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4"/>
  </p:notesMasterIdLst>
  <p:sldIdLst>
    <p:sldId id="328" r:id="rId2"/>
    <p:sldId id="329" r:id="rId3"/>
  </p:sldIdLst>
  <p:sldSz cx="12192000" cy="6858000"/>
  <p:notesSz cx="6858000" cy="9144000"/>
  <p:embeddedFontLst>
    <p:embeddedFont>
      <p:font typeface="Inter Tight" pitchFamily="2" charset="0"/>
      <p:regular r:id="rId5"/>
      <p:bold r:id="rId6"/>
      <p:italic r:id="rId7"/>
      <p:boldItalic r:id="rId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5411FD-0E2C-564C-8963-E4E620640782}" v="20" dt="2026-07-21T15:58:32.0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1370"/>
  </p:normalViewPr>
  <p:slideViewPr>
    <p:cSldViewPr snapToGrid="0">
      <p:cViewPr varScale="1">
        <p:scale>
          <a:sx n="64" d="100"/>
          <a:sy n="64" d="100"/>
        </p:scale>
        <p:origin x="72" y="48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heme" Target="theme/theme1.xml"/><Relationship Id="rId5" Type="http://schemas.openxmlformats.org/officeDocument/2006/relationships/font" Target="fonts/font1.fntdata"/><Relationship Id="rId10"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21T15:58:31.212" v="1089" actId="20577"/>
      <pc:docMkLst>
        <pc:docMk/>
      </pc:docMkLst>
      <pc:sldChg chg="addSp delSp modSp new mod">
        <pc:chgData name="Lottie Thompson [sd22c2t]" userId="98a8b714-f796-4d31-a9a4-7dc84f343c61" providerId="ADAL" clId="{2BD75302-921E-5E9F-A20A-9DC17D688525}" dt="2026-07-21T15:58:01.994" v="1087" actId="20577"/>
        <pc:sldMkLst>
          <pc:docMk/>
          <pc:sldMk cId="4079378437" sldId="328"/>
        </pc:sldMkLst>
        <pc:spChg chg="mod">
          <ac:chgData name="Lottie Thompson [sd22c2t]" userId="98a8b714-f796-4d31-a9a4-7dc84f343c61" providerId="ADAL" clId="{2BD75302-921E-5E9F-A20A-9DC17D688525}" dt="2026-07-21T15:23:36.395" v="989"/>
          <ac:spMkLst>
            <pc:docMk/>
            <pc:sldMk cId="4079378437" sldId="328"/>
            <ac:spMk id="2" creationId="{1FEECBC5-621D-05A9-5691-667647AB9AC2}"/>
          </ac:spMkLst>
        </pc:spChg>
        <pc:spChg chg="add mod">
          <ac:chgData name="Lottie Thompson [sd22c2t]" userId="98a8b714-f796-4d31-a9a4-7dc84f343c61" providerId="ADAL" clId="{2BD75302-921E-5E9F-A20A-9DC17D688525}" dt="2026-07-21T15:22:57.848" v="987" actId="20577"/>
          <ac:spMkLst>
            <pc:docMk/>
            <pc:sldMk cId="4079378437" sldId="328"/>
            <ac:spMk id="8" creationId="{FE5D128C-FA67-7936-0532-AD7A267E60C5}"/>
          </ac:spMkLst>
        </pc:spChg>
        <pc:spChg chg="add mod">
          <ac:chgData name="Lottie Thompson [sd22c2t]" userId="98a8b714-f796-4d31-a9a4-7dc84f343c61" providerId="ADAL" clId="{2BD75302-921E-5E9F-A20A-9DC17D688525}" dt="2026-07-21T15:58:01.994" v="1087" actId="20577"/>
          <ac:spMkLst>
            <pc:docMk/>
            <pc:sldMk cId="4079378437" sldId="328"/>
            <ac:spMk id="9" creationId="{B703CA3E-4DA6-2640-6002-B62F29D66D1C}"/>
          </ac:spMkLst>
        </pc:spChg>
        <pc:picChg chg="add mod">
          <ac:chgData name="Lottie Thompson [sd22c2t]" userId="98a8b714-f796-4d31-a9a4-7dc84f343c61" providerId="ADAL" clId="{2BD75302-921E-5E9F-A20A-9DC17D688525}" dt="2026-07-21T15:22:45.385" v="975" actId="14826"/>
          <ac:picMkLst>
            <pc:docMk/>
            <pc:sldMk cId="4079378437" sldId="328"/>
            <ac:picMk id="10" creationId="{6DDDD2F9-7A8B-4B34-FEA6-D1117EF4C94E}"/>
          </ac:picMkLst>
        </pc:picChg>
        <pc:picChg chg="add mod">
          <ac:chgData name="Lottie Thompson [sd22c2t]" userId="98a8b714-f796-4d31-a9a4-7dc84f343c61" providerId="ADAL" clId="{2BD75302-921E-5E9F-A20A-9DC17D688525}" dt="2026-07-21T15:22:51.197" v="976" actId="14826"/>
          <ac:picMkLst>
            <pc:docMk/>
            <pc:sldMk cId="4079378437" sldId="328"/>
            <ac:picMk id="11" creationId="{EF52F1F5-C226-4831-E31C-B60DACC58055}"/>
          </ac:picMkLst>
        </pc:picChg>
      </pc:sldChg>
      <pc:sldChg chg="addSp delSp modSp add mod ord modNotesTx">
        <pc:chgData name="Lottie Thompson [sd22c2t]" userId="98a8b714-f796-4d31-a9a4-7dc84f343c61" providerId="ADAL" clId="{2BD75302-921E-5E9F-A20A-9DC17D688525}" dt="2026-07-21T15:58:31.212" v="1089" actId="20577"/>
        <pc:sldMkLst>
          <pc:docMk/>
          <pc:sldMk cId="2113004620" sldId="329"/>
        </pc:sldMkLst>
        <pc:spChg chg="add mod">
          <ac:chgData name="Lottie Thompson [sd22c2t]" userId="98a8b714-f796-4d31-a9a4-7dc84f343c61" providerId="ADAL" clId="{2BD75302-921E-5E9F-A20A-9DC17D688525}" dt="2026-07-21T15:48:27.257" v="1015" actId="1076"/>
          <ac:spMkLst>
            <pc:docMk/>
            <pc:sldMk cId="2113004620" sldId="329"/>
            <ac:spMk id="3" creationId="{F214540B-4D20-BB88-090F-93CE082FE3A0}"/>
          </ac:spMkLst>
        </pc:spChg>
        <pc:spChg chg="add mod">
          <ac:chgData name="Lottie Thompson [sd22c2t]" userId="98a8b714-f796-4d31-a9a4-7dc84f343c61" providerId="ADAL" clId="{2BD75302-921E-5E9F-A20A-9DC17D688525}" dt="2026-07-21T15:53:45.753" v="1079" actId="1076"/>
          <ac:spMkLst>
            <pc:docMk/>
            <pc:sldMk cId="2113004620" sldId="329"/>
            <ac:spMk id="5" creationId="{51F490F8-70D8-398E-891F-0A184A8C570D}"/>
          </ac:spMkLst>
        </pc:spChg>
        <pc:spChg chg="add mod">
          <ac:chgData name="Lottie Thompson [sd22c2t]" userId="98a8b714-f796-4d31-a9a4-7dc84f343c61" providerId="ADAL" clId="{2BD75302-921E-5E9F-A20A-9DC17D688525}" dt="2026-07-21T15:23:42.354" v="990"/>
          <ac:spMkLst>
            <pc:docMk/>
            <pc:sldMk cId="2113004620" sldId="329"/>
            <ac:spMk id="6" creationId="{8BE1FCF3-4AFB-B0B9-2BFB-9DE49046994C}"/>
          </ac:spMkLst>
        </pc:spChg>
        <pc:spChg chg="mod">
          <ac:chgData name="Lottie Thompson [sd22c2t]" userId="98a8b714-f796-4d31-a9a4-7dc84f343c61" providerId="ADAL" clId="{2BD75302-921E-5E9F-A20A-9DC17D688525}" dt="2026-07-21T15:23:02.078" v="988"/>
          <ac:spMkLst>
            <pc:docMk/>
            <pc:sldMk cId="2113004620" sldId="329"/>
            <ac:spMk id="8" creationId="{0C55DC40-80A6-4D1D-8BBC-67B61AB782F1}"/>
          </ac:spMkLst>
        </pc:spChg>
        <pc:spChg chg="mod">
          <ac:chgData name="Lottie Thompson [sd22c2t]" userId="98a8b714-f796-4d31-a9a4-7dc84f343c61" providerId="ADAL" clId="{2BD75302-921E-5E9F-A20A-9DC17D688525}" dt="2026-07-21T15:50:52.736" v="1032" actId="1076"/>
          <ac:spMkLst>
            <pc:docMk/>
            <pc:sldMk cId="2113004620" sldId="329"/>
            <ac:spMk id="9" creationId="{CBE53662-304C-B6E1-3095-7E7D7A64B66A}"/>
          </ac:spMkLst>
        </pc:spChg>
        <pc:graphicFrameChg chg="add mod modGraphic">
          <ac:chgData name="Lottie Thompson [sd22c2t]" userId="98a8b714-f796-4d31-a9a4-7dc84f343c61" providerId="ADAL" clId="{2BD75302-921E-5E9F-A20A-9DC17D688525}" dt="2026-07-21T15:56:16.325" v="1086" actId="207"/>
          <ac:graphicFrameMkLst>
            <pc:docMk/>
            <pc:sldMk cId="2113004620" sldId="329"/>
            <ac:graphicFrameMk id="4" creationId="{952B8B4F-B228-E545-6458-F9EEEC3E5BE9}"/>
          </ac:graphicFrameMkLst>
        </pc:graphicFrameChg>
        <pc:picChg chg="mod modCrop">
          <ac:chgData name="Lottie Thompson [sd22c2t]" userId="98a8b714-f796-4d31-a9a4-7dc84f343c61" providerId="ADAL" clId="{2BD75302-921E-5E9F-A20A-9DC17D688525}" dt="2026-07-21T15:52:13.353" v="1050" actId="1076"/>
          <ac:picMkLst>
            <pc:docMk/>
            <pc:sldMk cId="2113004620" sldId="329"/>
            <ac:picMk id="10" creationId="{7B806246-33D9-6A15-F936-C5A39959E243}"/>
          </ac:picMkLst>
        </pc:picChg>
        <pc:picChg chg="mod modCrop">
          <ac:chgData name="Lottie Thompson [sd22c2t]" userId="98a8b714-f796-4d31-a9a4-7dc84f343c61" providerId="ADAL" clId="{2BD75302-921E-5E9F-A20A-9DC17D688525}" dt="2026-07-21T15:52:13.353" v="1050" actId="1076"/>
          <ac:picMkLst>
            <pc:docMk/>
            <pc:sldMk cId="2113004620" sldId="329"/>
            <ac:picMk id="11" creationId="{D99F2C88-0D90-18A7-6D06-114E3F661A0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US" sz="1200" b="1" dirty="0"/>
              <a:t>Source: </a:t>
            </a:r>
            <a:r>
              <a:rPr lang="en-US" sz="1200" dirty="0"/>
              <a:t>DCM Awards: Colgate Case Study 2024. </a:t>
            </a: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39859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r" defTabSz="654246" rtl="0" eaLnBrk="1" fontAlgn="auto" latinLnBrk="0" hangingPunct="1">
              <a:lnSpc>
                <a:spcPct val="100000"/>
              </a:lnSpc>
              <a:spcBef>
                <a:spcPts val="0"/>
              </a:spcBef>
              <a:spcAft>
                <a:spcPts val="0"/>
              </a:spcAft>
              <a:buClrTx/>
              <a:buSzTx/>
              <a:buFontTx/>
              <a:buNone/>
              <a:tabLst/>
              <a:defRPr/>
            </a:pPr>
            <a:r>
              <a:rPr lang="en-US" sz="1200" b="1" dirty="0"/>
              <a:t>Source: </a:t>
            </a:r>
            <a:r>
              <a:rPr lang="en-US" sz="1200" dirty="0"/>
              <a:t>DCM Awards: Colgate Case Study 2024.</a:t>
            </a:r>
            <a:br>
              <a:rPr lang="en-US" sz="1200" dirty="0"/>
            </a:br>
            <a:br>
              <a:rPr lang="en-US" sz="1200" dirty="0"/>
            </a:br>
            <a:r>
              <a:rPr lang="en-GB"/>
              <a:t>Films: </a:t>
            </a:r>
            <a:r>
              <a:rPr lang="en-GB" sz="1200" b="0">
                <a:solidFill>
                  <a:srgbClr val="000000"/>
                </a:solidFill>
                <a:latin typeface="Arial"/>
              </a:rPr>
              <a:t>Trolls Band Together, The Marvels, Aquaman and the Lost Kingdom, Bob Marley: One Love and Wish.</a:t>
            </a:r>
            <a:endParaRPr lang="en-GB"/>
          </a:p>
          <a:p>
            <a:pPr marL="158750" indent="0" algn="r" defTabSz="654246">
              <a:buClrTx/>
              <a:buNone/>
              <a:defRPr/>
            </a:pPr>
            <a:r>
              <a:rPr lang="en-US" sz="1200"/>
              <a:t> </a:t>
            </a: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551124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EECBC5-621D-05A9-5691-667647AB9AC2}"/>
              </a:ext>
            </a:extLst>
          </p:cNvPr>
          <p:cNvSpPr>
            <a:spLocks noGrp="1"/>
          </p:cNvSpPr>
          <p:nvPr>
            <p:ph type="body" sz="quarter" idx="83"/>
          </p:nvPr>
        </p:nvSpPr>
        <p:spPr/>
        <p:txBody>
          <a:bodyPr/>
          <a:lstStyle/>
          <a:p>
            <a:r>
              <a:rPr lang="en-US" b="1" dirty="0"/>
              <a:t>Source: </a:t>
            </a:r>
            <a:r>
              <a:rPr lang="en-US" dirty="0"/>
              <a:t>DCM Awards: Colgate Case Study 2024. </a:t>
            </a:r>
          </a:p>
        </p:txBody>
      </p:sp>
      <p:sp>
        <p:nvSpPr>
          <p:cNvPr id="8" name="Title 2">
            <a:extLst>
              <a:ext uri="{FF2B5EF4-FFF2-40B4-BE49-F238E27FC236}">
                <a16:creationId xmlns:a16="http://schemas.microsoft.com/office/drawing/2014/main" id="{FE5D128C-FA67-7936-0532-AD7A267E60C5}"/>
              </a:ext>
            </a:extLst>
          </p:cNvPr>
          <p:cNvSpPr>
            <a:spLocks noGrp="1"/>
          </p:cNvSpPr>
          <p:nvPr>
            <p:ph type="title"/>
          </p:nvPr>
        </p:nvSpPr>
        <p:spPr>
          <a:xfrm>
            <a:off x="510922" y="476824"/>
            <a:ext cx="10837631" cy="525552"/>
          </a:xfrm>
        </p:spPr>
        <p:txBody>
          <a:bodyPr/>
          <a:lstStyle/>
          <a:p>
            <a:r>
              <a:rPr lang="en-US" dirty="0"/>
              <a:t>Colgate</a:t>
            </a:r>
          </a:p>
        </p:txBody>
      </p:sp>
      <p:sp>
        <p:nvSpPr>
          <p:cNvPr id="9" name="Text Placeholder 4">
            <a:extLst>
              <a:ext uri="{FF2B5EF4-FFF2-40B4-BE49-F238E27FC236}">
                <a16:creationId xmlns:a16="http://schemas.microsoft.com/office/drawing/2014/main" id="{B703CA3E-4DA6-2640-6002-B62F29D66D1C}"/>
              </a:ext>
            </a:extLst>
          </p:cNvPr>
          <p:cNvSpPr>
            <a:spLocks noGrp="1"/>
          </p:cNvSpPr>
          <p:nvPr>
            <p:ph type="body" sz="quarter" idx="16"/>
          </p:nvPr>
        </p:nvSpPr>
        <p:spPr>
          <a:xfrm>
            <a:off x="510922" y="1559932"/>
            <a:ext cx="6956678" cy="3838334"/>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solidFill>
                  <a:srgbClr val="000000"/>
                </a:solidFill>
                <a:cs typeface="Arial" pitchFamily="34" charset="0"/>
              </a:rPr>
              <a:t>Colgate wanted to go beyond its standard product advertising and deliver an important message as part of its partnership with award-winning social enterprise Change Please whose mission is to improve oral care amongst the homeless.</a:t>
            </a:r>
            <a:br>
              <a:rPr lang="en-GB" altLang="en-US" sz="1500" dirty="0">
                <a:solidFill>
                  <a:srgbClr val="000000"/>
                </a:solidFill>
                <a:cs typeface="Arial" pitchFamily="34" charset="0"/>
              </a:rPr>
            </a:br>
            <a:br>
              <a:rPr lang="en-GB" altLang="en-US" sz="1500" dirty="0">
                <a:solidFill>
                  <a:srgbClr val="000000"/>
                </a:solidFill>
                <a:cs typeface="Arial" pitchFamily="34" charset="0"/>
              </a:rPr>
            </a:br>
            <a:r>
              <a:rPr lang="en-GB" altLang="en-US" sz="1500" b="1" dirty="0">
                <a:solidFill>
                  <a:srgbClr val="000000"/>
                </a:solidFill>
                <a:cs typeface="Arial" pitchFamily="34" charset="0"/>
              </a:rPr>
              <a:t>Plan</a:t>
            </a:r>
            <a:br>
              <a:rPr lang="en-GB" altLang="en-US" sz="1500" dirty="0">
                <a:solidFill>
                  <a:srgbClr val="000000"/>
                </a:solidFill>
                <a:cs typeface="Arial" pitchFamily="34" charset="0"/>
              </a:rPr>
            </a:br>
            <a:r>
              <a:rPr lang="en-GB" altLang="en-US" sz="1500" dirty="0">
                <a:solidFill>
                  <a:srgbClr val="000000"/>
                </a:solidFill>
                <a:cs typeface="Arial" pitchFamily="34" charset="0"/>
              </a:rPr>
              <a:t>A 30” film was created focusing on Raphael, who experienced homelessness when he was 17 but was helped by Change Please three years ago. </a:t>
            </a:r>
            <a:r>
              <a:rPr lang="en-GB" sz="1500" kern="100" dirty="0">
                <a:solidFill>
                  <a:srgbClr val="000000"/>
                </a:solidFill>
                <a:ea typeface="Aptos" panose="020B0004020202020204" pitchFamily="34" charset="0"/>
                <a:cs typeface="Arial" panose="020B0604020202020204" pitchFamily="34" charset="0"/>
              </a:rPr>
              <a:t>Colgate bought into film packs running across 8 key films that aligned with optimistic sentiment.</a:t>
            </a:r>
          </a:p>
          <a:p>
            <a:pPr lvl="0" indent="0" defTabSz="961844">
              <a:lnSpc>
                <a:spcPct val="100000"/>
              </a:lnSpc>
              <a:spcBef>
                <a:spcPts val="0"/>
              </a:spcBef>
              <a:buClr>
                <a:srgbClr val="FFFFFF"/>
              </a:buClr>
              <a:buSzPct val="100000"/>
              <a:defRPr/>
            </a:pPr>
            <a:br>
              <a:rPr lang="en-GB" sz="1500" kern="100" dirty="0">
                <a:solidFill>
                  <a:srgbClr val="000000"/>
                </a:solidFill>
                <a:cs typeface="Arial" panose="020B0604020202020204" pitchFamily="34" charset="0"/>
              </a:rPr>
            </a:b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Successfully drove higher awareness of the ‘Futures to Smile About’ initiative with 433 patients in 2024.</a:t>
            </a:r>
            <a:endParaRPr lang="en-GB" sz="1500" dirty="0">
              <a:solidFill>
                <a:srgbClr val="000000"/>
              </a:solidFill>
            </a:endParaRPr>
          </a:p>
          <a:p>
            <a:pPr marL="285750" indent="-285750" defTabSz="654246">
              <a:lnSpc>
                <a:spcPct val="100000"/>
              </a:lnSpc>
              <a:buClr>
                <a:schemeClr val="tx1"/>
              </a:buClr>
              <a:buFont typeface="Arial" panose="020B0604020202020204" pitchFamily="34" charset="0"/>
              <a:buChar char="•"/>
            </a:pPr>
            <a:r>
              <a:rPr lang="en-GB" sz="1500" dirty="0"/>
              <a:t>Helped to boost associations that Colgate is a caring brand amongst those exposed (+13%).</a:t>
            </a:r>
          </a:p>
        </p:txBody>
      </p:sp>
      <p:pic>
        <p:nvPicPr>
          <p:cNvPr id="10" name="Picture Placeholder 8">
            <a:extLst>
              <a:ext uri="{FF2B5EF4-FFF2-40B4-BE49-F238E27FC236}">
                <a16:creationId xmlns:a16="http://schemas.microsoft.com/office/drawing/2014/main" id="{6DDDD2F9-7A8B-4B34-FEA6-D1117EF4C94E}"/>
              </a:ext>
            </a:extLst>
          </p:cNvPr>
          <p:cNvPicPr>
            <a:picLocks noChangeAspect="1"/>
          </p:cNvPicPr>
          <p:nvPr/>
        </p:nvPicPr>
        <p:blipFill>
          <a:blip r:embed="rId3">
            <a:extLst>
              <a:ext uri="{28A0092B-C50C-407E-A947-70E740481C1C}">
                <a14:useLocalDpi xmlns:a14="http://schemas.microsoft.com/office/drawing/2010/main" val="0"/>
              </a:ext>
            </a:extLst>
          </a:blip>
          <a:srcRect t="2462" b="2462"/>
          <a:stretch/>
        </p:blipFill>
        <p:spPr>
          <a:xfrm>
            <a:off x="7975600" y="882061"/>
            <a:ext cx="3790890"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EF52F1F5-C226-4831-E31C-B60DACC58055}"/>
              </a:ext>
            </a:extLst>
          </p:cNvPr>
          <p:cNvPicPr>
            <a:picLocks noChangeAspect="1"/>
          </p:cNvPicPr>
          <p:nvPr/>
        </p:nvPicPr>
        <p:blipFill>
          <a:blip r:embed="rId5">
            <a:extLst>
              <a:ext uri="{28A0092B-C50C-407E-A947-70E740481C1C}">
                <a14:useLocalDpi xmlns:a14="http://schemas.microsoft.com/office/drawing/2010/main" val="0"/>
              </a:ext>
            </a:extLst>
          </a:blip>
          <a:srcRect t="8048" b="8048"/>
          <a:stretch/>
        </p:blipFill>
        <p:spPr>
          <a:xfrm>
            <a:off x="7975600" y="3378121"/>
            <a:ext cx="3790890"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407937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1422-FB8D-AD83-53E1-BE3FD9024608}"/>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0C55DC40-80A6-4D1D-8BBC-67B61AB782F1}"/>
              </a:ext>
            </a:extLst>
          </p:cNvPr>
          <p:cNvSpPr>
            <a:spLocks noGrp="1"/>
          </p:cNvSpPr>
          <p:nvPr>
            <p:ph type="title"/>
          </p:nvPr>
        </p:nvSpPr>
        <p:spPr>
          <a:xfrm>
            <a:off x="510922" y="476824"/>
            <a:ext cx="10837631" cy="525552"/>
          </a:xfrm>
        </p:spPr>
        <p:txBody>
          <a:bodyPr/>
          <a:lstStyle/>
          <a:p>
            <a:r>
              <a:rPr lang="en-US" dirty="0"/>
              <a:t>Colgate</a:t>
            </a:r>
          </a:p>
        </p:txBody>
      </p:sp>
      <p:sp>
        <p:nvSpPr>
          <p:cNvPr id="9" name="Text Placeholder 4">
            <a:extLst>
              <a:ext uri="{FF2B5EF4-FFF2-40B4-BE49-F238E27FC236}">
                <a16:creationId xmlns:a16="http://schemas.microsoft.com/office/drawing/2014/main" id="{CBE53662-304C-B6E1-3095-7E7D7A64B66A}"/>
              </a:ext>
            </a:extLst>
          </p:cNvPr>
          <p:cNvSpPr>
            <a:spLocks noGrp="1"/>
          </p:cNvSpPr>
          <p:nvPr>
            <p:ph type="body" sz="quarter" idx="16"/>
          </p:nvPr>
        </p:nvSpPr>
        <p:spPr>
          <a:xfrm>
            <a:off x="508532" y="1730866"/>
            <a:ext cx="4498366" cy="3396267"/>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When we think of the issues facing the homeless, we may think of drugs, crime, hunger, the cold but the startling reality is that without access to oral hygiene, the majority of rough-sleepers experience mouth pain. This major issue led Colgate to partner with the Change Please, an award-winning social enterprise to improve the oral care for the homeless. Historically, Colgate’s focus has been communicating product efficacy and value, designed to drive awareness and effective conversion to sales. That was not the aim of this campaign, this activity had an arguably much deeper and more important message to convey.</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b="1" dirty="0">
                <a:cs typeface="Arial" pitchFamily="34" charset="0"/>
              </a:rPr>
            </a:br>
            <a:r>
              <a:rPr lang="en-GB" dirty="0">
                <a:solidFill>
                  <a:srgbClr val="000000"/>
                </a:solidFill>
              </a:rPr>
              <a:t>To cement this partnership, a 30” emotionally charged film was created focusing on the plight of Raphael, who experienced homelessness when he was 17 but was helped by Change Please three years ago. Whilst a previously untapped channel for Colgate, they utilised cinema to reach the emotive side of their target audience, using the shared collective experience, relaxed environment, and immersive viewing that cinema offers. Colgate bought into film packs themed full of family moments and positivity, running across 8 key films that aligned with optimistic sentiment.</a:t>
            </a:r>
          </a:p>
          <a:p>
            <a:pPr defTabSz="654246">
              <a:lnSpc>
                <a:spcPct val="100000"/>
              </a:lnSpc>
            </a:pPr>
            <a:endParaRPr lang="en-GB" dirty="0">
              <a:solidFill>
                <a:srgbClr val="000000"/>
              </a:solidFill>
            </a:endParaRPr>
          </a:p>
        </p:txBody>
      </p:sp>
      <p:pic>
        <p:nvPicPr>
          <p:cNvPr id="10" name="Picture Placeholder 8">
            <a:extLst>
              <a:ext uri="{FF2B5EF4-FFF2-40B4-BE49-F238E27FC236}">
                <a16:creationId xmlns:a16="http://schemas.microsoft.com/office/drawing/2014/main" id="{7B806246-33D9-6A15-F936-C5A39959E243}"/>
              </a:ext>
            </a:extLst>
          </p:cNvPr>
          <p:cNvPicPr>
            <a:picLocks noChangeAspect="1"/>
          </p:cNvPicPr>
          <p:nvPr/>
        </p:nvPicPr>
        <p:blipFill>
          <a:blip r:embed="rId3">
            <a:extLst>
              <a:ext uri="{28A0092B-C50C-407E-A947-70E740481C1C}">
                <a14:useLocalDpi xmlns:a14="http://schemas.microsoft.com/office/drawing/2010/main" val="0"/>
              </a:ext>
            </a:extLst>
          </a:blip>
          <a:srcRect t="7319" b="6816"/>
          <a:stretch>
            <a:fillRect/>
          </a:stretch>
        </p:blipFill>
        <p:spPr>
          <a:xfrm>
            <a:off x="5541963" y="4084320"/>
            <a:ext cx="3047572" cy="1735909"/>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D99F2C88-0D90-18A7-6D06-114E3F661A0D}"/>
              </a:ext>
            </a:extLst>
          </p:cNvPr>
          <p:cNvPicPr>
            <a:picLocks noChangeAspect="1"/>
          </p:cNvPicPr>
          <p:nvPr/>
        </p:nvPicPr>
        <p:blipFill>
          <a:blip r:embed="rId5">
            <a:extLst>
              <a:ext uri="{28A0092B-C50C-407E-A947-70E740481C1C}">
                <a14:useLocalDpi xmlns:a14="http://schemas.microsoft.com/office/drawing/2010/main" val="0"/>
              </a:ext>
            </a:extLst>
          </a:blip>
          <a:srcRect t="12335" b="11891"/>
          <a:stretch>
            <a:fillRect/>
          </a:stretch>
        </p:blipFill>
        <p:spPr>
          <a:xfrm>
            <a:off x="8773607" y="4084320"/>
            <a:ext cx="3047572" cy="1735909"/>
          </a:xfrm>
          <a:prstGeom prst="roundRect">
            <a:avLst>
              <a:gd name="adj" fmla="val 1469"/>
            </a:avLst>
          </a:prstGeom>
          <a:blipFill>
            <a:blip r:embed="rId4"/>
            <a:srcRect/>
            <a:stretch>
              <a:fillRect t="-13649" b="-13649"/>
            </a:stretch>
          </a:blipFill>
        </p:spPr>
      </p:pic>
      <p:sp>
        <p:nvSpPr>
          <p:cNvPr id="3" name="Subtitle 3">
            <a:extLst>
              <a:ext uri="{FF2B5EF4-FFF2-40B4-BE49-F238E27FC236}">
                <a16:creationId xmlns:a16="http://schemas.microsoft.com/office/drawing/2014/main" id="{F214540B-4D20-BB88-090F-93CE082FE3A0}"/>
              </a:ext>
            </a:extLst>
          </p:cNvPr>
          <p:cNvSpPr>
            <a:spLocks noGrp="1"/>
          </p:cNvSpPr>
          <p:nvPr>
            <p:ph type="subTitle" idx="1"/>
          </p:nvPr>
        </p:nvSpPr>
        <p:spPr>
          <a:xfrm>
            <a:off x="508532" y="1191395"/>
            <a:ext cx="4617721" cy="347555"/>
          </a:xfrm>
        </p:spPr>
        <p:txBody>
          <a:bodyPr/>
          <a:lstStyle/>
          <a:p>
            <a:r>
              <a:rPr lang="en-GB" dirty="0"/>
              <a:t>‘Futures to Smile About’</a:t>
            </a:r>
          </a:p>
          <a:p>
            <a:endParaRPr lang="en-GB" dirty="0"/>
          </a:p>
        </p:txBody>
      </p:sp>
      <p:graphicFrame>
        <p:nvGraphicFramePr>
          <p:cNvPr id="4" name="Table 3">
            <a:extLst>
              <a:ext uri="{FF2B5EF4-FFF2-40B4-BE49-F238E27FC236}">
                <a16:creationId xmlns:a16="http://schemas.microsoft.com/office/drawing/2014/main" id="{952B8B4F-B228-E545-6458-F9EEEC3E5BE9}"/>
              </a:ext>
            </a:extLst>
          </p:cNvPr>
          <p:cNvGraphicFramePr>
            <a:graphicFrameLocks noGrp="1"/>
          </p:cNvGraphicFramePr>
          <p:nvPr>
            <p:extLst>
              <p:ext uri="{D42A27DB-BD31-4B8C-83A1-F6EECF244321}">
                <p14:modId xmlns:p14="http://schemas.microsoft.com/office/powerpoint/2010/main" val="339053530"/>
              </p:ext>
            </p:extLst>
          </p:nvPr>
        </p:nvGraphicFramePr>
        <p:xfrm>
          <a:off x="5541962" y="754673"/>
          <a:ext cx="6279217" cy="803569"/>
        </p:xfrm>
        <a:graphic>
          <a:graphicData uri="http://schemas.openxmlformats.org/drawingml/2006/table">
            <a:tbl>
              <a:tblPr firstRow="1" bandRow="1">
                <a:tableStyleId>{073A0DAA-6AF3-43AB-8588-CEC1D06C72B9}</a:tableStyleId>
              </a:tblPr>
              <a:tblGrid>
                <a:gridCol w="1510879">
                  <a:extLst>
                    <a:ext uri="{9D8B030D-6E8A-4147-A177-3AD203B41FA5}">
                      <a16:colId xmlns:a16="http://schemas.microsoft.com/office/drawing/2014/main" val="3445733911"/>
                    </a:ext>
                  </a:extLst>
                </a:gridCol>
                <a:gridCol w="1628728">
                  <a:extLst>
                    <a:ext uri="{9D8B030D-6E8A-4147-A177-3AD203B41FA5}">
                      <a16:colId xmlns:a16="http://schemas.microsoft.com/office/drawing/2014/main" val="2072537272"/>
                    </a:ext>
                  </a:extLst>
                </a:gridCol>
                <a:gridCol w="1569805">
                  <a:extLst>
                    <a:ext uri="{9D8B030D-6E8A-4147-A177-3AD203B41FA5}">
                      <a16:colId xmlns:a16="http://schemas.microsoft.com/office/drawing/2014/main" val="3314162814"/>
                    </a:ext>
                  </a:extLst>
                </a:gridCol>
                <a:gridCol w="1569805">
                  <a:extLst>
                    <a:ext uri="{9D8B030D-6E8A-4147-A177-3AD203B41FA5}">
                      <a16:colId xmlns:a16="http://schemas.microsoft.com/office/drawing/2014/main" val="776944138"/>
                    </a:ext>
                  </a:extLst>
                </a:gridCol>
              </a:tblGrid>
              <a:tr h="393828">
                <a:tc>
                  <a:txBody>
                    <a:bodyPr/>
                    <a:lstStyle/>
                    <a:p>
                      <a:pPr algn="l"/>
                      <a:r>
                        <a:rPr lang="en-GB" sz="1300" dirty="0">
                          <a:solidFill>
                            <a:schemeClr val="bg1"/>
                          </a:solidFill>
                        </a:rPr>
                        <a:t>Media agency</a:t>
                      </a:r>
                    </a:p>
                  </a:txBody>
                  <a:tcPr marL="52167" marR="52167" marT="26083" marB="26083"/>
                </a:tc>
                <a:tc>
                  <a:txBody>
                    <a:bodyPr/>
                    <a:lstStyle/>
                    <a:p>
                      <a:pPr algn="l"/>
                      <a:r>
                        <a:rPr lang="en-GB" sz="1300" dirty="0">
                          <a:solidFill>
                            <a:schemeClr val="bg1"/>
                          </a:solidFill>
                        </a:rPr>
                        <a:t>Target</a:t>
                      </a:r>
                    </a:p>
                  </a:txBody>
                  <a:tcPr marL="52167" marR="52167" marT="26083" marB="26083"/>
                </a:tc>
                <a:tc>
                  <a:txBody>
                    <a:bodyPr/>
                    <a:lstStyle/>
                    <a:p>
                      <a:pPr algn="l"/>
                      <a:r>
                        <a:rPr lang="en-GB" sz="1300" dirty="0">
                          <a:solidFill>
                            <a:schemeClr val="bg1"/>
                          </a:solidFill>
                        </a:rPr>
                        <a:t>Buying route</a:t>
                      </a:r>
                    </a:p>
                  </a:txBody>
                  <a:tcPr marL="52167" marR="52167" marT="26083" marB="26083"/>
                </a:tc>
                <a:tc>
                  <a:txBody>
                    <a:bodyPr/>
                    <a:lstStyle/>
                    <a:p>
                      <a:pPr algn="l"/>
                      <a:r>
                        <a:rPr lang="en-GB" sz="1300" dirty="0">
                          <a:solidFill>
                            <a:schemeClr val="bg1"/>
                          </a:solidFill>
                        </a:rPr>
                        <a:t>Copy length</a:t>
                      </a:r>
                    </a:p>
                  </a:txBody>
                  <a:tcPr marL="52167" marR="52167" marT="26083" marB="26083"/>
                </a:tc>
                <a:extLst>
                  <a:ext uri="{0D108BD9-81ED-4DB2-BD59-A6C34878D82A}">
                    <a16:rowId xmlns:a16="http://schemas.microsoft.com/office/drawing/2014/main" val="1179928151"/>
                  </a:ext>
                </a:extLst>
              </a:tr>
              <a:tr h="409741">
                <a:tc>
                  <a:txBody>
                    <a:bodyPr/>
                    <a:lstStyle/>
                    <a:p>
                      <a:pPr algn="l" fontAlgn="ctr"/>
                      <a:r>
                        <a:rPr lang="en-GB" sz="1300" b="0" u="none" strike="noStrike" dirty="0">
                          <a:solidFill>
                            <a:srgbClr val="000000"/>
                          </a:solidFill>
                          <a:effectLst/>
                        </a:rPr>
                        <a:t> Wavemaker</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rgbClr val="000000"/>
                          </a:solidFill>
                          <a:effectLst/>
                        </a:rPr>
                        <a:t> ABC1 Adults</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rgbClr val="000000"/>
                          </a:solidFill>
                          <a:effectLst/>
                        </a:rPr>
                        <a:t> Film Packs</a:t>
                      </a:r>
                      <a:endParaRPr lang="en-GB" sz="1300" b="0" i="0" u="none" strike="noStrike" dirty="0">
                        <a:solidFill>
                          <a:srgbClr val="000000"/>
                        </a:solidFill>
                        <a:effectLst/>
                        <a:latin typeface="+mn-lt"/>
                      </a:endParaRPr>
                    </a:p>
                  </a:txBody>
                  <a:tcPr marL="4319" marR="4319" marT="4319" marB="0" anchor="ctr"/>
                </a:tc>
                <a:tc>
                  <a:txBody>
                    <a:bodyPr/>
                    <a:lstStyle/>
                    <a:p>
                      <a:pPr algn="l" fontAlgn="ctr"/>
                      <a:r>
                        <a:rPr lang="en-GB" sz="1300" b="0" u="none" strike="noStrike" dirty="0">
                          <a:solidFill>
                            <a:srgbClr val="000000"/>
                          </a:solidFill>
                          <a:effectLst/>
                        </a:rPr>
                        <a:t> 30”</a:t>
                      </a:r>
                      <a:endParaRPr lang="en-GB" sz="1300" b="0" i="0" u="none" strike="noStrike" dirty="0">
                        <a:solidFill>
                          <a:srgbClr val="000000"/>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5" name="Text Placeholder 4">
            <a:extLst>
              <a:ext uri="{FF2B5EF4-FFF2-40B4-BE49-F238E27FC236}">
                <a16:creationId xmlns:a16="http://schemas.microsoft.com/office/drawing/2014/main" id="{51F490F8-70D8-398E-891F-0A184A8C570D}"/>
              </a:ext>
            </a:extLst>
          </p:cNvPr>
          <p:cNvSpPr txBox="1">
            <a:spLocks/>
          </p:cNvSpPr>
          <p:nvPr/>
        </p:nvSpPr>
        <p:spPr>
          <a:xfrm>
            <a:off x="5541962" y="1712948"/>
            <a:ext cx="6279217" cy="2216666"/>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Results</a:t>
            </a:r>
            <a:br>
              <a:rPr lang="en-GB" dirty="0"/>
            </a:br>
            <a:r>
              <a:rPr lang="en-GB" kern="100" dirty="0">
                <a:solidFill>
                  <a:srgbClr val="000000"/>
                </a:solidFill>
                <a:ea typeface="Aptos" panose="020B0004020202020204" pitchFamily="34" charset="0"/>
                <a:cs typeface="Times New Roman" panose="02020603050405020304" pitchFamily="18" charset="0"/>
              </a:rPr>
              <a:t>Cinema was pivotal in helping to raise awareness of the ‘Futures to Smile About’ initiative, in addition to boosting positive associations with Colgate as a brand. But the real success is helping those in need, who, without Futures to Smile About would be living day to day in excruciating pain.</a:t>
            </a:r>
            <a:br>
              <a:rPr lang="en-GB" kern="100" dirty="0">
                <a:solidFill>
                  <a:srgbClr val="000000"/>
                </a:solidFill>
                <a:ea typeface="Aptos" panose="020B0004020202020204" pitchFamily="34" charset="0"/>
                <a:cs typeface="Times New Roman" panose="02020603050405020304" pitchFamily="18" charset="0"/>
              </a:rPr>
            </a:br>
            <a:br>
              <a:rPr lang="en-GB" kern="100" dirty="0">
                <a:solidFill>
                  <a:srgbClr val="000000"/>
                </a:solidFill>
                <a:ea typeface="Aptos" panose="020B0004020202020204" pitchFamily="34" charset="0"/>
                <a:cs typeface="Times New Roman" panose="02020603050405020304" pitchFamily="18" charset="0"/>
              </a:rPr>
            </a:br>
            <a:r>
              <a:rPr lang="en-GB" b="1" kern="100" dirty="0">
                <a:solidFill>
                  <a:srgbClr val="000000"/>
                </a:solidFill>
                <a:ea typeface="Aptos" panose="020B0004020202020204" pitchFamily="34" charset="0"/>
                <a:cs typeface="Times New Roman" panose="02020603050405020304" pitchFamily="18" charset="0"/>
              </a:rPr>
              <a:t>Societal impact</a:t>
            </a:r>
            <a:br>
              <a:rPr lang="en-GB" kern="100" dirty="0">
                <a:solidFill>
                  <a:srgbClr val="000000"/>
                </a:solidFill>
                <a:ea typeface="Aptos" panose="020B0004020202020204" pitchFamily="34" charset="0"/>
                <a:cs typeface="Times New Roman" panose="02020603050405020304" pitchFamily="18" charset="0"/>
              </a:rPr>
            </a:br>
            <a:r>
              <a:rPr lang="en-GB" kern="100" dirty="0">
                <a:solidFill>
                  <a:srgbClr val="000000"/>
                </a:solidFill>
                <a:ea typeface="Aptos" panose="020B0004020202020204" pitchFamily="34" charset="0"/>
                <a:cs typeface="Times New Roman" panose="02020603050405020304" pitchFamily="18" charset="0"/>
              </a:rPr>
              <a:t>Already this year, Colgate and Change Please have seen 433 patients, with 191 needing specific dental help in the mobile dental service bus.</a:t>
            </a:r>
            <a:br>
              <a:rPr lang="en-GB" kern="100" dirty="0">
                <a:solidFill>
                  <a:srgbClr val="000000"/>
                </a:solidFill>
                <a:ea typeface="Aptos" panose="020B0004020202020204" pitchFamily="34" charset="0"/>
                <a:cs typeface="Times New Roman" panose="02020603050405020304" pitchFamily="18" charset="0"/>
              </a:rPr>
            </a:br>
            <a:br>
              <a:rPr lang="en-GB" kern="100" dirty="0">
                <a:solidFill>
                  <a:srgbClr val="000000"/>
                </a:solidFill>
                <a:ea typeface="Aptos" panose="020B0004020202020204" pitchFamily="34" charset="0"/>
                <a:cs typeface="Times New Roman" panose="02020603050405020304" pitchFamily="18" charset="0"/>
              </a:rPr>
            </a:br>
            <a:r>
              <a:rPr lang="en-GB" b="1" dirty="0"/>
              <a:t>Brand perception</a:t>
            </a:r>
            <a:br>
              <a:rPr lang="en-GB" dirty="0"/>
            </a:br>
            <a:r>
              <a:rPr lang="en-GB" dirty="0"/>
              <a:t>Helped to boost associations that Colgate is a caring brand amongst those exposed (+13%).</a:t>
            </a:r>
          </a:p>
        </p:txBody>
      </p:sp>
      <p:sp>
        <p:nvSpPr>
          <p:cNvPr id="6" name="Text Placeholder 1">
            <a:extLst>
              <a:ext uri="{FF2B5EF4-FFF2-40B4-BE49-F238E27FC236}">
                <a16:creationId xmlns:a16="http://schemas.microsoft.com/office/drawing/2014/main" id="{8BE1FCF3-4AFB-B0B9-2BFB-9DE49046994C}"/>
              </a:ext>
            </a:extLst>
          </p:cNvPr>
          <p:cNvSpPr>
            <a:spLocks noGrp="1"/>
          </p:cNvSpPr>
          <p:nvPr>
            <p:ph type="body" sz="quarter" idx="83"/>
          </p:nvPr>
        </p:nvSpPr>
        <p:spPr/>
        <p:txBody>
          <a:bodyPr/>
          <a:lstStyle/>
          <a:p>
            <a:r>
              <a:rPr lang="en-US" b="1" dirty="0"/>
              <a:t>Source: </a:t>
            </a:r>
            <a:r>
              <a:rPr lang="en-US" dirty="0"/>
              <a:t>DCM Awards: Colgate Case Study 2024. </a:t>
            </a:r>
          </a:p>
        </p:txBody>
      </p:sp>
    </p:spTree>
    <p:extLst>
      <p:ext uri="{BB962C8B-B14F-4D97-AF65-F5344CB8AC3E}">
        <p14:creationId xmlns:p14="http://schemas.microsoft.com/office/powerpoint/2010/main" val="2113004620"/>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2945</TotalTime>
  <Words>543</Words>
  <Application>Microsoft Office PowerPoint</Application>
  <PresentationFormat>Widescreen</PresentationFormat>
  <Paragraphs>25</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Inter Tight</vt:lpstr>
      <vt:lpstr>Arial</vt:lpstr>
      <vt:lpstr>04. Text</vt:lpstr>
      <vt:lpstr>Colgate</vt:lpstr>
      <vt:lpstr>Colgate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Josh Turner</cp:lastModifiedBy>
  <cp:revision>5</cp:revision>
  <dcterms:created xsi:type="dcterms:W3CDTF">2026-06-18T13:58:37Z</dcterms:created>
  <dcterms:modified xsi:type="dcterms:W3CDTF">2026-08-03T17:30:15Z</dcterms:modified>
</cp:coreProperties>
</file>