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2" r:id="rId2"/>
    <p:sldId id="30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343425A9-B955-4D57-94D8-079D00F62B15}">
          <p14:sldIdLst>
            <p14:sldId id="322"/>
          </p14:sldIdLst>
        </p14:section>
        <p14:section name="Detailed" id="{D5BFF5FC-C20B-4B63-A5D9-5AD98DCAE7D5}">
          <p14:sldIdLst>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403"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F90537-5482-42BC-A2C3-D2D858C9C020}" type="slidenum">
              <a:rPr lang="en-GB" smtClean="0"/>
              <a:t>1</a:t>
            </a:fld>
            <a:endParaRPr lang="en-GB"/>
          </a:p>
        </p:txBody>
      </p:sp>
    </p:spTree>
    <p:extLst>
      <p:ext uri="{BB962C8B-B14F-4D97-AF65-F5344CB8AC3E}">
        <p14:creationId xmlns:p14="http://schemas.microsoft.com/office/powerpoint/2010/main" val="633146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07/09/2026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6D4D3F-CA23-DB0A-A0CA-6754846A1040}"/>
              </a:ext>
            </a:extLst>
          </p:cNvPr>
          <p:cNvSpPr>
            <a:spLocks noGrp="1"/>
          </p:cNvSpPr>
          <p:nvPr>
            <p:ph type="body" sz="quarter" idx="83"/>
          </p:nvPr>
        </p:nvSpPr>
        <p:spPr/>
        <p:txBody>
          <a:bodyPr/>
          <a:lstStyle/>
          <a:p>
            <a:r>
              <a:rPr lang="en-GB" dirty="0"/>
              <a:t>Source: </a:t>
            </a:r>
            <a:r>
              <a:rPr lang="en-GB" dirty="0" err="1"/>
              <a:t>Differentology</a:t>
            </a:r>
            <a:r>
              <a:rPr lang="en-GB" dirty="0"/>
              <a:t> campaign effectiveness project, September 2021</a:t>
            </a:r>
          </a:p>
          <a:p>
            <a:endParaRPr lang="en-GB" dirty="0"/>
          </a:p>
        </p:txBody>
      </p:sp>
      <p:sp>
        <p:nvSpPr>
          <p:cNvPr id="3" name="Title 2">
            <a:extLst>
              <a:ext uri="{FF2B5EF4-FFF2-40B4-BE49-F238E27FC236}">
                <a16:creationId xmlns:a16="http://schemas.microsoft.com/office/drawing/2014/main" id="{4C5F17F7-0810-50F8-886E-54B55FE7E423}"/>
              </a:ext>
            </a:extLst>
          </p:cNvPr>
          <p:cNvSpPr>
            <a:spLocks noGrp="1"/>
          </p:cNvSpPr>
          <p:nvPr>
            <p:ph type="title"/>
          </p:nvPr>
        </p:nvSpPr>
        <p:spPr/>
        <p:txBody>
          <a:bodyPr/>
          <a:lstStyle/>
          <a:p>
            <a:r>
              <a:rPr lang="en-GB" dirty="0"/>
              <a:t>Capital One</a:t>
            </a:r>
          </a:p>
        </p:txBody>
      </p:sp>
      <p:sp>
        <p:nvSpPr>
          <p:cNvPr id="5" name="Text Placeholder 4">
            <a:extLst>
              <a:ext uri="{FF2B5EF4-FFF2-40B4-BE49-F238E27FC236}">
                <a16:creationId xmlns:a16="http://schemas.microsoft.com/office/drawing/2014/main" id="{A8B50C63-9791-E7EC-419F-89B74AAAE6B0}"/>
              </a:ext>
            </a:extLst>
          </p:cNvPr>
          <p:cNvSpPr>
            <a:spLocks noGrp="1"/>
          </p:cNvSpPr>
          <p:nvPr>
            <p:ph type="body" sz="quarter" idx="16"/>
          </p:nvPr>
        </p:nvSpPr>
        <p:spPr>
          <a:xfrm>
            <a:off x="510922" y="1344706"/>
            <a:ext cx="6517108" cy="4389090"/>
          </a:xfrm>
        </p:spPr>
        <p:txBody>
          <a:bodyPr/>
          <a:lstStyle/>
          <a:p>
            <a:pPr indent="0" defTabSz="961844">
              <a:lnSpc>
                <a:spcPct val="100000"/>
              </a:lnSpc>
              <a:spcBef>
                <a:spcPts val="0"/>
              </a:spcBef>
              <a:spcAft>
                <a:spcPts val="600"/>
              </a:spcAft>
              <a:buClr>
                <a:srgbClr val="FFFFFF"/>
              </a:buClr>
              <a:buSzPct val="100000"/>
              <a:defRPr/>
            </a:pPr>
            <a:r>
              <a:rPr lang="en-GB" sz="1600" b="1" dirty="0"/>
              <a:t>Background </a:t>
            </a:r>
          </a:p>
          <a:p>
            <a:pPr indent="0" defTabSz="654246">
              <a:lnSpc>
                <a:spcPct val="100000"/>
              </a:lnSpc>
              <a:spcBef>
                <a:spcPts val="0"/>
              </a:spcBef>
            </a:pPr>
            <a:r>
              <a:rPr lang="en-GB" altLang="en-US" sz="1600" dirty="0">
                <a:solidFill>
                  <a:srgbClr val="000000"/>
                </a:solidFill>
                <a:cs typeface="Arial" pitchFamily="34" charset="0"/>
              </a:rPr>
              <a:t>Capital One wanted to leverage its 40” creative in a high impact environment to maximise effectiveness and drive cut through of its new ‘that’s credit done right’ positioning. </a:t>
            </a:r>
          </a:p>
          <a:p>
            <a:pPr indent="0" defTabSz="654246">
              <a:lnSpc>
                <a:spcPct val="100000"/>
              </a:lnSpc>
              <a:spcBef>
                <a:spcPts val="0"/>
              </a:spcBef>
            </a:pPr>
            <a:endParaRPr lang="en-GB" sz="1600" b="1" dirty="0">
              <a:solidFill>
                <a:srgbClr val="000000"/>
              </a:solidFill>
            </a:endParaRPr>
          </a:p>
          <a:p>
            <a:pPr lvl="0" indent="0" defTabSz="961844">
              <a:lnSpc>
                <a:spcPct val="100000"/>
              </a:lnSpc>
              <a:spcBef>
                <a:spcPts val="0"/>
              </a:spcBef>
              <a:spcAft>
                <a:spcPts val="600"/>
              </a:spcAft>
              <a:buClr>
                <a:srgbClr val="FFFFFF"/>
              </a:buClr>
              <a:buSzPct val="100000"/>
              <a:defRPr/>
            </a:pPr>
            <a:r>
              <a:rPr lang="en-GB" sz="1600" b="1" dirty="0">
                <a:solidFill>
                  <a:srgbClr val="000000"/>
                </a:solidFill>
              </a:rPr>
              <a:t>Plan</a:t>
            </a:r>
          </a:p>
          <a:p>
            <a:pPr lvl="0" indent="0" defTabSz="961844">
              <a:lnSpc>
                <a:spcPct val="100000"/>
              </a:lnSpc>
              <a:spcBef>
                <a:spcPts val="0"/>
              </a:spcBef>
              <a:buClr>
                <a:srgbClr val="FFFFFF"/>
              </a:buClr>
              <a:buSzPct val="100000"/>
              <a:defRPr/>
            </a:pPr>
            <a:r>
              <a:rPr lang="en-GB" sz="1600" dirty="0">
                <a:solidFill>
                  <a:srgbClr val="000000"/>
                </a:solidFill>
              </a:rPr>
              <a:t>Capital One bought an AGP to maximise reach of its target audience as part of a multi-media mix. The ad featured in the reel ahead of titles including </a:t>
            </a:r>
            <a:r>
              <a:rPr lang="en-GB" sz="1600" i="1" dirty="0">
                <a:solidFill>
                  <a:srgbClr val="000000"/>
                </a:solidFill>
              </a:rPr>
              <a:t>Shang Chi And The Legend Of The Ten Rings</a:t>
            </a:r>
            <a:r>
              <a:rPr lang="en-GB" sz="1600" dirty="0">
                <a:solidFill>
                  <a:srgbClr val="000000"/>
                </a:solidFill>
              </a:rPr>
              <a:t>, </a:t>
            </a:r>
            <a:r>
              <a:rPr lang="en-GB" sz="1600" i="1" dirty="0">
                <a:solidFill>
                  <a:srgbClr val="000000"/>
                </a:solidFill>
              </a:rPr>
              <a:t>Candyman</a:t>
            </a:r>
            <a:r>
              <a:rPr lang="en-GB" sz="1600" dirty="0">
                <a:solidFill>
                  <a:srgbClr val="000000"/>
                </a:solidFill>
              </a:rPr>
              <a:t>, </a:t>
            </a:r>
            <a:r>
              <a:rPr lang="en-GB" sz="1600" i="1" dirty="0">
                <a:solidFill>
                  <a:srgbClr val="000000"/>
                </a:solidFill>
              </a:rPr>
              <a:t>Free Guy</a:t>
            </a:r>
            <a:r>
              <a:rPr lang="en-GB" sz="1600" dirty="0">
                <a:solidFill>
                  <a:srgbClr val="000000"/>
                </a:solidFill>
              </a:rPr>
              <a:t>, and </a:t>
            </a:r>
            <a:r>
              <a:rPr lang="en-GB" sz="1600" i="1" dirty="0">
                <a:solidFill>
                  <a:srgbClr val="000000"/>
                </a:solidFill>
              </a:rPr>
              <a:t>Jungle Cruise</a:t>
            </a:r>
            <a:r>
              <a:rPr lang="en-GB" sz="1600" dirty="0">
                <a:solidFill>
                  <a:srgbClr val="000000"/>
                </a:solidFill>
              </a:rPr>
              <a:t>. </a:t>
            </a:r>
          </a:p>
          <a:p>
            <a:pPr lvl="0" indent="0" defTabSz="961844">
              <a:lnSpc>
                <a:spcPct val="100000"/>
              </a:lnSpc>
              <a:spcBef>
                <a:spcPts val="0"/>
              </a:spcBef>
              <a:buClr>
                <a:srgbClr val="FFFFFF"/>
              </a:buClr>
              <a:buSzPct val="100000"/>
              <a:defRPr/>
            </a:pPr>
            <a:endParaRPr lang="en-GB" sz="1600" dirty="0">
              <a:solidFill>
                <a:srgbClr val="000000"/>
              </a:solidFill>
            </a:endParaRPr>
          </a:p>
          <a:p>
            <a:pPr lvl="0" indent="0" defTabSz="961844">
              <a:lnSpc>
                <a:spcPct val="100000"/>
              </a:lnSpc>
              <a:spcBef>
                <a:spcPts val="0"/>
              </a:spcBef>
              <a:buClr>
                <a:srgbClr val="FFFFFF"/>
              </a:buClr>
              <a:buSzPct val="100000"/>
              <a:defRPr/>
            </a:pPr>
            <a:r>
              <a:rPr lang="en-GB" sz="1600" b="1" dirty="0"/>
              <a:t>Results</a:t>
            </a:r>
          </a:p>
          <a:p>
            <a:pPr marL="285750" lvl="0" indent="-285750" defTabSz="961844">
              <a:lnSpc>
                <a:spcPct val="100000"/>
              </a:lnSpc>
              <a:spcBef>
                <a:spcPts val="0"/>
              </a:spcBef>
              <a:buClr>
                <a:srgbClr val="FFFFFF"/>
              </a:buClr>
              <a:buSzPct val="100000"/>
              <a:buFont typeface="Arial" panose="020B0604020202020204" pitchFamily="34" charset="0"/>
              <a:buChar char="•"/>
              <a:defRPr/>
            </a:pPr>
            <a:endParaRPr lang="en-GB" sz="1600" b="1" dirty="0"/>
          </a:p>
          <a:p>
            <a:pPr marL="285750" lvl="0" indent="-285750" defTabSz="961844">
              <a:lnSpc>
                <a:spcPct val="100000"/>
              </a:lnSpc>
              <a:spcBef>
                <a:spcPts val="0"/>
              </a:spcBef>
              <a:spcAft>
                <a:spcPts val="600"/>
              </a:spcAft>
              <a:buClr>
                <a:schemeClr val="tx1"/>
              </a:buClr>
              <a:buSzPct val="100000"/>
              <a:buFont typeface="Arial" panose="020B0604020202020204" pitchFamily="34" charset="0"/>
              <a:buChar char="•"/>
              <a:defRPr/>
            </a:pPr>
            <a:r>
              <a:rPr lang="en-GB" sz="1600" dirty="0"/>
              <a:t>Uplift for perceptions that Capital One are ‘trustworthy’ (+30%) and ‘do credit the right way’ (+32%) vs. control</a:t>
            </a:r>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600" dirty="0"/>
              <a:t>Those exposed in cinema were almost 3x more likely to consider Capital One as ‘first choice’ for a new credit card.</a:t>
            </a:r>
            <a:endParaRPr lang="en-GB" sz="1600" dirty="0">
              <a:solidFill>
                <a:srgbClr val="000000"/>
              </a:solidFill>
            </a:endParaRPr>
          </a:p>
          <a:p>
            <a:pPr indent="0">
              <a:lnSpc>
                <a:spcPct val="100000"/>
              </a:lnSpc>
              <a:spcBef>
                <a:spcPts val="0"/>
              </a:spcBef>
            </a:pPr>
            <a:endParaRPr lang="en-GB" sz="1600" dirty="0"/>
          </a:p>
        </p:txBody>
      </p:sp>
      <p:pic>
        <p:nvPicPr>
          <p:cNvPr id="11" name="Picture Placeholder 10">
            <a:extLst>
              <a:ext uri="{FF2B5EF4-FFF2-40B4-BE49-F238E27FC236}">
                <a16:creationId xmlns:a16="http://schemas.microsoft.com/office/drawing/2014/main" id="{8AA39920-FA5C-1E04-6710-07DF3325360C}"/>
              </a:ext>
            </a:extLst>
          </p:cNvPr>
          <p:cNvPicPr>
            <a:picLocks noGrp="1" noChangeAspect="1"/>
          </p:cNvPicPr>
          <p:nvPr>
            <p:ph type="pic" sz="quarter" idx="84"/>
          </p:nvPr>
        </p:nvPicPr>
        <p:blipFill rotWithShape="1">
          <a:blip r:embed="rId3">
            <a:extLst>
              <a:ext uri="{28A0092B-C50C-407E-A947-70E740481C1C}">
                <a14:useLocalDpi xmlns:a14="http://schemas.microsoft.com/office/drawing/2010/main" val="0"/>
              </a:ext>
            </a:extLst>
          </a:blip>
          <a:srcRect t="2818" b="31506"/>
          <a:stretch>
            <a:fillRect/>
          </a:stretch>
        </p:blipFill>
        <p:spPr>
          <a:xfrm>
            <a:off x="7277100" y="3099164"/>
            <a:ext cx="4617720" cy="2316481"/>
          </a:xfrm>
          <a:prstGeom prst="roundRect">
            <a:avLst>
              <a:gd name="adj" fmla="val 1469"/>
            </a:avLst>
          </a:prstGeom>
          <a:blipFill>
            <a:blip r:embed="rId4"/>
            <a:srcRect/>
            <a:stretch>
              <a:fillRect t="-13649" b="-13649"/>
            </a:stretch>
          </a:blipFill>
        </p:spPr>
      </p:pic>
      <p:pic>
        <p:nvPicPr>
          <p:cNvPr id="9" name="Picture Placeholder 8">
            <a:extLst>
              <a:ext uri="{FF2B5EF4-FFF2-40B4-BE49-F238E27FC236}">
                <a16:creationId xmlns:a16="http://schemas.microsoft.com/office/drawing/2014/main" id="{870A1C90-C953-A318-3532-8ED5C38B19CF}"/>
              </a:ext>
            </a:extLst>
          </p:cNvPr>
          <p:cNvPicPr>
            <a:picLocks noGrp="1" noChangeAspect="1"/>
          </p:cNvPicPr>
          <p:nvPr>
            <p:ph type="pic" sz="quarter" idx="85"/>
          </p:nvPr>
        </p:nvPicPr>
        <p:blipFill rotWithShape="1">
          <a:blip r:embed="rId5">
            <a:extLst>
              <a:ext uri="{28A0092B-C50C-407E-A947-70E740481C1C}">
                <a14:useLocalDpi xmlns:a14="http://schemas.microsoft.com/office/drawing/2010/main" val="0"/>
              </a:ext>
            </a:extLst>
          </a:blip>
          <a:srcRect t="1095" b="32113"/>
          <a:stretch>
            <a:fillRect/>
          </a:stretch>
        </p:blipFill>
        <p:spPr>
          <a:xfrm>
            <a:off x="7277100" y="683306"/>
            <a:ext cx="4617720" cy="2316481"/>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2662395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3EA3B0-F16C-3CCB-C543-717D2F998897}"/>
              </a:ext>
            </a:extLst>
          </p:cNvPr>
          <p:cNvSpPr>
            <a:spLocks noGrp="1"/>
          </p:cNvSpPr>
          <p:nvPr>
            <p:ph type="body" sz="quarter" idx="83"/>
          </p:nvPr>
        </p:nvSpPr>
        <p:spPr>
          <a:xfrm>
            <a:off x="6588682" y="6556427"/>
            <a:ext cx="5398076" cy="157051"/>
          </a:xfrm>
        </p:spPr>
        <p:txBody>
          <a:bodyPr/>
          <a:lstStyle/>
          <a:p>
            <a:r>
              <a:rPr lang="en-GB" dirty="0"/>
              <a:t>Source: </a:t>
            </a:r>
            <a:r>
              <a:rPr lang="en-GB" dirty="0" err="1"/>
              <a:t>Differentology</a:t>
            </a:r>
            <a:r>
              <a:rPr lang="en-GB" dirty="0"/>
              <a:t> campaign effectiveness project, September 2021</a:t>
            </a:r>
          </a:p>
          <a:p>
            <a:endParaRPr lang="en-GB" dirty="0"/>
          </a:p>
        </p:txBody>
      </p:sp>
      <p:sp>
        <p:nvSpPr>
          <p:cNvPr id="7" name="Title 2">
            <a:extLst>
              <a:ext uri="{FF2B5EF4-FFF2-40B4-BE49-F238E27FC236}">
                <a16:creationId xmlns:a16="http://schemas.microsoft.com/office/drawing/2014/main" id="{2CE56C16-4566-AB50-DD9C-3D8AEB1502F3}"/>
              </a:ext>
            </a:extLst>
          </p:cNvPr>
          <p:cNvSpPr>
            <a:spLocks noGrp="1"/>
          </p:cNvSpPr>
          <p:nvPr>
            <p:ph type="title"/>
          </p:nvPr>
        </p:nvSpPr>
        <p:spPr>
          <a:xfrm>
            <a:off x="510922" y="476824"/>
            <a:ext cx="10837631" cy="525552"/>
          </a:xfrm>
        </p:spPr>
        <p:txBody>
          <a:bodyPr/>
          <a:lstStyle/>
          <a:p>
            <a:r>
              <a:rPr lang="en-GB" dirty="0"/>
              <a:t>Capital One</a:t>
            </a:r>
          </a:p>
        </p:txBody>
      </p:sp>
      <p:sp>
        <p:nvSpPr>
          <p:cNvPr id="8" name="Subtitle 3">
            <a:extLst>
              <a:ext uri="{FF2B5EF4-FFF2-40B4-BE49-F238E27FC236}">
                <a16:creationId xmlns:a16="http://schemas.microsoft.com/office/drawing/2014/main" id="{9C172752-9668-7584-E9C5-E6DFF165A6C0}"/>
              </a:ext>
            </a:extLst>
          </p:cNvPr>
          <p:cNvSpPr>
            <a:spLocks noGrp="1"/>
          </p:cNvSpPr>
          <p:nvPr>
            <p:ph type="subTitle" idx="1"/>
          </p:nvPr>
        </p:nvSpPr>
        <p:spPr>
          <a:xfrm>
            <a:off x="508532" y="1173679"/>
            <a:ext cx="6551835" cy="310347"/>
          </a:xfrm>
        </p:spPr>
        <p:txBody>
          <a:bodyPr/>
          <a:lstStyle/>
          <a:p>
            <a:r>
              <a:rPr lang="en-GB" dirty="0"/>
              <a:t>Credit Done Right</a:t>
            </a:r>
          </a:p>
          <a:p>
            <a:endParaRPr lang="en-GB" dirty="0"/>
          </a:p>
        </p:txBody>
      </p:sp>
      <p:sp>
        <p:nvSpPr>
          <p:cNvPr id="9" name="Text Placeholder 4">
            <a:extLst>
              <a:ext uri="{FF2B5EF4-FFF2-40B4-BE49-F238E27FC236}">
                <a16:creationId xmlns:a16="http://schemas.microsoft.com/office/drawing/2014/main" id="{C6BB2097-945E-6312-D496-269DD8540163}"/>
              </a:ext>
            </a:extLst>
          </p:cNvPr>
          <p:cNvSpPr>
            <a:spLocks noGrp="1"/>
          </p:cNvSpPr>
          <p:nvPr>
            <p:ph type="body" sz="quarter" idx="16"/>
          </p:nvPr>
        </p:nvSpPr>
        <p:spPr>
          <a:xfrm>
            <a:off x="508532" y="1719546"/>
            <a:ext cx="5397318" cy="3964775"/>
          </a:xfrm>
        </p:spPr>
        <p:txBody>
          <a:bodyPr/>
          <a:lstStyle/>
          <a:p>
            <a:pPr indent="0" defTabSz="654246">
              <a:lnSpc>
                <a:spcPct val="100000"/>
              </a:lnSpc>
              <a:spcBef>
                <a:spcPts val="0"/>
              </a:spcBef>
            </a:pPr>
            <a:r>
              <a:rPr lang="en-GB" altLang="en-US" sz="1300" b="1" dirty="0">
                <a:cs typeface="Arial" pitchFamily="34" charset="0"/>
              </a:rPr>
              <a:t>Background</a:t>
            </a:r>
          </a:p>
          <a:p>
            <a:pPr defTabSz="654246">
              <a:lnSpc>
                <a:spcPct val="100000"/>
              </a:lnSpc>
              <a:spcBef>
                <a:spcPts val="0"/>
              </a:spcBef>
            </a:pPr>
            <a:r>
              <a:rPr lang="en-GB" altLang="en-US" sz="1300" dirty="0">
                <a:solidFill>
                  <a:srgbClr val="000000"/>
                </a:solidFill>
                <a:cs typeface="Arial" pitchFamily="34" charset="0"/>
              </a:rPr>
              <a:t>Capital One wanted to leverage its 40” creative in a high impact environment to maximise its impact on key brand metrics and drive cut through of its new ‘that’s credit done right’ positioning. Cinema was also included on the plan to help drive quality and trustworthiness perceptions of the brand; with research having shown that the audience perception of cinema as a premium environment can transfer to the brands advertising on the big screen</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r>
              <a:rPr lang="en-GB" altLang="en-US" sz="1300" dirty="0">
                <a:solidFill>
                  <a:srgbClr val="000000"/>
                </a:solidFill>
                <a:cs typeface="Arial" pitchFamily="34" charset="0"/>
              </a:rPr>
              <a:t>With a strong slate of titles releasing in cinemas across the summer, Capital One bought an AGP to maximise reach of its target audience as part of a multi-media mix alongside BVOD, social, online video, outdoor and radio. Capital One’s ad featured in the reel ahead of titles including </a:t>
            </a:r>
            <a:r>
              <a:rPr lang="en-GB" altLang="en-US" sz="1300" i="1" dirty="0">
                <a:solidFill>
                  <a:srgbClr val="000000"/>
                </a:solidFill>
                <a:cs typeface="Arial" pitchFamily="34" charset="0"/>
              </a:rPr>
              <a:t>Shang Chi And The Legend Of The Ten Rings</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Candyman</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Free Guy</a:t>
            </a:r>
            <a:r>
              <a:rPr lang="en-GB" altLang="en-US" sz="1300" dirty="0">
                <a:solidFill>
                  <a:srgbClr val="000000"/>
                </a:solidFill>
                <a:cs typeface="Arial" pitchFamily="34" charset="0"/>
              </a:rPr>
              <a:t>, </a:t>
            </a:r>
            <a:r>
              <a:rPr lang="en-GB" altLang="en-US" sz="1300" i="1" dirty="0">
                <a:solidFill>
                  <a:srgbClr val="000000"/>
                </a:solidFill>
                <a:cs typeface="Arial" pitchFamily="34" charset="0"/>
              </a:rPr>
              <a:t>Jungle Cruise </a:t>
            </a:r>
            <a:r>
              <a:rPr lang="en-GB" altLang="en-US" sz="1300" dirty="0">
                <a:solidFill>
                  <a:srgbClr val="000000"/>
                </a:solidFill>
                <a:cs typeface="Arial" pitchFamily="34" charset="0"/>
              </a:rPr>
              <a:t>and </a:t>
            </a:r>
            <a:r>
              <a:rPr lang="en-GB" altLang="en-US" sz="1300" i="1" dirty="0">
                <a:solidFill>
                  <a:srgbClr val="000000"/>
                </a:solidFill>
                <a:cs typeface="Arial" pitchFamily="34" charset="0"/>
              </a:rPr>
              <a:t>Space Jam: A New Legacy</a:t>
            </a:r>
            <a:r>
              <a:rPr lang="en-GB" altLang="en-US" sz="1300" dirty="0">
                <a:solidFill>
                  <a:srgbClr val="000000"/>
                </a:solidFill>
                <a:cs typeface="Arial" pitchFamily="34" charset="0"/>
              </a:rPr>
              <a:t>. </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a:p>
            <a:pPr indent="0" defTabSz="654246">
              <a:lnSpc>
                <a:spcPct val="100000"/>
              </a:lnSpc>
              <a:spcBef>
                <a:spcPts val="0"/>
              </a:spcBef>
            </a:pPr>
            <a:r>
              <a:rPr lang="en-GB" sz="1300" b="1" dirty="0"/>
              <a:t>Results</a:t>
            </a:r>
          </a:p>
          <a:p>
            <a:pPr defTabSz="654246">
              <a:lnSpc>
                <a:spcPct val="100000"/>
              </a:lnSpc>
              <a:spcBef>
                <a:spcPts val="0"/>
              </a:spcBef>
            </a:pPr>
            <a:r>
              <a:rPr lang="en-GB" sz="1300" dirty="0">
                <a:solidFill>
                  <a:srgbClr val="000000"/>
                </a:solidFill>
              </a:rPr>
              <a:t>Capital One’s cinema campaign was a success with exposure to the ad on the big screen delivering significant uplifts across a range of metrics.</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sp>
        <p:nvSpPr>
          <p:cNvPr id="10" name="Text Placeholder 5">
            <a:extLst>
              <a:ext uri="{FF2B5EF4-FFF2-40B4-BE49-F238E27FC236}">
                <a16:creationId xmlns:a16="http://schemas.microsoft.com/office/drawing/2014/main" id="{474F2B43-77C3-CD81-DFDE-916DF9110BFB}"/>
              </a:ext>
            </a:extLst>
          </p:cNvPr>
          <p:cNvSpPr>
            <a:spLocks noGrp="1"/>
          </p:cNvSpPr>
          <p:nvPr>
            <p:ph type="body" sz="quarter" idx="84"/>
          </p:nvPr>
        </p:nvSpPr>
        <p:spPr>
          <a:xfrm>
            <a:off x="6285395" y="3314889"/>
            <a:ext cx="5397318" cy="1577166"/>
          </a:xfrm>
        </p:spPr>
        <p:txBody>
          <a:bodyPr/>
          <a:lstStyle/>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t>Increased Cut-Through</a:t>
            </a:r>
          </a:p>
          <a:p>
            <a:pPr defTabSz="654246">
              <a:lnSpc>
                <a:spcPct val="100000"/>
              </a:lnSpc>
              <a:spcBef>
                <a:spcPts val="0"/>
              </a:spcBef>
            </a:pPr>
            <a:r>
              <a:rPr lang="en-GB" sz="1300" dirty="0">
                <a:solidFill>
                  <a:srgbClr val="000000"/>
                </a:solidFill>
              </a:rPr>
              <a:t>Awareness of recent advertising from Capital One was up +129% amongst those who were exposed to the campaign via cinema.</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Delivering on Key Campaign Messaging </a:t>
            </a:r>
          </a:p>
          <a:p>
            <a:pPr defTabSz="654246">
              <a:lnSpc>
                <a:spcPct val="100000"/>
              </a:lnSpc>
              <a:spcBef>
                <a:spcPts val="0"/>
              </a:spcBef>
            </a:pPr>
            <a:r>
              <a:rPr lang="en-GB" sz="1300" dirty="0">
                <a:solidFill>
                  <a:srgbClr val="000000"/>
                </a:solidFill>
              </a:rPr>
              <a:t>Uplift for perceptions that Capital One are </a:t>
            </a:r>
            <a:r>
              <a:rPr lang="en-GB" sz="1300" i="1" dirty="0">
                <a:solidFill>
                  <a:srgbClr val="000000"/>
                </a:solidFill>
              </a:rPr>
              <a:t>‘trustworthy’ </a:t>
            </a:r>
            <a:r>
              <a:rPr lang="en-GB" sz="1300" dirty="0">
                <a:solidFill>
                  <a:srgbClr val="000000"/>
                </a:solidFill>
              </a:rPr>
              <a:t>(+30%) and </a:t>
            </a:r>
            <a:r>
              <a:rPr lang="en-GB" sz="1300" i="1" dirty="0">
                <a:solidFill>
                  <a:srgbClr val="000000"/>
                </a:solidFill>
              </a:rPr>
              <a:t>‘do credit the right way’ </a:t>
            </a:r>
            <a:r>
              <a:rPr lang="en-GB" sz="1300" dirty="0">
                <a:solidFill>
                  <a:srgbClr val="000000"/>
                </a:solidFill>
              </a:rPr>
              <a:t>(+32%) vs. control.</a:t>
            </a:r>
          </a:p>
          <a:p>
            <a:pPr defTabSz="654246">
              <a:lnSpc>
                <a:spcPct val="100000"/>
              </a:lnSpc>
              <a:spcBef>
                <a:spcPts val="0"/>
              </a:spcBef>
            </a:pPr>
            <a:endParaRPr lang="en-GB" sz="1300" dirty="0">
              <a:solidFill>
                <a:srgbClr val="000000"/>
              </a:solidFill>
            </a:endParaRPr>
          </a:p>
          <a:p>
            <a:pPr defTabSz="654246">
              <a:lnSpc>
                <a:spcPct val="100000"/>
              </a:lnSpc>
              <a:spcBef>
                <a:spcPts val="0"/>
              </a:spcBef>
            </a:pPr>
            <a:r>
              <a:rPr lang="en-GB" sz="1300" b="1" dirty="0">
                <a:solidFill>
                  <a:srgbClr val="000000"/>
                </a:solidFill>
              </a:rPr>
              <a:t>Improving Consideration VS Competitors</a:t>
            </a:r>
          </a:p>
          <a:p>
            <a:pPr defTabSz="654246">
              <a:lnSpc>
                <a:spcPct val="100000"/>
              </a:lnSpc>
              <a:spcBef>
                <a:spcPts val="0"/>
              </a:spcBef>
            </a:pPr>
            <a:r>
              <a:rPr lang="en-GB" sz="1300" dirty="0">
                <a:solidFill>
                  <a:srgbClr val="000000"/>
                </a:solidFill>
              </a:rPr>
              <a:t>Those exposed in cinema were almost 3x more likely to consider Capital One as ‘first choice’ for a new credit card.</a:t>
            </a:r>
          </a:p>
          <a:p>
            <a:pPr indent="0" defTabSz="654246">
              <a:lnSpc>
                <a:spcPct val="100000"/>
              </a:lnSpc>
              <a:spcBef>
                <a:spcPts val="0"/>
              </a:spcBef>
            </a:pPr>
            <a:endParaRPr lang="en-GB" sz="1300" dirty="0">
              <a:solidFill>
                <a:srgbClr val="000000"/>
              </a:solidFill>
            </a:endParaRPr>
          </a:p>
        </p:txBody>
      </p:sp>
      <p:graphicFrame>
        <p:nvGraphicFramePr>
          <p:cNvPr id="11" name="Table 10">
            <a:extLst>
              <a:ext uri="{FF2B5EF4-FFF2-40B4-BE49-F238E27FC236}">
                <a16:creationId xmlns:a16="http://schemas.microsoft.com/office/drawing/2014/main" id="{AD4C3B5A-A22B-10D1-7420-B86B92592CF5}"/>
              </a:ext>
            </a:extLst>
          </p:cNvPr>
          <p:cNvGraphicFramePr>
            <a:graphicFrameLocks noGrp="1"/>
          </p:cNvGraphicFramePr>
          <p:nvPr>
            <p:extLst>
              <p:ext uri="{D42A27DB-BD31-4B8C-83A1-F6EECF244321}">
                <p14:modId xmlns:p14="http://schemas.microsoft.com/office/powerpoint/2010/main" val="3201146994"/>
              </p:ext>
            </p:extLst>
          </p:nvPr>
        </p:nvGraphicFramePr>
        <p:xfrm>
          <a:off x="6285396" y="487632"/>
          <a:ext cx="5397320" cy="733934"/>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a:t>the7stars</a:t>
                      </a:r>
                    </a:p>
                  </a:txBody>
                  <a:tcPr marL="52167" marR="52167" marT="26083" marB="26083"/>
                </a:tc>
                <a:tc>
                  <a:txBody>
                    <a:bodyPr/>
                    <a:lstStyle/>
                    <a:p>
                      <a:r>
                        <a:rPr lang="en-GB" sz="1100" dirty="0"/>
                        <a:t>20-54 Adults</a:t>
                      </a:r>
                    </a:p>
                  </a:txBody>
                  <a:tcPr marL="52167" marR="52167" marT="26083" marB="26083"/>
                </a:tc>
                <a:tc>
                  <a:txBody>
                    <a:bodyPr/>
                    <a:lstStyle/>
                    <a:p>
                      <a:r>
                        <a:rPr lang="en-GB" sz="1100" dirty="0"/>
                        <a:t>AGP</a:t>
                      </a:r>
                    </a:p>
                  </a:txBody>
                  <a:tcPr marL="52167" marR="52167" marT="26083" marB="26083"/>
                </a:tc>
                <a:tc>
                  <a:txBody>
                    <a:bodyPr/>
                    <a:lstStyle/>
                    <a:p>
                      <a:r>
                        <a:rPr lang="en-GB" sz="1100" dirty="0"/>
                        <a:t>40”</a:t>
                      </a:r>
                    </a:p>
                  </a:txBody>
                  <a:tcPr marL="52167" marR="52167" marT="26083" marB="26083"/>
                </a:tc>
                <a:extLst>
                  <a:ext uri="{0D108BD9-81ED-4DB2-BD59-A6C34878D82A}">
                    <a16:rowId xmlns:a16="http://schemas.microsoft.com/office/drawing/2014/main" val="3682919480"/>
                  </a:ext>
                </a:extLst>
              </a:tr>
            </a:tbl>
          </a:graphicData>
        </a:graphic>
      </p:graphicFrame>
      <p:pic>
        <p:nvPicPr>
          <p:cNvPr id="3" name="Picture Placeholder 36">
            <a:extLst>
              <a:ext uri="{FF2B5EF4-FFF2-40B4-BE49-F238E27FC236}">
                <a16:creationId xmlns:a16="http://schemas.microsoft.com/office/drawing/2014/main" id="{6098A21B-F0C7-5D8C-751D-BEF3301413FC}"/>
              </a:ext>
            </a:extLst>
          </p:cNvPr>
          <p:cNvPicPr>
            <a:picLocks noChangeAspect="1"/>
          </p:cNvPicPr>
          <p:nvPr/>
        </p:nvPicPr>
        <p:blipFill rotWithShape="1">
          <a:blip r:embed="rId2">
            <a:extLst>
              <a:ext uri="{28A0092B-C50C-407E-A947-70E740481C1C}">
                <a14:useLocalDpi xmlns:a14="http://schemas.microsoft.com/office/drawing/2010/main" val="0"/>
              </a:ext>
            </a:extLst>
          </a:blip>
          <a:srcRect l="3302" r="3302" b="23550"/>
          <a:stretch>
            <a:fillRect/>
          </a:stretch>
        </p:blipFill>
        <p:spPr>
          <a:xfrm>
            <a:off x="6285395" y="1755926"/>
            <a:ext cx="2590749" cy="1392472"/>
          </a:xfrm>
          <a:prstGeom prst="roundRect">
            <a:avLst>
              <a:gd name="adj" fmla="val 1469"/>
            </a:avLst>
          </a:prstGeom>
          <a:blipFill>
            <a:blip r:embed="rId3"/>
            <a:srcRect/>
            <a:stretch>
              <a:fillRect t="-43027" b="-43027"/>
            </a:stretch>
          </a:blipFill>
        </p:spPr>
      </p:pic>
      <p:pic>
        <p:nvPicPr>
          <p:cNvPr id="6" name="Picture Placeholder 36">
            <a:extLst>
              <a:ext uri="{FF2B5EF4-FFF2-40B4-BE49-F238E27FC236}">
                <a16:creationId xmlns:a16="http://schemas.microsoft.com/office/drawing/2014/main" id="{FE35CF18-A16E-9F65-6CEC-62F0CBB16BB2}"/>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b="22386"/>
          <a:stretch>
            <a:fillRect/>
          </a:stretch>
        </p:blipFill>
        <p:spPr>
          <a:xfrm>
            <a:off x="9091967" y="1755926"/>
            <a:ext cx="2590749" cy="1392472"/>
          </a:xfrm>
          <a:prstGeom prst="roundRect">
            <a:avLst>
              <a:gd name="adj" fmla="val 1469"/>
            </a:avLst>
          </a:prstGeom>
          <a:blipFill>
            <a:blip r:embed="rId3"/>
            <a:srcRect/>
            <a:stretch>
              <a:fillRect t="-43027" b="-43027"/>
            </a:stretch>
          </a:blipFill>
        </p:spPr>
      </p:pic>
    </p:spTree>
    <p:extLst>
      <p:ext uri="{BB962C8B-B14F-4D97-AF65-F5344CB8AC3E}">
        <p14:creationId xmlns:p14="http://schemas.microsoft.com/office/powerpoint/2010/main" val="869614179"/>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293</TotalTime>
  <Words>445</Words>
  <Application>Microsoft Office PowerPoint</Application>
  <PresentationFormat>Widescreen</PresentationFormat>
  <Paragraphs>41</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Capital One</vt:lpstr>
      <vt:lpstr>Capital 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Mia Blakeney</cp:lastModifiedBy>
  <cp:revision>10</cp:revision>
  <dcterms:created xsi:type="dcterms:W3CDTF">2026-06-18T13:58:37Z</dcterms:created>
  <dcterms:modified xsi:type="dcterms:W3CDTF">2026-09-07T08:28:12Z</dcterms:modified>
</cp:coreProperties>
</file>