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4"/>
  </p:notesMasterIdLst>
  <p:sldIdLst>
    <p:sldId id="328" r:id="rId2"/>
    <p:sldId id="329" r:id="rId3"/>
  </p:sldIdLst>
  <p:sldSz cx="12192000" cy="6858000"/>
  <p:notesSz cx="6858000" cy="9144000"/>
  <p:embeddedFontLst>
    <p:embeddedFont>
      <p:font typeface="Inter Tight" pitchFamily="2"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8"/>
          </p14:sldIdLst>
        </p14:section>
        <p14:section name="Detailed" id="{0EA4DDEA-782D-AA44-8D9A-864B26D7F0FD}">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1"/>
    <p:restoredTop sz="91370"/>
  </p:normalViewPr>
  <p:slideViewPr>
    <p:cSldViewPr snapToGrid="0">
      <p:cViewPr varScale="1">
        <p:scale>
          <a:sx n="64" d="100"/>
          <a:sy n="64" d="100"/>
        </p:scale>
        <p:origin x="72" y="48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8/3/2026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52885-37A1-8E18-076A-A048C34ED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BAD1C-901B-D08C-8824-24E6E05F7B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D7869F-D8E6-4ACE-7D5C-2AB07BF1765D}"/>
              </a:ext>
            </a:extLst>
          </p:cNvPr>
          <p:cNvSpPr>
            <a:spLocks noGrp="1"/>
          </p:cNvSpPr>
          <p:nvPr>
            <p:ph type="body" idx="1"/>
          </p:nvPr>
        </p:nvSpPr>
        <p:spPr/>
        <p:txBody>
          <a:bodyPr/>
          <a:lstStyle/>
          <a:p>
            <a:pPr algn="r">
              <a:spcBef>
                <a:spcPts val="0"/>
              </a:spcBef>
            </a:pPr>
            <a:r>
              <a:rPr lang="en-GB" b="1" dirty="0"/>
              <a:t>Source: </a:t>
            </a:r>
            <a:r>
              <a:rPr lang="en-GB" dirty="0"/>
              <a:t>DCM / British Airways. </a:t>
            </a:r>
            <a:r>
              <a:rPr lang="en-GB" dirty="0" err="1"/>
              <a:t>Differentology</a:t>
            </a:r>
            <a:r>
              <a:rPr lang="en-GB" dirty="0"/>
              <a:t> Feb 2025</a:t>
            </a:r>
          </a:p>
          <a:p>
            <a:pPr algn="r">
              <a:spcBef>
                <a:spcPts val="0"/>
              </a:spcBef>
            </a:pPr>
            <a:r>
              <a:rPr lang="en-GB" dirty="0"/>
              <a:t>Results base: 18-44. Uplifts are test (exposed to ad) vs control (unexposed to ad)</a:t>
            </a:r>
          </a:p>
          <a:p>
            <a:pPr algn="r"/>
            <a:endParaRPr lang="en-US" dirty="0"/>
          </a:p>
          <a:p>
            <a:endParaRPr lang="en-US" dirty="0"/>
          </a:p>
        </p:txBody>
      </p:sp>
      <p:sp>
        <p:nvSpPr>
          <p:cNvPr id="4" name="Slide Number Placeholder 3">
            <a:extLst>
              <a:ext uri="{FF2B5EF4-FFF2-40B4-BE49-F238E27FC236}">
                <a16:creationId xmlns:a16="http://schemas.microsoft.com/office/drawing/2014/main" id="{98F6F92C-E952-D16F-C848-327E6869F979}"/>
              </a:ext>
            </a:extLst>
          </p:cNvPr>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1932266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3E9C9-5EC3-B3BD-D832-0BF811C01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95696-944A-5DED-6141-69AC7CC38E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82858-6FF5-509E-B6DB-E646E20AA660}"/>
              </a:ext>
            </a:extLst>
          </p:cNvPr>
          <p:cNvSpPr>
            <a:spLocks noGrp="1"/>
          </p:cNvSpPr>
          <p:nvPr>
            <p:ph type="body" idx="1"/>
          </p:nvPr>
        </p:nvSpPr>
        <p:spPr/>
        <p:txBody>
          <a:bodyPr/>
          <a:lstStyle/>
          <a:p>
            <a:pPr algn="r">
              <a:spcBef>
                <a:spcPts val="0"/>
              </a:spcBef>
            </a:pPr>
            <a:r>
              <a:rPr lang="en-GB" b="1" dirty="0"/>
              <a:t>Source: </a:t>
            </a:r>
            <a:r>
              <a:rPr lang="en-GB" dirty="0"/>
              <a:t>DCM / British Airways. </a:t>
            </a:r>
            <a:r>
              <a:rPr lang="en-GB" dirty="0" err="1"/>
              <a:t>Differentology</a:t>
            </a:r>
            <a:r>
              <a:rPr lang="en-GB" dirty="0"/>
              <a:t> Feb 2025</a:t>
            </a:r>
          </a:p>
          <a:p>
            <a:pPr algn="r">
              <a:spcBef>
                <a:spcPts val="0"/>
              </a:spcBef>
            </a:pPr>
            <a:r>
              <a:rPr lang="en-GB" dirty="0"/>
              <a:t>Results base: 18-44. Uplifts are test (exposed to ad) vs control (unexposed to ad)</a:t>
            </a:r>
          </a:p>
          <a:p>
            <a:pPr algn="r"/>
            <a:endParaRPr lang="en-US" dirty="0"/>
          </a:p>
        </p:txBody>
      </p:sp>
      <p:sp>
        <p:nvSpPr>
          <p:cNvPr id="4" name="Slide Number Placeholder 3">
            <a:extLst>
              <a:ext uri="{FF2B5EF4-FFF2-40B4-BE49-F238E27FC236}">
                <a16:creationId xmlns:a16="http://schemas.microsoft.com/office/drawing/2014/main" id="{A53184D7-88C6-0866-C9E2-E7578714F860}"/>
              </a:ext>
            </a:extLst>
          </p:cNvPr>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185417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03/08/2026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a:extLst>
            <a:ext uri="{FF2B5EF4-FFF2-40B4-BE49-F238E27FC236}">
              <a16:creationId xmlns:a16="http://schemas.microsoft.com/office/drawing/2014/main" id="{0B9035D7-7CFE-8822-FF20-E19A7CF398A1}"/>
            </a:ext>
          </a:extLst>
        </p:cNvPr>
        <p:cNvGrpSpPr/>
        <p:nvPr/>
      </p:nvGrpSpPr>
      <p:grpSpPr>
        <a:xfrm>
          <a:off x="0" y="0"/>
          <a:ext cx="0" cy="0"/>
          <a:chOff x="0" y="0"/>
          <a:chExt cx="0" cy="0"/>
        </a:xfrm>
      </p:grpSpPr>
      <p:sp>
        <p:nvSpPr>
          <p:cNvPr id="16" name="Title 2">
            <a:extLst>
              <a:ext uri="{FF2B5EF4-FFF2-40B4-BE49-F238E27FC236}">
                <a16:creationId xmlns:a16="http://schemas.microsoft.com/office/drawing/2014/main" id="{6095C81D-8467-374B-E9D3-29D5F7C16AC1}"/>
              </a:ext>
            </a:extLst>
          </p:cNvPr>
          <p:cNvSpPr>
            <a:spLocks noGrp="1"/>
          </p:cNvSpPr>
          <p:nvPr>
            <p:ph type="title"/>
          </p:nvPr>
        </p:nvSpPr>
        <p:spPr>
          <a:xfrm>
            <a:off x="510922" y="476824"/>
            <a:ext cx="10837631" cy="525552"/>
          </a:xfrm>
        </p:spPr>
        <p:txBody>
          <a:bodyPr/>
          <a:lstStyle/>
          <a:p>
            <a:r>
              <a:rPr lang="en-US" dirty="0"/>
              <a:t>British Airways</a:t>
            </a:r>
          </a:p>
        </p:txBody>
      </p:sp>
      <p:sp>
        <p:nvSpPr>
          <p:cNvPr id="17" name="Text Placeholder 4">
            <a:extLst>
              <a:ext uri="{FF2B5EF4-FFF2-40B4-BE49-F238E27FC236}">
                <a16:creationId xmlns:a16="http://schemas.microsoft.com/office/drawing/2014/main" id="{EBBEF887-8569-D007-85FB-2B1B263C9AB5}"/>
              </a:ext>
            </a:extLst>
          </p:cNvPr>
          <p:cNvSpPr>
            <a:spLocks noGrp="1"/>
          </p:cNvSpPr>
          <p:nvPr>
            <p:ph type="body" sz="quarter" idx="16"/>
          </p:nvPr>
        </p:nvSpPr>
        <p:spPr>
          <a:xfrm>
            <a:off x="510922" y="1733548"/>
            <a:ext cx="7568207" cy="3883225"/>
          </a:xfrm>
        </p:spPr>
        <p:txBody>
          <a:bodyPr/>
          <a:lstStyle/>
          <a:p>
            <a:pPr lvl="0" indent="0" defTabSz="961844">
              <a:lnSpc>
                <a:spcPct val="100000"/>
              </a:lnSpc>
              <a:spcBef>
                <a:spcPts val="0"/>
              </a:spcBef>
              <a:buClr>
                <a:srgbClr val="FFFFFF"/>
              </a:buClr>
              <a:buSzPct val="100000"/>
              <a:defRPr/>
            </a:pPr>
            <a:r>
              <a:rPr lang="en-GB" sz="1500" b="1" dirty="0"/>
              <a:t>Background </a:t>
            </a:r>
            <a:br>
              <a:rPr lang="en-GB" sz="1500" b="1" dirty="0"/>
            </a:br>
            <a:r>
              <a:rPr lang="en-GB" altLang="en-US" sz="1500" dirty="0">
                <a:cs typeface="Arial" pitchFamily="34" charset="0"/>
              </a:rPr>
              <a:t>British Airways launched 'Everywhere we go, make us everything we are’ with the intention of highlighting how British Airways is integral to helping individuals develop our own unique originality. </a:t>
            </a:r>
          </a:p>
          <a:p>
            <a:pPr defTabSz="654246">
              <a:lnSpc>
                <a:spcPct val="100000"/>
              </a:lnSpc>
              <a:spcBef>
                <a:spcPts val="0"/>
              </a:spcBef>
              <a:spcAft>
                <a:spcPts val="116"/>
              </a:spcAft>
            </a:pPr>
            <a:endParaRPr lang="en-GB" sz="1500" b="1" dirty="0"/>
          </a:p>
          <a:p>
            <a:pPr lvl="0" indent="0" defTabSz="961844">
              <a:lnSpc>
                <a:spcPct val="100000"/>
              </a:lnSpc>
              <a:spcBef>
                <a:spcPts val="0"/>
              </a:spcBef>
              <a:buClr>
                <a:srgbClr val="FFFFFF"/>
              </a:buClr>
              <a:buSzPct val="100000"/>
              <a:defRPr/>
            </a:pPr>
            <a:r>
              <a:rPr lang="en-GB" sz="1500" b="1" dirty="0"/>
              <a:t>Plan</a:t>
            </a:r>
            <a:br>
              <a:rPr lang="en-GB" sz="1500" b="1" dirty="0"/>
            </a:br>
            <a:r>
              <a:rPr lang="en-GB" altLang="en-US" sz="1500" dirty="0">
                <a:cs typeface="Arial" pitchFamily="34" charset="0"/>
              </a:rPr>
              <a:t>Showcasing its 60” in cinema, BA accessed a film pack in Bridget Jones: Mad About The Boy and an AGP. </a:t>
            </a:r>
          </a:p>
          <a:p>
            <a:pPr defTabSz="654246">
              <a:lnSpc>
                <a:spcPct val="100000"/>
              </a:lnSpc>
              <a:spcBef>
                <a:spcPts val="0"/>
              </a:spcBef>
              <a:spcAft>
                <a:spcPts val="116"/>
              </a:spcAft>
            </a:pPr>
            <a:endParaRPr lang="en-GB" altLang="en-US" sz="1500" dirty="0">
              <a:highlight>
                <a:srgbClr val="FFFF00"/>
              </a:highlight>
              <a:cs typeface="Arial" pitchFamily="34" charset="0"/>
            </a:endParaRPr>
          </a:p>
          <a:p>
            <a:pPr lvl="0" indent="0" defTabSz="961844">
              <a:lnSpc>
                <a:spcPct val="100000"/>
              </a:lnSpc>
              <a:spcBef>
                <a:spcPts val="0"/>
              </a:spcBef>
              <a:buClr>
                <a:srgbClr val="FFFFFF"/>
              </a:buClr>
              <a:buSzPct val="100000"/>
              <a:defRPr/>
            </a:pPr>
            <a:r>
              <a:rPr lang="en-GB" sz="1500" b="1" dirty="0"/>
              <a:t>Results</a:t>
            </a:r>
          </a:p>
          <a:p>
            <a:pPr lvl="0" indent="0" defTabSz="961844">
              <a:lnSpc>
                <a:spcPct val="100000"/>
              </a:lnSpc>
              <a:spcBef>
                <a:spcPts val="0"/>
              </a:spcBef>
              <a:buClr>
                <a:srgbClr val="FFFFFF"/>
              </a:buClr>
              <a:buSzPct val="100000"/>
              <a:defRPr/>
            </a:pP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Cinema played a vital role in helping British Airways land the campaign, helping drive incremental reach.</a:t>
            </a:r>
          </a:p>
          <a:p>
            <a:pPr marL="285750" lvl="0" indent="-285750" defTabSz="961844">
              <a:lnSpc>
                <a:spcPct val="100000"/>
              </a:lnSpc>
              <a:spcBef>
                <a:spcPts val="0"/>
              </a:spcBef>
              <a:buClr>
                <a:schemeClr val="tx1"/>
              </a:buClr>
              <a:buSzPct val="100000"/>
              <a:buFont typeface="Arial" panose="020B0604020202020204" pitchFamily="34" charset="0"/>
              <a:buChar char="•"/>
              <a:defRPr/>
            </a:pPr>
            <a:endParaRPr lang="en-GB" sz="1500"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Ultimately, it significantly improve impressions (+20%) and recall (+41%).</a:t>
            </a:r>
          </a:p>
        </p:txBody>
      </p:sp>
      <p:pic>
        <p:nvPicPr>
          <p:cNvPr id="10" name="Picture 2">
            <a:extLst>
              <a:ext uri="{FF2B5EF4-FFF2-40B4-BE49-F238E27FC236}">
                <a16:creationId xmlns:a16="http://schemas.microsoft.com/office/drawing/2014/main" id="{6824E7A0-45DC-D7F0-ED77-79BF08DA949C}"/>
              </a:ext>
            </a:extLst>
          </p:cNvPr>
          <p:cNvPicPr>
            <a:picLocks noChangeAspect="1" noChangeArrowheads="1"/>
          </p:cNvPicPr>
          <p:nvPr/>
        </p:nvPicPr>
        <p:blipFill rotWithShape="1">
          <a:blip r:embed="rId3"/>
          <a:srcRect r="14247"/>
          <a:stretch>
            <a:fillRect/>
          </a:stretch>
        </p:blipFill>
        <p:spPr bwMode="auto">
          <a:xfrm>
            <a:off x="8462211" y="1125838"/>
            <a:ext cx="3291032" cy="21600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53848EC4-FBEF-8F0D-ACC3-64B36722E889}"/>
              </a:ext>
            </a:extLst>
          </p:cNvPr>
          <p:cNvPicPr>
            <a:picLocks noChangeAspect="1" noChangeArrowheads="1"/>
          </p:cNvPicPr>
          <p:nvPr/>
        </p:nvPicPr>
        <p:blipFill rotWithShape="1">
          <a:blip r:embed="rId4"/>
          <a:srcRect r="14157"/>
          <a:stretch>
            <a:fillRect/>
          </a:stretch>
        </p:blipFill>
        <p:spPr bwMode="auto">
          <a:xfrm>
            <a:off x="8462211" y="3410576"/>
            <a:ext cx="3291031" cy="2160042"/>
          </a:xfrm>
          <a:prstGeom prst="rect">
            <a:avLst/>
          </a:prstGeom>
          <a:noFill/>
          <a:extLst>
            <a:ext uri="{909E8E84-426E-40DD-AFC4-6F175D3DCCD1}">
              <a14:hiddenFill xmlns:a14="http://schemas.microsoft.com/office/drawing/2010/main">
                <a:solidFill>
                  <a:srgbClr val="FFFFFF"/>
                </a:solidFill>
              </a14:hiddenFill>
            </a:ext>
          </a:extLst>
        </p:spPr>
      </p:pic>
      <p:sp>
        <p:nvSpPr>
          <p:cNvPr id="13" name="Subtitle 3">
            <a:extLst>
              <a:ext uri="{FF2B5EF4-FFF2-40B4-BE49-F238E27FC236}">
                <a16:creationId xmlns:a16="http://schemas.microsoft.com/office/drawing/2014/main" id="{18CF8C4E-D8BB-1D2D-3A91-9D60D53BAD6D}"/>
              </a:ext>
            </a:extLst>
          </p:cNvPr>
          <p:cNvSpPr>
            <a:spLocks noGrp="1"/>
          </p:cNvSpPr>
          <p:nvPr>
            <p:ph type="subTitle" idx="1"/>
          </p:nvPr>
        </p:nvSpPr>
        <p:spPr>
          <a:xfrm>
            <a:off x="508533" y="1146201"/>
            <a:ext cx="5995962" cy="390368"/>
          </a:xfrm>
        </p:spPr>
        <p:txBody>
          <a:bodyPr/>
          <a:lstStyle/>
          <a:p>
            <a:r>
              <a:rPr lang="en-GB" dirty="0"/>
              <a:t>‘Everywhere we go, make us everything we are’</a:t>
            </a:r>
          </a:p>
        </p:txBody>
      </p:sp>
      <p:sp>
        <p:nvSpPr>
          <p:cNvPr id="2" name="Text Placeholder 1">
            <a:extLst>
              <a:ext uri="{FF2B5EF4-FFF2-40B4-BE49-F238E27FC236}">
                <a16:creationId xmlns:a16="http://schemas.microsoft.com/office/drawing/2014/main" id="{27DFE6FF-3D7F-227A-E5CC-F9DE1A1033D2}"/>
              </a:ext>
            </a:extLst>
          </p:cNvPr>
          <p:cNvSpPr>
            <a:spLocks noGrp="1"/>
          </p:cNvSpPr>
          <p:nvPr>
            <p:ph type="body" sz="quarter" idx="83"/>
          </p:nvPr>
        </p:nvSpPr>
        <p:spPr>
          <a:xfrm>
            <a:off x="6588682" y="6372520"/>
            <a:ext cx="5398076" cy="302831"/>
          </a:xfrm>
        </p:spPr>
        <p:txBody>
          <a:bodyPr/>
          <a:lstStyle/>
          <a:p>
            <a:pPr>
              <a:spcBef>
                <a:spcPts val="0"/>
              </a:spcBef>
            </a:pPr>
            <a:r>
              <a:rPr lang="en-GB" b="1" dirty="0"/>
              <a:t>Source: </a:t>
            </a:r>
            <a:r>
              <a:rPr lang="en-GB" dirty="0"/>
              <a:t>DCM / British Airways. </a:t>
            </a:r>
            <a:r>
              <a:rPr lang="en-GB" dirty="0" err="1"/>
              <a:t>Differentology</a:t>
            </a:r>
            <a:r>
              <a:rPr lang="en-GB" dirty="0"/>
              <a:t> Feb 2025</a:t>
            </a:r>
          </a:p>
          <a:p>
            <a:pPr>
              <a:spcBef>
                <a:spcPts val="0"/>
              </a:spcBef>
            </a:pPr>
            <a:r>
              <a:rPr lang="en-GB" dirty="0"/>
              <a:t>Results base: 18-44. Uplifts are test (exposed to ad) vs control (unexposed to ad)</a:t>
            </a:r>
          </a:p>
        </p:txBody>
      </p:sp>
    </p:spTree>
    <p:extLst>
      <p:ext uri="{BB962C8B-B14F-4D97-AF65-F5344CB8AC3E}">
        <p14:creationId xmlns:p14="http://schemas.microsoft.com/office/powerpoint/2010/main" val="728686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a:extLst>
            <a:ext uri="{FF2B5EF4-FFF2-40B4-BE49-F238E27FC236}">
              <a16:creationId xmlns:a16="http://schemas.microsoft.com/office/drawing/2014/main" id="{75CB9816-49D1-4BE5-8A1D-0E926562002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E85876-A3F8-FBD4-6241-83A43676F344}"/>
              </a:ext>
            </a:extLst>
          </p:cNvPr>
          <p:cNvSpPr>
            <a:spLocks noGrp="1"/>
          </p:cNvSpPr>
          <p:nvPr>
            <p:ph type="body" sz="quarter" idx="83"/>
          </p:nvPr>
        </p:nvSpPr>
        <p:spPr>
          <a:xfrm>
            <a:off x="6588682" y="6372520"/>
            <a:ext cx="5398076" cy="302831"/>
          </a:xfrm>
        </p:spPr>
        <p:txBody>
          <a:bodyPr/>
          <a:lstStyle/>
          <a:p>
            <a:pPr>
              <a:spcBef>
                <a:spcPts val="0"/>
              </a:spcBef>
            </a:pPr>
            <a:r>
              <a:rPr lang="en-GB" b="1" dirty="0"/>
              <a:t>Source: </a:t>
            </a:r>
            <a:r>
              <a:rPr lang="en-GB" dirty="0"/>
              <a:t>DCM / British Airways. </a:t>
            </a:r>
            <a:r>
              <a:rPr lang="en-GB" dirty="0" err="1"/>
              <a:t>Differentology</a:t>
            </a:r>
            <a:r>
              <a:rPr lang="en-GB" dirty="0"/>
              <a:t> Feb 2025</a:t>
            </a:r>
          </a:p>
          <a:p>
            <a:pPr>
              <a:spcBef>
                <a:spcPts val="0"/>
              </a:spcBef>
            </a:pPr>
            <a:r>
              <a:rPr lang="en-GB" dirty="0"/>
              <a:t>Results base: 18-44. Uplifts are test (exposed to ad) vs control (unexposed to ad)</a:t>
            </a:r>
          </a:p>
        </p:txBody>
      </p:sp>
      <p:sp>
        <p:nvSpPr>
          <p:cNvPr id="6" name="Title 2">
            <a:extLst>
              <a:ext uri="{FF2B5EF4-FFF2-40B4-BE49-F238E27FC236}">
                <a16:creationId xmlns:a16="http://schemas.microsoft.com/office/drawing/2014/main" id="{B36ADC86-528F-93DD-242A-90A2DC37C497}"/>
              </a:ext>
            </a:extLst>
          </p:cNvPr>
          <p:cNvSpPr>
            <a:spLocks noGrp="1"/>
          </p:cNvSpPr>
          <p:nvPr>
            <p:ph type="title"/>
          </p:nvPr>
        </p:nvSpPr>
        <p:spPr>
          <a:xfrm>
            <a:off x="510922" y="476824"/>
            <a:ext cx="4221333" cy="525552"/>
          </a:xfrm>
        </p:spPr>
        <p:txBody>
          <a:bodyPr/>
          <a:lstStyle/>
          <a:p>
            <a:r>
              <a:rPr lang="en-US" dirty="0"/>
              <a:t>British Airways</a:t>
            </a:r>
          </a:p>
        </p:txBody>
      </p:sp>
      <p:sp>
        <p:nvSpPr>
          <p:cNvPr id="7" name="Text Placeholder 4">
            <a:extLst>
              <a:ext uri="{FF2B5EF4-FFF2-40B4-BE49-F238E27FC236}">
                <a16:creationId xmlns:a16="http://schemas.microsoft.com/office/drawing/2014/main" id="{733AF5BD-D143-14B1-6662-580921DE136D}"/>
              </a:ext>
            </a:extLst>
          </p:cNvPr>
          <p:cNvSpPr>
            <a:spLocks noGrp="1"/>
          </p:cNvSpPr>
          <p:nvPr>
            <p:ph type="body" sz="quarter" idx="16"/>
          </p:nvPr>
        </p:nvSpPr>
        <p:spPr>
          <a:xfrm>
            <a:off x="508533" y="2106047"/>
            <a:ext cx="4804872" cy="3799980"/>
          </a:xfrm>
        </p:spPr>
        <p:txBody>
          <a:bodyPr/>
          <a:lstStyle/>
          <a:p>
            <a:pPr defTabSz="654246">
              <a:lnSpc>
                <a:spcPct val="100000"/>
              </a:lnSpc>
              <a:spcAft>
                <a:spcPts val="116"/>
              </a:spcAft>
            </a:pPr>
            <a:r>
              <a:rPr lang="en-GB" sz="1500" b="1" dirty="0"/>
              <a:t>Background </a:t>
            </a:r>
            <a:br>
              <a:rPr lang="en-GB" sz="1500" b="1" dirty="0"/>
            </a:br>
            <a:r>
              <a:rPr lang="en-GB" altLang="en-US" sz="1500" dirty="0">
                <a:cs typeface="Arial" pitchFamily="34" charset="0"/>
              </a:rPr>
              <a:t>British Airways launched the third burst of activity for its campaign, titled 'Everywhere we go, make us everything we are’ with the intention of highlighting how British Airways is integral to helping individuals develop our own unique originality. </a:t>
            </a:r>
            <a:br>
              <a:rPr lang="en-GB" altLang="en-US" sz="1500" dirty="0">
                <a:cs typeface="Arial" pitchFamily="34" charset="0"/>
              </a:rPr>
            </a:br>
            <a:endParaRPr lang="en-GB" sz="1500" b="1" dirty="0"/>
          </a:p>
          <a:p>
            <a:pPr lvl="0" indent="0" defTabSz="961844">
              <a:lnSpc>
                <a:spcPct val="100000"/>
              </a:lnSpc>
              <a:spcBef>
                <a:spcPts val="0"/>
              </a:spcBef>
              <a:buClr>
                <a:srgbClr val="FFFFFF"/>
              </a:buClr>
              <a:buSzPct val="100000"/>
              <a:defRPr/>
            </a:pPr>
            <a:r>
              <a:rPr lang="en-GB" sz="1500" b="1" dirty="0"/>
              <a:t>Plan</a:t>
            </a:r>
            <a:br>
              <a:rPr lang="en-GB" sz="1500" b="1" dirty="0"/>
            </a:br>
            <a:r>
              <a:rPr lang="en-GB" altLang="en-US" sz="1500" dirty="0">
                <a:cs typeface="Arial" pitchFamily="34" charset="0"/>
              </a:rPr>
              <a:t>Looking to add incremental reach on top of their existing AV plan, British Airways showcased their 60” in cinema, accessing a film pack in Bridget Jones: Mad About The Boy and an AGP. Expanding across other platforms, the campaign also ran the 60” and an additional 30” copy across TV, BVOD, Social, YouTube, Online and Radio.</a:t>
            </a:r>
            <a:endParaRPr lang="en-GB" sz="1500" dirty="0"/>
          </a:p>
        </p:txBody>
      </p:sp>
      <p:sp>
        <p:nvSpPr>
          <p:cNvPr id="10" name="Subtitle 3">
            <a:extLst>
              <a:ext uri="{FF2B5EF4-FFF2-40B4-BE49-F238E27FC236}">
                <a16:creationId xmlns:a16="http://schemas.microsoft.com/office/drawing/2014/main" id="{C1CCEFE6-75DB-ED2A-3471-3266EE1F8CEA}"/>
              </a:ext>
            </a:extLst>
          </p:cNvPr>
          <p:cNvSpPr>
            <a:spLocks noGrp="1"/>
          </p:cNvSpPr>
          <p:nvPr>
            <p:ph type="subTitle" idx="1"/>
          </p:nvPr>
        </p:nvSpPr>
        <p:spPr>
          <a:xfrm>
            <a:off x="508533" y="1146201"/>
            <a:ext cx="4063467" cy="390368"/>
          </a:xfrm>
        </p:spPr>
        <p:txBody>
          <a:bodyPr/>
          <a:lstStyle/>
          <a:p>
            <a:r>
              <a:rPr lang="en-GB" dirty="0"/>
              <a:t>‘Everywhere we go, make us everything we are’</a:t>
            </a:r>
          </a:p>
        </p:txBody>
      </p:sp>
      <p:graphicFrame>
        <p:nvGraphicFramePr>
          <p:cNvPr id="11" name="Table 10">
            <a:extLst>
              <a:ext uri="{FF2B5EF4-FFF2-40B4-BE49-F238E27FC236}">
                <a16:creationId xmlns:a16="http://schemas.microsoft.com/office/drawing/2014/main" id="{19A62596-DB3F-C080-5521-32DC0A255BA2}"/>
              </a:ext>
            </a:extLst>
          </p:cNvPr>
          <p:cNvGraphicFramePr>
            <a:graphicFrameLocks noGrp="1"/>
          </p:cNvGraphicFramePr>
          <p:nvPr>
            <p:extLst>
              <p:ext uri="{D42A27DB-BD31-4B8C-83A1-F6EECF244321}">
                <p14:modId xmlns:p14="http://schemas.microsoft.com/office/powerpoint/2010/main" val="18961452"/>
              </p:ext>
            </p:extLst>
          </p:nvPr>
        </p:nvGraphicFramePr>
        <p:xfrm>
          <a:off x="5724054" y="999010"/>
          <a:ext cx="6066480" cy="763398"/>
        </p:xfrm>
        <a:graphic>
          <a:graphicData uri="http://schemas.openxmlformats.org/drawingml/2006/table">
            <a:tbl>
              <a:tblPr firstRow="1" bandRow="1">
                <a:tableStyleId>{F5AB1C69-6EDB-4FF4-983F-18BD219EF322}</a:tableStyleId>
              </a:tblPr>
              <a:tblGrid>
                <a:gridCol w="1459692">
                  <a:extLst>
                    <a:ext uri="{9D8B030D-6E8A-4147-A177-3AD203B41FA5}">
                      <a16:colId xmlns:a16="http://schemas.microsoft.com/office/drawing/2014/main" val="3445733911"/>
                    </a:ext>
                  </a:extLst>
                </a:gridCol>
                <a:gridCol w="1573548">
                  <a:extLst>
                    <a:ext uri="{9D8B030D-6E8A-4147-A177-3AD203B41FA5}">
                      <a16:colId xmlns:a16="http://schemas.microsoft.com/office/drawing/2014/main" val="2072537272"/>
                    </a:ext>
                  </a:extLst>
                </a:gridCol>
                <a:gridCol w="1516620">
                  <a:extLst>
                    <a:ext uri="{9D8B030D-6E8A-4147-A177-3AD203B41FA5}">
                      <a16:colId xmlns:a16="http://schemas.microsoft.com/office/drawing/2014/main" val="3314162814"/>
                    </a:ext>
                  </a:extLst>
                </a:gridCol>
                <a:gridCol w="1516620">
                  <a:extLst>
                    <a:ext uri="{9D8B030D-6E8A-4147-A177-3AD203B41FA5}">
                      <a16:colId xmlns:a16="http://schemas.microsoft.com/office/drawing/2014/main" val="776944138"/>
                    </a:ext>
                  </a:extLst>
                </a:gridCol>
              </a:tblGrid>
              <a:tr h="385003">
                <a:tc>
                  <a:txBody>
                    <a:bodyPr/>
                    <a:lstStyle/>
                    <a:p>
                      <a:r>
                        <a:rPr lang="en-GB" sz="1300" dirty="0">
                          <a:solidFill>
                            <a:schemeClr val="tx1"/>
                          </a:solidFill>
                        </a:rPr>
                        <a:t>Media agency</a:t>
                      </a:r>
                    </a:p>
                  </a:txBody>
                  <a:tcPr marL="52167" marR="52167" marT="26083" marB="26083"/>
                </a:tc>
                <a:tc>
                  <a:txBody>
                    <a:bodyPr/>
                    <a:lstStyle/>
                    <a:p>
                      <a:r>
                        <a:rPr lang="en-GB" sz="1300" dirty="0">
                          <a:solidFill>
                            <a:schemeClr val="tx1"/>
                          </a:solidFill>
                        </a:rPr>
                        <a:t>Target</a:t>
                      </a:r>
                    </a:p>
                  </a:txBody>
                  <a:tcPr marL="52167" marR="52167" marT="26083" marB="26083"/>
                </a:tc>
                <a:tc>
                  <a:txBody>
                    <a:bodyPr/>
                    <a:lstStyle/>
                    <a:p>
                      <a:r>
                        <a:rPr lang="en-GB" sz="1300" dirty="0">
                          <a:solidFill>
                            <a:schemeClr val="tx1"/>
                          </a:solidFill>
                        </a:rPr>
                        <a:t>Buying route</a:t>
                      </a:r>
                    </a:p>
                  </a:txBody>
                  <a:tcPr marL="52167" marR="52167" marT="26083" marB="26083"/>
                </a:tc>
                <a:tc>
                  <a:txBody>
                    <a:bodyPr/>
                    <a:lstStyle/>
                    <a:p>
                      <a:r>
                        <a:rPr lang="en-GB" sz="13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378395">
                <a:tc>
                  <a:txBody>
                    <a:bodyPr/>
                    <a:lstStyle/>
                    <a:p>
                      <a:pPr algn="l" fontAlgn="ctr"/>
                      <a:r>
                        <a:rPr lang="en-GB" sz="1300" b="0" i="0" u="none" strike="noStrike" dirty="0">
                          <a:solidFill>
                            <a:schemeClr val="tx1"/>
                          </a:solidFill>
                          <a:effectLst/>
                          <a:latin typeface="+mn-lt"/>
                        </a:rPr>
                        <a:t>MGOMD</a:t>
                      </a:r>
                    </a:p>
                  </a:txBody>
                  <a:tcPr marL="52167" marR="52167" marT="26083" marB="26083"/>
                </a:tc>
                <a:tc>
                  <a:txBody>
                    <a:bodyPr/>
                    <a:lstStyle/>
                    <a:p>
                      <a:pPr algn="l" fontAlgn="ctr"/>
                      <a:r>
                        <a:rPr lang="en-GB" sz="1300" b="0" i="0" u="none" strike="noStrike" dirty="0">
                          <a:solidFill>
                            <a:schemeClr val="tx1"/>
                          </a:solidFill>
                          <a:effectLst/>
                          <a:latin typeface="+mn-lt"/>
                        </a:rPr>
                        <a:t>ABC1 Adults</a:t>
                      </a:r>
                    </a:p>
                  </a:txBody>
                  <a:tcPr marL="52167" marR="52167" marT="26083" marB="26083"/>
                </a:tc>
                <a:tc>
                  <a:txBody>
                    <a:bodyPr/>
                    <a:lstStyle/>
                    <a:p>
                      <a:pPr algn="l" fontAlgn="ctr"/>
                      <a:r>
                        <a:rPr lang="en-GB" sz="1300" b="0" i="0" u="none" strike="noStrike" dirty="0">
                          <a:solidFill>
                            <a:schemeClr val="tx1"/>
                          </a:solidFill>
                          <a:effectLst/>
                          <a:latin typeface="+mn-lt"/>
                        </a:rPr>
                        <a:t>Film pack &amp; AGP</a:t>
                      </a:r>
                    </a:p>
                  </a:txBody>
                  <a:tcPr marL="52167" marR="52167" marT="26083" marB="26083"/>
                </a:tc>
                <a:tc>
                  <a:txBody>
                    <a:bodyPr/>
                    <a:lstStyle/>
                    <a:p>
                      <a:pPr algn="l"/>
                      <a:r>
                        <a:rPr lang="en-GB" sz="1300" dirty="0"/>
                        <a:t>60”</a:t>
                      </a:r>
                    </a:p>
                  </a:txBody>
                  <a:tcPr marL="52167" marR="52167" marT="26083" marB="26083"/>
                </a:tc>
                <a:extLst>
                  <a:ext uri="{0D108BD9-81ED-4DB2-BD59-A6C34878D82A}">
                    <a16:rowId xmlns:a16="http://schemas.microsoft.com/office/drawing/2014/main" val="3682919480"/>
                  </a:ext>
                </a:extLst>
              </a:tr>
            </a:tbl>
          </a:graphicData>
        </a:graphic>
      </p:graphicFrame>
      <p:sp>
        <p:nvSpPr>
          <p:cNvPr id="12" name="Text Placeholder 4">
            <a:extLst>
              <a:ext uri="{FF2B5EF4-FFF2-40B4-BE49-F238E27FC236}">
                <a16:creationId xmlns:a16="http://schemas.microsoft.com/office/drawing/2014/main" id="{F0849543-E695-B05C-94CF-8795C4105DB2}"/>
              </a:ext>
            </a:extLst>
          </p:cNvPr>
          <p:cNvSpPr txBox="1">
            <a:spLocks/>
          </p:cNvSpPr>
          <p:nvPr/>
        </p:nvSpPr>
        <p:spPr>
          <a:xfrm>
            <a:off x="5724054" y="1832764"/>
            <a:ext cx="6100462" cy="1586901"/>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pPr>
            <a:r>
              <a:rPr lang="en-GB" sz="1500" b="1" dirty="0"/>
              <a:t>Results</a:t>
            </a:r>
          </a:p>
          <a:p>
            <a:pPr indent="0" defTabSz="654246">
              <a:lnSpc>
                <a:spcPct val="100000"/>
              </a:lnSpc>
              <a:spcBef>
                <a:spcPts val="0"/>
              </a:spcBef>
            </a:pPr>
            <a:endParaRPr lang="en-GB" sz="1500" dirty="0"/>
          </a:p>
          <a:p>
            <a:pPr marL="279400" indent="-285750" defTabSz="654246">
              <a:lnSpc>
                <a:spcPct val="100000"/>
              </a:lnSpc>
              <a:spcBef>
                <a:spcPts val="0"/>
              </a:spcBef>
              <a:buFont typeface="Arial" panose="020B0604020202020204" pitchFamily="34" charset="0"/>
              <a:buChar char="•"/>
            </a:pPr>
            <a:r>
              <a:rPr lang="en-GB" sz="1500" dirty="0"/>
              <a:t>Cinema played a vital role in helping British Airways land the campaign, helping drive incremental reach.</a:t>
            </a:r>
          </a:p>
          <a:p>
            <a:pPr marL="279400" indent="-285750" defTabSz="654246">
              <a:lnSpc>
                <a:spcPct val="100000"/>
              </a:lnSpc>
              <a:buFont typeface="Arial" panose="020B0604020202020204" pitchFamily="34" charset="0"/>
              <a:buChar char="•"/>
            </a:pPr>
            <a:r>
              <a:rPr lang="en-GB" sz="1500" dirty="0"/>
              <a:t>Ultimately, it significantly improve impressions (+20%) and recall (+41%).</a:t>
            </a:r>
          </a:p>
          <a:p>
            <a:pPr defTabSz="654246">
              <a:lnSpc>
                <a:spcPct val="100000"/>
              </a:lnSpc>
            </a:pPr>
            <a:endParaRPr lang="en-GB" sz="1500" dirty="0"/>
          </a:p>
        </p:txBody>
      </p:sp>
      <p:pic>
        <p:nvPicPr>
          <p:cNvPr id="4" name="Picture 4">
            <a:extLst>
              <a:ext uri="{FF2B5EF4-FFF2-40B4-BE49-F238E27FC236}">
                <a16:creationId xmlns:a16="http://schemas.microsoft.com/office/drawing/2014/main" id="{0765A088-CB35-70FB-4B17-53187680A8B2}"/>
              </a:ext>
            </a:extLst>
          </p:cNvPr>
          <p:cNvPicPr>
            <a:picLocks noChangeAspect="1" noChangeArrowheads="1"/>
          </p:cNvPicPr>
          <p:nvPr/>
        </p:nvPicPr>
        <p:blipFill rotWithShape="1">
          <a:blip r:embed="rId3"/>
          <a:srcRect t="7145" b="23064"/>
          <a:stretch>
            <a:fillRect/>
          </a:stretch>
        </p:blipFill>
        <p:spPr bwMode="auto">
          <a:xfrm>
            <a:off x="5724055" y="3460185"/>
            <a:ext cx="6100461" cy="2398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064089"/>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4753</TotalTime>
  <Words>406</Words>
  <Application>Microsoft Office PowerPoint</Application>
  <PresentationFormat>Widescreen</PresentationFormat>
  <Paragraphs>37</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Inter Tight</vt:lpstr>
      <vt:lpstr>Arial</vt:lpstr>
      <vt:lpstr>04. Text</vt:lpstr>
      <vt:lpstr>British Airways</vt:lpstr>
      <vt:lpstr>British Airways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Josh Turner</cp:lastModifiedBy>
  <cp:revision>26</cp:revision>
  <dcterms:created xsi:type="dcterms:W3CDTF">2026-06-18T13:58:37Z</dcterms:created>
  <dcterms:modified xsi:type="dcterms:W3CDTF">2026-08-03T17:20:04Z</dcterms:modified>
</cp:coreProperties>
</file>