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23" r:id="rId2"/>
    <p:sldId id="324"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23"/>
          </p14:sldIdLst>
        </p14:section>
        <p14:section name="Detailed" id="{0EA4DDEA-782D-AA44-8D9A-864B26D7F0FD}">
          <p14:sldIdLst>
            <p14:sldId id="32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15B223-650C-AC47-88AE-10D01DD78B6C}" v="127" dt="2026-07-08T10:20:16.1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21"/>
    <p:restoredTop sz="91357"/>
  </p:normalViewPr>
  <p:slideViewPr>
    <p:cSldViewPr snapToGrid="0">
      <p:cViewPr varScale="1">
        <p:scale>
          <a:sx n="62" d="100"/>
          <a:sy n="62" d="100"/>
        </p:scale>
        <p:origin x="102" y="324"/>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ie Thompson [sd22c2t]" userId="98a8b714-f796-4d31-a9a4-7dc84f343c61" providerId="ADAL" clId="{2BD75302-921E-5E9F-A20A-9DC17D688525}"/>
    <pc:docChg chg="undo custSel delSld modSld modSection">
      <pc:chgData name="Lottie Thompson [sd22c2t]" userId="98a8b714-f796-4d31-a9a4-7dc84f343c61" providerId="ADAL" clId="{2BD75302-921E-5E9F-A20A-9DC17D688525}" dt="2026-07-08T10:21:27.157" v="146" actId="20577"/>
      <pc:docMkLst>
        <pc:docMk/>
      </pc:docMkLst>
      <pc:sldChg chg="addSp delSp modSp mod setBg">
        <pc:chgData name="Lottie Thompson [sd22c2t]" userId="98a8b714-f796-4d31-a9a4-7dc84f343c61" providerId="ADAL" clId="{2BD75302-921E-5E9F-A20A-9DC17D688525}" dt="2026-07-08T10:21:27.157" v="146" actId="20577"/>
        <pc:sldMkLst>
          <pc:docMk/>
          <pc:sldMk cId="2242289400" sldId="323"/>
        </pc:sldMkLst>
        <pc:spChg chg="mod">
          <ac:chgData name="Lottie Thompson [sd22c2t]" userId="98a8b714-f796-4d31-a9a4-7dc84f343c61" providerId="ADAL" clId="{2BD75302-921E-5E9F-A20A-9DC17D688525}" dt="2026-06-25T14:36:54.874" v="47"/>
          <ac:spMkLst>
            <pc:docMk/>
            <pc:sldMk cId="2242289400" sldId="323"/>
            <ac:spMk id="2" creationId="{BE152E0A-4160-8583-9C54-2E34E97AE9D6}"/>
          </ac:spMkLst>
        </pc:spChg>
        <pc:spChg chg="add mod">
          <ac:chgData name="Lottie Thompson [sd22c2t]" userId="98a8b714-f796-4d31-a9a4-7dc84f343c61" providerId="ADAL" clId="{2BD75302-921E-5E9F-A20A-9DC17D688525}" dt="2026-07-08T10:20:05.876" v="139" actId="1076"/>
          <ac:spMkLst>
            <pc:docMk/>
            <pc:sldMk cId="2242289400" sldId="323"/>
            <ac:spMk id="4" creationId="{4C0D2E1E-BDE4-F0A9-D8CD-CE27B1CA3FD4}"/>
          </ac:spMkLst>
        </pc:spChg>
        <pc:spChg chg="add mod">
          <ac:chgData name="Lottie Thompson [sd22c2t]" userId="98a8b714-f796-4d31-a9a4-7dc84f343c61" providerId="ADAL" clId="{2BD75302-921E-5E9F-A20A-9DC17D688525}" dt="2026-07-08T10:17:51.658" v="127" actId="1076"/>
          <ac:spMkLst>
            <pc:docMk/>
            <pc:sldMk cId="2242289400" sldId="323"/>
            <ac:spMk id="5" creationId="{4D786D1F-CCC1-051E-C259-FD218E68DA55}"/>
          </ac:spMkLst>
        </pc:spChg>
        <pc:spChg chg="del">
          <ac:chgData name="Lottie Thompson [sd22c2t]" userId="98a8b714-f796-4d31-a9a4-7dc84f343c61" providerId="ADAL" clId="{2BD75302-921E-5E9F-A20A-9DC17D688525}" dt="2026-07-08T10:17:37.679" v="124" actId="478"/>
          <ac:spMkLst>
            <pc:docMk/>
            <pc:sldMk cId="2242289400" sldId="323"/>
            <ac:spMk id="6" creationId="{B10A584F-83C4-CB95-DAA0-08F95A277807}"/>
          </ac:spMkLst>
        </pc:spChg>
        <pc:spChg chg="mod">
          <ac:chgData name="Lottie Thompson [sd22c2t]" userId="98a8b714-f796-4d31-a9a4-7dc84f343c61" providerId="ADAL" clId="{2BD75302-921E-5E9F-A20A-9DC17D688525}" dt="2026-07-08T10:21:27.157" v="146" actId="20577"/>
          <ac:spMkLst>
            <pc:docMk/>
            <pc:sldMk cId="2242289400" sldId="323"/>
            <ac:spMk id="10" creationId="{9ECD8AEB-7A4B-272F-9961-4B4FC9D8DFA6}"/>
          </ac:spMkLst>
        </pc:spChg>
        <pc:picChg chg="add mod">
          <ac:chgData name="Lottie Thompson [sd22c2t]" userId="98a8b714-f796-4d31-a9a4-7dc84f343c61" providerId="ADAL" clId="{2BD75302-921E-5E9F-A20A-9DC17D688525}" dt="2026-06-25T12:30:30.841" v="20" actId="11530"/>
          <ac:picMkLst>
            <pc:docMk/>
            <pc:sldMk cId="2242289400" sldId="323"/>
            <ac:picMk id="13" creationId="{5CBCA915-ADEE-A3E6-BDA9-DDB954C31416}"/>
          </ac:picMkLst>
        </pc:picChg>
      </pc:sldChg>
      <pc:sldChg chg="addSp delSp modSp mod setBg">
        <pc:chgData name="Lottie Thompson [sd22c2t]" userId="98a8b714-f796-4d31-a9a4-7dc84f343c61" providerId="ADAL" clId="{2BD75302-921E-5E9F-A20A-9DC17D688525}" dt="2026-07-08T10:20:16.143" v="141"/>
        <pc:sldMkLst>
          <pc:docMk/>
          <pc:sldMk cId="3769117390" sldId="324"/>
        </pc:sldMkLst>
        <pc:spChg chg="mod">
          <ac:chgData name="Lottie Thompson [sd22c2t]" userId="98a8b714-f796-4d31-a9a4-7dc84f343c61" providerId="ADAL" clId="{2BD75302-921E-5E9F-A20A-9DC17D688525}" dt="2026-06-25T14:36:50.037" v="46"/>
          <ac:spMkLst>
            <pc:docMk/>
            <pc:sldMk cId="3769117390" sldId="324"/>
            <ac:spMk id="2" creationId="{8E850ECB-AD74-5C3F-F413-F953F8CAA1C3}"/>
          </ac:spMkLst>
        </pc:spChg>
        <pc:spChg chg="mod">
          <ac:chgData name="Lottie Thompson [sd22c2t]" userId="98a8b714-f796-4d31-a9a4-7dc84f343c61" providerId="ADAL" clId="{2BD75302-921E-5E9F-A20A-9DC17D688525}" dt="2026-06-24T23:05:31.348" v="11"/>
          <ac:spMkLst>
            <pc:docMk/>
            <pc:sldMk cId="3769117390" sldId="324"/>
            <ac:spMk id="3" creationId="{C275E097-78A5-57B9-07FA-1E3E4528EE83}"/>
          </ac:spMkLst>
        </pc:spChg>
        <pc:spChg chg="add del mod">
          <ac:chgData name="Lottie Thompson [sd22c2t]" userId="98a8b714-f796-4d31-a9a4-7dc84f343c61" providerId="ADAL" clId="{2BD75302-921E-5E9F-A20A-9DC17D688525}" dt="2026-07-07T22:19:39.495" v="101" actId="478"/>
          <ac:spMkLst>
            <pc:docMk/>
            <pc:sldMk cId="3769117390" sldId="324"/>
            <ac:spMk id="6" creationId="{99A431F7-1CF3-BD88-0F10-B6A7C23627D0}"/>
          </ac:spMkLst>
        </pc:spChg>
        <pc:spChg chg="del">
          <ac:chgData name="Lottie Thompson [sd22c2t]" userId="98a8b714-f796-4d31-a9a4-7dc84f343c61" providerId="ADAL" clId="{2BD75302-921E-5E9F-A20A-9DC17D688525}" dt="2026-07-07T22:25:09.201" v="120" actId="478"/>
          <ac:spMkLst>
            <pc:docMk/>
            <pc:sldMk cId="3769117390" sldId="324"/>
            <ac:spMk id="7" creationId="{0C880CBC-281C-8325-300D-9CC298130F03}"/>
          </ac:spMkLst>
        </pc:spChg>
        <pc:spChg chg="add mod">
          <ac:chgData name="Lottie Thompson [sd22c2t]" userId="98a8b714-f796-4d31-a9a4-7dc84f343c61" providerId="ADAL" clId="{2BD75302-921E-5E9F-A20A-9DC17D688525}" dt="2026-07-07T22:24:27.687" v="114" actId="14100"/>
          <ac:spMkLst>
            <pc:docMk/>
            <pc:sldMk cId="3769117390" sldId="324"/>
            <ac:spMk id="8" creationId="{354665FE-3DF5-929C-84B2-159ACCD5BFF5}"/>
          </ac:spMkLst>
        </pc:spChg>
        <pc:spChg chg="add del mod">
          <ac:chgData name="Lottie Thompson [sd22c2t]" userId="98a8b714-f796-4d31-a9a4-7dc84f343c61" providerId="ADAL" clId="{2BD75302-921E-5E9F-A20A-9DC17D688525}" dt="2026-07-08T10:20:15.731" v="140" actId="478"/>
          <ac:spMkLst>
            <pc:docMk/>
            <pc:sldMk cId="3769117390" sldId="324"/>
            <ac:spMk id="9" creationId="{11CC11CA-8679-AAE1-8CC1-A5A6B1BCF674}"/>
          </ac:spMkLst>
        </pc:spChg>
        <pc:spChg chg="add mod">
          <ac:chgData name="Lottie Thompson [sd22c2t]" userId="98a8b714-f796-4d31-a9a4-7dc84f343c61" providerId="ADAL" clId="{2BD75302-921E-5E9F-A20A-9DC17D688525}" dt="2026-07-08T10:20:16.143" v="141"/>
          <ac:spMkLst>
            <pc:docMk/>
            <pc:sldMk cId="3769117390" sldId="324"/>
            <ac:spMk id="10" creationId="{2A3FB396-A97B-724E-EA89-7C09E59C9A9A}"/>
          </ac:spMkLst>
        </pc:spChg>
        <pc:spChg chg="add mod">
          <ac:chgData name="Lottie Thompson [sd22c2t]" userId="98a8b714-f796-4d31-a9a4-7dc84f343c61" providerId="ADAL" clId="{2BD75302-921E-5E9F-A20A-9DC17D688525}" dt="2026-07-07T22:24:59.354" v="118" actId="1076"/>
          <ac:spMkLst>
            <pc:docMk/>
            <pc:sldMk cId="3769117390" sldId="324"/>
            <ac:spMk id="20" creationId="{A80AF93D-CE82-A5C8-1015-6527140BEDFC}"/>
          </ac:spMkLst>
        </pc:spChg>
        <pc:graphicFrameChg chg="add mod modGraphic">
          <ac:chgData name="Lottie Thompson [sd22c2t]" userId="98a8b714-f796-4d31-a9a4-7dc84f343c61" providerId="ADAL" clId="{2BD75302-921E-5E9F-A20A-9DC17D688525}" dt="2026-07-07T22:30:42.473" v="122" actId="1076"/>
          <ac:graphicFrameMkLst>
            <pc:docMk/>
            <pc:sldMk cId="3769117390" sldId="324"/>
            <ac:graphicFrameMk id="11" creationId="{0B97261B-7734-3C56-A471-AB50A2739FD6}"/>
          </ac:graphicFrameMkLst>
        </pc:graphicFrameChg>
        <pc:picChg chg="add del mod">
          <ac:chgData name="Lottie Thompson [sd22c2t]" userId="98a8b714-f796-4d31-a9a4-7dc84f343c61" providerId="ADAL" clId="{2BD75302-921E-5E9F-A20A-9DC17D688525}" dt="2026-07-07T22:19:32.333" v="100" actId="478"/>
          <ac:picMkLst>
            <pc:docMk/>
            <pc:sldMk cId="3769117390" sldId="324"/>
            <ac:picMk id="19" creationId="{0AE8CCA0-2D83-667D-8662-E9C5ACC0CEEE}"/>
          </ac:picMkLst>
        </pc:picChg>
        <pc:picChg chg="add mod">
          <ac:chgData name="Lottie Thompson [sd22c2t]" userId="98a8b714-f796-4d31-a9a4-7dc84f343c61" providerId="ADAL" clId="{2BD75302-921E-5E9F-A20A-9DC17D688525}" dt="2026-07-07T22:24:51.137" v="117" actId="1076"/>
          <ac:picMkLst>
            <pc:docMk/>
            <pc:sldMk cId="3769117390" sldId="324"/>
            <ac:picMk id="21" creationId="{8D2341E2-FCAF-DBBA-A588-79D48555BCCF}"/>
          </ac:picMkLst>
        </pc:picChg>
        <pc:picChg chg="add mod">
          <ac:chgData name="Lottie Thompson [sd22c2t]" userId="98a8b714-f796-4d31-a9a4-7dc84f343c61" providerId="ADAL" clId="{2BD75302-921E-5E9F-A20A-9DC17D688525}" dt="2026-07-07T22:24:48.936" v="116" actId="1076"/>
          <ac:picMkLst>
            <pc:docMk/>
            <pc:sldMk cId="3769117390" sldId="324"/>
            <ac:picMk id="22" creationId="{649D651A-520D-D9DE-3010-85A857E2EAA9}"/>
          </ac:picMkLst>
        </pc:picChg>
      </pc:sldChg>
      <pc:sldChg chg="addSp modSp del setBg">
        <pc:chgData name="Lottie Thompson [sd22c2t]" userId="98a8b714-f796-4d31-a9a4-7dc84f343c61" providerId="ADAL" clId="{2BD75302-921E-5E9F-A20A-9DC17D688525}" dt="2026-07-07T22:18:26.279" v="98" actId="2696"/>
        <pc:sldMkLst>
          <pc:docMk/>
          <pc:sldMk cId="130478695" sldId="325"/>
        </pc:sldMkLst>
      </pc:sldChg>
      <pc:sldChg chg="addSp modSp del mod setBg">
        <pc:chgData name="Lottie Thompson [sd22c2t]" userId="98a8b714-f796-4d31-a9a4-7dc84f343c61" providerId="ADAL" clId="{2BD75302-921E-5E9F-A20A-9DC17D688525}" dt="2026-07-07T22:19:30.043" v="99" actId="2696"/>
        <pc:sldMkLst>
          <pc:docMk/>
          <pc:sldMk cId="4255808804" sldId="32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7/8/2026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ea typeface="+mn-ea"/>
                <a:cs typeface="+mn-cs"/>
              </a:rPr>
              <a:t>Source: </a:t>
            </a:r>
            <a:r>
              <a:rPr lang="en-US" sz="1200" kern="1200" dirty="0">
                <a:ea typeface="+mn-ea"/>
                <a:cs typeface="+mn-cs"/>
              </a:rPr>
              <a:t>Boots No.7 DCM Awards Entry</a:t>
            </a:r>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3056589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ea typeface="+mn-ea"/>
                <a:cs typeface="+mn-cs"/>
              </a:rPr>
              <a:t>Source: </a:t>
            </a:r>
            <a:r>
              <a:rPr lang="en-US" sz="1200" kern="1200" dirty="0">
                <a:ea typeface="+mn-ea"/>
                <a:cs typeface="+mn-cs"/>
              </a:rPr>
              <a:t>Boots No.7 DCM Awards Entry</a:t>
            </a:r>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16412884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08/07/2026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152E0A-4160-8583-9C54-2E34E97AE9D6}"/>
              </a:ext>
            </a:extLst>
          </p:cNvPr>
          <p:cNvSpPr>
            <a:spLocks noGrp="1"/>
          </p:cNvSpPr>
          <p:nvPr>
            <p:ph type="body" sz="quarter" idx="83"/>
          </p:nvPr>
        </p:nvSpPr>
        <p:spPr/>
        <p:txBody>
          <a:bodyPr/>
          <a:lstStyle/>
          <a:p>
            <a:r>
              <a:rPr lang="en-US" b="1" dirty="0"/>
              <a:t>Source: </a:t>
            </a:r>
            <a:r>
              <a:rPr lang="en-US" dirty="0"/>
              <a:t>Boots No.7 DCM Awards Entry</a:t>
            </a:r>
          </a:p>
          <a:p>
            <a:endParaRPr lang="en-US" dirty="0"/>
          </a:p>
        </p:txBody>
      </p:sp>
      <p:sp>
        <p:nvSpPr>
          <p:cNvPr id="3" name="Title 2">
            <a:extLst>
              <a:ext uri="{FF2B5EF4-FFF2-40B4-BE49-F238E27FC236}">
                <a16:creationId xmlns:a16="http://schemas.microsoft.com/office/drawing/2014/main" id="{6B8FA4E7-2FD8-036C-344C-5EBAB8B46350}"/>
              </a:ext>
            </a:extLst>
          </p:cNvPr>
          <p:cNvSpPr>
            <a:spLocks noGrp="1"/>
          </p:cNvSpPr>
          <p:nvPr>
            <p:ph type="title"/>
          </p:nvPr>
        </p:nvSpPr>
        <p:spPr/>
        <p:txBody>
          <a:bodyPr/>
          <a:lstStyle/>
          <a:p>
            <a:r>
              <a:rPr lang="en-US" dirty="0"/>
              <a:t>Boots No.7</a:t>
            </a:r>
          </a:p>
        </p:txBody>
      </p:sp>
      <p:pic>
        <p:nvPicPr>
          <p:cNvPr id="12" name="Picture Placeholder 11">
            <a:extLst>
              <a:ext uri="{FF2B5EF4-FFF2-40B4-BE49-F238E27FC236}">
                <a16:creationId xmlns:a16="http://schemas.microsoft.com/office/drawing/2014/main" id="{0A59100A-62E8-6404-9C9A-F72B046EDE49}"/>
              </a:ext>
            </a:extLst>
          </p:cNvPr>
          <p:cNvPicPr>
            <a:picLocks noGrp="1" noChangeAspect="1"/>
          </p:cNvPicPr>
          <p:nvPr>
            <p:ph type="pic" sz="quarter" idx="85"/>
          </p:nvPr>
        </p:nvPicPr>
        <p:blipFill rotWithShape="1">
          <a:blip r:embed="rId3">
            <a:extLst>
              <a:ext uri="{28A0092B-C50C-407E-A947-70E740481C1C}">
                <a14:useLocalDpi xmlns:a14="http://schemas.microsoft.com/office/drawing/2010/main" val="0"/>
              </a:ext>
            </a:extLst>
          </a:blip>
          <a:srcRect l="15081" t="14455" r="6932" b="12"/>
          <a:stretch>
            <a:fillRect/>
          </a:stretch>
        </p:blipFill>
        <p:spPr>
          <a:xfrm>
            <a:off x="7612912" y="1173163"/>
            <a:ext cx="4281908" cy="2316162"/>
          </a:xfrm>
          <a:prstGeom prst="roundRect">
            <a:avLst>
              <a:gd name="adj" fmla="val 1577"/>
            </a:avLst>
          </a:prstGeom>
          <a:blipFill>
            <a:blip r:embed="rId4"/>
            <a:srcRect/>
            <a:stretch>
              <a:fillRect t="-13649" b="-13649"/>
            </a:stretch>
          </a:blipFill>
        </p:spPr>
      </p:pic>
      <p:sp>
        <p:nvSpPr>
          <p:cNvPr id="10" name="Text Placeholder 4">
            <a:extLst>
              <a:ext uri="{FF2B5EF4-FFF2-40B4-BE49-F238E27FC236}">
                <a16:creationId xmlns:a16="http://schemas.microsoft.com/office/drawing/2014/main" id="{9ECD8AEB-7A4B-272F-9961-4B4FC9D8DFA6}"/>
              </a:ext>
            </a:extLst>
          </p:cNvPr>
          <p:cNvSpPr>
            <a:spLocks noGrp="1"/>
          </p:cNvSpPr>
          <p:nvPr>
            <p:ph type="body" sz="quarter" idx="16"/>
          </p:nvPr>
        </p:nvSpPr>
        <p:spPr>
          <a:xfrm>
            <a:off x="510923" y="1651327"/>
            <a:ext cx="6793260" cy="3676631"/>
          </a:xfrm>
        </p:spPr>
        <p:txBody>
          <a:bodyPr/>
          <a:lstStyle/>
          <a:p>
            <a:pPr indent="0" defTabSz="961844">
              <a:lnSpc>
                <a:spcPct val="100000"/>
              </a:lnSpc>
              <a:spcBef>
                <a:spcPts val="0"/>
              </a:spcBef>
              <a:buClr>
                <a:srgbClr val="FFFFFF"/>
              </a:buClr>
              <a:buSzPct val="100000"/>
              <a:defRPr/>
            </a:pPr>
            <a:r>
              <a:rPr lang="en-GB" sz="1400" b="1" dirty="0"/>
              <a:t>Background </a:t>
            </a:r>
            <a:br>
              <a:rPr lang="en-GB" sz="1400" b="1" dirty="0"/>
            </a:br>
            <a:r>
              <a:rPr lang="en-GB" altLang="en-US" sz="1400" dirty="0">
                <a:solidFill>
                  <a:srgbClr val="000000"/>
                </a:solidFill>
                <a:cs typeface="Arial" pitchFamily="34" charset="0"/>
              </a:rPr>
              <a:t>No.7 had a new product range and needed to showcase the proof behind the claim that it reverses the visible signs of skin damage whilst staying true to the relatability of the brand. </a:t>
            </a:r>
            <a:br>
              <a:rPr lang="en-GB" altLang="en-US" sz="1400" dirty="0">
                <a:solidFill>
                  <a:srgbClr val="000000"/>
                </a:solidFill>
                <a:cs typeface="Arial" pitchFamily="34" charset="0"/>
              </a:rPr>
            </a:br>
            <a:endParaRPr lang="en-GB" sz="1400" b="1" dirty="0">
              <a:solidFill>
                <a:srgbClr val="000000"/>
              </a:solidFill>
            </a:endParaRPr>
          </a:p>
          <a:p>
            <a:pPr lvl="0" indent="0" defTabSz="961844">
              <a:lnSpc>
                <a:spcPct val="100000"/>
              </a:lnSpc>
              <a:spcBef>
                <a:spcPts val="0"/>
              </a:spcBef>
              <a:buClr>
                <a:srgbClr val="FFFFFF"/>
              </a:buClr>
              <a:buSzPct val="100000"/>
              <a:defRPr/>
            </a:pPr>
            <a:r>
              <a:rPr lang="en-GB" sz="1400" b="1" dirty="0"/>
              <a:t>Idea </a:t>
            </a:r>
            <a:br>
              <a:rPr lang="en-GB" sz="1400" b="1" dirty="0"/>
            </a:br>
            <a:r>
              <a:rPr lang="en-GB" altLang="en-US" sz="1400" dirty="0">
                <a:solidFill>
                  <a:srgbClr val="000000"/>
                </a:solidFill>
                <a:cs typeface="Arial" pitchFamily="34" charset="0"/>
              </a:rPr>
              <a:t>No.7 showcased a 170” short film across a 2-month period, buying into a Female AGP that gave them access to an array of films that indexed well for their target audience of 45+ women. Alongside this a 60” asset was showcased in the Gold Spot of </a:t>
            </a:r>
            <a:r>
              <a:rPr lang="en-GB" altLang="en-US" sz="1400" i="1" dirty="0">
                <a:solidFill>
                  <a:srgbClr val="000000"/>
                </a:solidFill>
                <a:ea typeface="Inter Tight Medium" pitchFamily="2" charset="0"/>
                <a:cs typeface="Inter Tight Medium" pitchFamily="2" charset="0"/>
              </a:rPr>
              <a:t>The Unlikely Pilgrimage of Harold Fry.</a:t>
            </a:r>
            <a:br>
              <a:rPr lang="en-GB" altLang="en-US" sz="1400" i="1" dirty="0">
                <a:solidFill>
                  <a:srgbClr val="000000"/>
                </a:solidFill>
                <a:latin typeface="Inter Tight Medium" pitchFamily="2" charset="0"/>
                <a:ea typeface="Inter Tight Medium" pitchFamily="2" charset="0"/>
                <a:cs typeface="Inter Tight Medium" pitchFamily="2" charset="0"/>
              </a:rPr>
            </a:br>
            <a:endParaRPr lang="en-GB" sz="1400" i="1" dirty="0">
              <a:solidFill>
                <a:srgbClr val="000000"/>
              </a:solidFill>
              <a:latin typeface="Inter Tight Medium" pitchFamily="2" charset="0"/>
              <a:ea typeface="Inter Tight Medium" pitchFamily="2" charset="0"/>
              <a:cs typeface="Inter Tight Medium" pitchFamily="2" charset="0"/>
            </a:endParaRPr>
          </a:p>
          <a:p>
            <a:pPr lvl="0" indent="0" defTabSz="961844">
              <a:lnSpc>
                <a:spcPct val="100000"/>
              </a:lnSpc>
              <a:spcBef>
                <a:spcPts val="0"/>
              </a:spcBef>
              <a:buClr>
                <a:srgbClr val="FFFFFF"/>
              </a:buClr>
              <a:buSzPct val="100000"/>
              <a:defRPr/>
            </a:pPr>
            <a:r>
              <a:rPr lang="en-GB" sz="1400" b="1" dirty="0"/>
              <a:t>Results</a:t>
            </a:r>
          </a:p>
          <a:p>
            <a:pPr lvl="0" indent="0" defTabSz="961844">
              <a:lnSpc>
                <a:spcPct val="100000"/>
              </a:lnSpc>
              <a:spcBef>
                <a:spcPts val="0"/>
              </a:spcBef>
              <a:buClr>
                <a:srgbClr val="FFFFFF"/>
              </a:buClr>
              <a:buSzPct val="100000"/>
              <a:defRPr/>
            </a:pPr>
            <a:endParaRPr lang="en-GB" sz="1400" b="1" dirty="0"/>
          </a:p>
          <a:p>
            <a:pPr marL="285750" lvl="0" indent="-285750" defTabSz="961844">
              <a:lnSpc>
                <a:spcPts val="1400"/>
              </a:lnSpc>
              <a:spcBef>
                <a:spcPts val="0"/>
              </a:spcBef>
              <a:buClr>
                <a:schemeClr val="tx1"/>
              </a:buClr>
              <a:buSzPct val="100000"/>
              <a:buFont typeface="Arial" panose="020B0604020202020204" pitchFamily="34" charset="0"/>
              <a:buChar char="•"/>
              <a:defRPr/>
            </a:pPr>
            <a:r>
              <a:rPr lang="en-GB" sz="1400" dirty="0"/>
              <a:t>Ad awareness rose by 5% during the time cinema was live</a:t>
            </a:r>
            <a:br>
              <a:rPr lang="en-GB" sz="1400" dirty="0"/>
            </a:br>
            <a:endParaRPr lang="en-GB" sz="1400" dirty="0"/>
          </a:p>
          <a:p>
            <a:pPr marL="285750" indent="-285750" defTabSz="961844">
              <a:lnSpc>
                <a:spcPts val="1400"/>
              </a:lnSpc>
              <a:spcBef>
                <a:spcPts val="0"/>
              </a:spcBef>
              <a:buClr>
                <a:schemeClr val="tx1"/>
              </a:buClr>
              <a:buSzPct val="100000"/>
              <a:buFont typeface="Arial" panose="020B0604020202020204" pitchFamily="34" charset="0"/>
              <a:buChar char="•"/>
              <a:defRPr/>
            </a:pPr>
            <a:r>
              <a:rPr lang="en-GB" sz="1400" dirty="0">
                <a:solidFill>
                  <a:srgbClr val="000000"/>
                </a:solidFill>
              </a:rPr>
              <a:t>Future Renew was the biggest ever product launch for No7 in terms of revenue generated and </a:t>
            </a:r>
            <a:r>
              <a:rPr lang="en-GB" sz="1400" dirty="0"/>
              <a:t>delivered over 18 weeks of target sales in just the first 25 days of launch.</a:t>
            </a:r>
          </a:p>
          <a:p>
            <a:pPr lvl="0" indent="0" defTabSz="961844">
              <a:lnSpc>
                <a:spcPts val="1400"/>
              </a:lnSpc>
              <a:spcBef>
                <a:spcPts val="0"/>
              </a:spcBef>
              <a:buClr>
                <a:schemeClr val="tx1"/>
              </a:buClr>
              <a:buSzPct val="100000"/>
              <a:defRPr/>
            </a:pPr>
            <a:endParaRPr lang="en-GB" sz="1400" dirty="0">
              <a:latin typeface="Arial"/>
            </a:endParaRPr>
          </a:p>
          <a:p>
            <a:pPr indent="0">
              <a:lnSpc>
                <a:spcPct val="100000"/>
              </a:lnSpc>
              <a:spcBef>
                <a:spcPts val="0"/>
              </a:spcBef>
            </a:pPr>
            <a:endParaRPr lang="en-GB" sz="1400" dirty="0"/>
          </a:p>
        </p:txBody>
      </p:sp>
      <p:pic>
        <p:nvPicPr>
          <p:cNvPr id="13" name="Picture 12">
            <a:extLst>
              <a:ext uri="{FF2B5EF4-FFF2-40B4-BE49-F238E27FC236}">
                <a16:creationId xmlns:a16="http://schemas.microsoft.com/office/drawing/2014/main" id="{5CBCA915-ADEE-A3E6-BDA9-DDB954C31416}"/>
              </a:ext>
            </a:extLst>
          </p:cNvPr>
          <p:cNvPicPr>
            <a:picLocks noChangeAspect="1"/>
          </p:cNvPicPr>
          <p:nvPr/>
        </p:nvPicPr>
        <p:blipFill>
          <a:blip r:embed="rId5"/>
          <a:srcRect l="262" t="746" r="6473" b="3708"/>
          <a:stretch>
            <a:fillRect/>
          </a:stretch>
        </p:blipFill>
        <p:spPr>
          <a:xfrm>
            <a:off x="7612912" y="3589772"/>
            <a:ext cx="4281908" cy="2314503"/>
          </a:xfrm>
          <a:prstGeom prst="roundRect">
            <a:avLst>
              <a:gd name="adj" fmla="val 1720"/>
            </a:avLst>
          </a:prstGeom>
        </p:spPr>
      </p:pic>
      <p:sp>
        <p:nvSpPr>
          <p:cNvPr id="4" name="TextBox 3">
            <a:extLst>
              <a:ext uri="{FF2B5EF4-FFF2-40B4-BE49-F238E27FC236}">
                <a16:creationId xmlns:a16="http://schemas.microsoft.com/office/drawing/2014/main" id="{4C0D2E1E-BDE4-F0A9-D8CD-CE27B1CA3FD4}"/>
              </a:ext>
            </a:extLst>
          </p:cNvPr>
          <p:cNvSpPr txBox="1"/>
          <p:nvPr/>
        </p:nvSpPr>
        <p:spPr>
          <a:xfrm>
            <a:off x="9539064" y="272954"/>
            <a:ext cx="2408649" cy="407740"/>
          </a:xfrm>
          <a:prstGeom prst="roundRect">
            <a:avLst>
              <a:gd name="adj" fmla="val 7714"/>
            </a:avLst>
          </a:prstGeom>
          <a:solidFill>
            <a:srgbClr val="BA9863"/>
          </a:solidFill>
        </p:spPr>
        <p:txBody>
          <a:bodyPr wrap="square" rtlCol="0" anchor="ctr" anchorCtr="0">
            <a:noAutofit/>
          </a:bodyPr>
          <a:lstStyle/>
          <a:p>
            <a:pPr lvl="0" algn="ctr" defTabSz="872306">
              <a:defRPr/>
            </a:pPr>
            <a:r>
              <a:rPr lang="en-GB" sz="1200" dirty="0">
                <a:solidFill>
                  <a:srgbClr val="FFFFFF"/>
                </a:solidFill>
                <a:latin typeface="Inter 24pt Medium" panose="02000503000000020004" pitchFamily="2" charset="0"/>
                <a:ea typeface="Inter 24pt Medium" panose="02000503000000020004" pitchFamily="2" charset="0"/>
              </a:rPr>
              <a:t>DCM Awards nominee: </a:t>
            </a:r>
          </a:p>
          <a:p>
            <a:pPr lvl="0" algn="ctr" defTabSz="872306">
              <a:defRPr/>
            </a:pPr>
            <a:r>
              <a:rPr lang="en-GB" sz="1200" dirty="0">
                <a:solidFill>
                  <a:srgbClr val="FFFFFF"/>
                </a:solidFill>
                <a:latin typeface="Inter 24pt Medium" panose="02000503000000020004" pitchFamily="2" charset="0"/>
                <a:ea typeface="Inter 24pt Medium" panose="02000503000000020004" pitchFamily="2" charset="0"/>
              </a:rPr>
              <a:t>Best Use of Cinema (Large)</a:t>
            </a:r>
          </a:p>
        </p:txBody>
      </p:sp>
    </p:spTree>
    <p:extLst>
      <p:ext uri="{BB962C8B-B14F-4D97-AF65-F5344CB8AC3E}">
        <p14:creationId xmlns:p14="http://schemas.microsoft.com/office/powerpoint/2010/main" val="2242289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850ECB-AD74-5C3F-F413-F953F8CAA1C3}"/>
              </a:ext>
            </a:extLst>
          </p:cNvPr>
          <p:cNvSpPr>
            <a:spLocks noGrp="1"/>
          </p:cNvSpPr>
          <p:nvPr>
            <p:ph type="body" sz="quarter" idx="83"/>
          </p:nvPr>
        </p:nvSpPr>
        <p:spPr/>
        <p:txBody>
          <a:bodyPr/>
          <a:lstStyle/>
          <a:p>
            <a:r>
              <a:rPr lang="en-US" b="1" dirty="0"/>
              <a:t>Source: </a:t>
            </a:r>
            <a:r>
              <a:rPr lang="en-US" dirty="0"/>
              <a:t>Boots No.7 DCM Awards Entry</a:t>
            </a:r>
          </a:p>
          <a:p>
            <a:endParaRPr lang="en-US" dirty="0"/>
          </a:p>
        </p:txBody>
      </p:sp>
      <p:sp>
        <p:nvSpPr>
          <p:cNvPr id="3" name="Title 2">
            <a:extLst>
              <a:ext uri="{FF2B5EF4-FFF2-40B4-BE49-F238E27FC236}">
                <a16:creationId xmlns:a16="http://schemas.microsoft.com/office/drawing/2014/main" id="{C275E097-78A5-57B9-07FA-1E3E4528EE83}"/>
              </a:ext>
            </a:extLst>
          </p:cNvPr>
          <p:cNvSpPr>
            <a:spLocks noGrp="1"/>
          </p:cNvSpPr>
          <p:nvPr>
            <p:ph type="title"/>
          </p:nvPr>
        </p:nvSpPr>
        <p:spPr>
          <a:xfrm>
            <a:off x="510923" y="476824"/>
            <a:ext cx="4615332" cy="525552"/>
          </a:xfrm>
        </p:spPr>
        <p:txBody>
          <a:bodyPr/>
          <a:lstStyle/>
          <a:p>
            <a:r>
              <a:rPr lang="en-US" dirty="0"/>
              <a:t>Boots No.7</a:t>
            </a:r>
          </a:p>
        </p:txBody>
      </p:sp>
      <p:sp>
        <p:nvSpPr>
          <p:cNvPr id="4" name="Subtitle 3">
            <a:extLst>
              <a:ext uri="{FF2B5EF4-FFF2-40B4-BE49-F238E27FC236}">
                <a16:creationId xmlns:a16="http://schemas.microsoft.com/office/drawing/2014/main" id="{7467CB3E-2F36-87D9-D830-7E2F41BFFEC8}"/>
              </a:ext>
            </a:extLst>
          </p:cNvPr>
          <p:cNvSpPr>
            <a:spLocks noGrp="1"/>
          </p:cNvSpPr>
          <p:nvPr>
            <p:ph type="subTitle" idx="1"/>
          </p:nvPr>
        </p:nvSpPr>
        <p:spPr>
          <a:xfrm>
            <a:off x="508533" y="1146201"/>
            <a:ext cx="4617721" cy="347555"/>
          </a:xfrm>
        </p:spPr>
        <p:txBody>
          <a:bodyPr/>
          <a:lstStyle/>
          <a:p>
            <a:r>
              <a:rPr lang="en-US" dirty="0"/>
              <a:t>Future Renew Range</a:t>
            </a:r>
          </a:p>
        </p:txBody>
      </p:sp>
      <p:sp>
        <p:nvSpPr>
          <p:cNvPr id="8" name="Text Placeholder 4">
            <a:extLst>
              <a:ext uri="{FF2B5EF4-FFF2-40B4-BE49-F238E27FC236}">
                <a16:creationId xmlns:a16="http://schemas.microsoft.com/office/drawing/2014/main" id="{354665FE-3DF5-929C-84B2-159ACCD5BFF5}"/>
              </a:ext>
            </a:extLst>
          </p:cNvPr>
          <p:cNvSpPr>
            <a:spLocks noGrp="1"/>
          </p:cNvSpPr>
          <p:nvPr>
            <p:ph type="body" sz="quarter" idx="16"/>
          </p:nvPr>
        </p:nvSpPr>
        <p:spPr>
          <a:xfrm>
            <a:off x="508533" y="1748838"/>
            <a:ext cx="4830722" cy="3993332"/>
          </a:xfrm>
        </p:spPr>
        <p:txBody>
          <a:bodyPr/>
          <a:lstStyle/>
          <a:p>
            <a:pPr defTabSz="654246">
              <a:lnSpc>
                <a:spcPct val="100000"/>
              </a:lnSpc>
              <a:spcAft>
                <a:spcPts val="116"/>
              </a:spcAft>
            </a:pPr>
            <a:r>
              <a:rPr lang="en-GB" b="1" dirty="0"/>
              <a:t>Background </a:t>
            </a:r>
            <a:br>
              <a:rPr lang="en-GB" b="1" dirty="0"/>
            </a:br>
            <a:r>
              <a:rPr lang="en-GB" altLang="en-US" dirty="0">
                <a:cs typeface="Arial" pitchFamily="34" charset="0"/>
              </a:rPr>
              <a:t>Boots No.7 has long been leading the industry as the No.1 brand in the cosmetic category but noticed that growth had been stagnant since 2019 due to competition from the likes of L'Oréal &amp; Olay. </a:t>
            </a:r>
            <a:br>
              <a:rPr lang="en-GB" altLang="en-US" dirty="0">
                <a:cs typeface="Arial" pitchFamily="34" charset="0"/>
              </a:rPr>
            </a:br>
            <a:br>
              <a:rPr lang="en-GB" altLang="en-US" dirty="0">
                <a:cs typeface="Arial" pitchFamily="34" charset="0"/>
              </a:rPr>
            </a:br>
            <a:r>
              <a:rPr lang="en-GB" altLang="en-US" dirty="0">
                <a:cs typeface="Arial" pitchFamily="34" charset="0"/>
              </a:rPr>
              <a:t>No.7 wanted to showcase its new product range whilst staying true to the relatability of the brand. No7 had a new product range - that reverses the visible signs of skin damage – and needed to showcase the proof behind this big claim but while staying true to the relatability of the brand. </a:t>
            </a:r>
            <a:br>
              <a:rPr lang="en-GB" altLang="en-US" b="1" dirty="0">
                <a:cs typeface="Arial" pitchFamily="34" charset="0"/>
              </a:rPr>
            </a:br>
            <a:br>
              <a:rPr lang="en-GB" altLang="en-US" b="1" dirty="0">
                <a:cs typeface="Arial" pitchFamily="34" charset="0"/>
              </a:rPr>
            </a:br>
            <a:r>
              <a:rPr lang="en-GB" b="1" dirty="0"/>
              <a:t>Plan</a:t>
            </a:r>
            <a:br>
              <a:rPr lang="en-GB" b="1" dirty="0"/>
            </a:br>
            <a:r>
              <a:rPr lang="en-GB" altLang="en-US" dirty="0">
                <a:cs typeface="Arial" pitchFamily="34" charset="0"/>
              </a:rPr>
              <a:t>Launching with an unmissable campaign across-media (AV, Print OOH, Social, Digital Audio), No7 wanted to stand out and elevate the campaign as much as possible, seeing cinema as a space to bring forth its authenticity in a fully immersive and engaged medium. </a:t>
            </a:r>
            <a:br>
              <a:rPr lang="en-GB" altLang="en-US" dirty="0">
                <a:cs typeface="Arial" pitchFamily="34" charset="0"/>
              </a:rPr>
            </a:br>
            <a:br>
              <a:rPr lang="en-GB" altLang="en-US" dirty="0">
                <a:cs typeface="Arial" pitchFamily="34" charset="0"/>
              </a:rPr>
            </a:br>
            <a:r>
              <a:rPr lang="en-GB" altLang="en-US" dirty="0">
                <a:cs typeface="Arial" pitchFamily="34" charset="0"/>
              </a:rPr>
              <a:t>No.7 showcased a 170” short film across a 2-month period, buying into a female AGP that gave them access to an array of films that indexed well for their target audience of 45+ women. Alongside this a 60” asset was showcased in the Gold Spot of </a:t>
            </a:r>
            <a:r>
              <a:rPr lang="en-GB" altLang="en-US" i="1" dirty="0">
                <a:cs typeface="Arial" pitchFamily="34" charset="0"/>
              </a:rPr>
              <a:t>The Unlikely Pilgrimage of Harold Fry.</a:t>
            </a:r>
            <a:endParaRPr lang="en-GB" dirty="0"/>
          </a:p>
          <a:p>
            <a:pPr indent="0">
              <a:lnSpc>
                <a:spcPct val="100000"/>
              </a:lnSpc>
              <a:spcBef>
                <a:spcPts val="0"/>
              </a:spcBef>
            </a:pPr>
            <a:endParaRPr lang="en-GB" dirty="0"/>
          </a:p>
        </p:txBody>
      </p:sp>
      <p:graphicFrame>
        <p:nvGraphicFramePr>
          <p:cNvPr id="11" name="Table 10">
            <a:extLst>
              <a:ext uri="{FF2B5EF4-FFF2-40B4-BE49-F238E27FC236}">
                <a16:creationId xmlns:a16="http://schemas.microsoft.com/office/drawing/2014/main" id="{0B97261B-7734-3C56-A471-AB50A2739FD6}"/>
              </a:ext>
            </a:extLst>
          </p:cNvPr>
          <p:cNvGraphicFramePr>
            <a:graphicFrameLocks noGrp="1"/>
          </p:cNvGraphicFramePr>
          <p:nvPr>
            <p:extLst>
              <p:ext uri="{D42A27DB-BD31-4B8C-83A1-F6EECF244321}">
                <p14:modId xmlns:p14="http://schemas.microsoft.com/office/powerpoint/2010/main" val="3433904690"/>
              </p:ext>
            </p:extLst>
          </p:nvPr>
        </p:nvGraphicFramePr>
        <p:xfrm>
          <a:off x="5741208" y="905095"/>
          <a:ext cx="6066480" cy="763398"/>
        </p:xfrm>
        <a:graphic>
          <a:graphicData uri="http://schemas.openxmlformats.org/drawingml/2006/table">
            <a:tbl>
              <a:tblPr firstRow="1" bandRow="1">
                <a:tableStyleId>{00A15C55-8517-42AA-B614-E9B94910E393}</a:tableStyleId>
              </a:tblPr>
              <a:tblGrid>
                <a:gridCol w="1459692">
                  <a:extLst>
                    <a:ext uri="{9D8B030D-6E8A-4147-A177-3AD203B41FA5}">
                      <a16:colId xmlns:a16="http://schemas.microsoft.com/office/drawing/2014/main" val="3445733911"/>
                    </a:ext>
                  </a:extLst>
                </a:gridCol>
                <a:gridCol w="1573548">
                  <a:extLst>
                    <a:ext uri="{9D8B030D-6E8A-4147-A177-3AD203B41FA5}">
                      <a16:colId xmlns:a16="http://schemas.microsoft.com/office/drawing/2014/main" val="2072537272"/>
                    </a:ext>
                  </a:extLst>
                </a:gridCol>
                <a:gridCol w="1516620">
                  <a:extLst>
                    <a:ext uri="{9D8B030D-6E8A-4147-A177-3AD203B41FA5}">
                      <a16:colId xmlns:a16="http://schemas.microsoft.com/office/drawing/2014/main" val="3314162814"/>
                    </a:ext>
                  </a:extLst>
                </a:gridCol>
                <a:gridCol w="1516620">
                  <a:extLst>
                    <a:ext uri="{9D8B030D-6E8A-4147-A177-3AD203B41FA5}">
                      <a16:colId xmlns:a16="http://schemas.microsoft.com/office/drawing/2014/main" val="776944138"/>
                    </a:ext>
                  </a:extLst>
                </a:gridCol>
              </a:tblGrid>
              <a:tr h="381699">
                <a:tc>
                  <a:txBody>
                    <a:bodyPr/>
                    <a:lstStyle/>
                    <a:p>
                      <a:r>
                        <a:rPr lang="en-GB" sz="1200" dirty="0">
                          <a:solidFill>
                            <a:schemeClr val="tx1"/>
                          </a:solidFill>
                        </a:rPr>
                        <a:t>Media agency</a:t>
                      </a:r>
                    </a:p>
                  </a:txBody>
                  <a:tcPr marL="52167" marR="52167" marT="26083" marB="26083"/>
                </a:tc>
                <a:tc>
                  <a:txBody>
                    <a:bodyPr/>
                    <a:lstStyle/>
                    <a:p>
                      <a:r>
                        <a:rPr lang="en-GB" sz="1200" dirty="0">
                          <a:solidFill>
                            <a:schemeClr val="tx1"/>
                          </a:solidFill>
                        </a:rPr>
                        <a:t>Target</a:t>
                      </a:r>
                    </a:p>
                  </a:txBody>
                  <a:tcPr marL="52167" marR="52167" marT="26083" marB="26083"/>
                </a:tc>
                <a:tc>
                  <a:txBody>
                    <a:bodyPr/>
                    <a:lstStyle/>
                    <a:p>
                      <a:r>
                        <a:rPr lang="en-GB" sz="1200" dirty="0">
                          <a:solidFill>
                            <a:schemeClr val="tx1"/>
                          </a:solidFill>
                        </a:rPr>
                        <a:t>Buying route</a:t>
                      </a:r>
                    </a:p>
                  </a:txBody>
                  <a:tcPr marL="52167" marR="52167" marT="26083" marB="26083"/>
                </a:tc>
                <a:tc>
                  <a:txBody>
                    <a:bodyPr/>
                    <a:lstStyle/>
                    <a:p>
                      <a:r>
                        <a:rPr lang="en-GB" sz="1200" dirty="0">
                          <a:solidFill>
                            <a:schemeClr val="tx1"/>
                          </a:solidFill>
                        </a:rPr>
                        <a:t>Copy length</a:t>
                      </a:r>
                    </a:p>
                  </a:txBody>
                  <a:tcPr marL="52167" marR="52167" marT="26083" marB="26083"/>
                </a:tc>
                <a:extLst>
                  <a:ext uri="{0D108BD9-81ED-4DB2-BD59-A6C34878D82A}">
                    <a16:rowId xmlns:a16="http://schemas.microsoft.com/office/drawing/2014/main" val="1179928151"/>
                  </a:ext>
                </a:extLst>
              </a:tr>
              <a:tr h="381699">
                <a:tc>
                  <a:txBody>
                    <a:bodyPr/>
                    <a:lstStyle/>
                    <a:p>
                      <a:r>
                        <a:rPr lang="en-GB" sz="1200" dirty="0"/>
                        <a:t>Essence Mediacom</a:t>
                      </a:r>
                    </a:p>
                  </a:txBody>
                  <a:tcPr marL="52167" marR="52167" marT="26083" marB="26083"/>
                </a:tc>
                <a:tc>
                  <a:txBody>
                    <a:bodyPr/>
                    <a:lstStyle/>
                    <a:p>
                      <a:r>
                        <a:rPr lang="en-GB" sz="1200" dirty="0"/>
                        <a:t>45+ Women</a:t>
                      </a:r>
                    </a:p>
                  </a:txBody>
                  <a:tcPr marL="52167" marR="52167" marT="26083" marB="26083"/>
                </a:tc>
                <a:tc>
                  <a:txBody>
                    <a:bodyPr/>
                    <a:lstStyle/>
                    <a:p>
                      <a:r>
                        <a:rPr lang="en-GB" sz="1200" dirty="0"/>
                        <a:t>Female AGP</a:t>
                      </a:r>
                    </a:p>
                  </a:txBody>
                  <a:tcPr marL="52167" marR="52167" marT="26083" marB="26083"/>
                </a:tc>
                <a:tc>
                  <a:txBody>
                    <a:bodyPr/>
                    <a:lstStyle/>
                    <a:p>
                      <a:r>
                        <a:rPr lang="en-GB" sz="1200" dirty="0"/>
                        <a:t>170”, 60”</a:t>
                      </a:r>
                    </a:p>
                  </a:txBody>
                  <a:tcPr marL="52167" marR="52167" marT="26083" marB="26083"/>
                </a:tc>
                <a:extLst>
                  <a:ext uri="{0D108BD9-81ED-4DB2-BD59-A6C34878D82A}">
                    <a16:rowId xmlns:a16="http://schemas.microsoft.com/office/drawing/2014/main" val="3682919480"/>
                  </a:ext>
                </a:extLst>
              </a:tr>
            </a:tbl>
          </a:graphicData>
        </a:graphic>
      </p:graphicFrame>
      <p:sp>
        <p:nvSpPr>
          <p:cNvPr id="20" name="Text Placeholder 4">
            <a:extLst>
              <a:ext uri="{FF2B5EF4-FFF2-40B4-BE49-F238E27FC236}">
                <a16:creationId xmlns:a16="http://schemas.microsoft.com/office/drawing/2014/main" id="{A80AF93D-CE82-A5C8-1015-6527140BEDFC}"/>
              </a:ext>
            </a:extLst>
          </p:cNvPr>
          <p:cNvSpPr txBox="1">
            <a:spLocks/>
          </p:cNvSpPr>
          <p:nvPr/>
        </p:nvSpPr>
        <p:spPr>
          <a:xfrm>
            <a:off x="5741205" y="1857895"/>
            <a:ext cx="6066483" cy="2226814"/>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46">
              <a:lnSpc>
                <a:spcPct val="100000"/>
              </a:lnSpc>
              <a:spcAft>
                <a:spcPts val="116"/>
              </a:spcAft>
            </a:pPr>
            <a:r>
              <a:rPr lang="en-GB" b="1" dirty="0"/>
              <a:t>Results </a:t>
            </a:r>
            <a:br>
              <a:rPr lang="en-GB" b="1" dirty="0"/>
            </a:br>
            <a:r>
              <a:rPr lang="en-GB" dirty="0"/>
              <a:t>The campaign was a roaring success, with people queuing to purchase the product in-store and the website crashing at launch. Cinema was fundamental in driving these results, helping to secure target audience engagement with the ad and boost key brand metrics. </a:t>
            </a:r>
            <a:br>
              <a:rPr lang="en-GB" dirty="0"/>
            </a:br>
            <a:br>
              <a:rPr lang="en-GB" dirty="0"/>
            </a:br>
            <a:r>
              <a:rPr lang="en-GB" b="1" dirty="0"/>
              <a:t>Awareness</a:t>
            </a:r>
            <a:br>
              <a:rPr lang="en-GB" dirty="0"/>
            </a:br>
            <a:r>
              <a:rPr lang="en-GB" dirty="0"/>
              <a:t>Ad awareness rose by 5% during the time cinema was live.</a:t>
            </a:r>
            <a:br>
              <a:rPr lang="en-GB" dirty="0"/>
            </a:br>
            <a:br>
              <a:rPr lang="en-GB" dirty="0"/>
            </a:br>
            <a:r>
              <a:rPr lang="en-GB" b="1" dirty="0"/>
              <a:t>Impact on sales</a:t>
            </a:r>
            <a:br>
              <a:rPr lang="en-GB" dirty="0"/>
            </a:br>
            <a:r>
              <a:rPr lang="en-GB" dirty="0"/>
              <a:t>Future Renew was the biggest ever product launch for No7 in terms of revenue generated, with one product sold every two seconds. No7 had delivered over 18 weeks of target sales in just the first 25 days of launch.</a:t>
            </a:r>
          </a:p>
          <a:p>
            <a:pPr defTabSz="654246">
              <a:lnSpc>
                <a:spcPct val="100000"/>
              </a:lnSpc>
              <a:spcAft>
                <a:spcPts val="116"/>
              </a:spcAft>
            </a:pPr>
            <a:endParaRPr lang="en-GB" dirty="0"/>
          </a:p>
          <a:p>
            <a:pPr defTabSz="654246">
              <a:lnSpc>
                <a:spcPct val="100000"/>
              </a:lnSpc>
              <a:spcAft>
                <a:spcPts val="116"/>
              </a:spcAft>
            </a:pPr>
            <a:endParaRPr lang="en-GB" dirty="0"/>
          </a:p>
        </p:txBody>
      </p:sp>
      <p:pic>
        <p:nvPicPr>
          <p:cNvPr id="21" name="Picture Placeholder 11">
            <a:extLst>
              <a:ext uri="{FF2B5EF4-FFF2-40B4-BE49-F238E27FC236}">
                <a16:creationId xmlns:a16="http://schemas.microsoft.com/office/drawing/2014/main" id="{8D2341E2-FCAF-DBBA-A588-79D48555BCCF}"/>
              </a:ext>
            </a:extLst>
          </p:cNvPr>
          <p:cNvPicPr>
            <a:picLocks noChangeAspect="1"/>
          </p:cNvPicPr>
          <p:nvPr/>
        </p:nvPicPr>
        <p:blipFill rotWithShape="1">
          <a:blip r:embed="rId3">
            <a:extLst>
              <a:ext uri="{28A0092B-C50C-407E-A947-70E740481C1C}">
                <a14:useLocalDpi xmlns:a14="http://schemas.microsoft.com/office/drawing/2010/main" val="0"/>
              </a:ext>
            </a:extLst>
          </a:blip>
          <a:srcRect l="15081" t="14455" r="6932" b="12"/>
          <a:stretch>
            <a:fillRect/>
          </a:stretch>
        </p:blipFill>
        <p:spPr>
          <a:xfrm>
            <a:off x="5741204" y="4274111"/>
            <a:ext cx="2992430" cy="1577094"/>
          </a:xfrm>
          <a:prstGeom prst="roundRect">
            <a:avLst>
              <a:gd name="adj" fmla="val 1577"/>
            </a:avLst>
          </a:prstGeom>
          <a:blipFill>
            <a:blip r:embed="rId4"/>
            <a:srcRect/>
            <a:stretch>
              <a:fillRect t="-13649" b="-13649"/>
            </a:stretch>
          </a:blipFill>
        </p:spPr>
      </p:pic>
      <p:pic>
        <p:nvPicPr>
          <p:cNvPr id="22" name="Picture 21">
            <a:extLst>
              <a:ext uri="{FF2B5EF4-FFF2-40B4-BE49-F238E27FC236}">
                <a16:creationId xmlns:a16="http://schemas.microsoft.com/office/drawing/2014/main" id="{649D651A-520D-D9DE-3010-85A857E2EAA9}"/>
              </a:ext>
            </a:extLst>
          </p:cNvPr>
          <p:cNvPicPr>
            <a:picLocks noChangeAspect="1"/>
          </p:cNvPicPr>
          <p:nvPr/>
        </p:nvPicPr>
        <p:blipFill>
          <a:blip r:embed="rId5"/>
          <a:srcRect l="262" t="746" r="6473" b="3708"/>
          <a:stretch>
            <a:fillRect/>
          </a:stretch>
        </p:blipFill>
        <p:spPr>
          <a:xfrm>
            <a:off x="8864491" y="4274111"/>
            <a:ext cx="2992433" cy="1577094"/>
          </a:xfrm>
          <a:prstGeom prst="roundRect">
            <a:avLst>
              <a:gd name="adj" fmla="val 1720"/>
            </a:avLst>
          </a:prstGeom>
        </p:spPr>
      </p:pic>
      <p:sp>
        <p:nvSpPr>
          <p:cNvPr id="10" name="TextBox 9">
            <a:extLst>
              <a:ext uri="{FF2B5EF4-FFF2-40B4-BE49-F238E27FC236}">
                <a16:creationId xmlns:a16="http://schemas.microsoft.com/office/drawing/2014/main" id="{2A3FB396-A97B-724E-EA89-7C09E59C9A9A}"/>
              </a:ext>
            </a:extLst>
          </p:cNvPr>
          <p:cNvSpPr txBox="1"/>
          <p:nvPr/>
        </p:nvSpPr>
        <p:spPr>
          <a:xfrm>
            <a:off x="9539064" y="272954"/>
            <a:ext cx="2408649" cy="407740"/>
          </a:xfrm>
          <a:prstGeom prst="roundRect">
            <a:avLst>
              <a:gd name="adj" fmla="val 7714"/>
            </a:avLst>
          </a:prstGeom>
          <a:solidFill>
            <a:srgbClr val="BA9863"/>
          </a:solidFill>
        </p:spPr>
        <p:txBody>
          <a:bodyPr wrap="square" rtlCol="0" anchor="ctr" anchorCtr="0">
            <a:noAutofit/>
          </a:bodyPr>
          <a:lstStyle/>
          <a:p>
            <a:pPr lvl="0" algn="ctr" defTabSz="872306">
              <a:defRPr/>
            </a:pPr>
            <a:r>
              <a:rPr lang="en-GB" sz="1200" dirty="0">
                <a:solidFill>
                  <a:srgbClr val="FFFFFF"/>
                </a:solidFill>
                <a:latin typeface="Inter 24pt Medium" panose="02000503000000020004" pitchFamily="2" charset="0"/>
                <a:ea typeface="Inter 24pt Medium" panose="02000503000000020004" pitchFamily="2" charset="0"/>
              </a:rPr>
              <a:t>DCM Awards nominee: </a:t>
            </a:r>
          </a:p>
          <a:p>
            <a:pPr lvl="0" algn="ctr" defTabSz="872306">
              <a:defRPr/>
            </a:pPr>
            <a:r>
              <a:rPr lang="en-GB" sz="1200" dirty="0">
                <a:solidFill>
                  <a:srgbClr val="FFFFFF"/>
                </a:solidFill>
                <a:latin typeface="Inter 24pt Medium" panose="02000503000000020004" pitchFamily="2" charset="0"/>
                <a:ea typeface="Inter 24pt Medium" panose="02000503000000020004" pitchFamily="2" charset="0"/>
              </a:rPr>
              <a:t>Best Use of Cinema (Large)</a:t>
            </a:r>
          </a:p>
        </p:txBody>
      </p:sp>
    </p:spTree>
    <p:extLst>
      <p:ext uri="{BB962C8B-B14F-4D97-AF65-F5344CB8AC3E}">
        <p14:creationId xmlns:p14="http://schemas.microsoft.com/office/powerpoint/2010/main" val="3769117390"/>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2836</TotalTime>
  <Words>565</Words>
  <Application>Microsoft Office PowerPoint</Application>
  <PresentationFormat>Widescreen</PresentationFormat>
  <Paragraphs>29</Paragraphs>
  <Slides>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Aptos</vt:lpstr>
      <vt:lpstr>Arial</vt:lpstr>
      <vt:lpstr>Helvetica Neue Light</vt:lpstr>
      <vt:lpstr>Inter 24pt Medium</vt:lpstr>
      <vt:lpstr>Inter Tight</vt:lpstr>
      <vt:lpstr>Inter Tight Medium</vt:lpstr>
      <vt:lpstr>04. Text</vt:lpstr>
      <vt:lpstr>Boots No.7</vt:lpstr>
      <vt:lpstr>Boots No.7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Zoe Aresti</cp:lastModifiedBy>
  <cp:revision>5</cp:revision>
  <dcterms:created xsi:type="dcterms:W3CDTF">2026-06-18T13:58:37Z</dcterms:created>
  <dcterms:modified xsi:type="dcterms:W3CDTF">2026-07-08T14:28:10Z</dcterms:modified>
</cp:coreProperties>
</file>