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28" r:id="rId2"/>
    <p:sldId id="32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" id="{AD964F7F-C25E-E04A-A01A-BA1FA323078F}">
          <p14:sldIdLst>
            <p14:sldId id="328"/>
          </p14:sldIdLst>
        </p14:section>
        <p14:section name="Detailed" id="{0EA4DDEA-782D-AA44-8D9A-864B26D7F0FD}">
          <p14:sldIdLst>
            <p14:sldId id="32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071F9D-C1F6-5044-AAF2-9EF05FA02C01}" v="14" dt="2026-07-21T15:06:58.6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28"/>
    <p:restoredTop sz="91370"/>
  </p:normalViewPr>
  <p:slideViewPr>
    <p:cSldViewPr snapToGrid="0">
      <p:cViewPr>
        <p:scale>
          <a:sx n="102" d="100"/>
          <a:sy n="102" d="100"/>
        </p:scale>
        <p:origin x="1808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ttie Thompson [sd22c2t]" userId="98a8b714-f796-4d31-a9a4-7dc84f343c61" providerId="ADAL" clId="{2BD75302-921E-5E9F-A20A-9DC17D688525}"/>
    <pc:docChg chg="undo custSel addSld delSld modSld sldOrd modSection">
      <pc:chgData name="Lottie Thompson [sd22c2t]" userId="98a8b714-f796-4d31-a9a4-7dc84f343c61" providerId="ADAL" clId="{2BD75302-921E-5E9F-A20A-9DC17D688525}" dt="2026-07-21T15:07:46.238" v="1129" actId="12385"/>
      <pc:docMkLst>
        <pc:docMk/>
      </pc:docMkLst>
      <pc:sldChg chg="addSp delSp modSp new mod setBg modNotesTx">
        <pc:chgData name="Lottie Thompson [sd22c2t]" userId="98a8b714-f796-4d31-a9a4-7dc84f343c61" providerId="ADAL" clId="{2BD75302-921E-5E9F-A20A-9DC17D688525}" dt="2026-07-21T15:02:27.285" v="1054" actId="20577"/>
        <pc:sldMkLst>
          <pc:docMk/>
          <pc:sldMk cId="4079378437" sldId="328"/>
        </pc:sldMkLst>
        <pc:spChg chg="mod">
          <ac:chgData name="Lottie Thompson [sd22c2t]" userId="98a8b714-f796-4d31-a9a4-7dc84f343c61" providerId="ADAL" clId="{2BD75302-921E-5E9F-A20A-9DC17D688525}" dt="2026-07-21T15:02:17.039" v="1019" actId="20577"/>
          <ac:spMkLst>
            <pc:docMk/>
            <pc:sldMk cId="4079378437" sldId="328"/>
            <ac:spMk id="2" creationId="{1FEECBC5-621D-05A9-5691-667647AB9AC2}"/>
          </ac:spMkLst>
        </pc:spChg>
        <pc:spChg chg="add mod">
          <ac:chgData name="Lottie Thompson [sd22c2t]" userId="98a8b714-f796-4d31-a9a4-7dc84f343c61" providerId="ADAL" clId="{2BD75302-921E-5E9F-A20A-9DC17D688525}" dt="2026-07-18T20:49:57.030" v="983" actId="20577"/>
          <ac:spMkLst>
            <pc:docMk/>
            <pc:sldMk cId="4079378437" sldId="328"/>
            <ac:spMk id="8" creationId="{FE5D128C-FA67-7936-0532-AD7A267E60C5}"/>
          </ac:spMkLst>
        </pc:spChg>
        <pc:spChg chg="add mod">
          <ac:chgData name="Lottie Thompson [sd22c2t]" userId="98a8b714-f796-4d31-a9a4-7dc84f343c61" providerId="ADAL" clId="{2BD75302-921E-5E9F-A20A-9DC17D688525}" dt="2026-07-21T15:01:33.026" v="1017" actId="20577"/>
          <ac:spMkLst>
            <pc:docMk/>
            <pc:sldMk cId="4079378437" sldId="328"/>
            <ac:spMk id="9" creationId="{B703CA3E-4DA6-2640-6002-B62F29D66D1C}"/>
          </ac:spMkLst>
        </pc:spChg>
        <pc:picChg chg="add mod modCrop">
          <ac:chgData name="Lottie Thompson [sd22c2t]" userId="98a8b714-f796-4d31-a9a4-7dc84f343c61" providerId="ADAL" clId="{2BD75302-921E-5E9F-A20A-9DC17D688525}" dt="2026-07-18T20:53:34.381" v="1003" actId="18131"/>
          <ac:picMkLst>
            <pc:docMk/>
            <pc:sldMk cId="4079378437" sldId="328"/>
            <ac:picMk id="10" creationId="{6DDDD2F9-7A8B-4B34-FEA6-D1117EF4C94E}"/>
          </ac:picMkLst>
        </pc:picChg>
        <pc:picChg chg="add mod modCrop">
          <ac:chgData name="Lottie Thompson [sd22c2t]" userId="98a8b714-f796-4d31-a9a4-7dc84f343c61" providerId="ADAL" clId="{2BD75302-921E-5E9F-A20A-9DC17D688525}" dt="2026-07-18T20:54:00.463" v="1005" actId="18131"/>
          <ac:picMkLst>
            <pc:docMk/>
            <pc:sldMk cId="4079378437" sldId="328"/>
            <ac:picMk id="11" creationId="{EF52F1F5-C226-4831-E31C-B60DACC58055}"/>
          </ac:picMkLst>
        </pc:picChg>
      </pc:sldChg>
      <pc:sldChg chg="addSp delSp modSp add mod ord setBg">
        <pc:chgData name="Lottie Thompson [sd22c2t]" userId="98a8b714-f796-4d31-a9a4-7dc84f343c61" providerId="ADAL" clId="{2BD75302-921E-5E9F-A20A-9DC17D688525}" dt="2026-07-21T15:07:46.238" v="1129" actId="12385"/>
        <pc:sldMkLst>
          <pc:docMk/>
          <pc:sldMk cId="2113004620" sldId="329"/>
        </pc:sldMkLst>
        <pc:spChg chg="add mod">
          <ac:chgData name="Lottie Thompson [sd22c2t]" userId="98a8b714-f796-4d31-a9a4-7dc84f343c61" providerId="ADAL" clId="{2BD75302-921E-5E9F-A20A-9DC17D688525}" dt="2026-07-21T15:03:22.761" v="1058" actId="20577"/>
          <ac:spMkLst>
            <pc:docMk/>
            <pc:sldMk cId="2113004620" sldId="329"/>
            <ac:spMk id="3" creationId="{F214540B-4D20-BB88-090F-93CE082FE3A0}"/>
          </ac:spMkLst>
        </pc:spChg>
        <pc:spChg chg="add mod">
          <ac:chgData name="Lottie Thompson [sd22c2t]" userId="98a8b714-f796-4d31-a9a4-7dc84f343c61" providerId="ADAL" clId="{2BD75302-921E-5E9F-A20A-9DC17D688525}" dt="2026-07-21T15:06:40.152" v="1112" actId="1076"/>
          <ac:spMkLst>
            <pc:docMk/>
            <pc:sldMk cId="2113004620" sldId="329"/>
            <ac:spMk id="5" creationId="{51F490F8-70D8-398E-891F-0A184A8C570D}"/>
          </ac:spMkLst>
        </pc:spChg>
        <pc:spChg chg="add del mod">
          <ac:chgData name="Lottie Thompson [sd22c2t]" userId="98a8b714-f796-4d31-a9a4-7dc84f343c61" providerId="ADAL" clId="{2BD75302-921E-5E9F-A20A-9DC17D688525}" dt="2026-07-21T15:02:37.355" v="1055" actId="478"/>
          <ac:spMkLst>
            <pc:docMk/>
            <pc:sldMk cId="2113004620" sldId="329"/>
            <ac:spMk id="6" creationId="{8BE1FCF3-4AFB-B0B9-2BFB-9DE49046994C}"/>
          </ac:spMkLst>
        </pc:spChg>
        <pc:spChg chg="add mod">
          <ac:chgData name="Lottie Thompson [sd22c2t]" userId="98a8b714-f796-4d31-a9a4-7dc84f343c61" providerId="ADAL" clId="{2BD75302-921E-5E9F-A20A-9DC17D688525}" dt="2026-07-21T15:02:37.355" v="1055" actId="478"/>
          <ac:spMkLst>
            <pc:docMk/>
            <pc:sldMk cId="2113004620" sldId="329"/>
            <ac:spMk id="7" creationId="{2D555913-73C7-79D2-B9DA-55668410BDCD}"/>
          </ac:spMkLst>
        </pc:spChg>
        <pc:spChg chg="mod">
          <ac:chgData name="Lottie Thompson [sd22c2t]" userId="98a8b714-f796-4d31-a9a4-7dc84f343c61" providerId="ADAL" clId="{2BD75302-921E-5E9F-A20A-9DC17D688525}" dt="2026-07-18T20:56:55.619" v="1015" actId="20577"/>
          <ac:spMkLst>
            <pc:docMk/>
            <pc:sldMk cId="2113004620" sldId="329"/>
            <ac:spMk id="8" creationId="{0C55DC40-80A6-4D1D-8BBC-67B61AB782F1}"/>
          </ac:spMkLst>
        </pc:spChg>
        <pc:spChg chg="mod">
          <ac:chgData name="Lottie Thompson [sd22c2t]" userId="98a8b714-f796-4d31-a9a4-7dc84f343c61" providerId="ADAL" clId="{2BD75302-921E-5E9F-A20A-9DC17D688525}" dt="2026-07-21T15:07:38.569" v="1128" actId="1076"/>
          <ac:spMkLst>
            <pc:docMk/>
            <pc:sldMk cId="2113004620" sldId="329"/>
            <ac:spMk id="9" creationId="{CBE53662-304C-B6E1-3095-7E7D7A64B66A}"/>
          </ac:spMkLst>
        </pc:spChg>
        <pc:graphicFrameChg chg="add mod modGraphic">
          <ac:chgData name="Lottie Thompson [sd22c2t]" userId="98a8b714-f796-4d31-a9a4-7dc84f343c61" providerId="ADAL" clId="{2BD75302-921E-5E9F-A20A-9DC17D688525}" dt="2026-07-21T15:07:46.238" v="1129" actId="12385"/>
          <ac:graphicFrameMkLst>
            <pc:docMk/>
            <pc:sldMk cId="2113004620" sldId="329"/>
            <ac:graphicFrameMk id="4" creationId="{952B8B4F-B228-E545-6458-F9EEEC3E5BE9}"/>
          </ac:graphicFrameMkLst>
        </pc:graphicFrameChg>
        <pc:picChg chg="del mod">
          <ac:chgData name="Lottie Thompson [sd22c2t]" userId="98a8b714-f796-4d31-a9a4-7dc84f343c61" providerId="ADAL" clId="{2BD75302-921E-5E9F-A20A-9DC17D688525}" dt="2026-07-21T15:04:23.087" v="1079" actId="478"/>
          <ac:picMkLst>
            <pc:docMk/>
            <pc:sldMk cId="2113004620" sldId="329"/>
            <ac:picMk id="10" creationId="{7B806246-33D9-6A15-F936-C5A39959E243}"/>
          </ac:picMkLst>
        </pc:picChg>
        <pc:picChg chg="del mod">
          <ac:chgData name="Lottie Thompson [sd22c2t]" userId="98a8b714-f796-4d31-a9a4-7dc84f343c61" providerId="ADAL" clId="{2BD75302-921E-5E9F-A20A-9DC17D688525}" dt="2026-07-21T15:04:24.122" v="1080" actId="478"/>
          <ac:picMkLst>
            <pc:docMk/>
            <pc:sldMk cId="2113004620" sldId="329"/>
            <ac:picMk id="11" creationId="{D99F2C88-0D90-18A7-6D06-114E3F661A0D}"/>
          </ac:picMkLst>
        </pc:picChg>
        <pc:picChg chg="add mod modCrop">
          <ac:chgData name="Lottie Thompson [sd22c2t]" userId="98a8b714-f796-4d31-a9a4-7dc84f343c61" providerId="ADAL" clId="{2BD75302-921E-5E9F-A20A-9DC17D688525}" dt="2026-07-21T15:06:34.502" v="1111" actId="1076"/>
          <ac:picMkLst>
            <pc:docMk/>
            <pc:sldMk cId="2113004620" sldId="329"/>
            <ac:picMk id="12" creationId="{4884C01A-5125-47D8-1DBF-B8932BC507BA}"/>
          </ac:picMkLst>
        </pc:picChg>
        <pc:picChg chg="add mod modCrop">
          <ac:chgData name="Lottie Thompson [sd22c2t]" userId="98a8b714-f796-4d31-a9a4-7dc84f343c61" providerId="ADAL" clId="{2BD75302-921E-5E9F-A20A-9DC17D688525}" dt="2026-07-21T15:06:34.502" v="1111" actId="1076"/>
          <ac:picMkLst>
            <pc:docMk/>
            <pc:sldMk cId="2113004620" sldId="329"/>
            <ac:picMk id="13" creationId="{D8872094-006A-A052-BE4F-B87A2469FEA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A0118-22F6-4749-91FB-9CCCAAFC42AF}" type="datetimeFigureOut">
              <a:rPr lang="en-US" smtClean="0"/>
              <a:t>7/21/26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2886D-1597-604C-8079-1A624120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5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defTabSz="654246">
              <a:buClrTx/>
              <a:buNone/>
              <a:defRPr/>
            </a:pPr>
            <a:r>
              <a:rPr lang="en-US" sz="1200" b="1" kern="1200" dirty="0">
                <a:solidFill>
                  <a:schemeClr val="accent6"/>
                </a:solidFill>
                <a:ea typeface="+mn-ea"/>
                <a:cs typeface="+mn-cs"/>
              </a:rPr>
              <a:t>No source on previous presentation</a:t>
            </a:r>
            <a:endParaRPr lang="en-US" sz="1200" kern="1200" dirty="0">
              <a:solidFill>
                <a:schemeClr val="accent6"/>
              </a:solidFill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859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defTabSz="654246">
              <a:buClrTx/>
              <a:buNone/>
              <a:defRPr/>
            </a:pPr>
            <a:r>
              <a:rPr lang="en-US" sz="1200" b="1" kern="1200" dirty="0">
                <a:solidFill>
                  <a:schemeClr val="accent6"/>
                </a:solidFill>
                <a:ea typeface="+mn-ea"/>
                <a:cs typeface="+mn-cs"/>
              </a:rPr>
              <a:t>No source on previous presentation</a:t>
            </a:r>
            <a:endParaRPr lang="en-US" sz="1200" kern="1200" dirty="0">
              <a:solidFill>
                <a:schemeClr val="accent6"/>
              </a:solidFill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24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0F59E2B4-254C-16C9-F8C0-468844BD021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121533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1 colum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37F984AC-9DD0-BA85-9105-E2072800EDBD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301309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1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light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BF20641-6024-1D7D-CD53-F1DC401D9D4E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95414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dark log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98672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0BB70C3-A052-6465-5890-050D10E5E099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91217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0650DF23-6A70-950D-349A-2FD21D0D4BD3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08554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pic>
        <p:nvPicPr>
          <p:cNvPr id="11" name="Picture 10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99151A8-A22E-C083-109C-01702C1F8F94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7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969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6648469C-6E29-6B3B-745E-3E29362F3CA1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EC5FAE92-7FCA-87EC-66ED-A190847BBADF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49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E1D00CE0-92D0-304B-9195-D9EC032BE2B4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4A26068-853B-1EA2-7A6B-6F1C271EE23E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98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376864" cy="561256"/>
          </a:xfrm>
          <a:prstGeom prst="roundRect">
            <a:avLst>
              <a:gd name="adj" fmla="val 13265"/>
            </a:avLst>
          </a:prstGeom>
          <a:solidFill>
            <a:schemeClr val="accent4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90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and imag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70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and imag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86EA50D8-28B9-EA9C-43F3-5CA9C2078F5C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696435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image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942" r="-9942"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589712" cy="561256"/>
          </a:xfrm>
          <a:prstGeom prst="roundRect">
            <a:avLst>
              <a:gd name="adj" fmla="val 13265"/>
            </a:avLst>
          </a:prstGeom>
          <a:solidFill>
            <a:schemeClr val="accent6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C09D414-68E4-C9A4-C900-5CD2C75EDF8E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/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7" name="Picture 6" descr="A group of blue circles&#10;&#10;AI-generated content may be incorrect.">
            <a:extLst>
              <a:ext uri="{FF2B5EF4-FFF2-40B4-BE49-F238E27FC236}">
                <a16:creationId xmlns:a16="http://schemas.microsoft.com/office/drawing/2014/main" id="{E73B3FE4-F1A8-34B8-E75A-30DBAC1BDF0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74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5296A7-B999-93D2-3582-3A5FDF7A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4" y="244355"/>
            <a:ext cx="11651873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00E4E-AA31-4487-53C8-F719BA085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985" y="1569918"/>
            <a:ext cx="11651874" cy="44831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4BEB0-DB4E-FC9A-83D3-4796BC9590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7013" y="6417330"/>
            <a:ext cx="2743200" cy="19631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E1D87C-720A-4550-9D73-7EA436D48781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7D8B5-5EF4-BFE1-BA28-2C16D0C023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31912"/>
            <a:ext cx="4114800" cy="20066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424BB-B773-367F-C47F-DF79E6DFA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1787" y="6431911"/>
            <a:ext cx="2743200" cy="2006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E23F3-0D08-4861-A74C-134269666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54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50" indent="-63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pos="121">
          <p15:clr>
            <a:srgbClr val="F26B43"/>
          </p15:clr>
        </p15:guide>
        <p15:guide id="6" pos="1391">
          <p15:clr>
            <a:srgbClr val="F26B43"/>
          </p15:clr>
        </p15:guide>
        <p15:guide id="7" pos="2615">
          <p15:clr>
            <a:srgbClr val="F26B43"/>
          </p15:clr>
        </p15:guide>
        <p15:guide id="8" pos="5065">
          <p15:clr>
            <a:srgbClr val="F26B43"/>
          </p15:clr>
        </p15:guide>
        <p15:guide id="9" pos="6289">
          <p15:clr>
            <a:srgbClr val="F26B43"/>
          </p15:clr>
        </p15:guide>
        <p15:guide id="10" pos="7559">
          <p15:clr>
            <a:srgbClr val="F26B43"/>
          </p15:clr>
        </p15:guide>
        <p15:guide id="15" orient="horz" pos="142">
          <p15:clr>
            <a:srgbClr val="F26B43"/>
          </p15:clr>
        </p15:guide>
        <p15:guide id="17" orient="horz" pos="4178">
          <p15:clr>
            <a:srgbClr val="F26B43"/>
          </p15:clr>
        </p15:guide>
        <p15:guide id="19" pos="4475">
          <p15:clr>
            <a:srgbClr val="F26B43"/>
          </p15:clr>
        </p15:guide>
        <p15:guide id="20" orient="horz" pos="5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EECBC5-621D-05A9-5691-667647AB9AC2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FE5D128C-FA67-7936-0532-AD7A267E6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US" dirty="0"/>
              <a:t>Birds Eye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703CA3E-4DA6-2640-6002-B62F29D66D1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922" y="1504846"/>
            <a:ext cx="6913608" cy="4121253"/>
          </a:xfrm>
        </p:spPr>
        <p:txBody>
          <a:bodyPr/>
          <a:lstStyle/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Background</a:t>
            </a:r>
            <a:br>
              <a:rPr lang="en-GB" sz="1500" b="1" dirty="0"/>
            </a:b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Birds Eye wanted to drive reach among families to promote a new product and enhance perceptions of product quality and brand worth.</a:t>
            </a:r>
            <a:b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</a:br>
            <a:endParaRPr lang="en-GB" sz="1500" b="1" dirty="0">
              <a:solidFill>
                <a:srgbClr val="000000"/>
              </a:solidFill>
            </a:endParaRP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Plan</a:t>
            </a:r>
            <a:br>
              <a:rPr lang="en-GB" sz="1500" b="1" dirty="0">
                <a:solidFill>
                  <a:srgbClr val="000000"/>
                </a:solidFill>
              </a:rPr>
            </a:b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Running the new 20” creative in HP+CH AGP titles, the brand could maximise reach and emotional response to the reintroduction of the beloved ‘The Captain’ character and the new mini fish finger product.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500" b="1" dirty="0">
              <a:solidFill>
                <a:srgbClr val="000000"/>
              </a:solidFill>
              <a:cs typeface="Arial" pitchFamily="34" charset="0"/>
            </a:endParaRP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Results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500" b="1" dirty="0"/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500" dirty="0"/>
              <a:t>Cinema delivered significant uplifts across Recall (+24%) and Recommendation (+17%) metrics. </a:t>
            </a:r>
            <a:endParaRPr lang="en-GB" sz="1500" dirty="0">
              <a:solidFill>
                <a:srgbClr val="000000"/>
              </a:solidFill>
            </a:endParaRPr>
          </a:p>
          <a:p>
            <a:pPr marL="285750" indent="-285750" defTabSz="654246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500" dirty="0"/>
              <a:t>Cinema also helped enhance key brand perceptions including </a:t>
            </a:r>
            <a:r>
              <a:rPr lang="en-GB" sz="1500" i="1" dirty="0"/>
              <a:t>‘…provides food which is sourced responsibly’</a:t>
            </a:r>
            <a:r>
              <a:rPr lang="en-GB" sz="1500" dirty="0"/>
              <a:t> (+27%) and </a:t>
            </a:r>
            <a:r>
              <a:rPr lang="en-GB" sz="1500" i="1" dirty="0"/>
              <a:t>‘…is a brand worth paying more for’</a:t>
            </a:r>
            <a:r>
              <a:rPr lang="en-GB" sz="1500" dirty="0"/>
              <a:t> (+46%).</a:t>
            </a:r>
          </a:p>
          <a:p>
            <a:pPr marL="285750" indent="-285750" defTabSz="654246">
              <a:lnSpc>
                <a:spcPct val="100000"/>
              </a:lnSpc>
              <a:buClr>
                <a:schemeClr val="tx1"/>
              </a:buClr>
              <a:buFont typeface="Symbol" panose="05050102010706020507" pitchFamily="18" charset="2"/>
              <a:buChar char="-"/>
            </a:pPr>
            <a:endParaRPr lang="en-GB" sz="1500" dirty="0">
              <a:solidFill>
                <a:srgbClr val="000000"/>
              </a:solidFill>
            </a:endParaRPr>
          </a:p>
        </p:txBody>
      </p:sp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6DDDD2F9-7A8B-4B34-FEA6-D1117EF4C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" b="13234"/>
          <a:stretch>
            <a:fillRect/>
          </a:stretch>
        </p:blipFill>
        <p:spPr>
          <a:xfrm>
            <a:off x="7975600" y="882061"/>
            <a:ext cx="3790890" cy="2390828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11" name="Picture Placeholder 8">
            <a:extLst>
              <a:ext uri="{FF2B5EF4-FFF2-40B4-BE49-F238E27FC236}">
                <a16:creationId xmlns:a16="http://schemas.microsoft.com/office/drawing/2014/main" id="{EF52F1F5-C226-4831-E31C-B60DACC580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8" b="4594"/>
          <a:stretch>
            <a:fillRect/>
          </a:stretch>
        </p:blipFill>
        <p:spPr>
          <a:xfrm>
            <a:off x="7975600" y="3378121"/>
            <a:ext cx="3790890" cy="2390828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</p:spTree>
    <p:extLst>
      <p:ext uri="{BB962C8B-B14F-4D97-AF65-F5344CB8AC3E}">
        <p14:creationId xmlns:p14="http://schemas.microsoft.com/office/powerpoint/2010/main" val="407937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B51422-FB8D-AD83-53E1-BE3FD9024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0C55DC40-80A6-4D1D-8BBC-67B61AB78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US"/>
              <a:t>Birds Eye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BE53662-304C-B6E1-3095-7E7D7A64B6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8533" y="1947244"/>
            <a:ext cx="4440657" cy="3396267"/>
          </a:xfrm>
        </p:spPr>
        <p:txBody>
          <a:bodyPr/>
          <a:lstStyle/>
          <a:p>
            <a:pPr defTabSz="654246">
              <a:lnSpc>
                <a:spcPct val="100000"/>
              </a:lnSpc>
            </a:pPr>
            <a:r>
              <a:rPr lang="en-GB" altLang="en-US" sz="1300" b="1" dirty="0">
                <a:cs typeface="Arial" pitchFamily="34" charset="0"/>
              </a:rPr>
              <a:t>Background</a:t>
            </a:r>
            <a:br>
              <a:rPr lang="en-GB" altLang="en-US" sz="1300" b="1" dirty="0">
                <a:cs typeface="Arial" pitchFamily="34" charset="0"/>
              </a:rPr>
            </a:b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Whilst already being a highly salient brand, Birds Eye wanted to maximise reach among families to promote a new product and enhance perceptions of product quality and brand worth.</a:t>
            </a:r>
            <a:b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With a new 20” creative, Birds Eye reintroduced the beloved character ‘The Captain’ to engage their audiences, connect emotionally and promote their mini fish finger product.</a:t>
            </a:r>
            <a:b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altLang="en-US" sz="1300" b="1" dirty="0">
                <a:cs typeface="Arial" pitchFamily="34" charset="0"/>
              </a:rPr>
              <a:t>Plan</a:t>
            </a:r>
            <a:br>
              <a:rPr lang="en-GB" altLang="en-US" sz="1300" b="1" dirty="0">
                <a:cs typeface="Arial" pitchFamily="34" charset="0"/>
              </a:rPr>
            </a:b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Running across HP+CH AGP titles, cinema was able to maximise reach among the key family audience and associate the brand with quality family offering across the summer months with titles including </a:t>
            </a:r>
            <a:r>
              <a:rPr lang="en-GB" altLang="en-US" sz="1300" i="1" dirty="0">
                <a:solidFill>
                  <a:srgbClr val="000000"/>
                </a:solidFill>
                <a:cs typeface="Arial" pitchFamily="34" charset="0"/>
              </a:rPr>
              <a:t>Migration, Kung Fu Panda 4, </a:t>
            </a: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and </a:t>
            </a:r>
            <a:r>
              <a:rPr lang="en-GB" altLang="en-US" sz="1300" i="1" dirty="0">
                <a:solidFill>
                  <a:srgbClr val="000000"/>
                </a:solidFill>
                <a:cs typeface="Arial" pitchFamily="34" charset="0"/>
              </a:rPr>
              <a:t>The Garfield Movie. </a:t>
            </a: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The campaign also extended across TV, BVOD, Social Media, YouTube, and content creators.</a:t>
            </a:r>
          </a:p>
          <a:p>
            <a:pPr defTabSz="654246">
              <a:lnSpc>
                <a:spcPct val="100000"/>
              </a:lnSpc>
            </a:pPr>
            <a:endParaRPr lang="en-GB" sz="1300" dirty="0">
              <a:solidFill>
                <a:srgbClr val="000000"/>
              </a:solidFill>
            </a:endParaRPr>
          </a:p>
        </p:txBody>
      </p:sp>
      <p:sp>
        <p:nvSpPr>
          <p:cNvPr id="3" name="Subtitle 3">
            <a:extLst>
              <a:ext uri="{FF2B5EF4-FFF2-40B4-BE49-F238E27FC236}">
                <a16:creationId xmlns:a16="http://schemas.microsoft.com/office/drawing/2014/main" id="{F214540B-4D20-BB88-090F-93CE082FE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533" y="1146201"/>
            <a:ext cx="4617721" cy="347555"/>
          </a:xfrm>
        </p:spPr>
        <p:txBody>
          <a:bodyPr/>
          <a:lstStyle/>
          <a:p>
            <a:r>
              <a:rPr lang="en-GB" dirty="0"/>
              <a:t>‘Get On Board!’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2B8B4F-B228-E545-6458-F9EEEC3E5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736684"/>
              </p:ext>
            </p:extLst>
          </p:nvPr>
        </p:nvGraphicFramePr>
        <p:xfrm>
          <a:off x="5472748" y="1138616"/>
          <a:ext cx="6295992" cy="90176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14915">
                  <a:extLst>
                    <a:ext uri="{9D8B030D-6E8A-4147-A177-3AD203B41FA5}">
                      <a16:colId xmlns:a16="http://schemas.microsoft.com/office/drawing/2014/main" val="3445733911"/>
                    </a:ext>
                  </a:extLst>
                </a:gridCol>
                <a:gridCol w="1633079">
                  <a:extLst>
                    <a:ext uri="{9D8B030D-6E8A-4147-A177-3AD203B41FA5}">
                      <a16:colId xmlns:a16="http://schemas.microsoft.com/office/drawing/2014/main" val="2072537272"/>
                    </a:ext>
                  </a:extLst>
                </a:gridCol>
                <a:gridCol w="1573999">
                  <a:extLst>
                    <a:ext uri="{9D8B030D-6E8A-4147-A177-3AD203B41FA5}">
                      <a16:colId xmlns:a16="http://schemas.microsoft.com/office/drawing/2014/main" val="3314162814"/>
                    </a:ext>
                  </a:extLst>
                </a:gridCol>
                <a:gridCol w="1573999">
                  <a:extLst>
                    <a:ext uri="{9D8B030D-6E8A-4147-A177-3AD203B41FA5}">
                      <a16:colId xmlns:a16="http://schemas.microsoft.com/office/drawing/2014/main" val="776944138"/>
                    </a:ext>
                  </a:extLst>
                </a:gridCol>
              </a:tblGrid>
              <a:tr h="441956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Media agency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Target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Buying route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Copy length</a:t>
                      </a:r>
                    </a:p>
                  </a:txBody>
                  <a:tcPr marL="52167" marR="52167" marT="26083" marB="26083"/>
                </a:tc>
                <a:extLst>
                  <a:ext uri="{0D108BD9-81ED-4DB2-BD59-A6C34878D82A}">
                    <a16:rowId xmlns:a16="http://schemas.microsoft.com/office/drawing/2014/main" val="1179928151"/>
                  </a:ext>
                </a:extLst>
              </a:tr>
              <a:tr h="459813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Zenith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HP+CH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HP+CH AGP</a:t>
                      </a:r>
                      <a:endParaRPr lang="en-GB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20”</a:t>
                      </a:r>
                      <a:endParaRPr lang="en-GB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extLst>
                  <a:ext uri="{0D108BD9-81ED-4DB2-BD59-A6C34878D82A}">
                    <a16:rowId xmlns:a16="http://schemas.microsoft.com/office/drawing/2014/main" val="3682919480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F490F8-70D8-398E-891F-0A184A8C570D}"/>
              </a:ext>
            </a:extLst>
          </p:cNvPr>
          <p:cNvSpPr txBox="1">
            <a:spLocks/>
          </p:cNvSpPr>
          <p:nvPr/>
        </p:nvSpPr>
        <p:spPr>
          <a:xfrm>
            <a:off x="5471998" y="2269896"/>
            <a:ext cx="6297493" cy="14980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54246">
              <a:lnSpc>
                <a:spcPct val="100000"/>
              </a:lnSpc>
            </a:pPr>
            <a:r>
              <a:rPr lang="en-GB" sz="1300" b="1" dirty="0"/>
              <a:t>Results</a:t>
            </a:r>
            <a:br>
              <a:rPr lang="en-GB" sz="1300" b="1" dirty="0"/>
            </a:br>
            <a:r>
              <a:rPr lang="en-GB" sz="1300" dirty="0">
                <a:solidFill>
                  <a:srgbClr val="000000"/>
                </a:solidFill>
              </a:rPr>
              <a:t>Cinema helped drive significant uplifts across key metrics for Birds Eye:</a:t>
            </a:r>
            <a:endParaRPr lang="en-GB" sz="1300" dirty="0"/>
          </a:p>
          <a:p>
            <a:pPr marL="171450" indent="-171450" defTabSz="654246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000000"/>
                </a:solidFill>
              </a:rPr>
              <a:t>Recall (+24%) and recommendation (+17%) was significantly higher amongst those had been exposed to the ad in cinema. </a:t>
            </a:r>
            <a:endParaRPr lang="en-GB" sz="1300" dirty="0"/>
          </a:p>
          <a:p>
            <a:pPr marL="171450" indent="-171450" defTabSz="654246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/>
              <a:t>Cinema also helped enhance key brand perceptions including ‘…provides food which is sourced responsibly’ (+27%) and ‘…is a brand worth paying more for’ (+46%).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D555913-73C7-79D2-B9DA-55668410BDCD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Placeholder 8">
            <a:extLst>
              <a:ext uri="{FF2B5EF4-FFF2-40B4-BE49-F238E27FC236}">
                <a16:creationId xmlns:a16="http://schemas.microsoft.com/office/drawing/2014/main" id="{4884C01A-5125-47D8-1DBF-B8932BC50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" b="20023"/>
          <a:stretch>
            <a:fillRect/>
          </a:stretch>
        </p:blipFill>
        <p:spPr>
          <a:xfrm>
            <a:off x="5471998" y="3997446"/>
            <a:ext cx="3069041" cy="1781098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13" name="Picture Placeholder 8">
            <a:extLst>
              <a:ext uri="{FF2B5EF4-FFF2-40B4-BE49-F238E27FC236}">
                <a16:creationId xmlns:a16="http://schemas.microsoft.com/office/drawing/2014/main" id="{D8872094-006A-A052-BE4F-B87A2469FE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8" b="11380"/>
          <a:stretch>
            <a:fillRect/>
          </a:stretch>
        </p:blipFill>
        <p:spPr>
          <a:xfrm>
            <a:off x="8698949" y="3997446"/>
            <a:ext cx="3069041" cy="1781098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</p:spTree>
    <p:extLst>
      <p:ext uri="{BB962C8B-B14F-4D97-AF65-F5344CB8AC3E}">
        <p14:creationId xmlns:p14="http://schemas.microsoft.com/office/powerpoint/2010/main" val="2113004620"/>
      </p:ext>
    </p:extLst>
  </p:cSld>
  <p:clrMapOvr>
    <a:masterClrMapping/>
  </p:clrMapOvr>
</p:sld>
</file>

<file path=ppt/theme/theme1.xml><?xml version="1.0" encoding="utf-8"?>
<a:theme xmlns:a="http://schemas.openxmlformats.org/drawingml/2006/main" name="04. Text">
  <a:themeElements>
    <a:clrScheme name="DCM">
      <a:dk1>
        <a:srgbClr val="051D2E"/>
      </a:dk1>
      <a:lt1>
        <a:srgbClr val="FFFFFF"/>
      </a:lt1>
      <a:dk2>
        <a:srgbClr val="051D2E"/>
      </a:dk2>
      <a:lt2>
        <a:srgbClr val="F3DDBD"/>
      </a:lt2>
      <a:accent1>
        <a:srgbClr val="267355"/>
      </a:accent1>
      <a:accent2>
        <a:srgbClr val="EF3340"/>
      </a:accent2>
      <a:accent3>
        <a:srgbClr val="FF9527"/>
      </a:accent3>
      <a:accent4>
        <a:srgbClr val="FFB3B9"/>
      </a:accent4>
      <a:accent5>
        <a:srgbClr val="79BE76"/>
      </a:accent5>
      <a:accent6>
        <a:srgbClr val="82B2B3"/>
      </a:accent6>
      <a:hlink>
        <a:srgbClr val="051D2E"/>
      </a:hlink>
      <a:folHlink>
        <a:srgbClr val="82B2B3"/>
      </a:folHlink>
    </a:clrScheme>
    <a:fontScheme name="Momentum">
      <a:majorFont>
        <a:latin typeface="Inter Tight"/>
        <a:ea typeface=""/>
        <a:cs typeface=""/>
      </a:majorFont>
      <a:minorFont>
        <a:latin typeface="Inter T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2921</TotalTime>
  <Words>363</Words>
  <Application>Microsoft Macintosh PowerPoint</Application>
  <PresentationFormat>Widescreen</PresentationFormat>
  <Paragraphs>26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Arial</vt:lpstr>
      <vt:lpstr>Helvetica Neue Light</vt:lpstr>
      <vt:lpstr>Inter Tight</vt:lpstr>
      <vt:lpstr>Symbol</vt:lpstr>
      <vt:lpstr>04. Text</vt:lpstr>
      <vt:lpstr>Birds Eye</vt:lpstr>
      <vt:lpstr>Birds Eye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Zoe Aresti</dc:creator>
  <cp:lastModifiedBy>Lottie Thompson [sd22c2t]</cp:lastModifiedBy>
  <cp:revision>4</cp:revision>
  <dcterms:created xsi:type="dcterms:W3CDTF">2026-06-18T13:58:37Z</dcterms:created>
  <dcterms:modified xsi:type="dcterms:W3CDTF">2026-07-21T15:07:53Z</dcterms:modified>
</cp:coreProperties>
</file>