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02" r:id="rId2"/>
    <p:sldId id="329"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id="{55F44226-FE6E-486C-A214-52B975D87CBC}">
          <p14:sldIdLst>
            <p14:sldId id="302"/>
          </p14:sldIdLst>
        </p14:section>
        <p14:section name="Detailed" id="{E7E25649-725B-44BE-805F-0BCD151D76AD}">
          <p14:sldIdLst>
            <p14:sldId id="32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98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8" d="100"/>
          <a:sy n="58" d="100"/>
        </p:scale>
        <p:origin x="84" y="10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194A5A-77A1-4A5A-9712-F0BC94906E6C}" type="datetimeFigureOut">
              <a:rPr lang="en-GB" smtClean="0"/>
              <a:t>22/07/2026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F90537-5482-42BC-A2C3-D2D858C9C020}" type="slidenum">
              <a:rPr lang="en-GB" smtClean="0"/>
              <a:t>‹#›</a:t>
            </a:fld>
            <a:endParaRPr lang="en-GB"/>
          </a:p>
        </p:txBody>
      </p:sp>
    </p:spTree>
    <p:extLst>
      <p:ext uri="{BB962C8B-B14F-4D97-AF65-F5344CB8AC3E}">
        <p14:creationId xmlns:p14="http://schemas.microsoft.com/office/powerpoint/2010/main" val="715949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22/07/2026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E9E87D0E-FFF2-D3BB-52E2-FE277B371C33}"/>
              </a:ext>
            </a:extLst>
          </p:cNvPr>
          <p:cNvSpPr>
            <a:spLocks noGrp="1"/>
          </p:cNvSpPr>
          <p:nvPr>
            <p:ph type="body" sz="quarter" idx="83"/>
          </p:nvPr>
        </p:nvSpPr>
        <p:spPr>
          <a:xfrm>
            <a:off x="6588682" y="6480592"/>
            <a:ext cx="5398076" cy="157051"/>
          </a:xfrm>
        </p:spPr>
        <p:txBody>
          <a:bodyPr/>
          <a:lstStyle/>
          <a:p>
            <a:endParaRPr lang="en-GB"/>
          </a:p>
        </p:txBody>
      </p:sp>
      <p:sp>
        <p:nvSpPr>
          <p:cNvPr id="9" name="Title 2">
            <a:extLst>
              <a:ext uri="{FF2B5EF4-FFF2-40B4-BE49-F238E27FC236}">
                <a16:creationId xmlns:a16="http://schemas.microsoft.com/office/drawing/2014/main" id="{7AE2CDC0-F834-53E4-3424-B49A337CA18D}"/>
              </a:ext>
            </a:extLst>
          </p:cNvPr>
          <p:cNvSpPr>
            <a:spLocks noGrp="1"/>
          </p:cNvSpPr>
          <p:nvPr>
            <p:ph type="title"/>
          </p:nvPr>
        </p:nvSpPr>
        <p:spPr>
          <a:xfrm>
            <a:off x="510922" y="476824"/>
            <a:ext cx="10837631" cy="525552"/>
          </a:xfrm>
        </p:spPr>
        <p:txBody>
          <a:bodyPr/>
          <a:lstStyle/>
          <a:p>
            <a:r>
              <a:rPr lang="en-GB" dirty="0"/>
              <a:t>Beko Hotpoint</a:t>
            </a:r>
          </a:p>
        </p:txBody>
      </p:sp>
      <p:sp>
        <p:nvSpPr>
          <p:cNvPr id="11" name="Text Placeholder 4">
            <a:extLst>
              <a:ext uri="{FF2B5EF4-FFF2-40B4-BE49-F238E27FC236}">
                <a16:creationId xmlns:a16="http://schemas.microsoft.com/office/drawing/2014/main" id="{223B5AE1-F967-68F8-B7C4-C44B78C5A78B}"/>
              </a:ext>
            </a:extLst>
          </p:cNvPr>
          <p:cNvSpPr>
            <a:spLocks noGrp="1"/>
          </p:cNvSpPr>
          <p:nvPr>
            <p:ph type="body" sz="quarter" idx="16"/>
          </p:nvPr>
        </p:nvSpPr>
        <p:spPr>
          <a:xfrm>
            <a:off x="510922" y="1407181"/>
            <a:ext cx="6517108" cy="3984624"/>
          </a:xfrm>
        </p:spPr>
        <p:txBody>
          <a:bodyPr/>
          <a:lstStyle/>
          <a:p>
            <a:pPr indent="0" defTabSz="961844">
              <a:lnSpc>
                <a:spcPct val="100000"/>
              </a:lnSpc>
              <a:spcBef>
                <a:spcPts val="0"/>
              </a:spcBef>
              <a:buClr>
                <a:srgbClr val="FFFFFF"/>
              </a:buClr>
              <a:buSzPct val="100000"/>
              <a:defRPr/>
            </a:pPr>
            <a:r>
              <a:rPr lang="en-GB" sz="1300" b="1" dirty="0"/>
              <a:t>Background </a:t>
            </a:r>
          </a:p>
          <a:p>
            <a:pPr defTabSz="654246">
              <a:lnSpc>
                <a:spcPts val="1400"/>
              </a:lnSpc>
              <a:spcBef>
                <a:spcPts val="0"/>
              </a:spcBef>
            </a:pPr>
            <a:r>
              <a:rPr lang="en-GB" altLang="en-US" sz="1300" dirty="0">
                <a:solidFill>
                  <a:srgbClr val="000000"/>
                </a:solidFill>
                <a:cs typeface="Arial" pitchFamily="34" charset="0"/>
              </a:rPr>
              <a:t>Hotpoint wanted to establish the brand as synonymous with reliability &amp; care to better convert its strong brand awareness into consideration &amp; preference. </a:t>
            </a:r>
          </a:p>
          <a:p>
            <a:pPr lvl="0" indent="0" defTabSz="961844">
              <a:lnSpc>
                <a:spcPts val="1400"/>
              </a:lnSpc>
              <a:spcBef>
                <a:spcPts val="0"/>
              </a:spcBef>
              <a:buClr>
                <a:srgbClr val="FFFFFF"/>
              </a:buClr>
              <a:buSzPct val="100000"/>
              <a:defRPr/>
            </a:pPr>
            <a:endParaRPr lang="en-GB" sz="1300" b="1" dirty="0">
              <a:solidFill>
                <a:srgbClr val="000000"/>
              </a:solidFill>
            </a:endParaRPr>
          </a:p>
          <a:p>
            <a:pPr lvl="0" indent="0" defTabSz="961844">
              <a:lnSpc>
                <a:spcPts val="1400"/>
              </a:lnSpc>
              <a:spcBef>
                <a:spcPts val="0"/>
              </a:spcBef>
              <a:buClr>
                <a:srgbClr val="FFFFFF"/>
              </a:buClr>
              <a:buSzPct val="100000"/>
              <a:defRPr/>
            </a:pPr>
            <a:r>
              <a:rPr lang="en-GB" sz="1300" b="1" dirty="0"/>
              <a:t>Plan</a:t>
            </a:r>
            <a:r>
              <a:rPr lang="en-GB" sz="1300" b="1" dirty="0">
                <a:solidFill>
                  <a:srgbClr val="000000"/>
                </a:solidFill>
              </a:rPr>
              <a:t> </a:t>
            </a:r>
          </a:p>
          <a:p>
            <a:pPr defTabSz="654246">
              <a:lnSpc>
                <a:spcPts val="1400"/>
              </a:lnSpc>
              <a:spcBef>
                <a:spcPts val="0"/>
              </a:spcBef>
            </a:pPr>
            <a:r>
              <a:rPr lang="en-GB" altLang="en-US" sz="1300" dirty="0">
                <a:solidFill>
                  <a:srgbClr val="000000"/>
                </a:solidFill>
                <a:cs typeface="Arial" pitchFamily="34" charset="0"/>
              </a:rPr>
              <a:t>Hotpoint ran a 30” version of its new copy across an AGP buy to maximise reach, while the hero 60” version ran in the Silver Spot (</a:t>
            </a:r>
            <a:r>
              <a:rPr lang="en-GB" altLang="en-US" sz="1300" i="1" dirty="0">
                <a:solidFill>
                  <a:srgbClr val="000000"/>
                </a:solidFill>
                <a:cs typeface="Arial" pitchFamily="34" charset="0"/>
              </a:rPr>
              <a:t>Furiosa</a:t>
            </a:r>
            <a:r>
              <a:rPr lang="en-GB" altLang="en-US" sz="1300" dirty="0">
                <a:solidFill>
                  <a:srgbClr val="000000"/>
                </a:solidFill>
                <a:cs typeface="Arial" pitchFamily="34" charset="0"/>
              </a:rPr>
              <a:t>) &amp; Gold Spot (</a:t>
            </a:r>
            <a:r>
              <a:rPr lang="en-GB" altLang="en-US" sz="1300" i="1" dirty="0">
                <a:solidFill>
                  <a:srgbClr val="000000"/>
                </a:solidFill>
                <a:cs typeface="Arial" pitchFamily="34" charset="0"/>
              </a:rPr>
              <a:t>IF</a:t>
            </a:r>
            <a:r>
              <a:rPr lang="en-GB" altLang="en-US" sz="1300" dirty="0">
                <a:solidFill>
                  <a:srgbClr val="000000"/>
                </a:solidFill>
                <a:cs typeface="Arial" pitchFamily="34" charset="0"/>
              </a:rPr>
              <a:t>) to maximise emotional engagement with the new narrative. </a:t>
            </a:r>
          </a:p>
          <a:p>
            <a:pPr defTabSz="654246">
              <a:lnSpc>
                <a:spcPts val="1400"/>
              </a:lnSpc>
              <a:spcBef>
                <a:spcPts val="0"/>
              </a:spcBef>
            </a:pPr>
            <a:endParaRPr lang="en-GB" sz="1300" dirty="0">
              <a:solidFill>
                <a:srgbClr val="000000"/>
              </a:solidFill>
            </a:endParaRPr>
          </a:p>
          <a:p>
            <a:pPr lvl="0" indent="0" defTabSz="961844">
              <a:lnSpc>
                <a:spcPts val="1400"/>
              </a:lnSpc>
              <a:spcBef>
                <a:spcPts val="0"/>
              </a:spcBef>
              <a:buClr>
                <a:srgbClr val="FFFFFF"/>
              </a:buClr>
              <a:buSzPct val="100000"/>
              <a:defRPr/>
            </a:pPr>
            <a:r>
              <a:rPr lang="en-GB" sz="1300" b="1" dirty="0"/>
              <a:t>Results</a:t>
            </a:r>
          </a:p>
          <a:p>
            <a:pPr lvl="0" indent="0" defTabSz="961844">
              <a:lnSpc>
                <a:spcPts val="1400"/>
              </a:lnSpc>
              <a:spcBef>
                <a:spcPts val="0"/>
              </a:spcBef>
              <a:buClr>
                <a:srgbClr val="FFFFFF"/>
              </a:buClr>
              <a:buSzPct val="100000"/>
              <a:defRPr/>
            </a:pPr>
            <a:endParaRPr lang="en-GB" sz="1300" b="1" dirty="0"/>
          </a:p>
          <a:p>
            <a:pPr marL="285750" lvl="0" indent="-285750" defTabSz="961844">
              <a:lnSpc>
                <a:spcPts val="1400"/>
              </a:lnSpc>
              <a:spcBef>
                <a:spcPts val="0"/>
              </a:spcBef>
              <a:buClr>
                <a:schemeClr val="tx1"/>
              </a:buClr>
              <a:buSzPct val="100000"/>
              <a:buFont typeface="Arial" panose="020B0604020202020204" pitchFamily="34" charset="0"/>
              <a:buChar char="•"/>
              <a:defRPr/>
            </a:pPr>
            <a:r>
              <a:rPr lang="en-GB" sz="1300" dirty="0"/>
              <a:t>Those exposed to the ad in cinema were 64% more likely to recall seeing the ad vs. those not exposed to cinema</a:t>
            </a:r>
          </a:p>
          <a:p>
            <a:pPr marL="285750" lvl="0" indent="-285750" defTabSz="961844">
              <a:lnSpc>
                <a:spcPts val="1400"/>
              </a:lnSpc>
              <a:spcBef>
                <a:spcPts val="0"/>
              </a:spcBef>
              <a:buClr>
                <a:schemeClr val="tx1"/>
              </a:buClr>
              <a:buSzPct val="100000"/>
              <a:buFont typeface="Arial" panose="020B0604020202020204" pitchFamily="34" charset="0"/>
              <a:buChar char="•"/>
              <a:defRPr/>
            </a:pPr>
            <a:endParaRPr lang="en-GB" sz="1300" dirty="0">
              <a:solidFill>
                <a:srgbClr val="000000"/>
              </a:solidFill>
            </a:endParaRPr>
          </a:p>
          <a:p>
            <a:pPr marL="285750" indent="-285750" defTabSz="654246">
              <a:lnSpc>
                <a:spcPts val="1400"/>
              </a:lnSpc>
              <a:spcBef>
                <a:spcPts val="0"/>
              </a:spcBef>
              <a:buClr>
                <a:schemeClr val="tx1"/>
              </a:buClr>
              <a:buFont typeface="Arial" panose="020B0604020202020204" pitchFamily="34" charset="0"/>
              <a:buChar char="•"/>
            </a:pPr>
            <a:r>
              <a:rPr lang="en-GB" sz="1300" dirty="0"/>
              <a:t>The campaign drove key messaging - </a:t>
            </a:r>
            <a:r>
              <a:rPr lang="en-GB" sz="1300" i="1" dirty="0">
                <a:solidFill>
                  <a:srgbClr val="000000"/>
                </a:solidFill>
              </a:rPr>
              <a:t>‘is the UK's most trusted major domestic appliance supplier’ </a:t>
            </a:r>
            <a:r>
              <a:rPr lang="en-GB" sz="1300" dirty="0">
                <a:solidFill>
                  <a:srgbClr val="000000"/>
                </a:solidFill>
              </a:rPr>
              <a:t>(+86%) – and ultimately over</a:t>
            </a:r>
            <a:r>
              <a:rPr lang="en-GB" sz="1300" dirty="0"/>
              <a:t> half of those exposed to the ad in cinema said they were very likely to consider Hotpoint.</a:t>
            </a:r>
            <a:endParaRPr lang="en-GB" sz="1300" dirty="0">
              <a:solidFill>
                <a:srgbClr val="000000"/>
              </a:solidFill>
            </a:endParaRPr>
          </a:p>
          <a:p>
            <a:pPr indent="0">
              <a:lnSpc>
                <a:spcPct val="100000"/>
              </a:lnSpc>
              <a:spcBef>
                <a:spcPts val="0"/>
              </a:spcBef>
            </a:pPr>
            <a:endParaRPr lang="en-GB" sz="1400" dirty="0"/>
          </a:p>
        </p:txBody>
      </p:sp>
      <p:pic>
        <p:nvPicPr>
          <p:cNvPr id="12" name="Picture Placeholder 10">
            <a:extLst>
              <a:ext uri="{FF2B5EF4-FFF2-40B4-BE49-F238E27FC236}">
                <a16:creationId xmlns:a16="http://schemas.microsoft.com/office/drawing/2014/main" id="{BBDC038D-EA28-848E-D421-7C109B2F4DB5}"/>
              </a:ext>
            </a:extLst>
          </p:cNvPr>
          <p:cNvPicPr>
            <a:picLocks noChangeAspect="1"/>
          </p:cNvPicPr>
          <p:nvPr/>
        </p:nvPicPr>
        <p:blipFill rotWithShape="1">
          <a:blip r:embed="rId2">
            <a:extLst>
              <a:ext uri="{28A0092B-C50C-407E-A947-70E740481C1C}">
                <a14:useLocalDpi xmlns:a14="http://schemas.microsoft.com/office/drawing/2010/main" val="0"/>
              </a:ext>
            </a:extLst>
          </a:blip>
          <a:srcRect t="3765" b="29631"/>
          <a:stretch>
            <a:fillRect/>
          </a:stretch>
        </p:blipFill>
        <p:spPr>
          <a:xfrm>
            <a:off x="7277100" y="3589020"/>
            <a:ext cx="4617720" cy="2316481"/>
          </a:xfrm>
          <a:prstGeom prst="roundRect">
            <a:avLst>
              <a:gd name="adj" fmla="val 1469"/>
            </a:avLst>
          </a:prstGeom>
          <a:blipFill>
            <a:blip r:embed="rId3"/>
            <a:srcRect/>
            <a:stretch>
              <a:fillRect t="-13649" b="-13649"/>
            </a:stretch>
          </a:blipFill>
        </p:spPr>
      </p:pic>
      <p:pic>
        <p:nvPicPr>
          <p:cNvPr id="13" name="Picture Placeholder 8">
            <a:extLst>
              <a:ext uri="{FF2B5EF4-FFF2-40B4-BE49-F238E27FC236}">
                <a16:creationId xmlns:a16="http://schemas.microsoft.com/office/drawing/2014/main" id="{A81E7FEC-436F-B790-8064-1614F610C667}"/>
              </a:ext>
            </a:extLst>
          </p:cNvPr>
          <p:cNvPicPr>
            <a:picLocks noChangeAspect="1"/>
          </p:cNvPicPr>
          <p:nvPr/>
        </p:nvPicPr>
        <p:blipFill rotWithShape="1">
          <a:blip r:embed="rId4">
            <a:extLst>
              <a:ext uri="{28A0092B-C50C-407E-A947-70E740481C1C}">
                <a14:useLocalDpi xmlns:a14="http://schemas.microsoft.com/office/drawing/2010/main" val="0"/>
              </a:ext>
            </a:extLst>
          </a:blip>
          <a:srcRect l="-235" t="3600" r="235" b="28842"/>
          <a:stretch>
            <a:fillRect/>
          </a:stretch>
        </p:blipFill>
        <p:spPr>
          <a:xfrm>
            <a:off x="7277100" y="1173162"/>
            <a:ext cx="4617720" cy="2316481"/>
          </a:xfrm>
          <a:prstGeom prst="roundRect">
            <a:avLst>
              <a:gd name="adj" fmla="val 1469"/>
            </a:avLst>
          </a:prstGeom>
          <a:blipFill>
            <a:blip r:embed="rId3"/>
            <a:srcRect/>
            <a:stretch>
              <a:fillRect t="-13649" b="-13649"/>
            </a:stretch>
          </a:blipFill>
        </p:spPr>
      </p:pic>
      <p:sp>
        <p:nvSpPr>
          <p:cNvPr id="14" name="TextBox 13">
            <a:extLst>
              <a:ext uri="{FF2B5EF4-FFF2-40B4-BE49-F238E27FC236}">
                <a16:creationId xmlns:a16="http://schemas.microsoft.com/office/drawing/2014/main" id="{735C1266-B842-994A-2913-DBEC52522C0E}"/>
              </a:ext>
            </a:extLst>
          </p:cNvPr>
          <p:cNvSpPr txBox="1"/>
          <p:nvPr/>
        </p:nvSpPr>
        <p:spPr>
          <a:xfrm>
            <a:off x="9497023" y="266753"/>
            <a:ext cx="2408649" cy="407740"/>
          </a:xfrm>
          <a:prstGeom prst="roundRect">
            <a:avLst>
              <a:gd name="adj" fmla="val 7714"/>
            </a:avLst>
          </a:prstGeom>
          <a:solidFill>
            <a:srgbClr val="BA9863"/>
          </a:solidFill>
        </p:spPr>
        <p:txBody>
          <a:bodyPr wrap="square" rtlCol="0" anchor="ctr" anchorCtr="0">
            <a:noAutofit/>
          </a:bodyPr>
          <a:lstStyle/>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DCM Awards nominee: </a:t>
            </a:r>
          </a:p>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Best Use of Cinema (Large)</a:t>
            </a:r>
          </a:p>
        </p:txBody>
      </p:sp>
    </p:spTree>
    <p:extLst>
      <p:ext uri="{BB962C8B-B14F-4D97-AF65-F5344CB8AC3E}">
        <p14:creationId xmlns:p14="http://schemas.microsoft.com/office/powerpoint/2010/main" val="3239403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F3344-C18F-1FB4-F575-ABCC07BD4905}"/>
            </a:ext>
          </a:extLst>
        </p:cNvPr>
        <p:cNvGrpSpPr/>
        <p:nvPr/>
      </p:nvGrpSpPr>
      <p:grpSpPr>
        <a:xfrm>
          <a:off x="0" y="0"/>
          <a:ext cx="0" cy="0"/>
          <a:chOff x="0" y="0"/>
          <a:chExt cx="0" cy="0"/>
        </a:xfrm>
      </p:grpSpPr>
      <p:sp>
        <p:nvSpPr>
          <p:cNvPr id="8" name="Text Placeholder 1">
            <a:extLst>
              <a:ext uri="{FF2B5EF4-FFF2-40B4-BE49-F238E27FC236}">
                <a16:creationId xmlns:a16="http://schemas.microsoft.com/office/drawing/2014/main" id="{5AA8967A-1B5D-3C0D-1E3C-12C4CD9E6BA0}"/>
              </a:ext>
            </a:extLst>
          </p:cNvPr>
          <p:cNvSpPr>
            <a:spLocks noGrp="1"/>
          </p:cNvSpPr>
          <p:nvPr>
            <p:ph type="body" sz="quarter" idx="83"/>
          </p:nvPr>
        </p:nvSpPr>
        <p:spPr>
          <a:xfrm>
            <a:off x="6588682" y="6480592"/>
            <a:ext cx="5398076" cy="157051"/>
          </a:xfrm>
        </p:spPr>
        <p:txBody>
          <a:bodyPr/>
          <a:lstStyle/>
          <a:p>
            <a:endParaRPr lang="en-GB"/>
          </a:p>
        </p:txBody>
      </p:sp>
      <p:sp>
        <p:nvSpPr>
          <p:cNvPr id="9" name="Title 2">
            <a:extLst>
              <a:ext uri="{FF2B5EF4-FFF2-40B4-BE49-F238E27FC236}">
                <a16:creationId xmlns:a16="http://schemas.microsoft.com/office/drawing/2014/main" id="{141A6B52-5241-A7CB-E6BD-823778688A8F}"/>
              </a:ext>
            </a:extLst>
          </p:cNvPr>
          <p:cNvSpPr>
            <a:spLocks noGrp="1"/>
          </p:cNvSpPr>
          <p:nvPr>
            <p:ph type="title"/>
          </p:nvPr>
        </p:nvSpPr>
        <p:spPr>
          <a:xfrm>
            <a:off x="510922" y="476824"/>
            <a:ext cx="10837631" cy="525552"/>
          </a:xfrm>
        </p:spPr>
        <p:txBody>
          <a:bodyPr/>
          <a:lstStyle/>
          <a:p>
            <a:r>
              <a:rPr lang="en-GB" dirty="0"/>
              <a:t>Beko Hotpoint</a:t>
            </a:r>
          </a:p>
        </p:txBody>
      </p:sp>
      <p:sp>
        <p:nvSpPr>
          <p:cNvPr id="10" name="Subtitle 3">
            <a:extLst>
              <a:ext uri="{FF2B5EF4-FFF2-40B4-BE49-F238E27FC236}">
                <a16:creationId xmlns:a16="http://schemas.microsoft.com/office/drawing/2014/main" id="{BF400017-FBA7-922D-ACDE-1B933F14EF03}"/>
              </a:ext>
            </a:extLst>
          </p:cNvPr>
          <p:cNvSpPr>
            <a:spLocks noGrp="1"/>
          </p:cNvSpPr>
          <p:nvPr>
            <p:ph type="subTitle" idx="1"/>
          </p:nvPr>
        </p:nvSpPr>
        <p:spPr>
          <a:xfrm>
            <a:off x="524861" y="1173679"/>
            <a:ext cx="6551835" cy="310347"/>
          </a:xfrm>
        </p:spPr>
        <p:txBody>
          <a:bodyPr/>
          <a:lstStyle/>
          <a:p>
            <a:r>
              <a:rPr lang="en-GB" dirty="0"/>
              <a:t>‘The Feeling of Home Since 1911’</a:t>
            </a:r>
          </a:p>
          <a:p>
            <a:endParaRPr lang="en-GB" dirty="0"/>
          </a:p>
        </p:txBody>
      </p:sp>
      <p:sp>
        <p:nvSpPr>
          <p:cNvPr id="11" name="Text Placeholder 4">
            <a:extLst>
              <a:ext uri="{FF2B5EF4-FFF2-40B4-BE49-F238E27FC236}">
                <a16:creationId xmlns:a16="http://schemas.microsoft.com/office/drawing/2014/main" id="{5405A1CD-1359-1159-B458-47E4DB982064}"/>
              </a:ext>
            </a:extLst>
          </p:cNvPr>
          <p:cNvSpPr>
            <a:spLocks noGrp="1"/>
          </p:cNvSpPr>
          <p:nvPr>
            <p:ph type="body" sz="quarter" idx="16"/>
          </p:nvPr>
        </p:nvSpPr>
        <p:spPr>
          <a:xfrm>
            <a:off x="508532" y="1844675"/>
            <a:ext cx="5397318" cy="3839645"/>
          </a:xfrm>
        </p:spPr>
        <p:txBody>
          <a:bodyPr/>
          <a:lstStyle/>
          <a:p>
            <a:pPr indent="0" defTabSz="654246">
              <a:lnSpc>
                <a:spcPct val="100000"/>
              </a:lnSpc>
              <a:spcBef>
                <a:spcPts val="0"/>
              </a:spcBef>
            </a:pPr>
            <a:r>
              <a:rPr lang="en-GB" altLang="en-US" sz="1300" b="1" dirty="0">
                <a:cs typeface="Arial" pitchFamily="34" charset="0"/>
              </a:rPr>
              <a:t>Background</a:t>
            </a:r>
          </a:p>
          <a:p>
            <a:pPr defTabSz="654246">
              <a:lnSpc>
                <a:spcPct val="100000"/>
              </a:lnSpc>
              <a:spcBef>
                <a:spcPts val="0"/>
              </a:spcBef>
            </a:pPr>
            <a:r>
              <a:rPr lang="en-GB" altLang="en-US" sz="1300" dirty="0">
                <a:solidFill>
                  <a:srgbClr val="000000"/>
                </a:solidFill>
                <a:cs typeface="Arial" pitchFamily="34" charset="0"/>
              </a:rPr>
              <a:t>Despite being an already salient brand within its own market, Hotpoint struggled to convert its strong brand awareness into consideration and preference. Knowing that consumers are increasingly prioritising value for money, innovative home improvements and energy efficiency due to the cost-of-living crisis, Hotpoint was presented with a unique opportunity to resonate emotionally with its audience – aiming to establish the brand as synonymous with reliability &amp; care to ultimately drive consideration &amp; preference. </a:t>
            </a:r>
          </a:p>
          <a:p>
            <a:pPr defTabSz="654246">
              <a:lnSpc>
                <a:spcPct val="100000"/>
              </a:lnSpc>
              <a:spcBef>
                <a:spcPts val="0"/>
              </a:spcBef>
            </a:pPr>
            <a:endParaRPr lang="en-GB" altLang="en-US" sz="1300" dirty="0">
              <a:solidFill>
                <a:srgbClr val="000000"/>
              </a:solidFill>
              <a:cs typeface="Arial" pitchFamily="34" charset="0"/>
            </a:endParaRPr>
          </a:p>
          <a:p>
            <a:pPr defTabSz="654246">
              <a:lnSpc>
                <a:spcPct val="100000"/>
              </a:lnSpc>
              <a:spcBef>
                <a:spcPts val="0"/>
              </a:spcBef>
            </a:pPr>
            <a:r>
              <a:rPr lang="en-GB" altLang="en-US" sz="1300" b="1" dirty="0">
                <a:cs typeface="Arial" pitchFamily="34" charset="0"/>
              </a:rPr>
              <a:t>Plan</a:t>
            </a:r>
          </a:p>
          <a:p>
            <a:pPr defTabSz="654246">
              <a:lnSpc>
                <a:spcPct val="100000"/>
              </a:lnSpc>
              <a:spcBef>
                <a:spcPts val="0"/>
              </a:spcBef>
            </a:pPr>
            <a:r>
              <a:rPr lang="en-GB" altLang="en-US" sz="1300" dirty="0">
                <a:solidFill>
                  <a:srgbClr val="000000"/>
                </a:solidFill>
                <a:cs typeface="Arial" pitchFamily="34" charset="0"/>
              </a:rPr>
              <a:t>Creatively, Hotpoint wanted to illustrate 'The Feeling of Home' by telling the story of a mischief maker, symbolising household mishaps, and showcasing Hotpoint as the reliable partner that ensures everything runs smoothly. Knowing that cinema offers an immersive environment that delivers impactful attention, Hotpoint introduced cinema within the wider AV media plan for the first time to maximise the emotional impact of the new narrative among the target ABC1 audience. Hotpoint ran a 30” version of the copy across AGP titles, while the full 60” version ran in the Silver Spot (</a:t>
            </a:r>
            <a:r>
              <a:rPr lang="en-GB" altLang="en-US" sz="1300" i="1" dirty="0">
                <a:solidFill>
                  <a:srgbClr val="000000"/>
                </a:solidFill>
                <a:cs typeface="Arial" pitchFamily="34" charset="0"/>
              </a:rPr>
              <a:t>Furiosa</a:t>
            </a:r>
            <a:r>
              <a:rPr lang="en-GB" altLang="en-US" sz="1300" dirty="0">
                <a:solidFill>
                  <a:srgbClr val="000000"/>
                </a:solidFill>
                <a:cs typeface="Arial" pitchFamily="34" charset="0"/>
              </a:rPr>
              <a:t>) &amp; Gold Spot (</a:t>
            </a:r>
            <a:r>
              <a:rPr lang="en-GB" altLang="en-US" sz="1300" i="1" dirty="0">
                <a:solidFill>
                  <a:srgbClr val="000000"/>
                </a:solidFill>
                <a:cs typeface="Arial" pitchFamily="34" charset="0"/>
              </a:rPr>
              <a:t>IF</a:t>
            </a:r>
            <a:r>
              <a:rPr lang="en-GB" altLang="en-US" sz="1300" dirty="0">
                <a:solidFill>
                  <a:srgbClr val="000000"/>
                </a:solidFill>
                <a:cs typeface="Arial" pitchFamily="34" charset="0"/>
              </a:rPr>
              <a:t>) to maximise engagement.</a:t>
            </a:r>
          </a:p>
          <a:p>
            <a:pPr indent="0" defTabSz="654246">
              <a:lnSpc>
                <a:spcPct val="100000"/>
              </a:lnSpc>
              <a:spcBef>
                <a:spcPts val="0"/>
              </a:spcBef>
              <a:spcAft>
                <a:spcPts val="116"/>
              </a:spcAft>
            </a:pPr>
            <a:endParaRPr lang="en-GB" altLang="en-US" sz="1300" dirty="0">
              <a:solidFill>
                <a:srgbClr val="000000"/>
              </a:solidFill>
              <a:cs typeface="Arial" pitchFamily="34" charset="0"/>
            </a:endParaRPr>
          </a:p>
        </p:txBody>
      </p:sp>
      <p:sp>
        <p:nvSpPr>
          <p:cNvPr id="12" name="Text Placeholder 5">
            <a:extLst>
              <a:ext uri="{FF2B5EF4-FFF2-40B4-BE49-F238E27FC236}">
                <a16:creationId xmlns:a16="http://schemas.microsoft.com/office/drawing/2014/main" id="{039A2793-E1EB-FE00-0D85-E8EBBE52902F}"/>
              </a:ext>
            </a:extLst>
          </p:cNvPr>
          <p:cNvSpPr>
            <a:spLocks noGrp="1"/>
          </p:cNvSpPr>
          <p:nvPr>
            <p:ph type="body" sz="quarter" idx="84"/>
          </p:nvPr>
        </p:nvSpPr>
        <p:spPr>
          <a:xfrm>
            <a:off x="6285398" y="3470561"/>
            <a:ext cx="5397318" cy="1934355"/>
          </a:xfrm>
        </p:spPr>
        <p:txBody>
          <a:bodyPr/>
          <a:lstStyle/>
          <a:p>
            <a:pPr indent="0" defTabSz="654246">
              <a:lnSpc>
                <a:spcPct val="100000"/>
              </a:lnSpc>
              <a:spcBef>
                <a:spcPts val="0"/>
              </a:spcBef>
            </a:pPr>
            <a:r>
              <a:rPr lang="en-GB" sz="1300" b="1" dirty="0"/>
              <a:t>Results</a:t>
            </a:r>
          </a:p>
          <a:p>
            <a:pPr defTabSz="654246">
              <a:lnSpc>
                <a:spcPct val="100000"/>
              </a:lnSpc>
              <a:spcBef>
                <a:spcPts val="0"/>
              </a:spcBef>
            </a:pPr>
            <a:r>
              <a:rPr lang="en-GB" sz="1300" dirty="0">
                <a:solidFill>
                  <a:srgbClr val="000000"/>
                </a:solidFill>
              </a:rPr>
              <a:t>Cinema helped to significantly improve several of Hotpoint’s core brand metrics: </a:t>
            </a:r>
            <a:endParaRPr lang="en-GB" sz="1300" dirty="0">
              <a:solidFill>
                <a:srgbClr val="AC162C"/>
              </a:solidFill>
            </a:endParaRPr>
          </a:p>
          <a:p>
            <a:pPr marL="285750" indent="-285750" defTabSz="654246">
              <a:lnSpc>
                <a:spcPct val="100000"/>
              </a:lnSpc>
              <a:spcBef>
                <a:spcPts val="0"/>
              </a:spcBef>
              <a:buFont typeface="Arial" panose="020B0604020202020204" pitchFamily="34" charset="0"/>
              <a:buChar char="•"/>
            </a:pPr>
            <a:r>
              <a:rPr lang="en-GB" sz="1300" dirty="0">
                <a:solidFill>
                  <a:srgbClr val="000000"/>
                </a:solidFill>
              </a:rPr>
              <a:t>Those exposed to the ad in cinema were 64% more likely to recall seeing the ad vs. those not exposed to cinema</a:t>
            </a:r>
          </a:p>
          <a:p>
            <a:pPr marL="285750" indent="-285750" defTabSz="654246">
              <a:lnSpc>
                <a:spcPct val="100000"/>
              </a:lnSpc>
              <a:spcBef>
                <a:spcPts val="0"/>
              </a:spcBef>
              <a:buFont typeface="Arial" panose="020B0604020202020204" pitchFamily="34" charset="0"/>
              <a:buChar char="•"/>
            </a:pPr>
            <a:endParaRPr lang="en-GB" sz="1300" dirty="0">
              <a:solidFill>
                <a:srgbClr val="000000"/>
              </a:solidFill>
            </a:endParaRPr>
          </a:p>
          <a:p>
            <a:pPr marL="285750" indent="-285750" defTabSz="654246">
              <a:lnSpc>
                <a:spcPct val="100000"/>
              </a:lnSpc>
              <a:spcBef>
                <a:spcPts val="0"/>
              </a:spcBef>
              <a:buClr>
                <a:schemeClr val="tx1"/>
              </a:buClr>
              <a:buFont typeface="Arial" panose="020B0604020202020204" pitchFamily="34" charset="0"/>
              <a:buChar char="•"/>
            </a:pPr>
            <a:r>
              <a:rPr lang="en-GB" sz="1300" dirty="0">
                <a:solidFill>
                  <a:srgbClr val="000000"/>
                </a:solidFill>
              </a:rPr>
              <a:t>Over 50% of those exposed to the ad in cinema said they were very likely to consider Hotpoint (60% for exposure via the Gold Spot). Intent to act having seen the ad in cinema reached around 80%.</a:t>
            </a:r>
          </a:p>
          <a:p>
            <a:pPr marL="285750" indent="-285750" defTabSz="654246">
              <a:lnSpc>
                <a:spcPct val="100000"/>
              </a:lnSpc>
              <a:spcBef>
                <a:spcPts val="0"/>
              </a:spcBef>
              <a:buClr>
                <a:schemeClr val="tx1"/>
              </a:buClr>
              <a:buFont typeface="Arial" panose="020B0604020202020204" pitchFamily="34" charset="0"/>
              <a:buChar char="•"/>
            </a:pPr>
            <a:endParaRPr lang="en-GB" sz="1300" dirty="0">
              <a:solidFill>
                <a:srgbClr val="000000"/>
              </a:solidFill>
            </a:endParaRPr>
          </a:p>
          <a:p>
            <a:pPr marL="285750" indent="-285750" defTabSz="654246">
              <a:lnSpc>
                <a:spcPct val="100000"/>
              </a:lnSpc>
              <a:spcBef>
                <a:spcPts val="0"/>
              </a:spcBef>
              <a:buClr>
                <a:schemeClr val="tx1"/>
              </a:buClr>
              <a:buFont typeface="Arial" panose="020B0604020202020204" pitchFamily="34" charset="0"/>
              <a:buChar char="•"/>
            </a:pPr>
            <a:r>
              <a:rPr lang="en-GB" sz="1300" dirty="0">
                <a:solidFill>
                  <a:srgbClr val="000000"/>
                </a:solidFill>
              </a:rPr>
              <a:t>Uplifts in key perceptions including </a:t>
            </a:r>
            <a:r>
              <a:rPr lang="en-GB" sz="1300" i="1" dirty="0">
                <a:solidFill>
                  <a:srgbClr val="000000"/>
                </a:solidFill>
              </a:rPr>
              <a:t>‘is the UK's most trusted major domestic appliance supplier’ </a:t>
            </a:r>
            <a:r>
              <a:rPr lang="en-GB" sz="1300" dirty="0">
                <a:solidFill>
                  <a:srgbClr val="000000"/>
                </a:solidFill>
              </a:rPr>
              <a:t>(+86%).</a:t>
            </a:r>
            <a:endParaRPr lang="en-GB" sz="1300" i="1" dirty="0">
              <a:solidFill>
                <a:srgbClr val="000000"/>
              </a:solidFill>
            </a:endParaRPr>
          </a:p>
          <a:p>
            <a:pPr indent="0" defTabSz="654246">
              <a:lnSpc>
                <a:spcPct val="100000"/>
              </a:lnSpc>
              <a:spcBef>
                <a:spcPts val="0"/>
              </a:spcBef>
            </a:pPr>
            <a:endParaRPr lang="en-GB" sz="1300" dirty="0">
              <a:solidFill>
                <a:srgbClr val="000000"/>
              </a:solidFill>
            </a:endParaRPr>
          </a:p>
        </p:txBody>
      </p:sp>
      <p:graphicFrame>
        <p:nvGraphicFramePr>
          <p:cNvPr id="13" name="Table 12">
            <a:extLst>
              <a:ext uri="{FF2B5EF4-FFF2-40B4-BE49-F238E27FC236}">
                <a16:creationId xmlns:a16="http://schemas.microsoft.com/office/drawing/2014/main" id="{C6DA46BB-B367-7B22-5F9C-13714756C525}"/>
              </a:ext>
            </a:extLst>
          </p:cNvPr>
          <p:cNvGraphicFramePr>
            <a:graphicFrameLocks noGrp="1"/>
          </p:cNvGraphicFramePr>
          <p:nvPr>
            <p:extLst>
              <p:ext uri="{D42A27DB-BD31-4B8C-83A1-F6EECF244321}">
                <p14:modId xmlns:p14="http://schemas.microsoft.com/office/powerpoint/2010/main" val="1970839713"/>
              </p:ext>
            </p:extLst>
          </p:nvPr>
        </p:nvGraphicFramePr>
        <p:xfrm>
          <a:off x="6285396" y="913235"/>
          <a:ext cx="5397320" cy="754413"/>
        </p:xfrm>
        <a:graphic>
          <a:graphicData uri="http://schemas.openxmlformats.org/drawingml/2006/table">
            <a:tbl>
              <a:tblPr firstRow="1" bandRow="1">
                <a:tableStyleId>{93296810-A885-4BE3-A3E7-6D5BEEA58F35}</a:tableStyleId>
              </a:tblPr>
              <a:tblGrid>
                <a:gridCol w="1349330">
                  <a:extLst>
                    <a:ext uri="{9D8B030D-6E8A-4147-A177-3AD203B41FA5}">
                      <a16:colId xmlns:a16="http://schemas.microsoft.com/office/drawing/2014/main" val="3445733911"/>
                    </a:ext>
                  </a:extLst>
                </a:gridCol>
                <a:gridCol w="1349330">
                  <a:extLst>
                    <a:ext uri="{9D8B030D-6E8A-4147-A177-3AD203B41FA5}">
                      <a16:colId xmlns:a16="http://schemas.microsoft.com/office/drawing/2014/main" val="2072537272"/>
                    </a:ext>
                  </a:extLst>
                </a:gridCol>
                <a:gridCol w="1349330">
                  <a:extLst>
                    <a:ext uri="{9D8B030D-6E8A-4147-A177-3AD203B41FA5}">
                      <a16:colId xmlns:a16="http://schemas.microsoft.com/office/drawing/2014/main" val="3314162814"/>
                    </a:ext>
                  </a:extLst>
                </a:gridCol>
                <a:gridCol w="1349330">
                  <a:extLst>
                    <a:ext uri="{9D8B030D-6E8A-4147-A177-3AD203B41FA5}">
                      <a16:colId xmlns:a16="http://schemas.microsoft.com/office/drawing/2014/main" val="776944138"/>
                    </a:ext>
                  </a:extLst>
                </a:gridCol>
              </a:tblGrid>
              <a:tr h="366967">
                <a:tc>
                  <a:txBody>
                    <a:bodyPr/>
                    <a:lstStyle/>
                    <a:p>
                      <a:r>
                        <a:rPr lang="en-GB" sz="1100" dirty="0"/>
                        <a:t>Media Agency</a:t>
                      </a:r>
                    </a:p>
                  </a:txBody>
                  <a:tcPr marL="52167" marR="52167" marT="26083" marB="26083"/>
                </a:tc>
                <a:tc>
                  <a:txBody>
                    <a:bodyPr/>
                    <a:lstStyle/>
                    <a:p>
                      <a:r>
                        <a:rPr lang="en-GB" sz="1100" dirty="0"/>
                        <a:t>Target</a:t>
                      </a:r>
                    </a:p>
                  </a:txBody>
                  <a:tcPr marL="52167" marR="52167" marT="26083" marB="26083"/>
                </a:tc>
                <a:tc>
                  <a:txBody>
                    <a:bodyPr/>
                    <a:lstStyle/>
                    <a:p>
                      <a:r>
                        <a:rPr lang="en-GB" sz="1100" dirty="0"/>
                        <a:t>Buying Route</a:t>
                      </a:r>
                    </a:p>
                  </a:txBody>
                  <a:tcPr marL="52167" marR="52167" marT="26083" marB="26083"/>
                </a:tc>
                <a:tc>
                  <a:txBody>
                    <a:bodyPr/>
                    <a:lstStyle/>
                    <a:p>
                      <a:r>
                        <a:rPr lang="en-GB" sz="1100" dirty="0"/>
                        <a:t>Copy length</a:t>
                      </a:r>
                    </a:p>
                  </a:txBody>
                  <a:tcPr marL="52167" marR="52167" marT="26083" marB="26083"/>
                </a:tc>
                <a:extLst>
                  <a:ext uri="{0D108BD9-81ED-4DB2-BD59-A6C34878D82A}">
                    <a16:rowId xmlns:a16="http://schemas.microsoft.com/office/drawing/2014/main" val="1179928151"/>
                  </a:ext>
                </a:extLst>
              </a:tr>
              <a:tr h="366967">
                <a:tc>
                  <a:txBody>
                    <a:bodyPr/>
                    <a:lstStyle/>
                    <a:p>
                      <a:r>
                        <a:rPr lang="en-GB" sz="1100" dirty="0"/>
                        <a:t>T&amp;P</a:t>
                      </a:r>
                    </a:p>
                  </a:txBody>
                  <a:tcPr marL="52167" marR="52167" marT="26083" marB="26083"/>
                </a:tc>
                <a:tc>
                  <a:txBody>
                    <a:bodyPr/>
                    <a:lstStyle/>
                    <a:p>
                      <a:r>
                        <a:rPr lang="en-GB" sz="1100" dirty="0"/>
                        <a:t>ABC1 Adults</a:t>
                      </a:r>
                    </a:p>
                  </a:txBody>
                  <a:tcPr marL="52167" marR="52167" marT="26083" marB="26083"/>
                </a:tc>
                <a:tc>
                  <a:txBody>
                    <a:bodyPr/>
                    <a:lstStyle/>
                    <a:p>
                      <a:r>
                        <a:rPr lang="en-GB" sz="1100" dirty="0"/>
                        <a:t>Gold + Silver Spots &amp; AGP</a:t>
                      </a:r>
                    </a:p>
                  </a:txBody>
                  <a:tcPr marL="52167" marR="52167" marT="26083" marB="26083"/>
                </a:tc>
                <a:tc>
                  <a:txBody>
                    <a:bodyPr/>
                    <a:lstStyle/>
                    <a:p>
                      <a:r>
                        <a:rPr lang="en-GB" sz="1100" dirty="0"/>
                        <a:t>60”, 30”</a:t>
                      </a:r>
                    </a:p>
                  </a:txBody>
                  <a:tcPr marL="52167" marR="52167" marT="26083" marB="26083"/>
                </a:tc>
                <a:extLst>
                  <a:ext uri="{0D108BD9-81ED-4DB2-BD59-A6C34878D82A}">
                    <a16:rowId xmlns:a16="http://schemas.microsoft.com/office/drawing/2014/main" val="3682919480"/>
                  </a:ext>
                </a:extLst>
              </a:tr>
            </a:tbl>
          </a:graphicData>
        </a:graphic>
      </p:graphicFrame>
      <p:pic>
        <p:nvPicPr>
          <p:cNvPr id="14" name="Picture Placeholder 36">
            <a:extLst>
              <a:ext uri="{FF2B5EF4-FFF2-40B4-BE49-F238E27FC236}">
                <a16:creationId xmlns:a16="http://schemas.microsoft.com/office/drawing/2014/main" id="{47DBFF12-4C08-35A2-475E-CF42285DC663}"/>
              </a:ext>
            </a:extLst>
          </p:cNvPr>
          <p:cNvPicPr>
            <a:picLocks noChangeAspect="1"/>
          </p:cNvPicPr>
          <p:nvPr/>
        </p:nvPicPr>
        <p:blipFill>
          <a:blip r:embed="rId2">
            <a:extLst>
              <a:ext uri="{28A0092B-C50C-407E-A947-70E740481C1C}">
                <a14:useLocalDpi xmlns:a14="http://schemas.microsoft.com/office/drawing/2010/main" val="0"/>
              </a:ext>
            </a:extLst>
          </a:blip>
          <a:srcRect l="3302" r="3302"/>
          <a:stretch/>
        </p:blipFill>
        <p:spPr>
          <a:xfrm>
            <a:off x="6285395" y="1957534"/>
            <a:ext cx="2590749" cy="1392472"/>
          </a:xfrm>
          <a:prstGeom prst="roundRect">
            <a:avLst>
              <a:gd name="adj" fmla="val 1469"/>
            </a:avLst>
          </a:prstGeom>
          <a:blipFill>
            <a:blip r:embed="rId3"/>
            <a:srcRect/>
            <a:stretch>
              <a:fillRect t="-43027" b="-43027"/>
            </a:stretch>
          </a:blipFill>
        </p:spPr>
      </p:pic>
      <p:pic>
        <p:nvPicPr>
          <p:cNvPr id="15" name="Picture Placeholder 36">
            <a:extLst>
              <a:ext uri="{FF2B5EF4-FFF2-40B4-BE49-F238E27FC236}">
                <a16:creationId xmlns:a16="http://schemas.microsoft.com/office/drawing/2014/main" id="{4606A4B9-A139-96D5-9BDF-0112981AA8E5}"/>
              </a:ext>
            </a:extLst>
          </p:cNvPr>
          <p:cNvPicPr>
            <a:picLocks noChangeAspect="1"/>
          </p:cNvPicPr>
          <p:nvPr/>
        </p:nvPicPr>
        <p:blipFill rotWithShape="1">
          <a:blip r:embed="rId4">
            <a:extLst>
              <a:ext uri="{28A0092B-C50C-407E-A947-70E740481C1C}">
                <a14:useLocalDpi xmlns:a14="http://schemas.microsoft.com/office/drawing/2010/main" val="0"/>
              </a:ext>
            </a:extLst>
          </a:blip>
          <a:srcRect l="3302" r="3302"/>
          <a:stretch/>
        </p:blipFill>
        <p:spPr>
          <a:xfrm>
            <a:off x="9091967" y="1957534"/>
            <a:ext cx="2590749" cy="1392472"/>
          </a:xfrm>
          <a:prstGeom prst="roundRect">
            <a:avLst>
              <a:gd name="adj" fmla="val 1469"/>
            </a:avLst>
          </a:prstGeom>
          <a:blipFill>
            <a:blip r:embed="rId3"/>
            <a:srcRect/>
            <a:stretch>
              <a:fillRect t="-43027" b="-43027"/>
            </a:stretch>
          </a:blipFill>
        </p:spPr>
      </p:pic>
      <p:sp>
        <p:nvSpPr>
          <p:cNvPr id="16" name="TextBox 15">
            <a:extLst>
              <a:ext uri="{FF2B5EF4-FFF2-40B4-BE49-F238E27FC236}">
                <a16:creationId xmlns:a16="http://schemas.microsoft.com/office/drawing/2014/main" id="{0F7F645F-1CB8-6635-4721-AD292B516A8A}"/>
              </a:ext>
            </a:extLst>
          </p:cNvPr>
          <p:cNvSpPr txBox="1"/>
          <p:nvPr/>
        </p:nvSpPr>
        <p:spPr>
          <a:xfrm>
            <a:off x="9497023" y="266753"/>
            <a:ext cx="2408649" cy="407740"/>
          </a:xfrm>
          <a:prstGeom prst="roundRect">
            <a:avLst>
              <a:gd name="adj" fmla="val 7714"/>
            </a:avLst>
          </a:prstGeom>
          <a:solidFill>
            <a:srgbClr val="BA9863"/>
          </a:solidFill>
        </p:spPr>
        <p:txBody>
          <a:bodyPr wrap="square" rtlCol="0" anchor="ctr" anchorCtr="0">
            <a:noAutofit/>
          </a:bodyPr>
          <a:lstStyle/>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DCM Awards nominee: </a:t>
            </a:r>
          </a:p>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Best Use of Cinema (Large)</a:t>
            </a:r>
          </a:p>
        </p:txBody>
      </p:sp>
    </p:spTree>
    <p:extLst>
      <p:ext uri="{BB962C8B-B14F-4D97-AF65-F5344CB8AC3E}">
        <p14:creationId xmlns:p14="http://schemas.microsoft.com/office/powerpoint/2010/main" val="3910752454"/>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142</TotalTime>
  <Words>488</Words>
  <Application>Microsoft Office PowerPoint</Application>
  <PresentationFormat>Widescreen</PresentationFormat>
  <Paragraphs>38</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Aptos</vt:lpstr>
      <vt:lpstr>Arial</vt:lpstr>
      <vt:lpstr>Helvetica Neue Light</vt:lpstr>
      <vt:lpstr>Inter 24pt Medium</vt:lpstr>
      <vt:lpstr>Inter Tight</vt:lpstr>
      <vt:lpstr>04. Text</vt:lpstr>
      <vt:lpstr>Beko Hotpoint</vt:lpstr>
      <vt:lpstr>Beko Hotpoint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Zoe Aresti</cp:lastModifiedBy>
  <cp:revision>11</cp:revision>
  <dcterms:created xsi:type="dcterms:W3CDTF">2026-06-18T13:58:37Z</dcterms:created>
  <dcterms:modified xsi:type="dcterms:W3CDTF">2026-07-22T10:18:21Z</dcterms:modified>
</cp:coreProperties>
</file>