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22" r:id="rId2"/>
    <p:sldId id="301"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525EF76E-FC3F-48C3-A614-30852B292E18}">
          <p14:sldIdLst>
            <p14:sldId id="322"/>
          </p14:sldIdLst>
        </p14:section>
        <p14:section name="Detailed" id="{0C6EBB0F-C3C5-4DDC-85A7-CBD71E5D7191}">
          <p14:sldIdLst>
            <p14:sldId id="30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98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8" d="100"/>
          <a:sy n="58" d="100"/>
        </p:scale>
        <p:origin x="84" y="10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194A5A-77A1-4A5A-9712-F0BC94906E6C}" type="datetimeFigureOut">
              <a:rPr lang="en-GB" smtClean="0"/>
              <a:t>22/07/2026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90537-5482-42BC-A2C3-D2D858C9C020}" type="slidenum">
              <a:rPr lang="en-GB" smtClean="0"/>
              <a:t>‹#›</a:t>
            </a:fld>
            <a:endParaRPr lang="en-GB"/>
          </a:p>
        </p:txBody>
      </p:sp>
    </p:spTree>
    <p:extLst>
      <p:ext uri="{BB962C8B-B14F-4D97-AF65-F5344CB8AC3E}">
        <p14:creationId xmlns:p14="http://schemas.microsoft.com/office/powerpoint/2010/main" val="71594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CF90537-5482-42BC-A2C3-D2D858C9C020}" type="slidenum">
              <a:rPr lang="en-GB" smtClean="0"/>
              <a:t>1</a:t>
            </a:fld>
            <a:endParaRPr lang="en-GB"/>
          </a:p>
        </p:txBody>
      </p:sp>
    </p:spTree>
    <p:extLst>
      <p:ext uri="{BB962C8B-B14F-4D97-AF65-F5344CB8AC3E}">
        <p14:creationId xmlns:p14="http://schemas.microsoft.com/office/powerpoint/2010/main" val="633146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22/07/2026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7.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6D4D3F-CA23-DB0A-A0CA-6754846A1040}"/>
              </a:ext>
            </a:extLst>
          </p:cNvPr>
          <p:cNvSpPr>
            <a:spLocks noGrp="1"/>
          </p:cNvSpPr>
          <p:nvPr>
            <p:ph type="body" sz="quarter" idx="83"/>
          </p:nvPr>
        </p:nvSpPr>
        <p:spPr/>
        <p:txBody>
          <a:bodyPr/>
          <a:lstStyle/>
          <a:p>
            <a:endParaRPr lang="en-GB"/>
          </a:p>
        </p:txBody>
      </p:sp>
      <p:sp>
        <p:nvSpPr>
          <p:cNvPr id="3" name="Title 2">
            <a:extLst>
              <a:ext uri="{FF2B5EF4-FFF2-40B4-BE49-F238E27FC236}">
                <a16:creationId xmlns:a16="http://schemas.microsoft.com/office/drawing/2014/main" id="{4C5F17F7-0810-50F8-886E-54B55FE7E423}"/>
              </a:ext>
            </a:extLst>
          </p:cNvPr>
          <p:cNvSpPr>
            <a:spLocks noGrp="1"/>
          </p:cNvSpPr>
          <p:nvPr>
            <p:ph type="title"/>
          </p:nvPr>
        </p:nvSpPr>
        <p:spPr/>
        <p:txBody>
          <a:bodyPr/>
          <a:lstStyle/>
          <a:p>
            <a:r>
              <a:rPr lang="en-GB" dirty="0"/>
              <a:t>BT</a:t>
            </a:r>
          </a:p>
        </p:txBody>
      </p:sp>
      <p:sp>
        <p:nvSpPr>
          <p:cNvPr id="5" name="Text Placeholder 4">
            <a:extLst>
              <a:ext uri="{FF2B5EF4-FFF2-40B4-BE49-F238E27FC236}">
                <a16:creationId xmlns:a16="http://schemas.microsoft.com/office/drawing/2014/main" id="{A8B50C63-9791-E7EC-419F-89B74AAAE6B0}"/>
              </a:ext>
            </a:extLst>
          </p:cNvPr>
          <p:cNvSpPr>
            <a:spLocks noGrp="1"/>
          </p:cNvSpPr>
          <p:nvPr>
            <p:ph type="body" sz="quarter" idx="16"/>
          </p:nvPr>
        </p:nvSpPr>
        <p:spPr>
          <a:xfrm>
            <a:off x="510922" y="1655328"/>
            <a:ext cx="6517108" cy="3593675"/>
          </a:xfrm>
        </p:spPr>
        <p:txBody>
          <a:bodyPr/>
          <a:lstStyle/>
          <a:p>
            <a:pPr indent="0" defTabSz="961844">
              <a:lnSpc>
                <a:spcPct val="100000"/>
              </a:lnSpc>
              <a:spcBef>
                <a:spcPts val="0"/>
              </a:spcBef>
              <a:buClr>
                <a:srgbClr val="FFFFFF"/>
              </a:buClr>
              <a:buSzPct val="100000"/>
              <a:defRPr/>
            </a:pPr>
            <a:r>
              <a:rPr lang="en-GB" sz="1300" b="1" dirty="0"/>
              <a:t>Background </a:t>
            </a:r>
          </a:p>
          <a:p>
            <a:pPr lvl="0" indent="0" defTabSz="961844">
              <a:lnSpc>
                <a:spcPts val="1400"/>
              </a:lnSpc>
              <a:spcBef>
                <a:spcPts val="0"/>
              </a:spcBef>
              <a:buClr>
                <a:srgbClr val="FFFFFF"/>
              </a:buClr>
              <a:buSzPct val="100000"/>
              <a:defRPr/>
            </a:pPr>
            <a:r>
              <a:rPr lang="en-GB" sz="1300" dirty="0"/>
              <a:t>BT was launching the UK’s first range of flexible TV packages that would offer customers the freedom to choose what they wanted to have switched on every month. BT needed to launch with impact but also clearly communicate the uniqueness of the new offering. </a:t>
            </a:r>
          </a:p>
          <a:p>
            <a:pPr lvl="0" indent="0" defTabSz="961844">
              <a:lnSpc>
                <a:spcPts val="1400"/>
              </a:lnSpc>
              <a:spcBef>
                <a:spcPts val="0"/>
              </a:spcBef>
              <a:buClr>
                <a:srgbClr val="FFFFFF"/>
              </a:buClr>
              <a:buSzPct val="100000"/>
              <a:defRPr/>
            </a:pPr>
            <a:endParaRPr lang="en-GB" sz="1300" dirty="0"/>
          </a:p>
          <a:p>
            <a:pPr lvl="0" indent="0" defTabSz="961844">
              <a:lnSpc>
                <a:spcPts val="1400"/>
              </a:lnSpc>
              <a:spcBef>
                <a:spcPts val="0"/>
              </a:spcBef>
              <a:buClr>
                <a:srgbClr val="FFFFFF"/>
              </a:buClr>
              <a:buSzPct val="100000"/>
              <a:defRPr/>
            </a:pPr>
            <a:endParaRPr lang="en-GB" sz="1300" b="1" dirty="0">
              <a:solidFill>
                <a:srgbClr val="000000"/>
              </a:solidFill>
            </a:endParaRPr>
          </a:p>
          <a:p>
            <a:pPr lvl="0" indent="0" defTabSz="961844">
              <a:lnSpc>
                <a:spcPts val="1400"/>
              </a:lnSpc>
              <a:spcBef>
                <a:spcPts val="0"/>
              </a:spcBef>
              <a:buClr>
                <a:srgbClr val="FFFFFF"/>
              </a:buClr>
              <a:buSzPct val="100000"/>
              <a:defRPr/>
            </a:pPr>
            <a:r>
              <a:rPr lang="en-GB" sz="1300" b="1" dirty="0">
                <a:solidFill>
                  <a:srgbClr val="000000"/>
                </a:solidFill>
              </a:rPr>
              <a:t>Plan</a:t>
            </a:r>
          </a:p>
          <a:p>
            <a:pPr lvl="0" indent="0" defTabSz="961844">
              <a:lnSpc>
                <a:spcPts val="1400"/>
              </a:lnSpc>
              <a:spcBef>
                <a:spcPts val="0"/>
              </a:spcBef>
              <a:buClr>
                <a:srgbClr val="FFFFFF"/>
              </a:buClr>
              <a:buSzPct val="100000"/>
              <a:defRPr/>
            </a:pPr>
            <a:r>
              <a:rPr lang="en-GB" sz="1300" dirty="0">
                <a:solidFill>
                  <a:srgbClr val="000000"/>
                </a:solidFill>
              </a:rPr>
              <a:t>With DCM Studios, BT created two bespoke 60” copies intended to trick the audience into thinking they had gone to the wrong screening. These ran in the Gold Spots ahead of </a:t>
            </a:r>
            <a:r>
              <a:rPr lang="en-GB" sz="1300" i="1" dirty="0">
                <a:solidFill>
                  <a:srgbClr val="000000"/>
                </a:solidFill>
              </a:rPr>
              <a:t>Military Wives</a:t>
            </a:r>
            <a:r>
              <a:rPr lang="en-GB" sz="1300" dirty="0">
                <a:solidFill>
                  <a:srgbClr val="000000"/>
                </a:solidFill>
              </a:rPr>
              <a:t> and </a:t>
            </a:r>
            <a:r>
              <a:rPr lang="en-GB" sz="1300" i="1" dirty="0">
                <a:solidFill>
                  <a:srgbClr val="000000"/>
                </a:solidFill>
              </a:rPr>
              <a:t>Onward </a:t>
            </a:r>
            <a:r>
              <a:rPr lang="en-GB" sz="1300" dirty="0">
                <a:solidFill>
                  <a:srgbClr val="000000"/>
                </a:solidFill>
              </a:rPr>
              <a:t>as well as being live with posters on OOH Screens in cinema foyers.</a:t>
            </a:r>
            <a:endParaRPr lang="en-GB" sz="1300" i="1" dirty="0">
              <a:solidFill>
                <a:srgbClr val="000000"/>
              </a:solidFill>
            </a:endParaRPr>
          </a:p>
          <a:p>
            <a:pPr lvl="0" indent="0" defTabSz="961844">
              <a:lnSpc>
                <a:spcPts val="1400"/>
              </a:lnSpc>
              <a:spcBef>
                <a:spcPts val="0"/>
              </a:spcBef>
              <a:buClr>
                <a:srgbClr val="FFFFFF"/>
              </a:buClr>
              <a:buSzPct val="100000"/>
              <a:defRPr/>
            </a:pPr>
            <a:endParaRPr lang="en-GB" sz="1300" dirty="0">
              <a:solidFill>
                <a:srgbClr val="000000"/>
              </a:solidFill>
            </a:endParaRPr>
          </a:p>
          <a:p>
            <a:pPr lvl="0" indent="0" defTabSz="961844">
              <a:lnSpc>
                <a:spcPts val="1400"/>
              </a:lnSpc>
              <a:spcBef>
                <a:spcPts val="0"/>
              </a:spcBef>
              <a:buClr>
                <a:srgbClr val="FFFFFF"/>
              </a:buClr>
              <a:buSzPct val="100000"/>
              <a:defRPr/>
            </a:pPr>
            <a:endParaRPr lang="en-GB" sz="1300" dirty="0">
              <a:solidFill>
                <a:srgbClr val="000000"/>
              </a:solidFill>
            </a:endParaRPr>
          </a:p>
          <a:p>
            <a:pPr lvl="0" indent="0" defTabSz="961844">
              <a:lnSpc>
                <a:spcPts val="1400"/>
              </a:lnSpc>
              <a:spcBef>
                <a:spcPts val="0"/>
              </a:spcBef>
              <a:buClr>
                <a:srgbClr val="FFFFFF"/>
              </a:buClr>
              <a:buSzPct val="100000"/>
              <a:defRPr/>
            </a:pPr>
            <a:r>
              <a:rPr lang="en-GB" sz="1300" b="1" dirty="0"/>
              <a:t>Results</a:t>
            </a:r>
          </a:p>
          <a:p>
            <a:pPr marL="285750" lvl="0" indent="-285750" defTabSz="961844">
              <a:lnSpc>
                <a:spcPts val="1400"/>
              </a:lnSpc>
              <a:spcBef>
                <a:spcPts val="0"/>
              </a:spcBef>
              <a:buClr>
                <a:srgbClr val="FFFFFF"/>
              </a:buClr>
              <a:buSzPct val="100000"/>
              <a:buFont typeface="Arial" panose="020B0604020202020204" pitchFamily="34" charset="0"/>
              <a:buChar char="•"/>
              <a:defRPr/>
            </a:pPr>
            <a:endParaRPr lang="en-GB" sz="1300" b="1" dirty="0"/>
          </a:p>
          <a:p>
            <a:pPr marL="285750" lvl="0" indent="-285750" defTabSz="961844">
              <a:lnSpc>
                <a:spcPts val="1400"/>
              </a:lnSpc>
              <a:spcBef>
                <a:spcPts val="0"/>
              </a:spcBef>
              <a:buClr>
                <a:schemeClr val="tx1"/>
              </a:buClr>
              <a:buSzPct val="100000"/>
              <a:buFont typeface="Arial" panose="020B0604020202020204" pitchFamily="34" charset="0"/>
              <a:buChar char="•"/>
              <a:defRPr/>
            </a:pPr>
            <a:r>
              <a:rPr lang="en-GB" sz="1300" dirty="0"/>
              <a:t>Consideration was up +26% amongst those exposed to the ad in cinema vs. control</a:t>
            </a:r>
          </a:p>
          <a:p>
            <a:pPr marL="285750" lvl="0" indent="-285750" defTabSz="961844">
              <a:lnSpc>
                <a:spcPts val="1400"/>
              </a:lnSpc>
              <a:spcBef>
                <a:spcPts val="0"/>
              </a:spcBef>
              <a:buClr>
                <a:schemeClr val="tx1"/>
              </a:buClr>
              <a:buSzPct val="100000"/>
              <a:buFont typeface="Arial" panose="020B0604020202020204" pitchFamily="34" charset="0"/>
              <a:buChar char="•"/>
              <a:defRPr/>
            </a:pPr>
            <a:endParaRPr lang="en-GB" sz="1300" dirty="0"/>
          </a:p>
          <a:p>
            <a:pPr marL="285750" lvl="0" indent="-285750" defTabSz="961844">
              <a:lnSpc>
                <a:spcPts val="1400"/>
              </a:lnSpc>
              <a:spcBef>
                <a:spcPts val="0"/>
              </a:spcBef>
              <a:buClr>
                <a:schemeClr val="tx1"/>
              </a:buClr>
              <a:buSzPct val="100000"/>
              <a:buFont typeface="Arial" panose="020B0604020202020204" pitchFamily="34" charset="0"/>
              <a:buChar char="•"/>
              <a:defRPr/>
            </a:pPr>
            <a:r>
              <a:rPr lang="en-GB" sz="1300" dirty="0">
                <a:solidFill>
                  <a:srgbClr val="000000"/>
                </a:solidFill>
              </a:rPr>
              <a:t>+19% uplift for the perception that BT </a:t>
            </a:r>
            <a:r>
              <a:rPr lang="en-GB" sz="1300" i="1" dirty="0">
                <a:solidFill>
                  <a:srgbClr val="000000"/>
                </a:solidFill>
              </a:rPr>
              <a:t>‘is first with new ideas’.</a:t>
            </a:r>
          </a:p>
          <a:p>
            <a:pPr indent="0">
              <a:lnSpc>
                <a:spcPct val="100000"/>
              </a:lnSpc>
              <a:spcBef>
                <a:spcPts val="0"/>
              </a:spcBef>
            </a:pPr>
            <a:endParaRPr lang="en-GB" sz="1400" dirty="0"/>
          </a:p>
        </p:txBody>
      </p:sp>
      <p:pic>
        <p:nvPicPr>
          <p:cNvPr id="11" name="Picture Placeholder 10">
            <a:extLst>
              <a:ext uri="{FF2B5EF4-FFF2-40B4-BE49-F238E27FC236}">
                <a16:creationId xmlns:a16="http://schemas.microsoft.com/office/drawing/2014/main" id="{8AA39920-FA5C-1E04-6710-07DF3325360C}"/>
              </a:ext>
            </a:extLst>
          </p:cNvPr>
          <p:cNvPicPr>
            <a:picLocks noGrp="1" noChangeAspect="1"/>
          </p:cNvPicPr>
          <p:nvPr>
            <p:ph type="pic" sz="quarter" idx="84"/>
          </p:nvPr>
        </p:nvPicPr>
        <p:blipFill rotWithShape="1">
          <a:blip r:embed="rId3">
            <a:extLst>
              <a:ext uri="{28A0092B-C50C-407E-A947-70E740481C1C}">
                <a14:useLocalDpi xmlns:a14="http://schemas.microsoft.com/office/drawing/2010/main" val="0"/>
              </a:ext>
            </a:extLst>
          </a:blip>
          <a:srcRect/>
          <a:stretch>
            <a:fillRect/>
          </a:stretch>
        </p:blipFill>
        <p:spPr>
          <a:xfrm>
            <a:off x="7277100" y="3197133"/>
            <a:ext cx="4617720" cy="2316481"/>
          </a:xfrm>
          <a:prstGeom prst="roundRect">
            <a:avLst>
              <a:gd name="adj" fmla="val 1469"/>
            </a:avLst>
          </a:prstGeom>
          <a:blipFill>
            <a:blip r:embed="rId4"/>
            <a:srcRect/>
            <a:stretch>
              <a:fillRect t="-13649" b="-13649"/>
            </a:stretch>
          </a:blipFill>
        </p:spPr>
      </p:pic>
      <p:pic>
        <p:nvPicPr>
          <p:cNvPr id="9" name="Picture Placeholder 8">
            <a:extLst>
              <a:ext uri="{FF2B5EF4-FFF2-40B4-BE49-F238E27FC236}">
                <a16:creationId xmlns:a16="http://schemas.microsoft.com/office/drawing/2014/main" id="{870A1C90-C953-A318-3532-8ED5C38B19CF}"/>
              </a:ext>
            </a:extLst>
          </p:cNvPr>
          <p:cNvPicPr>
            <a:picLocks noGrp="1" noChangeAspect="1"/>
          </p:cNvPicPr>
          <p:nvPr>
            <p:ph type="pic" sz="quarter" idx="85"/>
          </p:nvPr>
        </p:nvPicPr>
        <p:blipFill rotWithShape="1">
          <a:blip r:embed="rId5">
            <a:extLst>
              <a:ext uri="{28A0092B-C50C-407E-A947-70E740481C1C}">
                <a14:useLocalDpi xmlns:a14="http://schemas.microsoft.com/office/drawing/2010/main" val="0"/>
              </a:ext>
            </a:extLst>
          </a:blip>
          <a:srcRect t="9504" b="23550"/>
          <a:stretch>
            <a:fillRect/>
          </a:stretch>
        </p:blipFill>
        <p:spPr>
          <a:xfrm>
            <a:off x="7277100" y="715963"/>
            <a:ext cx="4617720" cy="2316481"/>
          </a:xfrm>
          <a:prstGeom prst="roundRect">
            <a:avLst>
              <a:gd name="adj" fmla="val 1469"/>
            </a:avLst>
          </a:prstGeom>
          <a:blipFill>
            <a:blip r:embed="rId4"/>
            <a:srcRect/>
            <a:stretch>
              <a:fillRect t="-13649" b="-13649"/>
            </a:stretch>
          </a:blipFill>
        </p:spPr>
      </p:pic>
      <p:sp>
        <p:nvSpPr>
          <p:cNvPr id="4" name="Subtitle 3">
            <a:extLst>
              <a:ext uri="{FF2B5EF4-FFF2-40B4-BE49-F238E27FC236}">
                <a16:creationId xmlns:a16="http://schemas.microsoft.com/office/drawing/2014/main" id="{5F34C052-4AB0-1848-1F95-669A056ABF14}"/>
              </a:ext>
            </a:extLst>
          </p:cNvPr>
          <p:cNvSpPr>
            <a:spLocks noGrp="1"/>
          </p:cNvSpPr>
          <p:nvPr>
            <p:ph type="subTitle" idx="1"/>
          </p:nvPr>
        </p:nvSpPr>
        <p:spPr>
          <a:xfrm>
            <a:off x="508532" y="1173679"/>
            <a:ext cx="6551835" cy="310347"/>
          </a:xfrm>
        </p:spPr>
        <p:txBody>
          <a:bodyPr/>
          <a:lstStyle/>
          <a:p>
            <a:r>
              <a:rPr lang="en-GB" dirty="0"/>
              <a:t>Flexible BT TV Launch</a:t>
            </a:r>
          </a:p>
        </p:txBody>
      </p:sp>
    </p:spTree>
    <p:extLst>
      <p:ext uri="{BB962C8B-B14F-4D97-AF65-F5344CB8AC3E}">
        <p14:creationId xmlns:p14="http://schemas.microsoft.com/office/powerpoint/2010/main" val="2662395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73EA3B0-F16C-3CCB-C543-717D2F998897}"/>
              </a:ext>
            </a:extLst>
          </p:cNvPr>
          <p:cNvSpPr>
            <a:spLocks noGrp="1"/>
          </p:cNvSpPr>
          <p:nvPr>
            <p:ph type="body" sz="quarter" idx="83"/>
          </p:nvPr>
        </p:nvSpPr>
        <p:spPr/>
        <p:txBody>
          <a:bodyPr/>
          <a:lstStyle/>
          <a:p>
            <a:endParaRPr lang="en-GB"/>
          </a:p>
        </p:txBody>
      </p:sp>
      <p:sp>
        <p:nvSpPr>
          <p:cNvPr id="7" name="Title 2">
            <a:extLst>
              <a:ext uri="{FF2B5EF4-FFF2-40B4-BE49-F238E27FC236}">
                <a16:creationId xmlns:a16="http://schemas.microsoft.com/office/drawing/2014/main" id="{2CE56C16-4566-AB50-DD9C-3D8AEB1502F3}"/>
              </a:ext>
            </a:extLst>
          </p:cNvPr>
          <p:cNvSpPr>
            <a:spLocks noGrp="1"/>
          </p:cNvSpPr>
          <p:nvPr>
            <p:ph type="title"/>
          </p:nvPr>
        </p:nvSpPr>
        <p:spPr>
          <a:xfrm>
            <a:off x="510922" y="476824"/>
            <a:ext cx="10837631" cy="525552"/>
          </a:xfrm>
        </p:spPr>
        <p:txBody>
          <a:bodyPr/>
          <a:lstStyle/>
          <a:p>
            <a:r>
              <a:rPr lang="en-GB" dirty="0"/>
              <a:t>BT</a:t>
            </a:r>
          </a:p>
        </p:txBody>
      </p:sp>
      <p:sp>
        <p:nvSpPr>
          <p:cNvPr id="8" name="Subtitle 3">
            <a:extLst>
              <a:ext uri="{FF2B5EF4-FFF2-40B4-BE49-F238E27FC236}">
                <a16:creationId xmlns:a16="http://schemas.microsoft.com/office/drawing/2014/main" id="{9C172752-9668-7584-E9C5-E6DFF165A6C0}"/>
              </a:ext>
            </a:extLst>
          </p:cNvPr>
          <p:cNvSpPr>
            <a:spLocks noGrp="1"/>
          </p:cNvSpPr>
          <p:nvPr>
            <p:ph type="subTitle" idx="1"/>
          </p:nvPr>
        </p:nvSpPr>
        <p:spPr>
          <a:xfrm>
            <a:off x="508532" y="1173679"/>
            <a:ext cx="6551835" cy="310347"/>
          </a:xfrm>
        </p:spPr>
        <p:txBody>
          <a:bodyPr/>
          <a:lstStyle/>
          <a:p>
            <a:r>
              <a:rPr lang="en-GB" dirty="0"/>
              <a:t>Flexible BT TV Launch</a:t>
            </a:r>
          </a:p>
        </p:txBody>
      </p:sp>
      <p:sp>
        <p:nvSpPr>
          <p:cNvPr id="9" name="Text Placeholder 4">
            <a:extLst>
              <a:ext uri="{FF2B5EF4-FFF2-40B4-BE49-F238E27FC236}">
                <a16:creationId xmlns:a16="http://schemas.microsoft.com/office/drawing/2014/main" id="{C6BB2097-945E-6312-D496-269DD8540163}"/>
              </a:ext>
            </a:extLst>
          </p:cNvPr>
          <p:cNvSpPr>
            <a:spLocks noGrp="1"/>
          </p:cNvSpPr>
          <p:nvPr>
            <p:ph type="body" sz="quarter" idx="16"/>
          </p:nvPr>
        </p:nvSpPr>
        <p:spPr>
          <a:xfrm>
            <a:off x="508532" y="1844675"/>
            <a:ext cx="5397318" cy="3839645"/>
          </a:xfrm>
        </p:spPr>
        <p:txBody>
          <a:bodyPr/>
          <a:lstStyle/>
          <a:p>
            <a:pPr indent="0" defTabSz="654246">
              <a:lnSpc>
                <a:spcPct val="100000"/>
              </a:lnSpc>
              <a:spcBef>
                <a:spcPts val="0"/>
              </a:spcBef>
            </a:pPr>
            <a:r>
              <a:rPr lang="en-GB" altLang="en-US" sz="1300" b="1" dirty="0">
                <a:cs typeface="Arial" pitchFamily="34" charset="0"/>
              </a:rPr>
              <a:t>Background</a:t>
            </a:r>
          </a:p>
          <a:p>
            <a:pPr defTabSz="654246">
              <a:lnSpc>
                <a:spcPct val="100000"/>
              </a:lnSpc>
              <a:spcBef>
                <a:spcPts val="0"/>
              </a:spcBef>
            </a:pPr>
            <a:r>
              <a:rPr lang="en-GB" altLang="en-US" sz="1300" dirty="0">
                <a:solidFill>
                  <a:srgbClr val="000000"/>
                </a:solidFill>
                <a:cs typeface="Arial" pitchFamily="34" charset="0"/>
              </a:rPr>
              <a:t>BT was launching the UK’s first range of flexible TV packages that would offer customers the freedom to choose what they wanted to have switched on every month. BT needed to clearly communicate the uniqueness of the new offering, whilst ensuring an impactful and memorable launch.</a:t>
            </a:r>
          </a:p>
          <a:p>
            <a:pPr defTabSz="654246">
              <a:lnSpc>
                <a:spcPct val="100000"/>
              </a:lnSpc>
              <a:spcBef>
                <a:spcPts val="0"/>
              </a:spcBef>
            </a:pPr>
            <a:endParaRPr lang="en-GB" altLang="en-US" sz="1300" dirty="0">
              <a:solidFill>
                <a:srgbClr val="000000"/>
              </a:solidFill>
              <a:cs typeface="Arial" pitchFamily="34" charset="0"/>
            </a:endParaRPr>
          </a:p>
          <a:p>
            <a:pPr defTabSz="654246">
              <a:lnSpc>
                <a:spcPct val="100000"/>
              </a:lnSpc>
              <a:spcBef>
                <a:spcPts val="0"/>
              </a:spcBef>
            </a:pPr>
            <a:r>
              <a:rPr lang="en-GB" altLang="en-US" sz="1300" b="1" dirty="0">
                <a:cs typeface="Arial" pitchFamily="34" charset="0"/>
              </a:rPr>
              <a:t>Plan</a:t>
            </a:r>
          </a:p>
          <a:p>
            <a:pPr defTabSz="654246">
              <a:lnSpc>
                <a:spcPct val="100000"/>
              </a:lnSpc>
              <a:spcBef>
                <a:spcPts val="0"/>
              </a:spcBef>
            </a:pPr>
            <a:r>
              <a:rPr lang="en-GB" altLang="en-US" sz="1300" dirty="0">
                <a:solidFill>
                  <a:srgbClr val="000000"/>
                </a:solidFill>
                <a:cs typeface="Arial" pitchFamily="34" charset="0"/>
              </a:rPr>
              <a:t>BT teamed up with DCM Studios to create two 60” fake film openings, deliberately designed to look and feel like the start of a real movie that was very different to the one customers had actually paid to see. These played in the Gold Spot ahead of </a:t>
            </a:r>
            <a:r>
              <a:rPr lang="en-GB" altLang="en-US" sz="1300" i="1" dirty="0">
                <a:solidFill>
                  <a:srgbClr val="000000"/>
                </a:solidFill>
                <a:cs typeface="Arial" pitchFamily="34" charset="0"/>
              </a:rPr>
              <a:t>Military Wives </a:t>
            </a:r>
            <a:r>
              <a:rPr lang="en-GB" altLang="en-US" sz="1300" dirty="0">
                <a:solidFill>
                  <a:srgbClr val="000000"/>
                </a:solidFill>
                <a:cs typeface="Arial" pitchFamily="34" charset="0"/>
              </a:rPr>
              <a:t>and </a:t>
            </a:r>
            <a:r>
              <a:rPr lang="en-GB" altLang="en-US" sz="1300" i="1" dirty="0">
                <a:solidFill>
                  <a:srgbClr val="000000"/>
                </a:solidFill>
                <a:cs typeface="Arial" pitchFamily="34" charset="0"/>
              </a:rPr>
              <a:t>Onward</a:t>
            </a:r>
            <a:r>
              <a:rPr lang="en-GB" altLang="en-US" sz="1300" dirty="0">
                <a:solidFill>
                  <a:srgbClr val="000000"/>
                </a:solidFill>
                <a:cs typeface="Arial" pitchFamily="34" charset="0"/>
              </a:rPr>
              <a:t>. </a:t>
            </a:r>
          </a:p>
          <a:p>
            <a:pPr defTabSz="654246">
              <a:lnSpc>
                <a:spcPct val="100000"/>
              </a:lnSpc>
              <a:spcBef>
                <a:spcPts val="0"/>
              </a:spcBef>
            </a:pPr>
            <a:endParaRPr lang="en-GB" altLang="en-US" sz="1300" dirty="0">
              <a:solidFill>
                <a:srgbClr val="000000"/>
              </a:solidFill>
              <a:cs typeface="Arial" pitchFamily="34" charset="0"/>
            </a:endParaRPr>
          </a:p>
          <a:p>
            <a:pPr defTabSz="654246">
              <a:lnSpc>
                <a:spcPct val="100000"/>
              </a:lnSpc>
              <a:spcBef>
                <a:spcPts val="0"/>
              </a:spcBef>
            </a:pPr>
            <a:r>
              <a:rPr lang="en-GB" altLang="en-US" sz="1300" dirty="0">
                <a:solidFill>
                  <a:srgbClr val="000000"/>
                </a:solidFill>
                <a:cs typeface="Arial" pitchFamily="34" charset="0"/>
              </a:rPr>
              <a:t>Having lulled cinemagoers into thinking that they might be about to watch the wrong film, the actors broke the fourth wall to reveal to cinemagoers the ruse, proclaiming ‘You wouldn’t pay for something you don’t want to watch at the cinema, so don’t put up with it at home’ and revealing BT’s new flexible package.</a:t>
            </a:r>
          </a:p>
          <a:p>
            <a:pPr defTabSz="654246">
              <a:lnSpc>
                <a:spcPct val="100000"/>
              </a:lnSpc>
              <a:spcBef>
                <a:spcPts val="0"/>
              </a:spcBef>
            </a:pPr>
            <a:endParaRPr lang="en-GB" altLang="en-US" sz="1300" dirty="0">
              <a:solidFill>
                <a:srgbClr val="000000"/>
              </a:solidFill>
              <a:cs typeface="Arial" pitchFamily="34" charset="0"/>
            </a:endParaRPr>
          </a:p>
          <a:p>
            <a:pPr defTabSz="654246">
              <a:lnSpc>
                <a:spcPct val="100000"/>
              </a:lnSpc>
              <a:spcBef>
                <a:spcPts val="0"/>
              </a:spcBef>
            </a:pPr>
            <a:r>
              <a:rPr lang="en-GB" altLang="en-US" sz="1300" dirty="0">
                <a:solidFill>
                  <a:srgbClr val="000000"/>
                </a:solidFill>
                <a:cs typeface="Arial" pitchFamily="34" charset="0"/>
              </a:rPr>
              <a:t>Digital OOH posters for the two spoof films were displayed on digital OOH screens in the foyers to further embed the prank with cinemagoers.</a:t>
            </a:r>
          </a:p>
          <a:p>
            <a:pPr indent="0" defTabSz="654246">
              <a:lnSpc>
                <a:spcPct val="100000"/>
              </a:lnSpc>
              <a:spcBef>
                <a:spcPts val="0"/>
              </a:spcBef>
              <a:spcAft>
                <a:spcPts val="116"/>
              </a:spcAft>
            </a:pPr>
            <a:endParaRPr lang="en-GB" altLang="en-US" sz="1300" dirty="0">
              <a:solidFill>
                <a:srgbClr val="000000"/>
              </a:solidFill>
              <a:cs typeface="Arial" pitchFamily="34" charset="0"/>
            </a:endParaRPr>
          </a:p>
        </p:txBody>
      </p:sp>
      <p:sp>
        <p:nvSpPr>
          <p:cNvPr id="10" name="Text Placeholder 5">
            <a:extLst>
              <a:ext uri="{FF2B5EF4-FFF2-40B4-BE49-F238E27FC236}">
                <a16:creationId xmlns:a16="http://schemas.microsoft.com/office/drawing/2014/main" id="{474F2B43-77C3-CD81-DFDE-916DF9110BFB}"/>
              </a:ext>
            </a:extLst>
          </p:cNvPr>
          <p:cNvSpPr>
            <a:spLocks noGrp="1"/>
          </p:cNvSpPr>
          <p:nvPr>
            <p:ph type="body" sz="quarter" idx="84"/>
          </p:nvPr>
        </p:nvSpPr>
        <p:spPr>
          <a:xfrm>
            <a:off x="6284640" y="3116484"/>
            <a:ext cx="5398076" cy="2224242"/>
          </a:xfrm>
        </p:spPr>
        <p:txBody>
          <a:bodyPr/>
          <a:lstStyle/>
          <a:p>
            <a:pPr indent="0" defTabSz="654246">
              <a:lnSpc>
                <a:spcPct val="100000"/>
              </a:lnSpc>
              <a:spcBef>
                <a:spcPts val="0"/>
              </a:spcBef>
            </a:pPr>
            <a:r>
              <a:rPr lang="en-GB" sz="1300" b="1" dirty="0"/>
              <a:t>Results</a:t>
            </a:r>
          </a:p>
          <a:p>
            <a:pPr defTabSz="654246">
              <a:lnSpc>
                <a:spcPct val="100000"/>
              </a:lnSpc>
              <a:spcBef>
                <a:spcPts val="0"/>
              </a:spcBef>
            </a:pPr>
            <a:r>
              <a:rPr lang="en-GB" sz="1300" dirty="0">
                <a:solidFill>
                  <a:srgbClr val="000000"/>
                </a:solidFill>
              </a:rPr>
              <a:t>Working in collaboration with DCM Studios, BT created a hugely successful launch for the new product:</a:t>
            </a:r>
          </a:p>
          <a:p>
            <a:pPr defTabSz="654246">
              <a:lnSpc>
                <a:spcPct val="100000"/>
              </a:lnSpc>
              <a:spcBef>
                <a:spcPts val="0"/>
              </a:spcBef>
            </a:pPr>
            <a:endParaRPr lang="en-GB" sz="1300" dirty="0">
              <a:solidFill>
                <a:srgbClr val="000000"/>
              </a:solidFill>
            </a:endParaRPr>
          </a:p>
          <a:p>
            <a:pPr defTabSz="654246">
              <a:lnSpc>
                <a:spcPct val="100000"/>
              </a:lnSpc>
              <a:spcBef>
                <a:spcPts val="0"/>
              </a:spcBef>
            </a:pPr>
            <a:r>
              <a:rPr lang="en-GB" sz="1300" b="1" dirty="0">
                <a:solidFill>
                  <a:srgbClr val="000000"/>
                </a:solidFill>
              </a:rPr>
              <a:t>Driving Consideration</a:t>
            </a:r>
          </a:p>
          <a:p>
            <a:pPr defTabSz="654246">
              <a:lnSpc>
                <a:spcPct val="100000"/>
              </a:lnSpc>
              <a:spcBef>
                <a:spcPts val="0"/>
              </a:spcBef>
            </a:pPr>
            <a:r>
              <a:rPr lang="en-GB" sz="1300" dirty="0">
                <a:solidFill>
                  <a:srgbClr val="000000"/>
                </a:solidFill>
              </a:rPr>
              <a:t>Consideration was up +26% amongst those exposed to the ad in cinema vs. the control sample.</a:t>
            </a:r>
          </a:p>
          <a:p>
            <a:pPr defTabSz="654246">
              <a:lnSpc>
                <a:spcPct val="100000"/>
              </a:lnSpc>
              <a:spcBef>
                <a:spcPts val="0"/>
              </a:spcBef>
            </a:pPr>
            <a:endParaRPr lang="en-GB" sz="1300" dirty="0">
              <a:solidFill>
                <a:srgbClr val="000000"/>
              </a:solidFill>
            </a:endParaRPr>
          </a:p>
          <a:p>
            <a:pPr defTabSz="654246">
              <a:lnSpc>
                <a:spcPct val="100000"/>
              </a:lnSpc>
              <a:spcBef>
                <a:spcPts val="0"/>
              </a:spcBef>
            </a:pPr>
            <a:r>
              <a:rPr lang="en-GB" sz="1300" b="1" dirty="0">
                <a:solidFill>
                  <a:srgbClr val="000000"/>
                </a:solidFill>
              </a:rPr>
              <a:t>Landing Key Campaign Perceptions</a:t>
            </a:r>
          </a:p>
          <a:p>
            <a:pPr defTabSz="654246">
              <a:lnSpc>
                <a:spcPct val="100000"/>
              </a:lnSpc>
              <a:spcBef>
                <a:spcPts val="0"/>
              </a:spcBef>
            </a:pPr>
            <a:r>
              <a:rPr lang="en-GB" sz="1300" dirty="0">
                <a:solidFill>
                  <a:srgbClr val="000000"/>
                </a:solidFill>
              </a:rPr>
              <a:t>Almost 7 in 10 cinemagoers who saw the contextual copy in cinema reported being left with a better impression of BT TV</a:t>
            </a:r>
          </a:p>
          <a:p>
            <a:pPr defTabSz="654246">
              <a:lnSpc>
                <a:spcPct val="100000"/>
              </a:lnSpc>
              <a:spcBef>
                <a:spcPts val="0"/>
              </a:spcBef>
            </a:pPr>
            <a:endParaRPr lang="en-GB" sz="1300" dirty="0">
              <a:solidFill>
                <a:srgbClr val="000000"/>
              </a:solidFill>
            </a:endParaRPr>
          </a:p>
          <a:p>
            <a:pPr defTabSz="654246">
              <a:lnSpc>
                <a:spcPct val="100000"/>
              </a:lnSpc>
              <a:spcBef>
                <a:spcPts val="0"/>
              </a:spcBef>
            </a:pPr>
            <a:r>
              <a:rPr lang="en-GB" sz="1300" dirty="0">
                <a:solidFill>
                  <a:srgbClr val="000000"/>
                </a:solidFill>
              </a:rPr>
              <a:t>+19% uplift for the perception that BT </a:t>
            </a:r>
            <a:r>
              <a:rPr lang="en-GB" sz="1300" i="1" dirty="0">
                <a:solidFill>
                  <a:srgbClr val="000000"/>
                </a:solidFill>
              </a:rPr>
              <a:t>‘is first with new ideas’ </a:t>
            </a:r>
            <a:r>
              <a:rPr lang="en-GB" sz="1300" dirty="0">
                <a:solidFill>
                  <a:srgbClr val="000000"/>
                </a:solidFill>
              </a:rPr>
              <a:t>vs. control sample.</a:t>
            </a:r>
          </a:p>
          <a:p>
            <a:pPr indent="0" defTabSz="654246">
              <a:lnSpc>
                <a:spcPct val="100000"/>
              </a:lnSpc>
              <a:spcBef>
                <a:spcPts val="0"/>
              </a:spcBef>
            </a:pPr>
            <a:endParaRPr lang="en-GB" sz="1300" dirty="0">
              <a:solidFill>
                <a:srgbClr val="000000"/>
              </a:solidFill>
            </a:endParaRPr>
          </a:p>
        </p:txBody>
      </p:sp>
      <p:graphicFrame>
        <p:nvGraphicFramePr>
          <p:cNvPr id="11" name="Table 10">
            <a:extLst>
              <a:ext uri="{FF2B5EF4-FFF2-40B4-BE49-F238E27FC236}">
                <a16:creationId xmlns:a16="http://schemas.microsoft.com/office/drawing/2014/main" id="{AD4C3B5A-A22B-10D1-7420-B86B92592CF5}"/>
              </a:ext>
            </a:extLst>
          </p:cNvPr>
          <p:cNvGraphicFramePr>
            <a:graphicFrameLocks noGrp="1"/>
          </p:cNvGraphicFramePr>
          <p:nvPr>
            <p:extLst>
              <p:ext uri="{D42A27DB-BD31-4B8C-83A1-F6EECF244321}">
                <p14:modId xmlns:p14="http://schemas.microsoft.com/office/powerpoint/2010/main" val="1541513638"/>
              </p:ext>
            </p:extLst>
          </p:nvPr>
        </p:nvGraphicFramePr>
        <p:xfrm>
          <a:off x="6285396" y="570338"/>
          <a:ext cx="5397320" cy="733934"/>
        </p:xfrm>
        <a:graphic>
          <a:graphicData uri="http://schemas.openxmlformats.org/drawingml/2006/table">
            <a:tbl>
              <a:tblPr firstRow="1" bandRow="1">
                <a:tableStyleId>{93296810-A885-4BE3-A3E7-6D5BEEA58F35}</a:tableStyleId>
              </a:tblPr>
              <a:tblGrid>
                <a:gridCol w="1349330">
                  <a:extLst>
                    <a:ext uri="{9D8B030D-6E8A-4147-A177-3AD203B41FA5}">
                      <a16:colId xmlns:a16="http://schemas.microsoft.com/office/drawing/2014/main" val="3445733911"/>
                    </a:ext>
                  </a:extLst>
                </a:gridCol>
                <a:gridCol w="1349330">
                  <a:extLst>
                    <a:ext uri="{9D8B030D-6E8A-4147-A177-3AD203B41FA5}">
                      <a16:colId xmlns:a16="http://schemas.microsoft.com/office/drawing/2014/main" val="2072537272"/>
                    </a:ext>
                  </a:extLst>
                </a:gridCol>
                <a:gridCol w="1349330">
                  <a:extLst>
                    <a:ext uri="{9D8B030D-6E8A-4147-A177-3AD203B41FA5}">
                      <a16:colId xmlns:a16="http://schemas.microsoft.com/office/drawing/2014/main" val="3314162814"/>
                    </a:ext>
                  </a:extLst>
                </a:gridCol>
                <a:gridCol w="1349330">
                  <a:extLst>
                    <a:ext uri="{9D8B030D-6E8A-4147-A177-3AD203B41FA5}">
                      <a16:colId xmlns:a16="http://schemas.microsoft.com/office/drawing/2014/main" val="776944138"/>
                    </a:ext>
                  </a:extLst>
                </a:gridCol>
              </a:tblGrid>
              <a:tr h="366967">
                <a:tc>
                  <a:txBody>
                    <a:bodyPr/>
                    <a:lstStyle/>
                    <a:p>
                      <a:r>
                        <a:rPr lang="en-GB" sz="1100" dirty="0"/>
                        <a:t>Media Agency</a:t>
                      </a:r>
                    </a:p>
                  </a:txBody>
                  <a:tcPr marL="52167" marR="52167" marT="26083" marB="26083"/>
                </a:tc>
                <a:tc>
                  <a:txBody>
                    <a:bodyPr/>
                    <a:lstStyle/>
                    <a:p>
                      <a:r>
                        <a:rPr lang="en-GB" sz="1100" dirty="0"/>
                        <a:t>Target</a:t>
                      </a:r>
                    </a:p>
                  </a:txBody>
                  <a:tcPr marL="52167" marR="52167" marT="26083" marB="26083"/>
                </a:tc>
                <a:tc>
                  <a:txBody>
                    <a:bodyPr/>
                    <a:lstStyle/>
                    <a:p>
                      <a:r>
                        <a:rPr lang="en-GB" sz="1100" dirty="0"/>
                        <a:t>Buying Route</a:t>
                      </a:r>
                    </a:p>
                  </a:txBody>
                  <a:tcPr marL="52167" marR="52167" marT="26083" marB="26083"/>
                </a:tc>
                <a:tc>
                  <a:txBody>
                    <a:bodyPr/>
                    <a:lstStyle/>
                    <a:p>
                      <a:r>
                        <a:rPr lang="en-GB" sz="1100" dirty="0"/>
                        <a:t>Copy length</a:t>
                      </a:r>
                    </a:p>
                  </a:txBody>
                  <a:tcPr marL="52167" marR="52167" marT="26083" marB="26083"/>
                </a:tc>
                <a:extLst>
                  <a:ext uri="{0D108BD9-81ED-4DB2-BD59-A6C34878D82A}">
                    <a16:rowId xmlns:a16="http://schemas.microsoft.com/office/drawing/2014/main" val="1179928151"/>
                  </a:ext>
                </a:extLst>
              </a:tr>
              <a:tr h="366967">
                <a:tc>
                  <a:txBody>
                    <a:bodyPr/>
                    <a:lstStyle/>
                    <a:p>
                      <a:r>
                        <a:rPr lang="en-GB" sz="1100" dirty="0" err="1"/>
                        <a:t>EssenceMediacom</a:t>
                      </a:r>
                      <a:endParaRPr lang="en-GB" sz="1100" dirty="0"/>
                    </a:p>
                  </a:txBody>
                  <a:tcPr marL="52167" marR="52167" marT="26083" marB="26083"/>
                </a:tc>
                <a:tc>
                  <a:txBody>
                    <a:bodyPr/>
                    <a:lstStyle/>
                    <a:p>
                      <a:r>
                        <a:rPr lang="en-GB" sz="1100" dirty="0"/>
                        <a:t>TV Viewers</a:t>
                      </a:r>
                    </a:p>
                  </a:txBody>
                  <a:tcPr marL="52167" marR="52167" marT="26083" marB="26083"/>
                </a:tc>
                <a:tc>
                  <a:txBody>
                    <a:bodyPr/>
                    <a:lstStyle/>
                    <a:p>
                      <a:r>
                        <a:rPr lang="en-GB" sz="1100" dirty="0"/>
                        <a:t>Gold Spots</a:t>
                      </a:r>
                    </a:p>
                  </a:txBody>
                  <a:tcPr marL="52167" marR="52167" marT="26083" marB="26083"/>
                </a:tc>
                <a:tc>
                  <a:txBody>
                    <a:bodyPr/>
                    <a:lstStyle/>
                    <a:p>
                      <a:r>
                        <a:rPr lang="en-GB" sz="1100" dirty="0"/>
                        <a:t>60”</a:t>
                      </a:r>
                    </a:p>
                  </a:txBody>
                  <a:tcPr marL="52167" marR="52167" marT="26083" marB="26083"/>
                </a:tc>
                <a:extLst>
                  <a:ext uri="{0D108BD9-81ED-4DB2-BD59-A6C34878D82A}">
                    <a16:rowId xmlns:a16="http://schemas.microsoft.com/office/drawing/2014/main" val="3682919480"/>
                  </a:ext>
                </a:extLst>
              </a:tr>
            </a:tbl>
          </a:graphicData>
        </a:graphic>
      </p:graphicFrame>
      <p:pic>
        <p:nvPicPr>
          <p:cNvPr id="3" name="Picture Placeholder 36">
            <a:extLst>
              <a:ext uri="{FF2B5EF4-FFF2-40B4-BE49-F238E27FC236}">
                <a16:creationId xmlns:a16="http://schemas.microsoft.com/office/drawing/2014/main" id="{6098A21B-F0C7-5D8C-751D-BEF3301413FC}"/>
              </a:ext>
            </a:extLst>
          </p:cNvPr>
          <p:cNvPicPr>
            <a:picLocks noChangeAspect="1"/>
          </p:cNvPicPr>
          <p:nvPr/>
        </p:nvPicPr>
        <p:blipFill>
          <a:blip r:embed="rId2">
            <a:extLst>
              <a:ext uri="{28A0092B-C50C-407E-A947-70E740481C1C}">
                <a14:useLocalDpi xmlns:a14="http://schemas.microsoft.com/office/drawing/2010/main" val="0"/>
              </a:ext>
            </a:extLst>
          </a:blip>
          <a:srcRect l="3333" r="3333"/>
          <a:stretch/>
        </p:blipFill>
        <p:spPr>
          <a:xfrm>
            <a:off x="6285395" y="1614637"/>
            <a:ext cx="2590749" cy="1392472"/>
          </a:xfrm>
          <a:prstGeom prst="roundRect">
            <a:avLst>
              <a:gd name="adj" fmla="val 1469"/>
            </a:avLst>
          </a:prstGeom>
          <a:blipFill>
            <a:blip r:embed="rId3"/>
            <a:srcRect/>
            <a:stretch>
              <a:fillRect t="-43027" b="-43027"/>
            </a:stretch>
          </a:blipFill>
        </p:spPr>
      </p:pic>
      <p:pic>
        <p:nvPicPr>
          <p:cNvPr id="6" name="Picture Placeholder 36">
            <a:extLst>
              <a:ext uri="{FF2B5EF4-FFF2-40B4-BE49-F238E27FC236}">
                <a16:creationId xmlns:a16="http://schemas.microsoft.com/office/drawing/2014/main" id="{FE35CF18-A16E-9F65-6CEC-62F0CBB16BB2}"/>
              </a:ext>
            </a:extLst>
          </p:cNvPr>
          <p:cNvPicPr>
            <a:picLocks noChangeAspect="1"/>
          </p:cNvPicPr>
          <p:nvPr/>
        </p:nvPicPr>
        <p:blipFill rotWithShape="1">
          <a:blip r:embed="rId4">
            <a:extLst>
              <a:ext uri="{28A0092B-C50C-407E-A947-70E740481C1C}">
                <a14:useLocalDpi xmlns:a14="http://schemas.microsoft.com/office/drawing/2010/main" val="0"/>
              </a:ext>
            </a:extLst>
          </a:blip>
          <a:srcRect l="3302" r="3302"/>
          <a:stretch/>
        </p:blipFill>
        <p:spPr>
          <a:xfrm>
            <a:off x="9091967" y="1614637"/>
            <a:ext cx="2590749" cy="1392472"/>
          </a:xfrm>
          <a:prstGeom prst="roundRect">
            <a:avLst>
              <a:gd name="adj" fmla="val 1469"/>
            </a:avLst>
          </a:prstGeom>
          <a:blipFill>
            <a:blip r:embed="rId3"/>
            <a:srcRect/>
            <a:stretch>
              <a:fillRect t="-43027" b="-43027"/>
            </a:stretch>
          </a:blipFill>
        </p:spPr>
      </p:pic>
    </p:spTree>
    <p:extLst>
      <p:ext uri="{BB962C8B-B14F-4D97-AF65-F5344CB8AC3E}">
        <p14:creationId xmlns:p14="http://schemas.microsoft.com/office/powerpoint/2010/main" val="869614179"/>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100</TotalTime>
  <Words>439</Words>
  <Application>Microsoft Office PowerPoint</Application>
  <PresentationFormat>Widescreen</PresentationFormat>
  <Paragraphs>45</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Helvetica Neue Light</vt:lpstr>
      <vt:lpstr>Inter Tight</vt:lpstr>
      <vt:lpstr>04. Text</vt:lpstr>
      <vt:lpstr>BT</vt:lpstr>
      <vt:lpstr>BT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Zoe Aresti</cp:lastModifiedBy>
  <cp:revision>10</cp:revision>
  <dcterms:created xsi:type="dcterms:W3CDTF">2026-06-18T13:58:37Z</dcterms:created>
  <dcterms:modified xsi:type="dcterms:W3CDTF">2026-07-22T10:19:35Z</dcterms:modified>
</cp:coreProperties>
</file>