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3" r:id="rId2"/>
    <p:sldId id="324"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23"/>
          </p14:sldIdLst>
        </p14:section>
        <p14:section name="Detailed" id="{0EA4DDEA-782D-AA44-8D9A-864B26D7F0FD}">
          <p14:sldIdLst>
            <p14:sldId id="32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513D1D-0FAF-1845-92B7-2473028DD984}" v="27" dt="2026-07-09T10:37:32.0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28"/>
    <p:restoredTop sz="91370"/>
  </p:normalViewPr>
  <p:slideViewPr>
    <p:cSldViewPr snapToGrid="0">
      <p:cViewPr varScale="1">
        <p:scale>
          <a:sx n="62" d="100"/>
          <a:sy n="62" d="100"/>
        </p:scale>
        <p:origin x="102" y="32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delSld modSld modSection">
      <pc:chgData name="Lottie Thompson [sd22c2t]" userId="98a8b714-f796-4d31-a9a4-7dc84f343c61" providerId="ADAL" clId="{2BD75302-921E-5E9F-A20A-9DC17D688525}" dt="2026-07-09T10:38:13.302" v="428" actId="113"/>
      <pc:docMkLst>
        <pc:docMk/>
      </pc:docMkLst>
      <pc:sldChg chg="addSp delSp modSp mod setBg modNotesTx">
        <pc:chgData name="Lottie Thompson [sd22c2t]" userId="98a8b714-f796-4d31-a9a4-7dc84f343c61" providerId="ADAL" clId="{2BD75302-921E-5E9F-A20A-9DC17D688525}" dt="2026-07-09T10:37:26.431" v="424" actId="120"/>
        <pc:sldMkLst>
          <pc:docMk/>
          <pc:sldMk cId="2242289400" sldId="323"/>
        </pc:sldMkLst>
        <pc:spChg chg="mod">
          <ac:chgData name="Lottie Thompson [sd22c2t]" userId="98a8b714-f796-4d31-a9a4-7dc84f343c61" providerId="ADAL" clId="{2BD75302-921E-5E9F-A20A-9DC17D688525}" dt="2026-07-09T10:35:03.508" v="405" actId="20577"/>
          <ac:spMkLst>
            <pc:docMk/>
            <pc:sldMk cId="2242289400" sldId="323"/>
            <ac:spMk id="2" creationId="{BE152E0A-4160-8583-9C54-2E34E97AE9D6}"/>
          </ac:spMkLst>
        </pc:spChg>
        <pc:spChg chg="mod">
          <ac:chgData name="Lottie Thompson [sd22c2t]" userId="98a8b714-f796-4d31-a9a4-7dc84f343c61" providerId="ADAL" clId="{2BD75302-921E-5E9F-A20A-9DC17D688525}" dt="2026-07-08T19:18:53.955" v="150" actId="20577"/>
          <ac:spMkLst>
            <pc:docMk/>
            <pc:sldMk cId="2242289400" sldId="323"/>
            <ac:spMk id="3" creationId="{6B8FA4E7-2FD8-036C-344C-5EBAB8B46350}"/>
          </ac:spMkLst>
        </pc:spChg>
        <pc:spChg chg="add del mod">
          <ac:chgData name="Lottie Thompson [sd22c2t]" userId="98a8b714-f796-4d31-a9a4-7dc84f343c61" providerId="ADAL" clId="{2BD75302-921E-5E9F-A20A-9DC17D688525}" dt="2026-07-08T19:35:11.567" v="324" actId="478"/>
          <ac:spMkLst>
            <pc:docMk/>
            <pc:sldMk cId="2242289400" sldId="323"/>
            <ac:spMk id="4" creationId="{4C0D2E1E-BDE4-F0A9-D8CD-CE27B1CA3FD4}"/>
          </ac:spMkLst>
        </pc:spChg>
        <pc:spChg chg="add del mod">
          <ac:chgData name="Lottie Thompson [sd22c2t]" userId="98a8b714-f796-4d31-a9a4-7dc84f343c61" providerId="ADAL" clId="{2BD75302-921E-5E9F-A20A-9DC17D688525}" dt="2026-07-08T23:37:05.019" v="371" actId="478"/>
          <ac:spMkLst>
            <pc:docMk/>
            <pc:sldMk cId="2242289400" sldId="323"/>
            <ac:spMk id="5" creationId="{4D786D1F-CCC1-051E-C259-FD218E68DA55}"/>
          </ac:spMkLst>
        </pc:spChg>
        <pc:spChg chg="del">
          <ac:chgData name="Lottie Thompson [sd22c2t]" userId="98a8b714-f796-4d31-a9a4-7dc84f343c61" providerId="ADAL" clId="{2BD75302-921E-5E9F-A20A-9DC17D688525}" dt="2026-07-08T10:17:37.679" v="124" actId="478"/>
          <ac:spMkLst>
            <pc:docMk/>
            <pc:sldMk cId="2242289400" sldId="323"/>
            <ac:spMk id="6" creationId="{B10A584F-83C4-CB95-DAA0-08F95A277807}"/>
          </ac:spMkLst>
        </pc:spChg>
        <pc:spChg chg="add del mod">
          <ac:chgData name="Lottie Thompson [sd22c2t]" userId="98a8b714-f796-4d31-a9a4-7dc84f343c61" providerId="ADAL" clId="{2BD75302-921E-5E9F-A20A-9DC17D688525}" dt="2026-07-08T21:08:58.174" v="333" actId="931"/>
          <ac:spMkLst>
            <pc:docMk/>
            <pc:sldMk cId="2242289400" sldId="323"/>
            <ac:spMk id="7" creationId="{A73394E7-A436-C02C-4630-A5D3E2572125}"/>
          </ac:spMkLst>
        </pc:spChg>
        <pc:spChg chg="add mod">
          <ac:chgData name="Lottie Thompson [sd22c2t]" userId="98a8b714-f796-4d31-a9a4-7dc84f343c61" providerId="ADAL" clId="{2BD75302-921E-5E9F-A20A-9DC17D688525}" dt="2026-07-08T19:35:18.075" v="325"/>
          <ac:spMkLst>
            <pc:docMk/>
            <pc:sldMk cId="2242289400" sldId="323"/>
            <ac:spMk id="8" creationId="{7A6F1C14-E33E-48CE-17C7-6624383F227A}"/>
          </ac:spMkLst>
        </pc:spChg>
        <pc:spChg chg="mod">
          <ac:chgData name="Lottie Thompson [sd22c2t]" userId="98a8b714-f796-4d31-a9a4-7dc84f343c61" providerId="ADAL" clId="{2BD75302-921E-5E9F-A20A-9DC17D688525}" dt="2026-07-08T23:36:58.202" v="370" actId="1076"/>
          <ac:spMkLst>
            <pc:docMk/>
            <pc:sldMk cId="2242289400" sldId="323"/>
            <ac:spMk id="10" creationId="{9ECD8AEB-7A4B-272F-9961-4B4FC9D8DFA6}"/>
          </ac:spMkLst>
        </pc:spChg>
        <pc:picChg chg="add mod ord modCrop">
          <ac:chgData name="Lottie Thompson [sd22c2t]" userId="98a8b714-f796-4d31-a9a4-7dc84f343c61" providerId="ADAL" clId="{2BD75302-921E-5E9F-A20A-9DC17D688525}" dt="2026-07-08T21:10:34.732" v="351" actId="14100"/>
          <ac:picMkLst>
            <pc:docMk/>
            <pc:sldMk cId="2242289400" sldId="323"/>
            <ac:picMk id="11" creationId="{0CE830BE-5325-2473-5491-4F53A3EE7E0D}"/>
          </ac:picMkLst>
        </pc:picChg>
        <pc:picChg chg="del">
          <ac:chgData name="Lottie Thompson [sd22c2t]" userId="98a8b714-f796-4d31-a9a4-7dc84f343c61" providerId="ADAL" clId="{2BD75302-921E-5E9F-A20A-9DC17D688525}" dt="2026-07-08T19:22:42.352" v="212" actId="478"/>
          <ac:picMkLst>
            <pc:docMk/>
            <pc:sldMk cId="2242289400" sldId="323"/>
            <ac:picMk id="12" creationId="{0A59100A-62E8-6404-9C9A-F72B046EDE49}"/>
          </ac:picMkLst>
        </pc:picChg>
        <pc:picChg chg="add del mod">
          <ac:chgData name="Lottie Thompson [sd22c2t]" userId="98a8b714-f796-4d31-a9a4-7dc84f343c61" providerId="ADAL" clId="{2BD75302-921E-5E9F-A20A-9DC17D688525}" dt="2026-07-08T19:22:44.167" v="213" actId="478"/>
          <ac:picMkLst>
            <pc:docMk/>
            <pc:sldMk cId="2242289400" sldId="323"/>
            <ac:picMk id="13" creationId="{5CBCA915-ADEE-A3E6-BDA9-DDB954C31416}"/>
          </ac:picMkLst>
        </pc:picChg>
        <pc:picChg chg="add del mod">
          <ac:chgData name="Lottie Thompson [sd22c2t]" userId="98a8b714-f796-4d31-a9a4-7dc84f343c61" providerId="ADAL" clId="{2BD75302-921E-5E9F-A20A-9DC17D688525}" dt="2026-07-08T21:10:23.447" v="348" actId="478"/>
          <ac:picMkLst>
            <pc:docMk/>
            <pc:sldMk cId="2242289400" sldId="323"/>
            <ac:picMk id="14" creationId="{BE980963-4553-3B9F-1D1A-B45097680DE3}"/>
          </ac:picMkLst>
        </pc:picChg>
        <pc:picChg chg="add mod modCrop">
          <ac:chgData name="Lottie Thompson [sd22c2t]" userId="98a8b714-f796-4d31-a9a4-7dc84f343c61" providerId="ADAL" clId="{2BD75302-921E-5E9F-A20A-9DC17D688525}" dt="2026-07-08T21:11:16.464" v="356" actId="18131"/>
          <ac:picMkLst>
            <pc:docMk/>
            <pc:sldMk cId="2242289400" sldId="323"/>
            <ac:picMk id="15" creationId="{6591E5E6-BEB5-E6FD-F7BC-8649773A1BC5}"/>
          </ac:picMkLst>
        </pc:picChg>
      </pc:sldChg>
      <pc:sldChg chg="addSp delSp modSp mod setBg modNotesTx">
        <pc:chgData name="Lottie Thompson [sd22c2t]" userId="98a8b714-f796-4d31-a9a4-7dc84f343c61" providerId="ADAL" clId="{2BD75302-921E-5E9F-A20A-9DC17D688525}" dt="2026-07-09T10:38:13.302" v="428" actId="113"/>
        <pc:sldMkLst>
          <pc:docMk/>
          <pc:sldMk cId="3769117390" sldId="324"/>
        </pc:sldMkLst>
        <pc:spChg chg="del mod">
          <ac:chgData name="Lottie Thompson [sd22c2t]" userId="98a8b714-f796-4d31-a9a4-7dc84f343c61" providerId="ADAL" clId="{2BD75302-921E-5E9F-A20A-9DC17D688525}" dt="2026-07-09T10:35:10.788" v="406" actId="478"/>
          <ac:spMkLst>
            <pc:docMk/>
            <pc:sldMk cId="3769117390" sldId="324"/>
            <ac:spMk id="2" creationId="{8E850ECB-AD74-5C3F-F413-F953F8CAA1C3}"/>
          </ac:spMkLst>
        </pc:spChg>
        <pc:spChg chg="mod">
          <ac:chgData name="Lottie Thompson [sd22c2t]" userId="98a8b714-f796-4d31-a9a4-7dc84f343c61" providerId="ADAL" clId="{2BD75302-921E-5E9F-A20A-9DC17D688525}" dt="2026-07-08T19:19:20.610" v="154" actId="20577"/>
          <ac:spMkLst>
            <pc:docMk/>
            <pc:sldMk cId="3769117390" sldId="324"/>
            <ac:spMk id="3" creationId="{C275E097-78A5-57B9-07FA-1E3E4528EE83}"/>
          </ac:spMkLst>
        </pc:spChg>
        <pc:spChg chg="mod">
          <ac:chgData name="Lottie Thompson [sd22c2t]" userId="98a8b714-f796-4d31-a9a4-7dc84f343c61" providerId="ADAL" clId="{2BD75302-921E-5E9F-A20A-9DC17D688525}" dt="2026-07-08T19:19:29.097" v="155"/>
          <ac:spMkLst>
            <pc:docMk/>
            <pc:sldMk cId="3769117390" sldId="324"/>
            <ac:spMk id="4" creationId="{7467CB3E-2F36-87D9-D830-7E2F41BFFEC8}"/>
          </ac:spMkLst>
        </pc:spChg>
        <pc:spChg chg="add mod">
          <ac:chgData name="Lottie Thompson [sd22c2t]" userId="98a8b714-f796-4d31-a9a4-7dc84f343c61" providerId="ADAL" clId="{2BD75302-921E-5E9F-A20A-9DC17D688525}" dt="2026-07-08T23:36:33.221" v="367" actId="1076"/>
          <ac:spMkLst>
            <pc:docMk/>
            <pc:sldMk cId="3769117390" sldId="324"/>
            <ac:spMk id="8" creationId="{354665FE-3DF5-929C-84B2-159ACCD5BFF5}"/>
          </ac:spMkLst>
        </pc:spChg>
        <pc:spChg chg="add del mod">
          <ac:chgData name="Lottie Thompson [sd22c2t]" userId="98a8b714-f796-4d31-a9a4-7dc84f343c61" providerId="ADAL" clId="{2BD75302-921E-5E9F-A20A-9DC17D688525}" dt="2026-07-08T10:20:15.731" v="140" actId="478"/>
          <ac:spMkLst>
            <pc:docMk/>
            <pc:sldMk cId="3769117390" sldId="324"/>
            <ac:spMk id="9" creationId="{11CC11CA-8679-AAE1-8CC1-A5A6B1BCF674}"/>
          </ac:spMkLst>
        </pc:spChg>
        <pc:spChg chg="add mod">
          <ac:chgData name="Lottie Thompson [sd22c2t]" userId="98a8b714-f796-4d31-a9a4-7dc84f343c61" providerId="ADAL" clId="{2BD75302-921E-5E9F-A20A-9DC17D688525}" dt="2026-07-08T19:35:06.730" v="323" actId="1076"/>
          <ac:spMkLst>
            <pc:docMk/>
            <pc:sldMk cId="3769117390" sldId="324"/>
            <ac:spMk id="10" creationId="{2A3FB396-A97B-724E-EA89-7C09E59C9A9A}"/>
          </ac:spMkLst>
        </pc:spChg>
        <pc:spChg chg="add del mod">
          <ac:chgData name="Lottie Thompson [sd22c2t]" userId="98a8b714-f796-4d31-a9a4-7dc84f343c61" providerId="ADAL" clId="{2BD75302-921E-5E9F-A20A-9DC17D688525}" dt="2026-07-09T10:35:14.329" v="409" actId="478"/>
          <ac:spMkLst>
            <pc:docMk/>
            <pc:sldMk cId="3769117390" sldId="324"/>
            <ac:spMk id="12" creationId="{6A1D8A6F-BAC8-7F4E-8A4E-9B1EC57AE349}"/>
          </ac:spMkLst>
        </pc:spChg>
        <pc:spChg chg="add mod">
          <ac:chgData name="Lottie Thompson [sd22c2t]" userId="98a8b714-f796-4d31-a9a4-7dc84f343c61" providerId="ADAL" clId="{2BD75302-921E-5E9F-A20A-9DC17D688525}" dt="2026-07-09T10:35:12.874" v="408"/>
          <ac:spMkLst>
            <pc:docMk/>
            <pc:sldMk cId="3769117390" sldId="324"/>
            <ac:spMk id="13" creationId="{569DCCCB-C84D-071A-7B8B-71A91C8C87EE}"/>
          </ac:spMkLst>
        </pc:spChg>
        <pc:spChg chg="add mod">
          <ac:chgData name="Lottie Thompson [sd22c2t]" userId="98a8b714-f796-4d31-a9a4-7dc84f343c61" providerId="ADAL" clId="{2BD75302-921E-5E9F-A20A-9DC17D688525}" dt="2026-07-09T10:35:15.109" v="410"/>
          <ac:spMkLst>
            <pc:docMk/>
            <pc:sldMk cId="3769117390" sldId="324"/>
            <ac:spMk id="14" creationId="{386B6A5F-CA57-C31A-A7E7-FAF0350D80A1}"/>
          </ac:spMkLst>
        </pc:spChg>
        <pc:spChg chg="add mod">
          <ac:chgData name="Lottie Thompson [sd22c2t]" userId="98a8b714-f796-4d31-a9a4-7dc84f343c61" providerId="ADAL" clId="{2BD75302-921E-5E9F-A20A-9DC17D688525}" dt="2026-07-09T10:38:13.302" v="428" actId="113"/>
          <ac:spMkLst>
            <pc:docMk/>
            <pc:sldMk cId="3769117390" sldId="324"/>
            <ac:spMk id="20" creationId="{A80AF93D-CE82-A5C8-1015-6527140BEDFC}"/>
          </ac:spMkLst>
        </pc:spChg>
        <pc:graphicFrameChg chg="add mod modGraphic">
          <ac:chgData name="Lottie Thompson [sd22c2t]" userId="98a8b714-f796-4d31-a9a4-7dc84f343c61" providerId="ADAL" clId="{2BD75302-921E-5E9F-A20A-9DC17D688525}" dt="2026-07-09T10:36:23.019" v="421" actId="12385"/>
          <ac:graphicFrameMkLst>
            <pc:docMk/>
            <pc:sldMk cId="3769117390" sldId="324"/>
            <ac:graphicFrameMk id="11" creationId="{0B97261B-7734-3C56-A471-AB50A2739FD6}"/>
          </ac:graphicFrameMkLst>
        </pc:graphicFrameChg>
        <pc:picChg chg="add mod modCrop">
          <ac:chgData name="Lottie Thompson [sd22c2t]" userId="98a8b714-f796-4d31-a9a4-7dc84f343c61" providerId="ADAL" clId="{2BD75302-921E-5E9F-A20A-9DC17D688525}" dt="2026-07-09T10:31:42.171" v="400" actId="18131"/>
          <ac:picMkLst>
            <pc:docMk/>
            <pc:sldMk cId="3769117390" sldId="324"/>
            <ac:picMk id="5" creationId="{D3D31F28-F098-0F14-70F7-C679F57087FC}"/>
          </ac:picMkLst>
        </pc:picChg>
        <pc:picChg chg="add mod modCrop">
          <ac:chgData name="Lottie Thompson [sd22c2t]" userId="98a8b714-f796-4d31-a9a4-7dc84f343c61" providerId="ADAL" clId="{2BD75302-921E-5E9F-A20A-9DC17D688525}" dt="2026-07-09T10:32:03.937" v="403" actId="18131"/>
          <ac:picMkLst>
            <pc:docMk/>
            <pc:sldMk cId="3769117390" sldId="324"/>
            <ac:picMk id="6" creationId="{A178C778-FAA7-1071-92B4-4161CA84460C}"/>
          </ac:picMkLst>
        </pc:picChg>
        <pc:picChg chg="add mod modCrop">
          <ac:chgData name="Lottie Thompson [sd22c2t]" userId="98a8b714-f796-4d31-a9a4-7dc84f343c61" providerId="ADAL" clId="{2BD75302-921E-5E9F-A20A-9DC17D688525}" dt="2026-07-09T10:31:20.405" v="398" actId="18131"/>
          <ac:picMkLst>
            <pc:docMk/>
            <pc:sldMk cId="3769117390" sldId="324"/>
            <ac:picMk id="7" creationId="{BD4F4D7C-3004-D3D5-9E16-524B1A20EF47}"/>
          </ac:picMkLst>
        </pc:picChg>
        <pc:picChg chg="add del mod">
          <ac:chgData name="Lottie Thompson [sd22c2t]" userId="98a8b714-f796-4d31-a9a4-7dc84f343c61" providerId="ADAL" clId="{2BD75302-921E-5E9F-A20A-9DC17D688525}" dt="2026-07-08T19:31:32.497" v="224" actId="478"/>
          <ac:picMkLst>
            <pc:docMk/>
            <pc:sldMk cId="3769117390" sldId="324"/>
            <ac:picMk id="21" creationId="{8D2341E2-FCAF-DBBA-A588-79D48555BCCF}"/>
          </ac:picMkLst>
        </pc:picChg>
        <pc:picChg chg="add del mod">
          <ac:chgData name="Lottie Thompson [sd22c2t]" userId="98a8b714-f796-4d31-a9a4-7dc84f343c61" providerId="ADAL" clId="{2BD75302-921E-5E9F-A20A-9DC17D688525}" dt="2026-07-08T19:31:34.664" v="225" actId="478"/>
          <ac:picMkLst>
            <pc:docMk/>
            <pc:sldMk cId="3769117390" sldId="324"/>
            <ac:picMk id="22" creationId="{649D651A-520D-D9DE-3010-85A857E2EAA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7/9/2026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r" defTabSz="654246">
              <a:buClrTx/>
              <a:buNone/>
              <a:defRPr/>
            </a:pPr>
            <a:r>
              <a:rPr lang="en-GB" sz="800" b="0" kern="1200" dirty="0">
                <a:ea typeface="+mn-ea"/>
                <a:cs typeface="+mn-cs"/>
              </a:rPr>
              <a:t>Source: DCM / BAFTA. Conducted by; </a:t>
            </a:r>
            <a:r>
              <a:rPr lang="en-GB" sz="800" b="0" kern="1200" dirty="0" err="1">
                <a:ea typeface="+mn-ea"/>
                <a:cs typeface="+mn-cs"/>
              </a:rPr>
              <a:t>Differentology</a:t>
            </a:r>
            <a:r>
              <a:rPr lang="en-GB" sz="800" b="0" kern="1200" dirty="0">
                <a:ea typeface="+mn-ea"/>
                <a:cs typeface="+mn-cs"/>
              </a:rPr>
              <a:t>, October 2022. </a:t>
            </a:r>
          </a:p>
          <a:p>
            <a:pPr marL="158750" indent="0" algn="r" defTabSz="654246">
              <a:buClrTx/>
              <a:buNone/>
              <a:defRPr/>
            </a:pPr>
            <a:r>
              <a:rPr lang="en-GB" sz="800" b="0" kern="1200" dirty="0">
                <a:ea typeface="+mn-ea"/>
                <a:cs typeface="+mn-cs"/>
              </a:rPr>
              <a:t>Results base: 16-34s. Uplifts are test (exposed to ad in cinema) vs control (not exposed to ad in cinema) </a:t>
            </a:r>
          </a:p>
          <a:p>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3056589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l" defTabSz="654246">
              <a:buClrTx/>
              <a:buNone/>
              <a:defRPr/>
            </a:pPr>
            <a:r>
              <a:rPr lang="en-GB" sz="800" b="0" kern="1200" dirty="0">
                <a:ea typeface="+mn-ea"/>
                <a:cs typeface="+mn-cs"/>
              </a:rPr>
              <a:t>Source: DCM / BAFTA. Conducted by; </a:t>
            </a:r>
            <a:r>
              <a:rPr lang="en-GB" sz="800" b="0" kern="1200" dirty="0" err="1">
                <a:ea typeface="+mn-ea"/>
                <a:cs typeface="+mn-cs"/>
              </a:rPr>
              <a:t>Differentology</a:t>
            </a:r>
            <a:r>
              <a:rPr lang="en-GB" sz="800" b="0" kern="1200" dirty="0">
                <a:ea typeface="+mn-ea"/>
                <a:cs typeface="+mn-cs"/>
              </a:rPr>
              <a:t>, October 2022. </a:t>
            </a:r>
          </a:p>
          <a:p>
            <a:pPr marL="158750" indent="0" algn="l" defTabSz="654246">
              <a:buClrTx/>
              <a:buNone/>
              <a:defRPr/>
            </a:pPr>
            <a:r>
              <a:rPr lang="en-GB" sz="800" b="0" kern="1200" dirty="0">
                <a:ea typeface="+mn-ea"/>
                <a:cs typeface="+mn-cs"/>
              </a:rPr>
              <a:t>Results base: 16-34s. Uplifts are test (exposed to ad in cinema) vs control (not exposed to ad in cinema)</a:t>
            </a:r>
            <a:br>
              <a:rPr lang="en-GB" sz="800" b="0" kern="1200" dirty="0">
                <a:ea typeface="+mn-ea"/>
                <a:cs typeface="+mn-cs"/>
              </a:rPr>
            </a:br>
            <a:r>
              <a:rPr lang="en-US" sz="700" kern="1200" dirty="0">
                <a:ea typeface="+mn-ea"/>
                <a:cs typeface="+mn-cs"/>
              </a:rPr>
              <a:t>Client direct</a:t>
            </a:r>
          </a:p>
          <a:p>
            <a:pPr marL="158750" indent="0" algn="l" defTabSz="654246">
              <a:buClrTx/>
              <a:buNone/>
              <a:defRPr/>
            </a:pPr>
            <a:r>
              <a:rPr lang="en-US" sz="700" kern="1200" dirty="0">
                <a:ea typeface="+mn-ea"/>
                <a:cs typeface="+mn-cs"/>
              </a:rPr>
              <a:t>16-34 ADS</a:t>
            </a:r>
          </a:p>
          <a:p>
            <a:pPr marL="158750" indent="0" algn="l" defTabSz="654246">
              <a:buClrTx/>
              <a:buNone/>
              <a:defRPr/>
            </a:pPr>
            <a:r>
              <a:rPr lang="en-US" sz="700" kern="1200" dirty="0">
                <a:ea typeface="+mn-ea"/>
                <a:cs typeface="+mn-cs"/>
              </a:rPr>
              <a:t>16-34 AGP</a:t>
            </a:r>
          </a:p>
          <a:p>
            <a:pPr marL="158750" indent="0" algn="l" defTabSz="654246">
              <a:buClrTx/>
              <a:buNone/>
              <a:defRPr/>
            </a:pPr>
            <a:r>
              <a:rPr lang="en-US" sz="700" kern="1200" dirty="0">
                <a:ea typeface="+mn-ea"/>
                <a:cs typeface="+mn-cs"/>
              </a:rPr>
              <a:t>60”</a:t>
            </a:r>
          </a:p>
          <a:p>
            <a:pPr marL="158750" indent="0" algn="l" defTabSz="654246">
              <a:buClrTx/>
              <a:buNone/>
              <a:defRPr/>
            </a:pPr>
            <a:endParaRPr lang="en-GB" sz="800" b="0" kern="1200" dirty="0">
              <a:ea typeface="+mn-ea"/>
              <a:cs typeface="+mn-cs"/>
            </a:endParaRPr>
          </a:p>
          <a:p>
            <a:pPr algn="l"/>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16412884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09/07/2026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7.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152E0A-4160-8583-9C54-2E34E97AE9D6}"/>
              </a:ext>
            </a:extLst>
          </p:cNvPr>
          <p:cNvSpPr>
            <a:spLocks noGrp="1"/>
          </p:cNvSpPr>
          <p:nvPr>
            <p:ph type="body" sz="quarter" idx="83"/>
          </p:nvPr>
        </p:nvSpPr>
        <p:spPr/>
        <p:txBody>
          <a:bodyPr/>
          <a:lstStyle/>
          <a:p>
            <a:r>
              <a:rPr lang="en-GB" dirty="0"/>
              <a:t>Source: DCM / BAFTA. Conducted by; </a:t>
            </a:r>
            <a:r>
              <a:rPr lang="en-GB" dirty="0" err="1"/>
              <a:t>Differentology</a:t>
            </a:r>
            <a:r>
              <a:rPr lang="en-GB" dirty="0"/>
              <a:t>, October 2022</a:t>
            </a:r>
            <a:endParaRPr lang="en-US" dirty="0"/>
          </a:p>
        </p:txBody>
      </p:sp>
      <p:sp>
        <p:nvSpPr>
          <p:cNvPr id="3" name="Title 2">
            <a:extLst>
              <a:ext uri="{FF2B5EF4-FFF2-40B4-BE49-F238E27FC236}">
                <a16:creationId xmlns:a16="http://schemas.microsoft.com/office/drawing/2014/main" id="{6B8FA4E7-2FD8-036C-344C-5EBAB8B46350}"/>
              </a:ext>
            </a:extLst>
          </p:cNvPr>
          <p:cNvSpPr>
            <a:spLocks noGrp="1"/>
          </p:cNvSpPr>
          <p:nvPr>
            <p:ph type="title"/>
          </p:nvPr>
        </p:nvSpPr>
        <p:spPr/>
        <p:txBody>
          <a:bodyPr/>
          <a:lstStyle/>
          <a:p>
            <a:r>
              <a:rPr lang="en-US" dirty="0"/>
              <a:t>BAFTA</a:t>
            </a:r>
          </a:p>
        </p:txBody>
      </p:sp>
      <p:sp>
        <p:nvSpPr>
          <p:cNvPr id="10" name="Text Placeholder 4">
            <a:extLst>
              <a:ext uri="{FF2B5EF4-FFF2-40B4-BE49-F238E27FC236}">
                <a16:creationId xmlns:a16="http://schemas.microsoft.com/office/drawing/2014/main" id="{9ECD8AEB-7A4B-272F-9961-4B4FC9D8DFA6}"/>
              </a:ext>
            </a:extLst>
          </p:cNvPr>
          <p:cNvSpPr>
            <a:spLocks noGrp="1"/>
          </p:cNvSpPr>
          <p:nvPr>
            <p:ph type="body" sz="quarter" idx="16"/>
          </p:nvPr>
        </p:nvSpPr>
        <p:spPr>
          <a:xfrm>
            <a:off x="510922" y="1588119"/>
            <a:ext cx="7325138" cy="3847430"/>
          </a:xfrm>
        </p:spPr>
        <p:txBody>
          <a:bodyPr/>
          <a:lstStyle/>
          <a:p>
            <a:pPr lvl="0" indent="0" defTabSz="961844">
              <a:lnSpc>
                <a:spcPct val="100000"/>
              </a:lnSpc>
              <a:spcBef>
                <a:spcPts val="0"/>
              </a:spcBef>
              <a:buClr>
                <a:srgbClr val="FFFFFF"/>
              </a:buClr>
              <a:buSzPct val="100000"/>
              <a:defRPr/>
            </a:pPr>
            <a:r>
              <a:rPr lang="en-GB" sz="1500" b="1" dirty="0"/>
              <a:t>Background </a:t>
            </a:r>
          </a:p>
          <a:p>
            <a:pPr lvl="0" indent="0" defTabSz="961844">
              <a:lnSpc>
                <a:spcPct val="100000"/>
              </a:lnSpc>
              <a:spcBef>
                <a:spcPts val="0"/>
              </a:spcBef>
              <a:buClr>
                <a:srgbClr val="FFFFFF"/>
              </a:buClr>
              <a:buSzPct val="100000"/>
              <a:defRPr/>
            </a:pPr>
            <a:r>
              <a:rPr lang="en-GB" altLang="en-US" sz="1500" dirty="0">
                <a:solidFill>
                  <a:srgbClr val="000000"/>
                </a:solidFill>
                <a:cs typeface="Arial" pitchFamily="34" charset="0"/>
              </a:rPr>
              <a:t>BAFTA partnered with DCM Studios to promote the gaming industry with a campaign celebrating video games as an artform that changes lives.</a:t>
            </a:r>
          </a:p>
          <a:p>
            <a:pPr lvl="0" indent="0" defTabSz="961844">
              <a:lnSpc>
                <a:spcPct val="100000"/>
              </a:lnSpc>
              <a:spcBef>
                <a:spcPts val="0"/>
              </a:spcBef>
              <a:buClr>
                <a:srgbClr val="FFFFFF"/>
              </a:buClr>
              <a:buSzPct val="100000"/>
              <a:defRPr/>
            </a:pPr>
            <a:endParaRPr lang="en-GB" sz="1500" b="1" dirty="0">
              <a:solidFill>
                <a:srgbClr val="000000"/>
              </a:solidFill>
            </a:endParaRPr>
          </a:p>
          <a:p>
            <a:pPr lvl="0" indent="0" defTabSz="961844">
              <a:lnSpc>
                <a:spcPct val="100000"/>
              </a:lnSpc>
              <a:spcBef>
                <a:spcPts val="0"/>
              </a:spcBef>
              <a:buClr>
                <a:srgbClr val="FFFFFF"/>
              </a:buClr>
              <a:buSzPct val="100000"/>
              <a:defRPr/>
            </a:pPr>
            <a:r>
              <a:rPr lang="en-GB" sz="1500" b="1" dirty="0"/>
              <a:t>Plan</a:t>
            </a:r>
            <a:br>
              <a:rPr lang="en-GB" sz="1500" b="1" dirty="0">
                <a:solidFill>
                  <a:srgbClr val="000000"/>
                </a:solidFill>
              </a:rPr>
            </a:br>
            <a:r>
              <a:rPr lang="en-GB" altLang="en-US" sz="1500" dirty="0">
                <a:solidFill>
                  <a:srgbClr val="000000"/>
                </a:solidFill>
                <a:cs typeface="Arial" pitchFamily="34" charset="0"/>
              </a:rPr>
              <a:t>The 105” ad launched in cinemas alongside the release of </a:t>
            </a:r>
            <a:r>
              <a:rPr lang="en-GB" altLang="en-US" sz="1500" i="1" dirty="0">
                <a:solidFill>
                  <a:srgbClr val="000000"/>
                </a:solidFill>
                <a:cs typeface="Arial" pitchFamily="34" charset="0"/>
              </a:rPr>
              <a:t>A Minecraft Movie</a:t>
            </a:r>
            <a:r>
              <a:rPr lang="en-GB" altLang="en-US" sz="1500" dirty="0">
                <a:solidFill>
                  <a:srgbClr val="000000"/>
                </a:solidFill>
                <a:cs typeface="Arial" pitchFamily="34" charset="0"/>
              </a:rPr>
              <a:t>. In addition, the creative was presented at the London Game Awards during the New Game Plus B2C event at the London Museum, targeting industry panels and big screens at the festival’s Trafalgar Square takeover.</a:t>
            </a:r>
          </a:p>
          <a:p>
            <a:pPr indent="0" defTabSz="654246">
              <a:lnSpc>
                <a:spcPct val="100000"/>
              </a:lnSpc>
              <a:spcAft>
                <a:spcPts val="116"/>
              </a:spcAft>
            </a:pPr>
            <a:endParaRPr lang="en-GB" sz="1500" dirty="0">
              <a:solidFill>
                <a:srgbClr val="000000"/>
              </a:solidFill>
            </a:endParaRPr>
          </a:p>
          <a:p>
            <a:pPr lvl="0" indent="0" defTabSz="961844">
              <a:lnSpc>
                <a:spcPct val="100000"/>
              </a:lnSpc>
              <a:spcBef>
                <a:spcPts val="0"/>
              </a:spcBef>
              <a:buClr>
                <a:srgbClr val="FFFFFF"/>
              </a:buClr>
              <a:buSzPct val="100000"/>
              <a:defRPr/>
            </a:pPr>
            <a:r>
              <a:rPr lang="en-GB" sz="1500" b="1" dirty="0"/>
              <a:t>Results</a:t>
            </a:r>
          </a:p>
          <a:p>
            <a:pPr lvl="0" indent="0" defTabSz="961844">
              <a:lnSpc>
                <a:spcPct val="100000"/>
              </a:lnSpc>
              <a:spcBef>
                <a:spcPts val="0"/>
              </a:spcBef>
              <a:buClr>
                <a:srgbClr val="FFFFFF"/>
              </a:buClr>
              <a:buSzPct val="100000"/>
              <a:defRPr/>
            </a:pPr>
            <a:endParaRPr lang="en-GB" sz="1500" b="1"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BAFTA saw significant uplifts in association with gaming (+42%) for those who saw the ad in cinema</a:t>
            </a:r>
          </a:p>
          <a:p>
            <a:pPr marL="285750" lvl="0" indent="-285750" defTabSz="961844">
              <a:lnSpc>
                <a:spcPct val="100000"/>
              </a:lnSpc>
              <a:spcBef>
                <a:spcPts val="0"/>
              </a:spcBef>
              <a:buClr>
                <a:schemeClr val="tx1"/>
              </a:buClr>
              <a:buSzPct val="100000"/>
              <a:buFont typeface="Arial" panose="020B0604020202020204" pitchFamily="34" charset="0"/>
              <a:buChar char="•"/>
              <a:defRPr/>
            </a:pPr>
            <a:endParaRPr lang="en-GB" sz="1500"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75% of those who saw the ad in cinema agreed ‘Video games tell great stories’</a:t>
            </a:r>
          </a:p>
        </p:txBody>
      </p:sp>
      <p:pic>
        <p:nvPicPr>
          <p:cNvPr id="11" name="Picture Placeholder 10">
            <a:extLst>
              <a:ext uri="{FF2B5EF4-FFF2-40B4-BE49-F238E27FC236}">
                <a16:creationId xmlns:a16="http://schemas.microsoft.com/office/drawing/2014/main" id="{0CE830BE-5325-2473-5491-4F53A3EE7E0D}"/>
              </a:ext>
            </a:extLst>
          </p:cNvPr>
          <p:cNvPicPr>
            <a:picLocks noGrp="1" noChangeAspect="1"/>
          </p:cNvPicPr>
          <p:nvPr>
            <p:ph type="pic" sz="quarter" idx="85"/>
          </p:nvPr>
        </p:nvPicPr>
        <p:blipFill>
          <a:blip r:embed="rId3">
            <a:extLst>
              <a:ext uri="{28A0092B-C50C-407E-A947-70E740481C1C}">
                <a14:useLocalDpi xmlns:a14="http://schemas.microsoft.com/office/drawing/2010/main" val="0"/>
              </a:ext>
            </a:extLst>
          </a:blip>
          <a:srcRect l="1024" t="16528" r="1186" b="1124"/>
          <a:stretch>
            <a:fillRect/>
          </a:stretch>
        </p:blipFill>
        <p:spPr>
          <a:xfrm>
            <a:off x="8355535" y="1265128"/>
            <a:ext cx="3490896" cy="2246706"/>
          </a:xfrm>
          <a:prstGeom prst="roundRect">
            <a:avLst>
              <a:gd name="adj" fmla="val 1469"/>
            </a:avLst>
          </a:prstGeom>
          <a:blipFill>
            <a:blip r:embed="rId4"/>
            <a:srcRect/>
            <a:stretch>
              <a:fillRect t="-13649" b="-13649"/>
            </a:stretch>
          </a:blipFill>
        </p:spPr>
      </p:pic>
      <p:sp>
        <p:nvSpPr>
          <p:cNvPr id="8" name="TextBox 7">
            <a:extLst>
              <a:ext uri="{FF2B5EF4-FFF2-40B4-BE49-F238E27FC236}">
                <a16:creationId xmlns:a16="http://schemas.microsoft.com/office/drawing/2014/main" id="{7A6F1C14-E33E-48CE-17C7-6624383F227A}"/>
              </a:ext>
            </a:extLst>
          </p:cNvPr>
          <p:cNvSpPr txBox="1"/>
          <p:nvPr/>
        </p:nvSpPr>
        <p:spPr>
          <a:xfrm>
            <a:off x="9486171" y="331860"/>
            <a:ext cx="2408649" cy="407740"/>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DCM Awards nominee: </a:t>
            </a:r>
          </a:p>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Best Use of Cinema (Large)</a:t>
            </a:r>
          </a:p>
        </p:txBody>
      </p:sp>
      <p:pic>
        <p:nvPicPr>
          <p:cNvPr id="15" name="Picture Placeholder 10">
            <a:extLst>
              <a:ext uri="{FF2B5EF4-FFF2-40B4-BE49-F238E27FC236}">
                <a16:creationId xmlns:a16="http://schemas.microsoft.com/office/drawing/2014/main" id="{6591E5E6-BEB5-E6FD-F7BC-8649773A1BC5}"/>
              </a:ext>
            </a:extLst>
          </p:cNvPr>
          <p:cNvPicPr>
            <a:picLocks noChangeAspect="1"/>
          </p:cNvPicPr>
          <p:nvPr/>
        </p:nvPicPr>
        <p:blipFill>
          <a:blip r:embed="rId5">
            <a:extLst>
              <a:ext uri="{28A0092B-C50C-407E-A947-70E740481C1C}">
                <a14:useLocalDpi xmlns:a14="http://schemas.microsoft.com/office/drawing/2010/main" val="0"/>
              </a:ext>
            </a:extLst>
          </a:blip>
          <a:srcRect l="1095" t="6390" r="1352" b="11449"/>
          <a:stretch>
            <a:fillRect/>
          </a:stretch>
        </p:blipFill>
        <p:spPr>
          <a:xfrm>
            <a:off x="8355535" y="3603731"/>
            <a:ext cx="3490896" cy="2246706"/>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2242289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75E097-78A5-57B9-07FA-1E3E4528EE83}"/>
              </a:ext>
            </a:extLst>
          </p:cNvPr>
          <p:cNvSpPr>
            <a:spLocks noGrp="1"/>
          </p:cNvSpPr>
          <p:nvPr>
            <p:ph type="title"/>
          </p:nvPr>
        </p:nvSpPr>
        <p:spPr>
          <a:xfrm>
            <a:off x="510923" y="476824"/>
            <a:ext cx="4615332" cy="525552"/>
          </a:xfrm>
        </p:spPr>
        <p:txBody>
          <a:bodyPr/>
          <a:lstStyle/>
          <a:p>
            <a:r>
              <a:rPr lang="en-US" dirty="0"/>
              <a:t>BAFTA</a:t>
            </a:r>
          </a:p>
        </p:txBody>
      </p:sp>
      <p:sp>
        <p:nvSpPr>
          <p:cNvPr id="4" name="Subtitle 3">
            <a:extLst>
              <a:ext uri="{FF2B5EF4-FFF2-40B4-BE49-F238E27FC236}">
                <a16:creationId xmlns:a16="http://schemas.microsoft.com/office/drawing/2014/main" id="{7467CB3E-2F36-87D9-D830-7E2F41BFFEC8}"/>
              </a:ext>
            </a:extLst>
          </p:cNvPr>
          <p:cNvSpPr>
            <a:spLocks noGrp="1"/>
          </p:cNvSpPr>
          <p:nvPr>
            <p:ph type="subTitle" idx="1"/>
          </p:nvPr>
        </p:nvSpPr>
        <p:spPr>
          <a:xfrm>
            <a:off x="508533" y="1146201"/>
            <a:ext cx="4617721" cy="347555"/>
          </a:xfrm>
        </p:spPr>
        <p:txBody>
          <a:bodyPr/>
          <a:lstStyle/>
          <a:p>
            <a:r>
              <a:rPr lang="en-GB" dirty="0"/>
              <a:t>Celebrating the Art of Storytelling</a:t>
            </a:r>
          </a:p>
        </p:txBody>
      </p:sp>
      <p:sp>
        <p:nvSpPr>
          <p:cNvPr id="8" name="Text Placeholder 4">
            <a:extLst>
              <a:ext uri="{FF2B5EF4-FFF2-40B4-BE49-F238E27FC236}">
                <a16:creationId xmlns:a16="http://schemas.microsoft.com/office/drawing/2014/main" id="{354665FE-3DF5-929C-84B2-159ACCD5BFF5}"/>
              </a:ext>
            </a:extLst>
          </p:cNvPr>
          <p:cNvSpPr>
            <a:spLocks noGrp="1"/>
          </p:cNvSpPr>
          <p:nvPr>
            <p:ph type="body" sz="quarter" idx="16"/>
          </p:nvPr>
        </p:nvSpPr>
        <p:spPr>
          <a:xfrm>
            <a:off x="508533" y="1955048"/>
            <a:ext cx="4193199" cy="3345676"/>
          </a:xfrm>
        </p:spPr>
        <p:txBody>
          <a:bodyPr/>
          <a:lstStyle/>
          <a:p>
            <a:pPr defTabSz="654246">
              <a:lnSpc>
                <a:spcPct val="100000"/>
              </a:lnSpc>
            </a:pPr>
            <a:r>
              <a:rPr lang="en-GB" b="1" dirty="0"/>
              <a:t>Background </a:t>
            </a:r>
            <a:br>
              <a:rPr lang="en-GB" b="1" dirty="0"/>
            </a:br>
            <a:r>
              <a:rPr lang="en-GB" altLang="en-US" dirty="0">
                <a:solidFill>
                  <a:srgbClr val="000000"/>
                </a:solidFill>
                <a:cs typeface="Arial" pitchFamily="34" charset="0"/>
              </a:rPr>
              <a:t>BAFTA partnered with DCM Studios designed to promote the gaming industry, an area which is typically overlooked after Film and TV. The campaign aimed to celebrate video games as an artform that changes lives.</a:t>
            </a:r>
            <a:br>
              <a:rPr lang="en-GB" altLang="en-US" b="1" dirty="0">
                <a:solidFill>
                  <a:srgbClr val="000000"/>
                </a:solidFill>
                <a:cs typeface="Arial" pitchFamily="34" charset="0"/>
              </a:rPr>
            </a:br>
            <a:br>
              <a:rPr lang="en-GB" altLang="en-US" b="1" dirty="0">
                <a:solidFill>
                  <a:srgbClr val="000000"/>
                </a:solidFill>
                <a:cs typeface="Arial" pitchFamily="34" charset="0"/>
              </a:rPr>
            </a:br>
            <a:r>
              <a:rPr lang="en-GB" b="1" dirty="0"/>
              <a:t>Plan</a:t>
            </a:r>
            <a:br>
              <a:rPr lang="en-GB" b="1" dirty="0"/>
            </a:br>
            <a:r>
              <a:rPr lang="en-GB" dirty="0">
                <a:solidFill>
                  <a:srgbClr val="000000"/>
                </a:solidFill>
              </a:rPr>
              <a:t>DCM Studios and Common People Films produced a 105” ad which explored the connectivity between film, games and TV, highlighting the depth of video game storytelling that captivates audiences worldwide. To ensure contextual relevance &amp; maximum impact with 16-34-year-olds ahead of the Game Awards, the trailer was launched in cinemas alongside the release of </a:t>
            </a:r>
            <a:r>
              <a:rPr lang="en-GB" i="1" dirty="0">
                <a:solidFill>
                  <a:srgbClr val="000000"/>
                </a:solidFill>
              </a:rPr>
              <a:t>A Minecraft Movie</a:t>
            </a:r>
            <a:r>
              <a:rPr lang="en-GB" dirty="0">
                <a:solidFill>
                  <a:srgbClr val="000000"/>
                </a:solidFill>
              </a:rPr>
              <a:t>. In addition, the creative was presented at the London Game Awards during the New Game Plus B2C event at the London Museum, targeting industry panels and big screens at the festival’s Trafalgar Square takeover.</a:t>
            </a:r>
          </a:p>
          <a:p>
            <a:pPr indent="0">
              <a:lnSpc>
                <a:spcPct val="100000"/>
              </a:lnSpc>
              <a:spcBef>
                <a:spcPts val="0"/>
              </a:spcBef>
            </a:pPr>
            <a:endParaRPr lang="en-GB" dirty="0"/>
          </a:p>
        </p:txBody>
      </p:sp>
      <p:graphicFrame>
        <p:nvGraphicFramePr>
          <p:cNvPr id="11" name="Table 10">
            <a:extLst>
              <a:ext uri="{FF2B5EF4-FFF2-40B4-BE49-F238E27FC236}">
                <a16:creationId xmlns:a16="http://schemas.microsoft.com/office/drawing/2014/main" id="{0B97261B-7734-3C56-A471-AB50A2739FD6}"/>
              </a:ext>
            </a:extLst>
          </p:cNvPr>
          <p:cNvGraphicFramePr>
            <a:graphicFrameLocks noGrp="1"/>
          </p:cNvGraphicFramePr>
          <p:nvPr>
            <p:extLst>
              <p:ext uri="{D42A27DB-BD31-4B8C-83A1-F6EECF244321}">
                <p14:modId xmlns:p14="http://schemas.microsoft.com/office/powerpoint/2010/main" val="1298210052"/>
              </p:ext>
            </p:extLst>
          </p:nvPr>
        </p:nvGraphicFramePr>
        <p:xfrm>
          <a:off x="5208816" y="909878"/>
          <a:ext cx="6686004" cy="679866"/>
        </p:xfrm>
        <a:graphic>
          <a:graphicData uri="http://schemas.openxmlformats.org/drawingml/2006/table">
            <a:tbl>
              <a:tblPr firstRow="1" bandRow="1">
                <a:tableStyleId>{793D81CF-94F2-401A-BA57-92F5A7B2D0C5}</a:tableStyleId>
              </a:tblPr>
              <a:tblGrid>
                <a:gridCol w="2283750">
                  <a:extLst>
                    <a:ext uri="{9D8B030D-6E8A-4147-A177-3AD203B41FA5}">
                      <a16:colId xmlns:a16="http://schemas.microsoft.com/office/drawing/2014/main" val="2072537272"/>
                    </a:ext>
                  </a:extLst>
                </a:gridCol>
                <a:gridCol w="2201127">
                  <a:extLst>
                    <a:ext uri="{9D8B030D-6E8A-4147-A177-3AD203B41FA5}">
                      <a16:colId xmlns:a16="http://schemas.microsoft.com/office/drawing/2014/main" val="3314162814"/>
                    </a:ext>
                  </a:extLst>
                </a:gridCol>
                <a:gridCol w="2201127">
                  <a:extLst>
                    <a:ext uri="{9D8B030D-6E8A-4147-A177-3AD203B41FA5}">
                      <a16:colId xmlns:a16="http://schemas.microsoft.com/office/drawing/2014/main" val="776944138"/>
                    </a:ext>
                  </a:extLst>
                </a:gridCol>
              </a:tblGrid>
              <a:tr h="339933">
                <a:tc>
                  <a:txBody>
                    <a:bodyPr/>
                    <a:lstStyle/>
                    <a:p>
                      <a:r>
                        <a:rPr lang="en-GB" sz="1200" dirty="0">
                          <a:solidFill>
                            <a:schemeClr val="bg1"/>
                          </a:solidFill>
                        </a:rPr>
                        <a:t>Target</a:t>
                      </a:r>
                    </a:p>
                  </a:txBody>
                  <a:tcPr marL="52167" marR="52167" marT="26083" marB="26083"/>
                </a:tc>
                <a:tc>
                  <a:txBody>
                    <a:bodyPr/>
                    <a:lstStyle/>
                    <a:p>
                      <a:r>
                        <a:rPr lang="en-GB" sz="1200" dirty="0">
                          <a:solidFill>
                            <a:schemeClr val="bg1"/>
                          </a:solidFill>
                        </a:rPr>
                        <a:t>Buying route</a:t>
                      </a:r>
                    </a:p>
                  </a:txBody>
                  <a:tcPr marL="52167" marR="52167" marT="26083" marB="26083"/>
                </a:tc>
                <a:tc>
                  <a:txBody>
                    <a:bodyPr/>
                    <a:lstStyle/>
                    <a:p>
                      <a:r>
                        <a:rPr lang="en-GB" sz="1200" dirty="0">
                          <a:solidFill>
                            <a:schemeClr val="bg1"/>
                          </a:solidFill>
                        </a:rPr>
                        <a:t>Copy length</a:t>
                      </a:r>
                    </a:p>
                  </a:txBody>
                  <a:tcPr marL="52167" marR="52167" marT="26083" marB="26083"/>
                </a:tc>
                <a:extLst>
                  <a:ext uri="{0D108BD9-81ED-4DB2-BD59-A6C34878D82A}">
                    <a16:rowId xmlns:a16="http://schemas.microsoft.com/office/drawing/2014/main" val="1179928151"/>
                  </a:ext>
                </a:extLst>
              </a:tr>
              <a:tr h="339933">
                <a:tc>
                  <a:txBody>
                    <a:bodyPr/>
                    <a:lstStyle/>
                    <a:p>
                      <a:pPr algn="l" fontAlgn="ctr"/>
                      <a:r>
                        <a:rPr lang="en-GB" sz="1200" b="0" u="none" strike="noStrike" dirty="0">
                          <a:solidFill>
                            <a:schemeClr val="tx1"/>
                          </a:solidFill>
                          <a:effectLst/>
                        </a:rPr>
                        <a:t>16-34s</a:t>
                      </a:r>
                      <a:endParaRPr lang="en-GB" sz="1200" b="0" i="0" u="none" strike="noStrike" dirty="0">
                        <a:solidFill>
                          <a:schemeClr val="tx1"/>
                        </a:solidFill>
                        <a:effectLst/>
                        <a:latin typeface="+mn-lt"/>
                      </a:endParaRPr>
                    </a:p>
                  </a:txBody>
                  <a:tcPr marL="52167" marR="52167" marT="26083" marB="26083"/>
                </a:tc>
                <a:tc>
                  <a:txBody>
                    <a:bodyPr/>
                    <a:lstStyle/>
                    <a:p>
                      <a:r>
                        <a:rPr lang="en-GB" sz="1200" dirty="0"/>
                        <a:t>AGP</a:t>
                      </a:r>
                    </a:p>
                  </a:txBody>
                  <a:tcPr marL="52167" marR="52167" marT="26083" marB="26083"/>
                </a:tc>
                <a:tc>
                  <a:txBody>
                    <a:bodyPr/>
                    <a:lstStyle/>
                    <a:p>
                      <a:r>
                        <a:rPr lang="en-GB" sz="1200" dirty="0"/>
                        <a:t>105”</a:t>
                      </a:r>
                    </a:p>
                  </a:txBody>
                  <a:tcPr marL="52167" marR="52167" marT="26083" marB="26083"/>
                </a:tc>
                <a:extLst>
                  <a:ext uri="{0D108BD9-81ED-4DB2-BD59-A6C34878D82A}">
                    <a16:rowId xmlns:a16="http://schemas.microsoft.com/office/drawing/2014/main" val="3682919480"/>
                  </a:ext>
                </a:extLst>
              </a:tr>
            </a:tbl>
          </a:graphicData>
        </a:graphic>
      </p:graphicFrame>
      <p:sp>
        <p:nvSpPr>
          <p:cNvPr id="20" name="Text Placeholder 4">
            <a:extLst>
              <a:ext uri="{FF2B5EF4-FFF2-40B4-BE49-F238E27FC236}">
                <a16:creationId xmlns:a16="http://schemas.microsoft.com/office/drawing/2014/main" id="{A80AF93D-CE82-A5C8-1015-6527140BEDFC}"/>
              </a:ext>
            </a:extLst>
          </p:cNvPr>
          <p:cNvSpPr txBox="1">
            <a:spLocks/>
          </p:cNvSpPr>
          <p:nvPr/>
        </p:nvSpPr>
        <p:spPr>
          <a:xfrm>
            <a:off x="5208816" y="1763194"/>
            <a:ext cx="6408420" cy="2602345"/>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4246">
              <a:lnSpc>
                <a:spcPct val="100000"/>
              </a:lnSpc>
              <a:spcAft>
                <a:spcPts val="116"/>
              </a:spcAft>
            </a:pPr>
            <a:r>
              <a:rPr lang="en-GB" b="1" dirty="0"/>
              <a:t>Results </a:t>
            </a:r>
            <a:br>
              <a:rPr lang="en-GB" b="1" dirty="0"/>
            </a:br>
            <a:r>
              <a:rPr lang="en-GB" dirty="0">
                <a:solidFill>
                  <a:srgbClr val="000000"/>
                </a:solidFill>
              </a:rPr>
              <a:t>Cinema demonstrated its value as an effective medium for storytelling and driving uplifts in engagement.</a:t>
            </a:r>
            <a:br>
              <a:rPr lang="en-GB" dirty="0">
                <a:solidFill>
                  <a:srgbClr val="000000"/>
                </a:solidFill>
              </a:rPr>
            </a:br>
            <a:br>
              <a:rPr lang="en-GB" dirty="0">
                <a:solidFill>
                  <a:srgbClr val="000000"/>
                </a:solidFill>
              </a:rPr>
            </a:br>
            <a:r>
              <a:rPr lang="en-GB" b="1" dirty="0"/>
              <a:t>Increase in website traffic</a:t>
            </a:r>
            <a:br>
              <a:rPr lang="en-GB" dirty="0"/>
            </a:br>
            <a:r>
              <a:rPr lang="en-GB" dirty="0"/>
              <a:t>Ad awareness rose by 5% during the time cinema was live.</a:t>
            </a:r>
            <a:br>
              <a:rPr lang="en-GB" dirty="0"/>
            </a:br>
            <a:br>
              <a:rPr lang="en-GB" dirty="0"/>
            </a:br>
            <a:r>
              <a:rPr lang="en-GB" b="1" dirty="0"/>
              <a:t>Gaming associations</a:t>
            </a:r>
            <a:br>
              <a:rPr lang="en-GB" dirty="0"/>
            </a:br>
            <a:r>
              <a:rPr lang="en-GB" dirty="0"/>
              <a:t>Future Renew was the biggest ever product launch for No7 in terms of revenue generated, with one product sold every two seconds. No7 had delivered over 18 weeks of target sales in just the first 25 days of launch.</a:t>
            </a:r>
            <a:br>
              <a:rPr lang="en-GB" dirty="0"/>
            </a:br>
            <a:br>
              <a:rPr lang="en-GB" dirty="0"/>
            </a:br>
            <a:r>
              <a:rPr lang="en-GB" b="1" dirty="0"/>
              <a:t>Message takeout</a:t>
            </a:r>
            <a:br>
              <a:rPr lang="en-GB" dirty="0"/>
            </a:br>
            <a:r>
              <a:rPr lang="en-GB" dirty="0"/>
              <a:t>75% of those who saw the ad in cinema agreed ‘Video games tell great stories’</a:t>
            </a:r>
          </a:p>
          <a:p>
            <a:pPr defTabSz="654246">
              <a:lnSpc>
                <a:spcPct val="100000"/>
              </a:lnSpc>
              <a:spcAft>
                <a:spcPts val="116"/>
              </a:spcAft>
            </a:pPr>
            <a:endParaRPr lang="en-GB" dirty="0"/>
          </a:p>
          <a:p>
            <a:pPr defTabSz="654246">
              <a:lnSpc>
                <a:spcPct val="100000"/>
              </a:lnSpc>
              <a:spcAft>
                <a:spcPts val="116"/>
              </a:spcAft>
            </a:pPr>
            <a:endParaRPr lang="en-GB" dirty="0"/>
          </a:p>
        </p:txBody>
      </p:sp>
      <p:sp>
        <p:nvSpPr>
          <p:cNvPr id="10" name="TextBox 9">
            <a:extLst>
              <a:ext uri="{FF2B5EF4-FFF2-40B4-BE49-F238E27FC236}">
                <a16:creationId xmlns:a16="http://schemas.microsoft.com/office/drawing/2014/main" id="{2A3FB396-A97B-724E-EA89-7C09E59C9A9A}"/>
              </a:ext>
            </a:extLst>
          </p:cNvPr>
          <p:cNvSpPr txBox="1"/>
          <p:nvPr/>
        </p:nvSpPr>
        <p:spPr>
          <a:xfrm>
            <a:off x="9486171" y="331860"/>
            <a:ext cx="2408649" cy="407740"/>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DCM Awards nominee: </a:t>
            </a:r>
          </a:p>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Best Use of Cinema (Large)</a:t>
            </a:r>
          </a:p>
        </p:txBody>
      </p:sp>
      <p:pic>
        <p:nvPicPr>
          <p:cNvPr id="5" name="Picture Placeholder 10">
            <a:extLst>
              <a:ext uri="{FF2B5EF4-FFF2-40B4-BE49-F238E27FC236}">
                <a16:creationId xmlns:a16="http://schemas.microsoft.com/office/drawing/2014/main" id="{D3D31F28-F098-0F14-70F7-C679F57087FC}"/>
              </a:ext>
            </a:extLst>
          </p:cNvPr>
          <p:cNvPicPr>
            <a:picLocks noChangeAspect="1"/>
          </p:cNvPicPr>
          <p:nvPr/>
        </p:nvPicPr>
        <p:blipFill>
          <a:blip r:embed="rId3">
            <a:extLst>
              <a:ext uri="{28A0092B-C50C-407E-A947-70E740481C1C}">
                <a14:useLocalDpi xmlns:a14="http://schemas.microsoft.com/office/drawing/2010/main" val="0"/>
              </a:ext>
            </a:extLst>
          </a:blip>
          <a:srcRect l="1981" t="8704" r="1287" b="5436"/>
          <a:stretch>
            <a:fillRect/>
          </a:stretch>
        </p:blipFill>
        <p:spPr>
          <a:xfrm>
            <a:off x="5208816" y="4460240"/>
            <a:ext cx="2103796" cy="1426969"/>
          </a:xfrm>
          <a:prstGeom prst="roundRect">
            <a:avLst>
              <a:gd name="adj" fmla="val 1469"/>
            </a:avLst>
          </a:prstGeom>
          <a:blipFill>
            <a:blip r:embed="rId4"/>
            <a:srcRect/>
            <a:stretch>
              <a:fillRect t="-13649" b="-13649"/>
            </a:stretch>
          </a:blipFill>
        </p:spPr>
      </p:pic>
      <p:pic>
        <p:nvPicPr>
          <p:cNvPr id="6" name="Picture Placeholder 10">
            <a:extLst>
              <a:ext uri="{FF2B5EF4-FFF2-40B4-BE49-F238E27FC236}">
                <a16:creationId xmlns:a16="http://schemas.microsoft.com/office/drawing/2014/main" id="{A178C778-FAA7-1071-92B4-4161CA84460C}"/>
              </a:ext>
            </a:extLst>
          </p:cNvPr>
          <p:cNvPicPr>
            <a:picLocks noChangeAspect="1"/>
          </p:cNvPicPr>
          <p:nvPr/>
        </p:nvPicPr>
        <p:blipFill>
          <a:blip r:embed="rId5">
            <a:extLst>
              <a:ext uri="{28A0092B-C50C-407E-A947-70E740481C1C}">
                <a14:useLocalDpi xmlns:a14="http://schemas.microsoft.com/office/drawing/2010/main" val="0"/>
              </a:ext>
            </a:extLst>
          </a:blip>
          <a:srcRect l="1472" t="3923" r="1497" b="9949"/>
          <a:stretch>
            <a:fillRect/>
          </a:stretch>
        </p:blipFill>
        <p:spPr>
          <a:xfrm>
            <a:off x="7490269" y="4460240"/>
            <a:ext cx="2103796" cy="1426969"/>
          </a:xfrm>
          <a:prstGeom prst="roundRect">
            <a:avLst>
              <a:gd name="adj" fmla="val 1469"/>
            </a:avLst>
          </a:prstGeom>
          <a:blipFill>
            <a:blip r:embed="rId4"/>
            <a:srcRect/>
            <a:stretch>
              <a:fillRect t="-13649" b="-13649"/>
            </a:stretch>
          </a:blipFill>
        </p:spPr>
      </p:pic>
      <p:pic>
        <p:nvPicPr>
          <p:cNvPr id="7" name="Picture Placeholder 10">
            <a:extLst>
              <a:ext uri="{FF2B5EF4-FFF2-40B4-BE49-F238E27FC236}">
                <a16:creationId xmlns:a16="http://schemas.microsoft.com/office/drawing/2014/main" id="{BD4F4D7C-3004-D3D5-9E16-524B1A20EF47}"/>
              </a:ext>
            </a:extLst>
          </p:cNvPr>
          <p:cNvPicPr>
            <a:picLocks noChangeAspect="1"/>
          </p:cNvPicPr>
          <p:nvPr/>
        </p:nvPicPr>
        <p:blipFill>
          <a:blip r:embed="rId6">
            <a:extLst>
              <a:ext uri="{28A0092B-C50C-407E-A947-70E740481C1C}">
                <a14:useLocalDpi xmlns:a14="http://schemas.microsoft.com/office/drawing/2010/main" val="0"/>
              </a:ext>
            </a:extLst>
          </a:blip>
          <a:srcRect l="1415" t="5658" r="1191" b="5658"/>
          <a:stretch>
            <a:fillRect/>
          </a:stretch>
        </p:blipFill>
        <p:spPr>
          <a:xfrm>
            <a:off x="9772262" y="4460240"/>
            <a:ext cx="2122558" cy="1426969"/>
          </a:xfrm>
          <a:prstGeom prst="roundRect">
            <a:avLst>
              <a:gd name="adj" fmla="val 1469"/>
            </a:avLst>
          </a:prstGeom>
          <a:blipFill>
            <a:blip r:embed="rId7"/>
            <a:srcRect/>
            <a:stretch>
              <a:fillRect t="-13649" b="-13649"/>
            </a:stretch>
          </a:blipFill>
        </p:spPr>
      </p:pic>
      <p:sp>
        <p:nvSpPr>
          <p:cNvPr id="14" name="Text Placeholder 1">
            <a:extLst>
              <a:ext uri="{FF2B5EF4-FFF2-40B4-BE49-F238E27FC236}">
                <a16:creationId xmlns:a16="http://schemas.microsoft.com/office/drawing/2014/main" id="{386B6A5F-CA57-C31A-A7E7-FAF0350D80A1}"/>
              </a:ext>
            </a:extLst>
          </p:cNvPr>
          <p:cNvSpPr>
            <a:spLocks noGrp="1"/>
          </p:cNvSpPr>
          <p:nvPr>
            <p:ph type="body" sz="quarter" idx="83"/>
          </p:nvPr>
        </p:nvSpPr>
        <p:spPr>
          <a:xfrm>
            <a:off x="6588682" y="6480592"/>
            <a:ext cx="5398076" cy="157051"/>
          </a:xfrm>
        </p:spPr>
        <p:txBody>
          <a:bodyPr/>
          <a:lstStyle/>
          <a:p>
            <a:r>
              <a:rPr lang="en-GB" dirty="0"/>
              <a:t>Source: DCM / BAFTA. Conducted by; </a:t>
            </a:r>
            <a:r>
              <a:rPr lang="en-GB" dirty="0" err="1"/>
              <a:t>Differentology</a:t>
            </a:r>
            <a:r>
              <a:rPr lang="en-GB" dirty="0"/>
              <a:t>, October 2022</a:t>
            </a:r>
            <a:endParaRPr lang="en-US" dirty="0"/>
          </a:p>
        </p:txBody>
      </p:sp>
    </p:spTree>
    <p:extLst>
      <p:ext uri="{BB962C8B-B14F-4D97-AF65-F5344CB8AC3E}">
        <p14:creationId xmlns:p14="http://schemas.microsoft.com/office/powerpoint/2010/main" val="3769117390"/>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3815</TotalTime>
  <Words>520</Words>
  <Application>Microsoft Office PowerPoint</Application>
  <PresentationFormat>Widescreen</PresentationFormat>
  <Paragraphs>36</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Arial</vt:lpstr>
      <vt:lpstr>Helvetica Neue Light</vt:lpstr>
      <vt:lpstr>Inter 24pt Medium</vt:lpstr>
      <vt:lpstr>Inter Tight</vt:lpstr>
      <vt:lpstr>04. Text</vt:lpstr>
      <vt:lpstr>BAFTA</vt:lpstr>
      <vt:lpstr>BAFTA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5</cp:revision>
  <dcterms:created xsi:type="dcterms:W3CDTF">2026-06-18T13:58:37Z</dcterms:created>
  <dcterms:modified xsi:type="dcterms:W3CDTF">2026-07-09T12:00:09Z</dcterms:modified>
</cp:coreProperties>
</file>