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7" r:id="rId2"/>
    <p:sldId id="32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7"/>
          </p14:sldIdLst>
        </p14:section>
        <p14:section name="Detailed" id="{0EA4DDEA-782D-AA44-8D9A-864B26D7F0FD}">
          <p14:sldIdLst>
            <p14:sldId id="32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D0D7CC-2490-F048-B003-C1CB4D7BAE1B}" v="16" dt="2026-07-13T12:38:36.5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1"/>
    <p:restoredTop sz="91370"/>
  </p:normalViewPr>
  <p:slideViewPr>
    <p:cSldViewPr snapToGrid="0">
      <p:cViewPr>
        <p:scale>
          <a:sx n="112" d="100"/>
          <a:sy n="112" d="100"/>
        </p:scale>
        <p:origin x="1432" y="26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13T12:40:46.893" v="834" actId="12385"/>
      <pc:docMkLst>
        <pc:docMk/>
      </pc:docMkLst>
      <pc:sldChg chg="addSp delSp modSp new mod setBg modNotesTx">
        <pc:chgData name="Lottie Thompson [sd22c2t]" userId="98a8b714-f796-4d31-a9a4-7dc84f343c61" providerId="ADAL" clId="{2BD75302-921E-5E9F-A20A-9DC17D688525}" dt="2026-07-13T12:40:46.893" v="834" actId="12385"/>
        <pc:sldMkLst>
          <pc:docMk/>
          <pc:sldMk cId="665586536" sldId="326"/>
        </pc:sldMkLst>
        <pc:spChg chg="add mod">
          <ac:chgData name="Lottie Thompson [sd22c2t]" userId="98a8b714-f796-4d31-a9a4-7dc84f343c61" providerId="ADAL" clId="{2BD75302-921E-5E9F-A20A-9DC17D688525}" dt="2026-07-13T12:32:00.034" v="615" actId="20577"/>
          <ac:spMkLst>
            <pc:docMk/>
            <pc:sldMk cId="665586536" sldId="326"/>
            <ac:spMk id="6" creationId="{1F13D99C-6EA8-8A53-E047-F5759A5EB1AD}"/>
          </ac:spMkLst>
        </pc:spChg>
        <pc:spChg chg="add mod">
          <ac:chgData name="Lottie Thompson [sd22c2t]" userId="98a8b714-f796-4d31-a9a4-7dc84f343c61" providerId="ADAL" clId="{2BD75302-921E-5E9F-A20A-9DC17D688525}" dt="2026-07-13T12:34:31.756" v="641" actId="14100"/>
          <ac:spMkLst>
            <pc:docMk/>
            <pc:sldMk cId="665586536" sldId="326"/>
            <ac:spMk id="7" creationId="{48511250-977C-BF3F-5063-764D05EC6CA3}"/>
          </ac:spMkLst>
        </pc:spChg>
        <pc:spChg chg="add del mod">
          <ac:chgData name="Lottie Thompson [sd22c2t]" userId="98a8b714-f796-4d31-a9a4-7dc84f343c61" providerId="ADAL" clId="{2BD75302-921E-5E9F-A20A-9DC17D688525}" dt="2026-07-13T12:34:34.393" v="643" actId="478"/>
          <ac:spMkLst>
            <pc:docMk/>
            <pc:sldMk cId="665586536" sldId="326"/>
            <ac:spMk id="9" creationId="{44F56625-8F9E-25D6-39F5-AE2933281303}"/>
          </ac:spMkLst>
        </pc:spChg>
        <pc:spChg chg="add mod">
          <ac:chgData name="Lottie Thompson [sd22c2t]" userId="98a8b714-f796-4d31-a9a4-7dc84f343c61" providerId="ADAL" clId="{2BD75302-921E-5E9F-A20A-9DC17D688525}" dt="2026-07-13T12:32:12.811" v="616"/>
          <ac:spMkLst>
            <pc:docMk/>
            <pc:sldMk cId="665586536" sldId="326"/>
            <ac:spMk id="10" creationId="{AD87669A-5150-0EAC-259F-8B548E226973}"/>
          </ac:spMkLst>
        </pc:spChg>
        <pc:spChg chg="add mod">
          <ac:chgData name="Lottie Thompson [sd22c2t]" userId="98a8b714-f796-4d31-a9a4-7dc84f343c61" providerId="ADAL" clId="{2BD75302-921E-5E9F-A20A-9DC17D688525}" dt="2026-07-13T12:40:24.740" v="825" actId="1076"/>
          <ac:spMkLst>
            <pc:docMk/>
            <pc:sldMk cId="665586536" sldId="326"/>
            <ac:spMk id="12" creationId="{B021C78A-2A10-D882-0EAD-C6774349F142}"/>
          </ac:spMkLst>
        </pc:spChg>
        <pc:graphicFrameChg chg="add mod modGraphic">
          <ac:chgData name="Lottie Thompson [sd22c2t]" userId="98a8b714-f796-4d31-a9a4-7dc84f343c61" providerId="ADAL" clId="{2BD75302-921E-5E9F-A20A-9DC17D688525}" dt="2026-07-13T12:40:46.893" v="834" actId="12385"/>
          <ac:graphicFrameMkLst>
            <pc:docMk/>
            <pc:sldMk cId="665586536" sldId="326"/>
            <ac:graphicFrameMk id="5" creationId="{8740F63D-E5AE-19BD-CC03-6E657B947773}"/>
          </ac:graphicFrameMkLst>
        </pc:graphicFrameChg>
        <pc:graphicFrameChg chg="add del mod modGraphic">
          <ac:chgData name="Lottie Thompson [sd22c2t]" userId="98a8b714-f796-4d31-a9a4-7dc84f343c61" providerId="ADAL" clId="{2BD75302-921E-5E9F-A20A-9DC17D688525}" dt="2026-07-13T12:38:20.448" v="754" actId="478"/>
          <ac:graphicFrameMkLst>
            <pc:docMk/>
            <pc:sldMk cId="665586536" sldId="326"/>
            <ac:graphicFrameMk id="11" creationId="{134680F4-BD7E-AE7D-75FD-3C5D9131FC51}"/>
          </ac:graphicFrameMkLst>
        </pc:graphicFrameChg>
        <pc:picChg chg="add mod modCrop">
          <ac:chgData name="Lottie Thompson [sd22c2t]" userId="98a8b714-f796-4d31-a9a4-7dc84f343c61" providerId="ADAL" clId="{2BD75302-921E-5E9F-A20A-9DC17D688525}" dt="2026-07-13T12:35:22.821" v="651" actId="1076"/>
          <ac:picMkLst>
            <pc:docMk/>
            <pc:sldMk cId="665586536" sldId="326"/>
            <ac:picMk id="3" creationId="{BFCD314D-E6C1-8C2B-2DF0-C531185E5AD1}"/>
          </ac:picMkLst>
        </pc:picChg>
        <pc:picChg chg="add mod modCrop">
          <ac:chgData name="Lottie Thompson [sd22c2t]" userId="98a8b714-f796-4d31-a9a4-7dc84f343c61" providerId="ADAL" clId="{2BD75302-921E-5E9F-A20A-9DC17D688525}" dt="2026-07-13T12:35:18.223" v="650" actId="14100"/>
          <ac:picMkLst>
            <pc:docMk/>
            <pc:sldMk cId="665586536" sldId="326"/>
            <ac:picMk id="4" creationId="{613324EF-82A7-9778-66AD-5023E3C1B4B0}"/>
          </ac:picMkLst>
        </pc:picChg>
        <pc:picChg chg="add del mod">
          <ac:chgData name="Lottie Thompson [sd22c2t]" userId="98a8b714-f796-4d31-a9a4-7dc84f343c61" providerId="ADAL" clId="{2BD75302-921E-5E9F-A20A-9DC17D688525}" dt="2026-07-13T12:34:33.418" v="642" actId="478"/>
          <ac:picMkLst>
            <pc:docMk/>
            <pc:sldMk cId="665586536" sldId="326"/>
            <ac:picMk id="8" creationId="{F1CB4F84-1FAE-806A-4193-420414CD0DF4}"/>
          </ac:picMkLst>
        </pc:picChg>
      </pc:sldChg>
      <pc:sldChg chg="addSp delSp modSp add mod ord setBg">
        <pc:chgData name="Lottie Thompson [sd22c2t]" userId="98a8b714-f796-4d31-a9a4-7dc84f343c61" providerId="ADAL" clId="{2BD75302-921E-5E9F-A20A-9DC17D688525}" dt="2026-07-13T12:30:59.153" v="601" actId="1076"/>
        <pc:sldMkLst>
          <pc:docMk/>
          <pc:sldMk cId="1556920974" sldId="327"/>
        </pc:sldMkLst>
        <pc:spChg chg="add mod">
          <ac:chgData name="Lottie Thompson [sd22c2t]" userId="98a8b714-f796-4d31-a9a4-7dc84f343c61" providerId="ADAL" clId="{2BD75302-921E-5E9F-A20A-9DC17D688525}" dt="2026-07-13T12:14:28.188" v="569" actId="20577"/>
          <ac:spMkLst>
            <pc:docMk/>
            <pc:sldMk cId="1556920974" sldId="327"/>
            <ac:spMk id="16" creationId="{C1CF070A-9DC3-DAC7-4E90-D3C63994BAE7}"/>
          </ac:spMkLst>
        </pc:spChg>
        <pc:spChg chg="add mod">
          <ac:chgData name="Lottie Thompson [sd22c2t]" userId="98a8b714-f796-4d31-a9a4-7dc84f343c61" providerId="ADAL" clId="{2BD75302-921E-5E9F-A20A-9DC17D688525}" dt="2026-07-13T12:30:31.586" v="596" actId="1076"/>
          <ac:spMkLst>
            <pc:docMk/>
            <pc:sldMk cId="1556920974" sldId="327"/>
            <ac:spMk id="17" creationId="{F3FBD395-CE8C-23D0-C7B0-ACA48B623285}"/>
          </ac:spMkLst>
        </pc:spChg>
        <pc:spChg chg="add del mod">
          <ac:chgData name="Lottie Thompson [sd22c2t]" userId="98a8b714-f796-4d31-a9a4-7dc84f343c61" providerId="ADAL" clId="{2BD75302-921E-5E9F-A20A-9DC17D688525}" dt="2026-07-13T12:28:09.498" v="577" actId="478"/>
          <ac:spMkLst>
            <pc:docMk/>
            <pc:sldMk cId="1556920974" sldId="327"/>
            <ac:spMk id="19" creationId="{9754122F-0831-1C4C-2586-7E70C2D0AAB0}"/>
          </ac:spMkLst>
        </pc:spChg>
        <pc:picChg chg="add mod modCrop">
          <ac:chgData name="Lottie Thompson [sd22c2t]" userId="98a8b714-f796-4d31-a9a4-7dc84f343c61" providerId="ADAL" clId="{2BD75302-921E-5E9F-A20A-9DC17D688525}" dt="2026-07-13T12:30:46.120" v="598" actId="1076"/>
          <ac:picMkLst>
            <pc:docMk/>
            <pc:sldMk cId="1556920974" sldId="327"/>
            <ac:picMk id="3" creationId="{FBB691C0-3B5B-1A83-3D0A-C61E93899F58}"/>
          </ac:picMkLst>
        </pc:picChg>
        <pc:picChg chg="add mod modCrop">
          <ac:chgData name="Lottie Thompson [sd22c2t]" userId="98a8b714-f796-4d31-a9a4-7dc84f343c61" providerId="ADAL" clId="{2BD75302-921E-5E9F-A20A-9DC17D688525}" dt="2026-07-13T12:30:59.153" v="601" actId="1076"/>
          <ac:picMkLst>
            <pc:docMk/>
            <pc:sldMk cId="1556920974" sldId="327"/>
            <ac:picMk id="18" creationId="{BC675E8E-2ABF-554A-4635-BDFA1ADF2AB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7/13/26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source included in previous presentation</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3059438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source included in previous presentation</a:t>
            </a:r>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19533153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13/07/2026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5AC9E8C5-4938-9FF9-C518-48C26765EFC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540A507-AC6D-AEDC-37CF-D63B8C311AB2}"/>
              </a:ext>
            </a:extLst>
          </p:cNvPr>
          <p:cNvSpPr>
            <a:spLocks noGrp="1"/>
          </p:cNvSpPr>
          <p:nvPr>
            <p:ph type="body" sz="quarter" idx="83"/>
          </p:nvPr>
        </p:nvSpPr>
        <p:spPr/>
        <p:txBody>
          <a:bodyPr/>
          <a:lstStyle/>
          <a:p>
            <a:endParaRPr lang="en-US"/>
          </a:p>
        </p:txBody>
      </p:sp>
      <p:sp>
        <p:nvSpPr>
          <p:cNvPr id="16" name="Title 2">
            <a:extLst>
              <a:ext uri="{FF2B5EF4-FFF2-40B4-BE49-F238E27FC236}">
                <a16:creationId xmlns:a16="http://schemas.microsoft.com/office/drawing/2014/main" id="{C1CF070A-9DC3-DAC7-4E90-D3C63994BAE7}"/>
              </a:ext>
            </a:extLst>
          </p:cNvPr>
          <p:cNvSpPr>
            <a:spLocks noGrp="1"/>
          </p:cNvSpPr>
          <p:nvPr>
            <p:ph type="title"/>
          </p:nvPr>
        </p:nvSpPr>
        <p:spPr>
          <a:xfrm>
            <a:off x="510922" y="476824"/>
            <a:ext cx="10837631" cy="525552"/>
          </a:xfrm>
        </p:spPr>
        <p:txBody>
          <a:bodyPr/>
          <a:lstStyle/>
          <a:p>
            <a:r>
              <a:rPr lang="en-US" dirty="0"/>
              <a:t>Autotrader</a:t>
            </a:r>
          </a:p>
        </p:txBody>
      </p:sp>
      <p:sp>
        <p:nvSpPr>
          <p:cNvPr id="17" name="Text Placeholder 4">
            <a:extLst>
              <a:ext uri="{FF2B5EF4-FFF2-40B4-BE49-F238E27FC236}">
                <a16:creationId xmlns:a16="http://schemas.microsoft.com/office/drawing/2014/main" id="{F3FBD395-CE8C-23D0-C7B0-ACA48B623285}"/>
              </a:ext>
            </a:extLst>
          </p:cNvPr>
          <p:cNvSpPr>
            <a:spLocks noGrp="1"/>
          </p:cNvSpPr>
          <p:nvPr>
            <p:ph type="body" sz="quarter" idx="16"/>
          </p:nvPr>
        </p:nvSpPr>
        <p:spPr>
          <a:xfrm>
            <a:off x="510922" y="1612824"/>
            <a:ext cx="7568207" cy="3746548"/>
          </a:xfrm>
        </p:spPr>
        <p:txBody>
          <a:bodyPr/>
          <a:lstStyle/>
          <a:p>
            <a:pPr defTabSz="654246">
              <a:lnSpc>
                <a:spcPct val="100000"/>
              </a:lnSpc>
              <a:spcAft>
                <a:spcPts val="116"/>
              </a:spcAft>
            </a:pPr>
            <a:r>
              <a:rPr lang="en-GB" sz="1500" b="1" dirty="0"/>
              <a:t>Background </a:t>
            </a:r>
            <a:br>
              <a:rPr lang="en-GB" sz="1500" b="1" dirty="0"/>
            </a:br>
            <a:r>
              <a:rPr lang="en-GB" altLang="en-US" sz="1500" dirty="0" err="1">
                <a:solidFill>
                  <a:srgbClr val="000000"/>
                </a:solidFill>
                <a:cs typeface="Arial" pitchFamily="34" charset="0"/>
              </a:rPr>
              <a:t>AutoTrader</a:t>
            </a:r>
            <a:r>
              <a:rPr lang="en-GB" altLang="en-US" sz="1500" dirty="0">
                <a:solidFill>
                  <a:srgbClr val="000000"/>
                </a:solidFill>
                <a:cs typeface="Arial" pitchFamily="34" charset="0"/>
              </a:rPr>
              <a:t> wanted to improve consumer understanding that you can buy brand new cars on </a:t>
            </a:r>
            <a:r>
              <a:rPr lang="en-GB" altLang="en-US" sz="1500" dirty="0" err="1">
                <a:solidFill>
                  <a:srgbClr val="000000"/>
                </a:solidFill>
                <a:cs typeface="Arial" pitchFamily="34" charset="0"/>
              </a:rPr>
              <a:t>AutoTrader</a:t>
            </a:r>
            <a:r>
              <a:rPr lang="en-GB" altLang="en-US" sz="1500" dirty="0">
                <a:solidFill>
                  <a:srgbClr val="000000"/>
                </a:solidFill>
                <a:cs typeface="Arial" pitchFamily="34" charset="0"/>
              </a:rPr>
              <a:t> and ultimately boost conversion.</a:t>
            </a:r>
            <a:br>
              <a:rPr lang="en-GB" altLang="en-US" sz="1500" dirty="0">
                <a:solidFill>
                  <a:srgbClr val="000000"/>
                </a:solidFill>
                <a:cs typeface="Arial" pitchFamily="34" charset="0"/>
              </a:rPr>
            </a:br>
            <a:endParaRPr lang="en-GB" sz="1500" b="1" dirty="0"/>
          </a:p>
          <a:p>
            <a:pPr defTabSz="654246">
              <a:lnSpc>
                <a:spcPct val="100000"/>
              </a:lnSpc>
              <a:spcAft>
                <a:spcPts val="116"/>
              </a:spcAft>
            </a:pPr>
            <a:r>
              <a:rPr lang="en-GB" sz="1500" b="1" dirty="0"/>
              <a:t>Plan</a:t>
            </a:r>
            <a:br>
              <a:rPr lang="en-GB" sz="1500" b="1" dirty="0"/>
            </a:br>
            <a:r>
              <a:rPr lang="en-GB" altLang="en-US" sz="1500" dirty="0" err="1">
                <a:solidFill>
                  <a:srgbClr val="000000"/>
                </a:solidFill>
                <a:cs typeface="Arial" pitchFamily="34" charset="0"/>
              </a:rPr>
              <a:t>AutoTrader</a:t>
            </a:r>
            <a:r>
              <a:rPr lang="en-GB" altLang="en-US" sz="1500" dirty="0">
                <a:solidFill>
                  <a:srgbClr val="000000"/>
                </a:solidFill>
                <a:cs typeface="Arial" pitchFamily="34" charset="0"/>
              </a:rPr>
              <a:t> showcased the new 30” copy across the big screen, buying into blockbuster film packs including Gladiator II. The campaign also ran across TV, Social, YouTube, Online, Radio, and OOH. </a:t>
            </a:r>
            <a:br>
              <a:rPr lang="en-GB" altLang="en-US" sz="1500" dirty="0">
                <a:solidFill>
                  <a:srgbClr val="000000"/>
                </a:solidFill>
                <a:cs typeface="Arial" pitchFamily="34" charset="0"/>
              </a:rPr>
            </a:br>
            <a:endParaRPr lang="en-GB" altLang="en-US" sz="1500" dirty="0">
              <a:solidFill>
                <a:srgbClr val="000000"/>
              </a:solidFill>
              <a:cs typeface="Arial" pitchFamily="34" charset="0"/>
            </a:endParaRPr>
          </a:p>
          <a:p>
            <a:pPr lvl="0" indent="0" defTabSz="961844">
              <a:lnSpc>
                <a:spcPct val="100000"/>
              </a:lnSpc>
              <a:spcBef>
                <a:spcPts val="0"/>
              </a:spcBef>
              <a:buClr>
                <a:srgbClr val="FFFFFF"/>
              </a:buClr>
              <a:buSzPct val="100000"/>
              <a:defRPr/>
            </a:pPr>
            <a:r>
              <a:rPr lang="en-GB" sz="1500" b="1" dirty="0"/>
              <a:t>Results</a:t>
            </a:r>
            <a:br>
              <a:rPr lang="en-GB" sz="1500" b="1" dirty="0"/>
            </a:br>
            <a:endParaRPr lang="en-GB" sz="15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Awareness saw a 41% uplift, and there was further impact across Consideration (+18%) and Recommendation (+16%) among those exposed to the ad in cinema. </a:t>
            </a:r>
            <a:endParaRPr lang="en-GB" sz="1500" dirty="0">
              <a:solidFill>
                <a:srgbClr val="000000"/>
              </a:solidFill>
            </a:endParaRPr>
          </a:p>
          <a:p>
            <a:pPr marL="285750" indent="-285750" defTabSz="654246">
              <a:lnSpc>
                <a:spcPct val="100000"/>
              </a:lnSpc>
              <a:buClr>
                <a:schemeClr val="tx1"/>
              </a:buClr>
              <a:buFont typeface="Arial" panose="020B0604020202020204" pitchFamily="34" charset="0"/>
              <a:buChar char="•"/>
            </a:pPr>
            <a:r>
              <a:rPr lang="en-GB" sz="1500" dirty="0"/>
              <a:t>The ad succeeded in driving it’s intended message with the perception ‘I can find new cars on Autotrader’ significantly higher (+41%) amongst those exposed in cinema. </a:t>
            </a:r>
            <a:endParaRPr lang="en-GB" sz="1500" dirty="0">
              <a:solidFill>
                <a:srgbClr val="000000"/>
              </a:solidFill>
            </a:endParaRPr>
          </a:p>
        </p:txBody>
      </p:sp>
      <p:pic>
        <p:nvPicPr>
          <p:cNvPr id="18" name="Picture Placeholder 8">
            <a:extLst>
              <a:ext uri="{FF2B5EF4-FFF2-40B4-BE49-F238E27FC236}">
                <a16:creationId xmlns:a16="http://schemas.microsoft.com/office/drawing/2014/main" id="{BC675E8E-2ABF-554A-4635-BDFA1ADF2AB2}"/>
              </a:ext>
            </a:extLst>
          </p:cNvPr>
          <p:cNvPicPr>
            <a:picLocks noChangeAspect="1"/>
          </p:cNvPicPr>
          <p:nvPr/>
        </p:nvPicPr>
        <p:blipFill>
          <a:blip r:embed="rId3">
            <a:extLst>
              <a:ext uri="{28A0092B-C50C-407E-A947-70E740481C1C}">
                <a14:useLocalDpi xmlns:a14="http://schemas.microsoft.com/office/drawing/2010/main" val="0"/>
              </a:ext>
            </a:extLst>
          </a:blip>
          <a:srcRect l="1480" t="1271" r="1054" b="1271"/>
          <a:stretch>
            <a:fillRect/>
          </a:stretch>
        </p:blipFill>
        <p:spPr>
          <a:xfrm>
            <a:off x="8475456" y="882061"/>
            <a:ext cx="3291034" cy="2390828"/>
          </a:xfrm>
          <a:prstGeom prst="roundRect">
            <a:avLst>
              <a:gd name="adj" fmla="val 1469"/>
            </a:avLst>
          </a:prstGeom>
          <a:blipFill>
            <a:blip r:embed="rId4"/>
            <a:srcRect/>
            <a:stretch>
              <a:fillRect t="-13649" b="-13649"/>
            </a:stretch>
          </a:blipFill>
        </p:spPr>
      </p:pic>
      <p:pic>
        <p:nvPicPr>
          <p:cNvPr id="3" name="Picture Placeholder 8">
            <a:extLst>
              <a:ext uri="{FF2B5EF4-FFF2-40B4-BE49-F238E27FC236}">
                <a16:creationId xmlns:a16="http://schemas.microsoft.com/office/drawing/2014/main" id="{FBB691C0-3B5B-1A83-3D0A-C61E93899F58}"/>
              </a:ext>
            </a:extLst>
          </p:cNvPr>
          <p:cNvPicPr>
            <a:picLocks noChangeAspect="1"/>
          </p:cNvPicPr>
          <p:nvPr/>
        </p:nvPicPr>
        <p:blipFill>
          <a:blip r:embed="rId5">
            <a:extLst>
              <a:ext uri="{28A0092B-C50C-407E-A947-70E740481C1C}">
                <a14:useLocalDpi xmlns:a14="http://schemas.microsoft.com/office/drawing/2010/main" val="0"/>
              </a:ext>
            </a:extLst>
          </a:blip>
          <a:srcRect l="18841" r="3295"/>
          <a:stretch>
            <a:fillRect/>
          </a:stretch>
        </p:blipFill>
        <p:spPr>
          <a:xfrm>
            <a:off x="8475456" y="3378121"/>
            <a:ext cx="3291034" cy="2390828"/>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1556920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9DCAEE-CC5F-5E40-D02B-2713602CB6E3}"/>
              </a:ext>
            </a:extLst>
          </p:cNvPr>
          <p:cNvSpPr>
            <a:spLocks noGrp="1"/>
          </p:cNvSpPr>
          <p:nvPr>
            <p:ph type="body" sz="quarter" idx="83"/>
          </p:nvPr>
        </p:nvSpPr>
        <p:spPr/>
        <p:txBody>
          <a:bodyPr/>
          <a:lstStyle/>
          <a:p>
            <a:endParaRPr lang="en-US"/>
          </a:p>
        </p:txBody>
      </p:sp>
      <p:sp>
        <p:nvSpPr>
          <p:cNvPr id="6" name="Title 2">
            <a:extLst>
              <a:ext uri="{FF2B5EF4-FFF2-40B4-BE49-F238E27FC236}">
                <a16:creationId xmlns:a16="http://schemas.microsoft.com/office/drawing/2014/main" id="{1F13D99C-6EA8-8A53-E047-F5759A5EB1AD}"/>
              </a:ext>
            </a:extLst>
          </p:cNvPr>
          <p:cNvSpPr>
            <a:spLocks noGrp="1"/>
          </p:cNvSpPr>
          <p:nvPr>
            <p:ph type="title"/>
          </p:nvPr>
        </p:nvSpPr>
        <p:spPr>
          <a:xfrm>
            <a:off x="510923" y="476824"/>
            <a:ext cx="3124600" cy="525552"/>
          </a:xfrm>
        </p:spPr>
        <p:txBody>
          <a:bodyPr/>
          <a:lstStyle/>
          <a:p>
            <a:r>
              <a:rPr lang="en-US" dirty="0"/>
              <a:t>Autotrader</a:t>
            </a:r>
          </a:p>
        </p:txBody>
      </p:sp>
      <p:sp>
        <p:nvSpPr>
          <p:cNvPr id="7" name="Text Placeholder 4">
            <a:extLst>
              <a:ext uri="{FF2B5EF4-FFF2-40B4-BE49-F238E27FC236}">
                <a16:creationId xmlns:a16="http://schemas.microsoft.com/office/drawing/2014/main" id="{48511250-977C-BF3F-5063-764D05EC6CA3}"/>
              </a:ext>
            </a:extLst>
          </p:cNvPr>
          <p:cNvSpPr>
            <a:spLocks noGrp="1"/>
          </p:cNvSpPr>
          <p:nvPr>
            <p:ph type="body" sz="quarter" idx="16"/>
          </p:nvPr>
        </p:nvSpPr>
        <p:spPr>
          <a:xfrm>
            <a:off x="508534" y="1666271"/>
            <a:ext cx="5289594" cy="4045528"/>
          </a:xfrm>
        </p:spPr>
        <p:txBody>
          <a:bodyPr/>
          <a:lstStyle/>
          <a:p>
            <a:pPr defTabSz="654246">
              <a:lnSpc>
                <a:spcPct val="100000"/>
              </a:lnSpc>
              <a:spcAft>
                <a:spcPts val="116"/>
              </a:spcAft>
            </a:pPr>
            <a:r>
              <a:rPr lang="en-GB" sz="1300" b="1" dirty="0"/>
              <a:t>Background </a:t>
            </a:r>
            <a:br>
              <a:rPr lang="en-GB" sz="1300" b="1" dirty="0"/>
            </a:br>
            <a:r>
              <a:rPr lang="en-GB" altLang="en-US" sz="1300" dirty="0" err="1">
                <a:solidFill>
                  <a:srgbClr val="000000"/>
                </a:solidFill>
                <a:cs typeface="Arial" pitchFamily="34" charset="0"/>
              </a:rPr>
              <a:t>AutoTrader</a:t>
            </a:r>
            <a:r>
              <a:rPr lang="en-GB" altLang="en-US" sz="1300" dirty="0">
                <a:solidFill>
                  <a:srgbClr val="000000"/>
                </a:solidFill>
                <a:cs typeface="Arial" pitchFamily="34" charset="0"/>
              </a:rPr>
              <a:t> wanted to improve consumer understanding that you can buy brand new cars on </a:t>
            </a:r>
            <a:r>
              <a:rPr lang="en-GB" altLang="en-US" sz="1300" dirty="0" err="1">
                <a:solidFill>
                  <a:srgbClr val="000000"/>
                </a:solidFill>
                <a:cs typeface="Arial" pitchFamily="34" charset="0"/>
              </a:rPr>
              <a:t>AutoTrader</a:t>
            </a:r>
            <a:r>
              <a:rPr lang="en-GB" altLang="en-US" sz="1300" dirty="0">
                <a:solidFill>
                  <a:srgbClr val="000000"/>
                </a:solidFill>
                <a:cs typeface="Arial" pitchFamily="34" charset="0"/>
              </a:rPr>
              <a:t> and ultimately boost conversion.</a:t>
            </a:r>
            <a:br>
              <a:rPr lang="en-GB" altLang="en-US" sz="1300" dirty="0">
                <a:solidFill>
                  <a:srgbClr val="000000"/>
                </a:solidFill>
                <a:cs typeface="Arial" pitchFamily="34" charset="0"/>
              </a:rPr>
            </a:br>
            <a:br>
              <a:rPr lang="en-GB" altLang="en-US" sz="1300" dirty="0">
                <a:solidFill>
                  <a:srgbClr val="000000"/>
                </a:solidFill>
                <a:cs typeface="Arial" pitchFamily="34" charset="0"/>
              </a:rPr>
            </a:br>
            <a:r>
              <a:rPr lang="en-GB" altLang="en-US" sz="1300" dirty="0">
                <a:solidFill>
                  <a:srgbClr val="000000"/>
                </a:solidFill>
                <a:cs typeface="Arial" pitchFamily="34" charset="0"/>
              </a:rPr>
              <a:t>Looking to target all UK car buyers and ‘new car considerers’, Autotrader knew that their campaign had to run in an impactful environment that would help maximise awareness, strengthen brand impressions, and increase brand consideration among its target audience.</a:t>
            </a:r>
            <a:br>
              <a:rPr lang="en-GB" altLang="en-US" sz="1300" dirty="0">
                <a:solidFill>
                  <a:srgbClr val="000000"/>
                </a:solidFill>
                <a:cs typeface="Arial" pitchFamily="34" charset="0"/>
              </a:rPr>
            </a:br>
            <a:br>
              <a:rPr lang="en-GB" altLang="en-US" sz="1300" dirty="0">
                <a:solidFill>
                  <a:srgbClr val="000000"/>
                </a:solidFill>
                <a:cs typeface="Arial" pitchFamily="34" charset="0"/>
              </a:rPr>
            </a:br>
            <a:r>
              <a:rPr lang="en-GB" sz="1300" b="1" dirty="0"/>
              <a:t>Plan</a:t>
            </a:r>
            <a:br>
              <a:rPr lang="en-GB" sz="1300" b="1" dirty="0"/>
            </a:br>
            <a:r>
              <a:rPr lang="en-GB" altLang="en-US" sz="1300" dirty="0">
                <a:solidFill>
                  <a:srgbClr val="000000"/>
                </a:solidFill>
                <a:cs typeface="Arial" pitchFamily="34" charset="0"/>
              </a:rPr>
              <a:t>Knowing the benefit of cinema as a medium that not only maximises reach, but also provides an attentive environment, </a:t>
            </a:r>
            <a:r>
              <a:rPr lang="en-GB" altLang="en-US" sz="1300" dirty="0" err="1">
                <a:solidFill>
                  <a:srgbClr val="000000"/>
                </a:solidFill>
                <a:cs typeface="Arial" pitchFamily="34" charset="0"/>
              </a:rPr>
              <a:t>AutoTrader</a:t>
            </a:r>
            <a:r>
              <a:rPr lang="en-GB" altLang="en-US" sz="1300" dirty="0">
                <a:solidFill>
                  <a:srgbClr val="000000"/>
                </a:solidFill>
                <a:cs typeface="Arial" pitchFamily="34" charset="0"/>
              </a:rPr>
              <a:t> showcased the hero 30” copy across showings of films including </a:t>
            </a:r>
            <a:r>
              <a:rPr lang="en-GB" altLang="en-US" sz="1300" i="1" dirty="0">
                <a:solidFill>
                  <a:srgbClr val="000000"/>
                </a:solidFill>
                <a:cs typeface="Arial" pitchFamily="34" charset="0"/>
              </a:rPr>
              <a:t>Gladiator II </a:t>
            </a:r>
            <a:r>
              <a:rPr lang="en-GB" altLang="en-US" sz="1300" dirty="0">
                <a:solidFill>
                  <a:srgbClr val="000000"/>
                </a:solidFill>
                <a:cs typeface="Arial" pitchFamily="34" charset="0"/>
              </a:rPr>
              <a:t>and </a:t>
            </a:r>
            <a:r>
              <a:rPr lang="en-GB" altLang="en-US" sz="1300" i="1" dirty="0">
                <a:solidFill>
                  <a:srgbClr val="000000"/>
                </a:solidFill>
                <a:cs typeface="Arial" pitchFamily="34" charset="0"/>
              </a:rPr>
              <a:t>Beetlejuice Beetlejuice. </a:t>
            </a:r>
          </a:p>
          <a:p>
            <a:pPr defTabSz="654246">
              <a:lnSpc>
                <a:spcPct val="100000"/>
              </a:lnSpc>
              <a:spcAft>
                <a:spcPts val="116"/>
              </a:spcAft>
            </a:pPr>
            <a:r>
              <a:rPr lang="en-GB" altLang="en-US" sz="1300" dirty="0">
                <a:solidFill>
                  <a:srgbClr val="000000"/>
                </a:solidFill>
                <a:cs typeface="Arial" pitchFamily="34" charset="0"/>
              </a:rPr>
              <a:t>The campaign also ran with additional 20” and 15” copy across TV, BVOD, Social, YouTube, Online, Radio and Outdoor.</a:t>
            </a:r>
            <a:br>
              <a:rPr lang="en-GB" altLang="en-US" sz="1300" dirty="0">
                <a:solidFill>
                  <a:srgbClr val="000000"/>
                </a:solidFill>
                <a:cs typeface="Arial" pitchFamily="34" charset="0"/>
              </a:rPr>
            </a:br>
            <a:br>
              <a:rPr lang="en-GB" altLang="en-US" sz="1300" dirty="0">
                <a:solidFill>
                  <a:srgbClr val="000000"/>
                </a:solidFill>
                <a:cs typeface="Arial" pitchFamily="34" charset="0"/>
              </a:rPr>
            </a:br>
            <a:r>
              <a:rPr lang="en-GB" sz="1300" b="1" dirty="0"/>
              <a:t>Results</a:t>
            </a:r>
            <a:br>
              <a:rPr lang="en-GB" sz="1300" dirty="0"/>
            </a:br>
            <a:r>
              <a:rPr lang="en-GB" sz="1300" dirty="0">
                <a:solidFill>
                  <a:srgbClr val="000000"/>
                </a:solidFill>
              </a:rPr>
              <a:t>Cinema was successful in helping </a:t>
            </a:r>
            <a:r>
              <a:rPr lang="en-GB" sz="1300" dirty="0" err="1">
                <a:solidFill>
                  <a:srgbClr val="000000"/>
                </a:solidFill>
              </a:rPr>
              <a:t>AutoTrader</a:t>
            </a:r>
            <a:r>
              <a:rPr lang="en-GB" sz="1300" dirty="0">
                <a:solidFill>
                  <a:srgbClr val="000000"/>
                </a:solidFill>
              </a:rPr>
              <a:t> launch the new creative and deliver significant uplifts across numerous key metrics.</a:t>
            </a:r>
          </a:p>
          <a:p>
            <a:pPr defTabSz="654246">
              <a:lnSpc>
                <a:spcPct val="100000"/>
              </a:lnSpc>
              <a:spcAft>
                <a:spcPts val="116"/>
              </a:spcAft>
            </a:pPr>
            <a:endParaRPr lang="en-GB" sz="1300" dirty="0">
              <a:solidFill>
                <a:srgbClr val="000000"/>
              </a:solidFill>
            </a:endParaRPr>
          </a:p>
        </p:txBody>
      </p:sp>
      <p:sp>
        <p:nvSpPr>
          <p:cNvPr id="10" name="Subtitle 3">
            <a:extLst>
              <a:ext uri="{FF2B5EF4-FFF2-40B4-BE49-F238E27FC236}">
                <a16:creationId xmlns:a16="http://schemas.microsoft.com/office/drawing/2014/main" id="{AD87669A-5150-0EAC-259F-8B548E226973}"/>
              </a:ext>
            </a:extLst>
          </p:cNvPr>
          <p:cNvSpPr>
            <a:spLocks noGrp="1"/>
          </p:cNvSpPr>
          <p:nvPr>
            <p:ph type="subTitle" idx="1"/>
          </p:nvPr>
        </p:nvSpPr>
        <p:spPr>
          <a:xfrm>
            <a:off x="508533" y="1146201"/>
            <a:ext cx="4617721" cy="347555"/>
          </a:xfrm>
        </p:spPr>
        <p:txBody>
          <a:bodyPr/>
          <a:lstStyle/>
          <a:p>
            <a:r>
              <a:rPr lang="en-GB" dirty="0"/>
              <a:t>‘Brand new cars found at </a:t>
            </a:r>
            <a:r>
              <a:rPr lang="en-GB" dirty="0" err="1"/>
              <a:t>AutoTrader</a:t>
            </a:r>
            <a:r>
              <a:rPr lang="en-GB" dirty="0"/>
              <a:t>’</a:t>
            </a:r>
          </a:p>
        </p:txBody>
      </p:sp>
      <p:sp>
        <p:nvSpPr>
          <p:cNvPr id="12" name="Text Placeholder 4">
            <a:extLst>
              <a:ext uri="{FF2B5EF4-FFF2-40B4-BE49-F238E27FC236}">
                <a16:creationId xmlns:a16="http://schemas.microsoft.com/office/drawing/2014/main" id="{B021C78A-2A10-D882-0EAD-C6774349F142}"/>
              </a:ext>
            </a:extLst>
          </p:cNvPr>
          <p:cNvSpPr txBox="1">
            <a:spLocks/>
          </p:cNvSpPr>
          <p:nvPr/>
        </p:nvSpPr>
        <p:spPr>
          <a:xfrm>
            <a:off x="6096000" y="2078722"/>
            <a:ext cx="5728516" cy="1610313"/>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sz="1300" b="1" dirty="0"/>
              <a:t>Ad impact</a:t>
            </a:r>
            <a:br>
              <a:rPr lang="en-GB" sz="1300" dirty="0"/>
            </a:br>
            <a:r>
              <a:rPr lang="en-GB" sz="1300" dirty="0">
                <a:solidFill>
                  <a:srgbClr val="000000"/>
                </a:solidFill>
              </a:rPr>
              <a:t>Awareness increased +41% amongst those exposed, whilst there were further uplifts </a:t>
            </a:r>
            <a:r>
              <a:rPr lang="en-GB" sz="1300" dirty="0"/>
              <a:t>across consideration (+18%) and recommendation (+16%) respectively.</a:t>
            </a:r>
            <a:br>
              <a:rPr lang="en-GB" sz="1300" dirty="0"/>
            </a:br>
            <a:br>
              <a:rPr lang="en-GB" sz="1300" dirty="0">
                <a:solidFill>
                  <a:srgbClr val="000000"/>
                </a:solidFill>
              </a:rPr>
            </a:br>
            <a:r>
              <a:rPr lang="en-GB" sz="1300" b="1" dirty="0"/>
              <a:t>Perceptions</a:t>
            </a:r>
            <a:br>
              <a:rPr lang="en-GB" sz="1300" dirty="0"/>
            </a:br>
            <a:r>
              <a:rPr lang="en-GB" sz="1300" dirty="0"/>
              <a:t>‘I can find new cars on Autotrader’ came out significantly higher (+41%) amongst those exposed in cinema, demonstrating successful cut through of the new messaging.</a:t>
            </a:r>
          </a:p>
          <a:p>
            <a:pPr defTabSz="654246">
              <a:lnSpc>
                <a:spcPct val="100000"/>
              </a:lnSpc>
            </a:pPr>
            <a:endParaRPr lang="en-GB" sz="1300" dirty="0">
              <a:solidFill>
                <a:srgbClr val="000000"/>
              </a:solidFill>
            </a:endParaRPr>
          </a:p>
        </p:txBody>
      </p:sp>
      <p:pic>
        <p:nvPicPr>
          <p:cNvPr id="3" name="Picture Placeholder 8">
            <a:extLst>
              <a:ext uri="{FF2B5EF4-FFF2-40B4-BE49-F238E27FC236}">
                <a16:creationId xmlns:a16="http://schemas.microsoft.com/office/drawing/2014/main" id="{BFCD314D-E6C1-8C2B-2DF0-C531185E5AD1}"/>
              </a:ext>
            </a:extLst>
          </p:cNvPr>
          <p:cNvPicPr>
            <a:picLocks noChangeAspect="1"/>
          </p:cNvPicPr>
          <p:nvPr/>
        </p:nvPicPr>
        <p:blipFill>
          <a:blip r:embed="rId3">
            <a:extLst>
              <a:ext uri="{28A0092B-C50C-407E-A947-70E740481C1C}">
                <a14:useLocalDpi xmlns:a14="http://schemas.microsoft.com/office/drawing/2010/main" val="0"/>
              </a:ext>
            </a:extLst>
          </a:blip>
          <a:srcRect l="1481" t="7703" r="1054" b="1271"/>
          <a:stretch>
            <a:fillRect/>
          </a:stretch>
        </p:blipFill>
        <p:spPr>
          <a:xfrm>
            <a:off x="6096000" y="3886586"/>
            <a:ext cx="2774197" cy="1882360"/>
          </a:xfrm>
          <a:prstGeom prst="roundRect">
            <a:avLst>
              <a:gd name="adj" fmla="val 1469"/>
            </a:avLst>
          </a:prstGeom>
          <a:blipFill>
            <a:blip r:embed="rId4"/>
            <a:srcRect/>
            <a:stretch>
              <a:fillRect t="-13649" b="-13649"/>
            </a:stretch>
          </a:blipFill>
        </p:spPr>
      </p:pic>
      <p:pic>
        <p:nvPicPr>
          <p:cNvPr id="4" name="Picture Placeholder 8">
            <a:extLst>
              <a:ext uri="{FF2B5EF4-FFF2-40B4-BE49-F238E27FC236}">
                <a16:creationId xmlns:a16="http://schemas.microsoft.com/office/drawing/2014/main" id="{613324EF-82A7-9778-66AD-5023E3C1B4B0}"/>
              </a:ext>
            </a:extLst>
          </p:cNvPr>
          <p:cNvPicPr>
            <a:picLocks noChangeAspect="1"/>
          </p:cNvPicPr>
          <p:nvPr/>
        </p:nvPicPr>
        <p:blipFill>
          <a:blip r:embed="rId5">
            <a:extLst>
              <a:ext uri="{28A0092B-C50C-407E-A947-70E740481C1C}">
                <a14:useLocalDpi xmlns:a14="http://schemas.microsoft.com/office/drawing/2010/main" val="0"/>
              </a:ext>
            </a:extLst>
          </a:blip>
          <a:srcRect l="18841" t="6600" r="3295"/>
          <a:stretch>
            <a:fillRect/>
          </a:stretch>
        </p:blipFill>
        <p:spPr>
          <a:xfrm>
            <a:off x="8992293" y="3886587"/>
            <a:ext cx="2774197" cy="1882361"/>
          </a:xfrm>
          <a:prstGeom prst="roundRect">
            <a:avLst>
              <a:gd name="adj" fmla="val 1469"/>
            </a:avLst>
          </a:prstGeom>
          <a:blipFill>
            <a:blip r:embed="rId4"/>
            <a:srcRect/>
            <a:stretch>
              <a:fillRect t="-13649" b="-13649"/>
            </a:stretch>
          </a:blipFill>
        </p:spPr>
      </p:pic>
      <p:graphicFrame>
        <p:nvGraphicFramePr>
          <p:cNvPr id="5" name="Table 4">
            <a:extLst>
              <a:ext uri="{FF2B5EF4-FFF2-40B4-BE49-F238E27FC236}">
                <a16:creationId xmlns:a16="http://schemas.microsoft.com/office/drawing/2014/main" id="{8740F63D-E5AE-19BD-CC03-6E657B947773}"/>
              </a:ext>
            </a:extLst>
          </p:cNvPr>
          <p:cNvGraphicFramePr>
            <a:graphicFrameLocks noGrp="1"/>
          </p:cNvGraphicFramePr>
          <p:nvPr>
            <p:extLst>
              <p:ext uri="{D42A27DB-BD31-4B8C-83A1-F6EECF244321}">
                <p14:modId xmlns:p14="http://schemas.microsoft.com/office/powerpoint/2010/main" val="3774374818"/>
              </p:ext>
            </p:extLst>
          </p:nvPr>
        </p:nvGraphicFramePr>
        <p:xfrm>
          <a:off x="6096000" y="979401"/>
          <a:ext cx="5670491" cy="901769"/>
        </p:xfrm>
        <a:graphic>
          <a:graphicData uri="http://schemas.openxmlformats.org/drawingml/2006/table">
            <a:tbl>
              <a:tblPr firstRow="1" bandRow="1">
                <a:tableStyleId>{7DF18680-E054-41AD-8BC1-D1AEF772440D}</a:tableStyleId>
              </a:tblPr>
              <a:tblGrid>
                <a:gridCol w="1364411">
                  <a:extLst>
                    <a:ext uri="{9D8B030D-6E8A-4147-A177-3AD203B41FA5}">
                      <a16:colId xmlns:a16="http://schemas.microsoft.com/office/drawing/2014/main" val="3445733911"/>
                    </a:ext>
                  </a:extLst>
                </a:gridCol>
                <a:gridCol w="1470834">
                  <a:extLst>
                    <a:ext uri="{9D8B030D-6E8A-4147-A177-3AD203B41FA5}">
                      <a16:colId xmlns:a16="http://schemas.microsoft.com/office/drawing/2014/main" val="2072537272"/>
                    </a:ext>
                  </a:extLst>
                </a:gridCol>
                <a:gridCol w="1417623">
                  <a:extLst>
                    <a:ext uri="{9D8B030D-6E8A-4147-A177-3AD203B41FA5}">
                      <a16:colId xmlns:a16="http://schemas.microsoft.com/office/drawing/2014/main" val="3314162814"/>
                    </a:ext>
                  </a:extLst>
                </a:gridCol>
                <a:gridCol w="1417623">
                  <a:extLst>
                    <a:ext uri="{9D8B030D-6E8A-4147-A177-3AD203B41FA5}">
                      <a16:colId xmlns:a16="http://schemas.microsoft.com/office/drawing/2014/main" val="776944138"/>
                    </a:ext>
                  </a:extLst>
                </a:gridCol>
              </a:tblGrid>
              <a:tr h="441956">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59813">
                <a:tc>
                  <a:txBody>
                    <a:bodyPr/>
                    <a:lstStyle/>
                    <a:p>
                      <a:pPr algn="l" fontAlgn="ctr"/>
                      <a:r>
                        <a:rPr lang="en-GB" sz="1300" b="0" u="none" strike="noStrike" dirty="0">
                          <a:solidFill>
                            <a:schemeClr val="tx1"/>
                          </a:solidFill>
                          <a:effectLst/>
                        </a:rPr>
                        <a:t> The Specialist</a:t>
                      </a:r>
                      <a:br>
                        <a:rPr lang="en-GB" sz="1300" b="0" u="none" strike="noStrike" dirty="0">
                          <a:solidFill>
                            <a:schemeClr val="tx1"/>
                          </a:solidFill>
                          <a:effectLst/>
                        </a:rPr>
                      </a:br>
                      <a:r>
                        <a:rPr lang="en-GB" sz="1300" b="0" u="none" strike="noStrike" dirty="0">
                          <a:solidFill>
                            <a:schemeClr val="tx1"/>
                          </a:solidFill>
                          <a:effectLst/>
                        </a:rPr>
                        <a:t> Works</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18+</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Film packs</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30”</a:t>
                      </a:r>
                      <a:endParaRPr lang="en-GB" sz="13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Tree>
    <p:extLst>
      <p:ext uri="{BB962C8B-B14F-4D97-AF65-F5344CB8AC3E}">
        <p14:creationId xmlns:p14="http://schemas.microsoft.com/office/powerpoint/2010/main" val="665586536"/>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2888</TotalTime>
  <Words>400</Words>
  <Application>Microsoft Macintosh PowerPoint</Application>
  <PresentationFormat>Widescreen</PresentationFormat>
  <Paragraphs>23</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Autotrader</vt:lpstr>
      <vt:lpstr>Autotrader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Lottie Thompson [sd22c2t]</cp:lastModifiedBy>
  <cp:revision>4</cp:revision>
  <dcterms:created xsi:type="dcterms:W3CDTF">2026-06-18T13:58:37Z</dcterms:created>
  <dcterms:modified xsi:type="dcterms:W3CDTF">2026-07-13T12:40:53Z</dcterms:modified>
</cp:coreProperties>
</file>