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322" r:id="rId2"/>
    <p:sldId id="301"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ummary" id="{EED1B8CB-2E1E-4388-A1F5-60A0A2FBA9AE}">
          <p14:sldIdLst>
            <p14:sldId id="322"/>
          </p14:sldIdLst>
        </p14:section>
        <p14:section name="Detailed" id="{0AFD8256-320C-4D2D-A345-FD50B5F09CD7}">
          <p14:sldIdLst>
            <p14:sldId id="30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746" autoAdjust="0"/>
  </p:normalViewPr>
  <p:slideViewPr>
    <p:cSldViewPr snapToGrid="0">
      <p:cViewPr varScale="1">
        <p:scale>
          <a:sx n="58" d="100"/>
          <a:sy n="58" d="100"/>
        </p:scale>
        <p:origin x="84" y="8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61F7E7-9414-4F0A-BA79-9F4C3A979EFE}" type="datetimeFigureOut">
              <a:rPr lang="en-GB" smtClean="0"/>
              <a:t>22/07/2026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FFF19B-C29C-458C-8D86-E09C1A41E87E}" type="slidenum">
              <a:rPr lang="en-GB" smtClean="0"/>
              <a:t>‹#›</a:t>
            </a:fld>
            <a:endParaRPr lang="en-GB"/>
          </a:p>
        </p:txBody>
      </p:sp>
    </p:spTree>
    <p:extLst>
      <p:ext uri="{BB962C8B-B14F-4D97-AF65-F5344CB8AC3E}">
        <p14:creationId xmlns:p14="http://schemas.microsoft.com/office/powerpoint/2010/main" val="9742686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2FFF19B-C29C-458C-8D86-E09C1A41E87E}" type="slidenum">
              <a:rPr lang="en-GB" smtClean="0"/>
              <a:t>1</a:t>
            </a:fld>
            <a:endParaRPr lang="en-GB"/>
          </a:p>
        </p:txBody>
      </p:sp>
    </p:spTree>
    <p:extLst>
      <p:ext uri="{BB962C8B-B14F-4D97-AF65-F5344CB8AC3E}">
        <p14:creationId xmlns:p14="http://schemas.microsoft.com/office/powerpoint/2010/main" val="29096850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1 column dark logo">
    <p:bg>
      <p:bgPr>
        <a:solidFill>
          <a:schemeClr val="accent5"/>
        </a:solidFill>
        <a:effectLst/>
      </p:bgPr>
    </p:bg>
    <p:spTree>
      <p:nvGrpSpPr>
        <p:cNvPr id="1" name=""/>
        <p:cNvGrpSpPr/>
        <p:nvPr/>
      </p:nvGrpSpPr>
      <p:grpSpPr>
        <a:xfrm>
          <a:off x="0" y="0"/>
          <a:ext cx="0" cy="0"/>
          <a:chOff x="0" y="0"/>
          <a:chExt cx="0" cy="0"/>
        </a:xfrm>
      </p:grpSpPr>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pic>
        <p:nvPicPr>
          <p:cNvPr id="3" name="Picture 2" descr="A group of blue circles&#10;&#10;AI-generated content may be incorrect.">
            <a:extLst>
              <a:ext uri="{FF2B5EF4-FFF2-40B4-BE49-F238E27FC236}">
                <a16:creationId xmlns:a16="http://schemas.microsoft.com/office/drawing/2014/main" id="{0F59E2B4-254C-16C9-F8C0-468844BD0216}"/>
              </a:ext>
            </a:extLst>
          </p:cNvPr>
          <p:cNvPicPr>
            <a:picLocks/>
          </p:cNvPicPr>
          <p:nvPr/>
        </p:nvPicPr>
        <p:blipFill>
          <a:blip r:embed="rId2"/>
          <a:stretch>
            <a:fillRect/>
          </a:stretch>
        </p:blipFill>
        <p:spPr>
          <a:xfrm>
            <a:off x="203078" y="6371736"/>
            <a:ext cx="1255194" cy="261683"/>
          </a:xfrm>
          <a:prstGeom prst="rect">
            <a:avLst/>
          </a:prstGeom>
        </p:spPr>
      </p:pic>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4121533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ext 1 column">
    <p:bg>
      <p:bgPr>
        <a:solidFill>
          <a:schemeClr val="tx2"/>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37F984AC-9DD0-BA85-9105-E2072800EDBD}"/>
              </a:ext>
            </a:extLst>
          </p:cNvPr>
          <p:cNvPicPr/>
          <p:nvPr userDrawn="1"/>
        </p:nvPicPr>
        <p:blipFill>
          <a:blip r:embed="rId2"/>
          <a:stretch>
            <a:fillRect/>
          </a:stretch>
        </p:blipFill>
        <p:spPr>
          <a:xfrm>
            <a:off x="205242" y="6369457"/>
            <a:ext cx="1252800" cy="266400"/>
          </a:xfrm>
          <a:prstGeom prst="rect">
            <a:avLst/>
          </a:prstGeom>
        </p:spPr>
      </p:pic>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1301309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2 columns dark logo">
    <p:bg>
      <p:bgPr>
        <a:solidFill>
          <a:schemeClr val="accent4"/>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896113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2 columns light logo">
    <p:bg>
      <p:bgPr>
        <a:solidFill>
          <a:schemeClr val="tx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BF20641-6024-1D7D-CD53-F1DC401D9D4E}"/>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954142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2 columns and subheads dark logo">
    <p:bg>
      <p:bgPr>
        <a:solidFill>
          <a:schemeClr val="accent6"/>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2986722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2 columns and subheads light logo">
    <p:bg>
      <p:bgPr>
        <a:solidFill>
          <a:schemeClr val="accent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0BB70C3-A052-6465-5890-050D10E5E099}"/>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912179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3 columns and subheads dark logo">
    <p:bg>
      <p:bgPr>
        <a:solidFill>
          <a:schemeClr val="accent5"/>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pic>
        <p:nvPicPr>
          <p:cNvPr id="3" name="Picture 2" descr="A white circle with black background&#10;&#10;AI-generated content may be incorrect.">
            <a:extLst>
              <a:ext uri="{FF2B5EF4-FFF2-40B4-BE49-F238E27FC236}">
                <a16:creationId xmlns:a16="http://schemas.microsoft.com/office/drawing/2014/main" id="{0650DF23-6A70-950D-349A-2FD21D0D4BD3}"/>
              </a:ext>
            </a:extLst>
          </p:cNvPr>
          <p:cNvPicPr/>
          <p:nvPr userDrawn="1"/>
        </p:nvPicPr>
        <p:blipFill>
          <a:blip r:embed="rId2"/>
          <a:stretch>
            <a:fillRect/>
          </a:stretch>
        </p:blipFill>
        <p:spPr>
          <a:xfrm>
            <a:off x="205242" y="6369457"/>
            <a:ext cx="1252800" cy="266400"/>
          </a:xfrm>
          <a:prstGeom prst="rect">
            <a:avLst/>
          </a:prstGeom>
        </p:spPr>
      </p:pic>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userDrawn="1"/>
        </p:nvPicPr>
        <p:blipFill>
          <a:blip r:embed="rId3"/>
          <a:stretch>
            <a:fillRect/>
          </a:stretch>
        </p:blipFill>
        <p:spPr>
          <a:xfrm>
            <a:off x="203078" y="6371736"/>
            <a:ext cx="1255194" cy="261683"/>
          </a:xfrm>
          <a:prstGeom prst="rect">
            <a:avLst/>
          </a:prstGeom>
        </p:spPr>
      </p:pic>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085546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3 columns and subheads light logo">
    <p:bg>
      <p:bgPr>
        <a:solidFill>
          <a:schemeClr val="accent1"/>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pic>
        <p:nvPicPr>
          <p:cNvPr id="11" name="Picture 10" descr="A white circle with black background&#10;&#10;AI-generated content may be incorrect.">
            <a:extLst>
              <a:ext uri="{FF2B5EF4-FFF2-40B4-BE49-F238E27FC236}">
                <a16:creationId xmlns:a16="http://schemas.microsoft.com/office/drawing/2014/main" id="{B99151A8-A22E-C083-109C-01702C1F8F94}"/>
              </a:ext>
            </a:extLst>
          </p:cNvPr>
          <p:cNvPicPr/>
          <p:nvPr userDrawn="1"/>
        </p:nvPicPr>
        <p:blipFill>
          <a:blip r:embed="rId2"/>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236773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1 column and image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2423969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1 column and image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185624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1 column and 2 images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6" name="Picture Placeholder 12">
            <a:extLst>
              <a:ext uri="{FF2B5EF4-FFF2-40B4-BE49-F238E27FC236}">
                <a16:creationId xmlns:a16="http://schemas.microsoft.com/office/drawing/2014/main" id="{6648469C-6E29-6B3B-745E-3E29362F3CA1}"/>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5" name="Picture Placeholder 12">
            <a:extLst>
              <a:ext uri="{FF2B5EF4-FFF2-40B4-BE49-F238E27FC236}">
                <a16:creationId xmlns:a16="http://schemas.microsoft.com/office/drawing/2014/main" id="{EC5FAE92-7FCA-87EC-66ED-A190847BBADF}"/>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3469049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1 column and 2 images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Picture Placeholder 12">
            <a:extLst>
              <a:ext uri="{FF2B5EF4-FFF2-40B4-BE49-F238E27FC236}">
                <a16:creationId xmlns:a16="http://schemas.microsoft.com/office/drawing/2014/main" id="{E1D00CE0-92D0-304B-9195-D9EC032BE2B4}"/>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0" name="Picture Placeholder 12">
            <a:extLst>
              <a:ext uri="{FF2B5EF4-FFF2-40B4-BE49-F238E27FC236}">
                <a16:creationId xmlns:a16="http://schemas.microsoft.com/office/drawing/2014/main" id="{F4A26068-853B-1EA2-7A6B-6F1C271EE23E}"/>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1750798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and image light text">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376864" cy="561256"/>
          </a:xfrm>
          <a:prstGeom prst="roundRect">
            <a:avLst>
              <a:gd name="adj" fmla="val 13265"/>
            </a:avLst>
          </a:prstGeom>
          <a:solidFill>
            <a:schemeClr val="accent4"/>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278709000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and image ">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996670567"/>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ontent and image ">
    <p:bg>
      <p:bgPr>
        <a:solidFill>
          <a:schemeClr val="bg2"/>
        </a:solidFill>
        <a:effectLst/>
      </p:bgPr>
    </p:bg>
    <p:spTree>
      <p:nvGrpSpPr>
        <p:cNvPr id="1" name=""/>
        <p:cNvGrpSpPr/>
        <p:nvPr/>
      </p:nvGrpSpPr>
      <p:grpSpPr>
        <a:xfrm>
          <a:off x="0" y="0"/>
          <a:ext cx="0" cy="0"/>
          <a:chOff x="0" y="0"/>
          <a:chExt cx="0" cy="0"/>
        </a:xfrm>
      </p:grpSpPr>
      <p:pic>
        <p:nvPicPr>
          <p:cNvPr id="3" name="Picture 2" descr="A group of blue circles&#10;&#10;AI-generated content may be incorrect.">
            <a:extLst>
              <a:ext uri="{FF2B5EF4-FFF2-40B4-BE49-F238E27FC236}">
                <a16:creationId xmlns:a16="http://schemas.microsoft.com/office/drawing/2014/main" id="{86EA50D8-28B9-EA9C-43F3-5CA9C2078F5C}"/>
              </a:ext>
            </a:extLst>
          </p:cNvPr>
          <p:cNvPicPr>
            <a:picLocks/>
          </p:cNvPicPr>
          <p:nvPr userDrawn="1"/>
        </p:nvPicPr>
        <p:blipFill>
          <a:blip r:embed="rId2"/>
          <a:stretch>
            <a:fillRect/>
          </a:stretch>
        </p:blipFill>
        <p:spPr>
          <a:xfrm>
            <a:off x="203078" y="6371736"/>
            <a:ext cx="1255194" cy="261683"/>
          </a:xfrm>
          <a:prstGeom prst="rect">
            <a:avLst/>
          </a:prstGeom>
        </p:spPr>
      </p:pic>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3"/>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Tree>
    <p:extLst>
      <p:ext uri="{BB962C8B-B14F-4D97-AF65-F5344CB8AC3E}">
        <p14:creationId xmlns:p14="http://schemas.microsoft.com/office/powerpoint/2010/main" val="69643545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Content and image white background">
    <p:bg>
      <p:bgPr>
        <a:solidFill>
          <a:schemeClr val="bg1"/>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942" r="-9942"/>
            </a:stretch>
          </a:blipFill>
        </p:spPr>
        <p:txBody>
          <a:bodyPr/>
          <a:lstStyle/>
          <a:p>
            <a:r>
              <a:rPr lang="en-GB"/>
              <a:t>Click icon to add picture</a:t>
            </a:r>
            <a:endParaRPr lang="en-US"/>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589712" cy="561256"/>
          </a:xfrm>
          <a:prstGeom prst="roundRect">
            <a:avLst>
              <a:gd name="adj" fmla="val 13265"/>
            </a:avLst>
          </a:prstGeom>
          <a:solidFill>
            <a:schemeClr val="accent6"/>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3" name="Text Placeholder 10">
            <a:extLst>
              <a:ext uri="{FF2B5EF4-FFF2-40B4-BE49-F238E27FC236}">
                <a16:creationId xmlns:a16="http://schemas.microsoft.com/office/drawing/2014/main" id="{5C09D414-68E4-C9A4-C900-5CD2C75EDF8E}"/>
              </a:ext>
            </a:extLst>
          </p:cNvPr>
          <p:cNvSpPr>
            <a:spLocks noGrp="1"/>
          </p:cNvSpPr>
          <p:nvPr>
            <p:ph type="body" sz="quarter" idx="83" hasCustomPrompt="1"/>
          </p:nvPr>
        </p:nvSpPr>
        <p:spPr>
          <a:xfrm>
            <a:off x="6588682" y="6480592"/>
            <a:ext cx="5398076" cy="157051"/>
          </a:xfrm>
        </p:spPr>
        <p:txBody>
          <a:bodyPr/>
          <a:lstStyle>
            <a:lvl1pPr algn="r">
              <a:buNone/>
              <a:defRPr sz="1000" b="0">
                <a:solidFill>
                  <a:schemeClr val="tx1"/>
                </a:solidFill>
              </a:defRPr>
            </a:lvl1pPr>
          </a:lstStyle>
          <a:p>
            <a:pPr lvl="0"/>
            <a:r>
              <a:rPr lang="en-US" dirty="0"/>
              <a:t>Source goes here</a:t>
            </a:r>
          </a:p>
        </p:txBody>
      </p:sp>
      <p:pic>
        <p:nvPicPr>
          <p:cNvPr id="7" name="Picture 6" descr="A group of blue circles&#10;&#10;AI-generated content may be incorrect.">
            <a:extLst>
              <a:ext uri="{FF2B5EF4-FFF2-40B4-BE49-F238E27FC236}">
                <a16:creationId xmlns:a16="http://schemas.microsoft.com/office/drawing/2014/main" id="{E73B3FE4-F1A8-34B8-E75A-30DBAC1BDF0D}"/>
              </a:ext>
            </a:extLst>
          </p:cNvPr>
          <p:cNvPicPr>
            <a:picLocks/>
          </p:cNvPicPr>
          <p:nvPr/>
        </p:nvPicPr>
        <p:blipFill>
          <a:blip r:embed="rId3"/>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494874061"/>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5296A7-B999-93D2-3582-3A5FDF7AB5CB}"/>
              </a:ext>
            </a:extLst>
          </p:cNvPr>
          <p:cNvSpPr>
            <a:spLocks noGrp="1"/>
          </p:cNvSpPr>
          <p:nvPr>
            <p:ph type="title"/>
          </p:nvPr>
        </p:nvSpPr>
        <p:spPr>
          <a:xfrm>
            <a:off x="197984" y="244355"/>
            <a:ext cx="11651873" cy="1325563"/>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08C00E4E-AA31-4487-53C8-F719BA085C1E}"/>
              </a:ext>
            </a:extLst>
          </p:cNvPr>
          <p:cNvSpPr>
            <a:spLocks noGrp="1"/>
          </p:cNvSpPr>
          <p:nvPr>
            <p:ph type="body" idx="1"/>
          </p:nvPr>
        </p:nvSpPr>
        <p:spPr>
          <a:xfrm>
            <a:off x="197985" y="1569918"/>
            <a:ext cx="11651874" cy="44831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03A4BEB0-DB4E-FC9A-83D3-4796BC9590DC}"/>
              </a:ext>
            </a:extLst>
          </p:cNvPr>
          <p:cNvSpPr>
            <a:spLocks noGrp="1"/>
          </p:cNvSpPr>
          <p:nvPr>
            <p:ph type="dt" sz="half" idx="2"/>
          </p:nvPr>
        </p:nvSpPr>
        <p:spPr>
          <a:xfrm>
            <a:off x="227013" y="6417330"/>
            <a:ext cx="2743200" cy="196315"/>
          </a:xfrm>
          <a:prstGeom prst="rect">
            <a:avLst/>
          </a:prstGeom>
        </p:spPr>
        <p:txBody>
          <a:bodyPr vert="horz" lIns="0" tIns="0" rIns="0" bIns="0" rtlCol="0" anchor="t"/>
          <a:lstStyle>
            <a:lvl1pPr algn="l">
              <a:defRPr sz="1200">
                <a:solidFill>
                  <a:schemeClr val="tx1">
                    <a:tint val="82000"/>
                  </a:schemeClr>
                </a:solidFill>
              </a:defRPr>
            </a:lvl1pPr>
          </a:lstStyle>
          <a:p>
            <a:fld id="{33E1D87C-720A-4550-9D73-7EA436D48781}" type="datetimeFigureOut">
              <a:rPr lang="en-GB" smtClean="0"/>
              <a:t>22/07/2026</a:t>
            </a:fld>
            <a:endParaRPr lang="en-GB"/>
          </a:p>
        </p:txBody>
      </p:sp>
      <p:sp>
        <p:nvSpPr>
          <p:cNvPr id="5" name="Footer Placeholder 4">
            <a:extLst>
              <a:ext uri="{FF2B5EF4-FFF2-40B4-BE49-F238E27FC236}">
                <a16:creationId xmlns:a16="http://schemas.microsoft.com/office/drawing/2014/main" id="{1357D8B5-5EF4-BFE1-BA28-2C16D0C023ED}"/>
              </a:ext>
            </a:extLst>
          </p:cNvPr>
          <p:cNvSpPr>
            <a:spLocks noGrp="1"/>
          </p:cNvSpPr>
          <p:nvPr>
            <p:ph type="ftr" sz="quarter" idx="3"/>
          </p:nvPr>
        </p:nvSpPr>
        <p:spPr>
          <a:xfrm>
            <a:off x="4038600" y="6431912"/>
            <a:ext cx="4114800" cy="200663"/>
          </a:xfrm>
          <a:prstGeom prst="rect">
            <a:avLst/>
          </a:prstGeom>
        </p:spPr>
        <p:txBody>
          <a:bodyPr vert="horz" lIns="0" tIns="0" rIns="0" bIns="0" rtlCol="0" anchor="t"/>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FA424BB-B773-367F-C47F-DF79E6DFAA53}"/>
              </a:ext>
            </a:extLst>
          </p:cNvPr>
          <p:cNvSpPr>
            <a:spLocks noGrp="1"/>
          </p:cNvSpPr>
          <p:nvPr>
            <p:ph type="sldNum" sz="quarter" idx="4"/>
          </p:nvPr>
        </p:nvSpPr>
        <p:spPr>
          <a:xfrm>
            <a:off x="9221787" y="6431911"/>
            <a:ext cx="2743200" cy="200664"/>
          </a:xfrm>
          <a:prstGeom prst="rect">
            <a:avLst/>
          </a:prstGeom>
        </p:spPr>
        <p:txBody>
          <a:bodyPr vert="horz" lIns="0" tIns="0" rIns="0" bIns="0" rtlCol="0" anchor="t"/>
          <a:lstStyle>
            <a:lvl1pPr algn="r">
              <a:defRPr sz="1200">
                <a:solidFill>
                  <a:schemeClr val="tx1">
                    <a:tint val="82000"/>
                  </a:schemeClr>
                </a:solidFill>
              </a:defRPr>
            </a:lvl1pPr>
          </a:lstStyle>
          <a:p>
            <a:fld id="{DADE23F3-0D08-4861-A74C-134269666392}" type="slidenum">
              <a:rPr lang="en-GB" smtClean="0"/>
              <a:t>‹#›</a:t>
            </a:fld>
            <a:endParaRPr lang="en-GB"/>
          </a:p>
        </p:txBody>
      </p:sp>
    </p:spTree>
    <p:extLst>
      <p:ext uri="{BB962C8B-B14F-4D97-AF65-F5344CB8AC3E}">
        <p14:creationId xmlns:p14="http://schemas.microsoft.com/office/powerpoint/2010/main" val="3598544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6350" indent="-6350" algn="l" defTabSz="914400" rtl="0" eaLnBrk="1" latinLnBrk="0" hangingPunct="1">
        <a:lnSpc>
          <a:spcPct val="90000"/>
        </a:lnSpc>
        <a:spcBef>
          <a:spcPts val="1000"/>
        </a:spcBef>
        <a:buFont typeface="Arial" panose="020B0604020202020204" pitchFamily="34" charset="0"/>
        <a:buChar char="•"/>
        <a:tabLst/>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pos="121">
          <p15:clr>
            <a:srgbClr val="F26B43"/>
          </p15:clr>
        </p15:guide>
        <p15:guide id="6" pos="1391">
          <p15:clr>
            <a:srgbClr val="F26B43"/>
          </p15:clr>
        </p15:guide>
        <p15:guide id="7" pos="2615">
          <p15:clr>
            <a:srgbClr val="F26B43"/>
          </p15:clr>
        </p15:guide>
        <p15:guide id="8" pos="5065">
          <p15:clr>
            <a:srgbClr val="F26B43"/>
          </p15:clr>
        </p15:guide>
        <p15:guide id="9" pos="6289">
          <p15:clr>
            <a:srgbClr val="F26B43"/>
          </p15:clr>
        </p15:guide>
        <p15:guide id="10" pos="7559">
          <p15:clr>
            <a:srgbClr val="F26B43"/>
          </p15:clr>
        </p15:guide>
        <p15:guide id="15" orient="horz" pos="142">
          <p15:clr>
            <a:srgbClr val="F26B43"/>
          </p15:clr>
        </p15:guide>
        <p15:guide id="17" orient="horz" pos="4178">
          <p15:clr>
            <a:srgbClr val="F26B43"/>
          </p15:clr>
        </p15:guide>
        <p15:guide id="19" pos="4475">
          <p15:clr>
            <a:srgbClr val="F26B43"/>
          </p15:clr>
        </p15:guide>
        <p15:guide id="20" orient="horz" pos="59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7.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Layout" Target="../slideLayouts/slideLayout4.xml"/><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6D4D3F-CA23-DB0A-A0CA-6754846A1040}"/>
              </a:ext>
            </a:extLst>
          </p:cNvPr>
          <p:cNvSpPr>
            <a:spLocks noGrp="1"/>
          </p:cNvSpPr>
          <p:nvPr>
            <p:ph type="body" sz="quarter" idx="83"/>
          </p:nvPr>
        </p:nvSpPr>
        <p:spPr/>
        <p:txBody>
          <a:bodyPr/>
          <a:lstStyle/>
          <a:p>
            <a:endParaRPr lang="en-GB"/>
          </a:p>
        </p:txBody>
      </p:sp>
      <p:sp>
        <p:nvSpPr>
          <p:cNvPr id="3" name="Title 2">
            <a:extLst>
              <a:ext uri="{FF2B5EF4-FFF2-40B4-BE49-F238E27FC236}">
                <a16:creationId xmlns:a16="http://schemas.microsoft.com/office/drawing/2014/main" id="{4C5F17F7-0810-50F8-886E-54B55FE7E423}"/>
              </a:ext>
            </a:extLst>
          </p:cNvPr>
          <p:cNvSpPr>
            <a:spLocks noGrp="1"/>
          </p:cNvSpPr>
          <p:nvPr>
            <p:ph type="title"/>
          </p:nvPr>
        </p:nvSpPr>
        <p:spPr/>
        <p:txBody>
          <a:bodyPr/>
          <a:lstStyle/>
          <a:p>
            <a:r>
              <a:rPr lang="en-GB" dirty="0"/>
              <a:t>Audible</a:t>
            </a:r>
          </a:p>
        </p:txBody>
      </p:sp>
      <p:sp>
        <p:nvSpPr>
          <p:cNvPr id="4" name="Subtitle 3">
            <a:extLst>
              <a:ext uri="{FF2B5EF4-FFF2-40B4-BE49-F238E27FC236}">
                <a16:creationId xmlns:a16="http://schemas.microsoft.com/office/drawing/2014/main" id="{BD44D5BF-B627-973C-4DE8-8212990E7E6A}"/>
              </a:ext>
            </a:extLst>
          </p:cNvPr>
          <p:cNvSpPr>
            <a:spLocks noGrp="1"/>
          </p:cNvSpPr>
          <p:nvPr>
            <p:ph type="subTitle" idx="1"/>
          </p:nvPr>
        </p:nvSpPr>
        <p:spPr/>
        <p:txBody>
          <a:bodyPr/>
          <a:lstStyle/>
          <a:p>
            <a:r>
              <a:rPr lang="en-GB" dirty="0"/>
              <a:t>‘There’s more to imagine when you listen’</a:t>
            </a:r>
          </a:p>
        </p:txBody>
      </p:sp>
      <p:sp>
        <p:nvSpPr>
          <p:cNvPr id="5" name="Text Placeholder 4">
            <a:extLst>
              <a:ext uri="{FF2B5EF4-FFF2-40B4-BE49-F238E27FC236}">
                <a16:creationId xmlns:a16="http://schemas.microsoft.com/office/drawing/2014/main" id="{A8B50C63-9791-E7EC-419F-89B74AAAE6B0}"/>
              </a:ext>
            </a:extLst>
          </p:cNvPr>
          <p:cNvSpPr>
            <a:spLocks noGrp="1"/>
          </p:cNvSpPr>
          <p:nvPr>
            <p:ph type="body" sz="quarter" idx="16"/>
          </p:nvPr>
        </p:nvSpPr>
        <p:spPr/>
        <p:txBody>
          <a:bodyPr/>
          <a:lstStyle/>
          <a:p>
            <a:pPr indent="0" defTabSz="961844">
              <a:lnSpc>
                <a:spcPct val="100000"/>
              </a:lnSpc>
              <a:spcBef>
                <a:spcPts val="0"/>
              </a:spcBef>
              <a:buClr>
                <a:srgbClr val="FFFFFF"/>
              </a:buClr>
              <a:buSzPct val="100000"/>
              <a:defRPr/>
            </a:pPr>
            <a:r>
              <a:rPr lang="en-GB" sz="1300" b="1" dirty="0"/>
              <a:t>Background </a:t>
            </a:r>
          </a:p>
          <a:p>
            <a:pPr defTabSz="654246">
              <a:lnSpc>
                <a:spcPts val="1400"/>
              </a:lnSpc>
              <a:spcBef>
                <a:spcPts val="0"/>
              </a:spcBef>
            </a:pPr>
            <a:r>
              <a:rPr lang="en-GB" altLang="en-US" sz="1300" dirty="0">
                <a:solidFill>
                  <a:srgbClr val="000000"/>
                </a:solidFill>
              </a:rPr>
              <a:t>Audible aimed to increase subscriptions during a time of increasing financial pressure by aligning itself with major cultural moments to reinforce its position as a premium entertainment platform.</a:t>
            </a:r>
          </a:p>
          <a:p>
            <a:pPr defTabSz="654246">
              <a:lnSpc>
                <a:spcPts val="1400"/>
              </a:lnSpc>
              <a:spcBef>
                <a:spcPts val="0"/>
              </a:spcBef>
            </a:pPr>
            <a:endParaRPr lang="en-GB" altLang="en-US" sz="1300" dirty="0">
              <a:solidFill>
                <a:srgbClr val="000000"/>
              </a:solidFill>
            </a:endParaRPr>
          </a:p>
          <a:p>
            <a:pPr lvl="0" indent="0" defTabSz="961844">
              <a:lnSpc>
                <a:spcPts val="1400"/>
              </a:lnSpc>
              <a:spcBef>
                <a:spcPts val="0"/>
              </a:spcBef>
              <a:buClr>
                <a:srgbClr val="FFFFFF"/>
              </a:buClr>
              <a:buSzPct val="100000"/>
              <a:defRPr/>
            </a:pPr>
            <a:endParaRPr lang="en-GB" sz="1300" b="1" dirty="0">
              <a:solidFill>
                <a:srgbClr val="000000"/>
              </a:solidFill>
            </a:endParaRPr>
          </a:p>
          <a:p>
            <a:pPr lvl="0" indent="0" defTabSz="961844">
              <a:lnSpc>
                <a:spcPts val="1400"/>
              </a:lnSpc>
              <a:spcBef>
                <a:spcPts val="0"/>
              </a:spcBef>
              <a:buClr>
                <a:srgbClr val="FFFFFF"/>
              </a:buClr>
              <a:buSzPct val="100000"/>
              <a:defRPr/>
            </a:pPr>
            <a:r>
              <a:rPr lang="en-GB" sz="1300" b="1" dirty="0"/>
              <a:t>Plan</a:t>
            </a:r>
            <a:r>
              <a:rPr lang="en-GB" sz="1300" b="1" dirty="0">
                <a:solidFill>
                  <a:srgbClr val="000000"/>
                </a:solidFill>
              </a:rPr>
              <a:t> </a:t>
            </a:r>
          </a:p>
          <a:p>
            <a:pPr defTabSz="654246">
              <a:lnSpc>
                <a:spcPts val="1400"/>
              </a:lnSpc>
              <a:spcBef>
                <a:spcPts val="0"/>
              </a:spcBef>
            </a:pPr>
            <a:r>
              <a:rPr lang="en-GB" sz="1300" dirty="0">
                <a:solidFill>
                  <a:srgbClr val="000000"/>
                </a:solidFill>
              </a:rPr>
              <a:t>Audible launched the campaign with the Awards Season package, positioning itself alongside the most premium films of the year. The campaign continued into the year, accessing top performing films that amplified the message, ensuring wide-reaching impact.</a:t>
            </a:r>
          </a:p>
          <a:p>
            <a:pPr defTabSz="654246">
              <a:lnSpc>
                <a:spcPts val="1400"/>
              </a:lnSpc>
              <a:spcBef>
                <a:spcPts val="0"/>
              </a:spcBef>
            </a:pPr>
            <a:r>
              <a:rPr lang="en-GB" sz="1300" dirty="0">
                <a:solidFill>
                  <a:srgbClr val="000000"/>
                </a:solidFill>
              </a:rPr>
              <a:t> </a:t>
            </a:r>
          </a:p>
          <a:p>
            <a:pPr defTabSz="654246">
              <a:lnSpc>
                <a:spcPts val="1400"/>
              </a:lnSpc>
              <a:spcBef>
                <a:spcPts val="0"/>
              </a:spcBef>
            </a:pPr>
            <a:endParaRPr lang="en-GB" sz="1300" dirty="0">
              <a:solidFill>
                <a:srgbClr val="000000"/>
              </a:solidFill>
            </a:endParaRPr>
          </a:p>
          <a:p>
            <a:pPr defTabSz="654246">
              <a:lnSpc>
                <a:spcPts val="1400"/>
              </a:lnSpc>
              <a:spcBef>
                <a:spcPts val="0"/>
              </a:spcBef>
            </a:pPr>
            <a:r>
              <a:rPr lang="en-GB" sz="1300" b="1" dirty="0"/>
              <a:t>Results</a:t>
            </a:r>
            <a:endParaRPr lang="en-GB" sz="1300" dirty="0"/>
          </a:p>
          <a:p>
            <a:pPr marL="285750" indent="-285750" defTabSz="654246">
              <a:lnSpc>
                <a:spcPts val="1400"/>
              </a:lnSpc>
              <a:spcBef>
                <a:spcPts val="0"/>
              </a:spcBef>
              <a:buClr>
                <a:schemeClr val="tx1"/>
              </a:buClr>
              <a:buFont typeface="Arial" panose="020B0604020202020204" pitchFamily="34" charset="0"/>
              <a:buChar char="•"/>
            </a:pPr>
            <a:r>
              <a:rPr lang="en-GB" sz="1300" dirty="0"/>
              <a:t>Cinema improved brand love by +12% and consideration by +20%</a:t>
            </a:r>
          </a:p>
          <a:p>
            <a:pPr marL="285750" indent="-285750" defTabSz="654246">
              <a:lnSpc>
                <a:spcPts val="1400"/>
              </a:lnSpc>
              <a:spcBef>
                <a:spcPts val="0"/>
              </a:spcBef>
              <a:buClr>
                <a:schemeClr val="tx1"/>
              </a:buClr>
              <a:buFont typeface="Arial" panose="020B0604020202020204" pitchFamily="34" charset="0"/>
              <a:buChar char="•"/>
            </a:pPr>
            <a:endParaRPr lang="en-GB" sz="1300" dirty="0"/>
          </a:p>
          <a:p>
            <a:pPr marL="285750" indent="-285750" defTabSz="654246">
              <a:lnSpc>
                <a:spcPts val="1400"/>
              </a:lnSpc>
              <a:spcBef>
                <a:spcPts val="0"/>
              </a:spcBef>
              <a:buClr>
                <a:schemeClr val="tx1"/>
              </a:buClr>
              <a:buFont typeface="Arial" panose="020B0604020202020204" pitchFamily="34" charset="0"/>
              <a:buChar char="•"/>
            </a:pPr>
            <a:r>
              <a:rPr lang="en-GB" sz="1300" dirty="0"/>
              <a:t>Audible saw an uplift in non-member visits by +37% and encouragingly a +25% increase in Audible trials.</a:t>
            </a:r>
          </a:p>
          <a:p>
            <a:pPr indent="0">
              <a:lnSpc>
                <a:spcPct val="100000"/>
              </a:lnSpc>
              <a:spcBef>
                <a:spcPts val="0"/>
              </a:spcBef>
            </a:pPr>
            <a:endParaRPr lang="en-GB" sz="1400" dirty="0"/>
          </a:p>
        </p:txBody>
      </p:sp>
      <p:pic>
        <p:nvPicPr>
          <p:cNvPr id="11" name="Picture Placeholder 10">
            <a:extLst>
              <a:ext uri="{FF2B5EF4-FFF2-40B4-BE49-F238E27FC236}">
                <a16:creationId xmlns:a16="http://schemas.microsoft.com/office/drawing/2014/main" id="{8AA39920-FA5C-1E04-6710-07DF3325360C}"/>
              </a:ext>
            </a:extLst>
          </p:cNvPr>
          <p:cNvPicPr>
            <a:picLocks noGrp="1" noChangeAspect="1"/>
          </p:cNvPicPr>
          <p:nvPr>
            <p:ph type="pic" sz="quarter" idx="84"/>
          </p:nvPr>
        </p:nvPicPr>
        <p:blipFill>
          <a:blip r:embed="rId3">
            <a:extLst>
              <a:ext uri="{28A0092B-C50C-407E-A947-70E740481C1C}">
                <a14:useLocalDpi xmlns:a14="http://schemas.microsoft.com/office/drawing/2010/main" val="0"/>
              </a:ext>
            </a:extLst>
          </a:blip>
          <a:srcRect/>
          <a:stretch>
            <a:fillRect/>
          </a:stretch>
        </p:blipFill>
        <p:spPr>
          <a:xfrm>
            <a:off x="7277100" y="3589020"/>
            <a:ext cx="4617720" cy="2316481"/>
          </a:xfrm>
          <a:prstGeom prst="roundRect">
            <a:avLst>
              <a:gd name="adj" fmla="val 1469"/>
            </a:avLst>
          </a:prstGeom>
          <a:blipFill>
            <a:blip r:embed="rId4"/>
            <a:srcRect/>
            <a:stretch>
              <a:fillRect t="-13649" b="-13649"/>
            </a:stretch>
          </a:blipFill>
        </p:spPr>
      </p:pic>
      <p:pic>
        <p:nvPicPr>
          <p:cNvPr id="9" name="Picture Placeholder 8">
            <a:extLst>
              <a:ext uri="{FF2B5EF4-FFF2-40B4-BE49-F238E27FC236}">
                <a16:creationId xmlns:a16="http://schemas.microsoft.com/office/drawing/2014/main" id="{870A1C90-C953-A318-3532-8ED5C38B19CF}"/>
              </a:ext>
            </a:extLst>
          </p:cNvPr>
          <p:cNvPicPr>
            <a:picLocks noGrp="1" noChangeAspect="1"/>
          </p:cNvPicPr>
          <p:nvPr>
            <p:ph type="pic" sz="quarter" idx="85"/>
          </p:nvPr>
        </p:nvPicPr>
        <p:blipFill>
          <a:blip r:embed="rId5">
            <a:extLst>
              <a:ext uri="{28A0092B-C50C-407E-A947-70E740481C1C}">
                <a14:useLocalDpi xmlns:a14="http://schemas.microsoft.com/office/drawing/2010/main" val="0"/>
              </a:ext>
            </a:extLst>
          </a:blip>
          <a:srcRect/>
          <a:stretch>
            <a:fillRect/>
          </a:stretch>
        </p:blipFill>
        <p:spPr>
          <a:xfrm>
            <a:off x="7277100" y="1173162"/>
            <a:ext cx="4617720" cy="2316481"/>
          </a:xfrm>
          <a:prstGeom prst="roundRect">
            <a:avLst>
              <a:gd name="adj" fmla="val 1469"/>
            </a:avLst>
          </a:prstGeom>
          <a:blipFill>
            <a:blip r:embed="rId4"/>
            <a:srcRect/>
            <a:stretch>
              <a:fillRect t="-13649" b="-13649"/>
            </a:stretch>
          </a:blipFill>
        </p:spPr>
      </p:pic>
      <p:sp>
        <p:nvSpPr>
          <p:cNvPr id="6" name="TextBox 5">
            <a:extLst>
              <a:ext uri="{FF2B5EF4-FFF2-40B4-BE49-F238E27FC236}">
                <a16:creationId xmlns:a16="http://schemas.microsoft.com/office/drawing/2014/main" id="{D1194B92-1BAD-5CBC-22CF-67FB2EE95F1D}"/>
              </a:ext>
            </a:extLst>
          </p:cNvPr>
          <p:cNvSpPr txBox="1"/>
          <p:nvPr/>
        </p:nvSpPr>
        <p:spPr>
          <a:xfrm>
            <a:off x="9497023" y="266753"/>
            <a:ext cx="2408649" cy="407740"/>
          </a:xfrm>
          <a:prstGeom prst="roundRect">
            <a:avLst>
              <a:gd name="adj" fmla="val 7714"/>
            </a:avLst>
          </a:prstGeom>
          <a:solidFill>
            <a:srgbClr val="BA9863"/>
          </a:solidFill>
        </p:spPr>
        <p:txBody>
          <a:bodyPr wrap="square" rtlCol="0" anchor="ctr" anchorCtr="0">
            <a:noAutofit/>
          </a:bodyPr>
          <a:lstStyle/>
          <a:p>
            <a:pPr lvl="0" algn="ctr" defTabSz="872306">
              <a:defRPr/>
            </a:pPr>
            <a:r>
              <a:rPr lang="en-GB" sz="1200" dirty="0">
                <a:solidFill>
                  <a:srgbClr val="FFFFFF"/>
                </a:solidFill>
                <a:latin typeface="Inter 24pt Medium" panose="02000503000000020004" pitchFamily="2" charset="0"/>
                <a:ea typeface="Inter 24pt Medium" panose="02000503000000020004" pitchFamily="2" charset="0"/>
              </a:rPr>
              <a:t>DCM Awards nominee: </a:t>
            </a:r>
          </a:p>
          <a:p>
            <a:pPr lvl="0" algn="ctr" defTabSz="872306">
              <a:defRPr/>
            </a:pPr>
            <a:r>
              <a:rPr lang="en-GB" sz="1200" dirty="0">
                <a:solidFill>
                  <a:srgbClr val="FFFFFF"/>
                </a:solidFill>
                <a:latin typeface="Inter 24pt Medium" panose="02000503000000020004" pitchFamily="2" charset="0"/>
                <a:ea typeface="Inter 24pt Medium" panose="02000503000000020004" pitchFamily="2" charset="0"/>
              </a:rPr>
              <a:t>Best Long-Term Use of Cinema</a:t>
            </a:r>
          </a:p>
        </p:txBody>
      </p:sp>
    </p:spTree>
    <p:extLst>
      <p:ext uri="{BB962C8B-B14F-4D97-AF65-F5344CB8AC3E}">
        <p14:creationId xmlns:p14="http://schemas.microsoft.com/office/powerpoint/2010/main" val="2662395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73EA3B0-F16C-3CCB-C543-717D2F998897}"/>
              </a:ext>
            </a:extLst>
          </p:cNvPr>
          <p:cNvSpPr>
            <a:spLocks noGrp="1"/>
          </p:cNvSpPr>
          <p:nvPr>
            <p:ph type="body" sz="quarter" idx="83"/>
          </p:nvPr>
        </p:nvSpPr>
        <p:spPr/>
        <p:txBody>
          <a:bodyPr/>
          <a:lstStyle/>
          <a:p>
            <a:endParaRPr lang="en-GB"/>
          </a:p>
        </p:txBody>
      </p:sp>
      <p:sp>
        <p:nvSpPr>
          <p:cNvPr id="9" name="Text Placeholder 4">
            <a:extLst>
              <a:ext uri="{FF2B5EF4-FFF2-40B4-BE49-F238E27FC236}">
                <a16:creationId xmlns:a16="http://schemas.microsoft.com/office/drawing/2014/main" id="{C6BB2097-945E-6312-D496-269DD8540163}"/>
              </a:ext>
            </a:extLst>
          </p:cNvPr>
          <p:cNvSpPr>
            <a:spLocks noGrp="1"/>
          </p:cNvSpPr>
          <p:nvPr>
            <p:ph type="body" sz="quarter" idx="16"/>
          </p:nvPr>
        </p:nvSpPr>
        <p:spPr>
          <a:xfrm>
            <a:off x="508532" y="1844675"/>
            <a:ext cx="5397318" cy="3839645"/>
          </a:xfrm>
        </p:spPr>
        <p:txBody>
          <a:bodyPr/>
          <a:lstStyle/>
          <a:p>
            <a:pPr indent="0" defTabSz="654246">
              <a:lnSpc>
                <a:spcPct val="100000"/>
              </a:lnSpc>
              <a:spcBef>
                <a:spcPts val="0"/>
              </a:spcBef>
            </a:pPr>
            <a:r>
              <a:rPr lang="en-GB" altLang="en-US" sz="1300" b="1" dirty="0">
                <a:cs typeface="Arial" pitchFamily="34" charset="0"/>
              </a:rPr>
              <a:t>Background</a:t>
            </a:r>
            <a:endParaRPr lang="en-GB" altLang="en-US" sz="1300" dirty="0">
              <a:cs typeface="Arial" pitchFamily="34" charset="0"/>
            </a:endParaRPr>
          </a:p>
          <a:p>
            <a:pPr defTabSz="654246">
              <a:lnSpc>
                <a:spcPct val="100000"/>
              </a:lnSpc>
              <a:spcBef>
                <a:spcPts val="0"/>
              </a:spcBef>
            </a:pPr>
            <a:r>
              <a:rPr lang="en-GB" altLang="en-US" sz="1300" dirty="0">
                <a:solidFill>
                  <a:srgbClr val="000000"/>
                </a:solidFill>
                <a:cs typeface="Arial" pitchFamily="34" charset="0"/>
              </a:rPr>
              <a:t>As the leader in audio storytelling, Audible aimed to increase &amp; sustain subscriptions during a time of increasing financial pressure. With a rich library of original productions featuring cinematic soundscapes, A-list talent, and immersive narratives, Audible wanted to align itself with major cultural moments to reinforce its position as a premium entertainment platform.</a:t>
            </a:r>
          </a:p>
          <a:p>
            <a:pPr defTabSz="654246">
              <a:lnSpc>
                <a:spcPct val="100000"/>
              </a:lnSpc>
              <a:spcBef>
                <a:spcPts val="0"/>
              </a:spcBef>
            </a:pPr>
            <a:endParaRPr lang="en-GB" altLang="en-US" sz="1300" dirty="0">
              <a:solidFill>
                <a:srgbClr val="000000"/>
              </a:solidFill>
              <a:cs typeface="Arial" pitchFamily="34" charset="0"/>
            </a:endParaRPr>
          </a:p>
          <a:p>
            <a:pPr defTabSz="654246">
              <a:lnSpc>
                <a:spcPct val="100000"/>
              </a:lnSpc>
              <a:spcBef>
                <a:spcPts val="0"/>
              </a:spcBef>
            </a:pPr>
            <a:endParaRPr lang="en-GB" altLang="en-US" sz="1300" dirty="0">
              <a:solidFill>
                <a:srgbClr val="000000"/>
              </a:solidFill>
              <a:cs typeface="Arial" pitchFamily="34" charset="0"/>
            </a:endParaRPr>
          </a:p>
          <a:p>
            <a:pPr defTabSz="654246">
              <a:lnSpc>
                <a:spcPct val="100000"/>
              </a:lnSpc>
              <a:spcBef>
                <a:spcPts val="0"/>
              </a:spcBef>
            </a:pPr>
            <a:r>
              <a:rPr lang="en-GB" altLang="en-US" sz="1300" b="1" dirty="0">
                <a:solidFill>
                  <a:srgbClr val="000000"/>
                </a:solidFill>
                <a:cs typeface="Arial" pitchFamily="34" charset="0"/>
              </a:rPr>
              <a:t>Plan</a:t>
            </a:r>
          </a:p>
          <a:p>
            <a:pPr defTabSz="654246">
              <a:lnSpc>
                <a:spcPct val="100000"/>
              </a:lnSpc>
              <a:spcBef>
                <a:spcPts val="0"/>
              </a:spcBef>
            </a:pPr>
            <a:r>
              <a:rPr lang="en-GB" sz="1300" dirty="0">
                <a:solidFill>
                  <a:srgbClr val="000000"/>
                </a:solidFill>
              </a:rPr>
              <a:t>Audible knew that aligning itself with the power of the big screen would be thematically relevant and enhance the impact of the campaign. Audible strategically linked its brand to cinema’s most premium period, the awards season, positioning itself alongside culturally relevant film releases. The campaign continued into the year, accessing top performing films that would amplify the message, ensuring wide-reaching impact. </a:t>
            </a:r>
            <a:endParaRPr lang="en-GB" sz="1300" i="1" dirty="0">
              <a:solidFill>
                <a:srgbClr val="000000"/>
              </a:solidFill>
            </a:endParaRPr>
          </a:p>
          <a:p>
            <a:pPr indent="0" defTabSz="654246">
              <a:lnSpc>
                <a:spcPct val="100000"/>
              </a:lnSpc>
              <a:spcBef>
                <a:spcPts val="0"/>
              </a:spcBef>
            </a:pPr>
            <a:endParaRPr lang="en-GB" altLang="en-US" sz="1300" b="1" dirty="0">
              <a:cs typeface="Arial" pitchFamily="34" charset="0"/>
            </a:endParaRPr>
          </a:p>
        </p:txBody>
      </p:sp>
      <p:sp>
        <p:nvSpPr>
          <p:cNvPr id="4" name="TextBox 3">
            <a:extLst>
              <a:ext uri="{FF2B5EF4-FFF2-40B4-BE49-F238E27FC236}">
                <a16:creationId xmlns:a16="http://schemas.microsoft.com/office/drawing/2014/main" id="{12F05660-8F8F-E2D8-BCEA-88BDF4A19CB6}"/>
              </a:ext>
            </a:extLst>
          </p:cNvPr>
          <p:cNvSpPr txBox="1"/>
          <p:nvPr/>
        </p:nvSpPr>
        <p:spPr>
          <a:xfrm>
            <a:off x="9497023" y="266753"/>
            <a:ext cx="2408649" cy="407740"/>
          </a:xfrm>
          <a:prstGeom prst="roundRect">
            <a:avLst>
              <a:gd name="adj" fmla="val 7714"/>
            </a:avLst>
          </a:prstGeom>
          <a:solidFill>
            <a:srgbClr val="BA9863"/>
          </a:solidFill>
        </p:spPr>
        <p:txBody>
          <a:bodyPr wrap="square" rtlCol="0" anchor="ctr" anchorCtr="0">
            <a:noAutofit/>
          </a:bodyPr>
          <a:lstStyle/>
          <a:p>
            <a:pPr lvl="0" algn="ctr" defTabSz="872306">
              <a:defRPr/>
            </a:pPr>
            <a:r>
              <a:rPr lang="en-GB" sz="1200" dirty="0">
                <a:solidFill>
                  <a:srgbClr val="FFFFFF"/>
                </a:solidFill>
                <a:latin typeface="Inter 24pt Medium" panose="02000503000000020004" pitchFamily="2" charset="0"/>
                <a:ea typeface="Inter 24pt Medium" panose="02000503000000020004" pitchFamily="2" charset="0"/>
              </a:rPr>
              <a:t>DCM Awards nominee: </a:t>
            </a:r>
          </a:p>
          <a:p>
            <a:pPr lvl="0" algn="ctr" defTabSz="872306">
              <a:defRPr/>
            </a:pPr>
            <a:r>
              <a:rPr lang="en-GB" sz="1200" dirty="0">
                <a:solidFill>
                  <a:srgbClr val="FFFFFF"/>
                </a:solidFill>
                <a:latin typeface="Inter 24pt Medium" panose="02000503000000020004" pitchFamily="2" charset="0"/>
                <a:ea typeface="Inter 24pt Medium" panose="02000503000000020004" pitchFamily="2" charset="0"/>
              </a:rPr>
              <a:t>Best Long-Term Use of Cinema</a:t>
            </a:r>
          </a:p>
        </p:txBody>
      </p:sp>
      <p:sp>
        <p:nvSpPr>
          <p:cNvPr id="14" name="Title 2">
            <a:extLst>
              <a:ext uri="{FF2B5EF4-FFF2-40B4-BE49-F238E27FC236}">
                <a16:creationId xmlns:a16="http://schemas.microsoft.com/office/drawing/2014/main" id="{FA08704D-ADD2-7697-1634-0885B7B93746}"/>
              </a:ext>
            </a:extLst>
          </p:cNvPr>
          <p:cNvSpPr>
            <a:spLocks noGrp="1"/>
          </p:cNvSpPr>
          <p:nvPr>
            <p:ph type="title"/>
          </p:nvPr>
        </p:nvSpPr>
        <p:spPr>
          <a:xfrm>
            <a:off x="510922" y="476824"/>
            <a:ext cx="10837631" cy="525552"/>
          </a:xfrm>
        </p:spPr>
        <p:txBody>
          <a:bodyPr/>
          <a:lstStyle/>
          <a:p>
            <a:r>
              <a:rPr lang="en-GB" dirty="0"/>
              <a:t>Audible</a:t>
            </a:r>
          </a:p>
        </p:txBody>
      </p:sp>
      <p:sp>
        <p:nvSpPr>
          <p:cNvPr id="15" name="Subtitle 3">
            <a:extLst>
              <a:ext uri="{FF2B5EF4-FFF2-40B4-BE49-F238E27FC236}">
                <a16:creationId xmlns:a16="http://schemas.microsoft.com/office/drawing/2014/main" id="{6DD28AD4-3F50-5070-08D5-B89909B8942F}"/>
              </a:ext>
            </a:extLst>
          </p:cNvPr>
          <p:cNvSpPr>
            <a:spLocks noGrp="1"/>
          </p:cNvSpPr>
          <p:nvPr>
            <p:ph type="subTitle" idx="1"/>
          </p:nvPr>
        </p:nvSpPr>
        <p:spPr>
          <a:xfrm>
            <a:off x="508533" y="1173163"/>
            <a:ext cx="6595530" cy="347555"/>
          </a:xfrm>
        </p:spPr>
        <p:txBody>
          <a:bodyPr/>
          <a:lstStyle/>
          <a:p>
            <a:r>
              <a:rPr lang="en-GB" dirty="0"/>
              <a:t>‘There’s more to imagine when you listen’</a:t>
            </a:r>
          </a:p>
        </p:txBody>
      </p:sp>
      <p:sp>
        <p:nvSpPr>
          <p:cNvPr id="26" name="Text Placeholder 5">
            <a:extLst>
              <a:ext uri="{FF2B5EF4-FFF2-40B4-BE49-F238E27FC236}">
                <a16:creationId xmlns:a16="http://schemas.microsoft.com/office/drawing/2014/main" id="{A62DB1DF-BFA9-546C-9792-E128F18C2A08}"/>
              </a:ext>
            </a:extLst>
          </p:cNvPr>
          <p:cNvSpPr>
            <a:spLocks noGrp="1"/>
          </p:cNvSpPr>
          <p:nvPr>
            <p:ph type="body" sz="quarter" idx="84"/>
          </p:nvPr>
        </p:nvSpPr>
        <p:spPr>
          <a:xfrm>
            <a:off x="6285398" y="3470561"/>
            <a:ext cx="5397318" cy="1934355"/>
          </a:xfrm>
        </p:spPr>
        <p:txBody>
          <a:bodyPr/>
          <a:lstStyle/>
          <a:p>
            <a:pPr indent="0" defTabSz="654246">
              <a:lnSpc>
                <a:spcPct val="100000"/>
              </a:lnSpc>
              <a:spcBef>
                <a:spcPts val="0"/>
              </a:spcBef>
            </a:pPr>
            <a:r>
              <a:rPr lang="en-GB" sz="1300" b="1" dirty="0"/>
              <a:t>Results</a:t>
            </a:r>
          </a:p>
          <a:p>
            <a:pPr lvl="0" indent="0" defTabSz="654246">
              <a:lnSpc>
                <a:spcPct val="100000"/>
              </a:lnSpc>
              <a:spcBef>
                <a:spcPts val="0"/>
              </a:spcBef>
              <a:buClr>
                <a:srgbClr val="FFFFFF"/>
              </a:buClr>
              <a:buSzPct val="100000"/>
              <a:defRPr/>
            </a:pPr>
            <a:r>
              <a:rPr lang="en-GB" sz="1300" dirty="0">
                <a:solidFill>
                  <a:srgbClr val="000000"/>
                </a:solidFill>
                <a:sym typeface="Arial"/>
              </a:rPr>
              <a:t>Audible benefitted from long-term cinema presence, which ultimately reinforced quality and premium associations, leading to consideration and action:</a:t>
            </a:r>
          </a:p>
          <a:p>
            <a:pPr lvl="0" indent="0" defTabSz="654246">
              <a:lnSpc>
                <a:spcPct val="100000"/>
              </a:lnSpc>
              <a:spcBef>
                <a:spcPts val="0"/>
              </a:spcBef>
              <a:buClr>
                <a:srgbClr val="FFFFFF"/>
              </a:buClr>
              <a:buSzPct val="100000"/>
              <a:defRPr/>
            </a:pPr>
            <a:endParaRPr lang="en-GB" sz="1300" b="1" dirty="0">
              <a:solidFill>
                <a:srgbClr val="000000"/>
              </a:solidFill>
              <a:sym typeface="Arial"/>
            </a:endParaRPr>
          </a:p>
          <a:p>
            <a:pPr lvl="0" indent="0" defTabSz="654246">
              <a:lnSpc>
                <a:spcPct val="100000"/>
              </a:lnSpc>
              <a:spcBef>
                <a:spcPts val="0"/>
              </a:spcBef>
              <a:buClr>
                <a:srgbClr val="FFFFFF"/>
              </a:buClr>
              <a:buSzPct val="100000"/>
              <a:defRPr/>
            </a:pPr>
            <a:r>
              <a:rPr lang="en-GB" sz="1300" b="1" dirty="0">
                <a:solidFill>
                  <a:srgbClr val="000000"/>
                </a:solidFill>
              </a:rPr>
              <a:t>Boosted Brand Interest</a:t>
            </a:r>
            <a:endParaRPr lang="en-GB" sz="1300" b="1" dirty="0">
              <a:solidFill>
                <a:srgbClr val="000000"/>
              </a:solidFill>
              <a:sym typeface="Arial"/>
            </a:endParaRPr>
          </a:p>
          <a:p>
            <a:pPr lvl="0" indent="0" defTabSz="654246">
              <a:lnSpc>
                <a:spcPct val="100000"/>
              </a:lnSpc>
              <a:spcBef>
                <a:spcPts val="0"/>
              </a:spcBef>
              <a:buClr>
                <a:srgbClr val="FFFFFF"/>
              </a:buClr>
              <a:buSzPct val="100000"/>
              <a:defRPr/>
            </a:pPr>
            <a:r>
              <a:rPr lang="en-GB" sz="1300" dirty="0">
                <a:solidFill>
                  <a:srgbClr val="000000"/>
                </a:solidFill>
                <a:sym typeface="Arial"/>
              </a:rPr>
              <a:t>Cinema improved brand love by +12% and ad awareness by +3%</a:t>
            </a:r>
          </a:p>
          <a:p>
            <a:pPr lvl="0" indent="0" defTabSz="654246">
              <a:lnSpc>
                <a:spcPct val="100000"/>
              </a:lnSpc>
              <a:spcBef>
                <a:spcPts val="0"/>
              </a:spcBef>
              <a:buClr>
                <a:srgbClr val="FFFFFF"/>
              </a:buClr>
              <a:buSzPct val="100000"/>
              <a:defRPr/>
            </a:pPr>
            <a:endParaRPr lang="en-GB" sz="1300" dirty="0">
              <a:solidFill>
                <a:srgbClr val="000000"/>
              </a:solidFill>
              <a:sym typeface="Arial"/>
            </a:endParaRPr>
          </a:p>
          <a:p>
            <a:pPr defTabSz="654246">
              <a:lnSpc>
                <a:spcPct val="100000"/>
              </a:lnSpc>
              <a:spcBef>
                <a:spcPts val="0"/>
              </a:spcBef>
              <a:defRPr/>
            </a:pPr>
            <a:r>
              <a:rPr lang="en-GB" sz="1300" b="1" dirty="0">
                <a:solidFill>
                  <a:srgbClr val="000000"/>
                </a:solidFill>
              </a:rPr>
              <a:t>Increased Action &amp; Intent</a:t>
            </a:r>
          </a:p>
          <a:p>
            <a:pPr lvl="0" indent="0" defTabSz="654246">
              <a:lnSpc>
                <a:spcPct val="100000"/>
              </a:lnSpc>
              <a:spcBef>
                <a:spcPts val="0"/>
              </a:spcBef>
              <a:buClr>
                <a:srgbClr val="FFFFFF"/>
              </a:buClr>
              <a:buSzPct val="100000"/>
              <a:defRPr/>
            </a:pPr>
            <a:r>
              <a:rPr lang="en-GB" sz="1300" dirty="0">
                <a:solidFill>
                  <a:srgbClr val="000000"/>
                </a:solidFill>
                <a:sym typeface="Arial"/>
              </a:rPr>
              <a:t>Those who saw the ad in the cinema saw a 20% increase in brand consideration. </a:t>
            </a:r>
            <a:r>
              <a:rPr lang="en-GB" sz="1300" dirty="0"/>
              <a:t>Audible saw an uplift in non-member visits by +37% and encouragingly also saw a +25% increase in Audible trials</a:t>
            </a:r>
            <a:endParaRPr lang="en-GB" sz="1300" dirty="0">
              <a:solidFill>
                <a:srgbClr val="000000"/>
              </a:solidFill>
              <a:sym typeface="Arial"/>
            </a:endParaRPr>
          </a:p>
          <a:p>
            <a:pPr indent="0" defTabSz="654246">
              <a:lnSpc>
                <a:spcPct val="100000"/>
              </a:lnSpc>
              <a:spcBef>
                <a:spcPts val="0"/>
              </a:spcBef>
            </a:pPr>
            <a:endParaRPr lang="en-GB" sz="1300" dirty="0">
              <a:solidFill>
                <a:srgbClr val="000000"/>
              </a:solidFill>
            </a:endParaRPr>
          </a:p>
        </p:txBody>
      </p:sp>
      <p:graphicFrame>
        <p:nvGraphicFramePr>
          <p:cNvPr id="27" name="Table 26">
            <a:extLst>
              <a:ext uri="{FF2B5EF4-FFF2-40B4-BE49-F238E27FC236}">
                <a16:creationId xmlns:a16="http://schemas.microsoft.com/office/drawing/2014/main" id="{11DA2037-1FC6-AF4A-76D0-ACBEB6EE8451}"/>
              </a:ext>
            </a:extLst>
          </p:cNvPr>
          <p:cNvGraphicFramePr>
            <a:graphicFrameLocks noGrp="1"/>
          </p:cNvGraphicFramePr>
          <p:nvPr>
            <p:extLst>
              <p:ext uri="{D42A27DB-BD31-4B8C-83A1-F6EECF244321}">
                <p14:modId xmlns:p14="http://schemas.microsoft.com/office/powerpoint/2010/main" val="3545930110"/>
              </p:ext>
            </p:extLst>
          </p:nvPr>
        </p:nvGraphicFramePr>
        <p:xfrm>
          <a:off x="6285396" y="913235"/>
          <a:ext cx="5397320" cy="733934"/>
        </p:xfrm>
        <a:graphic>
          <a:graphicData uri="http://schemas.openxmlformats.org/drawingml/2006/table">
            <a:tbl>
              <a:tblPr firstRow="1" bandRow="1">
                <a:tableStyleId>{93296810-A885-4BE3-A3E7-6D5BEEA58F35}</a:tableStyleId>
              </a:tblPr>
              <a:tblGrid>
                <a:gridCol w="1349330">
                  <a:extLst>
                    <a:ext uri="{9D8B030D-6E8A-4147-A177-3AD203B41FA5}">
                      <a16:colId xmlns:a16="http://schemas.microsoft.com/office/drawing/2014/main" val="3445733911"/>
                    </a:ext>
                  </a:extLst>
                </a:gridCol>
                <a:gridCol w="1349330">
                  <a:extLst>
                    <a:ext uri="{9D8B030D-6E8A-4147-A177-3AD203B41FA5}">
                      <a16:colId xmlns:a16="http://schemas.microsoft.com/office/drawing/2014/main" val="2072537272"/>
                    </a:ext>
                  </a:extLst>
                </a:gridCol>
                <a:gridCol w="1349330">
                  <a:extLst>
                    <a:ext uri="{9D8B030D-6E8A-4147-A177-3AD203B41FA5}">
                      <a16:colId xmlns:a16="http://schemas.microsoft.com/office/drawing/2014/main" val="3314162814"/>
                    </a:ext>
                  </a:extLst>
                </a:gridCol>
                <a:gridCol w="1349330">
                  <a:extLst>
                    <a:ext uri="{9D8B030D-6E8A-4147-A177-3AD203B41FA5}">
                      <a16:colId xmlns:a16="http://schemas.microsoft.com/office/drawing/2014/main" val="776944138"/>
                    </a:ext>
                  </a:extLst>
                </a:gridCol>
              </a:tblGrid>
              <a:tr h="366967">
                <a:tc>
                  <a:txBody>
                    <a:bodyPr/>
                    <a:lstStyle/>
                    <a:p>
                      <a:r>
                        <a:rPr lang="en-GB" sz="1100" dirty="0"/>
                        <a:t>Media Agency</a:t>
                      </a:r>
                    </a:p>
                  </a:txBody>
                  <a:tcPr marL="52167" marR="52167" marT="26083" marB="26083"/>
                </a:tc>
                <a:tc>
                  <a:txBody>
                    <a:bodyPr/>
                    <a:lstStyle/>
                    <a:p>
                      <a:r>
                        <a:rPr lang="en-GB" sz="1100" dirty="0"/>
                        <a:t>Target</a:t>
                      </a:r>
                    </a:p>
                  </a:txBody>
                  <a:tcPr marL="52167" marR="52167" marT="26083" marB="26083"/>
                </a:tc>
                <a:tc>
                  <a:txBody>
                    <a:bodyPr/>
                    <a:lstStyle/>
                    <a:p>
                      <a:r>
                        <a:rPr lang="en-GB" sz="1100" dirty="0"/>
                        <a:t>Buying Route</a:t>
                      </a:r>
                    </a:p>
                  </a:txBody>
                  <a:tcPr marL="52167" marR="52167" marT="26083" marB="26083"/>
                </a:tc>
                <a:tc>
                  <a:txBody>
                    <a:bodyPr/>
                    <a:lstStyle/>
                    <a:p>
                      <a:r>
                        <a:rPr lang="en-GB" sz="1100" dirty="0"/>
                        <a:t>Copy length</a:t>
                      </a:r>
                    </a:p>
                  </a:txBody>
                  <a:tcPr marL="52167" marR="52167" marT="26083" marB="26083"/>
                </a:tc>
                <a:extLst>
                  <a:ext uri="{0D108BD9-81ED-4DB2-BD59-A6C34878D82A}">
                    <a16:rowId xmlns:a16="http://schemas.microsoft.com/office/drawing/2014/main" val="1179928151"/>
                  </a:ext>
                </a:extLst>
              </a:tr>
              <a:tr h="366967">
                <a:tc>
                  <a:txBody>
                    <a:bodyPr/>
                    <a:lstStyle/>
                    <a:p>
                      <a:r>
                        <a:rPr lang="en-GB" sz="1100" dirty="0"/>
                        <a:t>Wavemaker</a:t>
                      </a:r>
                    </a:p>
                  </a:txBody>
                  <a:tcPr marL="52167" marR="52167" marT="26083" marB="26083"/>
                </a:tc>
                <a:tc>
                  <a:txBody>
                    <a:bodyPr/>
                    <a:lstStyle/>
                    <a:p>
                      <a:r>
                        <a:rPr lang="en-GB" sz="1100" dirty="0"/>
                        <a:t>16-34</a:t>
                      </a:r>
                    </a:p>
                  </a:txBody>
                  <a:tcPr marL="52167" marR="52167" marT="26083" marB="26083"/>
                </a:tc>
                <a:tc>
                  <a:txBody>
                    <a:bodyPr/>
                    <a:lstStyle/>
                    <a:p>
                      <a:r>
                        <a:rPr lang="en-GB" sz="1100" dirty="0"/>
                        <a:t>Film Packs</a:t>
                      </a:r>
                    </a:p>
                  </a:txBody>
                  <a:tcPr marL="52167" marR="52167" marT="26083" marB="26083"/>
                </a:tc>
                <a:tc>
                  <a:txBody>
                    <a:bodyPr/>
                    <a:lstStyle/>
                    <a:p>
                      <a:r>
                        <a:rPr lang="en-GB" sz="1100" dirty="0"/>
                        <a:t>40”</a:t>
                      </a:r>
                    </a:p>
                  </a:txBody>
                  <a:tcPr marL="52167" marR="52167" marT="26083" marB="26083"/>
                </a:tc>
                <a:extLst>
                  <a:ext uri="{0D108BD9-81ED-4DB2-BD59-A6C34878D82A}">
                    <a16:rowId xmlns:a16="http://schemas.microsoft.com/office/drawing/2014/main" val="3682919480"/>
                  </a:ext>
                </a:extLst>
              </a:tr>
            </a:tbl>
          </a:graphicData>
        </a:graphic>
      </p:graphicFrame>
      <p:pic>
        <p:nvPicPr>
          <p:cNvPr id="28" name="Picture Placeholder 36">
            <a:extLst>
              <a:ext uri="{FF2B5EF4-FFF2-40B4-BE49-F238E27FC236}">
                <a16:creationId xmlns:a16="http://schemas.microsoft.com/office/drawing/2014/main" id="{0923B3AE-DE79-6ECA-8C60-453B9A5F5618}"/>
              </a:ext>
            </a:extLst>
          </p:cNvPr>
          <p:cNvPicPr>
            <a:picLocks noChangeAspect="1"/>
          </p:cNvPicPr>
          <p:nvPr/>
        </p:nvPicPr>
        <p:blipFill rotWithShape="1">
          <a:blip r:embed="rId2">
            <a:extLst>
              <a:ext uri="{28A0092B-C50C-407E-A947-70E740481C1C}">
                <a14:useLocalDpi xmlns:a14="http://schemas.microsoft.com/office/drawing/2010/main" val="0"/>
              </a:ext>
            </a:extLst>
          </a:blip>
          <a:srcRect l="2795" t="2215" r="9724" b="4057"/>
          <a:stretch>
            <a:fillRect/>
          </a:stretch>
        </p:blipFill>
        <p:spPr>
          <a:xfrm>
            <a:off x="6285395" y="1957534"/>
            <a:ext cx="2590749" cy="1392472"/>
          </a:xfrm>
          <a:prstGeom prst="roundRect">
            <a:avLst>
              <a:gd name="adj" fmla="val 1469"/>
            </a:avLst>
          </a:prstGeom>
          <a:blipFill>
            <a:blip r:embed="rId3"/>
            <a:srcRect/>
            <a:stretch>
              <a:fillRect t="-43027" b="-43027"/>
            </a:stretch>
          </a:blipFill>
        </p:spPr>
      </p:pic>
      <p:pic>
        <p:nvPicPr>
          <p:cNvPr id="29" name="Picture Placeholder 36">
            <a:extLst>
              <a:ext uri="{FF2B5EF4-FFF2-40B4-BE49-F238E27FC236}">
                <a16:creationId xmlns:a16="http://schemas.microsoft.com/office/drawing/2014/main" id="{98473C64-75DD-F05E-4269-A3870C65770B}"/>
              </a:ext>
            </a:extLst>
          </p:cNvPr>
          <p:cNvPicPr>
            <a:picLocks noChangeAspect="1"/>
          </p:cNvPicPr>
          <p:nvPr/>
        </p:nvPicPr>
        <p:blipFill rotWithShape="1">
          <a:blip r:embed="rId4">
            <a:extLst>
              <a:ext uri="{28A0092B-C50C-407E-A947-70E740481C1C}">
                <a14:useLocalDpi xmlns:a14="http://schemas.microsoft.com/office/drawing/2010/main" val="0"/>
              </a:ext>
            </a:extLst>
          </a:blip>
          <a:srcRect l="3333" r="3333"/>
          <a:stretch/>
        </p:blipFill>
        <p:spPr>
          <a:xfrm>
            <a:off x="9091967" y="1957534"/>
            <a:ext cx="2590749" cy="1392472"/>
          </a:xfrm>
          <a:prstGeom prst="roundRect">
            <a:avLst>
              <a:gd name="adj" fmla="val 1469"/>
            </a:avLst>
          </a:prstGeom>
          <a:blipFill>
            <a:blip r:embed="rId3"/>
            <a:srcRect/>
            <a:stretch>
              <a:fillRect t="-43027" b="-43027"/>
            </a:stretch>
          </a:blipFill>
        </p:spPr>
      </p:pic>
    </p:spTree>
    <p:extLst>
      <p:ext uri="{BB962C8B-B14F-4D97-AF65-F5344CB8AC3E}">
        <p14:creationId xmlns:p14="http://schemas.microsoft.com/office/powerpoint/2010/main" val="869614179"/>
      </p:ext>
    </p:extLst>
  </p:cSld>
  <p:clrMapOvr>
    <a:masterClrMapping/>
  </p:clrMapOvr>
</p:sld>
</file>

<file path=ppt/theme/theme1.xml><?xml version="1.0" encoding="utf-8"?>
<a:theme xmlns:a="http://schemas.openxmlformats.org/drawingml/2006/main" name="04. Text">
  <a:themeElements>
    <a:clrScheme name="DCM">
      <a:dk1>
        <a:srgbClr val="051D2E"/>
      </a:dk1>
      <a:lt1>
        <a:srgbClr val="FFFFFF"/>
      </a:lt1>
      <a:dk2>
        <a:srgbClr val="051D2E"/>
      </a:dk2>
      <a:lt2>
        <a:srgbClr val="F3DDBD"/>
      </a:lt2>
      <a:accent1>
        <a:srgbClr val="267355"/>
      </a:accent1>
      <a:accent2>
        <a:srgbClr val="EF3340"/>
      </a:accent2>
      <a:accent3>
        <a:srgbClr val="FF9527"/>
      </a:accent3>
      <a:accent4>
        <a:srgbClr val="FFB3B9"/>
      </a:accent4>
      <a:accent5>
        <a:srgbClr val="79BE76"/>
      </a:accent5>
      <a:accent6>
        <a:srgbClr val="82B2B3"/>
      </a:accent6>
      <a:hlink>
        <a:srgbClr val="051D2E"/>
      </a:hlink>
      <a:folHlink>
        <a:srgbClr val="82B2B3"/>
      </a:folHlink>
    </a:clrScheme>
    <a:fontScheme name="Momentum">
      <a:majorFont>
        <a:latin typeface="Inter Tight"/>
        <a:ea typeface=""/>
        <a:cs typeface=""/>
      </a:majorFont>
      <a:minorFont>
        <a:latin typeface="Inter T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62</TotalTime>
  <Words>375</Words>
  <Application>Microsoft Office PowerPoint</Application>
  <PresentationFormat>Widescreen</PresentationFormat>
  <Paragraphs>43</Paragraphs>
  <Slides>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Aptos</vt:lpstr>
      <vt:lpstr>Arial</vt:lpstr>
      <vt:lpstr>Helvetica Neue Light</vt:lpstr>
      <vt:lpstr>Inter 24pt Medium</vt:lpstr>
      <vt:lpstr>Inter Tight</vt:lpstr>
      <vt:lpstr>04. Text</vt:lpstr>
      <vt:lpstr>Audible</vt:lpstr>
      <vt:lpstr>Audible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Zoe Aresti</dc:creator>
  <cp:lastModifiedBy>Zoe Aresti</cp:lastModifiedBy>
  <cp:revision>6</cp:revision>
  <dcterms:created xsi:type="dcterms:W3CDTF">2026-06-18T13:58:37Z</dcterms:created>
  <dcterms:modified xsi:type="dcterms:W3CDTF">2026-07-22T10:18:46Z</dcterms:modified>
</cp:coreProperties>
</file>