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8"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8E7C9C-6486-014F-A0C3-FF8258119E3D}" v="23" dt="2026-07-27T15:10:24.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507"/>
  </p:normalViewPr>
  <p:slideViewPr>
    <p:cSldViewPr snapToGrid="0">
      <p:cViewPr>
        <p:scale>
          <a:sx n="111" d="100"/>
          <a:sy n="111" d="100"/>
        </p:scale>
        <p:origin x="1488" y="30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27T15:12:45.621" v="1308" actId="1076"/>
      <pc:docMkLst>
        <pc:docMk/>
      </pc:docMkLst>
      <pc:sldChg chg="addSp delSp modSp new mod setBg modNotesTx">
        <pc:chgData name="Lottie Thompson [sd22c2t]" userId="98a8b714-f796-4d31-a9a4-7dc84f343c61" providerId="ADAL" clId="{2BD75302-921E-5E9F-A20A-9DC17D688525}" dt="2026-07-27T15:12:45.621" v="1308" actId="1076"/>
        <pc:sldMkLst>
          <pc:docMk/>
          <pc:sldMk cId="4206237398" sldId="328"/>
        </pc:sldMkLst>
        <pc:spChg chg="mod">
          <ac:chgData name="Lottie Thompson [sd22c2t]" userId="98a8b714-f796-4d31-a9a4-7dc84f343c61" providerId="ADAL" clId="{2BD75302-921E-5E9F-A20A-9DC17D688525}" dt="2026-07-27T15:03:26.445" v="1196" actId="20577"/>
          <ac:spMkLst>
            <pc:docMk/>
            <pc:sldMk cId="4206237398" sldId="328"/>
            <ac:spMk id="2" creationId="{E1861E6D-CFC2-EC54-F430-6E3ACB620AB4}"/>
          </ac:spMkLst>
        </pc:spChg>
        <pc:spChg chg="add del mod">
          <ac:chgData name="Lottie Thompson [sd22c2t]" userId="98a8b714-f796-4d31-a9a4-7dc84f343c61" providerId="ADAL" clId="{2BD75302-921E-5E9F-A20A-9DC17D688525}" dt="2026-07-27T14:59:35.878" v="1169" actId="478"/>
          <ac:spMkLst>
            <pc:docMk/>
            <pc:sldMk cId="4206237398" sldId="328"/>
            <ac:spMk id="3" creationId="{83E02633-3F5B-AD84-9057-7C3219F78B86}"/>
          </ac:spMkLst>
        </pc:spChg>
        <pc:spChg chg="add del mod">
          <ac:chgData name="Lottie Thompson [sd22c2t]" userId="98a8b714-f796-4d31-a9a4-7dc84f343c61" providerId="ADAL" clId="{2BD75302-921E-5E9F-A20A-9DC17D688525}" dt="2026-07-27T14:59:38.524" v="1170" actId="478"/>
          <ac:spMkLst>
            <pc:docMk/>
            <pc:sldMk cId="4206237398" sldId="328"/>
            <ac:spMk id="5" creationId="{A7744EDA-E4EC-70E7-50DE-F3E3108F74A6}"/>
          </ac:spMkLst>
        </pc:spChg>
        <pc:spChg chg="add mod">
          <ac:chgData name="Lottie Thompson [sd22c2t]" userId="98a8b714-f796-4d31-a9a4-7dc84f343c61" providerId="ADAL" clId="{2BD75302-921E-5E9F-A20A-9DC17D688525}" dt="2026-07-27T14:59:33.425" v="1168" actId="20577"/>
          <ac:spMkLst>
            <pc:docMk/>
            <pc:sldMk cId="4206237398" sldId="328"/>
            <ac:spMk id="8" creationId="{2776F7F1-05A9-38DD-7249-50525ED94B04}"/>
          </ac:spMkLst>
        </pc:spChg>
        <pc:spChg chg="add mod">
          <ac:chgData name="Lottie Thompson [sd22c2t]" userId="98a8b714-f796-4d31-a9a4-7dc84f343c61" providerId="ADAL" clId="{2BD75302-921E-5E9F-A20A-9DC17D688525}" dt="2026-07-27T15:12:45.621" v="1308" actId="1076"/>
          <ac:spMkLst>
            <pc:docMk/>
            <pc:sldMk cId="4206237398" sldId="328"/>
            <ac:spMk id="9" creationId="{57C6985E-8A3D-7F38-1363-413EE0EB8B0F}"/>
          </ac:spMkLst>
        </pc:spChg>
        <pc:spChg chg="add del mod">
          <ac:chgData name="Lottie Thompson [sd22c2t]" userId="98a8b714-f796-4d31-a9a4-7dc84f343c61" providerId="ADAL" clId="{2BD75302-921E-5E9F-A20A-9DC17D688525}" dt="2026-07-27T14:59:22.579" v="1163" actId="478"/>
          <ac:spMkLst>
            <pc:docMk/>
            <pc:sldMk cId="4206237398" sldId="328"/>
            <ac:spMk id="12" creationId="{F025E750-5BEE-9B6C-45F6-C4FF03237A15}"/>
          </ac:spMkLst>
        </pc:spChg>
        <pc:picChg chg="add mod">
          <ac:chgData name="Lottie Thompson [sd22c2t]" userId="98a8b714-f796-4d31-a9a4-7dc84f343c61" providerId="ADAL" clId="{2BD75302-921E-5E9F-A20A-9DC17D688525}" dt="2026-07-27T15:02:19.683" v="1187" actId="14826"/>
          <ac:picMkLst>
            <pc:docMk/>
            <pc:sldMk cId="4206237398" sldId="328"/>
            <ac:picMk id="10" creationId="{3D0B2954-36E8-5A4D-8548-644A86150C4D}"/>
          </ac:picMkLst>
        </pc:picChg>
        <pc:picChg chg="add mod modCrop">
          <ac:chgData name="Lottie Thompson [sd22c2t]" userId="98a8b714-f796-4d31-a9a4-7dc84f343c61" providerId="ADAL" clId="{2BD75302-921E-5E9F-A20A-9DC17D688525}" dt="2026-07-27T15:02:41.394" v="1189" actId="18131"/>
          <ac:picMkLst>
            <pc:docMk/>
            <pc:sldMk cId="4206237398" sldId="328"/>
            <ac:picMk id="11" creationId="{6D0E024F-0CA2-8D63-1BDB-74091B9B2A4E}"/>
          </ac:picMkLst>
        </pc:picChg>
      </pc:sldChg>
      <pc:sldChg chg="addSp delSp modSp add mod ord setBg modNotesTx">
        <pc:chgData name="Lottie Thompson [sd22c2t]" userId="98a8b714-f796-4d31-a9a4-7dc84f343c61" providerId="ADAL" clId="{2BD75302-921E-5E9F-A20A-9DC17D688525}" dt="2026-07-27T15:12:03.374" v="1304" actId="12385"/>
        <pc:sldMkLst>
          <pc:docMk/>
          <pc:sldMk cId="133886295" sldId="329"/>
        </pc:sldMkLst>
        <pc:spChg chg="del mod">
          <ac:chgData name="Lottie Thompson [sd22c2t]" userId="98a8b714-f796-4d31-a9a4-7dc84f343c61" providerId="ADAL" clId="{2BD75302-921E-5E9F-A20A-9DC17D688525}" dt="2026-07-27T15:03:33.060" v="1197" actId="478"/>
          <ac:spMkLst>
            <pc:docMk/>
            <pc:sldMk cId="133886295" sldId="329"/>
            <ac:spMk id="2" creationId="{D5ACA8BC-54FB-38C6-15A5-CAC07D670B8D}"/>
          </ac:spMkLst>
        </pc:spChg>
        <pc:spChg chg="add mod">
          <ac:chgData name="Lottie Thompson [sd22c2t]" userId="98a8b714-f796-4d31-a9a4-7dc84f343c61" providerId="ADAL" clId="{2BD75302-921E-5E9F-A20A-9DC17D688525}" dt="2026-07-27T15:05:42.708" v="1214" actId="1076"/>
          <ac:spMkLst>
            <pc:docMk/>
            <pc:sldMk cId="133886295" sldId="329"/>
            <ac:spMk id="3" creationId="{75FA2889-0B84-FDD2-E4C8-84C028999512}"/>
          </ac:spMkLst>
        </pc:spChg>
        <pc:spChg chg="add del mod">
          <ac:chgData name="Lottie Thompson [sd22c2t]" userId="98a8b714-f796-4d31-a9a4-7dc84f343c61" providerId="ADAL" clId="{2BD75302-921E-5E9F-A20A-9DC17D688525}" dt="2026-07-27T15:04:04.370" v="1203" actId="478"/>
          <ac:spMkLst>
            <pc:docMk/>
            <pc:sldMk cId="133886295" sldId="329"/>
            <ac:spMk id="5" creationId="{1DF3A3F1-0BA8-D147-7F4F-215189614F63}"/>
          </ac:spMkLst>
        </pc:spChg>
        <pc:spChg chg="add mod">
          <ac:chgData name="Lottie Thompson [sd22c2t]" userId="98a8b714-f796-4d31-a9a4-7dc84f343c61" providerId="ADAL" clId="{2BD75302-921E-5E9F-A20A-9DC17D688525}" dt="2026-07-27T15:11:36.721" v="1301" actId="14100"/>
          <ac:spMkLst>
            <pc:docMk/>
            <pc:sldMk cId="133886295" sldId="329"/>
            <ac:spMk id="7" creationId="{55B1B07C-5E69-759E-D37B-2A3EF7F109D5}"/>
          </ac:spMkLst>
        </pc:spChg>
        <pc:spChg chg="mod">
          <ac:chgData name="Lottie Thompson [sd22c2t]" userId="98a8b714-f796-4d31-a9a4-7dc84f343c61" providerId="ADAL" clId="{2BD75302-921E-5E9F-A20A-9DC17D688525}" dt="2026-07-27T15:05:23.670" v="1210" actId="20577"/>
          <ac:spMkLst>
            <pc:docMk/>
            <pc:sldMk cId="133886295" sldId="329"/>
            <ac:spMk id="8" creationId="{E72D4A28-BB76-1119-4DB4-4742DADDC676}"/>
          </ac:spMkLst>
        </pc:spChg>
        <pc:spChg chg="mod">
          <ac:chgData name="Lottie Thompson [sd22c2t]" userId="98a8b714-f796-4d31-a9a4-7dc84f343c61" providerId="ADAL" clId="{2BD75302-921E-5E9F-A20A-9DC17D688525}" dt="2026-07-27T15:09:01.555" v="1254" actId="14100"/>
          <ac:spMkLst>
            <pc:docMk/>
            <pc:sldMk cId="133886295" sldId="329"/>
            <ac:spMk id="9" creationId="{B1D548DE-604D-E5D7-A71A-FAA5132A76C2}"/>
          </ac:spMkLst>
        </pc:spChg>
        <pc:spChg chg="add del mod">
          <ac:chgData name="Lottie Thompson [sd22c2t]" userId="98a8b714-f796-4d31-a9a4-7dc84f343c61" providerId="ADAL" clId="{2BD75302-921E-5E9F-A20A-9DC17D688525}" dt="2026-07-27T15:03:38.534" v="1200" actId="478"/>
          <ac:spMkLst>
            <pc:docMk/>
            <pc:sldMk cId="133886295" sldId="329"/>
            <ac:spMk id="13" creationId="{A4C80A3C-3046-4925-0C0D-8D7332F8CA2B}"/>
          </ac:spMkLst>
        </pc:spChg>
        <pc:spChg chg="add mod">
          <ac:chgData name="Lottie Thompson [sd22c2t]" userId="98a8b714-f796-4d31-a9a4-7dc84f343c61" providerId="ADAL" clId="{2BD75302-921E-5E9F-A20A-9DC17D688525}" dt="2026-07-27T15:03:36.161" v="1199"/>
          <ac:spMkLst>
            <pc:docMk/>
            <pc:sldMk cId="133886295" sldId="329"/>
            <ac:spMk id="14" creationId="{F0DDEE32-FAFB-9628-E191-7CD1C2DA471E}"/>
          </ac:spMkLst>
        </pc:spChg>
        <pc:spChg chg="add mod">
          <ac:chgData name="Lottie Thompson [sd22c2t]" userId="98a8b714-f796-4d31-a9a4-7dc84f343c61" providerId="ADAL" clId="{2BD75302-921E-5E9F-A20A-9DC17D688525}" dt="2026-07-27T15:03:39.429" v="1201"/>
          <ac:spMkLst>
            <pc:docMk/>
            <pc:sldMk cId="133886295" sldId="329"/>
            <ac:spMk id="15" creationId="{B8974E29-12D8-A755-F862-BAA3E754978C}"/>
          </ac:spMkLst>
        </pc:spChg>
        <pc:graphicFrameChg chg="add mod modGraphic">
          <ac:chgData name="Lottie Thompson [sd22c2t]" userId="98a8b714-f796-4d31-a9a4-7dc84f343c61" providerId="ADAL" clId="{2BD75302-921E-5E9F-A20A-9DC17D688525}" dt="2026-07-27T15:12:03.374" v="1304" actId="12385"/>
          <ac:graphicFrameMkLst>
            <pc:docMk/>
            <pc:sldMk cId="133886295" sldId="329"/>
            <ac:graphicFrameMk id="4" creationId="{5CDC8833-7BAC-1BC7-965B-DB514740901F}"/>
          </ac:graphicFrameMkLst>
        </pc:graphicFrameChg>
        <pc:picChg chg="add del mod">
          <ac:chgData name="Lottie Thompson [sd22c2t]" userId="98a8b714-f796-4d31-a9a4-7dc84f343c61" providerId="ADAL" clId="{2BD75302-921E-5E9F-A20A-9DC17D688525}" dt="2026-07-27T15:06:12.657" v="1229" actId="478"/>
          <ac:picMkLst>
            <pc:docMk/>
            <pc:sldMk cId="133886295" sldId="329"/>
            <ac:picMk id="6" creationId="{0843F395-580F-9F83-AD04-1EC2AFEBE09C}"/>
          </ac:picMkLst>
        </pc:picChg>
        <pc:picChg chg="del mod">
          <ac:chgData name="Lottie Thompson [sd22c2t]" userId="98a8b714-f796-4d31-a9a4-7dc84f343c61" providerId="ADAL" clId="{2BD75302-921E-5E9F-A20A-9DC17D688525}" dt="2026-07-27T15:06:10.642" v="1227" actId="478"/>
          <ac:picMkLst>
            <pc:docMk/>
            <pc:sldMk cId="133886295" sldId="329"/>
            <ac:picMk id="10" creationId="{51D27EFC-5A1A-A0BF-050F-F14D7D5E3405}"/>
          </ac:picMkLst>
        </pc:picChg>
        <pc:picChg chg="del mod">
          <ac:chgData name="Lottie Thompson [sd22c2t]" userId="98a8b714-f796-4d31-a9a4-7dc84f343c61" providerId="ADAL" clId="{2BD75302-921E-5E9F-A20A-9DC17D688525}" dt="2026-07-27T15:06:11.620" v="1228" actId="478"/>
          <ac:picMkLst>
            <pc:docMk/>
            <pc:sldMk cId="133886295" sldId="329"/>
            <ac:picMk id="11" creationId="{4AC65905-1166-1076-3DE7-F60A2E70C2E2}"/>
          </ac:picMkLst>
        </pc:picChg>
        <pc:picChg chg="add mod modCrop">
          <ac:chgData name="Lottie Thompson [sd22c2t]" userId="98a8b714-f796-4d31-a9a4-7dc84f343c61" providerId="ADAL" clId="{2BD75302-921E-5E9F-A20A-9DC17D688525}" dt="2026-07-27T15:11:29.722" v="1300" actId="14100"/>
          <ac:picMkLst>
            <pc:docMk/>
            <pc:sldMk cId="133886295" sldId="329"/>
            <ac:picMk id="16" creationId="{9A2A6FA1-340A-A9D9-F136-756034E2D04D}"/>
          </ac:picMkLst>
        </pc:picChg>
        <pc:picChg chg="add mod modCrop">
          <ac:chgData name="Lottie Thompson [sd22c2t]" userId="98a8b714-f796-4d31-a9a4-7dc84f343c61" providerId="ADAL" clId="{2BD75302-921E-5E9F-A20A-9DC17D688525}" dt="2026-07-27T15:11:29.722" v="1300" actId="14100"/>
          <ac:picMkLst>
            <pc:docMk/>
            <pc:sldMk cId="133886295" sldId="329"/>
            <ac:picMk id="17" creationId="{E5C25E93-E4E2-3E90-9816-A3E42F68957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r" defTabSz="654246" rtl="0" eaLnBrk="1" fontAlgn="auto" latinLnBrk="0" hangingPunct="1">
              <a:lnSpc>
                <a:spcPct val="100000"/>
              </a:lnSpc>
              <a:spcBef>
                <a:spcPts val="0"/>
              </a:spcBef>
              <a:spcAft>
                <a:spcPts val="0"/>
              </a:spcAft>
              <a:buClrTx/>
              <a:buSzPts val="1100"/>
              <a:buFont typeface="Arial"/>
              <a:buNone/>
              <a:tabLst/>
              <a:defRPr/>
            </a:pPr>
            <a:r>
              <a:rPr lang="en-GB" sz="800" b="1" kern="1200" dirty="0">
                <a:ea typeface="+mn-ea"/>
                <a:cs typeface="+mn-cs"/>
              </a:rPr>
              <a:t>Source: </a:t>
            </a:r>
            <a:r>
              <a:rPr lang="en-GB" sz="800" b="0" kern="1200" dirty="0">
                <a:ea typeface="+mn-ea"/>
                <a:cs typeface="+mn-cs"/>
              </a:rPr>
              <a:t>DCM / Argos</a:t>
            </a:r>
            <a:br>
              <a:rPr lang="en-GB" sz="800" b="0" kern="1200" dirty="0">
                <a:ea typeface="+mn-ea"/>
                <a:cs typeface="+mn-cs"/>
              </a:rPr>
            </a:br>
            <a:r>
              <a:rPr lang="en-GB" sz="800" b="0" kern="1200" dirty="0">
                <a:ea typeface="+mn-ea"/>
                <a:cs typeface="+mn-cs"/>
              </a:rPr>
              <a:t>Conducted by: </a:t>
            </a:r>
            <a:r>
              <a:rPr lang="en-GB" sz="800" b="0" kern="1200" dirty="0" err="1">
                <a:ea typeface="+mn-ea"/>
                <a:cs typeface="+mn-cs"/>
              </a:rPr>
              <a:t>Differentology</a:t>
            </a:r>
            <a:r>
              <a:rPr lang="en-GB" sz="800" b="0" kern="1200" dirty="0">
                <a:ea typeface="+mn-ea"/>
                <a:cs typeface="+mn-cs"/>
              </a:rPr>
              <a:t>, Dec 2021</a:t>
            </a:r>
          </a:p>
          <a:p>
            <a:pPr marL="158750" marR="0" lvl="0" indent="0" algn="r" defTabSz="654246" rtl="0" eaLnBrk="1" fontAlgn="auto" latinLnBrk="0" hangingPunct="1">
              <a:lnSpc>
                <a:spcPct val="100000"/>
              </a:lnSpc>
              <a:spcBef>
                <a:spcPts val="0"/>
              </a:spcBef>
              <a:spcAft>
                <a:spcPts val="0"/>
              </a:spcAft>
              <a:buClrTx/>
              <a:buSzPts val="1100"/>
              <a:buFont typeface="Arial"/>
              <a:buNone/>
              <a:tabLst/>
              <a:defRPr/>
            </a:pPr>
            <a:r>
              <a:rPr lang="en-GB" sz="800" b="0" kern="1200" dirty="0">
                <a:ea typeface="+mn-ea"/>
                <a:cs typeface="+mn-cs"/>
              </a:rPr>
              <a:t>Base: 18-54 adults</a:t>
            </a:r>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2476950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r" defTabSz="654246" rtl="0" eaLnBrk="1" fontAlgn="auto" latinLnBrk="0" hangingPunct="1">
              <a:lnSpc>
                <a:spcPct val="100000"/>
              </a:lnSpc>
              <a:spcBef>
                <a:spcPts val="0"/>
              </a:spcBef>
              <a:spcAft>
                <a:spcPts val="0"/>
              </a:spcAft>
              <a:buClrTx/>
              <a:buSzPts val="1100"/>
              <a:buFont typeface="Arial"/>
              <a:buNone/>
              <a:tabLst/>
              <a:defRPr/>
            </a:pPr>
            <a:r>
              <a:rPr lang="en-GB" sz="1200" b="1" kern="1200" dirty="0">
                <a:ea typeface="+mn-ea"/>
                <a:cs typeface="+mn-cs"/>
              </a:rPr>
              <a:t>Source: </a:t>
            </a:r>
            <a:r>
              <a:rPr lang="en-GB" sz="1200" b="0" kern="1200" dirty="0">
                <a:ea typeface="+mn-ea"/>
                <a:cs typeface="+mn-cs"/>
              </a:rPr>
              <a:t>DCM / Argos</a:t>
            </a:r>
            <a:br>
              <a:rPr lang="en-GB" sz="1200" b="0" kern="1200" dirty="0">
                <a:ea typeface="+mn-ea"/>
                <a:cs typeface="+mn-cs"/>
              </a:rPr>
            </a:br>
            <a:r>
              <a:rPr lang="en-GB" sz="1200" b="0" kern="1200" dirty="0">
                <a:ea typeface="+mn-ea"/>
                <a:cs typeface="+mn-cs"/>
              </a:rPr>
              <a:t>Conducted by: </a:t>
            </a:r>
            <a:r>
              <a:rPr lang="en-GB" sz="1200" b="0" kern="1200" dirty="0" err="1">
                <a:ea typeface="+mn-ea"/>
                <a:cs typeface="+mn-cs"/>
              </a:rPr>
              <a:t>Differentology</a:t>
            </a:r>
            <a:r>
              <a:rPr lang="en-GB" sz="1200" b="0" kern="1200" dirty="0">
                <a:ea typeface="+mn-ea"/>
                <a:cs typeface="+mn-cs"/>
              </a:rPr>
              <a:t>, Dec 2021</a:t>
            </a:r>
          </a:p>
          <a:p>
            <a:pPr marL="158750" marR="0" lvl="0" indent="0" algn="r" defTabSz="654246" rtl="0" eaLnBrk="1" fontAlgn="auto" latinLnBrk="0" hangingPunct="1">
              <a:lnSpc>
                <a:spcPct val="100000"/>
              </a:lnSpc>
              <a:spcBef>
                <a:spcPts val="0"/>
              </a:spcBef>
              <a:spcAft>
                <a:spcPts val="0"/>
              </a:spcAft>
              <a:buClrTx/>
              <a:buSzPts val="1100"/>
              <a:buFont typeface="Arial"/>
              <a:buNone/>
              <a:tabLst/>
              <a:defRPr/>
            </a:pPr>
            <a:r>
              <a:rPr lang="en-GB" sz="1200" b="0" kern="1200" dirty="0">
                <a:ea typeface="+mn-ea"/>
                <a:cs typeface="+mn-cs"/>
              </a:rPr>
              <a:t>Base: 18-54 adults</a:t>
            </a:r>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3568702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27/07/2026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861E6D-CFC2-EC54-F430-6E3ACB620AB4}"/>
              </a:ext>
            </a:extLst>
          </p:cNvPr>
          <p:cNvSpPr>
            <a:spLocks noGrp="1"/>
          </p:cNvSpPr>
          <p:nvPr>
            <p:ph type="body" sz="quarter" idx="83"/>
          </p:nvPr>
        </p:nvSpPr>
        <p:spPr/>
        <p:txBody>
          <a:bodyPr/>
          <a:lstStyle/>
          <a:p>
            <a:pPr marL="158750" lvl="0" indent="0" defTabSz="654246">
              <a:lnSpc>
                <a:spcPct val="100000"/>
              </a:lnSpc>
              <a:spcBef>
                <a:spcPts val="0"/>
              </a:spcBef>
              <a:buSzPts val="1100"/>
              <a:defRPr/>
            </a:pPr>
            <a:r>
              <a:rPr lang="en-GB" b="1" dirty="0"/>
              <a:t>Source: </a:t>
            </a:r>
            <a:r>
              <a:rPr lang="en-GB" dirty="0"/>
              <a:t>DCM / Argos. Conducted by: </a:t>
            </a:r>
            <a:r>
              <a:rPr lang="en-GB" dirty="0" err="1"/>
              <a:t>Differentology</a:t>
            </a:r>
            <a:r>
              <a:rPr lang="en-GB" dirty="0"/>
              <a:t>, Dec 2021</a:t>
            </a:r>
          </a:p>
        </p:txBody>
      </p:sp>
      <p:sp>
        <p:nvSpPr>
          <p:cNvPr id="8" name="Title 2">
            <a:extLst>
              <a:ext uri="{FF2B5EF4-FFF2-40B4-BE49-F238E27FC236}">
                <a16:creationId xmlns:a16="http://schemas.microsoft.com/office/drawing/2014/main" id="{2776F7F1-05A9-38DD-7249-50525ED94B04}"/>
              </a:ext>
            </a:extLst>
          </p:cNvPr>
          <p:cNvSpPr>
            <a:spLocks noGrp="1"/>
          </p:cNvSpPr>
          <p:nvPr>
            <p:ph type="title"/>
          </p:nvPr>
        </p:nvSpPr>
        <p:spPr>
          <a:xfrm>
            <a:off x="510922" y="476824"/>
            <a:ext cx="10837631" cy="525552"/>
          </a:xfrm>
        </p:spPr>
        <p:txBody>
          <a:bodyPr/>
          <a:lstStyle/>
          <a:p>
            <a:r>
              <a:rPr lang="en-US" dirty="0"/>
              <a:t>Argos</a:t>
            </a:r>
          </a:p>
        </p:txBody>
      </p:sp>
      <p:sp>
        <p:nvSpPr>
          <p:cNvPr id="9" name="Text Placeholder 4">
            <a:extLst>
              <a:ext uri="{FF2B5EF4-FFF2-40B4-BE49-F238E27FC236}">
                <a16:creationId xmlns:a16="http://schemas.microsoft.com/office/drawing/2014/main" id="{57C6985E-8A3D-7F38-1363-413EE0EB8B0F}"/>
              </a:ext>
            </a:extLst>
          </p:cNvPr>
          <p:cNvSpPr>
            <a:spLocks noGrp="1"/>
          </p:cNvSpPr>
          <p:nvPr>
            <p:ph type="body" sz="quarter" idx="16"/>
          </p:nvPr>
        </p:nvSpPr>
        <p:spPr>
          <a:xfrm>
            <a:off x="510922" y="1465624"/>
            <a:ext cx="7521908" cy="4262729"/>
          </a:xfrm>
        </p:spPr>
        <p:txBody>
          <a:bodyPr/>
          <a:lstStyle/>
          <a:p>
            <a:pPr lvl="0" indent="0" defTabSz="961844">
              <a:lnSpc>
                <a:spcPct val="100000"/>
              </a:lnSpc>
              <a:spcBef>
                <a:spcPts val="0"/>
              </a:spcBef>
              <a:buClr>
                <a:srgbClr val="FFFFFF"/>
              </a:buClr>
              <a:buSzPct val="100000"/>
              <a:defRPr/>
            </a:pPr>
            <a:r>
              <a:rPr lang="en-GB" sz="1500" b="1" dirty="0"/>
              <a:t>Background</a:t>
            </a:r>
            <a:br>
              <a:rPr lang="en-GB" sz="1500" b="1" dirty="0"/>
            </a:br>
            <a:r>
              <a:rPr lang="en-GB" altLang="en-US" sz="1500" dirty="0">
                <a:solidFill>
                  <a:srgbClr val="000000"/>
                </a:solidFill>
                <a:cs typeface="Arial" pitchFamily="34" charset="0"/>
              </a:rPr>
              <a:t>Argos wanted to focus on helping its customers have the best Christmas and its ‘Baubles to Last Year, Christmas is On!’ ad showcased the pure jubilation of the season and the ways families can celebrate together.</a:t>
            </a:r>
          </a:p>
          <a:p>
            <a:pPr defTabSz="654246">
              <a:lnSpc>
                <a:spcPct val="100000"/>
              </a:lnSpc>
              <a:spcAft>
                <a:spcPts val="116"/>
              </a:spcAft>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solidFill>
                  <a:srgbClr val="000000"/>
                </a:solidFill>
              </a:rPr>
              <a:t>Plan</a:t>
            </a:r>
            <a:br>
              <a:rPr lang="en-GB" sz="1500" dirty="0">
                <a:solidFill>
                  <a:srgbClr val="000000"/>
                </a:solidFill>
              </a:rPr>
            </a:br>
            <a:r>
              <a:rPr lang="en-GB" sz="1500" dirty="0">
                <a:solidFill>
                  <a:srgbClr val="000000"/>
                </a:solidFill>
              </a:rPr>
              <a:t>Running from mid-November to Christmas Eve in cinemas, Argos bought a ABC1 Adults and Family AGP running in reel across a range of films including </a:t>
            </a:r>
            <a:r>
              <a:rPr lang="en-GB" sz="1500" i="1" dirty="0">
                <a:solidFill>
                  <a:srgbClr val="000000"/>
                </a:solidFill>
              </a:rPr>
              <a:t>Encanto</a:t>
            </a:r>
            <a:r>
              <a:rPr lang="en-GB" sz="1500" dirty="0">
                <a:solidFill>
                  <a:srgbClr val="000000"/>
                </a:solidFill>
              </a:rPr>
              <a:t>, </a:t>
            </a:r>
            <a:r>
              <a:rPr lang="en-GB" sz="1500" i="1" dirty="0">
                <a:solidFill>
                  <a:srgbClr val="000000"/>
                </a:solidFill>
              </a:rPr>
              <a:t>Ghostbusters: Afterlife</a:t>
            </a:r>
            <a:r>
              <a:rPr lang="en-GB" sz="1500" dirty="0">
                <a:solidFill>
                  <a:srgbClr val="000000"/>
                </a:solidFill>
              </a:rPr>
              <a:t>, and </a:t>
            </a:r>
            <a:r>
              <a:rPr lang="en-GB" sz="1500" i="1" dirty="0">
                <a:solidFill>
                  <a:srgbClr val="000000"/>
                </a:solidFill>
              </a:rPr>
              <a:t>House of Gucci</a:t>
            </a:r>
            <a:r>
              <a:rPr lang="en-GB" sz="1500" dirty="0">
                <a:solidFill>
                  <a:srgbClr val="000000"/>
                </a:solidFill>
              </a:rPr>
              <a:t>, successfully achieving reach to key audiences, including co-viewing families.</a:t>
            </a:r>
          </a:p>
          <a:p>
            <a:pPr lvl="0" indent="0" defTabSz="961844">
              <a:lnSpc>
                <a:spcPct val="100000"/>
              </a:lnSpc>
              <a:spcBef>
                <a:spcPts val="0"/>
              </a:spcBef>
              <a:buClr>
                <a:srgbClr val="FFFFFF"/>
              </a:buClr>
              <a:buSzPct val="100000"/>
              <a:defRPr/>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Cinemagoers were +50% more likely to be ‘extremely likely’ to consider shopping at Argos vs. control.</a:t>
            </a:r>
            <a:br>
              <a:rPr lang="en-GB" sz="1500" dirty="0"/>
            </a:br>
            <a:endParaRPr lang="en-GB" sz="15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Test sample respondents were +37% more likely to agree that </a:t>
            </a:r>
            <a:r>
              <a:rPr lang="en-GB" sz="1500" i="1" dirty="0"/>
              <a:t>‘Argos is a retailer I feel close to’ </a:t>
            </a:r>
            <a:r>
              <a:rPr lang="en-GB" sz="1500" dirty="0"/>
              <a:t>compared to control.</a:t>
            </a:r>
            <a:endParaRPr lang="en-GB" sz="1500" dirty="0">
              <a:solidFill>
                <a:srgbClr val="000000"/>
              </a:solidFill>
            </a:endParaRPr>
          </a:p>
        </p:txBody>
      </p:sp>
      <p:pic>
        <p:nvPicPr>
          <p:cNvPr id="10" name="Picture Placeholder 8">
            <a:extLst>
              <a:ext uri="{FF2B5EF4-FFF2-40B4-BE49-F238E27FC236}">
                <a16:creationId xmlns:a16="http://schemas.microsoft.com/office/drawing/2014/main" id="{3D0B2954-36E8-5A4D-8548-644A86150C4D}"/>
              </a:ext>
            </a:extLst>
          </p:cNvPr>
          <p:cNvPicPr>
            <a:picLocks noChangeAspect="1"/>
          </p:cNvPicPr>
          <p:nvPr/>
        </p:nvPicPr>
        <p:blipFill>
          <a:blip r:embed="rId3">
            <a:extLst>
              <a:ext uri="{28A0092B-C50C-407E-A947-70E740481C1C}">
                <a14:useLocalDpi xmlns:a14="http://schemas.microsoft.com/office/drawing/2010/main" val="0"/>
              </a:ext>
            </a:extLst>
          </a:blip>
          <a:srcRect t="1676" b="1676"/>
          <a:stretch/>
        </p:blipFill>
        <p:spPr>
          <a:xfrm>
            <a:off x="8507219" y="932940"/>
            <a:ext cx="3291034" cy="2390828"/>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6D0E024F-0CA2-8D63-1BDB-74091B9B2A4E}"/>
              </a:ext>
            </a:extLst>
          </p:cNvPr>
          <p:cNvPicPr>
            <a:picLocks noChangeAspect="1"/>
          </p:cNvPicPr>
          <p:nvPr/>
        </p:nvPicPr>
        <p:blipFill>
          <a:blip r:embed="rId5">
            <a:extLst>
              <a:ext uri="{28A0092B-C50C-407E-A947-70E740481C1C}">
                <a14:useLocalDpi xmlns:a14="http://schemas.microsoft.com/office/drawing/2010/main" val="0"/>
              </a:ext>
            </a:extLst>
          </a:blip>
          <a:srcRect b="4204"/>
          <a:stretch>
            <a:fillRect/>
          </a:stretch>
        </p:blipFill>
        <p:spPr>
          <a:xfrm>
            <a:off x="8507219" y="3429000"/>
            <a:ext cx="3291034"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420623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0A81E9FA-10A1-6377-511A-55DB1B0E72DA}"/>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E72D4A28-BB76-1119-4DB4-4742DADDC676}"/>
              </a:ext>
            </a:extLst>
          </p:cNvPr>
          <p:cNvSpPr>
            <a:spLocks noGrp="1"/>
          </p:cNvSpPr>
          <p:nvPr>
            <p:ph type="title"/>
          </p:nvPr>
        </p:nvSpPr>
        <p:spPr>
          <a:xfrm>
            <a:off x="510922" y="476824"/>
            <a:ext cx="8204453" cy="525552"/>
          </a:xfrm>
        </p:spPr>
        <p:txBody>
          <a:bodyPr/>
          <a:lstStyle/>
          <a:p>
            <a:r>
              <a:rPr lang="en-US" dirty="0"/>
              <a:t>Argos</a:t>
            </a:r>
          </a:p>
        </p:txBody>
      </p:sp>
      <p:sp>
        <p:nvSpPr>
          <p:cNvPr id="9" name="Text Placeholder 4">
            <a:extLst>
              <a:ext uri="{FF2B5EF4-FFF2-40B4-BE49-F238E27FC236}">
                <a16:creationId xmlns:a16="http://schemas.microsoft.com/office/drawing/2014/main" id="{B1D548DE-604D-E5D7-A71A-FAA5132A76C2}"/>
              </a:ext>
            </a:extLst>
          </p:cNvPr>
          <p:cNvSpPr>
            <a:spLocks noGrp="1"/>
          </p:cNvSpPr>
          <p:nvPr>
            <p:ph type="body" sz="quarter" idx="16"/>
          </p:nvPr>
        </p:nvSpPr>
        <p:spPr>
          <a:xfrm>
            <a:off x="508532" y="1737572"/>
            <a:ext cx="4845497" cy="4082256"/>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After a disrupted Christmas in 2020, the brand wanted to focus on helping its customers have the best Christmas. The ‘Baubles to Last Year, Christmas is On!’ ad showcases the pure jubilation of Christmas and all the ways families across the country can celebrate together. Appealing to Christmas enthusiasts across the UK, Argos wanted the campaign to reach as many shoppers and families as possible so planned a broad media mix that included TV, BVOD/Online video, social, outdoor and press.</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cs typeface="Arial" pitchFamily="34" charset="0"/>
              </a:rPr>
              <a:t>Plan</a:t>
            </a:r>
            <a:br>
              <a:rPr lang="en-GB" altLang="en-US" dirty="0">
                <a:cs typeface="Arial" pitchFamily="34" charset="0"/>
              </a:rPr>
            </a:br>
            <a:r>
              <a:rPr lang="en-GB" altLang="en-US" dirty="0">
                <a:solidFill>
                  <a:srgbClr val="000000"/>
                </a:solidFill>
                <a:cs typeface="Arial" pitchFamily="34" charset="0"/>
              </a:rPr>
              <a:t>Cinema was added to the mix to help diversify the AV campaign and with a strong family profile was particularly key in broadening reach amongst the key audience in the run up to Christmas during an occasion of parent/child co-viewing. Running from mid-November to Christmas Eve in cinemas, Argos bought a ABC1 Adults and Family AGP running in reel across a range of films including </a:t>
            </a:r>
            <a:r>
              <a:rPr lang="en-GB" altLang="en-US" i="1" dirty="0">
                <a:solidFill>
                  <a:srgbClr val="000000"/>
                </a:solidFill>
                <a:cs typeface="Arial" pitchFamily="34" charset="0"/>
              </a:rPr>
              <a:t>Encanto</a:t>
            </a:r>
            <a:r>
              <a:rPr lang="en-GB" altLang="en-US" dirty="0">
                <a:solidFill>
                  <a:srgbClr val="000000"/>
                </a:solidFill>
                <a:cs typeface="Arial" pitchFamily="34" charset="0"/>
              </a:rPr>
              <a:t>, </a:t>
            </a:r>
            <a:r>
              <a:rPr lang="en-GB" altLang="en-US" i="1" dirty="0">
                <a:solidFill>
                  <a:srgbClr val="000000"/>
                </a:solidFill>
                <a:cs typeface="Arial" pitchFamily="34" charset="0"/>
              </a:rPr>
              <a:t>Ghostbusters: Afterlife</a:t>
            </a:r>
            <a:r>
              <a:rPr lang="en-GB" altLang="en-US" dirty="0">
                <a:solidFill>
                  <a:srgbClr val="000000"/>
                </a:solidFill>
                <a:cs typeface="Arial" pitchFamily="34" charset="0"/>
              </a:rPr>
              <a:t>, </a:t>
            </a:r>
            <a:r>
              <a:rPr lang="en-GB" altLang="en-US" i="1" dirty="0">
                <a:solidFill>
                  <a:srgbClr val="000000"/>
                </a:solidFill>
                <a:cs typeface="Arial" pitchFamily="34" charset="0"/>
              </a:rPr>
              <a:t>House of Gucci</a:t>
            </a:r>
            <a:r>
              <a:rPr lang="en-GB" altLang="en-US" dirty="0">
                <a:solidFill>
                  <a:srgbClr val="000000"/>
                </a:solidFill>
                <a:cs typeface="Arial" pitchFamily="34" charset="0"/>
              </a:rPr>
              <a:t>, </a:t>
            </a:r>
            <a:r>
              <a:rPr lang="en-GB" altLang="en-US" i="1" dirty="0">
                <a:solidFill>
                  <a:srgbClr val="000000"/>
                </a:solidFill>
                <a:cs typeface="Arial" pitchFamily="34" charset="0"/>
              </a:rPr>
              <a:t>Clifford The Big Red Dog </a:t>
            </a:r>
            <a:r>
              <a:rPr lang="en-GB" altLang="en-US" dirty="0">
                <a:solidFill>
                  <a:srgbClr val="000000"/>
                </a:solidFill>
                <a:cs typeface="Arial" pitchFamily="34" charset="0"/>
              </a:rPr>
              <a:t>and </a:t>
            </a:r>
            <a:r>
              <a:rPr lang="en-GB" altLang="en-US" i="1" dirty="0">
                <a:solidFill>
                  <a:srgbClr val="000000"/>
                </a:solidFill>
                <a:cs typeface="Arial" pitchFamily="34" charset="0"/>
              </a:rPr>
              <a:t>West Side Story</a:t>
            </a:r>
            <a:r>
              <a:rPr lang="en-GB" altLang="en-US" dirty="0">
                <a:solidFill>
                  <a:srgbClr val="000000"/>
                </a:solidFill>
                <a:cs typeface="Arial" pitchFamily="34" charset="0"/>
              </a:rPr>
              <a:t>.</a:t>
            </a:r>
            <a:br>
              <a:rPr lang="en-GB" altLang="en-US" dirty="0">
                <a:solidFill>
                  <a:srgbClr val="000000"/>
                </a:solidFill>
                <a:cs typeface="Arial" pitchFamily="34" charset="0"/>
              </a:rPr>
            </a:br>
            <a:br>
              <a:rPr lang="en-GB" altLang="en-US" dirty="0">
                <a:solidFill>
                  <a:srgbClr val="000000"/>
                </a:solidFill>
                <a:cs typeface="Arial" pitchFamily="34" charset="0"/>
              </a:rPr>
            </a:br>
            <a:r>
              <a:rPr lang="en-GB" b="1" dirty="0"/>
              <a:t>Results</a:t>
            </a:r>
            <a:br>
              <a:rPr lang="en-GB" dirty="0"/>
            </a:br>
            <a:r>
              <a:rPr lang="en-GB" dirty="0">
                <a:solidFill>
                  <a:srgbClr val="000000"/>
                </a:solidFill>
              </a:rPr>
              <a:t>Adding cinema to the AV mix for the Christmas campaign worked well for Argos – driving cut through, resonance and consideration.</a:t>
            </a:r>
          </a:p>
          <a:p>
            <a:pPr defTabSz="654246">
              <a:lnSpc>
                <a:spcPct val="100000"/>
              </a:lnSpc>
            </a:pPr>
            <a:endParaRPr lang="en-GB" altLang="en-US" i="1" dirty="0">
              <a:solidFill>
                <a:srgbClr val="000000"/>
              </a:solidFill>
              <a:cs typeface="Arial" pitchFamily="34" charset="0"/>
            </a:endParaRPr>
          </a:p>
        </p:txBody>
      </p:sp>
      <p:sp>
        <p:nvSpPr>
          <p:cNvPr id="3" name="Subtitle 3">
            <a:extLst>
              <a:ext uri="{FF2B5EF4-FFF2-40B4-BE49-F238E27FC236}">
                <a16:creationId xmlns:a16="http://schemas.microsoft.com/office/drawing/2014/main" id="{75FA2889-0B84-FDD2-E4C8-84C028999512}"/>
              </a:ext>
            </a:extLst>
          </p:cNvPr>
          <p:cNvSpPr>
            <a:spLocks noGrp="1"/>
          </p:cNvSpPr>
          <p:nvPr>
            <p:ph type="subTitle" idx="1"/>
          </p:nvPr>
        </p:nvSpPr>
        <p:spPr>
          <a:xfrm>
            <a:off x="508533" y="1194519"/>
            <a:ext cx="4617721" cy="347555"/>
          </a:xfrm>
        </p:spPr>
        <p:txBody>
          <a:bodyPr/>
          <a:lstStyle/>
          <a:p>
            <a:r>
              <a:rPr lang="en-GB" dirty="0"/>
              <a:t>Christmas Is On</a:t>
            </a:r>
          </a:p>
        </p:txBody>
      </p:sp>
      <p:graphicFrame>
        <p:nvGraphicFramePr>
          <p:cNvPr id="4" name="Table 3">
            <a:extLst>
              <a:ext uri="{FF2B5EF4-FFF2-40B4-BE49-F238E27FC236}">
                <a16:creationId xmlns:a16="http://schemas.microsoft.com/office/drawing/2014/main" id="{5CDC8833-7BAC-1BC7-965B-DB514740901F}"/>
              </a:ext>
            </a:extLst>
          </p:cNvPr>
          <p:cNvGraphicFramePr>
            <a:graphicFrameLocks noGrp="1"/>
          </p:cNvGraphicFramePr>
          <p:nvPr>
            <p:extLst>
              <p:ext uri="{D42A27DB-BD31-4B8C-83A1-F6EECF244321}">
                <p14:modId xmlns:p14="http://schemas.microsoft.com/office/powerpoint/2010/main" val="3804825347"/>
              </p:ext>
            </p:extLst>
          </p:nvPr>
        </p:nvGraphicFramePr>
        <p:xfrm>
          <a:off x="5847205" y="958241"/>
          <a:ext cx="5951047" cy="818478"/>
        </p:xfrm>
        <a:graphic>
          <a:graphicData uri="http://schemas.openxmlformats.org/drawingml/2006/table">
            <a:tbl>
              <a:tblPr firstRow="1" bandRow="1">
                <a:tableStyleId>{93296810-A885-4BE3-A3E7-6D5BEEA58F35}</a:tableStyleId>
              </a:tblPr>
              <a:tblGrid>
                <a:gridCol w="1431917">
                  <a:extLst>
                    <a:ext uri="{9D8B030D-6E8A-4147-A177-3AD203B41FA5}">
                      <a16:colId xmlns:a16="http://schemas.microsoft.com/office/drawing/2014/main" val="3445733911"/>
                    </a:ext>
                  </a:extLst>
                </a:gridCol>
                <a:gridCol w="1543606">
                  <a:extLst>
                    <a:ext uri="{9D8B030D-6E8A-4147-A177-3AD203B41FA5}">
                      <a16:colId xmlns:a16="http://schemas.microsoft.com/office/drawing/2014/main" val="2072537272"/>
                    </a:ext>
                  </a:extLst>
                </a:gridCol>
                <a:gridCol w="1487762">
                  <a:extLst>
                    <a:ext uri="{9D8B030D-6E8A-4147-A177-3AD203B41FA5}">
                      <a16:colId xmlns:a16="http://schemas.microsoft.com/office/drawing/2014/main" val="3314162814"/>
                    </a:ext>
                  </a:extLst>
                </a:gridCol>
                <a:gridCol w="1487762">
                  <a:extLst>
                    <a:ext uri="{9D8B030D-6E8A-4147-A177-3AD203B41FA5}">
                      <a16:colId xmlns:a16="http://schemas.microsoft.com/office/drawing/2014/main" val="776944138"/>
                    </a:ext>
                  </a:extLst>
                </a:gridCol>
              </a:tblGrid>
              <a:tr h="360646">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457832">
                <a:tc>
                  <a:txBody>
                    <a:bodyPr/>
                    <a:lstStyle/>
                    <a:p>
                      <a:pPr algn="l" fontAlgn="ctr"/>
                      <a:r>
                        <a:rPr lang="en-GB" sz="1200" b="0" u="none" strike="noStrike" dirty="0">
                          <a:solidFill>
                            <a:schemeClr val="tx1"/>
                          </a:solidFill>
                          <a:effectLst/>
                        </a:rPr>
                        <a:t> PHD</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Adults</a:t>
                      </a:r>
                    </a:p>
                    <a:p>
                      <a:pPr algn="l" fontAlgn="ctr"/>
                      <a:r>
                        <a:rPr lang="en-GB" sz="1200" b="0" u="none" strike="noStrike" dirty="0">
                          <a:solidFill>
                            <a:schemeClr val="tx1"/>
                          </a:solidFill>
                          <a:effectLst/>
                        </a:rPr>
                        <a:t> Young Families </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Family &amp; ABC1</a:t>
                      </a:r>
                      <a:br>
                        <a:rPr lang="en-GB" sz="1200" b="0" u="none" strike="noStrike" dirty="0">
                          <a:solidFill>
                            <a:schemeClr val="tx1"/>
                          </a:solidFill>
                          <a:effectLst/>
                        </a:rPr>
                      </a:br>
                      <a:r>
                        <a:rPr lang="en-GB" sz="1200" b="0" u="none" strike="noStrike" dirty="0">
                          <a:solidFill>
                            <a:schemeClr val="tx1"/>
                          </a:solidFill>
                          <a:effectLst/>
                        </a:rPr>
                        <a:t> Ads AGP</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60”</a:t>
                      </a:r>
                      <a:endParaRPr lang="en-GB" sz="1200" b="0" i="0" u="none" strike="noStrike" dirty="0">
                        <a:solidFill>
                          <a:schemeClr val="tx1"/>
                        </a:solidFill>
                        <a:effectLst/>
                        <a:latin typeface="+mn-lt"/>
                      </a:endParaRPr>
                    </a:p>
                  </a:txBody>
                  <a:tcPr marL="4319" marR="4319" marT="4319" marB="0" anchor="ctr"/>
                </a:tc>
                <a:extLst>
                  <a:ext uri="{0D108BD9-81ED-4DB2-BD59-A6C34878D82A}">
                    <a16:rowId xmlns:a16="http://schemas.microsoft.com/office/drawing/2014/main" val="3682919480"/>
                  </a:ext>
                </a:extLst>
              </a:tr>
            </a:tbl>
          </a:graphicData>
        </a:graphic>
      </p:graphicFrame>
      <p:sp>
        <p:nvSpPr>
          <p:cNvPr id="7" name="Text Placeholder 4">
            <a:extLst>
              <a:ext uri="{FF2B5EF4-FFF2-40B4-BE49-F238E27FC236}">
                <a16:creationId xmlns:a16="http://schemas.microsoft.com/office/drawing/2014/main" id="{55B1B07C-5E69-759E-D37B-2A3EF7F109D5}"/>
              </a:ext>
            </a:extLst>
          </p:cNvPr>
          <p:cNvSpPr txBox="1">
            <a:spLocks/>
          </p:cNvSpPr>
          <p:nvPr/>
        </p:nvSpPr>
        <p:spPr>
          <a:xfrm>
            <a:off x="5847205" y="1944349"/>
            <a:ext cx="5847509" cy="1834351"/>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Bef>
                <a:spcPts val="600"/>
              </a:spcBef>
            </a:pPr>
            <a:r>
              <a:rPr lang="en-GB" b="1" dirty="0">
                <a:solidFill>
                  <a:srgbClr val="000000"/>
                </a:solidFill>
              </a:rPr>
              <a:t>High level of recall</a:t>
            </a:r>
            <a:br>
              <a:rPr lang="en-GB" dirty="0">
                <a:solidFill>
                  <a:srgbClr val="000000"/>
                </a:solidFill>
              </a:rPr>
            </a:br>
            <a:r>
              <a:rPr lang="en-GB" dirty="0">
                <a:solidFill>
                  <a:srgbClr val="000000"/>
                </a:solidFill>
              </a:rPr>
              <a:t>71% of cinemagoers recalled seeing the ‘Christmas Is On’ ad (vs. 44% benchmark).</a:t>
            </a:r>
            <a:br>
              <a:rPr lang="en-GB" dirty="0">
                <a:solidFill>
                  <a:srgbClr val="000000"/>
                </a:solidFill>
              </a:rPr>
            </a:br>
            <a:br>
              <a:rPr lang="en-GB" dirty="0">
                <a:solidFill>
                  <a:srgbClr val="000000"/>
                </a:solidFill>
              </a:rPr>
            </a:br>
            <a:r>
              <a:rPr lang="en-GB" b="1" dirty="0">
                <a:solidFill>
                  <a:srgbClr val="000000"/>
                </a:solidFill>
              </a:rPr>
              <a:t>Increasing brand ‘closeness’</a:t>
            </a:r>
            <a:br>
              <a:rPr lang="en-GB" dirty="0">
                <a:solidFill>
                  <a:srgbClr val="000000"/>
                </a:solidFill>
              </a:rPr>
            </a:br>
            <a:r>
              <a:rPr lang="en-GB" dirty="0">
                <a:solidFill>
                  <a:srgbClr val="000000"/>
                </a:solidFill>
              </a:rPr>
              <a:t>Test sample respondents were +37% more likely to agree that ‘Argos is a retailer I feel close to’ compared to control.</a:t>
            </a:r>
            <a:br>
              <a:rPr lang="en-GB" dirty="0">
                <a:solidFill>
                  <a:srgbClr val="000000"/>
                </a:solidFill>
              </a:rPr>
            </a:br>
            <a:br>
              <a:rPr lang="en-GB" dirty="0">
                <a:solidFill>
                  <a:srgbClr val="000000"/>
                </a:solidFill>
              </a:rPr>
            </a:br>
            <a:r>
              <a:rPr lang="en-GB" b="1" dirty="0">
                <a:solidFill>
                  <a:srgbClr val="000000"/>
                </a:solidFill>
              </a:rPr>
              <a:t>Driving consideration</a:t>
            </a:r>
            <a:br>
              <a:rPr lang="en-GB" dirty="0">
                <a:solidFill>
                  <a:srgbClr val="000000"/>
                </a:solidFill>
              </a:rPr>
            </a:br>
            <a:r>
              <a:rPr lang="en-GB" dirty="0">
                <a:solidFill>
                  <a:srgbClr val="000000"/>
                </a:solidFill>
              </a:rPr>
              <a:t>Cinemagoers were +50% more likely to be ‘extremely likely’ to consider shopping at Argos vs. control.</a:t>
            </a:r>
          </a:p>
        </p:txBody>
      </p:sp>
      <p:sp>
        <p:nvSpPr>
          <p:cNvPr id="15" name="Text Placeholder 1">
            <a:extLst>
              <a:ext uri="{FF2B5EF4-FFF2-40B4-BE49-F238E27FC236}">
                <a16:creationId xmlns:a16="http://schemas.microsoft.com/office/drawing/2014/main" id="{B8974E29-12D8-A755-F862-BAA3E754978C}"/>
              </a:ext>
            </a:extLst>
          </p:cNvPr>
          <p:cNvSpPr>
            <a:spLocks noGrp="1"/>
          </p:cNvSpPr>
          <p:nvPr>
            <p:ph type="body" sz="quarter" idx="83"/>
          </p:nvPr>
        </p:nvSpPr>
        <p:spPr>
          <a:xfrm>
            <a:off x="6588682" y="6480592"/>
            <a:ext cx="5398076" cy="157051"/>
          </a:xfrm>
        </p:spPr>
        <p:txBody>
          <a:bodyPr/>
          <a:lstStyle/>
          <a:p>
            <a:pPr marL="158750" lvl="0" indent="0" defTabSz="654246">
              <a:lnSpc>
                <a:spcPct val="100000"/>
              </a:lnSpc>
              <a:spcBef>
                <a:spcPts val="0"/>
              </a:spcBef>
              <a:buSzPts val="1100"/>
              <a:defRPr/>
            </a:pPr>
            <a:r>
              <a:rPr lang="en-GB" b="1" dirty="0"/>
              <a:t>Source: </a:t>
            </a:r>
            <a:r>
              <a:rPr lang="en-GB" dirty="0"/>
              <a:t>DCM / Argos. Conducted by: </a:t>
            </a:r>
            <a:r>
              <a:rPr lang="en-GB" dirty="0" err="1"/>
              <a:t>Differentology</a:t>
            </a:r>
            <a:r>
              <a:rPr lang="en-GB" dirty="0"/>
              <a:t>, Dec 2021</a:t>
            </a:r>
          </a:p>
        </p:txBody>
      </p:sp>
      <p:pic>
        <p:nvPicPr>
          <p:cNvPr id="16" name="Picture Placeholder 8">
            <a:extLst>
              <a:ext uri="{FF2B5EF4-FFF2-40B4-BE49-F238E27FC236}">
                <a16:creationId xmlns:a16="http://schemas.microsoft.com/office/drawing/2014/main" id="{9A2A6FA1-340A-A9D9-F136-756034E2D04D}"/>
              </a:ext>
            </a:extLst>
          </p:cNvPr>
          <p:cNvPicPr>
            <a:picLocks noChangeAspect="1"/>
          </p:cNvPicPr>
          <p:nvPr/>
        </p:nvPicPr>
        <p:blipFill>
          <a:blip r:embed="rId3">
            <a:extLst>
              <a:ext uri="{28A0092B-C50C-407E-A947-70E740481C1C}">
                <a14:useLocalDpi xmlns:a14="http://schemas.microsoft.com/office/drawing/2010/main" val="0"/>
              </a:ext>
            </a:extLst>
          </a:blip>
          <a:srcRect t="7905" b="7010"/>
          <a:stretch>
            <a:fillRect/>
          </a:stretch>
        </p:blipFill>
        <p:spPr>
          <a:xfrm>
            <a:off x="5847205" y="3946330"/>
            <a:ext cx="2929378" cy="1873498"/>
          </a:xfrm>
          <a:prstGeom prst="roundRect">
            <a:avLst>
              <a:gd name="adj" fmla="val 1469"/>
            </a:avLst>
          </a:prstGeom>
          <a:blipFill>
            <a:blip r:embed="rId4"/>
            <a:srcRect/>
            <a:stretch>
              <a:fillRect t="-13649" b="-13649"/>
            </a:stretch>
          </a:blipFill>
        </p:spPr>
      </p:pic>
      <p:pic>
        <p:nvPicPr>
          <p:cNvPr id="17" name="Picture Placeholder 8">
            <a:extLst>
              <a:ext uri="{FF2B5EF4-FFF2-40B4-BE49-F238E27FC236}">
                <a16:creationId xmlns:a16="http://schemas.microsoft.com/office/drawing/2014/main" id="{E5C25E93-E4E2-3E90-9816-A3E42F68957F}"/>
              </a:ext>
            </a:extLst>
          </p:cNvPr>
          <p:cNvPicPr>
            <a:picLocks noChangeAspect="1"/>
          </p:cNvPicPr>
          <p:nvPr/>
        </p:nvPicPr>
        <p:blipFill>
          <a:blip r:embed="rId5">
            <a:extLst>
              <a:ext uri="{28A0092B-C50C-407E-A947-70E740481C1C}">
                <a14:useLocalDpi xmlns:a14="http://schemas.microsoft.com/office/drawing/2010/main" val="0"/>
              </a:ext>
            </a:extLst>
          </a:blip>
          <a:srcRect t="11460" b="4204"/>
          <a:stretch>
            <a:fillRect/>
          </a:stretch>
        </p:blipFill>
        <p:spPr>
          <a:xfrm>
            <a:off x="8868875" y="3946330"/>
            <a:ext cx="2929378" cy="1873497"/>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33886295"/>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2936</TotalTime>
  <Words>535</Words>
  <Application>Microsoft Macintosh PowerPoint</Application>
  <PresentationFormat>Widescreen</PresentationFormat>
  <Paragraphs>30</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Argos</vt:lpstr>
      <vt:lpstr>Argos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2026-07-27T15:12:53Z</dcterms:modified>
</cp:coreProperties>
</file>