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notesMasterIdLst>
    <p:notesMasterId r:id="rId6"/>
  </p:notesMasterIdLst>
  <p:sldIdLst>
    <p:sldId id="302" r:id="rId3"/>
    <p:sldId id="329" r:id="rId4"/>
    <p:sldId id="39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0FCDB1A1-3319-4014-A7B8-35A1DFB279A3}">
          <p14:sldIdLst>
            <p14:sldId id="302"/>
          </p14:sldIdLst>
        </p14:section>
        <p14:section name="Detailed" id="{C745470B-63BB-4EF0-AEB0-C8EB1820E0CB}">
          <p14:sldIdLst>
            <p14:sldId id="329"/>
          </p14:sldIdLst>
        </p14:section>
        <p14:section name="Blipvert specific" id="{983B882D-8D0D-43BA-9603-8D7A2AF7E9DC}">
          <p14:sldIdLst>
            <p14:sldId id="39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9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0" y="10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194A5A-77A1-4A5A-9712-F0BC94906E6C}" type="datetimeFigureOut">
              <a:rPr lang="en-GB" smtClean="0"/>
              <a:t>22/07/2026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F90537-5482-42BC-A2C3-D2D858C9C020}" type="slidenum">
              <a:rPr lang="en-GB" smtClean="0"/>
              <a:t>‹#›</a:t>
            </a:fld>
            <a:endParaRPr lang="en-GB"/>
          </a:p>
        </p:txBody>
      </p:sp>
    </p:spTree>
    <p:extLst>
      <p:ext uri="{BB962C8B-B14F-4D97-AF65-F5344CB8AC3E}">
        <p14:creationId xmlns:p14="http://schemas.microsoft.com/office/powerpoint/2010/main" val="71594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F90537-5482-42BC-A2C3-D2D858C9C020}" type="slidenum">
              <a:rPr lang="en-GB" smtClean="0"/>
              <a:t>1</a:t>
            </a:fld>
            <a:endParaRPr lang="en-GB"/>
          </a:p>
        </p:txBody>
      </p:sp>
    </p:spTree>
    <p:extLst>
      <p:ext uri="{BB962C8B-B14F-4D97-AF65-F5344CB8AC3E}">
        <p14:creationId xmlns:p14="http://schemas.microsoft.com/office/powerpoint/2010/main" val="32415029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620579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132834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68452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facts x 3 colourful light">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972361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tat/facts x 3 colourful">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7658336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8874397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865310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2448323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7063770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993606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4909780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7410622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tat/facts x 8">
    <p:bg>
      <p:bgPr>
        <a:blipFill>
          <a:blip r:embed="rId2"/>
          <a:stretch>
            <a:fillRect t="-74640" b="-74640"/>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674351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Stat/facts x 8">
    <p:bg>
      <p:bgPr>
        <a:blipFill>
          <a:blip r:embed="rId2"/>
          <a:stretch>
            <a:fillRect t="-74640" b="-74640"/>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userDrawn="1"/>
        </p:nvPicPr>
        <p:blipFill>
          <a:blip r:embed="rId3"/>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Tree>
    <p:extLst>
      <p:ext uri="{BB962C8B-B14F-4D97-AF65-F5344CB8AC3E}">
        <p14:creationId xmlns:p14="http://schemas.microsoft.com/office/powerpoint/2010/main" val="31998333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stats light text">
    <p:bg>
      <p:bgPr>
        <a:solidFill>
          <a:schemeClr val="tx1"/>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05242" y="6369457"/>
            <a:ext cx="1252800" cy="266400"/>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Tree>
    <p:extLst>
      <p:ext uri="{BB962C8B-B14F-4D97-AF65-F5344CB8AC3E}">
        <p14:creationId xmlns:p14="http://schemas.microsoft.com/office/powerpoint/2010/main" val="38731237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3969037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22/07/2026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22/07/2026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39273297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E9E87D0E-FFF2-D3BB-52E2-FE277B371C33}"/>
              </a:ext>
            </a:extLst>
          </p:cNvPr>
          <p:cNvSpPr>
            <a:spLocks noGrp="1"/>
          </p:cNvSpPr>
          <p:nvPr>
            <p:ph type="body" sz="quarter" idx="83"/>
          </p:nvPr>
        </p:nvSpPr>
        <p:spPr>
          <a:xfrm>
            <a:off x="6588682" y="6480592"/>
            <a:ext cx="5398076" cy="157051"/>
          </a:xfrm>
        </p:spPr>
        <p:txBody>
          <a:bodyPr/>
          <a:lstStyle/>
          <a:p>
            <a:endParaRPr lang="en-GB"/>
          </a:p>
        </p:txBody>
      </p:sp>
      <p:sp>
        <p:nvSpPr>
          <p:cNvPr id="9" name="Title 2">
            <a:extLst>
              <a:ext uri="{FF2B5EF4-FFF2-40B4-BE49-F238E27FC236}">
                <a16:creationId xmlns:a16="http://schemas.microsoft.com/office/drawing/2014/main" id="{7AE2CDC0-F834-53E4-3424-B49A337CA18D}"/>
              </a:ext>
            </a:extLst>
          </p:cNvPr>
          <p:cNvSpPr>
            <a:spLocks noGrp="1"/>
          </p:cNvSpPr>
          <p:nvPr>
            <p:ph type="title"/>
          </p:nvPr>
        </p:nvSpPr>
        <p:spPr>
          <a:xfrm>
            <a:off x="510922" y="476824"/>
            <a:ext cx="10837631" cy="525552"/>
          </a:xfrm>
        </p:spPr>
        <p:txBody>
          <a:bodyPr/>
          <a:lstStyle/>
          <a:p>
            <a:r>
              <a:rPr lang="en-GB" dirty="0"/>
              <a:t>Amazon Prime Video</a:t>
            </a:r>
          </a:p>
        </p:txBody>
      </p:sp>
      <p:sp>
        <p:nvSpPr>
          <p:cNvPr id="11" name="Text Placeholder 4">
            <a:extLst>
              <a:ext uri="{FF2B5EF4-FFF2-40B4-BE49-F238E27FC236}">
                <a16:creationId xmlns:a16="http://schemas.microsoft.com/office/drawing/2014/main" id="{223B5AE1-F967-68F8-B7C4-C44B78C5A78B}"/>
              </a:ext>
            </a:extLst>
          </p:cNvPr>
          <p:cNvSpPr>
            <a:spLocks noGrp="1"/>
          </p:cNvSpPr>
          <p:nvPr>
            <p:ph type="body" sz="quarter" idx="16"/>
          </p:nvPr>
        </p:nvSpPr>
        <p:spPr>
          <a:xfrm>
            <a:off x="510922" y="1497331"/>
            <a:ext cx="6517108" cy="3984624"/>
          </a:xfrm>
        </p:spPr>
        <p:txBody>
          <a:bodyPr/>
          <a:lstStyle/>
          <a:p>
            <a:pPr indent="0" defTabSz="961844">
              <a:lnSpc>
                <a:spcPct val="100000"/>
              </a:lnSpc>
              <a:spcBef>
                <a:spcPts val="0"/>
              </a:spcBef>
              <a:buClr>
                <a:srgbClr val="FFFFFF"/>
              </a:buClr>
              <a:buSzPct val="100000"/>
              <a:defRPr/>
            </a:pPr>
            <a:r>
              <a:rPr lang="en-GB" sz="1300" b="1" dirty="0"/>
              <a:t>Background </a:t>
            </a:r>
          </a:p>
          <a:p>
            <a:pPr lvl="0" indent="0" defTabSz="961844">
              <a:lnSpc>
                <a:spcPts val="1400"/>
              </a:lnSpc>
              <a:spcBef>
                <a:spcPts val="0"/>
              </a:spcBef>
              <a:buClr>
                <a:srgbClr val="FFFFFF"/>
              </a:buClr>
              <a:buSzPct val="100000"/>
              <a:defRPr/>
            </a:pPr>
            <a:r>
              <a:rPr lang="en-GB" sz="1300" dirty="0"/>
              <a:t>Ahead of the launch of its new psychological thriller series The Devil’s Hour, Amazon Prime Video collaborated with DCM Studios to create bespoke content that would deliver impact and cut through amongst an entertainment-loving audience.</a:t>
            </a:r>
          </a:p>
          <a:p>
            <a:pPr lvl="0" indent="0" defTabSz="961844">
              <a:lnSpc>
                <a:spcPts val="1400"/>
              </a:lnSpc>
              <a:spcBef>
                <a:spcPts val="0"/>
              </a:spcBef>
              <a:buClr>
                <a:srgbClr val="FFFFFF"/>
              </a:buClr>
              <a:buSzPct val="100000"/>
              <a:defRPr/>
            </a:pPr>
            <a:endParaRPr lang="en-GB" sz="1300" b="1" dirty="0">
              <a:solidFill>
                <a:srgbClr val="000000"/>
              </a:solidFill>
            </a:endParaRPr>
          </a:p>
          <a:p>
            <a:pPr lvl="0" indent="0" defTabSz="961844">
              <a:lnSpc>
                <a:spcPts val="1400"/>
              </a:lnSpc>
              <a:spcBef>
                <a:spcPts val="0"/>
              </a:spcBef>
              <a:buClr>
                <a:srgbClr val="FFFFFF"/>
              </a:buClr>
              <a:buSzPct val="100000"/>
              <a:defRPr/>
            </a:pPr>
            <a:endParaRPr lang="en-GB" sz="1300" b="1" dirty="0">
              <a:solidFill>
                <a:srgbClr val="000000"/>
              </a:solidFill>
            </a:endParaRPr>
          </a:p>
          <a:p>
            <a:pPr lvl="0" indent="0" defTabSz="961844">
              <a:lnSpc>
                <a:spcPts val="1400"/>
              </a:lnSpc>
              <a:spcBef>
                <a:spcPts val="0"/>
              </a:spcBef>
              <a:buClr>
                <a:srgbClr val="FFFFFF"/>
              </a:buClr>
              <a:buSzPct val="100000"/>
              <a:defRPr/>
            </a:pPr>
            <a:r>
              <a:rPr lang="en-GB" sz="1300" b="1" dirty="0"/>
              <a:t>Plan</a:t>
            </a:r>
            <a:r>
              <a:rPr lang="en-GB" sz="1300" b="1" dirty="0">
                <a:solidFill>
                  <a:srgbClr val="000000"/>
                </a:solidFill>
              </a:rPr>
              <a:t> </a:t>
            </a:r>
          </a:p>
          <a:p>
            <a:pPr defTabSz="654246">
              <a:lnSpc>
                <a:spcPts val="1400"/>
              </a:lnSpc>
              <a:spcBef>
                <a:spcPts val="0"/>
              </a:spcBef>
            </a:pPr>
            <a:r>
              <a:rPr lang="en-GB" altLang="en-US" sz="1300" dirty="0">
                <a:solidFill>
                  <a:srgbClr val="000000"/>
                </a:solidFill>
                <a:cs typeface="Arial" pitchFamily="34" charset="0"/>
              </a:rPr>
              <a:t>Content was created to disrupt the pre-show experience - with 3 bespoke 10” blipverts, the main 30” ad, and also a ‘take over’ of the DCM closing ident. The campaign ran across the DCM estate in titles including </a:t>
            </a:r>
            <a:r>
              <a:rPr lang="en-GB" altLang="en-US" sz="1300" i="1" dirty="0">
                <a:solidFill>
                  <a:srgbClr val="000000"/>
                </a:solidFill>
                <a:cs typeface="Arial" pitchFamily="34" charset="0"/>
              </a:rPr>
              <a:t>Black Adam</a:t>
            </a:r>
            <a:r>
              <a:rPr lang="en-GB" altLang="en-US" sz="1300" dirty="0">
                <a:solidFill>
                  <a:srgbClr val="000000"/>
                </a:solidFill>
                <a:cs typeface="Arial" pitchFamily="34" charset="0"/>
              </a:rPr>
              <a:t>, </a:t>
            </a:r>
            <a:r>
              <a:rPr lang="en-GB" altLang="en-US" sz="1300" i="1" dirty="0">
                <a:solidFill>
                  <a:srgbClr val="000000"/>
                </a:solidFill>
                <a:cs typeface="Arial" pitchFamily="34" charset="0"/>
              </a:rPr>
              <a:t>Watcher</a:t>
            </a:r>
            <a:r>
              <a:rPr lang="en-GB" altLang="en-US" sz="1300" dirty="0">
                <a:solidFill>
                  <a:srgbClr val="000000"/>
                </a:solidFill>
                <a:cs typeface="Arial" pitchFamily="34" charset="0"/>
              </a:rPr>
              <a:t>, </a:t>
            </a:r>
            <a:r>
              <a:rPr lang="en-GB" altLang="en-US" sz="1300" i="1" dirty="0">
                <a:solidFill>
                  <a:srgbClr val="000000"/>
                </a:solidFill>
                <a:cs typeface="Arial" pitchFamily="34" charset="0"/>
              </a:rPr>
              <a:t>The Banshees Of </a:t>
            </a:r>
            <a:r>
              <a:rPr lang="en-GB" altLang="en-US" sz="1300" i="1" dirty="0" err="1">
                <a:solidFill>
                  <a:srgbClr val="000000"/>
                </a:solidFill>
                <a:cs typeface="Arial" pitchFamily="34" charset="0"/>
              </a:rPr>
              <a:t>Inisherin</a:t>
            </a:r>
            <a:r>
              <a:rPr lang="en-GB" altLang="en-US" sz="1300" i="1" dirty="0">
                <a:solidFill>
                  <a:srgbClr val="000000"/>
                </a:solidFill>
                <a:cs typeface="Arial" pitchFamily="34" charset="0"/>
              </a:rPr>
              <a:t> </a:t>
            </a:r>
            <a:r>
              <a:rPr lang="en-GB" altLang="en-US" sz="1300" dirty="0">
                <a:solidFill>
                  <a:srgbClr val="000000"/>
                </a:solidFill>
                <a:cs typeface="Arial" pitchFamily="34" charset="0"/>
              </a:rPr>
              <a:t>and </a:t>
            </a:r>
            <a:r>
              <a:rPr lang="en-GB" altLang="en-US" sz="1300" i="1" dirty="0">
                <a:solidFill>
                  <a:srgbClr val="000000"/>
                </a:solidFill>
                <a:cs typeface="Arial" pitchFamily="34" charset="0"/>
              </a:rPr>
              <a:t>Halloween Ends</a:t>
            </a:r>
            <a:r>
              <a:rPr lang="en-GB" altLang="en-US" sz="1300" dirty="0">
                <a:solidFill>
                  <a:srgbClr val="000000"/>
                </a:solidFill>
                <a:cs typeface="Arial" pitchFamily="34" charset="0"/>
              </a:rPr>
              <a:t>.</a:t>
            </a:r>
          </a:p>
          <a:p>
            <a:pPr defTabSz="654246">
              <a:lnSpc>
                <a:spcPts val="1400"/>
              </a:lnSpc>
              <a:spcBef>
                <a:spcPts val="0"/>
              </a:spcBef>
            </a:pPr>
            <a:endParaRPr lang="en-GB" altLang="en-US" sz="1300" dirty="0">
              <a:solidFill>
                <a:srgbClr val="000000"/>
              </a:solidFill>
              <a:cs typeface="Arial" pitchFamily="34" charset="0"/>
            </a:endParaRPr>
          </a:p>
          <a:p>
            <a:pPr defTabSz="654246">
              <a:lnSpc>
                <a:spcPts val="1400"/>
              </a:lnSpc>
              <a:spcBef>
                <a:spcPts val="0"/>
              </a:spcBef>
            </a:pPr>
            <a:endParaRPr lang="en-GB" sz="1300" dirty="0">
              <a:solidFill>
                <a:srgbClr val="000000"/>
              </a:solidFill>
            </a:endParaRPr>
          </a:p>
          <a:p>
            <a:pPr lvl="0" indent="0" defTabSz="961844">
              <a:lnSpc>
                <a:spcPts val="1400"/>
              </a:lnSpc>
              <a:spcBef>
                <a:spcPts val="0"/>
              </a:spcBef>
              <a:buClr>
                <a:srgbClr val="FFFFFF"/>
              </a:buClr>
              <a:buSzPct val="100000"/>
              <a:defRPr/>
            </a:pPr>
            <a:r>
              <a:rPr lang="en-GB" sz="1300" b="1" dirty="0"/>
              <a:t>Results</a:t>
            </a:r>
            <a:endParaRPr lang="en-GB" sz="1300" dirty="0"/>
          </a:p>
          <a:p>
            <a:pPr lvl="0" indent="0" defTabSz="961844">
              <a:lnSpc>
                <a:spcPts val="1400"/>
              </a:lnSpc>
              <a:spcBef>
                <a:spcPts val="0"/>
              </a:spcBef>
              <a:buClr>
                <a:srgbClr val="FFFFFF"/>
              </a:buClr>
              <a:buSzPct val="100000"/>
              <a:defRPr/>
            </a:pPr>
            <a:endParaRPr lang="en-GB" sz="1300" dirty="0">
              <a:solidFill>
                <a:srgbClr val="000000"/>
              </a:solidFill>
            </a:endParaRPr>
          </a:p>
          <a:p>
            <a:pPr marL="285750" indent="-285750" defTabSz="654246">
              <a:lnSpc>
                <a:spcPts val="1400"/>
              </a:lnSpc>
              <a:spcBef>
                <a:spcPts val="0"/>
              </a:spcBef>
              <a:buClr>
                <a:schemeClr val="tx1"/>
              </a:buClr>
              <a:buFont typeface="Arial" panose="020B0604020202020204" pitchFamily="34" charset="0"/>
              <a:buChar char="•"/>
            </a:pPr>
            <a:r>
              <a:rPr lang="en-GB" sz="1300" dirty="0"/>
              <a:t>‘Very likely’ to consider watching the show experienced a +105% uplift amongst the exposed via cinema. </a:t>
            </a:r>
          </a:p>
          <a:p>
            <a:pPr marL="285750" indent="-285750" defTabSz="654246">
              <a:lnSpc>
                <a:spcPts val="1400"/>
              </a:lnSpc>
              <a:spcBef>
                <a:spcPts val="0"/>
              </a:spcBef>
              <a:buClr>
                <a:schemeClr val="tx1"/>
              </a:buClr>
              <a:buFont typeface="Arial" panose="020B0604020202020204" pitchFamily="34" charset="0"/>
              <a:buChar char="•"/>
            </a:pPr>
            <a:endParaRPr lang="en-GB" sz="1300" dirty="0"/>
          </a:p>
          <a:p>
            <a:pPr marL="285750" indent="-285750" defTabSz="654246">
              <a:lnSpc>
                <a:spcPts val="1400"/>
              </a:lnSpc>
              <a:spcBef>
                <a:spcPts val="0"/>
              </a:spcBef>
              <a:buClr>
                <a:schemeClr val="tx1"/>
              </a:buClr>
              <a:buFont typeface="Arial" panose="020B0604020202020204" pitchFamily="34" charset="0"/>
              <a:buChar char="•"/>
            </a:pPr>
            <a:r>
              <a:rPr lang="en-GB" sz="1300" dirty="0"/>
              <a:t>+120% uplift vs. control for having a ‘Much better’ impression of Amazon Prime Video.</a:t>
            </a:r>
          </a:p>
          <a:p>
            <a:pPr marL="285750" indent="-285750" defTabSz="654246">
              <a:lnSpc>
                <a:spcPts val="1400"/>
              </a:lnSpc>
              <a:spcBef>
                <a:spcPts val="0"/>
              </a:spcBef>
              <a:buClr>
                <a:schemeClr val="tx1"/>
              </a:buClr>
              <a:buFont typeface="Arial" panose="020B0604020202020204" pitchFamily="34" charset="0"/>
              <a:buChar char="•"/>
            </a:pPr>
            <a:endParaRPr lang="en-GB" sz="1300" dirty="0"/>
          </a:p>
          <a:p>
            <a:pPr marL="285750" indent="-285750" defTabSz="654246">
              <a:lnSpc>
                <a:spcPts val="1400"/>
              </a:lnSpc>
              <a:buClr>
                <a:schemeClr val="tx1"/>
              </a:buClr>
              <a:buFont typeface="Arial" panose="020B0604020202020204" pitchFamily="34" charset="0"/>
              <a:buChar char="•"/>
            </a:pPr>
            <a:endParaRPr lang="en-GB" sz="1400" dirty="0">
              <a:latin typeface="Arial"/>
            </a:endParaRPr>
          </a:p>
          <a:p>
            <a:pPr marL="285750" indent="-285750" defTabSz="654246">
              <a:lnSpc>
                <a:spcPts val="1400"/>
              </a:lnSpc>
              <a:buClr>
                <a:schemeClr val="tx1"/>
              </a:buClr>
              <a:buFont typeface="Arial" panose="020B0604020202020204" pitchFamily="34" charset="0"/>
              <a:buChar char="•"/>
            </a:pPr>
            <a:endParaRPr lang="en-GB" sz="1400" dirty="0">
              <a:solidFill>
                <a:srgbClr val="000000"/>
              </a:solidFill>
              <a:latin typeface="Arial"/>
            </a:endParaRPr>
          </a:p>
          <a:p>
            <a:pPr indent="0">
              <a:lnSpc>
                <a:spcPct val="100000"/>
              </a:lnSpc>
              <a:spcBef>
                <a:spcPts val="0"/>
              </a:spcBef>
            </a:pPr>
            <a:endParaRPr lang="en-GB" sz="1400" dirty="0"/>
          </a:p>
        </p:txBody>
      </p:sp>
      <p:pic>
        <p:nvPicPr>
          <p:cNvPr id="12" name="Picture Placeholder 10">
            <a:extLst>
              <a:ext uri="{FF2B5EF4-FFF2-40B4-BE49-F238E27FC236}">
                <a16:creationId xmlns:a16="http://schemas.microsoft.com/office/drawing/2014/main" id="{BBDC038D-EA28-848E-D421-7C109B2F4DB5}"/>
              </a:ext>
            </a:extLst>
          </p:cNvPr>
          <p:cNvPicPr>
            <a:picLocks noChangeAspect="1"/>
          </p:cNvPicPr>
          <p:nvPr/>
        </p:nvPicPr>
        <p:blipFill rotWithShape="1">
          <a:blip r:embed="rId3">
            <a:extLst>
              <a:ext uri="{28A0092B-C50C-407E-A947-70E740481C1C}">
                <a14:useLocalDpi xmlns:a14="http://schemas.microsoft.com/office/drawing/2010/main" val="0"/>
              </a:ext>
            </a:extLst>
          </a:blip>
          <a:srcRect t="17139" b="17139"/>
          <a:stretch/>
        </p:blipFill>
        <p:spPr>
          <a:xfrm>
            <a:off x="7277100" y="3589020"/>
            <a:ext cx="4617720" cy="2316481"/>
          </a:xfrm>
          <a:prstGeom prst="roundRect">
            <a:avLst>
              <a:gd name="adj" fmla="val 1469"/>
            </a:avLst>
          </a:prstGeom>
          <a:blipFill>
            <a:blip r:embed="rId4"/>
            <a:srcRect/>
            <a:stretch>
              <a:fillRect t="-13649" b="-13649"/>
            </a:stretch>
          </a:blipFill>
        </p:spPr>
      </p:pic>
      <p:pic>
        <p:nvPicPr>
          <p:cNvPr id="13" name="Picture Placeholder 8">
            <a:extLst>
              <a:ext uri="{FF2B5EF4-FFF2-40B4-BE49-F238E27FC236}">
                <a16:creationId xmlns:a16="http://schemas.microsoft.com/office/drawing/2014/main" id="{A81E7FEC-436F-B790-8064-1614F610C667}"/>
              </a:ext>
            </a:extLst>
          </p:cNvPr>
          <p:cNvPicPr>
            <a:picLocks noChangeAspect="1"/>
          </p:cNvPicPr>
          <p:nvPr/>
        </p:nvPicPr>
        <p:blipFill rotWithShape="1">
          <a:blip r:embed="rId5">
            <a:extLst>
              <a:ext uri="{28A0092B-C50C-407E-A947-70E740481C1C}">
                <a14:useLocalDpi xmlns:a14="http://schemas.microsoft.com/office/drawing/2010/main" val="0"/>
              </a:ext>
            </a:extLst>
          </a:blip>
          <a:srcRect t="17024" b="17024"/>
          <a:stretch/>
        </p:blipFill>
        <p:spPr>
          <a:xfrm>
            <a:off x="7277100" y="1173162"/>
            <a:ext cx="4617720" cy="2316481"/>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3239403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F3344-C18F-1FB4-F575-ABCC07BD4905}"/>
            </a:ext>
          </a:extLst>
        </p:cNvPr>
        <p:cNvGrpSpPr/>
        <p:nvPr/>
      </p:nvGrpSpPr>
      <p:grpSpPr>
        <a:xfrm>
          <a:off x="0" y="0"/>
          <a:ext cx="0" cy="0"/>
          <a:chOff x="0" y="0"/>
          <a:chExt cx="0" cy="0"/>
        </a:xfrm>
      </p:grpSpPr>
      <p:sp>
        <p:nvSpPr>
          <p:cNvPr id="8" name="Text Placeholder 1">
            <a:extLst>
              <a:ext uri="{FF2B5EF4-FFF2-40B4-BE49-F238E27FC236}">
                <a16:creationId xmlns:a16="http://schemas.microsoft.com/office/drawing/2014/main" id="{5AA8967A-1B5D-3C0D-1E3C-12C4CD9E6BA0}"/>
              </a:ext>
            </a:extLst>
          </p:cNvPr>
          <p:cNvSpPr>
            <a:spLocks noGrp="1"/>
          </p:cNvSpPr>
          <p:nvPr>
            <p:ph type="body" sz="quarter" idx="83"/>
          </p:nvPr>
        </p:nvSpPr>
        <p:spPr>
          <a:xfrm>
            <a:off x="6588682" y="6480592"/>
            <a:ext cx="5398076" cy="157051"/>
          </a:xfrm>
        </p:spPr>
        <p:txBody>
          <a:bodyPr/>
          <a:lstStyle/>
          <a:p>
            <a:endParaRPr lang="en-GB"/>
          </a:p>
        </p:txBody>
      </p:sp>
      <p:sp>
        <p:nvSpPr>
          <p:cNvPr id="9" name="Title 2">
            <a:extLst>
              <a:ext uri="{FF2B5EF4-FFF2-40B4-BE49-F238E27FC236}">
                <a16:creationId xmlns:a16="http://schemas.microsoft.com/office/drawing/2014/main" id="{141A6B52-5241-A7CB-E6BD-823778688A8F}"/>
              </a:ext>
            </a:extLst>
          </p:cNvPr>
          <p:cNvSpPr>
            <a:spLocks noGrp="1"/>
          </p:cNvSpPr>
          <p:nvPr>
            <p:ph type="title"/>
          </p:nvPr>
        </p:nvSpPr>
        <p:spPr>
          <a:xfrm>
            <a:off x="510922" y="476824"/>
            <a:ext cx="10837631" cy="525552"/>
          </a:xfrm>
        </p:spPr>
        <p:txBody>
          <a:bodyPr/>
          <a:lstStyle/>
          <a:p>
            <a:r>
              <a:rPr lang="en-GB" dirty="0"/>
              <a:t>Amazon Prime Video</a:t>
            </a:r>
          </a:p>
        </p:txBody>
      </p:sp>
      <p:sp>
        <p:nvSpPr>
          <p:cNvPr id="10" name="Subtitle 3">
            <a:extLst>
              <a:ext uri="{FF2B5EF4-FFF2-40B4-BE49-F238E27FC236}">
                <a16:creationId xmlns:a16="http://schemas.microsoft.com/office/drawing/2014/main" id="{BF400017-FBA7-922D-ACDE-1B933F14EF03}"/>
              </a:ext>
            </a:extLst>
          </p:cNvPr>
          <p:cNvSpPr>
            <a:spLocks noGrp="1"/>
          </p:cNvSpPr>
          <p:nvPr>
            <p:ph type="subTitle" idx="1"/>
          </p:nvPr>
        </p:nvSpPr>
        <p:spPr>
          <a:xfrm>
            <a:off x="508532" y="1173679"/>
            <a:ext cx="6551835" cy="310347"/>
          </a:xfrm>
        </p:spPr>
        <p:txBody>
          <a:bodyPr/>
          <a:lstStyle/>
          <a:p>
            <a:r>
              <a:rPr lang="en-GB" dirty="0"/>
              <a:t>The Devil’s Hour</a:t>
            </a:r>
          </a:p>
        </p:txBody>
      </p:sp>
      <p:sp>
        <p:nvSpPr>
          <p:cNvPr id="11" name="Text Placeholder 4">
            <a:extLst>
              <a:ext uri="{FF2B5EF4-FFF2-40B4-BE49-F238E27FC236}">
                <a16:creationId xmlns:a16="http://schemas.microsoft.com/office/drawing/2014/main" id="{5405A1CD-1359-1159-B458-47E4DB982064}"/>
              </a:ext>
            </a:extLst>
          </p:cNvPr>
          <p:cNvSpPr>
            <a:spLocks noGrp="1"/>
          </p:cNvSpPr>
          <p:nvPr>
            <p:ph type="body" sz="quarter" idx="16"/>
          </p:nvPr>
        </p:nvSpPr>
        <p:spPr>
          <a:xfrm>
            <a:off x="508532" y="1844675"/>
            <a:ext cx="5397318" cy="3839645"/>
          </a:xfrm>
        </p:spPr>
        <p:txBody>
          <a:bodyPr/>
          <a:lstStyle/>
          <a:p>
            <a:pPr indent="0" defTabSz="654246">
              <a:lnSpc>
                <a:spcPct val="100000"/>
              </a:lnSpc>
              <a:spcBef>
                <a:spcPts val="0"/>
              </a:spcBef>
            </a:pPr>
            <a:r>
              <a:rPr lang="en-GB" altLang="en-US" sz="1300" b="1" dirty="0">
                <a:cs typeface="Arial" pitchFamily="34" charset="0"/>
              </a:rPr>
              <a:t>Background</a:t>
            </a:r>
          </a:p>
          <a:p>
            <a:pPr defTabSz="654246">
              <a:lnSpc>
                <a:spcPct val="100000"/>
              </a:lnSpc>
              <a:spcBef>
                <a:spcPts val="0"/>
              </a:spcBef>
            </a:pPr>
            <a:r>
              <a:rPr lang="en-GB" altLang="en-US" sz="1300" dirty="0">
                <a:solidFill>
                  <a:srgbClr val="000000"/>
                </a:solidFill>
                <a:cs typeface="Arial" pitchFamily="34" charset="0"/>
              </a:rPr>
              <a:t>Ahead of the launch of its new psychological thriller series The Devil’s Hour, Amazon Prime Video collaborated with DCM Studios to create bespoke content that would deliver impact and cut through amongst an entertainment-loving audience.</a:t>
            </a:r>
          </a:p>
          <a:p>
            <a:pPr defTabSz="654246">
              <a:lnSpc>
                <a:spcPct val="100000"/>
              </a:lnSpc>
              <a:spcBef>
                <a:spcPts val="0"/>
              </a:spcBef>
            </a:pPr>
            <a:endParaRPr lang="en-GB" altLang="en-US" sz="1300" dirty="0">
              <a:solidFill>
                <a:srgbClr val="000000"/>
              </a:solidFill>
              <a:cs typeface="Arial" pitchFamily="34" charset="0"/>
            </a:endParaRPr>
          </a:p>
          <a:p>
            <a:pPr defTabSz="654246">
              <a:lnSpc>
                <a:spcPct val="100000"/>
              </a:lnSpc>
              <a:spcBef>
                <a:spcPts val="0"/>
              </a:spcBef>
            </a:pPr>
            <a:r>
              <a:rPr lang="en-GB" altLang="en-US" sz="1300" b="1" dirty="0">
                <a:solidFill>
                  <a:srgbClr val="000000"/>
                </a:solidFill>
                <a:cs typeface="Arial" pitchFamily="34" charset="0"/>
              </a:rPr>
              <a:t>Plan</a:t>
            </a:r>
          </a:p>
          <a:p>
            <a:pPr defTabSz="654246">
              <a:lnSpc>
                <a:spcPct val="100000"/>
              </a:lnSpc>
              <a:spcBef>
                <a:spcPts val="0"/>
              </a:spcBef>
            </a:pPr>
            <a:r>
              <a:rPr lang="en-GB" altLang="en-US" sz="1300" dirty="0">
                <a:solidFill>
                  <a:srgbClr val="000000"/>
                </a:solidFill>
                <a:cs typeface="Arial" pitchFamily="34" charset="0"/>
              </a:rPr>
              <a:t>Knowing that using cinema would provide them with a platform to engage a broad entertainment-loving audience, Amazon Prime Video wanted to supercharge this to ensure the show stood out in the run up to its release date. </a:t>
            </a:r>
          </a:p>
          <a:p>
            <a:pPr defTabSz="654246">
              <a:lnSpc>
                <a:spcPct val="100000"/>
              </a:lnSpc>
              <a:spcBef>
                <a:spcPts val="0"/>
              </a:spcBef>
            </a:pPr>
            <a:r>
              <a:rPr lang="en-GB" altLang="en-US" sz="1300" dirty="0">
                <a:solidFill>
                  <a:srgbClr val="000000"/>
                </a:solidFill>
                <a:cs typeface="Arial" pitchFamily="34" charset="0"/>
              </a:rPr>
              <a:t>To create a suspenseful experience for the audience, The Devil’s Hour would disrupt the reel – with 3 bespoke 10” blipverts, the main 30” ad, and then a final reminder with the show ‘taking over’ the DCM closing ident. </a:t>
            </a:r>
          </a:p>
          <a:p>
            <a:pPr defTabSz="654246">
              <a:lnSpc>
                <a:spcPct val="100000"/>
              </a:lnSpc>
              <a:spcBef>
                <a:spcPts val="0"/>
              </a:spcBef>
            </a:pPr>
            <a:endParaRPr lang="en-GB" altLang="en-US" sz="1300" dirty="0">
              <a:solidFill>
                <a:srgbClr val="000000"/>
              </a:solidFill>
              <a:cs typeface="Arial" pitchFamily="34" charset="0"/>
            </a:endParaRPr>
          </a:p>
          <a:p>
            <a:pPr defTabSz="654246">
              <a:lnSpc>
                <a:spcPct val="100000"/>
              </a:lnSpc>
              <a:spcBef>
                <a:spcPts val="0"/>
              </a:spcBef>
            </a:pPr>
            <a:r>
              <a:rPr lang="en-GB" altLang="en-US" sz="1300" dirty="0">
                <a:solidFill>
                  <a:srgbClr val="000000"/>
                </a:solidFill>
                <a:cs typeface="Arial" pitchFamily="34" charset="0"/>
              </a:rPr>
              <a:t>The campaign ran across the DCM estate, running in titles including </a:t>
            </a:r>
            <a:r>
              <a:rPr lang="en-GB" altLang="en-US" sz="1300" i="1" dirty="0">
                <a:solidFill>
                  <a:srgbClr val="000000"/>
                </a:solidFill>
                <a:cs typeface="Arial" pitchFamily="34" charset="0"/>
              </a:rPr>
              <a:t>Black Adam</a:t>
            </a:r>
            <a:r>
              <a:rPr lang="en-GB" altLang="en-US" sz="1300" dirty="0">
                <a:solidFill>
                  <a:srgbClr val="000000"/>
                </a:solidFill>
                <a:cs typeface="Arial" pitchFamily="34" charset="0"/>
              </a:rPr>
              <a:t>, </a:t>
            </a:r>
            <a:r>
              <a:rPr lang="en-GB" altLang="en-US" sz="1300" i="1" dirty="0">
                <a:solidFill>
                  <a:srgbClr val="000000"/>
                </a:solidFill>
                <a:cs typeface="Arial" pitchFamily="34" charset="0"/>
              </a:rPr>
              <a:t>Watcher</a:t>
            </a:r>
            <a:r>
              <a:rPr lang="en-GB" altLang="en-US" sz="1300" dirty="0">
                <a:solidFill>
                  <a:srgbClr val="000000"/>
                </a:solidFill>
                <a:cs typeface="Arial" pitchFamily="34" charset="0"/>
              </a:rPr>
              <a:t>, </a:t>
            </a:r>
            <a:r>
              <a:rPr lang="en-GB" altLang="en-US" sz="1300" i="1" dirty="0">
                <a:solidFill>
                  <a:srgbClr val="000000"/>
                </a:solidFill>
                <a:cs typeface="Arial" pitchFamily="34" charset="0"/>
              </a:rPr>
              <a:t>Prey For The Devil</a:t>
            </a:r>
            <a:r>
              <a:rPr lang="en-GB" altLang="en-US" sz="1300" dirty="0">
                <a:solidFill>
                  <a:srgbClr val="000000"/>
                </a:solidFill>
                <a:cs typeface="Arial" pitchFamily="34" charset="0"/>
              </a:rPr>
              <a:t>, </a:t>
            </a:r>
            <a:r>
              <a:rPr lang="en-GB" altLang="en-US" sz="1300" i="1" dirty="0">
                <a:solidFill>
                  <a:srgbClr val="000000"/>
                </a:solidFill>
                <a:cs typeface="Arial" pitchFamily="34" charset="0"/>
              </a:rPr>
              <a:t>The Banshees Of </a:t>
            </a:r>
            <a:r>
              <a:rPr lang="en-GB" altLang="en-US" sz="1300" i="1" dirty="0" err="1">
                <a:solidFill>
                  <a:srgbClr val="000000"/>
                </a:solidFill>
                <a:cs typeface="Arial" pitchFamily="34" charset="0"/>
              </a:rPr>
              <a:t>Inisherin</a:t>
            </a:r>
            <a:r>
              <a:rPr lang="en-GB" altLang="en-US" sz="1300" i="1" dirty="0">
                <a:solidFill>
                  <a:srgbClr val="000000"/>
                </a:solidFill>
                <a:cs typeface="Arial" pitchFamily="34" charset="0"/>
              </a:rPr>
              <a:t> </a:t>
            </a:r>
            <a:r>
              <a:rPr lang="en-GB" altLang="en-US" sz="1300" dirty="0">
                <a:solidFill>
                  <a:srgbClr val="000000"/>
                </a:solidFill>
                <a:cs typeface="Arial" pitchFamily="34" charset="0"/>
              </a:rPr>
              <a:t>and </a:t>
            </a:r>
            <a:r>
              <a:rPr lang="en-GB" altLang="en-US" sz="1300" i="1" dirty="0">
                <a:solidFill>
                  <a:srgbClr val="000000"/>
                </a:solidFill>
                <a:cs typeface="Arial" pitchFamily="34" charset="0"/>
              </a:rPr>
              <a:t>Halloween Ends.</a:t>
            </a:r>
            <a:endParaRPr lang="en-GB" altLang="en-US" sz="1300" dirty="0">
              <a:solidFill>
                <a:srgbClr val="000000"/>
              </a:solidFill>
              <a:cs typeface="Arial" pitchFamily="34" charset="0"/>
            </a:endParaRPr>
          </a:p>
          <a:p>
            <a:pPr indent="0" defTabSz="654246">
              <a:lnSpc>
                <a:spcPct val="100000"/>
              </a:lnSpc>
              <a:spcBef>
                <a:spcPts val="0"/>
              </a:spcBef>
              <a:spcAft>
                <a:spcPts val="116"/>
              </a:spcAft>
            </a:pPr>
            <a:endParaRPr lang="en-GB" altLang="en-US" sz="1300" dirty="0">
              <a:solidFill>
                <a:srgbClr val="000000"/>
              </a:solidFill>
              <a:cs typeface="Arial" pitchFamily="34" charset="0"/>
            </a:endParaRPr>
          </a:p>
        </p:txBody>
      </p:sp>
      <p:sp>
        <p:nvSpPr>
          <p:cNvPr id="12" name="Text Placeholder 5">
            <a:extLst>
              <a:ext uri="{FF2B5EF4-FFF2-40B4-BE49-F238E27FC236}">
                <a16:creationId xmlns:a16="http://schemas.microsoft.com/office/drawing/2014/main" id="{039A2793-E1EB-FE00-0D85-E8EBBE52902F}"/>
              </a:ext>
            </a:extLst>
          </p:cNvPr>
          <p:cNvSpPr>
            <a:spLocks noGrp="1"/>
          </p:cNvSpPr>
          <p:nvPr>
            <p:ph type="body" sz="quarter" idx="84"/>
          </p:nvPr>
        </p:nvSpPr>
        <p:spPr>
          <a:xfrm>
            <a:off x="6285398" y="3605588"/>
            <a:ext cx="5397318" cy="1934355"/>
          </a:xfrm>
        </p:spPr>
        <p:txBody>
          <a:bodyPr/>
          <a:lstStyle/>
          <a:p>
            <a:pPr indent="0" defTabSz="654246">
              <a:lnSpc>
                <a:spcPct val="100000"/>
              </a:lnSpc>
              <a:spcBef>
                <a:spcPts val="0"/>
              </a:spcBef>
            </a:pPr>
            <a:r>
              <a:rPr lang="en-GB" sz="1300" b="1" dirty="0"/>
              <a:t>Results</a:t>
            </a:r>
            <a:endParaRPr lang="en-GB" sz="1300" dirty="0"/>
          </a:p>
          <a:p>
            <a:pPr defTabSz="654246">
              <a:lnSpc>
                <a:spcPct val="100000"/>
              </a:lnSpc>
              <a:spcBef>
                <a:spcPts val="0"/>
              </a:spcBef>
            </a:pPr>
            <a:r>
              <a:rPr lang="en-GB" sz="1300" dirty="0">
                <a:solidFill>
                  <a:srgbClr val="000000"/>
                </a:solidFill>
              </a:rPr>
              <a:t>The repetition of activity within the reel helped to increase cut-through and drive key campaign and brand metrics.</a:t>
            </a:r>
          </a:p>
          <a:p>
            <a:pPr defTabSz="654246">
              <a:lnSpc>
                <a:spcPct val="100000"/>
              </a:lnSpc>
              <a:spcBef>
                <a:spcPts val="0"/>
              </a:spcBef>
            </a:pPr>
            <a:r>
              <a:rPr lang="en-GB" sz="1300" b="1" dirty="0"/>
              <a:t>Increased Awareness of The Devil’s Hour</a:t>
            </a:r>
          </a:p>
          <a:p>
            <a:pPr defTabSz="654246">
              <a:lnSpc>
                <a:spcPct val="100000"/>
              </a:lnSpc>
              <a:spcBef>
                <a:spcPts val="0"/>
              </a:spcBef>
            </a:pPr>
            <a:r>
              <a:rPr lang="en-GB" sz="1300" dirty="0">
                <a:solidFill>
                  <a:srgbClr val="000000"/>
                </a:solidFill>
              </a:rPr>
              <a:t>+56% uplift in awareness of The Devil’s Hour amongst exposed audience.</a:t>
            </a:r>
          </a:p>
          <a:p>
            <a:pPr defTabSz="654246">
              <a:lnSpc>
                <a:spcPct val="100000"/>
              </a:lnSpc>
              <a:spcBef>
                <a:spcPts val="0"/>
              </a:spcBef>
            </a:pPr>
            <a:r>
              <a:rPr lang="en-GB" sz="1300" b="1" dirty="0">
                <a:solidFill>
                  <a:srgbClr val="000000"/>
                </a:solidFill>
              </a:rPr>
              <a:t>Heightened Consideration</a:t>
            </a:r>
          </a:p>
          <a:p>
            <a:pPr defTabSz="654246">
              <a:lnSpc>
                <a:spcPct val="100000"/>
              </a:lnSpc>
              <a:spcBef>
                <a:spcPts val="0"/>
              </a:spcBef>
            </a:pPr>
            <a:r>
              <a:rPr lang="en-GB" sz="1300" dirty="0">
                <a:solidFill>
                  <a:srgbClr val="000000"/>
                </a:solidFill>
              </a:rPr>
              <a:t>‘Very likely’ to consider watching the show experienced a +105% uplift amongst the exposed via cinema.</a:t>
            </a:r>
          </a:p>
          <a:p>
            <a:pPr defTabSz="654246">
              <a:lnSpc>
                <a:spcPct val="100000"/>
              </a:lnSpc>
              <a:spcBef>
                <a:spcPts val="0"/>
              </a:spcBef>
            </a:pPr>
            <a:r>
              <a:rPr lang="en-GB" sz="1300" b="1" dirty="0">
                <a:solidFill>
                  <a:srgbClr val="000000"/>
                </a:solidFill>
              </a:rPr>
              <a:t>Improved Impressions of Prime Video</a:t>
            </a:r>
          </a:p>
          <a:p>
            <a:pPr defTabSz="654246">
              <a:lnSpc>
                <a:spcPct val="100000"/>
              </a:lnSpc>
              <a:spcBef>
                <a:spcPts val="0"/>
              </a:spcBef>
            </a:pPr>
            <a:r>
              <a:rPr lang="en-GB" sz="1300" dirty="0">
                <a:solidFill>
                  <a:srgbClr val="000000"/>
                </a:solidFill>
              </a:rPr>
              <a:t>+120% uplift vs. control for having a ‘Much better’ impression of Amazon Prime Video.</a:t>
            </a:r>
          </a:p>
          <a:p>
            <a:pPr indent="0" defTabSz="654246">
              <a:lnSpc>
                <a:spcPct val="100000"/>
              </a:lnSpc>
              <a:spcBef>
                <a:spcPts val="0"/>
              </a:spcBef>
            </a:pPr>
            <a:endParaRPr lang="en-GB" sz="1300" dirty="0">
              <a:solidFill>
                <a:srgbClr val="000000"/>
              </a:solidFill>
            </a:endParaRPr>
          </a:p>
        </p:txBody>
      </p:sp>
      <p:graphicFrame>
        <p:nvGraphicFramePr>
          <p:cNvPr id="13" name="Table 12">
            <a:extLst>
              <a:ext uri="{FF2B5EF4-FFF2-40B4-BE49-F238E27FC236}">
                <a16:creationId xmlns:a16="http://schemas.microsoft.com/office/drawing/2014/main" id="{C6DA46BB-B367-7B22-5F9C-13714756C525}"/>
              </a:ext>
            </a:extLst>
          </p:cNvPr>
          <p:cNvGraphicFramePr>
            <a:graphicFrameLocks noGrp="1"/>
          </p:cNvGraphicFramePr>
          <p:nvPr>
            <p:extLst>
              <p:ext uri="{D42A27DB-BD31-4B8C-83A1-F6EECF244321}">
                <p14:modId xmlns:p14="http://schemas.microsoft.com/office/powerpoint/2010/main" val="2677613103"/>
              </p:ext>
            </p:extLst>
          </p:nvPr>
        </p:nvGraphicFramePr>
        <p:xfrm>
          <a:off x="6285396" y="1023306"/>
          <a:ext cx="5397320" cy="754413"/>
        </p:xfrm>
        <a:graphic>
          <a:graphicData uri="http://schemas.openxmlformats.org/drawingml/2006/table">
            <a:tbl>
              <a:tblPr firstRow="1" bandRow="1">
                <a:tableStyleId>{93296810-A885-4BE3-A3E7-6D5BEEA58F35}</a:tableStyleId>
              </a:tblPr>
              <a:tblGrid>
                <a:gridCol w="1349330">
                  <a:extLst>
                    <a:ext uri="{9D8B030D-6E8A-4147-A177-3AD203B41FA5}">
                      <a16:colId xmlns:a16="http://schemas.microsoft.com/office/drawing/2014/main" val="3445733911"/>
                    </a:ext>
                  </a:extLst>
                </a:gridCol>
                <a:gridCol w="1349330">
                  <a:extLst>
                    <a:ext uri="{9D8B030D-6E8A-4147-A177-3AD203B41FA5}">
                      <a16:colId xmlns:a16="http://schemas.microsoft.com/office/drawing/2014/main" val="2072537272"/>
                    </a:ext>
                  </a:extLst>
                </a:gridCol>
                <a:gridCol w="1349330">
                  <a:extLst>
                    <a:ext uri="{9D8B030D-6E8A-4147-A177-3AD203B41FA5}">
                      <a16:colId xmlns:a16="http://schemas.microsoft.com/office/drawing/2014/main" val="3314162814"/>
                    </a:ext>
                  </a:extLst>
                </a:gridCol>
                <a:gridCol w="1349330">
                  <a:extLst>
                    <a:ext uri="{9D8B030D-6E8A-4147-A177-3AD203B41FA5}">
                      <a16:colId xmlns:a16="http://schemas.microsoft.com/office/drawing/2014/main" val="776944138"/>
                    </a:ext>
                  </a:extLst>
                </a:gridCol>
              </a:tblGrid>
              <a:tr h="366967">
                <a:tc>
                  <a:txBody>
                    <a:bodyPr/>
                    <a:lstStyle/>
                    <a:p>
                      <a:r>
                        <a:rPr lang="en-GB" sz="1100" dirty="0"/>
                        <a:t>Media Agency</a:t>
                      </a:r>
                    </a:p>
                  </a:txBody>
                  <a:tcPr marL="52167" marR="52167" marT="26083" marB="26083"/>
                </a:tc>
                <a:tc>
                  <a:txBody>
                    <a:bodyPr/>
                    <a:lstStyle/>
                    <a:p>
                      <a:r>
                        <a:rPr lang="en-GB" sz="1100" dirty="0"/>
                        <a:t>Target</a:t>
                      </a:r>
                    </a:p>
                  </a:txBody>
                  <a:tcPr marL="52167" marR="52167" marT="26083" marB="26083"/>
                </a:tc>
                <a:tc>
                  <a:txBody>
                    <a:bodyPr/>
                    <a:lstStyle/>
                    <a:p>
                      <a:r>
                        <a:rPr lang="en-GB" sz="1100" dirty="0"/>
                        <a:t>Buying Route</a:t>
                      </a:r>
                    </a:p>
                  </a:txBody>
                  <a:tcPr marL="52167" marR="52167" marT="26083" marB="26083"/>
                </a:tc>
                <a:tc>
                  <a:txBody>
                    <a:bodyPr/>
                    <a:lstStyle/>
                    <a:p>
                      <a:r>
                        <a:rPr lang="en-GB" sz="1100" dirty="0"/>
                        <a:t>Copy length</a:t>
                      </a:r>
                    </a:p>
                  </a:txBody>
                  <a:tcPr marL="52167" marR="52167" marT="26083" marB="26083"/>
                </a:tc>
                <a:extLst>
                  <a:ext uri="{0D108BD9-81ED-4DB2-BD59-A6C34878D82A}">
                    <a16:rowId xmlns:a16="http://schemas.microsoft.com/office/drawing/2014/main" val="1179928151"/>
                  </a:ext>
                </a:extLst>
              </a:tr>
              <a:tr h="366967">
                <a:tc>
                  <a:txBody>
                    <a:bodyPr/>
                    <a:lstStyle/>
                    <a:p>
                      <a:r>
                        <a:rPr lang="en-GB" sz="1100" dirty="0"/>
                        <a:t>Initiative</a:t>
                      </a:r>
                    </a:p>
                  </a:txBody>
                  <a:tcPr marL="52167" marR="52167" marT="26083" marB="26083"/>
                </a:tc>
                <a:tc>
                  <a:txBody>
                    <a:bodyPr/>
                    <a:lstStyle/>
                    <a:p>
                      <a:r>
                        <a:rPr lang="en-GB" sz="1100" dirty="0"/>
                        <a:t>18-54</a:t>
                      </a:r>
                    </a:p>
                  </a:txBody>
                  <a:tcPr marL="52167" marR="52167" marT="26083" marB="26083"/>
                </a:tc>
                <a:tc>
                  <a:txBody>
                    <a:bodyPr/>
                    <a:lstStyle/>
                    <a:p>
                      <a:r>
                        <a:rPr lang="en-GB" sz="1100" dirty="0"/>
                        <a:t>Film Packs</a:t>
                      </a:r>
                    </a:p>
                  </a:txBody>
                  <a:tcPr marL="52167" marR="52167" marT="26083" marB="26083"/>
                </a:tc>
                <a:tc>
                  <a:txBody>
                    <a:bodyPr/>
                    <a:lstStyle/>
                    <a:p>
                      <a:r>
                        <a:rPr lang="en-GB" sz="1100" dirty="0"/>
                        <a:t>Blipverts, 30” &amp; DCM Ident Takeover</a:t>
                      </a:r>
                    </a:p>
                  </a:txBody>
                  <a:tcPr marL="52167" marR="52167" marT="26083" marB="26083"/>
                </a:tc>
                <a:extLst>
                  <a:ext uri="{0D108BD9-81ED-4DB2-BD59-A6C34878D82A}">
                    <a16:rowId xmlns:a16="http://schemas.microsoft.com/office/drawing/2014/main" val="3682919480"/>
                  </a:ext>
                </a:extLst>
              </a:tr>
            </a:tbl>
          </a:graphicData>
        </a:graphic>
      </p:graphicFrame>
      <p:pic>
        <p:nvPicPr>
          <p:cNvPr id="14" name="Picture Placeholder 36">
            <a:extLst>
              <a:ext uri="{FF2B5EF4-FFF2-40B4-BE49-F238E27FC236}">
                <a16:creationId xmlns:a16="http://schemas.microsoft.com/office/drawing/2014/main" id="{47DBFF12-4C08-35A2-475E-CF42285DC663}"/>
              </a:ext>
            </a:extLst>
          </p:cNvPr>
          <p:cNvPicPr>
            <a:picLocks noChangeAspect="1"/>
          </p:cNvPicPr>
          <p:nvPr/>
        </p:nvPicPr>
        <p:blipFill>
          <a:blip r:embed="rId2">
            <a:extLst>
              <a:ext uri="{28A0092B-C50C-407E-A947-70E740481C1C}">
                <a14:useLocalDpi xmlns:a14="http://schemas.microsoft.com/office/drawing/2010/main" val="0"/>
              </a:ext>
            </a:extLst>
          </a:blip>
          <a:srcRect t="14669" b="14669"/>
          <a:stretch/>
        </p:blipFill>
        <p:spPr>
          <a:xfrm>
            <a:off x="6285395" y="1943025"/>
            <a:ext cx="2590749" cy="1392472"/>
          </a:xfrm>
          <a:prstGeom prst="roundRect">
            <a:avLst>
              <a:gd name="adj" fmla="val 1469"/>
            </a:avLst>
          </a:prstGeom>
          <a:blipFill>
            <a:blip r:embed="rId3"/>
            <a:srcRect/>
            <a:stretch>
              <a:fillRect t="-43027" b="-43027"/>
            </a:stretch>
          </a:blipFill>
        </p:spPr>
      </p:pic>
      <p:pic>
        <p:nvPicPr>
          <p:cNvPr id="15" name="Picture Placeholder 36">
            <a:extLst>
              <a:ext uri="{FF2B5EF4-FFF2-40B4-BE49-F238E27FC236}">
                <a16:creationId xmlns:a16="http://schemas.microsoft.com/office/drawing/2014/main" id="{4606A4B9-A139-96D5-9BDF-0112981AA8E5}"/>
              </a:ext>
            </a:extLst>
          </p:cNvPr>
          <p:cNvPicPr>
            <a:picLocks noChangeAspect="1"/>
          </p:cNvPicPr>
          <p:nvPr/>
        </p:nvPicPr>
        <p:blipFill rotWithShape="1">
          <a:blip r:embed="rId4">
            <a:extLst>
              <a:ext uri="{28A0092B-C50C-407E-A947-70E740481C1C}">
                <a14:useLocalDpi xmlns:a14="http://schemas.microsoft.com/office/drawing/2010/main" val="0"/>
              </a:ext>
            </a:extLst>
          </a:blip>
          <a:srcRect l="3333" r="3333"/>
          <a:stretch/>
        </p:blipFill>
        <p:spPr>
          <a:xfrm>
            <a:off x="9091967" y="1943025"/>
            <a:ext cx="2590749" cy="1392472"/>
          </a:xfrm>
          <a:prstGeom prst="roundRect">
            <a:avLst>
              <a:gd name="adj" fmla="val 1469"/>
            </a:avLst>
          </a:prstGeom>
          <a:blipFill>
            <a:blip r:embed="rId3"/>
            <a:srcRect/>
            <a:stretch>
              <a:fillRect t="-43027" b="-43027"/>
            </a:stretch>
          </a:blipFill>
        </p:spPr>
      </p:pic>
    </p:spTree>
    <p:extLst>
      <p:ext uri="{BB962C8B-B14F-4D97-AF65-F5344CB8AC3E}">
        <p14:creationId xmlns:p14="http://schemas.microsoft.com/office/powerpoint/2010/main" val="3910752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8851E2-FA35-4ECA-9DE3-3CC4793514E5}"/>
              </a:ext>
            </a:extLst>
          </p:cNvPr>
          <p:cNvSpPr>
            <a:spLocks noGrp="1"/>
          </p:cNvSpPr>
          <p:nvPr>
            <p:ph type="body" sz="quarter" idx="87"/>
          </p:nvPr>
        </p:nvSpPr>
        <p:spPr/>
        <p:txBody>
          <a:bodyPr/>
          <a:lstStyle/>
          <a:p>
            <a:endParaRPr lang="en-GB" dirty="0"/>
          </a:p>
          <a:p>
            <a:r>
              <a:rPr lang="en-GB" dirty="0"/>
              <a:t>68% agree</a:t>
            </a:r>
          </a:p>
          <a:p>
            <a:r>
              <a:rPr lang="en-GB" sz="2000" dirty="0"/>
              <a:t>Advertising in this format is more memorable than a typical cinema ad</a:t>
            </a:r>
          </a:p>
          <a:p>
            <a:endParaRPr lang="en-GB" dirty="0"/>
          </a:p>
        </p:txBody>
      </p:sp>
      <p:sp>
        <p:nvSpPr>
          <p:cNvPr id="3" name="Text Placeholder 2">
            <a:extLst>
              <a:ext uri="{FF2B5EF4-FFF2-40B4-BE49-F238E27FC236}">
                <a16:creationId xmlns:a16="http://schemas.microsoft.com/office/drawing/2014/main" id="{C329B06D-2D8B-401D-65C7-4200D3D769F1}"/>
              </a:ext>
            </a:extLst>
          </p:cNvPr>
          <p:cNvSpPr>
            <a:spLocks noGrp="1"/>
          </p:cNvSpPr>
          <p:nvPr>
            <p:ph type="body" sz="quarter" idx="89"/>
          </p:nvPr>
        </p:nvSpPr>
        <p:spPr/>
        <p:txBody>
          <a:bodyPr>
            <a:normAutofit lnSpcReduction="10000"/>
          </a:bodyPr>
          <a:lstStyle/>
          <a:p>
            <a:endParaRPr lang="en-GB" dirty="0"/>
          </a:p>
          <a:p>
            <a:endParaRPr lang="en-GB" dirty="0"/>
          </a:p>
          <a:p>
            <a:endParaRPr lang="en-GB" dirty="0"/>
          </a:p>
          <a:p>
            <a:r>
              <a:rPr lang="en-GB" dirty="0"/>
              <a:t>62% agree </a:t>
            </a:r>
          </a:p>
          <a:p>
            <a:r>
              <a:rPr lang="en-GB" sz="2000" dirty="0"/>
              <a:t>Advertising in this format would make me more likely to consider the brand or product being advertised than typical cinema ads</a:t>
            </a:r>
          </a:p>
          <a:p>
            <a:endParaRPr lang="en-GB" dirty="0"/>
          </a:p>
        </p:txBody>
      </p:sp>
      <p:sp>
        <p:nvSpPr>
          <p:cNvPr id="4" name="Text Placeholder 3">
            <a:extLst>
              <a:ext uri="{FF2B5EF4-FFF2-40B4-BE49-F238E27FC236}">
                <a16:creationId xmlns:a16="http://schemas.microsoft.com/office/drawing/2014/main" id="{21BC91D6-BDE4-88AA-488E-2734021E9806}"/>
              </a:ext>
            </a:extLst>
          </p:cNvPr>
          <p:cNvSpPr>
            <a:spLocks noGrp="1"/>
          </p:cNvSpPr>
          <p:nvPr>
            <p:ph type="body" sz="quarter" idx="91"/>
          </p:nvPr>
        </p:nvSpPr>
        <p:spPr/>
        <p:txBody>
          <a:bodyPr/>
          <a:lstStyle/>
          <a:p>
            <a:endParaRPr lang="en-GB" dirty="0"/>
          </a:p>
          <a:p>
            <a:r>
              <a:rPr lang="en-GB" dirty="0"/>
              <a:t>73% agree</a:t>
            </a:r>
          </a:p>
          <a:p>
            <a:r>
              <a:rPr lang="en-GB" sz="2000" dirty="0"/>
              <a:t>Advertising in this format is more engaging than a typical cinema ad</a:t>
            </a:r>
          </a:p>
          <a:p>
            <a:endParaRPr lang="en-GB" dirty="0"/>
          </a:p>
        </p:txBody>
      </p:sp>
      <p:sp>
        <p:nvSpPr>
          <p:cNvPr id="5" name="Text Placeholder 4">
            <a:extLst>
              <a:ext uri="{FF2B5EF4-FFF2-40B4-BE49-F238E27FC236}">
                <a16:creationId xmlns:a16="http://schemas.microsoft.com/office/drawing/2014/main" id="{578CF1F7-6CC4-77AC-3300-18F3FC41CD75}"/>
              </a:ext>
            </a:extLst>
          </p:cNvPr>
          <p:cNvSpPr>
            <a:spLocks noGrp="1"/>
          </p:cNvSpPr>
          <p:nvPr>
            <p:ph type="body" sz="quarter" idx="93"/>
          </p:nvPr>
        </p:nvSpPr>
        <p:spPr/>
        <p:txBody>
          <a:bodyPr/>
          <a:lstStyle/>
          <a:p>
            <a:endParaRPr lang="en-GB" dirty="0"/>
          </a:p>
          <a:p>
            <a:r>
              <a:rPr lang="en-GB" dirty="0"/>
              <a:t>67% agree </a:t>
            </a:r>
          </a:p>
          <a:p>
            <a:r>
              <a:rPr lang="en-GB" sz="2000" dirty="0">
                <a:solidFill>
                  <a:schemeClr val="tx1"/>
                </a:solidFill>
              </a:rPr>
              <a:t>I pay more attention to cinema advertising in this format</a:t>
            </a:r>
          </a:p>
          <a:p>
            <a:endParaRPr lang="en-GB" dirty="0"/>
          </a:p>
        </p:txBody>
      </p:sp>
      <p:sp>
        <p:nvSpPr>
          <p:cNvPr id="6" name="Text Placeholder 5">
            <a:extLst>
              <a:ext uri="{FF2B5EF4-FFF2-40B4-BE49-F238E27FC236}">
                <a16:creationId xmlns:a16="http://schemas.microsoft.com/office/drawing/2014/main" id="{08E4A58B-04E7-1F25-DDE0-D0EF5ABA5657}"/>
              </a:ext>
            </a:extLst>
          </p:cNvPr>
          <p:cNvSpPr>
            <a:spLocks noGrp="1"/>
          </p:cNvSpPr>
          <p:nvPr>
            <p:ph type="body" sz="quarter" idx="72"/>
          </p:nvPr>
        </p:nvSpPr>
        <p:spPr>
          <a:xfrm>
            <a:off x="4239491" y="6480593"/>
            <a:ext cx="7747268" cy="138313"/>
          </a:xfrm>
        </p:spPr>
        <p:txBody>
          <a:bodyPr/>
          <a:lstStyle/>
          <a:p>
            <a:pPr>
              <a:lnSpc>
                <a:spcPct val="100000"/>
              </a:lnSpc>
              <a:spcBef>
                <a:spcPts val="0"/>
              </a:spcBef>
            </a:pPr>
            <a:r>
              <a:rPr lang="en-GB" dirty="0"/>
              <a:t>Source: DCM / Amazon Prime Video. Conducted by; </a:t>
            </a:r>
            <a:r>
              <a:rPr lang="en-GB" dirty="0" err="1"/>
              <a:t>Differentology</a:t>
            </a:r>
            <a:r>
              <a:rPr lang="en-GB" dirty="0"/>
              <a:t>, October 2022. </a:t>
            </a:r>
          </a:p>
          <a:p>
            <a:pPr>
              <a:lnSpc>
                <a:spcPct val="100000"/>
              </a:lnSpc>
              <a:spcBef>
                <a:spcPts val="0"/>
              </a:spcBef>
            </a:pPr>
            <a:r>
              <a:rPr lang="en-GB" dirty="0"/>
              <a:t>Results base: 18-54s. To what extent do you agree or disagree with these statements about ads shown in the blipvert format? (10-point scale). </a:t>
            </a:r>
          </a:p>
          <a:p>
            <a:pPr>
              <a:lnSpc>
                <a:spcPct val="100000"/>
              </a:lnSpc>
              <a:spcBef>
                <a:spcPts val="0"/>
              </a:spcBef>
            </a:pPr>
            <a:endParaRPr lang="en-GB" dirty="0"/>
          </a:p>
          <a:p>
            <a:pPr>
              <a:lnSpc>
                <a:spcPct val="100000"/>
              </a:lnSpc>
              <a:spcBef>
                <a:spcPts val="0"/>
              </a:spcBef>
            </a:pPr>
            <a:endParaRPr lang="en-GB" dirty="0"/>
          </a:p>
        </p:txBody>
      </p:sp>
      <p:sp>
        <p:nvSpPr>
          <p:cNvPr id="7" name="Subtitle 6">
            <a:extLst>
              <a:ext uri="{FF2B5EF4-FFF2-40B4-BE49-F238E27FC236}">
                <a16:creationId xmlns:a16="http://schemas.microsoft.com/office/drawing/2014/main" id="{C9873266-2CB7-9FFB-9199-C093567279B1}"/>
              </a:ext>
            </a:extLst>
          </p:cNvPr>
          <p:cNvSpPr>
            <a:spLocks noGrp="1"/>
          </p:cNvSpPr>
          <p:nvPr>
            <p:ph type="subTitle" idx="1"/>
          </p:nvPr>
        </p:nvSpPr>
        <p:spPr>
          <a:xfrm>
            <a:off x="199829" y="955470"/>
            <a:ext cx="11786929" cy="391192"/>
          </a:xfrm>
        </p:spPr>
        <p:txBody>
          <a:bodyPr/>
          <a:lstStyle/>
          <a:p>
            <a:r>
              <a:rPr lang="en-GB" dirty="0">
                <a:latin typeface="+mj-lt"/>
              </a:rPr>
              <a:t>Audience reaction to blipverts are very positive with cinemagoers rating them as more memorable and something they’re even more likely to pay attention to and act on. </a:t>
            </a:r>
          </a:p>
          <a:p>
            <a:endParaRPr lang="en-GB" dirty="0"/>
          </a:p>
        </p:txBody>
      </p:sp>
      <p:sp>
        <p:nvSpPr>
          <p:cNvPr id="8" name="Title 7">
            <a:extLst>
              <a:ext uri="{FF2B5EF4-FFF2-40B4-BE49-F238E27FC236}">
                <a16:creationId xmlns:a16="http://schemas.microsoft.com/office/drawing/2014/main" id="{D3BA861A-5FD9-9667-F7D7-18748555D8EB}"/>
              </a:ext>
            </a:extLst>
          </p:cNvPr>
          <p:cNvSpPr>
            <a:spLocks noGrp="1"/>
          </p:cNvSpPr>
          <p:nvPr>
            <p:ph type="title"/>
          </p:nvPr>
        </p:nvSpPr>
        <p:spPr/>
        <p:txBody>
          <a:bodyPr/>
          <a:lstStyle/>
          <a:p>
            <a:r>
              <a:rPr lang="en-GB" dirty="0"/>
              <a:t>The appeal of blipverts</a:t>
            </a:r>
          </a:p>
        </p:txBody>
      </p:sp>
      <p:sp>
        <p:nvSpPr>
          <p:cNvPr id="9" name="Subtitle 3">
            <a:extLst>
              <a:ext uri="{FF2B5EF4-FFF2-40B4-BE49-F238E27FC236}">
                <a16:creationId xmlns:a16="http://schemas.microsoft.com/office/drawing/2014/main" id="{29D82868-E574-E932-F09B-739AFB290607}"/>
              </a:ext>
            </a:extLst>
          </p:cNvPr>
          <p:cNvSpPr txBox="1">
            <a:spLocks/>
          </p:cNvSpPr>
          <p:nvPr/>
        </p:nvSpPr>
        <p:spPr>
          <a:xfrm>
            <a:off x="3017493" y="5892898"/>
            <a:ext cx="6151600" cy="26101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tabLst/>
              <a:defRPr sz="2000" b="1"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dirty="0"/>
              <a:t>Blipverts statements – top 3 ‘Strongly agree’ scores</a:t>
            </a:r>
          </a:p>
        </p:txBody>
      </p:sp>
    </p:spTree>
    <p:extLst>
      <p:ext uri="{BB962C8B-B14F-4D97-AF65-F5344CB8AC3E}">
        <p14:creationId xmlns:p14="http://schemas.microsoft.com/office/powerpoint/2010/main" val="1522581409"/>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163</TotalTime>
  <Words>564</Words>
  <Application>Microsoft Office PowerPoint</Application>
  <PresentationFormat>Widescreen</PresentationFormat>
  <Paragraphs>62</Paragraphs>
  <Slides>3</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vt:i4>
      </vt:variant>
    </vt:vector>
  </HeadingPairs>
  <TitlesOfParts>
    <vt:vector size="9" baseType="lpstr">
      <vt:lpstr>Aptos</vt:lpstr>
      <vt:lpstr>Arial</vt:lpstr>
      <vt:lpstr>Helvetica Neue Light</vt:lpstr>
      <vt:lpstr>Inter Tight</vt:lpstr>
      <vt:lpstr>04. Text</vt:lpstr>
      <vt:lpstr>08. Stats</vt:lpstr>
      <vt:lpstr>Amazon Prime Video</vt:lpstr>
      <vt:lpstr>Amazon Prime Video</vt:lpstr>
      <vt:lpstr>The appeal of blipverts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9</cp:revision>
  <dcterms:created xsi:type="dcterms:W3CDTF">2026-06-18T13:58:37Z</dcterms:created>
  <dcterms:modified xsi:type="dcterms:W3CDTF">2026-07-22T10:50:00Z</dcterms:modified>
</cp:coreProperties>
</file>