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3" r:id="rId2"/>
    <p:sldId id="325"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BFA01B5B-2028-4FC6-84D1-837846B6E125}">
          <p14:sldIdLst>
            <p14:sldId id="323"/>
          </p14:sldIdLst>
        </p14:section>
        <p14:section name="Detailed" id="{2909B589-0B96-49D7-BF49-8CF4A6B78FE9}">
          <p14:sldIdLst>
            <p14:sldId id="32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98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194A5A-77A1-4A5A-9712-F0BC94906E6C}" type="datetimeFigureOut">
              <a:rPr lang="en-GB" smtClean="0"/>
              <a:t>31/07/2026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F90537-5482-42BC-A2C3-D2D858C9C020}" type="slidenum">
              <a:rPr lang="en-GB" smtClean="0"/>
              <a:t>‹#›</a:t>
            </a:fld>
            <a:endParaRPr lang="en-GB"/>
          </a:p>
        </p:txBody>
      </p:sp>
    </p:spTree>
    <p:extLst>
      <p:ext uri="{BB962C8B-B14F-4D97-AF65-F5344CB8AC3E}">
        <p14:creationId xmlns:p14="http://schemas.microsoft.com/office/powerpoint/2010/main" val="71594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31/07/2026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11.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ED7945C0-505E-ECDA-B16E-3DCD2966A4CE}"/>
              </a:ext>
            </a:extLst>
          </p:cNvPr>
          <p:cNvSpPr>
            <a:spLocks noGrp="1"/>
          </p:cNvSpPr>
          <p:nvPr>
            <p:ph type="body" sz="quarter" idx="83"/>
          </p:nvPr>
        </p:nvSpPr>
        <p:spPr>
          <a:xfrm>
            <a:off x="6588682" y="6480592"/>
            <a:ext cx="5398076" cy="157051"/>
          </a:xfrm>
        </p:spPr>
        <p:txBody>
          <a:bodyPr/>
          <a:lstStyle/>
          <a:p>
            <a:endParaRPr lang="en-GB"/>
          </a:p>
        </p:txBody>
      </p:sp>
      <p:sp>
        <p:nvSpPr>
          <p:cNvPr id="9" name="Title 2">
            <a:extLst>
              <a:ext uri="{FF2B5EF4-FFF2-40B4-BE49-F238E27FC236}">
                <a16:creationId xmlns:a16="http://schemas.microsoft.com/office/drawing/2014/main" id="{A4636354-A74F-B3C8-DF6E-FCB7ECBF86F9}"/>
              </a:ext>
            </a:extLst>
          </p:cNvPr>
          <p:cNvSpPr>
            <a:spLocks noGrp="1"/>
          </p:cNvSpPr>
          <p:nvPr>
            <p:ph type="title"/>
          </p:nvPr>
        </p:nvSpPr>
        <p:spPr>
          <a:xfrm>
            <a:off x="510922" y="476824"/>
            <a:ext cx="10837631" cy="525552"/>
          </a:xfrm>
        </p:spPr>
        <p:txBody>
          <a:bodyPr/>
          <a:lstStyle/>
          <a:p>
            <a:r>
              <a:rPr lang="en-GB" dirty="0"/>
              <a:t>Agria</a:t>
            </a:r>
          </a:p>
        </p:txBody>
      </p:sp>
      <p:sp>
        <p:nvSpPr>
          <p:cNvPr id="11" name="Text Placeholder 4">
            <a:extLst>
              <a:ext uri="{FF2B5EF4-FFF2-40B4-BE49-F238E27FC236}">
                <a16:creationId xmlns:a16="http://schemas.microsoft.com/office/drawing/2014/main" id="{8075C04E-6A45-7A65-964D-5ED74D109325}"/>
              </a:ext>
            </a:extLst>
          </p:cNvPr>
          <p:cNvSpPr>
            <a:spLocks noGrp="1"/>
          </p:cNvSpPr>
          <p:nvPr>
            <p:ph type="body" sz="quarter" idx="16"/>
          </p:nvPr>
        </p:nvSpPr>
        <p:spPr>
          <a:xfrm>
            <a:off x="508533" y="1844676"/>
            <a:ext cx="6517108" cy="3984624"/>
          </a:xfrm>
        </p:spPr>
        <p:txBody>
          <a:bodyPr/>
          <a:lstStyle/>
          <a:p>
            <a:pPr indent="0" defTabSz="961844">
              <a:lnSpc>
                <a:spcPct val="100000"/>
              </a:lnSpc>
              <a:spcBef>
                <a:spcPts val="0"/>
              </a:spcBef>
              <a:buClr>
                <a:srgbClr val="FFFFFF"/>
              </a:buClr>
              <a:buSzPct val="100000"/>
              <a:defRPr/>
            </a:pPr>
            <a:r>
              <a:rPr lang="en-GB" sz="1600" b="1" dirty="0"/>
              <a:t>Background </a:t>
            </a:r>
          </a:p>
          <a:p>
            <a:pPr defTabSz="654221">
              <a:lnSpc>
                <a:spcPct val="100000"/>
              </a:lnSpc>
              <a:spcBef>
                <a:spcPts val="0"/>
              </a:spcBef>
            </a:pPr>
            <a:r>
              <a:rPr lang="en-GB" altLang="en-US" sz="1600" dirty="0">
                <a:cs typeface="Arial"/>
              </a:rPr>
              <a:t>Agria aimed to increase brand awareness, so bought into cinema for the first time, capitalising on its engaging and quality environment to showcase the new Agria copy.</a:t>
            </a:r>
          </a:p>
          <a:p>
            <a:pPr defTabSz="654221">
              <a:lnSpc>
                <a:spcPct val="100000"/>
              </a:lnSpc>
              <a:spcBef>
                <a:spcPts val="0"/>
              </a:spcBef>
            </a:pPr>
            <a:endParaRPr lang="en-GB" sz="1600" dirty="0">
              <a:solidFill>
                <a:srgbClr val="C00000"/>
              </a:solidFill>
              <a:cs typeface="Arial"/>
            </a:endParaRPr>
          </a:p>
          <a:p>
            <a:pPr defTabSz="654221">
              <a:lnSpc>
                <a:spcPct val="100000"/>
              </a:lnSpc>
              <a:spcBef>
                <a:spcPts val="0"/>
              </a:spcBef>
            </a:pPr>
            <a:r>
              <a:rPr lang="en-GB" sz="1600" b="1" dirty="0"/>
              <a:t>Plan</a:t>
            </a:r>
            <a:endParaRPr lang="en-GB" sz="1600" b="1" dirty="0">
              <a:cs typeface="Arial"/>
            </a:endParaRPr>
          </a:p>
          <a:p>
            <a:pPr defTabSz="654221">
              <a:lnSpc>
                <a:spcPct val="100000"/>
              </a:lnSpc>
              <a:spcBef>
                <a:spcPts val="0"/>
              </a:spcBef>
            </a:pPr>
            <a:r>
              <a:rPr lang="en-GB" altLang="en-US" sz="1600" dirty="0">
                <a:cs typeface="Arial"/>
              </a:rPr>
              <a:t>Agria bought into numerous film packs, giving them access to films like </a:t>
            </a:r>
            <a:r>
              <a:rPr lang="en-GB" altLang="en-US" sz="1600" i="1" dirty="0">
                <a:cs typeface="Arial"/>
              </a:rPr>
              <a:t>The Salt Path </a:t>
            </a:r>
            <a:r>
              <a:rPr lang="en-GB" altLang="en-US" sz="1600" dirty="0">
                <a:cs typeface="Arial"/>
              </a:rPr>
              <a:t>and </a:t>
            </a:r>
            <a:r>
              <a:rPr lang="en-GB" altLang="en-US" sz="1600" i="1" dirty="0">
                <a:cs typeface="Arial"/>
              </a:rPr>
              <a:t>Downton Abbey: The Grand Finale, </a:t>
            </a:r>
            <a:r>
              <a:rPr lang="en-GB" altLang="en-US" sz="1600" dirty="0">
                <a:cs typeface="Arial"/>
              </a:rPr>
              <a:t>knowing they would index strongly towards a slightly older affluent audience. </a:t>
            </a:r>
          </a:p>
          <a:p>
            <a:pPr defTabSz="654221">
              <a:lnSpc>
                <a:spcPct val="100000"/>
              </a:lnSpc>
              <a:spcBef>
                <a:spcPts val="0"/>
              </a:spcBef>
            </a:pPr>
            <a:endParaRPr lang="en-GB" sz="1600" dirty="0">
              <a:solidFill>
                <a:srgbClr val="C00000"/>
              </a:solidFill>
              <a:cs typeface="Arial"/>
            </a:endParaRPr>
          </a:p>
          <a:p>
            <a:pPr defTabSz="961808">
              <a:lnSpc>
                <a:spcPct val="100000"/>
              </a:lnSpc>
              <a:spcBef>
                <a:spcPts val="0"/>
              </a:spcBef>
              <a:defRPr/>
            </a:pPr>
            <a:r>
              <a:rPr lang="en-GB" sz="1600" b="1" dirty="0"/>
              <a:t>Results</a:t>
            </a:r>
            <a:endParaRPr lang="en-GB" sz="1600" b="1" dirty="0">
              <a:cs typeface="Arial"/>
            </a:endParaRPr>
          </a:p>
          <a:p>
            <a:pPr defTabSz="961808">
              <a:lnSpc>
                <a:spcPct val="100000"/>
              </a:lnSpc>
              <a:spcBef>
                <a:spcPts val="0"/>
              </a:spcBef>
              <a:defRPr/>
            </a:pPr>
            <a:r>
              <a:rPr lang="en-GB" sz="1600" dirty="0"/>
              <a:t>Agria benefitted after showcasing its ad in the cinema, seeing significant uplifts across brand awareness (+38%), and consideration (+21%), significantly jumping up across ABC1 35+ adults (51% all adults vs 62% ABC1 35+).</a:t>
            </a:r>
          </a:p>
          <a:p>
            <a:pPr indent="0">
              <a:lnSpc>
                <a:spcPct val="100000"/>
              </a:lnSpc>
              <a:spcBef>
                <a:spcPts val="0"/>
              </a:spcBef>
            </a:pPr>
            <a:endParaRPr lang="en-GB" sz="1600" dirty="0"/>
          </a:p>
        </p:txBody>
      </p:sp>
      <p:pic>
        <p:nvPicPr>
          <p:cNvPr id="12" name="Picture Placeholder 10">
            <a:extLst>
              <a:ext uri="{FF2B5EF4-FFF2-40B4-BE49-F238E27FC236}">
                <a16:creationId xmlns:a16="http://schemas.microsoft.com/office/drawing/2014/main" id="{1D727AC3-5662-AD21-869B-5C607DD57D6A}"/>
              </a:ext>
            </a:extLst>
          </p:cNvPr>
          <p:cNvPicPr>
            <a:picLocks noGrp="1" noChangeAspect="1"/>
          </p:cNvPicPr>
          <p:nvPr>
            <p:ph type="pic" sz="quarter" idx="84"/>
          </p:nvPr>
        </p:nvPicPr>
        <p:blipFill rotWithShape="1">
          <a:blip r:embed="rId2">
            <a:extLst>
              <a:ext uri="{28A0092B-C50C-407E-A947-70E740481C1C}">
                <a14:useLocalDpi xmlns:a14="http://schemas.microsoft.com/office/drawing/2010/main" val="0"/>
              </a:ext>
            </a:extLst>
          </a:blip>
          <a:srcRect/>
          <a:stretch>
            <a:fillRect/>
          </a:stretch>
        </p:blipFill>
        <p:spPr>
          <a:xfrm>
            <a:off x="7277100" y="3589020"/>
            <a:ext cx="4617720" cy="2316481"/>
          </a:xfrm>
          <a:prstGeom prst="roundRect">
            <a:avLst>
              <a:gd name="adj" fmla="val 1469"/>
            </a:avLst>
          </a:prstGeom>
          <a:blipFill>
            <a:blip r:embed="rId3"/>
            <a:srcRect/>
            <a:stretch>
              <a:fillRect t="-13649" b="-13649"/>
            </a:stretch>
          </a:blipFill>
        </p:spPr>
      </p:pic>
      <p:pic>
        <p:nvPicPr>
          <p:cNvPr id="13" name="Picture Placeholder 8">
            <a:extLst>
              <a:ext uri="{FF2B5EF4-FFF2-40B4-BE49-F238E27FC236}">
                <a16:creationId xmlns:a16="http://schemas.microsoft.com/office/drawing/2014/main" id="{7069D039-3ADC-00B5-5784-8869CB17AB76}"/>
              </a:ext>
            </a:extLst>
          </p:cNvPr>
          <p:cNvPicPr>
            <a:picLocks noGrp="1" noChangeAspect="1"/>
          </p:cNvPicPr>
          <p:nvPr>
            <p:ph type="pic" sz="quarter" idx="85"/>
          </p:nvPr>
        </p:nvPicPr>
        <p:blipFill>
          <a:blip r:embed="rId4">
            <a:extLst>
              <a:ext uri="{28A0092B-C50C-407E-A947-70E740481C1C}">
                <a14:useLocalDpi xmlns:a14="http://schemas.microsoft.com/office/drawing/2010/main" val="0"/>
              </a:ext>
            </a:extLst>
          </a:blip>
          <a:srcRect/>
          <a:stretch>
            <a:fillRect/>
          </a:stretch>
        </p:blipFill>
        <p:spPr>
          <a:xfrm>
            <a:off x="7277100" y="1173162"/>
            <a:ext cx="4617720" cy="2316481"/>
          </a:xfrm>
          <a:prstGeom prst="roundRect">
            <a:avLst>
              <a:gd name="adj" fmla="val 1469"/>
            </a:avLst>
          </a:prstGeom>
          <a:blipFill>
            <a:blip r:embed="rId3"/>
            <a:srcRect/>
            <a:stretch>
              <a:fillRect t="-13649" b="-13649"/>
            </a:stretch>
          </a:blipFill>
        </p:spPr>
      </p:pic>
      <p:sp>
        <p:nvSpPr>
          <p:cNvPr id="14" name="TextBox 13">
            <a:extLst>
              <a:ext uri="{FF2B5EF4-FFF2-40B4-BE49-F238E27FC236}">
                <a16:creationId xmlns:a16="http://schemas.microsoft.com/office/drawing/2014/main" id="{07BE7972-1BB2-22B0-A72C-99F227F72777}"/>
              </a:ext>
            </a:extLst>
          </p:cNvPr>
          <p:cNvSpPr txBox="1"/>
          <p:nvPr/>
        </p:nvSpPr>
        <p:spPr>
          <a:xfrm>
            <a:off x="9497023" y="266753"/>
            <a:ext cx="2408649" cy="407740"/>
          </a:xfrm>
          <a:prstGeom prst="roundRect">
            <a:avLst>
              <a:gd name="adj" fmla="val 7714"/>
            </a:avLst>
          </a:prstGeom>
          <a:solidFill>
            <a:srgbClr val="BA9863"/>
          </a:solidFill>
        </p:spPr>
        <p:txBody>
          <a:bodyPr wrap="square" rtlCol="0" anchor="ctr" anchorCtr="0">
            <a:noAutofit/>
          </a:bodyPr>
          <a:lstStyle/>
          <a:p>
            <a:pPr lvl="0" algn="ctr" defTabSz="872306">
              <a:defRPr/>
            </a:pPr>
            <a:r>
              <a:rPr lang="en-GB" sz="1200" dirty="0">
                <a:solidFill>
                  <a:srgbClr val="FFFFFF"/>
                </a:solidFill>
                <a:latin typeface="Inter 24pt Medium" panose="02000503000000020004" pitchFamily="2" charset="0"/>
                <a:ea typeface="Inter 24pt Medium" panose="02000503000000020004" pitchFamily="2" charset="0"/>
              </a:rPr>
              <a:t>DCM Awards nominee: </a:t>
            </a:r>
          </a:p>
          <a:p>
            <a:pPr lvl="0" algn="ctr" defTabSz="872306">
              <a:defRPr/>
            </a:pPr>
            <a:r>
              <a:rPr lang="en-GB" sz="1200" dirty="0">
                <a:solidFill>
                  <a:srgbClr val="FFFFFF"/>
                </a:solidFill>
                <a:latin typeface="Inter 24pt Medium" panose="02000503000000020004" pitchFamily="2" charset="0"/>
                <a:ea typeface="Inter 24pt Medium" panose="02000503000000020004" pitchFamily="2" charset="0"/>
              </a:rPr>
              <a:t>Best Use of Cinema (Small)</a:t>
            </a:r>
          </a:p>
        </p:txBody>
      </p:sp>
    </p:spTree>
    <p:extLst>
      <p:ext uri="{BB962C8B-B14F-4D97-AF65-F5344CB8AC3E}">
        <p14:creationId xmlns:p14="http://schemas.microsoft.com/office/powerpoint/2010/main" val="2173052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445E0-633E-7C42-EE4E-700730E78D24}"/>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261AC8A4-55BA-F1C0-3319-748471DBB8B4}"/>
              </a:ext>
            </a:extLst>
          </p:cNvPr>
          <p:cNvSpPr>
            <a:spLocks noGrp="1"/>
          </p:cNvSpPr>
          <p:nvPr>
            <p:ph type="body" sz="quarter" idx="83"/>
          </p:nvPr>
        </p:nvSpPr>
        <p:spPr>
          <a:xfrm>
            <a:off x="6588682" y="6480592"/>
            <a:ext cx="5398076" cy="157051"/>
          </a:xfrm>
        </p:spPr>
        <p:txBody>
          <a:bodyPr/>
          <a:lstStyle/>
          <a:p>
            <a:r>
              <a:rPr lang="en-GB" kern="0" dirty="0">
                <a:latin typeface="Arial" panose="020B0604020202020204"/>
                <a:cs typeface="Arial" panose="020B0604020202020204" pitchFamily="34" charset="0"/>
                <a:sym typeface="Arial"/>
              </a:rPr>
              <a:t>Source: DCM / </a:t>
            </a:r>
            <a:r>
              <a:rPr lang="en-GB" dirty="0">
                <a:latin typeface="Arial" panose="020B0604020202020204"/>
              </a:rPr>
              <a:t>Agria</a:t>
            </a:r>
            <a:r>
              <a:rPr lang="en-GB" kern="0" dirty="0">
                <a:latin typeface="Arial" panose="020B0604020202020204"/>
                <a:cs typeface="Arial" panose="020B0604020202020204" pitchFamily="34" charset="0"/>
                <a:sym typeface="Arial"/>
              </a:rPr>
              <a:t> Conducted by: </a:t>
            </a:r>
            <a:r>
              <a:rPr lang="en-GB" kern="0" dirty="0" err="1">
                <a:latin typeface="Arial" panose="020B0604020202020204"/>
                <a:cs typeface="Arial" panose="020B0604020202020204" pitchFamily="34" charset="0"/>
                <a:sym typeface="Arial"/>
              </a:rPr>
              <a:t>Differentology</a:t>
            </a:r>
            <a:r>
              <a:rPr lang="en-GB" kern="0" dirty="0">
                <a:latin typeface="Arial" panose="020B0604020202020204"/>
                <a:cs typeface="Arial" panose="020B0604020202020204" pitchFamily="34" charset="0"/>
                <a:sym typeface="Arial"/>
              </a:rPr>
              <a:t> July 2025. Results base </a:t>
            </a:r>
            <a:r>
              <a:rPr lang="en-GB" dirty="0">
                <a:latin typeface="Arial" panose="020B0604020202020204"/>
              </a:rPr>
              <a:t>18+.</a:t>
            </a:r>
            <a:r>
              <a:rPr lang="en-GB" kern="0" dirty="0">
                <a:latin typeface="Arial" panose="020B0604020202020204"/>
                <a:cs typeface="Arial" panose="020B0604020202020204" pitchFamily="34" charset="0"/>
                <a:sym typeface="Arial"/>
              </a:rPr>
              <a:t> Uplifts are test (exposed to ad) vs control (unexposed to ad. </a:t>
            </a:r>
            <a:endParaRPr lang="en-GB" sz="1050" kern="0" dirty="0">
              <a:latin typeface="Arial" panose="020B0604020202020204"/>
              <a:cs typeface="Arial" panose="020B0604020202020204" pitchFamily="34" charset="0"/>
              <a:sym typeface="Arial"/>
            </a:endParaRPr>
          </a:p>
          <a:p>
            <a:endParaRPr lang="en-GB" dirty="0"/>
          </a:p>
        </p:txBody>
      </p:sp>
      <p:sp>
        <p:nvSpPr>
          <p:cNvPr id="9" name="Title 2">
            <a:extLst>
              <a:ext uri="{FF2B5EF4-FFF2-40B4-BE49-F238E27FC236}">
                <a16:creationId xmlns:a16="http://schemas.microsoft.com/office/drawing/2014/main" id="{89D89C48-C46D-5405-1660-3D78CC2CB641}"/>
              </a:ext>
            </a:extLst>
          </p:cNvPr>
          <p:cNvSpPr>
            <a:spLocks noGrp="1"/>
          </p:cNvSpPr>
          <p:nvPr>
            <p:ph type="title"/>
          </p:nvPr>
        </p:nvSpPr>
        <p:spPr>
          <a:xfrm>
            <a:off x="510922" y="476824"/>
            <a:ext cx="10837631" cy="525552"/>
          </a:xfrm>
        </p:spPr>
        <p:txBody>
          <a:bodyPr/>
          <a:lstStyle/>
          <a:p>
            <a:r>
              <a:rPr lang="en-GB" dirty="0"/>
              <a:t>Agria</a:t>
            </a:r>
          </a:p>
        </p:txBody>
      </p:sp>
      <p:sp>
        <p:nvSpPr>
          <p:cNvPr id="11" name="Text Placeholder 4">
            <a:extLst>
              <a:ext uri="{FF2B5EF4-FFF2-40B4-BE49-F238E27FC236}">
                <a16:creationId xmlns:a16="http://schemas.microsoft.com/office/drawing/2014/main" id="{D1285E96-78C2-557A-8EE3-8D639EEF8028}"/>
              </a:ext>
            </a:extLst>
          </p:cNvPr>
          <p:cNvSpPr>
            <a:spLocks noGrp="1"/>
          </p:cNvSpPr>
          <p:nvPr>
            <p:ph type="body" sz="quarter" idx="16"/>
          </p:nvPr>
        </p:nvSpPr>
        <p:spPr>
          <a:xfrm>
            <a:off x="509284" y="1757240"/>
            <a:ext cx="5397318" cy="3839645"/>
          </a:xfrm>
        </p:spPr>
        <p:txBody>
          <a:bodyPr/>
          <a:lstStyle/>
          <a:p>
            <a:pPr indent="0" defTabSz="654246">
              <a:lnSpc>
                <a:spcPct val="100000"/>
              </a:lnSpc>
              <a:spcBef>
                <a:spcPts val="0"/>
              </a:spcBef>
            </a:pPr>
            <a:r>
              <a:rPr lang="en-GB" altLang="en-US" sz="1600" b="1" dirty="0">
                <a:cs typeface="Arial" pitchFamily="34" charset="0"/>
              </a:rPr>
              <a:t>Background</a:t>
            </a:r>
          </a:p>
          <a:p>
            <a:pPr lvl="0" indent="0" defTabSz="654221">
              <a:lnSpc>
                <a:spcPct val="100000"/>
              </a:lnSpc>
              <a:spcBef>
                <a:spcPts val="0"/>
              </a:spcBef>
              <a:buClr>
                <a:srgbClr val="FFFFFF"/>
              </a:buClr>
              <a:buSzPct val="100000"/>
              <a:defRPr/>
            </a:pPr>
            <a:r>
              <a:rPr lang="en-GB" altLang="en-US" sz="1600" dirty="0">
                <a:cs typeface="Arial" pitchFamily="34" charset="0"/>
                <a:sym typeface="Arial"/>
              </a:rPr>
              <a:t>Agria had previously bought into traditional media only, but with a new goal of increasing brand awareness and attention levels, it wanted to branch out to more high impact channels. Cinema was therefore considered, with the intention of capitalising on its engaging and quality environment to showcase the new Agria creative copy in both long and short form lengths. </a:t>
            </a:r>
            <a:endParaRPr lang="en-GB" altLang="en-US" sz="1600" dirty="0">
              <a:cs typeface="Arial" pitchFamily="34" charset="0"/>
            </a:endParaRPr>
          </a:p>
          <a:p>
            <a:pPr lvl="0" indent="0" defTabSz="654221">
              <a:lnSpc>
                <a:spcPct val="100000"/>
              </a:lnSpc>
              <a:spcBef>
                <a:spcPts val="0"/>
              </a:spcBef>
              <a:buClr>
                <a:srgbClr val="FFFFFF"/>
              </a:buClr>
              <a:buSzPct val="100000"/>
              <a:defRPr/>
            </a:pPr>
            <a:endParaRPr lang="en-GB" altLang="en-US" sz="1600" b="1" dirty="0">
              <a:solidFill>
                <a:srgbClr val="000000"/>
              </a:solidFill>
              <a:cs typeface="Arial" pitchFamily="34" charset="0"/>
              <a:sym typeface="Arial"/>
            </a:endParaRPr>
          </a:p>
          <a:p>
            <a:pPr lvl="0" indent="0" defTabSz="654221">
              <a:lnSpc>
                <a:spcPct val="100000"/>
              </a:lnSpc>
              <a:spcBef>
                <a:spcPts val="0"/>
              </a:spcBef>
              <a:buClr>
                <a:srgbClr val="FFFFFF"/>
              </a:buClr>
              <a:buSzPct val="100000"/>
              <a:defRPr/>
            </a:pPr>
            <a:r>
              <a:rPr lang="en-GB" altLang="en-US" sz="1600" b="1" dirty="0">
                <a:solidFill>
                  <a:srgbClr val="000000"/>
                </a:solidFill>
                <a:cs typeface="Arial" pitchFamily="34" charset="0"/>
                <a:sym typeface="Arial"/>
              </a:rPr>
              <a:t>Plan</a:t>
            </a:r>
          </a:p>
          <a:p>
            <a:pPr lvl="0" indent="0" defTabSz="654221">
              <a:lnSpc>
                <a:spcPct val="100000"/>
              </a:lnSpc>
              <a:spcBef>
                <a:spcPts val="0"/>
              </a:spcBef>
              <a:buClr>
                <a:srgbClr val="FFFFFF"/>
              </a:buClr>
              <a:buSzPct val="100000"/>
              <a:defRPr/>
            </a:pPr>
            <a:r>
              <a:rPr lang="en-GB" altLang="en-US" sz="1600" dirty="0">
                <a:cs typeface="Arial"/>
                <a:sym typeface="Arial"/>
              </a:rPr>
              <a:t>Agria bought into numerous film packs</a:t>
            </a:r>
            <a:r>
              <a:rPr lang="en-GB" altLang="en-US" sz="1600" dirty="0">
                <a:cs typeface="Arial"/>
              </a:rPr>
              <a:t>, giving them access to films like</a:t>
            </a:r>
            <a:r>
              <a:rPr lang="en-GB" altLang="en-US" sz="1600" dirty="0">
                <a:cs typeface="Arial"/>
                <a:sym typeface="Arial"/>
              </a:rPr>
              <a:t> </a:t>
            </a:r>
            <a:r>
              <a:rPr lang="en-GB" altLang="en-US" sz="1600" i="1" dirty="0">
                <a:cs typeface="Arial"/>
                <a:sym typeface="Arial"/>
              </a:rPr>
              <a:t>The</a:t>
            </a:r>
            <a:r>
              <a:rPr lang="en-GB" altLang="en-US" sz="1600" dirty="0">
                <a:cs typeface="Arial"/>
                <a:sym typeface="Arial"/>
              </a:rPr>
              <a:t> </a:t>
            </a:r>
            <a:r>
              <a:rPr lang="en-GB" altLang="en-US" sz="1600" i="1" dirty="0">
                <a:cs typeface="Arial"/>
                <a:sym typeface="Arial"/>
              </a:rPr>
              <a:t>Penguin Lessons, Caught Stealing, The Salt Path, </a:t>
            </a:r>
            <a:r>
              <a:rPr lang="en-GB" altLang="en-US" sz="1600" i="1" dirty="0">
                <a:cs typeface="Arial"/>
              </a:rPr>
              <a:t>A </a:t>
            </a:r>
            <a:r>
              <a:rPr lang="en-GB" altLang="en-US" sz="1600" i="1" dirty="0">
                <a:cs typeface="Arial"/>
                <a:sym typeface="Arial"/>
              </a:rPr>
              <a:t>Big Bold Beautiful Journey </a:t>
            </a:r>
            <a:r>
              <a:rPr lang="en-GB" altLang="en-US" sz="1600" dirty="0">
                <a:cs typeface="Arial"/>
                <a:sym typeface="Arial"/>
              </a:rPr>
              <a:t>and </a:t>
            </a:r>
            <a:r>
              <a:rPr lang="en-GB" altLang="en-US" sz="1600" i="1" dirty="0">
                <a:cs typeface="Arial"/>
                <a:sym typeface="Arial"/>
              </a:rPr>
              <a:t>Downton Abbey: The Grand Finale, </a:t>
            </a:r>
            <a:r>
              <a:rPr lang="en-GB" altLang="en-US" sz="1600" dirty="0">
                <a:cs typeface="Arial"/>
                <a:sym typeface="Arial"/>
              </a:rPr>
              <a:t>knowing they would index strongly towards a</a:t>
            </a:r>
            <a:r>
              <a:rPr lang="en-GB" altLang="en-US" sz="1600" dirty="0">
                <a:cs typeface="Arial"/>
              </a:rPr>
              <a:t> slightly older affluent </a:t>
            </a:r>
            <a:r>
              <a:rPr lang="en-GB" altLang="en-US" sz="1600" dirty="0">
                <a:cs typeface="Arial"/>
                <a:sym typeface="Arial"/>
              </a:rPr>
              <a:t>audience. This ran alongside a wider campaign that included BVOD</a:t>
            </a:r>
            <a:r>
              <a:rPr lang="en-GB" altLang="en-US" sz="1600" dirty="0">
                <a:cs typeface="Arial"/>
              </a:rPr>
              <a:t> </a:t>
            </a:r>
            <a:r>
              <a:rPr lang="en-GB" altLang="en-US" sz="1600" dirty="0">
                <a:cs typeface="Arial"/>
                <a:sym typeface="Arial"/>
              </a:rPr>
              <a:t>&amp; Radio.</a:t>
            </a:r>
          </a:p>
          <a:p>
            <a:pPr indent="0" defTabSz="654246">
              <a:lnSpc>
                <a:spcPct val="100000"/>
              </a:lnSpc>
              <a:spcBef>
                <a:spcPts val="0"/>
              </a:spcBef>
              <a:spcAft>
                <a:spcPts val="116"/>
              </a:spcAft>
            </a:pPr>
            <a:endParaRPr lang="en-GB" altLang="en-US" sz="1400" dirty="0">
              <a:solidFill>
                <a:srgbClr val="000000"/>
              </a:solidFill>
              <a:cs typeface="Arial" pitchFamily="34" charset="0"/>
            </a:endParaRPr>
          </a:p>
        </p:txBody>
      </p:sp>
      <p:graphicFrame>
        <p:nvGraphicFramePr>
          <p:cNvPr id="13" name="Table 12">
            <a:extLst>
              <a:ext uri="{FF2B5EF4-FFF2-40B4-BE49-F238E27FC236}">
                <a16:creationId xmlns:a16="http://schemas.microsoft.com/office/drawing/2014/main" id="{4C789A06-A9F5-E941-72B2-7DB2E2EDACAF}"/>
              </a:ext>
            </a:extLst>
          </p:cNvPr>
          <p:cNvGraphicFramePr>
            <a:graphicFrameLocks noGrp="1"/>
          </p:cNvGraphicFramePr>
          <p:nvPr>
            <p:extLst>
              <p:ext uri="{D42A27DB-BD31-4B8C-83A1-F6EECF244321}">
                <p14:modId xmlns:p14="http://schemas.microsoft.com/office/powerpoint/2010/main" val="3434117051"/>
              </p:ext>
            </p:extLst>
          </p:nvPr>
        </p:nvGraphicFramePr>
        <p:xfrm>
          <a:off x="6285396" y="1023306"/>
          <a:ext cx="5397320" cy="733934"/>
        </p:xfrm>
        <a:graphic>
          <a:graphicData uri="http://schemas.openxmlformats.org/drawingml/2006/table">
            <a:tbl>
              <a:tblPr firstRow="1" bandRow="1">
                <a:tableStyleId>{93296810-A885-4BE3-A3E7-6D5BEEA58F35}</a:tableStyleId>
              </a:tblPr>
              <a:tblGrid>
                <a:gridCol w="1349330">
                  <a:extLst>
                    <a:ext uri="{9D8B030D-6E8A-4147-A177-3AD203B41FA5}">
                      <a16:colId xmlns:a16="http://schemas.microsoft.com/office/drawing/2014/main" val="3445733911"/>
                    </a:ext>
                  </a:extLst>
                </a:gridCol>
                <a:gridCol w="1349330">
                  <a:extLst>
                    <a:ext uri="{9D8B030D-6E8A-4147-A177-3AD203B41FA5}">
                      <a16:colId xmlns:a16="http://schemas.microsoft.com/office/drawing/2014/main" val="2072537272"/>
                    </a:ext>
                  </a:extLst>
                </a:gridCol>
                <a:gridCol w="1349330">
                  <a:extLst>
                    <a:ext uri="{9D8B030D-6E8A-4147-A177-3AD203B41FA5}">
                      <a16:colId xmlns:a16="http://schemas.microsoft.com/office/drawing/2014/main" val="3314162814"/>
                    </a:ext>
                  </a:extLst>
                </a:gridCol>
                <a:gridCol w="1349330">
                  <a:extLst>
                    <a:ext uri="{9D8B030D-6E8A-4147-A177-3AD203B41FA5}">
                      <a16:colId xmlns:a16="http://schemas.microsoft.com/office/drawing/2014/main" val="776944138"/>
                    </a:ext>
                  </a:extLst>
                </a:gridCol>
              </a:tblGrid>
              <a:tr h="366967">
                <a:tc>
                  <a:txBody>
                    <a:bodyPr/>
                    <a:lstStyle/>
                    <a:p>
                      <a:r>
                        <a:rPr lang="en-GB" sz="1100" dirty="0"/>
                        <a:t>Media Agency</a:t>
                      </a:r>
                    </a:p>
                  </a:txBody>
                  <a:tcPr marL="52167" marR="52167" marT="26083" marB="26083"/>
                </a:tc>
                <a:tc>
                  <a:txBody>
                    <a:bodyPr/>
                    <a:lstStyle/>
                    <a:p>
                      <a:r>
                        <a:rPr lang="en-GB" sz="1100" dirty="0"/>
                        <a:t>Target</a:t>
                      </a:r>
                    </a:p>
                  </a:txBody>
                  <a:tcPr marL="52167" marR="52167" marT="26083" marB="26083"/>
                </a:tc>
                <a:tc>
                  <a:txBody>
                    <a:bodyPr/>
                    <a:lstStyle/>
                    <a:p>
                      <a:r>
                        <a:rPr lang="en-GB" sz="1100" dirty="0"/>
                        <a:t>Buying Route</a:t>
                      </a:r>
                    </a:p>
                  </a:txBody>
                  <a:tcPr marL="52167" marR="52167" marT="26083" marB="26083"/>
                </a:tc>
                <a:tc>
                  <a:txBody>
                    <a:bodyPr/>
                    <a:lstStyle/>
                    <a:p>
                      <a:r>
                        <a:rPr lang="en-GB" sz="1100" dirty="0"/>
                        <a:t>Copy length</a:t>
                      </a:r>
                    </a:p>
                  </a:txBody>
                  <a:tcPr marL="52167" marR="52167" marT="26083" marB="26083"/>
                </a:tc>
                <a:extLst>
                  <a:ext uri="{0D108BD9-81ED-4DB2-BD59-A6C34878D82A}">
                    <a16:rowId xmlns:a16="http://schemas.microsoft.com/office/drawing/2014/main" val="1179928151"/>
                  </a:ext>
                </a:extLst>
              </a:tr>
              <a:tr h="366967">
                <a:tc>
                  <a:txBody>
                    <a:bodyPr/>
                    <a:lstStyle/>
                    <a:p>
                      <a:r>
                        <a:rPr lang="en-GB" sz="1100" dirty="0"/>
                        <a:t>Carat Manchester</a:t>
                      </a:r>
                    </a:p>
                  </a:txBody>
                  <a:tcPr marL="52167" marR="52167" marT="26083" marB="26083"/>
                </a:tc>
                <a:tc>
                  <a:txBody>
                    <a:bodyPr/>
                    <a:lstStyle/>
                    <a:p>
                      <a:r>
                        <a:rPr lang="en-GB" sz="1100" dirty="0"/>
                        <a:t>ABC1 35+</a:t>
                      </a:r>
                    </a:p>
                  </a:txBody>
                  <a:tcPr marL="52167" marR="52167" marT="26083" marB="26083"/>
                </a:tc>
                <a:tc>
                  <a:txBody>
                    <a:bodyPr/>
                    <a:lstStyle/>
                    <a:p>
                      <a:r>
                        <a:rPr lang="en-GB" sz="1100" dirty="0"/>
                        <a:t>Film Packs</a:t>
                      </a:r>
                    </a:p>
                  </a:txBody>
                  <a:tcPr marL="52167" marR="52167" marT="26083" marB="26083"/>
                </a:tc>
                <a:tc>
                  <a:txBody>
                    <a:bodyPr/>
                    <a:lstStyle/>
                    <a:p>
                      <a:r>
                        <a:rPr lang="en-GB" sz="1100" dirty="0"/>
                        <a:t>60” &amp; 30”</a:t>
                      </a:r>
                    </a:p>
                  </a:txBody>
                  <a:tcPr marL="52167" marR="52167" marT="26083" marB="26083"/>
                </a:tc>
                <a:extLst>
                  <a:ext uri="{0D108BD9-81ED-4DB2-BD59-A6C34878D82A}">
                    <a16:rowId xmlns:a16="http://schemas.microsoft.com/office/drawing/2014/main" val="3682919480"/>
                  </a:ext>
                </a:extLst>
              </a:tr>
            </a:tbl>
          </a:graphicData>
        </a:graphic>
      </p:graphicFrame>
      <p:pic>
        <p:nvPicPr>
          <p:cNvPr id="14" name="Picture Placeholder 36">
            <a:extLst>
              <a:ext uri="{FF2B5EF4-FFF2-40B4-BE49-F238E27FC236}">
                <a16:creationId xmlns:a16="http://schemas.microsoft.com/office/drawing/2014/main" id="{D68E80E4-4A98-FAC9-1FB9-F84F6DA626AE}"/>
              </a:ext>
            </a:extLst>
          </p:cNvPr>
          <p:cNvPicPr>
            <a:picLocks noChangeAspect="1"/>
          </p:cNvPicPr>
          <p:nvPr/>
        </p:nvPicPr>
        <p:blipFill rotWithShape="1">
          <a:blip r:embed="rId2">
            <a:extLst>
              <a:ext uri="{28A0092B-C50C-407E-A947-70E740481C1C}">
                <a14:useLocalDpi xmlns:a14="http://schemas.microsoft.com/office/drawing/2010/main" val="0"/>
              </a:ext>
            </a:extLst>
          </a:blip>
          <a:srcRect l="3333" r="3333"/>
          <a:stretch>
            <a:fillRect/>
          </a:stretch>
        </p:blipFill>
        <p:spPr>
          <a:xfrm>
            <a:off x="6285395" y="1901470"/>
            <a:ext cx="2590749" cy="1392472"/>
          </a:xfrm>
          <a:prstGeom prst="roundRect">
            <a:avLst>
              <a:gd name="adj" fmla="val 1469"/>
            </a:avLst>
          </a:prstGeom>
          <a:blipFill>
            <a:blip r:embed="rId3"/>
            <a:srcRect/>
            <a:stretch>
              <a:fillRect t="-43027" b="-43027"/>
            </a:stretch>
          </a:blipFill>
        </p:spPr>
      </p:pic>
      <p:pic>
        <p:nvPicPr>
          <p:cNvPr id="15" name="Picture Placeholder 36">
            <a:extLst>
              <a:ext uri="{FF2B5EF4-FFF2-40B4-BE49-F238E27FC236}">
                <a16:creationId xmlns:a16="http://schemas.microsoft.com/office/drawing/2014/main" id="{F486248E-C717-9FB1-81F3-CF6B08E80C70}"/>
              </a:ext>
            </a:extLst>
          </p:cNvPr>
          <p:cNvPicPr>
            <a:picLocks noChangeAspect="1"/>
          </p:cNvPicPr>
          <p:nvPr/>
        </p:nvPicPr>
        <p:blipFill rotWithShape="1">
          <a:blip r:embed="rId4">
            <a:extLst>
              <a:ext uri="{28A0092B-C50C-407E-A947-70E740481C1C}">
                <a14:useLocalDpi xmlns:a14="http://schemas.microsoft.com/office/drawing/2010/main" val="0"/>
              </a:ext>
            </a:extLst>
          </a:blip>
          <a:srcRect t="7459" b="7459"/>
          <a:stretch/>
        </p:blipFill>
        <p:spPr>
          <a:xfrm>
            <a:off x="9091967" y="1901470"/>
            <a:ext cx="2590749" cy="1392472"/>
          </a:xfrm>
          <a:prstGeom prst="roundRect">
            <a:avLst>
              <a:gd name="adj" fmla="val 1469"/>
            </a:avLst>
          </a:prstGeom>
          <a:blipFill>
            <a:blip r:embed="rId3"/>
            <a:srcRect/>
            <a:stretch>
              <a:fillRect t="-43027" b="-43027"/>
            </a:stretch>
          </a:blipFill>
        </p:spPr>
      </p:pic>
      <p:sp>
        <p:nvSpPr>
          <p:cNvPr id="2" name="TextBox 1">
            <a:extLst>
              <a:ext uri="{FF2B5EF4-FFF2-40B4-BE49-F238E27FC236}">
                <a16:creationId xmlns:a16="http://schemas.microsoft.com/office/drawing/2014/main" id="{CACA7364-1BD2-610D-F8BE-27C18755A654}"/>
              </a:ext>
            </a:extLst>
          </p:cNvPr>
          <p:cNvSpPr txBox="1"/>
          <p:nvPr/>
        </p:nvSpPr>
        <p:spPr>
          <a:xfrm>
            <a:off x="6285395" y="3488076"/>
            <a:ext cx="5397318" cy="2339102"/>
          </a:xfrm>
          <a:prstGeom prst="rect">
            <a:avLst/>
          </a:prstGeom>
          <a:noFill/>
        </p:spPr>
        <p:txBody>
          <a:bodyPr wrap="square" rtlCol="0">
            <a:spAutoFit/>
          </a:bodyPr>
          <a:lstStyle/>
          <a:p>
            <a:pPr indent="0" defTabSz="654246">
              <a:lnSpc>
                <a:spcPct val="100000"/>
              </a:lnSpc>
              <a:spcBef>
                <a:spcPts val="0"/>
              </a:spcBef>
              <a:buNone/>
            </a:pPr>
            <a:r>
              <a:rPr lang="en-GB" sz="1600" b="1" dirty="0">
                <a:cs typeface="Arial" pitchFamily="34" charset="0"/>
              </a:rPr>
              <a:t>Results</a:t>
            </a:r>
            <a:r>
              <a:rPr lang="en-GB" dirty="0"/>
              <a:t> </a:t>
            </a:r>
          </a:p>
          <a:p>
            <a:pPr indent="0" defTabSz="654246">
              <a:lnSpc>
                <a:spcPct val="100000"/>
              </a:lnSpc>
              <a:spcBef>
                <a:spcPts val="0"/>
              </a:spcBef>
              <a:buNone/>
            </a:pPr>
            <a:r>
              <a:rPr lang="en-GB" sz="1600" dirty="0">
                <a:cs typeface="Arial"/>
                <a:sym typeface="Arial"/>
              </a:rPr>
              <a:t>Agria hugely benefitted from the attention-grabbing medium of cinema, </a:t>
            </a:r>
            <a:r>
              <a:rPr lang="en-GB" sz="1600" dirty="0">
                <a:cs typeface="Arial"/>
              </a:rPr>
              <a:t>where those exposed to the cinema ad saw improvement in </a:t>
            </a:r>
            <a:r>
              <a:rPr lang="en-GB" sz="1600" dirty="0">
                <a:cs typeface="Arial"/>
                <a:sym typeface="Arial"/>
              </a:rPr>
              <a:t>prompted awareness of Agria vs those who we’re unexposed (+38%). Brand salience also improved as a result of the campaign, with consideration not only improving significantly vs unexposed, but also</a:t>
            </a:r>
            <a:r>
              <a:rPr lang="en-GB" sz="1600" dirty="0">
                <a:cs typeface="Arial"/>
              </a:rPr>
              <a:t> jumping up across ABC1 35+ adults (51% all adults vs 62% ABC1 35+).</a:t>
            </a:r>
            <a:endParaRPr lang="en-GB" dirty="0">
              <a:solidFill>
                <a:srgbClr val="000000"/>
              </a:solidFill>
            </a:endParaRPr>
          </a:p>
        </p:txBody>
      </p:sp>
    </p:spTree>
    <p:extLst>
      <p:ext uri="{BB962C8B-B14F-4D97-AF65-F5344CB8AC3E}">
        <p14:creationId xmlns:p14="http://schemas.microsoft.com/office/powerpoint/2010/main" val="1492284850"/>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193</TotalTime>
  <Words>375</Words>
  <Application>Microsoft Office PowerPoint</Application>
  <PresentationFormat>Widescreen</PresentationFormat>
  <Paragraphs>28</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Arial</vt:lpstr>
      <vt:lpstr>Helvetica Neue Light</vt:lpstr>
      <vt:lpstr>Inter 24pt Medium</vt:lpstr>
      <vt:lpstr>Inter Tight</vt:lpstr>
      <vt:lpstr>04. Text</vt:lpstr>
      <vt:lpstr>Agria</vt:lpstr>
      <vt:lpstr>Agria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9</cp:revision>
  <dcterms:created xsi:type="dcterms:W3CDTF">2026-06-18T13:58:37Z</dcterms:created>
  <dcterms:modified xsi:type="dcterms:W3CDTF">2026-07-31T11:15:06Z</dcterms:modified>
</cp:coreProperties>
</file>