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3" r:id="rId2"/>
    <p:sldId id="32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23"/>
          </p14:sldIdLst>
        </p14:section>
        <p14:section name="Detailed" id="{0EA4DDEA-782D-AA44-8D9A-864B26D7F0FD}">
          <p14:sldIdLst>
            <p14:sldId id="3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D33FE7-B25A-A349-9989-97C8CDAF6DAC}" v="34" dt="2026-07-08T19:17:40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8"/>
    <p:restoredTop sz="91370"/>
  </p:normalViewPr>
  <p:slideViewPr>
    <p:cSldViewPr snapToGrid="0">
      <p:cViewPr varScale="1">
        <p:scale>
          <a:sx n="62" d="100"/>
          <a:sy n="62" d="100"/>
        </p:scale>
        <p:origin x="10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delSld modSld modSection">
      <pc:chgData name="Lottie Thompson [sd22c2t]" userId="98a8b714-f796-4d31-a9a4-7dc84f343c61" providerId="ADAL" clId="{2BD75302-921E-5E9F-A20A-9DC17D688525}" dt="2026-07-09T10:28:57.917" v="488" actId="1076"/>
      <pc:docMkLst>
        <pc:docMk/>
      </pc:docMkLst>
      <pc:sldChg chg="addSp delSp modSp mod setBg modNotesTx">
        <pc:chgData name="Lottie Thompson [sd22c2t]" userId="98a8b714-f796-4d31-a9a4-7dc84f343c61" providerId="ADAL" clId="{2BD75302-921E-5E9F-A20A-9DC17D688525}" dt="2026-07-09T10:28:57.917" v="488" actId="1076"/>
        <pc:sldMkLst>
          <pc:docMk/>
          <pc:sldMk cId="2242289400" sldId="323"/>
        </pc:sldMkLst>
        <pc:spChg chg="mod">
          <ac:chgData name="Lottie Thompson [sd22c2t]" userId="98a8b714-f796-4d31-a9a4-7dc84f343c61" providerId="ADAL" clId="{2BD75302-921E-5E9F-A20A-9DC17D688525}" dt="2026-07-08T19:15:04.319" v="460" actId="20577"/>
          <ac:spMkLst>
            <pc:docMk/>
            <pc:sldMk cId="2242289400" sldId="323"/>
            <ac:spMk id="2" creationId="{BE152E0A-4160-8583-9C54-2E34E97AE9D6}"/>
          </ac:spMkLst>
        </pc:spChg>
        <pc:spChg chg="mod">
          <ac:chgData name="Lottie Thompson [sd22c2t]" userId="98a8b714-f796-4d31-a9a4-7dc84f343c61" providerId="ADAL" clId="{2BD75302-921E-5E9F-A20A-9DC17D688525}" dt="2026-07-08T15:11:12.945" v="193" actId="14100"/>
          <ac:spMkLst>
            <pc:docMk/>
            <pc:sldMk cId="2242289400" sldId="323"/>
            <ac:spMk id="3" creationId="{6B8FA4E7-2FD8-036C-344C-5EBAB8B46350}"/>
          </ac:spMkLst>
        </pc:spChg>
        <pc:spChg chg="add del mod">
          <ac:chgData name="Lottie Thompson [sd22c2t]" userId="98a8b714-f796-4d31-a9a4-7dc84f343c61" providerId="ADAL" clId="{2BD75302-921E-5E9F-A20A-9DC17D688525}" dt="2026-07-08T15:04:03.712" v="182" actId="478"/>
          <ac:spMkLst>
            <pc:docMk/>
            <pc:sldMk cId="2242289400" sldId="323"/>
            <ac:spMk id="4" creationId="{4C0D2E1E-BDE4-F0A9-D8CD-CE27B1CA3FD4}"/>
          </ac:spMkLst>
        </pc:spChg>
        <pc:spChg chg="add mod">
          <ac:chgData name="Lottie Thompson [sd22c2t]" userId="98a8b714-f796-4d31-a9a4-7dc84f343c61" providerId="ADAL" clId="{2BD75302-921E-5E9F-A20A-9DC17D688525}" dt="2026-07-08T15:04:16.246" v="184" actId="1076"/>
          <ac:spMkLst>
            <pc:docMk/>
            <pc:sldMk cId="2242289400" sldId="323"/>
            <ac:spMk id="5" creationId="{4D786D1F-CCC1-051E-C259-FD218E68DA55}"/>
          </ac:spMkLst>
        </pc:spChg>
        <pc:spChg chg="del">
          <ac:chgData name="Lottie Thompson [sd22c2t]" userId="98a8b714-f796-4d31-a9a4-7dc84f343c61" providerId="ADAL" clId="{2BD75302-921E-5E9F-A20A-9DC17D688525}" dt="2026-07-08T10:17:37.679" v="124" actId="478"/>
          <ac:spMkLst>
            <pc:docMk/>
            <pc:sldMk cId="2242289400" sldId="323"/>
            <ac:spMk id="6" creationId="{B10A584F-83C4-CB95-DAA0-08F95A277807}"/>
          </ac:spMkLst>
        </pc:spChg>
        <pc:spChg chg="add del mod">
          <ac:chgData name="Lottie Thompson [sd22c2t]" userId="98a8b714-f796-4d31-a9a4-7dc84f343c61" providerId="ADAL" clId="{2BD75302-921E-5E9F-A20A-9DC17D688525}" dt="2026-07-08T15:13:01.785" v="208" actId="931"/>
          <ac:spMkLst>
            <pc:docMk/>
            <pc:sldMk cId="2242289400" sldId="323"/>
            <ac:spMk id="7" creationId="{A3F5C728-CF49-5AB0-1638-3A1C74A57A8A}"/>
          </ac:spMkLst>
        </pc:spChg>
        <pc:spChg chg="mod">
          <ac:chgData name="Lottie Thompson [sd22c2t]" userId="98a8b714-f796-4d31-a9a4-7dc84f343c61" providerId="ADAL" clId="{2BD75302-921E-5E9F-A20A-9DC17D688525}" dt="2026-07-09T10:28:57.917" v="488" actId="1076"/>
          <ac:spMkLst>
            <pc:docMk/>
            <pc:sldMk cId="2242289400" sldId="323"/>
            <ac:spMk id="10" creationId="{9ECD8AEB-7A4B-272F-9961-4B4FC9D8DFA6}"/>
          </ac:spMkLst>
        </pc:spChg>
        <pc:picChg chg="add del mod">
          <ac:chgData name="Lottie Thompson [sd22c2t]" userId="98a8b714-f796-4d31-a9a4-7dc84f343c61" providerId="ADAL" clId="{2BD75302-921E-5E9F-A20A-9DC17D688525}" dt="2026-07-08T15:12:51.958" v="207" actId="478"/>
          <ac:picMkLst>
            <pc:docMk/>
            <pc:sldMk cId="2242289400" sldId="323"/>
            <ac:picMk id="8" creationId="{7FA3AFA0-05F4-DAC4-3318-2D4A4633423B}"/>
          </ac:picMkLst>
        </pc:picChg>
        <pc:picChg chg="add mod ord modCrop">
          <ac:chgData name="Lottie Thompson [sd22c2t]" userId="98a8b714-f796-4d31-a9a4-7dc84f343c61" providerId="ADAL" clId="{2BD75302-921E-5E9F-A20A-9DC17D688525}" dt="2026-07-08T15:13:17.491" v="211" actId="18131"/>
          <ac:picMkLst>
            <pc:docMk/>
            <pc:sldMk cId="2242289400" sldId="323"/>
            <ac:picMk id="11" creationId="{F805929A-0E14-F691-9FB6-1489DBF3F161}"/>
          </ac:picMkLst>
        </pc:picChg>
        <pc:picChg chg="del">
          <ac:chgData name="Lottie Thompson [sd22c2t]" userId="98a8b714-f796-4d31-a9a4-7dc84f343c61" providerId="ADAL" clId="{2BD75302-921E-5E9F-A20A-9DC17D688525}" dt="2026-07-08T15:12:19.190" v="199" actId="478"/>
          <ac:picMkLst>
            <pc:docMk/>
            <pc:sldMk cId="2242289400" sldId="323"/>
            <ac:picMk id="12" creationId="{0A59100A-62E8-6404-9C9A-F72B046EDE49}"/>
          </ac:picMkLst>
        </pc:picChg>
        <pc:picChg chg="add del mod">
          <ac:chgData name="Lottie Thompson [sd22c2t]" userId="98a8b714-f796-4d31-a9a4-7dc84f343c61" providerId="ADAL" clId="{2BD75302-921E-5E9F-A20A-9DC17D688525}" dt="2026-07-08T15:12:21.162" v="200" actId="478"/>
          <ac:picMkLst>
            <pc:docMk/>
            <pc:sldMk cId="2242289400" sldId="323"/>
            <ac:picMk id="13" creationId="{5CBCA915-ADEE-A3E6-BDA9-DDB954C31416}"/>
          </ac:picMkLst>
        </pc:picChg>
        <pc:picChg chg="add mod">
          <ac:chgData name="Lottie Thompson [sd22c2t]" userId="98a8b714-f796-4d31-a9a4-7dc84f343c61" providerId="ADAL" clId="{2BD75302-921E-5E9F-A20A-9DC17D688525}" dt="2026-07-08T15:13:54.453" v="214" actId="14826"/>
          <ac:picMkLst>
            <pc:docMk/>
            <pc:sldMk cId="2242289400" sldId="323"/>
            <ac:picMk id="14" creationId="{FAEE2BF6-A9F7-45B4-73BC-FBFF8228299E}"/>
          </ac:picMkLst>
        </pc:picChg>
      </pc:sldChg>
      <pc:sldChg chg="addSp delSp modSp mod setBg modNotesTx">
        <pc:chgData name="Lottie Thompson [sd22c2t]" userId="98a8b714-f796-4d31-a9a4-7dc84f343c61" providerId="ADAL" clId="{2BD75302-921E-5E9F-A20A-9DC17D688525}" dt="2026-07-08T19:17:52.164" v="481" actId="120"/>
        <pc:sldMkLst>
          <pc:docMk/>
          <pc:sldMk cId="3769117390" sldId="324"/>
        </pc:sldMkLst>
        <pc:spChg chg="mod">
          <ac:chgData name="Lottie Thompson [sd22c2t]" userId="98a8b714-f796-4d31-a9a4-7dc84f343c61" providerId="ADAL" clId="{2BD75302-921E-5E9F-A20A-9DC17D688525}" dt="2026-07-08T19:14:58.260" v="459" actId="20577"/>
          <ac:spMkLst>
            <pc:docMk/>
            <pc:sldMk cId="3769117390" sldId="324"/>
            <ac:spMk id="2" creationId="{8E850ECB-AD74-5C3F-F413-F953F8CAA1C3}"/>
          </ac:spMkLst>
        </pc:spChg>
        <pc:spChg chg="del mod">
          <ac:chgData name="Lottie Thompson [sd22c2t]" userId="98a8b714-f796-4d31-a9a4-7dc84f343c61" providerId="ADAL" clId="{2BD75302-921E-5E9F-A20A-9DC17D688525}" dt="2026-07-08T15:11:17.984" v="195" actId="478"/>
          <ac:spMkLst>
            <pc:docMk/>
            <pc:sldMk cId="3769117390" sldId="324"/>
            <ac:spMk id="3" creationId="{C275E097-78A5-57B9-07FA-1E3E4528EE83}"/>
          </ac:spMkLst>
        </pc:spChg>
        <pc:spChg chg="mod">
          <ac:chgData name="Lottie Thompson [sd22c2t]" userId="98a8b714-f796-4d31-a9a4-7dc84f343c61" providerId="ADAL" clId="{2BD75302-921E-5E9F-A20A-9DC17D688525}" dt="2026-07-08T15:11:31.737" v="198"/>
          <ac:spMkLst>
            <pc:docMk/>
            <pc:sldMk cId="3769117390" sldId="324"/>
            <ac:spMk id="4" creationId="{7467CB3E-2F36-87D9-D830-7E2F41BFFEC8}"/>
          </ac:spMkLst>
        </pc:spChg>
        <pc:spChg chg="add mod">
          <ac:chgData name="Lottie Thompson [sd22c2t]" userId="98a8b714-f796-4d31-a9a4-7dc84f343c61" providerId="ADAL" clId="{2BD75302-921E-5E9F-A20A-9DC17D688525}" dt="2026-07-08T15:04:29.372" v="186"/>
          <ac:spMkLst>
            <pc:docMk/>
            <pc:sldMk cId="3769117390" sldId="324"/>
            <ac:spMk id="5" creationId="{0071403C-45BE-A75D-AEC0-1D4270BBB4B5}"/>
          </ac:spMkLst>
        </pc:spChg>
        <pc:spChg chg="add del mod">
          <ac:chgData name="Lottie Thompson [sd22c2t]" userId="98a8b714-f796-4d31-a9a4-7dc84f343c61" providerId="ADAL" clId="{2BD75302-921E-5E9F-A20A-9DC17D688525}" dt="2026-07-08T15:11:20.957" v="197" actId="478"/>
          <ac:spMkLst>
            <pc:docMk/>
            <pc:sldMk cId="3769117390" sldId="324"/>
            <ac:spMk id="7" creationId="{6FE7519C-2F64-C73E-8F9A-890B7BF317FB}"/>
          </ac:spMkLst>
        </pc:spChg>
        <pc:spChg chg="add mod">
          <ac:chgData name="Lottie Thompson [sd22c2t]" userId="98a8b714-f796-4d31-a9a4-7dc84f343c61" providerId="ADAL" clId="{2BD75302-921E-5E9F-A20A-9DC17D688525}" dt="2026-07-08T19:12:44.312" v="411" actId="1076"/>
          <ac:spMkLst>
            <pc:docMk/>
            <pc:sldMk cId="3769117390" sldId="324"/>
            <ac:spMk id="8" creationId="{354665FE-3DF5-929C-84B2-159ACCD5BFF5}"/>
          </ac:spMkLst>
        </pc:spChg>
        <pc:spChg chg="add del mod">
          <ac:chgData name="Lottie Thompson [sd22c2t]" userId="98a8b714-f796-4d31-a9a4-7dc84f343c61" providerId="ADAL" clId="{2BD75302-921E-5E9F-A20A-9DC17D688525}" dt="2026-07-08T10:20:15.731" v="140" actId="478"/>
          <ac:spMkLst>
            <pc:docMk/>
            <pc:sldMk cId="3769117390" sldId="324"/>
            <ac:spMk id="9" creationId="{11CC11CA-8679-AAE1-8CC1-A5A6B1BCF674}"/>
          </ac:spMkLst>
        </pc:spChg>
        <pc:spChg chg="add mod">
          <ac:chgData name="Lottie Thompson [sd22c2t]" userId="98a8b714-f796-4d31-a9a4-7dc84f343c61" providerId="ADAL" clId="{2BD75302-921E-5E9F-A20A-9DC17D688525}" dt="2026-07-08T15:11:18.963" v="196"/>
          <ac:spMkLst>
            <pc:docMk/>
            <pc:sldMk cId="3769117390" sldId="324"/>
            <ac:spMk id="9" creationId="{9A807AC4-CA89-A5D8-1300-540F7A22E7A6}"/>
          </ac:spMkLst>
        </pc:spChg>
        <pc:spChg chg="add del mod">
          <ac:chgData name="Lottie Thompson [sd22c2t]" userId="98a8b714-f796-4d31-a9a4-7dc84f343c61" providerId="ADAL" clId="{2BD75302-921E-5E9F-A20A-9DC17D688525}" dt="2026-07-08T15:04:24.021" v="185" actId="478"/>
          <ac:spMkLst>
            <pc:docMk/>
            <pc:sldMk cId="3769117390" sldId="324"/>
            <ac:spMk id="10" creationId="{2A3FB396-A97B-724E-EA89-7C09E59C9A9A}"/>
          </ac:spMkLst>
        </pc:spChg>
        <pc:spChg chg="add mod">
          <ac:chgData name="Lottie Thompson [sd22c2t]" userId="98a8b714-f796-4d31-a9a4-7dc84f343c61" providerId="ADAL" clId="{2BD75302-921E-5E9F-A20A-9DC17D688525}" dt="2026-07-08T19:16:01.913" v="475" actId="113"/>
          <ac:spMkLst>
            <pc:docMk/>
            <pc:sldMk cId="3769117390" sldId="324"/>
            <ac:spMk id="20" creationId="{A80AF93D-CE82-A5C8-1015-6527140BEDFC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08T19:17:52.164" v="481" actId="120"/>
          <ac:graphicFrameMkLst>
            <pc:docMk/>
            <pc:sldMk cId="3769117390" sldId="324"/>
            <ac:graphicFrameMk id="11" creationId="{0B97261B-7734-3C56-A471-AB50A2739FD6}"/>
          </ac:graphicFrameMkLst>
        </pc:graphicFrameChg>
        <pc:picChg chg="add mod modCrop">
          <ac:chgData name="Lottie Thompson [sd22c2t]" userId="98a8b714-f796-4d31-a9a4-7dc84f343c61" providerId="ADAL" clId="{2BD75302-921E-5E9F-A20A-9DC17D688525}" dt="2026-07-08T15:33:23.744" v="287" actId="1076"/>
          <ac:picMkLst>
            <pc:docMk/>
            <pc:sldMk cId="3769117390" sldId="324"/>
            <ac:picMk id="12" creationId="{5CF05EF3-E756-DEAC-9196-0367A8D0D405}"/>
          </ac:picMkLst>
        </pc:picChg>
        <pc:picChg chg="add mod modCrop">
          <ac:chgData name="Lottie Thompson [sd22c2t]" userId="98a8b714-f796-4d31-a9a4-7dc84f343c61" providerId="ADAL" clId="{2BD75302-921E-5E9F-A20A-9DC17D688525}" dt="2026-07-08T15:33:20.693" v="286" actId="1076"/>
          <ac:picMkLst>
            <pc:docMk/>
            <pc:sldMk cId="3769117390" sldId="324"/>
            <ac:picMk id="13" creationId="{A2E5EB61-0CB7-FA0B-DD76-FE3D23813D5D}"/>
          </ac:picMkLst>
        </pc:picChg>
        <pc:picChg chg="add mod modCrop">
          <ac:chgData name="Lottie Thompson [sd22c2t]" userId="98a8b714-f796-4d31-a9a4-7dc84f343c61" providerId="ADAL" clId="{2BD75302-921E-5E9F-A20A-9DC17D688525}" dt="2026-07-08T15:33:18.526" v="285" actId="1076"/>
          <ac:picMkLst>
            <pc:docMk/>
            <pc:sldMk cId="3769117390" sldId="324"/>
            <ac:picMk id="14" creationId="{F8AA716F-A340-D5DE-0C0E-AEE6A9964C00}"/>
          </ac:picMkLst>
        </pc:picChg>
        <pc:picChg chg="add del mod">
          <ac:chgData name="Lottie Thompson [sd22c2t]" userId="98a8b714-f796-4d31-a9a4-7dc84f343c61" providerId="ADAL" clId="{2BD75302-921E-5E9F-A20A-9DC17D688525}" dt="2026-07-08T15:24:31.524" v="241" actId="478"/>
          <ac:picMkLst>
            <pc:docMk/>
            <pc:sldMk cId="3769117390" sldId="324"/>
            <ac:picMk id="21" creationId="{8D2341E2-FCAF-DBBA-A588-79D48555BCCF}"/>
          </ac:picMkLst>
        </pc:picChg>
        <pc:picChg chg="add del mod">
          <ac:chgData name="Lottie Thompson [sd22c2t]" userId="98a8b714-f796-4d31-a9a4-7dc84f343c61" providerId="ADAL" clId="{2BD75302-921E-5E9F-A20A-9DC17D688525}" dt="2026-07-08T15:24:32.747" v="242" actId="478"/>
          <ac:picMkLst>
            <pc:docMk/>
            <pc:sldMk cId="3769117390" sldId="324"/>
            <ac:picMk id="22" creationId="{649D651A-520D-D9DE-3010-85A857E2EA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ea typeface="+mn-ea"/>
                <a:cs typeface="+mn-cs"/>
              </a:rPr>
              <a:t>No source on previous presentation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89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88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152E0A-4160-8583-9C54-2E34E97AE9D6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8FA4E7-2FD8-036C-344C-5EBAB8B4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3" y="476824"/>
            <a:ext cx="3239984" cy="525552"/>
          </a:xfrm>
        </p:spPr>
        <p:txBody>
          <a:bodyPr/>
          <a:lstStyle/>
          <a:p>
            <a:r>
              <a:rPr lang="en-US" dirty="0"/>
              <a:t>Age UK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ECD8AEB-7A4B-272F-9961-4B4FC9D8DF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3" y="1752580"/>
            <a:ext cx="6848882" cy="3474126"/>
          </a:xfrm>
        </p:spPr>
        <p:txBody>
          <a:bodyPr/>
          <a:lstStyle/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Background </a:t>
            </a:r>
            <a:br>
              <a:rPr lang="en-GB" sz="1500" b="1" dirty="0"/>
            </a:br>
            <a:r>
              <a:rPr lang="en-GB" altLang="en-US" sz="1500" dirty="0">
                <a:solidFill>
                  <a:srgbClr val="000000"/>
                </a:solidFill>
              </a:rPr>
              <a:t>Age UK set out to spark a bold national conversation: “Let’s change how we age.” with the goal of reframing perceptions of ageing, building emotional resonance, and inspiring action.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Plan</a:t>
            </a:r>
            <a:r>
              <a:rPr lang="en-GB" sz="1500" b="1" dirty="0">
                <a:solidFill>
                  <a:srgbClr val="000000"/>
                </a:solidFill>
              </a:rPr>
              <a:t> </a:t>
            </a:r>
            <a:br>
              <a:rPr lang="en-GB" sz="1500" b="1" dirty="0">
                <a:solidFill>
                  <a:srgbClr val="000000"/>
                </a:solidFill>
              </a:rPr>
            </a:br>
            <a:r>
              <a:rPr lang="en-GB" sz="1500" dirty="0">
                <a:solidFill>
                  <a:srgbClr val="000000"/>
                </a:solidFill>
              </a:rPr>
              <a:t>Age UK ran in relevant premium films after identifying cinema as the ideal platform to support a campaign designed to challenge mindsets, elevate societal perceptions and spark reflection.</a:t>
            </a:r>
            <a:br>
              <a:rPr lang="en-GB" sz="1500" dirty="0">
                <a:solidFill>
                  <a:srgbClr val="000000"/>
                </a:solidFill>
              </a:rPr>
            </a:br>
            <a:br>
              <a:rPr lang="en-GB" sz="1500" dirty="0">
                <a:solidFill>
                  <a:srgbClr val="000000"/>
                </a:solidFill>
              </a:rPr>
            </a:br>
            <a:r>
              <a:rPr lang="en-GB" sz="1500" b="1" dirty="0"/>
              <a:t>Results</a:t>
            </a:r>
            <a:endParaRPr lang="en-GB" sz="1500" dirty="0"/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500" dirty="0"/>
              <a:t>Age UK achieved its highest ever semi-prompted awareness at 43%. 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500" dirty="0"/>
              <a:t>The campaign helped prime audiences for action, contributing to a 204% uplift in CRM donations.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86D1F-CCC1-051E-C259-FD218E68DA55}"/>
              </a:ext>
            </a:extLst>
          </p:cNvPr>
          <p:cNvSpPr txBox="1"/>
          <p:nvPr/>
        </p:nvSpPr>
        <p:spPr>
          <a:xfrm>
            <a:off x="9486171" y="331860"/>
            <a:ext cx="2408649" cy="407740"/>
          </a:xfrm>
          <a:prstGeom prst="roundRect">
            <a:avLst>
              <a:gd name="adj" fmla="val 7714"/>
            </a:avLst>
          </a:prstGeom>
          <a:solidFill>
            <a:srgbClr val="BA9863"/>
          </a:solidFill>
        </p:spPr>
        <p:txBody>
          <a:bodyPr wrap="square" rtlCol="0" anchor="ctr" anchorCtr="0">
            <a:noAutofit/>
          </a:bodyPr>
          <a:lstStyle/>
          <a:p>
            <a:pPr lvl="0" algn="ctr" defTabSz="872306">
              <a:defRPr/>
            </a:pPr>
            <a:r>
              <a:rPr lang="en-GB" sz="1200" dirty="0">
                <a:solidFill>
                  <a:srgbClr val="FFFFFF"/>
                </a:solidFill>
                <a:latin typeface="Inter 24pt Medium" panose="02000503000000020004" pitchFamily="2" charset="0"/>
                <a:ea typeface="Inter 24pt Medium" panose="02000503000000020004" pitchFamily="2" charset="0"/>
              </a:rPr>
              <a:t>DCM Awards nominee: </a:t>
            </a:r>
          </a:p>
          <a:p>
            <a:pPr lvl="0" algn="ctr" defTabSz="872306">
              <a:defRPr/>
            </a:pPr>
            <a:r>
              <a:rPr lang="en-GB" sz="1200" dirty="0">
                <a:solidFill>
                  <a:srgbClr val="FFFFFF"/>
                </a:solidFill>
                <a:latin typeface="Inter 24pt Medium" panose="02000503000000020004" pitchFamily="2" charset="0"/>
                <a:ea typeface="Inter 24pt Medium" panose="02000503000000020004" pitchFamily="2" charset="0"/>
              </a:rPr>
              <a:t>Best ‘Marketing for Good’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F805929A-0E14-F691-9FB6-1489DBF3F161}"/>
              </a:ext>
            </a:extLst>
          </p:cNvPr>
          <p:cNvPicPr>
            <a:picLocks noGrp="1" noChangeAspect="1"/>
          </p:cNvPicPr>
          <p:nvPr>
            <p:ph type="pic" sz="quarter" idx="8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" t="1004" b="24135"/>
          <a:stretch>
            <a:fillRect/>
          </a:stretch>
        </p:blipFill>
        <p:spPr>
          <a:xfrm>
            <a:off x="7874000" y="1173162"/>
            <a:ext cx="4020820" cy="2316481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4" name="Picture Placeholder 10">
            <a:extLst>
              <a:ext uri="{FF2B5EF4-FFF2-40B4-BE49-F238E27FC236}">
                <a16:creationId xmlns:a16="http://schemas.microsoft.com/office/drawing/2014/main" id="{FAEE2BF6-A9F7-45B4-73BC-FBFF822829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8" b="12318"/>
          <a:stretch/>
        </p:blipFill>
        <p:spPr>
          <a:xfrm>
            <a:off x="7874000" y="3587794"/>
            <a:ext cx="4020820" cy="2316481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2A5A6340-D9FE-02C3-5563-C3E418F93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‘Let's Change How We Age’</a:t>
            </a:r>
          </a:p>
        </p:txBody>
      </p:sp>
    </p:spTree>
    <p:extLst>
      <p:ext uri="{BB962C8B-B14F-4D97-AF65-F5344CB8AC3E}">
        <p14:creationId xmlns:p14="http://schemas.microsoft.com/office/powerpoint/2010/main" val="22422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850ECB-AD74-5C3F-F413-F953F8CAA1C3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467CB3E-2F36-87D9-D830-7E2F41BFF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‘Let's Change How We Age’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54665FE-3DF5-929C-84B2-159ACCD5BF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975452"/>
            <a:ext cx="4094998" cy="3344023"/>
          </a:xfrm>
        </p:spPr>
        <p:txBody>
          <a:bodyPr/>
          <a:lstStyle/>
          <a:p>
            <a:pPr defTabSz="654246">
              <a:lnSpc>
                <a:spcPct val="100000"/>
              </a:lnSpc>
            </a:pPr>
            <a:r>
              <a:rPr lang="en-GB" b="1" dirty="0"/>
              <a:t>Background </a:t>
            </a:r>
            <a:br>
              <a:rPr lang="en-GB" b="1" dirty="0"/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Age UK set out to spark a bold national conversation: “Let’s change how we age.” with the goal of reframing perceptions of ageing, building emotional resonance, and inspiring action.</a:t>
            </a:r>
            <a:br>
              <a:rPr lang="en-GB" altLang="en-US" b="1" dirty="0">
                <a:cs typeface="Arial" pitchFamily="34" charset="0"/>
              </a:rPr>
            </a:br>
            <a:br>
              <a:rPr lang="en-GB" altLang="en-US" b="1" dirty="0">
                <a:cs typeface="Arial" pitchFamily="34" charset="0"/>
              </a:rPr>
            </a:br>
            <a:r>
              <a:rPr lang="en-GB" b="1" dirty="0"/>
              <a:t>Plan</a:t>
            </a:r>
            <a:br>
              <a:rPr lang="en-GB" b="1" dirty="0"/>
            </a:br>
            <a:r>
              <a:rPr lang="en-GB" dirty="0">
                <a:solidFill>
                  <a:srgbClr val="000000"/>
                </a:solidFill>
              </a:rPr>
              <a:t>Age UK wanted a premium, culturally resonant space to deliver its 30” emotionally powerful creative copy in. Cinema was ideal platform to support a campaign designed to challenge mindsets, elevate societal perceptions and spark reflection.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dirty="0">
                <a:solidFill>
                  <a:srgbClr val="000000"/>
                </a:solidFill>
              </a:rPr>
              <a:t>The Age UK ad ran in relevant, quality films (</a:t>
            </a:r>
            <a:r>
              <a:rPr lang="en-GB" i="1" dirty="0">
                <a:solidFill>
                  <a:srgbClr val="000000"/>
                </a:solidFill>
              </a:rPr>
              <a:t>Paddington in Peru, Small Things Like These </a:t>
            </a:r>
            <a:r>
              <a:rPr lang="en-GB" dirty="0">
                <a:solidFill>
                  <a:srgbClr val="000000"/>
                </a:solidFill>
              </a:rPr>
              <a:t>and</a:t>
            </a:r>
            <a:r>
              <a:rPr lang="en-GB" i="1" dirty="0">
                <a:solidFill>
                  <a:srgbClr val="000000"/>
                </a:solidFill>
              </a:rPr>
              <a:t> Anora</a:t>
            </a:r>
            <a:r>
              <a:rPr lang="en-GB" dirty="0">
                <a:solidFill>
                  <a:srgbClr val="000000"/>
                </a:solidFill>
              </a:rPr>
              <a:t>) and was complemented by digital and OOH to add further scale. In addition to the cinema campaign, Age UK also ran across TV, BVOD, YouTube. 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endParaRPr lang="en-GB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B97261B-7734-3C56-A471-AB50A2739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572318"/>
              </p:ext>
            </p:extLst>
          </p:nvPr>
        </p:nvGraphicFramePr>
        <p:xfrm>
          <a:off x="5126254" y="1044837"/>
          <a:ext cx="6746584" cy="76339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3336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749956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686646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686646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381699"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38169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MGOMD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Adults 16+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Film Packs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/>
                        <a:t>30”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80AF93D-CE82-A5C8-1015-6527140BEDFC}"/>
              </a:ext>
            </a:extLst>
          </p:cNvPr>
          <p:cNvSpPr txBox="1">
            <a:spLocks/>
          </p:cNvSpPr>
          <p:nvPr/>
        </p:nvSpPr>
        <p:spPr>
          <a:xfrm>
            <a:off x="5148237" y="2013367"/>
            <a:ext cx="6746583" cy="22006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b="1" dirty="0"/>
              <a:t>Results </a:t>
            </a:r>
            <a:br>
              <a:rPr lang="en-GB" b="1" dirty="0"/>
            </a:br>
            <a:r>
              <a:rPr lang="en-GB" dirty="0">
                <a:solidFill>
                  <a:srgbClr val="000000"/>
                </a:solidFill>
              </a:rPr>
              <a:t>Cinema was pivotal in amplifying the emotional weight of the Age UK campaign, extending reach in a premium setting, and shifting perception and behaviours.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/>
              <a:t>Boosted awareness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Age UK achieved its highest ever semi-prompted awareness at 43%.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/>
              <a:t>Emotional engagement spiked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Record scores were seen for agreement in “a cause I believe in” outperforming competitor charities.</a:t>
            </a:r>
            <a:br>
              <a:rPr lang="en-GB" dirty="0"/>
            </a:br>
            <a:br>
              <a:rPr lang="en-GB" dirty="0"/>
            </a:br>
            <a:r>
              <a:rPr lang="en-GB" b="1" dirty="0"/>
              <a:t>Boosted donations and action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The campaign helped prime audiences for action, contributing to a 204% uplift in CRM donations.</a:t>
            </a: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endParaRPr lang="en-GB" dirty="0"/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1403C-45BE-A75D-AEC0-1D4270BBB4B5}"/>
              </a:ext>
            </a:extLst>
          </p:cNvPr>
          <p:cNvSpPr txBox="1"/>
          <p:nvPr/>
        </p:nvSpPr>
        <p:spPr>
          <a:xfrm>
            <a:off x="9486171" y="331860"/>
            <a:ext cx="2408649" cy="407740"/>
          </a:xfrm>
          <a:prstGeom prst="roundRect">
            <a:avLst>
              <a:gd name="adj" fmla="val 7714"/>
            </a:avLst>
          </a:prstGeom>
          <a:solidFill>
            <a:srgbClr val="BA9863"/>
          </a:solidFill>
        </p:spPr>
        <p:txBody>
          <a:bodyPr wrap="square" rtlCol="0" anchor="ctr" anchorCtr="0">
            <a:noAutofit/>
          </a:bodyPr>
          <a:lstStyle/>
          <a:p>
            <a:pPr lvl="0" algn="ctr" defTabSz="872306">
              <a:defRPr/>
            </a:pPr>
            <a:r>
              <a:rPr lang="en-GB" sz="1200" dirty="0">
                <a:solidFill>
                  <a:srgbClr val="FFFFFF"/>
                </a:solidFill>
                <a:latin typeface="Inter 24pt Medium" panose="02000503000000020004" pitchFamily="2" charset="0"/>
                <a:ea typeface="Inter 24pt Medium" panose="02000503000000020004" pitchFamily="2" charset="0"/>
              </a:rPr>
              <a:t>DCM Awards nominee: </a:t>
            </a:r>
          </a:p>
          <a:p>
            <a:pPr lvl="0" algn="ctr" defTabSz="872306">
              <a:defRPr/>
            </a:pPr>
            <a:r>
              <a:rPr lang="en-GB" sz="1200" dirty="0">
                <a:solidFill>
                  <a:srgbClr val="FFFFFF"/>
                </a:solidFill>
                <a:latin typeface="Inter 24pt Medium" panose="02000503000000020004" pitchFamily="2" charset="0"/>
                <a:ea typeface="Inter 24pt Medium" panose="02000503000000020004" pitchFamily="2" charset="0"/>
              </a:rPr>
              <a:t>Best ‘Marketing for Good’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9A807AC4-CA89-A5D8-1300-540F7A22E7A6}"/>
              </a:ext>
            </a:extLst>
          </p:cNvPr>
          <p:cNvSpPr txBox="1">
            <a:spLocks/>
          </p:cNvSpPr>
          <p:nvPr/>
        </p:nvSpPr>
        <p:spPr>
          <a:xfrm>
            <a:off x="510923" y="476824"/>
            <a:ext cx="3239984" cy="525552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Age UK</a:t>
            </a:r>
            <a:endParaRPr lang="en-US" dirty="0"/>
          </a:p>
        </p:txBody>
      </p:sp>
      <p:pic>
        <p:nvPicPr>
          <p:cNvPr id="12" name="Picture Placeholder 10">
            <a:extLst>
              <a:ext uri="{FF2B5EF4-FFF2-40B4-BE49-F238E27FC236}">
                <a16:creationId xmlns:a16="http://schemas.microsoft.com/office/drawing/2014/main" id="{5CF05EF3-E756-DEAC-9196-0367A8D0D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" b="10098"/>
          <a:stretch>
            <a:fillRect/>
          </a:stretch>
        </p:blipFill>
        <p:spPr>
          <a:xfrm>
            <a:off x="5148237" y="4419150"/>
            <a:ext cx="2164375" cy="146805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3" name="Picture Placeholder 10">
            <a:extLst>
              <a:ext uri="{FF2B5EF4-FFF2-40B4-BE49-F238E27FC236}">
                <a16:creationId xmlns:a16="http://schemas.microsoft.com/office/drawing/2014/main" id="{A2E5EB61-0CB7-FA0B-DD76-FE3D23813D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" t="696" r="-1" b="10833"/>
          <a:stretch>
            <a:fillRect/>
          </a:stretch>
        </p:blipFill>
        <p:spPr>
          <a:xfrm>
            <a:off x="7429690" y="4419150"/>
            <a:ext cx="2164375" cy="146805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4" name="Picture Placeholder 10">
            <a:extLst>
              <a:ext uri="{FF2B5EF4-FFF2-40B4-BE49-F238E27FC236}">
                <a16:creationId xmlns:a16="http://schemas.microsoft.com/office/drawing/2014/main" id="{F8AA716F-A340-D5DE-0C0E-AEE6A9964C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" t="1293" r="895" b="13377"/>
          <a:stretch>
            <a:fillRect/>
          </a:stretch>
        </p:blipFill>
        <p:spPr>
          <a:xfrm>
            <a:off x="9711143" y="4419151"/>
            <a:ext cx="2183677" cy="1468059"/>
          </a:xfrm>
          <a:prstGeom prst="roundRect">
            <a:avLst>
              <a:gd name="adj" fmla="val 1469"/>
            </a:avLst>
          </a:prstGeom>
          <a:blipFill>
            <a:blip r:embed="rId6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3769117390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4061</TotalTime>
  <Words>390</Words>
  <Application>Microsoft Office PowerPoint</Application>
  <PresentationFormat>Widescreen</PresentationFormat>
  <Paragraphs>26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Helvetica Neue Light</vt:lpstr>
      <vt:lpstr>Inter 24pt Medium</vt:lpstr>
      <vt:lpstr>Inter Tight</vt:lpstr>
      <vt:lpstr>04. Text</vt:lpstr>
      <vt:lpstr>Age UK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Zoe Aresti</cp:lastModifiedBy>
  <cp:revision>5</cp:revision>
  <dcterms:created xsi:type="dcterms:W3CDTF">2026-06-18T13:58:37Z</dcterms:created>
  <dcterms:modified xsi:type="dcterms:W3CDTF">2026-07-09T11:58:59Z</dcterms:modified>
</cp:coreProperties>
</file>