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328" r:id="rId2"/>
    <p:sldId id="32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id="{AD964F7F-C25E-E04A-A01A-BA1FA323078F}">
          <p14:sldIdLst>
            <p14:sldId id="328"/>
          </p14:sldIdLst>
        </p14:section>
        <p14:section name="Detailed" id="{0EA4DDEA-782D-AA44-8D9A-864B26D7F0FD}">
          <p14:sldIdLst>
            <p14:sldId id="32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F61F92-5E30-3042-92DB-13418E90A7EC}" v="20" dt="2026-07-27T15:43:49.9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21"/>
    <p:restoredTop sz="92877"/>
  </p:normalViewPr>
  <p:slideViewPr>
    <p:cSldViewPr snapToGrid="0">
      <p:cViewPr varScale="1">
        <p:scale>
          <a:sx n="118" d="100"/>
          <a:sy n="118" d="100"/>
        </p:scale>
        <p:origin x="1216" y="192"/>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ttie Thompson [sd22c2t]" userId="98a8b714-f796-4d31-a9a4-7dc84f343c61" providerId="ADAL" clId="{2BD75302-921E-5E9F-A20A-9DC17D688525}"/>
    <pc:docChg chg="undo custSel addSld delSld modSld sldOrd modSection">
      <pc:chgData name="Lottie Thompson [sd22c2t]" userId="98a8b714-f796-4d31-a9a4-7dc84f343c61" providerId="ADAL" clId="{2BD75302-921E-5E9F-A20A-9DC17D688525}" dt="2026-07-31T17:40:23.399" v="1301" actId="1076"/>
      <pc:docMkLst>
        <pc:docMk/>
      </pc:docMkLst>
      <pc:sldChg chg="addSp delSp modSp new mod setBg">
        <pc:chgData name="Lottie Thompson [sd22c2t]" userId="98a8b714-f796-4d31-a9a4-7dc84f343c61" providerId="ADAL" clId="{2BD75302-921E-5E9F-A20A-9DC17D688525}" dt="2026-07-31T17:40:23.399" v="1301" actId="1076"/>
        <pc:sldMkLst>
          <pc:docMk/>
          <pc:sldMk cId="4206237398" sldId="328"/>
        </pc:sldMkLst>
        <pc:spChg chg="mod">
          <ac:chgData name="Lottie Thompson [sd22c2t]" userId="98a8b714-f796-4d31-a9a4-7dc84f343c61" providerId="ADAL" clId="{2BD75302-921E-5E9F-A20A-9DC17D688525}" dt="2026-07-27T15:43:36.786" v="1291"/>
          <ac:spMkLst>
            <pc:docMk/>
            <pc:sldMk cId="4206237398" sldId="328"/>
            <ac:spMk id="2" creationId="{E1861E6D-CFC2-EC54-F430-6E3ACB620AB4}"/>
          </ac:spMkLst>
        </pc:spChg>
        <pc:spChg chg="add mod">
          <ac:chgData name="Lottie Thompson [sd22c2t]" userId="98a8b714-f796-4d31-a9a4-7dc84f343c61" providerId="ADAL" clId="{2BD75302-921E-5E9F-A20A-9DC17D688525}" dt="2026-07-27T15:26:33.621" v="1166" actId="20577"/>
          <ac:spMkLst>
            <pc:docMk/>
            <pc:sldMk cId="4206237398" sldId="328"/>
            <ac:spMk id="8" creationId="{2776F7F1-05A9-38DD-7249-50525ED94B04}"/>
          </ac:spMkLst>
        </pc:spChg>
        <pc:spChg chg="add mod">
          <ac:chgData name="Lottie Thompson [sd22c2t]" userId="98a8b714-f796-4d31-a9a4-7dc84f343c61" providerId="ADAL" clId="{2BD75302-921E-5E9F-A20A-9DC17D688525}" dt="2026-07-31T17:40:23.399" v="1301" actId="1076"/>
          <ac:spMkLst>
            <pc:docMk/>
            <pc:sldMk cId="4206237398" sldId="328"/>
            <ac:spMk id="9" creationId="{57C6985E-8A3D-7F38-1363-413EE0EB8B0F}"/>
          </ac:spMkLst>
        </pc:spChg>
        <pc:spChg chg="add mod">
          <ac:chgData name="Lottie Thompson [sd22c2t]" userId="98a8b714-f796-4d31-a9a4-7dc84f343c61" providerId="ADAL" clId="{2BD75302-921E-5E9F-A20A-9DC17D688525}" dt="2026-07-15T13:52:14.669" v="1153" actId="20577"/>
          <ac:spMkLst>
            <pc:docMk/>
            <pc:sldMk cId="4206237398" sldId="328"/>
            <ac:spMk id="12" creationId="{F025E750-5BEE-9B6C-45F6-C4FF03237A15}"/>
          </ac:spMkLst>
        </pc:spChg>
        <pc:picChg chg="add mod">
          <ac:chgData name="Lottie Thompson [sd22c2t]" userId="98a8b714-f796-4d31-a9a4-7dc84f343c61" providerId="ADAL" clId="{2BD75302-921E-5E9F-A20A-9DC17D688525}" dt="2026-07-27T15:28:37.977" v="1188" actId="14826"/>
          <ac:picMkLst>
            <pc:docMk/>
            <pc:sldMk cId="4206237398" sldId="328"/>
            <ac:picMk id="10" creationId="{3D0B2954-36E8-5A4D-8548-644A86150C4D}"/>
          </ac:picMkLst>
        </pc:picChg>
        <pc:picChg chg="add mod">
          <ac:chgData name="Lottie Thompson [sd22c2t]" userId="98a8b714-f796-4d31-a9a4-7dc84f343c61" providerId="ADAL" clId="{2BD75302-921E-5E9F-A20A-9DC17D688525}" dt="2026-07-27T15:28:42.754" v="1189" actId="14826"/>
          <ac:picMkLst>
            <pc:docMk/>
            <pc:sldMk cId="4206237398" sldId="328"/>
            <ac:picMk id="11" creationId="{6D0E024F-0CA2-8D63-1BDB-74091B9B2A4E}"/>
          </ac:picMkLst>
        </pc:picChg>
      </pc:sldChg>
      <pc:sldChg chg="addSp delSp modSp add mod ord">
        <pc:chgData name="Lottie Thompson [sd22c2t]" userId="98a8b714-f796-4d31-a9a4-7dc84f343c61" providerId="ADAL" clId="{2BD75302-921E-5E9F-A20A-9DC17D688525}" dt="2026-07-27T15:57:35.781" v="1295" actId="20577"/>
        <pc:sldMkLst>
          <pc:docMk/>
          <pc:sldMk cId="133886295" sldId="329"/>
        </pc:sldMkLst>
        <pc:spChg chg="add mod">
          <ac:chgData name="Lottie Thompson [sd22c2t]" userId="98a8b714-f796-4d31-a9a4-7dc84f343c61" providerId="ADAL" clId="{2BD75302-921E-5E9F-A20A-9DC17D688525}" dt="2026-07-27T15:29:09.731" v="1192" actId="14100"/>
          <ac:spMkLst>
            <pc:docMk/>
            <pc:sldMk cId="133886295" sldId="329"/>
            <ac:spMk id="3" creationId="{75FA2889-0B84-FDD2-E4C8-84C028999512}"/>
          </ac:spMkLst>
        </pc:spChg>
        <pc:spChg chg="add mod">
          <ac:chgData name="Lottie Thompson [sd22c2t]" userId="98a8b714-f796-4d31-a9a4-7dc84f343c61" providerId="ADAL" clId="{2BD75302-921E-5E9F-A20A-9DC17D688525}" dt="2026-07-15T13:52:23.031" v="1155"/>
          <ac:spMkLst>
            <pc:docMk/>
            <pc:sldMk cId="133886295" sldId="329"/>
            <ac:spMk id="5" creationId="{1DF3A3F1-0BA8-D147-7F4F-215189614F63}"/>
          </ac:spMkLst>
        </pc:spChg>
        <pc:spChg chg="mod">
          <ac:chgData name="Lottie Thompson [sd22c2t]" userId="98a8b714-f796-4d31-a9a4-7dc84f343c61" providerId="ADAL" clId="{2BD75302-921E-5E9F-A20A-9DC17D688525}" dt="2026-07-27T15:26:36.797" v="1170" actId="20577"/>
          <ac:spMkLst>
            <pc:docMk/>
            <pc:sldMk cId="133886295" sldId="329"/>
            <ac:spMk id="8" creationId="{E72D4A28-BB76-1119-4DB4-4742DADDC676}"/>
          </ac:spMkLst>
        </pc:spChg>
        <pc:spChg chg="add mod">
          <ac:chgData name="Lottie Thompson [sd22c2t]" userId="98a8b714-f796-4d31-a9a4-7dc84f343c61" providerId="ADAL" clId="{2BD75302-921E-5E9F-A20A-9DC17D688525}" dt="2026-07-27T15:33:58.049" v="1260" actId="20577"/>
          <ac:spMkLst>
            <pc:docMk/>
            <pc:sldMk cId="133886295" sldId="329"/>
            <ac:spMk id="14" creationId="{0E9E09B7-768B-9561-A4C0-BB41489BA24D}"/>
          </ac:spMkLst>
        </pc:spChg>
        <pc:spChg chg="add mod">
          <ac:chgData name="Lottie Thompson [sd22c2t]" userId="98a8b714-f796-4d31-a9a4-7dc84f343c61" providerId="ADAL" clId="{2BD75302-921E-5E9F-A20A-9DC17D688525}" dt="2026-07-27T15:35:45.344" v="1287" actId="1076"/>
          <ac:spMkLst>
            <pc:docMk/>
            <pc:sldMk cId="133886295" sldId="329"/>
            <ac:spMk id="16" creationId="{A5E0C759-890A-EB72-3788-0FE260F2C60A}"/>
          </ac:spMkLst>
        </pc:spChg>
        <pc:spChg chg="add mod">
          <ac:chgData name="Lottie Thompson [sd22c2t]" userId="98a8b714-f796-4d31-a9a4-7dc84f343c61" providerId="ADAL" clId="{2BD75302-921E-5E9F-A20A-9DC17D688525}" dt="2026-07-27T15:43:49.968" v="1294"/>
          <ac:spMkLst>
            <pc:docMk/>
            <pc:sldMk cId="133886295" sldId="329"/>
            <ac:spMk id="21" creationId="{73D04316-2250-82B3-4518-27CFDAAD30ED}"/>
          </ac:spMkLst>
        </pc:spChg>
        <pc:graphicFrameChg chg="add mod modGraphic">
          <ac:chgData name="Lottie Thompson [sd22c2t]" userId="98a8b714-f796-4d31-a9a4-7dc84f343c61" providerId="ADAL" clId="{2BD75302-921E-5E9F-A20A-9DC17D688525}" dt="2026-07-27T15:57:35.781" v="1295" actId="20577"/>
          <ac:graphicFrameMkLst>
            <pc:docMk/>
            <pc:sldMk cId="133886295" sldId="329"/>
            <ac:graphicFrameMk id="15" creationId="{DB8B6E24-4728-44A8-8852-5A6E1AFEE769}"/>
          </ac:graphicFrameMkLst>
        </pc:graphicFrameChg>
        <pc:picChg chg="add mod modCrop">
          <ac:chgData name="Lottie Thompson [sd22c2t]" userId="98a8b714-f796-4d31-a9a4-7dc84f343c61" providerId="ADAL" clId="{2BD75302-921E-5E9F-A20A-9DC17D688525}" dt="2026-07-27T15:33:16.361" v="1248" actId="1076"/>
          <ac:picMkLst>
            <pc:docMk/>
            <pc:sldMk cId="133886295" sldId="329"/>
            <ac:picMk id="17" creationId="{90998921-6FF9-11D2-C47F-DEE52CCC78F1}"/>
          </ac:picMkLst>
        </pc:picChg>
        <pc:picChg chg="add mod modCrop">
          <ac:chgData name="Lottie Thompson [sd22c2t]" userId="98a8b714-f796-4d31-a9a4-7dc84f343c61" providerId="ADAL" clId="{2BD75302-921E-5E9F-A20A-9DC17D688525}" dt="2026-07-27T15:33:16.361" v="1248" actId="1076"/>
          <ac:picMkLst>
            <pc:docMk/>
            <pc:sldMk cId="133886295" sldId="329"/>
            <ac:picMk id="18" creationId="{6C6D975E-B940-0F3B-10E5-581CE56F107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A0118-22F6-4749-91FB-9CCCAAFC42AF}" type="datetimeFigureOut">
              <a:rPr lang="en-US" smtClean="0"/>
              <a:t>7/31/26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52886D-1597-604C-8079-1A6241206724}" type="slidenum">
              <a:rPr lang="en-US" smtClean="0"/>
              <a:t>‹#›</a:t>
            </a:fld>
            <a:endParaRPr lang="en-US"/>
          </a:p>
        </p:txBody>
      </p:sp>
    </p:spTree>
    <p:extLst>
      <p:ext uri="{BB962C8B-B14F-4D97-AF65-F5344CB8AC3E}">
        <p14:creationId xmlns:p14="http://schemas.microsoft.com/office/powerpoint/2010/main" val="1226759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lgn="r" defTabSz="445018">
              <a:buNone/>
              <a:defRPr/>
            </a:pPr>
            <a:r>
              <a:rPr lang="en-US" sz="1200" b="1" dirty="0"/>
              <a:t>Source: </a:t>
            </a:r>
            <a:r>
              <a:rPr lang="en-US" sz="1200" dirty="0"/>
              <a:t>DCM / ASOS. Conducted by; </a:t>
            </a:r>
            <a:r>
              <a:rPr lang="en-US" sz="1200" dirty="0" err="1"/>
              <a:t>Differentology</a:t>
            </a:r>
            <a:r>
              <a:rPr lang="en-US" sz="1200" dirty="0"/>
              <a:t> Oct 2024. </a:t>
            </a:r>
          </a:p>
          <a:p>
            <a:pPr marL="158750" indent="0" algn="r" defTabSz="445018">
              <a:buNone/>
              <a:defRPr/>
            </a:pPr>
            <a:r>
              <a:rPr lang="en-GB" sz="1200" dirty="0"/>
              <a:t>Results b</a:t>
            </a:r>
            <a:r>
              <a:rPr lang="en-US" sz="1200" dirty="0" err="1"/>
              <a:t>ase</a:t>
            </a:r>
            <a:r>
              <a:rPr lang="en-US" sz="1200" dirty="0"/>
              <a:t>: 18-44. Uplifts are test (exposed to ad) vs control (unexposed to ad)</a:t>
            </a:r>
          </a:p>
          <a:p>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1</a:t>
            </a:fld>
            <a:endParaRPr lang="en-US"/>
          </a:p>
        </p:txBody>
      </p:sp>
    </p:spTree>
    <p:extLst>
      <p:ext uri="{BB962C8B-B14F-4D97-AF65-F5344CB8AC3E}">
        <p14:creationId xmlns:p14="http://schemas.microsoft.com/office/powerpoint/2010/main" val="2476950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lgn="r" defTabSz="445018">
              <a:buNone/>
              <a:defRPr/>
            </a:pPr>
            <a:r>
              <a:rPr lang="en-US" sz="1200" b="1" dirty="0"/>
              <a:t>Source: </a:t>
            </a:r>
            <a:r>
              <a:rPr lang="en-US" sz="1200" dirty="0"/>
              <a:t>DCM / ASOS. Conducted by; </a:t>
            </a:r>
            <a:r>
              <a:rPr lang="en-US" sz="1200" dirty="0" err="1"/>
              <a:t>Differentology</a:t>
            </a:r>
            <a:r>
              <a:rPr lang="en-US" sz="1200" dirty="0"/>
              <a:t> Oct 2024. </a:t>
            </a:r>
          </a:p>
          <a:p>
            <a:pPr marL="158750" indent="0" algn="r" defTabSz="445018">
              <a:buNone/>
              <a:defRPr/>
            </a:pPr>
            <a:r>
              <a:rPr lang="en-GB" sz="1200" dirty="0"/>
              <a:t>Results b</a:t>
            </a:r>
            <a:r>
              <a:rPr lang="en-US" sz="1200" dirty="0" err="1"/>
              <a:t>ase</a:t>
            </a:r>
            <a:r>
              <a:rPr lang="en-US" sz="1200" dirty="0"/>
              <a:t>: 18-44. Uplifts are test (exposed to ad) vs control (unexposed to ad)</a:t>
            </a:r>
          </a:p>
        </p:txBody>
      </p:sp>
      <p:sp>
        <p:nvSpPr>
          <p:cNvPr id="4" name="Slide Number Placeholder 3"/>
          <p:cNvSpPr>
            <a:spLocks noGrp="1"/>
          </p:cNvSpPr>
          <p:nvPr>
            <p:ph type="sldNum" sz="quarter" idx="5"/>
          </p:nvPr>
        </p:nvSpPr>
        <p:spPr/>
        <p:txBody>
          <a:bodyPr/>
          <a:lstStyle/>
          <a:p>
            <a:fld id="{D052886D-1597-604C-8079-1A6241206724}" type="slidenum">
              <a:rPr lang="en-US" smtClean="0"/>
              <a:t>2</a:t>
            </a:fld>
            <a:endParaRPr lang="en-US"/>
          </a:p>
        </p:txBody>
      </p:sp>
    </p:spTree>
    <p:extLst>
      <p:ext uri="{BB962C8B-B14F-4D97-AF65-F5344CB8AC3E}">
        <p14:creationId xmlns:p14="http://schemas.microsoft.com/office/powerpoint/2010/main" val="35687021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31/07/2026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861E6D-CFC2-EC54-F430-6E3ACB620AB4}"/>
              </a:ext>
            </a:extLst>
          </p:cNvPr>
          <p:cNvSpPr>
            <a:spLocks noGrp="1"/>
          </p:cNvSpPr>
          <p:nvPr>
            <p:ph type="body" sz="quarter" idx="83"/>
          </p:nvPr>
        </p:nvSpPr>
        <p:spPr/>
        <p:txBody>
          <a:bodyPr/>
          <a:lstStyle/>
          <a:p>
            <a:pPr marL="158750" indent="0" defTabSz="445018">
              <a:defRPr/>
            </a:pPr>
            <a:r>
              <a:rPr lang="en-US" b="1" dirty="0"/>
              <a:t>Source: </a:t>
            </a:r>
            <a:r>
              <a:rPr lang="en-US" dirty="0"/>
              <a:t>DCM / ASOS. Conducted by; </a:t>
            </a:r>
            <a:r>
              <a:rPr lang="en-US" dirty="0" err="1"/>
              <a:t>Differentology</a:t>
            </a:r>
            <a:r>
              <a:rPr lang="en-US" dirty="0"/>
              <a:t> Oct 2024. </a:t>
            </a:r>
          </a:p>
          <a:p>
            <a:endParaRPr lang="en-US" dirty="0"/>
          </a:p>
        </p:txBody>
      </p:sp>
      <p:sp>
        <p:nvSpPr>
          <p:cNvPr id="8" name="Title 2">
            <a:extLst>
              <a:ext uri="{FF2B5EF4-FFF2-40B4-BE49-F238E27FC236}">
                <a16:creationId xmlns:a16="http://schemas.microsoft.com/office/drawing/2014/main" id="{2776F7F1-05A9-38DD-7249-50525ED94B04}"/>
              </a:ext>
            </a:extLst>
          </p:cNvPr>
          <p:cNvSpPr>
            <a:spLocks noGrp="1"/>
          </p:cNvSpPr>
          <p:nvPr>
            <p:ph type="title"/>
          </p:nvPr>
        </p:nvSpPr>
        <p:spPr>
          <a:xfrm>
            <a:off x="510922" y="476824"/>
            <a:ext cx="10837631" cy="525552"/>
          </a:xfrm>
        </p:spPr>
        <p:txBody>
          <a:bodyPr/>
          <a:lstStyle/>
          <a:p>
            <a:r>
              <a:rPr lang="en-US" dirty="0"/>
              <a:t>ASOS</a:t>
            </a:r>
          </a:p>
        </p:txBody>
      </p:sp>
      <p:sp>
        <p:nvSpPr>
          <p:cNvPr id="9" name="Text Placeholder 4">
            <a:extLst>
              <a:ext uri="{FF2B5EF4-FFF2-40B4-BE49-F238E27FC236}">
                <a16:creationId xmlns:a16="http://schemas.microsoft.com/office/drawing/2014/main" id="{57C6985E-8A3D-7F38-1363-413EE0EB8B0F}"/>
              </a:ext>
            </a:extLst>
          </p:cNvPr>
          <p:cNvSpPr>
            <a:spLocks noGrp="1"/>
          </p:cNvSpPr>
          <p:nvPr>
            <p:ph type="body" sz="quarter" idx="16"/>
          </p:nvPr>
        </p:nvSpPr>
        <p:spPr>
          <a:xfrm>
            <a:off x="510922" y="1511988"/>
            <a:ext cx="7442287" cy="3834023"/>
          </a:xfrm>
        </p:spPr>
        <p:txBody>
          <a:bodyPr/>
          <a:lstStyle/>
          <a:p>
            <a:pPr lvl="0" indent="0" defTabSz="961844">
              <a:lnSpc>
                <a:spcPct val="100000"/>
              </a:lnSpc>
              <a:spcBef>
                <a:spcPts val="0"/>
              </a:spcBef>
              <a:buClr>
                <a:srgbClr val="FFFFFF"/>
              </a:buClr>
              <a:buSzPct val="100000"/>
              <a:defRPr/>
            </a:pPr>
            <a:r>
              <a:rPr lang="en-GB" sz="1600" b="1" dirty="0"/>
              <a:t>Background</a:t>
            </a:r>
            <a:br>
              <a:rPr lang="en-GB" sz="1600" b="1" dirty="0"/>
            </a:br>
            <a:r>
              <a:rPr lang="en-GB" altLang="en-US" sz="1600" dirty="0">
                <a:solidFill>
                  <a:srgbClr val="000000"/>
                </a:solidFill>
                <a:cs typeface="Arial" pitchFamily="34" charset="0"/>
              </a:rPr>
              <a:t>ASOS launched its first brand campaign aimed at positioning itself as a platform where people can find inspiration and originality in fashion and ultimately increasing brand consideration. </a:t>
            </a:r>
          </a:p>
          <a:p>
            <a:pPr lvl="0" indent="0" defTabSz="961844">
              <a:lnSpc>
                <a:spcPct val="100000"/>
              </a:lnSpc>
              <a:spcBef>
                <a:spcPts val="0"/>
              </a:spcBef>
              <a:buClr>
                <a:srgbClr val="FFFFFF"/>
              </a:buClr>
              <a:buSzPct val="100000"/>
              <a:defRPr/>
            </a:pPr>
            <a:br>
              <a:rPr lang="en-GB" sz="1600" b="1" dirty="0">
                <a:solidFill>
                  <a:srgbClr val="000000"/>
                </a:solidFill>
              </a:rPr>
            </a:br>
            <a:r>
              <a:rPr lang="en-GB" sz="1600" b="1" dirty="0"/>
              <a:t>Plan</a:t>
            </a:r>
            <a:br>
              <a:rPr lang="en-GB" sz="1600" b="1" dirty="0">
                <a:solidFill>
                  <a:srgbClr val="000000"/>
                </a:solidFill>
              </a:rPr>
            </a:br>
            <a:r>
              <a:rPr lang="en-GB" altLang="en-US" sz="1600" dirty="0">
                <a:solidFill>
                  <a:srgbClr val="000000"/>
                </a:solidFill>
                <a:cs typeface="Arial" pitchFamily="34" charset="0"/>
              </a:rPr>
              <a:t>Buying the Silver Spot in </a:t>
            </a:r>
            <a:r>
              <a:rPr lang="en-GB" altLang="en-US" sz="1600" i="1" dirty="0">
                <a:solidFill>
                  <a:srgbClr val="000000"/>
                </a:solidFill>
                <a:cs typeface="Arial" pitchFamily="34" charset="0"/>
              </a:rPr>
              <a:t>Venom: The Last Dance</a:t>
            </a:r>
            <a:r>
              <a:rPr lang="en-GB" altLang="en-US" sz="1600" dirty="0">
                <a:solidFill>
                  <a:srgbClr val="000000"/>
                </a:solidFill>
                <a:cs typeface="Arial" pitchFamily="34" charset="0"/>
              </a:rPr>
              <a:t>, ASOS showcased the 60” ad in cinema to its target young adult audience, as part of a wider mix including BVOD, SVOD, YouTube and Social. </a:t>
            </a:r>
            <a:br>
              <a:rPr lang="en-GB" altLang="en-US" sz="1600" dirty="0">
                <a:solidFill>
                  <a:srgbClr val="000000"/>
                </a:solidFill>
                <a:cs typeface="Arial" pitchFamily="34" charset="0"/>
              </a:rPr>
            </a:br>
            <a:endParaRPr lang="en-GB" sz="1600" dirty="0">
              <a:solidFill>
                <a:srgbClr val="000000"/>
              </a:solidFill>
            </a:endParaRPr>
          </a:p>
          <a:p>
            <a:pPr lvl="0" indent="0" defTabSz="961844">
              <a:lnSpc>
                <a:spcPct val="100000"/>
              </a:lnSpc>
              <a:spcBef>
                <a:spcPts val="0"/>
              </a:spcBef>
              <a:buClr>
                <a:srgbClr val="FFFFFF"/>
              </a:buClr>
              <a:buSzPct val="100000"/>
              <a:defRPr/>
            </a:pPr>
            <a:r>
              <a:rPr lang="en-GB" sz="1600" b="1" dirty="0"/>
              <a:t>Results</a:t>
            </a:r>
          </a:p>
          <a:p>
            <a:pPr lvl="0" indent="0" defTabSz="961844">
              <a:lnSpc>
                <a:spcPct val="100000"/>
              </a:lnSpc>
              <a:spcBef>
                <a:spcPts val="0"/>
              </a:spcBef>
              <a:buClr>
                <a:srgbClr val="FFFFFF"/>
              </a:buClr>
              <a:buSzPct val="100000"/>
              <a:defRPr/>
            </a:pPr>
            <a:endParaRPr lang="en-GB" sz="1600" b="1" dirty="0"/>
          </a:p>
          <a:p>
            <a:pPr marL="285750" lvl="0" indent="-285750" defTabSz="961844">
              <a:lnSpc>
                <a:spcPct val="100000"/>
              </a:lnSpc>
              <a:spcBef>
                <a:spcPts val="0"/>
              </a:spcBef>
              <a:buClr>
                <a:schemeClr val="tx1"/>
              </a:buClr>
              <a:buSzPct val="100000"/>
              <a:buFont typeface="Arial" panose="020B0604020202020204" pitchFamily="34" charset="0"/>
              <a:buChar char="•"/>
              <a:defRPr/>
            </a:pPr>
            <a:r>
              <a:rPr lang="en-GB" sz="1600" dirty="0"/>
              <a:t>Ad awareness increased by +20% among those exposed via cinema.</a:t>
            </a:r>
            <a:endParaRPr lang="en-GB" sz="1600" dirty="0">
              <a:solidFill>
                <a:srgbClr val="000000"/>
              </a:solidFill>
              <a:highlight>
                <a:srgbClr val="FFFF00"/>
              </a:highlight>
            </a:endParaRPr>
          </a:p>
          <a:p>
            <a:pPr marL="285750" indent="-285750" defTabSz="654246">
              <a:lnSpc>
                <a:spcPct val="100000"/>
              </a:lnSpc>
              <a:buClr>
                <a:schemeClr val="tx1"/>
              </a:buClr>
              <a:buFont typeface="Arial" panose="020B0604020202020204" pitchFamily="34" charset="0"/>
              <a:buChar char="•"/>
            </a:pPr>
            <a:r>
              <a:rPr lang="en-GB" sz="1600" dirty="0"/>
              <a:t>Significant increases across key campaign perceptions included </a:t>
            </a:r>
            <a:r>
              <a:rPr lang="en-GB" sz="1600" i="1" dirty="0"/>
              <a:t>‘is a brand that inspires my fashion’ </a:t>
            </a:r>
            <a:r>
              <a:rPr lang="en-GB" sz="1600" dirty="0"/>
              <a:t>(+35%).</a:t>
            </a:r>
            <a:endParaRPr lang="en-GB" sz="1600" dirty="0">
              <a:solidFill>
                <a:srgbClr val="000000"/>
              </a:solidFill>
            </a:endParaRPr>
          </a:p>
        </p:txBody>
      </p:sp>
      <p:pic>
        <p:nvPicPr>
          <p:cNvPr id="10" name="Picture Placeholder 8">
            <a:extLst>
              <a:ext uri="{FF2B5EF4-FFF2-40B4-BE49-F238E27FC236}">
                <a16:creationId xmlns:a16="http://schemas.microsoft.com/office/drawing/2014/main" id="{3D0B2954-36E8-5A4D-8548-644A86150C4D}"/>
              </a:ext>
            </a:extLst>
          </p:cNvPr>
          <p:cNvPicPr>
            <a:picLocks noChangeAspect="1"/>
          </p:cNvPicPr>
          <p:nvPr/>
        </p:nvPicPr>
        <p:blipFill>
          <a:blip r:embed="rId3">
            <a:extLst>
              <a:ext uri="{28A0092B-C50C-407E-A947-70E740481C1C}">
                <a14:useLocalDpi xmlns:a14="http://schemas.microsoft.com/office/drawing/2010/main" val="0"/>
              </a:ext>
            </a:extLst>
          </a:blip>
          <a:srcRect t="821" b="821"/>
          <a:stretch/>
        </p:blipFill>
        <p:spPr>
          <a:xfrm>
            <a:off x="8507219" y="932940"/>
            <a:ext cx="3291034" cy="2390828"/>
          </a:xfrm>
          <a:prstGeom prst="roundRect">
            <a:avLst>
              <a:gd name="adj" fmla="val 1469"/>
            </a:avLst>
          </a:prstGeom>
          <a:blipFill>
            <a:blip r:embed="rId4"/>
            <a:srcRect/>
            <a:stretch>
              <a:fillRect t="-13649" b="-13649"/>
            </a:stretch>
          </a:blipFill>
        </p:spPr>
      </p:pic>
      <p:pic>
        <p:nvPicPr>
          <p:cNvPr id="11" name="Picture Placeholder 8">
            <a:extLst>
              <a:ext uri="{FF2B5EF4-FFF2-40B4-BE49-F238E27FC236}">
                <a16:creationId xmlns:a16="http://schemas.microsoft.com/office/drawing/2014/main" id="{6D0E024F-0CA2-8D63-1BDB-74091B9B2A4E}"/>
              </a:ext>
            </a:extLst>
          </p:cNvPr>
          <p:cNvPicPr>
            <a:picLocks noChangeAspect="1"/>
          </p:cNvPicPr>
          <p:nvPr/>
        </p:nvPicPr>
        <p:blipFill>
          <a:blip r:embed="rId5">
            <a:extLst>
              <a:ext uri="{28A0092B-C50C-407E-A947-70E740481C1C}">
                <a14:useLocalDpi xmlns:a14="http://schemas.microsoft.com/office/drawing/2010/main" val="0"/>
              </a:ext>
            </a:extLst>
          </a:blip>
          <a:srcRect t="2203" b="2203"/>
          <a:stretch/>
        </p:blipFill>
        <p:spPr>
          <a:xfrm>
            <a:off x="8507219" y="3429000"/>
            <a:ext cx="3291034" cy="2390828"/>
          </a:xfrm>
          <a:prstGeom prst="roundRect">
            <a:avLst>
              <a:gd name="adj" fmla="val 1469"/>
            </a:avLst>
          </a:prstGeom>
          <a:blipFill>
            <a:blip r:embed="rId4"/>
            <a:srcRect/>
            <a:stretch>
              <a:fillRect t="-13649" b="-13649"/>
            </a:stretch>
          </a:blipFill>
        </p:spPr>
      </p:pic>
      <p:sp>
        <p:nvSpPr>
          <p:cNvPr id="12" name="TextBox 11">
            <a:extLst>
              <a:ext uri="{FF2B5EF4-FFF2-40B4-BE49-F238E27FC236}">
                <a16:creationId xmlns:a16="http://schemas.microsoft.com/office/drawing/2014/main" id="{F025E750-5BEE-9B6C-45F6-C4FF03237A15}"/>
              </a:ext>
            </a:extLst>
          </p:cNvPr>
          <p:cNvSpPr txBox="1"/>
          <p:nvPr/>
        </p:nvSpPr>
        <p:spPr>
          <a:xfrm>
            <a:off x="9570246" y="378702"/>
            <a:ext cx="2228007" cy="407740"/>
          </a:xfrm>
          <a:prstGeom prst="roundRect">
            <a:avLst>
              <a:gd name="adj" fmla="val 7714"/>
            </a:avLst>
          </a:prstGeom>
          <a:solidFill>
            <a:srgbClr val="BA9863"/>
          </a:solidFill>
        </p:spPr>
        <p:txBody>
          <a:bodyPr wrap="square" rtlCol="0" anchor="ctr" anchorCtr="0">
            <a:noAutofit/>
          </a:bodyPr>
          <a:lstStyle/>
          <a:p>
            <a:pPr algn="ctr" defTabSz="654246">
              <a:buClrTx/>
            </a:pPr>
            <a:r>
              <a:rPr lang="en-GB" sz="1200" dirty="0">
                <a:solidFill>
                  <a:srgbClr val="FFFFFF"/>
                </a:solidFill>
              </a:rPr>
              <a:t>DCM Awards Nominee:</a:t>
            </a:r>
            <a:br>
              <a:rPr lang="en-GB" sz="1200" dirty="0">
                <a:solidFill>
                  <a:srgbClr val="FFFFFF"/>
                </a:solidFill>
              </a:rPr>
            </a:br>
            <a:r>
              <a:rPr lang="en-GB" sz="1200" dirty="0">
                <a:solidFill>
                  <a:srgbClr val="FFFFFF"/>
                </a:solidFill>
              </a:rPr>
              <a:t>Best Use of Cinema (Large)</a:t>
            </a:r>
          </a:p>
        </p:txBody>
      </p:sp>
    </p:spTree>
    <p:extLst>
      <p:ext uri="{BB962C8B-B14F-4D97-AF65-F5344CB8AC3E}">
        <p14:creationId xmlns:p14="http://schemas.microsoft.com/office/powerpoint/2010/main" val="4206237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0A81E9FA-10A1-6377-511A-55DB1B0E72DA}"/>
            </a:ext>
          </a:extLst>
        </p:cNvPr>
        <p:cNvGrpSpPr/>
        <p:nvPr/>
      </p:nvGrpSpPr>
      <p:grpSpPr>
        <a:xfrm>
          <a:off x="0" y="0"/>
          <a:ext cx="0" cy="0"/>
          <a:chOff x="0" y="0"/>
          <a:chExt cx="0" cy="0"/>
        </a:xfrm>
      </p:grpSpPr>
      <p:sp>
        <p:nvSpPr>
          <p:cNvPr id="8" name="Title 2">
            <a:extLst>
              <a:ext uri="{FF2B5EF4-FFF2-40B4-BE49-F238E27FC236}">
                <a16:creationId xmlns:a16="http://schemas.microsoft.com/office/drawing/2014/main" id="{E72D4A28-BB76-1119-4DB4-4742DADDC676}"/>
              </a:ext>
            </a:extLst>
          </p:cNvPr>
          <p:cNvSpPr>
            <a:spLocks noGrp="1"/>
          </p:cNvSpPr>
          <p:nvPr>
            <p:ph type="title"/>
          </p:nvPr>
        </p:nvSpPr>
        <p:spPr>
          <a:xfrm>
            <a:off x="510922" y="476824"/>
            <a:ext cx="8204453" cy="525552"/>
          </a:xfrm>
        </p:spPr>
        <p:txBody>
          <a:bodyPr/>
          <a:lstStyle/>
          <a:p>
            <a:r>
              <a:rPr lang="en-US" dirty="0"/>
              <a:t>ASOS</a:t>
            </a:r>
          </a:p>
        </p:txBody>
      </p:sp>
      <p:sp>
        <p:nvSpPr>
          <p:cNvPr id="3" name="Subtitle 3">
            <a:extLst>
              <a:ext uri="{FF2B5EF4-FFF2-40B4-BE49-F238E27FC236}">
                <a16:creationId xmlns:a16="http://schemas.microsoft.com/office/drawing/2014/main" id="{75FA2889-0B84-FDD2-E4C8-84C028999512}"/>
              </a:ext>
            </a:extLst>
          </p:cNvPr>
          <p:cNvSpPr>
            <a:spLocks noGrp="1"/>
          </p:cNvSpPr>
          <p:nvPr>
            <p:ph type="subTitle" idx="1"/>
          </p:nvPr>
        </p:nvSpPr>
        <p:spPr>
          <a:xfrm>
            <a:off x="508533" y="1146201"/>
            <a:ext cx="2873645" cy="347555"/>
          </a:xfrm>
        </p:spPr>
        <p:txBody>
          <a:bodyPr/>
          <a:lstStyle/>
          <a:p>
            <a:r>
              <a:rPr lang="en-GB" dirty="0"/>
              <a:t>‘Inspired By’</a:t>
            </a:r>
          </a:p>
        </p:txBody>
      </p:sp>
      <p:sp>
        <p:nvSpPr>
          <p:cNvPr id="5" name="TextBox 4">
            <a:extLst>
              <a:ext uri="{FF2B5EF4-FFF2-40B4-BE49-F238E27FC236}">
                <a16:creationId xmlns:a16="http://schemas.microsoft.com/office/drawing/2014/main" id="{1DF3A3F1-0BA8-D147-7F4F-215189614F63}"/>
              </a:ext>
            </a:extLst>
          </p:cNvPr>
          <p:cNvSpPr txBox="1"/>
          <p:nvPr/>
        </p:nvSpPr>
        <p:spPr>
          <a:xfrm>
            <a:off x="9570246" y="378702"/>
            <a:ext cx="2228007" cy="407740"/>
          </a:xfrm>
          <a:prstGeom prst="roundRect">
            <a:avLst>
              <a:gd name="adj" fmla="val 7714"/>
            </a:avLst>
          </a:prstGeom>
          <a:solidFill>
            <a:srgbClr val="BA9863"/>
          </a:solidFill>
        </p:spPr>
        <p:txBody>
          <a:bodyPr wrap="square" rtlCol="0" anchor="ctr" anchorCtr="0">
            <a:noAutofit/>
          </a:bodyPr>
          <a:lstStyle/>
          <a:p>
            <a:pPr algn="ctr" defTabSz="654246">
              <a:buClrTx/>
            </a:pPr>
            <a:r>
              <a:rPr lang="en-GB" sz="1200" dirty="0">
                <a:solidFill>
                  <a:srgbClr val="FFFFFF"/>
                </a:solidFill>
              </a:rPr>
              <a:t>DCM Awards Nominee:</a:t>
            </a:r>
            <a:br>
              <a:rPr lang="en-GB" sz="1200" dirty="0">
                <a:solidFill>
                  <a:srgbClr val="FFFFFF"/>
                </a:solidFill>
              </a:rPr>
            </a:br>
            <a:r>
              <a:rPr lang="en-GB" sz="1200" dirty="0">
                <a:solidFill>
                  <a:srgbClr val="FFFFFF"/>
                </a:solidFill>
              </a:rPr>
              <a:t>Best Use of Cinema (Large)</a:t>
            </a:r>
          </a:p>
        </p:txBody>
      </p:sp>
      <p:sp>
        <p:nvSpPr>
          <p:cNvPr id="14" name="Text Placeholder 4">
            <a:extLst>
              <a:ext uri="{FF2B5EF4-FFF2-40B4-BE49-F238E27FC236}">
                <a16:creationId xmlns:a16="http://schemas.microsoft.com/office/drawing/2014/main" id="{0E9E09B7-768B-9561-A4C0-BB41489BA24D}"/>
              </a:ext>
            </a:extLst>
          </p:cNvPr>
          <p:cNvSpPr>
            <a:spLocks noGrp="1"/>
          </p:cNvSpPr>
          <p:nvPr>
            <p:ph type="body" sz="quarter" idx="16"/>
          </p:nvPr>
        </p:nvSpPr>
        <p:spPr>
          <a:xfrm>
            <a:off x="508533" y="1737572"/>
            <a:ext cx="4662557" cy="4082256"/>
          </a:xfrm>
        </p:spPr>
        <p:txBody>
          <a:bodyPr/>
          <a:lstStyle/>
          <a:p>
            <a:pPr defTabSz="654246">
              <a:lnSpc>
                <a:spcPct val="100000"/>
              </a:lnSpc>
            </a:pPr>
            <a:r>
              <a:rPr lang="en-GB" altLang="en-US" b="1" dirty="0">
                <a:cs typeface="Arial" pitchFamily="34" charset="0"/>
              </a:rPr>
              <a:t>Background</a:t>
            </a:r>
            <a:br>
              <a:rPr lang="en-GB" altLang="en-US" dirty="0">
                <a:cs typeface="Arial" pitchFamily="34" charset="0"/>
              </a:rPr>
            </a:br>
            <a:r>
              <a:rPr lang="en-GB" altLang="en-US" dirty="0">
                <a:solidFill>
                  <a:srgbClr val="000000"/>
                </a:solidFill>
                <a:cs typeface="Arial" pitchFamily="34" charset="0"/>
              </a:rPr>
              <a:t>ASOS launched its first brand campaign aimed at positioning itself as a platform where people can find inspiration and originality in fashion – rather than just an online marketplace for items you’ve already decided to purchase. ASOS aimed to use this new campaign to drive awareness, strengthen key brand perceptions, and increase brand consideration among its target audience.</a:t>
            </a:r>
            <a:br>
              <a:rPr lang="en-GB" altLang="en-US" dirty="0">
                <a:solidFill>
                  <a:srgbClr val="000000"/>
                </a:solidFill>
                <a:cs typeface="Arial" pitchFamily="34" charset="0"/>
              </a:rPr>
            </a:br>
            <a:br>
              <a:rPr lang="en-GB" altLang="en-US" dirty="0">
                <a:solidFill>
                  <a:srgbClr val="000000"/>
                </a:solidFill>
                <a:cs typeface="Arial" pitchFamily="34" charset="0"/>
              </a:rPr>
            </a:br>
            <a:r>
              <a:rPr lang="en-GB" altLang="en-US" b="1" dirty="0">
                <a:cs typeface="Arial" pitchFamily="34" charset="0"/>
              </a:rPr>
              <a:t>Plan</a:t>
            </a:r>
            <a:br>
              <a:rPr lang="en-GB" altLang="en-US" dirty="0">
                <a:cs typeface="Arial" pitchFamily="34" charset="0"/>
              </a:rPr>
            </a:br>
            <a:r>
              <a:rPr lang="en-GB" altLang="en-US" dirty="0">
                <a:solidFill>
                  <a:srgbClr val="000000"/>
                </a:solidFill>
                <a:cs typeface="Arial" pitchFamily="34" charset="0"/>
              </a:rPr>
              <a:t>Wanting to launch the new brand ad to a younger audience who are also lighter TV viewers, ASOS showcased the 60” in cinema as part of its media mix, understanding its role in driving key metrics.</a:t>
            </a:r>
            <a:br>
              <a:rPr lang="en-GB" altLang="en-US" dirty="0">
                <a:solidFill>
                  <a:srgbClr val="000000"/>
                </a:solidFill>
                <a:cs typeface="Arial" pitchFamily="34" charset="0"/>
              </a:rPr>
            </a:br>
            <a:br>
              <a:rPr lang="en-GB" altLang="en-US" dirty="0">
                <a:solidFill>
                  <a:srgbClr val="000000"/>
                </a:solidFill>
                <a:cs typeface="Arial" pitchFamily="34" charset="0"/>
              </a:rPr>
            </a:br>
            <a:r>
              <a:rPr lang="en-GB" altLang="en-US" dirty="0">
                <a:solidFill>
                  <a:srgbClr val="000000"/>
                </a:solidFill>
                <a:cs typeface="Arial" pitchFamily="34" charset="0"/>
              </a:rPr>
              <a:t>ASOS bought into the Silver Spot of </a:t>
            </a:r>
            <a:r>
              <a:rPr lang="en-GB" altLang="en-US" i="1" dirty="0">
                <a:solidFill>
                  <a:srgbClr val="000000"/>
                </a:solidFill>
                <a:cs typeface="Arial" pitchFamily="34" charset="0"/>
              </a:rPr>
              <a:t>Venom: The Last Dance</a:t>
            </a:r>
            <a:r>
              <a:rPr lang="en-GB" altLang="en-US" dirty="0">
                <a:solidFill>
                  <a:srgbClr val="000000"/>
                </a:solidFill>
                <a:cs typeface="Arial" pitchFamily="34" charset="0"/>
              </a:rPr>
              <a:t>, giving them access to an engaged younger skewing audience. Expanding across other platforms, the campaign also ran the 60” and an additional 20” copy across SVOD, BVOD, Social, YouTube, Online</a:t>
            </a:r>
            <a:br>
              <a:rPr lang="en-GB" altLang="en-US" dirty="0">
                <a:solidFill>
                  <a:srgbClr val="000000"/>
                </a:solidFill>
                <a:cs typeface="Arial" pitchFamily="34" charset="0"/>
              </a:rPr>
            </a:br>
            <a:r>
              <a:rPr lang="en-GB" altLang="en-US" dirty="0">
                <a:solidFill>
                  <a:srgbClr val="000000"/>
                </a:solidFill>
                <a:cs typeface="Arial" pitchFamily="34" charset="0"/>
              </a:rPr>
              <a:t>and Outdoor.</a:t>
            </a:r>
            <a:br>
              <a:rPr lang="en-GB" altLang="en-US" dirty="0">
                <a:solidFill>
                  <a:srgbClr val="000000"/>
                </a:solidFill>
                <a:cs typeface="Arial" pitchFamily="34" charset="0"/>
              </a:rPr>
            </a:br>
            <a:br>
              <a:rPr lang="en-GB" altLang="en-US" dirty="0">
                <a:solidFill>
                  <a:srgbClr val="000000"/>
                </a:solidFill>
                <a:cs typeface="Arial" pitchFamily="34" charset="0"/>
              </a:rPr>
            </a:br>
            <a:r>
              <a:rPr lang="en-GB" b="1" dirty="0"/>
              <a:t>Results</a:t>
            </a:r>
            <a:br>
              <a:rPr lang="en-GB" dirty="0"/>
            </a:br>
            <a:r>
              <a:rPr lang="en-GB" dirty="0">
                <a:solidFill>
                  <a:srgbClr val="000000"/>
                </a:solidFill>
              </a:rPr>
              <a:t>Cinema played a vital role in helping ASOS launch the new campaign.</a:t>
            </a:r>
            <a:endParaRPr lang="en-GB" altLang="en-US" dirty="0">
              <a:solidFill>
                <a:srgbClr val="000000"/>
              </a:solidFill>
              <a:cs typeface="Arial" pitchFamily="34" charset="0"/>
            </a:endParaRPr>
          </a:p>
        </p:txBody>
      </p:sp>
      <p:graphicFrame>
        <p:nvGraphicFramePr>
          <p:cNvPr id="15" name="Table 14">
            <a:extLst>
              <a:ext uri="{FF2B5EF4-FFF2-40B4-BE49-F238E27FC236}">
                <a16:creationId xmlns:a16="http://schemas.microsoft.com/office/drawing/2014/main" id="{DB8B6E24-4728-44A8-8852-5A6E1AFEE769}"/>
              </a:ext>
            </a:extLst>
          </p:cNvPr>
          <p:cNvGraphicFramePr>
            <a:graphicFrameLocks noGrp="1"/>
          </p:cNvGraphicFramePr>
          <p:nvPr>
            <p:extLst>
              <p:ext uri="{D42A27DB-BD31-4B8C-83A1-F6EECF244321}">
                <p14:modId xmlns:p14="http://schemas.microsoft.com/office/powerpoint/2010/main" val="409418631"/>
              </p:ext>
            </p:extLst>
          </p:nvPr>
        </p:nvGraphicFramePr>
        <p:xfrm>
          <a:off x="5601491" y="1376450"/>
          <a:ext cx="6196763" cy="819150"/>
        </p:xfrm>
        <a:graphic>
          <a:graphicData uri="http://schemas.openxmlformats.org/drawingml/2006/table">
            <a:tbl>
              <a:tblPr firstRow="1" bandRow="1">
                <a:tableStyleId>{F5AB1C69-6EDB-4FF4-983F-18BD219EF322}</a:tableStyleId>
              </a:tblPr>
              <a:tblGrid>
                <a:gridCol w="1491040">
                  <a:extLst>
                    <a:ext uri="{9D8B030D-6E8A-4147-A177-3AD203B41FA5}">
                      <a16:colId xmlns:a16="http://schemas.microsoft.com/office/drawing/2014/main" val="3445733911"/>
                    </a:ext>
                  </a:extLst>
                </a:gridCol>
                <a:gridCol w="1607341">
                  <a:extLst>
                    <a:ext uri="{9D8B030D-6E8A-4147-A177-3AD203B41FA5}">
                      <a16:colId xmlns:a16="http://schemas.microsoft.com/office/drawing/2014/main" val="2072537272"/>
                    </a:ext>
                  </a:extLst>
                </a:gridCol>
                <a:gridCol w="1549191">
                  <a:extLst>
                    <a:ext uri="{9D8B030D-6E8A-4147-A177-3AD203B41FA5}">
                      <a16:colId xmlns:a16="http://schemas.microsoft.com/office/drawing/2014/main" val="3314162814"/>
                    </a:ext>
                  </a:extLst>
                </a:gridCol>
                <a:gridCol w="1549191">
                  <a:extLst>
                    <a:ext uri="{9D8B030D-6E8A-4147-A177-3AD203B41FA5}">
                      <a16:colId xmlns:a16="http://schemas.microsoft.com/office/drawing/2014/main" val="776944138"/>
                    </a:ext>
                  </a:extLst>
                </a:gridCol>
              </a:tblGrid>
              <a:tr h="403094">
                <a:tc>
                  <a:txBody>
                    <a:bodyPr/>
                    <a:lstStyle/>
                    <a:p>
                      <a:pPr algn="l"/>
                      <a:r>
                        <a:rPr lang="en-GB" sz="1300" dirty="0">
                          <a:solidFill>
                            <a:schemeClr val="tx1"/>
                          </a:solidFill>
                        </a:rPr>
                        <a:t>Media agency</a:t>
                      </a:r>
                    </a:p>
                  </a:txBody>
                  <a:tcPr marL="52167" marR="52167" marT="26083" marB="26083"/>
                </a:tc>
                <a:tc>
                  <a:txBody>
                    <a:bodyPr/>
                    <a:lstStyle/>
                    <a:p>
                      <a:pPr algn="l"/>
                      <a:r>
                        <a:rPr lang="en-GB" sz="1300" dirty="0">
                          <a:solidFill>
                            <a:schemeClr val="tx1"/>
                          </a:solidFill>
                        </a:rPr>
                        <a:t>Target</a:t>
                      </a:r>
                    </a:p>
                  </a:txBody>
                  <a:tcPr marL="52167" marR="52167" marT="26083" marB="26083"/>
                </a:tc>
                <a:tc>
                  <a:txBody>
                    <a:bodyPr/>
                    <a:lstStyle/>
                    <a:p>
                      <a:pPr algn="l"/>
                      <a:r>
                        <a:rPr lang="en-GB" sz="1300" dirty="0">
                          <a:solidFill>
                            <a:schemeClr val="tx1"/>
                          </a:solidFill>
                        </a:rPr>
                        <a:t>Buying route</a:t>
                      </a:r>
                    </a:p>
                  </a:txBody>
                  <a:tcPr marL="52167" marR="52167" marT="26083" marB="26083"/>
                </a:tc>
                <a:tc>
                  <a:txBody>
                    <a:bodyPr/>
                    <a:lstStyle/>
                    <a:p>
                      <a:pPr algn="l"/>
                      <a:r>
                        <a:rPr lang="en-GB" sz="1300" dirty="0">
                          <a:solidFill>
                            <a:schemeClr val="tx1"/>
                          </a:solidFill>
                        </a:rPr>
                        <a:t>Copy length</a:t>
                      </a:r>
                    </a:p>
                  </a:txBody>
                  <a:tcPr marL="52167" marR="52167" marT="26083" marB="26083"/>
                </a:tc>
                <a:extLst>
                  <a:ext uri="{0D108BD9-81ED-4DB2-BD59-A6C34878D82A}">
                    <a16:rowId xmlns:a16="http://schemas.microsoft.com/office/drawing/2014/main" val="1179928151"/>
                  </a:ext>
                </a:extLst>
              </a:tr>
              <a:tr h="416056">
                <a:tc>
                  <a:txBody>
                    <a:bodyPr/>
                    <a:lstStyle/>
                    <a:p>
                      <a:pPr algn="l" fontAlgn="ctr"/>
                      <a:r>
                        <a:rPr lang="en-GB" sz="1300" b="0" u="none" strike="noStrike" dirty="0">
                          <a:solidFill>
                            <a:schemeClr val="tx1"/>
                          </a:solidFill>
                          <a:effectLst/>
                        </a:rPr>
                        <a:t> </a:t>
                      </a:r>
                      <a:r>
                        <a:rPr lang="en-GB" sz="1300" b="0" u="none" strike="noStrike" dirty="0" err="1">
                          <a:solidFill>
                            <a:schemeClr val="tx1"/>
                          </a:solidFill>
                          <a:effectLst/>
                        </a:rPr>
                        <a:t>Goodstuff</a:t>
                      </a:r>
                      <a:endParaRPr lang="en-GB" sz="1300" b="0" i="0" u="none" strike="noStrike" dirty="0">
                        <a:solidFill>
                          <a:schemeClr val="tx1"/>
                        </a:solidFill>
                        <a:effectLst/>
                        <a:latin typeface="+mn-lt"/>
                      </a:endParaRPr>
                    </a:p>
                  </a:txBody>
                  <a:tcPr marL="4319" marR="4319" marT="4319" marB="0" anchor="ctr"/>
                </a:tc>
                <a:tc>
                  <a:txBody>
                    <a:bodyPr/>
                    <a:lstStyle/>
                    <a:p>
                      <a:pPr algn="l" fontAlgn="ctr"/>
                      <a:r>
                        <a:rPr lang="en-GB" sz="1300" b="0" u="none" strike="noStrike" dirty="0">
                          <a:solidFill>
                            <a:schemeClr val="tx1"/>
                          </a:solidFill>
                          <a:effectLst/>
                        </a:rPr>
                        <a:t> 18-44</a:t>
                      </a:r>
                      <a:endParaRPr lang="en-GB" sz="1300" b="0" i="0" u="none" strike="noStrike" dirty="0">
                        <a:solidFill>
                          <a:schemeClr val="tx1"/>
                        </a:solidFill>
                        <a:effectLst/>
                        <a:latin typeface="+mn-lt"/>
                      </a:endParaRPr>
                    </a:p>
                  </a:txBody>
                  <a:tcPr marL="4319" marR="4319" marT="4319" marB="0" anchor="ctr"/>
                </a:tc>
                <a:tc>
                  <a:txBody>
                    <a:bodyPr/>
                    <a:lstStyle/>
                    <a:p>
                      <a:pPr marL="0" marR="0" lvl="0" indent="0" algn="l" defTabSz="914400" rtl="0" eaLnBrk="1" fontAlgn="ctr" latinLnBrk="0" hangingPunct="1">
                        <a:lnSpc>
                          <a:spcPct val="100000"/>
                        </a:lnSpc>
                        <a:spcBef>
                          <a:spcPts val="0"/>
                        </a:spcBef>
                        <a:spcAft>
                          <a:spcPts val="0"/>
                        </a:spcAft>
                        <a:buClr>
                          <a:srgbClr val="000000"/>
                        </a:buClr>
                        <a:buSzTx/>
                        <a:buFont typeface="Arial"/>
                        <a:buNone/>
                        <a:tabLst/>
                        <a:defRPr/>
                      </a:pPr>
                      <a:r>
                        <a:rPr lang="en-GB" sz="1300" b="0" u="none" strike="noStrike" dirty="0">
                          <a:solidFill>
                            <a:srgbClr val="000000"/>
                          </a:solidFill>
                          <a:effectLst/>
                        </a:rPr>
                        <a:t> Silver Spot</a:t>
                      </a:r>
                      <a:endParaRPr lang="en-GB" sz="1300" b="0" i="0" u="none" strike="noStrike" dirty="0">
                        <a:solidFill>
                          <a:srgbClr val="000000"/>
                        </a:solidFill>
                        <a:effectLst/>
                        <a:latin typeface="+mn-lt"/>
                      </a:endParaRPr>
                    </a:p>
                  </a:txBody>
                  <a:tcPr marL="4319" marR="4319" marT="4319" marB="0" anchor="ctr"/>
                </a:tc>
                <a:tc>
                  <a:txBody>
                    <a:bodyPr/>
                    <a:lstStyle/>
                    <a:p>
                      <a:pPr algn="l" fontAlgn="ctr"/>
                      <a:r>
                        <a:rPr lang="en-GB" sz="1300" b="0" u="none" strike="noStrike" dirty="0">
                          <a:solidFill>
                            <a:schemeClr val="tx1"/>
                          </a:solidFill>
                          <a:effectLst/>
                        </a:rPr>
                        <a:t> 60”</a:t>
                      </a:r>
                      <a:endParaRPr lang="en-GB" sz="1300" b="0" i="0" u="none" strike="noStrike" dirty="0">
                        <a:solidFill>
                          <a:schemeClr val="tx1"/>
                        </a:solidFill>
                        <a:effectLst/>
                        <a:latin typeface="+mn-lt"/>
                      </a:endParaRPr>
                    </a:p>
                  </a:txBody>
                  <a:tcPr marL="4319" marR="4319" marT="4319" marB="0" anchor="ctr"/>
                </a:tc>
                <a:extLst>
                  <a:ext uri="{0D108BD9-81ED-4DB2-BD59-A6C34878D82A}">
                    <a16:rowId xmlns:a16="http://schemas.microsoft.com/office/drawing/2014/main" val="3682919480"/>
                  </a:ext>
                </a:extLst>
              </a:tr>
            </a:tbl>
          </a:graphicData>
        </a:graphic>
      </p:graphicFrame>
      <p:sp>
        <p:nvSpPr>
          <p:cNvPr id="16" name="Text Placeholder 4">
            <a:extLst>
              <a:ext uri="{FF2B5EF4-FFF2-40B4-BE49-F238E27FC236}">
                <a16:creationId xmlns:a16="http://schemas.microsoft.com/office/drawing/2014/main" id="{A5E0C759-890A-EB72-3788-0FE260F2C60A}"/>
              </a:ext>
            </a:extLst>
          </p:cNvPr>
          <p:cNvSpPr txBox="1">
            <a:spLocks/>
          </p:cNvSpPr>
          <p:nvPr/>
        </p:nvSpPr>
        <p:spPr>
          <a:xfrm>
            <a:off x="5601490" y="2419930"/>
            <a:ext cx="6227769" cy="1302070"/>
          </a:xfrm>
          <a:prstGeom prst="rect">
            <a:avLst/>
          </a:prstGeom>
        </p:spPr>
        <p:txBody>
          <a:bodyPr vert="horz" lIns="0" tIns="0" rIns="0" bIns="0" rtlCol="0">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54246">
              <a:lnSpc>
                <a:spcPct val="100000"/>
              </a:lnSpc>
            </a:pPr>
            <a:r>
              <a:rPr lang="en-GB" b="1" dirty="0"/>
              <a:t>Awareness</a:t>
            </a:r>
            <a:br>
              <a:rPr lang="en-GB" dirty="0"/>
            </a:br>
            <a:r>
              <a:rPr lang="en-GB" dirty="0">
                <a:solidFill>
                  <a:srgbClr val="000000"/>
                </a:solidFill>
              </a:rPr>
              <a:t>Ad awareness increased by +20% uplift for those exposed via cinema.</a:t>
            </a:r>
            <a:br>
              <a:rPr lang="en-GB" dirty="0">
                <a:solidFill>
                  <a:srgbClr val="000000"/>
                </a:solidFill>
              </a:rPr>
            </a:br>
            <a:br>
              <a:rPr lang="en-GB" dirty="0">
                <a:solidFill>
                  <a:srgbClr val="000000"/>
                </a:solidFill>
              </a:rPr>
            </a:br>
            <a:r>
              <a:rPr lang="en-GB" b="1" dirty="0"/>
              <a:t>Perceptions</a:t>
            </a:r>
            <a:br>
              <a:rPr lang="en-GB" dirty="0"/>
            </a:br>
            <a:r>
              <a:rPr lang="en-GB" dirty="0">
                <a:solidFill>
                  <a:srgbClr val="000000"/>
                </a:solidFill>
              </a:rPr>
              <a:t>Exposure to the ad in cinema delivered significant increases across key perception statements including </a:t>
            </a:r>
            <a:r>
              <a:rPr lang="en-GB" i="1" dirty="0">
                <a:solidFill>
                  <a:srgbClr val="000000"/>
                </a:solidFill>
              </a:rPr>
              <a:t>‘is a brand that inspires my fashion’ </a:t>
            </a:r>
            <a:r>
              <a:rPr lang="en-GB" dirty="0">
                <a:solidFill>
                  <a:srgbClr val="000000"/>
                </a:solidFill>
              </a:rPr>
              <a:t>(+35%) and ‘</a:t>
            </a:r>
            <a:r>
              <a:rPr lang="en-GB" i="1" dirty="0">
                <a:solidFill>
                  <a:srgbClr val="000000"/>
                </a:solidFill>
              </a:rPr>
              <a:t>is a brand I trust</a:t>
            </a:r>
            <a:r>
              <a:rPr lang="en-GB" dirty="0">
                <a:solidFill>
                  <a:srgbClr val="000000"/>
                </a:solidFill>
              </a:rPr>
              <a:t>’ (+19%).</a:t>
            </a:r>
          </a:p>
        </p:txBody>
      </p:sp>
      <p:pic>
        <p:nvPicPr>
          <p:cNvPr id="17" name="Picture Placeholder 8">
            <a:extLst>
              <a:ext uri="{FF2B5EF4-FFF2-40B4-BE49-F238E27FC236}">
                <a16:creationId xmlns:a16="http://schemas.microsoft.com/office/drawing/2014/main" id="{90998921-6FF9-11D2-C47F-DEE52CCC78F1}"/>
              </a:ext>
            </a:extLst>
          </p:cNvPr>
          <p:cNvPicPr>
            <a:picLocks noChangeAspect="1"/>
          </p:cNvPicPr>
          <p:nvPr/>
        </p:nvPicPr>
        <p:blipFill>
          <a:blip r:embed="rId3">
            <a:extLst>
              <a:ext uri="{28A0092B-C50C-407E-A947-70E740481C1C}">
                <a14:useLocalDpi xmlns:a14="http://schemas.microsoft.com/office/drawing/2010/main" val="0"/>
              </a:ext>
            </a:extLst>
          </a:blip>
          <a:srcRect t="6705" b="11955"/>
          <a:stretch>
            <a:fillRect/>
          </a:stretch>
        </p:blipFill>
        <p:spPr>
          <a:xfrm>
            <a:off x="5579327" y="3946330"/>
            <a:ext cx="3053270" cy="1834351"/>
          </a:xfrm>
          <a:prstGeom prst="roundRect">
            <a:avLst>
              <a:gd name="adj" fmla="val 1469"/>
            </a:avLst>
          </a:prstGeom>
          <a:blipFill>
            <a:blip r:embed="rId4"/>
            <a:srcRect/>
            <a:stretch>
              <a:fillRect t="-13649" b="-13649"/>
            </a:stretch>
          </a:blipFill>
        </p:spPr>
      </p:pic>
      <p:pic>
        <p:nvPicPr>
          <p:cNvPr id="18" name="Picture Placeholder 8">
            <a:extLst>
              <a:ext uri="{FF2B5EF4-FFF2-40B4-BE49-F238E27FC236}">
                <a16:creationId xmlns:a16="http://schemas.microsoft.com/office/drawing/2014/main" id="{6C6D975E-B940-0F3B-10E5-581CE56F1077}"/>
              </a:ext>
            </a:extLst>
          </p:cNvPr>
          <p:cNvPicPr>
            <a:picLocks noChangeAspect="1"/>
          </p:cNvPicPr>
          <p:nvPr/>
        </p:nvPicPr>
        <p:blipFill>
          <a:blip r:embed="rId5">
            <a:extLst>
              <a:ext uri="{28A0092B-C50C-407E-A947-70E740481C1C}">
                <a14:useLocalDpi xmlns:a14="http://schemas.microsoft.com/office/drawing/2010/main" val="0"/>
              </a:ext>
            </a:extLst>
          </a:blip>
          <a:srcRect t="1" b="20945"/>
          <a:stretch>
            <a:fillRect/>
          </a:stretch>
        </p:blipFill>
        <p:spPr>
          <a:xfrm>
            <a:off x="8744982" y="3946330"/>
            <a:ext cx="3053270" cy="1834351"/>
          </a:xfrm>
          <a:prstGeom prst="roundRect">
            <a:avLst>
              <a:gd name="adj" fmla="val 1469"/>
            </a:avLst>
          </a:prstGeom>
          <a:blipFill>
            <a:blip r:embed="rId4"/>
            <a:srcRect/>
            <a:stretch>
              <a:fillRect t="-13649" b="-13649"/>
            </a:stretch>
          </a:blipFill>
        </p:spPr>
      </p:pic>
      <p:sp>
        <p:nvSpPr>
          <p:cNvPr id="21" name="Text Placeholder 1">
            <a:extLst>
              <a:ext uri="{FF2B5EF4-FFF2-40B4-BE49-F238E27FC236}">
                <a16:creationId xmlns:a16="http://schemas.microsoft.com/office/drawing/2014/main" id="{73D04316-2250-82B3-4518-27CFDAAD30ED}"/>
              </a:ext>
            </a:extLst>
          </p:cNvPr>
          <p:cNvSpPr>
            <a:spLocks noGrp="1"/>
          </p:cNvSpPr>
          <p:nvPr>
            <p:ph type="body" sz="quarter" idx="83"/>
          </p:nvPr>
        </p:nvSpPr>
        <p:spPr>
          <a:xfrm>
            <a:off x="6588682" y="6480592"/>
            <a:ext cx="5398076" cy="157051"/>
          </a:xfrm>
        </p:spPr>
        <p:txBody>
          <a:bodyPr/>
          <a:lstStyle/>
          <a:p>
            <a:pPr marL="158750" indent="0" defTabSz="445018">
              <a:defRPr/>
            </a:pPr>
            <a:r>
              <a:rPr lang="en-US" b="1" dirty="0"/>
              <a:t>Source: </a:t>
            </a:r>
            <a:r>
              <a:rPr lang="en-US" dirty="0"/>
              <a:t>DCM / ASOS. Conducted by; </a:t>
            </a:r>
            <a:r>
              <a:rPr lang="en-US" dirty="0" err="1"/>
              <a:t>Differentology</a:t>
            </a:r>
            <a:r>
              <a:rPr lang="en-US" dirty="0"/>
              <a:t> Oct 2024. </a:t>
            </a:r>
          </a:p>
          <a:p>
            <a:endParaRPr lang="en-US" dirty="0"/>
          </a:p>
        </p:txBody>
      </p:sp>
    </p:spTree>
    <p:extLst>
      <p:ext uri="{BB962C8B-B14F-4D97-AF65-F5344CB8AC3E}">
        <p14:creationId xmlns:p14="http://schemas.microsoft.com/office/powerpoint/2010/main" val="133886295"/>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2966</TotalTime>
  <Words>490</Words>
  <Application>Microsoft Macintosh PowerPoint</Application>
  <PresentationFormat>Widescreen</PresentationFormat>
  <Paragraphs>29</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Arial</vt:lpstr>
      <vt:lpstr>Helvetica Neue Light</vt:lpstr>
      <vt:lpstr>Inter Tight</vt:lpstr>
      <vt:lpstr>04. Text</vt:lpstr>
      <vt:lpstr>ASOS</vt:lpstr>
      <vt:lpstr>ASOS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Lottie Thompson [sd22c2t]</cp:lastModifiedBy>
  <cp:revision>4</cp:revision>
  <dcterms:created xsi:type="dcterms:W3CDTF">2026-06-18T13:58:37Z</dcterms:created>
  <dcterms:modified xsi:type="dcterms:W3CDTF">2026-07-31T17:40:33Z</dcterms:modified>
</cp:coreProperties>
</file>