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6.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7.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8.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9.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21"/>
  </p:notesMasterIdLst>
  <p:handoutMasterIdLst>
    <p:handoutMasterId r:id="rId22"/>
  </p:handoutMasterIdLst>
  <p:sldIdLst>
    <p:sldId id="309" r:id="rId12"/>
    <p:sldId id="467" r:id="rId13"/>
    <p:sldId id="469" r:id="rId14"/>
    <p:sldId id="471" r:id="rId15"/>
    <p:sldId id="472" r:id="rId16"/>
    <p:sldId id="474" r:id="rId17"/>
    <p:sldId id="476" r:id="rId18"/>
    <p:sldId id="477" r:id="rId19"/>
    <p:sldId id="478" r:id="rId20"/>
  </p:sldIdLst>
  <p:sldSz cx="12192000" cy="6858000"/>
  <p:notesSz cx="6858000" cy="9144000"/>
  <p:embeddedFontLst>
    <p:embeddedFont>
      <p:font typeface="Inter Tight" pitchFamily="2"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340"/>
    <a:srgbClr val="000000"/>
    <a:srgbClr val="BA9863"/>
    <a:srgbClr val="A87256"/>
    <a:srgbClr val="B2B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84063" autoAdjust="0"/>
  </p:normalViewPr>
  <p:slideViewPr>
    <p:cSldViewPr snapToGrid="0">
      <p:cViewPr varScale="1">
        <p:scale>
          <a:sx n="57" d="100"/>
          <a:sy n="57" d="100"/>
        </p:scale>
        <p:origin x="102" y="492"/>
      </p:cViewPr>
      <p:guideLst/>
    </p:cSldViewPr>
  </p:slideViewPr>
  <p:notesTextViewPr>
    <p:cViewPr>
      <p:scale>
        <a:sx n="3" d="2"/>
        <a:sy n="3" d="2"/>
      </p:scale>
      <p:origin x="0" y="0"/>
    </p:cViewPr>
  </p:notesTextViewPr>
  <p:sorterViewPr>
    <p:cViewPr>
      <p:scale>
        <a:sx n="100" d="100"/>
        <a:sy n="100" d="100"/>
      </p:scale>
      <p:origin x="0" y="-1168"/>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font" Target="fonts/font2.fntdata"/><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handoutMaster" Target="handoutMasters/handoutMaster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3200" b="1" dirty="0">
                <a:latin typeface="+mj-lt"/>
              </a:rPr>
              <a:t>+30%</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4412795380407099E-2"/>
          <c:y val="0.18185696435555099"/>
          <c:w val="0.95117440923918595"/>
          <c:h val="0.69455171114590397"/>
        </c:manualLayout>
      </c:layout>
      <c:barChart>
        <c:barDir val="col"/>
        <c:grouping val="clustered"/>
        <c:varyColors val="0"/>
        <c:ser>
          <c:idx val="0"/>
          <c:order val="0"/>
          <c:tx>
            <c:strRef>
              <c:f>Sheet1!$B$1</c:f>
              <c:strCache>
                <c:ptCount val="1"/>
                <c:pt idx="0">
                  <c:v>Better Impression</c:v>
                </c:pt>
              </c:strCache>
            </c:strRef>
          </c:tx>
          <c:spPr>
            <a:solidFill>
              <a:schemeClr val="tx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82D9-433C-B2B1-A0962CDA5304}"/>
              </c:ext>
            </c:extLst>
          </c:dPt>
          <c:dPt>
            <c:idx val="1"/>
            <c:invertIfNegative val="0"/>
            <c:bubble3D val="0"/>
            <c:spPr>
              <a:solidFill>
                <a:srgbClr val="FB3449"/>
              </a:solidFill>
              <a:ln>
                <a:noFill/>
              </a:ln>
              <a:effectLst/>
            </c:spPr>
            <c:extLst>
              <c:ext xmlns:c16="http://schemas.microsoft.com/office/drawing/2014/chart" uri="{C3380CC4-5D6E-409C-BE32-E72D297353CC}">
                <c16:uniqueId val="{00000003-82D9-433C-B2B1-A0962CDA5304}"/>
              </c:ext>
            </c:extLst>
          </c:dPt>
          <c:cat>
            <c:strRef>
              <c:f>Sheet1!$A$2:$A$3</c:f>
              <c:strCache>
                <c:ptCount val="2"/>
                <c:pt idx="0">
                  <c:v>Not exposed to cinema</c:v>
                </c:pt>
                <c:pt idx="1">
                  <c:v>Exposed to cinema</c:v>
                </c:pt>
              </c:strCache>
            </c:strRef>
          </c:cat>
          <c:val>
            <c:numRef>
              <c:f>Sheet1!$B$2:$B$3</c:f>
              <c:numCache>
                <c:formatCode>0.00%</c:formatCode>
                <c:ptCount val="2"/>
                <c:pt idx="0">
                  <c:v>0.5</c:v>
                </c:pt>
                <c:pt idx="1">
                  <c:v>0.65</c:v>
                </c:pt>
              </c:numCache>
            </c:numRef>
          </c:val>
          <c:extLst>
            <c:ext xmlns:c16="http://schemas.microsoft.com/office/drawing/2014/chart" uri="{C3380CC4-5D6E-409C-BE32-E72D297353CC}">
              <c16:uniqueId val="{00000004-82D9-433C-B2B1-A0962CDA5304}"/>
            </c:ext>
          </c:extLst>
        </c:ser>
        <c:dLbls>
          <c:showLegendKey val="0"/>
          <c:showVal val="0"/>
          <c:showCatName val="0"/>
          <c:showSerName val="0"/>
          <c:showPercent val="0"/>
          <c:showBubbleSize val="0"/>
        </c:dLbls>
        <c:gapWidth val="219"/>
        <c:overlap val="-27"/>
        <c:axId val="-1311029088"/>
        <c:axId val="-1311023712"/>
      </c:barChart>
      <c:catAx>
        <c:axId val="-1311029088"/>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11023712"/>
        <c:crosses val="autoZero"/>
        <c:auto val="1"/>
        <c:lblAlgn val="ctr"/>
        <c:lblOffset val="100"/>
        <c:noMultiLvlLbl val="0"/>
      </c:catAx>
      <c:valAx>
        <c:axId val="-1311023712"/>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13110290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spc="0" baseline="0">
                <a:solidFill>
                  <a:schemeClr val="tx1"/>
                </a:solidFill>
                <a:latin typeface="+mj-lt"/>
                <a:ea typeface="+mn-ea"/>
                <a:cs typeface="+mn-cs"/>
              </a:defRPr>
            </a:pPr>
            <a:r>
              <a:rPr lang="en-GB" sz="3200" b="1" dirty="0">
                <a:latin typeface="+mj-lt"/>
              </a:rPr>
              <a:t>+42%</a:t>
            </a:r>
          </a:p>
        </c:rich>
      </c:tx>
      <c:overlay val="0"/>
      <c:spPr>
        <a:noFill/>
        <a:ln>
          <a:noFill/>
        </a:ln>
        <a:effectLst/>
      </c:spPr>
      <c:txPr>
        <a:bodyPr rot="0" spcFirstLastPara="1" vertOverflow="ellipsis" vert="horz" wrap="square" anchor="ctr" anchorCtr="1"/>
        <a:lstStyle/>
        <a:p>
          <a:pPr>
            <a:defRPr sz="3200" b="1" i="0" u="none" strike="noStrike" kern="1200" spc="0" baseline="0">
              <a:solidFill>
                <a:schemeClr val="tx1"/>
              </a:solidFill>
              <a:latin typeface="+mj-lt"/>
              <a:ea typeface="+mn-ea"/>
              <a:cs typeface="+mn-cs"/>
            </a:defRPr>
          </a:pPr>
          <a:endParaRPr lang="en-US"/>
        </a:p>
      </c:txPr>
    </c:title>
    <c:autoTitleDeleted val="0"/>
    <c:plotArea>
      <c:layout>
        <c:manualLayout>
          <c:layoutTarget val="inner"/>
          <c:xMode val="edge"/>
          <c:yMode val="edge"/>
          <c:x val="2.4412737881449001E-2"/>
          <c:y val="0.18185702512318999"/>
          <c:w val="0.95117440923918595"/>
          <c:h val="0.69455171114590397"/>
        </c:manualLayout>
      </c:layout>
      <c:barChart>
        <c:barDir val="col"/>
        <c:grouping val="clustered"/>
        <c:varyColors val="0"/>
        <c:ser>
          <c:idx val="0"/>
          <c:order val="0"/>
          <c:tx>
            <c:strRef>
              <c:f>Sheet1!$B$1</c:f>
              <c:strCache>
                <c:ptCount val="1"/>
                <c:pt idx="0">
                  <c:v>Better Impression</c:v>
                </c:pt>
              </c:strCache>
            </c:strRef>
          </c:tx>
          <c:spPr>
            <a:solidFill>
              <a:srgbClr val="D5D5D5"/>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4A8E-426B-B77A-AA29C4250EF3}"/>
              </c:ext>
            </c:extLst>
          </c:dPt>
          <c:dPt>
            <c:idx val="1"/>
            <c:invertIfNegative val="0"/>
            <c:bubble3D val="0"/>
            <c:spPr>
              <a:solidFill>
                <a:srgbClr val="FB3449"/>
              </a:solidFill>
              <a:ln>
                <a:noFill/>
              </a:ln>
              <a:effectLst/>
            </c:spPr>
            <c:extLst>
              <c:ext xmlns:c16="http://schemas.microsoft.com/office/drawing/2014/chart" uri="{C3380CC4-5D6E-409C-BE32-E72D297353CC}">
                <c16:uniqueId val="{00000003-4A8E-426B-B77A-AA29C4250EF3}"/>
              </c:ext>
            </c:extLst>
          </c:dPt>
          <c:cat>
            <c:strRef>
              <c:f>Sheet1!$A$2:$A$3</c:f>
              <c:strCache>
                <c:ptCount val="2"/>
                <c:pt idx="0">
                  <c:v>Not exposed to cinema</c:v>
                </c:pt>
                <c:pt idx="1">
                  <c:v>Exposed to cinema</c:v>
                </c:pt>
              </c:strCache>
            </c:strRef>
          </c:cat>
          <c:val>
            <c:numRef>
              <c:f>Sheet1!$B$2:$B$3</c:f>
              <c:numCache>
                <c:formatCode>0.00%</c:formatCode>
                <c:ptCount val="2"/>
                <c:pt idx="0">
                  <c:v>0.28000000000000003</c:v>
                </c:pt>
                <c:pt idx="1">
                  <c:v>0.4</c:v>
                </c:pt>
              </c:numCache>
            </c:numRef>
          </c:val>
          <c:extLst>
            <c:ext xmlns:c16="http://schemas.microsoft.com/office/drawing/2014/chart" uri="{C3380CC4-5D6E-409C-BE32-E72D297353CC}">
              <c16:uniqueId val="{00000004-4A8E-426B-B77A-AA29C4250EF3}"/>
            </c:ext>
          </c:extLst>
        </c:ser>
        <c:dLbls>
          <c:showLegendKey val="0"/>
          <c:showVal val="0"/>
          <c:showCatName val="0"/>
          <c:showSerName val="0"/>
          <c:showPercent val="0"/>
          <c:showBubbleSize val="0"/>
        </c:dLbls>
        <c:gapWidth val="219"/>
        <c:overlap val="-27"/>
        <c:axId val="-1310987040"/>
        <c:axId val="-1310984288"/>
      </c:barChart>
      <c:catAx>
        <c:axId val="-1310987040"/>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10984288"/>
        <c:crosses val="autoZero"/>
        <c:auto val="1"/>
        <c:lblAlgn val="ctr"/>
        <c:lblOffset val="100"/>
        <c:noMultiLvlLbl val="0"/>
      </c:catAx>
      <c:valAx>
        <c:axId val="-1310984288"/>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13109870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GB" sz="3200" b="1" i="0" u="none" strike="noStrike" kern="1200" spc="0" baseline="0" dirty="0" smtClean="0">
                <a:solidFill>
                  <a:srgbClr val="051D2E"/>
                </a:solidFill>
                <a:latin typeface="+mj-lt"/>
                <a:ea typeface="+mn-ea"/>
                <a:cs typeface="+mn-cs"/>
              </a:defRPr>
            </a:pPr>
            <a:r>
              <a:rPr lang="en-GB" sz="3200" b="1" i="0" u="none" strike="noStrike" kern="1200" spc="0" baseline="0" dirty="0">
                <a:solidFill>
                  <a:srgbClr val="051D2E"/>
                </a:solidFill>
                <a:latin typeface="+mj-lt"/>
                <a:ea typeface="+mn-ea"/>
                <a:cs typeface="+mn-cs"/>
              </a:rPr>
              <a:t>+60%</a:t>
            </a:r>
          </a:p>
        </c:rich>
      </c:tx>
      <c:overlay val="0"/>
      <c:spPr>
        <a:noFill/>
        <a:ln>
          <a:noFill/>
        </a:ln>
        <a:effectLst/>
      </c:spPr>
      <c:txPr>
        <a:bodyPr rot="0" spcFirstLastPara="1" vertOverflow="ellipsis" vert="horz" wrap="square" anchor="ctr" anchorCtr="1"/>
        <a:lstStyle/>
        <a:p>
          <a:pPr algn="ctr" rtl="0">
            <a:defRPr lang="en-GB" sz="3200" b="1" i="0" u="none" strike="noStrike" kern="1200" spc="0" baseline="0" dirty="0" smtClean="0">
              <a:solidFill>
                <a:srgbClr val="051D2E"/>
              </a:solidFill>
              <a:latin typeface="+mj-lt"/>
              <a:ea typeface="+mn-ea"/>
              <a:cs typeface="+mn-cs"/>
            </a:defRPr>
          </a:pPr>
          <a:endParaRPr lang="en-US"/>
        </a:p>
      </c:txPr>
    </c:title>
    <c:autoTitleDeleted val="0"/>
    <c:plotArea>
      <c:layout>
        <c:manualLayout>
          <c:layoutTarget val="inner"/>
          <c:xMode val="edge"/>
          <c:yMode val="edge"/>
          <c:x val="2.4412795380407099E-2"/>
          <c:y val="0.18185696435555099"/>
          <c:w val="0.95117440923918595"/>
          <c:h val="0.69455171114590397"/>
        </c:manualLayout>
      </c:layout>
      <c:barChart>
        <c:barDir val="col"/>
        <c:grouping val="clustered"/>
        <c:varyColors val="0"/>
        <c:ser>
          <c:idx val="0"/>
          <c:order val="0"/>
          <c:tx>
            <c:strRef>
              <c:f>Sheet1!$B$1</c:f>
              <c:strCache>
                <c:ptCount val="1"/>
                <c:pt idx="0">
                  <c:v>Better Impression</c:v>
                </c:pt>
              </c:strCache>
            </c:strRef>
          </c:tx>
          <c:spPr>
            <a:solidFill>
              <a:srgbClr val="D5D5D5"/>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A238-4CEE-9B44-F7D8DA0B9A4D}"/>
              </c:ext>
            </c:extLst>
          </c:dPt>
          <c:dPt>
            <c:idx val="1"/>
            <c:invertIfNegative val="0"/>
            <c:bubble3D val="0"/>
            <c:spPr>
              <a:solidFill>
                <a:srgbClr val="FB3449"/>
              </a:solidFill>
              <a:ln>
                <a:noFill/>
              </a:ln>
              <a:effectLst/>
            </c:spPr>
            <c:extLst>
              <c:ext xmlns:c16="http://schemas.microsoft.com/office/drawing/2014/chart" uri="{C3380CC4-5D6E-409C-BE32-E72D297353CC}">
                <c16:uniqueId val="{00000003-A238-4CEE-9B44-F7D8DA0B9A4D}"/>
              </c:ext>
            </c:extLst>
          </c:dPt>
          <c:cat>
            <c:strRef>
              <c:f>Sheet1!$A$2:$A$3</c:f>
              <c:strCache>
                <c:ptCount val="2"/>
                <c:pt idx="0">
                  <c:v>Not exposed to cinema</c:v>
                </c:pt>
                <c:pt idx="1">
                  <c:v>Exposed to cinema</c:v>
                </c:pt>
              </c:strCache>
            </c:strRef>
          </c:cat>
          <c:val>
            <c:numRef>
              <c:f>Sheet1!$B$2:$B$3</c:f>
              <c:numCache>
                <c:formatCode>0.00%</c:formatCode>
                <c:ptCount val="2"/>
                <c:pt idx="0">
                  <c:v>0.25</c:v>
                </c:pt>
                <c:pt idx="1">
                  <c:v>0.4</c:v>
                </c:pt>
              </c:numCache>
            </c:numRef>
          </c:val>
          <c:extLst>
            <c:ext xmlns:c16="http://schemas.microsoft.com/office/drawing/2014/chart" uri="{C3380CC4-5D6E-409C-BE32-E72D297353CC}">
              <c16:uniqueId val="{00000004-A238-4CEE-9B44-F7D8DA0B9A4D}"/>
            </c:ext>
          </c:extLst>
        </c:ser>
        <c:dLbls>
          <c:showLegendKey val="0"/>
          <c:showVal val="0"/>
          <c:showCatName val="0"/>
          <c:showSerName val="0"/>
          <c:showPercent val="0"/>
          <c:showBubbleSize val="0"/>
        </c:dLbls>
        <c:gapWidth val="219"/>
        <c:overlap val="-27"/>
        <c:axId val="-1310377056"/>
        <c:axId val="-1310374304"/>
      </c:barChart>
      <c:catAx>
        <c:axId val="-1310377056"/>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10374304"/>
        <c:crosses val="autoZero"/>
        <c:auto val="1"/>
        <c:lblAlgn val="ctr"/>
        <c:lblOffset val="100"/>
        <c:noMultiLvlLbl val="0"/>
      </c:catAx>
      <c:valAx>
        <c:axId val="-1310374304"/>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13103770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r>
              <a:rPr lang="en-GB" sz="3200" b="1" dirty="0">
                <a:solidFill>
                  <a:schemeClr val="bg1"/>
                </a:solidFill>
                <a:latin typeface="+mj-lt"/>
              </a:rPr>
              <a:t>+30%</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2.4412795380407099E-2"/>
          <c:y val="0.18185696435555099"/>
          <c:w val="0.95117440923918595"/>
          <c:h val="0.69455171114590397"/>
        </c:manualLayout>
      </c:layout>
      <c:barChart>
        <c:barDir val="col"/>
        <c:grouping val="clustered"/>
        <c:varyColors val="0"/>
        <c:ser>
          <c:idx val="0"/>
          <c:order val="0"/>
          <c:tx>
            <c:strRef>
              <c:f>Sheet1!$B$1</c:f>
              <c:strCache>
                <c:ptCount val="1"/>
                <c:pt idx="0">
                  <c:v>Better Impression</c:v>
                </c:pt>
              </c:strCache>
            </c:strRef>
          </c:tx>
          <c:spPr>
            <a:solidFill>
              <a:schemeClr val="tx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82D9-433C-B2B1-A0962CDA5304}"/>
              </c:ext>
            </c:extLst>
          </c:dPt>
          <c:dPt>
            <c:idx val="1"/>
            <c:invertIfNegative val="0"/>
            <c:bubble3D val="0"/>
            <c:spPr>
              <a:solidFill>
                <a:srgbClr val="FB3449"/>
              </a:solidFill>
              <a:ln>
                <a:noFill/>
              </a:ln>
              <a:effectLst/>
            </c:spPr>
            <c:extLst>
              <c:ext xmlns:c16="http://schemas.microsoft.com/office/drawing/2014/chart" uri="{C3380CC4-5D6E-409C-BE32-E72D297353CC}">
                <c16:uniqueId val="{00000003-82D9-433C-B2B1-A0962CDA5304}"/>
              </c:ext>
            </c:extLst>
          </c:dPt>
          <c:cat>
            <c:strRef>
              <c:f>Sheet1!$A$2:$A$3</c:f>
              <c:strCache>
                <c:ptCount val="2"/>
                <c:pt idx="0">
                  <c:v>Not exposed to cinema</c:v>
                </c:pt>
                <c:pt idx="1">
                  <c:v>Exposed to cinema</c:v>
                </c:pt>
              </c:strCache>
            </c:strRef>
          </c:cat>
          <c:val>
            <c:numRef>
              <c:f>Sheet1!$B$2:$B$3</c:f>
              <c:numCache>
                <c:formatCode>0.00%</c:formatCode>
                <c:ptCount val="2"/>
                <c:pt idx="0">
                  <c:v>0.5</c:v>
                </c:pt>
                <c:pt idx="1">
                  <c:v>0.65</c:v>
                </c:pt>
              </c:numCache>
            </c:numRef>
          </c:val>
          <c:extLst>
            <c:ext xmlns:c16="http://schemas.microsoft.com/office/drawing/2014/chart" uri="{C3380CC4-5D6E-409C-BE32-E72D297353CC}">
              <c16:uniqueId val="{00000004-82D9-433C-B2B1-A0962CDA5304}"/>
            </c:ext>
          </c:extLst>
        </c:ser>
        <c:dLbls>
          <c:showLegendKey val="0"/>
          <c:showVal val="0"/>
          <c:showCatName val="0"/>
          <c:showSerName val="0"/>
          <c:showPercent val="0"/>
          <c:showBubbleSize val="0"/>
        </c:dLbls>
        <c:gapWidth val="219"/>
        <c:overlap val="-27"/>
        <c:axId val="-1311029088"/>
        <c:axId val="-1311023712"/>
      </c:barChart>
      <c:catAx>
        <c:axId val="-1311029088"/>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311023712"/>
        <c:crosses val="autoZero"/>
        <c:auto val="1"/>
        <c:lblAlgn val="ctr"/>
        <c:lblOffset val="100"/>
        <c:noMultiLvlLbl val="0"/>
      </c:catAx>
      <c:valAx>
        <c:axId val="-1311023712"/>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13110290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spc="0" baseline="0">
                <a:solidFill>
                  <a:schemeClr val="bg1"/>
                </a:solidFill>
                <a:latin typeface="+mj-lt"/>
                <a:ea typeface="+mn-ea"/>
                <a:cs typeface="+mn-cs"/>
              </a:defRPr>
            </a:pPr>
            <a:r>
              <a:rPr lang="en-GB" sz="3200" b="1" dirty="0">
                <a:solidFill>
                  <a:schemeClr val="bg1"/>
                </a:solidFill>
                <a:latin typeface="+mj-lt"/>
              </a:rPr>
              <a:t>+42%</a:t>
            </a:r>
          </a:p>
        </c:rich>
      </c:tx>
      <c:overlay val="0"/>
      <c:spPr>
        <a:noFill/>
        <a:ln>
          <a:noFill/>
        </a:ln>
        <a:effectLst/>
      </c:spPr>
      <c:txPr>
        <a:bodyPr rot="0" spcFirstLastPara="1" vertOverflow="ellipsis" vert="horz" wrap="square" anchor="ctr" anchorCtr="1"/>
        <a:lstStyle/>
        <a:p>
          <a:pPr>
            <a:defRPr sz="3200" b="1" i="0" u="none" strike="noStrike" kern="1200" spc="0" baseline="0">
              <a:solidFill>
                <a:schemeClr val="bg1"/>
              </a:solidFill>
              <a:latin typeface="+mj-lt"/>
              <a:ea typeface="+mn-ea"/>
              <a:cs typeface="+mn-cs"/>
            </a:defRPr>
          </a:pPr>
          <a:endParaRPr lang="en-US"/>
        </a:p>
      </c:txPr>
    </c:title>
    <c:autoTitleDeleted val="0"/>
    <c:plotArea>
      <c:layout>
        <c:manualLayout>
          <c:layoutTarget val="inner"/>
          <c:xMode val="edge"/>
          <c:yMode val="edge"/>
          <c:x val="2.4412737881449001E-2"/>
          <c:y val="0.18185702512318999"/>
          <c:w val="0.95117440923918595"/>
          <c:h val="0.69455171114590397"/>
        </c:manualLayout>
      </c:layout>
      <c:barChart>
        <c:barDir val="col"/>
        <c:grouping val="clustered"/>
        <c:varyColors val="0"/>
        <c:ser>
          <c:idx val="0"/>
          <c:order val="0"/>
          <c:tx>
            <c:strRef>
              <c:f>Sheet1!$B$1</c:f>
              <c:strCache>
                <c:ptCount val="1"/>
                <c:pt idx="0">
                  <c:v>Better Impression</c:v>
                </c:pt>
              </c:strCache>
            </c:strRef>
          </c:tx>
          <c:spPr>
            <a:solidFill>
              <a:srgbClr val="D5D5D5"/>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A8E-426B-B77A-AA29C4250EF3}"/>
              </c:ext>
            </c:extLst>
          </c:dPt>
          <c:dPt>
            <c:idx val="1"/>
            <c:invertIfNegative val="0"/>
            <c:bubble3D val="0"/>
            <c:spPr>
              <a:solidFill>
                <a:srgbClr val="FB3449"/>
              </a:solidFill>
              <a:ln>
                <a:noFill/>
              </a:ln>
              <a:effectLst/>
            </c:spPr>
            <c:extLst>
              <c:ext xmlns:c16="http://schemas.microsoft.com/office/drawing/2014/chart" uri="{C3380CC4-5D6E-409C-BE32-E72D297353CC}">
                <c16:uniqueId val="{00000003-4A8E-426B-B77A-AA29C4250EF3}"/>
              </c:ext>
            </c:extLst>
          </c:dPt>
          <c:cat>
            <c:strRef>
              <c:f>Sheet1!$A$2:$A$3</c:f>
              <c:strCache>
                <c:ptCount val="2"/>
                <c:pt idx="0">
                  <c:v>Not exposed to cinema</c:v>
                </c:pt>
                <c:pt idx="1">
                  <c:v>Exposed to cinema</c:v>
                </c:pt>
              </c:strCache>
            </c:strRef>
          </c:cat>
          <c:val>
            <c:numRef>
              <c:f>Sheet1!$B$2:$B$3</c:f>
              <c:numCache>
                <c:formatCode>0.00%</c:formatCode>
                <c:ptCount val="2"/>
                <c:pt idx="0">
                  <c:v>0.28000000000000003</c:v>
                </c:pt>
                <c:pt idx="1">
                  <c:v>0.4</c:v>
                </c:pt>
              </c:numCache>
            </c:numRef>
          </c:val>
          <c:extLst>
            <c:ext xmlns:c16="http://schemas.microsoft.com/office/drawing/2014/chart" uri="{C3380CC4-5D6E-409C-BE32-E72D297353CC}">
              <c16:uniqueId val="{00000004-4A8E-426B-B77A-AA29C4250EF3}"/>
            </c:ext>
          </c:extLst>
        </c:ser>
        <c:dLbls>
          <c:showLegendKey val="0"/>
          <c:showVal val="0"/>
          <c:showCatName val="0"/>
          <c:showSerName val="0"/>
          <c:showPercent val="0"/>
          <c:showBubbleSize val="0"/>
        </c:dLbls>
        <c:gapWidth val="219"/>
        <c:overlap val="-27"/>
        <c:axId val="-1310987040"/>
        <c:axId val="-1310984288"/>
      </c:barChart>
      <c:catAx>
        <c:axId val="-1310987040"/>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310984288"/>
        <c:crosses val="autoZero"/>
        <c:auto val="1"/>
        <c:lblAlgn val="ctr"/>
        <c:lblOffset val="100"/>
        <c:noMultiLvlLbl val="0"/>
      </c:catAx>
      <c:valAx>
        <c:axId val="-1310984288"/>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13109870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GB" sz="3200" b="1" i="0" u="none" strike="noStrike" kern="1200" spc="0" baseline="0" dirty="0" smtClean="0">
                <a:solidFill>
                  <a:schemeClr val="bg1"/>
                </a:solidFill>
                <a:latin typeface="+mj-lt"/>
                <a:ea typeface="+mn-ea"/>
                <a:cs typeface="+mn-cs"/>
              </a:defRPr>
            </a:pPr>
            <a:r>
              <a:rPr lang="en-GB" sz="3200" b="1" i="0" u="none" strike="noStrike" kern="1200" spc="0" baseline="0" dirty="0">
                <a:solidFill>
                  <a:schemeClr val="bg1"/>
                </a:solidFill>
                <a:latin typeface="+mj-lt"/>
                <a:ea typeface="+mn-ea"/>
                <a:cs typeface="+mn-cs"/>
              </a:rPr>
              <a:t>+60%</a:t>
            </a:r>
          </a:p>
        </c:rich>
      </c:tx>
      <c:overlay val="0"/>
      <c:spPr>
        <a:noFill/>
        <a:ln>
          <a:noFill/>
        </a:ln>
        <a:effectLst/>
      </c:spPr>
      <c:txPr>
        <a:bodyPr rot="0" spcFirstLastPara="1" vertOverflow="ellipsis" vert="horz" wrap="square" anchor="ctr" anchorCtr="1"/>
        <a:lstStyle/>
        <a:p>
          <a:pPr algn="ctr" rtl="0">
            <a:defRPr lang="en-GB" sz="3200" b="1" i="0" u="none" strike="noStrike" kern="1200" spc="0" baseline="0" dirty="0" smtClean="0">
              <a:solidFill>
                <a:schemeClr val="bg1"/>
              </a:solidFill>
              <a:latin typeface="+mj-lt"/>
              <a:ea typeface="+mn-ea"/>
              <a:cs typeface="+mn-cs"/>
            </a:defRPr>
          </a:pPr>
          <a:endParaRPr lang="en-US"/>
        </a:p>
      </c:txPr>
    </c:title>
    <c:autoTitleDeleted val="0"/>
    <c:plotArea>
      <c:layout>
        <c:manualLayout>
          <c:layoutTarget val="inner"/>
          <c:xMode val="edge"/>
          <c:yMode val="edge"/>
          <c:x val="2.4412795380407099E-2"/>
          <c:y val="0.18185696435555099"/>
          <c:w val="0.95117440923918595"/>
          <c:h val="0.69455171114590397"/>
        </c:manualLayout>
      </c:layout>
      <c:barChart>
        <c:barDir val="col"/>
        <c:grouping val="clustered"/>
        <c:varyColors val="0"/>
        <c:ser>
          <c:idx val="0"/>
          <c:order val="0"/>
          <c:tx>
            <c:strRef>
              <c:f>Sheet1!$B$1</c:f>
              <c:strCache>
                <c:ptCount val="1"/>
                <c:pt idx="0">
                  <c:v>Better Impression</c:v>
                </c:pt>
              </c:strCache>
            </c:strRef>
          </c:tx>
          <c:spPr>
            <a:solidFill>
              <a:srgbClr val="D5D5D5"/>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A238-4CEE-9B44-F7D8DA0B9A4D}"/>
              </c:ext>
            </c:extLst>
          </c:dPt>
          <c:dPt>
            <c:idx val="1"/>
            <c:invertIfNegative val="0"/>
            <c:bubble3D val="0"/>
            <c:spPr>
              <a:solidFill>
                <a:srgbClr val="FB3449"/>
              </a:solidFill>
              <a:ln>
                <a:noFill/>
              </a:ln>
              <a:effectLst/>
            </c:spPr>
            <c:extLst>
              <c:ext xmlns:c16="http://schemas.microsoft.com/office/drawing/2014/chart" uri="{C3380CC4-5D6E-409C-BE32-E72D297353CC}">
                <c16:uniqueId val="{00000003-A238-4CEE-9B44-F7D8DA0B9A4D}"/>
              </c:ext>
            </c:extLst>
          </c:dPt>
          <c:cat>
            <c:strRef>
              <c:f>Sheet1!$A$2:$A$3</c:f>
              <c:strCache>
                <c:ptCount val="2"/>
                <c:pt idx="0">
                  <c:v>Not exposed to cinema</c:v>
                </c:pt>
                <c:pt idx="1">
                  <c:v>Exposed to cinema</c:v>
                </c:pt>
              </c:strCache>
            </c:strRef>
          </c:cat>
          <c:val>
            <c:numRef>
              <c:f>Sheet1!$B$2:$B$3</c:f>
              <c:numCache>
                <c:formatCode>0.00%</c:formatCode>
                <c:ptCount val="2"/>
                <c:pt idx="0">
                  <c:v>0.25</c:v>
                </c:pt>
                <c:pt idx="1">
                  <c:v>0.4</c:v>
                </c:pt>
              </c:numCache>
            </c:numRef>
          </c:val>
          <c:extLst>
            <c:ext xmlns:c16="http://schemas.microsoft.com/office/drawing/2014/chart" uri="{C3380CC4-5D6E-409C-BE32-E72D297353CC}">
              <c16:uniqueId val="{00000004-A238-4CEE-9B44-F7D8DA0B9A4D}"/>
            </c:ext>
          </c:extLst>
        </c:ser>
        <c:dLbls>
          <c:showLegendKey val="0"/>
          <c:showVal val="0"/>
          <c:showCatName val="0"/>
          <c:showSerName val="0"/>
          <c:showPercent val="0"/>
          <c:showBubbleSize val="0"/>
        </c:dLbls>
        <c:gapWidth val="219"/>
        <c:overlap val="-27"/>
        <c:axId val="-1310377056"/>
        <c:axId val="-1310374304"/>
      </c:barChart>
      <c:catAx>
        <c:axId val="-1310377056"/>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310374304"/>
        <c:crosses val="autoZero"/>
        <c:auto val="1"/>
        <c:lblAlgn val="ctr"/>
        <c:lblOffset val="100"/>
        <c:noMultiLvlLbl val="0"/>
      </c:catAx>
      <c:valAx>
        <c:axId val="-1310374304"/>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13103770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03/08/2026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u="none" strike="noStrike" kern="1200" baseline="0" dirty="0">
                <a:solidFill>
                  <a:schemeClr val="tx1"/>
                </a:solidFill>
                <a:latin typeface="+mn-lt"/>
                <a:ea typeface="+mn-ea"/>
                <a:cs typeface="+mn-cs"/>
              </a:rPr>
              <a:t>Mission 16-34: Launch, Land, Impact </a:t>
            </a:r>
            <a:r>
              <a:rPr lang="en-GB" sz="1200" b="0" i="0" u="none" strike="noStrike" kern="1200" baseline="0" dirty="0">
                <a:solidFill>
                  <a:schemeClr val="tx1"/>
                </a:solidFill>
                <a:latin typeface="+mn-lt"/>
                <a:ea typeface="+mn-ea"/>
                <a:cs typeface="+mn-cs"/>
              </a:rPr>
              <a:t>is the fourth edition of DCM’s industry-leading </a:t>
            </a:r>
            <a:r>
              <a:rPr lang="en-GB" sz="1200" b="1" i="1" u="none" strike="noStrike" kern="1200" baseline="0" dirty="0">
                <a:solidFill>
                  <a:schemeClr val="tx1"/>
                </a:solidFill>
                <a:latin typeface="+mn-lt"/>
                <a:ea typeface="+mn-ea"/>
                <a:cs typeface="+mn-cs"/>
              </a:rPr>
              <a:t>Building Box Office Brands</a:t>
            </a:r>
            <a:r>
              <a:rPr lang="en-GB" sz="1200" b="0" i="1" u="none" strike="noStrike" kern="1200" baseline="0" dirty="0">
                <a:solidFill>
                  <a:schemeClr val="tx1"/>
                </a:solidFill>
                <a:latin typeface="+mn-lt"/>
                <a:ea typeface="+mn-ea"/>
                <a:cs typeface="+mn-cs"/>
              </a:rPr>
              <a:t> </a:t>
            </a:r>
            <a:r>
              <a:rPr lang="en-GB" sz="1200" b="0" i="0" u="none" strike="noStrike" kern="1200" baseline="0" dirty="0">
                <a:solidFill>
                  <a:schemeClr val="tx1"/>
                </a:solidFill>
                <a:latin typeface="+mn-lt"/>
                <a:ea typeface="+mn-ea"/>
                <a:cs typeface="+mn-cs"/>
              </a:rPr>
              <a:t>series.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Created in partnership with independent insight and strategy agency </a:t>
            </a:r>
            <a:r>
              <a:rPr lang="en-GB" sz="1200" b="0" i="0" u="none" strike="noStrike" kern="1200" baseline="0" dirty="0" err="1">
                <a:solidFill>
                  <a:schemeClr val="tx1"/>
                </a:solidFill>
                <a:latin typeface="+mn-lt"/>
                <a:ea typeface="+mn-ea"/>
                <a:cs typeface="+mn-cs"/>
              </a:rPr>
              <a:t>Differentology</a:t>
            </a:r>
            <a:r>
              <a:rPr lang="en-GB" sz="1200" b="0" i="0" u="none" strike="noStrike" kern="1200" baseline="0" dirty="0">
                <a:solidFill>
                  <a:schemeClr val="tx1"/>
                </a:solidFill>
                <a:latin typeface="+mn-lt"/>
                <a:ea typeface="+mn-ea"/>
                <a:cs typeface="+mn-cs"/>
              </a:rPr>
              <a:t>, the study explores the different roles that AV media play in the lives of young people and how cinema helps brands launch and land their messages with impact. </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342997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Differentology</a:t>
            </a:r>
            <a:r>
              <a:rPr lang="en-GB" dirty="0"/>
              <a:t> undertook a three-stage approach to tackle our objectives of understanding AV consumption and cinema’s role within this for the 16-34 audience: </a:t>
            </a:r>
          </a:p>
          <a:p>
            <a:endParaRPr lang="en-GB" dirty="0"/>
          </a:p>
          <a:p>
            <a:pPr marL="0" marR="0" lvl="0" indent="0" algn="l" defTabSz="961844" rtl="0" eaLnBrk="1" fontAlgn="auto" latinLnBrk="0" hangingPunct="1">
              <a:lnSpc>
                <a:spcPct val="100000"/>
              </a:lnSpc>
              <a:spcBef>
                <a:spcPts val="0"/>
              </a:spcBef>
              <a:spcAft>
                <a:spcPts val="0"/>
              </a:spcAft>
              <a:buClrTx/>
              <a:buSzTx/>
              <a:buFontTx/>
              <a:buNone/>
              <a:tabLst/>
              <a:defRPr/>
            </a:pPr>
            <a:r>
              <a:rPr lang="en-GB" b="1" dirty="0"/>
              <a:t>EXPLORE: </a:t>
            </a:r>
            <a:r>
              <a:rPr lang="en-GB" sz="1200" dirty="0">
                <a:solidFill>
                  <a:srgbClr val="FFFFFF"/>
                </a:solidFill>
                <a:latin typeface="Arial"/>
              </a:rPr>
              <a:t>All participants aged 16-34, consumed the full range of AV channels (TV, VOD, Online video) and go to the cinema at least 3 times a year (to capture the spectrum of cinemagoing rather than just the heaviest cinemagoers)</a:t>
            </a:r>
          </a:p>
          <a:p>
            <a:endParaRPr lang="en-GB" dirty="0"/>
          </a:p>
          <a:p>
            <a:r>
              <a:rPr lang="en-GB" b="1" dirty="0"/>
              <a:t>DEFINE: </a:t>
            </a:r>
            <a:r>
              <a:rPr lang="en-GB" b="0" dirty="0"/>
              <a:t>12 participants were exposed to a typical 11-min ad reel in a cinema and then discussed the cinema experience, advertising and some broader cinema journey topics in a 90 minute focus group. </a:t>
            </a:r>
            <a:endParaRPr lang="en-GB" b="1" dirty="0"/>
          </a:p>
          <a:p>
            <a:endParaRPr lang="en-GB" dirty="0"/>
          </a:p>
          <a:p>
            <a:pPr marL="0" marR="0" lvl="0" indent="0" algn="l" defTabSz="961844" rtl="0" eaLnBrk="1" fontAlgn="auto" latinLnBrk="0" hangingPunct="1">
              <a:lnSpc>
                <a:spcPct val="100000"/>
              </a:lnSpc>
              <a:spcBef>
                <a:spcPts val="0"/>
              </a:spcBef>
              <a:spcAft>
                <a:spcPts val="0"/>
              </a:spcAft>
              <a:buClrTx/>
              <a:buSzTx/>
              <a:buFontTx/>
              <a:buNone/>
              <a:tabLst/>
              <a:defRPr/>
            </a:pPr>
            <a:r>
              <a:rPr lang="en-GB" b="1" dirty="0"/>
              <a:t>QUANTIFY: </a:t>
            </a:r>
            <a:r>
              <a:rPr lang="en-GB" b="0" dirty="0"/>
              <a:t>Having unearthed key themes in the two qualitative stages of the project we wanted to understand the scale of these and so commissioned </a:t>
            </a:r>
            <a:r>
              <a:rPr lang="en-GB" b="0" dirty="0" err="1"/>
              <a:t>Differentology</a:t>
            </a:r>
            <a:r>
              <a:rPr lang="en-GB" b="0" dirty="0"/>
              <a:t> to run a survey amongst 1,000 nationally representative 16-34s. To investigate the impact of cinema amongst this audience </a:t>
            </a:r>
            <a:r>
              <a:rPr lang="en-GB" b="0" dirty="0" err="1"/>
              <a:t>Differentology</a:t>
            </a:r>
            <a:r>
              <a:rPr lang="en-GB" b="0" dirty="0"/>
              <a:t> also undertook a meta-analysis of 12 cinema ad effectiveness projects they’d run to reveal average uplifts on key brand metrics. </a:t>
            </a:r>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2863715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Our research has highlighted a key challenge for advertisers trying to positively engage the 16-34 audience. Audiences are increasingly feeling bombarded by the amount of advertising they are being exposed to – specifically online advertising which people in our focus groups referred to as ‘hounding’ them. </a:t>
            </a:r>
          </a:p>
          <a:p>
            <a:endParaRPr lang="en-US" sz="1200" dirty="0"/>
          </a:p>
          <a:p>
            <a:r>
              <a:rPr lang="en-US" sz="1200" dirty="0"/>
              <a:t>It’s this perception of overwhelming amounts of targeted advertising driving this tech-savvy audience to install ad blockers (40% of 16-34s have ad blocker software on a device they own) and adds to the attractiveness of services such as Netflix and Spotify Premium that provide quality content with no ads. </a:t>
            </a:r>
          </a:p>
          <a:p>
            <a:endParaRPr lang="en-US" sz="1200" dirty="0"/>
          </a:p>
          <a:p>
            <a:r>
              <a:rPr lang="en-US" sz="1200" dirty="0"/>
              <a:t>So our industry has created a challenge for itself - how do you actually positively engage with this key audience when they’re now feeling hounded by advertisers and actively seeking ways to minimize the amount of advertising they’re seeing, in most contexts. </a:t>
            </a: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2821954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Across the first two qual phases we collated a list of different phrases and descriptions of the different viewing experiences people had with the different AV media. In the survey to 1,000 16-34s we asked them to select which descriptors they most associated with viewing content on each of the AV platforms.</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This slide highlights the Top 3 phrases selected for each AV platform and showcases the unique position that cinema occupies in the AV landscape. </a:t>
            </a:r>
          </a:p>
          <a:p>
            <a:endParaRPr lang="en-GB" sz="1200" b="0" i="0" u="none" strike="noStrike" kern="1200" baseline="0" dirty="0">
              <a:solidFill>
                <a:schemeClr val="tx1"/>
              </a:solidFill>
              <a:latin typeface="+mn-lt"/>
              <a:ea typeface="+mn-ea"/>
              <a:cs typeface="+mn-cs"/>
            </a:endParaRPr>
          </a:p>
          <a:p>
            <a:r>
              <a:rPr lang="en-GB" sz="1200" b="0" dirty="0">
                <a:solidFill>
                  <a:srgbClr val="2B2B2A"/>
                </a:solidFill>
                <a:latin typeface="Calibri" panose="020F0502020204030204" pitchFamily="34" charset="0"/>
                <a:cs typeface="Calibri" panose="020F0502020204030204" pitchFamily="34" charset="0"/>
              </a:rPr>
              <a:t>At a basic level, Live TV, VOD, YouTube and videos on social are broadly seen as ways to fill time with some slight differences for each platform: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2B2B2A"/>
              </a:solidFill>
              <a:latin typeface="Inter Tight"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2B2B2A"/>
                </a:solidFill>
                <a:latin typeface="Inter Tight" pitchFamily="2" charset="0"/>
              </a:rPr>
              <a:t>Live TV provides a comforting accompaniment.</a:t>
            </a:r>
            <a:endParaRPr lang="en-GB" sz="800" b="0" dirty="0">
              <a:solidFill>
                <a:srgbClr val="2B2B2A"/>
              </a:solidFill>
              <a:latin typeface="Inter Tight"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2B2B2A"/>
                </a:solidFill>
                <a:latin typeface="Inter Tight" pitchFamily="2" charset="0"/>
              </a:rPr>
              <a:t>VOD is the place to binge on favourite shows.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2B2B2A"/>
                </a:solidFill>
                <a:latin typeface="Inter Tight" pitchFamily="2" charset="0"/>
              </a:rPr>
              <a:t>YouTube is a temporary escape from other tasks (e.g. popping to YT for a quick video to distract yourself from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2B2B2A"/>
                </a:solidFill>
                <a:latin typeface="Inter Tight" pitchFamily="2" charset="0"/>
              </a:rPr>
              <a:t>Videos on Social Media are far more spontaneous and often given less attention.</a:t>
            </a:r>
          </a:p>
          <a:p>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2B2B2A"/>
                </a:solidFill>
                <a:latin typeface="Inter Tight" pitchFamily="2" charset="0"/>
              </a:rPr>
              <a:t>Whereas, Cinema is perceived as a shared experience, highly attentive and providing quality content – offering something unique to audiences and highlights why cinema remains in such strong health with the 16-34 audience.</a:t>
            </a:r>
            <a:endParaRPr lang="en-US" sz="1200"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3849770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24211-F136-130B-6F66-59C2CC1A9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B55A5-480A-F14B-3F81-8327A7B9F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70C14-3E88-C2BB-9EEB-82B65248805A}"/>
              </a:ext>
            </a:extLst>
          </p:cNvPr>
          <p:cNvSpPr>
            <a:spLocks noGrp="1"/>
          </p:cNvSpPr>
          <p:nvPr>
            <p:ph type="body" idx="1"/>
          </p:nvPr>
        </p:nvSpPr>
        <p:spPr/>
        <p:txBody>
          <a:bodyPr/>
          <a:lstStyle/>
          <a:p>
            <a:r>
              <a:rPr lang="en-US" sz="1200" dirty="0"/>
              <a:t>In the focus groups one cinemagoer referred to experience of entering the screen as entering into a “bubble” – and almost three quarters of the 16-34 audience agree that a trip a cinema places them into a bubble where the outside world can’t intrude. </a:t>
            </a:r>
          </a:p>
          <a:p>
            <a:endParaRPr lang="en-US" sz="1200" dirty="0"/>
          </a:p>
          <a:p>
            <a:r>
              <a:rPr lang="en-US" sz="1200" dirty="0"/>
              <a:t>This true escapism is welcomed by the audience and the benefit for advertisers is that cinema ads are actually seen as part of the experience – that cinemagoers pay attention to and often actually engage with, talking to their friends/family/partner about them while they’re watching. </a:t>
            </a:r>
          </a:p>
          <a:p>
            <a:endParaRPr lang="en-GB" dirty="0"/>
          </a:p>
        </p:txBody>
      </p:sp>
      <p:sp>
        <p:nvSpPr>
          <p:cNvPr id="4" name="Slide Number Placeholder 3">
            <a:extLst>
              <a:ext uri="{FF2B5EF4-FFF2-40B4-BE49-F238E27FC236}">
                <a16:creationId xmlns:a16="http://schemas.microsoft.com/office/drawing/2014/main" id="{C07C9FD9-C986-A59F-0D1D-4B9D25CB2641}"/>
              </a:ext>
            </a:extLst>
          </p:cNvPr>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2003724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cap="none" dirty="0">
                <a:solidFill>
                  <a:srgbClr val="2B2B2A"/>
                </a:solidFill>
                <a:latin typeface="Inter Tight" pitchFamily="2" charset="0"/>
              </a:rPr>
              <a:t>With this project we were interested in understanding how the perceptions of cinema and its unique environment could benefit advertisers. In the survey we asked 16-34s to rank each AV platform based on how premium they thought each was, and how trustworthy they thought the advertising on each was too. </a:t>
            </a:r>
          </a:p>
          <a:p>
            <a:endParaRPr lang="en-US" sz="1200" cap="none" dirty="0">
              <a:solidFill>
                <a:srgbClr val="2B2B2A"/>
              </a:solidFill>
              <a:latin typeface="Inter Tight" pitchFamily="2" charset="0"/>
            </a:endParaRPr>
          </a:p>
          <a:p>
            <a:r>
              <a:rPr lang="en-US" sz="1200" cap="none" dirty="0">
                <a:solidFill>
                  <a:srgbClr val="2B2B2A"/>
                </a:solidFill>
                <a:latin typeface="Inter Tight" pitchFamily="2" charset="0"/>
              </a:rPr>
              <a:t>Cinema was most likely to be seen as premium (almost half of 16-34s picked cinema as the </a:t>
            </a:r>
            <a:r>
              <a:rPr lang="en-US" sz="1200" i="1" cap="none" dirty="0">
                <a:solidFill>
                  <a:srgbClr val="2B2B2A"/>
                </a:solidFill>
                <a:latin typeface="Inter Tight" pitchFamily="2" charset="0"/>
              </a:rPr>
              <a:t>most</a:t>
            </a:r>
            <a:r>
              <a:rPr lang="en-US" sz="1200" i="0" cap="none" dirty="0">
                <a:solidFill>
                  <a:srgbClr val="2B2B2A"/>
                </a:solidFill>
                <a:latin typeface="Inter Tight" pitchFamily="2" charset="0"/>
              </a:rPr>
              <a:t> premium) and the AV platform with the most trustworthy advertising – with the traditional channels (TV and Cinema) being far more likely to be highly thought on this metric vs. online advertising formats. </a:t>
            </a:r>
          </a:p>
          <a:p>
            <a:endParaRPr lang="en-US" sz="1200" i="0" cap="none" dirty="0">
              <a:solidFill>
                <a:srgbClr val="2B2B2A"/>
              </a:solidFill>
              <a:latin typeface="Inter Tight" pitchFamily="2" charset="0"/>
            </a:endParaRPr>
          </a:p>
          <a:p>
            <a:r>
              <a:rPr lang="en-US" sz="1200" i="0" cap="none" dirty="0">
                <a:solidFill>
                  <a:srgbClr val="2B2B2A"/>
                </a:solidFill>
                <a:latin typeface="Inter Tight" pitchFamily="2" charset="0"/>
              </a:rPr>
              <a:t>We then asked them to rank each platform based on where they felt ads made them feel more positively towards a brand – and again cinema came out top, being selected most frequently as the best place for making them feel more positive towards a brand.</a:t>
            </a:r>
          </a:p>
          <a:p>
            <a:endParaRPr lang="en-US" sz="1200" i="0" cap="none" dirty="0">
              <a:solidFill>
                <a:srgbClr val="2B2B2A"/>
              </a:solidFill>
              <a:latin typeface="Inter Tight" pitchFamily="2" charset="0"/>
            </a:endParaRPr>
          </a:p>
          <a:p>
            <a:r>
              <a:rPr lang="en-US" sz="1200" i="0" cap="none" dirty="0">
                <a:solidFill>
                  <a:srgbClr val="2B2B2A"/>
                </a:solidFill>
                <a:latin typeface="Inter Tight" pitchFamily="2" charset="0"/>
              </a:rPr>
              <a:t>Cinema’s ability to engage the 16-34 audience with brand advertising is crucial for advertisers for creating the right impression and building a trusted brand that people will perceive as premium quality. </a:t>
            </a:r>
            <a:endParaRPr lang="en-US" sz="1200" cap="none" dirty="0">
              <a:solidFill>
                <a:srgbClr val="2B2B2A"/>
              </a:solidFill>
              <a:latin typeface="Inter Tight" pitchFamily="2" charset="0"/>
            </a:endParaRPr>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6</a:t>
            </a:fld>
            <a:endParaRPr lang="en-GB"/>
          </a:p>
        </p:txBody>
      </p:sp>
    </p:spTree>
    <p:extLst>
      <p:ext uri="{BB962C8B-B14F-4D97-AF65-F5344CB8AC3E}">
        <p14:creationId xmlns:p14="http://schemas.microsoft.com/office/powerpoint/2010/main" val="3168972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4244A-28CB-5AFF-EFEA-5307A803A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64EAC-3209-A974-A2C3-6707AF144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82983-D30B-E87C-8B89-EA0DEA246AE6}"/>
              </a:ext>
            </a:extLst>
          </p:cNvPr>
          <p:cNvSpPr>
            <a:spLocks noGrp="1"/>
          </p:cNvSpPr>
          <p:nvPr>
            <p:ph type="body" idx="1"/>
          </p:nvPr>
        </p:nvSpPr>
        <p:spPr/>
        <p:txBody>
          <a:bodyPr/>
          <a:lstStyle/>
          <a:p>
            <a:r>
              <a:rPr lang="en-US" sz="1200" dirty="0"/>
              <a:t>We wanted to go one step further and prove that cinema’s positive attributes and unique environment actually do pay off for brands too amongst the 16-34 audience. </a:t>
            </a:r>
          </a:p>
          <a:p>
            <a:endParaRPr lang="en-US" sz="1200" dirty="0"/>
          </a:p>
          <a:p>
            <a:r>
              <a:rPr lang="en-US" sz="1200" dirty="0" err="1"/>
              <a:t>Differentology</a:t>
            </a:r>
            <a:r>
              <a:rPr lang="en-US" sz="1200" dirty="0"/>
              <a:t> undertook a meta-analysis of 12 campaigns that they had measured the effectiveness of amongst the 16-34 audience across the last 18 months and found that those exposed to cinema were 30% more likely to have been left with a positive impression of the brand as a result of the campaign.</a:t>
            </a:r>
          </a:p>
          <a:p>
            <a:endParaRPr lang="en-US" sz="1200" dirty="0"/>
          </a:p>
          <a:p>
            <a:r>
              <a:rPr lang="en-US" sz="1200" dirty="0"/>
              <a:t>Furthermore, the highly attentive audience in cinema makes it the perfect environment for landing brand messages – results of the meta-analysis highlight that being exposed to cinema led to a 42% increase in rational brand perception agreement and 60% uplift in emotional brand perception agreement.</a:t>
            </a:r>
          </a:p>
          <a:p>
            <a:endParaRPr lang="en-US" sz="1200" dirty="0"/>
          </a:p>
          <a:p>
            <a:r>
              <a:rPr lang="en-US" sz="1200" dirty="0"/>
              <a:t>Highlighting the valuable role that cinema can play in both communicating key messages and </a:t>
            </a:r>
            <a:r>
              <a:rPr lang="en-US" sz="1200" b="1" dirty="0"/>
              <a:t>positively </a:t>
            </a:r>
            <a:r>
              <a:rPr lang="en-US" sz="1200" dirty="0"/>
              <a:t>engaging the 16-34 audience with brands. </a:t>
            </a:r>
          </a:p>
        </p:txBody>
      </p:sp>
      <p:sp>
        <p:nvSpPr>
          <p:cNvPr id="4" name="Slide Number Placeholder 3">
            <a:extLst>
              <a:ext uri="{FF2B5EF4-FFF2-40B4-BE49-F238E27FC236}">
                <a16:creationId xmlns:a16="http://schemas.microsoft.com/office/drawing/2014/main" id="{78BCDB5B-4412-0097-4B89-B57C65533240}"/>
              </a:ext>
            </a:extLst>
          </p:cNvPr>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2157491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30C26-AC4C-109C-FA81-7085403C9A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86212-69DC-C64E-CC66-CD46E3452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292D4-7A5A-3A1F-6844-E79920794686}"/>
              </a:ext>
            </a:extLst>
          </p:cNvPr>
          <p:cNvSpPr>
            <a:spLocks noGrp="1"/>
          </p:cNvSpPr>
          <p:nvPr>
            <p:ph type="body" idx="1"/>
          </p:nvPr>
        </p:nvSpPr>
        <p:spPr/>
        <p:txBody>
          <a:bodyPr/>
          <a:lstStyle/>
          <a:p>
            <a:r>
              <a:rPr lang="en-US" sz="1200" dirty="0"/>
              <a:t>We wanted to go one step further and prove that cinema’s positive attributes and unique environment actually do pay off for brands too amongst the 16-34 audience. </a:t>
            </a:r>
          </a:p>
          <a:p>
            <a:endParaRPr lang="en-US" sz="1200" dirty="0"/>
          </a:p>
          <a:p>
            <a:r>
              <a:rPr lang="en-US" sz="1200" dirty="0" err="1"/>
              <a:t>Differentology</a:t>
            </a:r>
            <a:r>
              <a:rPr lang="en-US" sz="1200" dirty="0"/>
              <a:t> undertook a meta-analysis of 12 campaigns that they had measured the effectiveness of amongst the 16-34 audience across the last 18 months and found that those exposed to cinema were 30% more likely to have been left with a positive impression of the brand as a result of the campaign.</a:t>
            </a:r>
          </a:p>
          <a:p>
            <a:endParaRPr lang="en-US" sz="1200" dirty="0"/>
          </a:p>
          <a:p>
            <a:r>
              <a:rPr lang="en-US" sz="1200" dirty="0"/>
              <a:t>Furthermore, the highly attentive audience in cinema makes it the perfect environment for landing brand messages – results of the meta-analysis highlight that being exposed to cinema led to a 42% increase in rational brand perception agreement and 60% uplift in emotional brand perception agreement.</a:t>
            </a:r>
          </a:p>
          <a:p>
            <a:endParaRPr lang="en-US" sz="1200" dirty="0"/>
          </a:p>
          <a:p>
            <a:r>
              <a:rPr lang="en-US" sz="1200" dirty="0"/>
              <a:t>Highlighting the valuable role that cinema can play in both communicating key messages and </a:t>
            </a:r>
            <a:r>
              <a:rPr lang="en-US" sz="1200" b="1" dirty="0"/>
              <a:t>positively </a:t>
            </a:r>
            <a:r>
              <a:rPr lang="en-US" sz="1200" dirty="0"/>
              <a:t>engaging the 16-34 audience with brands. </a:t>
            </a:r>
          </a:p>
        </p:txBody>
      </p:sp>
      <p:sp>
        <p:nvSpPr>
          <p:cNvPr id="4" name="Slide Number Placeholder 3">
            <a:extLst>
              <a:ext uri="{FF2B5EF4-FFF2-40B4-BE49-F238E27FC236}">
                <a16:creationId xmlns:a16="http://schemas.microsoft.com/office/drawing/2014/main" id="{7CA90F4F-CE1B-26DD-4DFF-F617E1F7ACF2}"/>
              </a:ext>
            </a:extLst>
          </p:cNvPr>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586092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9</a:t>
            </a:fld>
            <a:endParaRPr lang="en-GB"/>
          </a:p>
        </p:txBody>
      </p:sp>
    </p:spTree>
    <p:extLst>
      <p:ext uri="{BB962C8B-B14F-4D97-AF65-F5344CB8AC3E}">
        <p14:creationId xmlns:p14="http://schemas.microsoft.com/office/powerpoint/2010/main" val="39472672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  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  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dirty="0"/>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dirty="0"/>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  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images and text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Tree>
    <p:extLst>
      <p:ext uri="{BB962C8B-B14F-4D97-AF65-F5344CB8AC3E}">
        <p14:creationId xmlns:p14="http://schemas.microsoft.com/office/powerpoint/2010/main" val="120810465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 images and text light text">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4CFD8AFB-5C53-B4B6-7A6C-1E7795D84C51}"/>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Tree>
    <p:extLst>
      <p:ext uri="{BB962C8B-B14F-4D97-AF65-F5344CB8AC3E}">
        <p14:creationId xmlns:p14="http://schemas.microsoft.com/office/powerpoint/2010/main" val="6162882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013542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181541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856498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39902271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79553756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dirty="0">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4895069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  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  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  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  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goes here over two or three lines if needed</a:t>
            </a:r>
            <a:endParaRPr lang="en-US" dirty="0"/>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dirty="0"/>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dirty="0"/>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dirty="0"/>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dirty="0"/>
              <a:t>Heading goes here</a:t>
            </a:r>
            <a:endParaRPr lang="en-US" dirty="0"/>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dirty="0"/>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  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39457069"/>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dirty="0"/>
              <a:t>“Quote goes here over two lines or more if needed. Quote goes here over two lines or more if needed. Quote goes here over two lines or more if needed.</a:t>
            </a:r>
            <a:br>
              <a:rPr lang="en-GB" dirty="0"/>
            </a:br>
            <a:br>
              <a:rPr lang="en-GB" dirty="0"/>
            </a:br>
            <a:r>
              <a:rPr lang="en-GB" dirty="0"/>
              <a:t>Quote goes here over two lines or more if needed.”</a:t>
            </a:r>
            <a:endParaRPr lang="en-US" dirty="0"/>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98688933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117826698"/>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157548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7530833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  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  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dirty="0"/>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54610294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a:t>
            </a:r>
            <a:r>
              <a:rPr lang="en-US" dirty="0">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dirty="0"/>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dirty="0"/>
              <a:t>Heading goes here</a:t>
            </a:r>
          </a:p>
        </p:txBody>
      </p:sp>
    </p:spTree>
    <p:extLst>
      <p:ext uri="{BB962C8B-B14F-4D97-AF65-F5344CB8AC3E}">
        <p14:creationId xmlns:p14="http://schemas.microsoft.com/office/powerpoint/2010/main" val="175210382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dirty="0"/>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dirty="0"/>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hart colour bg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hart full width dark logo v1">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full width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colour bg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72917268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Chart full width dark logo v2">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3523247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Chart colour bg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326DBF83-EF91-CD71-20C0-7FF711D4F4D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794744"/>
            <a:ext cx="11807825" cy="421235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1666667" cy="71219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922318"/>
            <a:ext cx="11540992" cy="3957699"/>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83365074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Chart full width light logo v2">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73B639C9-A30E-28F6-BC1C-4BD6178C7E0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10882181" cy="65449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p>
          <a:p>
            <a:r>
              <a:rPr lang="en-GB" dirty="0"/>
              <a:t>Over two lines</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839191"/>
            <a:ext cx="11540992" cy="410783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13341567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2"/>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192325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dirty="0"/>
              <a:t>Heading goes here over one line or two </a:t>
            </a:r>
            <a:endParaRPr lang="en-US" dirty="0"/>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6622227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  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  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465280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  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8306931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062682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18461439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Heading, subheading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2000" b="1">
                <a:solidFill>
                  <a:schemeClr val="bg1"/>
                </a:solidFill>
              </a:defRPr>
            </a:lvl1pPr>
          </a:lstStyle>
          <a:p>
            <a:r>
              <a:rPr lang="en-US">
                <a:sym typeface="Inter Tight"/>
              </a:rPr>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4075921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Heading, subheading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Heading goes here across multiple lines</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2000" b="1">
                <a:solidFill>
                  <a:schemeClr val="tx1"/>
                </a:solidFill>
              </a:defRPr>
            </a:lvl1pPr>
          </a:lstStyle>
          <a:p>
            <a:r>
              <a:rPr lang="en-US">
                <a:sym typeface="Inter Tight"/>
              </a:rPr>
              <a:t>Subheading goes here</a:t>
            </a:r>
          </a:p>
        </p:txBody>
      </p:sp>
      <p:pic>
        <p:nvPicPr>
          <p:cNvPr id="3" name="Picture 2" descr="A group of blue circles  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816693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endParaRPr lang="en-US" dirty="0">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a:t>
            </a:r>
            <a:r>
              <a:rPr lang="en-US" dirty="0" err="1">
                <a:sym typeface="Inter Tight"/>
              </a:rPr>
              <a:t>convalli</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Inter Tight"/>
              </a:rPr>
              <a:t>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a:t>
            </a:r>
            <a:r>
              <a:rPr lang="en-US" dirty="0" err="1">
                <a:sym typeface="Inter Tight"/>
              </a:rPr>
              <a:t>Morbm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Sed </a:t>
            </a:r>
            <a:r>
              <a:rPr lang="en-US" dirty="0" err="1">
                <a:sym typeface="Inter Tight"/>
              </a:rPr>
              <a:t>iaculis</a:t>
            </a:r>
            <a:r>
              <a:rPr lang="en-US" dirty="0">
                <a:sym typeface="Inter Tight"/>
              </a:rPr>
              <a:t> </a:t>
            </a:r>
            <a:r>
              <a:rPr lang="en-US" dirty="0" err="1">
                <a:sym typeface="Inter Tight"/>
              </a:rPr>
              <a:t>scelerisque</a:t>
            </a:r>
            <a:r>
              <a:rPr lang="en-US" dirty="0">
                <a:sym typeface="Inter Tight"/>
              </a:rPr>
              <a:t> </a:t>
            </a:r>
            <a:r>
              <a:rPr lang="en-US" dirty="0" err="1">
                <a:sym typeface="Inter Tight"/>
              </a:rPr>
              <a:t>lacus</a:t>
            </a:r>
            <a:r>
              <a:rPr lang="en-US" dirty="0">
                <a:sym typeface="Inter Tight"/>
              </a:rPr>
              <a:t>, </a:t>
            </a:r>
            <a:r>
              <a:rPr lang="en-US" dirty="0" err="1">
                <a:sym typeface="Inter Tight"/>
              </a:rPr>
              <a:t>eu</a:t>
            </a:r>
            <a:r>
              <a:rPr lang="en-US" dirty="0">
                <a:sym typeface="Inter Tight"/>
              </a:rPr>
              <a:t> </a:t>
            </a:r>
            <a:r>
              <a:rPr lang="en-US" dirty="0" err="1">
                <a:sym typeface="Inter Tight"/>
              </a:rPr>
              <a:t>fringilla</a:t>
            </a:r>
            <a:r>
              <a:rPr lang="en-US" dirty="0">
                <a:sym typeface="Inter Tight"/>
              </a:rPr>
              <a:t> libero convallis </a:t>
            </a:r>
            <a:r>
              <a:rPr lang="en-US" dirty="0" err="1">
                <a:sym typeface="Inter Tight"/>
              </a:rPr>
              <a:t>tincidunt</a:t>
            </a:r>
            <a:r>
              <a:rPr lang="en-US" dirty="0">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Inter Tight"/>
            </a:endParaRPr>
          </a:p>
          <a:p>
            <a:endParaRPr lang="en-US" dirty="0">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785636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  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  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18" Type="http://schemas.openxmlformats.org/officeDocument/2006/relationships/slideLayout" Target="../slideLayouts/slideLayout187.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10" Type="http://schemas.openxmlformats.org/officeDocument/2006/relationships/slideLayout" Target="../slideLayouts/slideLayout179.xml"/><Relationship Id="rId19" Type="http://schemas.openxmlformats.org/officeDocument/2006/relationships/theme" Target="../theme/theme10.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0.xml"/><Relationship Id="rId7" Type="http://schemas.openxmlformats.org/officeDocument/2006/relationships/theme" Target="../theme/theme11.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4" Type="http://schemas.openxmlformats.org/officeDocument/2006/relationships/slideLayout" Target="../slideLayouts/slideLayout1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theme" Target="../theme/theme4.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9" Type="http://schemas.openxmlformats.org/officeDocument/2006/relationships/slideLayout" Target="../slideLayouts/slideLayout108.xml"/><Relationship Id="rId21" Type="http://schemas.openxmlformats.org/officeDocument/2006/relationships/slideLayout" Target="../slideLayouts/slideLayout90.xml"/><Relationship Id="rId34" Type="http://schemas.openxmlformats.org/officeDocument/2006/relationships/slideLayout" Target="../slideLayouts/slideLayout103.xml"/><Relationship Id="rId42" Type="http://schemas.openxmlformats.org/officeDocument/2006/relationships/slideLayout" Target="../slideLayouts/slideLayout111.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9" Type="http://schemas.openxmlformats.org/officeDocument/2006/relationships/slideLayout" Target="../slideLayouts/slideLayout98.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45" Type="http://schemas.openxmlformats.org/officeDocument/2006/relationships/theme" Target="../theme/theme5.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slideLayout" Target="../slideLayouts/slideLayout100.xml"/><Relationship Id="rId44" Type="http://schemas.openxmlformats.org/officeDocument/2006/relationships/slideLayout" Target="../slideLayouts/slideLayout113.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slideLayout" Target="../slideLayouts/slideLayout112.xml"/><Relationship Id="rId8" Type="http://schemas.openxmlformats.org/officeDocument/2006/relationships/slideLayout" Target="../slideLayouts/slideLayout77.xml"/><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20" Type="http://schemas.openxmlformats.org/officeDocument/2006/relationships/slideLayout" Target="../slideLayouts/slideLayout89.xml"/><Relationship Id="rId41"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theme" Target="../theme/theme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theme" Target="../theme/theme7.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theme" Target="../theme/theme8.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6.xml"/><Relationship Id="rId7" Type="http://schemas.openxmlformats.org/officeDocument/2006/relationships/theme" Target="../theme/theme9.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5" Type="http://schemas.openxmlformats.org/officeDocument/2006/relationships/slideLayout" Target="../slideLayouts/slideLayout168.xml"/><Relationship Id="rId4" Type="http://schemas.openxmlformats.org/officeDocument/2006/relationships/slideLayout" Target="../slideLayouts/slideLayout1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757" r:id="rId5"/>
    <p:sldLayoutId id="2147484758" r:id="rId6"/>
    <p:sldLayoutId id="2147484761" r:id="rId7"/>
    <p:sldLayoutId id="2147484762" r:id="rId8"/>
    <p:sldLayoutId id="2147484391" r:id="rId9"/>
    <p:sldLayoutId id="2147484736" r:id="rId10"/>
    <p:sldLayoutId id="2147484392" r:id="rId11"/>
    <p:sldLayoutId id="2147484733" r:id="rId12"/>
    <p:sldLayoutId id="2147484734" r:id="rId13"/>
    <p:sldLayoutId id="2147484735" r:id="rId14"/>
    <p:sldLayoutId id="2147484393" r:id="rId15"/>
    <p:sldLayoutId id="2147484737" r:id="rId16"/>
    <p:sldLayoutId id="2147484419" r:id="rId17"/>
    <p:sldLayoutId id="2147484738" r:id="rId1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 id="2147484763" r:id="rId11"/>
    <p:sldLayoutId id="2147484764"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2" r:id="rId14"/>
    <p:sldLayoutId id="2147484043" r:id="rId15"/>
    <p:sldLayoutId id="214748395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 id="2147484765" r:id="rId43"/>
    <p:sldLayoutId id="2147484766" r:id="rId4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03/08/2026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9.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4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5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E8186439-EBD1-653D-F4A7-2CB9B45F4466}"/>
              </a:ext>
            </a:extLst>
          </p:cNvPr>
          <p:cNvCxnSpPr>
            <a:cxnSpLocks/>
          </p:cNvCxnSpPr>
          <p:nvPr/>
        </p:nvCxnSpPr>
        <p:spPr>
          <a:xfrm>
            <a:off x="0" y="2908025"/>
            <a:ext cx="1216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108E86-7F59-92F9-848D-625EDA1898AB}"/>
              </a:ext>
            </a:extLst>
          </p:cNvPr>
          <p:cNvCxnSpPr>
            <a:cxnSpLocks/>
          </p:cNvCxnSpPr>
          <p:nvPr/>
        </p:nvCxnSpPr>
        <p:spPr>
          <a:xfrm>
            <a:off x="0" y="3849000"/>
            <a:ext cx="1216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5F79EB4-F6C9-39F8-BB41-B15B99AC17CA}"/>
              </a:ext>
            </a:extLst>
          </p:cNvPr>
          <p:cNvCxnSpPr>
            <a:cxnSpLocks/>
          </p:cNvCxnSpPr>
          <p:nvPr/>
        </p:nvCxnSpPr>
        <p:spPr>
          <a:xfrm>
            <a:off x="0" y="1967050"/>
            <a:ext cx="1216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15A747F-3F33-CF47-2FE0-FFCB50F2B490}"/>
              </a:ext>
            </a:extLst>
          </p:cNvPr>
          <p:cNvCxnSpPr>
            <a:cxnSpLocks/>
          </p:cNvCxnSpPr>
          <p:nvPr/>
        </p:nvCxnSpPr>
        <p:spPr>
          <a:xfrm>
            <a:off x="0" y="4789975"/>
            <a:ext cx="1216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56F3483-55F0-1080-23D1-9F45B7617839}"/>
              </a:ext>
            </a:extLst>
          </p:cNvPr>
          <p:cNvCxnSpPr>
            <a:cxnSpLocks/>
          </p:cNvCxnSpPr>
          <p:nvPr/>
        </p:nvCxnSpPr>
        <p:spPr>
          <a:xfrm>
            <a:off x="0" y="1026075"/>
            <a:ext cx="1216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359FA72-59C5-D418-3FB5-2834131A3372}"/>
              </a:ext>
            </a:extLst>
          </p:cNvPr>
          <p:cNvCxnSpPr>
            <a:cxnSpLocks/>
          </p:cNvCxnSpPr>
          <p:nvPr/>
        </p:nvCxnSpPr>
        <p:spPr>
          <a:xfrm>
            <a:off x="0" y="5730951"/>
            <a:ext cx="12168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1B378A5A-C437-1106-CF77-F467DA186502}"/>
              </a:ext>
            </a:extLst>
          </p:cNvPr>
          <p:cNvSpPr>
            <a:spLocks noGrp="1"/>
          </p:cNvSpPr>
          <p:nvPr>
            <p:ph type="title"/>
          </p:nvPr>
        </p:nvSpPr>
        <p:spPr/>
        <p:txBody>
          <a:bodyPr/>
          <a:lstStyle/>
          <a:p>
            <a:r>
              <a:rPr lang="en-GB" sz="11500" i="1" dirty="0"/>
              <a:t>Mission 16-34</a:t>
            </a:r>
          </a:p>
        </p:txBody>
      </p:sp>
      <p:sp>
        <p:nvSpPr>
          <p:cNvPr id="34" name="Title 2">
            <a:extLst>
              <a:ext uri="{FF2B5EF4-FFF2-40B4-BE49-F238E27FC236}">
                <a16:creationId xmlns:a16="http://schemas.microsoft.com/office/drawing/2014/main" id="{4935FA59-E371-4F0E-0B9A-3565BA40F712}"/>
              </a:ext>
            </a:extLst>
          </p:cNvPr>
          <p:cNvSpPr txBox="1">
            <a:spLocks/>
          </p:cNvSpPr>
          <p:nvPr/>
        </p:nvSpPr>
        <p:spPr>
          <a:xfrm>
            <a:off x="1081694" y="27563"/>
            <a:ext cx="10004612" cy="3027510"/>
          </a:xfrm>
          <a:prstGeom prst="rect">
            <a:avLst/>
          </a:prstGeom>
          <a:noFill/>
        </p:spPr>
        <p:txBody>
          <a:bodyPr vert="horz" lIns="0" tIns="0" rIns="0" bIns="0" rtlCol="0" anchor="ctr" anchorCtr="0">
            <a:noAutofit/>
          </a:bodyPr>
          <a:lstStyle>
            <a:lvl1pPr algn="ctr" defTabSz="914400" rtl="0" eaLnBrk="1" latinLnBrk="0" hangingPunct="1">
              <a:lnSpc>
                <a:spcPct val="90000"/>
              </a:lnSpc>
              <a:spcBef>
                <a:spcPct val="0"/>
              </a:spcBef>
              <a:buNone/>
              <a:defRPr sz="7400" b="1" kern="1200">
                <a:solidFill>
                  <a:schemeClr val="bg1"/>
                </a:solidFill>
                <a:latin typeface="+mj-lt"/>
                <a:ea typeface="+mj-ea"/>
                <a:cs typeface="+mj-cs"/>
              </a:defRPr>
            </a:lvl1pPr>
          </a:lstStyle>
          <a:p>
            <a:r>
              <a:rPr lang="en-GB" sz="4400" dirty="0">
                <a:solidFill>
                  <a:srgbClr val="EF3340"/>
                </a:solidFill>
              </a:rPr>
              <a:t>Building Box Office Brands IV</a:t>
            </a:r>
          </a:p>
        </p:txBody>
      </p:sp>
      <p:sp>
        <p:nvSpPr>
          <p:cNvPr id="36" name="Title 2">
            <a:extLst>
              <a:ext uri="{FF2B5EF4-FFF2-40B4-BE49-F238E27FC236}">
                <a16:creationId xmlns:a16="http://schemas.microsoft.com/office/drawing/2014/main" id="{421EAC95-F913-0A12-B0FD-35BC2998E1D4}"/>
              </a:ext>
            </a:extLst>
          </p:cNvPr>
          <p:cNvSpPr txBox="1">
            <a:spLocks/>
          </p:cNvSpPr>
          <p:nvPr/>
        </p:nvSpPr>
        <p:spPr>
          <a:xfrm>
            <a:off x="1105694" y="3802928"/>
            <a:ext cx="10004612" cy="3027510"/>
          </a:xfrm>
          <a:prstGeom prst="rect">
            <a:avLst/>
          </a:prstGeom>
          <a:noFill/>
        </p:spPr>
        <p:txBody>
          <a:bodyPr vert="horz" lIns="0" tIns="0" rIns="0" bIns="0" rtlCol="0" anchor="ctr" anchorCtr="0">
            <a:noAutofit/>
          </a:bodyPr>
          <a:lstStyle>
            <a:lvl1pPr algn="ctr" defTabSz="914400" rtl="0" eaLnBrk="1" latinLnBrk="0" hangingPunct="1">
              <a:lnSpc>
                <a:spcPct val="90000"/>
              </a:lnSpc>
              <a:spcBef>
                <a:spcPct val="0"/>
              </a:spcBef>
              <a:buNone/>
              <a:defRPr sz="7400" b="1" kern="1200">
                <a:solidFill>
                  <a:schemeClr val="bg1"/>
                </a:solidFill>
                <a:latin typeface="+mj-lt"/>
                <a:ea typeface="+mj-ea"/>
                <a:cs typeface="+mj-cs"/>
              </a:defRPr>
            </a:lvl1pPr>
          </a:lstStyle>
          <a:p>
            <a:r>
              <a:rPr lang="en-GB" sz="3600" dirty="0">
                <a:solidFill>
                  <a:srgbClr val="EF3340"/>
                </a:solidFill>
              </a:rPr>
              <a:t>Launch, land, impact</a:t>
            </a:r>
          </a:p>
        </p:txBody>
      </p:sp>
      <p:pic>
        <p:nvPicPr>
          <p:cNvPr id="44" name="Picture 43">
            <a:extLst>
              <a:ext uri="{FF2B5EF4-FFF2-40B4-BE49-F238E27FC236}">
                <a16:creationId xmlns:a16="http://schemas.microsoft.com/office/drawing/2014/main" id="{A3081456-DFFA-0440-1A10-0948375296C7}"/>
              </a:ext>
            </a:extLst>
          </p:cNvPr>
          <p:cNvPicPr>
            <a:picLocks noChangeAspect="1"/>
          </p:cNvPicPr>
          <p:nvPr/>
        </p:nvPicPr>
        <p:blipFill>
          <a:blip r:embed="rId3"/>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3588552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66191BD-50C1-18C3-F558-08F7DAB47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550BD22-AB63-5C2D-06B0-893E963634D0}"/>
              </a:ext>
            </a:extLst>
          </p:cNvPr>
          <p:cNvSpPr>
            <a:spLocks noGrp="1"/>
          </p:cNvSpPr>
          <p:nvPr>
            <p:ph type="title"/>
          </p:nvPr>
        </p:nvSpPr>
        <p:spPr/>
        <p:txBody>
          <a:bodyPr/>
          <a:lstStyle/>
          <a:p>
            <a:r>
              <a:rPr lang="en-GB" dirty="0"/>
              <a:t>The approach</a:t>
            </a:r>
          </a:p>
        </p:txBody>
      </p:sp>
      <p:sp>
        <p:nvSpPr>
          <p:cNvPr id="21" name="Text Placeholder 2">
            <a:extLst>
              <a:ext uri="{FF2B5EF4-FFF2-40B4-BE49-F238E27FC236}">
                <a16:creationId xmlns:a16="http://schemas.microsoft.com/office/drawing/2014/main" id="{3B75850B-AB45-AE5F-AE6D-641648A8C6E9}"/>
              </a:ext>
            </a:extLst>
          </p:cNvPr>
          <p:cNvSpPr>
            <a:spLocks noGrp="1"/>
          </p:cNvSpPr>
          <p:nvPr>
            <p:ph type="body" sz="quarter" idx="73"/>
          </p:nvPr>
        </p:nvSpPr>
        <p:spPr>
          <a:xfrm>
            <a:off x="210652" y="1943776"/>
            <a:ext cx="3822263" cy="2970447"/>
          </a:xfrm>
          <a:solidFill>
            <a:schemeClr val="accent3"/>
          </a:solidFill>
        </p:spPr>
        <p:txBody>
          <a:bodyPr/>
          <a:lstStyle/>
          <a:p>
            <a:r>
              <a:rPr lang="en-GB" dirty="0"/>
              <a:t> </a:t>
            </a:r>
          </a:p>
        </p:txBody>
      </p:sp>
      <p:sp>
        <p:nvSpPr>
          <p:cNvPr id="22" name="Text Placeholder 5">
            <a:extLst>
              <a:ext uri="{FF2B5EF4-FFF2-40B4-BE49-F238E27FC236}">
                <a16:creationId xmlns:a16="http://schemas.microsoft.com/office/drawing/2014/main" id="{37CCA50B-1302-9704-A440-99453800F79D}"/>
              </a:ext>
            </a:extLst>
          </p:cNvPr>
          <p:cNvSpPr>
            <a:spLocks noGrp="1"/>
          </p:cNvSpPr>
          <p:nvPr>
            <p:ph type="body" sz="quarter" idx="98"/>
          </p:nvPr>
        </p:nvSpPr>
        <p:spPr>
          <a:xfrm>
            <a:off x="284123" y="3111366"/>
            <a:ext cx="3685895" cy="1721428"/>
          </a:xfrm>
        </p:spPr>
        <p:txBody>
          <a:bodyPr/>
          <a:lstStyle/>
          <a:p>
            <a:r>
              <a:rPr lang="en-GB" dirty="0"/>
              <a:t> </a:t>
            </a:r>
          </a:p>
        </p:txBody>
      </p:sp>
      <p:sp>
        <p:nvSpPr>
          <p:cNvPr id="23" name="Text Placeholder 6">
            <a:extLst>
              <a:ext uri="{FF2B5EF4-FFF2-40B4-BE49-F238E27FC236}">
                <a16:creationId xmlns:a16="http://schemas.microsoft.com/office/drawing/2014/main" id="{8F93A3B2-1B8C-8098-85EF-7F2B272C0BE0}"/>
              </a:ext>
            </a:extLst>
          </p:cNvPr>
          <p:cNvSpPr>
            <a:spLocks noGrp="1"/>
          </p:cNvSpPr>
          <p:nvPr>
            <p:ph type="body" sz="quarter" idx="100"/>
          </p:nvPr>
        </p:nvSpPr>
        <p:spPr>
          <a:xfrm>
            <a:off x="315568" y="2049220"/>
            <a:ext cx="3685897" cy="1371600"/>
          </a:xfrm>
        </p:spPr>
        <p:txBody>
          <a:bodyPr/>
          <a:lstStyle/>
          <a:p>
            <a:pPr algn="l"/>
            <a:r>
              <a:rPr lang="en-GB" sz="3600" dirty="0"/>
              <a:t>Explore AV habits</a:t>
            </a:r>
          </a:p>
        </p:txBody>
      </p:sp>
      <p:sp>
        <p:nvSpPr>
          <p:cNvPr id="24" name="Text Placeholder 7">
            <a:extLst>
              <a:ext uri="{FF2B5EF4-FFF2-40B4-BE49-F238E27FC236}">
                <a16:creationId xmlns:a16="http://schemas.microsoft.com/office/drawing/2014/main" id="{500AB3B5-C622-7917-CEB6-657C58D6F4D1}"/>
              </a:ext>
            </a:extLst>
          </p:cNvPr>
          <p:cNvSpPr>
            <a:spLocks noGrp="1"/>
          </p:cNvSpPr>
          <p:nvPr>
            <p:ph type="body" sz="quarter" idx="96"/>
          </p:nvPr>
        </p:nvSpPr>
        <p:spPr>
          <a:xfrm>
            <a:off x="403086" y="3163183"/>
            <a:ext cx="3433499" cy="1371600"/>
          </a:xfrm>
        </p:spPr>
        <p:txBody>
          <a:bodyPr/>
          <a:lstStyle/>
          <a:p>
            <a:pPr algn="l" defTabSz="961706"/>
            <a:r>
              <a:rPr lang="en-GB" sz="1400" b="0" dirty="0"/>
              <a:t>15 participants were recruited from across the UK (Birmingham, Edinburgh, London &amp; Manchester).</a:t>
            </a:r>
          </a:p>
          <a:p>
            <a:pPr algn="l" defTabSz="961706"/>
            <a:r>
              <a:rPr lang="en-GB" sz="1400" b="0" dirty="0"/>
              <a:t>They took part in a 5-day online community designed to capture AV habits and explore the role of different content.</a:t>
            </a:r>
          </a:p>
        </p:txBody>
      </p:sp>
      <p:sp>
        <p:nvSpPr>
          <p:cNvPr id="25" name="Text Placeholder 8">
            <a:extLst>
              <a:ext uri="{FF2B5EF4-FFF2-40B4-BE49-F238E27FC236}">
                <a16:creationId xmlns:a16="http://schemas.microsoft.com/office/drawing/2014/main" id="{84635357-7C42-7AAF-BDCA-88BD85488C99}"/>
              </a:ext>
            </a:extLst>
          </p:cNvPr>
          <p:cNvSpPr>
            <a:spLocks noGrp="1"/>
          </p:cNvSpPr>
          <p:nvPr>
            <p:ph type="body" sz="quarter" idx="101"/>
          </p:nvPr>
        </p:nvSpPr>
        <p:spPr>
          <a:xfrm>
            <a:off x="4180325" y="1943776"/>
            <a:ext cx="3822263" cy="2970447"/>
          </a:xfrm>
          <a:solidFill>
            <a:schemeClr val="accent4"/>
          </a:solidFill>
        </p:spPr>
        <p:txBody>
          <a:bodyPr/>
          <a:lstStyle/>
          <a:p>
            <a:r>
              <a:rPr lang="en-GB" dirty="0"/>
              <a:t> </a:t>
            </a:r>
          </a:p>
        </p:txBody>
      </p:sp>
      <p:sp>
        <p:nvSpPr>
          <p:cNvPr id="26" name="Text Placeholder 9">
            <a:extLst>
              <a:ext uri="{FF2B5EF4-FFF2-40B4-BE49-F238E27FC236}">
                <a16:creationId xmlns:a16="http://schemas.microsoft.com/office/drawing/2014/main" id="{D6A2A4D3-2176-CE7D-8BCD-42D46DAC1E4A}"/>
              </a:ext>
            </a:extLst>
          </p:cNvPr>
          <p:cNvSpPr>
            <a:spLocks noGrp="1"/>
          </p:cNvSpPr>
          <p:nvPr>
            <p:ph type="body" sz="quarter" idx="102"/>
          </p:nvPr>
        </p:nvSpPr>
        <p:spPr>
          <a:xfrm>
            <a:off x="4253796" y="3111366"/>
            <a:ext cx="3685895" cy="1721428"/>
          </a:xfrm>
        </p:spPr>
        <p:txBody>
          <a:bodyPr/>
          <a:lstStyle/>
          <a:p>
            <a:r>
              <a:rPr lang="en-GB" dirty="0"/>
              <a:t> </a:t>
            </a:r>
          </a:p>
        </p:txBody>
      </p:sp>
      <p:sp>
        <p:nvSpPr>
          <p:cNvPr id="27" name="Text Placeholder 10">
            <a:extLst>
              <a:ext uri="{FF2B5EF4-FFF2-40B4-BE49-F238E27FC236}">
                <a16:creationId xmlns:a16="http://schemas.microsoft.com/office/drawing/2014/main" id="{53EF3FF9-F1F0-EC6B-1DA9-40C942FEA7A9}"/>
              </a:ext>
            </a:extLst>
          </p:cNvPr>
          <p:cNvSpPr>
            <a:spLocks noGrp="1"/>
          </p:cNvSpPr>
          <p:nvPr>
            <p:ph type="body" sz="quarter" idx="103"/>
          </p:nvPr>
        </p:nvSpPr>
        <p:spPr>
          <a:xfrm>
            <a:off x="4248505" y="2049220"/>
            <a:ext cx="3685897" cy="558729"/>
          </a:xfrm>
        </p:spPr>
        <p:txBody>
          <a:bodyPr/>
          <a:lstStyle/>
          <a:p>
            <a:pPr algn="l"/>
            <a:r>
              <a:rPr lang="en-GB" sz="3600" dirty="0"/>
              <a:t>Define cinema experience</a:t>
            </a:r>
          </a:p>
        </p:txBody>
      </p:sp>
      <p:sp>
        <p:nvSpPr>
          <p:cNvPr id="29" name="Text Placeholder 12">
            <a:extLst>
              <a:ext uri="{FF2B5EF4-FFF2-40B4-BE49-F238E27FC236}">
                <a16:creationId xmlns:a16="http://schemas.microsoft.com/office/drawing/2014/main" id="{A6038A36-9DEA-F2C7-A9C3-3180379B8A67}"/>
              </a:ext>
            </a:extLst>
          </p:cNvPr>
          <p:cNvSpPr>
            <a:spLocks noGrp="1"/>
          </p:cNvSpPr>
          <p:nvPr>
            <p:ph type="body" sz="quarter" idx="105"/>
          </p:nvPr>
        </p:nvSpPr>
        <p:spPr>
          <a:xfrm>
            <a:off x="8159087" y="1943776"/>
            <a:ext cx="3822263" cy="2970447"/>
          </a:xfrm>
          <a:solidFill>
            <a:schemeClr val="accent5"/>
          </a:solidFill>
        </p:spPr>
        <p:txBody>
          <a:bodyPr/>
          <a:lstStyle/>
          <a:p>
            <a:r>
              <a:rPr lang="en-GB" dirty="0"/>
              <a:t> </a:t>
            </a:r>
          </a:p>
        </p:txBody>
      </p:sp>
      <p:sp>
        <p:nvSpPr>
          <p:cNvPr id="30" name="Text Placeholder 13">
            <a:extLst>
              <a:ext uri="{FF2B5EF4-FFF2-40B4-BE49-F238E27FC236}">
                <a16:creationId xmlns:a16="http://schemas.microsoft.com/office/drawing/2014/main" id="{B8419303-27C1-7710-711F-10AC36AD0A72}"/>
              </a:ext>
            </a:extLst>
          </p:cNvPr>
          <p:cNvSpPr>
            <a:spLocks noGrp="1"/>
          </p:cNvSpPr>
          <p:nvPr>
            <p:ph type="body" sz="quarter" idx="106"/>
          </p:nvPr>
        </p:nvSpPr>
        <p:spPr>
          <a:xfrm>
            <a:off x="8232558" y="3111366"/>
            <a:ext cx="3685895" cy="1721428"/>
          </a:xfrm>
        </p:spPr>
        <p:txBody>
          <a:bodyPr/>
          <a:lstStyle/>
          <a:p>
            <a:r>
              <a:rPr lang="en-GB" dirty="0"/>
              <a:t> </a:t>
            </a:r>
          </a:p>
        </p:txBody>
      </p:sp>
      <p:sp>
        <p:nvSpPr>
          <p:cNvPr id="31" name="Text Placeholder 14">
            <a:extLst>
              <a:ext uri="{FF2B5EF4-FFF2-40B4-BE49-F238E27FC236}">
                <a16:creationId xmlns:a16="http://schemas.microsoft.com/office/drawing/2014/main" id="{816A2F5E-BBE8-825D-1AE2-FA0DB9EF4DDC}"/>
              </a:ext>
            </a:extLst>
          </p:cNvPr>
          <p:cNvSpPr>
            <a:spLocks noGrp="1"/>
          </p:cNvSpPr>
          <p:nvPr>
            <p:ph type="body" sz="quarter" idx="107"/>
          </p:nvPr>
        </p:nvSpPr>
        <p:spPr>
          <a:xfrm>
            <a:off x="8232558" y="2049220"/>
            <a:ext cx="3685897" cy="558729"/>
          </a:xfrm>
        </p:spPr>
        <p:txBody>
          <a:bodyPr/>
          <a:lstStyle/>
          <a:p>
            <a:pPr algn="l"/>
            <a:r>
              <a:rPr lang="en-GB" sz="3600" dirty="0"/>
              <a:t>Quantify key themes</a:t>
            </a:r>
          </a:p>
        </p:txBody>
      </p:sp>
      <p:sp>
        <p:nvSpPr>
          <p:cNvPr id="33" name="Text Placeholder 7">
            <a:extLst>
              <a:ext uri="{FF2B5EF4-FFF2-40B4-BE49-F238E27FC236}">
                <a16:creationId xmlns:a16="http://schemas.microsoft.com/office/drawing/2014/main" id="{3BF9C9E4-9A5E-13FD-B44B-05EB28B03F52}"/>
              </a:ext>
            </a:extLst>
          </p:cNvPr>
          <p:cNvSpPr txBox="1">
            <a:spLocks/>
          </p:cNvSpPr>
          <p:nvPr/>
        </p:nvSpPr>
        <p:spPr>
          <a:xfrm>
            <a:off x="4374705" y="3169863"/>
            <a:ext cx="3463009" cy="1371600"/>
          </a:xfrm>
          <a:prstGeom prst="rect">
            <a:avLst/>
          </a:prstGeom>
        </p:spPr>
        <p:txBody>
          <a:bodyPr vert="horz" lIns="0" tIns="0" rIns="0" bIns="0" rtlCol="0">
            <a:noAutofit/>
          </a:bodyPr>
          <a:lstStyle>
            <a:lvl1pPr marL="6350" indent="-6350" defTabSz="961706">
              <a:lnSpc>
                <a:spcPct val="100000"/>
              </a:lnSpc>
              <a:spcBef>
                <a:spcPts val="1000"/>
              </a:spcBef>
              <a:buFont typeface="Arial" panose="020B0604020202020204" pitchFamily="34" charset="0"/>
              <a:buNone/>
              <a:tabLst/>
              <a:defRPr sz="1600" b="0"/>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400" dirty="0"/>
              <a:t>12 participants were invited to the cinema where they were exposed to a typical 11-min ad reel in-situ.</a:t>
            </a:r>
          </a:p>
          <a:p>
            <a:r>
              <a:rPr lang="en-GB" sz="1400" dirty="0"/>
              <a:t>They took part in 90 minute focus group designed to unearth the specifics of the cinema experience and define the impact of cinema advertising.</a:t>
            </a:r>
          </a:p>
        </p:txBody>
      </p:sp>
      <p:sp>
        <p:nvSpPr>
          <p:cNvPr id="39" name="Text Placeholder 7">
            <a:extLst>
              <a:ext uri="{FF2B5EF4-FFF2-40B4-BE49-F238E27FC236}">
                <a16:creationId xmlns:a16="http://schemas.microsoft.com/office/drawing/2014/main" id="{3F9D3B57-CFD6-55EB-E81B-B6532DA4D67A}"/>
              </a:ext>
            </a:extLst>
          </p:cNvPr>
          <p:cNvSpPr txBox="1">
            <a:spLocks/>
          </p:cNvSpPr>
          <p:nvPr/>
        </p:nvSpPr>
        <p:spPr>
          <a:xfrm>
            <a:off x="8353468" y="3194831"/>
            <a:ext cx="3433499" cy="1371600"/>
          </a:xfrm>
          <a:prstGeom prst="rect">
            <a:avLst/>
          </a:prstGeom>
        </p:spPr>
        <p:txBody>
          <a:bodyPr vert="horz" lIns="0" tIns="0" rIns="0" bIns="0" rtlCol="0">
            <a:noAutofit/>
          </a:bodyPr>
          <a:lstStyle>
            <a:defPPr>
              <a:defRPr lang="en-US"/>
            </a:defPPr>
            <a:lvl1pPr marL="6350" indent="-6350" defTabSz="961706">
              <a:lnSpc>
                <a:spcPct val="100000"/>
              </a:lnSpc>
              <a:spcBef>
                <a:spcPts val="1000"/>
              </a:spcBef>
              <a:buFont typeface="Arial" panose="020B0604020202020204" pitchFamily="34" charset="0"/>
              <a:buNone/>
              <a:tabLst/>
              <a:defRPr sz="1600" b="0"/>
            </a:lvl1pPr>
            <a:lvl2pPr marL="685800" indent="-228600">
              <a:lnSpc>
                <a:spcPct val="90000"/>
              </a:lnSpc>
              <a:spcBef>
                <a:spcPts val="500"/>
              </a:spcBef>
              <a:buFont typeface="Arial" panose="020B0604020202020204" pitchFamily="34" charset="0"/>
              <a:buChar char="•"/>
              <a:defRPr sz="2400" b="1"/>
            </a:lvl2pPr>
            <a:lvl3pPr marL="1143000" indent="-228600">
              <a:lnSpc>
                <a:spcPct val="90000"/>
              </a:lnSpc>
              <a:spcBef>
                <a:spcPts val="500"/>
              </a:spcBef>
              <a:buFont typeface="Arial" panose="020B0604020202020204" pitchFamily="34" charset="0"/>
              <a:buChar char="•"/>
              <a:defRPr sz="2000" b="1"/>
            </a:lvl3pPr>
            <a:lvl4pPr marL="1600200" indent="-228600">
              <a:lnSpc>
                <a:spcPct val="90000"/>
              </a:lnSpc>
              <a:spcBef>
                <a:spcPts val="500"/>
              </a:spcBef>
              <a:buFont typeface="Arial" panose="020B0604020202020204" pitchFamily="34" charset="0"/>
              <a:buChar char="•"/>
              <a:defRPr b="1"/>
            </a:lvl4pPr>
            <a:lvl5pPr marL="2057400" indent="-228600">
              <a:lnSpc>
                <a:spcPct val="90000"/>
              </a:lnSpc>
              <a:spcBef>
                <a:spcPts val="500"/>
              </a:spcBef>
              <a:buFont typeface="Arial" panose="020B0604020202020204" pitchFamily="34" charset="0"/>
              <a:buChar char="•"/>
              <a:defRPr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sz="1400" dirty="0"/>
              <a:t>Nat-rep sample of 1,000 16-34s completed a 15 minute survey designed to further understand and quantify themes from prior stages. Differentology also undertook a meta-analysis of 12 cinema ad effectiveness projects to understand the average uplifts delivered by cinema. </a:t>
            </a:r>
          </a:p>
          <a:p>
            <a:endParaRPr lang="en-GB" sz="1400" dirty="0"/>
          </a:p>
        </p:txBody>
      </p:sp>
      <p:pic>
        <p:nvPicPr>
          <p:cNvPr id="41" name="Picture 40">
            <a:extLst>
              <a:ext uri="{FF2B5EF4-FFF2-40B4-BE49-F238E27FC236}">
                <a16:creationId xmlns:a16="http://schemas.microsoft.com/office/drawing/2014/main" id="{D17E56C3-F671-B2B5-D617-6A2785FD60AA}"/>
              </a:ext>
            </a:extLst>
          </p:cNvPr>
          <p:cNvPicPr>
            <a:picLocks noChangeAspect="1"/>
          </p:cNvPicPr>
          <p:nvPr/>
        </p:nvPicPr>
        <p:blipFill>
          <a:blip r:embed="rId3"/>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2771465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10A59E-BCA4-51DF-F399-270F55600D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4D90FB-D7D7-9F0F-048A-0D42B3B014D9}"/>
              </a:ext>
            </a:extLst>
          </p:cNvPr>
          <p:cNvSpPr>
            <a:spLocks noGrp="1"/>
          </p:cNvSpPr>
          <p:nvPr>
            <p:ph type="body" sz="quarter" idx="83"/>
          </p:nvPr>
        </p:nvSpPr>
        <p:spPr>
          <a:xfrm>
            <a:off x="6576807" y="6282046"/>
            <a:ext cx="5398076" cy="462474"/>
          </a:xfrm>
        </p:spPr>
        <p:txBody>
          <a:bodyPr vert="horz" lIns="0" tIns="0" rIns="0" bIns="0" rtlCol="0" anchor="ctr">
            <a:noAutofit/>
          </a:bodyPr>
          <a:lstStyle/>
          <a:p>
            <a:r>
              <a:rPr lang="en-US" dirty="0"/>
              <a:t>Q. To what extent do you agree or disagree with the following statements? (10 point scale – top 5 responses shown). Base: 1000 ‘16-34s’</a:t>
            </a:r>
          </a:p>
        </p:txBody>
      </p:sp>
      <p:sp>
        <p:nvSpPr>
          <p:cNvPr id="200" name="Icon Background 6"/>
          <p:cNvSpPr/>
          <p:nvPr/>
        </p:nvSpPr>
        <p:spPr>
          <a:xfrm>
            <a:off x="1637323" y="4225508"/>
            <a:ext cx="705980" cy="705980"/>
          </a:xfrm>
          <a:prstGeom prst="roundRect">
            <a:avLst>
              <a:gd name="adj" fmla="val 2276"/>
            </a:avLst>
          </a:prstGeom>
          <a:solidFill>
            <a:schemeClr val="accent2"/>
          </a:solidFill>
          <a:ln>
            <a:noFill/>
          </a:ln>
        </p:spPr>
        <p:txBody>
          <a:bodyPr/>
          <a:lstStyle/>
          <a:p>
            <a:endParaRPr lang="en-GB"/>
          </a:p>
        </p:txBody>
      </p:sp>
      <p:sp>
        <p:nvSpPr>
          <p:cNvPr id="201" name="Person Icon 6"/>
          <p:cNvSpPr/>
          <p:nvPr/>
        </p:nvSpPr>
        <p:spPr>
          <a:xfrm>
            <a:off x="1637323"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58" y="468"/>
                </a:moveTo>
                <a:lnTo>
                  <a:pt x="458" y="468"/>
                </a:lnTo>
                <a:lnTo>
                  <a:pt x="452" y="474"/>
                </a:lnTo>
                <a:lnTo>
                  <a:pt x="444" y="476"/>
                </a:lnTo>
                <a:lnTo>
                  <a:pt x="408" y="476"/>
                </a:lnTo>
                <a:lnTo>
                  <a:pt x="408" y="578"/>
                </a:lnTo>
                <a:lnTo>
                  <a:pt x="406" y="584"/>
                </a:lnTo>
                <a:lnTo>
                  <a:pt x="402" y="590"/>
                </a:lnTo>
                <a:lnTo>
                  <a:pt x="398" y="594"/>
                </a:lnTo>
                <a:lnTo>
                  <a:pt x="392" y="594"/>
                </a:lnTo>
                <a:lnTo>
                  <a:pt x="384" y="594"/>
                </a:lnTo>
                <a:lnTo>
                  <a:pt x="380" y="590"/>
                </a:lnTo>
                <a:lnTo>
                  <a:pt x="376" y="584"/>
                </a:lnTo>
                <a:lnTo>
                  <a:pt x="374" y="578"/>
                </a:lnTo>
                <a:lnTo>
                  <a:pt x="374" y="476"/>
                </a:lnTo>
                <a:lnTo>
                  <a:pt x="354" y="476"/>
                </a:lnTo>
                <a:lnTo>
                  <a:pt x="354" y="578"/>
                </a:lnTo>
                <a:lnTo>
                  <a:pt x="352" y="584"/>
                </a:lnTo>
                <a:lnTo>
                  <a:pt x="348" y="590"/>
                </a:lnTo>
                <a:lnTo>
                  <a:pt x="344" y="594"/>
                </a:lnTo>
                <a:lnTo>
                  <a:pt x="338" y="594"/>
                </a:lnTo>
                <a:lnTo>
                  <a:pt x="330" y="594"/>
                </a:lnTo>
                <a:lnTo>
                  <a:pt x="326" y="590"/>
                </a:lnTo>
                <a:lnTo>
                  <a:pt x="322" y="584"/>
                </a:lnTo>
                <a:lnTo>
                  <a:pt x="320" y="578"/>
                </a:lnTo>
                <a:lnTo>
                  <a:pt x="320" y="476"/>
                </a:lnTo>
                <a:lnTo>
                  <a:pt x="280" y="476"/>
                </a:lnTo>
                <a:lnTo>
                  <a:pt x="272" y="474"/>
                </a:lnTo>
                <a:lnTo>
                  <a:pt x="266" y="468"/>
                </a:lnTo>
                <a:lnTo>
                  <a:pt x="264" y="460"/>
                </a:lnTo>
                <a:lnTo>
                  <a:pt x="266" y="452"/>
                </a:lnTo>
                <a:lnTo>
                  <a:pt x="348" y="286"/>
                </a:lnTo>
                <a:lnTo>
                  <a:pt x="350" y="282"/>
                </a:lnTo>
                <a:lnTo>
                  <a:pt x="354" y="280"/>
                </a:lnTo>
                <a:lnTo>
                  <a:pt x="358" y="278"/>
                </a:lnTo>
                <a:lnTo>
                  <a:pt x="362" y="278"/>
                </a:lnTo>
                <a:lnTo>
                  <a:pt x="368" y="278"/>
                </a:lnTo>
                <a:lnTo>
                  <a:pt x="372" y="280"/>
                </a:lnTo>
                <a:lnTo>
                  <a:pt x="374" y="282"/>
                </a:lnTo>
                <a:lnTo>
                  <a:pt x="378" y="286"/>
                </a:lnTo>
                <a:lnTo>
                  <a:pt x="460" y="452"/>
                </a:lnTo>
                <a:lnTo>
                  <a:pt x="462" y="460"/>
                </a:lnTo>
                <a:lnTo>
                  <a:pt x="458" y="468"/>
                </a:lnTo>
                <a:close/>
              </a:path>
            </a:pathLst>
          </a:custGeom>
          <a:solidFill>
            <a:schemeClr val="bg1"/>
          </a:solidFill>
          <a:ln>
            <a:noFill/>
          </a:ln>
        </p:spPr>
        <p:txBody>
          <a:bodyPr/>
          <a:lstStyle/>
          <a:p>
            <a:endParaRPr lang="en-GB" dirty="0"/>
          </a:p>
        </p:txBody>
      </p:sp>
      <p:sp>
        <p:nvSpPr>
          <p:cNvPr id="202" name="Icon Background 8"/>
          <p:cNvSpPr/>
          <p:nvPr/>
        </p:nvSpPr>
        <p:spPr>
          <a:xfrm>
            <a:off x="2558230" y="4225508"/>
            <a:ext cx="705980" cy="705980"/>
          </a:xfrm>
          <a:prstGeom prst="roundRect">
            <a:avLst>
              <a:gd name="adj" fmla="val 5025"/>
            </a:avLst>
          </a:prstGeom>
          <a:solidFill>
            <a:schemeClr val="accent2"/>
          </a:solidFill>
          <a:ln>
            <a:noFill/>
          </a:ln>
        </p:spPr>
        <p:txBody>
          <a:bodyPr/>
          <a:lstStyle/>
          <a:p>
            <a:endParaRPr lang="en-GB"/>
          </a:p>
        </p:txBody>
      </p:sp>
      <p:sp>
        <p:nvSpPr>
          <p:cNvPr id="203" name="Person Icon 8"/>
          <p:cNvSpPr/>
          <p:nvPr/>
        </p:nvSpPr>
        <p:spPr>
          <a:xfrm>
            <a:off x="2558230"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42" y="426"/>
                </a:moveTo>
                <a:lnTo>
                  <a:pt x="442" y="426"/>
                </a:lnTo>
                <a:lnTo>
                  <a:pt x="442" y="432"/>
                </a:lnTo>
                <a:lnTo>
                  <a:pt x="438" y="438"/>
                </a:lnTo>
                <a:lnTo>
                  <a:pt x="432" y="442"/>
                </a:lnTo>
                <a:lnTo>
                  <a:pt x="426" y="442"/>
                </a:lnTo>
                <a:lnTo>
                  <a:pt x="408" y="442"/>
                </a:lnTo>
                <a:lnTo>
                  <a:pt x="408" y="578"/>
                </a:lnTo>
                <a:lnTo>
                  <a:pt x="406" y="584"/>
                </a:lnTo>
                <a:lnTo>
                  <a:pt x="402" y="590"/>
                </a:lnTo>
                <a:lnTo>
                  <a:pt x="398" y="594"/>
                </a:lnTo>
                <a:lnTo>
                  <a:pt x="390" y="594"/>
                </a:lnTo>
                <a:lnTo>
                  <a:pt x="384" y="594"/>
                </a:lnTo>
                <a:lnTo>
                  <a:pt x="380" y="590"/>
                </a:lnTo>
                <a:lnTo>
                  <a:pt x="376" y="584"/>
                </a:lnTo>
                <a:lnTo>
                  <a:pt x="374" y="578"/>
                </a:lnTo>
                <a:lnTo>
                  <a:pt x="374" y="442"/>
                </a:lnTo>
                <a:lnTo>
                  <a:pt x="354" y="442"/>
                </a:lnTo>
                <a:lnTo>
                  <a:pt x="354" y="578"/>
                </a:lnTo>
                <a:lnTo>
                  <a:pt x="352" y="584"/>
                </a:lnTo>
                <a:lnTo>
                  <a:pt x="348" y="590"/>
                </a:lnTo>
                <a:lnTo>
                  <a:pt x="344" y="594"/>
                </a:lnTo>
                <a:lnTo>
                  <a:pt x="336" y="594"/>
                </a:lnTo>
                <a:lnTo>
                  <a:pt x="330" y="594"/>
                </a:lnTo>
                <a:lnTo>
                  <a:pt x="326" y="590"/>
                </a:lnTo>
                <a:lnTo>
                  <a:pt x="322" y="584"/>
                </a:lnTo>
                <a:lnTo>
                  <a:pt x="320" y="578"/>
                </a:lnTo>
                <a:lnTo>
                  <a:pt x="320" y="442"/>
                </a:lnTo>
                <a:lnTo>
                  <a:pt x="298" y="442"/>
                </a:lnTo>
                <a:lnTo>
                  <a:pt x="292" y="442"/>
                </a:lnTo>
                <a:lnTo>
                  <a:pt x="286" y="438"/>
                </a:lnTo>
                <a:lnTo>
                  <a:pt x="284" y="432"/>
                </a:lnTo>
                <a:lnTo>
                  <a:pt x="282" y="426"/>
                </a:lnTo>
                <a:lnTo>
                  <a:pt x="282" y="298"/>
                </a:lnTo>
                <a:lnTo>
                  <a:pt x="284" y="292"/>
                </a:lnTo>
                <a:lnTo>
                  <a:pt x="286" y="286"/>
                </a:lnTo>
                <a:lnTo>
                  <a:pt x="292" y="284"/>
                </a:lnTo>
                <a:lnTo>
                  <a:pt x="298" y="282"/>
                </a:lnTo>
                <a:lnTo>
                  <a:pt x="426" y="282"/>
                </a:lnTo>
                <a:lnTo>
                  <a:pt x="432" y="284"/>
                </a:lnTo>
                <a:lnTo>
                  <a:pt x="438" y="286"/>
                </a:lnTo>
                <a:lnTo>
                  <a:pt x="442" y="292"/>
                </a:lnTo>
                <a:lnTo>
                  <a:pt x="442" y="298"/>
                </a:lnTo>
                <a:lnTo>
                  <a:pt x="442" y="426"/>
                </a:lnTo>
                <a:close/>
              </a:path>
            </a:pathLst>
          </a:custGeom>
          <a:solidFill>
            <a:schemeClr val="bg1"/>
          </a:solidFill>
          <a:ln>
            <a:noFill/>
          </a:ln>
        </p:spPr>
        <p:txBody>
          <a:bodyPr/>
          <a:lstStyle/>
          <a:p>
            <a:endParaRPr lang="en-GB"/>
          </a:p>
        </p:txBody>
      </p:sp>
      <p:sp>
        <p:nvSpPr>
          <p:cNvPr id="9" name="Title 2">
            <a:extLst>
              <a:ext uri="{FF2B5EF4-FFF2-40B4-BE49-F238E27FC236}">
                <a16:creationId xmlns:a16="http://schemas.microsoft.com/office/drawing/2014/main" id="{013DE56F-4D7B-7A21-6149-43F74AC3D8B1}"/>
              </a:ext>
            </a:extLst>
          </p:cNvPr>
          <p:cNvSpPr>
            <a:spLocks noGrp="1"/>
          </p:cNvSpPr>
          <p:nvPr>
            <p:ph type="title"/>
          </p:nvPr>
        </p:nvSpPr>
        <p:spPr>
          <a:xfrm>
            <a:off x="1093694" y="1816392"/>
            <a:ext cx="10004612" cy="3027510"/>
          </a:xfrm>
        </p:spPr>
        <p:txBody>
          <a:bodyPr>
            <a:normAutofit/>
          </a:bodyPr>
          <a:lstStyle/>
          <a:p>
            <a:pPr algn="ctr"/>
            <a:r>
              <a:rPr lang="en-GB" sz="11500" dirty="0"/>
              <a:t>7 in 10</a:t>
            </a:r>
            <a:br>
              <a:rPr lang="en-GB" sz="11500" dirty="0"/>
            </a:br>
            <a:r>
              <a:rPr lang="en-GB" sz="3700" dirty="0"/>
              <a:t>16-34s feel ‘hounded by advertising’</a:t>
            </a:r>
          </a:p>
        </p:txBody>
      </p:sp>
      <p:sp>
        <p:nvSpPr>
          <p:cNvPr id="204" name="Icon Background 11"/>
          <p:cNvSpPr/>
          <p:nvPr/>
        </p:nvSpPr>
        <p:spPr>
          <a:xfrm>
            <a:off x="3479137" y="4225508"/>
            <a:ext cx="705980" cy="705980"/>
          </a:xfrm>
          <a:prstGeom prst="roundRect">
            <a:avLst>
              <a:gd name="adj" fmla="val 3357"/>
            </a:avLst>
          </a:prstGeom>
          <a:solidFill>
            <a:schemeClr val="accent2"/>
          </a:solidFill>
          <a:ln>
            <a:noFill/>
          </a:ln>
        </p:spPr>
        <p:txBody>
          <a:bodyPr/>
          <a:lstStyle/>
          <a:p>
            <a:endParaRPr lang="en-GB"/>
          </a:p>
        </p:txBody>
      </p:sp>
      <p:sp>
        <p:nvSpPr>
          <p:cNvPr id="205" name="Person Icon 11"/>
          <p:cNvSpPr/>
          <p:nvPr/>
        </p:nvSpPr>
        <p:spPr>
          <a:xfrm>
            <a:off x="3479137"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58" y="468"/>
                </a:moveTo>
                <a:lnTo>
                  <a:pt x="458" y="468"/>
                </a:lnTo>
                <a:lnTo>
                  <a:pt x="452" y="474"/>
                </a:lnTo>
                <a:lnTo>
                  <a:pt x="444" y="476"/>
                </a:lnTo>
                <a:lnTo>
                  <a:pt x="408" y="476"/>
                </a:lnTo>
                <a:lnTo>
                  <a:pt x="408" y="578"/>
                </a:lnTo>
                <a:lnTo>
                  <a:pt x="406" y="584"/>
                </a:lnTo>
                <a:lnTo>
                  <a:pt x="402" y="590"/>
                </a:lnTo>
                <a:lnTo>
                  <a:pt x="398" y="594"/>
                </a:lnTo>
                <a:lnTo>
                  <a:pt x="392" y="594"/>
                </a:lnTo>
                <a:lnTo>
                  <a:pt x="384" y="594"/>
                </a:lnTo>
                <a:lnTo>
                  <a:pt x="380" y="590"/>
                </a:lnTo>
                <a:lnTo>
                  <a:pt x="376" y="584"/>
                </a:lnTo>
                <a:lnTo>
                  <a:pt x="374" y="578"/>
                </a:lnTo>
                <a:lnTo>
                  <a:pt x="374" y="476"/>
                </a:lnTo>
                <a:lnTo>
                  <a:pt x="354" y="476"/>
                </a:lnTo>
                <a:lnTo>
                  <a:pt x="354" y="578"/>
                </a:lnTo>
                <a:lnTo>
                  <a:pt x="352" y="584"/>
                </a:lnTo>
                <a:lnTo>
                  <a:pt x="348" y="590"/>
                </a:lnTo>
                <a:lnTo>
                  <a:pt x="344" y="594"/>
                </a:lnTo>
                <a:lnTo>
                  <a:pt x="338" y="594"/>
                </a:lnTo>
                <a:lnTo>
                  <a:pt x="330" y="594"/>
                </a:lnTo>
                <a:lnTo>
                  <a:pt x="326" y="590"/>
                </a:lnTo>
                <a:lnTo>
                  <a:pt x="322" y="584"/>
                </a:lnTo>
                <a:lnTo>
                  <a:pt x="320" y="578"/>
                </a:lnTo>
                <a:lnTo>
                  <a:pt x="320" y="476"/>
                </a:lnTo>
                <a:lnTo>
                  <a:pt x="280" y="476"/>
                </a:lnTo>
                <a:lnTo>
                  <a:pt x="272" y="474"/>
                </a:lnTo>
                <a:lnTo>
                  <a:pt x="266" y="468"/>
                </a:lnTo>
                <a:lnTo>
                  <a:pt x="264" y="460"/>
                </a:lnTo>
                <a:lnTo>
                  <a:pt x="266" y="452"/>
                </a:lnTo>
                <a:lnTo>
                  <a:pt x="348" y="286"/>
                </a:lnTo>
                <a:lnTo>
                  <a:pt x="350" y="282"/>
                </a:lnTo>
                <a:lnTo>
                  <a:pt x="354" y="280"/>
                </a:lnTo>
                <a:lnTo>
                  <a:pt x="358" y="278"/>
                </a:lnTo>
                <a:lnTo>
                  <a:pt x="362" y="278"/>
                </a:lnTo>
                <a:lnTo>
                  <a:pt x="368" y="278"/>
                </a:lnTo>
                <a:lnTo>
                  <a:pt x="372" y="280"/>
                </a:lnTo>
                <a:lnTo>
                  <a:pt x="374" y="282"/>
                </a:lnTo>
                <a:lnTo>
                  <a:pt x="378" y="286"/>
                </a:lnTo>
                <a:lnTo>
                  <a:pt x="460" y="452"/>
                </a:lnTo>
                <a:lnTo>
                  <a:pt x="462" y="460"/>
                </a:lnTo>
                <a:lnTo>
                  <a:pt x="458" y="468"/>
                </a:lnTo>
                <a:close/>
              </a:path>
            </a:pathLst>
          </a:custGeom>
          <a:solidFill>
            <a:schemeClr val="bg1"/>
          </a:solidFill>
          <a:ln>
            <a:noFill/>
          </a:ln>
        </p:spPr>
        <p:txBody>
          <a:bodyPr/>
          <a:lstStyle/>
          <a:p>
            <a:endParaRPr lang="en-GB"/>
          </a:p>
        </p:txBody>
      </p:sp>
      <p:sp>
        <p:nvSpPr>
          <p:cNvPr id="206" name="Icon Background 13"/>
          <p:cNvSpPr/>
          <p:nvPr/>
        </p:nvSpPr>
        <p:spPr>
          <a:xfrm>
            <a:off x="4400044" y="4225508"/>
            <a:ext cx="705980" cy="705980"/>
          </a:xfrm>
          <a:prstGeom prst="roundRect">
            <a:avLst>
              <a:gd name="adj" fmla="val 3569"/>
            </a:avLst>
          </a:prstGeom>
          <a:solidFill>
            <a:schemeClr val="accent2"/>
          </a:solidFill>
          <a:ln>
            <a:noFill/>
          </a:ln>
        </p:spPr>
        <p:txBody>
          <a:bodyPr/>
          <a:lstStyle/>
          <a:p>
            <a:endParaRPr lang="en-GB"/>
          </a:p>
        </p:txBody>
      </p:sp>
      <p:sp>
        <p:nvSpPr>
          <p:cNvPr id="207" name="Person Icon 13"/>
          <p:cNvSpPr/>
          <p:nvPr/>
        </p:nvSpPr>
        <p:spPr>
          <a:xfrm>
            <a:off x="4400044"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42" y="426"/>
                </a:moveTo>
                <a:lnTo>
                  <a:pt x="442" y="426"/>
                </a:lnTo>
                <a:lnTo>
                  <a:pt x="442" y="432"/>
                </a:lnTo>
                <a:lnTo>
                  <a:pt x="438" y="438"/>
                </a:lnTo>
                <a:lnTo>
                  <a:pt x="432" y="442"/>
                </a:lnTo>
                <a:lnTo>
                  <a:pt x="426" y="442"/>
                </a:lnTo>
                <a:lnTo>
                  <a:pt x="408" y="442"/>
                </a:lnTo>
                <a:lnTo>
                  <a:pt x="408" y="578"/>
                </a:lnTo>
                <a:lnTo>
                  <a:pt x="406" y="584"/>
                </a:lnTo>
                <a:lnTo>
                  <a:pt x="402" y="590"/>
                </a:lnTo>
                <a:lnTo>
                  <a:pt x="398" y="594"/>
                </a:lnTo>
                <a:lnTo>
                  <a:pt x="390" y="594"/>
                </a:lnTo>
                <a:lnTo>
                  <a:pt x="384" y="594"/>
                </a:lnTo>
                <a:lnTo>
                  <a:pt x="380" y="590"/>
                </a:lnTo>
                <a:lnTo>
                  <a:pt x="376" y="584"/>
                </a:lnTo>
                <a:lnTo>
                  <a:pt x="374" y="578"/>
                </a:lnTo>
                <a:lnTo>
                  <a:pt x="374" y="442"/>
                </a:lnTo>
                <a:lnTo>
                  <a:pt x="354" y="442"/>
                </a:lnTo>
                <a:lnTo>
                  <a:pt x="354" y="578"/>
                </a:lnTo>
                <a:lnTo>
                  <a:pt x="352" y="584"/>
                </a:lnTo>
                <a:lnTo>
                  <a:pt x="348" y="590"/>
                </a:lnTo>
                <a:lnTo>
                  <a:pt x="344" y="594"/>
                </a:lnTo>
                <a:lnTo>
                  <a:pt x="336" y="594"/>
                </a:lnTo>
                <a:lnTo>
                  <a:pt x="330" y="594"/>
                </a:lnTo>
                <a:lnTo>
                  <a:pt x="326" y="590"/>
                </a:lnTo>
                <a:lnTo>
                  <a:pt x="322" y="584"/>
                </a:lnTo>
                <a:lnTo>
                  <a:pt x="320" y="578"/>
                </a:lnTo>
                <a:lnTo>
                  <a:pt x="320" y="442"/>
                </a:lnTo>
                <a:lnTo>
                  <a:pt x="298" y="442"/>
                </a:lnTo>
                <a:lnTo>
                  <a:pt x="292" y="442"/>
                </a:lnTo>
                <a:lnTo>
                  <a:pt x="286" y="438"/>
                </a:lnTo>
                <a:lnTo>
                  <a:pt x="284" y="432"/>
                </a:lnTo>
                <a:lnTo>
                  <a:pt x="282" y="426"/>
                </a:lnTo>
                <a:lnTo>
                  <a:pt x="282" y="298"/>
                </a:lnTo>
                <a:lnTo>
                  <a:pt x="284" y="292"/>
                </a:lnTo>
                <a:lnTo>
                  <a:pt x="286" y="286"/>
                </a:lnTo>
                <a:lnTo>
                  <a:pt x="292" y="284"/>
                </a:lnTo>
                <a:lnTo>
                  <a:pt x="298" y="282"/>
                </a:lnTo>
                <a:lnTo>
                  <a:pt x="426" y="282"/>
                </a:lnTo>
                <a:lnTo>
                  <a:pt x="432" y="284"/>
                </a:lnTo>
                <a:lnTo>
                  <a:pt x="438" y="286"/>
                </a:lnTo>
                <a:lnTo>
                  <a:pt x="442" y="292"/>
                </a:lnTo>
                <a:lnTo>
                  <a:pt x="442" y="298"/>
                </a:lnTo>
                <a:lnTo>
                  <a:pt x="442" y="426"/>
                </a:lnTo>
                <a:close/>
              </a:path>
            </a:pathLst>
          </a:custGeom>
          <a:solidFill>
            <a:schemeClr val="bg1"/>
          </a:solidFill>
          <a:ln>
            <a:noFill/>
          </a:ln>
        </p:spPr>
        <p:txBody>
          <a:bodyPr/>
          <a:lstStyle/>
          <a:p>
            <a:endParaRPr lang="en-GB"/>
          </a:p>
        </p:txBody>
      </p:sp>
      <p:sp>
        <p:nvSpPr>
          <p:cNvPr id="208" name="Icon Background 35"/>
          <p:cNvSpPr/>
          <p:nvPr/>
        </p:nvSpPr>
        <p:spPr>
          <a:xfrm>
            <a:off x="5320951" y="4225508"/>
            <a:ext cx="705980" cy="705980"/>
          </a:xfrm>
          <a:prstGeom prst="roundRect">
            <a:avLst>
              <a:gd name="adj" fmla="val 3176"/>
            </a:avLst>
          </a:prstGeom>
          <a:solidFill>
            <a:schemeClr val="accent2"/>
          </a:solidFill>
          <a:ln>
            <a:noFill/>
          </a:ln>
        </p:spPr>
        <p:txBody>
          <a:bodyPr/>
          <a:lstStyle/>
          <a:p>
            <a:endParaRPr lang="en-GB"/>
          </a:p>
        </p:txBody>
      </p:sp>
      <p:sp>
        <p:nvSpPr>
          <p:cNvPr id="209" name="Person Icon 35"/>
          <p:cNvSpPr/>
          <p:nvPr/>
        </p:nvSpPr>
        <p:spPr>
          <a:xfrm>
            <a:off x="5320951"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58" y="468"/>
                </a:moveTo>
                <a:lnTo>
                  <a:pt x="458" y="468"/>
                </a:lnTo>
                <a:lnTo>
                  <a:pt x="452" y="474"/>
                </a:lnTo>
                <a:lnTo>
                  <a:pt x="444" y="476"/>
                </a:lnTo>
                <a:lnTo>
                  <a:pt x="408" y="476"/>
                </a:lnTo>
                <a:lnTo>
                  <a:pt x="408" y="578"/>
                </a:lnTo>
                <a:lnTo>
                  <a:pt x="406" y="584"/>
                </a:lnTo>
                <a:lnTo>
                  <a:pt x="402" y="590"/>
                </a:lnTo>
                <a:lnTo>
                  <a:pt x="398" y="594"/>
                </a:lnTo>
                <a:lnTo>
                  <a:pt x="392" y="594"/>
                </a:lnTo>
                <a:lnTo>
                  <a:pt x="384" y="594"/>
                </a:lnTo>
                <a:lnTo>
                  <a:pt x="380" y="590"/>
                </a:lnTo>
                <a:lnTo>
                  <a:pt x="376" y="584"/>
                </a:lnTo>
                <a:lnTo>
                  <a:pt x="374" y="578"/>
                </a:lnTo>
                <a:lnTo>
                  <a:pt x="374" y="476"/>
                </a:lnTo>
                <a:lnTo>
                  <a:pt x="354" y="476"/>
                </a:lnTo>
                <a:lnTo>
                  <a:pt x="354" y="578"/>
                </a:lnTo>
                <a:lnTo>
                  <a:pt x="352" y="584"/>
                </a:lnTo>
                <a:lnTo>
                  <a:pt x="348" y="590"/>
                </a:lnTo>
                <a:lnTo>
                  <a:pt x="344" y="594"/>
                </a:lnTo>
                <a:lnTo>
                  <a:pt x="338" y="594"/>
                </a:lnTo>
                <a:lnTo>
                  <a:pt x="330" y="594"/>
                </a:lnTo>
                <a:lnTo>
                  <a:pt x="326" y="590"/>
                </a:lnTo>
                <a:lnTo>
                  <a:pt x="322" y="584"/>
                </a:lnTo>
                <a:lnTo>
                  <a:pt x="320" y="578"/>
                </a:lnTo>
                <a:lnTo>
                  <a:pt x="320" y="476"/>
                </a:lnTo>
                <a:lnTo>
                  <a:pt x="280" y="476"/>
                </a:lnTo>
                <a:lnTo>
                  <a:pt x="272" y="474"/>
                </a:lnTo>
                <a:lnTo>
                  <a:pt x="266" y="468"/>
                </a:lnTo>
                <a:lnTo>
                  <a:pt x="264" y="460"/>
                </a:lnTo>
                <a:lnTo>
                  <a:pt x="266" y="452"/>
                </a:lnTo>
                <a:lnTo>
                  <a:pt x="348" y="286"/>
                </a:lnTo>
                <a:lnTo>
                  <a:pt x="350" y="282"/>
                </a:lnTo>
                <a:lnTo>
                  <a:pt x="354" y="280"/>
                </a:lnTo>
                <a:lnTo>
                  <a:pt x="358" y="278"/>
                </a:lnTo>
                <a:lnTo>
                  <a:pt x="362" y="278"/>
                </a:lnTo>
                <a:lnTo>
                  <a:pt x="368" y="278"/>
                </a:lnTo>
                <a:lnTo>
                  <a:pt x="372" y="280"/>
                </a:lnTo>
                <a:lnTo>
                  <a:pt x="374" y="282"/>
                </a:lnTo>
                <a:lnTo>
                  <a:pt x="378" y="286"/>
                </a:lnTo>
                <a:lnTo>
                  <a:pt x="460" y="452"/>
                </a:lnTo>
                <a:lnTo>
                  <a:pt x="462" y="460"/>
                </a:lnTo>
                <a:lnTo>
                  <a:pt x="458" y="468"/>
                </a:lnTo>
                <a:close/>
              </a:path>
            </a:pathLst>
          </a:custGeom>
          <a:solidFill>
            <a:schemeClr val="bg1"/>
          </a:solidFill>
          <a:ln>
            <a:noFill/>
          </a:ln>
        </p:spPr>
        <p:txBody>
          <a:bodyPr/>
          <a:lstStyle/>
          <a:p>
            <a:endParaRPr lang="en-GB"/>
          </a:p>
        </p:txBody>
      </p:sp>
      <p:sp>
        <p:nvSpPr>
          <p:cNvPr id="210" name="Icon Background 37"/>
          <p:cNvSpPr/>
          <p:nvPr/>
        </p:nvSpPr>
        <p:spPr>
          <a:xfrm>
            <a:off x="6241858" y="4225508"/>
            <a:ext cx="705980" cy="705980"/>
          </a:xfrm>
          <a:prstGeom prst="roundRect">
            <a:avLst>
              <a:gd name="adj" fmla="val 3176"/>
            </a:avLst>
          </a:prstGeom>
          <a:solidFill>
            <a:schemeClr val="accent2"/>
          </a:solidFill>
          <a:ln>
            <a:noFill/>
          </a:ln>
        </p:spPr>
        <p:txBody>
          <a:bodyPr/>
          <a:lstStyle/>
          <a:p>
            <a:endParaRPr lang="en-GB"/>
          </a:p>
        </p:txBody>
      </p:sp>
      <p:sp>
        <p:nvSpPr>
          <p:cNvPr id="211" name="Person Icon 37"/>
          <p:cNvSpPr/>
          <p:nvPr/>
        </p:nvSpPr>
        <p:spPr>
          <a:xfrm>
            <a:off x="6241858"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42" y="426"/>
                </a:moveTo>
                <a:lnTo>
                  <a:pt x="442" y="426"/>
                </a:lnTo>
                <a:lnTo>
                  <a:pt x="442" y="432"/>
                </a:lnTo>
                <a:lnTo>
                  <a:pt x="438" y="438"/>
                </a:lnTo>
                <a:lnTo>
                  <a:pt x="432" y="442"/>
                </a:lnTo>
                <a:lnTo>
                  <a:pt x="426" y="442"/>
                </a:lnTo>
                <a:lnTo>
                  <a:pt x="408" y="442"/>
                </a:lnTo>
                <a:lnTo>
                  <a:pt x="408" y="578"/>
                </a:lnTo>
                <a:lnTo>
                  <a:pt x="406" y="584"/>
                </a:lnTo>
                <a:lnTo>
                  <a:pt x="402" y="590"/>
                </a:lnTo>
                <a:lnTo>
                  <a:pt x="398" y="594"/>
                </a:lnTo>
                <a:lnTo>
                  <a:pt x="390" y="594"/>
                </a:lnTo>
                <a:lnTo>
                  <a:pt x="384" y="594"/>
                </a:lnTo>
                <a:lnTo>
                  <a:pt x="380" y="590"/>
                </a:lnTo>
                <a:lnTo>
                  <a:pt x="376" y="584"/>
                </a:lnTo>
                <a:lnTo>
                  <a:pt x="374" y="578"/>
                </a:lnTo>
                <a:lnTo>
                  <a:pt x="374" y="442"/>
                </a:lnTo>
                <a:lnTo>
                  <a:pt x="354" y="442"/>
                </a:lnTo>
                <a:lnTo>
                  <a:pt x="354" y="578"/>
                </a:lnTo>
                <a:lnTo>
                  <a:pt x="352" y="584"/>
                </a:lnTo>
                <a:lnTo>
                  <a:pt x="348" y="590"/>
                </a:lnTo>
                <a:lnTo>
                  <a:pt x="344" y="594"/>
                </a:lnTo>
                <a:lnTo>
                  <a:pt x="336" y="594"/>
                </a:lnTo>
                <a:lnTo>
                  <a:pt x="330" y="594"/>
                </a:lnTo>
                <a:lnTo>
                  <a:pt x="326" y="590"/>
                </a:lnTo>
                <a:lnTo>
                  <a:pt x="322" y="584"/>
                </a:lnTo>
                <a:lnTo>
                  <a:pt x="320" y="578"/>
                </a:lnTo>
                <a:lnTo>
                  <a:pt x="320" y="442"/>
                </a:lnTo>
                <a:lnTo>
                  <a:pt x="298" y="442"/>
                </a:lnTo>
                <a:lnTo>
                  <a:pt x="292" y="442"/>
                </a:lnTo>
                <a:lnTo>
                  <a:pt x="286" y="438"/>
                </a:lnTo>
                <a:lnTo>
                  <a:pt x="284" y="432"/>
                </a:lnTo>
                <a:lnTo>
                  <a:pt x="282" y="426"/>
                </a:lnTo>
                <a:lnTo>
                  <a:pt x="282" y="298"/>
                </a:lnTo>
                <a:lnTo>
                  <a:pt x="284" y="292"/>
                </a:lnTo>
                <a:lnTo>
                  <a:pt x="286" y="286"/>
                </a:lnTo>
                <a:lnTo>
                  <a:pt x="292" y="284"/>
                </a:lnTo>
                <a:lnTo>
                  <a:pt x="298" y="282"/>
                </a:lnTo>
                <a:lnTo>
                  <a:pt x="426" y="282"/>
                </a:lnTo>
                <a:lnTo>
                  <a:pt x="432" y="284"/>
                </a:lnTo>
                <a:lnTo>
                  <a:pt x="438" y="286"/>
                </a:lnTo>
                <a:lnTo>
                  <a:pt x="442" y="292"/>
                </a:lnTo>
                <a:lnTo>
                  <a:pt x="442" y="298"/>
                </a:lnTo>
                <a:lnTo>
                  <a:pt x="442" y="426"/>
                </a:lnTo>
                <a:close/>
              </a:path>
            </a:pathLst>
          </a:custGeom>
          <a:solidFill>
            <a:schemeClr val="bg1"/>
          </a:solidFill>
          <a:ln>
            <a:noFill/>
          </a:ln>
        </p:spPr>
        <p:txBody>
          <a:bodyPr/>
          <a:lstStyle/>
          <a:p>
            <a:endParaRPr lang="en-GB"/>
          </a:p>
        </p:txBody>
      </p:sp>
      <p:sp>
        <p:nvSpPr>
          <p:cNvPr id="212" name="Icon Background 39"/>
          <p:cNvSpPr/>
          <p:nvPr/>
        </p:nvSpPr>
        <p:spPr>
          <a:xfrm>
            <a:off x="7162765" y="4225508"/>
            <a:ext cx="705980" cy="705980"/>
          </a:xfrm>
          <a:prstGeom prst="roundRect">
            <a:avLst>
              <a:gd name="adj" fmla="val 2500"/>
            </a:avLst>
          </a:prstGeom>
          <a:solidFill>
            <a:schemeClr val="accent2"/>
          </a:solidFill>
          <a:ln>
            <a:noFill/>
          </a:ln>
        </p:spPr>
        <p:txBody>
          <a:bodyPr/>
          <a:lstStyle/>
          <a:p>
            <a:endParaRPr lang="en-GB"/>
          </a:p>
        </p:txBody>
      </p:sp>
      <p:sp>
        <p:nvSpPr>
          <p:cNvPr id="213" name="Person Icon 39"/>
          <p:cNvSpPr/>
          <p:nvPr/>
        </p:nvSpPr>
        <p:spPr>
          <a:xfrm>
            <a:off x="7162765"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58" y="468"/>
                </a:moveTo>
                <a:lnTo>
                  <a:pt x="458" y="468"/>
                </a:lnTo>
                <a:lnTo>
                  <a:pt x="452" y="474"/>
                </a:lnTo>
                <a:lnTo>
                  <a:pt x="444" y="476"/>
                </a:lnTo>
                <a:lnTo>
                  <a:pt x="408" y="476"/>
                </a:lnTo>
                <a:lnTo>
                  <a:pt x="408" y="578"/>
                </a:lnTo>
                <a:lnTo>
                  <a:pt x="406" y="584"/>
                </a:lnTo>
                <a:lnTo>
                  <a:pt x="402" y="590"/>
                </a:lnTo>
                <a:lnTo>
                  <a:pt x="398" y="594"/>
                </a:lnTo>
                <a:lnTo>
                  <a:pt x="392" y="594"/>
                </a:lnTo>
                <a:lnTo>
                  <a:pt x="384" y="594"/>
                </a:lnTo>
                <a:lnTo>
                  <a:pt x="380" y="590"/>
                </a:lnTo>
                <a:lnTo>
                  <a:pt x="376" y="584"/>
                </a:lnTo>
                <a:lnTo>
                  <a:pt x="374" y="578"/>
                </a:lnTo>
                <a:lnTo>
                  <a:pt x="374" y="476"/>
                </a:lnTo>
                <a:lnTo>
                  <a:pt x="354" y="476"/>
                </a:lnTo>
                <a:lnTo>
                  <a:pt x="354" y="578"/>
                </a:lnTo>
                <a:lnTo>
                  <a:pt x="352" y="584"/>
                </a:lnTo>
                <a:lnTo>
                  <a:pt x="348" y="590"/>
                </a:lnTo>
                <a:lnTo>
                  <a:pt x="344" y="594"/>
                </a:lnTo>
                <a:lnTo>
                  <a:pt x="338" y="594"/>
                </a:lnTo>
                <a:lnTo>
                  <a:pt x="330" y="594"/>
                </a:lnTo>
                <a:lnTo>
                  <a:pt x="326" y="590"/>
                </a:lnTo>
                <a:lnTo>
                  <a:pt x="322" y="584"/>
                </a:lnTo>
                <a:lnTo>
                  <a:pt x="320" y="578"/>
                </a:lnTo>
                <a:lnTo>
                  <a:pt x="320" y="476"/>
                </a:lnTo>
                <a:lnTo>
                  <a:pt x="280" y="476"/>
                </a:lnTo>
                <a:lnTo>
                  <a:pt x="272" y="474"/>
                </a:lnTo>
                <a:lnTo>
                  <a:pt x="266" y="468"/>
                </a:lnTo>
                <a:lnTo>
                  <a:pt x="264" y="460"/>
                </a:lnTo>
                <a:lnTo>
                  <a:pt x="266" y="452"/>
                </a:lnTo>
                <a:lnTo>
                  <a:pt x="348" y="286"/>
                </a:lnTo>
                <a:lnTo>
                  <a:pt x="350" y="282"/>
                </a:lnTo>
                <a:lnTo>
                  <a:pt x="354" y="280"/>
                </a:lnTo>
                <a:lnTo>
                  <a:pt x="358" y="278"/>
                </a:lnTo>
                <a:lnTo>
                  <a:pt x="362" y="278"/>
                </a:lnTo>
                <a:lnTo>
                  <a:pt x="368" y="278"/>
                </a:lnTo>
                <a:lnTo>
                  <a:pt x="372" y="280"/>
                </a:lnTo>
                <a:lnTo>
                  <a:pt x="374" y="282"/>
                </a:lnTo>
                <a:lnTo>
                  <a:pt x="378" y="286"/>
                </a:lnTo>
                <a:lnTo>
                  <a:pt x="460" y="452"/>
                </a:lnTo>
                <a:lnTo>
                  <a:pt x="462" y="460"/>
                </a:lnTo>
                <a:lnTo>
                  <a:pt x="458" y="468"/>
                </a:lnTo>
                <a:close/>
              </a:path>
            </a:pathLst>
          </a:custGeom>
          <a:solidFill>
            <a:schemeClr val="bg1"/>
          </a:solidFill>
          <a:ln>
            <a:noFill/>
          </a:ln>
        </p:spPr>
        <p:txBody>
          <a:bodyPr/>
          <a:lstStyle/>
          <a:p>
            <a:endParaRPr lang="en-GB"/>
          </a:p>
        </p:txBody>
      </p:sp>
      <p:sp>
        <p:nvSpPr>
          <p:cNvPr id="214" name="Icon Background 41"/>
          <p:cNvSpPr/>
          <p:nvPr/>
        </p:nvSpPr>
        <p:spPr>
          <a:xfrm>
            <a:off x="8083672" y="4225508"/>
            <a:ext cx="705980" cy="705980"/>
          </a:xfrm>
          <a:prstGeom prst="roundRect">
            <a:avLst>
              <a:gd name="adj" fmla="val 5198"/>
            </a:avLst>
          </a:prstGeom>
          <a:solidFill>
            <a:schemeClr val="bg1"/>
          </a:solidFill>
          <a:ln>
            <a:noFill/>
          </a:ln>
        </p:spPr>
        <p:txBody>
          <a:bodyPr/>
          <a:lstStyle/>
          <a:p>
            <a:endParaRPr lang="en-GB"/>
          </a:p>
        </p:txBody>
      </p:sp>
      <p:sp>
        <p:nvSpPr>
          <p:cNvPr id="215" name="Person Icon 41"/>
          <p:cNvSpPr/>
          <p:nvPr/>
        </p:nvSpPr>
        <p:spPr>
          <a:xfrm>
            <a:off x="8083672"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42" y="426"/>
                </a:moveTo>
                <a:lnTo>
                  <a:pt x="442" y="426"/>
                </a:lnTo>
                <a:lnTo>
                  <a:pt x="442" y="432"/>
                </a:lnTo>
                <a:lnTo>
                  <a:pt x="438" y="438"/>
                </a:lnTo>
                <a:lnTo>
                  <a:pt x="432" y="442"/>
                </a:lnTo>
                <a:lnTo>
                  <a:pt x="426" y="442"/>
                </a:lnTo>
                <a:lnTo>
                  <a:pt x="408" y="442"/>
                </a:lnTo>
                <a:lnTo>
                  <a:pt x="408" y="578"/>
                </a:lnTo>
                <a:lnTo>
                  <a:pt x="406" y="584"/>
                </a:lnTo>
                <a:lnTo>
                  <a:pt x="402" y="590"/>
                </a:lnTo>
                <a:lnTo>
                  <a:pt x="398" y="594"/>
                </a:lnTo>
                <a:lnTo>
                  <a:pt x="390" y="594"/>
                </a:lnTo>
                <a:lnTo>
                  <a:pt x="384" y="594"/>
                </a:lnTo>
                <a:lnTo>
                  <a:pt x="380" y="590"/>
                </a:lnTo>
                <a:lnTo>
                  <a:pt x="376" y="584"/>
                </a:lnTo>
                <a:lnTo>
                  <a:pt x="374" y="578"/>
                </a:lnTo>
                <a:lnTo>
                  <a:pt x="374" y="442"/>
                </a:lnTo>
                <a:lnTo>
                  <a:pt x="354" y="442"/>
                </a:lnTo>
                <a:lnTo>
                  <a:pt x="354" y="578"/>
                </a:lnTo>
                <a:lnTo>
                  <a:pt x="352" y="584"/>
                </a:lnTo>
                <a:lnTo>
                  <a:pt x="348" y="590"/>
                </a:lnTo>
                <a:lnTo>
                  <a:pt x="344" y="594"/>
                </a:lnTo>
                <a:lnTo>
                  <a:pt x="336" y="594"/>
                </a:lnTo>
                <a:lnTo>
                  <a:pt x="330" y="594"/>
                </a:lnTo>
                <a:lnTo>
                  <a:pt x="326" y="590"/>
                </a:lnTo>
                <a:lnTo>
                  <a:pt x="322" y="584"/>
                </a:lnTo>
                <a:lnTo>
                  <a:pt x="320" y="578"/>
                </a:lnTo>
                <a:lnTo>
                  <a:pt x="320" y="442"/>
                </a:lnTo>
                <a:lnTo>
                  <a:pt x="298" y="442"/>
                </a:lnTo>
                <a:lnTo>
                  <a:pt x="292" y="442"/>
                </a:lnTo>
                <a:lnTo>
                  <a:pt x="286" y="438"/>
                </a:lnTo>
                <a:lnTo>
                  <a:pt x="284" y="432"/>
                </a:lnTo>
                <a:lnTo>
                  <a:pt x="282" y="426"/>
                </a:lnTo>
                <a:lnTo>
                  <a:pt x="282" y="298"/>
                </a:lnTo>
                <a:lnTo>
                  <a:pt x="284" y="292"/>
                </a:lnTo>
                <a:lnTo>
                  <a:pt x="286" y="286"/>
                </a:lnTo>
                <a:lnTo>
                  <a:pt x="292" y="284"/>
                </a:lnTo>
                <a:lnTo>
                  <a:pt x="298" y="282"/>
                </a:lnTo>
                <a:lnTo>
                  <a:pt x="426" y="282"/>
                </a:lnTo>
                <a:lnTo>
                  <a:pt x="432" y="284"/>
                </a:lnTo>
                <a:lnTo>
                  <a:pt x="438" y="286"/>
                </a:lnTo>
                <a:lnTo>
                  <a:pt x="442" y="292"/>
                </a:lnTo>
                <a:lnTo>
                  <a:pt x="442" y="298"/>
                </a:lnTo>
                <a:lnTo>
                  <a:pt x="442" y="426"/>
                </a:lnTo>
                <a:close/>
              </a:path>
            </a:pathLst>
          </a:custGeom>
          <a:solidFill>
            <a:schemeClr val="tx1"/>
          </a:solidFill>
          <a:ln>
            <a:noFill/>
          </a:ln>
        </p:spPr>
        <p:txBody>
          <a:bodyPr/>
          <a:lstStyle/>
          <a:p>
            <a:endParaRPr lang="en-GB"/>
          </a:p>
        </p:txBody>
      </p:sp>
      <p:sp>
        <p:nvSpPr>
          <p:cNvPr id="216" name="Icon Background 47"/>
          <p:cNvSpPr/>
          <p:nvPr/>
        </p:nvSpPr>
        <p:spPr>
          <a:xfrm>
            <a:off x="9004579" y="4225508"/>
            <a:ext cx="705980" cy="705980"/>
          </a:xfrm>
          <a:prstGeom prst="roundRect">
            <a:avLst>
              <a:gd name="adj" fmla="val 5873"/>
            </a:avLst>
          </a:prstGeom>
          <a:solidFill>
            <a:schemeClr val="bg1"/>
          </a:solidFill>
          <a:ln>
            <a:noFill/>
          </a:ln>
        </p:spPr>
        <p:txBody>
          <a:bodyPr/>
          <a:lstStyle/>
          <a:p>
            <a:endParaRPr lang="en-GB"/>
          </a:p>
        </p:txBody>
      </p:sp>
      <p:sp>
        <p:nvSpPr>
          <p:cNvPr id="217" name="Person Icon 47"/>
          <p:cNvSpPr/>
          <p:nvPr/>
        </p:nvSpPr>
        <p:spPr>
          <a:xfrm>
            <a:off x="9004579"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58" y="468"/>
                </a:moveTo>
                <a:lnTo>
                  <a:pt x="458" y="468"/>
                </a:lnTo>
                <a:lnTo>
                  <a:pt x="452" y="474"/>
                </a:lnTo>
                <a:lnTo>
                  <a:pt x="444" y="476"/>
                </a:lnTo>
                <a:lnTo>
                  <a:pt x="408" y="476"/>
                </a:lnTo>
                <a:lnTo>
                  <a:pt x="408" y="578"/>
                </a:lnTo>
                <a:lnTo>
                  <a:pt x="406" y="584"/>
                </a:lnTo>
                <a:lnTo>
                  <a:pt x="402" y="590"/>
                </a:lnTo>
                <a:lnTo>
                  <a:pt x="398" y="594"/>
                </a:lnTo>
                <a:lnTo>
                  <a:pt x="392" y="594"/>
                </a:lnTo>
                <a:lnTo>
                  <a:pt x="384" y="594"/>
                </a:lnTo>
                <a:lnTo>
                  <a:pt x="380" y="590"/>
                </a:lnTo>
                <a:lnTo>
                  <a:pt x="376" y="584"/>
                </a:lnTo>
                <a:lnTo>
                  <a:pt x="374" y="578"/>
                </a:lnTo>
                <a:lnTo>
                  <a:pt x="374" y="476"/>
                </a:lnTo>
                <a:lnTo>
                  <a:pt x="354" y="476"/>
                </a:lnTo>
                <a:lnTo>
                  <a:pt x="354" y="578"/>
                </a:lnTo>
                <a:lnTo>
                  <a:pt x="352" y="584"/>
                </a:lnTo>
                <a:lnTo>
                  <a:pt x="348" y="590"/>
                </a:lnTo>
                <a:lnTo>
                  <a:pt x="344" y="594"/>
                </a:lnTo>
                <a:lnTo>
                  <a:pt x="338" y="594"/>
                </a:lnTo>
                <a:lnTo>
                  <a:pt x="330" y="594"/>
                </a:lnTo>
                <a:lnTo>
                  <a:pt x="326" y="590"/>
                </a:lnTo>
                <a:lnTo>
                  <a:pt x="322" y="584"/>
                </a:lnTo>
                <a:lnTo>
                  <a:pt x="320" y="578"/>
                </a:lnTo>
                <a:lnTo>
                  <a:pt x="320" y="476"/>
                </a:lnTo>
                <a:lnTo>
                  <a:pt x="280" y="476"/>
                </a:lnTo>
                <a:lnTo>
                  <a:pt x="272" y="474"/>
                </a:lnTo>
                <a:lnTo>
                  <a:pt x="266" y="468"/>
                </a:lnTo>
                <a:lnTo>
                  <a:pt x="264" y="460"/>
                </a:lnTo>
                <a:lnTo>
                  <a:pt x="266" y="452"/>
                </a:lnTo>
                <a:lnTo>
                  <a:pt x="348" y="286"/>
                </a:lnTo>
                <a:lnTo>
                  <a:pt x="350" y="282"/>
                </a:lnTo>
                <a:lnTo>
                  <a:pt x="354" y="280"/>
                </a:lnTo>
                <a:lnTo>
                  <a:pt x="358" y="278"/>
                </a:lnTo>
                <a:lnTo>
                  <a:pt x="362" y="278"/>
                </a:lnTo>
                <a:lnTo>
                  <a:pt x="368" y="278"/>
                </a:lnTo>
                <a:lnTo>
                  <a:pt x="372" y="280"/>
                </a:lnTo>
                <a:lnTo>
                  <a:pt x="374" y="282"/>
                </a:lnTo>
                <a:lnTo>
                  <a:pt x="378" y="286"/>
                </a:lnTo>
                <a:lnTo>
                  <a:pt x="460" y="452"/>
                </a:lnTo>
                <a:lnTo>
                  <a:pt x="462" y="460"/>
                </a:lnTo>
                <a:lnTo>
                  <a:pt x="458" y="468"/>
                </a:lnTo>
                <a:close/>
              </a:path>
            </a:pathLst>
          </a:custGeom>
          <a:solidFill>
            <a:schemeClr val="tx1"/>
          </a:solidFill>
          <a:ln>
            <a:noFill/>
          </a:ln>
        </p:spPr>
        <p:txBody>
          <a:bodyPr/>
          <a:lstStyle/>
          <a:p>
            <a:endParaRPr lang="en-GB"/>
          </a:p>
        </p:txBody>
      </p:sp>
      <p:sp>
        <p:nvSpPr>
          <p:cNvPr id="218" name="Icon Background 49"/>
          <p:cNvSpPr/>
          <p:nvPr/>
        </p:nvSpPr>
        <p:spPr>
          <a:xfrm>
            <a:off x="9925486" y="4225508"/>
            <a:ext cx="705980" cy="705980"/>
          </a:xfrm>
          <a:prstGeom prst="roundRect">
            <a:avLst>
              <a:gd name="adj" fmla="val 4524"/>
            </a:avLst>
          </a:prstGeom>
          <a:solidFill>
            <a:schemeClr val="bg1"/>
          </a:solidFill>
          <a:ln>
            <a:noFill/>
          </a:ln>
        </p:spPr>
        <p:txBody>
          <a:bodyPr/>
          <a:lstStyle/>
          <a:p>
            <a:endParaRPr lang="en-GB"/>
          </a:p>
        </p:txBody>
      </p:sp>
      <p:sp>
        <p:nvSpPr>
          <p:cNvPr id="219" name="Person Icon 49"/>
          <p:cNvSpPr/>
          <p:nvPr/>
        </p:nvSpPr>
        <p:spPr>
          <a:xfrm>
            <a:off x="9925486" y="4225508"/>
            <a:ext cx="705980" cy="705980"/>
          </a:xfrm>
          <a:custGeom>
            <a:avLst/>
            <a:gdLst/>
            <a:ahLst/>
            <a:cxnLst/>
            <a:rect l="0" t="0" r="r" b="b"/>
            <a:pathLst>
              <a:path w="726" h="726">
                <a:moveTo>
                  <a:pt x="362" y="130"/>
                </a:moveTo>
                <a:lnTo>
                  <a:pt x="362" y="130"/>
                </a:lnTo>
                <a:lnTo>
                  <a:pt x="376" y="132"/>
                </a:lnTo>
                <a:lnTo>
                  <a:pt x="388" y="136"/>
                </a:lnTo>
                <a:lnTo>
                  <a:pt x="398" y="142"/>
                </a:lnTo>
                <a:lnTo>
                  <a:pt x="408" y="150"/>
                </a:lnTo>
                <a:lnTo>
                  <a:pt x="416" y="160"/>
                </a:lnTo>
                <a:lnTo>
                  <a:pt x="422" y="170"/>
                </a:lnTo>
                <a:lnTo>
                  <a:pt x="426" y="182"/>
                </a:lnTo>
                <a:lnTo>
                  <a:pt x="426" y="194"/>
                </a:lnTo>
                <a:lnTo>
                  <a:pt x="426" y="208"/>
                </a:lnTo>
                <a:lnTo>
                  <a:pt x="422" y="220"/>
                </a:lnTo>
                <a:lnTo>
                  <a:pt x="416" y="230"/>
                </a:lnTo>
                <a:lnTo>
                  <a:pt x="408" y="240"/>
                </a:lnTo>
                <a:lnTo>
                  <a:pt x="398" y="248"/>
                </a:lnTo>
                <a:lnTo>
                  <a:pt x="388" y="254"/>
                </a:lnTo>
                <a:lnTo>
                  <a:pt x="376" y="258"/>
                </a:lnTo>
                <a:lnTo>
                  <a:pt x="362" y="260"/>
                </a:lnTo>
                <a:lnTo>
                  <a:pt x="350" y="258"/>
                </a:lnTo>
                <a:lnTo>
                  <a:pt x="338" y="254"/>
                </a:lnTo>
                <a:lnTo>
                  <a:pt x="326" y="248"/>
                </a:lnTo>
                <a:lnTo>
                  <a:pt x="318" y="240"/>
                </a:lnTo>
                <a:lnTo>
                  <a:pt x="310" y="230"/>
                </a:lnTo>
                <a:lnTo>
                  <a:pt x="304" y="220"/>
                </a:lnTo>
                <a:lnTo>
                  <a:pt x="300" y="208"/>
                </a:lnTo>
                <a:lnTo>
                  <a:pt x="298" y="194"/>
                </a:lnTo>
                <a:lnTo>
                  <a:pt x="300" y="182"/>
                </a:lnTo>
                <a:lnTo>
                  <a:pt x="304" y="170"/>
                </a:lnTo>
                <a:lnTo>
                  <a:pt x="310" y="160"/>
                </a:lnTo>
                <a:lnTo>
                  <a:pt x="318" y="150"/>
                </a:lnTo>
                <a:lnTo>
                  <a:pt x="326" y="142"/>
                </a:lnTo>
                <a:lnTo>
                  <a:pt x="338" y="136"/>
                </a:lnTo>
                <a:lnTo>
                  <a:pt x="350" y="132"/>
                </a:lnTo>
                <a:lnTo>
                  <a:pt x="362" y="130"/>
                </a:lnTo>
                <a:close/>
                <a:moveTo>
                  <a:pt x="442" y="426"/>
                </a:moveTo>
                <a:lnTo>
                  <a:pt x="442" y="426"/>
                </a:lnTo>
                <a:lnTo>
                  <a:pt x="442" y="432"/>
                </a:lnTo>
                <a:lnTo>
                  <a:pt x="438" y="438"/>
                </a:lnTo>
                <a:lnTo>
                  <a:pt x="432" y="442"/>
                </a:lnTo>
                <a:lnTo>
                  <a:pt x="426" y="442"/>
                </a:lnTo>
                <a:lnTo>
                  <a:pt x="408" y="442"/>
                </a:lnTo>
                <a:lnTo>
                  <a:pt x="408" y="578"/>
                </a:lnTo>
                <a:lnTo>
                  <a:pt x="406" y="584"/>
                </a:lnTo>
                <a:lnTo>
                  <a:pt x="402" y="590"/>
                </a:lnTo>
                <a:lnTo>
                  <a:pt x="398" y="594"/>
                </a:lnTo>
                <a:lnTo>
                  <a:pt x="390" y="594"/>
                </a:lnTo>
                <a:lnTo>
                  <a:pt x="384" y="594"/>
                </a:lnTo>
                <a:lnTo>
                  <a:pt x="380" y="590"/>
                </a:lnTo>
                <a:lnTo>
                  <a:pt x="376" y="584"/>
                </a:lnTo>
                <a:lnTo>
                  <a:pt x="374" y="578"/>
                </a:lnTo>
                <a:lnTo>
                  <a:pt x="374" y="442"/>
                </a:lnTo>
                <a:lnTo>
                  <a:pt x="354" y="442"/>
                </a:lnTo>
                <a:lnTo>
                  <a:pt x="354" y="578"/>
                </a:lnTo>
                <a:lnTo>
                  <a:pt x="352" y="584"/>
                </a:lnTo>
                <a:lnTo>
                  <a:pt x="348" y="590"/>
                </a:lnTo>
                <a:lnTo>
                  <a:pt x="344" y="594"/>
                </a:lnTo>
                <a:lnTo>
                  <a:pt x="336" y="594"/>
                </a:lnTo>
                <a:lnTo>
                  <a:pt x="330" y="594"/>
                </a:lnTo>
                <a:lnTo>
                  <a:pt x="326" y="590"/>
                </a:lnTo>
                <a:lnTo>
                  <a:pt x="322" y="584"/>
                </a:lnTo>
                <a:lnTo>
                  <a:pt x="320" y="578"/>
                </a:lnTo>
                <a:lnTo>
                  <a:pt x="320" y="442"/>
                </a:lnTo>
                <a:lnTo>
                  <a:pt x="298" y="442"/>
                </a:lnTo>
                <a:lnTo>
                  <a:pt x="292" y="442"/>
                </a:lnTo>
                <a:lnTo>
                  <a:pt x="286" y="438"/>
                </a:lnTo>
                <a:lnTo>
                  <a:pt x="284" y="432"/>
                </a:lnTo>
                <a:lnTo>
                  <a:pt x="282" y="426"/>
                </a:lnTo>
                <a:lnTo>
                  <a:pt x="282" y="298"/>
                </a:lnTo>
                <a:lnTo>
                  <a:pt x="284" y="292"/>
                </a:lnTo>
                <a:lnTo>
                  <a:pt x="286" y="286"/>
                </a:lnTo>
                <a:lnTo>
                  <a:pt x="292" y="284"/>
                </a:lnTo>
                <a:lnTo>
                  <a:pt x="298" y="282"/>
                </a:lnTo>
                <a:lnTo>
                  <a:pt x="426" y="282"/>
                </a:lnTo>
                <a:lnTo>
                  <a:pt x="432" y="284"/>
                </a:lnTo>
                <a:lnTo>
                  <a:pt x="438" y="286"/>
                </a:lnTo>
                <a:lnTo>
                  <a:pt x="442" y="292"/>
                </a:lnTo>
                <a:lnTo>
                  <a:pt x="442" y="298"/>
                </a:lnTo>
                <a:lnTo>
                  <a:pt x="442" y="426"/>
                </a:lnTo>
                <a:close/>
              </a:path>
            </a:pathLst>
          </a:custGeom>
          <a:solidFill>
            <a:schemeClr val="tx1"/>
          </a:solidFill>
          <a:ln>
            <a:noFill/>
          </a:ln>
        </p:spPr>
        <p:txBody>
          <a:bodyPr/>
          <a:lstStyle/>
          <a:p>
            <a:endParaRPr lang="en-GB"/>
          </a:p>
        </p:txBody>
      </p:sp>
      <p:pic>
        <p:nvPicPr>
          <p:cNvPr id="51" name="Picture 50">
            <a:extLst>
              <a:ext uri="{FF2B5EF4-FFF2-40B4-BE49-F238E27FC236}">
                <a16:creationId xmlns:a16="http://schemas.microsoft.com/office/drawing/2014/main" id="{3C5E7815-718B-B696-A01B-D3755EA5E76E}"/>
              </a:ext>
            </a:extLst>
          </p:cNvPr>
          <p:cNvPicPr>
            <a:picLocks noChangeAspect="1"/>
          </p:cNvPicPr>
          <p:nvPr/>
        </p:nvPicPr>
        <p:blipFill>
          <a:blip r:embed="rId3"/>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1629560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D46DE1-361A-937E-CD89-D4C8B4A974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F24170E-0D03-7147-7D60-801701E8879C}"/>
              </a:ext>
            </a:extLst>
          </p:cNvPr>
          <p:cNvSpPr>
            <a:spLocks noGrp="1"/>
          </p:cNvSpPr>
          <p:nvPr>
            <p:ph type="body" sz="quarter" idx="72"/>
          </p:nvPr>
        </p:nvSpPr>
        <p:spPr>
          <a:xfrm>
            <a:off x="207360" y="2418857"/>
            <a:ext cx="2124579" cy="2514533"/>
          </a:xfrm>
        </p:spPr>
        <p:txBody>
          <a:bodyPr/>
          <a:lstStyle/>
          <a:p>
            <a:r>
              <a:rPr lang="en-GB" dirty="0"/>
              <a:t>  </a:t>
            </a:r>
          </a:p>
        </p:txBody>
      </p:sp>
      <p:sp>
        <p:nvSpPr>
          <p:cNvPr id="8" name="Text Placeholder 7">
            <a:extLst>
              <a:ext uri="{FF2B5EF4-FFF2-40B4-BE49-F238E27FC236}">
                <a16:creationId xmlns:a16="http://schemas.microsoft.com/office/drawing/2014/main" id="{BBF2F2C4-5ED6-0714-6A3B-95D236D66F28}"/>
              </a:ext>
            </a:extLst>
          </p:cNvPr>
          <p:cNvSpPr>
            <a:spLocks noGrp="1"/>
          </p:cNvSpPr>
          <p:nvPr>
            <p:ph type="body" sz="quarter" idx="73"/>
          </p:nvPr>
        </p:nvSpPr>
        <p:spPr>
          <a:xfrm>
            <a:off x="2622879" y="2418857"/>
            <a:ext cx="2124579" cy="2514533"/>
          </a:xfrm>
        </p:spPr>
        <p:txBody>
          <a:bodyPr/>
          <a:lstStyle/>
          <a:p>
            <a:r>
              <a:rPr lang="en-GB" dirty="0"/>
              <a:t> </a:t>
            </a:r>
          </a:p>
        </p:txBody>
      </p:sp>
      <p:sp>
        <p:nvSpPr>
          <p:cNvPr id="9" name="Text Placeholder 8">
            <a:extLst>
              <a:ext uri="{FF2B5EF4-FFF2-40B4-BE49-F238E27FC236}">
                <a16:creationId xmlns:a16="http://schemas.microsoft.com/office/drawing/2014/main" id="{97021B9A-B3C9-5D70-6850-5EA9D0D27758}"/>
              </a:ext>
            </a:extLst>
          </p:cNvPr>
          <p:cNvSpPr>
            <a:spLocks noGrp="1"/>
          </p:cNvSpPr>
          <p:nvPr>
            <p:ph type="body" sz="quarter" idx="74"/>
          </p:nvPr>
        </p:nvSpPr>
        <p:spPr>
          <a:xfrm>
            <a:off x="9869436" y="2418857"/>
            <a:ext cx="2124579" cy="2514533"/>
          </a:xfrm>
        </p:spPr>
        <p:txBody>
          <a:bodyPr/>
          <a:lstStyle/>
          <a:p>
            <a:r>
              <a:rPr lang="en-GB" dirty="0"/>
              <a:t> </a:t>
            </a:r>
          </a:p>
        </p:txBody>
      </p:sp>
      <p:sp>
        <p:nvSpPr>
          <p:cNvPr id="10" name="Text Placeholder 9">
            <a:extLst>
              <a:ext uri="{FF2B5EF4-FFF2-40B4-BE49-F238E27FC236}">
                <a16:creationId xmlns:a16="http://schemas.microsoft.com/office/drawing/2014/main" id="{73A2B5C8-56DA-4B20-938C-CF8D4E718D97}"/>
              </a:ext>
            </a:extLst>
          </p:cNvPr>
          <p:cNvSpPr>
            <a:spLocks noGrp="1"/>
          </p:cNvSpPr>
          <p:nvPr>
            <p:ph type="body" sz="quarter" idx="75"/>
          </p:nvPr>
        </p:nvSpPr>
        <p:spPr>
          <a:xfrm>
            <a:off x="5038398" y="2418857"/>
            <a:ext cx="2124579" cy="2514533"/>
          </a:xfrm>
        </p:spPr>
        <p:txBody>
          <a:bodyPr/>
          <a:lstStyle/>
          <a:p>
            <a:r>
              <a:rPr lang="en-GB" dirty="0"/>
              <a:t> </a:t>
            </a:r>
          </a:p>
        </p:txBody>
      </p:sp>
      <p:sp>
        <p:nvSpPr>
          <p:cNvPr id="11" name="Text Placeholder 10">
            <a:extLst>
              <a:ext uri="{FF2B5EF4-FFF2-40B4-BE49-F238E27FC236}">
                <a16:creationId xmlns:a16="http://schemas.microsoft.com/office/drawing/2014/main" id="{B546096B-CBF9-7B70-D634-209F8FB01764}"/>
              </a:ext>
            </a:extLst>
          </p:cNvPr>
          <p:cNvSpPr>
            <a:spLocks noGrp="1"/>
          </p:cNvSpPr>
          <p:nvPr>
            <p:ph type="body" sz="quarter" idx="76"/>
          </p:nvPr>
        </p:nvSpPr>
        <p:spPr>
          <a:xfrm>
            <a:off x="7453917" y="2418857"/>
            <a:ext cx="2124579" cy="2514533"/>
          </a:xfrm>
        </p:spPr>
        <p:txBody>
          <a:bodyPr/>
          <a:lstStyle/>
          <a:p>
            <a:r>
              <a:rPr lang="en-GB" dirty="0"/>
              <a:t> </a:t>
            </a:r>
          </a:p>
        </p:txBody>
      </p:sp>
      <p:sp>
        <p:nvSpPr>
          <p:cNvPr id="12" name="Text Placeholder 11">
            <a:extLst>
              <a:ext uri="{FF2B5EF4-FFF2-40B4-BE49-F238E27FC236}">
                <a16:creationId xmlns:a16="http://schemas.microsoft.com/office/drawing/2014/main" id="{F7B0D430-BA5D-DFAA-570D-A6342FC621C6}"/>
              </a:ext>
            </a:extLst>
          </p:cNvPr>
          <p:cNvSpPr>
            <a:spLocks noGrp="1"/>
          </p:cNvSpPr>
          <p:nvPr>
            <p:ph type="body" sz="quarter" idx="58"/>
          </p:nvPr>
        </p:nvSpPr>
        <p:spPr>
          <a:xfrm>
            <a:off x="277063" y="2510691"/>
            <a:ext cx="1979818" cy="525552"/>
          </a:xfrm>
          <a:solidFill>
            <a:schemeClr val="accent2"/>
          </a:solidFill>
        </p:spPr>
        <p:txBody>
          <a:bodyPr/>
          <a:lstStyle/>
          <a:p>
            <a:r>
              <a:rPr lang="en-GB" dirty="0">
                <a:solidFill>
                  <a:schemeClr val="bg1"/>
                </a:solidFill>
              </a:rPr>
              <a:t>Live TV</a:t>
            </a:r>
          </a:p>
        </p:txBody>
      </p:sp>
      <p:sp>
        <p:nvSpPr>
          <p:cNvPr id="14" name="Text Placeholder 13">
            <a:extLst>
              <a:ext uri="{FF2B5EF4-FFF2-40B4-BE49-F238E27FC236}">
                <a16:creationId xmlns:a16="http://schemas.microsoft.com/office/drawing/2014/main" id="{9F8034E2-590C-91C9-A77E-B1A1E3E2389E}"/>
              </a:ext>
            </a:extLst>
          </p:cNvPr>
          <p:cNvSpPr>
            <a:spLocks noGrp="1"/>
          </p:cNvSpPr>
          <p:nvPr>
            <p:ph type="body" sz="quarter" idx="60"/>
          </p:nvPr>
        </p:nvSpPr>
        <p:spPr>
          <a:xfrm>
            <a:off x="5106091" y="2502808"/>
            <a:ext cx="1979818" cy="525552"/>
          </a:xfrm>
          <a:solidFill>
            <a:schemeClr val="accent2"/>
          </a:solidFill>
        </p:spPr>
        <p:txBody>
          <a:bodyPr/>
          <a:lstStyle/>
          <a:p>
            <a:r>
              <a:rPr lang="en-GB" dirty="0"/>
              <a:t>YouTube</a:t>
            </a:r>
          </a:p>
        </p:txBody>
      </p:sp>
      <p:sp>
        <p:nvSpPr>
          <p:cNvPr id="15" name="Text Placeholder 14">
            <a:extLst>
              <a:ext uri="{FF2B5EF4-FFF2-40B4-BE49-F238E27FC236}">
                <a16:creationId xmlns:a16="http://schemas.microsoft.com/office/drawing/2014/main" id="{5EBCF8A5-D0E0-C378-F916-021E0334C3B3}"/>
              </a:ext>
            </a:extLst>
          </p:cNvPr>
          <p:cNvSpPr>
            <a:spLocks noGrp="1"/>
          </p:cNvSpPr>
          <p:nvPr>
            <p:ph type="body" sz="quarter" idx="62"/>
          </p:nvPr>
        </p:nvSpPr>
        <p:spPr>
          <a:xfrm>
            <a:off x="2700956" y="2510691"/>
            <a:ext cx="1979818" cy="525552"/>
          </a:xfrm>
          <a:solidFill>
            <a:schemeClr val="accent2"/>
          </a:solidFill>
        </p:spPr>
        <p:txBody>
          <a:bodyPr/>
          <a:lstStyle/>
          <a:p>
            <a:r>
              <a:rPr lang="en-GB" dirty="0">
                <a:solidFill>
                  <a:schemeClr val="bg1"/>
                </a:solidFill>
              </a:rPr>
              <a:t>VOD</a:t>
            </a:r>
          </a:p>
        </p:txBody>
      </p:sp>
      <p:sp>
        <p:nvSpPr>
          <p:cNvPr id="16" name="Text Placeholder 15">
            <a:extLst>
              <a:ext uri="{FF2B5EF4-FFF2-40B4-BE49-F238E27FC236}">
                <a16:creationId xmlns:a16="http://schemas.microsoft.com/office/drawing/2014/main" id="{4486469D-CA92-5A61-E710-BFC701EAED37}"/>
              </a:ext>
            </a:extLst>
          </p:cNvPr>
          <p:cNvSpPr>
            <a:spLocks noGrp="1"/>
          </p:cNvSpPr>
          <p:nvPr>
            <p:ph type="body" sz="quarter" idx="64"/>
          </p:nvPr>
        </p:nvSpPr>
        <p:spPr>
          <a:xfrm>
            <a:off x="7519024" y="2502808"/>
            <a:ext cx="1979818" cy="525552"/>
          </a:xfrm>
          <a:solidFill>
            <a:schemeClr val="accent2"/>
          </a:solidFill>
        </p:spPr>
        <p:txBody>
          <a:bodyPr/>
          <a:lstStyle/>
          <a:p>
            <a:r>
              <a:rPr lang="en-GB" dirty="0">
                <a:solidFill>
                  <a:schemeClr val="bg1"/>
                </a:solidFill>
              </a:rPr>
              <a:t>Social Video</a:t>
            </a:r>
          </a:p>
        </p:txBody>
      </p:sp>
      <p:sp>
        <p:nvSpPr>
          <p:cNvPr id="17" name="Text Placeholder 16">
            <a:extLst>
              <a:ext uri="{FF2B5EF4-FFF2-40B4-BE49-F238E27FC236}">
                <a16:creationId xmlns:a16="http://schemas.microsoft.com/office/drawing/2014/main" id="{554198C6-33C6-E070-AEFE-EDCD80FBEEF6}"/>
              </a:ext>
            </a:extLst>
          </p:cNvPr>
          <p:cNvSpPr>
            <a:spLocks noGrp="1"/>
          </p:cNvSpPr>
          <p:nvPr>
            <p:ph type="body" sz="quarter" idx="66"/>
          </p:nvPr>
        </p:nvSpPr>
        <p:spPr>
          <a:xfrm>
            <a:off x="9942769" y="2502808"/>
            <a:ext cx="1979818" cy="525552"/>
          </a:xfrm>
          <a:solidFill>
            <a:schemeClr val="accent2"/>
          </a:solidFill>
        </p:spPr>
        <p:txBody>
          <a:bodyPr/>
          <a:lstStyle/>
          <a:p>
            <a:r>
              <a:rPr lang="en-GB" dirty="0">
                <a:solidFill>
                  <a:schemeClr val="bg1"/>
                </a:solidFill>
              </a:rPr>
              <a:t>Cinema</a:t>
            </a:r>
          </a:p>
        </p:txBody>
      </p:sp>
      <p:sp>
        <p:nvSpPr>
          <p:cNvPr id="27" name="Text Placeholder 26">
            <a:extLst>
              <a:ext uri="{FF2B5EF4-FFF2-40B4-BE49-F238E27FC236}">
                <a16:creationId xmlns:a16="http://schemas.microsoft.com/office/drawing/2014/main" id="{83CC170F-248E-C7DD-4C61-FB1CC8DED2E2}"/>
              </a:ext>
            </a:extLst>
          </p:cNvPr>
          <p:cNvSpPr>
            <a:spLocks noGrp="1"/>
          </p:cNvSpPr>
          <p:nvPr>
            <p:ph type="body" sz="quarter" idx="83"/>
          </p:nvPr>
        </p:nvSpPr>
        <p:spPr>
          <a:xfrm>
            <a:off x="6613137" y="6426960"/>
            <a:ext cx="5398076" cy="157051"/>
          </a:xfrm>
        </p:spPr>
        <p:txBody>
          <a:bodyPr/>
          <a:lstStyle/>
          <a:p>
            <a:pPr defTabSz="1008126"/>
            <a:r>
              <a:rPr lang="en-US" dirty="0">
                <a:solidFill>
                  <a:srgbClr val="FFFFFF"/>
                </a:solidFill>
                <a:latin typeface="+mj-lt"/>
                <a:ea typeface="Arial" charset="0"/>
                <a:cs typeface="Arial" charset="0"/>
              </a:rPr>
              <a:t>Q. Which of the following words and phrases do you associate with […]? Bold text indicates where a phrase was most frequently associated. Base: 1000 ‘16-34s’</a:t>
            </a:r>
          </a:p>
          <a:p>
            <a:endParaRPr lang="en-GB" dirty="0">
              <a:latin typeface="+mj-lt"/>
            </a:endParaRPr>
          </a:p>
        </p:txBody>
      </p:sp>
      <p:sp>
        <p:nvSpPr>
          <p:cNvPr id="28" name="Title 27">
            <a:extLst>
              <a:ext uri="{FF2B5EF4-FFF2-40B4-BE49-F238E27FC236}">
                <a16:creationId xmlns:a16="http://schemas.microsoft.com/office/drawing/2014/main" id="{D7898203-B371-A1AF-65D7-A0762C56AD62}"/>
              </a:ext>
            </a:extLst>
          </p:cNvPr>
          <p:cNvSpPr>
            <a:spLocks noGrp="1"/>
          </p:cNvSpPr>
          <p:nvPr>
            <p:ph type="title"/>
          </p:nvPr>
        </p:nvSpPr>
        <p:spPr/>
        <p:txBody>
          <a:bodyPr/>
          <a:lstStyle/>
          <a:p>
            <a:r>
              <a:rPr lang="en-GB" spc="100" dirty="0"/>
              <a:t>Cinema occupies a unique role in the world of AV</a:t>
            </a:r>
            <a:endParaRPr lang="en-GB" dirty="0"/>
          </a:p>
        </p:txBody>
      </p:sp>
      <p:sp>
        <p:nvSpPr>
          <p:cNvPr id="29" name="Text Placeholder 28">
            <a:extLst>
              <a:ext uri="{FF2B5EF4-FFF2-40B4-BE49-F238E27FC236}">
                <a16:creationId xmlns:a16="http://schemas.microsoft.com/office/drawing/2014/main" id="{5A14D3E6-B503-13C8-5FD7-278801375E52}"/>
              </a:ext>
            </a:extLst>
          </p:cNvPr>
          <p:cNvSpPr>
            <a:spLocks noGrp="1"/>
          </p:cNvSpPr>
          <p:nvPr>
            <p:ph type="body" sz="quarter" idx="84"/>
          </p:nvPr>
        </p:nvSpPr>
        <p:spPr>
          <a:xfrm>
            <a:off x="200819" y="1906946"/>
            <a:ext cx="10852616" cy="347554"/>
          </a:xfrm>
        </p:spPr>
        <p:txBody>
          <a:bodyPr/>
          <a:lstStyle/>
          <a:p>
            <a:r>
              <a:rPr lang="en-GB" dirty="0"/>
              <a:t>Top 3 associations by platform</a:t>
            </a:r>
          </a:p>
        </p:txBody>
      </p:sp>
      <p:graphicFrame>
        <p:nvGraphicFramePr>
          <p:cNvPr id="33" name="Table 32">
            <a:extLst>
              <a:ext uri="{FF2B5EF4-FFF2-40B4-BE49-F238E27FC236}">
                <a16:creationId xmlns:a16="http://schemas.microsoft.com/office/drawing/2014/main" id="{E42A9C7B-FFB9-E04C-7A18-96312C2EE364}"/>
              </a:ext>
            </a:extLst>
          </p:cNvPr>
          <p:cNvGraphicFramePr>
            <a:graphicFrameLocks noGrp="1"/>
          </p:cNvGraphicFramePr>
          <p:nvPr>
            <p:extLst>
              <p:ext uri="{D42A27DB-BD31-4B8C-83A1-F6EECF244321}">
                <p14:modId xmlns:p14="http://schemas.microsoft.com/office/powerpoint/2010/main" val="4203228384"/>
              </p:ext>
            </p:extLst>
          </p:nvPr>
        </p:nvGraphicFramePr>
        <p:xfrm>
          <a:off x="269413" y="3015502"/>
          <a:ext cx="1979819" cy="1884129"/>
        </p:xfrm>
        <a:graphic>
          <a:graphicData uri="http://schemas.openxmlformats.org/drawingml/2006/table">
            <a:tbl>
              <a:tblPr firstRow="1" firstCol="1" bandRow="1">
                <a:tableStyleId>{2D5ABB26-0587-4C30-8999-92F81FD0307C}</a:tableStyleId>
              </a:tblPr>
              <a:tblGrid>
                <a:gridCol w="1392946">
                  <a:extLst>
                    <a:ext uri="{9D8B030D-6E8A-4147-A177-3AD203B41FA5}">
                      <a16:colId xmlns:a16="http://schemas.microsoft.com/office/drawing/2014/main" val="1017454763"/>
                    </a:ext>
                  </a:extLst>
                </a:gridCol>
                <a:gridCol w="586873">
                  <a:extLst>
                    <a:ext uri="{9D8B030D-6E8A-4147-A177-3AD203B41FA5}">
                      <a16:colId xmlns:a16="http://schemas.microsoft.com/office/drawing/2014/main" val="3861270620"/>
                    </a:ext>
                  </a:extLst>
                </a:gridCol>
              </a:tblGrid>
              <a:tr h="628043">
                <a:tc>
                  <a:txBody>
                    <a:bodyPr/>
                    <a:lstStyle/>
                    <a:p>
                      <a:pPr marL="0" algn="l"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Fill time</a:t>
                      </a:r>
                    </a:p>
                  </a:txBody>
                  <a:tcPr marL="75613" marR="75613" marT="0" marB="0" anchor="ctr">
                    <a:lnR w="6350" cap="flat" cmpd="sng" algn="ctr">
                      <a:solidFill>
                        <a:srgbClr val="FB3449"/>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30%</a:t>
                      </a:r>
                    </a:p>
                  </a:txBody>
                  <a:tcPr marL="75613" marR="75613" marT="0" marB="0" anchor="ctr">
                    <a:lnL w="6350" cap="flat" cmpd="sng" algn="ctr">
                      <a:solidFill>
                        <a:srgbClr val="FB3449"/>
                      </a:solidFill>
                      <a:prstDash val="solid"/>
                      <a:round/>
                      <a:headEnd type="none" w="med" len="med"/>
                      <a:tailEnd type="none" w="med" len="med"/>
                    </a:lnL>
                    <a:lnT w="1270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1715065321"/>
                  </a:ext>
                </a:extLst>
              </a:tr>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Background viewing</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26%</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3814406867"/>
                  </a:ext>
                </a:extLst>
              </a:tr>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Comforting</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18%</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tcPr>
                </a:tc>
                <a:extLst>
                  <a:ext uri="{0D108BD9-81ED-4DB2-BD59-A6C34878D82A}">
                    <a16:rowId xmlns:a16="http://schemas.microsoft.com/office/drawing/2014/main" val="3960510059"/>
                  </a:ext>
                </a:extLst>
              </a:tr>
            </a:tbl>
          </a:graphicData>
        </a:graphic>
      </p:graphicFrame>
      <p:graphicFrame>
        <p:nvGraphicFramePr>
          <p:cNvPr id="35" name="Table 34">
            <a:extLst>
              <a:ext uri="{FF2B5EF4-FFF2-40B4-BE49-F238E27FC236}">
                <a16:creationId xmlns:a16="http://schemas.microsoft.com/office/drawing/2014/main" id="{25090F08-50DB-B836-DE7A-157F0CCB273C}"/>
              </a:ext>
            </a:extLst>
          </p:cNvPr>
          <p:cNvGraphicFramePr>
            <a:graphicFrameLocks noGrp="1"/>
          </p:cNvGraphicFramePr>
          <p:nvPr>
            <p:extLst>
              <p:ext uri="{D42A27DB-BD31-4B8C-83A1-F6EECF244321}">
                <p14:modId xmlns:p14="http://schemas.microsoft.com/office/powerpoint/2010/main" val="1467129500"/>
              </p:ext>
            </p:extLst>
          </p:nvPr>
        </p:nvGraphicFramePr>
        <p:xfrm>
          <a:off x="9922762" y="3019021"/>
          <a:ext cx="1999825" cy="1889853"/>
        </p:xfrm>
        <a:graphic>
          <a:graphicData uri="http://schemas.openxmlformats.org/drawingml/2006/table">
            <a:tbl>
              <a:tblPr firstRow="1" firstCol="1" bandRow="1">
                <a:tableStyleId>{2D5ABB26-0587-4C30-8999-92F81FD0307C}</a:tableStyleId>
              </a:tblPr>
              <a:tblGrid>
                <a:gridCol w="1407021">
                  <a:extLst>
                    <a:ext uri="{9D8B030D-6E8A-4147-A177-3AD203B41FA5}">
                      <a16:colId xmlns:a16="http://schemas.microsoft.com/office/drawing/2014/main" val="1017454763"/>
                    </a:ext>
                  </a:extLst>
                </a:gridCol>
                <a:gridCol w="592804">
                  <a:extLst>
                    <a:ext uri="{9D8B030D-6E8A-4147-A177-3AD203B41FA5}">
                      <a16:colId xmlns:a16="http://schemas.microsoft.com/office/drawing/2014/main" val="3861270620"/>
                    </a:ext>
                  </a:extLst>
                </a:gridCol>
              </a:tblGrid>
              <a:tr h="629951">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Shared experience</a:t>
                      </a:r>
                    </a:p>
                  </a:txBody>
                  <a:tcPr marL="75613" marR="75613" marT="0" marB="0" anchor="ctr">
                    <a:lnR w="6350" cap="flat" cmpd="sng" algn="ctr">
                      <a:solidFill>
                        <a:srgbClr val="FB3449"/>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37%</a:t>
                      </a:r>
                    </a:p>
                  </a:txBody>
                  <a:tcPr marL="75613" marR="75613" marT="0" marB="0" anchor="ctr">
                    <a:lnL w="6350" cap="flat" cmpd="sng" algn="ctr">
                      <a:solidFill>
                        <a:srgbClr val="FB3449"/>
                      </a:solidFill>
                      <a:prstDash val="solid"/>
                      <a:round/>
                      <a:headEnd type="none" w="med" len="med"/>
                      <a:tailEnd type="none" w="med" len="med"/>
                    </a:lnL>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1715065321"/>
                  </a:ext>
                </a:extLst>
              </a:tr>
              <a:tr h="629951">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High attention</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34%</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3814406867"/>
                  </a:ext>
                </a:extLst>
              </a:tr>
              <a:tr h="629951">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Quality content</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31%</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tcPr>
                </a:tc>
                <a:extLst>
                  <a:ext uri="{0D108BD9-81ED-4DB2-BD59-A6C34878D82A}">
                    <a16:rowId xmlns:a16="http://schemas.microsoft.com/office/drawing/2014/main" val="3960510059"/>
                  </a:ext>
                </a:extLst>
              </a:tr>
            </a:tbl>
          </a:graphicData>
        </a:graphic>
      </p:graphicFrame>
      <p:graphicFrame>
        <p:nvGraphicFramePr>
          <p:cNvPr id="37" name="Table 36">
            <a:extLst>
              <a:ext uri="{FF2B5EF4-FFF2-40B4-BE49-F238E27FC236}">
                <a16:creationId xmlns:a16="http://schemas.microsoft.com/office/drawing/2014/main" id="{C49DFB54-03CE-4432-A6A8-9C3C4F432388}"/>
              </a:ext>
            </a:extLst>
          </p:cNvPr>
          <p:cNvGraphicFramePr>
            <a:graphicFrameLocks noGrp="1"/>
          </p:cNvGraphicFramePr>
          <p:nvPr>
            <p:extLst>
              <p:ext uri="{D42A27DB-BD31-4B8C-83A1-F6EECF244321}">
                <p14:modId xmlns:p14="http://schemas.microsoft.com/office/powerpoint/2010/main" val="139682856"/>
              </p:ext>
            </p:extLst>
          </p:nvPr>
        </p:nvGraphicFramePr>
        <p:xfrm>
          <a:off x="2680949" y="3019021"/>
          <a:ext cx="1979819" cy="1884129"/>
        </p:xfrm>
        <a:graphic>
          <a:graphicData uri="http://schemas.openxmlformats.org/drawingml/2006/table">
            <a:tbl>
              <a:tblPr firstRow="1" firstCol="1" bandRow="1">
                <a:tableStyleId>{2D5ABB26-0587-4C30-8999-92F81FD0307C}</a:tableStyleId>
              </a:tblPr>
              <a:tblGrid>
                <a:gridCol w="1392946">
                  <a:extLst>
                    <a:ext uri="{9D8B030D-6E8A-4147-A177-3AD203B41FA5}">
                      <a16:colId xmlns:a16="http://schemas.microsoft.com/office/drawing/2014/main" val="1017454763"/>
                    </a:ext>
                  </a:extLst>
                </a:gridCol>
                <a:gridCol w="586873">
                  <a:extLst>
                    <a:ext uri="{9D8B030D-6E8A-4147-A177-3AD203B41FA5}">
                      <a16:colId xmlns:a16="http://schemas.microsoft.com/office/drawing/2014/main" val="3861270620"/>
                    </a:ext>
                  </a:extLst>
                </a:gridCol>
              </a:tblGrid>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Binge viewing</a:t>
                      </a:r>
                    </a:p>
                  </a:txBody>
                  <a:tcPr marL="75613" marR="75613" marT="0" marB="0" anchor="ctr">
                    <a:lnR w="6350" cap="flat" cmpd="sng" algn="ctr">
                      <a:solidFill>
                        <a:srgbClr val="FB3449"/>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27%</a:t>
                      </a:r>
                    </a:p>
                  </a:txBody>
                  <a:tcPr marL="75613" marR="75613" marT="0" marB="0" anchor="ctr">
                    <a:lnL w="6350" cap="flat" cmpd="sng" algn="ctr">
                      <a:solidFill>
                        <a:srgbClr val="FB3449"/>
                      </a:solidFill>
                      <a:prstDash val="solid"/>
                      <a:round/>
                      <a:headEnd type="none" w="med" len="med"/>
                      <a:tailEnd type="none" w="med" len="med"/>
                    </a:lnL>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1715065321"/>
                  </a:ext>
                </a:extLst>
              </a:tr>
              <a:tr h="628043">
                <a:tc>
                  <a:txBody>
                    <a:bodyPr/>
                    <a:lstStyle/>
                    <a:p>
                      <a:pPr marL="0" algn="l"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Fill time</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25%</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3814406867"/>
                  </a:ext>
                </a:extLst>
              </a:tr>
              <a:tr h="628043">
                <a:tc>
                  <a:txBody>
                    <a:bodyPr/>
                    <a:lstStyle/>
                    <a:p>
                      <a:pPr marL="0" algn="l"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Quality content</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tcPr>
                </a:tc>
                <a:tc>
                  <a:txBody>
                    <a:bodyPr/>
                    <a:lstStyle/>
                    <a:p>
                      <a:pPr marL="0" algn="ctr"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19%</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tcPr>
                </a:tc>
                <a:extLst>
                  <a:ext uri="{0D108BD9-81ED-4DB2-BD59-A6C34878D82A}">
                    <a16:rowId xmlns:a16="http://schemas.microsoft.com/office/drawing/2014/main" val="3960510059"/>
                  </a:ext>
                </a:extLst>
              </a:tr>
            </a:tbl>
          </a:graphicData>
        </a:graphic>
      </p:graphicFrame>
      <p:graphicFrame>
        <p:nvGraphicFramePr>
          <p:cNvPr id="39" name="Table 38">
            <a:extLst>
              <a:ext uri="{FF2B5EF4-FFF2-40B4-BE49-F238E27FC236}">
                <a16:creationId xmlns:a16="http://schemas.microsoft.com/office/drawing/2014/main" id="{FAB9856B-F08D-7477-6D7D-E342E7DEA6C7}"/>
              </a:ext>
            </a:extLst>
          </p:cNvPr>
          <p:cNvGraphicFramePr>
            <a:graphicFrameLocks noGrp="1"/>
          </p:cNvGraphicFramePr>
          <p:nvPr>
            <p:extLst>
              <p:ext uri="{D42A27DB-BD31-4B8C-83A1-F6EECF244321}">
                <p14:modId xmlns:p14="http://schemas.microsoft.com/office/powerpoint/2010/main" val="1227522211"/>
              </p:ext>
            </p:extLst>
          </p:nvPr>
        </p:nvGraphicFramePr>
        <p:xfrm>
          <a:off x="5101709" y="3019021"/>
          <a:ext cx="1979818" cy="1884129"/>
        </p:xfrm>
        <a:graphic>
          <a:graphicData uri="http://schemas.openxmlformats.org/drawingml/2006/table">
            <a:tbl>
              <a:tblPr firstRow="1" firstCol="1" bandRow="1">
                <a:tableStyleId>{2D5ABB26-0587-4C30-8999-92F81FD0307C}</a:tableStyleId>
              </a:tblPr>
              <a:tblGrid>
                <a:gridCol w="1392945">
                  <a:extLst>
                    <a:ext uri="{9D8B030D-6E8A-4147-A177-3AD203B41FA5}">
                      <a16:colId xmlns:a16="http://schemas.microsoft.com/office/drawing/2014/main" val="1017454763"/>
                    </a:ext>
                  </a:extLst>
                </a:gridCol>
                <a:gridCol w="586873">
                  <a:extLst>
                    <a:ext uri="{9D8B030D-6E8A-4147-A177-3AD203B41FA5}">
                      <a16:colId xmlns:a16="http://schemas.microsoft.com/office/drawing/2014/main" val="3861270620"/>
                    </a:ext>
                  </a:extLst>
                </a:gridCol>
              </a:tblGrid>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Fill time</a:t>
                      </a:r>
                    </a:p>
                  </a:txBody>
                  <a:tcPr marL="75613" marR="75613" marT="0" marB="0" anchor="ctr">
                    <a:lnR w="6350" cap="flat" cmpd="sng" algn="ctr">
                      <a:solidFill>
                        <a:srgbClr val="FB3449"/>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43%</a:t>
                      </a:r>
                    </a:p>
                  </a:txBody>
                  <a:tcPr marL="75613" marR="75613" marT="0" marB="0" anchor="ctr">
                    <a:lnL w="6350" cap="flat" cmpd="sng" algn="ctr">
                      <a:solidFill>
                        <a:srgbClr val="FB3449"/>
                      </a:solidFill>
                      <a:prstDash val="solid"/>
                      <a:round/>
                      <a:headEnd type="none" w="med" len="med"/>
                      <a:tailEnd type="none" w="med" len="med"/>
                    </a:lnL>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1715065321"/>
                  </a:ext>
                </a:extLst>
              </a:tr>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Helps me escape</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28%</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3814406867"/>
                  </a:ext>
                </a:extLst>
              </a:tr>
              <a:tr h="628043">
                <a:tc>
                  <a:txBody>
                    <a:bodyPr/>
                    <a:lstStyle/>
                    <a:p>
                      <a:pPr marL="0" algn="l"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Binge viewing</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tcPr>
                </a:tc>
                <a:tc>
                  <a:txBody>
                    <a:bodyPr/>
                    <a:lstStyle/>
                    <a:p>
                      <a:pPr marL="0" algn="ctr"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27%</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tcPr>
                </a:tc>
                <a:extLst>
                  <a:ext uri="{0D108BD9-81ED-4DB2-BD59-A6C34878D82A}">
                    <a16:rowId xmlns:a16="http://schemas.microsoft.com/office/drawing/2014/main" val="3960510059"/>
                  </a:ext>
                </a:extLst>
              </a:tr>
            </a:tbl>
          </a:graphicData>
        </a:graphic>
      </p:graphicFrame>
      <p:graphicFrame>
        <p:nvGraphicFramePr>
          <p:cNvPr id="41" name="Table 40">
            <a:extLst>
              <a:ext uri="{FF2B5EF4-FFF2-40B4-BE49-F238E27FC236}">
                <a16:creationId xmlns:a16="http://schemas.microsoft.com/office/drawing/2014/main" id="{9AF5996A-F35E-E8C1-EE1F-E7E763F2B8E3}"/>
              </a:ext>
            </a:extLst>
          </p:cNvPr>
          <p:cNvGraphicFramePr>
            <a:graphicFrameLocks noGrp="1"/>
          </p:cNvGraphicFramePr>
          <p:nvPr>
            <p:extLst>
              <p:ext uri="{D42A27DB-BD31-4B8C-83A1-F6EECF244321}">
                <p14:modId xmlns:p14="http://schemas.microsoft.com/office/powerpoint/2010/main" val="2740958225"/>
              </p:ext>
            </p:extLst>
          </p:nvPr>
        </p:nvGraphicFramePr>
        <p:xfrm>
          <a:off x="7488640" y="3019021"/>
          <a:ext cx="1979819" cy="1884129"/>
        </p:xfrm>
        <a:graphic>
          <a:graphicData uri="http://schemas.openxmlformats.org/drawingml/2006/table">
            <a:tbl>
              <a:tblPr firstRow="1" firstCol="1" bandRow="1">
                <a:tableStyleId>{2D5ABB26-0587-4C30-8999-92F81FD0307C}</a:tableStyleId>
              </a:tblPr>
              <a:tblGrid>
                <a:gridCol w="1392946">
                  <a:extLst>
                    <a:ext uri="{9D8B030D-6E8A-4147-A177-3AD203B41FA5}">
                      <a16:colId xmlns:a16="http://schemas.microsoft.com/office/drawing/2014/main" val="1017454763"/>
                    </a:ext>
                  </a:extLst>
                </a:gridCol>
                <a:gridCol w="586873">
                  <a:extLst>
                    <a:ext uri="{9D8B030D-6E8A-4147-A177-3AD203B41FA5}">
                      <a16:colId xmlns:a16="http://schemas.microsoft.com/office/drawing/2014/main" val="3861270620"/>
                    </a:ext>
                  </a:extLst>
                </a:gridCol>
              </a:tblGrid>
              <a:tr h="628043">
                <a:tc>
                  <a:txBody>
                    <a:bodyPr/>
                    <a:lstStyle/>
                    <a:p>
                      <a:pPr marL="0" algn="l"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Fill time</a:t>
                      </a:r>
                    </a:p>
                  </a:txBody>
                  <a:tcPr marL="75613" marR="75613" marT="0" marB="0" anchor="ctr">
                    <a:lnR w="6350" cap="flat" cmpd="sng" algn="ctr">
                      <a:solidFill>
                        <a:srgbClr val="FB3449"/>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0" kern="1200" dirty="0">
                          <a:solidFill>
                            <a:schemeClr val="tx1"/>
                          </a:solidFill>
                          <a:effectLst/>
                          <a:latin typeface="+mj-lt"/>
                          <a:ea typeface="Arial" charset="0"/>
                          <a:cs typeface="Arial" charset="0"/>
                        </a:rPr>
                        <a:t>38%</a:t>
                      </a:r>
                    </a:p>
                  </a:txBody>
                  <a:tcPr marL="75613" marR="75613" marT="0" marB="0" anchor="ctr">
                    <a:lnL w="6350" cap="flat" cmpd="sng" algn="ctr">
                      <a:solidFill>
                        <a:srgbClr val="FB3449"/>
                      </a:solidFill>
                      <a:prstDash val="solid"/>
                      <a:round/>
                      <a:headEnd type="none" w="med" len="med"/>
                      <a:tailEnd type="none" w="med" len="med"/>
                    </a:lnL>
                    <a:lnT w="19050" cap="flat" cmpd="sng" algn="ctr">
                      <a:no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1715065321"/>
                  </a:ext>
                </a:extLst>
              </a:tr>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Low Attention</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27%</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lnB w="19050" cap="flat" cmpd="sng" algn="ctr">
                      <a:solidFill>
                        <a:srgbClr val="FB3449"/>
                      </a:solidFill>
                      <a:prstDash val="solid"/>
                      <a:round/>
                      <a:headEnd type="none" w="med" len="med"/>
                      <a:tailEnd type="none" w="med" len="med"/>
                    </a:lnB>
                  </a:tcPr>
                </a:tc>
                <a:extLst>
                  <a:ext uri="{0D108BD9-81ED-4DB2-BD59-A6C34878D82A}">
                    <a16:rowId xmlns:a16="http://schemas.microsoft.com/office/drawing/2014/main" val="3814406867"/>
                  </a:ext>
                </a:extLst>
              </a:tr>
              <a:tr h="628043">
                <a:tc>
                  <a:txBody>
                    <a:bodyPr/>
                    <a:lstStyle/>
                    <a:p>
                      <a:pPr marL="0" algn="l"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Spontaneous</a:t>
                      </a:r>
                    </a:p>
                  </a:txBody>
                  <a:tcPr marL="75613" marR="75613" marT="0" marB="0" anchor="ctr">
                    <a:lnR w="6350" cap="flat" cmpd="sng" algn="ctr">
                      <a:solidFill>
                        <a:srgbClr val="FB3449"/>
                      </a:solidFill>
                      <a:prstDash val="solid"/>
                      <a:round/>
                      <a:headEnd type="none" w="med" len="med"/>
                      <a:tailEnd type="none" w="med" len="med"/>
                    </a:lnR>
                    <a:lnT w="19050" cap="flat" cmpd="sng" algn="ctr">
                      <a:solidFill>
                        <a:srgbClr val="FB3449"/>
                      </a:solidFill>
                      <a:prstDash val="solid"/>
                      <a:round/>
                      <a:headEnd type="none" w="med" len="med"/>
                      <a:tailEnd type="none" w="med" len="med"/>
                    </a:lnT>
                  </a:tcPr>
                </a:tc>
                <a:tc>
                  <a:txBody>
                    <a:bodyPr/>
                    <a:lstStyle/>
                    <a:p>
                      <a:pPr marL="0" algn="ctr" defTabSz="961844" rtl="0" eaLnBrk="1" latinLnBrk="0" hangingPunct="1">
                        <a:lnSpc>
                          <a:spcPct val="107000"/>
                        </a:lnSpc>
                        <a:spcAft>
                          <a:spcPts val="0"/>
                        </a:spcAft>
                      </a:pPr>
                      <a:r>
                        <a:rPr lang="en-GB" sz="1200" b="1" kern="1200" dirty="0">
                          <a:solidFill>
                            <a:schemeClr val="tx1"/>
                          </a:solidFill>
                          <a:effectLst/>
                          <a:latin typeface="+mj-lt"/>
                          <a:ea typeface="Arial" charset="0"/>
                          <a:cs typeface="Arial" charset="0"/>
                        </a:rPr>
                        <a:t>20%</a:t>
                      </a:r>
                    </a:p>
                  </a:txBody>
                  <a:tcPr marL="75613" marR="75613" marT="0" marB="0" anchor="ctr">
                    <a:lnL w="6350" cap="flat" cmpd="sng" algn="ctr">
                      <a:solidFill>
                        <a:srgbClr val="FB3449"/>
                      </a:solidFill>
                      <a:prstDash val="solid"/>
                      <a:round/>
                      <a:headEnd type="none" w="med" len="med"/>
                      <a:tailEnd type="none" w="med" len="med"/>
                    </a:lnL>
                    <a:lnT w="19050" cap="flat" cmpd="sng" algn="ctr">
                      <a:solidFill>
                        <a:srgbClr val="FB3449"/>
                      </a:solidFill>
                      <a:prstDash val="solid"/>
                      <a:round/>
                      <a:headEnd type="none" w="med" len="med"/>
                      <a:tailEnd type="none" w="med" len="med"/>
                    </a:lnT>
                  </a:tcPr>
                </a:tc>
                <a:extLst>
                  <a:ext uri="{0D108BD9-81ED-4DB2-BD59-A6C34878D82A}">
                    <a16:rowId xmlns:a16="http://schemas.microsoft.com/office/drawing/2014/main" val="3960510059"/>
                  </a:ext>
                </a:extLst>
              </a:tr>
            </a:tbl>
          </a:graphicData>
        </a:graphic>
      </p:graphicFrame>
      <p:pic>
        <p:nvPicPr>
          <p:cNvPr id="43" name="Picture 42">
            <a:extLst>
              <a:ext uri="{FF2B5EF4-FFF2-40B4-BE49-F238E27FC236}">
                <a16:creationId xmlns:a16="http://schemas.microsoft.com/office/drawing/2014/main" id="{3C4DDEB9-572A-34C3-A641-9966395BCD6E}"/>
              </a:ext>
            </a:extLst>
          </p:cNvPr>
          <p:cNvPicPr>
            <a:picLocks noChangeAspect="1"/>
          </p:cNvPicPr>
          <p:nvPr/>
        </p:nvPicPr>
        <p:blipFill>
          <a:blip r:embed="rId3"/>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332117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50768A-BF45-38A8-9BD3-4A4BDDE543F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83D75E1-DB0A-73AC-DD36-029957FB4570}"/>
              </a:ext>
            </a:extLst>
          </p:cNvPr>
          <p:cNvSpPr>
            <a:spLocks noGrp="1"/>
          </p:cNvSpPr>
          <p:nvPr>
            <p:ph type="body" sz="quarter" idx="72"/>
          </p:nvPr>
        </p:nvSpPr>
        <p:spPr>
          <a:xfrm>
            <a:off x="207360" y="1512280"/>
            <a:ext cx="5888640" cy="1430609"/>
          </a:xfrm>
        </p:spPr>
        <p:txBody>
          <a:bodyPr/>
          <a:lstStyle/>
          <a:p>
            <a:r>
              <a:rPr lang="en-GB" dirty="0"/>
              <a:t> </a:t>
            </a:r>
          </a:p>
        </p:txBody>
      </p:sp>
      <p:sp>
        <p:nvSpPr>
          <p:cNvPr id="4" name="Text Placeholder 3">
            <a:extLst>
              <a:ext uri="{FF2B5EF4-FFF2-40B4-BE49-F238E27FC236}">
                <a16:creationId xmlns:a16="http://schemas.microsoft.com/office/drawing/2014/main" id="{CC34AB35-C411-356C-8BF4-FAC4921CDA30}"/>
              </a:ext>
            </a:extLst>
          </p:cNvPr>
          <p:cNvSpPr>
            <a:spLocks noGrp="1"/>
          </p:cNvSpPr>
          <p:nvPr>
            <p:ph type="body" sz="quarter" idx="73"/>
          </p:nvPr>
        </p:nvSpPr>
        <p:spPr>
          <a:xfrm>
            <a:off x="281054" y="1591764"/>
            <a:ext cx="5741251" cy="333509"/>
          </a:xfrm>
          <a:solidFill>
            <a:schemeClr val="accent2"/>
          </a:solidFill>
        </p:spPr>
        <p:txBody>
          <a:bodyPr/>
          <a:lstStyle/>
          <a:p>
            <a:r>
              <a:rPr lang="en-GB" sz="2000" dirty="0"/>
              <a:t>72% of 16-34s agree</a:t>
            </a:r>
          </a:p>
        </p:txBody>
      </p:sp>
      <p:sp>
        <p:nvSpPr>
          <p:cNvPr id="5" name="Text Placeholder 4">
            <a:extLst>
              <a:ext uri="{FF2B5EF4-FFF2-40B4-BE49-F238E27FC236}">
                <a16:creationId xmlns:a16="http://schemas.microsoft.com/office/drawing/2014/main" id="{4A449936-33C6-012C-DC37-47DF22E2F21B}"/>
              </a:ext>
            </a:extLst>
          </p:cNvPr>
          <p:cNvSpPr>
            <a:spLocks noGrp="1"/>
          </p:cNvSpPr>
          <p:nvPr>
            <p:ph type="body" sz="quarter" idx="74"/>
          </p:nvPr>
        </p:nvSpPr>
        <p:spPr>
          <a:xfrm>
            <a:off x="375341" y="2033694"/>
            <a:ext cx="5573269" cy="814402"/>
          </a:xfrm>
        </p:spPr>
        <p:txBody>
          <a:bodyPr/>
          <a:lstStyle/>
          <a:p>
            <a:pPr>
              <a:lnSpc>
                <a:spcPct val="100000"/>
              </a:lnSpc>
            </a:pPr>
            <a:r>
              <a:rPr lang="en-GB" sz="2400" b="1" dirty="0"/>
              <a:t>“Cinema is a bubble where the outside world can’t intrude”</a:t>
            </a:r>
          </a:p>
          <a:p>
            <a:pPr>
              <a:lnSpc>
                <a:spcPct val="100000"/>
              </a:lnSpc>
            </a:pPr>
            <a:endParaRPr lang="en-GB" sz="2400" b="1" dirty="0"/>
          </a:p>
        </p:txBody>
      </p:sp>
      <p:sp>
        <p:nvSpPr>
          <p:cNvPr id="6" name="Text Placeholder 5">
            <a:extLst>
              <a:ext uri="{FF2B5EF4-FFF2-40B4-BE49-F238E27FC236}">
                <a16:creationId xmlns:a16="http://schemas.microsoft.com/office/drawing/2014/main" id="{3CEBEF31-0B47-ADB1-2865-731636B5BBEE}"/>
              </a:ext>
            </a:extLst>
          </p:cNvPr>
          <p:cNvSpPr>
            <a:spLocks noGrp="1"/>
          </p:cNvSpPr>
          <p:nvPr>
            <p:ph type="body" sz="quarter" idx="75"/>
          </p:nvPr>
        </p:nvSpPr>
        <p:spPr>
          <a:xfrm>
            <a:off x="199829" y="3087672"/>
            <a:ext cx="5888640" cy="1430609"/>
          </a:xfrm>
        </p:spPr>
        <p:txBody>
          <a:bodyPr/>
          <a:lstStyle/>
          <a:p>
            <a:r>
              <a:rPr lang="en-GB" dirty="0"/>
              <a:t> </a:t>
            </a:r>
          </a:p>
        </p:txBody>
      </p:sp>
      <p:sp>
        <p:nvSpPr>
          <p:cNvPr id="7" name="Text Placeholder 6">
            <a:extLst>
              <a:ext uri="{FF2B5EF4-FFF2-40B4-BE49-F238E27FC236}">
                <a16:creationId xmlns:a16="http://schemas.microsoft.com/office/drawing/2014/main" id="{C8E99B8B-85B4-A999-9711-26BFFF0D5395}"/>
              </a:ext>
            </a:extLst>
          </p:cNvPr>
          <p:cNvSpPr>
            <a:spLocks noGrp="1"/>
          </p:cNvSpPr>
          <p:nvPr>
            <p:ph type="body" sz="quarter" idx="76"/>
          </p:nvPr>
        </p:nvSpPr>
        <p:spPr>
          <a:xfrm>
            <a:off x="273523" y="3159955"/>
            <a:ext cx="5741251" cy="333509"/>
          </a:xfrm>
          <a:solidFill>
            <a:schemeClr val="accent2"/>
          </a:solidFill>
        </p:spPr>
        <p:txBody>
          <a:bodyPr/>
          <a:lstStyle/>
          <a:p>
            <a:r>
              <a:rPr lang="en-GB" sz="2000" dirty="0"/>
              <a:t>66% of 16-34s agree</a:t>
            </a:r>
          </a:p>
        </p:txBody>
      </p:sp>
      <p:sp>
        <p:nvSpPr>
          <p:cNvPr id="8" name="Text Placeholder 7">
            <a:extLst>
              <a:ext uri="{FF2B5EF4-FFF2-40B4-BE49-F238E27FC236}">
                <a16:creationId xmlns:a16="http://schemas.microsoft.com/office/drawing/2014/main" id="{018C8B7A-3159-A8CF-2061-DACCE16CEC0C}"/>
              </a:ext>
            </a:extLst>
          </p:cNvPr>
          <p:cNvSpPr>
            <a:spLocks noGrp="1"/>
          </p:cNvSpPr>
          <p:nvPr>
            <p:ph type="body" sz="quarter" idx="77"/>
          </p:nvPr>
        </p:nvSpPr>
        <p:spPr>
          <a:xfrm>
            <a:off x="367810" y="3616173"/>
            <a:ext cx="5573269" cy="754860"/>
          </a:xfrm>
        </p:spPr>
        <p:txBody>
          <a:bodyPr vert="horz" lIns="0" tIns="0" rIns="0" bIns="0" rtlCol="0">
            <a:noAutofit/>
          </a:bodyPr>
          <a:lstStyle/>
          <a:p>
            <a:pPr>
              <a:lnSpc>
                <a:spcPct val="100000"/>
              </a:lnSpc>
            </a:pPr>
            <a:r>
              <a:rPr lang="en-GB" sz="2400" b="1" dirty="0"/>
              <a:t>“I pay more attention to ads in cinema than elsewhere”</a:t>
            </a:r>
          </a:p>
          <a:p>
            <a:pPr>
              <a:lnSpc>
                <a:spcPct val="100000"/>
              </a:lnSpc>
            </a:pPr>
            <a:endParaRPr lang="en-GB" sz="2400" b="1" dirty="0"/>
          </a:p>
        </p:txBody>
      </p:sp>
      <p:sp>
        <p:nvSpPr>
          <p:cNvPr id="9" name="Text Placeholder 8">
            <a:extLst>
              <a:ext uri="{FF2B5EF4-FFF2-40B4-BE49-F238E27FC236}">
                <a16:creationId xmlns:a16="http://schemas.microsoft.com/office/drawing/2014/main" id="{2B8A9864-6D0C-3930-C389-A931560FA060}"/>
              </a:ext>
            </a:extLst>
          </p:cNvPr>
          <p:cNvSpPr>
            <a:spLocks noGrp="1"/>
          </p:cNvSpPr>
          <p:nvPr>
            <p:ph type="body" sz="quarter" idx="78"/>
          </p:nvPr>
        </p:nvSpPr>
        <p:spPr>
          <a:xfrm>
            <a:off x="207360" y="4636772"/>
            <a:ext cx="5888640" cy="1430609"/>
          </a:xfrm>
        </p:spPr>
        <p:txBody>
          <a:bodyPr/>
          <a:lstStyle/>
          <a:p>
            <a:r>
              <a:rPr lang="en-GB" dirty="0"/>
              <a:t> </a:t>
            </a:r>
          </a:p>
        </p:txBody>
      </p:sp>
      <p:sp>
        <p:nvSpPr>
          <p:cNvPr id="10" name="Text Placeholder 9">
            <a:extLst>
              <a:ext uri="{FF2B5EF4-FFF2-40B4-BE49-F238E27FC236}">
                <a16:creationId xmlns:a16="http://schemas.microsoft.com/office/drawing/2014/main" id="{A4B8BB06-0256-9B48-D702-4E53C2162946}"/>
              </a:ext>
            </a:extLst>
          </p:cNvPr>
          <p:cNvSpPr>
            <a:spLocks noGrp="1"/>
          </p:cNvSpPr>
          <p:nvPr>
            <p:ph type="body" sz="quarter" idx="79"/>
          </p:nvPr>
        </p:nvSpPr>
        <p:spPr>
          <a:xfrm>
            <a:off x="281054" y="4716257"/>
            <a:ext cx="5741251" cy="333509"/>
          </a:xfrm>
          <a:solidFill>
            <a:schemeClr val="accent2"/>
          </a:solidFill>
        </p:spPr>
        <p:txBody>
          <a:bodyPr/>
          <a:lstStyle/>
          <a:p>
            <a:r>
              <a:rPr lang="en-GB" sz="2000" dirty="0"/>
              <a:t>70% of 16-34 ‘ad avoiders’ agree </a:t>
            </a:r>
          </a:p>
        </p:txBody>
      </p:sp>
      <p:sp>
        <p:nvSpPr>
          <p:cNvPr id="11" name="Text Placeholder 10">
            <a:extLst>
              <a:ext uri="{FF2B5EF4-FFF2-40B4-BE49-F238E27FC236}">
                <a16:creationId xmlns:a16="http://schemas.microsoft.com/office/drawing/2014/main" id="{2F05EFE2-46F2-E850-CA73-B28D5D0E5DC2}"/>
              </a:ext>
            </a:extLst>
          </p:cNvPr>
          <p:cNvSpPr>
            <a:spLocks noGrp="1"/>
          </p:cNvSpPr>
          <p:nvPr>
            <p:ph type="body" sz="quarter" idx="80"/>
          </p:nvPr>
        </p:nvSpPr>
        <p:spPr>
          <a:xfrm>
            <a:off x="375341" y="5165331"/>
            <a:ext cx="5573269" cy="814402"/>
          </a:xfrm>
        </p:spPr>
        <p:txBody>
          <a:bodyPr vert="horz" lIns="0" tIns="0" rIns="0" bIns="0" rtlCol="0">
            <a:noAutofit/>
          </a:bodyPr>
          <a:lstStyle/>
          <a:p>
            <a:pPr>
              <a:lnSpc>
                <a:spcPct val="100000"/>
              </a:lnSpc>
            </a:pPr>
            <a:r>
              <a:rPr lang="en-GB" sz="2400" b="1" dirty="0"/>
              <a:t>“I talk to the people I go with about the ads (whilst watching them)”</a:t>
            </a:r>
          </a:p>
        </p:txBody>
      </p:sp>
      <p:sp>
        <p:nvSpPr>
          <p:cNvPr id="12" name="Text Placeholder 11">
            <a:extLst>
              <a:ext uri="{FF2B5EF4-FFF2-40B4-BE49-F238E27FC236}">
                <a16:creationId xmlns:a16="http://schemas.microsoft.com/office/drawing/2014/main" id="{70977136-9CF1-3911-5E6B-F2BD30F4C028}"/>
              </a:ext>
            </a:extLst>
          </p:cNvPr>
          <p:cNvSpPr>
            <a:spLocks noGrp="1"/>
          </p:cNvSpPr>
          <p:nvPr>
            <p:ph type="body" sz="quarter" idx="83"/>
          </p:nvPr>
        </p:nvSpPr>
        <p:spPr/>
        <p:txBody>
          <a:bodyPr/>
          <a:lstStyle/>
          <a:p>
            <a:pPr defTabSz="1008126"/>
            <a:r>
              <a:rPr lang="en-US" dirty="0">
                <a:solidFill>
                  <a:prstClr val="white"/>
                </a:solidFill>
                <a:latin typeface="+mj-lt"/>
                <a:ea typeface="Arial" charset="0"/>
                <a:cs typeface="Arial" charset="0"/>
              </a:rPr>
              <a:t>Q. To what extent do you agree or disagree with the following statements? (10 point scale – all ‘agree’ responses shown) </a:t>
            </a:r>
          </a:p>
          <a:p>
            <a:pPr defTabSz="1008126"/>
            <a:r>
              <a:rPr lang="en-US" dirty="0">
                <a:solidFill>
                  <a:prstClr val="white"/>
                </a:solidFill>
                <a:latin typeface="+mj-lt"/>
                <a:ea typeface="Arial" charset="0"/>
                <a:cs typeface="Arial" charset="0"/>
              </a:rPr>
              <a:t>Base: 1000 ‘16-34s’, </a:t>
            </a:r>
            <a:r>
              <a:rPr lang="en-US" dirty="0">
                <a:solidFill>
                  <a:srgbClr val="FFFFFF"/>
                </a:solidFill>
                <a:latin typeface="+mj-lt"/>
                <a:ea typeface="Arial" charset="0"/>
                <a:cs typeface="Arial" charset="0"/>
              </a:rPr>
              <a:t>176 ‘16-34 Ad Avoiders’</a:t>
            </a:r>
            <a:endParaRPr lang="en-US" dirty="0">
              <a:solidFill>
                <a:prstClr val="white"/>
              </a:solidFill>
              <a:latin typeface="+mj-lt"/>
              <a:ea typeface="Arial" charset="0"/>
              <a:cs typeface="Arial" charset="0"/>
            </a:endParaRPr>
          </a:p>
          <a:p>
            <a:endParaRPr lang="en-GB" dirty="0">
              <a:latin typeface="+mj-lt"/>
            </a:endParaRPr>
          </a:p>
        </p:txBody>
      </p:sp>
      <p:sp>
        <p:nvSpPr>
          <p:cNvPr id="14" name="Title 13">
            <a:extLst>
              <a:ext uri="{FF2B5EF4-FFF2-40B4-BE49-F238E27FC236}">
                <a16:creationId xmlns:a16="http://schemas.microsoft.com/office/drawing/2014/main" id="{F15416DF-16B8-A037-C999-010A573BED6F}"/>
              </a:ext>
            </a:extLst>
          </p:cNvPr>
          <p:cNvSpPr>
            <a:spLocks noGrp="1"/>
          </p:cNvSpPr>
          <p:nvPr>
            <p:ph type="title"/>
          </p:nvPr>
        </p:nvSpPr>
        <p:spPr/>
        <p:txBody>
          <a:bodyPr/>
          <a:lstStyle/>
          <a:p>
            <a:r>
              <a:rPr lang="en-GB" spc="100" dirty="0">
                <a:solidFill>
                  <a:srgbClr val="FFFFFF"/>
                </a:solidFill>
              </a:rPr>
              <a:t>Cinema ads help bring the viewer into a ‘bubble’</a:t>
            </a:r>
            <a:endParaRPr lang="en-GB" dirty="0"/>
          </a:p>
        </p:txBody>
      </p:sp>
      <p:pic>
        <p:nvPicPr>
          <p:cNvPr id="22" name="Picture Placeholder 21">
            <a:extLst>
              <a:ext uri="{FF2B5EF4-FFF2-40B4-BE49-F238E27FC236}">
                <a16:creationId xmlns:a16="http://schemas.microsoft.com/office/drawing/2014/main" id="{8966D687-26E0-B7A2-290A-444A58A3F9E2}"/>
              </a:ext>
            </a:extLst>
          </p:cNvPr>
          <p:cNvPicPr>
            <a:picLocks noGrp="1" noChangeAspect="1"/>
          </p:cNvPicPr>
          <p:nvPr>
            <p:ph type="pic" sz="quarter" idx="21"/>
          </p:nvPr>
        </p:nvPicPr>
        <p:blipFill rotWithShape="1">
          <a:blip r:embed="rId3" cstate="print">
            <a:extLst>
              <a:ext uri="{28A0092B-C50C-407E-A947-70E740481C1C}">
                <a14:useLocalDpi xmlns:a14="http://schemas.microsoft.com/office/drawing/2010/main"/>
              </a:ext>
            </a:extLst>
          </a:blip>
          <a:srcRect t="855" b="855"/>
          <a:stretch/>
        </p:blipFill>
        <p:spPr>
          <a:prstGeom prst="ellipse">
            <a:avLst/>
          </a:prstGeom>
        </p:spPr>
      </p:pic>
      <p:pic>
        <p:nvPicPr>
          <p:cNvPr id="24" name="Picture 23">
            <a:extLst>
              <a:ext uri="{FF2B5EF4-FFF2-40B4-BE49-F238E27FC236}">
                <a16:creationId xmlns:a16="http://schemas.microsoft.com/office/drawing/2014/main" id="{0C2BCAA6-960B-2D30-3B0A-030449421303}"/>
              </a:ext>
            </a:extLst>
          </p:cNvPr>
          <p:cNvPicPr>
            <a:picLocks noChangeAspect="1"/>
          </p:cNvPicPr>
          <p:nvPr/>
        </p:nvPicPr>
        <p:blipFill>
          <a:blip r:embed="rId4"/>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3921458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CC4A0D4-56C3-0E84-8A9E-2CF9E024E6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0C76F7-6F93-51D8-12EA-1ECFF2ACE04A}"/>
              </a:ext>
            </a:extLst>
          </p:cNvPr>
          <p:cNvSpPr>
            <a:spLocks noGrp="1"/>
          </p:cNvSpPr>
          <p:nvPr>
            <p:ph type="body" sz="quarter" idx="72"/>
          </p:nvPr>
        </p:nvSpPr>
        <p:spPr/>
        <p:txBody>
          <a:bodyPr/>
          <a:lstStyle/>
          <a:p>
            <a:r>
              <a:rPr lang="en-GB" dirty="0">
                <a:solidFill>
                  <a:srgbClr val="FFFFFF"/>
                </a:solidFill>
                <a:latin typeface="+mj-lt"/>
              </a:rPr>
              <a:t>% ranked first</a:t>
            </a:r>
          </a:p>
        </p:txBody>
      </p:sp>
      <p:sp>
        <p:nvSpPr>
          <p:cNvPr id="3" name="Text Placeholder 2">
            <a:extLst>
              <a:ext uri="{FF2B5EF4-FFF2-40B4-BE49-F238E27FC236}">
                <a16:creationId xmlns:a16="http://schemas.microsoft.com/office/drawing/2014/main" id="{34975F1B-7910-6B93-CD50-E96AF4EE0808}"/>
              </a:ext>
            </a:extLst>
          </p:cNvPr>
          <p:cNvSpPr>
            <a:spLocks noGrp="1"/>
          </p:cNvSpPr>
          <p:nvPr>
            <p:ph type="body" sz="quarter" idx="11"/>
          </p:nvPr>
        </p:nvSpPr>
        <p:spPr>
          <a:xfrm>
            <a:off x="454337" y="2076424"/>
            <a:ext cx="2710920" cy="595043"/>
          </a:xfrm>
        </p:spPr>
        <p:txBody>
          <a:bodyPr>
            <a:normAutofit lnSpcReduction="10000"/>
          </a:bodyPr>
          <a:lstStyle/>
          <a:p>
            <a:endParaRPr lang="en-GB"/>
          </a:p>
        </p:txBody>
      </p:sp>
      <p:sp>
        <p:nvSpPr>
          <p:cNvPr id="4" name="Text Placeholder 3">
            <a:extLst>
              <a:ext uri="{FF2B5EF4-FFF2-40B4-BE49-F238E27FC236}">
                <a16:creationId xmlns:a16="http://schemas.microsoft.com/office/drawing/2014/main" id="{CDF4CF10-6BD8-BEB0-364D-0347BE187F77}"/>
              </a:ext>
            </a:extLst>
          </p:cNvPr>
          <p:cNvSpPr>
            <a:spLocks noGrp="1"/>
          </p:cNvSpPr>
          <p:nvPr>
            <p:ph type="body" sz="quarter" idx="73"/>
          </p:nvPr>
        </p:nvSpPr>
        <p:spPr>
          <a:xfrm>
            <a:off x="210653" y="1815998"/>
            <a:ext cx="3822264" cy="3613242"/>
          </a:xfrm>
        </p:spPr>
        <p:txBody>
          <a:bodyPr/>
          <a:lstStyle/>
          <a:p>
            <a:r>
              <a:rPr lang="en-GB" dirty="0"/>
              <a:t> </a:t>
            </a:r>
          </a:p>
        </p:txBody>
      </p:sp>
      <p:sp>
        <p:nvSpPr>
          <p:cNvPr id="5" name="Text Placeholder 4">
            <a:extLst>
              <a:ext uri="{FF2B5EF4-FFF2-40B4-BE49-F238E27FC236}">
                <a16:creationId xmlns:a16="http://schemas.microsoft.com/office/drawing/2014/main" id="{8C79850D-F09D-7681-41CF-519D981FAC84}"/>
              </a:ext>
            </a:extLst>
          </p:cNvPr>
          <p:cNvSpPr>
            <a:spLocks noGrp="1"/>
          </p:cNvSpPr>
          <p:nvPr>
            <p:ph type="body" sz="quarter" idx="74"/>
          </p:nvPr>
        </p:nvSpPr>
        <p:spPr>
          <a:xfrm>
            <a:off x="299810" y="1912132"/>
            <a:ext cx="3638777" cy="727877"/>
          </a:xfrm>
          <a:solidFill>
            <a:schemeClr val="accent2"/>
          </a:solidFill>
        </p:spPr>
        <p:txBody>
          <a:bodyPr vert="horz" lIns="108000" tIns="0" rIns="0" bIns="0" rtlCol="0" anchor="ctr">
            <a:noAutofit/>
          </a:bodyPr>
          <a:lstStyle/>
          <a:p>
            <a:r>
              <a:rPr lang="en-GB" sz="2000" dirty="0">
                <a:solidFill>
                  <a:schemeClr val="bg1"/>
                </a:solidFill>
              </a:rPr>
              <a:t>Premium</a:t>
            </a:r>
          </a:p>
        </p:txBody>
      </p:sp>
      <p:sp>
        <p:nvSpPr>
          <p:cNvPr id="7" name="Text Placeholder 6">
            <a:extLst>
              <a:ext uri="{FF2B5EF4-FFF2-40B4-BE49-F238E27FC236}">
                <a16:creationId xmlns:a16="http://schemas.microsoft.com/office/drawing/2014/main" id="{2EE40783-1C43-D2A7-FF6A-FA5938A5876D}"/>
              </a:ext>
            </a:extLst>
          </p:cNvPr>
          <p:cNvSpPr>
            <a:spLocks noGrp="1"/>
          </p:cNvSpPr>
          <p:nvPr>
            <p:ph type="body" sz="quarter" idx="76"/>
          </p:nvPr>
        </p:nvSpPr>
        <p:spPr>
          <a:xfrm>
            <a:off x="4184868" y="1815998"/>
            <a:ext cx="3822264" cy="3613242"/>
          </a:xfrm>
        </p:spPr>
        <p:txBody>
          <a:bodyPr/>
          <a:lstStyle/>
          <a:p>
            <a:r>
              <a:rPr lang="en-GB" dirty="0"/>
              <a:t> </a:t>
            </a:r>
          </a:p>
        </p:txBody>
      </p:sp>
      <p:sp>
        <p:nvSpPr>
          <p:cNvPr id="8" name="Text Placeholder 7">
            <a:extLst>
              <a:ext uri="{FF2B5EF4-FFF2-40B4-BE49-F238E27FC236}">
                <a16:creationId xmlns:a16="http://schemas.microsoft.com/office/drawing/2014/main" id="{D2894BE4-11A4-7BEE-5386-051D4E5B820C}"/>
              </a:ext>
            </a:extLst>
          </p:cNvPr>
          <p:cNvSpPr>
            <a:spLocks noGrp="1"/>
          </p:cNvSpPr>
          <p:nvPr>
            <p:ph type="body" sz="quarter" idx="77"/>
          </p:nvPr>
        </p:nvSpPr>
        <p:spPr>
          <a:xfrm>
            <a:off x="4274025" y="1912132"/>
            <a:ext cx="3638777" cy="727877"/>
          </a:xfrm>
          <a:solidFill>
            <a:schemeClr val="accent2"/>
          </a:solidFill>
        </p:spPr>
        <p:txBody>
          <a:bodyPr vert="horz" lIns="108000" tIns="0" rIns="0" bIns="0" rtlCol="0" anchor="ctr">
            <a:noAutofit/>
          </a:bodyPr>
          <a:lstStyle/>
          <a:p>
            <a:r>
              <a:rPr lang="en-GB" sz="2000" dirty="0">
                <a:solidFill>
                  <a:schemeClr val="bg1"/>
                </a:solidFill>
              </a:rPr>
              <a:t>Trustworthy ads</a:t>
            </a:r>
          </a:p>
        </p:txBody>
      </p:sp>
      <p:sp>
        <p:nvSpPr>
          <p:cNvPr id="10" name="Text Placeholder 9">
            <a:extLst>
              <a:ext uri="{FF2B5EF4-FFF2-40B4-BE49-F238E27FC236}">
                <a16:creationId xmlns:a16="http://schemas.microsoft.com/office/drawing/2014/main" id="{C19032E8-52F1-7AA0-1AC5-33A3DAC2A141}"/>
              </a:ext>
            </a:extLst>
          </p:cNvPr>
          <p:cNvSpPr>
            <a:spLocks noGrp="1"/>
          </p:cNvSpPr>
          <p:nvPr>
            <p:ph type="body" sz="quarter" idx="79"/>
          </p:nvPr>
        </p:nvSpPr>
        <p:spPr>
          <a:xfrm>
            <a:off x="8159083" y="1815998"/>
            <a:ext cx="3822264" cy="3613242"/>
          </a:xfrm>
        </p:spPr>
        <p:txBody>
          <a:bodyPr/>
          <a:lstStyle/>
          <a:p>
            <a:r>
              <a:rPr lang="en-GB" dirty="0"/>
              <a:t> </a:t>
            </a:r>
          </a:p>
        </p:txBody>
      </p:sp>
      <p:sp>
        <p:nvSpPr>
          <p:cNvPr id="11" name="Text Placeholder 10">
            <a:extLst>
              <a:ext uri="{FF2B5EF4-FFF2-40B4-BE49-F238E27FC236}">
                <a16:creationId xmlns:a16="http://schemas.microsoft.com/office/drawing/2014/main" id="{8750C55F-6177-E774-1BB4-A789DCBDC36F}"/>
              </a:ext>
            </a:extLst>
          </p:cNvPr>
          <p:cNvSpPr>
            <a:spLocks noGrp="1"/>
          </p:cNvSpPr>
          <p:nvPr>
            <p:ph type="body" sz="quarter" idx="80"/>
          </p:nvPr>
        </p:nvSpPr>
        <p:spPr>
          <a:xfrm>
            <a:off x="8248240" y="1912132"/>
            <a:ext cx="3638777" cy="727877"/>
          </a:xfrm>
          <a:solidFill>
            <a:schemeClr val="accent2"/>
          </a:solidFill>
        </p:spPr>
        <p:txBody>
          <a:bodyPr/>
          <a:lstStyle/>
          <a:p>
            <a:r>
              <a:rPr lang="en-GB" sz="2000" dirty="0">
                <a:solidFill>
                  <a:schemeClr val="bg1"/>
                </a:solidFill>
              </a:rPr>
              <a:t>Ads make you feel more positive towards a brand</a:t>
            </a:r>
          </a:p>
        </p:txBody>
      </p:sp>
      <p:sp>
        <p:nvSpPr>
          <p:cNvPr id="14" name="Title 13">
            <a:extLst>
              <a:ext uri="{FF2B5EF4-FFF2-40B4-BE49-F238E27FC236}">
                <a16:creationId xmlns:a16="http://schemas.microsoft.com/office/drawing/2014/main" id="{8F72BB57-F4E8-D36C-C187-4ED17BDC4EBD}"/>
              </a:ext>
            </a:extLst>
          </p:cNvPr>
          <p:cNvSpPr>
            <a:spLocks noGrp="1"/>
          </p:cNvSpPr>
          <p:nvPr>
            <p:ph type="title"/>
          </p:nvPr>
        </p:nvSpPr>
        <p:spPr/>
        <p:txBody>
          <a:bodyPr/>
          <a:lstStyle/>
          <a:p>
            <a:r>
              <a:rPr lang="en-GB" spc="100" dirty="0"/>
              <a:t>Brands can benefit from a transfer of positive attributes</a:t>
            </a:r>
            <a:endParaRPr lang="en-GB" dirty="0"/>
          </a:p>
        </p:txBody>
      </p:sp>
      <p:graphicFrame>
        <p:nvGraphicFramePr>
          <p:cNvPr id="18" name="Table 17">
            <a:extLst>
              <a:ext uri="{FF2B5EF4-FFF2-40B4-BE49-F238E27FC236}">
                <a16:creationId xmlns:a16="http://schemas.microsoft.com/office/drawing/2014/main" id="{25CCD9B9-26B8-AFEE-E072-A68EB37DEFCA}"/>
              </a:ext>
            </a:extLst>
          </p:cNvPr>
          <p:cNvGraphicFramePr>
            <a:graphicFrameLocks noGrp="1"/>
          </p:cNvGraphicFramePr>
          <p:nvPr>
            <p:extLst>
              <p:ext uri="{D42A27DB-BD31-4B8C-83A1-F6EECF244321}">
                <p14:modId xmlns:p14="http://schemas.microsoft.com/office/powerpoint/2010/main" val="2732229398"/>
              </p:ext>
            </p:extLst>
          </p:nvPr>
        </p:nvGraphicFramePr>
        <p:xfrm>
          <a:off x="454337" y="2631544"/>
          <a:ext cx="3296127" cy="2694080"/>
        </p:xfrm>
        <a:graphic>
          <a:graphicData uri="http://schemas.openxmlformats.org/drawingml/2006/table">
            <a:tbl>
              <a:tblPr firstRow="1" firstCol="1" bandRow="1">
                <a:tableStyleId>{5C22544A-7EE6-4342-B048-85BDC9FD1C3A}</a:tableStyleId>
              </a:tblPr>
              <a:tblGrid>
                <a:gridCol w="2356347">
                  <a:extLst>
                    <a:ext uri="{9D8B030D-6E8A-4147-A177-3AD203B41FA5}">
                      <a16:colId xmlns:a16="http://schemas.microsoft.com/office/drawing/2014/main" val="1017454763"/>
                    </a:ext>
                  </a:extLst>
                </a:gridCol>
                <a:gridCol w="939780">
                  <a:extLst>
                    <a:ext uri="{9D8B030D-6E8A-4147-A177-3AD203B41FA5}">
                      <a16:colId xmlns:a16="http://schemas.microsoft.com/office/drawing/2014/main" val="3861270620"/>
                    </a:ext>
                  </a:extLst>
                </a:gridCol>
              </a:tblGrid>
              <a:tr h="538816">
                <a:tc>
                  <a:txBody>
                    <a:bodyPr/>
                    <a:lstStyle/>
                    <a:p>
                      <a:pPr algn="l">
                        <a:lnSpc>
                          <a:spcPct val="107000"/>
                        </a:lnSpc>
                        <a:spcAft>
                          <a:spcPts val="0"/>
                        </a:spcAft>
                      </a:pPr>
                      <a:r>
                        <a:rPr lang="en-GB" sz="1600" b="1" kern="1200" dirty="0">
                          <a:solidFill>
                            <a:schemeClr val="accent2"/>
                          </a:solidFill>
                          <a:effectLst/>
                          <a:latin typeface="+mn-lt"/>
                          <a:ea typeface="+mn-ea"/>
                          <a:cs typeface="+mn-cs"/>
                        </a:rPr>
                        <a:t>Cinema</a:t>
                      </a:r>
                    </a:p>
                  </a:txBody>
                  <a:tcPr marL="75613" marR="75613"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b="1" dirty="0">
                          <a:solidFill>
                            <a:schemeClr val="accent2"/>
                          </a:solidFill>
                          <a:effectLst/>
                          <a:latin typeface="+mn-lt"/>
                        </a:rPr>
                        <a:t>48%</a:t>
                      </a:r>
                      <a:endParaRPr lang="en-GB" sz="1600" b="1" dirty="0">
                        <a:solidFill>
                          <a:schemeClr val="accent2"/>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5065321"/>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TV</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rPr>
                        <a:t>17%</a:t>
                      </a: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406867"/>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YouTube</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rPr>
                        <a:t>16%</a:t>
                      </a: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0510059"/>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Social Media</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ea typeface="Calibri" panose="020F0502020204030204" pitchFamily="34" charset="0"/>
                          <a:cs typeface="Times New Roman" panose="02020603050405020304" pitchFamily="18" charset="0"/>
                        </a:rPr>
                        <a:t>11%</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634025"/>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VOD</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ea typeface="Calibri" panose="020F0502020204030204" pitchFamily="34" charset="0"/>
                          <a:cs typeface="Times New Roman" panose="02020603050405020304" pitchFamily="18" charset="0"/>
                        </a:rPr>
                        <a:t>9%</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83006065"/>
                  </a:ext>
                </a:extLst>
              </a:tr>
            </a:tbl>
          </a:graphicData>
        </a:graphic>
      </p:graphicFrame>
      <p:graphicFrame>
        <p:nvGraphicFramePr>
          <p:cNvPr id="19" name="Table 18">
            <a:extLst>
              <a:ext uri="{FF2B5EF4-FFF2-40B4-BE49-F238E27FC236}">
                <a16:creationId xmlns:a16="http://schemas.microsoft.com/office/drawing/2014/main" id="{33A427CF-6169-1CD0-D691-7182FA94E2B6}"/>
              </a:ext>
            </a:extLst>
          </p:cNvPr>
          <p:cNvGraphicFramePr>
            <a:graphicFrameLocks noGrp="1"/>
          </p:cNvGraphicFramePr>
          <p:nvPr>
            <p:extLst>
              <p:ext uri="{D42A27DB-BD31-4B8C-83A1-F6EECF244321}">
                <p14:modId xmlns:p14="http://schemas.microsoft.com/office/powerpoint/2010/main" val="1781910374"/>
              </p:ext>
            </p:extLst>
          </p:nvPr>
        </p:nvGraphicFramePr>
        <p:xfrm>
          <a:off x="4386352" y="2631545"/>
          <a:ext cx="3414121" cy="2694080"/>
        </p:xfrm>
        <a:graphic>
          <a:graphicData uri="http://schemas.openxmlformats.org/drawingml/2006/table">
            <a:tbl>
              <a:tblPr firstRow="1" firstCol="1" bandRow="1">
                <a:tableStyleId>{5C22544A-7EE6-4342-B048-85BDC9FD1C3A}</a:tableStyleId>
              </a:tblPr>
              <a:tblGrid>
                <a:gridCol w="2440699">
                  <a:extLst>
                    <a:ext uri="{9D8B030D-6E8A-4147-A177-3AD203B41FA5}">
                      <a16:colId xmlns:a16="http://schemas.microsoft.com/office/drawing/2014/main" val="1017454763"/>
                    </a:ext>
                  </a:extLst>
                </a:gridCol>
                <a:gridCol w="973422">
                  <a:extLst>
                    <a:ext uri="{9D8B030D-6E8A-4147-A177-3AD203B41FA5}">
                      <a16:colId xmlns:a16="http://schemas.microsoft.com/office/drawing/2014/main" val="3861270620"/>
                    </a:ext>
                  </a:extLst>
                </a:gridCol>
              </a:tblGrid>
              <a:tr h="538816">
                <a:tc>
                  <a:txBody>
                    <a:bodyPr/>
                    <a:lstStyle/>
                    <a:p>
                      <a:pPr algn="l">
                        <a:lnSpc>
                          <a:spcPct val="107000"/>
                        </a:lnSpc>
                        <a:spcAft>
                          <a:spcPts val="0"/>
                        </a:spcAft>
                      </a:pPr>
                      <a:r>
                        <a:rPr lang="en-GB" sz="1600" b="1" i="0" kern="1200" dirty="0">
                          <a:solidFill>
                            <a:srgbClr val="FB3449"/>
                          </a:solidFill>
                          <a:effectLst/>
                          <a:latin typeface="+mn-lt"/>
                          <a:ea typeface="+mn-ea"/>
                          <a:cs typeface="+mn-cs"/>
                        </a:rPr>
                        <a:t>Cinema</a:t>
                      </a:r>
                    </a:p>
                  </a:txBody>
                  <a:tcPr marL="75613" marR="75613"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b="1" i="0" dirty="0">
                          <a:solidFill>
                            <a:srgbClr val="FB3449"/>
                          </a:solidFill>
                          <a:effectLst/>
                          <a:latin typeface="+mn-lt"/>
                        </a:rPr>
                        <a:t>36%</a:t>
                      </a:r>
                      <a:endParaRPr lang="en-GB" sz="1600" b="1" i="0" dirty="0">
                        <a:solidFill>
                          <a:srgbClr val="FB3449"/>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5065321"/>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TV</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rPr>
                        <a:t>31%</a:t>
                      </a: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406867"/>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YouTube</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rPr>
                        <a:t>16%</a:t>
                      </a: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0510059"/>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Social Media</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ea typeface="Calibri" panose="020F0502020204030204" pitchFamily="34" charset="0"/>
                          <a:cs typeface="Times New Roman" panose="02020603050405020304" pitchFamily="18" charset="0"/>
                        </a:rPr>
                        <a:t>10%</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3561098"/>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VOD</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ea typeface="Calibri" panose="020F0502020204030204" pitchFamily="34" charset="0"/>
                          <a:cs typeface="Times New Roman" panose="02020603050405020304" pitchFamily="18" charset="0"/>
                        </a:rPr>
                        <a:t>9%</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9448071"/>
                  </a:ext>
                </a:extLst>
              </a:tr>
            </a:tbl>
          </a:graphicData>
        </a:graphic>
      </p:graphicFrame>
      <p:graphicFrame>
        <p:nvGraphicFramePr>
          <p:cNvPr id="20" name="Table 19">
            <a:extLst>
              <a:ext uri="{FF2B5EF4-FFF2-40B4-BE49-F238E27FC236}">
                <a16:creationId xmlns:a16="http://schemas.microsoft.com/office/drawing/2014/main" id="{5BBC330F-CF75-EBD0-6B4F-CBF9D4174A74}"/>
              </a:ext>
            </a:extLst>
          </p:cNvPr>
          <p:cNvGraphicFramePr>
            <a:graphicFrameLocks noGrp="1"/>
          </p:cNvGraphicFramePr>
          <p:nvPr>
            <p:extLst>
              <p:ext uri="{D42A27DB-BD31-4B8C-83A1-F6EECF244321}">
                <p14:modId xmlns:p14="http://schemas.microsoft.com/office/powerpoint/2010/main" val="3576415061"/>
              </p:ext>
            </p:extLst>
          </p:nvPr>
        </p:nvGraphicFramePr>
        <p:xfrm>
          <a:off x="8420860" y="2631545"/>
          <a:ext cx="3293536" cy="2694080"/>
        </p:xfrm>
        <a:graphic>
          <a:graphicData uri="http://schemas.openxmlformats.org/drawingml/2006/table">
            <a:tbl>
              <a:tblPr firstRow="1" firstCol="1" bandRow="1">
                <a:tableStyleId>{5C22544A-7EE6-4342-B048-85BDC9FD1C3A}</a:tableStyleId>
              </a:tblPr>
              <a:tblGrid>
                <a:gridCol w="2354495">
                  <a:extLst>
                    <a:ext uri="{9D8B030D-6E8A-4147-A177-3AD203B41FA5}">
                      <a16:colId xmlns:a16="http://schemas.microsoft.com/office/drawing/2014/main" val="1017454763"/>
                    </a:ext>
                  </a:extLst>
                </a:gridCol>
                <a:gridCol w="939041">
                  <a:extLst>
                    <a:ext uri="{9D8B030D-6E8A-4147-A177-3AD203B41FA5}">
                      <a16:colId xmlns:a16="http://schemas.microsoft.com/office/drawing/2014/main" val="3861270620"/>
                    </a:ext>
                  </a:extLst>
                </a:gridCol>
              </a:tblGrid>
              <a:tr h="538816">
                <a:tc>
                  <a:txBody>
                    <a:bodyPr/>
                    <a:lstStyle/>
                    <a:p>
                      <a:pPr algn="l">
                        <a:lnSpc>
                          <a:spcPct val="107000"/>
                        </a:lnSpc>
                        <a:spcAft>
                          <a:spcPts val="0"/>
                        </a:spcAft>
                      </a:pPr>
                      <a:r>
                        <a:rPr lang="en-GB" sz="1600" b="1" kern="1200" dirty="0">
                          <a:solidFill>
                            <a:srgbClr val="FB3449"/>
                          </a:solidFill>
                          <a:effectLst/>
                          <a:latin typeface="+mn-lt"/>
                          <a:ea typeface="+mn-ea"/>
                          <a:cs typeface="+mn-cs"/>
                        </a:rPr>
                        <a:t>Cinema</a:t>
                      </a:r>
                    </a:p>
                  </a:txBody>
                  <a:tcPr marL="75613" marR="75613"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b="1" dirty="0">
                          <a:solidFill>
                            <a:srgbClr val="FB3449"/>
                          </a:solidFill>
                          <a:effectLst/>
                          <a:latin typeface="+mn-lt"/>
                        </a:rPr>
                        <a:t>30%</a:t>
                      </a:r>
                      <a:endParaRPr lang="en-GB" sz="1600" b="1" dirty="0">
                        <a:solidFill>
                          <a:srgbClr val="FB3449"/>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no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5065321"/>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TV</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rPr>
                        <a:t>25%</a:t>
                      </a: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4406867"/>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YouTube</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rPr>
                        <a:t>20%</a:t>
                      </a:r>
                      <a:endParaRPr lang="en-GB" sz="1600" dirty="0">
                        <a:solidFill>
                          <a:schemeClr val="tx1"/>
                        </a:solidFill>
                        <a:effectLst/>
                        <a:latin typeface="+mn-lt"/>
                        <a:ea typeface="Calibri" panose="020F0502020204030204" pitchFamily="34" charset="0"/>
                        <a:cs typeface="Times New Roman" panose="02020603050405020304" pitchFamily="18" charset="0"/>
                      </a:endParaRP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0510059"/>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Social Media</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ea typeface="Calibri" panose="020F0502020204030204" pitchFamily="34" charset="0"/>
                          <a:cs typeface="Times New Roman" panose="02020603050405020304" pitchFamily="18" charset="0"/>
                        </a:rPr>
                        <a:t>17%</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ap="flat" cmpd="sng" algn="ctr">
                      <a:solidFill>
                        <a:srgbClr val="FB344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3561098"/>
                  </a:ext>
                </a:extLst>
              </a:tr>
              <a:tr h="538816">
                <a:tc>
                  <a:txBody>
                    <a:bodyPr/>
                    <a:lstStyle/>
                    <a:p>
                      <a:pPr algn="l">
                        <a:lnSpc>
                          <a:spcPct val="107000"/>
                        </a:lnSpc>
                        <a:spcAft>
                          <a:spcPts val="0"/>
                        </a:spcAft>
                      </a:pPr>
                      <a:r>
                        <a:rPr lang="en-GB" sz="1600" b="0" kern="1200" dirty="0">
                          <a:solidFill>
                            <a:schemeClr val="tx1"/>
                          </a:solidFill>
                          <a:effectLst/>
                          <a:latin typeface="+mn-lt"/>
                          <a:ea typeface="+mn-ea"/>
                          <a:cs typeface="+mn-cs"/>
                        </a:rPr>
                        <a:t>VOD</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en-GB" sz="1600" dirty="0">
                          <a:solidFill>
                            <a:schemeClr val="tx1"/>
                          </a:solidFill>
                          <a:effectLst/>
                          <a:latin typeface="+mn-lt"/>
                          <a:ea typeface="Calibri" panose="020F0502020204030204" pitchFamily="34" charset="0"/>
                          <a:cs typeface="Times New Roman" panose="02020603050405020304" pitchFamily="18" charset="0"/>
                        </a:rPr>
                        <a:t>8%</a:t>
                      </a:r>
                    </a:p>
                  </a:txBody>
                  <a:tcPr marL="75613" marR="75613" marT="0" marB="0" anchor="ctr">
                    <a:lnL w="12700" cmpd="sng">
                      <a:noFill/>
                    </a:lnL>
                    <a:lnR w="12700" cmpd="sng">
                      <a:noFill/>
                    </a:lnR>
                    <a:lnT w="12700" cap="flat" cmpd="sng" algn="ctr">
                      <a:solidFill>
                        <a:srgbClr val="FB3449"/>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9448071"/>
                  </a:ext>
                </a:extLst>
              </a:tr>
            </a:tbl>
          </a:graphicData>
        </a:graphic>
      </p:graphicFrame>
      <p:pic>
        <p:nvPicPr>
          <p:cNvPr id="22" name="Picture 21">
            <a:extLst>
              <a:ext uri="{FF2B5EF4-FFF2-40B4-BE49-F238E27FC236}">
                <a16:creationId xmlns:a16="http://schemas.microsoft.com/office/drawing/2014/main" id="{F61B2B11-4873-D739-33C2-1AF7D0003035}"/>
              </a:ext>
            </a:extLst>
          </p:cNvPr>
          <p:cNvPicPr>
            <a:picLocks noChangeAspect="1"/>
          </p:cNvPicPr>
          <p:nvPr/>
        </p:nvPicPr>
        <p:blipFill>
          <a:blip r:embed="rId3"/>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65978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8AE686B-AC81-9595-51A9-DE10AF11C2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63B08F6-6773-888B-C9E3-5B3DAC084561}"/>
              </a:ext>
            </a:extLst>
          </p:cNvPr>
          <p:cNvSpPr>
            <a:spLocks noGrp="1"/>
          </p:cNvSpPr>
          <p:nvPr>
            <p:ph type="body" sz="quarter" idx="72"/>
          </p:nvPr>
        </p:nvSpPr>
        <p:spPr>
          <a:xfrm>
            <a:off x="4535424" y="6343432"/>
            <a:ext cx="7451334" cy="525551"/>
          </a:xfrm>
        </p:spPr>
        <p:txBody>
          <a:bodyPr/>
          <a:lstStyle/>
          <a:p>
            <a:pPr defTabSz="1008126"/>
            <a:r>
              <a:rPr lang="en-US" dirty="0">
                <a:solidFill>
                  <a:srgbClr val="FFFFFF"/>
                </a:solidFill>
                <a:latin typeface="+mj-lt"/>
                <a:ea typeface="Arial" charset="0"/>
                <a:cs typeface="Arial" charset="0"/>
              </a:rPr>
              <a:t>Meta-analysis consists of 12 campaigns from finance, travel, entertainment &amp; leisure, FMCG and charity sectors. Rational brand perceptions include: ‘is value for money;, ‘is good quality’, ‘is in convenient locations for me’. Emotional brand perceptions include: ‘is a brand I love’, ‘is a brand I’m passionate about, ‘is an inspirational brand’’. Top 3 agree scores for brand perceptions </a:t>
            </a:r>
          </a:p>
          <a:p>
            <a:pPr defTabSz="1008126"/>
            <a:endParaRPr lang="en-US" dirty="0">
              <a:solidFill>
                <a:srgbClr val="FFFFFF"/>
              </a:solidFill>
              <a:latin typeface="+mj-lt"/>
              <a:ea typeface="Arial" charset="0"/>
              <a:cs typeface="Arial" charset="0"/>
            </a:endParaRPr>
          </a:p>
        </p:txBody>
      </p:sp>
      <p:sp>
        <p:nvSpPr>
          <p:cNvPr id="3" name="Text Placeholder 2">
            <a:extLst>
              <a:ext uri="{FF2B5EF4-FFF2-40B4-BE49-F238E27FC236}">
                <a16:creationId xmlns:a16="http://schemas.microsoft.com/office/drawing/2014/main" id="{F35ECE9B-614F-E8EB-1983-7CC8F4BB51E8}"/>
              </a:ext>
            </a:extLst>
          </p:cNvPr>
          <p:cNvSpPr>
            <a:spLocks noGrp="1"/>
          </p:cNvSpPr>
          <p:nvPr>
            <p:ph type="body" sz="quarter" idx="11"/>
          </p:nvPr>
        </p:nvSpPr>
        <p:spPr>
          <a:xfrm>
            <a:off x="454337" y="2134940"/>
            <a:ext cx="2710920" cy="595043"/>
          </a:xfrm>
        </p:spPr>
        <p:txBody>
          <a:bodyPr>
            <a:normAutofit lnSpcReduction="10000"/>
          </a:bodyPr>
          <a:lstStyle/>
          <a:p>
            <a:endParaRPr lang="en-GB"/>
          </a:p>
        </p:txBody>
      </p:sp>
      <p:sp>
        <p:nvSpPr>
          <p:cNvPr id="4" name="Text Placeholder 3">
            <a:extLst>
              <a:ext uri="{FF2B5EF4-FFF2-40B4-BE49-F238E27FC236}">
                <a16:creationId xmlns:a16="http://schemas.microsoft.com/office/drawing/2014/main" id="{02DF0C76-F48E-4AD8-3D26-EBB569427FC3}"/>
              </a:ext>
            </a:extLst>
          </p:cNvPr>
          <p:cNvSpPr>
            <a:spLocks noGrp="1"/>
          </p:cNvSpPr>
          <p:nvPr>
            <p:ph type="body" sz="quarter" idx="73"/>
          </p:nvPr>
        </p:nvSpPr>
        <p:spPr>
          <a:xfrm>
            <a:off x="210653" y="1874514"/>
            <a:ext cx="3822264" cy="3613242"/>
          </a:xfrm>
        </p:spPr>
        <p:txBody>
          <a:bodyPr/>
          <a:lstStyle/>
          <a:p>
            <a:r>
              <a:rPr lang="en-GB" dirty="0"/>
              <a:t> </a:t>
            </a:r>
          </a:p>
        </p:txBody>
      </p:sp>
      <p:sp>
        <p:nvSpPr>
          <p:cNvPr id="5" name="Text Placeholder 4">
            <a:extLst>
              <a:ext uri="{FF2B5EF4-FFF2-40B4-BE49-F238E27FC236}">
                <a16:creationId xmlns:a16="http://schemas.microsoft.com/office/drawing/2014/main" id="{A9DD062A-5A39-F3FB-B124-7F1F8D9CCB56}"/>
              </a:ext>
            </a:extLst>
          </p:cNvPr>
          <p:cNvSpPr>
            <a:spLocks noGrp="1"/>
          </p:cNvSpPr>
          <p:nvPr>
            <p:ph type="body" sz="quarter" idx="74"/>
          </p:nvPr>
        </p:nvSpPr>
        <p:spPr>
          <a:xfrm>
            <a:off x="299810" y="1970648"/>
            <a:ext cx="3638777" cy="727877"/>
          </a:xfrm>
          <a:solidFill>
            <a:schemeClr val="accent2"/>
          </a:solidFill>
        </p:spPr>
        <p:txBody>
          <a:bodyPr vert="horz" lIns="108000" tIns="0" rIns="0" bIns="0" rtlCol="0" anchor="ctr">
            <a:noAutofit/>
          </a:bodyPr>
          <a:lstStyle/>
          <a:p>
            <a:r>
              <a:rPr lang="en-GB" sz="2000" dirty="0">
                <a:solidFill>
                  <a:schemeClr val="bg1"/>
                </a:solidFill>
              </a:rPr>
              <a:t>‘Better impression’</a:t>
            </a:r>
          </a:p>
        </p:txBody>
      </p:sp>
      <p:sp>
        <p:nvSpPr>
          <p:cNvPr id="7" name="Text Placeholder 6">
            <a:extLst>
              <a:ext uri="{FF2B5EF4-FFF2-40B4-BE49-F238E27FC236}">
                <a16:creationId xmlns:a16="http://schemas.microsoft.com/office/drawing/2014/main" id="{7F81FF7E-8941-5D90-B64A-866AF33EE88C}"/>
              </a:ext>
            </a:extLst>
          </p:cNvPr>
          <p:cNvSpPr>
            <a:spLocks noGrp="1"/>
          </p:cNvSpPr>
          <p:nvPr>
            <p:ph type="body" sz="quarter" idx="76"/>
          </p:nvPr>
        </p:nvSpPr>
        <p:spPr>
          <a:xfrm>
            <a:off x="4184868" y="1874514"/>
            <a:ext cx="3822264" cy="3613242"/>
          </a:xfrm>
        </p:spPr>
        <p:txBody>
          <a:bodyPr/>
          <a:lstStyle/>
          <a:p>
            <a:r>
              <a:rPr lang="en-GB" dirty="0"/>
              <a:t> </a:t>
            </a:r>
          </a:p>
        </p:txBody>
      </p:sp>
      <p:sp>
        <p:nvSpPr>
          <p:cNvPr id="8" name="Text Placeholder 7">
            <a:extLst>
              <a:ext uri="{FF2B5EF4-FFF2-40B4-BE49-F238E27FC236}">
                <a16:creationId xmlns:a16="http://schemas.microsoft.com/office/drawing/2014/main" id="{B800CCE5-FA86-3AFD-803A-11162519D5B2}"/>
              </a:ext>
            </a:extLst>
          </p:cNvPr>
          <p:cNvSpPr>
            <a:spLocks noGrp="1"/>
          </p:cNvSpPr>
          <p:nvPr>
            <p:ph type="body" sz="quarter" idx="77"/>
          </p:nvPr>
        </p:nvSpPr>
        <p:spPr>
          <a:xfrm>
            <a:off x="4274025" y="1970648"/>
            <a:ext cx="3638777" cy="727877"/>
          </a:xfrm>
          <a:solidFill>
            <a:schemeClr val="accent2"/>
          </a:solidFill>
        </p:spPr>
        <p:txBody>
          <a:bodyPr vert="horz" lIns="108000" tIns="0" rIns="0" bIns="0" rtlCol="0" anchor="ctr">
            <a:noAutofit/>
          </a:bodyPr>
          <a:lstStyle/>
          <a:p>
            <a:r>
              <a:rPr lang="en-GB" sz="2000" dirty="0">
                <a:solidFill>
                  <a:schemeClr val="bg1"/>
                </a:solidFill>
              </a:rPr>
              <a:t>‘Rational’ brand perceptions</a:t>
            </a:r>
          </a:p>
        </p:txBody>
      </p:sp>
      <p:sp>
        <p:nvSpPr>
          <p:cNvPr id="10" name="Text Placeholder 9">
            <a:extLst>
              <a:ext uri="{FF2B5EF4-FFF2-40B4-BE49-F238E27FC236}">
                <a16:creationId xmlns:a16="http://schemas.microsoft.com/office/drawing/2014/main" id="{2F4E09C7-25B5-6CB2-2E1B-2FB149538008}"/>
              </a:ext>
            </a:extLst>
          </p:cNvPr>
          <p:cNvSpPr>
            <a:spLocks noGrp="1"/>
          </p:cNvSpPr>
          <p:nvPr>
            <p:ph type="body" sz="quarter" idx="79"/>
          </p:nvPr>
        </p:nvSpPr>
        <p:spPr>
          <a:xfrm>
            <a:off x="8159083" y="1874514"/>
            <a:ext cx="3822264" cy="3613242"/>
          </a:xfrm>
        </p:spPr>
        <p:txBody>
          <a:bodyPr/>
          <a:lstStyle/>
          <a:p>
            <a:r>
              <a:rPr lang="en-GB" dirty="0"/>
              <a:t> </a:t>
            </a:r>
          </a:p>
        </p:txBody>
      </p:sp>
      <p:sp>
        <p:nvSpPr>
          <p:cNvPr id="11" name="Text Placeholder 10">
            <a:extLst>
              <a:ext uri="{FF2B5EF4-FFF2-40B4-BE49-F238E27FC236}">
                <a16:creationId xmlns:a16="http://schemas.microsoft.com/office/drawing/2014/main" id="{D677F72B-49E4-6ADC-A995-3264C022F6B3}"/>
              </a:ext>
            </a:extLst>
          </p:cNvPr>
          <p:cNvSpPr>
            <a:spLocks noGrp="1"/>
          </p:cNvSpPr>
          <p:nvPr>
            <p:ph type="body" sz="quarter" idx="80"/>
          </p:nvPr>
        </p:nvSpPr>
        <p:spPr>
          <a:xfrm>
            <a:off x="8248240" y="1970648"/>
            <a:ext cx="3638777" cy="727877"/>
          </a:xfrm>
          <a:solidFill>
            <a:schemeClr val="accent2"/>
          </a:solidFill>
        </p:spPr>
        <p:txBody>
          <a:bodyPr/>
          <a:lstStyle/>
          <a:p>
            <a:r>
              <a:rPr lang="en-GB" sz="2000" dirty="0">
                <a:solidFill>
                  <a:schemeClr val="bg1"/>
                </a:solidFill>
              </a:rPr>
              <a:t>‘Emotional’ brand perceptions</a:t>
            </a:r>
          </a:p>
        </p:txBody>
      </p:sp>
      <p:sp>
        <p:nvSpPr>
          <p:cNvPr id="14" name="Title 13">
            <a:extLst>
              <a:ext uri="{FF2B5EF4-FFF2-40B4-BE49-F238E27FC236}">
                <a16:creationId xmlns:a16="http://schemas.microsoft.com/office/drawing/2014/main" id="{145B7066-0A35-CA3C-3FCD-B60C5720EAB9}"/>
              </a:ext>
            </a:extLst>
          </p:cNvPr>
          <p:cNvSpPr>
            <a:spLocks noGrp="1"/>
          </p:cNvSpPr>
          <p:nvPr>
            <p:ph type="title"/>
          </p:nvPr>
        </p:nvSpPr>
        <p:spPr/>
        <p:txBody>
          <a:bodyPr/>
          <a:lstStyle/>
          <a:p>
            <a:r>
              <a:rPr lang="en-GB" spc="100" dirty="0"/>
              <a:t>Cinema delivers at both an ‘emotional’ and a ‘rational’ level</a:t>
            </a:r>
            <a:endParaRPr lang="en-GB" dirty="0"/>
          </a:p>
        </p:txBody>
      </p:sp>
      <p:pic>
        <p:nvPicPr>
          <p:cNvPr id="22" name="Picture 21">
            <a:extLst>
              <a:ext uri="{FF2B5EF4-FFF2-40B4-BE49-F238E27FC236}">
                <a16:creationId xmlns:a16="http://schemas.microsoft.com/office/drawing/2014/main" id="{E1551F6F-CD04-78B4-BCC4-E5C00A3D2ACF}"/>
              </a:ext>
            </a:extLst>
          </p:cNvPr>
          <p:cNvPicPr>
            <a:picLocks noChangeAspect="1"/>
          </p:cNvPicPr>
          <p:nvPr/>
        </p:nvPicPr>
        <p:blipFill>
          <a:blip r:embed="rId3"/>
          <a:stretch>
            <a:fillRect/>
          </a:stretch>
        </p:blipFill>
        <p:spPr>
          <a:xfrm>
            <a:off x="1749552" y="6347768"/>
            <a:ext cx="343206" cy="343206"/>
          </a:xfrm>
          <a:prstGeom prst="rect">
            <a:avLst/>
          </a:prstGeom>
        </p:spPr>
      </p:pic>
      <p:graphicFrame>
        <p:nvGraphicFramePr>
          <p:cNvPr id="9" name="Chart 8">
            <a:extLst>
              <a:ext uri="{FF2B5EF4-FFF2-40B4-BE49-F238E27FC236}">
                <a16:creationId xmlns:a16="http://schemas.microsoft.com/office/drawing/2014/main" id="{54780AB1-7F9C-1F38-50E5-66B4B46185D0}"/>
              </a:ext>
            </a:extLst>
          </p:cNvPr>
          <p:cNvGraphicFramePr/>
          <p:nvPr>
            <p:extLst>
              <p:ext uri="{D42A27DB-BD31-4B8C-83A1-F6EECF244321}">
                <p14:modId xmlns:p14="http://schemas.microsoft.com/office/powerpoint/2010/main" val="1228743926"/>
              </p:ext>
            </p:extLst>
          </p:nvPr>
        </p:nvGraphicFramePr>
        <p:xfrm>
          <a:off x="946794" y="2754687"/>
          <a:ext cx="2152489" cy="25983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495CE0FF-17AF-D121-69CF-450F1E20A0A2}"/>
              </a:ext>
            </a:extLst>
          </p:cNvPr>
          <p:cNvGraphicFramePr/>
          <p:nvPr>
            <p:extLst>
              <p:ext uri="{D42A27DB-BD31-4B8C-83A1-F6EECF244321}">
                <p14:modId xmlns:p14="http://schemas.microsoft.com/office/powerpoint/2010/main" val="4263154869"/>
              </p:ext>
            </p:extLst>
          </p:nvPr>
        </p:nvGraphicFramePr>
        <p:xfrm>
          <a:off x="5017168" y="2698526"/>
          <a:ext cx="2152489" cy="265452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CD07A02F-B7D6-70F1-B98E-F76AE47FB525}"/>
              </a:ext>
            </a:extLst>
          </p:cNvPr>
          <p:cNvGraphicFramePr/>
          <p:nvPr>
            <p:extLst>
              <p:ext uri="{D42A27DB-BD31-4B8C-83A1-F6EECF244321}">
                <p14:modId xmlns:p14="http://schemas.microsoft.com/office/powerpoint/2010/main" val="461077839"/>
              </p:ext>
            </p:extLst>
          </p:nvPr>
        </p:nvGraphicFramePr>
        <p:xfrm>
          <a:off x="8991383" y="2698525"/>
          <a:ext cx="2152489" cy="2654525"/>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20">
            <a:extLst>
              <a:ext uri="{FF2B5EF4-FFF2-40B4-BE49-F238E27FC236}">
                <a16:creationId xmlns:a16="http://schemas.microsoft.com/office/drawing/2014/main" id="{36CDECE3-6085-A2E3-86D5-7947195C87CE}"/>
              </a:ext>
            </a:extLst>
          </p:cNvPr>
          <p:cNvSpPr txBox="1"/>
          <p:nvPr/>
        </p:nvSpPr>
        <p:spPr>
          <a:xfrm>
            <a:off x="226008" y="1424355"/>
            <a:ext cx="9210600" cy="307777"/>
          </a:xfrm>
          <a:prstGeom prst="rect">
            <a:avLst/>
          </a:prstGeom>
          <a:noFill/>
        </p:spPr>
        <p:txBody>
          <a:bodyPr wrap="square" lIns="0" tIns="0" rIns="0" bIns="0" rtlCol="0">
            <a:spAutoFit/>
          </a:bodyPr>
          <a:lstStyle/>
          <a:p>
            <a:pPr defTabSz="1008126"/>
            <a:r>
              <a:rPr lang="en-GB" sz="2000" b="1" dirty="0">
                <a:solidFill>
                  <a:srgbClr val="FFFFFF"/>
                </a:solidFill>
                <a:latin typeface="+mj-lt"/>
                <a:ea typeface="Arial" charset="0"/>
                <a:cs typeface="Arial" charset="0"/>
              </a:rPr>
              <a:t>Meta-analysis of 12 recent cinema campaigns : 16-34 audience results</a:t>
            </a:r>
          </a:p>
        </p:txBody>
      </p:sp>
    </p:spTree>
    <p:extLst>
      <p:ext uri="{BB962C8B-B14F-4D97-AF65-F5344CB8AC3E}">
        <p14:creationId xmlns:p14="http://schemas.microsoft.com/office/powerpoint/2010/main" val="1903933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51AE510-0969-BB26-6641-1CE60645B0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DEB8335-1B74-9B01-4381-7764C9B253C2}"/>
              </a:ext>
            </a:extLst>
          </p:cNvPr>
          <p:cNvSpPr>
            <a:spLocks noGrp="1"/>
          </p:cNvSpPr>
          <p:nvPr>
            <p:ph type="body" sz="quarter" idx="72"/>
          </p:nvPr>
        </p:nvSpPr>
        <p:spPr>
          <a:xfrm>
            <a:off x="4535424" y="6343432"/>
            <a:ext cx="7451334" cy="525551"/>
          </a:xfrm>
        </p:spPr>
        <p:txBody>
          <a:bodyPr/>
          <a:lstStyle/>
          <a:p>
            <a:pPr defTabSz="1008126"/>
            <a:r>
              <a:rPr lang="en-US" dirty="0">
                <a:solidFill>
                  <a:srgbClr val="FFFFFF"/>
                </a:solidFill>
                <a:latin typeface="+mj-lt"/>
                <a:ea typeface="Arial" charset="0"/>
                <a:cs typeface="Arial" charset="0"/>
              </a:rPr>
              <a:t>Meta-analysis consists of 12 campaigns from finance, travel, entertainment &amp; leisure, FMCG and charity sectors. Rational brand perceptions include: ‘is value for money;, ‘is good quality’, ‘is in convenient locations for me’. Emotional brand perceptions include: ‘is a brand I love’, ‘is a brand I’m passionate about, ‘is an inspirational brand’’. Top 3 agree scores for brand perceptions </a:t>
            </a:r>
          </a:p>
          <a:p>
            <a:pPr defTabSz="1008126"/>
            <a:endParaRPr lang="en-US" dirty="0">
              <a:solidFill>
                <a:srgbClr val="FFFFFF"/>
              </a:solidFill>
              <a:latin typeface="+mj-lt"/>
              <a:ea typeface="Arial" charset="0"/>
              <a:cs typeface="Arial" charset="0"/>
            </a:endParaRPr>
          </a:p>
        </p:txBody>
      </p:sp>
      <p:sp>
        <p:nvSpPr>
          <p:cNvPr id="5" name="Text Placeholder 4">
            <a:extLst>
              <a:ext uri="{FF2B5EF4-FFF2-40B4-BE49-F238E27FC236}">
                <a16:creationId xmlns:a16="http://schemas.microsoft.com/office/drawing/2014/main" id="{3FB83DE1-FAFB-0E6C-F123-201D576C523C}"/>
              </a:ext>
            </a:extLst>
          </p:cNvPr>
          <p:cNvSpPr>
            <a:spLocks noGrp="1"/>
          </p:cNvSpPr>
          <p:nvPr>
            <p:ph type="body" sz="quarter" idx="74"/>
          </p:nvPr>
        </p:nvSpPr>
        <p:spPr>
          <a:xfrm>
            <a:off x="589526" y="2099708"/>
            <a:ext cx="3638777" cy="727877"/>
          </a:xfrm>
          <a:noFill/>
        </p:spPr>
        <p:txBody>
          <a:bodyPr vert="horz" lIns="108000" tIns="0" rIns="0" bIns="0" rtlCol="0" anchor="ctr">
            <a:noAutofit/>
          </a:bodyPr>
          <a:lstStyle/>
          <a:p>
            <a:pPr algn="ctr"/>
            <a:r>
              <a:rPr lang="en-GB" sz="2000" dirty="0">
                <a:solidFill>
                  <a:schemeClr val="accent2"/>
                </a:solidFill>
              </a:rPr>
              <a:t>‘Better impression’</a:t>
            </a:r>
          </a:p>
        </p:txBody>
      </p:sp>
      <p:sp>
        <p:nvSpPr>
          <p:cNvPr id="8" name="Text Placeholder 7">
            <a:extLst>
              <a:ext uri="{FF2B5EF4-FFF2-40B4-BE49-F238E27FC236}">
                <a16:creationId xmlns:a16="http://schemas.microsoft.com/office/drawing/2014/main" id="{1DA674DC-C266-24A7-09A8-F701C908510F}"/>
              </a:ext>
            </a:extLst>
          </p:cNvPr>
          <p:cNvSpPr>
            <a:spLocks noGrp="1"/>
          </p:cNvSpPr>
          <p:nvPr>
            <p:ph type="body" sz="quarter" idx="77"/>
          </p:nvPr>
        </p:nvSpPr>
        <p:spPr>
          <a:xfrm>
            <a:off x="4228305" y="2089520"/>
            <a:ext cx="3638777" cy="727877"/>
          </a:xfrm>
          <a:noFill/>
        </p:spPr>
        <p:txBody>
          <a:bodyPr vert="horz" lIns="108000" tIns="0" rIns="0" bIns="0" rtlCol="0" anchor="ctr">
            <a:noAutofit/>
          </a:bodyPr>
          <a:lstStyle/>
          <a:p>
            <a:pPr algn="ctr"/>
            <a:r>
              <a:rPr lang="en-GB" sz="2000" dirty="0">
                <a:solidFill>
                  <a:schemeClr val="accent2"/>
                </a:solidFill>
              </a:rPr>
              <a:t>‘Rational’ brand perceptions</a:t>
            </a:r>
          </a:p>
        </p:txBody>
      </p:sp>
      <p:sp>
        <p:nvSpPr>
          <p:cNvPr id="11" name="Text Placeholder 10">
            <a:extLst>
              <a:ext uri="{FF2B5EF4-FFF2-40B4-BE49-F238E27FC236}">
                <a16:creationId xmlns:a16="http://schemas.microsoft.com/office/drawing/2014/main" id="{D39F0682-E1EE-580C-D047-42936D04940D}"/>
              </a:ext>
            </a:extLst>
          </p:cNvPr>
          <p:cNvSpPr>
            <a:spLocks noGrp="1"/>
          </p:cNvSpPr>
          <p:nvPr>
            <p:ph type="body" sz="quarter" idx="80"/>
          </p:nvPr>
        </p:nvSpPr>
        <p:spPr>
          <a:xfrm>
            <a:off x="7867080" y="2080747"/>
            <a:ext cx="3638777" cy="727877"/>
          </a:xfrm>
          <a:noFill/>
        </p:spPr>
        <p:txBody>
          <a:bodyPr/>
          <a:lstStyle/>
          <a:p>
            <a:pPr algn="ctr"/>
            <a:r>
              <a:rPr lang="en-GB" sz="2000" dirty="0">
                <a:solidFill>
                  <a:schemeClr val="accent2"/>
                </a:solidFill>
              </a:rPr>
              <a:t>‘Emotional’ brand perceptions</a:t>
            </a:r>
          </a:p>
        </p:txBody>
      </p:sp>
      <p:sp>
        <p:nvSpPr>
          <p:cNvPr id="14" name="Title 13">
            <a:extLst>
              <a:ext uri="{FF2B5EF4-FFF2-40B4-BE49-F238E27FC236}">
                <a16:creationId xmlns:a16="http://schemas.microsoft.com/office/drawing/2014/main" id="{D2B04397-4B8C-D0CE-F5EF-2ABCE49AC302}"/>
              </a:ext>
            </a:extLst>
          </p:cNvPr>
          <p:cNvSpPr>
            <a:spLocks noGrp="1"/>
          </p:cNvSpPr>
          <p:nvPr>
            <p:ph type="title"/>
          </p:nvPr>
        </p:nvSpPr>
        <p:spPr/>
        <p:txBody>
          <a:bodyPr/>
          <a:lstStyle/>
          <a:p>
            <a:r>
              <a:rPr lang="en-GB" spc="100" dirty="0"/>
              <a:t>Cinema delivers at both an ‘emotional’ and a ‘rational’ level</a:t>
            </a:r>
            <a:endParaRPr lang="en-GB" dirty="0"/>
          </a:p>
        </p:txBody>
      </p:sp>
      <p:pic>
        <p:nvPicPr>
          <p:cNvPr id="22" name="Picture 21">
            <a:extLst>
              <a:ext uri="{FF2B5EF4-FFF2-40B4-BE49-F238E27FC236}">
                <a16:creationId xmlns:a16="http://schemas.microsoft.com/office/drawing/2014/main" id="{28801ECA-5628-BB1F-E61A-18F0AEF1BB3C}"/>
              </a:ext>
            </a:extLst>
          </p:cNvPr>
          <p:cNvPicPr>
            <a:picLocks noChangeAspect="1"/>
          </p:cNvPicPr>
          <p:nvPr/>
        </p:nvPicPr>
        <p:blipFill>
          <a:blip r:embed="rId3"/>
          <a:stretch>
            <a:fillRect/>
          </a:stretch>
        </p:blipFill>
        <p:spPr>
          <a:xfrm>
            <a:off x="1749552" y="6347768"/>
            <a:ext cx="343206" cy="343206"/>
          </a:xfrm>
          <a:prstGeom prst="rect">
            <a:avLst/>
          </a:prstGeom>
        </p:spPr>
      </p:pic>
      <p:graphicFrame>
        <p:nvGraphicFramePr>
          <p:cNvPr id="9" name="Chart 8">
            <a:extLst>
              <a:ext uri="{FF2B5EF4-FFF2-40B4-BE49-F238E27FC236}">
                <a16:creationId xmlns:a16="http://schemas.microsoft.com/office/drawing/2014/main" id="{AF985307-6749-9A3E-1088-BE18DA406E55}"/>
              </a:ext>
            </a:extLst>
          </p:cNvPr>
          <p:cNvGraphicFramePr/>
          <p:nvPr>
            <p:extLst>
              <p:ext uri="{D42A27DB-BD31-4B8C-83A1-F6EECF244321}">
                <p14:modId xmlns:p14="http://schemas.microsoft.com/office/powerpoint/2010/main" val="3433189858"/>
              </p:ext>
            </p:extLst>
          </p:nvPr>
        </p:nvGraphicFramePr>
        <p:xfrm>
          <a:off x="1236510" y="2883747"/>
          <a:ext cx="2152489" cy="27141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C3F527EC-487B-7F18-1581-F68EF3FCF633}"/>
              </a:ext>
            </a:extLst>
          </p:cNvPr>
          <p:cNvGraphicFramePr/>
          <p:nvPr>
            <p:extLst>
              <p:ext uri="{D42A27DB-BD31-4B8C-83A1-F6EECF244321}">
                <p14:modId xmlns:p14="http://schemas.microsoft.com/office/powerpoint/2010/main" val="2646456826"/>
              </p:ext>
            </p:extLst>
          </p:nvPr>
        </p:nvGraphicFramePr>
        <p:xfrm>
          <a:off x="4971448" y="2817398"/>
          <a:ext cx="2152489" cy="27702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8593BD0F-FEA4-A2FC-420B-C77171D1E6B0}"/>
              </a:ext>
            </a:extLst>
          </p:cNvPr>
          <p:cNvGraphicFramePr/>
          <p:nvPr>
            <p:extLst>
              <p:ext uri="{D42A27DB-BD31-4B8C-83A1-F6EECF244321}">
                <p14:modId xmlns:p14="http://schemas.microsoft.com/office/powerpoint/2010/main" val="2096137416"/>
              </p:ext>
            </p:extLst>
          </p:nvPr>
        </p:nvGraphicFramePr>
        <p:xfrm>
          <a:off x="8610223" y="2808624"/>
          <a:ext cx="2152489" cy="2789231"/>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20">
            <a:extLst>
              <a:ext uri="{FF2B5EF4-FFF2-40B4-BE49-F238E27FC236}">
                <a16:creationId xmlns:a16="http://schemas.microsoft.com/office/drawing/2014/main" id="{DB12881A-F472-326D-0B26-4A747F82AD2F}"/>
              </a:ext>
            </a:extLst>
          </p:cNvPr>
          <p:cNvSpPr txBox="1"/>
          <p:nvPr/>
        </p:nvSpPr>
        <p:spPr>
          <a:xfrm>
            <a:off x="226008" y="1424355"/>
            <a:ext cx="9210600" cy="307777"/>
          </a:xfrm>
          <a:prstGeom prst="rect">
            <a:avLst/>
          </a:prstGeom>
          <a:noFill/>
        </p:spPr>
        <p:txBody>
          <a:bodyPr wrap="square" lIns="0" tIns="0" rIns="0" bIns="0" rtlCol="0">
            <a:spAutoFit/>
          </a:bodyPr>
          <a:lstStyle/>
          <a:p>
            <a:pPr defTabSz="1008126"/>
            <a:r>
              <a:rPr lang="en-GB" sz="2000" b="1" dirty="0">
                <a:solidFill>
                  <a:srgbClr val="FFFFFF"/>
                </a:solidFill>
                <a:latin typeface="+mj-lt"/>
                <a:ea typeface="Arial" charset="0"/>
                <a:cs typeface="Arial" charset="0"/>
              </a:rPr>
              <a:t>Meta-analysis of 12 recent cinema campaigns : 16-34 audience results</a:t>
            </a:r>
          </a:p>
        </p:txBody>
      </p:sp>
    </p:spTree>
    <p:extLst>
      <p:ext uri="{BB962C8B-B14F-4D97-AF65-F5344CB8AC3E}">
        <p14:creationId xmlns:p14="http://schemas.microsoft.com/office/powerpoint/2010/main" val="1855264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89D71DD-28B0-C435-3060-A6938A137F3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B4666B-B711-3B90-28C2-0EB5954BA2A2}"/>
              </a:ext>
            </a:extLst>
          </p:cNvPr>
          <p:cNvSpPr>
            <a:spLocks noGrp="1"/>
          </p:cNvSpPr>
          <p:nvPr>
            <p:ph type="body" sz="quarter" idx="87"/>
          </p:nvPr>
        </p:nvSpPr>
        <p:spPr>
          <a:xfrm>
            <a:off x="199829" y="1708408"/>
            <a:ext cx="3822263" cy="3953252"/>
          </a:xfrm>
          <a:solidFill>
            <a:schemeClr val="accent4"/>
          </a:solidFill>
        </p:spPr>
        <p:txBody>
          <a:bodyPr lIns="180000" rIns="180000"/>
          <a:lstStyle/>
          <a:p>
            <a:pPr marL="0" lvl="0" indent="0" defTabSz="1008126">
              <a:lnSpc>
                <a:spcPct val="100000"/>
              </a:lnSpc>
              <a:spcBef>
                <a:spcPts val="0"/>
              </a:spcBef>
              <a:defRPr/>
            </a:pPr>
            <a:r>
              <a:rPr lang="en-US" sz="2400" dirty="0">
                <a:latin typeface="+mj-lt"/>
                <a:ea typeface="Arial" charset="0"/>
                <a:cs typeface="Arial" charset="0"/>
              </a:rPr>
              <a:t>The unique cinema experience creates an immersive, </a:t>
            </a:r>
            <a:br>
              <a:rPr lang="en-US" sz="2400" dirty="0">
                <a:latin typeface="+mj-lt"/>
                <a:ea typeface="Arial" charset="0"/>
                <a:cs typeface="Arial" charset="0"/>
              </a:rPr>
            </a:br>
            <a:r>
              <a:rPr lang="en-US" sz="2400" dirty="0">
                <a:latin typeface="+mj-lt"/>
                <a:ea typeface="Arial" charset="0"/>
                <a:cs typeface="Arial" charset="0"/>
              </a:rPr>
              <a:t>non-intrusive ‘bubble’ </a:t>
            </a:r>
          </a:p>
          <a:p>
            <a:pPr marL="0" lvl="0" indent="0" defTabSz="1008126">
              <a:lnSpc>
                <a:spcPct val="100000"/>
              </a:lnSpc>
              <a:spcBef>
                <a:spcPts val="0"/>
              </a:spcBef>
              <a:defRPr/>
            </a:pPr>
            <a:r>
              <a:rPr lang="en-US" sz="2400" dirty="0">
                <a:latin typeface="+mj-lt"/>
                <a:ea typeface="Arial" charset="0"/>
                <a:cs typeface="Arial" charset="0"/>
              </a:rPr>
              <a:t>of attention that no other AV format can provide.</a:t>
            </a:r>
          </a:p>
        </p:txBody>
      </p:sp>
      <p:sp>
        <p:nvSpPr>
          <p:cNvPr id="5" name="Title 4">
            <a:extLst>
              <a:ext uri="{FF2B5EF4-FFF2-40B4-BE49-F238E27FC236}">
                <a16:creationId xmlns:a16="http://schemas.microsoft.com/office/drawing/2014/main" id="{6DA6E7C5-621A-02F2-13FD-76B7F346330A}"/>
              </a:ext>
            </a:extLst>
          </p:cNvPr>
          <p:cNvSpPr>
            <a:spLocks noGrp="1"/>
          </p:cNvSpPr>
          <p:nvPr>
            <p:ph type="title"/>
          </p:nvPr>
        </p:nvSpPr>
        <p:spPr/>
        <p:txBody>
          <a:bodyPr/>
          <a:lstStyle/>
          <a:p>
            <a:r>
              <a:rPr lang="en-GB" dirty="0"/>
              <a:t>Key findings</a:t>
            </a:r>
          </a:p>
        </p:txBody>
      </p:sp>
      <p:sp>
        <p:nvSpPr>
          <p:cNvPr id="6" name="Text Placeholder 5">
            <a:extLst>
              <a:ext uri="{FF2B5EF4-FFF2-40B4-BE49-F238E27FC236}">
                <a16:creationId xmlns:a16="http://schemas.microsoft.com/office/drawing/2014/main" id="{2BCF07E0-C066-A659-641D-0A47BEE25206}"/>
              </a:ext>
            </a:extLst>
          </p:cNvPr>
          <p:cNvSpPr>
            <a:spLocks noGrp="1"/>
          </p:cNvSpPr>
          <p:nvPr>
            <p:ph type="body" sz="quarter" idx="89"/>
          </p:nvPr>
        </p:nvSpPr>
        <p:spPr>
          <a:xfrm>
            <a:off x="4186622" y="1708408"/>
            <a:ext cx="3822263" cy="3953252"/>
          </a:xfrm>
          <a:solidFill>
            <a:schemeClr val="accent5"/>
          </a:solidFill>
        </p:spPr>
        <p:txBody>
          <a:bodyPr lIns="180000" rIns="180000"/>
          <a:lstStyle/>
          <a:p>
            <a:r>
              <a:rPr lang="en-GB" sz="2400" dirty="0">
                <a:latin typeface="+mj-lt"/>
                <a:ea typeface="Arial" charset="0"/>
                <a:cs typeface="Arial" charset="0"/>
              </a:rPr>
              <a:t>Brands can benefit from a positive transfer of attributes that cinema possesses including being seen as premium and trusted.</a:t>
            </a:r>
          </a:p>
        </p:txBody>
      </p:sp>
      <p:sp>
        <p:nvSpPr>
          <p:cNvPr id="7" name="Text Placeholder 6">
            <a:extLst>
              <a:ext uri="{FF2B5EF4-FFF2-40B4-BE49-F238E27FC236}">
                <a16:creationId xmlns:a16="http://schemas.microsoft.com/office/drawing/2014/main" id="{3110219B-D971-1CEF-0A3D-8C223F8ACAC5}"/>
              </a:ext>
            </a:extLst>
          </p:cNvPr>
          <p:cNvSpPr>
            <a:spLocks noGrp="1"/>
          </p:cNvSpPr>
          <p:nvPr>
            <p:ph type="body" sz="quarter" idx="91"/>
          </p:nvPr>
        </p:nvSpPr>
        <p:spPr>
          <a:solidFill>
            <a:schemeClr val="bg2"/>
          </a:solidFill>
        </p:spPr>
        <p:txBody>
          <a:bodyPr lIns="180000" rIns="180000"/>
          <a:lstStyle/>
          <a:p>
            <a:r>
              <a:rPr lang="en-GB" sz="2400" dirty="0">
                <a:latin typeface="+mj-lt"/>
                <a:ea typeface="Arial" charset="0"/>
                <a:cs typeface="Arial" charset="0"/>
              </a:rPr>
              <a:t>The immersive ‘bubble’ of cinema is also the perfect environment to land key messages – both emotional &amp; rational – and creating a better brand impression. </a:t>
            </a:r>
          </a:p>
        </p:txBody>
      </p:sp>
      <p:pic>
        <p:nvPicPr>
          <p:cNvPr id="9" name="Picture 8">
            <a:extLst>
              <a:ext uri="{FF2B5EF4-FFF2-40B4-BE49-F238E27FC236}">
                <a16:creationId xmlns:a16="http://schemas.microsoft.com/office/drawing/2014/main" id="{A572EE66-879C-74C1-CB1C-8154FC730B1F}"/>
              </a:ext>
            </a:extLst>
          </p:cNvPr>
          <p:cNvPicPr>
            <a:picLocks noChangeAspect="1"/>
          </p:cNvPicPr>
          <p:nvPr/>
        </p:nvPicPr>
        <p:blipFill>
          <a:blip r:embed="rId3"/>
          <a:stretch>
            <a:fillRect/>
          </a:stretch>
        </p:blipFill>
        <p:spPr>
          <a:xfrm>
            <a:off x="1749552" y="6347768"/>
            <a:ext cx="343206" cy="343206"/>
          </a:xfrm>
          <a:prstGeom prst="rect">
            <a:avLst/>
          </a:prstGeom>
        </p:spPr>
      </p:pic>
    </p:spTree>
    <p:extLst>
      <p:ext uri="{BB962C8B-B14F-4D97-AF65-F5344CB8AC3E}">
        <p14:creationId xmlns:p14="http://schemas.microsoft.com/office/powerpoint/2010/main" val="1848658823"/>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21230</TotalTime>
  <Words>2007</Words>
  <Application>Microsoft Office PowerPoint</Application>
  <PresentationFormat>Widescreen</PresentationFormat>
  <Paragraphs>199</Paragraphs>
  <Slides>9</Slides>
  <Notes>9</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9</vt:i4>
      </vt:variant>
    </vt:vector>
  </HeadingPairs>
  <TitlesOfParts>
    <vt:vector size="24" baseType="lpstr">
      <vt:lpstr>Aptos</vt:lpstr>
      <vt:lpstr>Calibri</vt:lpstr>
      <vt:lpstr>Inter Tight</vt:lpstr>
      <vt:lpstr>Arial</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Mission 16-34</vt:lpstr>
      <vt:lpstr>The approach</vt:lpstr>
      <vt:lpstr>7 in 10 16-34s feel ‘hounded by advertising’</vt:lpstr>
      <vt:lpstr>Cinema occupies a unique role in the world of AV</vt:lpstr>
      <vt:lpstr>Cinema ads help bring the viewer into a ‘bubble’</vt:lpstr>
      <vt:lpstr>Brands can benefit from a transfer of positive attributes</vt:lpstr>
      <vt:lpstr>Cinema delivers at both an ‘emotional’ and a ‘rational’ level</vt:lpstr>
      <vt:lpstr>Cinema delivers at both an ‘emotional’ and a ‘rational’ level</vt:lpstr>
      <vt:lpstr>Key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59</cp:revision>
  <dcterms:created xsi:type="dcterms:W3CDTF">2026-06-02T09:30:39Z</dcterms:created>
  <dcterms:modified xsi:type="dcterms:W3CDTF">2026-08-03T17:37:34Z</dcterms:modified>
</cp:coreProperties>
</file>