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4.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5.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6.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7.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8.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9.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90" r:id="rId1"/>
    <p:sldMasterId id="2147483920" r:id="rId2"/>
    <p:sldMasterId id="2147484046" r:id="rId3"/>
    <p:sldMasterId id="2147484147" r:id="rId4"/>
    <p:sldMasterId id="2147484671" r:id="rId5"/>
    <p:sldMasterId id="2147484441" r:id="rId6"/>
    <p:sldMasterId id="2147484493" r:id="rId7"/>
    <p:sldMasterId id="2147484545" r:id="rId8"/>
    <p:sldMasterId id="2147484353" r:id="rId9"/>
    <p:sldMasterId id="2147484740" r:id="rId10"/>
  </p:sldMasterIdLst>
  <p:notesMasterIdLst>
    <p:notesMasterId r:id="rId30"/>
  </p:notesMasterIdLst>
  <p:handoutMasterIdLst>
    <p:handoutMasterId r:id="rId31"/>
  </p:handoutMasterIdLst>
  <p:sldIdLst>
    <p:sldId id="2147483525" r:id="rId11"/>
    <p:sldId id="2147483526" r:id="rId12"/>
    <p:sldId id="2147483529" r:id="rId13"/>
    <p:sldId id="2147483527" r:id="rId14"/>
    <p:sldId id="2147483556" r:id="rId15"/>
    <p:sldId id="2147483551" r:id="rId16"/>
    <p:sldId id="2147483548" r:id="rId17"/>
    <p:sldId id="2147483532" r:id="rId18"/>
    <p:sldId id="2147483538" r:id="rId19"/>
    <p:sldId id="2147483533" r:id="rId20"/>
    <p:sldId id="2147483544" r:id="rId21"/>
    <p:sldId id="2147483546" r:id="rId22"/>
    <p:sldId id="2147483547" r:id="rId23"/>
    <p:sldId id="2147483545" r:id="rId24"/>
    <p:sldId id="2147483553" r:id="rId25"/>
    <p:sldId id="2147483550" r:id="rId26"/>
    <p:sldId id="2147483539" r:id="rId27"/>
    <p:sldId id="2147483549" r:id="rId28"/>
    <p:sldId id="2147483554" r:id="rId29"/>
  </p:sldIdLst>
  <p:sldSz cx="12192000" cy="6858000"/>
  <p:notesSz cx="6858000" cy="9144000"/>
  <p:embeddedFontLst>
    <p:embeddedFont>
      <p:font typeface="Inter Tight" pitchFamily="2" charset="0"/>
      <p:regular r:id="rId32"/>
      <p:bold r:id="rId33"/>
      <p:italic r:id="rId34"/>
      <p:boldItalic r:id="rId35"/>
    </p:embeddedFont>
    <p:embeddedFont>
      <p:font typeface="Poppins" panose="00000500000000000000" pitchFamily="2"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009A"/>
    <a:srgbClr val="BA9863"/>
    <a:srgbClr val="A87256"/>
    <a:srgbClr val="B2B4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34" autoAdjust="0"/>
    <p:restoredTop sz="85989" autoAdjust="0"/>
  </p:normalViewPr>
  <p:slideViewPr>
    <p:cSldViewPr snapToGrid="0">
      <p:cViewPr varScale="1">
        <p:scale>
          <a:sx n="63" d="100"/>
          <a:sy n="63" d="100"/>
        </p:scale>
        <p:origin x="96" y="396"/>
      </p:cViewPr>
      <p:guideLst/>
    </p:cSldViewPr>
  </p:slideViewPr>
  <p:notesTextViewPr>
    <p:cViewPr>
      <p:scale>
        <a:sx n="75" d="100"/>
        <a:sy n="75" d="100"/>
      </p:scale>
      <p:origin x="0" y="0"/>
    </p:cViewPr>
  </p:notesText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8.fntdata"/><Relationship Id="rId21" Type="http://schemas.openxmlformats.org/officeDocument/2006/relationships/slide" Target="slides/slide11.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5.fntdata"/><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font" Target="fonts/font2.fntdata"/><Relationship Id="rId38" Type="http://schemas.openxmlformats.org/officeDocument/2006/relationships/font" Target="fonts/font7.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Category 1</c:v>
                </c:pt>
              </c:strCache>
            </c:strRef>
          </c:tx>
          <c:spPr>
            <a:solidFill>
              <a:schemeClr val="accent6"/>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5-CA54-44D2-9394-A7F4002642A3}"/>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6-CA54-44D2-9394-A7F4002642A3}"/>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2-CA54-44D2-9394-A7F4002642A3}"/>
              </c:ext>
            </c:extLst>
          </c:dPt>
          <c:dLbls>
            <c:dLbl>
              <c:idx val="0"/>
              <c:tx>
                <c:rich>
                  <a:bodyPr/>
                  <a:lstStyle/>
                  <a:p>
                    <a:fld id="{46164A98-4010-498E-BA03-52A86DF86CAB}"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A54-44D2-9394-A7F4002642A3}"/>
                </c:ext>
              </c:extLst>
            </c:dLbl>
            <c:dLbl>
              <c:idx val="1"/>
              <c:tx>
                <c:rich>
                  <a:bodyPr/>
                  <a:lstStyle/>
                  <a:p>
                    <a:fld id="{BF100DE9-4BC6-40C1-B9B1-64823A154909}"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CA54-44D2-9394-A7F4002642A3}"/>
                </c:ext>
              </c:extLst>
            </c:dLbl>
            <c:dLbl>
              <c:idx val="2"/>
              <c:tx>
                <c:rich>
                  <a:bodyPr/>
                  <a:lstStyle/>
                  <a:p>
                    <a:fld id="{BA3ECDDD-D076-47FB-BDB3-AB906DA1A0A8}"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A54-44D2-9394-A7F4002642A3}"/>
                </c:ext>
              </c:extLst>
            </c:dLbl>
            <c:dLbl>
              <c:idx val="3"/>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fld id="{C1481291-E3DC-4004-BBA0-C29C86FC6D83}" type="VALUE">
                      <a:rPr lang="en-US" sz="1600" smtClean="0"/>
                      <a:pPr>
                        <a:defRPr sz="1600" b="1">
                          <a:solidFill>
                            <a:schemeClr val="tx1"/>
                          </a:solidFill>
                        </a:defRPr>
                      </a:pPr>
                      <a:t>[VALUE]</a:t>
                    </a:fld>
                    <a:r>
                      <a:rPr lang="en-US" sz="1600"/>
                      <a:t>%</a:t>
                    </a:r>
                  </a:p>
                </c:rich>
              </c:tx>
              <c:numFmt formatCode="General"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A54-44D2-9394-A7F4002642A3}"/>
                </c:ext>
              </c:extLst>
            </c:dLbl>
            <c:dLbl>
              <c:idx val="4"/>
              <c:tx>
                <c:rich>
                  <a:bodyPr/>
                  <a:lstStyle/>
                  <a:p>
                    <a:fld id="{F825541F-A821-4511-B91E-D9DB7D45990B}"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A54-44D2-9394-A7F4002642A3}"/>
                </c:ext>
              </c:extLst>
            </c:dLbl>
            <c:dLbl>
              <c:idx val="5"/>
              <c:tx>
                <c:rich>
                  <a:bodyPr/>
                  <a:lstStyle/>
                  <a:p>
                    <a:fld id="{A87D5D7B-D643-48F6-BBEC-58570B959288}"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A54-44D2-9394-A7F4002642A3}"/>
                </c:ext>
              </c:extLst>
            </c:dLbl>
            <c:dLbl>
              <c:idx val="6"/>
              <c:tx>
                <c:rich>
                  <a:bodyPr/>
                  <a:lstStyle/>
                  <a:p>
                    <a:fld id="{C2215B9E-A6CC-4993-9059-0C4924CD8554}"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CA54-44D2-9394-A7F4002642A3}"/>
                </c:ext>
              </c:extLst>
            </c:dLbl>
            <c:dLbl>
              <c:idx val="7"/>
              <c:tx>
                <c:rich>
                  <a:bodyPr/>
                  <a:lstStyle/>
                  <a:p>
                    <a:fld id="{C61DAE4B-C2A5-4BC8-A497-22E584F196B5}"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CA54-44D2-9394-A7F4002642A3}"/>
                </c:ext>
              </c:extLst>
            </c:dLbl>
            <c:dLbl>
              <c:idx val="8"/>
              <c:tx>
                <c:rich>
                  <a:bodyPr/>
                  <a:lstStyle/>
                  <a:p>
                    <a:fld id="{5779809F-13D0-4C5E-84ED-E748DFB0B8C9}"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CA54-44D2-9394-A7F4002642A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Value for money</c:v>
                </c:pt>
                <c:pt idx="1">
                  <c:v>Reliability</c:v>
                </c:pt>
                <c:pt idx="2">
                  <c:v>Quality</c:v>
                </c:pt>
                <c:pt idx="3">
                  <c:v>Customer service</c:v>
                </c:pt>
                <c:pt idx="4">
                  <c:v>The lowest price</c:v>
                </c:pt>
                <c:pt idx="5">
                  <c:v>Reviews/Recommendations</c:v>
                </c:pt>
                <c:pt idx="6">
                  <c:v>Employee treatment</c:v>
                </c:pt>
                <c:pt idx="7">
                  <c:v>Sustainability</c:v>
                </c:pt>
                <c:pt idx="8">
                  <c:v>Position on social issues</c:v>
                </c:pt>
              </c:strCache>
            </c:strRef>
          </c:cat>
          <c:val>
            <c:numRef>
              <c:f>Sheet1!$B$2:$B$10</c:f>
              <c:numCache>
                <c:formatCode>General</c:formatCode>
                <c:ptCount val="9"/>
                <c:pt idx="0">
                  <c:v>80</c:v>
                </c:pt>
                <c:pt idx="1">
                  <c:v>80</c:v>
                </c:pt>
                <c:pt idx="2">
                  <c:v>77</c:v>
                </c:pt>
                <c:pt idx="3">
                  <c:v>56</c:v>
                </c:pt>
                <c:pt idx="4">
                  <c:v>52</c:v>
                </c:pt>
                <c:pt idx="5">
                  <c:v>47</c:v>
                </c:pt>
                <c:pt idx="6">
                  <c:v>33</c:v>
                </c:pt>
                <c:pt idx="7">
                  <c:v>32</c:v>
                </c:pt>
                <c:pt idx="8">
                  <c:v>21</c:v>
                </c:pt>
              </c:numCache>
            </c:numRef>
          </c:val>
          <c:extLst>
            <c:ext xmlns:c16="http://schemas.microsoft.com/office/drawing/2014/chart" uri="{C3380CC4-5D6E-409C-BE32-E72D297353CC}">
              <c16:uniqueId val="{00000000-0471-478A-9087-EAA8241BE59F}"/>
            </c:ext>
          </c:extLst>
        </c:ser>
        <c:dLbls>
          <c:dLblPos val="outEnd"/>
          <c:showLegendKey val="0"/>
          <c:showVal val="1"/>
          <c:showCatName val="0"/>
          <c:showSerName val="0"/>
          <c:showPercent val="0"/>
          <c:showBubbleSize val="0"/>
        </c:dLbls>
        <c:gapWidth val="120"/>
        <c:axId val="1800901935"/>
        <c:axId val="1800902895"/>
      </c:barChart>
      <c:catAx>
        <c:axId val="1800901935"/>
        <c:scaling>
          <c:orientation val="minMax"/>
        </c:scaling>
        <c:delete val="0"/>
        <c:axPos val="l"/>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800902895"/>
        <c:crosses val="autoZero"/>
        <c:auto val="1"/>
        <c:lblAlgn val="ctr"/>
        <c:lblOffset val="100"/>
        <c:noMultiLvlLbl val="0"/>
      </c:catAx>
      <c:valAx>
        <c:axId val="1800902895"/>
        <c:scaling>
          <c:orientation val="minMax"/>
        </c:scaling>
        <c:delete val="0"/>
        <c:axPos val="b"/>
        <c:numFmt formatCode="0.00%" sourceLinked="0"/>
        <c:majorTickMark val="none"/>
        <c:minorTickMark val="none"/>
        <c:tickLblPos val="none"/>
        <c:spPr>
          <a:noFill/>
          <a:ln>
            <a:noFill/>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en-US"/>
          </a:p>
        </c:txPr>
        <c:crossAx val="18009019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Too cheap</c:v>
                </c:pt>
              </c:strCache>
            </c:strRef>
          </c:tx>
          <c:spPr>
            <a:ln w="38100" cap="rnd">
              <a:solidFill>
                <a:schemeClr val="accent1"/>
              </a:solidFill>
              <a:round/>
            </a:ln>
            <a:effectLst/>
          </c:spPr>
          <c:marker>
            <c:symbol val="none"/>
          </c:marker>
          <c:cat>
            <c:numRef>
              <c:f>Sheet1!$A$2:$A$63</c:f>
              <c:numCache>
                <c:formatCode>General</c:formatCode>
                <c:ptCount val="6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45</c:v>
                </c:pt>
                <c:pt idx="44">
                  <c:v>48</c:v>
                </c:pt>
                <c:pt idx="45">
                  <c:v>50</c:v>
                </c:pt>
                <c:pt idx="46">
                  <c:v>51</c:v>
                </c:pt>
                <c:pt idx="47">
                  <c:v>52</c:v>
                </c:pt>
                <c:pt idx="48">
                  <c:v>54</c:v>
                </c:pt>
                <c:pt idx="49">
                  <c:v>55</c:v>
                </c:pt>
                <c:pt idx="50">
                  <c:v>59</c:v>
                </c:pt>
                <c:pt idx="51">
                  <c:v>60</c:v>
                </c:pt>
                <c:pt idx="52">
                  <c:v>61</c:v>
                </c:pt>
                <c:pt idx="53">
                  <c:v>65</c:v>
                </c:pt>
                <c:pt idx="54">
                  <c:v>68</c:v>
                </c:pt>
                <c:pt idx="55">
                  <c:v>70</c:v>
                </c:pt>
                <c:pt idx="56">
                  <c:v>75</c:v>
                </c:pt>
                <c:pt idx="57">
                  <c:v>80</c:v>
                </c:pt>
                <c:pt idx="58">
                  <c:v>85</c:v>
                </c:pt>
                <c:pt idx="59">
                  <c:v>100</c:v>
                </c:pt>
                <c:pt idx="60">
                  <c:v>111</c:v>
                </c:pt>
                <c:pt idx="61">
                  <c:v>150</c:v>
                </c:pt>
              </c:numCache>
            </c:numRef>
          </c:cat>
          <c:val>
            <c:numRef>
              <c:f>Sheet1!$B$2:$B$63</c:f>
              <c:numCache>
                <c:formatCode>0%</c:formatCode>
                <c:ptCount val="62"/>
                <c:pt idx="0">
                  <c:v>1</c:v>
                </c:pt>
                <c:pt idx="1">
                  <c:v>0.99</c:v>
                </c:pt>
                <c:pt idx="2">
                  <c:v>0.95</c:v>
                </c:pt>
                <c:pt idx="3">
                  <c:v>0.89</c:v>
                </c:pt>
                <c:pt idx="4">
                  <c:v>0.83</c:v>
                </c:pt>
                <c:pt idx="5">
                  <c:v>0.79</c:v>
                </c:pt>
                <c:pt idx="6">
                  <c:v>0.4</c:v>
                </c:pt>
                <c:pt idx="7">
                  <c:v>0.38</c:v>
                </c:pt>
                <c:pt idx="8">
                  <c:v>0.35</c:v>
                </c:pt>
                <c:pt idx="9">
                  <c:v>0.31</c:v>
                </c:pt>
                <c:pt idx="10">
                  <c:v>0.3</c:v>
                </c:pt>
                <c:pt idx="11">
                  <c:v>0.14000000000000001</c:v>
                </c:pt>
                <c:pt idx="12">
                  <c:v>0.14000000000000001</c:v>
                </c:pt>
                <c:pt idx="13">
                  <c:v>0.11</c:v>
                </c:pt>
                <c:pt idx="14">
                  <c:v>0.11</c:v>
                </c:pt>
                <c:pt idx="15">
                  <c:v>0.1</c:v>
                </c:pt>
                <c:pt idx="16">
                  <c:v>0.05</c:v>
                </c:pt>
                <c:pt idx="17">
                  <c:v>0.05</c:v>
                </c:pt>
                <c:pt idx="18">
                  <c:v>0.04</c:v>
                </c:pt>
                <c:pt idx="19">
                  <c:v>0.04</c:v>
                </c:pt>
                <c:pt idx="20">
                  <c:v>0.04</c:v>
                </c:pt>
                <c:pt idx="21">
                  <c:v>0.01</c:v>
                </c:pt>
                <c:pt idx="22">
                  <c:v>0.01</c:v>
                </c:pt>
                <c:pt idx="23">
                  <c:v>0.01</c:v>
                </c:pt>
                <c:pt idx="24">
                  <c:v>0.01</c:v>
                </c:pt>
                <c:pt idx="25">
                  <c:v>0.01</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numCache>
            </c:numRef>
          </c:val>
          <c:smooth val="0"/>
          <c:extLst>
            <c:ext xmlns:c16="http://schemas.microsoft.com/office/drawing/2014/chart" uri="{C3380CC4-5D6E-409C-BE32-E72D297353CC}">
              <c16:uniqueId val="{00000000-24A2-4149-9A4C-435EE8C1A2CD}"/>
            </c:ext>
          </c:extLst>
        </c:ser>
        <c:ser>
          <c:idx val="1"/>
          <c:order val="1"/>
          <c:tx>
            <c:strRef>
              <c:f>Sheet1!$C$1</c:f>
              <c:strCache>
                <c:ptCount val="1"/>
                <c:pt idx="0">
                  <c:v>Cheap</c:v>
                </c:pt>
              </c:strCache>
            </c:strRef>
          </c:tx>
          <c:spPr>
            <a:ln w="38100" cap="rnd">
              <a:solidFill>
                <a:schemeClr val="accent2"/>
              </a:solidFill>
              <a:round/>
            </a:ln>
            <a:effectLst/>
          </c:spPr>
          <c:marker>
            <c:symbol val="none"/>
          </c:marker>
          <c:cat>
            <c:numRef>
              <c:f>Sheet1!$A$2:$A$63</c:f>
              <c:numCache>
                <c:formatCode>General</c:formatCode>
                <c:ptCount val="6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45</c:v>
                </c:pt>
                <c:pt idx="44">
                  <c:v>48</c:v>
                </c:pt>
                <c:pt idx="45">
                  <c:v>50</c:v>
                </c:pt>
                <c:pt idx="46">
                  <c:v>51</c:v>
                </c:pt>
                <c:pt idx="47">
                  <c:v>52</c:v>
                </c:pt>
                <c:pt idx="48">
                  <c:v>54</c:v>
                </c:pt>
                <c:pt idx="49">
                  <c:v>55</c:v>
                </c:pt>
                <c:pt idx="50">
                  <c:v>59</c:v>
                </c:pt>
                <c:pt idx="51">
                  <c:v>60</c:v>
                </c:pt>
                <c:pt idx="52">
                  <c:v>61</c:v>
                </c:pt>
                <c:pt idx="53">
                  <c:v>65</c:v>
                </c:pt>
                <c:pt idx="54">
                  <c:v>68</c:v>
                </c:pt>
                <c:pt idx="55">
                  <c:v>70</c:v>
                </c:pt>
                <c:pt idx="56">
                  <c:v>75</c:v>
                </c:pt>
                <c:pt idx="57">
                  <c:v>80</c:v>
                </c:pt>
                <c:pt idx="58">
                  <c:v>85</c:v>
                </c:pt>
                <c:pt idx="59">
                  <c:v>100</c:v>
                </c:pt>
                <c:pt idx="60">
                  <c:v>111</c:v>
                </c:pt>
                <c:pt idx="61">
                  <c:v>150</c:v>
                </c:pt>
              </c:numCache>
            </c:numRef>
          </c:cat>
          <c:val>
            <c:numRef>
              <c:f>Sheet1!$C$2:$C$63</c:f>
              <c:numCache>
                <c:formatCode>0%</c:formatCode>
                <c:ptCount val="62"/>
                <c:pt idx="0">
                  <c:v>1</c:v>
                </c:pt>
                <c:pt idx="1">
                  <c:v>1</c:v>
                </c:pt>
                <c:pt idx="2">
                  <c:v>1</c:v>
                </c:pt>
                <c:pt idx="3">
                  <c:v>1</c:v>
                </c:pt>
                <c:pt idx="4">
                  <c:v>1</c:v>
                </c:pt>
                <c:pt idx="5">
                  <c:v>0.99</c:v>
                </c:pt>
                <c:pt idx="6">
                  <c:v>0.94</c:v>
                </c:pt>
                <c:pt idx="7">
                  <c:v>0.92</c:v>
                </c:pt>
                <c:pt idx="8">
                  <c:v>0.9</c:v>
                </c:pt>
                <c:pt idx="9">
                  <c:v>0.87</c:v>
                </c:pt>
                <c:pt idx="10">
                  <c:v>0.87</c:v>
                </c:pt>
                <c:pt idx="11">
                  <c:v>0.64</c:v>
                </c:pt>
                <c:pt idx="12">
                  <c:v>0.64</c:v>
                </c:pt>
                <c:pt idx="13">
                  <c:v>0.59</c:v>
                </c:pt>
                <c:pt idx="14">
                  <c:v>0.59</c:v>
                </c:pt>
                <c:pt idx="15">
                  <c:v>0.57999999999999996</c:v>
                </c:pt>
                <c:pt idx="16">
                  <c:v>0.38</c:v>
                </c:pt>
                <c:pt idx="17">
                  <c:v>0.37</c:v>
                </c:pt>
                <c:pt idx="18">
                  <c:v>0.37</c:v>
                </c:pt>
                <c:pt idx="19">
                  <c:v>0.36</c:v>
                </c:pt>
                <c:pt idx="20">
                  <c:v>0.35</c:v>
                </c:pt>
                <c:pt idx="21">
                  <c:v>0.17</c:v>
                </c:pt>
                <c:pt idx="22">
                  <c:v>0.17</c:v>
                </c:pt>
                <c:pt idx="23">
                  <c:v>0.16</c:v>
                </c:pt>
                <c:pt idx="24">
                  <c:v>0.16</c:v>
                </c:pt>
                <c:pt idx="25">
                  <c:v>0.16</c:v>
                </c:pt>
                <c:pt idx="26">
                  <c:v>0.08</c:v>
                </c:pt>
                <c:pt idx="27">
                  <c:v>7.0000000000000007E-2</c:v>
                </c:pt>
                <c:pt idx="28">
                  <c:v>7.0000000000000007E-2</c:v>
                </c:pt>
                <c:pt idx="29">
                  <c:v>7.0000000000000007E-2</c:v>
                </c:pt>
                <c:pt idx="30">
                  <c:v>7.0000000000000007E-2</c:v>
                </c:pt>
                <c:pt idx="31">
                  <c:v>0.03</c:v>
                </c:pt>
                <c:pt idx="32">
                  <c:v>0.03</c:v>
                </c:pt>
                <c:pt idx="33">
                  <c:v>0.03</c:v>
                </c:pt>
                <c:pt idx="34">
                  <c:v>0.03</c:v>
                </c:pt>
                <c:pt idx="35">
                  <c:v>0.03</c:v>
                </c:pt>
                <c:pt idx="36">
                  <c:v>0.02</c:v>
                </c:pt>
                <c:pt idx="37">
                  <c:v>0.02</c:v>
                </c:pt>
                <c:pt idx="38">
                  <c:v>0.02</c:v>
                </c:pt>
                <c:pt idx="39">
                  <c:v>0.02</c:v>
                </c:pt>
                <c:pt idx="40">
                  <c:v>0.02</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numCache>
            </c:numRef>
          </c:val>
          <c:smooth val="0"/>
          <c:extLst>
            <c:ext xmlns:c16="http://schemas.microsoft.com/office/drawing/2014/chart" uri="{C3380CC4-5D6E-409C-BE32-E72D297353CC}">
              <c16:uniqueId val="{00000001-24A2-4149-9A4C-435EE8C1A2CD}"/>
            </c:ext>
          </c:extLst>
        </c:ser>
        <c:ser>
          <c:idx val="2"/>
          <c:order val="2"/>
          <c:tx>
            <c:strRef>
              <c:f>Sheet1!$D$1</c:f>
              <c:strCache>
                <c:ptCount val="1"/>
                <c:pt idx="0">
                  <c:v>Expensive</c:v>
                </c:pt>
              </c:strCache>
            </c:strRef>
          </c:tx>
          <c:spPr>
            <a:ln w="38100" cap="rnd">
              <a:solidFill>
                <a:schemeClr val="accent3"/>
              </a:solidFill>
              <a:round/>
            </a:ln>
            <a:effectLst/>
          </c:spPr>
          <c:marker>
            <c:symbol val="none"/>
          </c:marker>
          <c:cat>
            <c:numRef>
              <c:f>Sheet1!$A$2:$A$63</c:f>
              <c:numCache>
                <c:formatCode>General</c:formatCode>
                <c:ptCount val="6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45</c:v>
                </c:pt>
                <c:pt idx="44">
                  <c:v>48</c:v>
                </c:pt>
                <c:pt idx="45">
                  <c:v>50</c:v>
                </c:pt>
                <c:pt idx="46">
                  <c:v>51</c:v>
                </c:pt>
                <c:pt idx="47">
                  <c:v>52</c:v>
                </c:pt>
                <c:pt idx="48">
                  <c:v>54</c:v>
                </c:pt>
                <c:pt idx="49">
                  <c:v>55</c:v>
                </c:pt>
                <c:pt idx="50">
                  <c:v>59</c:v>
                </c:pt>
                <c:pt idx="51">
                  <c:v>60</c:v>
                </c:pt>
                <c:pt idx="52">
                  <c:v>61</c:v>
                </c:pt>
                <c:pt idx="53">
                  <c:v>65</c:v>
                </c:pt>
                <c:pt idx="54">
                  <c:v>68</c:v>
                </c:pt>
                <c:pt idx="55">
                  <c:v>70</c:v>
                </c:pt>
                <c:pt idx="56">
                  <c:v>75</c:v>
                </c:pt>
                <c:pt idx="57">
                  <c:v>80</c:v>
                </c:pt>
                <c:pt idx="58">
                  <c:v>85</c:v>
                </c:pt>
                <c:pt idx="59">
                  <c:v>100</c:v>
                </c:pt>
                <c:pt idx="60">
                  <c:v>111</c:v>
                </c:pt>
                <c:pt idx="61">
                  <c:v>150</c:v>
                </c:pt>
              </c:numCache>
            </c:numRef>
          </c:cat>
          <c:val>
            <c:numRef>
              <c:f>Sheet1!$D$2:$D$63</c:f>
              <c:numCache>
                <c:formatCode>0%</c:formatCode>
                <c:ptCount val="62"/>
                <c:pt idx="0">
                  <c:v>0</c:v>
                </c:pt>
                <c:pt idx="1">
                  <c:v>0</c:v>
                </c:pt>
                <c:pt idx="2">
                  <c:v>0</c:v>
                </c:pt>
                <c:pt idx="3">
                  <c:v>0</c:v>
                </c:pt>
                <c:pt idx="4">
                  <c:v>0</c:v>
                </c:pt>
                <c:pt idx="5">
                  <c:v>0.01</c:v>
                </c:pt>
                <c:pt idx="6">
                  <c:v>0.01</c:v>
                </c:pt>
                <c:pt idx="7">
                  <c:v>0.02</c:v>
                </c:pt>
                <c:pt idx="8">
                  <c:v>0.04</c:v>
                </c:pt>
                <c:pt idx="9">
                  <c:v>0.05</c:v>
                </c:pt>
                <c:pt idx="10">
                  <c:v>0.1</c:v>
                </c:pt>
                <c:pt idx="11">
                  <c:v>0.11</c:v>
                </c:pt>
                <c:pt idx="12">
                  <c:v>0.16</c:v>
                </c:pt>
                <c:pt idx="13">
                  <c:v>0.16</c:v>
                </c:pt>
                <c:pt idx="14">
                  <c:v>0.17</c:v>
                </c:pt>
                <c:pt idx="15">
                  <c:v>0.27</c:v>
                </c:pt>
                <c:pt idx="16">
                  <c:v>0.28999999999999998</c:v>
                </c:pt>
                <c:pt idx="17">
                  <c:v>0.3</c:v>
                </c:pt>
                <c:pt idx="18">
                  <c:v>0.32</c:v>
                </c:pt>
                <c:pt idx="19">
                  <c:v>0.33</c:v>
                </c:pt>
                <c:pt idx="20">
                  <c:v>0.48</c:v>
                </c:pt>
                <c:pt idx="21">
                  <c:v>0.5</c:v>
                </c:pt>
                <c:pt idx="22">
                  <c:v>0.51</c:v>
                </c:pt>
                <c:pt idx="23">
                  <c:v>0.52</c:v>
                </c:pt>
                <c:pt idx="24">
                  <c:v>0.52</c:v>
                </c:pt>
                <c:pt idx="25">
                  <c:v>0.7</c:v>
                </c:pt>
                <c:pt idx="26">
                  <c:v>0.7</c:v>
                </c:pt>
                <c:pt idx="27">
                  <c:v>0.71</c:v>
                </c:pt>
                <c:pt idx="28">
                  <c:v>0.72</c:v>
                </c:pt>
                <c:pt idx="29">
                  <c:v>0.72</c:v>
                </c:pt>
                <c:pt idx="30">
                  <c:v>0.85</c:v>
                </c:pt>
                <c:pt idx="31">
                  <c:v>0.85</c:v>
                </c:pt>
                <c:pt idx="32">
                  <c:v>0.86</c:v>
                </c:pt>
                <c:pt idx="33">
                  <c:v>0.86</c:v>
                </c:pt>
                <c:pt idx="34">
                  <c:v>0.86</c:v>
                </c:pt>
                <c:pt idx="35">
                  <c:v>0.92</c:v>
                </c:pt>
                <c:pt idx="36">
                  <c:v>0.92</c:v>
                </c:pt>
                <c:pt idx="37">
                  <c:v>0.92</c:v>
                </c:pt>
                <c:pt idx="38">
                  <c:v>0.92</c:v>
                </c:pt>
                <c:pt idx="39">
                  <c:v>0.92</c:v>
                </c:pt>
                <c:pt idx="40">
                  <c:v>0.96</c:v>
                </c:pt>
                <c:pt idx="41">
                  <c:v>0.96</c:v>
                </c:pt>
                <c:pt idx="42">
                  <c:v>0.96</c:v>
                </c:pt>
                <c:pt idx="43">
                  <c:v>0.98</c:v>
                </c:pt>
                <c:pt idx="44">
                  <c:v>0.98</c:v>
                </c:pt>
                <c:pt idx="45">
                  <c:v>0.99</c:v>
                </c:pt>
                <c:pt idx="46">
                  <c:v>0.99</c:v>
                </c:pt>
                <c:pt idx="47">
                  <c:v>0.99</c:v>
                </c:pt>
                <c:pt idx="48">
                  <c:v>0.99</c:v>
                </c:pt>
                <c:pt idx="49">
                  <c:v>0.99</c:v>
                </c:pt>
                <c:pt idx="50">
                  <c:v>0.99</c:v>
                </c:pt>
                <c:pt idx="51">
                  <c:v>1</c:v>
                </c:pt>
                <c:pt idx="52">
                  <c:v>1</c:v>
                </c:pt>
                <c:pt idx="53">
                  <c:v>1</c:v>
                </c:pt>
                <c:pt idx="54">
                  <c:v>1</c:v>
                </c:pt>
                <c:pt idx="55">
                  <c:v>1</c:v>
                </c:pt>
                <c:pt idx="56">
                  <c:v>1</c:v>
                </c:pt>
                <c:pt idx="57">
                  <c:v>1</c:v>
                </c:pt>
                <c:pt idx="58">
                  <c:v>1</c:v>
                </c:pt>
                <c:pt idx="59">
                  <c:v>1</c:v>
                </c:pt>
                <c:pt idx="60">
                  <c:v>1</c:v>
                </c:pt>
                <c:pt idx="61">
                  <c:v>1</c:v>
                </c:pt>
              </c:numCache>
            </c:numRef>
          </c:val>
          <c:smooth val="0"/>
          <c:extLst>
            <c:ext xmlns:c16="http://schemas.microsoft.com/office/drawing/2014/chart" uri="{C3380CC4-5D6E-409C-BE32-E72D297353CC}">
              <c16:uniqueId val="{00000002-24A2-4149-9A4C-435EE8C1A2CD}"/>
            </c:ext>
          </c:extLst>
        </c:ser>
        <c:ser>
          <c:idx val="3"/>
          <c:order val="3"/>
          <c:tx>
            <c:strRef>
              <c:f>Sheet1!$E$1</c:f>
              <c:strCache>
                <c:ptCount val="1"/>
                <c:pt idx="0">
                  <c:v>Too expensive</c:v>
                </c:pt>
              </c:strCache>
            </c:strRef>
          </c:tx>
          <c:spPr>
            <a:ln w="28575" cap="rnd">
              <a:solidFill>
                <a:schemeClr val="accent4"/>
              </a:solidFill>
              <a:round/>
            </a:ln>
            <a:effectLst/>
          </c:spPr>
          <c:marker>
            <c:symbol val="none"/>
          </c:marker>
          <c:cat>
            <c:numRef>
              <c:f>Sheet1!$A$2:$A$63</c:f>
              <c:numCache>
                <c:formatCode>General</c:formatCode>
                <c:ptCount val="6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45</c:v>
                </c:pt>
                <c:pt idx="44">
                  <c:v>48</c:v>
                </c:pt>
                <c:pt idx="45">
                  <c:v>50</c:v>
                </c:pt>
                <c:pt idx="46">
                  <c:v>51</c:v>
                </c:pt>
                <c:pt idx="47">
                  <c:v>52</c:v>
                </c:pt>
                <c:pt idx="48">
                  <c:v>54</c:v>
                </c:pt>
                <c:pt idx="49">
                  <c:v>55</c:v>
                </c:pt>
                <c:pt idx="50">
                  <c:v>59</c:v>
                </c:pt>
                <c:pt idx="51">
                  <c:v>60</c:v>
                </c:pt>
                <c:pt idx="52">
                  <c:v>61</c:v>
                </c:pt>
                <c:pt idx="53">
                  <c:v>65</c:v>
                </c:pt>
                <c:pt idx="54">
                  <c:v>68</c:v>
                </c:pt>
                <c:pt idx="55">
                  <c:v>70</c:v>
                </c:pt>
                <c:pt idx="56">
                  <c:v>75</c:v>
                </c:pt>
                <c:pt idx="57">
                  <c:v>80</c:v>
                </c:pt>
                <c:pt idx="58">
                  <c:v>85</c:v>
                </c:pt>
                <c:pt idx="59">
                  <c:v>100</c:v>
                </c:pt>
                <c:pt idx="60">
                  <c:v>111</c:v>
                </c:pt>
                <c:pt idx="61">
                  <c:v>150</c:v>
                </c:pt>
              </c:numCache>
            </c:numRef>
          </c:cat>
          <c:val>
            <c:numRef>
              <c:f>Sheet1!$E$2:$E$63</c:f>
              <c:numCache>
                <c:formatCode>0%</c:formatCode>
                <c:ptCount val="62"/>
                <c:pt idx="0">
                  <c:v>0</c:v>
                </c:pt>
                <c:pt idx="1">
                  <c:v>0</c:v>
                </c:pt>
                <c:pt idx="2">
                  <c:v>0</c:v>
                </c:pt>
                <c:pt idx="3">
                  <c:v>0</c:v>
                </c:pt>
                <c:pt idx="4">
                  <c:v>0</c:v>
                </c:pt>
                <c:pt idx="5">
                  <c:v>0</c:v>
                </c:pt>
                <c:pt idx="6">
                  <c:v>0</c:v>
                </c:pt>
                <c:pt idx="7">
                  <c:v>0.01</c:v>
                </c:pt>
                <c:pt idx="8">
                  <c:v>0.01</c:v>
                </c:pt>
                <c:pt idx="9">
                  <c:v>0.02</c:v>
                </c:pt>
                <c:pt idx="10">
                  <c:v>0.04</c:v>
                </c:pt>
                <c:pt idx="11">
                  <c:v>0.06</c:v>
                </c:pt>
                <c:pt idx="12">
                  <c:v>0.08</c:v>
                </c:pt>
                <c:pt idx="13">
                  <c:v>0.08</c:v>
                </c:pt>
                <c:pt idx="14">
                  <c:v>0.09</c:v>
                </c:pt>
                <c:pt idx="15">
                  <c:v>0.14000000000000001</c:v>
                </c:pt>
                <c:pt idx="16">
                  <c:v>0.17</c:v>
                </c:pt>
                <c:pt idx="17">
                  <c:v>0.18</c:v>
                </c:pt>
                <c:pt idx="18">
                  <c:v>0.2</c:v>
                </c:pt>
                <c:pt idx="19">
                  <c:v>0.2</c:v>
                </c:pt>
                <c:pt idx="20">
                  <c:v>0.3</c:v>
                </c:pt>
                <c:pt idx="21">
                  <c:v>0.32</c:v>
                </c:pt>
                <c:pt idx="22">
                  <c:v>0.33</c:v>
                </c:pt>
                <c:pt idx="23">
                  <c:v>0.33</c:v>
                </c:pt>
                <c:pt idx="24">
                  <c:v>0.34</c:v>
                </c:pt>
                <c:pt idx="25">
                  <c:v>0.45</c:v>
                </c:pt>
                <c:pt idx="26">
                  <c:v>0.47</c:v>
                </c:pt>
                <c:pt idx="27">
                  <c:v>0.48</c:v>
                </c:pt>
                <c:pt idx="28">
                  <c:v>0.49</c:v>
                </c:pt>
                <c:pt idx="29">
                  <c:v>0.49</c:v>
                </c:pt>
                <c:pt idx="30">
                  <c:v>0.67</c:v>
                </c:pt>
                <c:pt idx="31">
                  <c:v>0.69</c:v>
                </c:pt>
                <c:pt idx="32">
                  <c:v>0.7</c:v>
                </c:pt>
                <c:pt idx="33">
                  <c:v>0.7</c:v>
                </c:pt>
                <c:pt idx="34">
                  <c:v>0.7</c:v>
                </c:pt>
                <c:pt idx="35">
                  <c:v>0.78</c:v>
                </c:pt>
                <c:pt idx="36">
                  <c:v>0.79</c:v>
                </c:pt>
                <c:pt idx="37">
                  <c:v>0.8</c:v>
                </c:pt>
                <c:pt idx="38">
                  <c:v>0.8</c:v>
                </c:pt>
                <c:pt idx="39">
                  <c:v>0.8</c:v>
                </c:pt>
                <c:pt idx="40">
                  <c:v>0.88</c:v>
                </c:pt>
                <c:pt idx="41">
                  <c:v>0.89</c:v>
                </c:pt>
                <c:pt idx="42">
                  <c:v>0.89</c:v>
                </c:pt>
                <c:pt idx="43">
                  <c:v>0.91</c:v>
                </c:pt>
                <c:pt idx="44">
                  <c:v>0.91</c:v>
                </c:pt>
                <c:pt idx="45">
                  <c:v>0.96</c:v>
                </c:pt>
                <c:pt idx="46">
                  <c:v>0.97</c:v>
                </c:pt>
                <c:pt idx="47">
                  <c:v>0.97</c:v>
                </c:pt>
                <c:pt idx="48">
                  <c:v>0.97</c:v>
                </c:pt>
                <c:pt idx="49">
                  <c:v>0.97</c:v>
                </c:pt>
                <c:pt idx="50">
                  <c:v>0.97</c:v>
                </c:pt>
                <c:pt idx="51">
                  <c:v>0.99</c:v>
                </c:pt>
                <c:pt idx="52">
                  <c:v>0.99</c:v>
                </c:pt>
                <c:pt idx="53">
                  <c:v>0.99</c:v>
                </c:pt>
                <c:pt idx="54">
                  <c:v>0.99</c:v>
                </c:pt>
                <c:pt idx="55">
                  <c:v>0.99</c:v>
                </c:pt>
                <c:pt idx="56">
                  <c:v>0.99</c:v>
                </c:pt>
                <c:pt idx="57">
                  <c:v>1</c:v>
                </c:pt>
                <c:pt idx="58">
                  <c:v>1</c:v>
                </c:pt>
                <c:pt idx="59">
                  <c:v>1</c:v>
                </c:pt>
                <c:pt idx="60">
                  <c:v>1</c:v>
                </c:pt>
                <c:pt idx="61">
                  <c:v>1</c:v>
                </c:pt>
              </c:numCache>
            </c:numRef>
          </c:val>
          <c:smooth val="0"/>
          <c:extLst>
            <c:ext xmlns:c16="http://schemas.microsoft.com/office/drawing/2014/chart" uri="{C3380CC4-5D6E-409C-BE32-E72D297353CC}">
              <c16:uniqueId val="{00000004-5943-405C-9846-723EE37D3D64}"/>
            </c:ext>
          </c:extLst>
        </c:ser>
        <c:ser>
          <c:idx val="4"/>
          <c:order val="4"/>
          <c:tx>
            <c:strRef>
              <c:f>Sheet1!$F$1</c:f>
              <c:strCache>
                <c:ptCount val="1"/>
              </c:strCache>
            </c:strRef>
          </c:tx>
          <c:spPr>
            <a:ln w="28575" cap="rnd">
              <a:solidFill>
                <a:schemeClr val="accent5"/>
              </a:solidFill>
              <a:round/>
            </a:ln>
            <a:effectLst/>
          </c:spPr>
          <c:marker>
            <c:symbol val="none"/>
          </c:marker>
          <c:cat>
            <c:numRef>
              <c:f>Sheet1!$A$2:$A$63</c:f>
              <c:numCache>
                <c:formatCode>General</c:formatCode>
                <c:ptCount val="6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45</c:v>
                </c:pt>
                <c:pt idx="44">
                  <c:v>48</c:v>
                </c:pt>
                <c:pt idx="45">
                  <c:v>50</c:v>
                </c:pt>
                <c:pt idx="46">
                  <c:v>51</c:v>
                </c:pt>
                <c:pt idx="47">
                  <c:v>52</c:v>
                </c:pt>
                <c:pt idx="48">
                  <c:v>54</c:v>
                </c:pt>
                <c:pt idx="49">
                  <c:v>55</c:v>
                </c:pt>
                <c:pt idx="50">
                  <c:v>59</c:v>
                </c:pt>
                <c:pt idx="51">
                  <c:v>60</c:v>
                </c:pt>
                <c:pt idx="52">
                  <c:v>61</c:v>
                </c:pt>
                <c:pt idx="53">
                  <c:v>65</c:v>
                </c:pt>
                <c:pt idx="54">
                  <c:v>68</c:v>
                </c:pt>
                <c:pt idx="55">
                  <c:v>70</c:v>
                </c:pt>
                <c:pt idx="56">
                  <c:v>75</c:v>
                </c:pt>
                <c:pt idx="57">
                  <c:v>80</c:v>
                </c:pt>
                <c:pt idx="58">
                  <c:v>85</c:v>
                </c:pt>
                <c:pt idx="59">
                  <c:v>100</c:v>
                </c:pt>
                <c:pt idx="60">
                  <c:v>111</c:v>
                </c:pt>
                <c:pt idx="61">
                  <c:v>150</c:v>
                </c:pt>
              </c:numCache>
            </c:numRef>
          </c:cat>
          <c:val>
            <c:numRef>
              <c:f>Sheet1!$F$2:$F$63</c:f>
              <c:numCache>
                <c:formatCode>General</c:formatCode>
                <c:ptCount val="62"/>
              </c:numCache>
            </c:numRef>
          </c:val>
          <c:smooth val="0"/>
          <c:extLst>
            <c:ext xmlns:c16="http://schemas.microsoft.com/office/drawing/2014/chart" uri="{C3380CC4-5D6E-409C-BE32-E72D297353CC}">
              <c16:uniqueId val="{00000005-5943-405C-9846-723EE37D3D64}"/>
            </c:ext>
          </c:extLst>
        </c:ser>
        <c:ser>
          <c:idx val="5"/>
          <c:order val="5"/>
          <c:tx>
            <c:strRef>
              <c:f>Sheet1!$G$1</c:f>
              <c:strCache>
                <c:ptCount val="1"/>
              </c:strCache>
            </c:strRef>
          </c:tx>
          <c:spPr>
            <a:ln w="28575" cap="rnd">
              <a:solidFill>
                <a:schemeClr val="accent6"/>
              </a:solidFill>
              <a:round/>
            </a:ln>
            <a:effectLst/>
          </c:spPr>
          <c:marker>
            <c:symbol val="none"/>
          </c:marker>
          <c:cat>
            <c:numRef>
              <c:f>Sheet1!$A$2:$A$63</c:f>
              <c:numCache>
                <c:formatCode>General</c:formatCode>
                <c:ptCount val="6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45</c:v>
                </c:pt>
                <c:pt idx="44">
                  <c:v>48</c:v>
                </c:pt>
                <c:pt idx="45">
                  <c:v>50</c:v>
                </c:pt>
                <c:pt idx="46">
                  <c:v>51</c:v>
                </c:pt>
                <c:pt idx="47">
                  <c:v>52</c:v>
                </c:pt>
                <c:pt idx="48">
                  <c:v>54</c:v>
                </c:pt>
                <c:pt idx="49">
                  <c:v>55</c:v>
                </c:pt>
                <c:pt idx="50">
                  <c:v>59</c:v>
                </c:pt>
                <c:pt idx="51">
                  <c:v>60</c:v>
                </c:pt>
                <c:pt idx="52">
                  <c:v>61</c:v>
                </c:pt>
                <c:pt idx="53">
                  <c:v>65</c:v>
                </c:pt>
                <c:pt idx="54">
                  <c:v>68</c:v>
                </c:pt>
                <c:pt idx="55">
                  <c:v>70</c:v>
                </c:pt>
                <c:pt idx="56">
                  <c:v>75</c:v>
                </c:pt>
                <c:pt idx="57">
                  <c:v>80</c:v>
                </c:pt>
                <c:pt idx="58">
                  <c:v>85</c:v>
                </c:pt>
                <c:pt idx="59">
                  <c:v>100</c:v>
                </c:pt>
                <c:pt idx="60">
                  <c:v>111</c:v>
                </c:pt>
                <c:pt idx="61">
                  <c:v>150</c:v>
                </c:pt>
              </c:numCache>
            </c:numRef>
          </c:cat>
          <c:val>
            <c:numRef>
              <c:f>Sheet1!$G$2:$G$63</c:f>
              <c:numCache>
                <c:formatCode>General</c:formatCode>
                <c:ptCount val="62"/>
              </c:numCache>
            </c:numRef>
          </c:val>
          <c:smooth val="0"/>
          <c:extLst>
            <c:ext xmlns:c16="http://schemas.microsoft.com/office/drawing/2014/chart" uri="{C3380CC4-5D6E-409C-BE32-E72D297353CC}">
              <c16:uniqueId val="{00000006-5943-405C-9846-723EE37D3D64}"/>
            </c:ext>
          </c:extLst>
        </c:ser>
        <c:dLbls>
          <c:showLegendKey val="0"/>
          <c:showVal val="0"/>
          <c:showCatName val="0"/>
          <c:showSerName val="0"/>
          <c:showPercent val="0"/>
          <c:showBubbleSize val="0"/>
        </c:dLbls>
        <c:smooth val="0"/>
        <c:axId val="1246550367"/>
        <c:axId val="1246550847"/>
      </c:lineChart>
      <c:catAx>
        <c:axId val="1246550367"/>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dirty="0">
                    <a:solidFill>
                      <a:schemeClr val="tx1"/>
                    </a:solidFill>
                  </a:rPr>
                  <a:t>Increasing price perception</a:t>
                </a:r>
              </a:p>
            </c:rich>
          </c:tx>
          <c:layout>
            <c:manualLayout>
              <c:xMode val="edge"/>
              <c:yMode val="edge"/>
              <c:x val="0.38541424873385161"/>
              <c:y val="0.92568161681452665"/>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crossAx val="1246550847"/>
        <c:crosses val="autoZero"/>
        <c:auto val="1"/>
        <c:lblAlgn val="ctr"/>
        <c:lblOffset val="100"/>
        <c:noMultiLvlLbl val="0"/>
      </c:catAx>
      <c:valAx>
        <c:axId val="1246550847"/>
        <c:scaling>
          <c:orientation val="minMax"/>
          <c:max val="1"/>
        </c:scaling>
        <c:delete val="0"/>
        <c:axPos val="l"/>
        <c:majorGridlines>
          <c:spPr>
            <a:ln w="9525"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dirty="0">
                    <a:solidFill>
                      <a:schemeClr val="tx1"/>
                    </a:solidFill>
                  </a:rPr>
                  <a:t>% of respondents</a:t>
                </a:r>
              </a:p>
            </c:rich>
          </c:tx>
          <c:layout>
            <c:manualLayout>
              <c:xMode val="edge"/>
              <c:yMode val="edge"/>
              <c:x val="6.464788789750815E-3"/>
              <c:y val="0.2905731342252696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46550367"/>
        <c:crosses val="autoZero"/>
        <c:crossBetween val="between"/>
      </c:valAx>
      <c:spPr>
        <a:noFill/>
        <a:ln>
          <a:noFill/>
        </a:ln>
        <a:effectLst/>
      </c:spPr>
    </c:plotArea>
    <c:legend>
      <c:legendPos val="r"/>
      <c:legendEntry>
        <c:idx val="4"/>
        <c:delete val="1"/>
      </c:legendEntry>
      <c:legendEntry>
        <c:idx val="5"/>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Non-viewers</c:v>
                </c:pt>
              </c:strCache>
            </c:strRef>
          </c:tx>
          <c:spPr>
            <a:solidFill>
              <a:schemeClr val="accent4"/>
            </a:solidFill>
            <a:ln>
              <a:noFill/>
            </a:ln>
            <a:effectLst/>
          </c:spPr>
          <c:invertIfNegative val="0"/>
          <c:dPt>
            <c:idx val="8"/>
            <c:invertIfNegative val="0"/>
            <c:bubble3D val="0"/>
            <c:spPr>
              <a:solidFill>
                <a:schemeClr val="accent1"/>
              </a:solidFill>
              <a:ln>
                <a:noFill/>
              </a:ln>
              <a:effectLst/>
            </c:spPr>
            <c:extLst>
              <c:ext xmlns:c16="http://schemas.microsoft.com/office/drawing/2014/chart" uri="{C3380CC4-5D6E-409C-BE32-E72D297353CC}">
                <c16:uniqueId val="{00000000-DDEF-4933-BFAE-5D76B21B4939}"/>
              </c:ext>
            </c:extLst>
          </c:dPt>
          <c:dLbls>
            <c:dLbl>
              <c:idx val="8"/>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DDEF-4933-BFAE-5D76B21B493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Podcasts</c:v>
                </c:pt>
                <c:pt idx="1">
                  <c:v>Outdoor</c:v>
                </c:pt>
                <c:pt idx="2">
                  <c:v>Radio</c:v>
                </c:pt>
                <c:pt idx="3">
                  <c:v>Newspapers</c:v>
                </c:pt>
                <c:pt idx="4">
                  <c:v>Content creators</c:v>
                </c:pt>
                <c:pt idx="5">
                  <c:v>Social media</c:v>
                </c:pt>
                <c:pt idx="6">
                  <c:v>TV</c:v>
                </c:pt>
                <c:pt idx="7">
                  <c:v>Video sharing sites</c:v>
                </c:pt>
                <c:pt idx="8">
                  <c:v>Cinema*</c:v>
                </c:pt>
              </c:strCache>
            </c:strRef>
          </c:cat>
          <c:val>
            <c:numRef>
              <c:f>Sheet1!$B$2:$B$10</c:f>
              <c:numCache>
                <c:formatCode>"£"#,##0.00_);[Red]\("£"#,##0.00\)</c:formatCode>
                <c:ptCount val="9"/>
                <c:pt idx="0">
                  <c:v>11.8</c:v>
                </c:pt>
                <c:pt idx="1">
                  <c:v>12.22</c:v>
                </c:pt>
                <c:pt idx="2">
                  <c:v>12.5</c:v>
                </c:pt>
                <c:pt idx="3">
                  <c:v>13</c:v>
                </c:pt>
                <c:pt idx="4">
                  <c:v>14.09</c:v>
                </c:pt>
                <c:pt idx="5">
                  <c:v>14.1</c:v>
                </c:pt>
                <c:pt idx="6">
                  <c:v>15.16</c:v>
                </c:pt>
                <c:pt idx="7">
                  <c:v>15.42</c:v>
                </c:pt>
                <c:pt idx="8">
                  <c:v>15.79</c:v>
                </c:pt>
              </c:numCache>
            </c:numRef>
          </c:val>
          <c:extLst>
            <c:ext xmlns:c16="http://schemas.microsoft.com/office/drawing/2014/chart" uri="{C3380CC4-5D6E-409C-BE32-E72D297353CC}">
              <c16:uniqueId val="{00000000-24A2-4149-9A4C-435EE8C1A2CD}"/>
            </c:ext>
          </c:extLst>
        </c:ser>
        <c:dLbls>
          <c:dLblPos val="inEnd"/>
          <c:showLegendKey val="0"/>
          <c:showVal val="1"/>
          <c:showCatName val="0"/>
          <c:showSerName val="0"/>
          <c:showPercent val="0"/>
          <c:showBubbleSize val="0"/>
        </c:dLbls>
        <c:gapWidth val="160"/>
        <c:overlap val="-15"/>
        <c:axId val="1246550367"/>
        <c:axId val="1246550847"/>
      </c:barChart>
      <c:catAx>
        <c:axId val="1246550367"/>
        <c:scaling>
          <c:orientation val="minMax"/>
        </c:scaling>
        <c:delete val="0"/>
        <c:axPos val="b"/>
        <c:numFmt formatCode="General" sourceLinked="1"/>
        <c:majorTickMark val="out"/>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246550847"/>
        <c:crosses val="autoZero"/>
        <c:auto val="1"/>
        <c:lblAlgn val="ctr"/>
        <c:lblOffset val="100"/>
        <c:noMultiLvlLbl val="0"/>
      </c:catAx>
      <c:valAx>
        <c:axId val="1246550847"/>
        <c:scaling>
          <c:orientation val="minMax"/>
        </c:scaling>
        <c:delete val="1"/>
        <c:axPos val="l"/>
        <c:majorGridlines>
          <c:spPr>
            <a:ln w="9525" cap="flat" cmpd="sng" algn="ctr">
              <a:solidFill>
                <a:schemeClr val="bg1">
                  <a:lumMod val="85000"/>
                </a:schemeClr>
              </a:solidFill>
              <a:round/>
            </a:ln>
            <a:effectLst/>
          </c:spPr>
        </c:majorGridlines>
        <c:numFmt formatCode="&quot;£&quot;#,##0.00_);[Red]\(&quot;£&quot;#,##0.00\)" sourceLinked="1"/>
        <c:majorTickMark val="out"/>
        <c:minorTickMark val="none"/>
        <c:tickLblPos val="nextTo"/>
        <c:crossAx val="12465503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Non-viewers</c:v>
                </c:pt>
              </c:strCache>
            </c:strRef>
          </c:tx>
          <c:spPr>
            <a:solidFill>
              <a:schemeClr val="accent4"/>
            </a:solidFill>
            <a:ln>
              <a:noFill/>
            </a:ln>
            <a:effectLst/>
          </c:spPr>
          <c:invertIfNegative val="0"/>
          <c:dPt>
            <c:idx val="8"/>
            <c:invertIfNegative val="0"/>
            <c:bubble3D val="0"/>
            <c:spPr>
              <a:solidFill>
                <a:schemeClr val="accent1"/>
              </a:solidFill>
              <a:ln>
                <a:noFill/>
              </a:ln>
              <a:effectLst/>
            </c:spPr>
            <c:extLst>
              <c:ext xmlns:c16="http://schemas.microsoft.com/office/drawing/2014/chart" uri="{C3380CC4-5D6E-409C-BE32-E72D297353CC}">
                <c16:uniqueId val="{00000000-21C8-4564-A609-0D348C1D7D65}"/>
              </c:ext>
            </c:extLst>
          </c:dPt>
          <c:dLbls>
            <c:dLbl>
              <c:idx val="8"/>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21C8-4564-A609-0D348C1D7D65}"/>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Outdoor</c:v>
                </c:pt>
                <c:pt idx="1">
                  <c:v>Content creators</c:v>
                </c:pt>
                <c:pt idx="2">
                  <c:v>Radio</c:v>
                </c:pt>
                <c:pt idx="3">
                  <c:v>Newspapers</c:v>
                </c:pt>
                <c:pt idx="4">
                  <c:v>Social media</c:v>
                </c:pt>
                <c:pt idx="5">
                  <c:v>Podcasts</c:v>
                </c:pt>
                <c:pt idx="6">
                  <c:v>TV</c:v>
                </c:pt>
                <c:pt idx="7">
                  <c:v>Video sharing sites</c:v>
                </c:pt>
                <c:pt idx="8">
                  <c:v>Cinema*</c:v>
                </c:pt>
              </c:strCache>
            </c:strRef>
          </c:cat>
          <c:val>
            <c:numRef>
              <c:f>Sheet1!$B$2:$B$10</c:f>
              <c:numCache>
                <c:formatCode>"£"#,##0.00_);[Red]\("£"#,##0.00\)</c:formatCode>
                <c:ptCount val="9"/>
                <c:pt idx="0">
                  <c:v>6.14</c:v>
                </c:pt>
                <c:pt idx="1">
                  <c:v>6.25</c:v>
                </c:pt>
                <c:pt idx="2">
                  <c:v>6.33</c:v>
                </c:pt>
                <c:pt idx="3">
                  <c:v>6.67</c:v>
                </c:pt>
                <c:pt idx="4">
                  <c:v>6.68</c:v>
                </c:pt>
                <c:pt idx="5">
                  <c:v>6.82</c:v>
                </c:pt>
                <c:pt idx="6">
                  <c:v>7</c:v>
                </c:pt>
                <c:pt idx="7">
                  <c:v>7.06</c:v>
                </c:pt>
                <c:pt idx="8">
                  <c:v>7.67</c:v>
                </c:pt>
              </c:numCache>
            </c:numRef>
          </c:val>
          <c:extLst>
            <c:ext xmlns:c16="http://schemas.microsoft.com/office/drawing/2014/chart" uri="{C3380CC4-5D6E-409C-BE32-E72D297353CC}">
              <c16:uniqueId val="{00000000-24A2-4149-9A4C-435EE8C1A2CD}"/>
            </c:ext>
          </c:extLst>
        </c:ser>
        <c:dLbls>
          <c:dLblPos val="inEnd"/>
          <c:showLegendKey val="0"/>
          <c:showVal val="1"/>
          <c:showCatName val="0"/>
          <c:showSerName val="0"/>
          <c:showPercent val="0"/>
          <c:showBubbleSize val="0"/>
        </c:dLbls>
        <c:gapWidth val="160"/>
        <c:overlap val="-15"/>
        <c:axId val="1246550367"/>
        <c:axId val="1246550847"/>
      </c:barChart>
      <c:catAx>
        <c:axId val="1246550367"/>
        <c:scaling>
          <c:orientation val="minMax"/>
        </c:scaling>
        <c:delete val="0"/>
        <c:axPos val="b"/>
        <c:numFmt formatCode="General" sourceLinked="1"/>
        <c:majorTickMark val="out"/>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246550847"/>
        <c:crosses val="autoZero"/>
        <c:auto val="1"/>
        <c:lblAlgn val="ctr"/>
        <c:lblOffset val="100"/>
        <c:noMultiLvlLbl val="0"/>
      </c:catAx>
      <c:valAx>
        <c:axId val="1246550847"/>
        <c:scaling>
          <c:orientation val="minMax"/>
        </c:scaling>
        <c:delete val="1"/>
        <c:axPos val="l"/>
        <c:majorGridlines>
          <c:spPr>
            <a:ln w="9525" cap="flat" cmpd="sng" algn="ctr">
              <a:solidFill>
                <a:schemeClr val="bg1">
                  <a:lumMod val="85000"/>
                </a:schemeClr>
              </a:solidFill>
              <a:round/>
            </a:ln>
            <a:effectLst/>
          </c:spPr>
        </c:majorGridlines>
        <c:numFmt formatCode="&quot;£&quot;#,##0.00_);[Red]\(&quot;£&quot;#,##0.00\)" sourceLinked="1"/>
        <c:majorTickMark val="out"/>
        <c:minorTickMark val="none"/>
        <c:tickLblPos val="nextTo"/>
        <c:crossAx val="12465503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600" b="1" dirty="0"/>
              <a:t>Mobile network brand</a:t>
            </a:r>
          </a:p>
          <a:p>
            <a:pPr>
              <a:defRPr>
                <a:solidFill>
                  <a:schemeClr val="tx1"/>
                </a:solidFill>
              </a:defRPr>
            </a:pPr>
            <a:r>
              <a:rPr lang="en-GB" sz="1600" dirty="0"/>
              <a:t>Optimal monthly cost</a:t>
            </a:r>
          </a:p>
        </c:rich>
      </c:tx>
      <c:layout>
        <c:manualLayout>
          <c:xMode val="edge"/>
          <c:yMode val="edge"/>
          <c:x val="0.20194991960643183"/>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7145630814973012E-2"/>
          <c:y val="0.23025732945999955"/>
          <c:w val="0.92570873837005396"/>
          <c:h val="0.66845523197154544"/>
        </c:manualLayout>
      </c:layout>
      <c:barChart>
        <c:barDir val="col"/>
        <c:grouping val="clustered"/>
        <c:varyColors val="0"/>
        <c:ser>
          <c:idx val="0"/>
          <c:order val="0"/>
          <c:tx>
            <c:strRef>
              <c:f>Sheet1!$B$1</c:f>
              <c:strCache>
                <c:ptCount val="1"/>
                <c:pt idx="0">
                  <c:v>Non-viewers</c:v>
                </c:pt>
              </c:strCache>
            </c:strRef>
          </c:tx>
          <c:spPr>
            <a:solidFill>
              <a:schemeClr val="bg2"/>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0-0407-4B6A-9C8C-F15E6C25CAA9}"/>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media average</c:v>
                </c:pt>
                <c:pt idx="1">
                  <c:v>Cinema</c:v>
                </c:pt>
              </c:strCache>
            </c:strRef>
          </c:cat>
          <c:val>
            <c:numRef>
              <c:f>Sheet1!$B$2:$B$3</c:f>
              <c:numCache>
                <c:formatCode>"£"#,##0.00_);[Red]\("£"#,##0.00\)</c:formatCode>
                <c:ptCount val="2"/>
                <c:pt idx="0">
                  <c:v>14.3</c:v>
                </c:pt>
                <c:pt idx="1">
                  <c:v>15.79</c:v>
                </c:pt>
              </c:numCache>
            </c:numRef>
          </c:val>
          <c:extLst>
            <c:ext xmlns:c16="http://schemas.microsoft.com/office/drawing/2014/chart" uri="{C3380CC4-5D6E-409C-BE32-E72D297353CC}">
              <c16:uniqueId val="{00000000-64F1-47D2-B567-4F58CD347AA6}"/>
            </c:ext>
          </c:extLst>
        </c:ser>
        <c:dLbls>
          <c:dLblPos val="outEnd"/>
          <c:showLegendKey val="0"/>
          <c:showVal val="1"/>
          <c:showCatName val="0"/>
          <c:showSerName val="0"/>
          <c:showPercent val="0"/>
          <c:showBubbleSize val="0"/>
        </c:dLbls>
        <c:gapWidth val="219"/>
        <c:overlap val="-27"/>
        <c:axId val="1064939615"/>
        <c:axId val="1064952095"/>
      </c:barChart>
      <c:catAx>
        <c:axId val="106493961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64952095"/>
        <c:crosses val="autoZero"/>
        <c:auto val="1"/>
        <c:lblAlgn val="ctr"/>
        <c:lblOffset val="100"/>
        <c:noMultiLvlLbl val="0"/>
      </c:catAx>
      <c:valAx>
        <c:axId val="1064952095"/>
        <c:scaling>
          <c:orientation val="minMax"/>
        </c:scaling>
        <c:delete val="1"/>
        <c:axPos val="l"/>
        <c:numFmt formatCode="&quot;£&quot;#,##0.00_);[Red]\(&quot;£&quot;#,##0.00\)" sourceLinked="1"/>
        <c:majorTickMark val="none"/>
        <c:minorTickMark val="none"/>
        <c:tickLblPos val="nextTo"/>
        <c:crossAx val="10649396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600" b="1" dirty="0"/>
              <a:t>Laundry detergent brand</a:t>
            </a:r>
          </a:p>
          <a:p>
            <a:pPr>
              <a:defRPr>
                <a:solidFill>
                  <a:schemeClr val="tx1"/>
                </a:solidFill>
              </a:defRPr>
            </a:pPr>
            <a:r>
              <a:rPr lang="en-GB" sz="1600" dirty="0"/>
              <a:t>Optimal pack cost</a:t>
            </a:r>
          </a:p>
        </c:rich>
      </c:tx>
      <c:layout>
        <c:manualLayout>
          <c:xMode val="edge"/>
          <c:yMode val="edge"/>
          <c:x val="0.20194991960643183"/>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7145630814973012E-2"/>
          <c:y val="0.23025732945999955"/>
          <c:w val="0.92570873837005396"/>
          <c:h val="0.66845523197154544"/>
        </c:manualLayout>
      </c:layout>
      <c:barChart>
        <c:barDir val="col"/>
        <c:grouping val="clustered"/>
        <c:varyColors val="0"/>
        <c:ser>
          <c:idx val="0"/>
          <c:order val="0"/>
          <c:tx>
            <c:strRef>
              <c:f>Sheet1!$B$1</c:f>
              <c:strCache>
                <c:ptCount val="1"/>
                <c:pt idx="0">
                  <c:v>Non-viewers</c:v>
                </c:pt>
              </c:strCache>
            </c:strRef>
          </c:tx>
          <c:spPr>
            <a:solidFill>
              <a:schemeClr val="accent3"/>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0-68B2-4B47-90D4-E054A8737DC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media average</c:v>
                </c:pt>
                <c:pt idx="1">
                  <c:v>Cinema</c:v>
                </c:pt>
              </c:strCache>
            </c:strRef>
          </c:cat>
          <c:val>
            <c:numRef>
              <c:f>Sheet1!$B$2:$B$3</c:f>
              <c:numCache>
                <c:formatCode>"£"#,##0.00_);[Red]\("£"#,##0.00\)</c:formatCode>
                <c:ptCount val="2"/>
                <c:pt idx="0">
                  <c:v>6.71</c:v>
                </c:pt>
                <c:pt idx="1">
                  <c:v>7.67</c:v>
                </c:pt>
              </c:numCache>
            </c:numRef>
          </c:val>
          <c:extLst>
            <c:ext xmlns:c16="http://schemas.microsoft.com/office/drawing/2014/chart" uri="{C3380CC4-5D6E-409C-BE32-E72D297353CC}">
              <c16:uniqueId val="{00000000-1E56-4671-9E0E-E39DF4AFF16B}"/>
            </c:ext>
          </c:extLst>
        </c:ser>
        <c:dLbls>
          <c:dLblPos val="outEnd"/>
          <c:showLegendKey val="0"/>
          <c:showVal val="1"/>
          <c:showCatName val="0"/>
          <c:showSerName val="0"/>
          <c:showPercent val="0"/>
          <c:showBubbleSize val="0"/>
        </c:dLbls>
        <c:gapWidth val="219"/>
        <c:overlap val="-27"/>
        <c:axId val="1064939615"/>
        <c:axId val="1064952095"/>
      </c:barChart>
      <c:catAx>
        <c:axId val="106493961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64952095"/>
        <c:crosses val="autoZero"/>
        <c:auto val="1"/>
        <c:lblAlgn val="ctr"/>
        <c:lblOffset val="100"/>
        <c:noMultiLvlLbl val="0"/>
      </c:catAx>
      <c:valAx>
        <c:axId val="1064952095"/>
        <c:scaling>
          <c:orientation val="minMax"/>
        </c:scaling>
        <c:delete val="1"/>
        <c:axPos val="l"/>
        <c:numFmt formatCode="&quot;£&quot;#,##0.00_);[Red]\(&quot;£&quot;#,##0.00\)" sourceLinked="1"/>
        <c:majorTickMark val="none"/>
        <c:minorTickMark val="none"/>
        <c:tickLblPos val="nextTo"/>
        <c:crossAx val="10649396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03/08/2026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dirty="0"/>
              <a:t>Maximising price: the role of media is our new research project in collaboration with insight consultancy </a:t>
            </a:r>
            <a:r>
              <a:rPr lang="en-GB" sz="1200" i="1" dirty="0"/>
              <a:t>everday people.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t>So why are we interested in the topic of how media can help brands maximise price?</a:t>
            </a:r>
          </a:p>
        </p:txBody>
      </p:sp>
      <p:sp>
        <p:nvSpPr>
          <p:cNvPr id="4" name="Slide Number Placeholder 3"/>
          <p:cNvSpPr>
            <a:spLocks noGrp="1"/>
          </p:cNvSpPr>
          <p:nvPr>
            <p:ph type="sldNum" sz="quarter" idx="5"/>
          </p:nvPr>
        </p:nvSpPr>
        <p:spPr/>
        <p:txBody>
          <a:bodyPr/>
          <a:lstStyle/>
          <a:p>
            <a:fld id="{C78402DA-2A0D-4673-AD50-76F374C3F685}" type="slidenum">
              <a:rPr lang="en-GB" smtClean="0"/>
              <a:t>1</a:t>
            </a:fld>
            <a:endParaRPr lang="en-GB"/>
          </a:p>
        </p:txBody>
      </p:sp>
    </p:spTree>
    <p:extLst>
      <p:ext uri="{BB962C8B-B14F-4D97-AF65-F5344CB8AC3E}">
        <p14:creationId xmlns:p14="http://schemas.microsoft.com/office/powerpoint/2010/main" val="469094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3AA81-AEBC-6938-9B29-E632A8ED82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C7A8D-8C76-CB0A-8366-7DEAD2541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E94D3-C38B-3441-AA5D-70BBFE45D63F}"/>
              </a:ext>
            </a:extLst>
          </p:cNvPr>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900" b="0" i="0" u="none" strike="noStrike" cap="none" dirty="0">
                <a:solidFill>
                  <a:srgbClr val="000000"/>
                </a:solidFill>
                <a:latin typeface="Arial" panose="020B0604020202020204" pitchFamily="34" charset="0"/>
                <a:cs typeface="Arial" panose="020B0604020202020204" pitchFamily="34" charset="0"/>
                <a:sym typeface="Arial"/>
              </a:rPr>
              <a:t>The second way we can interpret willingness to pay is to model optimal price for TIXE using a widely-used pricing model called the Van </a:t>
            </a:r>
            <a:r>
              <a:rPr lang="en-GB" sz="900" b="0" i="0" u="none" strike="noStrike" cap="none" dirty="0" err="1">
                <a:solidFill>
                  <a:srgbClr val="000000"/>
                </a:solidFill>
                <a:latin typeface="Arial" panose="020B0604020202020204" pitchFamily="34" charset="0"/>
                <a:cs typeface="Arial" panose="020B0604020202020204" pitchFamily="34" charset="0"/>
                <a:sym typeface="Arial"/>
              </a:rPr>
              <a:t>Westerndorp</a:t>
            </a:r>
            <a:r>
              <a:rPr lang="en-GB" sz="900" b="0" i="0" u="none" strike="noStrike" cap="none" dirty="0">
                <a:solidFill>
                  <a:srgbClr val="000000"/>
                </a:solidFill>
                <a:latin typeface="Arial" panose="020B0604020202020204" pitchFamily="34" charset="0"/>
                <a:cs typeface="Arial" panose="020B0604020202020204" pitchFamily="34" charset="0"/>
                <a:sym typeface="Arial"/>
              </a:rPr>
              <a:t> Price Sensitivity Meter. </a:t>
            </a:r>
            <a:r>
              <a:rPr lang="en-GB" sz="1200" dirty="0">
                <a:effectLst/>
                <a:latin typeface="Aptos" panose="020B0004020202020204" pitchFamily="34" charset="0"/>
                <a:ea typeface="Aptos" panose="020B0004020202020204" pitchFamily="34" charset="0"/>
                <a:cs typeface="Times New Roman" panose="02020603050405020304" pitchFamily="18" charset="0"/>
              </a:rPr>
              <a:t>The Meter provides a measure of “psychological price”, with price framed as a quality indicator.</a:t>
            </a: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endParaRPr lang="en-GB" sz="12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So we took all the price point data we had from the four questions and input into the model to identify the optimal price for the product. </a:t>
            </a:r>
            <a:endParaRPr lang="en-GB" dirty="0"/>
          </a:p>
        </p:txBody>
      </p:sp>
      <p:sp>
        <p:nvSpPr>
          <p:cNvPr id="4" name="Slide Number Placeholder 3">
            <a:extLst>
              <a:ext uri="{FF2B5EF4-FFF2-40B4-BE49-F238E27FC236}">
                <a16:creationId xmlns:a16="http://schemas.microsoft.com/office/drawing/2014/main" id="{E76E6000-8831-9D60-9612-6C3EDAB2C7F6}"/>
              </a:ext>
            </a:extLst>
          </p:cNvPr>
          <p:cNvSpPr>
            <a:spLocks noGrp="1"/>
          </p:cNvSpPr>
          <p:nvPr>
            <p:ph type="sldNum" sz="quarter" idx="5"/>
          </p:nvPr>
        </p:nvSpPr>
        <p:spPr/>
        <p:txBody>
          <a:bodyPr/>
          <a:lstStyle/>
          <a:p>
            <a:fld id="{C78402DA-2A0D-4673-AD50-76F374C3F685}" type="slidenum">
              <a:rPr lang="en-GB" smtClean="0"/>
              <a:t>10</a:t>
            </a:fld>
            <a:endParaRPr lang="en-GB"/>
          </a:p>
        </p:txBody>
      </p:sp>
    </p:spTree>
    <p:extLst>
      <p:ext uri="{BB962C8B-B14F-4D97-AF65-F5344CB8AC3E}">
        <p14:creationId xmlns:p14="http://schemas.microsoft.com/office/powerpoint/2010/main" val="2869343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By putting the four price points from all 1,350 people into the model – regardless of media channel they were told the brand was launching on – helped us identify what’s the Optimal Price Point for the product.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Van </a:t>
            </a:r>
            <a:r>
              <a:rPr lang="en-GB" dirty="0" err="1"/>
              <a:t>Westendorp</a:t>
            </a:r>
            <a:r>
              <a:rPr lang="en-GB" dirty="0"/>
              <a:t> model is essentially looking to identify the intersection between Too Cheap and Too Expensive and that is the optimal price point, in this case £14.30.</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then re-ran the model 9 times to identify the optimal price point based on each of the 9 media cells, to see if the optimal price varied significantly depending on which media channel people were told the brand would be launching…</a:t>
            </a:r>
          </a:p>
        </p:txBody>
      </p:sp>
      <p:sp>
        <p:nvSpPr>
          <p:cNvPr id="4" name="Slide Number Placeholder 3"/>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2861329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BE570-AE87-2D80-8F0D-5DB69D1F9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F5C5B-22F1-5511-D96F-4D44712302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91200-1C33-C37D-D8DA-0D96AD7D3E74}"/>
              </a:ext>
            </a:extLst>
          </p:cNvPr>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Once again you can see there’s a big spread in optimal price points across the 9 media channels – from £11.80 for those told the brand would be launching its advertising with outdoor up to Cinema coming out top with an optimal price point of £15.79.</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Cinema delivers a 10% higher price premium than the all-channel average, and is statistically significantly higher than all channels from Social Media and below.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The results highlight the benefit of quality AV environments – with a top 3 of TV, Video Sharing Sites (YouTube) and Cinema – in signalling brand quality and ultimately driving willingness to pay more. </a:t>
            </a:r>
          </a:p>
        </p:txBody>
      </p:sp>
      <p:sp>
        <p:nvSpPr>
          <p:cNvPr id="4" name="Slide Number Placeholder 3">
            <a:extLst>
              <a:ext uri="{FF2B5EF4-FFF2-40B4-BE49-F238E27FC236}">
                <a16:creationId xmlns:a16="http://schemas.microsoft.com/office/drawing/2014/main" id="{E9B9F71F-AD50-9370-340C-D2F7CE1BF960}"/>
              </a:ext>
            </a:extLst>
          </p:cNvPr>
          <p:cNvSpPr>
            <a:spLocks noGrp="1"/>
          </p:cNvSpPr>
          <p:nvPr>
            <p:ph type="sldNum" sz="quarter" idx="5"/>
          </p:nvPr>
        </p:nvSpPr>
        <p:spPr/>
        <p:txBody>
          <a:bodyPr/>
          <a:lstStyle/>
          <a:p>
            <a:fld id="{C78402DA-2A0D-4673-AD50-76F374C3F685}" type="slidenum">
              <a:rPr lang="en-GB" smtClean="0"/>
              <a:t>12</a:t>
            </a:fld>
            <a:endParaRPr lang="en-GB"/>
          </a:p>
        </p:txBody>
      </p:sp>
    </p:spTree>
    <p:extLst>
      <p:ext uri="{BB962C8B-B14F-4D97-AF65-F5344CB8AC3E}">
        <p14:creationId xmlns:p14="http://schemas.microsoft.com/office/powerpoint/2010/main" val="4185287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While mobile is quite a high interest category, we felt it was important to also test the hypotheses on a slightly lower interest (and lower price) category. That’s why we selected laundry detergent as our other TIXE product. </a:t>
            </a:r>
          </a:p>
        </p:txBody>
      </p:sp>
      <p:sp>
        <p:nvSpPr>
          <p:cNvPr id="4" name="Slide Number Placeholder 3"/>
          <p:cNvSpPr>
            <a:spLocks noGrp="1"/>
          </p:cNvSpPr>
          <p:nvPr>
            <p:ph type="sldNum" sz="quarter" idx="5"/>
          </p:nvPr>
        </p:nvSpPr>
        <p:spPr/>
        <p:txBody>
          <a:bodyPr/>
          <a:lstStyle/>
          <a:p>
            <a:fld id="{C78402DA-2A0D-4673-AD50-76F374C3F685}" type="slidenum">
              <a:rPr lang="en-GB" smtClean="0"/>
              <a:t>13</a:t>
            </a:fld>
            <a:endParaRPr lang="en-GB"/>
          </a:p>
        </p:txBody>
      </p:sp>
    </p:spTree>
    <p:extLst>
      <p:ext uri="{BB962C8B-B14F-4D97-AF65-F5344CB8AC3E}">
        <p14:creationId xmlns:p14="http://schemas.microsoft.com/office/powerpoint/2010/main" val="651381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We re-ran the exact same process for all the data from the laundry category respondents and found a very similar set of results. </a:t>
            </a: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Even at a lower price point, there is still quite a range of prices delivered by the individual media channels from £6.14 in Outdoor, to an average of £6.71, and up again to Cinema at the top delivering £7.67, the highest optimal price of any of the channels. </a:t>
            </a: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That’s a 14% increase vs. the overall average optimal price point for the laundry detergent brand. </a:t>
            </a: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And again, we see the quality AV channels leading the way in terms of their ability to drive price perceptions higher. </a:t>
            </a: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90752"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So what does this all mean for brands?</a:t>
            </a:r>
          </a:p>
        </p:txBody>
      </p:sp>
      <p:sp>
        <p:nvSpPr>
          <p:cNvPr id="4" name="Slide Number Placeholder 3"/>
          <p:cNvSpPr>
            <a:spLocks noGrp="1"/>
          </p:cNvSpPr>
          <p:nvPr>
            <p:ph type="sldNum" sz="quarter" idx="5"/>
          </p:nvPr>
        </p:nvSpPr>
        <p:spPr/>
        <p:txBody>
          <a:bodyPr/>
          <a:lstStyle/>
          <a:p>
            <a:fld id="{C78402DA-2A0D-4673-AD50-76F374C3F685}" type="slidenum">
              <a:rPr lang="en-GB" smtClean="0"/>
              <a:t>14</a:t>
            </a:fld>
            <a:endParaRPr lang="en-GB"/>
          </a:p>
        </p:txBody>
      </p:sp>
    </p:spTree>
    <p:extLst>
      <p:ext uri="{BB962C8B-B14F-4D97-AF65-F5344CB8AC3E}">
        <p14:creationId xmlns:p14="http://schemas.microsoft.com/office/powerpoint/2010/main" val="3070286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dirty="0"/>
              <a:t>In summary…</a:t>
            </a:r>
          </a:p>
          <a:p>
            <a:pPr marL="0" lvl="0" indent="0" algn="l" rtl="0">
              <a:spcBef>
                <a:spcPts val="0"/>
              </a:spcBef>
              <a:spcAft>
                <a:spcPts val="0"/>
              </a:spcAft>
              <a:buNone/>
            </a:pPr>
            <a:endParaRPr lang="en-GB" sz="120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dirty="0">
                <a:solidFill>
                  <a:prstClr val="white"/>
                </a:solidFill>
                <a:latin typeface="Inter Tight" pitchFamily="2" charset="0"/>
              </a:rPr>
              <a:t>Context is key - </a:t>
            </a:r>
            <a:r>
              <a:rPr lang="en-GB" sz="1200" b="0" i="0" u="none" strike="noStrike" cap="none" dirty="0">
                <a:solidFill>
                  <a:srgbClr val="000000"/>
                </a:solidFill>
                <a:effectLst/>
                <a:latin typeface="Aptos" panose="020B0004020202020204" pitchFamily="34" charset="0"/>
                <a:ea typeface="Aptos" panose="020B0004020202020204" pitchFamily="34" charset="0"/>
                <a:cs typeface="Times New Roman" panose="02020603050405020304" pitchFamily="18" charset="0"/>
                <a:sym typeface="Arial"/>
              </a:rPr>
              <a:t>not all channels are created equally, and the media mix you choose has a clear role to play in influencing quality and price perceptions and therefore long- and short-term profitability. </a:t>
            </a:r>
            <a:endParaRPr lang="en-GB" sz="1200" dirty="0"/>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arenR"/>
              <a:tabLst/>
              <a:defRPr/>
            </a:pPr>
            <a:endParaRPr lang="en-GB" sz="1200" b="0" dirty="0">
              <a:solidFill>
                <a:prstClr val="white"/>
              </a:solidFill>
              <a:latin typeface="Inter Tight" pitchFamily="2"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dirty="0">
                <a:solidFill>
                  <a:prstClr val="white"/>
                </a:solidFill>
                <a:latin typeface="Inter Tight" pitchFamily="2" charset="0"/>
              </a:rPr>
              <a:t>Quality media and especially the premium nature of cinema sets it apart from other media channels in being able to signal quality and good value.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dirty="0">
              <a:solidFill>
                <a:prstClr val="white"/>
              </a:solidFill>
              <a:latin typeface="Inter Tight" pitchFamily="2"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dirty="0">
                <a:solidFill>
                  <a:prstClr val="white"/>
                </a:solidFill>
                <a:latin typeface="Inter Tight" pitchFamily="2" charset="0"/>
              </a:rPr>
              <a:t>And we’ve just not seen that in this experiment using a fictional brand, we have also seen in real world practice with existing brands. </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15</a:t>
            </a:fld>
            <a:endParaRPr lang="en-GB"/>
          </a:p>
        </p:txBody>
      </p:sp>
    </p:spTree>
    <p:extLst>
      <p:ext uri="{BB962C8B-B14F-4D97-AF65-F5344CB8AC3E}">
        <p14:creationId xmlns:p14="http://schemas.microsoft.com/office/powerpoint/2010/main" val="2530176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rgbClr val="000000"/>
                </a:solidFill>
                <a:latin typeface="Arial" panose="020B0604020202020204" pitchFamily="34" charset="0"/>
                <a:cs typeface="Arial" panose="020B0604020202020204" pitchFamily="34" charset="0"/>
                <a:sym typeface="Arial"/>
              </a:rPr>
              <a:t>Digging into our Ad Effectiveness Databank, we can see where brands wanted to measure perceptions relating to Quality and ‘Value For Money’ people being exposed to the brand’s ad in cinema had significantly higher levels of agreement with these perceptions versus those not exposed to the ad in cinema.</a:t>
            </a:r>
          </a:p>
        </p:txBody>
      </p:sp>
      <p:sp>
        <p:nvSpPr>
          <p:cNvPr id="4" name="Slide Number Placeholder 3"/>
          <p:cNvSpPr>
            <a:spLocks noGrp="1"/>
          </p:cNvSpPr>
          <p:nvPr>
            <p:ph type="sldNum" sz="quarter" idx="5"/>
          </p:nvPr>
        </p:nvSpPr>
        <p:spPr/>
        <p:txBody>
          <a:bodyPr/>
          <a:lstStyle/>
          <a:p>
            <a:fld id="{C78402DA-2A0D-4673-AD50-76F374C3F685}" type="slidenum">
              <a:rPr lang="en-GB" smtClean="0"/>
              <a:t>16</a:t>
            </a:fld>
            <a:endParaRPr lang="en-GB"/>
          </a:p>
        </p:txBody>
      </p:sp>
    </p:spTree>
    <p:extLst>
      <p:ext uri="{BB962C8B-B14F-4D97-AF65-F5344CB8AC3E}">
        <p14:creationId xmlns:p14="http://schemas.microsoft.com/office/powerpoint/2010/main" val="763286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dirty="0">
                <a:solidFill>
                  <a:prstClr val="white"/>
                </a:solidFill>
                <a:latin typeface="Inter Tight" pitchFamily="2" charset="0"/>
              </a:rPr>
              <a:t>To conclude, Cinema should be a key part of the media mix for brands looking to maintain or increase price and quality perceptions, land ‘good value for money’ messaging and it can also play a role for new or challenger brands in categories looking to elevate their brands.</a:t>
            </a:r>
            <a:endParaRPr lang="en-GB" sz="10500" b="0" dirty="0">
              <a:solidFill>
                <a:prstClr val="white"/>
              </a:solidFill>
              <a:latin typeface="Inter Tight" pitchFamily="2" charset="0"/>
            </a:endParaRPr>
          </a:p>
        </p:txBody>
      </p:sp>
      <p:sp>
        <p:nvSpPr>
          <p:cNvPr id="4" name="Slide Number Placeholder 3"/>
          <p:cNvSpPr>
            <a:spLocks noGrp="1"/>
          </p:cNvSpPr>
          <p:nvPr>
            <p:ph type="sldNum" sz="quarter" idx="5"/>
          </p:nvPr>
        </p:nvSpPr>
        <p:spPr/>
        <p:txBody>
          <a:bodyPr/>
          <a:lstStyle/>
          <a:p>
            <a:fld id="{C78402DA-2A0D-4673-AD50-76F374C3F685}" type="slidenum">
              <a:rPr lang="en-GB" smtClean="0"/>
              <a:t>17</a:t>
            </a:fld>
            <a:endParaRPr lang="en-GB"/>
          </a:p>
        </p:txBody>
      </p:sp>
    </p:spTree>
    <p:extLst>
      <p:ext uri="{BB962C8B-B14F-4D97-AF65-F5344CB8AC3E}">
        <p14:creationId xmlns:p14="http://schemas.microsoft.com/office/powerpoint/2010/main" val="1913399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dirty="0">
                <a:solidFill>
                  <a:prstClr val="white"/>
                </a:solidFill>
                <a:latin typeface="Inter Tight" pitchFamily="2" charset="0"/>
              </a:rPr>
              <a:t>And we now know from this experiment, that this can go one further with Cinema ultimately able to drive higher price perceptions for brands than any other channel. </a:t>
            </a:r>
          </a:p>
        </p:txBody>
      </p:sp>
      <p:sp>
        <p:nvSpPr>
          <p:cNvPr id="4" name="Slide Number Placeholder 3"/>
          <p:cNvSpPr>
            <a:spLocks noGrp="1"/>
          </p:cNvSpPr>
          <p:nvPr>
            <p:ph type="sldNum" sz="quarter" idx="5"/>
          </p:nvPr>
        </p:nvSpPr>
        <p:spPr/>
        <p:txBody>
          <a:bodyPr/>
          <a:lstStyle/>
          <a:p>
            <a:fld id="{C78402DA-2A0D-4673-AD50-76F374C3F685}" type="slidenum">
              <a:rPr lang="en-GB" smtClean="0"/>
              <a:t>18</a:t>
            </a:fld>
            <a:endParaRPr lang="en-GB"/>
          </a:p>
        </p:txBody>
      </p:sp>
    </p:spTree>
    <p:extLst>
      <p:ext uri="{BB962C8B-B14F-4D97-AF65-F5344CB8AC3E}">
        <p14:creationId xmlns:p14="http://schemas.microsoft.com/office/powerpoint/2010/main" val="303119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t>We’re </a:t>
            </a:r>
            <a:r>
              <a:rPr lang="en-GB" dirty="0"/>
              <a:t>launching this research in the wake of a budget that spooked both ordinary people and business. Costs are rising, and businesses need to raise prices to counter this. But at the same time consumer confidence remains very fragile so there’s a clear challenge for advertisers here.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We have begun to see signs within the industry of this topic being discussed – </a:t>
            </a:r>
            <a:r>
              <a:rPr lang="en-GB" sz="800" b="0" i="0" u="none" strike="noStrike" cap="none" dirty="0">
                <a:solidFill>
                  <a:srgbClr val="000000"/>
                </a:solidFill>
                <a:latin typeface="Arial" panose="020B0604020202020204" pitchFamily="34" charset="0"/>
                <a:cs typeface="Arial" panose="020B0604020202020204" pitchFamily="34" charset="0"/>
                <a:sym typeface="Arial"/>
              </a:rPr>
              <a:t>recent thought leadership articles, </a:t>
            </a:r>
            <a:r>
              <a:rPr lang="en-GB" sz="1100" dirty="0">
                <a:effectLst/>
                <a:latin typeface="Aptos" panose="020B0004020202020204" pitchFamily="34" charset="0"/>
                <a:ea typeface="Aptos" panose="020B0004020202020204" pitchFamily="34" charset="0"/>
                <a:cs typeface="Times New Roman" panose="02020603050405020304" pitchFamily="18" charset="0"/>
              </a:rPr>
              <a:t>industry papers and award-winning IPA case studies are beginning to talk about the clear impact advertising can – and should be – having on improving price perceptions and reducing price elasticity.</a:t>
            </a:r>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301990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Our research confirms it is a challenging outlook for brands. Consumers don’t want to spend any more – we found that 88% of people want to maintain or reduce spend this year across 10 major product categories – so there’s a clear widening gap between the commercial necessities for brands and consumer sentiment.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This current economic climate just highlights the need to engage with people’s everyday motivations and priorities, and the chart on the right highlights that buying priorities remain about value and quality (over lowest price) so how can brands communicate this explicitly and implicitly through advertising and media choice?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0"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3</a:t>
            </a:fld>
            <a:endParaRPr lang="en-GB"/>
          </a:p>
        </p:txBody>
      </p:sp>
    </p:spTree>
    <p:extLst>
      <p:ext uri="{BB962C8B-B14F-4D97-AF65-F5344CB8AC3E}">
        <p14:creationId xmlns:p14="http://schemas.microsoft.com/office/powerpoint/2010/main" val="675273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When we talk about price, it can often be in the context of economists and the boardroom where price is seen as ‘a number’, an economic lever for driving profitable growth.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However, in the real world to ordinary people, price is a feeling, it’s a psychological experience that can be positive or negative.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ea typeface="Aptos" panose="020B0004020202020204" pitchFamily="34" charset="0"/>
                <a:cs typeface="Arial" panose="020B0604020202020204" pitchFamily="34" charset="0"/>
                <a:sym typeface="Arial"/>
              </a:rPr>
              <a:t>And the same can be said for how people encounter advertising in different environments. </a:t>
            </a:r>
          </a:p>
        </p:txBody>
      </p:sp>
      <p:sp>
        <p:nvSpPr>
          <p:cNvPr id="4" name="Slide Number Placeholder 3"/>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363496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And that’s what we were interested in investigating with this new research project.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The work we’ve done previously with </a:t>
            </a:r>
            <a:r>
              <a:rPr lang="en-GB" i="1" dirty="0"/>
              <a:t>everyday people </a:t>
            </a:r>
            <a:r>
              <a:rPr lang="en-GB" dirty="0"/>
              <a:t>has demonstrated that </a:t>
            </a:r>
            <a:r>
              <a:rPr lang="en-GB" sz="1200" dirty="0">
                <a:effectLst/>
                <a:latin typeface="Aptos" panose="020B0004020202020204" pitchFamily="34" charset="0"/>
                <a:ea typeface="Aptos" panose="020B0004020202020204" pitchFamily="34" charset="0"/>
                <a:cs typeface="Times New Roman" panose="02020603050405020304" pitchFamily="18" charset="0"/>
              </a:rPr>
              <a:t>the role of channel choice alone can communicate important positive signals about a brand – with TV and Cinema particularly strong at signalling fame and fitness signals.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dirty="0">
                <a:effectLst/>
                <a:latin typeface="Aptos" panose="020B0004020202020204" pitchFamily="34" charset="0"/>
                <a:ea typeface="Aptos" panose="020B0004020202020204" pitchFamily="34" charset="0"/>
                <a:cs typeface="Times New Roman" panose="02020603050405020304" pitchFamily="18" charset="0"/>
              </a:rPr>
              <a:t>We wanted to see if this went further and can the media channel a brand is seen in alone increase </a:t>
            </a:r>
            <a:r>
              <a:rPr lang="en-GB" sz="1200" b="0" i="0" u="none" strike="noStrike" cap="none" dirty="0">
                <a:solidFill>
                  <a:srgbClr val="000000"/>
                </a:solidFill>
                <a:latin typeface="Arial" panose="020B0604020202020204" pitchFamily="34" charset="0"/>
                <a:cs typeface="Arial" panose="020B0604020202020204" pitchFamily="34" charset="0"/>
                <a:sym typeface="Arial"/>
              </a:rPr>
              <a:t>people’s willingness to pay for a brand?</a:t>
            </a:r>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1271368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t>For our experiment designed to isolate the impact of different media channels on people’s willingness to pay for brands we introduced a tried and tested fictional brand – TIXE – that </a:t>
            </a:r>
            <a:r>
              <a:rPr lang="en-US" sz="1200" i="1" dirty="0"/>
              <a:t>everyday people </a:t>
            </a:r>
            <a:r>
              <a:rPr lang="en-US" sz="1200" i="0" dirty="0"/>
              <a:t>have used in previous research.</a:t>
            </a:r>
            <a:endParaRPr lang="en-US" sz="120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We created two product description – one being a mobile network, and one a laundry detergent.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A nationally representative sample of 2,700 UK adults were then split evenly across 18 demographically matched media cells. Nine cells see the mobile network category, and 9 in the laundry detergent one. </a:t>
            </a:r>
          </a:p>
        </p:txBody>
      </p:sp>
      <p:sp>
        <p:nvSpPr>
          <p:cNvPr id="4" name="Slide Number Placeholder 3"/>
          <p:cNvSpPr>
            <a:spLocks noGrp="1"/>
          </p:cNvSpPr>
          <p:nvPr>
            <p:ph type="sldNum" sz="quarter" idx="5"/>
          </p:nvPr>
        </p:nvSpPr>
        <p:spPr/>
        <p:txBody>
          <a:bodyPr/>
          <a:lstStyle/>
          <a:p>
            <a:fld id="{C78402DA-2A0D-4673-AD50-76F374C3F685}" type="slidenum">
              <a:rPr lang="en-GB" smtClean="0"/>
              <a:t>6</a:t>
            </a:fld>
            <a:endParaRPr lang="en-GB"/>
          </a:p>
        </p:txBody>
      </p:sp>
    </p:spTree>
    <p:extLst>
      <p:ext uri="{BB962C8B-B14F-4D97-AF65-F5344CB8AC3E}">
        <p14:creationId xmlns:p14="http://schemas.microsoft.com/office/powerpoint/2010/main" val="2415784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26FC1-25E0-743A-3156-BC962E4BB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38E99-51FF-B25B-49D4-2476D9691B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E481F5-ABF4-9FC8-C436-53A8E39BA8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Each cell is given a synopsis of the product information – this product description is exactly the same for everyone.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The only difference is which media channel the brand is said to be launching on – the example here shows what those in the cinema cell would be shown – that </a:t>
            </a:r>
            <a:r>
              <a:rPr lang="en-GB" sz="1200" b="0" i="0" u="none" strike="noStrike" cap="none" dirty="0" err="1">
                <a:solidFill>
                  <a:srgbClr val="000000"/>
                </a:solidFill>
                <a:latin typeface="Arial" panose="020B0604020202020204" pitchFamily="34" charset="0"/>
                <a:cs typeface="Arial" panose="020B0604020202020204" pitchFamily="34" charset="0"/>
                <a:sym typeface="Arial"/>
              </a:rPr>
              <a:t>Tixe</a:t>
            </a:r>
            <a:r>
              <a:rPr lang="en-GB" sz="1200" b="0" i="0" u="none" strike="noStrike" cap="none" dirty="0">
                <a:solidFill>
                  <a:srgbClr val="000000"/>
                </a:solidFill>
                <a:latin typeface="Arial" panose="020B0604020202020204" pitchFamily="34" charset="0"/>
                <a:cs typeface="Arial" panose="020B0604020202020204" pitchFamily="34" charset="0"/>
                <a:sym typeface="Arial"/>
              </a:rPr>
              <a:t> will launching an advertising campaign exclusively in the cinema. And if you were in the TV cell, respondents would be told that </a:t>
            </a:r>
            <a:r>
              <a:rPr lang="en-GB" sz="1200" b="0" i="0" u="none" strike="noStrike" cap="none" dirty="0" err="1">
                <a:solidFill>
                  <a:srgbClr val="000000"/>
                </a:solidFill>
                <a:latin typeface="Arial" panose="020B0604020202020204" pitchFamily="34" charset="0"/>
                <a:cs typeface="Arial" panose="020B0604020202020204" pitchFamily="34" charset="0"/>
                <a:sym typeface="Arial"/>
              </a:rPr>
              <a:t>Tixe</a:t>
            </a:r>
            <a:r>
              <a:rPr lang="en-GB" sz="1200" b="0" i="0" u="none" strike="noStrike" cap="none" dirty="0">
                <a:solidFill>
                  <a:srgbClr val="000000"/>
                </a:solidFill>
                <a:latin typeface="Arial" panose="020B0604020202020204" pitchFamily="34" charset="0"/>
                <a:cs typeface="Arial" panose="020B0604020202020204" pitchFamily="34" charset="0"/>
                <a:sym typeface="Arial"/>
              </a:rPr>
              <a:t> was launching on TV and so on. </a:t>
            </a:r>
          </a:p>
        </p:txBody>
      </p:sp>
      <p:sp>
        <p:nvSpPr>
          <p:cNvPr id="4" name="Slide Number Placeholder 3">
            <a:extLst>
              <a:ext uri="{FF2B5EF4-FFF2-40B4-BE49-F238E27FC236}">
                <a16:creationId xmlns:a16="http://schemas.microsoft.com/office/drawing/2014/main" id="{15B5BCA1-E4D5-DFE4-9EE5-E4309A8D69E0}"/>
              </a:ext>
            </a:extLst>
          </p:cNvPr>
          <p:cNvSpPr>
            <a:spLocks noGrp="1"/>
          </p:cNvSpPr>
          <p:nvPr>
            <p:ph type="sldNum" sz="quarter" idx="5"/>
          </p:nvPr>
        </p:nvSpPr>
        <p:spPr/>
        <p:txBody>
          <a:bodyPr/>
          <a:lstStyle/>
          <a:p>
            <a:fld id="{C78402DA-2A0D-4673-AD50-76F374C3F685}" type="slidenum">
              <a:rPr lang="en-GB" smtClean="0"/>
              <a:t>7</a:t>
            </a:fld>
            <a:endParaRPr lang="en-GB"/>
          </a:p>
        </p:txBody>
      </p:sp>
    </p:spTree>
    <p:extLst>
      <p:ext uri="{BB962C8B-B14F-4D97-AF65-F5344CB8AC3E}">
        <p14:creationId xmlns:p14="http://schemas.microsoft.com/office/powerpoint/2010/main" val="4053001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We then asked four very straightforward questions about their willingness to pay for TIXE – what would be a price that seems too cheap, a good value price, and when would it start to get expensive and be too expensive etc.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So what did we find? Well, I’m going to talk through two different ways we can interpret the results. </a:t>
            </a:r>
          </a:p>
        </p:txBody>
      </p:sp>
      <p:sp>
        <p:nvSpPr>
          <p:cNvPr id="4" name="Slide Number Placeholder 3"/>
          <p:cNvSpPr>
            <a:spLocks noGrp="1"/>
          </p:cNvSpPr>
          <p:nvPr>
            <p:ph type="sldNum" sz="quarter" idx="5"/>
          </p:nvPr>
        </p:nvSpPr>
        <p:spPr/>
        <p:txBody>
          <a:bodyPr/>
          <a:lstStyle/>
          <a:p>
            <a:fld id="{C78402DA-2A0D-4673-AD50-76F374C3F685}" type="slidenum">
              <a:rPr lang="en-GB" smtClean="0"/>
              <a:t>8</a:t>
            </a:fld>
            <a:endParaRPr lang="en-GB"/>
          </a:p>
        </p:txBody>
      </p:sp>
    </p:spTree>
    <p:extLst>
      <p:ext uri="{BB962C8B-B14F-4D97-AF65-F5344CB8AC3E}">
        <p14:creationId xmlns:p14="http://schemas.microsoft.com/office/powerpoint/2010/main" val="758389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As hypothesised, at a very basic level, if we just focus on answers to the question of ‘good value’, we see a strong correlation between media channel and willingness to pay.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200" b="0" i="0" u="none" strike="noStrike" cap="none" dirty="0">
                <a:solidFill>
                  <a:srgbClr val="000000"/>
                </a:solidFill>
                <a:latin typeface="Arial" panose="020B0604020202020204" pitchFamily="34" charset="0"/>
                <a:cs typeface="Arial" panose="020B0604020202020204" pitchFamily="34" charset="0"/>
                <a:sym typeface="Arial"/>
              </a:rPr>
              <a:t>There are a wide range of prices across the media channels, and people are willing to pay substantially more for TIXE if they believe the brand will be launching its advertising in cinema. </a:t>
            </a:r>
          </a:p>
        </p:txBody>
      </p:sp>
      <p:sp>
        <p:nvSpPr>
          <p:cNvPr id="4" name="Slide Number Placeholder 3"/>
          <p:cNvSpPr>
            <a:spLocks noGrp="1"/>
          </p:cNvSpPr>
          <p:nvPr>
            <p:ph type="sldNum" sz="quarter" idx="5"/>
          </p:nvPr>
        </p:nvSpPr>
        <p:spPr/>
        <p:txBody>
          <a:bodyPr/>
          <a:lstStyle/>
          <a:p>
            <a:fld id="{C78402DA-2A0D-4673-AD50-76F374C3F685}" type="slidenum">
              <a:rPr lang="en-GB" smtClean="0"/>
              <a:t>9</a:t>
            </a:fld>
            <a:endParaRPr lang="en-GB"/>
          </a:p>
        </p:txBody>
      </p:sp>
    </p:spTree>
    <p:extLst>
      <p:ext uri="{BB962C8B-B14F-4D97-AF65-F5344CB8AC3E}">
        <p14:creationId xmlns:p14="http://schemas.microsoft.com/office/powerpoint/2010/main" val="36173865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01354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181541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856498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3990227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870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7955375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48950690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dirty="0"/>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28682151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39457069"/>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98688933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11782669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34157548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dirty="0"/>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54610294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Tree>
    <p:extLst>
      <p:ext uri="{BB962C8B-B14F-4D97-AF65-F5344CB8AC3E}">
        <p14:creationId xmlns:p14="http://schemas.microsoft.com/office/powerpoint/2010/main" val="175210382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dirty="0"/>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dirty="0"/>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Chart colour bg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Chart full width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Chart colour bg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729172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Chart full width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35232477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Chart colour bg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326DBF83-EF91-CD71-20C0-7FF711D4F4D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83365074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Chart full width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73B639C9-A30E-28F6-BC1C-4BD6178C7E0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13341567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1923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756425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6622227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062136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1774376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2931110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78437595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261825287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7723678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48810681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64495169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32565970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08743353"/>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132789327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688313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7871528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12907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811788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830693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062682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589317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dirty="0"/>
              <a:t>Heading goes here</a:t>
            </a:r>
            <a:endParaRPr lang="en-US" dirty="0"/>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dirty="0"/>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dirty="0"/>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Heading, subheading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2000" b="1">
                <a:solidFill>
                  <a:schemeClr val="bg1"/>
                </a:solidFill>
              </a:defRPr>
            </a:lvl1pPr>
          </a:lstStyle>
          <a:p>
            <a:r>
              <a:rPr lang="en-US">
                <a:sym typeface="Inter Tight"/>
              </a:rPr>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4075921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Heading, subheading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2000" b="1">
                <a:solidFill>
                  <a:schemeClr val="tx1"/>
                </a:solidFill>
              </a:defRPr>
            </a:lvl1pPr>
          </a:lstStyle>
          <a:p>
            <a:r>
              <a:rPr lang="en-US">
                <a:sym typeface="Inter Tight"/>
              </a:rPr>
              <a:t>Subheading goes here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816693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5660886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7785636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696570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597924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287460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27967406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dirty="0"/>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dirty="0"/>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7737306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41421642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493484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images and text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Tree>
    <p:extLst>
      <p:ext uri="{BB962C8B-B14F-4D97-AF65-F5344CB8AC3E}">
        <p14:creationId xmlns:p14="http://schemas.microsoft.com/office/powerpoint/2010/main" val="120810465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images and text light text">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4CFD8AFB-5C53-B4B6-7A6C-1E7795D84C51}"/>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Tree>
    <p:extLst>
      <p:ext uri="{BB962C8B-B14F-4D97-AF65-F5344CB8AC3E}">
        <p14:creationId xmlns:p14="http://schemas.microsoft.com/office/powerpoint/2010/main" val="6162882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18" Type="http://schemas.openxmlformats.org/officeDocument/2006/relationships/slideLayout" Target="../slideLayouts/slideLayout19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17" Type="http://schemas.openxmlformats.org/officeDocument/2006/relationships/slideLayout" Target="../slideLayouts/slideLayout189.xml"/><Relationship Id="rId2" Type="http://schemas.openxmlformats.org/officeDocument/2006/relationships/slideLayout" Target="../slideLayouts/slideLayout174.xml"/><Relationship Id="rId16" Type="http://schemas.openxmlformats.org/officeDocument/2006/relationships/slideLayout" Target="../slideLayouts/slideLayout188.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10" Type="http://schemas.openxmlformats.org/officeDocument/2006/relationships/slideLayout" Target="../slideLayouts/slideLayout182.xml"/><Relationship Id="rId19" Type="http://schemas.openxmlformats.org/officeDocument/2006/relationships/theme" Target="../theme/theme10.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2.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theme" Target="../theme/theme3.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9" Type="http://schemas.openxmlformats.org/officeDocument/2006/relationships/slideLayout" Target="../slideLayouts/slideLayout93.xml"/><Relationship Id="rId21" Type="http://schemas.openxmlformats.org/officeDocument/2006/relationships/slideLayout" Target="../slideLayouts/slideLayout75.xml"/><Relationship Id="rId34" Type="http://schemas.openxmlformats.org/officeDocument/2006/relationships/slideLayout" Target="../slideLayouts/slideLayout88.xml"/><Relationship Id="rId42" Type="http://schemas.openxmlformats.org/officeDocument/2006/relationships/slideLayout" Target="../slideLayouts/slideLayout96.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9" Type="http://schemas.openxmlformats.org/officeDocument/2006/relationships/slideLayout" Target="../slideLayouts/slideLayout83.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32" Type="http://schemas.openxmlformats.org/officeDocument/2006/relationships/slideLayout" Target="../slideLayouts/slideLayout86.xml"/><Relationship Id="rId37" Type="http://schemas.openxmlformats.org/officeDocument/2006/relationships/slideLayout" Target="../slideLayouts/slideLayout91.xml"/><Relationship Id="rId40" Type="http://schemas.openxmlformats.org/officeDocument/2006/relationships/slideLayout" Target="../slideLayouts/slideLayout94.xml"/><Relationship Id="rId45" Type="http://schemas.openxmlformats.org/officeDocument/2006/relationships/theme" Target="../theme/theme4.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36" Type="http://schemas.openxmlformats.org/officeDocument/2006/relationships/slideLayout" Target="../slideLayouts/slideLayout90.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slideLayout" Target="../slideLayouts/slideLayout85.xml"/><Relationship Id="rId44" Type="http://schemas.openxmlformats.org/officeDocument/2006/relationships/slideLayout" Target="../slideLayouts/slideLayout98.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slideLayout" Target="../slideLayouts/slideLayout84.xml"/><Relationship Id="rId35" Type="http://schemas.openxmlformats.org/officeDocument/2006/relationships/slideLayout" Target="../slideLayouts/slideLayout89.xml"/><Relationship Id="rId43" Type="http://schemas.openxmlformats.org/officeDocument/2006/relationships/slideLayout" Target="../slideLayouts/slideLayout97.xml"/><Relationship Id="rId8" Type="http://schemas.openxmlformats.org/officeDocument/2006/relationships/slideLayout" Target="../slideLayouts/slideLayout62.xml"/><Relationship Id="rId3" Type="http://schemas.openxmlformats.org/officeDocument/2006/relationships/slideLayout" Target="../slideLayouts/slideLayout57.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33" Type="http://schemas.openxmlformats.org/officeDocument/2006/relationships/slideLayout" Target="../slideLayouts/slideLayout87.xml"/><Relationship Id="rId38" Type="http://schemas.openxmlformats.org/officeDocument/2006/relationships/slideLayout" Target="../slideLayouts/slideLayout92.xml"/><Relationship Id="rId20" Type="http://schemas.openxmlformats.org/officeDocument/2006/relationships/slideLayout" Target="../slideLayouts/slideLayout74.xml"/><Relationship Id="rId41" Type="http://schemas.openxmlformats.org/officeDocument/2006/relationships/slideLayout" Target="../slideLayouts/slideLayout9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3" Type="http://schemas.openxmlformats.org/officeDocument/2006/relationships/slideLayout" Target="../slideLayouts/slideLayout101.xml"/><Relationship Id="rId21" Type="http://schemas.openxmlformats.org/officeDocument/2006/relationships/theme" Target="../theme/theme5.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0" Type="http://schemas.openxmlformats.org/officeDocument/2006/relationships/slideLayout" Target="../slideLayouts/slideLayout118.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slideLayout" Target="../slideLayouts/slideLayout113.xml"/><Relationship Id="rId10" Type="http://schemas.openxmlformats.org/officeDocument/2006/relationships/slideLayout" Target="../slideLayouts/slideLayout108.xml"/><Relationship Id="rId19" Type="http://schemas.openxmlformats.org/officeDocument/2006/relationships/slideLayout" Target="../slideLayouts/slideLayout117.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theme" Target="../theme/theme6.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theme" Target="../theme/theme7.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51.xml"/><Relationship Id="rId7" Type="http://schemas.openxmlformats.org/officeDocument/2006/relationships/theme" Target="../theme/theme8.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5" Type="http://schemas.openxmlformats.org/officeDocument/2006/relationships/slideLayout" Target="../slideLayouts/slideLayout153.xml"/><Relationship Id="rId4" Type="http://schemas.openxmlformats.org/officeDocument/2006/relationships/slideLayout" Target="../slideLayouts/slideLayout15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10" Type="http://schemas.openxmlformats.org/officeDocument/2006/relationships/slideLayout" Target="../slideLayouts/slideLayout164.xml"/><Relationship Id="rId19" Type="http://schemas.openxmlformats.org/officeDocument/2006/relationships/theme" Target="../theme/theme9.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3909" r:id="rId6"/>
    <p:sldLayoutId id="2147484752" r:id="rId7"/>
    <p:sldLayoutId id="2147483910" r:id="rId8"/>
    <p:sldLayoutId id="2147483808" r:id="rId9"/>
    <p:sldLayoutId id="2147483911" r:id="rId10"/>
    <p:sldLayoutId id="2147483810" r:id="rId11"/>
    <p:sldLayoutId id="2147483916" r:id="rId12"/>
    <p:sldLayoutId id="2147483914" r:id="rId13"/>
    <p:sldLayoutId id="2147483915" r:id="rId14"/>
    <p:sldLayoutId id="2147483811" r:id="rId15"/>
    <p:sldLayoutId id="2147483912" r:id="rId16"/>
    <p:sldLayoutId id="2147483812" r:id="rId17"/>
    <p:sldLayoutId id="2147483913" r:id="rId18"/>
    <p:sldLayoutId id="2147483813" r:id="rId19"/>
    <p:sldLayoutId id="2147483917" r:id="rId20"/>
    <p:sldLayoutId id="2147483815" r:id="rId21"/>
    <p:sldLayoutId id="2147483919" r:id="rId22"/>
    <p:sldLayoutId id="2147483814" r:id="rId23"/>
    <p:sldLayoutId id="2147483918" r:id="rId24"/>
    <p:sldLayoutId id="2147484753" r:id="rId25"/>
    <p:sldLayoutId id="214748475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 id="2147484777" r:id="rId7"/>
    <p:sldLayoutId id="2147484778" r:id="rId8"/>
    <p:sldLayoutId id="2147484779" r:id="rId9"/>
    <p:sldLayoutId id="2147484781" r:id="rId10"/>
    <p:sldLayoutId id="2147484784" r:id="rId11"/>
    <p:sldLayoutId id="2147484788" r:id="rId12"/>
    <p:sldLayoutId id="2147484789" r:id="rId13"/>
    <p:sldLayoutId id="2147484791" r:id="rId14"/>
    <p:sldLayoutId id="2147484792" r:id="rId15"/>
    <p:sldLayoutId id="2147484793" r:id="rId16"/>
    <p:sldLayoutId id="2147484794" r:id="rId17"/>
    <p:sldLayoutId id="2147484795"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 id="2147484763" r:id="rId11"/>
    <p:sldLayoutId id="2147484764" r:id="rId1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2" r:id="rId14"/>
    <p:sldLayoutId id="2147484043" r:id="rId15"/>
    <p:sldLayoutId id="214748395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 id="2147484765" r:id="rId43"/>
    <p:sldLayoutId id="2147484766" r:id="rId4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757" r:id="rId5"/>
    <p:sldLayoutId id="2147484758" r:id="rId6"/>
    <p:sldLayoutId id="2147484761" r:id="rId7"/>
    <p:sldLayoutId id="2147484762" r:id="rId8"/>
    <p:sldLayoutId id="2147484391" r:id="rId9"/>
    <p:sldLayoutId id="2147484736" r:id="rId10"/>
    <p:sldLayoutId id="2147484392" r:id="rId11"/>
    <p:sldLayoutId id="2147484733" r:id="rId12"/>
    <p:sldLayoutId id="2147484734" r:id="rId13"/>
    <p:sldLayoutId id="2147484735" r:id="rId14"/>
    <p:sldLayoutId id="2147484393" r:id="rId15"/>
    <p:sldLayoutId id="2147484737" r:id="rId16"/>
    <p:sldLayoutId id="2147484419" r:id="rId17"/>
    <p:sldLayoutId id="2147484738"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79.xml"/><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82.xml"/><Relationship Id="rId5" Type="http://schemas.microsoft.com/office/2007/relationships/hdphoto" Target="../media/hdphoto1.wdp"/><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86.xml"/><Relationship Id="rId5" Type="http://schemas.microsoft.com/office/2007/relationships/hdphoto" Target="../media/hdphoto1.wdp"/><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186.xml"/><Relationship Id="rId5" Type="http://schemas.microsoft.com/office/2007/relationships/hdphoto" Target="../media/hdphoto1.wdp"/><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8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186.xml"/><Relationship Id="rId5" Type="http://schemas.microsoft.com/office/2007/relationships/hdphoto" Target="../media/hdphoto1.wdp"/><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33.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9.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85.xml"/><Relationship Id="rId5" Type="http://schemas.microsoft.com/office/2007/relationships/hdphoto" Target="../media/hdphoto1.wdp"/><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8.xml"/><Relationship Id="rId1" Type="http://schemas.openxmlformats.org/officeDocument/2006/relationships/slideLayout" Target="../slideLayouts/slideLayout188.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chart" Target="../charts/char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9.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82.xml"/><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6.xml"/><Relationship Id="rId5" Type="http://schemas.microsoft.com/office/2007/relationships/hdphoto" Target="../media/hdphoto1.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90.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8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83.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84.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824BA7D-7463-6F81-A48A-C011FB516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D7DDA6-0C7F-B48A-BEDA-28AD5B352721}"/>
              </a:ext>
            </a:extLst>
          </p:cNvPr>
          <p:cNvSpPr>
            <a:spLocks noGrp="1"/>
          </p:cNvSpPr>
          <p:nvPr>
            <p:ph type="title"/>
          </p:nvPr>
        </p:nvSpPr>
        <p:spPr>
          <a:effectLst>
            <a:outerShdw blurRad="50800" dist="38100" dir="2700000" algn="tl" rotWithShape="0">
              <a:prstClr val="black">
                <a:alpha val="40000"/>
              </a:prstClr>
            </a:outerShdw>
          </a:effectLst>
        </p:spPr>
        <p:txBody>
          <a:bodyPr/>
          <a:lstStyle/>
          <a:p>
            <a:r>
              <a:rPr lang="en-GB" dirty="0"/>
              <a:t>Maximising price: </a:t>
            </a:r>
            <a:br>
              <a:rPr lang="en-GB" dirty="0"/>
            </a:br>
            <a:r>
              <a:rPr lang="en-GB" dirty="0"/>
              <a:t>The role of media</a:t>
            </a:r>
          </a:p>
        </p:txBody>
      </p:sp>
      <p:sp>
        <p:nvSpPr>
          <p:cNvPr id="5" name="TextBox 4">
            <a:extLst>
              <a:ext uri="{FF2B5EF4-FFF2-40B4-BE49-F238E27FC236}">
                <a16:creationId xmlns:a16="http://schemas.microsoft.com/office/drawing/2014/main" id="{7977F6A1-B477-59B3-56F1-DAD084315D14}"/>
              </a:ext>
            </a:extLst>
          </p:cNvPr>
          <p:cNvSpPr txBox="1"/>
          <p:nvPr/>
        </p:nvSpPr>
        <p:spPr>
          <a:xfrm>
            <a:off x="3048000" y="4725369"/>
            <a:ext cx="6096000" cy="461665"/>
          </a:xfrm>
          <a:prstGeom prst="rect">
            <a:avLst/>
          </a:prstGeom>
          <a:noFill/>
        </p:spPr>
        <p:txBody>
          <a:bodyPr wrap="square">
            <a:spAutoFit/>
          </a:bodyPr>
          <a:lstStyle/>
          <a:p>
            <a:pPr algn="ctr"/>
            <a:r>
              <a:rPr lang="en-GB" sz="2400" b="1" dirty="0">
                <a:solidFill>
                  <a:schemeClr val="bg1"/>
                </a:solidFill>
              </a:rPr>
              <a:t>Digital Cinema Media x everyday people</a:t>
            </a:r>
          </a:p>
        </p:txBody>
      </p:sp>
      <p:pic>
        <p:nvPicPr>
          <p:cNvPr id="8" name="Picture 7" descr="A black background with blue and pink text&#10;&#10;Description automatically generated">
            <a:extLst>
              <a:ext uri="{FF2B5EF4-FFF2-40B4-BE49-F238E27FC236}">
                <a16:creationId xmlns:a16="http://schemas.microsoft.com/office/drawing/2014/main" id="{3CD16313-43E3-719F-010C-E1405659306B}"/>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376794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FDA0F-F836-BDB8-AF06-40E108A83D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46D4EE-99FA-6DC8-9D86-D2B15891BFE2}"/>
              </a:ext>
            </a:extLst>
          </p:cNvPr>
          <p:cNvSpPr>
            <a:spLocks noGrp="1"/>
          </p:cNvSpPr>
          <p:nvPr>
            <p:ph type="body" sz="quarter" idx="83"/>
          </p:nvPr>
        </p:nvSpPr>
        <p:spPr>
          <a:xfrm>
            <a:off x="2331471" y="6480593"/>
            <a:ext cx="7529058" cy="138314"/>
          </a:xfrm>
        </p:spPr>
        <p:txBody>
          <a:bodyPr/>
          <a:lstStyle/>
          <a:p>
            <a:pPr algn="ctr" defTabSz="1344134"/>
            <a:endParaRPr lang="en-GB" dirty="0">
              <a:cs typeface="Poppins" panose="00000500000000000000" pitchFamily="50" charset="0"/>
            </a:endParaRPr>
          </a:p>
        </p:txBody>
      </p:sp>
      <p:sp>
        <p:nvSpPr>
          <p:cNvPr id="4" name="Title 3">
            <a:extLst>
              <a:ext uri="{FF2B5EF4-FFF2-40B4-BE49-F238E27FC236}">
                <a16:creationId xmlns:a16="http://schemas.microsoft.com/office/drawing/2014/main" id="{926CBD30-5D87-DE05-A793-C0A3AB3EE5B5}"/>
              </a:ext>
            </a:extLst>
          </p:cNvPr>
          <p:cNvSpPr>
            <a:spLocks noGrp="1"/>
          </p:cNvSpPr>
          <p:nvPr>
            <p:ph type="title"/>
          </p:nvPr>
        </p:nvSpPr>
        <p:spPr>
          <a:xfrm>
            <a:off x="199830" y="239094"/>
            <a:ext cx="5311970" cy="1915290"/>
          </a:xfrm>
        </p:spPr>
        <p:txBody>
          <a:bodyPr/>
          <a:lstStyle/>
          <a:p>
            <a:r>
              <a:rPr lang="en-GB" dirty="0"/>
              <a:t>The Van </a:t>
            </a:r>
            <a:r>
              <a:rPr lang="en-GB" dirty="0" err="1"/>
              <a:t>Westendorp</a:t>
            </a:r>
            <a:r>
              <a:rPr lang="en-GB" dirty="0"/>
              <a:t> Price Sensitivity Meter </a:t>
            </a:r>
          </a:p>
        </p:txBody>
      </p:sp>
      <p:sp>
        <p:nvSpPr>
          <p:cNvPr id="6" name="Text Placeholder 5">
            <a:extLst>
              <a:ext uri="{FF2B5EF4-FFF2-40B4-BE49-F238E27FC236}">
                <a16:creationId xmlns:a16="http://schemas.microsoft.com/office/drawing/2014/main" id="{FDD0E227-8208-B230-6AA5-F0E5ADDB76F6}"/>
              </a:ext>
            </a:extLst>
          </p:cNvPr>
          <p:cNvSpPr>
            <a:spLocks noGrp="1"/>
          </p:cNvSpPr>
          <p:nvPr>
            <p:ph type="body" sz="quarter" idx="16"/>
          </p:nvPr>
        </p:nvSpPr>
        <p:spPr>
          <a:xfrm>
            <a:off x="205242" y="2154384"/>
            <a:ext cx="4506458" cy="1939174"/>
          </a:xfrm>
        </p:spPr>
        <p:txBody>
          <a:bodyPr/>
          <a:lstStyle/>
          <a:p>
            <a:pPr marL="285750" indent="-285750" defTabSz="914280">
              <a:buClr>
                <a:schemeClr val="bg1"/>
              </a:buClr>
              <a:buFont typeface="Arial" panose="020B0604020202020204" pitchFamily="34" charset="0"/>
              <a:buChar char="•"/>
              <a:defRPr/>
            </a:pPr>
            <a:endParaRPr lang="en-GB" sz="1600" dirty="0">
              <a:cs typeface="Poppins" panose="00000500000000000000" pitchFamily="50" charset="0"/>
            </a:endParaRPr>
          </a:p>
          <a:p>
            <a:pPr marL="285750" indent="-285750" defTabSz="914280">
              <a:buClr>
                <a:schemeClr val="bg1"/>
              </a:buClr>
              <a:buFont typeface="Arial" panose="020B0604020202020204" pitchFamily="34" charset="0"/>
              <a:buChar char="•"/>
              <a:defRPr/>
            </a:pPr>
            <a:r>
              <a:rPr lang="en-GB" sz="1600" dirty="0">
                <a:cs typeface="Poppins" panose="00000500000000000000" pitchFamily="50" charset="0"/>
              </a:rPr>
              <a:t>The model is typically used in </a:t>
            </a:r>
            <a:r>
              <a:rPr lang="en-GB" sz="1600" b="1" dirty="0">
                <a:cs typeface="Poppins" panose="00000500000000000000" pitchFamily="50" charset="0"/>
              </a:rPr>
              <a:t>new product development </a:t>
            </a:r>
            <a:r>
              <a:rPr lang="en-GB" sz="1600" dirty="0">
                <a:cs typeface="Poppins" panose="00000500000000000000" pitchFamily="50" charset="0"/>
              </a:rPr>
              <a:t>where there are no pre-existing parameters for price perceptions. This makes it particularly well suited to the ‘</a:t>
            </a:r>
            <a:r>
              <a:rPr lang="en-GB" sz="1600" dirty="0" err="1">
                <a:cs typeface="Poppins" panose="00000500000000000000" pitchFamily="50" charset="0"/>
              </a:rPr>
              <a:t>Tixe</a:t>
            </a:r>
            <a:r>
              <a:rPr lang="en-GB" sz="1600" dirty="0">
                <a:cs typeface="Poppins" panose="00000500000000000000" pitchFamily="50" charset="0"/>
              </a:rPr>
              <a:t>’ fictional brand</a:t>
            </a:r>
          </a:p>
          <a:p>
            <a:pPr marL="285750" indent="-285750" defTabSz="914280">
              <a:buClr>
                <a:schemeClr val="bg1"/>
              </a:buClr>
              <a:buFont typeface="Arial" panose="020B0604020202020204" pitchFamily="34" charset="0"/>
              <a:buChar char="•"/>
              <a:defRPr/>
            </a:pPr>
            <a:r>
              <a:rPr lang="en-GB" sz="1600" dirty="0">
                <a:cs typeface="Poppins" panose="00000500000000000000" pitchFamily="50" charset="0"/>
              </a:rPr>
              <a:t>The model helps brands identify the </a:t>
            </a:r>
            <a:r>
              <a:rPr lang="en-GB" sz="1600" b="1" dirty="0">
                <a:cs typeface="Poppins" panose="00000500000000000000" pitchFamily="50" charset="0"/>
              </a:rPr>
              <a:t>“optimal price” </a:t>
            </a:r>
            <a:r>
              <a:rPr lang="en-GB" sz="1600" dirty="0">
                <a:cs typeface="Poppins" panose="00000500000000000000" pitchFamily="50" charset="0"/>
              </a:rPr>
              <a:t>specifically focused on finding an acceptable price as a </a:t>
            </a:r>
            <a:r>
              <a:rPr lang="en-GB" sz="1600" b="1" dirty="0">
                <a:cs typeface="Poppins" panose="00000500000000000000" pitchFamily="50" charset="0"/>
              </a:rPr>
              <a:t>quality indicator</a:t>
            </a:r>
          </a:p>
          <a:p>
            <a:pPr marL="380990" indent="-380990" defTabSz="914280">
              <a:buClr>
                <a:schemeClr val="tx1"/>
              </a:buClr>
              <a:buFont typeface="Symbol" panose="05050102010706020507" pitchFamily="18" charset="2"/>
              <a:buChar char="-"/>
              <a:defRPr/>
            </a:pPr>
            <a:endParaRPr lang="en-GB" sz="1600" dirty="0">
              <a:cs typeface="Poppins" panose="00000500000000000000" pitchFamily="50" charset="0"/>
            </a:endParaRPr>
          </a:p>
        </p:txBody>
      </p:sp>
      <p:pic>
        <p:nvPicPr>
          <p:cNvPr id="11" name="Chart Placeholder 10">
            <a:extLst>
              <a:ext uri="{FF2B5EF4-FFF2-40B4-BE49-F238E27FC236}">
                <a16:creationId xmlns:a16="http://schemas.microsoft.com/office/drawing/2014/main" id="{0115CCA6-2CA2-E2AE-6F37-6ADD976670A2}"/>
              </a:ext>
            </a:extLst>
          </p:cNvPr>
          <p:cNvPicPr>
            <a:picLocks noGrp="1" noChangeAspect="1"/>
          </p:cNvPicPr>
          <p:nvPr>
            <p:ph type="chart" sz="quarter" idx="84"/>
          </p:nvPr>
        </p:nvPicPr>
        <p:blipFill>
          <a:blip r:embed="rId3"/>
          <a:stretch>
            <a:fillRect/>
          </a:stretch>
        </p:blipFill>
        <p:spPr>
          <a:xfrm>
            <a:off x="6096000" y="1437770"/>
            <a:ext cx="5668963" cy="4262846"/>
          </a:xfrm>
          <a:prstGeom prst="rect">
            <a:avLst/>
          </a:prstGeom>
        </p:spPr>
      </p:pic>
      <p:sp>
        <p:nvSpPr>
          <p:cNvPr id="12" name="Subtitle 2">
            <a:extLst>
              <a:ext uri="{FF2B5EF4-FFF2-40B4-BE49-F238E27FC236}">
                <a16:creationId xmlns:a16="http://schemas.microsoft.com/office/drawing/2014/main" id="{05CD833A-1586-2F5E-CDD4-EE230BD0F520}"/>
              </a:ext>
            </a:extLst>
          </p:cNvPr>
          <p:cNvSpPr>
            <a:spLocks noGrp="1"/>
          </p:cNvSpPr>
          <p:nvPr>
            <p:ph type="subTitle" idx="1"/>
          </p:nvPr>
        </p:nvSpPr>
        <p:spPr>
          <a:xfrm>
            <a:off x="6084491" y="657793"/>
            <a:ext cx="5308341" cy="261683"/>
          </a:xfrm>
        </p:spPr>
        <p:txBody>
          <a:bodyPr/>
          <a:lstStyle/>
          <a:p>
            <a:r>
              <a:rPr lang="en-GB" dirty="0">
                <a:solidFill>
                  <a:schemeClr val="tx1"/>
                </a:solidFill>
              </a:rPr>
              <a:t>Price Sensitivity Meter output</a:t>
            </a:r>
          </a:p>
        </p:txBody>
      </p:sp>
      <p:pic>
        <p:nvPicPr>
          <p:cNvPr id="5" name="Picture 4" descr="A black background with blue and pink text&#10;&#10;Description automatically generated">
            <a:extLst>
              <a:ext uri="{FF2B5EF4-FFF2-40B4-BE49-F238E27FC236}">
                <a16:creationId xmlns:a16="http://schemas.microsoft.com/office/drawing/2014/main" id="{1BA230AA-1FF9-517B-49CB-4F99AA94465E}"/>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1429459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0A0E-6936-E5FA-DFD2-05BC3334DBAB}"/>
            </a:ext>
          </a:extLst>
        </p:cNvPr>
        <p:cNvGrpSpPr/>
        <p:nvPr/>
      </p:nvGrpSpPr>
      <p:grpSpPr>
        <a:xfrm>
          <a:off x="0" y="0"/>
          <a:ext cx="0" cy="0"/>
          <a:chOff x="0" y="0"/>
          <a:chExt cx="0" cy="0"/>
        </a:xfrm>
      </p:grpSpPr>
      <p:sp>
        <p:nvSpPr>
          <p:cNvPr id="13" name="Oval 12">
            <a:extLst>
              <a:ext uri="{FF2B5EF4-FFF2-40B4-BE49-F238E27FC236}">
                <a16:creationId xmlns:a16="http://schemas.microsoft.com/office/drawing/2014/main" id="{FA8CBF20-69EF-633F-F07B-919E3E2AB083}"/>
              </a:ext>
            </a:extLst>
          </p:cNvPr>
          <p:cNvSpPr/>
          <p:nvPr/>
        </p:nvSpPr>
        <p:spPr>
          <a:xfrm>
            <a:off x="3186294" y="5070157"/>
            <a:ext cx="292100" cy="292100"/>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t> </a:t>
            </a:r>
          </a:p>
        </p:txBody>
      </p:sp>
      <p:graphicFrame>
        <p:nvGraphicFramePr>
          <p:cNvPr id="8" name="Chart Placeholder 7">
            <a:extLst>
              <a:ext uri="{FF2B5EF4-FFF2-40B4-BE49-F238E27FC236}">
                <a16:creationId xmlns:a16="http://schemas.microsoft.com/office/drawing/2014/main" id="{EFCB2983-0891-D2F9-19E1-EFC11A52A84C}"/>
              </a:ext>
            </a:extLst>
          </p:cNvPr>
          <p:cNvGraphicFramePr>
            <a:graphicFrameLocks noGrp="1"/>
          </p:cNvGraphicFramePr>
          <p:nvPr>
            <p:ph type="chart" sz="quarter" idx="84"/>
            <p:extLst>
              <p:ext uri="{D42A27DB-BD31-4B8C-83A1-F6EECF244321}">
                <p14:modId xmlns:p14="http://schemas.microsoft.com/office/powerpoint/2010/main" val="158287393"/>
              </p:ext>
            </p:extLst>
          </p:nvPr>
        </p:nvGraphicFramePr>
        <p:xfrm>
          <a:off x="199830" y="1560512"/>
          <a:ext cx="11786928" cy="4459287"/>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FFCA0C5C-7381-0230-FE19-C00D8019056A}"/>
              </a:ext>
            </a:extLst>
          </p:cNvPr>
          <p:cNvSpPr>
            <a:spLocks noGrp="1"/>
          </p:cNvSpPr>
          <p:nvPr>
            <p:ph type="body" sz="quarter" idx="83"/>
          </p:nvPr>
        </p:nvSpPr>
        <p:spPr>
          <a:xfrm>
            <a:off x="3394256" y="6480592"/>
            <a:ext cx="5398076" cy="157051"/>
          </a:xfrm>
        </p:spPr>
        <p:txBody>
          <a:bodyPr/>
          <a:lstStyle/>
          <a:p>
            <a:pPr algn="ctr"/>
            <a:endParaRPr lang="en-GB" dirty="0"/>
          </a:p>
        </p:txBody>
      </p:sp>
      <p:sp>
        <p:nvSpPr>
          <p:cNvPr id="3" name="Subtitle 2">
            <a:extLst>
              <a:ext uri="{FF2B5EF4-FFF2-40B4-BE49-F238E27FC236}">
                <a16:creationId xmlns:a16="http://schemas.microsoft.com/office/drawing/2014/main" id="{41506E72-CC2A-16CD-568D-D815ECE873F7}"/>
              </a:ext>
            </a:extLst>
          </p:cNvPr>
          <p:cNvSpPr>
            <a:spLocks noGrp="1"/>
          </p:cNvSpPr>
          <p:nvPr>
            <p:ph type="subTitle" idx="1"/>
          </p:nvPr>
        </p:nvSpPr>
        <p:spPr>
          <a:xfrm>
            <a:off x="199829" y="955470"/>
            <a:ext cx="8944171" cy="347555"/>
          </a:xfrm>
        </p:spPr>
        <p:txBody>
          <a:bodyPr/>
          <a:lstStyle/>
          <a:p>
            <a:pPr defTabSz="914280"/>
            <a:r>
              <a:rPr lang="en-GB" dirty="0" err="1"/>
              <a:t>Tixe</a:t>
            </a:r>
            <a:r>
              <a:rPr lang="en-GB" dirty="0"/>
              <a:t>: Mobile Network - Price sensitivity meter output - all channel average:</a:t>
            </a:r>
          </a:p>
        </p:txBody>
      </p:sp>
      <p:sp>
        <p:nvSpPr>
          <p:cNvPr id="4" name="Title 3">
            <a:extLst>
              <a:ext uri="{FF2B5EF4-FFF2-40B4-BE49-F238E27FC236}">
                <a16:creationId xmlns:a16="http://schemas.microsoft.com/office/drawing/2014/main" id="{3D66B0CD-3DB0-8D5B-B0A8-4A0F60AE1EBE}"/>
              </a:ext>
            </a:extLst>
          </p:cNvPr>
          <p:cNvSpPr>
            <a:spLocks noGrp="1"/>
          </p:cNvSpPr>
          <p:nvPr>
            <p:ph type="title"/>
          </p:nvPr>
        </p:nvSpPr>
        <p:spPr>
          <a:xfrm>
            <a:off x="199829" y="239094"/>
            <a:ext cx="11649271" cy="525552"/>
          </a:xfrm>
        </p:spPr>
        <p:txBody>
          <a:bodyPr/>
          <a:lstStyle/>
          <a:p>
            <a:r>
              <a:rPr lang="en-GB" dirty="0"/>
              <a:t>We created a benchmark model for all media</a:t>
            </a:r>
          </a:p>
        </p:txBody>
      </p:sp>
      <p:sp>
        <p:nvSpPr>
          <p:cNvPr id="7" name="Oval 6">
            <a:extLst>
              <a:ext uri="{FF2B5EF4-FFF2-40B4-BE49-F238E27FC236}">
                <a16:creationId xmlns:a16="http://schemas.microsoft.com/office/drawing/2014/main" id="{DEC8C946-C30F-8B4F-D044-10E61D47EA42}"/>
              </a:ext>
            </a:extLst>
          </p:cNvPr>
          <p:cNvSpPr/>
          <p:nvPr/>
        </p:nvSpPr>
        <p:spPr>
          <a:xfrm>
            <a:off x="3186294" y="5070157"/>
            <a:ext cx="292100" cy="29210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98E522D5-C6D3-BA44-0033-283232A3FFEE}"/>
              </a:ext>
            </a:extLst>
          </p:cNvPr>
          <p:cNvGrpSpPr/>
          <p:nvPr/>
        </p:nvGrpSpPr>
        <p:grpSpPr>
          <a:xfrm>
            <a:off x="1828800" y="4484214"/>
            <a:ext cx="3022600" cy="457200"/>
            <a:chOff x="1828800" y="4484214"/>
            <a:chExt cx="3022600" cy="457200"/>
          </a:xfrm>
        </p:grpSpPr>
        <p:sp>
          <p:nvSpPr>
            <p:cNvPr id="16" name="Rectangle 15">
              <a:extLst>
                <a:ext uri="{FF2B5EF4-FFF2-40B4-BE49-F238E27FC236}">
                  <a16:creationId xmlns:a16="http://schemas.microsoft.com/office/drawing/2014/main" id="{12CBD619-979F-31F1-B533-0DE6663C3579}"/>
                </a:ext>
              </a:extLst>
            </p:cNvPr>
            <p:cNvSpPr/>
            <p:nvPr/>
          </p:nvSpPr>
          <p:spPr>
            <a:xfrm>
              <a:off x="1828800" y="4484214"/>
              <a:ext cx="3022600" cy="457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ubtitle 2">
              <a:extLst>
                <a:ext uri="{FF2B5EF4-FFF2-40B4-BE49-F238E27FC236}">
                  <a16:creationId xmlns:a16="http://schemas.microsoft.com/office/drawing/2014/main" id="{B3CB3C16-8B8C-C937-F666-E51D3DE9E4A9}"/>
                </a:ext>
              </a:extLst>
            </p:cNvPr>
            <p:cNvSpPr txBox="1">
              <a:spLocks/>
            </p:cNvSpPr>
            <p:nvPr/>
          </p:nvSpPr>
          <p:spPr>
            <a:xfrm>
              <a:off x="2022558" y="4609364"/>
              <a:ext cx="2619571" cy="292100"/>
            </a:xfrm>
            <a:prstGeom prst="round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Optimal price point £14.30</a:t>
              </a:r>
            </a:p>
          </p:txBody>
        </p:sp>
      </p:grpSp>
      <p:pic>
        <p:nvPicPr>
          <p:cNvPr id="10" name="Picture 9" descr="A black background with blue and pink text&#10;&#10;Description automatically generated">
            <a:extLst>
              <a:ext uri="{FF2B5EF4-FFF2-40B4-BE49-F238E27FC236}">
                <a16:creationId xmlns:a16="http://schemas.microsoft.com/office/drawing/2014/main" id="{54E169C7-6BDF-C9D0-BE39-7D577F536A08}"/>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1516343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4122C-DD83-0275-0FB2-39E2DBF392E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ABC8F6-A1C5-D4FD-4B0F-F5BD2710CB65}"/>
              </a:ext>
            </a:extLst>
          </p:cNvPr>
          <p:cNvSpPr>
            <a:spLocks noGrp="1"/>
          </p:cNvSpPr>
          <p:nvPr>
            <p:ph type="body" sz="quarter" idx="83"/>
          </p:nvPr>
        </p:nvSpPr>
        <p:spPr>
          <a:xfrm>
            <a:off x="2976215" y="6406586"/>
            <a:ext cx="6123168" cy="280900"/>
          </a:xfrm>
        </p:spPr>
        <p:txBody>
          <a:bodyPr/>
          <a:lstStyle/>
          <a:p>
            <a:pPr algn="ctr" defTabSz="1344134"/>
            <a:r>
              <a:rPr lang="en-GB" dirty="0">
                <a:cs typeface="Poppins" panose="00000500000000000000" pitchFamily="50" charset="0"/>
              </a:rPr>
              <a:t>Source: DCM/everyday people 2025. Base: 150 UK adults per media cell. </a:t>
            </a:r>
            <a:br>
              <a:rPr lang="en-GB" dirty="0">
                <a:cs typeface="Poppins" panose="00000500000000000000" pitchFamily="50" charset="0"/>
              </a:rPr>
            </a:br>
            <a:r>
              <a:rPr lang="en-GB" dirty="0"/>
              <a:t>*Statistically significant difference vs. all media except for TV and Video Sharing at 95% confidence interval.</a:t>
            </a:r>
          </a:p>
        </p:txBody>
      </p:sp>
      <p:sp>
        <p:nvSpPr>
          <p:cNvPr id="3" name="Subtitle 2">
            <a:extLst>
              <a:ext uri="{FF2B5EF4-FFF2-40B4-BE49-F238E27FC236}">
                <a16:creationId xmlns:a16="http://schemas.microsoft.com/office/drawing/2014/main" id="{CFE6F17B-66AE-1DCA-2FAA-199DD3EF561C}"/>
              </a:ext>
            </a:extLst>
          </p:cNvPr>
          <p:cNvSpPr>
            <a:spLocks noGrp="1"/>
          </p:cNvSpPr>
          <p:nvPr>
            <p:ph type="subTitle" idx="1"/>
          </p:nvPr>
        </p:nvSpPr>
        <p:spPr>
          <a:xfrm>
            <a:off x="199829" y="955470"/>
            <a:ext cx="6486721" cy="347555"/>
          </a:xfrm>
        </p:spPr>
        <p:txBody>
          <a:bodyPr/>
          <a:lstStyle/>
          <a:p>
            <a:pPr defTabSz="914280"/>
            <a:r>
              <a:rPr lang="en-GB" dirty="0"/>
              <a:t>Price sensitivity meter output Mobile network brand</a:t>
            </a:r>
          </a:p>
        </p:txBody>
      </p:sp>
      <p:sp>
        <p:nvSpPr>
          <p:cNvPr id="4" name="Title 3">
            <a:extLst>
              <a:ext uri="{FF2B5EF4-FFF2-40B4-BE49-F238E27FC236}">
                <a16:creationId xmlns:a16="http://schemas.microsoft.com/office/drawing/2014/main" id="{BBDBC965-64B2-51FD-6C2D-1166EC11F874}"/>
              </a:ext>
            </a:extLst>
          </p:cNvPr>
          <p:cNvSpPr>
            <a:spLocks noGrp="1"/>
          </p:cNvSpPr>
          <p:nvPr>
            <p:ph type="title"/>
          </p:nvPr>
        </p:nvSpPr>
        <p:spPr>
          <a:xfrm>
            <a:off x="199829" y="239094"/>
            <a:ext cx="11675941" cy="525552"/>
          </a:xfrm>
        </p:spPr>
        <p:txBody>
          <a:bodyPr/>
          <a:lstStyle/>
          <a:p>
            <a:r>
              <a:rPr lang="en-GB" dirty="0"/>
              <a:t>Cinema delivers highest price perceptions</a:t>
            </a:r>
          </a:p>
        </p:txBody>
      </p:sp>
      <p:graphicFrame>
        <p:nvGraphicFramePr>
          <p:cNvPr id="8" name="Chart Placeholder 7">
            <a:extLst>
              <a:ext uri="{FF2B5EF4-FFF2-40B4-BE49-F238E27FC236}">
                <a16:creationId xmlns:a16="http://schemas.microsoft.com/office/drawing/2014/main" id="{A6286EB3-5096-458C-B898-EAF632DE9A06}"/>
              </a:ext>
            </a:extLst>
          </p:cNvPr>
          <p:cNvGraphicFramePr>
            <a:graphicFrameLocks noGrp="1"/>
          </p:cNvGraphicFramePr>
          <p:nvPr>
            <p:ph type="chart" sz="quarter" idx="84"/>
            <p:extLst>
              <p:ext uri="{D42A27DB-BD31-4B8C-83A1-F6EECF244321}">
                <p14:modId xmlns:p14="http://schemas.microsoft.com/office/powerpoint/2010/main" val="238447531"/>
              </p:ext>
            </p:extLst>
          </p:nvPr>
        </p:nvGraphicFramePr>
        <p:xfrm>
          <a:off x="199830" y="1560512"/>
          <a:ext cx="11786928" cy="4459287"/>
        </p:xfrm>
        <a:graphic>
          <a:graphicData uri="http://schemas.openxmlformats.org/drawingml/2006/chart">
            <c:chart xmlns:c="http://schemas.openxmlformats.org/drawingml/2006/chart" xmlns:r="http://schemas.openxmlformats.org/officeDocument/2006/relationships" r:id="rId3"/>
          </a:graphicData>
        </a:graphic>
      </p:graphicFrame>
      <p:sp>
        <p:nvSpPr>
          <p:cNvPr id="14" name="Subtitle 2">
            <a:extLst>
              <a:ext uri="{FF2B5EF4-FFF2-40B4-BE49-F238E27FC236}">
                <a16:creationId xmlns:a16="http://schemas.microsoft.com/office/drawing/2014/main" id="{F0A4638E-5C93-4D99-0820-0EF5D46946B2}"/>
              </a:ext>
            </a:extLst>
          </p:cNvPr>
          <p:cNvSpPr txBox="1">
            <a:spLocks/>
          </p:cNvSpPr>
          <p:nvPr/>
        </p:nvSpPr>
        <p:spPr>
          <a:xfrm>
            <a:off x="7109184" y="1205682"/>
            <a:ext cx="1783632" cy="452173"/>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Average optimal price point £14.30</a:t>
            </a:r>
          </a:p>
        </p:txBody>
      </p:sp>
      <p:sp>
        <p:nvSpPr>
          <p:cNvPr id="16" name="Subtitle 2">
            <a:extLst>
              <a:ext uri="{FF2B5EF4-FFF2-40B4-BE49-F238E27FC236}">
                <a16:creationId xmlns:a16="http://schemas.microsoft.com/office/drawing/2014/main" id="{A3714AF5-A999-196F-C033-4B9723F69766}"/>
              </a:ext>
            </a:extLst>
          </p:cNvPr>
          <p:cNvSpPr txBox="1">
            <a:spLocks/>
          </p:cNvSpPr>
          <p:nvPr/>
        </p:nvSpPr>
        <p:spPr>
          <a:xfrm>
            <a:off x="10301964" y="1166997"/>
            <a:ext cx="1783632" cy="90434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Cinema delivers price premium </a:t>
            </a:r>
            <a:r>
              <a:rPr lang="en-GB" sz="1600"/>
              <a:t>+10% </a:t>
            </a:r>
            <a:r>
              <a:rPr lang="en-GB" sz="1600" dirty="0"/>
              <a:t>above the average</a:t>
            </a:r>
          </a:p>
        </p:txBody>
      </p:sp>
      <p:cxnSp>
        <p:nvCxnSpPr>
          <p:cNvPr id="18" name="Straight Connector 17">
            <a:extLst>
              <a:ext uri="{FF2B5EF4-FFF2-40B4-BE49-F238E27FC236}">
                <a16:creationId xmlns:a16="http://schemas.microsoft.com/office/drawing/2014/main" id="{EDB6701E-8787-2C55-AEFA-15CB8D301803}"/>
              </a:ext>
            </a:extLst>
          </p:cNvPr>
          <p:cNvCxnSpPr>
            <a:cxnSpLocks/>
          </p:cNvCxnSpPr>
          <p:nvPr/>
        </p:nvCxnSpPr>
        <p:spPr>
          <a:xfrm>
            <a:off x="8011633" y="1657855"/>
            <a:ext cx="0" cy="3637159"/>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7" name="Picture 6" descr="A black background with blue and pink text&#10;&#10;Description automatically generated">
            <a:extLst>
              <a:ext uri="{FF2B5EF4-FFF2-40B4-BE49-F238E27FC236}">
                <a16:creationId xmlns:a16="http://schemas.microsoft.com/office/drawing/2014/main" id="{C575B3A4-93EA-3D2B-AA4F-887E288BA975}"/>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1119311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F30C2-CC93-1A86-9EED-D195AB77094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AFDBDC9-B099-EA70-D7C0-9455F32656B7}"/>
              </a:ext>
            </a:extLst>
          </p:cNvPr>
          <p:cNvSpPr>
            <a:spLocks noGrp="1"/>
          </p:cNvSpPr>
          <p:nvPr>
            <p:ph type="body" sz="quarter" idx="83"/>
          </p:nvPr>
        </p:nvSpPr>
        <p:spPr>
          <a:xfrm>
            <a:off x="3396962" y="6480592"/>
            <a:ext cx="5398076" cy="157051"/>
          </a:xfrm>
        </p:spPr>
        <p:txBody>
          <a:bodyPr/>
          <a:lstStyle/>
          <a:p>
            <a:pPr algn="ctr"/>
            <a:endParaRPr lang="en-GB" dirty="0"/>
          </a:p>
        </p:txBody>
      </p:sp>
      <p:sp>
        <p:nvSpPr>
          <p:cNvPr id="3" name="Text Placeholder 2">
            <a:extLst>
              <a:ext uri="{FF2B5EF4-FFF2-40B4-BE49-F238E27FC236}">
                <a16:creationId xmlns:a16="http://schemas.microsoft.com/office/drawing/2014/main" id="{5CBEA8A1-A142-F141-9730-36AA060D9A1F}"/>
              </a:ext>
            </a:extLst>
          </p:cNvPr>
          <p:cNvSpPr>
            <a:spLocks noGrp="1"/>
          </p:cNvSpPr>
          <p:nvPr>
            <p:ph type="body" sz="quarter" idx="64"/>
          </p:nvPr>
        </p:nvSpPr>
        <p:spPr/>
        <p:txBody>
          <a:bodyPr/>
          <a:lstStyle/>
          <a:p>
            <a:endParaRPr lang="en-GB"/>
          </a:p>
        </p:txBody>
      </p:sp>
      <p:sp>
        <p:nvSpPr>
          <p:cNvPr id="4" name="Text Placeholder 3">
            <a:extLst>
              <a:ext uri="{FF2B5EF4-FFF2-40B4-BE49-F238E27FC236}">
                <a16:creationId xmlns:a16="http://schemas.microsoft.com/office/drawing/2014/main" id="{DB0B7B62-A8F1-018D-01D9-CC0FEA0CAF8D}"/>
              </a:ext>
            </a:extLst>
          </p:cNvPr>
          <p:cNvSpPr>
            <a:spLocks noGrp="1"/>
          </p:cNvSpPr>
          <p:nvPr>
            <p:ph type="body" sz="quarter" idx="73"/>
          </p:nvPr>
        </p:nvSpPr>
        <p:spPr>
          <a:solidFill>
            <a:schemeClr val="accent1"/>
          </a:solidFill>
        </p:spPr>
        <p:txBody>
          <a:bodyPr/>
          <a:lstStyle/>
          <a:p>
            <a:pPr defTabSz="1344134">
              <a:defRPr/>
            </a:pPr>
            <a:r>
              <a:rPr lang="en-GB" dirty="0">
                <a:solidFill>
                  <a:schemeClr val="bg1"/>
                </a:solidFill>
                <a:cs typeface="Poppins" panose="00000500000000000000" pitchFamily="50" charset="0"/>
              </a:rPr>
              <a:t>Product Proposition</a:t>
            </a:r>
            <a:br>
              <a:rPr lang="en-GB" dirty="0">
                <a:solidFill>
                  <a:schemeClr val="bg1"/>
                </a:solidFill>
                <a:cs typeface="Poppins" panose="00000500000000000000" pitchFamily="50" charset="0"/>
              </a:rPr>
            </a:br>
            <a:r>
              <a:rPr lang="en-GB" dirty="0">
                <a:solidFill>
                  <a:schemeClr val="bg1"/>
                </a:solidFill>
                <a:cs typeface="Poppins" panose="00000500000000000000" pitchFamily="50" charset="0"/>
              </a:rPr>
              <a:t>(constant within category)</a:t>
            </a:r>
          </a:p>
        </p:txBody>
      </p:sp>
      <p:sp>
        <p:nvSpPr>
          <p:cNvPr id="5" name="Text Placeholder 4">
            <a:extLst>
              <a:ext uri="{FF2B5EF4-FFF2-40B4-BE49-F238E27FC236}">
                <a16:creationId xmlns:a16="http://schemas.microsoft.com/office/drawing/2014/main" id="{E64AEAFB-5CCD-60CB-352D-7F93F7B10A46}"/>
              </a:ext>
            </a:extLst>
          </p:cNvPr>
          <p:cNvSpPr>
            <a:spLocks noGrp="1"/>
          </p:cNvSpPr>
          <p:nvPr>
            <p:ph type="body" sz="quarter" idx="16"/>
          </p:nvPr>
        </p:nvSpPr>
        <p:spPr/>
        <p:txBody>
          <a:bodyPr/>
          <a:lstStyle/>
          <a:p>
            <a:pPr defTabSz="1219170">
              <a:defRPr/>
            </a:pPr>
            <a:r>
              <a:rPr lang="en-GB" sz="1300" dirty="0">
                <a:cs typeface="Poppins" panose="00000500000000000000" pitchFamily="50" charset="0"/>
              </a:rPr>
              <a:t>TIXE is the new laundry detergent that makes it easy to be green and clean </a:t>
            </a:r>
          </a:p>
          <a:p>
            <a:pPr defTabSz="1219170">
              <a:defRPr/>
            </a:pPr>
            <a:r>
              <a:rPr lang="en-GB" sz="1300" dirty="0">
                <a:cs typeface="Poppins" panose="00000500000000000000" pitchFamily="50" charset="0"/>
              </a:rPr>
              <a:t>TIXE removes stubborn stains and freshens your clothes even at the lowest temperatures and uses 50% less packaging than other liquids meaning it’s also good for the environment.  </a:t>
            </a:r>
          </a:p>
          <a:p>
            <a:pPr defTabSz="1219170">
              <a:defRPr/>
            </a:pPr>
            <a:r>
              <a:rPr lang="en-GB" sz="1300" dirty="0">
                <a:cs typeface="Poppins" panose="00000500000000000000" pitchFamily="50" charset="0"/>
              </a:rPr>
              <a:t>TIXE: the greener and cleaner way to do your washing</a:t>
            </a:r>
          </a:p>
        </p:txBody>
      </p:sp>
      <p:sp>
        <p:nvSpPr>
          <p:cNvPr id="6" name="Text Placeholder 5">
            <a:extLst>
              <a:ext uri="{FF2B5EF4-FFF2-40B4-BE49-F238E27FC236}">
                <a16:creationId xmlns:a16="http://schemas.microsoft.com/office/drawing/2014/main" id="{D082FC23-863E-90F5-55DB-27DCB7A2388B}"/>
              </a:ext>
            </a:extLst>
          </p:cNvPr>
          <p:cNvSpPr>
            <a:spLocks noGrp="1"/>
          </p:cNvSpPr>
          <p:nvPr>
            <p:ph type="body" sz="quarter" idx="84"/>
          </p:nvPr>
        </p:nvSpPr>
        <p:spPr/>
        <p:txBody>
          <a:bodyPr/>
          <a:lstStyle/>
          <a:p>
            <a:endParaRPr lang="en-GB" dirty="0"/>
          </a:p>
        </p:txBody>
      </p:sp>
      <p:sp>
        <p:nvSpPr>
          <p:cNvPr id="7" name="Text Placeholder 6">
            <a:extLst>
              <a:ext uri="{FF2B5EF4-FFF2-40B4-BE49-F238E27FC236}">
                <a16:creationId xmlns:a16="http://schemas.microsoft.com/office/drawing/2014/main" id="{0499D94A-D4DE-4714-8C41-26DC24BABA82}"/>
              </a:ext>
            </a:extLst>
          </p:cNvPr>
          <p:cNvSpPr>
            <a:spLocks noGrp="1"/>
          </p:cNvSpPr>
          <p:nvPr>
            <p:ph type="body" sz="quarter" idx="85"/>
          </p:nvPr>
        </p:nvSpPr>
        <p:spPr>
          <a:solidFill>
            <a:schemeClr val="accent1"/>
          </a:solidFill>
        </p:spPr>
        <p:txBody>
          <a:bodyPr/>
          <a:lstStyle/>
          <a:p>
            <a:pPr defTabSz="1344134">
              <a:defRPr/>
            </a:pPr>
            <a:r>
              <a:rPr lang="en-GB" dirty="0">
                <a:solidFill>
                  <a:schemeClr val="bg1"/>
                </a:solidFill>
                <a:cs typeface="Poppins" panose="00000500000000000000" pitchFamily="50" charset="0"/>
              </a:rPr>
              <a:t>Advertising Description</a:t>
            </a:r>
            <a:br>
              <a:rPr lang="en-GB" dirty="0">
                <a:solidFill>
                  <a:schemeClr val="bg1"/>
                </a:solidFill>
                <a:cs typeface="Poppins" panose="00000500000000000000" pitchFamily="50" charset="0"/>
              </a:rPr>
            </a:br>
            <a:r>
              <a:rPr lang="en-GB" dirty="0">
                <a:solidFill>
                  <a:schemeClr val="bg1"/>
                </a:solidFill>
                <a:cs typeface="Poppins" panose="00000500000000000000" pitchFamily="50" charset="0"/>
              </a:rPr>
              <a:t>(varies within category)</a:t>
            </a:r>
            <a:endParaRPr lang="en-GB" sz="1100" dirty="0">
              <a:solidFill>
                <a:schemeClr val="bg1"/>
              </a:solidFill>
              <a:cs typeface="Poppins" panose="00000500000000000000" pitchFamily="50" charset="0"/>
            </a:endParaRPr>
          </a:p>
        </p:txBody>
      </p:sp>
      <p:sp>
        <p:nvSpPr>
          <p:cNvPr id="8" name="Text Placeholder 7">
            <a:extLst>
              <a:ext uri="{FF2B5EF4-FFF2-40B4-BE49-F238E27FC236}">
                <a16:creationId xmlns:a16="http://schemas.microsoft.com/office/drawing/2014/main" id="{C6B5D232-5A8B-9872-096D-A29F4E27955B}"/>
              </a:ext>
            </a:extLst>
          </p:cNvPr>
          <p:cNvSpPr>
            <a:spLocks noGrp="1"/>
          </p:cNvSpPr>
          <p:nvPr>
            <p:ph type="body" sz="quarter" idx="86"/>
          </p:nvPr>
        </p:nvSpPr>
        <p:spPr>
          <a:xfrm>
            <a:off x="6829383" y="3081868"/>
            <a:ext cx="4977381" cy="1931458"/>
          </a:xfrm>
        </p:spPr>
        <p:txBody>
          <a:bodyPr/>
          <a:lstStyle/>
          <a:p>
            <a:pPr defTabSz="1344134">
              <a:buClr>
                <a:srgbClr val="000000"/>
              </a:buClr>
              <a:defRPr/>
            </a:pPr>
            <a:r>
              <a:rPr lang="en-GB" sz="1300" kern="0" dirty="0">
                <a:solidFill>
                  <a:prstClr val="black"/>
                </a:solidFill>
                <a:cs typeface="Poppins" panose="00000500000000000000" pitchFamily="50" charset="0"/>
                <a:sym typeface="Arial"/>
              </a:rPr>
              <a:t>TIXE must decide where to advertise. The advertising campaign will run for 3 months.</a:t>
            </a:r>
          </a:p>
          <a:p>
            <a:pPr defTabSz="1344134">
              <a:buClr>
                <a:srgbClr val="000000"/>
              </a:buClr>
              <a:defRPr/>
            </a:pPr>
            <a:r>
              <a:rPr lang="en-GB" sz="1300" kern="0" dirty="0">
                <a:solidFill>
                  <a:srgbClr val="000000"/>
                </a:solidFill>
                <a:cs typeface="Poppins" panose="00000500000000000000" pitchFamily="50" charset="0"/>
                <a:sym typeface="Arial"/>
              </a:rPr>
              <a:t>TIXE will launch with an advertising campaign that </a:t>
            </a:r>
            <a:r>
              <a:rPr lang="en-GB" sz="1300" b="1" kern="0" dirty="0">
                <a:solidFill>
                  <a:schemeClr val="tx2"/>
                </a:solidFill>
                <a:cs typeface="Poppins" panose="00000500000000000000" pitchFamily="50" charset="0"/>
                <a:sym typeface="Arial"/>
              </a:rPr>
              <a:t>will appear exclusively in cinema. </a:t>
            </a:r>
            <a:endParaRPr lang="en-GB" sz="1300" kern="0" dirty="0">
              <a:solidFill>
                <a:schemeClr val="tx2"/>
              </a:solidFill>
              <a:cs typeface="Poppins" panose="00000500000000000000" pitchFamily="50" charset="0"/>
              <a:sym typeface="Arial"/>
            </a:endParaRPr>
          </a:p>
        </p:txBody>
      </p:sp>
      <p:sp>
        <p:nvSpPr>
          <p:cNvPr id="9" name="Subtitle 8">
            <a:extLst>
              <a:ext uri="{FF2B5EF4-FFF2-40B4-BE49-F238E27FC236}">
                <a16:creationId xmlns:a16="http://schemas.microsoft.com/office/drawing/2014/main" id="{0A058655-3CD1-915B-550E-797B99BEA40D}"/>
              </a:ext>
            </a:extLst>
          </p:cNvPr>
          <p:cNvSpPr>
            <a:spLocks noGrp="1"/>
          </p:cNvSpPr>
          <p:nvPr>
            <p:ph type="subTitle" idx="1"/>
          </p:nvPr>
        </p:nvSpPr>
        <p:spPr>
          <a:xfrm>
            <a:off x="199829" y="955470"/>
            <a:ext cx="10898701" cy="347555"/>
          </a:xfrm>
        </p:spPr>
        <p:txBody>
          <a:bodyPr/>
          <a:lstStyle/>
          <a:p>
            <a:endParaRPr lang="en-GB" dirty="0"/>
          </a:p>
        </p:txBody>
      </p:sp>
      <p:sp>
        <p:nvSpPr>
          <p:cNvPr id="10" name="Title 9">
            <a:extLst>
              <a:ext uri="{FF2B5EF4-FFF2-40B4-BE49-F238E27FC236}">
                <a16:creationId xmlns:a16="http://schemas.microsoft.com/office/drawing/2014/main" id="{B207CCF5-A755-62E0-942F-56984B9574A8}"/>
              </a:ext>
            </a:extLst>
          </p:cNvPr>
          <p:cNvSpPr>
            <a:spLocks noGrp="1"/>
          </p:cNvSpPr>
          <p:nvPr>
            <p:ph type="title"/>
          </p:nvPr>
        </p:nvSpPr>
        <p:spPr>
          <a:xfrm>
            <a:off x="199829" y="239094"/>
            <a:ext cx="12201721" cy="525552"/>
          </a:xfrm>
        </p:spPr>
        <p:txBody>
          <a:bodyPr/>
          <a:lstStyle/>
          <a:p>
            <a:r>
              <a:rPr lang="en-US" sz="4000" dirty="0"/>
              <a:t>Stress-test findings with a lower price category  </a:t>
            </a:r>
            <a:endParaRPr lang="en-GB" sz="4000" dirty="0"/>
          </a:p>
        </p:txBody>
      </p:sp>
      <p:pic>
        <p:nvPicPr>
          <p:cNvPr id="13" name="Picture 12" descr="A black background with blue and pink text&#10;&#10;Description automatically generated">
            <a:extLst>
              <a:ext uri="{FF2B5EF4-FFF2-40B4-BE49-F238E27FC236}">
                <a16:creationId xmlns:a16="http://schemas.microsoft.com/office/drawing/2014/main" id="{A25899A7-A31E-AAC4-B6C6-9E2AEEE8BCD7}"/>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456273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3A3B9-99F4-4D1C-973D-FEE83DD9DF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1D734A4-302F-EE4A-084A-363EEBB881A8}"/>
              </a:ext>
            </a:extLst>
          </p:cNvPr>
          <p:cNvSpPr>
            <a:spLocks noGrp="1"/>
          </p:cNvSpPr>
          <p:nvPr>
            <p:ph type="body" sz="quarter" idx="83"/>
          </p:nvPr>
        </p:nvSpPr>
        <p:spPr>
          <a:xfrm>
            <a:off x="2976215" y="6406586"/>
            <a:ext cx="6123168" cy="280900"/>
          </a:xfrm>
        </p:spPr>
        <p:txBody>
          <a:bodyPr/>
          <a:lstStyle/>
          <a:p>
            <a:pPr algn="ctr" defTabSz="1344134"/>
            <a:r>
              <a:rPr lang="en-GB" dirty="0">
                <a:cs typeface="Poppins" panose="00000500000000000000" pitchFamily="50" charset="0"/>
              </a:rPr>
              <a:t>Source: DCM/everyday people 2025. Base: 150 UK adults per media cell. </a:t>
            </a:r>
            <a:br>
              <a:rPr lang="en-GB" dirty="0">
                <a:cs typeface="Poppins" panose="00000500000000000000" pitchFamily="50" charset="0"/>
              </a:rPr>
            </a:br>
            <a:r>
              <a:rPr lang="en-GB" dirty="0"/>
              <a:t>*Statistically significant difference vs. all media except for TV and Video Sharing at 95% confidence interval.  </a:t>
            </a:r>
          </a:p>
        </p:txBody>
      </p:sp>
      <p:sp>
        <p:nvSpPr>
          <p:cNvPr id="3" name="Subtitle 2">
            <a:extLst>
              <a:ext uri="{FF2B5EF4-FFF2-40B4-BE49-F238E27FC236}">
                <a16:creationId xmlns:a16="http://schemas.microsoft.com/office/drawing/2014/main" id="{B0FA48EA-324D-DD66-2EBC-38785AE9E00B}"/>
              </a:ext>
            </a:extLst>
          </p:cNvPr>
          <p:cNvSpPr>
            <a:spLocks noGrp="1"/>
          </p:cNvSpPr>
          <p:nvPr>
            <p:ph type="subTitle" idx="1"/>
          </p:nvPr>
        </p:nvSpPr>
        <p:spPr>
          <a:xfrm>
            <a:off x="199829" y="955470"/>
            <a:ext cx="6486721" cy="347555"/>
          </a:xfrm>
        </p:spPr>
        <p:txBody>
          <a:bodyPr/>
          <a:lstStyle/>
          <a:p>
            <a:r>
              <a:rPr lang="en-GB" dirty="0"/>
              <a:t>Price sensitivity meter output Laundry detergent brand</a:t>
            </a:r>
          </a:p>
        </p:txBody>
      </p:sp>
      <p:sp>
        <p:nvSpPr>
          <p:cNvPr id="4" name="Title 3">
            <a:extLst>
              <a:ext uri="{FF2B5EF4-FFF2-40B4-BE49-F238E27FC236}">
                <a16:creationId xmlns:a16="http://schemas.microsoft.com/office/drawing/2014/main" id="{0EA83059-A782-DED7-EE81-58002447E0C5}"/>
              </a:ext>
            </a:extLst>
          </p:cNvPr>
          <p:cNvSpPr>
            <a:spLocks noGrp="1"/>
          </p:cNvSpPr>
          <p:nvPr>
            <p:ph type="title"/>
          </p:nvPr>
        </p:nvSpPr>
        <p:spPr>
          <a:xfrm>
            <a:off x="199829" y="239094"/>
            <a:ext cx="11675941" cy="525552"/>
          </a:xfrm>
        </p:spPr>
        <p:txBody>
          <a:bodyPr/>
          <a:lstStyle/>
          <a:p>
            <a:r>
              <a:rPr lang="en-GB" dirty="0"/>
              <a:t>Cinema again delivers highest price premium</a:t>
            </a:r>
          </a:p>
        </p:txBody>
      </p:sp>
      <p:graphicFrame>
        <p:nvGraphicFramePr>
          <p:cNvPr id="8" name="Chart Placeholder 7">
            <a:extLst>
              <a:ext uri="{FF2B5EF4-FFF2-40B4-BE49-F238E27FC236}">
                <a16:creationId xmlns:a16="http://schemas.microsoft.com/office/drawing/2014/main" id="{652335F9-DFC5-C06D-6EF8-DBEA2BA1E9CB}"/>
              </a:ext>
            </a:extLst>
          </p:cNvPr>
          <p:cNvGraphicFramePr>
            <a:graphicFrameLocks noGrp="1"/>
          </p:cNvGraphicFramePr>
          <p:nvPr>
            <p:ph type="chart" sz="quarter" idx="84"/>
            <p:extLst>
              <p:ext uri="{D42A27DB-BD31-4B8C-83A1-F6EECF244321}">
                <p14:modId xmlns:p14="http://schemas.microsoft.com/office/powerpoint/2010/main" val="2233906703"/>
              </p:ext>
            </p:extLst>
          </p:nvPr>
        </p:nvGraphicFramePr>
        <p:xfrm>
          <a:off x="199830" y="1560512"/>
          <a:ext cx="11786928" cy="4459287"/>
        </p:xfrm>
        <a:graphic>
          <a:graphicData uri="http://schemas.openxmlformats.org/drawingml/2006/chart">
            <c:chart xmlns:c="http://schemas.openxmlformats.org/drawingml/2006/chart" xmlns:r="http://schemas.openxmlformats.org/officeDocument/2006/relationships" r:id="rId3"/>
          </a:graphicData>
        </a:graphic>
      </p:graphicFrame>
      <p:sp>
        <p:nvSpPr>
          <p:cNvPr id="14" name="Subtitle 2">
            <a:extLst>
              <a:ext uri="{FF2B5EF4-FFF2-40B4-BE49-F238E27FC236}">
                <a16:creationId xmlns:a16="http://schemas.microsoft.com/office/drawing/2014/main" id="{A49E912F-35A1-7B3C-C201-C287BB28A9A7}"/>
              </a:ext>
            </a:extLst>
          </p:cNvPr>
          <p:cNvSpPr txBox="1">
            <a:spLocks/>
          </p:cNvSpPr>
          <p:nvPr/>
        </p:nvSpPr>
        <p:spPr>
          <a:xfrm>
            <a:off x="5794734" y="1703664"/>
            <a:ext cx="1783632" cy="452173"/>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Average optimal price point £6.71</a:t>
            </a:r>
          </a:p>
        </p:txBody>
      </p:sp>
      <p:sp>
        <p:nvSpPr>
          <p:cNvPr id="16" name="Subtitle 2">
            <a:extLst>
              <a:ext uri="{FF2B5EF4-FFF2-40B4-BE49-F238E27FC236}">
                <a16:creationId xmlns:a16="http://schemas.microsoft.com/office/drawing/2014/main" id="{51B5C164-0A5E-B71E-0568-0F7D71CFCBFD}"/>
              </a:ext>
            </a:extLst>
          </p:cNvPr>
          <p:cNvSpPr txBox="1">
            <a:spLocks/>
          </p:cNvSpPr>
          <p:nvPr/>
        </p:nvSpPr>
        <p:spPr>
          <a:xfrm>
            <a:off x="10301964" y="1166997"/>
            <a:ext cx="1783632" cy="90434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Cinema delivers price premium +14% above the average</a:t>
            </a:r>
          </a:p>
        </p:txBody>
      </p:sp>
      <p:cxnSp>
        <p:nvCxnSpPr>
          <p:cNvPr id="18" name="Straight Connector 17">
            <a:extLst>
              <a:ext uri="{FF2B5EF4-FFF2-40B4-BE49-F238E27FC236}">
                <a16:creationId xmlns:a16="http://schemas.microsoft.com/office/drawing/2014/main" id="{B82BB156-EF1B-C78D-30EB-FFD2A9FF5C04}"/>
              </a:ext>
            </a:extLst>
          </p:cNvPr>
          <p:cNvCxnSpPr>
            <a:cxnSpLocks/>
          </p:cNvCxnSpPr>
          <p:nvPr/>
        </p:nvCxnSpPr>
        <p:spPr>
          <a:xfrm>
            <a:off x="6732270" y="2177103"/>
            <a:ext cx="0" cy="3480747"/>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7" name="Picture 6" descr="A black background with blue and pink text&#10;&#10;Description automatically generated">
            <a:extLst>
              <a:ext uri="{FF2B5EF4-FFF2-40B4-BE49-F238E27FC236}">
                <a16:creationId xmlns:a16="http://schemas.microsoft.com/office/drawing/2014/main" id="{CAEE304E-B57B-EA45-5385-E0A32B453DE2}"/>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2792802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E28E48-2A50-407E-3343-47CF485B63FB}"/>
              </a:ext>
            </a:extLst>
          </p:cNvPr>
          <p:cNvSpPr>
            <a:spLocks noGrp="1"/>
          </p:cNvSpPr>
          <p:nvPr>
            <p:ph type="body" sz="quarter" idx="87"/>
          </p:nvPr>
        </p:nvSpPr>
        <p:spPr/>
        <p:txBody>
          <a:bodyPr/>
          <a:lstStyle/>
          <a:p>
            <a:r>
              <a:rPr lang="en-GB" dirty="0"/>
              <a:t>Context is key</a:t>
            </a:r>
          </a:p>
          <a:p>
            <a:r>
              <a:rPr lang="en-GB" b="0" kern="0" dirty="0">
                <a:cs typeface="Arial" panose="020B0604020202020204" pitchFamily="34" charset="0"/>
                <a:sym typeface="Arial"/>
              </a:rPr>
              <a:t>Where your brand/ad </a:t>
            </a:r>
            <a:br>
              <a:rPr lang="en-GB" b="0" kern="0" dirty="0">
                <a:cs typeface="Arial" panose="020B0604020202020204" pitchFamily="34" charset="0"/>
                <a:sym typeface="Arial"/>
              </a:rPr>
            </a:br>
            <a:r>
              <a:rPr lang="en-GB" b="0" kern="0" dirty="0">
                <a:cs typeface="Arial" panose="020B0604020202020204" pitchFamily="34" charset="0"/>
                <a:sym typeface="Arial"/>
              </a:rPr>
              <a:t>is seen matters</a:t>
            </a:r>
          </a:p>
        </p:txBody>
      </p:sp>
      <p:sp>
        <p:nvSpPr>
          <p:cNvPr id="4" name="Subtitle 3">
            <a:extLst>
              <a:ext uri="{FF2B5EF4-FFF2-40B4-BE49-F238E27FC236}">
                <a16:creationId xmlns:a16="http://schemas.microsoft.com/office/drawing/2014/main" id="{C2C83113-7C8B-7608-9C2F-A5602BFC9905}"/>
              </a:ext>
            </a:extLst>
          </p:cNvPr>
          <p:cNvSpPr>
            <a:spLocks noGrp="1"/>
          </p:cNvSpPr>
          <p:nvPr>
            <p:ph type="subTitle" idx="1"/>
          </p:nvPr>
        </p:nvSpPr>
        <p:spPr>
          <a:xfrm>
            <a:off x="199829" y="955471"/>
            <a:ext cx="7604102" cy="240870"/>
          </a:xfrm>
        </p:spPr>
        <p:txBody>
          <a:bodyPr/>
          <a:lstStyle/>
          <a:p>
            <a:r>
              <a:rPr lang="en-GB" dirty="0">
                <a:solidFill>
                  <a:prstClr val="white"/>
                </a:solidFill>
              </a:rPr>
              <a:t>Cinema has a key role to play in maximising business success </a:t>
            </a:r>
            <a:endParaRPr lang="en-US" dirty="0">
              <a:solidFill>
                <a:prstClr val="white"/>
              </a:solidFill>
            </a:endParaRPr>
          </a:p>
          <a:p>
            <a:endParaRPr lang="en-GB" dirty="0"/>
          </a:p>
        </p:txBody>
      </p:sp>
      <p:sp>
        <p:nvSpPr>
          <p:cNvPr id="5" name="Title 4">
            <a:extLst>
              <a:ext uri="{FF2B5EF4-FFF2-40B4-BE49-F238E27FC236}">
                <a16:creationId xmlns:a16="http://schemas.microsoft.com/office/drawing/2014/main" id="{116C2E4E-CC81-8D5C-D291-29A50629211B}"/>
              </a:ext>
            </a:extLst>
          </p:cNvPr>
          <p:cNvSpPr>
            <a:spLocks noGrp="1"/>
          </p:cNvSpPr>
          <p:nvPr>
            <p:ph type="title"/>
          </p:nvPr>
        </p:nvSpPr>
        <p:spPr/>
        <p:txBody>
          <a:bodyPr/>
          <a:lstStyle/>
          <a:p>
            <a:r>
              <a:rPr lang="en-GB" dirty="0"/>
              <a:t>Implications for brands</a:t>
            </a:r>
          </a:p>
        </p:txBody>
      </p:sp>
      <p:sp>
        <p:nvSpPr>
          <p:cNvPr id="6" name="Text Placeholder 5">
            <a:extLst>
              <a:ext uri="{FF2B5EF4-FFF2-40B4-BE49-F238E27FC236}">
                <a16:creationId xmlns:a16="http://schemas.microsoft.com/office/drawing/2014/main" id="{F2CFA370-9C8C-2D8B-D844-794AC3D4070B}"/>
              </a:ext>
            </a:extLst>
          </p:cNvPr>
          <p:cNvSpPr>
            <a:spLocks noGrp="1"/>
          </p:cNvSpPr>
          <p:nvPr>
            <p:ph type="body" sz="quarter" idx="89"/>
          </p:nvPr>
        </p:nvSpPr>
        <p:spPr/>
        <p:txBody>
          <a:bodyPr/>
          <a:lstStyle/>
          <a:p>
            <a:r>
              <a:rPr lang="en-GB" dirty="0"/>
              <a:t>Premium signals</a:t>
            </a:r>
          </a:p>
          <a:p>
            <a:r>
              <a:rPr lang="en-GB" b="0" kern="0" dirty="0">
                <a:cs typeface="Arial" panose="020B0604020202020204" pitchFamily="34" charset="0"/>
                <a:sym typeface="Arial"/>
              </a:rPr>
              <a:t>Cinema infers quality</a:t>
            </a:r>
          </a:p>
        </p:txBody>
      </p:sp>
      <p:pic>
        <p:nvPicPr>
          <p:cNvPr id="8" name="Picture 7" descr="A black background with blue and pink text&#10;&#10;Description automatically generated">
            <a:extLst>
              <a:ext uri="{FF2B5EF4-FFF2-40B4-BE49-F238E27FC236}">
                <a16:creationId xmlns:a16="http://schemas.microsoft.com/office/drawing/2014/main" id="{5A35D040-163D-6D77-06CB-AA0489F102E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3178928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AD470-DEAD-DE5B-25D0-C918032980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F36FC7-E64B-A8A8-C9CC-19E144485B48}"/>
              </a:ext>
            </a:extLst>
          </p:cNvPr>
          <p:cNvSpPr>
            <a:spLocks noGrp="1"/>
          </p:cNvSpPr>
          <p:nvPr>
            <p:ph type="body" sz="quarter" idx="72"/>
          </p:nvPr>
        </p:nvSpPr>
        <p:spPr>
          <a:xfrm>
            <a:off x="3396962" y="6480592"/>
            <a:ext cx="5398076" cy="157051"/>
          </a:xfrm>
        </p:spPr>
        <p:txBody>
          <a:bodyPr/>
          <a:lstStyle/>
          <a:p>
            <a:pPr algn="ctr" defTabSz="914280">
              <a:defRPr/>
            </a:pPr>
            <a:r>
              <a:rPr lang="en-GB" sz="800" dirty="0">
                <a:cs typeface="Poppins" panose="00000500000000000000" pitchFamily="50" charset="0"/>
              </a:rPr>
              <a:t>Source: DCM Ad Effectiveness Databank. Uplift of those exposed to ad in cinema vs. not exposed to the ad in cinema.</a:t>
            </a:r>
          </a:p>
        </p:txBody>
      </p:sp>
      <p:sp>
        <p:nvSpPr>
          <p:cNvPr id="6" name="Subtitle 5">
            <a:extLst>
              <a:ext uri="{FF2B5EF4-FFF2-40B4-BE49-F238E27FC236}">
                <a16:creationId xmlns:a16="http://schemas.microsoft.com/office/drawing/2014/main" id="{A4666490-9DE4-8B7F-43B7-08C584CE0EE0}"/>
              </a:ext>
            </a:extLst>
          </p:cNvPr>
          <p:cNvSpPr>
            <a:spLocks noGrp="1"/>
          </p:cNvSpPr>
          <p:nvPr>
            <p:ph type="subTitle" idx="1"/>
          </p:nvPr>
        </p:nvSpPr>
        <p:spPr>
          <a:xfrm>
            <a:off x="199829" y="1324926"/>
            <a:ext cx="10294000" cy="417473"/>
          </a:xfrm>
        </p:spPr>
        <p:txBody>
          <a:bodyPr/>
          <a:lstStyle/>
          <a:p>
            <a:endParaRPr lang="en-GB"/>
          </a:p>
        </p:txBody>
      </p:sp>
      <p:sp>
        <p:nvSpPr>
          <p:cNvPr id="7" name="Title 6">
            <a:extLst>
              <a:ext uri="{FF2B5EF4-FFF2-40B4-BE49-F238E27FC236}">
                <a16:creationId xmlns:a16="http://schemas.microsoft.com/office/drawing/2014/main" id="{BD045C83-129E-5356-EE13-A4316296CBF0}"/>
              </a:ext>
            </a:extLst>
          </p:cNvPr>
          <p:cNvSpPr>
            <a:spLocks noGrp="1"/>
          </p:cNvSpPr>
          <p:nvPr>
            <p:ph type="title"/>
          </p:nvPr>
        </p:nvSpPr>
        <p:spPr>
          <a:xfrm>
            <a:off x="199829" y="239093"/>
            <a:ext cx="9607111" cy="994387"/>
          </a:xfrm>
        </p:spPr>
        <p:txBody>
          <a:bodyPr/>
          <a:lstStyle/>
          <a:p>
            <a:r>
              <a:rPr lang="en-GB" sz="3200" dirty="0"/>
              <a:t>Brands appearing in cinema have seen increases in ‘good value’  and ‘quality’ metrics </a:t>
            </a:r>
          </a:p>
        </p:txBody>
      </p:sp>
      <p:grpSp>
        <p:nvGrpSpPr>
          <p:cNvPr id="28" name="Group 27">
            <a:extLst>
              <a:ext uri="{FF2B5EF4-FFF2-40B4-BE49-F238E27FC236}">
                <a16:creationId xmlns:a16="http://schemas.microsoft.com/office/drawing/2014/main" id="{057C9A6B-32C7-ECAE-3101-2FE8D11D2D0D}"/>
              </a:ext>
            </a:extLst>
          </p:cNvPr>
          <p:cNvGrpSpPr/>
          <p:nvPr/>
        </p:nvGrpSpPr>
        <p:grpSpPr>
          <a:xfrm>
            <a:off x="3263532" y="2292118"/>
            <a:ext cx="2832468" cy="2970447"/>
            <a:chOff x="207509" y="1935485"/>
            <a:chExt cx="2832468" cy="2970447"/>
          </a:xfrm>
        </p:grpSpPr>
        <p:sp>
          <p:nvSpPr>
            <p:cNvPr id="29" name="Rectangle: Rounded Corners 28">
              <a:extLst>
                <a:ext uri="{FF2B5EF4-FFF2-40B4-BE49-F238E27FC236}">
                  <a16:creationId xmlns:a16="http://schemas.microsoft.com/office/drawing/2014/main" id="{5C59F405-1945-7739-C6DF-89CBB4BBFB78}"/>
                </a:ext>
              </a:extLst>
            </p:cNvPr>
            <p:cNvSpPr/>
            <p:nvPr/>
          </p:nvSpPr>
          <p:spPr>
            <a:xfrm>
              <a:off x="207509" y="1935485"/>
              <a:ext cx="2832468" cy="2970447"/>
            </a:xfrm>
            <a:prstGeom prst="roundRect">
              <a:avLst>
                <a:gd name="adj" fmla="val 179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Rounded Corners 29">
              <a:extLst>
                <a:ext uri="{FF2B5EF4-FFF2-40B4-BE49-F238E27FC236}">
                  <a16:creationId xmlns:a16="http://schemas.microsoft.com/office/drawing/2014/main" id="{E1A7F82B-E2A7-14B0-F2F1-8AF559CF0D36}"/>
                </a:ext>
              </a:extLst>
            </p:cNvPr>
            <p:cNvSpPr/>
            <p:nvPr/>
          </p:nvSpPr>
          <p:spPr>
            <a:xfrm>
              <a:off x="280981" y="3111367"/>
              <a:ext cx="2677190" cy="1721428"/>
            </a:xfrm>
            <a:prstGeom prst="roundRect">
              <a:avLst>
                <a:gd name="adj" fmla="val 179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216000" rIns="108000" bIns="108000" rtlCol="0" anchor="t" anchorCtr="0"/>
            <a:lstStyle/>
            <a:p>
              <a:pPr algn="ctr"/>
              <a:r>
                <a:rPr lang="en-GB" sz="2000" b="1" dirty="0">
                  <a:solidFill>
                    <a:schemeClr val="tx1"/>
                  </a:solidFill>
                </a:rPr>
                <a:t>‘Quality’ perceptions</a:t>
              </a:r>
              <a:endParaRPr lang="en-GB" b="1" dirty="0">
                <a:solidFill>
                  <a:schemeClr val="tx1"/>
                </a:solidFill>
              </a:endParaRPr>
            </a:p>
          </p:txBody>
        </p:sp>
        <p:sp>
          <p:nvSpPr>
            <p:cNvPr id="31" name="TextBox 30">
              <a:extLst>
                <a:ext uri="{FF2B5EF4-FFF2-40B4-BE49-F238E27FC236}">
                  <a16:creationId xmlns:a16="http://schemas.microsoft.com/office/drawing/2014/main" id="{3DF436DE-3F52-1707-1EBF-591359ECF905}"/>
                </a:ext>
              </a:extLst>
            </p:cNvPr>
            <p:cNvSpPr txBox="1"/>
            <p:nvPr/>
          </p:nvSpPr>
          <p:spPr>
            <a:xfrm>
              <a:off x="372013" y="2200771"/>
              <a:ext cx="2495125" cy="558729"/>
            </a:xfrm>
            <a:prstGeom prst="rect">
              <a:avLst/>
            </a:prstGeom>
            <a:noFill/>
          </p:spPr>
          <p:txBody>
            <a:bodyPr wrap="square" lIns="0" tIns="0" rIns="0" bIns="0" rtlCol="0">
              <a:noAutofit/>
            </a:bodyPr>
            <a:lstStyle/>
            <a:p>
              <a:pPr algn="ctr"/>
              <a:r>
                <a:rPr lang="en-US" sz="4400" b="1" dirty="0">
                  <a:sym typeface="Inter Tight"/>
                </a:rPr>
                <a:t>+21%</a:t>
              </a:r>
            </a:p>
          </p:txBody>
        </p:sp>
      </p:grpSp>
      <p:grpSp>
        <p:nvGrpSpPr>
          <p:cNvPr id="32" name="Group 31">
            <a:extLst>
              <a:ext uri="{FF2B5EF4-FFF2-40B4-BE49-F238E27FC236}">
                <a16:creationId xmlns:a16="http://schemas.microsoft.com/office/drawing/2014/main" id="{EC6F4DBD-6FE6-F93C-780B-8349733C9334}"/>
              </a:ext>
            </a:extLst>
          </p:cNvPr>
          <p:cNvGrpSpPr/>
          <p:nvPr/>
        </p:nvGrpSpPr>
        <p:grpSpPr>
          <a:xfrm>
            <a:off x="6253256" y="2292118"/>
            <a:ext cx="2832468" cy="2970447"/>
            <a:chOff x="3197233" y="1935485"/>
            <a:chExt cx="2832468" cy="2970447"/>
          </a:xfrm>
        </p:grpSpPr>
        <p:sp>
          <p:nvSpPr>
            <p:cNvPr id="33" name="Rectangle: Rounded Corners 32">
              <a:extLst>
                <a:ext uri="{FF2B5EF4-FFF2-40B4-BE49-F238E27FC236}">
                  <a16:creationId xmlns:a16="http://schemas.microsoft.com/office/drawing/2014/main" id="{53968687-29CE-C850-ACEA-D8C3A294186E}"/>
                </a:ext>
              </a:extLst>
            </p:cNvPr>
            <p:cNvSpPr/>
            <p:nvPr/>
          </p:nvSpPr>
          <p:spPr>
            <a:xfrm>
              <a:off x="3197233" y="1935485"/>
              <a:ext cx="2832468" cy="2970447"/>
            </a:xfrm>
            <a:prstGeom prst="roundRect">
              <a:avLst>
                <a:gd name="adj" fmla="val 179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86130BCE-3BF7-85CA-3A88-68C48D50F58A}"/>
                </a:ext>
              </a:extLst>
            </p:cNvPr>
            <p:cNvSpPr/>
            <p:nvPr/>
          </p:nvSpPr>
          <p:spPr>
            <a:xfrm>
              <a:off x="3270705" y="3111367"/>
              <a:ext cx="2677190" cy="1721428"/>
            </a:xfrm>
            <a:prstGeom prst="roundRect">
              <a:avLst>
                <a:gd name="adj" fmla="val 179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216000" rIns="108000" bIns="108000" rtlCol="0" anchor="t" anchorCtr="0"/>
            <a:lstStyle/>
            <a:p>
              <a:pPr algn="ctr"/>
              <a:r>
                <a:rPr lang="en-GB" sz="2000" b="1" dirty="0">
                  <a:solidFill>
                    <a:schemeClr val="tx1"/>
                  </a:solidFill>
                </a:rPr>
                <a:t>‘Value for money’ perceptions</a:t>
              </a:r>
              <a:endParaRPr lang="en-GB" b="1" dirty="0">
                <a:solidFill>
                  <a:schemeClr val="tx1"/>
                </a:solidFill>
              </a:endParaRPr>
            </a:p>
          </p:txBody>
        </p:sp>
        <p:sp>
          <p:nvSpPr>
            <p:cNvPr id="35" name="TextBox 34">
              <a:extLst>
                <a:ext uri="{FF2B5EF4-FFF2-40B4-BE49-F238E27FC236}">
                  <a16:creationId xmlns:a16="http://schemas.microsoft.com/office/drawing/2014/main" id="{61F5898D-3316-FE1E-84CF-B4DE0C1EDA10}"/>
                </a:ext>
              </a:extLst>
            </p:cNvPr>
            <p:cNvSpPr txBox="1"/>
            <p:nvPr/>
          </p:nvSpPr>
          <p:spPr>
            <a:xfrm>
              <a:off x="3361737" y="2200771"/>
              <a:ext cx="2495125" cy="558729"/>
            </a:xfrm>
            <a:prstGeom prst="rect">
              <a:avLst/>
            </a:prstGeom>
            <a:noFill/>
          </p:spPr>
          <p:txBody>
            <a:bodyPr wrap="square" lIns="0" tIns="0" rIns="0" bIns="0" rtlCol="0">
              <a:noAutofit/>
            </a:bodyPr>
            <a:lstStyle/>
            <a:p>
              <a:pPr algn="ctr"/>
              <a:r>
                <a:rPr lang="en-US" sz="4400" b="1" dirty="0">
                  <a:sym typeface="Inter Tight"/>
                </a:rPr>
                <a:t>+22%</a:t>
              </a:r>
            </a:p>
          </p:txBody>
        </p:sp>
      </p:grpSp>
    </p:spTree>
    <p:extLst>
      <p:ext uri="{BB962C8B-B14F-4D97-AF65-F5344CB8AC3E}">
        <p14:creationId xmlns:p14="http://schemas.microsoft.com/office/powerpoint/2010/main" val="360020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06F0B9E-3B36-9152-E6D2-58C015A1A7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98584C-DC9C-FBED-F70E-90D94A3D9056}"/>
              </a:ext>
            </a:extLst>
          </p:cNvPr>
          <p:cNvSpPr>
            <a:spLocks noGrp="1"/>
          </p:cNvSpPr>
          <p:nvPr>
            <p:ph type="body" sz="quarter" idx="87"/>
          </p:nvPr>
        </p:nvSpPr>
        <p:spPr/>
        <p:txBody>
          <a:bodyPr/>
          <a:lstStyle/>
          <a:p>
            <a:r>
              <a:rPr lang="en-GB" dirty="0"/>
              <a:t>Context is key</a:t>
            </a:r>
          </a:p>
          <a:p>
            <a:r>
              <a:rPr lang="en-GB" sz="2000" b="0" kern="0" dirty="0">
                <a:cs typeface="Arial" panose="020B0604020202020204" pitchFamily="34" charset="0"/>
                <a:sym typeface="Arial"/>
              </a:rPr>
              <a:t>Where your brand/ad </a:t>
            </a:r>
            <a:br>
              <a:rPr lang="en-GB" sz="2000" b="0" kern="0" dirty="0">
                <a:cs typeface="Arial" panose="020B0604020202020204" pitchFamily="34" charset="0"/>
                <a:sym typeface="Arial"/>
              </a:rPr>
            </a:br>
            <a:r>
              <a:rPr lang="en-GB" sz="2000" b="0" kern="0" dirty="0">
                <a:cs typeface="Arial" panose="020B0604020202020204" pitchFamily="34" charset="0"/>
                <a:sym typeface="Arial"/>
              </a:rPr>
              <a:t>is seen matters</a:t>
            </a:r>
          </a:p>
        </p:txBody>
      </p:sp>
      <p:sp>
        <p:nvSpPr>
          <p:cNvPr id="4" name="Subtitle 3">
            <a:extLst>
              <a:ext uri="{FF2B5EF4-FFF2-40B4-BE49-F238E27FC236}">
                <a16:creationId xmlns:a16="http://schemas.microsoft.com/office/drawing/2014/main" id="{E36E47B6-1214-9106-9FA8-FE2393951D79}"/>
              </a:ext>
            </a:extLst>
          </p:cNvPr>
          <p:cNvSpPr>
            <a:spLocks noGrp="1"/>
          </p:cNvSpPr>
          <p:nvPr>
            <p:ph type="subTitle" idx="1"/>
          </p:nvPr>
        </p:nvSpPr>
        <p:spPr>
          <a:xfrm>
            <a:off x="199829" y="955470"/>
            <a:ext cx="10417371" cy="347555"/>
          </a:xfrm>
        </p:spPr>
        <p:txBody>
          <a:bodyPr/>
          <a:lstStyle/>
          <a:p>
            <a:pPr defTabSz="914280"/>
            <a:r>
              <a:rPr lang="en-GB" sz="2800" dirty="0">
                <a:solidFill>
                  <a:prstClr val="white"/>
                </a:solidFill>
              </a:rPr>
              <a:t>Cinema has a key role to play in maximising business success </a:t>
            </a:r>
            <a:endParaRPr lang="en-US" sz="2800" dirty="0">
              <a:solidFill>
                <a:prstClr val="white"/>
              </a:solidFill>
            </a:endParaRPr>
          </a:p>
        </p:txBody>
      </p:sp>
      <p:sp>
        <p:nvSpPr>
          <p:cNvPr id="5" name="Title 4">
            <a:extLst>
              <a:ext uri="{FF2B5EF4-FFF2-40B4-BE49-F238E27FC236}">
                <a16:creationId xmlns:a16="http://schemas.microsoft.com/office/drawing/2014/main" id="{8F382C83-BA95-924E-8FBA-B5095CC00644}"/>
              </a:ext>
            </a:extLst>
          </p:cNvPr>
          <p:cNvSpPr>
            <a:spLocks noGrp="1"/>
          </p:cNvSpPr>
          <p:nvPr>
            <p:ph type="title"/>
          </p:nvPr>
        </p:nvSpPr>
        <p:spPr/>
        <p:txBody>
          <a:bodyPr/>
          <a:lstStyle/>
          <a:p>
            <a:r>
              <a:rPr lang="en-GB" dirty="0"/>
              <a:t>Implications for brands</a:t>
            </a:r>
          </a:p>
        </p:txBody>
      </p:sp>
      <p:sp>
        <p:nvSpPr>
          <p:cNvPr id="6" name="Text Placeholder 5">
            <a:extLst>
              <a:ext uri="{FF2B5EF4-FFF2-40B4-BE49-F238E27FC236}">
                <a16:creationId xmlns:a16="http://schemas.microsoft.com/office/drawing/2014/main" id="{2AC472B6-ACD9-70F0-46C2-DB4191AF1F6C}"/>
              </a:ext>
            </a:extLst>
          </p:cNvPr>
          <p:cNvSpPr>
            <a:spLocks noGrp="1"/>
          </p:cNvSpPr>
          <p:nvPr>
            <p:ph type="body" sz="quarter" idx="89"/>
          </p:nvPr>
        </p:nvSpPr>
        <p:spPr/>
        <p:txBody>
          <a:bodyPr/>
          <a:lstStyle/>
          <a:p>
            <a:r>
              <a:rPr lang="en-GB" dirty="0"/>
              <a:t>Premium signals</a:t>
            </a:r>
          </a:p>
          <a:p>
            <a:r>
              <a:rPr lang="en-GB" sz="2000" b="0" kern="0" dirty="0">
                <a:cs typeface="Arial" panose="020B0604020202020204" pitchFamily="34" charset="0"/>
                <a:sym typeface="Arial"/>
              </a:rPr>
              <a:t>Cinema infers quality</a:t>
            </a:r>
          </a:p>
        </p:txBody>
      </p:sp>
      <p:sp>
        <p:nvSpPr>
          <p:cNvPr id="7" name="Text Placeholder 6">
            <a:extLst>
              <a:ext uri="{FF2B5EF4-FFF2-40B4-BE49-F238E27FC236}">
                <a16:creationId xmlns:a16="http://schemas.microsoft.com/office/drawing/2014/main" id="{CA99BF9A-346A-2373-1426-2B4F9F8EAB3F}"/>
              </a:ext>
            </a:extLst>
          </p:cNvPr>
          <p:cNvSpPr>
            <a:spLocks noGrp="1"/>
          </p:cNvSpPr>
          <p:nvPr>
            <p:ph type="body" sz="quarter" idx="91"/>
          </p:nvPr>
        </p:nvSpPr>
        <p:spPr/>
        <p:txBody>
          <a:bodyPr/>
          <a:lstStyle/>
          <a:p>
            <a:r>
              <a:rPr lang="en-GB" dirty="0"/>
              <a:t>Price is right</a:t>
            </a:r>
          </a:p>
          <a:p>
            <a:r>
              <a:rPr lang="en-GB" sz="2000" b="0" kern="0" dirty="0">
                <a:cs typeface="Arial" panose="020B0604020202020204" pitchFamily="34" charset="0"/>
                <a:sym typeface="Arial"/>
              </a:rPr>
              <a:t>Cinema delivers highest </a:t>
            </a:r>
            <a:br>
              <a:rPr lang="en-GB" sz="2000" b="0" kern="0" dirty="0">
                <a:cs typeface="Arial" panose="020B0604020202020204" pitchFamily="34" charset="0"/>
                <a:sym typeface="Arial"/>
              </a:rPr>
            </a:br>
            <a:r>
              <a:rPr lang="en-GB" sz="2000" b="0" kern="0" dirty="0">
                <a:cs typeface="Arial" panose="020B0604020202020204" pitchFamily="34" charset="0"/>
                <a:sym typeface="Arial"/>
              </a:rPr>
              <a:t>price perceptions</a:t>
            </a:r>
            <a:endParaRPr lang="en-GB" dirty="0"/>
          </a:p>
        </p:txBody>
      </p:sp>
      <p:pic>
        <p:nvPicPr>
          <p:cNvPr id="9" name="Picture 8" descr="A black background with blue and pink text&#10;&#10;Description automatically generated">
            <a:extLst>
              <a:ext uri="{FF2B5EF4-FFF2-40B4-BE49-F238E27FC236}">
                <a16:creationId xmlns:a16="http://schemas.microsoft.com/office/drawing/2014/main" id="{7BC1FD6B-19C1-18AD-826E-F9125E358AE7}"/>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317509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AFCCB-15A3-F0E2-9BBB-EB66EA1025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1559D4-6C98-44E7-9EA2-DAD5B92459BC}"/>
              </a:ext>
            </a:extLst>
          </p:cNvPr>
          <p:cNvSpPr>
            <a:spLocks noGrp="1"/>
          </p:cNvSpPr>
          <p:nvPr>
            <p:ph type="body" sz="quarter" idx="83"/>
          </p:nvPr>
        </p:nvSpPr>
        <p:spPr>
          <a:xfrm>
            <a:off x="3396962" y="6480592"/>
            <a:ext cx="5398076" cy="157051"/>
          </a:xfrm>
        </p:spPr>
        <p:txBody>
          <a:bodyPr/>
          <a:lstStyle/>
          <a:p>
            <a:pPr algn="ctr" defTabSz="1344084">
              <a:defRPr/>
            </a:pPr>
            <a:r>
              <a:rPr lang="en-GB" dirty="0">
                <a:cs typeface="Poppins" panose="00000500000000000000" pitchFamily="50" charset="0"/>
              </a:rPr>
              <a:t>Source: DCM/everyday people 2025. Van </a:t>
            </a:r>
            <a:r>
              <a:rPr lang="en-GB" dirty="0" err="1">
                <a:cs typeface="Poppins" panose="00000500000000000000" pitchFamily="50" charset="0"/>
              </a:rPr>
              <a:t>Westendorp</a:t>
            </a:r>
            <a:r>
              <a:rPr lang="en-GB" dirty="0">
                <a:cs typeface="Poppins" panose="00000500000000000000" pitchFamily="50" charset="0"/>
              </a:rPr>
              <a:t> Price Sensitivity Meter Output. </a:t>
            </a:r>
          </a:p>
        </p:txBody>
      </p:sp>
      <p:sp>
        <p:nvSpPr>
          <p:cNvPr id="5" name="Subtitle 4">
            <a:extLst>
              <a:ext uri="{FF2B5EF4-FFF2-40B4-BE49-F238E27FC236}">
                <a16:creationId xmlns:a16="http://schemas.microsoft.com/office/drawing/2014/main" id="{11D28A03-9750-22A7-6CBF-CFD26538F051}"/>
              </a:ext>
            </a:extLst>
          </p:cNvPr>
          <p:cNvSpPr>
            <a:spLocks noGrp="1"/>
          </p:cNvSpPr>
          <p:nvPr>
            <p:ph type="subTitle" idx="1"/>
          </p:nvPr>
        </p:nvSpPr>
        <p:spPr>
          <a:xfrm>
            <a:off x="199829" y="1284513"/>
            <a:ext cx="11714618" cy="706277"/>
          </a:xfrm>
        </p:spPr>
        <p:txBody>
          <a:bodyPr/>
          <a:lstStyle/>
          <a:p>
            <a:r>
              <a:rPr lang="en-GB" dirty="0"/>
              <a:t>Results from an experiment run by everyday people and DCM found that when people believe a brand is launching with advertising in cinema, price perceptions for the brand significantly increase.. </a:t>
            </a:r>
          </a:p>
        </p:txBody>
      </p:sp>
      <p:sp>
        <p:nvSpPr>
          <p:cNvPr id="6" name="Title 5">
            <a:extLst>
              <a:ext uri="{FF2B5EF4-FFF2-40B4-BE49-F238E27FC236}">
                <a16:creationId xmlns:a16="http://schemas.microsoft.com/office/drawing/2014/main" id="{C715CDDF-29CA-F0A3-6AB0-8BDACB06D08F}"/>
              </a:ext>
            </a:extLst>
          </p:cNvPr>
          <p:cNvSpPr>
            <a:spLocks noGrp="1"/>
          </p:cNvSpPr>
          <p:nvPr>
            <p:ph type="title"/>
          </p:nvPr>
        </p:nvSpPr>
        <p:spPr>
          <a:xfrm>
            <a:off x="199830" y="239093"/>
            <a:ext cx="8441250" cy="918449"/>
          </a:xfrm>
        </p:spPr>
        <p:txBody>
          <a:bodyPr/>
          <a:lstStyle/>
          <a:p>
            <a:r>
              <a:rPr lang="en-GB" sz="3600" dirty="0"/>
              <a:t>Cinema enhances price perceptions and perceived brand value  </a:t>
            </a:r>
          </a:p>
        </p:txBody>
      </p:sp>
      <p:sp>
        <p:nvSpPr>
          <p:cNvPr id="13" name="Rectangle: Rounded Corners 12">
            <a:extLst>
              <a:ext uri="{FF2B5EF4-FFF2-40B4-BE49-F238E27FC236}">
                <a16:creationId xmlns:a16="http://schemas.microsoft.com/office/drawing/2014/main" id="{7CC7C846-D1DC-8AB9-C448-A6DD793A0B1F}"/>
              </a:ext>
            </a:extLst>
          </p:cNvPr>
          <p:cNvSpPr/>
          <p:nvPr/>
        </p:nvSpPr>
        <p:spPr>
          <a:xfrm>
            <a:off x="199829" y="2343150"/>
            <a:ext cx="5515171" cy="3785083"/>
          </a:xfrm>
          <a:prstGeom prst="roundRect">
            <a:avLst>
              <a:gd name="adj" fmla="val 329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Chart 11">
            <a:extLst>
              <a:ext uri="{FF2B5EF4-FFF2-40B4-BE49-F238E27FC236}">
                <a16:creationId xmlns:a16="http://schemas.microsoft.com/office/drawing/2014/main" id="{118F4439-520C-34C0-0324-3FECE370269E}"/>
              </a:ext>
            </a:extLst>
          </p:cNvPr>
          <p:cNvGraphicFramePr/>
          <p:nvPr>
            <p:extLst>
              <p:ext uri="{D42A27DB-BD31-4B8C-83A1-F6EECF244321}">
                <p14:modId xmlns:p14="http://schemas.microsoft.com/office/powerpoint/2010/main" val="1611092236"/>
              </p:ext>
            </p:extLst>
          </p:nvPr>
        </p:nvGraphicFramePr>
        <p:xfrm>
          <a:off x="1076977" y="2558553"/>
          <a:ext cx="3760873" cy="3349053"/>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Rounded Corners 9">
            <a:extLst>
              <a:ext uri="{FF2B5EF4-FFF2-40B4-BE49-F238E27FC236}">
                <a16:creationId xmlns:a16="http://schemas.microsoft.com/office/drawing/2014/main" id="{FD0653D3-C09E-DC00-0346-1C861FB7D21F}"/>
              </a:ext>
            </a:extLst>
          </p:cNvPr>
          <p:cNvSpPr/>
          <p:nvPr/>
        </p:nvSpPr>
        <p:spPr>
          <a:xfrm>
            <a:off x="6399276" y="2343150"/>
            <a:ext cx="5515171" cy="3785083"/>
          </a:xfrm>
          <a:prstGeom prst="roundRect">
            <a:avLst>
              <a:gd name="adj" fmla="val 329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hart 7">
            <a:extLst>
              <a:ext uri="{FF2B5EF4-FFF2-40B4-BE49-F238E27FC236}">
                <a16:creationId xmlns:a16="http://schemas.microsoft.com/office/drawing/2014/main" id="{DB3EE17F-B5E1-57A2-292F-E2B970192956}"/>
              </a:ext>
            </a:extLst>
          </p:cNvPr>
          <p:cNvGraphicFramePr/>
          <p:nvPr>
            <p:extLst>
              <p:ext uri="{D42A27DB-BD31-4B8C-83A1-F6EECF244321}">
                <p14:modId xmlns:p14="http://schemas.microsoft.com/office/powerpoint/2010/main" val="3327478245"/>
              </p:ext>
            </p:extLst>
          </p:nvPr>
        </p:nvGraphicFramePr>
        <p:xfrm>
          <a:off x="7276424" y="2558553"/>
          <a:ext cx="3760873" cy="3349053"/>
        </p:xfrm>
        <a:graphic>
          <a:graphicData uri="http://schemas.openxmlformats.org/drawingml/2006/chart">
            <c:chart xmlns:c="http://schemas.openxmlformats.org/drawingml/2006/chart" xmlns:r="http://schemas.openxmlformats.org/officeDocument/2006/relationships" r:id="rId4"/>
          </a:graphicData>
        </a:graphic>
      </p:graphicFrame>
      <p:sp>
        <p:nvSpPr>
          <p:cNvPr id="16" name="Subtitle 2">
            <a:extLst>
              <a:ext uri="{FF2B5EF4-FFF2-40B4-BE49-F238E27FC236}">
                <a16:creationId xmlns:a16="http://schemas.microsoft.com/office/drawing/2014/main" id="{DC225333-0A29-64A6-8DE4-E18960BF8BDF}"/>
              </a:ext>
            </a:extLst>
          </p:cNvPr>
          <p:cNvSpPr txBox="1">
            <a:spLocks/>
          </p:cNvSpPr>
          <p:nvPr/>
        </p:nvSpPr>
        <p:spPr>
          <a:xfrm>
            <a:off x="2509284" y="3943591"/>
            <a:ext cx="791803" cy="2921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2400" dirty="0"/>
              <a:t>+10%</a:t>
            </a:r>
          </a:p>
        </p:txBody>
      </p:sp>
      <p:sp>
        <p:nvSpPr>
          <p:cNvPr id="18" name="Subtitle 2">
            <a:extLst>
              <a:ext uri="{FF2B5EF4-FFF2-40B4-BE49-F238E27FC236}">
                <a16:creationId xmlns:a16="http://schemas.microsoft.com/office/drawing/2014/main" id="{B3604C87-E753-0278-EE7E-11AD6B9D9B36}"/>
              </a:ext>
            </a:extLst>
          </p:cNvPr>
          <p:cNvSpPr txBox="1">
            <a:spLocks/>
          </p:cNvSpPr>
          <p:nvPr/>
        </p:nvSpPr>
        <p:spPr>
          <a:xfrm>
            <a:off x="8736206" y="3940979"/>
            <a:ext cx="841307" cy="292100"/>
          </a:xfrm>
          <a:prstGeom prst="rect">
            <a:avLst/>
          </a:prstGeom>
        </p:spPr>
        <p:txBody>
          <a:bodyPr vert="horz" lIns="0" tIns="0" rIns="0" bIns="0" rtlCol="0">
            <a:noAutofit/>
          </a:bodyPr>
          <a:lstStyle>
            <a:defPPr>
              <a:defRPr lang="en-US"/>
            </a:defPPr>
            <a:lvl1pPr indent="0" algn="ctr" defTabSz="914280">
              <a:lnSpc>
                <a:spcPct val="90000"/>
              </a:lnSpc>
              <a:spcBef>
                <a:spcPts val="1000"/>
              </a:spcBef>
              <a:buFont typeface="Arial" panose="020B0604020202020204" pitchFamily="34" charset="0"/>
              <a:buNone/>
              <a:tabLst/>
              <a:defRPr sz="2400" b="1"/>
            </a:lvl1pPr>
            <a:lvl2pPr indent="0" algn="ctr">
              <a:lnSpc>
                <a:spcPct val="90000"/>
              </a:lnSpc>
              <a:spcBef>
                <a:spcPts val="500"/>
              </a:spcBef>
              <a:buFont typeface="Arial" panose="020B0604020202020204" pitchFamily="34" charset="0"/>
              <a:buNone/>
              <a:defRPr sz="2000" b="1"/>
            </a:lvl2pPr>
            <a:lvl3pPr indent="0" algn="ctr">
              <a:lnSpc>
                <a:spcPct val="90000"/>
              </a:lnSpc>
              <a:spcBef>
                <a:spcPts val="500"/>
              </a:spcBef>
              <a:buFont typeface="Arial" panose="020B0604020202020204" pitchFamily="34" charset="0"/>
              <a:buNone/>
              <a:defRPr b="1"/>
            </a:lvl3pPr>
            <a:lvl4pPr indent="0" algn="ctr">
              <a:lnSpc>
                <a:spcPct val="90000"/>
              </a:lnSpc>
              <a:spcBef>
                <a:spcPts val="500"/>
              </a:spcBef>
              <a:buFont typeface="Arial" panose="020B0604020202020204" pitchFamily="34" charset="0"/>
              <a:buNone/>
              <a:defRPr sz="1600" b="1"/>
            </a:lvl4pPr>
            <a:lvl5pPr indent="0" algn="ctr">
              <a:lnSpc>
                <a:spcPct val="90000"/>
              </a:lnSpc>
              <a:spcBef>
                <a:spcPts val="500"/>
              </a:spcBef>
              <a:buFont typeface="Arial" panose="020B0604020202020204" pitchFamily="34" charset="0"/>
              <a:buNone/>
              <a:defRPr sz="1600" b="1"/>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en-GB" dirty="0"/>
              <a:t>+14%</a:t>
            </a:r>
          </a:p>
        </p:txBody>
      </p:sp>
      <p:pic>
        <p:nvPicPr>
          <p:cNvPr id="7" name="Picture 6" descr="A black background with blue and pink text&#10;&#10;Description automatically generated">
            <a:extLst>
              <a:ext uri="{FF2B5EF4-FFF2-40B4-BE49-F238E27FC236}">
                <a16:creationId xmlns:a16="http://schemas.microsoft.com/office/drawing/2014/main" id="{F3937E4E-A754-13FE-92FC-59412BA290B5}"/>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Effect>
                      <a14:brightnessContrast bright="-100000"/>
                    </a14:imgEffect>
                  </a14:imgLayer>
                </a14:imgProps>
              </a:ext>
            </a:extLst>
          </a:blip>
          <a:stretch>
            <a:fillRect/>
          </a:stretch>
        </p:blipFill>
        <p:spPr>
          <a:xfrm>
            <a:off x="10995785" y="6281709"/>
            <a:ext cx="1000509" cy="427550"/>
          </a:xfrm>
          <a:prstGeom prst="rect">
            <a:avLst/>
          </a:prstGeom>
          <a:effectLst/>
        </p:spPr>
      </p:pic>
    </p:spTree>
    <p:extLst>
      <p:ext uri="{BB962C8B-B14F-4D97-AF65-F5344CB8AC3E}">
        <p14:creationId xmlns:p14="http://schemas.microsoft.com/office/powerpoint/2010/main" val="3022538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5B2C49-4167-871D-F30D-7D3F2F76CB95}"/>
              </a:ext>
            </a:extLst>
          </p:cNvPr>
          <p:cNvSpPr>
            <a:spLocks noGrp="1"/>
          </p:cNvSpPr>
          <p:nvPr>
            <p:ph type="title"/>
          </p:nvPr>
        </p:nvSpPr>
        <p:spPr/>
        <p:txBody>
          <a:bodyPr/>
          <a:lstStyle/>
          <a:p>
            <a:r>
              <a:rPr lang="en-GB" dirty="0"/>
              <a:t>Maximise with cinema</a:t>
            </a:r>
          </a:p>
        </p:txBody>
      </p:sp>
    </p:spTree>
    <p:extLst>
      <p:ext uri="{BB962C8B-B14F-4D97-AF65-F5344CB8AC3E}">
        <p14:creationId xmlns:p14="http://schemas.microsoft.com/office/powerpoint/2010/main" val="617074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5E597-0A45-3616-EBAF-56409552F5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563A444-F800-2653-6E8C-0D5F1DB2F2EE}"/>
              </a:ext>
            </a:extLst>
          </p:cNvPr>
          <p:cNvSpPr>
            <a:spLocks noGrp="1"/>
          </p:cNvSpPr>
          <p:nvPr>
            <p:ph type="subTitle" idx="1"/>
          </p:nvPr>
        </p:nvSpPr>
        <p:spPr/>
        <p:txBody>
          <a:bodyPr/>
          <a:lstStyle/>
          <a:p>
            <a:r>
              <a:rPr lang="en-GB" dirty="0"/>
              <a:t>Backdrop of economic uncertainty causing issues for consumers and brands alike</a:t>
            </a:r>
          </a:p>
        </p:txBody>
      </p:sp>
      <p:sp>
        <p:nvSpPr>
          <p:cNvPr id="4" name="Title 3">
            <a:extLst>
              <a:ext uri="{FF2B5EF4-FFF2-40B4-BE49-F238E27FC236}">
                <a16:creationId xmlns:a16="http://schemas.microsoft.com/office/drawing/2014/main" id="{9A994F08-9FA5-0313-4AC6-3B42891D28D2}"/>
              </a:ext>
            </a:extLst>
          </p:cNvPr>
          <p:cNvSpPr>
            <a:spLocks noGrp="1"/>
          </p:cNvSpPr>
          <p:nvPr>
            <p:ph type="title"/>
          </p:nvPr>
        </p:nvSpPr>
        <p:spPr/>
        <p:txBody>
          <a:bodyPr/>
          <a:lstStyle/>
          <a:p>
            <a:r>
              <a:rPr lang="en-GB" dirty="0"/>
              <a:t>Maximising price: context</a:t>
            </a:r>
          </a:p>
        </p:txBody>
      </p:sp>
      <p:pic>
        <p:nvPicPr>
          <p:cNvPr id="24" name="Picture 23">
            <a:extLst>
              <a:ext uri="{FF2B5EF4-FFF2-40B4-BE49-F238E27FC236}">
                <a16:creationId xmlns:a16="http://schemas.microsoft.com/office/drawing/2014/main" id="{4650B437-944E-3851-9713-013A9EAFCBC3}"/>
              </a:ext>
            </a:extLst>
          </p:cNvPr>
          <p:cNvPicPr>
            <a:picLocks noChangeAspect="1"/>
          </p:cNvPicPr>
          <p:nvPr/>
        </p:nvPicPr>
        <p:blipFill rotWithShape="1">
          <a:blip r:embed="rId3"/>
          <a:srcRect l="14681" t="22948" r="37925" b="21522"/>
          <a:stretch/>
        </p:blipFill>
        <p:spPr>
          <a:xfrm>
            <a:off x="312673" y="1727180"/>
            <a:ext cx="3559695" cy="2346011"/>
          </a:xfrm>
          <a:prstGeom prst="rect">
            <a:avLst/>
          </a:prstGeom>
          <a:ln>
            <a:solidFill>
              <a:schemeClr val="bg1">
                <a:lumMod val="65000"/>
              </a:schemeClr>
            </a:solidFill>
          </a:ln>
        </p:spPr>
      </p:pic>
      <p:pic>
        <p:nvPicPr>
          <p:cNvPr id="26" name="Picture 25">
            <a:extLst>
              <a:ext uri="{FF2B5EF4-FFF2-40B4-BE49-F238E27FC236}">
                <a16:creationId xmlns:a16="http://schemas.microsoft.com/office/drawing/2014/main" id="{489F1A1B-9864-FDFA-8F1F-C6E634B495C2}"/>
              </a:ext>
            </a:extLst>
          </p:cNvPr>
          <p:cNvPicPr>
            <a:picLocks noChangeAspect="1"/>
          </p:cNvPicPr>
          <p:nvPr/>
        </p:nvPicPr>
        <p:blipFill rotWithShape="1">
          <a:blip r:embed="rId4">
            <a:extLst>
              <a:ext uri="{28A0092B-C50C-407E-A947-70E740481C1C}">
                <a14:useLocalDpi xmlns:a14="http://schemas.microsoft.com/office/drawing/2010/main" val="0"/>
              </a:ext>
            </a:extLst>
          </a:blip>
          <a:srcRect l="4296" t="20454" r="5990" b="9875"/>
          <a:stretch/>
        </p:blipFill>
        <p:spPr>
          <a:xfrm>
            <a:off x="312673" y="4192377"/>
            <a:ext cx="3559695" cy="1710152"/>
          </a:xfrm>
          <a:prstGeom prst="rect">
            <a:avLst/>
          </a:prstGeom>
          <a:ln>
            <a:solidFill>
              <a:schemeClr val="bg1">
                <a:lumMod val="65000"/>
              </a:schemeClr>
            </a:solidFill>
          </a:ln>
        </p:spPr>
      </p:pic>
      <p:pic>
        <p:nvPicPr>
          <p:cNvPr id="28" name="Picture 27">
            <a:extLst>
              <a:ext uri="{FF2B5EF4-FFF2-40B4-BE49-F238E27FC236}">
                <a16:creationId xmlns:a16="http://schemas.microsoft.com/office/drawing/2014/main" id="{E08AE1AD-C239-E4B9-DDCF-D5DDF24D78F5}"/>
              </a:ext>
            </a:extLst>
          </p:cNvPr>
          <p:cNvPicPr>
            <a:picLocks noChangeAspect="1"/>
          </p:cNvPicPr>
          <p:nvPr/>
        </p:nvPicPr>
        <p:blipFill rotWithShape="1">
          <a:blip r:embed="rId5"/>
          <a:srcRect l="15316" t="22836" r="37439" b="21810"/>
          <a:stretch/>
        </p:blipFill>
        <p:spPr>
          <a:xfrm>
            <a:off x="3982665" y="1723551"/>
            <a:ext cx="3559695" cy="2346011"/>
          </a:xfrm>
          <a:prstGeom prst="rect">
            <a:avLst/>
          </a:prstGeom>
          <a:ln>
            <a:solidFill>
              <a:schemeClr val="bg1">
                <a:lumMod val="65000"/>
              </a:schemeClr>
            </a:solidFill>
          </a:ln>
        </p:spPr>
      </p:pic>
      <p:pic>
        <p:nvPicPr>
          <p:cNvPr id="30" name="Picture 29">
            <a:extLst>
              <a:ext uri="{FF2B5EF4-FFF2-40B4-BE49-F238E27FC236}">
                <a16:creationId xmlns:a16="http://schemas.microsoft.com/office/drawing/2014/main" id="{31A8B0C2-B7B7-0523-36D0-5171E895299E}"/>
              </a:ext>
            </a:extLst>
          </p:cNvPr>
          <p:cNvPicPr>
            <a:picLocks noChangeAspect="1"/>
          </p:cNvPicPr>
          <p:nvPr/>
        </p:nvPicPr>
        <p:blipFill rotWithShape="1">
          <a:blip r:embed="rId6"/>
          <a:srcRect l="2789" r="3728" b="2898"/>
          <a:stretch/>
        </p:blipFill>
        <p:spPr>
          <a:xfrm>
            <a:off x="3982664" y="4192377"/>
            <a:ext cx="3559695" cy="1731876"/>
          </a:xfrm>
          <a:prstGeom prst="rect">
            <a:avLst/>
          </a:prstGeom>
          <a:ln>
            <a:solidFill>
              <a:schemeClr val="bg1">
                <a:lumMod val="65000"/>
              </a:schemeClr>
            </a:solidFill>
          </a:ln>
        </p:spPr>
      </p:pic>
      <p:pic>
        <p:nvPicPr>
          <p:cNvPr id="34" name="Picture 33">
            <a:extLst>
              <a:ext uri="{FF2B5EF4-FFF2-40B4-BE49-F238E27FC236}">
                <a16:creationId xmlns:a16="http://schemas.microsoft.com/office/drawing/2014/main" id="{69748C26-35B9-C278-4C4E-B3C50D3F7A94}"/>
              </a:ext>
            </a:extLst>
          </p:cNvPr>
          <p:cNvPicPr>
            <a:picLocks noChangeAspect="1"/>
          </p:cNvPicPr>
          <p:nvPr/>
        </p:nvPicPr>
        <p:blipFill rotWithShape="1">
          <a:blip r:embed="rId7">
            <a:extLst>
              <a:ext uri="{28A0092B-C50C-407E-A947-70E740481C1C}">
                <a14:useLocalDpi xmlns:a14="http://schemas.microsoft.com/office/drawing/2010/main" val="0"/>
              </a:ext>
            </a:extLst>
          </a:blip>
          <a:srcRect l="70" t="5186" r="170" b="276"/>
          <a:stretch/>
        </p:blipFill>
        <p:spPr>
          <a:xfrm>
            <a:off x="7658735" y="1517823"/>
            <a:ext cx="4220592" cy="4699280"/>
          </a:xfrm>
          <a:prstGeom prst="rect">
            <a:avLst/>
          </a:prstGeom>
          <a:ln>
            <a:solidFill>
              <a:schemeClr val="bg1">
                <a:lumMod val="65000"/>
              </a:schemeClr>
            </a:solidFill>
          </a:ln>
        </p:spPr>
      </p:pic>
      <p:pic>
        <p:nvPicPr>
          <p:cNvPr id="5" name="Picture 4" descr="A black background with blue and pink text&#10;&#10;Description automatically generated">
            <a:extLst>
              <a:ext uri="{FF2B5EF4-FFF2-40B4-BE49-F238E27FC236}">
                <a16:creationId xmlns:a16="http://schemas.microsoft.com/office/drawing/2014/main" id="{68D3A127-8691-8DF2-3F4B-3C42F78BE1B6}"/>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Effect>
                      <a14:brightnessContrast bright="-100000"/>
                    </a14:imgEffect>
                  </a14:imgLayer>
                </a14:imgProps>
              </a:ext>
            </a:extLst>
          </a:blip>
          <a:stretch>
            <a:fillRect/>
          </a:stretch>
        </p:blipFill>
        <p:spPr>
          <a:xfrm>
            <a:off x="11005569" y="6349787"/>
            <a:ext cx="1000509" cy="427550"/>
          </a:xfrm>
          <a:prstGeom prst="rect">
            <a:avLst/>
          </a:prstGeom>
          <a:effectLst/>
        </p:spPr>
      </p:pic>
    </p:spTree>
    <p:extLst>
      <p:ext uri="{BB962C8B-B14F-4D97-AF65-F5344CB8AC3E}">
        <p14:creationId xmlns:p14="http://schemas.microsoft.com/office/powerpoint/2010/main" val="1119775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755EC-9931-0A13-62FA-CE92C83235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7AFD7F0-FA0F-F1E8-D5A7-8C6FC31757AC}"/>
              </a:ext>
            </a:extLst>
          </p:cNvPr>
          <p:cNvSpPr>
            <a:spLocks noGrp="1"/>
          </p:cNvSpPr>
          <p:nvPr>
            <p:ph type="body" sz="quarter" idx="83"/>
          </p:nvPr>
        </p:nvSpPr>
        <p:spPr>
          <a:xfrm>
            <a:off x="2331471" y="6480593"/>
            <a:ext cx="7529058" cy="138314"/>
          </a:xfrm>
        </p:spPr>
        <p:txBody>
          <a:bodyPr/>
          <a:lstStyle/>
          <a:p>
            <a:pPr algn="ctr" defTabSz="1344134"/>
            <a:r>
              <a:rPr lang="en-GB" dirty="0">
                <a:cs typeface="Poppins" panose="00000500000000000000" pitchFamily="50" charset="0"/>
              </a:rPr>
              <a:t>Source: DCM/everyday people 2025. Base: UK Adults (n=2,700). Spend this year vs last year. Priorities for buying brands, % - top 2.</a:t>
            </a:r>
          </a:p>
        </p:txBody>
      </p:sp>
      <p:sp>
        <p:nvSpPr>
          <p:cNvPr id="4" name="Title 3">
            <a:extLst>
              <a:ext uri="{FF2B5EF4-FFF2-40B4-BE49-F238E27FC236}">
                <a16:creationId xmlns:a16="http://schemas.microsoft.com/office/drawing/2014/main" id="{220643A1-7E2F-908B-2BBE-E9B1D9A54240}"/>
              </a:ext>
            </a:extLst>
          </p:cNvPr>
          <p:cNvSpPr>
            <a:spLocks noGrp="1"/>
          </p:cNvSpPr>
          <p:nvPr>
            <p:ph type="title"/>
          </p:nvPr>
        </p:nvSpPr>
        <p:spPr/>
        <p:txBody>
          <a:bodyPr/>
          <a:lstStyle/>
          <a:p>
            <a:r>
              <a:rPr lang="en-GB" dirty="0"/>
              <a:t>People want to maintain their spend and look for value</a:t>
            </a:r>
          </a:p>
        </p:txBody>
      </p:sp>
      <p:graphicFrame>
        <p:nvGraphicFramePr>
          <p:cNvPr id="9" name="Chart Placeholder 8">
            <a:extLst>
              <a:ext uri="{FF2B5EF4-FFF2-40B4-BE49-F238E27FC236}">
                <a16:creationId xmlns:a16="http://schemas.microsoft.com/office/drawing/2014/main" id="{50926A9A-35BC-235D-F2BE-462E00A30677}"/>
              </a:ext>
            </a:extLst>
          </p:cNvPr>
          <p:cNvGraphicFramePr>
            <a:graphicFrameLocks noGrp="1"/>
          </p:cNvGraphicFramePr>
          <p:nvPr>
            <p:ph type="chart" sz="quarter" idx="84"/>
            <p:extLst>
              <p:ext uri="{D42A27DB-BD31-4B8C-83A1-F6EECF244321}">
                <p14:modId xmlns:p14="http://schemas.microsoft.com/office/powerpoint/2010/main" val="1595582516"/>
              </p:ext>
            </p:extLst>
          </p:nvPr>
        </p:nvGraphicFramePr>
        <p:xfrm>
          <a:off x="5856288" y="371475"/>
          <a:ext cx="6010275" cy="550862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5">
            <a:extLst>
              <a:ext uri="{FF2B5EF4-FFF2-40B4-BE49-F238E27FC236}">
                <a16:creationId xmlns:a16="http://schemas.microsoft.com/office/drawing/2014/main" id="{F007E716-69C9-B3A1-CC99-71694F9DB01E}"/>
              </a:ext>
            </a:extLst>
          </p:cNvPr>
          <p:cNvSpPr>
            <a:spLocks noGrp="1"/>
          </p:cNvSpPr>
          <p:nvPr>
            <p:ph type="body" sz="quarter" idx="16"/>
          </p:nvPr>
        </p:nvSpPr>
        <p:spPr>
          <a:xfrm>
            <a:off x="205242" y="2154384"/>
            <a:ext cx="4506458" cy="656156"/>
          </a:xfrm>
        </p:spPr>
        <p:txBody>
          <a:bodyPr/>
          <a:lstStyle/>
          <a:p>
            <a:r>
              <a:rPr lang="en-GB" dirty="0"/>
              <a:t>Consumers don’t want to spend more, but top buying priorities remain value for money and quality over the lowest price  </a:t>
            </a:r>
          </a:p>
        </p:txBody>
      </p:sp>
      <p:sp>
        <p:nvSpPr>
          <p:cNvPr id="23" name="Rectangle: Rounded Corners 22">
            <a:extLst>
              <a:ext uri="{FF2B5EF4-FFF2-40B4-BE49-F238E27FC236}">
                <a16:creationId xmlns:a16="http://schemas.microsoft.com/office/drawing/2014/main" id="{35F79CD0-F1B9-0D50-431C-BAF7E911219A}"/>
              </a:ext>
            </a:extLst>
          </p:cNvPr>
          <p:cNvSpPr/>
          <p:nvPr/>
        </p:nvSpPr>
        <p:spPr>
          <a:xfrm>
            <a:off x="604698" y="2937621"/>
            <a:ext cx="2107773" cy="3054270"/>
          </a:xfrm>
          <a:prstGeom prst="roundRect">
            <a:avLst>
              <a:gd name="adj" fmla="val 494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rPr>
              <a:t>61%</a:t>
            </a:r>
            <a:br>
              <a:rPr lang="en-GB" sz="2800" b="1" dirty="0">
                <a:solidFill>
                  <a:schemeClr val="tx1"/>
                </a:solidFill>
              </a:rPr>
            </a:br>
            <a:r>
              <a:rPr lang="en-GB" sz="2000" dirty="0">
                <a:solidFill>
                  <a:schemeClr val="tx1"/>
                </a:solidFill>
              </a:rPr>
              <a:t>Spend the same</a:t>
            </a:r>
            <a:endParaRPr lang="en-GB" sz="2800" dirty="0">
              <a:solidFill>
                <a:schemeClr val="tx1"/>
              </a:solidFill>
            </a:endParaRPr>
          </a:p>
        </p:txBody>
      </p:sp>
      <p:sp>
        <p:nvSpPr>
          <p:cNvPr id="25" name="Rectangle: Rounded Corners 24">
            <a:extLst>
              <a:ext uri="{FF2B5EF4-FFF2-40B4-BE49-F238E27FC236}">
                <a16:creationId xmlns:a16="http://schemas.microsoft.com/office/drawing/2014/main" id="{EE690485-F1C0-C09F-AE92-CE35410AA4EA}"/>
              </a:ext>
            </a:extLst>
          </p:cNvPr>
          <p:cNvSpPr/>
          <p:nvPr/>
        </p:nvSpPr>
        <p:spPr>
          <a:xfrm>
            <a:off x="2915410" y="2920497"/>
            <a:ext cx="2117936" cy="1518735"/>
          </a:xfrm>
          <a:prstGeom prst="roundRect">
            <a:avLst>
              <a:gd name="adj" fmla="val 494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rPr>
              <a:t>27%</a:t>
            </a:r>
            <a:br>
              <a:rPr lang="en-GB" sz="2800" b="1" dirty="0">
                <a:solidFill>
                  <a:schemeClr val="tx1"/>
                </a:solidFill>
              </a:rPr>
            </a:br>
            <a:r>
              <a:rPr lang="en-GB" sz="2000" dirty="0">
                <a:solidFill>
                  <a:schemeClr val="tx1"/>
                </a:solidFill>
              </a:rPr>
              <a:t>Spend less</a:t>
            </a:r>
            <a:endParaRPr lang="en-GB" sz="2800" b="1" dirty="0">
              <a:solidFill>
                <a:schemeClr val="tx1"/>
              </a:solidFill>
            </a:endParaRPr>
          </a:p>
        </p:txBody>
      </p:sp>
      <p:sp>
        <p:nvSpPr>
          <p:cNvPr id="27" name="Rectangle: Rounded Corners 26">
            <a:extLst>
              <a:ext uri="{FF2B5EF4-FFF2-40B4-BE49-F238E27FC236}">
                <a16:creationId xmlns:a16="http://schemas.microsoft.com/office/drawing/2014/main" id="{9D5F23C1-9935-7EAE-A68E-9722C938BDE1}"/>
              </a:ext>
            </a:extLst>
          </p:cNvPr>
          <p:cNvSpPr/>
          <p:nvPr/>
        </p:nvSpPr>
        <p:spPr>
          <a:xfrm>
            <a:off x="2915410" y="4662567"/>
            <a:ext cx="2117936" cy="1329324"/>
          </a:xfrm>
          <a:prstGeom prst="roundRect">
            <a:avLst>
              <a:gd name="adj" fmla="val 494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rPr>
              <a:t>11%</a:t>
            </a:r>
            <a:br>
              <a:rPr lang="en-GB" sz="2800" b="1" dirty="0">
                <a:solidFill>
                  <a:schemeClr val="tx1"/>
                </a:solidFill>
              </a:rPr>
            </a:br>
            <a:r>
              <a:rPr lang="en-GB" sz="2000" dirty="0">
                <a:solidFill>
                  <a:schemeClr val="tx1"/>
                </a:solidFill>
              </a:rPr>
              <a:t>Spend more</a:t>
            </a:r>
            <a:endParaRPr lang="en-GB" sz="2800" dirty="0">
              <a:solidFill>
                <a:schemeClr val="tx1"/>
              </a:solidFill>
            </a:endParaRPr>
          </a:p>
        </p:txBody>
      </p:sp>
      <p:pic>
        <p:nvPicPr>
          <p:cNvPr id="5" name="Picture 4" descr="A black background with blue and pink text&#10;&#10;Description automatically generated">
            <a:extLst>
              <a:ext uri="{FF2B5EF4-FFF2-40B4-BE49-F238E27FC236}">
                <a16:creationId xmlns:a16="http://schemas.microsoft.com/office/drawing/2014/main" id="{6723A2C0-23E1-24DE-1C17-4BCFFA8E3C62}"/>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45467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B60E0-558D-7891-799E-29A6DECCC2FC}"/>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0BBDBF2C-1D2E-846A-DCE1-772E303AD903}"/>
              </a:ext>
            </a:extLst>
          </p:cNvPr>
          <p:cNvPicPr>
            <a:picLocks noGrp="1" noChangeAspect="1"/>
          </p:cNvPicPr>
          <p:nvPr>
            <p:ph type="pic" sz="quarter" idx="10"/>
          </p:nvPr>
        </p:nvPicPr>
        <p:blipFill>
          <a:blip r:embed="rId3"/>
          <a:srcRect t="2400" b="943"/>
          <a:stretch>
            <a:fillRect/>
          </a:stretch>
        </p:blipFill>
        <p:spPr>
          <a:xfrm>
            <a:off x="6095999" y="225425"/>
            <a:ext cx="5890758" cy="6407150"/>
          </a:xfrm>
          <a:prstGeom prst="roundRect">
            <a:avLst>
              <a:gd name="adj" fmla="val 1469"/>
            </a:avLst>
          </a:prstGeom>
          <a:blipFill>
            <a:blip r:embed="rId4"/>
            <a:srcRect/>
            <a:stretch>
              <a:fillRect l="-4383" r="-4383"/>
            </a:stretch>
          </a:blipFill>
        </p:spPr>
      </p:pic>
      <p:sp>
        <p:nvSpPr>
          <p:cNvPr id="3" name="Title 2">
            <a:extLst>
              <a:ext uri="{FF2B5EF4-FFF2-40B4-BE49-F238E27FC236}">
                <a16:creationId xmlns:a16="http://schemas.microsoft.com/office/drawing/2014/main" id="{7FDC875D-1720-CDAF-861F-98540D2BF936}"/>
              </a:ext>
            </a:extLst>
          </p:cNvPr>
          <p:cNvSpPr>
            <a:spLocks noGrp="1"/>
          </p:cNvSpPr>
          <p:nvPr>
            <p:ph type="title"/>
          </p:nvPr>
        </p:nvSpPr>
        <p:spPr>
          <a:xfrm>
            <a:off x="205243" y="240373"/>
            <a:ext cx="5014457" cy="2419700"/>
          </a:xfrm>
        </p:spPr>
        <p:txBody>
          <a:bodyPr/>
          <a:lstStyle/>
          <a:p>
            <a:pPr>
              <a:buClr>
                <a:srgbClr val="000000"/>
              </a:buClr>
              <a:buSzPts val="2800"/>
              <a:buFont typeface="Arial"/>
            </a:pPr>
            <a:r>
              <a:rPr lang="en-GB" dirty="0"/>
              <a:t>“To economists, price is a number; to consumers, it’s a feeling”</a:t>
            </a:r>
          </a:p>
        </p:txBody>
      </p:sp>
      <p:sp>
        <p:nvSpPr>
          <p:cNvPr id="4" name="Text Placeholder 3">
            <a:extLst>
              <a:ext uri="{FF2B5EF4-FFF2-40B4-BE49-F238E27FC236}">
                <a16:creationId xmlns:a16="http://schemas.microsoft.com/office/drawing/2014/main" id="{42ACD0E7-DD6B-1282-C2D7-113245FDF47A}"/>
              </a:ext>
            </a:extLst>
          </p:cNvPr>
          <p:cNvSpPr>
            <a:spLocks noGrp="1"/>
          </p:cNvSpPr>
          <p:nvPr>
            <p:ph type="body" sz="quarter" idx="16"/>
          </p:nvPr>
        </p:nvSpPr>
        <p:spPr>
          <a:xfrm>
            <a:off x="205242" y="2783320"/>
            <a:ext cx="5544953" cy="759979"/>
          </a:xfrm>
        </p:spPr>
        <p:txBody>
          <a:bodyPr/>
          <a:lstStyle/>
          <a:p>
            <a:r>
              <a:rPr lang="en-GB" dirty="0"/>
              <a:t>Rory Sutherland</a:t>
            </a:r>
            <a:br>
              <a:rPr lang="en-GB" dirty="0"/>
            </a:br>
            <a:r>
              <a:rPr lang="en-GB" dirty="0"/>
              <a:t>Vice Chairman, Ogilvy UK</a:t>
            </a:r>
          </a:p>
        </p:txBody>
      </p:sp>
      <p:pic>
        <p:nvPicPr>
          <p:cNvPr id="5" name="Picture 4" descr="A black background with blue and pink text&#10;&#10;Description automatically generated">
            <a:extLst>
              <a:ext uri="{FF2B5EF4-FFF2-40B4-BE49-F238E27FC236}">
                <a16:creationId xmlns:a16="http://schemas.microsoft.com/office/drawing/2014/main" id="{EAC96C17-0CBD-44C2-8D59-041EE13FE996}"/>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107583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1FDC97-0040-06C3-176A-0E69DDB0EFC6}"/>
              </a:ext>
            </a:extLst>
          </p:cNvPr>
          <p:cNvSpPr>
            <a:spLocks noGrp="1"/>
          </p:cNvSpPr>
          <p:nvPr>
            <p:ph type="body" sz="quarter" idx="85"/>
          </p:nvPr>
        </p:nvSpPr>
        <p:spPr>
          <a:xfrm>
            <a:off x="1013619" y="2081666"/>
            <a:ext cx="10164762" cy="1127125"/>
          </a:xfrm>
        </p:spPr>
        <p:txBody>
          <a:bodyPr/>
          <a:lstStyle/>
          <a:p>
            <a:r>
              <a:rPr lang="en-GB" dirty="0"/>
              <a:t>Proving the role of media in driving price perceptions</a:t>
            </a:r>
          </a:p>
        </p:txBody>
      </p:sp>
      <p:pic>
        <p:nvPicPr>
          <p:cNvPr id="6" name="Picture 5" descr="A black background with blue and pink text&#10;&#10;Description automatically generated">
            <a:extLst>
              <a:ext uri="{FF2B5EF4-FFF2-40B4-BE49-F238E27FC236}">
                <a16:creationId xmlns:a16="http://schemas.microsoft.com/office/drawing/2014/main" id="{29356CAC-6A56-DFF0-DDF0-720EEA423FD8}"/>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995881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93FDD-5D26-9600-B919-7EE6F4B347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3ABCE1-B21D-F347-DA97-7C672F48C7D2}"/>
              </a:ext>
            </a:extLst>
          </p:cNvPr>
          <p:cNvSpPr>
            <a:spLocks noGrp="1"/>
          </p:cNvSpPr>
          <p:nvPr>
            <p:ph type="body" sz="quarter" idx="72"/>
          </p:nvPr>
        </p:nvSpPr>
        <p:spPr>
          <a:xfrm>
            <a:off x="3053786" y="6480592"/>
            <a:ext cx="5398076" cy="157051"/>
          </a:xfrm>
        </p:spPr>
        <p:txBody>
          <a:bodyPr/>
          <a:lstStyle/>
          <a:p>
            <a:pPr algn="ctr"/>
            <a:endParaRPr lang="en-GB" dirty="0"/>
          </a:p>
        </p:txBody>
      </p:sp>
      <p:sp>
        <p:nvSpPr>
          <p:cNvPr id="3" name="Text Placeholder 2">
            <a:extLst>
              <a:ext uri="{FF2B5EF4-FFF2-40B4-BE49-F238E27FC236}">
                <a16:creationId xmlns:a16="http://schemas.microsoft.com/office/drawing/2014/main" id="{92E80FD2-17CC-7BE1-9157-CD6FAF17D710}"/>
              </a:ext>
            </a:extLst>
          </p:cNvPr>
          <p:cNvSpPr>
            <a:spLocks noGrp="1"/>
          </p:cNvSpPr>
          <p:nvPr>
            <p:ph type="body" sz="quarter" idx="73"/>
          </p:nvPr>
        </p:nvSpPr>
        <p:spPr>
          <a:xfrm>
            <a:off x="589024" y="1817370"/>
            <a:ext cx="4224187" cy="4171950"/>
          </a:xfrm>
        </p:spPr>
        <p:txBody>
          <a:bodyPr/>
          <a:lstStyle/>
          <a:p>
            <a:endParaRPr lang="en-GB" dirty="0"/>
          </a:p>
        </p:txBody>
      </p:sp>
      <p:sp>
        <p:nvSpPr>
          <p:cNvPr id="4" name="Text Placeholder 3">
            <a:extLst>
              <a:ext uri="{FF2B5EF4-FFF2-40B4-BE49-F238E27FC236}">
                <a16:creationId xmlns:a16="http://schemas.microsoft.com/office/drawing/2014/main" id="{9C613E1E-BE52-EB0D-3C51-38AE04495D45}"/>
              </a:ext>
            </a:extLst>
          </p:cNvPr>
          <p:cNvSpPr>
            <a:spLocks noGrp="1"/>
          </p:cNvSpPr>
          <p:nvPr>
            <p:ph type="body" sz="quarter" idx="74"/>
          </p:nvPr>
        </p:nvSpPr>
        <p:spPr>
          <a:xfrm>
            <a:off x="678182" y="1950540"/>
            <a:ext cx="4032159" cy="727877"/>
          </a:xfrm>
        </p:spPr>
        <p:txBody>
          <a:bodyPr/>
          <a:lstStyle/>
          <a:p>
            <a:pPr algn="ctr" defTabSz="1344134">
              <a:defRPr/>
            </a:pPr>
            <a:r>
              <a:rPr lang="en-GB" sz="2000" dirty="0">
                <a:cs typeface="Poppins" panose="00000500000000000000" pitchFamily="50" charset="0"/>
              </a:rPr>
              <a:t>We </a:t>
            </a:r>
            <a:r>
              <a:rPr lang="en-GB" sz="1800" dirty="0">
                <a:cs typeface="Poppins" panose="00000500000000000000" pitchFamily="50" charset="0"/>
              </a:rPr>
              <a:t>used</a:t>
            </a:r>
            <a:r>
              <a:rPr lang="en-GB" sz="2000" dirty="0">
                <a:cs typeface="Poppins" panose="00000500000000000000" pitchFamily="50" charset="0"/>
              </a:rPr>
              <a:t> a fictional new brand </a:t>
            </a:r>
          </a:p>
        </p:txBody>
      </p:sp>
      <p:sp>
        <p:nvSpPr>
          <p:cNvPr id="6" name="Subtitle 5">
            <a:extLst>
              <a:ext uri="{FF2B5EF4-FFF2-40B4-BE49-F238E27FC236}">
                <a16:creationId xmlns:a16="http://schemas.microsoft.com/office/drawing/2014/main" id="{5839D3F6-A5BE-2735-B9F5-9F1EBD92B931}"/>
              </a:ext>
            </a:extLst>
          </p:cNvPr>
          <p:cNvSpPr>
            <a:spLocks noGrp="1"/>
          </p:cNvSpPr>
          <p:nvPr>
            <p:ph type="subTitle" idx="1"/>
          </p:nvPr>
        </p:nvSpPr>
        <p:spPr/>
        <p:txBody>
          <a:bodyPr/>
          <a:lstStyle/>
          <a:p>
            <a:endParaRPr lang="en-GB"/>
          </a:p>
        </p:txBody>
      </p:sp>
      <p:sp>
        <p:nvSpPr>
          <p:cNvPr id="7" name="Title 6">
            <a:extLst>
              <a:ext uri="{FF2B5EF4-FFF2-40B4-BE49-F238E27FC236}">
                <a16:creationId xmlns:a16="http://schemas.microsoft.com/office/drawing/2014/main" id="{E248D01A-FD35-834C-3197-8E3B911A0547}"/>
              </a:ext>
            </a:extLst>
          </p:cNvPr>
          <p:cNvSpPr>
            <a:spLocks noGrp="1"/>
          </p:cNvSpPr>
          <p:nvPr>
            <p:ph type="title"/>
          </p:nvPr>
        </p:nvSpPr>
        <p:spPr/>
        <p:txBody>
          <a:bodyPr/>
          <a:lstStyle/>
          <a:p>
            <a:r>
              <a:rPr lang="en-GB" dirty="0"/>
              <a:t>An experimental approach</a:t>
            </a:r>
          </a:p>
        </p:txBody>
      </p:sp>
      <p:sp>
        <p:nvSpPr>
          <p:cNvPr id="9" name="Text Placeholder 8">
            <a:extLst>
              <a:ext uri="{FF2B5EF4-FFF2-40B4-BE49-F238E27FC236}">
                <a16:creationId xmlns:a16="http://schemas.microsoft.com/office/drawing/2014/main" id="{FF06F8EA-9354-73B4-3967-E2411B814769}"/>
              </a:ext>
            </a:extLst>
          </p:cNvPr>
          <p:cNvSpPr>
            <a:spLocks noGrp="1"/>
          </p:cNvSpPr>
          <p:nvPr>
            <p:ph type="body" sz="quarter" idx="77"/>
          </p:nvPr>
        </p:nvSpPr>
        <p:spPr>
          <a:xfrm>
            <a:off x="678182" y="2828823"/>
            <a:ext cx="4032159" cy="727877"/>
          </a:xfrm>
        </p:spPr>
        <p:txBody>
          <a:bodyPr/>
          <a:lstStyle/>
          <a:p>
            <a:pPr algn="ctr" defTabSz="1344134">
              <a:defRPr/>
            </a:pPr>
            <a:r>
              <a:rPr lang="en-GB" sz="1800" dirty="0">
                <a:cs typeface="Poppins" panose="00000500000000000000" pitchFamily="50" charset="0"/>
              </a:rPr>
              <a:t>We create product descriptions </a:t>
            </a:r>
            <a:br>
              <a:rPr lang="en-GB" sz="1800" dirty="0">
                <a:cs typeface="Poppins" panose="00000500000000000000" pitchFamily="50" charset="0"/>
              </a:rPr>
            </a:br>
            <a:r>
              <a:rPr lang="en-GB" sz="1800" dirty="0">
                <a:cs typeface="Poppins" panose="00000500000000000000" pitchFamily="50" charset="0"/>
              </a:rPr>
              <a:t>for 2 categories </a:t>
            </a:r>
          </a:p>
        </p:txBody>
      </p:sp>
      <p:sp>
        <p:nvSpPr>
          <p:cNvPr id="10" name="Text Placeholder 9">
            <a:extLst>
              <a:ext uri="{FF2B5EF4-FFF2-40B4-BE49-F238E27FC236}">
                <a16:creationId xmlns:a16="http://schemas.microsoft.com/office/drawing/2014/main" id="{EBAC11AC-EF10-0F88-7310-16C3520D5370}"/>
              </a:ext>
            </a:extLst>
          </p:cNvPr>
          <p:cNvSpPr>
            <a:spLocks noGrp="1"/>
          </p:cNvSpPr>
          <p:nvPr>
            <p:ph type="body" sz="quarter" idx="78"/>
          </p:nvPr>
        </p:nvSpPr>
        <p:spPr>
          <a:xfrm>
            <a:off x="751785" y="3903949"/>
            <a:ext cx="3948636" cy="1326426"/>
          </a:xfrm>
        </p:spPr>
        <p:txBody>
          <a:bodyPr/>
          <a:lstStyle/>
          <a:p>
            <a:pPr algn="ctr" defTabSz="1344134">
              <a:defRPr/>
            </a:pPr>
            <a:r>
              <a:rPr lang="en-GB" sz="1600" dirty="0">
                <a:solidFill>
                  <a:prstClr val="black"/>
                </a:solidFill>
                <a:cs typeface="Poppins" panose="00000500000000000000" pitchFamily="50" charset="0"/>
              </a:rPr>
              <a:t>Nationally representative sample of 2,700 UK Adults</a:t>
            </a:r>
          </a:p>
          <a:p>
            <a:pPr algn="ctr" defTabSz="1344134">
              <a:defRPr/>
            </a:pPr>
            <a:r>
              <a:rPr lang="en-GB" sz="1600" dirty="0">
                <a:solidFill>
                  <a:prstClr val="black"/>
                </a:solidFill>
                <a:cs typeface="Poppins" panose="00000500000000000000" pitchFamily="50" charset="0"/>
              </a:rPr>
              <a:t>Channel description varied across the 9 media cells </a:t>
            </a:r>
          </a:p>
          <a:p>
            <a:pPr algn="ctr" defTabSz="1344134">
              <a:defRPr/>
            </a:pPr>
            <a:r>
              <a:rPr lang="en-GB" sz="1600" dirty="0">
                <a:solidFill>
                  <a:prstClr val="black"/>
                </a:solidFill>
                <a:cs typeface="Poppins" panose="00000500000000000000" pitchFamily="50" charset="0"/>
              </a:rPr>
              <a:t>150 respondents per cell</a:t>
            </a:r>
          </a:p>
        </p:txBody>
      </p:sp>
      <p:sp>
        <p:nvSpPr>
          <p:cNvPr id="11" name="Text Placeholder 10">
            <a:extLst>
              <a:ext uri="{FF2B5EF4-FFF2-40B4-BE49-F238E27FC236}">
                <a16:creationId xmlns:a16="http://schemas.microsoft.com/office/drawing/2014/main" id="{795E26AF-66F8-CFA7-35FC-A3266F51E4CF}"/>
              </a:ext>
            </a:extLst>
          </p:cNvPr>
          <p:cNvSpPr>
            <a:spLocks noGrp="1"/>
          </p:cNvSpPr>
          <p:nvPr>
            <p:ph type="body" sz="quarter" idx="79"/>
          </p:nvPr>
        </p:nvSpPr>
        <p:spPr>
          <a:xfrm>
            <a:off x="4975971" y="1815997"/>
            <a:ext cx="6740961" cy="4171949"/>
          </a:xfrm>
        </p:spPr>
        <p:txBody>
          <a:bodyPr/>
          <a:lstStyle/>
          <a:p>
            <a:endParaRPr lang="en-GB" dirty="0"/>
          </a:p>
        </p:txBody>
      </p:sp>
      <p:sp>
        <p:nvSpPr>
          <p:cNvPr id="12" name="Text Placeholder 11">
            <a:extLst>
              <a:ext uri="{FF2B5EF4-FFF2-40B4-BE49-F238E27FC236}">
                <a16:creationId xmlns:a16="http://schemas.microsoft.com/office/drawing/2014/main" id="{46B0CE9A-6AEC-3344-AEF7-B6F0D55CC724}"/>
              </a:ext>
            </a:extLst>
          </p:cNvPr>
          <p:cNvSpPr>
            <a:spLocks noGrp="1"/>
          </p:cNvSpPr>
          <p:nvPr>
            <p:ph type="body" sz="quarter" idx="80"/>
          </p:nvPr>
        </p:nvSpPr>
        <p:spPr>
          <a:xfrm>
            <a:off x="5087532" y="1948071"/>
            <a:ext cx="6503669" cy="727877"/>
          </a:xfrm>
        </p:spPr>
        <p:txBody>
          <a:bodyPr/>
          <a:lstStyle/>
          <a:p>
            <a:pPr algn="ctr" defTabSz="1344134">
              <a:defRPr/>
            </a:pPr>
            <a:r>
              <a:rPr lang="en-GB" sz="3200" dirty="0">
                <a:solidFill>
                  <a:prstClr val="white"/>
                </a:solidFill>
                <a:cs typeface="Poppins" panose="00000500000000000000" pitchFamily="50" charset="0"/>
              </a:rPr>
              <a:t>TIXE</a:t>
            </a:r>
          </a:p>
        </p:txBody>
      </p:sp>
      <p:sp>
        <p:nvSpPr>
          <p:cNvPr id="15" name="Text Placeholder 14">
            <a:extLst>
              <a:ext uri="{FF2B5EF4-FFF2-40B4-BE49-F238E27FC236}">
                <a16:creationId xmlns:a16="http://schemas.microsoft.com/office/drawing/2014/main" id="{19662174-2BF0-73EC-BDBB-F54D8965E2DF}"/>
              </a:ext>
            </a:extLst>
          </p:cNvPr>
          <p:cNvSpPr>
            <a:spLocks noGrp="1"/>
          </p:cNvSpPr>
          <p:nvPr>
            <p:ph type="body" sz="quarter" idx="83"/>
          </p:nvPr>
        </p:nvSpPr>
        <p:spPr>
          <a:xfrm>
            <a:off x="5087532" y="2866592"/>
            <a:ext cx="3268980" cy="727877"/>
          </a:xfrm>
        </p:spPr>
        <p:txBody>
          <a:bodyPr/>
          <a:lstStyle/>
          <a:p>
            <a:pPr algn="ctr" defTabSz="1344134">
              <a:defRPr/>
            </a:pPr>
            <a:r>
              <a:rPr lang="en-GB" sz="1800" dirty="0">
                <a:solidFill>
                  <a:prstClr val="white"/>
                </a:solidFill>
                <a:cs typeface="Poppins" panose="00000500000000000000" pitchFamily="50" charset="0"/>
              </a:rPr>
              <a:t>Mobile network</a:t>
            </a:r>
          </a:p>
        </p:txBody>
      </p:sp>
      <p:sp>
        <p:nvSpPr>
          <p:cNvPr id="18" name="Text Placeholder 14">
            <a:extLst>
              <a:ext uri="{FF2B5EF4-FFF2-40B4-BE49-F238E27FC236}">
                <a16:creationId xmlns:a16="http://schemas.microsoft.com/office/drawing/2014/main" id="{E8037C54-B933-C410-52C3-0ABBAE3C5AA7}"/>
              </a:ext>
            </a:extLst>
          </p:cNvPr>
          <p:cNvSpPr txBox="1">
            <a:spLocks/>
          </p:cNvSpPr>
          <p:nvPr/>
        </p:nvSpPr>
        <p:spPr>
          <a:xfrm>
            <a:off x="8468074" y="2866591"/>
            <a:ext cx="3123128" cy="727877"/>
          </a:xfrm>
          <a:prstGeom prst="roundRect">
            <a:avLst>
              <a:gd name="adj" fmla="val 13265"/>
            </a:avLst>
          </a:prstGeom>
          <a:solidFill>
            <a:schemeClr val="accent6"/>
          </a:solidFill>
        </p:spPr>
        <p:txBody>
          <a:bodyPr vert="horz" lIns="108000" tIns="0" rIns="0" bIns="0" rtlCol="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b="1" kern="1200">
                <a:solidFill>
                  <a:schemeClr val="tx1"/>
                </a:solidFill>
                <a:latin typeface="+mn-lt"/>
                <a:ea typeface="+mn-ea"/>
                <a:cs typeface="+mn-cs"/>
              </a:defRPr>
            </a:lvl1pPr>
            <a:lvl2pPr marL="685800" indent="-228600" algn="thaiDist"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1344134">
              <a:defRPr/>
            </a:pPr>
            <a:r>
              <a:rPr lang="en-GB" sz="1800" dirty="0">
                <a:solidFill>
                  <a:prstClr val="white"/>
                </a:solidFill>
                <a:cs typeface="Poppins" panose="00000500000000000000" pitchFamily="50" charset="0"/>
              </a:rPr>
              <a:t>Laundry detergent</a:t>
            </a:r>
          </a:p>
        </p:txBody>
      </p:sp>
      <p:grpSp>
        <p:nvGrpSpPr>
          <p:cNvPr id="39" name="Group 38">
            <a:extLst>
              <a:ext uri="{FF2B5EF4-FFF2-40B4-BE49-F238E27FC236}">
                <a16:creationId xmlns:a16="http://schemas.microsoft.com/office/drawing/2014/main" id="{DE097256-7824-1120-8FEF-F02B42D50EC8}"/>
              </a:ext>
            </a:extLst>
          </p:cNvPr>
          <p:cNvGrpSpPr/>
          <p:nvPr/>
        </p:nvGrpSpPr>
        <p:grpSpPr>
          <a:xfrm>
            <a:off x="8488583" y="3903948"/>
            <a:ext cx="3007444" cy="1737262"/>
            <a:chOff x="5984232" y="4085739"/>
            <a:chExt cx="3007444" cy="1737262"/>
          </a:xfrm>
        </p:grpSpPr>
        <p:sp>
          <p:nvSpPr>
            <p:cNvPr id="40" name="Text Placeholder 12">
              <a:extLst>
                <a:ext uri="{FF2B5EF4-FFF2-40B4-BE49-F238E27FC236}">
                  <a16:creationId xmlns:a16="http://schemas.microsoft.com/office/drawing/2014/main" id="{FA72E111-9EC0-5386-5AD7-FB7EB67127DF}"/>
                </a:ext>
              </a:extLst>
            </p:cNvPr>
            <p:cNvSpPr txBox="1">
              <a:spLocks/>
            </p:cNvSpPr>
            <p:nvPr/>
          </p:nvSpPr>
          <p:spPr>
            <a:xfrm>
              <a:off x="8084361" y="4088243"/>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GB" sz="1100" dirty="0"/>
                <a:t>Video Sharing Sites (e.g. YouTube)</a:t>
              </a:r>
            </a:p>
          </p:txBody>
        </p:sp>
        <p:sp>
          <p:nvSpPr>
            <p:cNvPr id="41" name="Text Placeholder 12">
              <a:extLst>
                <a:ext uri="{FF2B5EF4-FFF2-40B4-BE49-F238E27FC236}">
                  <a16:creationId xmlns:a16="http://schemas.microsoft.com/office/drawing/2014/main" id="{2E32A5D9-E5BD-BD46-ADBC-2588C740CC03}"/>
                </a:ext>
              </a:extLst>
            </p:cNvPr>
            <p:cNvSpPr txBox="1">
              <a:spLocks/>
            </p:cNvSpPr>
            <p:nvPr/>
          </p:nvSpPr>
          <p:spPr>
            <a:xfrm>
              <a:off x="8091676" y="4685622"/>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GB" sz="1100" dirty="0"/>
                <a:t>Outdoor</a:t>
              </a:r>
            </a:p>
          </p:txBody>
        </p:sp>
        <p:sp>
          <p:nvSpPr>
            <p:cNvPr id="42" name="Text Placeholder 12">
              <a:extLst>
                <a:ext uri="{FF2B5EF4-FFF2-40B4-BE49-F238E27FC236}">
                  <a16:creationId xmlns:a16="http://schemas.microsoft.com/office/drawing/2014/main" id="{28A01303-1D57-522C-BFC8-6C7FBA727EB1}"/>
                </a:ext>
              </a:extLst>
            </p:cNvPr>
            <p:cNvSpPr txBox="1">
              <a:spLocks/>
            </p:cNvSpPr>
            <p:nvPr/>
          </p:nvSpPr>
          <p:spPr>
            <a:xfrm>
              <a:off x="8081241" y="5283001"/>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New brands</a:t>
              </a:r>
            </a:p>
          </p:txBody>
        </p:sp>
        <p:sp>
          <p:nvSpPr>
            <p:cNvPr id="43" name="Text Placeholder 12">
              <a:extLst>
                <a:ext uri="{FF2B5EF4-FFF2-40B4-BE49-F238E27FC236}">
                  <a16:creationId xmlns:a16="http://schemas.microsoft.com/office/drawing/2014/main" id="{61B27005-ABE4-E039-A51C-C63572430026}"/>
                </a:ext>
              </a:extLst>
            </p:cNvPr>
            <p:cNvSpPr txBox="1">
              <a:spLocks/>
            </p:cNvSpPr>
            <p:nvPr/>
          </p:nvSpPr>
          <p:spPr>
            <a:xfrm>
              <a:off x="7052127" y="5283001"/>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Podcasts</a:t>
              </a:r>
            </a:p>
          </p:txBody>
        </p:sp>
        <p:sp>
          <p:nvSpPr>
            <p:cNvPr id="44" name="Text Placeholder 12">
              <a:extLst>
                <a:ext uri="{FF2B5EF4-FFF2-40B4-BE49-F238E27FC236}">
                  <a16:creationId xmlns:a16="http://schemas.microsoft.com/office/drawing/2014/main" id="{BB45E7FD-FE06-4057-FABB-2B6DC11B7A28}"/>
                </a:ext>
              </a:extLst>
            </p:cNvPr>
            <p:cNvSpPr txBox="1">
              <a:spLocks/>
            </p:cNvSpPr>
            <p:nvPr/>
          </p:nvSpPr>
          <p:spPr>
            <a:xfrm>
              <a:off x="7043172" y="4686085"/>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GB" sz="1100" dirty="0"/>
                <a:t>Content creators</a:t>
              </a:r>
            </a:p>
          </p:txBody>
        </p:sp>
        <p:sp>
          <p:nvSpPr>
            <p:cNvPr id="45" name="Text Placeholder 12">
              <a:extLst>
                <a:ext uri="{FF2B5EF4-FFF2-40B4-BE49-F238E27FC236}">
                  <a16:creationId xmlns:a16="http://schemas.microsoft.com/office/drawing/2014/main" id="{5EC7BBE2-FD4A-0D71-D71E-EB2FCF796D94}"/>
                </a:ext>
              </a:extLst>
            </p:cNvPr>
            <p:cNvSpPr txBox="1">
              <a:spLocks/>
            </p:cNvSpPr>
            <p:nvPr/>
          </p:nvSpPr>
          <p:spPr>
            <a:xfrm>
              <a:off x="7043172" y="4085739"/>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Cinema</a:t>
              </a:r>
            </a:p>
          </p:txBody>
        </p:sp>
        <p:sp>
          <p:nvSpPr>
            <p:cNvPr id="46" name="Text Placeholder 12">
              <a:extLst>
                <a:ext uri="{FF2B5EF4-FFF2-40B4-BE49-F238E27FC236}">
                  <a16:creationId xmlns:a16="http://schemas.microsoft.com/office/drawing/2014/main" id="{D4F31A80-AE78-C054-9DFE-CD6BBA3BBC40}"/>
                </a:ext>
              </a:extLst>
            </p:cNvPr>
            <p:cNvSpPr txBox="1">
              <a:spLocks/>
            </p:cNvSpPr>
            <p:nvPr/>
          </p:nvSpPr>
          <p:spPr>
            <a:xfrm>
              <a:off x="5994667" y="4088243"/>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TV</a:t>
              </a:r>
            </a:p>
          </p:txBody>
        </p:sp>
        <p:sp>
          <p:nvSpPr>
            <p:cNvPr id="47" name="Text Placeholder 12">
              <a:extLst>
                <a:ext uri="{FF2B5EF4-FFF2-40B4-BE49-F238E27FC236}">
                  <a16:creationId xmlns:a16="http://schemas.microsoft.com/office/drawing/2014/main" id="{5E674138-2C07-A680-2899-DA05A2A91ABF}"/>
                </a:ext>
              </a:extLst>
            </p:cNvPr>
            <p:cNvSpPr txBox="1">
              <a:spLocks/>
            </p:cNvSpPr>
            <p:nvPr/>
          </p:nvSpPr>
          <p:spPr>
            <a:xfrm>
              <a:off x="5994667" y="4685622"/>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Social media</a:t>
              </a:r>
            </a:p>
          </p:txBody>
        </p:sp>
        <p:sp>
          <p:nvSpPr>
            <p:cNvPr id="48" name="Text Placeholder 12">
              <a:extLst>
                <a:ext uri="{FF2B5EF4-FFF2-40B4-BE49-F238E27FC236}">
                  <a16:creationId xmlns:a16="http://schemas.microsoft.com/office/drawing/2014/main" id="{0D9D088A-BC04-C530-4A97-C0DFC4A2146B}"/>
                </a:ext>
              </a:extLst>
            </p:cNvPr>
            <p:cNvSpPr txBox="1">
              <a:spLocks/>
            </p:cNvSpPr>
            <p:nvPr/>
          </p:nvSpPr>
          <p:spPr>
            <a:xfrm>
              <a:off x="5984232" y="5283001"/>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Radio</a:t>
              </a:r>
            </a:p>
          </p:txBody>
        </p:sp>
      </p:grpSp>
      <p:grpSp>
        <p:nvGrpSpPr>
          <p:cNvPr id="5" name="Group 4">
            <a:extLst>
              <a:ext uri="{FF2B5EF4-FFF2-40B4-BE49-F238E27FC236}">
                <a16:creationId xmlns:a16="http://schemas.microsoft.com/office/drawing/2014/main" id="{E4790AA8-EC4B-38CE-916E-9E19B1162BD5}"/>
              </a:ext>
            </a:extLst>
          </p:cNvPr>
          <p:cNvGrpSpPr/>
          <p:nvPr/>
        </p:nvGrpSpPr>
        <p:grpSpPr>
          <a:xfrm>
            <a:off x="5223338" y="3922576"/>
            <a:ext cx="3007444" cy="1737262"/>
            <a:chOff x="5984232" y="4085739"/>
            <a:chExt cx="3007444" cy="1737262"/>
          </a:xfrm>
        </p:grpSpPr>
        <p:sp>
          <p:nvSpPr>
            <p:cNvPr id="8" name="Text Placeholder 12">
              <a:extLst>
                <a:ext uri="{FF2B5EF4-FFF2-40B4-BE49-F238E27FC236}">
                  <a16:creationId xmlns:a16="http://schemas.microsoft.com/office/drawing/2014/main" id="{6D1CE9AB-822C-C6B1-9290-403A57CAEDAD}"/>
                </a:ext>
              </a:extLst>
            </p:cNvPr>
            <p:cNvSpPr txBox="1">
              <a:spLocks/>
            </p:cNvSpPr>
            <p:nvPr/>
          </p:nvSpPr>
          <p:spPr>
            <a:xfrm>
              <a:off x="8084361" y="4088243"/>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GB" sz="1100" dirty="0"/>
                <a:t>Video Sharing Sites (e.g. YouTube)</a:t>
              </a:r>
            </a:p>
          </p:txBody>
        </p:sp>
        <p:sp>
          <p:nvSpPr>
            <p:cNvPr id="13" name="Text Placeholder 12">
              <a:extLst>
                <a:ext uri="{FF2B5EF4-FFF2-40B4-BE49-F238E27FC236}">
                  <a16:creationId xmlns:a16="http://schemas.microsoft.com/office/drawing/2014/main" id="{0882D87D-9672-FF9A-DB95-C1CF3F71A977}"/>
                </a:ext>
              </a:extLst>
            </p:cNvPr>
            <p:cNvSpPr txBox="1">
              <a:spLocks/>
            </p:cNvSpPr>
            <p:nvPr/>
          </p:nvSpPr>
          <p:spPr>
            <a:xfrm>
              <a:off x="8091676" y="4685622"/>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GB" sz="1100" dirty="0"/>
                <a:t>Outdoor</a:t>
              </a:r>
            </a:p>
          </p:txBody>
        </p:sp>
        <p:sp>
          <p:nvSpPr>
            <p:cNvPr id="14" name="Text Placeholder 12">
              <a:extLst>
                <a:ext uri="{FF2B5EF4-FFF2-40B4-BE49-F238E27FC236}">
                  <a16:creationId xmlns:a16="http://schemas.microsoft.com/office/drawing/2014/main" id="{07C5913C-2650-C8BE-D851-2EFB920CB149}"/>
                </a:ext>
              </a:extLst>
            </p:cNvPr>
            <p:cNvSpPr txBox="1">
              <a:spLocks/>
            </p:cNvSpPr>
            <p:nvPr/>
          </p:nvSpPr>
          <p:spPr>
            <a:xfrm>
              <a:off x="8081241" y="5283001"/>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New brands</a:t>
              </a:r>
            </a:p>
          </p:txBody>
        </p:sp>
        <p:sp>
          <p:nvSpPr>
            <p:cNvPr id="16" name="Text Placeholder 12">
              <a:extLst>
                <a:ext uri="{FF2B5EF4-FFF2-40B4-BE49-F238E27FC236}">
                  <a16:creationId xmlns:a16="http://schemas.microsoft.com/office/drawing/2014/main" id="{9AEAA6AC-872D-3D01-DF6C-F35777AE8C1B}"/>
                </a:ext>
              </a:extLst>
            </p:cNvPr>
            <p:cNvSpPr txBox="1">
              <a:spLocks/>
            </p:cNvSpPr>
            <p:nvPr/>
          </p:nvSpPr>
          <p:spPr>
            <a:xfrm>
              <a:off x="7052127" y="5283001"/>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Podcasts</a:t>
              </a:r>
            </a:p>
          </p:txBody>
        </p:sp>
        <p:sp>
          <p:nvSpPr>
            <p:cNvPr id="17" name="Text Placeholder 12">
              <a:extLst>
                <a:ext uri="{FF2B5EF4-FFF2-40B4-BE49-F238E27FC236}">
                  <a16:creationId xmlns:a16="http://schemas.microsoft.com/office/drawing/2014/main" id="{D6D4BA35-A700-8338-E3F9-8142F3430FF6}"/>
                </a:ext>
              </a:extLst>
            </p:cNvPr>
            <p:cNvSpPr txBox="1">
              <a:spLocks/>
            </p:cNvSpPr>
            <p:nvPr/>
          </p:nvSpPr>
          <p:spPr>
            <a:xfrm>
              <a:off x="7043172" y="4686085"/>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GB" sz="1100" dirty="0"/>
                <a:t>Content creators</a:t>
              </a:r>
            </a:p>
          </p:txBody>
        </p:sp>
        <p:sp>
          <p:nvSpPr>
            <p:cNvPr id="19" name="Text Placeholder 12">
              <a:extLst>
                <a:ext uri="{FF2B5EF4-FFF2-40B4-BE49-F238E27FC236}">
                  <a16:creationId xmlns:a16="http://schemas.microsoft.com/office/drawing/2014/main" id="{230D6439-4EA9-FBFF-665A-93CCC767AAFE}"/>
                </a:ext>
              </a:extLst>
            </p:cNvPr>
            <p:cNvSpPr txBox="1">
              <a:spLocks/>
            </p:cNvSpPr>
            <p:nvPr/>
          </p:nvSpPr>
          <p:spPr>
            <a:xfrm>
              <a:off x="7043172" y="4085739"/>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Cinema</a:t>
              </a:r>
            </a:p>
          </p:txBody>
        </p:sp>
        <p:sp>
          <p:nvSpPr>
            <p:cNvPr id="20" name="Text Placeholder 12">
              <a:extLst>
                <a:ext uri="{FF2B5EF4-FFF2-40B4-BE49-F238E27FC236}">
                  <a16:creationId xmlns:a16="http://schemas.microsoft.com/office/drawing/2014/main" id="{EA3D49B2-3143-E6C8-EB1E-3EF55572CAB8}"/>
                </a:ext>
              </a:extLst>
            </p:cNvPr>
            <p:cNvSpPr txBox="1">
              <a:spLocks/>
            </p:cNvSpPr>
            <p:nvPr/>
          </p:nvSpPr>
          <p:spPr>
            <a:xfrm>
              <a:off x="5994667" y="4088243"/>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TV</a:t>
              </a:r>
            </a:p>
          </p:txBody>
        </p:sp>
        <p:sp>
          <p:nvSpPr>
            <p:cNvPr id="21" name="Text Placeholder 12">
              <a:extLst>
                <a:ext uri="{FF2B5EF4-FFF2-40B4-BE49-F238E27FC236}">
                  <a16:creationId xmlns:a16="http://schemas.microsoft.com/office/drawing/2014/main" id="{1A981278-39B3-2C87-7E38-61FA2E802CDD}"/>
                </a:ext>
              </a:extLst>
            </p:cNvPr>
            <p:cNvSpPr txBox="1">
              <a:spLocks/>
            </p:cNvSpPr>
            <p:nvPr/>
          </p:nvSpPr>
          <p:spPr>
            <a:xfrm>
              <a:off x="5994667" y="4685622"/>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Social media</a:t>
              </a:r>
            </a:p>
          </p:txBody>
        </p:sp>
        <p:sp>
          <p:nvSpPr>
            <p:cNvPr id="22" name="Text Placeholder 12">
              <a:extLst>
                <a:ext uri="{FF2B5EF4-FFF2-40B4-BE49-F238E27FC236}">
                  <a16:creationId xmlns:a16="http://schemas.microsoft.com/office/drawing/2014/main" id="{29C0C925-61CF-AA65-0769-47FE00F6C550}"/>
                </a:ext>
              </a:extLst>
            </p:cNvPr>
            <p:cNvSpPr txBox="1">
              <a:spLocks/>
            </p:cNvSpPr>
            <p:nvPr/>
          </p:nvSpPr>
          <p:spPr>
            <a:xfrm>
              <a:off x="5984232" y="5283001"/>
              <a:ext cx="900000" cy="540000"/>
            </a:xfrm>
            <a:prstGeom prst="rect">
              <a:avLst/>
            </a:prstGeom>
            <a:ln w="3175">
              <a:solidFill>
                <a:schemeClr val="accent6"/>
              </a:solidFill>
            </a:ln>
          </p:spPr>
          <p:txBody>
            <a:bodyPr vert="horz" lIns="0" tIns="0" rIns="0" bIns="0" rtlCol="0" anchor="ct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200000"/>
                </a:lnSpc>
              </a:pPr>
              <a:r>
                <a:rPr lang="en-GB" sz="1100" dirty="0"/>
                <a:t>Radio</a:t>
              </a:r>
            </a:p>
          </p:txBody>
        </p:sp>
      </p:grpSp>
      <p:pic>
        <p:nvPicPr>
          <p:cNvPr id="24" name="Picture 23" descr="A black background with blue and pink text&#10;&#10;Description automatically generated">
            <a:extLst>
              <a:ext uri="{FF2B5EF4-FFF2-40B4-BE49-F238E27FC236}">
                <a16:creationId xmlns:a16="http://schemas.microsoft.com/office/drawing/2014/main" id="{4BA95321-19DA-9F7A-C2FA-A88D3BB70FA4}"/>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0995785" y="6281709"/>
            <a:ext cx="1000509" cy="427550"/>
          </a:xfrm>
          <a:prstGeom prst="rect">
            <a:avLst/>
          </a:prstGeom>
          <a:effectLst/>
        </p:spPr>
      </p:pic>
    </p:spTree>
    <p:extLst>
      <p:ext uri="{BB962C8B-B14F-4D97-AF65-F5344CB8AC3E}">
        <p14:creationId xmlns:p14="http://schemas.microsoft.com/office/powerpoint/2010/main" val="2487202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23235-115E-FFDC-A594-D7647D7442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BC2B6F-739C-FB99-6C20-9D6ABFF46C77}"/>
              </a:ext>
            </a:extLst>
          </p:cNvPr>
          <p:cNvSpPr>
            <a:spLocks noGrp="1"/>
          </p:cNvSpPr>
          <p:nvPr>
            <p:ph type="body" sz="quarter" idx="83"/>
          </p:nvPr>
        </p:nvSpPr>
        <p:spPr>
          <a:xfrm>
            <a:off x="3396962" y="6480592"/>
            <a:ext cx="5398076" cy="157051"/>
          </a:xfrm>
        </p:spPr>
        <p:txBody>
          <a:bodyPr/>
          <a:lstStyle/>
          <a:p>
            <a:pPr algn="ctr"/>
            <a:endParaRPr lang="en-GB" dirty="0"/>
          </a:p>
        </p:txBody>
      </p:sp>
      <p:sp>
        <p:nvSpPr>
          <p:cNvPr id="3" name="Text Placeholder 2">
            <a:extLst>
              <a:ext uri="{FF2B5EF4-FFF2-40B4-BE49-F238E27FC236}">
                <a16:creationId xmlns:a16="http://schemas.microsoft.com/office/drawing/2014/main" id="{C7B2D296-79B1-07E5-6DD8-764AA9F4069D}"/>
              </a:ext>
            </a:extLst>
          </p:cNvPr>
          <p:cNvSpPr>
            <a:spLocks noGrp="1"/>
          </p:cNvSpPr>
          <p:nvPr>
            <p:ph type="body" sz="quarter" idx="64"/>
          </p:nvPr>
        </p:nvSpPr>
        <p:spPr/>
        <p:txBody>
          <a:bodyPr/>
          <a:lstStyle/>
          <a:p>
            <a:endParaRPr lang="en-GB"/>
          </a:p>
        </p:txBody>
      </p:sp>
      <p:sp>
        <p:nvSpPr>
          <p:cNvPr id="4" name="Text Placeholder 3">
            <a:extLst>
              <a:ext uri="{FF2B5EF4-FFF2-40B4-BE49-F238E27FC236}">
                <a16:creationId xmlns:a16="http://schemas.microsoft.com/office/drawing/2014/main" id="{7A69D5AB-DEFE-996D-D7FB-0CDD0BD0F8DA}"/>
              </a:ext>
            </a:extLst>
          </p:cNvPr>
          <p:cNvSpPr>
            <a:spLocks noGrp="1"/>
          </p:cNvSpPr>
          <p:nvPr>
            <p:ph type="body" sz="quarter" idx="73"/>
          </p:nvPr>
        </p:nvSpPr>
        <p:spPr>
          <a:solidFill>
            <a:schemeClr val="accent1"/>
          </a:solidFill>
        </p:spPr>
        <p:txBody>
          <a:bodyPr/>
          <a:lstStyle/>
          <a:p>
            <a:pPr defTabSz="1344134">
              <a:defRPr/>
            </a:pPr>
            <a:r>
              <a:rPr lang="en-GB" dirty="0">
                <a:solidFill>
                  <a:schemeClr val="bg1"/>
                </a:solidFill>
                <a:cs typeface="Poppins" panose="00000500000000000000" pitchFamily="50" charset="0"/>
              </a:rPr>
              <a:t>Product Proposition</a:t>
            </a:r>
            <a:br>
              <a:rPr lang="en-GB" dirty="0">
                <a:solidFill>
                  <a:schemeClr val="bg1"/>
                </a:solidFill>
                <a:cs typeface="Poppins" panose="00000500000000000000" pitchFamily="50" charset="0"/>
              </a:rPr>
            </a:br>
            <a:r>
              <a:rPr lang="en-GB" dirty="0">
                <a:solidFill>
                  <a:schemeClr val="bg1"/>
                </a:solidFill>
                <a:cs typeface="Poppins" panose="00000500000000000000" pitchFamily="50" charset="0"/>
              </a:rPr>
              <a:t>(constant within category)</a:t>
            </a:r>
          </a:p>
        </p:txBody>
      </p:sp>
      <p:sp>
        <p:nvSpPr>
          <p:cNvPr id="5" name="Text Placeholder 4">
            <a:extLst>
              <a:ext uri="{FF2B5EF4-FFF2-40B4-BE49-F238E27FC236}">
                <a16:creationId xmlns:a16="http://schemas.microsoft.com/office/drawing/2014/main" id="{9EF0201D-9153-BB39-2317-C8F5476E1AB2}"/>
              </a:ext>
            </a:extLst>
          </p:cNvPr>
          <p:cNvSpPr>
            <a:spLocks noGrp="1"/>
          </p:cNvSpPr>
          <p:nvPr>
            <p:ph type="body" sz="quarter" idx="16"/>
          </p:nvPr>
        </p:nvSpPr>
        <p:spPr>
          <a:xfrm>
            <a:off x="385235" y="2977116"/>
            <a:ext cx="4923366" cy="2036210"/>
          </a:xfrm>
        </p:spPr>
        <p:txBody>
          <a:bodyPr/>
          <a:lstStyle/>
          <a:p>
            <a:pPr defTabSz="1344134">
              <a:defRPr/>
            </a:pPr>
            <a:r>
              <a:rPr lang="en-GB" sz="1600" dirty="0">
                <a:solidFill>
                  <a:prstClr val="black"/>
                </a:solidFill>
                <a:cs typeface="Poppins" panose="00000500000000000000" pitchFamily="50" charset="0"/>
              </a:rPr>
              <a:t>TIXE is the new flexible mobile and broadband provider dedicated to making it easier for you to stay in touch </a:t>
            </a:r>
          </a:p>
          <a:p>
            <a:pPr defTabSz="1344134">
              <a:defRPr/>
            </a:pPr>
            <a:r>
              <a:rPr lang="en-GB" sz="1600" dirty="0">
                <a:solidFill>
                  <a:prstClr val="black"/>
                </a:solidFill>
                <a:cs typeface="Poppins" panose="00000500000000000000" pitchFamily="50" charset="0"/>
              </a:rPr>
              <a:t>No one cares more about their customers than TIXE. Our fully flexible mobile plans put you in control. Choose from pay as you go, monthly, or fully flexible contracts – just pick one that’s right for you.   </a:t>
            </a:r>
          </a:p>
          <a:p>
            <a:pPr defTabSz="1344134">
              <a:defRPr/>
            </a:pPr>
            <a:r>
              <a:rPr lang="en-GB" sz="1600" dirty="0">
                <a:solidFill>
                  <a:prstClr val="black"/>
                </a:solidFill>
                <a:cs typeface="Poppins" panose="00000500000000000000" pitchFamily="50" charset="0"/>
              </a:rPr>
              <a:t>TIXE: the no limits mobile and broadband</a:t>
            </a:r>
          </a:p>
        </p:txBody>
      </p:sp>
      <p:sp>
        <p:nvSpPr>
          <p:cNvPr id="6" name="Text Placeholder 5">
            <a:extLst>
              <a:ext uri="{FF2B5EF4-FFF2-40B4-BE49-F238E27FC236}">
                <a16:creationId xmlns:a16="http://schemas.microsoft.com/office/drawing/2014/main" id="{FC125D28-DCD3-8255-9D6C-BE39A62329D7}"/>
              </a:ext>
            </a:extLst>
          </p:cNvPr>
          <p:cNvSpPr>
            <a:spLocks noGrp="1"/>
          </p:cNvSpPr>
          <p:nvPr>
            <p:ph type="body" sz="quarter" idx="84"/>
          </p:nvPr>
        </p:nvSpPr>
        <p:spPr/>
        <p:txBody>
          <a:bodyPr/>
          <a:lstStyle/>
          <a:p>
            <a:endParaRPr lang="en-GB"/>
          </a:p>
        </p:txBody>
      </p:sp>
      <p:sp>
        <p:nvSpPr>
          <p:cNvPr id="7" name="Text Placeholder 6">
            <a:extLst>
              <a:ext uri="{FF2B5EF4-FFF2-40B4-BE49-F238E27FC236}">
                <a16:creationId xmlns:a16="http://schemas.microsoft.com/office/drawing/2014/main" id="{7DCDE42D-8D26-7E5A-EC5E-C0E780CB85AE}"/>
              </a:ext>
            </a:extLst>
          </p:cNvPr>
          <p:cNvSpPr>
            <a:spLocks noGrp="1"/>
          </p:cNvSpPr>
          <p:nvPr>
            <p:ph type="body" sz="quarter" idx="85"/>
          </p:nvPr>
        </p:nvSpPr>
        <p:spPr>
          <a:solidFill>
            <a:schemeClr val="accent1"/>
          </a:solidFill>
        </p:spPr>
        <p:txBody>
          <a:bodyPr/>
          <a:lstStyle/>
          <a:p>
            <a:pPr defTabSz="1344134">
              <a:defRPr/>
            </a:pPr>
            <a:r>
              <a:rPr lang="en-GB" dirty="0">
                <a:solidFill>
                  <a:schemeClr val="bg1"/>
                </a:solidFill>
                <a:cs typeface="Poppins" panose="00000500000000000000" pitchFamily="50" charset="0"/>
              </a:rPr>
              <a:t>Advertising Description</a:t>
            </a:r>
            <a:br>
              <a:rPr lang="en-GB" dirty="0">
                <a:solidFill>
                  <a:schemeClr val="bg1"/>
                </a:solidFill>
                <a:cs typeface="Poppins" panose="00000500000000000000" pitchFamily="50" charset="0"/>
              </a:rPr>
            </a:br>
            <a:r>
              <a:rPr lang="en-GB" dirty="0">
                <a:solidFill>
                  <a:schemeClr val="bg1"/>
                </a:solidFill>
                <a:cs typeface="Poppins" panose="00000500000000000000" pitchFamily="50" charset="0"/>
              </a:rPr>
              <a:t>(varies within category)</a:t>
            </a:r>
            <a:endParaRPr lang="en-GB" sz="1100" dirty="0">
              <a:solidFill>
                <a:schemeClr val="bg1"/>
              </a:solidFill>
              <a:cs typeface="Poppins" panose="00000500000000000000" pitchFamily="50" charset="0"/>
            </a:endParaRPr>
          </a:p>
        </p:txBody>
      </p:sp>
      <p:sp>
        <p:nvSpPr>
          <p:cNvPr id="8" name="Text Placeholder 7">
            <a:extLst>
              <a:ext uri="{FF2B5EF4-FFF2-40B4-BE49-F238E27FC236}">
                <a16:creationId xmlns:a16="http://schemas.microsoft.com/office/drawing/2014/main" id="{1F1B2A5D-BF31-5E52-3036-69A94145301F}"/>
              </a:ext>
            </a:extLst>
          </p:cNvPr>
          <p:cNvSpPr>
            <a:spLocks noGrp="1"/>
          </p:cNvSpPr>
          <p:nvPr>
            <p:ph type="body" sz="quarter" idx="86"/>
          </p:nvPr>
        </p:nvSpPr>
        <p:spPr/>
        <p:txBody>
          <a:bodyPr/>
          <a:lstStyle/>
          <a:p>
            <a:pPr defTabSz="1344134"/>
            <a:r>
              <a:rPr lang="en-GB" sz="1600" dirty="0">
                <a:solidFill>
                  <a:prstClr val="black"/>
                </a:solidFill>
                <a:cs typeface="Poppins" panose="00000500000000000000" pitchFamily="50" charset="0"/>
              </a:rPr>
              <a:t>TIXE must decide where to advertise. The advertising campaign will run for 3 months.</a:t>
            </a:r>
          </a:p>
          <a:p>
            <a:pPr defTabSz="1344134"/>
            <a:r>
              <a:rPr lang="en-GB" sz="1600" dirty="0">
                <a:cs typeface="Poppins" panose="00000500000000000000" pitchFamily="50" charset="0"/>
              </a:rPr>
              <a:t>TIXE will launch with an advertising campaign that </a:t>
            </a:r>
            <a:r>
              <a:rPr lang="en-GB" sz="1600" b="1" dirty="0">
                <a:cs typeface="Poppins" panose="00000500000000000000" pitchFamily="50" charset="0"/>
              </a:rPr>
              <a:t>will appear exclusively in cinema. </a:t>
            </a:r>
            <a:endParaRPr lang="en-GB" sz="1600" dirty="0">
              <a:cs typeface="Poppins" panose="00000500000000000000" pitchFamily="50" charset="0"/>
            </a:endParaRPr>
          </a:p>
        </p:txBody>
      </p:sp>
      <p:sp>
        <p:nvSpPr>
          <p:cNvPr id="9" name="Subtitle 8">
            <a:extLst>
              <a:ext uri="{FF2B5EF4-FFF2-40B4-BE49-F238E27FC236}">
                <a16:creationId xmlns:a16="http://schemas.microsoft.com/office/drawing/2014/main" id="{A5C1A52A-ED3D-4430-0008-46E21E67A43F}"/>
              </a:ext>
            </a:extLst>
          </p:cNvPr>
          <p:cNvSpPr>
            <a:spLocks noGrp="1"/>
          </p:cNvSpPr>
          <p:nvPr>
            <p:ph type="subTitle" idx="1"/>
          </p:nvPr>
        </p:nvSpPr>
        <p:spPr>
          <a:xfrm>
            <a:off x="199829" y="955470"/>
            <a:ext cx="10898701" cy="347555"/>
          </a:xfrm>
        </p:spPr>
        <p:txBody>
          <a:bodyPr/>
          <a:lstStyle/>
          <a:p>
            <a:r>
              <a:rPr lang="en-GB" dirty="0">
                <a:cs typeface="Poppins" panose="00000500000000000000" pitchFamily="50" charset="0"/>
              </a:rPr>
              <a:t>Every respondent sees the same product description, but the advertising channel will vary</a:t>
            </a:r>
            <a:endParaRPr lang="en-GB" dirty="0"/>
          </a:p>
        </p:txBody>
      </p:sp>
      <p:sp>
        <p:nvSpPr>
          <p:cNvPr id="10" name="Title 9">
            <a:extLst>
              <a:ext uri="{FF2B5EF4-FFF2-40B4-BE49-F238E27FC236}">
                <a16:creationId xmlns:a16="http://schemas.microsoft.com/office/drawing/2014/main" id="{A0CE6A7F-494B-A881-4420-2A16CFA31F9A}"/>
              </a:ext>
            </a:extLst>
          </p:cNvPr>
          <p:cNvSpPr>
            <a:spLocks noGrp="1"/>
          </p:cNvSpPr>
          <p:nvPr>
            <p:ph type="title"/>
          </p:nvPr>
        </p:nvSpPr>
        <p:spPr>
          <a:xfrm>
            <a:off x="199829" y="239094"/>
            <a:ext cx="12201721" cy="525552"/>
          </a:xfrm>
        </p:spPr>
        <p:txBody>
          <a:bodyPr/>
          <a:lstStyle/>
          <a:p>
            <a:r>
              <a:rPr lang="en-US" sz="4000" dirty="0"/>
              <a:t>Scenarios isolate the effect of media placement</a:t>
            </a:r>
            <a:endParaRPr lang="en-GB" sz="4000" dirty="0"/>
          </a:p>
        </p:txBody>
      </p:sp>
      <p:pic>
        <p:nvPicPr>
          <p:cNvPr id="13" name="Picture 12" descr="A black background with blue and pink text&#10;&#10;Description automatically generated">
            <a:extLst>
              <a:ext uri="{FF2B5EF4-FFF2-40B4-BE49-F238E27FC236}">
                <a16:creationId xmlns:a16="http://schemas.microsoft.com/office/drawing/2014/main" id="{D94A9F73-7CDF-BEEA-1D41-DA76634521FA}"/>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3994124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3F96E-25C8-6E49-04A9-027A69BF21D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BEB0FB4-FCFD-F88A-998B-659C1ACBD182}"/>
              </a:ext>
            </a:extLst>
          </p:cNvPr>
          <p:cNvSpPr>
            <a:spLocks noGrp="1"/>
          </p:cNvSpPr>
          <p:nvPr>
            <p:ph type="body" sz="quarter" idx="87"/>
          </p:nvPr>
        </p:nvSpPr>
        <p:spPr/>
        <p:txBody>
          <a:bodyPr lIns="180000" rIns="180000" anchor="ctr" anchorCtr="1"/>
          <a:lstStyle/>
          <a:p>
            <a:pPr marL="0" lvl="1" indent="0" algn="ctr" defTabSz="1344134">
              <a:buClr>
                <a:prstClr val="black"/>
              </a:buClr>
              <a:buNone/>
              <a:defRPr/>
            </a:pPr>
            <a:r>
              <a:rPr lang="en-GB" sz="2133" dirty="0">
                <a:solidFill>
                  <a:schemeClr val="bg1"/>
                </a:solidFill>
                <a:cs typeface="Poppins" panose="00000500000000000000" pitchFamily="50" charset="0"/>
              </a:rPr>
              <a:t>1. Good value </a:t>
            </a:r>
          </a:p>
          <a:p>
            <a:pPr marL="0" lvl="1" indent="0" algn="ctr" defTabSz="1344134">
              <a:buClr>
                <a:prstClr val="black"/>
              </a:buClr>
              <a:buNone/>
              <a:defRPr/>
            </a:pPr>
            <a:endParaRPr lang="en-GB" sz="2133" b="0" dirty="0">
              <a:solidFill>
                <a:schemeClr val="bg1"/>
              </a:solidFill>
              <a:cs typeface="Poppins" panose="00000500000000000000" pitchFamily="50" charset="0"/>
            </a:endParaRPr>
          </a:p>
          <a:p>
            <a:pPr marL="0" lvl="1" indent="0" algn="ctr" defTabSz="1344134">
              <a:buClr>
                <a:prstClr val="black"/>
              </a:buClr>
              <a:buNone/>
              <a:defRPr/>
            </a:pPr>
            <a:r>
              <a:rPr lang="en-GB" sz="2000" b="0" dirty="0">
                <a:solidFill>
                  <a:schemeClr val="bg1"/>
                </a:solidFill>
                <a:cs typeface="Poppins" panose="00000500000000000000" pitchFamily="50" charset="0"/>
              </a:rPr>
              <a:t>At what price would you consider </a:t>
            </a:r>
            <a:r>
              <a:rPr lang="en-GB" sz="2000" b="0" dirty="0" err="1">
                <a:solidFill>
                  <a:schemeClr val="bg1"/>
                </a:solidFill>
                <a:cs typeface="Poppins" panose="00000500000000000000" pitchFamily="50" charset="0"/>
              </a:rPr>
              <a:t>Tixe</a:t>
            </a:r>
            <a:r>
              <a:rPr lang="en-GB" sz="2000" b="0" dirty="0">
                <a:solidFill>
                  <a:schemeClr val="bg1"/>
                </a:solidFill>
                <a:cs typeface="Poppins" panose="00000500000000000000" pitchFamily="50" charset="0"/>
              </a:rPr>
              <a:t> to be a reasonable price – a great buy for the money?</a:t>
            </a:r>
          </a:p>
        </p:txBody>
      </p:sp>
      <p:sp>
        <p:nvSpPr>
          <p:cNvPr id="3" name="Text Placeholder 2">
            <a:extLst>
              <a:ext uri="{FF2B5EF4-FFF2-40B4-BE49-F238E27FC236}">
                <a16:creationId xmlns:a16="http://schemas.microsoft.com/office/drawing/2014/main" id="{6B7AF3AF-91A2-1686-8397-248D2AD48111}"/>
              </a:ext>
            </a:extLst>
          </p:cNvPr>
          <p:cNvSpPr>
            <a:spLocks noGrp="1"/>
          </p:cNvSpPr>
          <p:nvPr>
            <p:ph type="body" sz="quarter" idx="89"/>
          </p:nvPr>
        </p:nvSpPr>
        <p:spPr/>
        <p:txBody>
          <a:bodyPr lIns="180000" rIns="180000" anchor="ctr"/>
          <a:lstStyle/>
          <a:p>
            <a:pPr marL="0" lvl="1" indent="0" algn="ctr" defTabSz="1344134">
              <a:buClr>
                <a:prstClr val="black"/>
              </a:buClr>
              <a:buNone/>
              <a:defRPr/>
            </a:pPr>
            <a:r>
              <a:rPr lang="en-GB" sz="2000" dirty="0">
                <a:solidFill>
                  <a:schemeClr val="bg1"/>
                </a:solidFill>
                <a:cs typeface="Poppins" panose="00000500000000000000" pitchFamily="50" charset="0"/>
              </a:rPr>
              <a:t>4. Too expensive</a:t>
            </a:r>
          </a:p>
          <a:p>
            <a:pPr marL="0" lvl="1" indent="0" algn="ctr" defTabSz="1344134">
              <a:buClr>
                <a:prstClr val="black"/>
              </a:buClr>
              <a:buNone/>
              <a:defRPr/>
            </a:pPr>
            <a:endParaRPr lang="en-GB" sz="2000" b="0" dirty="0">
              <a:solidFill>
                <a:schemeClr val="bg1"/>
              </a:solidFill>
              <a:cs typeface="Poppins" panose="00000500000000000000" pitchFamily="50" charset="0"/>
            </a:endParaRPr>
          </a:p>
          <a:p>
            <a:pPr marL="0" lvl="1" indent="0" algn="ctr" defTabSz="1344134">
              <a:buClr>
                <a:prstClr val="black"/>
              </a:buClr>
              <a:buNone/>
              <a:defRPr/>
            </a:pPr>
            <a:r>
              <a:rPr lang="en-GB" sz="2000" b="0" dirty="0">
                <a:solidFill>
                  <a:schemeClr val="bg1"/>
                </a:solidFill>
                <a:cs typeface="Poppins" panose="00000500000000000000" pitchFamily="50" charset="0"/>
              </a:rPr>
              <a:t>At what price would you consider </a:t>
            </a:r>
            <a:r>
              <a:rPr lang="en-GB" sz="2000" b="0" dirty="0" err="1">
                <a:solidFill>
                  <a:schemeClr val="bg1"/>
                </a:solidFill>
                <a:cs typeface="Poppins" panose="00000500000000000000" pitchFamily="50" charset="0"/>
              </a:rPr>
              <a:t>Tixe</a:t>
            </a:r>
            <a:r>
              <a:rPr lang="en-GB" sz="2000" b="0" dirty="0">
                <a:solidFill>
                  <a:schemeClr val="bg1"/>
                </a:solidFill>
                <a:cs typeface="Poppins" panose="00000500000000000000" pitchFamily="50" charset="0"/>
              </a:rPr>
              <a:t> too expensive to buy?</a:t>
            </a:r>
          </a:p>
          <a:p>
            <a:pPr marL="0" lvl="1" indent="0" algn="ctr" defTabSz="1344134">
              <a:buClr>
                <a:prstClr val="black"/>
              </a:buClr>
              <a:buNone/>
              <a:defRPr/>
            </a:pPr>
            <a:endParaRPr lang="en-GB" sz="2000" b="0" dirty="0">
              <a:solidFill>
                <a:schemeClr val="bg1"/>
              </a:solidFill>
              <a:cs typeface="Poppins" panose="00000500000000000000" pitchFamily="50" charset="0"/>
            </a:endParaRPr>
          </a:p>
        </p:txBody>
      </p:sp>
      <p:sp>
        <p:nvSpPr>
          <p:cNvPr id="4" name="Text Placeholder 3">
            <a:extLst>
              <a:ext uri="{FF2B5EF4-FFF2-40B4-BE49-F238E27FC236}">
                <a16:creationId xmlns:a16="http://schemas.microsoft.com/office/drawing/2014/main" id="{AC5A2D21-F2E0-8E7C-D0A9-44D88E9C3EED}"/>
              </a:ext>
            </a:extLst>
          </p:cNvPr>
          <p:cNvSpPr>
            <a:spLocks noGrp="1"/>
          </p:cNvSpPr>
          <p:nvPr>
            <p:ph type="body" sz="quarter" idx="91"/>
          </p:nvPr>
        </p:nvSpPr>
        <p:spPr/>
        <p:txBody>
          <a:bodyPr lIns="180000" rIns="180000" anchor="ctr"/>
          <a:lstStyle/>
          <a:p>
            <a:pPr marL="0" lvl="1" indent="0" algn="ctr" defTabSz="1344134">
              <a:buClr>
                <a:prstClr val="black"/>
              </a:buClr>
              <a:buNone/>
              <a:defRPr/>
            </a:pPr>
            <a:r>
              <a:rPr lang="en-GB" sz="2000" dirty="0">
                <a:cs typeface="Poppins" panose="00000500000000000000" pitchFamily="50" charset="0"/>
              </a:rPr>
              <a:t>2. Too cheap</a:t>
            </a:r>
          </a:p>
          <a:p>
            <a:pPr marL="0" lvl="1" indent="0" algn="ctr" defTabSz="1344134">
              <a:buClr>
                <a:prstClr val="black"/>
              </a:buClr>
              <a:buNone/>
              <a:defRPr/>
            </a:pPr>
            <a:endParaRPr lang="en-GB" sz="2000" b="0" dirty="0">
              <a:solidFill>
                <a:schemeClr val="bg1"/>
              </a:solidFill>
              <a:cs typeface="Poppins" panose="00000500000000000000" pitchFamily="50" charset="0"/>
            </a:endParaRPr>
          </a:p>
          <a:p>
            <a:pPr marL="0" lvl="1" indent="0" algn="ctr" defTabSz="1344134">
              <a:buClr>
                <a:prstClr val="black"/>
              </a:buClr>
              <a:buNone/>
              <a:defRPr/>
            </a:pPr>
            <a:r>
              <a:rPr lang="en-GB" sz="2000" b="0" dirty="0">
                <a:cs typeface="Poppins" panose="00000500000000000000" pitchFamily="50" charset="0"/>
              </a:rPr>
              <a:t>At what price would </a:t>
            </a:r>
            <a:r>
              <a:rPr lang="en-GB" sz="2000" b="0" dirty="0" err="1">
                <a:cs typeface="Poppins" panose="00000500000000000000" pitchFamily="50" charset="0"/>
              </a:rPr>
              <a:t>Tixe</a:t>
            </a:r>
            <a:r>
              <a:rPr lang="en-GB" sz="2000" b="0" dirty="0">
                <a:cs typeface="Poppins" panose="00000500000000000000" pitchFamily="50" charset="0"/>
              </a:rPr>
              <a:t> be too cheap and you would feel the quality couldn’t be very good?</a:t>
            </a:r>
          </a:p>
        </p:txBody>
      </p:sp>
      <p:sp>
        <p:nvSpPr>
          <p:cNvPr id="5" name="Text Placeholder 4">
            <a:extLst>
              <a:ext uri="{FF2B5EF4-FFF2-40B4-BE49-F238E27FC236}">
                <a16:creationId xmlns:a16="http://schemas.microsoft.com/office/drawing/2014/main" id="{CB4FB19C-EA83-A8E3-8876-523999663A50}"/>
              </a:ext>
            </a:extLst>
          </p:cNvPr>
          <p:cNvSpPr>
            <a:spLocks noGrp="1"/>
          </p:cNvSpPr>
          <p:nvPr>
            <p:ph type="body" sz="quarter" idx="93"/>
          </p:nvPr>
        </p:nvSpPr>
        <p:spPr/>
        <p:txBody>
          <a:bodyPr lIns="180000" tIns="0" rIns="180000" anchor="ctr"/>
          <a:lstStyle/>
          <a:p>
            <a:pPr marL="0" lvl="1" indent="0" algn="ctr" defTabSz="1344134">
              <a:buClr>
                <a:prstClr val="black"/>
              </a:buClr>
              <a:buNone/>
              <a:defRPr/>
            </a:pPr>
            <a:br>
              <a:rPr lang="en-GB" sz="2000" dirty="0">
                <a:solidFill>
                  <a:schemeClr val="bg1"/>
                </a:solidFill>
                <a:cs typeface="Poppins" panose="00000500000000000000" pitchFamily="50" charset="0"/>
              </a:rPr>
            </a:br>
            <a:r>
              <a:rPr lang="en-GB" sz="2000" dirty="0">
                <a:solidFill>
                  <a:schemeClr val="bg1"/>
                </a:solidFill>
                <a:cs typeface="Poppins" panose="00000500000000000000" pitchFamily="50" charset="0"/>
              </a:rPr>
              <a:t>3. Expensive</a:t>
            </a:r>
            <a:endParaRPr lang="en-GB" sz="2000" b="0" dirty="0">
              <a:solidFill>
                <a:schemeClr val="bg1"/>
              </a:solidFill>
              <a:cs typeface="Poppins" panose="00000500000000000000" pitchFamily="50" charset="0"/>
            </a:endParaRPr>
          </a:p>
          <a:p>
            <a:pPr marL="0" lvl="1" indent="0" algn="ctr" defTabSz="1344134">
              <a:buClr>
                <a:prstClr val="black"/>
              </a:buClr>
              <a:buNone/>
              <a:defRPr/>
            </a:pPr>
            <a:endParaRPr lang="en-GB" sz="2000" b="0" dirty="0">
              <a:solidFill>
                <a:schemeClr val="bg1"/>
              </a:solidFill>
              <a:cs typeface="Poppins" panose="00000500000000000000" pitchFamily="50" charset="0"/>
            </a:endParaRPr>
          </a:p>
          <a:p>
            <a:pPr marL="0" lvl="1" indent="0" algn="ctr" defTabSz="1344134">
              <a:buClr>
                <a:prstClr val="black"/>
              </a:buClr>
              <a:buNone/>
              <a:defRPr/>
            </a:pPr>
            <a:r>
              <a:rPr lang="en-GB" sz="2000" b="0" dirty="0">
                <a:solidFill>
                  <a:schemeClr val="bg1"/>
                </a:solidFill>
                <a:cs typeface="Poppins" panose="00000500000000000000" pitchFamily="50" charset="0"/>
              </a:rPr>
              <a:t>At what price is </a:t>
            </a:r>
            <a:r>
              <a:rPr lang="en-GB" sz="2000" b="0" dirty="0" err="1">
                <a:solidFill>
                  <a:schemeClr val="bg1"/>
                </a:solidFill>
                <a:cs typeface="Poppins" panose="00000500000000000000" pitchFamily="50" charset="0"/>
              </a:rPr>
              <a:t>Tixe</a:t>
            </a:r>
            <a:r>
              <a:rPr lang="en-GB" sz="2000" b="0" dirty="0">
                <a:solidFill>
                  <a:schemeClr val="bg1"/>
                </a:solidFill>
                <a:cs typeface="Poppins" panose="00000500000000000000" pitchFamily="50" charset="0"/>
              </a:rPr>
              <a:t> starting to get expensive, so you would have to give some thought to buying it?</a:t>
            </a:r>
          </a:p>
        </p:txBody>
      </p:sp>
      <p:sp>
        <p:nvSpPr>
          <p:cNvPr id="7" name="Subtitle 6">
            <a:extLst>
              <a:ext uri="{FF2B5EF4-FFF2-40B4-BE49-F238E27FC236}">
                <a16:creationId xmlns:a16="http://schemas.microsoft.com/office/drawing/2014/main" id="{B2D56B1C-CC20-4ECC-B161-775B4C1E7DA5}"/>
              </a:ext>
            </a:extLst>
          </p:cNvPr>
          <p:cNvSpPr>
            <a:spLocks noGrp="1"/>
          </p:cNvSpPr>
          <p:nvPr>
            <p:ph type="subTitle" idx="1"/>
          </p:nvPr>
        </p:nvSpPr>
        <p:spPr>
          <a:xfrm>
            <a:off x="199829" y="955470"/>
            <a:ext cx="6861371" cy="347555"/>
          </a:xfrm>
        </p:spPr>
        <p:txBody>
          <a:bodyPr/>
          <a:lstStyle/>
          <a:p>
            <a:r>
              <a:rPr lang="en-GB" dirty="0">
                <a:cs typeface="Poppins" panose="00000500000000000000" pitchFamily="50" charset="0"/>
              </a:rPr>
              <a:t>Each respondent is then asked the same four questions…</a:t>
            </a:r>
            <a:endParaRPr lang="en-GB" dirty="0"/>
          </a:p>
        </p:txBody>
      </p:sp>
      <p:sp>
        <p:nvSpPr>
          <p:cNvPr id="8" name="Title 7">
            <a:extLst>
              <a:ext uri="{FF2B5EF4-FFF2-40B4-BE49-F238E27FC236}">
                <a16:creationId xmlns:a16="http://schemas.microsoft.com/office/drawing/2014/main" id="{EE94756F-A284-065A-2E4A-C4E4F2FDA9E2}"/>
              </a:ext>
            </a:extLst>
          </p:cNvPr>
          <p:cNvSpPr>
            <a:spLocks noGrp="1"/>
          </p:cNvSpPr>
          <p:nvPr>
            <p:ph type="title"/>
          </p:nvPr>
        </p:nvSpPr>
        <p:spPr/>
        <p:txBody>
          <a:bodyPr/>
          <a:lstStyle/>
          <a:p>
            <a:r>
              <a:rPr lang="en-GB" dirty="0"/>
              <a:t>Four straightforward questions</a:t>
            </a:r>
          </a:p>
        </p:txBody>
      </p:sp>
      <p:pic>
        <p:nvPicPr>
          <p:cNvPr id="11" name="Picture 10" descr="A black background with blue and pink text&#10;&#10;Description automatically generated">
            <a:extLst>
              <a:ext uri="{FF2B5EF4-FFF2-40B4-BE49-F238E27FC236}">
                <a16:creationId xmlns:a16="http://schemas.microsoft.com/office/drawing/2014/main" id="{8657CBC5-30EA-E488-8DAD-8DB5CCB2F5CF}"/>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0995785" y="6281709"/>
            <a:ext cx="1000509" cy="427550"/>
          </a:xfrm>
          <a:prstGeom prst="rect">
            <a:avLst/>
          </a:prstGeom>
          <a:effectLst/>
        </p:spPr>
      </p:pic>
    </p:spTree>
    <p:extLst>
      <p:ext uri="{BB962C8B-B14F-4D97-AF65-F5344CB8AC3E}">
        <p14:creationId xmlns:p14="http://schemas.microsoft.com/office/powerpoint/2010/main" val="980810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2E9C0-853C-7C41-B722-F8A1CD86B5C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82489EC-3FA8-AD30-5CE0-0A7F6CF35C81}"/>
              </a:ext>
            </a:extLst>
          </p:cNvPr>
          <p:cNvSpPr>
            <a:spLocks noGrp="1"/>
          </p:cNvSpPr>
          <p:nvPr>
            <p:ph type="subTitle" idx="1"/>
          </p:nvPr>
        </p:nvSpPr>
        <p:spPr>
          <a:xfrm>
            <a:off x="199829" y="955470"/>
            <a:ext cx="11039671" cy="525552"/>
          </a:xfrm>
        </p:spPr>
        <p:txBody>
          <a:bodyPr/>
          <a:lstStyle/>
          <a:p>
            <a:pPr defTabSz="1344134">
              <a:defRPr/>
            </a:pPr>
            <a:r>
              <a:rPr lang="en-GB" dirty="0">
                <a:cs typeface="Poppins" panose="00000500000000000000" pitchFamily="50" charset="0"/>
              </a:rPr>
              <a:t>Compared to all other channels, being told the brand will launch its advertising in cinema delivers the highest ‘good value’ price perceptions.</a:t>
            </a:r>
          </a:p>
        </p:txBody>
      </p:sp>
      <p:sp>
        <p:nvSpPr>
          <p:cNvPr id="4" name="Title 3">
            <a:extLst>
              <a:ext uri="{FF2B5EF4-FFF2-40B4-BE49-F238E27FC236}">
                <a16:creationId xmlns:a16="http://schemas.microsoft.com/office/drawing/2014/main" id="{5C5A4681-C5A5-DD75-E2DF-52886795BDB5}"/>
              </a:ext>
            </a:extLst>
          </p:cNvPr>
          <p:cNvSpPr>
            <a:spLocks noGrp="1"/>
          </p:cNvSpPr>
          <p:nvPr>
            <p:ph type="title"/>
          </p:nvPr>
        </p:nvSpPr>
        <p:spPr/>
        <p:txBody>
          <a:bodyPr/>
          <a:lstStyle/>
          <a:p>
            <a:r>
              <a:rPr lang="en-GB" dirty="0"/>
              <a:t>Cinema drives higher ‘good value’ price</a:t>
            </a:r>
          </a:p>
        </p:txBody>
      </p:sp>
      <p:graphicFrame>
        <p:nvGraphicFramePr>
          <p:cNvPr id="6" name="Table Placeholder 5">
            <a:extLst>
              <a:ext uri="{FF2B5EF4-FFF2-40B4-BE49-F238E27FC236}">
                <a16:creationId xmlns:a16="http://schemas.microsoft.com/office/drawing/2014/main" id="{4FAD4EAE-C2E4-BCDC-5048-12E48F038935}"/>
              </a:ext>
            </a:extLst>
          </p:cNvPr>
          <p:cNvGraphicFramePr>
            <a:graphicFrameLocks noGrp="1"/>
          </p:cNvGraphicFramePr>
          <p:nvPr>
            <p:ph type="tbl" sz="quarter" idx="10"/>
            <p:extLst>
              <p:ext uri="{D42A27DB-BD31-4B8C-83A1-F6EECF244321}">
                <p14:modId xmlns:p14="http://schemas.microsoft.com/office/powerpoint/2010/main" val="3873003644"/>
              </p:ext>
            </p:extLst>
          </p:nvPr>
        </p:nvGraphicFramePr>
        <p:xfrm>
          <a:off x="436562" y="2759074"/>
          <a:ext cx="11039672" cy="1647572"/>
        </p:xfrm>
        <a:graphic>
          <a:graphicData uri="http://schemas.openxmlformats.org/drawingml/2006/table">
            <a:tbl>
              <a:tblPr firstRow="1" bandRow="1">
                <a:tableStyleId>{5A111915-BE36-4E01-A7E5-04B1672EAD32}</a:tableStyleId>
              </a:tblPr>
              <a:tblGrid>
                <a:gridCol w="1346008">
                  <a:extLst>
                    <a:ext uri="{9D8B030D-6E8A-4147-A177-3AD203B41FA5}">
                      <a16:colId xmlns:a16="http://schemas.microsoft.com/office/drawing/2014/main" val="47788461"/>
                    </a:ext>
                  </a:extLst>
                </a:gridCol>
                <a:gridCol w="1010244">
                  <a:extLst>
                    <a:ext uri="{9D8B030D-6E8A-4147-A177-3AD203B41FA5}">
                      <a16:colId xmlns:a16="http://schemas.microsoft.com/office/drawing/2014/main" val="3807657256"/>
                    </a:ext>
                  </a:extLst>
                </a:gridCol>
                <a:gridCol w="1324366">
                  <a:extLst>
                    <a:ext uri="{9D8B030D-6E8A-4147-A177-3AD203B41FA5}">
                      <a16:colId xmlns:a16="http://schemas.microsoft.com/office/drawing/2014/main" val="3300460041"/>
                    </a:ext>
                  </a:extLst>
                </a:gridCol>
                <a:gridCol w="1249606">
                  <a:extLst>
                    <a:ext uri="{9D8B030D-6E8A-4147-A177-3AD203B41FA5}">
                      <a16:colId xmlns:a16="http://schemas.microsoft.com/office/drawing/2014/main" val="1817995971"/>
                    </a:ext>
                  </a:extLst>
                </a:gridCol>
                <a:gridCol w="990570">
                  <a:extLst>
                    <a:ext uri="{9D8B030D-6E8A-4147-A177-3AD203B41FA5}">
                      <a16:colId xmlns:a16="http://schemas.microsoft.com/office/drawing/2014/main" val="1777861046"/>
                    </a:ext>
                  </a:extLst>
                </a:gridCol>
                <a:gridCol w="1261739">
                  <a:extLst>
                    <a:ext uri="{9D8B030D-6E8A-4147-A177-3AD203B41FA5}">
                      <a16:colId xmlns:a16="http://schemas.microsoft.com/office/drawing/2014/main" val="2572478888"/>
                    </a:ext>
                  </a:extLst>
                </a:gridCol>
                <a:gridCol w="1705052">
                  <a:extLst>
                    <a:ext uri="{9D8B030D-6E8A-4147-A177-3AD203B41FA5}">
                      <a16:colId xmlns:a16="http://schemas.microsoft.com/office/drawing/2014/main" val="2679375690"/>
                    </a:ext>
                  </a:extLst>
                </a:gridCol>
                <a:gridCol w="961059">
                  <a:extLst>
                    <a:ext uri="{9D8B030D-6E8A-4147-A177-3AD203B41FA5}">
                      <a16:colId xmlns:a16="http://schemas.microsoft.com/office/drawing/2014/main" val="3082118794"/>
                    </a:ext>
                  </a:extLst>
                </a:gridCol>
                <a:gridCol w="1191028">
                  <a:extLst>
                    <a:ext uri="{9D8B030D-6E8A-4147-A177-3AD203B41FA5}">
                      <a16:colId xmlns:a16="http://schemas.microsoft.com/office/drawing/2014/main" val="3989660940"/>
                    </a:ext>
                  </a:extLst>
                </a:gridCol>
              </a:tblGrid>
              <a:tr h="7552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Outdoor</a:t>
                      </a:r>
                    </a:p>
                  </a:txBody>
                  <a:tcPr anchor="ctr"/>
                </a:tc>
                <a:tc>
                  <a:txBody>
                    <a:bodyPr/>
                    <a:lstStyle/>
                    <a:p>
                      <a:pPr algn="ctr"/>
                      <a:r>
                        <a:rPr lang="en-GB" dirty="0">
                          <a:solidFill>
                            <a:schemeClr val="tx1"/>
                          </a:solidFill>
                        </a:rPr>
                        <a:t>Social</a:t>
                      </a:r>
                    </a:p>
                  </a:txBody>
                  <a:tcPr anchor="ctr" anchorCtr="1"/>
                </a:tc>
                <a:tc>
                  <a:txBody>
                    <a:bodyPr/>
                    <a:lstStyle/>
                    <a:p>
                      <a:pPr algn="ctr"/>
                      <a:r>
                        <a:rPr lang="en-GB" dirty="0">
                          <a:solidFill>
                            <a:schemeClr val="tx1"/>
                          </a:solidFill>
                        </a:rPr>
                        <a:t>Content creators</a:t>
                      </a:r>
                    </a:p>
                  </a:txBody>
                  <a:tcPr anchor="ctr" anchorCtr="1"/>
                </a:tc>
                <a:tc>
                  <a:txBody>
                    <a:bodyPr/>
                    <a:lstStyle/>
                    <a:p>
                      <a:pPr algn="ctr"/>
                      <a:r>
                        <a:rPr lang="en-GB" dirty="0">
                          <a:solidFill>
                            <a:schemeClr val="tx1"/>
                          </a:solidFill>
                        </a:rPr>
                        <a:t>Podcasts</a:t>
                      </a:r>
                    </a:p>
                  </a:txBody>
                  <a:tcPr anchor="ctr" anchorCtr="1"/>
                </a:tc>
                <a:tc>
                  <a:txBody>
                    <a:bodyPr/>
                    <a:lstStyle/>
                    <a:p>
                      <a:pPr algn="ctr"/>
                      <a:r>
                        <a:rPr lang="en-GB" dirty="0">
                          <a:solidFill>
                            <a:schemeClr val="tx1"/>
                          </a:solidFill>
                        </a:rPr>
                        <a:t>Radio</a:t>
                      </a:r>
                    </a:p>
                  </a:txBody>
                  <a:tcPr anchor="ctr" anchorCtr="1"/>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News brands</a:t>
                      </a:r>
                    </a:p>
                  </a:txBody>
                  <a:tcPr anchor="ctr" anchorCtr="1"/>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Video sharing sites</a:t>
                      </a:r>
                    </a:p>
                  </a:txBody>
                  <a:tcPr anchor="ctr" anchorCtr="1"/>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TV</a:t>
                      </a:r>
                    </a:p>
                  </a:txBody>
                  <a:tcPr anchor="ctr" anchorCtr="1"/>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Cinema</a:t>
                      </a:r>
                    </a:p>
                  </a:txBody>
                  <a:tcPr anchor="ctr" anchorCtr="1"/>
                </a:tc>
                <a:extLst>
                  <a:ext uri="{0D108BD9-81ED-4DB2-BD59-A6C34878D82A}">
                    <a16:rowId xmlns:a16="http://schemas.microsoft.com/office/drawing/2014/main" val="2672575674"/>
                  </a:ext>
                </a:extLst>
              </a:tr>
              <a:tr h="892327">
                <a:tc>
                  <a:txBody>
                    <a:bodyPr/>
                    <a:lstStyle/>
                    <a:p>
                      <a:pPr algn="ctr"/>
                      <a:r>
                        <a:rPr lang="en-GB" b="1" dirty="0"/>
                        <a:t>£13.30</a:t>
                      </a:r>
                    </a:p>
                  </a:txBody>
                  <a:tcPr anchor="ctr"/>
                </a:tc>
                <a:tc>
                  <a:txBody>
                    <a:bodyPr/>
                    <a:lstStyle/>
                    <a:p>
                      <a:pPr algn="ctr"/>
                      <a:r>
                        <a:rPr lang="en-GB" b="1" dirty="0"/>
                        <a:t>£14.40</a:t>
                      </a:r>
                    </a:p>
                  </a:txBody>
                  <a:tcPr anchor="ctr" anchorCtr="1"/>
                </a:tc>
                <a:tc>
                  <a:txBody>
                    <a:bodyPr/>
                    <a:lstStyle/>
                    <a:p>
                      <a:pPr algn="ctr"/>
                      <a:r>
                        <a:rPr lang="en-GB" b="1" dirty="0"/>
                        <a:t>£15.00</a:t>
                      </a:r>
                    </a:p>
                  </a:txBody>
                  <a:tcPr anchor="ctr" anchorCtr="1"/>
                </a:tc>
                <a:tc>
                  <a:txBody>
                    <a:bodyPr/>
                    <a:lstStyle/>
                    <a:p>
                      <a:pPr algn="ctr"/>
                      <a:r>
                        <a:rPr lang="en-GB" b="1" dirty="0"/>
                        <a:t>£15.60</a:t>
                      </a:r>
                    </a:p>
                  </a:txBody>
                  <a:tcPr anchor="ctr" anchorCtr="1"/>
                </a:tc>
                <a:tc>
                  <a:txBody>
                    <a:bodyPr/>
                    <a:lstStyle/>
                    <a:p>
                      <a:pPr algn="ctr"/>
                      <a:r>
                        <a:rPr lang="en-GB" b="1" dirty="0"/>
                        <a:t>£15.80</a:t>
                      </a:r>
                    </a:p>
                  </a:txBody>
                  <a:tcPr anchor="ctr" anchorCtr="1"/>
                </a:tc>
                <a:tc>
                  <a:txBody>
                    <a:bodyPr/>
                    <a:lstStyle/>
                    <a:p>
                      <a:pPr algn="ctr"/>
                      <a:r>
                        <a:rPr lang="en-GB" b="1" dirty="0"/>
                        <a:t>£16.00</a:t>
                      </a:r>
                    </a:p>
                  </a:txBody>
                  <a:tcPr anchor="ctr" anchorCtr="1"/>
                </a:tc>
                <a:tc>
                  <a:txBody>
                    <a:bodyPr/>
                    <a:lstStyle/>
                    <a:p>
                      <a:pPr algn="ctr"/>
                      <a:r>
                        <a:rPr lang="en-GB" b="1" dirty="0"/>
                        <a:t>£16.70</a:t>
                      </a:r>
                    </a:p>
                  </a:txBody>
                  <a:tcPr anchor="ctr" anchorCtr="1"/>
                </a:tc>
                <a:tc>
                  <a:txBody>
                    <a:bodyPr/>
                    <a:lstStyle/>
                    <a:p>
                      <a:pPr algn="ctr"/>
                      <a:r>
                        <a:rPr lang="en-GB" b="1" dirty="0"/>
                        <a:t>£17.40</a:t>
                      </a:r>
                    </a:p>
                  </a:txBody>
                  <a:tcPr anchor="ctr" anchorCtr="1"/>
                </a:tc>
                <a:tc>
                  <a:txBody>
                    <a:bodyPr/>
                    <a:lstStyle/>
                    <a:p>
                      <a:pPr algn="ctr"/>
                      <a:r>
                        <a:rPr lang="en-GB" b="1" dirty="0">
                          <a:solidFill>
                            <a:schemeClr val="accent1"/>
                          </a:solidFill>
                        </a:rPr>
                        <a:t>£17.80*</a:t>
                      </a:r>
                    </a:p>
                  </a:txBody>
                  <a:tcPr anchor="ctr" anchorCtr="1"/>
                </a:tc>
                <a:extLst>
                  <a:ext uri="{0D108BD9-81ED-4DB2-BD59-A6C34878D82A}">
                    <a16:rowId xmlns:a16="http://schemas.microsoft.com/office/drawing/2014/main" val="1004324071"/>
                  </a:ext>
                </a:extLst>
              </a:tr>
            </a:tbl>
          </a:graphicData>
        </a:graphic>
      </p:graphicFrame>
      <p:sp>
        <p:nvSpPr>
          <p:cNvPr id="5" name="Text Placeholder 2">
            <a:extLst>
              <a:ext uri="{FF2B5EF4-FFF2-40B4-BE49-F238E27FC236}">
                <a16:creationId xmlns:a16="http://schemas.microsoft.com/office/drawing/2014/main" id="{225B4639-3E4A-AF6A-D5FD-0FDD3C5DC477}"/>
              </a:ext>
            </a:extLst>
          </p:cNvPr>
          <p:cNvSpPr>
            <a:spLocks noGrp="1"/>
          </p:cNvSpPr>
          <p:nvPr>
            <p:ph type="body" sz="quarter" idx="83"/>
          </p:nvPr>
        </p:nvSpPr>
        <p:spPr>
          <a:xfrm>
            <a:off x="2998221" y="6366293"/>
            <a:ext cx="6195558" cy="328813"/>
          </a:xfrm>
        </p:spPr>
        <p:txBody>
          <a:bodyPr/>
          <a:lstStyle/>
          <a:p>
            <a:pPr algn="ctr" defTabSz="1344134"/>
            <a:r>
              <a:rPr lang="en-GB" dirty="0">
                <a:cs typeface="Poppins" panose="00000500000000000000" pitchFamily="50" charset="0"/>
              </a:rPr>
              <a:t>Source: DCM/everyday people 2025. Base: 150 UK adults per media cell. </a:t>
            </a:r>
            <a:br>
              <a:rPr lang="en-GB" dirty="0">
                <a:cs typeface="Poppins" panose="00000500000000000000" pitchFamily="50" charset="0"/>
              </a:rPr>
            </a:br>
            <a:r>
              <a:rPr lang="en-GB" dirty="0">
                <a:solidFill>
                  <a:prstClr val="black"/>
                </a:solidFill>
              </a:rPr>
              <a:t>*Statistically significant difference vs. all media except for TV and Video Sharing at 95% confidence interval.  </a:t>
            </a:r>
          </a:p>
        </p:txBody>
      </p:sp>
      <p:pic>
        <p:nvPicPr>
          <p:cNvPr id="10" name="Picture 9" descr="A black background with blue and pink text&#10;&#10;Description automatically generated">
            <a:extLst>
              <a:ext uri="{FF2B5EF4-FFF2-40B4-BE49-F238E27FC236}">
                <a16:creationId xmlns:a16="http://schemas.microsoft.com/office/drawing/2014/main" id="{9BFCAC20-89C1-04CA-4310-A18F676FB7A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0995785" y="6281709"/>
            <a:ext cx="1000509" cy="427550"/>
          </a:xfrm>
          <a:prstGeom prst="rect">
            <a:avLst/>
          </a:prstGeom>
          <a:effectLst/>
        </p:spPr>
      </p:pic>
    </p:spTree>
    <p:extLst>
      <p:ext uri="{BB962C8B-B14F-4D97-AF65-F5344CB8AC3E}">
        <p14:creationId xmlns:p14="http://schemas.microsoft.com/office/powerpoint/2010/main" val="3827087176"/>
      </p:ext>
    </p:extLst>
  </p:cSld>
  <p:clrMapOvr>
    <a:masterClrMapping/>
  </p:clrMapOvr>
</p:sld>
</file>

<file path=ppt/theme/theme1.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18523</TotalTime>
  <Words>2573</Words>
  <Application>Microsoft Office PowerPoint</Application>
  <PresentationFormat>Widescreen</PresentationFormat>
  <Paragraphs>237</Paragraphs>
  <Slides>19</Slides>
  <Notes>18</Notes>
  <HiddenSlides>0</HiddenSlides>
  <MMClips>0</MMClips>
  <ScaleCrop>false</ScaleCrop>
  <HeadingPairs>
    <vt:vector size="6" baseType="variant">
      <vt:variant>
        <vt:lpstr>Fonts Used</vt:lpstr>
      </vt:variant>
      <vt:variant>
        <vt:i4>5</vt:i4>
      </vt:variant>
      <vt:variant>
        <vt:lpstr>Theme</vt:lpstr>
      </vt:variant>
      <vt:variant>
        <vt:i4>10</vt:i4>
      </vt:variant>
      <vt:variant>
        <vt:lpstr>Slide Titles</vt:lpstr>
      </vt:variant>
      <vt:variant>
        <vt:i4>19</vt:i4>
      </vt:variant>
    </vt:vector>
  </HeadingPairs>
  <TitlesOfParts>
    <vt:vector size="34" baseType="lpstr">
      <vt:lpstr>Symbol</vt:lpstr>
      <vt:lpstr>Inter Tight</vt:lpstr>
      <vt:lpstr>Poppins</vt:lpstr>
      <vt:lpstr>Arial</vt:lpstr>
      <vt:lpstr>Aptos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Maximising price:  The role of media</vt:lpstr>
      <vt:lpstr>Maximising price: context</vt:lpstr>
      <vt:lpstr>People want to maintain their spend and look for value</vt:lpstr>
      <vt:lpstr>“To economists, price is a number; to consumers, it’s a feeling”</vt:lpstr>
      <vt:lpstr>PowerPoint Presentation</vt:lpstr>
      <vt:lpstr>An experimental approach</vt:lpstr>
      <vt:lpstr>Scenarios isolate the effect of media placement</vt:lpstr>
      <vt:lpstr>Four straightforward questions</vt:lpstr>
      <vt:lpstr>Cinema drives higher ‘good value’ price</vt:lpstr>
      <vt:lpstr>The Van Westendorp Price Sensitivity Meter </vt:lpstr>
      <vt:lpstr>We created a benchmark model for all media</vt:lpstr>
      <vt:lpstr>Cinema delivers highest price perceptions</vt:lpstr>
      <vt:lpstr>Stress-test findings with a lower price category  </vt:lpstr>
      <vt:lpstr>Cinema again delivers highest price premium</vt:lpstr>
      <vt:lpstr>Implications for brands</vt:lpstr>
      <vt:lpstr>Brands appearing in cinema have seen increases in ‘good value’  and ‘quality’ metrics </vt:lpstr>
      <vt:lpstr>Implications for brands</vt:lpstr>
      <vt:lpstr>Cinema enhances price perceptions and perceived brand value  </vt:lpstr>
      <vt:lpstr>Maximise with cinema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39</cp:revision>
  <dcterms:created xsi:type="dcterms:W3CDTF">2026-06-02T09:30:39Z</dcterms:created>
  <dcterms:modified xsi:type="dcterms:W3CDTF">2026-08-03T18:52:39Z</dcterms:modified>
</cp:coreProperties>
</file>