
<file path=[Content_Types].xml><?xml version="1.0" encoding="utf-8"?>
<Types xmlns="http://schemas.openxmlformats.org/package/2006/content-types">
  <Default Extension="bin" ContentType="application/vnd.openxmlformats-officedocument.oleObject"/>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5.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6.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7.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8.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9.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0.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790" r:id="rId2"/>
    <p:sldMasterId id="2147483920" r:id="rId3"/>
    <p:sldMasterId id="2147484046" r:id="rId4"/>
    <p:sldMasterId id="2147484147" r:id="rId5"/>
    <p:sldMasterId id="2147484671" r:id="rId6"/>
    <p:sldMasterId id="2147484441" r:id="rId7"/>
    <p:sldMasterId id="2147484493" r:id="rId8"/>
    <p:sldMasterId id="2147484545" r:id="rId9"/>
    <p:sldMasterId id="2147484353" r:id="rId10"/>
    <p:sldMasterId id="2147484740" r:id="rId11"/>
  </p:sldMasterIdLst>
  <p:notesMasterIdLst>
    <p:notesMasterId r:id="rId20"/>
  </p:notesMasterIdLst>
  <p:handoutMasterIdLst>
    <p:handoutMasterId r:id="rId21"/>
  </p:handoutMasterIdLst>
  <p:sldIdLst>
    <p:sldId id="504" r:id="rId12"/>
    <p:sldId id="466" r:id="rId13"/>
    <p:sldId id="289" r:id="rId14"/>
    <p:sldId id="303" r:id="rId15"/>
    <p:sldId id="386" r:id="rId16"/>
    <p:sldId id="430" r:id="rId17"/>
    <p:sldId id="2147483456" r:id="rId18"/>
    <p:sldId id="393" r:id="rId19"/>
  </p:sldIdLst>
  <p:sldSz cx="12192000" cy="6858000"/>
  <p:notesSz cx="6858000" cy="9144000"/>
  <p:embeddedFontLst>
    <p:embeddedFont>
      <p:font typeface="Inter Tight" pitchFamily="2" charset="0"/>
      <p:regular r:id="rId22"/>
      <p:bold r:id="rId23"/>
      <p:italic r:id="rId24"/>
      <p:boldItalic r:id="rId25"/>
    </p:embeddedFont>
    <p:embeddedFont>
      <p:font typeface="Roboto Light" panose="02000000000000000000" pitchFamily="2"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1D2E"/>
    <a:srgbClr val="EF3340"/>
    <a:srgbClr val="FFB3B9"/>
    <a:srgbClr val="267355"/>
    <a:srgbClr val="D9D9D9"/>
    <a:srgbClr val="FF9527"/>
    <a:srgbClr val="82B2B3"/>
    <a:srgbClr val="79BE76"/>
    <a:srgbClr val="F3DDBD"/>
    <a:srgbClr val="BA9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747" autoAdjust="0"/>
    <p:restoredTop sz="84223" autoAdjust="0"/>
  </p:normalViewPr>
  <p:slideViewPr>
    <p:cSldViewPr snapToGrid="0">
      <p:cViewPr varScale="1">
        <p:scale>
          <a:sx n="93" d="100"/>
          <a:sy n="93" d="100"/>
        </p:scale>
        <p:origin x="474" y="84"/>
      </p:cViewPr>
      <p:guideLst/>
    </p:cSldViewPr>
  </p:slideViewPr>
  <p:outlineViewPr>
    <p:cViewPr>
      <p:scale>
        <a:sx n="33" d="100"/>
        <a:sy n="33" d="100"/>
      </p:scale>
      <p:origin x="0" y="-552"/>
    </p:cViewPr>
  </p:outlineViewPr>
  <p:notesTextViewPr>
    <p:cViewPr>
      <p:scale>
        <a:sx n="65" d="100"/>
        <a:sy n="65" d="100"/>
      </p:scale>
      <p:origin x="0" y="0"/>
    </p:cViewPr>
  </p:notesTextViewPr>
  <p:sorterViewPr>
    <p:cViewPr>
      <p:scale>
        <a:sx n="100" d="100"/>
        <a:sy n="100" d="100"/>
      </p:scale>
      <p:origin x="0" y="-18348"/>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font" Target="fonts/font3.fntdata"/><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rgbClr val="051D2E"/>
                </a:solidFill>
                <a:latin typeface="+mn-lt"/>
                <a:ea typeface="+mn-ea"/>
                <a:cs typeface="+mn-cs"/>
              </a:defRPr>
            </a:pPr>
            <a:r>
              <a:rPr lang="en-US" sz="1600" b="1" i="0" dirty="0">
                <a:solidFill>
                  <a:srgbClr val="051D2E"/>
                </a:solidFill>
                <a:latin typeface="+mn-lt"/>
                <a:ea typeface="Inter" panose="02000503000000020004" pitchFamily="2" charset="0"/>
              </a:rPr>
              <a:t>On a scale of 1 to 5, where 5 is full undivided attention and 1 is no attention at all, </a:t>
            </a:r>
          </a:p>
          <a:p>
            <a:pPr>
              <a:defRPr sz="1600" b="1">
                <a:solidFill>
                  <a:srgbClr val="051D2E"/>
                </a:solidFill>
              </a:defRPr>
            </a:pPr>
            <a:r>
              <a:rPr lang="en-US" sz="1600" b="1" i="0" dirty="0">
                <a:solidFill>
                  <a:srgbClr val="051D2E"/>
                </a:solidFill>
                <a:latin typeface="+mn-lt"/>
                <a:ea typeface="Inter" panose="02000503000000020004" pitchFamily="2" charset="0"/>
              </a:rPr>
              <a:t>how much attention do you pay to the adverts in [channel]?</a:t>
            </a:r>
          </a:p>
        </c:rich>
      </c:tx>
      <c:overlay val="1"/>
      <c:spPr>
        <a:noFill/>
        <a:ln>
          <a:noFill/>
        </a:ln>
        <a:effectLst/>
      </c:spPr>
      <c:txPr>
        <a:bodyPr rot="0" spcFirstLastPara="1" vertOverflow="ellipsis" vert="horz" wrap="square" anchor="ctr" anchorCtr="1"/>
        <a:lstStyle/>
        <a:p>
          <a:pPr>
            <a:defRPr sz="1600" b="1" i="0" u="none" strike="noStrike" kern="1200" spc="0" baseline="0">
              <a:solidFill>
                <a:srgbClr val="051D2E"/>
              </a:solidFill>
              <a:latin typeface="+mn-lt"/>
              <a:ea typeface="+mn-ea"/>
              <a:cs typeface="+mn-cs"/>
            </a:defRPr>
          </a:pPr>
          <a:endParaRPr lang="en-US"/>
        </a:p>
      </c:txPr>
    </c:title>
    <c:autoTitleDeleted val="0"/>
    <c:plotArea>
      <c:layout>
        <c:manualLayout>
          <c:layoutTarget val="inner"/>
          <c:xMode val="edge"/>
          <c:yMode val="edge"/>
          <c:x val="3.313983688765177E-2"/>
          <c:y val="4.017386966900631E-2"/>
          <c:w val="0.94460548963862401"/>
          <c:h val="0.87939652040932303"/>
        </c:manualLayout>
      </c:layout>
      <c:barChart>
        <c:barDir val="col"/>
        <c:grouping val="clustered"/>
        <c:varyColors val="0"/>
        <c:ser>
          <c:idx val="0"/>
          <c:order val="0"/>
          <c:tx>
            <c:strRef>
              <c:f>Sheet1!$B$1</c:f>
              <c:strCache>
                <c:ptCount val="1"/>
                <c:pt idx="0">
                  <c:v>Series 1</c:v>
                </c:pt>
              </c:strCache>
            </c:strRef>
          </c:tx>
          <c:spPr>
            <a:solidFill>
              <a:srgbClr val="051D2E"/>
            </a:solidFill>
            <a:ln>
              <a:noFill/>
            </a:ln>
            <a:effectLst/>
          </c:spPr>
          <c:invertIfNegative val="0"/>
          <c:dPt>
            <c:idx val="0"/>
            <c:invertIfNegative val="0"/>
            <c:bubble3D val="0"/>
            <c:spPr>
              <a:solidFill>
                <a:srgbClr val="051D2E"/>
              </a:solidFill>
              <a:ln>
                <a:noFill/>
              </a:ln>
              <a:effectLst/>
            </c:spPr>
            <c:extLst>
              <c:ext xmlns:c16="http://schemas.microsoft.com/office/drawing/2014/chart" uri="{C3380CC4-5D6E-409C-BE32-E72D297353CC}">
                <c16:uniqueId val="{00000001-8E55-C746-A4C7-54DEA2B0B2DF}"/>
              </c:ext>
            </c:extLst>
          </c:dPt>
          <c:dPt>
            <c:idx val="1"/>
            <c:invertIfNegative val="0"/>
            <c:bubble3D val="0"/>
            <c:spPr>
              <a:solidFill>
                <a:srgbClr val="051D2E"/>
              </a:solidFill>
              <a:ln>
                <a:noFill/>
              </a:ln>
              <a:effectLst/>
            </c:spPr>
            <c:extLst>
              <c:ext xmlns:c16="http://schemas.microsoft.com/office/drawing/2014/chart" uri="{C3380CC4-5D6E-409C-BE32-E72D297353CC}">
                <c16:uniqueId val="{00000003-8E55-C746-A4C7-54DEA2B0B2DF}"/>
              </c:ext>
            </c:extLst>
          </c:dPt>
          <c:dPt>
            <c:idx val="2"/>
            <c:invertIfNegative val="0"/>
            <c:bubble3D val="0"/>
            <c:spPr>
              <a:solidFill>
                <a:srgbClr val="051D2E"/>
              </a:solidFill>
              <a:ln>
                <a:noFill/>
              </a:ln>
              <a:effectLst/>
            </c:spPr>
            <c:extLst>
              <c:ext xmlns:c16="http://schemas.microsoft.com/office/drawing/2014/chart" uri="{C3380CC4-5D6E-409C-BE32-E72D297353CC}">
                <c16:uniqueId val="{00000005-8E55-C746-A4C7-54DEA2B0B2DF}"/>
              </c:ext>
            </c:extLst>
          </c:dPt>
          <c:dPt>
            <c:idx val="3"/>
            <c:invertIfNegative val="0"/>
            <c:bubble3D val="0"/>
            <c:spPr>
              <a:solidFill>
                <a:srgbClr val="051D2E"/>
              </a:solidFill>
              <a:ln>
                <a:noFill/>
              </a:ln>
              <a:effectLst/>
            </c:spPr>
            <c:extLst>
              <c:ext xmlns:c16="http://schemas.microsoft.com/office/drawing/2014/chart" uri="{C3380CC4-5D6E-409C-BE32-E72D297353CC}">
                <c16:uniqueId val="{00000007-8E55-C746-A4C7-54DEA2B0B2DF}"/>
              </c:ext>
            </c:extLst>
          </c:dPt>
          <c:dPt>
            <c:idx val="4"/>
            <c:invertIfNegative val="0"/>
            <c:bubble3D val="0"/>
            <c:spPr>
              <a:solidFill>
                <a:srgbClr val="EF3340"/>
              </a:solidFill>
              <a:ln>
                <a:noFill/>
              </a:ln>
              <a:effectLst/>
            </c:spPr>
            <c:extLst>
              <c:ext xmlns:c16="http://schemas.microsoft.com/office/drawing/2014/chart" uri="{C3380CC4-5D6E-409C-BE32-E72D297353CC}">
                <c16:uniqueId val="{0000000D-8E55-C746-A4C7-54DEA2B0B2DF}"/>
              </c:ext>
            </c:extLst>
          </c:dPt>
          <c:dPt>
            <c:idx val="6"/>
            <c:invertIfNegative val="0"/>
            <c:bubble3D val="0"/>
            <c:spPr>
              <a:solidFill>
                <a:srgbClr val="051D2E"/>
              </a:solidFill>
              <a:ln>
                <a:noFill/>
              </a:ln>
              <a:effectLst/>
            </c:spPr>
            <c:extLst>
              <c:ext xmlns:c16="http://schemas.microsoft.com/office/drawing/2014/chart" uri="{C3380CC4-5D6E-409C-BE32-E72D297353CC}">
                <c16:uniqueId val="{00000009-8E55-C746-A4C7-54DEA2B0B2DF}"/>
              </c:ext>
            </c:extLst>
          </c:dPt>
          <c:dPt>
            <c:idx val="7"/>
            <c:invertIfNegative val="0"/>
            <c:bubble3D val="0"/>
            <c:spPr>
              <a:solidFill>
                <a:srgbClr val="051D2E"/>
              </a:solidFill>
              <a:ln>
                <a:noFill/>
              </a:ln>
              <a:effectLst/>
            </c:spPr>
            <c:extLst>
              <c:ext xmlns:c16="http://schemas.microsoft.com/office/drawing/2014/chart" uri="{C3380CC4-5D6E-409C-BE32-E72D297353CC}">
                <c16:uniqueId val="{0000000B-8E55-C746-A4C7-54DEA2B0B2DF}"/>
              </c:ext>
            </c:extLst>
          </c:dPt>
          <c:cat>
            <c:strRef>
              <c:f>Sheet1!$A$2:$A$6</c:f>
              <c:strCache>
                <c:ptCount val="5"/>
                <c:pt idx="0">
                  <c:v>OOH</c:v>
                </c:pt>
                <c:pt idx="1">
                  <c:v>Social</c:v>
                </c:pt>
                <c:pt idx="2">
                  <c:v>Digital Display</c:v>
                </c:pt>
                <c:pt idx="3">
                  <c:v>TV</c:v>
                </c:pt>
                <c:pt idx="4">
                  <c:v>Cinema</c:v>
                </c:pt>
              </c:strCache>
            </c:strRef>
          </c:cat>
          <c:val>
            <c:numRef>
              <c:f>Sheet1!$B$2:$B$6</c:f>
              <c:numCache>
                <c:formatCode>0.00%</c:formatCode>
                <c:ptCount val="5"/>
                <c:pt idx="0">
                  <c:v>0.09</c:v>
                </c:pt>
                <c:pt idx="1">
                  <c:v>0.15</c:v>
                </c:pt>
                <c:pt idx="2">
                  <c:v>0.15</c:v>
                </c:pt>
                <c:pt idx="3">
                  <c:v>0.21</c:v>
                </c:pt>
                <c:pt idx="4">
                  <c:v>0.4</c:v>
                </c:pt>
              </c:numCache>
            </c:numRef>
          </c:val>
          <c:extLst>
            <c:ext xmlns:c16="http://schemas.microsoft.com/office/drawing/2014/chart" uri="{C3380CC4-5D6E-409C-BE32-E72D297353CC}">
              <c16:uniqueId val="{0000000C-8E55-C746-A4C7-54DEA2B0B2DF}"/>
            </c:ext>
          </c:extLst>
        </c:ser>
        <c:dLbls>
          <c:showLegendKey val="0"/>
          <c:showVal val="0"/>
          <c:showCatName val="0"/>
          <c:showSerName val="0"/>
          <c:showPercent val="0"/>
          <c:showBubbleSize val="0"/>
        </c:dLbls>
        <c:gapWidth val="219"/>
        <c:overlap val="-27"/>
        <c:axId val="-285367072"/>
        <c:axId val="-285362320"/>
      </c:barChart>
      <c:catAx>
        <c:axId val="-285367072"/>
        <c:scaling>
          <c:orientation val="minMax"/>
        </c:scaling>
        <c:delete val="0"/>
        <c:axPos val="b"/>
        <c:numFmt formatCode="General" sourceLinked="1"/>
        <c:majorTickMark val="out"/>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400" b="0" i="0" u="none" strike="noStrike" kern="1200" baseline="0">
                <a:solidFill>
                  <a:srgbClr val="051D2E"/>
                </a:solidFill>
                <a:latin typeface="+mn-lt"/>
                <a:ea typeface="+mn-ea"/>
                <a:cs typeface="+mn-cs"/>
              </a:defRPr>
            </a:pPr>
            <a:endParaRPr lang="en-US"/>
          </a:p>
        </c:txPr>
        <c:crossAx val="-285362320"/>
        <c:crosses val="autoZero"/>
        <c:auto val="1"/>
        <c:lblAlgn val="ctr"/>
        <c:lblOffset val="100"/>
        <c:noMultiLvlLbl val="0"/>
      </c:catAx>
      <c:valAx>
        <c:axId val="-285362320"/>
        <c:scaling>
          <c:orientation val="minMax"/>
        </c:scaling>
        <c:delete val="0"/>
        <c:axPos val="l"/>
        <c:numFmt formatCode="0%" sourceLinked="0"/>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sz="1100" b="0" i="0" u="none" strike="noStrike" kern="1200" baseline="0">
                <a:solidFill>
                  <a:srgbClr val="051D2E"/>
                </a:solidFill>
                <a:latin typeface="+mn-lt"/>
                <a:ea typeface="+mn-ea"/>
                <a:cs typeface="+mn-cs"/>
              </a:defRPr>
            </a:pPr>
            <a:endParaRPr lang="en-US"/>
          </a:p>
        </c:txPr>
        <c:crossAx val="-285367072"/>
        <c:crosses val="autoZero"/>
        <c:crossBetween val="between"/>
      </c:valAx>
      <c:spPr>
        <a:noFill/>
        <a:ln w="25400">
          <a:noFill/>
        </a:ln>
        <a:effectLst/>
      </c:spPr>
    </c:plotArea>
    <c:plotVisOnly val="1"/>
    <c:dispBlanksAs val="gap"/>
    <c:showDLblsOverMax val="0"/>
  </c:chart>
  <c:spPr>
    <a:noFill/>
    <a:ln>
      <a:noFill/>
    </a:ln>
    <a:effectLst/>
  </c:spPr>
  <c:txPr>
    <a:bodyPr anchor="t" anchorCtr="0"/>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910407347637261E-2"/>
          <c:y val="0.15423542870900098"/>
          <c:w val="0.95856625762219883"/>
          <c:h val="0.64787962631555662"/>
        </c:manualLayout>
      </c:layout>
      <c:barChart>
        <c:barDir val="col"/>
        <c:grouping val="clustered"/>
        <c:varyColors val="0"/>
        <c:ser>
          <c:idx val="1"/>
          <c:order val="0"/>
          <c:tx>
            <c:strRef>
              <c:f>Sheet1!$B$1</c:f>
              <c:strCache>
                <c:ptCount val="1"/>
                <c:pt idx="0">
                  <c:v>Column1</c:v>
                </c:pt>
              </c:strCache>
            </c:strRef>
          </c:tx>
          <c:spPr>
            <a:solidFill>
              <a:srgbClr val="F3DDBD"/>
            </a:solidFill>
            <a:ln>
              <a:noFill/>
            </a:ln>
            <a:effectLst/>
          </c:spPr>
          <c:invertIfNegative val="0"/>
          <c:dPt>
            <c:idx val="0"/>
            <c:invertIfNegative val="0"/>
            <c:bubble3D val="0"/>
            <c:spPr>
              <a:solidFill>
                <a:srgbClr val="F3DDBD"/>
              </a:solidFill>
              <a:ln>
                <a:noFill/>
              </a:ln>
              <a:effectLst/>
            </c:spPr>
            <c:extLst>
              <c:ext xmlns:c16="http://schemas.microsoft.com/office/drawing/2014/chart" uri="{C3380CC4-5D6E-409C-BE32-E72D297353CC}">
                <c16:uniqueId val="{00000001-233E-464B-BF7C-506B3E1B1DB9}"/>
              </c:ext>
            </c:extLst>
          </c:dPt>
          <c:dPt>
            <c:idx val="1"/>
            <c:invertIfNegative val="0"/>
            <c:bubble3D val="0"/>
            <c:spPr>
              <a:solidFill>
                <a:srgbClr val="F3DDBD"/>
              </a:solidFill>
              <a:ln>
                <a:noFill/>
              </a:ln>
              <a:effectLst/>
            </c:spPr>
            <c:extLst>
              <c:ext xmlns:c16="http://schemas.microsoft.com/office/drawing/2014/chart" uri="{C3380CC4-5D6E-409C-BE32-E72D297353CC}">
                <c16:uniqueId val="{00000003-233E-464B-BF7C-506B3E1B1DB9}"/>
              </c:ext>
            </c:extLst>
          </c:dPt>
          <c:dPt>
            <c:idx val="8"/>
            <c:invertIfNegative val="0"/>
            <c:bubble3D val="0"/>
            <c:spPr>
              <a:solidFill>
                <a:srgbClr val="82B2B3"/>
              </a:solidFill>
              <a:ln>
                <a:noFill/>
              </a:ln>
              <a:effectLst/>
            </c:spPr>
            <c:extLst>
              <c:ext xmlns:c16="http://schemas.microsoft.com/office/drawing/2014/chart" uri="{C3380CC4-5D6E-409C-BE32-E72D297353CC}">
                <c16:uniqueId val="{00000005-233E-464B-BF7C-506B3E1B1DB9}"/>
              </c:ext>
            </c:extLst>
          </c:dPt>
          <c:dPt>
            <c:idx val="9"/>
            <c:invertIfNegative val="0"/>
            <c:bubble3D val="0"/>
            <c:spPr>
              <a:solidFill>
                <a:srgbClr val="82B2B3"/>
              </a:solidFill>
              <a:ln>
                <a:noFill/>
              </a:ln>
              <a:effectLst/>
            </c:spPr>
            <c:extLst>
              <c:ext xmlns:c16="http://schemas.microsoft.com/office/drawing/2014/chart" uri="{C3380CC4-5D6E-409C-BE32-E72D297353CC}">
                <c16:uniqueId val="{00000007-233E-464B-BF7C-506B3E1B1DB9}"/>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Facebook Infeed</c:v>
                </c:pt>
                <c:pt idx="1">
                  <c:v>OOH (6 Sheet)</c:v>
                </c:pt>
                <c:pt idx="2">
                  <c:v>Digital Display (Desktop)</c:v>
                </c:pt>
                <c:pt idx="3">
                  <c:v>Instagram Infeed</c:v>
                </c:pt>
                <c:pt idx="4">
                  <c:v>YouTube 6s Bumper</c:v>
                </c:pt>
                <c:pt idx="5">
                  <c:v>Digital Display (Mobile)</c:v>
                </c:pt>
                <c:pt idx="6">
                  <c:v>YouTube Non-Skippable 15"/20"</c:v>
                </c:pt>
                <c:pt idx="7">
                  <c:v>TV 30"</c:v>
                </c:pt>
                <c:pt idx="8">
                  <c:v>Cinema 30"</c:v>
                </c:pt>
                <c:pt idx="9">
                  <c:v>Cinema 60"</c:v>
                </c:pt>
              </c:strCache>
            </c:strRef>
          </c:cat>
          <c:val>
            <c:numRef>
              <c:f>Sheet1!$B$2:$B$11</c:f>
              <c:numCache>
                <c:formatCode>0.0</c:formatCode>
                <c:ptCount val="10"/>
                <c:pt idx="0">
                  <c:v>1</c:v>
                </c:pt>
                <c:pt idx="1">
                  <c:v>1.3</c:v>
                </c:pt>
                <c:pt idx="2">
                  <c:v>1.3</c:v>
                </c:pt>
                <c:pt idx="3">
                  <c:v>1.4</c:v>
                </c:pt>
                <c:pt idx="4">
                  <c:v>2.2999999999999998</c:v>
                </c:pt>
                <c:pt idx="5">
                  <c:v>2.4</c:v>
                </c:pt>
                <c:pt idx="6">
                  <c:v>3.6</c:v>
                </c:pt>
                <c:pt idx="7">
                  <c:v>15.5</c:v>
                </c:pt>
                <c:pt idx="8">
                  <c:v>23.9</c:v>
                </c:pt>
                <c:pt idx="9">
                  <c:v>48.3</c:v>
                </c:pt>
              </c:numCache>
            </c:numRef>
          </c:val>
          <c:extLst>
            <c:ext xmlns:c16="http://schemas.microsoft.com/office/drawing/2014/chart" uri="{C3380CC4-5D6E-409C-BE32-E72D297353CC}">
              <c16:uniqueId val="{00000008-233E-464B-BF7C-506B3E1B1DB9}"/>
            </c:ext>
          </c:extLst>
        </c:ser>
        <c:dLbls>
          <c:dLblPos val="outEnd"/>
          <c:showLegendKey val="0"/>
          <c:showVal val="1"/>
          <c:showCatName val="0"/>
          <c:showSerName val="0"/>
          <c:showPercent val="0"/>
          <c:showBubbleSize val="0"/>
        </c:dLbls>
        <c:gapWidth val="219"/>
        <c:overlap val="-27"/>
        <c:axId val="86906623"/>
        <c:axId val="86905375"/>
      </c:barChart>
      <c:catAx>
        <c:axId val="86906623"/>
        <c:scaling>
          <c:orientation val="minMax"/>
        </c:scaling>
        <c:delete val="0"/>
        <c:axPos val="b"/>
        <c:numFmt formatCode="General" sourceLinked="1"/>
        <c:majorTickMark val="out"/>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crossAx val="86905375"/>
        <c:crosses val="autoZero"/>
        <c:auto val="1"/>
        <c:lblAlgn val="ctr"/>
        <c:lblOffset val="100"/>
        <c:noMultiLvlLbl val="0"/>
      </c:catAx>
      <c:valAx>
        <c:axId val="86905375"/>
        <c:scaling>
          <c:orientation val="minMax"/>
          <c:max val="65"/>
          <c:min val="0"/>
        </c:scaling>
        <c:delete val="1"/>
        <c:axPos val="l"/>
        <c:title>
          <c:tx>
            <c:rich>
              <a:bodyPr rot="-5400000" spcFirstLastPara="1" vertOverflow="ellipsis" vert="horz" wrap="square" anchor="ctr" anchorCtr="1"/>
              <a:lstStyle/>
              <a:p>
                <a:pPr>
                  <a:defRPr sz="1200" b="0" i="0" u="none" strike="noStrike" kern="1200" baseline="0">
                    <a:solidFill>
                      <a:srgbClr val="051D2E"/>
                    </a:solidFill>
                    <a:latin typeface="+mn-lt"/>
                    <a:ea typeface="+mn-ea"/>
                    <a:cs typeface="+mn-cs"/>
                  </a:defRPr>
                </a:pPr>
                <a:r>
                  <a:rPr lang="en-GB" sz="1200" dirty="0">
                    <a:solidFill>
                      <a:srgbClr val="051D2E"/>
                    </a:solidFill>
                  </a:rPr>
                  <a:t>Average view</a:t>
                </a:r>
                <a:r>
                  <a:rPr lang="en-GB" sz="1200" baseline="0" dirty="0">
                    <a:solidFill>
                      <a:srgbClr val="051D2E"/>
                    </a:solidFill>
                  </a:rPr>
                  <a:t> time in seconds</a:t>
                </a:r>
                <a:endParaRPr lang="en-GB" sz="1200" dirty="0">
                  <a:solidFill>
                    <a:srgbClr val="051D2E"/>
                  </a:solidFill>
                </a:endParaRPr>
              </a:p>
            </c:rich>
          </c:tx>
          <c:layout>
            <c:manualLayout>
              <c:xMode val="edge"/>
              <c:yMode val="edge"/>
              <c:x val="4.7852354081599491E-3"/>
              <c:y val="0.2587905145657054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GB"/>
            </a:p>
          </c:txPr>
        </c:title>
        <c:numFmt formatCode="0" sourceLinked="0"/>
        <c:majorTickMark val="out"/>
        <c:minorTickMark val="none"/>
        <c:tickLblPos val="nextTo"/>
        <c:crossAx val="869066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bg1">
              <a:lumMod val="50000"/>
              <a:lumOff val="50000"/>
            </a:schemeClr>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rgbClr val="051D2E"/>
                </a:solidFill>
                <a:latin typeface="+mn-lt"/>
                <a:ea typeface="+mn-ea"/>
                <a:cs typeface="+mn-cs"/>
              </a:defRPr>
            </a:pPr>
            <a:r>
              <a:rPr lang="en-US" sz="1200" b="1" u="none" dirty="0">
                <a:solidFill>
                  <a:srgbClr val="051D2E"/>
                </a:solidFill>
                <a:latin typeface="+mn-lt"/>
              </a:rPr>
              <a:t>Distribution of total attention (% that view for a total of 1s, 5s, 10s etc.)</a:t>
            </a:r>
          </a:p>
        </c:rich>
      </c:tx>
      <c:overlay val="0"/>
      <c:spPr>
        <a:noFill/>
        <a:ln>
          <a:noFill/>
        </a:ln>
        <a:effectLst/>
      </c:spPr>
      <c:txPr>
        <a:bodyPr rot="0" spcFirstLastPara="1" vertOverflow="ellipsis" vert="horz" wrap="square" anchor="ctr" anchorCtr="1"/>
        <a:lstStyle/>
        <a:p>
          <a:pPr>
            <a:defRPr sz="1440" b="1" i="0" u="none" strike="noStrike" kern="1200" spc="0" baseline="0">
              <a:solidFill>
                <a:srgbClr val="051D2E"/>
              </a:solidFill>
              <a:latin typeface="+mn-lt"/>
              <a:ea typeface="+mn-ea"/>
              <a:cs typeface="+mn-cs"/>
            </a:defRPr>
          </a:pPr>
          <a:endParaRPr lang="en-US"/>
        </a:p>
      </c:txPr>
    </c:title>
    <c:autoTitleDeleted val="0"/>
    <c:plotArea>
      <c:layout>
        <c:manualLayout>
          <c:layoutTarget val="inner"/>
          <c:xMode val="edge"/>
          <c:yMode val="edge"/>
          <c:x val="7.1138843410748165E-2"/>
          <c:y val="8.7601841500125108E-2"/>
          <c:w val="0.89694026295315277"/>
          <c:h val="0.80863661538949061"/>
        </c:manualLayout>
      </c:layout>
      <c:scatterChart>
        <c:scatterStyle val="lineMarker"/>
        <c:varyColors val="0"/>
        <c:ser>
          <c:idx val="0"/>
          <c:order val="0"/>
          <c:tx>
            <c:strRef>
              <c:f>Survival_norms!$G$3</c:f>
              <c:strCache>
                <c:ptCount val="1"/>
                <c:pt idx="0">
                  <c:v>Cinema Ads</c:v>
                </c:pt>
              </c:strCache>
            </c:strRef>
          </c:tx>
          <c:spPr>
            <a:ln w="19050" cap="rnd">
              <a:solidFill>
                <a:srgbClr val="EF3340"/>
              </a:solidFill>
              <a:round/>
            </a:ln>
            <a:effectLst/>
          </c:spPr>
          <c:marker>
            <c:symbol val="none"/>
          </c:marker>
          <c:xVal>
            <c:numRef>
              <c:f>Survival_norms!$A$5:$F$35</c:f>
              <c:numCache>
                <c:formatCode>General</c:formatCode>
                <c:ptCount val="3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numCache>
            </c:numRef>
          </c:xVal>
          <c:yVal>
            <c:numRef>
              <c:f>Survival_norms!$G$5:$G$35</c:f>
              <c:numCache>
                <c:formatCode>0%</c:formatCode>
                <c:ptCount val="31"/>
                <c:pt idx="0">
                  <c:v>0.95619896065330368</c:v>
                </c:pt>
                <c:pt idx="1">
                  <c:v>0.95174461766889384</c:v>
                </c:pt>
                <c:pt idx="2">
                  <c:v>0.94803266518188567</c:v>
                </c:pt>
                <c:pt idx="3">
                  <c:v>0.94803266518188567</c:v>
                </c:pt>
                <c:pt idx="4">
                  <c:v>0.94357832219747584</c:v>
                </c:pt>
                <c:pt idx="5">
                  <c:v>0.94283593170007429</c:v>
                </c:pt>
                <c:pt idx="6">
                  <c:v>0.93986636971046766</c:v>
                </c:pt>
                <c:pt idx="7">
                  <c:v>0.93318485523385297</c:v>
                </c:pt>
                <c:pt idx="8">
                  <c:v>0.93095768374164811</c:v>
                </c:pt>
                <c:pt idx="9">
                  <c:v>0.92576095025983662</c:v>
                </c:pt>
                <c:pt idx="10">
                  <c:v>0.92056421677802525</c:v>
                </c:pt>
                <c:pt idx="11">
                  <c:v>0.91462509279881221</c:v>
                </c:pt>
                <c:pt idx="12">
                  <c:v>0.90868596881959907</c:v>
                </c:pt>
                <c:pt idx="13">
                  <c:v>0.89903489235337786</c:v>
                </c:pt>
                <c:pt idx="14">
                  <c:v>0.89086859688195996</c:v>
                </c:pt>
                <c:pt idx="15">
                  <c:v>0.87453600593912395</c:v>
                </c:pt>
                <c:pt idx="16">
                  <c:v>0.86340014847809943</c:v>
                </c:pt>
                <c:pt idx="17">
                  <c:v>0.83964365256124718</c:v>
                </c:pt>
                <c:pt idx="18">
                  <c:v>0.82182628062360796</c:v>
                </c:pt>
                <c:pt idx="19">
                  <c:v>0.80697847067557538</c:v>
                </c:pt>
                <c:pt idx="20">
                  <c:v>0.7720861172976986</c:v>
                </c:pt>
                <c:pt idx="21">
                  <c:v>0.74610244988864138</c:v>
                </c:pt>
                <c:pt idx="22">
                  <c:v>0.71863400148478096</c:v>
                </c:pt>
                <c:pt idx="23">
                  <c:v>0.70081662954714175</c:v>
                </c:pt>
                <c:pt idx="24">
                  <c:v>0.67112100965107646</c:v>
                </c:pt>
                <c:pt idx="25">
                  <c:v>0.63548626577579803</c:v>
                </c:pt>
                <c:pt idx="26">
                  <c:v>0.60207869339272457</c:v>
                </c:pt>
                <c:pt idx="27">
                  <c:v>0.5671863400148478</c:v>
                </c:pt>
                <c:pt idx="28">
                  <c:v>0.52190051967334816</c:v>
                </c:pt>
                <c:pt idx="29">
                  <c:v>0.48626577579806979</c:v>
                </c:pt>
                <c:pt idx="30">
                  <c:v>0.36080178173719374</c:v>
                </c:pt>
              </c:numCache>
            </c:numRef>
          </c:yVal>
          <c:smooth val="0"/>
          <c:extLst>
            <c:ext xmlns:c16="http://schemas.microsoft.com/office/drawing/2014/chart" uri="{C3380CC4-5D6E-409C-BE32-E72D297353CC}">
              <c16:uniqueId val="{00000000-F053-1241-B424-E5D58F0E58B8}"/>
            </c:ext>
          </c:extLst>
        </c:ser>
        <c:ser>
          <c:idx val="1"/>
          <c:order val="1"/>
          <c:tx>
            <c:strRef>
              <c:f>Survival_norms!$H$3</c:f>
              <c:strCache>
                <c:ptCount val="1"/>
                <c:pt idx="0">
                  <c:v>TV - 30s</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Survival_norms!$A$5:$F$35</c:f>
              <c:numCache>
                <c:formatCode>General</c:formatCode>
                <c:ptCount val="3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numCache>
            </c:numRef>
          </c:xVal>
          <c:yVal>
            <c:numRef>
              <c:f>Survival_norms!$H$5:$H$35</c:f>
            </c:numRef>
          </c:yVal>
          <c:smooth val="0"/>
          <c:extLst>
            <c:ext xmlns:c16="http://schemas.microsoft.com/office/drawing/2014/chart" uri="{C3380CC4-5D6E-409C-BE32-E72D297353CC}">
              <c16:uniqueId val="{00000001-F053-1241-B424-E5D58F0E58B8}"/>
            </c:ext>
          </c:extLst>
        </c:ser>
        <c:ser>
          <c:idx val="2"/>
          <c:order val="2"/>
          <c:tx>
            <c:strRef>
              <c:f>Survival_norms!$I$3</c:f>
              <c:strCache>
                <c:ptCount val="1"/>
                <c:pt idx="0">
                  <c:v>TV - 15s</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Survival_norms!$A$5:$F$35</c:f>
              <c:numCache>
                <c:formatCode>General</c:formatCode>
                <c:ptCount val="3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numCache>
            </c:numRef>
          </c:xVal>
          <c:yVal>
            <c:numRef>
              <c:f>Survival_norms!$I$5:$I$35</c:f>
            </c:numRef>
          </c:yVal>
          <c:smooth val="0"/>
          <c:extLst>
            <c:ext xmlns:c16="http://schemas.microsoft.com/office/drawing/2014/chart" uri="{C3380CC4-5D6E-409C-BE32-E72D297353CC}">
              <c16:uniqueId val="{00000002-F053-1241-B424-E5D58F0E58B8}"/>
            </c:ext>
          </c:extLst>
        </c:ser>
        <c:ser>
          <c:idx val="3"/>
          <c:order val="3"/>
          <c:tx>
            <c:strRef>
              <c:f>Survival_norms!$J$3</c:f>
              <c:strCache>
                <c:ptCount val="1"/>
                <c:pt idx="0">
                  <c:v>TV - 30s</c:v>
                </c:pt>
              </c:strCache>
            </c:strRef>
          </c:tx>
          <c:spPr>
            <a:ln w="19050" cap="rnd">
              <a:solidFill>
                <a:srgbClr val="051D2E"/>
              </a:solidFill>
              <a:round/>
            </a:ln>
            <a:effectLst/>
          </c:spPr>
          <c:marker>
            <c:symbol val="none"/>
          </c:marker>
          <c:xVal>
            <c:numRef>
              <c:f>Survival_norms!$A$5:$F$35</c:f>
              <c:numCache>
                <c:formatCode>General</c:formatCode>
                <c:ptCount val="3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numCache>
            </c:numRef>
          </c:xVal>
          <c:yVal>
            <c:numRef>
              <c:f>Survival_norms!$J$5:$J$35</c:f>
              <c:numCache>
                <c:formatCode>0%</c:formatCode>
                <c:ptCount val="31"/>
                <c:pt idx="0">
                  <c:v>0.58169858108108108</c:v>
                </c:pt>
                <c:pt idx="1">
                  <c:v>0.4555155405405405</c:v>
                </c:pt>
                <c:pt idx="2">
                  <c:v>0.41944662162162166</c:v>
                </c:pt>
                <c:pt idx="3">
                  <c:v>0.39320939189189191</c:v>
                </c:pt>
                <c:pt idx="4">
                  <c:v>0.37185891891891892</c:v>
                </c:pt>
                <c:pt idx="5">
                  <c:v>0.35382445945945945</c:v>
                </c:pt>
                <c:pt idx="6">
                  <c:v>0.33800067567567571</c:v>
                </c:pt>
                <c:pt idx="7">
                  <c:v>0.32368945945945943</c:v>
                </c:pt>
                <c:pt idx="8">
                  <c:v>0.31059993243243245</c:v>
                </c:pt>
                <c:pt idx="9">
                  <c:v>0.29838304054054055</c:v>
                </c:pt>
                <c:pt idx="10">
                  <c:v>0.28686425675675675</c:v>
                </c:pt>
                <c:pt idx="11">
                  <c:v>0.27534547297297302</c:v>
                </c:pt>
                <c:pt idx="12">
                  <c:v>0.26504837837837841</c:v>
                </c:pt>
                <c:pt idx="13">
                  <c:v>0.25521668918918922</c:v>
                </c:pt>
                <c:pt idx="14">
                  <c:v>0.24567587837837837</c:v>
                </c:pt>
                <c:pt idx="15">
                  <c:v>0.23636777027027026</c:v>
                </c:pt>
                <c:pt idx="16">
                  <c:v>0.22729236486486487</c:v>
                </c:pt>
                <c:pt idx="17">
                  <c:v>0.21827513513513513</c:v>
                </c:pt>
                <c:pt idx="18">
                  <c:v>0.2092579054054054</c:v>
                </c:pt>
                <c:pt idx="19">
                  <c:v>0.20018249999999999</c:v>
                </c:pt>
                <c:pt idx="20">
                  <c:v>0.19081621621621622</c:v>
                </c:pt>
                <c:pt idx="21">
                  <c:v>0.17987918918918921</c:v>
                </c:pt>
                <c:pt idx="22">
                  <c:v>0.17080378378378375</c:v>
                </c:pt>
                <c:pt idx="23">
                  <c:v>0.16167020270270271</c:v>
                </c:pt>
                <c:pt idx="24">
                  <c:v>0.15218756756756754</c:v>
                </c:pt>
                <c:pt idx="25">
                  <c:v>0.1422977027027027</c:v>
                </c:pt>
                <c:pt idx="26">
                  <c:v>0.13188425675675675</c:v>
                </c:pt>
                <c:pt idx="27">
                  <c:v>0.12059817567567568</c:v>
                </c:pt>
                <c:pt idx="28">
                  <c:v>0.10779952702702703</c:v>
                </c:pt>
                <c:pt idx="29">
                  <c:v>9.2324797297297298E-2</c:v>
                </c:pt>
                <c:pt idx="30">
                  <c:v>6.9927162162162174E-2</c:v>
                </c:pt>
              </c:numCache>
            </c:numRef>
          </c:yVal>
          <c:smooth val="0"/>
          <c:extLst>
            <c:ext xmlns:c16="http://schemas.microsoft.com/office/drawing/2014/chart" uri="{C3380CC4-5D6E-409C-BE32-E72D297353CC}">
              <c16:uniqueId val="{00000003-F053-1241-B424-E5D58F0E58B8}"/>
            </c:ext>
          </c:extLst>
        </c:ser>
        <c:ser>
          <c:idx val="5"/>
          <c:order val="4"/>
          <c:tx>
            <c:strRef>
              <c:f>Survival_norms!$L$3</c:f>
              <c:strCache>
                <c:ptCount val="1"/>
                <c:pt idx="0">
                  <c:v>Non-Skippable 15"/20"</c:v>
                </c:pt>
              </c:strCache>
            </c:strRef>
          </c:tx>
          <c:spPr>
            <a:ln w="19050" cap="rnd">
              <a:solidFill>
                <a:srgbClr val="051D2E"/>
              </a:solidFill>
              <a:round/>
            </a:ln>
            <a:effectLst/>
          </c:spPr>
          <c:marker>
            <c:symbol val="none"/>
          </c:marker>
          <c:xVal>
            <c:numRef>
              <c:f>Survival_norms!$A$5:$F$35</c:f>
              <c:numCache>
                <c:formatCode>General</c:formatCode>
                <c:ptCount val="3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numCache>
            </c:numRef>
          </c:xVal>
          <c:yVal>
            <c:numRef>
              <c:f>Survival_norms!$L$5:$L$35</c:f>
              <c:numCache>
                <c:formatCode>0%</c:formatCode>
                <c:ptCount val="31"/>
                <c:pt idx="0">
                  <c:v>0.86918973799999999</c:v>
                </c:pt>
                <c:pt idx="1">
                  <c:v>0.69697739400000003</c:v>
                </c:pt>
                <c:pt idx="2">
                  <c:v>0.54965709900000004</c:v>
                </c:pt>
                <c:pt idx="3">
                  <c:v>0.44729489500000003</c:v>
                </c:pt>
                <c:pt idx="4">
                  <c:v>0.35788671599999999</c:v>
                </c:pt>
                <c:pt idx="5">
                  <c:v>0.28524256999999997</c:v>
                </c:pt>
                <c:pt idx="6">
                  <c:v>0.224536449</c:v>
                </c:pt>
                <c:pt idx="7">
                  <c:v>0.17576835199999999</c:v>
                </c:pt>
                <c:pt idx="8">
                  <c:v>0.13817627599999999</c:v>
                </c:pt>
                <c:pt idx="9">
                  <c:v>0.11023622</c:v>
                </c:pt>
                <c:pt idx="10">
                  <c:v>8.3566166999999997E-2</c:v>
                </c:pt>
                <c:pt idx="11">
                  <c:v>5.7912116E-2</c:v>
                </c:pt>
                <c:pt idx="12">
                  <c:v>3.9370079000000002E-2</c:v>
                </c:pt>
                <c:pt idx="13">
                  <c:v>2.4130048000000001E-2</c:v>
                </c:pt>
                <c:pt idx="14">
                  <c:v>1.2954026E-2</c:v>
                </c:pt>
                <c:pt idx="15">
                  <c:v>7.3660150000000001E-3</c:v>
                </c:pt>
                <c:pt idx="16">
                  <c:v>4.3180090000000003E-3</c:v>
                </c:pt>
                <c:pt idx="17">
                  <c:v>2.7940059999999999E-3</c:v>
                </c:pt>
                <c:pt idx="18">
                  <c:v>7.6200200000000001E-4</c:v>
                </c:pt>
                <c:pt idx="19">
                  <c:v>2.5400100000000001E-4</c:v>
                </c:pt>
                <c:pt idx="20">
                  <c:v>0</c:v>
                </c:pt>
                <c:pt idx="21">
                  <c:v>0</c:v>
                </c:pt>
                <c:pt idx="22">
                  <c:v>0</c:v>
                </c:pt>
                <c:pt idx="23">
                  <c:v>0</c:v>
                </c:pt>
                <c:pt idx="24">
                  <c:v>0</c:v>
                </c:pt>
                <c:pt idx="25">
                  <c:v>0</c:v>
                </c:pt>
                <c:pt idx="26">
                  <c:v>0</c:v>
                </c:pt>
                <c:pt idx="27">
                  <c:v>0</c:v>
                </c:pt>
                <c:pt idx="28">
                  <c:v>0</c:v>
                </c:pt>
                <c:pt idx="29">
                  <c:v>0</c:v>
                </c:pt>
                <c:pt idx="30">
                  <c:v>0</c:v>
                </c:pt>
              </c:numCache>
            </c:numRef>
          </c:yVal>
          <c:smooth val="0"/>
          <c:extLst>
            <c:ext xmlns:c16="http://schemas.microsoft.com/office/drawing/2014/chart" uri="{C3380CC4-5D6E-409C-BE32-E72D297353CC}">
              <c16:uniqueId val="{00000004-F053-1241-B424-E5D58F0E58B8}"/>
            </c:ext>
          </c:extLst>
        </c:ser>
        <c:ser>
          <c:idx val="6"/>
          <c:order val="5"/>
          <c:tx>
            <c:strRef>
              <c:f>Survival_norms!$M$3</c:f>
              <c:strCache>
                <c:ptCount val="1"/>
                <c:pt idx="0">
                  <c:v>6s Bumper</c:v>
                </c:pt>
              </c:strCache>
            </c:strRef>
          </c:tx>
          <c:spPr>
            <a:ln w="19050" cap="rnd">
              <a:solidFill>
                <a:srgbClr val="051D2E"/>
              </a:solidFill>
              <a:round/>
            </a:ln>
            <a:effectLst/>
          </c:spPr>
          <c:marker>
            <c:symbol val="none"/>
          </c:marker>
          <c:xVal>
            <c:numRef>
              <c:f>Survival_norms!$A$5:$F$35</c:f>
              <c:numCache>
                <c:formatCode>General</c:formatCode>
                <c:ptCount val="3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numCache>
            </c:numRef>
          </c:xVal>
          <c:yVal>
            <c:numRef>
              <c:f>Survival_norms!$M$5:$M$35</c:f>
              <c:numCache>
                <c:formatCode>0%</c:formatCode>
                <c:ptCount val="31"/>
                <c:pt idx="0">
                  <c:v>0.75239167100000004</c:v>
                </c:pt>
                <c:pt idx="1">
                  <c:v>0.46243669100000001</c:v>
                </c:pt>
                <c:pt idx="2">
                  <c:v>0.27433877299999998</c:v>
                </c:pt>
                <c:pt idx="3">
                  <c:v>0.154333146</c:v>
                </c:pt>
                <c:pt idx="4">
                  <c:v>7.667417E-2</c:v>
                </c:pt>
                <c:pt idx="5">
                  <c:v>2.8277996999999999E-2</c:v>
                </c:pt>
                <c:pt idx="6">
                  <c:v>4.07991E-3</c:v>
                </c:pt>
                <c:pt idx="7">
                  <c:v>9.8480599999999996E-4</c:v>
                </c:pt>
                <c:pt idx="8">
                  <c:v>7.0343300000000005E-4</c:v>
                </c:pt>
                <c:pt idx="9">
                  <c:v>5.6274600000000004E-4</c:v>
                </c:pt>
                <c:pt idx="10">
                  <c:v>4.2205999999999998E-4</c:v>
                </c:pt>
                <c:pt idx="11">
                  <c:v>1.4068699999999999E-4</c:v>
                </c:pt>
                <c:pt idx="12">
                  <c:v>1.4068699999999999E-4</c:v>
                </c:pt>
                <c:pt idx="13">
                  <c:v>1.4068699999999999E-4</c:v>
                </c:pt>
                <c:pt idx="14">
                  <c:v>1.4068699999999999E-4</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numCache>
            </c:numRef>
          </c:yVal>
          <c:smooth val="0"/>
          <c:extLst>
            <c:ext xmlns:c16="http://schemas.microsoft.com/office/drawing/2014/chart" uri="{C3380CC4-5D6E-409C-BE32-E72D297353CC}">
              <c16:uniqueId val="{00000005-F053-1241-B424-E5D58F0E58B8}"/>
            </c:ext>
          </c:extLst>
        </c:ser>
        <c:ser>
          <c:idx val="7"/>
          <c:order val="6"/>
          <c:tx>
            <c:strRef>
              <c:f>Survival_norms!$N$3</c:f>
              <c:strCache>
                <c:ptCount val="1"/>
                <c:pt idx="0">
                  <c:v>FB Infeed</c:v>
                </c:pt>
              </c:strCache>
            </c:strRef>
          </c:tx>
          <c:spPr>
            <a:ln w="19050" cap="rnd">
              <a:solidFill>
                <a:srgbClr val="051D2E"/>
              </a:solidFill>
              <a:round/>
            </a:ln>
            <a:effectLst/>
          </c:spPr>
          <c:marker>
            <c:symbol val="none"/>
          </c:marker>
          <c:xVal>
            <c:numRef>
              <c:f>Survival_norms!$A$5:$F$35</c:f>
              <c:numCache>
                <c:formatCode>General</c:formatCode>
                <c:ptCount val="3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numCache>
            </c:numRef>
          </c:xVal>
          <c:yVal>
            <c:numRef>
              <c:f>Survival_norms!$N$5:$N$35</c:f>
              <c:numCache>
                <c:formatCode>0%</c:formatCode>
                <c:ptCount val="31"/>
                <c:pt idx="0">
                  <c:v>0.55792627400000006</c:v>
                </c:pt>
                <c:pt idx="1">
                  <c:v>0.21035462799999999</c:v>
                </c:pt>
                <c:pt idx="2">
                  <c:v>9.7442143999999994E-2</c:v>
                </c:pt>
                <c:pt idx="3">
                  <c:v>5.9305305000000003E-2</c:v>
                </c:pt>
                <c:pt idx="4">
                  <c:v>4.1076903999999997E-2</c:v>
                </c:pt>
                <c:pt idx="5">
                  <c:v>2.9820656000000001E-2</c:v>
                </c:pt>
                <c:pt idx="6">
                  <c:v>2.3156508999999999E-2</c:v>
                </c:pt>
                <c:pt idx="7">
                  <c:v>1.8410405000000001E-2</c:v>
                </c:pt>
                <c:pt idx="8">
                  <c:v>1.4742323999999999E-2</c:v>
                </c:pt>
                <c:pt idx="9">
                  <c:v>1.2068265999999999E-2</c:v>
                </c:pt>
                <c:pt idx="10">
                  <c:v>1.0276225999999999E-2</c:v>
                </c:pt>
                <c:pt idx="11">
                  <c:v>8.5541880000000008E-3</c:v>
                </c:pt>
                <c:pt idx="12">
                  <c:v>7.3781619999999997E-3</c:v>
                </c:pt>
                <c:pt idx="13">
                  <c:v>6.38414E-3</c:v>
                </c:pt>
                <c:pt idx="14">
                  <c:v>5.5301220000000002E-3</c:v>
                </c:pt>
                <c:pt idx="15">
                  <c:v>4.7461040000000001E-3</c:v>
                </c:pt>
                <c:pt idx="16">
                  <c:v>4.2420929999999997E-3</c:v>
                </c:pt>
                <c:pt idx="17">
                  <c:v>3.7800830000000001E-3</c:v>
                </c:pt>
                <c:pt idx="18">
                  <c:v>3.3040729999999998E-3</c:v>
                </c:pt>
                <c:pt idx="19">
                  <c:v>2.9820659999999998E-3</c:v>
                </c:pt>
                <c:pt idx="20">
                  <c:v>2.5760570000000001E-3</c:v>
                </c:pt>
                <c:pt idx="21">
                  <c:v>8.4602368866328308E-3</c:v>
                </c:pt>
                <c:pt idx="22">
                  <c:v>6.7681895093062603E-3</c:v>
                </c:pt>
                <c:pt idx="23">
                  <c:v>5.0761421319797002E-3</c:v>
                </c:pt>
                <c:pt idx="24">
                  <c:v>3.3840947546531302E-3</c:v>
                </c:pt>
                <c:pt idx="25">
                  <c:v>3.3840947546531302E-3</c:v>
                </c:pt>
                <c:pt idx="26">
                  <c:v>1.6920473773265701E-3</c:v>
                </c:pt>
                <c:pt idx="27">
                  <c:v>1.6920473773265701E-3</c:v>
                </c:pt>
                <c:pt idx="28">
                  <c:v>1.6920473773265701E-3</c:v>
                </c:pt>
                <c:pt idx="29">
                  <c:v>1.6920473773265701E-3</c:v>
                </c:pt>
                <c:pt idx="30">
                  <c:v>1.6920473773265701E-3</c:v>
                </c:pt>
              </c:numCache>
            </c:numRef>
          </c:yVal>
          <c:smooth val="0"/>
          <c:extLst>
            <c:ext xmlns:c16="http://schemas.microsoft.com/office/drawing/2014/chart" uri="{C3380CC4-5D6E-409C-BE32-E72D297353CC}">
              <c16:uniqueId val="{00000006-F053-1241-B424-E5D58F0E58B8}"/>
            </c:ext>
          </c:extLst>
        </c:ser>
        <c:dLbls>
          <c:showLegendKey val="0"/>
          <c:showVal val="0"/>
          <c:showCatName val="0"/>
          <c:showSerName val="0"/>
          <c:showPercent val="0"/>
          <c:showBubbleSize val="0"/>
        </c:dLbls>
        <c:axId val="30215023"/>
        <c:axId val="30225423"/>
      </c:scatterChart>
      <c:valAx>
        <c:axId val="30215023"/>
        <c:scaling>
          <c:orientation val="minMax"/>
          <c:max val="30"/>
          <c:min val="0"/>
        </c:scaling>
        <c:delete val="0"/>
        <c:axPos val="b"/>
        <c:title>
          <c:tx>
            <c:rich>
              <a:bodyPr rot="0" spcFirstLastPara="1" vertOverflow="ellipsis" vert="horz" wrap="square" anchor="ctr" anchorCtr="1"/>
              <a:lstStyle/>
              <a:p>
                <a:pPr>
                  <a:defRPr sz="1200" b="0" i="0" u="none" strike="noStrike" kern="1200" baseline="0">
                    <a:solidFill>
                      <a:srgbClr val="051D2E"/>
                    </a:solidFill>
                    <a:latin typeface="+mn-lt"/>
                    <a:ea typeface="+mn-ea"/>
                    <a:cs typeface="+mn-cs"/>
                  </a:defRPr>
                </a:pPr>
                <a:r>
                  <a:rPr lang="en-US">
                    <a:solidFill>
                      <a:srgbClr val="051D2E"/>
                    </a:solidFill>
                  </a:rPr>
                  <a:t>View Time (s)</a:t>
                </a:r>
              </a:p>
            </c:rich>
          </c:tx>
          <c:overlay val="0"/>
          <c:spPr>
            <a:noFill/>
            <a:ln>
              <a:noFill/>
            </a:ln>
            <a:effectLst/>
          </c:spPr>
          <c:txPr>
            <a:bodyPr rot="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00" b="0" i="0" u="none" strike="noStrike" kern="1200" baseline="0">
                <a:solidFill>
                  <a:srgbClr val="051D2E"/>
                </a:solidFill>
                <a:latin typeface="+mn-lt"/>
                <a:ea typeface="+mn-ea"/>
                <a:cs typeface="+mn-cs"/>
              </a:defRPr>
            </a:pPr>
            <a:endParaRPr lang="en-US"/>
          </a:p>
        </c:txPr>
        <c:crossAx val="30225423"/>
        <c:crosses val="autoZero"/>
        <c:crossBetween val="midCat"/>
        <c:majorUnit val="5"/>
      </c:valAx>
      <c:valAx>
        <c:axId val="30225423"/>
        <c:scaling>
          <c:orientation val="minMax"/>
          <c:max val="1"/>
        </c:scaling>
        <c:delete val="0"/>
        <c:axPos val="l"/>
        <c:title>
          <c:tx>
            <c:rich>
              <a:bodyPr rot="-5400000" spcFirstLastPara="1" vertOverflow="ellipsis" vert="horz" wrap="square" anchor="ctr" anchorCtr="1"/>
              <a:lstStyle/>
              <a:p>
                <a:pPr>
                  <a:defRPr sz="1200" b="0" i="0" u="none" strike="noStrike" kern="1200" baseline="0">
                    <a:solidFill>
                      <a:srgbClr val="051D2E"/>
                    </a:solidFill>
                    <a:latin typeface="+mn-lt"/>
                    <a:ea typeface="+mn-ea"/>
                    <a:cs typeface="+mn-cs"/>
                  </a:defRPr>
                </a:pPr>
                <a:r>
                  <a:rPr lang="en-US" dirty="0">
                    <a:solidFill>
                      <a:srgbClr val="051D2E"/>
                    </a:solidFill>
                  </a:rPr>
                  <a:t>% of impressions viewed for at least…</a:t>
                </a:r>
              </a:p>
            </c:rich>
          </c:tx>
          <c:overlay val="0"/>
          <c:spPr>
            <a:noFill/>
            <a:ln>
              <a:noFill/>
            </a:ln>
            <a:effectLst/>
          </c:spPr>
          <c:txPr>
            <a:bodyPr rot="-54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00" b="0" i="0" u="none" strike="noStrike" kern="1200" baseline="0">
                <a:solidFill>
                  <a:srgbClr val="051D2E"/>
                </a:solidFill>
                <a:latin typeface="+mn-lt"/>
                <a:ea typeface="+mn-ea"/>
                <a:cs typeface="+mn-cs"/>
              </a:defRPr>
            </a:pPr>
            <a:endParaRPr lang="en-US"/>
          </a:p>
        </c:txPr>
        <c:crossAx val="30215023"/>
        <c:crosses val="autoZero"/>
        <c:crossBetween val="midCat"/>
      </c:valAx>
      <c:spPr>
        <a:noFill/>
        <a:ln>
          <a:solidFill>
            <a:schemeClr val="accent5"/>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200">
          <a:solidFill>
            <a:schemeClr val="bg1">
              <a:lumMod val="50000"/>
              <a:lumOff val="50000"/>
            </a:schemeClr>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04/08/2026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The role cinema can play within the AV mix to </a:t>
            </a:r>
            <a:r>
              <a:rPr lang="en-US" sz="1200" dirty="0" err="1">
                <a:solidFill>
                  <a:schemeClr val="bg1"/>
                </a:solidFill>
              </a:rPr>
              <a:t>maximise</a:t>
            </a:r>
            <a:r>
              <a:rPr lang="en-US" sz="1200" dirty="0">
                <a:solidFill>
                  <a:schemeClr val="bg1"/>
                </a:solidFill>
              </a:rPr>
              <a:t> outcomes</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a:t>
            </a:fld>
            <a:endParaRPr lang="en-GB"/>
          </a:p>
        </p:txBody>
      </p:sp>
    </p:spTree>
    <p:extLst>
      <p:ext uri="{BB962C8B-B14F-4D97-AF65-F5344CB8AC3E}">
        <p14:creationId xmlns:p14="http://schemas.microsoft.com/office/powerpoint/2010/main" val="3159931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defRPr/>
            </a:pPr>
            <a:r>
              <a:rPr lang="en-GB" sz="1300">
                <a:solidFill>
                  <a:schemeClr val="accent1"/>
                </a:solidFill>
                <a:ea typeface="Roboto Light" pitchFamily="2" charset="0"/>
                <a:cs typeface="Inter Tight" panose="020B0604020202020204" pitchFamily="34" charset="0"/>
              </a:rPr>
              <a:t>We’ve got a lot of claimed data that suggests people pay more attention to ads in cinema than other channels – as shown here from a survey a few years back run by the old magazine trade body Magnetic – however there can of course be a difference between what people claim they do and what they actually do. </a:t>
            </a:r>
          </a:p>
          <a:p>
            <a:pPr algn="l">
              <a:defRPr/>
            </a:pPr>
            <a:endParaRPr lang="en-GB" sz="1300">
              <a:solidFill>
                <a:schemeClr val="accent1"/>
              </a:solidFill>
              <a:ea typeface="Roboto Light" pitchFamily="2" charset="0"/>
              <a:cs typeface="Inter Tight" panose="020B0604020202020204" pitchFamily="34" charset="0"/>
            </a:endParaRPr>
          </a:p>
          <a:p>
            <a:pPr algn="l">
              <a:defRPr/>
            </a:pPr>
            <a:r>
              <a:rPr lang="en-GB" sz="1300">
                <a:solidFill>
                  <a:schemeClr val="accent1"/>
                </a:solidFill>
                <a:ea typeface="Roboto Light" pitchFamily="2" charset="0"/>
                <a:cs typeface="Inter Tight" panose="020B0604020202020204" pitchFamily="34" charset="0"/>
              </a:rPr>
              <a:t>This is why </a:t>
            </a:r>
            <a:r>
              <a:rPr lang="en-GB" sz="1300" dirty="0"/>
              <a:t>Lumen and DCM came together to design, execute and analyse a piece of research that could deliver real-world empirical evidence about how much attention cinema advertising actually gets</a:t>
            </a:r>
            <a:r>
              <a:rPr lang="en-GB" dirty="0"/>
              <a:t>.</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2</a:t>
            </a:fld>
            <a:endParaRPr lang="en-GB"/>
          </a:p>
        </p:txBody>
      </p:sp>
    </p:spTree>
    <p:extLst>
      <p:ext uri="{BB962C8B-B14F-4D97-AF65-F5344CB8AC3E}">
        <p14:creationId xmlns:p14="http://schemas.microsoft.com/office/powerpoint/2010/main" val="1668221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As established market leaders in this space, Lumen use eye tracking to help brands and media owners measure attention. </a:t>
            </a:r>
          </a:p>
          <a:p>
            <a:endParaRPr lang="en-GB" sz="1400" dirty="0"/>
          </a:p>
          <a:p>
            <a:r>
              <a:rPr lang="en-GB" sz="1400" dirty="0"/>
              <a:t>Lumen have worked with a variety of media, measuring attention in different contexts (from TV, to OOH, to gaming and digital display) - this has allowed them to build a comprehensive databank of attention data that we have been able to tap into as part of this project that was aiming to understand how much attention cinema ads generate relative to other media. </a:t>
            </a:r>
          </a:p>
        </p:txBody>
      </p:sp>
      <p:sp>
        <p:nvSpPr>
          <p:cNvPr id="4" name="Slide Number Placeholder 3"/>
          <p:cNvSpPr>
            <a:spLocks noGrp="1"/>
          </p:cNvSpPr>
          <p:nvPr>
            <p:ph type="sldNum" sz="quarter" idx="5"/>
          </p:nvPr>
        </p:nvSpPr>
        <p:spPr/>
        <p:txBody>
          <a:bodyPr/>
          <a:lstStyle/>
          <a:p>
            <a:fld id="{C78402DA-2A0D-4673-AD50-76F374C3F685}" type="slidenum">
              <a:rPr lang="en-GB" smtClean="0"/>
              <a:t>3</a:t>
            </a:fld>
            <a:endParaRPr lang="en-GB"/>
          </a:p>
        </p:txBody>
      </p:sp>
    </p:spTree>
    <p:extLst>
      <p:ext uri="{BB962C8B-B14F-4D97-AF65-F5344CB8AC3E}">
        <p14:creationId xmlns:p14="http://schemas.microsoft.com/office/powerpoint/2010/main" val="3832727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fill in the missing attention knowledge gap, Lumen and DCM came together to design, execute and analyse a piece of research to answer: how much attention does cinema advertising get?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do this we pre-recruited respondents to come and watch a showing of The Batman, and throughout the time they were in the cinema screen we asked them to wear a special pair of video glasses that were recording everything they could see in front of them. </a:t>
            </a:r>
            <a:r>
              <a:rPr lang="en-GB" sz="1200" dirty="0">
                <a:solidFill>
                  <a:schemeClr val="tx1"/>
                </a:solidFill>
              </a:rPr>
              <a:t>They were instructed that we wanted to get a picture of their typical behaviour in the cinema and so to act as they normally would, whether that was taking to their friends, eating popcorn or watching the ads!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Afterwards they answered a brief quantitative questionnaire to assess the impact of attention to the advertising on brand outcomes, like recall. </a:t>
            </a:r>
          </a:p>
          <a:p>
            <a:endParaRPr lang="en-GB" dirty="0"/>
          </a:p>
          <a:p>
            <a:r>
              <a:rPr lang="en-GB" sz="1200" b="0" dirty="0">
                <a:solidFill>
                  <a:schemeClr val="tx1"/>
                </a:solidFill>
              </a:rPr>
              <a:t>Post data collection, </a:t>
            </a:r>
            <a:r>
              <a:rPr lang="en-GB" sz="1200" b="0" dirty="0">
                <a:solidFill>
                  <a:schemeClr val="accent1"/>
                </a:solidFill>
              </a:rPr>
              <a:t>Lumen</a:t>
            </a:r>
            <a:r>
              <a:rPr lang="en-GB" sz="1200" b="0" dirty="0">
                <a:solidFill>
                  <a:schemeClr val="tx1"/>
                </a:solidFill>
              </a:rPr>
              <a:t> </a:t>
            </a:r>
            <a:r>
              <a:rPr lang="en-GB" sz="1200" b="0" dirty="0">
                <a:solidFill>
                  <a:schemeClr val="accent1"/>
                </a:solidFill>
              </a:rPr>
              <a:t>analysts</a:t>
            </a:r>
            <a:r>
              <a:rPr lang="en-GB" sz="1200" b="0" dirty="0">
                <a:solidFill>
                  <a:schemeClr val="tx1"/>
                </a:solidFill>
              </a:rPr>
              <a:t> then began coding the videos to itemise whether each respondent was viewing vs. not viewing the screen during the ad.</a:t>
            </a:r>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4</a:t>
            </a:fld>
            <a:endParaRPr lang="en-GB"/>
          </a:p>
        </p:txBody>
      </p:sp>
    </p:spTree>
    <p:extLst>
      <p:ext uri="{BB962C8B-B14F-4D97-AF65-F5344CB8AC3E}">
        <p14:creationId xmlns:p14="http://schemas.microsoft.com/office/powerpoint/2010/main" val="4131424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defRPr/>
            </a:pPr>
            <a:r>
              <a:rPr lang="en-GB">
                <a:solidFill>
                  <a:schemeClr val="accent1"/>
                </a:solidFill>
                <a:ea typeface="Roboto Light" pitchFamily="2" charset="0"/>
                <a:cs typeface="Inter Tight" panose="020B0604020202020204" pitchFamily="34" charset="0"/>
              </a:rPr>
              <a:t>Measuring attention helps us all better understand the quality of exposure in different media environments. </a:t>
            </a:r>
          </a:p>
          <a:p>
            <a:pPr algn="l">
              <a:defRPr/>
            </a:pPr>
            <a:endParaRPr lang="en-GB">
              <a:solidFill>
                <a:schemeClr val="accent1"/>
              </a:solidFill>
              <a:ea typeface="Roboto Light" pitchFamily="2" charset="0"/>
              <a:cs typeface="Inter Tight" panose="020B0604020202020204" pitchFamily="34" charset="0"/>
            </a:endParaRPr>
          </a:p>
          <a:p>
            <a:pPr algn="l">
              <a:defRPr/>
            </a:pPr>
            <a:r>
              <a:rPr lang="en-GB">
                <a:solidFill>
                  <a:schemeClr val="accent1"/>
                </a:solidFill>
                <a:ea typeface="Roboto Light" pitchFamily="2" charset="0"/>
                <a:cs typeface="Inter Tight" panose="020B0604020202020204" pitchFamily="34" charset="0"/>
              </a:rPr>
              <a:t>Based on just viewability standards alone we could assign the same value to both of these Specsavers ads. As these ads currently appear, in cinema this brand ad could be classed as 100% viewable and online this MPU could also be classed 100% viewable.</a:t>
            </a:r>
          </a:p>
          <a:p>
            <a:endParaRPr lang="en-GB" dirty="0"/>
          </a:p>
          <a:p>
            <a:pPr algn="l">
              <a:defRPr/>
            </a:pPr>
            <a:r>
              <a:rPr lang="en-GB">
                <a:solidFill>
                  <a:schemeClr val="accent1"/>
                </a:solidFill>
                <a:ea typeface="Roboto Light" pitchFamily="2" charset="0"/>
                <a:cs typeface="Inter Tight" panose="020B0604020202020204" pitchFamily="34" charset="0"/>
              </a:rPr>
              <a:t>But when we overlay attention data we reveal that there can be a big difference between how much attention these ads are likely to generate and therefore, their value. A viewable ad in cinema is expected to be viewed by 95% of people in the room, whereas an MPU on desktop is only expected to be viewed by 15% of people.</a:t>
            </a:r>
          </a:p>
          <a:p>
            <a:pPr algn="l">
              <a:defRPr/>
            </a:pPr>
            <a:endParaRPr lang="en-GB">
              <a:solidFill>
                <a:schemeClr val="accent1"/>
              </a:solidFill>
              <a:ea typeface="Roboto Light" pitchFamily="2" charset="0"/>
              <a:cs typeface="Inter Tight" panose="020B0604020202020204" pitchFamily="34" charset="0"/>
            </a:endParaRPr>
          </a:p>
          <a:p>
            <a:pPr algn="l">
              <a:defRPr/>
            </a:pPr>
            <a:r>
              <a:rPr lang="en-GB">
                <a:solidFill>
                  <a:schemeClr val="accent1"/>
                </a:solidFill>
                <a:ea typeface="Roboto Light" pitchFamily="2" charset="0"/>
                <a:cs typeface="Inter Tight" panose="020B0604020202020204" pitchFamily="34" charset="0"/>
              </a:rPr>
              <a:t>And so attention metrics can act as a valuable unifying measure of effectiveness across both online &amp; offline channels. Obviously it’s also important to then consider how long those are viewing the ad are actually viewing for…</a:t>
            </a:r>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5</a:t>
            </a:fld>
            <a:endParaRPr lang="en-GB"/>
          </a:p>
        </p:txBody>
      </p:sp>
    </p:spTree>
    <p:extLst>
      <p:ext uri="{BB962C8B-B14F-4D97-AF65-F5344CB8AC3E}">
        <p14:creationId xmlns:p14="http://schemas.microsoft.com/office/powerpoint/2010/main" val="3677976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you can see Cinema is really the stand out media when it comes to driving engagement – on average 24 seconds of a 30” ad are watched, and 48 seconds of a 60”. The level of attention provided by exposure to the ad in cinema far surpasses what is achievable in other formats and really allows for deep engagement with the brand and the message. </a:t>
            </a:r>
          </a:p>
          <a:p>
            <a:endParaRPr lang="en-GB" dirty="0"/>
          </a:p>
          <a:p>
            <a:r>
              <a:rPr lang="en-GB" dirty="0"/>
              <a:t>By comparison TV on average delivers a solid 15.5 seconds attention to a 30” ad, and there’s a decreasing tail of attention available across other formats e.g. 4 seconds of a 15-20” bumper on YouTube and 1-1..5 seconds attention paid to Facebook and Instagram Infeed advertising.</a:t>
            </a:r>
          </a:p>
        </p:txBody>
      </p:sp>
      <p:sp>
        <p:nvSpPr>
          <p:cNvPr id="4" name="Slide Number Placeholder 3"/>
          <p:cNvSpPr>
            <a:spLocks noGrp="1"/>
          </p:cNvSpPr>
          <p:nvPr>
            <p:ph type="sldNum" sz="quarter" idx="5"/>
          </p:nvPr>
        </p:nvSpPr>
        <p:spPr/>
        <p:txBody>
          <a:bodyPr/>
          <a:lstStyle/>
          <a:p>
            <a:fld id="{C78402DA-2A0D-4673-AD50-76F374C3F685}" type="slidenum">
              <a:rPr lang="en-GB" smtClean="0"/>
              <a:t>6</a:t>
            </a:fld>
            <a:endParaRPr lang="en-GB"/>
          </a:p>
        </p:txBody>
      </p:sp>
    </p:spTree>
    <p:extLst>
      <p:ext uri="{BB962C8B-B14F-4D97-AF65-F5344CB8AC3E}">
        <p14:creationId xmlns:p14="http://schemas.microsoft.com/office/powerpoint/2010/main" val="2904867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Another way of understanding how attention differs across media is to look at the distribution of the total attention given to an ad.</a:t>
            </a:r>
          </a:p>
          <a:p>
            <a:endParaRPr lang="en-GB" b="0" dirty="0"/>
          </a:p>
          <a:p>
            <a:r>
              <a:rPr lang="en-GB" b="0" dirty="0"/>
              <a:t>Some people will just glance briefly at an ad, whereas others will engage more deeply – and this varies a lot across media. This chart here shows the % of ad impressions that viewed for five, ten, fifteen seconds and so on – in total. They may not be watching from the start of the ad, and they may not be watching consecutive seconds. It is very likely that they may look at the screen, look away, and then look back. So this is charting cumulative attention, not continuous. </a:t>
            </a:r>
          </a:p>
          <a:p>
            <a:endParaRPr lang="en-GB" b="0" dirty="0"/>
          </a:p>
          <a:p>
            <a:r>
              <a:rPr lang="en-GB" b="0" dirty="0"/>
              <a:t>If we take a look at some of these trends we see that typically less than 10% of ads are on Facebook are looked at for more than 2s in total. Interestingly, when we compare YouTube and TV, YouTube initially looks better with a much higher starting point of viewing, but very few ads get past 5 seconds, while TV gets about 25% of ads past the 15 second mark. </a:t>
            </a:r>
          </a:p>
          <a:p>
            <a:endParaRPr lang="en-GB" b="0" dirty="0"/>
          </a:p>
          <a:p>
            <a:r>
              <a:rPr lang="en-GB" b="0" dirty="0"/>
              <a:t>Cinema, meanwhile, is really a cut above the rest – achieving both high levels of viewership and keeping viewers engaged for substantially more of the ad. </a:t>
            </a:r>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7</a:t>
            </a:fld>
            <a:endParaRPr lang="en-GB"/>
          </a:p>
        </p:txBody>
      </p:sp>
    </p:spTree>
    <p:extLst>
      <p:ext uri="{BB962C8B-B14F-4D97-AF65-F5344CB8AC3E}">
        <p14:creationId xmlns:p14="http://schemas.microsoft.com/office/powerpoint/2010/main" val="1780715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Since 2015 DCM have been working with </a:t>
            </a:r>
            <a:r>
              <a:rPr lang="en-GB" b="0" dirty="0" err="1"/>
              <a:t>Differentology</a:t>
            </a:r>
            <a:r>
              <a:rPr lang="en-GB" b="0" dirty="0"/>
              <a:t> to measure the effectiveness of cinema advertising for brands, and they have now built up a databank of 60+ campaigns from across 18 different product categories that we can tap into to understand the impact cinema can have as part of the media mix. </a:t>
            </a:r>
          </a:p>
          <a:p>
            <a:endParaRPr lang="en-GB" b="0" dirty="0"/>
          </a:p>
          <a:p>
            <a:r>
              <a:rPr lang="en-GB" b="0" dirty="0"/>
              <a:t>Comparing the results of those exposed to the cinema ad vs. those not exposed to the ad in cinema we can see that a highly attentive view of your ad in cinema delivers significant uplifts across important metrics including recall, awareness, brand perceptions, consideration and intention to act.</a:t>
            </a:r>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8</a:t>
            </a:fld>
            <a:endParaRPr lang="en-GB"/>
          </a:p>
        </p:txBody>
      </p:sp>
    </p:spTree>
    <p:extLst>
      <p:ext uri="{BB962C8B-B14F-4D97-AF65-F5344CB8AC3E}">
        <p14:creationId xmlns:p14="http://schemas.microsoft.com/office/powerpoint/2010/main" val="1797299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90754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Heading goes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448158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77373067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userDrawn="1"/>
        </p:nvPicPr>
        <p:blipFill>
          <a:blip r:embed="rId2"/>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414216423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49348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a:t>Subheading goes here</a:t>
            </a:r>
          </a:p>
        </p:txBody>
      </p:sp>
    </p:spTree>
    <p:extLst>
      <p:ext uri="{BB962C8B-B14F-4D97-AF65-F5344CB8AC3E}">
        <p14:creationId xmlns:p14="http://schemas.microsoft.com/office/powerpoint/2010/main" val="401299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96013542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5181541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B8C0856B-0CF6-664C-6E3C-C0F3398D8809}"/>
              </a:ext>
            </a:extLst>
          </p:cNvPr>
          <p:cNvPicPr/>
          <p:nvPr userDrawn="1"/>
        </p:nvPicPr>
        <p:blipFill>
          <a:blip r:embed="rId2"/>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38564983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9902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75592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571EC59C-77D8-FD73-7257-40EC3573FF84}"/>
              </a:ext>
            </a:extLst>
          </p:cNvPr>
          <p:cNvPicPr/>
          <p:nvPr userDrawn="1"/>
        </p:nvPicPr>
        <p:blipFill>
          <a:blip r:embed="rId2"/>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795537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8950690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10;&#10;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10;&#10;AI-generated content may be incorrect.">
            <a:extLst>
              <a:ext uri="{FF2B5EF4-FFF2-40B4-BE49-F238E27FC236}">
                <a16:creationId xmlns:a16="http://schemas.microsoft.com/office/drawing/2014/main" id="{60CB624A-7977-AE07-85F5-32AF7B20FEFC}"/>
              </a:ext>
            </a:extLst>
          </p:cNvPr>
          <p:cNvPicPr/>
          <p:nvPr userDrawn="1"/>
        </p:nvPicPr>
        <p:blipFill>
          <a:blip r:embed="rId2"/>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8471536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73945706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98688933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11782669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4157548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54610294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userDrawn="1"/>
        </p:nvPicPr>
        <p:blipFill>
          <a:blip r:embed="rId2"/>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17530833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4884434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Tree>
    <p:extLst>
      <p:ext uri="{BB962C8B-B14F-4D97-AF65-F5344CB8AC3E}">
        <p14:creationId xmlns:p14="http://schemas.microsoft.com/office/powerpoint/2010/main" val="175210382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Chart colour bg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9504582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97240605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579895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Chart full width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801084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96925620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1280619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5356760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049607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291397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51873108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325192325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76622227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248450023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872128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1_Bar chart vertical">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p:nvSpPr>
        <p:spPr>
          <a:xfrm>
            <a:off x="211319" y="1430368"/>
            <a:ext cx="11788593" cy="4704073"/>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Q1 2026 revenue by film vs target</a:t>
            </a:r>
            <a:endParaRPr lang="en-US" dirty="0"/>
          </a:p>
        </p:txBody>
      </p:sp>
    </p:spTree>
    <p:extLst>
      <p:ext uri="{BB962C8B-B14F-4D97-AF65-F5344CB8AC3E}">
        <p14:creationId xmlns:p14="http://schemas.microsoft.com/office/powerpoint/2010/main" val="409955731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1_Bar chart horizontal">
    <p:bg>
      <p:bgPr>
        <a:solidFill>
          <a:schemeClr val="accent5"/>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p:nvSpPr>
        <p:spPr>
          <a:xfrm>
            <a:off x="211319" y="2480150"/>
            <a:ext cx="11788593" cy="3555189"/>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11319" y="1615380"/>
            <a:ext cx="10891826" cy="637228"/>
          </a:xfrm>
        </p:spPr>
        <p:txBody>
          <a:bodyPr>
            <a:noAutofit/>
          </a:bodyPr>
          <a:lstStyle>
            <a:lvl1pPr marL="0" indent="0" algn="l">
              <a:lnSpc>
                <a:spcPct val="100000"/>
              </a:lnSpc>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 can futureproof your AV approach in the run up to new HFSS regulations by including cinema in the media mix</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211319" y="252817"/>
            <a:ext cx="10882181" cy="1255979"/>
          </a:xfrm>
        </p:spPr>
        <p:txBody>
          <a:bodyPr>
            <a:noAutofit/>
          </a:bodyPr>
          <a:lstStyle>
            <a:lvl1pPr>
              <a:defRPr>
                <a:solidFill>
                  <a:schemeClr val="tx1"/>
                </a:solidFill>
              </a:defRPr>
            </a:lvl1pPr>
          </a:lstStyle>
          <a:p>
            <a:r>
              <a:rPr lang="en-GB" dirty="0"/>
              <a:t>Cinema can drive strong reach pre 9pm in the face of HFSS/LHF regs change</a:t>
            </a:r>
            <a:endParaRPr lang="en-US" dirty="0"/>
          </a:p>
        </p:txBody>
      </p:sp>
    </p:spTree>
    <p:extLst>
      <p:ext uri="{BB962C8B-B14F-4D97-AF65-F5344CB8AC3E}">
        <p14:creationId xmlns:p14="http://schemas.microsoft.com/office/powerpoint/2010/main" val="2944145600"/>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2_Bar chart horizontal">
    <p:bg>
      <p:bgPr>
        <a:solidFill>
          <a:schemeClr val="bg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p:nvSpPr>
        <p:spPr>
          <a:xfrm>
            <a:off x="211319" y="2480150"/>
            <a:ext cx="11788593" cy="3555189"/>
          </a:xfrm>
          <a:prstGeom prst="roundRect">
            <a:avLst>
              <a:gd name="adj" fmla="val 1407"/>
            </a:avLst>
          </a:prstGeom>
          <a:solidFill>
            <a:srgbClr val="EDED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11319" y="1615380"/>
            <a:ext cx="10891826" cy="637228"/>
          </a:xfrm>
        </p:spPr>
        <p:txBody>
          <a:bodyPr>
            <a:noAutofit/>
          </a:bodyPr>
          <a:lstStyle>
            <a:lvl1pPr marL="0" indent="0" algn="l">
              <a:lnSpc>
                <a:spcPct val="100000"/>
              </a:lnSpc>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 can futureproof your AV approach in the run up to new HFSS regulations by including cinema in the media mix</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211319" y="252817"/>
            <a:ext cx="10882181" cy="1255979"/>
          </a:xfrm>
        </p:spPr>
        <p:txBody>
          <a:bodyPr>
            <a:noAutofit/>
          </a:bodyPr>
          <a:lstStyle>
            <a:lvl1pPr>
              <a:defRPr>
                <a:solidFill>
                  <a:schemeClr val="tx1"/>
                </a:solidFill>
              </a:defRPr>
            </a:lvl1pPr>
          </a:lstStyle>
          <a:p>
            <a:r>
              <a:rPr lang="en-GB" dirty="0"/>
              <a:t>Cinema can drive strong reach pre 9pm in the face of HFSS/LHF regs change</a:t>
            </a:r>
            <a:endParaRPr lang="en-US" dirty="0"/>
          </a:p>
        </p:txBody>
      </p:sp>
    </p:spTree>
    <p:extLst>
      <p:ext uri="{BB962C8B-B14F-4D97-AF65-F5344CB8AC3E}">
        <p14:creationId xmlns:p14="http://schemas.microsoft.com/office/powerpoint/2010/main" val="241862727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1_Line graph">
    <p:bg>
      <p:bgPr>
        <a:solidFill>
          <a:schemeClr val="accent4"/>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DCM Forecasted Admissions</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p:nvSpPr>
        <p:spPr>
          <a:xfrm>
            <a:off x="211319" y="1648918"/>
            <a:ext cx="11788593" cy="4485523"/>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8165" y="239094"/>
            <a:ext cx="11788593" cy="1112016"/>
          </a:xfrm>
        </p:spPr>
        <p:txBody>
          <a:bodyPr>
            <a:noAutofit/>
          </a:bodyPr>
          <a:lstStyle>
            <a:lvl1pPr>
              <a:defRPr>
                <a:solidFill>
                  <a:schemeClr val="tx1"/>
                </a:solidFill>
              </a:defRPr>
            </a:lvl1pPr>
          </a:lstStyle>
          <a:p>
            <a:r>
              <a:rPr lang="en-GB" dirty="0"/>
              <a:t>It’s set to reach a significant proportion of </a:t>
            </a:r>
            <a:br>
              <a:rPr lang="en-GB" dirty="0"/>
            </a:br>
            <a:r>
              <a:rPr lang="en-GB" dirty="0"/>
              <a:t>16-34 men ahead of the new year</a:t>
            </a:r>
            <a:endParaRPr lang="en-US" dirty="0"/>
          </a:p>
        </p:txBody>
      </p:sp>
    </p:spTree>
    <p:extLst>
      <p:ext uri="{BB962C8B-B14F-4D97-AF65-F5344CB8AC3E}">
        <p14:creationId xmlns:p14="http://schemas.microsoft.com/office/powerpoint/2010/main" val="5918187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1_Scatter graph">
    <p:bg>
      <p:bgPr>
        <a:solidFill>
          <a:schemeClr val="tx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GB </a:t>
            </a:r>
            <a:r>
              <a:rPr lang="en-US" dirty="0" err="1"/>
              <a:t>TGIOct</a:t>
            </a:r>
            <a:r>
              <a:rPr lang="en-US" dirty="0"/>
              <a:t> 2024</a:t>
            </a:r>
          </a:p>
        </p:txBody>
      </p:sp>
      <p:sp>
        <p:nvSpPr>
          <p:cNvPr id="28" name="Rounded Rectangle 27">
            <a:extLst>
              <a:ext uri="{FF2B5EF4-FFF2-40B4-BE49-F238E27FC236}">
                <a16:creationId xmlns:a16="http://schemas.microsoft.com/office/drawing/2014/main" id="{698547EB-59F1-B227-57A2-E09D3C389560}"/>
              </a:ext>
            </a:extLst>
          </p:cNvPr>
          <p:cNvSpPr/>
          <p:nvPr/>
        </p:nvSpPr>
        <p:spPr>
          <a:xfrm>
            <a:off x="211319" y="2413416"/>
            <a:ext cx="11788593" cy="3721025"/>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8165" y="239094"/>
            <a:ext cx="11788593" cy="1112016"/>
          </a:xfrm>
        </p:spPr>
        <p:txBody>
          <a:bodyPr>
            <a:noAutofit/>
          </a:bodyPr>
          <a:lstStyle>
            <a:lvl1pPr>
              <a:defRPr>
                <a:solidFill>
                  <a:schemeClr val="bg1"/>
                </a:solidFill>
              </a:defRPr>
            </a:lvl1pPr>
          </a:lstStyle>
          <a:p>
            <a:r>
              <a:rPr lang="en-GB" dirty="0"/>
              <a:t>Cinemagoers are younger and more upmarket vs TV, BVOD &amp; SVOD</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53006A4B-5117-3F66-9D2D-3EE7C7737AFA}"/>
              </a:ext>
            </a:extLst>
          </p:cNvPr>
          <p:cNvPicPr/>
          <p:nvPr/>
        </p:nvPicPr>
        <p:blipFill>
          <a:blip r:embed="rId2"/>
          <a:stretch>
            <a:fillRect/>
          </a:stretch>
        </p:blipFill>
        <p:spPr>
          <a:xfrm>
            <a:off x="205242" y="6369457"/>
            <a:ext cx="1252800" cy="266400"/>
          </a:xfrm>
          <a:prstGeom prst="rect">
            <a:avLst/>
          </a:prstGeom>
        </p:spPr>
      </p:pic>
      <p:sp>
        <p:nvSpPr>
          <p:cNvPr id="13" name="Subtitle 2">
            <a:extLst>
              <a:ext uri="{FF2B5EF4-FFF2-40B4-BE49-F238E27FC236}">
                <a16:creationId xmlns:a16="http://schemas.microsoft.com/office/drawing/2014/main" id="{AE7891F1-94EB-FB95-F7DD-E53515149AD2}"/>
              </a:ext>
            </a:extLst>
          </p:cNvPr>
          <p:cNvSpPr>
            <a:spLocks noGrp="1"/>
          </p:cNvSpPr>
          <p:nvPr>
            <p:ph type="subTitle" idx="1" hasCustomPrompt="1"/>
          </p:nvPr>
        </p:nvSpPr>
        <p:spPr>
          <a:xfrm>
            <a:off x="211319" y="1615380"/>
            <a:ext cx="11668386" cy="637228"/>
          </a:xfrm>
        </p:spPr>
        <p:txBody>
          <a:bodyPr>
            <a:noAutofit/>
          </a:bodyPr>
          <a:lstStyle>
            <a:lvl1pPr marL="0" indent="0" algn="l">
              <a:lnSpc>
                <a:spcPct val="100000"/>
              </a:lnSpc>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t>Cinema is a great complement to TV &amp; online video campaigns providing a more affluent, younger skewing audience</a:t>
            </a:r>
          </a:p>
        </p:txBody>
      </p:sp>
    </p:spTree>
    <p:extLst>
      <p:ext uri="{BB962C8B-B14F-4D97-AF65-F5344CB8AC3E}">
        <p14:creationId xmlns:p14="http://schemas.microsoft.com/office/powerpoint/2010/main" val="378454093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1_Pie chart 2">
    <p:bg>
      <p:bgPr>
        <a:solidFill>
          <a:schemeClr val="accent6"/>
        </a:solidFill>
        <a:effectLst/>
      </p:bgPr>
    </p:bg>
    <p:spTree>
      <p:nvGrpSpPr>
        <p:cNvPr id="1" name=""/>
        <p:cNvGrpSpPr/>
        <p:nvPr/>
      </p:nvGrpSpPr>
      <p:grpSpPr>
        <a:xfrm>
          <a:off x="0" y="0"/>
          <a:ext cx="0" cy="0"/>
          <a:chOff x="0" y="0"/>
          <a:chExt cx="0" cy="0"/>
        </a:xfrm>
      </p:grpSpPr>
      <p:sp>
        <p:nvSpPr>
          <p:cNvPr id="28" name="Rounded Rectangle 27">
            <a:extLst>
              <a:ext uri="{FF2B5EF4-FFF2-40B4-BE49-F238E27FC236}">
                <a16:creationId xmlns:a16="http://schemas.microsoft.com/office/drawing/2014/main" id="{698547EB-59F1-B227-57A2-E09D3C389560}"/>
              </a:ext>
            </a:extLst>
          </p:cNvPr>
          <p:cNvSpPr/>
          <p:nvPr/>
        </p:nvSpPr>
        <p:spPr>
          <a:xfrm>
            <a:off x="4846320" y="239094"/>
            <a:ext cx="7153591" cy="5895347"/>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a:t>
            </a:r>
            <a:r>
              <a:rPr lang="en-US" dirty="0" err="1"/>
              <a:t>Brandwatch</a:t>
            </a:r>
            <a:endParaRPr lang="en-US" dirty="0"/>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2089" y="3202007"/>
            <a:ext cx="4409904"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From social listening data across Feb</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4409903" cy="2717466"/>
          </a:xfrm>
        </p:spPr>
        <p:txBody>
          <a:bodyPr>
            <a:noAutofit/>
          </a:bodyPr>
          <a:lstStyle>
            <a:lvl1pPr>
              <a:defRPr>
                <a:solidFill>
                  <a:schemeClr val="tx1"/>
                </a:solidFill>
              </a:defRPr>
            </a:lvl1pPr>
          </a:lstStyle>
          <a:p>
            <a:r>
              <a:rPr lang="en-GB" dirty="0"/>
              <a:t>The </a:t>
            </a:r>
            <a:r>
              <a:rPr lang="en-GB" dirty="0" err="1"/>
              <a:t>Mandolorian</a:t>
            </a:r>
            <a:r>
              <a:rPr lang="en-GB" dirty="0"/>
              <a:t> &amp; Grogu was the most talked about title in Q2</a:t>
            </a:r>
            <a:endParaRPr lang="en-US" dirty="0"/>
          </a:p>
        </p:txBody>
      </p:sp>
    </p:spTree>
    <p:extLst>
      <p:ext uri="{BB962C8B-B14F-4D97-AF65-F5344CB8AC3E}">
        <p14:creationId xmlns:p14="http://schemas.microsoft.com/office/powerpoint/2010/main" val="318758346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91620418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307207548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9118090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39554302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cSld name="Chart full width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426430844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cSld name="Chart colour bg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34909876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7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566088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597924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287460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B94B7C4E-5B3D-2D47-DE2D-8F71D5E24991}"/>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2796740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35656082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92191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87000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2868215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4652800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756425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177437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787152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811788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8306931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0626824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18461439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Statement or numbers</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5893174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27048722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190448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816934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788069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7785636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679690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696570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6775214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CA215524-A799-3BE3-ACE8-2781F5F00C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016212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10;&#10;AI-generated content may be incorrect.">
            <a:extLst>
              <a:ext uri="{FF2B5EF4-FFF2-40B4-BE49-F238E27FC236}">
                <a16:creationId xmlns:a16="http://schemas.microsoft.com/office/drawing/2014/main" id="{19CC2723-5C7B-3C88-A0C8-10FB6B73267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Heading goes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2632157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1656887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9991070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311493749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slideLayout" Target="../slideLayouts/slideLayout178.xml"/><Relationship Id="rId18" Type="http://schemas.openxmlformats.org/officeDocument/2006/relationships/slideLayout" Target="../slideLayouts/slideLayout183.xml"/><Relationship Id="rId26" Type="http://schemas.openxmlformats.org/officeDocument/2006/relationships/slideLayout" Target="../slideLayouts/slideLayout191.xml"/><Relationship Id="rId3" Type="http://schemas.openxmlformats.org/officeDocument/2006/relationships/slideLayout" Target="../slideLayouts/slideLayout168.xml"/><Relationship Id="rId21" Type="http://schemas.openxmlformats.org/officeDocument/2006/relationships/slideLayout" Target="../slideLayouts/slideLayout186.xml"/><Relationship Id="rId7" Type="http://schemas.openxmlformats.org/officeDocument/2006/relationships/slideLayout" Target="../slideLayouts/slideLayout172.xml"/><Relationship Id="rId12" Type="http://schemas.openxmlformats.org/officeDocument/2006/relationships/slideLayout" Target="../slideLayouts/slideLayout177.xml"/><Relationship Id="rId17" Type="http://schemas.openxmlformats.org/officeDocument/2006/relationships/slideLayout" Target="../slideLayouts/slideLayout182.xml"/><Relationship Id="rId25" Type="http://schemas.openxmlformats.org/officeDocument/2006/relationships/slideLayout" Target="../slideLayouts/slideLayout190.xml"/><Relationship Id="rId2" Type="http://schemas.openxmlformats.org/officeDocument/2006/relationships/slideLayout" Target="../slideLayouts/slideLayout167.xml"/><Relationship Id="rId16" Type="http://schemas.openxmlformats.org/officeDocument/2006/relationships/slideLayout" Target="../slideLayouts/slideLayout181.xml"/><Relationship Id="rId20" Type="http://schemas.openxmlformats.org/officeDocument/2006/relationships/slideLayout" Target="../slideLayouts/slideLayout185.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24" Type="http://schemas.openxmlformats.org/officeDocument/2006/relationships/slideLayout" Target="../slideLayouts/slideLayout189.xml"/><Relationship Id="rId5" Type="http://schemas.openxmlformats.org/officeDocument/2006/relationships/slideLayout" Target="../slideLayouts/slideLayout170.xml"/><Relationship Id="rId15" Type="http://schemas.openxmlformats.org/officeDocument/2006/relationships/slideLayout" Target="../slideLayouts/slideLayout180.xml"/><Relationship Id="rId23" Type="http://schemas.openxmlformats.org/officeDocument/2006/relationships/slideLayout" Target="../slideLayouts/slideLayout188.xml"/><Relationship Id="rId10" Type="http://schemas.openxmlformats.org/officeDocument/2006/relationships/slideLayout" Target="../slideLayouts/slideLayout175.xml"/><Relationship Id="rId19" Type="http://schemas.openxmlformats.org/officeDocument/2006/relationships/slideLayout" Target="../slideLayouts/slideLayout184.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 Id="rId22" Type="http://schemas.openxmlformats.org/officeDocument/2006/relationships/slideLayout" Target="../slideLayouts/slideLayout187.xml"/><Relationship Id="rId27"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94.xml"/><Relationship Id="rId7" Type="http://schemas.openxmlformats.org/officeDocument/2006/relationships/theme" Target="../theme/theme11.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5" Type="http://schemas.openxmlformats.org/officeDocument/2006/relationships/slideLayout" Target="../slideLayouts/slideLayout196.xml"/><Relationship Id="rId4" Type="http://schemas.openxmlformats.org/officeDocument/2006/relationships/slideLayout" Target="../slideLayouts/slideLayout19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3.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theme" Target="../theme/theme4.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theme" Target="../theme/theme5.xml"/><Relationship Id="rId8" Type="http://schemas.openxmlformats.org/officeDocument/2006/relationships/slideLayout" Target="../slideLayouts/slideLayout75.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3" Type="http://schemas.openxmlformats.org/officeDocument/2006/relationships/slideLayout" Target="../slideLayouts/slideLayout112.xml"/><Relationship Id="rId21" Type="http://schemas.openxmlformats.org/officeDocument/2006/relationships/theme" Target="../theme/theme6.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5" Type="http://schemas.openxmlformats.org/officeDocument/2006/relationships/theme" Target="../theme/theme7.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slideLayout" Target="../slideLayouts/slideLayout14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slideLayout" Target="../slideLayouts/slideLayout156.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theme" Target="../theme/theme8.xml"/><Relationship Id="rId2" Type="http://schemas.openxmlformats.org/officeDocument/2006/relationships/slideLayout" Target="../slideLayouts/slideLayout145.xml"/><Relationship Id="rId16" Type="http://schemas.openxmlformats.org/officeDocument/2006/relationships/slideLayout" Target="../slideLayouts/slideLayout159.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62.xml"/><Relationship Id="rId7" Type="http://schemas.openxmlformats.org/officeDocument/2006/relationships/theme" Target="../theme/theme9.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5" Type="http://schemas.openxmlformats.org/officeDocument/2006/relationships/slideLayout" Target="../slideLayouts/slideLayout164.xml"/><Relationship Id="rId4" Type="http://schemas.openxmlformats.org/officeDocument/2006/relationships/slideLayout" Target="../slideLayouts/slideLayout1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5254023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3" r:id="rId3"/>
    <p:sldLayoutId id="2147483674" r:id="rId4"/>
    <p:sldLayoutId id="2147483675" r:id="rId5"/>
    <p:sldLayoutId id="2147483676" r:id="rId6"/>
    <p:sldLayoutId id="2147483679" r:id="rId7"/>
    <p:sldLayoutId id="2147483789" r:id="rId8"/>
    <p:sldLayoutId id="2147483680" r:id="rId9"/>
    <p:sldLayoutId id="2147483681" r:id="rId10"/>
    <p:sldLayoutId id="2147483683" r:id="rId11"/>
    <p:sldLayoutId id="2147483684" r:id="rId12"/>
    <p:sldLayoutId id="2147483685" r:id="rId13"/>
    <p:sldLayoutId id="2147483686" r:id="rId14"/>
    <p:sldLayoutId id="2147483701" r:id="rId1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390" r:id="rId1"/>
    <p:sldLayoutId id="2147484432" r:id="rId2"/>
    <p:sldLayoutId id="2147484433" r:id="rId3"/>
    <p:sldLayoutId id="2147484731" r:id="rId4"/>
    <p:sldLayoutId id="2147484391" r:id="rId5"/>
    <p:sldLayoutId id="2147484736" r:id="rId6"/>
    <p:sldLayoutId id="2147484392" r:id="rId7"/>
    <p:sldLayoutId id="2147484733" r:id="rId8"/>
    <p:sldLayoutId id="2147484734" r:id="rId9"/>
    <p:sldLayoutId id="2147484735" r:id="rId10"/>
    <p:sldLayoutId id="2147484393" r:id="rId11"/>
    <p:sldLayoutId id="2147484737" r:id="rId12"/>
    <p:sldLayoutId id="2147484419" r:id="rId13"/>
    <p:sldLayoutId id="2147484738" r:id="rId14"/>
    <p:sldLayoutId id="2147484426" r:id="rId15"/>
    <p:sldLayoutId id="2147484427" r:id="rId16"/>
    <p:sldLayoutId id="2147484428" r:id="rId17"/>
    <p:sldLayoutId id="2147484429" r:id="rId18"/>
    <p:sldLayoutId id="2147484430" r:id="rId19"/>
    <p:sldLayoutId id="2147484431" r:id="rId20"/>
    <p:sldLayoutId id="2147484759" r:id="rId21"/>
    <p:sldLayoutId id="2147484760" r:id="rId22"/>
    <p:sldLayoutId id="2147484761" r:id="rId23"/>
    <p:sldLayoutId id="2147484763" r:id="rId24"/>
    <p:sldLayoutId id="2147484764" r:id="rId25"/>
    <p:sldLayoutId id="2147484765"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3909" r:id="rId6"/>
    <p:sldLayoutId id="2147484752" r:id="rId7"/>
    <p:sldLayoutId id="2147483910" r:id="rId8"/>
    <p:sldLayoutId id="2147483808" r:id="rId9"/>
    <p:sldLayoutId id="2147483911" r:id="rId10"/>
    <p:sldLayoutId id="2147483810" r:id="rId11"/>
    <p:sldLayoutId id="2147483916" r:id="rId12"/>
    <p:sldLayoutId id="2147483914" r:id="rId13"/>
    <p:sldLayoutId id="2147483915" r:id="rId14"/>
    <p:sldLayoutId id="2147483811" r:id="rId15"/>
    <p:sldLayoutId id="2147483912" r:id="rId16"/>
    <p:sldLayoutId id="2147483812" r:id="rId17"/>
    <p:sldLayoutId id="2147483913" r:id="rId18"/>
    <p:sldLayoutId id="2147483813" r:id="rId19"/>
    <p:sldLayoutId id="2147483917" r:id="rId20"/>
    <p:sldLayoutId id="2147483815" r:id="rId21"/>
    <p:sldLayoutId id="2147483919" r:id="rId22"/>
    <p:sldLayoutId id="2147483814" r:id="rId23"/>
    <p:sldLayoutId id="2147483918" r:id="rId24"/>
    <p:sldLayoutId id="2147484753" r:id="rId25"/>
    <p:sldLayoutId id="2147484754"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3955" r:id="rId13"/>
    <p:sldLayoutId id="2147484042" r:id="rId14"/>
    <p:sldLayoutId id="2147484043" r:id="rId15"/>
    <p:sldLayoutId id="214748395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68.xml"/></Relationships>
</file>

<file path=ppt/slides/_rels/slide3.xml.rels><?xml version="1.0" encoding="UTF-8" standalone="yes"?>
<Relationships xmlns="http://schemas.openxmlformats.org/package/2006/relationships"><Relationship Id="rId8" Type="http://schemas.openxmlformats.org/officeDocument/2006/relationships/image" Target="../media/image10.gif"/><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3.xml"/><Relationship Id="rId16" Type="http://schemas.openxmlformats.org/officeDocument/2006/relationships/image" Target="../media/image18.svg"/><Relationship Id="rId1" Type="http://schemas.openxmlformats.org/officeDocument/2006/relationships/slideLayout" Target="../slideLayouts/slideLayout188.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png"/><Relationship Id="rId15" Type="http://schemas.openxmlformats.org/officeDocument/2006/relationships/image" Target="../media/image17.sv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89.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87.xml"/><Relationship Id="rId7" Type="http://schemas.openxmlformats.org/officeDocument/2006/relationships/image" Target="../media/image27.jpe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notesSlide" Target="../notesSlides/notesSlide5.xml"/><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90.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91.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8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AEFBAF-B2F7-CE38-F722-1C8955E28D95}"/>
              </a:ext>
            </a:extLst>
          </p:cNvPr>
          <p:cNvSpPr>
            <a:spLocks noGrp="1"/>
          </p:cNvSpPr>
          <p:nvPr>
            <p:ph type="title"/>
          </p:nvPr>
        </p:nvSpPr>
        <p:spPr/>
        <p:txBody>
          <a:bodyPr/>
          <a:lstStyle/>
          <a:p>
            <a:r>
              <a:rPr lang="en-GB" dirty="0"/>
              <a:t>Centre of Attention</a:t>
            </a:r>
            <a:br>
              <a:rPr lang="en-GB" dirty="0"/>
            </a:br>
            <a:r>
              <a:rPr lang="en-US" sz="2800" dirty="0"/>
              <a:t>DCM x Lumen </a:t>
            </a:r>
            <a:endParaRPr lang="en-GB" sz="2400" dirty="0"/>
          </a:p>
        </p:txBody>
      </p:sp>
    </p:spTree>
    <p:extLst>
      <p:ext uri="{BB962C8B-B14F-4D97-AF65-F5344CB8AC3E}">
        <p14:creationId xmlns:p14="http://schemas.microsoft.com/office/powerpoint/2010/main" val="1029664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0CCA1-5BE7-7F4C-FA07-6B9FBF9050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DA0A9D-CD8F-ECFC-02DA-4D849921448B}"/>
              </a:ext>
            </a:extLst>
          </p:cNvPr>
          <p:cNvSpPr>
            <a:spLocks noGrp="1"/>
          </p:cNvSpPr>
          <p:nvPr>
            <p:ph type="body" sz="quarter" idx="83"/>
          </p:nvPr>
        </p:nvSpPr>
        <p:spPr/>
        <p:txBody>
          <a:bodyPr/>
          <a:lstStyle/>
          <a:p>
            <a:pPr defTabSz="914400"/>
            <a:r>
              <a:rPr lang="en-GB" dirty="0"/>
              <a:t>Those rating 4 or 5 out of 5. Base: All adults. Source: Magnetic, “Pay Attention”</a:t>
            </a:r>
          </a:p>
          <a:p>
            <a:endParaRPr lang="en-GB" dirty="0"/>
          </a:p>
          <a:p>
            <a:endParaRPr lang="en-GB" dirty="0"/>
          </a:p>
        </p:txBody>
      </p:sp>
      <p:sp>
        <p:nvSpPr>
          <p:cNvPr id="3" name="Subtitle 2">
            <a:extLst>
              <a:ext uri="{FF2B5EF4-FFF2-40B4-BE49-F238E27FC236}">
                <a16:creationId xmlns:a16="http://schemas.microsoft.com/office/drawing/2014/main" id="{DC176F1B-A7FE-9948-DC3D-DFB7EFCBACEF}"/>
              </a:ext>
            </a:extLst>
          </p:cNvPr>
          <p:cNvSpPr>
            <a:spLocks noGrp="1"/>
          </p:cNvSpPr>
          <p:nvPr>
            <p:ph type="subTitle" idx="1"/>
          </p:nvPr>
        </p:nvSpPr>
        <p:spPr>
          <a:xfrm>
            <a:off x="199829" y="829416"/>
            <a:ext cx="11879395" cy="296968"/>
          </a:xfrm>
        </p:spPr>
        <p:txBody>
          <a:bodyPr/>
          <a:lstStyle/>
          <a:p>
            <a:r>
              <a:rPr lang="en-GB" dirty="0"/>
              <a:t>However, we know there can be a big difference between what people claim they do and what they actually do </a:t>
            </a:r>
          </a:p>
          <a:p>
            <a:endParaRPr lang="en-GB" dirty="0"/>
          </a:p>
        </p:txBody>
      </p:sp>
      <p:sp>
        <p:nvSpPr>
          <p:cNvPr id="4" name="Title 3">
            <a:extLst>
              <a:ext uri="{FF2B5EF4-FFF2-40B4-BE49-F238E27FC236}">
                <a16:creationId xmlns:a16="http://schemas.microsoft.com/office/drawing/2014/main" id="{BFDBDC85-1655-4BF5-670E-AC472CD44301}"/>
              </a:ext>
            </a:extLst>
          </p:cNvPr>
          <p:cNvSpPr>
            <a:spLocks noGrp="1"/>
          </p:cNvSpPr>
          <p:nvPr>
            <p:ph type="title"/>
          </p:nvPr>
        </p:nvSpPr>
        <p:spPr>
          <a:xfrm>
            <a:off x="199829" y="239094"/>
            <a:ext cx="11879395" cy="525552"/>
          </a:xfrm>
        </p:spPr>
        <p:txBody>
          <a:bodyPr/>
          <a:lstStyle/>
          <a:p>
            <a:r>
              <a:rPr lang="en-GB" sz="3800" dirty="0"/>
              <a:t>We know people claim to pay attention to cinema ads </a:t>
            </a:r>
          </a:p>
        </p:txBody>
      </p:sp>
      <p:graphicFrame>
        <p:nvGraphicFramePr>
          <p:cNvPr id="9" name="Chart Placeholder 8">
            <a:extLst>
              <a:ext uri="{FF2B5EF4-FFF2-40B4-BE49-F238E27FC236}">
                <a16:creationId xmlns:a16="http://schemas.microsoft.com/office/drawing/2014/main" id="{862FBA1F-46E7-AC8C-8CD2-3B6367CCC536}"/>
              </a:ext>
            </a:extLst>
          </p:cNvPr>
          <p:cNvGraphicFramePr>
            <a:graphicFrameLocks noGrp="1"/>
          </p:cNvGraphicFramePr>
          <p:nvPr>
            <p:ph type="chart" sz="quarter" idx="84"/>
            <p:extLst>
              <p:ext uri="{D42A27DB-BD31-4B8C-83A1-F6EECF244321}">
                <p14:modId xmlns:p14="http://schemas.microsoft.com/office/powerpoint/2010/main" val="1496279716"/>
              </p:ext>
            </p:extLst>
          </p:nvPr>
        </p:nvGraphicFramePr>
        <p:xfrm>
          <a:off x="325438" y="1670050"/>
          <a:ext cx="11541125" cy="4210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0129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DAB0E9-C225-F7F0-0076-2435D75A3AEE}"/>
              </a:ext>
            </a:extLst>
          </p:cNvPr>
          <p:cNvSpPr>
            <a:spLocks noGrp="1"/>
          </p:cNvSpPr>
          <p:nvPr>
            <p:ph type="body" sz="quarter" idx="72"/>
          </p:nvPr>
        </p:nvSpPr>
        <p:spPr>
          <a:xfrm>
            <a:off x="5885321" y="1486646"/>
            <a:ext cx="6115952" cy="1437049"/>
          </a:xfrm>
        </p:spPr>
        <p:txBody>
          <a:bodyPr/>
          <a:lstStyle/>
          <a:p>
            <a:endParaRPr lang="en-GB" dirty="0"/>
          </a:p>
        </p:txBody>
      </p:sp>
      <p:sp>
        <p:nvSpPr>
          <p:cNvPr id="4" name="Text Placeholder 3">
            <a:extLst>
              <a:ext uri="{FF2B5EF4-FFF2-40B4-BE49-F238E27FC236}">
                <a16:creationId xmlns:a16="http://schemas.microsoft.com/office/drawing/2014/main" id="{70BBB459-0A26-52EE-567B-72FAA74145C0}"/>
              </a:ext>
            </a:extLst>
          </p:cNvPr>
          <p:cNvSpPr>
            <a:spLocks noGrp="1"/>
          </p:cNvSpPr>
          <p:nvPr>
            <p:ph type="body" sz="quarter" idx="73"/>
          </p:nvPr>
        </p:nvSpPr>
        <p:spPr>
          <a:xfrm>
            <a:off x="5959015" y="1566130"/>
            <a:ext cx="5962874" cy="316977"/>
          </a:xfrm>
        </p:spPr>
        <p:txBody>
          <a:bodyPr/>
          <a:lstStyle/>
          <a:p>
            <a:r>
              <a:rPr lang="en-GB" dirty="0"/>
              <a:t>Lumen in-context setting</a:t>
            </a:r>
          </a:p>
        </p:txBody>
      </p:sp>
      <p:sp>
        <p:nvSpPr>
          <p:cNvPr id="6" name="Text Placeholder 5">
            <a:extLst>
              <a:ext uri="{FF2B5EF4-FFF2-40B4-BE49-F238E27FC236}">
                <a16:creationId xmlns:a16="http://schemas.microsoft.com/office/drawing/2014/main" id="{3ABE537C-E7CB-925E-E28F-342CFB22A4B1}"/>
              </a:ext>
            </a:extLst>
          </p:cNvPr>
          <p:cNvSpPr>
            <a:spLocks noGrp="1"/>
          </p:cNvSpPr>
          <p:nvPr>
            <p:ph type="body" sz="quarter" idx="75"/>
          </p:nvPr>
        </p:nvSpPr>
        <p:spPr>
          <a:xfrm>
            <a:off x="5885321" y="3119590"/>
            <a:ext cx="6115952" cy="1437049"/>
          </a:xfrm>
        </p:spPr>
        <p:txBody>
          <a:bodyPr/>
          <a:lstStyle/>
          <a:p>
            <a:endParaRPr lang="en-GB" dirty="0"/>
          </a:p>
        </p:txBody>
      </p:sp>
      <p:sp>
        <p:nvSpPr>
          <p:cNvPr id="7" name="Text Placeholder 6">
            <a:extLst>
              <a:ext uri="{FF2B5EF4-FFF2-40B4-BE49-F238E27FC236}">
                <a16:creationId xmlns:a16="http://schemas.microsoft.com/office/drawing/2014/main" id="{0886BD8D-C7AD-C620-01AE-5E87E07A1CB3}"/>
              </a:ext>
            </a:extLst>
          </p:cNvPr>
          <p:cNvSpPr>
            <a:spLocks noGrp="1"/>
          </p:cNvSpPr>
          <p:nvPr>
            <p:ph type="body" sz="quarter" idx="76"/>
          </p:nvPr>
        </p:nvSpPr>
        <p:spPr>
          <a:xfrm>
            <a:off x="5959015" y="3191873"/>
            <a:ext cx="5962874" cy="316977"/>
          </a:xfrm>
        </p:spPr>
        <p:txBody>
          <a:bodyPr/>
          <a:lstStyle/>
          <a:p>
            <a:pPr defTabSz="414635">
              <a:defRPr/>
            </a:pPr>
            <a:r>
              <a:rPr lang="en-GB" sz="1600" kern="0" dirty="0"/>
              <a:t>Creative and media optimisation clients </a:t>
            </a:r>
          </a:p>
        </p:txBody>
      </p:sp>
      <p:sp>
        <p:nvSpPr>
          <p:cNvPr id="9" name="Text Placeholder 8">
            <a:extLst>
              <a:ext uri="{FF2B5EF4-FFF2-40B4-BE49-F238E27FC236}">
                <a16:creationId xmlns:a16="http://schemas.microsoft.com/office/drawing/2014/main" id="{38798F21-CB1C-79A3-6CA6-E0892C12A86F}"/>
              </a:ext>
            </a:extLst>
          </p:cNvPr>
          <p:cNvSpPr>
            <a:spLocks noGrp="1"/>
          </p:cNvSpPr>
          <p:nvPr>
            <p:ph type="body" sz="quarter" idx="78"/>
          </p:nvPr>
        </p:nvSpPr>
        <p:spPr>
          <a:xfrm>
            <a:off x="5895616" y="4752533"/>
            <a:ext cx="6115952" cy="1437049"/>
          </a:xfrm>
        </p:spPr>
        <p:txBody>
          <a:bodyPr/>
          <a:lstStyle/>
          <a:p>
            <a:endParaRPr lang="en-GB" dirty="0"/>
          </a:p>
        </p:txBody>
      </p:sp>
      <p:sp>
        <p:nvSpPr>
          <p:cNvPr id="10" name="Text Placeholder 9">
            <a:extLst>
              <a:ext uri="{FF2B5EF4-FFF2-40B4-BE49-F238E27FC236}">
                <a16:creationId xmlns:a16="http://schemas.microsoft.com/office/drawing/2014/main" id="{03A6B76C-F31A-61FB-81DD-D49C8AC6C329}"/>
              </a:ext>
            </a:extLst>
          </p:cNvPr>
          <p:cNvSpPr>
            <a:spLocks noGrp="1"/>
          </p:cNvSpPr>
          <p:nvPr>
            <p:ph type="body" sz="quarter" idx="79"/>
          </p:nvPr>
        </p:nvSpPr>
        <p:spPr>
          <a:xfrm>
            <a:off x="5959015" y="4832018"/>
            <a:ext cx="5962874" cy="316977"/>
          </a:xfrm>
        </p:spPr>
        <p:txBody>
          <a:bodyPr/>
          <a:lstStyle/>
          <a:p>
            <a:pPr defTabSz="414635">
              <a:defRPr/>
            </a:pPr>
            <a:r>
              <a:rPr lang="en-GB" sz="1600" kern="0" dirty="0"/>
              <a:t>Awards &amp; nominations</a:t>
            </a:r>
          </a:p>
        </p:txBody>
      </p:sp>
      <p:sp>
        <p:nvSpPr>
          <p:cNvPr id="13" name="Subtitle 12">
            <a:extLst>
              <a:ext uri="{FF2B5EF4-FFF2-40B4-BE49-F238E27FC236}">
                <a16:creationId xmlns:a16="http://schemas.microsoft.com/office/drawing/2014/main" id="{6DBAF5F3-9BA4-9C42-AA15-5F321206BBE5}"/>
              </a:ext>
            </a:extLst>
          </p:cNvPr>
          <p:cNvSpPr>
            <a:spLocks noGrp="1"/>
          </p:cNvSpPr>
          <p:nvPr>
            <p:ph type="subTitle" idx="1"/>
          </p:nvPr>
        </p:nvSpPr>
        <p:spPr>
          <a:xfrm>
            <a:off x="199829" y="899488"/>
            <a:ext cx="11801444" cy="350986"/>
          </a:xfrm>
        </p:spPr>
        <p:txBody>
          <a:bodyPr/>
          <a:lstStyle/>
          <a:p>
            <a:r>
              <a:rPr lang="en-GB" dirty="0"/>
              <a:t>Attention specialists who have worked with many major media clients to help them better understand attention to advertising</a:t>
            </a:r>
          </a:p>
          <a:p>
            <a:r>
              <a:rPr lang="en-GB" dirty="0"/>
              <a:t>Li</a:t>
            </a:r>
          </a:p>
        </p:txBody>
      </p:sp>
      <p:sp>
        <p:nvSpPr>
          <p:cNvPr id="14" name="Title 13">
            <a:extLst>
              <a:ext uri="{FF2B5EF4-FFF2-40B4-BE49-F238E27FC236}">
                <a16:creationId xmlns:a16="http://schemas.microsoft.com/office/drawing/2014/main" id="{81EF77A9-1035-D964-1FF6-C583C1BACD1D}"/>
              </a:ext>
            </a:extLst>
          </p:cNvPr>
          <p:cNvSpPr>
            <a:spLocks noGrp="1"/>
          </p:cNvSpPr>
          <p:nvPr>
            <p:ph type="title"/>
          </p:nvPr>
        </p:nvSpPr>
        <p:spPr/>
        <p:txBody>
          <a:bodyPr/>
          <a:lstStyle/>
          <a:p>
            <a:r>
              <a:rPr lang="en-GB" dirty="0"/>
              <a:t>Working with Lumen</a:t>
            </a:r>
          </a:p>
        </p:txBody>
      </p:sp>
      <p:sp>
        <p:nvSpPr>
          <p:cNvPr id="15" name="Text Placeholder 5">
            <a:extLst>
              <a:ext uri="{FF2B5EF4-FFF2-40B4-BE49-F238E27FC236}">
                <a16:creationId xmlns:a16="http://schemas.microsoft.com/office/drawing/2014/main" id="{2A99A31E-9794-22A7-410C-55B21187AA13}"/>
              </a:ext>
            </a:extLst>
          </p:cNvPr>
          <p:cNvSpPr txBox="1">
            <a:spLocks/>
          </p:cNvSpPr>
          <p:nvPr/>
        </p:nvSpPr>
        <p:spPr>
          <a:xfrm>
            <a:off x="170514" y="1491179"/>
            <a:ext cx="5552677" cy="4698403"/>
          </a:xfrm>
          <a:prstGeom prst="roundRect">
            <a:avLst>
              <a:gd name="adj" fmla="val 2208"/>
            </a:avLst>
          </a:prstGeom>
          <a:solidFill>
            <a:schemeClr val="bg1"/>
          </a:solidFill>
        </p:spPr>
        <p:txBody>
          <a:bodyPr vert="horz" lIns="0" tIns="0" rIns="0" bIns="0" rtlCol="0" anchor="ctr" anchorCtr="1">
            <a:noAutofit/>
          </a:bodyPr>
          <a:lstStyle>
            <a:defPPr>
              <a:defRPr lang="en-US"/>
            </a:defPPr>
            <a:lvl1pPr marL="6350" indent="-6350" algn="ctr">
              <a:lnSpc>
                <a:spcPct val="90000"/>
              </a:lnSpc>
              <a:spcBef>
                <a:spcPts val="1000"/>
              </a:spcBef>
              <a:buFont typeface="Arial" panose="020B0604020202020204" pitchFamily="34" charset="0"/>
              <a:buNone/>
              <a:tabLst/>
              <a:defRPr sz="4400" b="1" kern="0">
                <a:solidFill>
                  <a:schemeClr val="bg1"/>
                </a:solidFill>
              </a:defRPr>
            </a:lvl1pPr>
            <a:lvl2pPr marL="685800" indent="-228600">
              <a:lnSpc>
                <a:spcPct val="90000"/>
              </a:lnSpc>
              <a:spcBef>
                <a:spcPts val="500"/>
              </a:spcBef>
              <a:buFont typeface="Arial" panose="020B0604020202020204" pitchFamily="34" charset="0"/>
              <a:buChar char="•"/>
              <a:defRPr sz="2400" b="1"/>
            </a:lvl2pPr>
            <a:lvl3pPr marL="1143000" indent="-228600">
              <a:lnSpc>
                <a:spcPct val="90000"/>
              </a:lnSpc>
              <a:spcBef>
                <a:spcPts val="500"/>
              </a:spcBef>
              <a:buFont typeface="Arial" panose="020B0604020202020204" pitchFamily="34" charset="0"/>
              <a:buChar char="•"/>
              <a:defRPr sz="2000" b="1"/>
            </a:lvl3pPr>
            <a:lvl4pPr marL="1600200" indent="-228600">
              <a:lnSpc>
                <a:spcPct val="90000"/>
              </a:lnSpc>
              <a:spcBef>
                <a:spcPts val="500"/>
              </a:spcBef>
              <a:buFont typeface="Arial" panose="020B0604020202020204" pitchFamily="34" charset="0"/>
              <a:buChar char="•"/>
              <a:defRPr b="1"/>
            </a:lvl4pPr>
            <a:lvl5pPr marL="2057400" indent="-228600">
              <a:lnSpc>
                <a:spcPct val="90000"/>
              </a:lnSpc>
              <a:spcBef>
                <a:spcPts val="500"/>
              </a:spcBef>
              <a:buFont typeface="Arial" panose="020B0604020202020204" pitchFamily="34" charset="0"/>
              <a:buChar char="•"/>
              <a:defRPr b="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defTabSz="414635">
              <a:defRPr/>
            </a:pPr>
            <a:r>
              <a:rPr lang="en-GB" sz="2800" b="1" kern="0" dirty="0">
                <a:solidFill>
                  <a:schemeClr val="tx1"/>
                </a:solidFill>
                <a:ea typeface="Roboto Light" pitchFamily="2" charset="0"/>
                <a:cs typeface="Inter Tight" panose="020B0604020202020204" pitchFamily="34" charset="0"/>
              </a:rPr>
              <a:t>Lumen uses eye tracking to </a:t>
            </a:r>
            <a:br>
              <a:rPr lang="en-GB" sz="2800" b="1" kern="0" dirty="0">
                <a:solidFill>
                  <a:schemeClr val="tx1"/>
                </a:solidFill>
                <a:ea typeface="Roboto Light" pitchFamily="2" charset="0"/>
                <a:cs typeface="Inter Tight" panose="020B0604020202020204" pitchFamily="34" charset="0"/>
              </a:rPr>
            </a:br>
            <a:r>
              <a:rPr lang="en-GB" sz="2800" b="1" kern="0" dirty="0">
                <a:solidFill>
                  <a:schemeClr val="tx1"/>
                </a:solidFill>
                <a:ea typeface="Roboto Light" pitchFamily="2" charset="0"/>
                <a:cs typeface="Inter Tight" panose="020B0604020202020204" pitchFamily="34" charset="0"/>
              </a:rPr>
              <a:t>help brands and media owners measure (and buy) attention. </a:t>
            </a:r>
          </a:p>
          <a:p>
            <a:pPr algn="ctr" defTabSz="414635">
              <a:defRPr/>
            </a:pPr>
            <a:endParaRPr lang="en-GB" sz="2800" b="1" kern="0" dirty="0">
              <a:solidFill>
                <a:schemeClr val="tx1"/>
              </a:solidFill>
              <a:ea typeface="Roboto Light" pitchFamily="2" charset="0"/>
              <a:cs typeface="Inter Tight" panose="020B0604020202020204" pitchFamily="34" charset="0"/>
            </a:endParaRPr>
          </a:p>
          <a:p>
            <a:pPr algn="ctr" defTabSz="414635">
              <a:defRPr/>
            </a:pPr>
            <a:r>
              <a:rPr lang="en-GB" sz="2800" b="1" kern="0" dirty="0">
                <a:solidFill>
                  <a:schemeClr val="tx1"/>
                </a:solidFill>
                <a:ea typeface="Roboto Light" pitchFamily="2" charset="0"/>
                <a:cs typeface="Inter Tight" panose="020B0604020202020204" pitchFamily="34" charset="0"/>
              </a:rPr>
              <a:t>The aim of this project was to investigate how much attention cinema ads generate relative to other media </a:t>
            </a:r>
          </a:p>
        </p:txBody>
      </p:sp>
      <p:pic>
        <p:nvPicPr>
          <p:cNvPr id="22" name="Picture 21" descr="Graphical user interface&#10;&#10;Description automatically generated with medium confidence">
            <a:extLst>
              <a:ext uri="{FF2B5EF4-FFF2-40B4-BE49-F238E27FC236}">
                <a16:creationId xmlns:a16="http://schemas.microsoft.com/office/drawing/2014/main" id="{7025591A-6B9A-6EEC-F9D7-DF6801092AA8}"/>
              </a:ext>
            </a:extLst>
          </p:cNvPr>
          <p:cNvPicPr>
            <a:picLocks noChangeAspect="1"/>
          </p:cNvPicPr>
          <p:nvPr/>
        </p:nvPicPr>
        <p:blipFill>
          <a:blip r:embed="rId3" cstate="print">
            <a:extLst>
              <a:ext uri="{28A0092B-C50C-407E-A947-70E740481C1C}">
                <a14:useLocalDpi xmlns:a14="http://schemas.microsoft.com/office/drawing/2010/main"/>
              </a:ext>
            </a:extLst>
          </a:blip>
          <a:srcRect r="54231"/>
          <a:stretch/>
        </p:blipFill>
        <p:spPr>
          <a:xfrm>
            <a:off x="8225010" y="5291870"/>
            <a:ext cx="1163784" cy="784070"/>
          </a:xfrm>
          <a:prstGeom prst="rect">
            <a:avLst/>
          </a:prstGeom>
        </p:spPr>
      </p:pic>
      <p:pic>
        <p:nvPicPr>
          <p:cNvPr id="23" name="Picture 2" descr="Home - Media Week Awards">
            <a:extLst>
              <a:ext uri="{FF2B5EF4-FFF2-40B4-BE49-F238E27FC236}">
                <a16:creationId xmlns:a16="http://schemas.microsoft.com/office/drawing/2014/main" id="{084AF6B7-7717-3E58-D1D9-E53BE738921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tretch>
            <a:fillRect/>
          </a:stretch>
        </p:blipFill>
        <p:spPr bwMode="auto">
          <a:xfrm>
            <a:off x="10315290" y="5400408"/>
            <a:ext cx="927148" cy="54755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picture containing text&#10;&#10;Description automatically generated">
            <a:extLst>
              <a:ext uri="{FF2B5EF4-FFF2-40B4-BE49-F238E27FC236}">
                <a16:creationId xmlns:a16="http://schemas.microsoft.com/office/drawing/2014/main" id="{FC11D9A9-5346-65B8-7D72-2B1668B58E3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85972" y="5337688"/>
            <a:ext cx="1356549" cy="655338"/>
          </a:xfrm>
          <a:prstGeom prst="rect">
            <a:avLst/>
          </a:prstGeom>
        </p:spPr>
      </p:pic>
      <p:pic>
        <p:nvPicPr>
          <p:cNvPr id="25" name="Picture 14" descr="http://www.graphic-designer-richmond.co.uk/wp-content/uploads/2013/07/news-uk.jpg">
            <a:extLst>
              <a:ext uri="{FF2B5EF4-FFF2-40B4-BE49-F238E27FC236}">
                <a16:creationId xmlns:a16="http://schemas.microsoft.com/office/drawing/2014/main" id="{3EF02C61-7710-9D98-3A80-695ED092E8CD}"/>
              </a:ext>
            </a:extLst>
          </p:cNvPr>
          <p:cNvPicPr>
            <a:picLocks noChangeAspect="1" noChangeArrowheads="1"/>
          </p:cNvPicPr>
          <p:nvPr/>
        </p:nvPicPr>
        <p:blipFill>
          <a:blip r:embed="rId6" cstate="print">
            <a:extLst>
              <a:ext uri="{28A0092B-C50C-407E-A947-70E740481C1C}">
                <a14:useLocalDpi xmlns:a14="http://schemas.microsoft.com/office/drawing/2010/main"/>
              </a:ext>
            </a:extLst>
          </a:blip>
          <a:stretch>
            <a:fillRect/>
          </a:stretch>
        </p:blipFill>
        <p:spPr bwMode="auto">
          <a:xfrm>
            <a:off x="10632952" y="4095936"/>
            <a:ext cx="800174" cy="42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 descr="Image result for british gas logo">
            <a:extLst>
              <a:ext uri="{FF2B5EF4-FFF2-40B4-BE49-F238E27FC236}">
                <a16:creationId xmlns:a16="http://schemas.microsoft.com/office/drawing/2014/main" id="{29519E55-05C1-32D0-AFB7-6329E6FBB0EC}"/>
              </a:ext>
            </a:extLst>
          </p:cNvPr>
          <p:cNvPicPr>
            <a:picLocks noChangeAspect="1" noChangeArrowheads="1"/>
          </p:cNvPicPr>
          <p:nvPr/>
        </p:nvPicPr>
        <p:blipFill>
          <a:blip r:embed="rId7" cstate="print">
            <a:extLst>
              <a:ext uri="{28A0092B-C50C-407E-A947-70E740481C1C}">
                <a14:useLocalDpi xmlns:a14="http://schemas.microsoft.com/office/drawing/2010/main"/>
              </a:ext>
            </a:extLst>
          </a:blip>
          <a:stretch>
            <a:fillRect/>
          </a:stretch>
        </p:blipFill>
        <p:spPr bwMode="auto">
          <a:xfrm>
            <a:off x="7703371" y="4055559"/>
            <a:ext cx="842281" cy="329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 descr="Image result for tesco logo">
            <a:extLst>
              <a:ext uri="{FF2B5EF4-FFF2-40B4-BE49-F238E27FC236}">
                <a16:creationId xmlns:a16="http://schemas.microsoft.com/office/drawing/2014/main" id="{8C43E8D4-A1AE-2996-B991-90D49F6E6715}"/>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t="24972"/>
          <a:stretch/>
        </p:blipFill>
        <p:spPr bwMode="auto">
          <a:xfrm>
            <a:off x="6158435" y="3635012"/>
            <a:ext cx="786194" cy="56793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Is The Coco Chanel Logo Really On London's Lampposts? | Londonist">
            <a:extLst>
              <a:ext uri="{FF2B5EF4-FFF2-40B4-BE49-F238E27FC236}">
                <a16:creationId xmlns:a16="http://schemas.microsoft.com/office/drawing/2014/main" id="{4B1D1FE1-93AA-2174-A60A-E2EFFD678C48}"/>
              </a:ext>
            </a:extLst>
          </p:cNvPr>
          <p:cNvPicPr>
            <a:picLocks noChangeAspect="1" noChangeArrowheads="1"/>
          </p:cNvPicPr>
          <p:nvPr/>
        </p:nvPicPr>
        <p:blipFill rotWithShape="1">
          <a:blip r:embed="rId9" cstate="print">
            <a:extLst>
              <a:ext uri="{28A0092B-C50C-407E-A947-70E740481C1C}">
                <a14:useLocalDpi xmlns:a14="http://schemas.microsoft.com/office/drawing/2010/main"/>
              </a:ext>
            </a:extLst>
          </a:blip>
          <a:stretch/>
        </p:blipFill>
        <p:spPr bwMode="auto">
          <a:xfrm>
            <a:off x="10666902" y="3594953"/>
            <a:ext cx="874486" cy="44312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Nomad Foods Jobs">
            <a:extLst>
              <a:ext uri="{FF2B5EF4-FFF2-40B4-BE49-F238E27FC236}">
                <a16:creationId xmlns:a16="http://schemas.microsoft.com/office/drawing/2014/main" id="{DDE16D3E-B08B-69F0-27E1-6856B526A480}"/>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tretch>
            <a:fillRect/>
          </a:stretch>
        </p:blipFill>
        <p:spPr bwMode="auto">
          <a:xfrm>
            <a:off x="9355257" y="4129440"/>
            <a:ext cx="610126" cy="30739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If less really is more, did BT get its new logo right?">
            <a:extLst>
              <a:ext uri="{FF2B5EF4-FFF2-40B4-BE49-F238E27FC236}">
                <a16:creationId xmlns:a16="http://schemas.microsoft.com/office/drawing/2014/main" id="{0C05140F-93FE-38D3-BA65-BE6F68BB3EB2}"/>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tretch>
            <a:fillRect/>
          </a:stretch>
        </p:blipFill>
        <p:spPr bwMode="auto">
          <a:xfrm>
            <a:off x="9411424" y="3595165"/>
            <a:ext cx="493143" cy="40656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a:extLst>
              <a:ext uri="{FF2B5EF4-FFF2-40B4-BE49-F238E27FC236}">
                <a16:creationId xmlns:a16="http://schemas.microsoft.com/office/drawing/2014/main" id="{595653B0-4165-5B6E-E449-638207C3B6A1}"/>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tretch>
            <a:fillRect/>
          </a:stretch>
        </p:blipFill>
        <p:spPr bwMode="auto">
          <a:xfrm>
            <a:off x="7805870" y="3605556"/>
            <a:ext cx="524452" cy="35466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4C7ECD52-5795-EC03-CEE6-034F77454144}"/>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tretch>
            <a:fillRect/>
          </a:stretch>
        </p:blipFill>
        <p:spPr bwMode="auto">
          <a:xfrm>
            <a:off x="6170030" y="4144965"/>
            <a:ext cx="806570" cy="236344"/>
          </a:xfrm>
          <a:prstGeom prst="rect">
            <a:avLst/>
          </a:prstGeom>
          <a:noFill/>
          <a:extLst>
            <a:ext uri="{909E8E84-426E-40DD-AFC4-6F175D3DCCD1}">
              <a14:hiddenFill xmlns:a14="http://schemas.microsoft.com/office/drawing/2010/main">
                <a:solidFill>
                  <a:srgbClr val="FFFFFF"/>
                </a:solidFill>
              </a14:hiddenFill>
            </a:ext>
          </a:extLst>
        </p:spPr>
      </p:pic>
      <p:sp>
        <p:nvSpPr>
          <p:cNvPr id="35" name="Freeform 261">
            <a:extLst>
              <a:ext uri="{FF2B5EF4-FFF2-40B4-BE49-F238E27FC236}">
                <a16:creationId xmlns:a16="http://schemas.microsoft.com/office/drawing/2014/main" id="{CC8DA24E-B863-4872-4750-FC9BCD97ADAE}"/>
              </a:ext>
            </a:extLst>
          </p:cNvPr>
          <p:cNvSpPr>
            <a:spLocks noEditPoints="1"/>
          </p:cNvSpPr>
          <p:nvPr/>
        </p:nvSpPr>
        <p:spPr bwMode="auto">
          <a:xfrm>
            <a:off x="6158435" y="2134520"/>
            <a:ext cx="523519" cy="504061"/>
          </a:xfrm>
          <a:custGeom>
            <a:avLst/>
            <a:gdLst>
              <a:gd name="T0" fmla="*/ 364 w 726"/>
              <a:gd name="T1" fmla="*/ 0 h 726"/>
              <a:gd name="T2" fmla="*/ 290 w 726"/>
              <a:gd name="T3" fmla="*/ 8 h 726"/>
              <a:gd name="T4" fmla="*/ 222 w 726"/>
              <a:gd name="T5" fmla="*/ 28 h 726"/>
              <a:gd name="T6" fmla="*/ 160 w 726"/>
              <a:gd name="T7" fmla="*/ 62 h 726"/>
              <a:gd name="T8" fmla="*/ 108 w 726"/>
              <a:gd name="T9" fmla="*/ 106 h 726"/>
              <a:gd name="T10" fmla="*/ 62 w 726"/>
              <a:gd name="T11" fmla="*/ 160 h 726"/>
              <a:gd name="T12" fmla="*/ 30 w 726"/>
              <a:gd name="T13" fmla="*/ 222 h 726"/>
              <a:gd name="T14" fmla="*/ 8 w 726"/>
              <a:gd name="T15" fmla="*/ 290 h 726"/>
              <a:gd name="T16" fmla="*/ 0 w 726"/>
              <a:gd name="T17" fmla="*/ 362 h 726"/>
              <a:gd name="T18" fmla="*/ 2 w 726"/>
              <a:gd name="T19" fmla="*/ 400 h 726"/>
              <a:gd name="T20" fmla="*/ 18 w 726"/>
              <a:gd name="T21" fmla="*/ 470 h 726"/>
              <a:gd name="T22" fmla="*/ 44 w 726"/>
              <a:gd name="T23" fmla="*/ 536 h 726"/>
              <a:gd name="T24" fmla="*/ 84 w 726"/>
              <a:gd name="T25" fmla="*/ 594 h 726"/>
              <a:gd name="T26" fmla="*/ 134 w 726"/>
              <a:gd name="T27" fmla="*/ 642 h 726"/>
              <a:gd name="T28" fmla="*/ 190 w 726"/>
              <a:gd name="T29" fmla="*/ 682 h 726"/>
              <a:gd name="T30" fmla="*/ 256 w 726"/>
              <a:gd name="T31" fmla="*/ 710 h 726"/>
              <a:gd name="T32" fmla="*/ 326 w 726"/>
              <a:gd name="T33" fmla="*/ 724 h 726"/>
              <a:gd name="T34" fmla="*/ 364 w 726"/>
              <a:gd name="T35" fmla="*/ 726 h 726"/>
              <a:gd name="T36" fmla="*/ 436 w 726"/>
              <a:gd name="T37" fmla="*/ 718 h 726"/>
              <a:gd name="T38" fmla="*/ 506 w 726"/>
              <a:gd name="T39" fmla="*/ 698 h 726"/>
              <a:gd name="T40" fmla="*/ 566 w 726"/>
              <a:gd name="T41" fmla="*/ 664 h 726"/>
              <a:gd name="T42" fmla="*/ 620 w 726"/>
              <a:gd name="T43" fmla="*/ 620 h 726"/>
              <a:gd name="T44" fmla="*/ 664 w 726"/>
              <a:gd name="T45" fmla="*/ 566 h 726"/>
              <a:gd name="T46" fmla="*/ 698 w 726"/>
              <a:gd name="T47" fmla="*/ 504 h 726"/>
              <a:gd name="T48" fmla="*/ 720 w 726"/>
              <a:gd name="T49" fmla="*/ 436 h 726"/>
              <a:gd name="T50" fmla="*/ 726 w 726"/>
              <a:gd name="T51" fmla="*/ 362 h 726"/>
              <a:gd name="T52" fmla="*/ 724 w 726"/>
              <a:gd name="T53" fmla="*/ 326 h 726"/>
              <a:gd name="T54" fmla="*/ 710 w 726"/>
              <a:gd name="T55" fmla="*/ 254 h 726"/>
              <a:gd name="T56" fmla="*/ 682 w 726"/>
              <a:gd name="T57" fmla="*/ 190 h 726"/>
              <a:gd name="T58" fmla="*/ 644 w 726"/>
              <a:gd name="T59" fmla="*/ 132 h 726"/>
              <a:gd name="T60" fmla="*/ 594 w 726"/>
              <a:gd name="T61" fmla="*/ 82 h 726"/>
              <a:gd name="T62" fmla="*/ 536 w 726"/>
              <a:gd name="T63" fmla="*/ 44 h 726"/>
              <a:gd name="T64" fmla="*/ 472 w 726"/>
              <a:gd name="T65" fmla="*/ 16 h 726"/>
              <a:gd name="T66" fmla="*/ 400 w 726"/>
              <a:gd name="T67" fmla="*/ 2 h 726"/>
              <a:gd name="T68" fmla="*/ 482 w 726"/>
              <a:gd name="T69" fmla="*/ 586 h 726"/>
              <a:gd name="T70" fmla="*/ 480 w 726"/>
              <a:gd name="T71" fmla="*/ 590 h 726"/>
              <a:gd name="T72" fmla="*/ 252 w 726"/>
              <a:gd name="T73" fmla="*/ 592 h 726"/>
              <a:gd name="T74" fmla="*/ 248 w 726"/>
              <a:gd name="T75" fmla="*/ 590 h 726"/>
              <a:gd name="T76" fmla="*/ 246 w 726"/>
              <a:gd name="T77" fmla="*/ 530 h 726"/>
              <a:gd name="T78" fmla="*/ 248 w 726"/>
              <a:gd name="T79" fmla="*/ 526 h 726"/>
              <a:gd name="T80" fmla="*/ 476 w 726"/>
              <a:gd name="T81" fmla="*/ 524 h 726"/>
              <a:gd name="T82" fmla="*/ 480 w 726"/>
              <a:gd name="T83" fmla="*/ 526 h 726"/>
              <a:gd name="T84" fmla="*/ 482 w 726"/>
              <a:gd name="T85" fmla="*/ 586 h 726"/>
              <a:gd name="T86" fmla="*/ 504 w 726"/>
              <a:gd name="T87" fmla="*/ 486 h 726"/>
              <a:gd name="T88" fmla="*/ 500 w 726"/>
              <a:gd name="T89" fmla="*/ 500 h 726"/>
              <a:gd name="T90" fmla="*/ 486 w 726"/>
              <a:gd name="T91" fmla="*/ 504 h 726"/>
              <a:gd name="T92" fmla="*/ 242 w 726"/>
              <a:gd name="T93" fmla="*/ 504 h 726"/>
              <a:gd name="T94" fmla="*/ 228 w 726"/>
              <a:gd name="T95" fmla="*/ 500 h 726"/>
              <a:gd name="T96" fmla="*/ 224 w 726"/>
              <a:gd name="T97" fmla="*/ 486 h 726"/>
              <a:gd name="T98" fmla="*/ 224 w 726"/>
              <a:gd name="T99" fmla="*/ 146 h 726"/>
              <a:gd name="T100" fmla="*/ 228 w 726"/>
              <a:gd name="T101" fmla="*/ 134 h 726"/>
              <a:gd name="T102" fmla="*/ 242 w 726"/>
              <a:gd name="T103" fmla="*/ 128 h 726"/>
              <a:gd name="T104" fmla="*/ 486 w 726"/>
              <a:gd name="T105" fmla="*/ 128 h 726"/>
              <a:gd name="T106" fmla="*/ 500 w 726"/>
              <a:gd name="T107" fmla="*/ 134 h 726"/>
              <a:gd name="T108" fmla="*/ 504 w 726"/>
              <a:gd name="T109" fmla="*/ 146 h 726"/>
              <a:gd name="T110" fmla="*/ 260 w 726"/>
              <a:gd name="T111" fmla="*/ 468 h 726"/>
              <a:gd name="T112" fmla="*/ 468 w 726"/>
              <a:gd name="T113" fmla="*/ 166 h 726"/>
              <a:gd name="T114" fmla="*/ 260 w 726"/>
              <a:gd name="T115" fmla="*/ 468 h 7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26" h="726">
                <a:moveTo>
                  <a:pt x="181" y="0"/>
                </a:moveTo>
                <a:lnTo>
                  <a:pt x="545" y="0"/>
                </a:lnTo>
                <a:cubicBezTo>
                  <a:pt x="626" y="0"/>
                  <a:pt x="726" y="100"/>
                  <a:pt x="726" y="181"/>
                </a:cubicBezTo>
                <a:lnTo>
                  <a:pt x="726" y="545"/>
                </a:lnTo>
                <a:cubicBezTo>
                  <a:pt x="726" y="626"/>
                  <a:pt x="626" y="726"/>
                  <a:pt x="545" y="726"/>
                </a:cubicBezTo>
                <a:lnTo>
                  <a:pt x="181" y="726"/>
                </a:lnTo>
                <a:cubicBezTo>
                  <a:pt x="100" y="726"/>
                  <a:pt x="0" y="626"/>
                  <a:pt x="0" y="545"/>
                </a:cubicBezTo>
                <a:lnTo>
                  <a:pt x="0" y="181"/>
                </a:lnTo>
                <a:cubicBezTo>
                  <a:pt x="0" y="100"/>
                  <a:pt x="100" y="0"/>
                  <a:pt x="181" y="0"/>
                </a:cubicBezTo>
                <a:close/>
                <a:moveTo>
                  <a:pt x="482" y="586"/>
                </a:moveTo>
                <a:lnTo>
                  <a:pt x="482" y="586"/>
                </a:lnTo>
                <a:lnTo>
                  <a:pt x="480" y="590"/>
                </a:lnTo>
                <a:lnTo>
                  <a:pt x="476" y="592"/>
                </a:lnTo>
                <a:lnTo>
                  <a:pt x="252" y="592"/>
                </a:lnTo>
                <a:lnTo>
                  <a:pt x="248" y="590"/>
                </a:lnTo>
                <a:lnTo>
                  <a:pt x="246" y="586"/>
                </a:lnTo>
                <a:lnTo>
                  <a:pt x="246" y="530"/>
                </a:lnTo>
                <a:lnTo>
                  <a:pt x="248" y="526"/>
                </a:lnTo>
                <a:lnTo>
                  <a:pt x="252" y="524"/>
                </a:lnTo>
                <a:lnTo>
                  <a:pt x="476" y="524"/>
                </a:lnTo>
                <a:lnTo>
                  <a:pt x="480" y="526"/>
                </a:lnTo>
                <a:lnTo>
                  <a:pt x="482" y="530"/>
                </a:lnTo>
                <a:lnTo>
                  <a:pt x="482" y="586"/>
                </a:lnTo>
                <a:close/>
                <a:moveTo>
                  <a:pt x="504" y="486"/>
                </a:moveTo>
                <a:lnTo>
                  <a:pt x="504" y="486"/>
                </a:lnTo>
                <a:lnTo>
                  <a:pt x="504" y="494"/>
                </a:lnTo>
                <a:lnTo>
                  <a:pt x="500" y="500"/>
                </a:lnTo>
                <a:lnTo>
                  <a:pt x="494" y="504"/>
                </a:lnTo>
                <a:lnTo>
                  <a:pt x="486" y="504"/>
                </a:lnTo>
                <a:lnTo>
                  <a:pt x="242" y="504"/>
                </a:lnTo>
                <a:lnTo>
                  <a:pt x="234" y="504"/>
                </a:lnTo>
                <a:lnTo>
                  <a:pt x="228" y="500"/>
                </a:lnTo>
                <a:lnTo>
                  <a:pt x="224" y="494"/>
                </a:lnTo>
                <a:lnTo>
                  <a:pt x="224" y="486"/>
                </a:lnTo>
                <a:lnTo>
                  <a:pt x="224" y="146"/>
                </a:lnTo>
                <a:lnTo>
                  <a:pt x="224" y="140"/>
                </a:lnTo>
                <a:lnTo>
                  <a:pt x="228" y="134"/>
                </a:lnTo>
                <a:lnTo>
                  <a:pt x="234" y="130"/>
                </a:lnTo>
                <a:lnTo>
                  <a:pt x="242" y="128"/>
                </a:lnTo>
                <a:lnTo>
                  <a:pt x="486" y="128"/>
                </a:lnTo>
                <a:lnTo>
                  <a:pt x="494" y="130"/>
                </a:lnTo>
                <a:lnTo>
                  <a:pt x="500" y="134"/>
                </a:lnTo>
                <a:lnTo>
                  <a:pt x="504" y="140"/>
                </a:lnTo>
                <a:lnTo>
                  <a:pt x="504" y="146"/>
                </a:lnTo>
                <a:lnTo>
                  <a:pt x="504" y="486"/>
                </a:lnTo>
                <a:close/>
                <a:moveTo>
                  <a:pt x="260" y="468"/>
                </a:moveTo>
                <a:lnTo>
                  <a:pt x="468" y="468"/>
                </a:lnTo>
                <a:lnTo>
                  <a:pt x="468" y="166"/>
                </a:lnTo>
                <a:lnTo>
                  <a:pt x="260" y="166"/>
                </a:lnTo>
                <a:lnTo>
                  <a:pt x="260" y="468"/>
                </a:lnTo>
                <a:close/>
              </a:path>
            </a:pathLst>
          </a:custGeom>
          <a:solidFill>
            <a:srgbClr val="051D2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sz="952"/>
          </a:p>
        </p:txBody>
      </p:sp>
      <p:grpSp>
        <p:nvGrpSpPr>
          <p:cNvPr id="201" name="Icon Group 1"/>
          <p:cNvGrpSpPr/>
          <p:nvPr/>
        </p:nvGrpSpPr>
        <p:grpSpPr>
          <a:xfrm>
            <a:off x="7147321" y="2134520"/>
            <a:ext cx="523519" cy="504061"/>
            <a:chOff x="7062327" y="2151494"/>
            <a:chExt cx="523519" cy="504061"/>
          </a:xfrm>
        </p:grpSpPr>
        <p:sp>
          <p:nvSpPr>
            <p:cNvPr id="38" name="Oval 37">
              <a:extLst>
                <a:ext uri="{FF2B5EF4-FFF2-40B4-BE49-F238E27FC236}">
                  <a16:creationId xmlns:a16="http://schemas.microsoft.com/office/drawing/2014/main" id="{6AD80FD9-7CB9-4ACA-B051-B567996B0DEB}"/>
                </a:ext>
              </a:extLst>
            </p:cNvPr>
            <p:cNvSpPr/>
            <p:nvPr/>
          </p:nvSpPr>
          <p:spPr>
            <a:xfrm>
              <a:off x="7062327" y="2151494"/>
              <a:ext cx="523519" cy="504061"/>
            </a:xfrm>
            <a:prstGeom prst="roundRect">
              <a:avLst>
                <a:gd name="adj" fmla="val 25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Game controller">
              <a:extLst>
                <a:ext uri="{FF2B5EF4-FFF2-40B4-BE49-F238E27FC236}">
                  <a16:creationId xmlns:a16="http://schemas.microsoft.com/office/drawing/2014/main" id="{6CF6055E-95C8-7202-B6A6-FFB227EE1C1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148769" y="2233840"/>
              <a:ext cx="336280" cy="336280"/>
            </a:xfrm>
            <a:prstGeom prst="rect">
              <a:avLst/>
            </a:prstGeom>
          </p:spPr>
        </p:pic>
      </p:grpSp>
      <p:grpSp>
        <p:nvGrpSpPr>
          <p:cNvPr id="202" name="Icon Group 2"/>
          <p:cNvGrpSpPr/>
          <p:nvPr/>
        </p:nvGrpSpPr>
        <p:grpSpPr>
          <a:xfrm>
            <a:off x="8136207" y="2134520"/>
            <a:ext cx="523519" cy="504061"/>
            <a:chOff x="8051213" y="2151494"/>
            <a:chExt cx="523519" cy="504061"/>
          </a:xfrm>
        </p:grpSpPr>
        <p:sp>
          <p:nvSpPr>
            <p:cNvPr id="39" name="Oval 38">
              <a:extLst>
                <a:ext uri="{FF2B5EF4-FFF2-40B4-BE49-F238E27FC236}">
                  <a16:creationId xmlns:a16="http://schemas.microsoft.com/office/drawing/2014/main" id="{D5EF8BBA-D469-44CB-A6F0-43F831FA099E}"/>
                </a:ext>
              </a:extLst>
            </p:cNvPr>
            <p:cNvSpPr/>
            <p:nvPr/>
          </p:nvSpPr>
          <p:spPr>
            <a:xfrm>
              <a:off x="8051213" y="2151494"/>
              <a:ext cx="523519" cy="504061"/>
            </a:xfrm>
            <a:prstGeom prst="roundRect">
              <a:avLst>
                <a:gd name="adj" fmla="val 25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4" name="Graphic 43" descr="Laptop with solid fill">
              <a:extLst>
                <a:ext uri="{FF2B5EF4-FFF2-40B4-BE49-F238E27FC236}">
                  <a16:creationId xmlns:a16="http://schemas.microsoft.com/office/drawing/2014/main" id="{1B8EDD93-1956-11E7-A6B1-E03C864696D0}"/>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8136621" y="2219134"/>
              <a:ext cx="350986" cy="350986"/>
            </a:xfrm>
            <a:prstGeom prst="rect">
              <a:avLst/>
            </a:prstGeom>
          </p:spPr>
        </p:pic>
      </p:grpSp>
      <p:grpSp>
        <p:nvGrpSpPr>
          <p:cNvPr id="203" name="Icon Group 3"/>
          <p:cNvGrpSpPr/>
          <p:nvPr/>
        </p:nvGrpSpPr>
        <p:grpSpPr>
          <a:xfrm>
            <a:off x="9125093" y="2134520"/>
            <a:ext cx="523519" cy="504061"/>
            <a:chOff x="9040099" y="2151494"/>
            <a:chExt cx="523519" cy="504061"/>
          </a:xfrm>
        </p:grpSpPr>
        <p:sp>
          <p:nvSpPr>
            <p:cNvPr id="40" name="Oval 39">
              <a:extLst>
                <a:ext uri="{FF2B5EF4-FFF2-40B4-BE49-F238E27FC236}">
                  <a16:creationId xmlns:a16="http://schemas.microsoft.com/office/drawing/2014/main" id="{946D307E-D368-E15B-324E-5968201D114B}"/>
                </a:ext>
              </a:extLst>
            </p:cNvPr>
            <p:cNvSpPr/>
            <p:nvPr/>
          </p:nvSpPr>
          <p:spPr>
            <a:xfrm>
              <a:off x="9040099" y="2151494"/>
              <a:ext cx="523519" cy="504061"/>
            </a:xfrm>
            <a:prstGeom prst="roundRect">
              <a:avLst>
                <a:gd name="adj" fmla="val 25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Graphic 45" descr="Shopping cart with solid fill">
              <a:extLst>
                <a:ext uri="{FF2B5EF4-FFF2-40B4-BE49-F238E27FC236}">
                  <a16:creationId xmlns:a16="http://schemas.microsoft.com/office/drawing/2014/main" id="{F751B339-CBF7-7574-F000-A7BDD3A20FFF}"/>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9139758" y="2245529"/>
              <a:ext cx="316977" cy="316977"/>
            </a:xfrm>
            <a:prstGeom prst="rect">
              <a:avLst/>
            </a:prstGeom>
          </p:spPr>
        </p:pic>
      </p:grpSp>
      <p:grpSp>
        <p:nvGrpSpPr>
          <p:cNvPr id="204" name="Icon Group 4"/>
          <p:cNvGrpSpPr/>
          <p:nvPr/>
        </p:nvGrpSpPr>
        <p:grpSpPr>
          <a:xfrm>
            <a:off x="10113979" y="2134520"/>
            <a:ext cx="523519" cy="504061"/>
            <a:chOff x="10028985" y="2112257"/>
            <a:chExt cx="523519" cy="504061"/>
          </a:xfrm>
        </p:grpSpPr>
        <p:sp>
          <p:nvSpPr>
            <p:cNvPr id="41" name="Oval 40">
              <a:extLst>
                <a:ext uri="{FF2B5EF4-FFF2-40B4-BE49-F238E27FC236}">
                  <a16:creationId xmlns:a16="http://schemas.microsoft.com/office/drawing/2014/main" id="{D2A96FB1-8024-9C2F-F30E-87A72392CE9E}"/>
                </a:ext>
              </a:extLst>
            </p:cNvPr>
            <p:cNvSpPr/>
            <p:nvPr/>
          </p:nvSpPr>
          <p:spPr>
            <a:xfrm>
              <a:off x="10028985" y="2112257"/>
              <a:ext cx="523519" cy="504061"/>
            </a:xfrm>
            <a:prstGeom prst="roundRect">
              <a:avLst>
                <a:gd name="adj" fmla="val 25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Picture 49" descr="A white paper with a square and square inside&#10;&#10;Description automatically generated">
              <a:extLst>
                <a:ext uri="{FF2B5EF4-FFF2-40B4-BE49-F238E27FC236}">
                  <a16:creationId xmlns:a16="http://schemas.microsoft.com/office/drawing/2014/main" id="{37317F50-CAE7-219E-C936-75D1BC24C46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163651" y="2219134"/>
              <a:ext cx="279866" cy="279866"/>
            </a:xfrm>
            <a:prstGeom prst="rect">
              <a:avLst/>
            </a:prstGeom>
          </p:spPr>
        </p:pic>
      </p:grpSp>
      <p:grpSp>
        <p:nvGrpSpPr>
          <p:cNvPr id="205" name="Icon Group 5"/>
          <p:cNvGrpSpPr/>
          <p:nvPr/>
        </p:nvGrpSpPr>
        <p:grpSpPr>
          <a:xfrm>
            <a:off x="11102863" y="2134520"/>
            <a:ext cx="523519" cy="504061"/>
            <a:chOff x="11017869" y="2112257"/>
            <a:chExt cx="523519" cy="504061"/>
          </a:xfrm>
        </p:grpSpPr>
        <p:sp>
          <p:nvSpPr>
            <p:cNvPr id="42" name="Oval 41">
              <a:extLst>
                <a:ext uri="{FF2B5EF4-FFF2-40B4-BE49-F238E27FC236}">
                  <a16:creationId xmlns:a16="http://schemas.microsoft.com/office/drawing/2014/main" id="{1AD6E8D8-F991-D385-A881-B1F27A061F9A}"/>
                </a:ext>
              </a:extLst>
            </p:cNvPr>
            <p:cNvSpPr/>
            <p:nvPr/>
          </p:nvSpPr>
          <p:spPr>
            <a:xfrm>
              <a:off x="11017869" y="2112257"/>
              <a:ext cx="523519" cy="504061"/>
            </a:xfrm>
            <a:prstGeom prst="roundRect">
              <a:avLst>
                <a:gd name="adj" fmla="val 25000"/>
              </a:avLst>
            </a:prstGeom>
            <a:solidFill>
              <a:srgbClr val="051D2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2" name="Picture 51" descr="A white line on a black background&#10;&#10;Description automatically generated">
              <a:extLst>
                <a:ext uri="{FF2B5EF4-FFF2-40B4-BE49-F238E27FC236}">
                  <a16:creationId xmlns:a16="http://schemas.microsoft.com/office/drawing/2014/main" id="{331E3835-1C0C-872E-5AFB-B7421BDDA41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122789" y="2219134"/>
              <a:ext cx="310485" cy="310485"/>
            </a:xfrm>
            <a:prstGeom prst="rect">
              <a:avLst/>
            </a:prstGeom>
          </p:spPr>
        </p:pic>
      </p:grpSp>
      <p:pic>
        <p:nvPicPr>
          <p:cNvPr id="53" name="Picture 52">
            <a:extLst>
              <a:ext uri="{FF2B5EF4-FFF2-40B4-BE49-F238E27FC236}">
                <a16:creationId xmlns:a16="http://schemas.microsoft.com/office/drawing/2014/main" id="{9EC98801-920D-559E-ABFB-F1CFCD7DC1B6}"/>
              </a:ext>
            </a:extLst>
          </p:cNvPr>
          <p:cNvPicPr>
            <a:picLocks noChangeAspect="1"/>
          </p:cNvPicPr>
          <p:nvPr/>
        </p:nvPicPr>
        <p:blipFill>
          <a:blip r:embed="rId19"/>
          <a:stretch>
            <a:fillRect/>
          </a:stretch>
        </p:blipFill>
        <p:spPr>
          <a:xfrm>
            <a:off x="1894749" y="6455020"/>
            <a:ext cx="789787" cy="109285"/>
          </a:xfrm>
          <a:prstGeom prst="rect">
            <a:avLst/>
          </a:prstGeom>
        </p:spPr>
      </p:pic>
    </p:spTree>
    <p:extLst>
      <p:ext uri="{BB962C8B-B14F-4D97-AF65-F5344CB8AC3E}">
        <p14:creationId xmlns:p14="http://schemas.microsoft.com/office/powerpoint/2010/main" val="3476286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4FDF6FC4-14F7-F007-A47A-DFC392076527}"/>
              </a:ext>
            </a:extLst>
          </p:cNvPr>
          <p:cNvSpPr>
            <a:spLocks noGrp="1"/>
          </p:cNvSpPr>
          <p:nvPr>
            <p:ph type="title"/>
          </p:nvPr>
        </p:nvSpPr>
        <p:spPr>
          <a:xfrm>
            <a:off x="510922" y="476824"/>
            <a:ext cx="10837631" cy="525552"/>
          </a:xfrm>
        </p:spPr>
        <p:txBody>
          <a:bodyPr/>
          <a:lstStyle/>
          <a:p>
            <a:r>
              <a:rPr lang="en-GB" dirty="0"/>
              <a:t>Methodology </a:t>
            </a:r>
          </a:p>
        </p:txBody>
      </p:sp>
      <p:sp>
        <p:nvSpPr>
          <p:cNvPr id="9" name="Subtitle 3">
            <a:extLst>
              <a:ext uri="{FF2B5EF4-FFF2-40B4-BE49-F238E27FC236}">
                <a16:creationId xmlns:a16="http://schemas.microsoft.com/office/drawing/2014/main" id="{FDC983AA-3CF7-552F-AA55-FFE02F625796}"/>
              </a:ext>
            </a:extLst>
          </p:cNvPr>
          <p:cNvSpPr>
            <a:spLocks noGrp="1"/>
          </p:cNvSpPr>
          <p:nvPr>
            <p:ph type="subTitle" idx="1"/>
          </p:nvPr>
        </p:nvSpPr>
        <p:spPr>
          <a:xfrm>
            <a:off x="508533" y="1173163"/>
            <a:ext cx="11140128" cy="347555"/>
          </a:xfrm>
        </p:spPr>
        <p:txBody>
          <a:bodyPr/>
          <a:lstStyle/>
          <a:p>
            <a:r>
              <a:rPr lang="en-GB" sz="2000" b="1" dirty="0"/>
              <a:t>Participants (all aged 16-34) were pre-recruited to ensure a balanced mix of gender, social class and cinemagoing frequency </a:t>
            </a:r>
            <a:endParaRPr lang="en-US" sz="2000" b="1" dirty="0"/>
          </a:p>
          <a:p>
            <a:endParaRPr lang="en-GB" dirty="0"/>
          </a:p>
        </p:txBody>
      </p:sp>
      <p:pic>
        <p:nvPicPr>
          <p:cNvPr id="10" name="Picture 9">
            <a:extLst>
              <a:ext uri="{FF2B5EF4-FFF2-40B4-BE49-F238E27FC236}">
                <a16:creationId xmlns:a16="http://schemas.microsoft.com/office/drawing/2014/main" id="{09C4F0DE-37C7-9655-01D6-CCECACD78525}"/>
              </a:ext>
            </a:extLst>
          </p:cNvPr>
          <p:cNvPicPr>
            <a:picLocks noChangeAspect="1"/>
          </p:cNvPicPr>
          <p:nvPr/>
        </p:nvPicPr>
        <p:blipFill>
          <a:blip r:embed="rId3"/>
          <a:srcRect t="11046" b="20029"/>
          <a:stretch/>
        </p:blipFill>
        <p:spPr>
          <a:xfrm>
            <a:off x="8176898" y="2118700"/>
            <a:ext cx="3607555" cy="3731187"/>
          </a:xfrm>
          <a:prstGeom prst="roundRect">
            <a:avLst>
              <a:gd name="adj" fmla="val 2283"/>
            </a:avLst>
          </a:prstGeom>
        </p:spPr>
      </p:pic>
      <p:pic>
        <p:nvPicPr>
          <p:cNvPr id="11" name="Picture 10">
            <a:extLst>
              <a:ext uri="{FF2B5EF4-FFF2-40B4-BE49-F238E27FC236}">
                <a16:creationId xmlns:a16="http://schemas.microsoft.com/office/drawing/2014/main" id="{96FEF2F2-ADCC-5058-806F-5925B446C3F0}"/>
              </a:ext>
            </a:extLst>
          </p:cNvPr>
          <p:cNvPicPr>
            <a:picLocks noChangeAspect="1"/>
          </p:cNvPicPr>
          <p:nvPr/>
        </p:nvPicPr>
        <p:blipFill>
          <a:blip r:embed="rId4"/>
          <a:srcRect l="3314"/>
          <a:stretch/>
        </p:blipFill>
        <p:spPr>
          <a:xfrm>
            <a:off x="407546" y="2118699"/>
            <a:ext cx="3607556" cy="3731187"/>
          </a:xfrm>
          <a:prstGeom prst="roundRect">
            <a:avLst>
              <a:gd name="adj" fmla="val 1395"/>
            </a:avLst>
          </a:prstGeom>
          <a:solidFill>
            <a:srgbClr val="EF3340"/>
          </a:solidFill>
        </p:spPr>
      </p:pic>
      <p:pic>
        <p:nvPicPr>
          <p:cNvPr id="12" name="Picture 11">
            <a:extLst>
              <a:ext uri="{FF2B5EF4-FFF2-40B4-BE49-F238E27FC236}">
                <a16:creationId xmlns:a16="http://schemas.microsoft.com/office/drawing/2014/main" id="{DE224B19-D79E-C9DA-CFE7-3AAB34C2200E}"/>
              </a:ext>
            </a:extLst>
          </p:cNvPr>
          <p:cNvPicPr>
            <a:picLocks noChangeAspect="1"/>
          </p:cNvPicPr>
          <p:nvPr/>
        </p:nvPicPr>
        <p:blipFill>
          <a:blip r:embed="rId5"/>
          <a:srcRect t="14674"/>
          <a:stretch/>
        </p:blipFill>
        <p:spPr>
          <a:xfrm>
            <a:off x="4287645" y="2611070"/>
            <a:ext cx="3581904" cy="2805673"/>
          </a:xfrm>
          <a:prstGeom prst="rect">
            <a:avLst/>
          </a:prstGeom>
        </p:spPr>
      </p:pic>
      <p:pic>
        <p:nvPicPr>
          <p:cNvPr id="13" name="Picture 12">
            <a:extLst>
              <a:ext uri="{FF2B5EF4-FFF2-40B4-BE49-F238E27FC236}">
                <a16:creationId xmlns:a16="http://schemas.microsoft.com/office/drawing/2014/main" id="{3720D3A2-0543-DAFF-DDC2-A7E7AA943C81}"/>
              </a:ext>
            </a:extLst>
          </p:cNvPr>
          <p:cNvPicPr>
            <a:picLocks noChangeAspect="1"/>
          </p:cNvPicPr>
          <p:nvPr/>
        </p:nvPicPr>
        <p:blipFill>
          <a:blip r:embed="rId6"/>
          <a:stretch>
            <a:fillRect/>
          </a:stretch>
        </p:blipFill>
        <p:spPr>
          <a:xfrm>
            <a:off x="1894749" y="6455020"/>
            <a:ext cx="789787" cy="109285"/>
          </a:xfrm>
          <a:prstGeom prst="rect">
            <a:avLst/>
          </a:prstGeom>
        </p:spPr>
      </p:pic>
    </p:spTree>
    <p:extLst>
      <p:ext uri="{BB962C8B-B14F-4D97-AF65-F5344CB8AC3E}">
        <p14:creationId xmlns:p14="http://schemas.microsoft.com/office/powerpoint/2010/main" val="3440485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ACF49EA7-CB8B-D0DC-BC56-8292A1E10090}"/>
              </a:ext>
            </a:extLst>
          </p:cNvPr>
          <p:cNvSpPr>
            <a:spLocks noGrp="1"/>
          </p:cNvSpPr>
          <p:nvPr>
            <p:ph type="subTitle" idx="1"/>
          </p:nvPr>
        </p:nvSpPr>
        <p:spPr>
          <a:xfrm>
            <a:off x="1983563" y="1254688"/>
            <a:ext cx="2177611" cy="394447"/>
          </a:xfrm>
        </p:spPr>
        <p:txBody>
          <a:bodyPr/>
          <a:lstStyle/>
          <a:p>
            <a:r>
              <a:rPr lang="en-GB" sz="2400" dirty="0"/>
              <a:t>100% viewable </a:t>
            </a:r>
          </a:p>
        </p:txBody>
      </p:sp>
      <p:sp>
        <p:nvSpPr>
          <p:cNvPr id="5" name="Title 4">
            <a:extLst>
              <a:ext uri="{FF2B5EF4-FFF2-40B4-BE49-F238E27FC236}">
                <a16:creationId xmlns:a16="http://schemas.microsoft.com/office/drawing/2014/main" id="{AF61512E-044D-55FD-93C6-4AF869526E7D}"/>
              </a:ext>
            </a:extLst>
          </p:cNvPr>
          <p:cNvSpPr>
            <a:spLocks noGrp="1"/>
          </p:cNvSpPr>
          <p:nvPr>
            <p:ph type="title"/>
          </p:nvPr>
        </p:nvSpPr>
        <p:spPr/>
        <p:txBody>
          <a:bodyPr/>
          <a:lstStyle/>
          <a:p>
            <a:r>
              <a:rPr lang="en-GB" dirty="0"/>
              <a:t>“Viewable” vs viewed</a:t>
            </a:r>
          </a:p>
        </p:txBody>
      </p:sp>
      <p:grpSp>
        <p:nvGrpSpPr>
          <p:cNvPr id="33" name="Group 32">
            <a:extLst>
              <a:ext uri="{FF2B5EF4-FFF2-40B4-BE49-F238E27FC236}">
                <a16:creationId xmlns:a16="http://schemas.microsoft.com/office/drawing/2014/main" id="{CEE641D6-4600-56B9-68EE-A739AFDD60B8}"/>
              </a:ext>
            </a:extLst>
          </p:cNvPr>
          <p:cNvGrpSpPr/>
          <p:nvPr/>
        </p:nvGrpSpPr>
        <p:grpSpPr>
          <a:xfrm>
            <a:off x="239582" y="1807881"/>
            <a:ext cx="5804376" cy="4189175"/>
            <a:chOff x="219020" y="1614860"/>
            <a:chExt cx="2801999" cy="3849754"/>
          </a:xfrm>
        </p:grpSpPr>
        <p:sp>
          <p:nvSpPr>
            <p:cNvPr id="34" name="Rectangle: Rounded Corners 33">
              <a:extLst>
                <a:ext uri="{FF2B5EF4-FFF2-40B4-BE49-F238E27FC236}">
                  <a16:creationId xmlns:a16="http://schemas.microsoft.com/office/drawing/2014/main" id="{B76041DB-992A-E924-2395-216483EF594A}"/>
                </a:ext>
              </a:extLst>
            </p:cNvPr>
            <p:cNvSpPr/>
            <p:nvPr/>
          </p:nvSpPr>
          <p:spPr>
            <a:xfrm>
              <a:off x="219020" y="1614860"/>
              <a:ext cx="2801999" cy="3849754"/>
            </a:xfrm>
            <a:prstGeom prst="roundRect">
              <a:avLst>
                <a:gd name="adj" fmla="val 179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Rounded Corners 35">
              <a:extLst>
                <a:ext uri="{FF2B5EF4-FFF2-40B4-BE49-F238E27FC236}">
                  <a16:creationId xmlns:a16="http://schemas.microsoft.com/office/drawing/2014/main" id="{48618999-F5E2-CB53-A67F-B4EFDD3268E8}"/>
                </a:ext>
              </a:extLst>
            </p:cNvPr>
            <p:cNvSpPr/>
            <p:nvPr/>
          </p:nvSpPr>
          <p:spPr>
            <a:xfrm>
              <a:off x="293070" y="4595043"/>
              <a:ext cx="2649130" cy="720000"/>
            </a:xfrm>
            <a:prstGeom prst="roundRect">
              <a:avLst>
                <a:gd name="adj" fmla="val 15118"/>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en-GB" sz="3600" b="1" dirty="0">
                  <a:solidFill>
                    <a:schemeClr val="tx1"/>
                  </a:solidFill>
                </a:rPr>
                <a:t>95% Viewed</a:t>
              </a:r>
            </a:p>
          </p:txBody>
        </p:sp>
      </p:grpSp>
      <p:grpSp>
        <p:nvGrpSpPr>
          <p:cNvPr id="37" name="Group 36">
            <a:extLst>
              <a:ext uri="{FF2B5EF4-FFF2-40B4-BE49-F238E27FC236}">
                <a16:creationId xmlns:a16="http://schemas.microsoft.com/office/drawing/2014/main" id="{AC3D5342-8ECB-50D7-6E9C-E0BBB4C7843A}"/>
              </a:ext>
            </a:extLst>
          </p:cNvPr>
          <p:cNvGrpSpPr/>
          <p:nvPr/>
        </p:nvGrpSpPr>
        <p:grpSpPr>
          <a:xfrm>
            <a:off x="6217444" y="1807881"/>
            <a:ext cx="5804376" cy="4189175"/>
            <a:chOff x="3169768" y="3632086"/>
            <a:chExt cx="2801999" cy="3849754"/>
          </a:xfrm>
        </p:grpSpPr>
        <p:sp>
          <p:nvSpPr>
            <p:cNvPr id="38" name="Rectangle: Rounded Corners 37">
              <a:extLst>
                <a:ext uri="{FF2B5EF4-FFF2-40B4-BE49-F238E27FC236}">
                  <a16:creationId xmlns:a16="http://schemas.microsoft.com/office/drawing/2014/main" id="{B1927F99-3D60-BB85-C8DE-048F0C0E93D7}"/>
                </a:ext>
              </a:extLst>
            </p:cNvPr>
            <p:cNvSpPr/>
            <p:nvPr/>
          </p:nvSpPr>
          <p:spPr>
            <a:xfrm>
              <a:off x="3169768" y="3632086"/>
              <a:ext cx="2801999" cy="3849754"/>
            </a:xfrm>
            <a:prstGeom prst="roundRect">
              <a:avLst>
                <a:gd name="adj" fmla="val 179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Rounded Corners 39">
              <a:extLst>
                <a:ext uri="{FF2B5EF4-FFF2-40B4-BE49-F238E27FC236}">
                  <a16:creationId xmlns:a16="http://schemas.microsoft.com/office/drawing/2014/main" id="{469319CC-5402-0CF1-C6F0-FF92AB088F35}"/>
                </a:ext>
              </a:extLst>
            </p:cNvPr>
            <p:cNvSpPr/>
            <p:nvPr/>
          </p:nvSpPr>
          <p:spPr>
            <a:xfrm>
              <a:off x="3250215" y="6612269"/>
              <a:ext cx="2649130" cy="720000"/>
            </a:xfrm>
            <a:prstGeom prst="roundRect">
              <a:avLst>
                <a:gd name="adj" fmla="val 15118"/>
              </a:avLst>
            </a:prstGeom>
            <a:solidFill>
              <a:srgbClr val="FFB3B9"/>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en-GB" sz="3600" b="1" dirty="0">
                  <a:solidFill>
                    <a:schemeClr val="tx1"/>
                  </a:solidFill>
                </a:rPr>
                <a:t>15% Viewed </a:t>
              </a:r>
            </a:p>
          </p:txBody>
        </p:sp>
      </p:grpSp>
      <p:grpSp>
        <p:nvGrpSpPr>
          <p:cNvPr id="3" name="Group 2">
            <a:extLst>
              <a:ext uri="{FF2B5EF4-FFF2-40B4-BE49-F238E27FC236}">
                <a16:creationId xmlns:a16="http://schemas.microsoft.com/office/drawing/2014/main" id="{CF2BF69A-5E0F-D4CA-832A-C4F35DC6B196}"/>
              </a:ext>
            </a:extLst>
          </p:cNvPr>
          <p:cNvGrpSpPr/>
          <p:nvPr/>
        </p:nvGrpSpPr>
        <p:grpSpPr>
          <a:xfrm>
            <a:off x="437639" y="1926382"/>
            <a:ext cx="5398076" cy="3029830"/>
            <a:chOff x="416922" y="1847428"/>
            <a:chExt cx="6057839" cy="3400142"/>
          </a:xfrm>
        </p:grpSpPr>
        <p:pic>
          <p:nvPicPr>
            <p:cNvPr id="6" name="Picture 2" descr="See the source image">
              <a:extLst>
                <a:ext uri="{FF2B5EF4-FFF2-40B4-BE49-F238E27FC236}">
                  <a16:creationId xmlns:a16="http://schemas.microsoft.com/office/drawing/2014/main" id="{94E42956-E7D1-6EB6-674A-3581511820A5}"/>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t="7275" b="7260"/>
            <a:stretch/>
          </p:blipFill>
          <p:spPr bwMode="auto">
            <a:xfrm>
              <a:off x="416922" y="1847428"/>
              <a:ext cx="6057839" cy="34001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text, person&#10;&#10;Description automatically generated">
              <a:extLst>
                <a:ext uri="{FF2B5EF4-FFF2-40B4-BE49-F238E27FC236}">
                  <a16:creationId xmlns:a16="http://schemas.microsoft.com/office/drawing/2014/main" id="{3062CB48-F795-1FBA-15BD-B8F6B3F7762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665298" y="2221090"/>
              <a:ext cx="3604179" cy="2044171"/>
            </a:xfrm>
            <a:prstGeom prst="rect">
              <a:avLst/>
            </a:prstGeom>
          </p:spPr>
        </p:pic>
      </p:grpSp>
      <p:pic>
        <p:nvPicPr>
          <p:cNvPr id="8" name="Picture 7" descr="Text&#10;&#10;Description automatically generated">
            <a:extLst>
              <a:ext uri="{FF2B5EF4-FFF2-40B4-BE49-F238E27FC236}">
                <a16:creationId xmlns:a16="http://schemas.microsoft.com/office/drawing/2014/main" id="{6EC3A02D-4179-DBA0-D233-02AAE9312D4C}"/>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b="16028"/>
          <a:stretch/>
        </p:blipFill>
        <p:spPr>
          <a:xfrm>
            <a:off x="6384092" y="1926382"/>
            <a:ext cx="5494119" cy="3029830"/>
          </a:xfrm>
          <a:prstGeom prst="rect">
            <a:avLst/>
          </a:prstGeom>
        </p:spPr>
      </p:pic>
      <p:pic>
        <p:nvPicPr>
          <p:cNvPr id="9" name="ScreenCapture_2022-6-14 15.12.31">
            <a:hlinkClick r:id="" action="ppaction://media"/>
            <a:extLst>
              <a:ext uri="{FF2B5EF4-FFF2-40B4-BE49-F238E27FC236}">
                <a16:creationId xmlns:a16="http://schemas.microsoft.com/office/drawing/2014/main" id="{A8B17239-860C-3020-8488-6281006CFA27}"/>
              </a:ext>
            </a:extLst>
          </p:cNvPr>
          <p:cNvPicPr>
            <a:picLocks noChangeAspect="1"/>
          </p:cNvPicPr>
          <p:nvPr>
            <a:videoFile r:link="rId1"/>
            <p:extLst>
              <p:ext uri="{DAA4B4D4-6D71-4841-9C94-3DE7FCFB9230}">
                <p14:media xmlns:p14="http://schemas.microsoft.com/office/powerpoint/2010/main" r:embed="rId2">
                  <p14:trim st="2146"/>
                </p14:media>
              </p:ext>
            </p:extLst>
          </p:nvPr>
        </p:nvPicPr>
        <p:blipFill>
          <a:blip r:embed="rId8"/>
          <a:stretch>
            <a:fillRect/>
          </a:stretch>
        </p:blipFill>
        <p:spPr>
          <a:xfrm>
            <a:off x="9785823" y="3902468"/>
            <a:ext cx="1058500" cy="875959"/>
          </a:xfrm>
          <a:prstGeom prst="rect">
            <a:avLst/>
          </a:prstGeom>
        </p:spPr>
      </p:pic>
      <p:pic>
        <p:nvPicPr>
          <p:cNvPr id="11" name="Picture 10">
            <a:extLst>
              <a:ext uri="{FF2B5EF4-FFF2-40B4-BE49-F238E27FC236}">
                <a16:creationId xmlns:a16="http://schemas.microsoft.com/office/drawing/2014/main" id="{C1A6E005-8216-95E3-D8B2-5F65252D66D8}"/>
              </a:ext>
            </a:extLst>
          </p:cNvPr>
          <p:cNvPicPr>
            <a:picLocks noChangeAspect="1"/>
          </p:cNvPicPr>
          <p:nvPr/>
        </p:nvPicPr>
        <p:blipFill>
          <a:blip r:embed="rId9"/>
          <a:stretch>
            <a:fillRect/>
          </a:stretch>
        </p:blipFill>
        <p:spPr>
          <a:xfrm>
            <a:off x="1894749" y="6455020"/>
            <a:ext cx="789787" cy="109285"/>
          </a:xfrm>
          <a:prstGeom prst="rect">
            <a:avLst/>
          </a:prstGeom>
        </p:spPr>
      </p:pic>
      <p:sp>
        <p:nvSpPr>
          <p:cNvPr id="2" name="Subtitle 3">
            <a:extLst>
              <a:ext uri="{FF2B5EF4-FFF2-40B4-BE49-F238E27FC236}">
                <a16:creationId xmlns:a16="http://schemas.microsoft.com/office/drawing/2014/main" id="{72F22067-CE8A-4741-5CC5-5B32840800DD}"/>
              </a:ext>
            </a:extLst>
          </p:cNvPr>
          <p:cNvSpPr txBox="1">
            <a:spLocks/>
          </p:cNvSpPr>
          <p:nvPr/>
        </p:nvSpPr>
        <p:spPr>
          <a:xfrm>
            <a:off x="8030826" y="1254688"/>
            <a:ext cx="2177611" cy="394447"/>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400" dirty="0"/>
              <a:t>100% viewable </a:t>
            </a:r>
          </a:p>
        </p:txBody>
      </p:sp>
    </p:spTree>
    <p:extLst>
      <p:ext uri="{BB962C8B-B14F-4D97-AF65-F5344CB8AC3E}">
        <p14:creationId xmlns:p14="http://schemas.microsoft.com/office/powerpoint/2010/main" val="177857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82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4D0BB-B37D-6026-4995-8F1065CBE5EE}"/>
              </a:ext>
            </a:extLst>
          </p:cNvPr>
          <p:cNvSpPr>
            <a:spLocks noGrp="1"/>
          </p:cNvSpPr>
          <p:nvPr>
            <p:ph type="body" sz="quarter" idx="83"/>
          </p:nvPr>
        </p:nvSpPr>
        <p:spPr/>
        <p:txBody>
          <a:bodyPr/>
          <a:lstStyle/>
          <a:p>
            <a:r>
              <a:rPr lang="en-GB" dirty="0"/>
              <a:t>Source: Lumen Attention Research Channel Benchmarks</a:t>
            </a:r>
            <a:endParaRPr lang="en-US" dirty="0"/>
          </a:p>
          <a:p>
            <a:endParaRPr lang="en-GB" dirty="0"/>
          </a:p>
        </p:txBody>
      </p:sp>
      <p:sp>
        <p:nvSpPr>
          <p:cNvPr id="14" name="Subtitle 13">
            <a:extLst>
              <a:ext uri="{FF2B5EF4-FFF2-40B4-BE49-F238E27FC236}">
                <a16:creationId xmlns:a16="http://schemas.microsoft.com/office/drawing/2014/main" id="{FAB72F2A-A7B2-BA95-BCA9-0F4DC00EB680}"/>
              </a:ext>
            </a:extLst>
          </p:cNvPr>
          <p:cNvSpPr>
            <a:spLocks noGrp="1"/>
          </p:cNvSpPr>
          <p:nvPr>
            <p:ph type="subTitle" idx="1"/>
          </p:nvPr>
        </p:nvSpPr>
        <p:spPr>
          <a:xfrm>
            <a:off x="199829" y="955470"/>
            <a:ext cx="11786929" cy="347555"/>
          </a:xfrm>
        </p:spPr>
        <p:txBody>
          <a:bodyPr/>
          <a:lstStyle/>
          <a:p>
            <a:r>
              <a:rPr lang="en-GB" dirty="0"/>
              <a:t>A far greater proportion of your ad – 24 seconds of a 30” and 48 seconds of a 60” - will be watched in cinema</a:t>
            </a:r>
          </a:p>
          <a:p>
            <a:endParaRPr lang="en-GB" dirty="0"/>
          </a:p>
        </p:txBody>
      </p:sp>
      <p:sp>
        <p:nvSpPr>
          <p:cNvPr id="16" name="Title 15">
            <a:extLst>
              <a:ext uri="{FF2B5EF4-FFF2-40B4-BE49-F238E27FC236}">
                <a16:creationId xmlns:a16="http://schemas.microsoft.com/office/drawing/2014/main" id="{C937A83D-5BBB-0E3F-D26B-57950D6133E5}"/>
              </a:ext>
            </a:extLst>
          </p:cNvPr>
          <p:cNvSpPr>
            <a:spLocks noGrp="1"/>
          </p:cNvSpPr>
          <p:nvPr>
            <p:ph type="title"/>
          </p:nvPr>
        </p:nvSpPr>
        <p:spPr/>
        <p:txBody>
          <a:bodyPr/>
          <a:lstStyle/>
          <a:p>
            <a:r>
              <a:rPr lang="en-GB" dirty="0"/>
              <a:t>Maximise attention with cinema </a:t>
            </a:r>
          </a:p>
        </p:txBody>
      </p:sp>
      <p:graphicFrame>
        <p:nvGraphicFramePr>
          <p:cNvPr id="17" name="Chart Placeholder 10">
            <a:extLst>
              <a:ext uri="{FF2B5EF4-FFF2-40B4-BE49-F238E27FC236}">
                <a16:creationId xmlns:a16="http://schemas.microsoft.com/office/drawing/2014/main" id="{DC8028A4-AE4C-B294-3B0B-883C12E2F2AE}"/>
              </a:ext>
            </a:extLst>
          </p:cNvPr>
          <p:cNvGraphicFramePr>
            <a:graphicFrameLocks noGrp="1"/>
          </p:cNvGraphicFramePr>
          <p:nvPr>
            <p:ph type="chart" sz="quarter" idx="84"/>
          </p:nvPr>
        </p:nvGraphicFramePr>
        <p:xfrm>
          <a:off x="325438" y="1560513"/>
          <a:ext cx="11541125" cy="4386262"/>
        </p:xfrm>
        <a:graphic>
          <a:graphicData uri="http://schemas.openxmlformats.org/drawingml/2006/chart">
            <c:chart xmlns:c="http://schemas.openxmlformats.org/drawingml/2006/chart" xmlns:r="http://schemas.openxmlformats.org/officeDocument/2006/relationships" r:id="rId3"/>
          </a:graphicData>
        </a:graphic>
      </p:graphicFrame>
      <p:sp>
        <p:nvSpPr>
          <p:cNvPr id="20" name="Rectangle 19">
            <a:extLst>
              <a:ext uri="{FF2B5EF4-FFF2-40B4-BE49-F238E27FC236}">
                <a16:creationId xmlns:a16="http://schemas.microsoft.com/office/drawing/2014/main" id="{8A5D6068-9291-412C-9CCE-649240B92D6B}"/>
              </a:ext>
            </a:extLst>
          </p:cNvPr>
          <p:cNvSpPr/>
          <p:nvPr/>
        </p:nvSpPr>
        <p:spPr>
          <a:xfrm>
            <a:off x="704849" y="2190750"/>
            <a:ext cx="8848725" cy="2876523"/>
          </a:xfrm>
          <a:prstGeom prst="rect">
            <a:avLst/>
          </a:prstGeom>
          <a:noFill/>
          <a:ln w="12700" cap="flat" cmpd="sng" algn="ctr">
            <a:solidFill>
              <a:schemeClr val="bg1">
                <a:lumMod val="75000"/>
              </a:schemeClr>
            </a:solidFill>
            <a:prstDash val="sysDash"/>
          </a:ln>
          <a:effectLst/>
        </p:spPr>
        <p:txBody>
          <a:bodyPr lIns="0" tIns="0" rIns="0" bIns="0" rtlCol="0" anchor="ctr"/>
          <a:lstStyle/>
          <a:p>
            <a:pPr algn="ctr" defTabSz="961706">
              <a:defRPr/>
            </a:pPr>
            <a:endParaRPr lang="en-GB" sz="2095" kern="0">
              <a:ln>
                <a:solidFill>
                  <a:srgbClr val="00BFD6"/>
                </a:solidFill>
                <a:prstDash val="sysDot"/>
              </a:ln>
              <a:solidFill>
                <a:srgbClr val="000000"/>
              </a:solidFill>
              <a:latin typeface="Inter Tight"/>
            </a:endParaRPr>
          </a:p>
        </p:txBody>
      </p:sp>
      <p:sp>
        <p:nvSpPr>
          <p:cNvPr id="21" name="Text Placeholder 1">
            <a:extLst>
              <a:ext uri="{FF2B5EF4-FFF2-40B4-BE49-F238E27FC236}">
                <a16:creationId xmlns:a16="http://schemas.microsoft.com/office/drawing/2014/main" id="{30D21748-B1E3-29BD-EDBA-31FC89768263}"/>
              </a:ext>
            </a:extLst>
          </p:cNvPr>
          <p:cNvSpPr txBox="1">
            <a:spLocks/>
          </p:cNvSpPr>
          <p:nvPr/>
        </p:nvSpPr>
        <p:spPr>
          <a:xfrm>
            <a:off x="4306772" y="1986762"/>
            <a:ext cx="1579580" cy="446075"/>
          </a:xfrm>
          <a:prstGeom prst="roundRect">
            <a:avLst>
              <a:gd name="adj" fmla="val 2208"/>
            </a:avLst>
          </a:prstGeom>
          <a:solidFill>
            <a:srgbClr val="051D2E"/>
          </a:solidFill>
        </p:spPr>
        <p:txBody>
          <a:bodyPr vert="horz" lIns="0" tIns="0" rIns="0" bIns="0" rtlCol="0" anchor="ctr" anchorCtr="1">
            <a:noAutofit/>
          </a:bodyPr>
          <a:lstStyle>
            <a:lvl1pPr marL="6350" indent="-6350" algn="ctr">
              <a:lnSpc>
                <a:spcPct val="90000"/>
              </a:lnSpc>
              <a:spcBef>
                <a:spcPts val="1000"/>
              </a:spcBef>
              <a:buFont typeface="Arial" panose="020B0604020202020204" pitchFamily="34" charset="0"/>
              <a:buNone/>
              <a:tabLst/>
              <a:defRPr sz="7200" b="1" kern="0">
                <a:solidFill>
                  <a:srgbClr val="051D2E"/>
                </a:solidFill>
              </a:defRPr>
            </a:lvl1pPr>
            <a:lvl2pPr marL="685800" indent="-228600">
              <a:lnSpc>
                <a:spcPct val="90000"/>
              </a:lnSpc>
              <a:spcBef>
                <a:spcPts val="500"/>
              </a:spcBef>
              <a:buFont typeface="Arial" panose="020B0604020202020204" pitchFamily="34" charset="0"/>
              <a:buChar char="•"/>
              <a:defRPr sz="2400" b="1"/>
            </a:lvl2pPr>
            <a:lvl3pPr marL="1143000" indent="-228600">
              <a:lnSpc>
                <a:spcPct val="90000"/>
              </a:lnSpc>
              <a:spcBef>
                <a:spcPts val="500"/>
              </a:spcBef>
              <a:buFont typeface="Arial" panose="020B0604020202020204" pitchFamily="34" charset="0"/>
              <a:buChar char="•"/>
              <a:defRPr sz="2000" b="1"/>
            </a:lvl3pPr>
            <a:lvl4pPr marL="1600200" indent="-228600">
              <a:lnSpc>
                <a:spcPct val="90000"/>
              </a:lnSpc>
              <a:spcBef>
                <a:spcPts val="500"/>
              </a:spcBef>
              <a:buFont typeface="Arial" panose="020B0604020202020204" pitchFamily="34" charset="0"/>
              <a:buChar char="•"/>
              <a:defRPr b="1"/>
            </a:lvl4pPr>
            <a:lvl5pPr marL="2057400" indent="-228600">
              <a:lnSpc>
                <a:spcPct val="90000"/>
              </a:lnSpc>
              <a:spcBef>
                <a:spcPts val="500"/>
              </a:spcBef>
              <a:buFont typeface="Arial" panose="020B0604020202020204" pitchFamily="34" charset="0"/>
              <a:buChar char="•"/>
              <a:defRPr b="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200" dirty="0">
                <a:solidFill>
                  <a:schemeClr val="bg1"/>
                </a:solidFill>
              </a:rPr>
              <a:t>Lumen norms</a:t>
            </a:r>
          </a:p>
        </p:txBody>
      </p:sp>
      <p:pic>
        <p:nvPicPr>
          <p:cNvPr id="22" name="Picture 21">
            <a:extLst>
              <a:ext uri="{FF2B5EF4-FFF2-40B4-BE49-F238E27FC236}">
                <a16:creationId xmlns:a16="http://schemas.microsoft.com/office/drawing/2014/main" id="{564B511C-EC1F-8A82-35E0-76E3AE3BC722}"/>
              </a:ext>
            </a:extLst>
          </p:cNvPr>
          <p:cNvPicPr>
            <a:picLocks noChangeAspect="1"/>
          </p:cNvPicPr>
          <p:nvPr/>
        </p:nvPicPr>
        <p:blipFill>
          <a:blip r:embed="rId4"/>
          <a:stretch>
            <a:fillRect/>
          </a:stretch>
        </p:blipFill>
        <p:spPr>
          <a:xfrm>
            <a:off x="1894749" y="6455020"/>
            <a:ext cx="789787" cy="109285"/>
          </a:xfrm>
          <a:prstGeom prst="rect">
            <a:avLst/>
          </a:prstGeom>
        </p:spPr>
      </p:pic>
    </p:spTree>
    <p:extLst>
      <p:ext uri="{BB962C8B-B14F-4D97-AF65-F5344CB8AC3E}">
        <p14:creationId xmlns:p14="http://schemas.microsoft.com/office/powerpoint/2010/main" val="2632145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3340"/>
        </a:solidFill>
        <a:effectLst/>
      </p:bgPr>
    </p:bg>
    <p:spTree>
      <p:nvGrpSpPr>
        <p:cNvPr id="1" name="">
          <a:extLst>
            <a:ext uri="{FF2B5EF4-FFF2-40B4-BE49-F238E27FC236}">
              <a16:creationId xmlns:a16="http://schemas.microsoft.com/office/drawing/2014/main" id="{29CD0D0B-87AC-CC10-1A6D-94A20D1A27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DE40E6-8C53-4A55-862F-3D9610A00C32}"/>
              </a:ext>
            </a:extLst>
          </p:cNvPr>
          <p:cNvSpPr>
            <a:spLocks noGrp="1"/>
          </p:cNvSpPr>
          <p:nvPr>
            <p:ph type="body" sz="quarter" idx="83"/>
          </p:nvPr>
        </p:nvSpPr>
        <p:spPr>
          <a:xfrm>
            <a:off x="6284890" y="6480593"/>
            <a:ext cx="5701868" cy="138314"/>
          </a:xfrm>
        </p:spPr>
        <p:txBody>
          <a:bodyPr/>
          <a:lstStyle/>
          <a:p>
            <a:r>
              <a:rPr lang="en-GB" sz="1000" dirty="0"/>
              <a:t>Source: Lumen Attention Research Project April 2022. Onscreen Ad Impressions: Cinema Ads = 1,347 | Norms Source: TV data = </a:t>
            </a:r>
            <a:r>
              <a:rPr lang="en-GB" sz="1000" dirty="0" err="1"/>
              <a:t>Tvision</a:t>
            </a:r>
            <a:r>
              <a:rPr lang="en-GB" sz="1000" dirty="0"/>
              <a:t> / YouTube, Facebook, OOH, Display data = Lumen Research</a:t>
            </a:r>
          </a:p>
          <a:p>
            <a:endParaRPr lang="en-GB" dirty="0"/>
          </a:p>
        </p:txBody>
      </p:sp>
      <p:sp>
        <p:nvSpPr>
          <p:cNvPr id="3" name="Subtitle 2">
            <a:extLst>
              <a:ext uri="{FF2B5EF4-FFF2-40B4-BE49-F238E27FC236}">
                <a16:creationId xmlns:a16="http://schemas.microsoft.com/office/drawing/2014/main" id="{2995AA4F-E742-911A-166F-E7103BB6E7E3}"/>
              </a:ext>
            </a:extLst>
          </p:cNvPr>
          <p:cNvSpPr>
            <a:spLocks noGrp="1"/>
          </p:cNvSpPr>
          <p:nvPr>
            <p:ph type="subTitle" idx="1"/>
          </p:nvPr>
        </p:nvSpPr>
        <p:spPr>
          <a:xfrm>
            <a:off x="199829" y="955470"/>
            <a:ext cx="11197974" cy="347555"/>
          </a:xfrm>
        </p:spPr>
        <p:txBody>
          <a:bodyPr/>
          <a:lstStyle/>
          <a:p>
            <a:r>
              <a:rPr lang="en-GB" dirty="0"/>
              <a:t>Cinema delivers significantly longer cumulative viewership vs other AV formats  </a:t>
            </a:r>
          </a:p>
          <a:p>
            <a:endParaRPr lang="en-GB" dirty="0"/>
          </a:p>
        </p:txBody>
      </p:sp>
      <p:sp>
        <p:nvSpPr>
          <p:cNvPr id="4" name="Title 3">
            <a:extLst>
              <a:ext uri="{FF2B5EF4-FFF2-40B4-BE49-F238E27FC236}">
                <a16:creationId xmlns:a16="http://schemas.microsoft.com/office/drawing/2014/main" id="{AFF38DF5-D88A-F098-0E24-652FFC356EDF}"/>
              </a:ext>
            </a:extLst>
          </p:cNvPr>
          <p:cNvSpPr>
            <a:spLocks noGrp="1"/>
          </p:cNvSpPr>
          <p:nvPr>
            <p:ph type="title"/>
          </p:nvPr>
        </p:nvSpPr>
        <p:spPr>
          <a:xfrm>
            <a:off x="199829" y="239094"/>
            <a:ext cx="11786929" cy="475649"/>
          </a:xfrm>
        </p:spPr>
        <p:txBody>
          <a:bodyPr/>
          <a:lstStyle/>
          <a:p>
            <a:r>
              <a:rPr lang="en-GB" sz="3800" dirty="0"/>
              <a:t>Depth of attention paid to cinema ads is unmatched</a:t>
            </a:r>
          </a:p>
        </p:txBody>
      </p:sp>
      <p:graphicFrame>
        <p:nvGraphicFramePr>
          <p:cNvPr id="29" name="Chart Placeholder 28">
            <a:extLst>
              <a:ext uri="{FF2B5EF4-FFF2-40B4-BE49-F238E27FC236}">
                <a16:creationId xmlns:a16="http://schemas.microsoft.com/office/drawing/2014/main" id="{AEC4C97A-D183-15C7-16F0-9BB40F53C09B}"/>
              </a:ext>
            </a:extLst>
          </p:cNvPr>
          <p:cNvGraphicFramePr>
            <a:graphicFrameLocks noGrp="1"/>
          </p:cNvGraphicFramePr>
          <p:nvPr>
            <p:ph type="chart" sz="quarter" idx="84"/>
            <p:extLst>
              <p:ext uri="{D42A27DB-BD31-4B8C-83A1-F6EECF244321}">
                <p14:modId xmlns:p14="http://schemas.microsoft.com/office/powerpoint/2010/main" val="651857788"/>
              </p:ext>
            </p:extLst>
          </p:nvPr>
        </p:nvGraphicFramePr>
        <p:xfrm>
          <a:off x="325438" y="1670050"/>
          <a:ext cx="11541125" cy="4210050"/>
        </p:xfrm>
        <a:graphic>
          <a:graphicData uri="http://schemas.openxmlformats.org/drawingml/2006/chart">
            <c:chart xmlns:c="http://schemas.openxmlformats.org/drawingml/2006/chart" xmlns:r="http://schemas.openxmlformats.org/officeDocument/2006/relationships" r:id="rId3"/>
          </a:graphicData>
        </a:graphic>
      </p:graphicFrame>
      <p:grpSp>
        <p:nvGrpSpPr>
          <p:cNvPr id="52" name="Group 51">
            <a:extLst>
              <a:ext uri="{FF2B5EF4-FFF2-40B4-BE49-F238E27FC236}">
                <a16:creationId xmlns:a16="http://schemas.microsoft.com/office/drawing/2014/main" id="{474DAF6B-66CE-80F7-F0A4-0D03B7CC8151}"/>
              </a:ext>
            </a:extLst>
          </p:cNvPr>
          <p:cNvGrpSpPr/>
          <p:nvPr/>
        </p:nvGrpSpPr>
        <p:grpSpPr>
          <a:xfrm>
            <a:off x="1045218" y="2884868"/>
            <a:ext cx="7082015" cy="2844442"/>
            <a:chOff x="1152461" y="2779776"/>
            <a:chExt cx="7808659" cy="3537186"/>
          </a:xfrm>
        </p:grpSpPr>
        <p:cxnSp>
          <p:nvCxnSpPr>
            <p:cNvPr id="53" name="Straight Connector 52">
              <a:extLst>
                <a:ext uri="{FF2B5EF4-FFF2-40B4-BE49-F238E27FC236}">
                  <a16:creationId xmlns:a16="http://schemas.microsoft.com/office/drawing/2014/main" id="{4DBEB980-D5F0-3E7A-9C01-F010F6B9E091}"/>
                </a:ext>
              </a:extLst>
            </p:cNvPr>
            <p:cNvCxnSpPr>
              <a:cxnSpLocks/>
            </p:cNvCxnSpPr>
            <p:nvPr/>
          </p:nvCxnSpPr>
          <p:spPr>
            <a:xfrm>
              <a:off x="1152461" y="2779776"/>
              <a:ext cx="7796467" cy="0"/>
            </a:xfrm>
            <a:prstGeom prst="line">
              <a:avLst/>
            </a:prstGeom>
            <a:noFill/>
            <a:ln w="9525" cap="flat" cmpd="sng" algn="ctr">
              <a:solidFill>
                <a:srgbClr val="CAC8C8"/>
              </a:solidFill>
              <a:prstDash val="dash"/>
            </a:ln>
            <a:effectLst/>
          </p:spPr>
        </p:cxnSp>
        <p:cxnSp>
          <p:nvCxnSpPr>
            <p:cNvPr id="54" name="Straight Connector 53">
              <a:extLst>
                <a:ext uri="{FF2B5EF4-FFF2-40B4-BE49-F238E27FC236}">
                  <a16:creationId xmlns:a16="http://schemas.microsoft.com/office/drawing/2014/main" id="{9698C6A9-2B55-734B-668D-D61722677545}"/>
                </a:ext>
              </a:extLst>
            </p:cNvPr>
            <p:cNvCxnSpPr>
              <a:cxnSpLocks/>
            </p:cNvCxnSpPr>
            <p:nvPr/>
          </p:nvCxnSpPr>
          <p:spPr>
            <a:xfrm>
              <a:off x="8948928" y="2779776"/>
              <a:ext cx="12192" cy="3537186"/>
            </a:xfrm>
            <a:prstGeom prst="line">
              <a:avLst/>
            </a:prstGeom>
            <a:noFill/>
            <a:ln w="9525" cap="flat" cmpd="sng" algn="ctr">
              <a:solidFill>
                <a:srgbClr val="CAC8C8"/>
              </a:solidFill>
              <a:prstDash val="dash"/>
            </a:ln>
            <a:effectLst/>
          </p:spPr>
        </p:cxnSp>
      </p:grpSp>
      <p:sp>
        <p:nvSpPr>
          <p:cNvPr id="55" name="TextBox 54">
            <a:extLst>
              <a:ext uri="{FF2B5EF4-FFF2-40B4-BE49-F238E27FC236}">
                <a16:creationId xmlns:a16="http://schemas.microsoft.com/office/drawing/2014/main" id="{F444BCF5-1D15-3688-45DF-26451257631A}"/>
              </a:ext>
            </a:extLst>
          </p:cNvPr>
          <p:cNvSpPr txBox="1"/>
          <p:nvPr/>
        </p:nvSpPr>
        <p:spPr>
          <a:xfrm>
            <a:off x="4500387" y="2884867"/>
            <a:ext cx="3615789" cy="238848"/>
          </a:xfrm>
          <a:prstGeom prst="rect">
            <a:avLst/>
          </a:prstGeom>
          <a:noFill/>
          <a:ln>
            <a:noFill/>
          </a:ln>
        </p:spPr>
        <p:txBody>
          <a:bodyPr wrap="square" rtlCol="0">
            <a:spAutoFit/>
          </a:bodyPr>
          <a:lstStyle/>
          <a:p>
            <a:pPr algn="r" defTabSz="829269">
              <a:defRPr/>
            </a:pPr>
            <a:r>
              <a:rPr lang="en-GB" sz="952" i="1" kern="0" dirty="0">
                <a:solidFill>
                  <a:srgbClr val="8A8A8D"/>
                </a:solidFill>
              </a:rPr>
              <a:t>75% of cinema ads are watched for over 20 seconds</a:t>
            </a:r>
          </a:p>
        </p:txBody>
      </p:sp>
      <p:sp>
        <p:nvSpPr>
          <p:cNvPr id="57" name="TextBox 56">
            <a:extLst>
              <a:ext uri="{FF2B5EF4-FFF2-40B4-BE49-F238E27FC236}">
                <a16:creationId xmlns:a16="http://schemas.microsoft.com/office/drawing/2014/main" id="{1627B4B8-87EC-95BB-1E9A-AF51FFE79C40}"/>
              </a:ext>
            </a:extLst>
          </p:cNvPr>
          <p:cNvSpPr txBox="1"/>
          <p:nvPr/>
        </p:nvSpPr>
        <p:spPr>
          <a:xfrm rot="3205071">
            <a:off x="339748" y="3857461"/>
            <a:ext cx="4212892" cy="245901"/>
          </a:xfrm>
          <a:prstGeom prst="rect">
            <a:avLst/>
          </a:prstGeom>
          <a:noFill/>
          <a:ln>
            <a:noFill/>
          </a:ln>
        </p:spPr>
        <p:txBody>
          <a:bodyPr wrap="square" rtlCol="0">
            <a:spAutoFit/>
          </a:bodyPr>
          <a:lstStyle/>
          <a:p>
            <a:pPr defTabSz="829269">
              <a:defRPr/>
            </a:pPr>
            <a:r>
              <a:rPr lang="en-GB" sz="998" kern="0" dirty="0">
                <a:solidFill>
                  <a:srgbClr val="8A8A8D"/>
                </a:solidFill>
              </a:rPr>
              <a:t>YouTube Non-Skippable 15/20”</a:t>
            </a:r>
          </a:p>
        </p:txBody>
      </p:sp>
      <p:sp>
        <p:nvSpPr>
          <p:cNvPr id="58" name="TextBox 57">
            <a:extLst>
              <a:ext uri="{FF2B5EF4-FFF2-40B4-BE49-F238E27FC236}">
                <a16:creationId xmlns:a16="http://schemas.microsoft.com/office/drawing/2014/main" id="{4C445034-3188-5DA6-8D84-C4E44B8C38A3}"/>
              </a:ext>
            </a:extLst>
          </p:cNvPr>
          <p:cNvSpPr txBox="1"/>
          <p:nvPr/>
        </p:nvSpPr>
        <p:spPr>
          <a:xfrm rot="1151602">
            <a:off x="1468466" y="3685492"/>
            <a:ext cx="757436" cy="245901"/>
          </a:xfrm>
          <a:prstGeom prst="rect">
            <a:avLst/>
          </a:prstGeom>
          <a:noFill/>
          <a:ln>
            <a:noFill/>
          </a:ln>
        </p:spPr>
        <p:txBody>
          <a:bodyPr wrap="square" rtlCol="0">
            <a:spAutoFit/>
          </a:bodyPr>
          <a:lstStyle/>
          <a:p>
            <a:pPr defTabSz="829269">
              <a:defRPr/>
            </a:pPr>
            <a:r>
              <a:rPr lang="en-GB" sz="998" kern="0" dirty="0">
                <a:solidFill>
                  <a:srgbClr val="8A8A8D"/>
                </a:solidFill>
              </a:rPr>
              <a:t>TV 30”</a:t>
            </a:r>
          </a:p>
        </p:txBody>
      </p:sp>
      <p:sp>
        <p:nvSpPr>
          <p:cNvPr id="59" name="TextBox 58">
            <a:extLst>
              <a:ext uri="{FF2B5EF4-FFF2-40B4-BE49-F238E27FC236}">
                <a16:creationId xmlns:a16="http://schemas.microsoft.com/office/drawing/2014/main" id="{5710BC9D-953F-DD43-A022-57EC8B545DB9}"/>
              </a:ext>
            </a:extLst>
          </p:cNvPr>
          <p:cNvSpPr txBox="1"/>
          <p:nvPr/>
        </p:nvSpPr>
        <p:spPr>
          <a:xfrm rot="3029994">
            <a:off x="1473009" y="4831519"/>
            <a:ext cx="1787859" cy="245901"/>
          </a:xfrm>
          <a:prstGeom prst="rect">
            <a:avLst/>
          </a:prstGeom>
          <a:noFill/>
          <a:ln>
            <a:noFill/>
          </a:ln>
        </p:spPr>
        <p:txBody>
          <a:bodyPr wrap="square" rtlCol="0">
            <a:spAutoFit/>
          </a:bodyPr>
          <a:lstStyle/>
          <a:p>
            <a:pPr defTabSz="829269">
              <a:defRPr/>
            </a:pPr>
            <a:r>
              <a:rPr lang="en-GB" sz="998" kern="0" dirty="0">
                <a:solidFill>
                  <a:srgbClr val="8A8A8D"/>
                </a:solidFill>
              </a:rPr>
              <a:t>YouTube 6s Bumper</a:t>
            </a:r>
          </a:p>
        </p:txBody>
      </p:sp>
      <p:sp>
        <p:nvSpPr>
          <p:cNvPr id="60" name="TextBox 59">
            <a:extLst>
              <a:ext uri="{FF2B5EF4-FFF2-40B4-BE49-F238E27FC236}">
                <a16:creationId xmlns:a16="http://schemas.microsoft.com/office/drawing/2014/main" id="{78D541B3-1E3D-475B-86B0-441F547D0774}"/>
              </a:ext>
            </a:extLst>
          </p:cNvPr>
          <p:cNvSpPr txBox="1"/>
          <p:nvPr/>
        </p:nvSpPr>
        <p:spPr>
          <a:xfrm rot="2911661">
            <a:off x="1243512" y="5102751"/>
            <a:ext cx="1787859" cy="245901"/>
          </a:xfrm>
          <a:prstGeom prst="rect">
            <a:avLst/>
          </a:prstGeom>
          <a:noFill/>
          <a:ln>
            <a:noFill/>
          </a:ln>
        </p:spPr>
        <p:txBody>
          <a:bodyPr wrap="square" rtlCol="0">
            <a:spAutoFit/>
          </a:bodyPr>
          <a:lstStyle/>
          <a:p>
            <a:pPr defTabSz="829269">
              <a:defRPr/>
            </a:pPr>
            <a:r>
              <a:rPr lang="en-GB" sz="998" kern="0" dirty="0">
                <a:solidFill>
                  <a:srgbClr val="8A8A8D"/>
                </a:solidFill>
              </a:rPr>
              <a:t>FB Infeed</a:t>
            </a:r>
          </a:p>
        </p:txBody>
      </p:sp>
      <p:sp>
        <p:nvSpPr>
          <p:cNvPr id="61" name="TextBox 60">
            <a:extLst>
              <a:ext uri="{FF2B5EF4-FFF2-40B4-BE49-F238E27FC236}">
                <a16:creationId xmlns:a16="http://schemas.microsoft.com/office/drawing/2014/main" id="{6DBB11F9-1DC6-AF3F-7F89-150BEF3AFD71}"/>
              </a:ext>
            </a:extLst>
          </p:cNvPr>
          <p:cNvSpPr txBox="1"/>
          <p:nvPr/>
        </p:nvSpPr>
        <p:spPr>
          <a:xfrm>
            <a:off x="1595627" y="2016360"/>
            <a:ext cx="1083631" cy="245901"/>
          </a:xfrm>
          <a:prstGeom prst="rect">
            <a:avLst/>
          </a:prstGeom>
          <a:noFill/>
          <a:ln>
            <a:noFill/>
          </a:ln>
        </p:spPr>
        <p:txBody>
          <a:bodyPr wrap="square" rtlCol="0">
            <a:spAutoFit/>
          </a:bodyPr>
          <a:lstStyle/>
          <a:p>
            <a:pPr defTabSz="829269">
              <a:defRPr/>
            </a:pPr>
            <a:r>
              <a:rPr lang="en-GB" sz="998" kern="0" dirty="0">
                <a:solidFill>
                  <a:srgbClr val="8A8A8D"/>
                </a:solidFill>
              </a:rPr>
              <a:t>Cinema ads</a:t>
            </a:r>
          </a:p>
        </p:txBody>
      </p:sp>
      <p:pic>
        <p:nvPicPr>
          <p:cNvPr id="62" name="Picture 61">
            <a:extLst>
              <a:ext uri="{FF2B5EF4-FFF2-40B4-BE49-F238E27FC236}">
                <a16:creationId xmlns:a16="http://schemas.microsoft.com/office/drawing/2014/main" id="{5A3EE847-92EF-15A7-1F2C-BF259C26E77E}"/>
              </a:ext>
            </a:extLst>
          </p:cNvPr>
          <p:cNvPicPr>
            <a:picLocks noChangeAspect="1"/>
          </p:cNvPicPr>
          <p:nvPr/>
        </p:nvPicPr>
        <p:blipFill>
          <a:blip r:embed="rId4"/>
          <a:stretch>
            <a:fillRect/>
          </a:stretch>
        </p:blipFill>
        <p:spPr>
          <a:xfrm>
            <a:off x="1894749" y="6455020"/>
            <a:ext cx="789787" cy="109285"/>
          </a:xfrm>
          <a:prstGeom prst="rect">
            <a:avLst/>
          </a:prstGeom>
        </p:spPr>
      </p:pic>
    </p:spTree>
    <p:extLst>
      <p:ext uri="{BB962C8B-B14F-4D97-AF65-F5344CB8AC3E}">
        <p14:creationId xmlns:p14="http://schemas.microsoft.com/office/powerpoint/2010/main" val="3467941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24BC44-9752-3686-6274-B5C233E75BA0}"/>
              </a:ext>
            </a:extLst>
          </p:cNvPr>
          <p:cNvSpPr>
            <a:spLocks noGrp="1"/>
          </p:cNvSpPr>
          <p:nvPr>
            <p:ph type="body" sz="quarter" idx="87"/>
          </p:nvPr>
        </p:nvSpPr>
        <p:spPr>
          <a:xfrm>
            <a:off x="205242" y="1708407"/>
            <a:ext cx="3626249" cy="1992381"/>
          </a:xfrm>
        </p:spPr>
        <p:txBody>
          <a:bodyPr/>
          <a:lstStyle/>
          <a:p>
            <a:pPr lvl="0" algn="ctr" defTabSz="872296">
              <a:defRPr/>
            </a:pPr>
            <a:r>
              <a:rPr lang="en-GB" sz="2800" b="1" kern="0" dirty="0">
                <a:solidFill>
                  <a:srgbClr val="051D2E"/>
                </a:solidFill>
              </a:rPr>
              <a:t>Ad Awareness</a:t>
            </a:r>
          </a:p>
          <a:p>
            <a:pPr lvl="0" algn="ctr" defTabSz="872296">
              <a:defRPr/>
            </a:pPr>
            <a:r>
              <a:rPr lang="en-GB" sz="7200" b="1" kern="0" dirty="0">
                <a:solidFill>
                  <a:srgbClr val="051D2E"/>
                </a:solidFill>
              </a:rPr>
              <a:t>+18%</a:t>
            </a:r>
          </a:p>
        </p:txBody>
      </p:sp>
      <p:sp>
        <p:nvSpPr>
          <p:cNvPr id="4" name="Text Placeholder 3">
            <a:extLst>
              <a:ext uri="{FF2B5EF4-FFF2-40B4-BE49-F238E27FC236}">
                <a16:creationId xmlns:a16="http://schemas.microsoft.com/office/drawing/2014/main" id="{7664A2FD-8085-936D-74D8-20731BDF040D}"/>
              </a:ext>
            </a:extLst>
          </p:cNvPr>
          <p:cNvSpPr>
            <a:spLocks noGrp="1"/>
          </p:cNvSpPr>
          <p:nvPr>
            <p:ph type="body" sz="quarter" idx="91"/>
          </p:nvPr>
        </p:nvSpPr>
        <p:spPr>
          <a:xfrm>
            <a:off x="4282875" y="1708407"/>
            <a:ext cx="3626249" cy="1992381"/>
          </a:xfrm>
        </p:spPr>
        <p:txBody>
          <a:bodyPr/>
          <a:lstStyle/>
          <a:p>
            <a:pPr lvl="0" algn="ctr" defTabSz="872296">
              <a:defRPr/>
            </a:pPr>
            <a:r>
              <a:rPr lang="en-GB" sz="2800" b="1" kern="0" dirty="0">
                <a:solidFill>
                  <a:srgbClr val="051D2E"/>
                </a:solidFill>
              </a:rPr>
              <a:t>Brand perception statements</a:t>
            </a:r>
          </a:p>
          <a:p>
            <a:pPr lvl="0" algn="ctr" defTabSz="872296">
              <a:defRPr/>
            </a:pPr>
            <a:r>
              <a:rPr lang="en-GB" sz="7200" kern="0" dirty="0">
                <a:solidFill>
                  <a:srgbClr val="051D2E"/>
                </a:solidFill>
              </a:rPr>
              <a:t>+24%</a:t>
            </a:r>
            <a:endParaRPr lang="en-GB" sz="7200" b="1" kern="0" dirty="0">
              <a:solidFill>
                <a:srgbClr val="051D2E"/>
              </a:solidFill>
            </a:endParaRPr>
          </a:p>
        </p:txBody>
      </p:sp>
      <p:sp>
        <p:nvSpPr>
          <p:cNvPr id="5" name="Text Placeholder 4">
            <a:extLst>
              <a:ext uri="{FF2B5EF4-FFF2-40B4-BE49-F238E27FC236}">
                <a16:creationId xmlns:a16="http://schemas.microsoft.com/office/drawing/2014/main" id="{F09DFC2D-2E82-F795-DF45-613B7C45CCCD}"/>
              </a:ext>
            </a:extLst>
          </p:cNvPr>
          <p:cNvSpPr>
            <a:spLocks noGrp="1"/>
          </p:cNvSpPr>
          <p:nvPr>
            <p:ph type="body" sz="quarter" idx="93"/>
          </p:nvPr>
        </p:nvSpPr>
        <p:spPr>
          <a:xfrm>
            <a:off x="8334199" y="1708407"/>
            <a:ext cx="3626249" cy="1992381"/>
          </a:xfrm>
        </p:spPr>
        <p:txBody>
          <a:bodyPr>
            <a:normAutofit/>
          </a:bodyPr>
          <a:lstStyle/>
          <a:p>
            <a:pPr lvl="0" algn="ctr" defTabSz="872296">
              <a:defRPr/>
            </a:pPr>
            <a:r>
              <a:rPr lang="en-GB" sz="3000" b="1" kern="0" dirty="0">
                <a:solidFill>
                  <a:srgbClr val="051D2E"/>
                </a:solidFill>
              </a:rPr>
              <a:t>Consideration</a:t>
            </a:r>
          </a:p>
          <a:p>
            <a:pPr lvl="0" algn="ctr" defTabSz="872296">
              <a:defRPr/>
            </a:pPr>
            <a:r>
              <a:rPr lang="en-GB" sz="7200" b="1" kern="0" dirty="0">
                <a:solidFill>
                  <a:srgbClr val="051D2E"/>
                </a:solidFill>
              </a:rPr>
              <a:t>+17%</a:t>
            </a:r>
          </a:p>
        </p:txBody>
      </p:sp>
      <p:sp>
        <p:nvSpPr>
          <p:cNvPr id="6" name="Text Placeholder 5">
            <a:extLst>
              <a:ext uri="{FF2B5EF4-FFF2-40B4-BE49-F238E27FC236}">
                <a16:creationId xmlns:a16="http://schemas.microsoft.com/office/drawing/2014/main" id="{08F1944D-D3E3-8494-E6F0-91B80793B9C4}"/>
              </a:ext>
            </a:extLst>
          </p:cNvPr>
          <p:cNvSpPr>
            <a:spLocks noGrp="1"/>
          </p:cNvSpPr>
          <p:nvPr>
            <p:ph type="body" sz="quarter" idx="95"/>
          </p:nvPr>
        </p:nvSpPr>
        <p:spPr>
          <a:xfrm>
            <a:off x="218397" y="4074199"/>
            <a:ext cx="3626249" cy="1992381"/>
          </a:xfrm>
        </p:spPr>
        <p:txBody>
          <a:bodyPr/>
          <a:lstStyle/>
          <a:p>
            <a:pPr lvl="0" algn="ctr" defTabSz="872296">
              <a:defRPr/>
            </a:pPr>
            <a:r>
              <a:rPr lang="en-GB" sz="2800" b="1" kern="0" dirty="0">
                <a:solidFill>
                  <a:srgbClr val="051D2E"/>
                </a:solidFill>
              </a:rPr>
              <a:t>Recall</a:t>
            </a:r>
          </a:p>
          <a:p>
            <a:pPr lvl="0" algn="ctr" defTabSz="872296">
              <a:defRPr/>
            </a:pPr>
            <a:r>
              <a:rPr lang="en-GB" sz="7200" b="1" kern="0" dirty="0">
                <a:solidFill>
                  <a:srgbClr val="051D2E"/>
                </a:solidFill>
              </a:rPr>
              <a:t>+43%</a:t>
            </a:r>
          </a:p>
        </p:txBody>
      </p:sp>
      <p:sp>
        <p:nvSpPr>
          <p:cNvPr id="8" name="Text Placeholder 7">
            <a:extLst>
              <a:ext uri="{FF2B5EF4-FFF2-40B4-BE49-F238E27FC236}">
                <a16:creationId xmlns:a16="http://schemas.microsoft.com/office/drawing/2014/main" id="{A0E9DF34-A658-0E0E-4E81-09E406E8ABC1}"/>
              </a:ext>
            </a:extLst>
          </p:cNvPr>
          <p:cNvSpPr>
            <a:spLocks noGrp="1"/>
          </p:cNvSpPr>
          <p:nvPr>
            <p:ph type="body" sz="quarter" idx="99"/>
          </p:nvPr>
        </p:nvSpPr>
        <p:spPr>
          <a:xfrm>
            <a:off x="4296030" y="4074199"/>
            <a:ext cx="3626249" cy="1992381"/>
          </a:xfrm>
        </p:spPr>
        <p:txBody>
          <a:bodyPr/>
          <a:lstStyle/>
          <a:p>
            <a:pPr lvl="0" algn="ctr" defTabSz="872296">
              <a:defRPr/>
            </a:pPr>
            <a:endParaRPr lang="en-GB" sz="2800" b="1" kern="0" dirty="0">
              <a:solidFill>
                <a:srgbClr val="051D2E"/>
              </a:solidFill>
            </a:endParaRPr>
          </a:p>
          <a:p>
            <a:pPr lvl="0" algn="ctr" defTabSz="872296">
              <a:defRPr/>
            </a:pPr>
            <a:r>
              <a:rPr lang="en-GB" sz="2800" b="1" kern="0" dirty="0">
                <a:solidFill>
                  <a:srgbClr val="051D2E"/>
                </a:solidFill>
              </a:rPr>
              <a:t>Better brand impression </a:t>
            </a:r>
          </a:p>
          <a:p>
            <a:pPr lvl="0" algn="ctr" defTabSz="872296">
              <a:defRPr/>
            </a:pPr>
            <a:r>
              <a:rPr lang="en-GB" sz="7200" b="1" kern="0" dirty="0">
                <a:solidFill>
                  <a:srgbClr val="051D2E"/>
                </a:solidFill>
              </a:rPr>
              <a:t>+16%</a:t>
            </a:r>
          </a:p>
          <a:p>
            <a:endParaRPr lang="en-GB" dirty="0"/>
          </a:p>
        </p:txBody>
      </p:sp>
      <p:sp>
        <p:nvSpPr>
          <p:cNvPr id="9" name="Text Placeholder 8">
            <a:extLst>
              <a:ext uri="{FF2B5EF4-FFF2-40B4-BE49-F238E27FC236}">
                <a16:creationId xmlns:a16="http://schemas.microsoft.com/office/drawing/2014/main" id="{CE572687-D8A2-17B1-3AB7-846FFFB92AE8}"/>
              </a:ext>
            </a:extLst>
          </p:cNvPr>
          <p:cNvSpPr>
            <a:spLocks noGrp="1"/>
          </p:cNvSpPr>
          <p:nvPr>
            <p:ph type="body" sz="quarter" idx="101"/>
          </p:nvPr>
        </p:nvSpPr>
        <p:spPr>
          <a:xfrm>
            <a:off x="8347354" y="4074199"/>
            <a:ext cx="3626249" cy="1992381"/>
          </a:xfrm>
        </p:spPr>
        <p:txBody>
          <a:bodyPr>
            <a:normAutofit/>
          </a:bodyPr>
          <a:lstStyle/>
          <a:p>
            <a:pPr lvl="0" algn="ctr" defTabSz="872296">
              <a:defRPr/>
            </a:pPr>
            <a:r>
              <a:rPr lang="en-GB" sz="3200" b="1" kern="0" dirty="0">
                <a:solidFill>
                  <a:srgbClr val="051D2E"/>
                </a:solidFill>
              </a:rPr>
              <a:t>Intention to act</a:t>
            </a:r>
          </a:p>
          <a:p>
            <a:pPr lvl="0" algn="ctr" defTabSz="872296">
              <a:defRPr/>
            </a:pPr>
            <a:r>
              <a:rPr lang="en-GB" sz="7200" b="1" kern="0" dirty="0">
                <a:solidFill>
                  <a:srgbClr val="051D2E"/>
                </a:solidFill>
              </a:rPr>
              <a:t>+15%</a:t>
            </a:r>
          </a:p>
        </p:txBody>
      </p:sp>
      <p:sp>
        <p:nvSpPr>
          <p:cNvPr id="10" name="Text Placeholder 9">
            <a:extLst>
              <a:ext uri="{FF2B5EF4-FFF2-40B4-BE49-F238E27FC236}">
                <a16:creationId xmlns:a16="http://schemas.microsoft.com/office/drawing/2014/main" id="{7698DC9E-A216-79E4-AC3F-FF1F8FC80CCF}"/>
              </a:ext>
            </a:extLst>
          </p:cNvPr>
          <p:cNvSpPr>
            <a:spLocks noGrp="1"/>
          </p:cNvSpPr>
          <p:nvPr>
            <p:ph type="body" sz="quarter" idx="72"/>
          </p:nvPr>
        </p:nvSpPr>
        <p:spPr>
          <a:xfrm>
            <a:off x="5131981" y="6480592"/>
            <a:ext cx="6854777" cy="199432"/>
          </a:xfrm>
        </p:spPr>
        <p:txBody>
          <a:bodyPr/>
          <a:lstStyle/>
          <a:p>
            <a:r>
              <a:rPr lang="en-GB" sz="800" kern="0" dirty="0"/>
              <a:t>Source: </a:t>
            </a:r>
            <a:r>
              <a:rPr lang="en-GB" sz="800" kern="0" dirty="0" err="1"/>
              <a:t>Differentology</a:t>
            </a:r>
            <a:r>
              <a:rPr lang="en-GB" sz="800" kern="0" dirty="0"/>
              <a:t>, databank of 100+ cinema campaign effectiveness studies . Relative uplifts between those exposed to the ad in cinema vs. those not exposed to ad in cinema (Demographically matched groups). Top 3 agree scores reported for perceptions, consideration and brand impression</a:t>
            </a:r>
            <a:endParaRPr lang="en-GB" sz="2000" kern="0" dirty="0"/>
          </a:p>
          <a:p>
            <a:endParaRPr lang="en-GB" dirty="0"/>
          </a:p>
        </p:txBody>
      </p:sp>
      <p:sp>
        <p:nvSpPr>
          <p:cNvPr id="11" name="Subtitle 10">
            <a:extLst>
              <a:ext uri="{FF2B5EF4-FFF2-40B4-BE49-F238E27FC236}">
                <a16:creationId xmlns:a16="http://schemas.microsoft.com/office/drawing/2014/main" id="{0A87EE4E-E0CA-0CBE-D944-E27C36B3F4D1}"/>
              </a:ext>
            </a:extLst>
          </p:cNvPr>
          <p:cNvSpPr>
            <a:spLocks noGrp="1"/>
          </p:cNvSpPr>
          <p:nvPr>
            <p:ph type="subTitle" idx="1"/>
          </p:nvPr>
        </p:nvSpPr>
        <p:spPr>
          <a:xfrm>
            <a:off x="199829" y="955471"/>
            <a:ext cx="11607858" cy="290324"/>
          </a:xfrm>
        </p:spPr>
        <p:txBody>
          <a:bodyPr/>
          <a:lstStyle/>
          <a:p>
            <a:r>
              <a:rPr lang="en-GB" sz="2000" dirty="0"/>
              <a:t>The benefit of high levels of attention in cinema is that it will deliver significant uplifts across key ad and brand metrics </a:t>
            </a:r>
            <a:endParaRPr lang="en-GB" dirty="0"/>
          </a:p>
          <a:p>
            <a:endParaRPr lang="en-GB" dirty="0"/>
          </a:p>
        </p:txBody>
      </p:sp>
      <p:sp>
        <p:nvSpPr>
          <p:cNvPr id="12" name="Title 11">
            <a:extLst>
              <a:ext uri="{FF2B5EF4-FFF2-40B4-BE49-F238E27FC236}">
                <a16:creationId xmlns:a16="http://schemas.microsoft.com/office/drawing/2014/main" id="{7473D2FA-00CF-ED59-F841-6781DB6D5BB1}"/>
              </a:ext>
            </a:extLst>
          </p:cNvPr>
          <p:cNvSpPr>
            <a:spLocks noGrp="1"/>
          </p:cNvSpPr>
          <p:nvPr>
            <p:ph type="title"/>
          </p:nvPr>
        </p:nvSpPr>
        <p:spPr>
          <a:xfrm>
            <a:off x="199829" y="239094"/>
            <a:ext cx="11786929" cy="552326"/>
          </a:xfrm>
        </p:spPr>
        <p:txBody>
          <a:bodyPr/>
          <a:lstStyle/>
          <a:p>
            <a:r>
              <a:rPr lang="en-GB" sz="4200" dirty="0"/>
              <a:t>Cinema delivers significant brand metric uplifts</a:t>
            </a:r>
          </a:p>
        </p:txBody>
      </p:sp>
      <p:pic>
        <p:nvPicPr>
          <p:cNvPr id="19" name="Picture 18" descr="A black background with white text&#10;&#10;Description automatically generated">
            <a:extLst>
              <a:ext uri="{FF2B5EF4-FFF2-40B4-BE49-F238E27FC236}">
                <a16:creationId xmlns:a16="http://schemas.microsoft.com/office/drawing/2014/main" id="{45AD1BEE-98B2-15AA-E4F8-370C524EDF3B}"/>
              </a:ext>
            </a:extLst>
          </p:cNvPr>
          <p:cNvPicPr>
            <a:picLocks noChangeAspect="1"/>
          </p:cNvPicPr>
          <p:nvPr/>
        </p:nvPicPr>
        <p:blipFill>
          <a:blip r:embed="rId3">
            <a:clrChange>
              <a:clrFrom>
                <a:srgbClr val="010000"/>
              </a:clrFrom>
              <a:clrTo>
                <a:srgbClr val="010000">
                  <a:alpha val="0"/>
                </a:srgbClr>
              </a:clrTo>
            </a:clrChange>
            <a:extLst>
              <a:ext uri="{28A0092B-C50C-407E-A947-70E740481C1C}">
                <a14:useLocalDpi xmlns:a14="http://schemas.microsoft.com/office/drawing/2010/main" val="0"/>
              </a:ext>
            </a:extLst>
          </a:blip>
          <a:srcRect t="18721" b="11275"/>
          <a:stretch/>
        </p:blipFill>
        <p:spPr>
          <a:xfrm>
            <a:off x="1810091" y="6410056"/>
            <a:ext cx="1298869" cy="214126"/>
          </a:xfrm>
          <a:prstGeom prst="rect">
            <a:avLst/>
          </a:prstGeom>
        </p:spPr>
      </p:pic>
    </p:spTree>
    <p:extLst>
      <p:ext uri="{BB962C8B-B14F-4D97-AF65-F5344CB8AC3E}">
        <p14:creationId xmlns:p14="http://schemas.microsoft.com/office/powerpoint/2010/main" val="3157009011"/>
      </p:ext>
    </p:extLst>
  </p:cSld>
  <p:clrMapOvr>
    <a:masterClrMapping/>
  </p:clrMapOvr>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19016</TotalTime>
  <Words>1483</Words>
  <Application>Microsoft Office PowerPoint</Application>
  <PresentationFormat>Widescreen</PresentationFormat>
  <Paragraphs>97</Paragraphs>
  <Slides>8</Slides>
  <Notes>8</Notes>
  <HiddenSlides>0</HiddenSlides>
  <MMClips>1</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8</vt:i4>
      </vt:variant>
    </vt:vector>
  </HeadingPairs>
  <TitlesOfParts>
    <vt:vector size="23" baseType="lpstr">
      <vt:lpstr>Roboto Light</vt:lpstr>
      <vt:lpstr>Arial</vt:lpstr>
      <vt:lpstr>Inter Tight</vt:lpstr>
      <vt:lpstr>Aptos</vt:lpstr>
      <vt:lpstr>01. Openers</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Centre of Attention DCM x Lumen </vt:lpstr>
      <vt:lpstr>We know people claim to pay attention to cinema ads </vt:lpstr>
      <vt:lpstr>Working with Lumen</vt:lpstr>
      <vt:lpstr>Methodology </vt:lpstr>
      <vt:lpstr>“Viewable” vs viewed</vt:lpstr>
      <vt:lpstr>Maximise attention with cinema </vt:lpstr>
      <vt:lpstr>Depth of attention paid to cinema ads is unmatched</vt:lpstr>
      <vt:lpstr>Cinema delivers significant brand metric uplifts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Josh Turner</cp:lastModifiedBy>
  <cp:revision>106</cp:revision>
  <dcterms:created xsi:type="dcterms:W3CDTF">2026-06-02T09:30:39Z</dcterms:created>
  <dcterms:modified xsi:type="dcterms:W3CDTF">2026-08-04T08:16:46Z</dcterms:modified>
</cp:coreProperties>
</file>