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4.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5.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6.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notesSlides/notesSlide18.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709" r:id="rId2"/>
    <p:sldMasterId id="2147483721" r:id="rId3"/>
    <p:sldMasterId id="2147483753" r:id="rId4"/>
    <p:sldMasterId id="2147483770" r:id="rId5"/>
    <p:sldMasterId id="2147483844" r:id="rId6"/>
    <p:sldMasterId id="2147483889" r:id="rId7"/>
  </p:sldMasterIdLst>
  <p:notesMasterIdLst>
    <p:notesMasterId r:id="rId35"/>
  </p:notesMasterIdLst>
  <p:sldIdLst>
    <p:sldId id="256" r:id="rId8"/>
    <p:sldId id="268" r:id="rId9"/>
    <p:sldId id="2147483644" r:id="rId10"/>
    <p:sldId id="2147483645" r:id="rId11"/>
    <p:sldId id="2147483646" r:id="rId12"/>
    <p:sldId id="2147483628" r:id="rId13"/>
    <p:sldId id="257" r:id="rId14"/>
    <p:sldId id="2147483647" r:id="rId15"/>
    <p:sldId id="258" r:id="rId16"/>
    <p:sldId id="259" r:id="rId17"/>
    <p:sldId id="260" r:id="rId18"/>
    <p:sldId id="261" r:id="rId19"/>
    <p:sldId id="262" r:id="rId20"/>
    <p:sldId id="263" r:id="rId21"/>
    <p:sldId id="264" r:id="rId22"/>
    <p:sldId id="265" r:id="rId23"/>
    <p:sldId id="266" r:id="rId24"/>
    <p:sldId id="267" r:id="rId25"/>
    <p:sldId id="269" r:id="rId26"/>
    <p:sldId id="273" r:id="rId27"/>
    <p:sldId id="275" r:id="rId28"/>
    <p:sldId id="280" r:id="rId29"/>
    <p:sldId id="276" r:id="rId30"/>
    <p:sldId id="2147483522" r:id="rId31"/>
    <p:sldId id="279" r:id="rId32"/>
    <p:sldId id="281" r:id="rId33"/>
    <p:sldId id="282" r:id="rId34"/>
  </p:sldIdLst>
  <p:sldSz cx="12192000" cy="6858000"/>
  <p:notesSz cx="6858000" cy="9144000"/>
  <p:embeddedFontLst>
    <p:embeddedFont>
      <p:font typeface="Inter Tight" pitchFamily="2" charset="0"/>
      <p:regular r:id="rId36"/>
      <p:bold r:id="rId37"/>
      <p:italic r:id="rId38"/>
      <p:boldItalic r:id="rId39"/>
    </p:embeddedFont>
    <p:embeddedFont>
      <p:font typeface="Inter Tight Light" pitchFamily="2" charset="0"/>
      <p:regular r:id="rId40"/>
      <p:italic r:id="rId41"/>
    </p:embeddedFont>
    <p:embeddedFont>
      <p:font typeface="Poppins Medium" panose="00000600000000000000" pitchFamily="2"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B30E7D-386A-4644-A737-91223F304E8B}" v="30" dt="2026-07-20T10:58:42.7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966" autoAdjust="0"/>
  </p:normalViewPr>
  <p:slideViewPr>
    <p:cSldViewPr snapToGrid="0">
      <p:cViewPr varScale="1">
        <p:scale>
          <a:sx n="86" d="100"/>
          <a:sy n="86" d="100"/>
        </p:scale>
        <p:origin x="15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4.fntdata"/><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font" Target="fonts/font7.fntdata"/><Relationship Id="rId47" Type="http://schemas.microsoft.com/office/2015/10/relationships/revisionInfo" Target="revisionInfo.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font" Target="fonts/font1.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 Id="rId43"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font" Target="fonts/font3.fntdata"/><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font" Target="fonts/font6.fntdata"/></Relationships>
</file>

<file path=ppt/charts/_rels/chart1.xml.rels><?xml version="1.0" encoding="UTF-8" standalone="yes"?>
<Relationships xmlns="http://schemas.openxmlformats.org/package/2006/relationships"><Relationship Id="rId1" Type="http://schemas.openxmlformats.org/officeDocument/2006/relationships/oleObject" Target="https://wearemtm.sharepoint.com/sites/MTMShared/Clients%20and%20Projects/DCM/6.%20Quantitative%20surveys/5.%20Analysis/Analysis%20Plan%20for%20DCM.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853856472663411E-3"/>
          <c:y val="8.5477791843052986E-3"/>
          <c:w val="0.98479610840629073"/>
          <c:h val="0.98647174456825459"/>
        </c:manualLayout>
      </c:layout>
      <c:scatterChart>
        <c:scatterStyle val="lineMarker"/>
        <c:varyColors val="0"/>
        <c:ser>
          <c:idx val="0"/>
          <c:order val="0"/>
          <c:tx>
            <c:strRef>
              <c:f>'A5'!$C$16</c:f>
              <c:strCache>
                <c:ptCount val="1"/>
                <c:pt idx="0">
                  <c:v>Dimension 2 (26.34%)</c:v>
                </c:pt>
              </c:strCache>
            </c:strRef>
          </c:tx>
          <c:spPr>
            <a:ln w="38100">
              <a:noFill/>
            </a:ln>
          </c:spPr>
          <c:marker>
            <c:spPr>
              <a:noFill/>
              <a:ln>
                <a:noFill/>
              </a:ln>
            </c:spPr>
          </c:marker>
          <c:dPt>
            <c:idx val="0"/>
            <c:marker>
              <c:symbol val="diamond"/>
              <c:size val="5"/>
              <c:spPr>
                <a:noFill/>
                <a:ln>
                  <a:noFill/>
                  <a:prstDash val="solid"/>
                </a:ln>
              </c:spPr>
            </c:marker>
            <c:bubble3D val="0"/>
            <c:extLst>
              <c:ext xmlns:c16="http://schemas.microsoft.com/office/drawing/2014/chart" uri="{C3380CC4-5D6E-409C-BE32-E72D297353CC}">
                <c16:uniqueId val="{00000000-8920-4689-9115-602E4ED074C1}"/>
              </c:ext>
            </c:extLst>
          </c:dPt>
          <c:dPt>
            <c:idx val="1"/>
            <c:marker>
              <c:symbol val="diamond"/>
              <c:size val="5"/>
              <c:spPr>
                <a:noFill/>
                <a:ln>
                  <a:noFill/>
                  <a:prstDash val="solid"/>
                </a:ln>
              </c:spPr>
            </c:marker>
            <c:bubble3D val="0"/>
            <c:extLst>
              <c:ext xmlns:c16="http://schemas.microsoft.com/office/drawing/2014/chart" uri="{C3380CC4-5D6E-409C-BE32-E72D297353CC}">
                <c16:uniqueId val="{00000001-8920-4689-9115-602E4ED074C1}"/>
              </c:ext>
            </c:extLst>
          </c:dPt>
          <c:dPt>
            <c:idx val="2"/>
            <c:marker>
              <c:symbol val="diamond"/>
              <c:size val="5"/>
              <c:spPr>
                <a:noFill/>
                <a:ln>
                  <a:noFill/>
                  <a:prstDash val="solid"/>
                </a:ln>
              </c:spPr>
            </c:marker>
            <c:bubble3D val="0"/>
            <c:extLst>
              <c:ext xmlns:c16="http://schemas.microsoft.com/office/drawing/2014/chart" uri="{C3380CC4-5D6E-409C-BE32-E72D297353CC}">
                <c16:uniqueId val="{00000002-8920-4689-9115-602E4ED074C1}"/>
              </c:ext>
            </c:extLst>
          </c:dPt>
          <c:dPt>
            <c:idx val="3"/>
            <c:marker>
              <c:symbol val="diamond"/>
              <c:size val="5"/>
              <c:spPr>
                <a:noFill/>
                <a:ln>
                  <a:noFill/>
                  <a:prstDash val="solid"/>
                </a:ln>
              </c:spPr>
            </c:marker>
            <c:bubble3D val="0"/>
            <c:extLst>
              <c:ext xmlns:c16="http://schemas.microsoft.com/office/drawing/2014/chart" uri="{C3380CC4-5D6E-409C-BE32-E72D297353CC}">
                <c16:uniqueId val="{00000003-8920-4689-9115-602E4ED074C1}"/>
              </c:ext>
            </c:extLst>
          </c:dPt>
          <c:dPt>
            <c:idx val="4"/>
            <c:marker>
              <c:symbol val="diamond"/>
              <c:size val="5"/>
              <c:spPr>
                <a:noFill/>
                <a:ln>
                  <a:noFill/>
                  <a:prstDash val="solid"/>
                </a:ln>
              </c:spPr>
            </c:marker>
            <c:bubble3D val="0"/>
            <c:extLst>
              <c:ext xmlns:c16="http://schemas.microsoft.com/office/drawing/2014/chart" uri="{C3380CC4-5D6E-409C-BE32-E72D297353CC}">
                <c16:uniqueId val="{00000004-8920-4689-9115-602E4ED074C1}"/>
              </c:ext>
            </c:extLst>
          </c:dPt>
          <c:dPt>
            <c:idx val="5"/>
            <c:marker>
              <c:symbol val="diamond"/>
              <c:size val="5"/>
              <c:spPr>
                <a:noFill/>
                <a:ln>
                  <a:noFill/>
                  <a:prstDash val="solid"/>
                </a:ln>
              </c:spPr>
            </c:marker>
            <c:bubble3D val="0"/>
            <c:extLst>
              <c:ext xmlns:c16="http://schemas.microsoft.com/office/drawing/2014/chart" uri="{C3380CC4-5D6E-409C-BE32-E72D297353CC}">
                <c16:uniqueId val="{00000005-8920-4689-9115-602E4ED074C1}"/>
              </c:ext>
            </c:extLst>
          </c:dPt>
          <c:dPt>
            <c:idx val="6"/>
            <c:marker>
              <c:symbol val="diamond"/>
              <c:size val="5"/>
              <c:spPr>
                <a:noFill/>
                <a:ln>
                  <a:noFill/>
                  <a:prstDash val="solid"/>
                </a:ln>
              </c:spPr>
            </c:marker>
            <c:bubble3D val="0"/>
            <c:extLst>
              <c:ext xmlns:c16="http://schemas.microsoft.com/office/drawing/2014/chart" uri="{C3380CC4-5D6E-409C-BE32-E72D297353CC}">
                <c16:uniqueId val="{00000006-8920-4689-9115-602E4ED074C1}"/>
              </c:ext>
            </c:extLst>
          </c:dPt>
          <c:dPt>
            <c:idx val="7"/>
            <c:marker>
              <c:symbol val="diamond"/>
              <c:size val="5"/>
              <c:spPr>
                <a:noFill/>
                <a:ln>
                  <a:noFill/>
                  <a:prstDash val="solid"/>
                </a:ln>
              </c:spPr>
            </c:marker>
            <c:bubble3D val="0"/>
            <c:extLst>
              <c:ext xmlns:c16="http://schemas.microsoft.com/office/drawing/2014/chart" uri="{C3380CC4-5D6E-409C-BE32-E72D297353CC}">
                <c16:uniqueId val="{00000007-8920-4689-9115-602E4ED074C1}"/>
              </c:ext>
            </c:extLst>
          </c:dPt>
          <c:dPt>
            <c:idx val="8"/>
            <c:marker>
              <c:symbol val="diamond"/>
              <c:size val="5"/>
              <c:spPr>
                <a:noFill/>
                <a:ln>
                  <a:noFill/>
                  <a:prstDash val="solid"/>
                </a:ln>
              </c:spPr>
            </c:marker>
            <c:bubble3D val="0"/>
            <c:extLst>
              <c:ext xmlns:c16="http://schemas.microsoft.com/office/drawing/2014/chart" uri="{C3380CC4-5D6E-409C-BE32-E72D297353CC}">
                <c16:uniqueId val="{00000008-8920-4689-9115-602E4ED074C1}"/>
              </c:ext>
            </c:extLst>
          </c:dPt>
          <c:dPt>
            <c:idx val="9"/>
            <c:marker>
              <c:symbol val="square"/>
              <c:size val="5"/>
              <c:spPr>
                <a:noFill/>
                <a:ln>
                  <a:noFill/>
                  <a:prstDash val="solid"/>
                </a:ln>
              </c:spPr>
            </c:marker>
            <c:bubble3D val="0"/>
            <c:extLst>
              <c:ext xmlns:c16="http://schemas.microsoft.com/office/drawing/2014/chart" uri="{C3380CC4-5D6E-409C-BE32-E72D297353CC}">
                <c16:uniqueId val="{00000009-8920-4689-9115-602E4ED074C1}"/>
              </c:ext>
            </c:extLst>
          </c:dPt>
          <c:dPt>
            <c:idx val="10"/>
            <c:marker>
              <c:symbol val="square"/>
              <c:size val="5"/>
              <c:spPr>
                <a:noFill/>
                <a:ln>
                  <a:noFill/>
                  <a:prstDash val="solid"/>
                </a:ln>
              </c:spPr>
            </c:marker>
            <c:bubble3D val="0"/>
            <c:extLst>
              <c:ext xmlns:c16="http://schemas.microsoft.com/office/drawing/2014/chart" uri="{C3380CC4-5D6E-409C-BE32-E72D297353CC}">
                <c16:uniqueId val="{0000000A-8920-4689-9115-602E4ED074C1}"/>
              </c:ext>
            </c:extLst>
          </c:dPt>
          <c:dPt>
            <c:idx val="11"/>
            <c:marker>
              <c:symbol val="square"/>
              <c:size val="5"/>
              <c:spPr>
                <a:noFill/>
                <a:ln>
                  <a:noFill/>
                  <a:prstDash val="solid"/>
                </a:ln>
              </c:spPr>
            </c:marker>
            <c:bubble3D val="0"/>
            <c:extLst>
              <c:ext xmlns:c16="http://schemas.microsoft.com/office/drawing/2014/chart" uri="{C3380CC4-5D6E-409C-BE32-E72D297353CC}">
                <c16:uniqueId val="{0000000B-8920-4689-9115-602E4ED074C1}"/>
              </c:ext>
            </c:extLst>
          </c:dPt>
          <c:dPt>
            <c:idx val="12"/>
            <c:marker>
              <c:symbol val="square"/>
              <c:size val="5"/>
              <c:spPr>
                <a:noFill/>
                <a:ln>
                  <a:noFill/>
                  <a:prstDash val="solid"/>
                </a:ln>
              </c:spPr>
            </c:marker>
            <c:bubble3D val="0"/>
            <c:extLst>
              <c:ext xmlns:c16="http://schemas.microsoft.com/office/drawing/2014/chart" uri="{C3380CC4-5D6E-409C-BE32-E72D297353CC}">
                <c16:uniqueId val="{0000000C-8920-4689-9115-602E4ED074C1}"/>
              </c:ext>
            </c:extLst>
          </c:dPt>
          <c:dPt>
            <c:idx val="13"/>
            <c:marker>
              <c:symbol val="square"/>
              <c:size val="5"/>
              <c:spPr>
                <a:noFill/>
                <a:ln>
                  <a:noFill/>
                  <a:prstDash val="solid"/>
                </a:ln>
              </c:spPr>
            </c:marker>
            <c:bubble3D val="0"/>
            <c:extLst>
              <c:ext xmlns:c16="http://schemas.microsoft.com/office/drawing/2014/chart" uri="{C3380CC4-5D6E-409C-BE32-E72D297353CC}">
                <c16:uniqueId val="{0000000D-8920-4689-9115-602E4ED074C1}"/>
              </c:ext>
            </c:extLst>
          </c:dPt>
          <c:dPt>
            <c:idx val="14"/>
            <c:marker>
              <c:symbol val="square"/>
              <c:size val="5"/>
              <c:spPr>
                <a:noFill/>
                <a:ln>
                  <a:noFill/>
                  <a:prstDash val="solid"/>
                </a:ln>
              </c:spPr>
            </c:marker>
            <c:bubble3D val="0"/>
            <c:extLst>
              <c:ext xmlns:c16="http://schemas.microsoft.com/office/drawing/2014/chart" uri="{C3380CC4-5D6E-409C-BE32-E72D297353CC}">
                <c16:uniqueId val="{0000000E-8920-4689-9115-602E4ED074C1}"/>
              </c:ext>
            </c:extLst>
          </c:dPt>
          <c:dPt>
            <c:idx val="15"/>
            <c:marker>
              <c:symbol val="square"/>
              <c:size val="5"/>
              <c:spPr>
                <a:noFill/>
                <a:ln>
                  <a:noFill/>
                  <a:prstDash val="solid"/>
                </a:ln>
              </c:spPr>
            </c:marker>
            <c:bubble3D val="0"/>
            <c:extLst>
              <c:ext xmlns:c16="http://schemas.microsoft.com/office/drawing/2014/chart" uri="{C3380CC4-5D6E-409C-BE32-E72D297353CC}">
                <c16:uniqueId val="{0000000F-8920-4689-9115-602E4ED074C1}"/>
              </c:ext>
            </c:extLst>
          </c:dPt>
          <c:dPt>
            <c:idx val="16"/>
            <c:marker>
              <c:symbol val="square"/>
              <c:size val="5"/>
              <c:spPr>
                <a:noFill/>
                <a:ln>
                  <a:noFill/>
                  <a:prstDash val="solid"/>
                </a:ln>
              </c:spPr>
            </c:marker>
            <c:bubble3D val="0"/>
            <c:extLst>
              <c:ext xmlns:c16="http://schemas.microsoft.com/office/drawing/2014/chart" uri="{C3380CC4-5D6E-409C-BE32-E72D297353CC}">
                <c16:uniqueId val="{00000010-8920-4689-9115-602E4ED074C1}"/>
              </c:ext>
            </c:extLst>
          </c:dPt>
          <c:dPt>
            <c:idx val="17"/>
            <c:marker>
              <c:symbol val="square"/>
              <c:size val="5"/>
              <c:spPr>
                <a:noFill/>
                <a:ln>
                  <a:noFill/>
                  <a:prstDash val="solid"/>
                </a:ln>
              </c:spPr>
            </c:marker>
            <c:bubble3D val="0"/>
            <c:extLst>
              <c:ext xmlns:c16="http://schemas.microsoft.com/office/drawing/2014/chart" uri="{C3380CC4-5D6E-409C-BE32-E72D297353CC}">
                <c16:uniqueId val="{00000011-8920-4689-9115-602E4ED074C1}"/>
              </c:ext>
            </c:extLst>
          </c:dPt>
          <c:dPt>
            <c:idx val="18"/>
            <c:marker>
              <c:symbol val="square"/>
              <c:size val="5"/>
              <c:spPr>
                <a:noFill/>
                <a:ln>
                  <a:noFill/>
                  <a:prstDash val="solid"/>
                </a:ln>
              </c:spPr>
            </c:marker>
            <c:bubble3D val="0"/>
            <c:extLst>
              <c:ext xmlns:c16="http://schemas.microsoft.com/office/drawing/2014/chart" uri="{C3380CC4-5D6E-409C-BE32-E72D297353CC}">
                <c16:uniqueId val="{00000012-8920-4689-9115-602E4ED074C1}"/>
              </c:ext>
            </c:extLst>
          </c:dPt>
          <c:dLbls>
            <c:dLbl>
              <c:idx val="0"/>
              <c:layout>
                <c:manualLayout>
                  <c:x val="3.2519007479678161E-2"/>
                  <c:y val="-2.1174357536395533E-2"/>
                </c:manualLayout>
              </c:layout>
              <c:tx>
                <c:rich>
                  <a:bodyPr wrap="square" lIns="38100" tIns="19050" rIns="38100" bIns="19050" anchor="ctr">
                    <a:noAutofit/>
                  </a:bodyPr>
                  <a:lstStyle/>
                  <a:p>
                    <a:pPr>
                      <a:defRPr sz="900" b="1" spc="50" baseline="0">
                        <a:solidFill>
                          <a:schemeClr val="tx1"/>
                        </a:solidFill>
                        <a:latin typeface="+mj-lt"/>
                      </a:defRPr>
                    </a:pPr>
                    <a:r>
                      <a:rPr lang="en-GB" sz="900" b="1" spc="50" baseline="0">
                        <a:solidFill>
                          <a:schemeClr val="tx1"/>
                        </a:solidFill>
                        <a:latin typeface="+mj-lt"/>
                      </a:rPr>
                      <a:t>Gives a platform to everyday voices</a:t>
                    </a:r>
                  </a:p>
                </c:rich>
              </c:tx>
              <c:spPr>
                <a:noFill/>
                <a:ln>
                  <a:noFill/>
                </a:ln>
                <a:effectLst/>
              </c:spPr>
              <c:showLegendKey val="0"/>
              <c:showVal val="0"/>
              <c:showCatName val="1"/>
              <c:showSerName val="0"/>
              <c:showPercent val="0"/>
              <c:showBubbleSize val="0"/>
              <c:extLst>
                <c:ext xmlns:c15="http://schemas.microsoft.com/office/drawing/2012/chart" uri="{CE6537A1-D6FC-4f65-9D91-7224C49458BB}">
                  <c15:layout>
                    <c:manualLayout>
                      <c:w val="0.13725123889053595"/>
                      <c:h val="0.13074109720885463"/>
                    </c:manualLayout>
                  </c15:layout>
                  <c15:showDataLabelsRange val="0"/>
                </c:ext>
                <c:ext xmlns:c16="http://schemas.microsoft.com/office/drawing/2014/chart" uri="{C3380CC4-5D6E-409C-BE32-E72D297353CC}">
                  <c16:uniqueId val="{00000000-8920-4689-9115-602E4ED074C1}"/>
                </c:ext>
              </c:extLst>
            </c:dLbl>
            <c:dLbl>
              <c:idx val="1"/>
              <c:layout>
                <c:manualLayout>
                  <c:x val="-7.0565595203416556E-2"/>
                  <c:y val="2.4128136533462637E-2"/>
                </c:manualLayout>
              </c:layout>
              <c:tx>
                <c:rich>
                  <a:bodyPr wrap="square" lIns="38100" tIns="19050" rIns="38100" bIns="19050" anchor="ctr">
                    <a:noAutofit/>
                  </a:bodyPr>
                  <a:lstStyle/>
                  <a:p>
                    <a:pPr>
                      <a:defRPr sz="900" b="1" spc="50" baseline="0">
                        <a:solidFill>
                          <a:schemeClr val="tx1"/>
                        </a:solidFill>
                        <a:latin typeface="+mj-lt"/>
                      </a:defRPr>
                    </a:pPr>
                    <a:r>
                      <a:rPr lang="en-GB" sz="900" b="1" spc="50" baseline="0">
                        <a:solidFill>
                          <a:schemeClr val="tx1"/>
                        </a:solidFill>
                        <a:latin typeface="+mj-lt"/>
                      </a:rPr>
                      <a:t>Is the heart of our culture</a:t>
                    </a:r>
                  </a:p>
                </c:rich>
              </c:tx>
              <c:spPr>
                <a:noFill/>
                <a:ln>
                  <a:noFill/>
                </a:ln>
                <a:effectLst/>
              </c:spPr>
              <c:showLegendKey val="0"/>
              <c:showVal val="0"/>
              <c:showCatName val="1"/>
              <c:showSerName val="0"/>
              <c:showPercent val="0"/>
              <c:showBubbleSize val="0"/>
              <c:extLst>
                <c:ext xmlns:c15="http://schemas.microsoft.com/office/drawing/2012/chart" uri="{CE6537A1-D6FC-4f65-9D91-7224C49458BB}">
                  <c15:layout>
                    <c:manualLayout>
                      <c:w val="0.11833944425389481"/>
                      <c:h val="0.1231183830606352"/>
                    </c:manualLayout>
                  </c15:layout>
                  <c15:showDataLabelsRange val="0"/>
                </c:ext>
                <c:ext xmlns:c16="http://schemas.microsoft.com/office/drawing/2014/chart" uri="{C3380CC4-5D6E-409C-BE32-E72D297353CC}">
                  <c16:uniqueId val="{00000001-8920-4689-9115-602E4ED074C1}"/>
                </c:ext>
              </c:extLst>
            </c:dLbl>
            <c:dLbl>
              <c:idx val="2"/>
              <c:layout>
                <c:manualLayout>
                  <c:x val="-0.19665454327960571"/>
                  <c:y val="-4.0932756360220583E-3"/>
                </c:manualLayout>
              </c:layout>
              <c:tx>
                <c:rich>
                  <a:bodyPr wrap="square" lIns="38100" tIns="19050" rIns="38100" bIns="19050" anchor="ctr">
                    <a:noAutofit/>
                  </a:bodyPr>
                  <a:lstStyle/>
                  <a:p>
                    <a:pPr>
                      <a:defRPr sz="900" b="1" spc="50" baseline="0">
                        <a:solidFill>
                          <a:schemeClr val="tx1"/>
                        </a:solidFill>
                        <a:latin typeface="+mj-lt"/>
                      </a:defRPr>
                    </a:pPr>
                    <a:r>
                      <a:rPr lang="en-GB" sz="900" b="1" spc="50" baseline="0">
                        <a:solidFill>
                          <a:schemeClr val="tx1"/>
                        </a:solidFill>
                        <a:latin typeface="+mj-lt"/>
                      </a:rPr>
                      <a:t>Defines what is popular and mainstream right now</a:t>
                    </a:r>
                  </a:p>
                </c:rich>
              </c:tx>
              <c:spPr>
                <a:noFill/>
                <a:ln>
                  <a:noFill/>
                </a:ln>
                <a:effectLst/>
              </c:spPr>
              <c:showLegendKey val="0"/>
              <c:showVal val="0"/>
              <c:showCatName val="1"/>
              <c:showSerName val="0"/>
              <c:showPercent val="0"/>
              <c:showBubbleSize val="0"/>
              <c:extLst>
                <c:ext xmlns:c15="http://schemas.microsoft.com/office/drawing/2012/chart" uri="{CE6537A1-D6FC-4f65-9D91-7224C49458BB}">
                  <c15:layout>
                    <c:manualLayout>
                      <c:w val="0.16803363978390806"/>
                      <c:h val="0.19233878729547643"/>
                    </c:manualLayout>
                  </c15:layout>
                  <c15:showDataLabelsRange val="0"/>
                </c:ext>
                <c:ext xmlns:c16="http://schemas.microsoft.com/office/drawing/2014/chart" uri="{C3380CC4-5D6E-409C-BE32-E72D297353CC}">
                  <c16:uniqueId val="{00000002-8920-4689-9115-602E4ED074C1}"/>
                </c:ext>
              </c:extLst>
            </c:dLbl>
            <c:dLbl>
              <c:idx val="3"/>
              <c:layout>
                <c:manualLayout>
                  <c:x val="-9.9501120961029796E-2"/>
                  <c:y val="2.0425454517896523E-3"/>
                </c:manualLayout>
              </c:layout>
              <c:tx>
                <c:rich>
                  <a:bodyPr wrap="square" lIns="38100" tIns="19050" rIns="38100" bIns="19050" anchor="ctr">
                    <a:noAutofit/>
                  </a:bodyPr>
                  <a:lstStyle/>
                  <a:p>
                    <a:pPr>
                      <a:defRPr sz="900" b="1" spc="50" baseline="0">
                        <a:solidFill>
                          <a:schemeClr val="tx1"/>
                        </a:solidFill>
                        <a:latin typeface="+mj-lt"/>
                      </a:defRPr>
                    </a:pPr>
                    <a:r>
                      <a:rPr lang="en-US" sz="900" b="1" spc="50" baseline="0">
                        <a:solidFill>
                          <a:schemeClr val="tx1"/>
                        </a:solidFill>
                        <a:latin typeface="+mj-lt"/>
                      </a:rPr>
                      <a:t>Champions alternative views</a:t>
                    </a:r>
                  </a:p>
                </c:rich>
              </c:tx>
              <c:spPr>
                <a:noFill/>
                <a:ln>
                  <a:noFill/>
                </a:ln>
                <a:effectLst/>
              </c:spPr>
              <c:showLegendKey val="0"/>
              <c:showVal val="0"/>
              <c:showCatName val="1"/>
              <c:showSerName val="0"/>
              <c:showPercent val="0"/>
              <c:showBubbleSize val="0"/>
              <c:extLst>
                <c:ext xmlns:c15="http://schemas.microsoft.com/office/drawing/2012/chart" uri="{CE6537A1-D6FC-4f65-9D91-7224C49458BB}">
                  <c15:layout>
                    <c:manualLayout>
                      <c:w val="0.16617371948493265"/>
                      <c:h val="0.13081809432146296"/>
                    </c:manualLayout>
                  </c15:layout>
                  <c15:showDataLabelsRange val="0"/>
                </c:ext>
                <c:ext xmlns:c16="http://schemas.microsoft.com/office/drawing/2014/chart" uri="{C3380CC4-5D6E-409C-BE32-E72D297353CC}">
                  <c16:uniqueId val="{00000003-8920-4689-9115-602E4ED074C1}"/>
                </c:ext>
              </c:extLst>
            </c:dLbl>
            <c:dLbl>
              <c:idx val="4"/>
              <c:layout>
                <c:manualLayout>
                  <c:x val="5.3944750680026014E-2"/>
                  <c:y val="-9.358321160081234E-3"/>
                </c:manualLayout>
              </c:layout>
              <c:tx>
                <c:rich>
                  <a:bodyPr/>
                  <a:lstStyle/>
                  <a:p>
                    <a:r>
                      <a:rPr lang="en-GB" sz="900" b="1" spc="50" baseline="0" dirty="0">
                        <a:solidFill>
                          <a:schemeClr val="tx1"/>
                        </a:solidFill>
                        <a:latin typeface="+mj-lt"/>
                      </a:rPr>
                      <a:t>Creates “must-see” moments everyone talks about</a:t>
                    </a:r>
                  </a:p>
                </c:rich>
              </c:tx>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8920-4689-9115-602E4ED074C1}"/>
                </c:ext>
              </c:extLst>
            </c:dLbl>
            <c:dLbl>
              <c:idx val="5"/>
              <c:layout>
                <c:manualLayout>
                  <c:x val="-8.7877221674663428E-2"/>
                  <c:y val="6.350934074417168E-2"/>
                </c:manualLayout>
              </c:layout>
              <c:tx>
                <c:rich>
                  <a:bodyPr wrap="square" lIns="38100" tIns="19050" rIns="38100" bIns="19050" anchor="ctr">
                    <a:noAutofit/>
                  </a:bodyPr>
                  <a:lstStyle/>
                  <a:p>
                    <a:pPr>
                      <a:defRPr sz="900" b="1" spc="50" baseline="0">
                        <a:solidFill>
                          <a:schemeClr val="tx1"/>
                        </a:solidFill>
                        <a:latin typeface="+mn-lt"/>
                      </a:defRPr>
                    </a:pPr>
                    <a:r>
                      <a:rPr lang="en-GB" sz="900" b="1" spc="50" baseline="0">
                        <a:solidFill>
                          <a:schemeClr val="tx1"/>
                        </a:solidFill>
                        <a:latin typeface="+mn-lt"/>
                      </a:rPr>
                      <a:t>Sparks moments I want to talk about with others</a:t>
                    </a:r>
                  </a:p>
                </c:rich>
              </c:tx>
              <c:spPr>
                <a:noFill/>
                <a:ln>
                  <a:noFill/>
                </a:ln>
                <a:effectLst/>
              </c:spPr>
              <c:showLegendKey val="0"/>
              <c:showVal val="0"/>
              <c:showCatName val="1"/>
              <c:showSerName val="0"/>
              <c:showPercent val="0"/>
              <c:showBubbleSize val="0"/>
              <c:extLst>
                <c:ext xmlns:c15="http://schemas.microsoft.com/office/drawing/2012/chart" uri="{CE6537A1-D6FC-4f65-9D91-7224C49458BB}">
                  <c15:layout>
                    <c:manualLayout>
                      <c:w val="0.13132177322401412"/>
                      <c:h val="0.23292835001959594"/>
                    </c:manualLayout>
                  </c15:layout>
                  <c15:showDataLabelsRange val="0"/>
                </c:ext>
                <c:ext xmlns:c16="http://schemas.microsoft.com/office/drawing/2014/chart" uri="{C3380CC4-5D6E-409C-BE32-E72D297353CC}">
                  <c16:uniqueId val="{00000005-8920-4689-9115-602E4ED074C1}"/>
                </c:ext>
              </c:extLst>
            </c:dLbl>
            <c:dLbl>
              <c:idx val="6"/>
              <c:layout>
                <c:manualLayout>
                  <c:x val="-5.0014601968072087E-2"/>
                  <c:y val="7.6998628299470269E-3"/>
                </c:manualLayout>
              </c:layout>
              <c:tx>
                <c:rich>
                  <a:bodyPr wrap="square" lIns="38100" tIns="19050" rIns="38100" bIns="19050" anchor="ctr">
                    <a:noAutofit/>
                  </a:bodyPr>
                  <a:lstStyle/>
                  <a:p>
                    <a:pPr>
                      <a:defRPr sz="900" b="1" spc="50" baseline="0">
                        <a:solidFill>
                          <a:schemeClr val="tx1"/>
                        </a:solidFill>
                        <a:latin typeface="+mj-lt"/>
                      </a:defRPr>
                    </a:pPr>
                    <a:r>
                      <a:rPr lang="en-GB" sz="900" b="1" spc="50" baseline="0">
                        <a:solidFill>
                          <a:schemeClr val="tx1"/>
                        </a:solidFill>
                        <a:latin typeface="+mj-lt"/>
                      </a:rPr>
                      <a:t>Creates culture that stands the test of time</a:t>
                    </a:r>
                  </a:p>
                </c:rich>
              </c:tx>
              <c:spPr>
                <a:noFill/>
                <a:ln>
                  <a:noFill/>
                </a:ln>
                <a:effectLst/>
              </c:spPr>
              <c:showLegendKey val="0"/>
              <c:showVal val="0"/>
              <c:showCatName val="1"/>
              <c:showSerName val="0"/>
              <c:showPercent val="0"/>
              <c:showBubbleSize val="0"/>
              <c:extLst>
                <c:ext xmlns:c15="http://schemas.microsoft.com/office/drawing/2012/chart" uri="{CE6537A1-D6FC-4f65-9D91-7224C49458BB}">
                  <c15:layout>
                    <c:manualLayout>
                      <c:w val="0.18114685937080222"/>
                      <c:h val="0.15769008662175166"/>
                    </c:manualLayout>
                  </c15:layout>
                  <c15:showDataLabelsRange val="0"/>
                </c:ext>
                <c:ext xmlns:c16="http://schemas.microsoft.com/office/drawing/2014/chart" uri="{C3380CC4-5D6E-409C-BE32-E72D297353CC}">
                  <c16:uniqueId val="{00000006-8920-4689-9115-602E4ED074C1}"/>
                </c:ext>
              </c:extLst>
            </c:dLbl>
            <c:dLbl>
              <c:idx val="7"/>
              <c:layout>
                <c:manualLayout>
                  <c:x val="-6.14937917945185E-3"/>
                  <c:y val="-4.8361916743082767E-2"/>
                </c:manualLayout>
              </c:layout>
              <c:tx>
                <c:rich>
                  <a:bodyPr wrap="square" lIns="38100" tIns="19050" rIns="38100" bIns="19050" anchor="ctr">
                    <a:noAutofit/>
                  </a:bodyPr>
                  <a:lstStyle/>
                  <a:p>
                    <a:pPr>
                      <a:defRPr sz="900" b="1" spc="50" baseline="0">
                        <a:solidFill>
                          <a:schemeClr val="tx1"/>
                        </a:solidFill>
                        <a:latin typeface="+mj-lt"/>
                      </a:defRPr>
                    </a:pPr>
                    <a:r>
                      <a:rPr lang="en-GB" sz="900" b="1" spc="50" baseline="0">
                        <a:solidFill>
                          <a:schemeClr val="tx1"/>
                        </a:solidFill>
                        <a:latin typeface="+mj-lt"/>
                      </a:rPr>
                      <a:t>Is the place to discover what’s coming next</a:t>
                    </a:r>
                  </a:p>
                </c:rich>
              </c:tx>
              <c:spPr>
                <a:noFill/>
                <a:ln>
                  <a:noFill/>
                </a:ln>
                <a:effectLst/>
              </c:spPr>
              <c:showLegendKey val="0"/>
              <c:showVal val="0"/>
              <c:showCatName val="1"/>
              <c:showSerName val="0"/>
              <c:showPercent val="0"/>
              <c:showBubbleSize val="0"/>
              <c:extLst>
                <c:ext xmlns:c15="http://schemas.microsoft.com/office/drawing/2012/chart" uri="{CE6537A1-D6FC-4f65-9D91-7224C49458BB}">
                  <c15:layout>
                    <c:manualLayout>
                      <c:w val="0.11285001495886403"/>
                      <c:h val="0.30782384636954063"/>
                    </c:manualLayout>
                  </c15:layout>
                  <c15:showDataLabelsRange val="0"/>
                </c:ext>
                <c:ext xmlns:c16="http://schemas.microsoft.com/office/drawing/2014/chart" uri="{C3380CC4-5D6E-409C-BE32-E72D297353CC}">
                  <c16:uniqueId val="{00000007-8920-4689-9115-602E4ED074C1}"/>
                </c:ext>
              </c:extLst>
            </c:dLbl>
            <c:dLbl>
              <c:idx val="8"/>
              <c:layout>
                <c:manualLayout>
                  <c:x val="-0.20845697009839381"/>
                  <c:y val="-2.309883064424454E-2"/>
                </c:manualLayout>
              </c:layout>
              <c:tx>
                <c:rich>
                  <a:bodyPr wrap="square" lIns="38100" tIns="19050" rIns="38100" bIns="19050" anchor="ctr">
                    <a:noAutofit/>
                  </a:bodyPr>
                  <a:lstStyle/>
                  <a:p>
                    <a:pPr>
                      <a:defRPr sz="900" b="1" spc="50" baseline="0">
                        <a:solidFill>
                          <a:schemeClr val="tx1"/>
                        </a:solidFill>
                        <a:latin typeface="+mj-lt"/>
                      </a:defRPr>
                    </a:pPr>
                    <a:r>
                      <a:rPr lang="en-GB" sz="900" b="1" spc="50" baseline="0">
                        <a:solidFill>
                          <a:schemeClr val="tx1"/>
                        </a:solidFill>
                        <a:latin typeface="+mj-lt"/>
                      </a:rPr>
                      <a:t>Provides culture that reflects my own life and identity</a:t>
                    </a:r>
                  </a:p>
                </c:rich>
              </c:tx>
              <c:spPr>
                <a:noFill/>
                <a:ln>
                  <a:noFill/>
                </a:ln>
                <a:effectLst/>
              </c:spPr>
              <c:showLegendKey val="0"/>
              <c:showVal val="0"/>
              <c:showCatName val="1"/>
              <c:showSerName val="0"/>
              <c:showPercent val="0"/>
              <c:showBubbleSize val="0"/>
              <c:extLst>
                <c:ext xmlns:c15="http://schemas.microsoft.com/office/drawing/2012/chart" uri="{CE6537A1-D6FC-4f65-9D91-7224C49458BB}">
                  <c15:layout>
                    <c:manualLayout>
                      <c:w val="0.18836440358929049"/>
                      <c:h val="0.26871992300288738"/>
                    </c:manualLayout>
                  </c15:layout>
                  <c15:showDataLabelsRange val="0"/>
                </c:ext>
                <c:ext xmlns:c16="http://schemas.microsoft.com/office/drawing/2014/chart" uri="{C3380CC4-5D6E-409C-BE32-E72D297353CC}">
                  <c16:uniqueId val="{00000008-8920-4689-9115-602E4ED074C1}"/>
                </c:ext>
              </c:extLst>
            </c:dLbl>
            <c:dLbl>
              <c:idx val="9"/>
              <c:delete val="1"/>
              <c:extLst>
                <c:ext xmlns:c15="http://schemas.microsoft.com/office/drawing/2012/chart" uri="{CE6537A1-D6FC-4f65-9D91-7224C49458BB}"/>
                <c:ext xmlns:c16="http://schemas.microsoft.com/office/drawing/2014/chart" uri="{C3380CC4-5D6E-409C-BE32-E72D297353CC}">
                  <c16:uniqueId val="{00000009-8920-4689-9115-602E4ED074C1}"/>
                </c:ext>
              </c:extLst>
            </c:dLbl>
            <c:dLbl>
              <c:idx val="10"/>
              <c:delete val="1"/>
              <c:extLst>
                <c:ext xmlns:c15="http://schemas.microsoft.com/office/drawing/2012/chart" uri="{CE6537A1-D6FC-4f65-9D91-7224C49458BB}"/>
                <c:ext xmlns:c16="http://schemas.microsoft.com/office/drawing/2014/chart" uri="{C3380CC4-5D6E-409C-BE32-E72D297353CC}">
                  <c16:uniqueId val="{0000000A-8920-4689-9115-602E4ED074C1}"/>
                </c:ext>
              </c:extLst>
            </c:dLbl>
            <c:dLbl>
              <c:idx val="11"/>
              <c:delete val="1"/>
              <c:extLst>
                <c:ext xmlns:c15="http://schemas.microsoft.com/office/drawing/2012/chart" uri="{CE6537A1-D6FC-4f65-9D91-7224C49458BB}"/>
                <c:ext xmlns:c16="http://schemas.microsoft.com/office/drawing/2014/chart" uri="{C3380CC4-5D6E-409C-BE32-E72D297353CC}">
                  <c16:uniqueId val="{0000000B-8920-4689-9115-602E4ED074C1}"/>
                </c:ext>
              </c:extLst>
            </c:dLbl>
            <c:dLbl>
              <c:idx val="12"/>
              <c:delete val="1"/>
              <c:extLst>
                <c:ext xmlns:c15="http://schemas.microsoft.com/office/drawing/2012/chart" uri="{CE6537A1-D6FC-4f65-9D91-7224C49458BB}"/>
                <c:ext xmlns:c16="http://schemas.microsoft.com/office/drawing/2014/chart" uri="{C3380CC4-5D6E-409C-BE32-E72D297353CC}">
                  <c16:uniqueId val="{0000000C-8920-4689-9115-602E4ED074C1}"/>
                </c:ext>
              </c:extLst>
            </c:dLbl>
            <c:dLbl>
              <c:idx val="13"/>
              <c:delete val="1"/>
              <c:extLst>
                <c:ext xmlns:c15="http://schemas.microsoft.com/office/drawing/2012/chart" uri="{CE6537A1-D6FC-4f65-9D91-7224C49458BB}"/>
                <c:ext xmlns:c16="http://schemas.microsoft.com/office/drawing/2014/chart" uri="{C3380CC4-5D6E-409C-BE32-E72D297353CC}">
                  <c16:uniqueId val="{0000000D-8920-4689-9115-602E4ED074C1}"/>
                </c:ext>
              </c:extLst>
            </c:dLbl>
            <c:dLbl>
              <c:idx val="14"/>
              <c:delete val="1"/>
              <c:extLst>
                <c:ext xmlns:c15="http://schemas.microsoft.com/office/drawing/2012/chart" uri="{CE6537A1-D6FC-4f65-9D91-7224C49458BB}"/>
                <c:ext xmlns:c16="http://schemas.microsoft.com/office/drawing/2014/chart" uri="{C3380CC4-5D6E-409C-BE32-E72D297353CC}">
                  <c16:uniqueId val="{0000000E-8920-4689-9115-602E4ED074C1}"/>
                </c:ext>
              </c:extLst>
            </c:dLbl>
            <c:dLbl>
              <c:idx val="15"/>
              <c:delete val="1"/>
              <c:extLst>
                <c:ext xmlns:c15="http://schemas.microsoft.com/office/drawing/2012/chart" uri="{CE6537A1-D6FC-4f65-9D91-7224C49458BB}"/>
                <c:ext xmlns:c16="http://schemas.microsoft.com/office/drawing/2014/chart" uri="{C3380CC4-5D6E-409C-BE32-E72D297353CC}">
                  <c16:uniqueId val="{0000000F-8920-4689-9115-602E4ED074C1}"/>
                </c:ext>
              </c:extLst>
            </c:dLbl>
            <c:dLbl>
              <c:idx val="16"/>
              <c:delete val="1"/>
              <c:extLst>
                <c:ext xmlns:c15="http://schemas.microsoft.com/office/drawing/2012/chart" uri="{CE6537A1-D6FC-4f65-9D91-7224C49458BB}"/>
                <c:ext xmlns:c16="http://schemas.microsoft.com/office/drawing/2014/chart" uri="{C3380CC4-5D6E-409C-BE32-E72D297353CC}">
                  <c16:uniqueId val="{00000010-8920-4689-9115-602E4ED074C1}"/>
                </c:ext>
              </c:extLst>
            </c:dLbl>
            <c:dLbl>
              <c:idx val="17"/>
              <c:delete val="1"/>
              <c:extLst>
                <c:ext xmlns:c15="http://schemas.microsoft.com/office/drawing/2012/chart" uri="{CE6537A1-D6FC-4f65-9D91-7224C49458BB}"/>
                <c:ext xmlns:c16="http://schemas.microsoft.com/office/drawing/2014/chart" uri="{C3380CC4-5D6E-409C-BE32-E72D297353CC}">
                  <c16:uniqueId val="{00000011-8920-4689-9115-602E4ED074C1}"/>
                </c:ext>
              </c:extLst>
            </c:dLbl>
            <c:dLbl>
              <c:idx val="18"/>
              <c:delete val="1"/>
              <c:extLst>
                <c:ext xmlns:c15="http://schemas.microsoft.com/office/drawing/2012/chart" uri="{CE6537A1-D6FC-4f65-9D91-7224C49458BB}"/>
                <c:ext xmlns:c16="http://schemas.microsoft.com/office/drawing/2014/chart" uri="{C3380CC4-5D6E-409C-BE32-E72D297353CC}">
                  <c16:uniqueId val="{00000012-8920-4689-9115-602E4ED074C1}"/>
                </c:ext>
              </c:extLst>
            </c:dLbl>
            <c:spPr>
              <a:noFill/>
              <a:ln>
                <a:noFill/>
              </a:ln>
              <a:effectLst/>
            </c:spPr>
            <c:txPr>
              <a:bodyPr wrap="square" lIns="38100" tIns="19050" rIns="38100" bIns="19050" anchor="ctr">
                <a:spAutoFit/>
              </a:bodyPr>
              <a:lstStyle/>
              <a:p>
                <a:pPr>
                  <a:defRPr sz="900" b="1" spc="50" baseline="0">
                    <a:solidFill>
                      <a:schemeClr val="tx1"/>
                    </a:solidFill>
                    <a:latin typeface="+mj-lt"/>
                  </a:defRPr>
                </a:pPr>
                <a:endParaRPr lang="en-US"/>
              </a:p>
            </c:txPr>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xVal>
            <c:numRef>
              <c:f>'A5'!$B$17:$B$35</c:f>
              <c:numCache>
                <c:formatCode>0.0</c:formatCode>
                <c:ptCount val="19"/>
                <c:pt idx="0">
                  <c:v>-0.42657294874998153</c:v>
                </c:pt>
                <c:pt idx="1">
                  <c:v>0.12413953350004857</c:v>
                </c:pt>
                <c:pt idx="2">
                  <c:v>-5.9869893982706847E-2</c:v>
                </c:pt>
                <c:pt idx="3">
                  <c:v>-7.9348567627048422E-2</c:v>
                </c:pt>
                <c:pt idx="4">
                  <c:v>0.13569093132391138</c:v>
                </c:pt>
                <c:pt idx="5">
                  <c:v>8.2634173401928621E-2</c:v>
                </c:pt>
                <c:pt idx="6">
                  <c:v>0.19662094614054437</c:v>
                </c:pt>
                <c:pt idx="7">
                  <c:v>3.0869700835653959E-2</c:v>
                </c:pt>
                <c:pt idx="8">
                  <c:v>-2.190164350860872E-2</c:v>
                </c:pt>
                <c:pt idx="9">
                  <c:v>0.26445116577122357</c:v>
                </c:pt>
                <c:pt idx="10">
                  <c:v>0.10483758801267104</c:v>
                </c:pt>
                <c:pt idx="11">
                  <c:v>6.7622697857692801E-2</c:v>
                </c:pt>
                <c:pt idx="12">
                  <c:v>-3.1838216059016638E-3</c:v>
                </c:pt>
                <c:pt idx="13">
                  <c:v>7.2392973367631758E-2</c:v>
                </c:pt>
                <c:pt idx="14">
                  <c:v>0.14428458261742749</c:v>
                </c:pt>
                <c:pt idx="15">
                  <c:v>0.18819325598077047</c:v>
                </c:pt>
                <c:pt idx="16">
                  <c:v>-0.24554514541957961</c:v>
                </c:pt>
                <c:pt idx="17">
                  <c:v>-0.21383035739451997</c:v>
                </c:pt>
                <c:pt idx="18">
                  <c:v>-0.17388244369065869</c:v>
                </c:pt>
              </c:numCache>
            </c:numRef>
          </c:xVal>
          <c:yVal>
            <c:numRef>
              <c:f>'A5'!$C$17:$C$35</c:f>
              <c:numCache>
                <c:formatCode>0.0</c:formatCode>
                <c:ptCount val="19"/>
                <c:pt idx="0">
                  <c:v>1.9724423094799572E-2</c:v>
                </c:pt>
                <c:pt idx="1">
                  <c:v>0.15907807303918417</c:v>
                </c:pt>
                <c:pt idx="2">
                  <c:v>-0.15333874369331688</c:v>
                </c:pt>
                <c:pt idx="3">
                  <c:v>0.16379068366308258</c:v>
                </c:pt>
                <c:pt idx="4">
                  <c:v>-0.11485429379384209</c:v>
                </c:pt>
                <c:pt idx="5">
                  <c:v>-9.614186378520638E-2</c:v>
                </c:pt>
                <c:pt idx="6">
                  <c:v>0.10320483135203584</c:v>
                </c:pt>
                <c:pt idx="7">
                  <c:v>-7.5449353961278581E-2</c:v>
                </c:pt>
                <c:pt idx="8">
                  <c:v>8.1175453680185181E-2</c:v>
                </c:pt>
                <c:pt idx="9">
                  <c:v>-5.948456468737174E-2</c:v>
                </c:pt>
                <c:pt idx="10">
                  <c:v>0.1888120398715534</c:v>
                </c:pt>
                <c:pt idx="11">
                  <c:v>0.11988996269837922</c:v>
                </c:pt>
                <c:pt idx="12">
                  <c:v>0.22563626839893319</c:v>
                </c:pt>
                <c:pt idx="13">
                  <c:v>3.0548737372347774E-2</c:v>
                </c:pt>
                <c:pt idx="14">
                  <c:v>-0.14863317706702392</c:v>
                </c:pt>
                <c:pt idx="15">
                  <c:v>-7.0161434020681451E-2</c:v>
                </c:pt>
                <c:pt idx="16">
                  <c:v>-5.8888708633863064E-2</c:v>
                </c:pt>
                <c:pt idx="17">
                  <c:v>-7.5516444325986726E-2</c:v>
                </c:pt>
                <c:pt idx="18">
                  <c:v>2.7875539926478298E-2</c:v>
                </c:pt>
              </c:numCache>
            </c:numRef>
          </c:yVal>
          <c:smooth val="0"/>
          <c:extLst>
            <c:ext xmlns:c16="http://schemas.microsoft.com/office/drawing/2014/chart" uri="{C3380CC4-5D6E-409C-BE32-E72D297353CC}">
              <c16:uniqueId val="{00000013-8920-4689-9115-602E4ED074C1}"/>
            </c:ext>
          </c:extLst>
        </c:ser>
        <c:dLbls>
          <c:showLegendKey val="0"/>
          <c:showVal val="0"/>
          <c:showCatName val="0"/>
          <c:showSerName val="0"/>
          <c:showPercent val="0"/>
          <c:showBubbleSize val="0"/>
        </c:dLbls>
        <c:axId val="47642832"/>
        <c:axId val="47643312"/>
      </c:scatterChart>
      <c:valAx>
        <c:axId val="47642832"/>
        <c:scaling>
          <c:orientation val="minMax"/>
          <c:max val="0.45"/>
          <c:min val="-0.45"/>
        </c:scaling>
        <c:delete val="0"/>
        <c:axPos val="b"/>
        <c:numFmt formatCode="0.0" sourceLinked="1"/>
        <c:majorTickMark val="none"/>
        <c:minorTickMark val="none"/>
        <c:tickLblPos val="none"/>
        <c:crossAx val="47643312"/>
        <c:crosses val="autoZero"/>
        <c:crossBetween val="midCat"/>
      </c:valAx>
      <c:valAx>
        <c:axId val="47643312"/>
        <c:scaling>
          <c:orientation val="minMax"/>
          <c:max val="0.23"/>
          <c:min val="-0.23"/>
        </c:scaling>
        <c:delete val="0"/>
        <c:axPos val="l"/>
        <c:numFmt formatCode="0.0" sourceLinked="1"/>
        <c:majorTickMark val="none"/>
        <c:minorTickMark val="none"/>
        <c:tickLblPos val="none"/>
        <c:crossAx val="47642832"/>
        <c:crosses val="autoZero"/>
        <c:crossBetween val="midCat"/>
      </c:valAx>
      <c:spPr>
        <a:noFill/>
        <a:ln>
          <a:solidFill>
            <a:schemeClr val="tx1"/>
          </a:solidFill>
        </a:ln>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txPr>
    <a:bodyPr/>
    <a:lstStyle/>
    <a:p>
      <a:pPr>
        <a:defRPr>
          <a:latin typeface="Century Gothic"/>
          <a:ea typeface="Century Gothic"/>
          <a:cs typeface="Century Gothic"/>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sz="2400" dirty="0"/>
              <a:t>Admissions by week</a:t>
            </a:r>
          </a:p>
        </c:rich>
      </c:tx>
      <c:layout>
        <c:manualLayout>
          <c:xMode val="edge"/>
          <c:yMode val="edge"/>
          <c:x val="0.34747347601526529"/>
          <c:y val="4.6518462383380185E-2"/>
        </c:manualLayout>
      </c:layout>
      <c:overlay val="0"/>
    </c:title>
    <c:autoTitleDeleted val="0"/>
    <c:plotArea>
      <c:layout>
        <c:manualLayout>
          <c:layoutTarget val="inner"/>
          <c:xMode val="edge"/>
          <c:yMode val="edge"/>
          <c:x val="5.0636491010565901E-2"/>
          <c:y val="0.16488356983928298"/>
          <c:w val="0.91472077781804328"/>
          <c:h val="0.67405596206539886"/>
        </c:manualLayout>
      </c:layout>
      <c:lineChart>
        <c:grouping val="standard"/>
        <c:varyColors val="0"/>
        <c:ser>
          <c:idx val="0"/>
          <c:order val="0"/>
          <c:tx>
            <c:strRef>
              <c:f>Sheet1!$B$1</c:f>
              <c:strCache>
                <c:ptCount val="1"/>
                <c:pt idx="0">
                  <c:v>Obsession</c:v>
                </c:pt>
              </c:strCache>
            </c:strRef>
          </c:tx>
          <c:spPr>
            <a:ln w="76200">
              <a:solidFill>
                <a:schemeClr val="accent4"/>
              </a:solidFill>
            </a:ln>
          </c:spPr>
          <c:marker>
            <c:symbol val="none"/>
          </c:marker>
          <c:cat>
            <c:strRef>
              <c:f>Sheet1!$A$2:$A$6</c:f>
              <c:strCache>
                <c:ptCount val="5"/>
                <c:pt idx="0">
                  <c:v>Week 1</c:v>
                </c:pt>
                <c:pt idx="1">
                  <c:v>Week 2</c:v>
                </c:pt>
                <c:pt idx="2">
                  <c:v>Week 3</c:v>
                </c:pt>
                <c:pt idx="3">
                  <c:v>Week 4</c:v>
                </c:pt>
                <c:pt idx="4">
                  <c:v>Week 5</c:v>
                </c:pt>
              </c:strCache>
            </c:strRef>
          </c:cat>
          <c:val>
            <c:numRef>
              <c:f>Sheet1!$B$2:$B$6</c:f>
              <c:numCache>
                <c:formatCode>General</c:formatCode>
                <c:ptCount val="5"/>
                <c:pt idx="0">
                  <c:v>283713</c:v>
                </c:pt>
                <c:pt idx="1">
                  <c:v>256510</c:v>
                </c:pt>
                <c:pt idx="2">
                  <c:v>283399</c:v>
                </c:pt>
                <c:pt idx="3">
                  <c:v>302210</c:v>
                </c:pt>
                <c:pt idx="4">
                  <c:v>229891</c:v>
                </c:pt>
              </c:numCache>
            </c:numRef>
          </c:val>
          <c:smooth val="0"/>
          <c:extLst>
            <c:ext xmlns:c16="http://schemas.microsoft.com/office/drawing/2014/chart" uri="{C3380CC4-5D6E-409C-BE32-E72D297353CC}">
              <c16:uniqueId val="{00000000-CB16-466C-B99D-3FB105FD6CD5}"/>
            </c:ext>
          </c:extLst>
        </c:ser>
        <c:ser>
          <c:idx val="1"/>
          <c:order val="1"/>
          <c:tx>
            <c:strRef>
              <c:f>Sheet1!$C$1</c:f>
              <c:strCache>
                <c:ptCount val="1"/>
              </c:strCache>
            </c:strRef>
          </c:tx>
          <c:spPr>
            <a:ln>
              <a:solidFill>
                <a:schemeClr val="tx1"/>
              </a:solidFill>
              <a:prstDash val="dash"/>
            </a:ln>
          </c:spPr>
          <c:marker>
            <c:symbol val="none"/>
          </c:marker>
          <c:cat>
            <c:strRef>
              <c:f>Sheet1!$A$2:$A$6</c:f>
              <c:strCache>
                <c:ptCount val="5"/>
                <c:pt idx="0">
                  <c:v>Week 1</c:v>
                </c:pt>
                <c:pt idx="1">
                  <c:v>Week 2</c:v>
                </c:pt>
                <c:pt idx="2">
                  <c:v>Week 3</c:v>
                </c:pt>
                <c:pt idx="3">
                  <c:v>Week 4</c:v>
                </c:pt>
                <c:pt idx="4">
                  <c:v>Week 5</c:v>
                </c:pt>
              </c:strCache>
            </c:strRef>
          </c:cat>
          <c:val>
            <c:numRef>
              <c:f>Sheet1!$C$2:$C$6</c:f>
              <c:numCache>
                <c:formatCode>General</c:formatCode>
                <c:ptCount val="5"/>
                <c:pt idx="0">
                  <c:v>283713</c:v>
                </c:pt>
                <c:pt idx="1">
                  <c:v>157985.82812864249</c:v>
                </c:pt>
                <c:pt idx="2">
                  <c:v>102846.47026689892</c:v>
                </c:pt>
                <c:pt idx="3">
                  <c:v>66349.967537467455</c:v>
                </c:pt>
                <c:pt idx="4">
                  <c:v>32141.344190205135</c:v>
                </c:pt>
              </c:numCache>
            </c:numRef>
          </c:val>
          <c:smooth val="0"/>
          <c:extLst>
            <c:ext xmlns:c16="http://schemas.microsoft.com/office/drawing/2014/chart" uri="{C3380CC4-5D6E-409C-BE32-E72D297353CC}">
              <c16:uniqueId val="{00000000-ACBE-43DA-9A94-780DA65922D7}"/>
            </c:ext>
          </c:extLst>
        </c:ser>
        <c:dLbls>
          <c:showLegendKey val="0"/>
          <c:showVal val="0"/>
          <c:showCatName val="0"/>
          <c:showSerName val="0"/>
          <c:showPercent val="0"/>
          <c:showBubbleSize val="0"/>
        </c:dLbls>
        <c:smooth val="0"/>
        <c:axId val="2118791784"/>
        <c:axId val="2140495176"/>
      </c:lineChart>
      <c:catAx>
        <c:axId val="2118791784"/>
        <c:scaling>
          <c:orientation val="minMax"/>
        </c:scaling>
        <c:delete val="0"/>
        <c:axPos val="b"/>
        <c:numFmt formatCode="dd/mm" sourceLinked="0"/>
        <c:majorTickMark val="out"/>
        <c:minorTickMark val="none"/>
        <c:tickLblPos val="nextTo"/>
        <c:txPr>
          <a:bodyPr/>
          <a:lstStyle/>
          <a:p>
            <a:pPr>
              <a:defRPr sz="1400" b="1">
                <a:latin typeface="+mn-lt"/>
              </a:defRPr>
            </a:pPr>
            <a:endParaRPr lang="en-US"/>
          </a:p>
        </c:txPr>
        <c:crossAx val="2140495176"/>
        <c:crosses val="autoZero"/>
        <c:auto val="1"/>
        <c:lblAlgn val="ctr"/>
        <c:lblOffset val="100"/>
        <c:tickLblSkip val="1"/>
        <c:noMultiLvlLbl val="1"/>
      </c:catAx>
      <c:valAx>
        <c:axId val="2140495176"/>
        <c:scaling>
          <c:orientation val="minMax"/>
        </c:scaling>
        <c:delete val="1"/>
        <c:axPos val="l"/>
        <c:numFmt formatCode="[&gt;999500]0,,&quot;M&quot;;[&gt;9995]0,&quot;k&quot;;0;" sourceLinked="0"/>
        <c:majorTickMark val="out"/>
        <c:minorTickMark val="none"/>
        <c:tickLblPos val="nextTo"/>
        <c:crossAx val="2118791784"/>
        <c:crosses val="autoZero"/>
        <c:crossBetween val="between"/>
      </c:valAx>
    </c:plotArea>
    <c:plotVisOnly val="1"/>
    <c:dispBlanksAs val="gap"/>
    <c:showDLblsOverMax val="0"/>
  </c:chart>
  <c:txPr>
    <a:bodyPr/>
    <a:lstStyle/>
    <a:p>
      <a:pPr>
        <a:defRPr sz="1100">
          <a:latin typeface="+mj-lt"/>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25879814077025E-2"/>
          <c:y val="4.3070499285436679E-2"/>
          <c:w val="0.94202357237715806"/>
          <c:h val="0.60101027165232368"/>
        </c:manualLayout>
      </c:layout>
      <c:lineChart>
        <c:grouping val="standard"/>
        <c:varyColors val="0"/>
        <c:ser>
          <c:idx val="0"/>
          <c:order val="0"/>
          <c:tx>
            <c:strRef>
              <c:f>Sheet1!$B$1</c:f>
              <c:strCache>
                <c:ptCount val="1"/>
                <c:pt idx="0">
                  <c:v>Series 1</c:v>
                </c:pt>
              </c:strCache>
            </c:strRef>
          </c:tx>
          <c:spPr>
            <a:ln w="31750" cap="rnd" cmpd="sng">
              <a:solidFill>
                <a:schemeClr val="accent2"/>
              </a:solidFill>
              <a:round/>
            </a:ln>
            <a:effectLst/>
          </c:spPr>
          <c:marker>
            <c:symbol val="circle"/>
            <c:size val="5"/>
            <c:spPr>
              <a:solidFill>
                <a:schemeClr val="accent1"/>
              </a:solidFill>
              <a:ln w="76200">
                <a:solidFill>
                  <a:schemeClr val="accent3"/>
                </a:solidFill>
              </a:ln>
              <a:effectLst/>
            </c:spPr>
          </c:marker>
          <c:dPt>
            <c:idx val="0"/>
            <c:marker>
              <c:symbol val="circle"/>
              <c:size val="5"/>
              <c:spPr>
                <a:solidFill>
                  <a:schemeClr val="tx1"/>
                </a:solidFill>
                <a:ln w="76200">
                  <a:solidFill>
                    <a:schemeClr val="tx1"/>
                  </a:solidFill>
                </a:ln>
                <a:effectLst/>
              </c:spPr>
            </c:marker>
            <c:bubble3D val="0"/>
            <c:extLst>
              <c:ext xmlns:c16="http://schemas.microsoft.com/office/drawing/2014/chart" uri="{C3380CC4-5D6E-409C-BE32-E72D297353CC}">
                <c16:uniqueId val="{00000003-2867-5343-AFBF-58FCF3C4D04E}"/>
              </c:ext>
            </c:extLst>
          </c:dPt>
          <c:dPt>
            <c:idx val="1"/>
            <c:marker>
              <c:symbol val="circle"/>
              <c:size val="5"/>
              <c:spPr>
                <a:solidFill>
                  <a:schemeClr val="tx1"/>
                </a:solidFill>
                <a:ln w="76200">
                  <a:solidFill>
                    <a:schemeClr val="tx1"/>
                  </a:solidFill>
                </a:ln>
                <a:effectLst/>
              </c:spPr>
            </c:marker>
            <c:bubble3D val="0"/>
            <c:extLst>
              <c:ext xmlns:c16="http://schemas.microsoft.com/office/drawing/2014/chart" uri="{C3380CC4-5D6E-409C-BE32-E72D297353CC}">
                <c16:uniqueId val="{00000002-2867-5343-AFBF-58FCF3C4D04E}"/>
              </c:ext>
            </c:extLst>
          </c:dPt>
          <c:dPt>
            <c:idx val="2"/>
            <c:marker>
              <c:symbol val="circle"/>
              <c:size val="5"/>
              <c:spPr>
                <a:solidFill>
                  <a:schemeClr val="tx1"/>
                </a:solidFill>
                <a:ln w="76200">
                  <a:solidFill>
                    <a:schemeClr val="tx1"/>
                  </a:solidFill>
                </a:ln>
                <a:effectLst/>
              </c:spPr>
            </c:marker>
            <c:bubble3D val="0"/>
            <c:extLst>
              <c:ext xmlns:c16="http://schemas.microsoft.com/office/drawing/2014/chart" uri="{C3380CC4-5D6E-409C-BE32-E72D297353CC}">
                <c16:uniqueId val="{00000001-2867-5343-AFBF-58FCF3C4D04E}"/>
              </c:ext>
            </c:extLst>
          </c:dPt>
          <c:dPt>
            <c:idx val="3"/>
            <c:marker>
              <c:symbol val="circle"/>
              <c:size val="5"/>
              <c:spPr>
                <a:solidFill>
                  <a:schemeClr val="tx1"/>
                </a:solidFill>
                <a:ln w="76200">
                  <a:solidFill>
                    <a:schemeClr val="tx1"/>
                  </a:solidFill>
                </a:ln>
                <a:effectLst/>
              </c:spPr>
            </c:marker>
            <c:bubble3D val="0"/>
            <c:extLst>
              <c:ext xmlns:c16="http://schemas.microsoft.com/office/drawing/2014/chart" uri="{C3380CC4-5D6E-409C-BE32-E72D297353CC}">
                <c16:uniqueId val="{00000004-2867-5343-AFBF-58FCF3C4D04E}"/>
              </c:ext>
            </c:extLst>
          </c:dPt>
          <c:dPt>
            <c:idx val="4"/>
            <c:marker>
              <c:symbol val="circle"/>
              <c:size val="5"/>
              <c:spPr>
                <a:solidFill>
                  <a:schemeClr val="tx1"/>
                </a:solidFill>
                <a:ln w="76200">
                  <a:solidFill>
                    <a:schemeClr val="tx1"/>
                  </a:solidFill>
                </a:ln>
                <a:effectLst/>
              </c:spPr>
            </c:marker>
            <c:bubble3D val="0"/>
            <c:extLst>
              <c:ext xmlns:c16="http://schemas.microsoft.com/office/drawing/2014/chart" uri="{C3380CC4-5D6E-409C-BE32-E72D297353CC}">
                <c16:uniqueId val="{00000000-0A01-4D61-B8AE-C6AF4E9F5601}"/>
              </c:ext>
            </c:extLst>
          </c:dPt>
          <c:cat>
            <c:strRef>
              <c:f>Sheet1!$A$2:$A$6</c:f>
              <c:strCache>
                <c:ptCount val="5"/>
                <c:pt idx="0">
                  <c:v>First hearing about the upcoming release</c:v>
                </c:pt>
                <c:pt idx="1">
                  <c:v> First time seeing trailer</c:v>
                </c:pt>
                <c:pt idx="2">
                  <c:v> Planning to go see the film at the cinema</c:v>
                </c:pt>
                <c:pt idx="3">
                  <c:v> The day of the film</c:v>
                </c:pt>
                <c:pt idx="4">
                  <c:v> Sitting down to watch the film</c:v>
                </c:pt>
              </c:strCache>
            </c:strRef>
          </c:cat>
          <c:val>
            <c:numRef>
              <c:f>Sheet1!$B$2:$B$6</c:f>
              <c:numCache>
                <c:formatCode>0%</c:formatCode>
                <c:ptCount val="5"/>
                <c:pt idx="0">
                  <c:v>0.73</c:v>
                </c:pt>
                <c:pt idx="1">
                  <c:v>0.76</c:v>
                </c:pt>
                <c:pt idx="2">
                  <c:v>0.8</c:v>
                </c:pt>
                <c:pt idx="3">
                  <c:v>0.84000000000000008</c:v>
                </c:pt>
                <c:pt idx="4">
                  <c:v>0.8600000000000001</c:v>
                </c:pt>
              </c:numCache>
            </c:numRef>
          </c:val>
          <c:smooth val="1"/>
          <c:extLst>
            <c:ext xmlns:c16="http://schemas.microsoft.com/office/drawing/2014/chart" uri="{C3380CC4-5D6E-409C-BE32-E72D297353CC}">
              <c16:uniqueId val="{00000001-0A01-4D61-B8AE-C6AF4E9F5601}"/>
            </c:ext>
          </c:extLst>
        </c:ser>
        <c:dLbls>
          <c:showLegendKey val="0"/>
          <c:showVal val="0"/>
          <c:showCatName val="0"/>
          <c:showSerName val="0"/>
          <c:showPercent val="0"/>
          <c:showBubbleSize val="0"/>
        </c:dLbls>
        <c:marker val="1"/>
        <c:smooth val="0"/>
        <c:axId val="1249251119"/>
        <c:axId val="1249260719"/>
      </c:lineChart>
      <c:catAx>
        <c:axId val="1249251119"/>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mn-lt"/>
                <a:ea typeface="Inter Tight SemiBold" pitchFamily="2" charset="0"/>
                <a:cs typeface="Inter Tight SemiBold" pitchFamily="2" charset="0"/>
              </a:defRPr>
            </a:pPr>
            <a:endParaRPr lang="en-US"/>
          </a:p>
        </c:txPr>
        <c:crossAx val="1249260719"/>
        <c:crosses val="autoZero"/>
        <c:auto val="1"/>
        <c:lblAlgn val="ctr"/>
        <c:lblOffset val="100"/>
        <c:noMultiLvlLbl val="0"/>
      </c:catAx>
      <c:valAx>
        <c:axId val="1249260719"/>
        <c:scaling>
          <c:orientation val="minMax"/>
          <c:min val="0.70000000000000007"/>
        </c:scaling>
        <c:delete val="1"/>
        <c:axPos val="l"/>
        <c:numFmt formatCode="0%" sourceLinked="1"/>
        <c:majorTickMark val="out"/>
        <c:minorTickMark val="none"/>
        <c:tickLblPos val="nextTo"/>
        <c:crossAx val="12492511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035794572858127E-3"/>
          <c:y val="3.2355566591673419E-3"/>
          <c:w val="0.99829638490546957"/>
          <c:h val="0.85838450410721145"/>
        </c:manualLayout>
      </c:layout>
      <c:barChart>
        <c:barDir val="col"/>
        <c:grouping val="clustered"/>
        <c:varyColors val="0"/>
        <c:ser>
          <c:idx val="0"/>
          <c:order val="0"/>
          <c:tx>
            <c:strRef>
              <c:f>Sheet1!$B$1</c:f>
              <c:strCache>
                <c:ptCount val="1"/>
                <c:pt idx="0">
                  <c:v>Non-viewers</c:v>
                </c:pt>
              </c:strCache>
            </c:strRef>
          </c:tx>
          <c:spPr>
            <a:solidFill>
              <a:schemeClr val="accent6"/>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60BC-45CC-A0DB-8E282CDDCFCB}"/>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60BC-45CC-A0DB-8E282CDDCFCB}"/>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j-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media average</c:v>
                </c:pt>
                <c:pt idx="1">
                  <c:v>Cinema</c:v>
                </c:pt>
              </c:strCache>
            </c:strRef>
          </c:cat>
          <c:val>
            <c:numRef>
              <c:f>Sheet1!$B$2:$B$3</c:f>
              <c:numCache>
                <c:formatCode>"£"#,##0.00_);[Red]\("£"#,##0.00\)</c:formatCode>
                <c:ptCount val="2"/>
                <c:pt idx="0">
                  <c:v>14.3</c:v>
                </c:pt>
                <c:pt idx="1">
                  <c:v>15.79</c:v>
                </c:pt>
              </c:numCache>
            </c:numRef>
          </c:val>
          <c:extLst>
            <c:ext xmlns:c16="http://schemas.microsoft.com/office/drawing/2014/chart" uri="{C3380CC4-5D6E-409C-BE32-E72D297353CC}">
              <c16:uniqueId val="{00000008-60BC-45CC-A0DB-8E282CDDCFCB}"/>
            </c:ext>
          </c:extLst>
        </c:ser>
        <c:dLbls>
          <c:showLegendKey val="0"/>
          <c:showVal val="0"/>
          <c:showCatName val="0"/>
          <c:showSerName val="0"/>
          <c:showPercent val="0"/>
          <c:showBubbleSize val="0"/>
        </c:dLbls>
        <c:gapWidth val="219"/>
        <c:overlap val="-27"/>
        <c:axId val="575361967"/>
        <c:axId val="575362927"/>
      </c:barChart>
      <c:catAx>
        <c:axId val="575361967"/>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j-lt"/>
                <a:ea typeface="+mn-ea"/>
                <a:cs typeface="+mn-cs"/>
              </a:defRPr>
            </a:pPr>
            <a:endParaRPr lang="en-US"/>
          </a:p>
        </c:txPr>
        <c:crossAx val="575362927"/>
        <c:crosses val="autoZero"/>
        <c:auto val="1"/>
        <c:lblAlgn val="ctr"/>
        <c:lblOffset val="100"/>
        <c:noMultiLvlLbl val="0"/>
      </c:catAx>
      <c:valAx>
        <c:axId val="575362927"/>
        <c:scaling>
          <c:orientation val="minMax"/>
          <c:min val="10"/>
        </c:scaling>
        <c:delete val="1"/>
        <c:axPos val="l"/>
        <c:numFmt formatCode="&quot;£&quot;#,##0.00_);[Red]\(&quot;£&quot;#,##0.00\)" sourceLinked="1"/>
        <c:majorTickMark val="out"/>
        <c:minorTickMark val="none"/>
        <c:tickLblPos val="nextTo"/>
        <c:crossAx val="5753619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17C281-110F-44C2-9266-7700733F1C88}" type="datetimeFigureOut">
              <a:rPr lang="en-GB" smtClean="0"/>
              <a:t>06/08/2026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41045D-5019-4EBA-B80B-9812291B5CE8}" type="slidenum">
              <a:rPr lang="en-GB" smtClean="0"/>
              <a:t>‹#›</a:t>
            </a:fld>
            <a:endParaRPr lang="en-GB"/>
          </a:p>
        </p:txBody>
      </p:sp>
    </p:spTree>
    <p:extLst>
      <p:ext uri="{BB962C8B-B14F-4D97-AF65-F5344CB8AC3E}">
        <p14:creationId xmlns:p14="http://schemas.microsoft.com/office/powerpoint/2010/main" val="2128248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excited to launch the latest chapter of our Building Box Office Brands research programme – this time focusing on Cultural Relevance.  Having previously investigated young audiences, attention, shared viewing, and media’s influence on price perceptions - why this topic now?</a:t>
            </a:r>
          </a:p>
        </p:txBody>
      </p:sp>
      <p:sp>
        <p:nvSpPr>
          <p:cNvPr id="4" name="Slide Number Placeholder 3"/>
          <p:cNvSpPr>
            <a:spLocks noGrp="1"/>
          </p:cNvSpPr>
          <p:nvPr>
            <p:ph type="sldNum" sz="quarter" idx="5"/>
          </p:nvPr>
        </p:nvSpPr>
        <p:spPr/>
        <p:txBody>
          <a:bodyPr/>
          <a:lstStyle/>
          <a:p>
            <a:fld id="{8C41045D-5019-4EBA-B80B-9812291B5CE8}" type="slidenum">
              <a:rPr lang="en-GB" smtClean="0"/>
              <a:t>1</a:t>
            </a:fld>
            <a:endParaRPr lang="en-GB"/>
          </a:p>
        </p:txBody>
      </p:sp>
    </p:spTree>
    <p:extLst>
      <p:ext uri="{BB962C8B-B14F-4D97-AF65-F5344CB8AC3E}">
        <p14:creationId xmlns:p14="http://schemas.microsoft.com/office/powerpoint/2010/main" val="3045616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And this is even more impressive if you place the resonance of cinema in the context of time spent. Unlike all the other video channels, cinema isn’t an everyday activity – if you average out the handful of visits people make - as per the Thinkbox Total Video Viewing Time charts – cinema accounts for less than 1% of total video viewing time but we all know that’s not telling the full picture about the value of cinema. Not all forms of video are equal. </a:t>
            </a:r>
          </a:p>
          <a:p>
            <a:endParaRPr lang="en-US" dirty="0"/>
          </a:p>
          <a:p>
            <a:r>
              <a:rPr lang="en-US" dirty="0"/>
              <a:t>Cinema is not a volume channel in terms of providing endless scale and high frequency, but what we offer is being an incredibly high value channel that’s going to punch above our weight on the media plan in more ways than one. And on this topic, cinema delivers a disproportionate impact vs time spent because cinema remains a powerfully relevant cultural force.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8402DA-2A0D-4673-AD50-76F374C3F685}" type="slidenum">
              <a:rPr kumimoji="0" lang="en-GB" sz="1200" b="0" i="0" u="none" strike="noStrike" kern="1200" cap="none" spc="0" normalizeH="0" baseline="0" noProof="0" smtClean="0">
                <a:ln>
                  <a:noFill/>
                </a:ln>
                <a:solidFill>
                  <a:prstClr val="black"/>
                </a:solidFill>
                <a:effectLst/>
                <a:uLnTx/>
                <a:uFillTx/>
                <a:latin typeface="Inter Tight" panose="02110004020202020204"/>
                <a:ea typeface="+mn-ea"/>
                <a:cs typeface="+mn-cs"/>
              </a:rPr>
              <a:t>10</a:t>
            </a:fld>
            <a:endParaRPr kumimoji="0" lang="en-GB"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845030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Just a few recent examples of this include the Michael Jackson biopic creating a resurgence in his music and driving his Greatest Hits to #1. </a:t>
            </a:r>
            <a:endParaRPr lang="en-GB"/>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Charli XCX, one of the defining cultural figures of her generation has in the last 12 months released a soundtrack, her own movie, and film is one of the core cultural pillars referenced in her upcoming album. </a:t>
            </a:r>
            <a:endParaRPr lang="en-GB"/>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SNL UK launched earlier this year, a show designed to satirise and spoof popular culture and not an episode went by without multiple film and cinema references. From Hamnet to Super Mario, film junkets to </a:t>
            </a:r>
            <a:r>
              <a:rPr lang="en-GB" dirty="0" err="1"/>
              <a:t>Ncuti</a:t>
            </a:r>
            <a:r>
              <a:rPr lang="en-GB" dirty="0"/>
              <a:t> Gatwa playing Shrek playing James Bond – it’s proof of the continued cut through of cinema. </a:t>
            </a:r>
            <a:endParaRPr lang="en-GB"/>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And that’s before we get to the conveyor belt of GIFs and memes that new releases create that appear online and permeate the group chats.</a:t>
            </a:r>
            <a:endParaRPr lang="en-GB"/>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8402DA-2A0D-4673-AD50-76F374C3F685}" type="slidenum">
              <a:rPr kumimoji="0" lang="en-GB" sz="1200" b="0" i="0" u="none" strike="noStrike" kern="1200" cap="none" spc="0" normalizeH="0" baseline="0" noProof="0" smtClean="0">
                <a:ln>
                  <a:noFill/>
                </a:ln>
                <a:solidFill>
                  <a:prstClr val="black"/>
                </a:solidFill>
                <a:effectLst/>
                <a:uLnTx/>
                <a:uFillTx/>
                <a:latin typeface="Inter Tight" panose="02110004020202020204"/>
                <a:ea typeface="+mn-ea"/>
                <a:cs typeface="+mn-cs"/>
              </a:rPr>
              <a:t>11</a:t>
            </a:fld>
            <a:endParaRPr kumimoji="0" lang="en-GB"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1067100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5A503-24F3-5C47-FAD0-BBFA37DEF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619BD4-2835-7015-9CAD-10878697A699}"/>
              </a:ext>
            </a:extLst>
          </p:cNvPr>
          <p:cNvSpPr>
            <a:spLocks noGrp="1" noRot="1" noChangeAspect="1"/>
          </p:cNvSpPr>
          <p:nvPr>
            <p:ph type="sldImg"/>
          </p:nvPr>
        </p:nvSpPr>
        <p:spPr>
          <a:xfrm>
            <a:off x="92075" y="746125"/>
            <a:ext cx="6624638" cy="3727450"/>
          </a:xfrm>
        </p:spPr>
        <p:txBody>
          <a:bodyPr/>
          <a:lstStyle/>
          <a:p>
            <a:endParaRPr lang="en-GB"/>
          </a:p>
        </p:txBody>
      </p:sp>
      <p:sp>
        <p:nvSpPr>
          <p:cNvPr id="3" name="Notes Placeholder 2">
            <a:extLst>
              <a:ext uri="{FF2B5EF4-FFF2-40B4-BE49-F238E27FC236}">
                <a16:creationId xmlns:a16="http://schemas.microsoft.com/office/drawing/2014/main" id="{1160C4CC-1546-A718-AEF0-F7DADBA6B363}"/>
              </a:ext>
            </a:extLst>
          </p:cNvPr>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These days are a lot of different channels that can provide a route into culture – but we were interested to understanding more about what audiences think about the type of culture being delivered by these, and what channels are most similar to each other.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We asked people a series of statements – you can see these floating on the chart map now – and asked them how much they associated those statements with a list of channels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What you’ll see as the chart builds is which channels align closest to which statements</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(ANIMATION BUILD) On the left we see Social &amp;video are associated most with defining what’s trendy and popular, and championing everyday &amp; alternative views. No surprise for trending and algorithm based services.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(ANIMATION BUILD) In the top right, we see the traditional broadcasters more defined by their ability to deliver distinctly British programming and being as the heart of culture</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(ANIMATION BUILD) Cinema &amp; SVOD are grouped together in the bottom right: most associated with delivering must-see, buzzworthy, zeitgeist moments</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330200" marR="0" lvl="0" indent="-171450" algn="l" defTabSz="914400" rtl="0" eaLnBrk="1" fontAlgn="auto" latinLnBrk="0" hangingPunct="1">
              <a:lnSpc>
                <a:spcPct val="100000"/>
              </a:lnSpc>
              <a:spcBef>
                <a:spcPts val="0"/>
              </a:spcBef>
              <a:spcAft>
                <a:spcPts val="0"/>
              </a:spcAft>
              <a:buClr>
                <a:srgbClr val="000000"/>
              </a:buClr>
              <a:buSzPts val="1100"/>
              <a:buFont typeface="Inter Tight" panose="020B0604020202020204" pitchFamily="34" charset="0"/>
              <a:buChar char="•"/>
              <a:tabLst/>
              <a:defRPr/>
            </a:pPr>
            <a:endParaRPr lang="en-GB" sz="1000">
              <a:latin typeface="Inter Tight Light" pitchFamily="2" charset="0"/>
              <a:ea typeface="Inter Tight Light" pitchFamily="2" charset="0"/>
              <a:cs typeface="Inter Tight Light" pitchFamily="2" charset="0"/>
            </a:endParaRPr>
          </a:p>
        </p:txBody>
      </p:sp>
    </p:spTree>
    <p:extLst>
      <p:ext uri="{BB962C8B-B14F-4D97-AF65-F5344CB8AC3E}">
        <p14:creationId xmlns:p14="http://schemas.microsoft.com/office/powerpoint/2010/main" val="134191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0D5F0-30EC-1C7D-AB2F-ECD80AA6E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B1E0BD-DA8B-F9CE-9BEF-DCE60244C22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A800D1F-829A-6FC6-CA12-CDFB3860D141}"/>
              </a:ext>
            </a:extLst>
          </p:cNvPr>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When it comes to ‘cultural moments’, it’s easy to perhaps think (especially in the context of social) that these moments happen and then there’s the resonance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But what was interesting, if we think back to the moments that resonated the most, that these (TV shows, sport, cinema) have an important additional element in their trajectory – and that’s Anticipation (MORPH TRANSITION TO NEXT SLIDE)</a:t>
            </a:r>
            <a:endParaRPr lang="en-GB" sz="1000" kern="1200">
              <a:solidFill>
                <a:schemeClr val="tx1"/>
              </a:solidFill>
              <a:effectLst/>
              <a:latin typeface="Inter Tight Light" pitchFamily="2" charset="0"/>
              <a:ea typeface="Inter Tight Light" pitchFamily="2" charset="0"/>
              <a:cs typeface="Inter Tight Light" pitchFamily="2" charset="0"/>
            </a:endParaRPr>
          </a:p>
          <a:p>
            <a:endParaRPr lang="en-US" dirty="0"/>
          </a:p>
        </p:txBody>
      </p:sp>
      <p:sp>
        <p:nvSpPr>
          <p:cNvPr id="4" name="Slide Number Placeholder 3">
            <a:extLst>
              <a:ext uri="{FF2B5EF4-FFF2-40B4-BE49-F238E27FC236}">
                <a16:creationId xmlns:a16="http://schemas.microsoft.com/office/drawing/2014/main" id="{7337F1C0-4168-CBEE-413B-C42B121CCA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8402DA-2A0D-4673-AD50-76F374C3F685}" type="slidenum">
              <a:rPr kumimoji="0" lang="en-GB" sz="1200" b="0" i="0" u="none" strike="noStrike" kern="1200" cap="none" spc="0" normalizeH="0" baseline="0" noProof="0" smtClean="0">
                <a:ln>
                  <a:noFill/>
                </a:ln>
                <a:solidFill>
                  <a:prstClr val="black"/>
                </a:solidFill>
                <a:effectLst/>
                <a:uLnTx/>
                <a:uFillTx/>
                <a:latin typeface="Inter Tight" panose="02110004020202020204"/>
                <a:ea typeface="+mn-ea"/>
                <a:cs typeface="+mn-cs"/>
              </a:rPr>
              <a:t>13</a:t>
            </a:fld>
            <a:endParaRPr kumimoji="0" lang="en-GB"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1588917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Inter Tight" panose="020B0604020202020204" pitchFamily="34" charset="0"/>
              <a:buChar char="•"/>
            </a:pPr>
            <a:r>
              <a:rPr lang="en-GB" dirty="0"/>
              <a:t>This is what differentiates these moments from what happens online, because there is a ‘build up’ and anticipation to these moments. </a:t>
            </a:r>
            <a:endParaRPr lang="en-GB"/>
          </a:p>
        </p:txBody>
      </p:sp>
      <p:sp>
        <p:nvSpPr>
          <p:cNvPr id="4" name="Slide Number Placeholder 3"/>
          <p:cNvSpPr>
            <a:spLocks noGrp="1"/>
          </p:cNvSpPr>
          <p:nvPr>
            <p:ph type="sldNum" sz="quarter" idx="5"/>
          </p:nvPr>
        </p:nvSpPr>
        <p:spPr/>
        <p:txBody>
          <a:bodyPr/>
          <a:lstStyle/>
          <a:p>
            <a:fld id="{8C41045D-5019-4EBA-B80B-9812291B5CE8}" type="slidenum">
              <a:rPr lang="en-GB" smtClean="0"/>
              <a:t>14</a:t>
            </a:fld>
            <a:endParaRPr lang="en-GB"/>
          </a:p>
        </p:txBody>
      </p:sp>
    </p:spTree>
    <p:extLst>
      <p:ext uri="{BB962C8B-B14F-4D97-AF65-F5344CB8AC3E}">
        <p14:creationId xmlns:p14="http://schemas.microsoft.com/office/powerpoint/2010/main" val="4590060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And when it comes to Anticipation, Cinema wins outright.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We asked survey respondents to rate each type of media you see here on the scale from Low to High Anticipation – and you can see cinema is a clear winner in delivering anticipation.</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It’s no surprise given the ‘Event’-status that films have and the whole marketing machine that is engaged to generate interest and excitement over weeks and months.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No other cultural phenomenon, perhaps outside of a World Cup, builds anticipation quite like cinema</a:t>
            </a:r>
            <a:endParaRPr lang="en-GB" sz="1000" kern="1200">
              <a:solidFill>
                <a:schemeClr val="tx1"/>
              </a:solidFill>
              <a:effectLst/>
              <a:latin typeface="Inter Tight Light" pitchFamily="2" charset="0"/>
              <a:ea typeface="Inter Tight Light" pitchFamily="2" charset="0"/>
              <a:cs typeface="Inter Tight Light" pitchFamily="2"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8402DA-2A0D-4673-AD50-76F374C3F685}" type="slidenum">
              <a:rPr kumimoji="0" lang="en-GB" sz="1200" b="0" i="0" u="none" strike="noStrike" kern="1200" cap="none" spc="0" normalizeH="0" baseline="0" noProof="0" smtClean="0">
                <a:ln>
                  <a:noFill/>
                </a:ln>
                <a:solidFill>
                  <a:prstClr val="black"/>
                </a:solidFill>
                <a:effectLst/>
                <a:uLnTx/>
                <a:uFillTx/>
                <a:latin typeface="Inter Tight" panose="02110004020202020204"/>
                <a:ea typeface="+mn-ea"/>
                <a:cs typeface="+mn-cs"/>
              </a:rPr>
              <a:t>15</a:t>
            </a:fld>
            <a:endParaRPr kumimoji="0" lang="en-GB"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19228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a:extLst>
            <a:ext uri="{FF2B5EF4-FFF2-40B4-BE49-F238E27FC236}">
              <a16:creationId xmlns:a16="http://schemas.microsoft.com/office/drawing/2014/main" id="{3CCD18F4-130A-133F-6F64-38CB7F3A159B}"/>
            </a:ext>
          </a:extLst>
        </p:cNvPr>
        <p:cNvGrpSpPr/>
        <p:nvPr/>
      </p:nvGrpSpPr>
      <p:grpSpPr>
        <a:xfrm>
          <a:off x="0" y="0"/>
          <a:ext cx="0" cy="0"/>
          <a:chOff x="0" y="0"/>
          <a:chExt cx="0" cy="0"/>
        </a:xfrm>
      </p:grpSpPr>
      <p:sp>
        <p:nvSpPr>
          <p:cNvPr id="168" name="Google Shape;168;g25474d3673c_0_70:notes">
            <a:extLst>
              <a:ext uri="{FF2B5EF4-FFF2-40B4-BE49-F238E27FC236}">
                <a16:creationId xmlns:a16="http://schemas.microsoft.com/office/drawing/2014/main" id="{46CC07BF-D535-D47E-81BC-68D878DCE133}"/>
              </a:ext>
            </a:extLst>
          </p:cNvPr>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
        <p:nvSpPr>
          <p:cNvPr id="169" name="Google Shape;169;g25474d3673c_0_70:notes">
            <a:extLst>
              <a:ext uri="{FF2B5EF4-FFF2-40B4-BE49-F238E27FC236}">
                <a16:creationId xmlns:a16="http://schemas.microsoft.com/office/drawing/2014/main" id="{2C4C9767-4CFC-BBE6-65AF-D7676AF68D9A}"/>
              </a:ext>
            </a:extLst>
          </p:cNvPr>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Anticipation is obvious when it’s something like The Odyssey coming this Friday, but don’t think of cinema just as something to </a:t>
            </a:r>
            <a:r>
              <a:rPr lang="en-GB" dirty="0" err="1"/>
              <a:t>cherrypick</a:t>
            </a:r>
            <a:r>
              <a:rPr lang="en-GB" dirty="0"/>
              <a:t>. </a:t>
            </a:r>
            <a:endParaRPr lang="en-GB"/>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Week in week out in H1 cinema is delivering significant scale with a weekly average of 2.5m admissions in UK cinemas and every ticket sold is a ‘high anticipation’ moment that people have left their home for. </a:t>
            </a:r>
            <a:endParaRPr lang="en-GB"/>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It’s not just all about big franchises and known IP that drive anticipation, it can be a buzzworthy original title that captures the zeitgeist – like Obsession (ANIMATION BUILD), the recent horror film you might have heard about. </a:t>
            </a:r>
            <a:endParaRPr lang="en-GB"/>
          </a:p>
          <a:p>
            <a:pPr marL="0" lvl="0" indent="0" algn="l" rtl="0">
              <a:spcBef>
                <a:spcPts val="0"/>
              </a:spcBef>
              <a:spcAft>
                <a:spcPts val="0"/>
              </a:spcAft>
              <a:buNone/>
            </a:pPr>
            <a:endParaRPr dirty="0"/>
          </a:p>
        </p:txBody>
      </p:sp>
    </p:spTree>
    <p:extLst>
      <p:ext uri="{BB962C8B-B14F-4D97-AF65-F5344CB8AC3E}">
        <p14:creationId xmlns:p14="http://schemas.microsoft.com/office/powerpoint/2010/main" val="3670633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F76DD-A44B-4E80-CD38-1F29E98A2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05579-1F96-75C7-016D-433CD0E1F8DF}"/>
              </a:ext>
            </a:extLst>
          </p:cNvPr>
          <p:cNvSpPr>
            <a:spLocks noGrp="1" noRot="1" noChangeAspect="1"/>
          </p:cNvSpPr>
          <p:nvPr>
            <p:ph type="sldImg"/>
          </p:nvPr>
        </p:nvSpPr>
        <p:spPr>
          <a:xfrm>
            <a:off x="92075" y="746125"/>
            <a:ext cx="6624638" cy="3727450"/>
          </a:xfrm>
        </p:spPr>
        <p:txBody>
          <a:bodyPr/>
          <a:lstStyle/>
          <a:p>
            <a:endParaRPr lang="en-GB"/>
          </a:p>
        </p:txBody>
      </p:sp>
      <p:sp>
        <p:nvSpPr>
          <p:cNvPr id="3" name="Notes Placeholder 2">
            <a:extLst>
              <a:ext uri="{FF2B5EF4-FFF2-40B4-BE49-F238E27FC236}">
                <a16:creationId xmlns:a16="http://schemas.microsoft.com/office/drawing/2014/main" id="{2B39378D-CD7F-ECEE-1E99-6A0D1C7B3C5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The benefit of the exclusive theatrical windows that have remained and are being extended is that when something pops off, cinema is the only place people can see it. </a:t>
            </a:r>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i="1" dirty="0"/>
              <a:t>Obsession</a:t>
            </a:r>
            <a:r>
              <a:rPr lang="en-GB" dirty="0"/>
              <a:t> is a remarkable example of this – a film that generated huge word of mouth that has sustained its box office performance. </a:t>
            </a:r>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Unlike the average ‘burn rate’ of a film (the black line here) you can see Obsession delivered more admissions in Week 4 of its release than its opening week. </a:t>
            </a:r>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A reminder that it doesn’t matter when someone sees a film in its run, it’s still something virtually everyone is coming to see for the very first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3969881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In the survey, we asked people about the last film they had been to see and how excited they were at each point in time – from first time seeing the trailer, to planning the visit, to sitting down to watch the film</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As you’d expect Excitement climbs through the build-up</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Its peak is when people sit down at the cinema – exactly when the brand ads will be part of the experience </a:t>
            </a:r>
            <a:endParaRPr lang="en-GB" sz="1000" kern="1200">
              <a:solidFill>
                <a:schemeClr val="tx1"/>
              </a:solidFill>
              <a:effectLst/>
              <a:latin typeface="Inter Tight Light" pitchFamily="2" charset="0"/>
              <a:ea typeface="Inter Tight Light" pitchFamily="2" charset="0"/>
              <a:cs typeface="Inter Tight Light" pitchFamily="2"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37C7FB-FE27-A045-901D-1E2CD3E50181}" type="slidenum">
              <a:rPr kumimoji="0" lang="en-US" sz="1300" b="0" i="0" u="none" strike="noStrike" kern="1200" cap="none" spc="0" normalizeH="0" baseline="0" noProof="0" smtClean="0">
                <a:ln>
                  <a:noFill/>
                </a:ln>
                <a:solidFill>
                  <a:prstClr val="black"/>
                </a:solidFill>
                <a:effectLst/>
                <a:uLnTx/>
                <a:uFillTx/>
                <a:latin typeface="Inter Tight Light"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300" b="0" i="0" u="none" strike="noStrike" kern="1200" cap="none" spc="0" normalizeH="0" baseline="0" noProof="0" dirty="0">
              <a:ln>
                <a:noFill/>
              </a:ln>
              <a:solidFill>
                <a:prstClr val="black"/>
              </a:solidFill>
              <a:effectLst/>
              <a:uLnTx/>
              <a:uFillTx/>
              <a:latin typeface="Inter Tight Light" pitchFamily="2" charset="0"/>
              <a:ea typeface="+mn-ea"/>
              <a:cs typeface="+mn-cs"/>
            </a:endParaRPr>
          </a:p>
        </p:txBody>
      </p:sp>
    </p:spTree>
    <p:extLst>
      <p:ext uri="{BB962C8B-B14F-4D97-AF65-F5344CB8AC3E}">
        <p14:creationId xmlns:p14="http://schemas.microsoft.com/office/powerpoint/2010/main" val="719698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sz="1200" kern="1200" dirty="0">
                <a:solidFill>
                  <a:schemeClr val="tx1"/>
                </a:solidFill>
                <a:effectLst/>
                <a:latin typeface="Inter Tight Light" pitchFamily="2" charset="0"/>
                <a:ea typeface="Inter Tight Light" pitchFamily="2" charset="0"/>
                <a:cs typeface="Inter Tight Light" pitchFamily="2" charset="0"/>
              </a:rPr>
              <a:t>And the benefit to brands having your ads placed in this context of excitement is that it creates an emotional high that no other channel matches </a:t>
            </a:r>
          </a:p>
          <a:p>
            <a:pPr marL="171450" lvl="0" indent="-171450">
              <a:buFont typeface="Inter Tight" panose="020B0604020202020204" pitchFamily="34" charset="0"/>
              <a:buChar char="•"/>
            </a:pPr>
            <a:r>
              <a:rPr lang="en-GB" sz="1200" kern="1200" dirty="0">
                <a:solidFill>
                  <a:schemeClr val="tx1"/>
                </a:solidFill>
                <a:effectLst/>
                <a:latin typeface="Inter Tight Light" pitchFamily="2" charset="0"/>
                <a:ea typeface="Inter Tight Light" pitchFamily="2" charset="0"/>
                <a:cs typeface="Inter Tight Light" pitchFamily="2" charset="0"/>
              </a:rPr>
              <a:t>When we asked people about emotions felt while watching something new in different channels, we found people were significantly more likely to say they were Excited, Happy, Focused in cinema </a:t>
            </a:r>
            <a:endParaRPr lang="en-US" sz="1200" kern="1200" dirty="0">
              <a:solidFill>
                <a:schemeClr val="tx1"/>
              </a:solidFill>
              <a:effectLst/>
              <a:latin typeface="Inter Tight Light" pitchFamily="2" charset="0"/>
              <a:ea typeface="Inter Tight Light" pitchFamily="2" charset="0"/>
              <a:cs typeface="Inter Tight Light" pitchFamily="2" charset="0"/>
            </a:endParaRPr>
          </a:p>
        </p:txBody>
      </p:sp>
      <p:sp>
        <p:nvSpPr>
          <p:cNvPr id="4" name="Slide Number Placeholder 3"/>
          <p:cNvSpPr>
            <a:spLocks noGrp="1"/>
          </p:cNvSpPr>
          <p:nvPr>
            <p:ph type="sldNum" sz="quarter" idx="5"/>
          </p:nvPr>
        </p:nvSpPr>
        <p:spPr/>
        <p:txBody>
          <a:bodyPr/>
          <a:lstStyle/>
          <a:p>
            <a:fld id="{8C41045D-5019-4EBA-B80B-9812291B5CE8}" type="slidenum">
              <a:rPr lang="en-GB" smtClean="0"/>
              <a:t>19</a:t>
            </a:fld>
            <a:endParaRPr lang="en-GB"/>
          </a:p>
        </p:txBody>
      </p:sp>
    </p:spTree>
    <p:extLst>
      <p:ext uri="{BB962C8B-B14F-4D97-AF65-F5344CB8AC3E}">
        <p14:creationId xmlns:p14="http://schemas.microsoft.com/office/powerpoint/2010/main" val="1441041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Well, it’ll be no surprise to those of you who write and send us briefs but we’ve seen a notable increase in the number of briefs we’ve been receiving recently where the challenge is some variation on brands wanting to “be in culture” or “cultural moments” or looking to increase “cultural visibility and relevance”. Why does culture remain such hot property? Well the evidence is clear…</a:t>
            </a:r>
          </a:p>
        </p:txBody>
      </p:sp>
      <p:sp>
        <p:nvSpPr>
          <p:cNvPr id="4" name="Slide Number Placeholder 3"/>
          <p:cNvSpPr>
            <a:spLocks noGrp="1"/>
          </p:cNvSpPr>
          <p:nvPr>
            <p:ph type="sldNum" sz="quarter" idx="5"/>
          </p:nvPr>
        </p:nvSpPr>
        <p:spPr/>
        <p:txBody>
          <a:bodyPr/>
          <a:lstStyle/>
          <a:p>
            <a:fld id="{8C41045D-5019-4EBA-B80B-9812291B5CE8}" type="slidenum">
              <a:rPr lang="en-GB" smtClean="0"/>
              <a:t>2</a:t>
            </a:fld>
            <a:endParaRPr lang="en-GB"/>
          </a:p>
        </p:txBody>
      </p:sp>
    </p:spTree>
    <p:extLst>
      <p:ext uri="{BB962C8B-B14F-4D97-AF65-F5344CB8AC3E}">
        <p14:creationId xmlns:p14="http://schemas.microsoft.com/office/powerpoint/2010/main" val="39757891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70BB7-F5C2-9406-68D7-75AA4B9EAC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D7BF9-B2A8-745A-DFF1-AB2F1E31A6D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2041D53-D6A1-C514-8520-E20833203218}"/>
              </a:ext>
            </a:extLst>
          </p:cNvPr>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The emotional resonance that people feel isn’t fleeting either!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When we asked people to place the moments on scales of fleeting to long-lasting and forgettable to memorable – we again see the Cinema experience resonating as the longest-lasting &amp; most memorable</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Cultural moments from social media can cut through, but by comparison are likely fleeting &amp; forgettable</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The build-up to cinema forges strong memory – for example, you can probably still vividly recall a cinema trip from your youth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US" sz="1000" kern="1200" dirty="0">
                <a:solidFill>
                  <a:schemeClr val="tx1"/>
                </a:solidFill>
                <a:effectLst/>
                <a:latin typeface="Inter Tight Light" pitchFamily="2" charset="0"/>
                <a:ea typeface="Inter Tight Light" pitchFamily="2" charset="0"/>
                <a:cs typeface="Inter Tight Light" pitchFamily="2" charset="0"/>
              </a:rPr>
              <a:t>And tapping into a high emotionally resonant moment like cinema is important because…</a:t>
            </a:r>
            <a:endParaRPr lang="en-GB" sz="1000" kern="1200">
              <a:solidFill>
                <a:schemeClr val="tx1"/>
              </a:solidFill>
              <a:effectLst/>
              <a:latin typeface="Inter Tight Light" pitchFamily="2" charset="0"/>
              <a:ea typeface="Inter Tight Light" pitchFamily="2" charset="0"/>
              <a:cs typeface="Inter Tight Light" pitchFamily="2" charset="0"/>
            </a:endParaRPr>
          </a:p>
          <a:p>
            <a:endParaRPr lang="en-GB" sz="1000" kern="1200" dirty="0">
              <a:solidFill>
                <a:schemeClr val="tx1"/>
              </a:solidFill>
              <a:effectLst/>
              <a:latin typeface="Inter Tight Light" pitchFamily="2" charset="0"/>
              <a:ea typeface="Inter Tight Light" pitchFamily="2" charset="0"/>
              <a:cs typeface="Inter Tight Light" pitchFamily="2" charset="0"/>
            </a:endParaRPr>
          </a:p>
          <a:p>
            <a:endParaRPr lang="en-US" dirty="0"/>
          </a:p>
        </p:txBody>
      </p:sp>
      <p:sp>
        <p:nvSpPr>
          <p:cNvPr id="4" name="Slide Number Placeholder 3">
            <a:extLst>
              <a:ext uri="{FF2B5EF4-FFF2-40B4-BE49-F238E27FC236}">
                <a16:creationId xmlns:a16="http://schemas.microsoft.com/office/drawing/2014/main" id="{5A9A1057-07F9-2E85-CDEF-E3375EB2FF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8402DA-2A0D-4673-AD50-76F374C3F685}" type="slidenum">
              <a:rPr kumimoji="0" lang="en-GB" sz="1200" b="0" i="0" u="none" strike="noStrike" kern="1200" cap="none" spc="0" normalizeH="0" baseline="0" noProof="0" smtClean="0">
                <a:ln>
                  <a:noFill/>
                </a:ln>
                <a:solidFill>
                  <a:prstClr val="black"/>
                </a:solidFill>
                <a:effectLst/>
                <a:uLnTx/>
                <a:uFillTx/>
                <a:latin typeface="Inter Tight" panose="02110004020202020204"/>
                <a:ea typeface="+mn-ea"/>
                <a:cs typeface="+mn-cs"/>
              </a:rPr>
              <a:t>20</a:t>
            </a:fld>
            <a:endParaRPr kumimoji="0" lang="en-GB"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7771988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A2963-F388-E754-AED1-EEE36A91EB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BAA0FC-B9CA-7648-D12B-E9CDFCED4446}"/>
              </a:ext>
            </a:extLst>
          </p:cNvPr>
          <p:cNvSpPr>
            <a:spLocks noGrp="1" noRot="1" noChangeAspect="1"/>
          </p:cNvSpPr>
          <p:nvPr>
            <p:ph type="sldImg"/>
          </p:nvPr>
        </p:nvSpPr>
        <p:spPr>
          <a:xfrm>
            <a:off x="92075" y="746125"/>
            <a:ext cx="6624638" cy="3727450"/>
          </a:xfrm>
        </p:spPr>
        <p:txBody>
          <a:bodyPr/>
          <a:lstStyle/>
          <a:p>
            <a:endParaRPr lang="en-GB"/>
          </a:p>
        </p:txBody>
      </p:sp>
      <p:sp>
        <p:nvSpPr>
          <p:cNvPr id="3" name="Notes Placeholder 2">
            <a:extLst>
              <a:ext uri="{FF2B5EF4-FFF2-40B4-BE49-F238E27FC236}">
                <a16:creationId xmlns:a16="http://schemas.microsoft.com/office/drawing/2014/main" id="{B4A7BA8A-7BDA-BDF2-E22E-1FCC0046530C}"/>
              </a:ext>
            </a:extLst>
          </p:cNvPr>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It’s been known since 70s in neuroscience research that high-emotion is fast-pass to long-term memory</a:t>
            </a: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Emotional intensity is a signal to the brain that this is something worth encoding – aka if it’s important enough to feel, its important enough to remember</a:t>
            </a: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Positive associations then drive System 1 thinking that will then be used in future when making decisions about what brands to buy/use</a:t>
            </a:r>
          </a:p>
          <a:p>
            <a:pPr marL="158750" marR="0" lvl="0" indent="0" algn="l" defTabSz="914400" rtl="0" eaLnBrk="1" fontAlgn="auto" latinLnBrk="0" hangingPunct="1">
              <a:lnSpc>
                <a:spcPct val="100000"/>
              </a:lnSpc>
              <a:spcBef>
                <a:spcPts val="0"/>
              </a:spcBef>
              <a:spcAft>
                <a:spcPts val="0"/>
              </a:spcAft>
              <a:buClr>
                <a:srgbClr val="000000"/>
              </a:buClr>
              <a:buSzPts val="1100"/>
              <a:buFont typeface="Inter Tight"/>
              <a:buNone/>
              <a:tabLst/>
              <a:defRPr/>
            </a:pPr>
            <a:endParaRPr lang="en-GB" sz="800" i="1" kern="1200" baseline="0" dirty="0">
              <a:latin typeface="+mn-lt"/>
              <a:ea typeface="Inter Tight Light" pitchFamily="2" charset="0"/>
              <a:cs typeface="Inter Tight Light" pitchFamily="2" charset="0"/>
            </a:endParaRPr>
          </a:p>
        </p:txBody>
      </p:sp>
    </p:spTree>
    <p:extLst>
      <p:ext uri="{BB962C8B-B14F-4D97-AF65-F5344CB8AC3E}">
        <p14:creationId xmlns:p14="http://schemas.microsoft.com/office/powerpoint/2010/main" val="15311081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AC420-8359-7591-1FD5-103BD6CC1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CD9DF3-C6C8-15C8-7503-5626C324951C}"/>
              </a:ext>
            </a:extLst>
          </p:cNvPr>
          <p:cNvSpPr>
            <a:spLocks noGrp="1" noRot="1" noChangeAspect="1"/>
          </p:cNvSpPr>
          <p:nvPr>
            <p:ph type="sldImg"/>
          </p:nvPr>
        </p:nvSpPr>
        <p:spPr>
          <a:xfrm>
            <a:off x="92075" y="746125"/>
            <a:ext cx="6624638" cy="3727450"/>
          </a:xfrm>
        </p:spPr>
        <p:txBody>
          <a:bodyPr/>
          <a:lstStyle/>
          <a:p>
            <a:endParaRPr lang="en-GB"/>
          </a:p>
        </p:txBody>
      </p:sp>
      <p:sp>
        <p:nvSpPr>
          <p:cNvPr id="3" name="Notes Placeholder 2">
            <a:extLst>
              <a:ext uri="{FF2B5EF4-FFF2-40B4-BE49-F238E27FC236}">
                <a16:creationId xmlns:a16="http://schemas.microsoft.com/office/drawing/2014/main" id="{CFAE9074-7FF0-94A1-1518-2D10DABB3FBF}"/>
              </a:ext>
            </a:extLst>
          </p:cNvPr>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Importantly the nature of cinema advertising also creates a context where audiences expect – and are open to – advertising in the build up to cultural moments </a:t>
            </a: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Cinema = more than other media we tested – people rate themselves as being open to seeing ads, that the ads are not an interruption to the main experience, and the ads are more likely to be memorable </a:t>
            </a: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We believe this is because advertising has been a well-established part of cinema experience and hasn’t changed over time so audiences know exactly what to expect  </a:t>
            </a:r>
          </a:p>
          <a:p>
            <a:endParaRPr lang="en-GB" dirty="0"/>
          </a:p>
        </p:txBody>
      </p:sp>
    </p:spTree>
    <p:extLst>
      <p:ext uri="{BB962C8B-B14F-4D97-AF65-F5344CB8AC3E}">
        <p14:creationId xmlns:p14="http://schemas.microsoft.com/office/powerpoint/2010/main" val="20205895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a:extLst>
            <a:ext uri="{FF2B5EF4-FFF2-40B4-BE49-F238E27FC236}">
              <a16:creationId xmlns:a16="http://schemas.microsoft.com/office/drawing/2014/main" id="{58C90F17-402C-0657-4567-D57BEDE61962}"/>
            </a:ext>
          </a:extLst>
        </p:cNvPr>
        <p:cNvGrpSpPr/>
        <p:nvPr/>
      </p:nvGrpSpPr>
      <p:grpSpPr>
        <a:xfrm>
          <a:off x="0" y="0"/>
          <a:ext cx="0" cy="0"/>
          <a:chOff x="0" y="0"/>
          <a:chExt cx="0" cy="0"/>
        </a:xfrm>
      </p:grpSpPr>
      <p:sp>
        <p:nvSpPr>
          <p:cNvPr id="232" name="Google Shape;232;g251bad31f33_0_247:notes">
            <a:extLst>
              <a:ext uri="{FF2B5EF4-FFF2-40B4-BE49-F238E27FC236}">
                <a16:creationId xmlns:a16="http://schemas.microsoft.com/office/drawing/2014/main" id="{5FC41AFF-78B5-7A39-D553-8CECC5314A83}"/>
              </a:ext>
            </a:extLst>
          </p:cNvPr>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
        <p:nvSpPr>
          <p:cNvPr id="233" name="Google Shape;233;g251bad31f33_0_247:notes">
            <a:extLst>
              <a:ext uri="{FF2B5EF4-FFF2-40B4-BE49-F238E27FC236}">
                <a16:creationId xmlns:a16="http://schemas.microsoft.com/office/drawing/2014/main" id="{87A9E460-BFD4-542F-2A40-3F069DBA452A}"/>
              </a:ext>
            </a:extLst>
          </p:cNvPr>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In the survey we then wanted to understand what the benefit to brands might be from being seen advertising before a big film at the cinema.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We gave people a list of 12 different brand attributes and asked them to pick which ones they would be ‘more likely’ to associate with brands they see advertising before a cultural moment in cinema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We found that the top attributes people would most associate are high quality, relevant, established, and category leading. And people were more likely to select these attributes, than for advertising before/during cultural moments on other channels.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Cinema helps leave advertisers a ‘bigger brand’ than before they walked in – and this can work for challenger brands who want to build ‘big brand energy’, as well as brands that are already category leaders who want to be seen in spaces that continue to give off that stature to audiences.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664019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51bad31f33_0_247: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
        <p:nvSpPr>
          <p:cNvPr id="233" name="Google Shape;233;g251bad31f33_0_247: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Inter Tight" panose="020B0604020202020204" pitchFamily="34" charset="0"/>
              <a:buChar char="•"/>
              <a:tabLst/>
              <a:defRPr/>
            </a:pPr>
            <a:r>
              <a:rPr lang="en-GB" sz="1100" b="0" dirty="0">
                <a:solidFill>
                  <a:prstClr val="white"/>
                </a:solidFill>
                <a:latin typeface="Inter Tight" pitchFamily="2" charset="0"/>
              </a:rPr>
              <a:t>These results support what we found in last year’s research with everyday people. Where your brand and its advertising shows up matters and impacts perceptions of its quality and value. </a:t>
            </a:r>
            <a:endParaRPr lang="en-GB" sz="1100" b="0">
              <a:solidFill>
                <a:prstClr val="white"/>
              </a:solidFill>
              <a:latin typeface="Inter Tight" pitchFamily="2"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Inter Tight" panose="020B0604020202020204" pitchFamily="34" charset="0"/>
              <a:buChar char="•"/>
              <a:tabLst/>
              <a:defRPr/>
            </a:pPr>
            <a:r>
              <a:rPr lang="en-GB" sz="1100" b="0" dirty="0">
                <a:solidFill>
                  <a:prstClr val="white"/>
                </a:solidFill>
                <a:latin typeface="Inter Tight" pitchFamily="2" charset="0"/>
              </a:rPr>
              <a:t>Using a fictional new telecoms brand, we found that when telling people it would launch with advertising in cinema they were significantly more likely to place higher value on the product – creating an optimal monthly cost in this case 10% higher than the average seen across all 9 media that we analysed as part of the experiment. </a:t>
            </a:r>
            <a:endParaRPr lang="en-GB" sz="1100" b="0">
              <a:solidFill>
                <a:prstClr val="white"/>
              </a:solidFill>
              <a:latin typeface="Inter Tight" pitchFamily="2"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Inter Tight" panose="020B0604020202020204" pitchFamily="34" charset="0"/>
              <a:buChar char="•"/>
              <a:tabLst/>
              <a:defRPr/>
            </a:pPr>
            <a:r>
              <a:rPr lang="en-GB" sz="1100" b="0" dirty="0">
                <a:solidFill>
                  <a:prstClr val="white"/>
                </a:solidFill>
                <a:latin typeface="Inter Tight" pitchFamily="2" charset="0"/>
              </a:rPr>
              <a:t>Being seen in this context, alongside high quality programming helps drive your own perceived brand value and what people are willing to pay for your products. </a:t>
            </a:r>
            <a:endParaRPr lang="en-GB" sz="1100" b="0">
              <a:solidFill>
                <a:prstClr val="white"/>
              </a:solidFill>
              <a:latin typeface="Inter Tight" pitchFamily="2"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Inter Tight"/>
              <a:buNone/>
              <a:tabLst/>
              <a:defRPr/>
            </a:pPr>
            <a:endParaRPr lang="en-GB" sz="1100" b="0">
              <a:solidFill>
                <a:prstClr val="white"/>
              </a:solidFill>
              <a:latin typeface="Inter Tight" pitchFamily="2" charset="0"/>
            </a:endParaRPr>
          </a:p>
        </p:txBody>
      </p:sp>
    </p:spTree>
    <p:extLst>
      <p:ext uri="{BB962C8B-B14F-4D97-AF65-F5344CB8AC3E}">
        <p14:creationId xmlns:p14="http://schemas.microsoft.com/office/powerpoint/2010/main" val="1872398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Inter Tight" panose="020B0604020202020204" pitchFamily="34" charset="0"/>
              <a:buChar char="•"/>
            </a:pPr>
            <a:r>
              <a:rPr lang="en-GB" dirty="0"/>
              <a:t>We’ve seen how hypothetically in the survey people say advertising before a cinema cultural moment would drive relevance of a brand, but we wanted to take this one step further. </a:t>
            </a:r>
            <a:endParaRPr lang="en-GB"/>
          </a:p>
          <a:p>
            <a:pPr marL="171450" indent="-171450">
              <a:buFont typeface="Inter Tight" panose="020B0604020202020204" pitchFamily="34" charset="0"/>
              <a:buChar char="•"/>
            </a:pPr>
            <a:r>
              <a:rPr lang="en-GB" dirty="0"/>
              <a:t>So, since February we have been looking at proving this rooted in real world campaigns.</a:t>
            </a:r>
            <a:endParaRPr lang="en-GB"/>
          </a:p>
          <a:p>
            <a:pPr marL="171450" indent="-171450">
              <a:buFont typeface="Inter Tight" panose="020B0604020202020204" pitchFamily="34" charset="0"/>
              <a:buChar char="•"/>
            </a:pPr>
            <a:r>
              <a:rPr lang="en-GB" dirty="0"/>
              <a:t>On the opening weekends of these 4 films we asked an in-foyer data partner to ask cinemagoers if the brands running in the premium positions (bronze, silver, gold) were a ‘relevant brand in British culture’. </a:t>
            </a:r>
            <a:endParaRPr lang="en-GB"/>
          </a:p>
          <a:p>
            <a:pPr marL="171450" indent="-171450">
              <a:buFont typeface="Inter Tight" panose="020B0604020202020204" pitchFamily="34" charset="0"/>
              <a:buChar char="•"/>
            </a:pPr>
            <a:r>
              <a:rPr lang="en-GB" dirty="0"/>
              <a:t>This question was asked of people before they saw the film, and then a matched group of people coming out of the film hours later. </a:t>
            </a:r>
            <a:endParaRPr lang="en-GB"/>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8402DA-2A0D-4673-AD50-76F374C3F685}" type="slidenum">
              <a:rPr kumimoji="0" lang="en-GB" sz="1200" b="0" i="0" u="none" strike="noStrike" kern="1200" cap="none" spc="0" normalizeH="0" baseline="0" noProof="0" smtClean="0">
                <a:ln>
                  <a:noFill/>
                </a:ln>
                <a:solidFill>
                  <a:prstClr val="black"/>
                </a:solidFill>
                <a:effectLst/>
                <a:uLnTx/>
                <a:uFillTx/>
                <a:latin typeface="Inter Tight" panose="02110004020202020204"/>
                <a:ea typeface="+mn-ea"/>
                <a:cs typeface="+mn-cs"/>
              </a:rPr>
              <a:t>25</a:t>
            </a:fld>
            <a:endParaRPr kumimoji="0" lang="en-GB"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2177028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a:extLst>
            <a:ext uri="{FF2B5EF4-FFF2-40B4-BE49-F238E27FC236}">
              <a16:creationId xmlns:a16="http://schemas.microsoft.com/office/drawing/2014/main" id="{D1903E8F-E833-A204-0E7B-81ABD621F5D8}"/>
            </a:ext>
          </a:extLst>
        </p:cNvPr>
        <p:cNvGrpSpPr/>
        <p:nvPr/>
      </p:nvGrpSpPr>
      <p:grpSpPr>
        <a:xfrm>
          <a:off x="0" y="0"/>
          <a:ext cx="0" cy="0"/>
          <a:chOff x="0" y="0"/>
          <a:chExt cx="0" cy="0"/>
        </a:xfrm>
      </p:grpSpPr>
      <p:sp>
        <p:nvSpPr>
          <p:cNvPr id="168" name="Google Shape;168;g25474d3673c_0_70:notes">
            <a:extLst>
              <a:ext uri="{FF2B5EF4-FFF2-40B4-BE49-F238E27FC236}">
                <a16:creationId xmlns:a16="http://schemas.microsoft.com/office/drawing/2014/main" id="{012E5EDC-770D-A83C-F6B1-1B169B3FB959}"/>
              </a:ext>
            </a:extLst>
          </p:cNvPr>
          <p:cNvSpPr>
            <a:spLocks noGrp="1" noRot="1" noChangeAspect="1"/>
          </p:cNvSpPr>
          <p:nvPr>
            <p:ph type="sldImg" idx="2"/>
          </p:nvPr>
        </p:nvSpPr>
        <p:spPr>
          <a:xfrm>
            <a:off x="-220663" y="811213"/>
            <a:ext cx="7202488" cy="4052887"/>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
        <p:nvSpPr>
          <p:cNvPr id="169" name="Google Shape;169;g25474d3673c_0_70:notes">
            <a:extLst>
              <a:ext uri="{FF2B5EF4-FFF2-40B4-BE49-F238E27FC236}">
                <a16:creationId xmlns:a16="http://schemas.microsoft.com/office/drawing/2014/main" id="{1169999E-FCDA-B451-3311-E93312F06600}"/>
              </a:ext>
            </a:extLst>
          </p:cNvPr>
          <p:cNvSpPr txBox="1">
            <a:spLocks noGrp="1"/>
          </p:cNvSpPr>
          <p:nvPr>
            <p:ph type="body" idx="1"/>
          </p:nvPr>
        </p:nvSpPr>
        <p:spPr>
          <a:xfrm>
            <a:off x="675993" y="5133469"/>
            <a:ext cx="5407943" cy="4863287"/>
          </a:xfrm>
          <a:prstGeom prst="rect">
            <a:avLst/>
          </a:prstGeom>
        </p:spPr>
        <p:txBody>
          <a:bodyPr spcFirstLastPara="1" wrap="square" lIns="95691" tIns="95691" rIns="95691" bIns="95691"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We found that across the 9 brands that ran in the premium positions, seeing their ad before a highly anticipated title drove cultural relevance by a huge 55%. </a:t>
            </a:r>
            <a:endParaRPr lang="en-GB"/>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Demonstrating that simply placing your ad in the preshow of the most anticipated entertainment produces a halo effect that makes your own brand feel more culturally relevant too</a:t>
            </a:r>
            <a:endParaRPr lang="en-GB"/>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And as Kantar proved this can be incredibly valuable for growth.</a:t>
            </a:r>
            <a:endParaRPr lang="en-GB"/>
          </a:p>
          <a:p>
            <a:endParaRPr lang="en-GB" dirty="0"/>
          </a:p>
          <a:p>
            <a:endParaRPr dirty="0"/>
          </a:p>
        </p:txBody>
      </p:sp>
    </p:spTree>
    <p:extLst>
      <p:ext uri="{BB962C8B-B14F-4D97-AF65-F5344CB8AC3E}">
        <p14:creationId xmlns:p14="http://schemas.microsoft.com/office/powerpoint/2010/main" val="2478320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Hopefully, we’ve given you more compelling evidence that can help sell in and reinforce cinema’s role in the AV and to summarise:</a:t>
            </a:r>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Cinema remains a powerful and influential cultural force </a:t>
            </a:r>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High anticipation and the physical and emotional context that cinema is viewed in combine together to create an incredibly high value advertising opportunity for brands</a:t>
            </a:r>
          </a:p>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dirty="0"/>
              <a:t>Being seen on the big screen ahead of culturally relevant films that people are excited about has been proven to drive brand’s own cultural relevance too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8402DA-2A0D-4673-AD50-76F374C3F685}" type="slidenum">
              <a:rPr kumimoji="0" lang="en-GB" sz="1200" b="0" i="0" u="none" strike="noStrike" kern="1200" cap="none" spc="0" normalizeH="0" baseline="0" noProof="0" smtClean="0">
                <a:ln>
                  <a:noFill/>
                </a:ln>
                <a:solidFill>
                  <a:prstClr val="black"/>
                </a:solidFill>
                <a:effectLst/>
                <a:uLnTx/>
                <a:uFillTx/>
                <a:latin typeface="Inter Tight" panose="02110004020202020204"/>
                <a:ea typeface="+mn-ea"/>
                <a:cs typeface="+mn-cs"/>
              </a:rPr>
              <a:t>27</a:t>
            </a:fld>
            <a:endParaRPr kumimoji="0" lang="en-GB"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3681026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a:extLst>
            <a:ext uri="{FF2B5EF4-FFF2-40B4-BE49-F238E27FC236}">
              <a16:creationId xmlns:a16="http://schemas.microsoft.com/office/drawing/2014/main" id="{D307D58F-ABBA-D6A6-DD5B-47A4323ED7F1}"/>
            </a:ext>
          </a:extLst>
        </p:cNvPr>
        <p:cNvGrpSpPr/>
        <p:nvPr/>
      </p:nvGrpSpPr>
      <p:grpSpPr>
        <a:xfrm>
          <a:off x="0" y="0"/>
          <a:ext cx="0" cy="0"/>
          <a:chOff x="0" y="0"/>
          <a:chExt cx="0" cy="0"/>
        </a:xfrm>
      </p:grpSpPr>
      <p:sp>
        <p:nvSpPr>
          <p:cNvPr id="168" name="Google Shape;168;g25474d3673c_0_70:notes">
            <a:extLst>
              <a:ext uri="{FF2B5EF4-FFF2-40B4-BE49-F238E27FC236}">
                <a16:creationId xmlns:a16="http://schemas.microsoft.com/office/drawing/2014/main" id="{1A7F50A8-C1AB-4D8A-4F31-3AE3BD0171A5}"/>
              </a:ext>
            </a:extLst>
          </p:cNvPr>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
        <p:nvSpPr>
          <p:cNvPr id="169" name="Google Shape;169;g25474d3673c_0_70:notes">
            <a:extLst>
              <a:ext uri="{FF2B5EF4-FFF2-40B4-BE49-F238E27FC236}">
                <a16:creationId xmlns:a16="http://schemas.microsoft.com/office/drawing/2014/main" id="{D05FEEE6-7CE6-3855-7A51-F885DDAF4634}"/>
              </a:ext>
            </a:extLst>
          </p:cNvPr>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Kantar’s Brand Z data highlights how brands with high cultural relevance grow nearly 6x more than brands with low levels – a compelling argument for cultural relevance as a growth lever in a competitive and ongoing economically challenging context for many advertisers. However, where can brands find culture that they can put on the media plan that can help them drive their own relevance?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359797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a:extLst>
            <a:ext uri="{FF2B5EF4-FFF2-40B4-BE49-F238E27FC236}">
              <a16:creationId xmlns:a16="http://schemas.microsoft.com/office/drawing/2014/main" id="{FC317314-D542-9265-0CA9-918BD022D234}"/>
            </a:ext>
          </a:extLst>
        </p:cNvPr>
        <p:cNvGrpSpPr/>
        <p:nvPr/>
      </p:nvGrpSpPr>
      <p:grpSpPr>
        <a:xfrm>
          <a:off x="0" y="0"/>
          <a:ext cx="0" cy="0"/>
          <a:chOff x="0" y="0"/>
          <a:chExt cx="0" cy="0"/>
        </a:xfrm>
      </p:grpSpPr>
      <p:sp>
        <p:nvSpPr>
          <p:cNvPr id="113" name="Google Shape;113;g251bad31f33_0_195:notes">
            <a:extLst>
              <a:ext uri="{FF2B5EF4-FFF2-40B4-BE49-F238E27FC236}">
                <a16:creationId xmlns:a16="http://schemas.microsoft.com/office/drawing/2014/main" id="{82AC206D-E33A-D284-946E-C170123BA184}"/>
              </a:ext>
            </a:extLst>
          </p:cNvPr>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
        <p:nvSpPr>
          <p:cNvPr id="114" name="Google Shape;114;g251bad31f33_0_195:notes">
            <a:extLst>
              <a:ext uri="{FF2B5EF4-FFF2-40B4-BE49-F238E27FC236}">
                <a16:creationId xmlns:a16="http://schemas.microsoft.com/office/drawing/2014/main" id="{86796102-CCEA-7304-902B-8C63CAFBB205}"/>
              </a:ext>
            </a:extLst>
          </p:cNvPr>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r>
              <a:rPr lang="en-GB" sz="900" dirty="0">
                <a:latin typeface="Inter Tight Light" pitchFamily="2" charset="0"/>
                <a:ea typeface="Inter Tight Light" pitchFamily="2" charset="0"/>
                <a:cs typeface="Inter Tight Light" pitchFamily="2" charset="0"/>
              </a:rPr>
              <a:t>At a time when TouchPoints data tells us we’re spending more time on our phones than watching TV and the way we consume entertainment and news has dramatically shifted. In this context, what counts as culture worth being interested in if you’re a brand – and what is its ability to drive relevance? </a:t>
            </a:r>
          </a:p>
          <a:p>
            <a:endParaRPr lang="en-GB" sz="900" dirty="0">
              <a:latin typeface="Inter Tight Light" pitchFamily="2" charset="0"/>
              <a:ea typeface="Inter Tight Light" pitchFamily="2" charset="0"/>
              <a:cs typeface="Inter Tight Light" pitchFamily="2" charset="0"/>
            </a:endParaRPr>
          </a:p>
          <a:p>
            <a:r>
              <a:rPr lang="en-GB" sz="900" dirty="0">
                <a:latin typeface="Inter Tight Light" pitchFamily="2" charset="0"/>
                <a:ea typeface="Inter Tight Light" pitchFamily="2" charset="0"/>
                <a:cs typeface="Inter Tight Light" pitchFamily="2" charset="0"/>
              </a:rPr>
              <a:t>This is why we wanted to explore this topic further - w</a:t>
            </a:r>
            <a:r>
              <a:rPr lang="en-GB" sz="900" noProof="0">
                <a:latin typeface="Inter Tight Light" pitchFamily="2" charset="0"/>
                <a:ea typeface="Inter Tight Light" pitchFamily="2" charset="0"/>
                <a:cs typeface="Inter Tight Light" pitchFamily="2" charset="0"/>
                <a:sym typeface="Inter Tight"/>
              </a:rPr>
              <a:t>hat are the moments that actually resonate, what underpins these moments, and specifically what is cinema’s role in driving cultural relevance for brands? </a:t>
            </a:r>
          </a:p>
          <a:p>
            <a:pPr marL="0" marR="0" lvl="0" indent="0" algn="l" defTabSz="914400" rtl="0" eaLnBrk="1" fontAlgn="auto" latinLnBrk="0" hangingPunct="1">
              <a:lnSpc>
                <a:spcPct val="100000"/>
              </a:lnSpc>
              <a:spcBef>
                <a:spcPts val="0"/>
              </a:spcBef>
              <a:spcAft>
                <a:spcPts val="0"/>
              </a:spcAft>
              <a:buClr>
                <a:srgbClr val="000000"/>
              </a:buClr>
              <a:buSzPts val="1100"/>
              <a:buFont typeface="Inter Tight"/>
              <a:buNone/>
              <a:tabLst/>
              <a:defRPr/>
            </a:pPr>
            <a:endParaRPr lang="en-GB" sz="900">
              <a:latin typeface="Inter Tight Light" pitchFamily="2" charset="0"/>
              <a:ea typeface="Inter Tight Light" pitchFamily="2" charset="0"/>
              <a:cs typeface="Inter Tight Light" pitchFamily="2" charset="0"/>
            </a:endParaRPr>
          </a:p>
        </p:txBody>
      </p:sp>
    </p:spTree>
    <p:extLst>
      <p:ext uri="{BB962C8B-B14F-4D97-AF65-F5344CB8AC3E}">
        <p14:creationId xmlns:p14="http://schemas.microsoft.com/office/powerpoint/2010/main" val="163087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Working with respected research agency MTM we took a two-stage approach to the research including both qual and quant that would give us a 360 view on the topic.</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For qual ‘expert’ stage we spoke to film &amp; media academics, cultural strategists, and senior media strategists and planners to understand the current state of play and opportunities for brands. We also conducted interviews with 75 cinemagoers to dig into the cinemagoing experience and film’s role in culture.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For the quant stage – we conducted a robust Nat-rep survey among 1,500 people to allow us to understand how cinema shaped up against everything else. The majority of the deck you’ll see today is rooted in findings from this quant stage.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indent="-171450">
              <a:buFont typeface="Inter Tight" panose="020B0604020202020204" pitchFamily="34" charset="0"/>
              <a:buChar char="•"/>
            </a:pPr>
            <a:endParaRPr lang="en-GB" sz="1000" kern="1200">
              <a:solidFill>
                <a:schemeClr val="tx1"/>
              </a:solidFill>
              <a:effectLst/>
              <a:latin typeface="Inter Tight Light" pitchFamily="2" charset="0"/>
              <a:ea typeface="Inter Tight Light" pitchFamily="2" charset="0"/>
              <a:cs typeface="Inter Tight Light" pitchFamily="2" charset="0"/>
            </a:endParaRPr>
          </a:p>
          <a:p>
            <a:pPr marL="0" indent="0">
              <a:buFont typeface="Inter Tight" panose="020B0604020202020204" pitchFamily="34" charset="0"/>
              <a:buNone/>
            </a:pPr>
            <a:endParaRPr lang="en-GB" sz="1000" kern="1200">
              <a:solidFill>
                <a:schemeClr val="tx1"/>
              </a:solidFill>
              <a:effectLst/>
              <a:latin typeface="Inter Tight Light" pitchFamily="2" charset="0"/>
              <a:ea typeface="Inter Tight Light" pitchFamily="2" charset="0"/>
              <a:cs typeface="Inter Tight Light"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8402DA-2A0D-4673-AD50-76F374C3F685}" type="slidenum">
              <a:rPr kumimoji="0" lang="en-GB" sz="1200" b="0" i="0" u="none" strike="noStrike" kern="1200" cap="none" spc="0" normalizeH="0" baseline="0" noProof="0" smtClean="0">
                <a:ln>
                  <a:noFill/>
                </a:ln>
                <a:solidFill>
                  <a:prstClr val="black"/>
                </a:solidFill>
                <a:effectLst/>
                <a:uLnTx/>
                <a:uFillTx/>
                <a:latin typeface="Inter Tight" panose="02110004020202020204"/>
                <a:ea typeface="+mn-ea"/>
                <a:cs typeface="+mn-cs"/>
              </a:rPr>
              <a:t>5</a:t>
            </a:fld>
            <a:endParaRPr kumimoji="0" lang="en-GB"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1590774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4638" cy="3727450"/>
          </a:xfrm>
        </p:spPr>
        <p:txBody>
          <a:bodyPr/>
          <a:lstStyle/>
          <a:p>
            <a:endParaRPr lang="en-GB"/>
          </a:p>
        </p:txBody>
      </p:sp>
      <p:sp>
        <p:nvSpPr>
          <p:cNvPr id="3" name="Notes Placeholder 2"/>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We started out through the qualitative stage wanting to build a definition of ‘cultural moments’ that we could use throughout the research – as this is a phrase that we use in the industry but not widely used by others</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At its core we’ve defined ‘cultural moments’ as a “Collective experience with scale across society”</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It has to be ‘shared’ – be that online or in person</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Discursive: it has to be sufficiently absorbing, moving, important that the occasion transcends its original experience to become bigger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Cultural moments also have a time-bound collective peak of interest where reverberation is loudest</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58750" indent="0">
              <a:buNone/>
            </a:pPr>
            <a:endParaRPr lang="en-GB" dirty="0"/>
          </a:p>
        </p:txBody>
      </p:sp>
    </p:spTree>
    <p:extLst>
      <p:ext uri="{BB962C8B-B14F-4D97-AF65-F5344CB8AC3E}">
        <p14:creationId xmlns:p14="http://schemas.microsoft.com/office/powerpoint/2010/main" val="897166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Inter Tight" panose="020B0604020202020204" pitchFamily="34" charset="0"/>
              <a:buChar char="•"/>
              <a:tabLst/>
              <a:defRPr/>
            </a:pPr>
            <a:r>
              <a:rPr lang="en-GB" sz="1000" kern="1200" dirty="0">
                <a:solidFill>
                  <a:schemeClr val="tx1"/>
                </a:solidFill>
                <a:effectLst/>
                <a:latin typeface="Inter Tight Light" pitchFamily="2" charset="0"/>
                <a:ea typeface="Inter Tight Light" pitchFamily="2" charset="0"/>
                <a:cs typeface="Inter Tight Light" pitchFamily="2" charset="0"/>
              </a:rPr>
              <a:t>What makes it tricker for brands is that cultural moments can take different forms – because they can vary in scale, predictability and endurance – and they can be a combination of these different elements.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(ANIMATION) Mass: high salience &amp; attention at scale (World Cup) / Niche: only specific fandoms (e.g. anime, K-Pop)</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(ANIMATION) Planned: Taylor Swift Eras tour, Spider-Man film / Spontaneous: kiss-cam couple from Coldplay gig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(ANIMATION) Fleeting: Labubus / Long-lasting: watching a TV show every week, or seeing a film that becomes something you love for the rest of your life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In this context, we were interested to understand what culture resonates for the long-term, when you ask people to look back what do they remember?</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0" indent="0">
              <a:buFont typeface="Inter Tight" panose="020B0604020202020204" pitchFamily="34" charset="0"/>
              <a:buNone/>
            </a:pP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indent="-171450">
              <a:buFont typeface="Inter Tight"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8402DA-2A0D-4673-AD50-76F374C3F685}" type="slidenum">
              <a:rPr kumimoji="0" lang="en-GB" sz="1200" b="0" i="0" u="none" strike="noStrike" kern="1200" cap="none" spc="0" normalizeH="0" baseline="0" noProof="0" smtClean="0">
                <a:ln>
                  <a:noFill/>
                </a:ln>
                <a:solidFill>
                  <a:prstClr val="black"/>
                </a:solidFill>
                <a:effectLst/>
                <a:uLnTx/>
                <a:uFillTx/>
                <a:latin typeface="Inter Tight" panose="02110004020202020204"/>
                <a:ea typeface="+mn-ea"/>
                <a:cs typeface="+mn-cs"/>
              </a:rPr>
              <a:t>7</a:t>
            </a:fld>
            <a:endParaRPr kumimoji="0" lang="en-GB"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1425150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We conducted the survey for this in February and we simply asked people to look back on the last 12 months and recall up to 10 things they would consider to be ‘cultural moments’ that got lots of people talking.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We then categorised these up:</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TV came out top (Traitors, Stranger Things, Adolescence)</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Sport (Lionesses victory, Lando winning F1)</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News (Peter Mandelson/Andrew Mountbatten were in the news at time of fieldwork), </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Cultural Events (</a:t>
            </a:r>
            <a:r>
              <a:rPr lang="en-GB" sz="1000" kern="1200" dirty="0" err="1">
                <a:solidFill>
                  <a:schemeClr val="tx1"/>
                </a:solidFill>
                <a:effectLst/>
                <a:latin typeface="Inter Tight Light" pitchFamily="2" charset="0"/>
                <a:ea typeface="Inter Tight Light" pitchFamily="2" charset="0"/>
                <a:cs typeface="Inter Tight Light" pitchFamily="2" charset="0"/>
              </a:rPr>
              <a:t>Glasto</a:t>
            </a:r>
            <a:r>
              <a:rPr lang="en-GB" sz="1000" kern="1200" dirty="0">
                <a:solidFill>
                  <a:schemeClr val="tx1"/>
                </a:solidFill>
                <a:effectLst/>
                <a:latin typeface="Inter Tight Light" pitchFamily="2" charset="0"/>
                <a:ea typeface="Inter Tight Light" pitchFamily="2" charset="0"/>
                <a:cs typeface="Inter Tight Light" pitchFamily="2" charset="0"/>
              </a:rPr>
              <a:t>, Notting Hill Carnival)</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Cinema (lead by mentions of Wicked)</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Other: Oasis reunion, Taylor Swift, Gaming releases</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Social media: Only a handful of mentions of Jet2 memes, 6/7, Labubus</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However, when it comes to being able to buy in cultural moments – and put your 30” ad (for example) before or during it – obviously not all of these moments are commercially available. And so we took all the mentioned moments and have made a commercially available version too…</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37C7FB-FE27-A045-901D-1E2CD3E50181}" type="slidenum">
              <a:rPr kumimoji="0" lang="en-US" sz="1200" b="0" i="0" u="none" strike="noStrike" kern="1200" cap="none" spc="0" normalizeH="0" baseline="0" noProof="0" smtClean="0">
                <a:ln>
                  <a:noFill/>
                </a:ln>
                <a:solidFill>
                  <a:prstClr val="black"/>
                </a:solidFill>
                <a:effectLst/>
                <a:uLnTx/>
                <a:uFillTx/>
                <a:latin typeface="Inter Tight" panose="02110004020202020204"/>
                <a:ea typeface="+mn-ea"/>
                <a:cs typeface="+mn-cs"/>
              </a:rPr>
              <a:t>8</a:t>
            </a:fld>
            <a:endParaRPr kumimoji="0" lang="en-US"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1961190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Having stripped out moments that brands can’t buy (e.g. BBC TV shows, factored Netflix shows for ad-tier viewership) it becomes clear that the 2 strongest routes advertisers have into cultural moments that resonate are TV (through entertainment and sport) and Cinema.</a:t>
            </a:r>
            <a:endParaRPr lang="en-GB" sz="1000" kern="1200">
              <a:solidFill>
                <a:schemeClr val="tx1"/>
              </a:solidFill>
              <a:effectLst/>
              <a:latin typeface="Inter Tight Light" pitchFamily="2" charset="0"/>
              <a:ea typeface="Inter Tight Light" pitchFamily="2" charset="0"/>
              <a:cs typeface="Inter Tight Light" pitchFamily="2" charset="0"/>
            </a:endParaRPr>
          </a:p>
          <a:p>
            <a:pPr marL="171450" lvl="0" indent="-171450">
              <a:buFont typeface="Inter Tight" panose="020B0604020202020204" pitchFamily="34" charset="0"/>
              <a:buChar char="•"/>
            </a:pPr>
            <a:r>
              <a:rPr lang="en-GB" sz="1000" kern="1200" dirty="0">
                <a:solidFill>
                  <a:schemeClr val="tx1"/>
                </a:solidFill>
                <a:effectLst/>
                <a:latin typeface="Inter Tight Light" pitchFamily="2" charset="0"/>
                <a:ea typeface="Inter Tight Light" pitchFamily="2" charset="0"/>
                <a:cs typeface="Inter Tight Light" pitchFamily="2" charset="0"/>
              </a:rPr>
              <a:t>While we’re in a time where many briefs are ‘social first’ and in our own bubbles viral moments can feel massive, when people reflect on the moments that mattered or resonated most it’s clear that TV and Cinema deliver the majority of commercially available culture that brands can put on the </a:t>
            </a:r>
            <a:r>
              <a:rPr lang="en-GB" sz="1000" kern="1200">
                <a:solidFill>
                  <a:schemeClr val="tx1"/>
                </a:solidFill>
                <a:effectLst/>
                <a:latin typeface="Inter Tight Light" pitchFamily="2" charset="0"/>
                <a:ea typeface="Inter Tight Light" pitchFamily="2" charset="0"/>
                <a:cs typeface="Inter Tight Light" pitchFamily="2" charset="0"/>
              </a:rPr>
              <a:t>media plan. </a:t>
            </a:r>
          </a:p>
          <a:p>
            <a:pPr marL="171450" lvl="0" indent="-171450">
              <a:buFont typeface="Inter Tight" panose="020B0604020202020204" pitchFamily="34" charset="0"/>
              <a:buChar char="•"/>
            </a:pPr>
            <a:endParaRPr lang="en-GB" sz="1000" kern="1200">
              <a:solidFill>
                <a:schemeClr val="tx1"/>
              </a:solidFill>
              <a:effectLst/>
              <a:latin typeface="Inter Tight Light" pitchFamily="2" charset="0"/>
              <a:ea typeface="Inter Tight Light" pitchFamily="2" charset="0"/>
              <a:cs typeface="Inter Tight Light" pitchFamily="2"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37C7FB-FE27-A045-901D-1E2CD3E50181}" type="slidenum">
              <a:rPr kumimoji="0" lang="en-US" sz="1200" b="0" i="0" u="none" strike="noStrike" kern="1200" cap="none" spc="0" normalizeH="0" baseline="0" noProof="0" smtClean="0">
                <a:ln>
                  <a:noFill/>
                </a:ln>
                <a:solidFill>
                  <a:prstClr val="black"/>
                </a:solidFill>
                <a:effectLst/>
                <a:uLnTx/>
                <a:uFillTx/>
                <a:latin typeface="Inter Tight" panose="02110004020202020204"/>
                <a:ea typeface="+mn-ea"/>
                <a:cs typeface="+mn-cs"/>
              </a:rPr>
              <a:t>9</a:t>
            </a:fld>
            <a:endParaRPr kumimoji="0" lang="en-US"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6561926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637011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dirty="0"/>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18761743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57298867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71064092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0510131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0423665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80892512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89461925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9881190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33805703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25042717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4211497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61917451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0698919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2436098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48061559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89633248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703976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839417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8600464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63729817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114708366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7BBFE260-6526-14A1-D76B-6ABB47DFDC6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447075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a:t>Subheading goes here</a:t>
            </a:r>
          </a:p>
        </p:txBody>
      </p:sp>
    </p:spTree>
    <p:extLst>
      <p:ext uri="{BB962C8B-B14F-4D97-AF65-F5344CB8AC3E}">
        <p14:creationId xmlns:p14="http://schemas.microsoft.com/office/powerpoint/2010/main" val="388084875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pic>
        <p:nvPicPr>
          <p:cNvPr id="8" name="Picture 7">
            <a:extLst>
              <a:ext uri="{FF2B5EF4-FFF2-40B4-BE49-F238E27FC236}">
                <a16:creationId xmlns:a16="http://schemas.microsoft.com/office/drawing/2014/main" id="{8D26EE0B-6769-6DDB-7B02-52136E0795C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98431" y="6396609"/>
            <a:ext cx="1271595" cy="235966"/>
          </a:xfrm>
          <a:prstGeom prst="rect">
            <a:avLst/>
          </a:prstGeom>
        </p:spPr>
      </p:pic>
    </p:spTree>
    <p:extLst>
      <p:ext uri="{BB962C8B-B14F-4D97-AF65-F5344CB8AC3E}">
        <p14:creationId xmlns:p14="http://schemas.microsoft.com/office/powerpoint/2010/main" val="219025251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28E9CC2-18BC-4D4D-5E2A-0617A8B003FC}"/>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8517854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0073012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pic>
        <p:nvPicPr>
          <p:cNvPr id="12" name="Picture 11">
            <a:extLst>
              <a:ext uri="{FF2B5EF4-FFF2-40B4-BE49-F238E27FC236}">
                <a16:creationId xmlns:a16="http://schemas.microsoft.com/office/drawing/2014/main" id="{F3A4F7D6-0432-D83B-CD5F-600686C2D71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98431" y="6396609"/>
            <a:ext cx="1271595" cy="235966"/>
          </a:xfrm>
          <a:prstGeom prst="rect">
            <a:avLst/>
          </a:prstGeom>
        </p:spPr>
      </p:pic>
    </p:spTree>
    <p:extLst>
      <p:ext uri="{BB962C8B-B14F-4D97-AF65-F5344CB8AC3E}">
        <p14:creationId xmlns:p14="http://schemas.microsoft.com/office/powerpoint/2010/main" val="145478673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395225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0" name="Picture Placeholder 9">
            <a:extLst>
              <a:ext uri="{FF2B5EF4-FFF2-40B4-BE49-F238E27FC236}">
                <a16:creationId xmlns:a16="http://schemas.microsoft.com/office/drawing/2014/main" id="{537CFC21-F6A8-D27E-01CF-10CE7B065B90}"/>
              </a:ext>
            </a:extLst>
          </p:cNvPr>
          <p:cNvSpPr>
            <a:spLocks noGrp="1"/>
          </p:cNvSpPr>
          <p:nvPr>
            <p:ph type="pic" sz="quarter" idx="137"/>
          </p:nvPr>
        </p:nvSpPr>
        <p:spPr>
          <a:xfrm>
            <a:off x="199829" y="1403696"/>
            <a:ext cx="3801451" cy="2254250"/>
          </a:xfrm>
          <a:prstGeom prst="roundRect">
            <a:avLst>
              <a:gd name="adj" fmla="val 5241"/>
            </a:avLst>
          </a:prstGeom>
          <a:noFill/>
        </p:spPr>
        <p:txBody>
          <a:bodyPr/>
          <a:lstStyle/>
          <a:p>
            <a:endParaRPr lang="en-US"/>
          </a:p>
        </p:txBody>
      </p:sp>
      <p:sp>
        <p:nvSpPr>
          <p:cNvPr id="11" name="Picture Placeholder 9">
            <a:extLst>
              <a:ext uri="{FF2B5EF4-FFF2-40B4-BE49-F238E27FC236}">
                <a16:creationId xmlns:a16="http://schemas.microsoft.com/office/drawing/2014/main" id="{0F549400-5E07-C561-6F69-72C732E78F0B}"/>
              </a:ext>
            </a:extLst>
          </p:cNvPr>
          <p:cNvSpPr>
            <a:spLocks noGrp="1"/>
          </p:cNvSpPr>
          <p:nvPr>
            <p:ph type="pic" sz="quarter" idx="138"/>
          </p:nvPr>
        </p:nvSpPr>
        <p:spPr>
          <a:xfrm>
            <a:off x="4198719" y="1403696"/>
            <a:ext cx="3801451" cy="2254250"/>
          </a:xfrm>
          <a:prstGeom prst="roundRect">
            <a:avLst>
              <a:gd name="adj" fmla="val 5241"/>
            </a:avLst>
          </a:prstGeom>
          <a:noFill/>
        </p:spPr>
        <p:txBody>
          <a:bodyPr/>
          <a:lstStyle/>
          <a:p>
            <a:endParaRPr lang="en-US"/>
          </a:p>
        </p:txBody>
      </p:sp>
      <p:sp>
        <p:nvSpPr>
          <p:cNvPr id="12" name="Picture Placeholder 9">
            <a:extLst>
              <a:ext uri="{FF2B5EF4-FFF2-40B4-BE49-F238E27FC236}">
                <a16:creationId xmlns:a16="http://schemas.microsoft.com/office/drawing/2014/main" id="{D96581F7-6717-D5F1-C362-721AEA022EAD}"/>
              </a:ext>
            </a:extLst>
          </p:cNvPr>
          <p:cNvSpPr>
            <a:spLocks noGrp="1"/>
          </p:cNvSpPr>
          <p:nvPr>
            <p:ph type="pic" sz="quarter" idx="139"/>
          </p:nvPr>
        </p:nvSpPr>
        <p:spPr>
          <a:xfrm>
            <a:off x="8197609" y="1403696"/>
            <a:ext cx="3801451" cy="2254250"/>
          </a:xfrm>
          <a:prstGeom prst="roundRect">
            <a:avLst>
              <a:gd name="adj" fmla="val 5241"/>
            </a:avLst>
          </a:prstGeom>
          <a:noFill/>
        </p:spPr>
        <p:txBody>
          <a:bodyPr/>
          <a:lstStyle/>
          <a:p>
            <a:endParaRPr lang="en-US"/>
          </a:p>
        </p:txBody>
      </p:sp>
      <p:sp>
        <p:nvSpPr>
          <p:cNvPr id="24" name="Picture Placeholder 9">
            <a:extLst>
              <a:ext uri="{FF2B5EF4-FFF2-40B4-BE49-F238E27FC236}">
                <a16:creationId xmlns:a16="http://schemas.microsoft.com/office/drawing/2014/main" id="{B37BF868-F43F-87C9-9DB9-58E39FB1DFB7}"/>
              </a:ext>
            </a:extLst>
          </p:cNvPr>
          <p:cNvSpPr>
            <a:spLocks noGrp="1"/>
          </p:cNvSpPr>
          <p:nvPr>
            <p:ph type="pic" sz="quarter" idx="140"/>
          </p:nvPr>
        </p:nvSpPr>
        <p:spPr>
          <a:xfrm>
            <a:off x="199829" y="3876440"/>
            <a:ext cx="3801451" cy="2254250"/>
          </a:xfrm>
          <a:prstGeom prst="roundRect">
            <a:avLst>
              <a:gd name="adj" fmla="val 5241"/>
            </a:avLst>
          </a:prstGeom>
          <a:noFill/>
        </p:spPr>
        <p:txBody>
          <a:bodyPr/>
          <a:lstStyle/>
          <a:p>
            <a:endParaRPr lang="en-US"/>
          </a:p>
        </p:txBody>
      </p:sp>
      <p:sp>
        <p:nvSpPr>
          <p:cNvPr id="25" name="Picture Placeholder 9">
            <a:extLst>
              <a:ext uri="{FF2B5EF4-FFF2-40B4-BE49-F238E27FC236}">
                <a16:creationId xmlns:a16="http://schemas.microsoft.com/office/drawing/2014/main" id="{0973375C-4D3C-1F31-1DEB-D83FE16F1DD3}"/>
              </a:ext>
            </a:extLst>
          </p:cNvPr>
          <p:cNvSpPr>
            <a:spLocks noGrp="1"/>
          </p:cNvSpPr>
          <p:nvPr>
            <p:ph type="pic" sz="quarter" idx="141"/>
          </p:nvPr>
        </p:nvSpPr>
        <p:spPr>
          <a:xfrm>
            <a:off x="4198719" y="3876440"/>
            <a:ext cx="3801451" cy="2254250"/>
          </a:xfrm>
          <a:prstGeom prst="roundRect">
            <a:avLst>
              <a:gd name="adj" fmla="val 5241"/>
            </a:avLst>
          </a:prstGeom>
          <a:noFill/>
        </p:spPr>
        <p:txBody>
          <a:bodyPr/>
          <a:lstStyle/>
          <a:p>
            <a:endParaRPr lang="en-US"/>
          </a:p>
        </p:txBody>
      </p:sp>
      <p:sp>
        <p:nvSpPr>
          <p:cNvPr id="26" name="Picture Placeholder 9">
            <a:extLst>
              <a:ext uri="{FF2B5EF4-FFF2-40B4-BE49-F238E27FC236}">
                <a16:creationId xmlns:a16="http://schemas.microsoft.com/office/drawing/2014/main" id="{9D5A284A-F33C-A79A-079B-3923EB809CAF}"/>
              </a:ext>
            </a:extLst>
          </p:cNvPr>
          <p:cNvSpPr>
            <a:spLocks noGrp="1"/>
          </p:cNvSpPr>
          <p:nvPr>
            <p:ph type="pic" sz="quarter" idx="142"/>
          </p:nvPr>
        </p:nvSpPr>
        <p:spPr>
          <a:xfrm>
            <a:off x="8197609" y="3876440"/>
            <a:ext cx="3801451" cy="2254250"/>
          </a:xfrm>
          <a:prstGeom prst="roundRect">
            <a:avLst>
              <a:gd name="adj" fmla="val 5241"/>
            </a:avLst>
          </a:prstGeom>
          <a:noFill/>
        </p:spPr>
        <p:txBody>
          <a:bodyPr/>
          <a:lstStyle/>
          <a:p>
            <a:endParaRPr lang="en-US"/>
          </a:p>
        </p:txBody>
      </p:sp>
    </p:spTree>
    <p:extLst>
      <p:ext uri="{BB962C8B-B14F-4D97-AF65-F5344CB8AC3E}">
        <p14:creationId xmlns:p14="http://schemas.microsoft.com/office/powerpoint/2010/main" val="139907766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10;&#10;AI-generated content may be incorrect.">
            <a:extLst>
              <a:ext uri="{FF2B5EF4-FFF2-40B4-BE49-F238E27FC236}">
                <a16:creationId xmlns:a16="http://schemas.microsoft.com/office/drawing/2014/main" id="{C2C9B15E-CCB9-8530-9455-4367F236E522}"/>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7343794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28FCD3DA-6020-AACF-DE85-F4F1C5E4FBDA}"/>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55132380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424842401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3407886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03596735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77277934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6327075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06589690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672386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60793613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69906984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384863872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84970554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F0B4224-632A-A833-2B8A-29ED462A792F}"/>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58568909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708686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2685178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7DC5F97B-C5AA-DEC3-A247-D95A27DC0AF6}"/>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177319802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321296448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pic>
        <p:nvPicPr>
          <p:cNvPr id="7" name="Picture 6" descr="A white circle with black background&#10;&#10;AI-generated content may be incorrect.">
            <a:extLst>
              <a:ext uri="{FF2B5EF4-FFF2-40B4-BE49-F238E27FC236}">
                <a16:creationId xmlns:a16="http://schemas.microsoft.com/office/drawing/2014/main" id="{210EE6E2-4C60-B60D-E043-B1A1D2235F07}"/>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428870827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Light"/>
              </a:rPr>
              <a:t>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a:t>
            </a:r>
            <a:r>
              <a:rPr lang="en-US" err="1">
                <a:sym typeface="Inter Tight Light"/>
              </a:rPr>
              <a:t>convalli</a:t>
            </a:r>
            <a:r>
              <a:rPr lang="en-US">
                <a:sym typeface="Inter Tight Light"/>
              </a:rPr>
              <a:t>. </a:t>
            </a:r>
          </a:p>
          <a:p>
            <a:endParaRPr lang="en-US">
              <a:sym typeface="Inter Tight Light"/>
            </a:endParaRPr>
          </a:p>
        </p:txBody>
      </p:sp>
    </p:spTree>
    <p:extLst>
      <p:ext uri="{BB962C8B-B14F-4D97-AF65-F5344CB8AC3E}">
        <p14:creationId xmlns:p14="http://schemas.microsoft.com/office/powerpoint/2010/main" val="164098726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Light"/>
              </a:rPr>
              <a:t>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a:t>
            </a:r>
            <a:r>
              <a:rPr lang="en-US" err="1">
                <a:sym typeface="Inter Tight Light"/>
              </a:rPr>
              <a:t>convalli</a:t>
            </a:r>
            <a:r>
              <a:rPr lang="en-US">
                <a:sym typeface="Inter Tight Light"/>
              </a:rPr>
              <a:t>. </a:t>
            </a:r>
          </a:p>
          <a:p>
            <a:endParaRPr lang="en-US">
              <a:sym typeface="Inter Tight Light"/>
            </a:endParaRPr>
          </a:p>
        </p:txBody>
      </p:sp>
    </p:spTree>
    <p:extLst>
      <p:ext uri="{BB962C8B-B14F-4D97-AF65-F5344CB8AC3E}">
        <p14:creationId xmlns:p14="http://schemas.microsoft.com/office/powerpoint/2010/main" val="385919795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14" name="Picture 13" descr="A group of blue circles&#10;&#10;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4988279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A647F4BB-4E33-FC8D-6A31-AA29BAFC14DC}"/>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24417658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Light"/>
              </a:rPr>
              <a:t>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endParaRPr lang="en-US">
              <a:sym typeface="Inter Tight L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0103142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Light"/>
              </a:rPr>
              <a:t>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endParaRPr lang="en-US">
              <a:sym typeface="Inter Tight L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06793231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963359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1A4AEF-1D87-C584-AF02-9102A58F48AA}"/>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271646514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4DFE8A96-FA11-85C1-E8A9-9BEF3996A282}"/>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96363278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3942721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216986267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Chart colour bg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7017091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Chart full width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49788057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662544"/>
            <a:ext cx="11807825" cy="4344553"/>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782779"/>
            <a:ext cx="11540992" cy="409723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18393385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Chart full width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57182373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Light"/>
              </a:rPr>
              <a:t>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a:t>
            </a:r>
            <a:r>
              <a:rPr lang="en-US" err="1">
                <a:sym typeface="Inter Tight Light"/>
              </a:rPr>
              <a:t>convalli</a:t>
            </a:r>
            <a:r>
              <a:rPr lang="en-US">
                <a:sym typeface="Inter Tight Light"/>
              </a:rPr>
              <a:t>. </a:t>
            </a:r>
          </a:p>
          <a:p>
            <a:endParaRPr lang="en-US">
              <a:sym typeface="Inter Tight Light"/>
            </a:endParaRPr>
          </a:p>
        </p:txBody>
      </p:sp>
    </p:spTree>
    <p:extLst>
      <p:ext uri="{BB962C8B-B14F-4D97-AF65-F5344CB8AC3E}">
        <p14:creationId xmlns:p14="http://schemas.microsoft.com/office/powerpoint/2010/main" val="307940786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Light"/>
              </a:rPr>
              <a:t>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a:t>
            </a:r>
            <a:r>
              <a:rPr lang="en-US" err="1">
                <a:sym typeface="Inter Tight Light"/>
              </a:rPr>
              <a:t>convalli</a:t>
            </a:r>
            <a:r>
              <a:rPr lang="en-US">
                <a:sym typeface="Inter Tight Light"/>
              </a:rPr>
              <a:t>. </a:t>
            </a:r>
          </a:p>
          <a:p>
            <a:endParaRPr lang="en-US">
              <a:sym typeface="Inter Tight Light"/>
            </a:endParaRPr>
          </a:p>
        </p:txBody>
      </p:sp>
    </p:spTree>
    <p:extLst>
      <p:ext uri="{BB962C8B-B14F-4D97-AF65-F5344CB8AC3E}">
        <p14:creationId xmlns:p14="http://schemas.microsoft.com/office/powerpoint/2010/main" val="70247207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359100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3395423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8258184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0687726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6556250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Light"/>
              </a:rPr>
              <a:t>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a:t>
            </a:r>
            <a:r>
              <a:rPr lang="en-US" err="1">
                <a:sym typeface="Inter Tight Light"/>
              </a:rPr>
              <a:t>convalli</a:t>
            </a:r>
            <a:r>
              <a:rPr lang="en-US">
                <a:sym typeface="Inter Tight Light"/>
              </a:rPr>
              <a:t>. </a:t>
            </a:r>
          </a:p>
          <a:p>
            <a:endParaRPr lang="en-US">
              <a:sym typeface="Inter Tight L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52636619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Light"/>
              </a:rPr>
              <a:t>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a:t>
            </a:r>
            <a:r>
              <a:rPr lang="en-US" err="1">
                <a:sym typeface="Inter Tight Light"/>
              </a:rPr>
              <a:t>convalli</a:t>
            </a:r>
            <a:r>
              <a:rPr lang="en-US">
                <a:sym typeface="Inter Tight Light"/>
              </a:rPr>
              <a:t>. </a:t>
            </a:r>
          </a:p>
          <a:p>
            <a:endParaRPr lang="en-US">
              <a:sym typeface="Inter Tight L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44929494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424086145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152738317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2_Preshow">
    <p:bg>
      <p:bgPr>
        <a:solidFill>
          <a:schemeClr val="tx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userDrawn="1"/>
        </p:nvSpPr>
        <p:spPr>
          <a:xfrm>
            <a:off x="0" y="2024743"/>
            <a:ext cx="12192000" cy="369261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74067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74067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740679"/>
            <a:ext cx="1335491" cy="2315842"/>
          </a:xfrm>
          <a:prstGeom prst="roundRect">
            <a:avLst>
              <a:gd name="adj" fmla="val 2993"/>
            </a:avLst>
          </a:prstGeom>
          <a:solidFill>
            <a:srgbClr val="A8714E"/>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74067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740679"/>
            <a:ext cx="1335491" cy="2315842"/>
          </a:xfrm>
          <a:prstGeom prst="roundRect">
            <a:avLst>
              <a:gd name="adj" fmla="val 2993"/>
            </a:avLst>
          </a:prstGeom>
          <a:solidFill>
            <a:srgbClr val="B2B4B2"/>
          </a:solidFill>
        </p:spPr>
        <p:txBody>
          <a:bodyPr/>
          <a:lstStyle>
            <a:lvl1pPr>
              <a:buNone/>
              <a:defRPr>
                <a:noFill/>
              </a:defRPr>
            </a:lvl1pPr>
          </a:lstStyle>
          <a:p>
            <a:pPr lvl="0"/>
            <a:endParaRPr lang="en-GB" dirty="0"/>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74067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740679"/>
            <a:ext cx="1335491" cy="2315842"/>
          </a:xfrm>
          <a:prstGeom prst="roundRect">
            <a:avLst>
              <a:gd name="adj" fmla="val 2993"/>
            </a:avLst>
          </a:prstGeom>
          <a:solidFill>
            <a:srgbClr val="BC955B"/>
          </a:solidFill>
        </p:spPr>
        <p:txBody>
          <a:bodyPr/>
          <a:lstStyle>
            <a:lvl1pPr>
              <a:buNone/>
              <a:defRPr>
                <a:noFill/>
              </a:defRPr>
            </a:lvl1pPr>
          </a:lstStyle>
          <a:p>
            <a:pPr lvl="0"/>
            <a:endParaRPr lang="en-GB" dirty="0"/>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740679"/>
            <a:ext cx="1335491" cy="2315842"/>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952437"/>
            <a:ext cx="967305" cy="1131887"/>
          </a:xfrm>
        </p:spPr>
        <p:txBody>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952436"/>
            <a:ext cx="967305" cy="1131887"/>
          </a:xfrm>
        </p:spPr>
        <p:txBody>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952435"/>
            <a:ext cx="967305" cy="1131887"/>
          </a:xfrm>
        </p:spPr>
        <p:txBody>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952434"/>
            <a:ext cx="967305" cy="1131887"/>
          </a:xfrm>
        </p:spPr>
        <p:txBody>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3000869"/>
            <a:ext cx="967305" cy="1131887"/>
          </a:xfrm>
        </p:spPr>
        <p:txBody>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3000868"/>
            <a:ext cx="967305" cy="1131887"/>
          </a:xfrm>
        </p:spPr>
        <p:txBody>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3000868"/>
            <a:ext cx="967305" cy="1131887"/>
          </a:xfrm>
        </p:spPr>
        <p:txBody>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3000868"/>
            <a:ext cx="967305" cy="1131887"/>
          </a:xfrm>
        </p:spPr>
        <p:txBody>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B4E3D5CA-A638-2B9A-31BE-B3C076C34183}"/>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08977400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7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hank you dark knigh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rmAutofit/>
          </a:bodyPr>
          <a:lstStyle>
            <a:lvl1pPr>
              <a:buNone/>
              <a:defRPr sz="7400">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rmAutofit/>
          </a:bodyPr>
          <a:lstStyle>
            <a:lvl1pPr>
              <a:buNone/>
              <a:defRPr sz="2000">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0518032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image title dark tex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613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image title light tex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55500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604726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737501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spTree>
    <p:extLst>
      <p:ext uri="{BB962C8B-B14F-4D97-AF65-F5344CB8AC3E}">
        <p14:creationId xmlns:p14="http://schemas.microsoft.com/office/powerpoint/2010/main" val="3980017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252391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1321930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slide red carpet">
    <p:bg>
      <p:bgPr>
        <a:solidFill>
          <a:schemeClr val="accent6"/>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lstStyle>
            <a:lvl1pPr>
              <a:defRPr sz="7400">
                <a:solidFill>
                  <a:schemeClr val="tx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pic>
        <p:nvPicPr>
          <p:cNvPr id="2" name="Picture 1" descr="A group of blue circles&#10;&#10;AI-generated content may be incorrect.">
            <a:extLst>
              <a:ext uri="{FF2B5EF4-FFF2-40B4-BE49-F238E27FC236}">
                <a16:creationId xmlns:a16="http://schemas.microsoft.com/office/drawing/2014/main" id="{FE77E3E4-4149-A42A-B8D7-B16A89309A7A}"/>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cxnSp>
        <p:nvCxnSpPr>
          <p:cNvPr id="9" name="Straight Connector 8">
            <a:extLst>
              <a:ext uri="{FF2B5EF4-FFF2-40B4-BE49-F238E27FC236}">
                <a16:creationId xmlns:a16="http://schemas.microsoft.com/office/drawing/2014/main" id="{9E37375F-76E1-1BA6-603F-D4D31EEA5315}"/>
              </a:ext>
            </a:extLst>
          </p:cNvPr>
          <p:cNvCxnSpPr>
            <a:cxnSpLocks/>
          </p:cNvCxnSpPr>
          <p:nvPr userDrawn="1"/>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90103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6114941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76564CF-D6FE-F325-A76E-23F8EDA071E4}"/>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392534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4253617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a:t>Subheading goes here</a:t>
            </a:r>
          </a:p>
        </p:txBody>
      </p:sp>
    </p:spTree>
    <p:extLst>
      <p:ext uri="{BB962C8B-B14F-4D97-AF65-F5344CB8AC3E}">
        <p14:creationId xmlns:p14="http://schemas.microsoft.com/office/powerpoint/2010/main" val="26373924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458819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2361516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093218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1A4AEF-1D87-C584-AF02-9102A58F48AA}"/>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15909556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2379148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Full image title light text">
    <p:bg>
      <p:bgPr>
        <a:solidFill>
          <a:schemeClr val="tx1"/>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7C30A489-D8A9-809D-0533-9D1AF4DD9127}"/>
              </a:ext>
            </a:extLst>
          </p:cNvPr>
          <p:cNvSpPr>
            <a:spLocks noGrp="1"/>
          </p:cNvSpPr>
          <p:nvPr>
            <p:ph type="pic" sz="quarter" idx="84"/>
          </p:nvPr>
        </p:nvSpPr>
        <p:spPr>
          <a:xfrm>
            <a:off x="0" y="0"/>
            <a:ext cx="12192000" cy="6858000"/>
          </a:xfrm>
          <a:noFill/>
        </p:spPr>
        <p:txBody>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205242" y="6369458"/>
            <a:ext cx="1252800" cy="262255"/>
          </a:xfrm>
          <a:prstGeom prst="rect">
            <a:avLst/>
          </a:prstGeom>
        </p:spPr>
      </p:pic>
    </p:spTree>
    <p:extLst>
      <p:ext uri="{BB962C8B-B14F-4D97-AF65-F5344CB8AC3E}">
        <p14:creationId xmlns:p14="http://schemas.microsoft.com/office/powerpoint/2010/main" val="974087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hank you dark knigh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rmAutofit/>
          </a:bodyPr>
          <a:lstStyle>
            <a:lvl1pPr>
              <a:buNone/>
              <a:defRPr sz="7400">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rmAutofit/>
          </a:bodyPr>
          <a:lstStyle>
            <a:lvl1pPr>
              <a:buNone/>
              <a:defRPr sz="2000">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7117141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5926698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Light"/>
              </a:rPr>
              <a:t>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a:t>
            </a:r>
            <a:r>
              <a:rPr lang="en-US" err="1">
                <a:sym typeface="Inter Tight Light"/>
              </a:rPr>
              <a:t>convalli</a:t>
            </a:r>
            <a:r>
              <a:rPr lang="en-US">
                <a:sym typeface="Inter Tight Light"/>
              </a:rPr>
              <a:t>. </a:t>
            </a:r>
          </a:p>
          <a:p>
            <a:endParaRPr lang="en-US">
              <a:sym typeface="Inter Tight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244336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alendar 2 colour">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dirty="0">
                <a:sym typeface="Inter Tight L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5474134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Title slide red carpet">
    <p:bg>
      <p:bgPr>
        <a:solidFill>
          <a:schemeClr val="accent6"/>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lstStyle>
            <a:lvl1pPr>
              <a:defRPr sz="7400">
                <a:solidFill>
                  <a:schemeClr val="tx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pic>
        <p:nvPicPr>
          <p:cNvPr id="2" name="Picture 1" descr="A group of blue circles&#10;&#10;AI-generated content may be incorrect.">
            <a:extLst>
              <a:ext uri="{FF2B5EF4-FFF2-40B4-BE49-F238E27FC236}">
                <a16:creationId xmlns:a16="http://schemas.microsoft.com/office/drawing/2014/main" id="{FE77E3E4-4149-A42A-B8D7-B16A89309A7A}"/>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cxnSp>
        <p:nvCxnSpPr>
          <p:cNvPr id="9" name="Straight Connector 8">
            <a:extLst>
              <a:ext uri="{FF2B5EF4-FFF2-40B4-BE49-F238E27FC236}">
                <a16:creationId xmlns:a16="http://schemas.microsoft.com/office/drawing/2014/main" id="{9E37375F-76E1-1BA6-603F-D4D31EEA5315}"/>
              </a:ext>
            </a:extLst>
          </p:cNvPr>
          <p:cNvCxnSpPr>
            <a:cxnSpLocks/>
          </p:cNvCxnSpPr>
          <p:nvPr userDrawn="1"/>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26955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Statement or numbers</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372714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spTree>
    <p:extLst>
      <p:ext uri="{BB962C8B-B14F-4D97-AF65-F5344CB8AC3E}">
        <p14:creationId xmlns:p14="http://schemas.microsoft.com/office/powerpoint/2010/main" val="17186106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8BACDD7F-435C-9A01-F9D7-5ED03E213508}"/>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8823587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747849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62199CF-A8C3-2F95-7068-C6A82BBFD364}"/>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25163394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5" name="Picture 4">
            <a:extLst>
              <a:ext uri="{FF2B5EF4-FFF2-40B4-BE49-F238E27FC236}">
                <a16:creationId xmlns:a16="http://schemas.microsoft.com/office/drawing/2014/main" id="{7204E55F-C370-EDEA-0B85-C6418E1B594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98434" y="6396609"/>
            <a:ext cx="1271592" cy="235966"/>
          </a:xfrm>
          <a:prstGeom prst="rect">
            <a:avLst/>
          </a:prstGeom>
        </p:spPr>
      </p:pic>
    </p:spTree>
    <p:extLst>
      <p:ext uri="{BB962C8B-B14F-4D97-AF65-F5344CB8AC3E}">
        <p14:creationId xmlns:p14="http://schemas.microsoft.com/office/powerpoint/2010/main" val="24800785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683391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a:blip r:embed="rId2" cstate="hq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8970835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a:blip r:embed="rId2" cstate="hq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userDrawn="1"/>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7030688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a:blip r:embed="rId2" cstate="hq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userDrawn="1"/>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794272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42526828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51042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026214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785556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a:blip r:embed="rId2" cstate="hq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361652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a:blip r:embed="rId2" cstate="hq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40868070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164980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425120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67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6616700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263506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6395708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584278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230781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a:blip r:embed="rId2" cstate="hq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984332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a:blip r:embed="rId2" cstate="hq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40003343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rgbClr val="000000"/>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Custom stats slide</a:t>
            </a:r>
            <a:endParaRPr lang="en-US"/>
          </a:p>
        </p:txBody>
      </p:sp>
      <p:sp>
        <p:nvSpPr>
          <p:cNvPr id="3" name="Rectangle: Rounded Corners 3">
            <a:extLst>
              <a:ext uri="{FF2B5EF4-FFF2-40B4-BE49-F238E27FC236}">
                <a16:creationId xmlns:a16="http://schemas.microsoft.com/office/drawing/2014/main" id="{BFAF1677-D46F-B4C0-64DB-291466912715}"/>
              </a:ext>
            </a:extLst>
          </p:cNvPr>
          <p:cNvSpPr/>
          <p:nvPr userDrawn="1"/>
        </p:nvSpPr>
        <p:spPr>
          <a:xfrm>
            <a:off x="-2119" y="3872959"/>
            <a:ext cx="12194119" cy="294219"/>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1413602">
              <a:buFont typeface="Inter Tight" panose="020B0604020202020204" pitchFamily="34" charset="0"/>
              <a:buNone/>
              <a:defRPr/>
            </a:pPr>
            <a:endParaRPr lang="en-GB" sz="2915" spc="147">
              <a:solidFill>
                <a:srgbClr val="000000"/>
              </a:solidFill>
              <a:latin typeface="Inter Tight"/>
            </a:endParaRPr>
          </a:p>
        </p:txBody>
      </p:sp>
      <p:sp>
        <p:nvSpPr>
          <p:cNvPr id="12" name="Text Placeholder 23">
            <a:extLst>
              <a:ext uri="{FF2B5EF4-FFF2-40B4-BE49-F238E27FC236}">
                <a16:creationId xmlns:a16="http://schemas.microsoft.com/office/drawing/2014/main" id="{ADCC58D3-730B-100E-5F47-D6432360AA14}"/>
              </a:ext>
            </a:extLst>
          </p:cNvPr>
          <p:cNvSpPr>
            <a:spLocks noGrp="1"/>
          </p:cNvSpPr>
          <p:nvPr>
            <p:ph type="body" sz="quarter" idx="10" hasCustomPrompt="1"/>
          </p:nvPr>
        </p:nvSpPr>
        <p:spPr>
          <a:xfrm>
            <a:off x="269261"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13" name="Text Placeholder 23">
            <a:extLst>
              <a:ext uri="{FF2B5EF4-FFF2-40B4-BE49-F238E27FC236}">
                <a16:creationId xmlns:a16="http://schemas.microsoft.com/office/drawing/2014/main" id="{62050EE4-2276-6CA3-B548-474EEBBB4155}"/>
              </a:ext>
            </a:extLst>
          </p:cNvPr>
          <p:cNvSpPr>
            <a:spLocks noGrp="1"/>
          </p:cNvSpPr>
          <p:nvPr>
            <p:ph type="body" sz="quarter" idx="11" hasCustomPrompt="1"/>
          </p:nvPr>
        </p:nvSpPr>
        <p:spPr>
          <a:xfrm>
            <a:off x="1271133"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14" name="Text Placeholder 23">
            <a:extLst>
              <a:ext uri="{FF2B5EF4-FFF2-40B4-BE49-F238E27FC236}">
                <a16:creationId xmlns:a16="http://schemas.microsoft.com/office/drawing/2014/main" id="{61915DAD-8757-A16D-343C-BDE8F604B204}"/>
              </a:ext>
            </a:extLst>
          </p:cNvPr>
          <p:cNvSpPr>
            <a:spLocks noGrp="1"/>
          </p:cNvSpPr>
          <p:nvPr>
            <p:ph type="body" sz="quarter" idx="12" hasCustomPrompt="1"/>
          </p:nvPr>
        </p:nvSpPr>
        <p:spPr>
          <a:xfrm>
            <a:off x="2273005"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15" name="Text Placeholder 23">
            <a:extLst>
              <a:ext uri="{FF2B5EF4-FFF2-40B4-BE49-F238E27FC236}">
                <a16:creationId xmlns:a16="http://schemas.microsoft.com/office/drawing/2014/main" id="{8557C019-3AA9-790F-DD95-4DC046B874C2}"/>
              </a:ext>
            </a:extLst>
          </p:cNvPr>
          <p:cNvSpPr>
            <a:spLocks noGrp="1"/>
          </p:cNvSpPr>
          <p:nvPr>
            <p:ph type="body" sz="quarter" idx="13" hasCustomPrompt="1"/>
          </p:nvPr>
        </p:nvSpPr>
        <p:spPr>
          <a:xfrm>
            <a:off x="4276749"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16" name="Text Placeholder 23">
            <a:extLst>
              <a:ext uri="{FF2B5EF4-FFF2-40B4-BE49-F238E27FC236}">
                <a16:creationId xmlns:a16="http://schemas.microsoft.com/office/drawing/2014/main" id="{1EC865C1-61DA-BA29-2195-106E66991854}"/>
              </a:ext>
            </a:extLst>
          </p:cNvPr>
          <p:cNvSpPr>
            <a:spLocks noGrp="1"/>
          </p:cNvSpPr>
          <p:nvPr>
            <p:ph type="body" sz="quarter" idx="14" hasCustomPrompt="1"/>
          </p:nvPr>
        </p:nvSpPr>
        <p:spPr>
          <a:xfrm>
            <a:off x="5278621"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17" name="Text Placeholder 23">
            <a:extLst>
              <a:ext uri="{FF2B5EF4-FFF2-40B4-BE49-F238E27FC236}">
                <a16:creationId xmlns:a16="http://schemas.microsoft.com/office/drawing/2014/main" id="{88812745-7A97-160D-4EB4-C4D98232A763}"/>
              </a:ext>
            </a:extLst>
          </p:cNvPr>
          <p:cNvSpPr>
            <a:spLocks noGrp="1"/>
          </p:cNvSpPr>
          <p:nvPr>
            <p:ph type="body" sz="quarter" idx="15" hasCustomPrompt="1"/>
          </p:nvPr>
        </p:nvSpPr>
        <p:spPr>
          <a:xfrm>
            <a:off x="6280493"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18" name="Text Placeholder 23">
            <a:extLst>
              <a:ext uri="{FF2B5EF4-FFF2-40B4-BE49-F238E27FC236}">
                <a16:creationId xmlns:a16="http://schemas.microsoft.com/office/drawing/2014/main" id="{12B4F2AD-5E23-E479-F3B1-42C9351C57C1}"/>
              </a:ext>
            </a:extLst>
          </p:cNvPr>
          <p:cNvSpPr>
            <a:spLocks noGrp="1"/>
          </p:cNvSpPr>
          <p:nvPr>
            <p:ph type="body" sz="quarter" idx="16" hasCustomPrompt="1"/>
          </p:nvPr>
        </p:nvSpPr>
        <p:spPr>
          <a:xfrm>
            <a:off x="7282365"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19" name="Text Placeholder 23">
            <a:extLst>
              <a:ext uri="{FF2B5EF4-FFF2-40B4-BE49-F238E27FC236}">
                <a16:creationId xmlns:a16="http://schemas.microsoft.com/office/drawing/2014/main" id="{A602E3E2-0B0B-73AF-4827-D4F0E96DC935}"/>
              </a:ext>
            </a:extLst>
          </p:cNvPr>
          <p:cNvSpPr>
            <a:spLocks noGrp="1"/>
          </p:cNvSpPr>
          <p:nvPr>
            <p:ph type="body" sz="quarter" idx="17" hasCustomPrompt="1"/>
          </p:nvPr>
        </p:nvSpPr>
        <p:spPr>
          <a:xfrm>
            <a:off x="8284237"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20" name="Text Placeholder 23">
            <a:extLst>
              <a:ext uri="{FF2B5EF4-FFF2-40B4-BE49-F238E27FC236}">
                <a16:creationId xmlns:a16="http://schemas.microsoft.com/office/drawing/2014/main" id="{845F34AD-8808-DF57-2780-4A853644C715}"/>
              </a:ext>
            </a:extLst>
          </p:cNvPr>
          <p:cNvSpPr>
            <a:spLocks noGrp="1"/>
          </p:cNvSpPr>
          <p:nvPr>
            <p:ph type="body" sz="quarter" idx="18" hasCustomPrompt="1"/>
          </p:nvPr>
        </p:nvSpPr>
        <p:spPr>
          <a:xfrm>
            <a:off x="9286109"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21" name="Text Placeholder 23">
            <a:extLst>
              <a:ext uri="{FF2B5EF4-FFF2-40B4-BE49-F238E27FC236}">
                <a16:creationId xmlns:a16="http://schemas.microsoft.com/office/drawing/2014/main" id="{13975203-2395-5A46-478B-2CFE47EA3D68}"/>
              </a:ext>
            </a:extLst>
          </p:cNvPr>
          <p:cNvSpPr>
            <a:spLocks noGrp="1"/>
          </p:cNvSpPr>
          <p:nvPr>
            <p:ph type="body" sz="quarter" idx="19" hasCustomPrompt="1"/>
          </p:nvPr>
        </p:nvSpPr>
        <p:spPr>
          <a:xfrm>
            <a:off x="10287981"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22" name="Text Placeholder 23">
            <a:extLst>
              <a:ext uri="{FF2B5EF4-FFF2-40B4-BE49-F238E27FC236}">
                <a16:creationId xmlns:a16="http://schemas.microsoft.com/office/drawing/2014/main" id="{CB8165CC-9C63-D657-E12D-2266590146C3}"/>
              </a:ext>
            </a:extLst>
          </p:cNvPr>
          <p:cNvSpPr>
            <a:spLocks noGrp="1"/>
          </p:cNvSpPr>
          <p:nvPr>
            <p:ph type="body" sz="quarter" idx="20" hasCustomPrompt="1"/>
          </p:nvPr>
        </p:nvSpPr>
        <p:spPr>
          <a:xfrm>
            <a:off x="11289849"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sp>
        <p:nvSpPr>
          <p:cNvPr id="23" name="Text Placeholder 23">
            <a:extLst>
              <a:ext uri="{FF2B5EF4-FFF2-40B4-BE49-F238E27FC236}">
                <a16:creationId xmlns:a16="http://schemas.microsoft.com/office/drawing/2014/main" id="{0D04F348-F80D-A991-5D37-B30618D9498D}"/>
              </a:ext>
            </a:extLst>
          </p:cNvPr>
          <p:cNvSpPr>
            <a:spLocks noGrp="1"/>
          </p:cNvSpPr>
          <p:nvPr>
            <p:ph type="body" sz="quarter" idx="21" hasCustomPrompt="1"/>
          </p:nvPr>
        </p:nvSpPr>
        <p:spPr>
          <a:xfrm>
            <a:off x="3274877" y="3891421"/>
            <a:ext cx="751498" cy="257295"/>
          </a:xfrm>
          <a:noFill/>
        </p:spPr>
        <p:txBody>
          <a:bodyPr rIns="0" anchor="ctr" anchorCtr="0"/>
          <a:lstStyle>
            <a:lvl1pPr marL="0" indent="0" algn="ctr">
              <a:buNone/>
              <a:defRPr sz="1470" b="1">
                <a:solidFill>
                  <a:schemeClr val="tx1"/>
                </a:solidFill>
              </a:defRPr>
            </a:lvl1pPr>
          </a:lstStyle>
          <a:p>
            <a:pPr lvl="0"/>
            <a:r>
              <a:rPr lang="en-GB"/>
              <a:t>Month</a:t>
            </a:r>
          </a:p>
        </p:txBody>
      </p:sp>
      <p:pic>
        <p:nvPicPr>
          <p:cNvPr id="24" name="Picture 23">
            <a:extLst>
              <a:ext uri="{FF2B5EF4-FFF2-40B4-BE49-F238E27FC236}">
                <a16:creationId xmlns:a16="http://schemas.microsoft.com/office/drawing/2014/main" id="{B890E6FC-D3DD-D92B-2F64-D9FDF0FADB6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98431" y="6396609"/>
            <a:ext cx="1271595" cy="235966"/>
          </a:xfrm>
          <a:prstGeom prst="rect">
            <a:avLst/>
          </a:prstGeom>
        </p:spPr>
      </p:pic>
    </p:spTree>
    <p:extLst>
      <p:ext uri="{BB962C8B-B14F-4D97-AF65-F5344CB8AC3E}">
        <p14:creationId xmlns:p14="http://schemas.microsoft.com/office/powerpoint/2010/main" val="5238493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94762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userDrawn="1"/>
        </p:nvSpPr>
        <p:spPr>
          <a:xfrm>
            <a:off x="211319" y="1814944"/>
            <a:ext cx="11788593" cy="4319495"/>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29" y="955470"/>
            <a:ext cx="5552995" cy="347555"/>
          </a:xfrm>
        </p:spPr>
        <p:txBody>
          <a:bodyPr>
            <a:noAutofit/>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0882181" cy="525552"/>
          </a:xfrm>
        </p:spPr>
        <p:txBody>
          <a:bodyPr>
            <a:noAutofit/>
          </a:bodyPr>
          <a:lstStyle>
            <a:lvl1pPr>
              <a:defRPr sz="4400">
                <a:solidFill>
                  <a:schemeClr val="bg1"/>
                </a:solidFill>
              </a:defRPr>
            </a:lvl1pPr>
          </a:lstStyle>
          <a:p>
            <a:r>
              <a:rPr lang="en-GB" dirty="0"/>
              <a:t>Heading goes here</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076301650"/>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userDrawn="1"/>
        </p:nvSpPr>
        <p:spPr>
          <a:xfrm>
            <a:off x="211319" y="1593272"/>
            <a:ext cx="11788593" cy="4541167"/>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29" y="955470"/>
            <a:ext cx="5552995" cy="347555"/>
          </a:xfrm>
        </p:spPr>
        <p:txBody>
          <a:bodyPr>
            <a:noAutofit/>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0882181" cy="525552"/>
          </a:xfrm>
        </p:spPr>
        <p:txBody>
          <a:bodyPr>
            <a:noAutofit/>
          </a:bodyPr>
          <a:lstStyle>
            <a:lvl1pPr>
              <a:defRPr sz="4400">
                <a:solidFill>
                  <a:schemeClr val="bg1"/>
                </a:solidFill>
              </a:defRPr>
            </a:lvl1pPr>
          </a:lstStyle>
          <a:p>
            <a:r>
              <a:rPr lang="en-GB" dirty="0"/>
              <a:t>Heading goes here</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531977233"/>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tincidunt</a:t>
            </a:r>
            <a:r>
              <a:rPr lang="en-US">
                <a:sym typeface="Inter Tight L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Light"/>
              </a:rPr>
              <a:t>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a:t>
            </a:r>
            <a:r>
              <a:rPr lang="en-US" err="1">
                <a:sym typeface="Inter Tight Light"/>
              </a:rPr>
              <a:t>convalli</a:t>
            </a:r>
            <a:r>
              <a:rPr lang="en-US">
                <a:sym typeface="Inter Tight Light"/>
              </a:rPr>
              <a:t>. </a:t>
            </a:r>
          </a:p>
          <a:p>
            <a:endParaRPr lang="en-US">
              <a:sym typeface="Inter Tight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678472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L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24616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L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40397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L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248544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red carpet">
    <p:bg>
      <p:bgPr>
        <a:solidFill>
          <a:schemeClr val="accent6"/>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lstStyle>
            <a:lvl1pPr>
              <a:defRPr sz="7400">
                <a:solidFill>
                  <a:schemeClr val="tx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pic>
        <p:nvPicPr>
          <p:cNvPr id="2" name="Picture 1" descr="A group of blue circles&#10;&#10;AI-generated content may be incorrect.">
            <a:extLst>
              <a:ext uri="{FF2B5EF4-FFF2-40B4-BE49-F238E27FC236}">
                <a16:creationId xmlns:a16="http://schemas.microsoft.com/office/drawing/2014/main" id="{FE77E3E4-4149-A42A-B8D7-B16A89309A7A}"/>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cxnSp>
        <p:nvCxnSpPr>
          <p:cNvPr id="9" name="Straight Connector 8">
            <a:extLst>
              <a:ext uri="{FF2B5EF4-FFF2-40B4-BE49-F238E27FC236}">
                <a16:creationId xmlns:a16="http://schemas.microsoft.com/office/drawing/2014/main" id="{9E37375F-76E1-1BA6-603F-D4D31EEA5315}"/>
              </a:ext>
            </a:extLst>
          </p:cNvPr>
          <p:cNvCxnSpPr>
            <a:cxnSpLocks/>
          </p:cNvCxnSpPr>
          <p:nvPr userDrawn="1"/>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35399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L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585808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L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5363293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5955389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98985686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spTree>
    <p:extLst>
      <p:ext uri="{BB962C8B-B14F-4D97-AF65-F5344CB8AC3E}">
        <p14:creationId xmlns:p14="http://schemas.microsoft.com/office/powerpoint/2010/main" val="17172570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521051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6319127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Light"/>
              </a:rPr>
              <a:t>Vivamus</a:t>
            </a:r>
            <a:r>
              <a:rPr lang="en-US">
                <a:sym typeface="Inter Tight Light"/>
              </a:rPr>
              <a:t> </a:t>
            </a:r>
            <a:r>
              <a:rPr lang="en-US" err="1">
                <a:sym typeface="Inter Tight Light"/>
              </a:rPr>
              <a:t>vehicula</a:t>
            </a:r>
            <a:r>
              <a:rPr lang="en-US">
                <a:sym typeface="Inter Tight Light"/>
              </a:rPr>
              <a:t> </a:t>
            </a:r>
            <a:r>
              <a:rPr lang="en-US" err="1">
                <a:sym typeface="Inter Tight Light"/>
              </a:rPr>
              <a:t>arcu</a:t>
            </a:r>
            <a:r>
              <a:rPr lang="en-US">
                <a:sym typeface="Inter Tight Light"/>
              </a:rPr>
              <a:t> </a:t>
            </a:r>
            <a:r>
              <a:rPr lang="en-US" err="1">
                <a:sym typeface="Inter Tight Light"/>
              </a:rPr>
              <a:t>felis</a:t>
            </a:r>
            <a:r>
              <a:rPr lang="en-US">
                <a:sym typeface="Inter Tight Light"/>
              </a:rPr>
              <a:t>, semper </a:t>
            </a:r>
            <a:r>
              <a:rPr lang="en-US" err="1">
                <a:sym typeface="Inter Tight Light"/>
              </a:rPr>
              <a:t>sagittis</a:t>
            </a:r>
            <a:r>
              <a:rPr lang="en-US">
                <a:sym typeface="Inter Tight Light"/>
              </a:rPr>
              <a:t> </a:t>
            </a:r>
            <a:r>
              <a:rPr lang="en-US" err="1">
                <a:sym typeface="Inter Tight Light"/>
              </a:rPr>
              <a:t>nisl</a:t>
            </a:r>
            <a:r>
              <a:rPr lang="en-US">
                <a:sym typeface="Inter Tight Light"/>
              </a:rPr>
              <a:t> </a:t>
            </a:r>
            <a:r>
              <a:rPr lang="en-US" err="1">
                <a:sym typeface="Inter Tight Light"/>
              </a:rPr>
              <a:t>condimentum</a:t>
            </a:r>
            <a:r>
              <a:rPr lang="en-US">
                <a:sym typeface="Inter Tight Light"/>
              </a:rPr>
              <a:t> vel. Morbi </a:t>
            </a:r>
            <a:r>
              <a:rPr lang="en-US" err="1">
                <a:sym typeface="Inter Tight Light"/>
              </a:rPr>
              <a:t>tristique</a:t>
            </a:r>
            <a:r>
              <a:rPr lang="en-US">
                <a:sym typeface="Inter Tight Light"/>
              </a:rPr>
              <a:t> </a:t>
            </a:r>
            <a:r>
              <a:rPr lang="en-US" err="1">
                <a:sym typeface="Inter Tight Light"/>
              </a:rPr>
              <a:t>interdum</a:t>
            </a:r>
            <a:r>
              <a:rPr lang="en-US">
                <a:sym typeface="Inter Tight Light"/>
              </a:rPr>
              <a:t> tempus. Sed </a:t>
            </a:r>
            <a:r>
              <a:rPr lang="en-US" err="1">
                <a:sym typeface="Inter Tight Light"/>
              </a:rPr>
              <a:t>ut</a:t>
            </a:r>
            <a:r>
              <a:rPr lang="en-US">
                <a:sym typeface="Inter Tight Light"/>
              </a:rPr>
              <a:t> ipsum </a:t>
            </a:r>
            <a:r>
              <a:rPr lang="en-US" err="1">
                <a:sym typeface="Inter Tight Light"/>
              </a:rPr>
              <a:t>fringilla</a:t>
            </a:r>
            <a:r>
              <a:rPr lang="en-US">
                <a:sym typeface="Inter Tight Light"/>
              </a:rPr>
              <a:t> </a:t>
            </a:r>
            <a:r>
              <a:rPr lang="en-US" err="1">
                <a:sym typeface="Inter Tight Light"/>
              </a:rPr>
              <a:t>enim</a:t>
            </a:r>
            <a:r>
              <a:rPr lang="en-US">
                <a:sym typeface="Inter Tight Light"/>
              </a:rPr>
              <a:t> </a:t>
            </a:r>
            <a:r>
              <a:rPr lang="en-US" err="1">
                <a:sym typeface="Inter Tight Light"/>
              </a:rPr>
              <a:t>aliquet</a:t>
            </a:r>
            <a:r>
              <a:rPr lang="en-US">
                <a:sym typeface="Inter Tight Light"/>
              </a:rPr>
              <a:t> </a:t>
            </a:r>
            <a:r>
              <a:rPr lang="en-US" err="1">
                <a:sym typeface="Inter Tight Light"/>
              </a:rPr>
              <a:t>finibus</a:t>
            </a:r>
            <a:r>
              <a:rPr lang="en-US">
                <a:sym typeface="Inter Tight Light"/>
              </a:rPr>
              <a:t> in vitae ante. Sed </a:t>
            </a:r>
            <a:r>
              <a:rPr lang="en-US" err="1">
                <a:sym typeface="Inter Tight Light"/>
              </a:rPr>
              <a:t>iaculis</a:t>
            </a:r>
            <a:r>
              <a:rPr lang="en-US">
                <a:sym typeface="Inter Tight Light"/>
              </a:rPr>
              <a:t> </a:t>
            </a:r>
            <a:r>
              <a:rPr lang="en-US" err="1">
                <a:sym typeface="Inter Tight Light"/>
              </a:rPr>
              <a:t>scelerisque</a:t>
            </a:r>
            <a:r>
              <a:rPr lang="en-US">
                <a:sym typeface="Inter Tight Light"/>
              </a:rPr>
              <a:t> </a:t>
            </a:r>
            <a:r>
              <a:rPr lang="en-US" err="1">
                <a:sym typeface="Inter Tight Light"/>
              </a:rPr>
              <a:t>lacus</a:t>
            </a:r>
            <a:r>
              <a:rPr lang="en-US">
                <a:sym typeface="Inter Tight Light"/>
              </a:rPr>
              <a:t>, </a:t>
            </a:r>
            <a:r>
              <a:rPr lang="en-US" err="1">
                <a:sym typeface="Inter Tight Light"/>
              </a:rPr>
              <a:t>eu</a:t>
            </a:r>
            <a:r>
              <a:rPr lang="en-US">
                <a:sym typeface="Inter Tight Light"/>
              </a:rPr>
              <a:t> </a:t>
            </a:r>
            <a:r>
              <a:rPr lang="en-US" err="1">
                <a:sym typeface="Inter Tight Light"/>
              </a:rPr>
              <a:t>fringilla</a:t>
            </a:r>
            <a:r>
              <a:rPr lang="en-US">
                <a:sym typeface="Inter Tight Light"/>
              </a:rPr>
              <a:t> libero convallis </a:t>
            </a:r>
            <a:r>
              <a:rPr lang="en-US" err="1">
                <a:sym typeface="Inter Tight Light"/>
              </a:rPr>
              <a:t>tinci</a:t>
            </a:r>
            <a:r>
              <a:rPr lang="en-US">
                <a:sym typeface="Inter Tight L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502222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06247011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457887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dark text">
    <p:bg>
      <p:bgRef idx="1001">
        <a:schemeClr val="bg2"/>
      </p:bgRef>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005133040"/>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291041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4545925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05242" y="1708408"/>
            <a:ext cx="3822263" cy="3953252"/>
          </a:xfrm>
          <a:prstGeom prst="roundRect">
            <a:avLst>
              <a:gd name="adj" fmla="val 2208"/>
            </a:avLst>
          </a:prstGeom>
          <a:solidFill>
            <a:schemeClr val="accent2"/>
          </a:solidFill>
        </p:spPr>
        <p:txBody>
          <a:bodyPr/>
          <a:lstStyle>
            <a:lvl1pPr>
              <a:buNone/>
              <a:defRPr>
                <a:noFill/>
              </a:defRPr>
            </a:lvl1pPr>
          </a:lstStyle>
          <a:p>
            <a:pPr lvl="0"/>
            <a:endParaRPr lang="en-GB" dirty="0"/>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03666"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p:nvPr>
        </p:nvSpPr>
        <p:spPr>
          <a:xfrm>
            <a:off x="4192035" y="1708408"/>
            <a:ext cx="3822263" cy="3953252"/>
          </a:xfrm>
          <a:prstGeom prst="roundRect">
            <a:avLst>
              <a:gd name="adj" fmla="val 2208"/>
            </a:avLst>
          </a:prstGeom>
          <a:solidFill>
            <a:schemeClr val="tx2"/>
          </a:solidFill>
        </p:spPr>
        <p:txBody>
          <a:bodyPr/>
          <a:lstStyle>
            <a:lvl1pPr>
              <a:buNone/>
              <a:defRPr>
                <a:noFill/>
              </a:defRPr>
            </a:lvl1pPr>
          </a:lstStyle>
          <a:p>
            <a:pPr lvl="0"/>
            <a:endParaRPr lang="en-GB" dirty="0"/>
          </a:p>
        </p:txBody>
      </p:sp>
      <p:sp>
        <p:nvSpPr>
          <p:cNvPr id="6" name="Text Placeholder 28">
            <a:extLst>
              <a:ext uri="{FF2B5EF4-FFF2-40B4-BE49-F238E27FC236}">
                <a16:creationId xmlns:a16="http://schemas.microsoft.com/office/drawing/2014/main" id="{1D16ADA4-B960-6DA5-FFE6-38CE261C193C}"/>
              </a:ext>
            </a:extLst>
          </p:cNvPr>
          <p:cNvSpPr>
            <a:spLocks noGrp="1"/>
          </p:cNvSpPr>
          <p:nvPr>
            <p:ph type="body" sz="quarter" idx="90" hasCustomPrompt="1"/>
          </p:nvPr>
        </p:nvSpPr>
        <p:spPr>
          <a:xfrm>
            <a:off x="4290459"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p:nvPr>
        </p:nvSpPr>
        <p:spPr>
          <a:xfrm>
            <a:off x="8176897" y="1708408"/>
            <a:ext cx="3822263" cy="3953252"/>
          </a:xfrm>
          <a:prstGeom prst="roundRect">
            <a:avLst>
              <a:gd name="adj" fmla="val 2208"/>
            </a:avLst>
          </a:prstGeom>
          <a:solidFill>
            <a:srgbClr val="267355"/>
          </a:solidFill>
        </p:spPr>
        <p:txBody>
          <a:bodyPr/>
          <a:lstStyle>
            <a:lvl1pPr>
              <a:buNone/>
              <a:defRPr>
                <a:noFill/>
              </a:defRPr>
            </a:lvl1pPr>
          </a:lstStyle>
          <a:p>
            <a:pPr lvl="0"/>
            <a:endParaRPr lang="en-GB" dirty="0"/>
          </a:p>
        </p:txBody>
      </p:sp>
      <p:sp>
        <p:nvSpPr>
          <p:cNvPr id="18" name="Text Placeholder 28">
            <a:extLst>
              <a:ext uri="{FF2B5EF4-FFF2-40B4-BE49-F238E27FC236}">
                <a16:creationId xmlns:a16="http://schemas.microsoft.com/office/drawing/2014/main" id="{4DD5D41C-5F7F-10CE-75D7-19E0F0019D65}"/>
              </a:ext>
            </a:extLst>
          </p:cNvPr>
          <p:cNvSpPr>
            <a:spLocks noGrp="1"/>
          </p:cNvSpPr>
          <p:nvPr>
            <p:ph type="body" sz="quarter" idx="92" hasCustomPrompt="1"/>
          </p:nvPr>
        </p:nvSpPr>
        <p:spPr>
          <a:xfrm>
            <a:off x="8275321" y="1805604"/>
            <a:ext cx="3613013" cy="3741755"/>
          </a:xfrm>
        </p:spPr>
        <p:txBody>
          <a:bodyPr anchor="ctr">
            <a:noAutofit/>
          </a:bodyPr>
          <a:lstStyle>
            <a:lvl1pPr algn="ctr">
              <a:lnSpc>
                <a:spcPct val="100000"/>
              </a:lnSpc>
              <a:buNone/>
              <a:defRPr sz="3200">
                <a:solidFill>
                  <a:schemeClr val="bg1"/>
                </a:solidFill>
              </a:defRPr>
            </a:lvl1pPr>
          </a:lstStyle>
          <a:p>
            <a:pPr lvl="0"/>
            <a:r>
              <a:rPr lang="en-US"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0624186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08240092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6887716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1558234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9256419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560961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681030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908963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accent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76564CF-D6FE-F325-A76E-23F8EDA071E4}"/>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32806855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10;&#10;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7467904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B94B7C4E-5B3D-2D47-DE2D-8F71D5E24991}"/>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20671711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166498516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128466365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5067920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pic>
        <p:nvPicPr>
          <p:cNvPr id="2" name="Picture 1" descr="A group of blue circles&#10;&#10;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76010203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069943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100743733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95062876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103088874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10" Type="http://schemas.openxmlformats.org/officeDocument/2006/relationships/theme" Target="../theme/theme2.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21" Type="http://schemas.openxmlformats.org/officeDocument/2006/relationships/theme" Target="../theme/theme3.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theme" Target="../theme/theme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26" Type="http://schemas.openxmlformats.org/officeDocument/2006/relationships/slideLayout" Target="../slideLayouts/slideLayout109.xml"/><Relationship Id="rId3" Type="http://schemas.openxmlformats.org/officeDocument/2006/relationships/slideLayout" Target="../slideLayouts/slideLayout86.xml"/><Relationship Id="rId21" Type="http://schemas.openxmlformats.org/officeDocument/2006/relationships/slideLayout" Target="../slideLayouts/slideLayout104.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5" Type="http://schemas.openxmlformats.org/officeDocument/2006/relationships/slideLayout" Target="../slideLayouts/slideLayout108.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24" Type="http://schemas.openxmlformats.org/officeDocument/2006/relationships/slideLayout" Target="../slideLayouts/slideLayout107.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slideLayout" Target="../slideLayouts/slideLayout106.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slideLayout" Target="../slideLayouts/slideLayout105.xml"/><Relationship Id="rId27"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9" Type="http://schemas.openxmlformats.org/officeDocument/2006/relationships/slideLayout" Target="../slideLayouts/slideLayout148.xml"/><Relationship Id="rId21" Type="http://schemas.openxmlformats.org/officeDocument/2006/relationships/slideLayout" Target="../slideLayouts/slideLayout130.xml"/><Relationship Id="rId34" Type="http://schemas.openxmlformats.org/officeDocument/2006/relationships/slideLayout" Target="../slideLayouts/slideLayout143.xml"/><Relationship Id="rId42" Type="http://schemas.openxmlformats.org/officeDocument/2006/relationships/slideLayout" Target="../slideLayouts/slideLayout151.xml"/><Relationship Id="rId7" Type="http://schemas.openxmlformats.org/officeDocument/2006/relationships/slideLayout" Target="../slideLayouts/slideLayout11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29" Type="http://schemas.openxmlformats.org/officeDocument/2006/relationships/slideLayout" Target="../slideLayouts/slideLayout138.xml"/><Relationship Id="rId41" Type="http://schemas.openxmlformats.org/officeDocument/2006/relationships/slideLayout" Target="../slideLayouts/slideLayout150.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slideLayout" Target="../slideLayouts/slideLayout141.xml"/><Relationship Id="rId37" Type="http://schemas.openxmlformats.org/officeDocument/2006/relationships/slideLayout" Target="../slideLayouts/slideLayout146.xml"/><Relationship Id="rId40" Type="http://schemas.openxmlformats.org/officeDocument/2006/relationships/slideLayout" Target="../slideLayouts/slideLayout149.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36" Type="http://schemas.openxmlformats.org/officeDocument/2006/relationships/slideLayout" Target="../slideLayouts/slideLayout145.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4" Type="http://schemas.openxmlformats.org/officeDocument/2006/relationships/theme" Target="../theme/theme6.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 Id="rId35" Type="http://schemas.openxmlformats.org/officeDocument/2006/relationships/slideLayout" Target="../slideLayouts/slideLayout144.xml"/><Relationship Id="rId43" Type="http://schemas.openxmlformats.org/officeDocument/2006/relationships/slideLayout" Target="../slideLayouts/slideLayout152.xml"/><Relationship Id="rId8" Type="http://schemas.openxmlformats.org/officeDocument/2006/relationships/slideLayout" Target="../slideLayouts/slideLayout117.xml"/><Relationship Id="rId3" Type="http://schemas.openxmlformats.org/officeDocument/2006/relationships/slideLayout" Target="../slideLayouts/slideLayout112.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33" Type="http://schemas.openxmlformats.org/officeDocument/2006/relationships/slideLayout" Target="../slideLayouts/slideLayout142.xml"/><Relationship Id="rId38" Type="http://schemas.openxmlformats.org/officeDocument/2006/relationships/slideLayout" Target="../slideLayouts/slideLayout14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slideLayout" Target="../slideLayouts/slideLayout165.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theme" Target="../theme/theme7.xml"/><Relationship Id="rId2" Type="http://schemas.openxmlformats.org/officeDocument/2006/relationships/slideLayout" Target="../slideLayouts/slideLayout154.xml"/><Relationship Id="rId16" Type="http://schemas.openxmlformats.org/officeDocument/2006/relationships/slideLayout" Target="../slideLayouts/slideLayout168.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5" Type="http://schemas.openxmlformats.org/officeDocument/2006/relationships/slideLayout" Target="../slideLayouts/slideLayout16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06/08/2026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4921257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4" r:id="rId27"/>
    <p:sldLayoutId id="2147483695" r:id="rId28"/>
    <p:sldLayoutId id="2147483696" r:id="rId29"/>
    <p:sldLayoutId id="2147483697" r:id="rId30"/>
    <p:sldLayoutId id="2147483698" r:id="rId31"/>
    <p:sldLayoutId id="2147483699" r:id="rId32"/>
    <p:sldLayoutId id="2147483700" r:id="rId33"/>
    <p:sldLayoutId id="2147483701" r:id="rId34"/>
    <p:sldLayoutId id="2147483920" r:id="rId35"/>
    <p:sldLayoutId id="2147483801" r:id="rId36"/>
    <p:sldLayoutId id="2147483803" r:id="rId37"/>
    <p:sldLayoutId id="2147483804" r:id="rId3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06/08/2026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72739244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06/08/2026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945448890"/>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9" r:id="rId17"/>
    <p:sldLayoutId id="2147483740" r:id="rId18"/>
    <p:sldLayoutId id="2147483741" r:id="rId19"/>
    <p:sldLayoutId id="2147483743"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06/08/2026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024139539"/>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06/08/2026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0797762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2" r:id="rId22"/>
    <p:sldLayoutId id="2147483793" r:id="rId23"/>
    <p:sldLayoutId id="2147483794" r:id="rId24"/>
    <p:sldLayoutId id="2147483795" r:id="rId25"/>
    <p:sldLayoutId id="2147483796" r:id="rId2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06/08/2026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43398804"/>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 id="2147483866" r:id="rId22"/>
    <p:sldLayoutId id="2147483867" r:id="rId23"/>
    <p:sldLayoutId id="2147483868" r:id="rId24"/>
    <p:sldLayoutId id="2147483869" r:id="rId25"/>
    <p:sldLayoutId id="2147483870" r:id="rId26"/>
    <p:sldLayoutId id="2147483871" r:id="rId27"/>
    <p:sldLayoutId id="2147483872" r:id="rId28"/>
    <p:sldLayoutId id="2147483873" r:id="rId29"/>
    <p:sldLayoutId id="2147483874" r:id="rId30"/>
    <p:sldLayoutId id="2147483875" r:id="rId31"/>
    <p:sldLayoutId id="2147483876" r:id="rId32"/>
    <p:sldLayoutId id="2147483877" r:id="rId33"/>
    <p:sldLayoutId id="2147483878" r:id="rId34"/>
    <p:sldLayoutId id="2147483879" r:id="rId35"/>
    <p:sldLayoutId id="2147483880" r:id="rId36"/>
    <p:sldLayoutId id="2147483881" r:id="rId37"/>
    <p:sldLayoutId id="2147483882" r:id="rId38"/>
    <p:sldLayoutId id="2147483883" r:id="rId39"/>
    <p:sldLayoutId id="2147483884" r:id="rId40"/>
    <p:sldLayoutId id="2147483885" r:id="rId41"/>
    <p:sldLayoutId id="2147483886" r:id="rId42"/>
    <p:sldLayoutId id="2147483887" r:id="rId43"/>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06/08/2026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385568505"/>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 id="2147483903" r:id="rId14"/>
    <p:sldLayoutId id="2147483917" r:id="rId15"/>
    <p:sldLayoutId id="2147483918"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3.xml"/></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125.xml"/><Relationship Id="rId6" Type="http://schemas.openxmlformats.org/officeDocument/2006/relationships/image" Target="../media/image31.jpeg"/><Relationship Id="rId5" Type="http://schemas.openxmlformats.org/officeDocument/2006/relationships/image" Target="../media/image30.gif"/><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1.svg"/><Relationship Id="rId3" Type="http://schemas.openxmlformats.org/officeDocument/2006/relationships/chart" Target="../charts/chart1.xml"/><Relationship Id="rId7" Type="http://schemas.openxmlformats.org/officeDocument/2006/relationships/image" Target="../media/image36.png"/><Relationship Id="rId12"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153.xml"/><Relationship Id="rId6" Type="http://schemas.openxmlformats.org/officeDocument/2006/relationships/image" Target="../media/image35.png"/><Relationship Id="rId11" Type="http://schemas.openxmlformats.org/officeDocument/2006/relationships/image" Target="../media/image40.png"/><Relationship Id="rId5" Type="http://schemas.microsoft.com/office/2007/relationships/hdphoto" Target="../media/hdphoto1.wdp"/><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png"/><Relationship Id="rId14" Type="http://schemas.openxmlformats.org/officeDocument/2006/relationships/image" Target="../media/image4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106.xml"/><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155.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8.xml"/><Relationship Id="rId1" Type="http://schemas.openxmlformats.org/officeDocument/2006/relationships/slideLayout" Target="../slideLayouts/slideLayout66.xml"/><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5.xml"/></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1.xml"/><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5.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4.xml"/><Relationship Id="rId1" Type="http://schemas.openxmlformats.org/officeDocument/2006/relationships/slideLayout" Target="../slideLayouts/slideLayout155.xml"/><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12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5.xml"/></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35.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1.jpeg"/></Relationships>
</file>

<file path=ppt/slides/_rels/slide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8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68398B-6074-8547-F792-6C9A60174086}"/>
              </a:ext>
            </a:extLst>
          </p:cNvPr>
          <p:cNvSpPr>
            <a:spLocks noGrp="1"/>
          </p:cNvSpPr>
          <p:nvPr>
            <p:ph type="body" sz="quarter" idx="83"/>
          </p:nvPr>
        </p:nvSpPr>
        <p:spPr/>
        <p:txBody>
          <a:bodyPr/>
          <a:lstStyle/>
          <a:p>
            <a:endParaRPr lang="en-GB"/>
          </a:p>
        </p:txBody>
      </p:sp>
      <p:sp>
        <p:nvSpPr>
          <p:cNvPr id="3" name="Title 2">
            <a:extLst>
              <a:ext uri="{FF2B5EF4-FFF2-40B4-BE49-F238E27FC236}">
                <a16:creationId xmlns:a16="http://schemas.microsoft.com/office/drawing/2014/main" id="{B1AB5AD4-3D1C-D51D-BE84-DB20C52052AF}"/>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FFFFFF"/>
                </a:solidFill>
                <a:effectLst/>
                <a:uLnTx/>
                <a:uFillTx/>
                <a:latin typeface="Inter Tight"/>
                <a:ea typeface="+mj-ea"/>
                <a:cs typeface="+mj-cs"/>
              </a:rPr>
              <a:t>Building Box Office Brands: </a:t>
            </a:r>
            <a:br>
              <a:rPr kumimoji="0" lang="en-US" sz="7200" b="1" i="0" u="none" strike="noStrike" kern="1200" cap="none" spc="0" normalizeH="0" baseline="0" noProof="0" dirty="0">
                <a:ln>
                  <a:noFill/>
                </a:ln>
                <a:solidFill>
                  <a:srgbClr val="FFFFFF"/>
                </a:solidFill>
                <a:effectLst/>
                <a:uLnTx/>
                <a:uFillTx/>
                <a:latin typeface="Inter Tight"/>
                <a:ea typeface="+mj-ea"/>
                <a:cs typeface="+mj-cs"/>
              </a:rPr>
            </a:br>
            <a:r>
              <a:rPr kumimoji="0" lang="en-US" sz="7200" b="1" i="0" u="none" strike="noStrike" kern="1200" cap="none" spc="0" normalizeH="0" baseline="0" noProof="0" dirty="0">
                <a:ln>
                  <a:noFill/>
                </a:ln>
                <a:solidFill>
                  <a:srgbClr val="FFFFFF"/>
                </a:solidFill>
                <a:effectLst/>
                <a:uLnTx/>
                <a:uFillTx/>
                <a:latin typeface="Inter Tight"/>
                <a:ea typeface="+mj-ea"/>
                <a:cs typeface="+mj-cs"/>
              </a:rPr>
              <a:t>Cultural Relevance</a:t>
            </a:r>
            <a:endParaRPr lang="en-GB" dirty="0"/>
          </a:p>
        </p:txBody>
      </p:sp>
    </p:spTree>
    <p:extLst>
      <p:ext uri="{BB962C8B-B14F-4D97-AF65-F5344CB8AC3E}">
        <p14:creationId xmlns:p14="http://schemas.microsoft.com/office/powerpoint/2010/main" val="1957705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4345EF09-C648-14BC-53CF-90D235B60E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344EC8-F59B-DE69-4F69-D3B3817C5B55}"/>
              </a:ext>
            </a:extLst>
          </p:cNvPr>
          <p:cNvSpPr>
            <a:spLocks noGrp="1"/>
          </p:cNvSpPr>
          <p:nvPr>
            <p:ph type="body" sz="quarter" idx="87"/>
          </p:nvPr>
        </p:nvSpPr>
        <p:spPr>
          <a:xfrm>
            <a:off x="689548" y="2293495"/>
            <a:ext cx="4676977" cy="3367530"/>
          </a:xfrm>
          <a:solidFill>
            <a:schemeClr val="accent6"/>
          </a:solidFill>
        </p:spPr>
        <p:txBody>
          <a:bodyPr tIns="360000" bIns="216000"/>
          <a:lstStyle/>
          <a:p>
            <a:r>
              <a:rPr lang="en-US" sz="8800" dirty="0">
                <a:solidFill>
                  <a:schemeClr val="tx1"/>
                </a:solidFill>
              </a:rPr>
              <a:t>28%</a:t>
            </a:r>
          </a:p>
          <a:p>
            <a:r>
              <a:rPr lang="en-US" sz="3600" dirty="0">
                <a:solidFill>
                  <a:schemeClr val="tx1"/>
                </a:solidFill>
              </a:rPr>
              <a:t>recalled cultural moments</a:t>
            </a:r>
          </a:p>
        </p:txBody>
      </p:sp>
      <p:sp>
        <p:nvSpPr>
          <p:cNvPr id="11" name="Text Placeholder 10">
            <a:extLst>
              <a:ext uri="{FF2B5EF4-FFF2-40B4-BE49-F238E27FC236}">
                <a16:creationId xmlns:a16="http://schemas.microsoft.com/office/drawing/2014/main" id="{0FB4F4E8-1EDB-0366-F46D-C98B2FB5BAA7}"/>
              </a:ext>
            </a:extLst>
          </p:cNvPr>
          <p:cNvSpPr>
            <a:spLocks noGrp="1"/>
          </p:cNvSpPr>
          <p:nvPr>
            <p:ph type="body" sz="quarter" idx="72"/>
          </p:nvPr>
        </p:nvSpPr>
        <p:spPr>
          <a:xfrm>
            <a:off x="4584700" y="6357015"/>
            <a:ext cx="7402058" cy="280629"/>
          </a:xfrm>
        </p:spPr>
        <p:txBody>
          <a:bodyPr/>
          <a:lstStyle/>
          <a:p>
            <a:r>
              <a:rPr lang="en-GB" kern="0">
                <a:sym typeface="Inter Tight"/>
              </a:rPr>
              <a:t>Sources: DCM x MTM: Cultural Moments / Thinkbox . B</a:t>
            </a:r>
            <a:r>
              <a:rPr lang="en-US" dirty="0" err="1"/>
              <a:t>ased</a:t>
            </a:r>
            <a:r>
              <a:rPr lang="en-US" dirty="0"/>
              <a:t> on commercial viewing and cultural moments</a:t>
            </a:r>
          </a:p>
        </p:txBody>
      </p:sp>
      <p:sp>
        <p:nvSpPr>
          <p:cNvPr id="5" name="Title 4">
            <a:extLst>
              <a:ext uri="{FF2B5EF4-FFF2-40B4-BE49-F238E27FC236}">
                <a16:creationId xmlns:a16="http://schemas.microsoft.com/office/drawing/2014/main" id="{FFC8C475-1119-6E91-3002-4A3B79BE4A90}"/>
              </a:ext>
            </a:extLst>
          </p:cNvPr>
          <p:cNvSpPr>
            <a:spLocks noGrp="1"/>
          </p:cNvSpPr>
          <p:nvPr>
            <p:ph type="title"/>
          </p:nvPr>
        </p:nvSpPr>
        <p:spPr>
          <a:xfrm>
            <a:off x="199829" y="239094"/>
            <a:ext cx="10882181" cy="525552"/>
          </a:xfrm>
        </p:spPr>
        <p:txBody>
          <a:bodyPr/>
          <a:lstStyle/>
          <a:p>
            <a:r>
              <a:rPr lang="en-GB" sz="4800" dirty="0"/>
              <a:t>Cinema delivers disproportionate cultural impact</a:t>
            </a:r>
            <a:endParaRPr lang="en-US" sz="4800" dirty="0"/>
          </a:p>
        </p:txBody>
      </p:sp>
      <p:sp>
        <p:nvSpPr>
          <p:cNvPr id="6" name="Text Placeholder 5">
            <a:extLst>
              <a:ext uri="{FF2B5EF4-FFF2-40B4-BE49-F238E27FC236}">
                <a16:creationId xmlns:a16="http://schemas.microsoft.com/office/drawing/2014/main" id="{58AE1BF8-23AB-86A5-A20B-C063E4EA2607}"/>
              </a:ext>
            </a:extLst>
          </p:cNvPr>
          <p:cNvSpPr>
            <a:spLocks noGrp="1"/>
          </p:cNvSpPr>
          <p:nvPr>
            <p:ph type="body" sz="quarter" idx="89"/>
          </p:nvPr>
        </p:nvSpPr>
        <p:spPr>
          <a:xfrm>
            <a:off x="6825477" y="2293495"/>
            <a:ext cx="4676975" cy="3367530"/>
          </a:xfrm>
          <a:solidFill>
            <a:schemeClr val="tx2"/>
          </a:solidFill>
        </p:spPr>
        <p:txBody>
          <a:bodyPr tIns="360000" bIns="216000"/>
          <a:lstStyle/>
          <a:p>
            <a:r>
              <a:rPr lang="en-US" sz="8800" dirty="0"/>
              <a:t>1%</a:t>
            </a:r>
          </a:p>
          <a:p>
            <a:r>
              <a:rPr lang="en-US" sz="3600" dirty="0"/>
              <a:t>total video </a:t>
            </a:r>
            <a:br>
              <a:rPr lang="en-US" sz="3600" dirty="0"/>
            </a:br>
            <a:r>
              <a:rPr lang="en-US" sz="3600" dirty="0"/>
              <a:t>viewing time</a:t>
            </a:r>
          </a:p>
        </p:txBody>
      </p:sp>
      <p:sp>
        <p:nvSpPr>
          <p:cNvPr id="10" name="Subtitle 9">
            <a:extLst>
              <a:ext uri="{FF2B5EF4-FFF2-40B4-BE49-F238E27FC236}">
                <a16:creationId xmlns:a16="http://schemas.microsoft.com/office/drawing/2014/main" id="{AF98EB33-389C-AA7C-C8CA-914D12B62B43}"/>
              </a:ext>
            </a:extLst>
          </p:cNvPr>
          <p:cNvSpPr>
            <a:spLocks noGrp="1"/>
          </p:cNvSpPr>
          <p:nvPr>
            <p:ph type="subTitle" idx="1"/>
          </p:nvPr>
        </p:nvSpPr>
        <p:spPr>
          <a:xfrm>
            <a:off x="208588" y="1629712"/>
            <a:ext cx="11778170" cy="280630"/>
          </a:xfrm>
        </p:spPr>
        <p:txBody>
          <a:bodyPr/>
          <a:lstStyle/>
          <a:p>
            <a:r>
              <a:rPr lang="en-GB" dirty="0"/>
              <a:t>Cinema outperforms it small share of ‘video time’ delivering significant, long-lasting cultural impact</a:t>
            </a:r>
          </a:p>
          <a:p>
            <a:endParaRPr lang="en-US" dirty="0"/>
          </a:p>
        </p:txBody>
      </p:sp>
      <p:sp>
        <p:nvSpPr>
          <p:cNvPr id="13" name="Subtitle 9">
            <a:extLst>
              <a:ext uri="{FF2B5EF4-FFF2-40B4-BE49-F238E27FC236}">
                <a16:creationId xmlns:a16="http://schemas.microsoft.com/office/drawing/2014/main" id="{35EE262F-124E-DBEB-2D79-FB6717EAA601}"/>
              </a:ext>
            </a:extLst>
          </p:cNvPr>
          <p:cNvSpPr txBox="1">
            <a:spLocks/>
          </p:cNvSpPr>
          <p:nvPr/>
        </p:nvSpPr>
        <p:spPr>
          <a:xfrm>
            <a:off x="5488262" y="3429000"/>
            <a:ext cx="1215478" cy="574793"/>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GB" sz="5400" b="1" i="0" u="none" strike="noStrike" kern="1200" cap="none" spc="0" normalizeH="0" baseline="0" noProof="0" dirty="0">
                <a:ln>
                  <a:noFill/>
                </a:ln>
                <a:solidFill>
                  <a:srgbClr val="051D2E"/>
                </a:solidFill>
                <a:effectLst/>
                <a:uLnTx/>
                <a:uFillTx/>
                <a:latin typeface="Inter Tight"/>
                <a:ea typeface="+mn-ea"/>
                <a:cs typeface="+mn-cs"/>
              </a:rPr>
              <a:t>vs</a:t>
            </a:r>
            <a:endParaRPr kumimoji="0" lang="en-GB" sz="2000" b="1" i="0" u="none" strike="noStrike" kern="1200" cap="none" spc="0" normalizeH="0" baseline="0" noProof="0">
              <a:ln>
                <a:noFill/>
              </a:ln>
              <a:solidFill>
                <a:srgbClr val="051D2E"/>
              </a:solidFill>
              <a:effectLst/>
              <a:uLnTx/>
              <a:uFillTx/>
              <a:latin typeface="Inter Tigh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endParaRPr kumimoji="0" lang="en-US" sz="2000" b="1" i="0" u="none" strike="noStrike" kern="1200" cap="none" spc="0" normalizeH="0" baseline="0" noProof="0">
              <a:ln>
                <a:noFill/>
              </a:ln>
              <a:solidFill>
                <a:srgbClr val="051D2E"/>
              </a:solidFill>
              <a:effectLst/>
              <a:uLnTx/>
              <a:uFillTx/>
              <a:latin typeface="Inter Tight"/>
              <a:ea typeface="+mn-ea"/>
              <a:cs typeface="+mn-cs"/>
            </a:endParaRPr>
          </a:p>
        </p:txBody>
      </p:sp>
    </p:spTree>
    <p:extLst>
      <p:ext uri="{BB962C8B-B14F-4D97-AF65-F5344CB8AC3E}">
        <p14:creationId xmlns:p14="http://schemas.microsoft.com/office/powerpoint/2010/main" val="93275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2A562F5D-47E0-8E37-F5D7-6AD51ADCF31F}"/>
              </a:ext>
            </a:extLst>
          </p:cNvPr>
          <p:cNvSpPr>
            <a:spLocks noGrp="1"/>
          </p:cNvSpPr>
          <p:nvPr>
            <p:ph type="title"/>
          </p:nvPr>
        </p:nvSpPr>
        <p:spPr/>
        <p:txBody>
          <a:bodyPr/>
          <a:lstStyle/>
          <a:p>
            <a:r>
              <a:rPr lang="en-GB" dirty="0"/>
              <a:t>Cinema remains a culturally relevant force</a:t>
            </a:r>
            <a:endParaRPr lang="en-US" dirty="0"/>
          </a:p>
        </p:txBody>
      </p:sp>
      <p:pic>
        <p:nvPicPr>
          <p:cNvPr id="51" name="Picture Placeholder 50">
            <a:extLst>
              <a:ext uri="{FF2B5EF4-FFF2-40B4-BE49-F238E27FC236}">
                <a16:creationId xmlns:a16="http://schemas.microsoft.com/office/drawing/2014/main" id="{B4CD47DB-03B1-70B4-A12C-867011322CE7}"/>
              </a:ext>
            </a:extLst>
          </p:cNvPr>
          <p:cNvPicPr>
            <a:picLocks noGrp="1" noChangeAspect="1"/>
          </p:cNvPicPr>
          <p:nvPr>
            <p:ph type="pic" sz="quarter" idx="4294967295"/>
          </p:nvPr>
        </p:nvPicPr>
        <p:blipFill rotWithShape="1">
          <a:blip r:embed="rId3" cstate="hqprint">
            <a:extLst>
              <a:ext uri="{28A0092B-C50C-407E-A947-70E740481C1C}">
                <a14:useLocalDpi xmlns:a14="http://schemas.microsoft.com/office/drawing/2010/main"/>
              </a:ext>
            </a:extLst>
          </a:blip>
          <a:srcRect/>
          <a:stretch>
            <a:fillRect/>
          </a:stretch>
        </p:blipFill>
        <p:spPr>
          <a:xfrm>
            <a:off x="200025" y="1403350"/>
            <a:ext cx="3800475" cy="2254250"/>
          </a:xfrm>
          <a:prstGeom prst="roundRect">
            <a:avLst>
              <a:gd name="adj" fmla="val 6028"/>
            </a:avLst>
          </a:prstGeom>
        </p:spPr>
      </p:pic>
      <p:pic>
        <p:nvPicPr>
          <p:cNvPr id="52" name="Picture Placeholder 51">
            <a:extLst>
              <a:ext uri="{FF2B5EF4-FFF2-40B4-BE49-F238E27FC236}">
                <a16:creationId xmlns:a16="http://schemas.microsoft.com/office/drawing/2014/main" id="{7605CEF2-14A1-DF54-DB56-C7B7D018C923}"/>
              </a:ext>
            </a:extLst>
          </p:cNvPr>
          <p:cNvPicPr>
            <a:picLocks noGrp="1" noChangeAspect="1"/>
          </p:cNvPicPr>
          <p:nvPr>
            <p:ph type="pic" sz="quarter" idx="4294967295"/>
          </p:nvPr>
        </p:nvPicPr>
        <p:blipFill>
          <a:blip r:embed="rId4" cstate="hqprint">
            <a:extLst>
              <a:ext uri="{28A0092B-C50C-407E-A947-70E740481C1C}">
                <a14:useLocalDpi xmlns:a14="http://schemas.microsoft.com/office/drawing/2010/main"/>
              </a:ext>
            </a:extLst>
          </a:blip>
          <a:srcRect/>
          <a:stretch/>
        </p:blipFill>
        <p:spPr>
          <a:xfrm>
            <a:off x="4198938" y="1403349"/>
            <a:ext cx="3800475" cy="4727575"/>
          </a:xfrm>
          <a:prstGeom prst="roundRect">
            <a:avLst>
              <a:gd name="adj" fmla="val 4697"/>
            </a:avLst>
          </a:prstGeom>
        </p:spPr>
      </p:pic>
      <p:pic>
        <p:nvPicPr>
          <p:cNvPr id="54" name="Picture Placeholder 53">
            <a:extLst>
              <a:ext uri="{FF2B5EF4-FFF2-40B4-BE49-F238E27FC236}">
                <a16:creationId xmlns:a16="http://schemas.microsoft.com/office/drawing/2014/main" id="{15395F39-0693-13DA-4F25-26E2BF547C3A}"/>
              </a:ext>
            </a:extLst>
          </p:cNvPr>
          <p:cNvPicPr>
            <a:picLocks noGrp="1" noChangeAspect="1"/>
          </p:cNvPicPr>
          <p:nvPr>
            <p:ph type="pic" sz="quarter" idx="4294967295"/>
          </p:nvPr>
        </p:nvPicPr>
        <p:blipFill rotWithShape="1">
          <a:blip r:embed="rId5" cstate="hqprint">
            <a:extLst>
              <a:ext uri="{28A0092B-C50C-407E-A947-70E740481C1C}">
                <a14:useLocalDpi xmlns:a14="http://schemas.microsoft.com/office/drawing/2010/main"/>
              </a:ext>
            </a:extLst>
          </a:blip>
          <a:srcRect t="30458"/>
          <a:stretch>
            <a:fillRect/>
          </a:stretch>
        </p:blipFill>
        <p:spPr>
          <a:xfrm>
            <a:off x="8100574" y="3876674"/>
            <a:ext cx="3800475" cy="2254250"/>
          </a:xfrm>
          <a:prstGeom prst="roundRect">
            <a:avLst>
              <a:gd name="adj" fmla="val 2703"/>
            </a:avLst>
          </a:prstGeom>
        </p:spPr>
      </p:pic>
      <p:pic>
        <p:nvPicPr>
          <p:cNvPr id="55" name="Picture Placeholder 54">
            <a:extLst>
              <a:ext uri="{FF2B5EF4-FFF2-40B4-BE49-F238E27FC236}">
                <a16:creationId xmlns:a16="http://schemas.microsoft.com/office/drawing/2014/main" id="{0FE80105-E5E3-A6BA-8BE2-80058667AD48}"/>
              </a:ext>
            </a:extLst>
          </p:cNvPr>
          <p:cNvPicPr>
            <a:picLocks noGrp="1" noChangeAspect="1"/>
          </p:cNvPicPr>
          <p:nvPr>
            <p:ph type="pic" sz="quarter" idx="4294967295"/>
          </p:nvPr>
        </p:nvPicPr>
        <p:blipFill rotWithShape="1">
          <a:blip r:embed="rId6" cstate="hqprint">
            <a:extLst>
              <a:ext uri="{28A0092B-C50C-407E-A947-70E740481C1C}">
                <a14:useLocalDpi xmlns:a14="http://schemas.microsoft.com/office/drawing/2010/main"/>
              </a:ext>
            </a:extLst>
          </a:blip>
          <a:srcRect/>
          <a:stretch>
            <a:fillRect/>
          </a:stretch>
        </p:blipFill>
        <p:spPr>
          <a:xfrm>
            <a:off x="200025" y="3876675"/>
            <a:ext cx="3800475" cy="2254250"/>
          </a:xfrm>
          <a:prstGeom prst="roundRect">
            <a:avLst>
              <a:gd name="adj" fmla="val 6027"/>
            </a:avLst>
          </a:prstGeom>
        </p:spPr>
      </p:pic>
      <p:pic>
        <p:nvPicPr>
          <p:cNvPr id="59" name="Picture Placeholder 58">
            <a:extLst>
              <a:ext uri="{FF2B5EF4-FFF2-40B4-BE49-F238E27FC236}">
                <a16:creationId xmlns:a16="http://schemas.microsoft.com/office/drawing/2014/main" id="{D6F555CA-5E63-A06D-7E54-010E46D171AB}"/>
              </a:ext>
            </a:extLst>
          </p:cNvPr>
          <p:cNvPicPr>
            <a:picLocks noGrp="1" noChangeAspect="1"/>
          </p:cNvPicPr>
          <p:nvPr>
            <p:ph type="pic" sz="quarter" idx="4294967295"/>
          </p:nvPr>
        </p:nvPicPr>
        <p:blipFill>
          <a:blip r:embed="rId7" cstate="hqprint">
            <a:extLst>
              <a:ext uri="{28A0092B-C50C-407E-A947-70E740481C1C}">
                <a14:useLocalDpi xmlns:a14="http://schemas.microsoft.com/office/drawing/2010/main"/>
              </a:ext>
            </a:extLst>
          </a:blip>
          <a:srcRect/>
          <a:stretch>
            <a:fillRect/>
          </a:stretch>
        </p:blipFill>
        <p:spPr>
          <a:xfrm>
            <a:off x="8100574" y="1403349"/>
            <a:ext cx="3800475" cy="2254250"/>
          </a:xfrm>
          <a:prstGeom prst="roundRect">
            <a:avLst>
              <a:gd name="adj" fmla="val 5362"/>
            </a:avLst>
          </a:prstGeom>
        </p:spPr>
      </p:pic>
      <p:pic>
        <p:nvPicPr>
          <p:cNvPr id="56" name="Picture 55">
            <a:extLst>
              <a:ext uri="{FF2B5EF4-FFF2-40B4-BE49-F238E27FC236}">
                <a16:creationId xmlns:a16="http://schemas.microsoft.com/office/drawing/2014/main" id="{4E42ED73-3F43-49D5-CBB0-A090F993F8D3}"/>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003600" y="5454650"/>
            <a:ext cx="2968027" cy="562302"/>
          </a:xfrm>
          <a:prstGeom prst="rect">
            <a:avLst/>
          </a:prstGeom>
        </p:spPr>
      </p:pic>
    </p:spTree>
    <p:extLst>
      <p:ext uri="{BB962C8B-B14F-4D97-AF65-F5344CB8AC3E}">
        <p14:creationId xmlns:p14="http://schemas.microsoft.com/office/powerpoint/2010/main" val="107312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E1CBB180-C4AD-F0E5-3510-2519CA08963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C699969-7553-D80D-10E7-1AD871FB2EAC}"/>
              </a:ext>
            </a:extLst>
          </p:cNvPr>
          <p:cNvSpPr/>
          <p:nvPr/>
        </p:nvSpPr>
        <p:spPr>
          <a:xfrm>
            <a:off x="6123499" y="1712392"/>
            <a:ext cx="5742037" cy="2073224"/>
          </a:xfrm>
          <a:prstGeom prst="rect">
            <a:avLst/>
          </a:prstGeom>
          <a:solidFill>
            <a:srgbClr val="00B4D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2" name="Rectangle 1">
            <a:extLst>
              <a:ext uri="{FF2B5EF4-FFF2-40B4-BE49-F238E27FC236}">
                <a16:creationId xmlns:a16="http://schemas.microsoft.com/office/drawing/2014/main" id="{2BCFDEE7-C5C6-9518-82C0-CBD19E3CDFE0}"/>
              </a:ext>
            </a:extLst>
          </p:cNvPr>
          <p:cNvSpPr/>
          <p:nvPr/>
        </p:nvSpPr>
        <p:spPr>
          <a:xfrm>
            <a:off x="6123499" y="3785617"/>
            <a:ext cx="5742037" cy="2069946"/>
          </a:xfrm>
          <a:prstGeom prst="rect">
            <a:avLst/>
          </a:prstGeom>
          <a:solidFill>
            <a:schemeClr val="accent5">
              <a:lumMod val="60000"/>
              <a:lumOff val="40000"/>
              <a:alpha val="149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13" name="Rectangle 12">
            <a:extLst>
              <a:ext uri="{FF2B5EF4-FFF2-40B4-BE49-F238E27FC236}">
                <a16:creationId xmlns:a16="http://schemas.microsoft.com/office/drawing/2014/main" id="{4ABDDF7D-1C69-35F3-C390-7520BF88DD4E}"/>
              </a:ext>
            </a:extLst>
          </p:cNvPr>
          <p:cNvSpPr/>
          <p:nvPr/>
        </p:nvSpPr>
        <p:spPr>
          <a:xfrm>
            <a:off x="381461" y="1712391"/>
            <a:ext cx="5742037" cy="4143171"/>
          </a:xfrm>
          <a:prstGeom prst="rect">
            <a:avLst/>
          </a:prstGeom>
          <a:solidFill>
            <a:schemeClr val="accent4">
              <a:alpha val="149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graphicFrame>
        <p:nvGraphicFramePr>
          <p:cNvPr id="4" name="Chart Placeholder 3">
            <a:extLst>
              <a:ext uri="{FF2B5EF4-FFF2-40B4-BE49-F238E27FC236}">
                <a16:creationId xmlns:a16="http://schemas.microsoft.com/office/drawing/2014/main" id="{CCA360F2-D1B9-E9BF-BD3F-23B497D3C599}"/>
              </a:ext>
            </a:extLst>
          </p:cNvPr>
          <p:cNvGraphicFramePr>
            <a:graphicFrameLocks noGrp="1"/>
          </p:cNvGraphicFramePr>
          <p:nvPr>
            <p:ph type="chart" sz="quarter" idx="84"/>
          </p:nvPr>
        </p:nvGraphicFramePr>
        <p:xfrm>
          <a:off x="372736" y="1670050"/>
          <a:ext cx="11661320" cy="421005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E1FF6530-2243-1151-6A76-9BB0F1E272B2}"/>
              </a:ext>
            </a:extLst>
          </p:cNvPr>
          <p:cNvSpPr>
            <a:spLocks noGrp="1"/>
          </p:cNvSpPr>
          <p:nvPr>
            <p:ph type="body" sz="quarter" idx="83"/>
          </p:nvPr>
        </p:nvSpPr>
        <p:spPr>
          <a:xfrm>
            <a:off x="3184634" y="6480592"/>
            <a:ext cx="8802124" cy="169994"/>
          </a:xfrm>
        </p:spPr>
        <p:txBody>
          <a:bodyPr/>
          <a:lstStyle/>
          <a:p>
            <a:r>
              <a:rPr lang="en-GB" dirty="0"/>
              <a:t>For each of the following statements about culture, which, if any, of the following media providers do you associate with it?  Base: UK 16–64-year-olds (1507)</a:t>
            </a:r>
          </a:p>
        </p:txBody>
      </p:sp>
      <p:sp>
        <p:nvSpPr>
          <p:cNvPr id="16" name="Subtitle 15">
            <a:extLst>
              <a:ext uri="{FF2B5EF4-FFF2-40B4-BE49-F238E27FC236}">
                <a16:creationId xmlns:a16="http://schemas.microsoft.com/office/drawing/2014/main" id="{6D9D1CBA-F3CF-D588-E347-D551393E8A6A}"/>
              </a:ext>
            </a:extLst>
          </p:cNvPr>
          <p:cNvSpPr>
            <a:spLocks noGrp="1"/>
          </p:cNvSpPr>
          <p:nvPr>
            <p:ph type="subTitle" idx="1"/>
          </p:nvPr>
        </p:nvSpPr>
        <p:spPr>
          <a:xfrm>
            <a:off x="199828" y="879105"/>
            <a:ext cx="10549235" cy="409668"/>
          </a:xfrm>
        </p:spPr>
        <p:txBody>
          <a:bodyPr>
            <a:noAutofit/>
          </a:bodyPr>
          <a:lstStyle/>
          <a:p>
            <a:r>
              <a:rPr lang="en-GB" kern="0" dirty="0"/>
              <a:t>Cinema and the SVOD players are differentiated by their ability to deliver high talkability “must see” moments  </a:t>
            </a:r>
          </a:p>
          <a:p>
            <a:endParaRPr lang="en-US" dirty="0"/>
          </a:p>
        </p:txBody>
      </p:sp>
      <p:sp>
        <p:nvSpPr>
          <p:cNvPr id="6" name="Title 5">
            <a:extLst>
              <a:ext uri="{FF2B5EF4-FFF2-40B4-BE49-F238E27FC236}">
                <a16:creationId xmlns:a16="http://schemas.microsoft.com/office/drawing/2014/main" id="{84560BDD-4084-FBB8-A122-2231B6C23C2A}"/>
              </a:ext>
            </a:extLst>
          </p:cNvPr>
          <p:cNvSpPr>
            <a:spLocks noGrp="1"/>
          </p:cNvSpPr>
          <p:nvPr>
            <p:ph type="title"/>
          </p:nvPr>
        </p:nvSpPr>
        <p:spPr/>
        <p:txBody>
          <a:bodyPr/>
          <a:lstStyle/>
          <a:p>
            <a:r>
              <a:rPr lang="en-GB" dirty="0"/>
              <a:t>Channels deliver culture in different ways</a:t>
            </a:r>
            <a:endParaRPr lang="en-US" dirty="0"/>
          </a:p>
        </p:txBody>
      </p:sp>
      <p:pic>
        <p:nvPicPr>
          <p:cNvPr id="1042" name="Picture 18" descr="Youtube logo Images - Free Download on Freepik">
            <a:extLst>
              <a:ext uri="{FF2B5EF4-FFF2-40B4-BE49-F238E27FC236}">
                <a16:creationId xmlns:a16="http://schemas.microsoft.com/office/drawing/2014/main" id="{9B7D170E-C940-3335-EE8B-5BB817D77191}"/>
              </a:ext>
            </a:extLst>
          </p:cNvPr>
          <p:cNvPicPr>
            <a:picLocks noChangeAspect="1" noChangeArrowheads="1"/>
          </p:cNvPicPr>
          <p:nvPr/>
        </p:nvPicPr>
        <p:blipFill rotWithShape="1">
          <a:blip r:embed="rId4" cstate="hqprint">
            <a:extLst>
              <a:ext uri="{BEBA8EAE-BF5A-486C-A8C5-ECC9F3942E4B}">
                <a14:imgProps xmlns:a14="http://schemas.microsoft.com/office/drawing/2010/main">
                  <a14:imgLayer r:embed="rId5">
                    <a14:imgEffect>
                      <a14:backgroundRemoval t="10000" b="90000" l="10000" r="90000">
                        <a14:foregroundMark x1="17007" y1="84043" x2="81633" y2="15957"/>
                        <a14:foregroundMark x1="14966" y1="21277" x2="83673" y2="81915"/>
                        <a14:foregroundMark x1="13605" y1="18085" x2="19728" y2="89362"/>
                      </a14:backgroundRemoval>
                    </a14:imgEffect>
                  </a14:imgLayer>
                </a14:imgProps>
              </a:ext>
              <a:ext uri="{28A0092B-C50C-407E-A947-70E740481C1C}">
                <a14:useLocalDpi xmlns:a14="http://schemas.microsoft.com/office/drawing/2010/main"/>
              </a:ext>
            </a:extLst>
          </a:blip>
          <a:srcRect/>
          <a:stretch>
            <a:fillRect/>
          </a:stretch>
        </p:blipFill>
        <p:spPr bwMode="auto">
          <a:xfrm>
            <a:off x="4459257" y="3318963"/>
            <a:ext cx="542791" cy="34850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422C488-2C3F-90E2-86D2-A5A62017837E}"/>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6203396" y="1853889"/>
            <a:ext cx="464081" cy="464081"/>
          </a:xfrm>
          <a:prstGeom prst="rect">
            <a:avLst/>
          </a:prstGeom>
        </p:spPr>
      </p:pic>
      <p:pic>
        <p:nvPicPr>
          <p:cNvPr id="12" name="Picture 11">
            <a:extLst>
              <a:ext uri="{FF2B5EF4-FFF2-40B4-BE49-F238E27FC236}">
                <a16:creationId xmlns:a16="http://schemas.microsoft.com/office/drawing/2014/main" id="{67C861D6-47DF-D090-0B37-7481A54FD90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710398" y="2594413"/>
            <a:ext cx="640819" cy="320409"/>
          </a:xfrm>
          <a:prstGeom prst="rect">
            <a:avLst/>
          </a:prstGeom>
        </p:spPr>
      </p:pic>
      <p:pic>
        <p:nvPicPr>
          <p:cNvPr id="14" name="Picture 13">
            <a:extLst>
              <a:ext uri="{FF2B5EF4-FFF2-40B4-BE49-F238E27FC236}">
                <a16:creationId xmlns:a16="http://schemas.microsoft.com/office/drawing/2014/main" id="{8EA39655-3997-48BC-AC2C-9912F46D1CC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265286" y="1943558"/>
            <a:ext cx="640819" cy="182633"/>
          </a:xfrm>
          <a:prstGeom prst="rect">
            <a:avLst/>
          </a:prstGeom>
        </p:spPr>
      </p:pic>
      <p:pic>
        <p:nvPicPr>
          <p:cNvPr id="18" name="Picture 17">
            <a:extLst>
              <a:ext uri="{FF2B5EF4-FFF2-40B4-BE49-F238E27FC236}">
                <a16:creationId xmlns:a16="http://schemas.microsoft.com/office/drawing/2014/main" id="{3E4EDE57-B597-CE4E-6915-C07EB48E1002}"/>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801399" y="5295762"/>
            <a:ext cx="794091" cy="214721"/>
          </a:xfrm>
          <a:prstGeom prst="rect">
            <a:avLst/>
          </a:prstGeom>
        </p:spPr>
      </p:pic>
      <p:pic>
        <p:nvPicPr>
          <p:cNvPr id="1038" name="Picture 14">
            <a:extLst>
              <a:ext uri="{FF2B5EF4-FFF2-40B4-BE49-F238E27FC236}">
                <a16:creationId xmlns:a16="http://schemas.microsoft.com/office/drawing/2014/main" id="{C64EFA09-7919-7CDB-AB2C-2B5E914CACEE}"/>
              </a:ext>
            </a:extLst>
          </p:cNvPr>
          <p:cNvPicPr>
            <a:picLocks noChangeAspect="1" noChangeArrowheads="1"/>
          </p:cNvPicPr>
          <p:nvPr/>
        </p:nvPicPr>
        <p:blipFill>
          <a:blip r:embed="rId10" cstate="hqprint">
            <a:extLst>
              <a:ext uri="{28A0092B-C50C-407E-A947-70E740481C1C}">
                <a14:useLocalDpi xmlns:a14="http://schemas.microsoft.com/office/drawing/2010/main"/>
              </a:ext>
            </a:extLst>
          </a:blip>
          <a:srcRect/>
          <a:stretch>
            <a:fillRect/>
          </a:stretch>
        </p:blipFill>
        <p:spPr bwMode="auto">
          <a:xfrm>
            <a:off x="2879940" y="4221256"/>
            <a:ext cx="479845" cy="47984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D57542E6-BEC7-FCC8-DE90-21DBCAAC31EE}"/>
              </a:ext>
            </a:extLst>
          </p:cNvPr>
          <p:cNvPicPr>
            <a:picLocks noChangeAspect="1"/>
          </p:cNvPicPr>
          <p:nvPr/>
        </p:nvPicPr>
        <p:blipFill>
          <a:blip r:embed="rId11" cstate="hqprint">
            <a:extLst>
              <a:ext uri="{BEBA8EAE-BF5A-486C-A8C5-ECC9F3942E4B}">
                <a14:imgProps xmlns:a14="http://schemas.microsoft.com/office/drawing/2010/main">
                  <a14:imgLayer r:embed="rId12">
                    <a14:imgEffect>
                      <a14:backgroundRemoval t="6167" b="92167" l="10000" r="90000">
                        <a14:foregroundMark x1="51500" y1="89833" x2="31167" y2="87500"/>
                        <a14:foregroundMark x1="55000" y1="6167" x2="55000" y2="6167"/>
                        <a14:foregroundMark x1="42167" y1="92167" x2="42167" y2="92167"/>
                      </a14:backgroundRemoval>
                    </a14:imgEffect>
                  </a14:imgLayer>
                </a14:imgProps>
              </a:ext>
              <a:ext uri="{28A0092B-C50C-407E-A947-70E740481C1C}">
                <a14:useLocalDpi xmlns:a14="http://schemas.microsoft.com/office/drawing/2010/main"/>
              </a:ext>
            </a:extLst>
          </a:blip>
          <a:stretch>
            <a:fillRect/>
          </a:stretch>
        </p:blipFill>
        <p:spPr>
          <a:xfrm>
            <a:off x="3515359" y="4405304"/>
            <a:ext cx="542789" cy="542789"/>
          </a:xfrm>
          <a:prstGeom prst="rect">
            <a:avLst/>
          </a:prstGeom>
        </p:spPr>
      </p:pic>
      <p:sp>
        <p:nvSpPr>
          <p:cNvPr id="5" name="Rectangle 4">
            <a:extLst>
              <a:ext uri="{FF2B5EF4-FFF2-40B4-BE49-F238E27FC236}">
                <a16:creationId xmlns:a16="http://schemas.microsoft.com/office/drawing/2014/main" id="{E89F1E56-0A51-275F-0758-761CBCA84FFC}"/>
              </a:ext>
            </a:extLst>
          </p:cNvPr>
          <p:cNvSpPr/>
          <p:nvPr/>
        </p:nvSpPr>
        <p:spPr>
          <a:xfrm>
            <a:off x="8595490" y="5031571"/>
            <a:ext cx="3215049" cy="8107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Inter Tight" panose="020F0502020204030204" pitchFamily="34" charset="0"/>
                <a:cs typeface="Inter Tight" panose="020F0502020204030204" pitchFamily="34" charset="0"/>
                <a:sym typeface="Inter Tight"/>
              </a:rPr>
              <a:t>SVOD &amp; Cinema create </a:t>
            </a:r>
          </a:p>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Inter Tight" panose="020F0502020204030204" pitchFamily="34" charset="0"/>
                <a:cs typeface="Inter Tight" panose="020F0502020204030204" pitchFamily="34" charset="0"/>
                <a:sym typeface="Inter Tight"/>
              </a:rPr>
              <a:t>buzzworthy moments that define</a:t>
            </a:r>
          </a:p>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Inter Tight" panose="020F0502020204030204" pitchFamily="34" charset="0"/>
                <a:cs typeface="Inter Tight" panose="020F0502020204030204" pitchFamily="34" charset="0"/>
                <a:sym typeface="Inter Tight"/>
              </a:rPr>
              <a:t>the wider cultural zeitgeist.</a:t>
            </a:r>
          </a:p>
        </p:txBody>
      </p:sp>
      <p:sp>
        <p:nvSpPr>
          <p:cNvPr id="11" name="Rectangle 10">
            <a:extLst>
              <a:ext uri="{FF2B5EF4-FFF2-40B4-BE49-F238E27FC236}">
                <a16:creationId xmlns:a16="http://schemas.microsoft.com/office/drawing/2014/main" id="{A1CA822C-0904-D2FC-1B1F-1DF9356F4A31}"/>
              </a:ext>
            </a:extLst>
          </p:cNvPr>
          <p:cNvSpPr/>
          <p:nvPr/>
        </p:nvSpPr>
        <p:spPr>
          <a:xfrm>
            <a:off x="9137865" y="1579195"/>
            <a:ext cx="2700172" cy="1266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Inter Tight" panose="020F0502020204030204" pitchFamily="34" charset="0"/>
                <a:cs typeface="Inter Tight" panose="020F0502020204030204" pitchFamily="34" charset="0"/>
                <a:sym typeface="Inter Tight"/>
              </a:rPr>
              <a:t>Traditional broadcasters are seen to create quintessential, timeless moments that feel distinctly British.</a:t>
            </a:r>
          </a:p>
        </p:txBody>
      </p:sp>
      <p:sp>
        <p:nvSpPr>
          <p:cNvPr id="19" name="Rectangle 18">
            <a:extLst>
              <a:ext uri="{FF2B5EF4-FFF2-40B4-BE49-F238E27FC236}">
                <a16:creationId xmlns:a16="http://schemas.microsoft.com/office/drawing/2014/main" id="{955AFEE2-CEE4-9EC6-2435-36531C66BEC8}"/>
              </a:ext>
            </a:extLst>
          </p:cNvPr>
          <p:cNvSpPr/>
          <p:nvPr/>
        </p:nvSpPr>
        <p:spPr>
          <a:xfrm>
            <a:off x="410818" y="1698310"/>
            <a:ext cx="2773816" cy="11491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Inter Tight" panose="020F0502020204030204" pitchFamily="34" charset="0"/>
                <a:cs typeface="Inter Tight" panose="020F0502020204030204" pitchFamily="34" charset="0"/>
                <a:sym typeface="Inter Tight"/>
              </a:rPr>
              <a:t>Social media platforms &amp; creators are known for creating trendy, hyper-personalised, relatable moments. </a:t>
            </a:r>
          </a:p>
        </p:txBody>
      </p:sp>
      <p:sp>
        <p:nvSpPr>
          <p:cNvPr id="7" name="Text Placeholder 35">
            <a:extLst>
              <a:ext uri="{FF2B5EF4-FFF2-40B4-BE49-F238E27FC236}">
                <a16:creationId xmlns:a16="http://schemas.microsoft.com/office/drawing/2014/main" id="{1E6D5237-15B6-7910-75F1-FC6926B80277}"/>
              </a:ext>
            </a:extLst>
          </p:cNvPr>
          <p:cNvSpPr txBox="1">
            <a:spLocks/>
          </p:cNvSpPr>
          <p:nvPr/>
        </p:nvSpPr>
        <p:spPr>
          <a:xfrm>
            <a:off x="700480" y="1002438"/>
            <a:ext cx="11137557" cy="392009"/>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Inter Tight"/>
              <a:buNone/>
              <a:tabLst/>
              <a:defRPr/>
            </a:pPr>
            <a:endParaRPr kumimoji="0" lang="en-GB" sz="1600" b="0" i="0" u="none" strike="noStrike" kern="0" cap="none" spc="0" normalizeH="0" baseline="0" noProof="0">
              <a:ln>
                <a:noFill/>
              </a:ln>
              <a:solidFill>
                <a:srgbClr val="000000"/>
              </a:solidFill>
              <a:effectLst/>
              <a:uLnTx/>
              <a:uFillTx/>
              <a:latin typeface="Inter Tight" panose="020B0604020202020204" pitchFamily="34" charset="0"/>
              <a:cs typeface="Inter Tight" panose="020B0604020202020204" pitchFamily="34" charset="0"/>
              <a:sym typeface="Inter Tight"/>
            </a:endParaRPr>
          </a:p>
        </p:txBody>
      </p:sp>
      <p:pic>
        <p:nvPicPr>
          <p:cNvPr id="15" name="Graphic 14">
            <a:extLst>
              <a:ext uri="{FF2B5EF4-FFF2-40B4-BE49-F238E27FC236}">
                <a16:creationId xmlns:a16="http://schemas.microsoft.com/office/drawing/2014/main" id="{E98D25E6-ED44-14ED-81FF-DCEB24CA830B}"/>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7351217" y="3042311"/>
            <a:ext cx="599787" cy="367069"/>
          </a:xfrm>
          <a:prstGeom prst="rect">
            <a:avLst/>
          </a:prstGeom>
        </p:spPr>
      </p:pic>
      <p:sp>
        <p:nvSpPr>
          <p:cNvPr id="8" name="TextBox 7">
            <a:extLst>
              <a:ext uri="{FF2B5EF4-FFF2-40B4-BE49-F238E27FC236}">
                <a16:creationId xmlns:a16="http://schemas.microsoft.com/office/drawing/2014/main" id="{FC8DA6EC-6F66-B7D6-B4F8-7FF938BD08F6}"/>
              </a:ext>
            </a:extLst>
          </p:cNvPr>
          <p:cNvSpPr txBox="1"/>
          <p:nvPr/>
        </p:nvSpPr>
        <p:spPr>
          <a:xfrm>
            <a:off x="8937487" y="4073345"/>
            <a:ext cx="1079349" cy="369332"/>
          </a:xfrm>
          <a:prstGeom prst="rect">
            <a:avLst/>
          </a:prstGeom>
          <a:noFill/>
          <a:ln w="19050">
            <a:solidFill>
              <a:schemeClr val="accent6"/>
            </a:solidFill>
            <a:prstDash val="dash"/>
          </a:ln>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051D2E"/>
                </a:solidFill>
                <a:effectLst/>
                <a:uLnTx/>
                <a:uFillTx/>
                <a:latin typeface="Inter Tight"/>
                <a:ea typeface="+mn-ea"/>
                <a:cs typeface="Inter Tight"/>
                <a:sym typeface="Inter Tight"/>
              </a:rPr>
              <a:t>CINEMA</a:t>
            </a:r>
            <a:endParaRPr kumimoji="0" lang="en-GB" sz="1867" b="1" i="0" u="none" strike="noStrike" kern="0" cap="none" spc="0" normalizeH="0" baseline="0" noProof="0">
              <a:ln>
                <a:noFill/>
              </a:ln>
              <a:solidFill>
                <a:srgbClr val="051D2E"/>
              </a:solidFill>
              <a:effectLst/>
              <a:uLnTx/>
              <a:uFillTx/>
              <a:latin typeface="Inter Tight"/>
              <a:ea typeface="+mn-ea"/>
              <a:cs typeface="Inter Tight"/>
              <a:sym typeface="Inter Tight"/>
            </a:endParaRPr>
          </a:p>
        </p:txBody>
      </p:sp>
      <p:pic>
        <p:nvPicPr>
          <p:cNvPr id="21" name="Picture 20">
            <a:extLst>
              <a:ext uri="{FF2B5EF4-FFF2-40B4-BE49-F238E27FC236}">
                <a16:creationId xmlns:a16="http://schemas.microsoft.com/office/drawing/2014/main" id="{C1F8DA13-E896-B285-A3BE-262D6929FBB5}"/>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890198" y="4100223"/>
            <a:ext cx="873077" cy="360955"/>
          </a:xfrm>
          <a:prstGeom prst="rect">
            <a:avLst/>
          </a:prstGeom>
        </p:spPr>
      </p:pic>
    </p:spTree>
    <p:extLst>
      <p:ext uri="{BB962C8B-B14F-4D97-AF65-F5344CB8AC3E}">
        <p14:creationId xmlns:p14="http://schemas.microsoft.com/office/powerpoint/2010/main" val="341228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5" grpId="0"/>
      <p:bldP spid="11" grpId="0"/>
      <p:bldP spid="19"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98ACD75-856E-D5AC-998D-77DEA6A2160E}"/>
            </a:ext>
          </a:extLst>
        </p:cNvPr>
        <p:cNvGrpSpPr/>
        <p:nvPr/>
      </p:nvGrpSpPr>
      <p:grpSpPr>
        <a:xfrm>
          <a:off x="0" y="0"/>
          <a:ext cx="0" cy="0"/>
          <a:chOff x="0" y="0"/>
          <a:chExt cx="0" cy="0"/>
        </a:xfrm>
      </p:grpSpPr>
      <p:sp>
        <p:nvSpPr>
          <p:cNvPr id="23" name="Text Placeholder 5">
            <a:extLst>
              <a:ext uri="{FF2B5EF4-FFF2-40B4-BE49-F238E27FC236}">
                <a16:creationId xmlns:a16="http://schemas.microsoft.com/office/drawing/2014/main" id="{4574362F-1BFA-13A2-B9E7-5EA36EDBD745}"/>
              </a:ext>
            </a:extLst>
          </p:cNvPr>
          <p:cNvSpPr txBox="1">
            <a:spLocks/>
          </p:cNvSpPr>
          <p:nvPr/>
        </p:nvSpPr>
        <p:spPr>
          <a:xfrm>
            <a:off x="6825477" y="1584741"/>
            <a:ext cx="4676975" cy="4076284"/>
          </a:xfrm>
          <a:prstGeom prst="roundRect">
            <a:avLst>
              <a:gd name="adj" fmla="val 2208"/>
            </a:avLst>
          </a:prstGeom>
          <a:solidFill>
            <a:schemeClr val="accent6"/>
          </a:solidFill>
        </p:spPr>
        <p:txBody>
          <a:bodyPr tIns="0" bIns="216000" anchor="ctr" anchorCtr="0"/>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US" sz="5400" b="1" i="0" u="none" strike="noStrike" kern="1200" cap="none" spc="0" normalizeH="0" baseline="0" noProof="0">
                <a:ln>
                  <a:noFill/>
                </a:ln>
                <a:solidFill>
                  <a:srgbClr val="051D2E"/>
                </a:solidFill>
                <a:effectLst/>
                <a:uLnTx/>
                <a:uFillTx/>
                <a:latin typeface="Inter Tight"/>
                <a:ea typeface="+mn-ea"/>
                <a:cs typeface="+mn-cs"/>
              </a:rPr>
              <a:t>Resonance</a:t>
            </a:r>
            <a:endParaRPr kumimoji="0" lang="en-US" sz="1800" b="1" i="0" u="none" strike="noStrike" kern="1200" cap="none" spc="0" normalizeH="0" baseline="0" noProof="0">
              <a:ln>
                <a:noFill/>
              </a:ln>
              <a:solidFill>
                <a:srgbClr val="051D2E"/>
              </a:solidFill>
              <a:effectLst/>
              <a:uLnTx/>
              <a:uFillTx/>
              <a:latin typeface="Inter Tight"/>
              <a:ea typeface="+mn-ea"/>
              <a:cs typeface="+mn-cs"/>
            </a:endParaRPr>
          </a:p>
        </p:txBody>
      </p:sp>
      <p:sp>
        <p:nvSpPr>
          <p:cNvPr id="24" name="Subtitle 9">
            <a:extLst>
              <a:ext uri="{FF2B5EF4-FFF2-40B4-BE49-F238E27FC236}">
                <a16:creationId xmlns:a16="http://schemas.microsoft.com/office/drawing/2014/main" id="{A907B85B-A98D-1FB9-33D5-3FA568F78B0E}"/>
              </a:ext>
            </a:extLst>
          </p:cNvPr>
          <p:cNvSpPr txBox="1">
            <a:spLocks/>
          </p:cNvSpPr>
          <p:nvPr/>
        </p:nvSpPr>
        <p:spPr>
          <a:xfrm>
            <a:off x="200025" y="1034643"/>
            <a:ext cx="11778170" cy="280630"/>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GB" sz="2000" b="1" i="0" u="none" strike="noStrike" kern="1200" cap="none" spc="0" normalizeH="0" baseline="0" noProof="0" dirty="0">
                <a:ln>
                  <a:noFill/>
                </a:ln>
                <a:solidFill>
                  <a:srgbClr val="FFFFFF"/>
                </a:solidFill>
                <a:effectLst/>
                <a:uLnTx/>
                <a:uFillTx/>
                <a:latin typeface="Inter Tight"/>
                <a:ea typeface="+mn-ea"/>
                <a:cs typeface="+mn-cs"/>
              </a:rPr>
              <a:t>Cultural moments aren’t just about the moment and the resonance</a:t>
            </a:r>
            <a:endParaRPr kumimoji="0" lang="en-US" sz="2000" b="1" i="0" u="none" strike="noStrike" kern="1200" cap="none" spc="0" normalizeH="0" baseline="0" noProof="0">
              <a:ln>
                <a:noFill/>
              </a:ln>
              <a:solidFill>
                <a:srgbClr val="FFFFFF"/>
              </a:solidFill>
              <a:effectLst/>
              <a:uLnTx/>
              <a:uFillTx/>
              <a:latin typeface="Inter Tight"/>
              <a:ea typeface="+mn-ea"/>
              <a:cs typeface="+mn-cs"/>
            </a:endParaRPr>
          </a:p>
        </p:txBody>
      </p:sp>
      <p:sp>
        <p:nvSpPr>
          <p:cNvPr id="25" name="Text Placeholder 1">
            <a:extLst>
              <a:ext uri="{FF2B5EF4-FFF2-40B4-BE49-F238E27FC236}">
                <a16:creationId xmlns:a16="http://schemas.microsoft.com/office/drawing/2014/main" id="{F90CA5FF-3F0F-30C3-B3C0-0AD9D2C32F8B}"/>
              </a:ext>
            </a:extLst>
          </p:cNvPr>
          <p:cNvSpPr txBox="1">
            <a:spLocks/>
          </p:cNvSpPr>
          <p:nvPr/>
        </p:nvSpPr>
        <p:spPr>
          <a:xfrm>
            <a:off x="689548" y="1584741"/>
            <a:ext cx="4676977" cy="4076284"/>
          </a:xfrm>
          <a:prstGeom prst="roundRect">
            <a:avLst>
              <a:gd name="adj" fmla="val 2208"/>
            </a:avLst>
          </a:prstGeom>
          <a:solidFill>
            <a:schemeClr val="accent6">
              <a:lumMod val="40000"/>
              <a:lumOff val="60000"/>
            </a:schemeClr>
          </a:solidFill>
        </p:spPr>
        <p:txBody>
          <a:bodyPr tIns="0" bIns="216000" anchor="ctr" anchorCtr="0"/>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US" sz="5400" b="1" i="0" u="none" strike="noStrike" kern="1200" cap="none" spc="0" normalizeH="0" baseline="0" noProof="0" dirty="0">
                <a:ln>
                  <a:noFill/>
                </a:ln>
                <a:solidFill>
                  <a:srgbClr val="051D2E"/>
                </a:solidFill>
                <a:effectLst/>
                <a:uLnTx/>
                <a:uFillTx/>
                <a:latin typeface="Inter Tight"/>
                <a:ea typeface="+mn-ea"/>
                <a:cs typeface="+mn-cs"/>
              </a:rPr>
              <a:t>Salient moment</a:t>
            </a:r>
            <a:endParaRPr kumimoji="0" lang="en-US" sz="1800" b="1" i="0" u="none" strike="noStrike" kern="1200" cap="none" spc="0" normalizeH="0" baseline="0" noProof="0">
              <a:ln>
                <a:noFill/>
              </a:ln>
              <a:solidFill>
                <a:srgbClr val="051D2E"/>
              </a:solidFill>
              <a:effectLst/>
              <a:uLnTx/>
              <a:uFillTx/>
              <a:latin typeface="Inter Tight"/>
              <a:ea typeface="+mn-ea"/>
              <a:cs typeface="+mn-cs"/>
            </a:endParaRPr>
          </a:p>
        </p:txBody>
      </p:sp>
      <p:sp>
        <p:nvSpPr>
          <p:cNvPr id="26" name="Text Placeholder 10">
            <a:extLst>
              <a:ext uri="{FF2B5EF4-FFF2-40B4-BE49-F238E27FC236}">
                <a16:creationId xmlns:a16="http://schemas.microsoft.com/office/drawing/2014/main" id="{0EE70136-D44A-75E0-E388-D5F1A35792C7}"/>
              </a:ext>
            </a:extLst>
          </p:cNvPr>
          <p:cNvSpPr txBox="1">
            <a:spLocks/>
          </p:cNvSpPr>
          <p:nvPr/>
        </p:nvSpPr>
        <p:spPr>
          <a:xfrm>
            <a:off x="6588682" y="6480592"/>
            <a:ext cx="5398076" cy="157051"/>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GB" sz="1000" b="0" i="0" u="none" strike="noStrike" kern="0" cap="none" spc="0" normalizeH="0" baseline="0" noProof="0">
                <a:ln>
                  <a:noFill/>
                </a:ln>
                <a:solidFill>
                  <a:srgbClr val="FFFFFF"/>
                </a:solidFill>
                <a:effectLst/>
                <a:uLnTx/>
                <a:uFillTx/>
                <a:latin typeface="Inter Tight"/>
                <a:ea typeface="+mn-ea"/>
                <a:cs typeface="+mn-cs"/>
                <a:sym typeface="Inter Tight"/>
              </a:rPr>
              <a:t>Sources: DCM x MTM: Cultural Moments / </a:t>
            </a:r>
            <a:r>
              <a:rPr kumimoji="0" lang="en-GB" sz="1000" b="0" i="0" u="none" strike="noStrike" kern="0" cap="none" spc="0" normalizeH="0" baseline="0" noProof="0" err="1">
                <a:ln>
                  <a:noFill/>
                </a:ln>
                <a:solidFill>
                  <a:srgbClr val="FFFFFF"/>
                </a:solidFill>
                <a:effectLst/>
                <a:uLnTx/>
                <a:uFillTx/>
                <a:latin typeface="Inter Tight"/>
                <a:ea typeface="+mn-ea"/>
                <a:cs typeface="+mn-cs"/>
                <a:sym typeface="Inter Tight"/>
              </a:rPr>
              <a:t>Thinkbox</a:t>
            </a:r>
            <a:r>
              <a:rPr kumimoji="0" lang="en-GB" sz="1000" b="0" i="0" u="none" strike="noStrike" kern="0" cap="none" spc="0" normalizeH="0" baseline="0" noProof="0">
                <a:ln>
                  <a:noFill/>
                </a:ln>
                <a:solidFill>
                  <a:srgbClr val="FFFFFF"/>
                </a:solidFill>
                <a:effectLst/>
                <a:uLnTx/>
                <a:uFillTx/>
                <a:latin typeface="Inter Tight"/>
                <a:ea typeface="+mn-ea"/>
                <a:cs typeface="+mn-cs"/>
                <a:sym typeface="Inter Tight"/>
              </a:rPr>
              <a:t> </a:t>
            </a:r>
          </a:p>
          <a:p>
            <a:pPr marL="6350" marR="0" lvl="0" indent="-6350" algn="l" defTabSz="914400" rtl="0" eaLnBrk="1" fontAlgn="auto" latinLnBrk="0" hangingPunct="1">
              <a:lnSpc>
                <a:spcPct val="90000"/>
              </a:lnSpc>
              <a:spcBef>
                <a:spcPts val="1000"/>
              </a:spcBef>
              <a:spcAft>
                <a:spcPts val="0"/>
              </a:spcAft>
              <a:buClrTx/>
              <a:buSzTx/>
              <a:buFont typeface="Inter Tight" panose="020B0604020202020204" pitchFamily="34" charset="0"/>
              <a:buChar char="•"/>
              <a:tabLst/>
              <a:defRPr/>
            </a:pPr>
            <a:endParaRPr kumimoji="0" lang="en-US" sz="2800" b="1" i="0" u="none" strike="noStrike" kern="1200" cap="none" spc="0" normalizeH="0" baseline="0" noProof="0">
              <a:ln>
                <a:noFill/>
              </a:ln>
              <a:solidFill>
                <a:srgbClr val="051D2E"/>
              </a:solidFill>
              <a:effectLst/>
              <a:uLnTx/>
              <a:uFillTx/>
              <a:latin typeface="Inter Tight"/>
              <a:ea typeface="+mn-ea"/>
              <a:cs typeface="+mn-cs"/>
            </a:endParaRPr>
          </a:p>
        </p:txBody>
      </p:sp>
      <p:sp>
        <p:nvSpPr>
          <p:cNvPr id="27" name="Title 4">
            <a:extLst>
              <a:ext uri="{FF2B5EF4-FFF2-40B4-BE49-F238E27FC236}">
                <a16:creationId xmlns:a16="http://schemas.microsoft.com/office/drawing/2014/main" id="{885BAE7D-6388-1652-CBBF-8EDE7CA510BB}"/>
              </a:ext>
            </a:extLst>
          </p:cNvPr>
          <p:cNvSpPr txBox="1">
            <a:spLocks/>
          </p:cNvSpPr>
          <p:nvPr/>
        </p:nvSpPr>
        <p:spPr>
          <a:xfrm>
            <a:off x="200025" y="362084"/>
            <a:ext cx="10882181" cy="525552"/>
          </a:xfrm>
          <a:prstGeom prst="rect">
            <a:avLst/>
          </a:prstGeom>
        </p:spPr>
        <p:txBody>
          <a:bodyPr vert="horz" lIns="0" tIns="0" rIns="0" bIns="0" rtlCol="0" anchor="t" anchorCtr="0">
            <a:normAutofit fontScale="92500" lnSpcReduction="20000"/>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srgbClr val="FFFFFF"/>
                </a:solidFill>
                <a:effectLst/>
                <a:uLnTx/>
                <a:uFillTx/>
                <a:latin typeface="Inter Tight"/>
                <a:ea typeface="+mj-ea"/>
                <a:cs typeface="+mj-cs"/>
              </a:rPr>
              <a:t>The trajectory of a cultural moment</a:t>
            </a:r>
            <a:endParaRPr kumimoji="0" lang="en-US" sz="4800" b="1" i="0" u="none" strike="noStrike" kern="1200" cap="none" spc="0" normalizeH="0" baseline="0" noProof="0" dirty="0">
              <a:ln>
                <a:noFill/>
              </a:ln>
              <a:solidFill>
                <a:srgbClr val="FFFFFF"/>
              </a:solidFill>
              <a:effectLst/>
              <a:uLnTx/>
              <a:uFillTx/>
              <a:latin typeface="Inter Tight"/>
              <a:ea typeface="+mj-ea"/>
              <a:cs typeface="+mj-cs"/>
            </a:endParaRPr>
          </a:p>
        </p:txBody>
      </p:sp>
      <p:sp>
        <p:nvSpPr>
          <p:cNvPr id="28" name="Chevron 56">
            <a:extLst>
              <a:ext uri="{FF2B5EF4-FFF2-40B4-BE49-F238E27FC236}">
                <a16:creationId xmlns:a16="http://schemas.microsoft.com/office/drawing/2014/main" id="{C1DBE0C3-2905-5C0D-3B8E-823BDCFCE817}"/>
              </a:ext>
            </a:extLst>
          </p:cNvPr>
          <p:cNvSpPr>
            <a:spLocks noChangeAspect="1"/>
          </p:cNvSpPr>
          <p:nvPr/>
        </p:nvSpPr>
        <p:spPr>
          <a:xfrm>
            <a:off x="5703076" y="3087377"/>
            <a:ext cx="785847" cy="803288"/>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008F9F"/>
              </a:solidFill>
              <a:effectLst/>
              <a:uLnTx/>
              <a:uFillTx/>
              <a:latin typeface="Inter Tight" panose="020B0604020202020204"/>
              <a:ea typeface="+mn-ea"/>
              <a:cs typeface="+mn-cs"/>
              <a:sym typeface="Inter Tight"/>
            </a:endParaRPr>
          </a:p>
        </p:txBody>
      </p:sp>
      <p:sp>
        <p:nvSpPr>
          <p:cNvPr id="29" name="Text Placeholder 14">
            <a:extLst>
              <a:ext uri="{FF2B5EF4-FFF2-40B4-BE49-F238E27FC236}">
                <a16:creationId xmlns:a16="http://schemas.microsoft.com/office/drawing/2014/main" id="{DBB68E6D-9038-BB1E-F561-D1E123C38FF6}"/>
              </a:ext>
            </a:extLst>
          </p:cNvPr>
          <p:cNvSpPr txBox="1">
            <a:spLocks/>
          </p:cNvSpPr>
          <p:nvPr/>
        </p:nvSpPr>
        <p:spPr>
          <a:xfrm>
            <a:off x="694593" y="4857588"/>
            <a:ext cx="4637500" cy="982133"/>
          </a:xfrm>
          <a:prstGeom prst="rect">
            <a:avLst/>
          </a:prstGeom>
        </p:spPr>
        <p:txBody>
          <a:bodyP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219170" rtl="0" eaLnBrk="1" fontAlgn="auto" latinLnBrk="0" hangingPunct="1">
              <a:lnSpc>
                <a:spcPct val="90000"/>
              </a:lnSpc>
              <a:spcBef>
                <a:spcPts val="0"/>
              </a:spcBef>
              <a:spcAft>
                <a:spcPts val="0"/>
              </a:spcAft>
              <a:buClr>
                <a:srgbClr val="FFFFFF"/>
              </a:buClr>
              <a:buSzTx/>
              <a:buFont typeface="Inter Tight"/>
              <a:buNone/>
              <a:tabLst/>
              <a:defRPr/>
            </a:pPr>
            <a:r>
              <a:rPr kumimoji="0" lang="en-GB" sz="1800" b="0"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rPr>
              <a:t>The point at which audiences collectively engage with the event</a:t>
            </a:r>
          </a:p>
          <a:p>
            <a:pPr marL="0" marR="0" lvl="0" indent="0" algn="ctr" defTabSz="1219170" rtl="0" eaLnBrk="1" fontAlgn="auto" latinLnBrk="0" hangingPunct="1">
              <a:lnSpc>
                <a:spcPct val="90000"/>
              </a:lnSpc>
              <a:spcBef>
                <a:spcPts val="0"/>
              </a:spcBef>
              <a:spcAft>
                <a:spcPts val="0"/>
              </a:spcAft>
              <a:buClr>
                <a:srgbClr val="000000"/>
              </a:buClr>
              <a:buSzTx/>
              <a:buFont typeface="Inter Tight"/>
              <a:buNone/>
              <a:tabLst/>
              <a:defRPr/>
            </a:pPr>
            <a:endParaRPr kumimoji="0" lang="en-GB" sz="1800" b="0" i="0" u="none" strike="noStrike" kern="0" cap="none" spc="0" normalizeH="0" baseline="0" noProof="0">
              <a:ln>
                <a:noFill/>
              </a:ln>
              <a:solidFill>
                <a:srgbClr val="FFFFFF"/>
              </a:solidFill>
              <a:effectLst/>
              <a:uLnTx/>
              <a:uFillTx/>
              <a:latin typeface="Inter Tight"/>
              <a:cs typeface="Inter Tight" panose="020B0604020202020204" pitchFamily="34" charset="0"/>
              <a:sym typeface="Inter Tight"/>
            </a:endParaRPr>
          </a:p>
        </p:txBody>
      </p:sp>
      <p:sp>
        <p:nvSpPr>
          <p:cNvPr id="30" name="TextBox 29">
            <a:extLst>
              <a:ext uri="{FF2B5EF4-FFF2-40B4-BE49-F238E27FC236}">
                <a16:creationId xmlns:a16="http://schemas.microsoft.com/office/drawing/2014/main" id="{B2B34D26-ECA7-501A-618A-10F1032340A6}"/>
              </a:ext>
            </a:extLst>
          </p:cNvPr>
          <p:cNvSpPr txBox="1"/>
          <p:nvPr/>
        </p:nvSpPr>
        <p:spPr>
          <a:xfrm>
            <a:off x="6859911" y="4857588"/>
            <a:ext cx="4637500" cy="590931"/>
          </a:xfrm>
          <a:prstGeom prst="rect">
            <a:avLst/>
          </a:prstGeom>
          <a:noFill/>
        </p:spPr>
        <p:txBody>
          <a:bodyPr wrap="square">
            <a:spAutoFit/>
          </a:bodyPr>
          <a:lstStyle/>
          <a:p>
            <a:pPr marL="0" marR="0" lvl="0" indent="0" algn="ctr" defTabSz="1219170" rtl="0" eaLnBrk="1" fontAlgn="auto" latinLnBrk="0" hangingPunct="1">
              <a:lnSpc>
                <a:spcPct val="90000"/>
              </a:lnSpc>
              <a:spcBef>
                <a:spcPts val="0"/>
              </a:spcBef>
              <a:spcAft>
                <a:spcPts val="0"/>
              </a:spcAft>
              <a:buClr>
                <a:srgbClr val="FFFFFF"/>
              </a:buClr>
              <a:buSzTx/>
              <a:buFontTx/>
              <a:buNone/>
              <a:tabLst/>
              <a:defRPr/>
            </a:pPr>
            <a:r>
              <a:rPr kumimoji="0" lang="en-GB" sz="1800" b="0" i="0" u="none" strike="noStrike" kern="0" cap="none" spc="0" normalizeH="0" baseline="0" noProof="0">
                <a:ln>
                  <a:noFill/>
                </a:ln>
                <a:solidFill>
                  <a:srgbClr val="051D2E"/>
                </a:solidFill>
                <a:effectLst/>
                <a:uLnTx/>
                <a:uFillTx/>
                <a:latin typeface="Inter Tight"/>
                <a:ea typeface="+mn-ea"/>
                <a:cs typeface="Inter Tight"/>
                <a:sym typeface="Inter Tight"/>
              </a:rPr>
              <a:t>The ripple effect of discourse, wider event coverage, and the enduring memories</a:t>
            </a:r>
          </a:p>
        </p:txBody>
      </p:sp>
    </p:spTree>
    <p:extLst>
      <p:ext uri="{BB962C8B-B14F-4D97-AF65-F5344CB8AC3E}">
        <p14:creationId xmlns:p14="http://schemas.microsoft.com/office/powerpoint/2010/main" val="4204868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 name="Text Placeholder 9">
            <a:extLst>
              <a:ext uri="{FF2B5EF4-FFF2-40B4-BE49-F238E27FC236}">
                <a16:creationId xmlns:a16="http://schemas.microsoft.com/office/drawing/2014/main" id="{CA3FA6F2-323B-B16A-7EB2-4A2223E39512}"/>
              </a:ext>
            </a:extLst>
          </p:cNvPr>
          <p:cNvSpPr txBox="1">
            <a:spLocks/>
          </p:cNvSpPr>
          <p:nvPr/>
        </p:nvSpPr>
        <p:spPr>
          <a:xfrm>
            <a:off x="541281" y="2055963"/>
            <a:ext cx="3150185" cy="3258142"/>
          </a:xfrm>
          <a:prstGeom prst="roundRect">
            <a:avLst>
              <a:gd name="adj" fmla="val 2208"/>
            </a:avLst>
          </a:prstGeom>
          <a:solidFill>
            <a:srgbClr val="EF3340"/>
          </a:solidFill>
        </p:spPr>
        <p:txBody>
          <a:bodyPr vert="horz" lIns="0" tIns="0" rIns="0" bIns="0" rtlCol="0" anchor="ctr" anchorCtr="1">
            <a:noAutofit/>
          </a:bodyPr>
          <a:lstStyle>
            <a:lvl1pPr marL="6350" indent="-6350" algn="ctr" defTabSz="914400" rtl="0" eaLnBrk="1" latinLnBrk="0" hangingPunct="1">
              <a:lnSpc>
                <a:spcPct val="90000"/>
              </a:lnSpc>
              <a:spcBef>
                <a:spcPts val="1000"/>
              </a:spcBef>
              <a:buFont typeface="Inter Tight" panose="020B0604020202020204" pitchFamily="34" charset="0"/>
              <a:buNone/>
              <a:tabLst/>
              <a:defRPr sz="2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6350" marR="0" lvl="0" indent="-635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US" sz="2800" b="1" i="0" u="none" strike="noStrike" kern="1200" cap="none" spc="0" normalizeH="0" baseline="0" noProof="0" dirty="0">
                <a:ln>
                  <a:noFill/>
                </a:ln>
                <a:solidFill>
                  <a:srgbClr val="FFFFFF"/>
                </a:solidFill>
                <a:effectLst/>
                <a:uLnTx/>
                <a:uFillTx/>
                <a:latin typeface="Inter Tight"/>
                <a:ea typeface="+mn-ea"/>
                <a:cs typeface="+mn-cs"/>
              </a:rPr>
              <a:t>Anticipation</a:t>
            </a:r>
            <a:endParaRPr kumimoji="0" lang="en-US" sz="2800" b="1" i="0" u="none" strike="noStrike" kern="1200" cap="none" spc="0" normalizeH="0" baseline="0" noProof="0">
              <a:ln>
                <a:noFill/>
              </a:ln>
              <a:solidFill>
                <a:srgbClr val="FFFFFF"/>
              </a:solidFill>
              <a:effectLst/>
              <a:uLnTx/>
              <a:uFillTx/>
              <a:latin typeface="Inter Tight"/>
              <a:ea typeface="+mn-ea"/>
              <a:cs typeface="+mn-cs"/>
            </a:endParaRPr>
          </a:p>
        </p:txBody>
      </p:sp>
      <p:sp>
        <p:nvSpPr>
          <p:cNvPr id="34" name="Text Placeholder 10">
            <a:extLst>
              <a:ext uri="{FF2B5EF4-FFF2-40B4-BE49-F238E27FC236}">
                <a16:creationId xmlns:a16="http://schemas.microsoft.com/office/drawing/2014/main" id="{1C5A2DD1-B65B-8F6A-E906-DAA3373F5867}"/>
              </a:ext>
            </a:extLst>
          </p:cNvPr>
          <p:cNvSpPr txBox="1">
            <a:spLocks/>
          </p:cNvSpPr>
          <p:nvPr/>
        </p:nvSpPr>
        <p:spPr>
          <a:xfrm>
            <a:off x="4528074" y="2055963"/>
            <a:ext cx="3150185" cy="3258142"/>
          </a:xfrm>
          <a:prstGeom prst="roundRect">
            <a:avLst>
              <a:gd name="adj" fmla="val 2208"/>
            </a:avLst>
          </a:prstGeom>
          <a:solidFill>
            <a:srgbClr val="82B2B3">
              <a:lumMod val="40000"/>
              <a:lumOff val="60000"/>
            </a:srgbClr>
          </a:solidFill>
        </p:spPr>
        <p:txBody>
          <a:bodyPr vert="horz" lIns="0" tIns="0" rIns="0" bIns="0" rtlCol="0" anchor="ctr" anchorCtr="1">
            <a:noAutofit/>
          </a:bodyPr>
          <a:lstStyle>
            <a:lvl1pPr marL="6350" indent="-6350" algn="ctr" defTabSz="914400" rtl="0" eaLnBrk="1" latinLnBrk="0" hangingPunct="1">
              <a:lnSpc>
                <a:spcPct val="90000"/>
              </a:lnSpc>
              <a:spcBef>
                <a:spcPts val="1000"/>
              </a:spcBef>
              <a:buFont typeface="Inter Tight" panose="020B0604020202020204" pitchFamily="34" charset="0"/>
              <a:buNone/>
              <a:tabLst/>
              <a:defRPr sz="2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6350" marR="0" lvl="0" indent="-635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US" sz="2800" b="1" i="0" u="none" strike="noStrike" kern="1200" cap="none" spc="0" normalizeH="0" baseline="0" noProof="0" dirty="0">
                <a:ln>
                  <a:noFill/>
                </a:ln>
                <a:solidFill>
                  <a:srgbClr val="051D2E"/>
                </a:solidFill>
                <a:effectLst/>
                <a:uLnTx/>
                <a:uFillTx/>
                <a:latin typeface="Inter Tight"/>
                <a:ea typeface="+mn-ea"/>
                <a:cs typeface="+mn-cs"/>
              </a:rPr>
              <a:t>Salient moment</a:t>
            </a:r>
            <a:endParaRPr kumimoji="0" lang="en-US" sz="2800" b="1" i="0" u="none" strike="noStrike" kern="1200" cap="none" spc="0" normalizeH="0" baseline="0" noProof="0">
              <a:ln>
                <a:noFill/>
              </a:ln>
              <a:solidFill>
                <a:srgbClr val="051D2E"/>
              </a:solidFill>
              <a:effectLst/>
              <a:uLnTx/>
              <a:uFillTx/>
              <a:latin typeface="Inter Tight"/>
              <a:ea typeface="+mn-ea"/>
              <a:cs typeface="+mn-cs"/>
            </a:endParaRPr>
          </a:p>
        </p:txBody>
      </p:sp>
      <p:sp>
        <p:nvSpPr>
          <p:cNvPr id="35" name="Text Placeholder 11">
            <a:extLst>
              <a:ext uri="{FF2B5EF4-FFF2-40B4-BE49-F238E27FC236}">
                <a16:creationId xmlns:a16="http://schemas.microsoft.com/office/drawing/2014/main" id="{F8857DE9-A820-099A-1D2E-6901D040746A}"/>
              </a:ext>
            </a:extLst>
          </p:cNvPr>
          <p:cNvSpPr txBox="1">
            <a:spLocks/>
          </p:cNvSpPr>
          <p:nvPr/>
        </p:nvSpPr>
        <p:spPr>
          <a:xfrm>
            <a:off x="8512936" y="2055963"/>
            <a:ext cx="3150185" cy="3258142"/>
          </a:xfrm>
          <a:prstGeom prst="roundRect">
            <a:avLst>
              <a:gd name="adj" fmla="val 2208"/>
            </a:avLst>
          </a:prstGeom>
          <a:solidFill>
            <a:srgbClr val="82B2B3"/>
          </a:solidFill>
        </p:spPr>
        <p:txBody>
          <a:bodyPr vert="horz" lIns="0" tIns="0" rIns="0" bIns="0" rtlCol="0" anchor="ctr" anchorCtr="1">
            <a:noAutofit/>
          </a:bodyPr>
          <a:lstStyle>
            <a:lvl1pPr marL="6350" indent="-6350" algn="ctr" defTabSz="914400" rtl="0" eaLnBrk="1" latinLnBrk="0" hangingPunct="1">
              <a:lnSpc>
                <a:spcPct val="90000"/>
              </a:lnSpc>
              <a:spcBef>
                <a:spcPts val="1000"/>
              </a:spcBef>
              <a:buFont typeface="Inter Tight" panose="020B0604020202020204" pitchFamily="34" charset="0"/>
              <a:buNone/>
              <a:tabLst/>
              <a:defRPr sz="2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6350" marR="0" lvl="0" indent="-635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US" sz="2800" b="1" i="0" u="none" strike="noStrike" kern="1200" cap="none" spc="0" normalizeH="0" baseline="0" noProof="0" dirty="0">
                <a:ln>
                  <a:noFill/>
                </a:ln>
                <a:solidFill>
                  <a:srgbClr val="051D2E"/>
                </a:solidFill>
                <a:effectLst/>
                <a:uLnTx/>
                <a:uFillTx/>
                <a:latin typeface="Inter Tight"/>
                <a:ea typeface="+mn-ea"/>
                <a:cs typeface="+mn-cs"/>
              </a:rPr>
              <a:t>Resonance</a:t>
            </a:r>
            <a:endParaRPr kumimoji="0" lang="en-US" sz="2800" b="1" i="0" u="none" strike="noStrike" kern="1200" cap="none" spc="0" normalizeH="0" baseline="0" noProof="0">
              <a:ln>
                <a:noFill/>
              </a:ln>
              <a:solidFill>
                <a:srgbClr val="051D2E"/>
              </a:solidFill>
              <a:effectLst/>
              <a:uLnTx/>
              <a:uFillTx/>
              <a:latin typeface="Inter Tight"/>
              <a:ea typeface="+mn-ea"/>
              <a:cs typeface="+mn-cs"/>
            </a:endParaRPr>
          </a:p>
        </p:txBody>
      </p:sp>
      <p:sp>
        <p:nvSpPr>
          <p:cNvPr id="36" name="Subtitle 7">
            <a:extLst>
              <a:ext uri="{FF2B5EF4-FFF2-40B4-BE49-F238E27FC236}">
                <a16:creationId xmlns:a16="http://schemas.microsoft.com/office/drawing/2014/main" id="{27404411-F8F2-D09E-AD32-B1387C60EE90}"/>
              </a:ext>
            </a:extLst>
          </p:cNvPr>
          <p:cNvSpPr txBox="1">
            <a:spLocks/>
          </p:cNvSpPr>
          <p:nvPr/>
        </p:nvSpPr>
        <p:spPr>
          <a:xfrm>
            <a:off x="199830" y="955470"/>
            <a:ext cx="8204048" cy="347555"/>
          </a:xfrm>
          <a:prstGeom prst="rect">
            <a:avLst/>
          </a:prstGeom>
        </p:spPr>
        <p:txBody>
          <a:bodyPr vert="horz" lIns="0" tIns="0" rIns="0" bIns="0" rtlCol="0">
            <a:noAutofit/>
          </a:bodyPr>
          <a:lstStyle>
            <a:defPPr>
              <a:defRPr lang="en-US"/>
            </a:defPPr>
            <a:lvl1pPr indent="0">
              <a:lnSpc>
                <a:spcPct val="90000"/>
              </a:lnSpc>
              <a:spcBef>
                <a:spcPts val="1000"/>
              </a:spcBef>
              <a:buFont typeface="Inter Tight" panose="020B0604020202020204" pitchFamily="34" charset="0"/>
              <a:buNone/>
              <a:tabLst/>
              <a:defRPr sz="2000" b="1">
                <a:solidFill>
                  <a:schemeClr val="bg1"/>
                </a:solidFill>
              </a:defRPr>
            </a:lvl1pPr>
            <a:lvl2pPr indent="0" algn="ctr">
              <a:lnSpc>
                <a:spcPct val="90000"/>
              </a:lnSpc>
              <a:spcBef>
                <a:spcPts val="500"/>
              </a:spcBef>
              <a:buFont typeface="Inter Tight" panose="020B0604020202020204" pitchFamily="34" charset="0"/>
              <a:buNone/>
              <a:defRPr sz="2000" b="1"/>
            </a:lvl2pPr>
            <a:lvl3pPr indent="0" algn="ctr">
              <a:lnSpc>
                <a:spcPct val="90000"/>
              </a:lnSpc>
              <a:spcBef>
                <a:spcPts val="500"/>
              </a:spcBef>
              <a:buFont typeface="Inter Tight" panose="020B0604020202020204" pitchFamily="34" charset="0"/>
              <a:buNone/>
              <a:defRPr b="1"/>
            </a:lvl3pPr>
            <a:lvl4pPr indent="0" algn="ctr">
              <a:lnSpc>
                <a:spcPct val="90000"/>
              </a:lnSpc>
              <a:spcBef>
                <a:spcPts val="500"/>
              </a:spcBef>
              <a:buFont typeface="Inter Tight" panose="020B0604020202020204" pitchFamily="34" charset="0"/>
              <a:buNone/>
              <a:defRPr sz="1600" b="1"/>
            </a:lvl4pPr>
            <a:lvl5pPr indent="0" algn="ctr">
              <a:lnSpc>
                <a:spcPct val="90000"/>
              </a:lnSpc>
              <a:spcBef>
                <a:spcPts val="500"/>
              </a:spcBef>
              <a:buFont typeface="Inter Tight" panose="020B0604020202020204" pitchFamily="34" charset="0"/>
              <a:buNone/>
              <a:defRPr sz="1600" b="1"/>
            </a:lvl5pPr>
            <a:lvl6pPr indent="0" algn="ctr">
              <a:lnSpc>
                <a:spcPct val="90000"/>
              </a:lnSpc>
              <a:spcBef>
                <a:spcPts val="500"/>
              </a:spcBef>
              <a:buFont typeface="Inter Tight" panose="020B0604020202020204" pitchFamily="34" charset="0"/>
              <a:buNone/>
              <a:defRPr sz="1600"/>
            </a:lvl6pPr>
            <a:lvl7pPr indent="0" algn="ctr">
              <a:lnSpc>
                <a:spcPct val="90000"/>
              </a:lnSpc>
              <a:spcBef>
                <a:spcPts val="500"/>
              </a:spcBef>
              <a:buFont typeface="Inter Tight" panose="020B0604020202020204" pitchFamily="34" charset="0"/>
              <a:buNone/>
              <a:defRPr sz="1600"/>
            </a:lvl7pPr>
            <a:lvl8pPr indent="0" algn="ctr">
              <a:lnSpc>
                <a:spcPct val="90000"/>
              </a:lnSpc>
              <a:spcBef>
                <a:spcPts val="500"/>
              </a:spcBef>
              <a:buFont typeface="Inter Tight" panose="020B0604020202020204" pitchFamily="34" charset="0"/>
              <a:buNone/>
              <a:defRPr sz="1600"/>
            </a:lvl8pPr>
            <a:lvl9pPr indent="0" algn="ctr">
              <a:lnSpc>
                <a:spcPct val="90000"/>
              </a:lnSpc>
              <a:spcBef>
                <a:spcPts val="500"/>
              </a:spcBef>
              <a:buFont typeface="Inter Tight" panose="020B0604020202020204" pitchFamily="34" charset="0"/>
              <a:buNone/>
              <a:defRPr sz="1600"/>
            </a:lvl9pPr>
          </a:lstStyle>
          <a:p>
            <a:pPr marL="0" marR="0" lvl="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GB" sz="2000" b="1" i="0" u="none" strike="noStrike" kern="1200" cap="none" spc="0" normalizeH="0" baseline="0" noProof="0" dirty="0">
                <a:ln>
                  <a:noFill/>
                </a:ln>
                <a:solidFill>
                  <a:srgbClr val="FFFFFF"/>
                </a:solidFill>
                <a:effectLst/>
                <a:uLnTx/>
                <a:uFillTx/>
                <a:latin typeface="Inter Tight"/>
                <a:ea typeface="+mn-ea"/>
                <a:cs typeface="+mn-cs"/>
              </a:rPr>
              <a:t>Cultural moments aren’t just about the moment and the resonance – planned moments deliver a key ‘build up’ stage</a:t>
            </a:r>
            <a:endParaRPr kumimoji="0" lang="en-GB" sz="2000" b="1" i="0" u="none" strike="noStrike" kern="1200" cap="none" spc="0" normalizeH="0" baseline="0" noProof="0">
              <a:ln>
                <a:noFill/>
              </a:ln>
              <a:solidFill>
                <a:srgbClr val="FFFFFF"/>
              </a:solidFill>
              <a:effectLst/>
              <a:uLnTx/>
              <a:uFillTx/>
              <a:latin typeface="Inter Tigh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endParaRPr kumimoji="0" lang="en-US" sz="2000" b="1" i="0" u="none" strike="noStrike" kern="1200" cap="none" spc="0" normalizeH="0" baseline="0" noProof="0">
              <a:ln>
                <a:noFill/>
              </a:ln>
              <a:solidFill>
                <a:srgbClr val="FFFFFF"/>
              </a:solidFill>
              <a:effectLst/>
              <a:uLnTx/>
              <a:uFillTx/>
              <a:latin typeface="Inter Tight"/>
              <a:ea typeface="+mn-ea"/>
              <a:cs typeface="+mn-cs"/>
            </a:endParaRPr>
          </a:p>
        </p:txBody>
      </p:sp>
      <p:sp>
        <p:nvSpPr>
          <p:cNvPr id="37" name="Title 6">
            <a:extLst>
              <a:ext uri="{FF2B5EF4-FFF2-40B4-BE49-F238E27FC236}">
                <a16:creationId xmlns:a16="http://schemas.microsoft.com/office/drawing/2014/main" id="{E1522C62-AE60-4F15-6A2B-80214E072269}"/>
              </a:ext>
            </a:extLst>
          </p:cNvPr>
          <p:cNvSpPr txBox="1">
            <a:spLocks/>
          </p:cNvSpPr>
          <p:nvPr/>
        </p:nvSpPr>
        <p:spPr>
          <a:xfrm>
            <a:off x="199829" y="239094"/>
            <a:ext cx="10882181" cy="52555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Inter Tight"/>
                <a:ea typeface="+mj-ea"/>
                <a:cs typeface="+mj-cs"/>
              </a:rPr>
              <a:t>The trajectory of a cultural moment</a:t>
            </a:r>
          </a:p>
        </p:txBody>
      </p:sp>
      <p:sp>
        <p:nvSpPr>
          <p:cNvPr id="38" name="TextBox 37">
            <a:extLst>
              <a:ext uri="{FF2B5EF4-FFF2-40B4-BE49-F238E27FC236}">
                <a16:creationId xmlns:a16="http://schemas.microsoft.com/office/drawing/2014/main" id="{7E10FF34-3CB8-2FC4-30FE-472952D8729B}"/>
              </a:ext>
            </a:extLst>
          </p:cNvPr>
          <p:cNvSpPr txBox="1"/>
          <p:nvPr/>
        </p:nvSpPr>
        <p:spPr>
          <a:xfrm>
            <a:off x="491154" y="4722430"/>
            <a:ext cx="3162279" cy="341632"/>
          </a:xfrm>
          <a:prstGeom prst="rect">
            <a:avLst/>
          </a:prstGeom>
          <a:noFill/>
        </p:spPr>
        <p:txBody>
          <a:bodyPr wrap="square">
            <a:spAutoFit/>
          </a:bodyPr>
          <a:lstStyle/>
          <a:p>
            <a:pPr marL="0" marR="0" lvl="0" indent="0" algn="ctr" defTabSz="1219170" rtl="0" eaLnBrk="1" fontAlgn="auto" latinLnBrk="0" hangingPunct="1">
              <a:lnSpc>
                <a:spcPct val="90000"/>
              </a:lnSpc>
              <a:spcBef>
                <a:spcPts val="0"/>
              </a:spcBef>
              <a:spcAft>
                <a:spcPts val="0"/>
              </a:spcAft>
              <a:buClr>
                <a:srgbClr val="FFFFFF"/>
              </a:buClr>
              <a:buSzTx/>
              <a:buFontTx/>
              <a:buNone/>
              <a:tabLst/>
              <a:defRPr/>
            </a:pPr>
            <a:r>
              <a:rPr kumimoji="0" lang="en-GB" sz="1800" b="0" i="0" u="none" strike="noStrike" kern="0" cap="none" spc="0" normalizeH="0" baseline="0" noProof="0">
                <a:ln>
                  <a:noFill/>
                </a:ln>
                <a:solidFill>
                  <a:srgbClr val="FFFFFF"/>
                </a:solidFill>
                <a:effectLst/>
                <a:uLnTx/>
                <a:uFillTx/>
                <a:latin typeface="Inter Tight"/>
                <a:ea typeface="+mn-ea"/>
                <a:cs typeface="Inter Tight"/>
                <a:sym typeface="Inter Tight"/>
              </a:rPr>
              <a:t>Planned moments only</a:t>
            </a:r>
          </a:p>
        </p:txBody>
      </p:sp>
      <p:sp>
        <p:nvSpPr>
          <p:cNvPr id="39" name="Rounded Rectangle 38">
            <a:extLst>
              <a:ext uri="{FF2B5EF4-FFF2-40B4-BE49-F238E27FC236}">
                <a16:creationId xmlns:a16="http://schemas.microsoft.com/office/drawing/2014/main" id="{C08EAE03-D97D-DA5D-D495-0A44CD2AF57F}"/>
              </a:ext>
            </a:extLst>
          </p:cNvPr>
          <p:cNvSpPr/>
          <p:nvPr/>
        </p:nvSpPr>
        <p:spPr>
          <a:xfrm>
            <a:off x="346364" y="1884218"/>
            <a:ext cx="3560618" cy="3629891"/>
          </a:xfrm>
          <a:prstGeom prst="roundRect">
            <a:avLst>
              <a:gd name="adj" fmla="val 3048"/>
            </a:avLst>
          </a:prstGeom>
          <a:noFill/>
          <a:ln w="38100" cap="flat" cmpd="sng" algn="ctr">
            <a:solidFill>
              <a:schemeClr val="bg1">
                <a:lumMod val="95000"/>
              </a:scheme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Inter Tight Light"/>
              <a:ea typeface="+mn-ea"/>
              <a:cs typeface="+mn-cs"/>
            </a:endParaRPr>
          </a:p>
        </p:txBody>
      </p:sp>
      <p:sp>
        <p:nvSpPr>
          <p:cNvPr id="40" name="Chevron 56">
            <a:extLst>
              <a:ext uri="{FF2B5EF4-FFF2-40B4-BE49-F238E27FC236}">
                <a16:creationId xmlns:a16="http://schemas.microsoft.com/office/drawing/2014/main" id="{DC7D7B87-7A61-4535-C054-E4A68798F435}"/>
              </a:ext>
            </a:extLst>
          </p:cNvPr>
          <p:cNvSpPr>
            <a:spLocks noChangeAspect="1"/>
          </p:cNvSpPr>
          <p:nvPr/>
        </p:nvSpPr>
        <p:spPr>
          <a:xfrm>
            <a:off x="3790887" y="3335548"/>
            <a:ext cx="616560" cy="630244"/>
          </a:xfrm>
          <a:prstGeom prst="chevron">
            <a:avLst/>
          </a:prstGeom>
          <a:solidFill>
            <a:schemeClr val="bg1"/>
          </a:solidFill>
          <a:ln w="19050" cap="flat" cmpd="sng" algn="ctr">
            <a:noFill/>
            <a:prstDash val="solid"/>
            <a:miter lim="800000"/>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008F9F"/>
              </a:solidFill>
              <a:effectLst/>
              <a:uLnTx/>
              <a:uFillTx/>
              <a:latin typeface="Inter Tight" panose="020B0604020202020204"/>
              <a:ea typeface="+mn-ea"/>
              <a:cs typeface="+mn-cs"/>
              <a:sym typeface="Inter Tight"/>
            </a:endParaRPr>
          </a:p>
        </p:txBody>
      </p:sp>
      <p:sp>
        <p:nvSpPr>
          <p:cNvPr id="41" name="Chevron 56">
            <a:extLst>
              <a:ext uri="{FF2B5EF4-FFF2-40B4-BE49-F238E27FC236}">
                <a16:creationId xmlns:a16="http://schemas.microsoft.com/office/drawing/2014/main" id="{DB09FCCD-A997-63A7-699E-0B0FF1055EF6}"/>
              </a:ext>
            </a:extLst>
          </p:cNvPr>
          <p:cNvSpPr>
            <a:spLocks noChangeAspect="1"/>
          </p:cNvSpPr>
          <p:nvPr/>
        </p:nvSpPr>
        <p:spPr>
          <a:xfrm>
            <a:off x="7787317" y="3359725"/>
            <a:ext cx="616560" cy="630244"/>
          </a:xfrm>
          <a:prstGeom prst="chevron">
            <a:avLst/>
          </a:prstGeom>
          <a:solidFill>
            <a:schemeClr val="bg1"/>
          </a:solidFill>
          <a:ln w="19050" cap="flat" cmpd="sng" algn="ctr">
            <a:noFill/>
            <a:prstDash val="solid"/>
            <a:miter lim="800000"/>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008F9F"/>
              </a:solidFill>
              <a:effectLst/>
              <a:uLnTx/>
              <a:uFillTx/>
              <a:latin typeface="Inter Tight" panose="020B0604020202020204"/>
              <a:ea typeface="+mn-ea"/>
              <a:cs typeface="+mn-cs"/>
              <a:sym typeface="Inter Tight"/>
            </a:endParaRPr>
          </a:p>
        </p:txBody>
      </p:sp>
    </p:spTree>
    <p:extLst>
      <p:ext uri="{BB962C8B-B14F-4D97-AF65-F5344CB8AC3E}">
        <p14:creationId xmlns:p14="http://schemas.microsoft.com/office/powerpoint/2010/main" val="14333933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D059C-8F08-B6E8-E232-D17F67765309}"/>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75A32497-F0C2-5B94-90C7-75C7133EF3CA}"/>
              </a:ext>
            </a:extLst>
          </p:cNvPr>
          <p:cNvSpPr/>
          <p:nvPr/>
        </p:nvSpPr>
        <p:spPr>
          <a:xfrm>
            <a:off x="8909903" y="3289204"/>
            <a:ext cx="468000" cy="9283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14" name="Rounded Rectangle 13">
            <a:extLst>
              <a:ext uri="{FF2B5EF4-FFF2-40B4-BE49-F238E27FC236}">
                <a16:creationId xmlns:a16="http://schemas.microsoft.com/office/drawing/2014/main" id="{DA0E5BE3-2B38-9D35-B901-5BA3B3B3E695}"/>
              </a:ext>
            </a:extLst>
          </p:cNvPr>
          <p:cNvSpPr/>
          <p:nvPr/>
        </p:nvSpPr>
        <p:spPr>
          <a:xfrm>
            <a:off x="5842105" y="3277329"/>
            <a:ext cx="468000" cy="928300"/>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15" name="Rounded Rectangle 14">
            <a:extLst>
              <a:ext uri="{FF2B5EF4-FFF2-40B4-BE49-F238E27FC236}">
                <a16:creationId xmlns:a16="http://schemas.microsoft.com/office/drawing/2014/main" id="{5156F2F2-5779-4FE1-FDD3-DD0D51B7E2E9}"/>
              </a:ext>
            </a:extLst>
          </p:cNvPr>
          <p:cNvSpPr/>
          <p:nvPr/>
        </p:nvSpPr>
        <p:spPr>
          <a:xfrm>
            <a:off x="6317121" y="3277329"/>
            <a:ext cx="468000" cy="92830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8" name="Rounded Rectangle 7">
            <a:extLst>
              <a:ext uri="{FF2B5EF4-FFF2-40B4-BE49-F238E27FC236}">
                <a16:creationId xmlns:a16="http://schemas.microsoft.com/office/drawing/2014/main" id="{B86708A4-6ADC-44C7-87B4-6A7140AAADAD}"/>
              </a:ext>
            </a:extLst>
          </p:cNvPr>
          <p:cNvSpPr/>
          <p:nvPr/>
        </p:nvSpPr>
        <p:spPr>
          <a:xfrm>
            <a:off x="4376203" y="3277329"/>
            <a:ext cx="561960" cy="928300"/>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12" name="Text Placeholder 11">
            <a:extLst>
              <a:ext uri="{FF2B5EF4-FFF2-40B4-BE49-F238E27FC236}">
                <a16:creationId xmlns:a16="http://schemas.microsoft.com/office/drawing/2014/main" id="{3B6F955D-26D1-25C7-95E8-3AF015568AFC}"/>
              </a:ext>
            </a:extLst>
          </p:cNvPr>
          <p:cNvSpPr>
            <a:spLocks noGrp="1"/>
          </p:cNvSpPr>
          <p:nvPr>
            <p:ph type="body" sz="quarter" idx="83"/>
          </p:nvPr>
        </p:nvSpPr>
        <p:spPr>
          <a:xfrm>
            <a:off x="1779066" y="6359766"/>
            <a:ext cx="10171813" cy="145116"/>
          </a:xfrm>
        </p:spPr>
        <p:txBody>
          <a:bodyPr>
            <a:noAutofit/>
          </a:bodyPr>
          <a:lstStyle/>
          <a:p>
            <a:pPr>
              <a:spcBef>
                <a:spcPts val="0"/>
              </a:spcBef>
            </a:pPr>
            <a:r>
              <a:rPr lang="en-GB" dirty="0"/>
              <a:t>For each media format, please select the point on the scale that best describes the nature of that cultural moment. </a:t>
            </a:r>
          </a:p>
          <a:p>
            <a:pPr>
              <a:spcBef>
                <a:spcPts val="0"/>
              </a:spcBef>
            </a:pPr>
            <a:r>
              <a:rPr lang="en-GB" dirty="0"/>
              <a:t>Gap between left [0-3] &amp; right side [8-10] (All respondents). Note: Scale From 20% to -20% not shown for presentation purposes. Base: UK 16–64-year-olds (1507) </a:t>
            </a:r>
          </a:p>
        </p:txBody>
      </p:sp>
      <p:sp>
        <p:nvSpPr>
          <p:cNvPr id="11" name="Text Placeholder 10">
            <a:extLst>
              <a:ext uri="{FF2B5EF4-FFF2-40B4-BE49-F238E27FC236}">
                <a16:creationId xmlns:a16="http://schemas.microsoft.com/office/drawing/2014/main" id="{2FF4A1B2-694C-0C32-93AF-FABD2B36E3C6}"/>
              </a:ext>
            </a:extLst>
          </p:cNvPr>
          <p:cNvSpPr>
            <a:spLocks noGrp="1"/>
          </p:cNvSpPr>
          <p:nvPr>
            <p:ph type="subTitle" idx="1"/>
          </p:nvPr>
        </p:nvSpPr>
        <p:spPr>
          <a:xfrm>
            <a:off x="199829" y="935568"/>
            <a:ext cx="11800084" cy="322970"/>
          </a:xfrm>
        </p:spPr>
        <p:txBody>
          <a:bodyPr/>
          <a:lstStyle/>
          <a:p>
            <a:pPr>
              <a:lnSpc>
                <a:spcPct val="100000"/>
              </a:lnSpc>
            </a:pPr>
            <a:r>
              <a:rPr lang="en-GB" sz="2000" dirty="0"/>
              <a:t>Cinema has an inherent ‘event’ status and a whole ecosystem that drives anticipation for months that separates it from other video channels/programming.</a:t>
            </a:r>
          </a:p>
        </p:txBody>
      </p:sp>
      <p:sp>
        <p:nvSpPr>
          <p:cNvPr id="10" name="Title 9">
            <a:extLst>
              <a:ext uri="{FF2B5EF4-FFF2-40B4-BE49-F238E27FC236}">
                <a16:creationId xmlns:a16="http://schemas.microsoft.com/office/drawing/2014/main" id="{6D8481E5-0C97-CCB8-BA46-3D20941D5B7B}"/>
              </a:ext>
            </a:extLst>
          </p:cNvPr>
          <p:cNvSpPr>
            <a:spLocks noGrp="1"/>
          </p:cNvSpPr>
          <p:nvPr>
            <p:ph type="title"/>
          </p:nvPr>
        </p:nvSpPr>
        <p:spPr>
          <a:xfrm>
            <a:off x="199829" y="239094"/>
            <a:ext cx="11800084" cy="525552"/>
          </a:xfrm>
        </p:spPr>
        <p:txBody>
          <a:bodyPr/>
          <a:lstStyle/>
          <a:p>
            <a:r>
              <a:rPr lang="en-GB" sz="4000" dirty="0"/>
              <a:t>Cinema is unparalleled for being highly anticipated</a:t>
            </a:r>
          </a:p>
        </p:txBody>
      </p:sp>
      <p:sp>
        <p:nvSpPr>
          <p:cNvPr id="67" name="TextBox 66">
            <a:extLst>
              <a:ext uri="{FF2B5EF4-FFF2-40B4-BE49-F238E27FC236}">
                <a16:creationId xmlns:a16="http://schemas.microsoft.com/office/drawing/2014/main" id="{AB4F1678-2FDA-B464-7FCA-6FE1EE71C426}"/>
              </a:ext>
            </a:extLst>
          </p:cNvPr>
          <p:cNvSpPr txBox="1"/>
          <p:nvPr/>
        </p:nvSpPr>
        <p:spPr>
          <a:xfrm>
            <a:off x="314058" y="2072191"/>
            <a:ext cx="10804825" cy="369332"/>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000000"/>
                </a:solidFill>
                <a:effectLst/>
                <a:uLnTx/>
                <a:uFillTx/>
                <a:latin typeface="Inter Tight"/>
                <a:ea typeface="+mn-ea"/>
                <a:cs typeface="Inter Tight"/>
                <a:sym typeface="Inter Tight"/>
              </a:rPr>
              <a:t>Cultural Moments Associations – Gap between left [0-3] &amp; right side [8-10] (All respondents)</a:t>
            </a:r>
          </a:p>
        </p:txBody>
      </p:sp>
      <p:cxnSp>
        <p:nvCxnSpPr>
          <p:cNvPr id="45" name="Straight Connector 44">
            <a:extLst>
              <a:ext uri="{FF2B5EF4-FFF2-40B4-BE49-F238E27FC236}">
                <a16:creationId xmlns:a16="http://schemas.microsoft.com/office/drawing/2014/main" id="{531D6562-2A3E-65A0-0AD7-BEB9C1000A4E}"/>
              </a:ext>
            </a:extLst>
          </p:cNvPr>
          <p:cNvCxnSpPr>
            <a:cxnSpLocks/>
          </p:cNvCxnSpPr>
          <p:nvPr/>
        </p:nvCxnSpPr>
        <p:spPr>
          <a:xfrm flipV="1">
            <a:off x="2388917" y="3759991"/>
            <a:ext cx="7412562" cy="1235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 Placeholder 5">
            <a:extLst>
              <a:ext uri="{FF2B5EF4-FFF2-40B4-BE49-F238E27FC236}">
                <a16:creationId xmlns:a16="http://schemas.microsoft.com/office/drawing/2014/main" id="{91918628-138E-81C4-6E45-0D152D5AEDA3}"/>
              </a:ext>
            </a:extLst>
          </p:cNvPr>
          <p:cNvSpPr txBox="1">
            <a:spLocks/>
          </p:cNvSpPr>
          <p:nvPr/>
        </p:nvSpPr>
        <p:spPr>
          <a:xfrm>
            <a:off x="451262" y="3299483"/>
            <a:ext cx="1939255" cy="894484"/>
          </a:xfrm>
          <a:prstGeom prst="roundRect">
            <a:avLst/>
          </a:prstGeom>
          <a:solidFill>
            <a:schemeClr val="bg2"/>
          </a:solidFill>
        </p:spPr>
        <p:txBody>
          <a:bodyPr vert="horz" lIns="0" tIns="60960" rIns="0" bIns="60960" rtlCol="0" anchor="ctr">
            <a:noAutofit/>
          </a:bodyPr>
          <a:lstStyle>
            <a:defPPr marR="0" lvl="0" algn="l" rtl="0">
              <a:lnSpc>
                <a:spcPct val="100000"/>
              </a:lnSpc>
              <a:spcBef>
                <a:spcPts val="0"/>
              </a:spcBef>
              <a:spcAft>
                <a:spcPts val="0"/>
              </a:spcAft>
            </a:defPPr>
            <a:lvl1pPr marR="0" lvl="0" algn="ctr" rtl="0" eaLnBrk="1" hangingPunct="1">
              <a:lnSpc>
                <a:spcPct val="100000"/>
              </a:lnSpc>
              <a:spcBef>
                <a:spcPts val="0"/>
              </a:spcBef>
              <a:spcAft>
                <a:spcPts val="0"/>
              </a:spcAft>
              <a:buClr>
                <a:srgbClr val="000000"/>
              </a:buClr>
              <a:buFont typeface="Inter Tight"/>
              <a:defRPr sz="11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rPr>
              <a:t>Low Anticipation</a:t>
            </a:r>
            <a:endParaRPr kumimoji="0" lang="en-GB" sz="18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endParaRPr>
          </a:p>
        </p:txBody>
      </p:sp>
      <p:sp>
        <p:nvSpPr>
          <p:cNvPr id="52" name="Text Placeholder 5">
            <a:extLst>
              <a:ext uri="{FF2B5EF4-FFF2-40B4-BE49-F238E27FC236}">
                <a16:creationId xmlns:a16="http://schemas.microsoft.com/office/drawing/2014/main" id="{866499DC-643A-FDAA-59DF-1DF91358ED8F}"/>
              </a:ext>
            </a:extLst>
          </p:cNvPr>
          <p:cNvSpPr txBox="1">
            <a:spLocks/>
          </p:cNvSpPr>
          <p:nvPr/>
        </p:nvSpPr>
        <p:spPr>
          <a:xfrm>
            <a:off x="9801480" y="3294238"/>
            <a:ext cx="1939255" cy="894481"/>
          </a:xfrm>
          <a:prstGeom prst="roundRect">
            <a:avLst/>
          </a:prstGeom>
          <a:solidFill>
            <a:schemeClr val="bg2"/>
          </a:solidFill>
        </p:spPr>
        <p:txBody>
          <a:bodyPr vert="horz" lIns="0" tIns="60960" rIns="0" bIns="60960" rtlCol="0" anchor="ctr">
            <a:noAutofit/>
          </a:bodyPr>
          <a:lstStyle>
            <a:defPPr marR="0" lvl="0" algn="l" rtl="0">
              <a:lnSpc>
                <a:spcPct val="100000"/>
              </a:lnSpc>
              <a:spcBef>
                <a:spcPts val="0"/>
              </a:spcBef>
              <a:spcAft>
                <a:spcPts val="0"/>
              </a:spcAft>
            </a:defPPr>
            <a:lvl1pPr marR="0" lvl="0" algn="ctr" rtl="0" eaLnBrk="1" hangingPunct="1">
              <a:lnSpc>
                <a:spcPct val="100000"/>
              </a:lnSpc>
              <a:spcBef>
                <a:spcPts val="0"/>
              </a:spcBef>
              <a:spcAft>
                <a:spcPts val="0"/>
              </a:spcAft>
              <a:buClr>
                <a:srgbClr val="000000"/>
              </a:buClr>
              <a:buFont typeface="Inter Tight"/>
              <a:defRPr sz="11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rPr>
              <a:t>High Anticipation</a:t>
            </a:r>
            <a:endParaRPr kumimoji="0" lang="en-GB" sz="1867"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endParaRPr>
          </a:p>
        </p:txBody>
      </p:sp>
      <p:sp>
        <p:nvSpPr>
          <p:cNvPr id="59" name="TextBox 58">
            <a:extLst>
              <a:ext uri="{FF2B5EF4-FFF2-40B4-BE49-F238E27FC236}">
                <a16:creationId xmlns:a16="http://schemas.microsoft.com/office/drawing/2014/main" id="{A61A1559-28BF-244F-6299-A3BD40685B4C}"/>
              </a:ext>
            </a:extLst>
          </p:cNvPr>
          <p:cNvSpPr txBox="1"/>
          <p:nvPr/>
        </p:nvSpPr>
        <p:spPr>
          <a:xfrm>
            <a:off x="4098072" y="4279034"/>
            <a:ext cx="1181971" cy="54386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Social media</a:t>
            </a:r>
          </a:p>
        </p:txBody>
      </p:sp>
      <p:sp>
        <p:nvSpPr>
          <p:cNvPr id="60" name="TextBox 59">
            <a:extLst>
              <a:ext uri="{FF2B5EF4-FFF2-40B4-BE49-F238E27FC236}">
                <a16:creationId xmlns:a16="http://schemas.microsoft.com/office/drawing/2014/main" id="{29A450D9-2E2B-20A0-6D10-43B87EAC2F53}"/>
              </a:ext>
            </a:extLst>
          </p:cNvPr>
          <p:cNvSpPr txBox="1"/>
          <p:nvPr/>
        </p:nvSpPr>
        <p:spPr>
          <a:xfrm>
            <a:off x="5716471" y="4281214"/>
            <a:ext cx="785428" cy="31810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Sport</a:t>
            </a:r>
          </a:p>
        </p:txBody>
      </p:sp>
      <p:sp>
        <p:nvSpPr>
          <p:cNvPr id="61" name="TextBox 60">
            <a:extLst>
              <a:ext uri="{FF2B5EF4-FFF2-40B4-BE49-F238E27FC236}">
                <a16:creationId xmlns:a16="http://schemas.microsoft.com/office/drawing/2014/main" id="{CBA31E4D-1F20-B61B-E594-0D6649C34117}"/>
              </a:ext>
            </a:extLst>
          </p:cNvPr>
          <p:cNvSpPr txBox="1"/>
          <p:nvPr/>
        </p:nvSpPr>
        <p:spPr>
          <a:xfrm>
            <a:off x="6147043" y="4290814"/>
            <a:ext cx="785428" cy="31810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TV</a:t>
            </a:r>
          </a:p>
        </p:txBody>
      </p:sp>
      <p:sp>
        <p:nvSpPr>
          <p:cNvPr id="62" name="TextBox 61">
            <a:extLst>
              <a:ext uri="{FF2B5EF4-FFF2-40B4-BE49-F238E27FC236}">
                <a16:creationId xmlns:a16="http://schemas.microsoft.com/office/drawing/2014/main" id="{B4F32EA1-8418-6A5B-C7AF-47B54B426E6F}"/>
              </a:ext>
            </a:extLst>
          </p:cNvPr>
          <p:cNvSpPr txBox="1"/>
          <p:nvPr/>
        </p:nvSpPr>
        <p:spPr>
          <a:xfrm>
            <a:off x="8641926" y="4266238"/>
            <a:ext cx="1003953" cy="31810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67" b="1" i="0" u="none" strike="noStrike" kern="0" cap="none" spc="0" normalizeH="0" baseline="0" noProof="0">
                <a:ln>
                  <a:noFill/>
                </a:ln>
                <a:solidFill>
                  <a:srgbClr val="EF3340"/>
                </a:solidFill>
                <a:effectLst/>
                <a:uLnTx/>
                <a:uFillTx/>
                <a:latin typeface="Inter Tight"/>
                <a:ea typeface="+mn-ea"/>
                <a:cs typeface="Inter Tight"/>
                <a:sym typeface="Inter Tight"/>
              </a:rPr>
              <a:t>Cinema</a:t>
            </a:r>
          </a:p>
        </p:txBody>
      </p:sp>
      <p:sp>
        <p:nvSpPr>
          <p:cNvPr id="2" name="Oval 1">
            <a:extLst>
              <a:ext uri="{FF2B5EF4-FFF2-40B4-BE49-F238E27FC236}">
                <a16:creationId xmlns:a16="http://schemas.microsoft.com/office/drawing/2014/main" id="{5E2B2811-EDAD-04F3-008E-CE7D00A17783}"/>
              </a:ext>
            </a:extLst>
          </p:cNvPr>
          <p:cNvSpPr>
            <a:spLocks noChangeAspect="1"/>
          </p:cNvSpPr>
          <p:nvPr/>
        </p:nvSpPr>
        <p:spPr>
          <a:xfrm>
            <a:off x="4550676" y="3670168"/>
            <a:ext cx="204209" cy="192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3" name="Oval 2">
            <a:extLst>
              <a:ext uri="{FF2B5EF4-FFF2-40B4-BE49-F238E27FC236}">
                <a16:creationId xmlns:a16="http://schemas.microsoft.com/office/drawing/2014/main" id="{94D20423-F916-E0F9-1462-297384E797A4}"/>
              </a:ext>
            </a:extLst>
          </p:cNvPr>
          <p:cNvSpPr>
            <a:spLocks noChangeAspect="1"/>
          </p:cNvSpPr>
          <p:nvPr/>
        </p:nvSpPr>
        <p:spPr>
          <a:xfrm>
            <a:off x="5978463" y="3670168"/>
            <a:ext cx="204209" cy="19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4" name="Oval 3">
            <a:extLst>
              <a:ext uri="{FF2B5EF4-FFF2-40B4-BE49-F238E27FC236}">
                <a16:creationId xmlns:a16="http://schemas.microsoft.com/office/drawing/2014/main" id="{6F25B9F2-7A85-2A00-2B82-3532A7B63BE2}"/>
              </a:ext>
            </a:extLst>
          </p:cNvPr>
          <p:cNvSpPr>
            <a:spLocks noChangeAspect="1"/>
          </p:cNvSpPr>
          <p:nvPr/>
        </p:nvSpPr>
        <p:spPr>
          <a:xfrm>
            <a:off x="6461098" y="3670168"/>
            <a:ext cx="204209" cy="19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5" name="Oval 4">
            <a:extLst>
              <a:ext uri="{FF2B5EF4-FFF2-40B4-BE49-F238E27FC236}">
                <a16:creationId xmlns:a16="http://schemas.microsoft.com/office/drawing/2014/main" id="{4307E2D4-747B-79FE-4F12-3CED2548DCCB}"/>
              </a:ext>
            </a:extLst>
          </p:cNvPr>
          <p:cNvSpPr>
            <a:spLocks noChangeAspect="1"/>
          </p:cNvSpPr>
          <p:nvPr/>
        </p:nvSpPr>
        <p:spPr>
          <a:xfrm>
            <a:off x="9048010" y="3670168"/>
            <a:ext cx="204209" cy="19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Tree>
    <p:extLst>
      <p:ext uri="{BB962C8B-B14F-4D97-AF65-F5344CB8AC3E}">
        <p14:creationId xmlns:p14="http://schemas.microsoft.com/office/powerpoint/2010/main" val="48465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70">
          <a:extLst>
            <a:ext uri="{FF2B5EF4-FFF2-40B4-BE49-F238E27FC236}">
              <a16:creationId xmlns:a16="http://schemas.microsoft.com/office/drawing/2014/main" id="{E4C96C40-C3AE-16E4-A7D5-C656A4A493AF}"/>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532E1F45-7FD4-E500-94DA-A80747C4A36D}"/>
              </a:ext>
            </a:extLst>
          </p:cNvPr>
          <p:cNvSpPr>
            <a:spLocks noGrp="1"/>
          </p:cNvSpPr>
          <p:nvPr>
            <p:ph type="body" sz="quarter" idx="83"/>
          </p:nvPr>
        </p:nvSpPr>
        <p:spPr/>
        <p:txBody>
          <a:bodyPr/>
          <a:lstStyle/>
          <a:p>
            <a:r>
              <a:rPr lang="en-GB" dirty="0"/>
              <a:t>Source: Rentrak. Average weekly industry admissions, H1 2026</a:t>
            </a:r>
          </a:p>
        </p:txBody>
      </p:sp>
      <p:pic>
        <p:nvPicPr>
          <p:cNvPr id="4" name="Picture 3">
            <a:extLst>
              <a:ext uri="{FF2B5EF4-FFF2-40B4-BE49-F238E27FC236}">
                <a16:creationId xmlns:a16="http://schemas.microsoft.com/office/drawing/2014/main" id="{2C0E7FC6-EE9B-125B-5D11-114262EACF91}"/>
              </a:ext>
            </a:extLst>
          </p:cNvPr>
          <p:cNvPicPr>
            <a:picLocks noChangeAspect="1"/>
          </p:cNvPicPr>
          <p:nvPr/>
        </p:nvPicPr>
        <p:blipFill>
          <a:blip r:embed="rId3" cstate="hqprint">
            <a:extLst>
              <a:ext uri="{28A0092B-C50C-407E-A947-70E740481C1C}">
                <a14:useLocalDpi xmlns:a14="http://schemas.microsoft.com/office/drawing/2010/main"/>
              </a:ext>
            </a:extLst>
          </a:blip>
          <a:srcRect l="-107"/>
          <a:stretch>
            <a:fillRect/>
          </a:stretch>
        </p:blipFill>
        <p:spPr>
          <a:xfrm>
            <a:off x="197773" y="220357"/>
            <a:ext cx="7002628" cy="5950489"/>
          </a:xfrm>
          <a:prstGeom prst="roundRect">
            <a:avLst>
              <a:gd name="adj" fmla="val 2232"/>
            </a:avLst>
          </a:prstGeom>
        </p:spPr>
      </p:pic>
      <p:sp>
        <p:nvSpPr>
          <p:cNvPr id="25" name="Text Placeholder 5">
            <a:extLst>
              <a:ext uri="{FF2B5EF4-FFF2-40B4-BE49-F238E27FC236}">
                <a16:creationId xmlns:a16="http://schemas.microsoft.com/office/drawing/2014/main" id="{BAD818EE-E91D-6A90-1495-BD70966AC87C}"/>
              </a:ext>
            </a:extLst>
          </p:cNvPr>
          <p:cNvSpPr txBox="1">
            <a:spLocks/>
          </p:cNvSpPr>
          <p:nvPr/>
        </p:nvSpPr>
        <p:spPr>
          <a:xfrm>
            <a:off x="7487479" y="969818"/>
            <a:ext cx="4253948" cy="4502727"/>
          </a:xfrm>
          <a:prstGeom prst="roundRect">
            <a:avLst>
              <a:gd name="adj" fmla="val 2208"/>
            </a:avLst>
          </a:prstGeom>
          <a:solidFill>
            <a:schemeClr val="bg1"/>
          </a:solidFill>
        </p:spPr>
        <p:txBody>
          <a:bodyPr tIns="0" bIns="684000" anchor="ctr" anchorCtr="0"/>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US" sz="8800" b="1" i="0" u="none" strike="noStrike" kern="1200" cap="none" spc="0" normalizeH="0" baseline="0" noProof="0" dirty="0">
                <a:ln>
                  <a:noFill/>
                </a:ln>
                <a:solidFill>
                  <a:srgbClr val="051D2E"/>
                </a:solidFill>
                <a:effectLst/>
                <a:uLnTx/>
                <a:uFillTx/>
                <a:latin typeface="Inter Tight"/>
                <a:ea typeface="+mn-ea"/>
                <a:cs typeface="+mn-cs"/>
              </a:rPr>
              <a:t>2.5M</a:t>
            </a:r>
            <a:endParaRPr kumimoji="0" lang="en-US" sz="8800" b="1" i="0" u="none" strike="noStrike" kern="1200" cap="none" spc="0" normalizeH="0" baseline="0" noProof="0">
              <a:ln>
                <a:noFill/>
              </a:ln>
              <a:solidFill>
                <a:srgbClr val="051D2E"/>
              </a:solidFill>
              <a:effectLst/>
              <a:uLnTx/>
              <a:uFillTx/>
              <a:latin typeface="Inter Tigh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US" sz="3600" b="1" i="0" u="none" strike="noStrike" kern="1200" cap="none" spc="0" normalizeH="0" baseline="0" noProof="0" dirty="0">
                <a:ln>
                  <a:noFill/>
                </a:ln>
                <a:solidFill>
                  <a:srgbClr val="051D2E"/>
                </a:solidFill>
                <a:effectLst/>
                <a:uLnTx/>
                <a:uFillTx/>
                <a:latin typeface="Inter Tight"/>
                <a:ea typeface="+mn-ea"/>
                <a:cs typeface="+mn-cs"/>
              </a:rPr>
              <a:t>weekly cinema admissions</a:t>
            </a:r>
            <a:endParaRPr kumimoji="0" lang="en-US" sz="3600" b="1" i="0" u="none" strike="noStrike" kern="1200" cap="none" spc="0" normalizeH="0" baseline="0" noProof="0">
              <a:ln>
                <a:noFill/>
              </a:ln>
              <a:solidFill>
                <a:srgbClr val="051D2E"/>
              </a:solidFill>
              <a:effectLst/>
              <a:uLnTx/>
              <a:uFillTx/>
              <a:latin typeface="Inter Tight"/>
              <a:ea typeface="+mn-ea"/>
              <a:cs typeface="+mn-cs"/>
            </a:endParaRPr>
          </a:p>
        </p:txBody>
      </p:sp>
      <p:sp>
        <p:nvSpPr>
          <p:cNvPr id="26" name="Text Placeholder 7">
            <a:extLst>
              <a:ext uri="{FF2B5EF4-FFF2-40B4-BE49-F238E27FC236}">
                <a16:creationId xmlns:a16="http://schemas.microsoft.com/office/drawing/2014/main" id="{57B3C387-6BE1-5F0E-D7B7-1918334704FC}"/>
              </a:ext>
            </a:extLst>
          </p:cNvPr>
          <p:cNvSpPr txBox="1">
            <a:spLocks/>
          </p:cNvSpPr>
          <p:nvPr/>
        </p:nvSpPr>
        <p:spPr>
          <a:xfrm>
            <a:off x="7487479" y="4345044"/>
            <a:ext cx="4253948" cy="717052"/>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a:pPr>
            <a:r>
              <a:rPr kumimoji="0" lang="en-GB" sz="1800" b="0" i="0" u="none" strike="noStrike" kern="1200" cap="none" spc="0" normalizeH="0" baseline="0" noProof="0" dirty="0">
                <a:ln>
                  <a:noFill/>
                </a:ln>
                <a:solidFill>
                  <a:srgbClr val="051D2E"/>
                </a:solidFill>
                <a:effectLst/>
                <a:uLnTx/>
                <a:uFillTx/>
                <a:latin typeface="Inter Tight"/>
                <a:ea typeface="+mn-ea"/>
                <a:cs typeface="+mn-cs"/>
                <a:sym typeface="Poppins Medium"/>
              </a:rPr>
              <a:t>Every ticket sold is a ‘high anticipation’ moment that is a high value opportunity </a:t>
            </a:r>
            <a:br>
              <a:rPr kumimoji="0" lang="en-GB" sz="1800" b="0" i="0" u="none" strike="noStrike" kern="1200" cap="none" spc="0" normalizeH="0" baseline="0" noProof="0" dirty="0">
                <a:ln>
                  <a:noFill/>
                </a:ln>
                <a:solidFill>
                  <a:srgbClr val="051D2E"/>
                </a:solidFill>
                <a:effectLst/>
                <a:uLnTx/>
                <a:uFillTx/>
                <a:latin typeface="Inter Tight"/>
                <a:ea typeface="+mn-ea"/>
                <a:cs typeface="+mn-cs"/>
                <a:sym typeface="Poppins Medium"/>
              </a:rPr>
            </a:br>
            <a:r>
              <a:rPr kumimoji="0" lang="en-GB" sz="1800" b="0" i="0" u="none" strike="noStrike" kern="1200" cap="none" spc="0" normalizeH="0" baseline="0" noProof="0" dirty="0">
                <a:ln>
                  <a:noFill/>
                </a:ln>
                <a:solidFill>
                  <a:srgbClr val="051D2E"/>
                </a:solidFill>
                <a:effectLst/>
                <a:uLnTx/>
                <a:uFillTx/>
                <a:latin typeface="Inter Tight"/>
                <a:ea typeface="+mn-ea"/>
                <a:cs typeface="+mn-cs"/>
                <a:sym typeface="Poppins Medium"/>
              </a:rPr>
              <a:t>for brands to harness</a:t>
            </a:r>
            <a:endParaRPr kumimoji="0" lang="en-GB" sz="1800" b="0" i="0" u="none" strike="noStrike" kern="1200" cap="none" spc="0" normalizeH="0" baseline="0" noProof="0">
              <a:ln>
                <a:noFill/>
              </a:ln>
              <a:solidFill>
                <a:srgbClr val="051D2E"/>
              </a:solidFill>
              <a:effectLst/>
              <a:uLnTx/>
              <a:uFillTx/>
              <a:latin typeface="Inter Tight"/>
              <a:ea typeface="+mn-ea"/>
              <a:cs typeface="+mn-cs"/>
              <a:sym typeface="Poppins Medium"/>
            </a:endParaRPr>
          </a:p>
        </p:txBody>
      </p:sp>
      <p:pic>
        <p:nvPicPr>
          <p:cNvPr id="3" name="Picture 2">
            <a:extLst>
              <a:ext uri="{FF2B5EF4-FFF2-40B4-BE49-F238E27FC236}">
                <a16:creationId xmlns:a16="http://schemas.microsoft.com/office/drawing/2014/main" id="{F128BC73-829E-BEC4-CC47-BC81D354075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a:fillRect/>
          </a:stretch>
        </p:blipFill>
        <p:spPr>
          <a:xfrm>
            <a:off x="197773" y="220356"/>
            <a:ext cx="7002628" cy="5950489"/>
          </a:xfrm>
          <a:prstGeom prst="roundRect">
            <a:avLst>
              <a:gd name="adj" fmla="val 2232"/>
            </a:avLst>
          </a:prstGeom>
        </p:spPr>
      </p:pic>
    </p:spTree>
    <p:extLst>
      <p:ext uri="{BB962C8B-B14F-4D97-AF65-F5344CB8AC3E}">
        <p14:creationId xmlns:p14="http://schemas.microsoft.com/office/powerpoint/2010/main" val="2220308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F7FCB-CF5C-9AD0-5A7A-1FD35999C6A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87D9C56-015E-3B30-AA76-E4D71927A235}"/>
              </a:ext>
            </a:extLst>
          </p:cNvPr>
          <p:cNvSpPr>
            <a:spLocks noGrp="1"/>
          </p:cNvSpPr>
          <p:nvPr>
            <p:ph type="body" sz="quarter" idx="83"/>
          </p:nvPr>
        </p:nvSpPr>
        <p:spPr/>
        <p:txBody>
          <a:bodyPr/>
          <a:lstStyle/>
          <a:p>
            <a:pPr algn="ctr"/>
            <a:r>
              <a:rPr lang="en-GB" dirty="0">
                <a:solidFill>
                  <a:schemeClr val="tx1"/>
                </a:solidFill>
              </a:rPr>
              <a:t>Source: DCM 2026. Weekly admission avg. based on all releases from 2022 - 2026</a:t>
            </a:r>
          </a:p>
        </p:txBody>
      </p:sp>
      <p:sp>
        <p:nvSpPr>
          <p:cNvPr id="6" name="Subtitle 5">
            <a:extLst>
              <a:ext uri="{FF2B5EF4-FFF2-40B4-BE49-F238E27FC236}">
                <a16:creationId xmlns:a16="http://schemas.microsoft.com/office/drawing/2014/main" id="{0233E5BC-B7BD-2A25-A9E5-E7EFF3E1D6BB}"/>
              </a:ext>
            </a:extLst>
          </p:cNvPr>
          <p:cNvSpPr>
            <a:spLocks noGrp="1"/>
          </p:cNvSpPr>
          <p:nvPr>
            <p:ph type="subTitle" idx="1"/>
          </p:nvPr>
        </p:nvSpPr>
        <p:spPr>
          <a:xfrm>
            <a:off x="199829" y="955470"/>
            <a:ext cx="11786929" cy="347555"/>
          </a:xfrm>
        </p:spPr>
        <p:txBody>
          <a:bodyPr/>
          <a:lstStyle/>
          <a:p>
            <a:r>
              <a:rPr lang="en-US" dirty="0"/>
              <a:t>When a new film strikes the zeitgeist, cinema is the only place they can see it – as seen with Obsession’s remarkable box office performance</a:t>
            </a:r>
          </a:p>
          <a:p>
            <a:endParaRPr lang="en-US" dirty="0"/>
          </a:p>
        </p:txBody>
      </p:sp>
      <p:sp>
        <p:nvSpPr>
          <p:cNvPr id="3" name="Title 2">
            <a:extLst>
              <a:ext uri="{FF2B5EF4-FFF2-40B4-BE49-F238E27FC236}">
                <a16:creationId xmlns:a16="http://schemas.microsoft.com/office/drawing/2014/main" id="{FD8E3655-36F1-5FA3-B5E4-481DF893746B}"/>
              </a:ext>
            </a:extLst>
          </p:cNvPr>
          <p:cNvSpPr>
            <a:spLocks noGrp="1"/>
          </p:cNvSpPr>
          <p:nvPr>
            <p:ph type="title"/>
          </p:nvPr>
        </p:nvSpPr>
        <p:spPr>
          <a:xfrm>
            <a:off x="199829" y="239094"/>
            <a:ext cx="11895189" cy="525552"/>
          </a:xfrm>
        </p:spPr>
        <p:txBody>
          <a:bodyPr/>
          <a:lstStyle/>
          <a:p>
            <a:r>
              <a:rPr lang="en-GB" dirty="0"/>
              <a:t>Cinema isn’t just about IP and franchises</a:t>
            </a:r>
          </a:p>
        </p:txBody>
      </p:sp>
      <p:graphicFrame>
        <p:nvGraphicFramePr>
          <p:cNvPr id="7" name="Chart Placeholder 2">
            <a:extLst>
              <a:ext uri="{FF2B5EF4-FFF2-40B4-BE49-F238E27FC236}">
                <a16:creationId xmlns:a16="http://schemas.microsoft.com/office/drawing/2014/main" id="{550B2E92-4BDF-2180-43B3-A57C85674150}"/>
              </a:ext>
            </a:extLst>
          </p:cNvPr>
          <p:cNvGraphicFramePr>
            <a:graphicFrameLocks noGrp="1"/>
          </p:cNvGraphicFramePr>
          <p:nvPr>
            <p:ph type="chart" sz="quarter" idx="84"/>
          </p:nvPr>
        </p:nvGraphicFramePr>
        <p:xfrm>
          <a:off x="325438" y="1670050"/>
          <a:ext cx="11541125" cy="42100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7D0FB45-8910-9832-4B2D-F9DA7BB5458A}"/>
              </a:ext>
            </a:extLst>
          </p:cNvPr>
          <p:cNvSpPr txBox="1"/>
          <p:nvPr/>
        </p:nvSpPr>
        <p:spPr>
          <a:xfrm>
            <a:off x="911374" y="2553629"/>
            <a:ext cx="25313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52C40"/>
                </a:solidFill>
                <a:effectLst/>
                <a:uLnTx/>
                <a:uFillTx/>
                <a:latin typeface="Inter Tight"/>
                <a:ea typeface="Inter Tight Light" pitchFamily="2" charset="0"/>
                <a:cs typeface="Inter Tight Light" pitchFamily="2" charset="0"/>
              </a:rPr>
              <a:t>Obsession</a:t>
            </a:r>
          </a:p>
        </p:txBody>
      </p:sp>
      <p:sp>
        <p:nvSpPr>
          <p:cNvPr id="2" name="Text Placeholder 5">
            <a:extLst>
              <a:ext uri="{FF2B5EF4-FFF2-40B4-BE49-F238E27FC236}">
                <a16:creationId xmlns:a16="http://schemas.microsoft.com/office/drawing/2014/main" id="{15580A96-BA08-55AA-4070-9BC9C3FB7984}"/>
              </a:ext>
            </a:extLst>
          </p:cNvPr>
          <p:cNvSpPr txBox="1">
            <a:spLocks/>
          </p:cNvSpPr>
          <p:nvPr/>
        </p:nvSpPr>
        <p:spPr>
          <a:xfrm>
            <a:off x="6468487" y="6424900"/>
            <a:ext cx="5398076" cy="157051"/>
          </a:xfrm>
          <a:prstGeom prst="rect">
            <a:avLst/>
          </a:prstGeom>
        </p:spPr>
        <p:txBody>
          <a:bodyPr vert="horz" lIns="0" tIns="0" rIns="0" bIns="0" rtlCol="0">
            <a:noAutofit/>
          </a:bodyPr>
          <a:lstStyle>
            <a:lvl1pPr marL="6350" indent="-6350" algn="r" defTabSz="914400" rtl="0" eaLnBrk="1" latinLnBrk="0" hangingPunct="1">
              <a:lnSpc>
                <a:spcPct val="90000"/>
              </a:lnSpc>
              <a:spcBef>
                <a:spcPts val="1000"/>
              </a:spcBef>
              <a:buFont typeface="Inter Tight" panose="020B0604020202020204" pitchFamily="34" charset="0"/>
              <a:buNone/>
              <a:tabLst/>
              <a:defRPr sz="10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6350" marR="0" lvl="0" indent="-6350" algn="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US" sz="1000" b="0" i="0" u="none" strike="noStrike" kern="1200" cap="none" spc="0" normalizeH="0" baseline="0" noProof="0" dirty="0">
                <a:ln>
                  <a:noFill/>
                </a:ln>
                <a:solidFill>
                  <a:srgbClr val="FFFFFF"/>
                </a:solidFill>
                <a:effectLst/>
                <a:uLnTx/>
                <a:uFillTx/>
                <a:latin typeface="Inter Tight"/>
                <a:ea typeface="+mn-ea"/>
                <a:cs typeface="+mn-cs"/>
              </a:rPr>
              <a:t>Source: DCM Admissions for Obsession and average burn rate</a:t>
            </a:r>
            <a:endParaRPr kumimoji="0" lang="en-US" sz="1000" b="0" i="0" u="none" strike="noStrike" kern="1200" cap="none" spc="0" normalizeH="0" baseline="0" noProof="0">
              <a:ln>
                <a:noFill/>
              </a:ln>
              <a:solidFill>
                <a:srgbClr val="FFFFFF"/>
              </a:solidFill>
              <a:effectLst/>
              <a:uLnTx/>
              <a:uFillTx/>
              <a:latin typeface="Inter Tight"/>
              <a:ea typeface="+mn-ea"/>
              <a:cs typeface="+mn-cs"/>
            </a:endParaRPr>
          </a:p>
        </p:txBody>
      </p:sp>
    </p:spTree>
    <p:extLst>
      <p:ext uri="{BB962C8B-B14F-4D97-AF65-F5344CB8AC3E}">
        <p14:creationId xmlns:p14="http://schemas.microsoft.com/office/powerpoint/2010/main" val="3311460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4D2F2618-678F-AF6D-E291-CF30966D0ABA}"/>
            </a:ext>
          </a:extLst>
        </p:cNvPr>
        <p:cNvGrpSpPr/>
        <p:nvPr/>
      </p:nvGrpSpPr>
      <p:grpSpPr>
        <a:xfrm>
          <a:off x="0" y="0"/>
          <a:ext cx="0" cy="0"/>
          <a:chOff x="0" y="0"/>
          <a:chExt cx="0" cy="0"/>
        </a:xfrm>
      </p:grpSpPr>
      <p:sp>
        <p:nvSpPr>
          <p:cNvPr id="17" name="Rounded Rectangle 16">
            <a:extLst>
              <a:ext uri="{FF2B5EF4-FFF2-40B4-BE49-F238E27FC236}">
                <a16:creationId xmlns:a16="http://schemas.microsoft.com/office/drawing/2014/main" id="{F0C8638E-038A-3FEE-08BF-B1E3485589DD}"/>
              </a:ext>
            </a:extLst>
          </p:cNvPr>
          <p:cNvSpPr/>
          <p:nvPr/>
        </p:nvSpPr>
        <p:spPr>
          <a:xfrm>
            <a:off x="206241" y="2078182"/>
            <a:ext cx="6725500" cy="4016572"/>
          </a:xfrm>
          <a:prstGeom prst="roundRect">
            <a:avLst>
              <a:gd name="adj" fmla="val 277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Light"/>
              <a:ea typeface="+mn-ea"/>
              <a:cs typeface="+mn-cs"/>
            </a:endParaRPr>
          </a:p>
        </p:txBody>
      </p:sp>
      <p:sp>
        <p:nvSpPr>
          <p:cNvPr id="6" name="Title 5">
            <a:extLst>
              <a:ext uri="{FF2B5EF4-FFF2-40B4-BE49-F238E27FC236}">
                <a16:creationId xmlns:a16="http://schemas.microsoft.com/office/drawing/2014/main" id="{E7EB76F0-4E57-0718-6098-F4724871C582}"/>
              </a:ext>
            </a:extLst>
          </p:cNvPr>
          <p:cNvSpPr>
            <a:spLocks noGrp="1"/>
          </p:cNvSpPr>
          <p:nvPr>
            <p:ph type="title"/>
          </p:nvPr>
        </p:nvSpPr>
        <p:spPr>
          <a:xfrm>
            <a:off x="206241" y="234165"/>
            <a:ext cx="7049581" cy="1335808"/>
          </a:xfrm>
        </p:spPr>
        <p:txBody>
          <a:bodyPr/>
          <a:lstStyle/>
          <a:p>
            <a:r>
              <a:rPr lang="en-GB" sz="4000" dirty="0"/>
              <a:t>With cinema, brands always enter the scene just as excitement is peaking</a:t>
            </a:r>
          </a:p>
        </p:txBody>
      </p:sp>
      <p:sp>
        <p:nvSpPr>
          <p:cNvPr id="18" name="Rounded Rectangle 17">
            <a:extLst>
              <a:ext uri="{FF2B5EF4-FFF2-40B4-BE49-F238E27FC236}">
                <a16:creationId xmlns:a16="http://schemas.microsoft.com/office/drawing/2014/main" id="{D2DAA51A-7130-4DA7-07E7-FECFFE788C93}"/>
              </a:ext>
            </a:extLst>
          </p:cNvPr>
          <p:cNvSpPr/>
          <p:nvPr/>
        </p:nvSpPr>
        <p:spPr>
          <a:xfrm>
            <a:off x="5351580" y="2871339"/>
            <a:ext cx="786819" cy="92830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Light"/>
              <a:ea typeface="+mn-ea"/>
              <a:cs typeface="+mn-cs"/>
            </a:endParaRPr>
          </a:p>
        </p:txBody>
      </p:sp>
      <p:sp>
        <p:nvSpPr>
          <p:cNvPr id="10" name="Text Placeholder 9">
            <a:extLst>
              <a:ext uri="{FF2B5EF4-FFF2-40B4-BE49-F238E27FC236}">
                <a16:creationId xmlns:a16="http://schemas.microsoft.com/office/drawing/2014/main" id="{4360D12B-7900-65FD-C521-DFC525E6CA96}"/>
              </a:ext>
            </a:extLst>
          </p:cNvPr>
          <p:cNvSpPr>
            <a:spLocks noGrp="1"/>
          </p:cNvSpPr>
          <p:nvPr>
            <p:ph type="body" sz="quarter" idx="83"/>
          </p:nvPr>
        </p:nvSpPr>
        <p:spPr>
          <a:xfrm>
            <a:off x="3952109" y="6483870"/>
            <a:ext cx="8047804" cy="119093"/>
          </a:xfrm>
        </p:spPr>
        <p:txBody>
          <a:bodyPr>
            <a:noAutofit/>
          </a:bodyPr>
          <a:lstStyle/>
          <a:p>
            <a:r>
              <a:rPr lang="en-US" dirty="0"/>
              <a:t>For each stage, how would you rate your excitement while experiencing the film. Base: UK 16–64-year-olds who saw a film in the past 12 months) </a:t>
            </a:r>
          </a:p>
          <a:p>
            <a:endParaRPr lang="en-US" dirty="0"/>
          </a:p>
          <a:p>
            <a:endParaRPr lang="en-US" dirty="0"/>
          </a:p>
        </p:txBody>
      </p:sp>
      <p:graphicFrame>
        <p:nvGraphicFramePr>
          <p:cNvPr id="4" name="Chart 3">
            <a:extLst>
              <a:ext uri="{FF2B5EF4-FFF2-40B4-BE49-F238E27FC236}">
                <a16:creationId xmlns:a16="http://schemas.microsoft.com/office/drawing/2014/main" id="{5B9847B8-8FEF-CC35-C2F9-879AC82236E4}"/>
              </a:ext>
            </a:extLst>
          </p:cNvPr>
          <p:cNvGraphicFramePr/>
          <p:nvPr/>
        </p:nvGraphicFramePr>
        <p:xfrm>
          <a:off x="206241" y="2934565"/>
          <a:ext cx="6260757" cy="3437785"/>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13B9DB4C-9FB0-251A-7581-6AABCA678F05}"/>
              </a:ext>
            </a:extLst>
          </p:cNvPr>
          <p:cNvSpPr txBox="1"/>
          <p:nvPr/>
        </p:nvSpPr>
        <p:spPr>
          <a:xfrm>
            <a:off x="5252560" y="3938703"/>
            <a:ext cx="1446810" cy="535531"/>
          </a:xfrm>
          <a:prstGeom prst="rect">
            <a:avLst/>
          </a:prstGeom>
          <a:noFill/>
        </p:spPr>
        <p:txBody>
          <a:bodyPr wrap="square" rtlCol="0">
            <a:spAutoFit/>
          </a:bodyPr>
          <a:lstStyle/>
          <a:p>
            <a:pPr marL="0" marR="0" lvl="0" indent="0" algn="l" defTabSz="1219170" rtl="0" eaLnBrk="1" fontAlgn="auto" latinLnBrk="0" hangingPunct="1">
              <a:lnSpc>
                <a:spcPct val="8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AC1921"/>
                </a:solidFill>
                <a:effectLst/>
                <a:uLnTx/>
                <a:uFillTx/>
                <a:latin typeface="Inter Tight"/>
                <a:ea typeface="+mn-ea"/>
                <a:cs typeface="Inter Tight"/>
                <a:sym typeface="Inter Tight"/>
              </a:rPr>
              <a:t>Peak excitement:</a:t>
            </a:r>
            <a:endParaRPr kumimoji="0" lang="en-GB" sz="1800" b="1" i="0" u="none" strike="noStrike" kern="0" cap="none" spc="0" normalizeH="0" baseline="0" noProof="0">
              <a:ln>
                <a:noFill/>
              </a:ln>
              <a:solidFill>
                <a:srgbClr val="051D2E"/>
              </a:solidFill>
              <a:effectLst/>
              <a:uLnTx/>
              <a:uFillTx/>
              <a:latin typeface="Inter Tight"/>
              <a:ea typeface="+mn-ea"/>
              <a:cs typeface="Inter Tight"/>
              <a:sym typeface="Inter Tight"/>
            </a:endParaRPr>
          </a:p>
        </p:txBody>
      </p:sp>
      <p:sp>
        <p:nvSpPr>
          <p:cNvPr id="22" name="TextBox 21">
            <a:extLst>
              <a:ext uri="{FF2B5EF4-FFF2-40B4-BE49-F238E27FC236}">
                <a16:creationId xmlns:a16="http://schemas.microsoft.com/office/drawing/2014/main" id="{FEE6AEBA-0F12-A7E3-4CC0-F1B42680D0CD}"/>
              </a:ext>
            </a:extLst>
          </p:cNvPr>
          <p:cNvSpPr txBox="1"/>
          <p:nvPr/>
        </p:nvSpPr>
        <p:spPr>
          <a:xfrm>
            <a:off x="410609" y="2167820"/>
            <a:ext cx="3320422" cy="677108"/>
          </a:xfrm>
          <a:prstGeom prst="rect">
            <a:avLst/>
          </a:prstGeom>
          <a:noFill/>
        </p:spPr>
        <p:txBody>
          <a:bodyPr wrap="square" lIns="0" rIns="0"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GB" sz="2400" b="1" i="0" u="none" strike="noStrike" kern="0" cap="none" spc="0" normalizeH="0" baseline="0" noProof="0">
                <a:ln>
                  <a:noFill/>
                </a:ln>
                <a:solidFill>
                  <a:srgbClr val="000000"/>
                </a:solidFill>
                <a:effectLst/>
                <a:uLnTx/>
                <a:uFillTx/>
                <a:latin typeface="Inter Tight"/>
                <a:ea typeface="+mn-ea"/>
                <a:cs typeface="Inter Tight"/>
                <a:sym typeface="Inter Tight"/>
              </a:rPr>
              <a:t>Excitement Curve: </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00000"/>
                </a:solidFill>
                <a:effectLst/>
                <a:uLnTx/>
                <a:uFillTx/>
                <a:latin typeface="Inter Tight"/>
                <a:ea typeface="+mn-ea"/>
                <a:cs typeface="Inter Tight"/>
                <a:sym typeface="Inter Tight"/>
              </a:rPr>
              <a:t>Feel excited (6-10) at each moment </a:t>
            </a:r>
            <a:endParaRPr kumimoji="0" lang="en-GB" sz="2000" b="1" i="0" u="none" strike="noStrike" kern="0" cap="none" spc="0" normalizeH="0" baseline="0" noProof="0">
              <a:ln>
                <a:noFill/>
              </a:ln>
              <a:solidFill>
                <a:srgbClr val="000000"/>
              </a:solidFill>
              <a:effectLst/>
              <a:uLnTx/>
              <a:uFillTx/>
              <a:latin typeface="Inter Tight"/>
              <a:ea typeface="+mn-ea"/>
              <a:cs typeface="Inter Tight"/>
              <a:sym typeface="Inter Tight"/>
            </a:endParaRPr>
          </a:p>
        </p:txBody>
      </p:sp>
      <p:sp>
        <p:nvSpPr>
          <p:cNvPr id="24" name="TextBox 23">
            <a:extLst>
              <a:ext uri="{FF2B5EF4-FFF2-40B4-BE49-F238E27FC236}">
                <a16:creationId xmlns:a16="http://schemas.microsoft.com/office/drawing/2014/main" id="{3BB12792-7F5C-332B-B6CA-488396B4F027}"/>
              </a:ext>
            </a:extLst>
          </p:cNvPr>
          <p:cNvSpPr txBox="1"/>
          <p:nvPr/>
        </p:nvSpPr>
        <p:spPr>
          <a:xfrm>
            <a:off x="5252560" y="4361408"/>
            <a:ext cx="144681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00000"/>
                </a:solidFill>
                <a:effectLst/>
                <a:uLnTx/>
                <a:uFillTx/>
                <a:latin typeface="Inter Tight Light"/>
                <a:ea typeface="+mn-ea"/>
                <a:cs typeface="Inter Tight"/>
                <a:sym typeface="Inter Tight"/>
              </a:rPr>
              <a:t>sitting down to watch the film</a:t>
            </a:r>
            <a:endParaRPr kumimoji="0" lang="en-GB" sz="2000" b="1" i="0" u="none" strike="noStrike" kern="0" cap="none" spc="0" normalizeH="0" baseline="0" noProof="0">
              <a:ln>
                <a:noFill/>
              </a:ln>
              <a:solidFill>
                <a:srgbClr val="000000"/>
              </a:solidFill>
              <a:effectLst/>
              <a:uLnTx/>
              <a:uFillTx/>
              <a:latin typeface="Inter Tight Light"/>
              <a:ea typeface="+mn-ea"/>
              <a:cs typeface="Inter Tight"/>
              <a:sym typeface="Inter Tight"/>
            </a:endParaRPr>
          </a:p>
        </p:txBody>
      </p:sp>
      <p:pic>
        <p:nvPicPr>
          <p:cNvPr id="7" name="Picture Placeholder 6">
            <a:extLst>
              <a:ext uri="{FF2B5EF4-FFF2-40B4-BE49-F238E27FC236}">
                <a16:creationId xmlns:a16="http://schemas.microsoft.com/office/drawing/2014/main" id="{4A71F001-B763-F38C-4C5B-18B9D40EF132}"/>
              </a:ext>
            </a:extLst>
          </p:cNvPr>
          <p:cNvPicPr>
            <a:picLocks noGrp="1" noChangeAspect="1"/>
          </p:cNvPicPr>
          <p:nvPr>
            <p:ph type="pic" sz="quarter" idx="10"/>
          </p:nvPr>
        </p:nvPicPr>
        <p:blipFill rotWithShape="1">
          <a:blip r:embed="rId4" cstate="print">
            <a:extLst>
              <a:ext uri="{28A0092B-C50C-407E-A947-70E740481C1C}">
                <a14:useLocalDpi xmlns:a14="http://schemas.microsoft.com/office/drawing/2010/main"/>
              </a:ext>
            </a:extLst>
          </a:blip>
          <a:srcRect/>
          <a:stretch>
            <a:fillRect/>
          </a:stretch>
        </p:blipFill>
        <p:spPr>
          <a:xfrm>
            <a:off x="7104063" y="225425"/>
            <a:ext cx="4895850" cy="5869329"/>
          </a:xfrm>
          <a:prstGeom prst="roundRect">
            <a:avLst>
              <a:gd name="adj" fmla="val 1469"/>
            </a:avLst>
          </a:prstGeom>
          <a:blipFill>
            <a:blip r:embed="rId5" cstate="print">
              <a:extLst>
                <a:ext uri="{28A0092B-C50C-407E-A947-70E740481C1C}">
                  <a14:useLocalDpi xmlns:a14="http://schemas.microsoft.com/office/drawing/2010/main"/>
                </a:ext>
              </a:extLst>
            </a:blip>
            <a:srcRect/>
            <a:stretch>
              <a:fillRect/>
            </a:stretch>
          </a:blipFill>
        </p:spPr>
      </p:pic>
    </p:spTree>
    <p:extLst>
      <p:ext uri="{BB962C8B-B14F-4D97-AF65-F5344CB8AC3E}">
        <p14:creationId xmlns:p14="http://schemas.microsoft.com/office/powerpoint/2010/main" val="777306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saturation sat="8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DDB118-5902-6F92-2D35-7C9270BE8599}"/>
              </a:ext>
            </a:extLst>
          </p:cNvPr>
          <p:cNvSpPr>
            <a:spLocks noGrp="1"/>
          </p:cNvSpPr>
          <p:nvPr>
            <p:ph type="body" sz="quarter" idx="83"/>
          </p:nvPr>
        </p:nvSpPr>
        <p:spPr>
          <a:xfrm>
            <a:off x="3616036" y="6480592"/>
            <a:ext cx="8370722" cy="221544"/>
          </a:xfrm>
        </p:spPr>
        <p:txBody>
          <a:bodyPr>
            <a:noAutofit/>
          </a:bodyPr>
          <a:lstStyle/>
          <a:p>
            <a:r>
              <a:rPr lang="en-US" dirty="0"/>
              <a:t>For each type of media, please select all the emotions you typically feel just before viewing something new. Base: UK 16–64-year-olds (1507) </a:t>
            </a:r>
          </a:p>
          <a:p>
            <a:endParaRPr lang="en-GB" dirty="0"/>
          </a:p>
        </p:txBody>
      </p:sp>
      <p:sp>
        <p:nvSpPr>
          <p:cNvPr id="5" name="Rectangle 4">
            <a:extLst>
              <a:ext uri="{FF2B5EF4-FFF2-40B4-BE49-F238E27FC236}">
                <a16:creationId xmlns:a16="http://schemas.microsoft.com/office/drawing/2014/main" id="{B987E6A1-5340-42CB-6C21-2422BE02A4E8}"/>
              </a:ext>
            </a:extLst>
          </p:cNvPr>
          <p:cNvSpPr/>
          <p:nvPr/>
        </p:nvSpPr>
        <p:spPr>
          <a:xfrm>
            <a:off x="0" y="6035"/>
            <a:ext cx="12192000" cy="3536576"/>
          </a:xfrm>
          <a:prstGeom prst="rect">
            <a:avLst/>
          </a:prstGeom>
          <a:gradFill>
            <a:gsLst>
              <a:gs pos="44000">
                <a:schemeClr val="tx1">
                  <a:alpha val="44000"/>
                </a:schemeClr>
              </a:gs>
              <a:gs pos="100000">
                <a:schemeClr val="tx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3" name="Title 2">
            <a:extLst>
              <a:ext uri="{FF2B5EF4-FFF2-40B4-BE49-F238E27FC236}">
                <a16:creationId xmlns:a16="http://schemas.microsoft.com/office/drawing/2014/main" id="{E3EF8D7A-4096-D4F5-7E74-E572A1532F1B}"/>
              </a:ext>
            </a:extLst>
          </p:cNvPr>
          <p:cNvSpPr>
            <a:spLocks noGrp="1"/>
          </p:cNvSpPr>
          <p:nvPr>
            <p:ph type="title"/>
          </p:nvPr>
        </p:nvSpPr>
        <p:spPr>
          <a:xfrm>
            <a:off x="210467" y="187037"/>
            <a:ext cx="6252679" cy="2518617"/>
          </a:xfrm>
        </p:spPr>
        <p:txBody>
          <a:bodyPr/>
          <a:lstStyle/>
          <a:p>
            <a:pPr algn="l"/>
            <a:r>
              <a:rPr kumimoji="0" lang="en-GB" sz="4400" b="1" i="0" u="none" strike="noStrike" kern="1200" cap="none" spc="0" normalizeH="0" baseline="0" noProof="0" dirty="0">
                <a:ln>
                  <a:noFill/>
                </a:ln>
                <a:solidFill>
                  <a:srgbClr val="FFFFFF"/>
                </a:solidFill>
                <a:effectLst/>
                <a:uLnTx/>
                <a:uFillTx/>
                <a:latin typeface="Inter Tight"/>
                <a:ea typeface="+mj-ea"/>
                <a:cs typeface="+mj-cs"/>
              </a:rPr>
              <a:t>Cinema’s build up creates an emotional </a:t>
            </a:r>
            <a:br>
              <a:rPr kumimoji="0" lang="en-GB" sz="4400" b="1" i="0" u="none" strike="noStrike" kern="1200" cap="none" spc="0" normalizeH="0" baseline="0" noProof="0" dirty="0">
                <a:ln>
                  <a:noFill/>
                </a:ln>
                <a:solidFill>
                  <a:srgbClr val="FFFFFF"/>
                </a:solidFill>
                <a:effectLst/>
                <a:uLnTx/>
                <a:uFillTx/>
                <a:latin typeface="Inter Tight"/>
                <a:ea typeface="+mj-ea"/>
                <a:cs typeface="+mj-cs"/>
              </a:rPr>
            </a:br>
            <a:r>
              <a:rPr kumimoji="0" lang="en-GB" sz="4400" b="1" i="0" u="none" strike="noStrike" kern="1200" cap="none" spc="0" normalizeH="0" baseline="0" noProof="0" dirty="0">
                <a:ln>
                  <a:noFill/>
                </a:ln>
                <a:solidFill>
                  <a:srgbClr val="FFFFFF"/>
                </a:solidFill>
                <a:effectLst/>
                <a:uLnTx/>
                <a:uFillTx/>
                <a:latin typeface="Inter Tight"/>
                <a:ea typeface="+mj-ea"/>
                <a:cs typeface="+mj-cs"/>
              </a:rPr>
              <a:t>high </a:t>
            </a:r>
            <a:r>
              <a:rPr kumimoji="0" lang="en-GB" sz="4400" b="1" i="0" u="none" strike="noStrike" kern="1200" cap="none" spc="0" normalizeH="0" baseline="0" noProof="0" dirty="0">
                <a:ln>
                  <a:noFill/>
                </a:ln>
                <a:solidFill>
                  <a:srgbClr val="82B2B3">
                    <a:lumMod val="20000"/>
                    <a:lumOff val="80000"/>
                  </a:srgbClr>
                </a:solidFill>
                <a:effectLst/>
                <a:uLnTx/>
                <a:uFillTx/>
                <a:latin typeface="Inter Tight"/>
                <a:ea typeface="+mj-ea"/>
                <a:cs typeface="+mj-cs"/>
              </a:rPr>
              <a:t>no other channel </a:t>
            </a:r>
            <a:br>
              <a:rPr kumimoji="0" lang="en-GB" sz="4400" b="1" i="0" u="none" strike="noStrike" kern="1200" cap="none" spc="0" normalizeH="0" baseline="0" noProof="0" dirty="0">
                <a:ln>
                  <a:noFill/>
                </a:ln>
                <a:solidFill>
                  <a:srgbClr val="82B2B3">
                    <a:lumMod val="20000"/>
                    <a:lumOff val="80000"/>
                  </a:srgbClr>
                </a:solidFill>
                <a:effectLst/>
                <a:uLnTx/>
                <a:uFillTx/>
                <a:latin typeface="Inter Tight"/>
                <a:ea typeface="+mj-ea"/>
                <a:cs typeface="+mj-cs"/>
              </a:rPr>
            </a:br>
            <a:r>
              <a:rPr kumimoji="0" lang="en-GB" sz="4400" b="1" i="0" u="none" strike="noStrike" kern="1200" cap="none" spc="0" normalizeH="0" baseline="0" noProof="0" dirty="0">
                <a:ln>
                  <a:noFill/>
                </a:ln>
                <a:solidFill>
                  <a:srgbClr val="82B2B3">
                    <a:lumMod val="20000"/>
                    <a:lumOff val="80000"/>
                  </a:srgbClr>
                </a:solidFill>
                <a:effectLst/>
                <a:uLnTx/>
                <a:uFillTx/>
                <a:latin typeface="Inter Tight"/>
                <a:ea typeface="+mj-ea"/>
                <a:cs typeface="+mj-cs"/>
              </a:rPr>
              <a:t>can match</a:t>
            </a:r>
            <a:endParaRPr lang="en-GB" dirty="0"/>
          </a:p>
        </p:txBody>
      </p:sp>
      <p:sp>
        <p:nvSpPr>
          <p:cNvPr id="7" name="Text Placeholder 16">
            <a:extLst>
              <a:ext uri="{FF2B5EF4-FFF2-40B4-BE49-F238E27FC236}">
                <a16:creationId xmlns:a16="http://schemas.microsoft.com/office/drawing/2014/main" id="{A04C0816-0552-A0EE-306A-70C400749BC4}"/>
              </a:ext>
            </a:extLst>
          </p:cNvPr>
          <p:cNvSpPr txBox="1">
            <a:spLocks/>
          </p:cNvSpPr>
          <p:nvPr/>
        </p:nvSpPr>
        <p:spPr>
          <a:xfrm>
            <a:off x="225906" y="3848304"/>
            <a:ext cx="4855872" cy="2453836"/>
          </a:xfrm>
          <a:prstGeom prst="rect">
            <a:avLst/>
          </a:prstGeom>
        </p:spPr>
        <p:txBody>
          <a:bodyPr lIns="0" rIns="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Inter Tight"/>
              <a:defRPr sz="12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1219140" rtl="0" eaLnBrk="1" fontAlgn="auto" latinLnBrk="0" hangingPunct="1">
              <a:lnSpc>
                <a:spcPct val="100000"/>
              </a:lnSpc>
              <a:spcBef>
                <a:spcPts val="0"/>
              </a:spcBef>
              <a:spcAft>
                <a:spcPts val="0"/>
              </a:spcAft>
              <a:buClr>
                <a:srgbClr val="000000"/>
              </a:buClr>
              <a:buSzTx/>
              <a:buFont typeface="Inter Tight"/>
              <a:buNone/>
              <a:tabLst/>
              <a:defRPr/>
            </a:pPr>
            <a:r>
              <a:rPr kumimoji="0" lang="en-GB" sz="2400" b="1" i="0" u="none" strike="noStrike" kern="0" cap="none" spc="0" normalizeH="0" baseline="0" noProof="0" dirty="0">
                <a:ln>
                  <a:noFill/>
                </a:ln>
                <a:solidFill>
                  <a:srgbClr val="FFFFFF"/>
                </a:solidFill>
                <a:effectLst/>
                <a:uLnTx/>
                <a:uFillTx/>
                <a:latin typeface="Inter Tight"/>
                <a:cs typeface="Inter Tight"/>
                <a:sym typeface="Inter Tight"/>
              </a:rPr>
              <a:t>"The lights go down, the screen's really big, everyone's quiet in </a:t>
            </a:r>
          </a:p>
          <a:p>
            <a:pPr marL="0" marR="0" lvl="0" indent="0" algn="l" defTabSz="1219140" rtl="0" eaLnBrk="1" fontAlgn="auto" latinLnBrk="0" hangingPunct="1">
              <a:lnSpc>
                <a:spcPct val="100000"/>
              </a:lnSpc>
              <a:spcBef>
                <a:spcPts val="0"/>
              </a:spcBef>
              <a:spcAft>
                <a:spcPts val="0"/>
              </a:spcAft>
              <a:buClr>
                <a:srgbClr val="000000"/>
              </a:buClr>
              <a:buSzTx/>
              <a:buFont typeface="Inter Tight"/>
              <a:buNone/>
              <a:tabLst/>
              <a:defRPr/>
            </a:pPr>
            <a:r>
              <a:rPr kumimoji="0" lang="en-GB" sz="2400" b="1" i="0" u="none" strike="noStrike" kern="0" cap="none" spc="0" normalizeH="0" baseline="0" noProof="0" dirty="0">
                <a:ln>
                  <a:noFill/>
                </a:ln>
                <a:solidFill>
                  <a:srgbClr val="FFFFFF"/>
                </a:solidFill>
                <a:effectLst/>
                <a:uLnTx/>
                <a:uFillTx/>
                <a:latin typeface="Inter Tight"/>
                <a:cs typeface="Inter Tight"/>
                <a:sym typeface="Inter Tight"/>
              </a:rPr>
              <a:t>anticipation, and no one checks </a:t>
            </a:r>
          </a:p>
          <a:p>
            <a:pPr marL="0" marR="0" lvl="0" indent="0" algn="l" defTabSz="1219140" rtl="0" eaLnBrk="1" fontAlgn="auto" latinLnBrk="0" hangingPunct="1">
              <a:lnSpc>
                <a:spcPct val="100000"/>
              </a:lnSpc>
              <a:spcBef>
                <a:spcPts val="0"/>
              </a:spcBef>
              <a:spcAft>
                <a:spcPts val="0"/>
              </a:spcAft>
              <a:buClr>
                <a:srgbClr val="000000"/>
              </a:buClr>
              <a:buSzTx/>
              <a:buFont typeface="Inter Tight"/>
              <a:buNone/>
              <a:tabLst/>
              <a:defRPr/>
            </a:pPr>
            <a:r>
              <a:rPr kumimoji="0" lang="en-GB" sz="2400" b="1" i="0" u="none" strike="noStrike" kern="0" cap="none" spc="0" normalizeH="0" baseline="0" noProof="0" dirty="0">
                <a:ln>
                  <a:noFill/>
                </a:ln>
                <a:solidFill>
                  <a:srgbClr val="FFFFFF"/>
                </a:solidFill>
                <a:effectLst/>
                <a:uLnTx/>
                <a:uFillTx/>
                <a:latin typeface="Inter Tight"/>
                <a:cs typeface="Inter Tight"/>
                <a:sym typeface="Inter Tight"/>
              </a:rPr>
              <a:t>their phones. It just feels more exciting"  </a:t>
            </a:r>
          </a:p>
          <a:p>
            <a:pPr marL="0" marR="0" lvl="0" indent="0" algn="l" defTabSz="1219140" rtl="0" eaLnBrk="1" fontAlgn="auto" latinLnBrk="0" hangingPunct="1">
              <a:lnSpc>
                <a:spcPct val="100000"/>
              </a:lnSpc>
              <a:spcBef>
                <a:spcPts val="0"/>
              </a:spcBef>
              <a:spcAft>
                <a:spcPts val="0"/>
              </a:spcAft>
              <a:buClr>
                <a:srgbClr val="000000"/>
              </a:buClr>
              <a:buSzTx/>
              <a:buFont typeface="Inter Tight"/>
              <a:buNone/>
              <a:tabLst/>
              <a:defRPr/>
            </a:pPr>
            <a:r>
              <a:rPr kumimoji="0" lang="en-GB" sz="1600" b="1" i="0" u="none" strike="noStrike" kern="0" cap="none" spc="0" normalizeH="0" baseline="0" noProof="0" dirty="0">
                <a:ln>
                  <a:noFill/>
                </a:ln>
                <a:solidFill>
                  <a:srgbClr val="FFFFFF"/>
                </a:solidFill>
                <a:effectLst/>
                <a:uLnTx/>
                <a:uFillTx/>
                <a:latin typeface="Inter Tight"/>
                <a:ea typeface="+mn-ea"/>
                <a:cs typeface="Inter Tight"/>
                <a:sym typeface="Inter Tight"/>
              </a:rPr>
              <a:t>Female cinemagoer, London</a:t>
            </a:r>
          </a:p>
          <a:p>
            <a:pPr marL="0" marR="0" lvl="0" indent="0" algn="l" defTabSz="1219140" rtl="0" eaLnBrk="1" fontAlgn="auto" latinLnBrk="0" hangingPunct="1">
              <a:lnSpc>
                <a:spcPct val="100000"/>
              </a:lnSpc>
              <a:spcBef>
                <a:spcPts val="0"/>
              </a:spcBef>
              <a:spcAft>
                <a:spcPts val="0"/>
              </a:spcAft>
              <a:buClr>
                <a:srgbClr val="000000"/>
              </a:buClr>
              <a:buSzTx/>
              <a:buFont typeface="Inter Tight"/>
              <a:buNone/>
              <a:tabLst/>
              <a:defRPr/>
            </a:pPr>
            <a:endParaRPr kumimoji="0" lang="en-GB" sz="2400" b="1" i="0" u="none" strike="noStrike" kern="0" cap="none" spc="0" normalizeH="0" baseline="0" noProof="0" dirty="0">
              <a:ln>
                <a:noFill/>
              </a:ln>
              <a:solidFill>
                <a:srgbClr val="FFFFFF"/>
              </a:solidFill>
              <a:effectLst/>
              <a:uLnTx/>
              <a:uFillTx/>
              <a:latin typeface="Inter Tight"/>
              <a:cs typeface="Inter Tight"/>
              <a:sym typeface="Inter Tight"/>
            </a:endParaRPr>
          </a:p>
          <a:p>
            <a:pPr marL="0" marR="0" lvl="0" indent="0" algn="l" defTabSz="1219170" rtl="0" eaLnBrk="1" fontAlgn="auto" latinLnBrk="0" hangingPunct="1">
              <a:lnSpc>
                <a:spcPct val="110000"/>
              </a:lnSpc>
              <a:spcBef>
                <a:spcPts val="0"/>
              </a:spcBef>
              <a:spcAft>
                <a:spcPts val="0"/>
              </a:spcAft>
              <a:buClr>
                <a:srgbClr val="000000"/>
              </a:buClr>
              <a:buSzTx/>
              <a:buFont typeface="Inter Tight"/>
              <a:buNone/>
              <a:tabLst/>
              <a:defRPr/>
            </a:pPr>
            <a:endParaRPr kumimoji="0" lang="en-GB" sz="2000" b="1" i="0" u="none" strike="noStrike" kern="0" cap="none" spc="0" normalizeH="0" baseline="0" noProof="0" dirty="0">
              <a:ln>
                <a:noFill/>
              </a:ln>
              <a:solidFill>
                <a:srgbClr val="FFFFFF"/>
              </a:solidFill>
              <a:effectLst/>
              <a:uLnTx/>
              <a:uFillTx/>
              <a:latin typeface="Inter Tight"/>
              <a:cs typeface="Inter Tight"/>
              <a:sym typeface="Inter Tight"/>
            </a:endParaRPr>
          </a:p>
        </p:txBody>
      </p:sp>
      <p:sp>
        <p:nvSpPr>
          <p:cNvPr id="8" name="Rounded Rectangle 16">
            <a:extLst>
              <a:ext uri="{FF2B5EF4-FFF2-40B4-BE49-F238E27FC236}">
                <a16:creationId xmlns:a16="http://schemas.microsoft.com/office/drawing/2014/main" id="{B03993B8-09DD-BCBA-1D9D-598BC90F550D}"/>
              </a:ext>
            </a:extLst>
          </p:cNvPr>
          <p:cNvSpPr/>
          <p:nvPr/>
        </p:nvSpPr>
        <p:spPr>
          <a:xfrm>
            <a:off x="6792686" y="234165"/>
            <a:ext cx="5185374" cy="6000380"/>
          </a:xfrm>
          <a:prstGeom prst="roundRect">
            <a:avLst>
              <a:gd name="adj" fmla="val 277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Inter Tight"/>
              <a:ea typeface="+mn-ea"/>
              <a:cs typeface="+mn-cs"/>
            </a:endParaRPr>
          </a:p>
        </p:txBody>
      </p:sp>
      <p:grpSp>
        <p:nvGrpSpPr>
          <p:cNvPr id="9" name="Group 8">
            <a:extLst>
              <a:ext uri="{FF2B5EF4-FFF2-40B4-BE49-F238E27FC236}">
                <a16:creationId xmlns:a16="http://schemas.microsoft.com/office/drawing/2014/main" id="{22C89D4E-EE69-0524-E87E-A55ADAC43412}"/>
              </a:ext>
            </a:extLst>
          </p:cNvPr>
          <p:cNvGrpSpPr/>
          <p:nvPr/>
        </p:nvGrpSpPr>
        <p:grpSpPr>
          <a:xfrm>
            <a:off x="7021126" y="444377"/>
            <a:ext cx="4944968" cy="5579955"/>
            <a:chOff x="6242809" y="74820"/>
            <a:chExt cx="5770704" cy="6511729"/>
          </a:xfrm>
        </p:grpSpPr>
        <p:sp>
          <p:nvSpPr>
            <p:cNvPr id="10" name="TextBox 9">
              <a:extLst>
                <a:ext uri="{FF2B5EF4-FFF2-40B4-BE49-F238E27FC236}">
                  <a16:creationId xmlns:a16="http://schemas.microsoft.com/office/drawing/2014/main" id="{6C0CF475-8D68-0EE6-62E5-DB515589FA4C}"/>
                </a:ext>
              </a:extLst>
            </p:cNvPr>
            <p:cNvSpPr txBox="1"/>
            <p:nvPr/>
          </p:nvSpPr>
          <p:spPr>
            <a:xfrm>
              <a:off x="6273294" y="6263295"/>
              <a:ext cx="5740219" cy="323254"/>
            </a:xfrm>
            <a:prstGeom prst="rect">
              <a:avLst/>
            </a:prstGeom>
            <a:noFill/>
          </p:spPr>
          <p:txBody>
            <a:bodyPr wrap="square" rtlCol="0">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1200" b="0" i="0" u="none" strike="noStrike" kern="0" cap="none" spc="0" normalizeH="0" baseline="0" noProof="0">
                  <a:ln>
                    <a:noFill/>
                  </a:ln>
                  <a:solidFill>
                    <a:srgbClr val="051D2E"/>
                  </a:solidFill>
                  <a:effectLst/>
                  <a:uLnTx/>
                  <a:uFillTx/>
                  <a:latin typeface="Inter Tight"/>
                  <a:ea typeface="+mn-ea"/>
                  <a:cs typeface="Inter Tight"/>
                  <a:sym typeface="Inter Tight"/>
                </a:rPr>
                <a:t>*Cinema significantly higher than all other channels</a:t>
              </a:r>
            </a:p>
          </p:txBody>
        </p:sp>
        <p:sp>
          <p:nvSpPr>
            <p:cNvPr id="11" name="Rectangle: Rounded Corners 10">
              <a:extLst>
                <a:ext uri="{FF2B5EF4-FFF2-40B4-BE49-F238E27FC236}">
                  <a16:creationId xmlns:a16="http://schemas.microsoft.com/office/drawing/2014/main" id="{64FF15F9-7D29-3E51-E31F-5A68787E595B}"/>
                </a:ext>
              </a:extLst>
            </p:cNvPr>
            <p:cNvSpPr>
              <a:spLocks noChangeAspect="1"/>
            </p:cNvSpPr>
            <p:nvPr/>
          </p:nvSpPr>
          <p:spPr>
            <a:xfrm>
              <a:off x="8490281" y="1182923"/>
              <a:ext cx="1199973" cy="1199974"/>
            </a:xfrm>
            <a:prstGeom prst="roundRect">
              <a:avLst/>
            </a:prstGeom>
            <a:solidFill>
              <a:schemeClr val="tx1"/>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12" name="TextBox 11">
              <a:extLst>
                <a:ext uri="{FF2B5EF4-FFF2-40B4-BE49-F238E27FC236}">
                  <a16:creationId xmlns:a16="http://schemas.microsoft.com/office/drawing/2014/main" id="{B2B620C6-AB23-603A-7E3E-B8D06E35A503}"/>
                </a:ext>
              </a:extLst>
            </p:cNvPr>
            <p:cNvSpPr txBox="1"/>
            <p:nvPr/>
          </p:nvSpPr>
          <p:spPr>
            <a:xfrm>
              <a:off x="8387563" y="1225531"/>
              <a:ext cx="1450708" cy="1160963"/>
            </a:xfrm>
            <a:prstGeom prst="rect">
              <a:avLst/>
            </a:prstGeom>
            <a:noFill/>
          </p:spPr>
          <p:txBody>
            <a:bodyPr wrap="square" lIns="91440" tIns="45720" rIns="91440" bIns="45720" rtlCol="0" anchor="ctr"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1600" b="1" i="0" u="none" strike="noStrike" kern="0" cap="none" spc="0" normalizeH="0" baseline="0" noProof="0" dirty="0">
                  <a:ln>
                    <a:noFill/>
                  </a:ln>
                  <a:solidFill>
                    <a:srgbClr val="FFFFFF"/>
                  </a:solidFill>
                  <a:effectLst/>
                  <a:uLnTx/>
                  <a:uFillTx/>
                  <a:latin typeface="Inter Tight"/>
                  <a:ea typeface="+mn-ea"/>
                  <a:cs typeface="Inter Tight"/>
                  <a:sym typeface="Inter Tight"/>
                </a:rPr>
                <a:t>Amazed</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1600" b="1" i="0" u="none" strike="noStrike" kern="0" cap="none" spc="0" normalizeH="0" baseline="0" noProof="0" dirty="0">
                  <a:ln>
                    <a:noFill/>
                  </a:ln>
                  <a:solidFill>
                    <a:srgbClr val="FFFFFF"/>
                  </a:solidFill>
                  <a:effectLst/>
                  <a:uLnTx/>
                  <a:uFillTx/>
                  <a:latin typeface="Inter Tight"/>
                  <a:ea typeface="+mn-ea"/>
                  <a:cs typeface="Inter Tight"/>
                  <a:sym typeface="Inter Tight"/>
                </a:rPr>
                <a:t>17%</a:t>
              </a:r>
              <a:r>
                <a:rPr kumimoji="0" lang="en-GB" sz="1600" b="1" i="0" u="none" strike="noStrike" kern="0" cap="none" spc="0" normalizeH="0" baseline="30000" noProof="0" dirty="0">
                  <a:ln>
                    <a:noFill/>
                  </a:ln>
                  <a:solidFill>
                    <a:srgbClr val="FFFFFF"/>
                  </a:solidFill>
                  <a:effectLst/>
                  <a:uLnTx/>
                  <a:uFillTx/>
                  <a:latin typeface="Inter Tight"/>
                  <a:ea typeface="+mn-ea"/>
                  <a:cs typeface="Inter Tight"/>
                  <a:sym typeface="Inter Tight"/>
                </a:rPr>
                <a:t>*</a:t>
              </a:r>
              <a:endParaRPr kumimoji="0" lang="en-GB" sz="1600" b="1" i="0" u="none" strike="noStrike" kern="0" cap="none" spc="0" normalizeH="0" baseline="30000" noProof="0" dirty="0">
                <a:ln>
                  <a:noFill/>
                </a:ln>
                <a:solidFill>
                  <a:srgbClr val="AC1921"/>
                </a:solidFill>
                <a:effectLst/>
                <a:uLnTx/>
                <a:uFillTx/>
                <a:latin typeface="Inter Tight"/>
                <a:ea typeface="+mn-ea"/>
                <a:cs typeface="Inter Tight"/>
                <a:sym typeface="Inter Tight"/>
              </a:endParaRPr>
            </a:p>
          </p:txBody>
        </p:sp>
        <p:sp>
          <p:nvSpPr>
            <p:cNvPr id="13" name="Rectangle: Rounded Corners 12">
              <a:extLst>
                <a:ext uri="{FF2B5EF4-FFF2-40B4-BE49-F238E27FC236}">
                  <a16:creationId xmlns:a16="http://schemas.microsoft.com/office/drawing/2014/main" id="{72E9BEBD-AC0C-0077-1B6F-DBD2D5889C10}"/>
                </a:ext>
              </a:extLst>
            </p:cNvPr>
            <p:cNvSpPr>
              <a:spLocks noChangeAspect="1"/>
            </p:cNvSpPr>
            <p:nvPr/>
          </p:nvSpPr>
          <p:spPr>
            <a:xfrm>
              <a:off x="9518654" y="2484425"/>
              <a:ext cx="2052528" cy="2052528"/>
            </a:xfrm>
            <a:prstGeom prst="roundRect">
              <a:avLst/>
            </a:prstGeom>
            <a:solidFill>
              <a:schemeClr val="accent6">
                <a:lumMod val="60000"/>
                <a:lumOff val="40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14" name="TextBox 13">
              <a:extLst>
                <a:ext uri="{FF2B5EF4-FFF2-40B4-BE49-F238E27FC236}">
                  <a16:creationId xmlns:a16="http://schemas.microsoft.com/office/drawing/2014/main" id="{6FD77B41-F1A7-9A8E-9614-F4B054B9BE92}"/>
                </a:ext>
              </a:extLst>
            </p:cNvPr>
            <p:cNvSpPr txBox="1"/>
            <p:nvPr/>
          </p:nvSpPr>
          <p:spPr>
            <a:xfrm>
              <a:off x="9372329" y="2376378"/>
              <a:ext cx="2397264" cy="2362910"/>
            </a:xfrm>
            <a:prstGeom prst="roundRect">
              <a:avLst>
                <a:gd name="adj" fmla="val 14011"/>
              </a:avLst>
            </a:prstGeom>
            <a:noFill/>
          </p:spPr>
          <p:txBody>
            <a:bodyPr wrap="square" lIns="91440" tIns="45720" rIns="91440" bIns="45720" rtlCol="0" anchor="ctr"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2800" b="1" i="0" u="none" strike="noStrike" kern="0" cap="none" spc="0" normalizeH="0" baseline="0" noProof="0" dirty="0">
                  <a:ln>
                    <a:noFill/>
                  </a:ln>
                  <a:solidFill>
                    <a:srgbClr val="051D2E"/>
                  </a:solidFill>
                  <a:effectLst/>
                  <a:uLnTx/>
                  <a:uFillTx/>
                  <a:latin typeface="Inter Tight"/>
                  <a:ea typeface="+mn-ea"/>
                  <a:cs typeface="Inter Tight"/>
                  <a:sym typeface="Inter Tight"/>
                </a:rPr>
                <a:t>Excited</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2800" b="1" i="0" u="none" strike="noStrike" kern="0" cap="none" spc="0" normalizeH="0" baseline="0" noProof="0" dirty="0">
                  <a:ln>
                    <a:noFill/>
                  </a:ln>
                  <a:solidFill>
                    <a:srgbClr val="051D2E"/>
                  </a:solidFill>
                  <a:effectLst/>
                  <a:uLnTx/>
                  <a:uFillTx/>
                  <a:latin typeface="Inter Tight"/>
                  <a:ea typeface="+mn-ea"/>
                  <a:cs typeface="Inter Tight"/>
                  <a:sym typeface="Inter Tight"/>
                </a:rPr>
                <a:t>47%</a:t>
              </a:r>
              <a:r>
                <a:rPr kumimoji="0" lang="en-GB" sz="2800" b="1" i="0" u="none" strike="noStrike" kern="0" cap="none" spc="0" normalizeH="0" baseline="30000" noProof="0" dirty="0">
                  <a:ln>
                    <a:noFill/>
                  </a:ln>
                  <a:solidFill>
                    <a:srgbClr val="051D2E"/>
                  </a:solidFill>
                  <a:effectLst/>
                  <a:uLnTx/>
                  <a:uFillTx/>
                  <a:latin typeface="Inter Tight"/>
                  <a:ea typeface="+mn-ea"/>
                  <a:cs typeface="Inter Tight"/>
                  <a:sym typeface="Inter Tight"/>
                </a:rPr>
                <a:t>*</a:t>
              </a:r>
            </a:p>
          </p:txBody>
        </p:sp>
        <p:sp>
          <p:nvSpPr>
            <p:cNvPr id="15" name="Rectangle: Rounded Corners 14">
              <a:extLst>
                <a:ext uri="{FF2B5EF4-FFF2-40B4-BE49-F238E27FC236}">
                  <a16:creationId xmlns:a16="http://schemas.microsoft.com/office/drawing/2014/main" id="{21FC2068-3154-88B5-7046-EEA63B3D60F5}"/>
                </a:ext>
              </a:extLst>
            </p:cNvPr>
            <p:cNvSpPr>
              <a:spLocks noChangeAspect="1"/>
            </p:cNvSpPr>
            <p:nvPr/>
          </p:nvSpPr>
          <p:spPr>
            <a:xfrm>
              <a:off x="7135012" y="3783816"/>
              <a:ext cx="1888310" cy="1888309"/>
            </a:xfrm>
            <a:prstGeom prst="roundRect">
              <a:avLst/>
            </a:prstGeom>
            <a:solidFill>
              <a:schemeClr val="tx1"/>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16" name="TextBox 15">
              <a:extLst>
                <a:ext uri="{FF2B5EF4-FFF2-40B4-BE49-F238E27FC236}">
                  <a16:creationId xmlns:a16="http://schemas.microsoft.com/office/drawing/2014/main" id="{BF9BB87E-0C2A-5AEC-CACE-E29DFE363B2D}"/>
                </a:ext>
              </a:extLst>
            </p:cNvPr>
            <p:cNvSpPr txBox="1"/>
            <p:nvPr/>
          </p:nvSpPr>
          <p:spPr>
            <a:xfrm>
              <a:off x="7233365" y="3922736"/>
              <a:ext cx="1690900" cy="1643598"/>
            </a:xfrm>
            <a:prstGeom prst="rect">
              <a:avLst/>
            </a:prstGeom>
            <a:noFill/>
          </p:spPr>
          <p:txBody>
            <a:bodyPr wrap="square" lIns="91440" tIns="45720" rIns="91440" bIns="45720" rtlCol="0" anchor="ctr"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2800" b="1" i="0" u="none" strike="noStrike" kern="0" cap="none" spc="0" normalizeH="0" baseline="0" noProof="0" dirty="0">
                  <a:ln>
                    <a:noFill/>
                  </a:ln>
                  <a:solidFill>
                    <a:srgbClr val="FFFFFF"/>
                  </a:solidFill>
                  <a:effectLst/>
                  <a:uLnTx/>
                  <a:uFillTx/>
                  <a:latin typeface="Inter Tight"/>
                  <a:ea typeface="+mn-ea"/>
                  <a:cs typeface="Inter Tight"/>
                  <a:sym typeface="Inter Tight"/>
                </a:rPr>
                <a:t>Happy</a:t>
              </a:r>
              <a:endParaRPr kumimoji="0" lang="en-US" sz="1200" b="1" i="0" u="none" strike="noStrike" kern="0" cap="none" spc="0" normalizeH="0" baseline="0" noProof="0" dirty="0">
                <a:ln>
                  <a:noFill/>
                </a:ln>
                <a:solidFill>
                  <a:srgbClr val="000000"/>
                </a:solidFill>
                <a:effectLst/>
                <a:uLnTx/>
                <a:uFillTx/>
                <a:latin typeface="Inter Tight"/>
                <a:ea typeface="+mn-ea"/>
                <a:cs typeface="Inter Tight"/>
                <a:sym typeface="Inter Tight"/>
              </a:endParaRP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2800" b="1" i="0" u="none" strike="noStrike" kern="0" cap="none" spc="0" normalizeH="0" baseline="0" noProof="0" dirty="0">
                  <a:ln>
                    <a:noFill/>
                  </a:ln>
                  <a:solidFill>
                    <a:srgbClr val="FFFFFF"/>
                  </a:solidFill>
                  <a:effectLst/>
                  <a:uLnTx/>
                  <a:uFillTx/>
                  <a:latin typeface="Inter Tight"/>
                  <a:ea typeface="+mn-ea"/>
                  <a:cs typeface="Inter Tight"/>
                  <a:sym typeface="Inter Tight"/>
                </a:rPr>
                <a:t>39%</a:t>
              </a:r>
              <a:r>
                <a:rPr kumimoji="0" lang="en-GB" sz="2800" b="1" i="0" u="none" strike="noStrike" kern="0" cap="none" spc="0" normalizeH="0" baseline="30000" noProof="0" dirty="0">
                  <a:ln>
                    <a:noFill/>
                  </a:ln>
                  <a:solidFill>
                    <a:srgbClr val="FFFFFF"/>
                  </a:solidFill>
                  <a:effectLst/>
                  <a:uLnTx/>
                  <a:uFillTx/>
                  <a:latin typeface="Inter Tight"/>
                  <a:ea typeface="+mn-ea"/>
                  <a:cs typeface="Inter Tight"/>
                  <a:sym typeface="Inter Tight"/>
                </a:rPr>
                <a:t>*</a:t>
              </a:r>
              <a:endParaRPr kumimoji="0" lang="en-GB" sz="2800" b="1" i="0" u="none" strike="noStrike" kern="0" cap="none" spc="0" normalizeH="0" baseline="30000" noProof="0" dirty="0">
                <a:ln>
                  <a:noFill/>
                </a:ln>
                <a:solidFill>
                  <a:srgbClr val="AC1921"/>
                </a:solidFill>
                <a:effectLst/>
                <a:uLnTx/>
                <a:uFillTx/>
                <a:latin typeface="Inter Tight"/>
                <a:ea typeface="+mn-ea"/>
                <a:cs typeface="Inter Tight"/>
                <a:sym typeface="Inter Tight"/>
              </a:endParaRPr>
            </a:p>
          </p:txBody>
        </p:sp>
        <p:sp>
          <p:nvSpPr>
            <p:cNvPr id="17" name="Rectangle: Rounded Corners 16">
              <a:extLst>
                <a:ext uri="{FF2B5EF4-FFF2-40B4-BE49-F238E27FC236}">
                  <a16:creationId xmlns:a16="http://schemas.microsoft.com/office/drawing/2014/main" id="{11DB95FB-434F-270E-E5A0-D8C13F7CE647}"/>
                </a:ext>
              </a:extLst>
            </p:cNvPr>
            <p:cNvSpPr>
              <a:spLocks noChangeAspect="1"/>
            </p:cNvSpPr>
            <p:nvPr/>
          </p:nvSpPr>
          <p:spPr>
            <a:xfrm>
              <a:off x="9864148" y="4961191"/>
              <a:ext cx="957780" cy="957778"/>
            </a:xfrm>
            <a:prstGeom prst="roundRect">
              <a:avLst/>
            </a:prstGeom>
            <a:solidFill>
              <a:schemeClr val="accent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18" name="TextBox 17">
              <a:extLst>
                <a:ext uri="{FF2B5EF4-FFF2-40B4-BE49-F238E27FC236}">
                  <a16:creationId xmlns:a16="http://schemas.microsoft.com/office/drawing/2014/main" id="{45445BE0-F29C-7FB3-B57A-26B4A06FB55F}"/>
                </a:ext>
              </a:extLst>
            </p:cNvPr>
            <p:cNvSpPr txBox="1"/>
            <p:nvPr/>
          </p:nvSpPr>
          <p:spPr>
            <a:xfrm>
              <a:off x="9801192" y="4916882"/>
              <a:ext cx="1124479" cy="1114093"/>
            </a:xfrm>
            <a:prstGeom prst="rect">
              <a:avLst/>
            </a:prstGeom>
            <a:noFill/>
          </p:spPr>
          <p:txBody>
            <a:bodyPr wrap="square" lIns="91440" tIns="45720" rIns="91440" bIns="45720" rtlCol="0" anchor="ctr"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1200" b="1" i="0" u="none" strike="noStrike" kern="0" cap="none" spc="0" normalizeH="0" baseline="0" noProof="0" dirty="0">
                  <a:ln>
                    <a:noFill/>
                  </a:ln>
                  <a:solidFill>
                    <a:srgbClr val="FFFFFF"/>
                  </a:solidFill>
                  <a:effectLst/>
                  <a:uLnTx/>
                  <a:uFillTx/>
                  <a:latin typeface="Inter Tight"/>
                  <a:ea typeface="+mn-ea"/>
                  <a:cs typeface="Inter Tight"/>
                  <a:sym typeface="Inter Tight"/>
                </a:rPr>
                <a:t>Nostalgic</a:t>
              </a:r>
              <a:endParaRPr kumimoji="0" lang="en-US" sz="1050" b="1" i="0" u="none" strike="noStrike" kern="0" cap="none" spc="0" normalizeH="0" baseline="0" noProof="0" dirty="0">
                <a:ln>
                  <a:noFill/>
                </a:ln>
                <a:solidFill>
                  <a:srgbClr val="000000"/>
                </a:solidFill>
                <a:effectLst/>
                <a:uLnTx/>
                <a:uFillTx/>
                <a:latin typeface="Inter Tight"/>
                <a:ea typeface="+mn-ea"/>
                <a:cs typeface="Inter Tight"/>
                <a:sym typeface="Inter Tight"/>
              </a:endParaRP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1600" b="1" i="0" u="none" strike="noStrike" kern="0" cap="none" spc="0" normalizeH="0" baseline="0" noProof="0" dirty="0">
                  <a:ln>
                    <a:noFill/>
                  </a:ln>
                  <a:solidFill>
                    <a:srgbClr val="FFFFFF"/>
                  </a:solidFill>
                  <a:effectLst/>
                  <a:uLnTx/>
                  <a:uFillTx/>
                  <a:latin typeface="Inter Tight"/>
                  <a:ea typeface="+mn-ea"/>
                  <a:cs typeface="Inter Tight"/>
                  <a:sym typeface="Inter Tight"/>
                </a:rPr>
                <a:t>13%</a:t>
              </a:r>
              <a:r>
                <a:rPr kumimoji="0" lang="en-GB" sz="1600" b="1" i="0" u="none" strike="noStrike" kern="0" cap="none" spc="0" normalizeH="0" baseline="30000" noProof="0" dirty="0">
                  <a:ln>
                    <a:noFill/>
                  </a:ln>
                  <a:solidFill>
                    <a:srgbClr val="FFFFFF"/>
                  </a:solidFill>
                  <a:effectLst/>
                  <a:uLnTx/>
                  <a:uFillTx/>
                  <a:latin typeface="Inter Tight"/>
                  <a:ea typeface="+mn-ea"/>
                  <a:cs typeface="Inter Tight"/>
                  <a:sym typeface="Inter Tight"/>
                </a:rPr>
                <a:t>*</a:t>
              </a:r>
              <a:endParaRPr kumimoji="0" lang="en-US" sz="1200" b="1" i="0" u="none" strike="noStrike" kern="0" cap="none" spc="0" normalizeH="0" baseline="30000" noProof="0" dirty="0">
                <a:ln>
                  <a:noFill/>
                </a:ln>
                <a:solidFill>
                  <a:srgbClr val="000000"/>
                </a:solidFill>
                <a:effectLst/>
                <a:uLnTx/>
                <a:uFillTx/>
                <a:latin typeface="Inter Tight"/>
                <a:ea typeface="+mn-ea"/>
                <a:cs typeface="Inter Tight"/>
                <a:sym typeface="Inter Tight"/>
              </a:endParaRPr>
            </a:p>
          </p:txBody>
        </p:sp>
        <p:sp>
          <p:nvSpPr>
            <p:cNvPr id="19" name="Rectangle: Rounded Corners 18">
              <a:extLst>
                <a:ext uri="{FF2B5EF4-FFF2-40B4-BE49-F238E27FC236}">
                  <a16:creationId xmlns:a16="http://schemas.microsoft.com/office/drawing/2014/main" id="{38B05660-C3C6-F5A7-5CA4-7FAAEB528F5F}"/>
                </a:ext>
              </a:extLst>
            </p:cNvPr>
            <p:cNvSpPr>
              <a:spLocks noChangeAspect="1"/>
            </p:cNvSpPr>
            <p:nvPr/>
          </p:nvSpPr>
          <p:spPr>
            <a:xfrm>
              <a:off x="6528964" y="1805182"/>
              <a:ext cx="1581795" cy="1581793"/>
            </a:xfrm>
            <a:prstGeom prst="roundRect">
              <a:avLst/>
            </a:prstGeom>
            <a:solidFill>
              <a:schemeClr val="accent6">
                <a:lumMod val="60000"/>
                <a:lumOff val="40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20" name="TextBox 19">
              <a:extLst>
                <a:ext uri="{FF2B5EF4-FFF2-40B4-BE49-F238E27FC236}">
                  <a16:creationId xmlns:a16="http://schemas.microsoft.com/office/drawing/2014/main" id="{D8C9F9CC-90D1-7213-6513-EDBAD40BFEB3}"/>
                </a:ext>
              </a:extLst>
            </p:cNvPr>
            <p:cNvSpPr txBox="1"/>
            <p:nvPr/>
          </p:nvSpPr>
          <p:spPr>
            <a:xfrm>
              <a:off x="6362066" y="1648083"/>
              <a:ext cx="1957251" cy="1957251"/>
            </a:xfrm>
            <a:prstGeom prst="rect">
              <a:avLst/>
            </a:prstGeom>
            <a:noFill/>
          </p:spPr>
          <p:txBody>
            <a:bodyPr wrap="square" lIns="91440" tIns="45720" rIns="91440" bIns="45720" rtlCol="0" anchor="ctr"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2000" b="1" i="0" u="none" strike="noStrike" kern="0" cap="none" spc="0" normalizeH="0" baseline="0" noProof="0" dirty="0">
                  <a:ln>
                    <a:noFill/>
                  </a:ln>
                  <a:solidFill>
                    <a:srgbClr val="051D2E"/>
                  </a:solidFill>
                  <a:effectLst/>
                  <a:uLnTx/>
                  <a:uFillTx/>
                  <a:latin typeface="Inter Tight"/>
                  <a:ea typeface="+mn-ea"/>
                  <a:cs typeface="Inter Tight"/>
                  <a:sym typeface="Inter Tight"/>
                </a:rPr>
                <a:t>Focused</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GB" sz="2400" b="1" i="0" u="none" strike="noStrike" kern="0" cap="none" spc="0" normalizeH="0" baseline="0" noProof="0" dirty="0">
                  <a:ln>
                    <a:noFill/>
                  </a:ln>
                  <a:solidFill>
                    <a:srgbClr val="051D2E"/>
                  </a:solidFill>
                  <a:effectLst/>
                  <a:uLnTx/>
                  <a:uFillTx/>
                  <a:latin typeface="Inter Tight"/>
                  <a:ea typeface="+mn-ea"/>
                  <a:cs typeface="Inter Tight"/>
                  <a:sym typeface="Inter Tight"/>
                </a:rPr>
                <a:t>31%</a:t>
              </a:r>
              <a:r>
                <a:rPr kumimoji="0" lang="en-GB" sz="2400" b="1" i="0" u="none" strike="noStrike" kern="0" cap="none" spc="0" normalizeH="0" baseline="30000" noProof="0" dirty="0">
                  <a:ln>
                    <a:noFill/>
                  </a:ln>
                  <a:solidFill>
                    <a:srgbClr val="051D2E"/>
                  </a:solidFill>
                  <a:effectLst/>
                  <a:uLnTx/>
                  <a:uFillTx/>
                  <a:latin typeface="Inter Tight"/>
                  <a:ea typeface="+mn-ea"/>
                  <a:cs typeface="Inter Tight"/>
                  <a:sym typeface="Inter Tight"/>
                </a:rPr>
                <a:t>*</a:t>
              </a:r>
            </a:p>
          </p:txBody>
        </p:sp>
        <p:sp>
          <p:nvSpPr>
            <p:cNvPr id="21" name="TextBox 20">
              <a:extLst>
                <a:ext uri="{FF2B5EF4-FFF2-40B4-BE49-F238E27FC236}">
                  <a16:creationId xmlns:a16="http://schemas.microsoft.com/office/drawing/2014/main" id="{F9766D59-2540-E1A5-18CE-5E569EF0E8CF}"/>
                </a:ext>
              </a:extLst>
            </p:cNvPr>
            <p:cNvSpPr txBox="1"/>
            <p:nvPr/>
          </p:nvSpPr>
          <p:spPr>
            <a:xfrm>
              <a:off x="6242809" y="74820"/>
              <a:ext cx="5740219" cy="969761"/>
            </a:xfrm>
            <a:prstGeom prst="rect">
              <a:avLst/>
            </a:prstGeom>
            <a:noFill/>
          </p:spPr>
          <p:txBody>
            <a:bodyPr wrap="square" rtlCol="0">
              <a:spAutoFit/>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r>
                <a:rPr kumimoji="0" lang="en-GB" sz="2400" b="1" i="0" u="none" strike="noStrike" kern="0" cap="none" spc="0" normalizeH="0" baseline="0" noProof="0" dirty="0">
                  <a:ln>
                    <a:noFill/>
                  </a:ln>
                  <a:solidFill>
                    <a:srgbClr val="000000"/>
                  </a:solidFill>
                  <a:effectLst/>
                  <a:uLnTx/>
                  <a:uFillTx/>
                  <a:latin typeface="Inter Tight"/>
                  <a:ea typeface="+mn-ea"/>
                  <a:cs typeface="Inter Tight"/>
                  <a:sym typeface="Inter Tight"/>
                </a:rPr>
                <a:t>Emotions before watching something new at the cinema</a:t>
              </a:r>
            </a:p>
          </p:txBody>
        </p:sp>
      </p:grpSp>
    </p:spTree>
    <p:extLst>
      <p:ext uri="{BB962C8B-B14F-4D97-AF65-F5344CB8AC3E}">
        <p14:creationId xmlns:p14="http://schemas.microsoft.com/office/powerpoint/2010/main" val="1706072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544F0F-7584-A523-E718-EDF7DA9C4159}"/>
              </a:ext>
            </a:extLst>
          </p:cNvPr>
          <p:cNvSpPr>
            <a:spLocks noGrp="1"/>
          </p:cNvSpPr>
          <p:nvPr>
            <p:ph type="body" sz="quarter" idx="83"/>
          </p:nvPr>
        </p:nvSpPr>
        <p:spPr/>
        <p:txBody>
          <a:bodyPr/>
          <a:lstStyle/>
          <a:p>
            <a:endParaRPr lang="en-GB"/>
          </a:p>
        </p:txBody>
      </p:sp>
      <p:sp>
        <p:nvSpPr>
          <p:cNvPr id="3" name="Title 2">
            <a:extLst>
              <a:ext uri="{FF2B5EF4-FFF2-40B4-BE49-F238E27FC236}">
                <a16:creationId xmlns:a16="http://schemas.microsoft.com/office/drawing/2014/main" id="{39BC2EF3-484B-BD54-2343-0907A8B90F48}"/>
              </a:ext>
            </a:extLst>
          </p:cNvPr>
          <p:cNvSpPr>
            <a:spLocks noGrp="1"/>
          </p:cNvSpPr>
          <p:nvPr>
            <p:ph type="title"/>
          </p:nvPr>
        </p:nvSpPr>
        <p:spPr>
          <a:xfrm>
            <a:off x="218208" y="546963"/>
            <a:ext cx="11300958" cy="3027510"/>
          </a:xfrm>
        </p:spPr>
        <p:txBody>
          <a:bodyPr/>
          <a:lstStyle/>
          <a:p>
            <a:pPr marL="0" marR="0" lvl="0" indent="0" algn="l" defTabSz="1219170" rtl="0" eaLnBrk="1" fontAlgn="auto" latinLnBrk="0" hangingPunct="1">
              <a:lnSpc>
                <a:spcPct val="90000"/>
              </a:lnSpc>
              <a:spcBef>
                <a:spcPts val="0"/>
              </a:spcBef>
              <a:spcAft>
                <a:spcPts val="0"/>
              </a:spcAft>
              <a:tabLst/>
              <a:defRPr/>
            </a:pPr>
            <a:r>
              <a:rPr kumimoji="0" lang="en-GB" sz="6000" b="1" i="0" u="none" strike="noStrike" kern="0" cap="none" spc="0" normalizeH="0" baseline="0" noProof="0">
                <a:ln>
                  <a:noFill/>
                </a:ln>
                <a:solidFill>
                  <a:srgbClr val="82B2B3"/>
                </a:solidFill>
                <a:effectLst/>
                <a:uLnTx/>
                <a:uFillTx/>
                <a:latin typeface="Inter Tight"/>
                <a:ea typeface="Inter Tight Light" pitchFamily="2" charset="0"/>
                <a:cs typeface="Inter Tight Light" pitchFamily="2" charset="0"/>
                <a:sym typeface="Inter Tight"/>
              </a:rPr>
              <a:t>Be in culture. </a:t>
            </a:r>
            <a:r>
              <a:rPr kumimoji="0" lang="en-GB" sz="6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Inter Tight"/>
              </a:rPr>
              <a:t>Cultural moments. </a:t>
            </a:r>
            <a:br>
              <a:rPr kumimoji="0" lang="en-GB" sz="6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Inter Tight"/>
              </a:rPr>
            </a:br>
            <a:r>
              <a:rPr kumimoji="0" lang="en-GB" sz="6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Inter Tight"/>
              </a:rPr>
              <a:t>Cultural visibility. Culturally relevant.</a:t>
            </a:r>
            <a:br>
              <a:rPr kumimoji="0" lang="en-GB" sz="6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Inter Tight"/>
              </a:rPr>
            </a:br>
            <a:endParaRPr lang="en-GB" dirty="0"/>
          </a:p>
        </p:txBody>
      </p:sp>
    </p:spTree>
    <p:extLst>
      <p:ext uri="{BB962C8B-B14F-4D97-AF65-F5344CB8AC3E}">
        <p14:creationId xmlns:p14="http://schemas.microsoft.com/office/powerpoint/2010/main" val="3675879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37B81-2139-7A08-E21E-3A661EB0733E}"/>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2402B56B-72EA-D703-74D4-B832BF2D55B7}"/>
              </a:ext>
            </a:extLst>
          </p:cNvPr>
          <p:cNvSpPr/>
          <p:nvPr/>
        </p:nvSpPr>
        <p:spPr>
          <a:xfrm>
            <a:off x="7732264" y="2485636"/>
            <a:ext cx="468000" cy="9283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14" name="Rounded Rectangle 13">
            <a:extLst>
              <a:ext uri="{FF2B5EF4-FFF2-40B4-BE49-F238E27FC236}">
                <a16:creationId xmlns:a16="http://schemas.microsoft.com/office/drawing/2014/main" id="{F2D23C80-F11F-9E88-ADA2-B44CA26E05B8}"/>
              </a:ext>
            </a:extLst>
          </p:cNvPr>
          <p:cNvSpPr/>
          <p:nvPr/>
        </p:nvSpPr>
        <p:spPr>
          <a:xfrm>
            <a:off x="5301771" y="2473761"/>
            <a:ext cx="468000" cy="928300"/>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15" name="Rounded Rectangle 14">
            <a:extLst>
              <a:ext uri="{FF2B5EF4-FFF2-40B4-BE49-F238E27FC236}">
                <a16:creationId xmlns:a16="http://schemas.microsoft.com/office/drawing/2014/main" id="{8289EEB9-E888-0D4E-811C-636F9EDEDB2B}"/>
              </a:ext>
            </a:extLst>
          </p:cNvPr>
          <p:cNvSpPr/>
          <p:nvPr/>
        </p:nvSpPr>
        <p:spPr>
          <a:xfrm>
            <a:off x="6317121" y="2473761"/>
            <a:ext cx="468000" cy="92830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8" name="Rounded Rectangle 7">
            <a:extLst>
              <a:ext uri="{FF2B5EF4-FFF2-40B4-BE49-F238E27FC236}">
                <a16:creationId xmlns:a16="http://schemas.microsoft.com/office/drawing/2014/main" id="{686C80CD-8596-7F28-1BB6-FE2703AF44D4}"/>
              </a:ext>
            </a:extLst>
          </p:cNvPr>
          <p:cNvSpPr/>
          <p:nvPr/>
        </p:nvSpPr>
        <p:spPr>
          <a:xfrm>
            <a:off x="3960562" y="2473761"/>
            <a:ext cx="561960" cy="928300"/>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12" name="Text Placeholder 11">
            <a:extLst>
              <a:ext uri="{FF2B5EF4-FFF2-40B4-BE49-F238E27FC236}">
                <a16:creationId xmlns:a16="http://schemas.microsoft.com/office/drawing/2014/main" id="{8A65502B-5664-55D5-87B3-87FD837114DC}"/>
              </a:ext>
            </a:extLst>
          </p:cNvPr>
          <p:cNvSpPr>
            <a:spLocks noGrp="1"/>
          </p:cNvSpPr>
          <p:nvPr>
            <p:ph type="body" sz="quarter" idx="83"/>
          </p:nvPr>
        </p:nvSpPr>
        <p:spPr>
          <a:xfrm>
            <a:off x="2493818" y="6397464"/>
            <a:ext cx="9492940" cy="138314"/>
          </a:xfrm>
        </p:spPr>
        <p:txBody>
          <a:bodyPr>
            <a:noAutofit/>
          </a:bodyPr>
          <a:lstStyle/>
          <a:p>
            <a:pPr>
              <a:spcBef>
                <a:spcPts val="0"/>
              </a:spcBef>
            </a:pPr>
            <a:r>
              <a:rPr lang="en-GB" dirty="0"/>
              <a:t>For each media format, please select the point on the scale that best describes the nature of that cultural moment. </a:t>
            </a:r>
          </a:p>
          <a:p>
            <a:pPr>
              <a:spcBef>
                <a:spcPts val="0"/>
              </a:spcBef>
            </a:pPr>
            <a:r>
              <a:rPr lang="en-GB" dirty="0"/>
              <a:t>Gap between left [0-3] &amp; right side [8-10] (All respondents). Note: Scale From 20% to -20% not shown for presentation purposes. Base: UK 16–64-year-olds (1507) </a:t>
            </a:r>
          </a:p>
        </p:txBody>
      </p:sp>
      <p:sp>
        <p:nvSpPr>
          <p:cNvPr id="11" name="Text Placeholder 10">
            <a:extLst>
              <a:ext uri="{FF2B5EF4-FFF2-40B4-BE49-F238E27FC236}">
                <a16:creationId xmlns:a16="http://schemas.microsoft.com/office/drawing/2014/main" id="{39B9BBA7-2740-84F1-51FD-69AF52BFFB9E}"/>
              </a:ext>
            </a:extLst>
          </p:cNvPr>
          <p:cNvSpPr>
            <a:spLocks noGrp="1"/>
          </p:cNvSpPr>
          <p:nvPr>
            <p:ph type="subTitle" idx="1"/>
          </p:nvPr>
        </p:nvSpPr>
        <p:spPr>
          <a:xfrm>
            <a:off x="199829" y="856110"/>
            <a:ext cx="11786929" cy="347555"/>
          </a:xfrm>
        </p:spPr>
        <p:txBody>
          <a:bodyPr/>
          <a:lstStyle/>
          <a:p>
            <a:pPr>
              <a:lnSpc>
                <a:spcPct val="100000"/>
              </a:lnSpc>
            </a:pPr>
            <a:r>
              <a:rPr lang="en-GB" sz="2000" dirty="0"/>
              <a:t>Cinema cultural moments are felt to be the longest lasting, while by comparison social media moments are more fleeting and forgettable</a:t>
            </a:r>
          </a:p>
        </p:txBody>
      </p:sp>
      <p:sp>
        <p:nvSpPr>
          <p:cNvPr id="10" name="Title 9">
            <a:extLst>
              <a:ext uri="{FF2B5EF4-FFF2-40B4-BE49-F238E27FC236}">
                <a16:creationId xmlns:a16="http://schemas.microsoft.com/office/drawing/2014/main" id="{EE126C95-494B-1705-5B6F-8E3AFCA19453}"/>
              </a:ext>
            </a:extLst>
          </p:cNvPr>
          <p:cNvSpPr>
            <a:spLocks noGrp="1"/>
          </p:cNvSpPr>
          <p:nvPr>
            <p:ph type="title"/>
          </p:nvPr>
        </p:nvSpPr>
        <p:spPr/>
        <p:txBody>
          <a:bodyPr/>
          <a:lstStyle/>
          <a:p>
            <a:r>
              <a:rPr lang="en-GB" sz="4000" dirty="0"/>
              <a:t>Emotional resonance is cinema’s strength</a:t>
            </a:r>
          </a:p>
        </p:txBody>
      </p:sp>
      <p:sp>
        <p:nvSpPr>
          <p:cNvPr id="67" name="TextBox 66">
            <a:extLst>
              <a:ext uri="{FF2B5EF4-FFF2-40B4-BE49-F238E27FC236}">
                <a16:creationId xmlns:a16="http://schemas.microsoft.com/office/drawing/2014/main" id="{D2584877-1E84-7692-A5DE-20E60005FA26}"/>
              </a:ext>
            </a:extLst>
          </p:cNvPr>
          <p:cNvSpPr txBox="1"/>
          <p:nvPr/>
        </p:nvSpPr>
        <p:spPr>
          <a:xfrm>
            <a:off x="314058" y="1736169"/>
            <a:ext cx="10804825" cy="369332"/>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000000"/>
                </a:solidFill>
                <a:effectLst/>
                <a:uLnTx/>
                <a:uFillTx/>
                <a:latin typeface="Inter Tight"/>
                <a:ea typeface="+mn-ea"/>
                <a:cs typeface="Inter Tight"/>
                <a:sym typeface="Inter Tight"/>
              </a:rPr>
              <a:t>Cultural Moments Associations – Gap between left [0-3] &amp; right side [8-10] (All respondents)</a:t>
            </a:r>
          </a:p>
        </p:txBody>
      </p:sp>
      <p:cxnSp>
        <p:nvCxnSpPr>
          <p:cNvPr id="45" name="Straight Connector 44">
            <a:extLst>
              <a:ext uri="{FF2B5EF4-FFF2-40B4-BE49-F238E27FC236}">
                <a16:creationId xmlns:a16="http://schemas.microsoft.com/office/drawing/2014/main" id="{700086A5-30FF-D7FF-509E-41E334FC23F2}"/>
              </a:ext>
            </a:extLst>
          </p:cNvPr>
          <p:cNvCxnSpPr>
            <a:cxnSpLocks/>
          </p:cNvCxnSpPr>
          <p:nvPr/>
        </p:nvCxnSpPr>
        <p:spPr>
          <a:xfrm flipV="1">
            <a:off x="2388917" y="2956423"/>
            <a:ext cx="7412562" cy="1235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 Placeholder 5">
            <a:extLst>
              <a:ext uri="{FF2B5EF4-FFF2-40B4-BE49-F238E27FC236}">
                <a16:creationId xmlns:a16="http://schemas.microsoft.com/office/drawing/2014/main" id="{FBA0DA40-590A-B4B8-CA71-9B6D7AAA2B55}"/>
              </a:ext>
            </a:extLst>
          </p:cNvPr>
          <p:cNvSpPr txBox="1">
            <a:spLocks/>
          </p:cNvSpPr>
          <p:nvPr/>
        </p:nvSpPr>
        <p:spPr>
          <a:xfrm>
            <a:off x="451262" y="2495915"/>
            <a:ext cx="1939255" cy="894484"/>
          </a:xfrm>
          <a:prstGeom prst="roundRect">
            <a:avLst/>
          </a:prstGeom>
          <a:solidFill>
            <a:schemeClr val="bg2"/>
          </a:solidFill>
        </p:spPr>
        <p:txBody>
          <a:bodyPr vert="horz" lIns="0" tIns="60960" rIns="0" bIns="60960" rtlCol="0" anchor="ctr">
            <a:noAutofit/>
          </a:bodyPr>
          <a:lstStyle>
            <a:defPPr marR="0" lvl="0" algn="l" rtl="0">
              <a:lnSpc>
                <a:spcPct val="100000"/>
              </a:lnSpc>
              <a:spcBef>
                <a:spcPts val="0"/>
              </a:spcBef>
              <a:spcAft>
                <a:spcPts val="0"/>
              </a:spcAft>
            </a:defPPr>
            <a:lvl1pPr marR="0" lvl="0" algn="ctr" rtl="0" eaLnBrk="1" hangingPunct="1">
              <a:lnSpc>
                <a:spcPct val="100000"/>
              </a:lnSpc>
              <a:spcBef>
                <a:spcPts val="0"/>
              </a:spcBef>
              <a:spcAft>
                <a:spcPts val="0"/>
              </a:spcAft>
              <a:buClr>
                <a:srgbClr val="000000"/>
              </a:buClr>
              <a:buFont typeface="Inter Tight"/>
              <a:defRPr sz="11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rPr>
              <a:t>Fleeting</a:t>
            </a:r>
            <a:endParaRPr kumimoji="0" lang="en-GB" sz="18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endParaRPr>
          </a:p>
        </p:txBody>
      </p:sp>
      <p:sp>
        <p:nvSpPr>
          <p:cNvPr id="52" name="Text Placeholder 5">
            <a:extLst>
              <a:ext uri="{FF2B5EF4-FFF2-40B4-BE49-F238E27FC236}">
                <a16:creationId xmlns:a16="http://schemas.microsoft.com/office/drawing/2014/main" id="{965A6DA0-58B6-B6AF-022E-268299EDE16D}"/>
              </a:ext>
            </a:extLst>
          </p:cNvPr>
          <p:cNvSpPr txBox="1">
            <a:spLocks/>
          </p:cNvSpPr>
          <p:nvPr/>
        </p:nvSpPr>
        <p:spPr>
          <a:xfrm>
            <a:off x="9801480" y="2490670"/>
            <a:ext cx="1939255" cy="894481"/>
          </a:xfrm>
          <a:prstGeom prst="roundRect">
            <a:avLst/>
          </a:prstGeom>
          <a:solidFill>
            <a:schemeClr val="bg2"/>
          </a:solidFill>
        </p:spPr>
        <p:txBody>
          <a:bodyPr vert="horz" lIns="0" tIns="60960" rIns="0" bIns="60960" rtlCol="0" anchor="ctr">
            <a:noAutofit/>
          </a:bodyPr>
          <a:lstStyle>
            <a:defPPr marR="0" lvl="0" algn="l" rtl="0">
              <a:lnSpc>
                <a:spcPct val="100000"/>
              </a:lnSpc>
              <a:spcBef>
                <a:spcPts val="0"/>
              </a:spcBef>
              <a:spcAft>
                <a:spcPts val="0"/>
              </a:spcAft>
            </a:defPPr>
            <a:lvl1pPr marR="0" lvl="0" algn="ctr" rtl="0" eaLnBrk="1" hangingPunct="1">
              <a:lnSpc>
                <a:spcPct val="100000"/>
              </a:lnSpc>
              <a:spcBef>
                <a:spcPts val="0"/>
              </a:spcBef>
              <a:spcAft>
                <a:spcPts val="0"/>
              </a:spcAft>
              <a:buClr>
                <a:srgbClr val="000000"/>
              </a:buClr>
              <a:buFont typeface="Inter Tight"/>
              <a:defRPr sz="11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rPr>
              <a:t>Long-lasting</a:t>
            </a:r>
            <a:endParaRPr kumimoji="0" lang="en-GB" sz="1867"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endParaRPr>
          </a:p>
        </p:txBody>
      </p:sp>
      <p:sp>
        <p:nvSpPr>
          <p:cNvPr id="59" name="TextBox 58">
            <a:extLst>
              <a:ext uri="{FF2B5EF4-FFF2-40B4-BE49-F238E27FC236}">
                <a16:creationId xmlns:a16="http://schemas.microsoft.com/office/drawing/2014/main" id="{071EB534-6251-E0FA-82AA-3536909CFCE8}"/>
              </a:ext>
            </a:extLst>
          </p:cNvPr>
          <p:cNvSpPr txBox="1"/>
          <p:nvPr/>
        </p:nvSpPr>
        <p:spPr>
          <a:xfrm>
            <a:off x="3682431" y="3475466"/>
            <a:ext cx="1181971" cy="54386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Social media</a:t>
            </a:r>
          </a:p>
        </p:txBody>
      </p:sp>
      <p:sp>
        <p:nvSpPr>
          <p:cNvPr id="60" name="TextBox 59">
            <a:extLst>
              <a:ext uri="{FF2B5EF4-FFF2-40B4-BE49-F238E27FC236}">
                <a16:creationId xmlns:a16="http://schemas.microsoft.com/office/drawing/2014/main" id="{F05F0178-CE9D-B153-1AF6-D5F607966A0A}"/>
              </a:ext>
            </a:extLst>
          </p:cNvPr>
          <p:cNvSpPr txBox="1"/>
          <p:nvPr/>
        </p:nvSpPr>
        <p:spPr>
          <a:xfrm>
            <a:off x="5176137" y="3477646"/>
            <a:ext cx="785428" cy="31810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Sport</a:t>
            </a:r>
          </a:p>
        </p:txBody>
      </p:sp>
      <p:sp>
        <p:nvSpPr>
          <p:cNvPr id="61" name="TextBox 60">
            <a:extLst>
              <a:ext uri="{FF2B5EF4-FFF2-40B4-BE49-F238E27FC236}">
                <a16:creationId xmlns:a16="http://schemas.microsoft.com/office/drawing/2014/main" id="{7A017AE8-BC1C-E146-674A-14D1FF1DD746}"/>
              </a:ext>
            </a:extLst>
          </p:cNvPr>
          <p:cNvSpPr txBox="1"/>
          <p:nvPr/>
        </p:nvSpPr>
        <p:spPr>
          <a:xfrm>
            <a:off x="6147043" y="3487246"/>
            <a:ext cx="785428" cy="31810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TV</a:t>
            </a:r>
          </a:p>
        </p:txBody>
      </p:sp>
      <p:sp>
        <p:nvSpPr>
          <p:cNvPr id="62" name="TextBox 61">
            <a:extLst>
              <a:ext uri="{FF2B5EF4-FFF2-40B4-BE49-F238E27FC236}">
                <a16:creationId xmlns:a16="http://schemas.microsoft.com/office/drawing/2014/main" id="{2727A7AE-FDD5-187A-A6EA-A8EB3B95F784}"/>
              </a:ext>
            </a:extLst>
          </p:cNvPr>
          <p:cNvSpPr txBox="1"/>
          <p:nvPr/>
        </p:nvSpPr>
        <p:spPr>
          <a:xfrm>
            <a:off x="7464287" y="3462670"/>
            <a:ext cx="1003953" cy="31810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67" b="1" i="0" u="none" strike="noStrike" kern="0" cap="none" spc="0" normalizeH="0" baseline="0" noProof="0">
                <a:ln>
                  <a:noFill/>
                </a:ln>
                <a:solidFill>
                  <a:srgbClr val="EF3340"/>
                </a:solidFill>
                <a:effectLst/>
                <a:uLnTx/>
                <a:uFillTx/>
                <a:latin typeface="Inter Tight"/>
                <a:ea typeface="+mn-ea"/>
                <a:cs typeface="Inter Tight"/>
                <a:sym typeface="Inter Tight"/>
              </a:rPr>
              <a:t>Cinema</a:t>
            </a:r>
          </a:p>
        </p:txBody>
      </p:sp>
      <p:sp>
        <p:nvSpPr>
          <p:cNvPr id="2" name="Oval 1">
            <a:extLst>
              <a:ext uri="{FF2B5EF4-FFF2-40B4-BE49-F238E27FC236}">
                <a16:creationId xmlns:a16="http://schemas.microsoft.com/office/drawing/2014/main" id="{501C1777-65F5-1B3F-7664-6C1D16FB1DE1}"/>
              </a:ext>
            </a:extLst>
          </p:cNvPr>
          <p:cNvSpPr>
            <a:spLocks noChangeAspect="1"/>
          </p:cNvSpPr>
          <p:nvPr/>
        </p:nvSpPr>
        <p:spPr>
          <a:xfrm>
            <a:off x="4135035" y="2866600"/>
            <a:ext cx="204209" cy="192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3" name="Oval 2">
            <a:extLst>
              <a:ext uri="{FF2B5EF4-FFF2-40B4-BE49-F238E27FC236}">
                <a16:creationId xmlns:a16="http://schemas.microsoft.com/office/drawing/2014/main" id="{FA0033DC-9646-0D87-7430-D112F252C409}"/>
              </a:ext>
            </a:extLst>
          </p:cNvPr>
          <p:cNvSpPr>
            <a:spLocks noChangeAspect="1"/>
          </p:cNvSpPr>
          <p:nvPr/>
        </p:nvSpPr>
        <p:spPr>
          <a:xfrm>
            <a:off x="5438129" y="2866600"/>
            <a:ext cx="204209" cy="19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4" name="Oval 3">
            <a:extLst>
              <a:ext uri="{FF2B5EF4-FFF2-40B4-BE49-F238E27FC236}">
                <a16:creationId xmlns:a16="http://schemas.microsoft.com/office/drawing/2014/main" id="{4356AC13-3C52-9BE0-E359-09F2CFB2A5AF}"/>
              </a:ext>
            </a:extLst>
          </p:cNvPr>
          <p:cNvSpPr>
            <a:spLocks noChangeAspect="1"/>
          </p:cNvSpPr>
          <p:nvPr/>
        </p:nvSpPr>
        <p:spPr>
          <a:xfrm>
            <a:off x="6461098" y="2866600"/>
            <a:ext cx="204209" cy="19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5" name="Oval 4">
            <a:extLst>
              <a:ext uri="{FF2B5EF4-FFF2-40B4-BE49-F238E27FC236}">
                <a16:creationId xmlns:a16="http://schemas.microsoft.com/office/drawing/2014/main" id="{123004F7-F685-0521-921E-E57E6593C342}"/>
              </a:ext>
            </a:extLst>
          </p:cNvPr>
          <p:cNvSpPr>
            <a:spLocks noChangeAspect="1"/>
          </p:cNvSpPr>
          <p:nvPr/>
        </p:nvSpPr>
        <p:spPr>
          <a:xfrm>
            <a:off x="7870371" y="2866600"/>
            <a:ext cx="204209" cy="19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6" name="Rounded Rectangle 5">
            <a:extLst>
              <a:ext uri="{FF2B5EF4-FFF2-40B4-BE49-F238E27FC236}">
                <a16:creationId xmlns:a16="http://schemas.microsoft.com/office/drawing/2014/main" id="{94797DB2-E454-AB54-7DFB-905BE0715CB2}"/>
              </a:ext>
            </a:extLst>
          </p:cNvPr>
          <p:cNvSpPr/>
          <p:nvPr/>
        </p:nvSpPr>
        <p:spPr>
          <a:xfrm>
            <a:off x="8909903" y="4397564"/>
            <a:ext cx="468000" cy="9283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7" name="Rounded Rectangle 6">
            <a:extLst>
              <a:ext uri="{FF2B5EF4-FFF2-40B4-BE49-F238E27FC236}">
                <a16:creationId xmlns:a16="http://schemas.microsoft.com/office/drawing/2014/main" id="{7B2C3C9A-1C9E-897A-29C8-7FA005976072}"/>
              </a:ext>
            </a:extLst>
          </p:cNvPr>
          <p:cNvSpPr/>
          <p:nvPr/>
        </p:nvSpPr>
        <p:spPr>
          <a:xfrm>
            <a:off x="5066243" y="4385689"/>
            <a:ext cx="468000" cy="928300"/>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9" name="Rounded Rectangle 8">
            <a:extLst>
              <a:ext uri="{FF2B5EF4-FFF2-40B4-BE49-F238E27FC236}">
                <a16:creationId xmlns:a16="http://schemas.microsoft.com/office/drawing/2014/main" id="{73C76CE8-3855-5E8B-3A0B-13315C8C6A62}"/>
              </a:ext>
            </a:extLst>
          </p:cNvPr>
          <p:cNvSpPr/>
          <p:nvPr/>
        </p:nvSpPr>
        <p:spPr>
          <a:xfrm>
            <a:off x="6317121" y="4385689"/>
            <a:ext cx="468000" cy="92830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13" name="Rounded Rectangle 12">
            <a:extLst>
              <a:ext uri="{FF2B5EF4-FFF2-40B4-BE49-F238E27FC236}">
                <a16:creationId xmlns:a16="http://schemas.microsoft.com/office/drawing/2014/main" id="{4CDC7F52-164B-8DA0-1ACA-9C1C5A5B8634}"/>
              </a:ext>
            </a:extLst>
          </p:cNvPr>
          <p:cNvSpPr/>
          <p:nvPr/>
        </p:nvSpPr>
        <p:spPr>
          <a:xfrm>
            <a:off x="4376203" y="4385689"/>
            <a:ext cx="561960" cy="928300"/>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cxnSp>
        <p:nvCxnSpPr>
          <p:cNvPr id="17" name="Straight Connector 16">
            <a:extLst>
              <a:ext uri="{FF2B5EF4-FFF2-40B4-BE49-F238E27FC236}">
                <a16:creationId xmlns:a16="http://schemas.microsoft.com/office/drawing/2014/main" id="{6BF3FBC0-AC73-11B9-CE26-A78FB735DB03}"/>
              </a:ext>
            </a:extLst>
          </p:cNvPr>
          <p:cNvCxnSpPr>
            <a:cxnSpLocks/>
          </p:cNvCxnSpPr>
          <p:nvPr/>
        </p:nvCxnSpPr>
        <p:spPr>
          <a:xfrm flipV="1">
            <a:off x="2388917" y="4868351"/>
            <a:ext cx="7412562" cy="1235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 Placeholder 5">
            <a:extLst>
              <a:ext uri="{FF2B5EF4-FFF2-40B4-BE49-F238E27FC236}">
                <a16:creationId xmlns:a16="http://schemas.microsoft.com/office/drawing/2014/main" id="{80264DF3-9EBE-8EDD-5F41-3C1AFD4E27A2}"/>
              </a:ext>
            </a:extLst>
          </p:cNvPr>
          <p:cNvSpPr txBox="1">
            <a:spLocks/>
          </p:cNvSpPr>
          <p:nvPr/>
        </p:nvSpPr>
        <p:spPr>
          <a:xfrm>
            <a:off x="451262" y="4407843"/>
            <a:ext cx="1939255" cy="894484"/>
          </a:xfrm>
          <a:prstGeom prst="roundRect">
            <a:avLst/>
          </a:prstGeom>
          <a:solidFill>
            <a:schemeClr val="bg2"/>
          </a:solidFill>
        </p:spPr>
        <p:txBody>
          <a:bodyPr vert="horz" lIns="0" tIns="60960" rIns="0" bIns="60960" rtlCol="0" anchor="ctr">
            <a:noAutofit/>
          </a:bodyPr>
          <a:lstStyle>
            <a:defPPr marR="0" lvl="0" algn="l" rtl="0">
              <a:lnSpc>
                <a:spcPct val="100000"/>
              </a:lnSpc>
              <a:spcBef>
                <a:spcPts val="0"/>
              </a:spcBef>
              <a:spcAft>
                <a:spcPts val="0"/>
              </a:spcAft>
            </a:defPPr>
            <a:lvl1pPr marR="0" lvl="0" algn="ctr" rtl="0" eaLnBrk="1" hangingPunct="1">
              <a:lnSpc>
                <a:spcPct val="100000"/>
              </a:lnSpc>
              <a:spcBef>
                <a:spcPts val="0"/>
              </a:spcBef>
              <a:spcAft>
                <a:spcPts val="0"/>
              </a:spcAft>
              <a:buClr>
                <a:srgbClr val="000000"/>
              </a:buClr>
              <a:buFont typeface="Inter Tight"/>
              <a:defRPr sz="11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rPr>
              <a:t>Forgettable</a:t>
            </a:r>
            <a:endParaRPr kumimoji="0" lang="en-GB" sz="18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endParaRPr>
          </a:p>
        </p:txBody>
      </p:sp>
      <p:sp>
        <p:nvSpPr>
          <p:cNvPr id="19" name="Text Placeholder 5">
            <a:extLst>
              <a:ext uri="{FF2B5EF4-FFF2-40B4-BE49-F238E27FC236}">
                <a16:creationId xmlns:a16="http://schemas.microsoft.com/office/drawing/2014/main" id="{97051E9C-4F9A-FE0C-00D5-8959DDD8DF9C}"/>
              </a:ext>
            </a:extLst>
          </p:cNvPr>
          <p:cNvSpPr txBox="1">
            <a:spLocks/>
          </p:cNvSpPr>
          <p:nvPr/>
        </p:nvSpPr>
        <p:spPr>
          <a:xfrm>
            <a:off x="9801480" y="4402598"/>
            <a:ext cx="1939255" cy="894481"/>
          </a:xfrm>
          <a:prstGeom prst="roundRect">
            <a:avLst/>
          </a:prstGeom>
          <a:solidFill>
            <a:schemeClr val="bg2"/>
          </a:solidFill>
        </p:spPr>
        <p:txBody>
          <a:bodyPr vert="horz" lIns="0" tIns="60960" rIns="0" bIns="60960" rtlCol="0" anchor="ctr">
            <a:noAutofit/>
          </a:bodyPr>
          <a:lstStyle>
            <a:defPPr marR="0" lvl="0" algn="l" rtl="0">
              <a:lnSpc>
                <a:spcPct val="100000"/>
              </a:lnSpc>
              <a:spcBef>
                <a:spcPts val="0"/>
              </a:spcBef>
              <a:spcAft>
                <a:spcPts val="0"/>
              </a:spcAft>
            </a:defPPr>
            <a:lvl1pPr marR="0" lvl="0" algn="ctr" rtl="0" eaLnBrk="1" hangingPunct="1">
              <a:lnSpc>
                <a:spcPct val="100000"/>
              </a:lnSpc>
              <a:spcBef>
                <a:spcPts val="0"/>
              </a:spcBef>
              <a:spcAft>
                <a:spcPts val="0"/>
              </a:spcAft>
              <a:buClr>
                <a:srgbClr val="000000"/>
              </a:buClr>
              <a:buFont typeface="Inter Tight"/>
              <a:defRPr sz="11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rPr>
              <a:t>Memorable</a:t>
            </a:r>
            <a:endParaRPr kumimoji="0" lang="en-GB" sz="1867"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endParaRPr>
          </a:p>
        </p:txBody>
      </p:sp>
      <p:sp>
        <p:nvSpPr>
          <p:cNvPr id="20" name="TextBox 19">
            <a:extLst>
              <a:ext uri="{FF2B5EF4-FFF2-40B4-BE49-F238E27FC236}">
                <a16:creationId xmlns:a16="http://schemas.microsoft.com/office/drawing/2014/main" id="{0D6E9B8F-34A1-3A2C-CB9D-9A3CD24585C5}"/>
              </a:ext>
            </a:extLst>
          </p:cNvPr>
          <p:cNvSpPr txBox="1"/>
          <p:nvPr/>
        </p:nvSpPr>
        <p:spPr>
          <a:xfrm>
            <a:off x="4098072" y="5387394"/>
            <a:ext cx="1181971" cy="54386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Social media</a:t>
            </a:r>
          </a:p>
        </p:txBody>
      </p:sp>
      <p:sp>
        <p:nvSpPr>
          <p:cNvPr id="21" name="TextBox 20">
            <a:extLst>
              <a:ext uri="{FF2B5EF4-FFF2-40B4-BE49-F238E27FC236}">
                <a16:creationId xmlns:a16="http://schemas.microsoft.com/office/drawing/2014/main" id="{C5998A2D-A916-B9F9-4819-8EA88DB141B9}"/>
              </a:ext>
            </a:extLst>
          </p:cNvPr>
          <p:cNvSpPr txBox="1"/>
          <p:nvPr/>
        </p:nvSpPr>
        <p:spPr>
          <a:xfrm>
            <a:off x="4940609" y="5389574"/>
            <a:ext cx="785428" cy="31810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Sport</a:t>
            </a:r>
          </a:p>
        </p:txBody>
      </p:sp>
      <p:sp>
        <p:nvSpPr>
          <p:cNvPr id="22" name="TextBox 21">
            <a:extLst>
              <a:ext uri="{FF2B5EF4-FFF2-40B4-BE49-F238E27FC236}">
                <a16:creationId xmlns:a16="http://schemas.microsoft.com/office/drawing/2014/main" id="{36104AE0-EA45-C41D-0CB7-25ED71B823EA}"/>
              </a:ext>
            </a:extLst>
          </p:cNvPr>
          <p:cNvSpPr txBox="1"/>
          <p:nvPr/>
        </p:nvSpPr>
        <p:spPr>
          <a:xfrm>
            <a:off x="6147043" y="5399174"/>
            <a:ext cx="785428" cy="31810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TV</a:t>
            </a:r>
          </a:p>
        </p:txBody>
      </p:sp>
      <p:sp>
        <p:nvSpPr>
          <p:cNvPr id="23" name="TextBox 22">
            <a:extLst>
              <a:ext uri="{FF2B5EF4-FFF2-40B4-BE49-F238E27FC236}">
                <a16:creationId xmlns:a16="http://schemas.microsoft.com/office/drawing/2014/main" id="{533BCD60-BE37-2F6E-5E40-C098E786F789}"/>
              </a:ext>
            </a:extLst>
          </p:cNvPr>
          <p:cNvSpPr txBox="1"/>
          <p:nvPr/>
        </p:nvSpPr>
        <p:spPr>
          <a:xfrm>
            <a:off x="8641926" y="5374598"/>
            <a:ext cx="1003953" cy="31810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467" b="1" i="0" u="none" strike="noStrike" kern="0" cap="none" spc="0" normalizeH="0" baseline="0" noProof="0">
                <a:ln>
                  <a:noFill/>
                </a:ln>
                <a:solidFill>
                  <a:srgbClr val="EF3340"/>
                </a:solidFill>
                <a:effectLst/>
                <a:uLnTx/>
                <a:uFillTx/>
                <a:latin typeface="Inter Tight"/>
                <a:ea typeface="+mn-ea"/>
                <a:cs typeface="Inter Tight"/>
                <a:sym typeface="Inter Tight"/>
              </a:rPr>
              <a:t>Cinema</a:t>
            </a:r>
          </a:p>
        </p:txBody>
      </p:sp>
      <p:sp>
        <p:nvSpPr>
          <p:cNvPr id="24" name="Oval 23">
            <a:extLst>
              <a:ext uri="{FF2B5EF4-FFF2-40B4-BE49-F238E27FC236}">
                <a16:creationId xmlns:a16="http://schemas.microsoft.com/office/drawing/2014/main" id="{E3C506CF-6433-8531-F8F7-83C9E3AF5ADE}"/>
              </a:ext>
            </a:extLst>
          </p:cNvPr>
          <p:cNvSpPr>
            <a:spLocks noChangeAspect="1"/>
          </p:cNvSpPr>
          <p:nvPr/>
        </p:nvSpPr>
        <p:spPr>
          <a:xfrm>
            <a:off x="4550676" y="4778528"/>
            <a:ext cx="204209" cy="192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25" name="Oval 24">
            <a:extLst>
              <a:ext uri="{FF2B5EF4-FFF2-40B4-BE49-F238E27FC236}">
                <a16:creationId xmlns:a16="http://schemas.microsoft.com/office/drawing/2014/main" id="{DFDBDC27-8F12-CDF9-29EC-CD1AC398596A}"/>
              </a:ext>
            </a:extLst>
          </p:cNvPr>
          <p:cNvSpPr>
            <a:spLocks noChangeAspect="1"/>
          </p:cNvSpPr>
          <p:nvPr/>
        </p:nvSpPr>
        <p:spPr>
          <a:xfrm>
            <a:off x="5202601" y="4778528"/>
            <a:ext cx="204209" cy="19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26" name="Oval 25">
            <a:extLst>
              <a:ext uri="{FF2B5EF4-FFF2-40B4-BE49-F238E27FC236}">
                <a16:creationId xmlns:a16="http://schemas.microsoft.com/office/drawing/2014/main" id="{3ABA731E-3D02-CF1D-14DE-555FA91BFA93}"/>
              </a:ext>
            </a:extLst>
          </p:cNvPr>
          <p:cNvSpPr>
            <a:spLocks noChangeAspect="1"/>
          </p:cNvSpPr>
          <p:nvPr/>
        </p:nvSpPr>
        <p:spPr>
          <a:xfrm>
            <a:off x="6461098" y="4778528"/>
            <a:ext cx="204209" cy="19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27" name="Oval 26">
            <a:extLst>
              <a:ext uri="{FF2B5EF4-FFF2-40B4-BE49-F238E27FC236}">
                <a16:creationId xmlns:a16="http://schemas.microsoft.com/office/drawing/2014/main" id="{52559B75-CCC0-C8CF-EC81-F9812F901694}"/>
              </a:ext>
            </a:extLst>
          </p:cNvPr>
          <p:cNvSpPr>
            <a:spLocks noChangeAspect="1"/>
          </p:cNvSpPr>
          <p:nvPr/>
        </p:nvSpPr>
        <p:spPr>
          <a:xfrm>
            <a:off x="9048010" y="4778528"/>
            <a:ext cx="204209" cy="19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Tree>
    <p:extLst>
      <p:ext uri="{BB962C8B-B14F-4D97-AF65-F5344CB8AC3E}">
        <p14:creationId xmlns:p14="http://schemas.microsoft.com/office/powerpoint/2010/main" val="79375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338D6-1489-C2A6-5619-E241E24F8749}"/>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04D4DE4-D50F-0901-829D-E067C132762C}"/>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a:fillRect/>
          </a:stretch>
        </p:blipFill>
        <p:spPr>
          <a:xfrm>
            <a:off x="6095999" y="225425"/>
            <a:ext cx="5890758" cy="5773593"/>
          </a:xfrm>
          <a:noFill/>
        </p:spPr>
      </p:pic>
      <p:sp>
        <p:nvSpPr>
          <p:cNvPr id="16" name="Title 15">
            <a:extLst>
              <a:ext uri="{FF2B5EF4-FFF2-40B4-BE49-F238E27FC236}">
                <a16:creationId xmlns:a16="http://schemas.microsoft.com/office/drawing/2014/main" id="{A70B4C2F-9484-C9E1-7B5A-57B759EA0676}"/>
              </a:ext>
            </a:extLst>
          </p:cNvPr>
          <p:cNvSpPr>
            <a:spLocks noGrp="1"/>
          </p:cNvSpPr>
          <p:nvPr>
            <p:ph type="title"/>
          </p:nvPr>
        </p:nvSpPr>
        <p:spPr>
          <a:xfrm>
            <a:off x="205244" y="389186"/>
            <a:ext cx="5544952" cy="1962499"/>
          </a:xfrm>
        </p:spPr>
        <p:txBody>
          <a:bodyPr/>
          <a:lstStyle/>
          <a:p>
            <a:r>
              <a:rPr lang="en-GB" sz="3600" b="1" dirty="0">
                <a:latin typeface="+mn-lt"/>
                <a:ea typeface="Inter Tight Light" pitchFamily="2" charset="0"/>
                <a:cs typeface="Inter Tight Light" pitchFamily="2" charset="0"/>
              </a:rPr>
              <a:t>Brands can ride the wave of emotional intensity to long-term memory</a:t>
            </a:r>
            <a:endParaRPr lang="en-US" sz="3600" b="1" dirty="0">
              <a:latin typeface="+mn-lt"/>
              <a:ea typeface="Inter Tight Light" pitchFamily="2" charset="0"/>
              <a:cs typeface="Inter Tight Light" pitchFamily="2" charset="0"/>
            </a:endParaRPr>
          </a:p>
        </p:txBody>
      </p:sp>
      <p:sp>
        <p:nvSpPr>
          <p:cNvPr id="17" name="Text Placeholder 16">
            <a:extLst>
              <a:ext uri="{FF2B5EF4-FFF2-40B4-BE49-F238E27FC236}">
                <a16:creationId xmlns:a16="http://schemas.microsoft.com/office/drawing/2014/main" id="{CE867865-B8D7-0AFD-C700-A008034E6034}"/>
              </a:ext>
            </a:extLst>
          </p:cNvPr>
          <p:cNvSpPr>
            <a:spLocks noGrp="1"/>
          </p:cNvSpPr>
          <p:nvPr>
            <p:ph type="body" sz="quarter" idx="16"/>
          </p:nvPr>
        </p:nvSpPr>
        <p:spPr>
          <a:xfrm>
            <a:off x="205243" y="2055833"/>
            <a:ext cx="5738357" cy="295852"/>
          </a:xfrm>
        </p:spPr>
        <p:txBody>
          <a:bodyPr/>
          <a:lstStyle/>
          <a:p>
            <a:pPr defTabSz="1219170">
              <a:lnSpc>
                <a:spcPct val="113000"/>
              </a:lnSpc>
            </a:pPr>
            <a:r>
              <a:rPr lang="en-GB" sz="1800" kern="0" dirty="0"/>
              <a:t>Cinema’s unparalleled emotional resonance drives stronger memory encoding. The brain also builds associations between these positive emotions and the advertiser brands. </a:t>
            </a:r>
          </a:p>
          <a:p>
            <a:pPr>
              <a:lnSpc>
                <a:spcPct val="100000"/>
              </a:lnSpc>
              <a:spcBef>
                <a:spcPts val="0"/>
              </a:spcBef>
              <a:spcAft>
                <a:spcPts val="600"/>
              </a:spcAft>
            </a:pPr>
            <a:endParaRPr lang="en-US" sz="1800" dirty="0">
              <a:ea typeface="Inter Tight Light" pitchFamily="2" charset="0"/>
              <a:cs typeface="Inter Tight Light" pitchFamily="2" charset="0"/>
              <a:sym typeface="Inter Tight Light"/>
            </a:endParaRPr>
          </a:p>
          <a:p>
            <a:pPr>
              <a:lnSpc>
                <a:spcPct val="100000"/>
              </a:lnSpc>
              <a:spcBef>
                <a:spcPts val="0"/>
              </a:spcBef>
              <a:spcAft>
                <a:spcPts val="600"/>
              </a:spcAft>
            </a:pPr>
            <a:endParaRPr lang="en-US" sz="1800" dirty="0">
              <a:ea typeface="Inter Tight Light" pitchFamily="2" charset="0"/>
              <a:cs typeface="Inter Tight Light" pitchFamily="2" charset="0"/>
              <a:sym typeface="Inter Tight Light"/>
            </a:endParaRPr>
          </a:p>
          <a:p>
            <a:pPr>
              <a:lnSpc>
                <a:spcPct val="100000"/>
              </a:lnSpc>
              <a:spcBef>
                <a:spcPts val="0"/>
              </a:spcBef>
              <a:spcAft>
                <a:spcPts val="600"/>
              </a:spcAft>
            </a:pPr>
            <a:endParaRPr lang="en-US" sz="1800" dirty="0">
              <a:ea typeface="Inter Tight Light" pitchFamily="2" charset="0"/>
              <a:cs typeface="Inter Tight Light" pitchFamily="2" charset="0"/>
              <a:sym typeface="Inter Tight Light"/>
            </a:endParaRPr>
          </a:p>
          <a:p>
            <a:pPr>
              <a:lnSpc>
                <a:spcPct val="100000"/>
              </a:lnSpc>
              <a:spcBef>
                <a:spcPts val="0"/>
              </a:spcBef>
              <a:spcAft>
                <a:spcPts val="600"/>
              </a:spcAft>
            </a:pPr>
            <a:endParaRPr lang="en-US" sz="1800" dirty="0">
              <a:ea typeface="Inter Tight Light" pitchFamily="2" charset="0"/>
              <a:cs typeface="Inter Tight Light" pitchFamily="2" charset="0"/>
            </a:endParaRPr>
          </a:p>
        </p:txBody>
      </p:sp>
      <p:sp>
        <p:nvSpPr>
          <p:cNvPr id="2" name="Text Placeholder 11">
            <a:extLst>
              <a:ext uri="{FF2B5EF4-FFF2-40B4-BE49-F238E27FC236}">
                <a16:creationId xmlns:a16="http://schemas.microsoft.com/office/drawing/2014/main" id="{64FFF0DE-5F07-CF00-9DA5-2BCE4BC5C5C2}"/>
              </a:ext>
            </a:extLst>
          </p:cNvPr>
          <p:cNvSpPr txBox="1">
            <a:spLocks/>
          </p:cNvSpPr>
          <p:nvPr/>
        </p:nvSpPr>
        <p:spPr>
          <a:xfrm>
            <a:off x="2493817" y="6355900"/>
            <a:ext cx="9492940" cy="138314"/>
          </a:xfrm>
          <a:prstGeom prst="rect">
            <a:avLst/>
          </a:prstGeom>
        </p:spPr>
        <p:txBody>
          <a:bodyPr>
            <a:noAutofit/>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marR="0" lvl="0" indent="0" algn="r" defTabSz="1219170" rtl="0" eaLnBrk="1" fontAlgn="auto" latinLnBrk="0" hangingPunct="1">
              <a:lnSpc>
                <a:spcPct val="90000"/>
              </a:lnSpc>
              <a:spcBef>
                <a:spcPts val="0"/>
              </a:spcBef>
              <a:spcAft>
                <a:spcPts val="0"/>
              </a:spcAft>
              <a:buClrTx/>
              <a:buSzTx/>
              <a:buFont typeface="Inter Tight" panose="020B0604020202020204" pitchFamily="34" charset="0"/>
              <a:buNone/>
              <a:tabLst/>
              <a:defRPr/>
            </a:pPr>
            <a:r>
              <a:rPr kumimoji="0" lang="en-GB" sz="1000" b="0" i="0" u="none" strike="noStrike" kern="0" cap="none" spc="0" normalizeH="0" baseline="0" noProof="0" dirty="0">
                <a:ln>
                  <a:noFill/>
                </a:ln>
                <a:solidFill>
                  <a:srgbClr val="FFFFFF"/>
                </a:solidFill>
                <a:effectLst/>
                <a:uLnTx/>
                <a:uFillTx/>
                <a:latin typeface="Inter Tight"/>
                <a:ea typeface="+mn-ea"/>
                <a:cs typeface="+mn-cs"/>
              </a:rPr>
              <a:t>[1] Tyng CM, Amin HU, Saad MNM, Malik AS (2017) The Influences of Emotion on Learning and Memory</a:t>
            </a:r>
          </a:p>
          <a:p>
            <a:pPr marL="0" marR="0" lvl="0" indent="0" algn="r" defTabSz="1219170" rtl="0" eaLnBrk="1" fontAlgn="auto" latinLnBrk="0" hangingPunct="1">
              <a:lnSpc>
                <a:spcPct val="90000"/>
              </a:lnSpc>
              <a:spcBef>
                <a:spcPts val="0"/>
              </a:spcBef>
              <a:spcAft>
                <a:spcPts val="0"/>
              </a:spcAft>
              <a:buClrTx/>
              <a:buSzTx/>
              <a:buFont typeface="Inter Tight" panose="020B0604020202020204" pitchFamily="34" charset="0"/>
              <a:buNone/>
              <a:tabLst/>
              <a:defRPr/>
            </a:pPr>
            <a:r>
              <a:rPr kumimoji="0" lang="en-GB" sz="1000" b="0" i="0" u="none" strike="noStrike" kern="1200" cap="none" spc="0" normalizeH="0" baseline="0" noProof="0" dirty="0">
                <a:ln>
                  <a:noFill/>
                </a:ln>
                <a:solidFill>
                  <a:srgbClr val="FFFFFF"/>
                </a:solidFill>
                <a:effectLst/>
                <a:uLnTx/>
                <a:uFillTx/>
                <a:latin typeface="Inter Tight"/>
                <a:ea typeface="+mn-ea"/>
                <a:cs typeface="+mn-cs"/>
              </a:rPr>
              <a:t>Spotify Advertising &amp; Neuro-Insight (2021): Sonic Science: Understanding your brain on sound</a:t>
            </a:r>
            <a:endParaRPr kumimoji="0" lang="en-GB" sz="1000" b="0" i="0" u="none" strike="noStrike" kern="0" cap="none" spc="0" normalizeH="0" baseline="0" noProof="0" dirty="0">
              <a:ln>
                <a:noFill/>
              </a:ln>
              <a:solidFill>
                <a:srgbClr val="FFFFFF"/>
              </a:solidFill>
              <a:effectLst/>
              <a:uLnTx/>
              <a:uFillTx/>
              <a:latin typeface="Inter Tight"/>
              <a:ea typeface="+mn-ea"/>
              <a:cs typeface="+mn-cs"/>
            </a:endParaRPr>
          </a:p>
        </p:txBody>
      </p:sp>
      <p:sp>
        <p:nvSpPr>
          <p:cNvPr id="3" name="Text Placeholder 16">
            <a:extLst>
              <a:ext uri="{FF2B5EF4-FFF2-40B4-BE49-F238E27FC236}">
                <a16:creationId xmlns:a16="http://schemas.microsoft.com/office/drawing/2014/main" id="{962C0413-EC5C-BC95-5DD0-C2807749B816}"/>
              </a:ext>
            </a:extLst>
          </p:cNvPr>
          <p:cNvSpPr txBox="1">
            <a:spLocks/>
          </p:cNvSpPr>
          <p:nvPr/>
        </p:nvSpPr>
        <p:spPr>
          <a:xfrm>
            <a:off x="205244" y="4250075"/>
            <a:ext cx="5544952" cy="1678955"/>
          </a:xfrm>
          <a:prstGeom prst="roundRect">
            <a:avLst>
              <a:gd name="adj" fmla="val 4753"/>
            </a:avLst>
          </a:prstGeom>
          <a:solidFill>
            <a:schemeClr val="accent6"/>
          </a:solidFill>
        </p:spPr>
        <p:txBody>
          <a:bodyPr lIns="144000" tIns="108000" rIns="144000" bIns="10800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Inter Tight"/>
              <a:defRPr sz="12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1219140" rtl="0" eaLnBrk="1" fontAlgn="auto" latinLnBrk="0" hangingPunct="0">
              <a:lnSpc>
                <a:spcPct val="100000"/>
              </a:lnSpc>
              <a:spcBef>
                <a:spcPts val="0"/>
              </a:spcBef>
              <a:spcAft>
                <a:spcPts val="0"/>
              </a:spcAft>
              <a:buClr>
                <a:srgbClr val="000000"/>
              </a:buClr>
              <a:buSzTx/>
              <a:buFont typeface="Inter Tight"/>
              <a:buNone/>
              <a:tabLst/>
              <a:defRPr/>
            </a:pPr>
            <a:r>
              <a:rPr kumimoji="0" lang="en-GB" sz="2300" b="1" i="0" u="none" strike="noStrike" kern="0" cap="none" spc="0" normalizeH="0" baseline="0" noProof="0" dirty="0">
                <a:ln>
                  <a:noFill/>
                </a:ln>
                <a:effectLst/>
                <a:uLnTx/>
                <a:uFillTx/>
                <a:latin typeface="Inter Tight"/>
                <a:cs typeface="Inter Tight"/>
                <a:sym typeface="Inter Tight"/>
              </a:rPr>
              <a:t>”I think if you are seeing [ads] before something you’re very excited about, it is naturally going to create a positive association.”   </a:t>
            </a:r>
            <a:r>
              <a:rPr kumimoji="0" lang="en-GB" sz="1600" b="1" i="0" u="none" strike="noStrike" kern="0" cap="none" spc="0" normalizeH="0" baseline="0" noProof="0" dirty="0">
                <a:ln>
                  <a:noFill/>
                </a:ln>
                <a:effectLst/>
                <a:uLnTx/>
                <a:uFillTx/>
                <a:latin typeface="Inter Tight"/>
                <a:ea typeface="+mn-ea"/>
                <a:cs typeface="Inter Tight"/>
                <a:sym typeface="Inter Tight"/>
              </a:rPr>
              <a:t>Female cinemagoer, London</a:t>
            </a:r>
          </a:p>
        </p:txBody>
      </p:sp>
    </p:spTree>
    <p:extLst>
      <p:ext uri="{BB962C8B-B14F-4D97-AF65-F5344CB8AC3E}">
        <p14:creationId xmlns:p14="http://schemas.microsoft.com/office/powerpoint/2010/main" val="98108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04A09-EBA3-374C-358E-CF9AA2F878E5}"/>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2F00EC90-FCE5-5BA3-E086-726E638A36E3}"/>
              </a:ext>
            </a:extLst>
          </p:cNvPr>
          <p:cNvSpPr/>
          <p:nvPr/>
        </p:nvSpPr>
        <p:spPr>
          <a:xfrm>
            <a:off x="7015655" y="240373"/>
            <a:ext cx="4903076" cy="5901731"/>
          </a:xfrm>
          <a:prstGeom prst="roundRect">
            <a:avLst>
              <a:gd name="adj" fmla="val 3131"/>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26" name="Text Placeholder 3">
            <a:extLst>
              <a:ext uri="{FF2B5EF4-FFF2-40B4-BE49-F238E27FC236}">
                <a16:creationId xmlns:a16="http://schemas.microsoft.com/office/drawing/2014/main" id="{3524375B-CE83-EFBD-3399-714E2D756CA9}"/>
              </a:ext>
            </a:extLst>
          </p:cNvPr>
          <p:cNvSpPr txBox="1">
            <a:spLocks/>
          </p:cNvSpPr>
          <p:nvPr/>
        </p:nvSpPr>
        <p:spPr>
          <a:xfrm>
            <a:off x="1984211" y="6262629"/>
            <a:ext cx="7846141" cy="363241"/>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Inter Tight"/>
              <a:defRPr sz="12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Inter Tight"/>
              <a:buNone/>
              <a:tabLst/>
              <a:defRPr/>
            </a:pPr>
            <a:endParaRPr kumimoji="0" lang="en-GB" sz="1067" b="0" i="0" u="none" strike="noStrike" kern="0" cap="none" spc="0" normalizeH="0" baseline="0" noProof="0">
              <a:ln>
                <a:noFill/>
              </a:ln>
              <a:solidFill>
                <a:srgbClr val="FFFFFF">
                  <a:lumMod val="50000"/>
                </a:srgbClr>
              </a:solidFill>
              <a:effectLst/>
              <a:uLnTx/>
              <a:uFillTx/>
              <a:latin typeface="Inter Tight" panose="020B0604020202020204" pitchFamily="34" charset="0"/>
              <a:cs typeface="Inter Tight" panose="020B0604020202020204" pitchFamily="34" charset="0"/>
              <a:sym typeface="Inter Tight"/>
            </a:endParaRPr>
          </a:p>
        </p:txBody>
      </p:sp>
      <p:sp>
        <p:nvSpPr>
          <p:cNvPr id="4" name="Title 15">
            <a:extLst>
              <a:ext uri="{FF2B5EF4-FFF2-40B4-BE49-F238E27FC236}">
                <a16:creationId xmlns:a16="http://schemas.microsoft.com/office/drawing/2014/main" id="{2C2276CA-9AB5-9FAE-1CFE-307788645E6C}"/>
              </a:ext>
            </a:extLst>
          </p:cNvPr>
          <p:cNvSpPr>
            <a:spLocks noGrp="1"/>
          </p:cNvSpPr>
          <p:nvPr>
            <p:ph type="title"/>
          </p:nvPr>
        </p:nvSpPr>
        <p:spPr>
          <a:xfrm>
            <a:off x="205243" y="240373"/>
            <a:ext cx="6416274" cy="1962499"/>
          </a:xfrm>
        </p:spPr>
        <p:txBody>
          <a:bodyPr/>
          <a:lstStyle/>
          <a:p>
            <a:r>
              <a:rPr lang="en-GB" dirty="0"/>
              <a:t>The nature of cinema makes audiences more open to advertising </a:t>
            </a:r>
            <a:endParaRPr lang="en-US" dirty="0">
              <a:solidFill>
                <a:schemeClr val="tx1"/>
              </a:solidFill>
            </a:endParaRPr>
          </a:p>
        </p:txBody>
      </p:sp>
      <p:sp>
        <p:nvSpPr>
          <p:cNvPr id="5" name="Text Placeholder 16">
            <a:extLst>
              <a:ext uri="{FF2B5EF4-FFF2-40B4-BE49-F238E27FC236}">
                <a16:creationId xmlns:a16="http://schemas.microsoft.com/office/drawing/2014/main" id="{C36CDD63-CE68-8A27-9BF9-24DBDB9EE35D}"/>
              </a:ext>
            </a:extLst>
          </p:cNvPr>
          <p:cNvSpPr txBox="1">
            <a:spLocks/>
          </p:cNvSpPr>
          <p:nvPr/>
        </p:nvSpPr>
        <p:spPr>
          <a:xfrm>
            <a:off x="205243" y="2202872"/>
            <a:ext cx="6416274" cy="1438511"/>
          </a:xfrm>
          <a:prstGeom prst="rect">
            <a:avLst/>
          </a:prstGeom>
        </p:spPr>
        <p:txBody>
          <a:bodyP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1219170" rtl="0" eaLnBrk="1" fontAlgn="auto" latinLnBrk="0" hangingPunct="1">
              <a:lnSpc>
                <a:spcPct val="114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rgbClr val="FFFFFF"/>
                </a:solidFill>
                <a:effectLst/>
                <a:uLnTx/>
                <a:uFillTx/>
                <a:latin typeface="Inter Tight"/>
                <a:cs typeface="Inter Tight" panose="020B0604020202020204" pitchFamily="34" charset="0"/>
                <a:sym typeface="Inter Tight"/>
              </a:rPr>
              <a:t>The high anticipation moment, the focused setting, the well-established ad experience positioned before the main event (as opposed to during) help make audiences more positive to ads in cinema. </a:t>
            </a:r>
          </a:p>
          <a:p>
            <a:pPr marL="0" marR="0" lvl="0" indent="0" algn="l" defTabSz="1219170" rtl="0" eaLnBrk="1" fontAlgn="auto" latinLnBrk="0" hangingPunct="1">
              <a:lnSpc>
                <a:spcPct val="114000"/>
              </a:lnSpc>
              <a:spcBef>
                <a:spcPts val="0"/>
              </a:spcBef>
              <a:spcAft>
                <a:spcPts val="0"/>
              </a:spcAft>
              <a:buClr>
                <a:srgbClr val="000000"/>
              </a:buClr>
              <a:buSzTx/>
              <a:buFont typeface="Inter Tight"/>
              <a:buNone/>
              <a:tabLst/>
              <a:defRPr/>
            </a:pPr>
            <a:endParaRPr kumimoji="0" lang="en-GB" sz="2000" b="1" i="0" u="none" strike="noStrike" kern="0" cap="none" spc="0" normalizeH="0" baseline="0" noProof="0">
              <a:ln>
                <a:noFill/>
              </a:ln>
              <a:solidFill>
                <a:srgbClr val="FFFFFF"/>
              </a:solidFill>
              <a:effectLst/>
              <a:uLnTx/>
              <a:uFillTx/>
              <a:latin typeface="Inter Tight"/>
              <a:cs typeface="Inter Tight" panose="020B0604020202020204" pitchFamily="34" charset="0"/>
              <a:sym typeface="Inter Tight"/>
            </a:endParaRPr>
          </a:p>
          <a:p>
            <a:pPr marL="0" marR="0" lvl="0" indent="0" algn="l" defTabSz="1219170" rtl="0" eaLnBrk="1" fontAlgn="auto" latinLnBrk="0" hangingPunct="1">
              <a:lnSpc>
                <a:spcPct val="114000"/>
              </a:lnSpc>
              <a:spcBef>
                <a:spcPts val="0"/>
              </a:spcBef>
              <a:spcAft>
                <a:spcPts val="0"/>
              </a:spcAft>
              <a:buClr>
                <a:srgbClr val="000000"/>
              </a:buClr>
              <a:buSzTx/>
              <a:buFont typeface="Inter Tight"/>
              <a:buNone/>
              <a:tabLst/>
              <a:defRPr/>
            </a:pPr>
            <a:endParaRPr kumimoji="0" lang="en-GB" sz="2000" b="1" i="0" u="none" strike="noStrike" kern="0" cap="none" spc="0" normalizeH="0" baseline="0" noProof="0">
              <a:ln>
                <a:noFill/>
              </a:ln>
              <a:solidFill>
                <a:srgbClr val="FFFFFF"/>
              </a:solidFill>
              <a:effectLst/>
              <a:uLnTx/>
              <a:uFillTx/>
              <a:latin typeface="Inter Tight"/>
              <a:cs typeface="Inter Tight" panose="020B0604020202020204" pitchFamily="34" charset="0"/>
              <a:sym typeface="Inter Tight"/>
            </a:endParaRPr>
          </a:p>
        </p:txBody>
      </p:sp>
      <p:sp>
        <p:nvSpPr>
          <p:cNvPr id="7" name="TextBox 6">
            <a:extLst>
              <a:ext uri="{FF2B5EF4-FFF2-40B4-BE49-F238E27FC236}">
                <a16:creationId xmlns:a16="http://schemas.microsoft.com/office/drawing/2014/main" id="{C0B95909-EA01-1775-280C-317148E3A733}"/>
              </a:ext>
            </a:extLst>
          </p:cNvPr>
          <p:cNvSpPr txBox="1"/>
          <p:nvPr/>
        </p:nvSpPr>
        <p:spPr>
          <a:xfrm>
            <a:off x="273269" y="4157913"/>
            <a:ext cx="6048703" cy="1588186"/>
          </a:xfrm>
          <a:prstGeom prst="roundRect">
            <a:avLst>
              <a:gd name="adj" fmla="val 5501"/>
            </a:avLst>
          </a:prstGeom>
          <a:solidFill>
            <a:schemeClr val="accent6"/>
          </a:solidFill>
        </p:spPr>
        <p:txBody>
          <a:bodyPr wrap="square" anchor="ctr" anchorCtr="0">
            <a:no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endParaRPr kumimoji="0" lang="en-GB" sz="2400" b="1" i="0" u="none" strike="noStrike" kern="0" cap="none" spc="0" normalizeH="0" baseline="0" noProof="0">
              <a:ln>
                <a:noFill/>
              </a:ln>
              <a:solidFill>
                <a:srgbClr val="FFFFFF"/>
              </a:solidFill>
              <a:effectLst/>
              <a:uLnTx/>
              <a:uFillTx/>
              <a:latin typeface="Inter Tight"/>
              <a:ea typeface="Inter Tight Medium" panose="02000503000000020004" pitchFamily="2" charset="0"/>
              <a:cs typeface="Inter Tight" panose="020B0604020202020204" pitchFamily="34" charset="0"/>
              <a:sym typeface="Inter Tight Light"/>
            </a:endParaRPr>
          </a:p>
        </p:txBody>
      </p:sp>
      <p:sp>
        <p:nvSpPr>
          <p:cNvPr id="9" name="Rectangle: Rounded Corners 8">
            <a:extLst>
              <a:ext uri="{FF2B5EF4-FFF2-40B4-BE49-F238E27FC236}">
                <a16:creationId xmlns:a16="http://schemas.microsoft.com/office/drawing/2014/main" id="{B904EF3D-7B2D-1303-11FF-A6EB98988E70}"/>
              </a:ext>
            </a:extLst>
          </p:cNvPr>
          <p:cNvSpPr>
            <a:spLocks noChangeAspect="1"/>
          </p:cNvSpPr>
          <p:nvPr/>
        </p:nvSpPr>
        <p:spPr>
          <a:xfrm>
            <a:off x="8585566" y="622904"/>
            <a:ext cx="1763255" cy="176325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8000" b="1" i="0" u="none" strike="noStrike" kern="0" cap="none" spc="0" normalizeH="0" baseline="0" noProof="0" dirty="0">
                <a:ln>
                  <a:noFill/>
                </a:ln>
                <a:solidFill>
                  <a:srgbClr val="FFFFFF"/>
                </a:solidFill>
                <a:effectLst/>
                <a:uLnTx/>
                <a:uFillTx/>
                <a:latin typeface="Inter Tight"/>
                <a:ea typeface="+mn-ea"/>
                <a:cs typeface="Inter Tight" panose="020B0604020202020204" pitchFamily="34" charset="0"/>
                <a:sym typeface="Inter Tight"/>
              </a:rPr>
              <a:t>#1</a:t>
            </a:r>
            <a:endParaRPr kumimoji="0" lang="en-GB" sz="8000" b="1" i="0" u="none" strike="noStrike" kern="0" cap="none" spc="-200" normalizeH="0" baseline="0" noProof="0" dirty="0">
              <a:ln>
                <a:noFill/>
              </a:ln>
              <a:solidFill>
                <a:srgbClr val="FFFFFF"/>
              </a:solidFill>
              <a:effectLst/>
              <a:uLnTx/>
              <a:uFillTx/>
              <a:latin typeface="Inter Tight"/>
              <a:ea typeface="+mn-ea"/>
              <a:cs typeface="Inter Tight" panose="020B0604020202020204" pitchFamily="34" charset="0"/>
              <a:sym typeface="Inter Tight"/>
            </a:endParaRPr>
          </a:p>
        </p:txBody>
      </p:sp>
      <p:sp>
        <p:nvSpPr>
          <p:cNvPr id="20" name="Text Placeholder 3">
            <a:extLst>
              <a:ext uri="{FF2B5EF4-FFF2-40B4-BE49-F238E27FC236}">
                <a16:creationId xmlns:a16="http://schemas.microsoft.com/office/drawing/2014/main" id="{4D54080E-80AD-C5D4-0F98-040C0CD2CA22}"/>
              </a:ext>
            </a:extLst>
          </p:cNvPr>
          <p:cNvSpPr txBox="1">
            <a:spLocks/>
          </p:cNvSpPr>
          <p:nvPr/>
        </p:nvSpPr>
        <p:spPr>
          <a:xfrm>
            <a:off x="7166236" y="2563064"/>
            <a:ext cx="4601915" cy="463915"/>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Inter Tight"/>
              <a:defRPr sz="12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1867" b="1" i="0" u="none" strike="noStrike" kern="0" cap="none" spc="0" normalizeH="0" baseline="0" noProof="0">
                <a:ln>
                  <a:noFill/>
                </a:ln>
                <a:solidFill>
                  <a:sysClr val="windowText" lastClr="000000"/>
                </a:solidFill>
                <a:effectLst/>
                <a:uLnTx/>
                <a:uFillTx/>
                <a:latin typeface="Inter Tight" panose="020B0604020202020204" pitchFamily="34" charset="0"/>
                <a:cs typeface="Inter Tight" panose="020B0604020202020204" pitchFamily="34" charset="0"/>
                <a:sym typeface="Inter Tight"/>
              </a:rPr>
              <a:t>Cinema scores highest </a:t>
            </a:r>
            <a:r>
              <a:rPr kumimoji="0" lang="en-GB" sz="1867" b="0" i="0" u="none" strike="noStrike" kern="0" cap="none" spc="0" normalizeH="0" baseline="0" noProof="0">
                <a:ln>
                  <a:noFill/>
                </a:ln>
                <a:solidFill>
                  <a:sysClr val="windowText" lastClr="000000"/>
                </a:solidFill>
                <a:effectLst/>
                <a:uLnTx/>
                <a:uFillTx/>
                <a:latin typeface="Inter Tight" panose="020B0604020202020204" pitchFamily="34" charset="0"/>
                <a:cs typeface="Inter Tight" panose="020B0604020202020204" pitchFamily="34" charset="0"/>
                <a:sym typeface="Inter Tight"/>
              </a:rPr>
              <a:t>vs </a:t>
            </a:r>
          </a:p>
          <a:p>
            <a:pPr marL="0" marR="0" lvl="0" indent="0" algn="ctr"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1867" b="0" i="0" u="none" strike="noStrike" kern="0" cap="none" spc="0" normalizeH="0" baseline="0" noProof="0">
                <a:ln>
                  <a:noFill/>
                </a:ln>
                <a:solidFill>
                  <a:sysClr val="windowText" lastClr="000000"/>
                </a:solidFill>
                <a:effectLst/>
                <a:uLnTx/>
                <a:uFillTx/>
                <a:latin typeface="Inter Tight" panose="020B0604020202020204" pitchFamily="34" charset="0"/>
                <a:cs typeface="Inter Tight" panose="020B0604020202020204" pitchFamily="34" charset="0"/>
                <a:sym typeface="Inter Tight"/>
              </a:rPr>
              <a:t>TV, Streaming, Social &amp; Online Video </a:t>
            </a:r>
          </a:p>
        </p:txBody>
      </p:sp>
      <p:graphicFrame>
        <p:nvGraphicFramePr>
          <p:cNvPr id="3" name="Table 2">
            <a:extLst>
              <a:ext uri="{FF2B5EF4-FFF2-40B4-BE49-F238E27FC236}">
                <a16:creationId xmlns:a16="http://schemas.microsoft.com/office/drawing/2014/main" id="{133E7796-0876-1C29-E8BB-1453A32F5A58}"/>
              </a:ext>
            </a:extLst>
          </p:cNvPr>
          <p:cNvGraphicFramePr>
            <a:graphicFrameLocks noGrp="1"/>
          </p:cNvGraphicFramePr>
          <p:nvPr>
            <p:extLst>
              <p:ext uri="{D42A27DB-BD31-4B8C-83A1-F6EECF244321}">
                <p14:modId xmlns:p14="http://schemas.microsoft.com/office/powerpoint/2010/main" val="53671971"/>
              </p:ext>
            </p:extLst>
          </p:nvPr>
        </p:nvGraphicFramePr>
        <p:xfrm>
          <a:off x="7166236" y="3511651"/>
          <a:ext cx="4601915" cy="2396287"/>
        </p:xfrm>
        <a:graphic>
          <a:graphicData uri="http://schemas.openxmlformats.org/drawingml/2006/table">
            <a:tbl>
              <a:tblPr firstRow="1" bandRow="1"/>
              <a:tblGrid>
                <a:gridCol w="4601915">
                  <a:extLst>
                    <a:ext uri="{9D8B030D-6E8A-4147-A177-3AD203B41FA5}">
                      <a16:colId xmlns:a16="http://schemas.microsoft.com/office/drawing/2014/main" val="3694324520"/>
                    </a:ext>
                  </a:extLst>
                </a:gridCol>
              </a:tblGrid>
              <a:tr h="806555">
                <a:tc>
                  <a:txBody>
                    <a:bodyPr/>
                    <a:lstStyle/>
                    <a:p>
                      <a:pPr algn="ctr"/>
                      <a:r>
                        <a:rPr lang="en-GB" sz="1900" b="1" i="0" u="none" strike="noStrike" cap="none">
                          <a:solidFill>
                            <a:schemeClr val="tx1"/>
                          </a:solidFill>
                          <a:latin typeface="Inter Tight"/>
                          <a:cs typeface="Inter Tight"/>
                          <a:sym typeface="Inter Tight"/>
                        </a:rPr>
                        <a:t>Ads do not interrupt my experience</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09427628"/>
                  </a:ext>
                </a:extLst>
              </a:tr>
              <a:tr h="79486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lang="en-GB" sz="1900" b="1" i="0" u="none" strike="noStrike" cap="none">
                          <a:solidFill>
                            <a:schemeClr val="tx1"/>
                          </a:solidFill>
                          <a:latin typeface="Inter Tight"/>
                          <a:cs typeface="Inter Tight"/>
                          <a:sym typeface="Inter Tight"/>
                        </a:rPr>
                        <a:t>Openness to ads shown</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7845072"/>
                  </a:ext>
                </a:extLst>
              </a:tr>
              <a:tr h="79486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lang="en-GB" sz="1900" b="1" i="0" u="none" strike="noStrike" cap="none">
                          <a:solidFill>
                            <a:schemeClr val="tx1"/>
                          </a:solidFill>
                          <a:latin typeface="Inter Tight"/>
                          <a:cs typeface="Inter Tight"/>
                          <a:sym typeface="Inter Tight"/>
                        </a:rPr>
                        <a:t>Memorable ads</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622131"/>
                  </a:ext>
                </a:extLst>
              </a:tr>
            </a:tbl>
          </a:graphicData>
        </a:graphic>
      </p:graphicFrame>
      <p:sp>
        <p:nvSpPr>
          <p:cNvPr id="17" name="Rectangle 16">
            <a:extLst>
              <a:ext uri="{FF2B5EF4-FFF2-40B4-BE49-F238E27FC236}">
                <a16:creationId xmlns:a16="http://schemas.microsoft.com/office/drawing/2014/main" id="{5A1104EA-9DF5-3D2A-EB65-265E92B7EC57}"/>
              </a:ext>
            </a:extLst>
          </p:cNvPr>
          <p:cNvSpPr/>
          <p:nvPr/>
        </p:nvSpPr>
        <p:spPr>
          <a:xfrm>
            <a:off x="1984211" y="6448085"/>
            <a:ext cx="10015703" cy="298309"/>
          </a:xfrm>
          <a:prstGeom prst="rect">
            <a:avLst/>
          </a:prstGeom>
        </p:spPr>
        <p:txBody>
          <a:bodyPr wrap="square" rIns="0">
            <a:no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srgbClr val="FFFFFF"/>
                </a:solidFill>
                <a:effectLst/>
                <a:uLnTx/>
                <a:uFillTx/>
                <a:latin typeface="Inter Tight"/>
                <a:ea typeface="+mn-ea"/>
                <a:cs typeface="+mn-cs"/>
              </a:rPr>
              <a:t>For each type of media, please select the point on the scale that best describes how you feel about the advertising that appears on it. .Base: UK 16–64-year-olds (1507) </a:t>
            </a:r>
          </a:p>
        </p:txBody>
      </p:sp>
      <p:sp>
        <p:nvSpPr>
          <p:cNvPr id="19" name="TextBox 18">
            <a:extLst>
              <a:ext uri="{FF2B5EF4-FFF2-40B4-BE49-F238E27FC236}">
                <a16:creationId xmlns:a16="http://schemas.microsoft.com/office/drawing/2014/main" id="{63D91512-0384-F064-5827-ABB9F2C51604}"/>
              </a:ext>
            </a:extLst>
          </p:cNvPr>
          <p:cNvSpPr txBox="1"/>
          <p:nvPr/>
        </p:nvSpPr>
        <p:spPr>
          <a:xfrm>
            <a:off x="401618" y="4252251"/>
            <a:ext cx="2636784"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800" b="1" i="0" u="none" strike="noStrike" kern="0" cap="none" spc="-150" normalizeH="0" baseline="0" noProof="0">
                <a:ln>
                  <a:noFill/>
                </a:ln>
                <a:solidFill>
                  <a:srgbClr val="FFFFFF"/>
                </a:solidFill>
                <a:effectLst/>
                <a:uLnTx/>
                <a:uFillTx/>
                <a:latin typeface="Inter Tight"/>
                <a:ea typeface="Inter Tight Medium" panose="02000503000000020004" pitchFamily="2" charset="0"/>
                <a:cs typeface="Inter Tight" panose="020B0604020202020204" pitchFamily="34" charset="0"/>
                <a:sym typeface="Inter Tight Light"/>
              </a:rPr>
              <a:t>63%</a:t>
            </a:r>
            <a:endParaRPr kumimoji="0" lang="en-US" sz="8800" b="0" i="0" u="none" strike="noStrike" kern="1200" cap="none" spc="-150" normalizeH="0" baseline="0" noProof="0" dirty="0">
              <a:ln>
                <a:noFill/>
              </a:ln>
              <a:solidFill>
                <a:srgbClr val="051D2E"/>
              </a:solidFill>
              <a:effectLst/>
              <a:uLnTx/>
              <a:uFillTx/>
              <a:latin typeface="Inter Tight"/>
              <a:ea typeface="+mn-ea"/>
              <a:cs typeface="+mn-cs"/>
            </a:endParaRPr>
          </a:p>
        </p:txBody>
      </p:sp>
      <p:sp>
        <p:nvSpPr>
          <p:cNvPr id="22" name="TextBox 21">
            <a:extLst>
              <a:ext uri="{FF2B5EF4-FFF2-40B4-BE49-F238E27FC236}">
                <a16:creationId xmlns:a16="http://schemas.microsoft.com/office/drawing/2014/main" id="{4D86DE5F-49A2-AF7A-53BF-C5AFA7CE741B}"/>
              </a:ext>
            </a:extLst>
          </p:cNvPr>
          <p:cNvSpPr txBox="1"/>
          <p:nvPr/>
        </p:nvSpPr>
        <p:spPr>
          <a:xfrm>
            <a:off x="2869726" y="4290286"/>
            <a:ext cx="3452246" cy="1323439"/>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GB" sz="2000" b="1" i="0" u="none" strike="noStrike" kern="0" cap="none" spc="0" normalizeH="0" baseline="0" noProof="0">
                <a:ln>
                  <a:noFill/>
                </a:ln>
                <a:solidFill>
                  <a:srgbClr val="FFFFFF"/>
                </a:solidFill>
                <a:effectLst/>
                <a:uLnTx/>
                <a:uFillTx/>
                <a:latin typeface="Inter Tight"/>
                <a:ea typeface="Inter Tight Medium" panose="02000503000000020004" pitchFamily="2" charset="0"/>
                <a:cs typeface="Inter Tight" panose="020B0604020202020204" pitchFamily="34" charset="0"/>
                <a:sym typeface="Inter Tight Light"/>
              </a:rPr>
              <a:t>of cinemagoers agree that ‘advertising is an expected part of the build up to cultural moments’</a:t>
            </a:r>
          </a:p>
        </p:txBody>
      </p:sp>
    </p:spTree>
    <p:extLst>
      <p:ext uri="{BB962C8B-B14F-4D97-AF65-F5344CB8AC3E}">
        <p14:creationId xmlns:p14="http://schemas.microsoft.com/office/powerpoint/2010/main" val="1861964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animBg="1"/>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Shape 234">
          <a:extLst>
            <a:ext uri="{FF2B5EF4-FFF2-40B4-BE49-F238E27FC236}">
              <a16:creationId xmlns:a16="http://schemas.microsoft.com/office/drawing/2014/main" id="{55F9A482-DF25-B210-477C-31638A4DEA5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24BBF0CC-3CDB-B8F4-84BF-FC6E9EB8CC53}"/>
              </a:ext>
            </a:extLst>
          </p:cNvPr>
          <p:cNvSpPr>
            <a:spLocks noGrp="1"/>
          </p:cNvSpPr>
          <p:nvPr>
            <p:ph type="body" sz="quarter" idx="87"/>
          </p:nvPr>
        </p:nvSpPr>
        <p:spPr>
          <a:xfrm>
            <a:off x="564701" y="1739444"/>
            <a:ext cx="7695296" cy="4172624"/>
          </a:xfrm>
          <a:solidFill>
            <a:schemeClr val="bg1"/>
          </a:solidFill>
        </p:spPr>
        <p:txBody>
          <a:bodyPr/>
          <a:lstStyle/>
          <a:p>
            <a:r>
              <a:rPr lang="en-US" dirty="0"/>
              <a:t>  </a:t>
            </a:r>
          </a:p>
        </p:txBody>
      </p:sp>
      <p:sp>
        <p:nvSpPr>
          <p:cNvPr id="13" name="Text Placeholder 12">
            <a:extLst>
              <a:ext uri="{FF2B5EF4-FFF2-40B4-BE49-F238E27FC236}">
                <a16:creationId xmlns:a16="http://schemas.microsoft.com/office/drawing/2014/main" id="{1CC89779-653E-DF73-ADF7-6580636AC060}"/>
              </a:ext>
            </a:extLst>
          </p:cNvPr>
          <p:cNvSpPr>
            <a:spLocks noGrp="1"/>
          </p:cNvSpPr>
          <p:nvPr>
            <p:ph type="body" sz="quarter" idx="93"/>
          </p:nvPr>
        </p:nvSpPr>
        <p:spPr>
          <a:xfrm>
            <a:off x="8505063" y="1739445"/>
            <a:ext cx="3019530" cy="4172624"/>
          </a:xfrm>
        </p:spPr>
        <p:txBody>
          <a:bodyPr/>
          <a:lstStyle/>
          <a:p>
            <a:r>
              <a:rPr lang="en-US" dirty="0"/>
              <a:t>  </a:t>
            </a:r>
          </a:p>
        </p:txBody>
      </p:sp>
      <p:sp>
        <p:nvSpPr>
          <p:cNvPr id="20" name="Text Placeholder 19">
            <a:extLst>
              <a:ext uri="{FF2B5EF4-FFF2-40B4-BE49-F238E27FC236}">
                <a16:creationId xmlns:a16="http://schemas.microsoft.com/office/drawing/2014/main" id="{110AEAF2-6E0B-E91F-2268-AF88D4702E8B}"/>
              </a:ext>
            </a:extLst>
          </p:cNvPr>
          <p:cNvSpPr>
            <a:spLocks noGrp="1"/>
          </p:cNvSpPr>
          <p:nvPr>
            <p:ph type="body" sz="quarter" idx="72"/>
          </p:nvPr>
        </p:nvSpPr>
        <p:spPr>
          <a:xfrm>
            <a:off x="1916349" y="6337958"/>
            <a:ext cx="10070409" cy="368483"/>
          </a:xfrm>
        </p:spPr>
        <p:txBody>
          <a:bodyPr vert="horz" lIns="0" tIns="0" rIns="0" bIns="0" rtlCol="0">
            <a:noAutofit/>
          </a:bodyPr>
          <a:lstStyle/>
          <a:p>
            <a:r>
              <a:rPr lang="en-GB" dirty="0"/>
              <a:t>Please tell us whether you are more or less likely to associate the phrase with a brand if you saw their ad right before/during watching this [CHANNEL] cultural moment. </a:t>
            </a:r>
            <a:br>
              <a:rPr lang="en-GB" dirty="0"/>
            </a:br>
            <a:r>
              <a:rPr lang="en-GB" dirty="0"/>
              <a:t>Base: Users of each channel: Cinema at least once a year (1134); Watches sport (1112); Watches TV/streaming (1430); Social media at least once a day (1391)</a:t>
            </a:r>
          </a:p>
        </p:txBody>
      </p:sp>
      <p:sp>
        <p:nvSpPr>
          <p:cNvPr id="7" name="Title 6">
            <a:extLst>
              <a:ext uri="{FF2B5EF4-FFF2-40B4-BE49-F238E27FC236}">
                <a16:creationId xmlns:a16="http://schemas.microsoft.com/office/drawing/2014/main" id="{11FF105B-AEE6-540A-CB70-605445FB07B6}"/>
              </a:ext>
            </a:extLst>
          </p:cNvPr>
          <p:cNvSpPr>
            <a:spLocks noGrp="1"/>
          </p:cNvSpPr>
          <p:nvPr>
            <p:ph type="title"/>
          </p:nvPr>
        </p:nvSpPr>
        <p:spPr>
          <a:xfrm>
            <a:off x="199829" y="239094"/>
            <a:ext cx="11786929" cy="525552"/>
          </a:xfrm>
        </p:spPr>
        <p:txBody>
          <a:bodyPr/>
          <a:lstStyle/>
          <a:p>
            <a:r>
              <a:rPr lang="en-GB" dirty="0"/>
              <a:t>Cinema stands out from other channels for its ability to deliver a ‘big brand energy’ halo</a:t>
            </a:r>
            <a:endParaRPr lang="en-US" dirty="0"/>
          </a:p>
        </p:txBody>
      </p:sp>
      <p:sp>
        <p:nvSpPr>
          <p:cNvPr id="2" name="Rectangle: Rounded Corners 1">
            <a:extLst>
              <a:ext uri="{FF2B5EF4-FFF2-40B4-BE49-F238E27FC236}">
                <a16:creationId xmlns:a16="http://schemas.microsoft.com/office/drawing/2014/main" id="{2688DB17-121E-AF50-9E03-7DA4B63BF033}"/>
              </a:ext>
            </a:extLst>
          </p:cNvPr>
          <p:cNvSpPr/>
          <p:nvPr/>
        </p:nvSpPr>
        <p:spPr>
          <a:xfrm>
            <a:off x="809769" y="2692112"/>
            <a:ext cx="3466532" cy="618699"/>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FFFFFF"/>
                </a:solidFill>
                <a:effectLst/>
                <a:uLnTx/>
                <a:uFillTx/>
                <a:latin typeface="Inter Tight"/>
                <a:ea typeface="+mn-ea"/>
                <a:cs typeface="+mn-cs"/>
                <a:sym typeface="Inter Tight"/>
              </a:rPr>
              <a:t>High quality</a:t>
            </a:r>
          </a:p>
        </p:txBody>
      </p:sp>
      <p:sp>
        <p:nvSpPr>
          <p:cNvPr id="3" name="Rectangle: Rounded Corners 2">
            <a:extLst>
              <a:ext uri="{FF2B5EF4-FFF2-40B4-BE49-F238E27FC236}">
                <a16:creationId xmlns:a16="http://schemas.microsoft.com/office/drawing/2014/main" id="{5ADDEADF-4C10-90B0-BB08-E769D379E301}"/>
              </a:ext>
            </a:extLst>
          </p:cNvPr>
          <p:cNvSpPr/>
          <p:nvPr/>
        </p:nvSpPr>
        <p:spPr>
          <a:xfrm>
            <a:off x="809769" y="3445908"/>
            <a:ext cx="3466532" cy="618699"/>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FFFFFF"/>
                </a:solidFill>
                <a:effectLst/>
                <a:uLnTx/>
                <a:uFillTx/>
                <a:latin typeface="Inter Tight"/>
                <a:ea typeface="+mn-ea"/>
                <a:cs typeface="+mn-cs"/>
                <a:sym typeface="Inter Tight"/>
              </a:rPr>
              <a:t>Relevant to me</a:t>
            </a:r>
          </a:p>
        </p:txBody>
      </p:sp>
      <p:sp>
        <p:nvSpPr>
          <p:cNvPr id="4" name="Rectangle: Rounded Corners 3">
            <a:extLst>
              <a:ext uri="{FF2B5EF4-FFF2-40B4-BE49-F238E27FC236}">
                <a16:creationId xmlns:a16="http://schemas.microsoft.com/office/drawing/2014/main" id="{9BFE92ED-6859-7878-C848-0324AF3072FD}"/>
              </a:ext>
            </a:extLst>
          </p:cNvPr>
          <p:cNvSpPr/>
          <p:nvPr/>
        </p:nvSpPr>
        <p:spPr>
          <a:xfrm>
            <a:off x="809769" y="4218265"/>
            <a:ext cx="3466532" cy="618699"/>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FFFFFF"/>
                </a:solidFill>
                <a:effectLst/>
                <a:uLnTx/>
                <a:uFillTx/>
                <a:latin typeface="Inter Tight"/>
                <a:ea typeface="+mn-ea"/>
                <a:cs typeface="+mn-cs"/>
                <a:sym typeface="Inter Tight"/>
              </a:rPr>
              <a:t>Established</a:t>
            </a:r>
          </a:p>
        </p:txBody>
      </p:sp>
      <p:sp>
        <p:nvSpPr>
          <p:cNvPr id="6" name="Rectangle: Rounded Corners 5">
            <a:extLst>
              <a:ext uri="{FF2B5EF4-FFF2-40B4-BE49-F238E27FC236}">
                <a16:creationId xmlns:a16="http://schemas.microsoft.com/office/drawing/2014/main" id="{3A9AE608-E08B-0473-D0B4-BAA76EFF0555}"/>
              </a:ext>
            </a:extLst>
          </p:cNvPr>
          <p:cNvSpPr/>
          <p:nvPr/>
        </p:nvSpPr>
        <p:spPr>
          <a:xfrm>
            <a:off x="809767" y="4972061"/>
            <a:ext cx="3466532" cy="618699"/>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FFFFFF"/>
                </a:solidFill>
                <a:effectLst/>
                <a:uLnTx/>
                <a:uFillTx/>
                <a:latin typeface="Inter Tight"/>
                <a:ea typeface="+mn-ea"/>
                <a:cs typeface="+mn-cs"/>
                <a:sym typeface="Inter Tight"/>
              </a:rPr>
              <a:t>Category leading</a:t>
            </a:r>
          </a:p>
        </p:txBody>
      </p:sp>
      <p:sp>
        <p:nvSpPr>
          <p:cNvPr id="12" name="Rectangle: Rounded Corners 11">
            <a:extLst>
              <a:ext uri="{FF2B5EF4-FFF2-40B4-BE49-F238E27FC236}">
                <a16:creationId xmlns:a16="http://schemas.microsoft.com/office/drawing/2014/main" id="{BAEF514B-90B3-8A7A-CFF5-EB4281C4BA38}"/>
              </a:ext>
            </a:extLst>
          </p:cNvPr>
          <p:cNvSpPr/>
          <p:nvPr/>
        </p:nvSpPr>
        <p:spPr>
          <a:xfrm>
            <a:off x="9442898" y="2682703"/>
            <a:ext cx="1313156" cy="618699"/>
          </a:xfrm>
          <a:prstGeom prst="roundRect">
            <a:avLst/>
          </a:prstGeom>
          <a:solidFill>
            <a:schemeClr val="bg1"/>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2667" b="1" i="0" u="none" strike="noStrike" kern="0" cap="none" spc="0" normalizeH="0" baseline="0" noProof="0">
                <a:ln>
                  <a:noFill/>
                </a:ln>
                <a:solidFill>
                  <a:srgbClr val="051D2E"/>
                </a:solidFill>
                <a:effectLst/>
                <a:uLnTx/>
                <a:uFillTx/>
                <a:latin typeface="Inter Tight"/>
                <a:ea typeface="+mn-ea"/>
                <a:cs typeface="+mn-cs"/>
                <a:sym typeface="Inter Tight"/>
              </a:rPr>
              <a:t>+16%</a:t>
            </a:r>
          </a:p>
        </p:txBody>
      </p:sp>
      <p:sp>
        <p:nvSpPr>
          <p:cNvPr id="14" name="Rectangle: Rounded Corners 13">
            <a:extLst>
              <a:ext uri="{FF2B5EF4-FFF2-40B4-BE49-F238E27FC236}">
                <a16:creationId xmlns:a16="http://schemas.microsoft.com/office/drawing/2014/main" id="{BE250ECA-902F-1C22-F323-168469B1318F}"/>
              </a:ext>
            </a:extLst>
          </p:cNvPr>
          <p:cNvSpPr/>
          <p:nvPr/>
        </p:nvSpPr>
        <p:spPr>
          <a:xfrm>
            <a:off x="9442898" y="3456442"/>
            <a:ext cx="1313157" cy="618699"/>
          </a:xfrm>
          <a:prstGeom prst="roundRect">
            <a:avLst/>
          </a:prstGeom>
          <a:solidFill>
            <a:schemeClr val="bg1"/>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2667" b="1" i="0" u="none" strike="noStrike" kern="0" cap="none" spc="0" normalizeH="0" baseline="0" noProof="0">
                <a:ln>
                  <a:noFill/>
                </a:ln>
                <a:solidFill>
                  <a:srgbClr val="051D2E"/>
                </a:solidFill>
                <a:effectLst/>
                <a:uLnTx/>
                <a:uFillTx/>
                <a:latin typeface="Inter Tight"/>
                <a:ea typeface="+mn-ea"/>
                <a:cs typeface="+mn-cs"/>
                <a:sym typeface="Inter Tight"/>
              </a:rPr>
              <a:t>+13%</a:t>
            </a:r>
          </a:p>
        </p:txBody>
      </p:sp>
      <p:sp>
        <p:nvSpPr>
          <p:cNvPr id="17" name="Rectangle: Rounded Corners 16">
            <a:extLst>
              <a:ext uri="{FF2B5EF4-FFF2-40B4-BE49-F238E27FC236}">
                <a16:creationId xmlns:a16="http://schemas.microsoft.com/office/drawing/2014/main" id="{4D9D209C-7E2B-022D-6394-69F177BF0195}"/>
              </a:ext>
            </a:extLst>
          </p:cNvPr>
          <p:cNvSpPr/>
          <p:nvPr/>
        </p:nvSpPr>
        <p:spPr>
          <a:xfrm>
            <a:off x="9442896" y="4230181"/>
            <a:ext cx="1313157" cy="618699"/>
          </a:xfrm>
          <a:prstGeom prst="roundRect">
            <a:avLst/>
          </a:prstGeom>
          <a:solidFill>
            <a:schemeClr val="bg1"/>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2667" b="1" i="0" u="none" strike="noStrike" kern="0" cap="none" spc="0" normalizeH="0" baseline="0" noProof="0">
                <a:ln>
                  <a:noFill/>
                </a:ln>
                <a:solidFill>
                  <a:srgbClr val="051D2E"/>
                </a:solidFill>
                <a:effectLst/>
                <a:uLnTx/>
                <a:uFillTx/>
                <a:latin typeface="Inter Tight"/>
                <a:ea typeface="+mn-ea"/>
                <a:cs typeface="+mn-cs"/>
                <a:sym typeface="Inter Tight"/>
              </a:rPr>
              <a:t>+15%</a:t>
            </a:r>
          </a:p>
        </p:txBody>
      </p:sp>
      <p:sp>
        <p:nvSpPr>
          <p:cNvPr id="19" name="Rectangle: Rounded Corners 18">
            <a:extLst>
              <a:ext uri="{FF2B5EF4-FFF2-40B4-BE49-F238E27FC236}">
                <a16:creationId xmlns:a16="http://schemas.microsoft.com/office/drawing/2014/main" id="{8B4F145B-DC10-9692-2037-7D2D78578D42}"/>
              </a:ext>
            </a:extLst>
          </p:cNvPr>
          <p:cNvSpPr/>
          <p:nvPr/>
        </p:nvSpPr>
        <p:spPr>
          <a:xfrm>
            <a:off x="9442896" y="5003921"/>
            <a:ext cx="1313157" cy="618699"/>
          </a:xfrm>
          <a:prstGeom prst="roundRect">
            <a:avLst/>
          </a:prstGeom>
          <a:solidFill>
            <a:schemeClr val="bg1"/>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2667" b="1" i="0" u="none" strike="noStrike" kern="0" cap="none" spc="0" normalizeH="0" baseline="0" noProof="0">
                <a:ln>
                  <a:noFill/>
                </a:ln>
                <a:solidFill>
                  <a:srgbClr val="051D2E"/>
                </a:solidFill>
                <a:effectLst/>
                <a:uLnTx/>
                <a:uFillTx/>
                <a:latin typeface="Inter Tight"/>
                <a:ea typeface="+mn-ea"/>
                <a:cs typeface="+mn-cs"/>
                <a:sym typeface="Inter Tight"/>
              </a:rPr>
              <a:t>+14%</a:t>
            </a:r>
          </a:p>
        </p:txBody>
      </p:sp>
      <p:sp>
        <p:nvSpPr>
          <p:cNvPr id="21" name="Rectangle: Rounded Corners 20">
            <a:extLst>
              <a:ext uri="{FF2B5EF4-FFF2-40B4-BE49-F238E27FC236}">
                <a16:creationId xmlns:a16="http://schemas.microsoft.com/office/drawing/2014/main" id="{DF4ED20B-3727-33B8-0FE3-5B0335998C8F}"/>
              </a:ext>
            </a:extLst>
          </p:cNvPr>
          <p:cNvSpPr/>
          <p:nvPr/>
        </p:nvSpPr>
        <p:spPr>
          <a:xfrm>
            <a:off x="4434009" y="2692112"/>
            <a:ext cx="3466532" cy="618699"/>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051D2E"/>
                </a:solidFill>
                <a:effectLst/>
                <a:uLnTx/>
                <a:uFillTx/>
                <a:latin typeface="Inter Tight"/>
                <a:ea typeface="+mn-ea"/>
                <a:cs typeface="+mn-cs"/>
                <a:sym typeface="Inter Tight"/>
              </a:rPr>
              <a:t>67%</a:t>
            </a:r>
          </a:p>
        </p:txBody>
      </p:sp>
      <p:sp>
        <p:nvSpPr>
          <p:cNvPr id="22" name="Rectangle: Rounded Corners 21">
            <a:extLst>
              <a:ext uri="{FF2B5EF4-FFF2-40B4-BE49-F238E27FC236}">
                <a16:creationId xmlns:a16="http://schemas.microsoft.com/office/drawing/2014/main" id="{9CC1DA47-E5AA-AAE7-7785-BBCBBBE9D29E}"/>
              </a:ext>
            </a:extLst>
          </p:cNvPr>
          <p:cNvSpPr/>
          <p:nvPr/>
        </p:nvSpPr>
        <p:spPr>
          <a:xfrm>
            <a:off x="4434009" y="3445908"/>
            <a:ext cx="3466532" cy="618699"/>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051D2E"/>
                </a:solidFill>
                <a:effectLst/>
                <a:uLnTx/>
                <a:uFillTx/>
                <a:latin typeface="Inter Tight"/>
                <a:ea typeface="+mn-ea"/>
                <a:cs typeface="+mn-cs"/>
                <a:sym typeface="Inter Tight"/>
              </a:rPr>
              <a:t>65%</a:t>
            </a:r>
          </a:p>
        </p:txBody>
      </p:sp>
      <p:sp>
        <p:nvSpPr>
          <p:cNvPr id="23" name="Rectangle: Rounded Corners 22">
            <a:extLst>
              <a:ext uri="{FF2B5EF4-FFF2-40B4-BE49-F238E27FC236}">
                <a16:creationId xmlns:a16="http://schemas.microsoft.com/office/drawing/2014/main" id="{032FA574-3466-3BDA-DD9B-274796F46ACA}"/>
              </a:ext>
            </a:extLst>
          </p:cNvPr>
          <p:cNvSpPr/>
          <p:nvPr/>
        </p:nvSpPr>
        <p:spPr>
          <a:xfrm>
            <a:off x="4434009" y="4218265"/>
            <a:ext cx="3466532" cy="618699"/>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051D2E"/>
                </a:solidFill>
                <a:effectLst/>
                <a:uLnTx/>
                <a:uFillTx/>
                <a:latin typeface="Inter Tight"/>
                <a:ea typeface="+mn-ea"/>
                <a:cs typeface="+mn-cs"/>
                <a:sym typeface="Inter Tight"/>
              </a:rPr>
              <a:t>63%</a:t>
            </a:r>
          </a:p>
        </p:txBody>
      </p:sp>
      <p:sp>
        <p:nvSpPr>
          <p:cNvPr id="29" name="Rectangle: Rounded Corners 28">
            <a:extLst>
              <a:ext uri="{FF2B5EF4-FFF2-40B4-BE49-F238E27FC236}">
                <a16:creationId xmlns:a16="http://schemas.microsoft.com/office/drawing/2014/main" id="{39868973-75B2-C76A-7D67-066E7FFA925F}"/>
              </a:ext>
            </a:extLst>
          </p:cNvPr>
          <p:cNvSpPr/>
          <p:nvPr/>
        </p:nvSpPr>
        <p:spPr>
          <a:xfrm>
            <a:off x="4434007" y="4972061"/>
            <a:ext cx="3466532" cy="618699"/>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051D2E"/>
                </a:solidFill>
                <a:effectLst/>
                <a:uLnTx/>
                <a:uFillTx/>
                <a:latin typeface="Inter Tight"/>
                <a:ea typeface="+mn-ea"/>
                <a:cs typeface="+mn-cs"/>
                <a:sym typeface="Inter Tight"/>
              </a:rPr>
              <a:t>61%</a:t>
            </a:r>
          </a:p>
        </p:txBody>
      </p:sp>
      <p:sp>
        <p:nvSpPr>
          <p:cNvPr id="31" name="TextBox 30">
            <a:extLst>
              <a:ext uri="{FF2B5EF4-FFF2-40B4-BE49-F238E27FC236}">
                <a16:creationId xmlns:a16="http://schemas.microsoft.com/office/drawing/2014/main" id="{F50E507E-B4B9-257C-293B-5FDAE1503C43}"/>
              </a:ext>
            </a:extLst>
          </p:cNvPr>
          <p:cNvSpPr txBox="1"/>
          <p:nvPr/>
        </p:nvSpPr>
        <p:spPr>
          <a:xfrm>
            <a:off x="809767" y="1921632"/>
            <a:ext cx="7090771" cy="743048"/>
          </a:xfrm>
          <a:prstGeom prst="rect">
            <a:avLst/>
          </a:prstGeom>
          <a:noFill/>
        </p:spPr>
        <p:txBody>
          <a:bodyPr wrap="square">
            <a:norm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2000" b="1" i="0" u="none" strike="noStrike" kern="0" cap="none" spc="0" normalizeH="0" baseline="0" noProof="0">
                <a:ln>
                  <a:noFill/>
                </a:ln>
                <a:solidFill>
                  <a:srgbClr val="051D2E"/>
                </a:solidFill>
                <a:effectLst/>
                <a:uLnTx/>
                <a:uFillTx/>
                <a:latin typeface="Inter Tight"/>
                <a:ea typeface="+mn-ea"/>
                <a:cs typeface="Inter Tight"/>
                <a:sym typeface="Inter Tight"/>
              </a:rPr>
              <a:t>% agree ‘more likely to associate attribute with brand’ </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2000" b="1" i="0" u="none" strike="noStrike" kern="0" cap="none" spc="0" normalizeH="0" baseline="0" noProof="0">
                <a:ln>
                  <a:noFill/>
                </a:ln>
                <a:solidFill>
                  <a:srgbClr val="051D2E"/>
                </a:solidFill>
                <a:effectLst/>
                <a:uLnTx/>
                <a:uFillTx/>
                <a:latin typeface="Inter Tight"/>
                <a:ea typeface="+mn-ea"/>
                <a:cs typeface="Inter Tight"/>
                <a:sym typeface="Inter Tight"/>
              </a:rPr>
              <a:t>when they’ve advertised before a cinema cultural moment</a:t>
            </a:r>
          </a:p>
        </p:txBody>
      </p:sp>
      <p:sp>
        <p:nvSpPr>
          <p:cNvPr id="32" name="TextBox 31">
            <a:extLst>
              <a:ext uri="{FF2B5EF4-FFF2-40B4-BE49-F238E27FC236}">
                <a16:creationId xmlns:a16="http://schemas.microsoft.com/office/drawing/2014/main" id="{103FD30E-3847-74D8-E636-45051F3BFDAE}"/>
              </a:ext>
            </a:extLst>
          </p:cNvPr>
          <p:cNvSpPr txBox="1"/>
          <p:nvPr/>
        </p:nvSpPr>
        <p:spPr>
          <a:xfrm>
            <a:off x="8505063" y="1846416"/>
            <a:ext cx="3017778" cy="707886"/>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2000" b="1" i="0" u="none" strike="noStrike" kern="0" cap="none" spc="0" normalizeH="0" baseline="0" noProof="0">
                <a:ln>
                  <a:noFill/>
                </a:ln>
                <a:solidFill>
                  <a:srgbClr val="FFFFFF"/>
                </a:solidFill>
                <a:effectLst/>
                <a:uLnTx/>
                <a:uFillTx/>
                <a:latin typeface="Inter Tight"/>
                <a:ea typeface="+mn-ea"/>
                <a:cs typeface="Inter Tight"/>
                <a:sym typeface="Inter Tight"/>
              </a:rPr>
              <a:t>Cinema vs. </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GB" sz="2000" b="1" i="0" u="none" strike="noStrike" kern="0" cap="none" spc="0" normalizeH="0" baseline="0" noProof="0">
                <a:ln>
                  <a:noFill/>
                </a:ln>
                <a:solidFill>
                  <a:srgbClr val="FFFFFF"/>
                </a:solidFill>
                <a:effectLst/>
                <a:uLnTx/>
                <a:uFillTx/>
                <a:latin typeface="Inter Tight"/>
                <a:ea typeface="+mn-ea"/>
                <a:cs typeface="Inter Tight"/>
                <a:sym typeface="Inter Tight"/>
              </a:rPr>
              <a:t>all channel average </a:t>
            </a:r>
          </a:p>
        </p:txBody>
      </p:sp>
      <p:cxnSp>
        <p:nvCxnSpPr>
          <p:cNvPr id="33" name="Straight Arrow Connector 32">
            <a:extLst>
              <a:ext uri="{FF2B5EF4-FFF2-40B4-BE49-F238E27FC236}">
                <a16:creationId xmlns:a16="http://schemas.microsoft.com/office/drawing/2014/main" id="{8B0CA8CA-DBAA-CF29-8BF3-AB68A6877B45}"/>
              </a:ext>
            </a:extLst>
          </p:cNvPr>
          <p:cNvCxnSpPr>
            <a:cxnSpLocks/>
          </p:cNvCxnSpPr>
          <p:nvPr/>
        </p:nvCxnSpPr>
        <p:spPr>
          <a:xfrm flipV="1">
            <a:off x="9197831" y="4295323"/>
            <a:ext cx="0" cy="400184"/>
          </a:xfrm>
          <a:prstGeom prst="straightConnector1">
            <a:avLst/>
          </a:prstGeom>
          <a:ln w="98425">
            <a:solidFill>
              <a:schemeClr val="accent6"/>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F3584657-660B-A060-5353-D67FCD9ED1C5}"/>
              </a:ext>
            </a:extLst>
          </p:cNvPr>
          <p:cNvCxnSpPr>
            <a:cxnSpLocks/>
          </p:cNvCxnSpPr>
          <p:nvPr/>
        </p:nvCxnSpPr>
        <p:spPr>
          <a:xfrm flipV="1">
            <a:off x="9197831" y="5052600"/>
            <a:ext cx="0" cy="390493"/>
          </a:xfrm>
          <a:prstGeom prst="straightConnector1">
            <a:avLst/>
          </a:prstGeom>
          <a:ln w="98425">
            <a:solidFill>
              <a:schemeClr val="accent6"/>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773BF8F-FC3D-3CA2-580A-54A0BB7C7736}"/>
              </a:ext>
            </a:extLst>
          </p:cNvPr>
          <p:cNvCxnSpPr>
            <a:cxnSpLocks/>
          </p:cNvCxnSpPr>
          <p:nvPr/>
        </p:nvCxnSpPr>
        <p:spPr>
          <a:xfrm flipV="1">
            <a:off x="9197831" y="3538047"/>
            <a:ext cx="0" cy="400184"/>
          </a:xfrm>
          <a:prstGeom prst="straightConnector1">
            <a:avLst/>
          </a:prstGeom>
          <a:ln w="98425">
            <a:solidFill>
              <a:schemeClr val="accent6"/>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BFDC8E8A-E7F6-D124-6858-2F7BA54B067F}"/>
              </a:ext>
            </a:extLst>
          </p:cNvPr>
          <p:cNvCxnSpPr>
            <a:cxnSpLocks/>
          </p:cNvCxnSpPr>
          <p:nvPr/>
        </p:nvCxnSpPr>
        <p:spPr>
          <a:xfrm flipV="1">
            <a:off x="9197831" y="2780771"/>
            <a:ext cx="0" cy="400184"/>
          </a:xfrm>
          <a:prstGeom prst="straightConnector1">
            <a:avLst/>
          </a:prstGeom>
          <a:ln w="98425">
            <a:solidFill>
              <a:schemeClr val="accent6"/>
            </a:solidFill>
            <a:headEnd type="none" w="med" len="sm"/>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5813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graphicFrame>
        <p:nvGraphicFramePr>
          <p:cNvPr id="16" name="Chart 15">
            <a:extLst>
              <a:ext uri="{FF2B5EF4-FFF2-40B4-BE49-F238E27FC236}">
                <a16:creationId xmlns:a16="http://schemas.microsoft.com/office/drawing/2014/main" id="{C3591C61-90F4-4C43-8CFE-E8EAC3BBA044}"/>
              </a:ext>
            </a:extLst>
          </p:cNvPr>
          <p:cNvGraphicFramePr/>
          <p:nvPr/>
        </p:nvGraphicFramePr>
        <p:xfrm>
          <a:off x="2136533" y="2243054"/>
          <a:ext cx="7008772" cy="3737224"/>
        </p:xfrm>
        <a:graphic>
          <a:graphicData uri="http://schemas.openxmlformats.org/drawingml/2006/chart">
            <c:chart xmlns:c="http://schemas.openxmlformats.org/drawingml/2006/chart" xmlns:r="http://schemas.openxmlformats.org/officeDocument/2006/relationships" r:id="rId3"/>
          </a:graphicData>
        </a:graphic>
      </p:graphicFrame>
      <p:sp>
        <p:nvSpPr>
          <p:cNvPr id="26" name="Text Placeholder 2">
            <a:extLst>
              <a:ext uri="{FF2B5EF4-FFF2-40B4-BE49-F238E27FC236}">
                <a16:creationId xmlns:a16="http://schemas.microsoft.com/office/drawing/2014/main" id="{89C25F06-120D-41C4-96C4-7701B5217B0D}"/>
              </a:ext>
            </a:extLst>
          </p:cNvPr>
          <p:cNvSpPr>
            <a:spLocks noGrp="1"/>
          </p:cNvSpPr>
          <p:nvPr>
            <p:ph type="body" sz="quarter" idx="83"/>
          </p:nvPr>
        </p:nvSpPr>
        <p:spPr>
          <a:xfrm>
            <a:off x="5023517" y="6505595"/>
            <a:ext cx="5398076" cy="157051"/>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1pPr>
            <a:lvl2pPr marR="0" lvl="1"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2pPr>
            <a:lvl3pPr marR="0" lvl="2"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3pPr>
            <a:lvl4pPr marR="0" lvl="3"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4pPr>
            <a:lvl5pPr marR="0" lvl="4"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5pPr>
            <a:lvl6pPr marR="0" lvl="5"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6pPr>
            <a:lvl7pPr marR="0" lvl="6"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7pPr>
            <a:lvl8pPr marR="0" lvl="7"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8pPr>
            <a:lvl9pPr marR="0" lvl="8"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9pPr>
          </a:lstStyle>
          <a:p>
            <a:pPr algn="r" defTabSz="1344084">
              <a:defRPr/>
            </a:pPr>
            <a:r>
              <a:rPr lang="en-GB" sz="1000" dirty="0">
                <a:solidFill>
                  <a:schemeClr val="bg1"/>
                </a:solidFill>
                <a:latin typeface="+mn-lt"/>
                <a:cs typeface="Poppins" panose="00000500000000000000" pitchFamily="50" charset="0"/>
              </a:rPr>
              <a:t>Source: DCM/everyday people 2025. Van </a:t>
            </a:r>
            <a:r>
              <a:rPr lang="en-GB" sz="1000" dirty="0" err="1">
                <a:solidFill>
                  <a:schemeClr val="bg1"/>
                </a:solidFill>
                <a:latin typeface="+mn-lt"/>
                <a:cs typeface="Poppins" panose="00000500000000000000" pitchFamily="50" charset="0"/>
              </a:rPr>
              <a:t>Westendorp</a:t>
            </a:r>
            <a:r>
              <a:rPr lang="en-GB" sz="1000" dirty="0">
                <a:solidFill>
                  <a:schemeClr val="bg1"/>
                </a:solidFill>
                <a:latin typeface="+mn-lt"/>
                <a:cs typeface="Poppins" panose="00000500000000000000" pitchFamily="50" charset="0"/>
              </a:rPr>
              <a:t> Price Sensitivity Meter Output. </a:t>
            </a:r>
          </a:p>
        </p:txBody>
      </p:sp>
      <p:sp>
        <p:nvSpPr>
          <p:cNvPr id="8" name="Subtitle 7">
            <a:extLst>
              <a:ext uri="{FF2B5EF4-FFF2-40B4-BE49-F238E27FC236}">
                <a16:creationId xmlns:a16="http://schemas.microsoft.com/office/drawing/2014/main" id="{D63C333C-9ED2-C2AE-6257-F46FCFFBC2F8}"/>
              </a:ext>
            </a:extLst>
          </p:cNvPr>
          <p:cNvSpPr>
            <a:spLocks noGrp="1"/>
          </p:cNvSpPr>
          <p:nvPr>
            <p:ph type="subTitle" idx="1"/>
          </p:nvPr>
        </p:nvSpPr>
        <p:spPr>
          <a:xfrm>
            <a:off x="394615" y="1830676"/>
            <a:ext cx="11608543" cy="412378"/>
          </a:xfrm>
        </p:spPr>
        <p:txBody>
          <a:bodyPr/>
          <a:lstStyle/>
          <a:p>
            <a:r>
              <a:rPr lang="en-GB" dirty="0">
                <a:solidFill>
                  <a:schemeClr val="tx1"/>
                </a:solidFill>
              </a:rPr>
              <a:t>Results from our research last year showed that when people believe a brand is launching with advertising in cinema, price perceptions for the brand significantly increase. </a:t>
            </a:r>
          </a:p>
        </p:txBody>
      </p:sp>
      <p:sp>
        <p:nvSpPr>
          <p:cNvPr id="7" name="Title 6">
            <a:extLst>
              <a:ext uri="{FF2B5EF4-FFF2-40B4-BE49-F238E27FC236}">
                <a16:creationId xmlns:a16="http://schemas.microsoft.com/office/drawing/2014/main" id="{F9B21DB1-2AD7-20D7-C460-80CB71A5CE53}"/>
              </a:ext>
            </a:extLst>
          </p:cNvPr>
          <p:cNvSpPr>
            <a:spLocks noGrp="1"/>
          </p:cNvSpPr>
          <p:nvPr>
            <p:ph type="title"/>
          </p:nvPr>
        </p:nvSpPr>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1pPr>
            <a:lvl2pPr marR="0" lvl="1"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2pPr>
            <a:lvl3pPr marR="0" lvl="2"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3pPr>
            <a:lvl4pPr marR="0" lvl="3"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4pPr>
            <a:lvl5pPr marR="0" lvl="4"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5pPr>
            <a:lvl6pPr marR="0" lvl="5"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6pPr>
            <a:lvl7pPr marR="0" lvl="6"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7pPr>
            <a:lvl8pPr marR="0" lvl="7"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8pPr>
            <a:lvl9pPr marR="0" lvl="8"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9pPr>
          </a:lstStyle>
          <a:p>
            <a:pPr algn="l">
              <a:lnSpc>
                <a:spcPct val="90000"/>
              </a:lnSpc>
            </a:pPr>
            <a:r>
              <a:rPr lang="en-GB" sz="4400" b="1" dirty="0">
                <a:solidFill>
                  <a:schemeClr val="bg1"/>
                </a:solidFill>
                <a:latin typeface="+mn-lt"/>
              </a:rPr>
              <a:t>Cinema enhances quality perceptions and perceived brand value</a:t>
            </a:r>
          </a:p>
        </p:txBody>
      </p:sp>
      <p:grpSp>
        <p:nvGrpSpPr>
          <p:cNvPr id="19" name="Group 18">
            <a:extLst>
              <a:ext uri="{FF2B5EF4-FFF2-40B4-BE49-F238E27FC236}">
                <a16:creationId xmlns:a16="http://schemas.microsoft.com/office/drawing/2014/main" id="{736654E7-E580-4885-80ED-BCA96428FA84}"/>
              </a:ext>
            </a:extLst>
          </p:cNvPr>
          <p:cNvGrpSpPr/>
          <p:nvPr/>
        </p:nvGrpSpPr>
        <p:grpSpPr>
          <a:xfrm>
            <a:off x="4570278" y="2867625"/>
            <a:ext cx="2141281" cy="882918"/>
            <a:chOff x="13011920" y="2647626"/>
            <a:chExt cx="1865352" cy="1165762"/>
          </a:xfrm>
        </p:grpSpPr>
        <p:sp>
          <p:nvSpPr>
            <p:cNvPr id="20" name="TextBox 19">
              <a:extLst>
                <a:ext uri="{FF2B5EF4-FFF2-40B4-BE49-F238E27FC236}">
                  <a16:creationId xmlns:a16="http://schemas.microsoft.com/office/drawing/2014/main" id="{776E7511-8B8A-4505-84A8-8E88452D5CB6}"/>
                </a:ext>
              </a:extLst>
            </p:cNvPr>
            <p:cNvSpPr txBox="1"/>
            <p:nvPr/>
          </p:nvSpPr>
          <p:spPr>
            <a:xfrm>
              <a:off x="13175527" y="2647626"/>
              <a:ext cx="1073077" cy="60956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1pPr>
              <a:lvl2pPr marR="0" lvl="1"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2pPr>
              <a:lvl3pPr marR="0" lvl="2"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3pPr>
              <a:lvl4pPr marR="0" lvl="3"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4pPr>
              <a:lvl5pPr marR="0" lvl="4"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5pPr>
              <a:lvl6pPr marR="0" lvl="5"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6pPr>
              <a:lvl7pPr marR="0" lvl="6"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7pPr>
              <a:lvl8pPr marR="0" lvl="7"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8pPr>
              <a:lvl9pPr marR="0" lvl="8"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9pPr>
            </a:lstStyle>
            <a:p>
              <a:pPr marL="0" marR="0" lvl="0" indent="0" algn="ctr" defTabSz="914245" rtl="0" eaLnBrk="1" fontAlgn="auto" latinLnBrk="0" hangingPunct="1">
                <a:lnSpc>
                  <a:spcPct val="100000"/>
                </a:lnSpc>
                <a:spcBef>
                  <a:spcPts val="0"/>
                </a:spcBef>
                <a:spcAft>
                  <a:spcPts val="0"/>
                </a:spcAft>
                <a:buClr>
                  <a:srgbClr val="000000"/>
                </a:buClr>
                <a:buSzTx/>
                <a:buFont typeface="Inter Tight"/>
                <a:buNone/>
                <a:tabLst/>
                <a:defRPr/>
              </a:pPr>
              <a:r>
                <a:rPr kumimoji="0" lang="en-GB" sz="2400" b="1" i="0" u="none" strike="noStrike" kern="1200" cap="none" spc="0" normalizeH="0" baseline="0" noProof="0">
                  <a:ln>
                    <a:noFill/>
                  </a:ln>
                  <a:solidFill>
                    <a:srgbClr val="82B2B3">
                      <a:lumMod val="50000"/>
                    </a:srgbClr>
                  </a:solidFill>
                  <a:effectLst/>
                  <a:uLnTx/>
                  <a:uFillTx/>
                  <a:latin typeface="Inter Tight"/>
                  <a:ea typeface="+mn-ea"/>
                  <a:cs typeface="Poppins" panose="00000500000000000000" pitchFamily="50" charset="0"/>
                  <a:sym typeface="Inter Tight"/>
                </a:rPr>
                <a:t>+10%</a:t>
              </a:r>
            </a:p>
          </p:txBody>
        </p:sp>
        <p:cxnSp>
          <p:nvCxnSpPr>
            <p:cNvPr id="21" name="Straight Arrow Connector 20">
              <a:extLst>
                <a:ext uri="{FF2B5EF4-FFF2-40B4-BE49-F238E27FC236}">
                  <a16:creationId xmlns:a16="http://schemas.microsoft.com/office/drawing/2014/main" id="{68F4A072-49A8-4723-B991-76BAF6E16167}"/>
                </a:ext>
              </a:extLst>
            </p:cNvPr>
            <p:cNvCxnSpPr>
              <a:cxnSpLocks/>
            </p:cNvCxnSpPr>
            <p:nvPr/>
          </p:nvCxnSpPr>
          <p:spPr>
            <a:xfrm flipV="1">
              <a:off x="13011920" y="2826893"/>
              <a:ext cx="1865352" cy="986495"/>
            </a:xfrm>
            <a:prstGeom prst="straightConnector1">
              <a:avLst/>
            </a:prstGeom>
            <a:ln w="22225">
              <a:solidFill>
                <a:schemeClr val="accent6"/>
              </a:solidFill>
              <a:prstDash val="sysDash"/>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EF8A815D-F954-4F57-B49C-403F2D5ECF26}"/>
              </a:ext>
            </a:extLst>
          </p:cNvPr>
          <p:cNvSpPr txBox="1"/>
          <p:nvPr/>
        </p:nvSpPr>
        <p:spPr>
          <a:xfrm>
            <a:off x="1065892" y="3497162"/>
            <a:ext cx="2141281" cy="584775"/>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1pPr>
            <a:lvl2pPr marR="0" lvl="1"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2pPr>
            <a:lvl3pPr marR="0" lvl="2"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3pPr>
            <a:lvl4pPr marR="0" lvl="3"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4pPr>
            <a:lvl5pPr marR="0" lvl="4"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5pPr>
            <a:lvl6pPr marR="0" lvl="5"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6pPr>
            <a:lvl7pPr marR="0" lvl="6"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7pPr>
            <a:lvl8pPr marR="0" lvl="7"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8pPr>
            <a:lvl9pPr marR="0" lvl="8" algn="l" rtl="0">
              <a:lnSpc>
                <a:spcPct val="100000"/>
              </a:lnSpc>
              <a:spcBef>
                <a:spcPts val="0"/>
              </a:spcBef>
              <a:spcAft>
                <a:spcPts val="0"/>
              </a:spcAft>
              <a:buClr>
                <a:srgbClr val="000000"/>
              </a:buClr>
              <a:buFont typeface="Inter Tight"/>
              <a:defRPr sz="1867" b="0" i="0" u="none" strike="noStrike" cap="none">
                <a:solidFill>
                  <a:srgbClr val="000000"/>
                </a:solidFill>
                <a:latin typeface="Inter Tight"/>
                <a:ea typeface="Inter Tight"/>
                <a:cs typeface="Inter Tight"/>
                <a:sym typeface="Inter Tight"/>
              </a:defRPr>
            </a:lvl9pPr>
          </a:lstStyle>
          <a:p>
            <a:pPr marL="0" marR="0" lvl="0" indent="0" algn="l" defTabSz="914245" rtl="0" eaLnBrk="1" fontAlgn="auto" latinLnBrk="0" hangingPunct="1">
              <a:lnSpc>
                <a:spcPct val="100000"/>
              </a:lnSpc>
              <a:spcBef>
                <a:spcPts val="0"/>
              </a:spcBef>
              <a:spcAft>
                <a:spcPts val="0"/>
              </a:spcAft>
              <a:buClr>
                <a:srgbClr val="000000"/>
              </a:buClr>
              <a:buSzTx/>
              <a:buFont typeface="Inter Tight"/>
              <a:buNone/>
              <a:tabLst/>
              <a:defRPr/>
            </a:pPr>
            <a:r>
              <a:rPr kumimoji="0" lang="en-GB" sz="1600" b="1" i="0" u="none" strike="noStrike" kern="1200" cap="none" spc="0" normalizeH="0" baseline="0" noProof="0" dirty="0">
                <a:ln>
                  <a:noFill/>
                </a:ln>
                <a:solidFill>
                  <a:srgbClr val="000000"/>
                </a:solidFill>
                <a:effectLst/>
                <a:uLnTx/>
                <a:uFillTx/>
                <a:latin typeface="Inter Tight Light"/>
                <a:ea typeface="+mn-ea"/>
                <a:cs typeface="Inter Tight"/>
                <a:sym typeface="Inter Tight"/>
              </a:rPr>
              <a:t>Mobile network brand</a:t>
            </a:r>
          </a:p>
          <a:p>
            <a:pPr marL="0" marR="0" lvl="0" indent="0" algn="l" defTabSz="914245" rtl="0" eaLnBrk="1" fontAlgn="auto"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1200" cap="none" spc="0" normalizeH="0" baseline="0" noProof="0" dirty="0">
                <a:ln>
                  <a:noFill/>
                </a:ln>
                <a:solidFill>
                  <a:srgbClr val="000000"/>
                </a:solidFill>
                <a:effectLst/>
                <a:uLnTx/>
                <a:uFillTx/>
                <a:latin typeface="Inter Tight Light"/>
                <a:ea typeface="+mn-ea"/>
                <a:cs typeface="Inter Tight"/>
                <a:sym typeface="Inter Tight"/>
              </a:rPr>
              <a:t>Optimal monthly cost</a:t>
            </a:r>
          </a:p>
        </p:txBody>
      </p:sp>
      <p:pic>
        <p:nvPicPr>
          <p:cNvPr id="12" name="Picture 11" descr="A black background with blue and pink text&#10;&#10;Description automatically generated">
            <a:extLst>
              <a:ext uri="{FF2B5EF4-FFF2-40B4-BE49-F238E27FC236}">
                <a16:creationId xmlns:a16="http://schemas.microsoft.com/office/drawing/2014/main" id="{57464CE1-6043-4DEE-8754-EBAA39524CE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912178" y="6288255"/>
            <a:ext cx="1090980" cy="466212"/>
          </a:xfrm>
          <a:prstGeom prst="rect">
            <a:avLst/>
          </a:prstGeom>
        </p:spPr>
      </p:pic>
    </p:spTree>
    <p:extLst>
      <p:ext uri="{BB962C8B-B14F-4D97-AF65-F5344CB8AC3E}">
        <p14:creationId xmlns:p14="http://schemas.microsoft.com/office/powerpoint/2010/main" val="501223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a:extLst>
              <a:ext uri="{FF2B5EF4-FFF2-40B4-BE49-F238E27FC236}">
                <a16:creationId xmlns:a16="http://schemas.microsoft.com/office/drawing/2014/main" id="{808E24DD-11D6-0046-8F3E-421BFC9E247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670984" y="1158845"/>
            <a:ext cx="2459921" cy="4936708"/>
          </a:xfrm>
          <a:prstGeom prst="roundRect">
            <a:avLst>
              <a:gd name="adj" fmla="val 3542"/>
            </a:avLst>
          </a:prstGeom>
          <a:solidFill>
            <a:srgbClr val="FFFFFF">
              <a:lumMod val="85000"/>
            </a:srgbClr>
          </a:solidFill>
        </p:spPr>
      </p:pic>
      <p:pic>
        <p:nvPicPr>
          <p:cNvPr id="5" name="Picture Placeholder 4">
            <a:extLst>
              <a:ext uri="{FF2B5EF4-FFF2-40B4-BE49-F238E27FC236}">
                <a16:creationId xmlns:a16="http://schemas.microsoft.com/office/drawing/2014/main" id="{9C71DC46-2F22-8EC1-7621-62046C3921FA}"/>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a:fillRect/>
          </a:stretch>
        </p:blipFill>
        <p:spPr>
          <a:xfrm>
            <a:off x="3455862" y="1158845"/>
            <a:ext cx="2459921" cy="4936708"/>
          </a:xfrm>
          <a:prstGeom prst="roundRect">
            <a:avLst>
              <a:gd name="adj" fmla="val 3542"/>
            </a:avLst>
          </a:prstGeom>
          <a:solidFill>
            <a:srgbClr val="FFFFFF">
              <a:lumMod val="85000"/>
            </a:srgbClr>
          </a:solidFill>
        </p:spPr>
      </p:pic>
      <p:pic>
        <p:nvPicPr>
          <p:cNvPr id="7" name="Picture Placeholder 4">
            <a:extLst>
              <a:ext uri="{FF2B5EF4-FFF2-40B4-BE49-F238E27FC236}">
                <a16:creationId xmlns:a16="http://schemas.microsoft.com/office/drawing/2014/main" id="{E8688AD4-147C-E2E0-3974-FE0DCB93E595}"/>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6240741" y="1158845"/>
            <a:ext cx="2459921" cy="4936708"/>
          </a:xfrm>
          <a:prstGeom prst="roundRect">
            <a:avLst>
              <a:gd name="adj" fmla="val 3542"/>
            </a:avLst>
          </a:prstGeom>
          <a:solidFill>
            <a:srgbClr val="FFFFFF">
              <a:lumMod val="85000"/>
            </a:srgbClr>
          </a:solidFill>
        </p:spPr>
      </p:pic>
      <p:pic>
        <p:nvPicPr>
          <p:cNvPr id="8" name="Picture Placeholder 4">
            <a:extLst>
              <a:ext uri="{FF2B5EF4-FFF2-40B4-BE49-F238E27FC236}">
                <a16:creationId xmlns:a16="http://schemas.microsoft.com/office/drawing/2014/main" id="{2F802EB2-9C0E-1A3C-3D9B-342E703084D3}"/>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9025620" y="1158845"/>
            <a:ext cx="2459921" cy="4936708"/>
          </a:xfrm>
          <a:prstGeom prst="roundRect">
            <a:avLst>
              <a:gd name="adj" fmla="val 3542"/>
            </a:avLst>
          </a:prstGeom>
          <a:solidFill>
            <a:srgbClr val="FFFFFF">
              <a:lumMod val="85000"/>
            </a:srgbClr>
          </a:solidFill>
        </p:spPr>
      </p:pic>
      <p:sp>
        <p:nvSpPr>
          <p:cNvPr id="6" name="Title 5">
            <a:extLst>
              <a:ext uri="{FF2B5EF4-FFF2-40B4-BE49-F238E27FC236}">
                <a16:creationId xmlns:a16="http://schemas.microsoft.com/office/drawing/2014/main" id="{DCC9FD22-F432-8655-61AA-23A3CB06C870}"/>
              </a:ext>
            </a:extLst>
          </p:cNvPr>
          <p:cNvSpPr>
            <a:spLocks noGrp="1"/>
          </p:cNvSpPr>
          <p:nvPr>
            <p:ph type="title"/>
          </p:nvPr>
        </p:nvSpPr>
        <p:spPr>
          <a:xfrm>
            <a:off x="199829" y="239094"/>
            <a:ext cx="11285712" cy="523353"/>
          </a:xfrm>
        </p:spPr>
        <p:txBody>
          <a:bodyPr vert="horz" lIns="0" tIns="60960" rIns="0" bIns="60960" rtlCol="0" anchor="t" anchorCtr="0">
            <a:noAutofit/>
          </a:bodyPr>
          <a:lstStyle/>
          <a:p>
            <a:r>
              <a:rPr lang="en-GB" dirty="0">
                <a:sym typeface="Poppins Medium"/>
              </a:rPr>
              <a:t>Maximising cultural relevance with cinema </a:t>
            </a:r>
          </a:p>
        </p:txBody>
      </p:sp>
      <p:sp>
        <p:nvSpPr>
          <p:cNvPr id="2" name="Text Placeholder 2">
            <a:extLst>
              <a:ext uri="{FF2B5EF4-FFF2-40B4-BE49-F238E27FC236}">
                <a16:creationId xmlns:a16="http://schemas.microsoft.com/office/drawing/2014/main" id="{9C0471A4-E3A3-D35F-A85D-D1EB1287F870}"/>
              </a:ext>
            </a:extLst>
          </p:cNvPr>
          <p:cNvSpPr txBox="1">
            <a:spLocks/>
          </p:cNvSpPr>
          <p:nvPr/>
        </p:nvSpPr>
        <p:spPr>
          <a:xfrm>
            <a:off x="6648958" y="6413425"/>
            <a:ext cx="5398076" cy="157051"/>
          </a:xfrm>
          <a:prstGeom prst="rect">
            <a:avLst/>
          </a:prstGeom>
        </p:spPr>
        <p:txBody>
          <a:bodyPr/>
          <a:lstStyle>
            <a:defPPr marR="0" lvl="0" algn="l" rtl="0">
              <a:lnSpc>
                <a:spcPct val="100000"/>
              </a:lnSpc>
              <a:spcBef>
                <a:spcPts val="0"/>
              </a:spcBef>
              <a:spcAft>
                <a:spcPts val="0"/>
              </a:spcAft>
              <a:defRPr/>
            </a:defPPr>
            <a:lvl1pPr marL="6350" marR="0" lvl="0" indent="-6350" algn="l" defTabSz="914400" rtl="0" eaLnBrk="1" latinLnBrk="0" hangingPunct="1">
              <a:lnSpc>
                <a:spcPct val="100000"/>
              </a:lnSpc>
              <a:spcBef>
                <a:spcPts val="0"/>
              </a:spcBef>
              <a:spcAft>
                <a:spcPts val="0"/>
              </a:spcAft>
              <a:buClr>
                <a:srgbClr val="000000"/>
              </a:buClr>
              <a:buFont typeface="Inter Tight"/>
              <a:buChar char="•"/>
              <a:tabLst/>
              <a:defRPr sz="1867" b="0" i="0" u="none" strike="noStrike" kern="1200" cap="none">
                <a:solidFill>
                  <a:srgbClr val="000000"/>
                </a:solidFill>
                <a:latin typeface="Inter Tight"/>
                <a:ea typeface="Inter Tight"/>
                <a:cs typeface="Inter Tight"/>
                <a:sym typeface="Inter Tight"/>
              </a:defRPr>
            </a:lvl1pPr>
            <a:lvl2pPr marL="685800" marR="0" lvl="1" indent="-228600" algn="l" defTabSz="914400" rtl="0" eaLnBrk="1" latinLnBrk="0" hangingPunct="1">
              <a:lnSpc>
                <a:spcPct val="100000"/>
              </a:lnSpc>
              <a:spcBef>
                <a:spcPts val="0"/>
              </a:spcBef>
              <a:spcAft>
                <a:spcPts val="0"/>
              </a:spcAft>
              <a:buClr>
                <a:srgbClr val="000000"/>
              </a:buClr>
              <a:buFont typeface="Inter Tight"/>
              <a:buChar char="•"/>
              <a:defRPr sz="1867" b="0" i="0" u="none" strike="noStrike" kern="1200" cap="none">
                <a:solidFill>
                  <a:srgbClr val="000000"/>
                </a:solidFill>
                <a:latin typeface="Inter Tight"/>
                <a:ea typeface="Inter Tight"/>
                <a:cs typeface="Inter Tight"/>
                <a:sym typeface="Inter Tight"/>
              </a:defRPr>
            </a:lvl2pPr>
            <a:lvl3pPr marL="1143000" marR="0" lvl="2" indent="-228600" algn="l" defTabSz="914400" rtl="0" eaLnBrk="1" latinLnBrk="0" hangingPunct="1">
              <a:lnSpc>
                <a:spcPct val="100000"/>
              </a:lnSpc>
              <a:spcBef>
                <a:spcPts val="0"/>
              </a:spcBef>
              <a:spcAft>
                <a:spcPts val="0"/>
              </a:spcAft>
              <a:buClr>
                <a:srgbClr val="000000"/>
              </a:buClr>
              <a:buFont typeface="Inter Tight"/>
              <a:buChar char="•"/>
              <a:defRPr sz="1867" b="0" i="0" u="none" strike="noStrike" kern="1200" cap="none">
                <a:solidFill>
                  <a:srgbClr val="000000"/>
                </a:solidFill>
                <a:latin typeface="Inter Tight"/>
                <a:ea typeface="Inter Tight"/>
                <a:cs typeface="Inter Tight"/>
                <a:sym typeface="Inter Tight"/>
              </a:defRPr>
            </a:lvl3pPr>
            <a:lvl4pPr marL="1600200" marR="0" lvl="3" indent="-228600" algn="l" defTabSz="914400" rtl="0" eaLnBrk="1" latinLnBrk="0" hangingPunct="1">
              <a:lnSpc>
                <a:spcPct val="100000"/>
              </a:lnSpc>
              <a:spcBef>
                <a:spcPts val="0"/>
              </a:spcBef>
              <a:spcAft>
                <a:spcPts val="0"/>
              </a:spcAft>
              <a:buClr>
                <a:srgbClr val="000000"/>
              </a:buClr>
              <a:buFont typeface="Inter Tight"/>
              <a:buChar char="•"/>
              <a:defRPr sz="1867" b="0" i="0" u="none" strike="noStrike" kern="1200" cap="none">
                <a:solidFill>
                  <a:srgbClr val="000000"/>
                </a:solidFill>
                <a:latin typeface="Inter Tight"/>
                <a:ea typeface="Inter Tight"/>
                <a:cs typeface="Inter Tight"/>
                <a:sym typeface="Inter Tight"/>
              </a:defRPr>
            </a:lvl4pPr>
            <a:lvl5pPr marL="2057400" marR="0" lvl="4" indent="-228600" algn="l" defTabSz="914400" rtl="0" eaLnBrk="1" latinLnBrk="0" hangingPunct="1">
              <a:lnSpc>
                <a:spcPct val="100000"/>
              </a:lnSpc>
              <a:spcBef>
                <a:spcPts val="0"/>
              </a:spcBef>
              <a:spcAft>
                <a:spcPts val="0"/>
              </a:spcAft>
              <a:buClr>
                <a:srgbClr val="000000"/>
              </a:buClr>
              <a:buFont typeface="Inter Tight"/>
              <a:buChar char="•"/>
              <a:defRPr sz="1867" b="0" i="0" u="none" strike="noStrike" kern="1200" cap="none">
                <a:solidFill>
                  <a:srgbClr val="000000"/>
                </a:solidFill>
                <a:latin typeface="Inter Tight"/>
                <a:ea typeface="Inter Tight"/>
                <a:cs typeface="Inter Tight"/>
                <a:sym typeface="Inter Tight"/>
              </a:defRPr>
            </a:lvl5pPr>
            <a:lvl6pPr marL="2514600" marR="0" lvl="5" indent="-228600" algn="l" defTabSz="914400" rtl="0" eaLnBrk="1" latinLnBrk="0" hangingPunct="1">
              <a:lnSpc>
                <a:spcPct val="100000"/>
              </a:lnSpc>
              <a:spcBef>
                <a:spcPts val="0"/>
              </a:spcBef>
              <a:spcAft>
                <a:spcPts val="0"/>
              </a:spcAft>
              <a:buClr>
                <a:srgbClr val="000000"/>
              </a:buClr>
              <a:buFont typeface="Inter Tight"/>
              <a:buChar char="•"/>
              <a:defRPr sz="1867" b="0" i="0" u="none" strike="noStrike" kern="1200" cap="none">
                <a:solidFill>
                  <a:srgbClr val="000000"/>
                </a:solidFill>
                <a:latin typeface="Inter Tight"/>
                <a:ea typeface="Inter Tight"/>
                <a:cs typeface="Inter Tight"/>
                <a:sym typeface="Inter Tight"/>
              </a:defRPr>
            </a:lvl6pPr>
            <a:lvl7pPr marL="2971800" marR="0" lvl="6" indent="-228600" algn="l" defTabSz="914400" rtl="0" eaLnBrk="1" latinLnBrk="0" hangingPunct="1">
              <a:lnSpc>
                <a:spcPct val="100000"/>
              </a:lnSpc>
              <a:spcBef>
                <a:spcPts val="0"/>
              </a:spcBef>
              <a:spcAft>
                <a:spcPts val="0"/>
              </a:spcAft>
              <a:buClr>
                <a:srgbClr val="000000"/>
              </a:buClr>
              <a:buFont typeface="Inter Tight"/>
              <a:buChar char="•"/>
              <a:defRPr sz="1867" b="0" i="0" u="none" strike="noStrike" kern="1200" cap="none">
                <a:solidFill>
                  <a:srgbClr val="000000"/>
                </a:solidFill>
                <a:latin typeface="Inter Tight"/>
                <a:ea typeface="Inter Tight"/>
                <a:cs typeface="Inter Tight"/>
                <a:sym typeface="Inter Tight"/>
              </a:defRPr>
            </a:lvl7pPr>
            <a:lvl8pPr marL="3429000" marR="0" lvl="7" indent="-228600" algn="l" defTabSz="914400" rtl="0" eaLnBrk="1" latinLnBrk="0" hangingPunct="1">
              <a:lnSpc>
                <a:spcPct val="100000"/>
              </a:lnSpc>
              <a:spcBef>
                <a:spcPts val="0"/>
              </a:spcBef>
              <a:spcAft>
                <a:spcPts val="0"/>
              </a:spcAft>
              <a:buClr>
                <a:srgbClr val="000000"/>
              </a:buClr>
              <a:buFont typeface="Inter Tight"/>
              <a:buChar char="•"/>
              <a:defRPr sz="1867" b="0" i="0" u="none" strike="noStrike" kern="1200" cap="none">
                <a:solidFill>
                  <a:srgbClr val="000000"/>
                </a:solidFill>
                <a:latin typeface="Inter Tight"/>
                <a:ea typeface="Inter Tight"/>
                <a:cs typeface="Inter Tight"/>
                <a:sym typeface="Inter Tight"/>
              </a:defRPr>
            </a:lvl8pPr>
            <a:lvl9pPr marL="3886200" marR="0" lvl="8" indent="-228600" algn="l" defTabSz="914400" rtl="0" eaLnBrk="1" latinLnBrk="0" hangingPunct="1">
              <a:lnSpc>
                <a:spcPct val="100000"/>
              </a:lnSpc>
              <a:spcBef>
                <a:spcPts val="0"/>
              </a:spcBef>
              <a:spcAft>
                <a:spcPts val="0"/>
              </a:spcAft>
              <a:buClr>
                <a:srgbClr val="000000"/>
              </a:buClr>
              <a:buFont typeface="Inter Tight"/>
              <a:buChar char="•"/>
              <a:defRPr sz="1867" b="0" i="0" u="none" strike="noStrike" kern="1200" cap="none">
                <a:solidFill>
                  <a:srgbClr val="000000"/>
                </a:solidFill>
                <a:latin typeface="Inter Tight"/>
                <a:ea typeface="Inter Tight"/>
                <a:cs typeface="Inter Tight"/>
                <a:sym typeface="Inter Tight"/>
              </a:defRPr>
            </a:lvl9pPr>
          </a:lstStyle>
          <a:p>
            <a:pPr algn="r" defTabSz="1344084">
              <a:defRPr/>
            </a:pPr>
            <a:r>
              <a:rPr lang="en-GB" sz="1000" i="1" dirty="0">
                <a:solidFill>
                  <a:schemeClr val="bg1"/>
                </a:solidFill>
                <a:latin typeface="+mn-lt"/>
                <a:cs typeface="Poppins" panose="00000500000000000000" pitchFamily="50" charset="0"/>
              </a:rPr>
              <a:t>Wuthering Heights, The Devil Wears Prada 2, The Mandalorian &amp; Grogu, Toy Story 5</a:t>
            </a:r>
          </a:p>
        </p:txBody>
      </p:sp>
    </p:spTree>
    <p:extLst>
      <p:ext uri="{BB962C8B-B14F-4D97-AF65-F5344CB8AC3E}">
        <p14:creationId xmlns:p14="http://schemas.microsoft.com/office/powerpoint/2010/main" val="283062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lum/>
            <a:extLst>
              <a:ext uri="{28A0092B-C50C-407E-A947-70E740481C1C}">
                <a14:useLocalDpi xmlns:a14="http://schemas.microsoft.com/office/drawing/2010/main"/>
              </a:ext>
            </a:extLst>
          </a:blip>
          <a:srcRect/>
          <a:stretch>
            <a:fillRect l="-5000" r="-5000"/>
          </a:stretch>
        </a:blipFill>
        <a:effectLst/>
      </p:bgPr>
    </p:bg>
    <p:spTree>
      <p:nvGrpSpPr>
        <p:cNvPr id="1" name="Shape 170">
          <a:extLst>
            <a:ext uri="{FF2B5EF4-FFF2-40B4-BE49-F238E27FC236}">
              <a16:creationId xmlns:a16="http://schemas.microsoft.com/office/drawing/2014/main" id="{4160D683-AAD8-5D7E-9A1F-8CD39CFE568E}"/>
            </a:ext>
          </a:extLst>
        </p:cNvPr>
        <p:cNvGrpSpPr/>
        <p:nvPr/>
      </p:nvGrpSpPr>
      <p:grpSpPr>
        <a:xfrm>
          <a:off x="0" y="0"/>
          <a:ext cx="0" cy="0"/>
          <a:chOff x="0" y="0"/>
          <a:chExt cx="0" cy="0"/>
        </a:xfrm>
      </p:grpSpPr>
      <p:sp>
        <p:nvSpPr>
          <p:cNvPr id="16" name="Text Placeholder 7">
            <a:extLst>
              <a:ext uri="{FF2B5EF4-FFF2-40B4-BE49-F238E27FC236}">
                <a16:creationId xmlns:a16="http://schemas.microsoft.com/office/drawing/2014/main" id="{FD2323A2-B45A-A799-0A85-6DE87565DD77}"/>
              </a:ext>
            </a:extLst>
          </p:cNvPr>
          <p:cNvSpPr txBox="1">
            <a:spLocks/>
          </p:cNvSpPr>
          <p:nvPr/>
        </p:nvSpPr>
        <p:spPr>
          <a:xfrm>
            <a:off x="457200" y="625436"/>
            <a:ext cx="5029200" cy="2161814"/>
          </a:xfrm>
          <a:prstGeom prst="rect">
            <a:avLst/>
          </a:prstGeom>
        </p:spPr>
        <p:txBody>
          <a:bodyPr vert="horz" lIns="0" tIns="60960" rIns="121920" bIns="60960" rtlCol="0">
            <a:noAutofit/>
          </a:bodyPr>
          <a:lstStyle>
            <a:defPPr marR="0" lvl="0" algn="l" rtl="0">
              <a:lnSpc>
                <a:spcPct val="100000"/>
              </a:lnSpc>
              <a:spcBef>
                <a:spcPts val="0"/>
              </a:spcBef>
              <a:spcAft>
                <a:spcPts val="0"/>
              </a:spcAft>
            </a:defPPr>
            <a:lvl1pPr marR="0" lvl="0" algn="l" rtl="0" eaLnBrk="1" hangingPunct="1">
              <a:lnSpc>
                <a:spcPct val="113000"/>
              </a:lnSpc>
              <a:spcBef>
                <a:spcPts val="0"/>
              </a:spcBef>
              <a:spcAft>
                <a:spcPts val="0"/>
              </a:spcAft>
              <a:buClr>
                <a:srgbClr val="000000"/>
              </a:buClr>
              <a:buFont typeface="Inter Tight"/>
              <a:defRPr sz="12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1219170" rtl="0" eaLnBrk="1" fontAlgn="auto" latinLnBrk="0" hangingPunct="1">
              <a:lnSpc>
                <a:spcPct val="113000"/>
              </a:lnSpc>
              <a:spcBef>
                <a:spcPts val="0"/>
              </a:spcBef>
              <a:spcAft>
                <a:spcPts val="0"/>
              </a:spcAft>
              <a:buClr>
                <a:srgbClr val="000000"/>
              </a:buClr>
              <a:buSzTx/>
              <a:buFont typeface="Inter Tight"/>
              <a:buNone/>
              <a:tabLst/>
              <a:defRPr/>
            </a:pPr>
            <a:r>
              <a:rPr kumimoji="0" lang="en-GB" sz="2800" b="1" i="0" u="none" strike="noStrike" kern="0" cap="none" spc="0" normalizeH="0" baseline="0" noProof="0" dirty="0">
                <a:ln>
                  <a:noFill/>
                </a:ln>
                <a:solidFill>
                  <a:srgbClr val="FFFFFF"/>
                </a:solidFill>
                <a:effectLst/>
                <a:uLnTx/>
                <a:uFillTx/>
                <a:latin typeface="Inter Tight"/>
                <a:ea typeface="Inter Tight Light" pitchFamily="2" charset="0"/>
                <a:cs typeface="Inter Tight Light" pitchFamily="2" charset="0"/>
                <a:sym typeface="Poppins Medium"/>
              </a:rPr>
              <a:t>Running in the premium positions of cinema’s </a:t>
            </a:r>
            <a:endParaRPr kumimoji="0" lang="en-GB" sz="28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Poppins Medium"/>
            </a:endParaRPr>
          </a:p>
          <a:p>
            <a:pPr marL="0" marR="0" lvl="0" indent="0" algn="l" defTabSz="1219170" rtl="0" eaLnBrk="1" fontAlgn="auto" latinLnBrk="0" hangingPunct="1">
              <a:lnSpc>
                <a:spcPct val="113000"/>
              </a:lnSpc>
              <a:spcBef>
                <a:spcPts val="0"/>
              </a:spcBef>
              <a:spcAft>
                <a:spcPts val="0"/>
              </a:spcAft>
              <a:buClr>
                <a:srgbClr val="000000"/>
              </a:buClr>
              <a:buSzTx/>
              <a:buFont typeface="Inter Tight"/>
              <a:buNone/>
              <a:tabLst/>
              <a:defRPr/>
            </a:pPr>
            <a:r>
              <a:rPr kumimoji="0" lang="en-GB" sz="2800" b="1" i="0" u="none" strike="noStrike" kern="0" cap="none" spc="0" normalizeH="0" baseline="0" noProof="0" dirty="0">
                <a:ln>
                  <a:noFill/>
                </a:ln>
                <a:solidFill>
                  <a:srgbClr val="FFFFFF"/>
                </a:solidFill>
                <a:effectLst/>
                <a:uLnTx/>
                <a:uFillTx/>
                <a:latin typeface="Inter Tight"/>
                <a:ea typeface="Inter Tight Light" pitchFamily="2" charset="0"/>
                <a:cs typeface="Inter Tight Light" pitchFamily="2" charset="0"/>
                <a:sym typeface="Poppins Medium"/>
              </a:rPr>
              <a:t>biggest blockbusters maximises </a:t>
            </a:r>
            <a:r>
              <a:rPr kumimoji="0" lang="en-GB" sz="2800" b="1" i="0" u="none" strike="noStrike" kern="0" cap="none" spc="0" normalizeH="0" baseline="0" noProof="0" dirty="0">
                <a:ln>
                  <a:noFill/>
                </a:ln>
                <a:solidFill>
                  <a:srgbClr val="82B2B3"/>
                </a:solidFill>
                <a:effectLst/>
                <a:uLnTx/>
                <a:uFillTx/>
                <a:latin typeface="Inter Tight"/>
                <a:ea typeface="Inter Tight Light" pitchFamily="2" charset="0"/>
                <a:cs typeface="Inter Tight Light" pitchFamily="2" charset="0"/>
                <a:sym typeface="Poppins Medium"/>
              </a:rPr>
              <a:t>cultural </a:t>
            </a:r>
            <a:endParaRPr kumimoji="0" lang="en-GB" sz="2800" b="1" i="0" u="none" strike="noStrike" kern="0" cap="none" spc="0" normalizeH="0" baseline="0" noProof="0">
              <a:ln>
                <a:noFill/>
              </a:ln>
              <a:solidFill>
                <a:srgbClr val="82B2B3"/>
              </a:solidFill>
              <a:effectLst/>
              <a:uLnTx/>
              <a:uFillTx/>
              <a:latin typeface="Inter Tight"/>
              <a:ea typeface="Inter Tight Light" pitchFamily="2" charset="0"/>
              <a:cs typeface="Inter Tight Light" pitchFamily="2" charset="0"/>
              <a:sym typeface="Poppins Medium"/>
            </a:endParaRPr>
          </a:p>
          <a:p>
            <a:pPr marL="0" marR="0" lvl="0" indent="0" algn="l" defTabSz="1219170" rtl="0" eaLnBrk="1" fontAlgn="auto" latinLnBrk="0" hangingPunct="1">
              <a:lnSpc>
                <a:spcPct val="113000"/>
              </a:lnSpc>
              <a:spcBef>
                <a:spcPts val="0"/>
              </a:spcBef>
              <a:spcAft>
                <a:spcPts val="0"/>
              </a:spcAft>
              <a:buClr>
                <a:srgbClr val="000000"/>
              </a:buClr>
              <a:buSzTx/>
              <a:buFont typeface="Inter Tight"/>
              <a:buNone/>
              <a:tabLst/>
              <a:defRPr/>
            </a:pPr>
            <a:r>
              <a:rPr kumimoji="0" lang="en-GB" sz="2800" b="1" i="0" u="none" strike="noStrike" kern="0" cap="none" spc="0" normalizeH="0" baseline="0" noProof="0" dirty="0">
                <a:ln>
                  <a:noFill/>
                </a:ln>
                <a:solidFill>
                  <a:srgbClr val="82B2B3"/>
                </a:solidFill>
                <a:effectLst/>
                <a:uLnTx/>
                <a:uFillTx/>
                <a:latin typeface="Inter Tight"/>
                <a:ea typeface="Inter Tight Light" pitchFamily="2" charset="0"/>
                <a:cs typeface="Inter Tight Light" pitchFamily="2" charset="0"/>
                <a:sym typeface="Poppins Medium"/>
              </a:rPr>
              <a:t>relevance </a:t>
            </a:r>
            <a:r>
              <a:rPr kumimoji="0" lang="en-US" sz="9600" b="1" i="0" u="none" strike="noStrike" kern="1200" cap="none" spc="0" normalizeH="0" baseline="0" noProof="0">
                <a:ln>
                  <a:noFill/>
                </a:ln>
                <a:solidFill>
                  <a:srgbClr val="FFFFFF"/>
                </a:solidFill>
                <a:effectLst/>
                <a:uLnTx/>
                <a:uFillTx/>
                <a:latin typeface="Inter Tight"/>
                <a:ea typeface="+mn-ea"/>
                <a:cs typeface="Inter Tight" panose="020B0604020202020204" pitchFamily="34" charset="0"/>
                <a:sym typeface="Inter Tight"/>
              </a:rPr>
              <a:t>+55%</a:t>
            </a:r>
          </a:p>
          <a:p>
            <a:pPr marL="0" marR="0" lvl="0" indent="0" algn="l" defTabSz="1219170" rtl="0" eaLnBrk="1" fontAlgn="auto" latinLnBrk="0" hangingPunct="1">
              <a:lnSpc>
                <a:spcPct val="113000"/>
              </a:lnSpc>
              <a:spcBef>
                <a:spcPts val="0"/>
              </a:spcBef>
              <a:spcAft>
                <a:spcPts val="0"/>
              </a:spcAft>
              <a:buClr>
                <a:srgbClr val="000000"/>
              </a:buClr>
              <a:buSzTx/>
              <a:buFont typeface="Inter Tight"/>
              <a:buNone/>
              <a:tabLst/>
              <a:defRPr/>
            </a:pPr>
            <a:endParaRPr kumimoji="0" lang="en-GB" sz="2400" b="1" i="0" u="none" strike="noStrike" kern="0" cap="none" spc="0" normalizeH="0" baseline="0" noProof="0">
              <a:ln>
                <a:noFill/>
              </a:ln>
              <a:solidFill>
                <a:srgbClr val="EF3340"/>
              </a:solidFill>
              <a:effectLst/>
              <a:uLnTx/>
              <a:uFillTx/>
              <a:latin typeface="Inter Tight"/>
              <a:ea typeface="Inter Tight Light" pitchFamily="2" charset="0"/>
              <a:cs typeface="Inter Tight Light" pitchFamily="2" charset="0"/>
              <a:sym typeface="Poppins Medium"/>
            </a:endParaRPr>
          </a:p>
        </p:txBody>
      </p:sp>
      <p:sp>
        <p:nvSpPr>
          <p:cNvPr id="19" name="Text Placeholder 18">
            <a:extLst>
              <a:ext uri="{FF2B5EF4-FFF2-40B4-BE49-F238E27FC236}">
                <a16:creationId xmlns:a16="http://schemas.microsoft.com/office/drawing/2014/main" id="{F437B162-5EEE-974D-7FC4-1B3C0E7FEC21}"/>
              </a:ext>
            </a:extLst>
          </p:cNvPr>
          <p:cNvSpPr>
            <a:spLocks noGrp="1"/>
          </p:cNvSpPr>
          <p:nvPr>
            <p:ph type="body" sz="quarter" idx="83"/>
          </p:nvPr>
        </p:nvSpPr>
        <p:spPr>
          <a:xfrm>
            <a:off x="2489200" y="6410005"/>
            <a:ext cx="9497558" cy="289985"/>
          </a:xfrm>
        </p:spPr>
        <p:txBody>
          <a:bodyPr/>
          <a:lstStyle/>
          <a:p>
            <a:r>
              <a:rPr lang="en-GB" dirty="0"/>
              <a:t>Source: DCM 2026. Research conducted on 9 brands running in the premium positions of </a:t>
            </a:r>
            <a:r>
              <a:rPr lang="en-GB" i="1" dirty="0"/>
              <a:t>Wuthering Heights, The Devil Wears Prada 2, The Mandalorian &amp; Grogu, Toy Story 5. </a:t>
            </a:r>
            <a:r>
              <a:rPr lang="en-GB" dirty="0"/>
              <a:t>Uplift: Exposed to the ad in cinema vs. those not exposed to the ad in cinema. ‘…is a relevant brand in British culture’ (Top 2 Box) </a:t>
            </a:r>
          </a:p>
          <a:p>
            <a:endParaRPr lang="en-US" dirty="0"/>
          </a:p>
          <a:p>
            <a:endParaRPr lang="en-US" dirty="0"/>
          </a:p>
        </p:txBody>
      </p:sp>
    </p:spTree>
    <p:extLst>
      <p:ext uri="{BB962C8B-B14F-4D97-AF65-F5344CB8AC3E}">
        <p14:creationId xmlns:p14="http://schemas.microsoft.com/office/powerpoint/2010/main" val="68288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9" name="Text Placeholder 2">
            <a:extLst>
              <a:ext uri="{FF2B5EF4-FFF2-40B4-BE49-F238E27FC236}">
                <a16:creationId xmlns:a16="http://schemas.microsoft.com/office/drawing/2014/main" id="{65199FCD-A9FC-2A34-35E2-90233F30792E}"/>
              </a:ext>
            </a:extLst>
          </p:cNvPr>
          <p:cNvSpPr>
            <a:spLocks noGrp="1"/>
          </p:cNvSpPr>
          <p:nvPr>
            <p:ph type="body" sz="quarter" idx="87"/>
          </p:nvPr>
        </p:nvSpPr>
        <p:spPr>
          <a:xfrm>
            <a:off x="199829" y="1336933"/>
            <a:ext cx="3822263" cy="3953252"/>
          </a:xfrm>
          <a:solidFill>
            <a:schemeClr val="accent6"/>
          </a:solidFill>
        </p:spPr>
        <p:txBody>
          <a:bodyPr lIns="180000" rIns="180000"/>
          <a:lstStyle/>
          <a:p>
            <a:pPr>
              <a:lnSpc>
                <a:spcPct val="100000"/>
              </a:lnSpc>
            </a:pPr>
            <a:r>
              <a:rPr lang="en-US" sz="3200" dirty="0">
                <a:solidFill>
                  <a:schemeClr val="tx1"/>
                </a:solidFill>
              </a:rPr>
              <a:t>Cinema remains a powerful cultural force</a:t>
            </a:r>
          </a:p>
        </p:txBody>
      </p:sp>
      <p:sp>
        <p:nvSpPr>
          <p:cNvPr id="20" name="Title 6">
            <a:extLst>
              <a:ext uri="{FF2B5EF4-FFF2-40B4-BE49-F238E27FC236}">
                <a16:creationId xmlns:a16="http://schemas.microsoft.com/office/drawing/2014/main" id="{442FCD46-F32D-A138-087B-2BD5A46266E2}"/>
              </a:ext>
            </a:extLst>
          </p:cNvPr>
          <p:cNvSpPr>
            <a:spLocks noGrp="1"/>
          </p:cNvSpPr>
          <p:nvPr>
            <p:ph type="title"/>
          </p:nvPr>
        </p:nvSpPr>
        <p:spPr>
          <a:xfrm>
            <a:off x="199829" y="239094"/>
            <a:ext cx="10882181" cy="525552"/>
          </a:xfrm>
        </p:spPr>
        <p:txBody>
          <a:bodyPr/>
          <a:lstStyle/>
          <a:p>
            <a:r>
              <a:rPr lang="en-US" sz="4800" dirty="0"/>
              <a:t>Summary</a:t>
            </a:r>
          </a:p>
        </p:txBody>
      </p:sp>
      <p:sp>
        <p:nvSpPr>
          <p:cNvPr id="21" name="Text Placeholder 3">
            <a:extLst>
              <a:ext uri="{FF2B5EF4-FFF2-40B4-BE49-F238E27FC236}">
                <a16:creationId xmlns:a16="http://schemas.microsoft.com/office/drawing/2014/main" id="{25D5997F-EE1A-B31D-2B94-F647AB9CF688}"/>
              </a:ext>
            </a:extLst>
          </p:cNvPr>
          <p:cNvSpPr txBox="1">
            <a:spLocks/>
          </p:cNvSpPr>
          <p:nvPr/>
        </p:nvSpPr>
        <p:spPr>
          <a:xfrm>
            <a:off x="4186622" y="1336933"/>
            <a:ext cx="3822263" cy="3953252"/>
          </a:xfrm>
          <a:prstGeom prst="roundRect">
            <a:avLst>
              <a:gd name="adj" fmla="val 2208"/>
            </a:avLst>
          </a:prstGeom>
          <a:solidFill>
            <a:schemeClr val="tx1"/>
          </a:solidFill>
        </p:spPr>
        <p:txBody>
          <a:bodyPr vert="horz" lIns="180000" tIns="0" rIns="180000" bIns="0" rtlCol="0" anchor="ctr" anchorCtr="1">
            <a:noAutofit/>
          </a:bodyPr>
          <a:lstStyle>
            <a:lvl1pPr marL="6350" indent="-6350" algn="ctr" defTabSz="914400" rtl="0" eaLnBrk="1" latinLnBrk="0" hangingPunct="1">
              <a:lnSpc>
                <a:spcPct val="90000"/>
              </a:lnSpc>
              <a:spcBef>
                <a:spcPts val="1000"/>
              </a:spcBef>
              <a:buFont typeface="Inter Tight" panose="020B0604020202020204" pitchFamily="34" charset="0"/>
              <a:buNone/>
              <a:tabLst/>
              <a:defRPr sz="2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6350" marR="0" lvl="0" indent="-6350" algn="ctr"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a:pPr>
            <a:r>
              <a:rPr kumimoji="0" lang="en-US" sz="3200" b="1" i="0" u="none" strike="noStrike" kern="1200" cap="none" spc="0" normalizeH="0" baseline="0" noProof="0" dirty="0">
                <a:ln>
                  <a:noFill/>
                </a:ln>
                <a:solidFill>
                  <a:srgbClr val="FFFFFF"/>
                </a:solidFill>
                <a:effectLst/>
                <a:uLnTx/>
                <a:uFillTx/>
                <a:latin typeface="Inter Tight"/>
                <a:ea typeface="+mn-ea"/>
                <a:cs typeface="+mn-cs"/>
              </a:rPr>
              <a:t>Anticipation + Context = high value advertising  opportunity</a:t>
            </a:r>
            <a:endParaRPr kumimoji="0" lang="en-US" sz="3200" b="1" i="0" u="none" strike="noStrike" kern="1200" cap="none" spc="0" normalizeH="0" baseline="0" noProof="0">
              <a:ln>
                <a:noFill/>
              </a:ln>
              <a:solidFill>
                <a:srgbClr val="FFFFFF"/>
              </a:solidFill>
              <a:effectLst/>
              <a:uLnTx/>
              <a:uFillTx/>
              <a:latin typeface="Inter Tight"/>
              <a:ea typeface="+mn-ea"/>
              <a:cs typeface="+mn-cs"/>
            </a:endParaRPr>
          </a:p>
        </p:txBody>
      </p:sp>
      <p:sp>
        <p:nvSpPr>
          <p:cNvPr id="22" name="Text Placeholder 8">
            <a:extLst>
              <a:ext uri="{FF2B5EF4-FFF2-40B4-BE49-F238E27FC236}">
                <a16:creationId xmlns:a16="http://schemas.microsoft.com/office/drawing/2014/main" id="{4DC47158-F69A-FEFC-57BE-68B147EC5FEE}"/>
              </a:ext>
            </a:extLst>
          </p:cNvPr>
          <p:cNvSpPr txBox="1">
            <a:spLocks/>
          </p:cNvSpPr>
          <p:nvPr/>
        </p:nvSpPr>
        <p:spPr>
          <a:xfrm>
            <a:off x="8171484" y="1336933"/>
            <a:ext cx="3822263" cy="3953252"/>
          </a:xfrm>
          <a:prstGeom prst="roundRect">
            <a:avLst>
              <a:gd name="adj" fmla="val 2208"/>
            </a:avLst>
          </a:prstGeom>
          <a:solidFill>
            <a:schemeClr val="accent6"/>
          </a:solidFill>
        </p:spPr>
        <p:txBody>
          <a:bodyPr lIns="180000" rIns="180000" anchor="ctr" anchorCtr="0"/>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a:pPr>
            <a:r>
              <a:rPr kumimoji="0" lang="en-US" sz="3200" b="1" i="0" u="none" strike="noStrike" kern="1200" cap="none" spc="0" normalizeH="0" baseline="0" noProof="0" dirty="0">
                <a:ln>
                  <a:noFill/>
                </a:ln>
                <a:effectLst/>
                <a:uLnTx/>
                <a:uFillTx/>
                <a:latin typeface="Inter Tight"/>
                <a:ea typeface="+mn-ea"/>
                <a:cs typeface="+mn-cs"/>
              </a:rPr>
              <a:t>Cinema maximises cultural relevance for brands</a:t>
            </a:r>
          </a:p>
        </p:txBody>
      </p:sp>
    </p:spTree>
    <p:extLst>
      <p:ext uri="{BB962C8B-B14F-4D97-AF65-F5344CB8AC3E}">
        <p14:creationId xmlns:p14="http://schemas.microsoft.com/office/powerpoint/2010/main" val="942723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bg/>
                                          </p:spTgt>
                                        </p:tgtEl>
                                        <p:attrNameLst>
                                          <p:attrName>style.visibility</p:attrName>
                                        </p:attrNameLst>
                                      </p:cBhvr>
                                      <p:to>
                                        <p:strVal val="visible"/>
                                      </p:to>
                                    </p:set>
                                    <p:animEffect transition="in" filter="fade">
                                      <p:cBhvr>
                                        <p:cTn id="7" dur="1000"/>
                                        <p:tgtEl>
                                          <p:spTgt spid="19">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xEl>
                                              <p:pRg st="0" end="0"/>
                                            </p:txEl>
                                          </p:spTgt>
                                        </p:tgtEl>
                                        <p:attrNameLst>
                                          <p:attrName>style.visibility</p:attrName>
                                        </p:attrNameLst>
                                      </p:cBhvr>
                                      <p:to>
                                        <p:strVal val="visible"/>
                                      </p:to>
                                    </p:set>
                                    <p:animEffect transition="in" filter="fade">
                                      <p:cBhvr>
                                        <p:cTn id="10" dur="1000"/>
                                        <p:tgtEl>
                                          <p:spTgt spid="19">
                                            <p:txEl>
                                              <p:pRg st="0" end="0"/>
                                            </p:txEl>
                                          </p:spTgt>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childTnLst>
                                </p:cTn>
                              </p:par>
                            </p:childTnLst>
                          </p:cTn>
                        </p:par>
                        <p:par>
                          <p:cTn id="15" fill="hold">
                            <p:stCondLst>
                              <p:cond delay="2000"/>
                            </p:stCondLst>
                            <p:childTnLst>
                              <p:par>
                                <p:cTn id="16" presetID="10" presetClass="entr" presetSubtype="0" fill="hold" grpId="0"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animBg="1"/>
      <p:bldP spid="21"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70">
          <a:extLst>
            <a:ext uri="{FF2B5EF4-FFF2-40B4-BE49-F238E27FC236}">
              <a16:creationId xmlns:a16="http://schemas.microsoft.com/office/drawing/2014/main" id="{F41CAE99-B687-E8C4-884F-8EB2A778D75F}"/>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EAB6266-73F3-2A56-6D57-A14067B03E18}"/>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p:blipFill>
        <p:spPr>
          <a:prstGeom prst="roundRect">
            <a:avLst>
              <a:gd name="adj" fmla="val 3542"/>
            </a:avLst>
          </a:prstGeom>
          <a:solidFill>
            <a:srgbClr val="FFFFFF">
              <a:lumMod val="85000"/>
            </a:srgbClr>
          </a:solidFill>
        </p:spPr>
      </p:pic>
      <p:sp>
        <p:nvSpPr>
          <p:cNvPr id="17" name="Text Placeholder 16">
            <a:extLst>
              <a:ext uri="{FF2B5EF4-FFF2-40B4-BE49-F238E27FC236}">
                <a16:creationId xmlns:a16="http://schemas.microsoft.com/office/drawing/2014/main" id="{D3069364-BBDC-4374-9E13-84EF0F35DEFD}"/>
              </a:ext>
            </a:extLst>
          </p:cNvPr>
          <p:cNvSpPr>
            <a:spLocks noGrp="1"/>
          </p:cNvSpPr>
          <p:nvPr>
            <p:ph type="body" sz="quarter" idx="83"/>
          </p:nvPr>
        </p:nvSpPr>
        <p:spPr/>
        <p:txBody>
          <a:bodyPr/>
          <a:lstStyle/>
          <a:p>
            <a:pPr algn="r"/>
            <a:r>
              <a:rPr lang="en-GB" dirty="0">
                <a:latin typeface="Inter Tight Light" pitchFamily="2" charset="0"/>
                <a:ea typeface="Inter Tight Light" pitchFamily="2" charset="0"/>
                <a:cs typeface="Inter Tight Light" pitchFamily="2" charset="0"/>
              </a:rPr>
              <a:t>Source: Kantar</a:t>
            </a:r>
          </a:p>
        </p:txBody>
      </p:sp>
      <p:sp>
        <p:nvSpPr>
          <p:cNvPr id="6" name="Text Placeholder 7">
            <a:extLst>
              <a:ext uri="{FF2B5EF4-FFF2-40B4-BE49-F238E27FC236}">
                <a16:creationId xmlns:a16="http://schemas.microsoft.com/office/drawing/2014/main" id="{1C8E04D6-6BF5-F463-F4BE-3132D7B3C535}"/>
              </a:ext>
            </a:extLst>
          </p:cNvPr>
          <p:cNvSpPr txBox="1">
            <a:spLocks/>
          </p:cNvSpPr>
          <p:nvPr/>
        </p:nvSpPr>
        <p:spPr>
          <a:xfrm>
            <a:off x="593020" y="660194"/>
            <a:ext cx="5138708" cy="760576"/>
          </a:xfrm>
          <a:prstGeom prst="rect">
            <a:avLst/>
          </a:prstGeom>
        </p:spPr>
        <p:txBody>
          <a:bodyPr vert="horz" lIns="0" tIns="60960" rIns="121920" bIns="60960" rtlCol="0">
            <a:noAutofit/>
          </a:bodyPr>
          <a:lstStyle>
            <a:defPPr marR="0" lvl="0" algn="l" rtl="0">
              <a:lnSpc>
                <a:spcPct val="100000"/>
              </a:lnSpc>
              <a:spcBef>
                <a:spcPts val="0"/>
              </a:spcBef>
              <a:spcAft>
                <a:spcPts val="0"/>
              </a:spcAft>
            </a:defPPr>
            <a:lvl1pPr marR="0" lvl="0" algn="l" rtl="0" eaLnBrk="1" hangingPunct="1">
              <a:lnSpc>
                <a:spcPct val="113000"/>
              </a:lnSpc>
              <a:spcBef>
                <a:spcPts val="0"/>
              </a:spcBef>
              <a:spcAft>
                <a:spcPts val="0"/>
              </a:spcAft>
              <a:buClr>
                <a:srgbClr val="000000"/>
              </a:buClr>
              <a:buFont typeface="Inter Tight"/>
              <a:defRPr sz="12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4000" b="1" i="0" u="none" strike="noStrike" kern="0" cap="none" spc="0" normalizeH="0" baseline="0" noProof="0" dirty="0">
                <a:ln>
                  <a:noFill/>
                </a:ln>
                <a:solidFill>
                  <a:srgbClr val="FFFFFF"/>
                </a:solidFill>
                <a:effectLst/>
                <a:uLnTx/>
                <a:uFillTx/>
                <a:latin typeface="Inter Tight"/>
                <a:ea typeface="Inter Tight Light" pitchFamily="2" charset="0"/>
                <a:cs typeface="Inter Tight Light" pitchFamily="2" charset="0"/>
                <a:sym typeface="Poppins Medium"/>
              </a:rPr>
              <a:t>Brands with </a:t>
            </a:r>
            <a:endParaRPr kumimoji="0" lang="en-GB" sz="4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Poppins Medium"/>
            </a:endParaRPr>
          </a:p>
          <a:p>
            <a:pPr marL="0" marR="0" lvl="0" indent="0" algn="l"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4800" b="1" i="0" u="none" strike="noStrike" kern="0" cap="none" spc="0" normalizeH="0" baseline="0" noProof="0" dirty="0">
                <a:ln>
                  <a:noFill/>
                </a:ln>
                <a:solidFill>
                  <a:srgbClr val="EF3340"/>
                </a:solidFill>
                <a:effectLst/>
                <a:uLnTx/>
                <a:uFillTx/>
                <a:latin typeface="Inter Tight"/>
                <a:ea typeface="Inter Tight Light" pitchFamily="2" charset="0"/>
                <a:cs typeface="Inter Tight Light" pitchFamily="2" charset="0"/>
                <a:sym typeface="Poppins Medium"/>
              </a:rPr>
              <a:t>high cultural relevance </a:t>
            </a:r>
            <a:endParaRPr kumimoji="0" lang="en-GB" sz="4800" b="1" i="0" u="none" strike="noStrike" kern="0" cap="none" spc="0" normalizeH="0" baseline="0" noProof="0">
              <a:ln>
                <a:noFill/>
              </a:ln>
              <a:solidFill>
                <a:srgbClr val="EF3340"/>
              </a:solidFill>
              <a:effectLst/>
              <a:uLnTx/>
              <a:uFillTx/>
              <a:latin typeface="Inter Tight"/>
              <a:ea typeface="Inter Tight Light" pitchFamily="2" charset="0"/>
              <a:cs typeface="Inter Tight Light" pitchFamily="2" charset="0"/>
              <a:sym typeface="Poppins Medium"/>
            </a:endParaRPr>
          </a:p>
          <a:p>
            <a:pPr marL="0" marR="0" lvl="0" indent="0" algn="l"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4000" b="1" i="0" u="none" strike="noStrike" kern="0" cap="none" spc="0" normalizeH="0" baseline="0" noProof="0" dirty="0">
                <a:ln>
                  <a:noFill/>
                </a:ln>
                <a:solidFill>
                  <a:srgbClr val="FFFFFF"/>
                </a:solidFill>
                <a:effectLst/>
                <a:uLnTx/>
                <a:uFillTx/>
                <a:latin typeface="Inter Tight"/>
                <a:ea typeface="Inter Tight Light" pitchFamily="2" charset="0"/>
                <a:cs typeface="Inter Tight Light" pitchFamily="2" charset="0"/>
                <a:sym typeface="Poppins Medium"/>
              </a:rPr>
              <a:t>grow nearly </a:t>
            </a:r>
            <a:endParaRPr kumimoji="0" lang="en-GB" sz="4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Poppins Medium"/>
            </a:endParaRPr>
          </a:p>
          <a:p>
            <a:pPr marL="0" marR="0" lvl="0" indent="0" algn="l"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4800" b="1" i="0" u="none" strike="noStrike" kern="0" cap="none" spc="0" normalizeH="0" baseline="0" noProof="0" dirty="0">
                <a:ln>
                  <a:noFill/>
                </a:ln>
                <a:solidFill>
                  <a:srgbClr val="EF3340"/>
                </a:solidFill>
                <a:effectLst/>
                <a:uLnTx/>
                <a:uFillTx/>
                <a:latin typeface="Inter Tight"/>
                <a:ea typeface="Inter Tight Light" pitchFamily="2" charset="0"/>
                <a:cs typeface="Inter Tight Light" pitchFamily="2" charset="0"/>
                <a:sym typeface="Poppins Medium"/>
              </a:rPr>
              <a:t>6X more </a:t>
            </a:r>
            <a:endParaRPr kumimoji="0" lang="en-GB" sz="4800" b="1" i="0" u="none" strike="noStrike" kern="0" cap="none" spc="0" normalizeH="0" baseline="0" noProof="0">
              <a:ln>
                <a:noFill/>
              </a:ln>
              <a:solidFill>
                <a:srgbClr val="EF3340"/>
              </a:solidFill>
              <a:effectLst/>
              <a:uLnTx/>
              <a:uFillTx/>
              <a:latin typeface="Inter Tight"/>
              <a:ea typeface="Inter Tight Light" pitchFamily="2" charset="0"/>
              <a:cs typeface="Inter Tight Light" pitchFamily="2" charset="0"/>
              <a:sym typeface="Poppins Medium"/>
            </a:endParaRPr>
          </a:p>
          <a:p>
            <a:pPr marL="0" marR="0" lvl="0" indent="0" algn="l"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4000" b="1" i="0" u="none" strike="noStrike" kern="0" cap="none" spc="0" normalizeH="0" baseline="0" noProof="0" dirty="0">
                <a:ln>
                  <a:noFill/>
                </a:ln>
                <a:solidFill>
                  <a:srgbClr val="FFFFFF"/>
                </a:solidFill>
                <a:effectLst/>
                <a:uLnTx/>
                <a:uFillTx/>
                <a:latin typeface="Inter Tight"/>
                <a:ea typeface="Inter Tight Light" pitchFamily="2" charset="0"/>
                <a:cs typeface="Inter Tight Light" pitchFamily="2" charset="0"/>
                <a:sym typeface="Poppins Medium"/>
              </a:rPr>
              <a:t>than brands </a:t>
            </a:r>
            <a:endParaRPr kumimoji="0" lang="en-GB" sz="4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Poppins Medium"/>
            </a:endParaRPr>
          </a:p>
          <a:p>
            <a:pPr marL="0" marR="0" lvl="0" indent="0" algn="l"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4000" b="1" i="0" u="none" strike="noStrike" kern="0" cap="none" spc="0" normalizeH="0" baseline="0" noProof="0" dirty="0">
                <a:ln>
                  <a:noFill/>
                </a:ln>
                <a:solidFill>
                  <a:srgbClr val="FFFFFF"/>
                </a:solidFill>
                <a:effectLst/>
                <a:uLnTx/>
                <a:uFillTx/>
                <a:latin typeface="Inter Tight"/>
                <a:ea typeface="Inter Tight Light" pitchFamily="2" charset="0"/>
                <a:cs typeface="Inter Tight Light" pitchFamily="2" charset="0"/>
                <a:sym typeface="Poppins Medium"/>
              </a:rPr>
              <a:t>with low levels</a:t>
            </a:r>
            <a:endParaRPr kumimoji="0" lang="en-GB" sz="4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Poppins Medium"/>
            </a:endParaRPr>
          </a:p>
        </p:txBody>
      </p:sp>
    </p:spTree>
    <p:extLst>
      <p:ext uri="{BB962C8B-B14F-4D97-AF65-F5344CB8AC3E}">
        <p14:creationId xmlns:p14="http://schemas.microsoft.com/office/powerpoint/2010/main" val="292630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a:extLst>
            <a:ext uri="{FF2B5EF4-FFF2-40B4-BE49-F238E27FC236}">
              <a16:creationId xmlns:a16="http://schemas.microsoft.com/office/drawing/2014/main" id="{537EBFD6-A8B8-69FF-1CE8-6266B8AD163C}"/>
            </a:ext>
          </a:extLst>
        </p:cNvPr>
        <p:cNvGrpSpPr/>
        <p:nvPr/>
      </p:nvGrpSpPr>
      <p:grpSpPr>
        <a:xfrm>
          <a:off x="0" y="0"/>
          <a:ext cx="0" cy="0"/>
          <a:chOff x="0" y="0"/>
          <a:chExt cx="0" cy="0"/>
        </a:xfrm>
      </p:grpSpPr>
      <p:sp>
        <p:nvSpPr>
          <p:cNvPr id="12" name="Title 15">
            <a:extLst>
              <a:ext uri="{FF2B5EF4-FFF2-40B4-BE49-F238E27FC236}">
                <a16:creationId xmlns:a16="http://schemas.microsoft.com/office/drawing/2014/main" id="{911CC6FD-1074-417E-BF61-E673300EFEB6}"/>
              </a:ext>
            </a:extLst>
          </p:cNvPr>
          <p:cNvSpPr txBox="1">
            <a:spLocks/>
          </p:cNvSpPr>
          <p:nvPr/>
        </p:nvSpPr>
        <p:spPr>
          <a:xfrm>
            <a:off x="386717" y="942806"/>
            <a:ext cx="11232853" cy="1949416"/>
          </a:xfrm>
          <a:prstGeom prst="rect">
            <a:avLst/>
          </a:prstGeom>
        </p:spPr>
        <p:txBody>
          <a:bodyPr spcFirstLastPara="1" vert="horz" wrap="square" lIns="0" tIns="0" rIns="0" bIns="0" rtlCol="0" anchor="b" anchorCtr="0">
            <a:noAutofit/>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accent1"/>
              </a:buClr>
              <a:buSzPts val="12000"/>
              <a:buFont typeface="Inter Tight"/>
              <a:buNone/>
              <a:defRPr sz="14000" b="0" i="0" u="none" strike="noStrike" cap="all" baseline="0">
                <a:solidFill>
                  <a:schemeClr val="accent4"/>
                </a:solidFill>
                <a:latin typeface="Inter Tight" panose="020B0806030902050204" pitchFamily="34" charset="0"/>
                <a:ea typeface="Inter Tight" panose="020B0806030902050204" pitchFamily="34" charset="0"/>
                <a:cs typeface="Inter Tight" panose="020B0604020202020204" pitchFamily="34" charset="0"/>
                <a:sym typeface="Inter Tight"/>
              </a:defRPr>
            </a:lvl1pPr>
            <a:lvl2pPr marR="0" lvl="1" algn="ctr" rtl="0" eaLnBrk="1" hangingPunct="1">
              <a:lnSpc>
                <a:spcPct val="100000"/>
              </a:lnSpc>
              <a:spcBef>
                <a:spcPts val="0"/>
              </a:spcBef>
              <a:spcAft>
                <a:spcPts val="0"/>
              </a:spcAft>
              <a:buClr>
                <a:srgbClr val="000000"/>
              </a:buClr>
              <a:buSzPts val="12000"/>
              <a:buFont typeface="Inter Tight"/>
              <a:buNone/>
              <a:defRPr sz="12000" b="0" i="0" u="none" strike="noStrike" cap="none">
                <a:solidFill>
                  <a:srgbClr val="000000"/>
                </a:solidFill>
                <a:latin typeface="Inter Tight"/>
                <a:ea typeface="Inter Tight"/>
                <a:cs typeface="Inter Tight"/>
                <a:sym typeface="Inter Tight"/>
              </a:defRPr>
            </a:lvl2pPr>
            <a:lvl3pPr marR="0" lvl="2" algn="ctr" rtl="0" eaLnBrk="1" hangingPunct="1">
              <a:lnSpc>
                <a:spcPct val="100000"/>
              </a:lnSpc>
              <a:spcBef>
                <a:spcPts val="0"/>
              </a:spcBef>
              <a:spcAft>
                <a:spcPts val="0"/>
              </a:spcAft>
              <a:buClr>
                <a:srgbClr val="000000"/>
              </a:buClr>
              <a:buSzPts val="12000"/>
              <a:buFont typeface="Inter Tight"/>
              <a:buNone/>
              <a:defRPr sz="12000" b="0" i="0" u="none" strike="noStrike" cap="none">
                <a:solidFill>
                  <a:srgbClr val="000000"/>
                </a:solidFill>
                <a:latin typeface="Inter Tight"/>
                <a:ea typeface="Inter Tight"/>
                <a:cs typeface="Inter Tight"/>
                <a:sym typeface="Inter Tight"/>
              </a:defRPr>
            </a:lvl3pPr>
            <a:lvl4pPr marR="0" lvl="3" algn="ctr" rtl="0" eaLnBrk="1" hangingPunct="1">
              <a:lnSpc>
                <a:spcPct val="100000"/>
              </a:lnSpc>
              <a:spcBef>
                <a:spcPts val="0"/>
              </a:spcBef>
              <a:spcAft>
                <a:spcPts val="0"/>
              </a:spcAft>
              <a:buClr>
                <a:srgbClr val="000000"/>
              </a:buClr>
              <a:buSzPts val="12000"/>
              <a:buFont typeface="Inter Tight"/>
              <a:buNone/>
              <a:defRPr sz="12000" b="0" i="0" u="none" strike="noStrike" cap="none">
                <a:solidFill>
                  <a:srgbClr val="000000"/>
                </a:solidFill>
                <a:latin typeface="Inter Tight"/>
                <a:ea typeface="Inter Tight"/>
                <a:cs typeface="Inter Tight"/>
                <a:sym typeface="Inter Tight"/>
              </a:defRPr>
            </a:lvl4pPr>
            <a:lvl5pPr marR="0" lvl="4" algn="ctr" rtl="0" eaLnBrk="1" hangingPunct="1">
              <a:lnSpc>
                <a:spcPct val="100000"/>
              </a:lnSpc>
              <a:spcBef>
                <a:spcPts val="0"/>
              </a:spcBef>
              <a:spcAft>
                <a:spcPts val="0"/>
              </a:spcAft>
              <a:buClr>
                <a:srgbClr val="000000"/>
              </a:buClr>
              <a:buSzPts val="12000"/>
              <a:buFont typeface="Inter Tight"/>
              <a:buNone/>
              <a:defRPr sz="12000" b="0" i="0" u="none" strike="noStrike" cap="none">
                <a:solidFill>
                  <a:srgbClr val="000000"/>
                </a:solidFill>
                <a:latin typeface="Inter Tight"/>
                <a:ea typeface="Inter Tight"/>
                <a:cs typeface="Inter Tight"/>
                <a:sym typeface="Inter Tight"/>
              </a:defRPr>
            </a:lvl5pPr>
            <a:lvl6pPr marR="0" lvl="5" algn="ctr" rtl="0" eaLnBrk="1" hangingPunct="1">
              <a:lnSpc>
                <a:spcPct val="100000"/>
              </a:lnSpc>
              <a:spcBef>
                <a:spcPts val="0"/>
              </a:spcBef>
              <a:spcAft>
                <a:spcPts val="0"/>
              </a:spcAft>
              <a:buClr>
                <a:srgbClr val="000000"/>
              </a:buClr>
              <a:buSzPts val="12000"/>
              <a:buFont typeface="Inter Tight"/>
              <a:buNone/>
              <a:defRPr sz="12000" b="0" i="0" u="none" strike="noStrike" cap="none">
                <a:solidFill>
                  <a:srgbClr val="000000"/>
                </a:solidFill>
                <a:latin typeface="Inter Tight"/>
                <a:ea typeface="Inter Tight"/>
                <a:cs typeface="Inter Tight"/>
                <a:sym typeface="Inter Tight"/>
              </a:defRPr>
            </a:lvl6pPr>
            <a:lvl7pPr marR="0" lvl="6" algn="ctr" rtl="0" eaLnBrk="1" hangingPunct="1">
              <a:lnSpc>
                <a:spcPct val="100000"/>
              </a:lnSpc>
              <a:spcBef>
                <a:spcPts val="0"/>
              </a:spcBef>
              <a:spcAft>
                <a:spcPts val="0"/>
              </a:spcAft>
              <a:buClr>
                <a:srgbClr val="000000"/>
              </a:buClr>
              <a:buSzPts val="12000"/>
              <a:buFont typeface="Inter Tight"/>
              <a:buNone/>
              <a:defRPr sz="12000" b="0" i="0" u="none" strike="noStrike" cap="none">
                <a:solidFill>
                  <a:srgbClr val="000000"/>
                </a:solidFill>
                <a:latin typeface="Inter Tight"/>
                <a:ea typeface="Inter Tight"/>
                <a:cs typeface="Inter Tight"/>
                <a:sym typeface="Inter Tight"/>
              </a:defRPr>
            </a:lvl7pPr>
            <a:lvl8pPr marR="0" lvl="7" algn="ctr" rtl="0" eaLnBrk="1" hangingPunct="1">
              <a:lnSpc>
                <a:spcPct val="100000"/>
              </a:lnSpc>
              <a:spcBef>
                <a:spcPts val="0"/>
              </a:spcBef>
              <a:spcAft>
                <a:spcPts val="0"/>
              </a:spcAft>
              <a:buClr>
                <a:srgbClr val="000000"/>
              </a:buClr>
              <a:buSzPts val="12000"/>
              <a:buFont typeface="Inter Tight"/>
              <a:buNone/>
              <a:defRPr sz="12000" b="0" i="0" u="none" strike="noStrike" cap="none">
                <a:solidFill>
                  <a:srgbClr val="000000"/>
                </a:solidFill>
                <a:latin typeface="Inter Tight"/>
                <a:ea typeface="Inter Tight"/>
                <a:cs typeface="Inter Tight"/>
                <a:sym typeface="Inter Tight"/>
              </a:defRPr>
            </a:lvl8pPr>
            <a:lvl9pPr marR="0" lvl="8" algn="ctr" rtl="0" eaLnBrk="1" hangingPunct="1">
              <a:lnSpc>
                <a:spcPct val="100000"/>
              </a:lnSpc>
              <a:spcBef>
                <a:spcPts val="0"/>
              </a:spcBef>
              <a:spcAft>
                <a:spcPts val="0"/>
              </a:spcAft>
              <a:buClr>
                <a:srgbClr val="000000"/>
              </a:buClr>
              <a:buSzPts val="12000"/>
              <a:buFont typeface="Inter Tight"/>
              <a:buNone/>
              <a:defRPr sz="12000" b="0" i="0" u="none" strike="noStrike" cap="none">
                <a:solidFill>
                  <a:srgbClr val="000000"/>
                </a:solidFill>
                <a:latin typeface="Inter Tight"/>
                <a:ea typeface="Inter Tight"/>
                <a:cs typeface="Inter Tight"/>
                <a:sym typeface="Inter Tight"/>
              </a:defRPr>
            </a:lvl9pPr>
          </a:lstStyle>
          <a:p>
            <a:pPr marL="0" marR="0" lvl="0" indent="0" algn="l" defTabSz="1219170" rtl="0" eaLnBrk="1" fontAlgn="auto" latinLnBrk="0" hangingPunct="1">
              <a:lnSpc>
                <a:spcPct val="90000"/>
              </a:lnSpc>
              <a:spcBef>
                <a:spcPts val="0"/>
              </a:spcBef>
              <a:spcAft>
                <a:spcPts val="0"/>
              </a:spcAft>
              <a:buClr>
                <a:srgbClr val="771F63"/>
              </a:buClr>
              <a:buSzPts val="12000"/>
              <a:buFont typeface="Inter Tight"/>
              <a:buNone/>
              <a:tabLst/>
              <a:defRPr/>
            </a:pPr>
            <a:r>
              <a:rPr kumimoji="0" lang="en-GB" sz="6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Inter Tight"/>
              </a:rPr>
              <a:t>What resonates </a:t>
            </a:r>
          </a:p>
          <a:p>
            <a:pPr marL="0" marR="0" lvl="0" indent="0" algn="l" defTabSz="1219170" rtl="0" eaLnBrk="1" fontAlgn="auto" latinLnBrk="0" hangingPunct="1">
              <a:lnSpc>
                <a:spcPct val="90000"/>
              </a:lnSpc>
              <a:spcBef>
                <a:spcPts val="0"/>
              </a:spcBef>
              <a:spcAft>
                <a:spcPts val="0"/>
              </a:spcAft>
              <a:buClr>
                <a:srgbClr val="771F63"/>
              </a:buClr>
              <a:buSzPts val="12000"/>
              <a:buFont typeface="Inter Tight"/>
              <a:buNone/>
              <a:tabLst/>
              <a:defRPr/>
            </a:pPr>
            <a:r>
              <a:rPr kumimoji="0" lang="en-GB" sz="6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Inter Tight"/>
              </a:rPr>
              <a:t>and delivers </a:t>
            </a:r>
          </a:p>
          <a:p>
            <a:pPr marL="0" marR="0" lvl="0" indent="0" algn="l" defTabSz="1219170" rtl="0" eaLnBrk="1" fontAlgn="auto" latinLnBrk="0" hangingPunct="1">
              <a:lnSpc>
                <a:spcPct val="90000"/>
              </a:lnSpc>
              <a:spcBef>
                <a:spcPts val="0"/>
              </a:spcBef>
              <a:spcAft>
                <a:spcPts val="0"/>
              </a:spcAft>
              <a:buClr>
                <a:srgbClr val="771F63"/>
              </a:buClr>
              <a:buSzPts val="12000"/>
              <a:buFont typeface="Inter Tight"/>
              <a:buNone/>
              <a:tabLst/>
              <a:defRPr/>
            </a:pPr>
            <a:r>
              <a:rPr kumimoji="0" lang="en-GB" sz="6000" b="1" i="0" u="none" strike="noStrike" kern="0" cap="none" spc="0" normalizeH="0" baseline="0" noProof="0">
                <a:ln>
                  <a:noFill/>
                </a:ln>
                <a:solidFill>
                  <a:srgbClr val="FFFFFF"/>
                </a:solidFill>
                <a:effectLst/>
                <a:uLnTx/>
                <a:uFillTx/>
                <a:latin typeface="Inter Tight"/>
                <a:ea typeface="Inter Tight Light" pitchFamily="2" charset="0"/>
                <a:cs typeface="Inter Tight Light" pitchFamily="2" charset="0"/>
                <a:sym typeface="Inter Tight"/>
              </a:rPr>
              <a:t>relevance?</a:t>
            </a:r>
          </a:p>
        </p:txBody>
      </p:sp>
    </p:spTree>
    <p:extLst>
      <p:ext uri="{BB962C8B-B14F-4D97-AF65-F5344CB8AC3E}">
        <p14:creationId xmlns:p14="http://schemas.microsoft.com/office/powerpoint/2010/main" val="411120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9A3FED-2B87-0C4C-0FA6-EB26ACD6F4A9}"/>
              </a:ext>
            </a:extLst>
          </p:cNvPr>
          <p:cNvSpPr>
            <a:spLocks noGrp="1"/>
          </p:cNvSpPr>
          <p:nvPr>
            <p:ph type="body" sz="quarter" idx="87"/>
          </p:nvPr>
        </p:nvSpPr>
        <p:spPr>
          <a:solidFill>
            <a:schemeClr val="accent6"/>
          </a:solidFill>
        </p:spPr>
        <p:txBody>
          <a:bodyPr bIns="216000"/>
          <a:lstStyle/>
          <a:p>
            <a:r>
              <a:rPr lang="en-US" sz="4800" dirty="0">
                <a:solidFill>
                  <a:schemeClr val="tx1"/>
                </a:solidFill>
              </a:rPr>
              <a:t>Experts</a:t>
            </a:r>
          </a:p>
        </p:txBody>
      </p:sp>
      <p:sp>
        <p:nvSpPr>
          <p:cNvPr id="5" name="Title 4">
            <a:extLst>
              <a:ext uri="{FF2B5EF4-FFF2-40B4-BE49-F238E27FC236}">
                <a16:creationId xmlns:a16="http://schemas.microsoft.com/office/drawing/2014/main" id="{E941211B-AA1E-A940-3D6A-A4F2AE6E8641}"/>
              </a:ext>
            </a:extLst>
          </p:cNvPr>
          <p:cNvSpPr>
            <a:spLocks noGrp="1"/>
          </p:cNvSpPr>
          <p:nvPr>
            <p:ph type="title"/>
          </p:nvPr>
        </p:nvSpPr>
        <p:spPr/>
        <p:txBody>
          <a:bodyPr/>
          <a:lstStyle/>
          <a:p>
            <a:r>
              <a:rPr lang="en-US" sz="4800" dirty="0"/>
              <a:t>Behind the Scenes: Methodology</a:t>
            </a:r>
          </a:p>
        </p:txBody>
      </p:sp>
      <p:sp>
        <p:nvSpPr>
          <p:cNvPr id="6" name="Text Placeholder 5">
            <a:extLst>
              <a:ext uri="{FF2B5EF4-FFF2-40B4-BE49-F238E27FC236}">
                <a16:creationId xmlns:a16="http://schemas.microsoft.com/office/drawing/2014/main" id="{8EBD79B0-EE4E-E93E-847B-D8A777034DC9}"/>
              </a:ext>
            </a:extLst>
          </p:cNvPr>
          <p:cNvSpPr>
            <a:spLocks noGrp="1"/>
          </p:cNvSpPr>
          <p:nvPr>
            <p:ph type="body" sz="quarter" idx="89"/>
          </p:nvPr>
        </p:nvSpPr>
        <p:spPr>
          <a:solidFill>
            <a:schemeClr val="tx2"/>
          </a:solidFill>
        </p:spPr>
        <p:txBody>
          <a:bodyPr bIns="216000"/>
          <a:lstStyle/>
          <a:p>
            <a:r>
              <a:rPr lang="en-US" sz="4800" dirty="0"/>
              <a:t>Audience</a:t>
            </a:r>
          </a:p>
        </p:txBody>
      </p:sp>
      <p:sp>
        <p:nvSpPr>
          <p:cNvPr id="8" name="TextBox 7">
            <a:extLst>
              <a:ext uri="{FF2B5EF4-FFF2-40B4-BE49-F238E27FC236}">
                <a16:creationId xmlns:a16="http://schemas.microsoft.com/office/drawing/2014/main" id="{04B9885F-50F6-3002-7427-B7308C1FC4AD}"/>
              </a:ext>
            </a:extLst>
          </p:cNvPr>
          <p:cNvSpPr txBox="1"/>
          <p:nvPr/>
        </p:nvSpPr>
        <p:spPr>
          <a:xfrm>
            <a:off x="205242" y="4734092"/>
            <a:ext cx="5784078" cy="646331"/>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51D2E"/>
                </a:solidFill>
                <a:effectLst/>
                <a:uLnTx/>
                <a:uFillTx/>
                <a:latin typeface="Inter Tight Light" pitchFamily="2" charset="0"/>
                <a:ea typeface="Inter Tight Light" pitchFamily="2" charset="0"/>
                <a:cs typeface="Inter Tight Light" pitchFamily="2" charset="0"/>
              </a:rPr>
              <a:t>10 interviews with senior media planners, </a:t>
            </a:r>
            <a:br>
              <a:rPr kumimoji="0" lang="en-GB" sz="1800" b="0" i="0" u="none" strike="noStrike" kern="0" cap="none" spc="0" normalizeH="0" baseline="0" noProof="0" dirty="0">
                <a:ln>
                  <a:noFill/>
                </a:ln>
                <a:solidFill>
                  <a:srgbClr val="051D2E"/>
                </a:solidFill>
                <a:effectLst/>
                <a:uLnTx/>
                <a:uFillTx/>
                <a:latin typeface="Inter Tight Light" pitchFamily="2" charset="0"/>
                <a:ea typeface="Inter Tight Light" pitchFamily="2" charset="0"/>
                <a:cs typeface="Inter Tight Light" pitchFamily="2" charset="0"/>
              </a:rPr>
            </a:br>
            <a:r>
              <a:rPr kumimoji="0" lang="en-GB" sz="1800" b="0" i="0" u="none" strike="noStrike" kern="0" cap="none" spc="0" normalizeH="0" baseline="0" noProof="0" dirty="0">
                <a:ln>
                  <a:noFill/>
                </a:ln>
                <a:solidFill>
                  <a:srgbClr val="051D2E"/>
                </a:solidFill>
                <a:effectLst/>
                <a:uLnTx/>
                <a:uFillTx/>
                <a:latin typeface="Inter Tight Light" pitchFamily="2" charset="0"/>
                <a:ea typeface="Inter Tight Light" pitchFamily="2" charset="0"/>
                <a:cs typeface="Inter Tight Light" pitchFamily="2" charset="0"/>
              </a:rPr>
              <a:t>film academics, and cultural strategists</a:t>
            </a:r>
          </a:p>
        </p:txBody>
      </p:sp>
      <p:sp>
        <p:nvSpPr>
          <p:cNvPr id="9" name="TextBox 8">
            <a:extLst>
              <a:ext uri="{FF2B5EF4-FFF2-40B4-BE49-F238E27FC236}">
                <a16:creationId xmlns:a16="http://schemas.microsoft.com/office/drawing/2014/main" id="{035DD6AE-808A-AEA0-144F-7AB47E80917F}"/>
              </a:ext>
            </a:extLst>
          </p:cNvPr>
          <p:cNvSpPr txBox="1"/>
          <p:nvPr/>
        </p:nvSpPr>
        <p:spPr>
          <a:xfrm>
            <a:off x="6202680" y="4739166"/>
            <a:ext cx="5784078" cy="584775"/>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Inter Tight Light" pitchFamily="2" charset="0"/>
                <a:ea typeface="Inter Tight Light" pitchFamily="2" charset="0"/>
                <a:cs typeface="Inter Tight Light" pitchFamily="2" charset="0"/>
              </a:rPr>
              <a:t>30-min AI-moderated interviews with 75 cinemagoers</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Inter Tight Light" pitchFamily="2" charset="0"/>
                <a:ea typeface="Inter Tight Light" pitchFamily="2" charset="0"/>
                <a:cs typeface="Inter Tight Light" pitchFamily="2" charset="0"/>
              </a:rPr>
              <a:t>1500 adults (UK </a:t>
            </a:r>
            <a:r>
              <a:rPr kumimoji="0" lang="en-GB" sz="1600" b="0" i="0" u="none" strike="noStrike" kern="0" cap="none" spc="0" normalizeH="0" baseline="0" noProof="0" dirty="0" err="1">
                <a:ln>
                  <a:noFill/>
                </a:ln>
                <a:solidFill>
                  <a:srgbClr val="FFFFFF"/>
                </a:solidFill>
                <a:effectLst/>
                <a:uLnTx/>
                <a:uFillTx/>
                <a:latin typeface="Inter Tight Light" pitchFamily="2" charset="0"/>
                <a:ea typeface="Inter Tight Light" pitchFamily="2" charset="0"/>
                <a:cs typeface="Inter Tight Light" pitchFamily="2" charset="0"/>
              </a:rPr>
              <a:t>nat</a:t>
            </a:r>
            <a:r>
              <a:rPr kumimoji="0" lang="en-GB" sz="1600" b="0" i="0" u="none" strike="noStrike" kern="0" cap="none" spc="0" normalizeH="0" baseline="0" noProof="0" dirty="0">
                <a:ln>
                  <a:noFill/>
                </a:ln>
                <a:solidFill>
                  <a:srgbClr val="FFFFFF"/>
                </a:solidFill>
                <a:effectLst/>
                <a:uLnTx/>
                <a:uFillTx/>
                <a:latin typeface="Inter Tight Light" pitchFamily="2" charset="0"/>
                <a:ea typeface="Inter Tight Light" pitchFamily="2" charset="0"/>
                <a:cs typeface="Inter Tight Light" pitchFamily="2" charset="0"/>
              </a:rPr>
              <a:t>-rep, 16-64) completed 15min survey</a:t>
            </a:r>
          </a:p>
        </p:txBody>
      </p:sp>
    </p:spTree>
    <p:extLst>
      <p:ext uri="{BB962C8B-B14F-4D97-AF65-F5344CB8AC3E}">
        <p14:creationId xmlns:p14="http://schemas.microsoft.com/office/powerpoint/2010/main" val="1766330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0DC48-0B62-0ECF-1395-E81928D53A28}"/>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DE66AB6-B87B-96DF-5AEA-4C4E6A73A607}"/>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t="800" b="2543"/>
          <a:stretch>
            <a:fillRect/>
          </a:stretch>
        </p:blipFill>
        <p:spPr>
          <a:xfrm>
            <a:off x="6095999" y="225425"/>
            <a:ext cx="5890758" cy="6407150"/>
          </a:xfrm>
        </p:spPr>
      </p:pic>
      <p:sp>
        <p:nvSpPr>
          <p:cNvPr id="16" name="Title 15">
            <a:extLst>
              <a:ext uri="{FF2B5EF4-FFF2-40B4-BE49-F238E27FC236}">
                <a16:creationId xmlns:a16="http://schemas.microsoft.com/office/drawing/2014/main" id="{1F26CFF3-8BEA-B4C5-5D8B-5657DB6960BA}"/>
              </a:ext>
            </a:extLst>
          </p:cNvPr>
          <p:cNvSpPr>
            <a:spLocks noGrp="1"/>
          </p:cNvSpPr>
          <p:nvPr>
            <p:ph type="title"/>
          </p:nvPr>
        </p:nvSpPr>
        <p:spPr/>
        <p:txBody>
          <a:bodyPr/>
          <a:lstStyle/>
          <a:p>
            <a:r>
              <a:rPr lang="en-GB" sz="4800" b="1" dirty="0">
                <a:latin typeface="+mn-lt"/>
                <a:ea typeface="Inter Tight Light" pitchFamily="2" charset="0"/>
                <a:cs typeface="Inter Tight Light" pitchFamily="2" charset="0"/>
              </a:rPr>
              <a:t>Defining </a:t>
            </a:r>
            <a:br>
              <a:rPr lang="en-GB" sz="4800" b="1" dirty="0">
                <a:latin typeface="+mn-lt"/>
                <a:ea typeface="Inter Tight Light" pitchFamily="2" charset="0"/>
                <a:cs typeface="Inter Tight Light" pitchFamily="2" charset="0"/>
              </a:rPr>
            </a:br>
            <a:r>
              <a:rPr lang="en-GB" sz="4800" b="1" dirty="0">
                <a:latin typeface="+mn-lt"/>
                <a:ea typeface="Inter Tight Light" pitchFamily="2" charset="0"/>
                <a:cs typeface="Inter Tight Light" pitchFamily="2" charset="0"/>
              </a:rPr>
              <a:t>‘Cultural Moments’</a:t>
            </a:r>
            <a:endParaRPr lang="en-US" sz="4800" b="1" dirty="0">
              <a:latin typeface="+mn-lt"/>
              <a:ea typeface="Inter Tight Light" pitchFamily="2" charset="0"/>
              <a:cs typeface="Inter Tight Light" pitchFamily="2" charset="0"/>
            </a:endParaRPr>
          </a:p>
        </p:txBody>
      </p:sp>
      <p:sp>
        <p:nvSpPr>
          <p:cNvPr id="17" name="Text Placeholder 16">
            <a:extLst>
              <a:ext uri="{FF2B5EF4-FFF2-40B4-BE49-F238E27FC236}">
                <a16:creationId xmlns:a16="http://schemas.microsoft.com/office/drawing/2014/main" id="{C490DA45-BB68-9E7F-2015-08599D031953}"/>
              </a:ext>
            </a:extLst>
          </p:cNvPr>
          <p:cNvSpPr>
            <a:spLocks noGrp="1"/>
          </p:cNvSpPr>
          <p:nvPr>
            <p:ph type="body" sz="quarter" idx="16"/>
          </p:nvPr>
        </p:nvSpPr>
        <p:spPr>
          <a:xfrm>
            <a:off x="205243" y="1907020"/>
            <a:ext cx="5544953" cy="295852"/>
          </a:xfrm>
        </p:spPr>
        <p:txBody>
          <a:bodyPr/>
          <a:lstStyle/>
          <a:p>
            <a:pPr>
              <a:lnSpc>
                <a:spcPct val="113000"/>
              </a:lnSpc>
              <a:spcBef>
                <a:spcPts val="0"/>
              </a:spcBef>
              <a:spcAft>
                <a:spcPts val="1800"/>
              </a:spcAft>
            </a:pPr>
            <a:r>
              <a:rPr lang="en-US" sz="2000" b="1" dirty="0">
                <a:ea typeface="Inter Tight Light" pitchFamily="2" charset="0"/>
                <a:cs typeface="Inter Tight Light" pitchFamily="2" charset="0"/>
                <a:sym typeface="Inter Tight Light"/>
              </a:rPr>
              <a:t>Cultural moments are collective moments that shape societal conversation. </a:t>
            </a:r>
            <a:endParaRPr lang="en-US" sz="2000" dirty="0">
              <a:latin typeface="Inter Tight Light" pitchFamily="2" charset="0"/>
              <a:ea typeface="Inter Tight Light" pitchFamily="2" charset="0"/>
              <a:cs typeface="Inter Tight Light" pitchFamily="2" charset="0"/>
              <a:sym typeface="Inter Tight Light"/>
            </a:endParaRPr>
          </a:p>
          <a:p>
            <a:pPr>
              <a:lnSpc>
                <a:spcPct val="113000"/>
              </a:lnSpc>
              <a:spcBef>
                <a:spcPts val="0"/>
              </a:spcBef>
              <a:spcAft>
                <a:spcPts val="1800"/>
              </a:spcAft>
            </a:pPr>
            <a:r>
              <a:rPr lang="en-GB" sz="1800" b="1" dirty="0">
                <a:ea typeface="Inter Tight Light" pitchFamily="2" charset="0"/>
                <a:cs typeface="Inter Tight Light" pitchFamily="2" charset="0"/>
              </a:rPr>
              <a:t>Shared</a:t>
            </a:r>
            <a:r>
              <a:rPr lang="en-GB" sz="1800" dirty="0">
                <a:ea typeface="Inter Tight Light" pitchFamily="2" charset="0"/>
                <a:cs typeface="Inter Tight Light" pitchFamily="2" charset="0"/>
              </a:rPr>
              <a:t>: </a:t>
            </a:r>
            <a:r>
              <a:rPr lang="en-GB" sz="1800" dirty="0">
                <a:latin typeface="Inter Tight Light" pitchFamily="2" charset="0"/>
                <a:ea typeface="Inter Tight Light" pitchFamily="2" charset="0"/>
                <a:cs typeface="Inter Tight Light" pitchFamily="2" charset="0"/>
              </a:rPr>
              <a:t>A defined event or piece of content that a lot of people engage with together (in-person or online)</a:t>
            </a:r>
          </a:p>
          <a:p>
            <a:pPr>
              <a:lnSpc>
                <a:spcPct val="113000"/>
              </a:lnSpc>
              <a:spcBef>
                <a:spcPts val="0"/>
              </a:spcBef>
              <a:spcAft>
                <a:spcPts val="1800"/>
              </a:spcAft>
            </a:pPr>
            <a:r>
              <a:rPr lang="en-GB" sz="1800" b="1" dirty="0">
                <a:ea typeface="Inter Tight Light" pitchFamily="2" charset="0"/>
                <a:cs typeface="Inter Tight Light" pitchFamily="2" charset="0"/>
              </a:rPr>
              <a:t>Discursive</a:t>
            </a:r>
            <a:r>
              <a:rPr lang="en-GB" sz="1800" dirty="0">
                <a:ea typeface="Inter Tight Light" pitchFamily="2" charset="0"/>
                <a:cs typeface="Inter Tight Light" pitchFamily="2" charset="0"/>
              </a:rPr>
              <a:t>: </a:t>
            </a:r>
            <a:r>
              <a:rPr lang="en-GB" sz="1800" dirty="0">
                <a:latin typeface="Inter Tight Light" pitchFamily="2" charset="0"/>
                <a:ea typeface="Inter Tight Light" pitchFamily="2" charset="0"/>
                <a:cs typeface="Inter Tight Light" pitchFamily="2" charset="0"/>
              </a:rPr>
              <a:t>Causes audiences to engage with others’ experiences of the moment and it </a:t>
            </a:r>
            <a:r>
              <a:rPr lang="en-US" sz="1800" dirty="0">
                <a:latin typeface="Inter Tight Light" pitchFamily="2" charset="0"/>
                <a:ea typeface="Inter Tight Light" pitchFamily="2" charset="0"/>
                <a:cs typeface="Inter Tight Light" pitchFamily="2" charset="0"/>
                <a:sym typeface="Inter Tight Light"/>
              </a:rPr>
              <a:t>transcends through the created discourse</a:t>
            </a:r>
            <a:endParaRPr lang="en-GB" sz="1800" dirty="0">
              <a:latin typeface="Inter Tight Light" pitchFamily="2" charset="0"/>
              <a:ea typeface="Inter Tight Light" pitchFamily="2" charset="0"/>
              <a:cs typeface="Inter Tight Light" pitchFamily="2" charset="0"/>
            </a:endParaRPr>
          </a:p>
          <a:p>
            <a:pPr>
              <a:lnSpc>
                <a:spcPct val="113000"/>
              </a:lnSpc>
              <a:spcBef>
                <a:spcPts val="0"/>
              </a:spcBef>
              <a:spcAft>
                <a:spcPts val="1800"/>
              </a:spcAft>
            </a:pPr>
            <a:r>
              <a:rPr lang="en-GB" sz="1800" b="1" dirty="0">
                <a:ea typeface="Inter Tight Light" pitchFamily="2" charset="0"/>
                <a:cs typeface="Inter Tight Light" pitchFamily="2" charset="0"/>
              </a:rPr>
              <a:t>Time-bound</a:t>
            </a:r>
            <a:r>
              <a:rPr lang="en-GB" sz="1800" dirty="0">
                <a:ea typeface="Inter Tight Light" pitchFamily="2" charset="0"/>
                <a:cs typeface="Inter Tight Light" pitchFamily="2" charset="0"/>
              </a:rPr>
              <a:t>: </a:t>
            </a:r>
            <a:r>
              <a:rPr lang="en-GB" sz="1800" dirty="0">
                <a:latin typeface="Inter Tight Light" pitchFamily="2" charset="0"/>
                <a:ea typeface="Inter Tight Light" pitchFamily="2" charset="0"/>
                <a:cs typeface="Inter Tight Light" pitchFamily="2" charset="0"/>
              </a:rPr>
              <a:t>Has a defined peak where audiences engage with the content or event concurrently</a:t>
            </a:r>
          </a:p>
          <a:p>
            <a:pPr>
              <a:lnSpc>
                <a:spcPct val="113000"/>
              </a:lnSpc>
              <a:spcBef>
                <a:spcPts val="0"/>
              </a:spcBef>
              <a:spcAft>
                <a:spcPts val="600"/>
              </a:spcAft>
            </a:pPr>
            <a:endParaRPr lang="en-US" sz="1800" dirty="0">
              <a:latin typeface="Inter Tight Light" pitchFamily="2" charset="0"/>
              <a:ea typeface="Inter Tight Light" pitchFamily="2" charset="0"/>
              <a:cs typeface="Inter Tight Light" pitchFamily="2" charset="0"/>
              <a:sym typeface="Inter Tight Light"/>
            </a:endParaRPr>
          </a:p>
          <a:p>
            <a:pPr>
              <a:lnSpc>
                <a:spcPct val="113000"/>
              </a:lnSpc>
              <a:spcBef>
                <a:spcPts val="0"/>
              </a:spcBef>
              <a:spcAft>
                <a:spcPts val="600"/>
              </a:spcAft>
            </a:pPr>
            <a:endParaRPr lang="en-US" sz="1800" dirty="0">
              <a:latin typeface="Inter Tight Light" pitchFamily="2" charset="0"/>
              <a:ea typeface="Inter Tight Light" pitchFamily="2" charset="0"/>
              <a:cs typeface="Inter Tight Light" pitchFamily="2" charset="0"/>
              <a:sym typeface="Inter Tight Light"/>
            </a:endParaRPr>
          </a:p>
          <a:p>
            <a:pPr>
              <a:lnSpc>
                <a:spcPct val="113000"/>
              </a:lnSpc>
              <a:spcBef>
                <a:spcPts val="0"/>
              </a:spcBef>
              <a:spcAft>
                <a:spcPts val="600"/>
              </a:spcAft>
            </a:pPr>
            <a:endParaRPr lang="en-US" sz="1800" dirty="0">
              <a:latin typeface="Inter Tight Light" pitchFamily="2" charset="0"/>
              <a:ea typeface="Inter Tight Light" pitchFamily="2" charset="0"/>
              <a:cs typeface="Inter Tight Light" pitchFamily="2" charset="0"/>
              <a:sym typeface="Inter Tight Light"/>
            </a:endParaRPr>
          </a:p>
          <a:p>
            <a:pPr>
              <a:lnSpc>
                <a:spcPct val="113000"/>
              </a:lnSpc>
              <a:spcBef>
                <a:spcPts val="0"/>
              </a:spcBef>
              <a:spcAft>
                <a:spcPts val="600"/>
              </a:spcAft>
            </a:pPr>
            <a:endParaRPr lang="en-US" sz="1800" dirty="0">
              <a:latin typeface="Inter Tight Light" pitchFamily="2" charset="0"/>
              <a:ea typeface="Inter Tight Light" pitchFamily="2" charset="0"/>
              <a:cs typeface="Inter Tight Light" pitchFamily="2" charset="0"/>
            </a:endParaRPr>
          </a:p>
        </p:txBody>
      </p:sp>
    </p:spTree>
    <p:extLst>
      <p:ext uri="{BB962C8B-B14F-4D97-AF65-F5344CB8AC3E}">
        <p14:creationId xmlns:p14="http://schemas.microsoft.com/office/powerpoint/2010/main" val="4258600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F3B4E10-52D6-AEE6-7485-F9EBC76E2887}"/>
              </a:ext>
            </a:extLst>
          </p:cNvPr>
          <p:cNvSpPr>
            <a:spLocks noGrp="1"/>
          </p:cNvSpPr>
          <p:nvPr>
            <p:ph type="title"/>
          </p:nvPr>
        </p:nvSpPr>
        <p:spPr/>
        <p:txBody>
          <a:bodyPr>
            <a:noAutofit/>
          </a:bodyPr>
          <a:lstStyle/>
          <a:p>
            <a:r>
              <a:rPr lang="en-GB" dirty="0"/>
              <a:t>They can vary in scale, predictability and endurance</a:t>
            </a:r>
          </a:p>
        </p:txBody>
      </p:sp>
      <p:sp>
        <p:nvSpPr>
          <p:cNvPr id="36" name="Text Placeholder 35">
            <a:extLst>
              <a:ext uri="{FF2B5EF4-FFF2-40B4-BE49-F238E27FC236}">
                <a16:creationId xmlns:a16="http://schemas.microsoft.com/office/drawing/2014/main" id="{C7C75C1E-AB13-1992-26E2-6F17A19CA95B}"/>
              </a:ext>
            </a:extLst>
          </p:cNvPr>
          <p:cNvSpPr>
            <a:spLocks noGrp="1"/>
          </p:cNvSpPr>
          <p:nvPr>
            <p:ph type="body" sz="quarter" idx="4294967295"/>
          </p:nvPr>
        </p:nvSpPr>
        <p:spPr>
          <a:xfrm>
            <a:off x="3334194" y="1015064"/>
            <a:ext cx="7467297" cy="392112"/>
          </a:xfrm>
        </p:spPr>
        <p:txBody>
          <a:bodyPr>
            <a:noAutofit/>
          </a:bodyPr>
          <a:lstStyle/>
          <a:p>
            <a:pPr marL="0" indent="0">
              <a:buNone/>
            </a:pPr>
            <a:r>
              <a:rPr lang="en-GB" sz="2000" dirty="0"/>
              <a:t>These characteristics are not mutually exclusive. For example, cultural moments can be mass, spontaneous and fleeting; or niche, planned and long-lasting</a:t>
            </a:r>
          </a:p>
        </p:txBody>
      </p:sp>
      <p:sp>
        <p:nvSpPr>
          <p:cNvPr id="17" name="Arrow: Left-Right 16">
            <a:extLst>
              <a:ext uri="{FF2B5EF4-FFF2-40B4-BE49-F238E27FC236}">
                <a16:creationId xmlns:a16="http://schemas.microsoft.com/office/drawing/2014/main" id="{D2AED8BD-7AF3-7B4C-21CB-83525FF9EAF4}"/>
              </a:ext>
            </a:extLst>
          </p:cNvPr>
          <p:cNvSpPr/>
          <p:nvPr/>
        </p:nvSpPr>
        <p:spPr>
          <a:xfrm>
            <a:off x="818466" y="1858681"/>
            <a:ext cx="10341145" cy="1289201"/>
          </a:xfrm>
          <a:prstGeom prst="leftRightArrow">
            <a:avLst>
              <a:gd name="adj1" fmla="val 69566"/>
              <a:gd name="adj2" fmla="val 50000"/>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38" name="Text Placeholder 17">
            <a:extLst>
              <a:ext uri="{FF2B5EF4-FFF2-40B4-BE49-F238E27FC236}">
                <a16:creationId xmlns:a16="http://schemas.microsoft.com/office/drawing/2014/main" id="{47FC26AA-C6A6-5E2D-5A34-8C5A67559AC8}"/>
              </a:ext>
            </a:extLst>
          </p:cNvPr>
          <p:cNvSpPr txBox="1">
            <a:spLocks/>
          </p:cNvSpPr>
          <p:nvPr/>
        </p:nvSpPr>
        <p:spPr>
          <a:xfrm>
            <a:off x="1436327" y="2240024"/>
            <a:ext cx="1899141" cy="298417"/>
          </a:xfrm>
          <a:prstGeom prst="rect">
            <a:avLst/>
          </a:prstGeom>
        </p:spPr>
        <p:txBody>
          <a:bodyPr vert="horz" lIns="0" tIns="60960" rIns="121920" bIns="60960" rtlCol="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Inter Tight"/>
              <a:defRPr sz="1200" b="1"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800" b="1" i="0" u="none" strike="noStrike" kern="0" cap="none" spc="0" normalizeH="0" baseline="0" noProof="0">
                <a:ln>
                  <a:noFill/>
                </a:ln>
                <a:solidFill>
                  <a:srgbClr val="FFFFFF"/>
                </a:solidFill>
                <a:effectLst/>
                <a:uLnTx/>
                <a:uFillTx/>
                <a:latin typeface="Inter Tight"/>
                <a:cs typeface="Inter Tight" panose="020B0604020202020204" pitchFamily="34" charset="0"/>
                <a:sym typeface="Inter Tight"/>
              </a:rPr>
              <a:t>Niche</a:t>
            </a:r>
          </a:p>
        </p:txBody>
      </p:sp>
      <p:sp>
        <p:nvSpPr>
          <p:cNvPr id="39" name="Arrow: Left-Right 38">
            <a:extLst>
              <a:ext uri="{FF2B5EF4-FFF2-40B4-BE49-F238E27FC236}">
                <a16:creationId xmlns:a16="http://schemas.microsoft.com/office/drawing/2014/main" id="{512D1E38-8480-2592-1F84-03A4C53562D7}"/>
              </a:ext>
            </a:extLst>
          </p:cNvPr>
          <p:cNvSpPr/>
          <p:nvPr/>
        </p:nvSpPr>
        <p:spPr>
          <a:xfrm>
            <a:off x="818466" y="3380221"/>
            <a:ext cx="10341145" cy="1289201"/>
          </a:xfrm>
          <a:prstGeom prst="leftRightArrow">
            <a:avLst>
              <a:gd name="adj1" fmla="val 69566"/>
              <a:gd name="adj2"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40" name="Text Placeholder 17">
            <a:extLst>
              <a:ext uri="{FF2B5EF4-FFF2-40B4-BE49-F238E27FC236}">
                <a16:creationId xmlns:a16="http://schemas.microsoft.com/office/drawing/2014/main" id="{4F5AA6C5-86EA-3D81-38C4-8B001FC280C2}"/>
              </a:ext>
            </a:extLst>
          </p:cNvPr>
          <p:cNvSpPr txBox="1">
            <a:spLocks/>
          </p:cNvSpPr>
          <p:nvPr/>
        </p:nvSpPr>
        <p:spPr>
          <a:xfrm>
            <a:off x="8571272" y="3730032"/>
            <a:ext cx="1899141" cy="298417"/>
          </a:xfrm>
          <a:prstGeom prst="rect">
            <a:avLst/>
          </a:prstGeom>
          <a:noFill/>
        </p:spPr>
        <p:txBody>
          <a:bodyPr vert="horz" lIns="0" tIns="60960" rIns="121920" bIns="60960" rtlCol="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Inter Tight"/>
              <a:defRPr sz="1200" b="1"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r"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8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rPr>
              <a:t>Planned</a:t>
            </a:r>
          </a:p>
        </p:txBody>
      </p:sp>
      <p:sp>
        <p:nvSpPr>
          <p:cNvPr id="41" name="Text Placeholder 17">
            <a:extLst>
              <a:ext uri="{FF2B5EF4-FFF2-40B4-BE49-F238E27FC236}">
                <a16:creationId xmlns:a16="http://schemas.microsoft.com/office/drawing/2014/main" id="{03019289-E8BA-BE93-88F5-49921DB83AF8}"/>
              </a:ext>
            </a:extLst>
          </p:cNvPr>
          <p:cNvSpPr txBox="1">
            <a:spLocks/>
          </p:cNvSpPr>
          <p:nvPr/>
        </p:nvSpPr>
        <p:spPr>
          <a:xfrm>
            <a:off x="1436326" y="3730032"/>
            <a:ext cx="3316559" cy="298417"/>
          </a:xfrm>
          <a:prstGeom prst="rect">
            <a:avLst/>
          </a:prstGeom>
          <a:noFill/>
        </p:spPr>
        <p:txBody>
          <a:bodyPr vert="horz" lIns="0" tIns="60960" rIns="121920" bIns="60960" rtlCol="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Inter Tight"/>
              <a:defRPr sz="1200" b="1"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800" b="1" i="0" u="none" strike="noStrike" kern="0" cap="none" spc="0" normalizeH="0" baseline="0" noProof="0">
                <a:ln>
                  <a:noFill/>
                </a:ln>
                <a:solidFill>
                  <a:srgbClr val="051D2E"/>
                </a:solidFill>
                <a:effectLst/>
                <a:uLnTx/>
                <a:uFillTx/>
                <a:latin typeface="Inter Tight"/>
                <a:cs typeface="Inter Tight" panose="020B0604020202020204" pitchFamily="34" charset="0"/>
                <a:sym typeface="Inter Tight"/>
              </a:rPr>
              <a:t>Spontaneous</a:t>
            </a:r>
          </a:p>
        </p:txBody>
      </p:sp>
      <p:sp>
        <p:nvSpPr>
          <p:cNvPr id="47" name="Arrow: Left-Right 46">
            <a:extLst>
              <a:ext uri="{FF2B5EF4-FFF2-40B4-BE49-F238E27FC236}">
                <a16:creationId xmlns:a16="http://schemas.microsoft.com/office/drawing/2014/main" id="{EA738F97-F6C7-E229-09DB-4DA5F718C594}"/>
              </a:ext>
            </a:extLst>
          </p:cNvPr>
          <p:cNvSpPr/>
          <p:nvPr/>
        </p:nvSpPr>
        <p:spPr>
          <a:xfrm>
            <a:off x="818466" y="4901761"/>
            <a:ext cx="10341145" cy="1289201"/>
          </a:xfrm>
          <a:prstGeom prst="leftRightArrow">
            <a:avLst>
              <a:gd name="adj1" fmla="val 74458"/>
              <a:gd name="adj2" fmla="val 50000"/>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GB" sz="1867"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48" name="Text Placeholder 17">
            <a:extLst>
              <a:ext uri="{FF2B5EF4-FFF2-40B4-BE49-F238E27FC236}">
                <a16:creationId xmlns:a16="http://schemas.microsoft.com/office/drawing/2014/main" id="{F085C4DD-BA91-FA97-72D0-B439AD998F2C}"/>
              </a:ext>
            </a:extLst>
          </p:cNvPr>
          <p:cNvSpPr txBox="1">
            <a:spLocks/>
          </p:cNvSpPr>
          <p:nvPr/>
        </p:nvSpPr>
        <p:spPr>
          <a:xfrm>
            <a:off x="7574057" y="5251572"/>
            <a:ext cx="2896356" cy="298417"/>
          </a:xfrm>
          <a:prstGeom prst="rect">
            <a:avLst/>
          </a:prstGeom>
          <a:noFill/>
        </p:spPr>
        <p:txBody>
          <a:bodyPr vert="horz" lIns="0" tIns="60960" rIns="121920" bIns="60960" rtlCol="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Inter Tight"/>
              <a:defRPr sz="1200" b="1"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r"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800" b="1" i="0" u="none" strike="noStrike" kern="0" cap="none" spc="0" normalizeH="0" baseline="0" noProof="0">
                <a:ln>
                  <a:noFill/>
                </a:ln>
                <a:solidFill>
                  <a:srgbClr val="FFFFFF"/>
                </a:solidFill>
                <a:effectLst/>
                <a:uLnTx/>
                <a:uFillTx/>
                <a:latin typeface="Inter Tight"/>
                <a:cs typeface="Inter Tight" panose="020B0604020202020204" pitchFamily="34" charset="0"/>
                <a:sym typeface="Inter Tight"/>
              </a:rPr>
              <a:t>Long-lasting</a:t>
            </a:r>
          </a:p>
        </p:txBody>
      </p:sp>
      <p:sp>
        <p:nvSpPr>
          <p:cNvPr id="49" name="Text Placeholder 17">
            <a:extLst>
              <a:ext uri="{FF2B5EF4-FFF2-40B4-BE49-F238E27FC236}">
                <a16:creationId xmlns:a16="http://schemas.microsoft.com/office/drawing/2014/main" id="{92830685-1F44-15F8-9A48-249184F4816F}"/>
              </a:ext>
            </a:extLst>
          </p:cNvPr>
          <p:cNvSpPr txBox="1">
            <a:spLocks/>
          </p:cNvSpPr>
          <p:nvPr/>
        </p:nvSpPr>
        <p:spPr>
          <a:xfrm>
            <a:off x="1436326" y="5251572"/>
            <a:ext cx="3316559" cy="298417"/>
          </a:xfrm>
          <a:prstGeom prst="rect">
            <a:avLst/>
          </a:prstGeom>
        </p:spPr>
        <p:txBody>
          <a:bodyPr vert="horz" lIns="0" tIns="60960" rIns="121920" bIns="60960" rtlCol="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Inter Tight"/>
              <a:defRPr sz="1200" b="1"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2pPr>
            <a:lvl3pPr marR="0" lvl="2"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3pPr>
            <a:lvl4pPr marR="0" lvl="3"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4pPr>
            <a:lvl5pPr marR="0" lvl="4" algn="ctr" rtl="0" eaLnBrk="1" hangingPunct="1">
              <a:lnSpc>
                <a:spcPct val="114000"/>
              </a:lnSpc>
              <a:spcBef>
                <a:spcPts val="0"/>
              </a:spcBef>
              <a:spcAft>
                <a:spcPts val="0"/>
              </a:spcAft>
              <a:buClr>
                <a:srgbClr val="000000"/>
              </a:buClr>
              <a:buFont typeface="Inter Tight"/>
              <a:defRPr sz="1100" b="0" i="0" u="none" strike="noStrike" cap="none">
                <a:solidFill>
                  <a:schemeClr val="tx1"/>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Inter Tight"/>
              <a:buNone/>
              <a:tabLst/>
              <a:defRPr/>
            </a:pPr>
            <a:r>
              <a:rPr kumimoji="0" lang="en-GB" sz="2800" b="1" i="0" u="none" strike="noStrike" kern="0" cap="none" spc="0" normalizeH="0" baseline="0" noProof="0">
                <a:ln>
                  <a:noFill/>
                </a:ln>
                <a:solidFill>
                  <a:srgbClr val="FFFFFF"/>
                </a:solidFill>
                <a:effectLst/>
                <a:uLnTx/>
                <a:uFillTx/>
                <a:latin typeface="Inter Tight"/>
                <a:cs typeface="Inter Tight" panose="020B0604020202020204" pitchFamily="34" charset="0"/>
                <a:sym typeface="Inter Tight"/>
              </a:rPr>
              <a:t>Fleeting</a:t>
            </a:r>
          </a:p>
        </p:txBody>
      </p:sp>
      <p:sp>
        <p:nvSpPr>
          <p:cNvPr id="26" name="Text Placeholder 17">
            <a:extLst>
              <a:ext uri="{FF2B5EF4-FFF2-40B4-BE49-F238E27FC236}">
                <a16:creationId xmlns:a16="http://schemas.microsoft.com/office/drawing/2014/main" id="{D765494A-568B-AB64-560B-13B0A36FE7FA}"/>
              </a:ext>
            </a:extLst>
          </p:cNvPr>
          <p:cNvSpPr>
            <a:spLocks noGrp="1"/>
          </p:cNvSpPr>
          <p:nvPr>
            <p:ph type="body" sz="quarter" idx="4294967295"/>
          </p:nvPr>
        </p:nvSpPr>
        <p:spPr>
          <a:xfrm>
            <a:off x="8571763" y="2240024"/>
            <a:ext cx="1898650" cy="298450"/>
          </a:xfrm>
        </p:spPr>
        <p:txBody>
          <a:bodyPr>
            <a:noAutofit/>
          </a:bodyPr>
          <a:lstStyle/>
          <a:p>
            <a:pPr marL="0" indent="0" algn="r">
              <a:lnSpc>
                <a:spcPct val="100000"/>
              </a:lnSpc>
              <a:spcBef>
                <a:spcPts val="0"/>
              </a:spcBef>
              <a:buNone/>
            </a:pPr>
            <a:r>
              <a:rPr lang="en-GB" dirty="0">
                <a:solidFill>
                  <a:schemeClr val="bg1"/>
                </a:solidFill>
              </a:rPr>
              <a:t>Mass</a:t>
            </a:r>
          </a:p>
        </p:txBody>
      </p:sp>
    </p:spTree>
    <p:extLst>
      <p:ext uri="{BB962C8B-B14F-4D97-AF65-F5344CB8AC3E}">
        <p14:creationId xmlns:p14="http://schemas.microsoft.com/office/powerpoint/2010/main" val="214288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outVertical)">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1000"/>
                                        <p:tgtEl>
                                          <p:spTgt spid="3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fade">
                                      <p:cBhvr>
                                        <p:cTn id="14" dur="1000"/>
                                        <p:tgtEl>
                                          <p:spTgt spid="2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barn(outVertical)">
                                      <p:cBhvr>
                                        <p:cTn id="19" dur="500"/>
                                        <p:tgtEl>
                                          <p:spTgt spid="39"/>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1000"/>
                                        <p:tgtEl>
                                          <p:spTgt spid="4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1000"/>
                                        <p:tgtEl>
                                          <p:spTgt spid="4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barn(outVertical)">
                                      <p:cBhvr>
                                        <p:cTn id="31" dur="500"/>
                                        <p:tgtEl>
                                          <p:spTgt spid="47"/>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1000"/>
                                        <p:tgtEl>
                                          <p:spTgt spid="4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fade">
                                      <p:cBhvr>
                                        <p:cTn id="38"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8" grpId="0"/>
      <p:bldP spid="39" grpId="0" animBg="1"/>
      <p:bldP spid="40" grpId="0"/>
      <p:bldP spid="41" grpId="0"/>
      <p:bldP spid="47" grpId="0" animBg="1"/>
      <p:bldP spid="48" grpId="0"/>
      <p:bldP spid="49" grpId="0"/>
      <p:bldP spid="2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692F52D-257B-62E8-BE71-795A810D3308}"/>
              </a:ext>
            </a:extLst>
          </p:cNvPr>
          <p:cNvSpPr>
            <a:spLocks noGrp="1"/>
          </p:cNvSpPr>
          <p:nvPr>
            <p:ph type="body" sz="quarter" idx="83"/>
          </p:nvPr>
        </p:nvSpPr>
        <p:spPr/>
        <p:txBody>
          <a:bodyPr/>
          <a:lstStyle/>
          <a:p>
            <a:r>
              <a:rPr lang="en-US" dirty="0"/>
              <a:t>Source: DCM x MTM: Cultural Moments, </a:t>
            </a:r>
            <a:r>
              <a:rPr lang="en-US" dirty="0" err="1"/>
              <a:t>Treemap</a:t>
            </a:r>
            <a:r>
              <a:rPr lang="en-US" dirty="0"/>
              <a:t> based on % of Spontaneously Recalled Events</a:t>
            </a:r>
          </a:p>
        </p:txBody>
      </p:sp>
      <p:sp>
        <p:nvSpPr>
          <p:cNvPr id="10" name="Title 9">
            <a:extLst>
              <a:ext uri="{FF2B5EF4-FFF2-40B4-BE49-F238E27FC236}">
                <a16:creationId xmlns:a16="http://schemas.microsoft.com/office/drawing/2014/main" id="{E949C7B2-796E-367D-EE22-75172303B6BB}"/>
              </a:ext>
            </a:extLst>
          </p:cNvPr>
          <p:cNvSpPr>
            <a:spLocks noGrp="1"/>
          </p:cNvSpPr>
          <p:nvPr>
            <p:ph type="title"/>
          </p:nvPr>
        </p:nvSpPr>
        <p:spPr>
          <a:xfrm>
            <a:off x="199830" y="239094"/>
            <a:ext cx="9957722" cy="477002"/>
          </a:xfrm>
        </p:spPr>
        <p:txBody>
          <a:bodyPr>
            <a:noAutofit/>
          </a:bodyPr>
          <a:lstStyle/>
          <a:p>
            <a:pPr>
              <a:lnSpc>
                <a:spcPct val="80000"/>
              </a:lnSpc>
            </a:pPr>
            <a:r>
              <a:rPr lang="en-US" dirty="0"/>
              <a:t>Audiences engage with a wide range of culture</a:t>
            </a:r>
          </a:p>
        </p:txBody>
      </p:sp>
      <p:pic>
        <p:nvPicPr>
          <p:cNvPr id="22" name="Picture 21">
            <a:extLst>
              <a:ext uri="{FF2B5EF4-FFF2-40B4-BE49-F238E27FC236}">
                <a16:creationId xmlns:a16="http://schemas.microsoft.com/office/drawing/2014/main" id="{F6ED078F-05F1-5FD5-A601-C09E1A97484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t="700" b="2083"/>
          <a:stretch>
            <a:fillRect/>
          </a:stretch>
        </p:blipFill>
        <p:spPr>
          <a:xfrm>
            <a:off x="5364800" y="1396367"/>
            <a:ext cx="2025471" cy="4667523"/>
          </a:xfrm>
          <a:prstGeom prst="roundRect">
            <a:avLst>
              <a:gd name="adj" fmla="val 4053"/>
            </a:avLst>
          </a:prstGeom>
          <a:solidFill>
            <a:schemeClr val="tx1"/>
          </a:solidFill>
        </p:spPr>
      </p:pic>
      <p:pic>
        <p:nvPicPr>
          <p:cNvPr id="23" name="Picture 22">
            <a:extLst>
              <a:ext uri="{FF2B5EF4-FFF2-40B4-BE49-F238E27FC236}">
                <a16:creationId xmlns:a16="http://schemas.microsoft.com/office/drawing/2014/main" id="{B18FEBCC-2DC8-77C3-438A-E19861B1071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t="2425"/>
          <a:stretch>
            <a:fillRect/>
          </a:stretch>
        </p:blipFill>
        <p:spPr>
          <a:xfrm>
            <a:off x="3122932" y="1396370"/>
            <a:ext cx="2148857" cy="4667521"/>
          </a:xfrm>
          <a:prstGeom prst="roundRect">
            <a:avLst>
              <a:gd name="adj" fmla="val 3685"/>
            </a:avLst>
          </a:prstGeom>
        </p:spPr>
      </p:pic>
      <p:pic>
        <p:nvPicPr>
          <p:cNvPr id="24" name="Picture 23">
            <a:extLst>
              <a:ext uri="{FF2B5EF4-FFF2-40B4-BE49-F238E27FC236}">
                <a16:creationId xmlns:a16="http://schemas.microsoft.com/office/drawing/2014/main" id="{B553E374-889C-1001-A8B0-F5795FDFE37A}"/>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0426923" y="4251608"/>
            <a:ext cx="1565249" cy="1812281"/>
          </a:xfrm>
          <a:prstGeom prst="roundRect">
            <a:avLst>
              <a:gd name="adj" fmla="val 4640"/>
            </a:avLst>
          </a:prstGeom>
        </p:spPr>
      </p:pic>
      <p:pic>
        <p:nvPicPr>
          <p:cNvPr id="25" name="Picture 24">
            <a:extLst>
              <a:ext uri="{FF2B5EF4-FFF2-40B4-BE49-F238E27FC236}">
                <a16:creationId xmlns:a16="http://schemas.microsoft.com/office/drawing/2014/main" id="{26BD2FED-ED63-ADDC-D76A-B76E5829C7F4}"/>
              </a:ext>
            </a:extLst>
          </p:cNvPr>
          <p:cNvPicPr>
            <a:picLocks noChangeAspect="1"/>
          </p:cNvPicPr>
          <p:nvPr/>
        </p:nvPicPr>
        <p:blipFill>
          <a:blip r:embed="rId6" cstate="hqprint">
            <a:extLst>
              <a:ext uri="{28A0092B-C50C-407E-A947-70E740481C1C}">
                <a14:useLocalDpi xmlns:a14="http://schemas.microsoft.com/office/drawing/2010/main"/>
              </a:ext>
            </a:extLst>
          </a:blip>
          <a:srcRect l="-1"/>
          <a:stretch>
            <a:fillRect/>
          </a:stretch>
        </p:blipFill>
        <p:spPr>
          <a:xfrm>
            <a:off x="9827231" y="1396366"/>
            <a:ext cx="2155442" cy="2763742"/>
          </a:xfrm>
          <a:prstGeom prst="roundRect">
            <a:avLst>
              <a:gd name="adj" fmla="val 2942"/>
            </a:avLst>
          </a:prstGeom>
        </p:spPr>
      </p:pic>
      <p:pic>
        <p:nvPicPr>
          <p:cNvPr id="26" name="Picture 25">
            <a:extLst>
              <a:ext uri="{FF2B5EF4-FFF2-40B4-BE49-F238E27FC236}">
                <a16:creationId xmlns:a16="http://schemas.microsoft.com/office/drawing/2014/main" id="{FA9266CD-910C-53E4-00FC-E7CAD65FB588}"/>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a:xfrm>
            <a:off x="7483282" y="4247832"/>
            <a:ext cx="2839822" cy="1816058"/>
          </a:xfrm>
          <a:prstGeom prst="roundRect">
            <a:avLst>
              <a:gd name="adj" fmla="val 4820"/>
            </a:avLst>
          </a:prstGeom>
        </p:spPr>
      </p:pic>
      <p:pic>
        <p:nvPicPr>
          <p:cNvPr id="27" name="Picture 26">
            <a:extLst>
              <a:ext uri="{FF2B5EF4-FFF2-40B4-BE49-F238E27FC236}">
                <a16:creationId xmlns:a16="http://schemas.microsoft.com/office/drawing/2014/main" id="{0130696A-8A45-AE5B-98AE-3A11B0B9F8A7}"/>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7483282" y="1396366"/>
            <a:ext cx="2250938" cy="2763742"/>
          </a:xfrm>
          <a:prstGeom prst="roundRect">
            <a:avLst>
              <a:gd name="adj" fmla="val 3169"/>
            </a:avLst>
          </a:prstGeom>
        </p:spPr>
      </p:pic>
      <p:pic>
        <p:nvPicPr>
          <p:cNvPr id="28" name="Picture 27">
            <a:extLst>
              <a:ext uri="{FF2B5EF4-FFF2-40B4-BE49-F238E27FC236}">
                <a16:creationId xmlns:a16="http://schemas.microsoft.com/office/drawing/2014/main" id="{C0DD68E3-917F-18C2-850B-CA3F2FA28054}"/>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a:fillRect/>
          </a:stretch>
        </p:blipFill>
        <p:spPr>
          <a:xfrm>
            <a:off x="199829" y="1396372"/>
            <a:ext cx="2830092" cy="4667522"/>
          </a:xfrm>
          <a:prstGeom prst="roundRect">
            <a:avLst>
              <a:gd name="adj" fmla="val 2489"/>
            </a:avLst>
          </a:prstGeom>
          <a:solidFill>
            <a:schemeClr val="bg1"/>
          </a:solidFill>
        </p:spPr>
      </p:pic>
      <p:sp>
        <p:nvSpPr>
          <p:cNvPr id="29" name="TextBox 28">
            <a:extLst>
              <a:ext uri="{FF2B5EF4-FFF2-40B4-BE49-F238E27FC236}">
                <a16:creationId xmlns:a16="http://schemas.microsoft.com/office/drawing/2014/main" id="{696BDFB2-A459-786F-7F1F-B63D7583A706}"/>
              </a:ext>
            </a:extLst>
          </p:cNvPr>
          <p:cNvSpPr txBox="1"/>
          <p:nvPr/>
        </p:nvSpPr>
        <p:spPr>
          <a:xfrm>
            <a:off x="267060" y="5665946"/>
            <a:ext cx="2660780" cy="340519"/>
          </a:xfrm>
          <a:prstGeom prst="roundRect">
            <a:avLst/>
          </a:prstGeom>
          <a:solidFill>
            <a:schemeClr val="accent6"/>
          </a:solid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TV, 23% </a:t>
            </a:r>
          </a:p>
        </p:txBody>
      </p:sp>
      <p:sp>
        <p:nvSpPr>
          <p:cNvPr id="30" name="TextBox 29">
            <a:extLst>
              <a:ext uri="{FF2B5EF4-FFF2-40B4-BE49-F238E27FC236}">
                <a16:creationId xmlns:a16="http://schemas.microsoft.com/office/drawing/2014/main" id="{B97B1FAE-44D5-B230-D4A7-D67A4B2CA0B0}"/>
              </a:ext>
            </a:extLst>
          </p:cNvPr>
          <p:cNvSpPr txBox="1"/>
          <p:nvPr/>
        </p:nvSpPr>
        <p:spPr>
          <a:xfrm>
            <a:off x="3187301" y="5649427"/>
            <a:ext cx="2013349" cy="319683"/>
          </a:xfrm>
          <a:prstGeom prst="roundRect">
            <a:avLst>
              <a:gd name="adj" fmla="val 7343"/>
            </a:avLst>
          </a:prstGeom>
          <a:solidFill>
            <a:schemeClr val="accent6"/>
          </a:solid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Sport, 21% </a:t>
            </a:r>
          </a:p>
        </p:txBody>
      </p:sp>
      <p:sp>
        <p:nvSpPr>
          <p:cNvPr id="31" name="TextBox 30">
            <a:extLst>
              <a:ext uri="{FF2B5EF4-FFF2-40B4-BE49-F238E27FC236}">
                <a16:creationId xmlns:a16="http://schemas.microsoft.com/office/drawing/2014/main" id="{22AF7AE8-2E63-1587-85B2-2EDAA7C58D2E}"/>
              </a:ext>
            </a:extLst>
          </p:cNvPr>
          <p:cNvSpPr txBox="1"/>
          <p:nvPr/>
        </p:nvSpPr>
        <p:spPr>
          <a:xfrm>
            <a:off x="5442703" y="5665946"/>
            <a:ext cx="1897866" cy="324000"/>
          </a:xfrm>
          <a:prstGeom prst="roundRect">
            <a:avLst>
              <a:gd name="adj" fmla="val 7848"/>
            </a:avLst>
          </a:prstGeom>
          <a:solidFill>
            <a:schemeClr val="accent6"/>
          </a:solid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News, 20% </a:t>
            </a:r>
          </a:p>
        </p:txBody>
      </p:sp>
      <p:sp>
        <p:nvSpPr>
          <p:cNvPr id="32" name="TextBox 31">
            <a:extLst>
              <a:ext uri="{FF2B5EF4-FFF2-40B4-BE49-F238E27FC236}">
                <a16:creationId xmlns:a16="http://schemas.microsoft.com/office/drawing/2014/main" id="{1903B17E-D652-F0AD-811A-286696F6EEEF}"/>
              </a:ext>
            </a:extLst>
          </p:cNvPr>
          <p:cNvSpPr txBox="1"/>
          <p:nvPr/>
        </p:nvSpPr>
        <p:spPr>
          <a:xfrm>
            <a:off x="7511625" y="3790059"/>
            <a:ext cx="2186891" cy="340519"/>
          </a:xfrm>
          <a:prstGeom prst="roundRect">
            <a:avLst/>
          </a:prstGeom>
          <a:solidFill>
            <a:schemeClr val="accent6"/>
          </a:solid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Cinema, 10% </a:t>
            </a:r>
          </a:p>
        </p:txBody>
      </p:sp>
      <p:sp>
        <p:nvSpPr>
          <p:cNvPr id="33" name="TextBox 32">
            <a:extLst>
              <a:ext uri="{FF2B5EF4-FFF2-40B4-BE49-F238E27FC236}">
                <a16:creationId xmlns:a16="http://schemas.microsoft.com/office/drawing/2014/main" id="{F09FA084-B0BE-5E52-D79E-DFA5BE2AE9C5}"/>
              </a:ext>
            </a:extLst>
          </p:cNvPr>
          <p:cNvSpPr txBox="1"/>
          <p:nvPr/>
        </p:nvSpPr>
        <p:spPr>
          <a:xfrm>
            <a:off x="9894470" y="3779733"/>
            <a:ext cx="1692571" cy="328613"/>
          </a:xfrm>
          <a:prstGeom prst="roundRect">
            <a:avLst>
              <a:gd name="adj" fmla="val 11275"/>
            </a:avLst>
          </a:prstGeom>
          <a:solidFill>
            <a:schemeClr val="accent6"/>
          </a:solid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Other, 10% </a:t>
            </a:r>
          </a:p>
        </p:txBody>
      </p:sp>
      <p:sp>
        <p:nvSpPr>
          <p:cNvPr id="34" name="TextBox 33">
            <a:extLst>
              <a:ext uri="{FF2B5EF4-FFF2-40B4-BE49-F238E27FC236}">
                <a16:creationId xmlns:a16="http://schemas.microsoft.com/office/drawing/2014/main" id="{20F27993-4AD2-23DF-51B7-E6E1C829F1BF}"/>
              </a:ext>
            </a:extLst>
          </p:cNvPr>
          <p:cNvSpPr txBox="1"/>
          <p:nvPr/>
        </p:nvSpPr>
        <p:spPr>
          <a:xfrm>
            <a:off x="7511625" y="5678541"/>
            <a:ext cx="2751327" cy="325636"/>
          </a:xfrm>
          <a:prstGeom prst="roundRect">
            <a:avLst>
              <a:gd name="adj" fmla="val 10196"/>
            </a:avLst>
          </a:prstGeom>
          <a:solidFill>
            <a:schemeClr val="accent6"/>
          </a:solid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Cultural Events, 11% </a:t>
            </a:r>
          </a:p>
        </p:txBody>
      </p:sp>
      <p:sp>
        <p:nvSpPr>
          <p:cNvPr id="35" name="TextBox 34">
            <a:extLst>
              <a:ext uri="{FF2B5EF4-FFF2-40B4-BE49-F238E27FC236}">
                <a16:creationId xmlns:a16="http://schemas.microsoft.com/office/drawing/2014/main" id="{ED98DD68-01AA-95C5-ECC5-CD5FFF7FE9F6}"/>
              </a:ext>
            </a:extLst>
          </p:cNvPr>
          <p:cNvSpPr txBox="1"/>
          <p:nvPr/>
        </p:nvSpPr>
        <p:spPr>
          <a:xfrm>
            <a:off x="10463573" y="5427320"/>
            <a:ext cx="1461368" cy="548521"/>
          </a:xfrm>
          <a:prstGeom prst="roundRect">
            <a:avLst>
              <a:gd name="adj" fmla="val 9055"/>
            </a:avLst>
          </a:prstGeom>
          <a:solidFill>
            <a:schemeClr val="accent6"/>
          </a:solid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051D2E"/>
                </a:solidFill>
                <a:effectLst/>
                <a:uLnTx/>
                <a:uFillTx/>
                <a:latin typeface="Inter Tight"/>
                <a:ea typeface="+mn-ea"/>
                <a:cs typeface="Inter Tight"/>
                <a:sym typeface="Inter Tight"/>
              </a:rPr>
              <a:t>Social Media Trends, 5% </a:t>
            </a:r>
          </a:p>
        </p:txBody>
      </p:sp>
    </p:spTree>
    <p:extLst>
      <p:ext uri="{BB962C8B-B14F-4D97-AF65-F5344CB8AC3E}">
        <p14:creationId xmlns:p14="http://schemas.microsoft.com/office/powerpoint/2010/main" val="335274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949C7B2-796E-367D-EE22-75172303B6BB}"/>
              </a:ext>
            </a:extLst>
          </p:cNvPr>
          <p:cNvSpPr>
            <a:spLocks noGrp="1"/>
          </p:cNvSpPr>
          <p:nvPr>
            <p:ph type="title"/>
          </p:nvPr>
        </p:nvSpPr>
        <p:spPr>
          <a:xfrm>
            <a:off x="199829" y="239094"/>
            <a:ext cx="11992171" cy="525552"/>
          </a:xfrm>
        </p:spPr>
        <p:txBody>
          <a:bodyPr>
            <a:noAutofit/>
          </a:bodyPr>
          <a:lstStyle/>
          <a:p>
            <a:pPr>
              <a:lnSpc>
                <a:spcPct val="80000"/>
              </a:lnSpc>
            </a:pPr>
            <a:r>
              <a:rPr lang="en-GB" dirty="0"/>
              <a:t>TV and Cinema deliver 85% of commercially available entertainment that resonates</a:t>
            </a:r>
            <a:endParaRPr lang="en-US" dirty="0"/>
          </a:p>
        </p:txBody>
      </p:sp>
      <p:pic>
        <p:nvPicPr>
          <p:cNvPr id="23" name="Picture 22">
            <a:extLst>
              <a:ext uri="{FF2B5EF4-FFF2-40B4-BE49-F238E27FC236}">
                <a16:creationId xmlns:a16="http://schemas.microsoft.com/office/drawing/2014/main" id="{B18FEBCC-2DC8-77C3-438A-E19861B1071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3821380" y="1396370"/>
            <a:ext cx="3256771" cy="4667521"/>
          </a:xfrm>
          <a:prstGeom prst="roundRect">
            <a:avLst>
              <a:gd name="adj" fmla="val 3685"/>
            </a:avLst>
          </a:prstGeom>
        </p:spPr>
      </p:pic>
      <p:pic>
        <p:nvPicPr>
          <p:cNvPr id="24" name="Picture 23">
            <a:extLst>
              <a:ext uri="{FF2B5EF4-FFF2-40B4-BE49-F238E27FC236}">
                <a16:creationId xmlns:a16="http://schemas.microsoft.com/office/drawing/2014/main" id="{B553E374-889C-1001-A8B0-F5795FDFE37A}"/>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r="-846"/>
          <a:stretch>
            <a:fillRect/>
          </a:stretch>
        </p:blipFill>
        <p:spPr>
          <a:xfrm>
            <a:off x="9572633" y="5250653"/>
            <a:ext cx="2286845" cy="813236"/>
          </a:xfrm>
          <a:prstGeom prst="roundRect">
            <a:avLst>
              <a:gd name="adj" fmla="val 8608"/>
            </a:avLst>
          </a:prstGeom>
        </p:spPr>
      </p:pic>
      <p:pic>
        <p:nvPicPr>
          <p:cNvPr id="25" name="Picture 24">
            <a:extLst>
              <a:ext uri="{FF2B5EF4-FFF2-40B4-BE49-F238E27FC236}">
                <a16:creationId xmlns:a16="http://schemas.microsoft.com/office/drawing/2014/main" id="{26BD2FED-ED63-ADDC-D76A-B76E5829C7F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9572633" y="3855164"/>
            <a:ext cx="2286845" cy="1258246"/>
          </a:xfrm>
          <a:prstGeom prst="roundRect">
            <a:avLst>
              <a:gd name="adj" fmla="val 2942"/>
            </a:avLst>
          </a:prstGeom>
        </p:spPr>
      </p:pic>
      <p:pic>
        <p:nvPicPr>
          <p:cNvPr id="26" name="Picture 25">
            <a:extLst>
              <a:ext uri="{FF2B5EF4-FFF2-40B4-BE49-F238E27FC236}">
                <a16:creationId xmlns:a16="http://schemas.microsoft.com/office/drawing/2014/main" id="{FA9266CD-910C-53E4-00FC-E7CAD65FB588}"/>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7181970" y="3834421"/>
            <a:ext cx="2286845" cy="2229468"/>
          </a:xfrm>
          <a:prstGeom prst="roundRect">
            <a:avLst>
              <a:gd name="adj" fmla="val 4820"/>
            </a:avLst>
          </a:prstGeom>
        </p:spPr>
      </p:pic>
      <p:pic>
        <p:nvPicPr>
          <p:cNvPr id="27" name="Picture 26">
            <a:extLst>
              <a:ext uri="{FF2B5EF4-FFF2-40B4-BE49-F238E27FC236}">
                <a16:creationId xmlns:a16="http://schemas.microsoft.com/office/drawing/2014/main" id="{0130696A-8A45-AE5B-98AE-3A11B0B9F8A7}"/>
              </a:ext>
            </a:extLst>
          </p:cNvPr>
          <p:cNvPicPr>
            <a:picLocks/>
          </p:cNvPicPr>
          <p:nvPr/>
        </p:nvPicPr>
        <p:blipFill>
          <a:blip r:embed="rId7" cstate="hqprint">
            <a:extLst>
              <a:ext uri="{28A0092B-C50C-407E-A947-70E740481C1C}">
                <a14:useLocalDpi xmlns:a14="http://schemas.microsoft.com/office/drawing/2010/main"/>
              </a:ext>
            </a:extLst>
          </a:blip>
          <a:srcRect/>
          <a:stretch/>
        </p:blipFill>
        <p:spPr>
          <a:xfrm>
            <a:off x="7181971" y="1396366"/>
            <a:ext cx="4742970" cy="2321555"/>
          </a:xfrm>
          <a:prstGeom prst="roundRect">
            <a:avLst>
              <a:gd name="adj" fmla="val 3169"/>
            </a:avLst>
          </a:prstGeom>
        </p:spPr>
      </p:pic>
      <p:pic>
        <p:nvPicPr>
          <p:cNvPr id="28" name="Picture 27">
            <a:extLst>
              <a:ext uri="{FF2B5EF4-FFF2-40B4-BE49-F238E27FC236}">
                <a16:creationId xmlns:a16="http://schemas.microsoft.com/office/drawing/2014/main" id="{C0DD68E3-917F-18C2-850B-CA3F2FA28054}"/>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l="7" r="7"/>
          <a:stretch>
            <a:fillRect/>
          </a:stretch>
        </p:blipFill>
        <p:spPr>
          <a:xfrm>
            <a:off x="199829" y="1396372"/>
            <a:ext cx="3517732" cy="4667522"/>
          </a:xfrm>
          <a:prstGeom prst="roundRect">
            <a:avLst>
              <a:gd name="adj" fmla="val 2489"/>
            </a:avLst>
          </a:prstGeom>
          <a:solidFill>
            <a:schemeClr val="bg1"/>
          </a:solidFill>
        </p:spPr>
      </p:pic>
      <p:sp>
        <p:nvSpPr>
          <p:cNvPr id="29" name="TextBox 28">
            <a:extLst>
              <a:ext uri="{FF2B5EF4-FFF2-40B4-BE49-F238E27FC236}">
                <a16:creationId xmlns:a16="http://schemas.microsoft.com/office/drawing/2014/main" id="{696BDFB2-A459-786F-7F1F-B63D7583A706}"/>
              </a:ext>
            </a:extLst>
          </p:cNvPr>
          <p:cNvSpPr txBox="1"/>
          <p:nvPr/>
        </p:nvSpPr>
        <p:spPr>
          <a:xfrm>
            <a:off x="267060" y="5665946"/>
            <a:ext cx="2660780" cy="340519"/>
          </a:xfrm>
          <a:prstGeom prst="round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TV-Entertainment, 34% </a:t>
            </a:r>
          </a:p>
        </p:txBody>
      </p:sp>
      <p:sp>
        <p:nvSpPr>
          <p:cNvPr id="30" name="TextBox 29">
            <a:extLst>
              <a:ext uri="{FF2B5EF4-FFF2-40B4-BE49-F238E27FC236}">
                <a16:creationId xmlns:a16="http://schemas.microsoft.com/office/drawing/2014/main" id="{B97B1FAE-44D5-B230-D4A7-D67A4B2CA0B0}"/>
              </a:ext>
            </a:extLst>
          </p:cNvPr>
          <p:cNvSpPr txBox="1"/>
          <p:nvPr/>
        </p:nvSpPr>
        <p:spPr>
          <a:xfrm>
            <a:off x="3861994" y="5665946"/>
            <a:ext cx="2160541" cy="322659"/>
          </a:xfrm>
          <a:prstGeom prst="roundRect">
            <a:avLst>
              <a:gd name="adj" fmla="val 7343"/>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Cinema, 28% </a:t>
            </a:r>
          </a:p>
        </p:txBody>
      </p:sp>
      <p:sp>
        <p:nvSpPr>
          <p:cNvPr id="32" name="TextBox 31">
            <a:extLst>
              <a:ext uri="{FF2B5EF4-FFF2-40B4-BE49-F238E27FC236}">
                <a16:creationId xmlns:a16="http://schemas.microsoft.com/office/drawing/2014/main" id="{1903B17E-D652-F0AD-811A-286696F6EEEF}"/>
              </a:ext>
            </a:extLst>
          </p:cNvPr>
          <p:cNvSpPr txBox="1"/>
          <p:nvPr/>
        </p:nvSpPr>
        <p:spPr>
          <a:xfrm>
            <a:off x="7281924" y="3312234"/>
            <a:ext cx="2186891" cy="340519"/>
          </a:xfrm>
          <a:prstGeom prst="roundRect">
            <a:avLst/>
          </a:prstGeom>
          <a:solidFill>
            <a:schemeClr val="tx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TV-Sport, 23% </a:t>
            </a:r>
          </a:p>
        </p:txBody>
      </p:sp>
      <p:sp>
        <p:nvSpPr>
          <p:cNvPr id="33" name="TextBox 32">
            <a:extLst>
              <a:ext uri="{FF2B5EF4-FFF2-40B4-BE49-F238E27FC236}">
                <a16:creationId xmlns:a16="http://schemas.microsoft.com/office/drawing/2014/main" id="{F09FA084-B0BE-5E52-D79E-DFA5BE2AE9C5}"/>
              </a:ext>
            </a:extLst>
          </p:cNvPr>
          <p:cNvSpPr txBox="1"/>
          <p:nvPr/>
        </p:nvSpPr>
        <p:spPr>
          <a:xfrm>
            <a:off x="9617287" y="4736179"/>
            <a:ext cx="1692571" cy="328613"/>
          </a:xfrm>
          <a:prstGeom prst="roundRect">
            <a:avLst>
              <a:gd name="adj" fmla="val 11275"/>
            </a:avLst>
          </a:prstGeom>
          <a:solidFill>
            <a:schemeClr val="tx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Cultural, 3% </a:t>
            </a:r>
          </a:p>
        </p:txBody>
      </p:sp>
      <p:sp>
        <p:nvSpPr>
          <p:cNvPr id="34" name="TextBox 33">
            <a:extLst>
              <a:ext uri="{FF2B5EF4-FFF2-40B4-BE49-F238E27FC236}">
                <a16:creationId xmlns:a16="http://schemas.microsoft.com/office/drawing/2014/main" id="{20F27993-4AD2-23DF-51B7-E6E1C829F1BF}"/>
              </a:ext>
            </a:extLst>
          </p:cNvPr>
          <p:cNvSpPr txBox="1"/>
          <p:nvPr/>
        </p:nvSpPr>
        <p:spPr>
          <a:xfrm>
            <a:off x="7210314" y="5678540"/>
            <a:ext cx="2155442" cy="325636"/>
          </a:xfrm>
          <a:prstGeom prst="roundRect">
            <a:avLst>
              <a:gd name="adj" fmla="val 10196"/>
            </a:avLst>
          </a:prstGeom>
          <a:solidFill>
            <a:schemeClr val="tx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Social Media, 12% </a:t>
            </a:r>
          </a:p>
        </p:txBody>
      </p:sp>
      <p:sp>
        <p:nvSpPr>
          <p:cNvPr id="35" name="TextBox 34">
            <a:extLst>
              <a:ext uri="{FF2B5EF4-FFF2-40B4-BE49-F238E27FC236}">
                <a16:creationId xmlns:a16="http://schemas.microsoft.com/office/drawing/2014/main" id="{ED98DD68-01AA-95C5-ECC5-CD5FFF7FE9F6}"/>
              </a:ext>
            </a:extLst>
          </p:cNvPr>
          <p:cNvSpPr txBox="1"/>
          <p:nvPr/>
        </p:nvSpPr>
        <p:spPr>
          <a:xfrm>
            <a:off x="9617287" y="5665946"/>
            <a:ext cx="1461368" cy="322659"/>
          </a:xfrm>
          <a:prstGeom prst="roundRect">
            <a:avLst>
              <a:gd name="adj" fmla="val 9055"/>
            </a:avLst>
          </a:prstGeom>
          <a:solidFill>
            <a:schemeClr val="tx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4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Inter Tight"/>
                <a:ea typeface="+mn-ea"/>
                <a:cs typeface="Inter Tight"/>
                <a:sym typeface="Inter Tight"/>
              </a:rPr>
              <a:t>Other, 1% </a:t>
            </a:r>
          </a:p>
        </p:txBody>
      </p:sp>
      <p:sp>
        <p:nvSpPr>
          <p:cNvPr id="3" name="Text Placeholder 5">
            <a:extLst>
              <a:ext uri="{FF2B5EF4-FFF2-40B4-BE49-F238E27FC236}">
                <a16:creationId xmlns:a16="http://schemas.microsoft.com/office/drawing/2014/main" id="{63484908-5CD6-F8ED-544E-C3FA4933F729}"/>
              </a:ext>
            </a:extLst>
          </p:cNvPr>
          <p:cNvSpPr txBox="1">
            <a:spLocks/>
          </p:cNvSpPr>
          <p:nvPr/>
        </p:nvSpPr>
        <p:spPr>
          <a:xfrm>
            <a:off x="4289077" y="6400922"/>
            <a:ext cx="7570401" cy="236721"/>
          </a:xfrm>
          <a:prstGeom prst="rect">
            <a:avLst/>
          </a:prstGeom>
        </p:spPr>
        <p:txBody>
          <a:bodyPr vert="horz" lIns="0" tIns="0" rIns="0" bIns="0" rtlCol="0">
            <a:normAutofit fontScale="92500"/>
          </a:bodyPr>
          <a:lstStyle>
            <a:lvl1pPr marL="6350" indent="-6350" algn="r" defTabSz="914400" rtl="0" eaLnBrk="1" latinLnBrk="0" hangingPunct="1">
              <a:lnSpc>
                <a:spcPct val="90000"/>
              </a:lnSpc>
              <a:spcBef>
                <a:spcPts val="1000"/>
              </a:spcBef>
              <a:buFont typeface="Inter Tight" panose="020B0604020202020204" pitchFamily="34" charset="0"/>
              <a:buNone/>
              <a:tabLst/>
              <a:defRPr sz="10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6350" marR="0" lvl="0" indent="-6350" algn="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kumimoji="0" lang="en-US" sz="1100" b="0" i="0" u="none" strike="noStrike" kern="1200" cap="none" spc="0" normalizeH="0" baseline="0" noProof="0" dirty="0">
                <a:ln>
                  <a:noFill/>
                </a:ln>
                <a:solidFill>
                  <a:schemeClr val="tx1"/>
                </a:solidFill>
                <a:effectLst/>
                <a:uLnTx/>
                <a:uFillTx/>
                <a:latin typeface="Inter Tight"/>
                <a:ea typeface="+mn-ea"/>
                <a:cs typeface="+mn-cs"/>
              </a:rPr>
              <a:t>Source: DCM x MTM: Cultural Moments, </a:t>
            </a:r>
            <a:r>
              <a:rPr kumimoji="0" lang="en-US" sz="1100" b="0" i="0" u="none" strike="noStrike" kern="1200" cap="none" spc="0" normalizeH="0" baseline="0" noProof="0" dirty="0" err="1">
                <a:ln>
                  <a:noFill/>
                </a:ln>
                <a:solidFill>
                  <a:schemeClr val="tx1"/>
                </a:solidFill>
                <a:effectLst/>
                <a:uLnTx/>
                <a:uFillTx/>
                <a:latin typeface="Inter Tight"/>
                <a:ea typeface="+mn-ea"/>
                <a:cs typeface="+mn-cs"/>
              </a:rPr>
              <a:t>Treemap</a:t>
            </a:r>
            <a:r>
              <a:rPr kumimoji="0" lang="en-US" sz="1100" b="0" i="0" u="none" strike="noStrike" kern="1200" cap="none" spc="0" normalizeH="0" baseline="0" noProof="0" dirty="0">
                <a:ln>
                  <a:noFill/>
                </a:ln>
                <a:solidFill>
                  <a:schemeClr val="tx1"/>
                </a:solidFill>
                <a:effectLst/>
                <a:uLnTx/>
                <a:uFillTx/>
                <a:latin typeface="Inter Tight"/>
                <a:ea typeface="+mn-ea"/>
                <a:cs typeface="+mn-cs"/>
              </a:rPr>
              <a:t> based on % of Spontaneously Recalled Events factored for commercial availability </a:t>
            </a:r>
          </a:p>
        </p:txBody>
      </p:sp>
    </p:spTree>
    <p:extLst>
      <p:ext uri="{BB962C8B-B14F-4D97-AF65-F5344CB8AC3E}">
        <p14:creationId xmlns:p14="http://schemas.microsoft.com/office/powerpoint/2010/main" val="229961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01. Opener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Inter Tight"/>
        <a:font script="Hebr" typeface="Inter T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Tight" panose="02110004020202020204"/>
        <a:ea typeface=""/>
        <a:cs typeface=""/>
        <a:font script="Jpan" typeface="游ゴシック"/>
        <a:font script="Hang" typeface="맑은 고딕"/>
        <a:font script="Hans" typeface="等线"/>
        <a:font script="Hant" typeface="新細明體"/>
        <a:font script="Arab" typeface="Inter Tight"/>
        <a:font script="Hebr" typeface="Inter T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TotalTime>
  <Words>4534</Words>
  <Application>Microsoft Office PowerPoint</Application>
  <PresentationFormat>Widescreen</PresentationFormat>
  <Paragraphs>316</Paragraphs>
  <Slides>27</Slides>
  <Notes>27</Notes>
  <HiddenSlides>0</HiddenSlides>
  <MMClips>0</MMClips>
  <ScaleCrop>false</ScaleCrop>
  <HeadingPairs>
    <vt:vector size="6" baseType="variant">
      <vt:variant>
        <vt:lpstr>Fonts Used</vt:lpstr>
      </vt:variant>
      <vt:variant>
        <vt:i4>3</vt:i4>
      </vt:variant>
      <vt:variant>
        <vt:lpstr>Theme</vt:lpstr>
      </vt:variant>
      <vt:variant>
        <vt:i4>7</vt:i4>
      </vt:variant>
      <vt:variant>
        <vt:lpstr>Slide Titles</vt:lpstr>
      </vt:variant>
      <vt:variant>
        <vt:i4>27</vt:i4>
      </vt:variant>
    </vt:vector>
  </HeadingPairs>
  <TitlesOfParts>
    <vt:vector size="37" baseType="lpstr">
      <vt:lpstr>Inter Tight Light</vt:lpstr>
      <vt:lpstr>Poppins Medium</vt:lpstr>
      <vt:lpstr>Inter Tight</vt:lpstr>
      <vt:lpstr>01. Openers</vt:lpstr>
      <vt:lpstr>03. Bold Statements</vt:lpstr>
      <vt:lpstr>08. Stats</vt:lpstr>
      <vt:lpstr>07. Quotes/Pull outs</vt:lpstr>
      <vt:lpstr>02. Intro/Conclusion</vt:lpstr>
      <vt:lpstr>05. Film Posters/Stills</vt:lpstr>
      <vt:lpstr>10. Graphs, Charts and Tables</vt:lpstr>
      <vt:lpstr>Building Box Office Brands:  Cultural Relevance</vt:lpstr>
      <vt:lpstr>Be in culture. Cultural moments.  Cultural visibility. Culturally relevant. </vt:lpstr>
      <vt:lpstr>PowerPoint Presentation</vt:lpstr>
      <vt:lpstr>PowerPoint Presentation</vt:lpstr>
      <vt:lpstr>Behind the Scenes: Methodology</vt:lpstr>
      <vt:lpstr>Defining  ‘Cultural Moments’</vt:lpstr>
      <vt:lpstr>They can vary in scale, predictability and endurance</vt:lpstr>
      <vt:lpstr>Audiences engage with a wide range of culture</vt:lpstr>
      <vt:lpstr>TV and Cinema deliver 85% of commercially available entertainment that resonates</vt:lpstr>
      <vt:lpstr>Cinema delivers disproportionate cultural impact</vt:lpstr>
      <vt:lpstr>Cinema remains a culturally relevant force</vt:lpstr>
      <vt:lpstr>Channels deliver culture in different ways</vt:lpstr>
      <vt:lpstr>PowerPoint Presentation</vt:lpstr>
      <vt:lpstr>PowerPoint Presentation</vt:lpstr>
      <vt:lpstr>Cinema is unparalleled for being highly anticipated</vt:lpstr>
      <vt:lpstr>PowerPoint Presentation</vt:lpstr>
      <vt:lpstr>Cinema isn’t just about IP and franchises</vt:lpstr>
      <vt:lpstr>With cinema, brands always enter the scene just as excitement is peaking</vt:lpstr>
      <vt:lpstr>Cinema’s build up creates an emotional  high no other channel  can match</vt:lpstr>
      <vt:lpstr>Emotional resonance is cinema’s strength</vt:lpstr>
      <vt:lpstr>Brands can ride the wave of emotional intensity to long-term memory</vt:lpstr>
      <vt:lpstr>The nature of cinema makes audiences more open to advertising </vt:lpstr>
      <vt:lpstr>Cinema stands out from other channels for its ability to deliver a ‘big brand energy’ halo</vt:lpstr>
      <vt:lpstr>Cinema enhances quality perceptions and perceived brand value</vt:lpstr>
      <vt:lpstr>Maximising cultural relevance with cinema </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Tull</dc:creator>
  <cp:lastModifiedBy>Josh Turner</cp:lastModifiedBy>
  <cp:revision>6</cp:revision>
  <dcterms:created xsi:type="dcterms:W3CDTF">2026-07-20T08:38:24Z</dcterms:created>
  <dcterms:modified xsi:type="dcterms:W3CDTF">2026-08-06T15:15:40Z</dcterms:modified>
</cp:coreProperties>
</file>