
<file path=[Content_Types].xml><?xml version="1.0" encoding="utf-8"?>
<Types xmlns="http://schemas.openxmlformats.org/package/2006/content-types">
  <Default Extension="emf" ContentType="image/x-emf"/>
  <Default Extension="fntdata" ContentType="application/x-fontdata"/>
  <Default Extension="jfif" ContentType="image/jpeg"/>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946" r:id="rId2"/>
  </p:sldMasterIdLst>
  <p:notesMasterIdLst>
    <p:notesMasterId r:id="rId34"/>
  </p:notesMasterIdLst>
  <p:handoutMasterIdLst>
    <p:handoutMasterId r:id="rId35"/>
  </p:handoutMasterIdLst>
  <p:sldIdLst>
    <p:sldId id="2147483646" r:id="rId3"/>
    <p:sldId id="278" r:id="rId4"/>
    <p:sldId id="274" r:id="rId5"/>
    <p:sldId id="298" r:id="rId6"/>
    <p:sldId id="2147483647" r:id="rId7"/>
    <p:sldId id="257" r:id="rId8"/>
    <p:sldId id="256" r:id="rId9"/>
    <p:sldId id="259" r:id="rId10"/>
    <p:sldId id="265" r:id="rId11"/>
    <p:sldId id="262" r:id="rId12"/>
    <p:sldId id="260" r:id="rId13"/>
    <p:sldId id="267" r:id="rId14"/>
    <p:sldId id="332" r:id="rId15"/>
    <p:sldId id="333" r:id="rId16"/>
    <p:sldId id="276" r:id="rId17"/>
    <p:sldId id="358" r:id="rId18"/>
    <p:sldId id="361" r:id="rId19"/>
    <p:sldId id="277" r:id="rId20"/>
    <p:sldId id="273" r:id="rId21"/>
    <p:sldId id="269" r:id="rId22"/>
    <p:sldId id="266" r:id="rId23"/>
    <p:sldId id="268" r:id="rId24"/>
    <p:sldId id="271" r:id="rId25"/>
    <p:sldId id="270" r:id="rId26"/>
    <p:sldId id="359" r:id="rId27"/>
    <p:sldId id="434" r:id="rId28"/>
    <p:sldId id="261" r:id="rId29"/>
    <p:sldId id="258" r:id="rId30"/>
    <p:sldId id="272" r:id="rId31"/>
    <p:sldId id="275" r:id="rId32"/>
    <p:sldId id="263" r:id="rId33"/>
  </p:sldIdLst>
  <p:sldSz cx="12192000" cy="6858000"/>
  <p:notesSz cx="6808788" cy="9940925"/>
  <p:embeddedFontLst>
    <p:embeddedFont>
      <p:font typeface="Inter Tight" pitchFamily="2" charset="0"/>
      <p:regular r:id="rId36"/>
      <p:bold r:id="rId37"/>
      <p:italic r:id="rId38"/>
      <p:boldItalic r:id="rId39"/>
    </p:embeddedFont>
    <p:embeddedFont>
      <p:font typeface="Inter Tight Light" pitchFamily="2" charset="0"/>
      <p:regular r:id="rId40"/>
      <p:italic r:id="rId41"/>
    </p:embeddedFont>
    <p:embeddedFont>
      <p:font typeface="Poppins" panose="00000500000000000000" pitchFamily="2" charset="0"/>
      <p:regular r:id="rId42"/>
      <p:bold r:id="rId43"/>
      <p: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81CE25D-4D37-4B81-A103-6DE8FA972348}">
          <p14:sldIdLst>
            <p14:sldId id="2147483646"/>
          </p14:sldIdLst>
        </p14:section>
        <p14:section name="Introduction" id="{15E1AEF0-D976-4FA0-8240-B0F4DC649542}">
          <p14:sldIdLst>
            <p14:sldId id="278"/>
            <p14:sldId id="274"/>
          </p14:sldIdLst>
        </p14:section>
        <p14:section name="Dial up social connection" id="{A3BE1FD5-960D-4367-8F4F-F0CE3E7C1E50}">
          <p14:sldIdLst>
            <p14:sldId id="298"/>
            <p14:sldId id="2147483647"/>
            <p14:sldId id="257"/>
            <p14:sldId id="256"/>
            <p14:sldId id="259"/>
            <p14:sldId id="265"/>
          </p14:sldIdLst>
        </p14:section>
        <p14:section name="Access cultural moments" id="{23CD62C0-8081-4587-9158-2DF0D7BB7BFC}">
          <p14:sldIdLst>
            <p14:sldId id="262"/>
            <p14:sldId id="260"/>
            <p14:sldId id="267"/>
            <p14:sldId id="332"/>
            <p14:sldId id="333"/>
            <p14:sldId id="276"/>
            <p14:sldId id="358"/>
          </p14:sldIdLst>
        </p14:section>
        <p14:section name="Cut through the clutter" id="{7C9AEF44-F428-44AB-A536-1273D69F64F0}">
          <p14:sldIdLst>
            <p14:sldId id="361"/>
            <p14:sldId id="277"/>
            <p14:sldId id="273"/>
            <p14:sldId id="269"/>
            <p14:sldId id="266"/>
            <p14:sldId id="268"/>
            <p14:sldId id="271"/>
          </p14:sldIdLst>
        </p14:section>
        <p14:section name="Leverage spending power" id="{A010B9A0-9031-4FC1-AD07-6E8432181ADE}">
          <p14:sldIdLst>
            <p14:sldId id="270"/>
            <p14:sldId id="359"/>
            <p14:sldId id="434"/>
            <p14:sldId id="261"/>
            <p14:sldId id="258"/>
          </p14:sldIdLst>
        </p14:section>
        <p14:section name="Summary" id="{F55B2C4B-73B2-4EED-9450-706AEDF52A47}">
          <p14:sldIdLst>
            <p14:sldId id="272"/>
          </p14:sldIdLst>
        </p14:section>
        <p14:section name="Appendix" id="{876DDFB6-E1F2-4E6A-83E3-B79E8AA5749B}">
          <p14:sldIdLst>
            <p14:sldId id="275"/>
            <p14:sldId id="263"/>
          </p14:sldIdLst>
        </p14:section>
      </p14:sectionLst>
    </p:ext>
    <p:ext uri="{EFAFB233-063F-42B5-8137-9DF3F51BA10A}">
      <p15:sldGuideLst xmlns:p15="http://schemas.microsoft.com/office/powerpoint/2012/main">
        <p15:guide id="2" pos="257" userDrawn="1">
          <p15:clr>
            <a:srgbClr val="A4A3A4"/>
          </p15:clr>
        </p15:guide>
        <p15:guide id="3" orient="horz" pos="4269" userDrawn="1">
          <p15:clr>
            <a:srgbClr val="A4A3A4"/>
          </p15:clr>
        </p15:guide>
        <p15:guide id="5" orient="horz" pos="2341" userDrawn="1">
          <p15:clr>
            <a:srgbClr val="A4A3A4"/>
          </p15:clr>
        </p15:guide>
        <p15:guide id="6" orient="horz" pos="255" userDrawn="1">
          <p15:clr>
            <a:srgbClr val="A4A3A4"/>
          </p15:clr>
        </p15:guide>
        <p15:guide id="7" pos="7423" userDrawn="1">
          <p15:clr>
            <a:srgbClr val="A4A3A4"/>
          </p15:clr>
        </p15:guide>
        <p15:guide id="8" orient="horz" pos="118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09C085-3CEB-587F-3AAD-B2CDEE8D8A0D}" name="Frankie Overton" initials="FO" userId="S::Frankie.Overton@dcm.co.uk::580b2598-300d-46e2-a0e2-04a79f54f3f6" providerId="AD"/>
  <p188:author id="{1960D9B6-2783-DDAC-EDCC-7487AE773C58}" name="Michael Tull" initials="MT" userId="S::michtull@dcm.co.uk::9b84a4a9-44d8-4d28-b1a8-900a431bc4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7355"/>
    <a:srgbClr val="000000"/>
    <a:srgbClr val="B4E6D3"/>
    <a:srgbClr val="FFEFF0"/>
    <a:srgbClr val="CBDFDF"/>
    <a:srgbClr val="F9B1B6"/>
    <a:srgbClr val="051D2E"/>
    <a:srgbClr val="B4D1D1"/>
    <a:srgbClr val="D4DDE5"/>
    <a:srgbClr val="BC95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482" autoAdjust="0"/>
    <p:restoredTop sz="90171" autoAdjust="0"/>
  </p:normalViewPr>
  <p:slideViewPr>
    <p:cSldViewPr snapToGrid="0" showGuides="1">
      <p:cViewPr varScale="1">
        <p:scale>
          <a:sx n="70" d="100"/>
          <a:sy n="70" d="100"/>
        </p:scale>
        <p:origin x="60" y="144"/>
      </p:cViewPr>
      <p:guideLst>
        <p:guide pos="257"/>
        <p:guide orient="horz" pos="4269"/>
        <p:guide orient="horz" pos="2341"/>
        <p:guide orient="horz" pos="255"/>
        <p:guide pos="7423"/>
        <p:guide orient="horz" pos="1185"/>
      </p:guideLst>
    </p:cSldViewPr>
  </p:slideViewPr>
  <p:notesTextViewPr>
    <p:cViewPr>
      <p:scale>
        <a:sx n="1" d="1"/>
        <a:sy n="1" d="1"/>
      </p:scale>
      <p:origin x="0" y="0"/>
    </p:cViewPr>
  </p:notesTextViewPr>
  <p:notesViewPr>
    <p:cSldViewPr snapToGrid="0" showGuides="1">
      <p:cViewPr varScale="1">
        <p:scale>
          <a:sx n="140" d="100"/>
          <a:sy n="140" d="100"/>
        </p:scale>
        <p:origin x="4624"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249322211803599E-2"/>
          <c:y val="0.12438350260787895"/>
          <c:w val="0.97906291190974293"/>
          <c:h val="0.71796337930707688"/>
        </c:manualLayout>
      </c:layout>
      <c:barChart>
        <c:barDir val="col"/>
        <c:grouping val="clustered"/>
        <c:varyColors val="0"/>
        <c:ser>
          <c:idx val="0"/>
          <c:order val="0"/>
          <c:tx>
            <c:strRef>
              <c:f>Sheet1!$B$1</c:f>
              <c:strCache>
                <c:ptCount val="1"/>
                <c:pt idx="0">
                  <c:v>Any co-viewing</c:v>
                </c:pt>
              </c:strCache>
            </c:strRef>
          </c:tx>
          <c:spPr>
            <a:solidFill>
              <a:schemeClr val="bg1">
                <a:lumMod val="85000"/>
              </a:schemeClr>
            </a:solidFill>
            <a:ln>
              <a:noFill/>
            </a:ln>
            <a:effectLst/>
          </c:spPr>
          <c:invertIfNegative val="0"/>
          <c:dPt>
            <c:idx val="0"/>
            <c:invertIfNegative val="0"/>
            <c:bubble3D val="0"/>
            <c:extLst>
              <c:ext xmlns:c16="http://schemas.microsoft.com/office/drawing/2014/chart" uri="{C3380CC4-5D6E-409C-BE32-E72D297353CC}">
                <c16:uniqueId val="{00000000-ADC8-4493-AB08-540516F567F3}"/>
              </c:ext>
            </c:extLst>
          </c:dPt>
          <c:dPt>
            <c:idx val="1"/>
            <c:invertIfNegative val="0"/>
            <c:bubble3D val="0"/>
            <c:extLst>
              <c:ext xmlns:c16="http://schemas.microsoft.com/office/drawing/2014/chart" uri="{C3380CC4-5D6E-409C-BE32-E72D297353CC}">
                <c16:uniqueId val="{00000001-ADC8-4493-AB08-540516F567F3}"/>
              </c:ext>
            </c:extLst>
          </c:dPt>
          <c:dPt>
            <c:idx val="2"/>
            <c:invertIfNegative val="0"/>
            <c:bubble3D val="0"/>
            <c:extLst>
              <c:ext xmlns:c16="http://schemas.microsoft.com/office/drawing/2014/chart" uri="{C3380CC4-5D6E-409C-BE32-E72D297353CC}">
                <c16:uniqueId val="{00000002-ADC8-4493-AB08-540516F567F3}"/>
              </c:ext>
            </c:extLst>
          </c:dPt>
          <c:dPt>
            <c:idx val="3"/>
            <c:invertIfNegative val="0"/>
            <c:bubble3D val="0"/>
            <c:spPr>
              <a:solidFill>
                <a:schemeClr val="accent5">
                  <a:lumMod val="75000"/>
                </a:schemeClr>
              </a:solidFill>
              <a:ln>
                <a:noFill/>
              </a:ln>
              <a:effectLst/>
            </c:spPr>
            <c:extLst>
              <c:ext xmlns:c16="http://schemas.microsoft.com/office/drawing/2014/chart" uri="{C3380CC4-5D6E-409C-BE32-E72D297353CC}">
                <c16:uniqueId val="{00000004-ADC8-4493-AB08-540516F567F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6-ADC8-4493-AB08-540516F567F3}"/>
              </c:ext>
            </c:extLst>
          </c:dPt>
          <c:dPt>
            <c:idx val="5"/>
            <c:invertIfNegative val="0"/>
            <c:bubble3D val="0"/>
            <c:spPr>
              <a:solidFill>
                <a:srgbClr val="3D7B5B"/>
              </a:solidFill>
              <a:ln>
                <a:noFill/>
              </a:ln>
              <a:effectLst/>
            </c:spPr>
            <c:extLst>
              <c:ext xmlns:c16="http://schemas.microsoft.com/office/drawing/2014/chart" uri="{C3380CC4-5D6E-409C-BE32-E72D297353CC}">
                <c16:uniqueId val="{00000008-ADC8-4493-AB08-540516F567F3}"/>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Using social media</c:v>
                </c:pt>
                <c:pt idx="1">
                  <c:v>Using the internet</c:v>
                </c:pt>
                <c:pt idx="2">
                  <c:v>Watching TV</c:v>
                </c:pt>
                <c:pt idx="3">
                  <c:v>Sitting in the cinema</c:v>
                </c:pt>
              </c:strCache>
            </c:strRef>
          </c:cat>
          <c:val>
            <c:numRef>
              <c:f>Sheet1!$B$2:$B$5</c:f>
              <c:numCache>
                <c:formatCode>General</c:formatCode>
                <c:ptCount val="4"/>
                <c:pt idx="0">
                  <c:v>19</c:v>
                </c:pt>
                <c:pt idx="1">
                  <c:v>40</c:v>
                </c:pt>
                <c:pt idx="2">
                  <c:v>53</c:v>
                </c:pt>
                <c:pt idx="3">
                  <c:v>88</c:v>
                </c:pt>
              </c:numCache>
            </c:numRef>
          </c:val>
          <c:extLst>
            <c:ext xmlns:c16="http://schemas.microsoft.com/office/drawing/2014/chart" uri="{C3380CC4-5D6E-409C-BE32-E72D297353CC}">
              <c16:uniqueId val="{00000009-ADC8-4493-AB08-540516F567F3}"/>
            </c:ext>
          </c:extLst>
        </c:ser>
        <c:dLbls>
          <c:showLegendKey val="0"/>
          <c:showVal val="0"/>
          <c:showCatName val="0"/>
          <c:showSerName val="0"/>
          <c:showPercent val="0"/>
          <c:showBubbleSize val="0"/>
        </c:dLbls>
        <c:gapWidth val="70"/>
        <c:overlap val="-27"/>
        <c:axId val="254170752"/>
        <c:axId val="1581891600"/>
      </c:barChart>
      <c:catAx>
        <c:axId val="254170752"/>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581891600"/>
        <c:crosses val="autoZero"/>
        <c:auto val="1"/>
        <c:lblAlgn val="ctr"/>
        <c:lblOffset val="100"/>
        <c:noMultiLvlLbl val="0"/>
      </c:catAx>
      <c:valAx>
        <c:axId val="1581891600"/>
        <c:scaling>
          <c:orientation val="minMax"/>
        </c:scaling>
        <c:delete val="1"/>
        <c:axPos val="l"/>
        <c:numFmt formatCode="General" sourceLinked="1"/>
        <c:majorTickMark val="none"/>
        <c:minorTickMark val="none"/>
        <c:tickLblPos val="nextTo"/>
        <c:crossAx val="25417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51262505557878"/>
          <c:y val="0.17666498248407023"/>
          <c:w val="0.61648585801691391"/>
          <c:h val="0.73727216692273978"/>
        </c:manualLayout>
      </c:layout>
      <c:barChart>
        <c:barDir val="bar"/>
        <c:grouping val="clustered"/>
        <c:varyColors val="0"/>
        <c:ser>
          <c:idx val="0"/>
          <c:order val="0"/>
          <c:tx>
            <c:strRef>
              <c:f>Sheet1!$B$1</c:f>
              <c:strCache>
                <c:ptCount val="1"/>
                <c:pt idx="0">
                  <c:v>Any co-viewing</c:v>
                </c:pt>
              </c:strCache>
            </c:strRef>
          </c:tx>
          <c:spPr>
            <a:solidFill>
              <a:schemeClr val="bg1">
                <a:lumMod val="85000"/>
              </a:schemeClr>
            </a:solidFill>
            <a:ln>
              <a:noFill/>
            </a:ln>
            <a:effectLst/>
          </c:spPr>
          <c:invertIfNegative val="0"/>
          <c:dPt>
            <c:idx val="0"/>
            <c:invertIfNegative val="0"/>
            <c:bubble3D val="0"/>
            <c:extLst>
              <c:ext xmlns:c16="http://schemas.microsoft.com/office/drawing/2014/chart" uri="{C3380CC4-5D6E-409C-BE32-E72D297353CC}">
                <c16:uniqueId val="{00000000-CBAE-4E53-96CA-82BE35FEEFAC}"/>
              </c:ext>
            </c:extLst>
          </c:dPt>
          <c:dPt>
            <c:idx val="1"/>
            <c:invertIfNegative val="0"/>
            <c:bubble3D val="0"/>
            <c:extLst>
              <c:ext xmlns:c16="http://schemas.microsoft.com/office/drawing/2014/chart" uri="{C3380CC4-5D6E-409C-BE32-E72D297353CC}">
                <c16:uniqueId val="{00000001-CBAE-4E53-96CA-82BE35FEEFAC}"/>
              </c:ext>
            </c:extLst>
          </c:dPt>
          <c:dPt>
            <c:idx val="2"/>
            <c:invertIfNegative val="0"/>
            <c:bubble3D val="0"/>
            <c:extLst>
              <c:ext xmlns:c16="http://schemas.microsoft.com/office/drawing/2014/chart" uri="{C3380CC4-5D6E-409C-BE32-E72D297353CC}">
                <c16:uniqueId val="{00000002-CBAE-4E53-96CA-82BE35FEEFAC}"/>
              </c:ext>
            </c:extLst>
          </c:dPt>
          <c:dPt>
            <c:idx val="3"/>
            <c:invertIfNegative val="0"/>
            <c:bubble3D val="0"/>
            <c:spPr>
              <a:solidFill>
                <a:schemeClr val="tx2"/>
              </a:solidFill>
              <a:ln>
                <a:noFill/>
              </a:ln>
              <a:effectLst/>
            </c:spPr>
            <c:extLst>
              <c:ext xmlns:c16="http://schemas.microsoft.com/office/drawing/2014/chart" uri="{C3380CC4-5D6E-409C-BE32-E72D297353CC}">
                <c16:uniqueId val="{00000003-CBAE-4E53-96CA-82BE35FEEFAC}"/>
              </c:ext>
            </c:extLst>
          </c:dPt>
          <c:dPt>
            <c:idx val="5"/>
            <c:invertIfNegative val="0"/>
            <c:bubble3D val="0"/>
            <c:spPr>
              <a:solidFill>
                <a:srgbClr val="3D7B5B"/>
              </a:solidFill>
              <a:ln>
                <a:noFill/>
              </a:ln>
              <a:effectLst/>
            </c:spPr>
            <c:extLst>
              <c:ext xmlns:c16="http://schemas.microsoft.com/office/drawing/2014/chart" uri="{C3380CC4-5D6E-409C-BE32-E72D297353CC}">
                <c16:uniqueId val="{00000007-CBAE-4E53-96CA-82BE35FEEFAC}"/>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Sheet1!$A$8:$A$11</c:f>
              <c:strCache>
                <c:ptCount val="4"/>
                <c:pt idx="0">
                  <c:v>Socialising with friends/colleagues</c:v>
                </c:pt>
                <c:pt idx="1">
                  <c:v>Having time off work</c:v>
                </c:pt>
                <c:pt idx="2">
                  <c:v>Giving presents</c:v>
                </c:pt>
                <c:pt idx="3">
                  <c:v>Spending time with family</c:v>
                </c:pt>
              </c:strCache>
            </c:strRef>
          </c:cat>
          <c:val>
            <c:numRef>
              <c:f>Sheet1!$B$8:$B$11</c:f>
              <c:numCache>
                <c:formatCode>General</c:formatCode>
                <c:ptCount val="4"/>
                <c:pt idx="0">
                  <c:v>75</c:v>
                </c:pt>
                <c:pt idx="1">
                  <c:v>76</c:v>
                </c:pt>
                <c:pt idx="2">
                  <c:v>81</c:v>
                </c:pt>
                <c:pt idx="3">
                  <c:v>95</c:v>
                </c:pt>
              </c:numCache>
            </c:numRef>
          </c:val>
          <c:extLst>
            <c:ext xmlns:c16="http://schemas.microsoft.com/office/drawing/2014/chart" uri="{C3380CC4-5D6E-409C-BE32-E72D297353CC}">
              <c16:uniqueId val="{00000008-CBAE-4E53-96CA-82BE35FEEFAC}"/>
            </c:ext>
          </c:extLst>
        </c:ser>
        <c:dLbls>
          <c:showLegendKey val="0"/>
          <c:showVal val="0"/>
          <c:showCatName val="0"/>
          <c:showSerName val="0"/>
          <c:showPercent val="0"/>
          <c:showBubbleSize val="0"/>
        </c:dLbls>
        <c:gapWidth val="70"/>
        <c:axId val="254170752"/>
        <c:axId val="1581891600"/>
      </c:barChart>
      <c:catAx>
        <c:axId val="254170752"/>
        <c:scaling>
          <c:orientation val="minMax"/>
        </c:scaling>
        <c:delete val="0"/>
        <c:axPos val="l"/>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581891600"/>
        <c:crosses val="autoZero"/>
        <c:auto val="1"/>
        <c:lblAlgn val="ctr"/>
        <c:lblOffset val="100"/>
        <c:noMultiLvlLbl val="0"/>
      </c:catAx>
      <c:valAx>
        <c:axId val="1581891600"/>
        <c:scaling>
          <c:orientation val="minMax"/>
        </c:scaling>
        <c:delete val="1"/>
        <c:axPos val="b"/>
        <c:numFmt formatCode="General" sourceLinked="1"/>
        <c:majorTickMark val="none"/>
        <c:minorTickMark val="none"/>
        <c:tickLblPos val="nextTo"/>
        <c:crossAx val="25417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249322211803599E-2"/>
          <c:y val="0.11429770983677164"/>
          <c:w val="0.97906291190974293"/>
          <c:h val="0.61414642294520516"/>
        </c:manualLayout>
      </c:layout>
      <c:barChart>
        <c:barDir val="col"/>
        <c:grouping val="clustered"/>
        <c:varyColors val="0"/>
        <c:ser>
          <c:idx val="0"/>
          <c:order val="0"/>
          <c:tx>
            <c:strRef>
              <c:f>Sheet1!$B$1</c:f>
              <c:strCache>
                <c:ptCount val="1"/>
                <c:pt idx="0">
                  <c:v>Any co-viewing</c:v>
                </c:pt>
              </c:strCache>
            </c:strRef>
          </c:tx>
          <c:spPr>
            <a:solidFill>
              <a:schemeClr val="bg1">
                <a:lumMod val="85000"/>
              </a:schemeClr>
            </a:solidFill>
            <a:ln>
              <a:noFill/>
            </a:ln>
            <a:effectLst/>
          </c:spPr>
          <c:invertIfNegative val="0"/>
          <c:dPt>
            <c:idx val="0"/>
            <c:invertIfNegative val="0"/>
            <c:bubble3D val="0"/>
            <c:extLst>
              <c:ext xmlns:c16="http://schemas.microsoft.com/office/drawing/2014/chart" uri="{C3380CC4-5D6E-409C-BE32-E72D297353CC}">
                <c16:uniqueId val="{00000000-ADC8-4493-AB08-540516F567F3}"/>
              </c:ext>
            </c:extLst>
          </c:dPt>
          <c:dPt>
            <c:idx val="1"/>
            <c:invertIfNegative val="0"/>
            <c:bubble3D val="0"/>
            <c:extLst>
              <c:ext xmlns:c16="http://schemas.microsoft.com/office/drawing/2014/chart" uri="{C3380CC4-5D6E-409C-BE32-E72D297353CC}">
                <c16:uniqueId val="{00000001-ADC8-4493-AB08-540516F567F3}"/>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2-ADC8-4493-AB08-540516F567F3}"/>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4-ADC8-4493-AB08-540516F567F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6-ADC8-4493-AB08-540516F567F3}"/>
              </c:ext>
            </c:extLst>
          </c:dPt>
          <c:dPt>
            <c:idx val="5"/>
            <c:invertIfNegative val="0"/>
            <c:bubble3D val="0"/>
            <c:spPr>
              <a:solidFill>
                <a:srgbClr val="3D7B5B"/>
              </a:solidFill>
              <a:ln>
                <a:noFill/>
              </a:ln>
              <a:effectLst/>
            </c:spPr>
            <c:extLst>
              <c:ext xmlns:c16="http://schemas.microsoft.com/office/drawing/2014/chart" uri="{C3380CC4-5D6E-409C-BE32-E72D297353CC}">
                <c16:uniqueId val="{00000008-ADC8-4493-AB08-540516F567F3}"/>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The Great British Bake Off (top episode rating)</c:v>
                </c:pt>
                <c:pt idx="1">
                  <c:v>Stranger Things (avg. ep rating)</c:v>
                </c:pt>
                <c:pt idx="2">
                  <c:v>Zootropolis 2</c:v>
                </c:pt>
                <c:pt idx="3">
                  <c:v>Wicked: For Good</c:v>
                </c:pt>
              </c:strCache>
            </c:strRef>
          </c:cat>
          <c:val>
            <c:numRef>
              <c:f>Sheet1!$B$2:$B$5</c:f>
              <c:numCache>
                <c:formatCode>General</c:formatCode>
                <c:ptCount val="4"/>
                <c:pt idx="0">
                  <c:v>5</c:v>
                </c:pt>
                <c:pt idx="1">
                  <c:v>5</c:v>
                </c:pt>
                <c:pt idx="2">
                  <c:v>9</c:v>
                </c:pt>
                <c:pt idx="3">
                  <c:v>10</c:v>
                </c:pt>
              </c:numCache>
            </c:numRef>
          </c:val>
          <c:extLst>
            <c:ext xmlns:c16="http://schemas.microsoft.com/office/drawing/2014/chart" uri="{C3380CC4-5D6E-409C-BE32-E72D297353CC}">
              <c16:uniqueId val="{00000009-ADC8-4493-AB08-540516F567F3}"/>
            </c:ext>
          </c:extLst>
        </c:ser>
        <c:dLbls>
          <c:showLegendKey val="0"/>
          <c:showVal val="0"/>
          <c:showCatName val="0"/>
          <c:showSerName val="0"/>
          <c:showPercent val="0"/>
          <c:showBubbleSize val="0"/>
        </c:dLbls>
        <c:gapWidth val="70"/>
        <c:overlap val="-27"/>
        <c:axId val="254170752"/>
        <c:axId val="1581891600"/>
      </c:barChart>
      <c:catAx>
        <c:axId val="254170752"/>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581891600"/>
        <c:crosses val="autoZero"/>
        <c:auto val="1"/>
        <c:lblAlgn val="ctr"/>
        <c:lblOffset val="100"/>
        <c:noMultiLvlLbl val="0"/>
      </c:catAx>
      <c:valAx>
        <c:axId val="1581891600"/>
        <c:scaling>
          <c:orientation val="minMax"/>
        </c:scaling>
        <c:delete val="1"/>
        <c:axPos val="l"/>
        <c:numFmt formatCode="General" sourceLinked="1"/>
        <c:majorTickMark val="none"/>
        <c:minorTickMark val="none"/>
        <c:tickLblPos val="nextTo"/>
        <c:crossAx val="25417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latin typeface="+mn-lt"/>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25879814077025E-2"/>
          <c:y val="4.3070499285436679E-2"/>
          <c:w val="0.94202357237715806"/>
          <c:h val="0.60101027165232368"/>
        </c:manualLayout>
      </c:layout>
      <c:lineChart>
        <c:grouping val="standard"/>
        <c:varyColors val="0"/>
        <c:ser>
          <c:idx val="0"/>
          <c:order val="0"/>
          <c:tx>
            <c:strRef>
              <c:f>Sheet1!$B$1</c:f>
              <c:strCache>
                <c:ptCount val="1"/>
                <c:pt idx="0">
                  <c:v>Series 1</c:v>
                </c:pt>
              </c:strCache>
            </c:strRef>
          </c:tx>
          <c:spPr>
            <a:ln w="31750" cap="rnd" cmpd="sng">
              <a:solidFill>
                <a:schemeClr val="accent2"/>
              </a:solidFill>
              <a:round/>
            </a:ln>
            <a:effectLst/>
          </c:spPr>
          <c:marker>
            <c:symbol val="circle"/>
            <c:size val="5"/>
            <c:spPr>
              <a:solidFill>
                <a:schemeClr val="accent1"/>
              </a:solidFill>
              <a:ln w="76200">
                <a:solidFill>
                  <a:schemeClr val="accent3"/>
                </a:solidFill>
              </a:ln>
              <a:effectLst/>
            </c:spPr>
          </c:marker>
          <c:dPt>
            <c:idx val="0"/>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0-2D19-48C8-89C8-658944730F85}"/>
              </c:ext>
            </c:extLst>
          </c:dPt>
          <c:dPt>
            <c:idx val="1"/>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1-2D19-48C8-89C8-658944730F85}"/>
              </c:ext>
            </c:extLst>
          </c:dPt>
          <c:dPt>
            <c:idx val="2"/>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2-2D19-48C8-89C8-658944730F85}"/>
              </c:ext>
            </c:extLst>
          </c:dPt>
          <c:dPt>
            <c:idx val="3"/>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3-2D19-48C8-89C8-658944730F85}"/>
              </c:ext>
            </c:extLst>
          </c:dPt>
          <c:dPt>
            <c:idx val="4"/>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4-2D19-48C8-89C8-658944730F85}"/>
              </c:ext>
            </c:extLst>
          </c:dPt>
          <c:cat>
            <c:strRef>
              <c:f>Sheet1!$A$2:$A$6</c:f>
              <c:strCache>
                <c:ptCount val="5"/>
                <c:pt idx="0">
                  <c:v>First hearing about the upcoming release</c:v>
                </c:pt>
                <c:pt idx="1">
                  <c:v> First time seeing trailer</c:v>
                </c:pt>
                <c:pt idx="2">
                  <c:v> Planning to go see the film at the cinema</c:v>
                </c:pt>
                <c:pt idx="3">
                  <c:v> The day of the film</c:v>
                </c:pt>
                <c:pt idx="4">
                  <c:v> Sitting down to watch the film</c:v>
                </c:pt>
              </c:strCache>
            </c:strRef>
          </c:cat>
          <c:val>
            <c:numRef>
              <c:f>Sheet1!$B$2:$B$6</c:f>
              <c:numCache>
                <c:formatCode>0%</c:formatCode>
                <c:ptCount val="5"/>
                <c:pt idx="0">
                  <c:v>0.73</c:v>
                </c:pt>
                <c:pt idx="1">
                  <c:v>0.76</c:v>
                </c:pt>
                <c:pt idx="2">
                  <c:v>0.8</c:v>
                </c:pt>
                <c:pt idx="3">
                  <c:v>0.84000000000000008</c:v>
                </c:pt>
                <c:pt idx="4">
                  <c:v>0.8600000000000001</c:v>
                </c:pt>
              </c:numCache>
            </c:numRef>
          </c:val>
          <c:smooth val="1"/>
          <c:extLst>
            <c:ext xmlns:c16="http://schemas.microsoft.com/office/drawing/2014/chart" uri="{C3380CC4-5D6E-409C-BE32-E72D297353CC}">
              <c16:uniqueId val="{00000005-2D19-48C8-89C8-658944730F85}"/>
            </c:ext>
          </c:extLst>
        </c:ser>
        <c:dLbls>
          <c:showLegendKey val="0"/>
          <c:showVal val="0"/>
          <c:showCatName val="0"/>
          <c:showSerName val="0"/>
          <c:showPercent val="0"/>
          <c:showBubbleSize val="0"/>
        </c:dLbls>
        <c:marker val="1"/>
        <c:smooth val="0"/>
        <c:axId val="1249251119"/>
        <c:axId val="1249260719"/>
      </c:lineChart>
      <c:catAx>
        <c:axId val="124925111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crossAx val="1249260719"/>
        <c:crosses val="autoZero"/>
        <c:auto val="1"/>
        <c:lblAlgn val="ctr"/>
        <c:lblOffset val="100"/>
        <c:noMultiLvlLbl val="0"/>
      </c:catAx>
      <c:valAx>
        <c:axId val="1249260719"/>
        <c:scaling>
          <c:orientation val="minMax"/>
          <c:min val="0.70000000000000007"/>
        </c:scaling>
        <c:delete val="1"/>
        <c:axPos val="l"/>
        <c:numFmt formatCode="0%" sourceLinked="1"/>
        <c:majorTickMark val="out"/>
        <c:minorTickMark val="none"/>
        <c:tickLblPos val="nextTo"/>
        <c:crossAx val="12492511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21481046307038662"/>
          <c:y val="0.23226475501454039"/>
          <c:w val="0.66503627360534212"/>
          <c:h val="0.69838439679290232"/>
        </c:manualLayout>
      </c:layout>
      <c:barChart>
        <c:barDir val="bar"/>
        <c:grouping val="percentStacked"/>
        <c:varyColors val="0"/>
        <c:ser>
          <c:idx val="0"/>
          <c:order val="0"/>
          <c:tx>
            <c:strRef>
              <c:f>Sheet1!$B$1</c:f>
              <c:strCache>
                <c:ptCount val="1"/>
                <c:pt idx="0">
                  <c:v>Ads</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Cinema</c:v>
                </c:pt>
                <c:pt idx="1">
                  <c:v>TV</c:v>
                </c:pt>
              </c:strCache>
            </c:strRef>
          </c:cat>
          <c:val>
            <c:numRef>
              <c:f>Sheet1!$B$2:$B$3</c:f>
              <c:numCache>
                <c:formatCode>0</c:formatCode>
                <c:ptCount val="2"/>
                <c:pt idx="0">
                  <c:v>10.500000000000002</c:v>
                </c:pt>
                <c:pt idx="1">
                  <c:v>19.5</c:v>
                </c:pt>
              </c:numCache>
            </c:numRef>
          </c:val>
          <c:extLst>
            <c:ext xmlns:c16="http://schemas.microsoft.com/office/drawing/2014/chart" uri="{C3380CC4-5D6E-409C-BE32-E72D297353CC}">
              <c16:uniqueId val="{00000000-5A32-4296-87DD-0879EADAA009}"/>
            </c:ext>
          </c:extLst>
        </c:ser>
        <c:ser>
          <c:idx val="1"/>
          <c:order val="1"/>
          <c:tx>
            <c:strRef>
              <c:f>Sheet1!$C$1</c:f>
              <c:strCache>
                <c:ptCount val="1"/>
                <c:pt idx="0">
                  <c:v>Content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Cinema</c:v>
                </c:pt>
                <c:pt idx="1">
                  <c:v>TV</c:v>
                </c:pt>
              </c:strCache>
            </c:strRef>
          </c:cat>
          <c:val>
            <c:numRef>
              <c:f>Sheet1!$C$2:$C$3</c:f>
              <c:numCache>
                <c:formatCode>0</c:formatCode>
                <c:ptCount val="2"/>
                <c:pt idx="0">
                  <c:v>139</c:v>
                </c:pt>
                <c:pt idx="1">
                  <c:v>130</c:v>
                </c:pt>
              </c:numCache>
            </c:numRef>
          </c:val>
          <c:extLst>
            <c:ext xmlns:c16="http://schemas.microsoft.com/office/drawing/2014/chart" uri="{C3380CC4-5D6E-409C-BE32-E72D297353CC}">
              <c16:uniqueId val="{00000001-5A32-4296-87DD-0879EADAA009}"/>
            </c:ext>
          </c:extLst>
        </c:ser>
        <c:dLbls>
          <c:showLegendKey val="0"/>
          <c:showVal val="0"/>
          <c:showCatName val="0"/>
          <c:showSerName val="0"/>
          <c:showPercent val="0"/>
          <c:showBubbleSize val="0"/>
        </c:dLbls>
        <c:gapWidth val="150"/>
        <c:overlap val="100"/>
        <c:axId val="1758122272"/>
        <c:axId val="1758124192"/>
      </c:barChart>
      <c:catAx>
        <c:axId val="1758122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758124192"/>
        <c:crosses val="autoZero"/>
        <c:auto val="1"/>
        <c:lblAlgn val="ctr"/>
        <c:lblOffset val="100"/>
        <c:noMultiLvlLbl val="0"/>
      </c:catAx>
      <c:valAx>
        <c:axId val="1758124192"/>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758122272"/>
        <c:crosses val="autoZero"/>
        <c:crossBetween val="between"/>
      </c:valAx>
      <c:spPr>
        <a:noFill/>
        <a:ln>
          <a:noFill/>
        </a:ln>
        <a:effectLst/>
      </c:spPr>
    </c:plotArea>
    <c:legend>
      <c:legendPos val="b"/>
      <c:layout>
        <c:manualLayout>
          <c:xMode val="edge"/>
          <c:yMode val="edge"/>
          <c:x val="0.3159618360094984"/>
          <c:y val="0.17983233561388487"/>
          <c:w val="0.34530024304952051"/>
          <c:h val="9.190670811902404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249322211803599E-2"/>
          <c:y val="0.18974802134886171"/>
          <c:w val="0.97906291190974293"/>
          <c:h val="0.69504055575757595"/>
        </c:manualLayout>
      </c:layout>
      <c:barChart>
        <c:barDir val="col"/>
        <c:grouping val="clustered"/>
        <c:varyColors val="0"/>
        <c:ser>
          <c:idx val="0"/>
          <c:order val="0"/>
          <c:tx>
            <c:strRef>
              <c:f>Sheet1!$B$1</c:f>
              <c:strCache>
                <c:ptCount val="1"/>
                <c:pt idx="0">
                  <c:v>Admissions</c:v>
                </c:pt>
              </c:strCache>
            </c:strRef>
          </c:tx>
          <c:spPr>
            <a:solidFill>
              <a:schemeClr val="bg1">
                <a:lumMod val="85000"/>
              </a:schemeClr>
            </a:solidFill>
            <a:ln>
              <a:noFill/>
            </a:ln>
            <a:effectLst/>
          </c:spPr>
          <c:invertIfNegative val="0"/>
          <c:dPt>
            <c:idx val="0"/>
            <c:invertIfNegative val="0"/>
            <c:bubble3D val="0"/>
            <c:spPr>
              <a:solidFill>
                <a:schemeClr val="accent6">
                  <a:lumMod val="20000"/>
                  <a:lumOff val="80000"/>
                </a:schemeClr>
              </a:solidFill>
              <a:ln>
                <a:noFill/>
              </a:ln>
              <a:effectLst/>
            </c:spPr>
            <c:extLst>
              <c:ext xmlns:c16="http://schemas.microsoft.com/office/drawing/2014/chart" uri="{C3380CC4-5D6E-409C-BE32-E72D297353CC}">
                <c16:uniqueId val="{00000000-3272-4865-A8EA-CD41EC5DDF36}"/>
              </c:ext>
            </c:extLst>
          </c:dPt>
          <c:dPt>
            <c:idx val="1"/>
            <c:invertIfNegative val="0"/>
            <c:bubble3D val="0"/>
            <c:spPr>
              <a:solidFill>
                <a:schemeClr val="accent6">
                  <a:lumMod val="20000"/>
                  <a:lumOff val="80000"/>
                </a:schemeClr>
              </a:solidFill>
              <a:ln>
                <a:noFill/>
              </a:ln>
              <a:effectLst/>
            </c:spPr>
            <c:extLst>
              <c:ext xmlns:c16="http://schemas.microsoft.com/office/drawing/2014/chart" uri="{C3380CC4-5D6E-409C-BE32-E72D297353CC}">
                <c16:uniqueId val="{00000001-3272-4865-A8EA-CD41EC5DDF36}"/>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3-3272-4865-A8EA-CD41EC5DDF36}"/>
              </c:ext>
            </c:extLst>
          </c:dPt>
          <c:dPt>
            <c:idx val="5"/>
            <c:invertIfNegative val="0"/>
            <c:bubble3D val="0"/>
            <c:spPr>
              <a:solidFill>
                <a:srgbClr val="3D7B5B"/>
              </a:solidFill>
              <a:ln>
                <a:noFill/>
              </a:ln>
              <a:effectLst/>
            </c:spPr>
            <c:extLst>
              <c:ext xmlns:c16="http://schemas.microsoft.com/office/drawing/2014/chart" uri="{C3380CC4-5D6E-409C-BE32-E72D297353CC}">
                <c16:uniqueId val="{00000009-3272-4865-A8EA-CD41EC5DDF36}"/>
              </c:ext>
            </c:extLst>
          </c:dPt>
          <c:dLbls>
            <c:numFmt formatCode="[&gt;999500]0.0,,&quot;m&quot;;[&gt;9995]0,&quot;k&quot;;0;" sourceLinked="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October</c:v>
                </c:pt>
                <c:pt idx="1">
                  <c:v>November</c:v>
                </c:pt>
                <c:pt idx="2">
                  <c:v>December</c:v>
                </c:pt>
              </c:strCache>
            </c:strRef>
          </c:cat>
          <c:val>
            <c:numRef>
              <c:f>Sheet1!$B$2:$B$4</c:f>
              <c:numCache>
                <c:formatCode>General</c:formatCode>
                <c:ptCount val="3"/>
                <c:pt idx="0" formatCode="#,##0">
                  <c:v>8742840</c:v>
                </c:pt>
                <c:pt idx="1">
                  <c:v>10118774</c:v>
                </c:pt>
                <c:pt idx="2">
                  <c:v>13297696</c:v>
                </c:pt>
              </c:numCache>
            </c:numRef>
          </c:val>
          <c:extLst>
            <c:ext xmlns:c16="http://schemas.microsoft.com/office/drawing/2014/chart" uri="{C3380CC4-5D6E-409C-BE32-E72D297353CC}">
              <c16:uniqueId val="{0000000A-3272-4865-A8EA-CD41EC5DDF36}"/>
            </c:ext>
          </c:extLst>
        </c:ser>
        <c:dLbls>
          <c:showLegendKey val="0"/>
          <c:showVal val="0"/>
          <c:showCatName val="0"/>
          <c:showSerName val="0"/>
          <c:showPercent val="0"/>
          <c:showBubbleSize val="0"/>
        </c:dLbls>
        <c:gapWidth val="70"/>
        <c:overlap val="-27"/>
        <c:axId val="254170752"/>
        <c:axId val="1581891600"/>
      </c:barChart>
      <c:catAx>
        <c:axId val="254170752"/>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581891600"/>
        <c:crosses val="autoZero"/>
        <c:auto val="1"/>
        <c:lblAlgn val="ctr"/>
        <c:lblOffset val="100"/>
        <c:noMultiLvlLbl val="0"/>
      </c:catAx>
      <c:valAx>
        <c:axId val="1581891600"/>
        <c:scaling>
          <c:orientation val="minMax"/>
        </c:scaling>
        <c:delete val="1"/>
        <c:axPos val="l"/>
        <c:numFmt formatCode="#,##0" sourceLinked="1"/>
        <c:majorTickMark val="none"/>
        <c:minorTickMark val="none"/>
        <c:tickLblPos val="nextTo"/>
        <c:crossAx val="25417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latin typeface="+mn-lt"/>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en-US" sz="1200" b="1" baseline="0" dirty="0">
                <a:solidFill>
                  <a:schemeClr val="tx1"/>
                </a:solidFill>
              </a:rPr>
              <a:t>Weekly Admissions</a:t>
            </a:r>
            <a:endParaRPr lang="en-US" sz="1200" b="1" dirty="0">
              <a:solidFill>
                <a:schemeClr val="tx1"/>
              </a:solidFill>
            </a:endParaRPr>
          </a:p>
        </c:rich>
      </c:tx>
      <c:layout>
        <c:manualLayout>
          <c:xMode val="edge"/>
          <c:yMode val="edge"/>
          <c:x val="0.3469968067023429"/>
          <c:y val="3.0207909970636011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5.4819495517071257E-2"/>
          <c:y val="0.10839419157324819"/>
          <c:w val="0.91524102343704783"/>
          <c:h val="0.72215770346197206"/>
        </c:manualLayout>
      </c:layout>
      <c:barChart>
        <c:barDir val="col"/>
        <c:grouping val="clustered"/>
        <c:varyColors val="0"/>
        <c:ser>
          <c:idx val="0"/>
          <c:order val="0"/>
          <c:tx>
            <c:strRef>
              <c:f>Sheet1!$B$1</c:f>
              <c:strCache>
                <c:ptCount val="1"/>
                <c:pt idx="0">
                  <c:v>2024</c:v>
                </c:pt>
              </c:strCache>
            </c:strRef>
          </c:tx>
          <c:spPr>
            <a:solidFill>
              <a:schemeClr val="bg1">
                <a:lumMod val="85000"/>
              </a:schemeClr>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B518-4A24-91E8-815DF310D77D}"/>
              </c:ext>
            </c:extLst>
          </c:dPt>
          <c:dPt>
            <c:idx val="2"/>
            <c:invertIfNegative val="0"/>
            <c:bubble3D val="0"/>
            <c:spPr>
              <a:solidFill>
                <a:schemeClr val="accent4">
                  <a:lumMod val="50000"/>
                </a:schemeClr>
              </a:solidFill>
              <a:ln>
                <a:noFill/>
              </a:ln>
              <a:effectLst/>
            </c:spPr>
            <c:extLst>
              <c:ext xmlns:c16="http://schemas.microsoft.com/office/drawing/2014/chart" uri="{C3380CC4-5D6E-409C-BE32-E72D297353CC}">
                <c16:uniqueId val="{00000003-B518-4A24-91E8-815DF310D77D}"/>
              </c:ext>
            </c:extLst>
          </c:dPt>
          <c:dPt>
            <c:idx val="5"/>
            <c:invertIfNegative val="0"/>
            <c:bubble3D val="0"/>
            <c:spPr>
              <a:solidFill>
                <a:schemeClr val="bg1">
                  <a:lumMod val="85000"/>
                </a:schemeClr>
              </a:solidFill>
              <a:ln>
                <a:noFill/>
              </a:ln>
              <a:effectLst/>
            </c:spPr>
            <c:extLst>
              <c:ext xmlns:c16="http://schemas.microsoft.com/office/drawing/2014/chart" uri="{C3380CC4-5D6E-409C-BE32-E72D297353CC}">
                <c16:uniqueId val="{00000005-B518-4A24-91E8-815DF310D77D}"/>
              </c:ext>
            </c:extLst>
          </c:dPt>
          <c:dPt>
            <c:idx val="6"/>
            <c:invertIfNegative val="0"/>
            <c:bubble3D val="0"/>
            <c:spPr>
              <a:solidFill>
                <a:schemeClr val="bg1">
                  <a:lumMod val="85000"/>
                </a:schemeClr>
              </a:solidFill>
              <a:ln>
                <a:noFill/>
              </a:ln>
              <a:effectLst/>
            </c:spPr>
            <c:extLst>
              <c:ext xmlns:c16="http://schemas.microsoft.com/office/drawing/2014/chart" uri="{C3380CC4-5D6E-409C-BE32-E72D297353CC}">
                <c16:uniqueId val="{00000007-B518-4A24-91E8-815DF310D77D}"/>
              </c:ext>
            </c:extLst>
          </c:dPt>
          <c:dPt>
            <c:idx val="7"/>
            <c:invertIfNegative val="0"/>
            <c:bubble3D val="0"/>
            <c:spPr>
              <a:solidFill>
                <a:schemeClr val="bg1">
                  <a:lumMod val="85000"/>
                </a:schemeClr>
              </a:solidFill>
              <a:ln>
                <a:noFill/>
              </a:ln>
              <a:effectLst/>
            </c:spPr>
            <c:extLst>
              <c:ext xmlns:c16="http://schemas.microsoft.com/office/drawing/2014/chart" uri="{C3380CC4-5D6E-409C-BE32-E72D297353CC}">
                <c16:uniqueId val="{00000009-B518-4A24-91E8-815DF310D77D}"/>
              </c:ext>
            </c:extLst>
          </c:dPt>
          <c:dPt>
            <c:idx val="8"/>
            <c:invertIfNegative val="0"/>
            <c:bubble3D val="0"/>
            <c:spPr>
              <a:solidFill>
                <a:schemeClr val="bg1">
                  <a:lumMod val="85000"/>
                </a:schemeClr>
              </a:solidFill>
              <a:ln>
                <a:noFill/>
              </a:ln>
              <a:effectLst/>
            </c:spPr>
            <c:extLst>
              <c:ext xmlns:c16="http://schemas.microsoft.com/office/drawing/2014/chart" uri="{C3380CC4-5D6E-409C-BE32-E72D297353CC}">
                <c16:uniqueId val="{0000000B-B518-4A24-91E8-815DF310D77D}"/>
              </c:ext>
            </c:extLst>
          </c:dPt>
          <c:dPt>
            <c:idx val="9"/>
            <c:invertIfNegative val="0"/>
            <c:bubble3D val="0"/>
            <c:spPr>
              <a:solidFill>
                <a:schemeClr val="bg1">
                  <a:lumMod val="85000"/>
                </a:schemeClr>
              </a:solidFill>
              <a:ln>
                <a:noFill/>
              </a:ln>
              <a:effectLst/>
            </c:spPr>
            <c:extLst>
              <c:ext xmlns:c16="http://schemas.microsoft.com/office/drawing/2014/chart" uri="{C3380CC4-5D6E-409C-BE32-E72D297353CC}">
                <c16:uniqueId val="{0000000D-B518-4A24-91E8-815DF310D77D}"/>
              </c:ext>
            </c:extLst>
          </c:dPt>
          <c:dPt>
            <c:idx val="10"/>
            <c:invertIfNegative val="0"/>
            <c:bubble3D val="0"/>
            <c:spPr>
              <a:solidFill>
                <a:schemeClr val="bg1">
                  <a:lumMod val="85000"/>
                </a:schemeClr>
              </a:solidFill>
              <a:ln>
                <a:noFill/>
              </a:ln>
              <a:effectLst/>
            </c:spPr>
            <c:extLst>
              <c:ext xmlns:c16="http://schemas.microsoft.com/office/drawing/2014/chart" uri="{C3380CC4-5D6E-409C-BE32-E72D297353CC}">
                <c16:uniqueId val="{0000000F-B518-4A24-91E8-815DF310D77D}"/>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11-B518-4A24-91E8-815DF310D77D}"/>
              </c:ext>
            </c:extLst>
          </c:dPt>
          <c:dLbls>
            <c:dLbl>
              <c:idx val="0"/>
              <c:tx>
                <c:rich>
                  <a:bodyPr rot="0" spcFirstLastPara="1" vertOverflow="ellipsis" vert="horz" wrap="square" lIns="38100" tIns="19050" rIns="38100" bIns="19050" anchor="ctr" anchorCtr="1">
                    <a:spAutoFit/>
                  </a:bodyPr>
                  <a:lstStyle/>
                  <a:p>
                    <a:pPr>
                      <a:defRPr sz="1400" b="1" i="0" u="none" strike="noStrike" kern="1200" baseline="0">
                        <a:solidFill>
                          <a:schemeClr val="bg1">
                            <a:lumMod val="65000"/>
                          </a:schemeClr>
                        </a:solidFill>
                        <a:latin typeface="+mn-lt"/>
                        <a:ea typeface="+mn-ea"/>
                        <a:cs typeface="+mn-cs"/>
                      </a:defRPr>
                    </a:pPr>
                    <a:r>
                      <a:rPr lang="en-US" sz="1400" dirty="0">
                        <a:solidFill>
                          <a:schemeClr val="bg1">
                            <a:lumMod val="65000"/>
                          </a:schemeClr>
                        </a:solidFill>
                      </a:rPr>
                      <a:t>2.5m</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lumMod val="65000"/>
                        </a:schemeClr>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12-B518-4A24-91E8-815DF310D77D}"/>
                </c:ext>
              </c:extLst>
            </c:dLbl>
            <c:dLbl>
              <c:idx val="1"/>
              <c:tx>
                <c:rich>
                  <a:bodyPr rot="0" spcFirstLastPara="1" vertOverflow="ellipsis" vert="horz" wrap="square" lIns="38100" tIns="19050" rIns="38100" bIns="19050" anchor="ctr" anchorCtr="1">
                    <a:spAutoFit/>
                  </a:bodyPr>
                  <a:lstStyle/>
                  <a:p>
                    <a:pPr>
                      <a:defRPr sz="1400" b="1" i="0" u="none" strike="noStrike" kern="1200" baseline="0">
                        <a:solidFill>
                          <a:srgbClr val="3D7B5B"/>
                        </a:solidFill>
                        <a:latin typeface="+mn-lt"/>
                        <a:ea typeface="+mn-ea"/>
                        <a:cs typeface="+mn-cs"/>
                      </a:defRPr>
                    </a:pPr>
                    <a:r>
                      <a:rPr lang="en-US" dirty="0">
                        <a:solidFill>
                          <a:schemeClr val="accent2"/>
                        </a:solidFill>
                      </a:rPr>
                      <a:t>4.4m</a:t>
                    </a:r>
                    <a:r>
                      <a:rPr lang="en-US" baseline="0" dirty="0">
                        <a:solidFill>
                          <a:schemeClr val="accent2"/>
                        </a:solidFill>
                      </a:rPr>
                      <a:t> (f)</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3D7B5B"/>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1-B518-4A24-91E8-815DF310D77D}"/>
                </c:ext>
              </c:extLst>
            </c:dLbl>
            <c:dLbl>
              <c:idx val="2"/>
              <c:tx>
                <c:rich>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r>
                      <a:rPr lang="en-US" sz="1400" dirty="0">
                        <a:solidFill>
                          <a:schemeClr val="accent4">
                            <a:lumMod val="50000"/>
                          </a:schemeClr>
                        </a:solidFill>
                      </a:rPr>
                      <a:t>5.2m (f)</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3-B518-4A24-91E8-815DF310D77D}"/>
                </c:ext>
              </c:extLst>
            </c:dLbl>
            <c:dLbl>
              <c:idx val="11"/>
              <c:delete val="1"/>
              <c:extLst>
                <c:ext xmlns:c15="http://schemas.microsoft.com/office/drawing/2012/chart" uri="{CE6537A1-D6FC-4f65-9D91-7224C49458BB}"/>
                <c:ext xmlns:c16="http://schemas.microsoft.com/office/drawing/2014/chart" uri="{C3380CC4-5D6E-409C-BE32-E72D297353CC}">
                  <c16:uniqueId val="{00000011-B518-4A24-91E8-815DF310D77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Avg 2026 Week YTD</c:v>
                </c:pt>
                <c:pt idx="1">
                  <c:v>W/C 18th Dec 2026</c:v>
                </c:pt>
                <c:pt idx="2">
                  <c:v>W/C 25th Dec 2026</c:v>
                </c:pt>
              </c:strCache>
            </c:strRef>
          </c:cat>
          <c:val>
            <c:numRef>
              <c:f>Sheet1!$B$2:$B$4</c:f>
              <c:numCache>
                <c:formatCode>#,##0</c:formatCode>
                <c:ptCount val="3"/>
                <c:pt idx="0">
                  <c:v>2160481</c:v>
                </c:pt>
                <c:pt idx="1">
                  <c:v>4622301</c:v>
                </c:pt>
                <c:pt idx="2">
                  <c:v>5242454</c:v>
                </c:pt>
              </c:numCache>
            </c:numRef>
          </c:val>
          <c:extLst>
            <c:ext xmlns:c15="http://schemas.microsoft.com/office/drawing/2012/chart" uri="{02D57815-91ED-43cb-92C2-25804820EDAC}">
              <c15:datalabelsRange>
                <c15:f>Sheet1!$C$2:$C$4</c15:f>
                <c15:dlblRangeCache>
                  <c:ptCount val="3"/>
                  <c:pt idx="0">
                    <c:v>2.2m</c:v>
                  </c:pt>
                  <c:pt idx="1">
                    <c:v>3.4m (f)</c:v>
                  </c:pt>
                  <c:pt idx="2">
                    <c:v>3.6m (f)</c:v>
                  </c:pt>
                </c15:dlblRangeCache>
              </c15:datalabelsRange>
            </c:ext>
            <c:ext xmlns:c16="http://schemas.microsoft.com/office/drawing/2014/chart" uri="{C3380CC4-5D6E-409C-BE32-E72D297353CC}">
              <c16:uniqueId val="{00000013-B518-4A24-91E8-815DF310D77D}"/>
            </c:ext>
          </c:extLst>
        </c:ser>
        <c:dLbls>
          <c:dLblPos val="outEnd"/>
          <c:showLegendKey val="0"/>
          <c:showVal val="1"/>
          <c:showCatName val="0"/>
          <c:showSerName val="0"/>
          <c:showPercent val="0"/>
          <c:showBubbleSize val="0"/>
        </c:dLbls>
        <c:gapWidth val="55"/>
        <c:overlap val="-34"/>
        <c:axId val="480704415"/>
        <c:axId val="480693183"/>
      </c:barChart>
      <c:catAx>
        <c:axId val="480704415"/>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80693183"/>
        <c:crosses val="autoZero"/>
        <c:auto val="1"/>
        <c:lblAlgn val="ctr"/>
        <c:lblOffset val="100"/>
        <c:noMultiLvlLbl val="0"/>
      </c:catAx>
      <c:valAx>
        <c:axId val="480693183"/>
        <c:scaling>
          <c:orientation val="minMax"/>
        </c:scaling>
        <c:delete val="1"/>
        <c:axPos val="l"/>
        <c:numFmt formatCode="#,##0" sourceLinked="1"/>
        <c:majorTickMark val="none"/>
        <c:minorTickMark val="none"/>
        <c:tickLblPos val="nextTo"/>
        <c:crossAx val="4807044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142536722472337E-2"/>
          <c:y val="0.14115233881374362"/>
          <c:w val="1"/>
          <c:h val="0.68440173739403609"/>
        </c:manualLayout>
      </c:layout>
      <c:barChart>
        <c:barDir val="col"/>
        <c:grouping val="clustered"/>
        <c:varyColors val="0"/>
        <c:ser>
          <c:idx val="0"/>
          <c:order val="0"/>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10BE-489E-A9D9-7A6201EB8E07}"/>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10BE-489E-A9D9-7A6201EB8E0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All media avg.</c:v>
                </c:pt>
                <c:pt idx="1">
                  <c:v>Cinema</c:v>
                </c:pt>
              </c:strCache>
            </c:strRef>
          </c:cat>
          <c:val>
            <c:numRef>
              <c:f>Sheet1!$B$5:$B$6</c:f>
              <c:numCache>
                <c:formatCode>"£"#,##0.00</c:formatCode>
                <c:ptCount val="2"/>
                <c:pt idx="0">
                  <c:v>14.3</c:v>
                </c:pt>
                <c:pt idx="1">
                  <c:v>15.79</c:v>
                </c:pt>
              </c:numCache>
            </c:numRef>
          </c:val>
          <c:extLst>
            <c:ext xmlns:c16="http://schemas.microsoft.com/office/drawing/2014/chart" uri="{C3380CC4-5D6E-409C-BE32-E72D297353CC}">
              <c16:uniqueId val="{00000014-10BE-489E-A9D9-7A6201EB8E07}"/>
            </c:ext>
          </c:extLst>
        </c:ser>
        <c:dLbls>
          <c:showLegendKey val="0"/>
          <c:showVal val="0"/>
          <c:showCatName val="0"/>
          <c:showSerName val="0"/>
          <c:showPercent val="0"/>
          <c:showBubbleSize val="0"/>
        </c:dLbls>
        <c:gapWidth val="53"/>
        <c:overlap val="-6"/>
        <c:axId val="350743151"/>
        <c:axId val="1949589983"/>
      </c:barChart>
      <c:catAx>
        <c:axId val="350743151"/>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949589983"/>
        <c:crosses val="autoZero"/>
        <c:auto val="1"/>
        <c:lblAlgn val="ctr"/>
        <c:lblOffset val="100"/>
        <c:noMultiLvlLbl val="0"/>
      </c:catAx>
      <c:valAx>
        <c:axId val="1949589983"/>
        <c:scaling>
          <c:orientation val="minMax"/>
          <c:max val="17"/>
          <c:min val="0"/>
        </c:scaling>
        <c:delete val="1"/>
        <c:axPos val="l"/>
        <c:numFmt formatCode="#,##0" sourceLinked="0"/>
        <c:majorTickMark val="out"/>
        <c:minorTickMark val="none"/>
        <c:tickLblPos val="nextTo"/>
        <c:crossAx val="350743151"/>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accent6"/>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219356075513158E-2"/>
          <c:y val="9.5571540286916182E-2"/>
          <c:w val="0.91750644731944153"/>
          <c:h val="0.79047028368029337"/>
        </c:manualLayout>
      </c:layout>
      <c:barChart>
        <c:barDir val="col"/>
        <c:grouping val="clustered"/>
        <c:varyColors val="0"/>
        <c:ser>
          <c:idx val="1"/>
          <c:order val="0"/>
          <c:tx>
            <c:strRef>
              <c:f>Sheet1!$C$25</c:f>
              <c:strCache>
                <c:ptCount val="1"/>
                <c:pt idx="0">
                  <c:v>Spending more than usual on gifts</c:v>
                </c:pt>
              </c:strCache>
            </c:strRef>
          </c:tx>
          <c:spPr>
            <a:solidFill>
              <a:schemeClr val="accent2"/>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9323-4587-8626-7D9767B34209}"/>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9323-4587-8626-7D9767B34209}"/>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9323-4587-8626-7D9767B34209}"/>
              </c:ext>
            </c:extLst>
          </c:dPt>
          <c:dLbls>
            <c:dLbl>
              <c:idx val="1"/>
              <c:tx>
                <c:rich>
                  <a:bodyPr/>
                  <a:lstStyle/>
                  <a:p>
                    <a:fld id="{89F0E2E8-7079-4165-8BC2-4B736B48F46C}" type="VALUE">
                      <a:rPr lang="en-US" b="1">
                        <a:solidFill>
                          <a:schemeClr val="accent6"/>
                        </a:solidFill>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323-4587-8626-7D9767B34209}"/>
                </c:ext>
              </c:extLst>
            </c:dLbl>
            <c:dLbl>
              <c:idx val="2"/>
              <c:tx>
                <c:rich>
                  <a:bodyPr/>
                  <a:lstStyle/>
                  <a:p>
                    <a:fld id="{948AAD40-A5FD-4331-99C0-D02A93BD5316}" type="VALUE">
                      <a:rPr lang="en-US" b="1">
                        <a:solidFill>
                          <a:schemeClr val="accent6">
                            <a:lumMod val="50000"/>
                          </a:schemeClr>
                        </a:solidFill>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323-4587-8626-7D9767B34209}"/>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Sheet1!$B$26:$B$28</c:f>
              <c:strCache>
                <c:ptCount val="3"/>
                <c:pt idx="0">
                  <c:v>Non-cinemagoers</c:v>
                </c:pt>
                <c:pt idx="1">
                  <c:v>Cinemagoers</c:v>
                </c:pt>
                <c:pt idx="2">
                  <c:v>Heavy cinemagoers</c:v>
                </c:pt>
              </c:strCache>
            </c:strRef>
          </c:cat>
          <c:val>
            <c:numRef>
              <c:f>Sheet1!$C$26:$C$28</c:f>
              <c:numCache>
                <c:formatCode>0</c:formatCode>
                <c:ptCount val="3"/>
                <c:pt idx="0">
                  <c:v>63</c:v>
                </c:pt>
                <c:pt idx="1">
                  <c:v>116</c:v>
                </c:pt>
                <c:pt idx="2">
                  <c:v>176</c:v>
                </c:pt>
              </c:numCache>
            </c:numRef>
          </c:val>
          <c:extLst>
            <c:ext xmlns:c16="http://schemas.microsoft.com/office/drawing/2014/chart" uri="{C3380CC4-5D6E-409C-BE32-E72D297353CC}">
              <c16:uniqueId val="{00000006-9323-4587-8626-7D9767B34209}"/>
            </c:ext>
          </c:extLst>
        </c:ser>
        <c:dLbls>
          <c:dLblPos val="outEnd"/>
          <c:showLegendKey val="0"/>
          <c:showVal val="1"/>
          <c:showCatName val="0"/>
          <c:showSerName val="0"/>
          <c:showPercent val="0"/>
          <c:showBubbleSize val="0"/>
        </c:dLbls>
        <c:gapWidth val="90"/>
        <c:axId val="434463984"/>
        <c:axId val="434464640"/>
      </c:barChart>
      <c:catAx>
        <c:axId val="43446398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34464640"/>
        <c:crosses val="autoZero"/>
        <c:auto val="1"/>
        <c:lblAlgn val="ctr"/>
        <c:lblOffset val="100"/>
        <c:noMultiLvlLbl val="0"/>
      </c:catAx>
      <c:valAx>
        <c:axId val="434464640"/>
        <c:scaling>
          <c:orientation val="minMax"/>
          <c:max val="200"/>
          <c:min val="0"/>
        </c:scaling>
        <c:delete val="0"/>
        <c:axPos val="l"/>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446398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275BB4-159E-DDCB-2B7E-1FB8418DA83E}"/>
              </a:ext>
            </a:extLst>
          </p:cNvPr>
          <p:cNvSpPr>
            <a:spLocks noGrp="1"/>
          </p:cNvSpPr>
          <p:nvPr>
            <p:ph type="hdr" sz="quarter"/>
          </p:nvPr>
        </p:nvSpPr>
        <p:spPr>
          <a:xfrm>
            <a:off x="1" y="0"/>
            <a:ext cx="2950475" cy="498773"/>
          </a:xfrm>
          <a:prstGeom prst="rect">
            <a:avLst/>
          </a:prstGeom>
        </p:spPr>
        <p:txBody>
          <a:bodyPr vert="horz" lIns="95706" tIns="47854" rIns="95706" bIns="47854" rtlCol="0"/>
          <a:lstStyle>
            <a:lvl1pPr algn="l">
              <a:defRPr sz="1300"/>
            </a:lvl1pPr>
          </a:lstStyle>
          <a:p>
            <a:endParaRPr lang="en-US" dirty="0">
              <a:latin typeface="Inter Tight Light" pitchFamily="2" charset="0"/>
            </a:endParaRPr>
          </a:p>
        </p:txBody>
      </p:sp>
      <p:sp>
        <p:nvSpPr>
          <p:cNvPr id="3" name="Date Placeholder 2">
            <a:extLst>
              <a:ext uri="{FF2B5EF4-FFF2-40B4-BE49-F238E27FC236}">
                <a16:creationId xmlns:a16="http://schemas.microsoft.com/office/drawing/2014/main" id="{791B01CF-656A-0C1C-E704-B716FD06228F}"/>
              </a:ext>
            </a:extLst>
          </p:cNvPr>
          <p:cNvSpPr>
            <a:spLocks noGrp="1"/>
          </p:cNvSpPr>
          <p:nvPr>
            <p:ph type="dt" sz="quarter" idx="1"/>
          </p:nvPr>
        </p:nvSpPr>
        <p:spPr>
          <a:xfrm>
            <a:off x="3856739" y="0"/>
            <a:ext cx="2950475" cy="498773"/>
          </a:xfrm>
          <a:prstGeom prst="rect">
            <a:avLst/>
          </a:prstGeom>
        </p:spPr>
        <p:txBody>
          <a:bodyPr vert="horz" lIns="95706" tIns="47854" rIns="95706" bIns="47854" rtlCol="0"/>
          <a:lstStyle>
            <a:lvl1pPr algn="r">
              <a:defRPr sz="1300"/>
            </a:lvl1pPr>
          </a:lstStyle>
          <a:p>
            <a:fld id="{C0D775BD-8C00-BD45-A579-9F7ED7279E4D}" type="datetimeFigureOut">
              <a:rPr lang="en-US" smtClean="0">
                <a:latin typeface="Inter Tight Light" pitchFamily="2" charset="0"/>
              </a:rPr>
              <a:t>8/11/2026</a:t>
            </a:fld>
            <a:endParaRPr lang="en-US" dirty="0">
              <a:latin typeface="Inter Tight Light" pitchFamily="2" charset="0"/>
            </a:endParaRPr>
          </a:p>
        </p:txBody>
      </p:sp>
      <p:sp>
        <p:nvSpPr>
          <p:cNvPr id="4" name="Footer Placeholder 3">
            <a:extLst>
              <a:ext uri="{FF2B5EF4-FFF2-40B4-BE49-F238E27FC236}">
                <a16:creationId xmlns:a16="http://schemas.microsoft.com/office/drawing/2014/main" id="{7BBF8F84-C330-D492-4DB9-6A846041F049}"/>
              </a:ext>
            </a:extLst>
          </p:cNvPr>
          <p:cNvSpPr>
            <a:spLocks noGrp="1"/>
          </p:cNvSpPr>
          <p:nvPr>
            <p:ph type="ftr" sz="quarter" idx="2"/>
          </p:nvPr>
        </p:nvSpPr>
        <p:spPr>
          <a:xfrm>
            <a:off x="1" y="9442157"/>
            <a:ext cx="2950475" cy="498772"/>
          </a:xfrm>
          <a:prstGeom prst="rect">
            <a:avLst/>
          </a:prstGeom>
        </p:spPr>
        <p:txBody>
          <a:bodyPr vert="horz" lIns="95706" tIns="47854" rIns="95706" bIns="47854" rtlCol="0" anchor="b"/>
          <a:lstStyle>
            <a:lvl1pPr algn="l">
              <a:defRPr sz="1300"/>
            </a:lvl1pPr>
          </a:lstStyle>
          <a:p>
            <a:endParaRPr lang="en-US" dirty="0">
              <a:latin typeface="Inter Tight Light" pitchFamily="2" charset="0"/>
            </a:endParaRPr>
          </a:p>
        </p:txBody>
      </p:sp>
      <p:sp>
        <p:nvSpPr>
          <p:cNvPr id="5" name="Slide Number Placeholder 4">
            <a:extLst>
              <a:ext uri="{FF2B5EF4-FFF2-40B4-BE49-F238E27FC236}">
                <a16:creationId xmlns:a16="http://schemas.microsoft.com/office/drawing/2014/main" id="{A9152A99-2DA3-16E3-68FC-9B30C52A3A73}"/>
              </a:ext>
            </a:extLst>
          </p:cNvPr>
          <p:cNvSpPr>
            <a:spLocks noGrp="1"/>
          </p:cNvSpPr>
          <p:nvPr>
            <p:ph type="sldNum" sz="quarter" idx="3"/>
          </p:nvPr>
        </p:nvSpPr>
        <p:spPr>
          <a:xfrm>
            <a:off x="3856739" y="9442157"/>
            <a:ext cx="2950475" cy="498772"/>
          </a:xfrm>
          <a:prstGeom prst="rect">
            <a:avLst/>
          </a:prstGeom>
        </p:spPr>
        <p:txBody>
          <a:bodyPr vert="horz" lIns="95706" tIns="47854" rIns="95706" bIns="47854" rtlCol="0" anchor="b"/>
          <a:lstStyle>
            <a:lvl1pPr algn="r">
              <a:defRPr sz="1300"/>
            </a:lvl1pPr>
          </a:lstStyle>
          <a:p>
            <a:fld id="{517284A8-BB33-0046-98D9-2E24BAA66508}" type="slidenum">
              <a:rPr lang="en-US" smtClean="0">
                <a:latin typeface="Inter Tight Light" pitchFamily="2" charset="0"/>
              </a:rPr>
              <a:t>‹#›</a:t>
            </a:fld>
            <a:endParaRPr lang="en-US" dirty="0">
              <a:latin typeface="Inter Tight Light" pitchFamily="2" charset="0"/>
            </a:endParaRPr>
          </a:p>
        </p:txBody>
      </p:sp>
    </p:spTree>
    <p:extLst>
      <p:ext uri="{BB962C8B-B14F-4D97-AF65-F5344CB8AC3E}">
        <p14:creationId xmlns:p14="http://schemas.microsoft.com/office/powerpoint/2010/main" val="1332127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31" userDrawn="1">
          <p15:clr>
            <a:srgbClr val="F26B43"/>
          </p15:clr>
        </p15:guide>
        <p15:guide id="2" pos="2145"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0475" cy="498773"/>
          </a:xfrm>
          <a:prstGeom prst="rect">
            <a:avLst/>
          </a:prstGeom>
        </p:spPr>
        <p:txBody>
          <a:bodyPr vert="horz" lIns="95706" tIns="47854" rIns="95706" bIns="47854" rtlCol="0"/>
          <a:lstStyle>
            <a:lvl1pPr algn="l">
              <a:defRPr sz="1300" b="0" i="0">
                <a:latin typeface="Inter Tight Light" pitchFamily="2" charset="0"/>
              </a:defRPr>
            </a:lvl1pPr>
          </a:lstStyle>
          <a:p>
            <a:endParaRPr lang="en-US"/>
          </a:p>
        </p:txBody>
      </p:sp>
      <p:sp>
        <p:nvSpPr>
          <p:cNvPr id="3" name="Date Placeholder 2"/>
          <p:cNvSpPr>
            <a:spLocks noGrp="1"/>
          </p:cNvSpPr>
          <p:nvPr>
            <p:ph type="dt" idx="1"/>
          </p:nvPr>
        </p:nvSpPr>
        <p:spPr>
          <a:xfrm>
            <a:off x="3856739" y="0"/>
            <a:ext cx="2950475" cy="498773"/>
          </a:xfrm>
          <a:prstGeom prst="rect">
            <a:avLst/>
          </a:prstGeom>
        </p:spPr>
        <p:txBody>
          <a:bodyPr vert="horz" lIns="95706" tIns="47854" rIns="95706" bIns="47854" rtlCol="0"/>
          <a:lstStyle>
            <a:lvl1pPr algn="r">
              <a:defRPr sz="1300" b="0" i="0">
                <a:latin typeface="Inter Tight Light" pitchFamily="2" charset="0"/>
              </a:defRPr>
            </a:lvl1pPr>
          </a:lstStyle>
          <a:p>
            <a:fld id="{32B5B10B-CFFF-5A43-AF06-A709E04E96AB}" type="datetimeFigureOut">
              <a:rPr lang="en-US" smtClean="0"/>
              <a:pPr/>
              <a:t>8/11/2026</a:t>
            </a:fld>
            <a:endParaRPr lang="en-US"/>
          </a:p>
        </p:txBody>
      </p:sp>
      <p:sp>
        <p:nvSpPr>
          <p:cNvPr id="4" name="Slide Image Placeholder 3"/>
          <p:cNvSpPr>
            <a:spLocks noGrp="1" noRot="1" noChangeAspect="1"/>
          </p:cNvSpPr>
          <p:nvPr>
            <p:ph type="sldImg" idx="2"/>
          </p:nvPr>
        </p:nvSpPr>
        <p:spPr>
          <a:xfrm>
            <a:off x="423863" y="1243013"/>
            <a:ext cx="5962650" cy="3354387"/>
          </a:xfrm>
          <a:prstGeom prst="rect">
            <a:avLst/>
          </a:prstGeom>
          <a:noFill/>
          <a:ln w="12700">
            <a:solidFill>
              <a:prstClr val="black"/>
            </a:solidFill>
          </a:ln>
        </p:spPr>
        <p:txBody>
          <a:bodyPr vert="horz" lIns="95706" tIns="47854" rIns="95706" bIns="47854" rtlCol="0" anchor="ctr"/>
          <a:lstStyle/>
          <a:p>
            <a:endParaRPr lang="en-US"/>
          </a:p>
        </p:txBody>
      </p:sp>
      <p:sp>
        <p:nvSpPr>
          <p:cNvPr id="5" name="Notes Placeholder 4"/>
          <p:cNvSpPr>
            <a:spLocks noGrp="1"/>
          </p:cNvSpPr>
          <p:nvPr>
            <p:ph type="body" sz="quarter" idx="3"/>
          </p:nvPr>
        </p:nvSpPr>
        <p:spPr>
          <a:xfrm>
            <a:off x="680879" y="4784072"/>
            <a:ext cx="5447030" cy="3914239"/>
          </a:xfrm>
          <a:prstGeom prst="rect">
            <a:avLst/>
          </a:prstGeom>
        </p:spPr>
        <p:txBody>
          <a:bodyPr vert="horz" lIns="95706" tIns="47854" rIns="95706" bIns="4785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442157"/>
            <a:ext cx="2950475" cy="498772"/>
          </a:xfrm>
          <a:prstGeom prst="rect">
            <a:avLst/>
          </a:prstGeom>
        </p:spPr>
        <p:txBody>
          <a:bodyPr vert="horz" lIns="95706" tIns="47854" rIns="95706" bIns="47854" rtlCol="0" anchor="b"/>
          <a:lstStyle>
            <a:lvl1pPr algn="l">
              <a:defRPr sz="1300" b="0" i="0">
                <a:latin typeface="Inter Tight Light" pitchFamily="2" charset="0"/>
              </a:defRPr>
            </a:lvl1pPr>
          </a:lstStyle>
          <a:p>
            <a:endParaRPr lang="en-US"/>
          </a:p>
        </p:txBody>
      </p:sp>
      <p:sp>
        <p:nvSpPr>
          <p:cNvPr id="7" name="Slide Number Placeholder 6"/>
          <p:cNvSpPr>
            <a:spLocks noGrp="1"/>
          </p:cNvSpPr>
          <p:nvPr>
            <p:ph type="sldNum" sz="quarter" idx="5"/>
          </p:nvPr>
        </p:nvSpPr>
        <p:spPr>
          <a:xfrm>
            <a:off x="3856739" y="9442157"/>
            <a:ext cx="2950475" cy="498772"/>
          </a:xfrm>
          <a:prstGeom prst="rect">
            <a:avLst/>
          </a:prstGeom>
        </p:spPr>
        <p:txBody>
          <a:bodyPr vert="horz" lIns="95706" tIns="47854" rIns="95706" bIns="47854" rtlCol="0" anchor="b"/>
          <a:lstStyle>
            <a:lvl1pPr algn="r">
              <a:defRPr sz="1300" b="0" i="0">
                <a:latin typeface="Inter Tight Light" pitchFamily="2" charset="0"/>
              </a:defRPr>
            </a:lvl1pPr>
          </a:lstStyle>
          <a:p>
            <a:fld id="{2937C7FB-FE27-A045-901D-1E2CD3E50181}" type="slidenum">
              <a:rPr lang="en-US" smtClean="0"/>
              <a:pPr/>
              <a:t>‹#›</a:t>
            </a:fld>
            <a:endParaRPr lang="en-US"/>
          </a:p>
        </p:txBody>
      </p:sp>
    </p:spTree>
    <p:extLst>
      <p:ext uri="{BB962C8B-B14F-4D97-AF65-F5344CB8AC3E}">
        <p14:creationId xmlns:p14="http://schemas.microsoft.com/office/powerpoint/2010/main" val="329814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ter Tight Light" pitchFamily="2"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6D527-133F-FF7F-B861-26DDE39C0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76DAA-8A64-2A04-8804-E297FC126C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596F2C-F846-1BD3-7B41-9690177DEB9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4AB958-CBA4-866B-9DC2-5BACBC7DBB4A}"/>
              </a:ext>
            </a:extLst>
          </p:cNvPr>
          <p:cNvSpPr>
            <a:spLocks noGrp="1"/>
          </p:cNvSpPr>
          <p:nvPr>
            <p:ph type="sldNum" sz="quarter" idx="5"/>
          </p:nvPr>
        </p:nvSpPr>
        <p:spPr/>
        <p:txBody>
          <a:bodyPr/>
          <a:lstStyle/>
          <a:p>
            <a:fld id="{2937C7FB-FE27-A045-901D-1E2CD3E50181}" type="slidenum">
              <a:rPr lang="en-US" smtClean="0"/>
              <a:pPr/>
              <a:t>1</a:t>
            </a:fld>
            <a:endParaRPr lang="en-US" dirty="0"/>
          </a:p>
        </p:txBody>
      </p:sp>
    </p:spTree>
    <p:extLst>
      <p:ext uri="{BB962C8B-B14F-4D97-AF65-F5344CB8AC3E}">
        <p14:creationId xmlns:p14="http://schemas.microsoft.com/office/powerpoint/2010/main" val="2802811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p29:notes"/>
          <p:cNvSpPr>
            <a:spLocks noGrp="1" noRot="1" noChangeAspect="1"/>
          </p:cNvSpPr>
          <p:nvPr>
            <p:ph type="sldImg" idx="2"/>
          </p:nvPr>
        </p:nvSpPr>
        <p:spPr>
          <a:xfrm>
            <a:off x="423863"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1782" name="Google Shape;1782;p29:notes"/>
          <p:cNvSpPr txBox="1">
            <a:spLocks noGrp="1"/>
          </p:cNvSpPr>
          <p:nvPr>
            <p:ph type="body" idx="1"/>
          </p:nvPr>
        </p:nvSpPr>
        <p:spPr>
          <a:xfrm>
            <a:off x="680879" y="4784072"/>
            <a:ext cx="5447030" cy="3914239"/>
          </a:xfrm>
          <a:prstGeom prst="rect">
            <a:avLst/>
          </a:prstGeom>
          <a:noFill/>
          <a:ln>
            <a:noFill/>
          </a:ln>
        </p:spPr>
        <p:txBody>
          <a:bodyPr spcFirstLastPara="1" wrap="square" lIns="95691" tIns="47832" rIns="95691" bIns="47832" anchor="t" anchorCtr="0">
            <a:noAutofit/>
          </a:bodyPr>
          <a:lstStyle/>
          <a:p>
            <a:pPr>
              <a:buClr>
                <a:schemeClr val="dk1"/>
              </a:buClr>
              <a:buSzPts val="1200"/>
            </a:pPr>
            <a:endParaRPr dirty="0"/>
          </a:p>
        </p:txBody>
      </p:sp>
      <p:sp>
        <p:nvSpPr>
          <p:cNvPr id="1783" name="Google Shape;1783;p29:notes"/>
          <p:cNvSpPr txBox="1">
            <a:spLocks noGrp="1"/>
          </p:cNvSpPr>
          <p:nvPr>
            <p:ph type="sldNum" idx="12"/>
          </p:nvPr>
        </p:nvSpPr>
        <p:spPr>
          <a:xfrm>
            <a:off x="3856739" y="9442157"/>
            <a:ext cx="2950475" cy="498772"/>
          </a:xfrm>
          <a:prstGeom prst="rect">
            <a:avLst/>
          </a:prstGeom>
          <a:noFill/>
          <a:ln>
            <a:noFill/>
          </a:ln>
        </p:spPr>
        <p:txBody>
          <a:bodyPr spcFirstLastPara="1" wrap="square" lIns="95691" tIns="47832" rIns="95691" bIns="47832" anchor="b" anchorCtr="0">
            <a:noAutofit/>
          </a:bodyPr>
          <a:lstStyle/>
          <a:p>
            <a:pPr defTabSz="957066">
              <a:buClr>
                <a:srgbClr val="000000"/>
              </a:buClr>
              <a:defRPr/>
            </a:pPr>
            <a:fld id="{00000000-1234-1234-1234-123412341234}" type="slidenum">
              <a:rPr lang="en-GB" sz="1400" kern="0">
                <a:solidFill>
                  <a:srgbClr val="000000"/>
                </a:solidFill>
                <a:latin typeface="Inter Tight"/>
                <a:cs typeface="Inter Tight"/>
                <a:sym typeface="Inter Tight"/>
              </a:rPr>
              <a:t>25</a:t>
            </a:fld>
            <a:endParaRPr lang="en-GB" sz="1400" kern="0">
              <a:solidFill>
                <a:srgbClr val="000000"/>
              </a:solidFill>
              <a:latin typeface="Inter Tight"/>
              <a:cs typeface="Inter Tight"/>
              <a:sym typeface="Inter T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473ED-9285-2979-FA17-549A8F135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76E2D-0200-1F88-2C4D-F9133751E409}"/>
              </a:ext>
            </a:extLst>
          </p:cNvPr>
          <p:cNvSpPr>
            <a:spLocks noGrp="1" noRot="1" noChangeAspect="1"/>
          </p:cNvSpPr>
          <p:nvPr>
            <p:ph type="sldImg"/>
          </p:nvPr>
        </p:nvSpPr>
        <p:spPr>
          <a:xfrm>
            <a:off x="-222250" y="809625"/>
            <a:ext cx="7194550" cy="4048125"/>
          </a:xfrm>
        </p:spPr>
        <p:txBody>
          <a:bodyPr/>
          <a:lstStyle/>
          <a:p>
            <a:endParaRPr lang="en-GB"/>
          </a:p>
        </p:txBody>
      </p:sp>
      <p:sp>
        <p:nvSpPr>
          <p:cNvPr id="3" name="Notes Placeholder 2">
            <a:extLst>
              <a:ext uri="{FF2B5EF4-FFF2-40B4-BE49-F238E27FC236}">
                <a16:creationId xmlns:a16="http://schemas.microsoft.com/office/drawing/2014/main" id="{8A590ADF-A8CC-C774-E751-A7C9CF377E23}"/>
              </a:ext>
            </a:extLst>
          </p:cNvPr>
          <p:cNvSpPr>
            <a:spLocks noGrp="1"/>
          </p:cNvSpPr>
          <p:nvPr>
            <p:ph type="body" idx="1"/>
          </p:nvPr>
        </p:nvSpPr>
        <p:spPr/>
        <p:txBody>
          <a:bodyPr/>
          <a:lstStyle/>
          <a:p>
            <a:pPr marL="187532" indent="-187532" defTabSz="1000168">
              <a:defRPr/>
            </a:pPr>
            <a:endParaRPr lang="en-GB" sz="1300">
              <a:ea typeface="Inter Tight" panose="020B0004020202020204" pitchFamily="34" charset="0"/>
            </a:endParaRPr>
          </a:p>
        </p:txBody>
      </p:sp>
    </p:spTree>
    <p:extLst>
      <p:ext uri="{BB962C8B-B14F-4D97-AF65-F5344CB8AC3E}">
        <p14:creationId xmlns:p14="http://schemas.microsoft.com/office/powerpoint/2010/main" val="361036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37C7FB-FE27-A045-901D-1E2CD3E50181}" type="slidenum">
              <a:rPr lang="en-US" smtClean="0"/>
              <a:pPr/>
              <a:t>4</a:t>
            </a:fld>
            <a:endParaRPr lang="en-US" dirty="0"/>
          </a:p>
        </p:txBody>
      </p:sp>
    </p:spTree>
    <p:extLst>
      <p:ext uri="{BB962C8B-B14F-4D97-AF65-F5344CB8AC3E}">
        <p14:creationId xmlns:p14="http://schemas.microsoft.com/office/powerpoint/2010/main" val="241225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37C7FB-FE27-A045-901D-1E2CD3E50181}" type="slidenum">
              <a:rPr lang="en-US" smtClean="0"/>
              <a:pPr/>
              <a:t>10</a:t>
            </a:fld>
            <a:endParaRPr lang="en-US" dirty="0"/>
          </a:p>
        </p:txBody>
      </p:sp>
    </p:spTree>
    <p:extLst>
      <p:ext uri="{BB962C8B-B14F-4D97-AF65-F5344CB8AC3E}">
        <p14:creationId xmlns:p14="http://schemas.microsoft.com/office/powerpoint/2010/main" val="3200002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BD6A7-25B9-86E6-A084-A82AD468D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A771E-F5D0-0B75-6E52-194DB8F40E9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32FFBF-3839-7941-B991-488A90019C42}"/>
              </a:ext>
            </a:extLst>
          </p:cNvPr>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Having stripped out moments that brands can’t buy (e.g. BBC TV shows, factored Netflix shows for ad-tier viewership) it becomes clear that the 2 strongest routes advertisers have into cultural moments that resonate are TV (through entertainment and sport) and Cinema.</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While we’re in a time where many briefs are ‘social first’ and in our own bubbles viral moments can feel massive, when people reflect on the moments that mattered or resonated most it’s clear that TV and Cinema deliver the majority of commercially available culture that brands can put on the </a:t>
            </a:r>
            <a:r>
              <a:rPr lang="en-GB" sz="1000" kern="1200">
                <a:solidFill>
                  <a:schemeClr val="tx1"/>
                </a:solidFill>
                <a:effectLst/>
                <a:latin typeface="Inter Tight Light" pitchFamily="2" charset="0"/>
                <a:ea typeface="Inter Tight Light" pitchFamily="2" charset="0"/>
                <a:cs typeface="Inter Tight Light" pitchFamily="2" charset="0"/>
              </a:rPr>
              <a:t>media plan. </a:t>
            </a:r>
          </a:p>
          <a:p>
            <a:pPr marL="171450" lvl="0" indent="-171450">
              <a:buFont typeface="Inter Tight" panose="020B0604020202020204" pitchFamily="34" charset="0"/>
              <a:buChar char="•"/>
            </a:pPr>
            <a:endParaRPr lang="en-GB" sz="1000" kern="1200">
              <a:solidFill>
                <a:schemeClr val="tx1"/>
              </a:solidFill>
              <a:effectLst/>
              <a:latin typeface="Inter Tight Light" pitchFamily="2" charset="0"/>
              <a:ea typeface="Inter Tight Light" pitchFamily="2" charset="0"/>
              <a:cs typeface="Inter Tight Light" pitchFamily="2" charset="0"/>
            </a:endParaRPr>
          </a:p>
          <a:p>
            <a:endParaRPr lang="en-US" dirty="0"/>
          </a:p>
        </p:txBody>
      </p:sp>
      <p:sp>
        <p:nvSpPr>
          <p:cNvPr id="4" name="Slide Number Placeholder 3">
            <a:extLst>
              <a:ext uri="{FF2B5EF4-FFF2-40B4-BE49-F238E27FC236}">
                <a16:creationId xmlns:a16="http://schemas.microsoft.com/office/drawing/2014/main" id="{A6BC4884-F955-C9A0-918E-DC78F53773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37C7FB-FE27-A045-901D-1E2CD3E50181}" type="slidenum">
              <a:rPr kumimoji="0" lang="en-US" sz="1200" b="0" i="0" u="none" strike="noStrike" kern="1200" cap="none" spc="0" normalizeH="0" baseline="0" noProof="0" smtClean="0">
                <a:ln>
                  <a:noFill/>
                </a:ln>
                <a:solidFill>
                  <a:prstClr val="black"/>
                </a:solidFill>
                <a:effectLst/>
                <a:uLnTx/>
                <a:uFillTx/>
                <a:latin typeface="Inter Tight" panose="02110004020202020204"/>
                <a:ea typeface="+mn-ea"/>
                <a:cs typeface="+mn-cs"/>
              </a:rPr>
              <a:t>11</a:t>
            </a:fld>
            <a:endParaRPr kumimoji="0" lang="en-US"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225956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37C7FB-FE27-A045-901D-1E2CD3E50181}" type="slidenum">
              <a:rPr lang="en-US" smtClean="0"/>
              <a:pPr/>
              <a:t>13</a:t>
            </a:fld>
            <a:endParaRPr lang="en-US" dirty="0"/>
          </a:p>
        </p:txBody>
      </p:sp>
    </p:spTree>
    <p:extLst>
      <p:ext uri="{BB962C8B-B14F-4D97-AF65-F5344CB8AC3E}">
        <p14:creationId xmlns:p14="http://schemas.microsoft.com/office/powerpoint/2010/main" val="3282063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37C7FB-FE27-A045-901D-1E2CD3E50181}" type="slidenum">
              <a:rPr lang="en-US" smtClean="0"/>
              <a:pPr/>
              <a:t>14</a:t>
            </a:fld>
            <a:endParaRPr lang="en-US" dirty="0"/>
          </a:p>
        </p:txBody>
      </p:sp>
    </p:spTree>
    <p:extLst>
      <p:ext uri="{BB962C8B-B14F-4D97-AF65-F5344CB8AC3E}">
        <p14:creationId xmlns:p14="http://schemas.microsoft.com/office/powerpoint/2010/main" val="3129217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C61E8-5640-5AA5-BD0A-0A6EA38107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53BF1-0B41-A08A-0649-78A4DBFB53F8}"/>
              </a:ext>
            </a:extLst>
          </p:cNvPr>
          <p:cNvSpPr>
            <a:spLocks noGrp="1" noRot="1" noChangeAspect="1"/>
          </p:cNvSpPr>
          <p:nvPr>
            <p:ph type="sldImg"/>
          </p:nvPr>
        </p:nvSpPr>
        <p:spPr>
          <a:xfrm>
            <a:off x="92075" y="746125"/>
            <a:ext cx="6624638" cy="3727450"/>
          </a:xfrm>
        </p:spPr>
        <p:txBody>
          <a:bodyPr/>
          <a:lstStyle/>
          <a:p>
            <a:endParaRPr lang="en-GB"/>
          </a:p>
        </p:txBody>
      </p:sp>
      <p:sp>
        <p:nvSpPr>
          <p:cNvPr id="3" name="Notes Placeholder 2">
            <a:extLst>
              <a:ext uri="{FF2B5EF4-FFF2-40B4-BE49-F238E27FC236}">
                <a16:creationId xmlns:a16="http://schemas.microsoft.com/office/drawing/2014/main" id="{053093FF-8701-16A1-C70B-A6C62B41CDAD}"/>
              </a:ext>
            </a:extLst>
          </p:cNvPr>
          <p:cNvSpPr>
            <a:spLocks noGrp="1"/>
          </p:cNvSpPr>
          <p:nvPr>
            <p:ph type="body" idx="1"/>
          </p:nvPr>
        </p:nvSpPr>
        <p:spPr/>
        <p:txBody>
          <a:bodyPr/>
          <a:lstStyle/>
          <a:p>
            <a:pPr defTabSz="1036982">
              <a:buClr>
                <a:srgbClr val="000000"/>
              </a:buClr>
              <a:buSzPts val="1100"/>
              <a:defRPr/>
            </a:pPr>
            <a:endParaRPr lang="en-US">
              <a:solidFill>
                <a:srgbClr val="000000"/>
              </a:solidFill>
              <a:latin typeface="Inter Tight" panose="020B0604020202020204" pitchFamily="34" charset="0"/>
              <a:cs typeface="Inter Tight" panose="020B0604020202020204" pitchFamily="34" charset="0"/>
              <a:sym typeface="Inter Tight"/>
            </a:endParaRPr>
          </a:p>
        </p:txBody>
      </p:sp>
    </p:spTree>
    <p:extLst>
      <p:ext uri="{BB962C8B-B14F-4D97-AF65-F5344CB8AC3E}">
        <p14:creationId xmlns:p14="http://schemas.microsoft.com/office/powerpoint/2010/main" val="1764670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37C7FB-FE27-A045-901D-1E2CD3E50181}" type="slidenum">
              <a:rPr lang="en-US" smtClean="0"/>
              <a:pPr/>
              <a:t>17</a:t>
            </a:fld>
            <a:endParaRPr lang="en-US" dirty="0"/>
          </a:p>
        </p:txBody>
      </p:sp>
    </p:spTree>
    <p:extLst>
      <p:ext uri="{BB962C8B-B14F-4D97-AF65-F5344CB8AC3E}">
        <p14:creationId xmlns:p14="http://schemas.microsoft.com/office/powerpoint/2010/main" val="2758766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35FEF-E265-8F80-EF0D-AFD6EA4AF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FB144-E569-4B4F-F0D8-27BEB043B9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4668726-89AC-5097-5DFF-4C8E1EB6FE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5B5ACD-1604-DA9D-F1E9-47113B2A8C16}"/>
              </a:ext>
            </a:extLst>
          </p:cNvPr>
          <p:cNvSpPr>
            <a:spLocks noGrp="1"/>
          </p:cNvSpPr>
          <p:nvPr>
            <p:ph type="sldNum" sz="quarter" idx="5"/>
          </p:nvPr>
        </p:nvSpPr>
        <p:spPr/>
        <p:txBody>
          <a:bodyPr/>
          <a:lstStyle/>
          <a:p>
            <a:fld id="{2937C7FB-FE27-A045-901D-1E2CD3E50181}" type="slidenum">
              <a:rPr lang="en-US" smtClean="0"/>
              <a:pPr/>
              <a:t>24</a:t>
            </a:fld>
            <a:endParaRPr lang="en-US" dirty="0"/>
          </a:p>
        </p:txBody>
      </p:sp>
    </p:spTree>
    <p:extLst>
      <p:ext uri="{BB962C8B-B14F-4D97-AF65-F5344CB8AC3E}">
        <p14:creationId xmlns:p14="http://schemas.microsoft.com/office/powerpoint/2010/main" val="7303188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userDrawn="1"/>
        </p:nvCxnSpPr>
        <p:spPr>
          <a:xfrm>
            <a:off x="192088" y="6146915"/>
            <a:ext cx="6621810" cy="0"/>
          </a:xfrm>
          <a:prstGeom prst="line">
            <a:avLst/>
          </a:prstGeom>
          <a:ln>
            <a:solidFill>
              <a:schemeClr val="bg1"/>
            </a:solidFill>
          </a:ln>
        </p:spPr>
        <p:style>
          <a:lnRef idx="2">
            <a:schemeClr val="dk2"/>
          </a:lnRef>
          <a:fillRef idx="0">
            <a:schemeClr val="dk2"/>
          </a:fillRef>
          <a:effectRef idx="1">
            <a:schemeClr val="dk2"/>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51521486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rmAutofit/>
          </a:bodyPr>
          <a:lstStyle>
            <a:lvl1pPr>
              <a:buNone/>
              <a:defRPr sz="7400">
                <a:solidFill>
                  <a:schemeClr val="bg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rmAutofit/>
          </a:bodyPr>
          <a:lstStyle>
            <a:lvl1pPr>
              <a:buNone/>
              <a:defRPr sz="2000">
                <a:solidFill>
                  <a:schemeClr val="bg1"/>
                </a:solidFill>
              </a:defRPr>
            </a:lvl1pPr>
          </a:lstStyle>
          <a:p>
            <a:pPr lvl="0"/>
            <a:r>
              <a:rPr lang="en-US" dirty="0"/>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553522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shorter header">
    <p:bg>
      <p:bgPr>
        <a:solidFill>
          <a:schemeClr val="tx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lstStyle>
            <a:lvl1pPr>
              <a:defRPr sz="7400">
                <a:solidFill>
                  <a:schemeClr val="bg1"/>
                </a:solidFill>
              </a:defRPr>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pic>
        <p:nvPicPr>
          <p:cNvPr id="2" name="Picture 1" descr="A white circle with black background&#10;&#10;AI-generated content may be incorrect.">
            <a:extLst>
              <a:ext uri="{FF2B5EF4-FFF2-40B4-BE49-F238E27FC236}">
                <a16:creationId xmlns:a16="http://schemas.microsoft.com/office/drawing/2014/main" id="{C8E46FC7-5DF4-F259-938F-5AF44470802D}"/>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66182385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x 7">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02527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s x 14">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28971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s with image">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blipFill>
            <a:blip r:embed="rId3">
              <a:extLst>
                <a:ext uri="{28A0092B-C50C-407E-A947-70E740481C1C}">
                  <a14:useLocalDpi xmlns:a14="http://schemas.microsoft.com/office/drawing/2010/main" val="0"/>
                </a:ext>
              </a:extLst>
            </a:blip>
            <a:stretch>
              <a:fillRect/>
            </a:stretch>
          </a:blipFill>
        </p:spPr>
        <p:txBody>
          <a:bodyPr/>
          <a:lstStyle/>
          <a:p>
            <a:endParaRPr lang="en-US"/>
          </a:p>
        </p:txBody>
      </p:sp>
    </p:spTree>
    <p:extLst>
      <p:ext uri="{BB962C8B-B14F-4D97-AF65-F5344CB8AC3E}">
        <p14:creationId xmlns:p14="http://schemas.microsoft.com/office/powerpoint/2010/main" val="2269682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blue">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4245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21277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old statement green">
    <p:bg>
      <p:bgPr>
        <a:solidFill>
          <a:schemeClr val="tx1"/>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DFDCEB58-4796-C329-D28B-72CDA8E9857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340721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541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8103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userDrawn="1"/>
        </p:nvCxnSpPr>
        <p:spPr>
          <a:xfrm>
            <a:off x="192088" y="6146915"/>
            <a:ext cx="6621810" cy="0"/>
          </a:xfrm>
          <a:prstGeom prst="line">
            <a:avLst/>
          </a:prstGeom>
          <a:ln>
            <a:solidFill>
              <a:schemeClr val="bg1"/>
            </a:solidFill>
          </a:ln>
        </p:spPr>
        <p:style>
          <a:lnRef idx="2">
            <a:schemeClr val="dk2"/>
          </a:lnRef>
          <a:fillRef idx="0">
            <a:schemeClr val="dk2"/>
          </a:fillRef>
          <a:effectRef idx="1">
            <a:schemeClr val="dk2"/>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76347059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lm poster 5">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a:p>
        </p:txBody>
      </p:sp>
    </p:spTree>
    <p:extLst>
      <p:ext uri="{BB962C8B-B14F-4D97-AF65-F5344CB8AC3E}">
        <p14:creationId xmlns:p14="http://schemas.microsoft.com/office/powerpoint/2010/main" val="242538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full width">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userDrawn="1"/>
        </p:nvSpPr>
        <p:spPr>
          <a:xfrm>
            <a:off x="192088" y="1691858"/>
            <a:ext cx="11807825" cy="4315239"/>
          </a:xfrm>
          <a:prstGeom prst="roundRect">
            <a:avLst>
              <a:gd name="adj" fmla="val 1274"/>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808051"/>
            <a:ext cx="11513869" cy="4073357"/>
          </a:xfrm>
          <a:pattFill prst="pct50">
            <a:fgClr>
              <a:schemeClr val="dk2"/>
            </a:fgClr>
            <a:bgClr>
              <a:schemeClr val="bg1"/>
            </a:bgClr>
          </a:pattFill>
        </p:spPr>
        <p:txBody>
          <a:bodyPr/>
          <a:lstStyle/>
          <a:p>
            <a:endParaRPr lang="en-US"/>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69263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half page with copy">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userDrawn="1"/>
        </p:nvSpPr>
        <p:spPr>
          <a:xfrm>
            <a:off x="7897091" y="239094"/>
            <a:ext cx="4102822" cy="5768004"/>
          </a:xfrm>
          <a:prstGeom prst="roundRect">
            <a:avLst>
              <a:gd name="adj" fmla="val 1274"/>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688076"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693488" cy="1225963"/>
          </a:xfrm>
        </p:spPr>
        <p:txBody>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215543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userDrawn="1"/>
        </p:nvSpPr>
        <p:spPr>
          <a:xfrm>
            <a:off x="0" y="0"/>
            <a:ext cx="12192000" cy="6858000"/>
          </a:xfrm>
          <a:prstGeom prst="rect">
            <a:avLst/>
          </a:prstGeom>
          <a:no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dirty="0"/>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3817613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userDrawn="1"/>
        </p:nvSpPr>
        <p:spPr>
          <a:xfrm>
            <a:off x="0" y="0"/>
            <a:ext cx="12192000" cy="6858000"/>
          </a:xfrm>
          <a:prstGeom prst="rect">
            <a:avLst/>
          </a:prstGeom>
          <a:no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dirty="0"/>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lvl1pPr>
              <a:buNone/>
              <a:defRPr/>
            </a:lvl1pPr>
          </a:lstStyle>
          <a:p>
            <a:endParaRPr lang="en-US" dirty="0"/>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3829507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ong quote">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985842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3 stats">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6060" y="2309536"/>
            <a:ext cx="3822263" cy="2970447"/>
          </a:xfrm>
          <a:prstGeom prst="roundRect">
            <a:avLst>
              <a:gd name="adj" fmla="val 1848"/>
            </a:avLst>
          </a:prstGeom>
          <a:solidFill>
            <a:schemeClr val="accent2"/>
          </a:solidFill>
        </p:spPr>
        <p:txBody>
          <a:bodyPr/>
          <a:lstStyle>
            <a:lvl1pPr>
              <a:buNone/>
              <a:defRPr>
                <a:noFill/>
              </a:defRPr>
            </a:lvl1pPr>
          </a:lstStyle>
          <a:p>
            <a:pPr lvl="0"/>
            <a:endParaRPr lang="en-GB" dirty="0"/>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1591022"/>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9531" y="3794760"/>
            <a:ext cx="3685895" cy="1403794"/>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9530" y="2625760"/>
            <a:ext cx="3685897" cy="1014886"/>
          </a:xfrm>
        </p:spPr>
        <p:txBody>
          <a:bodyPr>
            <a:noAutofit/>
          </a:bodyPr>
          <a:lstStyle>
            <a:lvl1pPr algn="ctr">
              <a:buNone/>
              <a:defRPr sz="7200">
                <a:solidFill>
                  <a:schemeClr val="bg1"/>
                </a:solidFill>
              </a:defRPr>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12388" y="3925925"/>
            <a:ext cx="3433499" cy="1118515"/>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5733" y="2309536"/>
            <a:ext cx="3822263" cy="2970447"/>
          </a:xfrm>
          <a:prstGeom prst="roundRect">
            <a:avLst>
              <a:gd name="adj" fmla="val 1848"/>
            </a:avLst>
          </a:prstGeom>
          <a:solidFill>
            <a:schemeClr val="accent2"/>
          </a:solidFill>
        </p:spPr>
        <p:txBody>
          <a:bodyPr/>
          <a:lstStyle>
            <a:lvl1pPr>
              <a:buNone/>
              <a:defRPr>
                <a:noFill/>
              </a:defRPr>
            </a:lvl1pPr>
          </a:lstStyle>
          <a:p>
            <a:pPr lvl="0"/>
            <a:endParaRPr lang="en-GB" dirty="0"/>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9204" y="3794760"/>
            <a:ext cx="3685895" cy="1403794"/>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9203" y="2625760"/>
            <a:ext cx="3685897" cy="1014886"/>
          </a:xfrm>
        </p:spPr>
        <p:txBody>
          <a:bodyPr>
            <a:noAutofit/>
          </a:bodyPr>
          <a:lstStyle>
            <a:lvl1pPr algn="ctr">
              <a:buNone/>
              <a:defRPr sz="72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82061" y="3925925"/>
            <a:ext cx="3433499" cy="1118515"/>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64495" y="2309536"/>
            <a:ext cx="3822263" cy="2970447"/>
          </a:xfrm>
          <a:prstGeom prst="roundRect">
            <a:avLst>
              <a:gd name="adj" fmla="val 1848"/>
            </a:avLst>
          </a:prstGeom>
          <a:solidFill>
            <a:schemeClr val="accent2"/>
          </a:solidFill>
        </p:spPr>
        <p:txBody>
          <a:bodyPr/>
          <a:lstStyle>
            <a:lvl1pPr>
              <a:buNone/>
              <a:defRPr>
                <a:noFill/>
              </a:defRPr>
            </a:lvl1pPr>
          </a:lstStyle>
          <a:p>
            <a:pPr lvl="0"/>
            <a:endParaRPr lang="en-GB" dirty="0"/>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7966" y="3794760"/>
            <a:ext cx="3685895" cy="1403794"/>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7965" y="2625760"/>
            <a:ext cx="3685897" cy="1014886"/>
          </a:xfrm>
        </p:spPr>
        <p:txBody>
          <a:bodyPr>
            <a:noAutofit/>
          </a:bodyPr>
          <a:lstStyle>
            <a:lvl1pPr algn="ctr">
              <a:buNone/>
              <a:defRPr sz="72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60823" y="3925925"/>
            <a:ext cx="3433499" cy="1118515"/>
          </a:xfrm>
        </p:spPr>
        <p:txBody>
          <a:bodyPr>
            <a:noAutofit/>
          </a:bodyPr>
          <a:lstStyle>
            <a:lvl1pPr algn="ctr">
              <a:lnSpc>
                <a:spcPct val="100000"/>
              </a:lnSpc>
              <a:buNone/>
              <a:defRPr sz="2000"/>
            </a:lvl1pPr>
          </a:lstStyle>
          <a:p>
            <a:pPr lvl="0"/>
            <a:r>
              <a:rPr lang="en-US" dirty="0"/>
              <a:t>Stat goes here over more lines if needed</a:t>
            </a:r>
          </a:p>
        </p:txBody>
      </p:sp>
      <p:pic>
        <p:nvPicPr>
          <p:cNvPr id="4" name="Picture 3" descr="A group of blue circles&#10;&#10;AI-generated content may be incorrect.">
            <a:extLst>
              <a:ext uri="{FF2B5EF4-FFF2-40B4-BE49-F238E27FC236}">
                <a16:creationId xmlns:a16="http://schemas.microsoft.com/office/drawing/2014/main" id="{89547812-6E34-BD02-15EA-71A143DE01CF}"/>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600890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stats">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endParaRPr lang="en-GB" dirty="0"/>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endParaRPr lang="en-GB" dirty="0"/>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824172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576452"/>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rm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29" name="Text Placeholder 28">
            <a:extLst>
              <a:ext uri="{FF2B5EF4-FFF2-40B4-BE49-F238E27FC236}">
                <a16:creationId xmlns:a16="http://schemas.microsoft.com/office/drawing/2014/main" id="{CF628DE3-9F03-FEE3-BCED-BD4599226CF7}"/>
              </a:ext>
            </a:extLst>
          </p:cNvPr>
          <p:cNvSpPr>
            <a:spLocks noGrp="1"/>
          </p:cNvSpPr>
          <p:nvPr>
            <p:ph type="body" sz="quarter" idx="88" hasCustomPrompt="1"/>
          </p:nvPr>
        </p:nvSpPr>
        <p:spPr>
          <a:xfrm>
            <a:off x="304800" y="671514"/>
            <a:ext cx="2514600" cy="1521618"/>
          </a:xfrm>
        </p:spPr>
        <p:txBody>
          <a:bodyPr anchor="ctr">
            <a:noAutofit/>
          </a:bodyPr>
          <a:lstStyle>
            <a:lvl1pPr algn="ctr">
              <a:lnSpc>
                <a:spcPct val="100000"/>
              </a:lnSpc>
              <a:buNone/>
              <a:defRPr sz="3200"/>
            </a:lvl1pPr>
          </a:lstStyle>
          <a:p>
            <a:pPr lvl="0"/>
            <a:r>
              <a:rPr lang="en-US"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p:nvPr>
        </p:nvSpPr>
        <p:spPr>
          <a:xfrm>
            <a:off x="9258591" y="576452"/>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p:nvPr>
        </p:nvSpPr>
        <p:spPr>
          <a:xfrm>
            <a:off x="3223025" y="576452"/>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p:nvPr>
        </p:nvSpPr>
        <p:spPr>
          <a:xfrm>
            <a:off x="6240808" y="576452"/>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p:nvPr>
        </p:nvSpPr>
        <p:spPr>
          <a:xfrm>
            <a:off x="218397" y="4224500"/>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p:nvPr>
        </p:nvSpPr>
        <p:spPr>
          <a:xfrm>
            <a:off x="9271746" y="4224500"/>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p:nvPr>
        </p:nvSpPr>
        <p:spPr>
          <a:xfrm>
            <a:off x="3236180" y="4224500"/>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p:nvPr>
        </p:nvSpPr>
        <p:spPr>
          <a:xfrm>
            <a:off x="6253963" y="4224500"/>
            <a:ext cx="2728167" cy="1720592"/>
          </a:xfrm>
          <a:prstGeom prst="roundRect">
            <a:avLst>
              <a:gd name="adj" fmla="val 4800"/>
            </a:avLst>
          </a:prstGeom>
          <a:solidFill>
            <a:schemeClr val="bg1"/>
          </a:solidFill>
        </p:spPr>
        <p:txBody>
          <a:bodyPr/>
          <a:lstStyle>
            <a:lvl1pPr>
              <a:buNone/>
              <a:defRPr>
                <a:noFill/>
              </a:defRPr>
            </a:lvl1pPr>
          </a:lstStyle>
          <a:p>
            <a:pPr lvl="0"/>
            <a:endParaRPr lang="en-GB" dirty="0"/>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5" name="Text Placeholder 28">
            <a:extLst>
              <a:ext uri="{FF2B5EF4-FFF2-40B4-BE49-F238E27FC236}">
                <a16:creationId xmlns:a16="http://schemas.microsoft.com/office/drawing/2014/main" id="{768DEF79-D320-EC51-66BD-2514FD1ADC15}"/>
              </a:ext>
            </a:extLst>
          </p:cNvPr>
          <p:cNvSpPr>
            <a:spLocks noGrp="1"/>
          </p:cNvSpPr>
          <p:nvPr>
            <p:ph type="body" sz="quarter" idx="102" hasCustomPrompt="1"/>
          </p:nvPr>
        </p:nvSpPr>
        <p:spPr>
          <a:xfrm>
            <a:off x="3329808" y="671514"/>
            <a:ext cx="2514600" cy="1521618"/>
          </a:xfrm>
        </p:spPr>
        <p:txBody>
          <a:bodyPr anchor="ctr">
            <a:noAutofit/>
          </a:bodyPr>
          <a:lstStyle>
            <a:lvl1pPr algn="ctr">
              <a:lnSpc>
                <a:spcPct val="100000"/>
              </a:lnSpc>
              <a:buNone/>
              <a:defRPr sz="3200"/>
            </a:lvl1pPr>
          </a:lstStyle>
          <a:p>
            <a:pPr lvl="0"/>
            <a:r>
              <a:rPr lang="en-US" dirty="0"/>
              <a:t>Stat or fact</a:t>
            </a:r>
          </a:p>
        </p:txBody>
      </p:sp>
      <p:sp>
        <p:nvSpPr>
          <p:cNvPr id="6" name="Text Placeholder 28">
            <a:extLst>
              <a:ext uri="{FF2B5EF4-FFF2-40B4-BE49-F238E27FC236}">
                <a16:creationId xmlns:a16="http://schemas.microsoft.com/office/drawing/2014/main" id="{E75FC4C3-2E36-3095-B0C5-1DA40BE6A81C}"/>
              </a:ext>
            </a:extLst>
          </p:cNvPr>
          <p:cNvSpPr>
            <a:spLocks noGrp="1"/>
          </p:cNvSpPr>
          <p:nvPr>
            <p:ph type="body" sz="quarter" idx="103" hasCustomPrompt="1"/>
          </p:nvPr>
        </p:nvSpPr>
        <p:spPr>
          <a:xfrm>
            <a:off x="6347592" y="668638"/>
            <a:ext cx="2514600" cy="1521618"/>
          </a:xfrm>
        </p:spPr>
        <p:txBody>
          <a:bodyPr anchor="ctr">
            <a:noAutofit/>
          </a:bodyPr>
          <a:lstStyle>
            <a:lvl1pPr algn="ctr">
              <a:lnSpc>
                <a:spcPct val="100000"/>
              </a:lnSpc>
              <a:buNone/>
              <a:defRPr sz="3200"/>
            </a:lvl1pPr>
          </a:lstStyle>
          <a:p>
            <a:pPr lvl="0"/>
            <a:r>
              <a:rPr lang="en-US" dirty="0"/>
              <a:t>Stat or fact</a:t>
            </a:r>
          </a:p>
        </p:txBody>
      </p:sp>
      <p:sp>
        <p:nvSpPr>
          <p:cNvPr id="7" name="Text Placeholder 28">
            <a:extLst>
              <a:ext uri="{FF2B5EF4-FFF2-40B4-BE49-F238E27FC236}">
                <a16:creationId xmlns:a16="http://schemas.microsoft.com/office/drawing/2014/main" id="{FDBC3B51-A23D-EB10-7573-F6F5093FB200}"/>
              </a:ext>
            </a:extLst>
          </p:cNvPr>
          <p:cNvSpPr>
            <a:spLocks noGrp="1"/>
          </p:cNvSpPr>
          <p:nvPr>
            <p:ph type="body" sz="quarter" idx="104" hasCustomPrompt="1"/>
          </p:nvPr>
        </p:nvSpPr>
        <p:spPr>
          <a:xfrm>
            <a:off x="9372600" y="668638"/>
            <a:ext cx="2514600" cy="1521618"/>
          </a:xfrm>
        </p:spPr>
        <p:txBody>
          <a:bodyPr anchor="ctr">
            <a:noAutofit/>
          </a:bodyPr>
          <a:lstStyle>
            <a:lvl1pPr algn="ctr">
              <a:lnSpc>
                <a:spcPct val="100000"/>
              </a:lnSpc>
              <a:buNone/>
              <a:defRPr sz="3200"/>
            </a:lvl1pPr>
          </a:lstStyle>
          <a:p>
            <a:pPr lvl="0"/>
            <a:r>
              <a:rPr lang="en-US" dirty="0"/>
              <a:t>Stat or fact</a:t>
            </a:r>
          </a:p>
        </p:txBody>
      </p:sp>
      <p:sp>
        <p:nvSpPr>
          <p:cNvPr id="8" name="Text Placeholder 28">
            <a:extLst>
              <a:ext uri="{FF2B5EF4-FFF2-40B4-BE49-F238E27FC236}">
                <a16:creationId xmlns:a16="http://schemas.microsoft.com/office/drawing/2014/main" id="{2D0F9815-2E8E-BF99-41DA-B7A8D58C5628}"/>
              </a:ext>
            </a:extLst>
          </p:cNvPr>
          <p:cNvSpPr>
            <a:spLocks noGrp="1"/>
          </p:cNvSpPr>
          <p:nvPr>
            <p:ph type="body" sz="quarter" idx="105" hasCustomPrompt="1"/>
          </p:nvPr>
        </p:nvSpPr>
        <p:spPr>
          <a:xfrm>
            <a:off x="321568" y="4331495"/>
            <a:ext cx="2514600" cy="1521618"/>
          </a:xfrm>
        </p:spPr>
        <p:txBody>
          <a:bodyPr anchor="ctr">
            <a:noAutofit/>
          </a:bodyPr>
          <a:lstStyle>
            <a:lvl1pPr algn="ctr">
              <a:lnSpc>
                <a:spcPct val="100000"/>
              </a:lnSpc>
              <a:buNone/>
              <a:defRPr sz="3200"/>
            </a:lvl1pPr>
          </a:lstStyle>
          <a:p>
            <a:pPr lvl="0"/>
            <a:r>
              <a:rPr lang="en-US" dirty="0"/>
              <a:t>Stat or fact</a:t>
            </a:r>
          </a:p>
        </p:txBody>
      </p:sp>
      <p:sp>
        <p:nvSpPr>
          <p:cNvPr id="9" name="Text Placeholder 28">
            <a:extLst>
              <a:ext uri="{FF2B5EF4-FFF2-40B4-BE49-F238E27FC236}">
                <a16:creationId xmlns:a16="http://schemas.microsoft.com/office/drawing/2014/main" id="{BD0AC687-6EAA-D865-1456-BA29C714A4BD}"/>
              </a:ext>
            </a:extLst>
          </p:cNvPr>
          <p:cNvSpPr>
            <a:spLocks noGrp="1"/>
          </p:cNvSpPr>
          <p:nvPr>
            <p:ph type="body" sz="quarter" idx="106" hasCustomPrompt="1"/>
          </p:nvPr>
        </p:nvSpPr>
        <p:spPr>
          <a:xfrm>
            <a:off x="3346576" y="4331495"/>
            <a:ext cx="2514600" cy="1521618"/>
          </a:xfrm>
        </p:spPr>
        <p:txBody>
          <a:bodyPr anchor="ctr">
            <a:noAutofit/>
          </a:bodyPr>
          <a:lstStyle>
            <a:lvl1pPr algn="ctr">
              <a:lnSpc>
                <a:spcPct val="100000"/>
              </a:lnSpc>
              <a:buNone/>
              <a:defRPr sz="3200"/>
            </a:lvl1pPr>
          </a:lstStyle>
          <a:p>
            <a:pPr lvl="0"/>
            <a:r>
              <a:rPr lang="en-US" dirty="0"/>
              <a:t>Stat or fact</a:t>
            </a:r>
          </a:p>
        </p:txBody>
      </p:sp>
      <p:sp>
        <p:nvSpPr>
          <p:cNvPr id="10" name="Text Placeholder 28">
            <a:extLst>
              <a:ext uri="{FF2B5EF4-FFF2-40B4-BE49-F238E27FC236}">
                <a16:creationId xmlns:a16="http://schemas.microsoft.com/office/drawing/2014/main" id="{5D425596-68DD-0395-1835-7A30D7EA7E76}"/>
              </a:ext>
            </a:extLst>
          </p:cNvPr>
          <p:cNvSpPr>
            <a:spLocks noGrp="1"/>
          </p:cNvSpPr>
          <p:nvPr>
            <p:ph type="body" sz="quarter" idx="107" hasCustomPrompt="1"/>
          </p:nvPr>
        </p:nvSpPr>
        <p:spPr>
          <a:xfrm>
            <a:off x="6357134" y="4331495"/>
            <a:ext cx="2514600" cy="1521618"/>
          </a:xfrm>
        </p:spPr>
        <p:txBody>
          <a:bodyPr anchor="ctr">
            <a:noAutofit/>
          </a:bodyPr>
          <a:lstStyle>
            <a:lvl1pPr algn="ctr">
              <a:lnSpc>
                <a:spcPct val="100000"/>
              </a:lnSpc>
              <a:buNone/>
              <a:defRPr sz="3200"/>
            </a:lvl1pPr>
          </a:lstStyle>
          <a:p>
            <a:pPr lvl="0"/>
            <a:r>
              <a:rPr lang="en-US" dirty="0"/>
              <a:t>Stat or fact</a:t>
            </a:r>
          </a:p>
        </p:txBody>
      </p:sp>
      <p:sp>
        <p:nvSpPr>
          <p:cNvPr id="11" name="Text Placeholder 28">
            <a:extLst>
              <a:ext uri="{FF2B5EF4-FFF2-40B4-BE49-F238E27FC236}">
                <a16:creationId xmlns:a16="http://schemas.microsoft.com/office/drawing/2014/main" id="{9BA4909F-6014-4507-EFDA-771A2DD68FC3}"/>
              </a:ext>
            </a:extLst>
          </p:cNvPr>
          <p:cNvSpPr>
            <a:spLocks noGrp="1"/>
          </p:cNvSpPr>
          <p:nvPr>
            <p:ph type="body" sz="quarter" idx="108" hasCustomPrompt="1"/>
          </p:nvPr>
        </p:nvSpPr>
        <p:spPr>
          <a:xfrm>
            <a:off x="9382142" y="4331495"/>
            <a:ext cx="2514600" cy="1521618"/>
          </a:xfrm>
        </p:spPr>
        <p:txBody>
          <a:bodyPr anchor="ctr">
            <a:noAutofit/>
          </a:bodyPr>
          <a:lstStyle>
            <a:lvl1pPr algn="ctr">
              <a:lnSpc>
                <a:spcPct val="100000"/>
              </a:lnSpc>
              <a:buNone/>
              <a:defRPr sz="3200"/>
            </a:lvl1pPr>
          </a:lstStyle>
          <a:p>
            <a:pPr lvl="0"/>
            <a:r>
              <a:rPr lang="en-US" dirty="0"/>
              <a:t>Stat or fact</a:t>
            </a:r>
          </a:p>
        </p:txBody>
      </p:sp>
    </p:spTree>
    <p:extLst>
      <p:ext uri="{BB962C8B-B14F-4D97-AF65-F5344CB8AC3E}">
        <p14:creationId xmlns:p14="http://schemas.microsoft.com/office/powerpoint/2010/main" val="11530291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5784078" cy="3953252"/>
          </a:xfrm>
          <a:prstGeom prst="roundRect">
            <a:avLst>
              <a:gd name="adj" fmla="val 2208"/>
            </a:avLst>
          </a:prstGeom>
          <a:solidFill>
            <a:schemeClr val="accent4"/>
          </a:solidFill>
        </p:spPr>
        <p:txBody>
          <a:bodyPr/>
          <a:lstStyle>
            <a:lvl1pPr>
              <a:buNone/>
              <a:defRPr>
                <a:noFill/>
              </a:defRPr>
            </a:lvl1pPr>
          </a:lstStyle>
          <a:p>
            <a:pPr lvl="0"/>
            <a:endParaRPr lang="en-GB" dirty="0"/>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5609454" cy="3741755"/>
          </a:xfrm>
        </p:spPr>
        <p:txBody>
          <a:bodyPr anchor="ctr">
            <a:noAutofit/>
          </a:bodyPr>
          <a:lstStyle>
            <a:lvl1pPr algn="ctr">
              <a:lnSpc>
                <a:spcPct val="100000"/>
              </a:lnSpc>
              <a:buNone/>
              <a:defRPr sz="3200"/>
            </a:lvl1pPr>
          </a:lstStyle>
          <a:p>
            <a:pPr lvl="0"/>
            <a:r>
              <a:rPr lang="en-US" dirty="0"/>
              <a:t>Stat or fact</a:t>
            </a:r>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p:nvPr>
        </p:nvSpPr>
        <p:spPr>
          <a:xfrm>
            <a:off x="6202680" y="1708408"/>
            <a:ext cx="5784078" cy="3953252"/>
          </a:xfrm>
          <a:prstGeom prst="roundRect">
            <a:avLst>
              <a:gd name="adj" fmla="val 2208"/>
            </a:avLst>
          </a:prstGeom>
          <a:solidFill>
            <a:schemeClr val="accent5"/>
          </a:solidFill>
        </p:spPr>
        <p:txBody>
          <a:bodyPr/>
          <a:lstStyle>
            <a:lvl1pPr>
              <a:buNone/>
              <a:defRPr>
                <a:noFill/>
              </a:defRPr>
            </a:lvl1pPr>
          </a:lstStyle>
          <a:p>
            <a:pPr lvl="0"/>
            <a:endParaRPr lang="en-GB" dirty="0"/>
          </a:p>
        </p:txBody>
      </p:sp>
      <p:sp>
        <p:nvSpPr>
          <p:cNvPr id="21" name="Text Placeholder 28">
            <a:extLst>
              <a:ext uri="{FF2B5EF4-FFF2-40B4-BE49-F238E27FC236}">
                <a16:creationId xmlns:a16="http://schemas.microsoft.com/office/drawing/2014/main" id="{B4101FBC-4381-0189-A1BE-6C9244D9D793}"/>
              </a:ext>
            </a:extLst>
          </p:cNvPr>
          <p:cNvSpPr>
            <a:spLocks noGrp="1"/>
          </p:cNvSpPr>
          <p:nvPr>
            <p:ph type="body" sz="quarter" idx="90" hasCustomPrompt="1"/>
          </p:nvPr>
        </p:nvSpPr>
        <p:spPr>
          <a:xfrm>
            <a:off x="6301104" y="1805604"/>
            <a:ext cx="5609454" cy="3741755"/>
          </a:xfrm>
        </p:spPr>
        <p:txBody>
          <a:bodyPr anchor="ctr">
            <a:noAutofit/>
          </a:bodyPr>
          <a:lstStyle>
            <a:lvl1pPr algn="ctr">
              <a:lnSpc>
                <a:spcPct val="100000"/>
              </a:lnSpc>
              <a:buNone/>
              <a:defRPr sz="3200"/>
            </a:lvl1pPr>
          </a:lstStyle>
          <a:p>
            <a:pPr lvl="0"/>
            <a:r>
              <a:rPr lang="en-US" dirty="0"/>
              <a:t>Stat or fact</a:t>
            </a:r>
          </a:p>
        </p:txBody>
      </p:sp>
    </p:spTree>
    <p:extLst>
      <p:ext uri="{BB962C8B-B14F-4D97-AF65-F5344CB8AC3E}">
        <p14:creationId xmlns:p14="http://schemas.microsoft.com/office/powerpoint/2010/main" val="1347815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tx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pic>
        <p:nvPicPr>
          <p:cNvPr id="2" name="Picture 1" descr="A group of blue circles&#10;&#10;AI-generated content may be incorrect.">
            <a:extLst>
              <a:ext uri="{FF2B5EF4-FFF2-40B4-BE49-F238E27FC236}">
                <a16:creationId xmlns:a16="http://schemas.microsoft.com/office/drawing/2014/main" id="{FE77E3E4-4149-A42A-B8D7-B16A89309A7A}"/>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userDrawn="1"/>
        </p:nvCxnSpPr>
        <p:spPr>
          <a:xfrm>
            <a:off x="192088" y="6146915"/>
            <a:ext cx="6621810" cy="0"/>
          </a:xfrm>
          <a:prstGeom prst="line">
            <a:avLst/>
          </a:prstGeom>
          <a:ln>
            <a:solidFill>
              <a:schemeClr val="tx1"/>
            </a:solidFill>
          </a:ln>
        </p:spPr>
        <p:style>
          <a:lnRef idx="2">
            <a:schemeClr val="dk2"/>
          </a:lnRef>
          <a:fillRef idx="0">
            <a:schemeClr val="dk2"/>
          </a:fillRef>
          <a:effectRef idx="1">
            <a:schemeClr val="dk2"/>
          </a:effectRef>
          <a:fontRef idx="minor">
            <a:schemeClr val="tx1"/>
          </a:fontRef>
        </p:style>
      </p:cxnSp>
    </p:spTree>
    <p:extLst>
      <p:ext uri="{BB962C8B-B14F-4D97-AF65-F5344CB8AC3E}">
        <p14:creationId xmlns:p14="http://schemas.microsoft.com/office/powerpoint/2010/main" val="2715396590"/>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3822263" cy="3953252"/>
          </a:xfrm>
          <a:prstGeom prst="roundRect">
            <a:avLst>
              <a:gd name="adj" fmla="val 2208"/>
            </a:avLst>
          </a:prstGeom>
          <a:solidFill>
            <a:schemeClr val="accent4"/>
          </a:solidFill>
        </p:spPr>
        <p:txBody>
          <a:bodyPr/>
          <a:lstStyle>
            <a:lvl1pPr>
              <a:buNone/>
              <a:defRPr>
                <a:noFill/>
              </a:defRPr>
            </a:lvl1pPr>
          </a:lstStyle>
          <a:p>
            <a:pPr lvl="0"/>
            <a:endParaRPr lang="en-GB" dirty="0"/>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3613013" cy="3741755"/>
          </a:xfrm>
        </p:spPr>
        <p:txBody>
          <a:bodyPr anchor="ctr">
            <a:noAutofit/>
          </a:bodyPr>
          <a:lstStyle>
            <a:lvl1pPr algn="ctr">
              <a:lnSpc>
                <a:spcPct val="100000"/>
              </a:lnSpc>
              <a:buNone/>
              <a:defRPr sz="3200"/>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192035" y="1708408"/>
            <a:ext cx="3822263" cy="3953252"/>
          </a:xfrm>
          <a:prstGeom prst="roundRect">
            <a:avLst>
              <a:gd name="adj" fmla="val 2208"/>
            </a:avLst>
          </a:prstGeom>
          <a:solidFill>
            <a:schemeClr val="accent5"/>
          </a:solidFill>
        </p:spPr>
        <p:txBody>
          <a:bodyPr/>
          <a:lstStyle>
            <a:lvl1pPr>
              <a:buNone/>
              <a:defRPr>
                <a:noFill/>
              </a:defRPr>
            </a:lvl1pPr>
          </a:lstStyle>
          <a:p>
            <a:pPr lvl="0"/>
            <a:endParaRPr lang="en-GB" dirty="0"/>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290459" y="1805604"/>
            <a:ext cx="3613013" cy="3741755"/>
          </a:xfrm>
        </p:spPr>
        <p:txBody>
          <a:bodyPr anchor="ctr">
            <a:noAutofit/>
          </a:bodyPr>
          <a:lstStyle>
            <a:lvl1pPr algn="ctr">
              <a:lnSpc>
                <a:spcPct val="100000"/>
              </a:lnSpc>
              <a:buNone/>
              <a:defRPr sz="3200"/>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8176897" y="1708408"/>
            <a:ext cx="3822263" cy="3953252"/>
          </a:xfrm>
          <a:prstGeom prst="roundRect">
            <a:avLst>
              <a:gd name="adj" fmla="val 2208"/>
            </a:avLst>
          </a:prstGeom>
          <a:solidFill>
            <a:schemeClr val="bg2"/>
          </a:solidFill>
        </p:spPr>
        <p:txBody>
          <a:bodyPr/>
          <a:lstStyle>
            <a:lvl1pPr>
              <a:buNone/>
              <a:defRPr>
                <a:noFill/>
              </a:defRPr>
            </a:lvl1pPr>
          </a:lstStyle>
          <a:p>
            <a:pPr lvl="0"/>
            <a:endParaRPr lang="en-GB" dirty="0"/>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8275321" y="1805604"/>
            <a:ext cx="3613013" cy="3741755"/>
          </a:xfrm>
        </p:spPr>
        <p:txBody>
          <a:bodyPr anchor="ctr">
            <a:noAutofit/>
          </a:bodyPr>
          <a:lstStyle>
            <a:lvl1pPr algn="ctr">
              <a:lnSpc>
                <a:spcPct val="100000"/>
              </a:lnSpc>
              <a:buNone/>
              <a:defRPr sz="3200"/>
            </a:lvl1pPr>
          </a:lstStyle>
          <a:p>
            <a:pPr lvl="0"/>
            <a:r>
              <a:rPr lang="en-US" dirty="0"/>
              <a:t>Stat or fact</a:t>
            </a:r>
          </a:p>
        </p:txBody>
      </p:sp>
    </p:spTree>
    <p:extLst>
      <p:ext uri="{BB962C8B-B14F-4D97-AF65-F5344CB8AC3E}">
        <p14:creationId xmlns:p14="http://schemas.microsoft.com/office/powerpoint/2010/main" val="3394046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2728167" cy="3953252"/>
          </a:xfrm>
          <a:prstGeom prst="roundRect">
            <a:avLst>
              <a:gd name="adj" fmla="val 4800"/>
            </a:avLst>
          </a:prstGeom>
          <a:solidFill>
            <a:schemeClr val="bg2"/>
          </a:solidFill>
        </p:spPr>
        <p:txBody>
          <a:bodyPr/>
          <a:lstStyle>
            <a:lvl1pPr>
              <a:buNone/>
              <a:defRPr>
                <a:noFill/>
              </a:defRPr>
            </a:lvl1pPr>
          </a:lstStyle>
          <a:p>
            <a:pPr lvl="0"/>
            <a:endParaRPr lang="en-GB"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p:nvPr>
        </p:nvSpPr>
        <p:spPr>
          <a:xfrm>
            <a:off x="9258591" y="1708408"/>
            <a:ext cx="2728167" cy="3953252"/>
          </a:xfrm>
          <a:prstGeom prst="roundRect">
            <a:avLst>
              <a:gd name="adj" fmla="val 4800"/>
            </a:avLst>
          </a:prstGeom>
          <a:solidFill>
            <a:schemeClr val="accent6"/>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p:nvPr>
        </p:nvSpPr>
        <p:spPr>
          <a:xfrm>
            <a:off x="3223025" y="1708408"/>
            <a:ext cx="2728167" cy="3953252"/>
          </a:xfrm>
          <a:prstGeom prst="roundRect">
            <a:avLst>
              <a:gd name="adj" fmla="val 4800"/>
            </a:avLst>
          </a:prstGeom>
          <a:solidFill>
            <a:schemeClr val="accent5"/>
          </a:solidFill>
        </p:spPr>
        <p:txBody>
          <a:bodyPr/>
          <a:lstStyle>
            <a:lvl1pPr>
              <a:buNone/>
              <a:defRPr>
                <a:noFill/>
              </a:defRPr>
            </a:lvl1pPr>
          </a:lstStyle>
          <a:p>
            <a:pPr lvl="0"/>
            <a:endParaRPr lang="en-GB" dirty="0"/>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p:nvPr>
        </p:nvSpPr>
        <p:spPr>
          <a:xfrm>
            <a:off x="6240808" y="1708408"/>
            <a:ext cx="2728167" cy="3953252"/>
          </a:xfrm>
          <a:prstGeom prst="roundRect">
            <a:avLst>
              <a:gd name="adj" fmla="val 4800"/>
            </a:avLst>
          </a:prstGeom>
          <a:solidFill>
            <a:schemeClr val="accent4"/>
          </a:solidFill>
        </p:spPr>
        <p:txBody>
          <a:bodyPr/>
          <a:lstStyle>
            <a:lvl1pPr>
              <a:buNone/>
              <a:defRPr>
                <a:noFill/>
              </a:defRPr>
            </a:lvl1pPr>
          </a:lstStyle>
          <a:p>
            <a:pPr lvl="0"/>
            <a:endParaRPr lang="en-GB" dirty="0"/>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7" y="1805604"/>
            <a:ext cx="2514600" cy="3741755"/>
          </a:xfrm>
        </p:spPr>
        <p:txBody>
          <a:bodyPr anchor="ctr">
            <a:noAutofit/>
          </a:bodyPr>
          <a:lstStyle>
            <a:lvl1pPr algn="ctr">
              <a:lnSpc>
                <a:spcPct val="100000"/>
              </a:lnSpc>
              <a:buNone/>
              <a:defRPr sz="3200"/>
            </a:lvl1pPr>
          </a:lstStyle>
          <a:p>
            <a:pPr lvl="0"/>
            <a:r>
              <a:rPr lang="en-US" dirty="0"/>
              <a:t>Stat or fact</a:t>
            </a:r>
          </a:p>
        </p:txBody>
      </p:sp>
      <p:sp>
        <p:nvSpPr>
          <p:cNvPr id="10" name="Text Placeholder 28">
            <a:extLst>
              <a:ext uri="{FF2B5EF4-FFF2-40B4-BE49-F238E27FC236}">
                <a16:creationId xmlns:a16="http://schemas.microsoft.com/office/drawing/2014/main" id="{B2A0A948-09EA-3391-43E5-5D84FAEC3503}"/>
              </a:ext>
            </a:extLst>
          </p:cNvPr>
          <p:cNvSpPr>
            <a:spLocks noGrp="1"/>
          </p:cNvSpPr>
          <p:nvPr>
            <p:ph type="body" sz="quarter" idx="103" hasCustomPrompt="1"/>
          </p:nvPr>
        </p:nvSpPr>
        <p:spPr>
          <a:xfrm>
            <a:off x="3328675" y="1805604"/>
            <a:ext cx="2514600" cy="3741755"/>
          </a:xfrm>
        </p:spPr>
        <p:txBody>
          <a:bodyPr anchor="ctr">
            <a:noAutofit/>
          </a:bodyPr>
          <a:lstStyle>
            <a:lvl1pPr algn="ctr">
              <a:lnSpc>
                <a:spcPct val="100000"/>
              </a:lnSpc>
              <a:buNone/>
              <a:defRPr sz="3200"/>
            </a:lvl1pPr>
          </a:lstStyle>
          <a:p>
            <a:pPr lvl="0"/>
            <a:r>
              <a:rPr lang="en-US" dirty="0"/>
              <a:t>Stat or fact</a:t>
            </a:r>
          </a:p>
        </p:txBody>
      </p:sp>
      <p:sp>
        <p:nvSpPr>
          <p:cNvPr id="11" name="Text Placeholder 28">
            <a:extLst>
              <a:ext uri="{FF2B5EF4-FFF2-40B4-BE49-F238E27FC236}">
                <a16:creationId xmlns:a16="http://schemas.microsoft.com/office/drawing/2014/main" id="{E1CE13FE-21FD-BF30-ABC0-03D123871C86}"/>
              </a:ext>
            </a:extLst>
          </p:cNvPr>
          <p:cNvSpPr>
            <a:spLocks noGrp="1"/>
          </p:cNvSpPr>
          <p:nvPr>
            <p:ph type="body" sz="quarter" idx="104" hasCustomPrompt="1"/>
          </p:nvPr>
        </p:nvSpPr>
        <p:spPr>
          <a:xfrm>
            <a:off x="6347591" y="1805604"/>
            <a:ext cx="2514600" cy="3741755"/>
          </a:xfrm>
        </p:spPr>
        <p:txBody>
          <a:bodyPr anchor="ctr">
            <a:noAutofit/>
          </a:bodyPr>
          <a:lstStyle>
            <a:lvl1pPr algn="ctr">
              <a:lnSpc>
                <a:spcPct val="100000"/>
              </a:lnSpc>
              <a:buNone/>
              <a:defRPr sz="3200"/>
            </a:lvl1pPr>
          </a:lstStyle>
          <a:p>
            <a:pPr lvl="0"/>
            <a:r>
              <a:rPr lang="en-US" dirty="0"/>
              <a:t>Stat or fact</a:t>
            </a:r>
          </a:p>
        </p:txBody>
      </p:sp>
      <p:sp>
        <p:nvSpPr>
          <p:cNvPr id="12" name="Text Placeholder 28">
            <a:extLst>
              <a:ext uri="{FF2B5EF4-FFF2-40B4-BE49-F238E27FC236}">
                <a16:creationId xmlns:a16="http://schemas.microsoft.com/office/drawing/2014/main" id="{CEBA4E87-9548-8518-FF36-F02AA27604CA}"/>
              </a:ext>
            </a:extLst>
          </p:cNvPr>
          <p:cNvSpPr>
            <a:spLocks noGrp="1"/>
          </p:cNvSpPr>
          <p:nvPr>
            <p:ph type="body" sz="quarter" idx="105" hasCustomPrompt="1"/>
          </p:nvPr>
        </p:nvSpPr>
        <p:spPr>
          <a:xfrm>
            <a:off x="9365374" y="1805604"/>
            <a:ext cx="2514600" cy="3741755"/>
          </a:xfrm>
        </p:spPr>
        <p:txBody>
          <a:bodyPr anchor="ctr">
            <a:noAutofit/>
          </a:bodyPr>
          <a:lstStyle>
            <a:lvl1pPr algn="ctr">
              <a:lnSpc>
                <a:spcPct val="100000"/>
              </a:lnSpc>
              <a:buNone/>
              <a:defRPr sz="3200"/>
            </a:lvl1pPr>
          </a:lstStyle>
          <a:p>
            <a:pPr lvl="0"/>
            <a:r>
              <a:rPr lang="en-US" dirty="0"/>
              <a:t>Stat or fact</a:t>
            </a:r>
          </a:p>
        </p:txBody>
      </p:sp>
    </p:spTree>
    <p:extLst>
      <p:ext uri="{BB962C8B-B14F-4D97-AF65-F5344CB8AC3E}">
        <p14:creationId xmlns:p14="http://schemas.microsoft.com/office/powerpoint/2010/main" val="15334495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5784078" cy="3953252"/>
          </a:xfrm>
          <a:prstGeom prst="roundRect">
            <a:avLst>
              <a:gd name="adj" fmla="val 2208"/>
            </a:avLst>
          </a:prstGeom>
          <a:solidFill>
            <a:schemeClr val="accent2"/>
          </a:solidFill>
        </p:spPr>
        <p:txBody>
          <a:bodyPr/>
          <a:lstStyle>
            <a:lvl1pPr>
              <a:buNone/>
              <a:defRPr>
                <a:noFill/>
              </a:defRPr>
            </a:lvl1pPr>
          </a:lstStyle>
          <a:p>
            <a:pPr lvl="0"/>
            <a:endParaRPr lang="en-GB" dirty="0"/>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5609454"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p:nvPr>
        </p:nvSpPr>
        <p:spPr>
          <a:xfrm>
            <a:off x="6202680" y="1708408"/>
            <a:ext cx="5784078" cy="3953252"/>
          </a:xfrm>
          <a:prstGeom prst="roundRect">
            <a:avLst>
              <a:gd name="adj" fmla="val 2208"/>
            </a:avLst>
          </a:prstGeom>
          <a:solidFill>
            <a:schemeClr val="dk2"/>
          </a:solidFill>
        </p:spPr>
        <p:txBody>
          <a:bodyPr/>
          <a:lstStyle>
            <a:lvl1pPr>
              <a:buNone/>
              <a:defRPr>
                <a:noFill/>
              </a:defRPr>
            </a:lvl1pPr>
          </a:lstStyle>
          <a:p>
            <a:pPr lvl="0"/>
            <a:endParaRPr lang="en-GB" dirty="0"/>
          </a:p>
        </p:txBody>
      </p:sp>
      <p:sp>
        <p:nvSpPr>
          <p:cNvPr id="21" name="Text Placeholder 28">
            <a:extLst>
              <a:ext uri="{FF2B5EF4-FFF2-40B4-BE49-F238E27FC236}">
                <a16:creationId xmlns:a16="http://schemas.microsoft.com/office/drawing/2014/main" id="{B4101FBC-4381-0189-A1BE-6C9244D9D793}"/>
              </a:ext>
            </a:extLst>
          </p:cNvPr>
          <p:cNvSpPr>
            <a:spLocks noGrp="1"/>
          </p:cNvSpPr>
          <p:nvPr>
            <p:ph type="body" sz="quarter" idx="90" hasCustomPrompt="1"/>
          </p:nvPr>
        </p:nvSpPr>
        <p:spPr>
          <a:xfrm>
            <a:off x="6301104" y="1805604"/>
            <a:ext cx="5609454"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85995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3822263" cy="3953252"/>
          </a:xfrm>
          <a:prstGeom prst="roundRect">
            <a:avLst>
              <a:gd name="adj" fmla="val 2208"/>
            </a:avLst>
          </a:prstGeom>
          <a:solidFill>
            <a:schemeClr val="accent2"/>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192035" y="1708408"/>
            <a:ext cx="3822263" cy="3953252"/>
          </a:xfrm>
          <a:prstGeom prst="roundRect">
            <a:avLst>
              <a:gd name="adj" fmla="val 2208"/>
            </a:avLst>
          </a:prstGeom>
          <a:solidFill>
            <a:schemeClr val="tx2"/>
          </a:solidFill>
        </p:spPr>
        <p:txBody>
          <a:bodyPr/>
          <a:lstStyle>
            <a:lvl1pPr>
              <a:buNone/>
              <a:defRPr>
                <a:noFill/>
              </a:defRPr>
            </a:lvl1pPr>
          </a:lstStyle>
          <a:p>
            <a:pPr lvl="0"/>
            <a:endParaRPr lang="en-GB" dirty="0"/>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290459"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8176897" y="1708408"/>
            <a:ext cx="3822263" cy="3953252"/>
          </a:xfrm>
          <a:prstGeom prst="roundRect">
            <a:avLst>
              <a:gd name="adj" fmla="val 2208"/>
            </a:avLst>
          </a:prstGeom>
          <a:solidFill>
            <a:srgbClr val="267355"/>
          </a:solidFill>
        </p:spPr>
        <p:txBody>
          <a:bodyPr/>
          <a:lstStyle>
            <a:lvl1pPr>
              <a:buNone/>
              <a:defRPr>
                <a:noFill/>
              </a:defRPr>
            </a:lvl1pPr>
          </a:lstStyle>
          <a:p>
            <a:pPr lvl="0"/>
            <a:endParaRPr lang="en-GB" dirty="0"/>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8275321"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0170381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3822263" cy="3953252"/>
          </a:xfrm>
          <a:prstGeom prst="roundRect">
            <a:avLst>
              <a:gd name="adj" fmla="val 2208"/>
            </a:avLst>
          </a:prstGeom>
          <a:solidFill>
            <a:schemeClr val="accent6"/>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192035" y="1708408"/>
            <a:ext cx="3822263" cy="3953252"/>
          </a:xfrm>
          <a:prstGeom prst="roundRect">
            <a:avLst>
              <a:gd name="adj" fmla="val 2208"/>
            </a:avLst>
          </a:prstGeom>
          <a:solidFill>
            <a:schemeClr val="accent6">
              <a:lumMod val="60000"/>
              <a:lumOff val="40000"/>
            </a:schemeClr>
          </a:solidFill>
        </p:spPr>
        <p:txBody>
          <a:bodyPr/>
          <a:lstStyle>
            <a:lvl1pPr>
              <a:buNone/>
              <a:defRPr>
                <a:noFill/>
              </a:defRPr>
            </a:lvl1pPr>
          </a:lstStyle>
          <a:p>
            <a:pPr lvl="0"/>
            <a:endParaRPr lang="en-GB" dirty="0"/>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290459"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8176897" y="1708408"/>
            <a:ext cx="3822263" cy="3953252"/>
          </a:xfrm>
          <a:prstGeom prst="roundRect">
            <a:avLst>
              <a:gd name="adj" fmla="val 2208"/>
            </a:avLst>
          </a:prstGeom>
          <a:solidFill>
            <a:schemeClr val="accent6"/>
          </a:solidFill>
        </p:spPr>
        <p:txBody>
          <a:bodyPr/>
          <a:lstStyle>
            <a:lvl1pPr>
              <a:buNone/>
              <a:defRPr>
                <a:noFill/>
              </a:defRPr>
            </a:lvl1pPr>
          </a:lstStyle>
          <a:p>
            <a:pPr lvl="0"/>
            <a:endParaRPr lang="en-GB" dirty="0"/>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8275321"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FE6EF0FE-9748-E486-CD86-C62172E897FF}"/>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263937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2728167" cy="3953252"/>
          </a:xfrm>
          <a:prstGeom prst="roundRect">
            <a:avLst>
              <a:gd name="adj" fmla="val 4800"/>
            </a:avLst>
          </a:prstGeom>
          <a:solidFill>
            <a:srgbClr val="267355"/>
          </a:solidFill>
        </p:spPr>
        <p:txBody>
          <a:bodyPr/>
          <a:lstStyle>
            <a:lvl1pPr>
              <a:buNone/>
              <a:defRPr>
                <a:noFill/>
              </a:defRPr>
            </a:lvl1pPr>
          </a:lstStyle>
          <a:p>
            <a:pPr lvl="0"/>
            <a:endParaRPr lang="en-GB"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p:nvPr>
        </p:nvSpPr>
        <p:spPr>
          <a:xfrm>
            <a:off x="9258591" y="1708408"/>
            <a:ext cx="2728167" cy="3953252"/>
          </a:xfrm>
          <a:prstGeom prst="roundRect">
            <a:avLst>
              <a:gd name="adj" fmla="val 4800"/>
            </a:avLst>
          </a:prstGeom>
          <a:solidFill>
            <a:schemeClr val="accent2"/>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p:nvPr>
        </p:nvSpPr>
        <p:spPr>
          <a:xfrm>
            <a:off x="3223025" y="1708408"/>
            <a:ext cx="2728167" cy="3953252"/>
          </a:xfrm>
          <a:prstGeom prst="roundRect">
            <a:avLst>
              <a:gd name="adj" fmla="val 4800"/>
            </a:avLst>
          </a:prstGeom>
          <a:solidFill>
            <a:schemeClr val="accent5"/>
          </a:solidFill>
        </p:spPr>
        <p:txBody>
          <a:bodyPr/>
          <a:lstStyle>
            <a:lvl1pPr>
              <a:buNone/>
              <a:defRPr>
                <a:noFill/>
              </a:defRPr>
            </a:lvl1pPr>
          </a:lstStyle>
          <a:p>
            <a:pPr lvl="0"/>
            <a:endParaRPr lang="en-GB" dirty="0"/>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p:nvPr>
        </p:nvSpPr>
        <p:spPr>
          <a:xfrm>
            <a:off x="6240808" y="1708408"/>
            <a:ext cx="2728167" cy="3953252"/>
          </a:xfrm>
          <a:prstGeom prst="roundRect">
            <a:avLst>
              <a:gd name="adj" fmla="val 4800"/>
            </a:avLst>
          </a:prstGeom>
          <a:solidFill>
            <a:schemeClr val="tx2"/>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7" y="1805604"/>
            <a:ext cx="2514600"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0" name="Text Placeholder 28">
            <a:extLst>
              <a:ext uri="{FF2B5EF4-FFF2-40B4-BE49-F238E27FC236}">
                <a16:creationId xmlns:a16="http://schemas.microsoft.com/office/drawing/2014/main" id="{B2A0A948-09EA-3391-43E5-5D84FAEC3503}"/>
              </a:ext>
            </a:extLst>
          </p:cNvPr>
          <p:cNvSpPr>
            <a:spLocks noGrp="1"/>
          </p:cNvSpPr>
          <p:nvPr>
            <p:ph type="body" sz="quarter" idx="103" hasCustomPrompt="1"/>
          </p:nvPr>
        </p:nvSpPr>
        <p:spPr>
          <a:xfrm>
            <a:off x="3328675" y="1805604"/>
            <a:ext cx="2514600" cy="3741755"/>
          </a:xfrm>
        </p:spPr>
        <p:txBody>
          <a:bodyPr anchor="ctr">
            <a:noAutofit/>
          </a:bodyPr>
          <a:lstStyle>
            <a:lvl1pPr algn="ctr">
              <a:lnSpc>
                <a:spcPct val="100000"/>
              </a:lnSpc>
              <a:buNone/>
              <a:defRPr sz="3200"/>
            </a:lvl1pPr>
          </a:lstStyle>
          <a:p>
            <a:pPr lvl="0"/>
            <a:r>
              <a:rPr lang="en-US" dirty="0"/>
              <a:t>Stat or fact</a:t>
            </a:r>
          </a:p>
        </p:txBody>
      </p:sp>
      <p:sp>
        <p:nvSpPr>
          <p:cNvPr id="11" name="Text Placeholder 28">
            <a:extLst>
              <a:ext uri="{FF2B5EF4-FFF2-40B4-BE49-F238E27FC236}">
                <a16:creationId xmlns:a16="http://schemas.microsoft.com/office/drawing/2014/main" id="{E1CE13FE-21FD-BF30-ABC0-03D123871C86}"/>
              </a:ext>
            </a:extLst>
          </p:cNvPr>
          <p:cNvSpPr>
            <a:spLocks noGrp="1"/>
          </p:cNvSpPr>
          <p:nvPr>
            <p:ph type="body" sz="quarter" idx="104" hasCustomPrompt="1"/>
          </p:nvPr>
        </p:nvSpPr>
        <p:spPr>
          <a:xfrm>
            <a:off x="6347591" y="1805604"/>
            <a:ext cx="2514600"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2" name="Text Placeholder 28">
            <a:extLst>
              <a:ext uri="{FF2B5EF4-FFF2-40B4-BE49-F238E27FC236}">
                <a16:creationId xmlns:a16="http://schemas.microsoft.com/office/drawing/2014/main" id="{CEBA4E87-9548-8518-FF36-F02AA27604CA}"/>
              </a:ext>
            </a:extLst>
          </p:cNvPr>
          <p:cNvSpPr>
            <a:spLocks noGrp="1"/>
          </p:cNvSpPr>
          <p:nvPr>
            <p:ph type="body" sz="quarter" idx="105" hasCustomPrompt="1"/>
          </p:nvPr>
        </p:nvSpPr>
        <p:spPr>
          <a:xfrm>
            <a:off x="9365374" y="1805604"/>
            <a:ext cx="2514600"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189638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2728167" cy="1720592"/>
          </a:xfrm>
          <a:prstGeom prst="roundRect">
            <a:avLst>
              <a:gd name="adj" fmla="val 4800"/>
            </a:avLst>
          </a:prstGeom>
          <a:solidFill>
            <a:schemeClr val="accent2"/>
          </a:solidFill>
        </p:spPr>
        <p:txBody>
          <a:bodyPr/>
          <a:lstStyle>
            <a:lvl1pPr>
              <a:buNone/>
              <a:defRPr>
                <a:noFill/>
              </a:defRPr>
            </a:lvl1pPr>
          </a:lstStyle>
          <a:p>
            <a:pPr lvl="0"/>
            <a:endParaRPr lang="en-GB"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p:nvPr>
        </p:nvSpPr>
        <p:spPr>
          <a:xfrm>
            <a:off x="9258591" y="1708408"/>
            <a:ext cx="2728167" cy="1720592"/>
          </a:xfrm>
          <a:prstGeom prst="roundRect">
            <a:avLst>
              <a:gd name="adj" fmla="val 4800"/>
            </a:avLst>
          </a:prstGeom>
          <a:solidFill>
            <a:schemeClr val="tx2"/>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p:nvPr>
        </p:nvSpPr>
        <p:spPr>
          <a:xfrm>
            <a:off x="3223025" y="1708408"/>
            <a:ext cx="2728167" cy="1720592"/>
          </a:xfrm>
          <a:prstGeom prst="roundRect">
            <a:avLst>
              <a:gd name="adj" fmla="val 4800"/>
            </a:avLst>
          </a:prstGeom>
          <a:solidFill>
            <a:schemeClr val="accent5"/>
          </a:solidFill>
        </p:spPr>
        <p:txBody>
          <a:bodyPr/>
          <a:lstStyle>
            <a:lvl1pPr>
              <a:buNone/>
              <a:defRPr>
                <a:noFill/>
              </a:defRPr>
            </a:lvl1pPr>
          </a:lstStyle>
          <a:p>
            <a:pPr lvl="0"/>
            <a:endParaRPr lang="en-GB" dirty="0"/>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p:nvPr>
        </p:nvSpPr>
        <p:spPr>
          <a:xfrm>
            <a:off x="6240808" y="1708408"/>
            <a:ext cx="2728167" cy="1720592"/>
          </a:xfrm>
          <a:prstGeom prst="roundRect">
            <a:avLst>
              <a:gd name="adj" fmla="val 4800"/>
            </a:avLst>
          </a:prstGeom>
          <a:solidFill>
            <a:srgbClr val="267355"/>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p:nvPr>
        </p:nvSpPr>
        <p:spPr>
          <a:xfrm>
            <a:off x="218397" y="3910148"/>
            <a:ext cx="2728167" cy="1720592"/>
          </a:xfrm>
          <a:prstGeom prst="roundRect">
            <a:avLst>
              <a:gd name="adj" fmla="val 4800"/>
            </a:avLst>
          </a:prstGeom>
          <a:solidFill>
            <a:srgbClr val="267355"/>
          </a:solidFill>
        </p:spPr>
        <p:txBody>
          <a:bodyPr/>
          <a:lstStyle>
            <a:lvl1pPr>
              <a:buNone/>
              <a:defRPr>
                <a:noFill/>
              </a:defRPr>
            </a:lvl1pPr>
          </a:lstStyle>
          <a:p>
            <a:pPr lvl="0"/>
            <a:endParaRPr lang="en-GB" dirty="0"/>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p:nvPr>
        </p:nvSpPr>
        <p:spPr>
          <a:xfrm>
            <a:off x="9271746" y="3910148"/>
            <a:ext cx="2728167" cy="1720592"/>
          </a:xfrm>
          <a:prstGeom prst="roundRect">
            <a:avLst>
              <a:gd name="adj" fmla="val 4800"/>
            </a:avLst>
          </a:prstGeom>
          <a:solidFill>
            <a:schemeClr val="accent5"/>
          </a:solidFill>
        </p:spPr>
        <p:txBody>
          <a:bodyPr/>
          <a:lstStyle>
            <a:lvl1pPr>
              <a:buNone/>
              <a:defRPr>
                <a:noFill/>
              </a:defRPr>
            </a:lvl1pPr>
          </a:lstStyle>
          <a:p>
            <a:pPr lvl="0"/>
            <a:endParaRPr lang="en-GB" dirty="0"/>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p:nvPr>
        </p:nvSpPr>
        <p:spPr>
          <a:xfrm>
            <a:off x="3236180" y="3910148"/>
            <a:ext cx="2728167" cy="1720592"/>
          </a:xfrm>
          <a:prstGeom prst="roundRect">
            <a:avLst>
              <a:gd name="adj" fmla="val 4800"/>
            </a:avLst>
          </a:prstGeom>
          <a:solidFill>
            <a:schemeClr val="tx2"/>
          </a:solidFill>
        </p:spPr>
        <p:txBody>
          <a:bodyPr/>
          <a:lstStyle>
            <a:lvl1pPr>
              <a:buNone/>
              <a:defRPr>
                <a:noFill/>
              </a:defRPr>
            </a:lvl1pPr>
          </a:lstStyle>
          <a:p>
            <a:pPr lvl="0"/>
            <a:endParaRPr lang="en-GB" dirty="0"/>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p:nvPr>
        </p:nvSpPr>
        <p:spPr>
          <a:xfrm>
            <a:off x="6253963" y="3910148"/>
            <a:ext cx="2728167" cy="1720592"/>
          </a:xfrm>
          <a:prstGeom prst="roundRect">
            <a:avLst>
              <a:gd name="adj" fmla="val 4800"/>
            </a:avLst>
          </a:prstGeom>
          <a:solidFill>
            <a:schemeClr val="accent2"/>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7" y="1805605"/>
            <a:ext cx="2514600" cy="1521618"/>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0" name="Text Placeholder 28">
            <a:extLst>
              <a:ext uri="{FF2B5EF4-FFF2-40B4-BE49-F238E27FC236}">
                <a16:creationId xmlns:a16="http://schemas.microsoft.com/office/drawing/2014/main" id="{B2A0A948-09EA-3391-43E5-5D84FAEC3503}"/>
              </a:ext>
            </a:extLst>
          </p:cNvPr>
          <p:cNvSpPr>
            <a:spLocks noGrp="1"/>
          </p:cNvSpPr>
          <p:nvPr>
            <p:ph type="body" sz="quarter" idx="103" hasCustomPrompt="1"/>
          </p:nvPr>
        </p:nvSpPr>
        <p:spPr>
          <a:xfrm>
            <a:off x="3328675" y="1805605"/>
            <a:ext cx="2514600" cy="1521618"/>
          </a:xfrm>
        </p:spPr>
        <p:txBody>
          <a:bodyPr anchor="ctr">
            <a:noAutofit/>
          </a:bodyPr>
          <a:lstStyle>
            <a:lvl1pPr algn="ctr">
              <a:lnSpc>
                <a:spcPct val="100000"/>
              </a:lnSpc>
              <a:buNone/>
              <a:defRPr sz="3200"/>
            </a:lvl1pPr>
          </a:lstStyle>
          <a:p>
            <a:pPr lvl="0"/>
            <a:r>
              <a:rPr lang="en-US" dirty="0"/>
              <a:t>Stat or fact</a:t>
            </a:r>
          </a:p>
        </p:txBody>
      </p:sp>
      <p:sp>
        <p:nvSpPr>
          <p:cNvPr id="11" name="Text Placeholder 28">
            <a:extLst>
              <a:ext uri="{FF2B5EF4-FFF2-40B4-BE49-F238E27FC236}">
                <a16:creationId xmlns:a16="http://schemas.microsoft.com/office/drawing/2014/main" id="{E1CE13FE-21FD-BF30-ABC0-03D123871C86}"/>
              </a:ext>
            </a:extLst>
          </p:cNvPr>
          <p:cNvSpPr>
            <a:spLocks noGrp="1"/>
          </p:cNvSpPr>
          <p:nvPr>
            <p:ph type="body" sz="quarter" idx="104" hasCustomPrompt="1"/>
          </p:nvPr>
        </p:nvSpPr>
        <p:spPr>
          <a:xfrm>
            <a:off x="6347591" y="1805605"/>
            <a:ext cx="2514600" cy="1521618"/>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2" name="Text Placeholder 28">
            <a:extLst>
              <a:ext uri="{FF2B5EF4-FFF2-40B4-BE49-F238E27FC236}">
                <a16:creationId xmlns:a16="http://schemas.microsoft.com/office/drawing/2014/main" id="{CEBA4E87-9548-8518-FF36-F02AA27604CA}"/>
              </a:ext>
            </a:extLst>
          </p:cNvPr>
          <p:cNvSpPr>
            <a:spLocks noGrp="1"/>
          </p:cNvSpPr>
          <p:nvPr>
            <p:ph type="body" sz="quarter" idx="105" hasCustomPrompt="1"/>
          </p:nvPr>
        </p:nvSpPr>
        <p:spPr>
          <a:xfrm>
            <a:off x="9365374" y="1805605"/>
            <a:ext cx="2514600" cy="1521618"/>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3" name="Text Placeholder 28">
            <a:extLst>
              <a:ext uri="{FF2B5EF4-FFF2-40B4-BE49-F238E27FC236}">
                <a16:creationId xmlns:a16="http://schemas.microsoft.com/office/drawing/2014/main" id="{686D746B-9204-2EE1-1D57-C7611DB860D8}"/>
              </a:ext>
            </a:extLst>
          </p:cNvPr>
          <p:cNvSpPr>
            <a:spLocks noGrp="1"/>
          </p:cNvSpPr>
          <p:nvPr>
            <p:ph type="body" sz="quarter" idx="106" hasCustomPrompt="1"/>
          </p:nvPr>
        </p:nvSpPr>
        <p:spPr>
          <a:xfrm>
            <a:off x="313777" y="4008261"/>
            <a:ext cx="2514600" cy="1521618"/>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4" name="Text Placeholder 28">
            <a:extLst>
              <a:ext uri="{FF2B5EF4-FFF2-40B4-BE49-F238E27FC236}">
                <a16:creationId xmlns:a16="http://schemas.microsoft.com/office/drawing/2014/main" id="{2AEEA121-9F47-3BDD-69E3-DD6715AE4145}"/>
              </a:ext>
            </a:extLst>
          </p:cNvPr>
          <p:cNvSpPr>
            <a:spLocks noGrp="1"/>
          </p:cNvSpPr>
          <p:nvPr>
            <p:ph type="body" sz="quarter" idx="107" hasCustomPrompt="1"/>
          </p:nvPr>
        </p:nvSpPr>
        <p:spPr>
          <a:xfrm>
            <a:off x="3338785" y="4008261"/>
            <a:ext cx="2514600" cy="1521618"/>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5" name="Text Placeholder 28">
            <a:extLst>
              <a:ext uri="{FF2B5EF4-FFF2-40B4-BE49-F238E27FC236}">
                <a16:creationId xmlns:a16="http://schemas.microsoft.com/office/drawing/2014/main" id="{7FB36A30-F5B9-F8F8-7A35-900FAFD5E100}"/>
              </a:ext>
            </a:extLst>
          </p:cNvPr>
          <p:cNvSpPr>
            <a:spLocks noGrp="1"/>
          </p:cNvSpPr>
          <p:nvPr>
            <p:ph type="body" sz="quarter" idx="108" hasCustomPrompt="1"/>
          </p:nvPr>
        </p:nvSpPr>
        <p:spPr>
          <a:xfrm>
            <a:off x="6357701" y="4008261"/>
            <a:ext cx="2514600" cy="1521618"/>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6" name="Text Placeholder 28">
            <a:extLst>
              <a:ext uri="{FF2B5EF4-FFF2-40B4-BE49-F238E27FC236}">
                <a16:creationId xmlns:a16="http://schemas.microsoft.com/office/drawing/2014/main" id="{0E518BC1-AE7D-C9D5-0680-69D8FFBB4250}"/>
              </a:ext>
            </a:extLst>
          </p:cNvPr>
          <p:cNvSpPr>
            <a:spLocks noGrp="1"/>
          </p:cNvSpPr>
          <p:nvPr>
            <p:ph type="body" sz="quarter" idx="109" hasCustomPrompt="1"/>
          </p:nvPr>
        </p:nvSpPr>
        <p:spPr>
          <a:xfrm>
            <a:off x="9375484" y="4008261"/>
            <a:ext cx="2514600" cy="1521618"/>
          </a:xfrm>
        </p:spPr>
        <p:txBody>
          <a:bodyPr anchor="ctr">
            <a:noAutofit/>
          </a:bodyPr>
          <a:lstStyle>
            <a:lvl1pPr algn="ctr">
              <a:lnSpc>
                <a:spcPct val="100000"/>
              </a:lnSpc>
              <a:buNone/>
              <a:defRPr sz="3200"/>
            </a:lvl1pPr>
          </a:lstStyle>
          <a:p>
            <a:pPr lvl="0"/>
            <a:r>
              <a:rPr lang="en-US"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983400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eshow">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userDrawn="1"/>
        </p:nvSpPr>
        <p:spPr>
          <a:xfrm>
            <a:off x="0" y="1720120"/>
            <a:ext cx="12192000" cy="3997235"/>
          </a:xfrm>
          <a:prstGeom prst="rect">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55779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55779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557799"/>
            <a:ext cx="1335491" cy="2315842"/>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55779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557799"/>
            <a:ext cx="1335491" cy="2315842"/>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55779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557799"/>
            <a:ext cx="1335491" cy="2315842"/>
          </a:xfrm>
          <a:prstGeom prst="roundRect">
            <a:avLst>
              <a:gd name="adj" fmla="val 2993"/>
            </a:avLst>
          </a:prstGeom>
          <a:solidFill>
            <a:srgbClr val="BC955B"/>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55779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769557"/>
            <a:ext cx="967305" cy="1131887"/>
          </a:xfrm>
        </p:spPr>
        <p:txBody>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769556"/>
            <a:ext cx="967305" cy="1131887"/>
          </a:xfrm>
        </p:spPr>
        <p:txBody>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769555"/>
            <a:ext cx="967305" cy="1131887"/>
          </a:xfrm>
        </p:spPr>
        <p:txBody>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769554"/>
            <a:ext cx="967305" cy="1131887"/>
          </a:xfrm>
        </p:spPr>
        <p:txBody>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817989"/>
            <a:ext cx="967305" cy="1131887"/>
          </a:xfrm>
        </p:spPr>
        <p:txBody>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817988"/>
            <a:ext cx="967305" cy="1131887"/>
          </a:xfrm>
        </p:spPr>
        <p:txBody>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817988"/>
            <a:ext cx="967305" cy="1131887"/>
          </a:xfrm>
        </p:spPr>
        <p:txBody>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817988"/>
            <a:ext cx="967305" cy="1131887"/>
          </a:xfrm>
        </p:spPr>
        <p:txBody>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4222856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Preshow">
    <p:bg>
      <p:bgPr>
        <a:solidFill>
          <a:schemeClr val="tx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userDrawn="1"/>
        </p:nvSpPr>
        <p:spPr>
          <a:xfrm>
            <a:off x="0" y="2024743"/>
            <a:ext cx="12192000" cy="3692612"/>
          </a:xfrm>
          <a:prstGeom prst="rect">
            <a:avLst/>
          </a:prstGeom>
          <a:solidFill>
            <a:schemeClr val="bg2"/>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740679"/>
            <a:ext cx="1335491" cy="2315842"/>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740679"/>
            <a:ext cx="1335491" cy="2315842"/>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740679"/>
            <a:ext cx="1335491" cy="2315842"/>
          </a:xfrm>
          <a:prstGeom prst="roundRect">
            <a:avLst>
              <a:gd name="adj" fmla="val 2993"/>
            </a:avLst>
          </a:prstGeom>
          <a:solidFill>
            <a:srgbClr val="BC955B"/>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952437"/>
            <a:ext cx="967305" cy="1131887"/>
          </a:xfrm>
        </p:spPr>
        <p:txBody>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952436"/>
            <a:ext cx="967305" cy="1131887"/>
          </a:xfrm>
        </p:spPr>
        <p:txBody>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952435"/>
            <a:ext cx="967305" cy="1131887"/>
          </a:xfrm>
        </p:spPr>
        <p:txBody>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952434"/>
            <a:ext cx="967305" cy="1131887"/>
          </a:xfrm>
        </p:spPr>
        <p:txBody>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3000869"/>
            <a:ext cx="967305" cy="1131887"/>
          </a:xfrm>
        </p:spPr>
        <p:txBody>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3000868"/>
            <a:ext cx="967305" cy="1131887"/>
          </a:xfrm>
        </p:spPr>
        <p:txBody>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3000868"/>
            <a:ext cx="967305" cy="1131887"/>
          </a:xfrm>
        </p:spPr>
        <p:txBody>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3000868"/>
            <a:ext cx="967305" cy="1131887"/>
          </a:xfrm>
        </p:spPr>
        <p:txBody>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B4E3D5CA-A638-2B9A-31BE-B3C076C3418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6211967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meline events">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91300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5415417" cy="4645023"/>
          </a:xfrm>
        </p:spPr>
        <p:txBody>
          <a:bodyPr anchor="t"/>
          <a:lstStyle>
            <a:lvl1pPr>
              <a:defRPr sz="4800">
                <a:solidFill>
                  <a:schemeClr val="tx1"/>
                </a:solidFill>
              </a:defRPr>
            </a:lvl1pPr>
          </a:lstStyle>
          <a:p>
            <a:r>
              <a:rPr lang="en-GB" dirty="0">
                <a:effectLst/>
              </a:rPr>
              <a:t>Heading goes here</a:t>
            </a:r>
            <a:endParaRPr lang="en-US" dirty="0"/>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6096001" y="225425"/>
            <a:ext cx="5890758" cy="6407150"/>
          </a:xfrm>
          <a:prstGeom prst="roundRect">
            <a:avLst>
              <a:gd name="adj" fmla="val 1469"/>
            </a:avLst>
          </a:prstGeom>
          <a:noFill/>
        </p:spPr>
        <p:txBody>
          <a:bodyPr/>
          <a:lstStyle/>
          <a:p>
            <a:endParaRPr lang="en-US" dirty="0"/>
          </a:p>
        </p:txBody>
      </p:sp>
      <p:pic>
        <p:nvPicPr>
          <p:cNvPr id="2" name="Picture 1" descr="A group of blue circles&#10;&#10;AI-generated content may be incorrect.">
            <a:extLst>
              <a:ext uri="{FF2B5EF4-FFF2-40B4-BE49-F238E27FC236}">
                <a16:creationId xmlns:a16="http://schemas.microsoft.com/office/drawing/2014/main" id="{FE77E3E4-4149-A42A-B8D7-B16A89309A7A}"/>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18235035"/>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films and stat v2">
    <p:bg>
      <p:bgPr>
        <a:solidFill>
          <a:schemeClr val="accent6"/>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174411991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ar chart vertical">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594021"/>
            <a:ext cx="11788593" cy="4540419"/>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Q1 2026 revenue by film vs target</a:t>
            </a:r>
            <a:endParaRPr lang="en-US" dirty="0"/>
          </a:p>
        </p:txBody>
      </p:sp>
    </p:spTree>
    <p:extLst>
      <p:ext uri="{BB962C8B-B14F-4D97-AF65-F5344CB8AC3E}">
        <p14:creationId xmlns:p14="http://schemas.microsoft.com/office/powerpoint/2010/main" val="81169368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594021"/>
            <a:ext cx="11788593" cy="4540419"/>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sz="4400">
                <a:solidFill>
                  <a:schemeClr val="bg1"/>
                </a:solidFill>
              </a:defRPr>
            </a:lvl1pPr>
          </a:lstStyle>
          <a:p>
            <a:r>
              <a:rPr lang="en-GB" dirty="0"/>
              <a:t>Q1 2026 revenue by film vs target</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64612402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2624446"/>
            <a:ext cx="11788593" cy="3509993"/>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sz="4400">
                <a:solidFill>
                  <a:schemeClr val="bg1"/>
                </a:solidFill>
              </a:defRPr>
            </a:lvl1pPr>
          </a:lstStyle>
          <a:p>
            <a:r>
              <a:rPr lang="en-GB" dirty="0"/>
              <a:t>Q1 2026 revenue by film vs target</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18347268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908314"/>
            <a:ext cx="11788593" cy="4226126"/>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560759"/>
            <a:ext cx="5552995" cy="347555"/>
          </a:xfrm>
        </p:spPr>
        <p:txBody>
          <a:bodyPr>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sz="4400">
                <a:solidFill>
                  <a:schemeClr val="bg1"/>
                </a:solidFill>
              </a:defRPr>
            </a:lvl1pPr>
          </a:lstStyle>
          <a:p>
            <a:r>
              <a:rPr lang="en-GB" dirty="0"/>
              <a:t>Q1 2026 revenue by film </a:t>
            </a:r>
            <a:br>
              <a:rPr lang="en-GB" dirty="0"/>
            </a:br>
            <a:r>
              <a:rPr lang="en-GB" dirty="0"/>
              <a:t>vs target</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56370182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2156346"/>
            <a:ext cx="11788593" cy="3978094"/>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496296"/>
            <a:ext cx="11775439" cy="347555"/>
          </a:xfrm>
        </p:spPr>
        <p:txBody>
          <a:bodyPr>
            <a:noAutofit/>
          </a:bodyPr>
          <a:lstStyle>
            <a:lvl1pPr marL="0" indent="0" algn="l">
              <a:lnSpc>
                <a:spcPct val="100000"/>
              </a:lnSpc>
              <a:spcBef>
                <a:spcPts val="0"/>
              </a:spcBef>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a:t>
            </a:r>
          </a:p>
          <a:p>
            <a:r>
              <a:rPr lang="en-GB" dirty="0" err="1"/>
              <a:t>sadadasre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1800083" cy="525552"/>
          </a:xfrm>
        </p:spPr>
        <p:txBody>
          <a:bodyPr>
            <a:noAutofit/>
          </a:bodyPr>
          <a:lstStyle>
            <a:lvl1pPr>
              <a:defRPr sz="4400">
                <a:solidFill>
                  <a:schemeClr val="bg1"/>
                </a:solidFill>
              </a:defRPr>
            </a:lvl1pPr>
          </a:lstStyle>
          <a:p>
            <a:r>
              <a:rPr lang="en-GB" dirty="0"/>
              <a:t>Q1 2026 revenue by film v</a:t>
            </a:r>
            <a:br>
              <a:rPr lang="en-GB" dirty="0"/>
            </a:br>
            <a:r>
              <a:rPr lang="en-GB" dirty="0"/>
              <a:t>s target</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0508310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Bar chart vertical">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944564"/>
            <a:ext cx="11788593" cy="5189878"/>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Q1 2026 revenue by film vs target</a:t>
            </a:r>
            <a:endParaRPr lang="en-US" dirty="0"/>
          </a:p>
        </p:txBody>
      </p:sp>
    </p:spTree>
    <p:extLst>
      <p:ext uri="{BB962C8B-B14F-4D97-AF65-F5344CB8AC3E}">
        <p14:creationId xmlns:p14="http://schemas.microsoft.com/office/powerpoint/2010/main" val="426612455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Bar chart vertical">
    <p:bg>
      <p:bgPr>
        <a:solidFill>
          <a:schemeClr val="accent6"/>
        </a:solidFill>
        <a:effectLst/>
      </p:bgPr>
    </p:bg>
    <p:spTree>
      <p:nvGrpSpPr>
        <p:cNvPr id="1" name=""/>
        <p:cNvGrpSpPr/>
        <p:nvPr/>
      </p:nvGrpSpPr>
      <p:grpSpPr>
        <a:xfrm>
          <a:off x="0" y="0"/>
          <a:ext cx="0" cy="0"/>
          <a:chOff x="0" y="0"/>
          <a:chExt cx="0" cy="0"/>
        </a:xfrm>
      </p:grpSpPr>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userDrawn="1"/>
        </p:nvSpPr>
        <p:spPr>
          <a:xfrm>
            <a:off x="4151313" y="225425"/>
            <a:ext cx="7848599" cy="6407994"/>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30" y="239093"/>
            <a:ext cx="3547712" cy="3898191"/>
          </a:xfrm>
        </p:spPr>
        <p:txBody>
          <a:bodyPr/>
          <a:lstStyle>
            <a:lvl1pPr>
              <a:defRPr>
                <a:solidFill>
                  <a:schemeClr val="tx1"/>
                </a:solidFill>
              </a:defRPr>
            </a:lvl1pPr>
          </a:lstStyle>
          <a:p>
            <a:r>
              <a:rPr lang="en-GB" dirty="0"/>
              <a:t>Q1 2026 revenue by film vs target</a:t>
            </a:r>
            <a:endParaRPr lang="en-US" dirty="0"/>
          </a:p>
        </p:txBody>
      </p:sp>
    </p:spTree>
    <p:extLst>
      <p:ext uri="{BB962C8B-B14F-4D97-AF65-F5344CB8AC3E}">
        <p14:creationId xmlns:p14="http://schemas.microsoft.com/office/powerpoint/2010/main" val="1100991263"/>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Bar chart horizontal">
    <p:bg>
      <p:bgPr>
        <a:solidFill>
          <a:schemeClr val="bg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615380"/>
            <a:ext cx="10891826" cy="637228"/>
          </a:xfrm>
        </p:spPr>
        <p:txBody>
          <a:bodyPr>
            <a:normAutofit/>
          </a:bodyPr>
          <a:lstStyle>
            <a:lvl1pPr marL="0" indent="0" algn="l">
              <a:lnSpc>
                <a:spcPct val="100000"/>
              </a:lnSpc>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 can futureproof your AV approach in the run up to new HFSS regulations by including cinema in the media mix</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11319" y="252817"/>
            <a:ext cx="10882181" cy="1255979"/>
          </a:xfrm>
        </p:spPr>
        <p:txBody>
          <a:bodyPr/>
          <a:lstStyle>
            <a:lvl1pPr>
              <a:defRPr>
                <a:solidFill>
                  <a:schemeClr val="tx1"/>
                </a:solidFill>
              </a:defRPr>
            </a:lvl1pPr>
          </a:lstStyle>
          <a:p>
            <a:r>
              <a:rPr lang="en-GB" dirty="0"/>
              <a:t>Cinema can drive strong reach pre 9pm in the face of HFSS/LHF regs change</a:t>
            </a:r>
            <a:endParaRPr lang="en-US" dirty="0"/>
          </a:p>
        </p:txBody>
      </p:sp>
    </p:spTree>
    <p:extLst>
      <p:ext uri="{BB962C8B-B14F-4D97-AF65-F5344CB8AC3E}">
        <p14:creationId xmlns:p14="http://schemas.microsoft.com/office/powerpoint/2010/main" val="395698680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catter graph">
    <p:bg>
      <p:bgPr>
        <a:solidFill>
          <a:schemeClr val="tx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GB </a:t>
            </a:r>
            <a:r>
              <a:rPr lang="en-US" dirty="0" err="1"/>
              <a:t>TGIOct</a:t>
            </a:r>
            <a:r>
              <a:rPr lang="en-US" dirty="0"/>
              <a:t> 2024</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899282"/>
            <a:ext cx="11788593" cy="4235159"/>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Light" pitchFamily="2" charset="0"/>
                <a:ea typeface="Inter Tight Light" pitchFamily="2" charset="0"/>
                <a:cs typeface="Inter Tight Light" pitchFamily="2" charset="0"/>
              </a:rPr>
              <a:t>--</a:t>
            </a: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8165" y="239094"/>
            <a:ext cx="11788593" cy="1112016"/>
          </a:xfrm>
        </p:spPr>
        <p:txBody>
          <a:bodyPr/>
          <a:lstStyle>
            <a:lvl1pPr>
              <a:defRPr sz="4000">
                <a:solidFill>
                  <a:schemeClr val="bg1"/>
                </a:solidFill>
              </a:defRPr>
            </a:lvl1pPr>
          </a:lstStyle>
          <a:p>
            <a:r>
              <a:rPr lang="en-GB" dirty="0"/>
              <a:t>Cinemagoers are younger and more upmarket vs TV, BVOD &amp; SVOD</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53006A4B-5117-3F66-9D2D-3EE7C7737AFA}"/>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13" name="Subtitle 2">
            <a:extLst>
              <a:ext uri="{FF2B5EF4-FFF2-40B4-BE49-F238E27FC236}">
                <a16:creationId xmlns:a16="http://schemas.microsoft.com/office/drawing/2014/main" id="{AE7891F1-94EB-FB95-F7DD-E53515149AD2}"/>
              </a:ext>
            </a:extLst>
          </p:cNvPr>
          <p:cNvSpPr>
            <a:spLocks noGrp="1"/>
          </p:cNvSpPr>
          <p:nvPr>
            <p:ph type="subTitle" idx="1" hasCustomPrompt="1"/>
          </p:nvPr>
        </p:nvSpPr>
        <p:spPr>
          <a:xfrm>
            <a:off x="198165" y="1488847"/>
            <a:ext cx="11619598" cy="97279"/>
          </a:xfrm>
        </p:spPr>
        <p:txBody>
          <a:bodyPr>
            <a:noAutofit/>
          </a:bodyPr>
          <a:lstStyle>
            <a:lvl1pPr marL="0" indent="0" algn="l">
              <a:lnSpc>
                <a:spcPct val="100000"/>
              </a:lnSpc>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t>Cinema is a great complement to TV &amp; online video campaigns providing a more affluent, </a:t>
            </a:r>
            <a:r>
              <a:rPr lang="en-GB" sz="2000" dirty="0" err="1"/>
              <a:t>younge</a:t>
            </a:r>
            <a:endParaRPr lang="en-GB" sz="2000" dirty="0"/>
          </a:p>
        </p:txBody>
      </p:sp>
    </p:spTree>
    <p:extLst>
      <p:ext uri="{BB962C8B-B14F-4D97-AF65-F5344CB8AC3E}">
        <p14:creationId xmlns:p14="http://schemas.microsoft.com/office/powerpoint/2010/main" val="187651458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3E6F0B75-55E4-4A5C-A7B2-540018450E57}"/>
              </a:ext>
            </a:extLst>
          </p:cNvPr>
          <p:cNvSpPr>
            <a:spLocks noGrp="1"/>
          </p:cNvSpPr>
          <p:nvPr>
            <p:ph type="pic" sz="quarter" idx="84"/>
          </p:nvPr>
        </p:nvSpPr>
        <p:spPr>
          <a:xfrm>
            <a:off x="0" y="0"/>
            <a:ext cx="12192000" cy="6858000"/>
          </a:xfrm>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32404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userDrawn="1"/>
        </p:nvCxnSpPr>
        <p:spPr>
          <a:xfrm>
            <a:off x="192088" y="6146915"/>
            <a:ext cx="6621810" cy="0"/>
          </a:xfrm>
          <a:prstGeom prst="line">
            <a:avLst/>
          </a:prstGeom>
          <a:ln>
            <a:solidFill>
              <a:schemeClr val="tx1"/>
            </a:solidFill>
          </a:ln>
        </p:spPr>
        <p:style>
          <a:lnRef idx="2">
            <a:schemeClr val="dk2"/>
          </a:lnRef>
          <a:fillRef idx="0">
            <a:schemeClr val="dk2"/>
          </a:fillRef>
          <a:effectRef idx="1">
            <a:schemeClr val="dk2"/>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Tree>
    <p:extLst>
      <p:ext uri="{BB962C8B-B14F-4D97-AF65-F5344CB8AC3E}">
        <p14:creationId xmlns:p14="http://schemas.microsoft.com/office/powerpoint/2010/main" val="402321843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userDrawn="1"/>
        </p:nvCxnSpPr>
        <p:spPr>
          <a:xfrm>
            <a:off x="192088" y="6146915"/>
            <a:ext cx="6621810" cy="0"/>
          </a:xfrm>
          <a:prstGeom prst="line">
            <a:avLst/>
          </a:prstGeom>
          <a:ln>
            <a:solidFill>
              <a:schemeClr val="tx1"/>
            </a:solidFill>
          </a:ln>
        </p:spPr>
        <p:style>
          <a:lnRef idx="2">
            <a:schemeClr val="dk2"/>
          </a:lnRef>
          <a:fillRef idx="0">
            <a:schemeClr val="dk2"/>
          </a:fillRef>
          <a:effectRef idx="1">
            <a:schemeClr val="dk2"/>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Tree>
    <p:extLst>
      <p:ext uri="{BB962C8B-B14F-4D97-AF65-F5344CB8AC3E}">
        <p14:creationId xmlns:p14="http://schemas.microsoft.com/office/powerpoint/2010/main" val="913965292"/>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userDrawn="1"/>
        </p:nvCxnSpPr>
        <p:spPr>
          <a:xfrm>
            <a:off x="192088" y="6146915"/>
            <a:ext cx="6621810" cy="0"/>
          </a:xfrm>
          <a:prstGeom prst="line">
            <a:avLst/>
          </a:prstGeom>
          <a:ln>
            <a:solidFill>
              <a:schemeClr val="bg1"/>
            </a:solidFill>
          </a:ln>
        </p:spPr>
        <p:style>
          <a:lnRef idx="2">
            <a:schemeClr val="dk2"/>
          </a:lnRef>
          <a:fillRef idx="0">
            <a:schemeClr val="dk2"/>
          </a:fillRef>
          <a:effectRef idx="1">
            <a:schemeClr val="dk2"/>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8558024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userDrawn="1"/>
        </p:nvCxnSpPr>
        <p:spPr>
          <a:xfrm>
            <a:off x="192088" y="6146915"/>
            <a:ext cx="6621810" cy="0"/>
          </a:xfrm>
          <a:prstGeom prst="line">
            <a:avLst/>
          </a:prstGeom>
          <a:ln>
            <a:solidFill>
              <a:schemeClr val="bg1"/>
            </a:solidFill>
          </a:ln>
        </p:spPr>
        <p:style>
          <a:lnRef idx="2">
            <a:schemeClr val="dk2"/>
          </a:lnRef>
          <a:fillRef idx="0">
            <a:schemeClr val="dk2"/>
          </a:fillRef>
          <a:effectRef idx="1">
            <a:schemeClr val="dk2"/>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591144749"/>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Full image title dark text">
    <p:bg>
      <p:bgPr>
        <a:blipFill>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3E6F0B75-55E4-4A5C-A7B2-540018450E57}"/>
              </a:ext>
            </a:extLst>
          </p:cNvPr>
          <p:cNvSpPr>
            <a:spLocks noGrp="1"/>
          </p:cNvSpPr>
          <p:nvPr>
            <p:ph type="pic" sz="quarter" idx="84"/>
          </p:nvPr>
        </p:nvSpPr>
        <p:spPr>
          <a:xfrm>
            <a:off x="0" y="0"/>
            <a:ext cx="12192000" cy="6858000"/>
          </a:xfrm>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9597972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Full image title light text">
    <p:bg>
      <p:bgPr>
        <a:blipFill>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3E6F0B75-55E4-4A5C-A7B2-540018450E57}"/>
              </a:ext>
            </a:extLst>
          </p:cNvPr>
          <p:cNvSpPr>
            <a:spLocks noGrp="1"/>
          </p:cNvSpPr>
          <p:nvPr>
            <p:ph type="pic" sz="quarter" idx="84"/>
          </p:nvPr>
        </p:nvSpPr>
        <p:spPr>
          <a:xfrm>
            <a:off x="0" y="0"/>
            <a:ext cx="12192000" cy="6858000"/>
          </a:xfrm>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018014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rge image title">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262027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Heading goes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dirty="0"/>
              <a:t>Date goes here align right</a:t>
            </a:r>
          </a:p>
        </p:txBody>
      </p:sp>
    </p:spTree>
    <p:extLst>
      <p:ext uri="{BB962C8B-B14F-4D97-AF65-F5344CB8AC3E}">
        <p14:creationId xmlns:p14="http://schemas.microsoft.com/office/powerpoint/2010/main" val="30581773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Full image title dark knigh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Heading goes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userDrawn="1"/>
        </p:nvPicPr>
        <p:blipFill>
          <a:blip r:embed="rId4"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4749442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Full image title dark knight">
    <p:bg>
      <p:bgPr>
        <a:solidFill>
          <a:schemeClr val="dk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Heading goes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userDrawn="1"/>
        </p:nvPicPr>
        <p:blipFill>
          <a:blip r:embed="rId4"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18346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solidFill>
          <a:schemeClr val="tx1"/>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7C30A489-D8A9-809D-0533-9D1AF4DD9127}"/>
              </a:ext>
            </a:extLst>
          </p:cNvPr>
          <p:cNvSpPr>
            <a:spLocks noGrp="1"/>
          </p:cNvSpPr>
          <p:nvPr>
            <p:ph type="pic" sz="quarter" idx="84"/>
          </p:nvPr>
        </p:nvSpPr>
        <p:spPr>
          <a:xfrm>
            <a:off x="0" y="0"/>
            <a:ext cx="12192000" cy="6858000"/>
          </a:xfrm>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8"/>
            <a:ext cx="1252800" cy="262255"/>
          </a:xfrm>
          <a:prstGeom prst="rect">
            <a:avLst/>
          </a:prstGeom>
        </p:spPr>
      </p:pic>
    </p:spTree>
    <p:extLst>
      <p:ext uri="{BB962C8B-B14F-4D97-AF65-F5344CB8AC3E}">
        <p14:creationId xmlns:p14="http://schemas.microsoft.com/office/powerpoint/2010/main" val="2750590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ank you red carpet">
    <p:bg>
      <p:bgPr>
        <a:solidFill>
          <a:schemeClr val="accent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rmAutofit/>
          </a:bodyPr>
          <a:lstStyle>
            <a:lvl1pPr>
              <a:buNone/>
              <a:defRPr sz="7400">
                <a:solidFill>
                  <a:schemeClr val="bg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rmAutofit/>
          </a:bodyPr>
          <a:lstStyle>
            <a:lvl1pPr>
              <a:buNone/>
              <a:defRPr sz="2000">
                <a:solidFill>
                  <a:schemeClr val="bg1"/>
                </a:solidFill>
              </a:defRPr>
            </a:lvl1pPr>
          </a:lstStyle>
          <a:p>
            <a:pPr lvl="0"/>
            <a:r>
              <a:rPr lang="en-US" dirty="0"/>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5079289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rmAutofit/>
          </a:bodyPr>
          <a:lstStyle>
            <a:lvl1pPr>
              <a:buNone/>
              <a:defRPr sz="7400">
                <a:solidFill>
                  <a:schemeClr val="bg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rmAutofit/>
          </a:bodyPr>
          <a:lstStyle>
            <a:lvl1pPr>
              <a:buNone/>
              <a:defRPr sz="2000">
                <a:solidFill>
                  <a:schemeClr val="bg1"/>
                </a:solidFill>
              </a:defRPr>
            </a:lvl1pPr>
          </a:lstStyle>
          <a:p>
            <a:pPr lvl="0"/>
            <a:r>
              <a:rPr lang="en-US" dirty="0"/>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647554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shorter header">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lstStyle>
            <a:lvl1pPr>
              <a:defRPr sz="7400"/>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609069084"/>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slide shorter header">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lstStyle>
            <a:lvl1pPr>
              <a:defRPr sz="7400"/>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83407027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Contents x 7">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8247975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3822263" cy="3953252"/>
          </a:xfrm>
          <a:prstGeom prst="roundRect">
            <a:avLst>
              <a:gd name="adj" fmla="val 2208"/>
            </a:avLst>
          </a:prstGeom>
          <a:solidFill>
            <a:schemeClr val="accent2"/>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192035" y="1708408"/>
            <a:ext cx="3822263" cy="3953252"/>
          </a:xfrm>
          <a:prstGeom prst="roundRect">
            <a:avLst>
              <a:gd name="adj" fmla="val 2208"/>
            </a:avLst>
          </a:prstGeom>
          <a:solidFill>
            <a:schemeClr val="tx2"/>
          </a:solidFill>
        </p:spPr>
        <p:txBody>
          <a:bodyPr/>
          <a:lstStyle>
            <a:lvl1pPr>
              <a:buNone/>
              <a:defRPr>
                <a:noFill/>
              </a:defRPr>
            </a:lvl1pPr>
          </a:lstStyle>
          <a:p>
            <a:pPr lvl="0"/>
            <a:endParaRPr lang="en-GB" dirty="0"/>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290459"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8176897" y="1708408"/>
            <a:ext cx="3822263" cy="3953252"/>
          </a:xfrm>
          <a:prstGeom prst="roundRect">
            <a:avLst>
              <a:gd name="adj" fmla="val 2208"/>
            </a:avLst>
          </a:prstGeom>
          <a:solidFill>
            <a:srgbClr val="267355"/>
          </a:solidFill>
        </p:spPr>
        <p:txBody>
          <a:bodyPr/>
          <a:lstStyle>
            <a:lvl1pPr>
              <a:buNone/>
              <a:defRPr>
                <a:noFill/>
              </a:defRPr>
            </a:lvl1pPr>
          </a:lstStyle>
          <a:p>
            <a:pPr lvl="0"/>
            <a:endParaRPr lang="en-GB" dirty="0"/>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8275321"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2944836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alendar 2 colour">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6631828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Bar chart vertical">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430368"/>
            <a:ext cx="11788593" cy="4704073"/>
          </a:xfrm>
          <a:prstGeom prst="roundRect">
            <a:avLst>
              <a:gd name="adj" fmla="val 1407"/>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Q1 2026 revenue by film vs target</a:t>
            </a:r>
            <a:endParaRPr lang="en-US" dirty="0"/>
          </a:p>
        </p:txBody>
      </p:sp>
    </p:spTree>
    <p:extLst>
      <p:ext uri="{BB962C8B-B14F-4D97-AF65-F5344CB8AC3E}">
        <p14:creationId xmlns:p14="http://schemas.microsoft.com/office/powerpoint/2010/main" val="125480564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blipFill>
            <a:blip r:embed="rId2"/>
            <a:srcRect/>
            <a:stretch>
              <a:fillRect l="-4383" r="-4383"/>
            </a:stretch>
          </a:blip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6651151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blipFill>
            <a:blip r:embed="rId2"/>
            <a:srcRect/>
            <a:stretch>
              <a:fillRect l="-4383" r="-4383"/>
            </a:stretch>
          </a:blip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818541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Heading goes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dirty="0"/>
              <a:t>Date goes here align right</a:t>
            </a:r>
          </a:p>
        </p:txBody>
      </p:sp>
    </p:spTree>
    <p:extLst>
      <p:ext uri="{BB962C8B-B14F-4D97-AF65-F5344CB8AC3E}">
        <p14:creationId xmlns:p14="http://schemas.microsoft.com/office/powerpoint/2010/main" val="16135472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6881762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4947316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002320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5844988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blipFill>
            <a:blip r:embed="rId2"/>
            <a:srcRect/>
            <a:stretch>
              <a:fillRect t="-51148" b="-51148"/>
            </a:stretch>
          </a:blip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3"/>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21658214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blipFill>
            <a:blip r:embed="rId2"/>
            <a:srcRect/>
            <a:stretch>
              <a:fillRect t="-51148" b="-51148"/>
            </a:stretch>
          </a:blip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1879701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704312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833030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284694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434375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ull image title dark knigh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Heading goes here</a:t>
            </a:r>
            <a:endParaRPr lang="en-US" dirty="0"/>
          </a:p>
        </p:txBody>
      </p:sp>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blipFill>
            <a:blip r:embed="rId2"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a:effectLst/>
        </p:spPr>
      </p:pic>
    </p:spTree>
    <p:extLst>
      <p:ext uri="{BB962C8B-B14F-4D97-AF65-F5344CB8AC3E}">
        <p14:creationId xmlns:p14="http://schemas.microsoft.com/office/powerpoint/2010/main" val="2553844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3066930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56198802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3822263" cy="3953252"/>
          </a:xfrm>
          <a:prstGeom prst="roundRect">
            <a:avLst>
              <a:gd name="adj" fmla="val 2208"/>
            </a:avLst>
          </a:prstGeom>
          <a:solidFill>
            <a:schemeClr val="accent2"/>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192035" y="1708408"/>
            <a:ext cx="3822263" cy="3953252"/>
          </a:xfrm>
          <a:prstGeom prst="roundRect">
            <a:avLst>
              <a:gd name="adj" fmla="val 2208"/>
            </a:avLst>
          </a:prstGeom>
          <a:solidFill>
            <a:schemeClr val="tx2"/>
          </a:solidFill>
        </p:spPr>
        <p:txBody>
          <a:bodyPr/>
          <a:lstStyle>
            <a:lvl1pPr>
              <a:buNone/>
              <a:defRPr>
                <a:noFill/>
              </a:defRPr>
            </a:lvl1pPr>
          </a:lstStyle>
          <a:p>
            <a:pPr lvl="0"/>
            <a:endParaRPr lang="en-GB" dirty="0"/>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290459"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8176897" y="1708408"/>
            <a:ext cx="3822263" cy="3953252"/>
          </a:xfrm>
          <a:prstGeom prst="roundRect">
            <a:avLst>
              <a:gd name="adj" fmla="val 2208"/>
            </a:avLst>
          </a:prstGeom>
          <a:solidFill>
            <a:srgbClr val="267355"/>
          </a:solidFill>
        </p:spPr>
        <p:txBody>
          <a:bodyPr/>
          <a:lstStyle>
            <a:lvl1pPr>
              <a:buNone/>
              <a:defRPr>
                <a:noFill/>
              </a:defRPr>
            </a:lvl1pPr>
          </a:lstStyle>
          <a:p>
            <a:pPr lvl="0"/>
            <a:endParaRPr lang="en-GB" dirty="0"/>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8275321"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602541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Full image title dark knight">
    <p:bg>
      <p:bgPr>
        <a:solidFill>
          <a:schemeClr val="dk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Heading goes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blipFill>
            <a:blip r:embed="rId3" cstate="print">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userDrawn="1"/>
        </p:nvPicPr>
        <p:blipFill>
          <a:blip r:embed="rId4"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44048312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6" Type="http://schemas.openxmlformats.org/officeDocument/2006/relationships/theme" Target="../theme/theme2.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206E837B-BD58-0C49-B679-D22CA69DDAE0}" type="datetimeFigureOut">
              <a:rPr lang="en-US" smtClean="0"/>
              <a:t>8/11/2026</a:t>
            </a:fld>
            <a:endParaRPr lang="en-US"/>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C511E539-5AFE-5B4D-B982-F729F8E670F2}" type="slidenum">
              <a:rPr lang="en-US" smtClean="0"/>
              <a:t>‹#›</a:t>
            </a:fld>
            <a:endParaRPr lang="en-US"/>
          </a:p>
        </p:txBody>
      </p:sp>
    </p:spTree>
    <p:extLst>
      <p:ext uri="{BB962C8B-B14F-4D97-AF65-F5344CB8AC3E}">
        <p14:creationId xmlns:p14="http://schemas.microsoft.com/office/powerpoint/2010/main" val="1569310689"/>
      </p:ext>
    </p:extLst>
  </p:cSld>
  <p:clrMap bg1="lt1" tx1="dk1" bg2="lt2" tx2="dk2" accent1="accent1" accent2="accent2" accent3="accent3" accent4="accent4" accent5="accent5" accent6="accent6" hlink="hlink" folHlink="folHlink"/>
  <p:sldLayoutIdLst>
    <p:sldLayoutId id="2147483678" r:id="rId1"/>
    <p:sldLayoutId id="2147483743" r:id="rId2"/>
    <p:sldLayoutId id="2147483789" r:id="rId3"/>
    <p:sldLayoutId id="2147483845" r:id="rId4"/>
    <p:sldLayoutId id="2147483704" r:id="rId5"/>
    <p:sldLayoutId id="2147483755" r:id="rId6"/>
    <p:sldLayoutId id="2147483748" r:id="rId7"/>
    <p:sldLayoutId id="2147483778" r:id="rId8"/>
    <p:sldLayoutId id="2147483779" r:id="rId9"/>
    <p:sldLayoutId id="2147483749" r:id="rId10"/>
    <p:sldLayoutId id="2147483706" r:id="rId11"/>
    <p:sldLayoutId id="2147483650" r:id="rId12"/>
    <p:sldLayoutId id="2147483675" r:id="rId13"/>
    <p:sldLayoutId id="2147483707" r:id="rId14"/>
    <p:sldLayoutId id="2147483712" r:id="rId15"/>
    <p:sldLayoutId id="2147483714" r:id="rId16"/>
    <p:sldLayoutId id="2147483783" r:id="rId17"/>
    <p:sldLayoutId id="2147483665" r:id="rId18"/>
    <p:sldLayoutId id="2147483742" r:id="rId19"/>
    <p:sldLayoutId id="2147483757" r:id="rId20"/>
    <p:sldLayoutId id="2147483674" r:id="rId21"/>
    <p:sldLayoutId id="2147483703" r:id="rId22"/>
    <p:sldLayoutId id="2147483667" r:id="rId23"/>
    <p:sldLayoutId id="2147483761" r:id="rId24"/>
    <p:sldLayoutId id="2147483730" r:id="rId25"/>
    <p:sldLayoutId id="2147483818" r:id="rId26"/>
    <p:sldLayoutId id="2147483734" r:id="rId27"/>
    <p:sldLayoutId id="2147483687" r:id="rId28"/>
    <p:sldLayoutId id="2147483735" r:id="rId29"/>
    <p:sldLayoutId id="2147483737" r:id="rId30"/>
    <p:sldLayoutId id="2147483736" r:id="rId31"/>
    <p:sldLayoutId id="2147483738" r:id="rId32"/>
    <p:sldLayoutId id="2147483739" r:id="rId33"/>
    <p:sldLayoutId id="2147483846" r:id="rId34"/>
    <p:sldLayoutId id="2147483740" r:id="rId35"/>
    <p:sldLayoutId id="2147483741" r:id="rId36"/>
    <p:sldLayoutId id="2147483690" r:id="rId37"/>
    <p:sldLayoutId id="2147483844" r:id="rId38"/>
    <p:sldLayoutId id="2147483697" r:id="rId39"/>
    <p:sldLayoutId id="2147483699" r:id="rId40"/>
    <p:sldLayoutId id="2147483773" r:id="rId41"/>
    <p:sldLayoutId id="2147483802" r:id="rId42"/>
    <p:sldLayoutId id="2147483821" r:id="rId43"/>
    <p:sldLayoutId id="2147483843" r:id="rId44"/>
    <p:sldLayoutId id="2147483806" r:id="rId45"/>
    <p:sldLayoutId id="2147483788" r:id="rId46"/>
    <p:sldLayoutId id="2147483847" r:id="rId47"/>
    <p:sldLayoutId id="2147483780" r:id="rId48"/>
    <p:sldLayoutId id="2147483776" r:id="rId49"/>
    <p:sldLayoutId id="2147483849" r:id="rId50"/>
    <p:sldLayoutId id="2147483850" r:id="rId51"/>
    <p:sldLayoutId id="2147483851" r:id="rId52"/>
    <p:sldLayoutId id="2147483852" r:id="rId53"/>
    <p:sldLayoutId id="2147483853" r:id="rId54"/>
    <p:sldLayoutId id="2147483854" r:id="rId55"/>
    <p:sldLayoutId id="2147483855" r:id="rId56"/>
    <p:sldLayoutId id="2147483856" r:id="rId57"/>
    <p:sldLayoutId id="2147483857" r:id="rId58"/>
    <p:sldLayoutId id="2147483858" r:id="rId59"/>
    <p:sldLayoutId id="2147483859" r:id="rId60"/>
    <p:sldLayoutId id="2147483860" r:id="rId61"/>
    <p:sldLayoutId id="2147483861" r:id="rId62"/>
    <p:sldLayoutId id="2147483862" r:id="rId63"/>
    <p:sldLayoutId id="2147483863" r:id="rId64"/>
    <p:sldLayoutId id="2147483930" r:id="rId65"/>
    <p:sldLayoutId id="2147483936" r:id="rId66"/>
    <p:sldLayoutId id="2147483945"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56416884"/>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 id="2147483959" r:id="rId13"/>
    <p:sldLayoutId id="2147483960" r:id="rId14"/>
    <p:sldLayoutId id="2147483961"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8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chart" Target="../charts/chart3.xml"/><Relationship Id="rId1" Type="http://schemas.openxmlformats.org/officeDocument/2006/relationships/slideLayout" Target="../slideLayouts/slideLayout4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2.jfif"/><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1.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0.xml"/><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chart" Target="../charts/chart9.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13.png"/><Relationship Id="rId7" Type="http://schemas.openxmlformats.org/officeDocument/2006/relationships/image" Target="../media/image37.jpeg"/><Relationship Id="rId2" Type="http://schemas.openxmlformats.org/officeDocument/2006/relationships/image" Target="../media/image56.jpeg"/><Relationship Id="rId1" Type="http://schemas.openxmlformats.org/officeDocument/2006/relationships/slideLayout" Target="../slideLayouts/slideLayout2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13.png"/><Relationship Id="rId7" Type="http://schemas.openxmlformats.org/officeDocument/2006/relationships/image" Target="../media/image59.jpeg"/><Relationship Id="rId2" Type="http://schemas.openxmlformats.org/officeDocument/2006/relationships/image" Target="../media/image35.jpeg"/><Relationship Id="rId1" Type="http://schemas.openxmlformats.org/officeDocument/2006/relationships/slideLayout" Target="../slideLayouts/slideLayout24.xml"/><Relationship Id="rId6" Type="http://schemas.openxmlformats.org/officeDocument/2006/relationships/image" Target="../media/image58.jpeg"/><Relationship Id="rId5" Type="http://schemas.openxmlformats.org/officeDocument/2006/relationships/image" Target="../media/image37.jpeg"/><Relationship Id="rId4" Type="http://schemas.openxmlformats.org/officeDocument/2006/relationships/image" Target="../media/image36.jpe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chart" Target="../charts/chart2.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0.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B3BB4-FBED-0F1C-79E8-D3B277E31190}"/>
            </a:ext>
          </a:extLst>
        </p:cNvPr>
        <p:cNvGrpSpPr/>
        <p:nvPr/>
      </p:nvGrpSpPr>
      <p:grpSpPr>
        <a:xfrm>
          <a:off x="0" y="0"/>
          <a:ext cx="0" cy="0"/>
          <a:chOff x="0" y="0"/>
          <a:chExt cx="0" cy="0"/>
        </a:xfrm>
      </p:grpSpPr>
      <p:pic>
        <p:nvPicPr>
          <p:cNvPr id="43" name="Picture Placeholder 42">
            <a:extLst>
              <a:ext uri="{FF2B5EF4-FFF2-40B4-BE49-F238E27FC236}">
                <a16:creationId xmlns:a16="http://schemas.microsoft.com/office/drawing/2014/main" id="{02743459-9750-4AE0-4BE0-BD07DCFD768F}"/>
              </a:ext>
            </a:extLst>
          </p:cNvPr>
          <p:cNvPicPr>
            <a:picLocks noGrp="1" noChangeAspect="1"/>
          </p:cNvPicPr>
          <p:nvPr>
            <p:ph type="pic" sz="quarter" idx="84"/>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5000" b="10543"/>
          <a:stretch/>
        </p:blipFill>
        <p:spPr>
          <a:xfrm>
            <a:off x="0" y="0"/>
            <a:ext cx="12192000" cy="6858000"/>
          </a:xfrm>
          <a:prstGeom prst="rect">
            <a:avLst/>
          </a:prstGeom>
        </p:spPr>
      </p:pic>
      <p:sp>
        <p:nvSpPr>
          <p:cNvPr id="4" name="Title 3">
            <a:extLst>
              <a:ext uri="{FF2B5EF4-FFF2-40B4-BE49-F238E27FC236}">
                <a16:creationId xmlns:a16="http://schemas.microsoft.com/office/drawing/2014/main" id="{C9CD46E8-8965-3225-D9A1-DE7E2C71B5B9}"/>
              </a:ext>
            </a:extLst>
          </p:cNvPr>
          <p:cNvSpPr>
            <a:spLocks noGrp="1"/>
          </p:cNvSpPr>
          <p:nvPr>
            <p:ph type="title"/>
          </p:nvPr>
        </p:nvSpPr>
        <p:spPr>
          <a:xfrm>
            <a:off x="1093694" y="670876"/>
            <a:ext cx="10004612" cy="3027510"/>
          </a:xfrm>
        </p:spPr>
        <p:txBody>
          <a:bodyPr/>
          <a:lstStyle/>
          <a:p>
            <a:r>
              <a:rPr lang="en-US" sz="6000" dirty="0">
                <a:solidFill>
                  <a:schemeClr val="bg1"/>
                </a:solidFill>
              </a:rPr>
              <a:t>The cultural currency of cinema at Christmas</a:t>
            </a:r>
            <a:endParaRPr lang="en-US" sz="8000" dirty="0">
              <a:solidFill>
                <a:schemeClr val="bg1"/>
              </a:solidFill>
            </a:endParaRPr>
          </a:p>
        </p:txBody>
      </p:sp>
      <p:pic>
        <p:nvPicPr>
          <p:cNvPr id="2" name="Picture 1" descr="A white circle with black background&#10;&#10;AI-generated content may be incorrect.">
            <a:extLst>
              <a:ext uri="{FF2B5EF4-FFF2-40B4-BE49-F238E27FC236}">
                <a16:creationId xmlns:a16="http://schemas.microsoft.com/office/drawing/2014/main" id="{8906C444-4CE3-B497-0EE8-5675F4169848}"/>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05242" y="6369457"/>
            <a:ext cx="1252800" cy="266400"/>
          </a:xfrm>
          <a:prstGeom prst="rect">
            <a:avLst/>
          </a:prstGeom>
        </p:spPr>
      </p:pic>
      <p:sp>
        <p:nvSpPr>
          <p:cNvPr id="3" name="Text Placeholder 3">
            <a:extLst>
              <a:ext uri="{FF2B5EF4-FFF2-40B4-BE49-F238E27FC236}">
                <a16:creationId xmlns:a16="http://schemas.microsoft.com/office/drawing/2014/main" id="{56A3B2CC-F394-0FB7-1761-B712E93F4506}"/>
              </a:ext>
            </a:extLst>
          </p:cNvPr>
          <p:cNvSpPr txBox="1">
            <a:spLocks/>
          </p:cNvSpPr>
          <p:nvPr/>
        </p:nvSpPr>
        <p:spPr>
          <a:xfrm>
            <a:off x="2292855" y="4659744"/>
            <a:ext cx="7606290" cy="441325"/>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rPr>
              <a:t>How brands can drive cultural connection and relevance with cinema this Q4</a:t>
            </a:r>
          </a:p>
        </p:txBody>
      </p:sp>
    </p:spTree>
    <p:extLst>
      <p:ext uri="{BB962C8B-B14F-4D97-AF65-F5344CB8AC3E}">
        <p14:creationId xmlns:p14="http://schemas.microsoft.com/office/powerpoint/2010/main" val="131223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7355"/>
        </a:solidFill>
        <a:effectLst/>
      </p:bgPr>
    </p:bg>
    <p:spTree>
      <p:nvGrpSpPr>
        <p:cNvPr id="1" name="">
          <a:extLst>
            <a:ext uri="{FF2B5EF4-FFF2-40B4-BE49-F238E27FC236}">
              <a16:creationId xmlns:a16="http://schemas.microsoft.com/office/drawing/2014/main" id="{FF10281E-D772-A4EF-EDFC-6ACDDC4F0A1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DBBAA9A-1029-256F-7332-72E84BF6EE17}"/>
              </a:ext>
            </a:extLst>
          </p:cNvPr>
          <p:cNvSpPr>
            <a:spLocks noGrp="1"/>
          </p:cNvSpPr>
          <p:nvPr>
            <p:ph type="title"/>
          </p:nvPr>
        </p:nvSpPr>
        <p:spPr>
          <a:xfrm>
            <a:off x="201612" y="225426"/>
            <a:ext cx="6311006" cy="2854106"/>
          </a:xfrm>
        </p:spPr>
        <p:txBody>
          <a:bodyPr>
            <a:noAutofit/>
          </a:bodyPr>
          <a:lstStyle/>
          <a:p>
            <a:r>
              <a:rPr lang="en-US" dirty="0"/>
              <a:t>02.</a:t>
            </a:r>
            <a:br>
              <a:rPr lang="en-US" dirty="0"/>
            </a:br>
            <a:r>
              <a:rPr lang="en-US" sz="6600" dirty="0"/>
              <a:t>Access cinematic</a:t>
            </a:r>
            <a:br>
              <a:rPr lang="en-US" sz="6600" dirty="0"/>
            </a:br>
            <a:r>
              <a:rPr lang="en-US" sz="6600" dirty="0"/>
              <a:t>cultural moments</a:t>
            </a:r>
            <a:endParaRPr lang="en-US" dirty="0"/>
          </a:p>
        </p:txBody>
      </p:sp>
      <p:pic>
        <p:nvPicPr>
          <p:cNvPr id="12" name="Picture Placeholder 11">
            <a:extLst>
              <a:ext uri="{FF2B5EF4-FFF2-40B4-BE49-F238E27FC236}">
                <a16:creationId xmlns:a16="http://schemas.microsoft.com/office/drawing/2014/main" id="{754BB1D0-4D31-1926-204D-855E3798626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7125833" y="225425"/>
            <a:ext cx="4860925" cy="6407150"/>
          </a:xfrm>
          <a:prstGeom prst="roundRect">
            <a:avLst>
              <a:gd name="adj" fmla="val 1469"/>
            </a:avLst>
          </a:prstGeom>
          <a:blipFill>
            <a:blip r:embed="rId4" cstate="print">
              <a:extLst>
                <a:ext uri="{28A0092B-C50C-407E-A947-70E740481C1C}">
                  <a14:useLocalDpi xmlns:a14="http://schemas.microsoft.com/office/drawing/2010/main" val="0"/>
                </a:ext>
              </a:extLst>
            </a:blip>
            <a:srcRect/>
            <a:stretch>
              <a:fillRect/>
            </a:stretch>
          </a:blipFill>
        </p:spPr>
      </p:pic>
    </p:spTree>
    <p:extLst>
      <p:ext uri="{BB962C8B-B14F-4D97-AF65-F5344CB8AC3E}">
        <p14:creationId xmlns:p14="http://schemas.microsoft.com/office/powerpoint/2010/main" val="382675901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2DA22AB9-945C-EC96-6BEE-DABEC5BF946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DA333C-9B91-9017-D99D-34CD259CEF68}"/>
              </a:ext>
            </a:extLst>
          </p:cNvPr>
          <p:cNvPicPr>
            <a:picLocks noChangeAspect="1"/>
          </p:cNvPicPr>
          <p:nvPr/>
        </p:nvPicPr>
        <p:blipFill>
          <a:blip r:embed="rId3"/>
          <a:srcRect l="575" r="575"/>
          <a:stretch/>
        </p:blipFill>
        <p:spPr>
          <a:xfrm>
            <a:off x="199829" y="1488732"/>
            <a:ext cx="3517732" cy="4667522"/>
          </a:xfrm>
          <a:prstGeom prst="roundRect">
            <a:avLst>
              <a:gd name="adj" fmla="val 2489"/>
            </a:avLst>
          </a:prstGeom>
          <a:solidFill>
            <a:schemeClr val="bg1"/>
          </a:solidFill>
        </p:spPr>
      </p:pic>
      <p:sp>
        <p:nvSpPr>
          <p:cNvPr id="10" name="Title 9">
            <a:extLst>
              <a:ext uri="{FF2B5EF4-FFF2-40B4-BE49-F238E27FC236}">
                <a16:creationId xmlns:a16="http://schemas.microsoft.com/office/drawing/2014/main" id="{6882AE7F-A0D8-C2B1-D2D2-2AE09C17A582}"/>
              </a:ext>
            </a:extLst>
          </p:cNvPr>
          <p:cNvSpPr>
            <a:spLocks noGrp="1"/>
          </p:cNvSpPr>
          <p:nvPr>
            <p:ph type="title"/>
          </p:nvPr>
        </p:nvSpPr>
        <p:spPr>
          <a:xfrm>
            <a:off x="199829" y="239094"/>
            <a:ext cx="11992171" cy="525552"/>
          </a:xfrm>
        </p:spPr>
        <p:txBody>
          <a:bodyPr>
            <a:noAutofit/>
          </a:bodyPr>
          <a:lstStyle/>
          <a:p>
            <a:pPr>
              <a:lnSpc>
                <a:spcPct val="80000"/>
              </a:lnSpc>
            </a:pPr>
            <a:r>
              <a:rPr lang="en-GB" dirty="0"/>
              <a:t>TV and Cinema deliver 85% of commercially available entertainment that resonates</a:t>
            </a:r>
            <a:endParaRPr lang="en-US" dirty="0"/>
          </a:p>
        </p:txBody>
      </p:sp>
      <p:pic>
        <p:nvPicPr>
          <p:cNvPr id="23" name="Picture 22">
            <a:extLst>
              <a:ext uri="{FF2B5EF4-FFF2-40B4-BE49-F238E27FC236}">
                <a16:creationId xmlns:a16="http://schemas.microsoft.com/office/drawing/2014/main" id="{F31545B2-CF66-FACE-E4C2-036B9FEF49B8}"/>
              </a:ext>
            </a:extLst>
          </p:cNvPr>
          <p:cNvPicPr>
            <a:picLocks noChangeAspect="1"/>
          </p:cNvPicPr>
          <p:nvPr/>
        </p:nvPicPr>
        <p:blipFill rotWithShape="1">
          <a:blip>
            <a:extLst>
              <a:ext uri="{96DAC541-7B7A-43D3-8B79-37D633B846F1}">
                <asvg:svgBlip xmlns:asvg="http://schemas.microsoft.com/office/drawing/2016/SVG/main" r:embed="rId4"/>
              </a:ext>
            </a:extLst>
          </a:blip>
          <a:srcRect l="30854" r="30854"/>
          <a:stretch/>
        </p:blipFill>
        <p:spPr>
          <a:xfrm>
            <a:off x="3821380" y="1488733"/>
            <a:ext cx="3256771" cy="4667521"/>
          </a:xfrm>
          <a:prstGeom prst="roundRect">
            <a:avLst>
              <a:gd name="adj" fmla="val 3685"/>
            </a:avLst>
          </a:prstGeom>
        </p:spPr>
      </p:pic>
      <p:pic>
        <p:nvPicPr>
          <p:cNvPr id="24" name="Picture 23">
            <a:extLst>
              <a:ext uri="{FF2B5EF4-FFF2-40B4-BE49-F238E27FC236}">
                <a16:creationId xmlns:a16="http://schemas.microsoft.com/office/drawing/2014/main" id="{75C37FFB-9C9F-D454-ACBF-4E0ECD9B7FE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846"/>
          <a:stretch>
            <a:fillRect/>
          </a:stretch>
        </p:blipFill>
        <p:spPr>
          <a:xfrm>
            <a:off x="9572633" y="5343016"/>
            <a:ext cx="2286845" cy="813236"/>
          </a:xfrm>
          <a:prstGeom prst="roundRect">
            <a:avLst>
              <a:gd name="adj" fmla="val 4640"/>
            </a:avLst>
          </a:prstGeom>
        </p:spPr>
      </p:pic>
      <p:pic>
        <p:nvPicPr>
          <p:cNvPr id="25" name="Picture 24">
            <a:extLst>
              <a:ext uri="{FF2B5EF4-FFF2-40B4-BE49-F238E27FC236}">
                <a16:creationId xmlns:a16="http://schemas.microsoft.com/office/drawing/2014/main" id="{46DBA9A7-F7C7-C171-6ECA-54F219BA6BE0}"/>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9572633" y="3947527"/>
            <a:ext cx="2286845" cy="1258246"/>
          </a:xfrm>
          <a:prstGeom prst="roundRect">
            <a:avLst>
              <a:gd name="adj" fmla="val 2942"/>
            </a:avLst>
          </a:prstGeom>
        </p:spPr>
      </p:pic>
      <p:pic>
        <p:nvPicPr>
          <p:cNvPr id="26" name="Picture 25">
            <a:extLst>
              <a:ext uri="{FF2B5EF4-FFF2-40B4-BE49-F238E27FC236}">
                <a16:creationId xmlns:a16="http://schemas.microsoft.com/office/drawing/2014/main" id="{DB2107E3-EE18-7BE5-32B7-780B82E6FCED}"/>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7181970" y="3926784"/>
            <a:ext cx="2286845" cy="2229468"/>
          </a:xfrm>
          <a:prstGeom prst="roundRect">
            <a:avLst>
              <a:gd name="adj" fmla="val 4820"/>
            </a:avLst>
          </a:prstGeom>
        </p:spPr>
      </p:pic>
      <p:pic>
        <p:nvPicPr>
          <p:cNvPr id="27" name="Picture 26">
            <a:extLst>
              <a:ext uri="{FF2B5EF4-FFF2-40B4-BE49-F238E27FC236}">
                <a16:creationId xmlns:a16="http://schemas.microsoft.com/office/drawing/2014/main" id="{DFFCAFF3-5128-C9FA-951E-8CF8B1AFA58A}"/>
              </a:ext>
            </a:extLst>
          </p:cNvPr>
          <p:cNvPicPr>
            <a:picLocks/>
          </p:cNvPicPr>
          <p:nvPr/>
        </p:nvPicPr>
        <p:blipFill>
          <a:blip r:embed="rId8" cstate="hqprint">
            <a:extLst>
              <a:ext uri="{28A0092B-C50C-407E-A947-70E740481C1C}">
                <a14:useLocalDpi xmlns:a14="http://schemas.microsoft.com/office/drawing/2010/main"/>
              </a:ext>
            </a:extLst>
          </a:blip>
          <a:srcRect/>
          <a:stretch/>
        </p:blipFill>
        <p:spPr>
          <a:xfrm>
            <a:off x="7181971" y="1488729"/>
            <a:ext cx="4742970" cy="2321555"/>
          </a:xfrm>
          <a:prstGeom prst="roundRect">
            <a:avLst>
              <a:gd name="adj" fmla="val 3169"/>
            </a:avLst>
          </a:prstGeom>
        </p:spPr>
      </p:pic>
      <p:sp>
        <p:nvSpPr>
          <p:cNvPr id="29" name="TextBox 28">
            <a:extLst>
              <a:ext uri="{FF2B5EF4-FFF2-40B4-BE49-F238E27FC236}">
                <a16:creationId xmlns:a16="http://schemas.microsoft.com/office/drawing/2014/main" id="{F0EB3D60-C4F0-BCFC-9346-7AF265A15CD7}"/>
              </a:ext>
            </a:extLst>
          </p:cNvPr>
          <p:cNvSpPr txBox="1"/>
          <p:nvPr/>
        </p:nvSpPr>
        <p:spPr>
          <a:xfrm>
            <a:off x="267060" y="5758309"/>
            <a:ext cx="2660780" cy="340519"/>
          </a:xfrm>
          <a:prstGeom prst="round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TV-Entertainment, 34% </a:t>
            </a:r>
          </a:p>
        </p:txBody>
      </p:sp>
      <p:sp>
        <p:nvSpPr>
          <p:cNvPr id="30" name="TextBox 29">
            <a:extLst>
              <a:ext uri="{FF2B5EF4-FFF2-40B4-BE49-F238E27FC236}">
                <a16:creationId xmlns:a16="http://schemas.microsoft.com/office/drawing/2014/main" id="{D8E847F9-DCAC-08F5-4606-89EA2E8FF056}"/>
              </a:ext>
            </a:extLst>
          </p:cNvPr>
          <p:cNvSpPr txBox="1"/>
          <p:nvPr/>
        </p:nvSpPr>
        <p:spPr>
          <a:xfrm>
            <a:off x="4052218" y="5758309"/>
            <a:ext cx="2013349" cy="319683"/>
          </a:xfrm>
          <a:prstGeom prst="roundRect">
            <a:avLst>
              <a:gd name="adj" fmla="val 7343"/>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Cinema, 28% </a:t>
            </a:r>
          </a:p>
        </p:txBody>
      </p:sp>
      <p:sp>
        <p:nvSpPr>
          <p:cNvPr id="32" name="TextBox 31">
            <a:extLst>
              <a:ext uri="{FF2B5EF4-FFF2-40B4-BE49-F238E27FC236}">
                <a16:creationId xmlns:a16="http://schemas.microsoft.com/office/drawing/2014/main" id="{5B5D959D-2CC3-4ACB-2961-3C3A02155DF7}"/>
              </a:ext>
            </a:extLst>
          </p:cNvPr>
          <p:cNvSpPr txBox="1"/>
          <p:nvPr/>
        </p:nvSpPr>
        <p:spPr>
          <a:xfrm>
            <a:off x="7281924" y="3404597"/>
            <a:ext cx="2186891" cy="340519"/>
          </a:xfrm>
          <a:prstGeom prst="roundRect">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TV-Sport, 23% </a:t>
            </a:r>
          </a:p>
        </p:txBody>
      </p:sp>
      <p:sp>
        <p:nvSpPr>
          <p:cNvPr id="33" name="TextBox 32">
            <a:extLst>
              <a:ext uri="{FF2B5EF4-FFF2-40B4-BE49-F238E27FC236}">
                <a16:creationId xmlns:a16="http://schemas.microsoft.com/office/drawing/2014/main" id="{0B19A83B-1F4D-D013-2261-D31AB3E58889}"/>
              </a:ext>
            </a:extLst>
          </p:cNvPr>
          <p:cNvSpPr txBox="1"/>
          <p:nvPr/>
        </p:nvSpPr>
        <p:spPr>
          <a:xfrm>
            <a:off x="9617287" y="4828542"/>
            <a:ext cx="1692571" cy="328613"/>
          </a:xfrm>
          <a:prstGeom prst="roundRect">
            <a:avLst>
              <a:gd name="adj" fmla="val 11275"/>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Cultural, 3% </a:t>
            </a:r>
          </a:p>
        </p:txBody>
      </p:sp>
      <p:sp>
        <p:nvSpPr>
          <p:cNvPr id="34" name="TextBox 33">
            <a:extLst>
              <a:ext uri="{FF2B5EF4-FFF2-40B4-BE49-F238E27FC236}">
                <a16:creationId xmlns:a16="http://schemas.microsoft.com/office/drawing/2014/main" id="{8142CA5B-91F7-91D7-009E-A694010CE007}"/>
              </a:ext>
            </a:extLst>
          </p:cNvPr>
          <p:cNvSpPr txBox="1"/>
          <p:nvPr/>
        </p:nvSpPr>
        <p:spPr>
          <a:xfrm>
            <a:off x="7210314" y="5770903"/>
            <a:ext cx="2155442" cy="325636"/>
          </a:xfrm>
          <a:prstGeom prst="roundRect">
            <a:avLst>
              <a:gd name="adj" fmla="val 10196"/>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Social Media, 12% </a:t>
            </a:r>
          </a:p>
        </p:txBody>
      </p:sp>
      <p:sp>
        <p:nvSpPr>
          <p:cNvPr id="35" name="TextBox 34">
            <a:extLst>
              <a:ext uri="{FF2B5EF4-FFF2-40B4-BE49-F238E27FC236}">
                <a16:creationId xmlns:a16="http://schemas.microsoft.com/office/drawing/2014/main" id="{AD595B1C-71CC-BBBB-63FC-71516BF562EB}"/>
              </a:ext>
            </a:extLst>
          </p:cNvPr>
          <p:cNvSpPr txBox="1"/>
          <p:nvPr/>
        </p:nvSpPr>
        <p:spPr>
          <a:xfrm>
            <a:off x="9617287" y="5758309"/>
            <a:ext cx="1461368" cy="322659"/>
          </a:xfrm>
          <a:prstGeom prst="roundRect">
            <a:avLst>
              <a:gd name="adj" fmla="val 9055"/>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Other, 1% </a:t>
            </a:r>
          </a:p>
        </p:txBody>
      </p:sp>
      <p:sp>
        <p:nvSpPr>
          <p:cNvPr id="3" name="Text Placeholder 5">
            <a:extLst>
              <a:ext uri="{FF2B5EF4-FFF2-40B4-BE49-F238E27FC236}">
                <a16:creationId xmlns:a16="http://schemas.microsoft.com/office/drawing/2014/main" id="{139F1475-F082-869B-417C-4A73342A6496}"/>
              </a:ext>
            </a:extLst>
          </p:cNvPr>
          <p:cNvSpPr txBox="1">
            <a:spLocks/>
          </p:cNvSpPr>
          <p:nvPr/>
        </p:nvSpPr>
        <p:spPr>
          <a:xfrm>
            <a:off x="3121891" y="6360821"/>
            <a:ext cx="8737587" cy="236721"/>
          </a:xfrm>
          <a:prstGeom prst="rect">
            <a:avLst/>
          </a:prstGeom>
        </p:spPr>
        <p:txBody>
          <a:bodyPr vert="horz" lIns="0" tIns="0" rIns="0" bIns="0" rtlCol="0">
            <a:noAutofit/>
          </a:bodyPr>
          <a:lstStyle>
            <a:lvl1pPr marL="6350" indent="-6350" algn="r" defTabSz="914400" rtl="0" eaLnBrk="1" latinLnBrk="0" hangingPunct="1">
              <a:lnSpc>
                <a:spcPct val="90000"/>
              </a:lnSpc>
              <a:spcBef>
                <a:spcPts val="1000"/>
              </a:spcBef>
              <a:buFont typeface="Inter Tight" panose="020B0604020202020204" pitchFamily="34" charset="0"/>
              <a:buNone/>
              <a:tabLst/>
              <a:defRPr sz="10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r" defTabSz="914400" rtl="0" eaLnBrk="1" fontAlgn="auto" latinLnBrk="0" hangingPunct="1">
              <a:lnSpc>
                <a:spcPct val="100000"/>
              </a:lnSpc>
              <a:spcBef>
                <a:spcPts val="0"/>
              </a:spcBef>
              <a:spcAft>
                <a:spcPts val="0"/>
              </a:spcAft>
              <a:buClrTx/>
              <a:buSzTx/>
              <a:buFont typeface="Inter Tight" panose="020B0604020202020204" pitchFamily="34" charset="0"/>
              <a:buNone/>
              <a:tabLst/>
              <a:defRPr/>
            </a:pPr>
            <a:r>
              <a:rPr kumimoji="0" lang="en-US" sz="800" b="0" i="0" u="none" strike="noStrike" kern="1200" cap="none" spc="0" normalizeH="0" baseline="0" noProof="0" dirty="0">
                <a:ln>
                  <a:noFill/>
                </a:ln>
                <a:solidFill>
                  <a:schemeClr val="tx2"/>
                </a:solidFill>
                <a:effectLst/>
                <a:uLnTx/>
                <a:uFillTx/>
                <a:latin typeface="Inter Tight"/>
                <a:ea typeface="+mn-ea"/>
                <a:cs typeface="+mn-cs"/>
              </a:rPr>
              <a:t>Source: DCM x MTM: Cultural Moments</a:t>
            </a:r>
          </a:p>
          <a:p>
            <a:pPr marL="6350" marR="0" lvl="0" indent="-6350" algn="r" defTabSz="914400" rtl="0" eaLnBrk="1" fontAlgn="auto" latinLnBrk="0" hangingPunct="1">
              <a:lnSpc>
                <a:spcPct val="100000"/>
              </a:lnSpc>
              <a:spcBef>
                <a:spcPts val="0"/>
              </a:spcBef>
              <a:spcAft>
                <a:spcPts val="0"/>
              </a:spcAft>
              <a:buClrTx/>
              <a:buSzTx/>
              <a:buFont typeface="Inter Tight" panose="020B0604020202020204" pitchFamily="34" charset="0"/>
              <a:buNone/>
              <a:tabLst/>
              <a:defRPr/>
            </a:pPr>
            <a:r>
              <a:rPr kumimoji="0" lang="en-US" sz="800" b="0" i="0" u="none" strike="noStrike" kern="1200" cap="none" spc="0" normalizeH="0" baseline="0" noProof="0" dirty="0" err="1">
                <a:ln>
                  <a:noFill/>
                </a:ln>
                <a:solidFill>
                  <a:schemeClr val="tx2"/>
                </a:solidFill>
                <a:effectLst/>
                <a:uLnTx/>
                <a:uFillTx/>
                <a:latin typeface="Inter Tight"/>
                <a:ea typeface="+mn-ea"/>
                <a:cs typeface="+mn-cs"/>
              </a:rPr>
              <a:t>Treemap</a:t>
            </a:r>
            <a:r>
              <a:rPr kumimoji="0" lang="en-US" sz="800" b="0" i="0" u="none" strike="noStrike" kern="1200" cap="none" spc="0" normalizeH="0" baseline="0" noProof="0" dirty="0">
                <a:ln>
                  <a:noFill/>
                </a:ln>
                <a:solidFill>
                  <a:schemeClr val="tx2"/>
                </a:solidFill>
                <a:effectLst/>
                <a:uLnTx/>
                <a:uFillTx/>
                <a:latin typeface="Inter Tight"/>
                <a:ea typeface="+mn-ea"/>
                <a:cs typeface="+mn-cs"/>
              </a:rPr>
              <a:t> based on % of Spontaneously Recalled Events of 2025 factored for commercial availability </a:t>
            </a:r>
          </a:p>
        </p:txBody>
      </p:sp>
    </p:spTree>
    <p:extLst>
      <p:ext uri="{BB962C8B-B14F-4D97-AF65-F5344CB8AC3E}">
        <p14:creationId xmlns:p14="http://schemas.microsoft.com/office/powerpoint/2010/main" val="239430231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C85658B4-3188-08E6-C458-BD882D908E80}"/>
            </a:ext>
          </a:extLst>
        </p:cNvPr>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A762882B-0F2C-8E59-D612-7ADF5F0238A0}"/>
              </a:ext>
            </a:extLst>
          </p:cNvPr>
          <p:cNvGraphicFramePr/>
          <p:nvPr>
            <p:extLst>
              <p:ext uri="{D42A27DB-BD31-4B8C-83A1-F6EECF244321}">
                <p14:modId xmlns:p14="http://schemas.microsoft.com/office/powerpoint/2010/main" val="1024413883"/>
              </p:ext>
            </p:extLst>
          </p:nvPr>
        </p:nvGraphicFramePr>
        <p:xfrm>
          <a:off x="646545" y="2955636"/>
          <a:ext cx="5735782" cy="294689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F4433815-1B40-5440-64FE-040C77C9BEF0}"/>
              </a:ext>
            </a:extLst>
          </p:cNvPr>
          <p:cNvSpPr>
            <a:spLocks noGrp="1"/>
          </p:cNvSpPr>
          <p:nvPr>
            <p:ph type="body" sz="quarter" idx="83"/>
          </p:nvPr>
        </p:nvSpPr>
        <p:spPr>
          <a:xfrm>
            <a:off x="7656722" y="6299060"/>
            <a:ext cx="4330035" cy="347554"/>
          </a:xfrm>
        </p:spPr>
        <p:txBody>
          <a:bodyPr anchor="ctr">
            <a:normAutofit/>
          </a:bodyPr>
          <a:lstStyle/>
          <a:p>
            <a:r>
              <a:rPr lang="en-GB" dirty="0"/>
              <a:t>Source: Adwanted Audience Comparison Report Nov – Dec 2025. TV shows based on 7 day run. Cinema TVRs based on 28 day run for 16-34s</a:t>
            </a:r>
          </a:p>
        </p:txBody>
      </p:sp>
      <p:sp>
        <p:nvSpPr>
          <p:cNvPr id="6" name="Title 5">
            <a:extLst>
              <a:ext uri="{FF2B5EF4-FFF2-40B4-BE49-F238E27FC236}">
                <a16:creationId xmlns:a16="http://schemas.microsoft.com/office/drawing/2014/main" id="{D5EAA1E1-4536-6B61-AE08-B20025AC66B8}"/>
              </a:ext>
            </a:extLst>
          </p:cNvPr>
          <p:cNvSpPr>
            <a:spLocks noGrp="1"/>
          </p:cNvSpPr>
          <p:nvPr>
            <p:ph type="title"/>
          </p:nvPr>
        </p:nvSpPr>
        <p:spPr>
          <a:xfrm>
            <a:off x="260756" y="313525"/>
            <a:ext cx="11726002" cy="284692"/>
          </a:xfrm>
        </p:spPr>
        <p:txBody>
          <a:bodyPr>
            <a:noAutofit/>
          </a:bodyPr>
          <a:lstStyle/>
          <a:p>
            <a:r>
              <a:rPr lang="en-GB" sz="3500" dirty="0"/>
              <a:t>Cinema delivered more TVRs than the top TV &amp; SVOD shows last year, with an even stronger forecast for 2026</a:t>
            </a:r>
            <a:endParaRPr lang="en-GB" sz="3500" dirty="0">
              <a:solidFill>
                <a:schemeClr val="bg1"/>
              </a:solidFill>
            </a:endParaRPr>
          </a:p>
        </p:txBody>
      </p:sp>
      <p:sp>
        <p:nvSpPr>
          <p:cNvPr id="14" name="TextBox 13">
            <a:extLst>
              <a:ext uri="{FF2B5EF4-FFF2-40B4-BE49-F238E27FC236}">
                <a16:creationId xmlns:a16="http://schemas.microsoft.com/office/drawing/2014/main" id="{EDA814DD-A4CB-5852-EF86-74B23124D66B}"/>
              </a:ext>
            </a:extLst>
          </p:cNvPr>
          <p:cNvSpPr txBox="1"/>
          <p:nvPr/>
        </p:nvSpPr>
        <p:spPr>
          <a:xfrm>
            <a:off x="1800574" y="2094386"/>
            <a:ext cx="3455228" cy="284693"/>
          </a:xfrm>
          <a:prstGeom prst="rect">
            <a:avLst/>
          </a:prstGeom>
          <a:noFill/>
        </p:spPr>
        <p:txBody>
          <a:bodyPr wrap="square">
            <a:spAutoFit/>
          </a:bodyPr>
          <a:lstStyle/>
          <a:p>
            <a:pPr marL="0" marR="0" lvl="0" indent="0" algn="ctr" defTabSz="961706" rtl="0" eaLnBrk="1" fontAlgn="auto" latinLnBrk="0" hangingPunct="1">
              <a:lnSpc>
                <a:spcPts val="1499"/>
              </a:lnSpc>
              <a:spcBef>
                <a:spcPts val="0"/>
              </a:spcBef>
              <a:spcAft>
                <a:spcPts val="0"/>
              </a:spcAft>
              <a:buClr>
                <a:srgbClr val="FFFFFF"/>
              </a:buClr>
              <a:buSzPct val="100000"/>
              <a:buFontTx/>
              <a:buNone/>
              <a:tabLst/>
              <a:defRPr/>
            </a:pPr>
            <a:r>
              <a:rPr kumimoji="0" lang="en-GB" sz="1600" b="1" i="0" u="none" strike="noStrike" kern="1200" cap="none" spc="0" normalizeH="0" baseline="0" noProof="0">
                <a:ln>
                  <a:noFill/>
                </a:ln>
                <a:effectLst/>
                <a:uLnTx/>
                <a:uFillTx/>
                <a:latin typeface="Inter Tight"/>
                <a:ea typeface="+mn-ea"/>
                <a:cs typeface="Inter Tight"/>
                <a:sym typeface="Inter Tight"/>
              </a:rPr>
              <a:t>16-34 TVRS 2025</a:t>
            </a:r>
          </a:p>
        </p:txBody>
      </p:sp>
      <p:pic>
        <p:nvPicPr>
          <p:cNvPr id="18" name="Picture Placeholder 2">
            <a:extLst>
              <a:ext uri="{FF2B5EF4-FFF2-40B4-BE49-F238E27FC236}">
                <a16:creationId xmlns:a16="http://schemas.microsoft.com/office/drawing/2014/main" id="{394D8D9E-2CBD-4894-A21F-75610376BC3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12866" y="1845954"/>
            <a:ext cx="2405178" cy="1957631"/>
          </a:xfrm>
          <a:prstGeom prst="roundRect">
            <a:avLst>
              <a:gd name="adj" fmla="val 1469"/>
            </a:avLst>
          </a:prstGeom>
          <a:blipFill>
            <a:blip r:embed="rId4" cstate="print">
              <a:extLst>
                <a:ext uri="{28A0092B-C50C-407E-A947-70E740481C1C}">
                  <a14:useLocalDpi xmlns:a14="http://schemas.microsoft.com/office/drawing/2010/main" val="0"/>
                </a:ext>
              </a:extLst>
            </a:blip>
            <a:srcRect/>
            <a:stretch>
              <a:fillRect/>
            </a:stretch>
          </a:blipFill>
        </p:spPr>
      </p:pic>
      <p:pic>
        <p:nvPicPr>
          <p:cNvPr id="19" name="Picture Placeholder 19">
            <a:extLst>
              <a:ext uri="{FF2B5EF4-FFF2-40B4-BE49-F238E27FC236}">
                <a16:creationId xmlns:a16="http://schemas.microsoft.com/office/drawing/2014/main" id="{D6B1D7C5-C5F2-CFAF-2F57-AC6489C0E2D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300112" y="1851025"/>
            <a:ext cx="2405178" cy="1957631"/>
          </a:xfrm>
          <a:prstGeom prst="roundRect">
            <a:avLst>
              <a:gd name="adj" fmla="val 1469"/>
            </a:avLst>
          </a:prstGeom>
          <a:blipFill>
            <a:blip r:embed="rId4" cstate="print">
              <a:extLst>
                <a:ext uri="{28A0092B-C50C-407E-A947-70E740481C1C}">
                  <a14:useLocalDpi xmlns:a14="http://schemas.microsoft.com/office/drawing/2010/main" val="0"/>
                </a:ext>
              </a:extLst>
            </a:blip>
            <a:srcRect/>
            <a:stretch>
              <a:fillRect/>
            </a:stretch>
          </a:blipFill>
        </p:spPr>
      </p:pic>
      <p:pic>
        <p:nvPicPr>
          <p:cNvPr id="20" name="Picture Placeholder 21">
            <a:extLst>
              <a:ext uri="{FF2B5EF4-FFF2-40B4-BE49-F238E27FC236}">
                <a16:creationId xmlns:a16="http://schemas.microsoft.com/office/drawing/2014/main" id="{A8499A57-B8EE-4280-38C1-EDCC6E09849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812866" y="3881783"/>
            <a:ext cx="2405178" cy="1957631"/>
          </a:xfrm>
          <a:prstGeom prst="roundRect">
            <a:avLst>
              <a:gd name="adj" fmla="val 1469"/>
            </a:avLst>
          </a:prstGeom>
          <a:blipFill>
            <a:blip r:embed="rId4" cstate="print">
              <a:extLst>
                <a:ext uri="{28A0092B-C50C-407E-A947-70E740481C1C}">
                  <a14:useLocalDpi xmlns:a14="http://schemas.microsoft.com/office/drawing/2010/main" val="0"/>
                </a:ext>
              </a:extLst>
            </a:blip>
            <a:srcRect/>
            <a:stretch>
              <a:fillRect/>
            </a:stretch>
          </a:blipFill>
        </p:spPr>
      </p:pic>
      <p:sp>
        <p:nvSpPr>
          <p:cNvPr id="21" name="Rectangle 20">
            <a:extLst>
              <a:ext uri="{FF2B5EF4-FFF2-40B4-BE49-F238E27FC236}">
                <a16:creationId xmlns:a16="http://schemas.microsoft.com/office/drawing/2014/main" id="{A9C14A4A-AD3F-75AC-57F8-E9B82293BA14}"/>
              </a:ext>
            </a:extLst>
          </p:cNvPr>
          <p:cNvSpPr/>
          <p:nvPr/>
        </p:nvSpPr>
        <p:spPr>
          <a:xfrm>
            <a:off x="6812866" y="1845954"/>
            <a:ext cx="2405178" cy="1957631"/>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18 </a:t>
            </a:r>
          </a:p>
          <a:p>
            <a:pPr algn="ctr"/>
            <a:r>
              <a:rPr lang="en-GB" sz="2400" b="1" dirty="0"/>
              <a:t>TVRS</a:t>
            </a:r>
          </a:p>
        </p:txBody>
      </p:sp>
      <p:sp>
        <p:nvSpPr>
          <p:cNvPr id="22" name="Rectangle 21">
            <a:extLst>
              <a:ext uri="{FF2B5EF4-FFF2-40B4-BE49-F238E27FC236}">
                <a16:creationId xmlns:a16="http://schemas.microsoft.com/office/drawing/2014/main" id="{51A04A44-EFCE-4E64-AFD4-1DA75A145E4F}"/>
              </a:ext>
            </a:extLst>
          </p:cNvPr>
          <p:cNvSpPr/>
          <p:nvPr/>
        </p:nvSpPr>
        <p:spPr>
          <a:xfrm>
            <a:off x="9300112" y="1845954"/>
            <a:ext cx="2405178" cy="1957631"/>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12 </a:t>
            </a:r>
          </a:p>
          <a:p>
            <a:pPr algn="ctr"/>
            <a:r>
              <a:rPr lang="en-GB" sz="2400" b="1" dirty="0"/>
              <a:t>TVRS</a:t>
            </a:r>
          </a:p>
        </p:txBody>
      </p:sp>
      <p:sp>
        <p:nvSpPr>
          <p:cNvPr id="23" name="Rectangle 22">
            <a:extLst>
              <a:ext uri="{FF2B5EF4-FFF2-40B4-BE49-F238E27FC236}">
                <a16:creationId xmlns:a16="http://schemas.microsoft.com/office/drawing/2014/main" id="{F42787FD-C187-12DD-8A5F-407BF0331C1B}"/>
              </a:ext>
            </a:extLst>
          </p:cNvPr>
          <p:cNvSpPr/>
          <p:nvPr/>
        </p:nvSpPr>
        <p:spPr>
          <a:xfrm>
            <a:off x="6812866" y="3876714"/>
            <a:ext cx="2405178" cy="1957631"/>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10 </a:t>
            </a:r>
          </a:p>
          <a:p>
            <a:pPr algn="ctr"/>
            <a:r>
              <a:rPr lang="en-GB" sz="2400" b="1" dirty="0"/>
              <a:t>TVRS</a:t>
            </a:r>
          </a:p>
        </p:txBody>
      </p:sp>
      <p:pic>
        <p:nvPicPr>
          <p:cNvPr id="27" name="Picture Placeholder 21">
            <a:extLst>
              <a:ext uri="{FF2B5EF4-FFF2-40B4-BE49-F238E27FC236}">
                <a16:creationId xmlns:a16="http://schemas.microsoft.com/office/drawing/2014/main" id="{A682B5AC-6C56-FFEE-FF78-1509EAEDD967}"/>
              </a:ext>
            </a:extLst>
          </p:cNvPr>
          <p:cNvPicPr>
            <a:picLocks noChangeAspect="1"/>
          </p:cNvPicPr>
          <p:nvPr/>
        </p:nvPicPr>
        <p:blipFill>
          <a:blip r:embed="rId7"/>
          <a:srcRect t="41" b="41"/>
          <a:stretch/>
        </p:blipFill>
        <p:spPr>
          <a:xfrm>
            <a:off x="9300112" y="3876714"/>
            <a:ext cx="2405178" cy="1957631"/>
          </a:xfrm>
          <a:prstGeom prst="roundRect">
            <a:avLst>
              <a:gd name="adj" fmla="val 1469"/>
            </a:avLst>
          </a:prstGeom>
          <a:blipFill>
            <a:blip r:embed="rId4" cstate="print">
              <a:extLst>
                <a:ext uri="{28A0092B-C50C-407E-A947-70E740481C1C}">
                  <a14:useLocalDpi xmlns:a14="http://schemas.microsoft.com/office/drawing/2010/main" val="0"/>
                </a:ext>
              </a:extLst>
            </a:blip>
            <a:srcRect/>
            <a:stretch>
              <a:fillRect/>
            </a:stretch>
          </a:blipFill>
        </p:spPr>
      </p:pic>
      <p:sp>
        <p:nvSpPr>
          <p:cNvPr id="28" name="Rectangle 27">
            <a:extLst>
              <a:ext uri="{FF2B5EF4-FFF2-40B4-BE49-F238E27FC236}">
                <a16:creationId xmlns:a16="http://schemas.microsoft.com/office/drawing/2014/main" id="{63005BA4-B304-2EC0-7D1A-EE1D93F89D3D}"/>
              </a:ext>
            </a:extLst>
          </p:cNvPr>
          <p:cNvSpPr/>
          <p:nvPr/>
        </p:nvSpPr>
        <p:spPr>
          <a:xfrm>
            <a:off x="9300112" y="3881783"/>
            <a:ext cx="2405178" cy="1957631"/>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8 </a:t>
            </a:r>
          </a:p>
          <a:p>
            <a:pPr algn="ctr"/>
            <a:r>
              <a:rPr lang="en-GB" sz="2400" b="1" dirty="0"/>
              <a:t>TVRS</a:t>
            </a:r>
          </a:p>
        </p:txBody>
      </p:sp>
      <p:sp>
        <p:nvSpPr>
          <p:cNvPr id="30" name="Text Placeholder 12">
            <a:extLst>
              <a:ext uri="{FF2B5EF4-FFF2-40B4-BE49-F238E27FC236}">
                <a16:creationId xmlns:a16="http://schemas.microsoft.com/office/drawing/2014/main" id="{97AF807E-B57F-09E8-3309-320EACC9E4EC}"/>
              </a:ext>
            </a:extLst>
          </p:cNvPr>
          <p:cNvSpPr txBox="1">
            <a:spLocks/>
          </p:cNvSpPr>
          <p:nvPr/>
        </p:nvSpPr>
        <p:spPr>
          <a:xfrm>
            <a:off x="7024450" y="1939394"/>
            <a:ext cx="1982009" cy="228747"/>
          </a:xfrm>
          <a:prstGeom prst="roundRect">
            <a:avLst>
              <a:gd name="adj" fmla="val 11685"/>
            </a:avLst>
          </a:prstGeom>
          <a:solidFill>
            <a:schemeClr val="bg1"/>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Avengers: Doomsday</a:t>
            </a:r>
          </a:p>
        </p:txBody>
      </p:sp>
      <p:sp>
        <p:nvSpPr>
          <p:cNvPr id="31" name="Text Placeholder 12">
            <a:extLst>
              <a:ext uri="{FF2B5EF4-FFF2-40B4-BE49-F238E27FC236}">
                <a16:creationId xmlns:a16="http://schemas.microsoft.com/office/drawing/2014/main" id="{2C79EE43-243F-9AF7-E713-3FEBE846431A}"/>
              </a:ext>
            </a:extLst>
          </p:cNvPr>
          <p:cNvSpPr txBox="1">
            <a:spLocks/>
          </p:cNvSpPr>
          <p:nvPr/>
        </p:nvSpPr>
        <p:spPr>
          <a:xfrm>
            <a:off x="9511696" y="1933832"/>
            <a:ext cx="1982009" cy="228747"/>
          </a:xfrm>
          <a:prstGeom prst="roundRect">
            <a:avLst>
              <a:gd name="adj" fmla="val 11685"/>
            </a:avLst>
          </a:prstGeom>
          <a:solidFill>
            <a:schemeClr val="bg1"/>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Jumanji Open World</a:t>
            </a:r>
          </a:p>
        </p:txBody>
      </p:sp>
      <p:sp>
        <p:nvSpPr>
          <p:cNvPr id="32" name="Text Placeholder 12">
            <a:extLst>
              <a:ext uri="{FF2B5EF4-FFF2-40B4-BE49-F238E27FC236}">
                <a16:creationId xmlns:a16="http://schemas.microsoft.com/office/drawing/2014/main" id="{D8DA0631-B79B-D11F-20AE-7631F69C7418}"/>
              </a:ext>
            </a:extLst>
          </p:cNvPr>
          <p:cNvSpPr txBox="1">
            <a:spLocks/>
          </p:cNvSpPr>
          <p:nvPr/>
        </p:nvSpPr>
        <p:spPr>
          <a:xfrm>
            <a:off x="7024449" y="3971368"/>
            <a:ext cx="1982009" cy="228747"/>
          </a:xfrm>
          <a:prstGeom prst="roundRect">
            <a:avLst>
              <a:gd name="adj" fmla="val 11685"/>
            </a:avLst>
          </a:prstGeom>
          <a:solidFill>
            <a:schemeClr val="bg1"/>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Dune Part 3</a:t>
            </a:r>
          </a:p>
        </p:txBody>
      </p:sp>
      <p:sp>
        <p:nvSpPr>
          <p:cNvPr id="34" name="Text Placeholder 12">
            <a:extLst>
              <a:ext uri="{FF2B5EF4-FFF2-40B4-BE49-F238E27FC236}">
                <a16:creationId xmlns:a16="http://schemas.microsoft.com/office/drawing/2014/main" id="{FB98EDC1-D766-0570-ECEE-80EBAB8E7812}"/>
              </a:ext>
            </a:extLst>
          </p:cNvPr>
          <p:cNvSpPr txBox="1">
            <a:spLocks/>
          </p:cNvSpPr>
          <p:nvPr/>
        </p:nvSpPr>
        <p:spPr>
          <a:xfrm>
            <a:off x="9511695" y="3971368"/>
            <a:ext cx="1982009" cy="228747"/>
          </a:xfrm>
          <a:prstGeom prst="roundRect">
            <a:avLst>
              <a:gd name="adj" fmla="val 11685"/>
            </a:avLst>
          </a:prstGeom>
          <a:solidFill>
            <a:schemeClr val="bg1"/>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Sunrise on the Reaping</a:t>
            </a:r>
          </a:p>
        </p:txBody>
      </p:sp>
    </p:spTree>
    <p:extLst>
      <p:ext uri="{BB962C8B-B14F-4D97-AF65-F5344CB8AC3E}">
        <p14:creationId xmlns:p14="http://schemas.microsoft.com/office/powerpoint/2010/main" val="14403200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animEffect transition="in" filter="fade">
                                      <p:cBhvr>
                                        <p:cTn id="19" dur="500"/>
                                        <p:tgtEl>
                                          <p:spTgt spid="2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33B93-8554-AF66-B694-E5EFBFC94D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6F9EB-1E15-A53D-5D10-0BCC47FA9FEE}"/>
              </a:ext>
            </a:extLst>
          </p:cNvPr>
          <p:cNvSpPr>
            <a:spLocks noGrp="1"/>
          </p:cNvSpPr>
          <p:nvPr>
            <p:ph type="body" sz="quarter" idx="89"/>
          </p:nvPr>
        </p:nvSpPr>
        <p:spPr>
          <a:xfrm>
            <a:off x="6202680" y="2356194"/>
            <a:ext cx="5784078" cy="3305466"/>
          </a:xfrm>
          <a:solidFill>
            <a:schemeClr val="bg1"/>
          </a:solidFill>
        </p:spPr>
        <p:txBody>
          <a:bodyPr/>
          <a:lstStyle/>
          <a:p>
            <a:endParaRPr lang="en-GB" dirty="0"/>
          </a:p>
        </p:txBody>
      </p:sp>
      <p:sp>
        <p:nvSpPr>
          <p:cNvPr id="40" name="Rounded Rectangle 17">
            <a:extLst>
              <a:ext uri="{FF2B5EF4-FFF2-40B4-BE49-F238E27FC236}">
                <a16:creationId xmlns:a16="http://schemas.microsoft.com/office/drawing/2014/main" id="{B88C8ACD-082A-8543-7E4C-44C593998068}"/>
              </a:ext>
            </a:extLst>
          </p:cNvPr>
          <p:cNvSpPr/>
          <p:nvPr/>
        </p:nvSpPr>
        <p:spPr>
          <a:xfrm>
            <a:off x="10836868" y="2783111"/>
            <a:ext cx="653170" cy="507831"/>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dirty="0"/>
          </a:p>
        </p:txBody>
      </p:sp>
      <p:graphicFrame>
        <p:nvGraphicFramePr>
          <p:cNvPr id="32" name="Chart 31">
            <a:extLst>
              <a:ext uri="{FF2B5EF4-FFF2-40B4-BE49-F238E27FC236}">
                <a16:creationId xmlns:a16="http://schemas.microsoft.com/office/drawing/2014/main" id="{87251472-CEC3-2B8A-29C4-4C3D36FAA327}"/>
              </a:ext>
            </a:extLst>
          </p:cNvPr>
          <p:cNvGraphicFramePr/>
          <p:nvPr>
            <p:extLst>
              <p:ext uri="{D42A27DB-BD31-4B8C-83A1-F6EECF244321}">
                <p14:modId xmlns:p14="http://schemas.microsoft.com/office/powerpoint/2010/main" val="616631371"/>
              </p:ext>
            </p:extLst>
          </p:nvPr>
        </p:nvGraphicFramePr>
        <p:xfrm>
          <a:off x="6337097" y="2755411"/>
          <a:ext cx="5515243" cy="2869411"/>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 Placeholder 22">
            <a:extLst>
              <a:ext uri="{FF2B5EF4-FFF2-40B4-BE49-F238E27FC236}">
                <a16:creationId xmlns:a16="http://schemas.microsoft.com/office/drawing/2014/main" id="{F3970A9A-183B-6069-FB40-FF63222F081A}"/>
              </a:ext>
            </a:extLst>
          </p:cNvPr>
          <p:cNvSpPr>
            <a:spLocks noGrp="1"/>
          </p:cNvSpPr>
          <p:nvPr>
            <p:ph type="body" sz="quarter" idx="87"/>
          </p:nvPr>
        </p:nvSpPr>
        <p:spPr>
          <a:xfrm>
            <a:off x="205242" y="2356194"/>
            <a:ext cx="5784078" cy="3305465"/>
          </a:xfrm>
          <a:solidFill>
            <a:schemeClr val="accent4"/>
          </a:solidFill>
        </p:spPr>
        <p:txBody>
          <a:bodyPr/>
          <a:lstStyle/>
          <a:p>
            <a:r>
              <a:rPr lang="en-US" dirty="0"/>
              <a:t> </a:t>
            </a:r>
          </a:p>
        </p:txBody>
      </p:sp>
      <p:sp>
        <p:nvSpPr>
          <p:cNvPr id="28" name="Text Placeholder 27">
            <a:extLst>
              <a:ext uri="{FF2B5EF4-FFF2-40B4-BE49-F238E27FC236}">
                <a16:creationId xmlns:a16="http://schemas.microsoft.com/office/drawing/2014/main" id="{671EABF0-6F10-C42F-1DDA-630F00711EC2}"/>
              </a:ext>
            </a:extLst>
          </p:cNvPr>
          <p:cNvSpPr>
            <a:spLocks noGrp="1"/>
          </p:cNvSpPr>
          <p:nvPr>
            <p:ph type="body" sz="quarter" idx="72"/>
          </p:nvPr>
        </p:nvSpPr>
        <p:spPr/>
        <p:txBody>
          <a:bodyPr>
            <a:normAutofit/>
          </a:bodyPr>
          <a:lstStyle/>
          <a:p>
            <a:r>
              <a:rPr lang="en-GB" kern="0">
                <a:cs typeface="Inter Tight" panose="020B0604020202020204" pitchFamily="34" charset="0"/>
                <a:sym typeface="Inter Tight"/>
              </a:rPr>
              <a:t>Source: DCM x MTM: Cultural Moments</a:t>
            </a:r>
            <a:endParaRPr lang="en-GB" dirty="0"/>
          </a:p>
        </p:txBody>
      </p:sp>
      <p:sp>
        <p:nvSpPr>
          <p:cNvPr id="22" name="Subtitle 21">
            <a:extLst>
              <a:ext uri="{FF2B5EF4-FFF2-40B4-BE49-F238E27FC236}">
                <a16:creationId xmlns:a16="http://schemas.microsoft.com/office/drawing/2014/main" id="{2794EFE6-8C55-4627-7C9A-FCA374D99D3F}"/>
              </a:ext>
            </a:extLst>
          </p:cNvPr>
          <p:cNvSpPr>
            <a:spLocks noGrp="1"/>
          </p:cNvSpPr>
          <p:nvPr>
            <p:ph type="subTitle" idx="1"/>
          </p:nvPr>
        </p:nvSpPr>
        <p:spPr>
          <a:xfrm>
            <a:off x="199828" y="1410928"/>
            <a:ext cx="11786930" cy="525552"/>
          </a:xfrm>
        </p:spPr>
        <p:txBody>
          <a:bodyPr>
            <a:noAutofit/>
          </a:bodyPr>
          <a:lstStyle/>
          <a:p>
            <a:pPr>
              <a:lnSpc>
                <a:spcPct val="110000"/>
              </a:lnSpc>
            </a:pPr>
            <a:r>
              <a:rPr lang="en-GB" sz="1800" dirty="0"/>
              <a:t>It’s not just all about the post-moment discussion, people enjoy the build-up and anticipation to something they’re looking forward to, with cinema brands always enter the scene just as excitement is peaking</a:t>
            </a:r>
          </a:p>
          <a:p>
            <a:pPr>
              <a:lnSpc>
                <a:spcPct val="100000"/>
              </a:lnSpc>
            </a:pPr>
            <a:endParaRPr lang="en-US" sz="1800" dirty="0"/>
          </a:p>
        </p:txBody>
      </p:sp>
      <p:sp>
        <p:nvSpPr>
          <p:cNvPr id="27" name="Title 26">
            <a:extLst>
              <a:ext uri="{FF2B5EF4-FFF2-40B4-BE49-F238E27FC236}">
                <a16:creationId xmlns:a16="http://schemas.microsoft.com/office/drawing/2014/main" id="{7B91F7F3-BB32-DC80-4BC1-8DBC06626A13}"/>
              </a:ext>
            </a:extLst>
          </p:cNvPr>
          <p:cNvSpPr>
            <a:spLocks noGrp="1"/>
          </p:cNvSpPr>
          <p:nvPr>
            <p:ph type="title"/>
          </p:nvPr>
        </p:nvSpPr>
        <p:spPr>
          <a:xfrm>
            <a:off x="199829" y="239094"/>
            <a:ext cx="11512273" cy="525552"/>
          </a:xfrm>
        </p:spPr>
        <p:txBody>
          <a:bodyPr>
            <a:normAutofit fontScale="90000"/>
          </a:bodyPr>
          <a:lstStyle/>
          <a:p>
            <a:r>
              <a:rPr lang="en-GB" dirty="0"/>
              <a:t>Research shows that anticipation is as important as the afterglow</a:t>
            </a:r>
          </a:p>
        </p:txBody>
      </p:sp>
      <p:sp>
        <p:nvSpPr>
          <p:cNvPr id="24" name="Text Placeholder 23">
            <a:extLst>
              <a:ext uri="{FF2B5EF4-FFF2-40B4-BE49-F238E27FC236}">
                <a16:creationId xmlns:a16="http://schemas.microsoft.com/office/drawing/2014/main" id="{4A2324E2-95A2-9670-0752-9D3735BDD8C2}"/>
              </a:ext>
            </a:extLst>
          </p:cNvPr>
          <p:cNvSpPr>
            <a:spLocks noGrp="1"/>
          </p:cNvSpPr>
          <p:nvPr>
            <p:ph type="body" sz="quarter" idx="88"/>
          </p:nvPr>
        </p:nvSpPr>
        <p:spPr>
          <a:xfrm>
            <a:off x="303666" y="2418735"/>
            <a:ext cx="5609454" cy="3128624"/>
          </a:xfrm>
        </p:spPr>
        <p:txBody>
          <a:bodyPr/>
          <a:lstStyle/>
          <a:p>
            <a:r>
              <a:rPr lang="en-US" sz="9600" dirty="0"/>
              <a:t>66%</a:t>
            </a:r>
          </a:p>
          <a:p>
            <a:pPr>
              <a:lnSpc>
                <a:spcPct val="110000"/>
              </a:lnSpc>
            </a:pPr>
            <a:r>
              <a:rPr lang="en-US" sz="2000" dirty="0"/>
              <a:t>I enjoy the build-up leading up to a </a:t>
            </a:r>
            <a:br>
              <a:rPr lang="en-US" sz="2000" dirty="0"/>
            </a:br>
            <a:r>
              <a:rPr lang="en-US" sz="2000" dirty="0"/>
              <a:t>TV/film release or sport event</a:t>
            </a:r>
          </a:p>
        </p:txBody>
      </p:sp>
      <p:sp>
        <p:nvSpPr>
          <p:cNvPr id="34" name="TextBox 33">
            <a:extLst>
              <a:ext uri="{FF2B5EF4-FFF2-40B4-BE49-F238E27FC236}">
                <a16:creationId xmlns:a16="http://schemas.microsoft.com/office/drawing/2014/main" id="{BB76923B-B122-CC21-99D0-0CC1E3979434}"/>
              </a:ext>
            </a:extLst>
          </p:cNvPr>
          <p:cNvSpPr txBox="1"/>
          <p:nvPr/>
        </p:nvSpPr>
        <p:spPr>
          <a:xfrm>
            <a:off x="10380926" y="3429000"/>
            <a:ext cx="1446810" cy="437043"/>
          </a:xfrm>
          <a:prstGeom prst="rect">
            <a:avLst/>
          </a:prstGeom>
          <a:noFill/>
        </p:spPr>
        <p:txBody>
          <a:bodyPr wrap="square" rtlCol="0">
            <a:spAutoFit/>
          </a:bodyPr>
          <a:lstStyle/>
          <a:p>
            <a:pPr defTabSz="1219170">
              <a:lnSpc>
                <a:spcPct val="80000"/>
              </a:lnSpc>
              <a:buClr>
                <a:srgbClr val="000000"/>
              </a:buClr>
              <a:defRPr/>
            </a:pPr>
            <a:r>
              <a:rPr lang="en-GB" sz="1400" b="1" kern="0">
                <a:solidFill>
                  <a:srgbClr val="AC1921"/>
                </a:solidFill>
                <a:cs typeface="Inter Tight"/>
                <a:sym typeface="Inter Tight"/>
              </a:rPr>
              <a:t>Peak excitement:</a:t>
            </a:r>
            <a:endParaRPr lang="en-GB" sz="1400" b="1" kern="0">
              <a:cs typeface="Inter Tight"/>
              <a:sym typeface="Inter Tight"/>
            </a:endParaRPr>
          </a:p>
        </p:txBody>
      </p:sp>
      <p:sp>
        <p:nvSpPr>
          <p:cNvPr id="36" name="TextBox 35">
            <a:extLst>
              <a:ext uri="{FF2B5EF4-FFF2-40B4-BE49-F238E27FC236}">
                <a16:creationId xmlns:a16="http://schemas.microsoft.com/office/drawing/2014/main" id="{74F11A4B-98EF-F9C1-93C7-512C1700703D}"/>
              </a:ext>
            </a:extLst>
          </p:cNvPr>
          <p:cNvSpPr txBox="1"/>
          <p:nvPr/>
        </p:nvSpPr>
        <p:spPr>
          <a:xfrm>
            <a:off x="6373091" y="2501496"/>
            <a:ext cx="3320422" cy="507831"/>
          </a:xfrm>
          <a:prstGeom prst="rect">
            <a:avLst/>
          </a:prstGeom>
          <a:noFill/>
        </p:spPr>
        <p:txBody>
          <a:bodyPr wrap="square" rtlCol="0">
            <a:spAutoFit/>
          </a:bodyPr>
          <a:lstStyle/>
          <a:p>
            <a:pPr defTabSz="1219170">
              <a:buClr>
                <a:srgbClr val="000000"/>
              </a:buClr>
              <a:defRPr/>
            </a:pPr>
            <a:r>
              <a:rPr lang="en-GB" sz="1600" b="1" kern="0">
                <a:solidFill>
                  <a:srgbClr val="000000"/>
                </a:solidFill>
                <a:cs typeface="Inter Tight"/>
                <a:sym typeface="Inter Tight"/>
              </a:rPr>
              <a:t>Excitement Curve: </a:t>
            </a:r>
          </a:p>
          <a:p>
            <a:pPr defTabSz="1219170">
              <a:buClr>
                <a:srgbClr val="000000"/>
              </a:buClr>
              <a:defRPr/>
            </a:pPr>
            <a:r>
              <a:rPr lang="en-GB" sz="1050" b="1" kern="0">
                <a:solidFill>
                  <a:srgbClr val="000000"/>
                </a:solidFill>
                <a:cs typeface="Inter Tight"/>
                <a:sym typeface="Inter Tight"/>
              </a:rPr>
              <a:t>Feel excited (6-10) at each moment </a:t>
            </a:r>
            <a:endParaRPr lang="en-GB" sz="1400" b="1" kern="0">
              <a:solidFill>
                <a:srgbClr val="000000"/>
              </a:solidFill>
              <a:cs typeface="Inter Tight"/>
              <a:sym typeface="Inter Tight"/>
            </a:endParaRPr>
          </a:p>
        </p:txBody>
      </p:sp>
      <p:sp>
        <p:nvSpPr>
          <p:cNvPr id="38" name="TextBox 37">
            <a:extLst>
              <a:ext uri="{FF2B5EF4-FFF2-40B4-BE49-F238E27FC236}">
                <a16:creationId xmlns:a16="http://schemas.microsoft.com/office/drawing/2014/main" id="{E188A557-18D3-4042-C338-5EAA30E7CE3E}"/>
              </a:ext>
            </a:extLst>
          </p:cNvPr>
          <p:cNvSpPr txBox="1"/>
          <p:nvPr/>
        </p:nvSpPr>
        <p:spPr>
          <a:xfrm>
            <a:off x="10405530" y="3788657"/>
            <a:ext cx="1446810" cy="430887"/>
          </a:xfrm>
          <a:prstGeom prst="rect">
            <a:avLst/>
          </a:prstGeom>
          <a:noFill/>
        </p:spPr>
        <p:txBody>
          <a:bodyPr wrap="square">
            <a:spAutoFit/>
          </a:bodyPr>
          <a:lstStyle/>
          <a:p>
            <a:pPr defTabSz="1219170">
              <a:buClr>
                <a:srgbClr val="000000"/>
              </a:buClr>
              <a:defRPr/>
            </a:pPr>
            <a:r>
              <a:rPr lang="en-GB" sz="1100" b="1" kern="0">
                <a:solidFill>
                  <a:srgbClr val="000000"/>
                </a:solidFill>
                <a:cs typeface="Inter Tight"/>
                <a:sym typeface="Inter Tight"/>
              </a:rPr>
              <a:t>sitting down to watch the film</a:t>
            </a:r>
            <a:endParaRPr lang="en-GB" sz="1600" b="1" kern="0">
              <a:solidFill>
                <a:srgbClr val="000000"/>
              </a:solidFill>
              <a:cs typeface="Inter Tight"/>
              <a:sym typeface="Inter Tight"/>
            </a:endParaRPr>
          </a:p>
        </p:txBody>
      </p:sp>
    </p:spTree>
    <p:extLst>
      <p:ext uri="{BB962C8B-B14F-4D97-AF65-F5344CB8AC3E}">
        <p14:creationId xmlns:p14="http://schemas.microsoft.com/office/powerpoint/2010/main" val="36133292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D059C-8F08-B6E8-E232-D17F67765309}"/>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75A32497-F0C2-5B94-90C7-75C7133EF3CA}"/>
              </a:ext>
            </a:extLst>
          </p:cNvPr>
          <p:cNvSpPr/>
          <p:nvPr/>
        </p:nvSpPr>
        <p:spPr>
          <a:xfrm>
            <a:off x="8909903" y="4023495"/>
            <a:ext cx="468000" cy="928300"/>
          </a:xfrm>
          <a:prstGeom prst="roundRect">
            <a:avLst/>
          </a:prstGeom>
          <a:solidFill>
            <a:schemeClr val="accent2"/>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DA0E5BE3-2B38-9D35-B901-5BA3B3B3E695}"/>
              </a:ext>
            </a:extLst>
          </p:cNvPr>
          <p:cNvSpPr/>
          <p:nvPr/>
        </p:nvSpPr>
        <p:spPr>
          <a:xfrm>
            <a:off x="6368580" y="4011620"/>
            <a:ext cx="468000" cy="928300"/>
          </a:xfrm>
          <a:prstGeom prst="roundRect">
            <a:avLst/>
          </a:prstGeom>
          <a:solidFill>
            <a:schemeClr val="accent3">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5156F2F2-5779-4FE1-FDD3-DD0D51B7E2E9}"/>
              </a:ext>
            </a:extLst>
          </p:cNvPr>
          <p:cNvSpPr/>
          <p:nvPr/>
        </p:nvSpPr>
        <p:spPr>
          <a:xfrm>
            <a:off x="6843596" y="4011620"/>
            <a:ext cx="468000" cy="928300"/>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B86708A4-6ADC-44C7-87B4-6A7140AAADAD}"/>
              </a:ext>
            </a:extLst>
          </p:cNvPr>
          <p:cNvSpPr/>
          <p:nvPr/>
        </p:nvSpPr>
        <p:spPr>
          <a:xfrm>
            <a:off x="3974414" y="4011620"/>
            <a:ext cx="561960" cy="928300"/>
          </a:xfrm>
          <a:prstGeom prst="roundRect">
            <a:avLst/>
          </a:prstGeom>
          <a:solidFill>
            <a:schemeClr val="accent6">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3B6F955D-26D1-25C7-95E8-3AF015568AFC}"/>
              </a:ext>
            </a:extLst>
          </p:cNvPr>
          <p:cNvSpPr>
            <a:spLocks noGrp="1"/>
          </p:cNvSpPr>
          <p:nvPr>
            <p:ph type="body" sz="quarter" idx="83"/>
          </p:nvPr>
        </p:nvSpPr>
        <p:spPr>
          <a:xfrm>
            <a:off x="4366257" y="6395575"/>
            <a:ext cx="7633656" cy="369332"/>
          </a:xfrm>
        </p:spPr>
        <p:txBody>
          <a:bodyPr>
            <a:noAutofit/>
          </a:bodyPr>
          <a:lstStyle/>
          <a:p>
            <a:r>
              <a:rPr lang="en-GB" dirty="0"/>
              <a:t>For each media format, please select the point on the scale that best describes the nature of that cultural moment. Gap between left [0-3] &amp; right side [8-10] (All respondents). Note: Scale From 20% to -20% not shown for presentation purposes. Base: UK 16–64-year-olds (1507) </a:t>
            </a:r>
          </a:p>
        </p:txBody>
      </p:sp>
      <p:sp>
        <p:nvSpPr>
          <p:cNvPr id="11" name="Text Placeholder 10">
            <a:extLst>
              <a:ext uri="{FF2B5EF4-FFF2-40B4-BE49-F238E27FC236}">
                <a16:creationId xmlns:a16="http://schemas.microsoft.com/office/drawing/2014/main" id="{2FF4A1B2-694C-0C32-93AF-FABD2B36E3C6}"/>
              </a:ext>
            </a:extLst>
          </p:cNvPr>
          <p:cNvSpPr>
            <a:spLocks noGrp="1"/>
          </p:cNvSpPr>
          <p:nvPr>
            <p:ph type="subTitle" idx="1"/>
          </p:nvPr>
        </p:nvSpPr>
        <p:spPr>
          <a:xfrm>
            <a:off x="199829" y="1990344"/>
            <a:ext cx="10474037" cy="45719"/>
          </a:xfrm>
        </p:spPr>
        <p:txBody>
          <a:bodyPr/>
          <a:lstStyle/>
          <a:p>
            <a:pPr>
              <a:lnSpc>
                <a:spcPct val="100000"/>
              </a:lnSpc>
            </a:pPr>
            <a:r>
              <a:rPr lang="en-GB" dirty="0"/>
              <a:t>In a world of declining shared culture, cinema’s highly planned nature helps lend its inherent ‘event’ status and for brands, offers an easy plannable route to likely cultural moments </a:t>
            </a:r>
          </a:p>
        </p:txBody>
      </p:sp>
      <p:sp>
        <p:nvSpPr>
          <p:cNvPr id="10" name="Title 9">
            <a:extLst>
              <a:ext uri="{FF2B5EF4-FFF2-40B4-BE49-F238E27FC236}">
                <a16:creationId xmlns:a16="http://schemas.microsoft.com/office/drawing/2014/main" id="{6D8481E5-0C97-CCB8-BA46-3D20941D5B7B}"/>
              </a:ext>
            </a:extLst>
          </p:cNvPr>
          <p:cNvSpPr>
            <a:spLocks noGrp="1"/>
          </p:cNvSpPr>
          <p:nvPr>
            <p:ph type="title"/>
          </p:nvPr>
        </p:nvSpPr>
        <p:spPr>
          <a:xfrm>
            <a:off x="199829" y="239094"/>
            <a:ext cx="11800084" cy="525552"/>
          </a:xfrm>
        </p:spPr>
        <p:txBody>
          <a:bodyPr/>
          <a:lstStyle/>
          <a:p>
            <a:r>
              <a:rPr lang="en-GB" sz="4000" dirty="0"/>
              <a:t>When looking at planning against highly anticipated moments, cinema offers the most plannable route</a:t>
            </a:r>
          </a:p>
        </p:txBody>
      </p:sp>
      <p:sp>
        <p:nvSpPr>
          <p:cNvPr id="67" name="TextBox 66">
            <a:extLst>
              <a:ext uri="{FF2B5EF4-FFF2-40B4-BE49-F238E27FC236}">
                <a16:creationId xmlns:a16="http://schemas.microsoft.com/office/drawing/2014/main" id="{AB4F1678-2FDA-B464-7FCA-6FE1EE71C426}"/>
              </a:ext>
            </a:extLst>
          </p:cNvPr>
          <p:cNvSpPr txBox="1"/>
          <p:nvPr/>
        </p:nvSpPr>
        <p:spPr>
          <a:xfrm>
            <a:off x="345492" y="2762360"/>
            <a:ext cx="10804825" cy="369332"/>
          </a:xfrm>
          <a:prstGeom prst="rect">
            <a:avLst/>
          </a:prstGeom>
          <a:noFill/>
        </p:spPr>
        <p:txBody>
          <a:bodyPr wrap="square" rtlCol="0">
            <a:spAutoFit/>
          </a:bodyPr>
          <a:lstStyle/>
          <a:p>
            <a:pPr defTabSz="1219170">
              <a:buClr>
                <a:srgbClr val="000000"/>
              </a:buClr>
              <a:defRPr/>
            </a:pPr>
            <a:r>
              <a:rPr lang="en-GB" b="1" kern="0">
                <a:solidFill>
                  <a:srgbClr val="000000"/>
                </a:solidFill>
                <a:latin typeface="Inter Tight"/>
                <a:cs typeface="Inter Tight"/>
                <a:sym typeface="Inter Tight"/>
              </a:rPr>
              <a:t>Cultural Moments Associations – Gap between left [0-3] &amp; right side [8-10] (All respondents)</a:t>
            </a:r>
          </a:p>
        </p:txBody>
      </p:sp>
      <p:grpSp>
        <p:nvGrpSpPr>
          <p:cNvPr id="13" name="Group 12">
            <a:extLst>
              <a:ext uri="{FF2B5EF4-FFF2-40B4-BE49-F238E27FC236}">
                <a16:creationId xmlns:a16="http://schemas.microsoft.com/office/drawing/2014/main" id="{9382A506-073E-0B71-E445-33DF582B18B2}"/>
              </a:ext>
            </a:extLst>
          </p:cNvPr>
          <p:cNvGrpSpPr/>
          <p:nvPr/>
        </p:nvGrpSpPr>
        <p:grpSpPr>
          <a:xfrm>
            <a:off x="451261" y="4028610"/>
            <a:ext cx="11289472" cy="1528704"/>
            <a:chOff x="382933" y="2198550"/>
            <a:chExt cx="8467105" cy="1146498"/>
          </a:xfrm>
        </p:grpSpPr>
        <p:cxnSp>
          <p:nvCxnSpPr>
            <p:cNvPr id="45" name="Straight Connector 44">
              <a:extLst>
                <a:ext uri="{FF2B5EF4-FFF2-40B4-BE49-F238E27FC236}">
                  <a16:creationId xmlns:a16="http://schemas.microsoft.com/office/drawing/2014/main" id="{531D6562-2A3E-65A0-0AD7-BEB9C1000A4E}"/>
                </a:ext>
              </a:extLst>
            </p:cNvPr>
            <p:cNvCxnSpPr>
              <a:cxnSpLocks/>
            </p:cNvCxnSpPr>
            <p:nvPr/>
          </p:nvCxnSpPr>
          <p:spPr>
            <a:xfrm flipV="1">
              <a:off x="1836174" y="2547865"/>
              <a:ext cx="5559422" cy="9266"/>
            </a:xfrm>
            <a:prstGeom prst="line">
              <a:avLst/>
            </a:prstGeom>
            <a:ln w="38100">
              <a:solidFill>
                <a:schemeClr val="tx1"/>
              </a:solidFill>
            </a:ln>
          </p:spPr>
          <p:style>
            <a:lnRef idx="1">
              <a:schemeClr val="dk2"/>
            </a:lnRef>
            <a:fillRef idx="0">
              <a:schemeClr val="dk2"/>
            </a:fillRef>
            <a:effectRef idx="0">
              <a:schemeClr val="dk2"/>
            </a:effectRef>
            <a:fontRef idx="minor">
              <a:schemeClr val="tx1"/>
            </a:fontRef>
          </p:style>
        </p:cxnSp>
        <p:sp>
          <p:nvSpPr>
            <p:cNvPr id="51" name="Text Placeholder 5">
              <a:extLst>
                <a:ext uri="{FF2B5EF4-FFF2-40B4-BE49-F238E27FC236}">
                  <a16:creationId xmlns:a16="http://schemas.microsoft.com/office/drawing/2014/main" id="{91918628-138E-81C4-6E45-0D152D5AEDA3}"/>
                </a:ext>
              </a:extLst>
            </p:cNvPr>
            <p:cNvSpPr txBox="1">
              <a:spLocks/>
            </p:cNvSpPr>
            <p:nvPr/>
          </p:nvSpPr>
          <p:spPr>
            <a:xfrm>
              <a:off x="382933" y="2202484"/>
              <a:ext cx="1454441" cy="670864"/>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defTabSz="1219170">
                <a:defRPr/>
              </a:pPr>
              <a:r>
                <a:rPr lang="en-GB" sz="2000" b="1" kern="0">
                  <a:latin typeface="+mn-lt"/>
                </a:rPr>
                <a:t>Spontaneous</a:t>
              </a:r>
              <a:endParaRPr lang="en-GB" sz="1800" b="1" kern="0">
                <a:latin typeface="+mn-lt"/>
              </a:endParaRPr>
            </a:p>
          </p:txBody>
        </p:sp>
        <p:sp>
          <p:nvSpPr>
            <p:cNvPr id="52" name="Text Placeholder 5">
              <a:extLst>
                <a:ext uri="{FF2B5EF4-FFF2-40B4-BE49-F238E27FC236}">
                  <a16:creationId xmlns:a16="http://schemas.microsoft.com/office/drawing/2014/main" id="{866499DC-643A-FDAA-59DF-1DF91358ED8F}"/>
                </a:ext>
              </a:extLst>
            </p:cNvPr>
            <p:cNvSpPr txBox="1">
              <a:spLocks/>
            </p:cNvSpPr>
            <p:nvPr/>
          </p:nvSpPr>
          <p:spPr>
            <a:xfrm>
              <a:off x="7395597" y="2198550"/>
              <a:ext cx="1454441" cy="670862"/>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defTabSz="1219170">
                <a:defRPr/>
              </a:pPr>
              <a:r>
                <a:rPr lang="en-GB" sz="2000" b="1" kern="0">
                  <a:latin typeface="+mn-lt"/>
                </a:rPr>
                <a:t>Planned</a:t>
              </a:r>
              <a:endParaRPr lang="en-GB" sz="1867" b="1" kern="0">
                <a:latin typeface="+mn-lt"/>
              </a:endParaRPr>
            </a:p>
          </p:txBody>
        </p:sp>
        <p:sp>
          <p:nvSpPr>
            <p:cNvPr id="59" name="TextBox 58">
              <a:extLst>
                <a:ext uri="{FF2B5EF4-FFF2-40B4-BE49-F238E27FC236}">
                  <a16:creationId xmlns:a16="http://schemas.microsoft.com/office/drawing/2014/main" id="{A61A1559-28BF-244F-6299-A3BD40685B4C}"/>
                </a:ext>
              </a:extLst>
            </p:cNvPr>
            <p:cNvSpPr txBox="1"/>
            <p:nvPr/>
          </p:nvSpPr>
          <p:spPr>
            <a:xfrm>
              <a:off x="2816699" y="2937148"/>
              <a:ext cx="886478" cy="407900"/>
            </a:xfrm>
            <a:prstGeom prst="rect">
              <a:avLst/>
            </a:prstGeom>
            <a:noFill/>
          </p:spPr>
          <p:txBody>
            <a:bodyPr wrap="square" rtlCol="0">
              <a:spAutoFit/>
            </a:bodyPr>
            <a:lstStyle/>
            <a:p>
              <a:pPr algn="ctr" defTabSz="1219170">
                <a:buClr>
                  <a:srgbClr val="000000"/>
                </a:buClr>
                <a:defRPr/>
              </a:pPr>
              <a:r>
                <a:rPr lang="en-GB" sz="1400" b="1" kern="0">
                  <a:cs typeface="Inter Tight"/>
                  <a:sym typeface="Inter Tight"/>
                </a:rPr>
                <a:t>Social media</a:t>
              </a:r>
            </a:p>
          </p:txBody>
        </p:sp>
        <p:sp>
          <p:nvSpPr>
            <p:cNvPr id="60" name="TextBox 59">
              <a:extLst>
                <a:ext uri="{FF2B5EF4-FFF2-40B4-BE49-F238E27FC236}">
                  <a16:creationId xmlns:a16="http://schemas.microsoft.com/office/drawing/2014/main" id="{29A450D9-2E2B-20A0-6D10-43B87EAC2F53}"/>
                </a:ext>
              </a:extLst>
            </p:cNvPr>
            <p:cNvSpPr txBox="1"/>
            <p:nvPr/>
          </p:nvSpPr>
          <p:spPr>
            <a:xfrm>
              <a:off x="4716306" y="2938783"/>
              <a:ext cx="589071" cy="238575"/>
            </a:xfrm>
            <a:prstGeom prst="rect">
              <a:avLst/>
            </a:prstGeom>
            <a:noFill/>
          </p:spPr>
          <p:txBody>
            <a:bodyPr wrap="square" rtlCol="0">
              <a:spAutoFit/>
            </a:bodyPr>
            <a:lstStyle/>
            <a:p>
              <a:pPr algn="ctr" defTabSz="1219170">
                <a:buClr>
                  <a:srgbClr val="000000"/>
                </a:buClr>
                <a:defRPr/>
              </a:pPr>
              <a:r>
                <a:rPr lang="en-GB" sz="1400" b="1" kern="0">
                  <a:cs typeface="Inter Tight"/>
                  <a:sym typeface="Inter Tight"/>
                </a:rPr>
                <a:t>Sport</a:t>
              </a:r>
            </a:p>
          </p:txBody>
        </p:sp>
        <p:sp>
          <p:nvSpPr>
            <p:cNvPr id="61" name="TextBox 60">
              <a:extLst>
                <a:ext uri="{FF2B5EF4-FFF2-40B4-BE49-F238E27FC236}">
                  <a16:creationId xmlns:a16="http://schemas.microsoft.com/office/drawing/2014/main" id="{CBA31E4D-1F20-B61B-E594-0D6649C34117}"/>
                </a:ext>
              </a:extLst>
            </p:cNvPr>
            <p:cNvSpPr txBox="1"/>
            <p:nvPr/>
          </p:nvSpPr>
          <p:spPr>
            <a:xfrm>
              <a:off x="5039235" y="2945983"/>
              <a:ext cx="589071" cy="238575"/>
            </a:xfrm>
            <a:prstGeom prst="rect">
              <a:avLst/>
            </a:prstGeom>
            <a:noFill/>
          </p:spPr>
          <p:txBody>
            <a:bodyPr wrap="square" rtlCol="0">
              <a:spAutoFit/>
            </a:bodyPr>
            <a:lstStyle/>
            <a:p>
              <a:pPr algn="ctr" defTabSz="1219170">
                <a:buClr>
                  <a:srgbClr val="000000"/>
                </a:buClr>
                <a:defRPr/>
              </a:pPr>
              <a:r>
                <a:rPr lang="en-GB" sz="1400" b="1" kern="0">
                  <a:cs typeface="Inter Tight"/>
                  <a:sym typeface="Inter Tight"/>
                </a:rPr>
                <a:t>TV</a:t>
              </a:r>
            </a:p>
          </p:txBody>
        </p:sp>
        <p:sp>
          <p:nvSpPr>
            <p:cNvPr id="62" name="TextBox 61">
              <a:extLst>
                <a:ext uri="{FF2B5EF4-FFF2-40B4-BE49-F238E27FC236}">
                  <a16:creationId xmlns:a16="http://schemas.microsoft.com/office/drawing/2014/main" id="{B4F32EA1-8418-6A5B-C7AF-47B54B426E6F}"/>
                </a:ext>
              </a:extLst>
            </p:cNvPr>
            <p:cNvSpPr txBox="1"/>
            <p:nvPr/>
          </p:nvSpPr>
          <p:spPr>
            <a:xfrm>
              <a:off x="6525931" y="2927551"/>
              <a:ext cx="752965" cy="238575"/>
            </a:xfrm>
            <a:prstGeom prst="rect">
              <a:avLst/>
            </a:prstGeom>
            <a:noFill/>
          </p:spPr>
          <p:txBody>
            <a:bodyPr wrap="square" rtlCol="0">
              <a:spAutoFit/>
            </a:bodyPr>
            <a:lstStyle/>
            <a:p>
              <a:pPr algn="ctr" defTabSz="1219170">
                <a:buClr>
                  <a:srgbClr val="000000"/>
                </a:buClr>
                <a:defRPr/>
              </a:pPr>
              <a:r>
                <a:rPr lang="en-GB" sz="1467" b="1" kern="0">
                  <a:solidFill>
                    <a:schemeClr val="accent2"/>
                  </a:solidFill>
                  <a:latin typeface="Inter Tight"/>
                  <a:cs typeface="Inter Tight"/>
                  <a:sym typeface="Inter Tight"/>
                </a:rPr>
                <a:t>Cinema</a:t>
              </a:r>
            </a:p>
          </p:txBody>
        </p:sp>
        <p:sp>
          <p:nvSpPr>
            <p:cNvPr id="2" name="Oval 1">
              <a:extLst>
                <a:ext uri="{FF2B5EF4-FFF2-40B4-BE49-F238E27FC236}">
                  <a16:creationId xmlns:a16="http://schemas.microsoft.com/office/drawing/2014/main" id="{5E2B2811-EDAD-04F3-008E-CE7D00A17783}"/>
                </a:ext>
              </a:extLst>
            </p:cNvPr>
            <p:cNvSpPr>
              <a:spLocks noChangeAspect="1"/>
            </p:cNvSpPr>
            <p:nvPr/>
          </p:nvSpPr>
          <p:spPr>
            <a:xfrm>
              <a:off x="3156156" y="2480498"/>
              <a:ext cx="153157" cy="144000"/>
            </a:xfrm>
            <a:prstGeom prst="ellipse">
              <a:avLst/>
            </a:prstGeom>
            <a:solidFill>
              <a:schemeClr val="dk2"/>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defTabSz="1219170">
                <a:buClr>
                  <a:srgbClr val="000000"/>
                </a:buClr>
                <a:defRPr/>
              </a:pPr>
              <a:endParaRPr lang="en-GB" sz="1867" kern="0">
                <a:solidFill>
                  <a:srgbClr val="FFFFFF"/>
                </a:solidFill>
                <a:latin typeface="Inter Tight" panose="020B0604020202020204"/>
                <a:sym typeface="Inter Tight"/>
              </a:endParaRPr>
            </a:p>
          </p:txBody>
        </p:sp>
        <p:sp>
          <p:nvSpPr>
            <p:cNvPr id="3" name="Oval 2">
              <a:extLst>
                <a:ext uri="{FF2B5EF4-FFF2-40B4-BE49-F238E27FC236}">
                  <a16:creationId xmlns:a16="http://schemas.microsoft.com/office/drawing/2014/main" id="{94D20423-F916-E0F9-1462-297384E797A4}"/>
                </a:ext>
              </a:extLst>
            </p:cNvPr>
            <p:cNvSpPr>
              <a:spLocks noChangeAspect="1"/>
            </p:cNvSpPr>
            <p:nvPr/>
          </p:nvSpPr>
          <p:spPr>
            <a:xfrm>
              <a:off x="4912800" y="2480498"/>
              <a:ext cx="153157" cy="144000"/>
            </a:xfrm>
            <a:prstGeom prst="ellipse">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defTabSz="1219170">
                <a:buClr>
                  <a:srgbClr val="000000"/>
                </a:buClr>
                <a:defRPr/>
              </a:pPr>
              <a:endParaRPr lang="en-GB" sz="1867" kern="0">
                <a:solidFill>
                  <a:srgbClr val="FFFFFF"/>
                </a:solidFill>
                <a:latin typeface="Inter Tight" panose="020B0604020202020204"/>
                <a:sym typeface="Inter Tight"/>
              </a:endParaRPr>
            </a:p>
          </p:txBody>
        </p:sp>
        <p:sp>
          <p:nvSpPr>
            <p:cNvPr id="4" name="Oval 3">
              <a:extLst>
                <a:ext uri="{FF2B5EF4-FFF2-40B4-BE49-F238E27FC236}">
                  <a16:creationId xmlns:a16="http://schemas.microsoft.com/office/drawing/2014/main" id="{6F25B9F2-7A85-2A00-2B82-3532A7B63BE2}"/>
                </a:ext>
              </a:extLst>
            </p:cNvPr>
            <p:cNvSpPr>
              <a:spLocks noChangeAspect="1"/>
            </p:cNvSpPr>
            <p:nvPr/>
          </p:nvSpPr>
          <p:spPr>
            <a:xfrm>
              <a:off x="5274776" y="2480498"/>
              <a:ext cx="153157" cy="144000"/>
            </a:xfrm>
            <a:prstGeom prst="ellipse">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defTabSz="1219170">
                <a:buClr>
                  <a:srgbClr val="000000"/>
                </a:buClr>
                <a:defRPr/>
              </a:pPr>
              <a:endParaRPr lang="en-GB" sz="1867" kern="0">
                <a:solidFill>
                  <a:srgbClr val="FFFFFF"/>
                </a:solidFill>
                <a:latin typeface="Inter Tight" panose="020B0604020202020204"/>
                <a:sym typeface="Inter Tight"/>
              </a:endParaRPr>
            </a:p>
          </p:txBody>
        </p:sp>
        <p:sp>
          <p:nvSpPr>
            <p:cNvPr id="5" name="Oval 4">
              <a:extLst>
                <a:ext uri="{FF2B5EF4-FFF2-40B4-BE49-F238E27FC236}">
                  <a16:creationId xmlns:a16="http://schemas.microsoft.com/office/drawing/2014/main" id="{4307E2D4-747B-79FE-4F12-3CED2548DCCB}"/>
                </a:ext>
              </a:extLst>
            </p:cNvPr>
            <p:cNvSpPr>
              <a:spLocks noChangeAspect="1"/>
            </p:cNvSpPr>
            <p:nvPr/>
          </p:nvSpPr>
          <p:spPr>
            <a:xfrm>
              <a:off x="6830494" y="2480498"/>
              <a:ext cx="153157" cy="144000"/>
            </a:xfrm>
            <a:prstGeom prst="ellipse">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defTabSz="1219170">
                <a:buClr>
                  <a:srgbClr val="000000"/>
                </a:buClr>
                <a:defRPr/>
              </a:pPr>
              <a:endParaRPr lang="en-GB" sz="1867" kern="0">
                <a:solidFill>
                  <a:srgbClr val="FFFFFF"/>
                </a:solidFill>
                <a:latin typeface="Inter Tight" panose="020B0604020202020204"/>
                <a:sym typeface="Inter Tight"/>
              </a:endParaRPr>
            </a:p>
          </p:txBody>
        </p:sp>
      </p:grpSp>
    </p:spTree>
    <p:extLst>
      <p:ext uri="{BB962C8B-B14F-4D97-AF65-F5344CB8AC3E}">
        <p14:creationId xmlns:p14="http://schemas.microsoft.com/office/powerpoint/2010/main" val="48465140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ECD769B-88C1-28D9-8295-64060D526609}"/>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C083DFB-08E0-56D2-B4E5-42ED2EA4D01D}"/>
              </a:ext>
            </a:extLst>
          </p:cNvPr>
          <p:cNvSpPr>
            <a:spLocks noGrp="1"/>
          </p:cNvSpPr>
          <p:nvPr>
            <p:ph type="body" sz="quarter" idx="83"/>
          </p:nvPr>
        </p:nvSpPr>
        <p:spPr/>
        <p:txBody>
          <a:bodyPr/>
          <a:lstStyle/>
          <a:p>
            <a:endParaRPr lang="en-GB"/>
          </a:p>
        </p:txBody>
      </p:sp>
      <p:sp>
        <p:nvSpPr>
          <p:cNvPr id="3" name="Title 2">
            <a:extLst>
              <a:ext uri="{FF2B5EF4-FFF2-40B4-BE49-F238E27FC236}">
                <a16:creationId xmlns:a16="http://schemas.microsoft.com/office/drawing/2014/main" id="{C3502011-BE61-EB7E-3107-855AD96DF799}"/>
              </a:ext>
            </a:extLst>
          </p:cNvPr>
          <p:cNvSpPr>
            <a:spLocks noGrp="1"/>
          </p:cNvSpPr>
          <p:nvPr>
            <p:ph type="title"/>
          </p:nvPr>
        </p:nvSpPr>
        <p:spPr>
          <a:xfrm>
            <a:off x="199829" y="239094"/>
            <a:ext cx="7287491" cy="1225963"/>
          </a:xfrm>
        </p:spPr>
        <p:txBody>
          <a:bodyPr>
            <a:normAutofit/>
          </a:bodyPr>
          <a:lstStyle/>
          <a:p>
            <a:r>
              <a:rPr lang="en-GB" dirty="0"/>
              <a:t>The next planned cultural moment: ‘DunesDay’</a:t>
            </a:r>
          </a:p>
        </p:txBody>
      </p:sp>
      <p:sp>
        <p:nvSpPr>
          <p:cNvPr id="10" name="Text Placeholder 9">
            <a:extLst>
              <a:ext uri="{FF2B5EF4-FFF2-40B4-BE49-F238E27FC236}">
                <a16:creationId xmlns:a16="http://schemas.microsoft.com/office/drawing/2014/main" id="{CB08A3A7-1819-8504-3819-E2EE7616D1B9}"/>
              </a:ext>
            </a:extLst>
          </p:cNvPr>
          <p:cNvSpPr>
            <a:spLocks noGrp="1"/>
          </p:cNvSpPr>
          <p:nvPr>
            <p:ph type="body" sz="quarter" idx="16"/>
          </p:nvPr>
        </p:nvSpPr>
        <p:spPr>
          <a:xfrm>
            <a:off x="199828" y="1632304"/>
            <a:ext cx="7521771" cy="1480320"/>
          </a:xfrm>
        </p:spPr>
        <p:txBody>
          <a:bodyPr/>
          <a:lstStyle/>
          <a:p>
            <a:r>
              <a:rPr lang="en-GB" sz="1400" dirty="0"/>
              <a:t>In a special screening of </a:t>
            </a:r>
            <a:r>
              <a:rPr lang="en-GB" sz="1400" i="1" dirty="0"/>
              <a:t>Marty Supreme</a:t>
            </a:r>
            <a:r>
              <a:rPr lang="en-GB" sz="1400" dirty="0"/>
              <a:t>, Chalamet was joined on stage by Avengers frontman Robert Downey Jr, who first proclaimed the monicker ‘</a:t>
            </a:r>
            <a:r>
              <a:rPr lang="en-GB" sz="1400" dirty="0" err="1"/>
              <a:t>Dunesday</a:t>
            </a:r>
            <a:r>
              <a:rPr lang="en-GB" sz="1400" dirty="0"/>
              <a:t>’, given the two major blockbusters are set to have the same release date.  The gag picked up traction online, with a fan-generated image superimposing the Avengers logo on the iconic </a:t>
            </a:r>
            <a:r>
              <a:rPr lang="en-GB" sz="1400" i="1" dirty="0"/>
              <a:t>Dune </a:t>
            </a:r>
            <a:r>
              <a:rPr lang="en-GB" sz="1400" dirty="0"/>
              <a:t>sandworm being reposted by Avengers front-man Robert Downey Jr on Instagram. Hoping to replicate the ‘film rivalry’ effect that ‘Barbenheimer’ had in 2023, with both films combining to gross $2.5bn worldwide.</a:t>
            </a:r>
          </a:p>
          <a:p>
            <a:endParaRPr lang="en-GB" sz="1400" dirty="0"/>
          </a:p>
        </p:txBody>
      </p:sp>
      <p:pic>
        <p:nvPicPr>
          <p:cNvPr id="14" name="Picture Placeholder 9">
            <a:extLst>
              <a:ext uri="{FF2B5EF4-FFF2-40B4-BE49-F238E27FC236}">
                <a16:creationId xmlns:a16="http://schemas.microsoft.com/office/drawing/2014/main" id="{A25A408A-0652-9281-6BC8-160B09DFA5A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360" t="2247" r="6808" b="3493"/>
          <a:stretch>
            <a:fillRect/>
          </a:stretch>
        </p:blipFill>
        <p:spPr>
          <a:xfrm>
            <a:off x="8054109" y="471055"/>
            <a:ext cx="3740728" cy="5273963"/>
          </a:xfrm>
          <a:prstGeom prst="roundRect">
            <a:avLst/>
          </a:prstGeom>
          <a:pattFill prst="pct50">
            <a:fgClr>
              <a:schemeClr val="dk2"/>
            </a:fgClr>
            <a:bgClr>
              <a:schemeClr val="bg1"/>
            </a:bgClr>
          </a:pattFill>
        </p:spPr>
      </p:pic>
      <p:sp>
        <p:nvSpPr>
          <p:cNvPr id="2" name="Text Placeholder 28">
            <a:extLst>
              <a:ext uri="{FF2B5EF4-FFF2-40B4-BE49-F238E27FC236}">
                <a16:creationId xmlns:a16="http://schemas.microsoft.com/office/drawing/2014/main" id="{F45A0A4C-54D7-8114-1B3D-1BED4D4CAFA8}"/>
              </a:ext>
            </a:extLst>
          </p:cNvPr>
          <p:cNvSpPr txBox="1">
            <a:spLocks/>
          </p:cNvSpPr>
          <p:nvPr/>
        </p:nvSpPr>
        <p:spPr>
          <a:xfrm>
            <a:off x="310664" y="3591262"/>
            <a:ext cx="3452019" cy="2262909"/>
          </a:xfrm>
          <a:prstGeom prst="roundRect">
            <a:avLst>
              <a:gd name="adj" fmla="val 4800"/>
            </a:avLst>
          </a:prstGeom>
          <a:solidFill>
            <a:schemeClr val="tx1"/>
          </a:solidFill>
        </p:spPr>
        <p:txBody>
          <a:bodyPr anchor="ctr">
            <a:no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2"/>
                </a:solidFill>
              </a:rPr>
              <a:t>2.8m</a:t>
            </a:r>
          </a:p>
          <a:p>
            <a:pPr marL="0" indent="0" algn="ctr">
              <a:buNone/>
            </a:pPr>
            <a:r>
              <a:rPr lang="en-GB" sz="2400" dirty="0">
                <a:solidFill>
                  <a:schemeClr val="bg2"/>
                </a:solidFill>
              </a:rPr>
              <a:t>OPENING WEEK </a:t>
            </a:r>
            <a:br>
              <a:rPr lang="en-GB" sz="2400" dirty="0">
                <a:solidFill>
                  <a:schemeClr val="bg2"/>
                </a:solidFill>
              </a:rPr>
            </a:br>
            <a:r>
              <a:rPr lang="en-GB" sz="2400" dirty="0">
                <a:solidFill>
                  <a:schemeClr val="bg2"/>
                </a:solidFill>
              </a:rPr>
              <a:t>DCM ADMISSIONS</a:t>
            </a:r>
          </a:p>
        </p:txBody>
      </p:sp>
      <p:sp>
        <p:nvSpPr>
          <p:cNvPr id="5" name="Text Placeholder 28">
            <a:extLst>
              <a:ext uri="{FF2B5EF4-FFF2-40B4-BE49-F238E27FC236}">
                <a16:creationId xmlns:a16="http://schemas.microsoft.com/office/drawing/2014/main" id="{A82589BF-E9B3-C8FF-6E66-2B46171C1D30}"/>
              </a:ext>
            </a:extLst>
          </p:cNvPr>
          <p:cNvSpPr txBox="1">
            <a:spLocks/>
          </p:cNvSpPr>
          <p:nvPr/>
        </p:nvSpPr>
        <p:spPr>
          <a:xfrm>
            <a:off x="3954410" y="3591261"/>
            <a:ext cx="3452019" cy="2262909"/>
          </a:xfrm>
          <a:prstGeom prst="roundRect">
            <a:avLst>
              <a:gd name="adj" fmla="val 4800"/>
            </a:avLst>
          </a:prstGeom>
          <a:solidFill>
            <a:schemeClr val="tx1"/>
          </a:solidFill>
        </p:spPr>
        <p:txBody>
          <a:bodyPr anchor="ctr">
            <a:no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2"/>
                </a:solidFill>
              </a:rPr>
              <a:t>60% </a:t>
            </a:r>
          </a:p>
          <a:p>
            <a:pPr marL="0" indent="0" algn="ctr">
              <a:buNone/>
            </a:pPr>
            <a:r>
              <a:rPr lang="en-GB" sz="2400" dirty="0">
                <a:solidFill>
                  <a:schemeClr val="bg2"/>
                </a:solidFill>
              </a:rPr>
              <a:t>ADMISSIONS POST XMAS</a:t>
            </a:r>
          </a:p>
        </p:txBody>
      </p:sp>
    </p:spTree>
    <p:extLst>
      <p:ext uri="{BB962C8B-B14F-4D97-AF65-F5344CB8AC3E}">
        <p14:creationId xmlns:p14="http://schemas.microsoft.com/office/powerpoint/2010/main" val="381458803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7F30E-A3CA-D47A-C18A-7B94CF72B2F1}"/>
            </a:ext>
          </a:extLst>
        </p:cNvPr>
        <p:cNvGrpSpPr/>
        <p:nvPr/>
      </p:nvGrpSpPr>
      <p:grpSpPr>
        <a:xfrm>
          <a:off x="0" y="0"/>
          <a:ext cx="0" cy="0"/>
          <a:chOff x="0" y="0"/>
          <a:chExt cx="0" cy="0"/>
        </a:xfrm>
      </p:grpSpPr>
      <p:sp>
        <p:nvSpPr>
          <p:cNvPr id="29" name="Text Placeholder 28">
            <a:extLst>
              <a:ext uri="{FF2B5EF4-FFF2-40B4-BE49-F238E27FC236}">
                <a16:creationId xmlns:a16="http://schemas.microsoft.com/office/drawing/2014/main" id="{867D1E3E-3600-28ED-9E23-86F8219DC2A2}"/>
              </a:ext>
            </a:extLst>
          </p:cNvPr>
          <p:cNvSpPr>
            <a:spLocks noGrp="1"/>
          </p:cNvSpPr>
          <p:nvPr>
            <p:ph type="body" sz="quarter" idx="87"/>
          </p:nvPr>
        </p:nvSpPr>
        <p:spPr>
          <a:xfrm>
            <a:off x="629661" y="2283169"/>
            <a:ext cx="2728912" cy="1614124"/>
          </a:xfrm>
          <a:solidFill>
            <a:schemeClr val="tx1"/>
          </a:solidFill>
        </p:spPr>
        <p:txBody>
          <a:bodyPr>
            <a:normAutofit/>
          </a:bodyPr>
          <a:lstStyle/>
          <a:p>
            <a:r>
              <a:rPr lang="en-GB" dirty="0"/>
              <a:t> </a:t>
            </a:r>
          </a:p>
        </p:txBody>
      </p:sp>
      <p:sp>
        <p:nvSpPr>
          <p:cNvPr id="25" name="Text Placeholder 24">
            <a:extLst>
              <a:ext uri="{FF2B5EF4-FFF2-40B4-BE49-F238E27FC236}">
                <a16:creationId xmlns:a16="http://schemas.microsoft.com/office/drawing/2014/main" id="{AEAB6D83-734E-7D63-2A50-801F07970BB4}"/>
              </a:ext>
            </a:extLst>
          </p:cNvPr>
          <p:cNvSpPr>
            <a:spLocks noGrp="1"/>
          </p:cNvSpPr>
          <p:nvPr>
            <p:ph type="body" sz="quarter" idx="89"/>
          </p:nvPr>
        </p:nvSpPr>
        <p:spPr>
          <a:xfrm>
            <a:off x="630406" y="4082226"/>
            <a:ext cx="2728167" cy="1614278"/>
          </a:xfrm>
        </p:spPr>
        <p:txBody>
          <a:bodyPr/>
          <a:lstStyle/>
          <a:p>
            <a:r>
              <a:rPr lang="en-US" dirty="0"/>
              <a:t> </a:t>
            </a:r>
          </a:p>
        </p:txBody>
      </p:sp>
      <p:sp>
        <p:nvSpPr>
          <p:cNvPr id="26" name="Text Placeholder 25">
            <a:extLst>
              <a:ext uri="{FF2B5EF4-FFF2-40B4-BE49-F238E27FC236}">
                <a16:creationId xmlns:a16="http://schemas.microsoft.com/office/drawing/2014/main" id="{DCB532D0-F396-0F0A-C27E-CBEF019EAF89}"/>
              </a:ext>
            </a:extLst>
          </p:cNvPr>
          <p:cNvSpPr>
            <a:spLocks noGrp="1"/>
          </p:cNvSpPr>
          <p:nvPr>
            <p:ph type="body" sz="quarter" idx="91"/>
          </p:nvPr>
        </p:nvSpPr>
        <p:spPr>
          <a:xfrm>
            <a:off x="3647898" y="2283468"/>
            <a:ext cx="2728167" cy="1614278"/>
          </a:xfrm>
          <a:solidFill>
            <a:schemeClr val="accent2"/>
          </a:solidFill>
        </p:spPr>
        <p:txBody>
          <a:bodyPr/>
          <a:lstStyle/>
          <a:p>
            <a:r>
              <a:rPr lang="en-US" dirty="0"/>
              <a:t> </a:t>
            </a:r>
          </a:p>
        </p:txBody>
      </p:sp>
      <p:sp>
        <p:nvSpPr>
          <p:cNvPr id="27" name="Text Placeholder 26">
            <a:extLst>
              <a:ext uri="{FF2B5EF4-FFF2-40B4-BE49-F238E27FC236}">
                <a16:creationId xmlns:a16="http://schemas.microsoft.com/office/drawing/2014/main" id="{F494DE08-C294-9A55-67CF-5E2807662B8E}"/>
              </a:ext>
            </a:extLst>
          </p:cNvPr>
          <p:cNvSpPr>
            <a:spLocks noGrp="1"/>
          </p:cNvSpPr>
          <p:nvPr>
            <p:ph type="body" sz="quarter" idx="93"/>
          </p:nvPr>
        </p:nvSpPr>
        <p:spPr>
          <a:xfrm>
            <a:off x="3647898" y="4069706"/>
            <a:ext cx="2728167" cy="1614278"/>
          </a:xfrm>
        </p:spPr>
        <p:txBody>
          <a:bodyPr/>
          <a:lstStyle/>
          <a:p>
            <a:r>
              <a:rPr lang="en-US" dirty="0"/>
              <a:t> </a:t>
            </a:r>
          </a:p>
        </p:txBody>
      </p:sp>
      <p:sp>
        <p:nvSpPr>
          <p:cNvPr id="23" name="Text Placeholder 22">
            <a:extLst>
              <a:ext uri="{FF2B5EF4-FFF2-40B4-BE49-F238E27FC236}">
                <a16:creationId xmlns:a16="http://schemas.microsoft.com/office/drawing/2014/main" id="{5296E438-C987-6172-3A30-7FA84178EE90}"/>
              </a:ext>
            </a:extLst>
          </p:cNvPr>
          <p:cNvSpPr>
            <a:spLocks noGrp="1"/>
          </p:cNvSpPr>
          <p:nvPr>
            <p:ph type="body" sz="quarter" idx="88"/>
          </p:nvPr>
        </p:nvSpPr>
        <p:spPr>
          <a:xfrm>
            <a:off x="728540" y="2357311"/>
            <a:ext cx="2514600" cy="1527915"/>
          </a:xfrm>
        </p:spPr>
        <p:txBody>
          <a:bodyPr/>
          <a:lstStyle/>
          <a:p>
            <a:r>
              <a:rPr lang="en-US" sz="5400" dirty="0"/>
              <a:t>+38%</a:t>
            </a:r>
          </a:p>
          <a:p>
            <a:r>
              <a:rPr lang="en-US" sz="2400" dirty="0"/>
              <a:t>Recall</a:t>
            </a:r>
          </a:p>
        </p:txBody>
      </p:sp>
      <p:sp>
        <p:nvSpPr>
          <p:cNvPr id="28" name="Text Placeholder 27">
            <a:extLst>
              <a:ext uri="{FF2B5EF4-FFF2-40B4-BE49-F238E27FC236}">
                <a16:creationId xmlns:a16="http://schemas.microsoft.com/office/drawing/2014/main" id="{CFF412F1-7D72-BA19-44D4-781F41883E8A}"/>
              </a:ext>
            </a:extLst>
          </p:cNvPr>
          <p:cNvSpPr>
            <a:spLocks noGrp="1"/>
          </p:cNvSpPr>
          <p:nvPr>
            <p:ph type="body" sz="quarter" idx="103"/>
          </p:nvPr>
        </p:nvSpPr>
        <p:spPr>
          <a:xfrm>
            <a:off x="3754681" y="2392167"/>
            <a:ext cx="2514600" cy="1396127"/>
          </a:xfrm>
        </p:spPr>
        <p:txBody>
          <a:bodyPr/>
          <a:lstStyle/>
          <a:p>
            <a:r>
              <a:rPr lang="en-US" sz="5400" dirty="0">
                <a:solidFill>
                  <a:schemeClr val="bg1"/>
                </a:solidFill>
              </a:rPr>
              <a:t>+25%</a:t>
            </a:r>
          </a:p>
          <a:p>
            <a:r>
              <a:rPr lang="en-US" sz="1800" dirty="0">
                <a:solidFill>
                  <a:schemeClr val="bg1"/>
                </a:solidFill>
              </a:rPr>
              <a:t>Brand comprehension</a:t>
            </a:r>
          </a:p>
        </p:txBody>
      </p:sp>
      <p:sp>
        <p:nvSpPr>
          <p:cNvPr id="30" name="Text Placeholder 29">
            <a:extLst>
              <a:ext uri="{FF2B5EF4-FFF2-40B4-BE49-F238E27FC236}">
                <a16:creationId xmlns:a16="http://schemas.microsoft.com/office/drawing/2014/main" id="{E3C7B803-32F3-42FD-A06F-3A7CACDDEA22}"/>
              </a:ext>
            </a:extLst>
          </p:cNvPr>
          <p:cNvSpPr>
            <a:spLocks noGrp="1"/>
          </p:cNvSpPr>
          <p:nvPr>
            <p:ph type="body" sz="quarter" idx="104"/>
          </p:nvPr>
        </p:nvSpPr>
        <p:spPr>
          <a:xfrm>
            <a:off x="3754681" y="4143549"/>
            <a:ext cx="2514600" cy="1527915"/>
          </a:xfrm>
        </p:spPr>
        <p:txBody>
          <a:bodyPr/>
          <a:lstStyle/>
          <a:p>
            <a:r>
              <a:rPr lang="en-US" sz="5400" dirty="0"/>
              <a:t>+35%</a:t>
            </a:r>
          </a:p>
          <a:p>
            <a:r>
              <a:rPr lang="en-US" sz="2400" dirty="0"/>
              <a:t>Consideration</a:t>
            </a:r>
          </a:p>
        </p:txBody>
      </p:sp>
      <p:sp>
        <p:nvSpPr>
          <p:cNvPr id="31" name="Text Placeholder 30">
            <a:extLst>
              <a:ext uri="{FF2B5EF4-FFF2-40B4-BE49-F238E27FC236}">
                <a16:creationId xmlns:a16="http://schemas.microsoft.com/office/drawing/2014/main" id="{EC8549EF-F5EE-2F87-43A8-39F0A54421C6}"/>
              </a:ext>
            </a:extLst>
          </p:cNvPr>
          <p:cNvSpPr>
            <a:spLocks noGrp="1"/>
          </p:cNvSpPr>
          <p:nvPr>
            <p:ph type="body" sz="quarter" idx="105"/>
          </p:nvPr>
        </p:nvSpPr>
        <p:spPr>
          <a:xfrm>
            <a:off x="737189" y="4156069"/>
            <a:ext cx="2514600" cy="1527915"/>
          </a:xfrm>
        </p:spPr>
        <p:txBody>
          <a:bodyPr/>
          <a:lstStyle/>
          <a:p>
            <a:r>
              <a:rPr lang="en-US" sz="5400" dirty="0"/>
              <a:t>+25%</a:t>
            </a:r>
          </a:p>
          <a:p>
            <a:r>
              <a:rPr lang="en-US" sz="2400" dirty="0"/>
              <a:t>All perceptions</a:t>
            </a:r>
          </a:p>
        </p:txBody>
      </p:sp>
      <p:sp>
        <p:nvSpPr>
          <p:cNvPr id="22" name="Text Placeholder 21">
            <a:extLst>
              <a:ext uri="{FF2B5EF4-FFF2-40B4-BE49-F238E27FC236}">
                <a16:creationId xmlns:a16="http://schemas.microsoft.com/office/drawing/2014/main" id="{8925DB35-8E4E-D058-68C3-3ADB2000987D}"/>
              </a:ext>
            </a:extLst>
          </p:cNvPr>
          <p:cNvSpPr>
            <a:spLocks noGrp="1"/>
          </p:cNvSpPr>
          <p:nvPr>
            <p:ph type="body" sz="quarter" idx="72"/>
          </p:nvPr>
        </p:nvSpPr>
        <p:spPr>
          <a:xfrm>
            <a:off x="4998303" y="6235706"/>
            <a:ext cx="7045303" cy="525461"/>
          </a:xfrm>
        </p:spPr>
        <p:txBody>
          <a:bodyPr>
            <a:noAutofit/>
          </a:bodyPr>
          <a:lstStyle/>
          <a:p>
            <a:pPr defTabSz="685727">
              <a:defRPr/>
            </a:pPr>
            <a:r>
              <a:rPr lang="en-GB" dirty="0">
                <a:cs typeface="Poppins" panose="00000500000000000000" pitchFamily="50" charset="0"/>
              </a:rPr>
              <a:t>Source: DCM Ad Effectiveness Databank.  Uplift of those exposed to ad in cinema vs. not exposed to the ad in cinema. </a:t>
            </a:r>
            <a:r>
              <a:rPr lang="en-GB" dirty="0"/>
              <a:t>DCM 2026. Research conducted on the brands running in the 3 premium positions across the film’s opening weekend.</a:t>
            </a:r>
            <a:br>
              <a:rPr lang="en-GB" dirty="0"/>
            </a:br>
            <a:r>
              <a:rPr lang="en-GB" dirty="0"/>
              <a:t>Uplift: Exposed to the ad in cinema vs. those not exposed to the ad in cinema</a:t>
            </a:r>
          </a:p>
          <a:p>
            <a:endParaRPr lang="en-US" dirty="0"/>
          </a:p>
        </p:txBody>
      </p:sp>
      <p:sp>
        <p:nvSpPr>
          <p:cNvPr id="21" name="Subtitle 20">
            <a:extLst>
              <a:ext uri="{FF2B5EF4-FFF2-40B4-BE49-F238E27FC236}">
                <a16:creationId xmlns:a16="http://schemas.microsoft.com/office/drawing/2014/main" id="{DCB2EFAA-F264-EC9B-EB1B-9D7C432496CE}"/>
              </a:ext>
            </a:extLst>
          </p:cNvPr>
          <p:cNvSpPr>
            <a:spLocks noGrp="1"/>
          </p:cNvSpPr>
          <p:nvPr>
            <p:ph type="subTitle" idx="1"/>
          </p:nvPr>
        </p:nvSpPr>
        <p:spPr>
          <a:xfrm>
            <a:off x="200025" y="1500711"/>
            <a:ext cx="5552995" cy="347555"/>
          </a:xfrm>
        </p:spPr>
        <p:txBody>
          <a:bodyPr>
            <a:normAutofit fontScale="85000" lnSpcReduction="10000"/>
          </a:bodyPr>
          <a:lstStyle/>
          <a:p>
            <a:r>
              <a:rPr lang="en-GB" sz="2200" dirty="0"/>
              <a:t>% uplifts after exposure to ads on the big screen</a:t>
            </a:r>
          </a:p>
          <a:p>
            <a:endParaRPr lang="en-US" dirty="0"/>
          </a:p>
        </p:txBody>
      </p:sp>
      <p:sp>
        <p:nvSpPr>
          <p:cNvPr id="15" name="Title 14">
            <a:extLst>
              <a:ext uri="{FF2B5EF4-FFF2-40B4-BE49-F238E27FC236}">
                <a16:creationId xmlns:a16="http://schemas.microsoft.com/office/drawing/2014/main" id="{800E7896-8233-2F27-628E-A6E9AA0E9537}"/>
              </a:ext>
            </a:extLst>
          </p:cNvPr>
          <p:cNvSpPr>
            <a:spLocks noGrp="1"/>
          </p:cNvSpPr>
          <p:nvPr>
            <p:ph type="title"/>
          </p:nvPr>
        </p:nvSpPr>
        <p:spPr>
          <a:xfrm>
            <a:off x="200025" y="239713"/>
            <a:ext cx="11189634" cy="525462"/>
          </a:xfrm>
        </p:spPr>
        <p:txBody>
          <a:bodyPr>
            <a:noAutofit/>
          </a:bodyPr>
          <a:lstStyle/>
          <a:p>
            <a:r>
              <a:rPr lang="en-GB" sz="4000" dirty="0"/>
              <a:t>Brands appearing in cinema have seen increases in key brand metrics</a:t>
            </a:r>
            <a:endParaRPr lang="en-US" sz="4000" dirty="0"/>
          </a:p>
        </p:txBody>
      </p:sp>
      <p:pic>
        <p:nvPicPr>
          <p:cNvPr id="33" name="Picture 32">
            <a:extLst>
              <a:ext uri="{FF2B5EF4-FFF2-40B4-BE49-F238E27FC236}">
                <a16:creationId xmlns:a16="http://schemas.microsoft.com/office/drawing/2014/main" id="{C1467E19-D945-246A-5EF8-DA5D6EA0A2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9226" y="6393024"/>
            <a:ext cx="1938877" cy="312576"/>
          </a:xfrm>
          <a:prstGeom prst="rect">
            <a:avLst/>
          </a:prstGeom>
        </p:spPr>
      </p:pic>
      <p:sp>
        <p:nvSpPr>
          <p:cNvPr id="2" name="Text Placeholder 17">
            <a:extLst>
              <a:ext uri="{FF2B5EF4-FFF2-40B4-BE49-F238E27FC236}">
                <a16:creationId xmlns:a16="http://schemas.microsoft.com/office/drawing/2014/main" id="{595714C6-F00F-7CFA-7BFF-0C079CC034D2}"/>
              </a:ext>
            </a:extLst>
          </p:cNvPr>
          <p:cNvSpPr txBox="1">
            <a:spLocks/>
          </p:cNvSpPr>
          <p:nvPr/>
        </p:nvSpPr>
        <p:spPr>
          <a:xfrm>
            <a:off x="6560788" y="2352363"/>
            <a:ext cx="4244006" cy="2025105"/>
          </a:xfrm>
          <a:prstGeom prst="rect">
            <a:avLst/>
          </a:prstGeom>
        </p:spPr>
        <p:txBody>
          <a:bodyPr>
            <a:norm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US" sz="9600">
                <a:solidFill>
                  <a:schemeClr val="tx2"/>
                </a:solidFill>
              </a:rPr>
              <a:t>+55%</a:t>
            </a:r>
            <a:endParaRPr lang="en-US" sz="9600" dirty="0">
              <a:solidFill>
                <a:schemeClr val="tx2"/>
              </a:solidFill>
            </a:endParaRPr>
          </a:p>
        </p:txBody>
      </p:sp>
      <p:sp>
        <p:nvSpPr>
          <p:cNvPr id="3" name="Text Placeholder 7">
            <a:extLst>
              <a:ext uri="{FF2B5EF4-FFF2-40B4-BE49-F238E27FC236}">
                <a16:creationId xmlns:a16="http://schemas.microsoft.com/office/drawing/2014/main" id="{622645C1-1EDF-D357-0AB7-C6B2439DE906}"/>
              </a:ext>
            </a:extLst>
          </p:cNvPr>
          <p:cNvSpPr txBox="1">
            <a:spLocks/>
          </p:cNvSpPr>
          <p:nvPr/>
        </p:nvSpPr>
        <p:spPr>
          <a:xfrm>
            <a:off x="6810268" y="3600887"/>
            <a:ext cx="5176490" cy="2161814"/>
          </a:xfrm>
          <a:prstGeom prst="rect">
            <a:avLst/>
          </a:prstGeom>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13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defTabSz="1219170">
              <a:defRPr/>
            </a:pPr>
            <a:r>
              <a:rPr lang="en-GB" sz="2800" b="1" kern="0" dirty="0">
                <a:solidFill>
                  <a:schemeClr val="tx2"/>
                </a:solidFill>
                <a:latin typeface="+mn-lt"/>
                <a:ea typeface="Inter Tight Light" pitchFamily="2" charset="0"/>
                <a:cs typeface="Inter Tight Light" pitchFamily="2" charset="0"/>
                <a:sym typeface="Poppins Medium"/>
              </a:rPr>
              <a:t>Running in the premium positions of cinema’s biggest blockbusters maximises </a:t>
            </a:r>
            <a:r>
              <a:rPr lang="en-GB" sz="2800" b="1" kern="0" dirty="0">
                <a:solidFill>
                  <a:schemeClr val="accent2"/>
                </a:solidFill>
                <a:latin typeface="+mn-lt"/>
                <a:ea typeface="Inter Tight Light" pitchFamily="2" charset="0"/>
                <a:cs typeface="Inter Tight Light" pitchFamily="2" charset="0"/>
                <a:sym typeface="Poppins Medium"/>
              </a:rPr>
              <a:t>cultural relevance</a:t>
            </a:r>
          </a:p>
        </p:txBody>
      </p:sp>
    </p:spTree>
    <p:extLst>
      <p:ext uri="{BB962C8B-B14F-4D97-AF65-F5344CB8AC3E}">
        <p14:creationId xmlns:p14="http://schemas.microsoft.com/office/powerpoint/2010/main" val="23252636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bg/>
                                          </p:spTgt>
                                        </p:tgtEl>
                                        <p:attrNameLst>
                                          <p:attrName>style.visibility</p:attrName>
                                        </p:attrNameLst>
                                      </p:cBhvr>
                                      <p:to>
                                        <p:strVal val="visible"/>
                                      </p:to>
                                    </p:set>
                                    <p:animEffect transition="in" filter="fade">
                                      <p:cBhvr>
                                        <p:cTn id="7" dur="1000"/>
                                        <p:tgtEl>
                                          <p:spTgt spid="29">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xEl>
                                              <p:pRg st="0" end="0"/>
                                            </p:txEl>
                                          </p:spTgt>
                                        </p:tgtEl>
                                        <p:attrNameLst>
                                          <p:attrName>style.visibility</p:attrName>
                                        </p:attrNameLst>
                                      </p:cBhvr>
                                      <p:to>
                                        <p:strVal val="visible"/>
                                      </p:to>
                                    </p:set>
                                    <p:animEffect transition="in" filter="fade">
                                      <p:cBhvr>
                                        <p:cTn id="10" dur="1000"/>
                                        <p:tgtEl>
                                          <p:spTgt spid="29">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1000"/>
                                        <p:tgtEl>
                                          <p:spTgt spid="2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1" end="1"/>
                                            </p:txEl>
                                          </p:spTgt>
                                        </p:tgtEl>
                                        <p:attrNameLst>
                                          <p:attrName>style.visibility</p:attrName>
                                        </p:attrNameLst>
                                      </p:cBhvr>
                                      <p:to>
                                        <p:strVal val="visible"/>
                                      </p:to>
                                    </p:set>
                                    <p:animEffect transition="in" filter="fade">
                                      <p:cBhvr>
                                        <p:cTn id="16" dur="1000"/>
                                        <p:tgtEl>
                                          <p:spTgt spid="23">
                                            <p:txEl>
                                              <p:pRg st="1" end="1"/>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6">
                                            <p:bg/>
                                          </p:spTgt>
                                        </p:tgtEl>
                                        <p:attrNameLst>
                                          <p:attrName>style.visibility</p:attrName>
                                        </p:attrNameLst>
                                      </p:cBhvr>
                                      <p:to>
                                        <p:strVal val="visible"/>
                                      </p:to>
                                    </p:set>
                                    <p:animEffect transition="in" filter="fade">
                                      <p:cBhvr>
                                        <p:cTn id="20" dur="1000"/>
                                        <p:tgtEl>
                                          <p:spTgt spid="26">
                                            <p:bg/>
                                          </p:spTgt>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10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fade">
                                      <p:cBhvr>
                                        <p:cTn id="27" dur="1000"/>
                                        <p:tgtEl>
                                          <p:spTgt spid="2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8">
                                            <p:txEl>
                                              <p:pRg st="1" end="1"/>
                                            </p:txEl>
                                          </p:spTgt>
                                        </p:tgtEl>
                                        <p:attrNameLst>
                                          <p:attrName>style.visibility</p:attrName>
                                        </p:attrNameLst>
                                      </p:cBhvr>
                                      <p:to>
                                        <p:strVal val="visible"/>
                                      </p:to>
                                    </p:set>
                                    <p:animEffect transition="in" filter="fade">
                                      <p:cBhvr>
                                        <p:cTn id="30" dur="1000"/>
                                        <p:tgtEl>
                                          <p:spTgt spid="28">
                                            <p:txEl>
                                              <p:pRg st="1" end="1"/>
                                            </p:txEl>
                                          </p:spTgt>
                                        </p:tgtEl>
                                      </p:cBhvr>
                                    </p:animEffect>
                                  </p:childTnLst>
                                </p:cTn>
                              </p:par>
                            </p:childTnLst>
                          </p:cTn>
                        </p:par>
                        <p:par>
                          <p:cTn id="31" fill="hold">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27">
                                            <p:bg/>
                                          </p:spTgt>
                                        </p:tgtEl>
                                        <p:attrNameLst>
                                          <p:attrName>style.visibility</p:attrName>
                                        </p:attrNameLst>
                                      </p:cBhvr>
                                      <p:to>
                                        <p:strVal val="visible"/>
                                      </p:to>
                                    </p:set>
                                    <p:animEffect transition="in" filter="fade">
                                      <p:cBhvr>
                                        <p:cTn id="34" dur="1000"/>
                                        <p:tgtEl>
                                          <p:spTgt spid="27">
                                            <p:bg/>
                                          </p:spTgt>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7">
                                            <p:txEl>
                                              <p:pRg st="0" end="0"/>
                                            </p:txEl>
                                          </p:spTgt>
                                        </p:tgtEl>
                                        <p:attrNameLst>
                                          <p:attrName>style.visibility</p:attrName>
                                        </p:attrNameLst>
                                      </p:cBhvr>
                                      <p:to>
                                        <p:strVal val="visible"/>
                                      </p:to>
                                    </p:set>
                                    <p:animEffect transition="in" filter="fade">
                                      <p:cBhvr>
                                        <p:cTn id="38" dur="1000"/>
                                        <p:tgtEl>
                                          <p:spTgt spid="27">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0">
                                            <p:txEl>
                                              <p:pRg st="0" end="0"/>
                                            </p:txEl>
                                          </p:spTgt>
                                        </p:tgtEl>
                                        <p:attrNameLst>
                                          <p:attrName>style.visibility</p:attrName>
                                        </p:attrNameLst>
                                      </p:cBhvr>
                                      <p:to>
                                        <p:strVal val="visible"/>
                                      </p:to>
                                    </p:set>
                                    <p:animEffect transition="in" filter="fade">
                                      <p:cBhvr>
                                        <p:cTn id="41" dur="1000"/>
                                        <p:tgtEl>
                                          <p:spTgt spid="30">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0">
                                            <p:txEl>
                                              <p:pRg st="1" end="1"/>
                                            </p:txEl>
                                          </p:spTgt>
                                        </p:tgtEl>
                                        <p:attrNameLst>
                                          <p:attrName>style.visibility</p:attrName>
                                        </p:attrNameLst>
                                      </p:cBhvr>
                                      <p:to>
                                        <p:strVal val="visible"/>
                                      </p:to>
                                    </p:set>
                                    <p:animEffect transition="in" filter="fade">
                                      <p:cBhvr>
                                        <p:cTn id="44" dur="1000"/>
                                        <p:tgtEl>
                                          <p:spTgt spid="30">
                                            <p:txEl>
                                              <p:pRg st="1" end="1"/>
                                            </p:txEl>
                                          </p:spTgt>
                                        </p:tgtEl>
                                      </p:cBhvr>
                                    </p:animEffect>
                                  </p:childTnLst>
                                </p:cTn>
                              </p:par>
                            </p:childTnLst>
                          </p:cTn>
                        </p:par>
                        <p:par>
                          <p:cTn id="45" fill="hold">
                            <p:stCondLst>
                              <p:cond delay="5000"/>
                            </p:stCondLst>
                            <p:childTnLst>
                              <p:par>
                                <p:cTn id="46" presetID="10" presetClass="entr" presetSubtype="0" fill="hold" grpId="0" nodeType="afterEffect">
                                  <p:stCondLst>
                                    <p:cond delay="0"/>
                                  </p:stCondLst>
                                  <p:childTnLst>
                                    <p:set>
                                      <p:cBhvr>
                                        <p:cTn id="47" dur="1" fill="hold">
                                          <p:stCondLst>
                                            <p:cond delay="0"/>
                                          </p:stCondLst>
                                        </p:cTn>
                                        <p:tgtEl>
                                          <p:spTgt spid="25">
                                            <p:bg/>
                                          </p:spTgt>
                                        </p:tgtEl>
                                        <p:attrNameLst>
                                          <p:attrName>style.visibility</p:attrName>
                                        </p:attrNameLst>
                                      </p:cBhvr>
                                      <p:to>
                                        <p:strVal val="visible"/>
                                      </p:to>
                                    </p:set>
                                    <p:animEffect transition="in" filter="fade">
                                      <p:cBhvr>
                                        <p:cTn id="48" dur="1000"/>
                                        <p:tgtEl>
                                          <p:spTgt spid="25">
                                            <p:bg/>
                                          </p:spTgt>
                                        </p:tgtEl>
                                      </p:cBhvr>
                                    </p:animEffect>
                                  </p:childTnLst>
                                </p:cTn>
                              </p:par>
                            </p:childTnLst>
                          </p:cTn>
                        </p:par>
                        <p:par>
                          <p:cTn id="49" fill="hold">
                            <p:stCondLst>
                              <p:cond delay="6000"/>
                            </p:stCondLst>
                            <p:childTnLst>
                              <p:par>
                                <p:cTn id="50" presetID="10" presetClass="entr" presetSubtype="0" fill="hold" grpId="0" nodeType="after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Effect transition="in" filter="fade">
                                      <p:cBhvr>
                                        <p:cTn id="52" dur="1000"/>
                                        <p:tgtEl>
                                          <p:spTgt spid="2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1">
                                            <p:txEl>
                                              <p:pRg st="0" end="0"/>
                                            </p:txEl>
                                          </p:spTgt>
                                        </p:tgtEl>
                                        <p:attrNameLst>
                                          <p:attrName>style.visibility</p:attrName>
                                        </p:attrNameLst>
                                      </p:cBhvr>
                                      <p:to>
                                        <p:strVal val="visible"/>
                                      </p:to>
                                    </p:set>
                                    <p:animEffect transition="in" filter="fade">
                                      <p:cBhvr>
                                        <p:cTn id="55" dur="1000"/>
                                        <p:tgtEl>
                                          <p:spTgt spid="31">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1">
                                            <p:txEl>
                                              <p:pRg st="1" end="1"/>
                                            </p:txEl>
                                          </p:spTgt>
                                        </p:tgtEl>
                                        <p:attrNameLst>
                                          <p:attrName>style.visibility</p:attrName>
                                        </p:attrNameLst>
                                      </p:cBhvr>
                                      <p:to>
                                        <p:strVal val="visible"/>
                                      </p:to>
                                    </p:set>
                                    <p:animEffect transition="in" filter="fade">
                                      <p:cBhvr>
                                        <p:cTn id="58" dur="1000"/>
                                        <p:tgtEl>
                                          <p:spTgt spid="31">
                                            <p:txEl>
                                              <p:pRg st="1" end="1"/>
                                            </p:txEl>
                                          </p:spTgt>
                                        </p:tgtEl>
                                      </p:cBhvr>
                                    </p:animEffect>
                                  </p:childTnLst>
                                </p:cTn>
                              </p:par>
                              <p:par>
                                <p:cTn id="59" presetID="2" presetClass="entr" presetSubtype="1" fill="hold" grpId="0" nodeType="withEffect">
                                  <p:stCondLst>
                                    <p:cond delay="0"/>
                                  </p:stCondLst>
                                  <p:childTnLst>
                                    <p:set>
                                      <p:cBhvr>
                                        <p:cTn id="60" dur="1" fill="hold">
                                          <p:stCondLst>
                                            <p:cond delay="0"/>
                                          </p:stCondLst>
                                        </p:cTn>
                                        <p:tgtEl>
                                          <p:spTgt spid="2">
                                            <p:txEl>
                                              <p:pRg st="0" end="0"/>
                                            </p:txEl>
                                          </p:spTgt>
                                        </p:tgtEl>
                                        <p:attrNameLst>
                                          <p:attrName>style.visibility</p:attrName>
                                        </p:attrNameLst>
                                      </p:cBhvr>
                                      <p:to>
                                        <p:strVal val="visible"/>
                                      </p:to>
                                    </p:set>
                                    <p:anim calcmode="lin" valueType="num">
                                      <p:cBhvr additive="base">
                                        <p:cTn id="61"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7000"/>
                            </p:stCondLst>
                            <p:childTnLst>
                              <p:par>
                                <p:cTn id="64" presetID="10" presetClass="entr" presetSubtype="0" fill="hold" grpId="0" nodeType="afterEffect">
                                  <p:stCondLst>
                                    <p:cond delay="500"/>
                                  </p:stCondLst>
                                  <p:childTnLst>
                                    <p:set>
                                      <p:cBhvr>
                                        <p:cTn id="65" dur="1" fill="hold">
                                          <p:stCondLst>
                                            <p:cond delay="0"/>
                                          </p:stCondLst>
                                        </p:cTn>
                                        <p:tgtEl>
                                          <p:spTgt spid="3"/>
                                        </p:tgtEl>
                                        <p:attrNameLst>
                                          <p:attrName>style.visibility</p:attrName>
                                        </p:attrNameLst>
                                      </p:cBhvr>
                                      <p:to>
                                        <p:strVal val="visible"/>
                                      </p:to>
                                    </p:set>
                                    <p:animEffect transition="in" filter="fade">
                                      <p:cBhvr>
                                        <p:cTn id="6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animBg="1"/>
      <p:bldP spid="25" grpId="0" build="p" animBg="1"/>
      <p:bldP spid="26" grpId="0" build="p" animBg="1"/>
      <p:bldP spid="27" grpId="0" build="p" animBg="1"/>
      <p:bldP spid="23" grpId="0" build="p"/>
      <p:bldP spid="28" grpId="0" build="p"/>
      <p:bldP spid="30" grpId="0" build="p"/>
      <p:bldP spid="31" grpId="0" build="p"/>
      <p:bldP spid="2" grpId="0" build="p"/>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67355"/>
        </a:solidFill>
        <a:effectLst/>
      </p:bgPr>
    </p:bg>
    <p:spTree>
      <p:nvGrpSpPr>
        <p:cNvPr id="1" name="">
          <a:extLst>
            <a:ext uri="{FF2B5EF4-FFF2-40B4-BE49-F238E27FC236}">
              <a16:creationId xmlns:a16="http://schemas.microsoft.com/office/drawing/2014/main" id="{751D026A-BAB8-1AEC-BE9A-AC6A613254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862024-8DFF-7E4D-1247-F38296028B0B}"/>
              </a:ext>
            </a:extLst>
          </p:cNvPr>
          <p:cNvSpPr>
            <a:spLocks noGrp="1"/>
          </p:cNvSpPr>
          <p:nvPr>
            <p:ph type="title"/>
          </p:nvPr>
        </p:nvSpPr>
        <p:spPr>
          <a:xfrm>
            <a:off x="201611" y="225425"/>
            <a:ext cx="6924221" cy="4645023"/>
          </a:xfrm>
        </p:spPr>
        <p:txBody>
          <a:bodyPr>
            <a:noAutofit/>
          </a:bodyPr>
          <a:lstStyle/>
          <a:p>
            <a:r>
              <a:rPr lang="en-US" dirty="0"/>
              <a:t>03.</a:t>
            </a:r>
            <a:br>
              <a:rPr lang="en-US" dirty="0"/>
            </a:br>
            <a:r>
              <a:rPr lang="en-US" sz="6600" dirty="0"/>
              <a:t>Cut-through </a:t>
            </a:r>
            <a:br>
              <a:rPr lang="en-US" sz="6600" dirty="0"/>
            </a:br>
            <a:r>
              <a:rPr lang="en-US" sz="6600" dirty="0"/>
              <a:t>the Christmas clutter </a:t>
            </a:r>
            <a:endParaRPr lang="en-US" dirty="0"/>
          </a:p>
        </p:txBody>
      </p:sp>
      <p:pic>
        <p:nvPicPr>
          <p:cNvPr id="7" name="Picture Placeholder 6">
            <a:extLst>
              <a:ext uri="{FF2B5EF4-FFF2-40B4-BE49-F238E27FC236}">
                <a16:creationId xmlns:a16="http://schemas.microsoft.com/office/drawing/2014/main" id="{B4E7163A-30C5-2BDB-7379-3E857CBC993E}"/>
              </a:ext>
            </a:extLst>
          </p:cNvPr>
          <p:cNvPicPr>
            <a:picLocks noGrp="1" noChangeAspect="1"/>
          </p:cNvPicPr>
          <p:nvPr>
            <p:ph type="pic" sz="quarter" idx="10"/>
          </p:nvPr>
        </p:nvPicPr>
        <p:blipFill>
          <a:blip r:embed="rId3"/>
          <a:srcRect l="26296" r="31034"/>
          <a:stretch>
            <a:fillRect/>
          </a:stretch>
        </p:blipFill>
        <p:spPr>
          <a:xfrm>
            <a:off x="7125833" y="225425"/>
            <a:ext cx="4860925" cy="6407150"/>
          </a:xfrm>
          <a:prstGeom prst="rect">
            <a:avLst/>
          </a:prstGeom>
        </p:spPr>
      </p:pic>
    </p:spTree>
    <p:extLst>
      <p:ext uri="{BB962C8B-B14F-4D97-AF65-F5344CB8AC3E}">
        <p14:creationId xmlns:p14="http://schemas.microsoft.com/office/powerpoint/2010/main" val="449392410"/>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F4E90-9FDD-808A-9ADD-6FC3539C9817}"/>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93EE7E7-EDF9-0916-FF2C-8FDBA6F599FB}"/>
              </a:ext>
            </a:extLst>
          </p:cNvPr>
          <p:cNvSpPr/>
          <p:nvPr/>
        </p:nvSpPr>
        <p:spPr>
          <a:xfrm>
            <a:off x="313335" y="3011482"/>
            <a:ext cx="6589712" cy="3083271"/>
          </a:xfrm>
          <a:prstGeom prst="roundRect">
            <a:avLst/>
          </a:prstGeom>
          <a:solidFill>
            <a:srgbClr val="F2F2F2">
              <a:alpha val="80000"/>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pic>
        <p:nvPicPr>
          <p:cNvPr id="10" name="Picture Placeholder 9" descr="A person and person sitting in a movie theater&#10;&#10;Description automatically generated">
            <a:extLst>
              <a:ext uri="{FF2B5EF4-FFF2-40B4-BE49-F238E27FC236}">
                <a16:creationId xmlns:a16="http://schemas.microsoft.com/office/drawing/2014/main" id="{DA318C8B-FA4D-C2FC-BA5B-7D8E2B9BB834}"/>
              </a:ext>
            </a:extLst>
          </p:cNvPr>
          <p:cNvPicPr>
            <a:picLocks noGrp="1" noChangeAspect="1"/>
          </p:cNvPicPr>
          <p:nvPr>
            <p:ph type="pic" sz="quarter" idx="10"/>
          </p:nvPr>
        </p:nvPicPr>
        <p:blipFill>
          <a:blip r:embed="rId2"/>
          <a:srcRect l="16632" r="16632"/>
          <a:stretch>
            <a:fillRect/>
          </a:stretch>
        </p:blipFill>
        <p:spPr/>
      </p:pic>
      <p:sp>
        <p:nvSpPr>
          <p:cNvPr id="7" name="Title 6">
            <a:extLst>
              <a:ext uri="{FF2B5EF4-FFF2-40B4-BE49-F238E27FC236}">
                <a16:creationId xmlns:a16="http://schemas.microsoft.com/office/drawing/2014/main" id="{32E03867-A134-8547-1C50-6524F255178B}"/>
              </a:ext>
            </a:extLst>
          </p:cNvPr>
          <p:cNvSpPr>
            <a:spLocks noGrp="1"/>
          </p:cNvSpPr>
          <p:nvPr>
            <p:ph type="title"/>
          </p:nvPr>
        </p:nvSpPr>
        <p:spPr>
          <a:xfrm>
            <a:off x="206242" y="234165"/>
            <a:ext cx="6589712" cy="1335808"/>
          </a:xfrm>
        </p:spPr>
        <p:txBody>
          <a:bodyPr>
            <a:noAutofit/>
          </a:bodyPr>
          <a:lstStyle/>
          <a:p>
            <a:r>
              <a:rPr lang="en-GB" sz="3200" dirty="0"/>
              <a:t>Cinema offers a less congested advertising space, helping brands to grab attention through SOV</a:t>
            </a:r>
          </a:p>
        </p:txBody>
      </p:sp>
      <p:sp>
        <p:nvSpPr>
          <p:cNvPr id="3" name="Text Placeholder 2">
            <a:extLst>
              <a:ext uri="{FF2B5EF4-FFF2-40B4-BE49-F238E27FC236}">
                <a16:creationId xmlns:a16="http://schemas.microsoft.com/office/drawing/2014/main" id="{88982A7F-44DB-ABE6-B82B-7251C57397ED}"/>
              </a:ext>
            </a:extLst>
          </p:cNvPr>
          <p:cNvSpPr>
            <a:spLocks noGrp="1"/>
          </p:cNvSpPr>
          <p:nvPr>
            <p:ph type="body" sz="quarter" idx="16"/>
          </p:nvPr>
        </p:nvSpPr>
        <p:spPr>
          <a:xfrm>
            <a:off x="207337" y="1714262"/>
            <a:ext cx="6742672" cy="1152930"/>
          </a:xfrm>
        </p:spPr>
        <p:txBody>
          <a:bodyPr/>
          <a:lstStyle/>
          <a:p>
            <a:r>
              <a:rPr lang="en-GB" sz="1600" dirty="0"/>
              <a:t>In the pursuit of owning Christmas, brands across categories are increasing investment across AV channels resulting in a squeeze in overall share of voice, but </a:t>
            </a:r>
            <a:r>
              <a:rPr lang="en-GB" sz="1600" b="1" dirty="0"/>
              <a:t>TV</a:t>
            </a:r>
            <a:r>
              <a:rPr kumimoji="0" lang="en-GB" sz="1600" b="1" i="0" u="none" strike="noStrike" kern="0" cap="none" spc="0" normalizeH="0" baseline="0" noProof="0">
                <a:ln>
                  <a:noFill/>
                </a:ln>
                <a:solidFill>
                  <a:srgbClr val="FFFFFF"/>
                </a:solidFill>
                <a:effectLst/>
                <a:uLnTx/>
                <a:uFillTx/>
                <a:latin typeface="Inter Tight"/>
                <a:ea typeface="+mn-ea"/>
                <a:cs typeface="Inter Tight"/>
                <a:sym typeface="Inter Tight"/>
              </a:rPr>
              <a:t> delivers nearly 2x more advertising time compared to cinema, </a:t>
            </a:r>
            <a:r>
              <a:rPr kumimoji="0" lang="en-GB" sz="1600" i="0" u="none" strike="noStrike" kern="0" cap="none" spc="0" normalizeH="0" baseline="0" noProof="0">
                <a:ln>
                  <a:noFill/>
                </a:ln>
                <a:solidFill>
                  <a:srgbClr val="FFFFFF"/>
                </a:solidFill>
                <a:effectLst/>
                <a:uLnTx/>
                <a:uFillTx/>
                <a:latin typeface="Inter Tight"/>
                <a:ea typeface="+mn-ea"/>
                <a:cs typeface="Inter Tight"/>
                <a:sym typeface="Inter Tight"/>
              </a:rPr>
              <a:t>meaning there’s less ad clutter to cut-through in the cinema</a:t>
            </a:r>
            <a:endParaRPr kumimoji="0" lang="en-GB" sz="1600" b="1" i="0" u="none" strike="noStrike" kern="0" cap="none" spc="0" normalizeH="0" baseline="0" noProof="0">
              <a:ln>
                <a:noFill/>
              </a:ln>
              <a:solidFill>
                <a:srgbClr val="FFFFFF"/>
              </a:solidFill>
              <a:effectLst/>
              <a:uLnTx/>
              <a:uFillTx/>
              <a:latin typeface="Inter Tight"/>
              <a:ea typeface="+mn-ea"/>
              <a:cs typeface="Inter Tight"/>
              <a:sym typeface="Inter Tight"/>
            </a:endParaRPr>
          </a:p>
          <a:p>
            <a:endParaRPr lang="en-GB" sz="1600" dirty="0"/>
          </a:p>
        </p:txBody>
      </p:sp>
      <p:sp>
        <p:nvSpPr>
          <p:cNvPr id="5" name="Text Placeholder 4">
            <a:extLst>
              <a:ext uri="{FF2B5EF4-FFF2-40B4-BE49-F238E27FC236}">
                <a16:creationId xmlns:a16="http://schemas.microsoft.com/office/drawing/2014/main" id="{C6945236-6BEA-1D61-BF82-6B250F31FC98}"/>
              </a:ext>
            </a:extLst>
          </p:cNvPr>
          <p:cNvSpPr>
            <a:spLocks noGrp="1"/>
          </p:cNvSpPr>
          <p:nvPr>
            <p:ph type="body" sz="quarter" idx="83"/>
          </p:nvPr>
        </p:nvSpPr>
        <p:spPr>
          <a:xfrm>
            <a:off x="5432053" y="6305298"/>
            <a:ext cx="6589712" cy="542889"/>
          </a:xfrm>
        </p:spPr>
        <p:txBody>
          <a:bodyPr>
            <a:normAutofit/>
          </a:bodyPr>
          <a:lstStyle/>
          <a:p>
            <a:r>
              <a:rPr lang="en-GB" dirty="0"/>
              <a:t>Source: Nielsen Ad Intel 2024, </a:t>
            </a:r>
            <a:r>
              <a:rPr lang="en-GB" sz="1000" kern="0">
                <a:solidFill>
                  <a:srgbClr val="FFFFFF"/>
                </a:solidFill>
                <a:latin typeface="Inter Tight"/>
                <a:cs typeface="Inter Tight"/>
                <a:sym typeface="Inter Tight"/>
              </a:rPr>
              <a:t>Ad Volumes by Platform – IPA 2023</a:t>
            </a:r>
          </a:p>
          <a:p>
            <a:r>
              <a:rPr lang="en-GB" dirty="0"/>
              <a:t>TGI GB June 2026. Target: 16-34 Cinemagoers who have been to the cinema in the last week</a:t>
            </a:r>
          </a:p>
          <a:p>
            <a:endParaRPr lang="en-GB" dirty="0"/>
          </a:p>
        </p:txBody>
      </p:sp>
      <p:graphicFrame>
        <p:nvGraphicFramePr>
          <p:cNvPr id="12" name="Chart 11">
            <a:extLst>
              <a:ext uri="{FF2B5EF4-FFF2-40B4-BE49-F238E27FC236}">
                <a16:creationId xmlns:a16="http://schemas.microsoft.com/office/drawing/2014/main" id="{C2E85D5F-4BD5-6834-0D4F-BDFD7E11D95C}"/>
              </a:ext>
            </a:extLst>
          </p:cNvPr>
          <p:cNvGraphicFramePr/>
          <p:nvPr/>
        </p:nvGraphicFramePr>
        <p:xfrm>
          <a:off x="211818" y="3122103"/>
          <a:ext cx="6691229" cy="2862027"/>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2E6D7F09-0B97-9477-4295-4BC5CB330251}"/>
              </a:ext>
            </a:extLst>
          </p:cNvPr>
          <p:cNvSpPr txBox="1"/>
          <p:nvPr/>
        </p:nvSpPr>
        <p:spPr>
          <a:xfrm>
            <a:off x="775231" y="3160089"/>
            <a:ext cx="5564401"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600" b="1" i="0" u="none" strike="noStrike" kern="0" cap="none" spc="0" normalizeH="0" baseline="0" noProof="0">
                <a:ln>
                  <a:noFill/>
                </a:ln>
                <a:solidFill>
                  <a:srgbClr val="051D2E"/>
                </a:solidFill>
                <a:effectLst/>
                <a:uLnTx/>
                <a:uFillTx/>
                <a:latin typeface="Inter Tight"/>
                <a:ea typeface="+mn-ea"/>
                <a:cs typeface="Inter Tight"/>
                <a:sym typeface="Inter Tight"/>
              </a:rPr>
              <a:t>Minutes of advertising allowed per 2.5h</a:t>
            </a:r>
          </a:p>
        </p:txBody>
      </p:sp>
      <p:sp>
        <p:nvSpPr>
          <p:cNvPr id="2" name="Arrow: Pentagon 1">
            <a:extLst>
              <a:ext uri="{FF2B5EF4-FFF2-40B4-BE49-F238E27FC236}">
                <a16:creationId xmlns:a16="http://schemas.microsoft.com/office/drawing/2014/main" id="{F72B22A3-E7A7-1476-DEE9-28577A880EE8}"/>
              </a:ext>
            </a:extLst>
          </p:cNvPr>
          <p:cNvSpPr/>
          <p:nvPr/>
        </p:nvSpPr>
        <p:spPr>
          <a:xfrm rot="5400000">
            <a:off x="8798233" y="-1378260"/>
            <a:ext cx="1507507" cy="4799741"/>
          </a:xfrm>
          <a:prstGeom prst="homePlate">
            <a:avLst/>
          </a:prstGeom>
          <a:solidFill>
            <a:schemeClr val="accent2">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Inter Tight"/>
              <a:ea typeface="+mn-ea"/>
              <a:cs typeface="+mn-cs"/>
            </a:endParaRPr>
          </a:p>
        </p:txBody>
      </p:sp>
      <p:sp>
        <p:nvSpPr>
          <p:cNvPr id="6" name="TextBox 5">
            <a:extLst>
              <a:ext uri="{FF2B5EF4-FFF2-40B4-BE49-F238E27FC236}">
                <a16:creationId xmlns:a16="http://schemas.microsoft.com/office/drawing/2014/main" id="{B1073054-CD67-B2A6-F17A-2E7D3548727A}"/>
              </a:ext>
            </a:extLst>
          </p:cNvPr>
          <p:cNvSpPr txBox="1"/>
          <p:nvPr/>
        </p:nvSpPr>
        <p:spPr>
          <a:xfrm>
            <a:off x="7916138" y="369644"/>
            <a:ext cx="3271695"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Inter Tight"/>
                <a:ea typeface="+mn-ea"/>
                <a:cs typeface="+mn-cs"/>
              </a:rPr>
              <a:t> OVER 1 IN 2 AGREE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Inter Tight"/>
                <a:ea typeface="+mn-ea"/>
                <a:cs typeface="+mn-cs"/>
              </a:rPr>
              <a:t>“I enjoy Christmas adverts”</a:t>
            </a:r>
          </a:p>
        </p:txBody>
      </p:sp>
    </p:spTree>
    <p:extLst>
      <p:ext uri="{BB962C8B-B14F-4D97-AF65-F5344CB8AC3E}">
        <p14:creationId xmlns:p14="http://schemas.microsoft.com/office/powerpoint/2010/main" val="119034268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5264DEAC-8FB9-9873-7EDF-85E74E2C67C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45269DD-649C-0EEE-0557-676CC52A984C}"/>
              </a:ext>
            </a:extLst>
          </p:cNvPr>
          <p:cNvSpPr>
            <a:spLocks noGrp="1"/>
          </p:cNvSpPr>
          <p:nvPr>
            <p:ph type="title"/>
          </p:nvPr>
        </p:nvSpPr>
        <p:spPr>
          <a:xfrm>
            <a:off x="199830" y="239093"/>
            <a:ext cx="3651734" cy="3898191"/>
          </a:xfrm>
        </p:spPr>
        <p:txBody>
          <a:bodyPr>
            <a:noAutofit/>
          </a:bodyPr>
          <a:lstStyle/>
          <a:p>
            <a:r>
              <a:rPr lang="en-GB" dirty="0"/>
              <a:t>December 2026 is set to deliver a higher level of admissions than the rest of the year</a:t>
            </a:r>
          </a:p>
        </p:txBody>
      </p:sp>
      <p:sp>
        <p:nvSpPr>
          <p:cNvPr id="8" name="Text Placeholder 7">
            <a:extLst>
              <a:ext uri="{FF2B5EF4-FFF2-40B4-BE49-F238E27FC236}">
                <a16:creationId xmlns:a16="http://schemas.microsoft.com/office/drawing/2014/main" id="{07B35BEC-33AE-27B2-C1B1-0E31A419C30B}"/>
              </a:ext>
            </a:extLst>
          </p:cNvPr>
          <p:cNvSpPr>
            <a:spLocks noGrp="1"/>
          </p:cNvSpPr>
          <p:nvPr>
            <p:ph type="body" sz="quarter" idx="4294967295"/>
          </p:nvPr>
        </p:nvSpPr>
        <p:spPr>
          <a:xfrm>
            <a:off x="5303260" y="6059054"/>
            <a:ext cx="5891212" cy="347663"/>
          </a:xfrm>
        </p:spPr>
        <p:txBody>
          <a:bodyPr anchor="ctr">
            <a:normAutofit/>
          </a:bodyPr>
          <a:lstStyle/>
          <a:p>
            <a:pPr marL="0" indent="0" algn="ctr">
              <a:buNone/>
            </a:pPr>
            <a:r>
              <a:rPr lang="en-GB" sz="1050" b="0" dirty="0"/>
              <a:t>Source: CAA Industry Admissions + DCM Industry Admission Forecasts</a:t>
            </a:r>
          </a:p>
        </p:txBody>
      </p:sp>
      <p:sp>
        <p:nvSpPr>
          <p:cNvPr id="3" name="TextBox 2">
            <a:extLst>
              <a:ext uri="{FF2B5EF4-FFF2-40B4-BE49-F238E27FC236}">
                <a16:creationId xmlns:a16="http://schemas.microsoft.com/office/drawing/2014/main" id="{FC045D0F-7814-5C4F-6751-C42DB1801DD1}"/>
              </a:ext>
            </a:extLst>
          </p:cNvPr>
          <p:cNvSpPr txBox="1"/>
          <p:nvPr/>
        </p:nvSpPr>
        <p:spPr>
          <a:xfrm>
            <a:off x="4810473" y="547992"/>
            <a:ext cx="6876786" cy="945121"/>
          </a:xfrm>
          <a:prstGeom prst="rect">
            <a:avLst/>
          </a:prstGeom>
          <a:noFill/>
        </p:spPr>
        <p:txBody>
          <a:bodyPr wrap="square">
            <a:normAutofit/>
          </a:bodyPr>
          <a:lstStyle/>
          <a:p>
            <a:pPr algn="ctr"/>
            <a:r>
              <a:rPr lang="en-GB" sz="2400" dirty="0"/>
              <a:t>Brands should make the most of the increased appetite to visit the cinema at the end of the year</a:t>
            </a:r>
          </a:p>
        </p:txBody>
      </p:sp>
      <p:graphicFrame>
        <p:nvGraphicFramePr>
          <p:cNvPr id="2" name="Chart 1">
            <a:extLst>
              <a:ext uri="{FF2B5EF4-FFF2-40B4-BE49-F238E27FC236}">
                <a16:creationId xmlns:a16="http://schemas.microsoft.com/office/drawing/2014/main" id="{EC879722-E68C-DB9E-1603-2D32BBBAF519}"/>
              </a:ext>
            </a:extLst>
          </p:cNvPr>
          <p:cNvGraphicFramePr/>
          <p:nvPr>
            <p:extLst>
              <p:ext uri="{D42A27DB-BD31-4B8C-83A1-F6EECF244321}">
                <p14:modId xmlns:p14="http://schemas.microsoft.com/office/powerpoint/2010/main" val="4101243934"/>
              </p:ext>
            </p:extLst>
          </p:nvPr>
        </p:nvGraphicFramePr>
        <p:xfrm>
          <a:off x="4622488" y="1769926"/>
          <a:ext cx="6876786" cy="4039747"/>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Rounded Corners 6">
            <a:extLst>
              <a:ext uri="{FF2B5EF4-FFF2-40B4-BE49-F238E27FC236}">
                <a16:creationId xmlns:a16="http://schemas.microsoft.com/office/drawing/2014/main" id="{D85BE945-A46F-3B2D-37F5-33D20B31A909}"/>
              </a:ext>
            </a:extLst>
          </p:cNvPr>
          <p:cNvSpPr/>
          <p:nvPr/>
        </p:nvSpPr>
        <p:spPr>
          <a:xfrm>
            <a:off x="6064466" y="1520545"/>
            <a:ext cx="4368799" cy="340583"/>
          </a:xfrm>
          <a:prstGeom prst="roundRect">
            <a:avLst/>
          </a:prstGeom>
          <a:solidFill>
            <a:schemeClr val="dk2">
              <a:lumMod val="90000"/>
              <a:lumOff val="1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400" b="1" dirty="0"/>
              <a:t>9m </a:t>
            </a:r>
            <a:r>
              <a:rPr lang="en-GB" sz="1400" b="1" kern="0">
                <a:solidFill>
                  <a:srgbClr val="FFFFFF"/>
                </a:solidFill>
                <a:latin typeface="Inter Tight"/>
                <a:cs typeface="Inter Tight"/>
                <a:sym typeface="Inter Tight"/>
              </a:rPr>
              <a:t>avg. monthly admissions YTD 2026</a:t>
            </a:r>
          </a:p>
        </p:txBody>
      </p:sp>
    </p:spTree>
    <p:extLst>
      <p:ext uri="{BB962C8B-B14F-4D97-AF65-F5344CB8AC3E}">
        <p14:creationId xmlns:p14="http://schemas.microsoft.com/office/powerpoint/2010/main" val="170299384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a:extLst>
            <a:ext uri="{FF2B5EF4-FFF2-40B4-BE49-F238E27FC236}">
              <a16:creationId xmlns:a16="http://schemas.microsoft.com/office/drawing/2014/main" id="{18651116-C20B-5E1E-BF42-BB2B4D94A4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D6A9F4A-C3A3-D5BC-7431-D6CAD45BB873}"/>
              </a:ext>
            </a:extLst>
          </p:cNvPr>
          <p:cNvSpPr>
            <a:spLocks noGrp="1"/>
          </p:cNvSpPr>
          <p:nvPr>
            <p:ph type="body" sz="quarter" idx="72"/>
          </p:nvPr>
        </p:nvSpPr>
        <p:spPr>
          <a:xfrm>
            <a:off x="7555345" y="6345382"/>
            <a:ext cx="4431413" cy="292262"/>
          </a:xfrm>
        </p:spPr>
        <p:txBody>
          <a:bodyPr>
            <a:normAutofit/>
          </a:bodyPr>
          <a:lstStyle/>
          <a:p>
            <a:r>
              <a:rPr lang="en-GB" dirty="0"/>
              <a:t>Source: 1. The Cultural Power of Cinema DCM x everydaypeople (2024). 2. eWorks (2026) 3 Nielsen Ad Intel 2025. 4. TGI GB June 2026 All respondents </a:t>
            </a:r>
          </a:p>
        </p:txBody>
      </p:sp>
      <p:sp>
        <p:nvSpPr>
          <p:cNvPr id="23" name="Rectangle: Rounded Corners 22">
            <a:extLst>
              <a:ext uri="{FF2B5EF4-FFF2-40B4-BE49-F238E27FC236}">
                <a16:creationId xmlns:a16="http://schemas.microsoft.com/office/drawing/2014/main" id="{07309B95-147F-0D63-797B-073C35B59721}"/>
              </a:ext>
            </a:extLst>
          </p:cNvPr>
          <p:cNvSpPr/>
          <p:nvPr/>
        </p:nvSpPr>
        <p:spPr>
          <a:xfrm>
            <a:off x="360216" y="682204"/>
            <a:ext cx="5479896" cy="1144027"/>
          </a:xfrm>
          <a:prstGeom prst="roundRect">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2200" b="1" dirty="0">
                <a:solidFill>
                  <a:schemeClr val="bg1"/>
                </a:solidFill>
              </a:rPr>
              <a:t>Fragmented viewing habits mean that people are spending more time alone, over half agree that “there is no sense of community anymore”</a:t>
            </a:r>
            <a:r>
              <a:rPr lang="en-GB" sz="2200" b="1" baseline="30000" dirty="0">
                <a:solidFill>
                  <a:schemeClr val="bg1"/>
                </a:solidFill>
              </a:rPr>
              <a:t>1</a:t>
            </a:r>
          </a:p>
        </p:txBody>
      </p:sp>
      <p:sp>
        <p:nvSpPr>
          <p:cNvPr id="24" name="Rectangle: Rounded Corners 23">
            <a:extLst>
              <a:ext uri="{FF2B5EF4-FFF2-40B4-BE49-F238E27FC236}">
                <a16:creationId xmlns:a16="http://schemas.microsoft.com/office/drawing/2014/main" id="{7DF451F1-C294-2E5C-F901-575F439901D5}"/>
              </a:ext>
            </a:extLst>
          </p:cNvPr>
          <p:cNvSpPr/>
          <p:nvPr/>
        </p:nvSpPr>
        <p:spPr>
          <a:xfrm>
            <a:off x="360216" y="2152812"/>
            <a:ext cx="5479896" cy="1144027"/>
          </a:xfrm>
          <a:prstGeom prst="roundRect">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2200" b="1" dirty="0">
                <a:solidFill>
                  <a:schemeClr val="bg1"/>
                </a:solidFill>
              </a:rPr>
              <a:t>Brands with high cultural relevance grow early 6x more than brands with low levels</a:t>
            </a:r>
            <a:r>
              <a:rPr lang="en-GB" sz="2200" b="1" baseline="30000" dirty="0">
                <a:solidFill>
                  <a:schemeClr val="bg1"/>
                </a:solidFill>
              </a:rPr>
              <a:t>2</a:t>
            </a:r>
          </a:p>
        </p:txBody>
      </p:sp>
      <p:sp>
        <p:nvSpPr>
          <p:cNvPr id="25" name="Rectangle: Rounded Corners 24">
            <a:extLst>
              <a:ext uri="{FF2B5EF4-FFF2-40B4-BE49-F238E27FC236}">
                <a16:creationId xmlns:a16="http://schemas.microsoft.com/office/drawing/2014/main" id="{154D9744-DA1E-9156-1DB7-9A162202FF11}"/>
              </a:ext>
            </a:extLst>
          </p:cNvPr>
          <p:cNvSpPr/>
          <p:nvPr/>
        </p:nvSpPr>
        <p:spPr>
          <a:xfrm>
            <a:off x="360216" y="3444417"/>
            <a:ext cx="5479896" cy="1144027"/>
          </a:xfrm>
          <a:prstGeom prst="roundRect">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2200" b="1" dirty="0">
                <a:solidFill>
                  <a:schemeClr val="bg1"/>
                </a:solidFill>
              </a:rPr>
              <a:t>Around 40 advertisers across Nov-Dec are spending &gt;£5m, making it a struggle to be heard over the festive period.</a:t>
            </a:r>
            <a:r>
              <a:rPr lang="en-GB" sz="2200" b="1" baseline="30000" dirty="0">
                <a:solidFill>
                  <a:schemeClr val="bg1"/>
                </a:solidFill>
              </a:rPr>
              <a:t>3</a:t>
            </a:r>
          </a:p>
        </p:txBody>
      </p:sp>
      <p:sp>
        <p:nvSpPr>
          <p:cNvPr id="26" name="Rectangle: Rounded Corners 25">
            <a:extLst>
              <a:ext uri="{FF2B5EF4-FFF2-40B4-BE49-F238E27FC236}">
                <a16:creationId xmlns:a16="http://schemas.microsoft.com/office/drawing/2014/main" id="{4B6F5997-DCB9-E08B-5B12-7280384373AB}"/>
              </a:ext>
            </a:extLst>
          </p:cNvPr>
          <p:cNvSpPr/>
          <p:nvPr/>
        </p:nvSpPr>
        <p:spPr>
          <a:xfrm>
            <a:off x="360216" y="4764310"/>
            <a:ext cx="5479896" cy="1144027"/>
          </a:xfrm>
          <a:prstGeom prst="roundRect">
            <a:avLst/>
          </a:prstGeom>
          <a:solidFill>
            <a:schemeClr val="tx1"/>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2200" b="1" dirty="0">
                <a:solidFill>
                  <a:schemeClr val="bg1"/>
                </a:solidFill>
              </a:rPr>
              <a:t>72% of GB consumers agree that they spend money more carefully than they used to</a:t>
            </a:r>
            <a:r>
              <a:rPr lang="en-GB" sz="2200" b="1" baseline="30000" dirty="0">
                <a:solidFill>
                  <a:schemeClr val="bg1"/>
                </a:solidFill>
              </a:rPr>
              <a:t>4</a:t>
            </a:r>
          </a:p>
        </p:txBody>
      </p:sp>
      <p:sp>
        <p:nvSpPr>
          <p:cNvPr id="7" name="Rectangle: Rounded Corners 6">
            <a:extLst>
              <a:ext uri="{FF2B5EF4-FFF2-40B4-BE49-F238E27FC236}">
                <a16:creationId xmlns:a16="http://schemas.microsoft.com/office/drawing/2014/main" id="{4CA1D7DE-1179-7405-D5B8-84378A4FD28A}"/>
              </a:ext>
            </a:extLst>
          </p:cNvPr>
          <p:cNvSpPr/>
          <p:nvPr/>
        </p:nvSpPr>
        <p:spPr>
          <a:xfrm>
            <a:off x="6131135" y="665937"/>
            <a:ext cx="5479896" cy="1144027"/>
          </a:xfrm>
          <a:prstGeom prst="roundRect">
            <a:avLst/>
          </a:prstGeom>
          <a:solidFill>
            <a:schemeClr val="accent2"/>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bg1"/>
                </a:solidFill>
              </a:rPr>
              <a:t>How can I reach co-viewing audiences?</a:t>
            </a:r>
          </a:p>
        </p:txBody>
      </p:sp>
      <p:sp>
        <p:nvSpPr>
          <p:cNvPr id="12" name="Rectangle: Rounded Corners 11">
            <a:extLst>
              <a:ext uri="{FF2B5EF4-FFF2-40B4-BE49-F238E27FC236}">
                <a16:creationId xmlns:a16="http://schemas.microsoft.com/office/drawing/2014/main" id="{2F797B90-1801-7AE5-9793-1AE60C780CDA}"/>
              </a:ext>
            </a:extLst>
          </p:cNvPr>
          <p:cNvSpPr/>
          <p:nvPr/>
        </p:nvSpPr>
        <p:spPr>
          <a:xfrm>
            <a:off x="6131135" y="2035112"/>
            <a:ext cx="5479896" cy="1144027"/>
          </a:xfrm>
          <a:prstGeom prst="roundRect">
            <a:avLst/>
          </a:prstGeom>
          <a:solidFill>
            <a:schemeClr val="accent6"/>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tx1"/>
                </a:solidFill>
              </a:rPr>
              <a:t>How can my brand be across the biggest cultural moments?</a:t>
            </a:r>
          </a:p>
        </p:txBody>
      </p:sp>
      <p:sp>
        <p:nvSpPr>
          <p:cNvPr id="13" name="Rectangle: Rounded Corners 12">
            <a:extLst>
              <a:ext uri="{FF2B5EF4-FFF2-40B4-BE49-F238E27FC236}">
                <a16:creationId xmlns:a16="http://schemas.microsoft.com/office/drawing/2014/main" id="{726E3F7D-9FB5-A0B6-FABB-9AF0C380E70D}"/>
              </a:ext>
            </a:extLst>
          </p:cNvPr>
          <p:cNvSpPr/>
          <p:nvPr/>
        </p:nvSpPr>
        <p:spPr>
          <a:xfrm>
            <a:off x="6131135" y="3399711"/>
            <a:ext cx="5479896" cy="1144027"/>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tx1"/>
                </a:solidFill>
              </a:rPr>
              <a:t>How can I avoid being lost amongst other brands in the festive period? </a:t>
            </a:r>
          </a:p>
        </p:txBody>
      </p:sp>
      <p:sp>
        <p:nvSpPr>
          <p:cNvPr id="15" name="Rectangle: Rounded Corners 14">
            <a:extLst>
              <a:ext uri="{FF2B5EF4-FFF2-40B4-BE49-F238E27FC236}">
                <a16:creationId xmlns:a16="http://schemas.microsoft.com/office/drawing/2014/main" id="{2E4EF75F-40CF-725F-ED16-D1E97D7C7CA3}"/>
              </a:ext>
            </a:extLst>
          </p:cNvPr>
          <p:cNvSpPr/>
          <p:nvPr/>
        </p:nvSpPr>
        <p:spPr>
          <a:xfrm>
            <a:off x="6131135" y="4764310"/>
            <a:ext cx="5479896" cy="1144027"/>
          </a:xfrm>
          <a:prstGeom prst="roundRect">
            <a:avLst/>
          </a:prstGeom>
          <a:solidFill>
            <a:schemeClr val="accent5">
              <a:lumMod val="5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bg1"/>
                </a:solidFill>
              </a:rPr>
              <a:t>How can I reach more affluent audiences willing to spend more?</a:t>
            </a:r>
          </a:p>
        </p:txBody>
      </p:sp>
    </p:spTree>
    <p:extLst>
      <p:ext uri="{BB962C8B-B14F-4D97-AF65-F5344CB8AC3E}">
        <p14:creationId xmlns:p14="http://schemas.microsoft.com/office/powerpoint/2010/main" val="32736938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500" fill="hold"/>
                                        <p:tgtEl>
                                          <p:spTgt spid="7"/>
                                        </p:tgtEl>
                                        <p:attrNameLst>
                                          <p:attrName>ppt_x</p:attrName>
                                        </p:attrNameLst>
                                      </p:cBhvr>
                                      <p:tavLst>
                                        <p:tav tm="0">
                                          <p:val>
                                            <p:strVal val="1+#ppt_w/2"/>
                                          </p:val>
                                        </p:tav>
                                        <p:tav tm="100000">
                                          <p:val>
                                            <p:strVal val="#ppt_x"/>
                                          </p:val>
                                        </p:tav>
                                      </p:tavLst>
                                    </p:anim>
                                    <p:anim calcmode="lin" valueType="num">
                                      <p:cBhvr additive="base">
                                        <p:cTn id="13" dur="1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2500"/>
                            </p:stCondLst>
                            <p:childTnLst>
                              <p:par>
                                <p:cTn id="15" presetID="2" presetClass="entr" presetSubtype="8"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1500" fill="hold"/>
                                        <p:tgtEl>
                                          <p:spTgt spid="24"/>
                                        </p:tgtEl>
                                        <p:attrNameLst>
                                          <p:attrName>ppt_x</p:attrName>
                                        </p:attrNameLst>
                                      </p:cBhvr>
                                      <p:tavLst>
                                        <p:tav tm="0">
                                          <p:val>
                                            <p:strVal val="0-#ppt_w/2"/>
                                          </p:val>
                                        </p:tav>
                                        <p:tav tm="100000">
                                          <p:val>
                                            <p:strVal val="#ppt_x"/>
                                          </p:val>
                                        </p:tav>
                                      </p:tavLst>
                                    </p:anim>
                                    <p:anim calcmode="lin" valueType="num">
                                      <p:cBhvr additive="base">
                                        <p:cTn id="18" dur="1500" fill="hold"/>
                                        <p:tgtEl>
                                          <p:spTgt spid="24"/>
                                        </p:tgtEl>
                                        <p:attrNameLst>
                                          <p:attrName>ppt_y</p:attrName>
                                        </p:attrNameLst>
                                      </p:cBhvr>
                                      <p:tavLst>
                                        <p:tav tm="0">
                                          <p:val>
                                            <p:strVal val="#ppt_y"/>
                                          </p:val>
                                        </p:tav>
                                        <p:tav tm="100000">
                                          <p:val>
                                            <p:strVal val="#ppt_y"/>
                                          </p:val>
                                        </p:tav>
                                      </p:tavLst>
                                    </p:anim>
                                  </p:childTnLst>
                                </p:cTn>
                              </p:par>
                            </p:childTnLst>
                          </p:cTn>
                        </p:par>
                        <p:par>
                          <p:cTn id="19" fill="hold">
                            <p:stCondLst>
                              <p:cond delay="4000"/>
                            </p:stCondLst>
                            <p:childTnLst>
                              <p:par>
                                <p:cTn id="20" presetID="2" presetClass="entr" presetSubtype="2"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1500" fill="hold"/>
                                        <p:tgtEl>
                                          <p:spTgt spid="12"/>
                                        </p:tgtEl>
                                        <p:attrNameLst>
                                          <p:attrName>ppt_x</p:attrName>
                                        </p:attrNameLst>
                                      </p:cBhvr>
                                      <p:tavLst>
                                        <p:tav tm="0">
                                          <p:val>
                                            <p:strVal val="1+#ppt_w/2"/>
                                          </p:val>
                                        </p:tav>
                                        <p:tav tm="100000">
                                          <p:val>
                                            <p:strVal val="#ppt_x"/>
                                          </p:val>
                                        </p:tav>
                                      </p:tavLst>
                                    </p:anim>
                                    <p:anim calcmode="lin" valueType="num">
                                      <p:cBhvr additive="base">
                                        <p:cTn id="23" dur="1500" fill="hold"/>
                                        <p:tgtEl>
                                          <p:spTgt spid="12"/>
                                        </p:tgtEl>
                                        <p:attrNameLst>
                                          <p:attrName>ppt_y</p:attrName>
                                        </p:attrNameLst>
                                      </p:cBhvr>
                                      <p:tavLst>
                                        <p:tav tm="0">
                                          <p:val>
                                            <p:strVal val="#ppt_y"/>
                                          </p:val>
                                        </p:tav>
                                        <p:tav tm="100000">
                                          <p:val>
                                            <p:strVal val="#ppt_y"/>
                                          </p:val>
                                        </p:tav>
                                      </p:tavLst>
                                    </p:anim>
                                  </p:childTnLst>
                                </p:cTn>
                              </p:par>
                            </p:childTnLst>
                          </p:cTn>
                        </p:par>
                        <p:par>
                          <p:cTn id="24" fill="hold">
                            <p:stCondLst>
                              <p:cond delay="5500"/>
                            </p:stCondLst>
                            <p:childTnLst>
                              <p:par>
                                <p:cTn id="25" presetID="2" presetClass="entr" presetSubtype="8"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1500" fill="hold"/>
                                        <p:tgtEl>
                                          <p:spTgt spid="25"/>
                                        </p:tgtEl>
                                        <p:attrNameLst>
                                          <p:attrName>ppt_x</p:attrName>
                                        </p:attrNameLst>
                                      </p:cBhvr>
                                      <p:tavLst>
                                        <p:tav tm="0">
                                          <p:val>
                                            <p:strVal val="0-#ppt_w/2"/>
                                          </p:val>
                                        </p:tav>
                                        <p:tav tm="100000">
                                          <p:val>
                                            <p:strVal val="#ppt_x"/>
                                          </p:val>
                                        </p:tav>
                                      </p:tavLst>
                                    </p:anim>
                                    <p:anim calcmode="lin" valueType="num">
                                      <p:cBhvr additive="base">
                                        <p:cTn id="28" dur="1500" fill="hold"/>
                                        <p:tgtEl>
                                          <p:spTgt spid="25"/>
                                        </p:tgtEl>
                                        <p:attrNameLst>
                                          <p:attrName>ppt_y</p:attrName>
                                        </p:attrNameLst>
                                      </p:cBhvr>
                                      <p:tavLst>
                                        <p:tav tm="0">
                                          <p:val>
                                            <p:strVal val="#ppt_y"/>
                                          </p:val>
                                        </p:tav>
                                        <p:tav tm="100000">
                                          <p:val>
                                            <p:strVal val="#ppt_y"/>
                                          </p:val>
                                        </p:tav>
                                      </p:tavLst>
                                    </p:anim>
                                  </p:childTnLst>
                                </p:cTn>
                              </p:par>
                            </p:childTnLst>
                          </p:cTn>
                        </p:par>
                        <p:par>
                          <p:cTn id="29" fill="hold">
                            <p:stCondLst>
                              <p:cond delay="7000"/>
                            </p:stCondLst>
                            <p:childTnLst>
                              <p:par>
                                <p:cTn id="30" presetID="2" presetClass="entr" presetSubtype="2"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1500" fill="hold"/>
                                        <p:tgtEl>
                                          <p:spTgt spid="13"/>
                                        </p:tgtEl>
                                        <p:attrNameLst>
                                          <p:attrName>ppt_x</p:attrName>
                                        </p:attrNameLst>
                                      </p:cBhvr>
                                      <p:tavLst>
                                        <p:tav tm="0">
                                          <p:val>
                                            <p:strVal val="1+#ppt_w/2"/>
                                          </p:val>
                                        </p:tav>
                                        <p:tav tm="100000">
                                          <p:val>
                                            <p:strVal val="#ppt_x"/>
                                          </p:val>
                                        </p:tav>
                                      </p:tavLst>
                                    </p:anim>
                                    <p:anim calcmode="lin" valueType="num">
                                      <p:cBhvr additive="base">
                                        <p:cTn id="33" dur="1500" fill="hold"/>
                                        <p:tgtEl>
                                          <p:spTgt spid="13"/>
                                        </p:tgtEl>
                                        <p:attrNameLst>
                                          <p:attrName>ppt_y</p:attrName>
                                        </p:attrNameLst>
                                      </p:cBhvr>
                                      <p:tavLst>
                                        <p:tav tm="0">
                                          <p:val>
                                            <p:strVal val="#ppt_y"/>
                                          </p:val>
                                        </p:tav>
                                        <p:tav tm="100000">
                                          <p:val>
                                            <p:strVal val="#ppt_y"/>
                                          </p:val>
                                        </p:tav>
                                      </p:tavLst>
                                    </p:anim>
                                  </p:childTnLst>
                                </p:cTn>
                              </p:par>
                            </p:childTnLst>
                          </p:cTn>
                        </p:par>
                        <p:par>
                          <p:cTn id="34" fill="hold">
                            <p:stCondLst>
                              <p:cond delay="8500"/>
                            </p:stCondLst>
                            <p:childTnLst>
                              <p:par>
                                <p:cTn id="35" presetID="2" presetClass="entr" presetSubtype="8"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1500" fill="hold"/>
                                        <p:tgtEl>
                                          <p:spTgt spid="26"/>
                                        </p:tgtEl>
                                        <p:attrNameLst>
                                          <p:attrName>ppt_x</p:attrName>
                                        </p:attrNameLst>
                                      </p:cBhvr>
                                      <p:tavLst>
                                        <p:tav tm="0">
                                          <p:val>
                                            <p:strVal val="0-#ppt_w/2"/>
                                          </p:val>
                                        </p:tav>
                                        <p:tav tm="100000">
                                          <p:val>
                                            <p:strVal val="#ppt_x"/>
                                          </p:val>
                                        </p:tav>
                                      </p:tavLst>
                                    </p:anim>
                                    <p:anim calcmode="lin" valueType="num">
                                      <p:cBhvr additive="base">
                                        <p:cTn id="38" dur="1500" fill="hold"/>
                                        <p:tgtEl>
                                          <p:spTgt spid="26"/>
                                        </p:tgtEl>
                                        <p:attrNameLst>
                                          <p:attrName>ppt_y</p:attrName>
                                        </p:attrNameLst>
                                      </p:cBhvr>
                                      <p:tavLst>
                                        <p:tav tm="0">
                                          <p:val>
                                            <p:strVal val="#ppt_y"/>
                                          </p:val>
                                        </p:tav>
                                        <p:tav tm="100000">
                                          <p:val>
                                            <p:strVal val="#ppt_y"/>
                                          </p:val>
                                        </p:tav>
                                      </p:tavLst>
                                    </p:anim>
                                  </p:childTnLst>
                                </p:cTn>
                              </p:par>
                            </p:childTnLst>
                          </p:cTn>
                        </p:par>
                        <p:par>
                          <p:cTn id="39" fill="hold">
                            <p:stCondLst>
                              <p:cond delay="10000"/>
                            </p:stCondLst>
                            <p:childTnLst>
                              <p:par>
                                <p:cTn id="40" presetID="2" presetClass="entr" presetSubtype="2"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1500" fill="hold"/>
                                        <p:tgtEl>
                                          <p:spTgt spid="15"/>
                                        </p:tgtEl>
                                        <p:attrNameLst>
                                          <p:attrName>ppt_x</p:attrName>
                                        </p:attrNameLst>
                                      </p:cBhvr>
                                      <p:tavLst>
                                        <p:tav tm="0">
                                          <p:val>
                                            <p:strVal val="1+#ppt_w/2"/>
                                          </p:val>
                                        </p:tav>
                                        <p:tav tm="100000">
                                          <p:val>
                                            <p:strVal val="#ppt_x"/>
                                          </p:val>
                                        </p:tav>
                                      </p:tavLst>
                                    </p:anim>
                                    <p:anim calcmode="lin" valueType="num">
                                      <p:cBhvr additive="base">
                                        <p:cTn id="43" dur="1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7" grpId="0" animBg="1"/>
      <p:bldP spid="12" grpId="0" animBg="1"/>
      <p:bldP spid="13"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BB562B2-B22B-00A6-2AF7-DBFF5F77B653}"/>
              </a:ext>
            </a:extLst>
          </p:cNvPr>
          <p:cNvSpPr>
            <a:spLocks noGrp="1"/>
          </p:cNvSpPr>
          <p:nvPr>
            <p:ph type="body" sz="quarter" idx="72"/>
          </p:nvPr>
        </p:nvSpPr>
        <p:spPr/>
        <p:txBody>
          <a:bodyPr>
            <a:normAutofit fontScale="92500"/>
          </a:bodyPr>
          <a:lstStyle/>
          <a:p>
            <a:r>
              <a:rPr lang="en-GB" sz="1000">
                <a:latin typeface="Inter Tight"/>
                <a:ea typeface="+mn-ea"/>
              </a:rPr>
              <a:t>Source: DCM, based on forecast industry admissions and comparative film profile. TVRs: based on 16-34</a:t>
            </a:r>
            <a:endParaRPr lang="en-GB" sz="500" kern="0" dirty="0"/>
          </a:p>
          <a:p>
            <a:endParaRPr lang="en-GB" dirty="0"/>
          </a:p>
        </p:txBody>
      </p:sp>
      <p:sp>
        <p:nvSpPr>
          <p:cNvPr id="3" name="Title 2">
            <a:extLst>
              <a:ext uri="{FF2B5EF4-FFF2-40B4-BE49-F238E27FC236}">
                <a16:creationId xmlns:a16="http://schemas.microsoft.com/office/drawing/2014/main" id="{244A3A4F-F271-B103-7F27-719E12AD52BB}"/>
              </a:ext>
            </a:extLst>
          </p:cNvPr>
          <p:cNvSpPr>
            <a:spLocks noGrp="1"/>
          </p:cNvSpPr>
          <p:nvPr>
            <p:ph type="title"/>
          </p:nvPr>
        </p:nvSpPr>
        <p:spPr/>
        <p:txBody>
          <a:bodyPr>
            <a:normAutofit fontScale="90000"/>
          </a:bodyPr>
          <a:lstStyle/>
          <a:p>
            <a:r>
              <a:rPr lang="en-GB" dirty="0"/>
              <a:t>Helping you maximise your campaigns through some key titles to finish the year</a:t>
            </a:r>
          </a:p>
        </p:txBody>
      </p:sp>
      <p:pic>
        <p:nvPicPr>
          <p:cNvPr id="1026" name="Picture 2">
            <a:extLst>
              <a:ext uri="{FF2B5EF4-FFF2-40B4-BE49-F238E27FC236}">
                <a16:creationId xmlns:a16="http://schemas.microsoft.com/office/drawing/2014/main" id="{4C2A363C-19B1-B60C-0C85-18B7D9441332}"/>
              </a:ext>
            </a:extLst>
          </p:cNvPr>
          <p:cNvPicPr>
            <a:picLocks noChangeAspect="1" noChangeArrowheads="1"/>
          </p:cNvPicPr>
          <p:nvPr/>
        </p:nvPicPr>
        <p:blipFill>
          <a:blip r:embed="rId2"/>
          <a:srcRect l="26996" r="26996"/>
          <a:stretch/>
        </p:blipFill>
        <p:spPr bwMode="auto">
          <a:xfrm>
            <a:off x="412265" y="1971039"/>
            <a:ext cx="2728167" cy="3779519"/>
          </a:xfrm>
          <a:prstGeom prst="round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ADA92314-70CA-8921-C28A-6ACF8056FF86}"/>
              </a:ext>
            </a:extLst>
          </p:cNvPr>
          <p:cNvPicPr>
            <a:picLocks noChangeAspect="1" noChangeArrowheads="1"/>
          </p:cNvPicPr>
          <p:nvPr/>
        </p:nvPicPr>
        <p:blipFill rotWithShape="1">
          <a:blip r:embed="rId3"/>
          <a:srcRect l="20774" r="40408"/>
          <a:stretch>
            <a:fillRect/>
          </a:stretch>
        </p:blipFill>
        <p:spPr bwMode="auto">
          <a:xfrm>
            <a:off x="3256073" y="1971039"/>
            <a:ext cx="2728167" cy="3779519"/>
          </a:xfrm>
          <a:prstGeom prst="round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DC7E2821-1701-1528-8C47-D8ED97E30526}"/>
              </a:ext>
            </a:extLst>
          </p:cNvPr>
          <p:cNvPicPr>
            <a:picLocks noChangeAspect="1" noChangeArrowheads="1"/>
          </p:cNvPicPr>
          <p:nvPr/>
        </p:nvPicPr>
        <p:blipFill>
          <a:blip r:embed="rId4"/>
          <a:srcRect l="15495" r="15495"/>
          <a:stretch/>
        </p:blipFill>
        <p:spPr bwMode="auto">
          <a:xfrm>
            <a:off x="6096000" y="1971039"/>
            <a:ext cx="2728167" cy="3779519"/>
          </a:xfrm>
          <a:prstGeom prst="round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6DE0FF8D-FF1F-D4C8-FB3F-FFD56720580F}"/>
              </a:ext>
            </a:extLst>
          </p:cNvPr>
          <p:cNvPicPr>
            <a:picLocks noChangeAspect="1" noChangeArrowheads="1"/>
          </p:cNvPicPr>
          <p:nvPr/>
        </p:nvPicPr>
        <p:blipFill rotWithShape="1">
          <a:blip r:embed="rId5"/>
          <a:srcRect l="19422" r="41706"/>
          <a:stretch>
            <a:fillRect/>
          </a:stretch>
        </p:blipFill>
        <p:spPr bwMode="auto">
          <a:xfrm>
            <a:off x="8935927" y="1971039"/>
            <a:ext cx="2728167" cy="3779519"/>
          </a:xfrm>
          <a:prstGeom prst="round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1AC50FF5-7204-88D2-C9FA-1D2FB2BF9DBA}"/>
              </a:ext>
            </a:extLst>
          </p:cNvPr>
          <p:cNvSpPr/>
          <p:nvPr/>
        </p:nvSpPr>
        <p:spPr>
          <a:xfrm>
            <a:off x="412265" y="1971039"/>
            <a:ext cx="2728167" cy="3779519"/>
          </a:xfrm>
          <a:prstGeom prst="round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3.4m </a:t>
            </a:r>
            <a:r>
              <a:rPr lang="en-GB" sz="2400" b="1" dirty="0"/>
              <a:t>Admissions</a:t>
            </a:r>
          </a:p>
          <a:p>
            <a:pPr algn="ctr"/>
            <a:endParaRPr lang="en-GB" sz="2800" b="1" dirty="0"/>
          </a:p>
          <a:p>
            <a:pPr algn="ctr"/>
            <a:r>
              <a:rPr lang="en-GB" sz="3600" b="1" dirty="0"/>
              <a:t>11 </a:t>
            </a:r>
          </a:p>
          <a:p>
            <a:pPr algn="ctr"/>
            <a:r>
              <a:rPr lang="en-GB" sz="2000" b="1" dirty="0"/>
              <a:t>16-34 Men</a:t>
            </a:r>
          </a:p>
          <a:p>
            <a:pPr algn="ctr"/>
            <a:r>
              <a:rPr lang="en-GB" sz="2000" b="1" dirty="0"/>
              <a:t>TVRS</a:t>
            </a:r>
          </a:p>
        </p:txBody>
      </p:sp>
      <p:sp>
        <p:nvSpPr>
          <p:cNvPr id="11" name="Text Placeholder 12">
            <a:extLst>
              <a:ext uri="{FF2B5EF4-FFF2-40B4-BE49-F238E27FC236}">
                <a16:creationId xmlns:a16="http://schemas.microsoft.com/office/drawing/2014/main" id="{62EEA3B0-C0DA-2C34-898D-D167291616FD}"/>
              </a:ext>
            </a:extLst>
          </p:cNvPr>
          <p:cNvSpPr txBox="1">
            <a:spLocks/>
          </p:cNvSpPr>
          <p:nvPr/>
        </p:nvSpPr>
        <p:spPr>
          <a:xfrm>
            <a:off x="663423" y="5854361"/>
            <a:ext cx="2355089" cy="211159"/>
          </a:xfrm>
          <a:prstGeom prst="roundRect">
            <a:avLst/>
          </a:prstGeom>
          <a:solidFill>
            <a:schemeClr val="bg1"/>
          </a:solidFill>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t>Dune Part 3</a:t>
            </a:r>
          </a:p>
        </p:txBody>
      </p:sp>
      <p:sp>
        <p:nvSpPr>
          <p:cNvPr id="13" name="Text Placeholder 12">
            <a:extLst>
              <a:ext uri="{FF2B5EF4-FFF2-40B4-BE49-F238E27FC236}">
                <a16:creationId xmlns:a16="http://schemas.microsoft.com/office/drawing/2014/main" id="{CEF8CCE6-B5BE-1564-BF5B-75E5152D0C06}"/>
              </a:ext>
            </a:extLst>
          </p:cNvPr>
          <p:cNvSpPr txBox="1">
            <a:spLocks/>
          </p:cNvSpPr>
          <p:nvPr/>
        </p:nvSpPr>
        <p:spPr>
          <a:xfrm>
            <a:off x="3503350" y="5854361"/>
            <a:ext cx="2355089" cy="211159"/>
          </a:xfrm>
          <a:prstGeom prst="roundRect">
            <a:avLst/>
          </a:prstGeom>
          <a:solidFill>
            <a:schemeClr val="bg1"/>
          </a:solidFill>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t>Avengers: Doomsday</a:t>
            </a:r>
          </a:p>
        </p:txBody>
      </p:sp>
      <p:sp>
        <p:nvSpPr>
          <p:cNvPr id="15" name="Text Placeholder 12">
            <a:extLst>
              <a:ext uri="{FF2B5EF4-FFF2-40B4-BE49-F238E27FC236}">
                <a16:creationId xmlns:a16="http://schemas.microsoft.com/office/drawing/2014/main" id="{11E17F3E-03EB-3F85-4480-A990D2A337C1}"/>
              </a:ext>
            </a:extLst>
          </p:cNvPr>
          <p:cNvSpPr txBox="1">
            <a:spLocks/>
          </p:cNvSpPr>
          <p:nvPr/>
        </p:nvSpPr>
        <p:spPr>
          <a:xfrm>
            <a:off x="6347158" y="5854361"/>
            <a:ext cx="2355089" cy="211159"/>
          </a:xfrm>
          <a:prstGeom prst="roundRect">
            <a:avLst/>
          </a:prstGeom>
          <a:solidFill>
            <a:schemeClr val="bg1"/>
          </a:solidFill>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t>Jumanji: Open World</a:t>
            </a:r>
          </a:p>
        </p:txBody>
      </p:sp>
      <p:sp>
        <p:nvSpPr>
          <p:cNvPr id="17" name="Text Placeholder 12">
            <a:extLst>
              <a:ext uri="{FF2B5EF4-FFF2-40B4-BE49-F238E27FC236}">
                <a16:creationId xmlns:a16="http://schemas.microsoft.com/office/drawing/2014/main" id="{331D21AC-8E52-5724-049F-03A4D81DCCCD}"/>
              </a:ext>
            </a:extLst>
          </p:cNvPr>
          <p:cNvSpPr txBox="1">
            <a:spLocks/>
          </p:cNvSpPr>
          <p:nvPr/>
        </p:nvSpPr>
        <p:spPr>
          <a:xfrm>
            <a:off x="9187085" y="5854361"/>
            <a:ext cx="2355089" cy="211159"/>
          </a:xfrm>
          <a:prstGeom prst="roundRect">
            <a:avLst/>
          </a:prstGeom>
          <a:solidFill>
            <a:schemeClr val="bg1"/>
          </a:solidFill>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t>Angry Birds 3</a:t>
            </a:r>
          </a:p>
        </p:txBody>
      </p:sp>
      <p:sp>
        <p:nvSpPr>
          <p:cNvPr id="18" name="Rectangle: Rounded Corners 17">
            <a:extLst>
              <a:ext uri="{FF2B5EF4-FFF2-40B4-BE49-F238E27FC236}">
                <a16:creationId xmlns:a16="http://schemas.microsoft.com/office/drawing/2014/main" id="{4A0D4A3E-2758-D2DF-5009-8A4440656691}"/>
              </a:ext>
            </a:extLst>
          </p:cNvPr>
          <p:cNvSpPr/>
          <p:nvPr/>
        </p:nvSpPr>
        <p:spPr>
          <a:xfrm>
            <a:off x="3252192" y="1971039"/>
            <a:ext cx="2728167" cy="3779519"/>
          </a:xfrm>
          <a:prstGeom prst="round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4.8m </a:t>
            </a:r>
            <a:r>
              <a:rPr lang="en-GB" sz="2400" b="1" dirty="0"/>
              <a:t>Admissions</a:t>
            </a:r>
          </a:p>
          <a:p>
            <a:pPr algn="ctr"/>
            <a:endParaRPr lang="en-GB" sz="2800" b="1" dirty="0"/>
          </a:p>
          <a:p>
            <a:pPr algn="ctr"/>
            <a:r>
              <a:rPr lang="en-GB" sz="3600" b="1" dirty="0"/>
              <a:t>22 </a:t>
            </a:r>
          </a:p>
          <a:p>
            <a:pPr algn="ctr"/>
            <a:r>
              <a:rPr lang="en-GB" sz="2000" b="1" dirty="0"/>
              <a:t>16-24</a:t>
            </a:r>
          </a:p>
          <a:p>
            <a:pPr algn="ctr"/>
            <a:r>
              <a:rPr lang="en-GB" sz="2000" b="1" dirty="0"/>
              <a:t>TVRS</a:t>
            </a:r>
          </a:p>
        </p:txBody>
      </p:sp>
      <p:sp>
        <p:nvSpPr>
          <p:cNvPr id="19" name="Rectangle: Rounded Corners 18">
            <a:extLst>
              <a:ext uri="{FF2B5EF4-FFF2-40B4-BE49-F238E27FC236}">
                <a16:creationId xmlns:a16="http://schemas.microsoft.com/office/drawing/2014/main" id="{C39E455A-8011-137B-B31F-6494901E6C1A}"/>
              </a:ext>
            </a:extLst>
          </p:cNvPr>
          <p:cNvSpPr/>
          <p:nvPr/>
        </p:nvSpPr>
        <p:spPr>
          <a:xfrm>
            <a:off x="6092119" y="1971039"/>
            <a:ext cx="2728167" cy="3779519"/>
          </a:xfrm>
          <a:prstGeom prst="round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3.1m </a:t>
            </a:r>
            <a:r>
              <a:rPr lang="en-GB" sz="2400" b="1" dirty="0"/>
              <a:t>Admissions</a:t>
            </a:r>
          </a:p>
          <a:p>
            <a:pPr algn="ctr"/>
            <a:endParaRPr lang="en-GB" sz="2800" b="1" dirty="0"/>
          </a:p>
          <a:p>
            <a:pPr algn="ctr"/>
            <a:r>
              <a:rPr lang="en-GB" sz="3600" b="1" dirty="0"/>
              <a:t>16</a:t>
            </a:r>
          </a:p>
          <a:p>
            <a:pPr algn="ctr"/>
            <a:r>
              <a:rPr lang="en-GB" sz="2000" b="1" dirty="0"/>
              <a:t>16-24</a:t>
            </a:r>
          </a:p>
          <a:p>
            <a:pPr algn="ctr"/>
            <a:r>
              <a:rPr lang="en-GB" sz="2000" b="1" dirty="0"/>
              <a:t>TVRS</a:t>
            </a:r>
          </a:p>
        </p:txBody>
      </p:sp>
      <p:sp>
        <p:nvSpPr>
          <p:cNvPr id="20" name="Rectangle: Rounded Corners 19">
            <a:extLst>
              <a:ext uri="{FF2B5EF4-FFF2-40B4-BE49-F238E27FC236}">
                <a16:creationId xmlns:a16="http://schemas.microsoft.com/office/drawing/2014/main" id="{487D4A73-276D-0B52-AA44-43D6D1C8FF18}"/>
              </a:ext>
            </a:extLst>
          </p:cNvPr>
          <p:cNvSpPr/>
          <p:nvPr/>
        </p:nvSpPr>
        <p:spPr>
          <a:xfrm>
            <a:off x="8935927" y="1971039"/>
            <a:ext cx="2728167" cy="3779519"/>
          </a:xfrm>
          <a:prstGeom prst="round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904k </a:t>
            </a:r>
            <a:r>
              <a:rPr lang="en-GB" sz="2400" b="1" dirty="0"/>
              <a:t>Admissions</a:t>
            </a:r>
          </a:p>
          <a:p>
            <a:pPr algn="ctr"/>
            <a:endParaRPr lang="en-GB" sz="2800" b="1" dirty="0"/>
          </a:p>
          <a:p>
            <a:pPr algn="ctr"/>
            <a:r>
              <a:rPr lang="en-GB" sz="3600" b="1" dirty="0"/>
              <a:t>3</a:t>
            </a:r>
          </a:p>
          <a:p>
            <a:pPr algn="ctr"/>
            <a:r>
              <a:rPr lang="en-GB" sz="2000" b="1" dirty="0"/>
              <a:t>HP+CH</a:t>
            </a:r>
          </a:p>
          <a:p>
            <a:pPr algn="ctr"/>
            <a:r>
              <a:rPr lang="en-GB" sz="2000" b="1" dirty="0"/>
              <a:t>TVRS</a:t>
            </a:r>
          </a:p>
        </p:txBody>
      </p:sp>
      <p:sp>
        <p:nvSpPr>
          <p:cNvPr id="22" name="Text Placeholder 12">
            <a:extLst>
              <a:ext uri="{FF2B5EF4-FFF2-40B4-BE49-F238E27FC236}">
                <a16:creationId xmlns:a16="http://schemas.microsoft.com/office/drawing/2014/main" id="{8AE20975-27DF-C214-BFAD-AF8022A940B5}"/>
              </a:ext>
            </a:extLst>
          </p:cNvPr>
          <p:cNvSpPr txBox="1">
            <a:spLocks/>
          </p:cNvSpPr>
          <p:nvPr/>
        </p:nvSpPr>
        <p:spPr>
          <a:xfrm>
            <a:off x="1205955" y="1602399"/>
            <a:ext cx="3868953" cy="185761"/>
          </a:xfrm>
          <a:prstGeom prst="roundRect">
            <a:avLst/>
          </a:prstGeom>
          <a:solidFill>
            <a:schemeClr val="dk2"/>
          </a:solidFill>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solidFill>
                  <a:schemeClr val="bg1"/>
                </a:solidFill>
              </a:rPr>
              <a:t>18 December </a:t>
            </a:r>
          </a:p>
        </p:txBody>
      </p:sp>
      <p:sp>
        <p:nvSpPr>
          <p:cNvPr id="24" name="Text Placeholder 12">
            <a:extLst>
              <a:ext uri="{FF2B5EF4-FFF2-40B4-BE49-F238E27FC236}">
                <a16:creationId xmlns:a16="http://schemas.microsoft.com/office/drawing/2014/main" id="{91B70835-A980-5B99-8FD5-5AFF43FF82D5}"/>
              </a:ext>
            </a:extLst>
          </p:cNvPr>
          <p:cNvSpPr txBox="1">
            <a:spLocks/>
          </p:cNvSpPr>
          <p:nvPr/>
        </p:nvSpPr>
        <p:spPr>
          <a:xfrm>
            <a:off x="7001450" y="1599856"/>
            <a:ext cx="3868953" cy="185761"/>
          </a:xfrm>
          <a:prstGeom prst="roundRect">
            <a:avLst/>
          </a:prstGeom>
          <a:solidFill>
            <a:schemeClr val="dk2"/>
          </a:solidFill>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solidFill>
                  <a:schemeClr val="bg1"/>
                </a:solidFill>
              </a:rPr>
              <a:t>23 December </a:t>
            </a:r>
          </a:p>
        </p:txBody>
      </p:sp>
    </p:spTree>
    <p:extLst>
      <p:ext uri="{BB962C8B-B14F-4D97-AF65-F5344CB8AC3E}">
        <p14:creationId xmlns:p14="http://schemas.microsoft.com/office/powerpoint/2010/main" val="5395423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04BAB4C-945F-2161-3039-9AEE06C8F9E1}"/>
              </a:ext>
            </a:extLst>
          </p:cNvPr>
          <p:cNvSpPr>
            <a:spLocks noGrp="1"/>
          </p:cNvSpPr>
          <p:nvPr>
            <p:ph type="title"/>
          </p:nvPr>
        </p:nvSpPr>
        <p:spPr/>
        <p:txBody>
          <a:bodyPr>
            <a:normAutofit fontScale="90000"/>
          </a:bodyPr>
          <a:lstStyle/>
          <a:p>
            <a:r>
              <a:rPr lang="en-GB" dirty="0"/>
              <a:t>The weeks around Christmas are the perfect opportunity to maximise reach via cinema </a:t>
            </a:r>
          </a:p>
        </p:txBody>
      </p:sp>
      <p:sp>
        <p:nvSpPr>
          <p:cNvPr id="21" name="Text Placeholder 12">
            <a:extLst>
              <a:ext uri="{FF2B5EF4-FFF2-40B4-BE49-F238E27FC236}">
                <a16:creationId xmlns:a16="http://schemas.microsoft.com/office/drawing/2014/main" id="{1E32096D-EF16-C5C7-03E1-23A4B3770B63}"/>
              </a:ext>
            </a:extLst>
          </p:cNvPr>
          <p:cNvSpPr txBox="1">
            <a:spLocks/>
          </p:cNvSpPr>
          <p:nvPr/>
        </p:nvSpPr>
        <p:spPr>
          <a:xfrm>
            <a:off x="387928" y="1573817"/>
            <a:ext cx="11139054" cy="549944"/>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GB" sz="1600" b="0" i="0" u="none" strike="noStrike" kern="1200" cap="none" spc="0" normalizeH="0" baseline="0" noProof="0" dirty="0">
                <a:ln>
                  <a:noFill/>
                </a:ln>
                <a:solidFill>
                  <a:srgbClr val="051D2E"/>
                </a:solidFill>
                <a:effectLst/>
                <a:uLnTx/>
                <a:uFillTx/>
                <a:latin typeface="Inter Tight"/>
                <a:ea typeface="+mn-ea"/>
                <a:cs typeface="+mn-cs"/>
              </a:rPr>
              <a:t>Both the lead up to Xmas and the week of </a:t>
            </a:r>
            <a:r>
              <a:rPr kumimoji="0" lang="en-GB" sz="1600" b="0" i="0" u="none" strike="noStrike" kern="1200" cap="none" spc="0" normalizeH="0" baseline="0" noProof="0" dirty="0" err="1">
                <a:ln>
                  <a:noFill/>
                </a:ln>
                <a:solidFill>
                  <a:srgbClr val="051D2E"/>
                </a:solidFill>
                <a:effectLst/>
                <a:uLnTx/>
                <a:uFillTx/>
                <a:latin typeface="Inter Tight"/>
                <a:ea typeface="+mn-ea"/>
                <a:cs typeface="+mn-cs"/>
              </a:rPr>
              <a:t>Twixmas</a:t>
            </a:r>
            <a:r>
              <a:rPr kumimoji="0" lang="en-GB" sz="1600" b="0" i="0" u="none" strike="noStrike" kern="1200" cap="none" spc="0" normalizeH="0" baseline="0" noProof="0" dirty="0">
                <a:ln>
                  <a:noFill/>
                </a:ln>
                <a:solidFill>
                  <a:srgbClr val="051D2E"/>
                </a:solidFill>
                <a:effectLst/>
                <a:uLnTx/>
                <a:uFillTx/>
                <a:latin typeface="Inter Tight"/>
                <a:ea typeface="+mn-ea"/>
                <a:cs typeface="+mn-cs"/>
              </a:rPr>
              <a:t> present prime opportunities for brands to maximise reach as the cultural power of cinema at Christmas drives more people to the big screen at these times.</a:t>
            </a:r>
            <a:endParaRPr kumimoji="0" lang="en-GB" sz="1600" b="0" i="0" u="none" strike="noStrike" kern="1200" cap="none" spc="0" normalizeH="0" baseline="0" noProof="0">
              <a:ln>
                <a:noFill/>
              </a:ln>
              <a:solidFill>
                <a:srgbClr val="051D2E"/>
              </a:solidFill>
              <a:effectLst/>
              <a:uLnTx/>
              <a:uFillTx/>
              <a:latin typeface="Inter Tight"/>
              <a:ea typeface="+mn-ea"/>
              <a:cs typeface="+mn-cs"/>
            </a:endParaRPr>
          </a:p>
        </p:txBody>
      </p:sp>
      <p:graphicFrame>
        <p:nvGraphicFramePr>
          <p:cNvPr id="22" name="Chart 21">
            <a:extLst>
              <a:ext uri="{FF2B5EF4-FFF2-40B4-BE49-F238E27FC236}">
                <a16:creationId xmlns:a16="http://schemas.microsoft.com/office/drawing/2014/main" id="{26194342-140B-D80C-BADD-F40EE4C6D044}"/>
              </a:ext>
            </a:extLst>
          </p:cNvPr>
          <p:cNvGraphicFramePr/>
          <p:nvPr>
            <p:extLst>
              <p:ext uri="{D42A27DB-BD31-4B8C-83A1-F6EECF244321}">
                <p14:modId xmlns:p14="http://schemas.microsoft.com/office/powerpoint/2010/main" val="562520062"/>
              </p:ext>
            </p:extLst>
          </p:nvPr>
        </p:nvGraphicFramePr>
        <p:xfrm>
          <a:off x="199829" y="2198104"/>
          <a:ext cx="5443589" cy="3894907"/>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Box 23">
            <a:extLst>
              <a:ext uri="{FF2B5EF4-FFF2-40B4-BE49-F238E27FC236}">
                <a16:creationId xmlns:a16="http://schemas.microsoft.com/office/drawing/2014/main" id="{A65F955A-BB3F-1AF5-6FCF-0EDABD09FA1F}"/>
              </a:ext>
            </a:extLst>
          </p:cNvPr>
          <p:cNvSpPr txBox="1"/>
          <p:nvPr/>
        </p:nvSpPr>
        <p:spPr>
          <a:xfrm>
            <a:off x="5828146" y="6357296"/>
            <a:ext cx="6151418" cy="261610"/>
          </a:xfrm>
          <a:prstGeom prst="rect">
            <a:avLst/>
          </a:prstGeom>
          <a:noFill/>
        </p:spPr>
        <p:txBody>
          <a:bodyPr wrap="square">
            <a:spAutoFit/>
          </a:bodyPr>
          <a:lstStyle/>
          <a:p>
            <a:pPr marL="0" marR="0" lvl="0" indent="0" algn="r" defTabSz="1219170" rtl="0" eaLnBrk="1" fontAlgn="auto" latinLnBrk="0" hangingPunct="1">
              <a:lnSpc>
                <a:spcPct val="100000"/>
              </a:lnSpc>
              <a:spcBef>
                <a:spcPts val="0"/>
              </a:spcBef>
              <a:spcAft>
                <a:spcPts val="0"/>
              </a:spcAft>
              <a:buClr>
                <a:srgbClr val="FFFFFF"/>
              </a:buClr>
              <a:buSzPct val="100000"/>
              <a:buFontTx/>
              <a:buNone/>
              <a:tabLst/>
              <a:defRPr/>
            </a:pPr>
            <a:r>
              <a:rPr kumimoji="0" lang="en-GB" sz="1050" b="0" i="0" u="none" strike="noStrike" kern="0" cap="none" spc="0" normalizeH="0" baseline="0" noProof="0" dirty="0">
                <a:ln>
                  <a:noFill/>
                </a:ln>
                <a:solidFill>
                  <a:srgbClr val="051D2E"/>
                </a:solidFill>
                <a:effectLst/>
                <a:uLnTx/>
                <a:uFillTx/>
                <a:latin typeface="Inter Tight"/>
                <a:ea typeface="+mn-ea"/>
                <a:cs typeface="+mn-cs"/>
              </a:rPr>
              <a:t>Source: Comscore 2026 &amp; DCM Forecasted 2026 Industry Admissions</a:t>
            </a:r>
          </a:p>
        </p:txBody>
      </p:sp>
      <p:grpSp>
        <p:nvGrpSpPr>
          <p:cNvPr id="18" name="Group 17">
            <a:extLst>
              <a:ext uri="{FF2B5EF4-FFF2-40B4-BE49-F238E27FC236}">
                <a16:creationId xmlns:a16="http://schemas.microsoft.com/office/drawing/2014/main" id="{A4F1BBF4-9E8D-5672-E637-DD8807AD785B}"/>
              </a:ext>
            </a:extLst>
          </p:cNvPr>
          <p:cNvGrpSpPr/>
          <p:nvPr/>
        </p:nvGrpSpPr>
        <p:grpSpPr>
          <a:xfrm>
            <a:off x="5491017" y="2889479"/>
            <a:ext cx="6035965" cy="2512156"/>
            <a:chOff x="5491018" y="2657960"/>
            <a:chExt cx="6035965" cy="2512156"/>
          </a:xfrm>
        </p:grpSpPr>
        <p:sp>
          <p:nvSpPr>
            <p:cNvPr id="4" name="Rectangle: Rounded Corners 3">
              <a:extLst>
                <a:ext uri="{FF2B5EF4-FFF2-40B4-BE49-F238E27FC236}">
                  <a16:creationId xmlns:a16="http://schemas.microsoft.com/office/drawing/2014/main" id="{137C3DA2-0B9C-5CC6-173B-B5D390E4B9CC}"/>
                </a:ext>
              </a:extLst>
            </p:cNvPr>
            <p:cNvSpPr/>
            <p:nvPr/>
          </p:nvSpPr>
          <p:spPr>
            <a:xfrm>
              <a:off x="8626765" y="2657960"/>
              <a:ext cx="2900218" cy="549944"/>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sz="1400" b="1" dirty="0"/>
                <a:t>2.3m TOTAL</a:t>
              </a:r>
            </a:p>
          </p:txBody>
        </p:sp>
        <p:sp>
          <p:nvSpPr>
            <p:cNvPr id="7" name="Arrow: Pentagon 6">
              <a:extLst>
                <a:ext uri="{FF2B5EF4-FFF2-40B4-BE49-F238E27FC236}">
                  <a16:creationId xmlns:a16="http://schemas.microsoft.com/office/drawing/2014/main" id="{D0B0A327-8F4C-9CAF-D631-46D505C9B086}"/>
                </a:ext>
              </a:extLst>
            </p:cNvPr>
            <p:cNvSpPr/>
            <p:nvPr/>
          </p:nvSpPr>
          <p:spPr>
            <a:xfrm>
              <a:off x="6700983" y="2657960"/>
              <a:ext cx="2479962" cy="549944"/>
            </a:xfrm>
            <a:prstGeom prst="homePlate">
              <a:avLst/>
            </a:prstGeom>
            <a:solidFill>
              <a:schemeClr val="accent4">
                <a:lumMod val="2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b="1" dirty="0"/>
                <a:t>58% of admissions</a:t>
              </a:r>
            </a:p>
          </p:txBody>
        </p:sp>
        <p:sp>
          <p:nvSpPr>
            <p:cNvPr id="8" name="Rectangle: Rounded Corners 7">
              <a:extLst>
                <a:ext uri="{FF2B5EF4-FFF2-40B4-BE49-F238E27FC236}">
                  <a16:creationId xmlns:a16="http://schemas.microsoft.com/office/drawing/2014/main" id="{4CF3BDD0-3AC8-94A1-B0D5-4F5EE0A52B44}"/>
                </a:ext>
              </a:extLst>
            </p:cNvPr>
            <p:cNvSpPr/>
            <p:nvPr/>
          </p:nvSpPr>
          <p:spPr>
            <a:xfrm>
              <a:off x="8626764" y="3639066"/>
              <a:ext cx="2900218" cy="549944"/>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sz="1400" b="1" dirty="0"/>
                <a:t>1.8m TOTAL</a:t>
              </a:r>
            </a:p>
          </p:txBody>
        </p:sp>
        <p:sp>
          <p:nvSpPr>
            <p:cNvPr id="10" name="Rectangle: Rounded Corners 9">
              <a:extLst>
                <a:ext uri="{FF2B5EF4-FFF2-40B4-BE49-F238E27FC236}">
                  <a16:creationId xmlns:a16="http://schemas.microsoft.com/office/drawing/2014/main" id="{22CE570A-E9DC-CB15-36B5-675F8EBEF50F}"/>
                </a:ext>
              </a:extLst>
            </p:cNvPr>
            <p:cNvSpPr/>
            <p:nvPr/>
          </p:nvSpPr>
          <p:spPr>
            <a:xfrm>
              <a:off x="8626764" y="4620172"/>
              <a:ext cx="2900218" cy="549944"/>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sz="1400" b="1" dirty="0"/>
                <a:t>2.4m </a:t>
              </a:r>
            </a:p>
            <a:p>
              <a:pPr algn="r"/>
              <a:r>
                <a:rPr lang="en-GB" sz="1400" b="1" dirty="0"/>
                <a:t>TOTAL</a:t>
              </a:r>
            </a:p>
          </p:txBody>
        </p:sp>
        <p:sp>
          <p:nvSpPr>
            <p:cNvPr id="12" name="Arrow: Pentagon 11">
              <a:extLst>
                <a:ext uri="{FF2B5EF4-FFF2-40B4-BE49-F238E27FC236}">
                  <a16:creationId xmlns:a16="http://schemas.microsoft.com/office/drawing/2014/main" id="{B4280336-4BF3-A43C-7637-D46A8B8DE311}"/>
                </a:ext>
              </a:extLst>
            </p:cNvPr>
            <p:cNvSpPr/>
            <p:nvPr/>
          </p:nvSpPr>
          <p:spPr>
            <a:xfrm>
              <a:off x="6700982" y="3639066"/>
              <a:ext cx="2803235" cy="549944"/>
            </a:xfrm>
            <a:prstGeom prst="homePlate">
              <a:avLst/>
            </a:prstGeom>
            <a:solidFill>
              <a:schemeClr val="accent4">
                <a:lumMod val="2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b="1" dirty="0"/>
                <a:t>62% of admissions</a:t>
              </a:r>
            </a:p>
          </p:txBody>
        </p:sp>
        <p:sp>
          <p:nvSpPr>
            <p:cNvPr id="13" name="Arrow: Pentagon 12">
              <a:extLst>
                <a:ext uri="{FF2B5EF4-FFF2-40B4-BE49-F238E27FC236}">
                  <a16:creationId xmlns:a16="http://schemas.microsoft.com/office/drawing/2014/main" id="{D6C30974-82DB-DF18-8FA7-97994E0B2FE4}"/>
                </a:ext>
              </a:extLst>
            </p:cNvPr>
            <p:cNvSpPr/>
            <p:nvPr/>
          </p:nvSpPr>
          <p:spPr>
            <a:xfrm>
              <a:off x="6700983" y="4620172"/>
              <a:ext cx="4077854" cy="549944"/>
            </a:xfrm>
            <a:prstGeom prst="homePlate">
              <a:avLst/>
            </a:prstGeom>
            <a:solidFill>
              <a:schemeClr val="accent4">
                <a:lumMod val="2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b="1" dirty="0"/>
                <a:t>92% of admissions</a:t>
              </a:r>
            </a:p>
          </p:txBody>
        </p:sp>
        <p:sp>
          <p:nvSpPr>
            <p:cNvPr id="15" name="TextBox 14">
              <a:extLst>
                <a:ext uri="{FF2B5EF4-FFF2-40B4-BE49-F238E27FC236}">
                  <a16:creationId xmlns:a16="http://schemas.microsoft.com/office/drawing/2014/main" id="{9818505A-E839-B27A-357C-135580C5D158}"/>
                </a:ext>
              </a:extLst>
            </p:cNvPr>
            <p:cNvSpPr txBox="1"/>
            <p:nvPr/>
          </p:nvSpPr>
          <p:spPr>
            <a:xfrm>
              <a:off x="5491018" y="2715401"/>
              <a:ext cx="1295400" cy="461665"/>
            </a:xfrm>
            <a:prstGeom prst="rect">
              <a:avLst/>
            </a:prstGeom>
            <a:noFill/>
          </p:spPr>
          <p:txBody>
            <a:bodyPr wrap="square">
              <a:spAutoFit/>
            </a:bodyPr>
            <a:lstStyle/>
            <a:p>
              <a:pPr algn="ctr"/>
              <a:r>
                <a:rPr lang="en-GB" sz="1200" b="0" i="0" u="none" strike="noStrike" dirty="0">
                  <a:effectLst/>
                  <a:latin typeface="+mj-lt"/>
                </a:rPr>
                <a:t>Avengers: Doomsday</a:t>
              </a:r>
              <a:r>
                <a:rPr lang="en-GB" sz="1200" dirty="0">
                  <a:latin typeface="+mj-lt"/>
                </a:rPr>
                <a:t> </a:t>
              </a:r>
            </a:p>
          </p:txBody>
        </p:sp>
        <p:sp>
          <p:nvSpPr>
            <p:cNvPr id="16" name="TextBox 15">
              <a:extLst>
                <a:ext uri="{FF2B5EF4-FFF2-40B4-BE49-F238E27FC236}">
                  <a16:creationId xmlns:a16="http://schemas.microsoft.com/office/drawing/2014/main" id="{0FCE9797-20AF-A59F-2F5C-4997B79AF4C5}"/>
                </a:ext>
              </a:extLst>
            </p:cNvPr>
            <p:cNvSpPr txBox="1"/>
            <p:nvPr/>
          </p:nvSpPr>
          <p:spPr>
            <a:xfrm>
              <a:off x="5524500" y="3687489"/>
              <a:ext cx="1176482" cy="461665"/>
            </a:xfrm>
            <a:prstGeom prst="rect">
              <a:avLst/>
            </a:prstGeom>
            <a:noFill/>
          </p:spPr>
          <p:txBody>
            <a:bodyPr wrap="square">
              <a:spAutoFit/>
            </a:bodyPr>
            <a:lstStyle/>
            <a:p>
              <a:pPr algn="ctr"/>
              <a:r>
                <a:rPr lang="en-GB" sz="1200" b="0" i="0" u="none" strike="noStrike" dirty="0">
                  <a:effectLst/>
                  <a:latin typeface="+mj-lt"/>
                </a:rPr>
                <a:t>Dune: Part Three</a:t>
              </a:r>
              <a:endParaRPr lang="en-GB" sz="1200" dirty="0">
                <a:latin typeface="+mj-lt"/>
              </a:endParaRPr>
            </a:p>
          </p:txBody>
        </p:sp>
        <p:sp>
          <p:nvSpPr>
            <p:cNvPr id="17" name="TextBox 16">
              <a:extLst>
                <a:ext uri="{FF2B5EF4-FFF2-40B4-BE49-F238E27FC236}">
                  <a16:creationId xmlns:a16="http://schemas.microsoft.com/office/drawing/2014/main" id="{F41D0E9E-8A0B-8920-3BA7-31B19CB07668}"/>
                </a:ext>
              </a:extLst>
            </p:cNvPr>
            <p:cNvSpPr txBox="1"/>
            <p:nvPr/>
          </p:nvSpPr>
          <p:spPr>
            <a:xfrm>
              <a:off x="5524500" y="4659896"/>
              <a:ext cx="1176482" cy="461665"/>
            </a:xfrm>
            <a:prstGeom prst="rect">
              <a:avLst/>
            </a:prstGeom>
            <a:noFill/>
          </p:spPr>
          <p:txBody>
            <a:bodyPr wrap="square">
              <a:spAutoFit/>
            </a:bodyPr>
            <a:lstStyle/>
            <a:p>
              <a:pPr algn="ctr"/>
              <a:r>
                <a:rPr lang="en-GB" sz="1200" b="0" i="0" u="none" strike="noStrike" dirty="0">
                  <a:effectLst/>
                  <a:latin typeface="+mj-lt"/>
                </a:rPr>
                <a:t>Jumanji: Open World</a:t>
              </a:r>
              <a:endParaRPr lang="en-GB" sz="1200" dirty="0">
                <a:latin typeface="+mj-lt"/>
              </a:endParaRPr>
            </a:p>
          </p:txBody>
        </p:sp>
      </p:grpSp>
      <p:sp>
        <p:nvSpPr>
          <p:cNvPr id="19" name="Text Placeholder 12">
            <a:extLst>
              <a:ext uri="{FF2B5EF4-FFF2-40B4-BE49-F238E27FC236}">
                <a16:creationId xmlns:a16="http://schemas.microsoft.com/office/drawing/2014/main" id="{C5C80385-1AE5-2BBD-64BD-3CDDA70DD4AC}"/>
              </a:ext>
            </a:extLst>
          </p:cNvPr>
          <p:cNvSpPr txBox="1">
            <a:spLocks/>
          </p:cNvSpPr>
          <p:nvPr/>
        </p:nvSpPr>
        <p:spPr>
          <a:xfrm>
            <a:off x="6816432" y="2293949"/>
            <a:ext cx="4408056" cy="301726"/>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GB" sz="1600" i="0" u="none" strike="noStrike" kern="1200" cap="none" spc="0" normalizeH="0" baseline="0" noProof="0" dirty="0">
                <a:ln>
                  <a:noFill/>
                </a:ln>
                <a:solidFill>
                  <a:srgbClr val="051D2E"/>
                </a:solidFill>
                <a:effectLst/>
                <a:uLnTx/>
                <a:uFillTx/>
                <a:latin typeface="Inter Tight"/>
                <a:ea typeface="+mn-ea"/>
                <a:cs typeface="+mn-cs"/>
              </a:rPr>
              <a:t>Post-Christmas Admission Share</a:t>
            </a:r>
            <a:endParaRPr kumimoji="0" lang="en-GB" sz="1600" i="0" u="none" strike="noStrike" kern="1200" cap="none" spc="0" normalizeH="0" baseline="0" noProof="0">
              <a:ln>
                <a:noFill/>
              </a:ln>
              <a:solidFill>
                <a:srgbClr val="051D2E"/>
              </a:solidFill>
              <a:effectLst/>
              <a:uLnTx/>
              <a:uFillTx/>
              <a:latin typeface="Inter Tight"/>
              <a:ea typeface="+mn-ea"/>
              <a:cs typeface="+mn-cs"/>
            </a:endParaRPr>
          </a:p>
        </p:txBody>
      </p:sp>
    </p:spTree>
    <p:extLst>
      <p:ext uri="{BB962C8B-B14F-4D97-AF65-F5344CB8AC3E}">
        <p14:creationId xmlns:p14="http://schemas.microsoft.com/office/powerpoint/2010/main" val="222324953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CCE31-4884-2C3A-C284-0CA660BC04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CF5E9D-9B5D-A5B4-ADC4-B05BC097CF4C}"/>
              </a:ext>
            </a:extLst>
          </p:cNvPr>
          <p:cNvSpPr>
            <a:spLocks noGrp="1"/>
          </p:cNvSpPr>
          <p:nvPr>
            <p:ph type="body" sz="quarter" idx="72"/>
          </p:nvPr>
        </p:nvSpPr>
        <p:spPr>
          <a:xfrm>
            <a:off x="7305964" y="6250685"/>
            <a:ext cx="4680794" cy="377408"/>
          </a:xfrm>
        </p:spPr>
        <p:txBody>
          <a:bodyPr>
            <a:normAutofit/>
          </a:bodyPr>
          <a:lstStyle/>
          <a:p>
            <a:r>
              <a:rPr lang="en-GB" dirty="0"/>
              <a:t>Source: TGI GB June 2026. Target: Cinemagoers who have children in the household who have been to the cinema in the last week</a:t>
            </a:r>
          </a:p>
        </p:txBody>
      </p:sp>
      <p:sp>
        <p:nvSpPr>
          <p:cNvPr id="3" name="Subtitle 2">
            <a:extLst>
              <a:ext uri="{FF2B5EF4-FFF2-40B4-BE49-F238E27FC236}">
                <a16:creationId xmlns:a16="http://schemas.microsoft.com/office/drawing/2014/main" id="{5AA72B1D-2CCA-6C85-2031-9B6BBFE8A4E2}"/>
              </a:ext>
            </a:extLst>
          </p:cNvPr>
          <p:cNvSpPr>
            <a:spLocks noGrp="1"/>
          </p:cNvSpPr>
          <p:nvPr>
            <p:ph type="subTitle" idx="1"/>
          </p:nvPr>
        </p:nvSpPr>
        <p:spPr>
          <a:xfrm>
            <a:off x="208265" y="841516"/>
            <a:ext cx="11558062" cy="691100"/>
          </a:xfrm>
        </p:spPr>
        <p:txBody>
          <a:bodyPr>
            <a:normAutofit/>
          </a:bodyPr>
          <a:lstStyle/>
          <a:p>
            <a:pPr>
              <a:lnSpc>
                <a:spcPct val="120000"/>
              </a:lnSpc>
            </a:pPr>
            <a:r>
              <a:rPr lang="en-GB" sz="1600" b="0" kern="0">
                <a:solidFill>
                  <a:srgbClr val="000000"/>
                </a:solidFill>
                <a:latin typeface="+mj-lt"/>
                <a:cs typeface="Inter Tight"/>
                <a:sym typeface="Inter Tight"/>
              </a:rPr>
              <a:t>Visiting the cinema is a core part of the Christmas-festivities, with re-releases of films over 20 years old attracting large audiences in this time. Being connected to cinema during this time allows you to remain relevant during the busy period  and maximise reach.</a:t>
            </a:r>
          </a:p>
          <a:p>
            <a:pPr>
              <a:lnSpc>
                <a:spcPct val="120000"/>
              </a:lnSpc>
            </a:pPr>
            <a:endParaRPr lang="en-GB" sz="1600" b="0" dirty="0"/>
          </a:p>
        </p:txBody>
      </p:sp>
      <p:sp>
        <p:nvSpPr>
          <p:cNvPr id="7" name="Title 6">
            <a:extLst>
              <a:ext uri="{FF2B5EF4-FFF2-40B4-BE49-F238E27FC236}">
                <a16:creationId xmlns:a16="http://schemas.microsoft.com/office/drawing/2014/main" id="{C91C8D8F-7AED-3F66-B1EE-DE477A76CDED}"/>
              </a:ext>
            </a:extLst>
          </p:cNvPr>
          <p:cNvSpPr>
            <a:spLocks noGrp="1"/>
          </p:cNvSpPr>
          <p:nvPr>
            <p:ph type="title"/>
          </p:nvPr>
        </p:nvSpPr>
        <p:spPr/>
        <p:txBody>
          <a:bodyPr>
            <a:normAutofit fontScale="90000"/>
          </a:bodyPr>
          <a:lstStyle/>
          <a:p>
            <a:r>
              <a:rPr lang="en-GB" dirty="0"/>
              <a:t>Brands can tap into seasonal nostalgia too</a:t>
            </a:r>
          </a:p>
        </p:txBody>
      </p:sp>
      <p:pic>
        <p:nvPicPr>
          <p:cNvPr id="1026" name="Picture 2" descr="46 Love Actually movie facts | Radio Times">
            <a:extLst>
              <a:ext uri="{FF2B5EF4-FFF2-40B4-BE49-F238E27FC236}">
                <a16:creationId xmlns:a16="http://schemas.microsoft.com/office/drawing/2014/main" id="{87D288A4-9DE3-07C1-A835-60C307AEB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2445" y="4003496"/>
            <a:ext cx="2752988" cy="183384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6AE0909-B157-1B02-EFA8-44F9AB595438}"/>
              </a:ext>
            </a:extLst>
          </p:cNvPr>
          <p:cNvSpPr/>
          <p:nvPr/>
        </p:nvSpPr>
        <p:spPr>
          <a:xfrm>
            <a:off x="8432446" y="4020115"/>
            <a:ext cx="2752988" cy="1817226"/>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solidFill>
                  <a:schemeClr val="bg1"/>
                </a:solidFill>
              </a:rPr>
              <a:t>Love Actually</a:t>
            </a:r>
          </a:p>
          <a:p>
            <a:pPr algn="ctr"/>
            <a:endParaRPr lang="en-GB" dirty="0">
              <a:solidFill>
                <a:schemeClr val="bg1"/>
              </a:solidFill>
            </a:endParaRPr>
          </a:p>
          <a:p>
            <a:pPr algn="ctr"/>
            <a:r>
              <a:rPr lang="en-GB" dirty="0">
                <a:solidFill>
                  <a:schemeClr val="bg1"/>
                </a:solidFill>
              </a:rPr>
              <a:t>2026 Admissions</a:t>
            </a:r>
          </a:p>
          <a:p>
            <a:pPr algn="ctr"/>
            <a:r>
              <a:rPr lang="en-GB" dirty="0">
                <a:solidFill>
                  <a:schemeClr val="bg1"/>
                </a:solidFill>
              </a:rPr>
              <a:t>82k</a:t>
            </a:r>
          </a:p>
        </p:txBody>
      </p:sp>
      <p:pic>
        <p:nvPicPr>
          <p:cNvPr id="21" name="Picture 2">
            <a:extLst>
              <a:ext uri="{FF2B5EF4-FFF2-40B4-BE49-F238E27FC236}">
                <a16:creationId xmlns:a16="http://schemas.microsoft.com/office/drawing/2014/main" id="{51866D16-B39C-FB90-BF07-3F4259582372}"/>
              </a:ext>
            </a:extLst>
          </p:cNvPr>
          <p:cNvPicPr>
            <a:picLocks noChangeAspect="1" noChangeArrowheads="1"/>
          </p:cNvPicPr>
          <p:nvPr/>
        </p:nvPicPr>
        <p:blipFill rotWithShape="1">
          <a:blip r:embed="rId3"/>
          <a:srcRect l="14667"/>
          <a:stretch/>
        </p:blipFill>
        <p:spPr bwMode="auto">
          <a:xfrm>
            <a:off x="8432444" y="1952795"/>
            <a:ext cx="2752989" cy="181722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82575431-F7C2-D715-4424-394D804F8DCA}"/>
              </a:ext>
            </a:extLst>
          </p:cNvPr>
          <p:cNvSpPr/>
          <p:nvPr/>
        </p:nvSpPr>
        <p:spPr>
          <a:xfrm>
            <a:off x="8432445" y="1945960"/>
            <a:ext cx="2752988" cy="1833845"/>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200" b="1" dirty="0">
                <a:solidFill>
                  <a:schemeClr val="bg1"/>
                </a:solidFill>
              </a:rPr>
              <a:t>Elf</a:t>
            </a:r>
          </a:p>
          <a:p>
            <a:pPr algn="ctr"/>
            <a:endParaRPr lang="en-GB" sz="1100" dirty="0">
              <a:solidFill>
                <a:schemeClr val="bg1"/>
              </a:solidFill>
            </a:endParaRPr>
          </a:p>
          <a:p>
            <a:pPr algn="ctr"/>
            <a:r>
              <a:rPr lang="en-GB" dirty="0">
                <a:solidFill>
                  <a:schemeClr val="bg1"/>
                </a:solidFill>
              </a:rPr>
              <a:t>2026 Admissions</a:t>
            </a:r>
          </a:p>
          <a:p>
            <a:pPr algn="ctr"/>
            <a:r>
              <a:rPr lang="en-GB" dirty="0">
                <a:solidFill>
                  <a:schemeClr val="bg1"/>
                </a:solidFill>
              </a:rPr>
              <a:t>359k</a:t>
            </a:r>
          </a:p>
        </p:txBody>
      </p:sp>
      <p:pic>
        <p:nvPicPr>
          <p:cNvPr id="32" name="Picture 2">
            <a:extLst>
              <a:ext uri="{FF2B5EF4-FFF2-40B4-BE49-F238E27FC236}">
                <a16:creationId xmlns:a16="http://schemas.microsoft.com/office/drawing/2014/main" id="{F7BE5B71-3B91-CF97-63F9-1E2789907155}"/>
              </a:ext>
            </a:extLst>
          </p:cNvPr>
          <p:cNvPicPr>
            <a:picLocks noChangeAspect="1" noChangeArrowheads="1"/>
          </p:cNvPicPr>
          <p:nvPr/>
        </p:nvPicPr>
        <p:blipFill rotWithShape="1">
          <a:blip r:embed="rId4"/>
          <a:srcRect l="8528" r="7029"/>
          <a:stretch/>
        </p:blipFill>
        <p:spPr bwMode="auto">
          <a:xfrm>
            <a:off x="5527607" y="4003496"/>
            <a:ext cx="2752989" cy="1833845"/>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60C3B0C8-94EF-F2FA-AF8F-8CCC8816D2A8}"/>
              </a:ext>
            </a:extLst>
          </p:cNvPr>
          <p:cNvSpPr/>
          <p:nvPr/>
        </p:nvSpPr>
        <p:spPr>
          <a:xfrm>
            <a:off x="5527606" y="4003496"/>
            <a:ext cx="2752988" cy="1817226"/>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bg1"/>
                </a:solidFill>
              </a:rPr>
              <a:t>Muppets Christmas Carol</a:t>
            </a:r>
          </a:p>
          <a:p>
            <a:pPr algn="ctr"/>
            <a:endParaRPr lang="en-GB" sz="1400" dirty="0">
              <a:solidFill>
                <a:schemeClr val="bg1"/>
              </a:solidFill>
            </a:endParaRPr>
          </a:p>
          <a:p>
            <a:pPr algn="ctr"/>
            <a:r>
              <a:rPr lang="en-GB" dirty="0">
                <a:solidFill>
                  <a:schemeClr val="bg1"/>
                </a:solidFill>
              </a:rPr>
              <a:t>2026 Admissions</a:t>
            </a:r>
          </a:p>
          <a:p>
            <a:pPr algn="ctr"/>
            <a:r>
              <a:rPr lang="en-GB" dirty="0">
                <a:solidFill>
                  <a:schemeClr val="bg1"/>
                </a:solidFill>
              </a:rPr>
              <a:t>183k</a:t>
            </a:r>
          </a:p>
        </p:txBody>
      </p:sp>
      <p:pic>
        <p:nvPicPr>
          <p:cNvPr id="34" name="Picture 2">
            <a:extLst>
              <a:ext uri="{FF2B5EF4-FFF2-40B4-BE49-F238E27FC236}">
                <a16:creationId xmlns:a16="http://schemas.microsoft.com/office/drawing/2014/main" id="{83A14AD7-7D15-B554-B436-CC30645B80EC}"/>
              </a:ext>
            </a:extLst>
          </p:cNvPr>
          <p:cNvPicPr>
            <a:picLocks noChangeAspect="1" noChangeArrowheads="1"/>
          </p:cNvPicPr>
          <p:nvPr/>
        </p:nvPicPr>
        <p:blipFill>
          <a:blip r:embed="rId5"/>
          <a:srcRect l="7392" r="7392"/>
          <a:stretch/>
        </p:blipFill>
        <p:spPr bwMode="auto">
          <a:xfrm>
            <a:off x="5527608" y="1952795"/>
            <a:ext cx="2752989" cy="1817226"/>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08F48B8B-76F3-104F-B5A2-AC6C0FB1517A}"/>
              </a:ext>
            </a:extLst>
          </p:cNvPr>
          <p:cNvSpPr/>
          <p:nvPr/>
        </p:nvSpPr>
        <p:spPr>
          <a:xfrm>
            <a:off x="5527609" y="1952795"/>
            <a:ext cx="2752988" cy="1801867"/>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solidFill>
                  <a:schemeClr val="bg1"/>
                </a:solidFill>
              </a:rPr>
              <a:t>Home Alone</a:t>
            </a:r>
          </a:p>
          <a:p>
            <a:pPr algn="ctr"/>
            <a:endParaRPr lang="en-GB" sz="1400" dirty="0">
              <a:solidFill>
                <a:schemeClr val="bg1"/>
              </a:solidFill>
            </a:endParaRPr>
          </a:p>
          <a:p>
            <a:pPr algn="ctr"/>
            <a:r>
              <a:rPr lang="en-GB" dirty="0">
                <a:solidFill>
                  <a:schemeClr val="bg1"/>
                </a:solidFill>
              </a:rPr>
              <a:t>2026 Admissions</a:t>
            </a:r>
          </a:p>
          <a:p>
            <a:pPr algn="ctr"/>
            <a:r>
              <a:rPr lang="en-GB" dirty="0">
                <a:solidFill>
                  <a:schemeClr val="bg1"/>
                </a:solidFill>
              </a:rPr>
              <a:t>433k</a:t>
            </a:r>
          </a:p>
        </p:txBody>
      </p:sp>
      <p:sp>
        <p:nvSpPr>
          <p:cNvPr id="42" name="Rectangle: Rounded Corners 41">
            <a:extLst>
              <a:ext uri="{FF2B5EF4-FFF2-40B4-BE49-F238E27FC236}">
                <a16:creationId xmlns:a16="http://schemas.microsoft.com/office/drawing/2014/main" id="{8688F4BF-22D9-38F2-724D-F2C43EC6381B}"/>
              </a:ext>
            </a:extLst>
          </p:cNvPr>
          <p:cNvSpPr/>
          <p:nvPr/>
        </p:nvSpPr>
        <p:spPr>
          <a:xfrm>
            <a:off x="461819" y="2142836"/>
            <a:ext cx="4719782" cy="3544733"/>
          </a:xfrm>
          <a:prstGeom prst="roundRect">
            <a:avLst/>
          </a:prstGeom>
          <a:solidFill>
            <a:schemeClr val="accent2">
              <a:lumMod val="5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 “I enjoy watching festive films with my family at Christmas”</a:t>
            </a:r>
          </a:p>
          <a:p>
            <a:pPr algn="ctr"/>
            <a:r>
              <a:rPr lang="en-GB" dirty="0"/>
              <a:t>66% AGREE / INDEX: 116</a:t>
            </a:r>
          </a:p>
        </p:txBody>
      </p:sp>
    </p:spTree>
    <p:extLst>
      <p:ext uri="{BB962C8B-B14F-4D97-AF65-F5344CB8AC3E}">
        <p14:creationId xmlns:p14="http://schemas.microsoft.com/office/powerpoint/2010/main" val="117065664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2C1A5C4F-561E-79B4-82A1-6E533561F17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BD65AB4-61DD-932D-7B01-CE240036F150}"/>
              </a:ext>
            </a:extLst>
          </p:cNvPr>
          <p:cNvSpPr>
            <a:spLocks noGrp="1"/>
          </p:cNvSpPr>
          <p:nvPr>
            <p:ph type="title"/>
          </p:nvPr>
        </p:nvSpPr>
        <p:spPr>
          <a:xfrm>
            <a:off x="270787" y="306716"/>
            <a:ext cx="11650426" cy="525552"/>
          </a:xfrm>
        </p:spPr>
        <p:txBody>
          <a:bodyPr>
            <a:noAutofit/>
          </a:bodyPr>
          <a:lstStyle/>
          <a:p>
            <a:r>
              <a:rPr lang="en-GB" sz="4000" dirty="0">
                <a:solidFill>
                  <a:schemeClr val="tx2"/>
                </a:solidFill>
              </a:rPr>
              <a:t>Cut through the clutter</a:t>
            </a:r>
            <a:br>
              <a:rPr lang="en-GB" sz="4000" dirty="0">
                <a:solidFill>
                  <a:schemeClr val="tx2"/>
                </a:solidFill>
              </a:rPr>
            </a:br>
            <a:r>
              <a:rPr lang="en-GB" sz="3200" i="1" dirty="0">
                <a:solidFill>
                  <a:schemeClr val="tx2"/>
                </a:solidFill>
              </a:rPr>
              <a:t>JD Sports case study</a:t>
            </a:r>
            <a:br>
              <a:rPr lang="en-GB" sz="4000" dirty="0">
                <a:solidFill>
                  <a:schemeClr val="tx2"/>
                </a:solidFill>
              </a:rPr>
            </a:br>
            <a:endParaRPr lang="en-GB" sz="4000" i="1" dirty="0">
              <a:solidFill>
                <a:schemeClr val="tx2"/>
              </a:solidFill>
            </a:endParaRPr>
          </a:p>
        </p:txBody>
      </p:sp>
      <p:pic>
        <p:nvPicPr>
          <p:cNvPr id="2" name="Picture 1">
            <a:extLst>
              <a:ext uri="{FF2B5EF4-FFF2-40B4-BE49-F238E27FC236}">
                <a16:creationId xmlns:a16="http://schemas.microsoft.com/office/drawing/2014/main" id="{168E793A-15C2-EE41-2844-95C7EF47C61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046258" y="1775006"/>
            <a:ext cx="4719999" cy="4195488"/>
          </a:xfrm>
          <a:prstGeom prst="roundRect">
            <a:avLst/>
          </a:prstGeom>
        </p:spPr>
      </p:pic>
      <p:sp>
        <p:nvSpPr>
          <p:cNvPr id="7" name="Rectangle: Rounded Corners 6">
            <a:extLst>
              <a:ext uri="{FF2B5EF4-FFF2-40B4-BE49-F238E27FC236}">
                <a16:creationId xmlns:a16="http://schemas.microsoft.com/office/drawing/2014/main" id="{FBFD254F-D29C-A57D-5483-B99533B2AD35}"/>
              </a:ext>
            </a:extLst>
          </p:cNvPr>
          <p:cNvSpPr/>
          <p:nvPr/>
        </p:nvSpPr>
        <p:spPr>
          <a:xfrm>
            <a:off x="513049" y="2110167"/>
            <a:ext cx="6036109" cy="756176"/>
          </a:xfrm>
          <a:prstGeom prst="roundRect">
            <a:avLst/>
          </a:prstGeom>
          <a:solidFill>
            <a:schemeClr val="accent6">
              <a:lumMod val="20000"/>
              <a:lumOff val="8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654246" rtl="0" eaLnBrk="1" fontAlgn="auto" latinLnBrk="0" hangingPunct="1">
              <a:lnSpc>
                <a:spcPts val="1400"/>
              </a:lnSpc>
              <a:spcBef>
                <a:spcPts val="0"/>
              </a:spcBef>
              <a:spcAft>
                <a:spcPts val="116"/>
              </a:spcAft>
              <a:buClrTx/>
              <a:buSzTx/>
              <a:buFontTx/>
              <a:buNone/>
              <a:tabLst/>
              <a:defRPr/>
            </a:pPr>
            <a:r>
              <a:rPr kumimoji="0" lang="en-GB" altLang="en-US" sz="1600" b="0" i="0" u="none" strike="noStrike" kern="1200" cap="none" spc="0" normalizeH="0" baseline="0" noProof="0">
                <a:ln>
                  <a:noFill/>
                </a:ln>
                <a:solidFill>
                  <a:srgbClr val="051D2E"/>
                </a:solidFill>
                <a:effectLst/>
                <a:uLnTx/>
                <a:uFillTx/>
                <a:latin typeface="Inter Tight"/>
                <a:ea typeface="+mn-ea"/>
                <a:cs typeface="Inter Tight" pitchFamily="34" charset="0"/>
                <a:sym typeface="Inter Tight"/>
              </a:rPr>
              <a:t>JD Sports wanted to cut through with its young and diverse audience and reach them away from the clutter and distraction of online/social media environments</a:t>
            </a:r>
          </a:p>
        </p:txBody>
      </p:sp>
      <p:sp>
        <p:nvSpPr>
          <p:cNvPr id="9" name="Rectangle: Rounded Corners 8">
            <a:extLst>
              <a:ext uri="{FF2B5EF4-FFF2-40B4-BE49-F238E27FC236}">
                <a16:creationId xmlns:a16="http://schemas.microsoft.com/office/drawing/2014/main" id="{09AF8938-1CEC-8FA2-59E8-896A8CA8C689}"/>
              </a:ext>
            </a:extLst>
          </p:cNvPr>
          <p:cNvSpPr/>
          <p:nvPr/>
        </p:nvSpPr>
        <p:spPr>
          <a:xfrm>
            <a:off x="513047" y="3050912"/>
            <a:ext cx="6036109" cy="756176"/>
          </a:xfrm>
          <a:prstGeom prst="roundRect">
            <a:avLst/>
          </a:prstGeom>
          <a:solidFill>
            <a:schemeClr val="accent6">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654246" rtl="0" eaLnBrk="1" fontAlgn="auto" latinLnBrk="0" hangingPunct="1">
              <a:lnSpc>
                <a:spcPts val="1400"/>
              </a:lnSpc>
              <a:spcBef>
                <a:spcPts val="0"/>
              </a:spcBef>
              <a:spcAft>
                <a:spcPts val="116"/>
              </a:spcAft>
              <a:buClrTx/>
              <a:buSzTx/>
              <a:buFontTx/>
              <a:buNone/>
              <a:tabLst/>
              <a:defRPr/>
            </a:pPr>
            <a:r>
              <a:rPr kumimoji="0" lang="en-GB" altLang="en-US" sz="1600" b="0" i="0" u="none" strike="noStrike" kern="1200" cap="none" spc="0" normalizeH="0" baseline="0" noProof="0">
                <a:ln>
                  <a:noFill/>
                </a:ln>
                <a:solidFill>
                  <a:srgbClr val="051D2E"/>
                </a:solidFill>
                <a:effectLst/>
                <a:uLnTx/>
                <a:uFillTx/>
                <a:latin typeface="Inter Tight"/>
                <a:ea typeface="+mn-ea"/>
                <a:cs typeface="Inter Tight" pitchFamily="34" charset="0"/>
                <a:sym typeface="Inter Tight"/>
              </a:rPr>
              <a:t>Collaborating with DCM Studios, two branded idents were created using footage from the original brand ad &amp; 120” copy was used in cinemas closest to JD Sport’s top-performing stores</a:t>
            </a:r>
          </a:p>
        </p:txBody>
      </p:sp>
      <p:sp>
        <p:nvSpPr>
          <p:cNvPr id="10" name="Rectangle: Rounded Corners 9">
            <a:extLst>
              <a:ext uri="{FF2B5EF4-FFF2-40B4-BE49-F238E27FC236}">
                <a16:creationId xmlns:a16="http://schemas.microsoft.com/office/drawing/2014/main" id="{ECC3236E-9536-1E93-2007-E9F20A105B3C}"/>
              </a:ext>
            </a:extLst>
          </p:cNvPr>
          <p:cNvSpPr/>
          <p:nvPr/>
        </p:nvSpPr>
        <p:spPr>
          <a:xfrm>
            <a:off x="513047" y="3991657"/>
            <a:ext cx="6036109" cy="756176"/>
          </a:xfrm>
          <a:prstGeom prst="roundRect">
            <a:avLst/>
          </a:prstGeom>
          <a:solidFill>
            <a:schemeClr val="accent6">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51D2E"/>
                </a:solidFill>
                <a:effectLst/>
                <a:uLnTx/>
                <a:uFillTx/>
                <a:latin typeface="Inter Tight"/>
                <a:ea typeface="+mn-ea"/>
                <a:cs typeface="+mn-cs"/>
              </a:rPr>
              <a:t>Recall of the ‘King of Games’ ad peaked at 70% for cinemagoers, an uplift of +17% vs. control</a:t>
            </a:r>
          </a:p>
        </p:txBody>
      </p:sp>
      <p:sp>
        <p:nvSpPr>
          <p:cNvPr id="11" name="Rectangle: Rounded Corners 10">
            <a:extLst>
              <a:ext uri="{FF2B5EF4-FFF2-40B4-BE49-F238E27FC236}">
                <a16:creationId xmlns:a16="http://schemas.microsoft.com/office/drawing/2014/main" id="{D7377381-458A-0FEB-92E8-BE6C2840E43A}"/>
              </a:ext>
            </a:extLst>
          </p:cNvPr>
          <p:cNvSpPr/>
          <p:nvPr/>
        </p:nvSpPr>
        <p:spPr>
          <a:xfrm>
            <a:off x="513047" y="4932402"/>
            <a:ext cx="6036109" cy="756176"/>
          </a:xfrm>
          <a:prstGeom prst="roundRect">
            <a:avLst/>
          </a:prstGeom>
          <a:solidFill>
            <a:schemeClr val="accent6">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Inter Tight"/>
                <a:ea typeface="+mn-ea"/>
                <a:cs typeface="+mn-cs"/>
              </a:rPr>
              <a:t>Intent to act having been exposed to the ad in cinema was above 80% across all creative routes</a:t>
            </a:r>
          </a:p>
        </p:txBody>
      </p:sp>
      <p:sp>
        <p:nvSpPr>
          <p:cNvPr id="5" name="Text Placeholder 7">
            <a:extLst>
              <a:ext uri="{FF2B5EF4-FFF2-40B4-BE49-F238E27FC236}">
                <a16:creationId xmlns:a16="http://schemas.microsoft.com/office/drawing/2014/main" id="{DB0F8C95-712F-2915-D856-7EA6743BD648}"/>
              </a:ext>
            </a:extLst>
          </p:cNvPr>
          <p:cNvSpPr>
            <a:spLocks noGrp="1"/>
          </p:cNvSpPr>
          <p:nvPr>
            <p:ph type="body" sz="quarter" idx="83"/>
          </p:nvPr>
        </p:nvSpPr>
        <p:spPr>
          <a:xfrm>
            <a:off x="7443619" y="6279931"/>
            <a:ext cx="4477594" cy="347554"/>
          </a:xfrm>
        </p:spPr>
        <p:txBody>
          <a:bodyPr anchor="ctr">
            <a:normAutofit/>
          </a:bodyPr>
          <a:lstStyle/>
          <a:p>
            <a:r>
              <a:rPr lang="en-GB" dirty="0">
                <a:solidFill>
                  <a:schemeClr val="tx2"/>
                </a:solidFill>
              </a:rPr>
              <a:t>Source: JD Sports Campaign Effectiveness Study (2023)</a:t>
            </a:r>
          </a:p>
        </p:txBody>
      </p:sp>
    </p:spTree>
    <p:extLst>
      <p:ext uri="{BB962C8B-B14F-4D97-AF65-F5344CB8AC3E}">
        <p14:creationId xmlns:p14="http://schemas.microsoft.com/office/powerpoint/2010/main" val="2044723480"/>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67355"/>
        </a:solidFill>
        <a:effectLst/>
      </p:bgPr>
    </p:bg>
    <p:spTree>
      <p:nvGrpSpPr>
        <p:cNvPr id="1" name="">
          <a:extLst>
            <a:ext uri="{FF2B5EF4-FFF2-40B4-BE49-F238E27FC236}">
              <a16:creationId xmlns:a16="http://schemas.microsoft.com/office/drawing/2014/main" id="{8827AD2B-FEE9-BA8B-4F69-FBABD6C310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77D782-A7B3-4B93-DF22-561168500C5C}"/>
              </a:ext>
            </a:extLst>
          </p:cNvPr>
          <p:cNvSpPr>
            <a:spLocks noGrp="1"/>
          </p:cNvSpPr>
          <p:nvPr>
            <p:ph type="title"/>
          </p:nvPr>
        </p:nvSpPr>
        <p:spPr>
          <a:xfrm>
            <a:off x="201611" y="225425"/>
            <a:ext cx="6924221" cy="4645023"/>
          </a:xfrm>
        </p:spPr>
        <p:txBody>
          <a:bodyPr>
            <a:noAutofit/>
          </a:bodyPr>
          <a:lstStyle/>
          <a:p>
            <a:r>
              <a:rPr lang="en-US" dirty="0"/>
              <a:t>04.</a:t>
            </a:r>
            <a:br>
              <a:rPr lang="en-US" dirty="0"/>
            </a:br>
            <a:r>
              <a:rPr lang="en-US" sz="6600" dirty="0"/>
              <a:t>Leverage cinemagoers spending power</a:t>
            </a:r>
            <a:endParaRPr lang="en-US" dirty="0"/>
          </a:p>
        </p:txBody>
      </p:sp>
      <p:pic>
        <p:nvPicPr>
          <p:cNvPr id="7" name="Picture Placeholder 6">
            <a:extLst>
              <a:ext uri="{FF2B5EF4-FFF2-40B4-BE49-F238E27FC236}">
                <a16:creationId xmlns:a16="http://schemas.microsoft.com/office/drawing/2014/main" id="{FA496CE4-B02A-A9EF-43D5-4D87AD16F0E1}"/>
              </a:ext>
            </a:extLst>
          </p:cNvPr>
          <p:cNvPicPr>
            <a:picLocks noGrp="1" noChangeAspect="1"/>
          </p:cNvPicPr>
          <p:nvPr>
            <p:ph type="pic" sz="quarter" idx="10"/>
          </p:nvPr>
        </p:nvPicPr>
        <p:blipFill>
          <a:blip r:embed="rId3"/>
          <a:srcRect l="28662" r="28662"/>
          <a:stretch/>
        </p:blipFill>
        <p:spPr>
          <a:xfrm>
            <a:off x="7125833" y="225425"/>
            <a:ext cx="4860925" cy="6407150"/>
          </a:xfrm>
          <a:prstGeom prst="rect">
            <a:avLst/>
          </a:prstGeom>
        </p:spPr>
      </p:pic>
    </p:spTree>
    <p:extLst>
      <p:ext uri="{BB962C8B-B14F-4D97-AF65-F5344CB8AC3E}">
        <p14:creationId xmlns:p14="http://schemas.microsoft.com/office/powerpoint/2010/main" val="244125039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784"/>
        <p:cNvGrpSpPr/>
        <p:nvPr/>
      </p:nvGrpSpPr>
      <p:grpSpPr>
        <a:xfrm>
          <a:off x="0" y="0"/>
          <a:ext cx="0" cy="0"/>
          <a:chOff x="0" y="0"/>
          <a:chExt cx="0" cy="0"/>
        </a:xfrm>
      </p:grpSpPr>
      <p:sp>
        <p:nvSpPr>
          <p:cNvPr id="1786" name="Google Shape;1786;p29"/>
          <p:cNvSpPr txBox="1">
            <a:spLocks noGrp="1"/>
          </p:cNvSpPr>
          <p:nvPr>
            <p:ph type="body" sz="quarter" idx="83"/>
          </p:nvPr>
        </p:nvSpPr>
        <p:spPr>
          <a:xfrm>
            <a:off x="4390571" y="6282672"/>
            <a:ext cx="7596187" cy="336234"/>
          </a:xfrm>
          <a:prstGeom prst="rect">
            <a:avLst/>
          </a:prstGeom>
          <a:noFill/>
          <a:ln>
            <a:noFill/>
          </a:ln>
        </p:spPr>
        <p:txBody>
          <a:bodyPr spcFirstLastPara="1" vert="horz" wrap="square" lIns="0" tIns="0" rIns="91425" bIns="45700" rtlCol="0" anchor="t" anchorCtr="0">
            <a:noAutofit/>
          </a:bodyPr>
          <a:lstStyle/>
          <a:p>
            <a:pPr marL="0" indent="0">
              <a:lnSpc>
                <a:spcPct val="100000"/>
              </a:lnSpc>
            </a:pPr>
            <a:r>
              <a:rPr lang="en-GB" sz="1000" dirty="0"/>
              <a:t>Source: Thinkbox Profit Ability 2 &amp; Lumen/</a:t>
            </a:r>
            <a:r>
              <a:rPr lang="en-GB" sz="1000" dirty="0" err="1"/>
              <a:t>Ebiquity</a:t>
            </a:r>
            <a:endParaRPr dirty="0"/>
          </a:p>
        </p:txBody>
      </p:sp>
      <p:sp>
        <p:nvSpPr>
          <p:cNvPr id="1785" name="Google Shape;1785;p29"/>
          <p:cNvSpPr txBox="1">
            <a:spLocks noGrp="1"/>
          </p:cNvSpPr>
          <p:nvPr>
            <p:ph type="title"/>
          </p:nvPr>
        </p:nvSpPr>
        <p:spPr>
          <a:xfrm>
            <a:off x="199829" y="239094"/>
            <a:ext cx="11622716" cy="525552"/>
          </a:xfrm>
          <a:prstGeom prst="rect">
            <a:avLst/>
          </a:prstGeom>
          <a:noFill/>
          <a:ln>
            <a:noFill/>
          </a:ln>
        </p:spPr>
        <p:txBody>
          <a:bodyPr spcFirstLastPara="1" vert="horz" wrap="square" lIns="0" tIns="91425" rIns="91425" bIns="91425" rtlCol="0" anchor="t" anchorCtr="0">
            <a:noAutofit/>
          </a:bodyPr>
          <a:lstStyle/>
          <a:p>
            <a:r>
              <a:rPr lang="en-GB" sz="4000" dirty="0"/>
              <a:t>Cinema delivers ROI and strongest incremental profit per 000 impressions</a:t>
            </a:r>
          </a:p>
        </p:txBody>
      </p:sp>
      <p:sp>
        <p:nvSpPr>
          <p:cNvPr id="1787" name="Google Shape;1787;p29"/>
          <p:cNvSpPr/>
          <p:nvPr/>
        </p:nvSpPr>
        <p:spPr>
          <a:xfrm>
            <a:off x="483093" y="1909190"/>
            <a:ext cx="1795449" cy="1737397"/>
          </a:xfrm>
          <a:prstGeom prst="roundRect">
            <a:avLst>
              <a:gd name="adj" fmla="val 7720"/>
            </a:avLst>
          </a:prstGeom>
          <a:solidFill>
            <a:schemeClr val="accent2"/>
          </a:solidFill>
          <a:ln>
            <a:noFill/>
          </a:ln>
          <a:effectLst>
            <a:outerShdw blurRad="40000" dist="20000" dir="5400000" rotWithShape="0">
              <a:srgbClr val="000000">
                <a:alpha val="37647"/>
              </a:srgbClr>
            </a:outerShdw>
          </a:effectLst>
        </p:spPr>
        <p:txBody>
          <a:bodyPr spcFirstLastPara="1" wrap="square" lIns="0" tIns="0" rIns="36000" bIns="288000" anchor="ctr" anchorCtr="0">
            <a:noAutofit/>
          </a:bodyPr>
          <a:lstStyle/>
          <a:p>
            <a:pPr algn="ctr" defTabSz="914377">
              <a:buClr>
                <a:srgbClr val="000000"/>
              </a:buClr>
              <a:defRPr/>
            </a:pPr>
            <a:r>
              <a:rPr lang="en-GB" sz="2000" b="1" kern="0">
                <a:solidFill>
                  <a:srgbClr val="FFFFFF"/>
                </a:solidFill>
                <a:cs typeface="Inter Tight"/>
                <a:sym typeface="Inter Tight"/>
              </a:rPr>
              <a:t>For </a:t>
            </a:r>
            <a:br>
              <a:rPr lang="en-GB" sz="2000" b="1" kern="0">
                <a:solidFill>
                  <a:srgbClr val="FFFFFF"/>
                </a:solidFill>
                <a:cs typeface="Inter Tight"/>
                <a:sym typeface="Inter Tight"/>
              </a:rPr>
            </a:br>
            <a:r>
              <a:rPr lang="en-GB" sz="2000" b="1" kern="0">
                <a:solidFill>
                  <a:srgbClr val="FFFFFF"/>
                </a:solidFill>
                <a:cs typeface="Inter Tight"/>
                <a:sym typeface="Inter Tight"/>
              </a:rPr>
              <a:t>every £1 invested…</a:t>
            </a:r>
            <a:endParaRPr lang="en-GB" sz="2000" kern="0">
              <a:solidFill>
                <a:srgbClr val="000000"/>
              </a:solidFill>
              <a:cs typeface="Inter Tight"/>
              <a:sym typeface="Inter Tight"/>
            </a:endParaRPr>
          </a:p>
        </p:txBody>
      </p:sp>
      <p:sp>
        <p:nvSpPr>
          <p:cNvPr id="1788" name="Google Shape;1788;p29"/>
          <p:cNvSpPr/>
          <p:nvPr/>
        </p:nvSpPr>
        <p:spPr>
          <a:xfrm>
            <a:off x="1855286" y="3041139"/>
            <a:ext cx="2964976" cy="2851942"/>
          </a:xfrm>
          <a:prstGeom prst="roundRect">
            <a:avLst>
              <a:gd name="adj" fmla="val 10792"/>
            </a:avLst>
          </a:prstGeom>
          <a:solidFill>
            <a:schemeClr val="dk2"/>
          </a:solidFill>
          <a:ln>
            <a:noFill/>
          </a:ln>
          <a:effectLst>
            <a:outerShdw blurRad="40000" dist="20000" dir="5400000" rotWithShape="0">
              <a:srgbClr val="000000">
                <a:alpha val="37647"/>
              </a:srgbClr>
            </a:outerShdw>
          </a:effectLst>
        </p:spPr>
        <p:txBody>
          <a:bodyPr spcFirstLastPara="1" wrap="square" lIns="0" tIns="0" rIns="0" bIns="0" anchor="ctr" anchorCtr="0">
            <a:noAutofit/>
          </a:bodyPr>
          <a:lstStyle/>
          <a:p>
            <a:pPr algn="ctr" defTabSz="914377">
              <a:buClr>
                <a:srgbClr val="000000"/>
              </a:buClr>
              <a:defRPr/>
            </a:pPr>
            <a:r>
              <a:rPr lang="en-GB" sz="3991" b="1" kern="0">
                <a:solidFill>
                  <a:srgbClr val="FFFFFF"/>
                </a:solidFill>
                <a:cs typeface="Inter Tight"/>
                <a:sym typeface="Inter Tight"/>
              </a:rPr>
              <a:t>Cinema ROI = </a:t>
            </a:r>
            <a:r>
              <a:rPr lang="en-GB" sz="5987" b="1" kern="0">
                <a:solidFill>
                  <a:schemeClr val="accent2"/>
                </a:solidFill>
                <a:cs typeface="Inter Tight"/>
                <a:sym typeface="Inter Tight"/>
              </a:rPr>
              <a:t>£2.56</a:t>
            </a:r>
            <a:endParaRPr lang="en-GB" sz="1400" kern="0">
              <a:solidFill>
                <a:schemeClr val="accent2"/>
              </a:solidFill>
              <a:cs typeface="Inter Tight"/>
              <a:sym typeface="Inter Tight"/>
            </a:endParaRPr>
          </a:p>
        </p:txBody>
      </p:sp>
      <p:pic>
        <p:nvPicPr>
          <p:cNvPr id="3" name="Picture 2">
            <a:extLst>
              <a:ext uri="{FF2B5EF4-FFF2-40B4-BE49-F238E27FC236}">
                <a16:creationId xmlns:a16="http://schemas.microsoft.com/office/drawing/2014/main" id="{DEAFDD97-48AE-63AF-2CFD-CF0D3CD15060}"/>
              </a:ext>
            </a:extLst>
          </p:cNvPr>
          <p:cNvPicPr>
            <a:picLocks noChangeAspect="1"/>
          </p:cNvPicPr>
          <p:nvPr/>
        </p:nvPicPr>
        <p:blipFill>
          <a:blip r:embed="rId3">
            <a:clrChange>
              <a:clrFrom>
                <a:srgbClr val="FFFFFF"/>
              </a:clrFrom>
              <a:clrTo>
                <a:srgbClr val="FFFFFF">
                  <a:alpha val="0"/>
                </a:srgbClr>
              </a:clrTo>
            </a:clrChange>
          </a:blip>
          <a:srcRect t="11220" r="8558"/>
          <a:stretch>
            <a:fillRect/>
          </a:stretch>
        </p:blipFill>
        <p:spPr>
          <a:xfrm>
            <a:off x="5439377" y="1754909"/>
            <a:ext cx="6269530" cy="4267012"/>
          </a:xfrm>
          <a:prstGeom prst="rect">
            <a:avLst/>
          </a:prstGeom>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AFF7AB95-77F4-3574-F114-4C5EF16A1F6C}"/>
            </a:ext>
          </a:extLst>
        </p:cNvPr>
        <p:cNvGrpSpPr/>
        <p:nvPr/>
      </p:nvGrpSpPr>
      <p:grpSpPr>
        <a:xfrm>
          <a:off x="0" y="0"/>
          <a:ext cx="0" cy="0"/>
          <a:chOff x="0" y="0"/>
          <a:chExt cx="0" cy="0"/>
        </a:xfrm>
      </p:grpSpPr>
      <p:graphicFrame>
        <p:nvGraphicFramePr>
          <p:cNvPr id="25" name="Chart 24">
            <a:extLst>
              <a:ext uri="{FF2B5EF4-FFF2-40B4-BE49-F238E27FC236}">
                <a16:creationId xmlns:a16="http://schemas.microsoft.com/office/drawing/2014/main" id="{4688A699-BD6F-7300-A02C-5C4DDABD4E21}"/>
              </a:ext>
            </a:extLst>
          </p:cNvPr>
          <p:cNvGraphicFramePr/>
          <p:nvPr>
            <p:extLst>
              <p:ext uri="{D42A27DB-BD31-4B8C-83A1-F6EECF244321}">
                <p14:modId xmlns:p14="http://schemas.microsoft.com/office/powerpoint/2010/main" val="2524731723"/>
              </p:ext>
            </p:extLst>
          </p:nvPr>
        </p:nvGraphicFramePr>
        <p:xfrm>
          <a:off x="5634182" y="2043708"/>
          <a:ext cx="6012874" cy="393117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7">
            <a:extLst>
              <a:ext uri="{FF2B5EF4-FFF2-40B4-BE49-F238E27FC236}">
                <a16:creationId xmlns:a16="http://schemas.microsoft.com/office/drawing/2014/main" id="{25093E3D-5F13-50B2-7E8B-22816C0CBD88}"/>
              </a:ext>
            </a:extLst>
          </p:cNvPr>
          <p:cNvSpPr txBox="1">
            <a:spLocks/>
          </p:cNvSpPr>
          <p:nvPr/>
        </p:nvSpPr>
        <p:spPr>
          <a:xfrm>
            <a:off x="6096000" y="1861486"/>
            <a:ext cx="5169955" cy="525553"/>
          </a:xfrm>
          <a:prstGeom prst="rect">
            <a:avLst/>
          </a:prstGeom>
        </p:spPr>
        <p:txBody>
          <a:bodyPr vert="horz" lIns="0" tIns="0" rIns="121920" bIns="60960"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r>
              <a:rPr lang="en-GB" sz="1600" b="1" dirty="0">
                <a:latin typeface="+mn-lt"/>
              </a:rPr>
              <a:t>Cinema delivers price premium +10% above the average optimal price point</a:t>
            </a:r>
            <a:endParaRPr lang="fr-FR" sz="1600" b="1" dirty="0">
              <a:latin typeface="+mn-lt"/>
            </a:endParaRPr>
          </a:p>
        </p:txBody>
      </p:sp>
      <p:sp>
        <p:nvSpPr>
          <p:cNvPr id="5" name="Text Placeholder 4">
            <a:extLst>
              <a:ext uri="{FF2B5EF4-FFF2-40B4-BE49-F238E27FC236}">
                <a16:creationId xmlns:a16="http://schemas.microsoft.com/office/drawing/2014/main" id="{57191110-2987-A80C-DB7B-0A72F76EC522}"/>
              </a:ext>
            </a:extLst>
          </p:cNvPr>
          <p:cNvSpPr>
            <a:spLocks noGrp="1"/>
          </p:cNvSpPr>
          <p:nvPr>
            <p:ph type="body" sz="quarter" idx="83"/>
          </p:nvPr>
        </p:nvSpPr>
        <p:spPr>
          <a:xfrm>
            <a:off x="4141710" y="6246368"/>
            <a:ext cx="7835445" cy="212867"/>
          </a:xfrm>
        </p:spPr>
        <p:txBody>
          <a:bodyPr>
            <a:noAutofit/>
          </a:bodyPr>
          <a:lstStyle/>
          <a:p>
            <a:r>
              <a:rPr lang="en-GB" dirty="0">
                <a:cs typeface="Poppins" panose="00000500000000000000" pitchFamily="50" charset="0"/>
              </a:rPr>
              <a:t>Source: DCM/everyday people 2025. Base: 150 UK adults per media cell. Price sensitivity meter output for </a:t>
            </a:r>
            <a:r>
              <a:rPr lang="en-GB" dirty="0" err="1">
                <a:cs typeface="Poppins" panose="00000500000000000000" pitchFamily="50" charset="0"/>
              </a:rPr>
              <a:t>Tixe</a:t>
            </a:r>
            <a:r>
              <a:rPr lang="en-GB" dirty="0">
                <a:cs typeface="Poppins" panose="00000500000000000000" pitchFamily="50" charset="0"/>
              </a:rPr>
              <a:t> as mobile network brand. </a:t>
            </a:r>
            <a:r>
              <a:rPr lang="en-GB" dirty="0">
                <a:solidFill>
                  <a:prstClr val="black"/>
                </a:solidFill>
              </a:rPr>
              <a:t>*Statistically significant difference vs. all media except for TV and Video Sharing at 95% confidence interval</a:t>
            </a:r>
          </a:p>
          <a:p>
            <a:r>
              <a:rPr lang="en-GB" dirty="0">
                <a:solidFill>
                  <a:prstClr val="black"/>
                </a:solidFill>
              </a:rPr>
              <a:t>TGI GB 2026. Cinemagoers who typically go at Christmas time.  </a:t>
            </a:r>
          </a:p>
          <a:p>
            <a:endParaRPr lang="en-US" dirty="0"/>
          </a:p>
        </p:txBody>
      </p:sp>
      <p:sp>
        <p:nvSpPr>
          <p:cNvPr id="2" name="Title 1">
            <a:extLst>
              <a:ext uri="{FF2B5EF4-FFF2-40B4-BE49-F238E27FC236}">
                <a16:creationId xmlns:a16="http://schemas.microsoft.com/office/drawing/2014/main" id="{D4D3C1FA-734B-C3F0-6E92-3DF73087CF22}"/>
              </a:ext>
            </a:extLst>
          </p:cNvPr>
          <p:cNvSpPr>
            <a:spLocks noGrp="1"/>
          </p:cNvSpPr>
          <p:nvPr>
            <p:ph type="title"/>
          </p:nvPr>
        </p:nvSpPr>
        <p:spPr>
          <a:xfrm>
            <a:off x="256935" y="338618"/>
            <a:ext cx="11539589" cy="525552"/>
          </a:xfrm>
        </p:spPr>
        <p:txBody>
          <a:bodyPr>
            <a:noAutofit/>
          </a:bodyPr>
          <a:lstStyle/>
          <a:p>
            <a:r>
              <a:rPr lang="en-GB" sz="3300" dirty="0"/>
              <a:t>Cinema boosts </a:t>
            </a:r>
            <a:r>
              <a:rPr lang="en-GB" sz="3300" i="1" dirty="0"/>
              <a:t>how much </a:t>
            </a:r>
            <a:r>
              <a:rPr lang="en-GB" sz="3300" dirty="0"/>
              <a:t>audiences are wanting to pay for a brand, rating them as more premium vs other platforms</a:t>
            </a:r>
            <a:endParaRPr lang="en-US" sz="3300" dirty="0"/>
          </a:p>
        </p:txBody>
      </p:sp>
      <p:sp>
        <p:nvSpPr>
          <p:cNvPr id="3" name="Arrow: Pentagon 2">
            <a:extLst>
              <a:ext uri="{FF2B5EF4-FFF2-40B4-BE49-F238E27FC236}">
                <a16:creationId xmlns:a16="http://schemas.microsoft.com/office/drawing/2014/main" id="{2FA64CC3-D9E1-335F-DE44-3AA61615EB3B}"/>
              </a:ext>
            </a:extLst>
          </p:cNvPr>
          <p:cNvSpPr/>
          <p:nvPr/>
        </p:nvSpPr>
        <p:spPr>
          <a:xfrm>
            <a:off x="544943" y="2387607"/>
            <a:ext cx="4810827" cy="525553"/>
          </a:xfrm>
          <a:prstGeom prst="homePlate">
            <a:avLst/>
          </a:prstGeom>
          <a:solidFill>
            <a:schemeClr val="accent4">
              <a:lumMod val="2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b="1" dirty="0"/>
              <a:t>Cinema 80%</a:t>
            </a:r>
          </a:p>
        </p:txBody>
      </p:sp>
      <p:sp>
        <p:nvSpPr>
          <p:cNvPr id="6" name="Arrow: Pentagon 5">
            <a:extLst>
              <a:ext uri="{FF2B5EF4-FFF2-40B4-BE49-F238E27FC236}">
                <a16:creationId xmlns:a16="http://schemas.microsoft.com/office/drawing/2014/main" id="{E54C5B06-0183-4180-6B76-6045647B6B82}"/>
              </a:ext>
            </a:extLst>
          </p:cNvPr>
          <p:cNvSpPr/>
          <p:nvPr/>
        </p:nvSpPr>
        <p:spPr>
          <a:xfrm>
            <a:off x="544943" y="3756063"/>
            <a:ext cx="3186548" cy="525553"/>
          </a:xfrm>
          <a:prstGeom prst="homePlate">
            <a:avLst/>
          </a:prstGeom>
          <a:solidFill>
            <a:schemeClr val="accent4">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b="1" dirty="0"/>
              <a:t>Online Video 64%</a:t>
            </a:r>
          </a:p>
        </p:txBody>
      </p:sp>
      <p:sp>
        <p:nvSpPr>
          <p:cNvPr id="8" name="Arrow: Pentagon 7">
            <a:extLst>
              <a:ext uri="{FF2B5EF4-FFF2-40B4-BE49-F238E27FC236}">
                <a16:creationId xmlns:a16="http://schemas.microsoft.com/office/drawing/2014/main" id="{79E038AA-BDE7-0167-3973-D6647A216CA0}"/>
              </a:ext>
            </a:extLst>
          </p:cNvPr>
          <p:cNvSpPr/>
          <p:nvPr/>
        </p:nvSpPr>
        <p:spPr>
          <a:xfrm>
            <a:off x="544944" y="3074837"/>
            <a:ext cx="3596766" cy="525553"/>
          </a:xfrm>
          <a:prstGeom prst="homePlate">
            <a:avLst/>
          </a:prstGeom>
          <a:solidFill>
            <a:schemeClr val="accent4">
              <a:lumMod val="5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b="1" dirty="0"/>
              <a:t>Live TV 69%</a:t>
            </a:r>
          </a:p>
        </p:txBody>
      </p:sp>
      <p:sp>
        <p:nvSpPr>
          <p:cNvPr id="9" name="Arrow: Pentagon 8">
            <a:extLst>
              <a:ext uri="{FF2B5EF4-FFF2-40B4-BE49-F238E27FC236}">
                <a16:creationId xmlns:a16="http://schemas.microsoft.com/office/drawing/2014/main" id="{B8D00CCE-E32C-6465-3957-8691E9A7D71B}"/>
              </a:ext>
            </a:extLst>
          </p:cNvPr>
          <p:cNvSpPr/>
          <p:nvPr/>
        </p:nvSpPr>
        <p:spPr>
          <a:xfrm>
            <a:off x="544943" y="4437289"/>
            <a:ext cx="3075712" cy="525553"/>
          </a:xfrm>
          <a:prstGeom prst="homePlate">
            <a:avLst/>
          </a:prstGeom>
          <a:solidFill>
            <a:schemeClr val="accent4">
              <a:lumMod val="9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b="1" dirty="0"/>
              <a:t>BVOD 63%</a:t>
            </a:r>
          </a:p>
        </p:txBody>
      </p:sp>
      <p:sp>
        <p:nvSpPr>
          <p:cNvPr id="10" name="Arrow: Pentagon 9">
            <a:extLst>
              <a:ext uri="{FF2B5EF4-FFF2-40B4-BE49-F238E27FC236}">
                <a16:creationId xmlns:a16="http://schemas.microsoft.com/office/drawing/2014/main" id="{D66CD8E9-B66C-980C-8B45-970C6F358D3F}"/>
              </a:ext>
            </a:extLst>
          </p:cNvPr>
          <p:cNvSpPr/>
          <p:nvPr/>
        </p:nvSpPr>
        <p:spPr>
          <a:xfrm>
            <a:off x="544943" y="5118515"/>
            <a:ext cx="2733966" cy="525553"/>
          </a:xfrm>
          <a:prstGeom prst="homePlate">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r"/>
            <a:r>
              <a:rPr lang="en-GB" b="1" dirty="0"/>
              <a:t>Social Media 58%</a:t>
            </a:r>
          </a:p>
        </p:txBody>
      </p:sp>
      <p:sp>
        <p:nvSpPr>
          <p:cNvPr id="12" name="Text Placeholder 7">
            <a:extLst>
              <a:ext uri="{FF2B5EF4-FFF2-40B4-BE49-F238E27FC236}">
                <a16:creationId xmlns:a16="http://schemas.microsoft.com/office/drawing/2014/main" id="{28C746FD-B5D7-4826-0EC8-55DD96403891}"/>
              </a:ext>
            </a:extLst>
          </p:cNvPr>
          <p:cNvSpPr txBox="1">
            <a:spLocks/>
          </p:cNvSpPr>
          <p:nvPr/>
        </p:nvSpPr>
        <p:spPr>
          <a:xfrm>
            <a:off x="365378" y="1861486"/>
            <a:ext cx="5169955" cy="364444"/>
          </a:xfrm>
          <a:prstGeom prst="rect">
            <a:avLst/>
          </a:prstGeom>
        </p:spPr>
        <p:txBody>
          <a:bodyPr vert="horz" lIns="0" tIns="0" rIns="121920" bIns="60960"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r>
              <a:rPr lang="en-GB" sz="1800" b="1" dirty="0">
                <a:latin typeface="+mn-lt"/>
              </a:rPr>
              <a:t>% Agree that platform advertising is premium</a:t>
            </a:r>
            <a:endParaRPr lang="fr-FR" sz="1800" b="1" dirty="0">
              <a:latin typeface="+mn-lt"/>
            </a:endParaRPr>
          </a:p>
        </p:txBody>
      </p:sp>
    </p:spTree>
    <p:extLst>
      <p:ext uri="{BB962C8B-B14F-4D97-AF65-F5344CB8AC3E}">
        <p14:creationId xmlns:p14="http://schemas.microsoft.com/office/powerpoint/2010/main" val="52388295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1D809-77FE-E23F-3F36-462FD26DB2F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9564B9E-07C9-BC97-416F-1B2C03B3ADA1}"/>
              </a:ext>
            </a:extLst>
          </p:cNvPr>
          <p:cNvSpPr>
            <a:spLocks noGrp="1"/>
          </p:cNvSpPr>
          <p:nvPr>
            <p:ph type="body" sz="quarter" idx="83"/>
          </p:nvPr>
        </p:nvSpPr>
        <p:spPr>
          <a:xfrm>
            <a:off x="7181386" y="6387994"/>
            <a:ext cx="4785052" cy="358246"/>
          </a:xfrm>
        </p:spPr>
        <p:txBody>
          <a:bodyPr>
            <a:normAutofit/>
          </a:bodyPr>
          <a:lstStyle/>
          <a:p>
            <a:r>
              <a:rPr lang="en-US" kern="0" dirty="0"/>
              <a:t>Source: TGI GB June 2026 Target: Heavy cinemagoers, cinemagoers, non-cinemagoers. Index vs. average GB adult</a:t>
            </a:r>
            <a:r>
              <a:rPr lang="en-GB" kern="0" dirty="0"/>
              <a:t>. Cinemagoers who have children in the HH.</a:t>
            </a:r>
            <a:endParaRPr lang="en-GB" dirty="0"/>
          </a:p>
        </p:txBody>
      </p:sp>
      <p:sp>
        <p:nvSpPr>
          <p:cNvPr id="7" name="Title 6">
            <a:extLst>
              <a:ext uri="{FF2B5EF4-FFF2-40B4-BE49-F238E27FC236}">
                <a16:creationId xmlns:a16="http://schemas.microsoft.com/office/drawing/2014/main" id="{D99D776A-D1E1-71CD-D392-092F45503583}"/>
              </a:ext>
            </a:extLst>
          </p:cNvPr>
          <p:cNvSpPr>
            <a:spLocks noGrp="1"/>
          </p:cNvSpPr>
          <p:nvPr>
            <p:ph type="title"/>
          </p:nvPr>
        </p:nvSpPr>
        <p:spPr>
          <a:xfrm>
            <a:off x="199829" y="239094"/>
            <a:ext cx="11766609" cy="525552"/>
          </a:xfrm>
        </p:spPr>
        <p:txBody>
          <a:bodyPr anchor="ctr">
            <a:noAutofit/>
          </a:bodyPr>
          <a:lstStyle/>
          <a:p>
            <a:r>
              <a:rPr lang="en-GB" sz="3400" dirty="0"/>
              <a:t>So, brands should leverage cinemagoers spending power</a:t>
            </a:r>
          </a:p>
        </p:txBody>
      </p:sp>
      <p:graphicFrame>
        <p:nvGraphicFramePr>
          <p:cNvPr id="2" name="Chart 1">
            <a:extLst>
              <a:ext uri="{FF2B5EF4-FFF2-40B4-BE49-F238E27FC236}">
                <a16:creationId xmlns:a16="http://schemas.microsoft.com/office/drawing/2014/main" id="{990EF4B6-053B-471E-6F95-15F221AACC38}"/>
              </a:ext>
            </a:extLst>
          </p:cNvPr>
          <p:cNvGraphicFramePr>
            <a:graphicFrameLocks/>
          </p:cNvGraphicFramePr>
          <p:nvPr>
            <p:extLst>
              <p:ext uri="{D42A27DB-BD31-4B8C-83A1-F6EECF244321}">
                <p14:modId xmlns:p14="http://schemas.microsoft.com/office/powerpoint/2010/main" val="445038552"/>
              </p:ext>
            </p:extLst>
          </p:nvPr>
        </p:nvGraphicFramePr>
        <p:xfrm>
          <a:off x="5455920" y="1351280"/>
          <a:ext cx="6228080" cy="445008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B384A5C-4CA4-1FD6-A4A5-9C6FCA892C2B}"/>
              </a:ext>
            </a:extLst>
          </p:cNvPr>
          <p:cNvSpPr txBox="1"/>
          <p:nvPr/>
        </p:nvSpPr>
        <p:spPr>
          <a:xfrm>
            <a:off x="6365942" y="1383038"/>
            <a:ext cx="4408036" cy="584775"/>
          </a:xfrm>
          <a:prstGeom prst="rect">
            <a:avLst/>
          </a:prstGeom>
          <a:noFill/>
        </p:spPr>
        <p:txBody>
          <a:bodyPr wrap="square">
            <a:spAutoFit/>
          </a:bodyPr>
          <a:lstStyle/>
          <a:p>
            <a:pPr algn="ctr" defTabSz="1219170">
              <a:buClr>
                <a:srgbClr val="000000"/>
              </a:buClr>
              <a:defRPr/>
            </a:pPr>
            <a:r>
              <a:rPr lang="en-GB" sz="1600" b="1" kern="0">
                <a:solidFill>
                  <a:srgbClr val="000000"/>
                </a:solidFill>
                <a:latin typeface="+mj-lt"/>
                <a:cs typeface="Inter Tight"/>
                <a:sym typeface="Inter Tight"/>
              </a:rPr>
              <a:t>Likelihood to spend more than usual this Christmas on gifts</a:t>
            </a:r>
          </a:p>
        </p:txBody>
      </p:sp>
      <p:pic>
        <p:nvPicPr>
          <p:cNvPr id="4" name="Picture 2">
            <a:extLst>
              <a:ext uri="{FF2B5EF4-FFF2-40B4-BE49-F238E27FC236}">
                <a16:creationId xmlns:a16="http://schemas.microsoft.com/office/drawing/2014/main" id="{8E91A8AA-1866-8697-F0DB-B36F019DF28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792905" y="2586205"/>
            <a:ext cx="4307415" cy="3032275"/>
          </a:xfrm>
          <a:prstGeom prst="roundRect">
            <a:avLst/>
          </a:prstGeom>
          <a:noFill/>
          <a:extLst>
            <a:ext uri="{909E8E84-426E-40DD-AFC4-6F175D3DCCD1}">
              <a14:hiddenFill xmlns:a14="http://schemas.microsoft.com/office/drawing/2010/main">
                <a:solidFill>
                  <a:srgbClr val="FFFFFF"/>
                </a:solidFill>
              </a14:hiddenFill>
            </a:ext>
          </a:extLst>
        </p:spPr>
      </p:pic>
      <p:sp>
        <p:nvSpPr>
          <p:cNvPr id="5" name="Text Placeholder 6">
            <a:extLst>
              <a:ext uri="{FF2B5EF4-FFF2-40B4-BE49-F238E27FC236}">
                <a16:creationId xmlns:a16="http://schemas.microsoft.com/office/drawing/2014/main" id="{F19D14FC-62A1-C27C-6558-4A30FE40AA02}"/>
              </a:ext>
            </a:extLst>
          </p:cNvPr>
          <p:cNvSpPr txBox="1">
            <a:spLocks/>
          </p:cNvSpPr>
          <p:nvPr/>
        </p:nvSpPr>
        <p:spPr>
          <a:xfrm>
            <a:off x="709499" y="1500007"/>
            <a:ext cx="4307416" cy="613804"/>
          </a:xfrm>
          <a:prstGeom prst="rect">
            <a:avLst/>
          </a:prstGeom>
        </p:spPr>
        <p:txBody>
          <a:bodyPr anchor="ct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1600" b="0" dirty="0"/>
              <a:t>Regular &amp; heavy cinemagoers (who profile more ABC1) are more likely to agree they intend to spend more than usual across key categories this Christmas. </a:t>
            </a:r>
          </a:p>
        </p:txBody>
      </p:sp>
      <p:sp>
        <p:nvSpPr>
          <p:cNvPr id="6" name="Rectangle: Rounded Corners 5">
            <a:extLst>
              <a:ext uri="{FF2B5EF4-FFF2-40B4-BE49-F238E27FC236}">
                <a16:creationId xmlns:a16="http://schemas.microsoft.com/office/drawing/2014/main" id="{C066F3C1-C8B6-2566-6FBA-9B7F516C4383}"/>
              </a:ext>
            </a:extLst>
          </p:cNvPr>
          <p:cNvSpPr/>
          <p:nvPr/>
        </p:nvSpPr>
        <p:spPr>
          <a:xfrm>
            <a:off x="792904" y="2586205"/>
            <a:ext cx="4307416" cy="3032275"/>
          </a:xfrm>
          <a:prstGeom prst="round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defTabSz="872274">
              <a:buClr>
                <a:srgbClr val="000000"/>
              </a:buClr>
              <a:defRPr/>
            </a:pPr>
            <a:r>
              <a:rPr lang="en-GB" sz="3200" b="1" kern="0">
                <a:solidFill>
                  <a:srgbClr val="FFFFFF"/>
                </a:solidFill>
                <a:latin typeface="+mj-lt"/>
                <a:sym typeface="Inter Tight"/>
              </a:rPr>
              <a:t>Cinemagoing families are +30% more likely to agree they like to splash out at Christmas</a:t>
            </a:r>
            <a:endParaRPr lang="en-GB" sz="4400" b="1" kern="0">
              <a:solidFill>
                <a:srgbClr val="FFFFFF"/>
              </a:solidFill>
              <a:latin typeface="+mj-lt"/>
              <a:sym typeface="Inter Tight"/>
            </a:endParaRPr>
          </a:p>
        </p:txBody>
      </p:sp>
    </p:spTree>
    <p:extLst>
      <p:ext uri="{BB962C8B-B14F-4D97-AF65-F5344CB8AC3E}">
        <p14:creationId xmlns:p14="http://schemas.microsoft.com/office/powerpoint/2010/main" val="29776633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1C33147C-6B51-D00C-4EA1-423D3B776EF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CC8CE0D-FB68-B267-6231-FBF1505CEFFC}"/>
              </a:ext>
            </a:extLst>
          </p:cNvPr>
          <p:cNvSpPr>
            <a:spLocks noGrp="1"/>
          </p:cNvSpPr>
          <p:nvPr>
            <p:ph type="title"/>
          </p:nvPr>
        </p:nvSpPr>
        <p:spPr>
          <a:xfrm>
            <a:off x="270787" y="306716"/>
            <a:ext cx="11650426" cy="525552"/>
          </a:xfrm>
        </p:spPr>
        <p:txBody>
          <a:bodyPr>
            <a:noAutofit/>
          </a:bodyPr>
          <a:lstStyle/>
          <a:p>
            <a:r>
              <a:rPr lang="en-GB" sz="4000" dirty="0"/>
              <a:t>Maximise spending power</a:t>
            </a:r>
            <a:br>
              <a:rPr lang="en-GB" sz="4000" dirty="0"/>
            </a:br>
            <a:r>
              <a:rPr lang="en-GB" sz="3200" i="1" dirty="0"/>
              <a:t>Ernest Jones case study</a:t>
            </a:r>
            <a:br>
              <a:rPr lang="en-GB" sz="4000" dirty="0"/>
            </a:br>
            <a:endParaRPr lang="en-GB" sz="4000" i="1" dirty="0"/>
          </a:p>
        </p:txBody>
      </p:sp>
      <p:pic>
        <p:nvPicPr>
          <p:cNvPr id="2" name="Picture 1">
            <a:extLst>
              <a:ext uri="{FF2B5EF4-FFF2-40B4-BE49-F238E27FC236}">
                <a16:creationId xmlns:a16="http://schemas.microsoft.com/office/drawing/2014/main" id="{7D98EC54-40BA-3015-08AC-4657BF460CD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046258" y="1775006"/>
            <a:ext cx="4719999" cy="4195488"/>
          </a:xfrm>
          <a:prstGeom prst="roundRect">
            <a:avLst/>
          </a:prstGeom>
        </p:spPr>
      </p:pic>
      <p:sp>
        <p:nvSpPr>
          <p:cNvPr id="7" name="Rectangle: Rounded Corners 6">
            <a:extLst>
              <a:ext uri="{FF2B5EF4-FFF2-40B4-BE49-F238E27FC236}">
                <a16:creationId xmlns:a16="http://schemas.microsoft.com/office/drawing/2014/main" id="{5B220EB0-53E4-CE7F-E83D-57B1F3786AAA}"/>
              </a:ext>
            </a:extLst>
          </p:cNvPr>
          <p:cNvSpPr/>
          <p:nvPr/>
        </p:nvSpPr>
        <p:spPr>
          <a:xfrm>
            <a:off x="513049" y="2110167"/>
            <a:ext cx="6036109" cy="756176"/>
          </a:xfrm>
          <a:prstGeom prst="roundRect">
            <a:avLst/>
          </a:prstGeom>
          <a:solidFill>
            <a:schemeClr val="accent6">
              <a:lumMod val="20000"/>
              <a:lumOff val="8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lvl="0" defTabSz="654246">
              <a:lnSpc>
                <a:spcPts val="1400"/>
              </a:lnSpc>
              <a:spcAft>
                <a:spcPts val="116"/>
              </a:spcAft>
              <a:defRPr/>
            </a:pPr>
            <a:r>
              <a:rPr lang="en-GB" altLang="en-US" sz="1500">
                <a:solidFill>
                  <a:schemeClr val="tx2"/>
                </a:solidFill>
                <a:cs typeface="Inter Tight" pitchFamily="34" charset="0"/>
                <a:sym typeface="Inter Tight"/>
              </a:rPr>
              <a:t>Ernest Jones wanted to promote its luxury associations on a wider national level, looking at driving mass reach &amp; sales but with a proximity focus to support its key outlets. </a:t>
            </a:r>
          </a:p>
        </p:txBody>
      </p:sp>
      <p:sp>
        <p:nvSpPr>
          <p:cNvPr id="9" name="Rectangle: Rounded Corners 8">
            <a:extLst>
              <a:ext uri="{FF2B5EF4-FFF2-40B4-BE49-F238E27FC236}">
                <a16:creationId xmlns:a16="http://schemas.microsoft.com/office/drawing/2014/main" id="{66FAF87A-36A7-0B2F-A0F7-1CA96232DFAC}"/>
              </a:ext>
            </a:extLst>
          </p:cNvPr>
          <p:cNvSpPr/>
          <p:nvPr/>
        </p:nvSpPr>
        <p:spPr>
          <a:xfrm>
            <a:off x="513047" y="3050912"/>
            <a:ext cx="6036109" cy="756176"/>
          </a:xfrm>
          <a:prstGeom prst="roundRect">
            <a:avLst/>
          </a:prstGeom>
          <a:solidFill>
            <a:schemeClr val="accent6">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lvl="0" defTabSz="654246">
              <a:lnSpc>
                <a:spcPts val="1400"/>
              </a:lnSpc>
              <a:spcAft>
                <a:spcPts val="116"/>
              </a:spcAft>
              <a:defRPr/>
            </a:pPr>
            <a:r>
              <a:rPr lang="en-GB" altLang="en-US" sz="1500">
                <a:solidFill>
                  <a:schemeClr val="tx2"/>
                </a:solidFill>
                <a:cs typeface="Inter Tight" pitchFamily="34" charset="0"/>
                <a:sym typeface="Inter Tight"/>
              </a:rPr>
              <a:t>Using DCM’s Cinemapper planning tool, Ernest Jones’ 30” copy ran in cinemas within a 20-minute drive of a store. A bespoke 5” end-frame was also used to highlight the stores’ close proximity. </a:t>
            </a:r>
          </a:p>
        </p:txBody>
      </p:sp>
      <p:sp>
        <p:nvSpPr>
          <p:cNvPr id="10" name="Rectangle: Rounded Corners 9">
            <a:extLst>
              <a:ext uri="{FF2B5EF4-FFF2-40B4-BE49-F238E27FC236}">
                <a16:creationId xmlns:a16="http://schemas.microsoft.com/office/drawing/2014/main" id="{D752C20B-E6F5-0EE4-81D9-1A1B60907B50}"/>
              </a:ext>
            </a:extLst>
          </p:cNvPr>
          <p:cNvSpPr/>
          <p:nvPr/>
        </p:nvSpPr>
        <p:spPr>
          <a:xfrm>
            <a:off x="513047" y="3991657"/>
            <a:ext cx="6036109" cy="756176"/>
          </a:xfrm>
          <a:prstGeom prst="roundRect">
            <a:avLst/>
          </a:prstGeom>
          <a:solidFill>
            <a:schemeClr val="accent6">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i="0" u="none" strike="noStrike" kern="1200" cap="none" spc="0" normalizeH="0" baseline="0" noProof="0" dirty="0">
                <a:ln>
                  <a:noFill/>
                </a:ln>
                <a:solidFill>
                  <a:srgbClr val="051D2E"/>
                </a:solidFill>
                <a:effectLst/>
                <a:uLnTx/>
                <a:uFillTx/>
                <a:latin typeface="Inter Tight"/>
                <a:ea typeface="+mn-ea"/>
                <a:cs typeface="+mn-cs"/>
              </a:rPr>
              <a:t> +39% uplift in those who said they would consider shopping at Ernest Jones</a:t>
            </a:r>
          </a:p>
        </p:txBody>
      </p:sp>
      <p:sp>
        <p:nvSpPr>
          <p:cNvPr id="11" name="Rectangle: Rounded Corners 10">
            <a:extLst>
              <a:ext uri="{FF2B5EF4-FFF2-40B4-BE49-F238E27FC236}">
                <a16:creationId xmlns:a16="http://schemas.microsoft.com/office/drawing/2014/main" id="{4C302653-B35A-A0B9-8BDF-59AD1065B4DA}"/>
              </a:ext>
            </a:extLst>
          </p:cNvPr>
          <p:cNvSpPr/>
          <p:nvPr/>
        </p:nvSpPr>
        <p:spPr>
          <a:xfrm>
            <a:off x="513047" y="4932402"/>
            <a:ext cx="6036109" cy="756176"/>
          </a:xfrm>
          <a:prstGeom prst="roundRect">
            <a:avLst/>
          </a:prstGeom>
          <a:solidFill>
            <a:schemeClr val="accent6">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i="0" u="none" strike="noStrike" kern="1200" cap="none" spc="0" normalizeH="0" baseline="0" noProof="0" dirty="0">
                <a:ln>
                  <a:noFill/>
                </a:ln>
                <a:solidFill>
                  <a:srgbClr val="FFFFFF"/>
                </a:solidFill>
                <a:effectLst/>
                <a:uLnTx/>
                <a:uFillTx/>
                <a:latin typeface="Inter Tight"/>
                <a:ea typeface="+mn-ea"/>
                <a:cs typeface="+mn-cs"/>
              </a:rPr>
              <a:t>The selected stores saw a 9% increase in attributed sales vs. 2019, outperforming other Ernest Jones’ outlets by 3%.</a:t>
            </a:r>
          </a:p>
        </p:txBody>
      </p:sp>
      <p:sp>
        <p:nvSpPr>
          <p:cNvPr id="5" name="Text Placeholder 7">
            <a:extLst>
              <a:ext uri="{FF2B5EF4-FFF2-40B4-BE49-F238E27FC236}">
                <a16:creationId xmlns:a16="http://schemas.microsoft.com/office/drawing/2014/main" id="{6B32144D-49AA-FE66-50E3-2AA3B87BCB0C}"/>
              </a:ext>
            </a:extLst>
          </p:cNvPr>
          <p:cNvSpPr>
            <a:spLocks noGrp="1"/>
          </p:cNvSpPr>
          <p:nvPr>
            <p:ph type="body" sz="quarter" idx="83"/>
          </p:nvPr>
        </p:nvSpPr>
        <p:spPr>
          <a:xfrm>
            <a:off x="7443619" y="6279931"/>
            <a:ext cx="4477594" cy="347554"/>
          </a:xfrm>
        </p:spPr>
        <p:txBody>
          <a:bodyPr anchor="ctr">
            <a:normAutofit/>
          </a:bodyPr>
          <a:lstStyle/>
          <a:p>
            <a:r>
              <a:rPr lang="en-GB" dirty="0"/>
              <a:t>Source: Ernest Jones Campaign Effectiveness Study (2019)</a:t>
            </a:r>
          </a:p>
        </p:txBody>
      </p:sp>
    </p:spTree>
    <p:extLst>
      <p:ext uri="{BB962C8B-B14F-4D97-AF65-F5344CB8AC3E}">
        <p14:creationId xmlns:p14="http://schemas.microsoft.com/office/powerpoint/2010/main" val="734864019"/>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1301A-0EEF-245C-D686-A507D498DFA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3BAB48-018B-EBB9-96D4-8CDBE2FC0B7C}"/>
              </a:ext>
            </a:extLst>
          </p:cNvPr>
          <p:cNvSpPr>
            <a:spLocks noGrp="1"/>
          </p:cNvSpPr>
          <p:nvPr>
            <p:ph type="body" sz="quarter" idx="87"/>
          </p:nvPr>
        </p:nvSpPr>
        <p:spPr>
          <a:xfrm>
            <a:off x="205242" y="591133"/>
            <a:ext cx="2728167" cy="2567709"/>
          </a:xfrm>
          <a:solidFill>
            <a:schemeClr val="accent2"/>
          </a:solidFill>
        </p:spPr>
        <p:txBody>
          <a:bodyPr>
            <a:normAutofit/>
          </a:bodyPr>
          <a:lstStyle/>
          <a:p>
            <a:endParaRPr lang="en-GB" sz="2000" dirty="0"/>
          </a:p>
        </p:txBody>
      </p:sp>
      <p:sp>
        <p:nvSpPr>
          <p:cNvPr id="6" name="Text Placeholder 5">
            <a:extLst>
              <a:ext uri="{FF2B5EF4-FFF2-40B4-BE49-F238E27FC236}">
                <a16:creationId xmlns:a16="http://schemas.microsoft.com/office/drawing/2014/main" id="{1958F532-B46B-8B46-0991-1C33BB4BE7E8}"/>
              </a:ext>
            </a:extLst>
          </p:cNvPr>
          <p:cNvSpPr>
            <a:spLocks noGrp="1"/>
          </p:cNvSpPr>
          <p:nvPr>
            <p:ph type="body" sz="quarter" idx="89"/>
          </p:nvPr>
        </p:nvSpPr>
        <p:spPr>
          <a:xfrm>
            <a:off x="9258591" y="591133"/>
            <a:ext cx="2728167" cy="2567709"/>
          </a:xfrm>
          <a:solidFill>
            <a:srgbClr val="267355"/>
          </a:solidFill>
        </p:spPr>
        <p:txBody>
          <a:bodyPr>
            <a:normAutofit/>
          </a:bodyPr>
          <a:lstStyle/>
          <a:p>
            <a:endParaRPr lang="en-GB" sz="2000"/>
          </a:p>
        </p:txBody>
      </p:sp>
      <p:sp>
        <p:nvSpPr>
          <p:cNvPr id="11" name="Text Placeholder 10">
            <a:extLst>
              <a:ext uri="{FF2B5EF4-FFF2-40B4-BE49-F238E27FC236}">
                <a16:creationId xmlns:a16="http://schemas.microsoft.com/office/drawing/2014/main" id="{583FD3AF-6B3D-02BA-5A39-9C048C26E15C}"/>
              </a:ext>
            </a:extLst>
          </p:cNvPr>
          <p:cNvSpPr>
            <a:spLocks noGrp="1"/>
          </p:cNvSpPr>
          <p:nvPr>
            <p:ph type="body" sz="quarter" idx="91"/>
          </p:nvPr>
        </p:nvSpPr>
        <p:spPr>
          <a:xfrm>
            <a:off x="3223025" y="591133"/>
            <a:ext cx="2728167" cy="2567709"/>
          </a:xfrm>
          <a:solidFill>
            <a:schemeClr val="accent6"/>
          </a:solidFill>
        </p:spPr>
        <p:txBody>
          <a:bodyPr>
            <a:normAutofit/>
          </a:bodyPr>
          <a:lstStyle/>
          <a:p>
            <a:endParaRPr lang="en-GB" sz="3200" dirty="0">
              <a:solidFill>
                <a:schemeClr val="accent6"/>
              </a:solidFill>
            </a:endParaRPr>
          </a:p>
        </p:txBody>
      </p:sp>
      <p:sp>
        <p:nvSpPr>
          <p:cNvPr id="14" name="Text Placeholder 13">
            <a:extLst>
              <a:ext uri="{FF2B5EF4-FFF2-40B4-BE49-F238E27FC236}">
                <a16:creationId xmlns:a16="http://schemas.microsoft.com/office/drawing/2014/main" id="{89DD108D-11AE-DE26-A25F-517591AEE6F4}"/>
              </a:ext>
            </a:extLst>
          </p:cNvPr>
          <p:cNvSpPr>
            <a:spLocks noGrp="1"/>
          </p:cNvSpPr>
          <p:nvPr>
            <p:ph type="body" sz="quarter" idx="93"/>
          </p:nvPr>
        </p:nvSpPr>
        <p:spPr>
          <a:xfrm>
            <a:off x="6240808" y="591133"/>
            <a:ext cx="2728167" cy="2567709"/>
          </a:xfrm>
        </p:spPr>
        <p:txBody>
          <a:bodyPr>
            <a:normAutofit/>
          </a:bodyPr>
          <a:lstStyle/>
          <a:p>
            <a:endParaRPr lang="en-GB" sz="2000"/>
          </a:p>
        </p:txBody>
      </p:sp>
      <p:sp>
        <p:nvSpPr>
          <p:cNvPr id="9" name="Text Placeholder 8">
            <a:extLst>
              <a:ext uri="{FF2B5EF4-FFF2-40B4-BE49-F238E27FC236}">
                <a16:creationId xmlns:a16="http://schemas.microsoft.com/office/drawing/2014/main" id="{2E0A68F6-223C-FBC8-BEFB-A526D6AF9D5D}"/>
              </a:ext>
            </a:extLst>
          </p:cNvPr>
          <p:cNvSpPr>
            <a:spLocks noGrp="1"/>
          </p:cNvSpPr>
          <p:nvPr>
            <p:ph type="body" sz="quarter" idx="88"/>
          </p:nvPr>
        </p:nvSpPr>
        <p:spPr>
          <a:xfrm>
            <a:off x="303667" y="692734"/>
            <a:ext cx="2514600" cy="2444204"/>
          </a:xfrm>
        </p:spPr>
        <p:txBody>
          <a:bodyPr/>
          <a:lstStyle/>
          <a:p>
            <a:r>
              <a:rPr lang="en-GB" sz="2400" dirty="0">
                <a:solidFill>
                  <a:schemeClr val="dk2"/>
                </a:solidFill>
              </a:rPr>
              <a:t>Dial up social</a:t>
            </a:r>
          </a:p>
          <a:p>
            <a:r>
              <a:rPr lang="en-GB" sz="2400" dirty="0">
                <a:solidFill>
                  <a:schemeClr val="dk2"/>
                </a:solidFill>
              </a:rPr>
              <a:t> connection</a:t>
            </a:r>
          </a:p>
          <a:p>
            <a:r>
              <a:rPr lang="en-GB" sz="2400" dirty="0">
                <a:solidFill>
                  <a:schemeClr val="dk2"/>
                </a:solidFill>
              </a:rPr>
              <a:t>with cinema</a:t>
            </a:r>
          </a:p>
        </p:txBody>
      </p:sp>
      <p:sp>
        <p:nvSpPr>
          <p:cNvPr id="15" name="Text Placeholder 14">
            <a:extLst>
              <a:ext uri="{FF2B5EF4-FFF2-40B4-BE49-F238E27FC236}">
                <a16:creationId xmlns:a16="http://schemas.microsoft.com/office/drawing/2014/main" id="{F9753EAA-0214-E6DC-DDC4-F4F9268E5FE6}"/>
              </a:ext>
            </a:extLst>
          </p:cNvPr>
          <p:cNvSpPr>
            <a:spLocks noGrp="1"/>
          </p:cNvSpPr>
          <p:nvPr>
            <p:ph type="body" sz="quarter" idx="104"/>
          </p:nvPr>
        </p:nvSpPr>
        <p:spPr>
          <a:xfrm>
            <a:off x="6347591" y="692734"/>
            <a:ext cx="2514600" cy="2444204"/>
          </a:xfrm>
        </p:spPr>
        <p:txBody>
          <a:bodyPr/>
          <a:lstStyle/>
          <a:p>
            <a:r>
              <a:rPr lang="en-GB" sz="2400" dirty="0">
                <a:solidFill>
                  <a:schemeClr val="dk2"/>
                </a:solidFill>
              </a:rPr>
              <a:t>Cut through the Christmas clutter</a:t>
            </a:r>
          </a:p>
        </p:txBody>
      </p:sp>
      <p:sp>
        <p:nvSpPr>
          <p:cNvPr id="16" name="Text Placeholder 15">
            <a:extLst>
              <a:ext uri="{FF2B5EF4-FFF2-40B4-BE49-F238E27FC236}">
                <a16:creationId xmlns:a16="http://schemas.microsoft.com/office/drawing/2014/main" id="{EC9BA5C3-3876-D522-F0BB-91BE6FB80C88}"/>
              </a:ext>
            </a:extLst>
          </p:cNvPr>
          <p:cNvSpPr>
            <a:spLocks noGrp="1"/>
          </p:cNvSpPr>
          <p:nvPr>
            <p:ph type="body" sz="quarter" idx="105"/>
          </p:nvPr>
        </p:nvSpPr>
        <p:spPr>
          <a:xfrm>
            <a:off x="9365374" y="692734"/>
            <a:ext cx="2514600" cy="2444204"/>
          </a:xfrm>
        </p:spPr>
        <p:txBody>
          <a:bodyPr/>
          <a:lstStyle/>
          <a:p>
            <a:r>
              <a:rPr lang="en-GB" sz="2400" dirty="0"/>
              <a:t>Leverage cinemagoers spending power</a:t>
            </a:r>
            <a:endParaRPr lang="en-GB" sz="2400" dirty="0">
              <a:solidFill>
                <a:schemeClr val="dk2"/>
              </a:solidFill>
            </a:endParaRPr>
          </a:p>
        </p:txBody>
      </p:sp>
      <p:sp>
        <p:nvSpPr>
          <p:cNvPr id="17" name="Text Placeholder 15">
            <a:extLst>
              <a:ext uri="{FF2B5EF4-FFF2-40B4-BE49-F238E27FC236}">
                <a16:creationId xmlns:a16="http://schemas.microsoft.com/office/drawing/2014/main" id="{235282A8-3295-7D7A-7618-C9E0AD675564}"/>
              </a:ext>
            </a:extLst>
          </p:cNvPr>
          <p:cNvSpPr txBox="1">
            <a:spLocks/>
          </p:cNvSpPr>
          <p:nvPr/>
        </p:nvSpPr>
        <p:spPr>
          <a:xfrm>
            <a:off x="3329808" y="692733"/>
            <a:ext cx="2514600" cy="2444204"/>
          </a:xfrm>
          <a:prstGeom prst="rect">
            <a:avLst/>
          </a:prstGeom>
        </p:spPr>
        <p:txBody>
          <a:bodyPr vert="horz" lIns="0" tIns="0" rIns="0" bIns="0" rtlCol="0" anchor="ctr">
            <a:noAutofit/>
          </a:bodyPr>
          <a:lstStyle>
            <a:lvl1pPr marL="6350" indent="-6350" algn="ctr" defTabSz="914400" rtl="0" eaLnBrk="1" latinLnBrk="0" hangingPunct="1">
              <a:lnSpc>
                <a:spcPct val="100000"/>
              </a:lnSpc>
              <a:spcBef>
                <a:spcPts val="1000"/>
              </a:spcBef>
              <a:buFont typeface="Inter Tight" panose="020B0604020202020204" pitchFamily="34" charset="0"/>
              <a:buNone/>
              <a:tabLst/>
              <a:defRPr sz="32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400" dirty="0">
                <a:solidFill>
                  <a:schemeClr val="dk2"/>
                </a:solidFill>
              </a:rPr>
              <a:t>Access cinematic</a:t>
            </a:r>
          </a:p>
          <a:p>
            <a:r>
              <a:rPr lang="en-GB" sz="2400" dirty="0">
                <a:solidFill>
                  <a:schemeClr val="dk2"/>
                </a:solidFill>
              </a:rPr>
              <a:t>cultural moments</a:t>
            </a:r>
          </a:p>
        </p:txBody>
      </p:sp>
      <p:sp>
        <p:nvSpPr>
          <p:cNvPr id="2" name="Rectangle: Rounded Corners 1">
            <a:extLst>
              <a:ext uri="{FF2B5EF4-FFF2-40B4-BE49-F238E27FC236}">
                <a16:creationId xmlns:a16="http://schemas.microsoft.com/office/drawing/2014/main" id="{828F3701-D76D-8BF0-A13D-57D1C08C2CCA}"/>
              </a:ext>
            </a:extLst>
          </p:cNvPr>
          <p:cNvSpPr/>
          <p:nvPr/>
        </p:nvSpPr>
        <p:spPr>
          <a:xfrm>
            <a:off x="205242" y="3371271"/>
            <a:ext cx="2728167" cy="794339"/>
          </a:xfrm>
          <a:prstGeom prst="roundRect">
            <a:avLst/>
          </a:prstGeom>
          <a:solidFill>
            <a:schemeClr val="accent2">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95% agree that spending time with family is the most important aspect of Xmas</a:t>
            </a:r>
          </a:p>
        </p:txBody>
      </p:sp>
      <p:sp>
        <p:nvSpPr>
          <p:cNvPr id="7" name="Rectangle: Rounded Corners 6">
            <a:extLst>
              <a:ext uri="{FF2B5EF4-FFF2-40B4-BE49-F238E27FC236}">
                <a16:creationId xmlns:a16="http://schemas.microsoft.com/office/drawing/2014/main" id="{C81F22C9-BAF7-02F6-09BB-0229A564D78C}"/>
              </a:ext>
            </a:extLst>
          </p:cNvPr>
          <p:cNvSpPr/>
          <p:nvPr/>
        </p:nvSpPr>
        <p:spPr>
          <a:xfrm>
            <a:off x="205242" y="4276441"/>
            <a:ext cx="2728167" cy="794339"/>
          </a:xfrm>
          <a:prstGeom prst="roundRect">
            <a:avLst/>
          </a:prstGeom>
          <a:solidFill>
            <a:schemeClr val="accent2">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90% of cinemagoers who go at Xmas go with friends or family</a:t>
            </a:r>
          </a:p>
        </p:txBody>
      </p:sp>
      <p:sp>
        <p:nvSpPr>
          <p:cNvPr id="10" name="Rectangle: Rounded Corners 9">
            <a:extLst>
              <a:ext uri="{FF2B5EF4-FFF2-40B4-BE49-F238E27FC236}">
                <a16:creationId xmlns:a16="http://schemas.microsoft.com/office/drawing/2014/main" id="{AED65918-0631-8B83-F29E-FF09F962986E}"/>
              </a:ext>
            </a:extLst>
          </p:cNvPr>
          <p:cNvSpPr/>
          <p:nvPr/>
        </p:nvSpPr>
        <p:spPr>
          <a:xfrm>
            <a:off x="205242" y="5181611"/>
            <a:ext cx="2728167" cy="794339"/>
          </a:xfrm>
          <a:prstGeom prst="roundRect">
            <a:avLst/>
          </a:prstGeom>
          <a:solidFill>
            <a:schemeClr val="accent2">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 60% agree “I feel left out if my friends are talking about a film I haven't seen”</a:t>
            </a:r>
          </a:p>
        </p:txBody>
      </p:sp>
      <p:sp>
        <p:nvSpPr>
          <p:cNvPr id="13" name="Rectangle: Rounded Corners 12">
            <a:extLst>
              <a:ext uri="{FF2B5EF4-FFF2-40B4-BE49-F238E27FC236}">
                <a16:creationId xmlns:a16="http://schemas.microsoft.com/office/drawing/2014/main" id="{48973572-5695-2A5A-0359-743B34CCAFD0}"/>
              </a:ext>
            </a:extLst>
          </p:cNvPr>
          <p:cNvSpPr/>
          <p:nvPr/>
        </p:nvSpPr>
        <p:spPr>
          <a:xfrm>
            <a:off x="3223025" y="3371271"/>
            <a:ext cx="2728167" cy="794339"/>
          </a:xfrm>
          <a:prstGeom prst="roundRect">
            <a:avLst/>
          </a:prstGeom>
          <a:solidFill>
            <a:schemeClr val="accent6">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66% agree they enjoy the build-up leading up to a film release</a:t>
            </a:r>
          </a:p>
        </p:txBody>
      </p:sp>
      <p:sp>
        <p:nvSpPr>
          <p:cNvPr id="19" name="Rectangle: Rounded Corners 18">
            <a:extLst>
              <a:ext uri="{FF2B5EF4-FFF2-40B4-BE49-F238E27FC236}">
                <a16:creationId xmlns:a16="http://schemas.microsoft.com/office/drawing/2014/main" id="{3BFA63A3-A19D-4437-7DC6-61AEB5529B05}"/>
              </a:ext>
            </a:extLst>
          </p:cNvPr>
          <p:cNvSpPr/>
          <p:nvPr/>
        </p:nvSpPr>
        <p:spPr>
          <a:xfrm>
            <a:off x="3223025" y="4276441"/>
            <a:ext cx="2728167" cy="794339"/>
          </a:xfrm>
          <a:prstGeom prst="roundRect">
            <a:avLst/>
          </a:prstGeom>
          <a:solidFill>
            <a:schemeClr val="accent6">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Cinema offers the most plannable route, with the next cultural moment being DunesDay</a:t>
            </a:r>
          </a:p>
        </p:txBody>
      </p:sp>
      <p:sp>
        <p:nvSpPr>
          <p:cNvPr id="21" name="Rectangle: Rounded Corners 20">
            <a:extLst>
              <a:ext uri="{FF2B5EF4-FFF2-40B4-BE49-F238E27FC236}">
                <a16:creationId xmlns:a16="http://schemas.microsoft.com/office/drawing/2014/main" id="{D1F93D65-7C41-43E1-6D2B-CF2B353426D0}"/>
              </a:ext>
            </a:extLst>
          </p:cNvPr>
          <p:cNvSpPr/>
          <p:nvPr/>
        </p:nvSpPr>
        <p:spPr>
          <a:xfrm>
            <a:off x="3223025" y="5181611"/>
            <a:ext cx="2728167" cy="794339"/>
          </a:xfrm>
          <a:prstGeom prst="roundRect">
            <a:avLst/>
          </a:prstGeom>
          <a:solidFill>
            <a:schemeClr val="accent6">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Running in the premium positions of cinema’s biggest blockbusters maximises cultural relevance by 55%</a:t>
            </a:r>
          </a:p>
        </p:txBody>
      </p:sp>
      <p:sp>
        <p:nvSpPr>
          <p:cNvPr id="23" name="Rectangle: Rounded Corners 22">
            <a:extLst>
              <a:ext uri="{FF2B5EF4-FFF2-40B4-BE49-F238E27FC236}">
                <a16:creationId xmlns:a16="http://schemas.microsoft.com/office/drawing/2014/main" id="{245F2077-1838-D716-41C3-8497257DE809}"/>
              </a:ext>
            </a:extLst>
          </p:cNvPr>
          <p:cNvSpPr/>
          <p:nvPr/>
        </p:nvSpPr>
        <p:spPr>
          <a:xfrm>
            <a:off x="6240808" y="3371271"/>
            <a:ext cx="2728167" cy="794339"/>
          </a:xfrm>
          <a:prstGeom prst="roundRect">
            <a:avLst/>
          </a:prstGeom>
          <a:solidFill>
            <a:schemeClr val="accent2">
              <a:lumMod val="20000"/>
              <a:lumOff val="8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TV delivers nearly 2x more advertising time compared to cinema, meaning there’s less ad clutter to cut-through in the cinema</a:t>
            </a:r>
          </a:p>
        </p:txBody>
      </p:sp>
      <p:sp>
        <p:nvSpPr>
          <p:cNvPr id="25" name="Rectangle: Rounded Corners 24">
            <a:extLst>
              <a:ext uri="{FF2B5EF4-FFF2-40B4-BE49-F238E27FC236}">
                <a16:creationId xmlns:a16="http://schemas.microsoft.com/office/drawing/2014/main" id="{9DCB380D-34FF-7E7C-335F-4F7EB15007B7}"/>
              </a:ext>
            </a:extLst>
          </p:cNvPr>
          <p:cNvSpPr/>
          <p:nvPr/>
        </p:nvSpPr>
        <p:spPr>
          <a:xfrm>
            <a:off x="6240808" y="4276441"/>
            <a:ext cx="2728167" cy="794339"/>
          </a:xfrm>
          <a:prstGeom prst="roundRect">
            <a:avLst/>
          </a:prstGeom>
          <a:solidFill>
            <a:schemeClr val="accent2">
              <a:lumMod val="20000"/>
              <a:lumOff val="8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We’re forecasting 13.3m admissions for Dec 2026, which is higher than the monthly avg.</a:t>
            </a:r>
          </a:p>
        </p:txBody>
      </p:sp>
      <p:sp>
        <p:nvSpPr>
          <p:cNvPr id="27" name="Rectangle: Rounded Corners 26">
            <a:extLst>
              <a:ext uri="{FF2B5EF4-FFF2-40B4-BE49-F238E27FC236}">
                <a16:creationId xmlns:a16="http://schemas.microsoft.com/office/drawing/2014/main" id="{43BED216-6D40-EF60-2994-78D7C8D9F812}"/>
              </a:ext>
            </a:extLst>
          </p:cNvPr>
          <p:cNvSpPr/>
          <p:nvPr/>
        </p:nvSpPr>
        <p:spPr>
          <a:xfrm>
            <a:off x="6240808" y="5181611"/>
            <a:ext cx="2728167" cy="794339"/>
          </a:xfrm>
          <a:prstGeom prst="roundRect">
            <a:avLst/>
          </a:prstGeom>
          <a:solidFill>
            <a:schemeClr val="accent2">
              <a:lumMod val="20000"/>
              <a:lumOff val="8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With 5.2m admissions post-Xmas, there’s opportunity to maximise reach</a:t>
            </a:r>
          </a:p>
        </p:txBody>
      </p:sp>
      <p:sp>
        <p:nvSpPr>
          <p:cNvPr id="29" name="Rectangle: Rounded Corners 28">
            <a:extLst>
              <a:ext uri="{FF2B5EF4-FFF2-40B4-BE49-F238E27FC236}">
                <a16:creationId xmlns:a16="http://schemas.microsoft.com/office/drawing/2014/main" id="{735DCFA7-1A17-995C-475C-55DDA30E5D01}"/>
              </a:ext>
            </a:extLst>
          </p:cNvPr>
          <p:cNvSpPr/>
          <p:nvPr/>
        </p:nvSpPr>
        <p:spPr>
          <a:xfrm>
            <a:off x="9258591" y="3385108"/>
            <a:ext cx="2728167" cy="794339"/>
          </a:xfrm>
          <a:prstGeom prst="roundRect">
            <a:avLst/>
          </a:prstGeom>
          <a:solidFill>
            <a:schemeClr val="accent5">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Cinema delivers the highest price perceptions vs other channels</a:t>
            </a:r>
          </a:p>
        </p:txBody>
      </p:sp>
      <p:sp>
        <p:nvSpPr>
          <p:cNvPr id="31" name="Rectangle: Rounded Corners 30">
            <a:extLst>
              <a:ext uri="{FF2B5EF4-FFF2-40B4-BE49-F238E27FC236}">
                <a16:creationId xmlns:a16="http://schemas.microsoft.com/office/drawing/2014/main" id="{E3DB6620-64BD-A8BC-D286-1B249E0B386A}"/>
              </a:ext>
            </a:extLst>
          </p:cNvPr>
          <p:cNvSpPr/>
          <p:nvPr/>
        </p:nvSpPr>
        <p:spPr>
          <a:xfrm>
            <a:off x="9258591" y="4290278"/>
            <a:ext cx="2728167" cy="794339"/>
          </a:xfrm>
          <a:prstGeom prst="roundRect">
            <a:avLst/>
          </a:prstGeom>
          <a:solidFill>
            <a:schemeClr val="accent5">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Brands should leverage spending power, with heavy cinemagoers being 76% more likely to spend more than usual this Xmas</a:t>
            </a:r>
          </a:p>
        </p:txBody>
      </p:sp>
      <p:sp>
        <p:nvSpPr>
          <p:cNvPr id="33" name="Rectangle: Rounded Corners 32">
            <a:extLst>
              <a:ext uri="{FF2B5EF4-FFF2-40B4-BE49-F238E27FC236}">
                <a16:creationId xmlns:a16="http://schemas.microsoft.com/office/drawing/2014/main" id="{3AD32174-ACA1-CDBA-9C30-3E6D2A2258EC}"/>
              </a:ext>
            </a:extLst>
          </p:cNvPr>
          <p:cNvSpPr/>
          <p:nvPr/>
        </p:nvSpPr>
        <p:spPr>
          <a:xfrm>
            <a:off x="9258591" y="5195448"/>
            <a:ext cx="2728167" cy="794339"/>
          </a:xfrm>
          <a:prstGeom prst="roundRect">
            <a:avLst/>
          </a:prstGeom>
          <a:solidFill>
            <a:schemeClr val="accent5">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1200" dirty="0">
                <a:solidFill>
                  <a:schemeClr val="tx2"/>
                </a:solidFill>
              </a:rPr>
              <a:t>Across Xmas campaigns, Exposure to the ad  in the cinema improves</a:t>
            </a:r>
          </a:p>
          <a:p>
            <a:pPr algn="ctr"/>
            <a:r>
              <a:rPr lang="en-GB" sz="1200" dirty="0">
                <a:solidFill>
                  <a:schemeClr val="tx2"/>
                </a:solidFill>
              </a:rPr>
              <a:t> purchase intent by +13%</a:t>
            </a:r>
          </a:p>
        </p:txBody>
      </p:sp>
    </p:spTree>
    <p:extLst>
      <p:ext uri="{BB962C8B-B14F-4D97-AF65-F5344CB8AC3E}">
        <p14:creationId xmlns:p14="http://schemas.microsoft.com/office/powerpoint/2010/main" val="4480733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a:extLst>
            <a:ext uri="{FF2B5EF4-FFF2-40B4-BE49-F238E27FC236}">
              <a16:creationId xmlns:a16="http://schemas.microsoft.com/office/drawing/2014/main" id="{CFE39904-5AC5-6B98-4524-B16B6ED915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373D4D-798A-D6C4-D69B-55E8A0FA42E7}"/>
              </a:ext>
            </a:extLst>
          </p:cNvPr>
          <p:cNvSpPr>
            <a:spLocks noGrp="1"/>
          </p:cNvSpPr>
          <p:nvPr>
            <p:ph type="body" sz="quarter" idx="72"/>
          </p:nvPr>
        </p:nvSpPr>
        <p:spPr/>
        <p:txBody>
          <a:bodyPr/>
          <a:lstStyle/>
          <a:p>
            <a:endParaRPr lang="en-GB"/>
          </a:p>
        </p:txBody>
      </p:sp>
      <p:sp>
        <p:nvSpPr>
          <p:cNvPr id="7" name="Rectangle: Rounded Corners 6">
            <a:extLst>
              <a:ext uri="{FF2B5EF4-FFF2-40B4-BE49-F238E27FC236}">
                <a16:creationId xmlns:a16="http://schemas.microsoft.com/office/drawing/2014/main" id="{AF0023BA-A865-F220-DD3B-A0D4C3539F88}"/>
              </a:ext>
            </a:extLst>
          </p:cNvPr>
          <p:cNvSpPr/>
          <p:nvPr/>
        </p:nvSpPr>
        <p:spPr>
          <a:xfrm>
            <a:off x="392428" y="508925"/>
            <a:ext cx="5479896" cy="1144027"/>
          </a:xfrm>
          <a:prstGeom prst="roundRect">
            <a:avLst/>
          </a:prstGeom>
          <a:solidFill>
            <a:schemeClr val="accent2"/>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bg1"/>
                </a:solidFill>
              </a:rPr>
              <a:t>How can I reach co-viewing audiences?</a:t>
            </a:r>
          </a:p>
        </p:txBody>
      </p:sp>
      <p:sp>
        <p:nvSpPr>
          <p:cNvPr id="12" name="Rectangle: Rounded Corners 11">
            <a:extLst>
              <a:ext uri="{FF2B5EF4-FFF2-40B4-BE49-F238E27FC236}">
                <a16:creationId xmlns:a16="http://schemas.microsoft.com/office/drawing/2014/main" id="{4AA9B2DC-94C8-0BB2-15CC-9A74346FEE39}"/>
              </a:ext>
            </a:extLst>
          </p:cNvPr>
          <p:cNvSpPr/>
          <p:nvPr/>
        </p:nvSpPr>
        <p:spPr>
          <a:xfrm>
            <a:off x="392428" y="1878100"/>
            <a:ext cx="5479896" cy="1144027"/>
          </a:xfrm>
          <a:prstGeom prst="roundRect">
            <a:avLst/>
          </a:prstGeom>
          <a:solidFill>
            <a:schemeClr val="accent6"/>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tx1"/>
                </a:solidFill>
              </a:rPr>
              <a:t>How can my brand be across the biggest cultural moments?</a:t>
            </a:r>
          </a:p>
        </p:txBody>
      </p:sp>
      <p:sp>
        <p:nvSpPr>
          <p:cNvPr id="13" name="Rectangle: Rounded Corners 12">
            <a:extLst>
              <a:ext uri="{FF2B5EF4-FFF2-40B4-BE49-F238E27FC236}">
                <a16:creationId xmlns:a16="http://schemas.microsoft.com/office/drawing/2014/main" id="{51B1DE54-1611-A8AD-9E8C-4586D74BABFB}"/>
              </a:ext>
            </a:extLst>
          </p:cNvPr>
          <p:cNvSpPr/>
          <p:nvPr/>
        </p:nvSpPr>
        <p:spPr>
          <a:xfrm>
            <a:off x="392428" y="3242699"/>
            <a:ext cx="5479896" cy="1144027"/>
          </a:xfrm>
          <a:prstGeom prst="roundRect">
            <a:avLst/>
          </a:prstGeom>
          <a:solidFill>
            <a:schemeClr val="accent4"/>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tx1"/>
                </a:solidFill>
              </a:rPr>
              <a:t>How can I avoid being lost amongst other brands in the festive period? </a:t>
            </a:r>
          </a:p>
        </p:txBody>
      </p:sp>
      <p:sp>
        <p:nvSpPr>
          <p:cNvPr id="15" name="Rectangle: Rounded Corners 14">
            <a:extLst>
              <a:ext uri="{FF2B5EF4-FFF2-40B4-BE49-F238E27FC236}">
                <a16:creationId xmlns:a16="http://schemas.microsoft.com/office/drawing/2014/main" id="{702D5E34-8851-3068-A592-069D6DA2FA25}"/>
              </a:ext>
            </a:extLst>
          </p:cNvPr>
          <p:cNvSpPr/>
          <p:nvPr/>
        </p:nvSpPr>
        <p:spPr>
          <a:xfrm>
            <a:off x="392428" y="4607298"/>
            <a:ext cx="5479896" cy="1144027"/>
          </a:xfrm>
          <a:prstGeom prst="roundRect">
            <a:avLst/>
          </a:prstGeom>
          <a:solidFill>
            <a:schemeClr val="accent5">
              <a:lumMod val="5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bg1"/>
                </a:solidFill>
              </a:rPr>
              <a:t>How can I reach more affluent audiences willing to spend more?</a:t>
            </a:r>
          </a:p>
        </p:txBody>
      </p:sp>
      <p:sp>
        <p:nvSpPr>
          <p:cNvPr id="27" name="Text Placeholder 4">
            <a:extLst>
              <a:ext uri="{FF2B5EF4-FFF2-40B4-BE49-F238E27FC236}">
                <a16:creationId xmlns:a16="http://schemas.microsoft.com/office/drawing/2014/main" id="{F3460B87-AB25-2C93-3949-1A6B9BCECF86}"/>
              </a:ext>
            </a:extLst>
          </p:cNvPr>
          <p:cNvSpPr>
            <a:spLocks noGrp="1"/>
          </p:cNvSpPr>
          <p:nvPr>
            <p:ph type="body" sz="quarter" idx="87"/>
          </p:nvPr>
        </p:nvSpPr>
        <p:spPr>
          <a:xfrm>
            <a:off x="6588682" y="508925"/>
            <a:ext cx="4622011" cy="1144027"/>
          </a:xfrm>
          <a:solidFill>
            <a:schemeClr val="tx1"/>
          </a:solidFill>
        </p:spPr>
        <p:txBody>
          <a:bodyPr anchor="ctr">
            <a:normAutofit/>
          </a:bodyPr>
          <a:lstStyle/>
          <a:p>
            <a:pPr algn="ctr"/>
            <a:r>
              <a:rPr lang="en-GB" sz="3200" dirty="0">
                <a:solidFill>
                  <a:schemeClr val="bg1"/>
                </a:solidFill>
              </a:rPr>
              <a:t>Dial up social connection with cinema</a:t>
            </a:r>
          </a:p>
        </p:txBody>
      </p:sp>
      <p:sp>
        <p:nvSpPr>
          <p:cNvPr id="28" name="Text Placeholder 5">
            <a:extLst>
              <a:ext uri="{FF2B5EF4-FFF2-40B4-BE49-F238E27FC236}">
                <a16:creationId xmlns:a16="http://schemas.microsoft.com/office/drawing/2014/main" id="{A7699884-1D66-CB9A-58F4-7CA663E59488}"/>
              </a:ext>
            </a:extLst>
          </p:cNvPr>
          <p:cNvSpPr>
            <a:spLocks noGrp="1"/>
          </p:cNvSpPr>
          <p:nvPr>
            <p:ph type="body" sz="quarter" idx="89"/>
          </p:nvPr>
        </p:nvSpPr>
        <p:spPr>
          <a:xfrm>
            <a:off x="6663241" y="4607297"/>
            <a:ext cx="4552280" cy="1144027"/>
          </a:xfrm>
          <a:solidFill>
            <a:schemeClr val="tx1"/>
          </a:solidFill>
        </p:spPr>
        <p:txBody>
          <a:bodyPr anchor="ctr">
            <a:normAutofit/>
          </a:bodyPr>
          <a:lstStyle/>
          <a:p>
            <a:pPr algn="ctr"/>
            <a:r>
              <a:rPr lang="en-GB" sz="3200" dirty="0">
                <a:solidFill>
                  <a:schemeClr val="bg1"/>
                </a:solidFill>
              </a:rPr>
              <a:t>Leverage cinemagoers spending power</a:t>
            </a:r>
          </a:p>
        </p:txBody>
      </p:sp>
      <p:sp>
        <p:nvSpPr>
          <p:cNvPr id="29" name="Text Placeholder 10">
            <a:extLst>
              <a:ext uri="{FF2B5EF4-FFF2-40B4-BE49-F238E27FC236}">
                <a16:creationId xmlns:a16="http://schemas.microsoft.com/office/drawing/2014/main" id="{2C6C402E-87AA-DD75-E0CA-D52A8CBF1328}"/>
              </a:ext>
            </a:extLst>
          </p:cNvPr>
          <p:cNvSpPr>
            <a:spLocks noGrp="1"/>
          </p:cNvSpPr>
          <p:nvPr>
            <p:ph type="body" sz="quarter" idx="91"/>
          </p:nvPr>
        </p:nvSpPr>
        <p:spPr>
          <a:xfrm>
            <a:off x="6588682" y="1872132"/>
            <a:ext cx="4622011" cy="1144027"/>
          </a:xfrm>
          <a:solidFill>
            <a:schemeClr val="tx1"/>
          </a:solidFill>
        </p:spPr>
        <p:txBody>
          <a:bodyPr anchor="ctr">
            <a:normAutofit/>
          </a:bodyPr>
          <a:lstStyle/>
          <a:p>
            <a:pPr algn="ctr"/>
            <a:r>
              <a:rPr lang="en-GB" sz="3200" dirty="0">
                <a:solidFill>
                  <a:schemeClr val="bg1"/>
                </a:solidFill>
              </a:rPr>
              <a:t>Access cinematic cultural moments</a:t>
            </a:r>
          </a:p>
        </p:txBody>
      </p:sp>
      <p:sp>
        <p:nvSpPr>
          <p:cNvPr id="30" name="Text Placeholder 13">
            <a:extLst>
              <a:ext uri="{FF2B5EF4-FFF2-40B4-BE49-F238E27FC236}">
                <a16:creationId xmlns:a16="http://schemas.microsoft.com/office/drawing/2014/main" id="{08FAB5A7-3FE7-A22F-7271-CE70B65F9AB6}"/>
              </a:ext>
            </a:extLst>
          </p:cNvPr>
          <p:cNvSpPr>
            <a:spLocks noGrp="1"/>
          </p:cNvSpPr>
          <p:nvPr>
            <p:ph type="body" sz="quarter" idx="93"/>
          </p:nvPr>
        </p:nvSpPr>
        <p:spPr>
          <a:xfrm>
            <a:off x="6382486" y="3269828"/>
            <a:ext cx="5113791" cy="1144027"/>
          </a:xfrm>
          <a:solidFill>
            <a:schemeClr val="tx1"/>
          </a:solidFill>
        </p:spPr>
        <p:txBody>
          <a:bodyPr anchor="ctr">
            <a:normAutofit/>
          </a:bodyPr>
          <a:lstStyle/>
          <a:p>
            <a:pPr algn="ctr"/>
            <a:r>
              <a:rPr lang="en-GB" sz="3200" dirty="0">
                <a:solidFill>
                  <a:schemeClr val="bg1"/>
                </a:solidFill>
              </a:rPr>
              <a:t>Cut-through the festive clutter with cinema</a:t>
            </a:r>
          </a:p>
        </p:txBody>
      </p:sp>
    </p:spTree>
    <p:extLst>
      <p:ext uri="{BB962C8B-B14F-4D97-AF65-F5344CB8AC3E}">
        <p14:creationId xmlns:p14="http://schemas.microsoft.com/office/powerpoint/2010/main" val="105200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bg/>
                                          </p:spTgt>
                                        </p:tgtEl>
                                        <p:attrNameLst>
                                          <p:attrName>style.visibility</p:attrName>
                                        </p:attrNameLst>
                                      </p:cBhvr>
                                      <p:to>
                                        <p:strVal val="visible"/>
                                      </p:to>
                                    </p:set>
                                    <p:anim calcmode="lin" valueType="num">
                                      <p:cBhvr additive="base">
                                        <p:cTn id="7" dur="500" fill="hold"/>
                                        <p:tgtEl>
                                          <p:spTgt spid="27">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27">
                                            <p:bg/>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 calcmode="lin" valueType="num">
                                      <p:cBhvr additive="base">
                                        <p:cTn id="12"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29">
                                            <p:bg/>
                                          </p:spTgt>
                                        </p:tgtEl>
                                        <p:attrNameLst>
                                          <p:attrName>style.visibility</p:attrName>
                                        </p:attrNameLst>
                                      </p:cBhvr>
                                      <p:to>
                                        <p:strVal val="visible"/>
                                      </p:to>
                                    </p:set>
                                    <p:anim calcmode="lin" valueType="num">
                                      <p:cBhvr additive="base">
                                        <p:cTn id="17" dur="500" fill="hold"/>
                                        <p:tgtEl>
                                          <p:spTgt spid="29">
                                            <p:bg/>
                                          </p:spTgt>
                                        </p:tgtEl>
                                        <p:attrNameLst>
                                          <p:attrName>ppt_x</p:attrName>
                                        </p:attrNameLst>
                                      </p:cBhvr>
                                      <p:tavLst>
                                        <p:tav tm="0">
                                          <p:val>
                                            <p:strVal val="1+#ppt_w/2"/>
                                          </p:val>
                                        </p:tav>
                                        <p:tav tm="100000">
                                          <p:val>
                                            <p:strVal val="#ppt_x"/>
                                          </p:val>
                                        </p:tav>
                                      </p:tavLst>
                                    </p:anim>
                                    <p:anim calcmode="lin" valueType="num">
                                      <p:cBhvr additive="base">
                                        <p:cTn id="18" dur="500" fill="hold"/>
                                        <p:tgtEl>
                                          <p:spTgt spid="29">
                                            <p:bg/>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29">
                                            <p:txEl>
                                              <p:pRg st="0" end="0"/>
                                            </p:txEl>
                                          </p:spTgt>
                                        </p:tgtEl>
                                        <p:attrNameLst>
                                          <p:attrName>style.visibility</p:attrName>
                                        </p:attrNameLst>
                                      </p:cBhvr>
                                      <p:to>
                                        <p:strVal val="visible"/>
                                      </p:to>
                                    </p:set>
                                    <p:anim calcmode="lin" valueType="num">
                                      <p:cBhvr additive="base">
                                        <p:cTn id="22"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30">
                                            <p:bg/>
                                          </p:spTgt>
                                        </p:tgtEl>
                                        <p:attrNameLst>
                                          <p:attrName>style.visibility</p:attrName>
                                        </p:attrNameLst>
                                      </p:cBhvr>
                                      <p:to>
                                        <p:strVal val="visible"/>
                                      </p:to>
                                    </p:set>
                                    <p:anim calcmode="lin" valueType="num">
                                      <p:cBhvr additive="base">
                                        <p:cTn id="27" dur="500" fill="hold"/>
                                        <p:tgtEl>
                                          <p:spTgt spid="30">
                                            <p:bg/>
                                          </p:spTgt>
                                        </p:tgtEl>
                                        <p:attrNameLst>
                                          <p:attrName>ppt_x</p:attrName>
                                        </p:attrNameLst>
                                      </p:cBhvr>
                                      <p:tavLst>
                                        <p:tav tm="0">
                                          <p:val>
                                            <p:strVal val="1+#ppt_w/2"/>
                                          </p:val>
                                        </p:tav>
                                        <p:tav tm="100000">
                                          <p:val>
                                            <p:strVal val="#ppt_x"/>
                                          </p:val>
                                        </p:tav>
                                      </p:tavLst>
                                    </p:anim>
                                    <p:anim calcmode="lin" valueType="num">
                                      <p:cBhvr additive="base">
                                        <p:cTn id="28" dur="500" fill="hold"/>
                                        <p:tgtEl>
                                          <p:spTgt spid="30">
                                            <p:bg/>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30">
                                            <p:txEl>
                                              <p:pRg st="0" end="0"/>
                                            </p:txEl>
                                          </p:spTgt>
                                        </p:tgtEl>
                                        <p:attrNameLst>
                                          <p:attrName>style.visibility</p:attrName>
                                        </p:attrNameLst>
                                      </p:cBhvr>
                                      <p:to>
                                        <p:strVal val="visible"/>
                                      </p:to>
                                    </p:set>
                                    <p:anim calcmode="lin" valueType="num">
                                      <p:cBhvr additive="base">
                                        <p:cTn id="32"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28">
                                            <p:bg/>
                                          </p:spTgt>
                                        </p:tgtEl>
                                        <p:attrNameLst>
                                          <p:attrName>style.visibility</p:attrName>
                                        </p:attrNameLst>
                                      </p:cBhvr>
                                      <p:to>
                                        <p:strVal val="visible"/>
                                      </p:to>
                                    </p:set>
                                    <p:anim calcmode="lin" valueType="num">
                                      <p:cBhvr additive="base">
                                        <p:cTn id="37" dur="500" fill="hold"/>
                                        <p:tgtEl>
                                          <p:spTgt spid="28">
                                            <p:bg/>
                                          </p:spTgt>
                                        </p:tgtEl>
                                        <p:attrNameLst>
                                          <p:attrName>ppt_x</p:attrName>
                                        </p:attrNameLst>
                                      </p:cBhvr>
                                      <p:tavLst>
                                        <p:tav tm="0">
                                          <p:val>
                                            <p:strVal val="1+#ppt_w/2"/>
                                          </p:val>
                                        </p:tav>
                                        <p:tav tm="100000">
                                          <p:val>
                                            <p:strVal val="#ppt_x"/>
                                          </p:val>
                                        </p:tav>
                                      </p:tavLst>
                                    </p:anim>
                                    <p:anim calcmode="lin" valueType="num">
                                      <p:cBhvr additive="base">
                                        <p:cTn id="38" dur="500" fill="hold"/>
                                        <p:tgtEl>
                                          <p:spTgt spid="28">
                                            <p:bg/>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28">
                                            <p:txEl>
                                              <p:pRg st="0" end="0"/>
                                            </p:txEl>
                                          </p:spTgt>
                                        </p:tgtEl>
                                        <p:attrNameLst>
                                          <p:attrName>style.visibility</p:attrName>
                                        </p:attrNameLst>
                                      </p:cBhvr>
                                      <p:to>
                                        <p:strVal val="visible"/>
                                      </p:to>
                                    </p:set>
                                    <p:anim calcmode="lin" valueType="num">
                                      <p:cBhvr additive="base">
                                        <p:cTn id="42"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animBg="1"/>
      <p:bldP spid="28" grpId="0" build="p" animBg="1"/>
      <p:bldP spid="29" grpId="0" build="p" animBg="1"/>
      <p:bldP spid="30"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31903EA3-96ED-03D0-6964-5BA621B2475F}"/>
              </a:ext>
            </a:extLst>
          </p:cNvPr>
          <p:cNvPicPr>
            <a:picLocks noGrp="1" noChangeAspect="1"/>
          </p:cNvPicPr>
          <p:nvPr>
            <p:ph type="pic" sz="quarter" idx="57"/>
          </p:nvPr>
        </p:nvPicPr>
        <p:blipFill>
          <a:blip r:embed="rId2">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8" name="Picture Placeholder 27">
            <a:extLst>
              <a:ext uri="{FF2B5EF4-FFF2-40B4-BE49-F238E27FC236}">
                <a16:creationId xmlns:a16="http://schemas.microsoft.com/office/drawing/2014/main" id="{304F7330-BACC-3CD8-62AE-739F9A0FDF13}"/>
              </a:ext>
            </a:extLst>
          </p:cNvPr>
          <p:cNvPicPr>
            <a:picLocks noGrp="1" noChangeAspect="1"/>
          </p:cNvPicPr>
          <p:nvPr>
            <p:ph type="pic" sz="quarter" idx="59"/>
          </p:nvPr>
        </p:nvPicPr>
        <p:blipFill>
          <a:blip r:embed="rId4">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sp>
        <p:nvSpPr>
          <p:cNvPr id="33" name="Rectangle 32">
            <a:extLst>
              <a:ext uri="{FF2B5EF4-FFF2-40B4-BE49-F238E27FC236}">
                <a16:creationId xmlns:a16="http://schemas.microsoft.com/office/drawing/2014/main" id="{A0BE8EF7-F98D-B5D2-9039-7120F5068C29}"/>
              </a:ext>
            </a:extLst>
          </p:cNvPr>
          <p:cNvSpPr/>
          <p:nvPr/>
        </p:nvSpPr>
        <p:spPr>
          <a:xfrm>
            <a:off x="4151313" y="3485362"/>
            <a:ext cx="3862800" cy="314237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6 </a:t>
            </a:r>
          </a:p>
          <a:p>
            <a:pPr algn="ctr"/>
            <a:r>
              <a:rPr lang="en-GB" sz="2400" b="1" dirty="0"/>
              <a:t>HP+CH TVRS</a:t>
            </a:r>
          </a:p>
        </p:txBody>
      </p:sp>
      <p:sp>
        <p:nvSpPr>
          <p:cNvPr id="34" name="Rectangle 33">
            <a:extLst>
              <a:ext uri="{FF2B5EF4-FFF2-40B4-BE49-F238E27FC236}">
                <a16:creationId xmlns:a16="http://schemas.microsoft.com/office/drawing/2014/main" id="{4EFA441A-4B3A-C0C3-249E-7E13B8EB1364}"/>
              </a:ext>
            </a:extLst>
          </p:cNvPr>
          <p:cNvSpPr/>
          <p:nvPr/>
        </p:nvSpPr>
        <p:spPr>
          <a:xfrm>
            <a:off x="8092026" y="3429000"/>
            <a:ext cx="3862800" cy="314237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5</a:t>
            </a:r>
          </a:p>
          <a:p>
            <a:pPr algn="ctr"/>
            <a:r>
              <a:rPr lang="en-GB" sz="2400" b="1" dirty="0"/>
              <a:t>HP+CH TVRS</a:t>
            </a:r>
          </a:p>
        </p:txBody>
      </p:sp>
      <p:pic>
        <p:nvPicPr>
          <p:cNvPr id="3" name="Picture Placeholder 2">
            <a:extLst>
              <a:ext uri="{FF2B5EF4-FFF2-40B4-BE49-F238E27FC236}">
                <a16:creationId xmlns:a16="http://schemas.microsoft.com/office/drawing/2014/main" id="{DC9627E1-3CD2-6586-DDD6-F9F1055A2191}"/>
              </a:ext>
            </a:extLst>
          </p:cNvPr>
          <p:cNvPicPr>
            <a:picLocks noGrp="1" noChangeAspect="1"/>
          </p:cNvPicPr>
          <p:nvPr>
            <p:ph type="pic" sz="quarter" idx="50"/>
          </p:nvPr>
        </p:nvPicPr>
        <p:blipFill>
          <a:blip r:embed="rId5">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0" name="Picture Placeholder 19">
            <a:extLst>
              <a:ext uri="{FF2B5EF4-FFF2-40B4-BE49-F238E27FC236}">
                <a16:creationId xmlns:a16="http://schemas.microsoft.com/office/drawing/2014/main" id="{238C5B2D-C00C-6F7F-55A5-1F42F187070A}"/>
              </a:ext>
            </a:extLst>
          </p:cNvPr>
          <p:cNvPicPr>
            <a:picLocks noGrp="1" noChangeAspect="1"/>
          </p:cNvPicPr>
          <p:nvPr>
            <p:ph type="pic" sz="quarter" idx="51"/>
          </p:nvPr>
        </p:nvPicPr>
        <p:blipFill>
          <a:blip r:embed="rId6">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2" name="Picture Placeholder 21">
            <a:extLst>
              <a:ext uri="{FF2B5EF4-FFF2-40B4-BE49-F238E27FC236}">
                <a16:creationId xmlns:a16="http://schemas.microsoft.com/office/drawing/2014/main" id="{1CF670E6-5102-8AAB-7346-E62C904CB93B}"/>
              </a:ext>
            </a:extLst>
          </p:cNvPr>
          <p:cNvPicPr>
            <a:picLocks noGrp="1" noChangeAspect="1"/>
          </p:cNvPicPr>
          <p:nvPr>
            <p:ph type="pic" sz="quarter" idx="53"/>
          </p:nvPr>
        </p:nvPicPr>
        <p:blipFill>
          <a:blip r:embed="rId7">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4" name="Picture Placeholder 23">
            <a:extLst>
              <a:ext uri="{FF2B5EF4-FFF2-40B4-BE49-F238E27FC236}">
                <a16:creationId xmlns:a16="http://schemas.microsoft.com/office/drawing/2014/main" id="{2C4769F6-3C88-0F05-CBE0-D80AD2631027}"/>
              </a:ext>
            </a:extLst>
          </p:cNvPr>
          <p:cNvPicPr>
            <a:picLocks noGrp="1" noChangeAspect="1"/>
          </p:cNvPicPr>
          <p:nvPr>
            <p:ph type="pic" sz="quarter" idx="55"/>
          </p:nvPr>
        </p:nvPicPr>
        <p:blipFill>
          <a:blip r:embed="rId8">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sp>
        <p:nvSpPr>
          <p:cNvPr id="14" name="Text Placeholder 13">
            <a:extLst>
              <a:ext uri="{FF2B5EF4-FFF2-40B4-BE49-F238E27FC236}">
                <a16:creationId xmlns:a16="http://schemas.microsoft.com/office/drawing/2014/main" id="{252846A3-AD99-C42F-BFDD-DF0BC1116406}"/>
              </a:ext>
            </a:extLst>
          </p:cNvPr>
          <p:cNvSpPr>
            <a:spLocks noGrp="1"/>
          </p:cNvSpPr>
          <p:nvPr>
            <p:ph type="body" sz="quarter" idx="92"/>
          </p:nvPr>
        </p:nvSpPr>
        <p:spPr/>
        <p:txBody>
          <a:bodyPr/>
          <a:lstStyle/>
          <a:p>
            <a:r>
              <a:rPr lang="en-GB" dirty="0"/>
              <a:t>The Cat in the Hat		6 Nov 2026</a:t>
            </a:r>
          </a:p>
        </p:txBody>
      </p:sp>
      <p:sp>
        <p:nvSpPr>
          <p:cNvPr id="15" name="Text Placeholder 14">
            <a:extLst>
              <a:ext uri="{FF2B5EF4-FFF2-40B4-BE49-F238E27FC236}">
                <a16:creationId xmlns:a16="http://schemas.microsoft.com/office/drawing/2014/main" id="{10D878C3-1E67-3F9E-9CAE-660C5AAEEA3A}"/>
              </a:ext>
            </a:extLst>
          </p:cNvPr>
          <p:cNvSpPr>
            <a:spLocks noGrp="1"/>
          </p:cNvSpPr>
          <p:nvPr>
            <p:ph type="body" sz="quarter" idx="93"/>
          </p:nvPr>
        </p:nvSpPr>
        <p:spPr/>
        <p:txBody>
          <a:bodyPr/>
          <a:lstStyle/>
          <a:p>
            <a:r>
              <a:rPr lang="en-GB" dirty="0"/>
              <a:t>Focker-In-Law			25 Nov 2026</a:t>
            </a:r>
          </a:p>
        </p:txBody>
      </p:sp>
      <p:sp>
        <p:nvSpPr>
          <p:cNvPr id="29" name="Rectangle 28">
            <a:extLst>
              <a:ext uri="{FF2B5EF4-FFF2-40B4-BE49-F238E27FC236}">
                <a16:creationId xmlns:a16="http://schemas.microsoft.com/office/drawing/2014/main" id="{F413E96C-58A6-EBD1-23C2-1F7A18AF8B1E}"/>
              </a:ext>
            </a:extLst>
          </p:cNvPr>
          <p:cNvSpPr/>
          <p:nvPr/>
        </p:nvSpPr>
        <p:spPr>
          <a:xfrm>
            <a:off x="192087" y="225423"/>
            <a:ext cx="3899825" cy="3150403"/>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13 </a:t>
            </a:r>
          </a:p>
          <a:p>
            <a:pPr algn="ctr"/>
            <a:r>
              <a:rPr lang="en-GB" sz="2400" b="1" dirty="0"/>
              <a:t>HP+CH TVRS</a:t>
            </a:r>
          </a:p>
        </p:txBody>
      </p:sp>
      <p:sp>
        <p:nvSpPr>
          <p:cNvPr id="30" name="Rectangle 29">
            <a:extLst>
              <a:ext uri="{FF2B5EF4-FFF2-40B4-BE49-F238E27FC236}">
                <a16:creationId xmlns:a16="http://schemas.microsoft.com/office/drawing/2014/main" id="{97E262EF-C8BB-0903-67A2-E21FFE9F7786}"/>
              </a:ext>
            </a:extLst>
          </p:cNvPr>
          <p:cNvSpPr/>
          <p:nvPr/>
        </p:nvSpPr>
        <p:spPr>
          <a:xfrm>
            <a:off x="4132800" y="225423"/>
            <a:ext cx="3899825" cy="3150403"/>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6 </a:t>
            </a:r>
          </a:p>
          <a:p>
            <a:pPr algn="ctr"/>
            <a:r>
              <a:rPr lang="en-GB" sz="2400" b="1" dirty="0"/>
              <a:t>HP+CH TVRS</a:t>
            </a:r>
          </a:p>
        </p:txBody>
      </p:sp>
      <p:sp>
        <p:nvSpPr>
          <p:cNvPr id="31" name="Rectangle 30">
            <a:extLst>
              <a:ext uri="{FF2B5EF4-FFF2-40B4-BE49-F238E27FC236}">
                <a16:creationId xmlns:a16="http://schemas.microsoft.com/office/drawing/2014/main" id="{48174072-6761-4E31-E860-B12A719E4862}"/>
              </a:ext>
            </a:extLst>
          </p:cNvPr>
          <p:cNvSpPr/>
          <p:nvPr/>
        </p:nvSpPr>
        <p:spPr>
          <a:xfrm>
            <a:off x="8073513" y="225423"/>
            <a:ext cx="3899825" cy="3150403"/>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8 </a:t>
            </a:r>
          </a:p>
          <a:p>
            <a:pPr algn="ctr"/>
            <a:r>
              <a:rPr lang="en-GB" sz="2400" b="1" dirty="0"/>
              <a:t>HP+CH TVRS</a:t>
            </a:r>
          </a:p>
        </p:txBody>
      </p:sp>
      <p:sp>
        <p:nvSpPr>
          <p:cNvPr id="32" name="Rectangle 31">
            <a:extLst>
              <a:ext uri="{FF2B5EF4-FFF2-40B4-BE49-F238E27FC236}">
                <a16:creationId xmlns:a16="http://schemas.microsoft.com/office/drawing/2014/main" id="{D8F401C8-BE9D-76DE-1E13-ED7049DF9177}"/>
              </a:ext>
            </a:extLst>
          </p:cNvPr>
          <p:cNvSpPr/>
          <p:nvPr/>
        </p:nvSpPr>
        <p:spPr>
          <a:xfrm>
            <a:off x="192086" y="3485362"/>
            <a:ext cx="3862801"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6 </a:t>
            </a:r>
          </a:p>
          <a:p>
            <a:pPr algn="ctr"/>
            <a:r>
              <a:rPr lang="en-GB" sz="2400" b="1" dirty="0"/>
              <a:t>HP+CH TVRS</a:t>
            </a:r>
          </a:p>
        </p:txBody>
      </p:sp>
      <p:sp>
        <p:nvSpPr>
          <p:cNvPr id="47" name="Text Placeholder 10">
            <a:extLst>
              <a:ext uri="{FF2B5EF4-FFF2-40B4-BE49-F238E27FC236}">
                <a16:creationId xmlns:a16="http://schemas.microsoft.com/office/drawing/2014/main" id="{90B58EB8-F5A9-57CB-5C72-617CCBF75B10}"/>
              </a:ext>
            </a:extLst>
          </p:cNvPr>
          <p:cNvSpPr>
            <a:spLocks noGrp="1"/>
          </p:cNvSpPr>
          <p:nvPr>
            <p:ph type="body" sz="quarter" idx="89"/>
          </p:nvPr>
        </p:nvSpPr>
        <p:spPr>
          <a:xfrm>
            <a:off x="8169938" y="3085878"/>
            <a:ext cx="3744000" cy="228747"/>
          </a:xfrm>
        </p:spPr>
        <p:txBody>
          <a:bodyPr/>
          <a:lstStyle/>
          <a:p>
            <a:r>
              <a:rPr lang="en-GB" sz="1100" dirty="0"/>
              <a:t>Dune Part 3 			18 Dec 2026</a:t>
            </a:r>
          </a:p>
        </p:txBody>
      </p:sp>
      <p:sp>
        <p:nvSpPr>
          <p:cNvPr id="48" name="Text Placeholder 11">
            <a:extLst>
              <a:ext uri="{FF2B5EF4-FFF2-40B4-BE49-F238E27FC236}">
                <a16:creationId xmlns:a16="http://schemas.microsoft.com/office/drawing/2014/main" id="{CE887A55-5C56-E1DF-55D8-2D5BAA1270E6}"/>
              </a:ext>
            </a:extLst>
          </p:cNvPr>
          <p:cNvSpPr>
            <a:spLocks noGrp="1"/>
          </p:cNvSpPr>
          <p:nvPr>
            <p:ph type="body" sz="quarter" idx="90"/>
          </p:nvPr>
        </p:nvSpPr>
        <p:spPr>
          <a:xfrm>
            <a:off x="4224000" y="3085878"/>
            <a:ext cx="3744000" cy="228747"/>
          </a:xfrm>
        </p:spPr>
        <p:txBody>
          <a:bodyPr/>
          <a:lstStyle/>
          <a:p>
            <a:r>
              <a:rPr lang="en-GB" sz="1100" dirty="0"/>
              <a:t>Jumanji Open World 		23 Dec 2026</a:t>
            </a:r>
          </a:p>
        </p:txBody>
      </p:sp>
      <p:sp>
        <p:nvSpPr>
          <p:cNvPr id="49" name="Text Placeholder 12">
            <a:extLst>
              <a:ext uri="{FF2B5EF4-FFF2-40B4-BE49-F238E27FC236}">
                <a16:creationId xmlns:a16="http://schemas.microsoft.com/office/drawing/2014/main" id="{0FB3B21F-4C75-B011-6C6A-C607A0FED8FA}"/>
              </a:ext>
            </a:extLst>
          </p:cNvPr>
          <p:cNvSpPr>
            <a:spLocks noGrp="1"/>
          </p:cNvSpPr>
          <p:nvPr>
            <p:ph type="body" sz="quarter" idx="91"/>
          </p:nvPr>
        </p:nvSpPr>
        <p:spPr>
          <a:xfrm>
            <a:off x="251488" y="3085878"/>
            <a:ext cx="3744000" cy="228747"/>
          </a:xfrm>
        </p:spPr>
        <p:txBody>
          <a:bodyPr/>
          <a:lstStyle/>
          <a:p>
            <a:r>
              <a:rPr lang="en-GB" sz="1100" dirty="0"/>
              <a:t>Avengers: Doomsday 		18 Dec 2026</a:t>
            </a:r>
          </a:p>
        </p:txBody>
      </p:sp>
      <p:sp>
        <p:nvSpPr>
          <p:cNvPr id="50" name="Text Placeholder 15">
            <a:extLst>
              <a:ext uri="{FF2B5EF4-FFF2-40B4-BE49-F238E27FC236}">
                <a16:creationId xmlns:a16="http://schemas.microsoft.com/office/drawing/2014/main" id="{ADFA1F7E-621E-9C8D-99F6-1EE177141B31}"/>
              </a:ext>
            </a:extLst>
          </p:cNvPr>
          <p:cNvSpPr>
            <a:spLocks noGrp="1"/>
          </p:cNvSpPr>
          <p:nvPr>
            <p:ph type="body" sz="quarter" idx="94"/>
          </p:nvPr>
        </p:nvSpPr>
        <p:spPr>
          <a:xfrm>
            <a:off x="210600" y="6342627"/>
            <a:ext cx="3862799" cy="228747"/>
          </a:xfrm>
        </p:spPr>
        <p:txBody>
          <a:bodyPr/>
          <a:lstStyle/>
          <a:p>
            <a:r>
              <a:rPr lang="en-GB" sz="1100" dirty="0"/>
              <a:t>The Hunger Games: Sunrise on the Reaping 20 Nov 2026</a:t>
            </a:r>
          </a:p>
        </p:txBody>
      </p:sp>
    </p:spTree>
    <p:extLst>
      <p:ext uri="{BB962C8B-B14F-4D97-AF65-F5344CB8AC3E}">
        <p14:creationId xmlns:p14="http://schemas.microsoft.com/office/powerpoint/2010/main" val="307643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500" fill="hold"/>
                                        <p:tgtEl>
                                          <p:spTgt spid="30"/>
                                        </p:tgtEl>
                                        <p:attrNameLst>
                                          <p:attrName>ppt_w</p:attrName>
                                        </p:attrNameLst>
                                      </p:cBhvr>
                                      <p:tavLst>
                                        <p:tav tm="0">
                                          <p:val>
                                            <p:fltVal val="0"/>
                                          </p:val>
                                        </p:tav>
                                        <p:tav tm="100000">
                                          <p:val>
                                            <p:strVal val="#ppt_w"/>
                                          </p:val>
                                        </p:tav>
                                      </p:tavLst>
                                    </p:anim>
                                    <p:anim calcmode="lin" valueType="num">
                                      <p:cBhvr>
                                        <p:cTn id="13" dur="500" fill="hold"/>
                                        <p:tgtEl>
                                          <p:spTgt spid="30"/>
                                        </p:tgtEl>
                                        <p:attrNameLst>
                                          <p:attrName>ppt_h</p:attrName>
                                        </p:attrNameLst>
                                      </p:cBhvr>
                                      <p:tavLst>
                                        <p:tav tm="0">
                                          <p:val>
                                            <p:fltVal val="0"/>
                                          </p:val>
                                        </p:tav>
                                        <p:tav tm="100000">
                                          <p:val>
                                            <p:strVal val="#ppt_h"/>
                                          </p:val>
                                        </p:tav>
                                      </p:tavLst>
                                    </p:anim>
                                    <p:animEffect transition="in" filter="fade">
                                      <p:cBhvr>
                                        <p:cTn id="14" dur="500"/>
                                        <p:tgtEl>
                                          <p:spTgt spid="3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fltVal val="0"/>
                                          </p:val>
                                        </p:tav>
                                        <p:tav tm="100000">
                                          <p:val>
                                            <p:strVal val="#ppt_h"/>
                                          </p:val>
                                        </p:tav>
                                      </p:tavLst>
                                    </p:anim>
                                    <p:animEffect transition="in" filter="fade">
                                      <p:cBhvr>
                                        <p:cTn id="19" dur="500"/>
                                        <p:tgtEl>
                                          <p:spTgt spid="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p:cTn id="22" dur="500" fill="hold"/>
                                        <p:tgtEl>
                                          <p:spTgt spid="34"/>
                                        </p:tgtEl>
                                        <p:attrNameLst>
                                          <p:attrName>ppt_w</p:attrName>
                                        </p:attrNameLst>
                                      </p:cBhvr>
                                      <p:tavLst>
                                        <p:tav tm="0">
                                          <p:val>
                                            <p:fltVal val="0"/>
                                          </p:val>
                                        </p:tav>
                                        <p:tav tm="100000">
                                          <p:val>
                                            <p:strVal val="#ppt_w"/>
                                          </p:val>
                                        </p:tav>
                                      </p:tavLst>
                                    </p:anim>
                                    <p:anim calcmode="lin" valueType="num">
                                      <p:cBhvr>
                                        <p:cTn id="23" dur="500" fill="hold"/>
                                        <p:tgtEl>
                                          <p:spTgt spid="34"/>
                                        </p:tgtEl>
                                        <p:attrNameLst>
                                          <p:attrName>ppt_h</p:attrName>
                                        </p:attrNameLst>
                                      </p:cBhvr>
                                      <p:tavLst>
                                        <p:tav tm="0">
                                          <p:val>
                                            <p:fltVal val="0"/>
                                          </p:val>
                                        </p:tav>
                                        <p:tav tm="100000">
                                          <p:val>
                                            <p:strVal val="#ppt_h"/>
                                          </p:val>
                                        </p:tav>
                                      </p:tavLst>
                                    </p:anim>
                                    <p:animEffect transition="in" filter="fade">
                                      <p:cBhvr>
                                        <p:cTn id="24" dur="500"/>
                                        <p:tgtEl>
                                          <p:spTgt spid="3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29" grpId="0" animBg="1"/>
      <p:bldP spid="30" grpId="0" animBg="1"/>
      <p:bldP spid="31" grpId="0" animBg="1"/>
      <p:bldP spid="32"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68C8493-0956-0211-72F1-398BC2EF37C3}"/>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5EDE7DD1-B006-6820-2DBC-2474A24750E8}"/>
              </a:ext>
            </a:extLst>
          </p:cNvPr>
          <p:cNvPicPr>
            <a:picLocks noGrp="1" noChangeAspect="1"/>
          </p:cNvPicPr>
          <p:nvPr>
            <p:ph type="pic" sz="quarter" idx="50"/>
          </p:nvPr>
        </p:nvPicPr>
        <p:blipFill>
          <a:blip r:embed="rId2">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0" name="Picture Placeholder 19">
            <a:extLst>
              <a:ext uri="{FF2B5EF4-FFF2-40B4-BE49-F238E27FC236}">
                <a16:creationId xmlns:a16="http://schemas.microsoft.com/office/drawing/2014/main" id="{D059853D-7E5F-479E-85B2-41101BE56431}"/>
              </a:ext>
            </a:extLst>
          </p:cNvPr>
          <p:cNvPicPr>
            <a:picLocks noGrp="1" noChangeAspect="1"/>
          </p:cNvPicPr>
          <p:nvPr>
            <p:ph type="pic" sz="quarter" idx="51"/>
          </p:nvPr>
        </p:nvPicPr>
        <p:blipFill>
          <a:blip r:embed="rId4">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2" name="Picture Placeholder 21">
            <a:extLst>
              <a:ext uri="{FF2B5EF4-FFF2-40B4-BE49-F238E27FC236}">
                <a16:creationId xmlns:a16="http://schemas.microsoft.com/office/drawing/2014/main" id="{7EC7298B-29C8-2311-96BD-2DA13EEF59CC}"/>
              </a:ext>
            </a:extLst>
          </p:cNvPr>
          <p:cNvPicPr>
            <a:picLocks noGrp="1" noChangeAspect="1"/>
          </p:cNvPicPr>
          <p:nvPr>
            <p:ph type="pic" sz="quarter" idx="53"/>
          </p:nvPr>
        </p:nvPicPr>
        <p:blipFill>
          <a:blip r:embed="rId5">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4" name="Picture Placeholder 23">
            <a:extLst>
              <a:ext uri="{FF2B5EF4-FFF2-40B4-BE49-F238E27FC236}">
                <a16:creationId xmlns:a16="http://schemas.microsoft.com/office/drawing/2014/main" id="{DBF11DE8-4C7F-8A67-FC0B-B9C1181724F4}"/>
              </a:ext>
            </a:extLst>
          </p:cNvPr>
          <p:cNvPicPr>
            <a:picLocks noGrp="1" noChangeAspect="1"/>
          </p:cNvPicPr>
          <p:nvPr>
            <p:ph type="pic" sz="quarter" idx="55"/>
          </p:nvPr>
        </p:nvPicPr>
        <p:blipFill>
          <a:blip r:embed="rId6">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6" name="Picture Placeholder 25">
            <a:extLst>
              <a:ext uri="{FF2B5EF4-FFF2-40B4-BE49-F238E27FC236}">
                <a16:creationId xmlns:a16="http://schemas.microsoft.com/office/drawing/2014/main" id="{84F89785-0D47-9740-D801-27FA05DF8362}"/>
              </a:ext>
            </a:extLst>
          </p:cNvPr>
          <p:cNvPicPr>
            <a:picLocks noGrp="1" noChangeAspect="1"/>
          </p:cNvPicPr>
          <p:nvPr>
            <p:ph type="pic" sz="quarter" idx="57"/>
          </p:nvPr>
        </p:nvPicPr>
        <p:blipFill>
          <a:blip r:embed="rId7">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pic>
        <p:nvPicPr>
          <p:cNvPr id="28" name="Picture Placeholder 27">
            <a:extLst>
              <a:ext uri="{FF2B5EF4-FFF2-40B4-BE49-F238E27FC236}">
                <a16:creationId xmlns:a16="http://schemas.microsoft.com/office/drawing/2014/main" id="{B41F5A7F-EDC1-961D-B5BF-7A27CB791223}"/>
              </a:ext>
            </a:extLst>
          </p:cNvPr>
          <p:cNvPicPr>
            <a:picLocks noGrp="1" noChangeAspect="1"/>
          </p:cNvPicPr>
          <p:nvPr>
            <p:ph type="pic" sz="quarter" idx="59"/>
          </p:nvPr>
        </p:nvPicPr>
        <p:blipFill>
          <a:blip r:embed="rId8">
            <a:extLst>
              <a:ext uri="{28A0092B-C50C-407E-A947-70E740481C1C}">
                <a14:useLocalDpi xmlns:a14="http://schemas.microsoft.com/office/drawing/2010/main" val="0"/>
              </a:ext>
            </a:extLst>
          </a:blip>
          <a:srcRect/>
          <a:stretch/>
        </p:blipFill>
        <p:spPr>
          <a:prstGeom prst="roundRect">
            <a:avLst>
              <a:gd name="adj" fmla="val 1469"/>
            </a:avLst>
          </a:prstGeom>
          <a:blipFill>
            <a:blip r:embed="rId3" cstate="print">
              <a:extLst>
                <a:ext uri="{28A0092B-C50C-407E-A947-70E740481C1C}">
                  <a14:useLocalDpi xmlns:a14="http://schemas.microsoft.com/office/drawing/2010/main" val="0"/>
                </a:ext>
              </a:extLst>
            </a:blip>
            <a:srcRect/>
            <a:stretch>
              <a:fillRect/>
            </a:stretch>
          </a:blipFill>
        </p:spPr>
      </p:pic>
      <p:sp>
        <p:nvSpPr>
          <p:cNvPr id="2" name="Rectangle 1">
            <a:extLst>
              <a:ext uri="{FF2B5EF4-FFF2-40B4-BE49-F238E27FC236}">
                <a16:creationId xmlns:a16="http://schemas.microsoft.com/office/drawing/2014/main" id="{2A764855-BADF-0A16-7F7C-0CFC8DC5727F}"/>
              </a:ext>
            </a:extLst>
          </p:cNvPr>
          <p:cNvSpPr/>
          <p:nvPr/>
        </p:nvSpPr>
        <p:spPr>
          <a:xfrm>
            <a:off x="192087" y="225424"/>
            <a:ext cx="3899825"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18 </a:t>
            </a:r>
          </a:p>
          <a:p>
            <a:pPr algn="ctr"/>
            <a:r>
              <a:rPr lang="en-GB" sz="2400" b="1" dirty="0"/>
              <a:t>16-34 TVRS</a:t>
            </a:r>
          </a:p>
        </p:txBody>
      </p:sp>
      <p:sp>
        <p:nvSpPr>
          <p:cNvPr id="4" name="Rectangle 3">
            <a:extLst>
              <a:ext uri="{FF2B5EF4-FFF2-40B4-BE49-F238E27FC236}">
                <a16:creationId xmlns:a16="http://schemas.microsoft.com/office/drawing/2014/main" id="{9D2F85C1-5F25-5F14-39C8-70A2CCEA9B15}"/>
              </a:ext>
            </a:extLst>
          </p:cNvPr>
          <p:cNvSpPr/>
          <p:nvPr/>
        </p:nvSpPr>
        <p:spPr>
          <a:xfrm>
            <a:off x="4132800" y="225424"/>
            <a:ext cx="3899825"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12 </a:t>
            </a:r>
          </a:p>
          <a:p>
            <a:pPr algn="ctr"/>
            <a:r>
              <a:rPr lang="en-GB" sz="2400" b="1" dirty="0"/>
              <a:t>16-34 TVRS</a:t>
            </a:r>
          </a:p>
        </p:txBody>
      </p:sp>
      <p:sp>
        <p:nvSpPr>
          <p:cNvPr id="5" name="Rectangle 4">
            <a:extLst>
              <a:ext uri="{FF2B5EF4-FFF2-40B4-BE49-F238E27FC236}">
                <a16:creationId xmlns:a16="http://schemas.microsoft.com/office/drawing/2014/main" id="{539E8CC2-D146-A949-FAD5-4CB575DFC29E}"/>
              </a:ext>
            </a:extLst>
          </p:cNvPr>
          <p:cNvSpPr/>
          <p:nvPr/>
        </p:nvSpPr>
        <p:spPr>
          <a:xfrm>
            <a:off x="8073513" y="225424"/>
            <a:ext cx="3899825"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10 </a:t>
            </a:r>
          </a:p>
          <a:p>
            <a:pPr algn="ctr"/>
            <a:r>
              <a:rPr lang="en-GB" sz="2400" b="1" dirty="0"/>
              <a:t>16-34 TVRS</a:t>
            </a:r>
          </a:p>
        </p:txBody>
      </p:sp>
      <p:sp>
        <p:nvSpPr>
          <p:cNvPr id="6" name="Rectangle 5">
            <a:extLst>
              <a:ext uri="{FF2B5EF4-FFF2-40B4-BE49-F238E27FC236}">
                <a16:creationId xmlns:a16="http://schemas.microsoft.com/office/drawing/2014/main" id="{FC25A0DC-B0CE-F5F5-B121-CB97B3FE5B9A}"/>
              </a:ext>
            </a:extLst>
          </p:cNvPr>
          <p:cNvSpPr/>
          <p:nvPr/>
        </p:nvSpPr>
        <p:spPr>
          <a:xfrm>
            <a:off x="190643" y="3485362"/>
            <a:ext cx="3862801"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8 </a:t>
            </a:r>
          </a:p>
          <a:p>
            <a:pPr algn="ctr"/>
            <a:r>
              <a:rPr lang="en-GB" sz="2400" b="1" dirty="0"/>
              <a:t>16-34 TVRS</a:t>
            </a:r>
          </a:p>
        </p:txBody>
      </p:sp>
      <p:sp>
        <p:nvSpPr>
          <p:cNvPr id="7" name="Rectangle 6">
            <a:extLst>
              <a:ext uri="{FF2B5EF4-FFF2-40B4-BE49-F238E27FC236}">
                <a16:creationId xmlns:a16="http://schemas.microsoft.com/office/drawing/2014/main" id="{086986AC-B73D-72D3-0EEC-623C563BF371}"/>
              </a:ext>
            </a:extLst>
          </p:cNvPr>
          <p:cNvSpPr/>
          <p:nvPr/>
        </p:nvSpPr>
        <p:spPr>
          <a:xfrm>
            <a:off x="4151313" y="3485362"/>
            <a:ext cx="3862800"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4 </a:t>
            </a:r>
          </a:p>
          <a:p>
            <a:pPr algn="ctr"/>
            <a:r>
              <a:rPr lang="en-GB" sz="2400" b="1" dirty="0"/>
              <a:t>16-34 TVRS</a:t>
            </a:r>
          </a:p>
        </p:txBody>
      </p:sp>
      <p:sp>
        <p:nvSpPr>
          <p:cNvPr id="8" name="Rectangle 7">
            <a:extLst>
              <a:ext uri="{FF2B5EF4-FFF2-40B4-BE49-F238E27FC236}">
                <a16:creationId xmlns:a16="http://schemas.microsoft.com/office/drawing/2014/main" id="{9AF794E4-BD8D-7A83-3C19-EC9AB07FF519}"/>
              </a:ext>
            </a:extLst>
          </p:cNvPr>
          <p:cNvSpPr/>
          <p:nvPr/>
        </p:nvSpPr>
        <p:spPr>
          <a:xfrm>
            <a:off x="8092026" y="3429000"/>
            <a:ext cx="3862800" cy="3144024"/>
          </a:xfrm>
          <a:prstGeom prst="rect">
            <a:avLst/>
          </a:prstGeom>
          <a:solidFill>
            <a:schemeClr val="dk2">
              <a:alpha val="32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4 </a:t>
            </a:r>
          </a:p>
          <a:p>
            <a:pPr algn="ctr"/>
            <a:r>
              <a:rPr lang="en-GB" sz="2400" b="1" dirty="0"/>
              <a:t>16-34 TVRS</a:t>
            </a:r>
          </a:p>
        </p:txBody>
      </p:sp>
      <p:sp>
        <p:nvSpPr>
          <p:cNvPr id="11" name="Text Placeholder 10">
            <a:extLst>
              <a:ext uri="{FF2B5EF4-FFF2-40B4-BE49-F238E27FC236}">
                <a16:creationId xmlns:a16="http://schemas.microsoft.com/office/drawing/2014/main" id="{44286933-F617-24E1-7FA4-A83DC9BC3CA2}"/>
              </a:ext>
            </a:extLst>
          </p:cNvPr>
          <p:cNvSpPr>
            <a:spLocks noGrp="1"/>
          </p:cNvSpPr>
          <p:nvPr>
            <p:ph type="body" sz="quarter" idx="89"/>
          </p:nvPr>
        </p:nvSpPr>
        <p:spPr/>
        <p:txBody>
          <a:bodyPr/>
          <a:lstStyle/>
          <a:p>
            <a:r>
              <a:rPr lang="en-GB" sz="1100" dirty="0"/>
              <a:t>Dune Part 3 			18 Dec 2026</a:t>
            </a:r>
          </a:p>
        </p:txBody>
      </p:sp>
      <p:sp>
        <p:nvSpPr>
          <p:cNvPr id="12" name="Text Placeholder 11">
            <a:extLst>
              <a:ext uri="{FF2B5EF4-FFF2-40B4-BE49-F238E27FC236}">
                <a16:creationId xmlns:a16="http://schemas.microsoft.com/office/drawing/2014/main" id="{34B4867E-07F2-FEFA-1EFA-26D2C162D9DA}"/>
              </a:ext>
            </a:extLst>
          </p:cNvPr>
          <p:cNvSpPr>
            <a:spLocks noGrp="1"/>
          </p:cNvSpPr>
          <p:nvPr>
            <p:ph type="body" sz="quarter" idx="90"/>
          </p:nvPr>
        </p:nvSpPr>
        <p:spPr/>
        <p:txBody>
          <a:bodyPr/>
          <a:lstStyle/>
          <a:p>
            <a:r>
              <a:rPr lang="en-GB" sz="1100" dirty="0"/>
              <a:t>Jumanji Open World 		23 Dec 2026</a:t>
            </a:r>
          </a:p>
        </p:txBody>
      </p:sp>
      <p:sp>
        <p:nvSpPr>
          <p:cNvPr id="13" name="Text Placeholder 12">
            <a:extLst>
              <a:ext uri="{FF2B5EF4-FFF2-40B4-BE49-F238E27FC236}">
                <a16:creationId xmlns:a16="http://schemas.microsoft.com/office/drawing/2014/main" id="{FF621657-8BB4-63C3-0C89-EC4A6418DCD8}"/>
              </a:ext>
            </a:extLst>
          </p:cNvPr>
          <p:cNvSpPr>
            <a:spLocks noGrp="1"/>
          </p:cNvSpPr>
          <p:nvPr>
            <p:ph type="body" sz="quarter" idx="91"/>
          </p:nvPr>
        </p:nvSpPr>
        <p:spPr/>
        <p:txBody>
          <a:bodyPr/>
          <a:lstStyle/>
          <a:p>
            <a:r>
              <a:rPr lang="en-GB" sz="1100" dirty="0"/>
              <a:t>Avengers: Doomsday 		18 Dec 2026</a:t>
            </a:r>
          </a:p>
        </p:txBody>
      </p:sp>
      <p:sp>
        <p:nvSpPr>
          <p:cNvPr id="14" name="Text Placeholder 13">
            <a:extLst>
              <a:ext uri="{FF2B5EF4-FFF2-40B4-BE49-F238E27FC236}">
                <a16:creationId xmlns:a16="http://schemas.microsoft.com/office/drawing/2014/main" id="{2ABD0429-5A39-6C3E-32CA-8206546BF394}"/>
              </a:ext>
            </a:extLst>
          </p:cNvPr>
          <p:cNvSpPr>
            <a:spLocks noGrp="1"/>
          </p:cNvSpPr>
          <p:nvPr>
            <p:ph type="body" sz="quarter" idx="92"/>
          </p:nvPr>
        </p:nvSpPr>
        <p:spPr/>
        <p:txBody>
          <a:bodyPr/>
          <a:lstStyle/>
          <a:p>
            <a:r>
              <a:rPr lang="en-GB" sz="1100" dirty="0"/>
              <a:t>Digger 			2 Oct 2026</a:t>
            </a:r>
          </a:p>
        </p:txBody>
      </p:sp>
      <p:sp>
        <p:nvSpPr>
          <p:cNvPr id="15" name="Text Placeholder 14">
            <a:extLst>
              <a:ext uri="{FF2B5EF4-FFF2-40B4-BE49-F238E27FC236}">
                <a16:creationId xmlns:a16="http://schemas.microsoft.com/office/drawing/2014/main" id="{C0625F67-B18F-BDEF-F774-E04A79537362}"/>
              </a:ext>
            </a:extLst>
          </p:cNvPr>
          <p:cNvSpPr>
            <a:spLocks noGrp="1"/>
          </p:cNvSpPr>
          <p:nvPr>
            <p:ph type="body" sz="quarter" idx="93"/>
          </p:nvPr>
        </p:nvSpPr>
        <p:spPr/>
        <p:txBody>
          <a:bodyPr/>
          <a:lstStyle/>
          <a:p>
            <a:r>
              <a:rPr lang="en-GB" sz="1100" dirty="0"/>
              <a:t>Verity			  2 Oct 2026</a:t>
            </a:r>
          </a:p>
        </p:txBody>
      </p:sp>
      <p:sp>
        <p:nvSpPr>
          <p:cNvPr id="16" name="Text Placeholder 15">
            <a:extLst>
              <a:ext uri="{FF2B5EF4-FFF2-40B4-BE49-F238E27FC236}">
                <a16:creationId xmlns:a16="http://schemas.microsoft.com/office/drawing/2014/main" id="{53DE7F3D-47CC-2CD9-6B60-8309F3FE481E}"/>
              </a:ext>
            </a:extLst>
          </p:cNvPr>
          <p:cNvSpPr>
            <a:spLocks noGrp="1"/>
          </p:cNvSpPr>
          <p:nvPr>
            <p:ph type="body" sz="quarter" idx="94"/>
          </p:nvPr>
        </p:nvSpPr>
        <p:spPr>
          <a:xfrm>
            <a:off x="210600" y="6342627"/>
            <a:ext cx="3862799" cy="228747"/>
          </a:xfrm>
        </p:spPr>
        <p:txBody>
          <a:bodyPr/>
          <a:lstStyle/>
          <a:p>
            <a:r>
              <a:rPr lang="en-GB" sz="1100" dirty="0"/>
              <a:t>The Hunger Games: Sunrise on the Reaping 20 Nov 2026</a:t>
            </a:r>
          </a:p>
        </p:txBody>
      </p:sp>
    </p:spTree>
    <p:extLst>
      <p:ext uri="{BB962C8B-B14F-4D97-AF65-F5344CB8AC3E}">
        <p14:creationId xmlns:p14="http://schemas.microsoft.com/office/powerpoint/2010/main" val="39255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C00E01-D116-1707-CE8A-17A8FE202DF6}"/>
              </a:ext>
            </a:extLst>
          </p:cNvPr>
          <p:cNvSpPr>
            <a:spLocks noGrp="1"/>
          </p:cNvSpPr>
          <p:nvPr>
            <p:ph type="title"/>
          </p:nvPr>
        </p:nvSpPr>
        <p:spPr/>
        <p:txBody>
          <a:bodyPr>
            <a:normAutofit fontScale="90000"/>
          </a:bodyPr>
          <a:lstStyle/>
          <a:p>
            <a:r>
              <a:rPr lang="en-US" dirty="0"/>
              <a:t>01.</a:t>
            </a:r>
            <a:br>
              <a:rPr lang="en-US" dirty="0"/>
            </a:br>
            <a:r>
              <a:rPr lang="en-GB" sz="7300" dirty="0"/>
              <a:t>Dial up social connection </a:t>
            </a:r>
            <a:br>
              <a:rPr lang="en-GB" sz="7300" dirty="0"/>
            </a:br>
            <a:r>
              <a:rPr lang="en-GB" sz="7300" dirty="0"/>
              <a:t>with cinema</a:t>
            </a:r>
            <a:br>
              <a:rPr lang="en-GB" sz="8000" dirty="0">
                <a:solidFill>
                  <a:schemeClr val="dk2"/>
                </a:solidFill>
              </a:rPr>
            </a:br>
            <a:endParaRPr lang="en-US" dirty="0"/>
          </a:p>
        </p:txBody>
      </p:sp>
      <p:pic>
        <p:nvPicPr>
          <p:cNvPr id="12" name="Picture Placeholder 11">
            <a:extLst>
              <a:ext uri="{FF2B5EF4-FFF2-40B4-BE49-F238E27FC236}">
                <a16:creationId xmlns:a16="http://schemas.microsoft.com/office/drawing/2014/main" id="{3056CA54-53F5-BE53-23F0-78613D1DACE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7125833" y="225425"/>
            <a:ext cx="4860925" cy="6407150"/>
          </a:xfrm>
          <a:prstGeom prst="roundRect">
            <a:avLst>
              <a:gd name="adj" fmla="val 1469"/>
            </a:avLst>
          </a:prstGeom>
          <a:blipFill>
            <a:blip r:embed="rId4" cstate="print">
              <a:extLst>
                <a:ext uri="{28A0092B-C50C-407E-A947-70E740481C1C}">
                  <a14:useLocalDpi xmlns:a14="http://schemas.microsoft.com/office/drawing/2010/main" val="0"/>
                </a:ext>
              </a:extLst>
            </a:blip>
            <a:srcRect/>
            <a:stretch>
              <a:fillRect/>
            </a:stretch>
          </a:blipFill>
        </p:spPr>
      </p:pic>
    </p:spTree>
    <p:extLst>
      <p:ext uri="{BB962C8B-B14F-4D97-AF65-F5344CB8AC3E}">
        <p14:creationId xmlns:p14="http://schemas.microsoft.com/office/powerpoint/2010/main" val="2625133226"/>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41FE4F3-4528-67D8-DE29-0CCFE21F483F}"/>
              </a:ext>
            </a:extLst>
          </p:cNvPr>
          <p:cNvSpPr>
            <a:spLocks noGrp="1"/>
          </p:cNvSpPr>
          <p:nvPr>
            <p:ph type="body" sz="quarter" idx="83"/>
          </p:nvPr>
        </p:nvSpPr>
        <p:spPr>
          <a:xfrm>
            <a:off x="7148944" y="6336273"/>
            <a:ext cx="4837813" cy="347554"/>
          </a:xfrm>
        </p:spPr>
        <p:txBody>
          <a:bodyPr anchor="ctr">
            <a:normAutofit fontScale="92500"/>
          </a:bodyPr>
          <a:lstStyle/>
          <a:p>
            <a:r>
              <a:rPr lang="en-GB" dirty="0"/>
              <a:t>Source: FAME 2025. Target: Those who visit the cinema during Christmas time who have been to the cinema in the last week. Social media ‘watching Adverts on Social Media’ ‘</a:t>
            </a:r>
          </a:p>
        </p:txBody>
      </p:sp>
      <p:sp>
        <p:nvSpPr>
          <p:cNvPr id="7" name="Subtitle 6">
            <a:extLst>
              <a:ext uri="{FF2B5EF4-FFF2-40B4-BE49-F238E27FC236}">
                <a16:creationId xmlns:a16="http://schemas.microsoft.com/office/drawing/2014/main" id="{9AB96681-E5E6-B14F-52B1-B614F591E4E8}"/>
              </a:ext>
            </a:extLst>
          </p:cNvPr>
          <p:cNvSpPr>
            <a:spLocks noGrp="1"/>
          </p:cNvSpPr>
          <p:nvPr>
            <p:ph type="subTitle" idx="1"/>
          </p:nvPr>
        </p:nvSpPr>
        <p:spPr>
          <a:xfrm>
            <a:off x="199829" y="850666"/>
            <a:ext cx="11786929" cy="664098"/>
          </a:xfrm>
        </p:spPr>
        <p:txBody>
          <a:bodyPr>
            <a:normAutofit/>
          </a:bodyPr>
          <a:lstStyle/>
          <a:p>
            <a:r>
              <a:rPr lang="en-GB" dirty="0"/>
              <a:t>The cinema boosts mood and encourages co-viewing, showing us that it can act as a respite to the chaos of Christmas – making them more receptive to ads.</a:t>
            </a:r>
          </a:p>
        </p:txBody>
      </p:sp>
      <p:sp>
        <p:nvSpPr>
          <p:cNvPr id="6" name="Title 5">
            <a:extLst>
              <a:ext uri="{FF2B5EF4-FFF2-40B4-BE49-F238E27FC236}">
                <a16:creationId xmlns:a16="http://schemas.microsoft.com/office/drawing/2014/main" id="{9B44D769-789F-F717-6B4C-BB12F84636CF}"/>
              </a:ext>
            </a:extLst>
          </p:cNvPr>
          <p:cNvSpPr>
            <a:spLocks noGrp="1"/>
          </p:cNvSpPr>
          <p:nvPr>
            <p:ph type="title"/>
          </p:nvPr>
        </p:nvSpPr>
        <p:spPr/>
        <p:txBody>
          <a:bodyPr>
            <a:normAutofit fontScale="90000"/>
          </a:bodyPr>
          <a:lstStyle/>
          <a:p>
            <a:r>
              <a:rPr lang="en-GB" dirty="0"/>
              <a:t>Cinema is Christmas</a:t>
            </a:r>
          </a:p>
        </p:txBody>
      </p:sp>
      <p:sp>
        <p:nvSpPr>
          <p:cNvPr id="14" name="TextBox 13">
            <a:extLst>
              <a:ext uri="{FF2B5EF4-FFF2-40B4-BE49-F238E27FC236}">
                <a16:creationId xmlns:a16="http://schemas.microsoft.com/office/drawing/2014/main" id="{28DF3779-18D3-3579-1911-FA3F5A65CC7C}"/>
              </a:ext>
            </a:extLst>
          </p:cNvPr>
          <p:cNvSpPr txBox="1"/>
          <p:nvPr/>
        </p:nvSpPr>
        <p:spPr>
          <a:xfrm>
            <a:off x="6093293" y="1982592"/>
            <a:ext cx="5549216" cy="284693"/>
          </a:xfrm>
          <a:prstGeom prst="rect">
            <a:avLst/>
          </a:prstGeom>
          <a:noFill/>
        </p:spPr>
        <p:txBody>
          <a:bodyPr wrap="square">
            <a:spAutoFit/>
          </a:bodyPr>
          <a:lstStyle/>
          <a:p>
            <a:pPr lvl="0" algn="ctr" defTabSz="961706">
              <a:lnSpc>
                <a:spcPts val="1499"/>
              </a:lnSpc>
              <a:buClr>
                <a:srgbClr val="FFFFFF"/>
              </a:buClr>
              <a:buSzPct val="100000"/>
              <a:defRPr/>
            </a:pPr>
            <a:r>
              <a:rPr lang="en-GB" sz="1600" b="1">
                <a:solidFill>
                  <a:schemeClr val="accent5">
                    <a:lumMod val="50000"/>
                  </a:schemeClr>
                </a:solidFill>
                <a:latin typeface="Inter Tight"/>
                <a:cs typeface="Inter Tight"/>
                <a:sym typeface="Inter Tight"/>
              </a:rPr>
              <a:t>% either excited or happy using the media</a:t>
            </a:r>
          </a:p>
        </p:txBody>
      </p:sp>
      <p:graphicFrame>
        <p:nvGraphicFramePr>
          <p:cNvPr id="16" name="Chart 15">
            <a:extLst>
              <a:ext uri="{FF2B5EF4-FFF2-40B4-BE49-F238E27FC236}">
                <a16:creationId xmlns:a16="http://schemas.microsoft.com/office/drawing/2014/main" id="{57993788-F9E6-F897-5283-320FC0340ED5}"/>
              </a:ext>
            </a:extLst>
          </p:cNvPr>
          <p:cNvGraphicFramePr/>
          <p:nvPr>
            <p:extLst>
              <p:ext uri="{D42A27DB-BD31-4B8C-83A1-F6EECF244321}">
                <p14:modId xmlns:p14="http://schemas.microsoft.com/office/powerpoint/2010/main" val="327129039"/>
              </p:ext>
            </p:extLst>
          </p:nvPr>
        </p:nvGraphicFramePr>
        <p:xfrm>
          <a:off x="6095999" y="2124939"/>
          <a:ext cx="5467927" cy="3777591"/>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Rounded Corners 1">
            <a:extLst>
              <a:ext uri="{FF2B5EF4-FFF2-40B4-BE49-F238E27FC236}">
                <a16:creationId xmlns:a16="http://schemas.microsoft.com/office/drawing/2014/main" id="{F2BBD0DD-0D0D-21A0-E194-1C93F6E23416}"/>
              </a:ext>
            </a:extLst>
          </p:cNvPr>
          <p:cNvSpPr/>
          <p:nvPr/>
        </p:nvSpPr>
        <p:spPr>
          <a:xfrm>
            <a:off x="3397628" y="3598892"/>
            <a:ext cx="2392218" cy="2072172"/>
          </a:xfrm>
          <a:prstGeom prst="roundRect">
            <a:avLst/>
          </a:prstGeom>
          <a:solidFill>
            <a:schemeClr val="accent5"/>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5400" b="1" dirty="0"/>
              <a:t>+40%</a:t>
            </a:r>
          </a:p>
        </p:txBody>
      </p:sp>
      <p:sp>
        <p:nvSpPr>
          <p:cNvPr id="4" name="Rectangle: Rounded Corners 3">
            <a:extLst>
              <a:ext uri="{FF2B5EF4-FFF2-40B4-BE49-F238E27FC236}">
                <a16:creationId xmlns:a16="http://schemas.microsoft.com/office/drawing/2014/main" id="{AD67EE41-89C9-3177-1D3C-04AE3530E2FD}"/>
              </a:ext>
            </a:extLst>
          </p:cNvPr>
          <p:cNvSpPr/>
          <p:nvPr/>
        </p:nvSpPr>
        <p:spPr>
          <a:xfrm>
            <a:off x="3503846" y="2077676"/>
            <a:ext cx="2179782" cy="1796694"/>
          </a:xfrm>
          <a:prstGeom prst="roundRect">
            <a:avLst/>
          </a:prstGeom>
          <a:solidFill>
            <a:schemeClr val="accent5">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000" dirty="0">
                <a:solidFill>
                  <a:schemeClr val="tx2"/>
                </a:solidFill>
              </a:rPr>
              <a:t>More likely to go to the cinema with 3 or more people</a:t>
            </a:r>
          </a:p>
        </p:txBody>
      </p:sp>
      <p:sp>
        <p:nvSpPr>
          <p:cNvPr id="9" name="Rectangle: Rounded Corners 8">
            <a:extLst>
              <a:ext uri="{FF2B5EF4-FFF2-40B4-BE49-F238E27FC236}">
                <a16:creationId xmlns:a16="http://schemas.microsoft.com/office/drawing/2014/main" id="{AE99C596-5857-9250-4AEE-F808049E3FEA}"/>
              </a:ext>
            </a:extLst>
          </p:cNvPr>
          <p:cNvSpPr/>
          <p:nvPr/>
        </p:nvSpPr>
        <p:spPr>
          <a:xfrm>
            <a:off x="805476" y="1982592"/>
            <a:ext cx="2392218" cy="2072172"/>
          </a:xfrm>
          <a:prstGeom prst="roundRect">
            <a:avLst/>
          </a:prstGeom>
          <a:solidFill>
            <a:schemeClr val="accent5"/>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5400" b="1" dirty="0"/>
              <a:t>90%</a:t>
            </a:r>
          </a:p>
        </p:txBody>
      </p:sp>
      <p:sp>
        <p:nvSpPr>
          <p:cNvPr id="11" name="Rectangle: Rounded Corners 10">
            <a:extLst>
              <a:ext uri="{FF2B5EF4-FFF2-40B4-BE49-F238E27FC236}">
                <a16:creationId xmlns:a16="http://schemas.microsoft.com/office/drawing/2014/main" id="{9D4C4CBE-6964-EDA7-18B0-91F53961441A}"/>
              </a:ext>
            </a:extLst>
          </p:cNvPr>
          <p:cNvSpPr/>
          <p:nvPr/>
        </p:nvSpPr>
        <p:spPr>
          <a:xfrm>
            <a:off x="911694" y="3874370"/>
            <a:ext cx="2179782" cy="1796694"/>
          </a:xfrm>
          <a:prstGeom prst="roundRect">
            <a:avLst/>
          </a:prstGeom>
          <a:solidFill>
            <a:schemeClr val="accent5">
              <a:lumMod val="40000"/>
              <a:lumOff val="6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000" dirty="0">
                <a:solidFill>
                  <a:schemeClr val="tx2"/>
                </a:solidFill>
              </a:rPr>
              <a:t>Typically go with their family or friends</a:t>
            </a:r>
          </a:p>
        </p:txBody>
      </p:sp>
    </p:spTree>
    <p:extLst>
      <p:ext uri="{BB962C8B-B14F-4D97-AF65-F5344CB8AC3E}">
        <p14:creationId xmlns:p14="http://schemas.microsoft.com/office/powerpoint/2010/main" val="306445649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F27EFA64-9ED3-7D90-58DF-465155549C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D33A58E-2A8A-28AC-061A-7BC552878665}"/>
              </a:ext>
            </a:extLst>
          </p:cNvPr>
          <p:cNvSpPr>
            <a:spLocks noGrp="1"/>
          </p:cNvSpPr>
          <p:nvPr>
            <p:ph type="body" sz="quarter" idx="83"/>
          </p:nvPr>
        </p:nvSpPr>
        <p:spPr>
          <a:xfrm>
            <a:off x="6096000" y="6290091"/>
            <a:ext cx="5890758" cy="347554"/>
          </a:xfrm>
        </p:spPr>
        <p:txBody>
          <a:bodyPr anchor="ctr">
            <a:normAutofit fontScale="92500" lnSpcReduction="10000"/>
          </a:bodyPr>
          <a:lstStyle/>
          <a:p>
            <a:r>
              <a:rPr lang="en-GB" dirty="0">
                <a:solidFill>
                  <a:schemeClr val="tx2"/>
                </a:solidFill>
              </a:rPr>
              <a:t>Source: FAME (2025) Target: Those with children in the household who typically go to the cinema at Christmas time. / YouGov Dec 2024. 06/12/2024 - How stressful, if at all, do you normally find Christmas to be? - Very / fairly / not very / not at all, Target: Parents, Control: Nationally representative</a:t>
            </a:r>
          </a:p>
        </p:txBody>
      </p:sp>
      <p:sp>
        <p:nvSpPr>
          <p:cNvPr id="7" name="Subtitle 6">
            <a:extLst>
              <a:ext uri="{FF2B5EF4-FFF2-40B4-BE49-F238E27FC236}">
                <a16:creationId xmlns:a16="http://schemas.microsoft.com/office/drawing/2014/main" id="{CB3D6F24-88E3-91D0-54F5-9255B5B7C708}"/>
              </a:ext>
            </a:extLst>
          </p:cNvPr>
          <p:cNvSpPr>
            <a:spLocks noGrp="1"/>
          </p:cNvSpPr>
          <p:nvPr>
            <p:ph type="subTitle" idx="1"/>
          </p:nvPr>
        </p:nvSpPr>
        <p:spPr>
          <a:xfrm>
            <a:off x="199829" y="955470"/>
            <a:ext cx="11786929" cy="347555"/>
          </a:xfrm>
        </p:spPr>
        <p:txBody>
          <a:bodyPr>
            <a:normAutofit/>
          </a:bodyPr>
          <a:lstStyle/>
          <a:p>
            <a:r>
              <a:rPr lang="en-GB" dirty="0"/>
              <a:t>Families love the nostalgia and shared family moments that cinema gives them.</a:t>
            </a:r>
          </a:p>
        </p:txBody>
      </p:sp>
      <p:sp>
        <p:nvSpPr>
          <p:cNvPr id="6" name="Title 5">
            <a:extLst>
              <a:ext uri="{FF2B5EF4-FFF2-40B4-BE49-F238E27FC236}">
                <a16:creationId xmlns:a16="http://schemas.microsoft.com/office/drawing/2014/main" id="{A3359D6A-F6A3-C751-0BC3-0C5B3CAC9172}"/>
              </a:ext>
            </a:extLst>
          </p:cNvPr>
          <p:cNvSpPr>
            <a:spLocks noGrp="1"/>
          </p:cNvSpPr>
          <p:nvPr>
            <p:ph type="title"/>
          </p:nvPr>
        </p:nvSpPr>
        <p:spPr/>
        <p:txBody>
          <a:bodyPr>
            <a:normAutofit fontScale="90000"/>
          </a:bodyPr>
          <a:lstStyle/>
          <a:p>
            <a:r>
              <a:rPr lang="en-GB" dirty="0"/>
              <a:t>Cinema brings families together…</a:t>
            </a:r>
          </a:p>
        </p:txBody>
      </p:sp>
      <p:graphicFrame>
        <p:nvGraphicFramePr>
          <p:cNvPr id="13" name="Chart 12">
            <a:extLst>
              <a:ext uri="{FF2B5EF4-FFF2-40B4-BE49-F238E27FC236}">
                <a16:creationId xmlns:a16="http://schemas.microsoft.com/office/drawing/2014/main" id="{CD8641C6-5BC4-5BF1-1408-0398D8AC93AC}"/>
              </a:ext>
            </a:extLst>
          </p:cNvPr>
          <p:cNvGraphicFramePr/>
          <p:nvPr>
            <p:extLst>
              <p:ext uri="{D42A27DB-BD31-4B8C-83A1-F6EECF244321}">
                <p14:modId xmlns:p14="http://schemas.microsoft.com/office/powerpoint/2010/main" val="305366577"/>
              </p:ext>
            </p:extLst>
          </p:nvPr>
        </p:nvGraphicFramePr>
        <p:xfrm>
          <a:off x="410203" y="2097850"/>
          <a:ext cx="5890758" cy="3869335"/>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2E08CC42-C79B-15CE-E0C0-BFA487B10B09}"/>
              </a:ext>
            </a:extLst>
          </p:cNvPr>
          <p:cNvSpPr txBox="1"/>
          <p:nvPr/>
        </p:nvSpPr>
        <p:spPr>
          <a:xfrm>
            <a:off x="1405765" y="2307219"/>
            <a:ext cx="3764215" cy="271677"/>
          </a:xfrm>
          <a:prstGeom prst="rect">
            <a:avLst/>
          </a:prstGeom>
          <a:noFill/>
        </p:spPr>
        <p:txBody>
          <a:bodyPr wrap="square">
            <a:spAutoFit/>
          </a:bodyPr>
          <a:lstStyle/>
          <a:p>
            <a:pPr marL="0" marR="0" lvl="0" indent="0" algn="ctr" defTabSz="961706" rtl="0" eaLnBrk="1" fontAlgn="auto" latinLnBrk="0" hangingPunct="1">
              <a:lnSpc>
                <a:spcPts val="1499"/>
              </a:lnSpc>
              <a:spcBef>
                <a:spcPts val="0"/>
              </a:spcBef>
              <a:spcAft>
                <a:spcPts val="0"/>
              </a:spcAft>
              <a:buClr>
                <a:srgbClr val="FFFFFF"/>
              </a:buClr>
              <a:buSzPct val="100000"/>
              <a:buFont typeface="Inter Tight"/>
              <a:buNone/>
              <a:tabLst/>
              <a:defRPr/>
            </a:pPr>
            <a:r>
              <a:rPr kumimoji="0" lang="en-GB" sz="1100" b="1" i="0" u="none" strike="noStrike" kern="1200" cap="none" spc="0" normalizeH="0" baseline="0" noProof="0">
                <a:ln>
                  <a:noFill/>
                </a:ln>
                <a:solidFill>
                  <a:srgbClr val="000000"/>
                </a:solidFill>
                <a:effectLst/>
                <a:uLnTx/>
                <a:uFillTx/>
                <a:latin typeface="Inter Tight"/>
                <a:ea typeface="+mn-ea"/>
                <a:cs typeface="+mn-cs"/>
              </a:rPr>
              <a:t>% </a:t>
            </a:r>
            <a:r>
              <a:rPr lang="en-GB" sz="1100" b="1" kern="1200" dirty="0">
                <a:ea typeface="+mn-ea"/>
                <a:cs typeface="+mn-cs"/>
              </a:rPr>
              <a:t>who see aspect of Christmas as Important (NET)</a:t>
            </a:r>
            <a:endParaRPr kumimoji="0" lang="en-GB" sz="1100" b="1" i="0" u="none" strike="noStrike" kern="1200" cap="none" spc="0" normalizeH="0" baseline="0" noProof="0">
              <a:ln>
                <a:noFill/>
              </a:ln>
              <a:solidFill>
                <a:srgbClr val="000000"/>
              </a:solidFill>
              <a:effectLst/>
              <a:uLnTx/>
              <a:uFillTx/>
              <a:latin typeface="Inter Tight"/>
              <a:ea typeface="+mn-ea"/>
              <a:cs typeface="+mn-cs"/>
            </a:endParaRPr>
          </a:p>
        </p:txBody>
      </p:sp>
      <p:sp>
        <p:nvSpPr>
          <p:cNvPr id="15" name="TextBox 14">
            <a:extLst>
              <a:ext uri="{FF2B5EF4-FFF2-40B4-BE49-F238E27FC236}">
                <a16:creationId xmlns:a16="http://schemas.microsoft.com/office/drawing/2014/main" id="{B6CB2F16-E431-85E4-7985-B297A168DF1A}"/>
              </a:ext>
            </a:extLst>
          </p:cNvPr>
          <p:cNvSpPr txBox="1"/>
          <p:nvPr/>
        </p:nvSpPr>
        <p:spPr>
          <a:xfrm>
            <a:off x="646871" y="1888541"/>
            <a:ext cx="5518673" cy="307777"/>
          </a:xfrm>
          <a:prstGeom prst="rect">
            <a:avLst/>
          </a:prstGeom>
          <a:noFill/>
        </p:spPr>
        <p:txBody>
          <a:bodyPr wrap="square">
            <a:spAutoFit/>
          </a:bodyPr>
          <a:lstStyle/>
          <a:p>
            <a:pPr algn="ctr"/>
            <a:r>
              <a:rPr lang="en-GB" sz="1400" u="sng" dirty="0"/>
              <a:t>Cinema gives people space &amp; time to spend time with family</a:t>
            </a:r>
          </a:p>
        </p:txBody>
      </p:sp>
      <p:pic>
        <p:nvPicPr>
          <p:cNvPr id="2" name="Picture 1">
            <a:extLst>
              <a:ext uri="{FF2B5EF4-FFF2-40B4-BE49-F238E27FC236}">
                <a16:creationId xmlns:a16="http://schemas.microsoft.com/office/drawing/2014/main" id="{6AEFD192-E218-DA2C-A88E-C94B114D2FEE}"/>
              </a:ext>
            </a:extLst>
          </p:cNvPr>
          <p:cNvPicPr>
            <a:picLocks noChangeAspect="1"/>
          </p:cNvPicPr>
          <p:nvPr/>
        </p:nvPicPr>
        <p:blipFill>
          <a:blip r:embed="rId3">
            <a:alphaModFix amt="85000"/>
            <a:extLst>
              <a:ext uri="{28A0092B-C50C-407E-A947-70E740481C1C}">
                <a14:useLocalDpi xmlns:a14="http://schemas.microsoft.com/office/drawing/2010/main" val="0"/>
              </a:ext>
            </a:extLst>
          </a:blip>
          <a:srcRect/>
          <a:stretch>
            <a:fillRect/>
          </a:stretch>
        </p:blipFill>
        <p:spPr>
          <a:xfrm>
            <a:off x="6402212" y="1740462"/>
            <a:ext cx="5307503" cy="4226723"/>
          </a:xfrm>
          <a:prstGeom prst="roundRect">
            <a:avLst/>
          </a:prstGeom>
        </p:spPr>
      </p:pic>
      <p:sp>
        <p:nvSpPr>
          <p:cNvPr id="3" name="TextBox 2">
            <a:extLst>
              <a:ext uri="{FF2B5EF4-FFF2-40B4-BE49-F238E27FC236}">
                <a16:creationId xmlns:a16="http://schemas.microsoft.com/office/drawing/2014/main" id="{1858979A-AA4A-0868-C35B-84E6837B0CDE}"/>
              </a:ext>
            </a:extLst>
          </p:cNvPr>
          <p:cNvSpPr txBox="1"/>
          <p:nvPr/>
        </p:nvSpPr>
        <p:spPr>
          <a:xfrm>
            <a:off x="6387627" y="1668316"/>
            <a:ext cx="5307503" cy="4256484"/>
          </a:xfrm>
          <a:prstGeom prst="roundRect">
            <a:avLst/>
          </a:prstGeom>
          <a:solidFill>
            <a:schemeClr val="tx1">
              <a:alpha val="38000"/>
            </a:schemeClr>
          </a:solidFill>
        </p:spPr>
        <p:txBody>
          <a:bodyPr wrap="square">
            <a:spAutoFit/>
          </a:bodyPr>
          <a:lstStyle/>
          <a:p>
            <a:pPr algn="ctr"/>
            <a:endParaRPr lang="en-GB" sz="2800" b="1" dirty="0">
              <a:solidFill>
                <a:schemeClr val="bg1"/>
              </a:solidFill>
            </a:endParaRPr>
          </a:p>
          <a:p>
            <a:pPr algn="ctr"/>
            <a:r>
              <a:rPr lang="en-GB" sz="4000" b="1" dirty="0">
                <a:solidFill>
                  <a:schemeClr val="bg1"/>
                </a:solidFill>
              </a:rPr>
              <a:t>“The cinema is a great way to spend quality time with family and friends”</a:t>
            </a:r>
          </a:p>
          <a:p>
            <a:pPr algn="ctr"/>
            <a:r>
              <a:rPr lang="en-GB" sz="2800" b="1" dirty="0">
                <a:solidFill>
                  <a:schemeClr val="bg1"/>
                </a:solidFill>
              </a:rPr>
              <a:t>80% agree</a:t>
            </a:r>
          </a:p>
          <a:p>
            <a:pPr algn="ctr"/>
            <a:endParaRPr lang="en-GB" sz="2000" b="1" dirty="0">
              <a:solidFill>
                <a:schemeClr val="bg1"/>
              </a:solidFill>
            </a:endParaRPr>
          </a:p>
        </p:txBody>
      </p:sp>
    </p:spTree>
    <p:extLst>
      <p:ext uri="{BB962C8B-B14F-4D97-AF65-F5344CB8AC3E}">
        <p14:creationId xmlns:p14="http://schemas.microsoft.com/office/powerpoint/2010/main" val="132776579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7EF9B647-B596-B9B3-3D25-C182F20A70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B5F47B4-B533-FAF9-D9B8-F862D761AC06}"/>
              </a:ext>
            </a:extLst>
          </p:cNvPr>
          <p:cNvSpPr>
            <a:spLocks noGrp="1"/>
          </p:cNvSpPr>
          <p:nvPr>
            <p:ph type="body" sz="quarter" idx="83"/>
          </p:nvPr>
        </p:nvSpPr>
        <p:spPr>
          <a:xfrm>
            <a:off x="7509164" y="6290091"/>
            <a:ext cx="4477594" cy="347554"/>
          </a:xfrm>
        </p:spPr>
        <p:txBody>
          <a:bodyPr anchor="ctr">
            <a:normAutofit/>
          </a:bodyPr>
          <a:lstStyle/>
          <a:p>
            <a:r>
              <a:rPr lang="en-GB" dirty="0">
                <a:solidFill>
                  <a:schemeClr val="tx2"/>
                </a:solidFill>
              </a:rPr>
              <a:t>Source: FAME (2025) Target: 16-34s who typically go to the cinema at Christmas time. Index vs avg. GB adult </a:t>
            </a:r>
          </a:p>
        </p:txBody>
      </p:sp>
      <p:sp>
        <p:nvSpPr>
          <p:cNvPr id="6" name="Title 5">
            <a:extLst>
              <a:ext uri="{FF2B5EF4-FFF2-40B4-BE49-F238E27FC236}">
                <a16:creationId xmlns:a16="http://schemas.microsoft.com/office/drawing/2014/main" id="{49C08D83-0FB3-5CB5-4DBC-CA1744F7A761}"/>
              </a:ext>
            </a:extLst>
          </p:cNvPr>
          <p:cNvSpPr>
            <a:spLocks noGrp="1"/>
          </p:cNvSpPr>
          <p:nvPr>
            <p:ph type="title"/>
          </p:nvPr>
        </p:nvSpPr>
        <p:spPr>
          <a:xfrm>
            <a:off x="199829" y="239094"/>
            <a:ext cx="11650426" cy="525552"/>
          </a:xfrm>
        </p:spPr>
        <p:txBody>
          <a:bodyPr>
            <a:noAutofit/>
          </a:bodyPr>
          <a:lstStyle/>
          <a:p>
            <a:r>
              <a:rPr lang="en-GB" sz="4000" dirty="0"/>
              <a:t>…Whilst giving young adults the escape and entertainment they need during Christmas</a:t>
            </a:r>
          </a:p>
        </p:txBody>
      </p:sp>
      <p:sp>
        <p:nvSpPr>
          <p:cNvPr id="12" name="Rectangle: Rounded Corners 11">
            <a:extLst>
              <a:ext uri="{FF2B5EF4-FFF2-40B4-BE49-F238E27FC236}">
                <a16:creationId xmlns:a16="http://schemas.microsoft.com/office/drawing/2014/main" id="{C2847015-6152-9D8C-6A37-2D11727C816E}"/>
              </a:ext>
            </a:extLst>
          </p:cNvPr>
          <p:cNvSpPr/>
          <p:nvPr/>
        </p:nvSpPr>
        <p:spPr>
          <a:xfrm>
            <a:off x="559189" y="3985369"/>
            <a:ext cx="5378901" cy="1766639"/>
          </a:xfrm>
          <a:prstGeom prst="roundRect">
            <a:avLst/>
          </a:prstGeom>
          <a:solidFill>
            <a:schemeClr val="accent6">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t> “A trip to the cinema lets me escape from everyday life”</a:t>
            </a:r>
          </a:p>
          <a:p>
            <a:pPr algn="ctr"/>
            <a:r>
              <a:rPr lang="en-GB" sz="1400" dirty="0"/>
              <a:t>68% AGREE / INDEX: 110</a:t>
            </a:r>
          </a:p>
        </p:txBody>
      </p:sp>
      <p:sp>
        <p:nvSpPr>
          <p:cNvPr id="16" name="Rectangle: Rounded Corners 15">
            <a:extLst>
              <a:ext uri="{FF2B5EF4-FFF2-40B4-BE49-F238E27FC236}">
                <a16:creationId xmlns:a16="http://schemas.microsoft.com/office/drawing/2014/main" id="{B10C4A7E-25B5-E086-EE06-0564F2FE3DC5}"/>
              </a:ext>
            </a:extLst>
          </p:cNvPr>
          <p:cNvSpPr/>
          <p:nvPr/>
        </p:nvSpPr>
        <p:spPr>
          <a:xfrm>
            <a:off x="559190" y="1989309"/>
            <a:ext cx="5378901" cy="1766639"/>
          </a:xfrm>
          <a:prstGeom prst="roundRect">
            <a:avLst/>
          </a:prstGeom>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t> “Films are an essential part of my cultural life”</a:t>
            </a:r>
          </a:p>
          <a:p>
            <a:pPr algn="ctr"/>
            <a:r>
              <a:rPr lang="en-GB" sz="1400" dirty="0"/>
              <a:t>70% AGREE / INDEX: 121</a:t>
            </a:r>
          </a:p>
        </p:txBody>
      </p:sp>
      <p:sp>
        <p:nvSpPr>
          <p:cNvPr id="17" name="Rectangle: Rounded Corners 16">
            <a:extLst>
              <a:ext uri="{FF2B5EF4-FFF2-40B4-BE49-F238E27FC236}">
                <a16:creationId xmlns:a16="http://schemas.microsoft.com/office/drawing/2014/main" id="{1F80A3DE-EE86-D51F-9A79-08713A38388F}"/>
              </a:ext>
            </a:extLst>
          </p:cNvPr>
          <p:cNvSpPr/>
          <p:nvPr/>
        </p:nvSpPr>
        <p:spPr>
          <a:xfrm>
            <a:off x="6187528" y="3985369"/>
            <a:ext cx="5378902" cy="1766639"/>
          </a:xfrm>
          <a:prstGeom prst="roundRect">
            <a:avLst/>
          </a:prstGeom>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t> “An IMAX cinema is the best place to watch films”</a:t>
            </a:r>
          </a:p>
          <a:p>
            <a:pPr algn="ctr"/>
            <a:r>
              <a:rPr lang="en-GB" sz="1400" dirty="0"/>
              <a:t>53% AGREE / INDEX: 170</a:t>
            </a:r>
          </a:p>
        </p:txBody>
      </p:sp>
      <p:sp>
        <p:nvSpPr>
          <p:cNvPr id="18" name="Rectangle: Rounded Corners 17">
            <a:extLst>
              <a:ext uri="{FF2B5EF4-FFF2-40B4-BE49-F238E27FC236}">
                <a16:creationId xmlns:a16="http://schemas.microsoft.com/office/drawing/2014/main" id="{9F18CE30-C9AB-0D1A-03F2-444FA85B4E02}"/>
              </a:ext>
            </a:extLst>
          </p:cNvPr>
          <p:cNvSpPr/>
          <p:nvPr/>
        </p:nvSpPr>
        <p:spPr>
          <a:xfrm>
            <a:off x="6187529" y="1989308"/>
            <a:ext cx="5378901" cy="1766639"/>
          </a:xfrm>
          <a:prstGeom prst="roundRect">
            <a:avLst/>
          </a:prstGeom>
          <a:solidFill>
            <a:schemeClr val="accent6">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t> “I enjoy seeing films at the cinema more than on TV”</a:t>
            </a:r>
          </a:p>
          <a:p>
            <a:pPr algn="ctr"/>
            <a:r>
              <a:rPr lang="en-GB" sz="1400" dirty="0"/>
              <a:t>80% AGREE / INDEX: 220</a:t>
            </a:r>
          </a:p>
        </p:txBody>
      </p:sp>
    </p:spTree>
    <p:extLst>
      <p:ext uri="{BB962C8B-B14F-4D97-AF65-F5344CB8AC3E}">
        <p14:creationId xmlns:p14="http://schemas.microsoft.com/office/powerpoint/2010/main" val="267133914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AC928EE8-5C6B-7BBE-B15F-C166A30A3D6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C0FA09-24C8-4F31-A069-8014F914E8BE}"/>
              </a:ext>
            </a:extLst>
          </p:cNvPr>
          <p:cNvSpPr>
            <a:spLocks noGrp="1"/>
          </p:cNvSpPr>
          <p:nvPr>
            <p:ph type="body" sz="quarter" idx="72"/>
          </p:nvPr>
        </p:nvSpPr>
        <p:spPr>
          <a:xfrm>
            <a:off x="7102764" y="6241498"/>
            <a:ext cx="4865521" cy="525552"/>
          </a:xfrm>
        </p:spPr>
        <p:txBody>
          <a:bodyPr>
            <a:normAutofit/>
          </a:bodyPr>
          <a:lstStyle/>
          <a:p>
            <a:r>
              <a:rPr lang="en-GB" dirty="0"/>
              <a:t>Source: TGI GB June 2026. Target: Cinemagoers who have children in the household who have been to the cinema in the last week and typically go to the cinema at Christmas time. Statement 1 =  Index 146, Statement 2 = Index 141. Index vs avg. GB adult</a:t>
            </a:r>
          </a:p>
        </p:txBody>
      </p:sp>
      <p:sp>
        <p:nvSpPr>
          <p:cNvPr id="3" name="Subtitle 2">
            <a:extLst>
              <a:ext uri="{FF2B5EF4-FFF2-40B4-BE49-F238E27FC236}">
                <a16:creationId xmlns:a16="http://schemas.microsoft.com/office/drawing/2014/main" id="{7645E73F-1C1E-AC47-5B6F-51F9E91C1C5D}"/>
              </a:ext>
            </a:extLst>
          </p:cNvPr>
          <p:cNvSpPr>
            <a:spLocks noGrp="1"/>
          </p:cNvSpPr>
          <p:nvPr>
            <p:ph type="subTitle" idx="1"/>
          </p:nvPr>
        </p:nvSpPr>
        <p:spPr>
          <a:xfrm>
            <a:off x="199829" y="1386023"/>
            <a:ext cx="11558062" cy="525552"/>
          </a:xfrm>
        </p:spPr>
        <p:txBody>
          <a:bodyPr>
            <a:normAutofit lnSpcReduction="10000"/>
          </a:bodyPr>
          <a:lstStyle/>
          <a:p>
            <a:pPr>
              <a:lnSpc>
                <a:spcPct val="120000"/>
              </a:lnSpc>
            </a:pPr>
            <a:r>
              <a:rPr lang="en-GB" sz="1600" b="0" kern="0">
                <a:solidFill>
                  <a:srgbClr val="000000"/>
                </a:solidFill>
                <a:latin typeface="+mj-lt"/>
                <a:cs typeface="Inter Tight"/>
                <a:sym typeface="Inter Tight"/>
              </a:rPr>
              <a:t>Sequels bridge the gap between generations, creating a novel shared cultural moment for kids and adults with the opportunity to indulge in the sentimental value it provides. </a:t>
            </a:r>
            <a:endParaRPr lang="en-GB" sz="1600" b="0" dirty="0"/>
          </a:p>
        </p:txBody>
      </p:sp>
      <p:sp>
        <p:nvSpPr>
          <p:cNvPr id="7" name="Title 6">
            <a:extLst>
              <a:ext uri="{FF2B5EF4-FFF2-40B4-BE49-F238E27FC236}">
                <a16:creationId xmlns:a16="http://schemas.microsoft.com/office/drawing/2014/main" id="{9219BB2C-DEEC-A344-415F-E31078A42AC6}"/>
              </a:ext>
            </a:extLst>
          </p:cNvPr>
          <p:cNvSpPr>
            <a:spLocks noGrp="1"/>
          </p:cNvSpPr>
          <p:nvPr>
            <p:ph type="title"/>
          </p:nvPr>
        </p:nvSpPr>
        <p:spPr>
          <a:xfrm>
            <a:off x="199829" y="239094"/>
            <a:ext cx="11123953" cy="525552"/>
          </a:xfrm>
        </p:spPr>
        <p:txBody>
          <a:bodyPr>
            <a:noAutofit/>
          </a:bodyPr>
          <a:lstStyle/>
          <a:p>
            <a:r>
              <a:rPr lang="en-GB" sz="4000" dirty="0"/>
              <a:t>Nostalgia is a powerful tool in film that connects audiences</a:t>
            </a:r>
          </a:p>
        </p:txBody>
      </p:sp>
      <p:pic>
        <p:nvPicPr>
          <p:cNvPr id="1026" name="Picture 2">
            <a:extLst>
              <a:ext uri="{FF2B5EF4-FFF2-40B4-BE49-F238E27FC236}">
                <a16:creationId xmlns:a16="http://schemas.microsoft.com/office/drawing/2014/main" id="{FC4DA5D0-2CA5-3823-4810-E1E029218AAD}"/>
              </a:ext>
            </a:extLst>
          </p:cNvPr>
          <p:cNvPicPr>
            <a:picLocks noChangeAspect="1" noChangeArrowheads="1"/>
          </p:cNvPicPr>
          <p:nvPr/>
        </p:nvPicPr>
        <p:blipFill rotWithShape="1">
          <a:blip r:embed="rId2"/>
          <a:srcRect l="15365"/>
          <a:stretch/>
        </p:blipFill>
        <p:spPr bwMode="auto">
          <a:xfrm>
            <a:off x="8432445" y="4155441"/>
            <a:ext cx="2752988" cy="182968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D2F3058-C2B0-0BA0-8595-0F1C7C6AD087}"/>
              </a:ext>
            </a:extLst>
          </p:cNvPr>
          <p:cNvSpPr/>
          <p:nvPr/>
        </p:nvSpPr>
        <p:spPr>
          <a:xfrm>
            <a:off x="8432445" y="4159587"/>
            <a:ext cx="2752988" cy="1817226"/>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solidFill>
                  <a:schemeClr val="bg1"/>
                </a:solidFill>
              </a:rPr>
              <a:t>Jumanji: Open World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Inter Tight"/>
                <a:ea typeface="+mn-ea"/>
                <a:cs typeface="+mn-cs"/>
              </a:rPr>
              <a:t>23 Dec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Inter Tight"/>
                <a:ea typeface="+mn-ea"/>
                <a:cs typeface="+mn-cs"/>
              </a:rPr>
              <a:t>3.1m admissions</a:t>
            </a:r>
          </a:p>
        </p:txBody>
      </p:sp>
      <p:pic>
        <p:nvPicPr>
          <p:cNvPr id="21" name="Picture 2">
            <a:extLst>
              <a:ext uri="{FF2B5EF4-FFF2-40B4-BE49-F238E27FC236}">
                <a16:creationId xmlns:a16="http://schemas.microsoft.com/office/drawing/2014/main" id="{FEF2B076-F5E4-E56A-F3DD-09766058D902}"/>
              </a:ext>
            </a:extLst>
          </p:cNvPr>
          <p:cNvPicPr>
            <a:picLocks noChangeAspect="1" noChangeArrowheads="1"/>
          </p:cNvPicPr>
          <p:nvPr/>
        </p:nvPicPr>
        <p:blipFill>
          <a:blip r:embed="rId3"/>
          <a:srcRect t="493" b="493"/>
          <a:stretch/>
        </p:blipFill>
        <p:spPr bwMode="auto">
          <a:xfrm>
            <a:off x="8432444" y="2100577"/>
            <a:ext cx="2752989" cy="181722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E0A97615-FDC0-CDCD-D8C0-EACA09588E3D}"/>
              </a:ext>
            </a:extLst>
          </p:cNvPr>
          <p:cNvSpPr/>
          <p:nvPr/>
        </p:nvSpPr>
        <p:spPr>
          <a:xfrm>
            <a:off x="8432445" y="2100577"/>
            <a:ext cx="2752988" cy="1833845"/>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solidFill>
                  <a:schemeClr val="bg1"/>
                </a:solidFill>
              </a:rPr>
              <a:t>The Hunger Games</a:t>
            </a:r>
          </a:p>
          <a:p>
            <a:pPr algn="ctr"/>
            <a:r>
              <a:rPr lang="en-GB" sz="2000" b="1" dirty="0">
                <a:solidFill>
                  <a:schemeClr val="bg1"/>
                </a:solidFill>
              </a:rPr>
              <a:t>20 Nov</a:t>
            </a:r>
            <a:endParaRPr lang="en-GB" b="1" dirty="0">
              <a:solidFill>
                <a:schemeClr val="bg1"/>
              </a:solidFill>
            </a:endParaRPr>
          </a:p>
          <a:p>
            <a:pPr algn="ctr"/>
            <a:r>
              <a:rPr lang="en-GB" b="1" dirty="0">
                <a:solidFill>
                  <a:schemeClr val="bg1"/>
                </a:solidFill>
              </a:rPr>
              <a:t>2.3m admissions</a:t>
            </a:r>
          </a:p>
        </p:txBody>
      </p:sp>
      <p:pic>
        <p:nvPicPr>
          <p:cNvPr id="32" name="Picture 2">
            <a:extLst>
              <a:ext uri="{FF2B5EF4-FFF2-40B4-BE49-F238E27FC236}">
                <a16:creationId xmlns:a16="http://schemas.microsoft.com/office/drawing/2014/main" id="{B5299CBC-D6AD-A119-D151-B583AB8CBC37}"/>
              </a:ext>
            </a:extLst>
          </p:cNvPr>
          <p:cNvPicPr>
            <a:picLocks noChangeAspect="1" noChangeArrowheads="1"/>
          </p:cNvPicPr>
          <p:nvPr/>
        </p:nvPicPr>
        <p:blipFill>
          <a:blip r:embed="rId4"/>
          <a:srcRect t="115" b="115"/>
          <a:stretch/>
        </p:blipFill>
        <p:spPr bwMode="auto">
          <a:xfrm>
            <a:off x="5527607" y="4151278"/>
            <a:ext cx="2752989" cy="1833845"/>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538BEC2F-7F7D-D1FB-263F-0D03DD56CB52}"/>
              </a:ext>
            </a:extLst>
          </p:cNvPr>
          <p:cNvSpPr/>
          <p:nvPr/>
        </p:nvSpPr>
        <p:spPr>
          <a:xfrm>
            <a:off x="5527606" y="4174178"/>
            <a:ext cx="2752988" cy="1817226"/>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err="1">
                <a:solidFill>
                  <a:schemeClr val="bg1"/>
                </a:solidFill>
              </a:rPr>
              <a:t>Focker</a:t>
            </a:r>
            <a:r>
              <a:rPr lang="en-GB" sz="2800" b="1" dirty="0">
                <a:solidFill>
                  <a:schemeClr val="bg1"/>
                </a:solidFill>
              </a:rPr>
              <a:t>-In-Law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Inter Tight"/>
                <a:ea typeface="+mn-ea"/>
                <a:cs typeface="+mn-cs"/>
              </a:rPr>
              <a:t>25 Nov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Inter Tight"/>
                <a:ea typeface="+mn-ea"/>
                <a:cs typeface="+mn-cs"/>
              </a:rPr>
              <a:t>1.6m admissions</a:t>
            </a:r>
          </a:p>
        </p:txBody>
      </p:sp>
      <p:pic>
        <p:nvPicPr>
          <p:cNvPr id="34" name="Picture 2">
            <a:extLst>
              <a:ext uri="{FF2B5EF4-FFF2-40B4-BE49-F238E27FC236}">
                <a16:creationId xmlns:a16="http://schemas.microsoft.com/office/drawing/2014/main" id="{F1B29C9F-D6EC-3C3F-9B11-439DCBE77FD6}"/>
              </a:ext>
            </a:extLst>
          </p:cNvPr>
          <p:cNvPicPr>
            <a:picLocks noChangeAspect="1" noChangeArrowheads="1"/>
          </p:cNvPicPr>
          <p:nvPr/>
        </p:nvPicPr>
        <p:blipFill>
          <a:blip r:embed="rId5"/>
          <a:srcRect t="444" b="444"/>
          <a:stretch/>
        </p:blipFill>
        <p:spPr bwMode="auto">
          <a:xfrm>
            <a:off x="5527608" y="2100577"/>
            <a:ext cx="2752989" cy="1817226"/>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3B0DA0B9-8E3E-7D41-8C5C-A1B660E0F359}"/>
              </a:ext>
            </a:extLst>
          </p:cNvPr>
          <p:cNvSpPr/>
          <p:nvPr/>
        </p:nvSpPr>
        <p:spPr>
          <a:xfrm>
            <a:off x="5527606" y="2100577"/>
            <a:ext cx="2752988" cy="1801867"/>
          </a:xfrm>
          <a:prstGeom prst="rect">
            <a:avLst/>
          </a:prstGeom>
          <a:solidFill>
            <a:srgbClr val="051D2E">
              <a:alpha val="25098"/>
            </a:srgb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800" b="1" dirty="0">
                <a:solidFill>
                  <a:schemeClr val="bg1"/>
                </a:solidFill>
              </a:rPr>
              <a:t>The Social Reckoning</a:t>
            </a:r>
          </a:p>
          <a:p>
            <a:pPr algn="ctr"/>
            <a:r>
              <a:rPr lang="en-GB" b="1" dirty="0">
                <a:solidFill>
                  <a:schemeClr val="bg1"/>
                </a:solidFill>
              </a:rPr>
              <a:t>9 Oct</a:t>
            </a:r>
          </a:p>
          <a:p>
            <a:pPr algn="ctr"/>
            <a:r>
              <a:rPr lang="en-GB" b="1" dirty="0">
                <a:solidFill>
                  <a:schemeClr val="bg1"/>
                </a:solidFill>
              </a:rPr>
              <a:t>603k admissions</a:t>
            </a:r>
          </a:p>
        </p:txBody>
      </p:sp>
      <p:sp>
        <p:nvSpPr>
          <p:cNvPr id="42" name="Rectangle: Rounded Corners 41">
            <a:extLst>
              <a:ext uri="{FF2B5EF4-FFF2-40B4-BE49-F238E27FC236}">
                <a16:creationId xmlns:a16="http://schemas.microsoft.com/office/drawing/2014/main" id="{1B09F184-1AAE-11D6-DB80-D0267C0004A6}"/>
              </a:ext>
            </a:extLst>
          </p:cNvPr>
          <p:cNvSpPr/>
          <p:nvPr/>
        </p:nvSpPr>
        <p:spPr>
          <a:xfrm>
            <a:off x="331523" y="3491884"/>
            <a:ext cx="4905849" cy="1101390"/>
          </a:xfrm>
          <a:prstGeom prst="roundRect">
            <a:avLst/>
          </a:prstGeom>
          <a:solidFill>
            <a:schemeClr val="accent5">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dk2"/>
                </a:solidFill>
              </a:rPr>
              <a:t>‘I enjoy sharing films/franchises from my youth with the younger people in my life’</a:t>
            </a:r>
          </a:p>
        </p:txBody>
      </p:sp>
      <p:sp>
        <p:nvSpPr>
          <p:cNvPr id="2" name="Rectangle: Rounded Corners 1">
            <a:extLst>
              <a:ext uri="{FF2B5EF4-FFF2-40B4-BE49-F238E27FC236}">
                <a16:creationId xmlns:a16="http://schemas.microsoft.com/office/drawing/2014/main" id="{8C8BB220-A5CD-05AA-F26A-04D23104D9B5}"/>
              </a:ext>
            </a:extLst>
          </p:cNvPr>
          <p:cNvSpPr/>
          <p:nvPr/>
        </p:nvSpPr>
        <p:spPr>
          <a:xfrm>
            <a:off x="331524" y="2267361"/>
            <a:ext cx="4905849" cy="1024289"/>
          </a:xfrm>
          <a:prstGeom prst="roundRect">
            <a:avLst/>
          </a:prstGeom>
          <a:solidFill>
            <a:schemeClr val="accent5">
              <a:lumMod val="5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3600" b="1" dirty="0"/>
              <a:t>81% AGREE</a:t>
            </a:r>
          </a:p>
        </p:txBody>
      </p:sp>
      <p:sp>
        <p:nvSpPr>
          <p:cNvPr id="5" name="Rectangle: Rounded Corners 4">
            <a:extLst>
              <a:ext uri="{FF2B5EF4-FFF2-40B4-BE49-F238E27FC236}">
                <a16:creationId xmlns:a16="http://schemas.microsoft.com/office/drawing/2014/main" id="{A6A81AC6-226C-B6EB-3058-0459FCFEAD32}"/>
              </a:ext>
            </a:extLst>
          </p:cNvPr>
          <p:cNvSpPr/>
          <p:nvPr/>
        </p:nvSpPr>
        <p:spPr>
          <a:xfrm>
            <a:off x="331522" y="4793508"/>
            <a:ext cx="4905849" cy="1101390"/>
          </a:xfrm>
          <a:prstGeom prst="roundRect">
            <a:avLst/>
          </a:prstGeom>
          <a:solidFill>
            <a:schemeClr val="accent5">
              <a:lumMod val="60000"/>
              <a:lumOff val="4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pPr algn="ctr"/>
            <a:r>
              <a:rPr lang="en-GB" sz="2400" b="1" dirty="0">
                <a:solidFill>
                  <a:schemeClr val="dk2"/>
                </a:solidFill>
              </a:rPr>
              <a:t>‘I enjoy seeing nostalgic films in the cinema’</a:t>
            </a:r>
          </a:p>
        </p:txBody>
      </p:sp>
    </p:spTree>
    <p:extLst>
      <p:ext uri="{BB962C8B-B14F-4D97-AF65-F5344CB8AC3E}">
        <p14:creationId xmlns:p14="http://schemas.microsoft.com/office/powerpoint/2010/main" val="292331839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a:extLst>
            <a:ext uri="{FF2B5EF4-FFF2-40B4-BE49-F238E27FC236}">
              <a16:creationId xmlns:a16="http://schemas.microsoft.com/office/drawing/2014/main" id="{9E9F3D44-3E5D-699B-9781-8778CB6A74B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AA5E2E-D391-2901-0F3F-ABFF866818A3}"/>
              </a:ext>
            </a:extLst>
          </p:cNvPr>
          <p:cNvSpPr>
            <a:spLocks noGrp="1"/>
          </p:cNvSpPr>
          <p:nvPr>
            <p:ph type="body" sz="quarter" idx="83"/>
          </p:nvPr>
        </p:nvSpPr>
        <p:spPr>
          <a:xfrm>
            <a:off x="7509164" y="6290091"/>
            <a:ext cx="4477594" cy="347554"/>
          </a:xfrm>
        </p:spPr>
        <p:txBody>
          <a:bodyPr anchor="ctr">
            <a:normAutofit/>
          </a:bodyPr>
          <a:lstStyle/>
          <a:p>
            <a:r>
              <a:rPr lang="en-GB" dirty="0">
                <a:solidFill>
                  <a:schemeClr val="tx2"/>
                </a:solidFill>
              </a:rPr>
              <a:t>Source: Sainsbury’s Campaign Effectiveness Study (2021)</a:t>
            </a:r>
          </a:p>
        </p:txBody>
      </p:sp>
      <p:sp>
        <p:nvSpPr>
          <p:cNvPr id="6" name="Title 5">
            <a:extLst>
              <a:ext uri="{FF2B5EF4-FFF2-40B4-BE49-F238E27FC236}">
                <a16:creationId xmlns:a16="http://schemas.microsoft.com/office/drawing/2014/main" id="{EA3D3044-748E-171B-6BA2-BD031829CD22}"/>
              </a:ext>
            </a:extLst>
          </p:cNvPr>
          <p:cNvSpPr>
            <a:spLocks noGrp="1"/>
          </p:cNvSpPr>
          <p:nvPr>
            <p:ph type="title"/>
          </p:nvPr>
        </p:nvSpPr>
        <p:spPr>
          <a:xfrm>
            <a:off x="270787" y="306716"/>
            <a:ext cx="11650426" cy="525552"/>
          </a:xfrm>
        </p:spPr>
        <p:txBody>
          <a:bodyPr>
            <a:noAutofit/>
          </a:bodyPr>
          <a:lstStyle/>
          <a:p>
            <a:r>
              <a:rPr lang="en-GB" sz="4000" dirty="0"/>
              <a:t>Dial up social connection</a:t>
            </a:r>
            <a:br>
              <a:rPr lang="en-GB" sz="4000" dirty="0"/>
            </a:br>
            <a:r>
              <a:rPr lang="en-GB" sz="3200" i="1" dirty="0"/>
              <a:t>Sainsbury’s case study</a:t>
            </a:r>
            <a:endParaRPr lang="en-GB" sz="4000" i="1" dirty="0"/>
          </a:p>
        </p:txBody>
      </p:sp>
      <p:pic>
        <p:nvPicPr>
          <p:cNvPr id="2" name="Picture 1">
            <a:extLst>
              <a:ext uri="{FF2B5EF4-FFF2-40B4-BE49-F238E27FC236}">
                <a16:creationId xmlns:a16="http://schemas.microsoft.com/office/drawing/2014/main" id="{8265A0A1-DCF6-FCE6-9BE9-20780B02477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900" r="661"/>
          <a:stretch>
            <a:fillRect/>
          </a:stretch>
        </p:blipFill>
        <p:spPr>
          <a:xfrm>
            <a:off x="7046258" y="1775006"/>
            <a:ext cx="4719999" cy="4195488"/>
          </a:xfrm>
          <a:prstGeom prst="roundRect">
            <a:avLst/>
          </a:prstGeom>
        </p:spPr>
      </p:pic>
      <p:sp>
        <p:nvSpPr>
          <p:cNvPr id="7" name="Rectangle: Rounded Corners 6">
            <a:extLst>
              <a:ext uri="{FF2B5EF4-FFF2-40B4-BE49-F238E27FC236}">
                <a16:creationId xmlns:a16="http://schemas.microsoft.com/office/drawing/2014/main" id="{827C4875-1D08-B8C5-3E59-6059E47A8C79}"/>
              </a:ext>
            </a:extLst>
          </p:cNvPr>
          <p:cNvSpPr/>
          <p:nvPr/>
        </p:nvSpPr>
        <p:spPr>
          <a:xfrm>
            <a:off x="502889" y="2065726"/>
            <a:ext cx="6036109" cy="756176"/>
          </a:xfrm>
          <a:prstGeom prst="roundRect">
            <a:avLst/>
          </a:prstGeom>
          <a:solidFill>
            <a:schemeClr val="bg2"/>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1500" dirty="0">
                <a:solidFill>
                  <a:schemeClr val="tx2"/>
                </a:solidFill>
              </a:rPr>
              <a:t>Intending to show people the excitement of Christmas, Sainsbury’s wanted to dial up “togetherness” and “indulgence”, with cinema the perfect fit. </a:t>
            </a:r>
          </a:p>
        </p:txBody>
      </p:sp>
      <p:sp>
        <p:nvSpPr>
          <p:cNvPr id="9" name="Rectangle: Rounded Corners 8">
            <a:extLst>
              <a:ext uri="{FF2B5EF4-FFF2-40B4-BE49-F238E27FC236}">
                <a16:creationId xmlns:a16="http://schemas.microsoft.com/office/drawing/2014/main" id="{52798CD0-D4C0-0361-341F-0BD3C41730EB}"/>
              </a:ext>
            </a:extLst>
          </p:cNvPr>
          <p:cNvSpPr/>
          <p:nvPr/>
        </p:nvSpPr>
        <p:spPr>
          <a:xfrm>
            <a:off x="502887" y="3006471"/>
            <a:ext cx="6036109" cy="756176"/>
          </a:xfrm>
          <a:prstGeom prst="roundRect">
            <a:avLst/>
          </a:prstGeom>
          <a:solidFill>
            <a:schemeClr val="bg2">
              <a:lumMod val="7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1500" dirty="0">
                <a:solidFill>
                  <a:schemeClr val="tx2"/>
                </a:solidFill>
              </a:rPr>
              <a:t>Running from mid-November to Christmas Eve in cinemas, it bought a HFSS AGP running in reel across a range of films</a:t>
            </a:r>
            <a:endParaRPr lang="en-GB" sz="1500" i="1" dirty="0">
              <a:solidFill>
                <a:schemeClr val="tx2"/>
              </a:solidFill>
            </a:endParaRPr>
          </a:p>
        </p:txBody>
      </p:sp>
      <p:sp>
        <p:nvSpPr>
          <p:cNvPr id="10" name="Rectangle: Rounded Corners 9">
            <a:extLst>
              <a:ext uri="{FF2B5EF4-FFF2-40B4-BE49-F238E27FC236}">
                <a16:creationId xmlns:a16="http://schemas.microsoft.com/office/drawing/2014/main" id="{C8C10732-1F02-AA3B-96EB-D011C05E5639}"/>
              </a:ext>
            </a:extLst>
          </p:cNvPr>
          <p:cNvSpPr/>
          <p:nvPr/>
        </p:nvSpPr>
        <p:spPr>
          <a:xfrm>
            <a:off x="502887" y="3947216"/>
            <a:ext cx="6036109" cy="756176"/>
          </a:xfrm>
          <a:prstGeom prst="roundRect">
            <a:avLst/>
          </a:prstGeom>
          <a:solidFill>
            <a:schemeClr val="bg2">
              <a:lumMod val="50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1500" dirty="0">
                <a:solidFill>
                  <a:schemeClr val="tx2"/>
                </a:solidFill>
              </a:rPr>
              <a:t>Cinema delivered uplifts on Sainsbury’s “have everything you need for Christmas” (+36%) and “makes me look forward to Christmas” (+58%)</a:t>
            </a:r>
            <a:endParaRPr lang="en-GB" sz="1500" i="1" dirty="0">
              <a:solidFill>
                <a:schemeClr val="tx2"/>
              </a:solidFill>
            </a:endParaRPr>
          </a:p>
        </p:txBody>
      </p:sp>
      <p:sp>
        <p:nvSpPr>
          <p:cNvPr id="11" name="Rectangle: Rounded Corners 10">
            <a:extLst>
              <a:ext uri="{FF2B5EF4-FFF2-40B4-BE49-F238E27FC236}">
                <a16:creationId xmlns:a16="http://schemas.microsoft.com/office/drawing/2014/main" id="{FBA2058C-A8A3-80D8-53FF-4F1E01830E41}"/>
              </a:ext>
            </a:extLst>
          </p:cNvPr>
          <p:cNvSpPr/>
          <p:nvPr/>
        </p:nvSpPr>
        <p:spPr>
          <a:xfrm>
            <a:off x="502887" y="4887961"/>
            <a:ext cx="6036109" cy="756176"/>
          </a:xfrm>
          <a:prstGeom prst="roundRect">
            <a:avLst/>
          </a:prstGeom>
          <a:solidFill>
            <a:schemeClr val="bg2">
              <a:lumMod val="25000"/>
            </a:schemeClr>
          </a:solidFill>
          <a:ln>
            <a:noFill/>
          </a:ln>
        </p:spPr>
        <p:style>
          <a:lnRef idx="2">
            <a:schemeClr val="dk2">
              <a:shade val="15000"/>
            </a:schemeClr>
          </a:lnRef>
          <a:fillRef idx="1">
            <a:schemeClr val="dk2"/>
          </a:fillRef>
          <a:effectRef idx="0">
            <a:schemeClr val="dk2"/>
          </a:effectRef>
          <a:fontRef idx="minor">
            <a:schemeClr val="lt1"/>
          </a:fontRef>
        </p:style>
        <p:txBody>
          <a:bodyPr rtlCol="0" anchor="ctr"/>
          <a:lstStyle/>
          <a:p>
            <a:r>
              <a:rPr lang="en-GB" sz="1500" dirty="0">
                <a:solidFill>
                  <a:schemeClr val="bg1"/>
                </a:solidFill>
              </a:rPr>
              <a:t>65% of those exposed in cinema agree the campaign had a positive impact on their opinion of Sainsbury’s.</a:t>
            </a:r>
          </a:p>
        </p:txBody>
      </p:sp>
    </p:spTree>
    <p:extLst>
      <p:ext uri="{BB962C8B-B14F-4D97-AF65-F5344CB8AC3E}">
        <p14:creationId xmlns:p14="http://schemas.microsoft.com/office/powerpoint/2010/main" val="2954691582"/>
      </p:ext>
    </p:extLst>
  </p:cSld>
  <p:clrMapOvr>
    <a:masterClrMapping/>
  </p:clrMapOvr>
  <p:transition spd="slow">
    <p:push dir="u"/>
  </p:transition>
</p:sld>
</file>

<file path=ppt/theme/theme1.xml><?xml version="1.0" encoding="utf-8"?>
<a:theme xmlns:a="http://schemas.openxmlformats.org/drawingml/2006/main" name="Office Theme">
  <a:themeElements>
    <a:clrScheme name="DCM">
      <a:dk1>
        <a:srgbClr val="051D2E"/>
      </a:dk1>
      <a:lt1>
        <a:srgbClr val="FFFFFF"/>
      </a:lt1>
      <a:dk2>
        <a:srgbClr val="051D2E"/>
      </a:dk2>
      <a:lt2>
        <a:srgbClr val="F0DEC1"/>
      </a:lt2>
      <a:accent1>
        <a:srgbClr val="267355"/>
      </a:accent1>
      <a:accent2>
        <a:srgbClr val="EF3346"/>
      </a:accent2>
      <a:accent3>
        <a:srgbClr val="FF9527"/>
      </a:accent3>
      <a:accent4>
        <a:srgbClr val="FFB3B9"/>
      </a:accent4>
      <a:accent5>
        <a:srgbClr val="79BE76"/>
      </a:accent5>
      <a:accent6>
        <a:srgbClr val="82B2B4"/>
      </a:accent6>
      <a:hlink>
        <a:srgbClr val="051D2E"/>
      </a:hlink>
      <a:folHlink>
        <a:srgbClr val="82B2B4"/>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7. Quotes/Pull outs">
  <a:themeElements>
    <a:clrScheme name="DCM">
      <a:dk1>
        <a:srgbClr val="051D2E"/>
      </a:dk1>
      <a:lt1>
        <a:srgbClr val="FFFFFF"/>
      </a:lt1>
      <a:dk2>
        <a:srgbClr val="051D2E"/>
      </a:dk2>
      <a:lt2>
        <a:srgbClr val="F0DEC1"/>
      </a:lt2>
      <a:accent1>
        <a:srgbClr val="267355"/>
      </a:accent1>
      <a:accent2>
        <a:srgbClr val="EF3346"/>
      </a:accent2>
      <a:accent3>
        <a:srgbClr val="FF9527"/>
      </a:accent3>
      <a:accent4>
        <a:srgbClr val="FFB3B9"/>
      </a:accent4>
      <a:accent5>
        <a:srgbClr val="79BE76"/>
      </a:accent5>
      <a:accent6>
        <a:srgbClr val="82B2B4"/>
      </a:accent6>
      <a:hlink>
        <a:srgbClr val="051D2E"/>
      </a:hlink>
      <a:folHlink>
        <a:srgbClr val="82B2B4"/>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51D2E"/>
      </a:dk1>
      <a:lt1>
        <a:srgbClr val="FFFFFF"/>
      </a:lt1>
      <a:dk2>
        <a:srgbClr val="051D2E"/>
      </a:dk2>
      <a:lt2>
        <a:srgbClr val="F0DEC1"/>
      </a:lt2>
      <a:accent1>
        <a:srgbClr val="267355"/>
      </a:accent1>
      <a:accent2>
        <a:srgbClr val="EF3346"/>
      </a:accent2>
      <a:accent3>
        <a:srgbClr val="FF9527"/>
      </a:accent3>
      <a:accent4>
        <a:srgbClr val="FFB3B9"/>
      </a:accent4>
      <a:accent5>
        <a:srgbClr val="79BE76"/>
      </a:accent5>
      <a:accent6>
        <a:srgbClr val="82B2B4"/>
      </a:accent6>
      <a:hlink>
        <a:srgbClr val="051D2E"/>
      </a:hlink>
      <a:folHlink>
        <a:srgbClr val="82B2B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rgbClr val="051D2E"/>
      </a:dk1>
      <a:lt1>
        <a:srgbClr val="FFFFFF"/>
      </a:lt1>
      <a:dk2>
        <a:srgbClr val="051D2E"/>
      </a:dk2>
      <a:lt2>
        <a:srgbClr val="F0DEC1"/>
      </a:lt2>
      <a:accent1>
        <a:srgbClr val="267355"/>
      </a:accent1>
      <a:accent2>
        <a:srgbClr val="EF3346"/>
      </a:accent2>
      <a:accent3>
        <a:srgbClr val="FF9527"/>
      </a:accent3>
      <a:accent4>
        <a:srgbClr val="FFB3B9"/>
      </a:accent4>
      <a:accent5>
        <a:srgbClr val="79BE76"/>
      </a:accent5>
      <a:accent6>
        <a:srgbClr val="82B2B4"/>
      </a:accent6>
      <a:hlink>
        <a:srgbClr val="051D2E"/>
      </a:hlink>
      <a:folHlink>
        <a:srgbClr val="82B2B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CM-2025">
    <a:dk1>
      <a:srgbClr val="051D2E"/>
    </a:dk1>
    <a:lt1>
      <a:srgbClr val="FFFFFF"/>
    </a:lt1>
    <a:dk2>
      <a:srgbClr val="051D2E"/>
    </a:dk2>
    <a:lt2>
      <a:srgbClr val="F0DEC1"/>
    </a:lt2>
    <a:accent1>
      <a:srgbClr val="267355"/>
    </a:accent1>
    <a:accent2>
      <a:srgbClr val="EF3346"/>
    </a:accent2>
    <a:accent3>
      <a:srgbClr val="FF9527"/>
    </a:accent3>
    <a:accent4>
      <a:srgbClr val="FFB3B9"/>
    </a:accent4>
    <a:accent5>
      <a:srgbClr val="79BE76"/>
    </a:accent5>
    <a:accent6>
      <a:srgbClr val="82B2B4"/>
    </a:accent6>
    <a:hlink>
      <a:srgbClr val="051D2E"/>
    </a:hlink>
    <a:folHlink>
      <a:srgbClr val="82B2B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16621</TotalTime>
  <Words>2920</Words>
  <Application>Microsoft Office PowerPoint</Application>
  <PresentationFormat>Widescreen</PresentationFormat>
  <Paragraphs>318</Paragraphs>
  <Slides>31</Slides>
  <Notes>11</Notes>
  <HiddenSlides>2</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31</vt:i4>
      </vt:variant>
    </vt:vector>
  </HeadingPairs>
  <TitlesOfParts>
    <vt:vector size="36" baseType="lpstr">
      <vt:lpstr>Poppins</vt:lpstr>
      <vt:lpstr>Inter Tight</vt:lpstr>
      <vt:lpstr>Inter Tight Light</vt:lpstr>
      <vt:lpstr>Office Theme</vt:lpstr>
      <vt:lpstr>07. Quotes/Pull outs</vt:lpstr>
      <vt:lpstr>The cultural currency of cinema at Christmas</vt:lpstr>
      <vt:lpstr>PowerPoint Presentation</vt:lpstr>
      <vt:lpstr>PowerPoint Presentation</vt:lpstr>
      <vt:lpstr>01. Dial up social connection  with cinema </vt:lpstr>
      <vt:lpstr>Cinema is Christmas</vt:lpstr>
      <vt:lpstr>Cinema brings families together…</vt:lpstr>
      <vt:lpstr>…Whilst giving young adults the escape and entertainment they need during Christmas</vt:lpstr>
      <vt:lpstr>Nostalgia is a powerful tool in film that connects audiences</vt:lpstr>
      <vt:lpstr>Dial up social connection Sainsbury’s case study</vt:lpstr>
      <vt:lpstr>02. Access cinematic cultural moments</vt:lpstr>
      <vt:lpstr>TV and Cinema deliver 85% of commercially available entertainment that resonates</vt:lpstr>
      <vt:lpstr>Cinema delivered more TVRs than the top TV &amp; SVOD shows last year, with an even stronger forecast for 2026</vt:lpstr>
      <vt:lpstr>Research shows that anticipation is as important as the afterglow</vt:lpstr>
      <vt:lpstr>When looking at planning against highly anticipated moments, cinema offers the most plannable route</vt:lpstr>
      <vt:lpstr>The next planned cultural moment: ‘DunesDay’</vt:lpstr>
      <vt:lpstr>Brands appearing in cinema have seen increases in key brand metrics</vt:lpstr>
      <vt:lpstr>03. Cut-through  the Christmas clutter </vt:lpstr>
      <vt:lpstr>Cinema offers a less congested advertising space, helping brands to grab attention through SOV</vt:lpstr>
      <vt:lpstr>December 2026 is set to deliver a higher level of admissions than the rest of the year</vt:lpstr>
      <vt:lpstr>Helping you maximise your campaigns through some key titles to finish the year</vt:lpstr>
      <vt:lpstr>The weeks around Christmas are the perfect opportunity to maximise reach via cinema </vt:lpstr>
      <vt:lpstr>Brands can tap into seasonal nostalgia too</vt:lpstr>
      <vt:lpstr>Cut through the clutter JD Sports case study </vt:lpstr>
      <vt:lpstr>04. Leverage cinemagoers spending power</vt:lpstr>
      <vt:lpstr>Cinema delivers ROI and strongest incremental profit per 000 impressions</vt:lpstr>
      <vt:lpstr>Cinema boosts how much audiences are wanting to pay for a brand, rating them as more premium vs other platforms</vt:lpstr>
      <vt:lpstr>So, brands should leverage cinemagoers spending power</vt:lpstr>
      <vt:lpstr>Maximise spending power Ernest Jones case study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Sheree Evans</dc:creator>
  <cp:lastModifiedBy>Zoe Aresti</cp:lastModifiedBy>
  <cp:revision>243</cp:revision>
  <cp:lastPrinted>2026-06-08T13:23:29Z</cp:lastPrinted>
  <dcterms:created xsi:type="dcterms:W3CDTF">2026-02-19T14:52:15Z</dcterms:created>
  <dcterms:modified xsi:type="dcterms:W3CDTF">2026-08-11T14:25:20Z</dcterms:modified>
</cp:coreProperties>
</file>