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5.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6.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7.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8.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9.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0.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theme/theme11.xml" ContentType="application/vnd.openxmlformats-officedocument.theme+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790" r:id="rId2"/>
    <p:sldMasterId id="2147483920" r:id="rId3"/>
    <p:sldMasterId id="2147484046" r:id="rId4"/>
    <p:sldMasterId id="2147484147" r:id="rId5"/>
    <p:sldMasterId id="2147484671" r:id="rId6"/>
    <p:sldMasterId id="2147484441" r:id="rId7"/>
    <p:sldMasterId id="2147484493" r:id="rId8"/>
    <p:sldMasterId id="2147484545" r:id="rId9"/>
    <p:sldMasterId id="2147484353" r:id="rId10"/>
    <p:sldMasterId id="2147484740" r:id="rId11"/>
    <p:sldMasterId id="2147484774" r:id="rId12"/>
  </p:sldMasterIdLst>
  <p:notesMasterIdLst>
    <p:notesMasterId r:id="rId25"/>
  </p:notesMasterIdLst>
  <p:handoutMasterIdLst>
    <p:handoutMasterId r:id="rId26"/>
  </p:handoutMasterIdLst>
  <p:sldIdLst>
    <p:sldId id="465" r:id="rId13"/>
    <p:sldId id="2147483564" r:id="rId14"/>
    <p:sldId id="389" r:id="rId15"/>
    <p:sldId id="2147483582" r:id="rId16"/>
    <p:sldId id="2147483569" r:id="rId17"/>
    <p:sldId id="2147483571" r:id="rId18"/>
    <p:sldId id="2147483576" r:id="rId19"/>
    <p:sldId id="2147483593" r:id="rId20"/>
    <p:sldId id="2147483592" r:id="rId21"/>
    <p:sldId id="2147483493" r:id="rId22"/>
    <p:sldId id="448" r:id="rId23"/>
    <p:sldId id="290" r:id="rId24"/>
  </p:sldIdLst>
  <p:sldSz cx="12192000" cy="6858000"/>
  <p:notesSz cx="6858000" cy="9144000"/>
  <p:embeddedFontLst>
    <p:embeddedFont>
      <p:font typeface="Century Gothic" panose="020B0502020202020204" pitchFamily="34" charset="0"/>
      <p:regular r:id="rId27"/>
      <p:bold r:id="rId28"/>
      <p:italic r:id="rId29"/>
      <p:boldItalic r:id="rId30"/>
    </p:embeddedFont>
    <p:embeddedFont>
      <p:font typeface="Inter Tight" pitchFamily="2" charset="0"/>
      <p:regular r:id="rId31"/>
      <p:bold r:id="rId32"/>
      <p:italic r:id="rId33"/>
      <p:boldItalic r:id="rId34"/>
    </p:embeddedFont>
    <p:embeddedFont>
      <p:font typeface="Inter Tight Light" pitchFamily="2" charset="0"/>
      <p:regular r:id="rId35"/>
      <p:italic r:id="rId36"/>
    </p:embeddedFont>
    <p:embeddedFont>
      <p:font typeface="Poppins" panose="00000500000000000000" pitchFamily="2" charset="0"/>
      <p:regular r:id="rId37"/>
    </p:embeddedFont>
    <p:embeddedFont>
      <p:font typeface="Trebuchet MS" panose="020B0603020202020204" pitchFamily="34"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F3340"/>
    <a:srgbClr val="FF9527"/>
    <a:srgbClr val="BA9863"/>
    <a:srgbClr val="051D2E"/>
    <a:srgbClr val="82B2B3"/>
    <a:srgbClr val="B2B4BB"/>
    <a:srgbClr val="000000"/>
    <a:srgbClr val="A872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6" autoAdjust="0"/>
    <p:restoredTop sz="95706" autoAdjust="0"/>
  </p:normalViewPr>
  <p:slideViewPr>
    <p:cSldViewPr snapToGrid="0">
      <p:cViewPr varScale="1">
        <p:scale>
          <a:sx n="61" d="100"/>
          <a:sy n="61" d="100"/>
        </p:scale>
        <p:origin x="96" y="726"/>
      </p:cViewPr>
      <p:guideLst/>
    </p:cSldViewPr>
  </p:slideViewPr>
  <p:notesTextViewPr>
    <p:cViewPr>
      <p:scale>
        <a:sx n="3" d="2"/>
        <a:sy n="3" d="2"/>
      </p:scale>
      <p:origin x="0" y="0"/>
    </p:cViewPr>
  </p:notesTextViewPr>
  <p:sorterViewPr>
    <p:cViewPr>
      <p:scale>
        <a:sx n="100" d="100"/>
        <a:sy n="100" d="100"/>
      </p:scale>
      <p:origin x="0" y="-6752"/>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handoutMaster" Target="handoutMasters/handoutMaster1.xml"/><Relationship Id="rId39" Type="http://schemas.openxmlformats.org/officeDocument/2006/relationships/font" Target="fonts/font13.fntdata"/><Relationship Id="rId21" Type="http://schemas.openxmlformats.org/officeDocument/2006/relationships/slide" Target="slides/slide9.xml"/><Relationship Id="rId34" Type="http://schemas.openxmlformats.org/officeDocument/2006/relationships/font" Target="fonts/font8.fntdata"/><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font" Target="fonts/font5.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font" Target="fonts/font12.fntdata"/><Relationship Id="rId20" Type="http://schemas.openxmlformats.org/officeDocument/2006/relationships/slide" Target="slides/slide8.xml"/><Relationship Id="rId41" Type="http://schemas.openxmlformats.org/officeDocument/2006/relationships/font" Target="fonts/font15.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056556299935826E-2"/>
          <c:y val="2.900279063913434E-2"/>
          <c:w val="0.93613149385009098"/>
          <c:h val="0.87586102034709934"/>
        </c:manualLayout>
      </c:layout>
      <c:lineChart>
        <c:grouping val="standard"/>
        <c:varyColors val="0"/>
        <c:ser>
          <c:idx val="0"/>
          <c:order val="0"/>
          <c:tx>
            <c:strRef>
              <c:f>Sheet1!$B$1</c:f>
              <c:strCache>
                <c:ptCount val="1"/>
                <c:pt idx="0">
                  <c:v>All adults 15+</c:v>
                </c:pt>
              </c:strCache>
            </c:strRef>
          </c:tx>
          <c:spPr>
            <a:ln w="38100" cap="rnd">
              <a:solidFill>
                <a:schemeClr val="accent4"/>
              </a:solidFill>
              <a:round/>
            </a:ln>
            <a:effectLst/>
          </c:spPr>
          <c:marker>
            <c:symbol val="none"/>
          </c:marker>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Sheet1!$B$2:$B$11</c:f>
              <c:numCache>
                <c:formatCode>General</c:formatCode>
                <c:ptCount val="10"/>
                <c:pt idx="0">
                  <c:v>5.31</c:v>
                </c:pt>
                <c:pt idx="1">
                  <c:v>5.58</c:v>
                </c:pt>
                <c:pt idx="2">
                  <c:v>5.53</c:v>
                </c:pt>
                <c:pt idx="3">
                  <c:v>5.81</c:v>
                </c:pt>
                <c:pt idx="4">
                  <c:v>5.82</c:v>
                </c:pt>
                <c:pt idx="5">
                  <c:v>6.01</c:v>
                </c:pt>
                <c:pt idx="6">
                  <c:v>5.98</c:v>
                </c:pt>
                <c:pt idx="7">
                  <c:v>6.42</c:v>
                </c:pt>
                <c:pt idx="8">
                  <c:v>6.62</c:v>
                </c:pt>
                <c:pt idx="9">
                  <c:v>6.64</c:v>
                </c:pt>
              </c:numCache>
            </c:numRef>
          </c:val>
          <c:smooth val="0"/>
          <c:extLst>
            <c:ext xmlns:c16="http://schemas.microsoft.com/office/drawing/2014/chart" uri="{C3380CC4-5D6E-409C-BE32-E72D297353CC}">
              <c16:uniqueId val="{00000000-6F1D-7849-A199-1F2E01450C61}"/>
            </c:ext>
          </c:extLst>
        </c:ser>
        <c:ser>
          <c:idx val="1"/>
          <c:order val="1"/>
          <c:tx>
            <c:strRef>
              <c:f>Sheet1!$C$1</c:f>
              <c:strCache>
                <c:ptCount val="1"/>
                <c:pt idx="0">
                  <c:v>16-34</c:v>
                </c:pt>
              </c:strCache>
            </c:strRef>
          </c:tx>
          <c:spPr>
            <a:ln w="38100" cap="rnd">
              <a:solidFill>
                <a:schemeClr val="accent5"/>
              </a:solidFill>
              <a:round/>
            </a:ln>
            <a:effectLst/>
          </c:spPr>
          <c:marker>
            <c:symbol val="none"/>
          </c:marker>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Sheet1!$C$2:$C$11</c:f>
              <c:numCache>
                <c:formatCode>General</c:formatCode>
                <c:ptCount val="10"/>
                <c:pt idx="0">
                  <c:v>4.55</c:v>
                </c:pt>
                <c:pt idx="1">
                  <c:v>5.14</c:v>
                </c:pt>
                <c:pt idx="2">
                  <c:v>5.12</c:v>
                </c:pt>
                <c:pt idx="3">
                  <c:v>5.31</c:v>
                </c:pt>
                <c:pt idx="4">
                  <c:v>5.42</c:v>
                </c:pt>
                <c:pt idx="5">
                  <c:v>5.58</c:v>
                </c:pt>
                <c:pt idx="6">
                  <c:v>5.79</c:v>
                </c:pt>
                <c:pt idx="7">
                  <c:v>6.53</c:v>
                </c:pt>
                <c:pt idx="8">
                  <c:v>6.66</c:v>
                </c:pt>
                <c:pt idx="9">
                  <c:v>6.67</c:v>
                </c:pt>
              </c:numCache>
            </c:numRef>
          </c:val>
          <c:smooth val="0"/>
          <c:extLst>
            <c:ext xmlns:c16="http://schemas.microsoft.com/office/drawing/2014/chart" uri="{C3380CC4-5D6E-409C-BE32-E72D297353CC}">
              <c16:uniqueId val="{00000001-6F1D-7849-A199-1F2E01450C61}"/>
            </c:ext>
          </c:extLst>
        </c:ser>
        <c:dLbls>
          <c:showLegendKey val="0"/>
          <c:showVal val="0"/>
          <c:showCatName val="0"/>
          <c:showSerName val="0"/>
          <c:showPercent val="0"/>
          <c:showBubbleSize val="0"/>
        </c:dLbls>
        <c:smooth val="0"/>
        <c:axId val="778399488"/>
        <c:axId val="778382688"/>
      </c:lineChart>
      <c:catAx>
        <c:axId val="778399488"/>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778382688"/>
        <c:crosses val="autoZero"/>
        <c:auto val="1"/>
        <c:lblAlgn val="ctr"/>
        <c:lblOffset val="100"/>
        <c:noMultiLvlLbl val="0"/>
      </c:catAx>
      <c:valAx>
        <c:axId val="778382688"/>
        <c:scaling>
          <c:orientation val="minMax"/>
          <c:max val="7"/>
          <c:min val="3"/>
        </c:scaling>
        <c:delete val="0"/>
        <c:axPos val="l"/>
        <c:numFmt formatCode="General" sourceLinked="1"/>
        <c:majorTickMark val="none"/>
        <c:minorTickMark val="none"/>
        <c:tickLblPos val="nextTo"/>
        <c:spPr>
          <a:noFill/>
          <a:ln>
            <a:solidFill>
              <a:schemeClr val="accent5"/>
            </a:solid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778399488"/>
        <c:crosses val="autoZero"/>
        <c:crossBetween val="between"/>
      </c:valAx>
      <c:spPr>
        <a:noFill/>
        <a:ln>
          <a:noFill/>
        </a:ln>
        <a:effectLst/>
      </c:spPr>
    </c:plotArea>
    <c:legend>
      <c:legendPos val="b"/>
      <c:layout>
        <c:manualLayout>
          <c:xMode val="edge"/>
          <c:yMode val="edge"/>
          <c:x val="0.61690030609255586"/>
          <c:y val="0.4708823909457826"/>
          <c:w val="0.25976092337957701"/>
          <c:h val="0.2768840783502960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latin typeface="+mn-l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187398411477701E-2"/>
          <c:y val="0"/>
          <c:w val="0.96032136214252617"/>
          <c:h val="0.90965967927642277"/>
        </c:manualLayout>
      </c:layout>
      <c:barChart>
        <c:barDir val="col"/>
        <c:grouping val="clustered"/>
        <c:varyColors val="0"/>
        <c:ser>
          <c:idx val="0"/>
          <c:order val="0"/>
          <c:tx>
            <c:strRef>
              <c:f>Sheet1!$B$1</c:f>
              <c:strCache>
                <c:ptCount val="1"/>
                <c:pt idx="0">
                  <c:v>Any co-viewing</c:v>
                </c:pt>
              </c:strCache>
            </c:strRef>
          </c:tx>
          <c:spPr>
            <a:solidFill>
              <a:schemeClr val="bg1">
                <a:lumMod val="85000"/>
              </a:schemeClr>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8D96-E44E-A5CB-55D4F3BE0A1A}"/>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8D96-E44E-A5CB-55D4F3BE0A1A}"/>
              </c:ext>
            </c:extLst>
          </c:dPt>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5-8D96-E44E-A5CB-55D4F3BE0A1A}"/>
              </c:ext>
            </c:extLst>
          </c:dPt>
          <c:dPt>
            <c:idx val="3"/>
            <c:invertIfNegative val="0"/>
            <c:bubble3D val="0"/>
            <c:spPr>
              <a:solidFill>
                <a:schemeClr val="bg1">
                  <a:lumMod val="85000"/>
                </a:schemeClr>
              </a:solidFill>
              <a:ln>
                <a:noFill/>
              </a:ln>
              <a:effectLst/>
            </c:spPr>
            <c:extLst>
              <c:ext xmlns:c16="http://schemas.microsoft.com/office/drawing/2014/chart" uri="{C3380CC4-5D6E-409C-BE32-E72D297353CC}">
                <c16:uniqueId val="{00000007-8D96-E44E-A5CB-55D4F3BE0A1A}"/>
              </c:ext>
            </c:extLst>
          </c:dPt>
          <c:dPt>
            <c:idx val="4"/>
            <c:invertIfNegative val="0"/>
            <c:bubble3D val="0"/>
            <c:spPr>
              <a:solidFill>
                <a:schemeClr val="bg1">
                  <a:lumMod val="85000"/>
                </a:schemeClr>
              </a:solidFill>
              <a:ln>
                <a:noFill/>
              </a:ln>
              <a:effectLst/>
            </c:spPr>
            <c:extLst>
              <c:ext xmlns:c16="http://schemas.microsoft.com/office/drawing/2014/chart" uri="{C3380CC4-5D6E-409C-BE32-E72D297353CC}">
                <c16:uniqueId val="{00000009-8D96-E44E-A5CB-55D4F3BE0A1A}"/>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B-8D96-E44E-A5CB-55D4F3BE0A1A}"/>
              </c:ext>
            </c:extLst>
          </c:dPt>
          <c:dLbls>
            <c:dLbl>
              <c:idx val="5"/>
              <c:spPr>
                <a:noFill/>
                <a:ln>
                  <a:noFill/>
                </a:ln>
                <a:effectLst/>
              </c:spPr>
              <c:txPr>
                <a:bodyPr rot="0" spcFirstLastPara="1" vertOverflow="ellipsis" vert="horz" wrap="square" anchor="ctr" anchorCtr="1"/>
                <a:lstStyle/>
                <a:p>
                  <a:pPr>
                    <a:defRPr sz="1600" b="1" i="0" u="none" strike="noStrike" kern="1200" baseline="0">
                      <a:solidFill>
                        <a:schemeClr val="accent5"/>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B-8D96-E44E-A5CB-55D4F3BE0A1A}"/>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YouTube</c:v>
                </c:pt>
                <c:pt idx="1">
                  <c:v>Live TV</c:v>
                </c:pt>
                <c:pt idx="2">
                  <c:v>SVOD</c:v>
                </c:pt>
                <c:pt idx="3">
                  <c:v>BVOD</c:v>
                </c:pt>
                <c:pt idx="4">
                  <c:v>Playback TV</c:v>
                </c:pt>
                <c:pt idx="5">
                  <c:v>Cinema</c:v>
                </c:pt>
              </c:strCache>
            </c:strRef>
          </c:cat>
          <c:val>
            <c:numRef>
              <c:f>Sheet1!$B$2:$B$7</c:f>
              <c:numCache>
                <c:formatCode>0%</c:formatCode>
                <c:ptCount val="6"/>
                <c:pt idx="0">
                  <c:v>0.1</c:v>
                </c:pt>
                <c:pt idx="1">
                  <c:v>0.42</c:v>
                </c:pt>
                <c:pt idx="2">
                  <c:v>0.43</c:v>
                </c:pt>
                <c:pt idx="3">
                  <c:v>0.44</c:v>
                </c:pt>
                <c:pt idx="4">
                  <c:v>0.5</c:v>
                </c:pt>
                <c:pt idx="5">
                  <c:v>0.98</c:v>
                </c:pt>
              </c:numCache>
            </c:numRef>
          </c:val>
          <c:extLst>
            <c:ext xmlns:c16="http://schemas.microsoft.com/office/drawing/2014/chart" uri="{C3380CC4-5D6E-409C-BE32-E72D297353CC}">
              <c16:uniqueId val="{0000000C-8D96-E44E-A5CB-55D4F3BE0A1A}"/>
            </c:ext>
          </c:extLst>
        </c:ser>
        <c:dLbls>
          <c:showLegendKey val="0"/>
          <c:showVal val="0"/>
          <c:showCatName val="0"/>
          <c:showSerName val="0"/>
          <c:showPercent val="0"/>
          <c:showBubbleSize val="0"/>
        </c:dLbls>
        <c:gapWidth val="70"/>
        <c:overlap val="-27"/>
        <c:axId val="254170752"/>
        <c:axId val="1581891600"/>
      </c:barChart>
      <c:catAx>
        <c:axId val="254170752"/>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crossAx val="1581891600"/>
        <c:crosses val="autoZero"/>
        <c:auto val="1"/>
        <c:lblAlgn val="ctr"/>
        <c:lblOffset val="100"/>
        <c:noMultiLvlLbl val="0"/>
      </c:catAx>
      <c:valAx>
        <c:axId val="1581891600"/>
        <c:scaling>
          <c:orientation val="minMax"/>
        </c:scaling>
        <c:delete val="1"/>
        <c:axPos val="l"/>
        <c:numFmt formatCode="0%" sourceLinked="1"/>
        <c:majorTickMark val="none"/>
        <c:minorTickMark val="none"/>
        <c:tickLblPos val="nextTo"/>
        <c:crossAx val="2541707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latin typeface="+mn-lt"/>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821004428768938E-3"/>
          <c:y val="9.8730416816934265E-4"/>
          <c:w val="0.93044129767189354"/>
          <c:h val="0.99590745251120627"/>
        </c:manualLayout>
      </c:layout>
      <c:bubbleChart>
        <c:varyColors val="0"/>
        <c:ser>
          <c:idx val="0"/>
          <c:order val="0"/>
          <c:tx>
            <c:strRef>
              <c:f>Sheet1!$A$2</c:f>
              <c:strCache>
                <c:ptCount val="1"/>
                <c:pt idx="0">
                  <c:v>Social </c:v>
                </c:pt>
              </c:strCache>
            </c:strRef>
          </c:tx>
          <c:spPr>
            <a:solidFill>
              <a:srgbClr val="051D2E"/>
            </a:solidFill>
            <a:ln>
              <a:noFill/>
            </a:ln>
            <a:effectLst/>
          </c:spPr>
          <c:invertIfNegative val="0"/>
          <c:dPt>
            <c:idx val="0"/>
            <c:invertIfNegative val="0"/>
            <c:bubble3D val="0"/>
            <c:spPr>
              <a:solidFill>
                <a:srgbClr val="051D2E"/>
              </a:solidFill>
              <a:ln>
                <a:noFill/>
              </a:ln>
              <a:effectLst/>
            </c:spPr>
            <c:extLst>
              <c:ext xmlns:c16="http://schemas.microsoft.com/office/drawing/2014/chart" uri="{C3380CC4-5D6E-409C-BE32-E72D297353CC}">
                <c16:uniqueId val="{00000001-7383-478A-AFB9-5E52518B3B39}"/>
              </c:ext>
            </c:extLst>
          </c:dPt>
          <c:dPt>
            <c:idx val="1"/>
            <c:invertIfNegative val="0"/>
            <c:bubble3D val="0"/>
            <c:spPr>
              <a:solidFill>
                <a:srgbClr val="EF3340"/>
              </a:solidFill>
              <a:ln>
                <a:noFill/>
              </a:ln>
              <a:effectLst/>
            </c:spPr>
            <c:extLst>
              <c:ext xmlns:c16="http://schemas.microsoft.com/office/drawing/2014/chart" uri="{C3380CC4-5D6E-409C-BE32-E72D297353CC}">
                <c16:uniqueId val="{00000003-7383-478A-AFB9-5E52518B3B39}"/>
              </c:ext>
            </c:extLst>
          </c:dPt>
          <c:dPt>
            <c:idx val="4"/>
            <c:invertIfNegative val="0"/>
            <c:bubble3D val="0"/>
            <c:spPr>
              <a:solidFill>
                <a:srgbClr val="051D2E"/>
              </a:solidFill>
              <a:ln>
                <a:noFill/>
              </a:ln>
              <a:effectLst/>
            </c:spPr>
            <c:extLst>
              <c:ext xmlns:c16="http://schemas.microsoft.com/office/drawing/2014/chart" uri="{C3380CC4-5D6E-409C-BE32-E72D297353CC}">
                <c16:uniqueId val="{00000005-7383-478A-AFB9-5E52518B3B39}"/>
              </c:ext>
            </c:extLst>
          </c:dPt>
          <c:dLbls>
            <c:dLbl>
              <c:idx val="0"/>
              <c:tx>
                <c:rich>
                  <a:bodyPr/>
                  <a:lstStyle/>
                  <a:p>
                    <a:fld id="{C9C21B73-31A0-48D1-9AFE-4870E1B9B96D}"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7383-478A-AFB9-5E52518B3B39}"/>
                </c:ext>
              </c:extLst>
            </c:dLbl>
            <c:dLbl>
              <c:idx val="1"/>
              <c:layout>
                <c:manualLayout>
                  <c:x val="-8.181146236760117E-3"/>
                  <c:y val="9.5527424097013197E-4"/>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fld id="{BE60B45B-9C24-6D49-B5C7-033B5FD54F38}" type="CELLRANGE">
                      <a:rPr lang="en-US">
                        <a:solidFill>
                          <a:schemeClr val="tx1"/>
                        </a:solidFill>
                        <a:latin typeface="+mn-lt"/>
                      </a:rPr>
                      <a:pPr>
                        <a:defRPr sz="1400" b="1">
                          <a:latin typeface="+mn-lt"/>
                        </a:defRPr>
                      </a:pPr>
                      <a:t>[CELLRANGE]</a:t>
                    </a:fld>
                    <a:endParaRPr lang="en-GB"/>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7383-478A-AFB9-5E52518B3B39}"/>
                </c:ext>
              </c:extLst>
            </c:dLbl>
            <c:dLbl>
              <c:idx val="2"/>
              <c:layout>
                <c:manualLayout>
                  <c:x val="-7.1575532417156348E-2"/>
                  <c:y val="-5.1354242437208562E-2"/>
                </c:manualLayout>
              </c:layout>
              <c:tx>
                <c:rich>
                  <a:bodyPr/>
                  <a:lstStyle/>
                  <a:p>
                    <a:fld id="{09B3648B-0934-4D4A-95E6-6D59CEA9D413}"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7383-478A-AFB9-5E52518B3B39}"/>
                </c:ext>
              </c:extLst>
            </c:dLbl>
            <c:dLbl>
              <c:idx val="3"/>
              <c:layout>
                <c:manualLayout>
                  <c:x val="-8.4972761211955114E-2"/>
                  <c:y val="-2.7388936648796526E-2"/>
                </c:manualLayout>
              </c:layout>
              <c:tx>
                <c:rich>
                  <a:bodyPr/>
                  <a:lstStyle/>
                  <a:p>
                    <a:fld id="{348C59AE-CF17-4851-AE20-3F7EF8EB4EC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7383-478A-AFB9-5E52518B3B39}"/>
                </c:ext>
              </c:extLst>
            </c:dLbl>
            <c:dLbl>
              <c:idx val="4"/>
              <c:layout>
                <c:manualLayout>
                  <c:x val="-0.19421310765100475"/>
                  <c:y val="1.0986754035831953E-2"/>
                </c:manualLayout>
              </c:layout>
              <c:tx>
                <c:rich>
                  <a:bodyPr/>
                  <a:lstStyle/>
                  <a:p>
                    <a:fld id="{2AB1118E-46C7-4A96-929C-6583E3B9C933}"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7383-478A-AFB9-5E52518B3B39}"/>
                </c:ext>
              </c:extLst>
            </c:dLbl>
            <c:dLbl>
              <c:idx val="5"/>
              <c:layout>
                <c:manualLayout>
                  <c:x val="-0.19458762317537723"/>
                  <c:y val="-4.7930504347319755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fld id="{010B7118-988C-CA4D-9BB2-0E885DC6BC2D}" type="CELLRANGE">
                      <a:rPr lang="en-US">
                        <a:solidFill>
                          <a:schemeClr val="tx1"/>
                        </a:solidFill>
                        <a:latin typeface="+mn-lt"/>
                      </a:rPr>
                      <a:pPr>
                        <a:defRPr sz="1400">
                          <a:latin typeface="+mn-lt"/>
                        </a:defRPr>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0.24212138579734491"/>
                      <c:h val="0.10976116362005181"/>
                    </c:manualLayout>
                  </c15:layout>
                  <c15:dlblFieldTable/>
                  <c15:showDataLabelsRange val="1"/>
                </c:ext>
                <c:ext xmlns:c16="http://schemas.microsoft.com/office/drawing/2014/chart" uri="{C3380CC4-5D6E-409C-BE32-E72D297353CC}">
                  <c16:uniqueId val="{00000008-7383-478A-AFB9-5E52518B3B39}"/>
                </c:ext>
              </c:extLst>
            </c:dLbl>
            <c:dLbl>
              <c:idx val="6"/>
              <c:layout>
                <c:manualLayout>
                  <c:x val="-0.20840070345696424"/>
                  <c:y val="-2.9220340226287882E-2"/>
                </c:manualLayout>
              </c:layout>
              <c:tx>
                <c:rich>
                  <a:bodyPr/>
                  <a:lstStyle/>
                  <a:p>
                    <a:fld id="{63B93EF5-4A1C-44EE-A445-037EE5F2A98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7383-478A-AFB9-5E52518B3B39}"/>
                </c:ext>
              </c:extLst>
            </c:dLbl>
            <c:dLbl>
              <c:idx val="7"/>
              <c:layout>
                <c:manualLayout>
                  <c:x val="-5.1768898123750653E-3"/>
                  <c:y val="7.5632193744382924E-3"/>
                </c:manualLayout>
              </c:layout>
              <c:tx>
                <c:rich>
                  <a:bodyPr/>
                  <a:lstStyle/>
                  <a:p>
                    <a:fld id="{A801BB5E-6E82-4EE9-ABED-5386BCDF952E}"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7383-478A-AFB9-5E52518B3B39}"/>
                </c:ext>
              </c:extLst>
            </c:dLbl>
            <c:dLbl>
              <c:idx val="8"/>
              <c:layout>
                <c:manualLayout>
                  <c:x val="-0.11556295524825899"/>
                  <c:y val="-6.8472341621991159E-3"/>
                </c:manualLayout>
              </c:layout>
              <c:tx>
                <c:rich>
                  <a:bodyPr/>
                  <a:lstStyle/>
                  <a:p>
                    <a:fld id="{2581F930-1BEE-48ED-B236-03CFDDE869C8}"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7383-478A-AFB9-5E52518B3B3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xVal>
            <c:numRef>
              <c:f>Sheet1!$B$1:$J$1</c:f>
              <c:numCache>
                <c:formatCode>0</c:formatCode>
                <c:ptCount val="9"/>
                <c:pt idx="0">
                  <c:v>128</c:v>
                </c:pt>
                <c:pt idx="1">
                  <c:v>131</c:v>
                </c:pt>
                <c:pt idx="2">
                  <c:v>103</c:v>
                </c:pt>
                <c:pt idx="3">
                  <c:v>84</c:v>
                </c:pt>
                <c:pt idx="4">
                  <c:v>84</c:v>
                </c:pt>
                <c:pt idx="5">
                  <c:v>88</c:v>
                </c:pt>
                <c:pt idx="6">
                  <c:v>88</c:v>
                </c:pt>
                <c:pt idx="7">
                  <c:v>106</c:v>
                </c:pt>
                <c:pt idx="8">
                  <c:v>72</c:v>
                </c:pt>
              </c:numCache>
            </c:numRef>
          </c:xVal>
          <c:yVal>
            <c:numRef>
              <c:f>Sheet1!$B$2:$J$2</c:f>
              <c:numCache>
                <c:formatCode>0</c:formatCode>
                <c:ptCount val="9"/>
                <c:pt idx="0">
                  <c:v>118</c:v>
                </c:pt>
                <c:pt idx="1">
                  <c:v>108</c:v>
                </c:pt>
                <c:pt idx="2">
                  <c:v>100</c:v>
                </c:pt>
                <c:pt idx="3">
                  <c:v>103</c:v>
                </c:pt>
                <c:pt idx="4">
                  <c:v>87</c:v>
                </c:pt>
                <c:pt idx="5">
                  <c:v>110</c:v>
                </c:pt>
                <c:pt idx="6">
                  <c:v>92</c:v>
                </c:pt>
                <c:pt idx="7">
                  <c:v>92</c:v>
                </c:pt>
                <c:pt idx="8">
                  <c:v>103</c:v>
                </c:pt>
              </c:numCache>
            </c:numRef>
          </c:yVal>
          <c:bubbleSize>
            <c:numLit>
              <c:formatCode>General</c:formatCode>
              <c:ptCount val="9"/>
              <c:pt idx="0">
                <c:v>1</c:v>
              </c:pt>
              <c:pt idx="1">
                <c:v>1</c:v>
              </c:pt>
              <c:pt idx="2">
                <c:v>1</c:v>
              </c:pt>
              <c:pt idx="3">
                <c:v>1</c:v>
              </c:pt>
              <c:pt idx="4">
                <c:v>1</c:v>
              </c:pt>
              <c:pt idx="5">
                <c:v>1</c:v>
              </c:pt>
              <c:pt idx="6">
                <c:v>1</c:v>
              </c:pt>
              <c:pt idx="7">
                <c:v>1</c:v>
              </c:pt>
              <c:pt idx="8">
                <c:v>1</c:v>
              </c:pt>
            </c:numLit>
          </c:bubbleSize>
          <c:bubble3D val="0"/>
          <c:extLst>
            <c:ext xmlns:c15="http://schemas.microsoft.com/office/drawing/2012/chart" uri="{02D57815-91ED-43cb-92C2-25804820EDAC}">
              <c15:datalabelsRange>
                <c15:f>Sheet1!$B$3:$J$3</c15:f>
                <c15:dlblRangeCache>
                  <c:ptCount val="9"/>
                  <c:pt idx="0">
                    <c:v>TV</c:v>
                  </c:pt>
                  <c:pt idx="1">
                    <c:v>Cinema</c:v>
                  </c:pt>
                  <c:pt idx="2">
                    <c:v>Newspapers</c:v>
                  </c:pt>
                  <c:pt idx="3">
                    <c:v>Radio</c:v>
                  </c:pt>
                  <c:pt idx="4">
                    <c:v>Content creators</c:v>
                  </c:pt>
                  <c:pt idx="5">
                    <c:v>Out of home</c:v>
                  </c:pt>
                  <c:pt idx="6">
                    <c:v>Video sharing sites</c:v>
                  </c:pt>
                  <c:pt idx="7">
                    <c:v>Social Media</c:v>
                  </c:pt>
                  <c:pt idx="8">
                    <c:v>Podcasts</c:v>
                  </c:pt>
                </c15:dlblRangeCache>
              </c15:datalabelsRange>
            </c:ext>
            <c:ext xmlns:c16="http://schemas.microsoft.com/office/drawing/2014/chart" uri="{C3380CC4-5D6E-409C-BE32-E72D297353CC}">
              <c16:uniqueId val="{0000000C-7383-478A-AFB9-5E52518B3B39}"/>
            </c:ext>
          </c:extLst>
        </c:ser>
        <c:dLbls>
          <c:showLegendKey val="0"/>
          <c:showVal val="0"/>
          <c:showCatName val="0"/>
          <c:showSerName val="0"/>
          <c:showPercent val="0"/>
          <c:showBubbleSize val="0"/>
        </c:dLbls>
        <c:bubbleScale val="18"/>
        <c:showNegBubbles val="0"/>
        <c:axId val="305412352"/>
        <c:axId val="306089632"/>
      </c:bubbleChart>
      <c:valAx>
        <c:axId val="305412352"/>
        <c:scaling>
          <c:orientation val="minMax"/>
          <c:max val="150"/>
          <c:min val="50"/>
        </c:scaling>
        <c:delete val="1"/>
        <c:axPos val="b"/>
        <c:numFmt formatCode="#,##0" sourceLinked="0"/>
        <c:majorTickMark val="out"/>
        <c:minorTickMark val="none"/>
        <c:tickLblPos val="nextTo"/>
        <c:crossAx val="306089632"/>
        <c:crossesAt val="0"/>
        <c:crossBetween val="midCat"/>
        <c:majorUnit val="10"/>
      </c:valAx>
      <c:valAx>
        <c:axId val="306089632"/>
        <c:scaling>
          <c:orientation val="minMax"/>
          <c:max val="150"/>
          <c:min val="50"/>
        </c:scaling>
        <c:delete val="1"/>
        <c:axPos val="l"/>
        <c:majorGridlines>
          <c:spPr>
            <a:ln w="6350" cap="flat" cmpd="sng" algn="ctr">
              <a:noFill/>
              <a:prstDash val="solid"/>
              <a:round/>
            </a:ln>
            <a:effectLst/>
          </c:spPr>
        </c:majorGridlines>
        <c:numFmt formatCode="#,##0" sourceLinked="0"/>
        <c:majorTickMark val="out"/>
        <c:minorTickMark val="none"/>
        <c:tickLblPos val="nextTo"/>
        <c:crossAx val="305412352"/>
        <c:crossesAt val="5.000000000000001E-2"/>
        <c:crossBetween val="midCat"/>
      </c:valAx>
      <c:spPr>
        <a:noFill/>
        <a:ln w="25400">
          <a:noFill/>
        </a:ln>
        <a:effectLst/>
      </c:spPr>
    </c:plotArea>
    <c:plotVisOnly val="1"/>
    <c:dispBlanksAs val="gap"/>
    <c:showDLblsOverMax val="0"/>
  </c:chart>
  <c:spPr>
    <a:noFill/>
    <a:ln w="6350" cap="flat" cmpd="sng" algn="ctr">
      <a:noFill/>
      <a:prstDash val="solid"/>
      <a:miter lim="800000"/>
    </a:ln>
    <a:effectLst/>
  </c:spPr>
  <c:txPr>
    <a:bodyPr/>
    <a:lstStyle/>
    <a:p>
      <a:pPr>
        <a:defRPr sz="1600">
          <a:latin typeface="+mj-lt"/>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5">
  <a:schemeClr val="accent5"/>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03/08/2026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03/08/2026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year we have worked with independent research consultancy </a:t>
            </a:r>
            <a:r>
              <a:rPr lang="en-GB" dirty="0" err="1"/>
              <a:t>Everday</a:t>
            </a:r>
            <a:r>
              <a:rPr lang="en-GB" dirty="0"/>
              <a:t> </a:t>
            </a:r>
            <a:r>
              <a:rPr lang="en-GB" dirty="0" err="1"/>
              <a:t>Peopleto</a:t>
            </a:r>
            <a:r>
              <a:rPr lang="en-GB" dirty="0"/>
              <a:t> investigate the cultural power of cinema – both for audiences and the communities in which cinemas are located, but also the role this can play for brands when cinema is part of the wider AV mix.</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a:t>
            </a:fld>
            <a:endParaRPr lang="en-GB"/>
          </a:p>
        </p:txBody>
      </p:sp>
    </p:spTree>
    <p:extLst>
      <p:ext uri="{BB962C8B-B14F-4D97-AF65-F5344CB8AC3E}">
        <p14:creationId xmlns:p14="http://schemas.microsoft.com/office/powerpoint/2010/main" val="2349485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1844" rtl="0" eaLnBrk="1" fontAlgn="auto" latinLnBrk="0" hangingPunct="1">
              <a:lnSpc>
                <a:spcPct val="100000"/>
              </a:lnSpc>
              <a:spcBef>
                <a:spcPts val="0"/>
              </a:spcBef>
              <a:spcAft>
                <a:spcPts val="0"/>
              </a:spcAft>
              <a:buClrTx/>
              <a:buSzTx/>
              <a:buFontTx/>
              <a:buNone/>
              <a:tabLst/>
              <a:defRPr/>
            </a:pPr>
            <a:r>
              <a:rPr lang="en-GB" sz="1200" dirty="0"/>
              <a:t>So to put this all into some real world context and give you examples of the benefits of having your brands and ads seen in the cinema environment we used Burst Your Bubble’s signal framework to measure the effectiveness of cinema across 5 recent campaigns – all from different categories.</a:t>
            </a:r>
          </a:p>
          <a:p>
            <a:pPr marL="0" marR="0" lvl="0" indent="0" algn="l" defTabSz="961844"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61844" rtl="0" eaLnBrk="1" fontAlgn="auto" latinLnBrk="0" hangingPunct="1">
              <a:lnSpc>
                <a:spcPct val="100000"/>
              </a:lnSpc>
              <a:spcBef>
                <a:spcPts val="0"/>
              </a:spcBef>
              <a:spcAft>
                <a:spcPts val="0"/>
              </a:spcAft>
              <a:buClrTx/>
              <a:buSzTx/>
              <a:buFontTx/>
              <a:buNone/>
              <a:tabLst/>
              <a:defRPr/>
            </a:pPr>
            <a:r>
              <a:rPr lang="en-GB" sz="1200" dirty="0"/>
              <a:t>As you’ll see here we’ve seen that cinema delivers both positive cultural and commercial impact for brands</a:t>
            </a:r>
          </a:p>
          <a:p>
            <a:pPr marL="0" marR="0" lvl="0" indent="0" algn="l" defTabSz="961844"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61844" rtl="0" eaLnBrk="1" fontAlgn="auto" latinLnBrk="0" hangingPunct="1">
              <a:lnSpc>
                <a:spcPct val="100000"/>
              </a:lnSpc>
              <a:spcBef>
                <a:spcPts val="0"/>
              </a:spcBef>
              <a:spcAft>
                <a:spcPts val="0"/>
              </a:spcAft>
              <a:buClrTx/>
              <a:buSzTx/>
              <a:buFontTx/>
              <a:buNone/>
              <a:tabLst/>
              <a:defRPr/>
            </a:pPr>
            <a:r>
              <a:rPr lang="en-GB" sz="1200" dirty="0"/>
              <a:t>Advertising in the cinema drives perceptions of a brand being community orientated (‘bringing people together’), as well as delivering uplifts in ‘social assurance’ (perception of the brand as  a ’good choice’), brand fame metrics (everyone knows and likes this brand) and importantly driving quality metrics too. </a:t>
            </a:r>
            <a:endParaRPr lang="en-US" sz="1200" dirty="0"/>
          </a:p>
          <a:p>
            <a:endParaRPr lang="en-GB" sz="1200" dirty="0"/>
          </a:p>
          <a:p>
            <a:endParaRPr lang="en-US" dirty="0"/>
          </a:p>
        </p:txBody>
      </p:sp>
      <p:sp>
        <p:nvSpPr>
          <p:cNvPr id="4" name="Slide Number Placeholder 3"/>
          <p:cNvSpPr>
            <a:spLocks noGrp="1"/>
          </p:cNvSpPr>
          <p:nvPr>
            <p:ph type="sldNum" sz="quarter" idx="5"/>
          </p:nvPr>
        </p:nvSpPr>
        <p:spPr/>
        <p:txBody>
          <a:bodyPr/>
          <a:lstStyle/>
          <a:p>
            <a:fld id="{C78402DA-2A0D-4673-AD50-76F374C3F685}" type="slidenum">
              <a:rPr lang="en-GB" smtClean="0"/>
              <a:t>11</a:t>
            </a:fld>
            <a:endParaRPr lang="en-GB"/>
          </a:p>
        </p:txBody>
      </p:sp>
    </p:spTree>
    <p:extLst>
      <p:ext uri="{BB962C8B-B14F-4D97-AF65-F5344CB8AC3E}">
        <p14:creationId xmlns:p14="http://schemas.microsoft.com/office/powerpoint/2010/main" val="3649936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12</a:t>
            </a:fld>
            <a:endParaRPr lang="en-GB"/>
          </a:p>
        </p:txBody>
      </p:sp>
    </p:spTree>
    <p:extLst>
      <p:ext uri="{BB962C8B-B14F-4D97-AF65-F5344CB8AC3E}">
        <p14:creationId xmlns:p14="http://schemas.microsoft.com/office/powerpoint/2010/main" val="1367908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b="0" i="0" u="none" strike="noStrike" dirty="0">
                <a:solidFill>
                  <a:srgbClr val="000000"/>
                </a:solidFill>
                <a:effectLst/>
                <a:latin typeface="Trebuchet MS" panose="020B0603020202020204" pitchFamily="34" charset="0"/>
              </a:rPr>
              <a:t>When our research team started out working on this with Burst Your Bubble, one of the key starting points was to look at what’s happening in wider culture and society.</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b="0" i="0" u="none" strike="noStrike" dirty="0">
                <a:solidFill>
                  <a:srgbClr val="000000"/>
                </a:solidFill>
                <a:effectLst/>
                <a:latin typeface="Trebuchet MS" panose="020B0603020202020204" pitchFamily="34" charset="0"/>
              </a:rPr>
              <a:t>Looking at the IPA </a:t>
            </a:r>
            <a:r>
              <a:rPr lang="en-GB" sz="1200" b="0" i="0" u="none" strike="noStrike" dirty="0" err="1">
                <a:solidFill>
                  <a:srgbClr val="000000"/>
                </a:solidFill>
                <a:effectLst/>
                <a:latin typeface="Trebuchet MS" panose="020B0603020202020204" pitchFamily="34" charset="0"/>
              </a:rPr>
              <a:t>TouchPoints</a:t>
            </a:r>
            <a:r>
              <a:rPr lang="en-GB" sz="1200" b="0" i="0" u="none" strike="noStrike" dirty="0">
                <a:solidFill>
                  <a:srgbClr val="000000"/>
                </a:solidFill>
                <a:effectLst/>
                <a:latin typeface="Trebuchet MS" panose="020B0603020202020204" pitchFamily="34" charset="0"/>
              </a:rPr>
              <a:t> data across the last ten years, there’s a quite sobering piece of data that we found </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b="0" i="0" u="none" strike="noStrike" dirty="0">
                <a:solidFill>
                  <a:srgbClr val="000000"/>
                </a:solidFill>
                <a:effectLst/>
                <a:latin typeface="Trebuchet MS" panose="020B0603020202020204" pitchFamily="34" charset="0"/>
              </a:rPr>
              <a:t>The amount of time 16-34 year olds are spending alone has been increasing steadily since 2014, from an average of 4.55 hrs a day to 6.67 hrs in 2023. That’s an increase of 47%, which outpaces the all adult growth of 29%. </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b="0" i="0" u="none" strike="noStrike" dirty="0">
                <a:solidFill>
                  <a:srgbClr val="000000"/>
                </a:solidFill>
                <a:effectLst/>
                <a:latin typeface="Trebuchet MS" panose="020B0603020202020204" pitchFamily="34" charset="0"/>
              </a:rPr>
              <a:t>We can see that covid accelerated this growth and it hasn’t returned to pre-pandemic levels. </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b="0" i="0" u="none" strike="noStrike" dirty="0">
                <a:solidFill>
                  <a:srgbClr val="000000"/>
                </a:solidFill>
                <a:effectLst/>
                <a:latin typeface="Trebuchet MS" panose="020B0603020202020204" pitchFamily="34" charset="0"/>
              </a:rPr>
              <a:t>What’s even more worrying is that it suggests that the traditional lifestyle drivers of spending time alone is broken. We naturally would expect people to spend more time alone as they get older, but young people are now spending as much time on their own as the adult population as a whole. </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b="0" i="0" u="none" strike="noStrike" dirty="0">
                <a:solidFill>
                  <a:srgbClr val="000000"/>
                </a:solidFill>
                <a:effectLst/>
                <a:latin typeface="Trebuchet MS" panose="020B0603020202020204" pitchFamily="34" charset="0"/>
              </a:rPr>
              <a:t>What ae some of the outcomes of this? Well…</a:t>
            </a:r>
          </a:p>
          <a:p>
            <a:pPr marL="285750" indent="-285750">
              <a:buFont typeface="Symbol" panose="05050102010706020507" pitchFamily="18" charset="2"/>
              <a:buChar char="-"/>
            </a:pPr>
            <a:endParaRPr lang="en-GB" dirty="0"/>
          </a:p>
          <a:p>
            <a:endParaRPr lang="en-US" dirty="0"/>
          </a:p>
        </p:txBody>
      </p:sp>
      <p:sp>
        <p:nvSpPr>
          <p:cNvPr id="4" name="Slide Number Placeholder 3"/>
          <p:cNvSpPr>
            <a:spLocks noGrp="1"/>
          </p:cNvSpPr>
          <p:nvPr>
            <p:ph type="sldNum" sz="quarter" idx="5"/>
          </p:nvPr>
        </p:nvSpPr>
        <p:spPr/>
        <p:txBody>
          <a:bodyPr/>
          <a:lstStyle/>
          <a:p>
            <a:fld id="{C78402DA-2A0D-4673-AD50-76F374C3F685}" type="slidenum">
              <a:rPr lang="en-GB" smtClean="0"/>
              <a:t>2</a:t>
            </a:fld>
            <a:endParaRPr lang="en-GB"/>
          </a:p>
        </p:txBody>
      </p:sp>
    </p:spTree>
    <p:extLst>
      <p:ext uri="{BB962C8B-B14F-4D97-AF65-F5344CB8AC3E}">
        <p14:creationId xmlns:p14="http://schemas.microsoft.com/office/powerpoint/2010/main" val="1934547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b="0" kern="1200" dirty="0">
                <a:solidFill>
                  <a:schemeClr val="tx1"/>
                </a:solidFill>
                <a:latin typeface="+mn-lt"/>
                <a:ea typeface="+mn-ea"/>
                <a:cs typeface="+mn-cs"/>
              </a:rPr>
              <a:t>Spending more time alone is also driving an increased sense of disconnection from others. </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b="0" kern="1200" dirty="0">
                <a:solidFill>
                  <a:schemeClr val="tx1"/>
                </a:solidFill>
                <a:latin typeface="+mn-lt"/>
                <a:ea typeface="+mn-ea"/>
                <a:cs typeface="+mn-cs"/>
              </a:rPr>
              <a:t>In our survey we found that h</a:t>
            </a:r>
            <a:r>
              <a:rPr lang="en-GB" sz="1200" b="0" i="0" u="none" strike="noStrike" dirty="0" err="1">
                <a:solidFill>
                  <a:srgbClr val="000000"/>
                </a:solidFill>
                <a:effectLst/>
                <a:latin typeface="Trebuchet MS" panose="020B0603020202020204" pitchFamily="34" charset="0"/>
              </a:rPr>
              <a:t>alf</a:t>
            </a:r>
            <a:r>
              <a:rPr lang="en-GB" sz="1200" b="0" i="0" u="none" strike="noStrike" dirty="0">
                <a:solidFill>
                  <a:srgbClr val="000000"/>
                </a:solidFill>
                <a:effectLst/>
                <a:latin typeface="Trebuchet MS" panose="020B0603020202020204" pitchFamily="34" charset="0"/>
              </a:rPr>
              <a:t> of 16-34s say they fee disconnected from the world around them, that the ‘sense of community’ isn’t what it was and six in 10 agree they ‘feel distant from other people’</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b="0" i="0" u="none" strike="noStrike" dirty="0">
                <a:solidFill>
                  <a:srgbClr val="000000"/>
                </a:solidFill>
                <a:effectLst/>
                <a:latin typeface="Trebuchet MS" panose="020B0603020202020204" pitchFamily="34" charset="0"/>
              </a:rPr>
              <a:t>Now there are a lot of reasons potentially driving this outlook – both short-term context from the last few months but also longer term trends that have led to this feeling. </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b="0" i="0" u="none" strike="noStrike" dirty="0">
                <a:solidFill>
                  <a:srgbClr val="000000"/>
                </a:solidFill>
                <a:effectLst/>
                <a:latin typeface="Trebuchet MS" panose="020B0603020202020204" pitchFamily="34" charset="0"/>
              </a:rPr>
              <a:t>While it may all sound a little troubling and negative, people actually aren’t necessarily happy about spending more time alone and not feeling this connection with others…</a:t>
            </a:r>
            <a:endParaRPr lang="en-GB" dirty="0"/>
          </a:p>
          <a:p>
            <a:endParaRPr lang="en-US" dirty="0"/>
          </a:p>
          <a:p>
            <a:endParaRPr lang="en-US" dirty="0"/>
          </a:p>
        </p:txBody>
      </p:sp>
      <p:sp>
        <p:nvSpPr>
          <p:cNvPr id="4" name="Slide Number Placeholder 3"/>
          <p:cNvSpPr>
            <a:spLocks noGrp="1"/>
          </p:cNvSpPr>
          <p:nvPr>
            <p:ph type="sldNum" sz="quarter" idx="5"/>
          </p:nvPr>
        </p:nvSpPr>
        <p:spPr/>
        <p:txBody>
          <a:bodyPr/>
          <a:lstStyle/>
          <a:p>
            <a:fld id="{C78402DA-2A0D-4673-AD50-76F374C3F685}" type="slidenum">
              <a:rPr lang="en-GB" smtClean="0"/>
              <a:t>3</a:t>
            </a:fld>
            <a:endParaRPr lang="en-GB"/>
          </a:p>
        </p:txBody>
      </p:sp>
    </p:spTree>
    <p:extLst>
      <p:ext uri="{BB962C8B-B14F-4D97-AF65-F5344CB8AC3E}">
        <p14:creationId xmlns:p14="http://schemas.microsoft.com/office/powerpoint/2010/main" val="1462784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3215B-8115-A4D5-E04B-8EA7F9D48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CBE133-D2EE-13C2-394C-AD3637BDD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A90BB7-6878-F0FE-CCD6-4F8205C8F340}"/>
              </a:ext>
            </a:extLst>
          </p:cNvPr>
          <p:cNvSpPr>
            <a:spLocks noGrp="1"/>
          </p:cNvSpPr>
          <p:nvPr>
            <p:ph type="body" idx="1"/>
          </p:nvPr>
        </p:nvSpPr>
        <p:spPr/>
        <p:txBody>
          <a:bodyPr/>
          <a:lstStyle/>
          <a:p>
            <a:pPr marL="285750" indent="-285750" rtl="0">
              <a:spcBef>
                <a:spcPts val="0"/>
              </a:spcBef>
              <a:spcAft>
                <a:spcPts val="0"/>
              </a:spcAft>
              <a:buFont typeface="Symbol" panose="05050102010706020507" pitchFamily="18" charset="2"/>
              <a:buChar char="-"/>
            </a:pPr>
            <a:r>
              <a:rPr lang="en-GB" sz="1100" dirty="0"/>
              <a:t>We also found in the research – both in focus groups we ran and the survey – that there remains a strong need for social assurance. </a:t>
            </a:r>
          </a:p>
          <a:p>
            <a:pPr marL="285750" indent="-285750" rtl="0">
              <a:spcBef>
                <a:spcPts val="0"/>
              </a:spcBef>
              <a:spcAft>
                <a:spcPts val="0"/>
              </a:spcAft>
              <a:buFont typeface="Symbol" panose="05050102010706020507" pitchFamily="18" charset="2"/>
              <a:buChar char="-"/>
            </a:pPr>
            <a:r>
              <a:rPr lang="en-GB" sz="1100" dirty="0"/>
              <a:t>We are after all social beings who are programmed to be together. We all crave connection. Which manifests in the need to do things that bring people together. </a:t>
            </a:r>
            <a:r>
              <a:rPr lang="en-GB" sz="1200" b="0" i="0" u="none" strike="noStrike" dirty="0">
                <a:solidFill>
                  <a:srgbClr val="000000"/>
                </a:solidFill>
                <a:effectLst/>
                <a:latin typeface="Trebuchet MS" panose="020B0603020202020204" pitchFamily="34" charset="0"/>
              </a:rPr>
              <a:t> but it needs to be more tangible. It appears that the digital ‘experience’ and ‘communities’ that we may spend time engaging with don’t cut it in the same way, as in person, real world connection. </a:t>
            </a:r>
          </a:p>
          <a:p>
            <a:pPr marL="285750" indent="-285750" rtl="0">
              <a:spcBef>
                <a:spcPts val="0"/>
              </a:spcBef>
              <a:spcAft>
                <a:spcPts val="0"/>
              </a:spcAft>
              <a:buFont typeface="Symbol" panose="05050102010706020507" pitchFamily="18" charset="2"/>
              <a:buChar char="-"/>
            </a:pPr>
            <a:r>
              <a:rPr lang="en-GB" sz="1200" b="0" i="0" u="none" strike="noStrike" dirty="0">
                <a:solidFill>
                  <a:srgbClr val="000000"/>
                </a:solidFill>
                <a:effectLst/>
                <a:latin typeface="Trebuchet MS" panose="020B0603020202020204" pitchFamily="34" charset="0"/>
              </a:rPr>
              <a:t>We need and want more shared experiences, and that’s where Cinema can really excel and provide this for people </a:t>
            </a:r>
            <a:endParaRPr lang="en-GB" sz="1200" dirty="0"/>
          </a:p>
          <a:p>
            <a:endParaRPr lang="en-US" sz="1200" dirty="0"/>
          </a:p>
        </p:txBody>
      </p:sp>
      <p:sp>
        <p:nvSpPr>
          <p:cNvPr id="4" name="Slide Number Placeholder 3">
            <a:extLst>
              <a:ext uri="{FF2B5EF4-FFF2-40B4-BE49-F238E27FC236}">
                <a16:creationId xmlns:a16="http://schemas.microsoft.com/office/drawing/2014/main" id="{549465EE-6B96-651A-71D5-BCDC2FDD3DF5}"/>
              </a:ext>
            </a:extLst>
          </p:cNvPr>
          <p:cNvSpPr>
            <a:spLocks noGrp="1"/>
          </p:cNvSpPr>
          <p:nvPr>
            <p:ph type="sldNum" sz="quarter" idx="5"/>
          </p:nvPr>
        </p:nvSpPr>
        <p:spPr/>
        <p:txBody>
          <a:bodyPr/>
          <a:lstStyle/>
          <a:p>
            <a:fld id="{C78402DA-2A0D-4673-AD50-76F374C3F685}" type="slidenum">
              <a:rPr lang="en-GB" smtClean="0"/>
              <a:t>4</a:t>
            </a:fld>
            <a:endParaRPr lang="en-GB"/>
          </a:p>
        </p:txBody>
      </p:sp>
    </p:spTree>
    <p:extLst>
      <p:ext uri="{BB962C8B-B14F-4D97-AF65-F5344CB8AC3E}">
        <p14:creationId xmlns:p14="http://schemas.microsoft.com/office/powerpoint/2010/main" val="3128133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9517F-C1F5-E2BC-45FD-3AC2014E6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505EF7-E957-E35C-6D0B-A18AD4ABEE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FC41AD-95B4-CA6A-911D-4FD6BC93B32D}"/>
              </a:ext>
            </a:extLst>
          </p:cNvPr>
          <p:cNvSpPr>
            <a:spLocks noGrp="1"/>
          </p:cNvSpPr>
          <p:nvPr>
            <p:ph type="body" idx="1"/>
          </p:nvPr>
        </p:nvSpPr>
        <p:spPr/>
        <p:txBody>
          <a:bodyPr/>
          <a:lstStyle/>
          <a:p>
            <a:pPr marL="285750" indent="-285750">
              <a:buFont typeface="Symbol" panose="05050102010706020507" pitchFamily="18" charset="2"/>
              <a:buChar char="-"/>
            </a:pPr>
            <a:r>
              <a:rPr lang="en-GB" sz="1100" dirty="0"/>
              <a:t>When we talked to people in the focus groups, it became clear that people very much see cinema as an event – they talk about it akin to going to gigs, theatre, live sport, the pub etc. – it’s not just a media channel like TV, radio etc. </a:t>
            </a:r>
          </a:p>
          <a:p>
            <a:pPr marL="285750" indent="-285750">
              <a:buFont typeface="Symbol" panose="05050102010706020507" pitchFamily="18" charset="2"/>
              <a:buChar char="-"/>
            </a:pPr>
            <a:r>
              <a:rPr lang="en-GB" sz="1100" dirty="0"/>
              <a:t>Physical shared experiences help reduce feelings of isolation and Cinema is well placed to always deliver that collective experience, and an environment which is set up for delivering ‘emotional contagion’ – the idea that we are all engaging and reacting to the same thing at the same time, and seeing each other react. </a:t>
            </a:r>
          </a:p>
          <a:p>
            <a:pPr marL="285750" indent="-285750">
              <a:buFont typeface="Symbol" panose="05050102010706020507" pitchFamily="18" charset="2"/>
              <a:buChar char="-"/>
            </a:pPr>
            <a:r>
              <a:rPr lang="en-GB" sz="1100" dirty="0"/>
              <a:t>[BUILD] Why does this matter in an advertising context and for brands? Well, we know that compared to other media audiences are far more receptive to advertising in cinema. We’ve seen it in previous research and see it again here, the ads and trailers are part of the cinema experience, it forms one of the rituals of going to the cinema. </a:t>
            </a:r>
          </a:p>
          <a:p>
            <a:pPr marL="285750" indent="-285750">
              <a:buFont typeface="Symbol" panose="05050102010706020507" pitchFamily="18" charset="2"/>
              <a:buChar char="-"/>
            </a:pPr>
            <a:r>
              <a:rPr lang="en-GB" sz="1100" dirty="0"/>
              <a:t>Importantly for brands, the social collective environment of the cinema also provides a context in which people also enjoy talking about the ads with the other people they’ve gone with – and that’s crucially important at key times when you’re launching new campaigns or trying to land a new brand/product. </a:t>
            </a:r>
          </a:p>
          <a:p>
            <a:pPr marL="285750" indent="-285750">
              <a:buFont typeface="Symbol" panose="05050102010706020507" pitchFamily="18" charset="2"/>
              <a:buChar char="-"/>
            </a:pPr>
            <a:r>
              <a:rPr lang="en-GB" sz="1100" dirty="0"/>
              <a:t>Its particularly powerful and unique when you consider where a lot of AV impacts are now being delivered…</a:t>
            </a:r>
          </a:p>
          <a:p>
            <a:pPr marL="285750" indent="-285750">
              <a:buFont typeface="Symbol" panose="05050102010706020507" pitchFamily="18" charset="2"/>
              <a:buChar char="-"/>
            </a:pPr>
            <a:endParaRPr lang="en-GB" sz="1100" dirty="0"/>
          </a:p>
        </p:txBody>
      </p:sp>
      <p:sp>
        <p:nvSpPr>
          <p:cNvPr id="4" name="Slide Number Placeholder 3">
            <a:extLst>
              <a:ext uri="{FF2B5EF4-FFF2-40B4-BE49-F238E27FC236}">
                <a16:creationId xmlns:a16="http://schemas.microsoft.com/office/drawing/2014/main" id="{49FD2FC9-2760-3DB4-2BF7-0D3F5A7F7786}"/>
              </a:ext>
            </a:extLst>
          </p:cNvPr>
          <p:cNvSpPr>
            <a:spLocks noGrp="1"/>
          </p:cNvSpPr>
          <p:nvPr>
            <p:ph type="sldNum" sz="quarter" idx="5"/>
          </p:nvPr>
        </p:nvSpPr>
        <p:spPr/>
        <p:txBody>
          <a:bodyPr/>
          <a:lstStyle/>
          <a:p>
            <a:fld id="{C78402DA-2A0D-4673-AD50-76F374C3F685}" type="slidenum">
              <a:rPr lang="en-GB" smtClean="0"/>
              <a:t>5</a:t>
            </a:fld>
            <a:endParaRPr lang="en-GB"/>
          </a:p>
        </p:txBody>
      </p:sp>
    </p:spTree>
    <p:extLst>
      <p:ext uri="{BB962C8B-B14F-4D97-AF65-F5344CB8AC3E}">
        <p14:creationId xmlns:p14="http://schemas.microsoft.com/office/powerpoint/2010/main" val="2841407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A284C-25BF-2B03-F9D7-9B502ED4DA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E5EBC4-5028-E4E0-D9EA-CE0F8CD825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53263-5BF2-6B94-76FF-95B84DF92961}"/>
              </a:ext>
            </a:extLst>
          </p:cNvPr>
          <p:cNvSpPr>
            <a:spLocks noGrp="1"/>
          </p:cNvSpPr>
          <p:nvPr>
            <p:ph type="body" idx="1"/>
          </p:nvPr>
        </p:nvSpPr>
        <p:spPr/>
        <p:txBody>
          <a:bodyPr/>
          <a:lstStyle/>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100" dirty="0"/>
              <a:t>Data released by </a:t>
            </a:r>
            <a:r>
              <a:rPr lang="en-GB" sz="1100" dirty="0" err="1"/>
              <a:t>Thinkbox</a:t>
            </a:r>
            <a:r>
              <a:rPr lang="en-GB" sz="1100" dirty="0"/>
              <a:t> recently shows the challenge facing planners and brands today – increasingly AV impacts are being delivered 1-to-1, rather than in 1-to-many environments. With the shift to </a:t>
            </a:r>
            <a:r>
              <a:rPr lang="en-GB" sz="1100" dirty="0" err="1"/>
              <a:t>Youtube</a:t>
            </a:r>
            <a:r>
              <a:rPr lang="en-GB" sz="1100" dirty="0"/>
              <a:t> (and other online/</a:t>
            </a:r>
            <a:r>
              <a:rPr lang="en-GB" sz="1100" dirty="0" err="1"/>
              <a:t>socal</a:t>
            </a:r>
            <a:r>
              <a:rPr lang="en-GB" sz="1100" dirty="0"/>
              <a:t> video) ads are increasingly being viewed solus rather than in co-viewing environments. </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100" dirty="0"/>
              <a:t>About half of your TV impacts are co-viewing experiences within the households but there’s still a lot being delivered to one person. </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100" dirty="0"/>
              <a:t>This is where cinema has a unique role to play within the AV mix - It is almost impossible to go to the cinema and for it not be a collective experience –</a:t>
            </a:r>
            <a:r>
              <a:rPr lang="en-US" sz="1050" b="0" kern="1200" dirty="0">
                <a:solidFill>
                  <a:schemeClr val="tx1"/>
                </a:solidFill>
                <a:latin typeface="+mn-lt"/>
                <a:ea typeface="+mn-ea"/>
                <a:cs typeface="+mn-cs"/>
              </a:rPr>
              <a:t> 98% of showings are a shared experience. So adding cinema to your AV plans, ensures that you’re re-balancing ‘co-viewing’ within the mix. </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050" b="0" kern="1200" dirty="0">
                <a:solidFill>
                  <a:schemeClr val="tx1"/>
                </a:solidFill>
                <a:latin typeface="+mn-lt"/>
                <a:ea typeface="+mn-ea"/>
                <a:cs typeface="+mn-cs"/>
              </a:rPr>
              <a:t>Why does this matter? </a:t>
            </a:r>
          </a:p>
          <a:p>
            <a:endParaRPr lang="en-GB" sz="1100" dirty="0"/>
          </a:p>
        </p:txBody>
      </p:sp>
      <p:sp>
        <p:nvSpPr>
          <p:cNvPr id="4" name="Slide Number Placeholder 3">
            <a:extLst>
              <a:ext uri="{FF2B5EF4-FFF2-40B4-BE49-F238E27FC236}">
                <a16:creationId xmlns:a16="http://schemas.microsoft.com/office/drawing/2014/main" id="{A45863ED-6AF2-977C-B10B-4B198512EF60}"/>
              </a:ext>
            </a:extLst>
          </p:cNvPr>
          <p:cNvSpPr>
            <a:spLocks noGrp="1"/>
          </p:cNvSpPr>
          <p:nvPr>
            <p:ph type="sldNum" sz="quarter" idx="5"/>
          </p:nvPr>
        </p:nvSpPr>
        <p:spPr/>
        <p:txBody>
          <a:bodyPr/>
          <a:lstStyle/>
          <a:p>
            <a:fld id="{C78402DA-2A0D-4673-AD50-76F374C3F685}" type="slidenum">
              <a:rPr lang="en-GB" smtClean="0"/>
              <a:t>6</a:t>
            </a:fld>
            <a:endParaRPr lang="en-GB"/>
          </a:p>
        </p:txBody>
      </p:sp>
    </p:spTree>
    <p:extLst>
      <p:ext uri="{BB962C8B-B14F-4D97-AF65-F5344CB8AC3E}">
        <p14:creationId xmlns:p14="http://schemas.microsoft.com/office/powerpoint/2010/main" val="704416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70655-947C-7EF1-2042-04A26A79A2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0B0FF5-28A8-2779-753A-3EE8CB2033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B04BE2-A3E2-7F2B-0C1E-6DB1BAB25139}"/>
              </a:ext>
            </a:extLst>
          </p:cNvPr>
          <p:cNvSpPr>
            <a:spLocks noGrp="1"/>
          </p:cNvSpPr>
          <p:nvPr>
            <p:ph type="body" idx="1"/>
          </p:nvPr>
        </p:nvSpPr>
        <p:spPr/>
        <p:txBody>
          <a:bodyPr/>
          <a:lstStyle/>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050" b="0" kern="1200" dirty="0">
                <a:solidFill>
                  <a:schemeClr val="tx1"/>
                </a:solidFill>
                <a:latin typeface="+mn-lt"/>
                <a:ea typeface="+mn-ea"/>
                <a:cs typeface="+mn-cs"/>
              </a:rPr>
              <a:t>Well how we as a consumers make decisions about ads and brands is based on the concept of ‘signalling’ – essentially what the context in which we encounter brands says (signals) about them and their stature. </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050" b="0" kern="1200" dirty="0">
                <a:solidFill>
                  <a:schemeClr val="tx1"/>
                </a:solidFill>
                <a:latin typeface="+mn-lt"/>
                <a:ea typeface="+mn-ea"/>
                <a:cs typeface="+mn-cs"/>
              </a:rPr>
              <a:t>In the context of this project we’re talking about signalling in terms of Fitness (so trust financial strength of brands) and Social signalling (brand fame, common knowledge about brands and what they offer and stand for)</a:t>
            </a:r>
          </a:p>
          <a:p>
            <a:pPr marL="285750" marR="0" lvl="0" indent="-285750" algn="l" defTabSz="961844"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050" b="0" kern="1200" dirty="0">
                <a:solidFill>
                  <a:schemeClr val="tx1"/>
                </a:solidFill>
                <a:latin typeface="+mn-lt"/>
                <a:ea typeface="+mn-ea"/>
                <a:cs typeface="+mn-cs"/>
              </a:rPr>
              <a:t>From a signalling perspective, what do these big collective viewing moments give us? </a:t>
            </a:r>
            <a:endParaRPr lang="en-GB" sz="1050" dirty="0"/>
          </a:p>
        </p:txBody>
      </p:sp>
      <p:sp>
        <p:nvSpPr>
          <p:cNvPr id="4" name="Slide Number Placeholder 3">
            <a:extLst>
              <a:ext uri="{FF2B5EF4-FFF2-40B4-BE49-F238E27FC236}">
                <a16:creationId xmlns:a16="http://schemas.microsoft.com/office/drawing/2014/main" id="{22CCAC44-E10D-DD22-FE2D-4E6DB901C39A}"/>
              </a:ext>
            </a:extLst>
          </p:cNvPr>
          <p:cNvSpPr>
            <a:spLocks noGrp="1"/>
          </p:cNvSpPr>
          <p:nvPr>
            <p:ph type="sldNum" sz="quarter" idx="5"/>
          </p:nvPr>
        </p:nvSpPr>
        <p:spPr/>
        <p:txBody>
          <a:bodyPr/>
          <a:lstStyle/>
          <a:p>
            <a:fld id="{C78402DA-2A0D-4673-AD50-76F374C3F685}" type="slidenum">
              <a:rPr lang="en-GB" smtClean="0"/>
              <a:t>7</a:t>
            </a:fld>
            <a:endParaRPr lang="en-GB"/>
          </a:p>
        </p:txBody>
      </p:sp>
    </p:spTree>
    <p:extLst>
      <p:ext uri="{BB962C8B-B14F-4D97-AF65-F5344CB8AC3E}">
        <p14:creationId xmlns:p14="http://schemas.microsoft.com/office/powerpoint/2010/main" val="3612517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Symbol" panose="05050102010706020507" pitchFamily="18" charset="2"/>
              <a:buChar char="-"/>
            </a:pPr>
            <a:r>
              <a:rPr lang="en-GB" sz="1200" dirty="0"/>
              <a:t>They see your brand in the company of other well established, trust, high stature brands</a:t>
            </a:r>
          </a:p>
          <a:p>
            <a:pPr marL="0" indent="0">
              <a:buFont typeface="Symbol" panose="05050102010706020507" pitchFamily="18" charset="2"/>
              <a:buNone/>
            </a:pPr>
            <a:endParaRPr lang="en-GB" sz="1200" dirty="0"/>
          </a:p>
          <a:p>
            <a:pPr marL="285750" indent="-285750">
              <a:buFont typeface="Symbol" panose="05050102010706020507" pitchFamily="18" charset="2"/>
              <a:buChar char="-"/>
            </a:pPr>
            <a:r>
              <a:rPr lang="en-GB" sz="1200" dirty="0"/>
              <a:t>A key part of signalling is the idea of ‘the company you keep’ and better company than appearing alongside the majority of the biggest brands around in a premium, high quality, co-viewing environment</a:t>
            </a:r>
          </a:p>
          <a:p>
            <a:endParaRPr lang="en-US" dirty="0"/>
          </a:p>
        </p:txBody>
      </p:sp>
      <p:sp>
        <p:nvSpPr>
          <p:cNvPr id="4" name="Slide Number Placeholder 3"/>
          <p:cNvSpPr>
            <a:spLocks noGrp="1"/>
          </p:cNvSpPr>
          <p:nvPr>
            <p:ph type="sldNum" sz="quarter" idx="5"/>
          </p:nvPr>
        </p:nvSpPr>
        <p:spPr/>
        <p:txBody>
          <a:bodyPr/>
          <a:lstStyle/>
          <a:p>
            <a:fld id="{C78402DA-2A0D-4673-AD50-76F374C3F685}" type="slidenum">
              <a:rPr lang="en-GB" smtClean="0"/>
              <a:t>8</a:t>
            </a:fld>
            <a:endParaRPr lang="en-GB"/>
          </a:p>
        </p:txBody>
      </p:sp>
    </p:spTree>
    <p:extLst>
      <p:ext uri="{BB962C8B-B14F-4D97-AF65-F5344CB8AC3E}">
        <p14:creationId xmlns:p14="http://schemas.microsoft.com/office/powerpoint/2010/main" val="2080999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defTabSz="961844" rtl="0" eaLnBrk="1" latinLnBrk="0" hangingPunct="1">
              <a:buFont typeface="Symbol" panose="05050102010706020507" pitchFamily="18" charset="2"/>
              <a:buChar char="-"/>
            </a:pPr>
            <a:r>
              <a:rPr lang="en-GB" sz="1200" b="0" kern="1200" dirty="0">
                <a:solidFill>
                  <a:schemeClr val="tx1"/>
                </a:solidFill>
                <a:latin typeface="+mn-lt"/>
                <a:ea typeface="+mn-ea"/>
                <a:cs typeface="+mn-cs"/>
              </a:rPr>
              <a:t>And that’s why when </a:t>
            </a:r>
            <a:r>
              <a:rPr lang="en-GB" sz="1200" b="0" kern="1200" dirty="0" err="1">
                <a:solidFill>
                  <a:schemeClr val="tx1"/>
                </a:solidFill>
                <a:latin typeface="+mn-lt"/>
                <a:ea typeface="+mn-ea"/>
                <a:cs typeface="+mn-cs"/>
              </a:rPr>
              <a:t>Everday</a:t>
            </a:r>
            <a:r>
              <a:rPr lang="en-GB" sz="1200" b="0" kern="1200" dirty="0">
                <a:solidFill>
                  <a:schemeClr val="tx1"/>
                </a:solidFill>
                <a:latin typeface="+mn-lt"/>
                <a:ea typeface="+mn-ea"/>
                <a:cs typeface="+mn-cs"/>
              </a:rPr>
              <a:t> People worked with </a:t>
            </a:r>
            <a:r>
              <a:rPr lang="en-GB" sz="1200" b="0" kern="1200" dirty="0" err="1">
                <a:solidFill>
                  <a:schemeClr val="tx1"/>
                </a:solidFill>
                <a:latin typeface="+mn-lt"/>
                <a:ea typeface="+mn-ea"/>
                <a:cs typeface="+mn-cs"/>
              </a:rPr>
              <a:t>EssenceMediacom</a:t>
            </a:r>
            <a:r>
              <a:rPr lang="en-GB" sz="1200" b="0" kern="1200" dirty="0">
                <a:solidFill>
                  <a:schemeClr val="tx1"/>
                </a:solidFill>
                <a:latin typeface="+mn-lt"/>
                <a:ea typeface="+mn-ea"/>
                <a:cs typeface="+mn-cs"/>
              </a:rPr>
              <a:t> earlier this year on a comprehensive signalling study looking at all channels </a:t>
            </a:r>
          </a:p>
          <a:p>
            <a:pPr marL="285750" indent="-285750" algn="l" defTabSz="961844" rtl="0" eaLnBrk="1" latinLnBrk="0" hangingPunct="1">
              <a:buFont typeface="Symbol" panose="05050102010706020507" pitchFamily="18" charset="2"/>
              <a:buChar char="-"/>
            </a:pPr>
            <a:endParaRPr lang="en-GB" sz="1200" b="0" kern="1200" dirty="0">
              <a:solidFill>
                <a:schemeClr val="tx1"/>
              </a:solidFill>
              <a:latin typeface="+mn-lt"/>
              <a:ea typeface="+mn-ea"/>
              <a:cs typeface="+mn-cs"/>
            </a:endParaRPr>
          </a:p>
          <a:p>
            <a:pPr marL="285750" indent="-285750" algn="l" defTabSz="961844" rtl="0" eaLnBrk="1" latinLnBrk="0" hangingPunct="1">
              <a:buFont typeface="Symbol" panose="05050102010706020507" pitchFamily="18" charset="2"/>
              <a:buChar char="-"/>
            </a:pPr>
            <a:r>
              <a:rPr lang="en-GB" sz="1200" b="0" kern="1200" dirty="0">
                <a:solidFill>
                  <a:schemeClr val="tx1"/>
                </a:solidFill>
                <a:latin typeface="+mn-lt"/>
                <a:ea typeface="+mn-ea"/>
                <a:cs typeface="+mn-cs"/>
              </a:rPr>
              <a:t>The new results showed how TV and Cinema still provide the strongest fitness and social signals for advertising at an aggregated level. This chart plots the results for 16-34s and as you can see cinema outperforms TV on ‘fitness signals’ to provide the strongest environment on that front for brands. </a:t>
            </a:r>
          </a:p>
          <a:p>
            <a:pPr marL="285750" indent="-285750" algn="l" defTabSz="961844" rtl="0" eaLnBrk="1" latinLnBrk="0" hangingPunct="1">
              <a:buFont typeface="Symbol" panose="05050102010706020507" pitchFamily="18" charset="2"/>
              <a:buChar char="-"/>
            </a:pPr>
            <a:endParaRPr lang="en-GB" sz="1200" b="0" kern="1200" dirty="0">
              <a:solidFill>
                <a:schemeClr val="tx1"/>
              </a:solidFill>
              <a:latin typeface="+mn-lt"/>
              <a:ea typeface="+mn-ea"/>
              <a:cs typeface="+mn-cs"/>
            </a:endParaRPr>
          </a:p>
          <a:p>
            <a:pPr marL="285750" indent="-285750" algn="l" defTabSz="961844" rtl="0" eaLnBrk="1" latinLnBrk="0" hangingPunct="1">
              <a:buFont typeface="Symbol" panose="05050102010706020507" pitchFamily="18" charset="2"/>
              <a:buChar char="-"/>
            </a:pPr>
            <a:r>
              <a:rPr lang="en-GB" sz="1200" b="0" kern="1200" dirty="0">
                <a:solidFill>
                  <a:schemeClr val="tx1"/>
                </a:solidFill>
                <a:latin typeface="+mn-lt"/>
                <a:ea typeface="+mn-ea"/>
                <a:cs typeface="+mn-cs"/>
              </a:rPr>
              <a:t>Interestingly, you’ll also see that social media and online video perform relatively poorly for social signalling. </a:t>
            </a:r>
            <a:r>
              <a:rPr lang="en-GB" sz="1200" b="0" kern="1200" dirty="0" err="1">
                <a:solidFill>
                  <a:schemeClr val="tx1"/>
                </a:solidFill>
                <a:latin typeface="+mn-lt"/>
                <a:ea typeface="+mn-ea"/>
                <a:cs typeface="+mn-cs"/>
              </a:rPr>
              <a:t>Everday</a:t>
            </a:r>
            <a:r>
              <a:rPr lang="en-GB" sz="1200" b="0" kern="1200" dirty="0">
                <a:solidFill>
                  <a:schemeClr val="tx1"/>
                </a:solidFill>
                <a:latin typeface="+mn-lt"/>
                <a:ea typeface="+mn-ea"/>
                <a:cs typeface="+mn-cs"/>
              </a:rPr>
              <a:t> People’s hypothesis for this is that its often user-generated content and poor quality in a lot of these spaces, and with perception of a lower entry cost for advertisers, it therefore delivers weak fitness signals for advertising brands that appear in that context.  </a:t>
            </a:r>
          </a:p>
          <a:p>
            <a:endParaRPr lang="en-GB" sz="1200" dirty="0"/>
          </a:p>
          <a:p>
            <a:endParaRPr lang="en-GB" dirty="0"/>
          </a:p>
        </p:txBody>
      </p:sp>
      <p:sp>
        <p:nvSpPr>
          <p:cNvPr id="4" name="Slide Number Placeholder 3"/>
          <p:cNvSpPr>
            <a:spLocks noGrp="1"/>
          </p:cNvSpPr>
          <p:nvPr>
            <p:ph type="sldNum" sz="quarter" idx="5"/>
          </p:nvPr>
        </p:nvSpPr>
        <p:spPr/>
        <p:txBody>
          <a:bodyPr/>
          <a:lstStyle/>
          <a:p>
            <a:pPr marL="0" marR="0" lvl="0" indent="0" algn="r" defTabSz="961844" rtl="0" eaLnBrk="1" fontAlgn="auto" latinLnBrk="0" hangingPunct="1">
              <a:lnSpc>
                <a:spcPct val="100000"/>
              </a:lnSpc>
              <a:spcBef>
                <a:spcPts val="0"/>
              </a:spcBef>
              <a:spcAft>
                <a:spcPts val="0"/>
              </a:spcAft>
              <a:buClrTx/>
              <a:buSzTx/>
              <a:buFontTx/>
              <a:buNone/>
              <a:tabLst/>
              <a:defRPr/>
            </a:pPr>
            <a:fld id="{9C936D52-512B-47DE-BC94-6C88A56CE986}" type="slidenum">
              <a:rPr kumimoji="0" lang="en-US" sz="1200" b="0" i="0" u="none" strike="noStrike" kern="1200" cap="none" spc="0" normalizeH="0" baseline="0" noProof="0" smtClean="0">
                <a:ln>
                  <a:noFill/>
                </a:ln>
                <a:solidFill>
                  <a:prstClr val="black"/>
                </a:solidFill>
                <a:effectLst/>
                <a:uLnTx/>
                <a:uFillTx/>
                <a:latin typeface="Century Gothic"/>
                <a:ea typeface="+mn-ea"/>
                <a:cs typeface="+mn-cs"/>
              </a:rPr>
              <a:pPr marL="0" marR="0" lvl="0" indent="0" algn="r" defTabSz="961844"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36079704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dirty="0"/>
              <a:t>Heading goes here</a:t>
            </a:r>
            <a:endParaRPr lang="en-US" dirty="0"/>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90754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Heading goes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448158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311493749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pic>
        <p:nvPicPr>
          <p:cNvPr id="7" name="Picture 6" descr="A white circle with black background&#10;&#10;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4906683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dirty="0"/>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86360037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dirty="0"/>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68611663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14" name="Picture 13" descr="A group of blue circles&#10;&#10;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5483745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A647F4BB-4E33-FC8D-6A31-AA29BAFC14DC}"/>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9648677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6351368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7737306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4DFE8A96-FA11-85C1-E8A9-9BEF3996A282}"/>
              </a:ext>
            </a:extLst>
          </p:cNvPr>
          <p:cNvPicPr/>
          <p:nvPr userDrawn="1"/>
        </p:nvPicPr>
        <p:blipFill>
          <a:blip r:embed="rId2"/>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4142164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a:t>Subheading goes here</a:t>
            </a:r>
          </a:p>
        </p:txBody>
      </p:sp>
    </p:spTree>
    <p:extLst>
      <p:ext uri="{BB962C8B-B14F-4D97-AF65-F5344CB8AC3E}">
        <p14:creationId xmlns:p14="http://schemas.microsoft.com/office/powerpoint/2010/main" val="40129900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5416272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4934843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 images and text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br>
              <a:rPr lang="en-GB"/>
            </a:br>
            <a:r>
              <a:rPr lang="en-GB"/>
              <a:t>over two lines</a:t>
            </a:r>
            <a:endParaRPr lang="en-US"/>
          </a:p>
        </p:txBody>
      </p:sp>
      <p:sp>
        <p:nvSpPr>
          <p:cNvPr id="2" name="Picture Placeholder 12">
            <a:extLst>
              <a:ext uri="{FF2B5EF4-FFF2-40B4-BE49-F238E27FC236}">
                <a16:creationId xmlns:a16="http://schemas.microsoft.com/office/drawing/2014/main" id="{233E1802-2DFE-7858-6213-A05CE2C9B127}"/>
              </a:ext>
            </a:extLst>
          </p:cNvPr>
          <p:cNvSpPr>
            <a:spLocks noGrp="1"/>
          </p:cNvSpPr>
          <p:nvPr>
            <p:ph type="pic" sz="quarter" idx="47"/>
          </p:nvPr>
        </p:nvSpPr>
        <p:spPr>
          <a:xfrm>
            <a:off x="355628" y="2126728"/>
            <a:ext cx="3600000" cy="2160000"/>
          </a:xfrm>
          <a:prstGeom prst="roundRect">
            <a:avLst>
              <a:gd name="adj" fmla="val 1469"/>
            </a:avLst>
          </a:prstGeom>
          <a:noFill/>
        </p:spPr>
        <p:txBody>
          <a:bodyPr>
            <a:noAutofit/>
          </a:bodyPr>
          <a:lstStyle>
            <a:lvl1pPr>
              <a:buNone/>
              <a:defRPr/>
            </a:lvl1pPr>
          </a:lstStyle>
          <a:p>
            <a:endParaRPr lang="en-US"/>
          </a:p>
        </p:txBody>
      </p:sp>
      <p:sp>
        <p:nvSpPr>
          <p:cNvPr id="7" name="Subtitle 2">
            <a:extLst>
              <a:ext uri="{FF2B5EF4-FFF2-40B4-BE49-F238E27FC236}">
                <a16:creationId xmlns:a16="http://schemas.microsoft.com/office/drawing/2014/main" id="{2F82DC36-D8A1-5947-1C33-88925EAC4E36}"/>
              </a:ext>
            </a:extLst>
          </p:cNvPr>
          <p:cNvSpPr txBox="1">
            <a:spLocks/>
          </p:cNvSpPr>
          <p:nvPr userDrawn="1"/>
        </p:nvSpPr>
        <p:spPr>
          <a:xfrm>
            <a:off x="199829" y="1539162"/>
            <a:ext cx="10882181" cy="38418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t>Subheading goes here</a:t>
            </a:r>
          </a:p>
        </p:txBody>
      </p:sp>
      <p:sp>
        <p:nvSpPr>
          <p:cNvPr id="9" name="Picture Placeholder 12">
            <a:extLst>
              <a:ext uri="{FF2B5EF4-FFF2-40B4-BE49-F238E27FC236}">
                <a16:creationId xmlns:a16="http://schemas.microsoft.com/office/drawing/2014/main" id="{72FD1486-2791-1F36-77F8-344A59FB8EF1}"/>
              </a:ext>
            </a:extLst>
          </p:cNvPr>
          <p:cNvSpPr>
            <a:spLocks noGrp="1"/>
          </p:cNvSpPr>
          <p:nvPr>
            <p:ph type="pic" sz="quarter" idx="73"/>
          </p:nvPr>
        </p:nvSpPr>
        <p:spPr>
          <a:xfrm>
            <a:off x="4296000" y="2126728"/>
            <a:ext cx="3600000" cy="2160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3041E221-A10A-64E0-DF34-0786039AEFFF}"/>
              </a:ext>
            </a:extLst>
          </p:cNvPr>
          <p:cNvSpPr>
            <a:spLocks noGrp="1"/>
          </p:cNvSpPr>
          <p:nvPr>
            <p:ph type="pic" sz="quarter" idx="74"/>
          </p:nvPr>
        </p:nvSpPr>
        <p:spPr>
          <a:xfrm>
            <a:off x="8246763" y="2126728"/>
            <a:ext cx="3600000" cy="2160000"/>
          </a:xfrm>
          <a:prstGeom prst="roundRect">
            <a:avLst>
              <a:gd name="adj" fmla="val 1469"/>
            </a:avLst>
          </a:prstGeom>
          <a:noFill/>
        </p:spPr>
        <p:txBody>
          <a:bodyPr>
            <a:noAutofit/>
          </a:bodyPr>
          <a:lstStyle>
            <a:lvl1pPr>
              <a:buNone/>
              <a:defRPr/>
            </a:lvl1pPr>
          </a:lstStyle>
          <a:p>
            <a:endParaRPr lang="en-US"/>
          </a:p>
        </p:txBody>
      </p:sp>
      <p:sp>
        <p:nvSpPr>
          <p:cNvPr id="11" name="Subtitle 2">
            <a:extLst>
              <a:ext uri="{FF2B5EF4-FFF2-40B4-BE49-F238E27FC236}">
                <a16:creationId xmlns:a16="http://schemas.microsoft.com/office/drawing/2014/main" id="{283E688A-27A6-5CCA-0488-1F4164B5C559}"/>
              </a:ext>
            </a:extLst>
          </p:cNvPr>
          <p:cNvSpPr>
            <a:spLocks noGrp="1"/>
          </p:cNvSpPr>
          <p:nvPr>
            <p:ph type="subTitle" idx="1" hasCustomPrompt="1"/>
          </p:nvPr>
        </p:nvSpPr>
        <p:spPr>
          <a:xfrm>
            <a:off x="355628" y="4507260"/>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ext Placeholder 24">
            <a:extLst>
              <a:ext uri="{FF2B5EF4-FFF2-40B4-BE49-F238E27FC236}">
                <a16:creationId xmlns:a16="http://schemas.microsoft.com/office/drawing/2014/main" id="{783CD894-898F-B6BB-E502-7433F3430AE0}"/>
              </a:ext>
            </a:extLst>
          </p:cNvPr>
          <p:cNvSpPr>
            <a:spLocks noGrp="1"/>
          </p:cNvSpPr>
          <p:nvPr>
            <p:ph type="body" sz="quarter" idx="16" hasCustomPrompt="1"/>
          </p:nvPr>
        </p:nvSpPr>
        <p:spPr>
          <a:xfrm>
            <a:off x="355628"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3" name="Subtitle 2">
            <a:extLst>
              <a:ext uri="{FF2B5EF4-FFF2-40B4-BE49-F238E27FC236}">
                <a16:creationId xmlns:a16="http://schemas.microsoft.com/office/drawing/2014/main" id="{F86F4EC4-4D97-055F-A5B4-46A5D4E6EE6B}"/>
              </a:ext>
            </a:extLst>
          </p:cNvPr>
          <p:cNvSpPr txBox="1">
            <a:spLocks/>
          </p:cNvSpPr>
          <p:nvPr userDrawn="1"/>
        </p:nvSpPr>
        <p:spPr>
          <a:xfrm>
            <a:off x="4296000"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t>Subheading goes here</a:t>
            </a:r>
            <a:endParaRPr lang="en-US"/>
          </a:p>
        </p:txBody>
      </p:sp>
      <p:sp>
        <p:nvSpPr>
          <p:cNvPr id="14" name="Text Placeholder 24">
            <a:extLst>
              <a:ext uri="{FF2B5EF4-FFF2-40B4-BE49-F238E27FC236}">
                <a16:creationId xmlns:a16="http://schemas.microsoft.com/office/drawing/2014/main" id="{961C8542-5F13-25FB-78FA-36F38B1EF4D8}"/>
              </a:ext>
            </a:extLst>
          </p:cNvPr>
          <p:cNvSpPr>
            <a:spLocks noGrp="1"/>
          </p:cNvSpPr>
          <p:nvPr>
            <p:ph type="body" sz="quarter" idx="75" hasCustomPrompt="1"/>
          </p:nvPr>
        </p:nvSpPr>
        <p:spPr>
          <a:xfrm>
            <a:off x="4296000"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5" name="Subtitle 2">
            <a:extLst>
              <a:ext uri="{FF2B5EF4-FFF2-40B4-BE49-F238E27FC236}">
                <a16:creationId xmlns:a16="http://schemas.microsoft.com/office/drawing/2014/main" id="{A7232BFA-0D83-E538-F687-8FA4910EE63E}"/>
              </a:ext>
            </a:extLst>
          </p:cNvPr>
          <p:cNvSpPr txBox="1">
            <a:spLocks/>
          </p:cNvSpPr>
          <p:nvPr userDrawn="1"/>
        </p:nvSpPr>
        <p:spPr>
          <a:xfrm>
            <a:off x="8246763"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t>Subheading goes here</a:t>
            </a:r>
            <a:endParaRPr lang="en-US"/>
          </a:p>
        </p:txBody>
      </p:sp>
      <p:sp>
        <p:nvSpPr>
          <p:cNvPr id="16" name="Text Placeholder 24">
            <a:extLst>
              <a:ext uri="{FF2B5EF4-FFF2-40B4-BE49-F238E27FC236}">
                <a16:creationId xmlns:a16="http://schemas.microsoft.com/office/drawing/2014/main" id="{7D1654D4-0B7D-E671-622A-7D67B72D3A6E}"/>
              </a:ext>
            </a:extLst>
          </p:cNvPr>
          <p:cNvSpPr>
            <a:spLocks noGrp="1"/>
          </p:cNvSpPr>
          <p:nvPr>
            <p:ph type="body" sz="quarter" idx="76" hasCustomPrompt="1"/>
          </p:nvPr>
        </p:nvSpPr>
        <p:spPr>
          <a:xfrm>
            <a:off x="8246763"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Tree>
    <p:extLst>
      <p:ext uri="{BB962C8B-B14F-4D97-AF65-F5344CB8AC3E}">
        <p14:creationId xmlns:p14="http://schemas.microsoft.com/office/powerpoint/2010/main" val="120810465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 images and text light text">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4CFD8AFB-5C53-B4B6-7A6C-1E7795D84C51}"/>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br>
              <a:rPr lang="en-GB"/>
            </a:br>
            <a:r>
              <a:rPr lang="en-GB"/>
              <a:t>over two lines</a:t>
            </a:r>
            <a:endParaRPr lang="en-US"/>
          </a:p>
        </p:txBody>
      </p:sp>
      <p:sp>
        <p:nvSpPr>
          <p:cNvPr id="2" name="Picture Placeholder 12">
            <a:extLst>
              <a:ext uri="{FF2B5EF4-FFF2-40B4-BE49-F238E27FC236}">
                <a16:creationId xmlns:a16="http://schemas.microsoft.com/office/drawing/2014/main" id="{233E1802-2DFE-7858-6213-A05CE2C9B127}"/>
              </a:ext>
            </a:extLst>
          </p:cNvPr>
          <p:cNvSpPr>
            <a:spLocks noGrp="1"/>
          </p:cNvSpPr>
          <p:nvPr>
            <p:ph type="pic" sz="quarter" idx="47"/>
          </p:nvPr>
        </p:nvSpPr>
        <p:spPr>
          <a:xfrm>
            <a:off x="355628" y="2126728"/>
            <a:ext cx="3600000" cy="2160000"/>
          </a:xfrm>
          <a:prstGeom prst="roundRect">
            <a:avLst>
              <a:gd name="adj" fmla="val 1469"/>
            </a:avLst>
          </a:prstGeom>
          <a:noFill/>
        </p:spPr>
        <p:txBody>
          <a:bodyPr>
            <a:noAutofit/>
          </a:bodyPr>
          <a:lstStyle>
            <a:lvl1pPr>
              <a:buNone/>
              <a:defRPr/>
            </a:lvl1pPr>
          </a:lstStyle>
          <a:p>
            <a:endParaRPr lang="en-US"/>
          </a:p>
        </p:txBody>
      </p:sp>
      <p:sp>
        <p:nvSpPr>
          <p:cNvPr id="7" name="Subtitle 2">
            <a:extLst>
              <a:ext uri="{FF2B5EF4-FFF2-40B4-BE49-F238E27FC236}">
                <a16:creationId xmlns:a16="http://schemas.microsoft.com/office/drawing/2014/main" id="{2F82DC36-D8A1-5947-1C33-88925EAC4E36}"/>
              </a:ext>
            </a:extLst>
          </p:cNvPr>
          <p:cNvSpPr txBox="1">
            <a:spLocks/>
          </p:cNvSpPr>
          <p:nvPr userDrawn="1"/>
        </p:nvSpPr>
        <p:spPr>
          <a:xfrm>
            <a:off x="199829" y="1539162"/>
            <a:ext cx="10882181" cy="38418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p>
        </p:txBody>
      </p:sp>
      <p:sp>
        <p:nvSpPr>
          <p:cNvPr id="9" name="Picture Placeholder 12">
            <a:extLst>
              <a:ext uri="{FF2B5EF4-FFF2-40B4-BE49-F238E27FC236}">
                <a16:creationId xmlns:a16="http://schemas.microsoft.com/office/drawing/2014/main" id="{72FD1486-2791-1F36-77F8-344A59FB8EF1}"/>
              </a:ext>
            </a:extLst>
          </p:cNvPr>
          <p:cNvSpPr>
            <a:spLocks noGrp="1"/>
          </p:cNvSpPr>
          <p:nvPr>
            <p:ph type="pic" sz="quarter" idx="73"/>
          </p:nvPr>
        </p:nvSpPr>
        <p:spPr>
          <a:xfrm>
            <a:off x="4296000" y="2126728"/>
            <a:ext cx="3600000" cy="2160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3041E221-A10A-64E0-DF34-0786039AEFFF}"/>
              </a:ext>
            </a:extLst>
          </p:cNvPr>
          <p:cNvSpPr>
            <a:spLocks noGrp="1"/>
          </p:cNvSpPr>
          <p:nvPr>
            <p:ph type="pic" sz="quarter" idx="74"/>
          </p:nvPr>
        </p:nvSpPr>
        <p:spPr>
          <a:xfrm>
            <a:off x="8246763" y="2126728"/>
            <a:ext cx="3600000" cy="2160000"/>
          </a:xfrm>
          <a:prstGeom prst="roundRect">
            <a:avLst>
              <a:gd name="adj" fmla="val 1469"/>
            </a:avLst>
          </a:prstGeom>
          <a:noFill/>
        </p:spPr>
        <p:txBody>
          <a:bodyPr>
            <a:noAutofit/>
          </a:bodyPr>
          <a:lstStyle>
            <a:lvl1pPr>
              <a:buNone/>
              <a:defRPr/>
            </a:lvl1pPr>
          </a:lstStyle>
          <a:p>
            <a:endParaRPr lang="en-US"/>
          </a:p>
        </p:txBody>
      </p:sp>
      <p:sp>
        <p:nvSpPr>
          <p:cNvPr id="11" name="Subtitle 2">
            <a:extLst>
              <a:ext uri="{FF2B5EF4-FFF2-40B4-BE49-F238E27FC236}">
                <a16:creationId xmlns:a16="http://schemas.microsoft.com/office/drawing/2014/main" id="{283E688A-27A6-5CCA-0488-1F4164B5C559}"/>
              </a:ext>
            </a:extLst>
          </p:cNvPr>
          <p:cNvSpPr>
            <a:spLocks noGrp="1"/>
          </p:cNvSpPr>
          <p:nvPr>
            <p:ph type="subTitle" idx="1" hasCustomPrompt="1"/>
          </p:nvPr>
        </p:nvSpPr>
        <p:spPr>
          <a:xfrm>
            <a:off x="355628" y="4507260"/>
            <a:ext cx="3568168"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ext Placeholder 24">
            <a:extLst>
              <a:ext uri="{FF2B5EF4-FFF2-40B4-BE49-F238E27FC236}">
                <a16:creationId xmlns:a16="http://schemas.microsoft.com/office/drawing/2014/main" id="{783CD894-898F-B6BB-E502-7433F3430AE0}"/>
              </a:ext>
            </a:extLst>
          </p:cNvPr>
          <p:cNvSpPr>
            <a:spLocks noGrp="1"/>
          </p:cNvSpPr>
          <p:nvPr>
            <p:ph type="body" sz="quarter" idx="16" hasCustomPrompt="1"/>
          </p:nvPr>
        </p:nvSpPr>
        <p:spPr>
          <a:xfrm>
            <a:off x="355628"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3" name="Subtitle 2">
            <a:extLst>
              <a:ext uri="{FF2B5EF4-FFF2-40B4-BE49-F238E27FC236}">
                <a16:creationId xmlns:a16="http://schemas.microsoft.com/office/drawing/2014/main" id="{F86F4EC4-4D97-055F-A5B4-46A5D4E6EE6B}"/>
              </a:ext>
            </a:extLst>
          </p:cNvPr>
          <p:cNvSpPr txBox="1">
            <a:spLocks/>
          </p:cNvSpPr>
          <p:nvPr userDrawn="1"/>
        </p:nvSpPr>
        <p:spPr>
          <a:xfrm>
            <a:off x="4296000"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endParaRPr lang="en-US">
              <a:solidFill>
                <a:schemeClr val="bg1"/>
              </a:solidFill>
            </a:endParaRPr>
          </a:p>
        </p:txBody>
      </p:sp>
      <p:sp>
        <p:nvSpPr>
          <p:cNvPr id="14" name="Text Placeholder 24">
            <a:extLst>
              <a:ext uri="{FF2B5EF4-FFF2-40B4-BE49-F238E27FC236}">
                <a16:creationId xmlns:a16="http://schemas.microsoft.com/office/drawing/2014/main" id="{961C8542-5F13-25FB-78FA-36F38B1EF4D8}"/>
              </a:ext>
            </a:extLst>
          </p:cNvPr>
          <p:cNvSpPr>
            <a:spLocks noGrp="1"/>
          </p:cNvSpPr>
          <p:nvPr>
            <p:ph type="body" sz="quarter" idx="75" hasCustomPrompt="1"/>
          </p:nvPr>
        </p:nvSpPr>
        <p:spPr>
          <a:xfrm>
            <a:off x="4296000"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5" name="Subtitle 2">
            <a:extLst>
              <a:ext uri="{FF2B5EF4-FFF2-40B4-BE49-F238E27FC236}">
                <a16:creationId xmlns:a16="http://schemas.microsoft.com/office/drawing/2014/main" id="{A7232BFA-0D83-E538-F687-8FA4910EE63E}"/>
              </a:ext>
            </a:extLst>
          </p:cNvPr>
          <p:cNvSpPr txBox="1">
            <a:spLocks/>
          </p:cNvSpPr>
          <p:nvPr userDrawn="1"/>
        </p:nvSpPr>
        <p:spPr>
          <a:xfrm>
            <a:off x="8246763"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endParaRPr lang="en-US">
              <a:solidFill>
                <a:schemeClr val="bg1"/>
              </a:solidFill>
            </a:endParaRPr>
          </a:p>
        </p:txBody>
      </p:sp>
      <p:sp>
        <p:nvSpPr>
          <p:cNvPr id="16" name="Text Placeholder 24">
            <a:extLst>
              <a:ext uri="{FF2B5EF4-FFF2-40B4-BE49-F238E27FC236}">
                <a16:creationId xmlns:a16="http://schemas.microsoft.com/office/drawing/2014/main" id="{7D1654D4-0B7D-E671-622A-7D67B72D3A6E}"/>
              </a:ext>
            </a:extLst>
          </p:cNvPr>
          <p:cNvSpPr>
            <a:spLocks noGrp="1"/>
          </p:cNvSpPr>
          <p:nvPr>
            <p:ph type="body" sz="quarter" idx="76" hasCustomPrompt="1"/>
          </p:nvPr>
        </p:nvSpPr>
        <p:spPr>
          <a:xfrm>
            <a:off x="8246763"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Tree>
    <p:extLst>
      <p:ext uri="{BB962C8B-B14F-4D97-AF65-F5344CB8AC3E}">
        <p14:creationId xmlns:p14="http://schemas.microsoft.com/office/powerpoint/2010/main" val="61628825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16382574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userDrawn="1"/>
        </p:nvPicPr>
        <p:blipFill>
          <a:blip r:embed="rId2"/>
          <a:stretch>
            <a:fillRect/>
          </a:stretch>
        </p:blipFill>
        <p:spPr>
          <a:xfrm>
            <a:off x="203078" y="6371736"/>
            <a:ext cx="1255194" cy="261683"/>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008296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96013542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userDrawn="1"/>
        </p:nvPicPr>
        <p:blipFill>
          <a:blip r:embed="rId2"/>
          <a:stretch>
            <a:fillRect/>
          </a:stretch>
        </p:blipFill>
        <p:spPr>
          <a:xfrm>
            <a:off x="205242" y="6369457"/>
            <a:ext cx="1252800" cy="266400"/>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51815419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81560890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B8C0856B-0CF6-664C-6E3C-C0F3398D8809}"/>
              </a:ext>
            </a:extLst>
          </p:cNvPr>
          <p:cNvPicPr/>
          <p:nvPr userDrawn="1"/>
        </p:nvPicPr>
        <p:blipFill>
          <a:blip r:embed="rId2"/>
          <a:stretch>
            <a:fillRect/>
          </a:stretch>
        </p:blipFill>
        <p:spPr>
          <a:xfrm>
            <a:off x="205242" y="6369457"/>
            <a:ext cx="1252800" cy="266400"/>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106918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4755924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55265485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139755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856498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userDrawn="1"/>
        </p:nvPicPr>
        <p:blipFill>
          <a:blip r:embed="rId2"/>
          <a:stretch>
            <a:fillRect/>
          </a:stretch>
        </p:blipFill>
        <p:spPr>
          <a:xfrm>
            <a:off x="203078" y="6371736"/>
            <a:ext cx="1255194" cy="261683"/>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39902271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61310282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571EC59C-77D8-FD73-7257-40EC3573FF84}"/>
              </a:ext>
            </a:extLst>
          </p:cNvPr>
          <p:cNvPicPr/>
          <p:nvPr userDrawn="1"/>
        </p:nvPicPr>
        <p:blipFill>
          <a:blip r:embed="rId2"/>
          <a:stretch>
            <a:fillRect/>
          </a:stretch>
        </p:blipFill>
        <p:spPr>
          <a:xfrm>
            <a:off x="205242" y="6369457"/>
            <a:ext cx="1252800" cy="266400"/>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79553756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userDrawn="1"/>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48950690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7" name="Picture 6" descr="A white circle with black background&#10;&#10;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04823855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D11AFD2-7E24-67E5-F02F-694196F874CE}"/>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8471536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52945498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10;&#10;AI-generated content may be incorrect.">
            <a:extLst>
              <a:ext uri="{FF2B5EF4-FFF2-40B4-BE49-F238E27FC236}">
                <a16:creationId xmlns:a16="http://schemas.microsoft.com/office/drawing/2014/main" id="{60CB624A-7977-AE07-85F5-32AF7B20FEFC}"/>
              </a:ext>
            </a:extLst>
          </p:cNvPr>
          <p:cNvPicPr/>
          <p:nvPr userDrawn="1"/>
        </p:nvPicPr>
        <p:blipFill>
          <a:blip r:embed="rId2"/>
          <a:stretch>
            <a:fillRect/>
          </a:stretch>
        </p:blipFill>
        <p:spPr>
          <a:xfrm>
            <a:off x="205242" y="6369457"/>
            <a:ext cx="1252800" cy="266400"/>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209988581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goes here over two or three lines if needed</a:t>
            </a:r>
            <a:endParaRPr lang="en-US" dirty="0"/>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dirty="0"/>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dirty="0"/>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03078" y="6371736"/>
            <a:ext cx="1255194" cy="261683"/>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dirty="0"/>
              <a:t>Heading goes here</a:t>
            </a:r>
            <a:endParaRPr lang="en-US" dirty="0"/>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28649138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userDrawn="1"/>
        </p:nvPicPr>
        <p:blipFill>
          <a:blip r:embed="rId2"/>
          <a:stretch>
            <a:fillRect/>
          </a:stretch>
        </p:blipFill>
        <p:spPr>
          <a:xfrm>
            <a:off x="205242" y="6369457"/>
            <a:ext cx="1252800" cy="266400"/>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goes here over two or three lines if needed</a:t>
            </a:r>
            <a:endParaRPr lang="en-US" dirty="0"/>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dirty="0"/>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dirty="0"/>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dirty="0"/>
              <a:t>Heading goes here</a:t>
            </a:r>
            <a:endParaRPr lang="en-US" dirty="0"/>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dirty="0"/>
              <a:t>Subheading goes here</a:t>
            </a:r>
          </a:p>
        </p:txBody>
      </p:sp>
    </p:spTree>
    <p:extLst>
      <p:ext uri="{BB962C8B-B14F-4D97-AF65-F5344CB8AC3E}">
        <p14:creationId xmlns:p14="http://schemas.microsoft.com/office/powerpoint/2010/main" val="28059315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8317154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862880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dirty="0"/>
              <a:t>“Quote goes here over two lines or more if needed. Quote goes here over two lines or more if needed. Quote goes here over two lines or more if needed.</a:t>
            </a:r>
            <a:br>
              <a:rPr lang="en-GB" dirty="0"/>
            </a:br>
            <a:br>
              <a:rPr lang="en-GB" dirty="0"/>
            </a:br>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739457069"/>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dirty="0"/>
              <a:t>“Quote goes here over two lines or more if needed. Quote goes here over two lines or more if needed. Quote goes here over two lines or more if needed.</a:t>
            </a:r>
            <a:br>
              <a:rPr lang="en-GB" dirty="0"/>
            </a:br>
            <a:br>
              <a:rPr lang="en-GB" dirty="0"/>
            </a:br>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986889338"/>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117826698"/>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341575480"/>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1A4AEF-1D87-C584-AF02-9102A58F48AA}"/>
              </a:ext>
            </a:extLst>
          </p:cNvPr>
          <p:cNvPicPr/>
          <p:nvPr userDrawn="1"/>
        </p:nvPicPr>
        <p:blipFill>
          <a:blip r:embed="rId2"/>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175308336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160667076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26675208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dirty="0"/>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54610294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7381225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2164747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75117066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2854459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291751321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409655845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92626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4884434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97087952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287922311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8170463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074697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49274479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a:blip r:embed="rId2"/>
          <a:stretch>
            <a:fillRect t="-74640" b="-74640"/>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37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a:blip r:embed="rId2"/>
          <a:stretch>
            <a:fillRect t="-74640" b="-74640"/>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84522787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70316947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9886330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05259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152661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1464532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972463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9615738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1444235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a:blip r:embed="rId2"/>
          <a:stretch>
            <a:fillRect t="-74640" b="-74640"/>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5773752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a:blip r:embed="rId2"/>
          <a:stretch>
            <a:fillRect t="-74640" b="-74640"/>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Tree>
    <p:extLst>
      <p:ext uri="{BB962C8B-B14F-4D97-AF65-F5344CB8AC3E}">
        <p14:creationId xmlns:p14="http://schemas.microsoft.com/office/powerpoint/2010/main" val="324797012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105327891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87096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6559156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userDrawn="1"/>
        </p:nvPicPr>
        <p:blipFill>
          <a:blip r:embed="rId2"/>
          <a:stretch>
            <a:fillRect/>
          </a:stretch>
        </p:blipFill>
        <p:spPr>
          <a:xfrm>
            <a:off x="205242" y="6369457"/>
            <a:ext cx="1252800" cy="266400"/>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Tree>
    <p:extLst>
      <p:ext uri="{BB962C8B-B14F-4D97-AF65-F5344CB8AC3E}">
        <p14:creationId xmlns:p14="http://schemas.microsoft.com/office/powerpoint/2010/main" val="175210382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7409358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302474502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dirty="0"/>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bg2"/>
          </a:solidFill>
        </p:spPr>
        <p:txBody>
          <a:bodyPr/>
          <a:lstStyle>
            <a:lvl1pPr>
              <a:buNone/>
              <a:defRPr>
                <a:noFill/>
              </a:defRPr>
            </a:lvl1pPr>
          </a:lstStyle>
          <a:p>
            <a:pPr lvl="0"/>
            <a:r>
              <a:rPr lang="en-GB" dirty="0"/>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9124629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2724718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5553658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Chart colour bg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9504582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Chart full width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97240605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Chart colour bg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579895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Chart full width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8010846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Chart colour bg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729172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Chart full width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3523247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27066666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Chart colour bg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326DBF83-EF91-CD71-20C0-7FF711D4F4D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83365074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Chart full width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73B639C9-A30E-28F6-BC1C-4BD6178C7E0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13341567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396925620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301280619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5356760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049607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291397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51873108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192325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66222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248450023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387212850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44133235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2015061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8376006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97842319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52034045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49562212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Chart colour bg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9"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7"/>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331885054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Chart full width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0"/>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7"/>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149808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dirty="0"/>
              <a:t>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27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56608868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9" y="1662545"/>
            <a:ext cx="11807825" cy="4344553"/>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bg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782779"/>
            <a:ext cx="11540992" cy="4097238"/>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22164308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1_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bg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Rounded Rectangle 4">
            <a:extLst>
              <a:ext uri="{FF2B5EF4-FFF2-40B4-BE49-F238E27FC236}">
                <a16:creationId xmlns:a16="http://schemas.microsoft.com/office/drawing/2014/main" id="{798E30A8-8A30-795A-79A3-3681DAC845C8}"/>
              </a:ext>
            </a:extLst>
          </p:cNvPr>
          <p:cNvSpPr/>
          <p:nvPr userDrawn="1"/>
        </p:nvSpPr>
        <p:spPr>
          <a:xfrm>
            <a:off x="192089" y="1969713"/>
            <a:ext cx="11807825" cy="4037385"/>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Tree>
    <p:extLst>
      <p:ext uri="{BB962C8B-B14F-4D97-AF65-F5344CB8AC3E}">
        <p14:creationId xmlns:p14="http://schemas.microsoft.com/office/powerpoint/2010/main" val="214227868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Chart full width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0"/>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286243619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1"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7"/>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30" y="1585913"/>
            <a:ext cx="5308341" cy="261683"/>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1" y="239095"/>
            <a:ext cx="5308341"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5" y="371475"/>
            <a:ext cx="6009982" cy="5508542"/>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49" algn="l" defTabSz="914269"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49" algn="l" defTabSz="914269"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85755857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1"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30" y="1585913"/>
            <a:ext cx="5308341" cy="261683"/>
          </a:xfrm>
        </p:spPr>
        <p:txBody>
          <a:bodyPr>
            <a:noAutofit/>
          </a:bodyPr>
          <a:lstStyle>
            <a:lvl1pPr marL="0" indent="0" algn="l">
              <a:buNone/>
              <a:defRPr sz="2000" b="1">
                <a:solidFill>
                  <a:schemeClr val="bg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1" y="239095"/>
            <a:ext cx="5308341"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5" y="371475"/>
            <a:ext cx="6009982" cy="5508542"/>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49" algn="l" defTabSz="914269"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49" algn="l" defTabSz="914269"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38946949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9"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6" y="1691859"/>
            <a:ext cx="11513869" cy="4158018"/>
          </a:xfrm>
          <a:pattFill prst="pct50">
            <a:fgClr>
              <a:schemeClr val="accent1"/>
            </a:fgClr>
            <a:bgClr>
              <a:schemeClr val="bg1"/>
            </a:bgClr>
          </a:pattFill>
        </p:spPr>
        <p:txBody>
          <a:bodyPr/>
          <a:lstStyle>
            <a:lvl1pPr>
              <a:buNone/>
              <a:defRPr/>
            </a:lvl1pPr>
          </a:lstStyle>
          <a:p>
            <a:r>
              <a:rPr lang="en-GB"/>
              <a:t>Click icon to add table</a:t>
            </a:r>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bg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30"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80297496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03078" y="6371737"/>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9" y="1691859"/>
            <a:ext cx="11807825" cy="4315239"/>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30"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17509226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_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03078" y="6371737"/>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9" y="1969713"/>
            <a:ext cx="11807825" cy="4037385"/>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30"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35080152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0"/>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6" y="1578761"/>
            <a:ext cx="11513869" cy="4323769"/>
          </a:xfrm>
          <a:pattFill prst="pct50">
            <a:fgClr>
              <a:schemeClr val="accent1"/>
            </a:fgClr>
            <a:bgClr>
              <a:schemeClr val="bg1"/>
            </a:bgClr>
          </a:pattFill>
        </p:spPr>
        <p:txBody>
          <a:bodyPr/>
          <a:lstStyle>
            <a:lvl1pPr>
              <a:buNone/>
              <a:defRPr/>
            </a:lvl1pPr>
          </a:lstStyle>
          <a:p>
            <a:r>
              <a:rPr lang="en-GB"/>
              <a:t>Click icon to add table</a:t>
            </a:r>
            <a:endParaRPr lang="en-US" dirty="0"/>
          </a:p>
        </p:txBody>
      </p:sp>
    </p:spTree>
    <p:extLst>
      <p:ext uri="{BB962C8B-B14F-4D97-AF65-F5344CB8AC3E}">
        <p14:creationId xmlns:p14="http://schemas.microsoft.com/office/powerpoint/2010/main" val="143101416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0"/>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7"/>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6" y="1578761"/>
            <a:ext cx="11513869" cy="4323769"/>
          </a:xfrm>
          <a:pattFill prst="pct50">
            <a:fgClr>
              <a:schemeClr val="accent1"/>
            </a:fgClr>
            <a:bgClr>
              <a:schemeClr val="bg1"/>
            </a:bgClr>
          </a:pattFill>
        </p:spPr>
        <p:txBody>
          <a:bodyPr/>
          <a:lstStyle>
            <a:lvl1pPr>
              <a:buNone/>
              <a:defRPr/>
            </a:lvl1pPr>
          </a:lstStyle>
          <a:p>
            <a:r>
              <a:rPr lang="en-GB"/>
              <a:t>Click icon to add table</a:t>
            </a:r>
            <a:endParaRPr lang="en-US" dirty="0"/>
          </a:p>
        </p:txBody>
      </p:sp>
    </p:spTree>
    <p:extLst>
      <p:ext uri="{BB962C8B-B14F-4D97-AF65-F5344CB8AC3E}">
        <p14:creationId xmlns:p14="http://schemas.microsoft.com/office/powerpoint/2010/main" val="4213102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5979241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7"/>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3"/>
            <a:ext cx="5221256" cy="395288"/>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5"/>
            <a:ext cx="5221256"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49" algn="l" defTabSz="914269"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49" algn="l" defTabSz="914269"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7"/>
            <a:ext cx="6097068" cy="5508000"/>
          </a:xfrm>
          <a:pattFill prst="pct50">
            <a:fgClr>
              <a:schemeClr val="accent1"/>
            </a:fgClr>
            <a:bgClr>
              <a:schemeClr val="bg1"/>
            </a:bgClr>
          </a:pattFill>
        </p:spPr>
        <p:txBody>
          <a:bodyPr/>
          <a:lstStyle>
            <a:lvl1pPr>
              <a:buNone/>
              <a:defRPr/>
            </a:lvl1pPr>
          </a:lstStyle>
          <a:p>
            <a:r>
              <a:rPr lang="en-GB"/>
              <a:t>Click icon to add table</a:t>
            </a:r>
            <a:endParaRPr lang="en-US" dirty="0"/>
          </a:p>
        </p:txBody>
      </p:sp>
    </p:spTree>
    <p:extLst>
      <p:ext uri="{BB962C8B-B14F-4D97-AF65-F5344CB8AC3E}">
        <p14:creationId xmlns:p14="http://schemas.microsoft.com/office/powerpoint/2010/main" val="319408687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3"/>
            <a:ext cx="5221256" cy="395288"/>
          </a:xfrm>
        </p:spPr>
        <p:txBody>
          <a:bodyPr>
            <a:noAutofit/>
          </a:bodyPr>
          <a:lstStyle>
            <a:lvl1pPr marL="0" indent="0" algn="l">
              <a:buNone/>
              <a:defRPr sz="2000" b="1">
                <a:solidFill>
                  <a:schemeClr val="bg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5"/>
            <a:ext cx="5221256"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49" algn="l" defTabSz="914269"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49" algn="l" defTabSz="914269"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7"/>
            <a:ext cx="6097068" cy="5508000"/>
          </a:xfrm>
          <a:pattFill prst="pct50">
            <a:fgClr>
              <a:schemeClr val="accent1"/>
            </a:fgClr>
            <a:bgClr>
              <a:schemeClr val="bg1"/>
            </a:bgClr>
          </a:pattFill>
        </p:spPr>
        <p:txBody>
          <a:bodyPr/>
          <a:lstStyle>
            <a:lvl1pPr>
              <a:buNone/>
              <a:defRPr/>
            </a:lvl1pPr>
          </a:lstStyle>
          <a:p>
            <a:r>
              <a:rPr lang="en-GB"/>
              <a:t>Click icon to add table</a:t>
            </a:r>
            <a:endParaRPr lang="en-US" dirty="0"/>
          </a:p>
        </p:txBody>
      </p:sp>
    </p:spTree>
    <p:extLst>
      <p:ext uri="{BB962C8B-B14F-4D97-AF65-F5344CB8AC3E}">
        <p14:creationId xmlns:p14="http://schemas.microsoft.com/office/powerpoint/2010/main" val="72842376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7"/>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1"/>
            <a:ext cx="11786928" cy="350816"/>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3034346077"/>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1"/>
            <a:ext cx="11786928" cy="350816"/>
          </a:xfrm>
        </p:spPr>
        <p:txBody>
          <a:bodyPr>
            <a:noAutofit/>
          </a:bodyPr>
          <a:lstStyle>
            <a:lvl1pPr marL="0" indent="0" algn="l">
              <a:buNone/>
              <a:defRPr sz="2000" b="1">
                <a:solidFill>
                  <a:schemeClr val="bg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371076269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4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3"/>
            <a:ext cx="5398076" cy="157051"/>
          </a:xfrm>
        </p:spPr>
        <p:txBody>
          <a:bodyPr/>
          <a:lstStyle>
            <a:lvl1pPr algn="r">
              <a:buNone/>
              <a:defRPr sz="1000"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p:nvSpPr>
        <p:spPr>
          <a:xfrm>
            <a:off x="211320" y="1658707"/>
            <a:ext cx="11788593" cy="4475734"/>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30" y="955470"/>
            <a:ext cx="5552995" cy="347555"/>
          </a:xfrm>
        </p:spPr>
        <p:txBody>
          <a:bodyPr>
            <a:noAutofit/>
          </a:bodyPr>
          <a:lstStyle>
            <a:lvl1pPr marL="0" indent="0" algn="l">
              <a:buNone/>
              <a:defRPr sz="1600" b="1">
                <a:solidFill>
                  <a:schemeClr val="bg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30" y="239094"/>
            <a:ext cx="10882181" cy="525552"/>
          </a:xfrm>
        </p:spPr>
        <p:txBody>
          <a:bodyPr>
            <a:noAutofit/>
          </a:bodyPr>
          <a:lstStyle>
            <a:lvl1pPr>
              <a:defRPr sz="4399">
                <a:solidFill>
                  <a:schemeClr val="bg1"/>
                </a:solidFill>
              </a:defRPr>
            </a:lvl1pPr>
          </a:lstStyle>
          <a:p>
            <a:r>
              <a:rPr lang="en-GB" dirty="0"/>
              <a:t>Heading goes here</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518669400"/>
      </p:ext>
    </p:extLst>
  </p:cSld>
  <p:clrMapOvr>
    <a:masterClrMapping/>
  </p:clrMapOvr>
  <p:hf hdr="0" ftr="0" dt="0"/>
  <p:extLst>
    <p:ext uri="{DCECCB84-F9BA-43D5-87BE-67443E8EF086}">
      <p15:sldGuideLst xmlns:p15="http://schemas.microsoft.com/office/powerpoint/2012/main">
        <p15:guide id="17" orient="horz" pos="3158">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30"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1"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7"/>
            <a:ext cx="1255194" cy="261683"/>
          </a:xfrm>
          <a:prstGeom prst="rect">
            <a:avLst/>
          </a:prstGeom>
        </p:spPr>
      </p:pic>
    </p:spTree>
    <p:extLst>
      <p:ext uri="{BB962C8B-B14F-4D97-AF65-F5344CB8AC3E}">
        <p14:creationId xmlns:p14="http://schemas.microsoft.com/office/powerpoint/2010/main" val="24831590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hank you dark knigh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3" y="225425"/>
            <a:ext cx="4895851" cy="6407151"/>
          </a:xfrm>
          <a:prstGeom prst="roundRect">
            <a:avLst>
              <a:gd name="adj" fmla="val 1469"/>
            </a:avLst>
          </a:prstGeom>
          <a:noFill/>
        </p:spPr>
        <p:txBody>
          <a:bodyPr/>
          <a:lstStyle/>
          <a:p>
            <a:r>
              <a:rPr lang="en-GB"/>
              <a:t>Click icon to add picture</a:t>
            </a:r>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30" y="2275157"/>
            <a:ext cx="6276975" cy="1070082"/>
          </a:xfrm>
        </p:spPr>
        <p:txBody>
          <a:bodyPr>
            <a:normAutofit/>
          </a:bodyPr>
          <a:lstStyle>
            <a:lvl1pPr>
              <a:buNone/>
              <a:defRPr sz="7398">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rmAutofit/>
          </a:bodyPr>
          <a:lstStyle>
            <a:lvl1pPr>
              <a:buNone/>
              <a:defRPr sz="2000">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66803220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1_Preshow">
    <p:bg>
      <p:bgPr>
        <a:solidFill>
          <a:schemeClr val="tx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2024743"/>
            <a:ext cx="12192000" cy="36926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900"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3"/>
            <a:ext cx="5398076" cy="157051"/>
          </a:xfrm>
        </p:spPr>
        <p:txBody>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9" y="2740680"/>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740680"/>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7" y="2740680"/>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740680"/>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740680"/>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4" y="2740680"/>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740680"/>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3" y="2740680"/>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5" y="2952437"/>
            <a:ext cx="967305" cy="1131887"/>
          </a:xfrm>
        </p:spPr>
        <p:txBody>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5" y="2952436"/>
            <a:ext cx="967305" cy="1131887"/>
          </a:xfrm>
        </p:spPr>
        <p:txBody>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9" y="2952436"/>
            <a:ext cx="967305" cy="1131887"/>
          </a:xfrm>
        </p:spPr>
        <p:txBody>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8" y="2952435"/>
            <a:ext cx="967305" cy="1131887"/>
          </a:xfrm>
        </p:spPr>
        <p:txBody>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7" y="3000870"/>
            <a:ext cx="967305" cy="1131887"/>
          </a:xfrm>
        </p:spPr>
        <p:txBody>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6" y="3000869"/>
            <a:ext cx="967305" cy="1131887"/>
          </a:xfrm>
        </p:spPr>
        <p:txBody>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2" y="3000869"/>
            <a:ext cx="967305" cy="1131887"/>
          </a:xfrm>
        </p:spPr>
        <p:txBody>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2" y="3000869"/>
            <a:ext cx="967305" cy="1131887"/>
          </a:xfrm>
        </p:spPr>
        <p:txBody>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30" y="955470"/>
            <a:ext cx="5552995" cy="347555"/>
          </a:xfrm>
        </p:spPr>
        <p:txBody>
          <a:bodyPr>
            <a:normAutofit/>
          </a:bodyPr>
          <a:lstStyle>
            <a:lvl1pPr marL="0" indent="0" algn="l">
              <a:buNone/>
              <a:defRPr sz="2000" b="1">
                <a:solidFill>
                  <a:schemeClr val="bg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30" y="239094"/>
            <a:ext cx="10882181" cy="525552"/>
          </a:xfrm>
        </p:spPr>
        <p:txBody>
          <a:bodyPr/>
          <a:lstStyle>
            <a:lvl1pPr>
              <a:defRPr>
                <a:solidFill>
                  <a:schemeClr val="bg1"/>
                </a:solidFill>
              </a:defRPr>
            </a:lvl1pPr>
          </a:lstStyle>
          <a:p>
            <a:r>
              <a:rPr lang="en-GB" dirty="0"/>
              <a:t>Heading goes here</a:t>
            </a:r>
            <a:endParaRPr lang="en-US" dirty="0"/>
          </a:p>
        </p:txBody>
      </p:sp>
      <p:pic>
        <p:nvPicPr>
          <p:cNvPr id="5" name="Picture 4">
            <a:extLst>
              <a:ext uri="{FF2B5EF4-FFF2-40B4-BE49-F238E27FC236}">
                <a16:creationId xmlns:a16="http://schemas.microsoft.com/office/drawing/2014/main" id="{3C4EBD41-3C06-AF56-E607-A1967F1C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431" y="6396609"/>
            <a:ext cx="1271595" cy="235966"/>
          </a:xfrm>
          <a:prstGeom prst="rect">
            <a:avLst/>
          </a:prstGeom>
        </p:spPr>
      </p:pic>
    </p:spTree>
    <p:extLst>
      <p:ext uri="{BB962C8B-B14F-4D97-AF65-F5344CB8AC3E}">
        <p14:creationId xmlns:p14="http://schemas.microsoft.com/office/powerpoint/2010/main" val="16551378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1_Full image title dark knigh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3"/>
            <a:ext cx="5398076" cy="157051"/>
          </a:xfrm>
        </p:spPr>
        <p:txBody>
          <a:bodyPr/>
          <a:lstStyle>
            <a:lvl1pPr algn="r">
              <a:buNone/>
              <a:defRPr sz="1000" b="0">
                <a:solidFill>
                  <a:schemeClr val="bg1"/>
                </a:solidFill>
              </a:defRPr>
            </a:lvl1pPr>
          </a:lstStyle>
          <a:p>
            <a:pPr lvl="0"/>
            <a:r>
              <a:rPr lang="en-US"/>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398">
                <a:solidFill>
                  <a:schemeClr val="tx1"/>
                </a:solidFill>
              </a:defRPr>
            </a:lvl1pPr>
          </a:lstStyle>
          <a:p>
            <a:r>
              <a:rPr lang="en-GB"/>
              <a:t>Heading goes here</a:t>
            </a:r>
            <a:endParaRPr lang="en-US"/>
          </a:p>
        </p:txBody>
      </p:sp>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2191999" cy="6232557"/>
          </a:xfrm>
          <a:prstGeom prst="rect">
            <a:avLst/>
          </a:prstGeom>
          <a:noFill/>
        </p:spPr>
        <p:txBody>
          <a:bodyPr/>
          <a:lstStyle/>
          <a:p>
            <a:r>
              <a:rPr lang="en-GB"/>
              <a:t>Click icon to add picture</a:t>
            </a:r>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60" y="944563"/>
            <a:ext cx="10596282" cy="3043450"/>
          </a:xfrm>
        </p:spPr>
        <p:txBody>
          <a:bodyPr anchor="ctr">
            <a:normAutofit/>
          </a:bodyPr>
          <a:lstStyle>
            <a:lvl1pPr algn="ctr">
              <a:buNone/>
              <a:defRPr sz="7398"/>
            </a:lvl1pPr>
          </a:lstStyle>
          <a:p>
            <a:pPr lvl="0"/>
            <a:r>
              <a:rPr lang="en-US"/>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a:effectLst/>
        </p:spPr>
      </p:pic>
    </p:spTree>
    <p:extLst>
      <p:ext uri="{BB962C8B-B14F-4D97-AF65-F5344CB8AC3E}">
        <p14:creationId xmlns:p14="http://schemas.microsoft.com/office/powerpoint/2010/main" val="6652595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10;&#10;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287460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B94B7C4E-5B3D-2D47-DE2D-8F71D5E24991}"/>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2796740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35656082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92191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87000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pic>
        <p:nvPicPr>
          <p:cNvPr id="2" name="Picture 1" descr="A group of blue circles&#10;&#10;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2868215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35640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496962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dirty="0">
                <a:effectLst/>
              </a:rPr>
              <a:t>Heading goes here</a:t>
            </a:r>
            <a:endParaRPr lang="en-US" dirty="0"/>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1465280028"/>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3637646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7471510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756425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177437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787152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811788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8306931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0626824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userDrawn="1"/>
        </p:nvPicPr>
        <p:blipFill>
          <a:blip r:embed="rId2"/>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326457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dirty="0">
                <a:effectLst/>
              </a:rPr>
              <a:t>Heading goes here</a:t>
            </a:r>
            <a:endParaRPr lang="en-US" dirty="0"/>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dirty="0"/>
          </a:p>
        </p:txBody>
      </p:sp>
    </p:spTree>
    <p:extLst>
      <p:ext uri="{BB962C8B-B14F-4D97-AF65-F5344CB8AC3E}">
        <p14:creationId xmlns:p14="http://schemas.microsoft.com/office/powerpoint/2010/main" val="1846143959"/>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680595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637766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Statement or numbers</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105854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8BACDD7F-435C-9A01-F9D7-5ED03E213508}"/>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5893174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935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62199CF-A8C3-2F95-7068-C6A82BBFD36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27048722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9159814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490381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a:blip r:embed="rId2"/>
          <a:stretch>
            <a:fillRect t="-40486" b="-39336"/>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dirty="0"/>
              <a:t>Heading goes here</a:t>
            </a:r>
            <a:endParaRPr lang="en-US" dirty="0"/>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097705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a:blip r:embed="rId2"/>
          <a:stretch>
            <a:fillRect t="-40486" b="-39336"/>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userDrawn="1"/>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dirty="0"/>
              <a:t>Heading goes here</a:t>
            </a:r>
            <a:endParaRPr lang="en-US" dirty="0"/>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38987" y="221592"/>
            <a:ext cx="4860925" cy="6407150"/>
          </a:xfrm>
          <a:prstGeom prst="roundRect">
            <a:avLst>
              <a:gd name="adj" fmla="val 1469"/>
            </a:avLst>
          </a:prstGeom>
          <a:noFill/>
        </p:spPr>
        <p:txBody>
          <a:bodyPr/>
          <a:lstStyle>
            <a:lvl1pPr>
              <a:buNone/>
              <a:defRPr/>
            </a:lvl1p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919044818"/>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a:blip r:embed="rId2"/>
          <a:stretch>
            <a:fillRect t="-40486" b="-39336"/>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dirty="0"/>
              <a:t>Heading goes here</a:t>
            </a:r>
            <a:endParaRPr lang="en-US" dirty="0"/>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dirty="0"/>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8173E5A-7720-4738-7CE3-73AAC74899E3}"/>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439792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a:blip r:embed="rId2"/>
          <a:stretch>
            <a:fillRect t="-40486" b="-39336"/>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userDrawn="1"/>
        </p:nvPicPr>
        <p:blipFill>
          <a:blip r:embed="rId3"/>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dirty="0"/>
              <a:t>Heading goes here</a:t>
            </a:r>
            <a:endParaRPr lang="en-US" dirty="0"/>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dirty="0"/>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Heading, subheading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2000" b="1">
                <a:solidFill>
                  <a:schemeClr val="bg1"/>
                </a:solidFill>
              </a:defRPr>
            </a:lvl1pPr>
          </a:lstStyle>
          <a:p>
            <a:r>
              <a:rPr lang="en-US">
                <a:sym typeface="Inter Tight"/>
              </a:rPr>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4075921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Heading, subheading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2000" b="1">
                <a:solidFill>
                  <a:schemeClr val="tx1"/>
                </a:solidFill>
              </a:defRPr>
            </a:lvl1pPr>
          </a:lstStyle>
          <a:p>
            <a:r>
              <a:rPr lang="en-US">
                <a:sym typeface="Inter Tight"/>
              </a:rPr>
              <a:t>Subheading goes here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816693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31998791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24954281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23200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12312519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581693446"/>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9717071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8899038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912390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634508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861333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788069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7785636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679690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69657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75214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410080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37991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387257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829000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1466315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0780584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687656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251241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39542216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7BBFE260-6526-14A1-D76B-6ABB47DFDC6D}"/>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97845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76564CF-D6FE-F325-A76E-23F8EDA071E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05242" y="220357"/>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016212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CA215524-A799-3BE3-ACE8-2781F5F00C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822072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28E9CC2-18BC-4D4D-5E2A-0617A8B003F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2104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538731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pic>
        <p:nvPicPr>
          <p:cNvPr id="10" name="Picture 9" descr="A white circle with black background&#10;&#10;AI-generated content may be incorrect.">
            <a:extLst>
              <a:ext uri="{FF2B5EF4-FFF2-40B4-BE49-F238E27FC236}">
                <a16:creationId xmlns:a16="http://schemas.microsoft.com/office/drawing/2014/main" id="{19CC2723-5C7B-3C88-A0C8-10FB6B73267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540582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85809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10;&#10;AI-generated content may be incorrect.">
            <a:extLst>
              <a:ext uri="{FF2B5EF4-FFF2-40B4-BE49-F238E27FC236}">
                <a16:creationId xmlns:a16="http://schemas.microsoft.com/office/drawing/2014/main" id="{C2C9B15E-CCB9-8530-9455-4367F236E522}"/>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2208351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28FCD3DA-6020-AACF-DE85-F4F1C5E4FBDA}"/>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4637627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6864910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Heading goes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26321577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38021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F0B4224-632A-A833-2B8A-29ED462A792F}"/>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1656887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7DC5F97B-C5AA-DEC3-A247-D95A27DC0AF6}"/>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999107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18" Type="http://schemas.openxmlformats.org/officeDocument/2006/relationships/slideLayout" Target="../slideLayouts/slideLayout191.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17" Type="http://schemas.openxmlformats.org/officeDocument/2006/relationships/slideLayout" Target="../slideLayouts/slideLayout190.xml"/><Relationship Id="rId2" Type="http://schemas.openxmlformats.org/officeDocument/2006/relationships/slideLayout" Target="../slideLayouts/slideLayout175.xml"/><Relationship Id="rId16" Type="http://schemas.openxmlformats.org/officeDocument/2006/relationships/slideLayout" Target="../slideLayouts/slideLayout189.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5" Type="http://schemas.openxmlformats.org/officeDocument/2006/relationships/slideLayout" Target="../slideLayouts/slideLayout188.xml"/><Relationship Id="rId10" Type="http://schemas.openxmlformats.org/officeDocument/2006/relationships/slideLayout" Target="../slideLayouts/slideLayout183.xml"/><Relationship Id="rId19" Type="http://schemas.openxmlformats.org/officeDocument/2006/relationships/theme" Target="../theme/theme10.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slideLayout" Target="../slideLayouts/slideLayout187.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94.xml"/><Relationship Id="rId7" Type="http://schemas.openxmlformats.org/officeDocument/2006/relationships/theme" Target="../theme/theme11.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5" Type="http://schemas.openxmlformats.org/officeDocument/2006/relationships/slideLayout" Target="../slideLayouts/slideLayout196.xml"/><Relationship Id="rId4" Type="http://schemas.openxmlformats.org/officeDocument/2006/relationships/slideLayout" Target="../slideLayouts/slideLayout19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05.xml"/><Relationship Id="rId13" Type="http://schemas.openxmlformats.org/officeDocument/2006/relationships/slideLayout" Target="../slideLayouts/slideLayout210.xml"/><Relationship Id="rId18" Type="http://schemas.openxmlformats.org/officeDocument/2006/relationships/slideLayout" Target="../slideLayouts/slideLayout215.xml"/><Relationship Id="rId3" Type="http://schemas.openxmlformats.org/officeDocument/2006/relationships/slideLayout" Target="../slideLayouts/slideLayout200.xml"/><Relationship Id="rId21" Type="http://schemas.openxmlformats.org/officeDocument/2006/relationships/slideLayout" Target="../slideLayouts/slideLayout218.xml"/><Relationship Id="rId7" Type="http://schemas.openxmlformats.org/officeDocument/2006/relationships/slideLayout" Target="../slideLayouts/slideLayout204.xml"/><Relationship Id="rId12" Type="http://schemas.openxmlformats.org/officeDocument/2006/relationships/slideLayout" Target="../slideLayouts/slideLayout209.xml"/><Relationship Id="rId17" Type="http://schemas.openxmlformats.org/officeDocument/2006/relationships/slideLayout" Target="../slideLayouts/slideLayout214.xml"/><Relationship Id="rId2" Type="http://schemas.openxmlformats.org/officeDocument/2006/relationships/slideLayout" Target="../slideLayouts/slideLayout199.xml"/><Relationship Id="rId16" Type="http://schemas.openxmlformats.org/officeDocument/2006/relationships/slideLayout" Target="../slideLayouts/slideLayout213.xml"/><Relationship Id="rId20" Type="http://schemas.openxmlformats.org/officeDocument/2006/relationships/slideLayout" Target="../slideLayouts/slideLayout217.xml"/><Relationship Id="rId1" Type="http://schemas.openxmlformats.org/officeDocument/2006/relationships/slideLayout" Target="../slideLayouts/slideLayout198.xml"/><Relationship Id="rId6" Type="http://schemas.openxmlformats.org/officeDocument/2006/relationships/slideLayout" Target="../slideLayouts/slideLayout203.xml"/><Relationship Id="rId11" Type="http://schemas.openxmlformats.org/officeDocument/2006/relationships/slideLayout" Target="../slideLayouts/slideLayout208.xml"/><Relationship Id="rId5" Type="http://schemas.openxmlformats.org/officeDocument/2006/relationships/slideLayout" Target="../slideLayouts/slideLayout202.xml"/><Relationship Id="rId15" Type="http://schemas.openxmlformats.org/officeDocument/2006/relationships/slideLayout" Target="../slideLayouts/slideLayout212.xml"/><Relationship Id="rId10" Type="http://schemas.openxmlformats.org/officeDocument/2006/relationships/slideLayout" Target="../slideLayouts/slideLayout207.xml"/><Relationship Id="rId19" Type="http://schemas.openxmlformats.org/officeDocument/2006/relationships/slideLayout" Target="../slideLayouts/slideLayout216.xml"/><Relationship Id="rId4" Type="http://schemas.openxmlformats.org/officeDocument/2006/relationships/slideLayout" Target="../slideLayouts/slideLayout201.xml"/><Relationship Id="rId9" Type="http://schemas.openxmlformats.org/officeDocument/2006/relationships/slideLayout" Target="../slideLayouts/slideLayout206.xml"/><Relationship Id="rId14" Type="http://schemas.openxmlformats.org/officeDocument/2006/relationships/slideLayout" Target="../slideLayouts/slideLayout211.xml"/><Relationship Id="rId22"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theme" Target="../theme/theme4.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9" Type="http://schemas.openxmlformats.org/officeDocument/2006/relationships/slideLayout" Target="../slideLayouts/slideLayout108.xml"/><Relationship Id="rId21" Type="http://schemas.openxmlformats.org/officeDocument/2006/relationships/slideLayout" Target="../slideLayouts/slideLayout90.xml"/><Relationship Id="rId34" Type="http://schemas.openxmlformats.org/officeDocument/2006/relationships/slideLayout" Target="../slideLayouts/slideLayout103.xml"/><Relationship Id="rId42" Type="http://schemas.openxmlformats.org/officeDocument/2006/relationships/slideLayout" Target="../slideLayouts/slideLayout111.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9" Type="http://schemas.openxmlformats.org/officeDocument/2006/relationships/slideLayout" Target="../slideLayouts/slideLayout98.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32" Type="http://schemas.openxmlformats.org/officeDocument/2006/relationships/slideLayout" Target="../slideLayouts/slideLayout101.xml"/><Relationship Id="rId37" Type="http://schemas.openxmlformats.org/officeDocument/2006/relationships/slideLayout" Target="../slideLayouts/slideLayout106.xml"/><Relationship Id="rId40" Type="http://schemas.openxmlformats.org/officeDocument/2006/relationships/slideLayout" Target="../slideLayouts/slideLayout109.xml"/><Relationship Id="rId45" Type="http://schemas.openxmlformats.org/officeDocument/2006/relationships/theme" Target="../theme/theme5.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36" Type="http://schemas.openxmlformats.org/officeDocument/2006/relationships/slideLayout" Target="../slideLayouts/slideLayout105.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31" Type="http://schemas.openxmlformats.org/officeDocument/2006/relationships/slideLayout" Target="../slideLayouts/slideLayout100.xml"/><Relationship Id="rId44" Type="http://schemas.openxmlformats.org/officeDocument/2006/relationships/slideLayout" Target="../slideLayouts/slideLayout113.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slideLayout" Target="../slideLayouts/slideLayout99.xml"/><Relationship Id="rId35" Type="http://schemas.openxmlformats.org/officeDocument/2006/relationships/slideLayout" Target="../slideLayouts/slideLayout104.xml"/><Relationship Id="rId43" Type="http://schemas.openxmlformats.org/officeDocument/2006/relationships/slideLayout" Target="../slideLayouts/slideLayout112.xml"/><Relationship Id="rId8" Type="http://schemas.openxmlformats.org/officeDocument/2006/relationships/slideLayout" Target="../slideLayouts/slideLayout77.xml"/><Relationship Id="rId3" Type="http://schemas.openxmlformats.org/officeDocument/2006/relationships/slideLayout" Target="../slideLayouts/slideLayout72.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33" Type="http://schemas.openxmlformats.org/officeDocument/2006/relationships/slideLayout" Target="../slideLayouts/slideLayout102.xml"/><Relationship Id="rId38" Type="http://schemas.openxmlformats.org/officeDocument/2006/relationships/slideLayout" Target="../slideLayouts/slideLayout107.xml"/><Relationship Id="rId20" Type="http://schemas.openxmlformats.org/officeDocument/2006/relationships/slideLayout" Target="../slideLayouts/slideLayout89.xml"/><Relationship Id="rId41" Type="http://schemas.openxmlformats.org/officeDocument/2006/relationships/slideLayout" Target="../slideLayouts/slideLayout11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 Type="http://schemas.openxmlformats.org/officeDocument/2006/relationships/slideLayout" Target="../slideLayouts/slideLayout116.xml"/><Relationship Id="rId21" Type="http://schemas.openxmlformats.org/officeDocument/2006/relationships/theme" Target="../theme/theme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slideLayout" Target="../slideLayouts/slideLayout133.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10" Type="http://schemas.openxmlformats.org/officeDocument/2006/relationships/slideLayout" Target="../slideLayouts/slideLayout143.xml"/><Relationship Id="rId19" Type="http://schemas.openxmlformats.org/officeDocument/2006/relationships/theme" Target="../theme/theme7.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slideLayout" Target="../slideLayouts/slideLayout164.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slideLayout" Target="../slideLayouts/slideLayout163.xml"/><Relationship Id="rId17" Type="http://schemas.openxmlformats.org/officeDocument/2006/relationships/theme" Target="../theme/theme8.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5" Type="http://schemas.openxmlformats.org/officeDocument/2006/relationships/slideLayout" Target="../slideLayouts/slideLayout16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slideLayout" Target="../slideLayouts/slideLayout165.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70.xml"/><Relationship Id="rId7" Type="http://schemas.openxmlformats.org/officeDocument/2006/relationships/theme" Target="../theme/theme9.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5" Type="http://schemas.openxmlformats.org/officeDocument/2006/relationships/slideLayout" Target="../slideLayouts/slideLayout172.xml"/><Relationship Id="rId4" Type="http://schemas.openxmlformats.org/officeDocument/2006/relationships/slideLayout" Target="../slideLayouts/slideLayout1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5254023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3" r:id="rId3"/>
    <p:sldLayoutId id="2147483674" r:id="rId4"/>
    <p:sldLayoutId id="2147483675" r:id="rId5"/>
    <p:sldLayoutId id="2147483676" r:id="rId6"/>
    <p:sldLayoutId id="2147483679" r:id="rId7"/>
    <p:sldLayoutId id="2147483789" r:id="rId8"/>
    <p:sldLayoutId id="2147483680" r:id="rId9"/>
    <p:sldLayoutId id="2147483681" r:id="rId10"/>
    <p:sldLayoutId id="2147483683" r:id="rId11"/>
    <p:sldLayoutId id="2147483684" r:id="rId12"/>
    <p:sldLayoutId id="2147483685" r:id="rId13"/>
    <p:sldLayoutId id="2147483686" r:id="rId14"/>
    <p:sldLayoutId id="2147483701" r:id="rId15"/>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390" r:id="rId1"/>
    <p:sldLayoutId id="2147484432" r:id="rId2"/>
    <p:sldLayoutId id="2147484433" r:id="rId3"/>
    <p:sldLayoutId id="2147484731" r:id="rId4"/>
    <p:sldLayoutId id="2147484757" r:id="rId5"/>
    <p:sldLayoutId id="2147484758" r:id="rId6"/>
    <p:sldLayoutId id="2147484761" r:id="rId7"/>
    <p:sldLayoutId id="2147484762" r:id="rId8"/>
    <p:sldLayoutId id="2147484391" r:id="rId9"/>
    <p:sldLayoutId id="2147484736" r:id="rId10"/>
    <p:sldLayoutId id="2147484392" r:id="rId11"/>
    <p:sldLayoutId id="2147484733" r:id="rId12"/>
    <p:sldLayoutId id="2147484734" r:id="rId13"/>
    <p:sldLayoutId id="2147484735" r:id="rId14"/>
    <p:sldLayoutId id="2147484393" r:id="rId15"/>
    <p:sldLayoutId id="2147484737" r:id="rId16"/>
    <p:sldLayoutId id="2147484419" r:id="rId17"/>
    <p:sldLayoutId id="2147484738" r:id="rId1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7" r:id="rId3"/>
    <p:sldLayoutId id="2147484748" r:id="rId4"/>
    <p:sldLayoutId id="2147484746" r:id="rId5"/>
    <p:sldLayoutId id="2147484745"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6"/>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1"/>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3"/>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163231254"/>
      </p:ext>
    </p:extLst>
  </p:cSld>
  <p:clrMap bg1="lt1" tx1="dk1" bg2="lt2" tx2="dk2" accent1="accent1" accent2="accent2" accent3="accent3" accent4="accent4" accent5="accent5" accent6="accent6" hlink="hlink" folHlink="folHlink"/>
  <p:sldLayoutIdLst>
    <p:sldLayoutId id="2147484775" r:id="rId1"/>
    <p:sldLayoutId id="2147484776" r:id="rId2"/>
    <p:sldLayoutId id="2147484777" r:id="rId3"/>
    <p:sldLayoutId id="2147484778" r:id="rId4"/>
    <p:sldLayoutId id="2147484779" r:id="rId5"/>
    <p:sldLayoutId id="2147484780" r:id="rId6"/>
    <p:sldLayoutId id="2147484781" r:id="rId7"/>
    <p:sldLayoutId id="2147484782" r:id="rId8"/>
    <p:sldLayoutId id="2147484783" r:id="rId9"/>
    <p:sldLayoutId id="2147484784" r:id="rId10"/>
    <p:sldLayoutId id="2147484785" r:id="rId11"/>
    <p:sldLayoutId id="2147484786" r:id="rId12"/>
    <p:sldLayoutId id="2147484787" r:id="rId13"/>
    <p:sldLayoutId id="2147484788" r:id="rId14"/>
    <p:sldLayoutId id="2147484789" r:id="rId15"/>
    <p:sldLayoutId id="2147484790" r:id="rId16"/>
    <p:sldLayoutId id="2147484793" r:id="rId17"/>
    <p:sldLayoutId id="2147484799" r:id="rId18"/>
    <p:sldLayoutId id="2147484800" r:id="rId19"/>
    <p:sldLayoutId id="2147484801" r:id="rId20"/>
    <p:sldLayoutId id="2147484803" r:id="rId21"/>
  </p:sldLayoutIdLst>
  <p:txStyles>
    <p:titleStyle>
      <a:lvl1pPr algn="l" defTabSz="914269" rtl="0" eaLnBrk="1" latinLnBrk="0" hangingPunct="1">
        <a:lnSpc>
          <a:spcPct val="90000"/>
        </a:lnSpc>
        <a:spcBef>
          <a:spcPct val="0"/>
        </a:spcBef>
        <a:buNone/>
        <a:defRPr sz="4399" b="1" kern="1200">
          <a:solidFill>
            <a:schemeClr val="tx1"/>
          </a:solidFill>
          <a:latin typeface="+mj-lt"/>
          <a:ea typeface="+mj-ea"/>
          <a:cs typeface="+mj-cs"/>
        </a:defRPr>
      </a:lvl1pPr>
    </p:titleStyle>
    <p:bodyStyle>
      <a:lvl1pPr marL="6349" indent="-6349" algn="l" defTabSz="914269"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703" indent="-228568" algn="l" defTabSz="914269"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2837" indent="-228568" algn="l" defTabSz="914269"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599972" indent="-228568" algn="l" defTabSz="914269"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107" indent="-228568" algn="l" defTabSz="914269"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241" indent="-228568" algn="l" defTabSz="91426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76" indent="-228568" algn="l" defTabSz="91426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511" indent="-228568" algn="l" defTabSz="91426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646" indent="-228568" algn="l" defTabSz="91426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69" rtl="0" eaLnBrk="1" latinLnBrk="0" hangingPunct="1">
        <a:defRPr sz="1800" kern="1200">
          <a:solidFill>
            <a:schemeClr val="tx1"/>
          </a:solidFill>
          <a:latin typeface="+mn-lt"/>
          <a:ea typeface="+mn-ea"/>
          <a:cs typeface="+mn-cs"/>
        </a:defRPr>
      </a:lvl1pPr>
      <a:lvl2pPr marL="457135" algn="l" defTabSz="914269" rtl="0" eaLnBrk="1" latinLnBrk="0" hangingPunct="1">
        <a:defRPr sz="1800" kern="1200">
          <a:solidFill>
            <a:schemeClr val="tx1"/>
          </a:solidFill>
          <a:latin typeface="+mn-lt"/>
          <a:ea typeface="+mn-ea"/>
          <a:cs typeface="+mn-cs"/>
        </a:defRPr>
      </a:lvl2pPr>
      <a:lvl3pPr marL="914269" algn="l" defTabSz="914269" rtl="0" eaLnBrk="1" latinLnBrk="0" hangingPunct="1">
        <a:defRPr sz="1800" kern="1200">
          <a:solidFill>
            <a:schemeClr val="tx1"/>
          </a:solidFill>
          <a:latin typeface="+mn-lt"/>
          <a:ea typeface="+mn-ea"/>
          <a:cs typeface="+mn-cs"/>
        </a:defRPr>
      </a:lvl3pPr>
      <a:lvl4pPr marL="1371404" algn="l" defTabSz="914269" rtl="0" eaLnBrk="1" latinLnBrk="0" hangingPunct="1">
        <a:defRPr sz="1800" kern="1200">
          <a:solidFill>
            <a:schemeClr val="tx1"/>
          </a:solidFill>
          <a:latin typeface="+mn-lt"/>
          <a:ea typeface="+mn-ea"/>
          <a:cs typeface="+mn-cs"/>
        </a:defRPr>
      </a:lvl4pPr>
      <a:lvl5pPr marL="1828539" algn="l" defTabSz="914269" rtl="0" eaLnBrk="1" latinLnBrk="0" hangingPunct="1">
        <a:defRPr sz="1800" kern="1200">
          <a:solidFill>
            <a:schemeClr val="tx1"/>
          </a:solidFill>
          <a:latin typeface="+mn-lt"/>
          <a:ea typeface="+mn-ea"/>
          <a:cs typeface="+mn-cs"/>
        </a:defRPr>
      </a:lvl5pPr>
      <a:lvl6pPr marL="2285674" algn="l" defTabSz="914269" rtl="0" eaLnBrk="1" latinLnBrk="0" hangingPunct="1">
        <a:defRPr sz="1800" kern="1200">
          <a:solidFill>
            <a:schemeClr val="tx1"/>
          </a:solidFill>
          <a:latin typeface="+mn-lt"/>
          <a:ea typeface="+mn-ea"/>
          <a:cs typeface="+mn-cs"/>
        </a:defRPr>
      </a:lvl6pPr>
      <a:lvl7pPr marL="2742808" algn="l" defTabSz="914269" rtl="0" eaLnBrk="1" latinLnBrk="0" hangingPunct="1">
        <a:defRPr sz="1800" kern="1200">
          <a:solidFill>
            <a:schemeClr val="tx1"/>
          </a:solidFill>
          <a:latin typeface="+mn-lt"/>
          <a:ea typeface="+mn-ea"/>
          <a:cs typeface="+mn-cs"/>
        </a:defRPr>
      </a:lvl7pPr>
      <a:lvl8pPr marL="3199943" algn="l" defTabSz="914269" rtl="0" eaLnBrk="1" latinLnBrk="0" hangingPunct="1">
        <a:defRPr sz="1800" kern="1200">
          <a:solidFill>
            <a:schemeClr val="tx1"/>
          </a:solidFill>
          <a:latin typeface="+mn-lt"/>
          <a:ea typeface="+mn-ea"/>
          <a:cs typeface="+mn-cs"/>
        </a:defRPr>
      </a:lvl8pPr>
      <a:lvl9pPr marL="3657078" algn="l" defTabSz="91426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7" r:id="rId2"/>
    <p:sldLayoutId id="2147483806" r:id="rId3"/>
    <p:sldLayoutId id="2147483908" r:id="rId4"/>
    <p:sldLayoutId id="2147483807" r:id="rId5"/>
    <p:sldLayoutId id="2147483909" r:id="rId6"/>
    <p:sldLayoutId id="2147484752" r:id="rId7"/>
    <p:sldLayoutId id="2147483910" r:id="rId8"/>
    <p:sldLayoutId id="2147483808" r:id="rId9"/>
    <p:sldLayoutId id="2147483911" r:id="rId10"/>
    <p:sldLayoutId id="2147483810" r:id="rId11"/>
    <p:sldLayoutId id="2147483916" r:id="rId12"/>
    <p:sldLayoutId id="2147483914" r:id="rId13"/>
    <p:sldLayoutId id="2147483915" r:id="rId14"/>
    <p:sldLayoutId id="2147483811" r:id="rId15"/>
    <p:sldLayoutId id="2147483912" r:id="rId16"/>
    <p:sldLayoutId id="2147483812" r:id="rId17"/>
    <p:sldLayoutId id="2147483913" r:id="rId18"/>
    <p:sldLayoutId id="2147483813" r:id="rId19"/>
    <p:sldLayoutId id="2147483917" r:id="rId20"/>
    <p:sldLayoutId id="2147483815" r:id="rId21"/>
    <p:sldLayoutId id="2147483919" r:id="rId22"/>
    <p:sldLayoutId id="2147483814" r:id="rId23"/>
    <p:sldLayoutId id="2147483918" r:id="rId24"/>
    <p:sldLayoutId id="2147484753" r:id="rId25"/>
    <p:sldLayoutId id="2147484754" r:id="rId2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3944" r:id="rId1"/>
    <p:sldLayoutId id="2147484035" r:id="rId2"/>
    <p:sldLayoutId id="2147483945" r:id="rId3"/>
    <p:sldLayoutId id="2147484036" r:id="rId4"/>
    <p:sldLayoutId id="2147483947" r:id="rId5"/>
    <p:sldLayoutId id="2147483948" r:id="rId6"/>
    <p:sldLayoutId id="2147484212" r:id="rId7"/>
    <p:sldLayoutId id="2147484348" r:id="rId8"/>
    <p:sldLayoutId id="2147484213" r:id="rId9"/>
    <p:sldLayoutId id="2147484349" r:id="rId10"/>
    <p:sldLayoutId id="2147484763" r:id="rId11"/>
    <p:sldLayoutId id="2147484764" r:id="rId1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3949" r:id="rId1"/>
    <p:sldLayoutId id="2147484037" r:id="rId2"/>
    <p:sldLayoutId id="2147483951" r:id="rId3"/>
    <p:sldLayoutId id="2147484038" r:id="rId4"/>
    <p:sldLayoutId id="2147483952" r:id="rId5"/>
    <p:sldLayoutId id="2147484039" r:id="rId6"/>
    <p:sldLayoutId id="2147483953" r:id="rId7"/>
    <p:sldLayoutId id="2147484040" r:id="rId8"/>
    <p:sldLayoutId id="2147483954" r:id="rId9"/>
    <p:sldLayoutId id="2147484041" r:id="rId10"/>
    <p:sldLayoutId id="2147484044" r:id="rId11"/>
    <p:sldLayoutId id="2147484045" r:id="rId12"/>
    <p:sldLayoutId id="2147483955" r:id="rId13"/>
    <p:sldLayoutId id="2147484042" r:id="rId14"/>
    <p:sldLayoutId id="2147484043" r:id="rId15"/>
    <p:sldLayoutId id="214748395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343"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201" r:id="rId19"/>
    <p:sldLayoutId id="2147484202" r:id="rId20"/>
    <p:sldLayoutId id="2147484203" r:id="rId21"/>
    <p:sldLayoutId id="2147484204" r:id="rId22"/>
    <p:sldLayoutId id="2147484205" r:id="rId23"/>
    <p:sldLayoutId id="2147484207" r:id="rId24"/>
    <p:sldLayoutId id="2147484208" r:id="rId25"/>
    <p:sldLayoutId id="2147484344" r:id="rId26"/>
    <p:sldLayoutId id="2147484209" r:id="rId27"/>
    <p:sldLayoutId id="2147484345" r:id="rId28"/>
    <p:sldLayoutId id="2147484210" r:id="rId29"/>
    <p:sldLayoutId id="2147484346" r:id="rId30"/>
    <p:sldLayoutId id="2147484211" r:id="rId31"/>
    <p:sldLayoutId id="2147484347" r:id="rId32"/>
    <p:sldLayoutId id="2147484214" r:id="rId33"/>
    <p:sldLayoutId id="2147484350" r:id="rId34"/>
    <p:sldLayoutId id="2147484215" r:id="rId35"/>
    <p:sldLayoutId id="2147484351" r:id="rId36"/>
    <p:sldLayoutId id="2147484216" r:id="rId37"/>
    <p:sldLayoutId id="2147484352" r:id="rId38"/>
    <p:sldLayoutId id="2147484245" r:id="rId39"/>
    <p:sldLayoutId id="2147484246" r:id="rId40"/>
    <p:sldLayoutId id="2147484755" r:id="rId41"/>
    <p:sldLayoutId id="2147484756" r:id="rId42"/>
    <p:sldLayoutId id="2147484765" r:id="rId43"/>
    <p:sldLayoutId id="2147484766" r:id="rId4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710" r:id="rId1"/>
    <p:sldLayoutId id="2147484728" r:id="rId2"/>
    <p:sldLayoutId id="2147484711" r:id="rId3"/>
    <p:sldLayoutId id="2147484729" r:id="rId4"/>
    <p:sldLayoutId id="2147484713" r:id="rId5"/>
    <p:sldLayoutId id="2147484714" r:id="rId6"/>
    <p:sldLayoutId id="2147484715" r:id="rId7"/>
    <p:sldLayoutId id="2147484751" r:id="rId8"/>
    <p:sldLayoutId id="2147484716" r:id="rId9"/>
    <p:sldLayoutId id="2147484717" r:id="rId10"/>
    <p:sldLayoutId id="2147484718" r:id="rId11"/>
    <p:sldLayoutId id="2147484719" r:id="rId12"/>
    <p:sldLayoutId id="2147484720" r:id="rId13"/>
    <p:sldLayoutId id="2147484721" r:id="rId14"/>
    <p:sldLayoutId id="2147484724" r:id="rId15"/>
    <p:sldLayoutId id="2147484725" r:id="rId16"/>
    <p:sldLayoutId id="2147484726" r:id="rId17"/>
    <p:sldLayoutId id="2147484727" r:id="rId18"/>
    <p:sldLayoutId id="2147484712" r:id="rId19"/>
    <p:sldLayoutId id="2147484730"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57" r:id="rId4"/>
    <p:sldLayoutId id="2147484449" r:id="rId5"/>
    <p:sldLayoutId id="2147484452" r:id="rId6"/>
    <p:sldLayoutId id="2147484450" r:id="rId7"/>
    <p:sldLayoutId id="2147484451" r:id="rId8"/>
    <p:sldLayoutId id="2147484453" r:id="rId9"/>
    <p:sldLayoutId id="2147484454" r:id="rId10"/>
    <p:sldLayoutId id="2147484455" r:id="rId11"/>
    <p:sldLayoutId id="2147484456" r:id="rId12"/>
    <p:sldLayoutId id="2147484458" r:id="rId13"/>
    <p:sldLayoutId id="2147484459" r:id="rId14"/>
    <p:sldLayoutId id="2147484769" r:id="rId15"/>
    <p:sldLayoutId id="2147484771" r:id="rId16"/>
    <p:sldLayoutId id="2147484772" r:id="rId17"/>
    <p:sldLayoutId id="2147484773" r:id="rId1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515" r:id="rId4"/>
    <p:sldLayoutId id="2147484666" r:id="rId5"/>
    <p:sldLayoutId id="2147484667" r:id="rId6"/>
    <p:sldLayoutId id="2147484512" r:id="rId7"/>
    <p:sldLayoutId id="2147484516" r:id="rId8"/>
    <p:sldLayoutId id="2147484655" r:id="rId9"/>
    <p:sldLayoutId id="2147484517" r:id="rId10"/>
    <p:sldLayoutId id="2147484509" r:id="rId11"/>
    <p:sldLayoutId id="2147484670" r:id="rId12"/>
    <p:sldLayoutId id="2147484668" r:id="rId13"/>
    <p:sldLayoutId id="2147484669"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62488532"/>
      </p:ext>
    </p:extLst>
  </p:cSld>
  <p:clrMap bg1="lt1" tx1="dk1" bg2="lt2" tx2="dk2" accent1="accent1" accent2="accent2" accent3="accent3" accent4="accent4" accent5="accent5" accent6="accent6" hlink="hlink" folHlink="folHlink"/>
  <p:sldLayoutIdLst>
    <p:sldLayoutId id="2147484574" r:id="rId1"/>
    <p:sldLayoutId id="2147484575" r:id="rId2"/>
    <p:sldLayoutId id="2147484622" r:id="rId3"/>
    <p:sldLayoutId id="2147484623" r:id="rId4"/>
    <p:sldLayoutId id="2147484749" r:id="rId5"/>
    <p:sldLayoutId id="2147484750"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214.xml"/><Relationship Id="rId5" Type="http://schemas.microsoft.com/office/2007/relationships/hdphoto" Target="../media/hdphoto2.wdp"/><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51.xml"/><Relationship Id="rId4" Type="http://schemas.microsoft.com/office/2007/relationships/hdphoto" Target="../media/hdphoto12.wdp"/></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49.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45.xml"/><Relationship Id="rId5" Type="http://schemas.microsoft.com/office/2007/relationships/hdphoto" Target="../media/hdphoto3.wdp"/><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50.xml"/><Relationship Id="rId4" Type="http://schemas.microsoft.com/office/2007/relationships/hdphoto" Target="../media/hdphoto4.wd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45.xml"/><Relationship Id="rId6" Type="http://schemas.microsoft.com/office/2007/relationships/hdphoto" Target="../media/hdphoto6.wdp"/><Relationship Id="rId5" Type="http://schemas.openxmlformats.org/officeDocument/2006/relationships/image" Target="../media/image8.png"/><Relationship Id="rId4" Type="http://schemas.microsoft.com/office/2007/relationships/hdphoto" Target="../media/hdphoto5.wdp"/></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48.xml"/><Relationship Id="rId4" Type="http://schemas.microsoft.com/office/2007/relationships/hdphoto" Target="../media/hdphoto7.wdp"/></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48.xml"/><Relationship Id="rId5" Type="http://schemas.microsoft.com/office/2007/relationships/hdphoto" Target="../media/hdphoto8.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48.xml"/><Relationship Id="rId4" Type="http://schemas.microsoft.com/office/2007/relationships/hdphoto" Target="../media/hdphoto9.wdp"/></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49.xml"/><Relationship Id="rId5" Type="http://schemas.microsoft.com/office/2007/relationships/hdphoto" Target="../media/hdphoto10.wdp"/><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2.png"/><Relationship Id="rId1" Type="http://schemas.openxmlformats.org/officeDocument/2006/relationships/slideLayout" Target="../slideLayouts/slideLayout149.xml"/><Relationship Id="rId5" Type="http://schemas.microsoft.com/office/2007/relationships/hdphoto" Target="../media/hdphoto2.wdp"/><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brightnessContrast bright="-34000"/>
                    </a14:imgEffect>
                  </a14:imgLayer>
                </a14:imgProps>
              </a:ext>
            </a:extLst>
          </a:blip>
          <a:srcRect/>
          <a:stretch>
            <a:fillRect/>
          </a:stretch>
        </a:blipFill>
        <a:effectLst/>
      </p:bgPr>
    </p:bg>
    <p:spTree>
      <p:nvGrpSpPr>
        <p:cNvPr id="1" name="">
          <a:extLst>
            <a:ext uri="{FF2B5EF4-FFF2-40B4-BE49-F238E27FC236}">
              <a16:creationId xmlns:a16="http://schemas.microsoft.com/office/drawing/2014/main" id="{6063AB37-3D13-B665-9808-F6917A709CA3}"/>
            </a:ext>
          </a:extLst>
        </p:cNvPr>
        <p:cNvGrpSpPr/>
        <p:nvPr/>
      </p:nvGrpSpPr>
      <p:grpSpPr>
        <a:xfrm>
          <a:off x="0" y="0"/>
          <a:ext cx="0" cy="0"/>
          <a:chOff x="0" y="0"/>
          <a:chExt cx="0" cy="0"/>
        </a:xfrm>
      </p:grpSpPr>
      <p:sp>
        <p:nvSpPr>
          <p:cNvPr id="8" name="Text Placeholder 12">
            <a:extLst>
              <a:ext uri="{FF2B5EF4-FFF2-40B4-BE49-F238E27FC236}">
                <a16:creationId xmlns:a16="http://schemas.microsoft.com/office/drawing/2014/main" id="{DF788FE1-EA13-4563-9350-F3C8816930E3}"/>
              </a:ext>
            </a:extLst>
          </p:cNvPr>
          <p:cNvSpPr txBox="1">
            <a:spLocks/>
          </p:cNvSpPr>
          <p:nvPr/>
        </p:nvSpPr>
        <p:spPr>
          <a:xfrm>
            <a:off x="1665221" y="0"/>
            <a:ext cx="5823400" cy="5143500"/>
          </a:xfrm>
          <a:custGeom>
            <a:avLst/>
            <a:gdLst>
              <a:gd name="connsiteX0" fmla="*/ 1581218 w 5823400"/>
              <a:gd name="connsiteY0" fmla="*/ 0 h 5163475"/>
              <a:gd name="connsiteX1" fmla="*/ 4242183 w 5823400"/>
              <a:gd name="connsiteY1" fmla="*/ 0 h 5163475"/>
              <a:gd name="connsiteX2" fmla="*/ 4299590 w 5823400"/>
              <a:gd name="connsiteY2" fmla="*/ 27661 h 5163475"/>
              <a:gd name="connsiteX3" fmla="*/ 5823400 w 5823400"/>
              <a:gd name="connsiteY3" fmla="*/ 2588550 h 5163475"/>
              <a:gd name="connsiteX4" fmla="*/ 4299590 w 5823400"/>
              <a:gd name="connsiteY4" fmla="*/ 5149439 h 5163475"/>
              <a:gd name="connsiteX5" fmla="*/ 4270460 w 5823400"/>
              <a:gd name="connsiteY5" fmla="*/ 5163475 h 5163475"/>
              <a:gd name="connsiteX6" fmla="*/ 1552941 w 5823400"/>
              <a:gd name="connsiteY6" fmla="*/ 5163475 h 5163475"/>
              <a:gd name="connsiteX7" fmla="*/ 1523811 w 5823400"/>
              <a:gd name="connsiteY7" fmla="*/ 5149439 h 5163475"/>
              <a:gd name="connsiteX8" fmla="*/ 0 w 5823400"/>
              <a:gd name="connsiteY8" fmla="*/ 2588550 h 5163475"/>
              <a:gd name="connsiteX9" fmla="*/ 1523811 w 5823400"/>
              <a:gd name="connsiteY9" fmla="*/ 27661 h 516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23400" h="5163475">
                <a:moveTo>
                  <a:pt x="1581218" y="0"/>
                </a:moveTo>
                <a:lnTo>
                  <a:pt x="4242183" y="0"/>
                </a:lnTo>
                <a:lnTo>
                  <a:pt x="4299590" y="27661"/>
                </a:lnTo>
                <a:cubicBezTo>
                  <a:pt x="5207240" y="520845"/>
                  <a:pt x="5823400" y="1482724"/>
                  <a:pt x="5823400" y="2588550"/>
                </a:cubicBezTo>
                <a:cubicBezTo>
                  <a:pt x="5823400" y="3694376"/>
                  <a:pt x="5207240" y="4656256"/>
                  <a:pt x="4299590" y="5149439"/>
                </a:cubicBezTo>
                <a:lnTo>
                  <a:pt x="4270460" y="5163475"/>
                </a:lnTo>
                <a:lnTo>
                  <a:pt x="1552941" y="5163475"/>
                </a:lnTo>
                <a:lnTo>
                  <a:pt x="1523811" y="5149439"/>
                </a:lnTo>
                <a:cubicBezTo>
                  <a:pt x="616161" y="4656256"/>
                  <a:pt x="0" y="3694376"/>
                  <a:pt x="0" y="2588550"/>
                </a:cubicBezTo>
                <a:cubicBezTo>
                  <a:pt x="0" y="1482724"/>
                  <a:pt x="616161" y="520845"/>
                  <a:pt x="1523811" y="27661"/>
                </a:cubicBezTo>
                <a:close/>
              </a:path>
            </a:pathLst>
          </a:cu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 </a:t>
            </a:r>
            <a:endParaRPr lang="en-GB" dirty="0"/>
          </a:p>
        </p:txBody>
      </p:sp>
      <p:sp>
        <p:nvSpPr>
          <p:cNvPr id="7" name="TextBox 6">
            <a:extLst>
              <a:ext uri="{FF2B5EF4-FFF2-40B4-BE49-F238E27FC236}">
                <a16:creationId xmlns:a16="http://schemas.microsoft.com/office/drawing/2014/main" id="{35EAAB62-63A7-33AD-FA04-3D61039937CB}"/>
              </a:ext>
            </a:extLst>
          </p:cNvPr>
          <p:cNvSpPr txBox="1"/>
          <p:nvPr/>
        </p:nvSpPr>
        <p:spPr>
          <a:xfrm>
            <a:off x="1282558" y="2059395"/>
            <a:ext cx="9626885" cy="3016210"/>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US" sz="7400" b="1" dirty="0" err="1">
                <a:solidFill>
                  <a:schemeClr val="bg1"/>
                </a:solidFill>
                <a:latin typeface="+mj-lt"/>
              </a:rPr>
              <a:t>Maximising</a:t>
            </a:r>
            <a:r>
              <a:rPr lang="en-US" sz="7400" b="1" dirty="0">
                <a:solidFill>
                  <a:schemeClr val="bg1"/>
                </a:solidFill>
                <a:latin typeface="+mj-lt"/>
              </a:rPr>
              <a:t> cultural power with cinema</a:t>
            </a:r>
            <a:endParaRPr lang="en-GB" sz="7400" b="1" dirty="0">
              <a:solidFill>
                <a:schemeClr val="bg1"/>
              </a:solidFill>
              <a:latin typeface="+mj-lt"/>
            </a:endParaRPr>
          </a:p>
          <a:p>
            <a:pPr algn="ctr"/>
            <a:br>
              <a:rPr lang="en-GB" b="1" dirty="0">
                <a:solidFill>
                  <a:schemeClr val="bg1"/>
                </a:solidFill>
                <a:latin typeface="+mj-lt"/>
              </a:rPr>
            </a:br>
            <a:r>
              <a:rPr lang="en-US" sz="2400" b="1" dirty="0">
                <a:solidFill>
                  <a:schemeClr val="bg1"/>
                </a:solidFill>
                <a:latin typeface="+mj-lt"/>
              </a:rPr>
              <a:t>DCM x everyday people research findings</a:t>
            </a:r>
          </a:p>
        </p:txBody>
      </p:sp>
      <p:pic>
        <p:nvPicPr>
          <p:cNvPr id="20" name="Picture 19" descr="A black background with blue and pink text&#10;&#10;Description automatically generated">
            <a:extLst>
              <a:ext uri="{FF2B5EF4-FFF2-40B4-BE49-F238E27FC236}">
                <a16:creationId xmlns:a16="http://schemas.microsoft.com/office/drawing/2014/main" id="{437EE06E-88BE-3989-662A-BC60487032D4}"/>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Effect>
                      <a14:brightnessContrast bright="100000"/>
                    </a14:imgEffect>
                  </a14:imgLayer>
                </a14:imgProps>
              </a:ext>
            </a:extLst>
          </a:blip>
          <a:stretch>
            <a:fillRect/>
          </a:stretch>
        </p:blipFill>
        <p:spPr>
          <a:xfrm>
            <a:off x="11093738" y="6300892"/>
            <a:ext cx="924309" cy="394987"/>
          </a:xfrm>
          <a:prstGeom prst="rect">
            <a:avLst/>
          </a:prstGeom>
          <a:effectLst/>
        </p:spPr>
      </p:pic>
    </p:spTree>
    <p:extLst>
      <p:ext uri="{BB962C8B-B14F-4D97-AF65-F5344CB8AC3E}">
        <p14:creationId xmlns:p14="http://schemas.microsoft.com/office/powerpoint/2010/main" val="1428543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DBA22690-AEFC-95A0-D5D7-0C568BD599E6}"/>
              </a:ext>
            </a:extLst>
          </p:cNvPr>
          <p:cNvSpPr>
            <a:spLocks noGrp="1"/>
          </p:cNvSpPr>
          <p:nvPr>
            <p:ph type="body" sz="quarter" idx="83"/>
          </p:nvPr>
        </p:nvSpPr>
        <p:spPr/>
        <p:txBody>
          <a:bodyPr/>
          <a:lstStyle/>
          <a:p>
            <a:r>
              <a:rPr lang="en-US" sz="907" dirty="0"/>
              <a:t>Source: Everyday People / </a:t>
            </a:r>
            <a:r>
              <a:rPr lang="en-US" sz="907" dirty="0" err="1"/>
              <a:t>EssenceMediacom</a:t>
            </a:r>
            <a:r>
              <a:rPr lang="en-US" sz="907" dirty="0"/>
              <a:t>, January 2024</a:t>
            </a:r>
          </a:p>
          <a:p>
            <a:endParaRPr lang="en-US" dirty="0"/>
          </a:p>
        </p:txBody>
      </p:sp>
      <p:sp>
        <p:nvSpPr>
          <p:cNvPr id="5" name="Text Placeholder 4">
            <a:extLst>
              <a:ext uri="{FF2B5EF4-FFF2-40B4-BE49-F238E27FC236}">
                <a16:creationId xmlns:a16="http://schemas.microsoft.com/office/drawing/2014/main" id="{6F80135B-09E8-1DE2-E983-E5E629E6B3C0}"/>
              </a:ext>
            </a:extLst>
          </p:cNvPr>
          <p:cNvSpPr>
            <a:spLocks noGrp="1"/>
          </p:cNvSpPr>
          <p:nvPr>
            <p:ph type="subTitle" idx="1"/>
          </p:nvPr>
        </p:nvSpPr>
        <p:spPr>
          <a:xfrm>
            <a:off x="199830" y="955600"/>
            <a:ext cx="10989658" cy="347537"/>
          </a:xfrm>
        </p:spPr>
        <p:txBody>
          <a:bodyPr/>
          <a:lstStyle/>
          <a:p>
            <a:pPr lvl="0">
              <a:lnSpc>
                <a:spcPct val="100000"/>
              </a:lnSpc>
            </a:pPr>
            <a:r>
              <a:rPr lang="en-GB" sz="1814" dirty="0"/>
              <a:t>Research from Everyday People and </a:t>
            </a:r>
            <a:r>
              <a:rPr lang="en-GB" sz="1814" dirty="0" err="1"/>
              <a:t>EssenceMediacom</a:t>
            </a:r>
            <a:r>
              <a:rPr lang="en-GB" sz="1814" dirty="0"/>
              <a:t> shows how cinema advertising excels when it comes to deliver strong ‘social’ and ‘fitness’ signals for brands for the 16-34 audience.</a:t>
            </a:r>
          </a:p>
        </p:txBody>
      </p:sp>
      <p:sp>
        <p:nvSpPr>
          <p:cNvPr id="4" name="Title 3">
            <a:extLst>
              <a:ext uri="{FF2B5EF4-FFF2-40B4-BE49-F238E27FC236}">
                <a16:creationId xmlns:a16="http://schemas.microsoft.com/office/drawing/2014/main" id="{7CEB9914-F4A6-D846-9A72-43E53660C2AD}"/>
              </a:ext>
            </a:extLst>
          </p:cNvPr>
          <p:cNvSpPr>
            <a:spLocks noGrp="1"/>
          </p:cNvSpPr>
          <p:nvPr>
            <p:ph type="title"/>
          </p:nvPr>
        </p:nvSpPr>
        <p:spPr>
          <a:xfrm>
            <a:off x="199829" y="239262"/>
            <a:ext cx="11992170" cy="525524"/>
          </a:xfrm>
        </p:spPr>
        <p:txBody>
          <a:bodyPr/>
          <a:lstStyle/>
          <a:p>
            <a:r>
              <a:rPr lang="en-GB" sz="3990" dirty="0"/>
              <a:t>Maximise social and fitness signals with Cinema </a:t>
            </a:r>
          </a:p>
        </p:txBody>
      </p:sp>
      <p:sp>
        <p:nvSpPr>
          <p:cNvPr id="7" name="Rectangle 6">
            <a:extLst>
              <a:ext uri="{FF2B5EF4-FFF2-40B4-BE49-F238E27FC236}">
                <a16:creationId xmlns:a16="http://schemas.microsoft.com/office/drawing/2014/main" id="{B7489FDE-D5CC-4398-8E42-E1E905231A79}"/>
              </a:ext>
            </a:extLst>
          </p:cNvPr>
          <p:cNvSpPr/>
          <p:nvPr/>
        </p:nvSpPr>
        <p:spPr>
          <a:xfrm>
            <a:off x="2237774" y="2251703"/>
            <a:ext cx="3671293" cy="1864702"/>
          </a:xfrm>
          <a:prstGeom prst="rect">
            <a:avLst/>
          </a:prstGeom>
          <a:solidFill>
            <a:schemeClr val="bg1">
              <a:lumMod val="95000"/>
            </a:schemeClr>
          </a:solidFill>
          <a:ln w="15875" cap="flat" cmpd="sng" algn="ctr">
            <a:solidFill>
              <a:srgbClr val="A19A9C"/>
            </a:solidFill>
            <a:prstDash val="solid"/>
            <a:miter lim="800000"/>
          </a:ln>
          <a:effectLst/>
        </p:spPr>
        <p:txBody>
          <a:bodyPr lIns="179990" rtlCol="0" anchor="ctr"/>
          <a:lstStyle/>
          <a:p>
            <a:pPr algn="ctr" defTabSz="914269">
              <a:defRPr/>
            </a:pPr>
            <a:endParaRPr lang="en-GB" kern="0">
              <a:solidFill>
                <a:srgbClr val="A19A9C">
                  <a:lumMod val="75000"/>
                </a:srgbClr>
              </a:solidFill>
              <a:latin typeface="Calibri" panose="020F0502020204030204"/>
            </a:endParaRPr>
          </a:p>
        </p:txBody>
      </p:sp>
      <p:sp>
        <p:nvSpPr>
          <p:cNvPr id="8" name="Rectangle 7">
            <a:extLst>
              <a:ext uri="{FF2B5EF4-FFF2-40B4-BE49-F238E27FC236}">
                <a16:creationId xmlns:a16="http://schemas.microsoft.com/office/drawing/2014/main" id="{C108ACD3-48F3-4DEE-852E-CC7D8607DBC1}"/>
              </a:ext>
            </a:extLst>
          </p:cNvPr>
          <p:cNvSpPr/>
          <p:nvPr/>
        </p:nvSpPr>
        <p:spPr>
          <a:xfrm>
            <a:off x="5909067" y="2251703"/>
            <a:ext cx="3671293" cy="1864702"/>
          </a:xfrm>
          <a:prstGeom prst="rect">
            <a:avLst/>
          </a:prstGeom>
          <a:solidFill>
            <a:schemeClr val="accent2">
              <a:lumMod val="20000"/>
              <a:lumOff val="80000"/>
            </a:schemeClr>
          </a:solidFill>
          <a:ln w="15875" cap="flat" cmpd="sng" algn="ctr">
            <a:solidFill>
              <a:srgbClr val="A19A9C"/>
            </a:solidFill>
            <a:prstDash val="solid"/>
            <a:miter lim="800000"/>
          </a:ln>
          <a:effectLst/>
        </p:spPr>
        <p:txBody>
          <a:bodyPr lIns="179990" rtlCol="0" anchor="ctr"/>
          <a:lstStyle/>
          <a:p>
            <a:pPr algn="ctr" defTabSz="914269">
              <a:defRPr/>
            </a:pPr>
            <a:endParaRPr lang="en-GB" kern="0">
              <a:solidFill>
                <a:srgbClr val="A19A9C">
                  <a:lumMod val="75000"/>
                </a:srgbClr>
              </a:solidFill>
              <a:latin typeface="Calibri" panose="020F0502020204030204"/>
            </a:endParaRPr>
          </a:p>
        </p:txBody>
      </p:sp>
      <p:sp>
        <p:nvSpPr>
          <p:cNvPr id="9" name="Rectangle 8">
            <a:extLst>
              <a:ext uri="{FF2B5EF4-FFF2-40B4-BE49-F238E27FC236}">
                <a16:creationId xmlns:a16="http://schemas.microsoft.com/office/drawing/2014/main" id="{BB9125A1-D67E-41DE-881E-35FD0BE43EFB}"/>
              </a:ext>
            </a:extLst>
          </p:cNvPr>
          <p:cNvSpPr/>
          <p:nvPr/>
        </p:nvSpPr>
        <p:spPr>
          <a:xfrm>
            <a:off x="2237774" y="4101531"/>
            <a:ext cx="3671293" cy="1864702"/>
          </a:xfrm>
          <a:prstGeom prst="rect">
            <a:avLst/>
          </a:prstGeom>
          <a:solidFill>
            <a:schemeClr val="bg1">
              <a:lumMod val="95000"/>
            </a:schemeClr>
          </a:solidFill>
          <a:ln w="15875" cap="flat" cmpd="sng" algn="ctr">
            <a:solidFill>
              <a:srgbClr val="A19A9C"/>
            </a:solidFill>
            <a:prstDash val="solid"/>
            <a:miter lim="800000"/>
          </a:ln>
          <a:effectLst/>
        </p:spPr>
        <p:txBody>
          <a:bodyPr lIns="179990" rtlCol="0" anchor="ctr"/>
          <a:lstStyle/>
          <a:p>
            <a:pPr algn="ctr" defTabSz="914269">
              <a:defRPr/>
            </a:pPr>
            <a:endParaRPr lang="en-GB" kern="0">
              <a:solidFill>
                <a:srgbClr val="A19A9C">
                  <a:lumMod val="75000"/>
                </a:srgbClr>
              </a:solidFill>
              <a:latin typeface="Calibri" panose="020F0502020204030204"/>
            </a:endParaRPr>
          </a:p>
        </p:txBody>
      </p:sp>
      <p:sp>
        <p:nvSpPr>
          <p:cNvPr id="10" name="Rectangle 9">
            <a:extLst>
              <a:ext uri="{FF2B5EF4-FFF2-40B4-BE49-F238E27FC236}">
                <a16:creationId xmlns:a16="http://schemas.microsoft.com/office/drawing/2014/main" id="{ADAEFDF0-1FDA-4E05-B656-747AF90C34A5}"/>
              </a:ext>
            </a:extLst>
          </p:cNvPr>
          <p:cNvSpPr/>
          <p:nvPr/>
        </p:nvSpPr>
        <p:spPr>
          <a:xfrm>
            <a:off x="5909067" y="4101531"/>
            <a:ext cx="3671293" cy="1864702"/>
          </a:xfrm>
          <a:prstGeom prst="rect">
            <a:avLst/>
          </a:prstGeom>
          <a:solidFill>
            <a:schemeClr val="bg1">
              <a:lumMod val="95000"/>
            </a:schemeClr>
          </a:solidFill>
          <a:ln w="15875" cap="flat" cmpd="sng" algn="ctr">
            <a:solidFill>
              <a:srgbClr val="A19A9C"/>
            </a:solidFill>
            <a:prstDash val="solid"/>
            <a:miter lim="800000"/>
          </a:ln>
          <a:effectLst/>
        </p:spPr>
        <p:txBody>
          <a:bodyPr lIns="179990" rtlCol="0" anchor="ctr"/>
          <a:lstStyle/>
          <a:p>
            <a:pPr algn="ctr" defTabSz="914269">
              <a:defRPr/>
            </a:pPr>
            <a:endParaRPr lang="en-GB" kern="0">
              <a:solidFill>
                <a:srgbClr val="A19A9C">
                  <a:lumMod val="75000"/>
                </a:srgbClr>
              </a:solidFill>
              <a:latin typeface="Calibri" panose="020F0502020204030204"/>
            </a:endParaRPr>
          </a:p>
        </p:txBody>
      </p:sp>
      <p:cxnSp>
        <p:nvCxnSpPr>
          <p:cNvPr id="11" name="Straight Arrow Connector 10">
            <a:extLst>
              <a:ext uri="{FF2B5EF4-FFF2-40B4-BE49-F238E27FC236}">
                <a16:creationId xmlns:a16="http://schemas.microsoft.com/office/drawing/2014/main" id="{96027E3E-F45A-4ABE-99A9-152BED54ADA8}"/>
              </a:ext>
            </a:extLst>
          </p:cNvPr>
          <p:cNvCxnSpPr>
            <a:cxnSpLocks/>
          </p:cNvCxnSpPr>
          <p:nvPr/>
        </p:nvCxnSpPr>
        <p:spPr>
          <a:xfrm flipV="1">
            <a:off x="5909066" y="2024703"/>
            <a:ext cx="0" cy="3941531"/>
          </a:xfrm>
          <a:prstGeom prst="straightConnector1">
            <a:avLst/>
          </a:prstGeom>
          <a:noFill/>
          <a:ln w="57150" cap="flat" cmpd="sng" algn="ctr">
            <a:solidFill>
              <a:schemeClr val="accent2"/>
            </a:solidFill>
            <a:prstDash val="solid"/>
            <a:miter lim="800000"/>
            <a:tailEnd type="triangle"/>
          </a:ln>
          <a:effectLst/>
        </p:spPr>
      </p:cxnSp>
      <p:sp>
        <p:nvSpPr>
          <p:cNvPr id="12" name="Rectangle 11">
            <a:extLst>
              <a:ext uri="{FF2B5EF4-FFF2-40B4-BE49-F238E27FC236}">
                <a16:creationId xmlns:a16="http://schemas.microsoft.com/office/drawing/2014/main" id="{FE20BB0D-6E54-41F4-82CB-42616DAC867C}"/>
              </a:ext>
            </a:extLst>
          </p:cNvPr>
          <p:cNvSpPr/>
          <p:nvPr/>
        </p:nvSpPr>
        <p:spPr>
          <a:xfrm>
            <a:off x="4605251" y="1688996"/>
            <a:ext cx="2584305" cy="343492"/>
          </a:xfrm>
          <a:prstGeom prst="rect">
            <a:avLst/>
          </a:prstGeom>
          <a:ln w="57150">
            <a:noFill/>
          </a:ln>
        </p:spPr>
        <p:txBody>
          <a:bodyPr wrap="square">
            <a:spAutoFit/>
          </a:bodyPr>
          <a:lstStyle/>
          <a:p>
            <a:pPr algn="ctr" defTabSz="914269">
              <a:defRPr/>
            </a:pPr>
            <a:r>
              <a:rPr lang="en-GB" sz="1632" b="1" dirty="0">
                <a:solidFill>
                  <a:srgbClr val="051D2E"/>
                </a:solidFill>
                <a:latin typeface="Inter Tight"/>
              </a:rPr>
              <a:t>Social Signal </a:t>
            </a:r>
          </a:p>
        </p:txBody>
      </p:sp>
      <p:cxnSp>
        <p:nvCxnSpPr>
          <p:cNvPr id="13" name="Straight Arrow Connector 12">
            <a:extLst>
              <a:ext uri="{FF2B5EF4-FFF2-40B4-BE49-F238E27FC236}">
                <a16:creationId xmlns:a16="http://schemas.microsoft.com/office/drawing/2014/main" id="{AA4C0CBE-438C-46BA-BC6B-C29A2CDB2DFB}"/>
              </a:ext>
            </a:extLst>
          </p:cNvPr>
          <p:cNvCxnSpPr>
            <a:cxnSpLocks/>
          </p:cNvCxnSpPr>
          <p:nvPr/>
        </p:nvCxnSpPr>
        <p:spPr>
          <a:xfrm>
            <a:off x="2237774" y="4120324"/>
            <a:ext cx="7603972" cy="0"/>
          </a:xfrm>
          <a:prstGeom prst="straightConnector1">
            <a:avLst/>
          </a:prstGeom>
          <a:noFill/>
          <a:ln w="57150" cap="flat" cmpd="sng" algn="ctr">
            <a:solidFill>
              <a:schemeClr val="accent2"/>
            </a:solidFill>
            <a:prstDash val="solid"/>
            <a:miter lim="800000"/>
            <a:tailEnd type="triangle"/>
          </a:ln>
          <a:effectLst/>
        </p:spPr>
      </p:cxnSp>
      <p:sp>
        <p:nvSpPr>
          <p:cNvPr id="14" name="Rectangle 13">
            <a:extLst>
              <a:ext uri="{FF2B5EF4-FFF2-40B4-BE49-F238E27FC236}">
                <a16:creationId xmlns:a16="http://schemas.microsoft.com/office/drawing/2014/main" id="{AF5ED639-C7D5-44C1-8112-6AAC66D57E1A}"/>
              </a:ext>
            </a:extLst>
          </p:cNvPr>
          <p:cNvSpPr/>
          <p:nvPr/>
        </p:nvSpPr>
        <p:spPr>
          <a:xfrm>
            <a:off x="9823355" y="3933089"/>
            <a:ext cx="1592650" cy="343492"/>
          </a:xfrm>
          <a:prstGeom prst="rect">
            <a:avLst/>
          </a:prstGeom>
          <a:ln w="57150">
            <a:noFill/>
          </a:ln>
        </p:spPr>
        <p:txBody>
          <a:bodyPr wrap="square">
            <a:spAutoFit/>
          </a:bodyPr>
          <a:lstStyle/>
          <a:p>
            <a:pPr algn="ctr" defTabSz="914269">
              <a:defRPr/>
            </a:pPr>
            <a:r>
              <a:rPr lang="en-GB" sz="1632" b="1" dirty="0">
                <a:solidFill>
                  <a:srgbClr val="051D2E"/>
                </a:solidFill>
                <a:latin typeface="Inter Tight"/>
              </a:rPr>
              <a:t>Fitness Signal </a:t>
            </a:r>
          </a:p>
        </p:txBody>
      </p:sp>
      <p:graphicFrame>
        <p:nvGraphicFramePr>
          <p:cNvPr id="15" name="Chart 14">
            <a:extLst>
              <a:ext uri="{FF2B5EF4-FFF2-40B4-BE49-F238E27FC236}">
                <a16:creationId xmlns:a16="http://schemas.microsoft.com/office/drawing/2014/main" id="{3E5F4434-8C18-4C28-A73B-9F3AF7E77B82}"/>
              </a:ext>
            </a:extLst>
          </p:cNvPr>
          <p:cNvGraphicFramePr/>
          <p:nvPr/>
        </p:nvGraphicFramePr>
        <p:xfrm>
          <a:off x="2715096" y="2278617"/>
          <a:ext cx="7472591" cy="370933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4">
            <a:extLst>
              <a:ext uri="{FF2B5EF4-FFF2-40B4-BE49-F238E27FC236}">
                <a16:creationId xmlns:a16="http://schemas.microsoft.com/office/drawing/2014/main" id="{4B775EEF-A1B6-036B-9BA3-BC7C2CA51443}"/>
              </a:ext>
            </a:extLst>
          </p:cNvPr>
          <p:cNvSpPr txBox="1">
            <a:spLocks/>
          </p:cNvSpPr>
          <p:nvPr/>
        </p:nvSpPr>
        <p:spPr>
          <a:xfrm>
            <a:off x="200129" y="-507424"/>
            <a:ext cx="5552995" cy="347537"/>
          </a:xfrm>
          <a:prstGeom prst="rect">
            <a:avLst/>
          </a:prstGeom>
        </p:spPr>
        <p:txBody>
          <a:bodyPr vert="horz" lIns="0" tIns="0" rIns="0" bIns="0" rtlCol="0">
            <a:noAutofit/>
          </a:bodyPr>
          <a:lstStyle>
            <a:lvl1pPr marL="0" indent="0" algn="l" defTabSz="1008126" rtl="0" eaLnBrk="1" latinLnBrk="0" hangingPunct="1">
              <a:lnSpc>
                <a:spcPct val="90000"/>
              </a:lnSpc>
              <a:spcBef>
                <a:spcPts val="1103"/>
              </a:spcBef>
              <a:buFont typeface="Arial" panose="020B0604020202020204" pitchFamily="34" charset="0"/>
              <a:buNone/>
              <a:tabLst/>
              <a:defRPr sz="1764" b="1" kern="1200">
                <a:solidFill>
                  <a:schemeClr val="bg1"/>
                </a:solidFill>
                <a:latin typeface="+mn-lt"/>
                <a:ea typeface="+mn-ea"/>
                <a:cs typeface="+mn-cs"/>
              </a:defRPr>
            </a:lvl1pPr>
            <a:lvl2pPr marL="504063" indent="0" algn="ctr" defTabSz="1008126" rtl="0" eaLnBrk="1" latinLnBrk="0" hangingPunct="1">
              <a:lnSpc>
                <a:spcPct val="90000"/>
              </a:lnSpc>
              <a:spcBef>
                <a:spcPts val="551"/>
              </a:spcBef>
              <a:buFont typeface="Arial" panose="020B0604020202020204" pitchFamily="34" charset="0"/>
              <a:buNone/>
              <a:defRPr sz="2205" b="1" kern="1200">
                <a:solidFill>
                  <a:schemeClr val="tx1"/>
                </a:solidFill>
                <a:latin typeface="+mn-lt"/>
                <a:ea typeface="+mn-ea"/>
                <a:cs typeface="+mn-cs"/>
              </a:defRPr>
            </a:lvl2pPr>
            <a:lvl3pPr marL="1008126" indent="0" algn="ctr" defTabSz="1008126" rtl="0" eaLnBrk="1" latinLnBrk="0" hangingPunct="1">
              <a:lnSpc>
                <a:spcPct val="90000"/>
              </a:lnSpc>
              <a:spcBef>
                <a:spcPts val="551"/>
              </a:spcBef>
              <a:buFont typeface="Arial" panose="020B0604020202020204" pitchFamily="34" charset="0"/>
              <a:buNone/>
              <a:defRPr sz="1985" b="1" kern="1200">
                <a:solidFill>
                  <a:schemeClr val="tx1"/>
                </a:solidFill>
                <a:latin typeface="+mn-lt"/>
                <a:ea typeface="+mn-ea"/>
                <a:cs typeface="+mn-cs"/>
              </a:defRPr>
            </a:lvl3pPr>
            <a:lvl4pPr marL="1512189" indent="0" algn="ctr" defTabSz="1008126"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4pPr>
            <a:lvl5pPr marL="2016252" indent="0" algn="ctr" defTabSz="1008126"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5pPr>
            <a:lvl6pPr marL="2520315" indent="0" algn="ctr" defTabSz="1008126"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6pPr>
            <a:lvl7pPr marL="3024378" indent="0" algn="ctr" defTabSz="1008126"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7pPr>
            <a:lvl8pPr marL="3528441" indent="0" algn="ctr" defTabSz="1008126"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8pPr>
            <a:lvl9pPr marL="4032504" indent="0" algn="ctr" defTabSz="1008126"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9pPr>
          </a:lstStyle>
          <a:p>
            <a:pPr defTabSz="872296">
              <a:lnSpc>
                <a:spcPct val="100000"/>
              </a:lnSpc>
              <a:spcBef>
                <a:spcPts val="0"/>
              </a:spcBef>
              <a:buClr>
                <a:srgbClr val="FFFFFF"/>
              </a:buClr>
              <a:buSzPct val="100000"/>
              <a:defRPr/>
            </a:pPr>
            <a:endParaRPr lang="en-GB" sz="816" b="0" dirty="0">
              <a:solidFill>
                <a:srgbClr val="000000"/>
              </a:solidFill>
              <a:latin typeface="Arial"/>
            </a:endParaRPr>
          </a:p>
        </p:txBody>
      </p:sp>
      <p:pic>
        <p:nvPicPr>
          <p:cNvPr id="6" name="Picture 5" descr="A black background with blue and pink text&#10;&#10;Description automatically generated">
            <a:extLst>
              <a:ext uri="{FF2B5EF4-FFF2-40B4-BE49-F238E27FC236}">
                <a16:creationId xmlns:a16="http://schemas.microsoft.com/office/drawing/2014/main" id="{5E909EFB-CDCC-669B-B4AB-2B7299EBBED1}"/>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684562" y="6307564"/>
            <a:ext cx="924309" cy="394987"/>
          </a:xfrm>
          <a:prstGeom prst="rect">
            <a:avLst/>
          </a:prstGeom>
          <a:effectLst/>
        </p:spPr>
      </p:pic>
    </p:spTree>
    <p:extLst>
      <p:ext uri="{BB962C8B-B14F-4D97-AF65-F5344CB8AC3E}">
        <p14:creationId xmlns:p14="http://schemas.microsoft.com/office/powerpoint/2010/main" val="533895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99ADF0-3627-B755-0C45-4A2397EED10B}"/>
              </a:ext>
            </a:extLst>
          </p:cNvPr>
          <p:cNvSpPr>
            <a:spLocks noGrp="1"/>
          </p:cNvSpPr>
          <p:nvPr>
            <p:ph type="body" sz="quarter" idx="83"/>
          </p:nvPr>
        </p:nvSpPr>
        <p:spPr>
          <a:xfrm>
            <a:off x="3581400" y="6480592"/>
            <a:ext cx="8405358" cy="157051"/>
          </a:xfrm>
        </p:spPr>
        <p:txBody>
          <a:bodyPr>
            <a:noAutofit/>
          </a:bodyPr>
          <a:lstStyle/>
          <a:p>
            <a:r>
              <a:rPr lang="en-GB" dirty="0"/>
              <a:t>Source: DCM/everyday people May-June 2024. Based on 5 recent campaigns - automotive, gaming, entertainment &amp; leisure, retail, telecoms brands </a:t>
            </a:r>
          </a:p>
        </p:txBody>
      </p:sp>
      <p:sp>
        <p:nvSpPr>
          <p:cNvPr id="3" name="Text Placeholder 2">
            <a:extLst>
              <a:ext uri="{FF2B5EF4-FFF2-40B4-BE49-F238E27FC236}">
                <a16:creationId xmlns:a16="http://schemas.microsoft.com/office/drawing/2014/main" id="{12B6C26F-BB41-3DA1-EC72-157794F28014}"/>
              </a:ext>
            </a:extLst>
          </p:cNvPr>
          <p:cNvSpPr>
            <a:spLocks noGrp="1"/>
          </p:cNvSpPr>
          <p:nvPr>
            <p:ph type="body" sz="quarter" idx="84"/>
          </p:nvPr>
        </p:nvSpPr>
        <p:spPr>
          <a:xfrm>
            <a:off x="207360" y="2348967"/>
            <a:ext cx="3731296" cy="1440000"/>
          </a:xfrm>
        </p:spPr>
        <p:txBody>
          <a:bodyPr/>
          <a:lstStyle/>
          <a:p>
            <a:endParaRPr lang="en-GB" dirty="0"/>
          </a:p>
        </p:txBody>
      </p:sp>
      <p:sp>
        <p:nvSpPr>
          <p:cNvPr id="4" name="Text Placeholder 3">
            <a:extLst>
              <a:ext uri="{FF2B5EF4-FFF2-40B4-BE49-F238E27FC236}">
                <a16:creationId xmlns:a16="http://schemas.microsoft.com/office/drawing/2014/main" id="{D4F5018B-C213-AB33-9A8A-55DDE8F48376}"/>
              </a:ext>
            </a:extLst>
          </p:cNvPr>
          <p:cNvSpPr>
            <a:spLocks noGrp="1"/>
          </p:cNvSpPr>
          <p:nvPr>
            <p:ph type="body" sz="quarter" idx="74"/>
          </p:nvPr>
        </p:nvSpPr>
        <p:spPr>
          <a:xfrm>
            <a:off x="1622654" y="2675164"/>
            <a:ext cx="2293475" cy="747431"/>
          </a:xfrm>
        </p:spPr>
        <p:txBody>
          <a:bodyPr anchor="ctr"/>
          <a:lstStyle/>
          <a:p>
            <a:r>
              <a:rPr lang="en-GB" sz="1400" dirty="0">
                <a:ea typeface="Times New Roman" panose="02020603050405020304" pitchFamily="18" charset="0"/>
                <a:cs typeface="Inter Tight" panose="02000503000000020004" pitchFamily="2" charset="0"/>
              </a:rPr>
              <a:t>uplift in association with community (bringing people together, inclusive)</a:t>
            </a:r>
          </a:p>
        </p:txBody>
      </p:sp>
      <p:sp>
        <p:nvSpPr>
          <p:cNvPr id="5" name="Text Placeholder 4">
            <a:extLst>
              <a:ext uri="{FF2B5EF4-FFF2-40B4-BE49-F238E27FC236}">
                <a16:creationId xmlns:a16="http://schemas.microsoft.com/office/drawing/2014/main" id="{A836492C-B53D-5C0C-B933-2E493DCB5B53}"/>
              </a:ext>
            </a:extLst>
          </p:cNvPr>
          <p:cNvSpPr>
            <a:spLocks noGrp="1"/>
          </p:cNvSpPr>
          <p:nvPr>
            <p:ph type="body" sz="quarter" idx="85"/>
          </p:nvPr>
        </p:nvSpPr>
        <p:spPr>
          <a:xfrm>
            <a:off x="313476" y="2462622"/>
            <a:ext cx="1213445" cy="1222531"/>
          </a:xfrm>
          <a:solidFill>
            <a:schemeClr val="accent5"/>
          </a:solidFill>
        </p:spPr>
        <p:txBody>
          <a:bodyPr anchor="ctr"/>
          <a:lstStyle/>
          <a:p>
            <a:pPr algn="ctr"/>
            <a:r>
              <a:rPr lang="en-GB" dirty="0">
                <a:solidFill>
                  <a:schemeClr val="tx1"/>
                </a:solidFill>
              </a:rPr>
              <a:t>+50%</a:t>
            </a:r>
          </a:p>
        </p:txBody>
      </p:sp>
      <p:sp>
        <p:nvSpPr>
          <p:cNvPr id="6" name="Text Placeholder 5">
            <a:extLst>
              <a:ext uri="{FF2B5EF4-FFF2-40B4-BE49-F238E27FC236}">
                <a16:creationId xmlns:a16="http://schemas.microsoft.com/office/drawing/2014/main" id="{FEE9A86D-B87C-5732-D34B-EFF5784A23E3}"/>
              </a:ext>
            </a:extLst>
          </p:cNvPr>
          <p:cNvSpPr>
            <a:spLocks noGrp="1"/>
          </p:cNvSpPr>
          <p:nvPr>
            <p:ph type="body" sz="quarter" idx="86"/>
          </p:nvPr>
        </p:nvSpPr>
        <p:spPr>
          <a:xfrm>
            <a:off x="186947" y="3936454"/>
            <a:ext cx="3742231" cy="1440000"/>
          </a:xfrm>
        </p:spPr>
        <p:txBody>
          <a:bodyPr/>
          <a:lstStyle/>
          <a:p>
            <a:endParaRPr lang="en-GB" dirty="0"/>
          </a:p>
        </p:txBody>
      </p:sp>
      <p:sp>
        <p:nvSpPr>
          <p:cNvPr id="7" name="Text Placeholder 6">
            <a:extLst>
              <a:ext uri="{FF2B5EF4-FFF2-40B4-BE49-F238E27FC236}">
                <a16:creationId xmlns:a16="http://schemas.microsoft.com/office/drawing/2014/main" id="{7FF3FB01-E56B-6934-B7F0-3A6D88F832EC}"/>
              </a:ext>
            </a:extLst>
          </p:cNvPr>
          <p:cNvSpPr>
            <a:spLocks noGrp="1"/>
          </p:cNvSpPr>
          <p:nvPr>
            <p:ph type="body" sz="quarter" idx="87"/>
          </p:nvPr>
        </p:nvSpPr>
        <p:spPr>
          <a:xfrm>
            <a:off x="1619356" y="4257297"/>
            <a:ext cx="2293475" cy="747431"/>
          </a:xfrm>
        </p:spPr>
        <p:txBody>
          <a:bodyPr anchor="ctr"/>
          <a:lstStyle/>
          <a:p>
            <a:r>
              <a:rPr lang="en-GB" sz="1400" dirty="0">
                <a:ea typeface="Times New Roman" panose="02020603050405020304" pitchFamily="18" charset="0"/>
                <a:cs typeface="Inter Tight" panose="02000503000000020004" pitchFamily="2" charset="0"/>
              </a:rPr>
              <a:t>uplift for 'everyone </a:t>
            </a:r>
            <a:br>
              <a:rPr lang="en-GB" sz="1400" dirty="0">
                <a:ea typeface="Times New Roman" panose="02020603050405020304" pitchFamily="18" charset="0"/>
                <a:cs typeface="Inter Tight" panose="02000503000000020004" pitchFamily="2" charset="0"/>
              </a:rPr>
            </a:br>
            <a:r>
              <a:rPr lang="en-GB" sz="1400" dirty="0">
                <a:ea typeface="Times New Roman" panose="02020603050405020304" pitchFamily="18" charset="0"/>
                <a:cs typeface="Inter Tight" panose="02000503000000020004" pitchFamily="2" charset="0"/>
              </a:rPr>
              <a:t>likes this brand’</a:t>
            </a:r>
          </a:p>
        </p:txBody>
      </p:sp>
      <p:sp>
        <p:nvSpPr>
          <p:cNvPr id="8" name="Text Placeholder 7">
            <a:extLst>
              <a:ext uri="{FF2B5EF4-FFF2-40B4-BE49-F238E27FC236}">
                <a16:creationId xmlns:a16="http://schemas.microsoft.com/office/drawing/2014/main" id="{B6D25EAD-8261-7A2B-9D28-E024B4337AB3}"/>
              </a:ext>
            </a:extLst>
          </p:cNvPr>
          <p:cNvSpPr>
            <a:spLocks noGrp="1"/>
          </p:cNvSpPr>
          <p:nvPr>
            <p:ph type="body" sz="quarter" idx="88"/>
          </p:nvPr>
        </p:nvSpPr>
        <p:spPr>
          <a:xfrm>
            <a:off x="313476" y="4046757"/>
            <a:ext cx="1213445" cy="1222531"/>
          </a:xfrm>
          <a:solidFill>
            <a:schemeClr val="accent4"/>
          </a:solidFill>
        </p:spPr>
        <p:txBody>
          <a:bodyPr vert="horz" lIns="0" tIns="0" rIns="0" bIns="0" rtlCol="0" anchor="ctr">
            <a:normAutofit/>
          </a:bodyPr>
          <a:lstStyle/>
          <a:p>
            <a:pPr algn="ctr"/>
            <a:r>
              <a:rPr lang="en-GB" dirty="0">
                <a:solidFill>
                  <a:schemeClr val="tx1"/>
                </a:solidFill>
              </a:rPr>
              <a:t>+26%</a:t>
            </a:r>
          </a:p>
        </p:txBody>
      </p:sp>
      <p:sp>
        <p:nvSpPr>
          <p:cNvPr id="9" name="Text Placeholder 8">
            <a:extLst>
              <a:ext uri="{FF2B5EF4-FFF2-40B4-BE49-F238E27FC236}">
                <a16:creationId xmlns:a16="http://schemas.microsoft.com/office/drawing/2014/main" id="{C8511C0F-5B3B-D4C3-036A-B1B94E2DDF37}"/>
              </a:ext>
            </a:extLst>
          </p:cNvPr>
          <p:cNvSpPr>
            <a:spLocks noGrp="1"/>
          </p:cNvSpPr>
          <p:nvPr>
            <p:ph type="body" sz="quarter" idx="89"/>
          </p:nvPr>
        </p:nvSpPr>
        <p:spPr>
          <a:xfrm>
            <a:off x="7982612" y="3932713"/>
            <a:ext cx="3726341" cy="1440000"/>
          </a:xfrm>
        </p:spPr>
        <p:txBody>
          <a:bodyPr/>
          <a:lstStyle/>
          <a:p>
            <a:endParaRPr lang="en-GB"/>
          </a:p>
        </p:txBody>
      </p:sp>
      <p:sp>
        <p:nvSpPr>
          <p:cNvPr id="10" name="Text Placeholder 9">
            <a:extLst>
              <a:ext uri="{FF2B5EF4-FFF2-40B4-BE49-F238E27FC236}">
                <a16:creationId xmlns:a16="http://schemas.microsoft.com/office/drawing/2014/main" id="{1B4AE221-E9CF-4056-3931-7F96D4787318}"/>
              </a:ext>
            </a:extLst>
          </p:cNvPr>
          <p:cNvSpPr>
            <a:spLocks noGrp="1"/>
          </p:cNvSpPr>
          <p:nvPr>
            <p:ph type="body" sz="quarter" idx="90"/>
          </p:nvPr>
        </p:nvSpPr>
        <p:spPr>
          <a:xfrm>
            <a:off x="9397905" y="4236251"/>
            <a:ext cx="2293475" cy="747431"/>
          </a:xfrm>
        </p:spPr>
        <p:txBody>
          <a:bodyPr anchor="ctr"/>
          <a:lstStyle/>
          <a:p>
            <a:pPr defTabSz="1282243">
              <a:buSzPts val="1000"/>
              <a:tabLst>
                <a:tab pos="914246" algn="l"/>
              </a:tabLst>
            </a:pPr>
            <a:r>
              <a:rPr lang="en-GB" sz="1400" dirty="0">
                <a:ea typeface="Times New Roman" panose="02020603050405020304" pitchFamily="18" charset="0"/>
                <a:cs typeface="Inter Tight" panose="02000503000000020004" pitchFamily="2" charset="0"/>
              </a:rPr>
              <a:t>uplift on 'High quality </a:t>
            </a:r>
            <a:br>
              <a:rPr lang="en-GB" sz="1400" dirty="0">
                <a:ea typeface="Times New Roman" panose="02020603050405020304" pitchFamily="18" charset="0"/>
                <a:cs typeface="Inter Tight" panose="02000503000000020004" pitchFamily="2" charset="0"/>
              </a:rPr>
            </a:br>
            <a:r>
              <a:rPr lang="en-GB" sz="1400" dirty="0">
                <a:ea typeface="Times New Roman" panose="02020603050405020304" pitchFamily="18" charset="0"/>
                <a:cs typeface="Inter Tight" panose="02000503000000020004" pitchFamily="2" charset="0"/>
              </a:rPr>
              <a:t>products and services’</a:t>
            </a:r>
          </a:p>
        </p:txBody>
      </p:sp>
      <p:sp>
        <p:nvSpPr>
          <p:cNvPr id="11" name="Text Placeholder 10">
            <a:extLst>
              <a:ext uri="{FF2B5EF4-FFF2-40B4-BE49-F238E27FC236}">
                <a16:creationId xmlns:a16="http://schemas.microsoft.com/office/drawing/2014/main" id="{0943EB43-AAF1-642F-AA64-66861C00F864}"/>
              </a:ext>
            </a:extLst>
          </p:cNvPr>
          <p:cNvSpPr>
            <a:spLocks noGrp="1"/>
          </p:cNvSpPr>
          <p:nvPr>
            <p:ph type="body" sz="quarter" idx="91"/>
          </p:nvPr>
        </p:nvSpPr>
        <p:spPr>
          <a:xfrm>
            <a:off x="8084270" y="4048591"/>
            <a:ext cx="1213445" cy="1222531"/>
          </a:xfrm>
        </p:spPr>
        <p:txBody>
          <a:bodyPr anchor="ctr">
            <a:normAutofit/>
          </a:bodyPr>
          <a:lstStyle/>
          <a:p>
            <a:pPr algn="ctr"/>
            <a:r>
              <a:rPr lang="en-GB" sz="2600" dirty="0">
                <a:solidFill>
                  <a:schemeClr val="tx1"/>
                </a:solidFill>
              </a:rPr>
              <a:t>+21%</a:t>
            </a:r>
          </a:p>
        </p:txBody>
      </p:sp>
      <p:sp>
        <p:nvSpPr>
          <p:cNvPr id="13" name="Title 12">
            <a:extLst>
              <a:ext uri="{FF2B5EF4-FFF2-40B4-BE49-F238E27FC236}">
                <a16:creationId xmlns:a16="http://schemas.microsoft.com/office/drawing/2014/main" id="{825667E0-F130-DB7A-8159-A6DD9103B35E}"/>
              </a:ext>
            </a:extLst>
          </p:cNvPr>
          <p:cNvSpPr>
            <a:spLocks noGrp="1"/>
          </p:cNvSpPr>
          <p:nvPr>
            <p:ph type="title"/>
          </p:nvPr>
        </p:nvSpPr>
        <p:spPr/>
        <p:txBody>
          <a:bodyPr>
            <a:normAutofit fontScale="90000"/>
          </a:bodyPr>
          <a:lstStyle/>
          <a:p>
            <a:r>
              <a:rPr lang="en-GB" dirty="0"/>
              <a:t>Maximise cultural power with cinema </a:t>
            </a:r>
          </a:p>
        </p:txBody>
      </p:sp>
      <p:sp>
        <p:nvSpPr>
          <p:cNvPr id="14" name="Text Placeholder 13">
            <a:extLst>
              <a:ext uri="{FF2B5EF4-FFF2-40B4-BE49-F238E27FC236}">
                <a16:creationId xmlns:a16="http://schemas.microsoft.com/office/drawing/2014/main" id="{FAF6E314-8E1A-75E0-BA97-76594AC82CAC}"/>
              </a:ext>
            </a:extLst>
          </p:cNvPr>
          <p:cNvSpPr>
            <a:spLocks noGrp="1"/>
          </p:cNvSpPr>
          <p:nvPr>
            <p:ph type="body" sz="quarter" idx="92"/>
          </p:nvPr>
        </p:nvSpPr>
        <p:spPr>
          <a:xfrm>
            <a:off x="4094986" y="2348967"/>
            <a:ext cx="3731296" cy="1440000"/>
          </a:xfrm>
        </p:spPr>
        <p:txBody>
          <a:bodyPr/>
          <a:lstStyle/>
          <a:p>
            <a:endParaRPr lang="en-GB" dirty="0"/>
          </a:p>
        </p:txBody>
      </p:sp>
      <p:sp>
        <p:nvSpPr>
          <p:cNvPr id="15" name="Text Placeholder 14">
            <a:extLst>
              <a:ext uri="{FF2B5EF4-FFF2-40B4-BE49-F238E27FC236}">
                <a16:creationId xmlns:a16="http://schemas.microsoft.com/office/drawing/2014/main" id="{8E30D28C-3306-A048-3E35-7436C671999C}"/>
              </a:ext>
            </a:extLst>
          </p:cNvPr>
          <p:cNvSpPr>
            <a:spLocks noGrp="1"/>
          </p:cNvSpPr>
          <p:nvPr>
            <p:ph type="body" sz="quarter" idx="93"/>
          </p:nvPr>
        </p:nvSpPr>
        <p:spPr>
          <a:xfrm>
            <a:off x="5510280" y="2645816"/>
            <a:ext cx="2353279" cy="747431"/>
          </a:xfrm>
        </p:spPr>
        <p:txBody>
          <a:bodyPr anchor="ctr"/>
          <a:lstStyle/>
          <a:p>
            <a:r>
              <a:rPr lang="en-GB" sz="1400" dirty="0">
                <a:ea typeface="Times New Roman" panose="02020603050405020304" pitchFamily="18" charset="0"/>
                <a:cs typeface="Inter Tight" panose="02000503000000020004" pitchFamily="2" charset="0"/>
              </a:rPr>
              <a:t>uplift in association with universalism (broad minded, </a:t>
            </a:r>
            <a:br>
              <a:rPr lang="en-GB" sz="1400" dirty="0">
                <a:ea typeface="Times New Roman" panose="02020603050405020304" pitchFamily="18" charset="0"/>
                <a:cs typeface="Inter Tight" panose="02000503000000020004" pitchFamily="2" charset="0"/>
              </a:rPr>
            </a:br>
            <a:r>
              <a:rPr lang="en-GB" sz="1400" dirty="0">
                <a:ea typeface="Times New Roman" panose="02020603050405020304" pitchFamily="18" charset="0"/>
                <a:cs typeface="Inter Tight" panose="02000503000000020004" pitchFamily="2" charset="0"/>
              </a:rPr>
              <a:t>social justice etc)</a:t>
            </a:r>
          </a:p>
        </p:txBody>
      </p:sp>
      <p:sp>
        <p:nvSpPr>
          <p:cNvPr id="16" name="Text Placeholder 15">
            <a:extLst>
              <a:ext uri="{FF2B5EF4-FFF2-40B4-BE49-F238E27FC236}">
                <a16:creationId xmlns:a16="http://schemas.microsoft.com/office/drawing/2014/main" id="{9694D239-4BE0-B2CB-DB5D-5F2EAF931F0B}"/>
              </a:ext>
            </a:extLst>
          </p:cNvPr>
          <p:cNvSpPr>
            <a:spLocks noGrp="1"/>
          </p:cNvSpPr>
          <p:nvPr>
            <p:ph type="body" sz="quarter" idx="94"/>
          </p:nvPr>
        </p:nvSpPr>
        <p:spPr>
          <a:xfrm>
            <a:off x="4201102" y="2462622"/>
            <a:ext cx="1213445" cy="1222531"/>
          </a:xfrm>
        </p:spPr>
        <p:txBody>
          <a:bodyPr anchor="ctr"/>
          <a:lstStyle/>
          <a:p>
            <a:pPr algn="ctr"/>
            <a:r>
              <a:rPr lang="en-GB" dirty="0">
                <a:solidFill>
                  <a:schemeClr val="tx1"/>
                </a:solidFill>
              </a:rPr>
              <a:t>+106%</a:t>
            </a:r>
          </a:p>
        </p:txBody>
      </p:sp>
      <p:sp>
        <p:nvSpPr>
          <p:cNvPr id="17" name="Text Placeholder 16">
            <a:extLst>
              <a:ext uri="{FF2B5EF4-FFF2-40B4-BE49-F238E27FC236}">
                <a16:creationId xmlns:a16="http://schemas.microsoft.com/office/drawing/2014/main" id="{3EA64238-63FC-B9AD-6974-2F7DC79456A7}"/>
              </a:ext>
            </a:extLst>
          </p:cNvPr>
          <p:cNvSpPr>
            <a:spLocks noGrp="1"/>
          </p:cNvSpPr>
          <p:nvPr>
            <p:ph type="body" sz="quarter" idx="95"/>
          </p:nvPr>
        </p:nvSpPr>
        <p:spPr>
          <a:xfrm>
            <a:off x="4074573" y="3936454"/>
            <a:ext cx="3742231" cy="1440000"/>
          </a:xfrm>
        </p:spPr>
        <p:txBody>
          <a:bodyPr anchor="ctr"/>
          <a:lstStyle/>
          <a:p>
            <a:pPr>
              <a:lnSpc>
                <a:spcPct val="150000"/>
              </a:lnSpc>
            </a:pPr>
            <a:endParaRPr lang="en-GB" dirty="0"/>
          </a:p>
        </p:txBody>
      </p:sp>
      <p:sp>
        <p:nvSpPr>
          <p:cNvPr id="18" name="Text Placeholder 17">
            <a:extLst>
              <a:ext uri="{FF2B5EF4-FFF2-40B4-BE49-F238E27FC236}">
                <a16:creationId xmlns:a16="http://schemas.microsoft.com/office/drawing/2014/main" id="{8534C7B7-404E-A103-ACA2-8524ED7CE462}"/>
              </a:ext>
            </a:extLst>
          </p:cNvPr>
          <p:cNvSpPr>
            <a:spLocks noGrp="1"/>
          </p:cNvSpPr>
          <p:nvPr>
            <p:ph type="body" sz="quarter" idx="96"/>
          </p:nvPr>
        </p:nvSpPr>
        <p:spPr>
          <a:xfrm>
            <a:off x="5506982" y="4245353"/>
            <a:ext cx="2271009" cy="747431"/>
          </a:xfrm>
        </p:spPr>
        <p:txBody>
          <a:bodyPr anchor="ctr"/>
          <a:lstStyle/>
          <a:p>
            <a:r>
              <a:rPr lang="en-GB" sz="1400" dirty="0">
                <a:ea typeface="Times New Roman" panose="02020603050405020304" pitchFamily="18" charset="0"/>
                <a:cs typeface="Inter Tight" panose="02000503000000020004" pitchFamily="2" charset="0"/>
              </a:rPr>
              <a:t>uplift for 'everyone </a:t>
            </a:r>
            <a:br>
              <a:rPr lang="en-GB" sz="1400" dirty="0">
                <a:ea typeface="Times New Roman" panose="02020603050405020304" pitchFamily="18" charset="0"/>
                <a:cs typeface="Inter Tight" panose="02000503000000020004" pitchFamily="2" charset="0"/>
              </a:rPr>
            </a:br>
            <a:r>
              <a:rPr lang="en-GB" sz="1400" dirty="0">
                <a:ea typeface="Times New Roman" panose="02020603050405020304" pitchFamily="18" charset="0"/>
                <a:cs typeface="Inter Tight" panose="02000503000000020004" pitchFamily="2" charset="0"/>
              </a:rPr>
              <a:t>knows this brand’</a:t>
            </a:r>
          </a:p>
        </p:txBody>
      </p:sp>
      <p:sp>
        <p:nvSpPr>
          <p:cNvPr id="19" name="Text Placeholder 18">
            <a:extLst>
              <a:ext uri="{FF2B5EF4-FFF2-40B4-BE49-F238E27FC236}">
                <a16:creationId xmlns:a16="http://schemas.microsoft.com/office/drawing/2014/main" id="{B86C57AF-3749-DA66-D25D-CDA650CB1E01}"/>
              </a:ext>
            </a:extLst>
          </p:cNvPr>
          <p:cNvSpPr>
            <a:spLocks noGrp="1"/>
          </p:cNvSpPr>
          <p:nvPr>
            <p:ph type="body" sz="quarter" idx="97"/>
          </p:nvPr>
        </p:nvSpPr>
        <p:spPr>
          <a:xfrm>
            <a:off x="4201102" y="4046757"/>
            <a:ext cx="1213445" cy="1222531"/>
          </a:xfrm>
        </p:spPr>
        <p:txBody>
          <a:bodyPr anchor="ctr"/>
          <a:lstStyle/>
          <a:p>
            <a:pPr algn="ctr"/>
            <a:r>
              <a:rPr lang="en-GB" dirty="0">
                <a:solidFill>
                  <a:schemeClr val="bg1"/>
                </a:solidFill>
              </a:rPr>
              <a:t>+12%</a:t>
            </a:r>
          </a:p>
        </p:txBody>
      </p:sp>
      <p:sp>
        <p:nvSpPr>
          <p:cNvPr id="20" name="Text Placeholder 19">
            <a:extLst>
              <a:ext uri="{FF2B5EF4-FFF2-40B4-BE49-F238E27FC236}">
                <a16:creationId xmlns:a16="http://schemas.microsoft.com/office/drawing/2014/main" id="{E78DB010-4ABA-4095-67D4-40D2AC32E68E}"/>
              </a:ext>
            </a:extLst>
          </p:cNvPr>
          <p:cNvSpPr>
            <a:spLocks noGrp="1"/>
          </p:cNvSpPr>
          <p:nvPr>
            <p:ph type="body" sz="quarter" idx="98"/>
          </p:nvPr>
        </p:nvSpPr>
        <p:spPr>
          <a:xfrm>
            <a:off x="7982612" y="2346744"/>
            <a:ext cx="3726341" cy="1440000"/>
          </a:xfrm>
        </p:spPr>
        <p:txBody>
          <a:bodyPr/>
          <a:lstStyle/>
          <a:p>
            <a:endParaRPr lang="en-GB" dirty="0"/>
          </a:p>
        </p:txBody>
      </p:sp>
      <p:sp>
        <p:nvSpPr>
          <p:cNvPr id="21" name="Text Placeholder 20">
            <a:extLst>
              <a:ext uri="{FF2B5EF4-FFF2-40B4-BE49-F238E27FC236}">
                <a16:creationId xmlns:a16="http://schemas.microsoft.com/office/drawing/2014/main" id="{9DE7DE0E-DB2D-1CF6-7335-65E54B9AA68C}"/>
              </a:ext>
            </a:extLst>
          </p:cNvPr>
          <p:cNvSpPr>
            <a:spLocks noGrp="1"/>
          </p:cNvSpPr>
          <p:nvPr>
            <p:ph type="body" sz="quarter" idx="99"/>
          </p:nvPr>
        </p:nvSpPr>
        <p:spPr>
          <a:xfrm>
            <a:off x="9397906" y="2700171"/>
            <a:ext cx="2027237" cy="747431"/>
          </a:xfrm>
        </p:spPr>
        <p:txBody>
          <a:bodyPr anchor="ctr"/>
          <a:lstStyle/>
          <a:p>
            <a:pPr defTabSz="1282243">
              <a:buSzPts val="1000"/>
              <a:tabLst>
                <a:tab pos="914246" algn="l"/>
              </a:tabLst>
            </a:pPr>
            <a:r>
              <a:rPr lang="en-GB" sz="1400" dirty="0">
                <a:ea typeface="Times New Roman" panose="02020603050405020304" pitchFamily="18" charset="0"/>
                <a:cs typeface="Inter Tight" panose="02000503000000020004" pitchFamily="2" charset="0"/>
              </a:rPr>
              <a:t>uplift for 'If I use this brand, most people will think I have made a good choice’</a:t>
            </a:r>
            <a:endParaRPr lang="en-GB" sz="1400" dirty="0">
              <a:ea typeface="Inter Tight" panose="02000503000000020004" pitchFamily="2" charset="0"/>
              <a:cs typeface="Inter Tight" panose="02000503000000020004" pitchFamily="2" charset="0"/>
            </a:endParaRPr>
          </a:p>
        </p:txBody>
      </p:sp>
      <p:sp>
        <p:nvSpPr>
          <p:cNvPr id="22" name="Text Placeholder 21">
            <a:extLst>
              <a:ext uri="{FF2B5EF4-FFF2-40B4-BE49-F238E27FC236}">
                <a16:creationId xmlns:a16="http://schemas.microsoft.com/office/drawing/2014/main" id="{CED1E166-CE5F-1BB7-F275-3563204FF65A}"/>
              </a:ext>
            </a:extLst>
          </p:cNvPr>
          <p:cNvSpPr>
            <a:spLocks noGrp="1"/>
          </p:cNvSpPr>
          <p:nvPr>
            <p:ph type="body" sz="quarter" idx="100"/>
          </p:nvPr>
        </p:nvSpPr>
        <p:spPr>
          <a:xfrm>
            <a:off x="8084270" y="2462622"/>
            <a:ext cx="1213445" cy="1222531"/>
          </a:xfrm>
        </p:spPr>
        <p:txBody>
          <a:bodyPr anchor="ctr"/>
          <a:lstStyle/>
          <a:p>
            <a:pPr algn="ctr"/>
            <a:r>
              <a:rPr lang="en-GB" dirty="0">
                <a:solidFill>
                  <a:schemeClr val="bg1"/>
                </a:solidFill>
              </a:rPr>
              <a:t>+37%</a:t>
            </a:r>
          </a:p>
        </p:txBody>
      </p:sp>
      <p:sp>
        <p:nvSpPr>
          <p:cNvPr id="30" name="Subtitle 3">
            <a:extLst>
              <a:ext uri="{FF2B5EF4-FFF2-40B4-BE49-F238E27FC236}">
                <a16:creationId xmlns:a16="http://schemas.microsoft.com/office/drawing/2014/main" id="{D716F61E-4619-4EC7-045A-CD351DFFFB14}"/>
              </a:ext>
            </a:extLst>
          </p:cNvPr>
          <p:cNvSpPr>
            <a:spLocks noGrp="1"/>
          </p:cNvSpPr>
          <p:nvPr>
            <p:ph type="subTitle" idx="1"/>
          </p:nvPr>
        </p:nvSpPr>
        <p:spPr>
          <a:xfrm>
            <a:off x="210653" y="987218"/>
            <a:ext cx="11770696" cy="347555"/>
          </a:xfrm>
        </p:spPr>
        <p:txBody>
          <a:bodyPr>
            <a:noAutofit/>
          </a:bodyPr>
          <a:lstStyle/>
          <a:p>
            <a:pPr>
              <a:lnSpc>
                <a:spcPct val="110000"/>
              </a:lnSpc>
            </a:pPr>
            <a:r>
              <a:rPr lang="en-GB" dirty="0"/>
              <a:t>Being exposed to your ad in the premium, shared environment of cinema helps drive cultural values </a:t>
            </a:r>
            <a:br>
              <a:rPr lang="en-GB" dirty="0"/>
            </a:br>
            <a:r>
              <a:rPr lang="en-GB" dirty="0"/>
              <a:t>of your brand including associations with community, as well being able to drive fame and likeability.</a:t>
            </a:r>
          </a:p>
        </p:txBody>
      </p:sp>
      <p:pic>
        <p:nvPicPr>
          <p:cNvPr id="31" name="Picture 30" descr="A black background with blue and pink text&#10;&#10;Description automatically generated">
            <a:extLst>
              <a:ext uri="{FF2B5EF4-FFF2-40B4-BE49-F238E27FC236}">
                <a16:creationId xmlns:a16="http://schemas.microsoft.com/office/drawing/2014/main" id="{6E92C70A-7AA2-51AD-E78E-D7B98FB3C73F}"/>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Lst>
          </a:blip>
          <a:stretch>
            <a:fillRect/>
          </a:stretch>
        </p:blipFill>
        <p:spPr>
          <a:xfrm>
            <a:off x="1787141" y="6287380"/>
            <a:ext cx="1000509" cy="427550"/>
          </a:xfrm>
          <a:prstGeom prst="rect">
            <a:avLst/>
          </a:prstGeom>
          <a:effectLst/>
        </p:spPr>
      </p:pic>
    </p:spTree>
    <p:extLst>
      <p:ext uri="{BB962C8B-B14F-4D97-AF65-F5344CB8AC3E}">
        <p14:creationId xmlns:p14="http://schemas.microsoft.com/office/powerpoint/2010/main" val="2009787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7">
            <a:extLst>
              <a:ext uri="{FF2B5EF4-FFF2-40B4-BE49-F238E27FC236}">
                <a16:creationId xmlns:a16="http://schemas.microsoft.com/office/drawing/2014/main" id="{12687933-59EE-4510-B960-9A7AF46033EB}"/>
              </a:ext>
            </a:extLst>
          </p:cNvPr>
          <p:cNvPicPr preferRelativeResize="0">
            <a:picLocks/>
          </p:cNvPicPr>
          <p:nvPr/>
        </p:nvPicPr>
        <p:blipFill>
          <a:blip r:embed="rId3">
            <a:extLst>
              <a:ext uri="{28A0092B-C50C-407E-A947-70E740481C1C}">
                <a14:useLocalDpi xmlns:a14="http://schemas.microsoft.com/office/drawing/2010/main" val="0"/>
              </a:ext>
            </a:extLst>
          </a:blip>
          <a:srcRect l="39212" r="29685" b="1215"/>
          <a:stretch>
            <a:fillRect/>
          </a:stretch>
        </p:blipFill>
        <p:spPr>
          <a:xfrm>
            <a:off x="8370922" y="317501"/>
            <a:ext cx="3593400" cy="6282042"/>
          </a:xfrm>
          <a:prstGeom prst="roundRect">
            <a:avLst>
              <a:gd name="adj" fmla="val 1469"/>
            </a:avLst>
          </a:prstGeom>
          <a:blipFill>
            <a:blip r:embed="rId3"/>
            <a:srcRect/>
            <a:stretch>
              <a:fillRect l="-564" r="-564"/>
            </a:stretch>
          </a:blipFill>
        </p:spPr>
      </p:pic>
      <p:sp>
        <p:nvSpPr>
          <p:cNvPr id="2" name="Text Placeholder 1">
            <a:extLst>
              <a:ext uri="{FF2B5EF4-FFF2-40B4-BE49-F238E27FC236}">
                <a16:creationId xmlns:a16="http://schemas.microsoft.com/office/drawing/2014/main" id="{9D718910-DA49-F7D6-9980-63773AD3EA28}"/>
              </a:ext>
            </a:extLst>
          </p:cNvPr>
          <p:cNvSpPr>
            <a:spLocks noGrp="1"/>
          </p:cNvSpPr>
          <p:nvPr>
            <p:ph type="body" sz="quarter" idx="12"/>
          </p:nvPr>
        </p:nvSpPr>
        <p:spPr>
          <a:xfrm>
            <a:off x="4210506" y="1891098"/>
            <a:ext cx="3805238" cy="2144273"/>
          </a:xfrm>
        </p:spPr>
        <p:txBody>
          <a:bodyPr/>
          <a:lstStyle/>
          <a:p>
            <a:endParaRPr lang="en-GB" dirty="0"/>
          </a:p>
        </p:txBody>
      </p:sp>
      <p:sp>
        <p:nvSpPr>
          <p:cNvPr id="3" name="Text Placeholder 2">
            <a:extLst>
              <a:ext uri="{FF2B5EF4-FFF2-40B4-BE49-F238E27FC236}">
                <a16:creationId xmlns:a16="http://schemas.microsoft.com/office/drawing/2014/main" id="{C26FF6B8-7AC3-4C6C-95D8-956E12E2F6BF}"/>
              </a:ext>
            </a:extLst>
          </p:cNvPr>
          <p:cNvSpPr>
            <a:spLocks noGrp="1"/>
          </p:cNvSpPr>
          <p:nvPr>
            <p:ph type="body" sz="quarter" idx="59"/>
          </p:nvPr>
        </p:nvSpPr>
        <p:spPr>
          <a:xfrm>
            <a:off x="4315431" y="2023657"/>
            <a:ext cx="3587686" cy="507994"/>
          </a:xfrm>
          <a:solidFill>
            <a:schemeClr val="accent6"/>
          </a:solidFill>
        </p:spPr>
        <p:txBody>
          <a:bodyPr/>
          <a:lstStyle/>
          <a:p>
            <a:r>
              <a:rPr lang="en-GB" dirty="0"/>
              <a:t>2</a:t>
            </a:r>
          </a:p>
        </p:txBody>
      </p:sp>
      <p:sp>
        <p:nvSpPr>
          <p:cNvPr id="4" name="Text Placeholder 3">
            <a:extLst>
              <a:ext uri="{FF2B5EF4-FFF2-40B4-BE49-F238E27FC236}">
                <a16:creationId xmlns:a16="http://schemas.microsoft.com/office/drawing/2014/main" id="{0F33044B-8F93-198A-A11E-A249631F93E3}"/>
              </a:ext>
            </a:extLst>
          </p:cNvPr>
          <p:cNvSpPr>
            <a:spLocks noGrp="1"/>
          </p:cNvSpPr>
          <p:nvPr>
            <p:ph type="body" sz="quarter" idx="63"/>
          </p:nvPr>
        </p:nvSpPr>
        <p:spPr>
          <a:xfrm>
            <a:off x="4385021" y="2683956"/>
            <a:ext cx="3518096" cy="1072399"/>
          </a:xfrm>
        </p:spPr>
        <p:txBody>
          <a:bodyPr vert="horz" lIns="0" tIns="0" rIns="0" bIns="0" rtlCol="0">
            <a:noAutofit/>
          </a:bodyPr>
          <a:lstStyle/>
          <a:p>
            <a:pPr>
              <a:lnSpc>
                <a:spcPct val="100000"/>
              </a:lnSpc>
            </a:pPr>
            <a:r>
              <a:rPr lang="en-GB" sz="1400" dirty="0"/>
              <a:t>Cinema brings people together and as a ‘shared experience’ is uniquely placed to ensure important ‘co-viewing’ impacts remains well represented in your AV mix.</a:t>
            </a:r>
          </a:p>
        </p:txBody>
      </p:sp>
      <p:sp>
        <p:nvSpPr>
          <p:cNvPr id="5" name="Text Placeholder 4">
            <a:extLst>
              <a:ext uri="{FF2B5EF4-FFF2-40B4-BE49-F238E27FC236}">
                <a16:creationId xmlns:a16="http://schemas.microsoft.com/office/drawing/2014/main" id="{DAA49543-7D0F-9130-74A7-849F265A4B79}"/>
              </a:ext>
            </a:extLst>
          </p:cNvPr>
          <p:cNvSpPr>
            <a:spLocks noGrp="1"/>
          </p:cNvSpPr>
          <p:nvPr>
            <p:ph type="body" sz="quarter" idx="64"/>
          </p:nvPr>
        </p:nvSpPr>
        <p:spPr>
          <a:xfrm>
            <a:off x="227678" y="1891098"/>
            <a:ext cx="3805238" cy="2144273"/>
          </a:xfrm>
        </p:spPr>
        <p:txBody>
          <a:bodyPr/>
          <a:lstStyle/>
          <a:p>
            <a:endParaRPr lang="en-GB" dirty="0"/>
          </a:p>
        </p:txBody>
      </p:sp>
      <p:sp>
        <p:nvSpPr>
          <p:cNvPr id="6" name="Text Placeholder 5">
            <a:extLst>
              <a:ext uri="{FF2B5EF4-FFF2-40B4-BE49-F238E27FC236}">
                <a16:creationId xmlns:a16="http://schemas.microsoft.com/office/drawing/2014/main" id="{080EA23D-9F85-0F00-0AA3-8B7BCA1F4E70}"/>
              </a:ext>
            </a:extLst>
          </p:cNvPr>
          <p:cNvSpPr>
            <a:spLocks noGrp="1"/>
          </p:cNvSpPr>
          <p:nvPr>
            <p:ph type="body" sz="quarter" idx="16"/>
          </p:nvPr>
        </p:nvSpPr>
        <p:spPr>
          <a:xfrm>
            <a:off x="438367" y="2683956"/>
            <a:ext cx="3416961" cy="1257738"/>
          </a:xfrm>
        </p:spPr>
        <p:txBody>
          <a:bodyPr/>
          <a:lstStyle/>
          <a:p>
            <a:pPr>
              <a:lnSpc>
                <a:spcPct val="100000"/>
              </a:lnSpc>
            </a:pPr>
            <a:r>
              <a:rPr lang="en-GB" sz="1400" dirty="0"/>
              <a:t>People have been spending increasing amount of time alone and we also see this in media planning/delivery with more impacts being delivered in solus environments.</a:t>
            </a:r>
          </a:p>
        </p:txBody>
      </p:sp>
      <p:sp>
        <p:nvSpPr>
          <p:cNvPr id="7" name="Text Placeholder 6">
            <a:extLst>
              <a:ext uri="{FF2B5EF4-FFF2-40B4-BE49-F238E27FC236}">
                <a16:creationId xmlns:a16="http://schemas.microsoft.com/office/drawing/2014/main" id="{E393870F-2C28-B8DA-F9D9-1DE1FAFEA37F}"/>
              </a:ext>
            </a:extLst>
          </p:cNvPr>
          <p:cNvSpPr>
            <a:spLocks noGrp="1"/>
          </p:cNvSpPr>
          <p:nvPr>
            <p:ph type="body" sz="quarter" idx="65"/>
          </p:nvPr>
        </p:nvSpPr>
        <p:spPr>
          <a:xfrm>
            <a:off x="336454" y="2023657"/>
            <a:ext cx="3587686" cy="507994"/>
          </a:xfrm>
        </p:spPr>
        <p:txBody>
          <a:bodyPr/>
          <a:lstStyle/>
          <a:p>
            <a:r>
              <a:rPr lang="en-GB" dirty="0"/>
              <a:t>1</a:t>
            </a:r>
          </a:p>
        </p:txBody>
      </p:sp>
      <p:sp>
        <p:nvSpPr>
          <p:cNvPr id="8" name="Text Placeholder 7">
            <a:extLst>
              <a:ext uri="{FF2B5EF4-FFF2-40B4-BE49-F238E27FC236}">
                <a16:creationId xmlns:a16="http://schemas.microsoft.com/office/drawing/2014/main" id="{B6C3E871-A809-8A23-50A8-B4B419779664}"/>
              </a:ext>
            </a:extLst>
          </p:cNvPr>
          <p:cNvSpPr>
            <a:spLocks noGrp="1"/>
          </p:cNvSpPr>
          <p:nvPr>
            <p:ph type="body" sz="quarter" idx="66"/>
          </p:nvPr>
        </p:nvSpPr>
        <p:spPr>
          <a:xfrm>
            <a:off x="2307887" y="4250286"/>
            <a:ext cx="3805238" cy="2144273"/>
          </a:xfrm>
        </p:spPr>
        <p:txBody>
          <a:bodyPr/>
          <a:lstStyle/>
          <a:p>
            <a:endParaRPr lang="en-GB" dirty="0"/>
          </a:p>
        </p:txBody>
      </p:sp>
      <p:sp>
        <p:nvSpPr>
          <p:cNvPr id="9" name="Text Placeholder 8">
            <a:extLst>
              <a:ext uri="{FF2B5EF4-FFF2-40B4-BE49-F238E27FC236}">
                <a16:creationId xmlns:a16="http://schemas.microsoft.com/office/drawing/2014/main" id="{4CE71981-EC62-1308-3FF7-3452FFA5C098}"/>
              </a:ext>
            </a:extLst>
          </p:cNvPr>
          <p:cNvSpPr>
            <a:spLocks noGrp="1"/>
          </p:cNvSpPr>
          <p:nvPr>
            <p:ph type="body" sz="quarter" idx="67"/>
          </p:nvPr>
        </p:nvSpPr>
        <p:spPr>
          <a:xfrm>
            <a:off x="2416663" y="4382846"/>
            <a:ext cx="3587686" cy="507994"/>
          </a:xfrm>
        </p:spPr>
        <p:txBody>
          <a:bodyPr/>
          <a:lstStyle/>
          <a:p>
            <a:r>
              <a:rPr lang="en-GB" dirty="0"/>
              <a:t>3</a:t>
            </a:r>
          </a:p>
        </p:txBody>
      </p:sp>
      <p:sp>
        <p:nvSpPr>
          <p:cNvPr id="10" name="Text Placeholder 9">
            <a:extLst>
              <a:ext uri="{FF2B5EF4-FFF2-40B4-BE49-F238E27FC236}">
                <a16:creationId xmlns:a16="http://schemas.microsoft.com/office/drawing/2014/main" id="{87AEFC23-7D4C-598B-7857-8019BDA54469}"/>
              </a:ext>
            </a:extLst>
          </p:cNvPr>
          <p:cNvSpPr>
            <a:spLocks noGrp="1"/>
          </p:cNvSpPr>
          <p:nvPr>
            <p:ph type="body" sz="quarter" idx="68"/>
          </p:nvPr>
        </p:nvSpPr>
        <p:spPr>
          <a:xfrm>
            <a:off x="2416662" y="5023400"/>
            <a:ext cx="3587685" cy="1129750"/>
          </a:xfrm>
        </p:spPr>
        <p:txBody>
          <a:bodyPr vert="horz" lIns="0" tIns="0" rIns="0" bIns="0" rtlCol="0">
            <a:noAutofit/>
          </a:bodyPr>
          <a:lstStyle/>
          <a:p>
            <a:pPr>
              <a:lnSpc>
                <a:spcPct val="100000"/>
              </a:lnSpc>
            </a:pPr>
            <a:r>
              <a:rPr lang="en-GB" sz="1400" dirty="0"/>
              <a:t>Brands are utilise this to maximise their own cultural power – cinema delivers strong social and fitness signals that helps drive trust, stature, brand fame and quality metrics.</a:t>
            </a:r>
          </a:p>
        </p:txBody>
      </p:sp>
      <p:sp>
        <p:nvSpPr>
          <p:cNvPr id="13" name="Title 12">
            <a:extLst>
              <a:ext uri="{FF2B5EF4-FFF2-40B4-BE49-F238E27FC236}">
                <a16:creationId xmlns:a16="http://schemas.microsoft.com/office/drawing/2014/main" id="{D88E64FC-160E-225C-85FC-BE879A7C2911}"/>
              </a:ext>
            </a:extLst>
          </p:cNvPr>
          <p:cNvSpPr>
            <a:spLocks noGrp="1"/>
          </p:cNvSpPr>
          <p:nvPr>
            <p:ph type="title"/>
          </p:nvPr>
        </p:nvSpPr>
        <p:spPr>
          <a:xfrm>
            <a:off x="199829" y="239094"/>
            <a:ext cx="6696271" cy="525552"/>
          </a:xfrm>
        </p:spPr>
        <p:txBody>
          <a:bodyPr/>
          <a:lstStyle/>
          <a:p>
            <a:r>
              <a:rPr lang="en-GB" dirty="0"/>
              <a:t>The cultural power of cinema: summary</a:t>
            </a:r>
          </a:p>
        </p:txBody>
      </p:sp>
    </p:spTree>
    <p:extLst>
      <p:ext uri="{BB962C8B-B14F-4D97-AF65-F5344CB8AC3E}">
        <p14:creationId xmlns:p14="http://schemas.microsoft.com/office/powerpoint/2010/main" val="1174238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AB315-3927-8BE1-1347-57125CC9D2A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4DCEE73-4EB0-9E70-F62A-B3CDC3C21B49}"/>
              </a:ext>
            </a:extLst>
          </p:cNvPr>
          <p:cNvSpPr>
            <a:spLocks noGrp="1"/>
          </p:cNvSpPr>
          <p:nvPr>
            <p:ph type="body" sz="quarter" idx="72"/>
          </p:nvPr>
        </p:nvSpPr>
        <p:spPr>
          <a:xfrm>
            <a:off x="6588682" y="6455192"/>
            <a:ext cx="5398076" cy="157051"/>
          </a:xfrm>
        </p:spPr>
        <p:txBody>
          <a:bodyPr/>
          <a:lstStyle/>
          <a:p>
            <a:r>
              <a:rPr lang="en-GB" dirty="0"/>
              <a:t>Source: IPA </a:t>
            </a:r>
            <a:r>
              <a:rPr lang="en-GB" dirty="0" err="1"/>
              <a:t>TouchPoints</a:t>
            </a:r>
            <a:r>
              <a:rPr lang="en-GB" dirty="0"/>
              <a:t> 2014-2023</a:t>
            </a:r>
          </a:p>
        </p:txBody>
      </p:sp>
      <p:sp>
        <p:nvSpPr>
          <p:cNvPr id="4" name="Subtitle 3">
            <a:extLst>
              <a:ext uri="{FF2B5EF4-FFF2-40B4-BE49-F238E27FC236}">
                <a16:creationId xmlns:a16="http://schemas.microsoft.com/office/drawing/2014/main" id="{2A7266B4-0490-85F6-DAF4-696BB3AE8E5F}"/>
              </a:ext>
            </a:extLst>
          </p:cNvPr>
          <p:cNvSpPr>
            <a:spLocks noGrp="1"/>
          </p:cNvSpPr>
          <p:nvPr>
            <p:ph type="subTitle" idx="1"/>
          </p:nvPr>
        </p:nvSpPr>
        <p:spPr>
          <a:xfrm>
            <a:off x="210653" y="1576647"/>
            <a:ext cx="11770696" cy="347555"/>
          </a:xfrm>
        </p:spPr>
        <p:txBody>
          <a:bodyPr/>
          <a:lstStyle/>
          <a:p>
            <a:r>
              <a:rPr lang="en-GB" dirty="0"/>
              <a:t>Time spent alone has increased significantly since 2014 – most notably for young adults (16-34) which as increased by 47% in the last decade</a:t>
            </a:r>
          </a:p>
        </p:txBody>
      </p:sp>
      <p:sp>
        <p:nvSpPr>
          <p:cNvPr id="5" name="Title 4">
            <a:extLst>
              <a:ext uri="{FF2B5EF4-FFF2-40B4-BE49-F238E27FC236}">
                <a16:creationId xmlns:a16="http://schemas.microsoft.com/office/drawing/2014/main" id="{463B0C43-BDB1-7301-501F-FD75B6318644}"/>
              </a:ext>
            </a:extLst>
          </p:cNvPr>
          <p:cNvSpPr>
            <a:spLocks noGrp="1"/>
          </p:cNvSpPr>
          <p:nvPr>
            <p:ph type="title"/>
          </p:nvPr>
        </p:nvSpPr>
        <p:spPr/>
        <p:txBody>
          <a:bodyPr/>
          <a:lstStyle/>
          <a:p>
            <a:r>
              <a:rPr lang="en-GB" dirty="0"/>
              <a:t>In the era of ‘social’ media and post-covid, people are spending more time alone</a:t>
            </a:r>
          </a:p>
        </p:txBody>
      </p:sp>
      <p:sp>
        <p:nvSpPr>
          <p:cNvPr id="47" name="Text Placeholder 2">
            <a:extLst>
              <a:ext uri="{FF2B5EF4-FFF2-40B4-BE49-F238E27FC236}">
                <a16:creationId xmlns:a16="http://schemas.microsoft.com/office/drawing/2014/main" id="{7CBBFCEA-FC38-1DC8-442F-708D2C9557AA}"/>
              </a:ext>
            </a:extLst>
          </p:cNvPr>
          <p:cNvSpPr txBox="1">
            <a:spLocks/>
          </p:cNvSpPr>
          <p:nvPr/>
        </p:nvSpPr>
        <p:spPr>
          <a:xfrm>
            <a:off x="194653" y="2564124"/>
            <a:ext cx="6394029" cy="3383703"/>
          </a:xfrm>
          <a:prstGeom prst="roundRect">
            <a:avLst>
              <a:gd name="adj" fmla="val 1848"/>
            </a:avLst>
          </a:prstGeom>
          <a:solidFill>
            <a:schemeClr val="bg1"/>
          </a:solidFill>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49" name="TextBox 48">
            <a:extLst>
              <a:ext uri="{FF2B5EF4-FFF2-40B4-BE49-F238E27FC236}">
                <a16:creationId xmlns:a16="http://schemas.microsoft.com/office/drawing/2014/main" id="{223C2F6B-09E0-7387-5F13-340DCD67192E}"/>
              </a:ext>
            </a:extLst>
          </p:cNvPr>
          <p:cNvSpPr txBox="1"/>
          <p:nvPr/>
        </p:nvSpPr>
        <p:spPr>
          <a:xfrm rot="16200000">
            <a:off x="-863047" y="3931755"/>
            <a:ext cx="2844604" cy="276999"/>
          </a:xfrm>
          <a:prstGeom prst="rect">
            <a:avLst/>
          </a:prstGeom>
          <a:noFill/>
        </p:spPr>
        <p:txBody>
          <a:bodyPr wrap="square">
            <a:spAutoFit/>
          </a:bodyPr>
          <a:lstStyle/>
          <a:p>
            <a:pPr algn="ctr"/>
            <a:r>
              <a:rPr lang="en-GB" sz="1200" dirty="0"/>
              <a:t>Mean hours per day spent alone </a:t>
            </a:r>
          </a:p>
        </p:txBody>
      </p:sp>
      <p:graphicFrame>
        <p:nvGraphicFramePr>
          <p:cNvPr id="50" name="Chart 49">
            <a:extLst>
              <a:ext uri="{FF2B5EF4-FFF2-40B4-BE49-F238E27FC236}">
                <a16:creationId xmlns:a16="http://schemas.microsoft.com/office/drawing/2014/main" id="{A2D71F4F-F7DD-01DB-1E77-58C9DA1DA4EF}"/>
              </a:ext>
            </a:extLst>
          </p:cNvPr>
          <p:cNvGraphicFramePr/>
          <p:nvPr>
            <p:extLst>
              <p:ext uri="{D42A27DB-BD31-4B8C-83A1-F6EECF244321}">
                <p14:modId xmlns:p14="http://schemas.microsoft.com/office/powerpoint/2010/main" val="1609735231"/>
              </p:ext>
            </p:extLst>
          </p:nvPr>
        </p:nvGraphicFramePr>
        <p:xfrm>
          <a:off x="896117" y="2683622"/>
          <a:ext cx="5348860" cy="3097735"/>
        </p:xfrm>
        <a:graphic>
          <a:graphicData uri="http://schemas.openxmlformats.org/drawingml/2006/chart">
            <c:chart xmlns:c="http://schemas.openxmlformats.org/drawingml/2006/chart" xmlns:r="http://schemas.openxmlformats.org/officeDocument/2006/relationships" r:id="rId3"/>
          </a:graphicData>
        </a:graphic>
      </p:graphicFrame>
      <p:sp>
        <p:nvSpPr>
          <p:cNvPr id="51" name="TextBox 50">
            <a:extLst>
              <a:ext uri="{FF2B5EF4-FFF2-40B4-BE49-F238E27FC236}">
                <a16:creationId xmlns:a16="http://schemas.microsoft.com/office/drawing/2014/main" id="{04061029-1099-BED3-F478-217CF035397D}"/>
              </a:ext>
            </a:extLst>
          </p:cNvPr>
          <p:cNvSpPr txBox="1"/>
          <p:nvPr/>
        </p:nvSpPr>
        <p:spPr>
          <a:xfrm>
            <a:off x="7097744" y="2554846"/>
            <a:ext cx="3984266" cy="297454"/>
          </a:xfrm>
          <a:prstGeom prst="rect">
            <a:avLst/>
          </a:prstGeom>
          <a:noFill/>
        </p:spPr>
        <p:txBody>
          <a:bodyPr wrap="square">
            <a:spAutoFit/>
          </a:bodyPr>
          <a:lstStyle/>
          <a:p>
            <a:r>
              <a:rPr lang="en-GB" sz="1333" b="1" dirty="0">
                <a:solidFill>
                  <a:schemeClr val="bg1"/>
                </a:solidFill>
              </a:rPr>
              <a:t>Time spent alone since 2014 has increased by:</a:t>
            </a:r>
          </a:p>
        </p:txBody>
      </p:sp>
      <p:sp>
        <p:nvSpPr>
          <p:cNvPr id="68" name="Text Placeholder 5">
            <a:extLst>
              <a:ext uri="{FF2B5EF4-FFF2-40B4-BE49-F238E27FC236}">
                <a16:creationId xmlns:a16="http://schemas.microsoft.com/office/drawing/2014/main" id="{FB878CEE-B2EB-267E-E2F8-151EB21E4B27}"/>
              </a:ext>
            </a:extLst>
          </p:cNvPr>
          <p:cNvSpPr txBox="1">
            <a:spLocks/>
          </p:cNvSpPr>
          <p:nvPr/>
        </p:nvSpPr>
        <p:spPr>
          <a:xfrm>
            <a:off x="9147939" y="3697706"/>
            <a:ext cx="2327756" cy="2255641"/>
          </a:xfrm>
          <a:prstGeom prst="roundRect">
            <a:avLst>
              <a:gd name="adj" fmla="val 6971"/>
            </a:avLst>
          </a:prstGeom>
          <a:solidFill>
            <a:schemeClr val="accent5"/>
          </a:solidFill>
        </p:spPr>
        <p:txBody>
          <a:bodyPr tIns="72000" bIns="72000" anchor="ct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GB" sz="2000" b="0" dirty="0"/>
              <a:t>16-34s</a:t>
            </a:r>
          </a:p>
          <a:p>
            <a:pPr marL="0" indent="0" algn="ctr">
              <a:lnSpc>
                <a:spcPct val="100000"/>
              </a:lnSpc>
              <a:buNone/>
            </a:pPr>
            <a:r>
              <a:rPr lang="en-GB" sz="6000" dirty="0"/>
              <a:t>+47%</a:t>
            </a:r>
          </a:p>
        </p:txBody>
      </p:sp>
      <p:sp>
        <p:nvSpPr>
          <p:cNvPr id="71" name="Text Placeholder 5">
            <a:extLst>
              <a:ext uri="{FF2B5EF4-FFF2-40B4-BE49-F238E27FC236}">
                <a16:creationId xmlns:a16="http://schemas.microsoft.com/office/drawing/2014/main" id="{D712C613-51E7-BA8F-A3E7-1C8D29827A5D}"/>
              </a:ext>
            </a:extLst>
          </p:cNvPr>
          <p:cNvSpPr txBox="1">
            <a:spLocks/>
          </p:cNvSpPr>
          <p:nvPr/>
        </p:nvSpPr>
        <p:spPr>
          <a:xfrm>
            <a:off x="7200755" y="3065286"/>
            <a:ext cx="1759707" cy="1705190"/>
          </a:xfrm>
          <a:prstGeom prst="roundRect">
            <a:avLst>
              <a:gd name="adj" fmla="val 6971"/>
            </a:avLst>
          </a:prstGeom>
          <a:solidFill>
            <a:schemeClr val="accent4"/>
          </a:solidFill>
        </p:spPr>
        <p:txBody>
          <a:bodyPr tIns="72000" bIns="72000" anchor="ct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GB" sz="2000" b="0" dirty="0"/>
              <a:t>All Adults</a:t>
            </a:r>
          </a:p>
          <a:p>
            <a:pPr marL="0" indent="0" algn="ctr">
              <a:lnSpc>
                <a:spcPct val="100000"/>
              </a:lnSpc>
              <a:buNone/>
            </a:pPr>
            <a:r>
              <a:rPr lang="en-GB" sz="4000" dirty="0"/>
              <a:t>+29%</a:t>
            </a:r>
          </a:p>
        </p:txBody>
      </p:sp>
      <p:pic>
        <p:nvPicPr>
          <p:cNvPr id="72" name="Picture 71" descr="A black background with blue and pink text&#10;&#10;Description automatically generated">
            <a:extLst>
              <a:ext uri="{FF2B5EF4-FFF2-40B4-BE49-F238E27FC236}">
                <a16:creationId xmlns:a16="http://schemas.microsoft.com/office/drawing/2014/main" id="{3EF3204C-B322-9D7D-2476-C640ED5ADE0B}"/>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787141" y="6287380"/>
            <a:ext cx="1000509" cy="427550"/>
          </a:xfrm>
          <a:prstGeom prst="rect">
            <a:avLst/>
          </a:prstGeom>
          <a:effectLst/>
        </p:spPr>
      </p:pic>
    </p:spTree>
    <p:extLst>
      <p:ext uri="{BB962C8B-B14F-4D97-AF65-F5344CB8AC3E}">
        <p14:creationId xmlns:p14="http://schemas.microsoft.com/office/powerpoint/2010/main" val="1187250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3F7E58-032B-099F-CD2C-957AA2539D0E}"/>
              </a:ext>
            </a:extLst>
          </p:cNvPr>
          <p:cNvSpPr>
            <a:spLocks noGrp="1"/>
          </p:cNvSpPr>
          <p:nvPr>
            <p:ph type="body" sz="quarter" idx="87"/>
          </p:nvPr>
        </p:nvSpPr>
        <p:spPr>
          <a:xfrm>
            <a:off x="205242" y="2518347"/>
            <a:ext cx="3822263" cy="3488083"/>
          </a:xfrm>
        </p:spPr>
        <p:txBody>
          <a:bodyPr/>
          <a:lstStyle/>
          <a:p>
            <a:r>
              <a:rPr lang="en-US" sz="8900" dirty="0">
                <a:sym typeface="Arial"/>
              </a:rPr>
              <a:t>51%</a:t>
            </a:r>
            <a:endParaRPr lang="en-GB" sz="8900" dirty="0">
              <a:sym typeface="Arial"/>
            </a:endParaRPr>
          </a:p>
          <a:p>
            <a:pPr marL="0" indent="0"/>
            <a:r>
              <a:rPr lang="en-US" dirty="0">
                <a:sym typeface="Arial"/>
              </a:rPr>
              <a:t>(all ads 47%)</a:t>
            </a:r>
            <a:endParaRPr lang="en-US" dirty="0"/>
          </a:p>
          <a:p>
            <a:pPr marL="0" indent="0"/>
            <a:r>
              <a:rPr lang="en-GB" sz="2000" dirty="0"/>
              <a:t>Feel disconnected from </a:t>
            </a:r>
            <a:br>
              <a:rPr lang="en-GB" sz="2000" dirty="0"/>
            </a:br>
            <a:r>
              <a:rPr lang="en-GB" sz="2000" dirty="0"/>
              <a:t>the world around me</a:t>
            </a:r>
          </a:p>
        </p:txBody>
      </p:sp>
      <p:sp>
        <p:nvSpPr>
          <p:cNvPr id="3" name="Text Placeholder 2">
            <a:extLst>
              <a:ext uri="{FF2B5EF4-FFF2-40B4-BE49-F238E27FC236}">
                <a16:creationId xmlns:a16="http://schemas.microsoft.com/office/drawing/2014/main" id="{AB3B9151-DB4D-BEE4-E695-4BA6C2920345}"/>
              </a:ext>
            </a:extLst>
          </p:cNvPr>
          <p:cNvSpPr>
            <a:spLocks noGrp="1"/>
          </p:cNvSpPr>
          <p:nvPr>
            <p:ph type="body" sz="quarter" idx="72"/>
          </p:nvPr>
        </p:nvSpPr>
        <p:spPr/>
        <p:txBody>
          <a:bodyPr/>
          <a:lstStyle/>
          <a:p>
            <a:r>
              <a:rPr lang="en-GB" dirty="0">
                <a:cs typeface="Poppins" panose="00000500000000000000" pitchFamily="50" charset="0"/>
              </a:rPr>
              <a:t>Source: DCM/everyday people | Base: UK Adults 16-54 (n=1,020), 16-34 (n=479)</a:t>
            </a:r>
          </a:p>
          <a:p>
            <a:endParaRPr lang="en-GB" dirty="0"/>
          </a:p>
        </p:txBody>
      </p:sp>
      <p:sp>
        <p:nvSpPr>
          <p:cNvPr id="5" name="Title 4">
            <a:extLst>
              <a:ext uri="{FF2B5EF4-FFF2-40B4-BE49-F238E27FC236}">
                <a16:creationId xmlns:a16="http://schemas.microsoft.com/office/drawing/2014/main" id="{6B7EFD84-49FD-E476-22A4-7FE45D583B47}"/>
              </a:ext>
            </a:extLst>
          </p:cNvPr>
          <p:cNvSpPr>
            <a:spLocks noGrp="1"/>
          </p:cNvSpPr>
          <p:nvPr>
            <p:ph type="title"/>
          </p:nvPr>
        </p:nvSpPr>
        <p:spPr/>
        <p:txBody>
          <a:bodyPr/>
          <a:lstStyle/>
          <a:p>
            <a:r>
              <a:rPr lang="en-GB" dirty="0"/>
              <a:t>There is also a sense of disconnection </a:t>
            </a:r>
            <a:br>
              <a:rPr lang="en-GB" dirty="0"/>
            </a:br>
            <a:r>
              <a:rPr lang="en-GB" dirty="0"/>
              <a:t>and distance in society too</a:t>
            </a:r>
          </a:p>
        </p:txBody>
      </p:sp>
      <p:sp>
        <p:nvSpPr>
          <p:cNvPr id="6" name="Text Placeholder 5">
            <a:extLst>
              <a:ext uri="{FF2B5EF4-FFF2-40B4-BE49-F238E27FC236}">
                <a16:creationId xmlns:a16="http://schemas.microsoft.com/office/drawing/2014/main" id="{3CBEC686-A1A0-C0BA-FD67-F68427345F06}"/>
              </a:ext>
            </a:extLst>
          </p:cNvPr>
          <p:cNvSpPr>
            <a:spLocks noGrp="1"/>
          </p:cNvSpPr>
          <p:nvPr>
            <p:ph type="body" sz="quarter" idx="89"/>
          </p:nvPr>
        </p:nvSpPr>
        <p:spPr>
          <a:xfrm>
            <a:off x="4191069" y="2518347"/>
            <a:ext cx="3822263" cy="3488083"/>
          </a:xfrm>
        </p:spPr>
        <p:txBody>
          <a:bodyPr/>
          <a:lstStyle/>
          <a:p>
            <a:r>
              <a:rPr lang="en-GB" sz="8900" dirty="0"/>
              <a:t>56%</a:t>
            </a:r>
          </a:p>
          <a:p>
            <a:pPr marL="0" indent="0"/>
            <a:r>
              <a:rPr lang="en-GB" dirty="0">
                <a:sym typeface="Arial"/>
              </a:rPr>
              <a:t>(all ads 55%) </a:t>
            </a:r>
          </a:p>
          <a:p>
            <a:pPr marL="0" indent="0"/>
            <a:r>
              <a:rPr lang="en-GB" sz="2000" dirty="0"/>
              <a:t>There is no sense </a:t>
            </a:r>
            <a:br>
              <a:rPr lang="en-GB" sz="2000" dirty="0"/>
            </a:br>
            <a:r>
              <a:rPr lang="en-GB" sz="2000" dirty="0"/>
              <a:t>of community anymore</a:t>
            </a:r>
          </a:p>
        </p:txBody>
      </p:sp>
      <p:sp>
        <p:nvSpPr>
          <p:cNvPr id="7" name="Text Placeholder 6">
            <a:extLst>
              <a:ext uri="{FF2B5EF4-FFF2-40B4-BE49-F238E27FC236}">
                <a16:creationId xmlns:a16="http://schemas.microsoft.com/office/drawing/2014/main" id="{B7213898-7362-B31F-EC23-F1B1D127C4F2}"/>
              </a:ext>
            </a:extLst>
          </p:cNvPr>
          <p:cNvSpPr>
            <a:spLocks noGrp="1"/>
          </p:cNvSpPr>
          <p:nvPr>
            <p:ph type="body" sz="quarter" idx="91"/>
          </p:nvPr>
        </p:nvSpPr>
        <p:spPr>
          <a:xfrm>
            <a:off x="8176897" y="2518347"/>
            <a:ext cx="3822263" cy="3488083"/>
          </a:xfrm>
        </p:spPr>
        <p:txBody>
          <a:bodyPr/>
          <a:lstStyle/>
          <a:p>
            <a:r>
              <a:rPr lang="en-GB" sz="8900" dirty="0"/>
              <a:t>60%</a:t>
            </a:r>
          </a:p>
          <a:p>
            <a:pPr marL="0" indent="0"/>
            <a:r>
              <a:rPr lang="en-GB" dirty="0">
                <a:sym typeface="Arial"/>
              </a:rPr>
              <a:t>(all ads 55%) </a:t>
            </a:r>
          </a:p>
          <a:p>
            <a:pPr marL="0" indent="0"/>
            <a:r>
              <a:rPr lang="en-GB" sz="2000" dirty="0"/>
              <a:t>Feel distant from </a:t>
            </a:r>
            <a:br>
              <a:rPr lang="en-GB" sz="2000" dirty="0"/>
            </a:br>
            <a:r>
              <a:rPr lang="en-GB" sz="2000" dirty="0"/>
              <a:t>other people</a:t>
            </a:r>
          </a:p>
        </p:txBody>
      </p:sp>
      <p:sp>
        <p:nvSpPr>
          <p:cNvPr id="8" name="Subtitle 3">
            <a:extLst>
              <a:ext uri="{FF2B5EF4-FFF2-40B4-BE49-F238E27FC236}">
                <a16:creationId xmlns:a16="http://schemas.microsoft.com/office/drawing/2014/main" id="{0F662B0B-A5F1-5070-D34E-82289B717528}"/>
              </a:ext>
            </a:extLst>
          </p:cNvPr>
          <p:cNvSpPr>
            <a:spLocks noGrp="1"/>
          </p:cNvSpPr>
          <p:nvPr>
            <p:ph type="subTitle" idx="1"/>
          </p:nvPr>
        </p:nvSpPr>
        <p:spPr>
          <a:xfrm>
            <a:off x="210653" y="1576647"/>
            <a:ext cx="11770696" cy="347555"/>
          </a:xfrm>
        </p:spPr>
        <p:txBody>
          <a:bodyPr/>
          <a:lstStyle/>
          <a:p>
            <a:r>
              <a:rPr lang="en-GB" dirty="0"/>
              <a:t>Again, a pattern particularly seen among the young adult (16-34) demographic with </a:t>
            </a:r>
            <a:br>
              <a:rPr lang="en-GB" dirty="0"/>
            </a:br>
            <a:r>
              <a:rPr lang="en-GB" dirty="0"/>
              <a:t>over half agreeing there’s distance from other people and ‘no sense of community anymore’. </a:t>
            </a:r>
          </a:p>
        </p:txBody>
      </p:sp>
      <p:pic>
        <p:nvPicPr>
          <p:cNvPr id="9" name="Picture 8" descr="A black background with blue and pink text&#10;&#10;Description automatically generated">
            <a:extLst>
              <a:ext uri="{FF2B5EF4-FFF2-40B4-BE49-F238E27FC236}">
                <a16:creationId xmlns:a16="http://schemas.microsoft.com/office/drawing/2014/main" id="{9E487A75-AFDF-F91C-1A0F-8B422FE509E5}"/>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Lst>
          </a:blip>
          <a:stretch>
            <a:fillRect/>
          </a:stretch>
        </p:blipFill>
        <p:spPr>
          <a:xfrm>
            <a:off x="1787141" y="6287380"/>
            <a:ext cx="1000509" cy="427550"/>
          </a:xfrm>
          <a:prstGeom prst="rect">
            <a:avLst/>
          </a:prstGeom>
          <a:effectLst/>
        </p:spPr>
      </p:pic>
    </p:spTree>
    <p:extLst>
      <p:ext uri="{BB962C8B-B14F-4D97-AF65-F5344CB8AC3E}">
        <p14:creationId xmlns:p14="http://schemas.microsoft.com/office/powerpoint/2010/main" val="945525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brightnessContrast bright="-10000"/>
                    </a14:imgEffect>
                  </a14:imgLayer>
                </a14:imgProps>
              </a:ext>
            </a:extLst>
          </a:blip>
          <a:srcRect/>
          <a:stretch>
            <a:fillRect l="-564" r="-564"/>
          </a:stretch>
        </a:blipFill>
        <a:effectLst/>
      </p:bgPr>
    </p:bg>
    <p:spTree>
      <p:nvGrpSpPr>
        <p:cNvPr id="1" name="">
          <a:extLst>
            <a:ext uri="{FF2B5EF4-FFF2-40B4-BE49-F238E27FC236}">
              <a16:creationId xmlns:a16="http://schemas.microsoft.com/office/drawing/2014/main" id="{3FC156CA-57CE-C905-99C1-4F615065D02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9DB8EB4-29CC-CBBD-E53B-37B689C3789D}"/>
              </a:ext>
            </a:extLst>
          </p:cNvPr>
          <p:cNvSpPr>
            <a:spLocks noGrp="1"/>
          </p:cNvSpPr>
          <p:nvPr>
            <p:ph type="body" sz="quarter" idx="72"/>
          </p:nvPr>
        </p:nvSpPr>
        <p:spPr>
          <a:xfrm>
            <a:off x="6588682" y="6455192"/>
            <a:ext cx="5398076" cy="157051"/>
          </a:xfrm>
        </p:spPr>
        <p:txBody>
          <a:bodyPr/>
          <a:lstStyle/>
          <a:p>
            <a:r>
              <a:rPr lang="en-GB" dirty="0"/>
              <a:t>Source: DCM/everyday people | Base: UK Adults 16-54 (n=1,020), 16-34 (n=479)</a:t>
            </a:r>
          </a:p>
        </p:txBody>
      </p:sp>
      <p:sp>
        <p:nvSpPr>
          <p:cNvPr id="21" name="Text Placeholder 9">
            <a:extLst>
              <a:ext uri="{FF2B5EF4-FFF2-40B4-BE49-F238E27FC236}">
                <a16:creationId xmlns:a16="http://schemas.microsoft.com/office/drawing/2014/main" id="{EA327D97-D125-0293-542D-F23E80C7FD52}"/>
              </a:ext>
            </a:extLst>
          </p:cNvPr>
          <p:cNvSpPr txBox="1">
            <a:spLocks/>
          </p:cNvSpPr>
          <p:nvPr/>
        </p:nvSpPr>
        <p:spPr>
          <a:xfrm>
            <a:off x="1588546" y="913137"/>
            <a:ext cx="9014908" cy="5031725"/>
          </a:xfrm>
          <a:prstGeom prst="rect">
            <a:avLst/>
          </a:prstGeom>
          <a:effectLst>
            <a:outerShdw blurRad="50800" dist="38100" dir="2700000" algn="tl" rotWithShape="0">
              <a:prstClr val="black">
                <a:alpha val="40000"/>
              </a:prstClr>
            </a:outerShdw>
          </a:effectLst>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Tx/>
              <a:buNone/>
              <a:defRPr/>
            </a:pPr>
            <a:r>
              <a:rPr lang="en-GB" sz="13800" dirty="0">
                <a:solidFill>
                  <a:schemeClr val="bg1"/>
                </a:solidFill>
                <a:latin typeface="+mj-lt"/>
              </a:rPr>
              <a:t>73%</a:t>
            </a:r>
          </a:p>
          <a:p>
            <a:pPr marL="0" indent="0" algn="ctr">
              <a:lnSpc>
                <a:spcPct val="100000"/>
              </a:lnSpc>
              <a:spcBef>
                <a:spcPts val="0"/>
              </a:spcBef>
              <a:buFontTx/>
              <a:buNone/>
              <a:defRPr/>
            </a:pPr>
            <a:r>
              <a:rPr lang="en-GB" sz="3600" dirty="0">
                <a:solidFill>
                  <a:schemeClr val="bg1"/>
                </a:solidFill>
                <a:latin typeface="+mj-lt"/>
              </a:rPr>
              <a:t>(All ads 71%)</a:t>
            </a:r>
            <a:endParaRPr lang="en-GB" sz="4000" b="0" dirty="0">
              <a:solidFill>
                <a:schemeClr val="bg1"/>
              </a:solidFill>
              <a:latin typeface="+mj-lt"/>
            </a:endParaRPr>
          </a:p>
          <a:p>
            <a:pPr marL="0" indent="0" algn="ctr">
              <a:lnSpc>
                <a:spcPct val="100000"/>
              </a:lnSpc>
              <a:spcBef>
                <a:spcPts val="0"/>
              </a:spcBef>
              <a:buFontTx/>
              <a:buNone/>
              <a:defRPr/>
            </a:pPr>
            <a:r>
              <a:rPr lang="en-GB" sz="4400" dirty="0">
                <a:solidFill>
                  <a:schemeClr val="bg1"/>
                </a:solidFill>
                <a:latin typeface="+mj-lt"/>
              </a:rPr>
              <a:t>Agree that events that bring people together are more important now than ever</a:t>
            </a:r>
          </a:p>
        </p:txBody>
      </p:sp>
      <p:pic>
        <p:nvPicPr>
          <p:cNvPr id="22" name="Picture 21" descr="A black background with blue and pink text&#10;&#10;Description automatically generated">
            <a:extLst>
              <a:ext uri="{FF2B5EF4-FFF2-40B4-BE49-F238E27FC236}">
                <a16:creationId xmlns:a16="http://schemas.microsoft.com/office/drawing/2014/main" id="{26A269B2-8212-0BFF-5141-649F84A7CD87}"/>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Effect>
                      <a14:brightnessContrast bright="100000"/>
                    </a14:imgEffect>
                  </a14:imgLayer>
                </a14:imgProps>
              </a:ext>
            </a:extLst>
          </a:blip>
          <a:stretch>
            <a:fillRect/>
          </a:stretch>
        </p:blipFill>
        <p:spPr>
          <a:xfrm>
            <a:off x="1787141" y="6287380"/>
            <a:ext cx="1000509" cy="427550"/>
          </a:xfrm>
          <a:prstGeom prst="rect">
            <a:avLst/>
          </a:prstGeom>
          <a:effectLst/>
        </p:spPr>
      </p:pic>
    </p:spTree>
    <p:extLst>
      <p:ext uri="{BB962C8B-B14F-4D97-AF65-F5344CB8AC3E}">
        <p14:creationId xmlns:p14="http://schemas.microsoft.com/office/powerpoint/2010/main" val="2423030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16D43F21-EA36-62EC-C7E6-ADB2AB8159B4}"/>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0FF32B2D-4C34-E413-8C95-1D525C80F07E}"/>
              </a:ext>
            </a:extLst>
          </p:cNvPr>
          <p:cNvSpPr txBox="1">
            <a:spLocks/>
          </p:cNvSpPr>
          <p:nvPr/>
        </p:nvSpPr>
        <p:spPr>
          <a:xfrm>
            <a:off x="6510445" y="6442492"/>
            <a:ext cx="5398076" cy="157051"/>
          </a:xfrm>
          <a:prstGeom prst="rect">
            <a:avLst/>
          </a:prstGeom>
        </p:spPr>
        <p:txBody>
          <a:bodyPr vert="horz" lIns="0" tIns="0" rIns="0" bIns="0" rtlCol="0">
            <a:noAutofit/>
          </a:bodyPr>
          <a:lstStyle>
            <a:lvl1pPr marL="6350" indent="-6350" algn="r">
              <a:lnSpc>
                <a:spcPct val="90000"/>
              </a:lnSpc>
              <a:spcBef>
                <a:spcPts val="1000"/>
              </a:spcBef>
              <a:buFont typeface="Arial" panose="020B0604020202020204" pitchFamily="34" charset="0"/>
              <a:buNone/>
              <a:tabLst/>
              <a:defRPr sz="1000" b="0">
                <a:solidFill>
                  <a:schemeClr val="bg1"/>
                </a:solidFill>
                <a:cs typeface="Poppins" panose="00000500000000000000" pitchFamily="50" charset="0"/>
              </a:defRPr>
            </a:lvl1pPr>
            <a:lvl2pPr marL="685800" indent="-228600">
              <a:lnSpc>
                <a:spcPct val="90000"/>
              </a:lnSpc>
              <a:spcBef>
                <a:spcPts val="500"/>
              </a:spcBef>
              <a:buFont typeface="Arial" panose="020B0604020202020204" pitchFamily="34" charset="0"/>
              <a:buChar char="•"/>
              <a:defRPr sz="2400" b="1"/>
            </a:lvl2pPr>
            <a:lvl3pPr marL="1143000" indent="-228600">
              <a:lnSpc>
                <a:spcPct val="90000"/>
              </a:lnSpc>
              <a:spcBef>
                <a:spcPts val="500"/>
              </a:spcBef>
              <a:buFont typeface="Arial" panose="020B0604020202020204" pitchFamily="34" charset="0"/>
              <a:buChar char="•"/>
              <a:defRPr sz="2000" b="1"/>
            </a:lvl3pPr>
            <a:lvl4pPr marL="1600200" indent="-228600">
              <a:lnSpc>
                <a:spcPct val="90000"/>
              </a:lnSpc>
              <a:spcBef>
                <a:spcPts val="500"/>
              </a:spcBef>
              <a:buFont typeface="Arial" panose="020B0604020202020204" pitchFamily="34" charset="0"/>
              <a:buChar char="•"/>
              <a:defRPr b="1"/>
            </a:lvl4pPr>
            <a:lvl5pPr marL="2057400" indent="-228600">
              <a:lnSpc>
                <a:spcPct val="90000"/>
              </a:lnSpc>
              <a:spcBef>
                <a:spcPts val="500"/>
              </a:spcBef>
              <a:buFont typeface="Arial" panose="020B0604020202020204" pitchFamily="34" charset="0"/>
              <a:buChar char="•"/>
              <a:defRPr b="1"/>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solidFill>
                  <a:schemeClr val="tx1"/>
                </a:solidFill>
              </a:rPr>
              <a:t>Source: DCM/everyday people | Base: Cinema goers last 4 weeks 16-54 (n=884)</a:t>
            </a:r>
          </a:p>
        </p:txBody>
      </p:sp>
      <p:sp>
        <p:nvSpPr>
          <p:cNvPr id="2" name="Subtitle 3">
            <a:extLst>
              <a:ext uri="{FF2B5EF4-FFF2-40B4-BE49-F238E27FC236}">
                <a16:creationId xmlns:a16="http://schemas.microsoft.com/office/drawing/2014/main" id="{C95B07CB-09E6-BD14-2AB0-6A3625C2FAA6}"/>
              </a:ext>
            </a:extLst>
          </p:cNvPr>
          <p:cNvSpPr>
            <a:spLocks noGrp="1"/>
          </p:cNvSpPr>
          <p:nvPr>
            <p:ph type="subTitle" idx="1"/>
          </p:nvPr>
        </p:nvSpPr>
        <p:spPr>
          <a:xfrm>
            <a:off x="210653" y="1576647"/>
            <a:ext cx="11770696" cy="347555"/>
          </a:xfrm>
        </p:spPr>
        <p:txBody>
          <a:bodyPr/>
          <a:lstStyle/>
          <a:p>
            <a:r>
              <a:rPr lang="en-GB" dirty="0"/>
              <a:t>Over three fifths of cinemagoers agree their visit is a social occasion that’s about more than just the film – its event for people where brands are part of the experience. </a:t>
            </a:r>
          </a:p>
        </p:txBody>
      </p:sp>
      <p:sp>
        <p:nvSpPr>
          <p:cNvPr id="3" name="Title 4">
            <a:extLst>
              <a:ext uri="{FF2B5EF4-FFF2-40B4-BE49-F238E27FC236}">
                <a16:creationId xmlns:a16="http://schemas.microsoft.com/office/drawing/2014/main" id="{EDFAD55B-531D-5474-6BA7-44316FB826B0}"/>
              </a:ext>
            </a:extLst>
          </p:cNvPr>
          <p:cNvSpPr>
            <a:spLocks noGrp="1"/>
          </p:cNvSpPr>
          <p:nvPr>
            <p:ph type="title"/>
          </p:nvPr>
        </p:nvSpPr>
        <p:spPr>
          <a:xfrm>
            <a:off x="199829" y="239094"/>
            <a:ext cx="10882181" cy="525552"/>
          </a:xfrm>
        </p:spPr>
        <p:txBody>
          <a:bodyPr/>
          <a:lstStyle/>
          <a:p>
            <a:r>
              <a:rPr lang="en-GB" dirty="0"/>
              <a:t>The shared nature of cinemagoing makes it more of an event than just a ‘channel’</a:t>
            </a:r>
          </a:p>
        </p:txBody>
      </p:sp>
      <p:sp>
        <p:nvSpPr>
          <p:cNvPr id="25" name="Text Placeholder 5">
            <a:extLst>
              <a:ext uri="{FF2B5EF4-FFF2-40B4-BE49-F238E27FC236}">
                <a16:creationId xmlns:a16="http://schemas.microsoft.com/office/drawing/2014/main" id="{7319F3CA-083E-8266-2A17-7E46491FDE31}"/>
              </a:ext>
            </a:extLst>
          </p:cNvPr>
          <p:cNvSpPr txBox="1">
            <a:spLocks/>
          </p:cNvSpPr>
          <p:nvPr/>
        </p:nvSpPr>
        <p:spPr>
          <a:xfrm>
            <a:off x="3179320" y="3043899"/>
            <a:ext cx="2851342" cy="2763006"/>
          </a:xfrm>
          <a:prstGeom prst="roundRect">
            <a:avLst>
              <a:gd name="adj" fmla="val 2208"/>
            </a:avLst>
          </a:prstGeom>
          <a:solidFill>
            <a:schemeClr val="bg1"/>
          </a:solidFill>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8900" dirty="0"/>
              <a:t>71%</a:t>
            </a:r>
          </a:p>
          <a:p>
            <a:pPr marL="0" indent="0" defTabSz="1282427">
              <a:lnSpc>
                <a:spcPct val="100000"/>
              </a:lnSpc>
              <a:buClrTx/>
              <a:buNone/>
              <a:defRPr/>
            </a:pPr>
            <a:r>
              <a:rPr lang="en-GB" sz="1600" dirty="0"/>
              <a:t>Being part of a big audience enhances the experience</a:t>
            </a:r>
          </a:p>
        </p:txBody>
      </p:sp>
      <p:sp>
        <p:nvSpPr>
          <p:cNvPr id="26" name="Text Placeholder 6">
            <a:extLst>
              <a:ext uri="{FF2B5EF4-FFF2-40B4-BE49-F238E27FC236}">
                <a16:creationId xmlns:a16="http://schemas.microsoft.com/office/drawing/2014/main" id="{62FD94A0-643D-648A-496E-C730EA561BA4}"/>
              </a:ext>
            </a:extLst>
          </p:cNvPr>
          <p:cNvSpPr txBox="1">
            <a:spLocks/>
          </p:cNvSpPr>
          <p:nvPr/>
        </p:nvSpPr>
        <p:spPr>
          <a:xfrm>
            <a:off x="6151958" y="3043899"/>
            <a:ext cx="2851342" cy="2763006"/>
          </a:xfrm>
          <a:prstGeom prst="roundRect">
            <a:avLst>
              <a:gd name="adj" fmla="val 2208"/>
            </a:avLst>
          </a:prstGeom>
          <a:solidFill>
            <a:schemeClr val="bg1"/>
          </a:solidFill>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8900" dirty="0"/>
              <a:t>62%</a:t>
            </a:r>
          </a:p>
          <a:p>
            <a:pPr marL="0" indent="0" defTabSz="1282427">
              <a:lnSpc>
                <a:spcPct val="100000"/>
              </a:lnSpc>
              <a:buClrTx/>
              <a:buNone/>
              <a:defRPr/>
            </a:pPr>
            <a:r>
              <a:rPr lang="en-GB" sz="1600" dirty="0"/>
              <a:t>Like to get to the cinema </a:t>
            </a:r>
            <a:br>
              <a:rPr lang="en-GB" sz="1600" dirty="0"/>
            </a:br>
            <a:r>
              <a:rPr lang="en-GB" sz="1600" dirty="0"/>
              <a:t>in good time to see </a:t>
            </a:r>
            <a:br>
              <a:rPr lang="en-GB" sz="1600" dirty="0"/>
            </a:br>
            <a:r>
              <a:rPr lang="en-GB" sz="1600" dirty="0"/>
              <a:t>the ads &amp; trailers</a:t>
            </a:r>
          </a:p>
        </p:txBody>
      </p:sp>
      <p:sp>
        <p:nvSpPr>
          <p:cNvPr id="27" name="Text Placeholder 6">
            <a:extLst>
              <a:ext uri="{FF2B5EF4-FFF2-40B4-BE49-F238E27FC236}">
                <a16:creationId xmlns:a16="http://schemas.microsoft.com/office/drawing/2014/main" id="{202BB85C-056C-63FB-714F-0E23DA471816}"/>
              </a:ext>
            </a:extLst>
          </p:cNvPr>
          <p:cNvSpPr txBox="1">
            <a:spLocks/>
          </p:cNvSpPr>
          <p:nvPr/>
        </p:nvSpPr>
        <p:spPr>
          <a:xfrm>
            <a:off x="9124596" y="3043899"/>
            <a:ext cx="2851342" cy="2763006"/>
          </a:xfrm>
          <a:prstGeom prst="roundRect">
            <a:avLst>
              <a:gd name="adj" fmla="val 2208"/>
            </a:avLst>
          </a:prstGeom>
          <a:solidFill>
            <a:schemeClr val="bg1"/>
          </a:solidFill>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8900" dirty="0"/>
              <a:t>60%</a:t>
            </a:r>
          </a:p>
          <a:p>
            <a:pPr marL="0" indent="0" defTabSz="1282427">
              <a:lnSpc>
                <a:spcPct val="100000"/>
              </a:lnSpc>
              <a:buClrTx/>
              <a:buNone/>
              <a:defRPr/>
            </a:pPr>
            <a:r>
              <a:rPr lang="en-GB" sz="1600" dirty="0"/>
              <a:t>Enjoy talking about </a:t>
            </a:r>
            <a:br>
              <a:rPr lang="en-GB" sz="1600" dirty="0"/>
            </a:br>
            <a:r>
              <a:rPr lang="en-GB" sz="1600" dirty="0"/>
              <a:t>the ads with other </a:t>
            </a:r>
            <a:br>
              <a:rPr lang="en-GB" sz="1600" dirty="0"/>
            </a:br>
            <a:r>
              <a:rPr lang="en-GB" sz="1600" dirty="0"/>
              <a:t>people</a:t>
            </a:r>
          </a:p>
        </p:txBody>
      </p:sp>
      <p:sp>
        <p:nvSpPr>
          <p:cNvPr id="28" name="Text Placeholder 5">
            <a:extLst>
              <a:ext uri="{FF2B5EF4-FFF2-40B4-BE49-F238E27FC236}">
                <a16:creationId xmlns:a16="http://schemas.microsoft.com/office/drawing/2014/main" id="{84868F00-7F90-7D90-2C21-DC19E348938A}"/>
              </a:ext>
            </a:extLst>
          </p:cNvPr>
          <p:cNvSpPr txBox="1">
            <a:spLocks/>
          </p:cNvSpPr>
          <p:nvPr/>
        </p:nvSpPr>
        <p:spPr>
          <a:xfrm>
            <a:off x="199829" y="3043898"/>
            <a:ext cx="2851342" cy="2763006"/>
          </a:xfrm>
          <a:prstGeom prst="roundRect">
            <a:avLst>
              <a:gd name="adj" fmla="val 2208"/>
            </a:avLst>
          </a:prstGeom>
          <a:solidFill>
            <a:schemeClr val="bg1"/>
          </a:solidFill>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8900" dirty="0"/>
              <a:t>62%</a:t>
            </a:r>
          </a:p>
          <a:p>
            <a:pPr marL="0" indent="0" defTabSz="1282427">
              <a:lnSpc>
                <a:spcPct val="100000"/>
              </a:lnSpc>
              <a:buClrTx/>
              <a:buNone/>
              <a:defRPr/>
            </a:pPr>
            <a:r>
              <a:rPr lang="en-GB" sz="1600" dirty="0"/>
              <a:t>Going to the cinema is</a:t>
            </a:r>
            <a:br>
              <a:rPr lang="en-GB" sz="1600" dirty="0"/>
            </a:br>
            <a:r>
              <a:rPr lang="en-GB" sz="1600" dirty="0"/>
              <a:t>about much more than the film – it’s a social occasion</a:t>
            </a:r>
          </a:p>
        </p:txBody>
      </p:sp>
      <p:sp>
        <p:nvSpPr>
          <p:cNvPr id="29" name="TextBox 28">
            <a:extLst>
              <a:ext uri="{FF2B5EF4-FFF2-40B4-BE49-F238E27FC236}">
                <a16:creationId xmlns:a16="http://schemas.microsoft.com/office/drawing/2014/main" id="{F3613AD2-0FD7-9F60-78EC-BB7248511DA9}"/>
              </a:ext>
            </a:extLst>
          </p:cNvPr>
          <p:cNvSpPr txBox="1"/>
          <p:nvPr/>
        </p:nvSpPr>
        <p:spPr>
          <a:xfrm>
            <a:off x="5525523" y="2666158"/>
            <a:ext cx="1140955" cy="297454"/>
          </a:xfrm>
          <a:prstGeom prst="rect">
            <a:avLst/>
          </a:prstGeom>
          <a:noFill/>
        </p:spPr>
        <p:txBody>
          <a:bodyPr wrap="square">
            <a:spAutoFit/>
          </a:bodyPr>
          <a:lstStyle/>
          <a:p>
            <a:r>
              <a:rPr lang="en-GB" sz="1333" b="1" dirty="0"/>
              <a:t>% Net agree</a:t>
            </a:r>
          </a:p>
        </p:txBody>
      </p:sp>
      <p:pic>
        <p:nvPicPr>
          <p:cNvPr id="30" name="Picture 29" descr="A black background with blue and pink text&#10;&#10;Description automatically generated">
            <a:extLst>
              <a:ext uri="{FF2B5EF4-FFF2-40B4-BE49-F238E27FC236}">
                <a16:creationId xmlns:a16="http://schemas.microsoft.com/office/drawing/2014/main" id="{79167E32-4EC1-F934-044F-E44C54A745DA}"/>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Lst>
          </a:blip>
          <a:stretch>
            <a:fillRect/>
          </a:stretch>
        </p:blipFill>
        <p:spPr>
          <a:xfrm>
            <a:off x="1787141" y="6287380"/>
            <a:ext cx="1000509" cy="427550"/>
          </a:xfrm>
          <a:prstGeom prst="rect">
            <a:avLst/>
          </a:prstGeom>
          <a:effectLst/>
        </p:spPr>
      </p:pic>
    </p:spTree>
    <p:extLst>
      <p:ext uri="{BB962C8B-B14F-4D97-AF65-F5344CB8AC3E}">
        <p14:creationId xmlns:p14="http://schemas.microsoft.com/office/powerpoint/2010/main" val="336585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A320B38-B168-3E85-647F-97F375529263}"/>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713066A4-BB2C-A1DC-72A0-51E6F2E9E49E}"/>
              </a:ext>
            </a:extLst>
          </p:cNvPr>
          <p:cNvSpPr txBox="1">
            <a:spLocks/>
          </p:cNvSpPr>
          <p:nvPr/>
        </p:nvSpPr>
        <p:spPr>
          <a:xfrm>
            <a:off x="194653" y="1843154"/>
            <a:ext cx="11713868" cy="4041610"/>
          </a:xfrm>
          <a:prstGeom prst="roundRect">
            <a:avLst>
              <a:gd name="adj" fmla="val 1848"/>
            </a:avLst>
          </a:prstGeom>
          <a:solidFill>
            <a:schemeClr val="bg1"/>
          </a:solidFill>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12" name="Text Placeholder 1">
            <a:extLst>
              <a:ext uri="{FF2B5EF4-FFF2-40B4-BE49-F238E27FC236}">
                <a16:creationId xmlns:a16="http://schemas.microsoft.com/office/drawing/2014/main" id="{67B91BC0-F56F-535D-C532-D1BE1048ACA6}"/>
              </a:ext>
            </a:extLst>
          </p:cNvPr>
          <p:cNvSpPr txBox="1">
            <a:spLocks/>
          </p:cNvSpPr>
          <p:nvPr/>
        </p:nvSpPr>
        <p:spPr>
          <a:xfrm>
            <a:off x="6510445" y="6442492"/>
            <a:ext cx="5398076" cy="157051"/>
          </a:xfrm>
          <a:prstGeom prst="rect">
            <a:avLst/>
          </a:prstGeom>
        </p:spPr>
        <p:txBody>
          <a:bodyPr vert="horz" lIns="0" tIns="0" rIns="0" bIns="0" rtlCol="0">
            <a:noAutofit/>
          </a:bodyPr>
          <a:lstStyle>
            <a:lvl1pPr marL="6350" indent="-6350" algn="r">
              <a:lnSpc>
                <a:spcPct val="90000"/>
              </a:lnSpc>
              <a:spcBef>
                <a:spcPts val="1000"/>
              </a:spcBef>
              <a:buFont typeface="Arial" panose="020B0604020202020204" pitchFamily="34" charset="0"/>
              <a:buNone/>
              <a:tabLst/>
              <a:defRPr sz="1000" b="0">
                <a:solidFill>
                  <a:schemeClr val="bg1"/>
                </a:solidFill>
                <a:cs typeface="Poppins" panose="00000500000000000000" pitchFamily="50" charset="0"/>
              </a:defRPr>
            </a:lvl1pPr>
            <a:lvl2pPr marL="685800" indent="-228600">
              <a:lnSpc>
                <a:spcPct val="90000"/>
              </a:lnSpc>
              <a:spcBef>
                <a:spcPts val="500"/>
              </a:spcBef>
              <a:buFont typeface="Arial" panose="020B0604020202020204" pitchFamily="34" charset="0"/>
              <a:buChar char="•"/>
              <a:defRPr sz="2400" b="1"/>
            </a:lvl2pPr>
            <a:lvl3pPr marL="1143000" indent="-228600">
              <a:lnSpc>
                <a:spcPct val="90000"/>
              </a:lnSpc>
              <a:spcBef>
                <a:spcPts val="500"/>
              </a:spcBef>
              <a:buFont typeface="Arial" panose="020B0604020202020204" pitchFamily="34" charset="0"/>
              <a:buChar char="•"/>
              <a:defRPr sz="2000" b="1"/>
            </a:lvl3pPr>
            <a:lvl4pPr marL="1600200" indent="-228600">
              <a:lnSpc>
                <a:spcPct val="90000"/>
              </a:lnSpc>
              <a:spcBef>
                <a:spcPts val="500"/>
              </a:spcBef>
              <a:buFont typeface="Arial" panose="020B0604020202020204" pitchFamily="34" charset="0"/>
              <a:buChar char="•"/>
              <a:defRPr b="1"/>
            </a:lvl4pPr>
            <a:lvl5pPr marL="2057400" indent="-228600">
              <a:lnSpc>
                <a:spcPct val="90000"/>
              </a:lnSpc>
              <a:spcBef>
                <a:spcPts val="500"/>
              </a:spcBef>
              <a:buFont typeface="Arial" panose="020B0604020202020204" pitchFamily="34" charset="0"/>
              <a:buChar char="•"/>
              <a:defRPr b="1"/>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872306">
              <a:lnSpc>
                <a:spcPct val="100000"/>
              </a:lnSpc>
              <a:buClr>
                <a:srgbClr val="FFFFFF"/>
              </a:buClr>
              <a:buSzPct val="100000"/>
              <a:defRPr/>
            </a:pPr>
            <a:r>
              <a:rPr lang="en-GB" dirty="0">
                <a:solidFill>
                  <a:schemeClr val="tx1"/>
                </a:solidFill>
              </a:rPr>
              <a:t>Source: Barb / TRP / 2023 / All devices + DCM, 2024 YTD</a:t>
            </a:r>
          </a:p>
        </p:txBody>
      </p:sp>
      <p:sp>
        <p:nvSpPr>
          <p:cNvPr id="2" name="Subtitle 3">
            <a:extLst>
              <a:ext uri="{FF2B5EF4-FFF2-40B4-BE49-F238E27FC236}">
                <a16:creationId xmlns:a16="http://schemas.microsoft.com/office/drawing/2014/main" id="{3682CBC4-498D-A0B3-FC2E-19CD13762A28}"/>
              </a:ext>
            </a:extLst>
          </p:cNvPr>
          <p:cNvSpPr>
            <a:spLocks noGrp="1"/>
          </p:cNvSpPr>
          <p:nvPr>
            <p:ph type="subTitle" idx="1"/>
          </p:nvPr>
        </p:nvSpPr>
        <p:spPr>
          <a:xfrm>
            <a:off x="210653" y="987218"/>
            <a:ext cx="11770696" cy="347555"/>
          </a:xfrm>
        </p:spPr>
        <p:txBody>
          <a:bodyPr/>
          <a:lstStyle/>
          <a:p>
            <a:r>
              <a:rPr lang="en-GB" dirty="0"/>
              <a:t>As many other AV experiences are now watched alone, cinema continues to bring people together and provide brands with a co-viewing environment for their ad</a:t>
            </a:r>
          </a:p>
        </p:txBody>
      </p:sp>
      <p:sp>
        <p:nvSpPr>
          <p:cNvPr id="3" name="Title 4">
            <a:extLst>
              <a:ext uri="{FF2B5EF4-FFF2-40B4-BE49-F238E27FC236}">
                <a16:creationId xmlns:a16="http://schemas.microsoft.com/office/drawing/2014/main" id="{BE2DC866-F2BC-7CFE-A7E4-3860DFCE5AF0}"/>
              </a:ext>
            </a:extLst>
          </p:cNvPr>
          <p:cNvSpPr>
            <a:spLocks noGrp="1"/>
          </p:cNvSpPr>
          <p:nvPr>
            <p:ph type="title"/>
          </p:nvPr>
        </p:nvSpPr>
        <p:spPr>
          <a:xfrm>
            <a:off x="199829" y="239094"/>
            <a:ext cx="10882181" cy="525552"/>
          </a:xfrm>
        </p:spPr>
        <p:txBody>
          <a:bodyPr/>
          <a:lstStyle/>
          <a:p>
            <a:r>
              <a:rPr lang="en-GB" dirty="0"/>
              <a:t>Maximise shared viewing with cinema </a:t>
            </a:r>
          </a:p>
        </p:txBody>
      </p:sp>
      <p:sp>
        <p:nvSpPr>
          <p:cNvPr id="15" name="TextBox 14">
            <a:extLst>
              <a:ext uri="{FF2B5EF4-FFF2-40B4-BE49-F238E27FC236}">
                <a16:creationId xmlns:a16="http://schemas.microsoft.com/office/drawing/2014/main" id="{D1476287-3DC4-4C0A-F89F-4A7941C2F99C}"/>
              </a:ext>
            </a:extLst>
          </p:cNvPr>
          <p:cNvSpPr txBox="1"/>
          <p:nvPr/>
        </p:nvSpPr>
        <p:spPr>
          <a:xfrm>
            <a:off x="47442" y="1965585"/>
            <a:ext cx="3139867" cy="323615"/>
          </a:xfrm>
          <a:prstGeom prst="rect">
            <a:avLst/>
          </a:prstGeom>
          <a:noFill/>
        </p:spPr>
        <p:txBody>
          <a:bodyPr wrap="square">
            <a:spAutoFit/>
          </a:bodyPr>
          <a:lstStyle/>
          <a:p>
            <a:pPr algn="ctr" defTabSz="1282243">
              <a:lnSpc>
                <a:spcPts val="1999"/>
              </a:lnSpc>
              <a:buClr>
                <a:srgbClr val="FFFFFF"/>
              </a:buClr>
              <a:buSzPct val="100000"/>
              <a:defRPr/>
            </a:pPr>
            <a:r>
              <a:rPr lang="en-GB" sz="1333" b="1" dirty="0">
                <a:solidFill>
                  <a:srgbClr val="000000"/>
                </a:solidFill>
                <a:latin typeface="Arial"/>
              </a:rPr>
              <a:t>% of viewing that is co-viewing</a:t>
            </a:r>
          </a:p>
        </p:txBody>
      </p:sp>
      <p:graphicFrame>
        <p:nvGraphicFramePr>
          <p:cNvPr id="16" name="Chart 15">
            <a:extLst>
              <a:ext uri="{FF2B5EF4-FFF2-40B4-BE49-F238E27FC236}">
                <a16:creationId xmlns:a16="http://schemas.microsoft.com/office/drawing/2014/main" id="{5AF2E3DA-755F-851B-95E9-D1059768682A}"/>
              </a:ext>
            </a:extLst>
          </p:cNvPr>
          <p:cNvGraphicFramePr/>
          <p:nvPr>
            <p:extLst>
              <p:ext uri="{D42A27DB-BD31-4B8C-83A1-F6EECF244321}">
                <p14:modId xmlns:p14="http://schemas.microsoft.com/office/powerpoint/2010/main" val="3922305909"/>
              </p:ext>
            </p:extLst>
          </p:nvPr>
        </p:nvGraphicFramePr>
        <p:xfrm>
          <a:off x="210653" y="2002375"/>
          <a:ext cx="11503125" cy="3763303"/>
        </p:xfrm>
        <a:graphic>
          <a:graphicData uri="http://schemas.openxmlformats.org/drawingml/2006/chart">
            <c:chart xmlns:c="http://schemas.openxmlformats.org/drawingml/2006/chart" xmlns:r="http://schemas.openxmlformats.org/officeDocument/2006/relationships" r:id="rId3"/>
          </a:graphicData>
        </a:graphic>
      </p:graphicFrame>
      <p:pic>
        <p:nvPicPr>
          <p:cNvPr id="17" name="Picture 16" descr="A black background with blue and pink text&#10;&#10;Description automatically generated">
            <a:extLst>
              <a:ext uri="{FF2B5EF4-FFF2-40B4-BE49-F238E27FC236}">
                <a16:creationId xmlns:a16="http://schemas.microsoft.com/office/drawing/2014/main" id="{C6CD3AFE-B417-AF49-6BE8-3E5C730B5520}"/>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787141" y="6287380"/>
            <a:ext cx="1000509" cy="427550"/>
          </a:xfrm>
          <a:prstGeom prst="rect">
            <a:avLst/>
          </a:prstGeom>
          <a:effectLst/>
        </p:spPr>
      </p:pic>
    </p:spTree>
    <p:extLst>
      <p:ext uri="{BB962C8B-B14F-4D97-AF65-F5344CB8AC3E}">
        <p14:creationId xmlns:p14="http://schemas.microsoft.com/office/powerpoint/2010/main" val="2899630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1ABC77A6-9B89-0612-290D-16A906BCD34F}"/>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9B245A6E-E249-D1C7-5F53-1AEEF249D61F}"/>
              </a:ext>
            </a:extLst>
          </p:cNvPr>
          <p:cNvSpPr txBox="1">
            <a:spLocks/>
          </p:cNvSpPr>
          <p:nvPr/>
        </p:nvSpPr>
        <p:spPr>
          <a:xfrm>
            <a:off x="6463149" y="6442492"/>
            <a:ext cx="5398076" cy="157051"/>
          </a:xfrm>
          <a:prstGeom prst="rect">
            <a:avLst/>
          </a:prstGeom>
        </p:spPr>
        <p:txBody>
          <a:bodyPr vert="horz" lIns="0" tIns="0" rIns="0" bIns="0" rtlCol="0">
            <a:noAutofit/>
          </a:bodyPr>
          <a:lstStyle>
            <a:defPPr>
              <a:defRPr lang="en-US"/>
            </a:defPPr>
            <a:lvl1pPr marL="6350" indent="-6350" algn="r">
              <a:lnSpc>
                <a:spcPct val="90000"/>
              </a:lnSpc>
              <a:spcBef>
                <a:spcPts val="1000"/>
              </a:spcBef>
              <a:buFont typeface="Arial" panose="020B0604020202020204" pitchFamily="34" charset="0"/>
              <a:buNone/>
              <a:tabLst/>
              <a:defRPr sz="1000" b="0">
                <a:cs typeface="Poppins" panose="00000500000000000000" pitchFamily="50" charset="0"/>
              </a:defRPr>
            </a:lvl1pPr>
            <a:lvl2pPr marL="685800" indent="-228600">
              <a:lnSpc>
                <a:spcPct val="90000"/>
              </a:lnSpc>
              <a:spcBef>
                <a:spcPts val="500"/>
              </a:spcBef>
              <a:buFont typeface="Arial" panose="020B0604020202020204" pitchFamily="34" charset="0"/>
              <a:buChar char="•"/>
              <a:defRPr sz="2400" b="1"/>
            </a:lvl2pPr>
            <a:lvl3pPr marL="1143000" indent="-228600">
              <a:lnSpc>
                <a:spcPct val="90000"/>
              </a:lnSpc>
              <a:spcBef>
                <a:spcPts val="500"/>
              </a:spcBef>
              <a:buFont typeface="Arial" panose="020B0604020202020204" pitchFamily="34" charset="0"/>
              <a:buChar char="•"/>
              <a:defRPr sz="2000" b="1"/>
            </a:lvl3pPr>
            <a:lvl4pPr marL="1600200" indent="-228600">
              <a:lnSpc>
                <a:spcPct val="90000"/>
              </a:lnSpc>
              <a:spcBef>
                <a:spcPts val="500"/>
              </a:spcBef>
              <a:buFont typeface="Arial" panose="020B0604020202020204" pitchFamily="34" charset="0"/>
              <a:buChar char="•"/>
              <a:defRPr b="1"/>
            </a:lvl4pPr>
            <a:lvl5pPr marL="2057400" indent="-228600">
              <a:lnSpc>
                <a:spcPct val="90000"/>
              </a:lnSpc>
              <a:spcBef>
                <a:spcPts val="500"/>
              </a:spcBef>
              <a:buFont typeface="Arial" panose="020B0604020202020204" pitchFamily="34" charset="0"/>
              <a:buChar char="•"/>
              <a:defRPr b="1"/>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Source: Nielsen </a:t>
            </a:r>
            <a:r>
              <a:rPr lang="en-GB" dirty="0" err="1"/>
              <a:t>AdIntel</a:t>
            </a:r>
            <a:r>
              <a:rPr lang="en-GB" dirty="0"/>
              <a:t>. Top 100 Multi-media advertisers.</a:t>
            </a:r>
          </a:p>
        </p:txBody>
      </p:sp>
      <p:sp>
        <p:nvSpPr>
          <p:cNvPr id="16" name="Subtitle 3">
            <a:extLst>
              <a:ext uri="{FF2B5EF4-FFF2-40B4-BE49-F238E27FC236}">
                <a16:creationId xmlns:a16="http://schemas.microsoft.com/office/drawing/2014/main" id="{1F668D28-C2D2-B63B-A9C9-65CEDD768B5E}"/>
              </a:ext>
            </a:extLst>
          </p:cNvPr>
          <p:cNvSpPr txBox="1">
            <a:spLocks/>
          </p:cNvSpPr>
          <p:nvPr/>
        </p:nvSpPr>
        <p:spPr>
          <a:xfrm>
            <a:off x="210653" y="987218"/>
            <a:ext cx="11770696"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t>Investing in a premium, shared experience  channel such as cinema helps signal to the audience that your brand is also high quality and can also help validate price premium too for higher end products. </a:t>
            </a:r>
          </a:p>
        </p:txBody>
      </p:sp>
      <p:sp>
        <p:nvSpPr>
          <p:cNvPr id="17" name="Title 4">
            <a:extLst>
              <a:ext uri="{FF2B5EF4-FFF2-40B4-BE49-F238E27FC236}">
                <a16:creationId xmlns:a16="http://schemas.microsoft.com/office/drawing/2014/main" id="{3574399C-42BC-25AF-C33E-F3085C8ADE7D}"/>
              </a:ext>
            </a:extLst>
          </p:cNvPr>
          <p:cNvSpPr txBox="1">
            <a:spLocks/>
          </p:cNvSpPr>
          <p:nvPr/>
        </p:nvSpPr>
        <p:spPr>
          <a:xfrm>
            <a:off x="199829" y="239094"/>
            <a:ext cx="10882181" cy="52555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GB" dirty="0"/>
              <a:t>Everything signals</a:t>
            </a:r>
          </a:p>
        </p:txBody>
      </p:sp>
      <p:sp>
        <p:nvSpPr>
          <p:cNvPr id="18" name="Text Placeholder 2">
            <a:extLst>
              <a:ext uri="{FF2B5EF4-FFF2-40B4-BE49-F238E27FC236}">
                <a16:creationId xmlns:a16="http://schemas.microsoft.com/office/drawing/2014/main" id="{AAB14548-A4CF-0738-09CF-2224AE2B941C}"/>
              </a:ext>
            </a:extLst>
          </p:cNvPr>
          <p:cNvSpPr txBox="1">
            <a:spLocks/>
          </p:cNvSpPr>
          <p:nvPr/>
        </p:nvSpPr>
        <p:spPr>
          <a:xfrm>
            <a:off x="706098" y="2109018"/>
            <a:ext cx="3402957" cy="3761764"/>
          </a:xfrm>
          <a:prstGeom prst="roundRect">
            <a:avLst>
              <a:gd name="adj" fmla="val 1848"/>
            </a:avLst>
          </a:prstGeom>
          <a:solidFill>
            <a:schemeClr val="bg1"/>
          </a:solidFill>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22" name="Text Placeholder 3">
            <a:extLst>
              <a:ext uri="{FF2B5EF4-FFF2-40B4-BE49-F238E27FC236}">
                <a16:creationId xmlns:a16="http://schemas.microsoft.com/office/drawing/2014/main" id="{6055C2B2-FAA8-E41C-CC76-78EE3810A418}"/>
              </a:ext>
            </a:extLst>
          </p:cNvPr>
          <p:cNvSpPr txBox="1">
            <a:spLocks/>
          </p:cNvSpPr>
          <p:nvPr/>
        </p:nvSpPr>
        <p:spPr>
          <a:xfrm>
            <a:off x="831612" y="2617236"/>
            <a:ext cx="3277443" cy="359950"/>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60"/>
              </a:lnSpc>
              <a:buNone/>
            </a:pPr>
            <a:r>
              <a:rPr lang="en-GB" sz="4800" dirty="0">
                <a:solidFill>
                  <a:schemeClr val="tx2"/>
                </a:solidFill>
              </a:rPr>
              <a:t>Fitness signalling</a:t>
            </a:r>
          </a:p>
        </p:txBody>
      </p:sp>
      <p:sp>
        <p:nvSpPr>
          <p:cNvPr id="25" name="Text Placeholder 3">
            <a:extLst>
              <a:ext uri="{FF2B5EF4-FFF2-40B4-BE49-F238E27FC236}">
                <a16:creationId xmlns:a16="http://schemas.microsoft.com/office/drawing/2014/main" id="{DBD3DB9D-05E8-5514-4F7C-3DE0AFFB9DDE}"/>
              </a:ext>
            </a:extLst>
          </p:cNvPr>
          <p:cNvSpPr txBox="1">
            <a:spLocks/>
          </p:cNvSpPr>
          <p:nvPr/>
        </p:nvSpPr>
        <p:spPr>
          <a:xfrm>
            <a:off x="831612" y="4129906"/>
            <a:ext cx="3277443" cy="359950"/>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8788">
              <a:buNone/>
              <a:defRPr/>
            </a:pPr>
            <a:r>
              <a:rPr lang="en-GB" sz="1800" dirty="0">
                <a:cs typeface="Inter Tight" panose="02000503000000020004" pitchFamily="2" charset="0"/>
              </a:rPr>
              <a:t>Production values, big screens, premium content etc. signal financial strength and success </a:t>
            </a:r>
            <a:br>
              <a:rPr lang="en-GB" sz="1800" dirty="0">
                <a:cs typeface="Inter Tight" panose="02000503000000020004" pitchFamily="2" charset="0"/>
              </a:rPr>
            </a:br>
            <a:r>
              <a:rPr lang="en-GB" sz="1800" dirty="0">
                <a:cs typeface="Inter Tight" panose="02000503000000020004" pitchFamily="2" charset="0"/>
              </a:rPr>
              <a:t>for brands.</a:t>
            </a:r>
          </a:p>
        </p:txBody>
      </p:sp>
      <p:sp>
        <p:nvSpPr>
          <p:cNvPr id="26" name="Text Placeholder 2">
            <a:extLst>
              <a:ext uri="{FF2B5EF4-FFF2-40B4-BE49-F238E27FC236}">
                <a16:creationId xmlns:a16="http://schemas.microsoft.com/office/drawing/2014/main" id="{A68E6888-47F6-F53A-81ED-8901B51B9B49}"/>
              </a:ext>
            </a:extLst>
          </p:cNvPr>
          <p:cNvSpPr txBox="1">
            <a:spLocks/>
          </p:cNvSpPr>
          <p:nvPr/>
        </p:nvSpPr>
        <p:spPr>
          <a:xfrm>
            <a:off x="4434037" y="2109018"/>
            <a:ext cx="3402957" cy="3761764"/>
          </a:xfrm>
          <a:prstGeom prst="roundRect">
            <a:avLst>
              <a:gd name="adj" fmla="val 1848"/>
            </a:avLst>
          </a:prstGeom>
          <a:solidFill>
            <a:schemeClr val="bg1"/>
          </a:solidFill>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27" name="Text Placeholder 3">
            <a:extLst>
              <a:ext uri="{FF2B5EF4-FFF2-40B4-BE49-F238E27FC236}">
                <a16:creationId xmlns:a16="http://schemas.microsoft.com/office/drawing/2014/main" id="{31A2CA0D-D5B2-1BC8-B84E-95EDE454DEAF}"/>
              </a:ext>
            </a:extLst>
          </p:cNvPr>
          <p:cNvSpPr txBox="1">
            <a:spLocks/>
          </p:cNvSpPr>
          <p:nvPr/>
        </p:nvSpPr>
        <p:spPr>
          <a:xfrm>
            <a:off x="4559551" y="2617236"/>
            <a:ext cx="3277443" cy="359950"/>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60"/>
              </a:lnSpc>
              <a:buNone/>
            </a:pPr>
            <a:r>
              <a:rPr lang="en-GB" sz="4800" dirty="0">
                <a:solidFill>
                  <a:schemeClr val="tx2"/>
                </a:solidFill>
              </a:rPr>
              <a:t>Social signalling</a:t>
            </a:r>
          </a:p>
        </p:txBody>
      </p:sp>
      <p:sp>
        <p:nvSpPr>
          <p:cNvPr id="28" name="Text Placeholder 3">
            <a:extLst>
              <a:ext uri="{FF2B5EF4-FFF2-40B4-BE49-F238E27FC236}">
                <a16:creationId xmlns:a16="http://schemas.microsoft.com/office/drawing/2014/main" id="{8C60FA96-8A83-B4CE-B98C-2B86A0C6320F}"/>
              </a:ext>
            </a:extLst>
          </p:cNvPr>
          <p:cNvSpPr txBox="1">
            <a:spLocks/>
          </p:cNvSpPr>
          <p:nvPr/>
        </p:nvSpPr>
        <p:spPr>
          <a:xfrm>
            <a:off x="4559551" y="4129906"/>
            <a:ext cx="3277443" cy="359950"/>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8788">
              <a:buNone/>
              <a:defRPr/>
            </a:pPr>
            <a:r>
              <a:rPr lang="en-GB" sz="1800" dirty="0">
                <a:cs typeface="Inter Tight" panose="02000503000000020004" pitchFamily="2" charset="0"/>
              </a:rPr>
              <a:t>Maximising perceptions </a:t>
            </a:r>
            <a:br>
              <a:rPr lang="en-GB" sz="1800" dirty="0">
                <a:cs typeface="Inter Tight" panose="02000503000000020004" pitchFamily="2" charset="0"/>
              </a:rPr>
            </a:br>
            <a:r>
              <a:rPr lang="en-GB" sz="1800" dirty="0">
                <a:cs typeface="Inter Tight" panose="02000503000000020004" pitchFamily="2" charset="0"/>
              </a:rPr>
              <a:t>of fame and ‘common knowledge’ about brands.</a:t>
            </a:r>
          </a:p>
        </p:txBody>
      </p:sp>
      <p:sp>
        <p:nvSpPr>
          <p:cNvPr id="29" name="Text Placeholder 2">
            <a:extLst>
              <a:ext uri="{FF2B5EF4-FFF2-40B4-BE49-F238E27FC236}">
                <a16:creationId xmlns:a16="http://schemas.microsoft.com/office/drawing/2014/main" id="{72474774-12E1-3BD1-C611-CBC87B249A96}"/>
              </a:ext>
            </a:extLst>
          </p:cNvPr>
          <p:cNvSpPr txBox="1">
            <a:spLocks/>
          </p:cNvSpPr>
          <p:nvPr/>
        </p:nvSpPr>
        <p:spPr>
          <a:xfrm>
            <a:off x="8190497" y="2109018"/>
            <a:ext cx="3402957" cy="3761764"/>
          </a:xfrm>
          <a:prstGeom prst="roundRect">
            <a:avLst>
              <a:gd name="adj" fmla="val 1848"/>
            </a:avLst>
          </a:prstGeom>
          <a:solidFill>
            <a:schemeClr val="bg1"/>
          </a:solidFill>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30" name="Text Placeholder 3">
            <a:extLst>
              <a:ext uri="{FF2B5EF4-FFF2-40B4-BE49-F238E27FC236}">
                <a16:creationId xmlns:a16="http://schemas.microsoft.com/office/drawing/2014/main" id="{59293E0A-56FD-E537-5649-94A48BDB0D8D}"/>
              </a:ext>
            </a:extLst>
          </p:cNvPr>
          <p:cNvSpPr txBox="1">
            <a:spLocks/>
          </p:cNvSpPr>
          <p:nvPr/>
        </p:nvSpPr>
        <p:spPr>
          <a:xfrm>
            <a:off x="8316011" y="2617236"/>
            <a:ext cx="3277443" cy="359950"/>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60"/>
              </a:lnSpc>
              <a:buNone/>
            </a:pPr>
            <a:r>
              <a:rPr lang="en-GB" sz="4800" dirty="0">
                <a:solidFill>
                  <a:schemeClr val="tx2"/>
                </a:solidFill>
              </a:rPr>
              <a:t>Honest signalling</a:t>
            </a:r>
          </a:p>
        </p:txBody>
      </p:sp>
      <p:sp>
        <p:nvSpPr>
          <p:cNvPr id="31" name="Text Placeholder 3">
            <a:extLst>
              <a:ext uri="{FF2B5EF4-FFF2-40B4-BE49-F238E27FC236}">
                <a16:creationId xmlns:a16="http://schemas.microsoft.com/office/drawing/2014/main" id="{79161747-142D-17E9-7E05-E3177790BF8C}"/>
              </a:ext>
            </a:extLst>
          </p:cNvPr>
          <p:cNvSpPr txBox="1">
            <a:spLocks/>
          </p:cNvSpPr>
          <p:nvPr/>
        </p:nvSpPr>
        <p:spPr>
          <a:xfrm>
            <a:off x="8316011" y="4129906"/>
            <a:ext cx="3277443" cy="359950"/>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8788">
              <a:buNone/>
              <a:defRPr/>
            </a:pPr>
            <a:r>
              <a:rPr lang="en-GB" sz="1800" dirty="0">
                <a:cs typeface="Inter Tight" panose="02000503000000020004" pitchFamily="2" charset="0"/>
              </a:rPr>
              <a:t>The power of brands </a:t>
            </a:r>
            <a:br>
              <a:rPr lang="en-GB" sz="1800" dirty="0">
                <a:cs typeface="Inter Tight" panose="02000503000000020004" pitchFamily="2" charset="0"/>
              </a:rPr>
            </a:br>
            <a:r>
              <a:rPr lang="en-GB" sz="1800" dirty="0">
                <a:cs typeface="Inter Tight" panose="02000503000000020004" pitchFamily="2" charset="0"/>
              </a:rPr>
              <a:t>making a public promise </a:t>
            </a:r>
            <a:br>
              <a:rPr lang="en-GB" sz="1800" dirty="0">
                <a:cs typeface="Inter Tight" panose="02000503000000020004" pitchFamily="2" charset="0"/>
              </a:rPr>
            </a:br>
            <a:r>
              <a:rPr lang="en-GB" sz="1800" dirty="0">
                <a:cs typeface="Inter Tight" panose="02000503000000020004" pitchFamily="2" charset="0"/>
              </a:rPr>
              <a:t>(as opposed to a hyper personalised one) signals </a:t>
            </a:r>
            <a:br>
              <a:rPr lang="en-GB" sz="1800" dirty="0">
                <a:cs typeface="Inter Tight" panose="02000503000000020004" pitchFamily="2" charset="0"/>
              </a:rPr>
            </a:br>
            <a:r>
              <a:rPr lang="en-GB" sz="1800" dirty="0">
                <a:cs typeface="Inter Tight" panose="02000503000000020004" pitchFamily="2" charset="0"/>
              </a:rPr>
              <a:t>trust and fame.</a:t>
            </a:r>
          </a:p>
        </p:txBody>
      </p:sp>
      <p:pic>
        <p:nvPicPr>
          <p:cNvPr id="32" name="Picture 31" descr="A black background with blue and pink text&#10;&#10;Description automatically generated">
            <a:extLst>
              <a:ext uri="{FF2B5EF4-FFF2-40B4-BE49-F238E27FC236}">
                <a16:creationId xmlns:a16="http://schemas.microsoft.com/office/drawing/2014/main" id="{DD17448C-5F01-5278-2263-1735C285D92D}"/>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Lst>
          </a:blip>
          <a:stretch>
            <a:fillRect/>
          </a:stretch>
        </p:blipFill>
        <p:spPr>
          <a:xfrm>
            <a:off x="1787141" y="6287380"/>
            <a:ext cx="1000509" cy="427550"/>
          </a:xfrm>
          <a:prstGeom prst="rect">
            <a:avLst/>
          </a:prstGeom>
          <a:effectLst/>
        </p:spPr>
      </p:pic>
    </p:spTree>
    <p:extLst>
      <p:ext uri="{BB962C8B-B14F-4D97-AF65-F5344CB8AC3E}">
        <p14:creationId xmlns:p14="http://schemas.microsoft.com/office/powerpoint/2010/main" val="2111924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A7DD280-6CCD-64DD-8103-8CD8A3FA9B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A5CD66A-7433-CF05-42AE-9D63CDFC7B06}"/>
              </a:ext>
            </a:extLst>
          </p:cNvPr>
          <p:cNvSpPr txBox="1">
            <a:spLocks/>
          </p:cNvSpPr>
          <p:nvPr/>
        </p:nvSpPr>
        <p:spPr>
          <a:xfrm>
            <a:off x="6463149" y="6442492"/>
            <a:ext cx="5398076" cy="157051"/>
          </a:xfrm>
          <a:prstGeom prst="rect">
            <a:avLst/>
          </a:prstGeom>
        </p:spPr>
        <p:txBody>
          <a:bodyPr vert="horz" lIns="0" tIns="0" rIns="0" bIns="0" rtlCol="0">
            <a:noAutofit/>
          </a:bodyPr>
          <a:lstStyle>
            <a:defPPr>
              <a:defRPr lang="en-US"/>
            </a:defPPr>
            <a:lvl1pPr marL="6350" indent="-6350" algn="r">
              <a:lnSpc>
                <a:spcPct val="90000"/>
              </a:lnSpc>
              <a:spcBef>
                <a:spcPts val="1000"/>
              </a:spcBef>
              <a:buFont typeface="Arial" panose="020B0604020202020204" pitchFamily="34" charset="0"/>
              <a:buNone/>
              <a:tabLst/>
              <a:defRPr sz="1000" b="0">
                <a:cs typeface="Poppins" panose="00000500000000000000" pitchFamily="50" charset="0"/>
              </a:defRPr>
            </a:lvl1pPr>
            <a:lvl2pPr marL="685800" indent="-228600">
              <a:lnSpc>
                <a:spcPct val="90000"/>
              </a:lnSpc>
              <a:spcBef>
                <a:spcPts val="500"/>
              </a:spcBef>
              <a:buFont typeface="Arial" panose="020B0604020202020204" pitchFamily="34" charset="0"/>
              <a:buChar char="•"/>
              <a:defRPr sz="2400" b="1"/>
            </a:lvl2pPr>
            <a:lvl3pPr marL="1143000" indent="-228600">
              <a:lnSpc>
                <a:spcPct val="90000"/>
              </a:lnSpc>
              <a:spcBef>
                <a:spcPts val="500"/>
              </a:spcBef>
              <a:buFont typeface="Arial" panose="020B0604020202020204" pitchFamily="34" charset="0"/>
              <a:buChar char="•"/>
              <a:defRPr sz="2000" b="1"/>
            </a:lvl3pPr>
            <a:lvl4pPr marL="1600200" indent="-228600">
              <a:lnSpc>
                <a:spcPct val="90000"/>
              </a:lnSpc>
              <a:spcBef>
                <a:spcPts val="500"/>
              </a:spcBef>
              <a:buFont typeface="Arial" panose="020B0604020202020204" pitchFamily="34" charset="0"/>
              <a:buChar char="•"/>
              <a:defRPr b="1"/>
            </a:lvl4pPr>
            <a:lvl5pPr marL="2057400" indent="-228600">
              <a:lnSpc>
                <a:spcPct val="90000"/>
              </a:lnSpc>
              <a:spcBef>
                <a:spcPts val="500"/>
              </a:spcBef>
              <a:buFont typeface="Arial" panose="020B0604020202020204" pitchFamily="34" charset="0"/>
              <a:buChar char="•"/>
              <a:defRPr b="1"/>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solidFill>
                  <a:schemeClr val="bg1"/>
                </a:solidFill>
              </a:rPr>
              <a:t>Source: Nielsen </a:t>
            </a:r>
            <a:r>
              <a:rPr lang="en-GB" dirty="0" err="1">
                <a:solidFill>
                  <a:schemeClr val="bg1"/>
                </a:solidFill>
              </a:rPr>
              <a:t>AdIntel</a:t>
            </a:r>
            <a:r>
              <a:rPr lang="en-GB" dirty="0">
                <a:solidFill>
                  <a:schemeClr val="bg1"/>
                </a:solidFill>
              </a:rPr>
              <a:t>. Top 100 Multi-media advertisers.</a:t>
            </a:r>
          </a:p>
        </p:txBody>
      </p:sp>
      <p:sp>
        <p:nvSpPr>
          <p:cNvPr id="3" name="Text Placeholder 9">
            <a:extLst>
              <a:ext uri="{FF2B5EF4-FFF2-40B4-BE49-F238E27FC236}">
                <a16:creationId xmlns:a16="http://schemas.microsoft.com/office/drawing/2014/main" id="{CFD54264-4239-FD78-7631-5AE8365A3E02}"/>
              </a:ext>
            </a:extLst>
          </p:cNvPr>
          <p:cNvSpPr txBox="1">
            <a:spLocks/>
          </p:cNvSpPr>
          <p:nvPr/>
        </p:nvSpPr>
        <p:spPr>
          <a:xfrm>
            <a:off x="191729" y="317502"/>
            <a:ext cx="6766420" cy="5712770"/>
          </a:xfrm>
          <a:prstGeom prst="rect">
            <a:avLst/>
          </a:prstGeom>
          <a:effectLst>
            <a:outerShdw blurRad="50800" dist="38100" dir="2700000" algn="tl" rotWithShape="0">
              <a:prstClr val="black">
                <a:alpha val="40000"/>
              </a:prstClr>
            </a:outerShdw>
          </a:effectLst>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GB" sz="13800" dirty="0">
                <a:solidFill>
                  <a:schemeClr val="bg1"/>
                </a:solidFill>
                <a:latin typeface="+mj-lt"/>
              </a:rPr>
              <a:t>73%</a:t>
            </a:r>
            <a:endParaRPr lang="en-GB" sz="4000" b="0" dirty="0">
              <a:solidFill>
                <a:schemeClr val="bg1"/>
              </a:solidFill>
              <a:latin typeface="+mj-lt"/>
            </a:endParaRPr>
          </a:p>
          <a:p>
            <a:pPr marL="0" indent="0">
              <a:buNone/>
            </a:pPr>
            <a:r>
              <a:rPr lang="en-GB" sz="3600" dirty="0">
                <a:solidFill>
                  <a:schemeClr val="bg1"/>
                </a:solidFill>
                <a:latin typeface="+mj-lt"/>
              </a:rPr>
              <a:t>Of the top 100 advertisers </a:t>
            </a:r>
            <a:br>
              <a:rPr lang="en-GB" sz="3600" dirty="0">
                <a:solidFill>
                  <a:schemeClr val="bg1"/>
                </a:solidFill>
                <a:latin typeface="+mj-lt"/>
              </a:rPr>
            </a:br>
            <a:r>
              <a:rPr lang="en-GB" sz="3600" dirty="0">
                <a:solidFill>
                  <a:schemeClr val="bg1"/>
                </a:solidFill>
                <a:latin typeface="+mj-lt"/>
              </a:rPr>
              <a:t>have used cinema in </a:t>
            </a:r>
            <a:br>
              <a:rPr lang="en-GB" sz="3600" dirty="0">
                <a:solidFill>
                  <a:schemeClr val="bg1"/>
                </a:solidFill>
                <a:latin typeface="+mj-lt"/>
              </a:rPr>
            </a:br>
            <a:r>
              <a:rPr lang="en-GB" sz="3600" dirty="0">
                <a:solidFill>
                  <a:schemeClr val="bg1"/>
                </a:solidFill>
                <a:latin typeface="+mj-lt"/>
              </a:rPr>
              <a:t>the last 12 months</a:t>
            </a:r>
          </a:p>
        </p:txBody>
      </p:sp>
      <p:pic>
        <p:nvPicPr>
          <p:cNvPr id="4" name="Picture 3" descr="A black background with blue and pink text&#10;&#10;Description automatically generated">
            <a:extLst>
              <a:ext uri="{FF2B5EF4-FFF2-40B4-BE49-F238E27FC236}">
                <a16:creationId xmlns:a16="http://schemas.microsoft.com/office/drawing/2014/main" id="{76BB9B17-AC13-AFBB-DE2D-871FBB54B785}"/>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787141" y="6287380"/>
            <a:ext cx="1000509" cy="427550"/>
          </a:xfrm>
          <a:prstGeom prst="rect">
            <a:avLst/>
          </a:prstGeom>
          <a:effectLst/>
        </p:spPr>
      </p:pic>
    </p:spTree>
    <p:extLst>
      <p:ext uri="{BB962C8B-B14F-4D97-AF65-F5344CB8AC3E}">
        <p14:creationId xmlns:p14="http://schemas.microsoft.com/office/powerpoint/2010/main" val="1061078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40000" contrast="-20000"/>
                    </a14:imgEffect>
                  </a14:imgLayer>
                </a14:imgProps>
              </a:ext>
            </a:extLst>
          </a:blip>
          <a:srcRect/>
          <a:stretch>
            <a:fillRect/>
          </a:stretch>
        </a:blipFill>
        <a:effectLst/>
      </p:bgPr>
    </p:bg>
    <p:spTree>
      <p:nvGrpSpPr>
        <p:cNvPr id="1" name="">
          <a:extLst>
            <a:ext uri="{FF2B5EF4-FFF2-40B4-BE49-F238E27FC236}">
              <a16:creationId xmlns:a16="http://schemas.microsoft.com/office/drawing/2014/main" id="{4DB6C16E-438D-329C-9DD4-D4FEB1496E37}"/>
            </a:ext>
          </a:extLst>
        </p:cNvPr>
        <p:cNvGrpSpPr/>
        <p:nvPr/>
      </p:nvGrpSpPr>
      <p:grpSpPr>
        <a:xfrm>
          <a:off x="0" y="0"/>
          <a:ext cx="0" cy="0"/>
          <a:chOff x="0" y="0"/>
          <a:chExt cx="0" cy="0"/>
        </a:xfrm>
      </p:grpSpPr>
      <p:sp>
        <p:nvSpPr>
          <p:cNvPr id="26" name="Text Placeholder 9">
            <a:extLst>
              <a:ext uri="{FF2B5EF4-FFF2-40B4-BE49-F238E27FC236}">
                <a16:creationId xmlns:a16="http://schemas.microsoft.com/office/drawing/2014/main" id="{F9EF57B6-B918-616D-2A9A-E13C91315F4D}"/>
              </a:ext>
            </a:extLst>
          </p:cNvPr>
          <p:cNvSpPr txBox="1">
            <a:spLocks/>
          </p:cNvSpPr>
          <p:nvPr/>
        </p:nvSpPr>
        <p:spPr>
          <a:xfrm>
            <a:off x="154618" y="993589"/>
            <a:ext cx="9917468" cy="4571021"/>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344134">
              <a:spcAft>
                <a:spcPts val="0"/>
              </a:spcAft>
              <a:buNone/>
              <a:defRPr/>
            </a:pPr>
            <a:r>
              <a:rPr lang="en-GB" sz="2000" dirty="0">
                <a:solidFill>
                  <a:schemeClr val="accent3"/>
                </a:solidFill>
                <a:latin typeface="+mj-lt"/>
                <a:ea typeface="Inter 24pt Black" panose="02000503000000020004" pitchFamily="2" charset="0"/>
              </a:rPr>
              <a:t>Fitness</a:t>
            </a:r>
            <a:endParaRPr lang="en-GB" sz="2400" dirty="0">
              <a:solidFill>
                <a:schemeClr val="accent3"/>
              </a:solidFill>
              <a:latin typeface="+mj-lt"/>
              <a:ea typeface="Inter 24pt Black" panose="02000503000000020004" pitchFamily="2" charset="0"/>
            </a:endParaRPr>
          </a:p>
          <a:p>
            <a:pPr marL="0" indent="0" defTabSz="1344134">
              <a:spcBef>
                <a:spcPts val="0"/>
              </a:spcBef>
              <a:spcAft>
                <a:spcPts val="0"/>
              </a:spcAft>
              <a:buNone/>
              <a:defRPr/>
            </a:pPr>
            <a:r>
              <a:rPr lang="en-GB" sz="2400" dirty="0">
                <a:solidFill>
                  <a:schemeClr val="bg1"/>
                </a:solidFill>
              </a:rPr>
              <a:t>“I think for a brand to be advertising at the cinema, </a:t>
            </a:r>
            <a:br>
              <a:rPr lang="en-GB" sz="2400" dirty="0">
                <a:solidFill>
                  <a:schemeClr val="bg1"/>
                </a:solidFill>
              </a:rPr>
            </a:br>
            <a:r>
              <a:rPr lang="en-GB" sz="2400" dirty="0">
                <a:solidFill>
                  <a:schemeClr val="bg1"/>
                </a:solidFill>
              </a:rPr>
              <a:t>it's not going to be cheap to do so. I think it's only ever big </a:t>
            </a:r>
            <a:br>
              <a:rPr lang="en-GB" sz="2400" dirty="0">
                <a:solidFill>
                  <a:schemeClr val="bg1"/>
                </a:solidFill>
              </a:rPr>
            </a:br>
            <a:r>
              <a:rPr lang="en-GB" sz="2400" dirty="0">
                <a:solidFill>
                  <a:schemeClr val="bg1"/>
                </a:solidFill>
              </a:rPr>
              <a:t>brands are the ones that can afford it…”  </a:t>
            </a:r>
          </a:p>
          <a:p>
            <a:pPr marL="0" indent="0" defTabSz="1344134">
              <a:spcBef>
                <a:spcPts val="0"/>
              </a:spcBef>
              <a:spcAft>
                <a:spcPts val="0"/>
              </a:spcAft>
              <a:buNone/>
              <a:defRPr/>
            </a:pPr>
            <a:endParaRPr lang="en-GB" sz="2400" dirty="0">
              <a:solidFill>
                <a:schemeClr val="bg1"/>
              </a:solidFill>
            </a:endParaRPr>
          </a:p>
          <a:p>
            <a:pPr marL="0" indent="0" defTabSz="1344134">
              <a:spcBef>
                <a:spcPts val="0"/>
              </a:spcBef>
              <a:spcAft>
                <a:spcPts val="0"/>
              </a:spcAft>
              <a:buNone/>
              <a:defRPr/>
            </a:pPr>
            <a:r>
              <a:rPr lang="en-GB" sz="2000" dirty="0">
                <a:solidFill>
                  <a:schemeClr val="bg1"/>
                </a:solidFill>
              </a:rPr>
              <a:t>Male, 16-34</a:t>
            </a:r>
          </a:p>
          <a:p>
            <a:pPr marL="0" indent="0" defTabSz="1344134">
              <a:spcBef>
                <a:spcPts val="0"/>
              </a:spcBef>
              <a:spcAft>
                <a:spcPts val="0"/>
              </a:spcAft>
              <a:buNone/>
              <a:defRPr/>
            </a:pPr>
            <a:endParaRPr lang="en-GB" sz="2400" dirty="0">
              <a:solidFill>
                <a:schemeClr val="bg1"/>
              </a:solidFill>
            </a:endParaRPr>
          </a:p>
          <a:p>
            <a:pPr marL="0" indent="0" defTabSz="1344134">
              <a:spcBef>
                <a:spcPts val="0"/>
              </a:spcBef>
              <a:spcAft>
                <a:spcPts val="0"/>
              </a:spcAft>
              <a:buNone/>
              <a:defRPr/>
            </a:pPr>
            <a:endParaRPr lang="en-GB" sz="2400" dirty="0">
              <a:solidFill>
                <a:schemeClr val="bg1"/>
              </a:solidFill>
            </a:endParaRPr>
          </a:p>
          <a:p>
            <a:pPr marL="0" indent="0" defTabSz="1344134">
              <a:buNone/>
              <a:defRPr/>
            </a:pPr>
            <a:r>
              <a:rPr lang="en-GB" sz="2000" dirty="0">
                <a:solidFill>
                  <a:schemeClr val="accent3"/>
                </a:solidFill>
                <a:latin typeface="+mj-lt"/>
                <a:ea typeface="Inter 24pt Black" panose="02000503000000020004" pitchFamily="2" charset="0"/>
              </a:rPr>
              <a:t>Social</a:t>
            </a:r>
          </a:p>
          <a:p>
            <a:pPr marL="0" indent="0" defTabSz="1344134">
              <a:spcBef>
                <a:spcPts val="0"/>
              </a:spcBef>
              <a:buNone/>
              <a:defRPr/>
            </a:pPr>
            <a:r>
              <a:rPr lang="en-GB" sz="2400" dirty="0">
                <a:solidFill>
                  <a:schemeClr val="bg1"/>
                </a:solidFill>
              </a:rPr>
              <a:t>“…It makes me think that lots of people must be buying </a:t>
            </a:r>
            <a:br>
              <a:rPr lang="en-GB" sz="2400" dirty="0">
                <a:solidFill>
                  <a:schemeClr val="bg1"/>
                </a:solidFill>
              </a:rPr>
            </a:br>
            <a:r>
              <a:rPr lang="en-GB" sz="2400" dirty="0">
                <a:solidFill>
                  <a:schemeClr val="bg1"/>
                </a:solidFill>
              </a:rPr>
              <a:t>or using their product because I think that just comes hand </a:t>
            </a:r>
            <a:br>
              <a:rPr lang="en-GB" sz="2400" dirty="0">
                <a:solidFill>
                  <a:schemeClr val="bg1"/>
                </a:solidFill>
              </a:rPr>
            </a:br>
            <a:r>
              <a:rPr lang="en-GB" sz="2400" dirty="0">
                <a:solidFill>
                  <a:schemeClr val="bg1"/>
                </a:solidFill>
              </a:rPr>
              <a:t>in hand with the brands that are able to advertise at the cinema</a:t>
            </a:r>
            <a:r>
              <a:rPr lang="en-GB" sz="2400" dirty="0">
                <a:solidFill>
                  <a:schemeClr val="bg1"/>
                </a:solidFill>
                <a:ea typeface="Aptos" panose="020B0004020202020204" pitchFamily="34" charset="0"/>
              </a:rPr>
              <a:t>.</a:t>
            </a:r>
            <a:r>
              <a:rPr lang="en-GB" sz="2400" dirty="0">
                <a:solidFill>
                  <a:schemeClr val="bg1"/>
                </a:solidFill>
              </a:rPr>
              <a:t>”</a:t>
            </a:r>
          </a:p>
          <a:p>
            <a:pPr marL="0" indent="0" defTabSz="1344134">
              <a:spcBef>
                <a:spcPts val="0"/>
              </a:spcBef>
              <a:buNone/>
              <a:defRPr/>
            </a:pPr>
            <a:r>
              <a:rPr lang="en-GB" sz="2400" dirty="0">
                <a:solidFill>
                  <a:schemeClr val="bg1"/>
                </a:solidFill>
              </a:rPr>
              <a:t> </a:t>
            </a:r>
          </a:p>
          <a:p>
            <a:pPr marL="0" indent="0" defTabSz="1344134">
              <a:spcBef>
                <a:spcPts val="0"/>
              </a:spcBef>
              <a:buNone/>
              <a:defRPr/>
            </a:pPr>
            <a:r>
              <a:rPr lang="en-GB" sz="2000" dirty="0">
                <a:solidFill>
                  <a:schemeClr val="bg1"/>
                </a:solidFill>
              </a:rPr>
              <a:t>Male, 16-34</a:t>
            </a:r>
          </a:p>
          <a:p>
            <a:pPr marL="0" indent="0" defTabSz="1344134">
              <a:spcBef>
                <a:spcPts val="0"/>
              </a:spcBef>
              <a:spcAft>
                <a:spcPts val="0"/>
              </a:spcAft>
              <a:buNone/>
              <a:defRPr/>
            </a:pPr>
            <a:endParaRPr lang="en-GB" sz="2400" dirty="0">
              <a:solidFill>
                <a:schemeClr val="bg1"/>
              </a:solidFill>
            </a:endParaRPr>
          </a:p>
        </p:txBody>
      </p:sp>
      <p:pic>
        <p:nvPicPr>
          <p:cNvPr id="5" name="Picture 4" descr="A black background with blue and pink text&#10;&#10;Description automatically generated">
            <a:extLst>
              <a:ext uri="{FF2B5EF4-FFF2-40B4-BE49-F238E27FC236}">
                <a16:creationId xmlns:a16="http://schemas.microsoft.com/office/drawing/2014/main" id="{819CECD2-1427-41E5-9DF8-2F50E2F7FF62}"/>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Effect>
                      <a14:brightnessContrast bright="100000"/>
                    </a14:imgEffect>
                  </a14:imgLayer>
                </a14:imgProps>
              </a:ext>
            </a:extLst>
          </a:blip>
          <a:stretch>
            <a:fillRect/>
          </a:stretch>
        </p:blipFill>
        <p:spPr>
          <a:xfrm>
            <a:off x="1684562" y="6307564"/>
            <a:ext cx="924309" cy="394987"/>
          </a:xfrm>
          <a:prstGeom prst="rect">
            <a:avLst/>
          </a:prstGeom>
          <a:effectLst/>
        </p:spPr>
      </p:pic>
    </p:spTree>
    <p:extLst>
      <p:ext uri="{BB962C8B-B14F-4D97-AF65-F5344CB8AC3E}">
        <p14:creationId xmlns:p14="http://schemas.microsoft.com/office/powerpoint/2010/main" val="1225771241"/>
      </p:ext>
    </p:extLst>
  </p:cSld>
  <p:clrMapOvr>
    <a:masterClrMapping/>
  </p:clrMapOvr>
</p:sld>
</file>

<file path=ppt/theme/theme1.xml><?xml version="1.0" encoding="utf-8"?>
<a:theme xmlns:a="http://schemas.openxmlformats.org/drawingml/2006/main" name="01. Opener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1_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house51">
    <a:dk1>
      <a:sysClr val="windowText" lastClr="000000"/>
    </a:dk1>
    <a:lt1>
      <a:sysClr val="window" lastClr="FFFFFF"/>
    </a:lt1>
    <a:dk2>
      <a:srgbClr val="77AF2B"/>
    </a:dk2>
    <a:lt2>
      <a:srgbClr val="104894"/>
    </a:lt2>
    <a:accent1>
      <a:srgbClr val="6BC9C3"/>
    </a:accent1>
    <a:accent2>
      <a:srgbClr val="A19A9C"/>
    </a:accent2>
    <a:accent3>
      <a:srgbClr val="EF8024"/>
    </a:accent3>
    <a:accent4>
      <a:srgbClr val="E3499B"/>
    </a:accent4>
    <a:accent5>
      <a:srgbClr val="EC331E"/>
    </a:accent5>
    <a:accent6>
      <a:srgbClr val="F5DB42"/>
    </a:accent6>
    <a:hlink>
      <a:srgbClr val="000000"/>
    </a:hlink>
    <a:folHlink>
      <a:srgbClr val="EC331E"/>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18449</TotalTime>
  <Words>2264</Words>
  <Application>Microsoft Office PowerPoint</Application>
  <PresentationFormat>Widescreen</PresentationFormat>
  <Paragraphs>156</Paragraphs>
  <Slides>12</Slides>
  <Notes>11</Notes>
  <HiddenSlides>0</HiddenSlides>
  <MMClips>0</MMClips>
  <ScaleCrop>false</ScaleCrop>
  <HeadingPairs>
    <vt:vector size="6" baseType="variant">
      <vt:variant>
        <vt:lpstr>Fonts Used</vt:lpstr>
      </vt:variant>
      <vt:variant>
        <vt:i4>10</vt:i4>
      </vt:variant>
      <vt:variant>
        <vt:lpstr>Theme</vt:lpstr>
      </vt:variant>
      <vt:variant>
        <vt:i4>12</vt:i4>
      </vt:variant>
      <vt:variant>
        <vt:lpstr>Slide Titles</vt:lpstr>
      </vt:variant>
      <vt:variant>
        <vt:i4>12</vt:i4>
      </vt:variant>
    </vt:vector>
  </HeadingPairs>
  <TitlesOfParts>
    <vt:vector size="34" baseType="lpstr">
      <vt:lpstr>Aptos</vt:lpstr>
      <vt:lpstr>Inter Tight Light</vt:lpstr>
      <vt:lpstr>Symbol</vt:lpstr>
      <vt:lpstr>Poppins</vt:lpstr>
      <vt:lpstr>Century Gothic</vt:lpstr>
      <vt:lpstr>Trebuchet MS</vt:lpstr>
      <vt:lpstr>Inter Tight</vt:lpstr>
      <vt:lpstr>Calibri</vt:lpstr>
      <vt:lpstr>Arial</vt:lpstr>
      <vt:lpstr>Times New Roman</vt:lpstr>
      <vt:lpstr>01. Openers</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1_10. Graphs, Charts and Tables</vt:lpstr>
      <vt:lpstr>PowerPoint Presentation</vt:lpstr>
      <vt:lpstr>In the era of ‘social’ media and post-covid, people are spending more time alone</vt:lpstr>
      <vt:lpstr>There is also a sense of disconnection  and distance in society too</vt:lpstr>
      <vt:lpstr>PowerPoint Presentation</vt:lpstr>
      <vt:lpstr>The shared nature of cinemagoing makes it more of an event than just a ‘channel’</vt:lpstr>
      <vt:lpstr>Maximise shared viewing with cinema </vt:lpstr>
      <vt:lpstr>PowerPoint Presentation</vt:lpstr>
      <vt:lpstr>PowerPoint Presentation</vt:lpstr>
      <vt:lpstr>PowerPoint Presentation</vt:lpstr>
      <vt:lpstr>Maximise social and fitness signals with Cinema </vt:lpstr>
      <vt:lpstr>Maximise cultural power with cinema </vt:lpstr>
      <vt:lpstr>The cultural power of cinema: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Blakeney</dc:creator>
  <cp:lastModifiedBy>Josh Turner</cp:lastModifiedBy>
  <cp:revision>69</cp:revision>
  <dcterms:created xsi:type="dcterms:W3CDTF">2026-06-02T09:30:39Z</dcterms:created>
  <dcterms:modified xsi:type="dcterms:W3CDTF">2026-08-03T17:13:04Z</dcterms:modified>
</cp:coreProperties>
</file>