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5.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6.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8.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0.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33"/>
  </p:notesMasterIdLst>
  <p:handoutMasterIdLst>
    <p:handoutMasterId r:id="rId34"/>
  </p:handoutMasterIdLst>
  <p:sldIdLst>
    <p:sldId id="309" r:id="rId12"/>
    <p:sldId id="466" r:id="rId13"/>
    <p:sldId id="467" r:id="rId14"/>
    <p:sldId id="471" r:id="rId15"/>
    <p:sldId id="479" r:id="rId16"/>
    <p:sldId id="369" r:id="rId17"/>
    <p:sldId id="486" r:id="rId18"/>
    <p:sldId id="487" r:id="rId19"/>
    <p:sldId id="488" r:id="rId20"/>
    <p:sldId id="489" r:id="rId21"/>
    <p:sldId id="490" r:id="rId22"/>
    <p:sldId id="491" r:id="rId23"/>
    <p:sldId id="492" r:id="rId24"/>
    <p:sldId id="494" r:id="rId25"/>
    <p:sldId id="496" r:id="rId26"/>
    <p:sldId id="500" r:id="rId27"/>
    <p:sldId id="504" r:id="rId28"/>
    <p:sldId id="506" r:id="rId29"/>
    <p:sldId id="507" r:id="rId30"/>
    <p:sldId id="509" r:id="rId31"/>
    <p:sldId id="438" r:id="rId32"/>
  </p:sldIdLst>
  <p:sldSz cx="12192000" cy="6858000"/>
  <p:notesSz cx="6858000" cy="9144000"/>
  <p:embeddedFontLst>
    <p:embeddedFont>
      <p:font typeface="Inter Tight" pitchFamily="2" charset="0"/>
      <p:regular r:id="rId35"/>
      <p:bold r:id="rId36"/>
      <p:italic r:id="rId37"/>
      <p:boldItalic r:id="rId38"/>
    </p:embeddedFont>
    <p:embeddedFont>
      <p:font typeface="Inter Tight Light" pitchFamily="2" charset="0"/>
      <p:regular r:id="rId39"/>
      <p: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1D2E"/>
    <a:srgbClr val="EF3340"/>
    <a:srgbClr val="82B2B3"/>
    <a:srgbClr val="B2B4BB"/>
    <a:srgbClr val="267355"/>
    <a:srgbClr val="BA9863"/>
    <a:srgbClr val="A87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11" autoAdjust="0"/>
    <p:restoredTop sz="84793" autoAdjust="0"/>
  </p:normalViewPr>
  <p:slideViewPr>
    <p:cSldViewPr snapToGrid="0">
      <p:cViewPr varScale="1">
        <p:scale>
          <a:sx n="94" d="100"/>
          <a:sy n="94" d="100"/>
        </p:scale>
        <p:origin x="744"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2636"/>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5.fntdata"/><Relationship Id="rId21" Type="http://schemas.openxmlformats.org/officeDocument/2006/relationships/slide" Target="slides/slide10.xml"/><Relationship Id="rId34" Type="http://schemas.openxmlformats.org/officeDocument/2006/relationships/handoutMaster" Target="handoutMasters/handoutMaster1.xml"/><Relationship Id="rId42"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2.fntdata"/><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font" Target="fonts/font1.fntdata"/><Relationship Id="rId43"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notesMaster" Target="notesMasters/notesMaster1.xml"/><Relationship Id="rId38" Type="http://schemas.openxmlformats.org/officeDocument/2006/relationships/font" Target="fonts/font4.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889661153715359E-2"/>
          <c:y val="3.0081144088882888E-2"/>
          <c:w val="0.9279102366229266"/>
          <c:h val="0.90017154765662011"/>
        </c:manualLayout>
      </c:layout>
      <c:lineChart>
        <c:grouping val="standard"/>
        <c:varyColors val="0"/>
        <c:ser>
          <c:idx val="0"/>
          <c:order val="0"/>
          <c:tx>
            <c:strRef>
              <c:f>Sheet1!$B$1</c:f>
              <c:strCache>
                <c:ptCount val="1"/>
                <c:pt idx="0">
                  <c:v>Box Office</c:v>
                </c:pt>
              </c:strCache>
            </c:strRef>
          </c:tx>
          <c:spPr>
            <a:ln w="31750" cap="rnd">
              <a:solidFill>
                <a:srgbClr val="EF3340"/>
              </a:solidFill>
              <a:round/>
            </a:ln>
            <a:effectLst/>
          </c:spPr>
          <c:marker>
            <c:symbol val="none"/>
          </c:marker>
          <c:dPt>
            <c:idx val="4"/>
            <c:marker>
              <c:symbol val="none"/>
            </c:marker>
            <c:bubble3D val="0"/>
            <c:spPr>
              <a:ln w="31750" cap="rnd">
                <a:solidFill>
                  <a:srgbClr val="EF3340"/>
                </a:solidFill>
                <a:round/>
              </a:ln>
              <a:effectLst/>
            </c:spPr>
            <c:extLst>
              <c:ext xmlns:c16="http://schemas.microsoft.com/office/drawing/2014/chart" uri="{C3380CC4-5D6E-409C-BE32-E72D297353CC}">
                <c16:uniqueId val="{00000001-B079-4843-890F-AFE5611014DD}"/>
              </c:ext>
            </c:extLst>
          </c:dPt>
          <c:dPt>
            <c:idx val="5"/>
            <c:marker>
              <c:symbol val="none"/>
            </c:marker>
            <c:bubble3D val="0"/>
            <c:spPr>
              <a:ln w="31750" cap="rnd">
                <a:solidFill>
                  <a:srgbClr val="EF3340"/>
                </a:solidFill>
                <a:round/>
              </a:ln>
              <a:effectLst/>
            </c:spPr>
            <c:extLst>
              <c:ext xmlns:c16="http://schemas.microsoft.com/office/drawing/2014/chart" uri="{C3380CC4-5D6E-409C-BE32-E72D297353CC}">
                <c16:uniqueId val="{00000003-B079-4843-890F-AFE5611014DD}"/>
              </c:ext>
            </c:extLst>
          </c:dPt>
          <c:dPt>
            <c:idx val="6"/>
            <c:marker>
              <c:symbol val="none"/>
            </c:marker>
            <c:bubble3D val="0"/>
            <c:spPr>
              <a:ln w="31750" cap="rnd">
                <a:solidFill>
                  <a:srgbClr val="EF3340"/>
                </a:solidFill>
                <a:round/>
              </a:ln>
              <a:effectLst/>
            </c:spPr>
            <c:extLst>
              <c:ext xmlns:c16="http://schemas.microsoft.com/office/drawing/2014/chart" uri="{C3380CC4-5D6E-409C-BE32-E72D297353CC}">
                <c16:uniqueId val="{00000005-B079-4843-890F-AFE5611014DD}"/>
              </c:ext>
            </c:extLst>
          </c:dPt>
          <c:dLbls>
            <c:dLbl>
              <c:idx val="0"/>
              <c:layout>
                <c:manualLayout>
                  <c:x val="-3.8867896432445051E-2"/>
                  <c:y val="-5.506598632482556E-2"/>
                </c:manualLayout>
              </c:layout>
              <c:tx>
                <c:rich>
                  <a:bodyPr/>
                  <a:lstStyle/>
                  <a:p>
                    <a:fld id="{09F38082-3DD3-4876-9C74-B3073782D22E}" type="CELLRANGE">
                      <a:rPr lang="en-US" smtClean="0"/>
                      <a:pPr/>
                      <a:t>[CELLRANGE]</a:t>
                    </a:fld>
                    <a:r>
                      <a:rPr lang="en-US"/>
                      <a:t>m</a:t>
                    </a:r>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B079-4843-890F-AFE5611014DD}"/>
                </c:ext>
              </c:extLst>
            </c:dLbl>
            <c:dLbl>
              <c:idx val="1"/>
              <c:layout>
                <c:manualLayout>
                  <c:x val="-4.3979064334310626E-2"/>
                  <c:y val="-6.0318711352207656E-2"/>
                </c:manualLayout>
              </c:layout>
              <c:tx>
                <c:rich>
                  <a:bodyPr/>
                  <a:lstStyle/>
                  <a:p>
                    <a:fld id="{D0F5EBAD-B36B-4144-A07F-22649AA75D8B}" type="CELLRANGE">
                      <a:rPr lang="en-US" smtClean="0"/>
                      <a:pPr/>
                      <a:t>[CELLRANGE]</a:t>
                    </a:fld>
                    <a:r>
                      <a:rPr lang="en-US"/>
                      <a:t>m</a:t>
                    </a:r>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B079-4843-890F-AFE5611014DD}"/>
                </c:ext>
              </c:extLst>
            </c:dLbl>
            <c:dLbl>
              <c:idx val="2"/>
              <c:layout>
                <c:manualLayout>
                  <c:x val="-3.1709685663174038E-2"/>
                  <c:y val="-6.2621313050935629E-2"/>
                </c:manualLayout>
              </c:layout>
              <c:tx>
                <c:rich>
                  <a:bodyPr/>
                  <a:lstStyle/>
                  <a:p>
                    <a:r>
                      <a:rPr lang="en-US"/>
                      <a:t>£17.2m</a:t>
                    </a:r>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8-B079-4843-890F-AFE5611014DD}"/>
                </c:ext>
              </c:extLst>
            </c:dLbl>
            <c:dLbl>
              <c:idx val="3"/>
              <c:delete val="1"/>
              <c:extLst>
                <c:ext xmlns:c15="http://schemas.microsoft.com/office/drawing/2012/chart" uri="{CE6537A1-D6FC-4f65-9D91-7224C49458BB}"/>
                <c:ext xmlns:c16="http://schemas.microsoft.com/office/drawing/2014/chart" uri="{C3380CC4-5D6E-409C-BE32-E72D297353CC}">
                  <c16:uniqueId val="{00000009-B079-4843-890F-AFE5611014DD}"/>
                </c:ext>
              </c:extLst>
            </c:dLbl>
            <c:dLbl>
              <c:idx val="4"/>
              <c:delete val="1"/>
              <c:extLst>
                <c:ext xmlns:c15="http://schemas.microsoft.com/office/drawing/2012/chart" uri="{CE6537A1-D6FC-4f65-9D91-7224C49458BB}"/>
                <c:ext xmlns:c16="http://schemas.microsoft.com/office/drawing/2014/chart" uri="{C3380CC4-5D6E-409C-BE32-E72D297353CC}">
                  <c16:uniqueId val="{00000001-B079-4843-890F-AFE5611014DD}"/>
                </c:ext>
              </c:extLst>
            </c:dLbl>
            <c:dLbl>
              <c:idx val="5"/>
              <c:layout>
                <c:manualLayout>
                  <c:x val="-8.5984184389403362E-2"/>
                  <c:y val="-8.2863386101012418E-2"/>
                </c:manualLayout>
              </c:layout>
              <c:tx>
                <c:rich>
                  <a:bodyPr/>
                  <a:lstStyle/>
                  <a:p>
                    <a:fld id="{DECCCDA6-E124-42F6-B125-6F94B694B094}" type="CELLRANGE">
                      <a:rPr lang="en-US" smtClean="0">
                        <a:solidFill>
                          <a:schemeClr val="tx2"/>
                        </a:solidFill>
                      </a:rPr>
                      <a:pPr/>
                      <a:t>[CELLRANGE]</a:t>
                    </a:fld>
                    <a:r>
                      <a:rPr lang="en-US">
                        <a:solidFill>
                          <a:schemeClr val="tx2"/>
                        </a:solidFill>
                      </a:rPr>
                      <a:t>m</a:t>
                    </a:r>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079-4843-890F-AFE5611014DD}"/>
                </c:ext>
              </c:extLst>
            </c:dLbl>
            <c:dLbl>
              <c:idx val="6"/>
              <c:layout>
                <c:manualLayout>
                  <c:x val="-2.6851500449742681E-2"/>
                  <c:y val="-5.3070709400889801E-2"/>
                </c:manualLayout>
              </c:layout>
              <c:tx>
                <c:rich>
                  <a:bodyPr/>
                  <a:lstStyle/>
                  <a:p>
                    <a:fld id="{F70159C4-65F1-4862-953B-B86F936EB9AA}" type="CELLRANGE">
                      <a:rPr lang="en-US" smtClean="0">
                        <a:solidFill>
                          <a:schemeClr val="tx2"/>
                        </a:solidFill>
                      </a:rPr>
                      <a:pPr/>
                      <a:t>[CELLRANGE]</a:t>
                    </a:fld>
                    <a:r>
                      <a:rPr lang="en-US" dirty="0">
                        <a:solidFill>
                          <a:schemeClr val="tx2"/>
                        </a:solidFill>
                      </a:rPr>
                      <a:t>m</a:t>
                    </a:r>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079-4843-890F-AFE5611014DD}"/>
                </c:ext>
              </c:extLst>
            </c:dLbl>
            <c:dLbl>
              <c:idx val="7"/>
              <c:layout>
                <c:manualLayout>
                  <c:x val="-1.0245356181997822E-2"/>
                  <c:y val="-5.0229511308870926E-2"/>
                </c:manualLayout>
              </c:layout>
              <c:tx>
                <c:rich>
                  <a:bodyPr/>
                  <a:lstStyle/>
                  <a:p>
                    <a:fld id="{5F814606-CAD6-4691-B8DF-2A7089684538}" type="CELLRANGE">
                      <a:rPr lang="en-US" smtClean="0">
                        <a:solidFill>
                          <a:schemeClr val="tx2"/>
                        </a:solidFill>
                      </a:rPr>
                      <a:pPr/>
                      <a:t>[CELLRANGE]</a:t>
                    </a:fld>
                    <a:r>
                      <a:rPr lang="en-US">
                        <a:solidFill>
                          <a:schemeClr val="tx2"/>
                        </a:solidFill>
                      </a:rPr>
                      <a:t>£27.8m</a:t>
                    </a:r>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B079-4843-890F-AFE5611014DD}"/>
                </c:ext>
              </c:extLst>
            </c:dLbl>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Sheet1!$B$2:$B$9</c:f>
              <c:numCache>
                <c:formatCode>"£"#,##0</c:formatCode>
                <c:ptCount val="8"/>
                <c:pt idx="0">
                  <c:v>16400000</c:v>
                </c:pt>
                <c:pt idx="1">
                  <c:v>17300000</c:v>
                </c:pt>
                <c:pt idx="2">
                  <c:v>17200000</c:v>
                </c:pt>
                <c:pt idx="3">
                  <c:v>3200000</c:v>
                </c:pt>
                <c:pt idx="4">
                  <c:v>4900000</c:v>
                </c:pt>
                <c:pt idx="5">
                  <c:v>20300000</c:v>
                </c:pt>
                <c:pt idx="6">
                  <c:v>32800000</c:v>
                </c:pt>
                <c:pt idx="7">
                  <c:v>27800000</c:v>
                </c:pt>
              </c:numCache>
            </c:numRef>
          </c:val>
          <c:smooth val="1"/>
          <c:extLst>
            <c:ext xmlns:c15="http://schemas.microsoft.com/office/drawing/2012/chart" uri="{02D57815-91ED-43cb-92C2-25804820EDAC}">
              <c15:datalabelsRange>
                <c15:f>Sheet1!$D$2:$D$8</c15:f>
                <c15:dlblRangeCache>
                  <c:ptCount val="7"/>
                  <c:pt idx="0">
                    <c:v>£16.4</c:v>
                  </c:pt>
                  <c:pt idx="1">
                    <c:v>£17.3</c:v>
                  </c:pt>
                  <c:pt idx="2">
                    <c:v>£17.2</c:v>
                  </c:pt>
                  <c:pt idx="3">
                    <c:v>£3.2</c:v>
                  </c:pt>
                  <c:pt idx="4">
                    <c:v>£4.9</c:v>
                  </c:pt>
                  <c:pt idx="5">
                    <c:v>£20.3</c:v>
                  </c:pt>
                  <c:pt idx="6">
                    <c:v>£32.8</c:v>
                  </c:pt>
                </c15:dlblRangeCache>
              </c15:datalabelsRange>
            </c:ext>
            <c:ext xmlns:c16="http://schemas.microsoft.com/office/drawing/2014/chart" uri="{C3380CC4-5D6E-409C-BE32-E72D297353CC}">
              <c16:uniqueId val="{0000000B-B079-4843-890F-AFE5611014DD}"/>
            </c:ext>
          </c:extLst>
        </c:ser>
        <c:dLbls>
          <c:dLblPos val="ctr"/>
          <c:showLegendKey val="0"/>
          <c:showVal val="1"/>
          <c:showCatName val="0"/>
          <c:showSerName val="0"/>
          <c:showPercent val="0"/>
          <c:showBubbleSize val="0"/>
        </c:dLbls>
        <c:smooth val="0"/>
        <c:axId val="414881888"/>
        <c:axId val="414864832"/>
      </c:lineChart>
      <c:catAx>
        <c:axId val="414881888"/>
        <c:scaling>
          <c:orientation val="minMax"/>
        </c:scaling>
        <c:delete val="0"/>
        <c:axPos val="b"/>
        <c:numFmt formatCode="General" sourceLinked="1"/>
        <c:majorTickMark val="out"/>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14864832"/>
        <c:crosses val="autoZero"/>
        <c:auto val="1"/>
        <c:lblAlgn val="ctr"/>
        <c:lblOffset val="100"/>
        <c:noMultiLvlLbl val="0"/>
      </c:catAx>
      <c:valAx>
        <c:axId val="414864832"/>
        <c:scaling>
          <c:orientation val="minMax"/>
        </c:scaling>
        <c:delete val="0"/>
        <c:axPos val="l"/>
        <c:numFmt formatCode="&quot;£&quot;#,##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14881888"/>
        <c:crosses val="autoZero"/>
        <c:crossBetween val="between"/>
        <c:dispUnits>
          <c:builtInUnit val="millions"/>
          <c:dispUnitsLbl>
            <c:layout>
              <c:manualLayout>
                <c:xMode val="edge"/>
                <c:yMode val="edge"/>
                <c:x val="4.0889343214924609E-3"/>
                <c:y val="1.5259453105837789E-2"/>
              </c:manualLayout>
            </c:layout>
            <c:spPr>
              <a:noFill/>
              <a:ln>
                <a:noFill/>
              </a:ln>
              <a:effectLst/>
            </c:spPr>
            <c:txPr>
              <a:bodyPr rot="-54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dispUnitsLbl>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4158238473285749E-2"/>
          <c:y val="4.0043680176240753E-3"/>
          <c:w val="0.97263681592039797"/>
          <c:h val="0.69893539016103468"/>
        </c:manualLayout>
      </c:layout>
      <c:barChart>
        <c:barDir val="col"/>
        <c:grouping val="clustered"/>
        <c:varyColors val="0"/>
        <c:ser>
          <c:idx val="0"/>
          <c:order val="0"/>
          <c:tx>
            <c:strRef>
              <c:f>Sheet1!$B$1</c:f>
              <c:strCache>
                <c:ptCount val="1"/>
                <c:pt idx="0">
                  <c:v>Series 1</c:v>
                </c:pt>
              </c:strCache>
            </c:strRef>
          </c:tx>
          <c:spPr>
            <a:solidFill>
              <a:srgbClr val="051D2E"/>
            </a:solidFill>
            <a:ln>
              <a:noFill/>
            </a:ln>
            <a:effectLst/>
          </c:spPr>
          <c:invertIfNegative val="0"/>
          <c:dPt>
            <c:idx val="0"/>
            <c:invertIfNegative val="0"/>
            <c:bubble3D val="0"/>
            <c:extLst>
              <c:ext xmlns:c16="http://schemas.microsoft.com/office/drawing/2014/chart" uri="{C3380CC4-5D6E-409C-BE32-E72D297353CC}">
                <c16:uniqueId val="{00000000-6AC4-4EC0-A5A3-A18B1C05C0D3}"/>
              </c:ext>
            </c:extLst>
          </c:dPt>
          <c:dPt>
            <c:idx val="1"/>
            <c:invertIfNegative val="0"/>
            <c:bubble3D val="0"/>
            <c:extLst>
              <c:ext xmlns:c16="http://schemas.microsoft.com/office/drawing/2014/chart" uri="{C3380CC4-5D6E-409C-BE32-E72D297353CC}">
                <c16:uniqueId val="{00000001-6AC4-4EC0-A5A3-A18B1C05C0D3}"/>
              </c:ext>
            </c:extLst>
          </c:dPt>
          <c:dPt>
            <c:idx val="2"/>
            <c:invertIfNegative val="0"/>
            <c:bubble3D val="0"/>
            <c:extLst>
              <c:ext xmlns:c16="http://schemas.microsoft.com/office/drawing/2014/chart" uri="{C3380CC4-5D6E-409C-BE32-E72D297353CC}">
                <c16:uniqueId val="{00000002-6AC4-4EC0-A5A3-A18B1C05C0D3}"/>
              </c:ext>
            </c:extLst>
          </c:dPt>
          <c:dLbls>
            <c:spPr>
              <a:noFill/>
              <a:ln>
                <a:noFill/>
              </a:ln>
              <a:effectLst/>
            </c:spPr>
            <c:txPr>
              <a:bodyPr rot="0" spcFirstLastPara="1" vertOverflow="ellipsis" vert="horz" wrap="square" anchor="ctr" anchorCtr="1"/>
              <a:lstStyle/>
              <a:p>
                <a:pPr>
                  <a:defRPr sz="1600" b="1" i="0" u="none" strike="noStrike" kern="1200" baseline="0">
                    <a:solidFill>
                      <a:srgbClr val="051D2E"/>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 experience films at their best – on a big screen with surround sound</c:v>
                </c:pt>
                <c:pt idx="1">
                  <c:v>For a shared experience with family</c:v>
                </c:pt>
                <c:pt idx="2">
                  <c:v>For a shared experience with friends</c:v>
                </c:pt>
                <c:pt idx="3">
                  <c:v>To switch off from everyday life</c:v>
                </c:pt>
                <c:pt idx="4">
                  <c:v>To see the latest films as soon as they’re released</c:v>
                </c:pt>
              </c:strCache>
            </c:strRef>
          </c:cat>
          <c:val>
            <c:numRef>
              <c:f>Sheet1!$B$2:$B$6</c:f>
              <c:numCache>
                <c:formatCode>0%</c:formatCode>
                <c:ptCount val="5"/>
                <c:pt idx="0">
                  <c:v>0.47</c:v>
                </c:pt>
                <c:pt idx="1">
                  <c:v>0.43</c:v>
                </c:pt>
                <c:pt idx="2">
                  <c:v>0.4</c:v>
                </c:pt>
                <c:pt idx="3">
                  <c:v>0.38</c:v>
                </c:pt>
                <c:pt idx="4">
                  <c:v>0.28999999999999998</c:v>
                </c:pt>
              </c:numCache>
            </c:numRef>
          </c:val>
          <c:extLst>
            <c:ext xmlns:c16="http://schemas.microsoft.com/office/drawing/2014/chart" uri="{C3380CC4-5D6E-409C-BE32-E72D297353CC}">
              <c16:uniqueId val="{00000003-6AC4-4EC0-A5A3-A18B1C05C0D3}"/>
            </c:ext>
          </c:extLst>
        </c:ser>
        <c:dLbls>
          <c:showLegendKey val="0"/>
          <c:showVal val="0"/>
          <c:showCatName val="0"/>
          <c:showSerName val="0"/>
          <c:showPercent val="0"/>
          <c:showBubbleSize val="0"/>
        </c:dLbls>
        <c:gapWidth val="86"/>
        <c:overlap val="-27"/>
        <c:axId val="310856416"/>
        <c:axId val="311391984"/>
      </c:barChart>
      <c:catAx>
        <c:axId val="310856416"/>
        <c:scaling>
          <c:orientation val="minMax"/>
        </c:scaling>
        <c:delete val="0"/>
        <c:axPos val="b"/>
        <c:numFmt formatCode="General" sourceLinked="1"/>
        <c:majorTickMark val="none"/>
        <c:minorTickMark val="none"/>
        <c:tickLblPos val="nextTo"/>
        <c:spPr>
          <a:noFill/>
          <a:ln w="9525" cap="flat" cmpd="sng" algn="ctr">
            <a:solidFill>
              <a:schemeClr val="accent5">
                <a:lumMod val="20000"/>
                <a:lumOff val="80000"/>
              </a:schemeClr>
            </a:solidFill>
            <a:round/>
          </a:ln>
          <a:effectLst/>
        </c:spPr>
        <c:txPr>
          <a:bodyPr rot="-60000000" spcFirstLastPara="1" vertOverflow="ellipsis" vert="horz" wrap="square" anchor="t" anchorCtr="1"/>
          <a:lstStyle/>
          <a:p>
            <a:pPr>
              <a:defRPr sz="1400" b="0" i="0" u="none" strike="noStrike" kern="1200" baseline="0">
                <a:solidFill>
                  <a:srgbClr val="051D2E"/>
                </a:solidFill>
                <a:latin typeface="+mn-lt"/>
                <a:ea typeface="+mn-ea"/>
                <a:cs typeface="+mn-cs"/>
              </a:defRPr>
            </a:pPr>
            <a:endParaRPr lang="en-US"/>
          </a:p>
        </c:txPr>
        <c:crossAx val="311391984"/>
        <c:crosses val="autoZero"/>
        <c:auto val="1"/>
        <c:lblAlgn val="ctr"/>
        <c:lblOffset val="100"/>
        <c:noMultiLvlLbl val="0"/>
      </c:catAx>
      <c:valAx>
        <c:axId val="311391984"/>
        <c:scaling>
          <c:orientation val="minMax"/>
          <c:max val="0.65000000000000013"/>
        </c:scaling>
        <c:delete val="1"/>
        <c:axPos val="l"/>
        <c:numFmt formatCode="0%" sourceLinked="1"/>
        <c:majorTickMark val="out"/>
        <c:minorTickMark val="none"/>
        <c:tickLblPos val="nextTo"/>
        <c:crossAx val="3108564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latin typeface="+mn-lt"/>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034271404373663E-2"/>
          <c:y val="2.4510319950031931E-2"/>
          <c:w val="0.97793145719125263"/>
          <c:h val="0.8193068334140402"/>
        </c:manualLayout>
      </c:layout>
      <c:lineChart>
        <c:grouping val="standard"/>
        <c:varyColors val="0"/>
        <c:ser>
          <c:idx val="0"/>
          <c:order val="0"/>
          <c:tx>
            <c:strRef>
              <c:f>Sheet1!$B$1</c:f>
              <c:strCache>
                <c:ptCount val="1"/>
                <c:pt idx="0">
                  <c:v>Series 1</c:v>
                </c:pt>
              </c:strCache>
            </c:strRef>
          </c:tx>
          <c:spPr>
            <a:ln w="28575" cap="rnd">
              <a:solidFill>
                <a:srgbClr val="EF3340"/>
              </a:solidFill>
              <a:round/>
            </a:ln>
            <a:effectLst/>
          </c:spPr>
          <c:marker>
            <c:symbol val="none"/>
          </c:marker>
          <c:cat>
            <c:strRef>
              <c:f>Sheet1!$A$2:$A$13</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 </c:v>
                </c:pt>
                <c:pt idx="11">
                  <c:v>December</c:v>
                </c:pt>
              </c:strCache>
            </c:strRef>
          </c:cat>
          <c:val>
            <c:numRef>
              <c:f>Sheet1!$B$2:$B$13</c:f>
              <c:numCache>
                <c:formatCode>#,##0</c:formatCode>
                <c:ptCount val="12"/>
                <c:pt idx="0">
                  <c:v>403613</c:v>
                </c:pt>
                <c:pt idx="1">
                  <c:v>360225</c:v>
                </c:pt>
                <c:pt idx="2">
                  <c:v>339648</c:v>
                </c:pt>
                <c:pt idx="3">
                  <c:v>372123</c:v>
                </c:pt>
                <c:pt idx="4">
                  <c:v>210784</c:v>
                </c:pt>
                <c:pt idx="5">
                  <c:v>273493</c:v>
                </c:pt>
                <c:pt idx="6">
                  <c:v>298359</c:v>
                </c:pt>
                <c:pt idx="7">
                  <c:v>275933</c:v>
                </c:pt>
                <c:pt idx="8">
                  <c:v>424797</c:v>
                </c:pt>
                <c:pt idx="9">
                  <c:v>266796</c:v>
                </c:pt>
                <c:pt idx="10">
                  <c:v>397779</c:v>
                </c:pt>
                <c:pt idx="11">
                  <c:v>348650</c:v>
                </c:pt>
              </c:numCache>
            </c:numRef>
          </c:val>
          <c:smooth val="0"/>
          <c:extLst>
            <c:ext xmlns:c16="http://schemas.microsoft.com/office/drawing/2014/chart" uri="{C3380CC4-5D6E-409C-BE32-E72D297353CC}">
              <c16:uniqueId val="{00000000-76A7-4198-882C-A314B40207AB}"/>
            </c:ext>
          </c:extLst>
        </c:ser>
        <c:dLbls>
          <c:showLegendKey val="0"/>
          <c:showVal val="0"/>
          <c:showCatName val="0"/>
          <c:showSerName val="0"/>
          <c:showPercent val="0"/>
          <c:showBubbleSize val="0"/>
        </c:dLbls>
        <c:smooth val="0"/>
        <c:axId val="1033795167"/>
        <c:axId val="1033813887"/>
      </c:lineChart>
      <c:catAx>
        <c:axId val="1033795167"/>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033813887"/>
        <c:crosses val="autoZero"/>
        <c:auto val="1"/>
        <c:lblAlgn val="ctr"/>
        <c:lblOffset val="100"/>
        <c:noMultiLvlLbl val="0"/>
      </c:catAx>
      <c:valAx>
        <c:axId val="1033813887"/>
        <c:scaling>
          <c:orientation val="minMax"/>
          <c:min val="100000"/>
        </c:scaling>
        <c:delete val="1"/>
        <c:axPos val="l"/>
        <c:numFmt formatCode="#,##0" sourceLinked="1"/>
        <c:majorTickMark val="none"/>
        <c:minorTickMark val="none"/>
        <c:tickLblPos val="nextTo"/>
        <c:crossAx val="10337951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E41D-2EB0-42DD-09A8-D42D8E32E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84515-DF9E-709F-7174-509925422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CCFAE-6F38-F1FB-3AEF-32D654D8D3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5B3EB9-D8AD-4450-0B59-48B4578F12A0}"/>
              </a:ext>
            </a:extLst>
          </p:cNvPr>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1898293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45268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 in 5 feel the quality and quantity of south Asian cinema releases has improved</a:t>
            </a:r>
          </a:p>
        </p:txBody>
      </p:sp>
      <p:sp>
        <p:nvSpPr>
          <p:cNvPr id="4" name="Slide Number Placeholder 3"/>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205127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9</a:t>
            </a:fld>
            <a:endParaRPr lang="en-GB"/>
          </a:p>
        </p:txBody>
      </p:sp>
    </p:spTree>
    <p:extLst>
      <p:ext uri="{BB962C8B-B14F-4D97-AF65-F5344CB8AC3E}">
        <p14:creationId xmlns:p14="http://schemas.microsoft.com/office/powerpoint/2010/main" val="1574351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Canva Sans"/>
              </a:rPr>
              <a:t>Photo by Bence Szemerey: https://www.pexels.com/photo/people-watching-movie-on-a-cinema-7513460/</a:t>
            </a:r>
            <a:endParaRPr lang="en-GB" b="0" dirty="0"/>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2016637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68% visit with family, 56% visit with friends, 18% visit with a large group of friends (5 or more)</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12</a:t>
            </a:fld>
            <a:endParaRPr lang="en-GB"/>
          </a:p>
        </p:txBody>
      </p:sp>
    </p:spTree>
    <p:extLst>
      <p:ext uri="{BB962C8B-B14F-4D97-AF65-F5344CB8AC3E}">
        <p14:creationId xmlns:p14="http://schemas.microsoft.com/office/powerpoint/2010/main" val="4210085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D94AC-FEC1-1B79-A90D-93452F9B1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CEADA-D08C-390E-B87D-41E6415AE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1629F-B4BB-032E-FF30-68E8D04EA5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ADCDC60-840F-941B-D49E-8669F15CC279}"/>
              </a:ext>
            </a:extLst>
          </p:cNvPr>
          <p:cNvSpPr>
            <a:spLocks noGrp="1"/>
          </p:cNvSpPr>
          <p:nvPr>
            <p:ph type="sldNum" sz="quarter" idx="5"/>
          </p:nvPr>
        </p:nvSpPr>
        <p:spPr/>
        <p:txBody>
          <a:bodyPr/>
          <a:lstStyle/>
          <a:p>
            <a:fld id="{C78402DA-2A0D-4673-AD50-76F374C3F685}" type="slidenum">
              <a:rPr lang="en-GB" smtClean="0"/>
              <a:t>13</a:t>
            </a:fld>
            <a:endParaRPr lang="en-GB"/>
          </a:p>
        </p:txBody>
      </p:sp>
    </p:spTree>
    <p:extLst>
      <p:ext uri="{BB962C8B-B14F-4D97-AF65-F5344CB8AC3E}">
        <p14:creationId xmlns:p14="http://schemas.microsoft.com/office/powerpoint/2010/main" val="2014695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68% visit with family, 56% visit with friends, 18% visit with a large group of friends (5 or more)</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17</a:t>
            </a:fld>
            <a:endParaRPr lang="en-GB"/>
          </a:p>
        </p:txBody>
      </p:sp>
    </p:spTree>
    <p:extLst>
      <p:ext uri="{BB962C8B-B14F-4D97-AF65-F5344CB8AC3E}">
        <p14:creationId xmlns:p14="http://schemas.microsoft.com/office/powerpoint/2010/main" val="3719138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Date goes here align right</a:t>
            </a:r>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dirty="0"/>
              <a:t>Heading goes here</a:t>
            </a:r>
          </a:p>
        </p:txBody>
      </p:sp>
      <p:pic>
        <p:nvPicPr>
          <p:cNvPr id="10" name="Picture 9" descr="A white circle with black background&#10;&#10;AI-generated content may be incorrect.">
            <a:extLst>
              <a:ext uri="{FF2B5EF4-FFF2-40B4-BE49-F238E27FC236}">
                <a16:creationId xmlns:a16="http://schemas.microsoft.com/office/drawing/2014/main" id="{37E40FD2-5490-7E3B-CE9D-D8DAB5012DA1}"/>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77373067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414216423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493484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dirty="0"/>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1753083368"/>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903600"/>
            <a:ext cx="11807825" cy="4103498"/>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2091267"/>
            <a:ext cx="11540992" cy="3788750"/>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566088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3428746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dirty="0"/>
              <a:t>Heading goes here, over more lines if needed</a:t>
            </a:r>
            <a:endParaRPr lang="en-US" dirty="0"/>
          </a:p>
        </p:txBody>
      </p:sp>
    </p:spTree>
    <p:extLst>
      <p:ext uri="{BB962C8B-B14F-4D97-AF65-F5344CB8AC3E}">
        <p14:creationId xmlns:p14="http://schemas.microsoft.com/office/powerpoint/2010/main" val="3565608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dirty="0"/>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dirty="0"/>
              <a:t>Heading goes here, over more lines if needed</a:t>
            </a:r>
            <a:endParaRPr lang="en-US" dirty="0"/>
          </a:p>
        </p:txBody>
      </p:sp>
    </p:spTree>
    <p:extLst>
      <p:ext uri="{BB962C8B-B14F-4D97-AF65-F5344CB8AC3E}">
        <p14:creationId xmlns:p14="http://schemas.microsoft.com/office/powerpoint/2010/main" val="92191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887000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86821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97564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146528002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517743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9787152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41811788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Statement 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184614395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dirty="0"/>
              <a:t>Statement or numbers</a:t>
            </a:r>
            <a:endParaRPr lang="en-US" dirty="0"/>
          </a:p>
        </p:txBody>
      </p:sp>
    </p:spTree>
    <p:extLst>
      <p:ext uri="{BB962C8B-B14F-4D97-AF65-F5344CB8AC3E}">
        <p14:creationId xmlns:p14="http://schemas.microsoft.com/office/powerpoint/2010/main" val="2589317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spTree>
    <p:extLst>
      <p:ext uri="{BB962C8B-B14F-4D97-AF65-F5344CB8AC3E}">
        <p14:creationId xmlns:p14="http://schemas.microsoft.com/office/powerpoint/2010/main" val="27048722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20">
            <a:extLst>
              <a:ext uri="{FF2B5EF4-FFF2-40B4-BE49-F238E27FC236}">
                <a16:creationId xmlns:a16="http://schemas.microsoft.com/office/drawing/2014/main" id="{710EC652-540E-488C-00B8-73555E55A0DE}"/>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679690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dirty="0"/>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cstate="hq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cstate="hqprint">
            <a:extLst>
              <a:ext uri="{28A0092B-C50C-407E-A947-70E740481C1C}">
                <a14:useLocalDpi xmlns:a14="http://schemas.microsoft.com/office/drawing/2010/main"/>
              </a:ext>
            </a:extLst>
          </a:blip>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19" Type="http://schemas.openxmlformats.org/officeDocument/2006/relationships/theme" Target="../theme/theme10.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83.xml"/><Relationship Id="rId7" Type="http://schemas.openxmlformats.org/officeDocument/2006/relationships/theme" Target="../theme/theme11.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theme" Target="../theme/theme4.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9" Type="http://schemas.openxmlformats.org/officeDocument/2006/relationships/slideLayout" Target="../slideLayouts/slideLayout103.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42" Type="http://schemas.openxmlformats.org/officeDocument/2006/relationships/slideLayout" Target="../slideLayouts/slideLayout106.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41" Type="http://schemas.openxmlformats.org/officeDocument/2006/relationships/slideLayout" Target="../slideLayouts/slideLayout105.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40" Type="http://schemas.openxmlformats.org/officeDocument/2006/relationships/slideLayout" Target="../slideLayouts/slideLayout104.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43" Type="http://schemas.openxmlformats.org/officeDocument/2006/relationships/theme" Target="../theme/theme5.xml"/><Relationship Id="rId8" Type="http://schemas.openxmlformats.org/officeDocument/2006/relationships/slideLayout" Target="../slideLayouts/slideLayout72.xml"/><Relationship Id="rId3" Type="http://schemas.openxmlformats.org/officeDocument/2006/relationships/slideLayout" Target="../slideLayouts/slideLayout67.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slideLayout" Target="../slideLayouts/slideLayout10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3" Type="http://schemas.openxmlformats.org/officeDocument/2006/relationships/slideLayout" Target="../slideLayouts/slideLayout109.xml"/><Relationship Id="rId21" Type="http://schemas.openxmlformats.org/officeDocument/2006/relationships/theme" Target="../theme/theme6.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theme" Target="../theme/theme7.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theme" Target="../theme/theme8.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59.xml"/><Relationship Id="rId7" Type="http://schemas.openxmlformats.org/officeDocument/2006/relationships/theme" Target="../theme/theme9.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5" Type="http://schemas.openxmlformats.org/officeDocument/2006/relationships/slideLayout" Target="../slideLayouts/slideLayout161.xml"/><Relationship Id="rId4" Type="http://schemas.openxmlformats.org/officeDocument/2006/relationships/slideLayout" Target="../slideLayouts/slideLayout1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1" r:id="rId7"/>
    <p:sldLayoutId id="2147484762" r:id="rId8"/>
    <p:sldLayoutId id="2147484391" r:id="rId9"/>
    <p:sldLayoutId id="2147484736" r:id="rId10"/>
    <p:sldLayoutId id="2147484392" r:id="rId11"/>
    <p:sldLayoutId id="2147484733" r:id="rId12"/>
    <p:sldLayoutId id="2147484734" r:id="rId13"/>
    <p:sldLayoutId id="2147484735" r:id="rId14"/>
    <p:sldLayoutId id="2147484393" r:id="rId15"/>
    <p:sldLayoutId id="2147484737" r:id="rId16"/>
    <p:sldLayoutId id="2147484419" r:id="rId17"/>
    <p:sldLayoutId id="2147484738"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4752" r:id="rId6"/>
    <p:sldLayoutId id="2147483808" r:id="rId7"/>
    <p:sldLayoutId id="2147483911" r:id="rId8"/>
    <p:sldLayoutId id="2147483810" r:id="rId9"/>
    <p:sldLayoutId id="2147483916" r:id="rId10"/>
    <p:sldLayoutId id="2147483914" r:id="rId11"/>
    <p:sldLayoutId id="2147483915" r:id="rId12"/>
    <p:sldLayoutId id="2147483811" r:id="rId13"/>
    <p:sldLayoutId id="2147483912" r:id="rId14"/>
    <p:sldLayoutId id="2147483812" r:id="rId15"/>
    <p:sldLayoutId id="2147483913" r:id="rId16"/>
    <p:sldLayoutId id="2147483813" r:id="rId17"/>
    <p:sldLayoutId id="2147483917" r:id="rId18"/>
    <p:sldLayoutId id="2147483815" r:id="rId19"/>
    <p:sldLayoutId id="2147483919" r:id="rId20"/>
    <p:sldLayoutId id="2147483814" r:id="rId21"/>
    <p:sldLayoutId id="2147483918" r:id="rId22"/>
    <p:sldLayoutId id="2147484753" r:id="rId23"/>
    <p:sldLayoutId id="2147484754" r:id="rId2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3"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6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5.png"/><Relationship Id="rId7"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78.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04.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66.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0.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1.xm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378A5A-C437-1106-CF77-F467DA186502}"/>
              </a:ext>
            </a:extLst>
          </p:cNvPr>
          <p:cNvSpPr>
            <a:spLocks noGrp="1"/>
          </p:cNvSpPr>
          <p:nvPr>
            <p:ph type="title"/>
          </p:nvPr>
        </p:nvSpPr>
        <p:spPr>
          <a:xfrm>
            <a:off x="1093694" y="1626940"/>
            <a:ext cx="10004612" cy="3027510"/>
          </a:xfrm>
        </p:spPr>
        <p:txBody>
          <a:bodyPr/>
          <a:lstStyle/>
          <a:p>
            <a:r>
              <a:rPr lang="en-GB" dirty="0"/>
              <a:t>South Asian Cinema</a:t>
            </a:r>
          </a:p>
        </p:txBody>
      </p:sp>
      <p:sp>
        <p:nvSpPr>
          <p:cNvPr id="7" name="Subtitle 2">
            <a:extLst>
              <a:ext uri="{FF2B5EF4-FFF2-40B4-BE49-F238E27FC236}">
                <a16:creationId xmlns:a16="http://schemas.microsoft.com/office/drawing/2014/main" id="{BABBCB35-EB9E-91FC-2D4E-68ADC4C7AAB6}"/>
              </a:ext>
            </a:extLst>
          </p:cNvPr>
          <p:cNvSpPr txBox="1">
            <a:spLocks/>
          </p:cNvSpPr>
          <p:nvPr/>
        </p:nvSpPr>
        <p:spPr>
          <a:xfrm>
            <a:off x="1323054" y="3621024"/>
            <a:ext cx="9545892" cy="1033426"/>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solidFill>
                  <a:schemeClr val="bg1"/>
                </a:solidFill>
              </a:rPr>
              <a:t>How cinema remains an untapped opportunity for brands to authentically build connection with the South Asian community</a:t>
            </a:r>
          </a:p>
        </p:txBody>
      </p:sp>
    </p:spTree>
    <p:extLst>
      <p:ext uri="{BB962C8B-B14F-4D97-AF65-F5344CB8AC3E}">
        <p14:creationId xmlns:p14="http://schemas.microsoft.com/office/powerpoint/2010/main" val="358855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7951B-A500-5555-FE89-C0D22E881FC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105A22C-5027-9362-F7A1-4BEC36FED646}"/>
              </a:ext>
            </a:extLst>
          </p:cNvPr>
          <p:cNvSpPr>
            <a:spLocks noGrp="1"/>
          </p:cNvSpPr>
          <p:nvPr>
            <p:ph type="subTitle" idx="1"/>
          </p:nvPr>
        </p:nvSpPr>
        <p:spPr>
          <a:xfrm>
            <a:off x="201612" y="2291821"/>
            <a:ext cx="6311006" cy="3871235"/>
          </a:xfrm>
        </p:spPr>
        <p:txBody>
          <a:bodyPr/>
          <a:lstStyle/>
          <a:p>
            <a:pPr marL="342900" indent="-342900">
              <a:buClr>
                <a:schemeClr val="bg1"/>
              </a:buClr>
              <a:buFont typeface="Inter Tight" panose="020B0604020202020204" pitchFamily="34" charset="0"/>
              <a:buChar char="•"/>
            </a:pPr>
            <a:r>
              <a:rPr lang="en-US" b="0">
                <a:sym typeface="Inter Tight"/>
              </a:rPr>
              <a:t>Films are typically released in multiple languages – e.g., </a:t>
            </a:r>
            <a:r>
              <a:rPr lang="en-GB" b="0" dirty="0"/>
              <a:t>Hindi, Telugu, Tamil – to cater for all audiences. </a:t>
            </a:r>
            <a:endParaRPr lang="en-GB" b="0"/>
          </a:p>
          <a:p>
            <a:pPr marL="342900" indent="-342900">
              <a:buClr>
                <a:schemeClr val="bg1"/>
              </a:buClr>
              <a:buFont typeface="Inter Tight" panose="020B0604020202020204" pitchFamily="34" charset="0"/>
              <a:buChar char="•"/>
            </a:pPr>
            <a:r>
              <a:rPr lang="en-GB" b="0" dirty="0"/>
              <a:t>Based on recent biggest releases, the average length of South Asian titles is 164 minutes – with films typically having a 5–10 minute interlude too, so the film is very much the centrepiece of the social ‘out of home’ occasion.</a:t>
            </a:r>
            <a:endParaRPr lang="en-GB" b="0"/>
          </a:p>
          <a:p>
            <a:pPr marL="342900" indent="-342900">
              <a:buClr>
                <a:schemeClr val="bg1"/>
              </a:buClr>
              <a:buFont typeface="Inter Tight" panose="020B0604020202020204" pitchFamily="34" charset="0"/>
              <a:buChar char="•"/>
            </a:pPr>
            <a:r>
              <a:rPr lang="en-GB" b="0" dirty="0"/>
              <a:t>Soundtracks are a big promotional tool for South Asian Cinema as they come out in advance and are key in creating interest around titles and driving opening night/weekend audiences</a:t>
            </a:r>
            <a:endParaRPr lang="en-GB" b="0"/>
          </a:p>
        </p:txBody>
      </p:sp>
      <p:sp>
        <p:nvSpPr>
          <p:cNvPr id="3" name="Title 2">
            <a:extLst>
              <a:ext uri="{FF2B5EF4-FFF2-40B4-BE49-F238E27FC236}">
                <a16:creationId xmlns:a16="http://schemas.microsoft.com/office/drawing/2014/main" id="{DF2ADDB6-C744-89C3-F7FD-E386EE305332}"/>
              </a:ext>
            </a:extLst>
          </p:cNvPr>
          <p:cNvSpPr>
            <a:spLocks noGrp="1"/>
          </p:cNvSpPr>
          <p:nvPr>
            <p:ph type="title"/>
          </p:nvPr>
        </p:nvSpPr>
        <p:spPr/>
        <p:txBody>
          <a:bodyPr/>
          <a:lstStyle/>
          <a:p>
            <a:r>
              <a:rPr lang="en-GB" sz="4400" dirty="0"/>
              <a:t>South Asian cinema delivers real ‘event’ moments</a:t>
            </a:r>
          </a:p>
        </p:txBody>
      </p:sp>
      <p:pic>
        <p:nvPicPr>
          <p:cNvPr id="7" name="Picture Placeholder 6">
            <a:extLst>
              <a:ext uri="{FF2B5EF4-FFF2-40B4-BE49-F238E27FC236}">
                <a16:creationId xmlns:a16="http://schemas.microsoft.com/office/drawing/2014/main" id="{284C7D56-5C23-A18C-A370-9842751ACF16}"/>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a:prstGeom prst="roundRect">
            <a:avLst>
              <a:gd name="adj" fmla="val 1469"/>
            </a:avLst>
          </a:prstGeom>
          <a:blipFill>
            <a:blip r:embed="rId3" cstate="hqprint">
              <a:extLst>
                <a:ext uri="{28A0092B-C50C-407E-A947-70E740481C1C}">
                  <a14:useLocalDpi xmlns:a14="http://schemas.microsoft.com/office/drawing/2010/main"/>
                </a:ext>
              </a:extLst>
            </a:blip>
            <a:srcRect/>
            <a:stretch>
              <a:fillRect t="-6927" b="-6927"/>
            </a:stretch>
          </a:blipFill>
        </p:spPr>
      </p:pic>
    </p:spTree>
    <p:extLst>
      <p:ext uri="{BB962C8B-B14F-4D97-AF65-F5344CB8AC3E}">
        <p14:creationId xmlns:p14="http://schemas.microsoft.com/office/powerpoint/2010/main" val="303775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5B00627-BD42-075C-AB45-018CDB529C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44DCB9-3B26-7F86-F936-97471D2CE8A9}"/>
              </a:ext>
            </a:extLst>
          </p:cNvPr>
          <p:cNvSpPr>
            <a:spLocks noGrp="1"/>
          </p:cNvSpPr>
          <p:nvPr>
            <p:ph type="title"/>
          </p:nvPr>
        </p:nvSpPr>
        <p:spPr>
          <a:xfrm>
            <a:off x="403740" y="0"/>
            <a:ext cx="11384520" cy="3027510"/>
          </a:xfrm>
        </p:spPr>
        <p:txBody>
          <a:bodyPr/>
          <a:lstStyle/>
          <a:p>
            <a:pPr algn="l" defTabSz="1008126">
              <a:defRPr/>
            </a:pPr>
            <a:r>
              <a:rPr lang="en-GB" sz="3200" i="1">
                <a:solidFill>
                  <a:srgbClr val="FFFFFF"/>
                </a:solidFill>
                <a:cs typeface="Inter Tight" panose="020B0604020202020204" pitchFamily="34" charset="0"/>
              </a:rPr>
              <a:t>“I love the vibe of the cinema, where everyone collectively comes to watch a movie…with a massive screen and snacks to eat, I love hearing everyone's reactions to scenes…it feels like the film is real when people around me are reacting”</a:t>
            </a:r>
            <a:br>
              <a:rPr lang="en-GB" sz="3200" i="1">
                <a:solidFill>
                  <a:srgbClr val="FFFFFF"/>
                </a:solidFill>
                <a:cs typeface="Inter Tight" panose="020B0604020202020204" pitchFamily="34" charset="0"/>
              </a:rPr>
            </a:br>
            <a:br>
              <a:rPr lang="en-GB" sz="2400" b="0">
                <a:solidFill>
                  <a:srgbClr val="FFFFFF"/>
                </a:solidFill>
                <a:cs typeface="Inter Tight" panose="020B0604020202020204" pitchFamily="34" charset="0"/>
              </a:rPr>
            </a:br>
            <a:r>
              <a:rPr lang="en-GB" sz="2400" b="0">
                <a:solidFill>
                  <a:srgbClr val="FFFFFF"/>
                </a:solidFill>
                <a:cs typeface="Inter Tight" panose="020B0604020202020204" pitchFamily="34" charset="0"/>
              </a:rPr>
              <a:t>Female, 24</a:t>
            </a:r>
            <a:endParaRPr lang="en-GB" sz="2000" b="0">
              <a:solidFill>
                <a:srgbClr val="FFFFFF"/>
              </a:solidFill>
              <a:cs typeface="Inter Tight" panose="020B0604020202020204" pitchFamily="34" charset="0"/>
            </a:endParaRPr>
          </a:p>
        </p:txBody>
      </p:sp>
      <p:sp>
        <p:nvSpPr>
          <p:cNvPr id="2" name="Title 2">
            <a:extLst>
              <a:ext uri="{FF2B5EF4-FFF2-40B4-BE49-F238E27FC236}">
                <a16:creationId xmlns:a16="http://schemas.microsoft.com/office/drawing/2014/main" id="{00BF53F8-47F7-A6DF-1A22-78B346DA4CCC}"/>
              </a:ext>
            </a:extLst>
          </p:cNvPr>
          <p:cNvSpPr txBox="1">
            <a:spLocks/>
          </p:cNvSpPr>
          <p:nvPr/>
        </p:nvSpPr>
        <p:spPr>
          <a:xfrm>
            <a:off x="403740" y="4086068"/>
            <a:ext cx="11384520" cy="3027510"/>
          </a:xfrm>
          <a:prstGeom prst="rect">
            <a:avLst/>
          </a:prstGeom>
          <a:noFill/>
        </p:spPr>
        <p:txBody>
          <a:bodyPr vert="horz" lIns="0" tIns="0" rIns="0" bIns="0" rtlCol="0" anchor="ctr" anchorCtr="0">
            <a:noAutofit/>
          </a:bodyPr>
          <a:lstStyle>
            <a:lvl1pPr algn="ctr" defTabSz="914400" rtl="0" eaLnBrk="1" latinLnBrk="0" hangingPunct="1">
              <a:lnSpc>
                <a:spcPct val="90000"/>
              </a:lnSpc>
              <a:spcBef>
                <a:spcPct val="0"/>
              </a:spcBef>
              <a:buNone/>
              <a:defRPr sz="7400" b="1" kern="1200">
                <a:solidFill>
                  <a:schemeClr val="bg1"/>
                </a:solidFill>
                <a:latin typeface="+mj-lt"/>
                <a:ea typeface="+mj-ea"/>
                <a:cs typeface="+mj-cs"/>
              </a:defRPr>
            </a:lvl1pPr>
          </a:lstStyle>
          <a:p>
            <a:pPr algn="r"/>
            <a:r>
              <a:rPr lang="en-GB" sz="3200" i="1" dirty="0"/>
              <a:t>“I love to watch an action movie…it's all about escapism…when the hero acts to save the day, fights with the villains and stop the carnage from escalating” </a:t>
            </a:r>
          </a:p>
          <a:p>
            <a:pPr algn="r">
              <a:defRPr/>
            </a:pPr>
            <a:endParaRPr lang="en-GB" sz="2400" b="0" dirty="0"/>
          </a:p>
          <a:p>
            <a:pPr algn="r">
              <a:defRPr/>
            </a:pPr>
            <a:r>
              <a:rPr lang="en-GB" sz="2400" b="0" dirty="0"/>
              <a:t>Male, 47</a:t>
            </a:r>
          </a:p>
        </p:txBody>
      </p:sp>
    </p:spTree>
    <p:extLst>
      <p:ext uri="{BB962C8B-B14F-4D97-AF65-F5344CB8AC3E}">
        <p14:creationId xmlns:p14="http://schemas.microsoft.com/office/powerpoint/2010/main" val="3061824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54D35E25-1463-F81E-FED9-7783452CC083}"/>
            </a:ext>
          </a:extLst>
        </p:cNvPr>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685186F8-30C4-42B3-7153-1747C2A24839}"/>
              </a:ext>
            </a:extLst>
          </p:cNvPr>
          <p:cNvSpPr/>
          <p:nvPr/>
        </p:nvSpPr>
        <p:spPr>
          <a:xfrm>
            <a:off x="2795451" y="2160735"/>
            <a:ext cx="4397829" cy="2900484"/>
          </a:xfrm>
          <a:prstGeom prst="roundRect">
            <a:avLst>
              <a:gd name="adj" fmla="val 4943"/>
            </a:avLst>
          </a:prstGeom>
          <a:solidFill>
            <a:srgbClr val="B2B4BB">
              <a:alpha val="4313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b="1" dirty="0">
              <a:solidFill>
                <a:schemeClr val="bg1"/>
              </a:solidFill>
            </a:endParaRPr>
          </a:p>
        </p:txBody>
      </p:sp>
      <p:sp>
        <p:nvSpPr>
          <p:cNvPr id="2" name="Text Placeholder 1">
            <a:extLst>
              <a:ext uri="{FF2B5EF4-FFF2-40B4-BE49-F238E27FC236}">
                <a16:creationId xmlns:a16="http://schemas.microsoft.com/office/drawing/2014/main" id="{B87E41D3-232E-CB24-F352-293A2473DB82}"/>
              </a:ext>
            </a:extLst>
          </p:cNvPr>
          <p:cNvSpPr>
            <a:spLocks noGrp="1"/>
          </p:cNvSpPr>
          <p:nvPr>
            <p:ph type="body" sz="quarter" idx="83"/>
          </p:nvPr>
        </p:nvSpPr>
        <p:spPr/>
        <p:txBody>
          <a:bodyPr/>
          <a:lstStyle/>
          <a:p>
            <a:pPr defTabSz="1008126">
              <a:defRPr/>
            </a:pPr>
            <a:r>
              <a:rPr lang="en-GB" dirty="0"/>
              <a:t>Source: DCM/Old Salt. Base: South Asian cinemagoers n=302</a:t>
            </a:r>
            <a:endParaRPr lang="en-US" dirty="0"/>
          </a:p>
        </p:txBody>
      </p:sp>
      <p:sp>
        <p:nvSpPr>
          <p:cNvPr id="3" name="Subtitle 2">
            <a:extLst>
              <a:ext uri="{FF2B5EF4-FFF2-40B4-BE49-F238E27FC236}">
                <a16:creationId xmlns:a16="http://schemas.microsoft.com/office/drawing/2014/main" id="{AFF8DFB8-70B9-6700-F085-06201F3195D0}"/>
              </a:ext>
            </a:extLst>
          </p:cNvPr>
          <p:cNvSpPr>
            <a:spLocks noGrp="1"/>
          </p:cNvSpPr>
          <p:nvPr>
            <p:ph type="subTitle" idx="1"/>
          </p:nvPr>
        </p:nvSpPr>
        <p:spPr>
          <a:xfrm>
            <a:off x="199829" y="1517904"/>
            <a:ext cx="9465379" cy="319775"/>
          </a:xfrm>
        </p:spPr>
        <p:txBody>
          <a:bodyPr/>
          <a:lstStyle/>
          <a:p>
            <a:r>
              <a:rPr lang="en-GB" dirty="0"/>
              <a:t>Top 5 reasons for going to the cinema</a:t>
            </a:r>
          </a:p>
        </p:txBody>
      </p:sp>
      <p:sp>
        <p:nvSpPr>
          <p:cNvPr id="4" name="Title 3">
            <a:extLst>
              <a:ext uri="{FF2B5EF4-FFF2-40B4-BE49-F238E27FC236}">
                <a16:creationId xmlns:a16="http://schemas.microsoft.com/office/drawing/2014/main" id="{808263F1-243E-E306-A5A9-8F5709386558}"/>
              </a:ext>
            </a:extLst>
          </p:cNvPr>
          <p:cNvSpPr>
            <a:spLocks noGrp="1"/>
          </p:cNvSpPr>
          <p:nvPr>
            <p:ph type="title"/>
          </p:nvPr>
        </p:nvSpPr>
        <p:spPr>
          <a:xfrm>
            <a:off x="199829" y="239094"/>
            <a:ext cx="11925115" cy="525552"/>
          </a:xfrm>
        </p:spPr>
        <p:txBody>
          <a:bodyPr/>
          <a:lstStyle/>
          <a:p>
            <a:r>
              <a:rPr lang="en-GB" dirty="0"/>
              <a:t>Cinema is all about the big screen shared experience</a:t>
            </a:r>
          </a:p>
        </p:txBody>
      </p:sp>
      <p:graphicFrame>
        <p:nvGraphicFramePr>
          <p:cNvPr id="18" name="Chart Placeholder 17">
            <a:extLst>
              <a:ext uri="{FF2B5EF4-FFF2-40B4-BE49-F238E27FC236}">
                <a16:creationId xmlns:a16="http://schemas.microsoft.com/office/drawing/2014/main" id="{34F90CDA-5758-DF9B-E3D5-9D62D7DA6F97}"/>
              </a:ext>
            </a:extLst>
          </p:cNvPr>
          <p:cNvGraphicFramePr>
            <a:graphicFrameLocks noGrp="1"/>
          </p:cNvGraphicFramePr>
          <p:nvPr>
            <p:ph type="chart" sz="quarter" idx="84"/>
            <p:extLst>
              <p:ext uri="{D42A27DB-BD31-4B8C-83A1-F6EECF244321}">
                <p14:modId xmlns:p14="http://schemas.microsoft.com/office/powerpoint/2010/main" val="3518328603"/>
              </p:ext>
            </p:extLst>
          </p:nvPr>
        </p:nvGraphicFramePr>
        <p:xfrm>
          <a:off x="325437" y="1975438"/>
          <a:ext cx="11541125" cy="3789362"/>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9DF2507B-7C54-5C92-3825-15C913E80903}"/>
              </a:ext>
            </a:extLst>
          </p:cNvPr>
          <p:cNvSpPr txBox="1"/>
          <p:nvPr/>
        </p:nvSpPr>
        <p:spPr>
          <a:xfrm>
            <a:off x="2927786" y="5303766"/>
            <a:ext cx="1779862" cy="646331"/>
          </a:xfrm>
          <a:prstGeom prst="rect">
            <a:avLst/>
          </a:prstGeom>
          <a:noFill/>
        </p:spPr>
        <p:txBody>
          <a:bodyPr wrap="square" rtlCol="0">
            <a:spAutoFit/>
          </a:bodyPr>
          <a:lstStyle/>
          <a:p>
            <a:pPr marL="0" marR="0" lvl="0" indent="0" algn="ctr" defTabSz="1008126"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000000"/>
                </a:solidFill>
                <a:effectLst/>
                <a:uLnTx/>
                <a:uFillTx/>
              </a:rPr>
              <a:t>2 in 3 South Asian cinemagoers visit with family</a:t>
            </a:r>
            <a:endParaRPr kumimoji="0" lang="en-US" sz="1200" b="0" i="1" u="none" strike="noStrike" kern="0" cap="none" spc="0" normalizeH="0" baseline="0" noProof="0" dirty="0">
              <a:ln>
                <a:noFill/>
              </a:ln>
              <a:solidFill>
                <a:srgbClr val="000000"/>
              </a:solidFill>
              <a:effectLst/>
              <a:uLnTx/>
              <a:uFillTx/>
            </a:endParaRPr>
          </a:p>
        </p:txBody>
      </p:sp>
      <p:sp>
        <p:nvSpPr>
          <p:cNvPr id="22" name="TextBox 21">
            <a:extLst>
              <a:ext uri="{FF2B5EF4-FFF2-40B4-BE49-F238E27FC236}">
                <a16:creationId xmlns:a16="http://schemas.microsoft.com/office/drawing/2014/main" id="{2848E59E-AFC1-4ABF-C998-DFFE54335685}"/>
              </a:ext>
            </a:extLst>
          </p:cNvPr>
          <p:cNvSpPr txBox="1"/>
          <p:nvPr/>
        </p:nvSpPr>
        <p:spPr>
          <a:xfrm>
            <a:off x="4849346" y="5303766"/>
            <a:ext cx="2493306" cy="646331"/>
          </a:xfrm>
          <a:prstGeom prst="rect">
            <a:avLst/>
          </a:prstGeom>
          <a:noFill/>
        </p:spPr>
        <p:txBody>
          <a:bodyPr wrap="square" rtlCol="0">
            <a:spAutoFit/>
          </a:bodyPr>
          <a:lstStyle/>
          <a:p>
            <a:pPr marL="0" marR="0" lvl="0" indent="0" algn="ctr" defTabSz="1008126"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000000"/>
                </a:solidFill>
                <a:effectLst/>
                <a:uLnTx/>
                <a:uFillTx/>
              </a:rPr>
              <a:t>Over 1 in 2 South Asian cinemagoers visit with friends, with 1 in 5 going in large groups (5+)</a:t>
            </a:r>
            <a:endParaRPr kumimoji="0" lang="en-US" sz="1200" b="0" i="1" u="none" strike="noStrike" kern="0" cap="none" spc="0" normalizeH="0" baseline="0" noProof="0" dirty="0">
              <a:ln>
                <a:noFill/>
              </a:ln>
              <a:solidFill>
                <a:srgbClr val="000000"/>
              </a:solidFill>
              <a:effectLst/>
              <a:uLnTx/>
              <a:uFillTx/>
            </a:endParaRPr>
          </a:p>
        </p:txBody>
      </p:sp>
      <p:sp>
        <p:nvSpPr>
          <p:cNvPr id="26" name="TextBox 25">
            <a:extLst>
              <a:ext uri="{FF2B5EF4-FFF2-40B4-BE49-F238E27FC236}">
                <a16:creationId xmlns:a16="http://schemas.microsoft.com/office/drawing/2014/main" id="{153A90F6-E0E8-9FB6-3A7F-7C854B5026EA}"/>
              </a:ext>
            </a:extLst>
          </p:cNvPr>
          <p:cNvSpPr txBox="1"/>
          <p:nvPr/>
        </p:nvSpPr>
        <p:spPr>
          <a:xfrm>
            <a:off x="3886720" y="2195571"/>
            <a:ext cx="2124937" cy="338554"/>
          </a:xfrm>
          <a:prstGeom prst="rect">
            <a:avLst/>
          </a:prstGeom>
          <a:noFill/>
        </p:spPr>
        <p:txBody>
          <a:bodyPr wrap="square" rtlCol="0">
            <a:spAutoFit/>
          </a:bodyPr>
          <a:lstStyle/>
          <a:p>
            <a:pPr marL="0" marR="0" lvl="0" indent="0" algn="ctr" defTabSz="1008126" eaLnBrk="1" fontAlgn="auto" latinLnBrk="0" hangingPunct="1">
              <a:lnSpc>
                <a:spcPct val="100000"/>
              </a:lnSpc>
              <a:spcBef>
                <a:spcPts val="0"/>
              </a:spcBef>
              <a:spcAft>
                <a:spcPts val="0"/>
              </a:spcAft>
              <a:buClrTx/>
              <a:buSzTx/>
              <a:buFontTx/>
              <a:buNone/>
              <a:tabLst/>
              <a:defRPr/>
            </a:pPr>
            <a:r>
              <a:rPr kumimoji="0" lang="en-GB" sz="1600" b="1" u="none" strike="noStrike" kern="0" cap="none" spc="0" normalizeH="0" baseline="0" noProof="0" dirty="0">
                <a:ln>
                  <a:noFill/>
                </a:ln>
                <a:solidFill>
                  <a:srgbClr val="000000"/>
                </a:solidFill>
                <a:effectLst/>
                <a:uLnTx/>
                <a:uFillTx/>
              </a:rPr>
              <a:t>Shared experience</a:t>
            </a:r>
            <a:endParaRPr kumimoji="0" lang="en-US" sz="1600" b="1" u="none" strike="noStrike" kern="0" cap="none" spc="0" normalizeH="0" baseline="0" noProof="0" dirty="0">
              <a:ln>
                <a:noFill/>
              </a:ln>
              <a:solidFill>
                <a:srgbClr val="000000"/>
              </a:solidFill>
              <a:effectLst/>
              <a:uLnTx/>
              <a:uFillTx/>
            </a:endParaRPr>
          </a:p>
        </p:txBody>
      </p:sp>
      <p:sp>
        <p:nvSpPr>
          <p:cNvPr id="28" name="Arrow: Down 27">
            <a:extLst>
              <a:ext uri="{FF2B5EF4-FFF2-40B4-BE49-F238E27FC236}">
                <a16:creationId xmlns:a16="http://schemas.microsoft.com/office/drawing/2014/main" id="{ED2A50C6-B9BC-1FB6-E869-FAA1ADB9D270}"/>
              </a:ext>
            </a:extLst>
          </p:cNvPr>
          <p:cNvSpPr/>
          <p:nvPr/>
        </p:nvSpPr>
        <p:spPr>
          <a:xfrm>
            <a:off x="3684345" y="5043801"/>
            <a:ext cx="266745" cy="271596"/>
          </a:xfrm>
          <a:prstGeom prst="downArrow">
            <a:avLst/>
          </a:prstGeom>
          <a:solidFill>
            <a:srgbClr val="051D2E"/>
          </a:solidFill>
          <a:ln w="12700" cap="flat" cmpd="sng" algn="ctr">
            <a:noFill/>
            <a:prstDash val="solid"/>
            <a:miter lim="800000"/>
          </a:ln>
          <a:effectLst/>
        </p:spPr>
        <p:txBody>
          <a:bodyPr rtlCol="0" anchor="ctr"/>
          <a:lstStyle/>
          <a:p>
            <a:pPr marL="0" marR="0" lvl="0" indent="0" algn="ctr" defTabSz="1008126"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
        <p:nvSpPr>
          <p:cNvPr id="30" name="Arrow: Down 29">
            <a:extLst>
              <a:ext uri="{FF2B5EF4-FFF2-40B4-BE49-F238E27FC236}">
                <a16:creationId xmlns:a16="http://schemas.microsoft.com/office/drawing/2014/main" id="{17B77CF0-13D5-56E4-F1FB-EC55019B1996}"/>
              </a:ext>
            </a:extLst>
          </p:cNvPr>
          <p:cNvSpPr/>
          <p:nvPr/>
        </p:nvSpPr>
        <p:spPr>
          <a:xfrm>
            <a:off x="5962626" y="5043801"/>
            <a:ext cx="266745" cy="271596"/>
          </a:xfrm>
          <a:prstGeom prst="downArrow">
            <a:avLst/>
          </a:prstGeom>
          <a:solidFill>
            <a:srgbClr val="051D2E"/>
          </a:solidFill>
          <a:ln w="12700" cap="flat" cmpd="sng" algn="ctr">
            <a:noFill/>
            <a:prstDash val="solid"/>
            <a:miter lim="800000"/>
          </a:ln>
          <a:effectLst/>
        </p:spPr>
        <p:txBody>
          <a:bodyPr rtlCol="0" anchor="ctr"/>
          <a:lstStyle/>
          <a:p>
            <a:pPr marL="0" marR="0" lvl="0" indent="0" algn="ctr" defTabSz="1008126"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264494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5FEA4-FC5A-B0E6-83DC-B5A4B3462E2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6069D9-9198-313B-34CD-470000205FE0}"/>
              </a:ext>
            </a:extLst>
          </p:cNvPr>
          <p:cNvSpPr>
            <a:spLocks noGrp="1"/>
          </p:cNvSpPr>
          <p:nvPr>
            <p:ph type="body" sz="quarter" idx="72"/>
          </p:nvPr>
        </p:nvSpPr>
        <p:spPr>
          <a:xfrm>
            <a:off x="207360" y="1350734"/>
            <a:ext cx="5888640" cy="1512000"/>
          </a:xfrm>
        </p:spPr>
        <p:txBody>
          <a:bodyPr/>
          <a:lstStyle/>
          <a:p>
            <a:endParaRPr lang="en-GB" dirty="0"/>
          </a:p>
        </p:txBody>
      </p:sp>
      <p:sp>
        <p:nvSpPr>
          <p:cNvPr id="4" name="Text Placeholder 3">
            <a:extLst>
              <a:ext uri="{FF2B5EF4-FFF2-40B4-BE49-F238E27FC236}">
                <a16:creationId xmlns:a16="http://schemas.microsoft.com/office/drawing/2014/main" id="{BD66A25B-D2B9-57D6-D76C-2ECEAEE0DE31}"/>
              </a:ext>
            </a:extLst>
          </p:cNvPr>
          <p:cNvSpPr>
            <a:spLocks noGrp="1"/>
          </p:cNvSpPr>
          <p:nvPr>
            <p:ph type="body" sz="quarter" idx="73"/>
          </p:nvPr>
        </p:nvSpPr>
        <p:spPr>
          <a:xfrm>
            <a:off x="281054" y="1430218"/>
            <a:ext cx="5741251" cy="333509"/>
          </a:xfrm>
        </p:spPr>
        <p:txBody>
          <a:bodyPr/>
          <a:lstStyle/>
          <a:p>
            <a:r>
              <a:rPr lang="en-GB" dirty="0"/>
              <a:t>London</a:t>
            </a:r>
          </a:p>
        </p:txBody>
      </p:sp>
      <p:sp>
        <p:nvSpPr>
          <p:cNvPr id="5" name="Text Placeholder 4">
            <a:extLst>
              <a:ext uri="{FF2B5EF4-FFF2-40B4-BE49-F238E27FC236}">
                <a16:creationId xmlns:a16="http://schemas.microsoft.com/office/drawing/2014/main" id="{3482C40D-9E33-069F-B79E-A553D5D9D831}"/>
              </a:ext>
            </a:extLst>
          </p:cNvPr>
          <p:cNvSpPr>
            <a:spLocks noGrp="1"/>
          </p:cNvSpPr>
          <p:nvPr>
            <p:ph type="body" sz="quarter" idx="74"/>
          </p:nvPr>
        </p:nvSpPr>
        <p:spPr>
          <a:xfrm>
            <a:off x="375341" y="1912787"/>
            <a:ext cx="5573269" cy="749133"/>
          </a:xfrm>
        </p:spPr>
        <p:txBody>
          <a:bodyPr/>
          <a:lstStyle/>
          <a:p>
            <a:pPr>
              <a:lnSpc>
                <a:spcPct val="100000"/>
              </a:lnSpc>
            </a:pPr>
            <a:r>
              <a:rPr lang="en-GB" sz="1600" dirty="0"/>
              <a:t>50% of South Asian film admissions have been delivered in London cinemas - including Ilford, Hounslow, Greenwich, South Ruislip, Romford, Feltham, Wembley, Stratford and Harrow</a:t>
            </a:r>
          </a:p>
        </p:txBody>
      </p:sp>
      <p:sp>
        <p:nvSpPr>
          <p:cNvPr id="6" name="Text Placeholder 5">
            <a:extLst>
              <a:ext uri="{FF2B5EF4-FFF2-40B4-BE49-F238E27FC236}">
                <a16:creationId xmlns:a16="http://schemas.microsoft.com/office/drawing/2014/main" id="{7E561F3A-5206-8039-67DA-13C66EFAD140}"/>
              </a:ext>
            </a:extLst>
          </p:cNvPr>
          <p:cNvSpPr>
            <a:spLocks noGrp="1"/>
          </p:cNvSpPr>
          <p:nvPr>
            <p:ph type="body" sz="quarter" idx="75"/>
          </p:nvPr>
        </p:nvSpPr>
        <p:spPr>
          <a:xfrm>
            <a:off x="207360" y="2983678"/>
            <a:ext cx="5888640" cy="1512000"/>
          </a:xfrm>
        </p:spPr>
        <p:txBody>
          <a:bodyPr/>
          <a:lstStyle/>
          <a:p>
            <a:endParaRPr lang="en-GB" dirty="0"/>
          </a:p>
        </p:txBody>
      </p:sp>
      <p:sp>
        <p:nvSpPr>
          <p:cNvPr id="7" name="Text Placeholder 6">
            <a:extLst>
              <a:ext uri="{FF2B5EF4-FFF2-40B4-BE49-F238E27FC236}">
                <a16:creationId xmlns:a16="http://schemas.microsoft.com/office/drawing/2014/main" id="{22E02DA1-6C0C-2736-CBD7-6EAF66C8F6B5}"/>
              </a:ext>
            </a:extLst>
          </p:cNvPr>
          <p:cNvSpPr>
            <a:spLocks noGrp="1"/>
          </p:cNvSpPr>
          <p:nvPr>
            <p:ph type="body" sz="quarter" idx="76"/>
          </p:nvPr>
        </p:nvSpPr>
        <p:spPr>
          <a:xfrm>
            <a:off x="281054" y="3055961"/>
            <a:ext cx="5741251" cy="333509"/>
          </a:xfrm>
        </p:spPr>
        <p:txBody>
          <a:bodyPr/>
          <a:lstStyle/>
          <a:p>
            <a:r>
              <a:rPr lang="en-GB" dirty="0"/>
              <a:t>Central</a:t>
            </a:r>
          </a:p>
        </p:txBody>
      </p:sp>
      <p:sp>
        <p:nvSpPr>
          <p:cNvPr id="8" name="Text Placeholder 7">
            <a:extLst>
              <a:ext uri="{FF2B5EF4-FFF2-40B4-BE49-F238E27FC236}">
                <a16:creationId xmlns:a16="http://schemas.microsoft.com/office/drawing/2014/main" id="{CE0628B9-67CF-F36C-9226-A3C7B2B3C03C}"/>
              </a:ext>
            </a:extLst>
          </p:cNvPr>
          <p:cNvSpPr>
            <a:spLocks noGrp="1"/>
          </p:cNvSpPr>
          <p:nvPr>
            <p:ph type="body" sz="quarter" idx="77"/>
          </p:nvPr>
        </p:nvSpPr>
        <p:spPr>
          <a:xfrm>
            <a:off x="375341" y="3531772"/>
            <a:ext cx="5573269" cy="814402"/>
          </a:xfrm>
        </p:spPr>
        <p:txBody>
          <a:bodyPr vert="horz" lIns="0" tIns="0" rIns="0" bIns="0" rtlCol="0">
            <a:noAutofit/>
          </a:bodyPr>
          <a:lstStyle/>
          <a:p>
            <a:pPr>
              <a:lnSpc>
                <a:spcPct val="100000"/>
              </a:lnSpc>
            </a:pPr>
            <a:r>
              <a:rPr lang="en-GB" sz="1600" dirty="0"/>
              <a:t>13% of South Asian film admissions have been delivered across Central with popular cinemas in Birmingham, Coventry and Leicester</a:t>
            </a:r>
          </a:p>
        </p:txBody>
      </p:sp>
      <p:sp>
        <p:nvSpPr>
          <p:cNvPr id="9" name="Text Placeholder 8">
            <a:extLst>
              <a:ext uri="{FF2B5EF4-FFF2-40B4-BE49-F238E27FC236}">
                <a16:creationId xmlns:a16="http://schemas.microsoft.com/office/drawing/2014/main" id="{5C966055-2387-1436-0483-EADD077D56B4}"/>
              </a:ext>
            </a:extLst>
          </p:cNvPr>
          <p:cNvSpPr>
            <a:spLocks noGrp="1"/>
          </p:cNvSpPr>
          <p:nvPr>
            <p:ph type="body" sz="quarter" idx="78"/>
          </p:nvPr>
        </p:nvSpPr>
        <p:spPr>
          <a:xfrm>
            <a:off x="207360" y="4616621"/>
            <a:ext cx="5888640" cy="1512000"/>
          </a:xfrm>
        </p:spPr>
        <p:txBody>
          <a:bodyPr/>
          <a:lstStyle/>
          <a:p>
            <a:endParaRPr lang="en-GB" dirty="0"/>
          </a:p>
        </p:txBody>
      </p:sp>
      <p:sp>
        <p:nvSpPr>
          <p:cNvPr id="10" name="Text Placeholder 9">
            <a:extLst>
              <a:ext uri="{FF2B5EF4-FFF2-40B4-BE49-F238E27FC236}">
                <a16:creationId xmlns:a16="http://schemas.microsoft.com/office/drawing/2014/main" id="{75107451-E6A6-776B-DE8D-C27F9B868340}"/>
              </a:ext>
            </a:extLst>
          </p:cNvPr>
          <p:cNvSpPr>
            <a:spLocks noGrp="1"/>
          </p:cNvSpPr>
          <p:nvPr>
            <p:ph type="body" sz="quarter" idx="79"/>
          </p:nvPr>
        </p:nvSpPr>
        <p:spPr>
          <a:xfrm>
            <a:off x="281054" y="4696106"/>
            <a:ext cx="5741251" cy="333509"/>
          </a:xfrm>
        </p:spPr>
        <p:txBody>
          <a:bodyPr/>
          <a:lstStyle/>
          <a:p>
            <a:r>
              <a:rPr lang="en-GB" dirty="0"/>
              <a:t>Anglia</a:t>
            </a:r>
          </a:p>
        </p:txBody>
      </p:sp>
      <p:sp>
        <p:nvSpPr>
          <p:cNvPr id="11" name="Text Placeholder 10">
            <a:extLst>
              <a:ext uri="{FF2B5EF4-FFF2-40B4-BE49-F238E27FC236}">
                <a16:creationId xmlns:a16="http://schemas.microsoft.com/office/drawing/2014/main" id="{2823746F-198D-0D41-7665-CBE3E7FD08C9}"/>
              </a:ext>
            </a:extLst>
          </p:cNvPr>
          <p:cNvSpPr>
            <a:spLocks noGrp="1"/>
          </p:cNvSpPr>
          <p:nvPr>
            <p:ph type="body" sz="quarter" idx="80"/>
          </p:nvPr>
        </p:nvSpPr>
        <p:spPr>
          <a:xfrm>
            <a:off x="365044" y="5195550"/>
            <a:ext cx="5573269" cy="575330"/>
          </a:xfrm>
        </p:spPr>
        <p:txBody>
          <a:bodyPr vert="horz" lIns="0" tIns="0" rIns="0" bIns="0" rtlCol="0">
            <a:noAutofit/>
          </a:bodyPr>
          <a:lstStyle/>
          <a:p>
            <a:pPr>
              <a:lnSpc>
                <a:spcPct val="100000"/>
              </a:lnSpc>
            </a:pPr>
            <a:r>
              <a:rPr lang="en-GB" sz="1600" dirty="0"/>
              <a:t>8% of all South Asian film admissions have been delivered in Anglia, with key sites including Milton Keynes and South Ruislip</a:t>
            </a:r>
          </a:p>
        </p:txBody>
      </p:sp>
      <p:sp>
        <p:nvSpPr>
          <p:cNvPr id="12" name="Text Placeholder 11">
            <a:extLst>
              <a:ext uri="{FF2B5EF4-FFF2-40B4-BE49-F238E27FC236}">
                <a16:creationId xmlns:a16="http://schemas.microsoft.com/office/drawing/2014/main" id="{BA233399-3511-85B3-8358-ACE1F6443444}"/>
              </a:ext>
            </a:extLst>
          </p:cNvPr>
          <p:cNvSpPr>
            <a:spLocks noGrp="1"/>
          </p:cNvSpPr>
          <p:nvPr>
            <p:ph type="body" sz="quarter" idx="83"/>
          </p:nvPr>
        </p:nvSpPr>
        <p:spPr/>
        <p:txBody>
          <a:bodyPr/>
          <a:lstStyle/>
          <a:p>
            <a:r>
              <a:rPr lang="en-GB" dirty="0"/>
              <a:t>Source: DCM, YTD admissions</a:t>
            </a:r>
          </a:p>
          <a:p>
            <a:endParaRPr lang="en-GB" dirty="0"/>
          </a:p>
        </p:txBody>
      </p:sp>
      <p:sp>
        <p:nvSpPr>
          <p:cNvPr id="14" name="Title 13">
            <a:extLst>
              <a:ext uri="{FF2B5EF4-FFF2-40B4-BE49-F238E27FC236}">
                <a16:creationId xmlns:a16="http://schemas.microsoft.com/office/drawing/2014/main" id="{8E798310-A701-0C31-F186-6D26ECB7579A}"/>
              </a:ext>
            </a:extLst>
          </p:cNvPr>
          <p:cNvSpPr>
            <a:spLocks noGrp="1"/>
          </p:cNvSpPr>
          <p:nvPr>
            <p:ph type="title"/>
          </p:nvPr>
        </p:nvSpPr>
        <p:spPr/>
        <p:txBody>
          <a:bodyPr/>
          <a:lstStyle/>
          <a:p>
            <a:r>
              <a:rPr lang="en-GB" dirty="0"/>
              <a:t>Connect with communities</a:t>
            </a:r>
          </a:p>
        </p:txBody>
      </p:sp>
      <p:sp>
        <p:nvSpPr>
          <p:cNvPr id="21" name="Rectangle: Rounded Corners 20">
            <a:extLst>
              <a:ext uri="{FF2B5EF4-FFF2-40B4-BE49-F238E27FC236}">
                <a16:creationId xmlns:a16="http://schemas.microsoft.com/office/drawing/2014/main" id="{4BB03BC6-4BE2-2B65-9510-D14AFB2BD86D}"/>
              </a:ext>
            </a:extLst>
          </p:cNvPr>
          <p:cNvSpPr/>
          <p:nvPr/>
        </p:nvSpPr>
        <p:spPr>
          <a:xfrm>
            <a:off x="6451824" y="1350734"/>
            <a:ext cx="5459122" cy="4834141"/>
          </a:xfrm>
          <a:prstGeom prst="roundRect">
            <a:avLst>
              <a:gd name="adj" fmla="val 494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b="1" dirty="0">
              <a:solidFill>
                <a:schemeClr val="tx1"/>
              </a:solidFill>
            </a:endParaRPr>
          </a:p>
        </p:txBody>
      </p:sp>
      <p:pic>
        <p:nvPicPr>
          <p:cNvPr id="23" name="Picture 22">
            <a:extLst>
              <a:ext uri="{FF2B5EF4-FFF2-40B4-BE49-F238E27FC236}">
                <a16:creationId xmlns:a16="http://schemas.microsoft.com/office/drawing/2014/main" id="{88174787-F1DC-3036-0C14-A137412090F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7267921" y="1428182"/>
            <a:ext cx="4039598" cy="4581770"/>
          </a:xfrm>
          <a:prstGeom prst="rect">
            <a:avLst/>
          </a:prstGeom>
        </p:spPr>
      </p:pic>
      <p:sp>
        <p:nvSpPr>
          <p:cNvPr id="25" name="TextBox 24">
            <a:extLst>
              <a:ext uri="{FF2B5EF4-FFF2-40B4-BE49-F238E27FC236}">
                <a16:creationId xmlns:a16="http://schemas.microsoft.com/office/drawing/2014/main" id="{501F6A2E-C5AF-465F-D7AC-63B06AC4030B}"/>
              </a:ext>
            </a:extLst>
          </p:cNvPr>
          <p:cNvSpPr txBox="1"/>
          <p:nvPr/>
        </p:nvSpPr>
        <p:spPr>
          <a:xfrm>
            <a:off x="9483010" y="1428182"/>
            <a:ext cx="2414450" cy="830997"/>
          </a:xfrm>
          <a:prstGeom prst="rect">
            <a:avLst/>
          </a:prstGeom>
          <a:noFill/>
        </p:spPr>
        <p:txBody>
          <a:bodyPr wrap="square">
            <a:spAutoFit/>
          </a:bodyPr>
          <a:lstStyle/>
          <a:p>
            <a:pPr algn="r"/>
            <a:r>
              <a:rPr lang="en-GB" sz="1600" i="1" dirty="0"/>
              <a:t>The top 20 sites account for 66% of all South Asian film admissions</a:t>
            </a:r>
          </a:p>
        </p:txBody>
      </p:sp>
    </p:spTree>
    <p:extLst>
      <p:ext uri="{BB962C8B-B14F-4D97-AF65-F5344CB8AC3E}">
        <p14:creationId xmlns:p14="http://schemas.microsoft.com/office/powerpoint/2010/main" val="3241621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48197-5F2E-1560-61E1-62C417A0ED9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4D57E60-C69A-186E-3A93-517B22748B26}"/>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a:xfrm>
            <a:off x="6224393" y="225425"/>
            <a:ext cx="5775520" cy="6267814"/>
          </a:xfrm>
          <a:prstGeom prst="roundRect">
            <a:avLst>
              <a:gd name="adj" fmla="val 1469"/>
            </a:avLst>
          </a:prstGeom>
          <a:blipFill>
            <a:blip r:embed="rId3" cstate="hqprint">
              <a:extLst>
                <a:ext uri="{28A0092B-C50C-407E-A947-70E740481C1C}">
                  <a14:useLocalDpi xmlns:a14="http://schemas.microsoft.com/office/drawing/2010/main"/>
                </a:ext>
              </a:extLst>
            </a:blip>
            <a:srcRect/>
            <a:stretch>
              <a:fillRect/>
            </a:stretch>
          </a:blipFill>
        </p:spPr>
      </p:pic>
      <p:sp>
        <p:nvSpPr>
          <p:cNvPr id="6" name="Title 5">
            <a:extLst>
              <a:ext uri="{FF2B5EF4-FFF2-40B4-BE49-F238E27FC236}">
                <a16:creationId xmlns:a16="http://schemas.microsoft.com/office/drawing/2014/main" id="{1A366FA9-EEC8-21D5-A644-10678341D83B}"/>
              </a:ext>
            </a:extLst>
          </p:cNvPr>
          <p:cNvSpPr>
            <a:spLocks noGrp="1"/>
          </p:cNvSpPr>
          <p:nvPr>
            <p:ph type="title"/>
          </p:nvPr>
        </p:nvSpPr>
        <p:spPr>
          <a:xfrm>
            <a:off x="192087" y="132748"/>
            <a:ext cx="5663089" cy="2076610"/>
          </a:xfrm>
        </p:spPr>
        <p:txBody>
          <a:bodyPr/>
          <a:lstStyle/>
          <a:p>
            <a:r>
              <a:rPr lang="en-GB" dirty="0"/>
              <a:t>Actors are a big draw for South Asian cinema</a:t>
            </a:r>
            <a:br>
              <a:rPr lang="en-GB" sz="2000" dirty="0"/>
            </a:br>
            <a:br>
              <a:rPr lang="en-GB" sz="2000" dirty="0"/>
            </a:br>
            <a:r>
              <a:rPr lang="en-US" sz="2000" b="0">
                <a:latin typeface="+mn-lt"/>
                <a:sym typeface="Inter Tight"/>
              </a:rPr>
              <a:t>With 6 in 10 South Asian cinemagoers agreeing that if their ‘</a:t>
            </a:r>
            <a:r>
              <a:rPr lang="en-US" sz="2000" b="0" i="1" err="1">
                <a:latin typeface="+mn-lt"/>
                <a:sym typeface="Inter Tight"/>
              </a:rPr>
              <a:t>favourite</a:t>
            </a:r>
            <a:r>
              <a:rPr lang="en-US" sz="2000" b="0" i="1">
                <a:latin typeface="+mn-lt"/>
                <a:sym typeface="Inter Tight"/>
              </a:rPr>
              <a:t> actors are in a South Asian film I have to watch it</a:t>
            </a:r>
            <a:r>
              <a:rPr lang="en-US" sz="2000" b="0">
                <a:latin typeface="+mn-lt"/>
                <a:sym typeface="Inter Tight"/>
              </a:rPr>
              <a:t>’ it’s clear that star pull is incredibly influential when it comes to the success of South Asian titles.</a:t>
            </a:r>
            <a:br>
              <a:rPr lang="en-US" sz="2000" b="0">
                <a:latin typeface="+mn-lt"/>
                <a:sym typeface="Inter Tight"/>
              </a:rPr>
            </a:br>
            <a:br>
              <a:rPr lang="en-US" sz="2000" b="0">
                <a:latin typeface="+mn-lt"/>
                <a:sym typeface="Inter Tight"/>
              </a:rPr>
            </a:br>
            <a:r>
              <a:rPr lang="en-GB" sz="2000" b="0" dirty="0">
                <a:latin typeface="+mn-lt"/>
              </a:rPr>
              <a:t>Most notable is the box office draw of the ‘Three Khans’ - Shah Rukh Khan, Salman Khan and Aamir Khan – considered the most successful movie stars in Indian cinema.  </a:t>
            </a:r>
            <a:br>
              <a:rPr lang="en-US" sz="2000" b="0">
                <a:latin typeface="+mn-lt"/>
                <a:sym typeface="Inter Tight"/>
              </a:rPr>
            </a:br>
            <a:br>
              <a:rPr lang="en-US" sz="2000" b="0">
                <a:latin typeface="+mn-lt"/>
                <a:sym typeface="Inter Tight"/>
              </a:rPr>
            </a:br>
            <a:br>
              <a:rPr lang="en-US" sz="2000" b="0" dirty="0">
                <a:latin typeface="+mn-lt"/>
              </a:rPr>
            </a:br>
            <a:endParaRPr lang="en-GB" b="0" dirty="0">
              <a:latin typeface="+mn-lt"/>
            </a:endParaRPr>
          </a:p>
        </p:txBody>
      </p:sp>
      <p:sp>
        <p:nvSpPr>
          <p:cNvPr id="9" name="Title 5">
            <a:extLst>
              <a:ext uri="{FF2B5EF4-FFF2-40B4-BE49-F238E27FC236}">
                <a16:creationId xmlns:a16="http://schemas.microsoft.com/office/drawing/2014/main" id="{F633D7E4-43D0-5B06-8951-EA34FE456F95}"/>
              </a:ext>
            </a:extLst>
          </p:cNvPr>
          <p:cNvSpPr txBox="1">
            <a:spLocks/>
          </p:cNvSpPr>
          <p:nvPr/>
        </p:nvSpPr>
        <p:spPr>
          <a:xfrm>
            <a:off x="6224393" y="4416629"/>
            <a:ext cx="5663089" cy="207661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r"/>
            <a:r>
              <a:rPr lang="en-GB" sz="5400" dirty="0"/>
              <a:t>73% </a:t>
            </a:r>
          </a:p>
          <a:p>
            <a:pPr algn="r"/>
            <a:r>
              <a:rPr lang="en-GB" sz="2800" i="1" dirty="0"/>
              <a:t>‘I usually look at the cast when deciding whether to watch a South Asian film’</a:t>
            </a:r>
            <a:endParaRPr lang="en-GB" dirty="0"/>
          </a:p>
        </p:txBody>
      </p:sp>
      <p:sp>
        <p:nvSpPr>
          <p:cNvPr id="3" name="TextBox 2">
            <a:extLst>
              <a:ext uri="{FF2B5EF4-FFF2-40B4-BE49-F238E27FC236}">
                <a16:creationId xmlns:a16="http://schemas.microsoft.com/office/drawing/2014/main" id="{ED8B0C61-2E4D-9337-0A66-D4520BF32DC7}"/>
              </a:ext>
            </a:extLst>
          </p:cNvPr>
          <p:cNvSpPr txBox="1"/>
          <p:nvPr/>
        </p:nvSpPr>
        <p:spPr>
          <a:xfrm>
            <a:off x="5336869" y="6521259"/>
            <a:ext cx="6729046" cy="246221"/>
          </a:xfrm>
          <a:prstGeom prst="rect">
            <a:avLst/>
          </a:prstGeom>
          <a:noFill/>
        </p:spPr>
        <p:txBody>
          <a:bodyPr wrap="square">
            <a:spAutoFit/>
          </a:bodyPr>
          <a:lstStyle/>
          <a:p>
            <a:pPr marL="0" marR="0" lvl="0" indent="0" algn="r" defTabSz="1008126" rtl="0" eaLnBrk="1" fontAlgn="auto" latinLnBrk="0" hangingPunct="1">
              <a:lnSpc>
                <a:spcPct val="100000"/>
              </a:lnSpc>
              <a:spcBef>
                <a:spcPts val="0"/>
              </a:spcBef>
              <a:spcAft>
                <a:spcPts val="0"/>
              </a:spcAft>
              <a:buClr>
                <a:srgbClr val="FFFFFF"/>
              </a:buClr>
              <a:buSzPct val="100000"/>
              <a:buFont typeface="Inter Tight"/>
              <a:buNone/>
              <a:tabLst/>
              <a:defRPr/>
            </a:pPr>
            <a:r>
              <a:rPr kumimoji="0" lang="en-GB" sz="1000" b="0" i="0" u="none" strike="noStrike" kern="1200" cap="none" spc="0" normalizeH="0" baseline="0" noProof="0">
                <a:ln>
                  <a:noFill/>
                </a:ln>
                <a:solidFill>
                  <a:schemeClr val="bg1"/>
                </a:solidFill>
                <a:effectLst/>
                <a:uLnTx/>
                <a:uFillTx/>
                <a:latin typeface="Inter Tight"/>
                <a:ea typeface="+mn-ea"/>
                <a:cs typeface="+mn-cs"/>
              </a:rPr>
              <a:t>Source: DCM/Old Salt. Base: South Asian cinemagoers n=302</a:t>
            </a:r>
          </a:p>
        </p:txBody>
      </p:sp>
    </p:spTree>
    <p:extLst>
      <p:ext uri="{BB962C8B-B14F-4D97-AF65-F5344CB8AC3E}">
        <p14:creationId xmlns:p14="http://schemas.microsoft.com/office/powerpoint/2010/main" val="564822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B8940-18FF-B1B1-0CFA-9773C04EB4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1C38D8-9EC9-F948-0CE9-D13BC127E7DC}"/>
              </a:ext>
            </a:extLst>
          </p:cNvPr>
          <p:cNvSpPr>
            <a:spLocks noGrp="1"/>
          </p:cNvSpPr>
          <p:nvPr>
            <p:ph type="body" sz="quarter" idx="72"/>
          </p:nvPr>
        </p:nvSpPr>
        <p:spPr/>
        <p:txBody>
          <a:bodyPr/>
          <a:lstStyle/>
          <a:p>
            <a:r>
              <a:rPr lang="en-GB" dirty="0">
                <a:solidFill>
                  <a:schemeClr val="bg1"/>
                </a:solidFill>
              </a:rPr>
              <a:t>Source: DCM/Old Salt. . Base: South Asian cinemagoers n=302</a:t>
            </a:r>
          </a:p>
          <a:p>
            <a:endParaRPr lang="en-GB" dirty="0">
              <a:solidFill>
                <a:schemeClr val="bg1"/>
              </a:solidFill>
            </a:endParaRPr>
          </a:p>
        </p:txBody>
      </p:sp>
      <p:sp>
        <p:nvSpPr>
          <p:cNvPr id="3" name="Subtitle 2">
            <a:extLst>
              <a:ext uri="{FF2B5EF4-FFF2-40B4-BE49-F238E27FC236}">
                <a16:creationId xmlns:a16="http://schemas.microsoft.com/office/drawing/2014/main" id="{CC167CBD-1A37-FDB8-8265-C9821BCF5646}"/>
              </a:ext>
            </a:extLst>
          </p:cNvPr>
          <p:cNvSpPr>
            <a:spLocks noGrp="1"/>
          </p:cNvSpPr>
          <p:nvPr>
            <p:ph type="subTitle" idx="1"/>
          </p:nvPr>
        </p:nvSpPr>
        <p:spPr>
          <a:xfrm>
            <a:off x="199829" y="955470"/>
            <a:ext cx="6837579" cy="449083"/>
          </a:xfrm>
        </p:spPr>
        <p:txBody>
          <a:bodyPr/>
          <a:lstStyle/>
          <a:p>
            <a:r>
              <a:rPr lang="en-GB" dirty="0"/>
              <a:t>Top 6 – Talent enjoy watching in films/ films directed by</a:t>
            </a:r>
          </a:p>
        </p:txBody>
      </p:sp>
      <p:sp>
        <p:nvSpPr>
          <p:cNvPr id="4" name="Title 3">
            <a:extLst>
              <a:ext uri="{FF2B5EF4-FFF2-40B4-BE49-F238E27FC236}">
                <a16:creationId xmlns:a16="http://schemas.microsoft.com/office/drawing/2014/main" id="{0A4EC89C-C7DB-92D3-0763-94840F50B3D4}"/>
              </a:ext>
            </a:extLst>
          </p:cNvPr>
          <p:cNvSpPr>
            <a:spLocks noGrp="1"/>
          </p:cNvSpPr>
          <p:nvPr>
            <p:ph type="title"/>
          </p:nvPr>
        </p:nvSpPr>
        <p:spPr>
          <a:xfrm>
            <a:off x="199829" y="239094"/>
            <a:ext cx="11872566" cy="525552"/>
          </a:xfrm>
        </p:spPr>
        <p:txBody>
          <a:bodyPr/>
          <a:lstStyle/>
          <a:p>
            <a:r>
              <a:rPr lang="en-GB" dirty="0"/>
              <a:t>The most popular South Asian cinema stars</a:t>
            </a:r>
          </a:p>
        </p:txBody>
      </p:sp>
      <p:sp>
        <p:nvSpPr>
          <p:cNvPr id="5" name="Text Placeholder 4">
            <a:extLst>
              <a:ext uri="{FF2B5EF4-FFF2-40B4-BE49-F238E27FC236}">
                <a16:creationId xmlns:a16="http://schemas.microsoft.com/office/drawing/2014/main" id="{D8CFE369-CD91-0610-1D41-8CDE6C6F73EC}"/>
              </a:ext>
            </a:extLst>
          </p:cNvPr>
          <p:cNvSpPr>
            <a:spLocks noGrp="1"/>
          </p:cNvSpPr>
          <p:nvPr>
            <p:ph type="body" sz="quarter" idx="110"/>
          </p:nvPr>
        </p:nvSpPr>
        <p:spPr>
          <a:xfrm>
            <a:off x="274342" y="4839776"/>
            <a:ext cx="1521937" cy="449083"/>
          </a:xfrm>
        </p:spPr>
        <p:txBody>
          <a:bodyPr/>
          <a:lstStyle/>
          <a:p>
            <a:r>
              <a:rPr lang="en-GB" sz="2000" dirty="0"/>
              <a:t>Shah Rukh Khan</a:t>
            </a:r>
          </a:p>
        </p:txBody>
      </p:sp>
      <p:sp>
        <p:nvSpPr>
          <p:cNvPr id="7" name="Text Placeholder 6">
            <a:extLst>
              <a:ext uri="{FF2B5EF4-FFF2-40B4-BE49-F238E27FC236}">
                <a16:creationId xmlns:a16="http://schemas.microsoft.com/office/drawing/2014/main" id="{D16B7285-1A96-141E-6F13-88367159073C}"/>
              </a:ext>
            </a:extLst>
          </p:cNvPr>
          <p:cNvSpPr>
            <a:spLocks noGrp="1"/>
          </p:cNvSpPr>
          <p:nvPr>
            <p:ph type="body" sz="quarter" idx="112"/>
          </p:nvPr>
        </p:nvSpPr>
        <p:spPr>
          <a:xfrm>
            <a:off x="2279261" y="4827422"/>
            <a:ext cx="1528382" cy="449083"/>
          </a:xfrm>
        </p:spPr>
        <p:txBody>
          <a:bodyPr/>
          <a:lstStyle/>
          <a:p>
            <a:r>
              <a:rPr lang="en-GB" sz="2000" dirty="0"/>
              <a:t>Salman Khan</a:t>
            </a:r>
          </a:p>
        </p:txBody>
      </p:sp>
      <p:pic>
        <p:nvPicPr>
          <p:cNvPr id="21" name="Picture Placeholder 20">
            <a:extLst>
              <a:ext uri="{FF2B5EF4-FFF2-40B4-BE49-F238E27FC236}">
                <a16:creationId xmlns:a16="http://schemas.microsoft.com/office/drawing/2014/main" id="{B9A492A7-7061-A3B4-DCAD-C03CC8539E31}"/>
              </a:ext>
            </a:extLst>
          </p:cNvPr>
          <p:cNvPicPr>
            <a:picLocks noGrp="1" noChangeAspect="1"/>
          </p:cNvPicPr>
          <p:nvPr>
            <p:ph type="pic" sz="quarter" idx="114"/>
          </p:nvPr>
        </p:nvPicPr>
        <p:blipFill>
          <a:blip r:embed="rId2" cstate="hqprint">
            <a:extLst>
              <a:ext uri="{28A0092B-C50C-407E-A947-70E740481C1C}">
                <a14:useLocalDpi xmlns:a14="http://schemas.microsoft.com/office/drawing/2010/main"/>
              </a:ext>
            </a:extLst>
          </a:blip>
          <a:srcRect/>
          <a:stretch>
            <a:fillRect/>
          </a:stretch>
        </p:blipFill>
        <p:spPr>
          <a:xfrm>
            <a:off x="257637" y="1968270"/>
            <a:ext cx="1702157" cy="2553235"/>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pic>
        <p:nvPicPr>
          <p:cNvPr id="23" name="Picture Placeholder 22">
            <a:extLst>
              <a:ext uri="{FF2B5EF4-FFF2-40B4-BE49-F238E27FC236}">
                <a16:creationId xmlns:a16="http://schemas.microsoft.com/office/drawing/2014/main" id="{862A171C-0F8D-1920-AEF1-31BD59BCC084}"/>
              </a:ext>
            </a:extLst>
          </p:cNvPr>
          <p:cNvPicPr>
            <a:picLocks noGrp="1" noChangeAspect="1"/>
          </p:cNvPicPr>
          <p:nvPr>
            <p:ph type="pic" sz="quarter" idx="115"/>
          </p:nvPr>
        </p:nvPicPr>
        <p:blipFill>
          <a:blip r:embed="rId4" cstate="hqprint">
            <a:extLst>
              <a:ext uri="{28A0092B-C50C-407E-A947-70E740481C1C}">
                <a14:useLocalDpi xmlns:a14="http://schemas.microsoft.com/office/drawing/2010/main"/>
              </a:ext>
            </a:extLst>
          </a:blip>
          <a:srcRect/>
          <a:stretch>
            <a:fillRect/>
          </a:stretch>
        </p:blipFill>
        <p:spPr>
          <a:xfrm>
            <a:off x="2252296" y="1968270"/>
            <a:ext cx="1702157" cy="2553235"/>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sp>
        <p:nvSpPr>
          <p:cNvPr id="11" name="Text Placeholder 10">
            <a:extLst>
              <a:ext uri="{FF2B5EF4-FFF2-40B4-BE49-F238E27FC236}">
                <a16:creationId xmlns:a16="http://schemas.microsoft.com/office/drawing/2014/main" id="{3AC1E6DF-9353-083F-93D7-31CE3AF352A2}"/>
              </a:ext>
            </a:extLst>
          </p:cNvPr>
          <p:cNvSpPr>
            <a:spLocks noGrp="1"/>
          </p:cNvSpPr>
          <p:nvPr>
            <p:ph type="body" sz="quarter" idx="116"/>
          </p:nvPr>
        </p:nvSpPr>
        <p:spPr>
          <a:xfrm>
            <a:off x="4246955" y="4827423"/>
            <a:ext cx="1521937" cy="449083"/>
          </a:xfrm>
        </p:spPr>
        <p:txBody>
          <a:bodyPr/>
          <a:lstStyle/>
          <a:p>
            <a:r>
              <a:rPr lang="en-GB" sz="2000" dirty="0"/>
              <a:t>Aamir Khan</a:t>
            </a:r>
          </a:p>
        </p:txBody>
      </p:sp>
      <p:sp>
        <p:nvSpPr>
          <p:cNvPr id="13" name="Text Placeholder 12">
            <a:extLst>
              <a:ext uri="{FF2B5EF4-FFF2-40B4-BE49-F238E27FC236}">
                <a16:creationId xmlns:a16="http://schemas.microsoft.com/office/drawing/2014/main" id="{0D4211A5-2D52-5747-C95E-3E078C3A69F6}"/>
              </a:ext>
            </a:extLst>
          </p:cNvPr>
          <p:cNvSpPr>
            <a:spLocks noGrp="1"/>
          </p:cNvSpPr>
          <p:nvPr>
            <p:ph type="body" sz="quarter" idx="118"/>
          </p:nvPr>
        </p:nvSpPr>
        <p:spPr>
          <a:xfrm>
            <a:off x="6208204" y="4827882"/>
            <a:ext cx="1528382" cy="449083"/>
          </a:xfrm>
        </p:spPr>
        <p:txBody>
          <a:bodyPr/>
          <a:lstStyle/>
          <a:p>
            <a:r>
              <a:rPr lang="en-GB" sz="2000" dirty="0"/>
              <a:t>Deepika Padukone</a:t>
            </a:r>
          </a:p>
        </p:txBody>
      </p:sp>
      <p:pic>
        <p:nvPicPr>
          <p:cNvPr id="25" name="Picture Placeholder 24">
            <a:extLst>
              <a:ext uri="{FF2B5EF4-FFF2-40B4-BE49-F238E27FC236}">
                <a16:creationId xmlns:a16="http://schemas.microsoft.com/office/drawing/2014/main" id="{8F3A3049-35F7-0770-A27B-4643B79CCEE8}"/>
              </a:ext>
            </a:extLst>
          </p:cNvPr>
          <p:cNvPicPr>
            <a:picLocks noGrp="1" noChangeAspect="1"/>
          </p:cNvPicPr>
          <p:nvPr>
            <p:ph type="pic" sz="quarter" idx="120"/>
          </p:nvPr>
        </p:nvPicPr>
        <p:blipFill>
          <a:blip r:embed="rId5" cstate="hqprint">
            <a:extLst>
              <a:ext uri="{28A0092B-C50C-407E-A947-70E740481C1C}">
                <a14:useLocalDpi xmlns:a14="http://schemas.microsoft.com/office/drawing/2010/main"/>
              </a:ext>
            </a:extLst>
          </a:blip>
          <a:srcRect/>
          <a:stretch/>
        </p:blipFill>
        <p:spPr>
          <a:xfrm>
            <a:off x="4246955" y="1968270"/>
            <a:ext cx="1702157" cy="2553235"/>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pic>
        <p:nvPicPr>
          <p:cNvPr id="27" name="Picture Placeholder 26">
            <a:extLst>
              <a:ext uri="{FF2B5EF4-FFF2-40B4-BE49-F238E27FC236}">
                <a16:creationId xmlns:a16="http://schemas.microsoft.com/office/drawing/2014/main" id="{4EB6BCDB-38E9-887F-DA0F-6AA389C0B26A}"/>
              </a:ext>
            </a:extLst>
          </p:cNvPr>
          <p:cNvPicPr>
            <a:picLocks noGrp="1" noChangeAspect="1"/>
          </p:cNvPicPr>
          <p:nvPr>
            <p:ph type="pic" sz="quarter" idx="121"/>
          </p:nvPr>
        </p:nvPicPr>
        <p:blipFill>
          <a:blip r:embed="rId6" cstate="hqprint">
            <a:extLst>
              <a:ext uri="{28A0092B-C50C-407E-A947-70E740481C1C}">
                <a14:useLocalDpi xmlns:a14="http://schemas.microsoft.com/office/drawing/2010/main"/>
              </a:ext>
            </a:extLst>
          </a:blip>
          <a:srcRect/>
          <a:stretch>
            <a:fillRect/>
          </a:stretch>
        </p:blipFill>
        <p:spPr>
          <a:xfrm>
            <a:off x="6241614" y="1968270"/>
            <a:ext cx="1702157" cy="2553235"/>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sp>
        <p:nvSpPr>
          <p:cNvPr id="17" name="Text Placeholder 16">
            <a:extLst>
              <a:ext uri="{FF2B5EF4-FFF2-40B4-BE49-F238E27FC236}">
                <a16:creationId xmlns:a16="http://schemas.microsoft.com/office/drawing/2014/main" id="{985FBF46-5980-A0A4-56EC-5C31F74D5CE8}"/>
              </a:ext>
            </a:extLst>
          </p:cNvPr>
          <p:cNvSpPr>
            <a:spLocks noGrp="1"/>
          </p:cNvSpPr>
          <p:nvPr>
            <p:ph type="body" sz="quarter" idx="122"/>
          </p:nvPr>
        </p:nvSpPr>
        <p:spPr>
          <a:xfrm>
            <a:off x="8219567" y="4827424"/>
            <a:ext cx="1528382" cy="449083"/>
          </a:xfrm>
        </p:spPr>
        <p:txBody>
          <a:bodyPr/>
          <a:lstStyle/>
          <a:p>
            <a:r>
              <a:rPr lang="en-GB" sz="2000" dirty="0"/>
              <a:t>Ranveer Singh</a:t>
            </a:r>
          </a:p>
        </p:txBody>
      </p:sp>
      <p:pic>
        <p:nvPicPr>
          <p:cNvPr id="29" name="Picture Placeholder 28">
            <a:extLst>
              <a:ext uri="{FF2B5EF4-FFF2-40B4-BE49-F238E27FC236}">
                <a16:creationId xmlns:a16="http://schemas.microsoft.com/office/drawing/2014/main" id="{4B2BE70F-5190-F1D6-1DC2-4D04B6970C86}"/>
              </a:ext>
            </a:extLst>
          </p:cNvPr>
          <p:cNvPicPr>
            <a:picLocks noGrp="1" noChangeAspect="1"/>
          </p:cNvPicPr>
          <p:nvPr>
            <p:ph type="pic" sz="quarter" idx="124"/>
          </p:nvPr>
        </p:nvPicPr>
        <p:blipFill>
          <a:blip r:embed="rId7" cstate="hqprint">
            <a:extLst>
              <a:ext uri="{28A0092B-C50C-407E-A947-70E740481C1C}">
                <a14:useLocalDpi xmlns:a14="http://schemas.microsoft.com/office/drawing/2010/main"/>
              </a:ext>
            </a:extLst>
          </a:blip>
          <a:srcRect/>
          <a:stretch>
            <a:fillRect/>
          </a:stretch>
        </p:blipFill>
        <p:spPr>
          <a:xfrm>
            <a:off x="8236273" y="1968270"/>
            <a:ext cx="1702157" cy="2553235"/>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pic>
        <p:nvPicPr>
          <p:cNvPr id="31" name="Picture Placeholder 11">
            <a:extLst>
              <a:ext uri="{FF2B5EF4-FFF2-40B4-BE49-F238E27FC236}">
                <a16:creationId xmlns:a16="http://schemas.microsoft.com/office/drawing/2014/main" id="{3ADE6356-1FDE-DBD1-B863-B61471C94B12}"/>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0230931" y="1968270"/>
            <a:ext cx="1702157" cy="2553236"/>
          </a:xfrm>
          <a:prstGeom prst="roundRect">
            <a:avLst>
              <a:gd name="adj" fmla="val 2732"/>
            </a:avLst>
          </a:prstGeom>
          <a:blipFill>
            <a:blip r:embed="rId3" cstate="hqprint">
              <a:extLst>
                <a:ext uri="{28A0092B-C50C-407E-A947-70E740481C1C}">
                  <a14:useLocalDpi xmlns:a14="http://schemas.microsoft.com/office/drawing/2010/main"/>
                </a:ext>
              </a:extLst>
            </a:blip>
            <a:srcRect/>
            <a:stretch>
              <a:fillRect t="-23" b="-23"/>
            </a:stretch>
          </a:blipFill>
        </p:spPr>
      </p:pic>
      <p:sp>
        <p:nvSpPr>
          <p:cNvPr id="32" name="Text Placeholder 12">
            <a:extLst>
              <a:ext uri="{FF2B5EF4-FFF2-40B4-BE49-F238E27FC236}">
                <a16:creationId xmlns:a16="http://schemas.microsoft.com/office/drawing/2014/main" id="{28A745F7-4F62-87CC-B653-E764A7B0321C}"/>
              </a:ext>
            </a:extLst>
          </p:cNvPr>
          <p:cNvSpPr txBox="1">
            <a:spLocks/>
          </p:cNvSpPr>
          <p:nvPr/>
        </p:nvSpPr>
        <p:spPr>
          <a:xfrm>
            <a:off x="10230931" y="4827424"/>
            <a:ext cx="1528382" cy="449083"/>
          </a:xfrm>
          <a:prstGeom prst="rect">
            <a:avLst/>
          </a:prstGeom>
        </p:spPr>
        <p:txBody>
          <a:bodyPr vert="horz" lIns="0" tIns="0" rIns="0" bIns="0" rtlCol="0">
            <a:noAutofit/>
          </a:bodyPr>
          <a:lstStyle>
            <a:lvl1pPr marL="0" indent="-6350" algn="l" defTabSz="914400" rtl="0" eaLnBrk="1" latinLnBrk="0" hangingPunct="1">
              <a:lnSpc>
                <a:spcPct val="100000"/>
              </a:lnSpc>
              <a:spcBef>
                <a:spcPts val="1000"/>
              </a:spcBef>
              <a:buFont typeface="Inter Tight" panose="020B0604020202020204" pitchFamily="34" charset="0"/>
              <a:buNone/>
              <a:tabLst/>
              <a:defRPr sz="14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000" dirty="0"/>
              <a:t>Alia Bhatt</a:t>
            </a:r>
          </a:p>
        </p:txBody>
      </p:sp>
    </p:spTree>
    <p:extLst>
      <p:ext uri="{BB962C8B-B14F-4D97-AF65-F5344CB8AC3E}">
        <p14:creationId xmlns:p14="http://schemas.microsoft.com/office/powerpoint/2010/main" val="1956550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92F37-751E-4B88-F3D5-658D50CFE51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4CEA76-1958-72AA-50F1-B2058BE16F69}"/>
              </a:ext>
            </a:extLst>
          </p:cNvPr>
          <p:cNvSpPr>
            <a:spLocks noGrp="1"/>
          </p:cNvSpPr>
          <p:nvPr>
            <p:ph type="body" sz="quarter" idx="83"/>
          </p:nvPr>
        </p:nvSpPr>
        <p:spPr/>
        <p:txBody>
          <a:bodyPr vert="horz" lIns="0" tIns="0" rIns="0" bIns="0" rtlCol="0">
            <a:noAutofit/>
          </a:bodyPr>
          <a:lstStyle/>
          <a:p>
            <a:r>
              <a:rPr lang="en-GB" dirty="0"/>
              <a:t>Source: DCM/Old Salt. . Base: South Asian cinemagoers n=302</a:t>
            </a:r>
          </a:p>
          <a:p>
            <a:endParaRPr lang="en-GB" dirty="0"/>
          </a:p>
          <a:p>
            <a:endParaRPr lang="en-GB" dirty="0"/>
          </a:p>
        </p:txBody>
      </p:sp>
      <p:pic>
        <p:nvPicPr>
          <p:cNvPr id="8" name="Picture Placeholder 7">
            <a:extLst>
              <a:ext uri="{FF2B5EF4-FFF2-40B4-BE49-F238E27FC236}">
                <a16:creationId xmlns:a16="http://schemas.microsoft.com/office/drawing/2014/main" id="{959FFA6E-69B1-0269-3BBE-794D87384759}"/>
              </a:ext>
            </a:extLst>
          </p:cNvPr>
          <p:cNvPicPr>
            <a:picLocks noGrp="1" noChangeAspect="1"/>
          </p:cNvPicPr>
          <p:nvPr>
            <p:ph type="pic" sz="quarter" idx="84"/>
          </p:nvPr>
        </p:nvPicPr>
        <p:blipFill>
          <a:blip r:embed="rId2" cstate="hqprint">
            <a:extLst>
              <a:ext uri="{28A0092B-C50C-407E-A947-70E740481C1C}">
                <a14:useLocalDpi xmlns:a14="http://schemas.microsoft.com/office/drawing/2010/main"/>
              </a:ext>
            </a:extLst>
          </a:blip>
          <a:srcRect/>
          <a:stretch>
            <a:fillRect/>
          </a:stretch>
        </p:blipFill>
        <p:spPr>
          <a:xfrm>
            <a:off x="211138" y="1284288"/>
            <a:ext cx="3769313" cy="4259985"/>
          </a:xfrm>
          <a:prstGeom prst="roundRect">
            <a:avLst>
              <a:gd name="adj" fmla="val 1469"/>
            </a:avLst>
          </a:prstGeom>
          <a:blipFill>
            <a:blip r:embed="rId3" cstate="hqprint">
              <a:extLst>
                <a:ext uri="{28A0092B-C50C-407E-A947-70E740481C1C}">
                  <a14:useLocalDpi xmlns:a14="http://schemas.microsoft.com/office/drawing/2010/main"/>
                </a:ext>
              </a:extLst>
            </a:blip>
            <a:srcRect/>
            <a:stretch>
              <a:fillRect/>
            </a:stretch>
          </a:blipFill>
        </p:spPr>
      </p:pic>
      <p:sp>
        <p:nvSpPr>
          <p:cNvPr id="5" name="Text Placeholder 4">
            <a:extLst>
              <a:ext uri="{FF2B5EF4-FFF2-40B4-BE49-F238E27FC236}">
                <a16:creationId xmlns:a16="http://schemas.microsoft.com/office/drawing/2014/main" id="{8813DF54-6E8E-95C2-02F8-B0AF57A5CE97}"/>
              </a:ext>
            </a:extLst>
          </p:cNvPr>
          <p:cNvSpPr>
            <a:spLocks noGrp="1"/>
          </p:cNvSpPr>
          <p:nvPr>
            <p:ph type="body" sz="quarter" idx="23"/>
          </p:nvPr>
        </p:nvSpPr>
        <p:spPr>
          <a:xfrm>
            <a:off x="293178" y="4855480"/>
            <a:ext cx="3584341" cy="561256"/>
          </a:xfrm>
        </p:spPr>
        <p:txBody>
          <a:bodyPr/>
          <a:lstStyle/>
          <a:p>
            <a:r>
              <a:rPr lang="en-GB" sz="2000" dirty="0"/>
              <a:t>Housefull 5. </a:t>
            </a:r>
            <a:r>
              <a:rPr lang="en-GB" sz="1600" b="0" dirty="0"/>
              <a:t>India’s biggest comedy franchise is back</a:t>
            </a:r>
            <a:endParaRPr lang="en-GB" sz="2000" b="0" dirty="0"/>
          </a:p>
        </p:txBody>
      </p:sp>
      <p:pic>
        <p:nvPicPr>
          <p:cNvPr id="9" name="Picture Placeholder 7">
            <a:extLst>
              <a:ext uri="{FF2B5EF4-FFF2-40B4-BE49-F238E27FC236}">
                <a16:creationId xmlns:a16="http://schemas.microsoft.com/office/drawing/2014/main" id="{73088D30-1624-FBE2-C43C-A8B6DB708266}"/>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11343" y="1284287"/>
            <a:ext cx="3769313" cy="4259985"/>
          </a:xfrm>
          <a:prstGeom prst="roundRect">
            <a:avLst>
              <a:gd name="adj" fmla="val 1469"/>
            </a:avLst>
          </a:prstGeom>
          <a:blipFill>
            <a:blip r:embed="rId3" cstate="hqprint">
              <a:extLst>
                <a:ext uri="{28A0092B-C50C-407E-A947-70E740481C1C}">
                  <a14:useLocalDpi xmlns:a14="http://schemas.microsoft.com/office/drawing/2010/main"/>
                </a:ext>
              </a:extLst>
            </a:blip>
            <a:srcRect/>
            <a:stretch>
              <a:fillRect/>
            </a:stretch>
          </a:blipFill>
        </p:spPr>
      </p:pic>
      <p:pic>
        <p:nvPicPr>
          <p:cNvPr id="11" name="Picture Placeholder 7">
            <a:extLst>
              <a:ext uri="{FF2B5EF4-FFF2-40B4-BE49-F238E27FC236}">
                <a16:creationId xmlns:a16="http://schemas.microsoft.com/office/drawing/2014/main" id="{8BA7AA6C-807E-F7EC-B38C-DB7700C73D53}"/>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8211549" y="1299007"/>
            <a:ext cx="3769313" cy="4259985"/>
          </a:xfrm>
          <a:prstGeom prst="roundRect">
            <a:avLst>
              <a:gd name="adj" fmla="val 1469"/>
            </a:avLst>
          </a:prstGeom>
          <a:blipFill>
            <a:blip r:embed="rId3" cstate="hqprint">
              <a:extLst>
                <a:ext uri="{28A0092B-C50C-407E-A947-70E740481C1C}">
                  <a14:useLocalDpi xmlns:a14="http://schemas.microsoft.com/office/drawing/2010/main"/>
                </a:ext>
              </a:extLst>
            </a:blip>
            <a:srcRect/>
            <a:stretch>
              <a:fillRect/>
            </a:stretch>
          </a:blipFill>
        </p:spPr>
      </p:pic>
      <p:sp>
        <p:nvSpPr>
          <p:cNvPr id="2" name="Text Placeholder 4">
            <a:extLst>
              <a:ext uri="{FF2B5EF4-FFF2-40B4-BE49-F238E27FC236}">
                <a16:creationId xmlns:a16="http://schemas.microsoft.com/office/drawing/2014/main" id="{2C454B0B-33FC-FBD1-AA81-08E2AB1117BB}"/>
              </a:ext>
            </a:extLst>
          </p:cNvPr>
          <p:cNvSpPr txBox="1">
            <a:spLocks/>
          </p:cNvSpPr>
          <p:nvPr/>
        </p:nvSpPr>
        <p:spPr>
          <a:xfrm>
            <a:off x="4303828" y="4855480"/>
            <a:ext cx="3584341" cy="561256"/>
          </a:xfrm>
          <a:prstGeom prst="roundRect">
            <a:avLst>
              <a:gd name="adj" fmla="val 13265"/>
            </a:avLst>
          </a:prstGeom>
          <a:solidFill>
            <a:schemeClr val="accent2"/>
          </a:solidFill>
        </p:spPr>
        <p:txBody>
          <a:bodyPr vert="horz" lIns="0" tIns="0" rIns="0" bIns="0" rtlCol="0" anchor="ctr">
            <a:noAutofit/>
          </a:bodyPr>
          <a:lstStyle>
            <a:lvl1pPr marL="216000" indent="-6350" rtl="1">
              <a:lnSpc>
                <a:spcPct val="90000"/>
              </a:lnSpc>
              <a:spcBef>
                <a:spcPts val="1000"/>
              </a:spcBef>
              <a:buFont typeface="Inter Tight" panose="020B0604020202020204" pitchFamily="34" charset="0"/>
              <a:buNone/>
              <a:tabLst/>
              <a:defRPr sz="2000" b="1">
                <a:solidFill>
                  <a:schemeClr val="bg1"/>
                </a:solidFill>
              </a:defRPr>
            </a:lvl1pPr>
            <a:lvl2pPr marL="685800" indent="-228600" algn="thaiDist">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t>War 2. </a:t>
            </a:r>
            <a:r>
              <a:rPr lang="en-US" sz="1600" b="0">
                <a:sym typeface="Inter Tight"/>
              </a:rPr>
              <a:t>The next installment within the popular ‘YRF Spy Universe’</a:t>
            </a:r>
            <a:endParaRPr lang="en-US" b="0">
              <a:sym typeface="Inter Tight"/>
            </a:endParaRPr>
          </a:p>
        </p:txBody>
      </p:sp>
      <p:sp>
        <p:nvSpPr>
          <p:cNvPr id="6" name="Text Placeholder 4">
            <a:extLst>
              <a:ext uri="{FF2B5EF4-FFF2-40B4-BE49-F238E27FC236}">
                <a16:creationId xmlns:a16="http://schemas.microsoft.com/office/drawing/2014/main" id="{DD9F09D8-A26F-E435-9FEF-EF4AFEB8532A}"/>
              </a:ext>
            </a:extLst>
          </p:cNvPr>
          <p:cNvSpPr txBox="1">
            <a:spLocks/>
          </p:cNvSpPr>
          <p:nvPr/>
        </p:nvSpPr>
        <p:spPr>
          <a:xfrm>
            <a:off x="8314481" y="4855480"/>
            <a:ext cx="3584341" cy="561256"/>
          </a:xfrm>
          <a:prstGeom prst="roundRect">
            <a:avLst>
              <a:gd name="adj" fmla="val 13265"/>
            </a:avLst>
          </a:prstGeom>
          <a:solidFill>
            <a:schemeClr val="accent2"/>
          </a:solidFill>
        </p:spPr>
        <p:txBody>
          <a:bodyPr vert="horz" lIns="0" tIns="0" rIns="0" bIns="0" rtlCol="0" anchor="ctr">
            <a:noAutofit/>
          </a:bodyPr>
          <a:lstStyle>
            <a:lvl1pPr marL="216000" indent="-6350" rtl="1">
              <a:lnSpc>
                <a:spcPct val="90000"/>
              </a:lnSpc>
              <a:spcBef>
                <a:spcPts val="1000"/>
              </a:spcBef>
              <a:buFont typeface="Inter Tight" panose="020B0604020202020204" pitchFamily="34" charset="0"/>
              <a:buNone/>
              <a:tabLst/>
              <a:defRPr sz="2000" b="1">
                <a:solidFill>
                  <a:schemeClr val="bg1"/>
                </a:solidFill>
              </a:defRPr>
            </a:lvl1pPr>
            <a:lvl2pPr marL="685800" indent="-228600" algn="thaiDist">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t>Baaghi 4. </a:t>
            </a:r>
            <a:r>
              <a:rPr lang="en-GB" sz="1600" b="0" dirty="0"/>
              <a:t>Another popular action thriller series returns</a:t>
            </a:r>
            <a:endParaRPr lang="en-US" b="0">
              <a:sym typeface="Inter Tight"/>
            </a:endParaRPr>
          </a:p>
        </p:txBody>
      </p:sp>
      <p:sp>
        <p:nvSpPr>
          <p:cNvPr id="10" name="Title 3">
            <a:extLst>
              <a:ext uri="{FF2B5EF4-FFF2-40B4-BE49-F238E27FC236}">
                <a16:creationId xmlns:a16="http://schemas.microsoft.com/office/drawing/2014/main" id="{98EF2AE5-F2C5-29B9-7CBB-ABF1617DE5BE}"/>
              </a:ext>
            </a:extLst>
          </p:cNvPr>
          <p:cNvSpPr txBox="1">
            <a:spLocks/>
          </p:cNvSpPr>
          <p:nvPr/>
        </p:nvSpPr>
        <p:spPr>
          <a:xfrm>
            <a:off x="199829" y="239094"/>
            <a:ext cx="11624604" cy="525552"/>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a:solidFill>
                  <a:schemeClr val="bg1"/>
                </a:solidFill>
              </a:rPr>
              <a:t>Highly anticipated titles of 2025</a:t>
            </a:r>
          </a:p>
        </p:txBody>
      </p:sp>
    </p:spTree>
    <p:extLst>
      <p:ext uri="{BB962C8B-B14F-4D97-AF65-F5344CB8AC3E}">
        <p14:creationId xmlns:p14="http://schemas.microsoft.com/office/powerpoint/2010/main" val="513757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A741D6F5-9853-DCE7-5985-8C54C2C65F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560F5B-C9B5-73DD-3C63-A53DC365B5F9}"/>
              </a:ext>
            </a:extLst>
          </p:cNvPr>
          <p:cNvSpPr>
            <a:spLocks noGrp="1"/>
          </p:cNvSpPr>
          <p:nvPr>
            <p:ph type="body" sz="quarter" idx="83"/>
          </p:nvPr>
        </p:nvSpPr>
        <p:spPr/>
        <p:txBody>
          <a:bodyPr/>
          <a:lstStyle/>
          <a:p>
            <a:r>
              <a:rPr lang="en-GB" dirty="0"/>
              <a:t>Source: DCM, 2024 Admissions. Dotted line = average month.</a:t>
            </a:r>
          </a:p>
          <a:p>
            <a:endParaRPr lang="en-GB" dirty="0"/>
          </a:p>
        </p:txBody>
      </p:sp>
      <p:sp>
        <p:nvSpPr>
          <p:cNvPr id="3" name="Subtitle 2">
            <a:extLst>
              <a:ext uri="{FF2B5EF4-FFF2-40B4-BE49-F238E27FC236}">
                <a16:creationId xmlns:a16="http://schemas.microsoft.com/office/drawing/2014/main" id="{BB6F0F8A-CEAF-342C-0C9C-E619A081F6E6}"/>
              </a:ext>
            </a:extLst>
          </p:cNvPr>
          <p:cNvSpPr>
            <a:spLocks noGrp="1"/>
          </p:cNvSpPr>
          <p:nvPr>
            <p:ph type="subTitle" idx="1"/>
          </p:nvPr>
        </p:nvSpPr>
        <p:spPr>
          <a:xfrm>
            <a:off x="199829" y="955470"/>
            <a:ext cx="11541125" cy="525552"/>
          </a:xfrm>
        </p:spPr>
        <p:txBody>
          <a:bodyPr/>
          <a:lstStyle/>
          <a:p>
            <a:r>
              <a:rPr lang="en-GB" dirty="0"/>
              <a:t>Admissions typically see a spike around key holidays including Eid, Diwali and because of films being released in India to coincide with Republic Day (Jan) and Independence Day (August) </a:t>
            </a:r>
          </a:p>
          <a:p>
            <a:endParaRPr lang="en-GB" dirty="0"/>
          </a:p>
        </p:txBody>
      </p:sp>
      <p:sp>
        <p:nvSpPr>
          <p:cNvPr id="4" name="Title 3">
            <a:extLst>
              <a:ext uri="{FF2B5EF4-FFF2-40B4-BE49-F238E27FC236}">
                <a16:creationId xmlns:a16="http://schemas.microsoft.com/office/drawing/2014/main" id="{B8C3D541-83A8-3BCB-AE3D-9CB622D4D439}"/>
              </a:ext>
            </a:extLst>
          </p:cNvPr>
          <p:cNvSpPr>
            <a:spLocks noGrp="1"/>
          </p:cNvSpPr>
          <p:nvPr>
            <p:ph type="title"/>
          </p:nvPr>
        </p:nvSpPr>
        <p:spPr/>
        <p:txBody>
          <a:bodyPr/>
          <a:lstStyle/>
          <a:p>
            <a:r>
              <a:rPr lang="en-GB" dirty="0"/>
              <a:t>2024 South Asian cinema admissions</a:t>
            </a:r>
          </a:p>
        </p:txBody>
      </p:sp>
      <p:graphicFrame>
        <p:nvGraphicFramePr>
          <p:cNvPr id="10" name="Content Placeholder 24">
            <a:extLst>
              <a:ext uri="{FF2B5EF4-FFF2-40B4-BE49-F238E27FC236}">
                <a16:creationId xmlns:a16="http://schemas.microsoft.com/office/drawing/2014/main" id="{F0334D90-BA66-8384-C12C-64FA019DCA15}"/>
              </a:ext>
            </a:extLst>
          </p:cNvPr>
          <p:cNvGraphicFramePr>
            <a:graphicFrameLocks noGrp="1"/>
          </p:cNvGraphicFramePr>
          <p:nvPr>
            <p:ph type="chart" sz="quarter" idx="84"/>
            <p:extLst>
              <p:ext uri="{D42A27DB-BD31-4B8C-83A1-F6EECF244321}">
                <p14:modId xmlns:p14="http://schemas.microsoft.com/office/powerpoint/2010/main" val="1289490287"/>
              </p:ext>
            </p:extLst>
          </p:nvPr>
        </p:nvGraphicFramePr>
        <p:xfrm>
          <a:off x="325438" y="1560513"/>
          <a:ext cx="11541125" cy="4386262"/>
        </p:xfrm>
        <a:graphic>
          <a:graphicData uri="http://schemas.openxmlformats.org/drawingml/2006/chart">
            <c:chart xmlns:c="http://schemas.openxmlformats.org/drawingml/2006/chart" xmlns:r="http://schemas.openxmlformats.org/officeDocument/2006/relationships" r:id="rId3"/>
          </a:graphicData>
        </a:graphic>
      </p:graphicFrame>
      <p:cxnSp>
        <p:nvCxnSpPr>
          <p:cNvPr id="17" name="Straight Connector 16">
            <a:extLst>
              <a:ext uri="{FF2B5EF4-FFF2-40B4-BE49-F238E27FC236}">
                <a16:creationId xmlns:a16="http://schemas.microsoft.com/office/drawing/2014/main" id="{3E61CC5A-A365-5FE3-3A4E-C9A372568FE4}"/>
              </a:ext>
            </a:extLst>
          </p:cNvPr>
          <p:cNvCxnSpPr>
            <a:cxnSpLocks/>
          </p:cNvCxnSpPr>
          <p:nvPr/>
        </p:nvCxnSpPr>
        <p:spPr>
          <a:xfrm>
            <a:off x="940913" y="3049465"/>
            <a:ext cx="10656920"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9E02D968-9DD1-5894-96E7-AB7353AC1CE8}"/>
              </a:ext>
            </a:extLst>
          </p:cNvPr>
          <p:cNvSpPr txBox="1">
            <a:spLocks/>
          </p:cNvSpPr>
          <p:nvPr/>
        </p:nvSpPr>
        <p:spPr>
          <a:xfrm>
            <a:off x="3556122" y="2111444"/>
            <a:ext cx="390845" cy="404204"/>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dirty="0">
                <a:solidFill>
                  <a:srgbClr val="EF3340"/>
                </a:solidFill>
              </a:rPr>
              <a:t>Eid</a:t>
            </a:r>
          </a:p>
        </p:txBody>
      </p:sp>
      <p:sp>
        <p:nvSpPr>
          <p:cNvPr id="22" name="Subtitle 2">
            <a:extLst>
              <a:ext uri="{FF2B5EF4-FFF2-40B4-BE49-F238E27FC236}">
                <a16:creationId xmlns:a16="http://schemas.microsoft.com/office/drawing/2014/main" id="{95769FB2-F574-1533-AD18-A87D3A1F5391}"/>
              </a:ext>
            </a:extLst>
          </p:cNvPr>
          <p:cNvSpPr txBox="1">
            <a:spLocks/>
          </p:cNvSpPr>
          <p:nvPr/>
        </p:nvSpPr>
        <p:spPr>
          <a:xfrm>
            <a:off x="9952315" y="1834774"/>
            <a:ext cx="1152845" cy="52555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dirty="0">
                <a:solidFill>
                  <a:srgbClr val="EF3340"/>
                </a:solidFill>
              </a:rPr>
              <a:t>Diwali</a:t>
            </a:r>
          </a:p>
        </p:txBody>
      </p:sp>
    </p:spTree>
    <p:extLst>
      <p:ext uri="{BB962C8B-B14F-4D97-AF65-F5344CB8AC3E}">
        <p14:creationId xmlns:p14="http://schemas.microsoft.com/office/powerpoint/2010/main" val="917357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44320-9F5A-B34E-FBCF-BA8E983DC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33B69-9DA5-DF87-EC66-D91FCC358076}"/>
              </a:ext>
            </a:extLst>
          </p:cNvPr>
          <p:cNvSpPr>
            <a:spLocks noGrp="1"/>
          </p:cNvSpPr>
          <p:nvPr>
            <p:ph type="title" idx="4294967295"/>
          </p:nvPr>
        </p:nvSpPr>
        <p:spPr>
          <a:xfrm>
            <a:off x="3348492" y="2203994"/>
            <a:ext cx="5495016" cy="2025105"/>
          </a:xfrm>
        </p:spPr>
        <p:txBody>
          <a:bodyPr/>
          <a:lstStyle/>
          <a:p>
            <a:endParaRPr lang="en-GB"/>
          </a:p>
        </p:txBody>
      </p:sp>
      <p:pic>
        <p:nvPicPr>
          <p:cNvPr id="10" name="Picture Placeholder 9">
            <a:extLst>
              <a:ext uri="{FF2B5EF4-FFF2-40B4-BE49-F238E27FC236}">
                <a16:creationId xmlns:a16="http://schemas.microsoft.com/office/drawing/2014/main" id="{CABC1E50-652F-D177-7EF6-9E66113F7BD1}"/>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1100" b="4411"/>
          <a:stretch>
            <a:fillRect/>
          </a:stretch>
        </p:blipFill>
        <p:spPr>
          <a:xfrm>
            <a:off x="1" y="7"/>
            <a:ext cx="12191999" cy="6232557"/>
          </a:xfrm>
          <a:prstGeom prst="rect">
            <a:avLst/>
          </a:prstGeom>
          <a:blipFill>
            <a:blip r:embed="rId3" cstate="hqprint">
              <a:extLst>
                <a:ext uri="{28A0092B-C50C-407E-A947-70E740481C1C}">
                  <a14:useLocalDpi xmlns:a14="http://schemas.microsoft.com/office/drawing/2010/main"/>
                </a:ext>
              </a:extLst>
            </a:blip>
            <a:srcRect/>
            <a:stretch>
              <a:fillRect t="-5017" b="-5017"/>
            </a:stretch>
          </a:blipFill>
        </p:spPr>
      </p:pic>
      <p:sp>
        <p:nvSpPr>
          <p:cNvPr id="25" name="Text Placeholder 4">
            <a:extLst>
              <a:ext uri="{FF2B5EF4-FFF2-40B4-BE49-F238E27FC236}">
                <a16:creationId xmlns:a16="http://schemas.microsoft.com/office/drawing/2014/main" id="{3F697028-8C0A-946B-4097-B464A326B42B}"/>
              </a:ext>
            </a:extLst>
          </p:cNvPr>
          <p:cNvSpPr>
            <a:spLocks noGrp="1"/>
          </p:cNvSpPr>
          <p:nvPr>
            <p:ph type="body" sz="quarter" idx="84"/>
          </p:nvPr>
        </p:nvSpPr>
        <p:spPr>
          <a:xfrm>
            <a:off x="442259" y="1594560"/>
            <a:ext cx="10596282" cy="3043450"/>
          </a:xfrm>
        </p:spPr>
        <p:txBody>
          <a:bodyPr/>
          <a:lstStyle/>
          <a:p>
            <a:pPr algn="l"/>
            <a:r>
              <a:rPr lang="en-US" dirty="0">
                <a:latin typeface="+mj-lt"/>
              </a:rPr>
              <a:t>The </a:t>
            </a:r>
          </a:p>
          <a:p>
            <a:pPr algn="l"/>
            <a:r>
              <a:rPr lang="en-US" dirty="0">
                <a:latin typeface="+mj-lt"/>
              </a:rPr>
              <a:t>Opportunity</a:t>
            </a:r>
          </a:p>
        </p:txBody>
      </p:sp>
    </p:spTree>
    <p:extLst>
      <p:ext uri="{BB962C8B-B14F-4D97-AF65-F5344CB8AC3E}">
        <p14:creationId xmlns:p14="http://schemas.microsoft.com/office/powerpoint/2010/main" val="168558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8B15C-D9D5-CB1D-19FC-D48CDBA1B1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E3A110-B1C6-C5D1-947F-2319392D65D6}"/>
              </a:ext>
            </a:extLst>
          </p:cNvPr>
          <p:cNvSpPr>
            <a:spLocks noGrp="1"/>
          </p:cNvSpPr>
          <p:nvPr>
            <p:ph type="title"/>
          </p:nvPr>
        </p:nvSpPr>
        <p:spPr/>
        <p:txBody>
          <a:bodyPr/>
          <a:lstStyle/>
          <a:p>
            <a:pPr algn="l"/>
            <a:r>
              <a:rPr lang="en-GB" sz="4800" b="0" dirty="0"/>
              <a:t>Connect with South Asian cinemagoers by </a:t>
            </a:r>
            <a:r>
              <a:rPr lang="en-GB" sz="4800" dirty="0"/>
              <a:t>owning the Gold Spot &amp; cinema foyer </a:t>
            </a:r>
            <a:r>
              <a:rPr lang="en-GB" sz="4800" b="0" dirty="0"/>
              <a:t>for South Asian releases</a:t>
            </a:r>
          </a:p>
        </p:txBody>
      </p:sp>
    </p:spTree>
    <p:extLst>
      <p:ext uri="{BB962C8B-B14F-4D97-AF65-F5344CB8AC3E}">
        <p14:creationId xmlns:p14="http://schemas.microsoft.com/office/powerpoint/2010/main" val="339151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EC160-FD25-BF55-B56E-6B058E1D21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C298FA-FFD2-CED2-210C-CE729727EFF9}"/>
              </a:ext>
            </a:extLst>
          </p:cNvPr>
          <p:cNvSpPr>
            <a:spLocks noGrp="1"/>
          </p:cNvSpPr>
          <p:nvPr>
            <p:ph type="body" sz="quarter" idx="72"/>
          </p:nvPr>
        </p:nvSpPr>
        <p:spPr>
          <a:xfrm>
            <a:off x="6583271" y="6363331"/>
            <a:ext cx="5398076" cy="157051"/>
          </a:xfrm>
        </p:spPr>
        <p:txBody>
          <a:bodyPr/>
          <a:lstStyle/>
          <a:p>
            <a:pPr marL="0" lvl="0" indent="0" defTabSz="961844">
              <a:lnSpc>
                <a:spcPct val="100000"/>
              </a:lnSpc>
              <a:spcBef>
                <a:spcPts val="0"/>
              </a:spcBef>
              <a:buClr>
                <a:srgbClr val="FFFFFF"/>
              </a:buClr>
              <a:buSzPct val="100000"/>
              <a:defRPr/>
            </a:pPr>
            <a:r>
              <a:rPr lang="en-GB" dirty="0">
                <a:latin typeface="+mj-lt"/>
              </a:rPr>
              <a:t>Sources: IPA </a:t>
            </a:r>
            <a:r>
              <a:rPr lang="en-GB" dirty="0" err="1">
                <a:latin typeface="+mj-lt"/>
              </a:rPr>
              <a:t>TouchPoints</a:t>
            </a:r>
            <a:r>
              <a:rPr lang="en-GB" dirty="0">
                <a:latin typeface="+mj-lt"/>
              </a:rPr>
              <a:t> 2024 (Indian, Bangladeshi and Pakistani). DCM &amp; Old Salt 2025 research. GB TGI February 2025</a:t>
            </a:r>
          </a:p>
          <a:p>
            <a:pPr algn="l"/>
            <a:endParaRPr lang="en-GB" dirty="0">
              <a:latin typeface="+mj-lt"/>
            </a:endParaRPr>
          </a:p>
        </p:txBody>
      </p:sp>
      <p:sp>
        <p:nvSpPr>
          <p:cNvPr id="3" name="Text Placeholder 2">
            <a:extLst>
              <a:ext uri="{FF2B5EF4-FFF2-40B4-BE49-F238E27FC236}">
                <a16:creationId xmlns:a16="http://schemas.microsoft.com/office/drawing/2014/main" id="{7908D78D-3517-5687-198C-21AC096C69AA}"/>
              </a:ext>
            </a:extLst>
          </p:cNvPr>
          <p:cNvSpPr>
            <a:spLocks noGrp="1"/>
          </p:cNvSpPr>
          <p:nvPr>
            <p:ph type="body" sz="quarter" idx="11"/>
          </p:nvPr>
        </p:nvSpPr>
        <p:spPr/>
        <p:txBody>
          <a:bodyPr>
            <a:normAutofit lnSpcReduction="10000"/>
          </a:bodyPr>
          <a:lstStyle/>
          <a:p>
            <a:endParaRPr lang="en-GB"/>
          </a:p>
        </p:txBody>
      </p:sp>
      <p:sp>
        <p:nvSpPr>
          <p:cNvPr id="4" name="Text Placeholder 3">
            <a:extLst>
              <a:ext uri="{FF2B5EF4-FFF2-40B4-BE49-F238E27FC236}">
                <a16:creationId xmlns:a16="http://schemas.microsoft.com/office/drawing/2014/main" id="{CDFC89C2-B246-DFF4-ABEC-76C20383B0D4}"/>
              </a:ext>
            </a:extLst>
          </p:cNvPr>
          <p:cNvSpPr>
            <a:spLocks noGrp="1"/>
          </p:cNvSpPr>
          <p:nvPr>
            <p:ph type="body" sz="quarter" idx="73"/>
          </p:nvPr>
        </p:nvSpPr>
        <p:spPr/>
        <p:txBody>
          <a:bodyPr/>
          <a:lstStyle/>
          <a:p>
            <a:r>
              <a:rPr lang="en-GB" dirty="0"/>
              <a:t> </a:t>
            </a:r>
          </a:p>
        </p:txBody>
      </p:sp>
      <p:sp>
        <p:nvSpPr>
          <p:cNvPr id="5" name="Text Placeholder 4">
            <a:extLst>
              <a:ext uri="{FF2B5EF4-FFF2-40B4-BE49-F238E27FC236}">
                <a16:creationId xmlns:a16="http://schemas.microsoft.com/office/drawing/2014/main" id="{DBE5FD01-89EA-FAD4-C201-B83120D21825}"/>
              </a:ext>
            </a:extLst>
          </p:cNvPr>
          <p:cNvSpPr>
            <a:spLocks noGrp="1"/>
          </p:cNvSpPr>
          <p:nvPr>
            <p:ph type="body" sz="quarter" idx="74"/>
          </p:nvPr>
        </p:nvSpPr>
        <p:spPr/>
        <p:txBody>
          <a:bodyPr/>
          <a:lstStyle/>
          <a:p>
            <a:r>
              <a:rPr lang="en-GB" dirty="0">
                <a:solidFill>
                  <a:srgbClr val="051D2E"/>
                </a:solidFill>
              </a:rPr>
              <a:t>3.3M</a:t>
            </a:r>
          </a:p>
        </p:txBody>
      </p:sp>
      <p:sp>
        <p:nvSpPr>
          <p:cNvPr id="6" name="Text Placeholder 5">
            <a:extLst>
              <a:ext uri="{FF2B5EF4-FFF2-40B4-BE49-F238E27FC236}">
                <a16:creationId xmlns:a16="http://schemas.microsoft.com/office/drawing/2014/main" id="{EFAB12C8-2C14-18D6-64A0-AEA57CB0FCD1}"/>
              </a:ext>
            </a:extLst>
          </p:cNvPr>
          <p:cNvSpPr>
            <a:spLocks noGrp="1"/>
          </p:cNvSpPr>
          <p:nvPr>
            <p:ph type="body" sz="quarter" idx="75"/>
          </p:nvPr>
        </p:nvSpPr>
        <p:spPr/>
        <p:txBody>
          <a:bodyPr/>
          <a:lstStyle/>
          <a:p>
            <a:r>
              <a:rPr lang="en-GB" sz="2000" dirty="0">
                <a:solidFill>
                  <a:srgbClr val="051D2E"/>
                </a:solidFill>
                <a:ea typeface="Inter Tight Light" pitchFamily="2" charset="0"/>
                <a:cs typeface="Inter Tight Light" pitchFamily="2" charset="0"/>
              </a:rPr>
              <a:t>The South Asian population in Great Britain  has grown significantly – up by 20% over the last 5 years</a:t>
            </a:r>
          </a:p>
        </p:txBody>
      </p:sp>
      <p:sp>
        <p:nvSpPr>
          <p:cNvPr id="7" name="Text Placeholder 6">
            <a:extLst>
              <a:ext uri="{FF2B5EF4-FFF2-40B4-BE49-F238E27FC236}">
                <a16:creationId xmlns:a16="http://schemas.microsoft.com/office/drawing/2014/main" id="{E188C8C9-86BB-3221-2928-53479C8DD33D}"/>
              </a:ext>
            </a:extLst>
          </p:cNvPr>
          <p:cNvSpPr>
            <a:spLocks noGrp="1"/>
          </p:cNvSpPr>
          <p:nvPr>
            <p:ph type="body" sz="quarter" idx="76"/>
          </p:nvPr>
        </p:nvSpPr>
        <p:spPr/>
        <p:txBody>
          <a:bodyPr/>
          <a:lstStyle/>
          <a:p>
            <a:r>
              <a:rPr lang="en-GB" dirty="0"/>
              <a:t> </a:t>
            </a:r>
          </a:p>
        </p:txBody>
      </p:sp>
      <p:sp>
        <p:nvSpPr>
          <p:cNvPr id="8" name="Text Placeholder 7">
            <a:extLst>
              <a:ext uri="{FF2B5EF4-FFF2-40B4-BE49-F238E27FC236}">
                <a16:creationId xmlns:a16="http://schemas.microsoft.com/office/drawing/2014/main" id="{2BB4C9A0-17E5-B315-BAC3-B4598C03D26F}"/>
              </a:ext>
            </a:extLst>
          </p:cNvPr>
          <p:cNvSpPr>
            <a:spLocks noGrp="1"/>
          </p:cNvSpPr>
          <p:nvPr>
            <p:ph type="body" sz="quarter" idx="77"/>
          </p:nvPr>
        </p:nvSpPr>
        <p:spPr/>
        <p:txBody>
          <a:bodyPr/>
          <a:lstStyle/>
          <a:p>
            <a:r>
              <a:rPr lang="en-GB" dirty="0">
                <a:solidFill>
                  <a:srgbClr val="051D2E"/>
                </a:solidFill>
              </a:rPr>
              <a:t>2 in 5</a:t>
            </a:r>
          </a:p>
        </p:txBody>
      </p:sp>
      <p:sp>
        <p:nvSpPr>
          <p:cNvPr id="9" name="Text Placeholder 8">
            <a:extLst>
              <a:ext uri="{FF2B5EF4-FFF2-40B4-BE49-F238E27FC236}">
                <a16:creationId xmlns:a16="http://schemas.microsoft.com/office/drawing/2014/main" id="{B32BAD17-2BFA-BF3D-4D94-FC8590661A4E}"/>
              </a:ext>
            </a:extLst>
          </p:cNvPr>
          <p:cNvSpPr>
            <a:spLocks noGrp="1"/>
          </p:cNvSpPr>
          <p:nvPr>
            <p:ph type="body" sz="quarter" idx="78"/>
          </p:nvPr>
        </p:nvSpPr>
        <p:spPr/>
        <p:txBody>
          <a:bodyPr/>
          <a:lstStyle/>
          <a:p>
            <a:r>
              <a:rPr lang="en-GB" sz="2000" dirty="0">
                <a:solidFill>
                  <a:srgbClr val="051D2E"/>
                </a:solidFill>
                <a:ea typeface="Inter Tight Light" pitchFamily="2" charset="0"/>
                <a:cs typeface="Inter Tight Light" pitchFamily="2" charset="0"/>
              </a:rPr>
              <a:t>Agree they ‘prefer to buy brands which emphasise inclusion &amp; diversity in their ads.’  </a:t>
            </a:r>
          </a:p>
          <a:p>
            <a:r>
              <a:rPr lang="en-GB" sz="2000" dirty="0">
                <a:solidFill>
                  <a:srgbClr val="051D2E"/>
                </a:solidFill>
                <a:ea typeface="Inter Tight Light" pitchFamily="2" charset="0"/>
                <a:cs typeface="Inter Tight Light" pitchFamily="2" charset="0"/>
              </a:rPr>
              <a:t>Significantly higher (+41%) than the GB average</a:t>
            </a:r>
          </a:p>
          <a:p>
            <a:r>
              <a:rPr lang="en-GB" sz="2000" dirty="0">
                <a:solidFill>
                  <a:srgbClr val="051D2E"/>
                </a:solidFill>
                <a:ea typeface="Inter Tight Light" pitchFamily="2" charset="0"/>
                <a:cs typeface="Inter Tight Light" pitchFamily="2" charset="0"/>
              </a:rPr>
              <a:t> </a:t>
            </a:r>
          </a:p>
        </p:txBody>
      </p:sp>
      <p:sp>
        <p:nvSpPr>
          <p:cNvPr id="10" name="Text Placeholder 9">
            <a:extLst>
              <a:ext uri="{FF2B5EF4-FFF2-40B4-BE49-F238E27FC236}">
                <a16:creationId xmlns:a16="http://schemas.microsoft.com/office/drawing/2014/main" id="{9847DD4D-8E5B-FC7F-25B9-0FB0B97072AF}"/>
              </a:ext>
            </a:extLst>
          </p:cNvPr>
          <p:cNvSpPr>
            <a:spLocks noGrp="1"/>
          </p:cNvSpPr>
          <p:nvPr>
            <p:ph type="body" sz="quarter" idx="79"/>
          </p:nvPr>
        </p:nvSpPr>
        <p:spPr/>
        <p:txBody>
          <a:bodyPr/>
          <a:lstStyle/>
          <a:p>
            <a:r>
              <a:rPr lang="en-GB" dirty="0"/>
              <a:t> </a:t>
            </a:r>
          </a:p>
        </p:txBody>
      </p:sp>
      <p:sp>
        <p:nvSpPr>
          <p:cNvPr id="11" name="Text Placeholder 10">
            <a:extLst>
              <a:ext uri="{FF2B5EF4-FFF2-40B4-BE49-F238E27FC236}">
                <a16:creationId xmlns:a16="http://schemas.microsoft.com/office/drawing/2014/main" id="{D4EE8CEC-7473-AF6B-D9F2-4B3BEB995594}"/>
              </a:ext>
            </a:extLst>
          </p:cNvPr>
          <p:cNvSpPr>
            <a:spLocks noGrp="1"/>
          </p:cNvSpPr>
          <p:nvPr>
            <p:ph type="body" sz="quarter" idx="80"/>
          </p:nvPr>
        </p:nvSpPr>
        <p:spPr/>
        <p:txBody>
          <a:bodyPr/>
          <a:lstStyle/>
          <a:p>
            <a:r>
              <a:rPr lang="en-GB" dirty="0">
                <a:solidFill>
                  <a:srgbClr val="051D2E"/>
                </a:solidFill>
              </a:rPr>
              <a:t>50:50</a:t>
            </a:r>
          </a:p>
        </p:txBody>
      </p:sp>
      <p:sp>
        <p:nvSpPr>
          <p:cNvPr id="12" name="Text Placeholder 11">
            <a:extLst>
              <a:ext uri="{FF2B5EF4-FFF2-40B4-BE49-F238E27FC236}">
                <a16:creationId xmlns:a16="http://schemas.microsoft.com/office/drawing/2014/main" id="{FDC1AF26-8948-1B20-E21E-66CC83A0C025}"/>
              </a:ext>
            </a:extLst>
          </p:cNvPr>
          <p:cNvSpPr>
            <a:spLocks noGrp="1"/>
          </p:cNvSpPr>
          <p:nvPr>
            <p:ph type="body" sz="quarter" idx="81"/>
          </p:nvPr>
        </p:nvSpPr>
        <p:spPr/>
        <p:txBody>
          <a:bodyPr/>
          <a:lstStyle/>
          <a:p>
            <a:r>
              <a:rPr lang="en-US" sz="2000" dirty="0">
                <a:solidFill>
                  <a:srgbClr val="051D2E"/>
                </a:solidFill>
                <a:ea typeface="Inter Tight Light" pitchFamily="2" charset="0"/>
                <a:cs typeface="Inter Tight Light" pitchFamily="2" charset="0"/>
              </a:rPr>
              <a:t>Opinion is split on whether brands are better at authentically </a:t>
            </a:r>
            <a:r>
              <a:rPr lang="en-GB" sz="2000" dirty="0">
                <a:solidFill>
                  <a:srgbClr val="051D2E"/>
                </a:solidFill>
                <a:ea typeface="Inter Tight Light" pitchFamily="2" charset="0"/>
                <a:cs typeface="Inter Tight Light" pitchFamily="2" charset="0"/>
              </a:rPr>
              <a:t>recognising</a:t>
            </a:r>
            <a:r>
              <a:rPr lang="en-US" sz="2000" dirty="0">
                <a:solidFill>
                  <a:srgbClr val="051D2E"/>
                </a:solidFill>
                <a:ea typeface="Inter Tight Light" pitchFamily="2" charset="0"/>
                <a:cs typeface="Inter Tight Light" pitchFamily="2" charset="0"/>
              </a:rPr>
              <a:t> occasions such as Ramadan and Eid now</a:t>
            </a:r>
            <a:endParaRPr lang="en-GB" sz="2000" dirty="0">
              <a:solidFill>
                <a:srgbClr val="051D2E"/>
              </a:solidFill>
              <a:ea typeface="Inter Tight Light" pitchFamily="2" charset="0"/>
              <a:cs typeface="Inter Tight Light" pitchFamily="2" charset="0"/>
            </a:endParaRPr>
          </a:p>
        </p:txBody>
      </p:sp>
      <p:sp>
        <p:nvSpPr>
          <p:cNvPr id="14" name="Title 13">
            <a:extLst>
              <a:ext uri="{FF2B5EF4-FFF2-40B4-BE49-F238E27FC236}">
                <a16:creationId xmlns:a16="http://schemas.microsoft.com/office/drawing/2014/main" id="{BA927BA0-582A-A6FF-BE61-B8E146AFB6DB}"/>
              </a:ext>
            </a:extLst>
          </p:cNvPr>
          <p:cNvSpPr>
            <a:spLocks noGrp="1"/>
          </p:cNvSpPr>
          <p:nvPr>
            <p:ph type="title"/>
          </p:nvPr>
        </p:nvSpPr>
        <p:spPr/>
        <p:txBody>
          <a:bodyPr/>
          <a:lstStyle/>
          <a:p>
            <a:r>
              <a:rPr lang="en-GB" dirty="0"/>
              <a:t>The British South Asian community</a:t>
            </a:r>
          </a:p>
        </p:txBody>
      </p:sp>
    </p:spTree>
    <p:extLst>
      <p:ext uri="{BB962C8B-B14F-4D97-AF65-F5344CB8AC3E}">
        <p14:creationId xmlns:p14="http://schemas.microsoft.com/office/powerpoint/2010/main" val="183548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F3AD1-C28B-7035-1D4E-06C8760049E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0E8C15C-17D1-9F50-4C65-BB85F83802FA}"/>
              </a:ext>
            </a:extLst>
          </p:cNvPr>
          <p:cNvSpPr>
            <a:spLocks noGrp="1"/>
          </p:cNvSpPr>
          <p:nvPr>
            <p:ph type="body" sz="quarter" idx="85"/>
          </p:nvPr>
        </p:nvSpPr>
        <p:spPr>
          <a:xfrm>
            <a:off x="199828" y="2211967"/>
            <a:ext cx="1038248" cy="2315842"/>
          </a:xfrm>
        </p:spPr>
        <p:txBody>
          <a:bodyPr/>
          <a:lstStyle/>
          <a:p>
            <a:endParaRPr lang="en-GB" dirty="0"/>
          </a:p>
        </p:txBody>
      </p:sp>
      <p:sp>
        <p:nvSpPr>
          <p:cNvPr id="4" name="Text Placeholder 3">
            <a:extLst>
              <a:ext uri="{FF2B5EF4-FFF2-40B4-BE49-F238E27FC236}">
                <a16:creationId xmlns:a16="http://schemas.microsoft.com/office/drawing/2014/main" id="{FE5D6515-015F-6131-DCF7-063B54351262}"/>
              </a:ext>
            </a:extLst>
          </p:cNvPr>
          <p:cNvSpPr>
            <a:spLocks noGrp="1"/>
          </p:cNvSpPr>
          <p:nvPr>
            <p:ph type="body" sz="quarter" idx="86"/>
          </p:nvPr>
        </p:nvSpPr>
        <p:spPr>
          <a:xfrm>
            <a:off x="1450550" y="2211967"/>
            <a:ext cx="1538388" cy="2315842"/>
          </a:xfrm>
        </p:spPr>
        <p:txBody>
          <a:bodyPr/>
          <a:lstStyle/>
          <a:p>
            <a:endParaRPr lang="en-GB" dirty="0"/>
          </a:p>
        </p:txBody>
      </p:sp>
      <p:sp>
        <p:nvSpPr>
          <p:cNvPr id="5" name="Text Placeholder 4">
            <a:extLst>
              <a:ext uri="{FF2B5EF4-FFF2-40B4-BE49-F238E27FC236}">
                <a16:creationId xmlns:a16="http://schemas.microsoft.com/office/drawing/2014/main" id="{9AE54FA0-82F3-CDBE-18D0-78E1FB0C69C0}"/>
              </a:ext>
            </a:extLst>
          </p:cNvPr>
          <p:cNvSpPr>
            <a:spLocks noGrp="1"/>
          </p:cNvSpPr>
          <p:nvPr>
            <p:ph type="body" sz="quarter" idx="87"/>
          </p:nvPr>
        </p:nvSpPr>
        <p:spPr>
          <a:xfrm>
            <a:off x="3186285" y="2211967"/>
            <a:ext cx="1151397" cy="2315842"/>
          </a:xfrm>
          <a:ln>
            <a:noFill/>
          </a:ln>
        </p:spPr>
        <p:txBody>
          <a:bodyPr/>
          <a:lstStyle/>
          <a:p>
            <a:endParaRPr lang="en-GB" dirty="0"/>
          </a:p>
        </p:txBody>
      </p:sp>
      <p:sp>
        <p:nvSpPr>
          <p:cNvPr id="6" name="Text Placeholder 5">
            <a:extLst>
              <a:ext uri="{FF2B5EF4-FFF2-40B4-BE49-F238E27FC236}">
                <a16:creationId xmlns:a16="http://schemas.microsoft.com/office/drawing/2014/main" id="{3B351DE4-2856-B709-854F-3AB27A92C9AE}"/>
              </a:ext>
            </a:extLst>
          </p:cNvPr>
          <p:cNvSpPr>
            <a:spLocks noGrp="1"/>
          </p:cNvSpPr>
          <p:nvPr>
            <p:ph type="body" sz="quarter" idx="88"/>
          </p:nvPr>
        </p:nvSpPr>
        <p:spPr>
          <a:xfrm>
            <a:off x="4537695" y="2211967"/>
            <a:ext cx="967306" cy="2315842"/>
          </a:xfrm>
        </p:spPr>
        <p:txBody>
          <a:bodyPr/>
          <a:lstStyle/>
          <a:p>
            <a:endParaRPr lang="en-GB" dirty="0"/>
          </a:p>
        </p:txBody>
      </p:sp>
      <p:sp>
        <p:nvSpPr>
          <p:cNvPr id="7" name="Text Placeholder 6">
            <a:extLst>
              <a:ext uri="{FF2B5EF4-FFF2-40B4-BE49-F238E27FC236}">
                <a16:creationId xmlns:a16="http://schemas.microsoft.com/office/drawing/2014/main" id="{4BDB4A1F-DA41-2E7D-744D-3C981807050B}"/>
              </a:ext>
            </a:extLst>
          </p:cNvPr>
          <p:cNvSpPr>
            <a:spLocks noGrp="1"/>
          </p:cNvSpPr>
          <p:nvPr>
            <p:ph type="body" sz="quarter" idx="89"/>
          </p:nvPr>
        </p:nvSpPr>
        <p:spPr>
          <a:xfrm>
            <a:off x="5754782" y="2187264"/>
            <a:ext cx="1335491" cy="2315842"/>
          </a:xfrm>
        </p:spPr>
        <p:txBody>
          <a:bodyPr/>
          <a:lstStyle/>
          <a:p>
            <a:endParaRPr lang="en-GB" dirty="0"/>
          </a:p>
        </p:txBody>
      </p:sp>
      <p:sp>
        <p:nvSpPr>
          <p:cNvPr id="8" name="Text Placeholder 7">
            <a:extLst>
              <a:ext uri="{FF2B5EF4-FFF2-40B4-BE49-F238E27FC236}">
                <a16:creationId xmlns:a16="http://schemas.microsoft.com/office/drawing/2014/main" id="{14C1C8C3-9726-7381-8031-9873FE805B5F}"/>
              </a:ext>
            </a:extLst>
          </p:cNvPr>
          <p:cNvSpPr>
            <a:spLocks noGrp="1"/>
          </p:cNvSpPr>
          <p:nvPr>
            <p:ph type="body" sz="quarter" idx="90"/>
          </p:nvPr>
        </p:nvSpPr>
        <p:spPr>
          <a:xfrm>
            <a:off x="7340054" y="2211967"/>
            <a:ext cx="1335491" cy="2315842"/>
          </a:xfrm>
        </p:spPr>
        <p:txBody>
          <a:bodyPr/>
          <a:lstStyle/>
          <a:p>
            <a:endParaRPr lang="en-GB" dirty="0"/>
          </a:p>
        </p:txBody>
      </p:sp>
      <p:sp>
        <p:nvSpPr>
          <p:cNvPr id="9" name="Text Placeholder 8">
            <a:extLst>
              <a:ext uri="{FF2B5EF4-FFF2-40B4-BE49-F238E27FC236}">
                <a16:creationId xmlns:a16="http://schemas.microsoft.com/office/drawing/2014/main" id="{5A5F1941-70B1-F796-8C24-A8BDE2712A76}"/>
              </a:ext>
            </a:extLst>
          </p:cNvPr>
          <p:cNvSpPr>
            <a:spLocks noGrp="1"/>
          </p:cNvSpPr>
          <p:nvPr>
            <p:ph type="body" sz="quarter" idx="91"/>
          </p:nvPr>
        </p:nvSpPr>
        <p:spPr>
          <a:xfrm>
            <a:off x="8917373" y="1946154"/>
            <a:ext cx="1819147" cy="2844361"/>
          </a:xfrm>
        </p:spPr>
        <p:txBody>
          <a:bodyPr/>
          <a:lstStyle/>
          <a:p>
            <a:endParaRPr lang="en-GB" dirty="0"/>
          </a:p>
        </p:txBody>
      </p:sp>
      <p:sp>
        <p:nvSpPr>
          <p:cNvPr id="10" name="Text Placeholder 9">
            <a:extLst>
              <a:ext uri="{FF2B5EF4-FFF2-40B4-BE49-F238E27FC236}">
                <a16:creationId xmlns:a16="http://schemas.microsoft.com/office/drawing/2014/main" id="{3E75BCCF-FE4F-A2B1-2B52-47259EB4054D}"/>
              </a:ext>
            </a:extLst>
          </p:cNvPr>
          <p:cNvSpPr>
            <a:spLocks noGrp="1"/>
          </p:cNvSpPr>
          <p:nvPr>
            <p:ph type="body" sz="quarter" idx="92"/>
          </p:nvPr>
        </p:nvSpPr>
        <p:spPr>
          <a:xfrm>
            <a:off x="10978348" y="2211967"/>
            <a:ext cx="1009574" cy="2315842"/>
          </a:xfrm>
        </p:spPr>
        <p:txBody>
          <a:bodyPr/>
          <a:lstStyle/>
          <a:p>
            <a:endParaRPr lang="en-GB" dirty="0"/>
          </a:p>
        </p:txBody>
      </p:sp>
      <p:sp>
        <p:nvSpPr>
          <p:cNvPr id="11" name="Text Placeholder 10">
            <a:extLst>
              <a:ext uri="{FF2B5EF4-FFF2-40B4-BE49-F238E27FC236}">
                <a16:creationId xmlns:a16="http://schemas.microsoft.com/office/drawing/2014/main" id="{374AFACF-FA6E-9C7A-4B3F-1CF1160BE187}"/>
              </a:ext>
            </a:extLst>
          </p:cNvPr>
          <p:cNvSpPr>
            <a:spLocks noGrp="1"/>
          </p:cNvSpPr>
          <p:nvPr>
            <p:ph type="body" sz="quarter" idx="93"/>
          </p:nvPr>
        </p:nvSpPr>
        <p:spPr>
          <a:xfrm>
            <a:off x="329256" y="2313301"/>
            <a:ext cx="967305" cy="1131887"/>
          </a:xfrm>
        </p:spPr>
        <p:txBody>
          <a:bodyPr/>
          <a:lstStyle/>
          <a:p>
            <a:r>
              <a:rPr lang="en-GB" dirty="0"/>
              <a:t>1</a:t>
            </a:r>
          </a:p>
          <a:p>
            <a:r>
              <a:rPr lang="en-GB" dirty="0"/>
              <a:t>DCM Opening ident</a:t>
            </a:r>
          </a:p>
        </p:txBody>
      </p:sp>
      <p:sp>
        <p:nvSpPr>
          <p:cNvPr id="12" name="Text Placeholder 11">
            <a:extLst>
              <a:ext uri="{FF2B5EF4-FFF2-40B4-BE49-F238E27FC236}">
                <a16:creationId xmlns:a16="http://schemas.microsoft.com/office/drawing/2014/main" id="{18EE6C42-B6B1-B47E-F988-5E2BD5AAF0A9}"/>
              </a:ext>
            </a:extLst>
          </p:cNvPr>
          <p:cNvSpPr>
            <a:spLocks noGrp="1"/>
          </p:cNvSpPr>
          <p:nvPr>
            <p:ph type="body" sz="quarter" idx="94"/>
          </p:nvPr>
        </p:nvSpPr>
        <p:spPr>
          <a:xfrm>
            <a:off x="1543277" y="2313301"/>
            <a:ext cx="967305" cy="1131887"/>
          </a:xfrm>
        </p:spPr>
        <p:txBody>
          <a:bodyPr/>
          <a:lstStyle/>
          <a:p>
            <a:r>
              <a:rPr lang="en-GB" dirty="0"/>
              <a:t>2</a:t>
            </a:r>
          </a:p>
          <a:p>
            <a:r>
              <a:rPr lang="en-GB" dirty="0"/>
              <a:t>Brand ads</a:t>
            </a:r>
          </a:p>
        </p:txBody>
      </p:sp>
      <p:sp>
        <p:nvSpPr>
          <p:cNvPr id="13" name="Text Placeholder 12">
            <a:extLst>
              <a:ext uri="{FF2B5EF4-FFF2-40B4-BE49-F238E27FC236}">
                <a16:creationId xmlns:a16="http://schemas.microsoft.com/office/drawing/2014/main" id="{CEE65793-C14B-5C81-B491-46D142059CB0}"/>
              </a:ext>
            </a:extLst>
          </p:cNvPr>
          <p:cNvSpPr>
            <a:spLocks noGrp="1"/>
          </p:cNvSpPr>
          <p:nvPr>
            <p:ph type="body" sz="quarter" idx="95"/>
          </p:nvPr>
        </p:nvSpPr>
        <p:spPr>
          <a:xfrm>
            <a:off x="3370377" y="2313301"/>
            <a:ext cx="967305" cy="1131887"/>
          </a:xfrm>
        </p:spPr>
        <p:txBody>
          <a:bodyPr/>
          <a:lstStyle/>
          <a:p>
            <a:r>
              <a:rPr lang="en-GB" dirty="0"/>
              <a:t>3</a:t>
            </a:r>
          </a:p>
          <a:p>
            <a:r>
              <a:rPr lang="en-GB" dirty="0"/>
              <a:t>Bronze spots</a:t>
            </a:r>
          </a:p>
        </p:txBody>
      </p:sp>
      <p:sp>
        <p:nvSpPr>
          <p:cNvPr id="14" name="Text Placeholder 13">
            <a:extLst>
              <a:ext uri="{FF2B5EF4-FFF2-40B4-BE49-F238E27FC236}">
                <a16:creationId xmlns:a16="http://schemas.microsoft.com/office/drawing/2014/main" id="{93DA01B2-55F4-C9B3-B247-A7900C59AD7C}"/>
              </a:ext>
            </a:extLst>
          </p:cNvPr>
          <p:cNvSpPr>
            <a:spLocks noGrp="1"/>
          </p:cNvSpPr>
          <p:nvPr>
            <p:ph type="body" sz="quarter" idx="96"/>
          </p:nvPr>
        </p:nvSpPr>
        <p:spPr>
          <a:xfrm>
            <a:off x="4721786" y="2313301"/>
            <a:ext cx="967305" cy="1131887"/>
          </a:xfrm>
        </p:spPr>
        <p:txBody>
          <a:bodyPr/>
          <a:lstStyle/>
          <a:p>
            <a:r>
              <a:rPr lang="en-GB" dirty="0"/>
              <a:t>4</a:t>
            </a:r>
          </a:p>
          <a:p>
            <a:r>
              <a:rPr lang="en-GB" dirty="0"/>
              <a:t>DCM closing ident</a:t>
            </a:r>
          </a:p>
        </p:txBody>
      </p:sp>
      <p:sp>
        <p:nvSpPr>
          <p:cNvPr id="15" name="Text Placeholder 14">
            <a:extLst>
              <a:ext uri="{FF2B5EF4-FFF2-40B4-BE49-F238E27FC236}">
                <a16:creationId xmlns:a16="http://schemas.microsoft.com/office/drawing/2014/main" id="{CF2593D5-8E6A-7E29-1E5F-D9F71470EC91}"/>
              </a:ext>
            </a:extLst>
          </p:cNvPr>
          <p:cNvSpPr>
            <a:spLocks noGrp="1"/>
          </p:cNvSpPr>
          <p:nvPr>
            <p:ph type="body" sz="quarter" idx="97"/>
          </p:nvPr>
        </p:nvSpPr>
        <p:spPr>
          <a:xfrm>
            <a:off x="5938874" y="2313301"/>
            <a:ext cx="967305" cy="1131887"/>
          </a:xfrm>
        </p:spPr>
        <p:txBody>
          <a:bodyPr/>
          <a:lstStyle/>
          <a:p>
            <a:r>
              <a:rPr lang="en-GB" dirty="0"/>
              <a:t>5</a:t>
            </a:r>
          </a:p>
          <a:p>
            <a:r>
              <a:rPr lang="en-GB" dirty="0"/>
              <a:t>Silver spot</a:t>
            </a:r>
          </a:p>
        </p:txBody>
      </p:sp>
      <p:sp>
        <p:nvSpPr>
          <p:cNvPr id="16" name="Text Placeholder 15">
            <a:extLst>
              <a:ext uri="{FF2B5EF4-FFF2-40B4-BE49-F238E27FC236}">
                <a16:creationId xmlns:a16="http://schemas.microsoft.com/office/drawing/2014/main" id="{7FC91E4D-1602-E904-6ED9-B5555BCB2322}"/>
              </a:ext>
            </a:extLst>
          </p:cNvPr>
          <p:cNvSpPr>
            <a:spLocks noGrp="1"/>
          </p:cNvSpPr>
          <p:nvPr>
            <p:ph type="body" sz="quarter" idx="98"/>
          </p:nvPr>
        </p:nvSpPr>
        <p:spPr>
          <a:xfrm>
            <a:off x="7524146" y="2313301"/>
            <a:ext cx="967305" cy="1131887"/>
          </a:xfrm>
        </p:spPr>
        <p:txBody>
          <a:bodyPr/>
          <a:lstStyle/>
          <a:p>
            <a:r>
              <a:rPr lang="en-GB" dirty="0"/>
              <a:t>6</a:t>
            </a:r>
          </a:p>
          <a:p>
            <a:r>
              <a:rPr lang="en-GB" dirty="0"/>
              <a:t>Film trailers</a:t>
            </a:r>
          </a:p>
        </p:txBody>
      </p:sp>
      <p:sp>
        <p:nvSpPr>
          <p:cNvPr id="17" name="Text Placeholder 16">
            <a:extLst>
              <a:ext uri="{FF2B5EF4-FFF2-40B4-BE49-F238E27FC236}">
                <a16:creationId xmlns:a16="http://schemas.microsoft.com/office/drawing/2014/main" id="{38361B9A-6979-9104-740A-9A91F0B352EF}"/>
              </a:ext>
            </a:extLst>
          </p:cNvPr>
          <p:cNvSpPr>
            <a:spLocks noGrp="1"/>
          </p:cNvSpPr>
          <p:nvPr>
            <p:ph type="body" sz="quarter" idx="99"/>
          </p:nvPr>
        </p:nvSpPr>
        <p:spPr>
          <a:xfrm>
            <a:off x="9077725" y="2059241"/>
            <a:ext cx="967305" cy="1131887"/>
          </a:xfrm>
        </p:spPr>
        <p:txBody>
          <a:bodyPr/>
          <a:lstStyle/>
          <a:p>
            <a:r>
              <a:rPr lang="en-GB" dirty="0"/>
              <a:t>7</a:t>
            </a:r>
          </a:p>
          <a:p>
            <a:r>
              <a:rPr lang="en-GB" dirty="0"/>
              <a:t>Gold spot</a:t>
            </a:r>
          </a:p>
          <a:p>
            <a:r>
              <a:rPr lang="en-GB" dirty="0"/>
              <a:t>+ 60% rate card</a:t>
            </a:r>
          </a:p>
        </p:txBody>
      </p:sp>
      <p:sp>
        <p:nvSpPr>
          <p:cNvPr id="18" name="Text Placeholder 17">
            <a:extLst>
              <a:ext uri="{FF2B5EF4-FFF2-40B4-BE49-F238E27FC236}">
                <a16:creationId xmlns:a16="http://schemas.microsoft.com/office/drawing/2014/main" id="{6EA997C0-5395-4279-8A37-CAF834EF6940}"/>
              </a:ext>
            </a:extLst>
          </p:cNvPr>
          <p:cNvSpPr>
            <a:spLocks noGrp="1"/>
          </p:cNvSpPr>
          <p:nvPr>
            <p:ph type="body" sz="quarter" idx="100"/>
          </p:nvPr>
        </p:nvSpPr>
        <p:spPr>
          <a:xfrm>
            <a:off x="11078492" y="2313301"/>
            <a:ext cx="967305" cy="1131887"/>
          </a:xfrm>
        </p:spPr>
        <p:txBody>
          <a:bodyPr/>
          <a:lstStyle/>
          <a:p>
            <a:r>
              <a:rPr lang="en-GB" dirty="0"/>
              <a:t>8</a:t>
            </a:r>
          </a:p>
          <a:p>
            <a:r>
              <a:rPr lang="en-GB" dirty="0"/>
              <a:t>Film</a:t>
            </a:r>
          </a:p>
        </p:txBody>
      </p:sp>
      <p:sp>
        <p:nvSpPr>
          <p:cNvPr id="19" name="Subtitle 18">
            <a:extLst>
              <a:ext uri="{FF2B5EF4-FFF2-40B4-BE49-F238E27FC236}">
                <a16:creationId xmlns:a16="http://schemas.microsoft.com/office/drawing/2014/main" id="{8F4FDCA1-202F-3F13-29CF-5136B6C06245}"/>
              </a:ext>
            </a:extLst>
          </p:cNvPr>
          <p:cNvSpPr>
            <a:spLocks noGrp="1"/>
          </p:cNvSpPr>
          <p:nvPr>
            <p:ph type="subTitle" idx="1"/>
          </p:nvPr>
        </p:nvSpPr>
        <p:spPr>
          <a:xfrm>
            <a:off x="199829" y="955470"/>
            <a:ext cx="11609647" cy="364044"/>
          </a:xfrm>
        </p:spPr>
        <p:txBody>
          <a:bodyPr/>
          <a:lstStyle/>
          <a:p>
            <a:r>
              <a:rPr lang="en-GB" dirty="0"/>
              <a:t>The Gold Spot is the last commercial message after the trailers and sits, on average, six minutes away from any other advertising. </a:t>
            </a:r>
          </a:p>
        </p:txBody>
      </p:sp>
      <p:sp>
        <p:nvSpPr>
          <p:cNvPr id="20" name="Title 19">
            <a:extLst>
              <a:ext uri="{FF2B5EF4-FFF2-40B4-BE49-F238E27FC236}">
                <a16:creationId xmlns:a16="http://schemas.microsoft.com/office/drawing/2014/main" id="{1274E7D7-0FD3-7473-BC24-229587323E49}"/>
              </a:ext>
            </a:extLst>
          </p:cNvPr>
          <p:cNvSpPr>
            <a:spLocks noGrp="1"/>
          </p:cNvSpPr>
          <p:nvPr>
            <p:ph type="title"/>
          </p:nvPr>
        </p:nvSpPr>
        <p:spPr/>
        <p:txBody>
          <a:bodyPr/>
          <a:lstStyle/>
          <a:p>
            <a:r>
              <a:rPr lang="en-GB" dirty="0"/>
              <a:t>The Gold Spot</a:t>
            </a:r>
          </a:p>
        </p:txBody>
      </p:sp>
      <p:sp>
        <p:nvSpPr>
          <p:cNvPr id="21" name="Subtitle 18">
            <a:extLst>
              <a:ext uri="{FF2B5EF4-FFF2-40B4-BE49-F238E27FC236}">
                <a16:creationId xmlns:a16="http://schemas.microsoft.com/office/drawing/2014/main" id="{454CB829-D63C-9171-665D-3DAE4FC7D81C}"/>
              </a:ext>
            </a:extLst>
          </p:cNvPr>
          <p:cNvSpPr txBox="1">
            <a:spLocks/>
          </p:cNvSpPr>
          <p:nvPr/>
        </p:nvSpPr>
        <p:spPr>
          <a:xfrm>
            <a:off x="199828" y="4941651"/>
            <a:ext cx="11609647" cy="31561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US" dirty="0">
                <a:solidFill>
                  <a:schemeClr val="bg1"/>
                </a:solidFill>
              </a:rPr>
              <a:t>This 60” spot offers incredible standout, positioning your brand up close to the main event as anticipation and attention is at its highest. </a:t>
            </a:r>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546653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67F7D881-BB69-122D-6B3B-446EB6B861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7B976F-F66F-982E-273C-F3806C4F671B}"/>
              </a:ext>
            </a:extLst>
          </p:cNvPr>
          <p:cNvSpPr>
            <a:spLocks noGrp="1"/>
          </p:cNvSpPr>
          <p:nvPr>
            <p:ph type="subTitle" idx="1"/>
          </p:nvPr>
        </p:nvSpPr>
        <p:spPr>
          <a:xfrm>
            <a:off x="199829" y="955470"/>
            <a:ext cx="11541120" cy="1151121"/>
          </a:xfrm>
        </p:spPr>
        <p:txBody>
          <a:bodyPr/>
          <a:lstStyle/>
          <a:p>
            <a:pPr lvl="0" defTabSz="961844">
              <a:lnSpc>
                <a:spcPct val="100000"/>
              </a:lnSpc>
              <a:spcBef>
                <a:spcPts val="0"/>
              </a:spcBef>
              <a:defRPr/>
            </a:pPr>
            <a:r>
              <a:rPr lang="en-GB" dirty="0"/>
              <a:t>60” Gold Spot across all South Asian cinema releases for 12 months. </a:t>
            </a:r>
          </a:p>
          <a:p>
            <a:pPr lvl="0" defTabSz="961844">
              <a:lnSpc>
                <a:spcPct val="100000"/>
              </a:lnSpc>
              <a:spcBef>
                <a:spcPts val="0"/>
              </a:spcBef>
              <a:defRPr/>
            </a:pPr>
            <a:r>
              <a:rPr lang="en-US" dirty="0"/>
              <a:t>Constant cinema foyer presence in 12 key locations</a:t>
            </a:r>
          </a:p>
          <a:p>
            <a:pPr lvl="0" defTabSz="961844">
              <a:lnSpc>
                <a:spcPct val="100000"/>
              </a:lnSpc>
              <a:spcBef>
                <a:spcPts val="0"/>
              </a:spcBef>
              <a:defRPr/>
            </a:pPr>
            <a:endParaRPr lang="en-US" sz="2800" dirty="0"/>
          </a:p>
          <a:p>
            <a:pPr lvl="0" defTabSz="961844">
              <a:lnSpc>
                <a:spcPct val="100000"/>
              </a:lnSpc>
              <a:spcBef>
                <a:spcPts val="0"/>
              </a:spcBef>
              <a:defRPr/>
            </a:pPr>
            <a:endParaRPr lang="en-US" sz="2800" dirty="0"/>
          </a:p>
          <a:p>
            <a:endParaRPr lang="en-GB" sz="2800" dirty="0"/>
          </a:p>
          <a:p>
            <a:endParaRPr lang="en-US" sz="2800" dirty="0"/>
          </a:p>
          <a:p>
            <a:endParaRPr lang="en-US" sz="2800" dirty="0"/>
          </a:p>
          <a:p>
            <a:endParaRPr lang="en-GB" dirty="0"/>
          </a:p>
        </p:txBody>
      </p:sp>
      <p:sp>
        <p:nvSpPr>
          <p:cNvPr id="4" name="Title 3">
            <a:extLst>
              <a:ext uri="{FF2B5EF4-FFF2-40B4-BE49-F238E27FC236}">
                <a16:creationId xmlns:a16="http://schemas.microsoft.com/office/drawing/2014/main" id="{BF9451BE-BB8F-5A00-8156-ECCFE3919E35}"/>
              </a:ext>
            </a:extLst>
          </p:cNvPr>
          <p:cNvSpPr>
            <a:spLocks noGrp="1"/>
          </p:cNvSpPr>
          <p:nvPr>
            <p:ph type="title"/>
          </p:nvPr>
        </p:nvSpPr>
        <p:spPr/>
        <p:txBody>
          <a:bodyPr/>
          <a:lstStyle/>
          <a:p>
            <a:r>
              <a:rPr lang="en-GB" dirty="0"/>
              <a:t>The plan</a:t>
            </a:r>
          </a:p>
        </p:txBody>
      </p:sp>
      <p:graphicFrame>
        <p:nvGraphicFramePr>
          <p:cNvPr id="9" name="Chart Placeholder 8">
            <a:extLst>
              <a:ext uri="{FF2B5EF4-FFF2-40B4-BE49-F238E27FC236}">
                <a16:creationId xmlns:a16="http://schemas.microsoft.com/office/drawing/2014/main" id="{12AE953E-3E67-A024-A80C-21E17C59EAFD}"/>
              </a:ext>
            </a:extLst>
          </p:cNvPr>
          <p:cNvGraphicFramePr>
            <a:graphicFrameLocks noGrp="1"/>
          </p:cNvGraphicFramePr>
          <p:nvPr>
            <p:ph type="chart" sz="quarter" idx="84"/>
            <p:extLst>
              <p:ext uri="{D42A27DB-BD31-4B8C-83A1-F6EECF244321}">
                <p14:modId xmlns:p14="http://schemas.microsoft.com/office/powerpoint/2010/main" val="216967534"/>
              </p:ext>
            </p:extLst>
          </p:nvPr>
        </p:nvGraphicFramePr>
        <p:xfrm>
          <a:off x="0" y="2592729"/>
          <a:ext cx="12110976" cy="1389861"/>
        </p:xfrm>
        <a:graphic>
          <a:graphicData uri="http://schemas.openxmlformats.org/drawingml/2006/table">
            <a:tbl>
              <a:tblPr/>
              <a:tblGrid>
                <a:gridCol w="1513872">
                  <a:extLst>
                    <a:ext uri="{9D8B030D-6E8A-4147-A177-3AD203B41FA5}">
                      <a16:colId xmlns:a16="http://schemas.microsoft.com/office/drawing/2014/main" val="2540266367"/>
                    </a:ext>
                  </a:extLst>
                </a:gridCol>
                <a:gridCol w="1513872">
                  <a:extLst>
                    <a:ext uri="{9D8B030D-6E8A-4147-A177-3AD203B41FA5}">
                      <a16:colId xmlns:a16="http://schemas.microsoft.com/office/drawing/2014/main" val="3115642265"/>
                    </a:ext>
                  </a:extLst>
                </a:gridCol>
                <a:gridCol w="1513872">
                  <a:extLst>
                    <a:ext uri="{9D8B030D-6E8A-4147-A177-3AD203B41FA5}">
                      <a16:colId xmlns:a16="http://schemas.microsoft.com/office/drawing/2014/main" val="3489845160"/>
                    </a:ext>
                  </a:extLst>
                </a:gridCol>
                <a:gridCol w="1513872">
                  <a:extLst>
                    <a:ext uri="{9D8B030D-6E8A-4147-A177-3AD203B41FA5}">
                      <a16:colId xmlns:a16="http://schemas.microsoft.com/office/drawing/2014/main" val="3550457467"/>
                    </a:ext>
                  </a:extLst>
                </a:gridCol>
                <a:gridCol w="1513872">
                  <a:extLst>
                    <a:ext uri="{9D8B030D-6E8A-4147-A177-3AD203B41FA5}">
                      <a16:colId xmlns:a16="http://schemas.microsoft.com/office/drawing/2014/main" val="2205505577"/>
                    </a:ext>
                  </a:extLst>
                </a:gridCol>
                <a:gridCol w="1513872">
                  <a:extLst>
                    <a:ext uri="{9D8B030D-6E8A-4147-A177-3AD203B41FA5}">
                      <a16:colId xmlns:a16="http://schemas.microsoft.com/office/drawing/2014/main" val="2844255641"/>
                    </a:ext>
                  </a:extLst>
                </a:gridCol>
                <a:gridCol w="1513872">
                  <a:extLst>
                    <a:ext uri="{9D8B030D-6E8A-4147-A177-3AD203B41FA5}">
                      <a16:colId xmlns:a16="http://schemas.microsoft.com/office/drawing/2014/main" val="2209198645"/>
                    </a:ext>
                  </a:extLst>
                </a:gridCol>
                <a:gridCol w="1513872">
                  <a:extLst>
                    <a:ext uri="{9D8B030D-6E8A-4147-A177-3AD203B41FA5}">
                      <a16:colId xmlns:a16="http://schemas.microsoft.com/office/drawing/2014/main" val="2041430206"/>
                    </a:ext>
                  </a:extLst>
                </a:gridCol>
              </a:tblGrid>
              <a:tr h="717537">
                <a:tc>
                  <a:txBody>
                    <a:bodyPr/>
                    <a:lstStyle/>
                    <a:p>
                      <a:pPr marL="0" marR="0" lvl="0" indent="0" algn="ctr" defTabSz="961844" rtl="0" eaLnBrk="1" fontAlgn="b" latinLnBrk="0" hangingPunct="1">
                        <a:lnSpc>
                          <a:spcPct val="100000"/>
                        </a:lnSpc>
                        <a:spcBef>
                          <a:spcPts val="0"/>
                        </a:spcBef>
                        <a:spcAft>
                          <a:spcPts val="0"/>
                        </a:spcAft>
                        <a:buClrTx/>
                        <a:buSzTx/>
                        <a:buFontTx/>
                        <a:buNone/>
                        <a:tabLst/>
                        <a:defRPr/>
                      </a:pPr>
                      <a:r>
                        <a:rPr lang="en-GB" sz="1800" b="1" i="0" u="none" strike="noStrike" dirty="0">
                          <a:solidFill>
                            <a:schemeClr val="tx1"/>
                          </a:solidFill>
                          <a:effectLst/>
                          <a:latin typeface="+mn-lt"/>
                        </a:rPr>
                        <a:t>Position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US" sz="1800" b="1" i="0" u="none" strike="noStrike" dirty="0">
                          <a:solidFill>
                            <a:schemeClr val="tx1"/>
                          </a:solidFill>
                          <a:effectLst/>
                          <a:latin typeface="+mn-lt"/>
                        </a:rPr>
                        <a:t>60" CPT</a:t>
                      </a:r>
                    </a:p>
                    <a:p>
                      <a:pPr marL="0" marR="0" lvl="0" indent="0" algn="ctr" defTabSz="961844" rtl="0" eaLnBrk="1" fontAlgn="b" latinLnBrk="0" hangingPunct="1">
                        <a:lnSpc>
                          <a:spcPct val="100000"/>
                        </a:lnSpc>
                        <a:spcBef>
                          <a:spcPts val="0"/>
                        </a:spcBef>
                        <a:spcAft>
                          <a:spcPts val="0"/>
                        </a:spcAft>
                        <a:buClrTx/>
                        <a:buSzTx/>
                        <a:buFontTx/>
                        <a:buNone/>
                        <a:tabLst/>
                        <a:defRPr/>
                      </a:pPr>
                      <a:r>
                        <a:rPr lang="en-GB" sz="1200" b="0" i="0" u="none" strike="noStrike" dirty="0" err="1">
                          <a:solidFill>
                            <a:schemeClr val="tx1"/>
                          </a:solidFill>
                          <a:effectLst/>
                          <a:latin typeface="+mn-lt"/>
                        </a:rPr>
                        <a:t>Ratecard</a:t>
                      </a:r>
                      <a:endParaRPr lang="en-GB" sz="1400" b="0" i="0" u="none" strike="noStrike" dirty="0">
                        <a:solidFill>
                          <a:schemeClr val="tx1"/>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US" sz="1800" b="1" i="0" u="none" strike="noStrike" dirty="0">
                          <a:solidFill>
                            <a:schemeClr val="tx1"/>
                          </a:solidFill>
                          <a:effectLst/>
                          <a:latin typeface="+mn-lt"/>
                        </a:rPr>
                        <a:t>Premium </a:t>
                      </a:r>
                      <a:r>
                        <a:rPr lang="en-GB" sz="1800" b="1" i="0" u="none" strike="noStrike" dirty="0">
                          <a:solidFill>
                            <a:schemeClr val="tx1"/>
                          </a:solidFill>
                          <a:effectLst/>
                          <a:latin typeface="+mn-lt"/>
                        </a:rPr>
                        <a:t>CPT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GB" sz="1800" b="1" i="0" u="none" strike="noStrike">
                          <a:solidFill>
                            <a:schemeClr val="tx1"/>
                          </a:solidFill>
                          <a:effectLst/>
                          <a:latin typeface="+mn-lt"/>
                        </a:rPr>
                        <a:t>Admissions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GB" sz="1800" b="1" i="0" u="none" strike="noStrike" dirty="0">
                          <a:solidFill>
                            <a:schemeClr val="tx1"/>
                          </a:solidFill>
                          <a:effectLst/>
                          <a:latin typeface="+mn-lt"/>
                        </a:rPr>
                        <a:t>STV</a:t>
                      </a:r>
                    </a:p>
                    <a:p>
                      <a:pPr algn="ctr" fontAlgn="b"/>
                      <a:r>
                        <a:rPr lang="en-GB" sz="1200" b="0" i="0" u="none" strike="noStrike" dirty="0" err="1">
                          <a:solidFill>
                            <a:schemeClr val="tx1"/>
                          </a:solidFill>
                          <a:effectLst/>
                          <a:latin typeface="+mn-lt"/>
                        </a:rPr>
                        <a:t>Ratecard</a:t>
                      </a:r>
                      <a:endParaRPr lang="en-GB" sz="1200" b="0" i="0" u="none" strike="noStrike" dirty="0">
                        <a:solidFill>
                          <a:schemeClr val="tx1"/>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GB" sz="1800" b="1" i="0" u="none" strike="noStrike" dirty="0">
                          <a:solidFill>
                            <a:schemeClr val="tx1"/>
                          </a:solidFill>
                          <a:effectLst/>
                          <a:latin typeface="+mn-lt"/>
                        </a:rPr>
                        <a:t>Gross Costs </a:t>
                      </a:r>
                    </a:p>
                    <a:p>
                      <a:pPr algn="ctr" fontAlgn="b"/>
                      <a:r>
                        <a:rPr lang="en-GB" sz="1200" b="0" i="0" u="none" strike="noStrike" dirty="0">
                          <a:solidFill>
                            <a:srgbClr val="FF0000"/>
                          </a:solidFill>
                          <a:effectLst/>
                          <a:latin typeface="+mn-lt"/>
                        </a:rPr>
                        <a:t>@ 40% Discount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GB" sz="1800" b="1" i="0" u="none" strike="noStrike" dirty="0">
                          <a:solidFill>
                            <a:schemeClr val="tx1"/>
                          </a:solidFill>
                          <a:effectLst/>
                          <a:latin typeface="+mn-lt"/>
                        </a:rPr>
                        <a:t>DOOH Foyer</a:t>
                      </a:r>
                    </a:p>
                    <a:p>
                      <a:pPr algn="ctr" fontAlgn="b"/>
                      <a:r>
                        <a:rPr lang="en-GB" sz="1200" b="0" i="0" u="none" strike="noStrike" dirty="0">
                          <a:solidFill>
                            <a:schemeClr val="tx1"/>
                          </a:solidFill>
                          <a:effectLst/>
                          <a:latin typeface="+mn-lt"/>
                        </a:rPr>
                        <a:t>Annual always 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tc>
                  <a:txBody>
                    <a:bodyPr/>
                    <a:lstStyle/>
                    <a:p>
                      <a:pPr algn="ctr" fontAlgn="b"/>
                      <a:r>
                        <a:rPr lang="en-GB" sz="1800" b="1" i="0" u="none" strike="noStrike">
                          <a:solidFill>
                            <a:schemeClr val="tx1"/>
                          </a:solidFill>
                          <a:effectLst/>
                          <a:latin typeface="+mn-lt"/>
                        </a:rPr>
                        <a:t>Total Gross Cost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4180615"/>
                  </a:ext>
                </a:extLst>
              </a:tr>
              <a:tr h="672324">
                <a:tc>
                  <a:txBody>
                    <a:bodyPr/>
                    <a:lstStyle/>
                    <a:p>
                      <a:pPr algn="ctr" fontAlgn="b"/>
                      <a:r>
                        <a:rPr lang="en-GB" sz="1800" b="0" i="0" u="none" strike="noStrike" dirty="0">
                          <a:solidFill>
                            <a:schemeClr val="tx1"/>
                          </a:solidFill>
                          <a:effectLst/>
                          <a:latin typeface="+mn-lt"/>
                        </a:rPr>
                        <a:t>Gold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£160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£256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3,400,000 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£870,400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£522,240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£70,200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GB" sz="1800" b="0" i="0" u="none" strike="noStrike" dirty="0">
                          <a:solidFill>
                            <a:schemeClr val="tx1"/>
                          </a:solidFill>
                          <a:effectLst/>
                          <a:latin typeface="+mn-lt"/>
                        </a:rPr>
                        <a:t>£592,440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502247394"/>
                  </a:ext>
                </a:extLst>
              </a:tr>
            </a:tbl>
          </a:graphicData>
        </a:graphic>
      </p:graphicFrame>
      <p:sp>
        <p:nvSpPr>
          <p:cNvPr id="11" name="Text Placeholder 6">
            <a:extLst>
              <a:ext uri="{FF2B5EF4-FFF2-40B4-BE49-F238E27FC236}">
                <a16:creationId xmlns:a16="http://schemas.microsoft.com/office/drawing/2014/main" id="{20DABE6E-7145-EE40-640C-827A84B53CC1}"/>
              </a:ext>
            </a:extLst>
          </p:cNvPr>
          <p:cNvSpPr txBox="1">
            <a:spLocks noGrp="1"/>
          </p:cNvSpPr>
          <p:nvPr>
            <p:ph type="body" sz="quarter" idx="83"/>
          </p:nvPr>
        </p:nvSpPr>
        <p:spPr bwMode="gray">
          <a:prstGeom prst="rect">
            <a:avLst/>
          </a:prstGeom>
        </p:spPr>
        <p:txBody>
          <a:bodyPr vert="horz" lIns="0" tIns="0" rIns="0" bIns="0" rtlCol="0" anchor="ctr">
            <a:noAutofit/>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algn="r">
              <a:lnSpc>
                <a:spcPts val="860"/>
              </a:lnSpc>
            </a:pPr>
            <a:r>
              <a:rPr lang="en-GB" sz="1000" b="0" dirty="0">
                <a:solidFill>
                  <a:schemeClr val="bg1"/>
                </a:solidFill>
              </a:rPr>
              <a:t>Please note admissions forecast is correct as of presentation date and based on 3-year average </a:t>
            </a:r>
          </a:p>
          <a:p>
            <a:pPr algn="r">
              <a:lnSpc>
                <a:spcPts val="860"/>
              </a:lnSpc>
            </a:pPr>
            <a:r>
              <a:rPr lang="en-GB" sz="1000" b="0" dirty="0">
                <a:solidFill>
                  <a:schemeClr val="bg1"/>
                </a:solidFill>
              </a:rPr>
              <a:t>Final admission and OOH number to be confirmed upon approval</a:t>
            </a:r>
          </a:p>
        </p:txBody>
      </p:sp>
    </p:spTree>
    <p:extLst>
      <p:ext uri="{BB962C8B-B14F-4D97-AF65-F5344CB8AC3E}">
        <p14:creationId xmlns:p14="http://schemas.microsoft.com/office/powerpoint/2010/main" val="961929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D240C92-762F-DFAE-1E73-F315DE166E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EA7EBF-C314-28AA-FD9F-8BB177376072}"/>
              </a:ext>
            </a:extLst>
          </p:cNvPr>
          <p:cNvSpPr>
            <a:spLocks noGrp="1"/>
          </p:cNvSpPr>
          <p:nvPr>
            <p:ph type="title"/>
          </p:nvPr>
        </p:nvSpPr>
        <p:spPr>
          <a:xfrm>
            <a:off x="1294862" y="1348317"/>
            <a:ext cx="10004612" cy="3027510"/>
          </a:xfrm>
        </p:spPr>
        <p:txBody>
          <a:bodyPr/>
          <a:lstStyle/>
          <a:p>
            <a:pPr algn="l"/>
            <a:r>
              <a:rPr lang="en-GB" dirty="0"/>
              <a:t>More positive about advertising in cinema</a:t>
            </a:r>
          </a:p>
        </p:txBody>
      </p:sp>
      <p:sp>
        <p:nvSpPr>
          <p:cNvPr id="7" name="Subtitle 2">
            <a:extLst>
              <a:ext uri="{FF2B5EF4-FFF2-40B4-BE49-F238E27FC236}">
                <a16:creationId xmlns:a16="http://schemas.microsoft.com/office/drawing/2014/main" id="{137C0659-A22D-F9FD-E8CA-C3E2DECA1BC5}"/>
              </a:ext>
            </a:extLst>
          </p:cNvPr>
          <p:cNvSpPr txBox="1">
            <a:spLocks/>
          </p:cNvSpPr>
          <p:nvPr/>
        </p:nvSpPr>
        <p:spPr>
          <a:xfrm>
            <a:off x="1222470" y="3959890"/>
            <a:ext cx="9545892" cy="1033426"/>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defTabSz="1008126">
              <a:buNone/>
              <a:defRPr/>
            </a:pPr>
            <a:r>
              <a:rPr lang="en-GB" sz="2400">
                <a:solidFill>
                  <a:srgbClr val="FFFFFF"/>
                </a:solidFill>
                <a:cs typeface="Inter Tight" panose="020B0604020202020204" pitchFamily="34" charset="0"/>
              </a:rPr>
              <a:t>South Asian cinemagoers are significantly more likely to feel positively about ads at the cinema than most other AV platforms (+15% vs other AV platforms)</a:t>
            </a:r>
          </a:p>
        </p:txBody>
      </p:sp>
      <p:sp>
        <p:nvSpPr>
          <p:cNvPr id="4" name="Text Placeholder 1">
            <a:extLst>
              <a:ext uri="{FF2B5EF4-FFF2-40B4-BE49-F238E27FC236}">
                <a16:creationId xmlns:a16="http://schemas.microsoft.com/office/drawing/2014/main" id="{323A4CBF-2A82-4832-2002-A4D3D13DDD93}"/>
              </a:ext>
            </a:extLst>
          </p:cNvPr>
          <p:cNvSpPr txBox="1">
            <a:spLocks/>
          </p:cNvSpPr>
          <p:nvPr/>
        </p:nvSpPr>
        <p:spPr>
          <a:xfrm>
            <a:off x="6583271" y="6363331"/>
            <a:ext cx="5398076" cy="157051"/>
          </a:xfrm>
          <a:prstGeom prst="rect">
            <a:avLst/>
          </a:prstGeom>
        </p:spPr>
        <p:txBody>
          <a:bodyPr vert="horz" lIns="0" tIns="0" rIns="0" bIns="0" rtlCol="0">
            <a:noAutofit/>
          </a:bodyPr>
          <a:lstStyle>
            <a:lvl1pPr lvl="0" indent="0" algn="r" defTabSz="961844">
              <a:lnSpc>
                <a:spcPct val="100000"/>
              </a:lnSpc>
              <a:spcBef>
                <a:spcPts val="0"/>
              </a:spcBef>
              <a:buClr>
                <a:srgbClr val="FFFFFF"/>
              </a:buClr>
              <a:buSzPct val="100000"/>
              <a:buFont typeface="Inter Tight" panose="020B0604020202020204" pitchFamily="34" charset="0"/>
              <a:buNone/>
              <a:tabLst/>
              <a:defRPr sz="1000" b="0">
                <a:solidFill>
                  <a:schemeClr val="bg1"/>
                </a:solidFill>
                <a:latin typeface="Inter Tight"/>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defTabSz="1008126">
              <a:defRPr/>
            </a:pPr>
            <a:r>
              <a:rPr lang="en-GB">
                <a:solidFill>
                  <a:srgbClr val="A2A1A1">
                    <a:lumMod val="20000"/>
                    <a:lumOff val="80000"/>
                  </a:srgbClr>
                </a:solidFill>
                <a:latin typeface="+mj-lt"/>
                <a:cs typeface="Inter Tight" panose="020B0604020202020204" pitchFamily="34" charset="0"/>
              </a:rPr>
              <a:t>Source: DCM/Old Salt. How would you describe your attitude towards the advertising in each of the following places? (Very &amp; Slightly Positive scores). Base: South Asian cinemagoers n=302</a:t>
            </a:r>
          </a:p>
        </p:txBody>
      </p:sp>
    </p:spTree>
    <p:extLst>
      <p:ext uri="{BB962C8B-B14F-4D97-AF65-F5344CB8AC3E}">
        <p14:creationId xmlns:p14="http://schemas.microsoft.com/office/powerpoint/2010/main" val="3960958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CD1B7-7ABA-A25B-9CF7-9C48649D61A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BA98616-F898-429F-22EB-A32E040E4F97}"/>
              </a:ext>
            </a:extLst>
          </p:cNvPr>
          <p:cNvSpPr/>
          <p:nvPr/>
        </p:nvSpPr>
        <p:spPr>
          <a:xfrm>
            <a:off x="5838337" y="1060037"/>
            <a:ext cx="5879499" cy="1942222"/>
          </a:xfrm>
          <a:prstGeom prst="roundRect">
            <a:avLst>
              <a:gd name="adj" fmla="val 4943"/>
            </a:avLst>
          </a:prstGeom>
          <a:solidFill>
            <a:srgbClr val="2673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rPr>
              <a:t>2.2M</a:t>
            </a:r>
          </a:p>
          <a:p>
            <a:r>
              <a:rPr lang="en-GB" sz="2400" dirty="0">
                <a:solidFill>
                  <a:schemeClr val="bg1"/>
                </a:solidFill>
              </a:rPr>
              <a:t>Have been to the cinema in the last 12 months</a:t>
            </a:r>
          </a:p>
        </p:txBody>
      </p:sp>
      <p:pic>
        <p:nvPicPr>
          <p:cNvPr id="16" name="Picture Placeholder 15">
            <a:extLst>
              <a:ext uri="{FF2B5EF4-FFF2-40B4-BE49-F238E27FC236}">
                <a16:creationId xmlns:a16="http://schemas.microsoft.com/office/drawing/2014/main" id="{FEF53440-CE9A-976E-4E9F-4D9C392D647D}"/>
              </a:ext>
            </a:extLst>
          </p:cNvPr>
          <p:cNvPicPr>
            <a:picLocks noGrp="1" noChangeAspect="1"/>
          </p:cNvPicPr>
          <p:nvPr>
            <p:ph type="pic" sz="quarter" idx="21"/>
          </p:nvPr>
        </p:nvPicPr>
        <p:blipFill>
          <a:blip r:embed="rId3" cstate="hqprint">
            <a:extLst>
              <a:ext uri="{28A0092B-C50C-407E-A947-70E740481C1C}">
                <a14:useLocalDpi xmlns:a14="http://schemas.microsoft.com/office/drawing/2010/main"/>
              </a:ext>
            </a:extLst>
          </a:blip>
          <a:srcRect/>
          <a:stretch>
            <a:fillRect/>
          </a:stretch>
        </p:blipFill>
        <p:spPr>
          <a:xfrm>
            <a:off x="474164" y="1073446"/>
            <a:ext cx="4705009" cy="4171091"/>
          </a:xfrm>
          <a:prstGeom prst="roundRect">
            <a:avLst>
              <a:gd name="adj" fmla="val 1469"/>
            </a:avLst>
          </a:prstGeom>
          <a:blipFill>
            <a:blip r:embed="rId4" cstate="hqprint">
              <a:extLst>
                <a:ext uri="{28A0092B-C50C-407E-A947-70E740481C1C}">
                  <a14:useLocalDpi xmlns:a14="http://schemas.microsoft.com/office/drawing/2010/main"/>
                </a:ext>
              </a:extLst>
            </a:blip>
            <a:srcRect/>
            <a:stretch>
              <a:fillRect/>
            </a:stretch>
          </a:blipFill>
        </p:spPr>
      </p:pic>
      <p:sp>
        <p:nvSpPr>
          <p:cNvPr id="12" name="Text Placeholder 11">
            <a:extLst>
              <a:ext uri="{FF2B5EF4-FFF2-40B4-BE49-F238E27FC236}">
                <a16:creationId xmlns:a16="http://schemas.microsoft.com/office/drawing/2014/main" id="{F50840E4-0D70-6C15-29C3-FE6F83527A89}"/>
              </a:ext>
            </a:extLst>
          </p:cNvPr>
          <p:cNvSpPr>
            <a:spLocks noGrp="1"/>
          </p:cNvSpPr>
          <p:nvPr>
            <p:ph type="body" sz="quarter" idx="83"/>
          </p:nvPr>
        </p:nvSpPr>
        <p:spPr/>
        <p:txBody>
          <a:bodyPr/>
          <a:lstStyle/>
          <a:p>
            <a:r>
              <a:rPr lang="en-GB" dirty="0">
                <a:latin typeface="+mj-lt"/>
              </a:rPr>
              <a:t>Sources: IPA </a:t>
            </a:r>
            <a:r>
              <a:rPr lang="en-GB" dirty="0" err="1">
                <a:latin typeface="+mj-lt"/>
              </a:rPr>
              <a:t>TouchPoints</a:t>
            </a:r>
            <a:r>
              <a:rPr lang="en-GB" dirty="0">
                <a:latin typeface="+mj-lt"/>
              </a:rPr>
              <a:t> 2024 (Indian, Bangladeshi and Pakistani)  + GB TGI February 2025</a:t>
            </a:r>
          </a:p>
          <a:p>
            <a:endParaRPr lang="en-GB" dirty="0">
              <a:latin typeface="+mj-lt"/>
            </a:endParaRPr>
          </a:p>
        </p:txBody>
      </p:sp>
      <p:sp>
        <p:nvSpPr>
          <p:cNvPr id="13" name="Subtitle 12">
            <a:extLst>
              <a:ext uri="{FF2B5EF4-FFF2-40B4-BE49-F238E27FC236}">
                <a16:creationId xmlns:a16="http://schemas.microsoft.com/office/drawing/2014/main" id="{8F5BCFA8-99C6-7971-6B2A-3543E45F7D54}"/>
              </a:ext>
            </a:extLst>
          </p:cNvPr>
          <p:cNvSpPr>
            <a:spLocks noGrp="1"/>
          </p:cNvSpPr>
          <p:nvPr>
            <p:ph type="subTitle" idx="1"/>
          </p:nvPr>
        </p:nvSpPr>
        <p:spPr>
          <a:xfrm>
            <a:off x="514400" y="5317689"/>
            <a:ext cx="4843983" cy="251007"/>
          </a:xfrm>
        </p:spPr>
        <p:txBody>
          <a:bodyPr/>
          <a:lstStyle/>
          <a:p>
            <a:r>
              <a:rPr lang="en-GB" sz="2400" dirty="0"/>
              <a:t>of the South Asian population are cinemagoers</a:t>
            </a:r>
          </a:p>
        </p:txBody>
      </p:sp>
      <p:sp>
        <p:nvSpPr>
          <p:cNvPr id="2" name="Title 2">
            <a:extLst>
              <a:ext uri="{FF2B5EF4-FFF2-40B4-BE49-F238E27FC236}">
                <a16:creationId xmlns:a16="http://schemas.microsoft.com/office/drawing/2014/main" id="{92AED917-1686-A2F0-2AF8-3972D0BAE5E9}"/>
              </a:ext>
            </a:extLst>
          </p:cNvPr>
          <p:cNvSpPr txBox="1">
            <a:spLocks/>
          </p:cNvSpPr>
          <p:nvPr/>
        </p:nvSpPr>
        <p:spPr>
          <a:xfrm>
            <a:off x="570988" y="4145376"/>
            <a:ext cx="10004612" cy="302751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GB" sz="8800" dirty="0"/>
              <a:t>82%</a:t>
            </a:r>
          </a:p>
        </p:txBody>
      </p:sp>
      <p:sp>
        <p:nvSpPr>
          <p:cNvPr id="19" name="Rectangle: Rounded Corners 18">
            <a:extLst>
              <a:ext uri="{FF2B5EF4-FFF2-40B4-BE49-F238E27FC236}">
                <a16:creationId xmlns:a16="http://schemas.microsoft.com/office/drawing/2014/main" id="{A32FC9B0-C28B-CE4C-7D2B-9E634CCF48C5}"/>
              </a:ext>
            </a:extLst>
          </p:cNvPr>
          <p:cNvSpPr/>
          <p:nvPr/>
        </p:nvSpPr>
        <p:spPr>
          <a:xfrm>
            <a:off x="5838337" y="3302315"/>
            <a:ext cx="5879499" cy="1942222"/>
          </a:xfrm>
          <a:prstGeom prst="roundRect">
            <a:avLst>
              <a:gd name="adj" fmla="val 4943"/>
            </a:avLst>
          </a:prstGeom>
          <a:solidFill>
            <a:srgbClr val="051D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rPr>
              <a:t>23%</a:t>
            </a:r>
          </a:p>
          <a:p>
            <a:r>
              <a:rPr lang="en-GB" sz="2400" dirty="0">
                <a:solidFill>
                  <a:schemeClr val="bg1"/>
                </a:solidFill>
              </a:rPr>
              <a:t>More likely to be heavy cinemagoers, who go at least once a month</a:t>
            </a:r>
          </a:p>
        </p:txBody>
      </p:sp>
    </p:spTree>
    <p:extLst>
      <p:ext uri="{BB962C8B-B14F-4D97-AF65-F5344CB8AC3E}">
        <p14:creationId xmlns:p14="http://schemas.microsoft.com/office/powerpoint/2010/main" val="618987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4847-F75D-3C9E-0C55-F5F5733D35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72CECE-80EA-E2F2-5597-1EE71C9E403A}"/>
              </a:ext>
            </a:extLst>
          </p:cNvPr>
          <p:cNvSpPr>
            <a:spLocks noGrp="1"/>
          </p:cNvSpPr>
          <p:nvPr>
            <p:ph type="title"/>
          </p:nvPr>
        </p:nvSpPr>
        <p:spPr>
          <a:xfrm>
            <a:off x="201612" y="225425"/>
            <a:ext cx="5689986" cy="4645023"/>
          </a:xfrm>
        </p:spPr>
        <p:txBody>
          <a:bodyPr/>
          <a:lstStyle/>
          <a:p>
            <a:r>
              <a:rPr lang="en-GB" sz="6000" dirty="0"/>
              <a:t>The South Asian cinema audience</a:t>
            </a:r>
          </a:p>
        </p:txBody>
      </p:sp>
      <p:sp>
        <p:nvSpPr>
          <p:cNvPr id="4" name="Text Placeholder 3">
            <a:extLst>
              <a:ext uri="{FF2B5EF4-FFF2-40B4-BE49-F238E27FC236}">
                <a16:creationId xmlns:a16="http://schemas.microsoft.com/office/drawing/2014/main" id="{83E0C029-8BCB-EA2A-4E69-B5ACF5E162B7}"/>
              </a:ext>
            </a:extLst>
          </p:cNvPr>
          <p:cNvSpPr>
            <a:spLocks noGrp="1"/>
          </p:cNvSpPr>
          <p:nvPr>
            <p:ph type="body" sz="quarter" idx="12"/>
          </p:nvPr>
        </p:nvSpPr>
        <p:spPr>
          <a:xfrm>
            <a:off x="4206241" y="6281189"/>
            <a:ext cx="2617182" cy="347554"/>
          </a:xfrm>
        </p:spPr>
        <p:txBody>
          <a:bodyPr/>
          <a:lstStyle/>
          <a:p>
            <a:r>
              <a:rPr lang="en-GB">
                <a:latin typeface="Inter Tight"/>
              </a:rPr>
              <a:t>Source: GB TGI February 2025</a:t>
            </a:r>
            <a:endParaRPr lang="en-GB" dirty="0"/>
          </a:p>
        </p:txBody>
      </p:sp>
      <p:sp>
        <p:nvSpPr>
          <p:cNvPr id="16" name="Text Placeholder 2">
            <a:extLst>
              <a:ext uri="{FF2B5EF4-FFF2-40B4-BE49-F238E27FC236}">
                <a16:creationId xmlns:a16="http://schemas.microsoft.com/office/drawing/2014/main" id="{4D34E5C8-E50C-574E-522B-1F09F87DA1F2}"/>
              </a:ext>
            </a:extLst>
          </p:cNvPr>
          <p:cNvSpPr txBox="1">
            <a:spLocks/>
          </p:cNvSpPr>
          <p:nvPr/>
        </p:nvSpPr>
        <p:spPr>
          <a:xfrm>
            <a:off x="6593905" y="1012846"/>
            <a:ext cx="5396483" cy="990173"/>
          </a:xfrm>
          <a:prstGeom prst="roundRect">
            <a:avLst>
              <a:gd name="adj" fmla="val 13265"/>
            </a:avLst>
          </a:prstGeom>
          <a:noFill/>
        </p:spPr>
        <p:txBody>
          <a:bodyPr vert="horz" lIns="108000" tIns="0" rIns="0" bIns="0" rtlCol="0" anchor="ctr">
            <a:noAutofit/>
          </a:bodyPr>
          <a:lstStyle>
            <a:defPPr>
              <a:defRPr lang="en-US"/>
            </a:defPPr>
            <a:lvl1pPr marL="216000" indent="-6350" rtl="1">
              <a:lnSpc>
                <a:spcPct val="90000"/>
              </a:lnSpc>
              <a:spcBef>
                <a:spcPts val="1000"/>
              </a:spcBef>
              <a:buFont typeface="Inter Tight" panose="020B0604020202020204" pitchFamily="34" charset="0"/>
              <a:buNone/>
              <a:tabLst/>
              <a:defRPr sz="2000" b="1"/>
            </a:lvl1pPr>
            <a:lvl2pPr marL="685800" indent="-228600" algn="thaiDist">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solidFill>
                  <a:schemeClr val="bg1"/>
                </a:solidFill>
              </a:rPr>
              <a:t>50/50 Gender split. </a:t>
            </a:r>
            <a:r>
              <a:rPr lang="en-US" b="0">
                <a:solidFill>
                  <a:schemeClr val="bg1"/>
                </a:solidFill>
                <a:sym typeface="Inter Tight"/>
              </a:rPr>
              <a:t>While it will vary slightly by title, there’s no overall gender bias to cinemagoing</a:t>
            </a:r>
            <a:endParaRPr lang="en-GB" b="0" dirty="0">
              <a:solidFill>
                <a:schemeClr val="bg1"/>
              </a:solidFill>
            </a:endParaRPr>
          </a:p>
        </p:txBody>
      </p:sp>
      <p:sp>
        <p:nvSpPr>
          <p:cNvPr id="17" name="Text Placeholder 2">
            <a:extLst>
              <a:ext uri="{FF2B5EF4-FFF2-40B4-BE49-F238E27FC236}">
                <a16:creationId xmlns:a16="http://schemas.microsoft.com/office/drawing/2014/main" id="{15700ACC-C84D-C18C-4D0F-C2A24128F029}"/>
              </a:ext>
            </a:extLst>
          </p:cNvPr>
          <p:cNvSpPr txBox="1">
            <a:spLocks/>
          </p:cNvSpPr>
          <p:nvPr/>
        </p:nvSpPr>
        <p:spPr>
          <a:xfrm>
            <a:off x="6593905" y="2145510"/>
            <a:ext cx="5396483" cy="990173"/>
          </a:xfrm>
          <a:prstGeom prst="roundRect">
            <a:avLst>
              <a:gd name="adj" fmla="val 13265"/>
            </a:avLst>
          </a:prstGeom>
          <a:no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Over-index younger. </a:t>
            </a:r>
            <a:r>
              <a:rPr lang="en-US" b="0" kern="0">
                <a:solidFill>
                  <a:schemeClr val="bg1"/>
                </a:solidFill>
                <a:ea typeface="Inter Tight"/>
                <a:cs typeface="Inter Tight" panose="020B0604020202020204" pitchFamily="34" charset="0"/>
                <a:sym typeface="Inter Tight"/>
              </a:rPr>
              <a:t>46% of those who have been in the last year are aged 15-24</a:t>
            </a:r>
            <a:endParaRPr lang="en-GB" b="0" dirty="0">
              <a:solidFill>
                <a:schemeClr val="bg1"/>
              </a:solidFill>
            </a:endParaRPr>
          </a:p>
        </p:txBody>
      </p:sp>
      <p:sp>
        <p:nvSpPr>
          <p:cNvPr id="18" name="Text Placeholder 2">
            <a:extLst>
              <a:ext uri="{FF2B5EF4-FFF2-40B4-BE49-F238E27FC236}">
                <a16:creationId xmlns:a16="http://schemas.microsoft.com/office/drawing/2014/main" id="{C0408AA5-0B11-23A3-F344-3DCC1F7B0583}"/>
              </a:ext>
            </a:extLst>
          </p:cNvPr>
          <p:cNvSpPr txBox="1">
            <a:spLocks/>
          </p:cNvSpPr>
          <p:nvPr/>
        </p:nvSpPr>
        <p:spPr>
          <a:xfrm>
            <a:off x="6593905" y="3290240"/>
            <a:ext cx="5396483" cy="990173"/>
          </a:xfrm>
          <a:prstGeom prst="roundRect">
            <a:avLst>
              <a:gd name="adj" fmla="val 13265"/>
            </a:avLst>
          </a:prstGeom>
          <a:noFill/>
        </p:spPr>
        <p:txBody>
          <a:bodyPr vert="horz" lIns="108000" tIns="0" rIns="0" bIns="0" rtlCol="0" anchor="ctr">
            <a:noAutofit/>
          </a:bodyPr>
          <a:lstStyle>
            <a:defPPr>
              <a:defRPr lang="en-US"/>
            </a:defPPr>
            <a:lvl1pPr marL="216000" indent="-6350" rtl="1">
              <a:lnSpc>
                <a:spcPct val="90000"/>
              </a:lnSpc>
              <a:spcBef>
                <a:spcPts val="1000"/>
              </a:spcBef>
              <a:buFont typeface="Inter Tight" panose="020B0604020202020204" pitchFamily="34" charset="0"/>
              <a:buNone/>
              <a:tabLst/>
              <a:defRPr sz="2000" b="1"/>
            </a:lvl1pPr>
            <a:lvl2pPr marL="685800" indent="-228600" algn="thaiDist">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US">
                <a:solidFill>
                  <a:schemeClr val="bg1"/>
                </a:solidFill>
                <a:sym typeface="Inter Tight"/>
              </a:rPr>
              <a:t>Over-index as more affluent.</a:t>
            </a:r>
            <a:r>
              <a:rPr lang="en-US" b="0">
                <a:solidFill>
                  <a:schemeClr val="bg1"/>
                </a:solidFill>
                <a:sym typeface="Inter Tight"/>
              </a:rPr>
              <a:t> 11% more likely to ABC1 and 18% more likely AB vs. average South Asian adult </a:t>
            </a:r>
          </a:p>
        </p:txBody>
      </p:sp>
      <p:sp>
        <p:nvSpPr>
          <p:cNvPr id="19" name="Text Placeholder 2">
            <a:extLst>
              <a:ext uri="{FF2B5EF4-FFF2-40B4-BE49-F238E27FC236}">
                <a16:creationId xmlns:a16="http://schemas.microsoft.com/office/drawing/2014/main" id="{EB20D4E5-7FBB-7FE7-0849-B4CCFC8971E5}"/>
              </a:ext>
            </a:extLst>
          </p:cNvPr>
          <p:cNvSpPr txBox="1">
            <a:spLocks/>
          </p:cNvSpPr>
          <p:nvPr/>
        </p:nvSpPr>
        <p:spPr>
          <a:xfrm>
            <a:off x="6586647" y="4434970"/>
            <a:ext cx="5396483" cy="990173"/>
          </a:xfrm>
          <a:prstGeom prst="roundRect">
            <a:avLst>
              <a:gd name="adj" fmla="val 13265"/>
            </a:avLst>
          </a:prstGeom>
          <a:noFill/>
        </p:spPr>
        <p:txBody>
          <a:bodyPr vert="horz" lIns="108000" tIns="0" rIns="0" bIns="0" rtlCol="0" anchor="ctr">
            <a:noAutofit/>
          </a:bodyPr>
          <a:lstStyle>
            <a:defPPr>
              <a:defRPr lang="en-US"/>
            </a:defPPr>
            <a:lvl1pPr marL="216000" indent="-6350" rtl="1">
              <a:lnSpc>
                <a:spcPct val="90000"/>
              </a:lnSpc>
              <a:spcBef>
                <a:spcPts val="1000"/>
              </a:spcBef>
              <a:buFont typeface="Inter Tight" panose="020B0604020202020204" pitchFamily="34" charset="0"/>
              <a:buNone/>
              <a:tabLst/>
              <a:defRPr sz="2000" b="1"/>
            </a:lvl1pPr>
            <a:lvl2pPr marL="685800" indent="-228600" algn="thaiDist">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US">
                <a:solidFill>
                  <a:schemeClr val="bg1"/>
                </a:solidFill>
                <a:sym typeface="Inter Tight"/>
              </a:rPr>
              <a:t>1 in 4 have household income &gt;£75,000, </a:t>
            </a:r>
            <a:r>
              <a:rPr lang="en-US" b="0">
                <a:solidFill>
                  <a:schemeClr val="bg1"/>
                </a:solidFill>
                <a:sym typeface="Inter Tight"/>
              </a:rPr>
              <a:t>over-indexing by 19% vs. the average South Asian adult</a:t>
            </a:r>
          </a:p>
        </p:txBody>
      </p:sp>
      <p:sp>
        <p:nvSpPr>
          <p:cNvPr id="21" name="Freeform 287">
            <a:extLst>
              <a:ext uri="{FF2B5EF4-FFF2-40B4-BE49-F238E27FC236}">
                <a16:creationId xmlns:a16="http://schemas.microsoft.com/office/drawing/2014/main" id="{2CD6B326-A05B-8CA8-4DF4-FA20162D076E}"/>
              </a:ext>
            </a:extLst>
          </p:cNvPr>
          <p:cNvSpPr>
            <a:spLocks noEditPoints="1"/>
          </p:cNvSpPr>
          <p:nvPr/>
        </p:nvSpPr>
        <p:spPr bwMode="auto">
          <a:xfrm>
            <a:off x="5598096" y="1154942"/>
            <a:ext cx="785733" cy="705980"/>
          </a:xfrm>
          <a:custGeom>
            <a:avLst/>
            <a:gdLst>
              <a:gd name="T0" fmla="*/ 222 w 726"/>
              <a:gd name="T1" fmla="*/ 28 h 726"/>
              <a:gd name="T2" fmla="*/ 62 w 726"/>
              <a:gd name="T3" fmla="*/ 160 h 726"/>
              <a:gd name="T4" fmla="*/ 0 w 726"/>
              <a:gd name="T5" fmla="*/ 362 h 726"/>
              <a:gd name="T6" fmla="*/ 44 w 726"/>
              <a:gd name="T7" fmla="*/ 536 h 726"/>
              <a:gd name="T8" fmla="*/ 190 w 726"/>
              <a:gd name="T9" fmla="*/ 682 h 726"/>
              <a:gd name="T10" fmla="*/ 364 w 726"/>
              <a:gd name="T11" fmla="*/ 726 h 726"/>
              <a:gd name="T12" fmla="*/ 566 w 726"/>
              <a:gd name="T13" fmla="*/ 664 h 726"/>
              <a:gd name="T14" fmla="*/ 698 w 726"/>
              <a:gd name="T15" fmla="*/ 504 h 726"/>
              <a:gd name="T16" fmla="*/ 724 w 726"/>
              <a:gd name="T17" fmla="*/ 326 h 726"/>
              <a:gd name="T18" fmla="*/ 644 w 726"/>
              <a:gd name="T19" fmla="*/ 132 h 726"/>
              <a:gd name="T20" fmla="*/ 472 w 726"/>
              <a:gd name="T21" fmla="*/ 16 h 726"/>
              <a:gd name="T22" fmla="*/ 490 w 726"/>
              <a:gd name="T23" fmla="*/ 192 h 726"/>
              <a:gd name="T24" fmla="*/ 544 w 726"/>
              <a:gd name="T25" fmla="*/ 246 h 726"/>
              <a:gd name="T26" fmla="*/ 528 w 726"/>
              <a:gd name="T27" fmla="*/ 308 h 726"/>
              <a:gd name="T28" fmla="*/ 476 w 726"/>
              <a:gd name="T29" fmla="*/ 330 h 726"/>
              <a:gd name="T30" fmla="*/ 458 w 726"/>
              <a:gd name="T31" fmla="*/ 316 h 726"/>
              <a:gd name="T32" fmla="*/ 438 w 726"/>
              <a:gd name="T33" fmla="*/ 258 h 726"/>
              <a:gd name="T34" fmla="*/ 422 w 726"/>
              <a:gd name="T35" fmla="*/ 216 h 726"/>
              <a:gd name="T36" fmla="*/ 476 w 726"/>
              <a:gd name="T37" fmla="*/ 190 h 726"/>
              <a:gd name="T38" fmla="*/ 364 w 726"/>
              <a:gd name="T39" fmla="*/ 246 h 726"/>
              <a:gd name="T40" fmla="*/ 394 w 726"/>
              <a:gd name="T41" fmla="*/ 254 h 726"/>
              <a:gd name="T42" fmla="*/ 434 w 726"/>
              <a:gd name="T43" fmla="*/ 316 h 726"/>
              <a:gd name="T44" fmla="*/ 432 w 726"/>
              <a:gd name="T45" fmla="*/ 330 h 726"/>
              <a:gd name="T46" fmla="*/ 422 w 726"/>
              <a:gd name="T47" fmla="*/ 354 h 726"/>
              <a:gd name="T48" fmla="*/ 370 w 726"/>
              <a:gd name="T49" fmla="*/ 386 h 726"/>
              <a:gd name="T50" fmla="*/ 362 w 726"/>
              <a:gd name="T51" fmla="*/ 386 h 726"/>
              <a:gd name="T52" fmla="*/ 334 w 726"/>
              <a:gd name="T53" fmla="*/ 380 h 726"/>
              <a:gd name="T54" fmla="*/ 298 w 726"/>
              <a:gd name="T55" fmla="*/ 344 h 726"/>
              <a:gd name="T56" fmla="*/ 292 w 726"/>
              <a:gd name="T57" fmla="*/ 316 h 726"/>
              <a:gd name="T58" fmla="*/ 320 w 726"/>
              <a:gd name="T59" fmla="*/ 260 h 726"/>
              <a:gd name="T60" fmla="*/ 272 w 726"/>
              <a:gd name="T61" fmla="*/ 194 h 726"/>
              <a:gd name="T62" fmla="*/ 316 w 726"/>
              <a:gd name="T63" fmla="*/ 234 h 726"/>
              <a:gd name="T64" fmla="*/ 276 w 726"/>
              <a:gd name="T65" fmla="*/ 280 h 726"/>
              <a:gd name="T66" fmla="*/ 270 w 726"/>
              <a:gd name="T67" fmla="*/ 328 h 726"/>
              <a:gd name="T68" fmla="*/ 244 w 726"/>
              <a:gd name="T69" fmla="*/ 330 h 726"/>
              <a:gd name="T70" fmla="*/ 186 w 726"/>
              <a:gd name="T71" fmla="*/ 286 h 726"/>
              <a:gd name="T72" fmla="*/ 192 w 726"/>
              <a:gd name="T73" fmla="*/ 222 h 726"/>
              <a:gd name="T74" fmla="*/ 132 w 726"/>
              <a:gd name="T75" fmla="*/ 480 h 726"/>
              <a:gd name="T76" fmla="*/ 152 w 726"/>
              <a:gd name="T77" fmla="*/ 408 h 726"/>
              <a:gd name="T78" fmla="*/ 244 w 726"/>
              <a:gd name="T79" fmla="*/ 356 h 726"/>
              <a:gd name="T80" fmla="*/ 278 w 726"/>
              <a:gd name="T81" fmla="*/ 358 h 726"/>
              <a:gd name="T82" fmla="*/ 312 w 726"/>
              <a:gd name="T83" fmla="*/ 396 h 726"/>
              <a:gd name="T84" fmla="*/ 242 w 726"/>
              <a:gd name="T85" fmla="*/ 452 h 726"/>
              <a:gd name="T86" fmla="*/ 244 w 726"/>
              <a:gd name="T87" fmla="*/ 530 h 726"/>
              <a:gd name="T88" fmla="*/ 250 w 726"/>
              <a:gd name="T89" fmla="*/ 492 h 726"/>
              <a:gd name="T90" fmla="*/ 294 w 726"/>
              <a:gd name="T91" fmla="*/ 434 h 726"/>
              <a:gd name="T92" fmla="*/ 352 w 726"/>
              <a:gd name="T93" fmla="*/ 412 h 726"/>
              <a:gd name="T94" fmla="*/ 364 w 726"/>
              <a:gd name="T95" fmla="*/ 412 h 726"/>
              <a:gd name="T96" fmla="*/ 374 w 726"/>
              <a:gd name="T97" fmla="*/ 412 h 726"/>
              <a:gd name="T98" fmla="*/ 448 w 726"/>
              <a:gd name="T99" fmla="*/ 446 h 726"/>
              <a:gd name="T100" fmla="*/ 476 w 726"/>
              <a:gd name="T101" fmla="*/ 492 h 726"/>
              <a:gd name="T102" fmla="*/ 594 w 726"/>
              <a:gd name="T103" fmla="*/ 480 h 726"/>
              <a:gd name="T104" fmla="*/ 466 w 726"/>
              <a:gd name="T105" fmla="*/ 428 h 726"/>
              <a:gd name="T106" fmla="*/ 426 w 726"/>
              <a:gd name="T107" fmla="*/ 388 h 726"/>
              <a:gd name="T108" fmla="*/ 468 w 726"/>
              <a:gd name="T109" fmla="*/ 356 h 726"/>
              <a:gd name="T110" fmla="*/ 526 w 726"/>
              <a:gd name="T111" fmla="*/ 366 h 726"/>
              <a:gd name="T112" fmla="*/ 592 w 726"/>
              <a:gd name="T113" fmla="*/ 450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26" h="726">
                <a:moveTo>
                  <a:pt x="364" y="0"/>
                </a:moveTo>
                <a:lnTo>
                  <a:pt x="364" y="0"/>
                </a:lnTo>
                <a:lnTo>
                  <a:pt x="326" y="2"/>
                </a:lnTo>
                <a:lnTo>
                  <a:pt x="290" y="8"/>
                </a:lnTo>
                <a:lnTo>
                  <a:pt x="256" y="16"/>
                </a:lnTo>
                <a:lnTo>
                  <a:pt x="222" y="28"/>
                </a:lnTo>
                <a:lnTo>
                  <a:pt x="190" y="44"/>
                </a:lnTo>
                <a:lnTo>
                  <a:pt x="160" y="62"/>
                </a:lnTo>
                <a:lnTo>
                  <a:pt x="132" y="82"/>
                </a:lnTo>
                <a:lnTo>
                  <a:pt x="106" y="106"/>
                </a:lnTo>
                <a:lnTo>
                  <a:pt x="84" y="132"/>
                </a:lnTo>
                <a:lnTo>
                  <a:pt x="62" y="160"/>
                </a:lnTo>
                <a:lnTo>
                  <a:pt x="44" y="190"/>
                </a:lnTo>
                <a:lnTo>
                  <a:pt x="28" y="222"/>
                </a:lnTo>
                <a:lnTo>
                  <a:pt x="16" y="254"/>
                </a:lnTo>
                <a:lnTo>
                  <a:pt x="8" y="290"/>
                </a:lnTo>
                <a:lnTo>
                  <a:pt x="2" y="326"/>
                </a:lnTo>
                <a:lnTo>
                  <a:pt x="0" y="362"/>
                </a:lnTo>
                <a:lnTo>
                  <a:pt x="2" y="400"/>
                </a:lnTo>
                <a:lnTo>
                  <a:pt x="8" y="436"/>
                </a:lnTo>
                <a:lnTo>
                  <a:pt x="16" y="470"/>
                </a:lnTo>
                <a:lnTo>
                  <a:pt x="28" y="504"/>
                </a:lnTo>
                <a:lnTo>
                  <a:pt x="44" y="536"/>
                </a:lnTo>
                <a:lnTo>
                  <a:pt x="62" y="566"/>
                </a:lnTo>
                <a:lnTo>
                  <a:pt x="84" y="594"/>
                </a:lnTo>
                <a:lnTo>
                  <a:pt x="106" y="620"/>
                </a:lnTo>
                <a:lnTo>
                  <a:pt x="132" y="642"/>
                </a:lnTo>
                <a:lnTo>
                  <a:pt x="160" y="664"/>
                </a:lnTo>
                <a:lnTo>
                  <a:pt x="190" y="682"/>
                </a:lnTo>
                <a:lnTo>
                  <a:pt x="222" y="698"/>
                </a:lnTo>
                <a:lnTo>
                  <a:pt x="256" y="710"/>
                </a:lnTo>
                <a:lnTo>
                  <a:pt x="290" y="718"/>
                </a:lnTo>
                <a:lnTo>
                  <a:pt x="326" y="724"/>
                </a:lnTo>
                <a:lnTo>
                  <a:pt x="364" y="726"/>
                </a:lnTo>
                <a:lnTo>
                  <a:pt x="400" y="724"/>
                </a:lnTo>
                <a:lnTo>
                  <a:pt x="436" y="718"/>
                </a:lnTo>
                <a:lnTo>
                  <a:pt x="472" y="710"/>
                </a:lnTo>
                <a:lnTo>
                  <a:pt x="504" y="698"/>
                </a:lnTo>
                <a:lnTo>
                  <a:pt x="536" y="682"/>
                </a:lnTo>
                <a:lnTo>
                  <a:pt x="566" y="664"/>
                </a:lnTo>
                <a:lnTo>
                  <a:pt x="594" y="642"/>
                </a:lnTo>
                <a:lnTo>
                  <a:pt x="620" y="620"/>
                </a:lnTo>
                <a:lnTo>
                  <a:pt x="644" y="594"/>
                </a:lnTo>
                <a:lnTo>
                  <a:pt x="664" y="566"/>
                </a:lnTo>
                <a:lnTo>
                  <a:pt x="682" y="536"/>
                </a:lnTo>
                <a:lnTo>
                  <a:pt x="698" y="504"/>
                </a:lnTo>
                <a:lnTo>
                  <a:pt x="710" y="470"/>
                </a:lnTo>
                <a:lnTo>
                  <a:pt x="718" y="436"/>
                </a:lnTo>
                <a:lnTo>
                  <a:pt x="724" y="400"/>
                </a:lnTo>
                <a:lnTo>
                  <a:pt x="726" y="362"/>
                </a:lnTo>
                <a:lnTo>
                  <a:pt x="724" y="326"/>
                </a:lnTo>
                <a:lnTo>
                  <a:pt x="718" y="290"/>
                </a:lnTo>
                <a:lnTo>
                  <a:pt x="710" y="254"/>
                </a:lnTo>
                <a:lnTo>
                  <a:pt x="698" y="222"/>
                </a:lnTo>
                <a:lnTo>
                  <a:pt x="682" y="190"/>
                </a:lnTo>
                <a:lnTo>
                  <a:pt x="664" y="160"/>
                </a:lnTo>
                <a:lnTo>
                  <a:pt x="644" y="132"/>
                </a:lnTo>
                <a:lnTo>
                  <a:pt x="620" y="106"/>
                </a:lnTo>
                <a:lnTo>
                  <a:pt x="594" y="82"/>
                </a:lnTo>
                <a:lnTo>
                  <a:pt x="566" y="62"/>
                </a:lnTo>
                <a:lnTo>
                  <a:pt x="536" y="44"/>
                </a:lnTo>
                <a:lnTo>
                  <a:pt x="504" y="28"/>
                </a:lnTo>
                <a:lnTo>
                  <a:pt x="472" y="16"/>
                </a:lnTo>
                <a:lnTo>
                  <a:pt x="436" y="8"/>
                </a:lnTo>
                <a:lnTo>
                  <a:pt x="400" y="2"/>
                </a:lnTo>
                <a:lnTo>
                  <a:pt x="364" y="0"/>
                </a:lnTo>
                <a:close/>
                <a:moveTo>
                  <a:pt x="476" y="190"/>
                </a:moveTo>
                <a:lnTo>
                  <a:pt x="476" y="190"/>
                </a:lnTo>
                <a:lnTo>
                  <a:pt x="490" y="192"/>
                </a:lnTo>
                <a:lnTo>
                  <a:pt x="504" y="196"/>
                </a:lnTo>
                <a:lnTo>
                  <a:pt x="516" y="202"/>
                </a:lnTo>
                <a:lnTo>
                  <a:pt x="526" y="212"/>
                </a:lnTo>
                <a:lnTo>
                  <a:pt x="534" y="222"/>
                </a:lnTo>
                <a:lnTo>
                  <a:pt x="540" y="234"/>
                </a:lnTo>
                <a:lnTo>
                  <a:pt x="544" y="246"/>
                </a:lnTo>
                <a:lnTo>
                  <a:pt x="546" y="260"/>
                </a:lnTo>
                <a:lnTo>
                  <a:pt x="544" y="274"/>
                </a:lnTo>
                <a:lnTo>
                  <a:pt x="542" y="286"/>
                </a:lnTo>
                <a:lnTo>
                  <a:pt x="536" y="298"/>
                </a:lnTo>
                <a:lnTo>
                  <a:pt x="528" y="308"/>
                </a:lnTo>
                <a:lnTo>
                  <a:pt x="518" y="316"/>
                </a:lnTo>
                <a:lnTo>
                  <a:pt x="508" y="324"/>
                </a:lnTo>
                <a:lnTo>
                  <a:pt x="496" y="328"/>
                </a:lnTo>
                <a:lnTo>
                  <a:pt x="482" y="330"/>
                </a:lnTo>
                <a:lnTo>
                  <a:pt x="476" y="330"/>
                </a:lnTo>
                <a:lnTo>
                  <a:pt x="470" y="330"/>
                </a:lnTo>
                <a:lnTo>
                  <a:pt x="458" y="328"/>
                </a:lnTo>
                <a:lnTo>
                  <a:pt x="458" y="316"/>
                </a:lnTo>
                <a:lnTo>
                  <a:pt x="458" y="304"/>
                </a:lnTo>
                <a:lnTo>
                  <a:pt x="454" y="292"/>
                </a:lnTo>
                <a:lnTo>
                  <a:pt x="450" y="280"/>
                </a:lnTo>
                <a:lnTo>
                  <a:pt x="446" y="268"/>
                </a:lnTo>
                <a:lnTo>
                  <a:pt x="438" y="258"/>
                </a:lnTo>
                <a:lnTo>
                  <a:pt x="430" y="250"/>
                </a:lnTo>
                <a:lnTo>
                  <a:pt x="420" y="242"/>
                </a:lnTo>
                <a:lnTo>
                  <a:pt x="410" y="234"/>
                </a:lnTo>
                <a:lnTo>
                  <a:pt x="416" y="226"/>
                </a:lnTo>
                <a:lnTo>
                  <a:pt x="422" y="216"/>
                </a:lnTo>
                <a:lnTo>
                  <a:pt x="428" y="210"/>
                </a:lnTo>
                <a:lnTo>
                  <a:pt x="436" y="202"/>
                </a:lnTo>
                <a:lnTo>
                  <a:pt x="446" y="198"/>
                </a:lnTo>
                <a:lnTo>
                  <a:pt x="454" y="194"/>
                </a:lnTo>
                <a:lnTo>
                  <a:pt x="466" y="192"/>
                </a:lnTo>
                <a:lnTo>
                  <a:pt x="476" y="190"/>
                </a:lnTo>
                <a:close/>
                <a:moveTo>
                  <a:pt x="332" y="254"/>
                </a:moveTo>
                <a:lnTo>
                  <a:pt x="332" y="254"/>
                </a:lnTo>
                <a:lnTo>
                  <a:pt x="344" y="248"/>
                </a:lnTo>
                <a:lnTo>
                  <a:pt x="354" y="248"/>
                </a:lnTo>
                <a:lnTo>
                  <a:pt x="364" y="246"/>
                </a:lnTo>
                <a:lnTo>
                  <a:pt x="372" y="248"/>
                </a:lnTo>
                <a:lnTo>
                  <a:pt x="382" y="248"/>
                </a:lnTo>
                <a:lnTo>
                  <a:pt x="394" y="254"/>
                </a:lnTo>
                <a:lnTo>
                  <a:pt x="406" y="260"/>
                </a:lnTo>
                <a:lnTo>
                  <a:pt x="418" y="272"/>
                </a:lnTo>
                <a:lnTo>
                  <a:pt x="426" y="284"/>
                </a:lnTo>
                <a:lnTo>
                  <a:pt x="432" y="300"/>
                </a:lnTo>
                <a:lnTo>
                  <a:pt x="434" y="316"/>
                </a:lnTo>
                <a:lnTo>
                  <a:pt x="432" y="330"/>
                </a:lnTo>
                <a:lnTo>
                  <a:pt x="430" y="338"/>
                </a:lnTo>
                <a:lnTo>
                  <a:pt x="428" y="344"/>
                </a:lnTo>
                <a:lnTo>
                  <a:pt x="422" y="354"/>
                </a:lnTo>
                <a:lnTo>
                  <a:pt x="414" y="364"/>
                </a:lnTo>
                <a:lnTo>
                  <a:pt x="404" y="374"/>
                </a:lnTo>
                <a:lnTo>
                  <a:pt x="392" y="380"/>
                </a:lnTo>
                <a:lnTo>
                  <a:pt x="380" y="384"/>
                </a:lnTo>
                <a:lnTo>
                  <a:pt x="370" y="386"/>
                </a:lnTo>
                <a:lnTo>
                  <a:pt x="364" y="386"/>
                </a:lnTo>
                <a:lnTo>
                  <a:pt x="364" y="388"/>
                </a:lnTo>
                <a:lnTo>
                  <a:pt x="362" y="386"/>
                </a:lnTo>
                <a:lnTo>
                  <a:pt x="356" y="386"/>
                </a:lnTo>
                <a:lnTo>
                  <a:pt x="346" y="384"/>
                </a:lnTo>
                <a:lnTo>
                  <a:pt x="334" y="380"/>
                </a:lnTo>
                <a:lnTo>
                  <a:pt x="322" y="374"/>
                </a:lnTo>
                <a:lnTo>
                  <a:pt x="312" y="364"/>
                </a:lnTo>
                <a:lnTo>
                  <a:pt x="304" y="354"/>
                </a:lnTo>
                <a:lnTo>
                  <a:pt x="298" y="344"/>
                </a:lnTo>
                <a:lnTo>
                  <a:pt x="296" y="338"/>
                </a:lnTo>
                <a:lnTo>
                  <a:pt x="294" y="330"/>
                </a:lnTo>
                <a:lnTo>
                  <a:pt x="292" y="316"/>
                </a:lnTo>
                <a:lnTo>
                  <a:pt x="294" y="300"/>
                </a:lnTo>
                <a:lnTo>
                  <a:pt x="300" y="284"/>
                </a:lnTo>
                <a:lnTo>
                  <a:pt x="310" y="272"/>
                </a:lnTo>
                <a:lnTo>
                  <a:pt x="320" y="260"/>
                </a:lnTo>
                <a:lnTo>
                  <a:pt x="332" y="254"/>
                </a:lnTo>
                <a:close/>
                <a:moveTo>
                  <a:pt x="250" y="190"/>
                </a:moveTo>
                <a:lnTo>
                  <a:pt x="250" y="190"/>
                </a:lnTo>
                <a:lnTo>
                  <a:pt x="262" y="192"/>
                </a:lnTo>
                <a:lnTo>
                  <a:pt x="272" y="194"/>
                </a:lnTo>
                <a:lnTo>
                  <a:pt x="282" y="198"/>
                </a:lnTo>
                <a:lnTo>
                  <a:pt x="290" y="202"/>
                </a:lnTo>
                <a:lnTo>
                  <a:pt x="298" y="210"/>
                </a:lnTo>
                <a:lnTo>
                  <a:pt x="306" y="216"/>
                </a:lnTo>
                <a:lnTo>
                  <a:pt x="312" y="226"/>
                </a:lnTo>
                <a:lnTo>
                  <a:pt x="316" y="234"/>
                </a:lnTo>
                <a:lnTo>
                  <a:pt x="306" y="242"/>
                </a:lnTo>
                <a:lnTo>
                  <a:pt x="296" y="250"/>
                </a:lnTo>
                <a:lnTo>
                  <a:pt x="288" y="258"/>
                </a:lnTo>
                <a:lnTo>
                  <a:pt x="282" y="268"/>
                </a:lnTo>
                <a:lnTo>
                  <a:pt x="276" y="280"/>
                </a:lnTo>
                <a:lnTo>
                  <a:pt x="272" y="292"/>
                </a:lnTo>
                <a:lnTo>
                  <a:pt x="270" y="304"/>
                </a:lnTo>
                <a:lnTo>
                  <a:pt x="268" y="316"/>
                </a:lnTo>
                <a:lnTo>
                  <a:pt x="270" y="328"/>
                </a:lnTo>
                <a:lnTo>
                  <a:pt x="258" y="330"/>
                </a:lnTo>
                <a:lnTo>
                  <a:pt x="250" y="332"/>
                </a:lnTo>
                <a:lnTo>
                  <a:pt x="244" y="330"/>
                </a:lnTo>
                <a:lnTo>
                  <a:pt x="230" y="328"/>
                </a:lnTo>
                <a:lnTo>
                  <a:pt x="218" y="324"/>
                </a:lnTo>
                <a:lnTo>
                  <a:pt x="208" y="316"/>
                </a:lnTo>
                <a:lnTo>
                  <a:pt x="198" y="308"/>
                </a:lnTo>
                <a:lnTo>
                  <a:pt x="190" y="298"/>
                </a:lnTo>
                <a:lnTo>
                  <a:pt x="186" y="286"/>
                </a:lnTo>
                <a:lnTo>
                  <a:pt x="182" y="274"/>
                </a:lnTo>
                <a:lnTo>
                  <a:pt x="180" y="260"/>
                </a:lnTo>
                <a:lnTo>
                  <a:pt x="182" y="246"/>
                </a:lnTo>
                <a:lnTo>
                  <a:pt x="186" y="234"/>
                </a:lnTo>
                <a:lnTo>
                  <a:pt x="192" y="222"/>
                </a:lnTo>
                <a:lnTo>
                  <a:pt x="200" y="212"/>
                </a:lnTo>
                <a:lnTo>
                  <a:pt x="212" y="202"/>
                </a:lnTo>
                <a:lnTo>
                  <a:pt x="224" y="196"/>
                </a:lnTo>
                <a:lnTo>
                  <a:pt x="236" y="192"/>
                </a:lnTo>
                <a:lnTo>
                  <a:pt x="250" y="190"/>
                </a:lnTo>
                <a:close/>
                <a:moveTo>
                  <a:pt x="132" y="480"/>
                </a:moveTo>
                <a:lnTo>
                  <a:pt x="132" y="474"/>
                </a:lnTo>
                <a:lnTo>
                  <a:pt x="132" y="462"/>
                </a:lnTo>
                <a:lnTo>
                  <a:pt x="134" y="450"/>
                </a:lnTo>
                <a:lnTo>
                  <a:pt x="140" y="428"/>
                </a:lnTo>
                <a:lnTo>
                  <a:pt x="152" y="408"/>
                </a:lnTo>
                <a:lnTo>
                  <a:pt x="166" y="390"/>
                </a:lnTo>
                <a:lnTo>
                  <a:pt x="182" y="376"/>
                </a:lnTo>
                <a:lnTo>
                  <a:pt x="202" y="366"/>
                </a:lnTo>
                <a:lnTo>
                  <a:pt x="222" y="358"/>
                </a:lnTo>
                <a:lnTo>
                  <a:pt x="244" y="356"/>
                </a:lnTo>
                <a:lnTo>
                  <a:pt x="250" y="356"/>
                </a:lnTo>
                <a:lnTo>
                  <a:pt x="258" y="356"/>
                </a:lnTo>
                <a:lnTo>
                  <a:pt x="278" y="358"/>
                </a:lnTo>
                <a:lnTo>
                  <a:pt x="284" y="370"/>
                </a:lnTo>
                <a:lnTo>
                  <a:pt x="292" y="380"/>
                </a:lnTo>
                <a:lnTo>
                  <a:pt x="302" y="388"/>
                </a:lnTo>
                <a:lnTo>
                  <a:pt x="312" y="396"/>
                </a:lnTo>
                <a:lnTo>
                  <a:pt x="298" y="402"/>
                </a:lnTo>
                <a:lnTo>
                  <a:pt x="284" y="410"/>
                </a:lnTo>
                <a:lnTo>
                  <a:pt x="272" y="418"/>
                </a:lnTo>
                <a:lnTo>
                  <a:pt x="262" y="428"/>
                </a:lnTo>
                <a:lnTo>
                  <a:pt x="252" y="440"/>
                </a:lnTo>
                <a:lnTo>
                  <a:pt x="242" y="452"/>
                </a:lnTo>
                <a:lnTo>
                  <a:pt x="236" y="466"/>
                </a:lnTo>
                <a:lnTo>
                  <a:pt x="228" y="480"/>
                </a:lnTo>
                <a:lnTo>
                  <a:pt x="132" y="480"/>
                </a:lnTo>
                <a:close/>
                <a:moveTo>
                  <a:pt x="482" y="536"/>
                </a:moveTo>
                <a:lnTo>
                  <a:pt x="244" y="536"/>
                </a:lnTo>
                <a:lnTo>
                  <a:pt x="244" y="530"/>
                </a:lnTo>
                <a:lnTo>
                  <a:pt x="246" y="516"/>
                </a:lnTo>
                <a:lnTo>
                  <a:pt x="248" y="504"/>
                </a:lnTo>
                <a:lnTo>
                  <a:pt x="250" y="492"/>
                </a:lnTo>
                <a:lnTo>
                  <a:pt x="256" y="480"/>
                </a:lnTo>
                <a:lnTo>
                  <a:pt x="266" y="462"/>
                </a:lnTo>
                <a:lnTo>
                  <a:pt x="280" y="446"/>
                </a:lnTo>
                <a:lnTo>
                  <a:pt x="294" y="434"/>
                </a:lnTo>
                <a:lnTo>
                  <a:pt x="310" y="424"/>
                </a:lnTo>
                <a:lnTo>
                  <a:pt x="328" y="416"/>
                </a:lnTo>
                <a:lnTo>
                  <a:pt x="346" y="412"/>
                </a:lnTo>
                <a:lnTo>
                  <a:pt x="352" y="412"/>
                </a:lnTo>
                <a:lnTo>
                  <a:pt x="356" y="412"/>
                </a:lnTo>
                <a:lnTo>
                  <a:pt x="360" y="412"/>
                </a:lnTo>
                <a:lnTo>
                  <a:pt x="364" y="412"/>
                </a:lnTo>
                <a:lnTo>
                  <a:pt x="366" y="412"/>
                </a:lnTo>
                <a:lnTo>
                  <a:pt x="370" y="412"/>
                </a:lnTo>
                <a:lnTo>
                  <a:pt x="374" y="412"/>
                </a:lnTo>
                <a:lnTo>
                  <a:pt x="380" y="412"/>
                </a:lnTo>
                <a:lnTo>
                  <a:pt x="398" y="416"/>
                </a:lnTo>
                <a:lnTo>
                  <a:pt x="416" y="424"/>
                </a:lnTo>
                <a:lnTo>
                  <a:pt x="432" y="434"/>
                </a:lnTo>
                <a:lnTo>
                  <a:pt x="448" y="446"/>
                </a:lnTo>
                <a:lnTo>
                  <a:pt x="460" y="462"/>
                </a:lnTo>
                <a:lnTo>
                  <a:pt x="470" y="480"/>
                </a:lnTo>
                <a:lnTo>
                  <a:pt x="476" y="492"/>
                </a:lnTo>
                <a:lnTo>
                  <a:pt x="480" y="504"/>
                </a:lnTo>
                <a:lnTo>
                  <a:pt x="482" y="516"/>
                </a:lnTo>
                <a:lnTo>
                  <a:pt x="482" y="530"/>
                </a:lnTo>
                <a:lnTo>
                  <a:pt x="482" y="536"/>
                </a:lnTo>
                <a:close/>
                <a:moveTo>
                  <a:pt x="594" y="480"/>
                </a:moveTo>
                <a:lnTo>
                  <a:pt x="498" y="480"/>
                </a:lnTo>
                <a:lnTo>
                  <a:pt x="492" y="466"/>
                </a:lnTo>
                <a:lnTo>
                  <a:pt x="484" y="452"/>
                </a:lnTo>
                <a:lnTo>
                  <a:pt x="476" y="440"/>
                </a:lnTo>
                <a:lnTo>
                  <a:pt x="466" y="428"/>
                </a:lnTo>
                <a:lnTo>
                  <a:pt x="454" y="418"/>
                </a:lnTo>
                <a:lnTo>
                  <a:pt x="442" y="410"/>
                </a:lnTo>
                <a:lnTo>
                  <a:pt x="428" y="402"/>
                </a:lnTo>
                <a:lnTo>
                  <a:pt x="416" y="396"/>
                </a:lnTo>
                <a:lnTo>
                  <a:pt x="426" y="388"/>
                </a:lnTo>
                <a:lnTo>
                  <a:pt x="434" y="380"/>
                </a:lnTo>
                <a:lnTo>
                  <a:pt x="442" y="370"/>
                </a:lnTo>
                <a:lnTo>
                  <a:pt x="448" y="358"/>
                </a:lnTo>
                <a:lnTo>
                  <a:pt x="468" y="356"/>
                </a:lnTo>
                <a:lnTo>
                  <a:pt x="476" y="356"/>
                </a:lnTo>
                <a:lnTo>
                  <a:pt x="482" y="356"/>
                </a:lnTo>
                <a:lnTo>
                  <a:pt x="504" y="358"/>
                </a:lnTo>
                <a:lnTo>
                  <a:pt x="526" y="366"/>
                </a:lnTo>
                <a:lnTo>
                  <a:pt x="544" y="376"/>
                </a:lnTo>
                <a:lnTo>
                  <a:pt x="560" y="390"/>
                </a:lnTo>
                <a:lnTo>
                  <a:pt x="574" y="408"/>
                </a:lnTo>
                <a:lnTo>
                  <a:pt x="586" y="428"/>
                </a:lnTo>
                <a:lnTo>
                  <a:pt x="592" y="450"/>
                </a:lnTo>
                <a:lnTo>
                  <a:pt x="594" y="462"/>
                </a:lnTo>
                <a:lnTo>
                  <a:pt x="594" y="474"/>
                </a:lnTo>
                <a:lnTo>
                  <a:pt x="594" y="480"/>
                </a:lnTo>
                <a:close/>
              </a:path>
            </a:pathLst>
          </a:custGeom>
          <a:solidFill>
            <a:srgbClr val="82B2B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sz="952"/>
          </a:p>
        </p:txBody>
      </p:sp>
      <p:sp>
        <p:nvSpPr>
          <p:cNvPr id="23" name="Freeform 287">
            <a:extLst>
              <a:ext uri="{FF2B5EF4-FFF2-40B4-BE49-F238E27FC236}">
                <a16:creationId xmlns:a16="http://schemas.microsoft.com/office/drawing/2014/main" id="{73FB46ED-27E5-BE5B-021C-1F6722682E16}"/>
              </a:ext>
            </a:extLst>
          </p:cNvPr>
          <p:cNvSpPr>
            <a:spLocks noEditPoints="1"/>
          </p:cNvSpPr>
          <p:nvPr/>
        </p:nvSpPr>
        <p:spPr bwMode="auto">
          <a:xfrm>
            <a:off x="5598096" y="2287606"/>
            <a:ext cx="785733" cy="705980"/>
          </a:xfrm>
          <a:custGeom>
            <a:avLst/>
            <a:gdLst>
              <a:gd name="T0" fmla="*/ 222 w 726"/>
              <a:gd name="T1" fmla="*/ 28 h 726"/>
              <a:gd name="T2" fmla="*/ 62 w 726"/>
              <a:gd name="T3" fmla="*/ 160 h 726"/>
              <a:gd name="T4" fmla="*/ 0 w 726"/>
              <a:gd name="T5" fmla="*/ 362 h 726"/>
              <a:gd name="T6" fmla="*/ 44 w 726"/>
              <a:gd name="T7" fmla="*/ 536 h 726"/>
              <a:gd name="T8" fmla="*/ 190 w 726"/>
              <a:gd name="T9" fmla="*/ 682 h 726"/>
              <a:gd name="T10" fmla="*/ 364 w 726"/>
              <a:gd name="T11" fmla="*/ 726 h 726"/>
              <a:gd name="T12" fmla="*/ 566 w 726"/>
              <a:gd name="T13" fmla="*/ 664 h 726"/>
              <a:gd name="T14" fmla="*/ 698 w 726"/>
              <a:gd name="T15" fmla="*/ 504 h 726"/>
              <a:gd name="T16" fmla="*/ 724 w 726"/>
              <a:gd name="T17" fmla="*/ 326 h 726"/>
              <a:gd name="T18" fmla="*/ 644 w 726"/>
              <a:gd name="T19" fmla="*/ 132 h 726"/>
              <a:gd name="T20" fmla="*/ 472 w 726"/>
              <a:gd name="T21" fmla="*/ 16 h 726"/>
              <a:gd name="T22" fmla="*/ 490 w 726"/>
              <a:gd name="T23" fmla="*/ 192 h 726"/>
              <a:gd name="T24" fmla="*/ 544 w 726"/>
              <a:gd name="T25" fmla="*/ 246 h 726"/>
              <a:gd name="T26" fmla="*/ 528 w 726"/>
              <a:gd name="T27" fmla="*/ 308 h 726"/>
              <a:gd name="T28" fmla="*/ 476 w 726"/>
              <a:gd name="T29" fmla="*/ 330 h 726"/>
              <a:gd name="T30" fmla="*/ 458 w 726"/>
              <a:gd name="T31" fmla="*/ 316 h 726"/>
              <a:gd name="T32" fmla="*/ 438 w 726"/>
              <a:gd name="T33" fmla="*/ 258 h 726"/>
              <a:gd name="T34" fmla="*/ 422 w 726"/>
              <a:gd name="T35" fmla="*/ 216 h 726"/>
              <a:gd name="T36" fmla="*/ 476 w 726"/>
              <a:gd name="T37" fmla="*/ 190 h 726"/>
              <a:gd name="T38" fmla="*/ 364 w 726"/>
              <a:gd name="T39" fmla="*/ 246 h 726"/>
              <a:gd name="T40" fmla="*/ 394 w 726"/>
              <a:gd name="T41" fmla="*/ 254 h 726"/>
              <a:gd name="T42" fmla="*/ 434 w 726"/>
              <a:gd name="T43" fmla="*/ 316 h 726"/>
              <a:gd name="T44" fmla="*/ 432 w 726"/>
              <a:gd name="T45" fmla="*/ 330 h 726"/>
              <a:gd name="T46" fmla="*/ 422 w 726"/>
              <a:gd name="T47" fmla="*/ 354 h 726"/>
              <a:gd name="T48" fmla="*/ 370 w 726"/>
              <a:gd name="T49" fmla="*/ 386 h 726"/>
              <a:gd name="T50" fmla="*/ 362 w 726"/>
              <a:gd name="T51" fmla="*/ 386 h 726"/>
              <a:gd name="T52" fmla="*/ 334 w 726"/>
              <a:gd name="T53" fmla="*/ 380 h 726"/>
              <a:gd name="T54" fmla="*/ 298 w 726"/>
              <a:gd name="T55" fmla="*/ 344 h 726"/>
              <a:gd name="T56" fmla="*/ 292 w 726"/>
              <a:gd name="T57" fmla="*/ 316 h 726"/>
              <a:gd name="T58" fmla="*/ 320 w 726"/>
              <a:gd name="T59" fmla="*/ 260 h 726"/>
              <a:gd name="T60" fmla="*/ 272 w 726"/>
              <a:gd name="T61" fmla="*/ 194 h 726"/>
              <a:gd name="T62" fmla="*/ 316 w 726"/>
              <a:gd name="T63" fmla="*/ 234 h 726"/>
              <a:gd name="T64" fmla="*/ 276 w 726"/>
              <a:gd name="T65" fmla="*/ 280 h 726"/>
              <a:gd name="T66" fmla="*/ 270 w 726"/>
              <a:gd name="T67" fmla="*/ 328 h 726"/>
              <a:gd name="T68" fmla="*/ 244 w 726"/>
              <a:gd name="T69" fmla="*/ 330 h 726"/>
              <a:gd name="T70" fmla="*/ 186 w 726"/>
              <a:gd name="T71" fmla="*/ 286 h 726"/>
              <a:gd name="T72" fmla="*/ 192 w 726"/>
              <a:gd name="T73" fmla="*/ 222 h 726"/>
              <a:gd name="T74" fmla="*/ 132 w 726"/>
              <a:gd name="T75" fmla="*/ 480 h 726"/>
              <a:gd name="T76" fmla="*/ 152 w 726"/>
              <a:gd name="T77" fmla="*/ 408 h 726"/>
              <a:gd name="T78" fmla="*/ 244 w 726"/>
              <a:gd name="T79" fmla="*/ 356 h 726"/>
              <a:gd name="T80" fmla="*/ 278 w 726"/>
              <a:gd name="T81" fmla="*/ 358 h 726"/>
              <a:gd name="T82" fmla="*/ 312 w 726"/>
              <a:gd name="T83" fmla="*/ 396 h 726"/>
              <a:gd name="T84" fmla="*/ 242 w 726"/>
              <a:gd name="T85" fmla="*/ 452 h 726"/>
              <a:gd name="T86" fmla="*/ 244 w 726"/>
              <a:gd name="T87" fmla="*/ 530 h 726"/>
              <a:gd name="T88" fmla="*/ 250 w 726"/>
              <a:gd name="T89" fmla="*/ 492 h 726"/>
              <a:gd name="T90" fmla="*/ 294 w 726"/>
              <a:gd name="T91" fmla="*/ 434 h 726"/>
              <a:gd name="T92" fmla="*/ 352 w 726"/>
              <a:gd name="T93" fmla="*/ 412 h 726"/>
              <a:gd name="T94" fmla="*/ 364 w 726"/>
              <a:gd name="T95" fmla="*/ 412 h 726"/>
              <a:gd name="T96" fmla="*/ 374 w 726"/>
              <a:gd name="T97" fmla="*/ 412 h 726"/>
              <a:gd name="T98" fmla="*/ 448 w 726"/>
              <a:gd name="T99" fmla="*/ 446 h 726"/>
              <a:gd name="T100" fmla="*/ 476 w 726"/>
              <a:gd name="T101" fmla="*/ 492 h 726"/>
              <a:gd name="T102" fmla="*/ 594 w 726"/>
              <a:gd name="T103" fmla="*/ 480 h 726"/>
              <a:gd name="T104" fmla="*/ 466 w 726"/>
              <a:gd name="T105" fmla="*/ 428 h 726"/>
              <a:gd name="T106" fmla="*/ 426 w 726"/>
              <a:gd name="T107" fmla="*/ 388 h 726"/>
              <a:gd name="T108" fmla="*/ 468 w 726"/>
              <a:gd name="T109" fmla="*/ 356 h 726"/>
              <a:gd name="T110" fmla="*/ 526 w 726"/>
              <a:gd name="T111" fmla="*/ 366 h 726"/>
              <a:gd name="T112" fmla="*/ 592 w 726"/>
              <a:gd name="T113" fmla="*/ 450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26" h="726">
                <a:moveTo>
                  <a:pt x="364" y="0"/>
                </a:moveTo>
                <a:lnTo>
                  <a:pt x="364" y="0"/>
                </a:lnTo>
                <a:lnTo>
                  <a:pt x="326" y="2"/>
                </a:lnTo>
                <a:lnTo>
                  <a:pt x="290" y="8"/>
                </a:lnTo>
                <a:lnTo>
                  <a:pt x="256" y="16"/>
                </a:lnTo>
                <a:lnTo>
                  <a:pt x="222" y="28"/>
                </a:lnTo>
                <a:lnTo>
                  <a:pt x="190" y="44"/>
                </a:lnTo>
                <a:lnTo>
                  <a:pt x="160" y="62"/>
                </a:lnTo>
                <a:lnTo>
                  <a:pt x="132" y="82"/>
                </a:lnTo>
                <a:lnTo>
                  <a:pt x="106" y="106"/>
                </a:lnTo>
                <a:lnTo>
                  <a:pt x="84" y="132"/>
                </a:lnTo>
                <a:lnTo>
                  <a:pt x="62" y="160"/>
                </a:lnTo>
                <a:lnTo>
                  <a:pt x="44" y="190"/>
                </a:lnTo>
                <a:lnTo>
                  <a:pt x="28" y="222"/>
                </a:lnTo>
                <a:lnTo>
                  <a:pt x="16" y="254"/>
                </a:lnTo>
                <a:lnTo>
                  <a:pt x="8" y="290"/>
                </a:lnTo>
                <a:lnTo>
                  <a:pt x="2" y="326"/>
                </a:lnTo>
                <a:lnTo>
                  <a:pt x="0" y="362"/>
                </a:lnTo>
                <a:lnTo>
                  <a:pt x="2" y="400"/>
                </a:lnTo>
                <a:lnTo>
                  <a:pt x="8" y="436"/>
                </a:lnTo>
                <a:lnTo>
                  <a:pt x="16" y="470"/>
                </a:lnTo>
                <a:lnTo>
                  <a:pt x="28" y="504"/>
                </a:lnTo>
                <a:lnTo>
                  <a:pt x="44" y="536"/>
                </a:lnTo>
                <a:lnTo>
                  <a:pt x="62" y="566"/>
                </a:lnTo>
                <a:lnTo>
                  <a:pt x="84" y="594"/>
                </a:lnTo>
                <a:lnTo>
                  <a:pt x="106" y="620"/>
                </a:lnTo>
                <a:lnTo>
                  <a:pt x="132" y="642"/>
                </a:lnTo>
                <a:lnTo>
                  <a:pt x="160" y="664"/>
                </a:lnTo>
                <a:lnTo>
                  <a:pt x="190" y="682"/>
                </a:lnTo>
                <a:lnTo>
                  <a:pt x="222" y="698"/>
                </a:lnTo>
                <a:lnTo>
                  <a:pt x="256" y="710"/>
                </a:lnTo>
                <a:lnTo>
                  <a:pt x="290" y="718"/>
                </a:lnTo>
                <a:lnTo>
                  <a:pt x="326" y="724"/>
                </a:lnTo>
                <a:lnTo>
                  <a:pt x="364" y="726"/>
                </a:lnTo>
                <a:lnTo>
                  <a:pt x="400" y="724"/>
                </a:lnTo>
                <a:lnTo>
                  <a:pt x="436" y="718"/>
                </a:lnTo>
                <a:lnTo>
                  <a:pt x="472" y="710"/>
                </a:lnTo>
                <a:lnTo>
                  <a:pt x="504" y="698"/>
                </a:lnTo>
                <a:lnTo>
                  <a:pt x="536" y="682"/>
                </a:lnTo>
                <a:lnTo>
                  <a:pt x="566" y="664"/>
                </a:lnTo>
                <a:lnTo>
                  <a:pt x="594" y="642"/>
                </a:lnTo>
                <a:lnTo>
                  <a:pt x="620" y="620"/>
                </a:lnTo>
                <a:lnTo>
                  <a:pt x="644" y="594"/>
                </a:lnTo>
                <a:lnTo>
                  <a:pt x="664" y="566"/>
                </a:lnTo>
                <a:lnTo>
                  <a:pt x="682" y="536"/>
                </a:lnTo>
                <a:lnTo>
                  <a:pt x="698" y="504"/>
                </a:lnTo>
                <a:lnTo>
                  <a:pt x="710" y="470"/>
                </a:lnTo>
                <a:lnTo>
                  <a:pt x="718" y="436"/>
                </a:lnTo>
                <a:lnTo>
                  <a:pt x="724" y="400"/>
                </a:lnTo>
                <a:lnTo>
                  <a:pt x="726" y="362"/>
                </a:lnTo>
                <a:lnTo>
                  <a:pt x="724" y="326"/>
                </a:lnTo>
                <a:lnTo>
                  <a:pt x="718" y="290"/>
                </a:lnTo>
                <a:lnTo>
                  <a:pt x="710" y="254"/>
                </a:lnTo>
                <a:lnTo>
                  <a:pt x="698" y="222"/>
                </a:lnTo>
                <a:lnTo>
                  <a:pt x="682" y="190"/>
                </a:lnTo>
                <a:lnTo>
                  <a:pt x="664" y="160"/>
                </a:lnTo>
                <a:lnTo>
                  <a:pt x="644" y="132"/>
                </a:lnTo>
                <a:lnTo>
                  <a:pt x="620" y="106"/>
                </a:lnTo>
                <a:lnTo>
                  <a:pt x="594" y="82"/>
                </a:lnTo>
                <a:lnTo>
                  <a:pt x="566" y="62"/>
                </a:lnTo>
                <a:lnTo>
                  <a:pt x="536" y="44"/>
                </a:lnTo>
                <a:lnTo>
                  <a:pt x="504" y="28"/>
                </a:lnTo>
                <a:lnTo>
                  <a:pt x="472" y="16"/>
                </a:lnTo>
                <a:lnTo>
                  <a:pt x="436" y="8"/>
                </a:lnTo>
                <a:lnTo>
                  <a:pt x="400" y="2"/>
                </a:lnTo>
                <a:lnTo>
                  <a:pt x="364" y="0"/>
                </a:lnTo>
                <a:close/>
                <a:moveTo>
                  <a:pt x="476" y="190"/>
                </a:moveTo>
                <a:lnTo>
                  <a:pt x="476" y="190"/>
                </a:lnTo>
                <a:lnTo>
                  <a:pt x="490" y="192"/>
                </a:lnTo>
                <a:lnTo>
                  <a:pt x="504" y="196"/>
                </a:lnTo>
                <a:lnTo>
                  <a:pt x="516" y="202"/>
                </a:lnTo>
                <a:lnTo>
                  <a:pt x="526" y="212"/>
                </a:lnTo>
                <a:lnTo>
                  <a:pt x="534" y="222"/>
                </a:lnTo>
                <a:lnTo>
                  <a:pt x="540" y="234"/>
                </a:lnTo>
                <a:lnTo>
                  <a:pt x="544" y="246"/>
                </a:lnTo>
                <a:lnTo>
                  <a:pt x="546" y="260"/>
                </a:lnTo>
                <a:lnTo>
                  <a:pt x="544" y="274"/>
                </a:lnTo>
                <a:lnTo>
                  <a:pt x="542" y="286"/>
                </a:lnTo>
                <a:lnTo>
                  <a:pt x="536" y="298"/>
                </a:lnTo>
                <a:lnTo>
                  <a:pt x="528" y="308"/>
                </a:lnTo>
                <a:lnTo>
                  <a:pt x="518" y="316"/>
                </a:lnTo>
                <a:lnTo>
                  <a:pt x="508" y="324"/>
                </a:lnTo>
                <a:lnTo>
                  <a:pt x="496" y="328"/>
                </a:lnTo>
                <a:lnTo>
                  <a:pt x="482" y="330"/>
                </a:lnTo>
                <a:lnTo>
                  <a:pt x="476" y="330"/>
                </a:lnTo>
                <a:lnTo>
                  <a:pt x="470" y="330"/>
                </a:lnTo>
                <a:lnTo>
                  <a:pt x="458" y="328"/>
                </a:lnTo>
                <a:lnTo>
                  <a:pt x="458" y="316"/>
                </a:lnTo>
                <a:lnTo>
                  <a:pt x="458" y="304"/>
                </a:lnTo>
                <a:lnTo>
                  <a:pt x="454" y="292"/>
                </a:lnTo>
                <a:lnTo>
                  <a:pt x="450" y="280"/>
                </a:lnTo>
                <a:lnTo>
                  <a:pt x="446" y="268"/>
                </a:lnTo>
                <a:lnTo>
                  <a:pt x="438" y="258"/>
                </a:lnTo>
                <a:lnTo>
                  <a:pt x="430" y="250"/>
                </a:lnTo>
                <a:lnTo>
                  <a:pt x="420" y="242"/>
                </a:lnTo>
                <a:lnTo>
                  <a:pt x="410" y="234"/>
                </a:lnTo>
                <a:lnTo>
                  <a:pt x="416" y="226"/>
                </a:lnTo>
                <a:lnTo>
                  <a:pt x="422" y="216"/>
                </a:lnTo>
                <a:lnTo>
                  <a:pt x="428" y="210"/>
                </a:lnTo>
                <a:lnTo>
                  <a:pt x="436" y="202"/>
                </a:lnTo>
                <a:lnTo>
                  <a:pt x="446" y="198"/>
                </a:lnTo>
                <a:lnTo>
                  <a:pt x="454" y="194"/>
                </a:lnTo>
                <a:lnTo>
                  <a:pt x="466" y="192"/>
                </a:lnTo>
                <a:lnTo>
                  <a:pt x="476" y="190"/>
                </a:lnTo>
                <a:close/>
                <a:moveTo>
                  <a:pt x="332" y="254"/>
                </a:moveTo>
                <a:lnTo>
                  <a:pt x="332" y="254"/>
                </a:lnTo>
                <a:lnTo>
                  <a:pt x="344" y="248"/>
                </a:lnTo>
                <a:lnTo>
                  <a:pt x="354" y="248"/>
                </a:lnTo>
                <a:lnTo>
                  <a:pt x="364" y="246"/>
                </a:lnTo>
                <a:lnTo>
                  <a:pt x="372" y="248"/>
                </a:lnTo>
                <a:lnTo>
                  <a:pt x="382" y="248"/>
                </a:lnTo>
                <a:lnTo>
                  <a:pt x="394" y="254"/>
                </a:lnTo>
                <a:lnTo>
                  <a:pt x="406" y="260"/>
                </a:lnTo>
                <a:lnTo>
                  <a:pt x="418" y="272"/>
                </a:lnTo>
                <a:lnTo>
                  <a:pt x="426" y="284"/>
                </a:lnTo>
                <a:lnTo>
                  <a:pt x="432" y="300"/>
                </a:lnTo>
                <a:lnTo>
                  <a:pt x="434" y="316"/>
                </a:lnTo>
                <a:lnTo>
                  <a:pt x="432" y="330"/>
                </a:lnTo>
                <a:lnTo>
                  <a:pt x="430" y="338"/>
                </a:lnTo>
                <a:lnTo>
                  <a:pt x="428" y="344"/>
                </a:lnTo>
                <a:lnTo>
                  <a:pt x="422" y="354"/>
                </a:lnTo>
                <a:lnTo>
                  <a:pt x="414" y="364"/>
                </a:lnTo>
                <a:lnTo>
                  <a:pt x="404" y="374"/>
                </a:lnTo>
                <a:lnTo>
                  <a:pt x="392" y="380"/>
                </a:lnTo>
                <a:lnTo>
                  <a:pt x="380" y="384"/>
                </a:lnTo>
                <a:lnTo>
                  <a:pt x="370" y="386"/>
                </a:lnTo>
                <a:lnTo>
                  <a:pt x="364" y="386"/>
                </a:lnTo>
                <a:lnTo>
                  <a:pt x="364" y="388"/>
                </a:lnTo>
                <a:lnTo>
                  <a:pt x="362" y="386"/>
                </a:lnTo>
                <a:lnTo>
                  <a:pt x="356" y="386"/>
                </a:lnTo>
                <a:lnTo>
                  <a:pt x="346" y="384"/>
                </a:lnTo>
                <a:lnTo>
                  <a:pt x="334" y="380"/>
                </a:lnTo>
                <a:lnTo>
                  <a:pt x="322" y="374"/>
                </a:lnTo>
                <a:lnTo>
                  <a:pt x="312" y="364"/>
                </a:lnTo>
                <a:lnTo>
                  <a:pt x="304" y="354"/>
                </a:lnTo>
                <a:lnTo>
                  <a:pt x="298" y="344"/>
                </a:lnTo>
                <a:lnTo>
                  <a:pt x="296" y="338"/>
                </a:lnTo>
                <a:lnTo>
                  <a:pt x="294" y="330"/>
                </a:lnTo>
                <a:lnTo>
                  <a:pt x="292" y="316"/>
                </a:lnTo>
                <a:lnTo>
                  <a:pt x="294" y="300"/>
                </a:lnTo>
                <a:lnTo>
                  <a:pt x="300" y="284"/>
                </a:lnTo>
                <a:lnTo>
                  <a:pt x="310" y="272"/>
                </a:lnTo>
                <a:lnTo>
                  <a:pt x="320" y="260"/>
                </a:lnTo>
                <a:lnTo>
                  <a:pt x="332" y="254"/>
                </a:lnTo>
                <a:close/>
                <a:moveTo>
                  <a:pt x="250" y="190"/>
                </a:moveTo>
                <a:lnTo>
                  <a:pt x="250" y="190"/>
                </a:lnTo>
                <a:lnTo>
                  <a:pt x="262" y="192"/>
                </a:lnTo>
                <a:lnTo>
                  <a:pt x="272" y="194"/>
                </a:lnTo>
                <a:lnTo>
                  <a:pt x="282" y="198"/>
                </a:lnTo>
                <a:lnTo>
                  <a:pt x="290" y="202"/>
                </a:lnTo>
                <a:lnTo>
                  <a:pt x="298" y="210"/>
                </a:lnTo>
                <a:lnTo>
                  <a:pt x="306" y="216"/>
                </a:lnTo>
                <a:lnTo>
                  <a:pt x="312" y="226"/>
                </a:lnTo>
                <a:lnTo>
                  <a:pt x="316" y="234"/>
                </a:lnTo>
                <a:lnTo>
                  <a:pt x="306" y="242"/>
                </a:lnTo>
                <a:lnTo>
                  <a:pt x="296" y="250"/>
                </a:lnTo>
                <a:lnTo>
                  <a:pt x="288" y="258"/>
                </a:lnTo>
                <a:lnTo>
                  <a:pt x="282" y="268"/>
                </a:lnTo>
                <a:lnTo>
                  <a:pt x="276" y="280"/>
                </a:lnTo>
                <a:lnTo>
                  <a:pt x="272" y="292"/>
                </a:lnTo>
                <a:lnTo>
                  <a:pt x="270" y="304"/>
                </a:lnTo>
                <a:lnTo>
                  <a:pt x="268" y="316"/>
                </a:lnTo>
                <a:lnTo>
                  <a:pt x="270" y="328"/>
                </a:lnTo>
                <a:lnTo>
                  <a:pt x="258" y="330"/>
                </a:lnTo>
                <a:lnTo>
                  <a:pt x="250" y="332"/>
                </a:lnTo>
                <a:lnTo>
                  <a:pt x="244" y="330"/>
                </a:lnTo>
                <a:lnTo>
                  <a:pt x="230" y="328"/>
                </a:lnTo>
                <a:lnTo>
                  <a:pt x="218" y="324"/>
                </a:lnTo>
                <a:lnTo>
                  <a:pt x="208" y="316"/>
                </a:lnTo>
                <a:lnTo>
                  <a:pt x="198" y="308"/>
                </a:lnTo>
                <a:lnTo>
                  <a:pt x="190" y="298"/>
                </a:lnTo>
                <a:lnTo>
                  <a:pt x="186" y="286"/>
                </a:lnTo>
                <a:lnTo>
                  <a:pt x="182" y="274"/>
                </a:lnTo>
                <a:lnTo>
                  <a:pt x="180" y="260"/>
                </a:lnTo>
                <a:lnTo>
                  <a:pt x="182" y="246"/>
                </a:lnTo>
                <a:lnTo>
                  <a:pt x="186" y="234"/>
                </a:lnTo>
                <a:lnTo>
                  <a:pt x="192" y="222"/>
                </a:lnTo>
                <a:lnTo>
                  <a:pt x="200" y="212"/>
                </a:lnTo>
                <a:lnTo>
                  <a:pt x="212" y="202"/>
                </a:lnTo>
                <a:lnTo>
                  <a:pt x="224" y="196"/>
                </a:lnTo>
                <a:lnTo>
                  <a:pt x="236" y="192"/>
                </a:lnTo>
                <a:lnTo>
                  <a:pt x="250" y="190"/>
                </a:lnTo>
                <a:close/>
                <a:moveTo>
                  <a:pt x="132" y="480"/>
                </a:moveTo>
                <a:lnTo>
                  <a:pt x="132" y="474"/>
                </a:lnTo>
                <a:lnTo>
                  <a:pt x="132" y="462"/>
                </a:lnTo>
                <a:lnTo>
                  <a:pt x="134" y="450"/>
                </a:lnTo>
                <a:lnTo>
                  <a:pt x="140" y="428"/>
                </a:lnTo>
                <a:lnTo>
                  <a:pt x="152" y="408"/>
                </a:lnTo>
                <a:lnTo>
                  <a:pt x="166" y="390"/>
                </a:lnTo>
                <a:lnTo>
                  <a:pt x="182" y="376"/>
                </a:lnTo>
                <a:lnTo>
                  <a:pt x="202" y="366"/>
                </a:lnTo>
                <a:lnTo>
                  <a:pt x="222" y="358"/>
                </a:lnTo>
                <a:lnTo>
                  <a:pt x="244" y="356"/>
                </a:lnTo>
                <a:lnTo>
                  <a:pt x="250" y="356"/>
                </a:lnTo>
                <a:lnTo>
                  <a:pt x="258" y="356"/>
                </a:lnTo>
                <a:lnTo>
                  <a:pt x="278" y="358"/>
                </a:lnTo>
                <a:lnTo>
                  <a:pt x="284" y="370"/>
                </a:lnTo>
                <a:lnTo>
                  <a:pt x="292" y="380"/>
                </a:lnTo>
                <a:lnTo>
                  <a:pt x="302" y="388"/>
                </a:lnTo>
                <a:lnTo>
                  <a:pt x="312" y="396"/>
                </a:lnTo>
                <a:lnTo>
                  <a:pt x="298" y="402"/>
                </a:lnTo>
                <a:lnTo>
                  <a:pt x="284" y="410"/>
                </a:lnTo>
                <a:lnTo>
                  <a:pt x="272" y="418"/>
                </a:lnTo>
                <a:lnTo>
                  <a:pt x="262" y="428"/>
                </a:lnTo>
                <a:lnTo>
                  <a:pt x="252" y="440"/>
                </a:lnTo>
                <a:lnTo>
                  <a:pt x="242" y="452"/>
                </a:lnTo>
                <a:lnTo>
                  <a:pt x="236" y="466"/>
                </a:lnTo>
                <a:lnTo>
                  <a:pt x="228" y="480"/>
                </a:lnTo>
                <a:lnTo>
                  <a:pt x="132" y="480"/>
                </a:lnTo>
                <a:close/>
                <a:moveTo>
                  <a:pt x="482" y="536"/>
                </a:moveTo>
                <a:lnTo>
                  <a:pt x="244" y="536"/>
                </a:lnTo>
                <a:lnTo>
                  <a:pt x="244" y="530"/>
                </a:lnTo>
                <a:lnTo>
                  <a:pt x="246" y="516"/>
                </a:lnTo>
                <a:lnTo>
                  <a:pt x="248" y="504"/>
                </a:lnTo>
                <a:lnTo>
                  <a:pt x="250" y="492"/>
                </a:lnTo>
                <a:lnTo>
                  <a:pt x="256" y="480"/>
                </a:lnTo>
                <a:lnTo>
                  <a:pt x="266" y="462"/>
                </a:lnTo>
                <a:lnTo>
                  <a:pt x="280" y="446"/>
                </a:lnTo>
                <a:lnTo>
                  <a:pt x="294" y="434"/>
                </a:lnTo>
                <a:lnTo>
                  <a:pt x="310" y="424"/>
                </a:lnTo>
                <a:lnTo>
                  <a:pt x="328" y="416"/>
                </a:lnTo>
                <a:lnTo>
                  <a:pt x="346" y="412"/>
                </a:lnTo>
                <a:lnTo>
                  <a:pt x="352" y="412"/>
                </a:lnTo>
                <a:lnTo>
                  <a:pt x="356" y="412"/>
                </a:lnTo>
                <a:lnTo>
                  <a:pt x="360" y="412"/>
                </a:lnTo>
                <a:lnTo>
                  <a:pt x="364" y="412"/>
                </a:lnTo>
                <a:lnTo>
                  <a:pt x="366" y="412"/>
                </a:lnTo>
                <a:lnTo>
                  <a:pt x="370" y="412"/>
                </a:lnTo>
                <a:lnTo>
                  <a:pt x="374" y="412"/>
                </a:lnTo>
                <a:lnTo>
                  <a:pt x="380" y="412"/>
                </a:lnTo>
                <a:lnTo>
                  <a:pt x="398" y="416"/>
                </a:lnTo>
                <a:lnTo>
                  <a:pt x="416" y="424"/>
                </a:lnTo>
                <a:lnTo>
                  <a:pt x="432" y="434"/>
                </a:lnTo>
                <a:lnTo>
                  <a:pt x="448" y="446"/>
                </a:lnTo>
                <a:lnTo>
                  <a:pt x="460" y="462"/>
                </a:lnTo>
                <a:lnTo>
                  <a:pt x="470" y="480"/>
                </a:lnTo>
                <a:lnTo>
                  <a:pt x="476" y="492"/>
                </a:lnTo>
                <a:lnTo>
                  <a:pt x="480" y="504"/>
                </a:lnTo>
                <a:lnTo>
                  <a:pt x="482" y="516"/>
                </a:lnTo>
                <a:lnTo>
                  <a:pt x="482" y="530"/>
                </a:lnTo>
                <a:lnTo>
                  <a:pt x="482" y="536"/>
                </a:lnTo>
                <a:close/>
                <a:moveTo>
                  <a:pt x="594" y="480"/>
                </a:moveTo>
                <a:lnTo>
                  <a:pt x="498" y="480"/>
                </a:lnTo>
                <a:lnTo>
                  <a:pt x="492" y="466"/>
                </a:lnTo>
                <a:lnTo>
                  <a:pt x="484" y="452"/>
                </a:lnTo>
                <a:lnTo>
                  <a:pt x="476" y="440"/>
                </a:lnTo>
                <a:lnTo>
                  <a:pt x="466" y="428"/>
                </a:lnTo>
                <a:lnTo>
                  <a:pt x="454" y="418"/>
                </a:lnTo>
                <a:lnTo>
                  <a:pt x="442" y="410"/>
                </a:lnTo>
                <a:lnTo>
                  <a:pt x="428" y="402"/>
                </a:lnTo>
                <a:lnTo>
                  <a:pt x="416" y="396"/>
                </a:lnTo>
                <a:lnTo>
                  <a:pt x="426" y="388"/>
                </a:lnTo>
                <a:lnTo>
                  <a:pt x="434" y="380"/>
                </a:lnTo>
                <a:lnTo>
                  <a:pt x="442" y="370"/>
                </a:lnTo>
                <a:lnTo>
                  <a:pt x="448" y="358"/>
                </a:lnTo>
                <a:lnTo>
                  <a:pt x="468" y="356"/>
                </a:lnTo>
                <a:lnTo>
                  <a:pt x="476" y="356"/>
                </a:lnTo>
                <a:lnTo>
                  <a:pt x="482" y="356"/>
                </a:lnTo>
                <a:lnTo>
                  <a:pt x="504" y="358"/>
                </a:lnTo>
                <a:lnTo>
                  <a:pt x="526" y="366"/>
                </a:lnTo>
                <a:lnTo>
                  <a:pt x="544" y="376"/>
                </a:lnTo>
                <a:lnTo>
                  <a:pt x="560" y="390"/>
                </a:lnTo>
                <a:lnTo>
                  <a:pt x="574" y="408"/>
                </a:lnTo>
                <a:lnTo>
                  <a:pt x="586" y="428"/>
                </a:lnTo>
                <a:lnTo>
                  <a:pt x="592" y="450"/>
                </a:lnTo>
                <a:lnTo>
                  <a:pt x="594" y="462"/>
                </a:lnTo>
                <a:lnTo>
                  <a:pt x="594" y="474"/>
                </a:lnTo>
                <a:lnTo>
                  <a:pt x="594" y="480"/>
                </a:lnTo>
                <a:close/>
              </a:path>
            </a:pathLst>
          </a:custGeom>
          <a:solidFill>
            <a:srgbClr val="82B2B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952"/>
          </a:p>
        </p:txBody>
      </p:sp>
      <p:sp>
        <p:nvSpPr>
          <p:cNvPr id="25" name="Freeform 287">
            <a:extLst>
              <a:ext uri="{FF2B5EF4-FFF2-40B4-BE49-F238E27FC236}">
                <a16:creationId xmlns:a16="http://schemas.microsoft.com/office/drawing/2014/main" id="{175D717F-4EA1-470A-E459-59FCA06A2C69}"/>
              </a:ext>
            </a:extLst>
          </p:cNvPr>
          <p:cNvSpPr>
            <a:spLocks noEditPoints="1"/>
          </p:cNvSpPr>
          <p:nvPr/>
        </p:nvSpPr>
        <p:spPr bwMode="auto">
          <a:xfrm>
            <a:off x="5591867" y="3432336"/>
            <a:ext cx="785733" cy="705980"/>
          </a:xfrm>
          <a:custGeom>
            <a:avLst/>
            <a:gdLst>
              <a:gd name="T0" fmla="*/ 222 w 726"/>
              <a:gd name="T1" fmla="*/ 28 h 726"/>
              <a:gd name="T2" fmla="*/ 62 w 726"/>
              <a:gd name="T3" fmla="*/ 160 h 726"/>
              <a:gd name="T4" fmla="*/ 0 w 726"/>
              <a:gd name="T5" fmla="*/ 362 h 726"/>
              <a:gd name="T6" fmla="*/ 44 w 726"/>
              <a:gd name="T7" fmla="*/ 536 h 726"/>
              <a:gd name="T8" fmla="*/ 190 w 726"/>
              <a:gd name="T9" fmla="*/ 682 h 726"/>
              <a:gd name="T10" fmla="*/ 364 w 726"/>
              <a:gd name="T11" fmla="*/ 726 h 726"/>
              <a:gd name="T12" fmla="*/ 566 w 726"/>
              <a:gd name="T13" fmla="*/ 664 h 726"/>
              <a:gd name="T14" fmla="*/ 698 w 726"/>
              <a:gd name="T15" fmla="*/ 504 h 726"/>
              <a:gd name="T16" fmla="*/ 724 w 726"/>
              <a:gd name="T17" fmla="*/ 326 h 726"/>
              <a:gd name="T18" fmla="*/ 644 w 726"/>
              <a:gd name="T19" fmla="*/ 132 h 726"/>
              <a:gd name="T20" fmla="*/ 472 w 726"/>
              <a:gd name="T21" fmla="*/ 16 h 726"/>
              <a:gd name="T22" fmla="*/ 490 w 726"/>
              <a:gd name="T23" fmla="*/ 192 h 726"/>
              <a:gd name="T24" fmla="*/ 544 w 726"/>
              <a:gd name="T25" fmla="*/ 246 h 726"/>
              <a:gd name="T26" fmla="*/ 528 w 726"/>
              <a:gd name="T27" fmla="*/ 308 h 726"/>
              <a:gd name="T28" fmla="*/ 476 w 726"/>
              <a:gd name="T29" fmla="*/ 330 h 726"/>
              <a:gd name="T30" fmla="*/ 458 w 726"/>
              <a:gd name="T31" fmla="*/ 316 h 726"/>
              <a:gd name="T32" fmla="*/ 438 w 726"/>
              <a:gd name="T33" fmla="*/ 258 h 726"/>
              <a:gd name="T34" fmla="*/ 422 w 726"/>
              <a:gd name="T35" fmla="*/ 216 h 726"/>
              <a:gd name="T36" fmla="*/ 476 w 726"/>
              <a:gd name="T37" fmla="*/ 190 h 726"/>
              <a:gd name="T38" fmla="*/ 364 w 726"/>
              <a:gd name="T39" fmla="*/ 246 h 726"/>
              <a:gd name="T40" fmla="*/ 394 w 726"/>
              <a:gd name="T41" fmla="*/ 254 h 726"/>
              <a:gd name="T42" fmla="*/ 434 w 726"/>
              <a:gd name="T43" fmla="*/ 316 h 726"/>
              <a:gd name="T44" fmla="*/ 432 w 726"/>
              <a:gd name="T45" fmla="*/ 330 h 726"/>
              <a:gd name="T46" fmla="*/ 422 w 726"/>
              <a:gd name="T47" fmla="*/ 354 h 726"/>
              <a:gd name="T48" fmla="*/ 370 w 726"/>
              <a:gd name="T49" fmla="*/ 386 h 726"/>
              <a:gd name="T50" fmla="*/ 362 w 726"/>
              <a:gd name="T51" fmla="*/ 386 h 726"/>
              <a:gd name="T52" fmla="*/ 334 w 726"/>
              <a:gd name="T53" fmla="*/ 380 h 726"/>
              <a:gd name="T54" fmla="*/ 298 w 726"/>
              <a:gd name="T55" fmla="*/ 344 h 726"/>
              <a:gd name="T56" fmla="*/ 292 w 726"/>
              <a:gd name="T57" fmla="*/ 316 h 726"/>
              <a:gd name="T58" fmla="*/ 320 w 726"/>
              <a:gd name="T59" fmla="*/ 260 h 726"/>
              <a:gd name="T60" fmla="*/ 272 w 726"/>
              <a:gd name="T61" fmla="*/ 194 h 726"/>
              <a:gd name="T62" fmla="*/ 316 w 726"/>
              <a:gd name="T63" fmla="*/ 234 h 726"/>
              <a:gd name="T64" fmla="*/ 276 w 726"/>
              <a:gd name="T65" fmla="*/ 280 h 726"/>
              <a:gd name="T66" fmla="*/ 270 w 726"/>
              <a:gd name="T67" fmla="*/ 328 h 726"/>
              <a:gd name="T68" fmla="*/ 244 w 726"/>
              <a:gd name="T69" fmla="*/ 330 h 726"/>
              <a:gd name="T70" fmla="*/ 186 w 726"/>
              <a:gd name="T71" fmla="*/ 286 h 726"/>
              <a:gd name="T72" fmla="*/ 192 w 726"/>
              <a:gd name="T73" fmla="*/ 222 h 726"/>
              <a:gd name="T74" fmla="*/ 132 w 726"/>
              <a:gd name="T75" fmla="*/ 480 h 726"/>
              <a:gd name="T76" fmla="*/ 152 w 726"/>
              <a:gd name="T77" fmla="*/ 408 h 726"/>
              <a:gd name="T78" fmla="*/ 244 w 726"/>
              <a:gd name="T79" fmla="*/ 356 h 726"/>
              <a:gd name="T80" fmla="*/ 278 w 726"/>
              <a:gd name="T81" fmla="*/ 358 h 726"/>
              <a:gd name="T82" fmla="*/ 312 w 726"/>
              <a:gd name="T83" fmla="*/ 396 h 726"/>
              <a:gd name="T84" fmla="*/ 242 w 726"/>
              <a:gd name="T85" fmla="*/ 452 h 726"/>
              <a:gd name="T86" fmla="*/ 244 w 726"/>
              <a:gd name="T87" fmla="*/ 530 h 726"/>
              <a:gd name="T88" fmla="*/ 250 w 726"/>
              <a:gd name="T89" fmla="*/ 492 h 726"/>
              <a:gd name="T90" fmla="*/ 294 w 726"/>
              <a:gd name="T91" fmla="*/ 434 h 726"/>
              <a:gd name="T92" fmla="*/ 352 w 726"/>
              <a:gd name="T93" fmla="*/ 412 h 726"/>
              <a:gd name="T94" fmla="*/ 364 w 726"/>
              <a:gd name="T95" fmla="*/ 412 h 726"/>
              <a:gd name="T96" fmla="*/ 374 w 726"/>
              <a:gd name="T97" fmla="*/ 412 h 726"/>
              <a:gd name="T98" fmla="*/ 448 w 726"/>
              <a:gd name="T99" fmla="*/ 446 h 726"/>
              <a:gd name="T100" fmla="*/ 476 w 726"/>
              <a:gd name="T101" fmla="*/ 492 h 726"/>
              <a:gd name="T102" fmla="*/ 594 w 726"/>
              <a:gd name="T103" fmla="*/ 480 h 726"/>
              <a:gd name="T104" fmla="*/ 466 w 726"/>
              <a:gd name="T105" fmla="*/ 428 h 726"/>
              <a:gd name="T106" fmla="*/ 426 w 726"/>
              <a:gd name="T107" fmla="*/ 388 h 726"/>
              <a:gd name="T108" fmla="*/ 468 w 726"/>
              <a:gd name="T109" fmla="*/ 356 h 726"/>
              <a:gd name="T110" fmla="*/ 526 w 726"/>
              <a:gd name="T111" fmla="*/ 366 h 726"/>
              <a:gd name="T112" fmla="*/ 592 w 726"/>
              <a:gd name="T113" fmla="*/ 450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26" h="726">
                <a:moveTo>
                  <a:pt x="364" y="0"/>
                </a:moveTo>
                <a:lnTo>
                  <a:pt x="364" y="0"/>
                </a:lnTo>
                <a:lnTo>
                  <a:pt x="326" y="2"/>
                </a:lnTo>
                <a:lnTo>
                  <a:pt x="290" y="8"/>
                </a:lnTo>
                <a:lnTo>
                  <a:pt x="256" y="16"/>
                </a:lnTo>
                <a:lnTo>
                  <a:pt x="222" y="28"/>
                </a:lnTo>
                <a:lnTo>
                  <a:pt x="190" y="44"/>
                </a:lnTo>
                <a:lnTo>
                  <a:pt x="160" y="62"/>
                </a:lnTo>
                <a:lnTo>
                  <a:pt x="132" y="82"/>
                </a:lnTo>
                <a:lnTo>
                  <a:pt x="106" y="106"/>
                </a:lnTo>
                <a:lnTo>
                  <a:pt x="84" y="132"/>
                </a:lnTo>
                <a:lnTo>
                  <a:pt x="62" y="160"/>
                </a:lnTo>
                <a:lnTo>
                  <a:pt x="44" y="190"/>
                </a:lnTo>
                <a:lnTo>
                  <a:pt x="28" y="222"/>
                </a:lnTo>
                <a:lnTo>
                  <a:pt x="16" y="254"/>
                </a:lnTo>
                <a:lnTo>
                  <a:pt x="8" y="290"/>
                </a:lnTo>
                <a:lnTo>
                  <a:pt x="2" y="326"/>
                </a:lnTo>
                <a:lnTo>
                  <a:pt x="0" y="362"/>
                </a:lnTo>
                <a:lnTo>
                  <a:pt x="2" y="400"/>
                </a:lnTo>
                <a:lnTo>
                  <a:pt x="8" y="436"/>
                </a:lnTo>
                <a:lnTo>
                  <a:pt x="16" y="470"/>
                </a:lnTo>
                <a:lnTo>
                  <a:pt x="28" y="504"/>
                </a:lnTo>
                <a:lnTo>
                  <a:pt x="44" y="536"/>
                </a:lnTo>
                <a:lnTo>
                  <a:pt x="62" y="566"/>
                </a:lnTo>
                <a:lnTo>
                  <a:pt x="84" y="594"/>
                </a:lnTo>
                <a:lnTo>
                  <a:pt x="106" y="620"/>
                </a:lnTo>
                <a:lnTo>
                  <a:pt x="132" y="642"/>
                </a:lnTo>
                <a:lnTo>
                  <a:pt x="160" y="664"/>
                </a:lnTo>
                <a:lnTo>
                  <a:pt x="190" y="682"/>
                </a:lnTo>
                <a:lnTo>
                  <a:pt x="222" y="698"/>
                </a:lnTo>
                <a:lnTo>
                  <a:pt x="256" y="710"/>
                </a:lnTo>
                <a:lnTo>
                  <a:pt x="290" y="718"/>
                </a:lnTo>
                <a:lnTo>
                  <a:pt x="326" y="724"/>
                </a:lnTo>
                <a:lnTo>
                  <a:pt x="364" y="726"/>
                </a:lnTo>
                <a:lnTo>
                  <a:pt x="400" y="724"/>
                </a:lnTo>
                <a:lnTo>
                  <a:pt x="436" y="718"/>
                </a:lnTo>
                <a:lnTo>
                  <a:pt x="472" y="710"/>
                </a:lnTo>
                <a:lnTo>
                  <a:pt x="504" y="698"/>
                </a:lnTo>
                <a:lnTo>
                  <a:pt x="536" y="682"/>
                </a:lnTo>
                <a:lnTo>
                  <a:pt x="566" y="664"/>
                </a:lnTo>
                <a:lnTo>
                  <a:pt x="594" y="642"/>
                </a:lnTo>
                <a:lnTo>
                  <a:pt x="620" y="620"/>
                </a:lnTo>
                <a:lnTo>
                  <a:pt x="644" y="594"/>
                </a:lnTo>
                <a:lnTo>
                  <a:pt x="664" y="566"/>
                </a:lnTo>
                <a:lnTo>
                  <a:pt x="682" y="536"/>
                </a:lnTo>
                <a:lnTo>
                  <a:pt x="698" y="504"/>
                </a:lnTo>
                <a:lnTo>
                  <a:pt x="710" y="470"/>
                </a:lnTo>
                <a:lnTo>
                  <a:pt x="718" y="436"/>
                </a:lnTo>
                <a:lnTo>
                  <a:pt x="724" y="400"/>
                </a:lnTo>
                <a:lnTo>
                  <a:pt x="726" y="362"/>
                </a:lnTo>
                <a:lnTo>
                  <a:pt x="724" y="326"/>
                </a:lnTo>
                <a:lnTo>
                  <a:pt x="718" y="290"/>
                </a:lnTo>
                <a:lnTo>
                  <a:pt x="710" y="254"/>
                </a:lnTo>
                <a:lnTo>
                  <a:pt x="698" y="222"/>
                </a:lnTo>
                <a:lnTo>
                  <a:pt x="682" y="190"/>
                </a:lnTo>
                <a:lnTo>
                  <a:pt x="664" y="160"/>
                </a:lnTo>
                <a:lnTo>
                  <a:pt x="644" y="132"/>
                </a:lnTo>
                <a:lnTo>
                  <a:pt x="620" y="106"/>
                </a:lnTo>
                <a:lnTo>
                  <a:pt x="594" y="82"/>
                </a:lnTo>
                <a:lnTo>
                  <a:pt x="566" y="62"/>
                </a:lnTo>
                <a:lnTo>
                  <a:pt x="536" y="44"/>
                </a:lnTo>
                <a:lnTo>
                  <a:pt x="504" y="28"/>
                </a:lnTo>
                <a:lnTo>
                  <a:pt x="472" y="16"/>
                </a:lnTo>
                <a:lnTo>
                  <a:pt x="436" y="8"/>
                </a:lnTo>
                <a:lnTo>
                  <a:pt x="400" y="2"/>
                </a:lnTo>
                <a:lnTo>
                  <a:pt x="364" y="0"/>
                </a:lnTo>
                <a:close/>
                <a:moveTo>
                  <a:pt x="476" y="190"/>
                </a:moveTo>
                <a:lnTo>
                  <a:pt x="476" y="190"/>
                </a:lnTo>
                <a:lnTo>
                  <a:pt x="490" y="192"/>
                </a:lnTo>
                <a:lnTo>
                  <a:pt x="504" y="196"/>
                </a:lnTo>
                <a:lnTo>
                  <a:pt x="516" y="202"/>
                </a:lnTo>
                <a:lnTo>
                  <a:pt x="526" y="212"/>
                </a:lnTo>
                <a:lnTo>
                  <a:pt x="534" y="222"/>
                </a:lnTo>
                <a:lnTo>
                  <a:pt x="540" y="234"/>
                </a:lnTo>
                <a:lnTo>
                  <a:pt x="544" y="246"/>
                </a:lnTo>
                <a:lnTo>
                  <a:pt x="546" y="260"/>
                </a:lnTo>
                <a:lnTo>
                  <a:pt x="544" y="274"/>
                </a:lnTo>
                <a:lnTo>
                  <a:pt x="542" y="286"/>
                </a:lnTo>
                <a:lnTo>
                  <a:pt x="536" y="298"/>
                </a:lnTo>
                <a:lnTo>
                  <a:pt x="528" y="308"/>
                </a:lnTo>
                <a:lnTo>
                  <a:pt x="518" y="316"/>
                </a:lnTo>
                <a:lnTo>
                  <a:pt x="508" y="324"/>
                </a:lnTo>
                <a:lnTo>
                  <a:pt x="496" y="328"/>
                </a:lnTo>
                <a:lnTo>
                  <a:pt x="482" y="330"/>
                </a:lnTo>
                <a:lnTo>
                  <a:pt x="476" y="330"/>
                </a:lnTo>
                <a:lnTo>
                  <a:pt x="470" y="330"/>
                </a:lnTo>
                <a:lnTo>
                  <a:pt x="458" y="328"/>
                </a:lnTo>
                <a:lnTo>
                  <a:pt x="458" y="316"/>
                </a:lnTo>
                <a:lnTo>
                  <a:pt x="458" y="304"/>
                </a:lnTo>
                <a:lnTo>
                  <a:pt x="454" y="292"/>
                </a:lnTo>
                <a:lnTo>
                  <a:pt x="450" y="280"/>
                </a:lnTo>
                <a:lnTo>
                  <a:pt x="446" y="268"/>
                </a:lnTo>
                <a:lnTo>
                  <a:pt x="438" y="258"/>
                </a:lnTo>
                <a:lnTo>
                  <a:pt x="430" y="250"/>
                </a:lnTo>
                <a:lnTo>
                  <a:pt x="420" y="242"/>
                </a:lnTo>
                <a:lnTo>
                  <a:pt x="410" y="234"/>
                </a:lnTo>
                <a:lnTo>
                  <a:pt x="416" y="226"/>
                </a:lnTo>
                <a:lnTo>
                  <a:pt x="422" y="216"/>
                </a:lnTo>
                <a:lnTo>
                  <a:pt x="428" y="210"/>
                </a:lnTo>
                <a:lnTo>
                  <a:pt x="436" y="202"/>
                </a:lnTo>
                <a:lnTo>
                  <a:pt x="446" y="198"/>
                </a:lnTo>
                <a:lnTo>
                  <a:pt x="454" y="194"/>
                </a:lnTo>
                <a:lnTo>
                  <a:pt x="466" y="192"/>
                </a:lnTo>
                <a:lnTo>
                  <a:pt x="476" y="190"/>
                </a:lnTo>
                <a:close/>
                <a:moveTo>
                  <a:pt x="332" y="254"/>
                </a:moveTo>
                <a:lnTo>
                  <a:pt x="332" y="254"/>
                </a:lnTo>
                <a:lnTo>
                  <a:pt x="344" y="248"/>
                </a:lnTo>
                <a:lnTo>
                  <a:pt x="354" y="248"/>
                </a:lnTo>
                <a:lnTo>
                  <a:pt x="364" y="246"/>
                </a:lnTo>
                <a:lnTo>
                  <a:pt x="372" y="248"/>
                </a:lnTo>
                <a:lnTo>
                  <a:pt x="382" y="248"/>
                </a:lnTo>
                <a:lnTo>
                  <a:pt x="394" y="254"/>
                </a:lnTo>
                <a:lnTo>
                  <a:pt x="406" y="260"/>
                </a:lnTo>
                <a:lnTo>
                  <a:pt x="418" y="272"/>
                </a:lnTo>
                <a:lnTo>
                  <a:pt x="426" y="284"/>
                </a:lnTo>
                <a:lnTo>
                  <a:pt x="432" y="300"/>
                </a:lnTo>
                <a:lnTo>
                  <a:pt x="434" y="316"/>
                </a:lnTo>
                <a:lnTo>
                  <a:pt x="432" y="330"/>
                </a:lnTo>
                <a:lnTo>
                  <a:pt x="430" y="338"/>
                </a:lnTo>
                <a:lnTo>
                  <a:pt x="428" y="344"/>
                </a:lnTo>
                <a:lnTo>
                  <a:pt x="422" y="354"/>
                </a:lnTo>
                <a:lnTo>
                  <a:pt x="414" y="364"/>
                </a:lnTo>
                <a:lnTo>
                  <a:pt x="404" y="374"/>
                </a:lnTo>
                <a:lnTo>
                  <a:pt x="392" y="380"/>
                </a:lnTo>
                <a:lnTo>
                  <a:pt x="380" y="384"/>
                </a:lnTo>
                <a:lnTo>
                  <a:pt x="370" y="386"/>
                </a:lnTo>
                <a:lnTo>
                  <a:pt x="364" y="386"/>
                </a:lnTo>
                <a:lnTo>
                  <a:pt x="364" y="388"/>
                </a:lnTo>
                <a:lnTo>
                  <a:pt x="362" y="386"/>
                </a:lnTo>
                <a:lnTo>
                  <a:pt x="356" y="386"/>
                </a:lnTo>
                <a:lnTo>
                  <a:pt x="346" y="384"/>
                </a:lnTo>
                <a:lnTo>
                  <a:pt x="334" y="380"/>
                </a:lnTo>
                <a:lnTo>
                  <a:pt x="322" y="374"/>
                </a:lnTo>
                <a:lnTo>
                  <a:pt x="312" y="364"/>
                </a:lnTo>
                <a:lnTo>
                  <a:pt x="304" y="354"/>
                </a:lnTo>
                <a:lnTo>
                  <a:pt x="298" y="344"/>
                </a:lnTo>
                <a:lnTo>
                  <a:pt x="296" y="338"/>
                </a:lnTo>
                <a:lnTo>
                  <a:pt x="294" y="330"/>
                </a:lnTo>
                <a:lnTo>
                  <a:pt x="292" y="316"/>
                </a:lnTo>
                <a:lnTo>
                  <a:pt x="294" y="300"/>
                </a:lnTo>
                <a:lnTo>
                  <a:pt x="300" y="284"/>
                </a:lnTo>
                <a:lnTo>
                  <a:pt x="310" y="272"/>
                </a:lnTo>
                <a:lnTo>
                  <a:pt x="320" y="260"/>
                </a:lnTo>
                <a:lnTo>
                  <a:pt x="332" y="254"/>
                </a:lnTo>
                <a:close/>
                <a:moveTo>
                  <a:pt x="250" y="190"/>
                </a:moveTo>
                <a:lnTo>
                  <a:pt x="250" y="190"/>
                </a:lnTo>
                <a:lnTo>
                  <a:pt x="262" y="192"/>
                </a:lnTo>
                <a:lnTo>
                  <a:pt x="272" y="194"/>
                </a:lnTo>
                <a:lnTo>
                  <a:pt x="282" y="198"/>
                </a:lnTo>
                <a:lnTo>
                  <a:pt x="290" y="202"/>
                </a:lnTo>
                <a:lnTo>
                  <a:pt x="298" y="210"/>
                </a:lnTo>
                <a:lnTo>
                  <a:pt x="306" y="216"/>
                </a:lnTo>
                <a:lnTo>
                  <a:pt x="312" y="226"/>
                </a:lnTo>
                <a:lnTo>
                  <a:pt x="316" y="234"/>
                </a:lnTo>
                <a:lnTo>
                  <a:pt x="306" y="242"/>
                </a:lnTo>
                <a:lnTo>
                  <a:pt x="296" y="250"/>
                </a:lnTo>
                <a:lnTo>
                  <a:pt x="288" y="258"/>
                </a:lnTo>
                <a:lnTo>
                  <a:pt x="282" y="268"/>
                </a:lnTo>
                <a:lnTo>
                  <a:pt x="276" y="280"/>
                </a:lnTo>
                <a:lnTo>
                  <a:pt x="272" y="292"/>
                </a:lnTo>
                <a:lnTo>
                  <a:pt x="270" y="304"/>
                </a:lnTo>
                <a:lnTo>
                  <a:pt x="268" y="316"/>
                </a:lnTo>
                <a:lnTo>
                  <a:pt x="270" y="328"/>
                </a:lnTo>
                <a:lnTo>
                  <a:pt x="258" y="330"/>
                </a:lnTo>
                <a:lnTo>
                  <a:pt x="250" y="332"/>
                </a:lnTo>
                <a:lnTo>
                  <a:pt x="244" y="330"/>
                </a:lnTo>
                <a:lnTo>
                  <a:pt x="230" y="328"/>
                </a:lnTo>
                <a:lnTo>
                  <a:pt x="218" y="324"/>
                </a:lnTo>
                <a:lnTo>
                  <a:pt x="208" y="316"/>
                </a:lnTo>
                <a:lnTo>
                  <a:pt x="198" y="308"/>
                </a:lnTo>
                <a:lnTo>
                  <a:pt x="190" y="298"/>
                </a:lnTo>
                <a:lnTo>
                  <a:pt x="186" y="286"/>
                </a:lnTo>
                <a:lnTo>
                  <a:pt x="182" y="274"/>
                </a:lnTo>
                <a:lnTo>
                  <a:pt x="180" y="260"/>
                </a:lnTo>
                <a:lnTo>
                  <a:pt x="182" y="246"/>
                </a:lnTo>
                <a:lnTo>
                  <a:pt x="186" y="234"/>
                </a:lnTo>
                <a:lnTo>
                  <a:pt x="192" y="222"/>
                </a:lnTo>
                <a:lnTo>
                  <a:pt x="200" y="212"/>
                </a:lnTo>
                <a:lnTo>
                  <a:pt x="212" y="202"/>
                </a:lnTo>
                <a:lnTo>
                  <a:pt x="224" y="196"/>
                </a:lnTo>
                <a:lnTo>
                  <a:pt x="236" y="192"/>
                </a:lnTo>
                <a:lnTo>
                  <a:pt x="250" y="190"/>
                </a:lnTo>
                <a:close/>
                <a:moveTo>
                  <a:pt x="132" y="480"/>
                </a:moveTo>
                <a:lnTo>
                  <a:pt x="132" y="474"/>
                </a:lnTo>
                <a:lnTo>
                  <a:pt x="132" y="462"/>
                </a:lnTo>
                <a:lnTo>
                  <a:pt x="134" y="450"/>
                </a:lnTo>
                <a:lnTo>
                  <a:pt x="140" y="428"/>
                </a:lnTo>
                <a:lnTo>
                  <a:pt x="152" y="408"/>
                </a:lnTo>
                <a:lnTo>
                  <a:pt x="166" y="390"/>
                </a:lnTo>
                <a:lnTo>
                  <a:pt x="182" y="376"/>
                </a:lnTo>
                <a:lnTo>
                  <a:pt x="202" y="366"/>
                </a:lnTo>
                <a:lnTo>
                  <a:pt x="222" y="358"/>
                </a:lnTo>
                <a:lnTo>
                  <a:pt x="244" y="356"/>
                </a:lnTo>
                <a:lnTo>
                  <a:pt x="250" y="356"/>
                </a:lnTo>
                <a:lnTo>
                  <a:pt x="258" y="356"/>
                </a:lnTo>
                <a:lnTo>
                  <a:pt x="278" y="358"/>
                </a:lnTo>
                <a:lnTo>
                  <a:pt x="284" y="370"/>
                </a:lnTo>
                <a:lnTo>
                  <a:pt x="292" y="380"/>
                </a:lnTo>
                <a:lnTo>
                  <a:pt x="302" y="388"/>
                </a:lnTo>
                <a:lnTo>
                  <a:pt x="312" y="396"/>
                </a:lnTo>
                <a:lnTo>
                  <a:pt x="298" y="402"/>
                </a:lnTo>
                <a:lnTo>
                  <a:pt x="284" y="410"/>
                </a:lnTo>
                <a:lnTo>
                  <a:pt x="272" y="418"/>
                </a:lnTo>
                <a:lnTo>
                  <a:pt x="262" y="428"/>
                </a:lnTo>
                <a:lnTo>
                  <a:pt x="252" y="440"/>
                </a:lnTo>
                <a:lnTo>
                  <a:pt x="242" y="452"/>
                </a:lnTo>
                <a:lnTo>
                  <a:pt x="236" y="466"/>
                </a:lnTo>
                <a:lnTo>
                  <a:pt x="228" y="480"/>
                </a:lnTo>
                <a:lnTo>
                  <a:pt x="132" y="480"/>
                </a:lnTo>
                <a:close/>
                <a:moveTo>
                  <a:pt x="482" y="536"/>
                </a:moveTo>
                <a:lnTo>
                  <a:pt x="244" y="536"/>
                </a:lnTo>
                <a:lnTo>
                  <a:pt x="244" y="530"/>
                </a:lnTo>
                <a:lnTo>
                  <a:pt x="246" y="516"/>
                </a:lnTo>
                <a:lnTo>
                  <a:pt x="248" y="504"/>
                </a:lnTo>
                <a:lnTo>
                  <a:pt x="250" y="492"/>
                </a:lnTo>
                <a:lnTo>
                  <a:pt x="256" y="480"/>
                </a:lnTo>
                <a:lnTo>
                  <a:pt x="266" y="462"/>
                </a:lnTo>
                <a:lnTo>
                  <a:pt x="280" y="446"/>
                </a:lnTo>
                <a:lnTo>
                  <a:pt x="294" y="434"/>
                </a:lnTo>
                <a:lnTo>
                  <a:pt x="310" y="424"/>
                </a:lnTo>
                <a:lnTo>
                  <a:pt x="328" y="416"/>
                </a:lnTo>
                <a:lnTo>
                  <a:pt x="346" y="412"/>
                </a:lnTo>
                <a:lnTo>
                  <a:pt x="352" y="412"/>
                </a:lnTo>
                <a:lnTo>
                  <a:pt x="356" y="412"/>
                </a:lnTo>
                <a:lnTo>
                  <a:pt x="360" y="412"/>
                </a:lnTo>
                <a:lnTo>
                  <a:pt x="364" y="412"/>
                </a:lnTo>
                <a:lnTo>
                  <a:pt x="366" y="412"/>
                </a:lnTo>
                <a:lnTo>
                  <a:pt x="370" y="412"/>
                </a:lnTo>
                <a:lnTo>
                  <a:pt x="374" y="412"/>
                </a:lnTo>
                <a:lnTo>
                  <a:pt x="380" y="412"/>
                </a:lnTo>
                <a:lnTo>
                  <a:pt x="398" y="416"/>
                </a:lnTo>
                <a:lnTo>
                  <a:pt x="416" y="424"/>
                </a:lnTo>
                <a:lnTo>
                  <a:pt x="432" y="434"/>
                </a:lnTo>
                <a:lnTo>
                  <a:pt x="448" y="446"/>
                </a:lnTo>
                <a:lnTo>
                  <a:pt x="460" y="462"/>
                </a:lnTo>
                <a:lnTo>
                  <a:pt x="470" y="480"/>
                </a:lnTo>
                <a:lnTo>
                  <a:pt x="476" y="492"/>
                </a:lnTo>
                <a:lnTo>
                  <a:pt x="480" y="504"/>
                </a:lnTo>
                <a:lnTo>
                  <a:pt x="482" y="516"/>
                </a:lnTo>
                <a:lnTo>
                  <a:pt x="482" y="530"/>
                </a:lnTo>
                <a:lnTo>
                  <a:pt x="482" y="536"/>
                </a:lnTo>
                <a:close/>
                <a:moveTo>
                  <a:pt x="594" y="480"/>
                </a:moveTo>
                <a:lnTo>
                  <a:pt x="498" y="480"/>
                </a:lnTo>
                <a:lnTo>
                  <a:pt x="492" y="466"/>
                </a:lnTo>
                <a:lnTo>
                  <a:pt x="484" y="452"/>
                </a:lnTo>
                <a:lnTo>
                  <a:pt x="476" y="440"/>
                </a:lnTo>
                <a:lnTo>
                  <a:pt x="466" y="428"/>
                </a:lnTo>
                <a:lnTo>
                  <a:pt x="454" y="418"/>
                </a:lnTo>
                <a:lnTo>
                  <a:pt x="442" y="410"/>
                </a:lnTo>
                <a:lnTo>
                  <a:pt x="428" y="402"/>
                </a:lnTo>
                <a:lnTo>
                  <a:pt x="416" y="396"/>
                </a:lnTo>
                <a:lnTo>
                  <a:pt x="426" y="388"/>
                </a:lnTo>
                <a:lnTo>
                  <a:pt x="434" y="380"/>
                </a:lnTo>
                <a:lnTo>
                  <a:pt x="442" y="370"/>
                </a:lnTo>
                <a:lnTo>
                  <a:pt x="448" y="358"/>
                </a:lnTo>
                <a:lnTo>
                  <a:pt x="468" y="356"/>
                </a:lnTo>
                <a:lnTo>
                  <a:pt x="476" y="356"/>
                </a:lnTo>
                <a:lnTo>
                  <a:pt x="482" y="356"/>
                </a:lnTo>
                <a:lnTo>
                  <a:pt x="504" y="358"/>
                </a:lnTo>
                <a:lnTo>
                  <a:pt x="526" y="366"/>
                </a:lnTo>
                <a:lnTo>
                  <a:pt x="544" y="376"/>
                </a:lnTo>
                <a:lnTo>
                  <a:pt x="560" y="390"/>
                </a:lnTo>
                <a:lnTo>
                  <a:pt x="574" y="408"/>
                </a:lnTo>
                <a:lnTo>
                  <a:pt x="586" y="428"/>
                </a:lnTo>
                <a:lnTo>
                  <a:pt x="592" y="450"/>
                </a:lnTo>
                <a:lnTo>
                  <a:pt x="594" y="462"/>
                </a:lnTo>
                <a:lnTo>
                  <a:pt x="594" y="474"/>
                </a:lnTo>
                <a:lnTo>
                  <a:pt x="594" y="480"/>
                </a:lnTo>
                <a:close/>
              </a:path>
            </a:pathLst>
          </a:custGeom>
          <a:solidFill>
            <a:srgbClr val="82B2B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952"/>
          </a:p>
        </p:txBody>
      </p:sp>
      <p:sp>
        <p:nvSpPr>
          <p:cNvPr id="27" name="Freeform 287">
            <a:extLst>
              <a:ext uri="{FF2B5EF4-FFF2-40B4-BE49-F238E27FC236}">
                <a16:creationId xmlns:a16="http://schemas.microsoft.com/office/drawing/2014/main" id="{F0AB981C-1CF0-A5E5-5A2A-49E3E6A31682}"/>
              </a:ext>
            </a:extLst>
          </p:cNvPr>
          <p:cNvSpPr>
            <a:spLocks noEditPoints="1"/>
          </p:cNvSpPr>
          <p:nvPr/>
        </p:nvSpPr>
        <p:spPr bwMode="auto">
          <a:xfrm>
            <a:off x="5585851" y="4563053"/>
            <a:ext cx="785733" cy="705980"/>
          </a:xfrm>
          <a:custGeom>
            <a:avLst/>
            <a:gdLst>
              <a:gd name="T0" fmla="*/ 222 w 726"/>
              <a:gd name="T1" fmla="*/ 28 h 726"/>
              <a:gd name="T2" fmla="*/ 62 w 726"/>
              <a:gd name="T3" fmla="*/ 160 h 726"/>
              <a:gd name="T4" fmla="*/ 0 w 726"/>
              <a:gd name="T5" fmla="*/ 362 h 726"/>
              <a:gd name="T6" fmla="*/ 44 w 726"/>
              <a:gd name="T7" fmla="*/ 536 h 726"/>
              <a:gd name="T8" fmla="*/ 190 w 726"/>
              <a:gd name="T9" fmla="*/ 682 h 726"/>
              <a:gd name="T10" fmla="*/ 364 w 726"/>
              <a:gd name="T11" fmla="*/ 726 h 726"/>
              <a:gd name="T12" fmla="*/ 566 w 726"/>
              <a:gd name="T13" fmla="*/ 664 h 726"/>
              <a:gd name="T14" fmla="*/ 698 w 726"/>
              <a:gd name="T15" fmla="*/ 504 h 726"/>
              <a:gd name="T16" fmla="*/ 724 w 726"/>
              <a:gd name="T17" fmla="*/ 326 h 726"/>
              <a:gd name="T18" fmla="*/ 644 w 726"/>
              <a:gd name="T19" fmla="*/ 132 h 726"/>
              <a:gd name="T20" fmla="*/ 472 w 726"/>
              <a:gd name="T21" fmla="*/ 16 h 726"/>
              <a:gd name="T22" fmla="*/ 490 w 726"/>
              <a:gd name="T23" fmla="*/ 192 h 726"/>
              <a:gd name="T24" fmla="*/ 544 w 726"/>
              <a:gd name="T25" fmla="*/ 246 h 726"/>
              <a:gd name="T26" fmla="*/ 528 w 726"/>
              <a:gd name="T27" fmla="*/ 308 h 726"/>
              <a:gd name="T28" fmla="*/ 476 w 726"/>
              <a:gd name="T29" fmla="*/ 330 h 726"/>
              <a:gd name="T30" fmla="*/ 458 w 726"/>
              <a:gd name="T31" fmla="*/ 316 h 726"/>
              <a:gd name="T32" fmla="*/ 438 w 726"/>
              <a:gd name="T33" fmla="*/ 258 h 726"/>
              <a:gd name="T34" fmla="*/ 422 w 726"/>
              <a:gd name="T35" fmla="*/ 216 h 726"/>
              <a:gd name="T36" fmla="*/ 476 w 726"/>
              <a:gd name="T37" fmla="*/ 190 h 726"/>
              <a:gd name="T38" fmla="*/ 364 w 726"/>
              <a:gd name="T39" fmla="*/ 246 h 726"/>
              <a:gd name="T40" fmla="*/ 394 w 726"/>
              <a:gd name="T41" fmla="*/ 254 h 726"/>
              <a:gd name="T42" fmla="*/ 434 w 726"/>
              <a:gd name="T43" fmla="*/ 316 h 726"/>
              <a:gd name="T44" fmla="*/ 432 w 726"/>
              <a:gd name="T45" fmla="*/ 330 h 726"/>
              <a:gd name="T46" fmla="*/ 422 w 726"/>
              <a:gd name="T47" fmla="*/ 354 h 726"/>
              <a:gd name="T48" fmla="*/ 370 w 726"/>
              <a:gd name="T49" fmla="*/ 386 h 726"/>
              <a:gd name="T50" fmla="*/ 362 w 726"/>
              <a:gd name="T51" fmla="*/ 386 h 726"/>
              <a:gd name="T52" fmla="*/ 334 w 726"/>
              <a:gd name="T53" fmla="*/ 380 h 726"/>
              <a:gd name="T54" fmla="*/ 298 w 726"/>
              <a:gd name="T55" fmla="*/ 344 h 726"/>
              <a:gd name="T56" fmla="*/ 292 w 726"/>
              <a:gd name="T57" fmla="*/ 316 h 726"/>
              <a:gd name="T58" fmla="*/ 320 w 726"/>
              <a:gd name="T59" fmla="*/ 260 h 726"/>
              <a:gd name="T60" fmla="*/ 272 w 726"/>
              <a:gd name="T61" fmla="*/ 194 h 726"/>
              <a:gd name="T62" fmla="*/ 316 w 726"/>
              <a:gd name="T63" fmla="*/ 234 h 726"/>
              <a:gd name="T64" fmla="*/ 276 w 726"/>
              <a:gd name="T65" fmla="*/ 280 h 726"/>
              <a:gd name="T66" fmla="*/ 270 w 726"/>
              <a:gd name="T67" fmla="*/ 328 h 726"/>
              <a:gd name="T68" fmla="*/ 244 w 726"/>
              <a:gd name="T69" fmla="*/ 330 h 726"/>
              <a:gd name="T70" fmla="*/ 186 w 726"/>
              <a:gd name="T71" fmla="*/ 286 h 726"/>
              <a:gd name="T72" fmla="*/ 192 w 726"/>
              <a:gd name="T73" fmla="*/ 222 h 726"/>
              <a:gd name="T74" fmla="*/ 132 w 726"/>
              <a:gd name="T75" fmla="*/ 480 h 726"/>
              <a:gd name="T76" fmla="*/ 152 w 726"/>
              <a:gd name="T77" fmla="*/ 408 h 726"/>
              <a:gd name="T78" fmla="*/ 244 w 726"/>
              <a:gd name="T79" fmla="*/ 356 h 726"/>
              <a:gd name="T80" fmla="*/ 278 w 726"/>
              <a:gd name="T81" fmla="*/ 358 h 726"/>
              <a:gd name="T82" fmla="*/ 312 w 726"/>
              <a:gd name="T83" fmla="*/ 396 h 726"/>
              <a:gd name="T84" fmla="*/ 242 w 726"/>
              <a:gd name="T85" fmla="*/ 452 h 726"/>
              <a:gd name="T86" fmla="*/ 244 w 726"/>
              <a:gd name="T87" fmla="*/ 530 h 726"/>
              <a:gd name="T88" fmla="*/ 250 w 726"/>
              <a:gd name="T89" fmla="*/ 492 h 726"/>
              <a:gd name="T90" fmla="*/ 294 w 726"/>
              <a:gd name="T91" fmla="*/ 434 h 726"/>
              <a:gd name="T92" fmla="*/ 352 w 726"/>
              <a:gd name="T93" fmla="*/ 412 h 726"/>
              <a:gd name="T94" fmla="*/ 364 w 726"/>
              <a:gd name="T95" fmla="*/ 412 h 726"/>
              <a:gd name="T96" fmla="*/ 374 w 726"/>
              <a:gd name="T97" fmla="*/ 412 h 726"/>
              <a:gd name="T98" fmla="*/ 448 w 726"/>
              <a:gd name="T99" fmla="*/ 446 h 726"/>
              <a:gd name="T100" fmla="*/ 476 w 726"/>
              <a:gd name="T101" fmla="*/ 492 h 726"/>
              <a:gd name="T102" fmla="*/ 594 w 726"/>
              <a:gd name="T103" fmla="*/ 480 h 726"/>
              <a:gd name="T104" fmla="*/ 466 w 726"/>
              <a:gd name="T105" fmla="*/ 428 h 726"/>
              <a:gd name="T106" fmla="*/ 426 w 726"/>
              <a:gd name="T107" fmla="*/ 388 h 726"/>
              <a:gd name="T108" fmla="*/ 468 w 726"/>
              <a:gd name="T109" fmla="*/ 356 h 726"/>
              <a:gd name="T110" fmla="*/ 526 w 726"/>
              <a:gd name="T111" fmla="*/ 366 h 726"/>
              <a:gd name="T112" fmla="*/ 592 w 726"/>
              <a:gd name="T113" fmla="*/ 450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26" h="726">
                <a:moveTo>
                  <a:pt x="364" y="0"/>
                </a:moveTo>
                <a:lnTo>
                  <a:pt x="364" y="0"/>
                </a:lnTo>
                <a:lnTo>
                  <a:pt x="326" y="2"/>
                </a:lnTo>
                <a:lnTo>
                  <a:pt x="290" y="8"/>
                </a:lnTo>
                <a:lnTo>
                  <a:pt x="256" y="16"/>
                </a:lnTo>
                <a:lnTo>
                  <a:pt x="222" y="28"/>
                </a:lnTo>
                <a:lnTo>
                  <a:pt x="190" y="44"/>
                </a:lnTo>
                <a:lnTo>
                  <a:pt x="160" y="62"/>
                </a:lnTo>
                <a:lnTo>
                  <a:pt x="132" y="82"/>
                </a:lnTo>
                <a:lnTo>
                  <a:pt x="106" y="106"/>
                </a:lnTo>
                <a:lnTo>
                  <a:pt x="84" y="132"/>
                </a:lnTo>
                <a:lnTo>
                  <a:pt x="62" y="160"/>
                </a:lnTo>
                <a:lnTo>
                  <a:pt x="44" y="190"/>
                </a:lnTo>
                <a:lnTo>
                  <a:pt x="28" y="222"/>
                </a:lnTo>
                <a:lnTo>
                  <a:pt x="16" y="254"/>
                </a:lnTo>
                <a:lnTo>
                  <a:pt x="8" y="290"/>
                </a:lnTo>
                <a:lnTo>
                  <a:pt x="2" y="326"/>
                </a:lnTo>
                <a:lnTo>
                  <a:pt x="0" y="362"/>
                </a:lnTo>
                <a:lnTo>
                  <a:pt x="2" y="400"/>
                </a:lnTo>
                <a:lnTo>
                  <a:pt x="8" y="436"/>
                </a:lnTo>
                <a:lnTo>
                  <a:pt x="16" y="470"/>
                </a:lnTo>
                <a:lnTo>
                  <a:pt x="28" y="504"/>
                </a:lnTo>
                <a:lnTo>
                  <a:pt x="44" y="536"/>
                </a:lnTo>
                <a:lnTo>
                  <a:pt x="62" y="566"/>
                </a:lnTo>
                <a:lnTo>
                  <a:pt x="84" y="594"/>
                </a:lnTo>
                <a:lnTo>
                  <a:pt x="106" y="620"/>
                </a:lnTo>
                <a:lnTo>
                  <a:pt x="132" y="642"/>
                </a:lnTo>
                <a:lnTo>
                  <a:pt x="160" y="664"/>
                </a:lnTo>
                <a:lnTo>
                  <a:pt x="190" y="682"/>
                </a:lnTo>
                <a:lnTo>
                  <a:pt x="222" y="698"/>
                </a:lnTo>
                <a:lnTo>
                  <a:pt x="256" y="710"/>
                </a:lnTo>
                <a:lnTo>
                  <a:pt x="290" y="718"/>
                </a:lnTo>
                <a:lnTo>
                  <a:pt x="326" y="724"/>
                </a:lnTo>
                <a:lnTo>
                  <a:pt x="364" y="726"/>
                </a:lnTo>
                <a:lnTo>
                  <a:pt x="400" y="724"/>
                </a:lnTo>
                <a:lnTo>
                  <a:pt x="436" y="718"/>
                </a:lnTo>
                <a:lnTo>
                  <a:pt x="472" y="710"/>
                </a:lnTo>
                <a:lnTo>
                  <a:pt x="504" y="698"/>
                </a:lnTo>
                <a:lnTo>
                  <a:pt x="536" y="682"/>
                </a:lnTo>
                <a:lnTo>
                  <a:pt x="566" y="664"/>
                </a:lnTo>
                <a:lnTo>
                  <a:pt x="594" y="642"/>
                </a:lnTo>
                <a:lnTo>
                  <a:pt x="620" y="620"/>
                </a:lnTo>
                <a:lnTo>
                  <a:pt x="644" y="594"/>
                </a:lnTo>
                <a:lnTo>
                  <a:pt x="664" y="566"/>
                </a:lnTo>
                <a:lnTo>
                  <a:pt x="682" y="536"/>
                </a:lnTo>
                <a:lnTo>
                  <a:pt x="698" y="504"/>
                </a:lnTo>
                <a:lnTo>
                  <a:pt x="710" y="470"/>
                </a:lnTo>
                <a:lnTo>
                  <a:pt x="718" y="436"/>
                </a:lnTo>
                <a:lnTo>
                  <a:pt x="724" y="400"/>
                </a:lnTo>
                <a:lnTo>
                  <a:pt x="726" y="362"/>
                </a:lnTo>
                <a:lnTo>
                  <a:pt x="724" y="326"/>
                </a:lnTo>
                <a:lnTo>
                  <a:pt x="718" y="290"/>
                </a:lnTo>
                <a:lnTo>
                  <a:pt x="710" y="254"/>
                </a:lnTo>
                <a:lnTo>
                  <a:pt x="698" y="222"/>
                </a:lnTo>
                <a:lnTo>
                  <a:pt x="682" y="190"/>
                </a:lnTo>
                <a:lnTo>
                  <a:pt x="664" y="160"/>
                </a:lnTo>
                <a:lnTo>
                  <a:pt x="644" y="132"/>
                </a:lnTo>
                <a:lnTo>
                  <a:pt x="620" y="106"/>
                </a:lnTo>
                <a:lnTo>
                  <a:pt x="594" y="82"/>
                </a:lnTo>
                <a:lnTo>
                  <a:pt x="566" y="62"/>
                </a:lnTo>
                <a:lnTo>
                  <a:pt x="536" y="44"/>
                </a:lnTo>
                <a:lnTo>
                  <a:pt x="504" y="28"/>
                </a:lnTo>
                <a:lnTo>
                  <a:pt x="472" y="16"/>
                </a:lnTo>
                <a:lnTo>
                  <a:pt x="436" y="8"/>
                </a:lnTo>
                <a:lnTo>
                  <a:pt x="400" y="2"/>
                </a:lnTo>
                <a:lnTo>
                  <a:pt x="364" y="0"/>
                </a:lnTo>
                <a:close/>
                <a:moveTo>
                  <a:pt x="476" y="190"/>
                </a:moveTo>
                <a:lnTo>
                  <a:pt x="476" y="190"/>
                </a:lnTo>
                <a:lnTo>
                  <a:pt x="490" y="192"/>
                </a:lnTo>
                <a:lnTo>
                  <a:pt x="504" y="196"/>
                </a:lnTo>
                <a:lnTo>
                  <a:pt x="516" y="202"/>
                </a:lnTo>
                <a:lnTo>
                  <a:pt x="526" y="212"/>
                </a:lnTo>
                <a:lnTo>
                  <a:pt x="534" y="222"/>
                </a:lnTo>
                <a:lnTo>
                  <a:pt x="540" y="234"/>
                </a:lnTo>
                <a:lnTo>
                  <a:pt x="544" y="246"/>
                </a:lnTo>
                <a:lnTo>
                  <a:pt x="546" y="260"/>
                </a:lnTo>
                <a:lnTo>
                  <a:pt x="544" y="274"/>
                </a:lnTo>
                <a:lnTo>
                  <a:pt x="542" y="286"/>
                </a:lnTo>
                <a:lnTo>
                  <a:pt x="536" y="298"/>
                </a:lnTo>
                <a:lnTo>
                  <a:pt x="528" y="308"/>
                </a:lnTo>
                <a:lnTo>
                  <a:pt x="518" y="316"/>
                </a:lnTo>
                <a:lnTo>
                  <a:pt x="508" y="324"/>
                </a:lnTo>
                <a:lnTo>
                  <a:pt x="496" y="328"/>
                </a:lnTo>
                <a:lnTo>
                  <a:pt x="482" y="330"/>
                </a:lnTo>
                <a:lnTo>
                  <a:pt x="476" y="330"/>
                </a:lnTo>
                <a:lnTo>
                  <a:pt x="470" y="330"/>
                </a:lnTo>
                <a:lnTo>
                  <a:pt x="458" y="328"/>
                </a:lnTo>
                <a:lnTo>
                  <a:pt x="458" y="316"/>
                </a:lnTo>
                <a:lnTo>
                  <a:pt x="458" y="304"/>
                </a:lnTo>
                <a:lnTo>
                  <a:pt x="454" y="292"/>
                </a:lnTo>
                <a:lnTo>
                  <a:pt x="450" y="280"/>
                </a:lnTo>
                <a:lnTo>
                  <a:pt x="446" y="268"/>
                </a:lnTo>
                <a:lnTo>
                  <a:pt x="438" y="258"/>
                </a:lnTo>
                <a:lnTo>
                  <a:pt x="430" y="250"/>
                </a:lnTo>
                <a:lnTo>
                  <a:pt x="420" y="242"/>
                </a:lnTo>
                <a:lnTo>
                  <a:pt x="410" y="234"/>
                </a:lnTo>
                <a:lnTo>
                  <a:pt x="416" y="226"/>
                </a:lnTo>
                <a:lnTo>
                  <a:pt x="422" y="216"/>
                </a:lnTo>
                <a:lnTo>
                  <a:pt x="428" y="210"/>
                </a:lnTo>
                <a:lnTo>
                  <a:pt x="436" y="202"/>
                </a:lnTo>
                <a:lnTo>
                  <a:pt x="446" y="198"/>
                </a:lnTo>
                <a:lnTo>
                  <a:pt x="454" y="194"/>
                </a:lnTo>
                <a:lnTo>
                  <a:pt x="466" y="192"/>
                </a:lnTo>
                <a:lnTo>
                  <a:pt x="476" y="190"/>
                </a:lnTo>
                <a:close/>
                <a:moveTo>
                  <a:pt x="332" y="254"/>
                </a:moveTo>
                <a:lnTo>
                  <a:pt x="332" y="254"/>
                </a:lnTo>
                <a:lnTo>
                  <a:pt x="344" y="248"/>
                </a:lnTo>
                <a:lnTo>
                  <a:pt x="354" y="248"/>
                </a:lnTo>
                <a:lnTo>
                  <a:pt x="364" y="246"/>
                </a:lnTo>
                <a:lnTo>
                  <a:pt x="372" y="248"/>
                </a:lnTo>
                <a:lnTo>
                  <a:pt x="382" y="248"/>
                </a:lnTo>
                <a:lnTo>
                  <a:pt x="394" y="254"/>
                </a:lnTo>
                <a:lnTo>
                  <a:pt x="406" y="260"/>
                </a:lnTo>
                <a:lnTo>
                  <a:pt x="418" y="272"/>
                </a:lnTo>
                <a:lnTo>
                  <a:pt x="426" y="284"/>
                </a:lnTo>
                <a:lnTo>
                  <a:pt x="432" y="300"/>
                </a:lnTo>
                <a:lnTo>
                  <a:pt x="434" y="316"/>
                </a:lnTo>
                <a:lnTo>
                  <a:pt x="432" y="330"/>
                </a:lnTo>
                <a:lnTo>
                  <a:pt x="430" y="338"/>
                </a:lnTo>
                <a:lnTo>
                  <a:pt x="428" y="344"/>
                </a:lnTo>
                <a:lnTo>
                  <a:pt x="422" y="354"/>
                </a:lnTo>
                <a:lnTo>
                  <a:pt x="414" y="364"/>
                </a:lnTo>
                <a:lnTo>
                  <a:pt x="404" y="374"/>
                </a:lnTo>
                <a:lnTo>
                  <a:pt x="392" y="380"/>
                </a:lnTo>
                <a:lnTo>
                  <a:pt x="380" y="384"/>
                </a:lnTo>
                <a:lnTo>
                  <a:pt x="370" y="386"/>
                </a:lnTo>
                <a:lnTo>
                  <a:pt x="364" y="386"/>
                </a:lnTo>
                <a:lnTo>
                  <a:pt x="364" y="388"/>
                </a:lnTo>
                <a:lnTo>
                  <a:pt x="362" y="386"/>
                </a:lnTo>
                <a:lnTo>
                  <a:pt x="356" y="386"/>
                </a:lnTo>
                <a:lnTo>
                  <a:pt x="346" y="384"/>
                </a:lnTo>
                <a:lnTo>
                  <a:pt x="334" y="380"/>
                </a:lnTo>
                <a:lnTo>
                  <a:pt x="322" y="374"/>
                </a:lnTo>
                <a:lnTo>
                  <a:pt x="312" y="364"/>
                </a:lnTo>
                <a:lnTo>
                  <a:pt x="304" y="354"/>
                </a:lnTo>
                <a:lnTo>
                  <a:pt x="298" y="344"/>
                </a:lnTo>
                <a:lnTo>
                  <a:pt x="296" y="338"/>
                </a:lnTo>
                <a:lnTo>
                  <a:pt x="294" y="330"/>
                </a:lnTo>
                <a:lnTo>
                  <a:pt x="292" y="316"/>
                </a:lnTo>
                <a:lnTo>
                  <a:pt x="294" y="300"/>
                </a:lnTo>
                <a:lnTo>
                  <a:pt x="300" y="284"/>
                </a:lnTo>
                <a:lnTo>
                  <a:pt x="310" y="272"/>
                </a:lnTo>
                <a:lnTo>
                  <a:pt x="320" y="260"/>
                </a:lnTo>
                <a:lnTo>
                  <a:pt x="332" y="254"/>
                </a:lnTo>
                <a:close/>
                <a:moveTo>
                  <a:pt x="250" y="190"/>
                </a:moveTo>
                <a:lnTo>
                  <a:pt x="250" y="190"/>
                </a:lnTo>
                <a:lnTo>
                  <a:pt x="262" y="192"/>
                </a:lnTo>
                <a:lnTo>
                  <a:pt x="272" y="194"/>
                </a:lnTo>
                <a:lnTo>
                  <a:pt x="282" y="198"/>
                </a:lnTo>
                <a:lnTo>
                  <a:pt x="290" y="202"/>
                </a:lnTo>
                <a:lnTo>
                  <a:pt x="298" y="210"/>
                </a:lnTo>
                <a:lnTo>
                  <a:pt x="306" y="216"/>
                </a:lnTo>
                <a:lnTo>
                  <a:pt x="312" y="226"/>
                </a:lnTo>
                <a:lnTo>
                  <a:pt x="316" y="234"/>
                </a:lnTo>
                <a:lnTo>
                  <a:pt x="306" y="242"/>
                </a:lnTo>
                <a:lnTo>
                  <a:pt x="296" y="250"/>
                </a:lnTo>
                <a:lnTo>
                  <a:pt x="288" y="258"/>
                </a:lnTo>
                <a:lnTo>
                  <a:pt x="282" y="268"/>
                </a:lnTo>
                <a:lnTo>
                  <a:pt x="276" y="280"/>
                </a:lnTo>
                <a:lnTo>
                  <a:pt x="272" y="292"/>
                </a:lnTo>
                <a:lnTo>
                  <a:pt x="270" y="304"/>
                </a:lnTo>
                <a:lnTo>
                  <a:pt x="268" y="316"/>
                </a:lnTo>
                <a:lnTo>
                  <a:pt x="270" y="328"/>
                </a:lnTo>
                <a:lnTo>
                  <a:pt x="258" y="330"/>
                </a:lnTo>
                <a:lnTo>
                  <a:pt x="250" y="332"/>
                </a:lnTo>
                <a:lnTo>
                  <a:pt x="244" y="330"/>
                </a:lnTo>
                <a:lnTo>
                  <a:pt x="230" y="328"/>
                </a:lnTo>
                <a:lnTo>
                  <a:pt x="218" y="324"/>
                </a:lnTo>
                <a:lnTo>
                  <a:pt x="208" y="316"/>
                </a:lnTo>
                <a:lnTo>
                  <a:pt x="198" y="308"/>
                </a:lnTo>
                <a:lnTo>
                  <a:pt x="190" y="298"/>
                </a:lnTo>
                <a:lnTo>
                  <a:pt x="186" y="286"/>
                </a:lnTo>
                <a:lnTo>
                  <a:pt x="182" y="274"/>
                </a:lnTo>
                <a:lnTo>
                  <a:pt x="180" y="260"/>
                </a:lnTo>
                <a:lnTo>
                  <a:pt x="182" y="246"/>
                </a:lnTo>
                <a:lnTo>
                  <a:pt x="186" y="234"/>
                </a:lnTo>
                <a:lnTo>
                  <a:pt x="192" y="222"/>
                </a:lnTo>
                <a:lnTo>
                  <a:pt x="200" y="212"/>
                </a:lnTo>
                <a:lnTo>
                  <a:pt x="212" y="202"/>
                </a:lnTo>
                <a:lnTo>
                  <a:pt x="224" y="196"/>
                </a:lnTo>
                <a:lnTo>
                  <a:pt x="236" y="192"/>
                </a:lnTo>
                <a:lnTo>
                  <a:pt x="250" y="190"/>
                </a:lnTo>
                <a:close/>
                <a:moveTo>
                  <a:pt x="132" y="480"/>
                </a:moveTo>
                <a:lnTo>
                  <a:pt x="132" y="474"/>
                </a:lnTo>
                <a:lnTo>
                  <a:pt x="132" y="462"/>
                </a:lnTo>
                <a:lnTo>
                  <a:pt x="134" y="450"/>
                </a:lnTo>
                <a:lnTo>
                  <a:pt x="140" y="428"/>
                </a:lnTo>
                <a:lnTo>
                  <a:pt x="152" y="408"/>
                </a:lnTo>
                <a:lnTo>
                  <a:pt x="166" y="390"/>
                </a:lnTo>
                <a:lnTo>
                  <a:pt x="182" y="376"/>
                </a:lnTo>
                <a:lnTo>
                  <a:pt x="202" y="366"/>
                </a:lnTo>
                <a:lnTo>
                  <a:pt x="222" y="358"/>
                </a:lnTo>
                <a:lnTo>
                  <a:pt x="244" y="356"/>
                </a:lnTo>
                <a:lnTo>
                  <a:pt x="250" y="356"/>
                </a:lnTo>
                <a:lnTo>
                  <a:pt x="258" y="356"/>
                </a:lnTo>
                <a:lnTo>
                  <a:pt x="278" y="358"/>
                </a:lnTo>
                <a:lnTo>
                  <a:pt x="284" y="370"/>
                </a:lnTo>
                <a:lnTo>
                  <a:pt x="292" y="380"/>
                </a:lnTo>
                <a:lnTo>
                  <a:pt x="302" y="388"/>
                </a:lnTo>
                <a:lnTo>
                  <a:pt x="312" y="396"/>
                </a:lnTo>
                <a:lnTo>
                  <a:pt x="298" y="402"/>
                </a:lnTo>
                <a:lnTo>
                  <a:pt x="284" y="410"/>
                </a:lnTo>
                <a:lnTo>
                  <a:pt x="272" y="418"/>
                </a:lnTo>
                <a:lnTo>
                  <a:pt x="262" y="428"/>
                </a:lnTo>
                <a:lnTo>
                  <a:pt x="252" y="440"/>
                </a:lnTo>
                <a:lnTo>
                  <a:pt x="242" y="452"/>
                </a:lnTo>
                <a:lnTo>
                  <a:pt x="236" y="466"/>
                </a:lnTo>
                <a:lnTo>
                  <a:pt x="228" y="480"/>
                </a:lnTo>
                <a:lnTo>
                  <a:pt x="132" y="480"/>
                </a:lnTo>
                <a:close/>
                <a:moveTo>
                  <a:pt x="482" y="536"/>
                </a:moveTo>
                <a:lnTo>
                  <a:pt x="244" y="536"/>
                </a:lnTo>
                <a:lnTo>
                  <a:pt x="244" y="530"/>
                </a:lnTo>
                <a:lnTo>
                  <a:pt x="246" y="516"/>
                </a:lnTo>
                <a:lnTo>
                  <a:pt x="248" y="504"/>
                </a:lnTo>
                <a:lnTo>
                  <a:pt x="250" y="492"/>
                </a:lnTo>
                <a:lnTo>
                  <a:pt x="256" y="480"/>
                </a:lnTo>
                <a:lnTo>
                  <a:pt x="266" y="462"/>
                </a:lnTo>
                <a:lnTo>
                  <a:pt x="280" y="446"/>
                </a:lnTo>
                <a:lnTo>
                  <a:pt x="294" y="434"/>
                </a:lnTo>
                <a:lnTo>
                  <a:pt x="310" y="424"/>
                </a:lnTo>
                <a:lnTo>
                  <a:pt x="328" y="416"/>
                </a:lnTo>
                <a:lnTo>
                  <a:pt x="346" y="412"/>
                </a:lnTo>
                <a:lnTo>
                  <a:pt x="352" y="412"/>
                </a:lnTo>
                <a:lnTo>
                  <a:pt x="356" y="412"/>
                </a:lnTo>
                <a:lnTo>
                  <a:pt x="360" y="412"/>
                </a:lnTo>
                <a:lnTo>
                  <a:pt x="364" y="412"/>
                </a:lnTo>
                <a:lnTo>
                  <a:pt x="366" y="412"/>
                </a:lnTo>
                <a:lnTo>
                  <a:pt x="370" y="412"/>
                </a:lnTo>
                <a:lnTo>
                  <a:pt x="374" y="412"/>
                </a:lnTo>
                <a:lnTo>
                  <a:pt x="380" y="412"/>
                </a:lnTo>
                <a:lnTo>
                  <a:pt x="398" y="416"/>
                </a:lnTo>
                <a:lnTo>
                  <a:pt x="416" y="424"/>
                </a:lnTo>
                <a:lnTo>
                  <a:pt x="432" y="434"/>
                </a:lnTo>
                <a:lnTo>
                  <a:pt x="448" y="446"/>
                </a:lnTo>
                <a:lnTo>
                  <a:pt x="460" y="462"/>
                </a:lnTo>
                <a:lnTo>
                  <a:pt x="470" y="480"/>
                </a:lnTo>
                <a:lnTo>
                  <a:pt x="476" y="492"/>
                </a:lnTo>
                <a:lnTo>
                  <a:pt x="480" y="504"/>
                </a:lnTo>
                <a:lnTo>
                  <a:pt x="482" y="516"/>
                </a:lnTo>
                <a:lnTo>
                  <a:pt x="482" y="530"/>
                </a:lnTo>
                <a:lnTo>
                  <a:pt x="482" y="536"/>
                </a:lnTo>
                <a:close/>
                <a:moveTo>
                  <a:pt x="594" y="480"/>
                </a:moveTo>
                <a:lnTo>
                  <a:pt x="498" y="480"/>
                </a:lnTo>
                <a:lnTo>
                  <a:pt x="492" y="466"/>
                </a:lnTo>
                <a:lnTo>
                  <a:pt x="484" y="452"/>
                </a:lnTo>
                <a:lnTo>
                  <a:pt x="476" y="440"/>
                </a:lnTo>
                <a:lnTo>
                  <a:pt x="466" y="428"/>
                </a:lnTo>
                <a:lnTo>
                  <a:pt x="454" y="418"/>
                </a:lnTo>
                <a:lnTo>
                  <a:pt x="442" y="410"/>
                </a:lnTo>
                <a:lnTo>
                  <a:pt x="428" y="402"/>
                </a:lnTo>
                <a:lnTo>
                  <a:pt x="416" y="396"/>
                </a:lnTo>
                <a:lnTo>
                  <a:pt x="426" y="388"/>
                </a:lnTo>
                <a:lnTo>
                  <a:pt x="434" y="380"/>
                </a:lnTo>
                <a:lnTo>
                  <a:pt x="442" y="370"/>
                </a:lnTo>
                <a:lnTo>
                  <a:pt x="448" y="358"/>
                </a:lnTo>
                <a:lnTo>
                  <a:pt x="468" y="356"/>
                </a:lnTo>
                <a:lnTo>
                  <a:pt x="476" y="356"/>
                </a:lnTo>
                <a:lnTo>
                  <a:pt x="482" y="356"/>
                </a:lnTo>
                <a:lnTo>
                  <a:pt x="504" y="358"/>
                </a:lnTo>
                <a:lnTo>
                  <a:pt x="526" y="366"/>
                </a:lnTo>
                <a:lnTo>
                  <a:pt x="544" y="376"/>
                </a:lnTo>
                <a:lnTo>
                  <a:pt x="560" y="390"/>
                </a:lnTo>
                <a:lnTo>
                  <a:pt x="574" y="408"/>
                </a:lnTo>
                <a:lnTo>
                  <a:pt x="586" y="428"/>
                </a:lnTo>
                <a:lnTo>
                  <a:pt x="592" y="450"/>
                </a:lnTo>
                <a:lnTo>
                  <a:pt x="594" y="462"/>
                </a:lnTo>
                <a:lnTo>
                  <a:pt x="594" y="474"/>
                </a:lnTo>
                <a:lnTo>
                  <a:pt x="594" y="480"/>
                </a:lnTo>
                <a:close/>
              </a:path>
            </a:pathLst>
          </a:custGeom>
          <a:solidFill>
            <a:srgbClr val="82B2B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sz="952"/>
          </a:p>
        </p:txBody>
      </p:sp>
      <p:sp>
        <p:nvSpPr>
          <p:cNvPr id="8" name="Subtitle 1">
            <a:extLst>
              <a:ext uri="{FF2B5EF4-FFF2-40B4-BE49-F238E27FC236}">
                <a16:creationId xmlns:a16="http://schemas.microsoft.com/office/drawing/2014/main" id="{F5099777-CFAF-8E10-2133-D718CB87E609}"/>
              </a:ext>
            </a:extLst>
          </p:cNvPr>
          <p:cNvSpPr txBox="1">
            <a:spLocks/>
          </p:cNvSpPr>
          <p:nvPr/>
        </p:nvSpPr>
        <p:spPr>
          <a:xfrm>
            <a:off x="197983" y="2756450"/>
            <a:ext cx="4534980" cy="381864"/>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sz="2400" b="0" dirty="0"/>
              <a:t>Cinema allows you to engage with the younger, affluent-skewing part of the community</a:t>
            </a:r>
          </a:p>
        </p:txBody>
      </p:sp>
    </p:spTree>
    <p:extLst>
      <p:ext uri="{BB962C8B-B14F-4D97-AF65-F5344CB8AC3E}">
        <p14:creationId xmlns:p14="http://schemas.microsoft.com/office/powerpoint/2010/main" val="4134511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13F73054-03DB-A1E8-9471-CF1B4FF5CAF2}"/>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a:fillRect/>
          </a:stretch>
        </p:blipFill>
        <p:spPr>
          <a:prstGeom prst="roundRect">
            <a:avLst>
              <a:gd name="adj" fmla="val 1469"/>
            </a:avLst>
          </a:prstGeom>
          <a:blipFill>
            <a:blip r:embed="rId4" cstate="hqprint">
              <a:extLst>
                <a:ext uri="{28A0092B-C50C-407E-A947-70E740481C1C}">
                  <a14:useLocalDpi xmlns:a14="http://schemas.microsoft.com/office/drawing/2010/main"/>
                </a:ext>
              </a:extLst>
            </a:blip>
            <a:srcRect/>
            <a:stretch>
              <a:fillRect/>
            </a:stretch>
          </a:blipFill>
        </p:spPr>
      </p:pic>
      <p:sp>
        <p:nvSpPr>
          <p:cNvPr id="3" name="Text Placeholder 2">
            <a:extLst>
              <a:ext uri="{FF2B5EF4-FFF2-40B4-BE49-F238E27FC236}">
                <a16:creationId xmlns:a16="http://schemas.microsoft.com/office/drawing/2014/main" id="{DEA03CB8-2DAC-BDED-9842-1A09837499F6}"/>
              </a:ext>
            </a:extLst>
          </p:cNvPr>
          <p:cNvSpPr>
            <a:spLocks noGrp="1"/>
          </p:cNvSpPr>
          <p:nvPr>
            <p:ph type="body" sz="quarter" idx="30"/>
          </p:nvPr>
        </p:nvSpPr>
        <p:spPr>
          <a:xfrm>
            <a:off x="8879840" y="332160"/>
            <a:ext cx="2998463" cy="1318163"/>
          </a:xfrm>
        </p:spPr>
        <p:txBody>
          <a:bodyPr/>
          <a:lstStyle/>
          <a:p>
            <a:r>
              <a:rPr lang="en-GB" dirty="0"/>
              <a:t>60%</a:t>
            </a:r>
          </a:p>
        </p:txBody>
      </p:sp>
      <p:sp>
        <p:nvSpPr>
          <p:cNvPr id="4" name="Text Placeholder 3">
            <a:extLst>
              <a:ext uri="{FF2B5EF4-FFF2-40B4-BE49-F238E27FC236}">
                <a16:creationId xmlns:a16="http://schemas.microsoft.com/office/drawing/2014/main" id="{53FA0978-473F-3AC4-0E0C-FB92D06EE0C4}"/>
              </a:ext>
            </a:extLst>
          </p:cNvPr>
          <p:cNvSpPr>
            <a:spLocks noGrp="1"/>
          </p:cNvSpPr>
          <p:nvPr>
            <p:ph type="body" sz="quarter" idx="24"/>
          </p:nvPr>
        </p:nvSpPr>
        <p:spPr>
          <a:xfrm>
            <a:off x="9083040" y="1068455"/>
            <a:ext cx="2693206" cy="299026"/>
          </a:xfrm>
        </p:spPr>
        <p:txBody>
          <a:bodyPr/>
          <a:lstStyle/>
          <a:p>
            <a:r>
              <a:rPr lang="en-GB" dirty="0"/>
              <a:t>More South Asian films released at cinema than 5 years ago</a:t>
            </a:r>
          </a:p>
        </p:txBody>
      </p:sp>
      <p:sp>
        <p:nvSpPr>
          <p:cNvPr id="5" name="Text Placeholder 4">
            <a:extLst>
              <a:ext uri="{FF2B5EF4-FFF2-40B4-BE49-F238E27FC236}">
                <a16:creationId xmlns:a16="http://schemas.microsoft.com/office/drawing/2014/main" id="{D56C7C5F-8D1A-D0D2-4FEE-D379B3C27054}"/>
              </a:ext>
            </a:extLst>
          </p:cNvPr>
          <p:cNvSpPr>
            <a:spLocks noGrp="1"/>
          </p:cNvSpPr>
          <p:nvPr>
            <p:ph type="body" sz="quarter" idx="31"/>
          </p:nvPr>
        </p:nvSpPr>
        <p:spPr>
          <a:xfrm>
            <a:off x="8879840" y="1757131"/>
            <a:ext cx="2998463" cy="1318163"/>
          </a:xfrm>
        </p:spPr>
        <p:txBody>
          <a:bodyPr/>
          <a:lstStyle/>
          <a:p>
            <a:r>
              <a:rPr lang="en-GB" dirty="0"/>
              <a:t>64%</a:t>
            </a:r>
          </a:p>
        </p:txBody>
      </p:sp>
      <p:sp>
        <p:nvSpPr>
          <p:cNvPr id="6" name="Text Placeholder 5">
            <a:extLst>
              <a:ext uri="{FF2B5EF4-FFF2-40B4-BE49-F238E27FC236}">
                <a16:creationId xmlns:a16="http://schemas.microsoft.com/office/drawing/2014/main" id="{8D612184-4DAF-CAC6-A340-0598337A94ED}"/>
              </a:ext>
            </a:extLst>
          </p:cNvPr>
          <p:cNvSpPr>
            <a:spLocks noGrp="1"/>
          </p:cNvSpPr>
          <p:nvPr>
            <p:ph type="body" sz="quarter" idx="32"/>
          </p:nvPr>
        </p:nvSpPr>
        <p:spPr>
          <a:xfrm>
            <a:off x="9083040" y="2524434"/>
            <a:ext cx="2665774" cy="299026"/>
          </a:xfrm>
        </p:spPr>
        <p:txBody>
          <a:bodyPr vert="horz" lIns="0" tIns="0" rIns="0" bIns="0" rtlCol="0">
            <a:noAutofit/>
          </a:bodyPr>
          <a:lstStyle/>
          <a:p>
            <a:r>
              <a:rPr lang="en-GB" dirty="0"/>
              <a:t>South Asian films are more popular than ever</a:t>
            </a:r>
          </a:p>
          <a:p>
            <a:endParaRPr lang="en-GB" dirty="0"/>
          </a:p>
        </p:txBody>
      </p:sp>
      <p:sp>
        <p:nvSpPr>
          <p:cNvPr id="7" name="Text Placeholder 6">
            <a:extLst>
              <a:ext uri="{FF2B5EF4-FFF2-40B4-BE49-F238E27FC236}">
                <a16:creationId xmlns:a16="http://schemas.microsoft.com/office/drawing/2014/main" id="{336232F1-11AF-55F8-436C-CE016B169CCA}"/>
              </a:ext>
            </a:extLst>
          </p:cNvPr>
          <p:cNvSpPr>
            <a:spLocks noGrp="1"/>
          </p:cNvSpPr>
          <p:nvPr>
            <p:ph type="body" sz="quarter" idx="33"/>
          </p:nvPr>
        </p:nvSpPr>
        <p:spPr>
          <a:xfrm>
            <a:off x="8879840" y="3182102"/>
            <a:ext cx="2998463" cy="1318163"/>
          </a:xfrm>
        </p:spPr>
        <p:txBody>
          <a:bodyPr/>
          <a:lstStyle/>
          <a:p>
            <a:r>
              <a:rPr lang="en-GB" dirty="0"/>
              <a:t>63%</a:t>
            </a:r>
          </a:p>
        </p:txBody>
      </p:sp>
      <p:sp>
        <p:nvSpPr>
          <p:cNvPr id="8" name="Text Placeholder 7">
            <a:extLst>
              <a:ext uri="{FF2B5EF4-FFF2-40B4-BE49-F238E27FC236}">
                <a16:creationId xmlns:a16="http://schemas.microsoft.com/office/drawing/2014/main" id="{6F7D636A-066C-0F4A-04C4-6C17C93045B4}"/>
              </a:ext>
            </a:extLst>
          </p:cNvPr>
          <p:cNvSpPr>
            <a:spLocks noGrp="1"/>
          </p:cNvSpPr>
          <p:nvPr>
            <p:ph type="body" sz="quarter" idx="34"/>
          </p:nvPr>
        </p:nvSpPr>
        <p:spPr>
          <a:xfrm>
            <a:off x="9083040" y="3949405"/>
            <a:ext cx="2795263" cy="299026"/>
          </a:xfrm>
        </p:spPr>
        <p:txBody>
          <a:bodyPr vert="horz" lIns="0" tIns="0" rIns="0" bIns="0" rtlCol="0">
            <a:noAutofit/>
          </a:bodyPr>
          <a:lstStyle/>
          <a:p>
            <a:r>
              <a:rPr lang="en-GB" dirty="0"/>
              <a:t>Quality of the films has improved in last 5 years</a:t>
            </a:r>
          </a:p>
        </p:txBody>
      </p:sp>
      <p:sp>
        <p:nvSpPr>
          <p:cNvPr id="9" name="Text Placeholder 8">
            <a:extLst>
              <a:ext uri="{FF2B5EF4-FFF2-40B4-BE49-F238E27FC236}">
                <a16:creationId xmlns:a16="http://schemas.microsoft.com/office/drawing/2014/main" id="{8121E56C-02E8-512E-87D7-B6DF1C889E8E}"/>
              </a:ext>
            </a:extLst>
          </p:cNvPr>
          <p:cNvSpPr>
            <a:spLocks noGrp="1"/>
          </p:cNvSpPr>
          <p:nvPr>
            <p:ph type="body" sz="quarter" idx="35"/>
          </p:nvPr>
        </p:nvSpPr>
        <p:spPr>
          <a:xfrm>
            <a:off x="8879840" y="4607073"/>
            <a:ext cx="2998463" cy="1318163"/>
          </a:xfrm>
        </p:spPr>
        <p:txBody>
          <a:bodyPr/>
          <a:lstStyle/>
          <a:p>
            <a:r>
              <a:rPr lang="en-GB" dirty="0"/>
              <a:t>57%</a:t>
            </a:r>
          </a:p>
        </p:txBody>
      </p:sp>
      <p:sp>
        <p:nvSpPr>
          <p:cNvPr id="10" name="Text Placeholder 9">
            <a:extLst>
              <a:ext uri="{FF2B5EF4-FFF2-40B4-BE49-F238E27FC236}">
                <a16:creationId xmlns:a16="http://schemas.microsoft.com/office/drawing/2014/main" id="{906ED08B-96EC-49CF-95A8-6BFA80F89F32}"/>
              </a:ext>
            </a:extLst>
          </p:cNvPr>
          <p:cNvSpPr>
            <a:spLocks noGrp="1"/>
          </p:cNvSpPr>
          <p:nvPr>
            <p:ph type="body" sz="quarter" idx="36"/>
          </p:nvPr>
        </p:nvSpPr>
        <p:spPr>
          <a:xfrm>
            <a:off x="9083040" y="5386374"/>
            <a:ext cx="2665774" cy="299026"/>
          </a:xfrm>
        </p:spPr>
        <p:txBody>
          <a:bodyPr vert="horz" lIns="0" tIns="0" rIns="0" bIns="0" rtlCol="0">
            <a:noAutofit/>
          </a:bodyPr>
          <a:lstStyle/>
          <a:p>
            <a:r>
              <a:rPr lang="en-GB" dirty="0"/>
              <a:t>More South Asian films I feel I </a:t>
            </a:r>
            <a:r>
              <a:rPr lang="en-GB" u="sng" dirty="0"/>
              <a:t>must</a:t>
            </a:r>
            <a:r>
              <a:rPr lang="en-GB" dirty="0"/>
              <a:t> see at the cinema now</a:t>
            </a:r>
          </a:p>
          <a:p>
            <a:endParaRPr lang="en-GB" dirty="0"/>
          </a:p>
        </p:txBody>
      </p:sp>
      <p:sp>
        <p:nvSpPr>
          <p:cNvPr id="11" name="Text Placeholder 10">
            <a:extLst>
              <a:ext uri="{FF2B5EF4-FFF2-40B4-BE49-F238E27FC236}">
                <a16:creationId xmlns:a16="http://schemas.microsoft.com/office/drawing/2014/main" id="{2149815D-953B-E8E9-A5D1-A239A96AEF36}"/>
              </a:ext>
            </a:extLst>
          </p:cNvPr>
          <p:cNvSpPr>
            <a:spLocks noGrp="1"/>
          </p:cNvSpPr>
          <p:nvPr>
            <p:ph type="body" sz="quarter" idx="83"/>
          </p:nvPr>
        </p:nvSpPr>
        <p:spPr/>
        <p:txBody>
          <a:bodyPr/>
          <a:lstStyle/>
          <a:p>
            <a:r>
              <a:rPr lang="en-GB" dirty="0"/>
              <a:t>Source: DCM/Old Salt, Jan 2025. Base: South Asian cinemagoers n=302</a:t>
            </a:r>
            <a:endParaRPr lang="en-US" dirty="0"/>
          </a:p>
          <a:p>
            <a:endParaRPr lang="en-GB" dirty="0"/>
          </a:p>
        </p:txBody>
      </p:sp>
    </p:spTree>
    <p:extLst>
      <p:ext uri="{BB962C8B-B14F-4D97-AF65-F5344CB8AC3E}">
        <p14:creationId xmlns:p14="http://schemas.microsoft.com/office/powerpoint/2010/main" val="1512124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BC11714-50FA-85E3-53B7-F47873560A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148CFF-E6F8-AE2A-782A-CA9E4394AEDF}"/>
              </a:ext>
            </a:extLst>
          </p:cNvPr>
          <p:cNvSpPr>
            <a:spLocks noGrp="1"/>
          </p:cNvSpPr>
          <p:nvPr>
            <p:ph type="title"/>
          </p:nvPr>
        </p:nvSpPr>
        <p:spPr>
          <a:xfrm>
            <a:off x="1093694" y="1668357"/>
            <a:ext cx="10004612" cy="3027510"/>
          </a:xfrm>
        </p:spPr>
        <p:txBody>
          <a:bodyPr/>
          <a:lstStyle/>
          <a:p>
            <a:r>
              <a:rPr lang="en-GB" sz="13800" dirty="0"/>
              <a:t>1 in 2</a:t>
            </a:r>
          </a:p>
        </p:txBody>
      </p:sp>
      <p:sp>
        <p:nvSpPr>
          <p:cNvPr id="7" name="Subtitle 2">
            <a:extLst>
              <a:ext uri="{FF2B5EF4-FFF2-40B4-BE49-F238E27FC236}">
                <a16:creationId xmlns:a16="http://schemas.microsoft.com/office/drawing/2014/main" id="{0D3C6BC1-D74B-634E-37F0-C0D5868A4D24}"/>
              </a:ext>
            </a:extLst>
          </p:cNvPr>
          <p:cNvSpPr txBox="1">
            <a:spLocks/>
          </p:cNvSpPr>
          <p:nvPr/>
        </p:nvSpPr>
        <p:spPr>
          <a:xfrm>
            <a:off x="1233487" y="3910880"/>
            <a:ext cx="9545892" cy="1033426"/>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defTabSz="1008126">
              <a:buNone/>
              <a:defRPr/>
            </a:pPr>
            <a:r>
              <a:rPr lang="en-GB" sz="2400">
                <a:solidFill>
                  <a:srgbClr val="FFFFFF"/>
                </a:solidFill>
                <a:latin typeface="+mj-lt"/>
                <a:cs typeface="Inter Tight" panose="020B0604020202020204" pitchFamily="34" charset="0"/>
              </a:rPr>
              <a:t>South Asian cinemagoers are watching more South Asian films at the cinema now than ever before</a:t>
            </a:r>
          </a:p>
        </p:txBody>
      </p:sp>
      <p:sp>
        <p:nvSpPr>
          <p:cNvPr id="4" name="Text Placeholder 1">
            <a:extLst>
              <a:ext uri="{FF2B5EF4-FFF2-40B4-BE49-F238E27FC236}">
                <a16:creationId xmlns:a16="http://schemas.microsoft.com/office/drawing/2014/main" id="{DCC6E77D-B752-2497-C51F-BDF85D81F813}"/>
              </a:ext>
            </a:extLst>
          </p:cNvPr>
          <p:cNvSpPr txBox="1">
            <a:spLocks/>
          </p:cNvSpPr>
          <p:nvPr/>
        </p:nvSpPr>
        <p:spPr>
          <a:xfrm>
            <a:off x="6610703" y="6463915"/>
            <a:ext cx="5398076" cy="157051"/>
          </a:xfrm>
          <a:prstGeom prst="rect">
            <a:avLst/>
          </a:prstGeom>
        </p:spPr>
        <p:txBody>
          <a:bodyPr vert="horz" lIns="0" tIns="0" rIns="0" bIns="0" rtlCol="0">
            <a:noAutofit/>
          </a:bodyPr>
          <a:lstStyle>
            <a:lvl1pPr lvl="0" indent="0" algn="r" defTabSz="961844">
              <a:lnSpc>
                <a:spcPct val="100000"/>
              </a:lnSpc>
              <a:spcBef>
                <a:spcPts val="0"/>
              </a:spcBef>
              <a:buClr>
                <a:srgbClr val="FFFFFF"/>
              </a:buClr>
              <a:buSzPct val="100000"/>
              <a:buFont typeface="Inter Tight" panose="020B0604020202020204" pitchFamily="34" charset="0"/>
              <a:buNone/>
              <a:tabLst/>
              <a:defRPr sz="1000" b="0">
                <a:solidFill>
                  <a:schemeClr val="bg1"/>
                </a:solidFill>
                <a:latin typeface="Inter Tight"/>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defTabSz="1008126">
              <a:defRPr/>
            </a:pPr>
            <a:r>
              <a:rPr lang="en-GB">
                <a:latin typeface="+mj-lt"/>
                <a:cs typeface="Inter Tight" panose="020B0604020202020204" pitchFamily="34" charset="0"/>
              </a:rPr>
              <a:t>DCM &amp; Old Salt</a:t>
            </a:r>
            <a:r>
              <a:rPr lang="en-GB" i="1">
                <a:latin typeface="+mj-lt"/>
                <a:cs typeface="Inter Tight" panose="020B0604020202020204" pitchFamily="34" charset="0"/>
              </a:rPr>
              <a:t>. </a:t>
            </a:r>
            <a:r>
              <a:rPr lang="en-GB">
                <a:latin typeface="+mj-lt"/>
                <a:cs typeface="Inter Tight" panose="020B0604020202020204" pitchFamily="34" charset="0"/>
              </a:rPr>
              <a:t>Base: South Asian cinemagoers n=302</a:t>
            </a:r>
          </a:p>
        </p:txBody>
      </p:sp>
    </p:spTree>
    <p:extLst>
      <p:ext uri="{BB962C8B-B14F-4D97-AF65-F5344CB8AC3E}">
        <p14:creationId xmlns:p14="http://schemas.microsoft.com/office/powerpoint/2010/main" val="70991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BAFF6C64-6D88-50A1-1DBC-2420D44A61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414411-992E-B255-1E82-7DC06F0D7F56}"/>
              </a:ext>
            </a:extLst>
          </p:cNvPr>
          <p:cNvSpPr>
            <a:spLocks noGrp="1"/>
          </p:cNvSpPr>
          <p:nvPr>
            <p:ph type="body" sz="quarter" idx="83"/>
          </p:nvPr>
        </p:nvSpPr>
        <p:spPr/>
        <p:txBody>
          <a:bodyPr/>
          <a:lstStyle/>
          <a:p>
            <a:r>
              <a:rPr lang="en-GB" dirty="0"/>
              <a:t>Source: </a:t>
            </a:r>
            <a:r>
              <a:rPr lang="en-GB" dirty="0" err="1"/>
              <a:t>Comscore</a:t>
            </a:r>
            <a:r>
              <a:rPr lang="en-GB" dirty="0"/>
              <a:t> Movies</a:t>
            </a:r>
            <a:endParaRPr lang="fr-FR" dirty="0"/>
          </a:p>
          <a:p>
            <a:endParaRPr lang="en-GB" dirty="0"/>
          </a:p>
        </p:txBody>
      </p:sp>
      <p:sp>
        <p:nvSpPr>
          <p:cNvPr id="3" name="Subtitle 2">
            <a:extLst>
              <a:ext uri="{FF2B5EF4-FFF2-40B4-BE49-F238E27FC236}">
                <a16:creationId xmlns:a16="http://schemas.microsoft.com/office/drawing/2014/main" id="{50B94E36-E83E-B7DD-12EF-3FC20A9F525A}"/>
              </a:ext>
            </a:extLst>
          </p:cNvPr>
          <p:cNvSpPr>
            <a:spLocks noGrp="1"/>
          </p:cNvSpPr>
          <p:nvPr>
            <p:ph type="subTitle" idx="1"/>
          </p:nvPr>
        </p:nvSpPr>
        <p:spPr>
          <a:xfrm>
            <a:off x="199829" y="1517904"/>
            <a:ext cx="9465379" cy="319775"/>
          </a:xfrm>
        </p:spPr>
        <p:txBody>
          <a:bodyPr/>
          <a:lstStyle/>
          <a:p>
            <a:r>
              <a:rPr lang="en-GB" dirty="0"/>
              <a:t>Box office success of South Asian titles has accelerated in recent years</a:t>
            </a:r>
          </a:p>
        </p:txBody>
      </p:sp>
      <p:sp>
        <p:nvSpPr>
          <p:cNvPr id="4" name="Title 3">
            <a:extLst>
              <a:ext uri="{FF2B5EF4-FFF2-40B4-BE49-F238E27FC236}">
                <a16:creationId xmlns:a16="http://schemas.microsoft.com/office/drawing/2014/main" id="{B820C930-B2BE-A832-3E22-E3931371EA96}"/>
              </a:ext>
            </a:extLst>
          </p:cNvPr>
          <p:cNvSpPr>
            <a:spLocks noGrp="1"/>
          </p:cNvSpPr>
          <p:nvPr>
            <p:ph type="title"/>
          </p:nvPr>
        </p:nvSpPr>
        <p:spPr>
          <a:xfrm>
            <a:off x="199829" y="239094"/>
            <a:ext cx="11925115" cy="525552"/>
          </a:xfrm>
        </p:spPr>
        <p:txBody>
          <a:bodyPr/>
          <a:lstStyle/>
          <a:p>
            <a:r>
              <a:rPr lang="en-GB" dirty="0"/>
              <a:t>South Asian Cinema has seen significant box office growth</a:t>
            </a:r>
          </a:p>
        </p:txBody>
      </p:sp>
      <p:graphicFrame>
        <p:nvGraphicFramePr>
          <p:cNvPr id="9" name="Content Placeholder 4">
            <a:extLst>
              <a:ext uri="{FF2B5EF4-FFF2-40B4-BE49-F238E27FC236}">
                <a16:creationId xmlns:a16="http://schemas.microsoft.com/office/drawing/2014/main" id="{8D244DBB-A75A-717A-FF7A-5462F491A34F}"/>
              </a:ext>
            </a:extLst>
          </p:cNvPr>
          <p:cNvGraphicFramePr>
            <a:graphicFrameLocks noGrp="1"/>
          </p:cNvGraphicFramePr>
          <p:nvPr>
            <p:ph type="chart" sz="quarter" idx="84"/>
            <p:extLst>
              <p:ext uri="{D42A27DB-BD31-4B8C-83A1-F6EECF244321}">
                <p14:modId xmlns:p14="http://schemas.microsoft.com/office/powerpoint/2010/main" val="3883971951"/>
              </p:ext>
            </p:extLst>
          </p:nvPr>
        </p:nvGraphicFramePr>
        <p:xfrm>
          <a:off x="325439" y="2002536"/>
          <a:ext cx="11497754" cy="3877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7169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939FB-E933-57BA-20B1-DB47F6B58B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779D095-52B3-17D3-4306-5CF748A19712}"/>
              </a:ext>
            </a:extLst>
          </p:cNvPr>
          <p:cNvSpPr>
            <a:spLocks noGrp="1"/>
          </p:cNvSpPr>
          <p:nvPr>
            <p:ph type="title"/>
          </p:nvPr>
        </p:nvSpPr>
        <p:spPr/>
        <p:txBody>
          <a:bodyPr/>
          <a:lstStyle/>
          <a:p>
            <a:r>
              <a:rPr lang="en-GB" dirty="0"/>
              <a:t>South Asian cinema = real blockbuster cinema</a:t>
            </a:r>
          </a:p>
        </p:txBody>
      </p:sp>
      <p:sp>
        <p:nvSpPr>
          <p:cNvPr id="4" name="Subtitle 3">
            <a:extLst>
              <a:ext uri="{FF2B5EF4-FFF2-40B4-BE49-F238E27FC236}">
                <a16:creationId xmlns:a16="http://schemas.microsoft.com/office/drawing/2014/main" id="{D5C0D5F8-4F36-6AE5-880B-7973144FB707}"/>
              </a:ext>
            </a:extLst>
          </p:cNvPr>
          <p:cNvSpPr>
            <a:spLocks noGrp="1"/>
          </p:cNvSpPr>
          <p:nvPr>
            <p:ph type="subTitle" idx="1"/>
          </p:nvPr>
        </p:nvSpPr>
        <p:spPr>
          <a:xfrm>
            <a:off x="510922" y="1824455"/>
            <a:ext cx="6595530" cy="347555"/>
          </a:xfrm>
        </p:spPr>
        <p:txBody>
          <a:bodyPr/>
          <a:lstStyle/>
          <a:p>
            <a:r>
              <a:rPr lang="en-GB" dirty="0"/>
              <a:t>South Asian Cinema may not be entirely what you think.</a:t>
            </a:r>
          </a:p>
        </p:txBody>
      </p:sp>
      <p:sp>
        <p:nvSpPr>
          <p:cNvPr id="5" name="Text Placeholder 4">
            <a:extLst>
              <a:ext uri="{FF2B5EF4-FFF2-40B4-BE49-F238E27FC236}">
                <a16:creationId xmlns:a16="http://schemas.microsoft.com/office/drawing/2014/main" id="{F8278DF3-0E52-CB7B-862D-CD198FF41000}"/>
              </a:ext>
            </a:extLst>
          </p:cNvPr>
          <p:cNvSpPr>
            <a:spLocks noGrp="1"/>
          </p:cNvSpPr>
          <p:nvPr>
            <p:ph type="body" sz="quarter" idx="16"/>
          </p:nvPr>
        </p:nvSpPr>
        <p:spPr>
          <a:xfrm>
            <a:off x="510922" y="2278272"/>
            <a:ext cx="6517108" cy="2926424"/>
          </a:xfrm>
        </p:spPr>
        <p:txBody>
          <a:bodyPr/>
          <a:lstStyle/>
          <a:p>
            <a:pPr>
              <a:lnSpc>
                <a:spcPct val="100000"/>
              </a:lnSpc>
            </a:pPr>
            <a:r>
              <a:rPr lang="en-GB" sz="2000" dirty="0"/>
              <a:t>Increasingly, the biggest South Asian releases are huge, big budget, action thrillers – think </a:t>
            </a:r>
            <a:r>
              <a:rPr lang="en-GB" sz="2000" i="1" dirty="0"/>
              <a:t>Top Gun Maverick </a:t>
            </a:r>
            <a:r>
              <a:rPr lang="en-GB" sz="2000" dirty="0"/>
              <a:t>and the </a:t>
            </a:r>
            <a:r>
              <a:rPr lang="en-GB" sz="2000" i="1" dirty="0"/>
              <a:t>John Wick </a:t>
            </a:r>
            <a:r>
              <a:rPr lang="en-GB" sz="2000" dirty="0"/>
              <a:t>and </a:t>
            </a:r>
            <a:r>
              <a:rPr lang="en-GB" sz="2000" i="1" dirty="0"/>
              <a:t>Mission Impossible </a:t>
            </a:r>
            <a:r>
              <a:rPr lang="en-GB" sz="2000" dirty="0"/>
              <a:t>franchises. </a:t>
            </a:r>
          </a:p>
          <a:p>
            <a:pPr>
              <a:lnSpc>
                <a:spcPct val="100000"/>
              </a:lnSpc>
            </a:pPr>
            <a:endParaRPr lang="en-GB" sz="2000" dirty="0"/>
          </a:p>
          <a:p>
            <a:pPr>
              <a:lnSpc>
                <a:spcPct val="100000"/>
              </a:lnSpc>
            </a:pPr>
            <a:r>
              <a:rPr lang="en-GB" sz="2000" dirty="0"/>
              <a:t>The ‘</a:t>
            </a:r>
            <a:r>
              <a:rPr lang="en-US" sz="2000">
                <a:sym typeface="Inter Tight"/>
              </a:rPr>
              <a:t>YRF Spy Universe’  has become one of the biggest properties – delivering the most popular South Asian film of all time in the UK with </a:t>
            </a:r>
            <a:r>
              <a:rPr lang="en-US" sz="2000" i="1" err="1">
                <a:sym typeface="Inter Tight"/>
              </a:rPr>
              <a:t>Pathaan</a:t>
            </a:r>
            <a:r>
              <a:rPr lang="en-US" sz="2000">
                <a:sym typeface="Inter Tight"/>
              </a:rPr>
              <a:t> (600k DCM admissions), as well as other hits in </a:t>
            </a:r>
            <a:r>
              <a:rPr lang="en-US" sz="2000" i="1">
                <a:sym typeface="Inter Tight"/>
              </a:rPr>
              <a:t>War </a:t>
            </a:r>
            <a:r>
              <a:rPr lang="en-US" sz="2000">
                <a:sym typeface="Inter Tight"/>
              </a:rPr>
              <a:t>and </a:t>
            </a:r>
            <a:r>
              <a:rPr lang="en-US" sz="2000" i="1">
                <a:sym typeface="Inter Tight"/>
              </a:rPr>
              <a:t>Tiger 3. </a:t>
            </a:r>
            <a:endParaRPr lang="en-GB" sz="2000" dirty="0"/>
          </a:p>
        </p:txBody>
      </p:sp>
      <p:pic>
        <p:nvPicPr>
          <p:cNvPr id="11" name="Picture Placeholder 10">
            <a:extLst>
              <a:ext uri="{FF2B5EF4-FFF2-40B4-BE49-F238E27FC236}">
                <a16:creationId xmlns:a16="http://schemas.microsoft.com/office/drawing/2014/main" id="{0CAD3CA2-EF71-3424-30BE-7A29CF499C96}"/>
              </a:ext>
            </a:extLst>
          </p:cNvPr>
          <p:cNvPicPr>
            <a:picLocks noGrp="1" noChangeAspect="1"/>
          </p:cNvPicPr>
          <p:nvPr>
            <p:ph type="pic" sz="quarter" idx="84"/>
          </p:nvPr>
        </p:nvPicPr>
        <p:blipFill>
          <a:blip r:embed="rId3" cstate="hqprint">
            <a:extLst>
              <a:ext uri="{28A0092B-C50C-407E-A947-70E740481C1C}">
                <a14:useLocalDpi xmlns:a14="http://schemas.microsoft.com/office/drawing/2010/main"/>
              </a:ext>
            </a:extLst>
          </a:blip>
          <a:srcRect/>
          <a:stretch>
            <a:fillRect/>
          </a:stretch>
        </p:blipFill>
        <p:spPr>
          <a:prstGeom prst="roundRect">
            <a:avLst>
              <a:gd name="adj" fmla="val 1469"/>
            </a:avLst>
          </a:prstGeom>
          <a:blipFill>
            <a:blip r:embed="rId4" cstate="hqprint">
              <a:extLst>
                <a:ext uri="{28A0092B-C50C-407E-A947-70E740481C1C}">
                  <a14:useLocalDpi xmlns:a14="http://schemas.microsoft.com/office/drawing/2010/main"/>
                </a:ext>
              </a:extLst>
            </a:blip>
            <a:srcRect/>
            <a:stretch>
              <a:fillRect t="-13649" b="-13649"/>
            </a:stretch>
          </a:blipFill>
        </p:spPr>
      </p:pic>
      <p:pic>
        <p:nvPicPr>
          <p:cNvPr id="9" name="Picture Placeholder 8">
            <a:extLst>
              <a:ext uri="{FF2B5EF4-FFF2-40B4-BE49-F238E27FC236}">
                <a16:creationId xmlns:a16="http://schemas.microsoft.com/office/drawing/2014/main" id="{5D5CDFD8-7573-4772-5969-E6EB443B277D}"/>
              </a:ext>
            </a:extLst>
          </p:cNvPr>
          <p:cNvPicPr>
            <a:picLocks noGrp="1" noChangeAspect="1"/>
          </p:cNvPicPr>
          <p:nvPr>
            <p:ph type="pic" sz="quarter" idx="85"/>
          </p:nvPr>
        </p:nvPicPr>
        <p:blipFill>
          <a:blip r:embed="rId5" cstate="hqprint">
            <a:extLst>
              <a:ext uri="{28A0092B-C50C-407E-A947-70E740481C1C}">
                <a14:useLocalDpi xmlns:a14="http://schemas.microsoft.com/office/drawing/2010/main"/>
              </a:ext>
            </a:extLst>
          </a:blip>
          <a:srcRect/>
          <a:stretch>
            <a:fillRect/>
          </a:stretch>
        </p:blipFill>
        <p:spPr>
          <a:prstGeom prst="roundRect">
            <a:avLst>
              <a:gd name="adj" fmla="val 1469"/>
            </a:avLst>
          </a:prstGeom>
          <a:blipFill>
            <a:blip r:embed="rId4" cstate="hqprint">
              <a:extLst>
                <a:ext uri="{28A0092B-C50C-407E-A947-70E740481C1C}">
                  <a14:useLocalDpi xmlns:a14="http://schemas.microsoft.com/office/drawing/2010/main"/>
                </a:ext>
              </a:extLst>
            </a:blip>
            <a:srcRect/>
            <a:stretch>
              <a:fillRect t="-13649" b="-13649"/>
            </a:stretch>
          </a:blipFill>
        </p:spPr>
      </p:pic>
    </p:spTree>
    <p:extLst>
      <p:ext uri="{BB962C8B-B14F-4D97-AF65-F5344CB8AC3E}">
        <p14:creationId xmlns:p14="http://schemas.microsoft.com/office/powerpoint/2010/main" val="2812374846"/>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18420</TotalTime>
  <Words>1513</Words>
  <Application>Microsoft Office PowerPoint</Application>
  <PresentationFormat>Widescreen</PresentationFormat>
  <Paragraphs>168</Paragraphs>
  <Slides>21</Slides>
  <Notes>8</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21</vt:i4>
      </vt:variant>
    </vt:vector>
  </HeadingPairs>
  <TitlesOfParts>
    <vt:vector size="36" baseType="lpstr">
      <vt:lpstr>Inter Tight Light</vt:lpstr>
      <vt:lpstr>Canva Sans</vt:lpstr>
      <vt:lpstr>Inter Tight</vt:lpstr>
      <vt:lpstr>Aptos</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South Asian Cinema</vt:lpstr>
      <vt:lpstr>The British South Asian community</vt:lpstr>
      <vt:lpstr>More positive about advertising in cinema</vt:lpstr>
      <vt:lpstr>PowerPoint Presentation</vt:lpstr>
      <vt:lpstr>The South Asian cinema audience</vt:lpstr>
      <vt:lpstr>PowerPoint Presentation</vt:lpstr>
      <vt:lpstr>1 in 2</vt:lpstr>
      <vt:lpstr>South Asian Cinema has seen significant box office growth</vt:lpstr>
      <vt:lpstr>South Asian cinema = real blockbuster cinema</vt:lpstr>
      <vt:lpstr>South Asian cinema delivers real ‘event’ moments</vt:lpstr>
      <vt:lpstr>“I love the vibe of the cinema, where everyone collectively comes to watch a movie…with a massive screen and snacks to eat, I love hearing everyone's reactions to scenes…it feels like the film is real when people around me are reacting”  Female, 24</vt:lpstr>
      <vt:lpstr>Cinema is all about the big screen shared experience</vt:lpstr>
      <vt:lpstr>Connect with communities</vt:lpstr>
      <vt:lpstr>Actors are a big draw for South Asian cinema  With 6 in 10 South Asian cinemagoers agreeing that if their ‘favourite actors are in a South Asian film I have to watch it’ it’s clear that star pull is incredibly influential when it comes to the success of South Asian titles.  Most notable is the box office draw of the ‘Three Khans’ - Shah Rukh Khan, Salman Khan and Aamir Khan – considered the most successful movie stars in Indian cinema.     </vt:lpstr>
      <vt:lpstr>The most popular South Asian cinema stars</vt:lpstr>
      <vt:lpstr>PowerPoint Presentation</vt:lpstr>
      <vt:lpstr>2024 South Asian cinema admissions</vt:lpstr>
      <vt:lpstr>PowerPoint Presentation</vt:lpstr>
      <vt:lpstr>Connect with South Asian cinemagoers by owning the Gold Spot &amp; cinema foyer for South Asian releases</vt:lpstr>
      <vt:lpstr>The Gold Spot</vt:lpstr>
      <vt:lpstr>The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70</cp:revision>
  <dcterms:created xsi:type="dcterms:W3CDTF">2026-06-02T09:30:39Z</dcterms:created>
  <dcterms:modified xsi:type="dcterms:W3CDTF">2026-08-04T08:17:21Z</dcterms:modified>
</cp:coreProperties>
</file>