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5.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6.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7.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8.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9.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0.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34"/>
  </p:notesMasterIdLst>
  <p:handoutMasterIdLst>
    <p:handoutMasterId r:id="rId35"/>
  </p:handoutMasterIdLst>
  <p:sldIdLst>
    <p:sldId id="309" r:id="rId12"/>
    <p:sldId id="467" r:id="rId13"/>
    <p:sldId id="346" r:id="rId14"/>
    <p:sldId id="470" r:id="rId15"/>
    <p:sldId id="474" r:id="rId16"/>
    <p:sldId id="473" r:id="rId17"/>
    <p:sldId id="472" r:id="rId18"/>
    <p:sldId id="476" r:id="rId19"/>
    <p:sldId id="477" r:id="rId20"/>
    <p:sldId id="478" r:id="rId21"/>
    <p:sldId id="313" r:id="rId22"/>
    <p:sldId id="482" r:id="rId23"/>
    <p:sldId id="485" r:id="rId24"/>
    <p:sldId id="486" r:id="rId25"/>
    <p:sldId id="487" r:id="rId26"/>
    <p:sldId id="489" r:id="rId27"/>
    <p:sldId id="411" r:id="rId28"/>
    <p:sldId id="493" r:id="rId29"/>
    <p:sldId id="494" r:id="rId30"/>
    <p:sldId id="290" r:id="rId31"/>
    <p:sldId id="496" r:id="rId32"/>
    <p:sldId id="497" r:id="rId33"/>
  </p:sldIdLst>
  <p:sldSz cx="12192000" cy="6858000"/>
  <p:notesSz cx="6858000" cy="9144000"/>
  <p:embeddedFontLst>
    <p:embeddedFont>
      <p:font typeface="Inter Tight" pitchFamily="2" charset="0"/>
      <p:regular r:id="rId36"/>
      <p:bold r:id="rId37"/>
      <p:italic r:id="rId38"/>
      <p:boldItalic r:id="rId39"/>
    </p:embeddedFont>
    <p:embeddedFont>
      <p:font typeface="Inter Tight SemiBold" pitchFamily="2" charset="0"/>
      <p:bold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DDBD"/>
    <a:srgbClr val="B2B4BB"/>
    <a:srgbClr val="BA9863"/>
    <a:srgbClr val="A872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45" autoAdjust="0"/>
    <p:restoredTop sz="94660"/>
  </p:normalViewPr>
  <p:slideViewPr>
    <p:cSldViewPr snapToGrid="0">
      <p:cViewPr varScale="1">
        <p:scale>
          <a:sx n="105" d="100"/>
          <a:sy n="105" d="100"/>
        </p:scale>
        <p:origin x="474" y="96"/>
      </p:cViewPr>
      <p:guideLst/>
    </p:cSldViewPr>
  </p:slideViewPr>
  <p:notesTextViewPr>
    <p:cViewPr>
      <p:scale>
        <a:sx n="3" d="2"/>
        <a:sy n="3" d="2"/>
      </p:scale>
      <p:origin x="0" y="0"/>
    </p:cViewPr>
  </p:notesTextViewPr>
  <p:sorterViewPr>
    <p:cViewPr>
      <p:scale>
        <a:sx n="100" d="100"/>
        <a:sy n="100" d="100"/>
      </p:scale>
      <p:origin x="0" y="-8448"/>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font" Target="fonts/font4.fntdata"/><Relationship Id="rId21" Type="http://schemas.openxmlformats.org/officeDocument/2006/relationships/slide" Target="slides/slide10.xml"/><Relationship Id="rId34" Type="http://schemas.openxmlformats.org/officeDocument/2006/relationships/notesMaster" Target="notesMasters/notesMaster1.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font" Target="fonts/font1.fntdata"/><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handoutMaster" Target="handoutMasters/handoutMaster1.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font" Target="fonts/font3.fntdata"/><Relationship Id="rId20" Type="http://schemas.openxmlformats.org/officeDocument/2006/relationships/slide" Target="slides/slide9.xml"/><Relationship Id="rId41"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ABC1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4-EE4B-43EE-8204-73C4A4E21402}"/>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1-0462-4CF6-A0CE-4A1184D19C58}"/>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numCache>
            </c:numRef>
          </c:cat>
          <c:val>
            <c:numRef>
              <c:f>Sheet1!$B$2:$B$3</c:f>
              <c:numCache>
                <c:formatCode>General</c:formatCode>
                <c:ptCount val="2"/>
                <c:pt idx="0">
                  <c:v>76</c:v>
                </c:pt>
                <c:pt idx="1">
                  <c:v>57</c:v>
                </c:pt>
              </c:numCache>
            </c:numRef>
          </c:val>
          <c:extLst>
            <c:ext xmlns:c16="http://schemas.microsoft.com/office/drawing/2014/chart" uri="{C3380CC4-5D6E-409C-BE32-E72D297353CC}">
              <c16:uniqueId val="{00000002-0462-4CF6-A0CE-4A1184D19C58}"/>
            </c:ext>
          </c:extLst>
        </c:ser>
        <c:ser>
          <c:idx val="1"/>
          <c:order val="1"/>
          <c:tx>
            <c:strRef>
              <c:f>Sheet1!$C$1</c:f>
              <c:strCache>
                <c:ptCount val="1"/>
                <c:pt idx="0">
                  <c:v>C2DE</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5-EE4B-43EE-8204-73C4A4E2140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4-0462-4CF6-A0CE-4A1184D19C58}"/>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numCache>
            </c:numRef>
          </c:cat>
          <c:val>
            <c:numRef>
              <c:f>Sheet1!$C$2:$C$3</c:f>
              <c:numCache>
                <c:formatCode>General</c:formatCode>
                <c:ptCount val="2"/>
                <c:pt idx="0">
                  <c:v>24</c:v>
                </c:pt>
                <c:pt idx="1">
                  <c:v>43</c:v>
                </c:pt>
              </c:numCache>
            </c:numRef>
          </c:val>
          <c:extLst>
            <c:ext xmlns:c16="http://schemas.microsoft.com/office/drawing/2014/chart" uri="{C3380CC4-5D6E-409C-BE32-E72D297353CC}">
              <c16:uniqueId val="{00000005-0462-4CF6-A0CE-4A1184D19C58}"/>
            </c:ext>
          </c:extLst>
        </c:ser>
        <c:ser>
          <c:idx val="2"/>
          <c:order val="2"/>
          <c:tx>
            <c:strRef>
              <c:f>Sheet1!$D$1</c:f>
              <c:strCache>
                <c:ptCount val="1"/>
                <c:pt idx="0">
                  <c:v>Series 3</c:v>
                </c:pt>
              </c:strCache>
            </c:strRef>
          </c:tx>
          <c:spPr>
            <a:solidFill>
              <a:schemeClr val="accent3"/>
            </a:solidFill>
            <a:ln>
              <a:noFill/>
            </a:ln>
            <a:effectLst/>
          </c:spPr>
          <c:invertIfNegative val="0"/>
          <c:cat>
            <c:numRef>
              <c:f>Sheet1!$A$2:$A$3</c:f>
              <c:numCache>
                <c:formatCode>General</c:formatCode>
                <c:ptCount val="2"/>
              </c:numCache>
            </c:numRef>
          </c:cat>
          <c:val>
            <c:numRef>
              <c:f>Sheet1!$D$2:$D$3</c:f>
              <c:numCache>
                <c:formatCode>General</c:formatCode>
                <c:ptCount val="2"/>
              </c:numCache>
            </c:numRef>
          </c:val>
          <c:extLst>
            <c:ext xmlns:c16="http://schemas.microsoft.com/office/drawing/2014/chart" uri="{C3380CC4-5D6E-409C-BE32-E72D297353CC}">
              <c16:uniqueId val="{00000006-0462-4CF6-A0CE-4A1184D19C58}"/>
            </c:ext>
          </c:extLst>
        </c:ser>
        <c:dLbls>
          <c:showLegendKey val="0"/>
          <c:showVal val="0"/>
          <c:showCatName val="0"/>
          <c:showSerName val="0"/>
          <c:showPercent val="0"/>
          <c:showBubbleSize val="0"/>
        </c:dLbls>
        <c:gapWidth val="180"/>
        <c:overlap val="100"/>
        <c:axId val="1463570848"/>
        <c:axId val="1463571328"/>
      </c:barChart>
      <c:catAx>
        <c:axId val="1463570848"/>
        <c:scaling>
          <c:orientation val="maxMin"/>
        </c:scaling>
        <c:delete val="1"/>
        <c:axPos val="l"/>
        <c:numFmt formatCode="General" sourceLinked="1"/>
        <c:majorTickMark val="out"/>
        <c:minorTickMark val="none"/>
        <c:tickLblPos val="nextTo"/>
        <c:crossAx val="1463571328"/>
        <c:crosses val="autoZero"/>
        <c:auto val="1"/>
        <c:lblAlgn val="ctr"/>
        <c:lblOffset val="100"/>
        <c:noMultiLvlLbl val="0"/>
      </c:catAx>
      <c:valAx>
        <c:axId val="1463571328"/>
        <c:scaling>
          <c:orientation val="minMax"/>
        </c:scaling>
        <c:delete val="1"/>
        <c:axPos val="t"/>
        <c:numFmt formatCode="0%" sourceLinked="1"/>
        <c:majorTickMark val="none"/>
        <c:minorTickMark val="none"/>
        <c:tickLblPos val="nextTo"/>
        <c:crossAx val="146357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307900743776521E-2"/>
          <c:y val="0.14427369257144912"/>
          <c:w val="0.96452471728197442"/>
          <c:h val="0.65710405331860255"/>
        </c:manualLayout>
      </c:layout>
      <c:barChart>
        <c:barDir val="col"/>
        <c:grouping val="clustered"/>
        <c:varyColors val="0"/>
        <c:ser>
          <c:idx val="0"/>
          <c:order val="0"/>
          <c:tx>
            <c:strRef>
              <c:f>Sheet1!$B$1</c:f>
              <c:strCache>
                <c:ptCount val="1"/>
                <c:pt idx="0">
                  <c:v>All families</c:v>
                </c:pt>
              </c:strCache>
            </c:strRef>
          </c:tx>
          <c:spPr>
            <a:solidFill>
              <a:schemeClr val="tx2"/>
            </a:solidFill>
            <a:ln>
              <a:noFill/>
            </a:ln>
            <a:effectLst/>
          </c:spPr>
          <c:invertIfNegative val="0"/>
          <c:dLbls>
            <c:dLbl>
              <c:idx val="1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EC-4464-84C7-8496AB668FD1}"/>
                </c:ext>
              </c:extLst>
            </c:dLbl>
            <c:dLbl>
              <c:idx val="1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EC-4464-84C7-8496AB668FD1}"/>
                </c:ext>
              </c:extLst>
            </c:dLbl>
            <c:dLbl>
              <c:idx val="1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5EC-4464-84C7-8496AB668F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Quality
time</c:v>
                </c:pt>
                <c:pt idx="1">
                  <c:v>Enjoyed by 
both kids
and parents</c:v>
                </c:pt>
                <c:pt idx="2">
                  <c:v>Family
memories</c:v>
                </c:pt>
                <c:pt idx="3">
                  <c:v>Suitable
for all</c:v>
                </c:pt>
                <c:pt idx="4">
                  <c:v>Value for
money</c:v>
                </c:pt>
                <c:pt idx="5">
                  <c:v>Keeps the 
kids active</c:v>
                </c:pt>
                <c:pt idx="6">
                  <c:v>Clean &amp; 
comfortable</c:v>
                </c:pt>
                <c:pt idx="7">
                  <c:v>Learn
something</c:v>
                </c:pt>
                <c:pt idx="8">
                  <c:v>Something 
new and
different</c:v>
                </c:pt>
                <c:pt idx="9">
                  <c:v>Discounts
and deals</c:v>
                </c:pt>
                <c:pt idx="10">
                  <c:v>Not too 
crowded or
noisy</c:v>
                </c:pt>
                <c:pt idx="11">
                  <c:v>Range of 
food and 
drink</c:v>
                </c:pt>
                <c:pt idx="12">
                  <c:v>Weather-
proof</c:v>
                </c:pt>
                <c:pt idx="13">
                  <c:v>Book in 
advance</c:v>
                </c:pt>
                <c:pt idx="14">
                  <c:v>Short travel
time</c:v>
                </c:pt>
              </c:strCache>
            </c:strRef>
          </c:cat>
          <c:val>
            <c:numRef>
              <c:f>Sheet1!$B$2:$B$16</c:f>
              <c:numCache>
                <c:formatCode>0</c:formatCode>
                <c:ptCount val="15"/>
                <c:pt idx="0">
                  <c:v>12.85965123734035</c:v>
                </c:pt>
                <c:pt idx="1">
                  <c:v>12.376302433652906</c:v>
                </c:pt>
                <c:pt idx="2">
                  <c:v>11.337259077042914</c:v>
                </c:pt>
                <c:pt idx="3">
                  <c:v>11.154268408599057</c:v>
                </c:pt>
                <c:pt idx="4">
                  <c:v>9.6085697710543236</c:v>
                </c:pt>
                <c:pt idx="5">
                  <c:v>7.8039260861410078</c:v>
                </c:pt>
                <c:pt idx="6">
                  <c:v>6.788440964275928</c:v>
                </c:pt>
                <c:pt idx="7">
                  <c:v>4.8331263754472165</c:v>
                </c:pt>
                <c:pt idx="8">
                  <c:v>4.7573330173894801</c:v>
                </c:pt>
                <c:pt idx="9">
                  <c:v>3.7730939510890829</c:v>
                </c:pt>
                <c:pt idx="10">
                  <c:v>3.7139532949612928</c:v>
                </c:pt>
                <c:pt idx="11">
                  <c:v>3.3657090652617523</c:v>
                </c:pt>
                <c:pt idx="12">
                  <c:v>2.9151520421494586</c:v>
                </c:pt>
                <c:pt idx="13">
                  <c:v>2.500075561466137</c:v>
                </c:pt>
                <c:pt idx="14">
                  <c:v>2.2131387141291059</c:v>
                </c:pt>
              </c:numCache>
            </c:numRef>
          </c:val>
          <c:extLst>
            <c:ext xmlns:c16="http://schemas.microsoft.com/office/drawing/2014/chart" uri="{C3380CC4-5D6E-409C-BE32-E72D297353CC}">
              <c16:uniqueId val="{00000003-B5EC-4464-84C7-8496AB668FD1}"/>
            </c:ext>
          </c:extLst>
        </c:ser>
        <c:dLbls>
          <c:dLblPos val="inEnd"/>
          <c:showLegendKey val="0"/>
          <c:showVal val="1"/>
          <c:showCatName val="0"/>
          <c:showSerName val="0"/>
          <c:showPercent val="0"/>
          <c:showBubbleSize val="0"/>
        </c:dLbls>
        <c:gapWidth val="80"/>
        <c:overlap val="-51"/>
        <c:axId val="850665456"/>
        <c:axId val="595607680"/>
      </c:barChart>
      <c:catAx>
        <c:axId val="85066545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95607680"/>
        <c:crosses val="autoZero"/>
        <c:auto val="1"/>
        <c:lblAlgn val="ctr"/>
        <c:lblOffset val="100"/>
        <c:noMultiLvlLbl val="0"/>
      </c:catAx>
      <c:valAx>
        <c:axId val="595607680"/>
        <c:scaling>
          <c:orientation val="minMax"/>
          <c:max val="30"/>
          <c:min val="0"/>
        </c:scaling>
        <c:delete val="1"/>
        <c:axPos val="l"/>
        <c:numFmt formatCode="0" sourceLinked="1"/>
        <c:majorTickMark val="out"/>
        <c:minorTickMark val="none"/>
        <c:tickLblPos val="nextTo"/>
        <c:crossAx val="850665456"/>
        <c:crosses val="autoZero"/>
        <c:crossBetween val="between"/>
        <c:majorUnit val="20"/>
      </c:valAx>
      <c:spPr>
        <a:noFill/>
        <a:ln>
          <a:noFill/>
        </a:ln>
        <a:effectLst/>
      </c:spPr>
    </c:plotArea>
    <c:legend>
      <c:legendPos val="l"/>
      <c:layout>
        <c:manualLayout>
          <c:xMode val="edge"/>
          <c:yMode val="edge"/>
          <c:x val="1.4686136287344746E-2"/>
          <c:y val="0.18886775311161699"/>
          <c:w val="8.5138786198264524E-2"/>
          <c:h val="9.0038343420404079E-2"/>
        </c:manualLayout>
      </c:layout>
      <c:overlay val="0"/>
      <c:spPr>
        <a:solidFill>
          <a:schemeClr val="bg1"/>
        </a:solidFill>
        <a:ln>
          <a:noFill/>
        </a:ln>
        <a:effectLst/>
      </c:spPr>
      <c:txPr>
        <a:bodyPr rot="0" spcFirstLastPara="1" vertOverflow="ellipsis" vert="horz" wrap="square" anchor="ctr" anchorCtr="1"/>
        <a:lstStyle/>
        <a:p>
          <a:pPr algn="just">
            <a:defRPr sz="1200" b="0"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22287332865055E-2"/>
          <c:y val="2.6909700941060277E-2"/>
          <c:w val="0.90556676096084643"/>
          <c:h val="0.88710935578098282"/>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tx1"/>
              </a:solidFill>
              <a:ln w="9525">
                <a:noFill/>
              </a:ln>
              <a:effectLst/>
            </c:spPr>
          </c:marker>
          <c:dLbls>
            <c:dLbl>
              <c:idx val="0"/>
              <c:layout>
                <c:manualLayout>
                  <c:x val="2.3561085051448062E-3"/>
                  <c:y val="4.7228499876217765E-2"/>
                </c:manualLayout>
              </c:layout>
              <c:tx>
                <c:rich>
                  <a:bodyPr/>
                  <a:lstStyle/>
                  <a:p>
                    <a:fld id="{40B46192-84C0-4827-AA2C-2D8F5A407E4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A46A-4729-97DA-879BB3F67C5C}"/>
                </c:ext>
              </c:extLst>
            </c:dLbl>
            <c:dLbl>
              <c:idx val="1"/>
              <c:layout>
                <c:manualLayout>
                  <c:x val="-5.1383954665595649E-3"/>
                  <c:y val="0"/>
                </c:manualLayout>
              </c:layout>
              <c:tx>
                <c:rich>
                  <a:bodyPr/>
                  <a:lstStyle/>
                  <a:p>
                    <a:fld id="{50F933C9-2AC7-458B-B411-3F7873BD49A7}"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A46A-4729-97DA-879BB3F67C5C}"/>
                </c:ext>
              </c:extLst>
            </c:dLbl>
            <c:dLbl>
              <c:idx val="2"/>
              <c:layout>
                <c:manualLayout>
                  <c:x val="-5.1383954665595651E-2"/>
                  <c:y val="-7.0736866216832006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8F04FA25-452B-4C90-B018-74C6FED09597}"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7.5817092542097758E-2"/>
                      <c:h val="0.13349423225072937"/>
                    </c:manualLayout>
                  </c15:layout>
                  <c15:dlblFieldTable/>
                  <c15:showDataLabelsRange val="1"/>
                </c:ext>
                <c:ext xmlns:c16="http://schemas.microsoft.com/office/drawing/2014/chart" uri="{C3380CC4-5D6E-409C-BE32-E72D297353CC}">
                  <c16:uniqueId val="{00000002-A46A-4729-97DA-879BB3F67C5C}"/>
                </c:ext>
              </c:extLst>
            </c:dLbl>
            <c:dLbl>
              <c:idx val="3"/>
              <c:layout>
                <c:manualLayout>
                  <c:x val="-7.4506666832102358E-2"/>
                  <c:y val="7.5158105291666708E-2"/>
                </c:manualLayout>
              </c:layout>
              <c:tx>
                <c:rich>
                  <a:bodyPr/>
                  <a:lstStyle/>
                  <a:p>
                    <a:fld id="{8CFAF650-1202-47E0-86DC-D4383B39B6F9}" type="CELLRANGE">
                      <a:rPr lang="en-US" dirty="0"/>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manualLayout>
                      <c:w val="0.12579655244683377"/>
                      <c:h val="0.11039399347840692"/>
                    </c:manualLayout>
                  </c15:layout>
                  <c15:dlblFieldTable/>
                  <c15:showDataLabelsRange val="1"/>
                </c:ext>
                <c:ext xmlns:c16="http://schemas.microsoft.com/office/drawing/2014/chart" uri="{C3380CC4-5D6E-409C-BE32-E72D297353CC}">
                  <c16:uniqueId val="{00000003-A46A-4729-97DA-879BB3F67C5C}"/>
                </c:ext>
              </c:extLst>
            </c:dLbl>
            <c:dLbl>
              <c:idx val="4"/>
              <c:layout>
                <c:manualLayout>
                  <c:x val="-7.5362998643517545E-2"/>
                  <c:y val="8.8421300343137305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494C7FC6-F479-4871-9C6F-D7302E8E256B}"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9.8340257804494444E-2"/>
                      <c:h val="0.10696784214778819"/>
                    </c:manualLayout>
                  </c15:layout>
                  <c15:dlblFieldTable/>
                  <c15:showDataLabelsRange val="1"/>
                </c:ext>
                <c:ext xmlns:c16="http://schemas.microsoft.com/office/drawing/2014/chart" uri="{C3380CC4-5D6E-409C-BE32-E72D297353CC}">
                  <c16:uniqueId val="{00000004-A46A-4729-97DA-879BB3F67C5C}"/>
                </c:ext>
              </c:extLst>
            </c:dLbl>
            <c:dLbl>
              <c:idx val="5"/>
              <c:layout>
                <c:manualLayout>
                  <c:x val="-5.2240353910022241E-2"/>
                  <c:y val="-6.4105268691096701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7495C24E-A1DF-4C23-9603-7D3558C31C15}"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8.5888347656554509E-2"/>
                      <c:h val="0.10254677713063132"/>
                    </c:manualLayout>
                  </c15:layout>
                  <c15:dlblFieldTable/>
                  <c15:showDataLabelsRange val="1"/>
                </c:ext>
                <c:ext xmlns:c16="http://schemas.microsoft.com/office/drawing/2014/chart" uri="{C3380CC4-5D6E-409C-BE32-E72D297353CC}">
                  <c16:uniqueId val="{00000005-A46A-4729-97DA-879BB3F67C5C}"/>
                </c:ext>
              </c:extLst>
            </c:dLbl>
            <c:dLbl>
              <c:idx val="6"/>
              <c:layout>
                <c:manualLayout>
                  <c:x val="3.4255969777063767E-3"/>
                  <c:y val="3.0947455120098059E-2"/>
                </c:manualLayout>
              </c:layout>
              <c:tx>
                <c:rich>
                  <a:bodyPr/>
                  <a:lstStyle/>
                  <a:p>
                    <a:fld id="{65EB1D82-295D-4E43-AD6C-D4544713B74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A46A-4729-97DA-879BB3F67C5C}"/>
                </c:ext>
              </c:extLst>
            </c:dLbl>
            <c:dLbl>
              <c:idx val="7"/>
              <c:layout>
                <c:manualLayout>
                  <c:x val="-4.6245559199036085E-2"/>
                  <c:y val="-5.7473671165361451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D208BCB2-74EB-4C61-929D-EF42049C8093}"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7.812073907659392E-2"/>
                      <c:h val="0.12907316723357251"/>
                    </c:manualLayout>
                  </c15:layout>
                  <c15:dlblFieldTable/>
                  <c15:showDataLabelsRange val="1"/>
                </c:ext>
                <c:ext xmlns:c16="http://schemas.microsoft.com/office/drawing/2014/chart" uri="{C3380CC4-5D6E-409C-BE32-E72D297353CC}">
                  <c16:uniqueId val="{00000007-A46A-4729-97DA-879BB3F67C5C}"/>
                </c:ext>
              </c:extLst>
            </c:dLbl>
            <c:dLbl>
              <c:idx val="8"/>
              <c:layout>
                <c:manualLayout>
                  <c:x val="-6.8511939554127535E-3"/>
                  <c:y val="0"/>
                </c:manualLayout>
              </c:layout>
              <c:tx>
                <c:rich>
                  <a:bodyPr/>
                  <a:lstStyle/>
                  <a:p>
                    <a:fld id="{92731166-F886-41FD-B85F-B9CBD13A216A}" type="CELLRANGE">
                      <a:rPr lang="en-US" dirty="0"/>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A46A-4729-97DA-879BB3F67C5C}"/>
                </c:ext>
              </c:extLst>
            </c:dLbl>
            <c:dLbl>
              <c:idx val="9"/>
              <c:layout>
                <c:manualLayout>
                  <c:x val="-8.3927125953806234E-2"/>
                  <c:y val="0.11273733199517783"/>
                </c:manualLayout>
              </c:layout>
              <c:tx>
                <c:rich>
                  <a:bodyPr rot="0" spcFirstLastPara="1" vertOverflow="ellipsis" vert="horz" wrap="square" lIns="38100" tIns="19050" rIns="38100" bIns="19050" anchor="ctr" anchorCtr="0">
                    <a:noAutofit/>
                  </a:bodyPr>
                  <a:lstStyle/>
                  <a:p>
                    <a:pPr algn="l">
                      <a:defRPr sz="1000" b="0" i="0" u="none" strike="noStrike" kern="1200" baseline="0">
                        <a:solidFill>
                          <a:schemeClr val="tx1"/>
                        </a:solidFill>
                        <a:latin typeface="+mn-lt"/>
                        <a:ea typeface="+mn-ea"/>
                        <a:cs typeface="+mn-cs"/>
                      </a:defRPr>
                    </a:pPr>
                    <a:fld id="{8D2FA5E6-E1E6-4172-9D95-6B2CB919D99C}" type="CELLRANGE">
                      <a:rPr lang="en-US"/>
                      <a:pPr algn="l">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0">
                  <a:noAutofit/>
                </a:bodyPr>
                <a:lstStyle/>
                <a:p>
                  <a:pPr algn="l">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9.0607040060333668E-2"/>
                      <c:h val="0.17235539375153822"/>
                    </c:manualLayout>
                  </c15:layout>
                  <c15:dlblFieldTable/>
                  <c15:showDataLabelsRange val="1"/>
                </c:ext>
                <c:ext xmlns:c16="http://schemas.microsoft.com/office/drawing/2014/chart" uri="{C3380CC4-5D6E-409C-BE32-E72D297353CC}">
                  <c16:uniqueId val="{00000009-A46A-4729-97DA-879BB3F67C5C}"/>
                </c:ext>
              </c:extLst>
            </c:dLbl>
            <c:dLbl>
              <c:idx val="10"/>
              <c:layout>
                <c:manualLayout>
                  <c:x val="-5.9947947109861593E-2"/>
                  <c:y val="-6.6315975257353027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5C32B094-00F7-40D0-92BC-6B160F52CBC9}"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9.8494544534513964E-2"/>
                      <c:h val="0.12465210221641566"/>
                    </c:manualLayout>
                  </c15:layout>
                  <c15:dlblFieldTable/>
                  <c15:showDataLabelsRange val="1"/>
                </c:ext>
                <c:ext xmlns:c16="http://schemas.microsoft.com/office/drawing/2014/chart" uri="{C3380CC4-5D6E-409C-BE32-E72D297353CC}">
                  <c16:uniqueId val="{0000000A-A46A-4729-97DA-879BB3F67C5C}"/>
                </c:ext>
              </c:extLst>
            </c:dLbl>
            <c:dLbl>
              <c:idx val="11"/>
              <c:layout>
                <c:manualLayout>
                  <c:x val="-3.0830372799357391E-2"/>
                  <c:y val="0.10610556041176485"/>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BA5663FC-1D14-458D-9B76-744D42AC0075}"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8.4586620805026075E-2"/>
                      <c:h val="0.13256580859712644"/>
                    </c:manualLayout>
                  </c15:layout>
                  <c15:dlblFieldTable/>
                  <c15:showDataLabelsRange val="1"/>
                </c:ext>
                <c:ext xmlns:c16="http://schemas.microsoft.com/office/drawing/2014/chart" uri="{C3380CC4-5D6E-409C-BE32-E72D297353CC}">
                  <c16:uniqueId val="{0000000B-A46A-4729-97DA-879BB3F67C5C}"/>
                </c:ext>
              </c:extLst>
            </c:dLbl>
            <c:dLbl>
              <c:idx val="12"/>
              <c:layout>
                <c:manualLayout>
                  <c:x val="-5.395315239887543E-2"/>
                  <c:y val="5.5263312714460777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DA4E858B-304A-4C6B-946F-E84C57E139D4}" type="CELLRANGE">
                      <a:rPr lang="en-US"/>
                      <a:pP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8.8885610146024835E-2"/>
                      <c:h val="0.11138890716494507"/>
                    </c:manualLayout>
                  </c15:layout>
                  <c15:dlblFieldTable/>
                  <c15:showDataLabelsRange val="1"/>
                </c:ext>
                <c:ext xmlns:c16="http://schemas.microsoft.com/office/drawing/2014/chart" uri="{C3380CC4-5D6E-409C-BE32-E72D297353CC}">
                  <c16:uniqueId val="{0000000C-A46A-4729-97DA-879BB3F67C5C}"/>
                </c:ext>
              </c:extLst>
            </c:dLbl>
            <c:dLbl>
              <c:idx val="13"/>
              <c:layout>
                <c:manualLayout>
                  <c:x val="-3.2543171288210514E-2"/>
                  <c:y val="-4.4210650171568736E-2"/>
                </c:manualLayout>
              </c:layout>
              <c:tx>
                <c:rich>
                  <a:bodyPr/>
                  <a:lstStyle/>
                  <a:p>
                    <a:fld id="{51DE7ADE-E161-4DCD-99C5-9A7720193B7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A46A-4729-97DA-879BB3F67C5C}"/>
                </c:ext>
              </c:extLst>
            </c:dLbl>
            <c:dLbl>
              <c:idx val="14"/>
              <c:layout>
                <c:manualLayout>
                  <c:x val="-0.16357225568547948"/>
                  <c:y val="7.5158105291666708E-2"/>
                </c:manualLayout>
              </c:layout>
              <c:tx>
                <c:rich>
                  <a:bodyPr rot="0" spcFirstLastPara="1" vertOverflow="ellipsis" vert="horz" wrap="square" lIns="38100" tIns="19050" rIns="38100" bIns="19050" anchor="ctr" anchorCtr="0">
                    <a:noAutofit/>
                  </a:bodyPr>
                  <a:lstStyle/>
                  <a:p>
                    <a:pPr algn="r">
                      <a:defRPr sz="1000" b="0" i="0" u="none" strike="noStrike" kern="1200" baseline="0">
                        <a:solidFill>
                          <a:schemeClr val="tx1"/>
                        </a:solidFill>
                        <a:latin typeface="+mn-lt"/>
                        <a:ea typeface="+mn-ea"/>
                        <a:cs typeface="+mn-cs"/>
                      </a:defRPr>
                    </a:pPr>
                    <a:fld id="{D83104E3-30D7-4A34-9C16-6D808331C66C}" type="CELLRANGE">
                      <a:rPr lang="en-US"/>
                      <a:pPr algn="r">
                        <a:defRPr sz="1000">
                          <a:solidFill>
                            <a:schemeClr val="tx1"/>
                          </a:solidFill>
                          <a:latin typeface="+mn-lt"/>
                        </a:defRPr>
                      </a:pPr>
                      <a:t>[CELLRANGE]</a:t>
                    </a:fld>
                    <a:endParaRPr lang="en-GB"/>
                  </a:p>
                </c:rich>
              </c:tx>
              <c:spPr>
                <a:noFill/>
                <a:ln>
                  <a:noFill/>
                </a:ln>
                <a:effectLst/>
              </c:spPr>
              <c:txPr>
                <a:bodyPr rot="0" spcFirstLastPara="1" vertOverflow="ellipsis" vert="horz" wrap="square" lIns="38100" tIns="19050" rIns="38100" bIns="19050" anchor="ctr" anchorCtr="0">
                  <a:noAutofit/>
                </a:bodyPr>
                <a:lstStyle/>
                <a:p>
                  <a:pPr algn="r">
                    <a:defRPr sz="10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0.13530244919394624"/>
                      <c:h val="0.11039399347840692"/>
                    </c:manualLayout>
                  </c15:layout>
                  <c15:dlblFieldTable/>
                  <c15:showDataLabelsRange val="1"/>
                </c:ext>
                <c:ext xmlns:c16="http://schemas.microsoft.com/office/drawing/2014/chart" uri="{C3380CC4-5D6E-409C-BE32-E72D297353CC}">
                  <c16:uniqueId val="{0000000E-A46A-4729-97DA-879BB3F67C5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solidFill>
                      <a:round/>
                    </a:ln>
                    <a:effectLst/>
                  </c:spPr>
                </c15:leaderLines>
              </c:ext>
            </c:extLst>
          </c:dLbls>
          <c:xVal>
            <c:numRef>
              <c:f>Sheet1!$A$2:$A$16</c:f>
              <c:numCache>
                <c:formatCode>0%</c:formatCode>
                <c:ptCount val="15"/>
                <c:pt idx="0">
                  <c:v>0.63</c:v>
                </c:pt>
                <c:pt idx="1">
                  <c:v>0.57999999999999996</c:v>
                </c:pt>
                <c:pt idx="2">
                  <c:v>0.45</c:v>
                </c:pt>
                <c:pt idx="3">
                  <c:v>0.37</c:v>
                </c:pt>
                <c:pt idx="4">
                  <c:v>0.46</c:v>
                </c:pt>
                <c:pt idx="5">
                  <c:v>0.62</c:v>
                </c:pt>
                <c:pt idx="6">
                  <c:v>0.4</c:v>
                </c:pt>
                <c:pt idx="7">
                  <c:v>0.41</c:v>
                </c:pt>
                <c:pt idx="8">
                  <c:v>0.64</c:v>
                </c:pt>
                <c:pt idx="9">
                  <c:v>0.34</c:v>
                </c:pt>
                <c:pt idx="10">
                  <c:v>0.56000000000000005</c:v>
                </c:pt>
                <c:pt idx="11">
                  <c:v>0.4</c:v>
                </c:pt>
                <c:pt idx="12">
                  <c:v>0.52</c:v>
                </c:pt>
                <c:pt idx="13">
                  <c:v>0.49</c:v>
                </c:pt>
                <c:pt idx="14">
                  <c:v>0.63</c:v>
                </c:pt>
              </c:numCache>
            </c:numRef>
          </c:xVal>
          <c:yVal>
            <c:numRef>
              <c:f>Sheet1!$B$2:$B$16</c:f>
              <c:numCache>
                <c:formatCode>0%</c:formatCode>
                <c:ptCount val="15"/>
                <c:pt idx="0">
                  <c:v>0.11154268408599056</c:v>
                </c:pt>
                <c:pt idx="1">
                  <c:v>0.1285965123734035</c:v>
                </c:pt>
                <c:pt idx="2">
                  <c:v>9.6085697710543233E-2</c:v>
                </c:pt>
                <c:pt idx="3">
                  <c:v>4.7573330173894798E-2</c:v>
                </c:pt>
                <c:pt idx="4">
                  <c:v>3.3657090652617523E-2</c:v>
                </c:pt>
                <c:pt idx="5">
                  <c:v>2.9151520421494586E-2</c:v>
                </c:pt>
                <c:pt idx="6">
                  <c:v>4.8331263754472165E-2</c:v>
                </c:pt>
                <c:pt idx="7">
                  <c:v>7.8039260861410081E-2</c:v>
                </c:pt>
                <c:pt idx="8">
                  <c:v>2.500075561466137E-2</c:v>
                </c:pt>
                <c:pt idx="9">
                  <c:v>3.7139532949612926E-2</c:v>
                </c:pt>
                <c:pt idx="10">
                  <c:v>6.7884409642759283E-2</c:v>
                </c:pt>
                <c:pt idx="11">
                  <c:v>3.7730939510890828E-2</c:v>
                </c:pt>
                <c:pt idx="12">
                  <c:v>0.11337259077042913</c:v>
                </c:pt>
                <c:pt idx="13">
                  <c:v>2.2131387141291058E-2</c:v>
                </c:pt>
                <c:pt idx="14">
                  <c:v>0.12376302433652907</c:v>
                </c:pt>
              </c:numCache>
            </c:numRef>
          </c:yVal>
          <c:smooth val="0"/>
          <c:extLst>
            <c:ext xmlns:c15="http://schemas.microsoft.com/office/drawing/2012/chart" uri="{02D57815-91ED-43cb-92C2-25804820EDAC}">
              <c15:datalabelsRange>
                <c15:f>Sheet1!$C$2:$C$16</c15:f>
                <c15:dlblRangeCache>
                  <c:ptCount val="15"/>
                  <c:pt idx="0">
                    <c:v>Suitable for all</c:v>
                  </c:pt>
                  <c:pt idx="1">
                    <c:v>Quality time</c:v>
                  </c:pt>
                  <c:pt idx="2">
                    <c:v>Value for money</c:v>
                  </c:pt>
                  <c:pt idx="3">
                    <c:v>Something new 
and different</c:v>
                  </c:pt>
                  <c:pt idx="4">
                    <c:v>Range of food
and drink</c:v>
                  </c:pt>
                  <c:pt idx="5">
                    <c:v>Weather-
proof</c:v>
                  </c:pt>
                  <c:pt idx="6">
                    <c:v>Learn something</c:v>
                  </c:pt>
                  <c:pt idx="7">
                    <c:v>Keeps the kids active</c:v>
                  </c:pt>
                  <c:pt idx="8">
                    <c:v>Book in advance</c:v>
                  </c:pt>
                  <c:pt idx="9">
                    <c:v>Not too crowded
 or noisy</c:v>
                  </c:pt>
                  <c:pt idx="10">
                    <c:v>Clean and comfortable</c:v>
                  </c:pt>
                  <c:pt idx="11">
                    <c:v>Discounts or deals</c:v>
                  </c:pt>
                  <c:pt idx="12">
                    <c:v>Family memories</c:v>
                  </c:pt>
                  <c:pt idx="13">
                    <c:v>Short travel time</c:v>
                  </c:pt>
                  <c:pt idx="14">
                    <c:v>Enjoyed by both 
kids and parents</c:v>
                  </c:pt>
                </c15:dlblRangeCache>
              </c15:datalabelsRange>
            </c:ext>
            <c:ext xmlns:c16="http://schemas.microsoft.com/office/drawing/2014/chart" uri="{C3380CC4-5D6E-409C-BE32-E72D297353CC}">
              <c16:uniqueId val="{0000000F-A46A-4729-97DA-879BB3F67C5C}"/>
            </c:ext>
          </c:extLst>
        </c:ser>
        <c:dLbls>
          <c:showLegendKey val="0"/>
          <c:showVal val="0"/>
          <c:showCatName val="0"/>
          <c:showSerName val="0"/>
          <c:showPercent val="0"/>
          <c:showBubbleSize val="0"/>
        </c:dLbls>
        <c:axId val="1277080784"/>
        <c:axId val="1277090864"/>
      </c:scatterChart>
      <c:valAx>
        <c:axId val="1277080784"/>
        <c:scaling>
          <c:orientation val="minMax"/>
          <c:max val="0.70000000000000007"/>
          <c:min val="0.30000000000000004"/>
        </c:scaling>
        <c:delete val="0"/>
        <c:axPos val="b"/>
        <c:numFmt formatCode="0%" sourceLinked="1"/>
        <c:majorTickMark val="out"/>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lgn="ctr">
              <a:defRPr lang="en-US" sz="1200" b="0"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crossAx val="1277090864"/>
        <c:crosses val="autoZero"/>
        <c:crossBetween val="midCat"/>
        <c:majorUnit val="5.000000000000001E-2"/>
      </c:valAx>
      <c:valAx>
        <c:axId val="1277090864"/>
        <c:scaling>
          <c:orientation val="minMax"/>
        </c:scaling>
        <c:delete val="0"/>
        <c:axPos val="l"/>
        <c:numFmt formatCode="0%" sourceLinked="1"/>
        <c:majorTickMark val="out"/>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crossAx val="1277080784"/>
        <c:crosses val="autoZero"/>
        <c:crossBetween val="midCat"/>
        <c:majorUnit val="2.0000000000000004E-2"/>
        <c:minorUnit val="1.0000000000000002E-2"/>
      </c:valAx>
      <c:spPr>
        <a:noFill/>
        <a:ln>
          <a:solidFill>
            <a:schemeClr val="bg1">
              <a:lumMod val="75000"/>
            </a:schemeClr>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ptos" panose="020B00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051154025279163E-2"/>
          <c:y val="1.6827689851765169E-2"/>
          <c:w val="0.97674800099575576"/>
          <c:h val="0.65796490986314671"/>
        </c:manualLayout>
      </c:layout>
      <c:barChart>
        <c:barDir val="col"/>
        <c:grouping val="stacked"/>
        <c:varyColors val="0"/>
        <c:ser>
          <c:idx val="0"/>
          <c:order val="0"/>
          <c:tx>
            <c:strRef>
              <c:f>Sheet1!$A$2</c:f>
              <c:strCache>
                <c:ptCount val="1"/>
                <c:pt idx="0">
                  <c:v>Total enjoy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j-lt"/>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Spiderman</c:v>
                </c:pt>
                <c:pt idx="1">
                  <c:v>Minions / Despicable Me</c:v>
                </c:pt>
                <c:pt idx="2">
                  <c:v>Shrek</c:v>
                </c:pt>
                <c:pt idx="3">
                  <c:v>Moana</c:v>
                </c:pt>
                <c:pt idx="4">
                  <c:v>Frozen</c:v>
                </c:pt>
                <c:pt idx="5">
                  <c:v>Toy Story</c:v>
                </c:pt>
                <c:pt idx="6">
                  <c:v>Super Mario Bros</c:v>
                </c:pt>
                <c:pt idx="7">
                  <c:v>Sonic the Hedgehog</c:v>
                </c:pt>
                <c:pt idx="8">
                  <c:v>Lilo &amp; Stitch</c:v>
                </c:pt>
              </c:strCache>
            </c:strRef>
          </c:cat>
          <c:val>
            <c:numRef>
              <c:f>Sheet1!$B$2:$J$2</c:f>
              <c:numCache>
                <c:formatCode>General</c:formatCode>
                <c:ptCount val="9"/>
                <c:pt idx="0">
                  <c:v>53</c:v>
                </c:pt>
                <c:pt idx="1">
                  <c:v>45</c:v>
                </c:pt>
                <c:pt idx="2">
                  <c:v>45</c:v>
                </c:pt>
                <c:pt idx="3">
                  <c:v>45</c:v>
                </c:pt>
                <c:pt idx="4">
                  <c:v>45</c:v>
                </c:pt>
                <c:pt idx="5">
                  <c:v>43</c:v>
                </c:pt>
                <c:pt idx="6">
                  <c:v>43</c:v>
                </c:pt>
                <c:pt idx="7">
                  <c:v>41</c:v>
                </c:pt>
                <c:pt idx="8">
                  <c:v>33</c:v>
                </c:pt>
              </c:numCache>
            </c:numRef>
          </c:val>
          <c:extLst>
            <c:ext xmlns:c16="http://schemas.microsoft.com/office/drawing/2014/chart" uri="{C3380CC4-5D6E-409C-BE32-E72D297353CC}">
              <c16:uniqueId val="{00000000-D1B2-4EED-BAEE-E55759AC9B93}"/>
            </c:ext>
          </c:extLst>
        </c:ser>
        <c:dLbls>
          <c:showLegendKey val="0"/>
          <c:showVal val="0"/>
          <c:showCatName val="0"/>
          <c:showSerName val="0"/>
          <c:showPercent val="0"/>
          <c:showBubbleSize val="0"/>
        </c:dLbls>
        <c:gapWidth val="50"/>
        <c:overlap val="100"/>
        <c:axId val="1876400319"/>
        <c:axId val="1876405119"/>
      </c:barChart>
      <c:catAx>
        <c:axId val="1876400319"/>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876405119"/>
        <c:crosses val="autoZero"/>
        <c:auto val="1"/>
        <c:lblAlgn val="ctr"/>
        <c:lblOffset val="100"/>
        <c:noMultiLvlLbl val="0"/>
      </c:catAx>
      <c:valAx>
        <c:axId val="1876405119"/>
        <c:scaling>
          <c:orientation val="minMax"/>
          <c:max val="80"/>
        </c:scaling>
        <c:delete val="1"/>
        <c:axPos val="l"/>
        <c:numFmt formatCode="General" sourceLinked="1"/>
        <c:majorTickMark val="out"/>
        <c:minorTickMark val="none"/>
        <c:tickLblPos val="nextTo"/>
        <c:crossAx val="18764003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53070649512299E-2"/>
          <c:y val="0.31910168251179416"/>
          <c:w val="0.96452471728197442"/>
          <c:h val="0.51062356653175389"/>
        </c:manualLayout>
      </c:layout>
      <c:barChart>
        <c:barDir val="col"/>
        <c:grouping val="clustered"/>
        <c:varyColors val="0"/>
        <c:ser>
          <c:idx val="1"/>
          <c:order val="0"/>
          <c:tx>
            <c:strRef>
              <c:f>Sheet1!$B$1</c:f>
              <c:strCache>
                <c:ptCount val="1"/>
                <c:pt idx="0">
                  <c:v>Cinemagoing families</c:v>
                </c:pt>
              </c:strCache>
            </c:strRef>
          </c:tx>
          <c:spPr>
            <a:solidFill>
              <a:schemeClr val="accent4"/>
            </a:solidFill>
            <a:ln>
              <a:noFill/>
            </a:ln>
            <a:effectLst/>
          </c:spPr>
          <c:invertIfNegative val="0"/>
          <c:dLbls>
            <c:dLbl>
              <c:idx val="1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3C2-499A-9179-21509BEC7444}"/>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Holidays</c:v>
                </c:pt>
                <c:pt idx="1">
                  <c:v>Technology</c:v>
                </c:pt>
                <c:pt idx="2">
                  <c:v>Digital streaming services</c:v>
                </c:pt>
                <c:pt idx="3">
                  <c:v>Children's savings/bank account</c:v>
                </c:pt>
                <c:pt idx="4">
                  <c:v>Car or any other vehicle</c:v>
                </c:pt>
              </c:strCache>
            </c:strRef>
          </c:cat>
          <c:val>
            <c:numRef>
              <c:f>Sheet1!$B$2:$B$6</c:f>
              <c:numCache>
                <c:formatCode>General</c:formatCode>
                <c:ptCount val="5"/>
                <c:pt idx="0">
                  <c:v>85</c:v>
                </c:pt>
                <c:pt idx="1">
                  <c:v>75</c:v>
                </c:pt>
                <c:pt idx="2">
                  <c:v>74</c:v>
                </c:pt>
                <c:pt idx="3">
                  <c:v>63</c:v>
                </c:pt>
                <c:pt idx="4">
                  <c:v>51</c:v>
                </c:pt>
              </c:numCache>
            </c:numRef>
          </c:val>
          <c:extLst>
            <c:ext xmlns:c16="http://schemas.microsoft.com/office/drawing/2014/chart" uri="{C3380CC4-5D6E-409C-BE32-E72D297353CC}">
              <c16:uniqueId val="{00000001-83C2-499A-9179-21509BEC7444}"/>
            </c:ext>
          </c:extLst>
        </c:ser>
        <c:ser>
          <c:idx val="2"/>
          <c:order val="1"/>
          <c:tx>
            <c:strRef>
              <c:f>Sheet1!$C$1</c:f>
              <c:strCache>
                <c:ptCount val="1"/>
                <c:pt idx="0">
                  <c:v>Non-cinemagoing families</c:v>
                </c:pt>
              </c:strCache>
            </c:strRef>
          </c:tx>
          <c:spPr>
            <a:solidFill>
              <a:schemeClr val="accent5"/>
            </a:solidFill>
            <a:ln>
              <a:noFill/>
            </a:ln>
            <a:effectLst/>
          </c:spPr>
          <c:invertIfNegative val="0"/>
          <c:dLbls>
            <c:dLbl>
              <c:idx val="1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C2-499A-9179-21509BEC7444}"/>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Holidays</c:v>
                </c:pt>
                <c:pt idx="1">
                  <c:v>Technology</c:v>
                </c:pt>
                <c:pt idx="2">
                  <c:v>Digital streaming services</c:v>
                </c:pt>
                <c:pt idx="3">
                  <c:v>Children's savings/bank account</c:v>
                </c:pt>
                <c:pt idx="4">
                  <c:v>Car or any other vehicle</c:v>
                </c:pt>
              </c:strCache>
            </c:strRef>
          </c:cat>
          <c:val>
            <c:numRef>
              <c:f>Sheet1!$C$2:$C$6</c:f>
              <c:numCache>
                <c:formatCode>0</c:formatCode>
                <c:ptCount val="5"/>
                <c:pt idx="0">
                  <c:v>62</c:v>
                </c:pt>
                <c:pt idx="1">
                  <c:v>57.999999999999993</c:v>
                </c:pt>
                <c:pt idx="2">
                  <c:v>52</c:v>
                </c:pt>
                <c:pt idx="3">
                  <c:v>52</c:v>
                </c:pt>
                <c:pt idx="4">
                  <c:v>31</c:v>
                </c:pt>
              </c:numCache>
            </c:numRef>
          </c:val>
          <c:extLst>
            <c:ext xmlns:c16="http://schemas.microsoft.com/office/drawing/2014/chart" uri="{C3380CC4-5D6E-409C-BE32-E72D297353CC}">
              <c16:uniqueId val="{00000003-83C2-499A-9179-21509BEC7444}"/>
            </c:ext>
          </c:extLst>
        </c:ser>
        <c:dLbls>
          <c:dLblPos val="inEnd"/>
          <c:showLegendKey val="0"/>
          <c:showVal val="1"/>
          <c:showCatName val="0"/>
          <c:showSerName val="0"/>
          <c:showPercent val="0"/>
          <c:showBubbleSize val="0"/>
        </c:dLbls>
        <c:gapWidth val="100"/>
        <c:overlap val="-10"/>
        <c:axId val="850665456"/>
        <c:axId val="595607680"/>
      </c:barChart>
      <c:catAx>
        <c:axId val="85066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crossAx val="595607680"/>
        <c:crosses val="autoZero"/>
        <c:auto val="1"/>
        <c:lblAlgn val="ctr"/>
        <c:lblOffset val="100"/>
        <c:noMultiLvlLbl val="0"/>
      </c:catAx>
      <c:valAx>
        <c:axId val="595607680"/>
        <c:scaling>
          <c:orientation val="minMax"/>
          <c:max val="100"/>
          <c:min val="0"/>
        </c:scaling>
        <c:delete val="1"/>
        <c:axPos val="l"/>
        <c:numFmt formatCode="General" sourceLinked="1"/>
        <c:majorTickMark val="out"/>
        <c:minorTickMark val="none"/>
        <c:tickLblPos val="nextTo"/>
        <c:crossAx val="850665456"/>
        <c:crosses val="autoZero"/>
        <c:crossBetween val="between"/>
        <c:majorUnit val="20"/>
      </c:valAx>
      <c:spPr>
        <a:noFill/>
        <a:ln>
          <a:noFill/>
        </a:ln>
        <a:effectLst/>
      </c:spPr>
    </c:plotArea>
    <c:legend>
      <c:legendPos val="l"/>
      <c:layout>
        <c:manualLayout>
          <c:xMode val="edge"/>
          <c:yMode val="edge"/>
          <c:x val="0"/>
          <c:y val="0.17407646875631233"/>
          <c:w val="0.18018226627885625"/>
          <c:h val="0.12428689142159681"/>
        </c:manualLayout>
      </c:layout>
      <c:overlay val="0"/>
      <c:spPr>
        <a:solidFill>
          <a:schemeClr val="bg1"/>
        </a:solidFill>
        <a:ln>
          <a:noFill/>
        </a:ln>
        <a:effectLst/>
      </c:spPr>
      <c:txPr>
        <a:bodyPr rot="0" spcFirstLastPara="1" vertOverflow="ellipsis" vert="horz" wrap="square" anchor="ctr" anchorCtr="1"/>
        <a:lstStyle/>
        <a:p>
          <a:pPr algn="just">
            <a:defRPr sz="1200" b="0"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307900743776521E-2"/>
          <c:y val="0.29075425914561642"/>
          <c:w val="0.96452471728197442"/>
          <c:h val="0.51062356653175389"/>
        </c:manualLayout>
      </c:layout>
      <c:barChart>
        <c:barDir val="col"/>
        <c:grouping val="clustered"/>
        <c:varyColors val="0"/>
        <c:ser>
          <c:idx val="1"/>
          <c:order val="0"/>
          <c:tx>
            <c:strRef>
              <c:f>Sheet1!$B$1</c:f>
              <c:strCache>
                <c:ptCount val="1"/>
                <c:pt idx="0">
                  <c:v>Cinemagoing families</c:v>
                </c:pt>
              </c:strCache>
            </c:strRef>
          </c:tx>
          <c:spPr>
            <a:solidFill>
              <a:schemeClr val="accent4"/>
            </a:solidFill>
            <a:ln>
              <a:noFill/>
            </a:ln>
            <a:effectLst/>
          </c:spPr>
          <c:invertIfNegative val="0"/>
          <c:dLbls>
            <c:dLbl>
              <c:idx val="1"/>
              <c:layout>
                <c:manualLayout>
                  <c:x val="-1.1004126547455295E-3"/>
                  <c:y val="8.02164767162860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30-4A4C-AACF-389E63661551}"/>
                </c:ext>
              </c:extLst>
            </c:dLbl>
            <c:dLbl>
              <c:idx val="1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30-4A4C-AACF-389E63661551}"/>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Food from a supermarket</c:v>
                </c:pt>
                <c:pt idx="1">
                  <c:v>Drinks from a supermarket</c:v>
                </c:pt>
                <c:pt idx="2">
                  <c:v>Holidays</c:v>
                </c:pt>
                <c:pt idx="3">
                  <c:v>Technology</c:v>
                </c:pt>
                <c:pt idx="4">
                  <c:v>Digital streaming services</c:v>
                </c:pt>
                <c:pt idx="5">
                  <c:v>Children's savings/bank account</c:v>
                </c:pt>
                <c:pt idx="6">
                  <c:v>Car or any other vehicle</c:v>
                </c:pt>
              </c:strCache>
            </c:strRef>
          </c:cat>
          <c:val>
            <c:numRef>
              <c:f>Sheet1!$B$2:$B$8</c:f>
              <c:numCache>
                <c:formatCode>General</c:formatCode>
                <c:ptCount val="7"/>
                <c:pt idx="0">
                  <c:v>50</c:v>
                </c:pt>
                <c:pt idx="1">
                  <c:v>48</c:v>
                </c:pt>
                <c:pt idx="2">
                  <c:v>42</c:v>
                </c:pt>
                <c:pt idx="3">
                  <c:v>38</c:v>
                </c:pt>
                <c:pt idx="4">
                  <c:v>38</c:v>
                </c:pt>
                <c:pt idx="5">
                  <c:v>36</c:v>
                </c:pt>
                <c:pt idx="6">
                  <c:v>25</c:v>
                </c:pt>
              </c:numCache>
            </c:numRef>
          </c:val>
          <c:extLst>
            <c:ext xmlns:c16="http://schemas.microsoft.com/office/drawing/2014/chart" uri="{C3380CC4-5D6E-409C-BE32-E72D297353CC}">
              <c16:uniqueId val="{00000001-6630-4A4C-AACF-389E63661551}"/>
            </c:ext>
          </c:extLst>
        </c:ser>
        <c:ser>
          <c:idx val="2"/>
          <c:order val="1"/>
          <c:tx>
            <c:strRef>
              <c:f>Sheet1!$C$1</c:f>
              <c:strCache>
                <c:ptCount val="1"/>
                <c:pt idx="0">
                  <c:v>Non-cinemagoing families</c:v>
                </c:pt>
              </c:strCache>
            </c:strRef>
          </c:tx>
          <c:spPr>
            <a:solidFill>
              <a:schemeClr val="accent5"/>
            </a:solidFill>
            <a:ln>
              <a:noFill/>
            </a:ln>
            <a:effectLst/>
          </c:spPr>
          <c:invertIfNegative val="0"/>
          <c:dLbls>
            <c:dLbl>
              <c:idx val="1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30-4A4C-AACF-389E63661551}"/>
                </c:ext>
              </c:extLst>
            </c:dLbl>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Food from a supermarket</c:v>
                </c:pt>
                <c:pt idx="1">
                  <c:v>Drinks from a supermarket</c:v>
                </c:pt>
                <c:pt idx="2">
                  <c:v>Holidays</c:v>
                </c:pt>
                <c:pt idx="3">
                  <c:v>Technology</c:v>
                </c:pt>
                <c:pt idx="4">
                  <c:v>Digital streaming services</c:v>
                </c:pt>
                <c:pt idx="5">
                  <c:v>Children's savings/bank account</c:v>
                </c:pt>
                <c:pt idx="6">
                  <c:v>Car or any other vehicle</c:v>
                </c:pt>
              </c:strCache>
            </c:strRef>
          </c:cat>
          <c:val>
            <c:numRef>
              <c:f>Sheet1!$C$2:$C$8</c:f>
              <c:numCache>
                <c:formatCode>General</c:formatCode>
                <c:ptCount val="7"/>
                <c:pt idx="0">
                  <c:v>43</c:v>
                </c:pt>
                <c:pt idx="1">
                  <c:v>38</c:v>
                </c:pt>
                <c:pt idx="2">
                  <c:v>29</c:v>
                </c:pt>
                <c:pt idx="3">
                  <c:v>28</c:v>
                </c:pt>
                <c:pt idx="4">
                  <c:v>27</c:v>
                </c:pt>
                <c:pt idx="5">
                  <c:v>28</c:v>
                </c:pt>
                <c:pt idx="6">
                  <c:v>20</c:v>
                </c:pt>
              </c:numCache>
            </c:numRef>
          </c:val>
          <c:extLst>
            <c:ext xmlns:c16="http://schemas.microsoft.com/office/drawing/2014/chart" uri="{C3380CC4-5D6E-409C-BE32-E72D297353CC}">
              <c16:uniqueId val="{00000003-6630-4A4C-AACF-389E63661551}"/>
            </c:ext>
          </c:extLst>
        </c:ser>
        <c:dLbls>
          <c:dLblPos val="inEnd"/>
          <c:showLegendKey val="0"/>
          <c:showVal val="1"/>
          <c:showCatName val="0"/>
          <c:showSerName val="0"/>
          <c:showPercent val="0"/>
          <c:showBubbleSize val="0"/>
        </c:dLbls>
        <c:gapWidth val="100"/>
        <c:overlap val="-10"/>
        <c:axId val="850665456"/>
        <c:axId val="595607680"/>
      </c:barChart>
      <c:catAx>
        <c:axId val="85066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crossAx val="595607680"/>
        <c:crosses val="autoZero"/>
        <c:auto val="1"/>
        <c:lblAlgn val="ctr"/>
        <c:lblOffset val="100"/>
        <c:noMultiLvlLbl val="0"/>
      </c:catAx>
      <c:valAx>
        <c:axId val="595607680"/>
        <c:scaling>
          <c:orientation val="minMax"/>
          <c:max val="100"/>
          <c:min val="0"/>
        </c:scaling>
        <c:delete val="1"/>
        <c:axPos val="l"/>
        <c:numFmt formatCode="General" sourceLinked="1"/>
        <c:majorTickMark val="out"/>
        <c:minorTickMark val="none"/>
        <c:tickLblPos val="nextTo"/>
        <c:crossAx val="850665456"/>
        <c:crosses val="autoZero"/>
        <c:crossBetween val="between"/>
        <c:majorUnit val="20"/>
      </c:valAx>
      <c:spPr>
        <a:noFill/>
        <a:ln>
          <a:noFill/>
        </a:ln>
        <a:effectLst/>
      </c:spPr>
    </c:plotArea>
    <c:legend>
      <c:legendPos val="l"/>
      <c:layout>
        <c:manualLayout>
          <c:xMode val="edge"/>
          <c:yMode val="edge"/>
          <c:x val="0"/>
          <c:y val="0.16094263141772278"/>
          <c:w val="0.18018226627885625"/>
          <c:h val="0.12450433928923384"/>
        </c:manualLayout>
      </c:layout>
      <c:overlay val="0"/>
      <c:spPr>
        <a:solidFill>
          <a:schemeClr val="bg1"/>
        </a:solidFill>
        <a:ln>
          <a:noFill/>
        </a:ln>
        <a:effectLst/>
      </c:spPr>
      <c:txPr>
        <a:bodyPr rot="0" spcFirstLastPara="1" vertOverflow="ellipsis" vert="horz" wrap="square" anchor="ctr" anchorCtr="1"/>
        <a:lstStyle/>
        <a:p>
          <a:pPr algn="just">
            <a:defRPr sz="1200" b="0" i="0" u="none" strike="noStrike" kern="1200" baseline="0">
              <a:solidFill>
                <a:schemeClr val="tx1"/>
              </a:solidFill>
              <a:latin typeface="Inter Tight SemiBold" pitchFamily="2" charset="0"/>
              <a:ea typeface="Inter Tight SemiBold" pitchFamily="2" charset="0"/>
              <a:cs typeface="Inter Tight SemiBold"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image" Target="../media/image31.pn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jpeg"/><Relationship Id="rId9" Type="http://schemas.openxmlformats.org/officeDocument/2006/relationships/image" Target="../media/image38.png"/></Relationships>
</file>

<file path=ppt/drawings/drawing1.xml><?xml version="1.0" encoding="utf-8"?>
<c:userShapes xmlns:c="http://schemas.openxmlformats.org/drawingml/2006/chart">
  <cdr:relSizeAnchor xmlns:cdr="http://schemas.openxmlformats.org/drawingml/2006/chartDrawing">
    <cdr:from>
      <cdr:x>0.68728</cdr:x>
      <cdr:y>0.69026</cdr:y>
    </cdr:from>
    <cdr:to>
      <cdr:x>0.76516</cdr:x>
      <cdr:y>0.79276</cdr:y>
    </cdr:to>
    <cdr:pic>
      <cdr:nvPicPr>
        <cdr:cNvPr id="2" name="Picture 1">
          <a:extLst xmlns:a="http://schemas.openxmlformats.org/drawingml/2006/main">
            <a:ext uri="{FF2B5EF4-FFF2-40B4-BE49-F238E27FC236}">
              <a16:creationId xmlns:a16="http://schemas.microsoft.com/office/drawing/2014/main" id="{80FD1A3C-92D5-3427-10B3-72ABCAF4C5AF}"/>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7932002" y="2834786"/>
          <a:ext cx="898852" cy="420985"/>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0.59056</cdr:x>
      <cdr:y>0.68618</cdr:y>
    </cdr:from>
    <cdr:to>
      <cdr:x>0.64436</cdr:x>
      <cdr:y>0.79662</cdr:y>
    </cdr:to>
    <cdr:pic>
      <cdr:nvPicPr>
        <cdr:cNvPr id="3" name="Picture 2">
          <a:extLst xmlns:a="http://schemas.openxmlformats.org/drawingml/2006/main">
            <a:ext uri="{FF2B5EF4-FFF2-40B4-BE49-F238E27FC236}">
              <a16:creationId xmlns:a16="http://schemas.microsoft.com/office/drawing/2014/main" id="{CD858A7F-9118-2684-FF0C-7E93869CFCFA}"/>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6815753" y="2818047"/>
          <a:ext cx="620915" cy="453561"/>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0.13999</cdr:x>
      <cdr:y>0.68924</cdr:y>
    </cdr:from>
    <cdr:to>
      <cdr:x>0.2296</cdr:x>
      <cdr:y>0.73232</cdr:y>
    </cdr:to>
    <cdr:pic>
      <cdr:nvPicPr>
        <cdr:cNvPr id="4" name="Picture 3">
          <a:extLst xmlns:a="http://schemas.openxmlformats.org/drawingml/2006/main">
            <a:ext uri="{FF2B5EF4-FFF2-40B4-BE49-F238E27FC236}">
              <a16:creationId xmlns:a16="http://schemas.microsoft.com/office/drawing/2014/main" id="{2BF557B5-F86D-7B26-8121-6DFB5F4896F6}"/>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1615618" y="2830596"/>
          <a:ext cx="1034168" cy="176939"/>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0.25093</cdr:x>
      <cdr:y>0.65672</cdr:y>
    </cdr:from>
    <cdr:to>
      <cdr:x>0.32959</cdr:x>
      <cdr:y>0.78105</cdr:y>
    </cdr:to>
    <cdr:pic>
      <cdr:nvPicPr>
        <cdr:cNvPr id="5" name="Picture 4" descr="Shrek Logo, symbol, meaning, history, PNG, brand">
          <a:extLst xmlns:a="http://schemas.openxmlformats.org/drawingml/2006/main">
            <a:ext uri="{FF2B5EF4-FFF2-40B4-BE49-F238E27FC236}">
              <a16:creationId xmlns:a16="http://schemas.microsoft.com/office/drawing/2014/main" id="{C5B6A468-E709-B7A3-CEEC-5BF214ABE339}"/>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2896050" y="2697051"/>
          <a:ext cx="907789" cy="510633"/>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0.91561</cdr:x>
      <cdr:y>0.68613</cdr:y>
    </cdr:from>
    <cdr:to>
      <cdr:x>0.96613</cdr:x>
      <cdr:y>0.77626</cdr:y>
    </cdr:to>
    <cdr:pic>
      <cdr:nvPicPr>
        <cdr:cNvPr id="6" name="Picture 5">
          <a:extLst xmlns:a="http://schemas.openxmlformats.org/drawingml/2006/main">
            <a:ext uri="{FF2B5EF4-FFF2-40B4-BE49-F238E27FC236}">
              <a16:creationId xmlns:a16="http://schemas.microsoft.com/office/drawing/2014/main" id="{FDF40F10-FD1D-0C00-A7CA-18BAC710CCBB}"/>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5"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10567135" y="2817846"/>
          <a:ext cx="583147" cy="370155"/>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0.35858</cdr:x>
      <cdr:y>0.68016</cdr:y>
    </cdr:from>
    <cdr:to>
      <cdr:x>0.43889</cdr:x>
      <cdr:y>0.73576</cdr:y>
    </cdr:to>
    <cdr:pic>
      <cdr:nvPicPr>
        <cdr:cNvPr id="7" name="Graphic 28">
          <a:extLst xmlns:a="http://schemas.openxmlformats.org/drawingml/2006/main">
            <a:ext uri="{FF2B5EF4-FFF2-40B4-BE49-F238E27FC236}">
              <a16:creationId xmlns:a16="http://schemas.microsoft.com/office/drawing/2014/main" id="{84682496-24A1-3F6F-6FE3-B5FF08ABBFE7}"/>
            </a:ext>
          </a:extLst>
        </cdr:cNvPr>
        <cdr:cNvPicPr>
          <a:picLocks xmlns:a="http://schemas.openxmlformats.org/drawingml/2006/main" noChangeAspect="1"/>
        </cdr:cNvPicPr>
      </cdr:nvPicPr>
      <cdr:blipFill>
        <a:blip xmlns:a="http://schemas.openxmlformats.org/drawingml/2006/main" xmlns:r="http://schemas.openxmlformats.org/officeDocument/2006/relationships" cstate="hqprint">
          <a:extLst>
            <a:ext uri="{28A0092B-C50C-407E-A947-70E740481C1C}">
              <a14:useLocalDpi xmlns:a14="http://schemas.microsoft.com/office/drawing/2010/main"/>
            </a:ext>
            <a:ext uri="{96DAC541-7B7A-43D3-8B79-37D633B846F1}">
              <asvg:svgBlip xmlns:asvg="http://schemas.microsoft.com/office/drawing/2016/SVG/main" r:embed="rId6"/>
            </a:ext>
          </a:extLst>
        </a:blip>
        <a:stretch xmlns:a="http://schemas.openxmlformats.org/drawingml/2006/main">
          <a:fillRect/>
        </a:stretch>
      </cdr:blipFill>
      <cdr:spPr>
        <a:xfrm xmlns:a="http://schemas.openxmlformats.org/drawingml/2006/main">
          <a:off x="4138435" y="2793321"/>
          <a:ext cx="926883" cy="228324"/>
        </a:xfrm>
        <a:prstGeom xmlns:a="http://schemas.openxmlformats.org/drawingml/2006/main" prst="rect">
          <a:avLst/>
        </a:prstGeom>
      </cdr:spPr>
    </cdr:pic>
  </cdr:relSizeAnchor>
  <cdr:relSizeAnchor xmlns:cdr="http://schemas.openxmlformats.org/drawingml/2006/chartDrawing">
    <cdr:from>
      <cdr:x>0.02554</cdr:x>
      <cdr:y>0.69051</cdr:y>
    </cdr:from>
    <cdr:to>
      <cdr:x>0.12104</cdr:x>
      <cdr:y>0.76809</cdr:y>
    </cdr:to>
    <cdr:pic>
      <cdr:nvPicPr>
        <cdr:cNvPr id="8" name="Picture 7" descr="Spiderman Logo and symbol, meaning, history, PNG, brand">
          <a:extLst xmlns:a="http://schemas.openxmlformats.org/drawingml/2006/main">
            <a:ext uri="{FF2B5EF4-FFF2-40B4-BE49-F238E27FC236}">
              <a16:creationId xmlns:a16="http://schemas.microsoft.com/office/drawing/2014/main" id="{7BE49522-CD0B-EAC4-69B9-129184237996}"/>
            </a:ext>
          </a:extLst>
        </cdr:cNvPr>
        <cdr:cNvPicPr>
          <a:picLocks xmlns:a="http://schemas.openxmlformats.org/drawingml/2006/main" noChangeAspect="1" noChangeArrowheads="1"/>
        </cdr:cNvPicPr>
      </cdr:nvPicPr>
      <cdr:blipFill rotWithShape="1">
        <a:blip xmlns:a="http://schemas.openxmlformats.org/drawingml/2006/main" xmlns:r="http://schemas.openxmlformats.org/officeDocument/2006/relationships" r:embed="rId7"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294767" y="2835844"/>
          <a:ext cx="1102173" cy="318614"/>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0.79546</cdr:x>
      <cdr:y>0.68541</cdr:y>
    </cdr:from>
    <cdr:to>
      <cdr:x>0.88548</cdr:x>
      <cdr:y>0.78343</cdr:y>
    </cdr:to>
    <cdr:pic>
      <cdr:nvPicPr>
        <cdr:cNvPr id="9" name="Picture 8" descr="Sonic the Hedgehog - Wikipedia">
          <a:extLst xmlns:a="http://schemas.openxmlformats.org/drawingml/2006/main">
            <a:ext uri="{FF2B5EF4-FFF2-40B4-BE49-F238E27FC236}">
              <a16:creationId xmlns:a16="http://schemas.microsoft.com/office/drawing/2014/main" id="{B53EF8AE-9325-89E1-467B-5C9152067264}"/>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8"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9180512" y="2814881"/>
          <a:ext cx="1038882" cy="402568"/>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0.47357</cdr:x>
      <cdr:y>0.67383</cdr:y>
    </cdr:from>
    <cdr:to>
      <cdr:x>0.5514</cdr:x>
      <cdr:y>0.79686</cdr:y>
    </cdr:to>
    <cdr:pic>
      <cdr:nvPicPr>
        <cdr:cNvPr id="10" name="Picture 9" descr="Frozen | Crossover Wiki | Fandom">
          <a:extLst xmlns:a="http://schemas.openxmlformats.org/drawingml/2006/main">
            <a:ext uri="{FF2B5EF4-FFF2-40B4-BE49-F238E27FC236}">
              <a16:creationId xmlns:a16="http://schemas.microsoft.com/office/drawing/2014/main" id="{8592DF94-2540-F866-C080-77BBD078B413}"/>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9" cstate="hqprint">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5465551" y="2767318"/>
          <a:ext cx="898278" cy="505282"/>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nsplash.com/@philipsfutur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unsplash.com/plus?referrer=%2Fphotos%2Fa-red-and-white-striped-bag-of-popcorn-and-a-red-and-white-striped-bag-of-KTIn70aMHEU"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nsplash.com/@pstugel?utm_content=creditCopyText&amp;utm_medium=referral&amp;utm_source=unsplash"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unsplash.com/photos/a-little-boy-standing-in-front-of-a-display-of-mannequins-pKuPsLke9Qs?utm_content=creditCopyText&amp;utm_medium=referral&amp;utm_source=unsplas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1844" rtl="0" eaLnBrk="1" fontAlgn="auto" latinLnBrk="0" hangingPunct="1">
              <a:lnSpc>
                <a:spcPct val="100000"/>
              </a:lnSpc>
              <a:spcBef>
                <a:spcPts val="0"/>
              </a:spcBef>
              <a:spcAft>
                <a:spcPts val="0"/>
              </a:spcAft>
              <a:buClrTx/>
              <a:buSzTx/>
              <a:buFontTx/>
              <a:buNone/>
              <a:tabLst/>
              <a:defRPr/>
            </a:pPr>
            <a:r>
              <a:rPr lang="en-GB" sz="1200">
                <a:solidFill>
                  <a:schemeClr val="bg1">
                    <a:lumMod val="65000"/>
                  </a:schemeClr>
                </a:solidFill>
                <a:latin typeface="Inter Tight" panose="020B0604020202020204" pitchFamily="34" charset="0"/>
                <a:cs typeface="Inter Tight" panose="020B0604020202020204" pitchFamily="34" charset="0"/>
              </a:rPr>
              <a:t>No significant differences @95% between CGF Child profile </a:t>
            </a:r>
          </a:p>
          <a:p>
            <a:pPr marL="0" marR="0" indent="0" algn="l" defTabSz="961844" rtl="0" eaLnBrk="1" fontAlgn="auto" latinLnBrk="0" hangingPunct="1">
              <a:lnSpc>
                <a:spcPct val="100000"/>
              </a:lnSpc>
              <a:spcBef>
                <a:spcPts val="0"/>
              </a:spcBef>
              <a:spcAft>
                <a:spcPts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10</a:t>
            </a:fld>
            <a:endParaRPr lang="en-GB"/>
          </a:p>
        </p:txBody>
      </p:sp>
    </p:spTree>
    <p:extLst>
      <p:ext uri="{BB962C8B-B14F-4D97-AF65-F5344CB8AC3E}">
        <p14:creationId xmlns:p14="http://schemas.microsoft.com/office/powerpoint/2010/main" val="583458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r>
              <a:rPr lang="en-GB" sz="1200">
                <a:solidFill>
                  <a:schemeClr val="bg1">
                    <a:lumMod val="65000"/>
                  </a:schemeClr>
                </a:solidFill>
                <a:latin typeface="Inter Tight" panose="020B0604020202020204" pitchFamily="34" charset="0"/>
                <a:cs typeface="Inter Tight" panose="020B0604020202020204" pitchFamily="34" charset="0"/>
              </a:rPr>
              <a:t>No significant differences @95% between CGF Child profile </a:t>
            </a:r>
          </a:p>
          <a:p>
            <a:pPr marL="158750" indent="0">
              <a:buNone/>
            </a:pPr>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763310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0" dirty="0"/>
              <a:t>Recent release Lilo &amp; Stitch felt like it was everywhere and was box office hit, but ranks 10</a:t>
            </a:r>
            <a:r>
              <a:rPr lang="en-US" b="0" baseline="30000" dirty="0"/>
              <a:t>th</a:t>
            </a:r>
            <a:r>
              <a:rPr lang="en-US" b="0" dirty="0"/>
              <a:t> (of 13)</a:t>
            </a:r>
          </a:p>
          <a:p>
            <a:pPr marL="158750" indent="0">
              <a:buNone/>
            </a:pPr>
            <a:r>
              <a:rPr lang="en-US" b="0" dirty="0"/>
              <a:t>Shrek – ranks 3, last release was 2010, next not until 2027</a:t>
            </a:r>
          </a:p>
          <a:p>
            <a:pPr marL="158750" indent="0">
              <a:buNone/>
            </a:pPr>
            <a:r>
              <a:rPr lang="en-US" b="0" dirty="0"/>
              <a:t>Longer term 2027 releases: Shrek, frozen, sonic, Ice Age, Bluey</a:t>
            </a:r>
          </a:p>
          <a:p>
            <a:pPr marL="158750" indent="0">
              <a:buNone/>
            </a:pPr>
            <a:endParaRPr lang="en-US" b="1" dirty="0"/>
          </a:p>
          <a:p>
            <a:pPr marL="158750" indent="0">
              <a:buNone/>
            </a:pPr>
            <a:r>
              <a:rPr lang="en-US" b="1" dirty="0"/>
              <a:t>RELEASE DATES</a:t>
            </a:r>
          </a:p>
          <a:p>
            <a:pPr marL="158750" indent="0">
              <a:buNone/>
            </a:pPr>
            <a:r>
              <a:rPr lang="en-US" dirty="0"/>
              <a:t>Spiderman: 31st July 2026</a:t>
            </a:r>
          </a:p>
          <a:p>
            <a:pPr marL="158750" indent="0">
              <a:buNone/>
            </a:pPr>
            <a:r>
              <a:rPr lang="en-US" dirty="0"/>
              <a:t>Minions / Despicable Me: Summer 2026 (DM4 was 12</a:t>
            </a:r>
            <a:r>
              <a:rPr lang="en-US" baseline="30000" dirty="0"/>
              <a:t>th</a:t>
            </a:r>
            <a:r>
              <a:rPr lang="en-US" dirty="0"/>
              <a:t> July 2024)</a:t>
            </a:r>
          </a:p>
          <a:p>
            <a:pPr marL="158750" indent="0">
              <a:buNone/>
            </a:pPr>
            <a:r>
              <a:rPr lang="en-US" dirty="0"/>
              <a:t>Shrek: 30 Jun 2027 (delayed from Dec 2026) – Shrek 4 was in 2010</a:t>
            </a:r>
          </a:p>
          <a:p>
            <a:pPr marL="158750" indent="0">
              <a:buNone/>
            </a:pPr>
            <a:r>
              <a:rPr lang="en-US" dirty="0"/>
              <a:t>Moana 2: 29 November 2024</a:t>
            </a:r>
          </a:p>
          <a:p>
            <a:pPr marL="158750" indent="0">
              <a:buNone/>
            </a:pPr>
            <a:r>
              <a:rPr lang="en-US" dirty="0"/>
              <a:t>Frozen: 24 November 2027 (Frozen 2 was 2019)</a:t>
            </a:r>
          </a:p>
          <a:p>
            <a:pPr marL="158750" indent="0">
              <a:buNone/>
            </a:pPr>
            <a:r>
              <a:rPr lang="en-US" dirty="0"/>
              <a:t>Toy Story: 19 June 2026 (TS4 was 2019)</a:t>
            </a:r>
          </a:p>
          <a:p>
            <a:pPr marL="158750" indent="0">
              <a:buNone/>
            </a:pPr>
            <a:r>
              <a:rPr lang="en-US" dirty="0"/>
              <a:t>Super Mario: 3 April 2026 (last one was 2023)</a:t>
            </a:r>
          </a:p>
          <a:p>
            <a:pPr marL="158750" indent="0">
              <a:buNone/>
            </a:pPr>
            <a:r>
              <a:rPr lang="en-US" dirty="0"/>
              <a:t>Sonic: 19 March 2027 (last was 2024)</a:t>
            </a:r>
          </a:p>
          <a:p>
            <a:pPr marL="158750" indent="0">
              <a:buNone/>
            </a:pPr>
            <a:r>
              <a:rPr lang="en-US" dirty="0"/>
              <a:t>Sponge Bob: 26 December 2025 (last was 2015)</a:t>
            </a:r>
          </a:p>
          <a:p>
            <a:pPr marL="158750" indent="0">
              <a:buNone/>
            </a:pPr>
            <a:r>
              <a:rPr lang="en-US" dirty="0"/>
              <a:t>Lilo &amp; Stitch: 21 May 2025</a:t>
            </a:r>
          </a:p>
          <a:p>
            <a:pPr marL="158750" indent="0">
              <a:buNone/>
            </a:pPr>
            <a:r>
              <a:rPr lang="en-US" dirty="0"/>
              <a:t>Ice Age: 5 </a:t>
            </a:r>
            <a:r>
              <a:rPr lang="en-US" dirty="0" err="1"/>
              <a:t>feb</a:t>
            </a:r>
            <a:r>
              <a:rPr lang="en-US" dirty="0"/>
              <a:t> 2027 (last was 2016)</a:t>
            </a:r>
          </a:p>
          <a:p>
            <a:pPr marL="158750" indent="0">
              <a:buNone/>
            </a:pPr>
            <a:r>
              <a:rPr lang="en-US" dirty="0"/>
              <a:t>Bluey: 6 august 2027</a:t>
            </a:r>
          </a:p>
          <a:p>
            <a:pPr marL="158750" indent="0">
              <a:buNone/>
            </a:pPr>
            <a:r>
              <a:rPr lang="en-US" dirty="0" err="1"/>
              <a:t>Zootropolis</a:t>
            </a:r>
            <a:r>
              <a:rPr lang="en-US" dirty="0"/>
              <a:t>: 28 November 2025 (first was 2016)</a:t>
            </a:r>
          </a:p>
          <a:p>
            <a:pPr marL="158750" indent="0">
              <a:buNone/>
            </a:pPr>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12</a:t>
            </a:fld>
            <a:endParaRPr lang="en-GB"/>
          </a:p>
        </p:txBody>
      </p:sp>
    </p:spTree>
    <p:extLst>
      <p:ext uri="{BB962C8B-B14F-4D97-AF65-F5344CB8AC3E}">
        <p14:creationId xmlns:p14="http://schemas.microsoft.com/office/powerpoint/2010/main" val="545875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 in the list</a:t>
            </a:r>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13</a:t>
            </a:fld>
            <a:endParaRPr lang="en-GB"/>
          </a:p>
        </p:txBody>
      </p:sp>
    </p:spTree>
    <p:extLst>
      <p:ext uri="{BB962C8B-B14F-4D97-AF65-F5344CB8AC3E}">
        <p14:creationId xmlns:p14="http://schemas.microsoft.com/office/powerpoint/2010/main" val="784959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sz="1200" b="0" i="0" u="none" strike="noStrike" cap="none">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hlinkClick r:id="rId3"/>
              </a:rPr>
              <a:t>Philip </a:t>
            </a:r>
            <a:r>
              <a:rPr lang="en-GB" sz="1200" b="0" i="0" u="none" strike="noStrike" cap="none" err="1">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hlinkClick r:id="rId3"/>
              </a:rPr>
              <a:t>Oroni</a:t>
            </a:r>
            <a:r>
              <a:rPr lang="en-GB" sz="1200" b="0" i="0" u="none" strike="noStrike" cap="none">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rPr>
              <a:t> For </a:t>
            </a:r>
            <a:r>
              <a:rPr lang="en-GB" sz="1200" b="0" i="0" u="none" strike="noStrike" cap="none" err="1">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hlinkClick r:id="rId4"/>
              </a:rPr>
              <a:t>Unsplash</a:t>
            </a:r>
            <a:r>
              <a:rPr lang="en-GB" sz="1200" b="0" i="0" u="none" strike="noStrike" cap="none">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hlinkClick r:id="rId4"/>
              </a:rPr>
              <a:t>+</a:t>
            </a:r>
            <a:endParaRPr lang="en-GB" sz="1200" b="0" i="0" u="none" strike="noStrike" cap="none">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endParaRPr>
          </a:p>
          <a:p>
            <a:pPr marL="158750" indent="0">
              <a:buNone/>
            </a:pPr>
            <a:endParaRPr lang="en-US" dirty="0"/>
          </a:p>
          <a:p>
            <a:pPr marL="158750" indent="0">
              <a:buNone/>
            </a:pPr>
            <a:r>
              <a:rPr lang="en-GB" dirty="0"/>
              <a:t>Ads/trailer integral part of cinema experience</a:t>
            </a:r>
            <a:endParaRPr lang="en-US"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14</a:t>
            </a:fld>
            <a:endParaRPr lang="en-GB"/>
          </a:p>
        </p:txBody>
      </p:sp>
    </p:spTree>
    <p:extLst>
      <p:ext uri="{BB962C8B-B14F-4D97-AF65-F5344CB8AC3E}">
        <p14:creationId xmlns:p14="http://schemas.microsoft.com/office/powerpoint/2010/main" val="2751948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r>
              <a:rPr lang="en-GB" sz="1200">
                <a:solidFill>
                  <a:schemeClr val="bg1">
                    <a:lumMod val="65000"/>
                  </a:schemeClr>
                </a:solidFill>
                <a:latin typeface="Inter Tight" panose="020B0604020202020204" pitchFamily="34" charset="0"/>
                <a:cs typeface="Inter Tight" panose="020B0604020202020204" pitchFamily="34" charset="0"/>
              </a:rPr>
              <a:t>No significant differences @95% between CGF Child profile </a:t>
            </a:r>
          </a:p>
          <a:p>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15</a:t>
            </a:fld>
            <a:endParaRPr lang="en-GB"/>
          </a:p>
        </p:txBody>
      </p:sp>
    </p:spTree>
    <p:extLst>
      <p:ext uri="{BB962C8B-B14F-4D97-AF65-F5344CB8AC3E}">
        <p14:creationId xmlns:p14="http://schemas.microsoft.com/office/powerpoint/2010/main" val="122953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DB32A-7449-A7FB-3BB1-7074A36AA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C8E2CD-9983-511A-6D50-F9FCDBB676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EC4C6-DED5-2CE7-72A4-F7F1CC662C35}"/>
              </a:ext>
            </a:extLst>
          </p:cNvPr>
          <p:cNvSpPr>
            <a:spLocks noGrp="1"/>
          </p:cNvSpPr>
          <p:nvPr>
            <p:ph type="body" idx="1"/>
          </p:nvPr>
        </p:nvSpPr>
        <p:spPr/>
        <p:txBody>
          <a:bodyPr/>
          <a:lstStyle/>
          <a:p>
            <a:pPr marL="158750" indent="0">
              <a:buNone/>
            </a:pPr>
            <a:r>
              <a:rPr lang="en-US" dirty="0"/>
              <a:t>Photo by </a:t>
            </a:r>
            <a:r>
              <a:rPr lang="en-US" dirty="0">
                <a:hlinkClick r:id="rId3"/>
              </a:rPr>
              <a:t>Pavol </a:t>
            </a:r>
            <a:r>
              <a:rPr lang="en-US" dirty="0" err="1">
                <a:hlinkClick r:id="rId3"/>
              </a:rPr>
              <a:t>Štugel</a:t>
            </a:r>
            <a:r>
              <a:rPr lang="en-US" dirty="0"/>
              <a:t> on </a:t>
            </a:r>
            <a:r>
              <a:rPr lang="en-US" dirty="0" err="1">
                <a:hlinkClick r:id="rId4"/>
              </a:rPr>
              <a:t>Unsplash</a:t>
            </a:r>
            <a:r>
              <a:rPr lang="en-US" dirty="0"/>
              <a:t> </a:t>
            </a:r>
            <a:endParaRPr lang="en-GB" sz="1200" b="0" i="0" u="none" strike="noStrike" cap="none">
              <a:solidFill>
                <a:srgbClr val="000000"/>
              </a:solidFill>
              <a:effectLst/>
              <a:latin typeface="Inter Tight" panose="020B0604020202020204" pitchFamily="34" charset="0"/>
              <a:ea typeface="Inter Tight" panose="020B0604020202020204" pitchFamily="34" charset="0"/>
              <a:cs typeface="Inter Tight" panose="020B0604020202020204" pitchFamily="34" charset="0"/>
              <a:sym typeface="Inter Tight"/>
            </a:endParaRPr>
          </a:p>
          <a:p>
            <a:pPr marL="158750" indent="0">
              <a:buNone/>
            </a:pPr>
            <a:endParaRPr lang="en-GB" dirty="0"/>
          </a:p>
          <a:p>
            <a:endParaRPr lang="en-GB" dirty="0"/>
          </a:p>
        </p:txBody>
      </p:sp>
      <p:sp>
        <p:nvSpPr>
          <p:cNvPr id="4" name="Slide Number Placeholder 3">
            <a:extLst>
              <a:ext uri="{FF2B5EF4-FFF2-40B4-BE49-F238E27FC236}">
                <a16:creationId xmlns:a16="http://schemas.microsoft.com/office/drawing/2014/main" id="{E9F32D58-B242-470F-C40C-5F04D1686EE1}"/>
              </a:ext>
            </a:extLst>
          </p:cNvPr>
          <p:cNvSpPr>
            <a:spLocks noGrp="1"/>
          </p:cNvSpPr>
          <p:nvPr>
            <p:ph type="sldNum" sz="quarter" idx="5"/>
          </p:nvPr>
        </p:nvSpPr>
        <p:spPr/>
        <p:txBody>
          <a:bodyPr/>
          <a:lstStyle/>
          <a:p>
            <a:fld id="{C78402DA-2A0D-4673-AD50-76F374C3F685}" type="slidenum">
              <a:rPr lang="en-GB" smtClean="0"/>
              <a:t>19</a:t>
            </a:fld>
            <a:endParaRPr lang="en-GB"/>
          </a:p>
        </p:txBody>
      </p:sp>
    </p:spTree>
    <p:extLst>
      <p:ext uri="{BB962C8B-B14F-4D97-AF65-F5344CB8AC3E}">
        <p14:creationId xmlns:p14="http://schemas.microsoft.com/office/powerpoint/2010/main" val="19639613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dirty="0"/>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dirty="0"/>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dirty="0"/>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77373067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dirty="0"/>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414216423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4493484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960135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dirty="0"/>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181541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dirty="0"/>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1753083368"/>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hart colour bg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hart full width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hart colour bg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72917268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Chart full width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35232477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4213591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83365074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hart full width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73B639C9-A30E-28F6-BC1C-4BD6178C7E0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3341567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2519232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766222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566088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3428746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887000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86821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297564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1465280028"/>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25177437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9787152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41811788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Statement 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1846143959"/>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dirty="0"/>
              <a:t>Statement or numbers</a:t>
            </a:r>
            <a:endParaRPr lang="en-US" dirty="0"/>
          </a:p>
        </p:txBody>
      </p:sp>
    </p:spTree>
    <p:extLst>
      <p:ext uri="{BB962C8B-B14F-4D97-AF65-F5344CB8AC3E}">
        <p14:creationId xmlns:p14="http://schemas.microsoft.com/office/powerpoint/2010/main" val="2589317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spTree>
    <p:extLst>
      <p:ext uri="{BB962C8B-B14F-4D97-AF65-F5344CB8AC3E}">
        <p14:creationId xmlns:p14="http://schemas.microsoft.com/office/powerpoint/2010/main" val="27048722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Heading, subheading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2000" b="1">
                <a:solidFill>
                  <a:schemeClr val="bg1"/>
                </a:solidFill>
              </a:defRPr>
            </a:lvl1pPr>
          </a:lstStyle>
          <a:p>
            <a:r>
              <a:rPr lang="en-US">
                <a:sym typeface="Inter Tight"/>
              </a:rPr>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0759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eading, subheading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2000" b="1">
                <a:solidFill>
                  <a:schemeClr val="tx1"/>
                </a:solidFill>
              </a:defRPr>
            </a:lvl1pPr>
          </a:lstStyle>
          <a:p>
            <a:r>
              <a:rPr lang="en-US">
                <a:sym typeface="Inter Tight"/>
              </a:rPr>
              <a:t>Subheading goes here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816693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20">
            <a:extLst>
              <a:ext uri="{FF2B5EF4-FFF2-40B4-BE49-F238E27FC236}">
                <a16:creationId xmlns:a16="http://schemas.microsoft.com/office/drawing/2014/main" id="{E28F313A-24E4-2E42-E16B-42EF0D0B738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679690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dirty="0"/>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dirty="0"/>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20" Type="http://schemas.openxmlformats.org/officeDocument/2006/relationships/theme" Target="../theme/theme10.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19" Type="http://schemas.openxmlformats.org/officeDocument/2006/relationships/slideLayout" Target="../slideLayouts/slideLayout181.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84.xml"/><Relationship Id="rId7" Type="http://schemas.openxmlformats.org/officeDocument/2006/relationships/theme" Target="../theme/theme11.xml"/><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5" Type="http://schemas.openxmlformats.org/officeDocument/2006/relationships/slideLayout" Target="../slideLayouts/slideLayout186.xml"/><Relationship Id="rId4" Type="http://schemas.openxmlformats.org/officeDocument/2006/relationships/slideLayout" Target="../slideLayouts/slideLayout1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theme" Target="../theme/theme4.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9" Type="http://schemas.openxmlformats.org/officeDocument/2006/relationships/slideLayout" Target="../slideLayouts/slideLayout103.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42" Type="http://schemas.openxmlformats.org/officeDocument/2006/relationships/slideLayout" Target="../slideLayouts/slideLayout106.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41" Type="http://schemas.openxmlformats.org/officeDocument/2006/relationships/slideLayout" Target="../slideLayouts/slideLayout105.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37" Type="http://schemas.openxmlformats.org/officeDocument/2006/relationships/slideLayout" Target="../slideLayouts/slideLayout101.xml"/><Relationship Id="rId40" Type="http://schemas.openxmlformats.org/officeDocument/2006/relationships/slideLayout" Target="../slideLayouts/slideLayout104.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slideLayout" Target="../slideLayouts/slideLayout100.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 Id="rId43" Type="http://schemas.openxmlformats.org/officeDocument/2006/relationships/theme" Target="../theme/theme5.xml"/><Relationship Id="rId8" Type="http://schemas.openxmlformats.org/officeDocument/2006/relationships/slideLayout" Target="../slideLayouts/slideLayout72.xml"/><Relationship Id="rId3" Type="http://schemas.openxmlformats.org/officeDocument/2006/relationships/slideLayout" Target="../slideLayouts/slideLayout67.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38" Type="http://schemas.openxmlformats.org/officeDocument/2006/relationships/slideLayout" Target="../slideLayouts/slideLayout10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3" Type="http://schemas.openxmlformats.org/officeDocument/2006/relationships/slideLayout" Target="../slideLayouts/slideLayout109.xml"/><Relationship Id="rId21" Type="http://schemas.openxmlformats.org/officeDocument/2006/relationships/theme" Target="../theme/theme6.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theme" Target="../theme/theme7.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theme" Target="../theme/theme8.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59.xml"/><Relationship Id="rId7" Type="http://schemas.openxmlformats.org/officeDocument/2006/relationships/theme" Target="../theme/theme9.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5" Type="http://schemas.openxmlformats.org/officeDocument/2006/relationships/slideLayout" Target="../slideLayouts/slideLayout161.xml"/><Relationship Id="rId4" Type="http://schemas.openxmlformats.org/officeDocument/2006/relationships/slideLayout" Target="../slideLayouts/slideLayout1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757" r:id="rId5"/>
    <p:sldLayoutId id="2147484758" r:id="rId6"/>
    <p:sldLayoutId id="2147484767" r:id="rId7"/>
    <p:sldLayoutId id="2147484761" r:id="rId8"/>
    <p:sldLayoutId id="2147484762" r:id="rId9"/>
    <p:sldLayoutId id="2147484391" r:id="rId10"/>
    <p:sldLayoutId id="2147484736" r:id="rId11"/>
    <p:sldLayoutId id="2147484392" r:id="rId12"/>
    <p:sldLayoutId id="2147484733" r:id="rId13"/>
    <p:sldLayoutId id="2147484734" r:id="rId14"/>
    <p:sldLayoutId id="2147484735" r:id="rId15"/>
    <p:sldLayoutId id="2147484393" r:id="rId16"/>
    <p:sldLayoutId id="2147484737" r:id="rId17"/>
    <p:sldLayoutId id="2147484419" r:id="rId18"/>
    <p:sldLayoutId id="2147484738" r:id="rId1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4752" r:id="rId6"/>
    <p:sldLayoutId id="2147483808" r:id="rId7"/>
    <p:sldLayoutId id="2147483911" r:id="rId8"/>
    <p:sldLayoutId id="2147483810" r:id="rId9"/>
    <p:sldLayoutId id="2147483916" r:id="rId10"/>
    <p:sldLayoutId id="2147483914" r:id="rId11"/>
    <p:sldLayoutId id="2147483915" r:id="rId12"/>
    <p:sldLayoutId id="2147483811" r:id="rId13"/>
    <p:sldLayoutId id="2147483912" r:id="rId14"/>
    <p:sldLayoutId id="2147483812" r:id="rId15"/>
    <p:sldLayoutId id="2147483913" r:id="rId16"/>
    <p:sldLayoutId id="2147483813" r:id="rId17"/>
    <p:sldLayoutId id="2147483917" r:id="rId18"/>
    <p:sldLayoutId id="2147483815" r:id="rId19"/>
    <p:sldLayoutId id="2147483919" r:id="rId20"/>
    <p:sldLayoutId id="2147483814" r:id="rId21"/>
    <p:sldLayoutId id="2147483918" r:id="rId22"/>
    <p:sldLayoutId id="2147484753" r:id="rId23"/>
    <p:sldLayoutId id="2147484754" r:id="rId2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 id="2147484763" r:id="rId11"/>
    <p:sldLayoutId id="2147484764"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3"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xml"/><Relationship Id="rId1" Type="http://schemas.openxmlformats.org/officeDocument/2006/relationships/slideLayout" Target="../slideLayouts/slideLayout16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171.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54.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6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71.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16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9.png"/><Relationship Id="rId7" Type="http://schemas.openxmlformats.org/officeDocument/2006/relationships/image" Target="../media/image50.jpg"/><Relationship Id="rId12" Type="http://schemas.openxmlformats.org/officeDocument/2006/relationships/image" Target="../media/image55.jpg"/><Relationship Id="rId2" Type="http://schemas.openxmlformats.org/officeDocument/2006/relationships/image" Target="../media/image46.jpg"/><Relationship Id="rId1" Type="http://schemas.openxmlformats.org/officeDocument/2006/relationships/slideLayout" Target="../slideLayouts/slideLayout78.xml"/><Relationship Id="rId6" Type="http://schemas.openxmlformats.org/officeDocument/2006/relationships/image" Target="../media/image49.jpg"/><Relationship Id="rId11" Type="http://schemas.openxmlformats.org/officeDocument/2006/relationships/image" Target="../media/image54.jpg"/><Relationship Id="rId5" Type="http://schemas.openxmlformats.org/officeDocument/2006/relationships/image" Target="../media/image48.jpg"/><Relationship Id="rId10" Type="http://schemas.openxmlformats.org/officeDocument/2006/relationships/image" Target="../media/image53.jpg"/><Relationship Id="rId4" Type="http://schemas.openxmlformats.org/officeDocument/2006/relationships/image" Target="../media/image47.jpg"/><Relationship Id="rId9" Type="http://schemas.openxmlformats.org/officeDocument/2006/relationships/image" Target="../media/image52.jp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62.xml"/></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chart" Target="../charts/chart1.xml"/><Relationship Id="rId1" Type="http://schemas.openxmlformats.org/officeDocument/2006/relationships/slideLayout" Target="../slideLayouts/slideLayout149.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5.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1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6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378A5A-C437-1106-CF77-F467DA186502}"/>
              </a:ext>
            </a:extLst>
          </p:cNvPr>
          <p:cNvSpPr>
            <a:spLocks noGrp="1"/>
          </p:cNvSpPr>
          <p:nvPr>
            <p:ph type="title"/>
          </p:nvPr>
        </p:nvSpPr>
        <p:spPr>
          <a:xfrm>
            <a:off x="199967" y="1915245"/>
            <a:ext cx="11653460" cy="3027510"/>
          </a:xfrm>
        </p:spPr>
        <p:txBody>
          <a:bodyPr/>
          <a:lstStyle/>
          <a:p>
            <a:pPr algn="l"/>
            <a:r>
              <a:rPr lang="en-GB" dirty="0"/>
              <a:t>Cinema: A Family Favourite</a:t>
            </a:r>
            <a:br>
              <a:rPr lang="en-GB" dirty="0"/>
            </a:br>
            <a:r>
              <a:rPr lang="en-GB" sz="2400" b="0" dirty="0"/>
              <a:t>Digital Cinema Media x REDC</a:t>
            </a:r>
            <a:endParaRPr lang="en-GB" b="0" dirty="0"/>
          </a:p>
        </p:txBody>
      </p:sp>
      <p:pic>
        <p:nvPicPr>
          <p:cNvPr id="5" name="Picture 4" descr="A picture containing drawing&#10;&#10;Description automatically generated">
            <a:extLst>
              <a:ext uri="{FF2B5EF4-FFF2-40B4-BE49-F238E27FC236}">
                <a16:creationId xmlns:a16="http://schemas.microsoft.com/office/drawing/2014/main" id="{D92DC80E-1840-E2AB-623B-FCFD3395C9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88920" y="6374585"/>
            <a:ext cx="904027" cy="271209"/>
          </a:xfrm>
          <a:prstGeom prst="rect">
            <a:avLst/>
          </a:prstGeom>
        </p:spPr>
      </p:pic>
    </p:spTree>
    <p:extLst>
      <p:ext uri="{BB962C8B-B14F-4D97-AF65-F5344CB8AC3E}">
        <p14:creationId xmlns:p14="http://schemas.microsoft.com/office/powerpoint/2010/main" val="3588552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CE05B1-AEE5-77E5-4D66-6B57CEC417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0647B7-3647-9A52-0AC8-D7AC62B22478}"/>
              </a:ext>
            </a:extLst>
          </p:cNvPr>
          <p:cNvSpPr>
            <a:spLocks noGrp="1"/>
          </p:cNvSpPr>
          <p:nvPr>
            <p:ph type="body" sz="quarter" idx="83"/>
          </p:nvPr>
        </p:nvSpPr>
        <p:spPr>
          <a:xfrm>
            <a:off x="7863840" y="6496428"/>
            <a:ext cx="4122918" cy="187961"/>
          </a:xfrm>
        </p:spPr>
        <p:txBody>
          <a:bodyPr>
            <a:normAutofit/>
          </a:bodyPr>
          <a:lstStyle/>
          <a:p>
            <a:r>
              <a:rPr lang="en-GB" dirty="0"/>
              <a:t>Base: All cinemagoing families (n=1,101). Strongly/somewhat agree.</a:t>
            </a:r>
          </a:p>
        </p:txBody>
      </p:sp>
      <p:sp>
        <p:nvSpPr>
          <p:cNvPr id="29" name="Title 3">
            <a:extLst>
              <a:ext uri="{FF2B5EF4-FFF2-40B4-BE49-F238E27FC236}">
                <a16:creationId xmlns:a16="http://schemas.microsoft.com/office/drawing/2014/main" id="{831064C3-7C84-FAA3-3C79-3503DFF8C53C}"/>
              </a:ext>
            </a:extLst>
          </p:cNvPr>
          <p:cNvSpPr>
            <a:spLocks noGrp="1"/>
          </p:cNvSpPr>
          <p:nvPr>
            <p:ph type="title"/>
          </p:nvPr>
        </p:nvSpPr>
        <p:spPr>
          <a:xfrm>
            <a:off x="1776800" y="1077656"/>
            <a:ext cx="8638399" cy="525462"/>
          </a:xfrm>
        </p:spPr>
        <p:txBody>
          <a:bodyPr>
            <a:noAutofit/>
          </a:bodyPr>
          <a:lstStyle/>
          <a:p>
            <a:pPr algn="ctr"/>
            <a:r>
              <a:rPr lang="en-GB" dirty="0"/>
              <a:t>Over 8 in 10 agree that a trip to the cinema as a family always feels special (85%)</a:t>
            </a:r>
          </a:p>
        </p:txBody>
      </p:sp>
    </p:spTree>
    <p:extLst>
      <p:ext uri="{BB962C8B-B14F-4D97-AF65-F5344CB8AC3E}">
        <p14:creationId xmlns:p14="http://schemas.microsoft.com/office/powerpoint/2010/main" val="2376260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7CFB90C4-6C91-A584-B399-6243D15306D5}"/>
              </a:ext>
            </a:extLst>
          </p:cNvPr>
          <p:cNvSpPr>
            <a:spLocks noGrp="1"/>
          </p:cNvSpPr>
          <p:nvPr>
            <p:ph type="title"/>
          </p:nvPr>
        </p:nvSpPr>
        <p:spPr>
          <a:xfrm>
            <a:off x="201612" y="225425"/>
            <a:ext cx="6311006" cy="4645023"/>
          </a:xfrm>
        </p:spPr>
        <p:txBody>
          <a:bodyPr/>
          <a:lstStyle/>
          <a:p>
            <a:r>
              <a:rPr lang="en-US" sz="5400" dirty="0"/>
              <a:t>Cinema is highly valued by parents</a:t>
            </a:r>
          </a:p>
        </p:txBody>
      </p:sp>
      <p:sp>
        <p:nvSpPr>
          <p:cNvPr id="16" name="Text Placeholder 3">
            <a:extLst>
              <a:ext uri="{FF2B5EF4-FFF2-40B4-BE49-F238E27FC236}">
                <a16:creationId xmlns:a16="http://schemas.microsoft.com/office/drawing/2014/main" id="{808FB4C6-1226-6D83-5BD6-31CBE4E7CCB2}"/>
              </a:ext>
            </a:extLst>
          </p:cNvPr>
          <p:cNvSpPr>
            <a:spLocks noGrp="1"/>
          </p:cNvSpPr>
          <p:nvPr>
            <p:ph type="body" sz="quarter" idx="12"/>
          </p:nvPr>
        </p:nvSpPr>
        <p:spPr>
          <a:xfrm>
            <a:off x="2624329" y="6336051"/>
            <a:ext cx="4199094" cy="347555"/>
          </a:xfrm>
        </p:spPr>
        <p:txBody>
          <a:bodyPr/>
          <a:lstStyle/>
          <a:p>
            <a:r>
              <a:rPr lang="en-GB" sz="1000" dirty="0"/>
              <a:t>How strongly do you agree, or disagree, with each of the following statements? Base: All cinemagoing families (n=1,101)</a:t>
            </a:r>
          </a:p>
        </p:txBody>
      </p:sp>
      <p:pic>
        <p:nvPicPr>
          <p:cNvPr id="7" name="Picture Placeholder 6">
            <a:extLst>
              <a:ext uri="{FF2B5EF4-FFF2-40B4-BE49-F238E27FC236}">
                <a16:creationId xmlns:a16="http://schemas.microsoft.com/office/drawing/2014/main" id="{249FA0E1-C999-D138-26C2-2C1E907BC19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950" r="13807" b="1"/>
          <a:stretch>
            <a:fillRect/>
          </a:stretch>
        </p:blipFill>
        <p:spPr>
          <a:xfrm>
            <a:off x="7125833" y="225425"/>
            <a:ext cx="4860925" cy="6407150"/>
          </a:xfrm>
          <a:prstGeom prst="roundRect">
            <a:avLst>
              <a:gd name="adj" fmla="val 1469"/>
            </a:avLst>
          </a:prstGeom>
          <a:noFill/>
        </p:spPr>
      </p:pic>
      <p:sp>
        <p:nvSpPr>
          <p:cNvPr id="20" name="Text Placeholder 16">
            <a:extLst>
              <a:ext uri="{FF2B5EF4-FFF2-40B4-BE49-F238E27FC236}">
                <a16:creationId xmlns:a16="http://schemas.microsoft.com/office/drawing/2014/main" id="{970E9BA7-86BA-CC29-0C57-E8D401DB7E35}"/>
              </a:ext>
            </a:extLst>
          </p:cNvPr>
          <p:cNvSpPr txBox="1">
            <a:spLocks/>
          </p:cNvSpPr>
          <p:nvPr/>
        </p:nvSpPr>
        <p:spPr>
          <a:xfrm>
            <a:off x="2485263" y="2180469"/>
            <a:ext cx="3334893" cy="605868"/>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chemeClr val="bg1"/>
                </a:solidFill>
                <a:effectLst/>
                <a:uLnTx/>
                <a:uFillTx/>
                <a:latin typeface="+mn-lt"/>
                <a:cs typeface="Inter Tight" panose="020B0604020202020204" pitchFamily="34" charset="0"/>
                <a:sym typeface="Inter Tight"/>
              </a:rPr>
              <a:t>Cinema is a relaxing way to spend time together as a family</a:t>
            </a:r>
          </a:p>
        </p:txBody>
      </p:sp>
      <p:sp>
        <p:nvSpPr>
          <p:cNvPr id="24" name="Text Placeholder 16">
            <a:extLst>
              <a:ext uri="{FF2B5EF4-FFF2-40B4-BE49-F238E27FC236}">
                <a16:creationId xmlns:a16="http://schemas.microsoft.com/office/drawing/2014/main" id="{8D070CF0-072F-C794-1E6A-8D14E7201A79}"/>
              </a:ext>
            </a:extLst>
          </p:cNvPr>
          <p:cNvSpPr txBox="1">
            <a:spLocks/>
          </p:cNvSpPr>
          <p:nvPr/>
        </p:nvSpPr>
        <p:spPr>
          <a:xfrm>
            <a:off x="2485263" y="3402748"/>
            <a:ext cx="3334893" cy="876467"/>
          </a:xfrm>
          <a:prstGeom prst="rect">
            <a:avLst/>
          </a:prstGeom>
        </p:spPr>
        <p:txBody>
          <a:bodyPr anchor="ctr"/>
          <a:lstStyle>
            <a:defPPr marR="0" lvl="0" algn="l" rtl="0">
              <a:lnSpc>
                <a:spcPct val="100000"/>
              </a:lnSpc>
              <a:spcBef>
                <a:spcPts val="0"/>
              </a:spcBef>
              <a:spcAft>
                <a:spcPts val="0"/>
              </a:spcAft>
              <a:defRPr/>
            </a:defPPr>
            <a:lvl1pPr eaLnBrk="1" hangingPunct="1">
              <a:lnSpc>
                <a:spcPct val="114000"/>
              </a:lnSpc>
              <a:defRPr sz="1200" b="1">
                <a:solidFill>
                  <a:schemeClr val="tx1"/>
                </a:solidFill>
                <a:latin typeface="Inter Tight" panose="020B0604020202020204" pitchFamily="34" charset="0"/>
                <a:ea typeface="Inter Tight" panose="020B0604020202020204" pitchFamily="34" charset="0"/>
                <a:cs typeface="Inter Tight" panose="020B0604020202020204" pitchFamily="34" charset="0"/>
              </a:defRPr>
            </a:lvl1pPr>
            <a:lvl2pPr eaLnBrk="1" hangingPunct="1">
              <a:lnSpc>
                <a:spcPct val="114000"/>
              </a:lnSpc>
              <a:defRPr sz="1200"/>
            </a:lvl2pPr>
            <a:lvl3pPr eaLnBrk="1" hangingPunct="1">
              <a:lnSpc>
                <a:spcPct val="114000"/>
              </a:lnSpc>
              <a:defRPr sz="1200"/>
            </a:lvl3pPr>
            <a:lvl4pPr eaLnBrk="1" hangingPunct="1">
              <a:lnSpc>
                <a:spcPct val="114000"/>
              </a:lnSpc>
              <a:defRPr sz="1200"/>
            </a:lvl4pPr>
            <a:lvl5pPr eaLnBrk="1" hangingPunct="1">
              <a:lnSpc>
                <a:spcPct val="114000"/>
              </a:lnSpc>
              <a:defRPr sz="1200"/>
            </a:lvl5pPr>
            <a:lvl6pPr eaLnBrk="1" hangingPunct="1"/>
            <a:lvl7pPr eaLnBrk="1" hangingPunct="1"/>
            <a:lvl8pPr eaLnBrk="1" hangingPunct="1"/>
            <a:lvl9pPr eaLnBrk="1" hangingPunct="1"/>
          </a:lstStyle>
          <a:p>
            <a:pPr marL="0" marR="0" lvl="0" indent="0" algn="l"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chemeClr val="bg1"/>
                </a:solidFill>
                <a:effectLst/>
                <a:uLnTx/>
                <a:uFillTx/>
                <a:latin typeface="+mn-lt"/>
                <a:cs typeface="Inter Tight" panose="020B0604020202020204" pitchFamily="34" charset="0"/>
                <a:sym typeface="Inter Tight"/>
              </a:rPr>
              <a:t>Watching a film in the cinema is more immersive than watching at home</a:t>
            </a:r>
          </a:p>
        </p:txBody>
      </p:sp>
      <p:sp>
        <p:nvSpPr>
          <p:cNvPr id="28" name="Text Placeholder 16">
            <a:extLst>
              <a:ext uri="{FF2B5EF4-FFF2-40B4-BE49-F238E27FC236}">
                <a16:creationId xmlns:a16="http://schemas.microsoft.com/office/drawing/2014/main" id="{0D40ED1D-B63F-4EB9-B9CB-906D38E03DCA}"/>
              </a:ext>
            </a:extLst>
          </p:cNvPr>
          <p:cNvSpPr txBox="1">
            <a:spLocks/>
          </p:cNvSpPr>
          <p:nvPr/>
        </p:nvSpPr>
        <p:spPr>
          <a:xfrm>
            <a:off x="2485263" y="4941346"/>
            <a:ext cx="3334893" cy="347555"/>
          </a:xfrm>
          <a:prstGeom prst="rect">
            <a:avLst/>
          </a:prstGeom>
        </p:spPr>
        <p:txBody>
          <a:bodyPr anchor="ctr"/>
          <a:lstStyle>
            <a:defPPr marR="0" lvl="0" algn="l" rtl="0">
              <a:lnSpc>
                <a:spcPct val="100000"/>
              </a:lnSpc>
              <a:spcBef>
                <a:spcPts val="0"/>
              </a:spcBef>
              <a:spcAft>
                <a:spcPts val="0"/>
              </a:spcAft>
              <a:defRPr/>
            </a:defPPr>
            <a:lvl1pPr eaLnBrk="1" hangingPunct="1">
              <a:lnSpc>
                <a:spcPct val="114000"/>
              </a:lnSpc>
              <a:defRPr sz="1200" b="1">
                <a:solidFill>
                  <a:schemeClr val="tx1"/>
                </a:solidFill>
                <a:latin typeface="Inter Tight" panose="020B0604020202020204" pitchFamily="34" charset="0"/>
                <a:ea typeface="Inter Tight" panose="020B0604020202020204" pitchFamily="34" charset="0"/>
                <a:cs typeface="Inter Tight" panose="020B0604020202020204" pitchFamily="34" charset="0"/>
              </a:defRPr>
            </a:lvl1pPr>
            <a:lvl2pPr eaLnBrk="1" hangingPunct="1">
              <a:lnSpc>
                <a:spcPct val="114000"/>
              </a:lnSpc>
              <a:defRPr sz="1200"/>
            </a:lvl2pPr>
            <a:lvl3pPr eaLnBrk="1" hangingPunct="1">
              <a:lnSpc>
                <a:spcPct val="114000"/>
              </a:lnSpc>
              <a:defRPr sz="1200"/>
            </a:lvl3pPr>
            <a:lvl4pPr eaLnBrk="1" hangingPunct="1">
              <a:lnSpc>
                <a:spcPct val="114000"/>
              </a:lnSpc>
              <a:defRPr sz="1200"/>
            </a:lvl4pPr>
            <a:lvl5pPr eaLnBrk="1" hangingPunct="1">
              <a:lnSpc>
                <a:spcPct val="114000"/>
              </a:lnSpc>
              <a:defRPr sz="1200"/>
            </a:lvl5pPr>
            <a:lvl6pPr eaLnBrk="1" hangingPunct="1"/>
            <a:lvl7pPr eaLnBrk="1" hangingPunct="1"/>
            <a:lvl8pPr eaLnBrk="1" hangingPunct="1"/>
            <a:lvl9pPr eaLnBrk="1" hangingPunct="1"/>
          </a:lstStyle>
          <a:p>
            <a:pPr marL="0" marR="0" lvl="0" indent="0" algn="l"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chemeClr val="bg1"/>
                </a:solidFill>
                <a:effectLst/>
                <a:uLnTx/>
                <a:uFillTx/>
                <a:latin typeface="+mn-lt"/>
                <a:cs typeface="Inter Tight" panose="020B0604020202020204" pitchFamily="34" charset="0"/>
                <a:sym typeface="Inter Tight"/>
              </a:rPr>
              <a:t>We can focus better on a film in the cinema than at home</a:t>
            </a:r>
          </a:p>
        </p:txBody>
      </p:sp>
      <p:sp>
        <p:nvSpPr>
          <p:cNvPr id="30" name="TextBox 29">
            <a:extLst>
              <a:ext uri="{FF2B5EF4-FFF2-40B4-BE49-F238E27FC236}">
                <a16:creationId xmlns:a16="http://schemas.microsoft.com/office/drawing/2014/main" id="{D676663A-E863-035C-4371-9CAC14AFA760}"/>
              </a:ext>
            </a:extLst>
          </p:cNvPr>
          <p:cNvSpPr txBox="1"/>
          <p:nvPr/>
        </p:nvSpPr>
        <p:spPr>
          <a:xfrm>
            <a:off x="366765" y="5709680"/>
            <a:ext cx="2289930" cy="2769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solidFill>
                  <a:schemeClr val="bg1"/>
                </a:solidFill>
                <a:effectLst/>
                <a:uLnTx/>
                <a:uFillTx/>
                <a:latin typeface="+mj-lt"/>
                <a:cs typeface="Inter Tight"/>
                <a:sym typeface="Inter Tight"/>
              </a:rPr>
              <a:t>(Strongly/ somewhat agree)</a:t>
            </a:r>
          </a:p>
        </p:txBody>
      </p:sp>
      <p:sp>
        <p:nvSpPr>
          <p:cNvPr id="32" name="Text Placeholder 2">
            <a:extLst>
              <a:ext uri="{FF2B5EF4-FFF2-40B4-BE49-F238E27FC236}">
                <a16:creationId xmlns:a16="http://schemas.microsoft.com/office/drawing/2014/main" id="{FCAF6C36-1CBC-6AE8-AC62-79E9522D8B17}"/>
              </a:ext>
            </a:extLst>
          </p:cNvPr>
          <p:cNvSpPr txBox="1">
            <a:spLocks/>
          </p:cNvSpPr>
          <p:nvPr/>
        </p:nvSpPr>
        <p:spPr>
          <a:xfrm>
            <a:off x="486187" y="2012201"/>
            <a:ext cx="1559430" cy="901983"/>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34" name="Title 15">
            <a:extLst>
              <a:ext uri="{FF2B5EF4-FFF2-40B4-BE49-F238E27FC236}">
                <a16:creationId xmlns:a16="http://schemas.microsoft.com/office/drawing/2014/main" id="{5E9F2A08-B8C6-2B99-8E99-CC497AE32AD2}"/>
              </a:ext>
            </a:extLst>
          </p:cNvPr>
          <p:cNvSpPr txBox="1">
            <a:spLocks/>
          </p:cNvSpPr>
          <p:nvPr/>
        </p:nvSpPr>
        <p:spPr>
          <a:xfrm>
            <a:off x="408537" y="1979873"/>
            <a:ext cx="1714730" cy="1034777"/>
          </a:xfrm>
          <a:prstGeom prst="rect">
            <a:avLst/>
          </a:prstGeom>
        </p:spPr>
        <p:txBody>
          <a:bodyPr vert="horz" lIns="0" tIns="45720" rIns="0" bIns="45720" rtlCol="0"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rgbClr val="000000"/>
              </a:buClr>
              <a:buFont typeface="Inter Tight"/>
              <a:defRPr sz="2800" b="0" i="0" u="none" strike="noStrike" cap="all" baseline="0">
                <a:solidFill>
                  <a:srgbClr val="000000"/>
                </a:solidFill>
                <a:latin typeface="Inter Tight" panose="020B0806030902050204" pitchFamily="34" charset="0"/>
                <a:ea typeface="Inter Tight" panose="020B0806030902050204" pitchFamily="34" charset="0"/>
                <a:cs typeface="Inter Tight" panose="020B0604020202020204" pitchFamily="34" charset="0"/>
                <a:sym typeface="Inter Tight"/>
              </a:defRPr>
            </a:lvl1pPr>
            <a:lvl2pPr marR="0" lvl="1"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2pPr>
            <a:lvl3pPr marR="0" lvl="2"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3pPr>
            <a:lvl4pPr marR="0" lvl="3"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4pPr>
            <a:lvl5pPr marR="0" lvl="4"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914400" rtl="0" eaLnBrk="1" fontAlgn="auto" latinLnBrk="0" hangingPunct="1">
              <a:lnSpc>
                <a:spcPct val="90000"/>
              </a:lnSpc>
              <a:spcBef>
                <a:spcPts val="0"/>
              </a:spcBef>
              <a:spcAft>
                <a:spcPts val="0"/>
              </a:spcAft>
              <a:buClr>
                <a:srgbClr val="000000"/>
              </a:buClr>
              <a:buSzTx/>
              <a:buFont typeface="Inter Tight"/>
              <a:buNone/>
              <a:tabLst/>
              <a:defRPr/>
            </a:pPr>
            <a:r>
              <a:rPr kumimoji="0" lang="en-GB" sz="4800" b="1" i="0" u="none" strike="noStrike" kern="0" cap="all" spc="0" normalizeH="0" baseline="0" noProof="0">
                <a:ln>
                  <a:noFill/>
                </a:ln>
                <a:solidFill>
                  <a:schemeClr val="tx1"/>
                </a:solidFill>
                <a:effectLst/>
                <a:uLnTx/>
                <a:uFillTx/>
                <a:latin typeface="+mj-lt"/>
                <a:cs typeface="Inter Tight" panose="020B0604020202020204" pitchFamily="34" charset="0"/>
                <a:sym typeface="Inter Tight"/>
              </a:rPr>
              <a:t>88%</a:t>
            </a:r>
          </a:p>
        </p:txBody>
      </p:sp>
      <p:sp>
        <p:nvSpPr>
          <p:cNvPr id="36" name="Text Placeholder 2">
            <a:extLst>
              <a:ext uri="{FF2B5EF4-FFF2-40B4-BE49-F238E27FC236}">
                <a16:creationId xmlns:a16="http://schemas.microsoft.com/office/drawing/2014/main" id="{D5C9730E-5D26-B884-C1DE-862F5E87F6D4}"/>
              </a:ext>
            </a:extLst>
          </p:cNvPr>
          <p:cNvSpPr txBox="1">
            <a:spLocks/>
          </p:cNvSpPr>
          <p:nvPr/>
        </p:nvSpPr>
        <p:spPr>
          <a:xfrm>
            <a:off x="486187" y="3376916"/>
            <a:ext cx="1559430" cy="901983"/>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38" name="Title 15">
            <a:extLst>
              <a:ext uri="{FF2B5EF4-FFF2-40B4-BE49-F238E27FC236}">
                <a16:creationId xmlns:a16="http://schemas.microsoft.com/office/drawing/2014/main" id="{4D949F1B-CE35-69C3-CD82-999020CCC113}"/>
              </a:ext>
            </a:extLst>
          </p:cNvPr>
          <p:cNvSpPr txBox="1">
            <a:spLocks/>
          </p:cNvSpPr>
          <p:nvPr/>
        </p:nvSpPr>
        <p:spPr>
          <a:xfrm>
            <a:off x="408537" y="3344588"/>
            <a:ext cx="1714730" cy="1034777"/>
          </a:xfrm>
          <a:prstGeom prst="rect">
            <a:avLst/>
          </a:prstGeom>
        </p:spPr>
        <p:txBody>
          <a:bodyPr vert="horz" lIns="0" tIns="45720" rIns="0" bIns="45720" rtlCol="0"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rgbClr val="000000"/>
              </a:buClr>
              <a:buFont typeface="Inter Tight"/>
              <a:defRPr sz="2800" b="0" i="0" u="none" strike="noStrike" cap="all" baseline="0">
                <a:solidFill>
                  <a:srgbClr val="000000"/>
                </a:solidFill>
                <a:latin typeface="Inter Tight" panose="020B0806030902050204" pitchFamily="34" charset="0"/>
                <a:ea typeface="Inter Tight" panose="020B0806030902050204" pitchFamily="34" charset="0"/>
                <a:cs typeface="Inter Tight" panose="020B0604020202020204" pitchFamily="34" charset="0"/>
                <a:sym typeface="Inter Tight"/>
              </a:defRPr>
            </a:lvl1pPr>
            <a:lvl2pPr marR="0" lvl="1"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2pPr>
            <a:lvl3pPr marR="0" lvl="2"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3pPr>
            <a:lvl4pPr marR="0" lvl="3"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4pPr>
            <a:lvl5pPr marR="0" lvl="4"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914400" rtl="0" eaLnBrk="1" fontAlgn="auto" latinLnBrk="0" hangingPunct="1">
              <a:lnSpc>
                <a:spcPct val="90000"/>
              </a:lnSpc>
              <a:spcBef>
                <a:spcPts val="0"/>
              </a:spcBef>
              <a:spcAft>
                <a:spcPts val="0"/>
              </a:spcAft>
              <a:buClr>
                <a:srgbClr val="000000"/>
              </a:buClr>
              <a:buSzTx/>
              <a:buFont typeface="Inter Tight"/>
              <a:buNone/>
              <a:tabLst/>
              <a:defRPr/>
            </a:pPr>
            <a:r>
              <a:rPr kumimoji="0" lang="en-GB" sz="4800" b="1" i="0" u="none" strike="noStrike" kern="0" cap="all" spc="0" normalizeH="0" baseline="0" noProof="0">
                <a:ln>
                  <a:noFill/>
                </a:ln>
                <a:solidFill>
                  <a:schemeClr val="tx1"/>
                </a:solidFill>
                <a:effectLst/>
                <a:uLnTx/>
                <a:uFillTx/>
                <a:latin typeface="+mj-lt"/>
                <a:cs typeface="Inter Tight" panose="020B0604020202020204" pitchFamily="34" charset="0"/>
                <a:sym typeface="Inter Tight"/>
              </a:rPr>
              <a:t>87%</a:t>
            </a:r>
          </a:p>
        </p:txBody>
      </p:sp>
      <p:sp>
        <p:nvSpPr>
          <p:cNvPr id="40" name="Text Placeholder 2">
            <a:extLst>
              <a:ext uri="{FF2B5EF4-FFF2-40B4-BE49-F238E27FC236}">
                <a16:creationId xmlns:a16="http://schemas.microsoft.com/office/drawing/2014/main" id="{728E173B-CD3C-C2B2-BCCF-2EC7EF985FB1}"/>
              </a:ext>
            </a:extLst>
          </p:cNvPr>
          <p:cNvSpPr txBox="1">
            <a:spLocks/>
          </p:cNvSpPr>
          <p:nvPr/>
        </p:nvSpPr>
        <p:spPr>
          <a:xfrm>
            <a:off x="486187" y="4686073"/>
            <a:ext cx="1559430" cy="901983"/>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42" name="Title 15">
            <a:extLst>
              <a:ext uri="{FF2B5EF4-FFF2-40B4-BE49-F238E27FC236}">
                <a16:creationId xmlns:a16="http://schemas.microsoft.com/office/drawing/2014/main" id="{59C14EA0-83E0-7AF2-C608-959DCAF9EBF8}"/>
              </a:ext>
            </a:extLst>
          </p:cNvPr>
          <p:cNvSpPr txBox="1">
            <a:spLocks/>
          </p:cNvSpPr>
          <p:nvPr/>
        </p:nvSpPr>
        <p:spPr>
          <a:xfrm>
            <a:off x="408537" y="4653745"/>
            <a:ext cx="1714730" cy="1034777"/>
          </a:xfrm>
          <a:prstGeom prst="rect">
            <a:avLst/>
          </a:prstGeom>
        </p:spPr>
        <p:txBody>
          <a:bodyPr vert="horz" lIns="0" tIns="45720" rIns="0" bIns="45720" rtlCol="0"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rgbClr val="000000"/>
              </a:buClr>
              <a:buFont typeface="Inter Tight"/>
              <a:defRPr sz="2800" b="0" i="0" u="none" strike="noStrike" cap="all" baseline="0">
                <a:solidFill>
                  <a:srgbClr val="000000"/>
                </a:solidFill>
                <a:latin typeface="Inter Tight" panose="020B0806030902050204" pitchFamily="34" charset="0"/>
                <a:ea typeface="Inter Tight" panose="020B0806030902050204" pitchFamily="34" charset="0"/>
                <a:cs typeface="Inter Tight" panose="020B0604020202020204" pitchFamily="34" charset="0"/>
                <a:sym typeface="Inter Tight"/>
              </a:defRPr>
            </a:lvl1pPr>
            <a:lvl2pPr marR="0" lvl="1"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2pPr>
            <a:lvl3pPr marR="0" lvl="2"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3pPr>
            <a:lvl4pPr marR="0" lvl="3"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4pPr>
            <a:lvl5pPr marR="0" lvl="4"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914400" rtl="0" eaLnBrk="1" fontAlgn="auto" latinLnBrk="0" hangingPunct="1">
              <a:lnSpc>
                <a:spcPct val="90000"/>
              </a:lnSpc>
              <a:spcBef>
                <a:spcPts val="0"/>
              </a:spcBef>
              <a:spcAft>
                <a:spcPts val="0"/>
              </a:spcAft>
              <a:buClr>
                <a:srgbClr val="000000"/>
              </a:buClr>
              <a:buSzTx/>
              <a:buFont typeface="Inter Tight"/>
              <a:buNone/>
              <a:tabLst/>
              <a:defRPr/>
            </a:pPr>
            <a:r>
              <a:rPr kumimoji="0" lang="en-GB" sz="4800" b="1" i="0" u="none" strike="noStrike" kern="0" cap="all" spc="0" normalizeH="0" baseline="0" noProof="0">
                <a:ln>
                  <a:noFill/>
                </a:ln>
                <a:solidFill>
                  <a:schemeClr val="tx1"/>
                </a:solidFill>
                <a:effectLst/>
                <a:uLnTx/>
                <a:uFillTx/>
                <a:latin typeface="+mj-lt"/>
                <a:cs typeface="Inter Tight" panose="020B0604020202020204" pitchFamily="34" charset="0"/>
                <a:sym typeface="Inter Tight"/>
              </a:rPr>
              <a:t>86%</a:t>
            </a:r>
          </a:p>
        </p:txBody>
      </p:sp>
    </p:spTree>
    <p:extLst>
      <p:ext uri="{BB962C8B-B14F-4D97-AF65-F5344CB8AC3E}">
        <p14:creationId xmlns:p14="http://schemas.microsoft.com/office/powerpoint/2010/main" val="830076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2A318-07D5-A41E-FC9A-7C347DE040BC}"/>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047D5DBA-4647-9C2D-18B3-50B2CA6ECB17}"/>
              </a:ext>
            </a:extLst>
          </p:cNvPr>
          <p:cNvSpPr>
            <a:spLocks noGrp="1"/>
          </p:cNvSpPr>
          <p:nvPr>
            <p:ph type="body" sz="quarter" idx="83"/>
          </p:nvPr>
        </p:nvSpPr>
        <p:spPr>
          <a:xfrm>
            <a:off x="6588682" y="6398296"/>
            <a:ext cx="5398076" cy="157051"/>
          </a:xfrm>
        </p:spPr>
        <p:txBody>
          <a:bodyPr/>
          <a:lstStyle/>
          <a:p>
            <a:r>
              <a:rPr lang="en-GB" dirty="0"/>
              <a:t>Which franchises or characters does CHILD(REN) AGE enjoy? Please select up to 3. Base: All cinemagoing families (n=1,101)</a:t>
            </a:r>
          </a:p>
        </p:txBody>
      </p:sp>
      <p:sp>
        <p:nvSpPr>
          <p:cNvPr id="14" name="Subtitle 2">
            <a:extLst>
              <a:ext uri="{FF2B5EF4-FFF2-40B4-BE49-F238E27FC236}">
                <a16:creationId xmlns:a16="http://schemas.microsoft.com/office/drawing/2014/main" id="{967CE69A-75B2-B65C-CE2F-A6919ABC6F77}"/>
              </a:ext>
            </a:extLst>
          </p:cNvPr>
          <p:cNvSpPr>
            <a:spLocks noGrp="1"/>
          </p:cNvSpPr>
          <p:nvPr>
            <p:ph type="subTitle" idx="1"/>
          </p:nvPr>
        </p:nvSpPr>
        <p:spPr>
          <a:xfrm>
            <a:off x="199829" y="1449246"/>
            <a:ext cx="10882181" cy="389945"/>
          </a:xfrm>
        </p:spPr>
        <p:txBody>
          <a:bodyPr/>
          <a:lstStyle/>
          <a:p>
            <a:r>
              <a:rPr lang="en-GB" dirty="0"/>
              <a:t>Popular franchises returning in 2026 will drive significant growth in family admissions YOY</a:t>
            </a:r>
          </a:p>
        </p:txBody>
      </p:sp>
      <p:sp>
        <p:nvSpPr>
          <p:cNvPr id="16" name="Title 3">
            <a:extLst>
              <a:ext uri="{FF2B5EF4-FFF2-40B4-BE49-F238E27FC236}">
                <a16:creationId xmlns:a16="http://schemas.microsoft.com/office/drawing/2014/main" id="{54CF0641-BAB0-512F-DFFB-94A39345989B}"/>
              </a:ext>
            </a:extLst>
          </p:cNvPr>
          <p:cNvSpPr>
            <a:spLocks noGrp="1"/>
          </p:cNvSpPr>
          <p:nvPr>
            <p:ph type="title"/>
          </p:nvPr>
        </p:nvSpPr>
        <p:spPr>
          <a:xfrm>
            <a:off x="199829" y="239094"/>
            <a:ext cx="10882181" cy="525552"/>
          </a:xfrm>
        </p:spPr>
        <p:txBody>
          <a:bodyPr/>
          <a:lstStyle/>
          <a:p>
            <a:r>
              <a:rPr lang="en-GB" dirty="0"/>
              <a:t>Families are set to be well served by popular franchises in 2026-27</a:t>
            </a:r>
            <a:endParaRPr lang="en-US" dirty="0"/>
          </a:p>
        </p:txBody>
      </p:sp>
      <p:graphicFrame>
        <p:nvGraphicFramePr>
          <p:cNvPr id="8" name="Chart Placeholder 14">
            <a:extLst>
              <a:ext uri="{FF2B5EF4-FFF2-40B4-BE49-F238E27FC236}">
                <a16:creationId xmlns:a16="http://schemas.microsoft.com/office/drawing/2014/main" id="{37862676-C711-83A7-BEF3-84A6BDB104B7}"/>
              </a:ext>
            </a:extLst>
          </p:cNvPr>
          <p:cNvGraphicFramePr>
            <a:graphicFrameLocks noGrp="1"/>
          </p:cNvGraphicFramePr>
          <p:nvPr>
            <p:ph type="chart" sz="quarter" idx="84"/>
            <p:extLst>
              <p:ext uri="{D42A27DB-BD31-4B8C-83A1-F6EECF244321}">
                <p14:modId xmlns:p14="http://schemas.microsoft.com/office/powerpoint/2010/main" val="2784640178"/>
              </p:ext>
            </p:extLst>
          </p:nvPr>
        </p:nvGraphicFramePr>
        <p:xfrm>
          <a:off x="199829" y="1848335"/>
          <a:ext cx="11541125" cy="41068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47D8B34D-4690-679C-68B6-D54FA19EC9A7}"/>
              </a:ext>
            </a:extLst>
          </p:cNvPr>
          <p:cNvGraphicFramePr>
            <a:graphicFrameLocks noGrp="1"/>
          </p:cNvGraphicFramePr>
          <p:nvPr>
            <p:extLst>
              <p:ext uri="{D42A27DB-BD31-4B8C-83A1-F6EECF244321}">
                <p14:modId xmlns:p14="http://schemas.microsoft.com/office/powerpoint/2010/main" val="1438003717"/>
              </p:ext>
            </p:extLst>
          </p:nvPr>
        </p:nvGraphicFramePr>
        <p:xfrm>
          <a:off x="295016" y="5202757"/>
          <a:ext cx="11301984" cy="497205"/>
        </p:xfrm>
        <a:graphic>
          <a:graphicData uri="http://schemas.openxmlformats.org/drawingml/2006/table">
            <a:tbl>
              <a:tblPr/>
              <a:tblGrid>
                <a:gridCol w="1361987">
                  <a:extLst>
                    <a:ext uri="{9D8B030D-6E8A-4147-A177-3AD203B41FA5}">
                      <a16:colId xmlns:a16="http://schemas.microsoft.com/office/drawing/2014/main" val="768372096"/>
                    </a:ext>
                  </a:extLst>
                </a:gridCol>
                <a:gridCol w="1149565">
                  <a:extLst>
                    <a:ext uri="{9D8B030D-6E8A-4147-A177-3AD203B41FA5}">
                      <a16:colId xmlns:a16="http://schemas.microsoft.com/office/drawing/2014/main" val="2789282324"/>
                    </a:ext>
                  </a:extLst>
                </a:gridCol>
                <a:gridCol w="1353914">
                  <a:extLst>
                    <a:ext uri="{9D8B030D-6E8A-4147-A177-3AD203B41FA5}">
                      <a16:colId xmlns:a16="http://schemas.microsoft.com/office/drawing/2014/main" val="552974665"/>
                    </a:ext>
                  </a:extLst>
                </a:gridCol>
                <a:gridCol w="1157639">
                  <a:extLst>
                    <a:ext uri="{9D8B030D-6E8A-4147-A177-3AD203B41FA5}">
                      <a16:colId xmlns:a16="http://schemas.microsoft.com/office/drawing/2014/main" val="3744359198"/>
                    </a:ext>
                  </a:extLst>
                </a:gridCol>
                <a:gridCol w="1468292">
                  <a:extLst>
                    <a:ext uri="{9D8B030D-6E8A-4147-A177-3AD203B41FA5}">
                      <a16:colId xmlns:a16="http://schemas.microsoft.com/office/drawing/2014/main" val="3014248583"/>
                    </a:ext>
                  </a:extLst>
                </a:gridCol>
                <a:gridCol w="1170104">
                  <a:extLst>
                    <a:ext uri="{9D8B030D-6E8A-4147-A177-3AD203B41FA5}">
                      <a16:colId xmlns:a16="http://schemas.microsoft.com/office/drawing/2014/main" val="3772081480"/>
                    </a:ext>
                  </a:extLst>
                </a:gridCol>
                <a:gridCol w="1238134">
                  <a:extLst>
                    <a:ext uri="{9D8B030D-6E8A-4147-A177-3AD203B41FA5}">
                      <a16:colId xmlns:a16="http://schemas.microsoft.com/office/drawing/2014/main" val="898853596"/>
                    </a:ext>
                  </a:extLst>
                </a:gridCol>
                <a:gridCol w="1146573">
                  <a:extLst>
                    <a:ext uri="{9D8B030D-6E8A-4147-A177-3AD203B41FA5}">
                      <a16:colId xmlns:a16="http://schemas.microsoft.com/office/drawing/2014/main" val="3304722703"/>
                    </a:ext>
                  </a:extLst>
                </a:gridCol>
                <a:gridCol w="1255776">
                  <a:extLst>
                    <a:ext uri="{9D8B030D-6E8A-4147-A177-3AD203B41FA5}">
                      <a16:colId xmlns:a16="http://schemas.microsoft.com/office/drawing/2014/main" val="2076847877"/>
                    </a:ext>
                  </a:extLst>
                </a:gridCol>
              </a:tblGrid>
              <a:tr h="375417">
                <a:tc>
                  <a:txBody>
                    <a:bodyPr/>
                    <a:lstStyle/>
                    <a:p>
                      <a:pPr algn="ctr" fontAlgn="b">
                        <a:buNone/>
                      </a:pPr>
                      <a:r>
                        <a:rPr lang="en-GB" sz="1600" b="1" u="none" strike="noStrike" dirty="0">
                          <a:solidFill>
                            <a:schemeClr val="tx1"/>
                          </a:solidFill>
                          <a:effectLst/>
                          <a:latin typeface="+mj-lt"/>
                        </a:rPr>
                        <a:t>Summer </a:t>
                      </a:r>
                    </a:p>
                    <a:p>
                      <a:pPr algn="ctr" fontAlgn="b">
                        <a:buNone/>
                      </a:pPr>
                      <a:r>
                        <a:rPr lang="en-GB" sz="1600" b="1" u="none" strike="noStrike" dirty="0">
                          <a:solidFill>
                            <a:schemeClr val="tx1"/>
                          </a:solidFill>
                          <a:effectLst/>
                          <a:latin typeface="+mj-lt"/>
                        </a:rPr>
                        <a:t>2026</a:t>
                      </a:r>
                      <a:endParaRPr lang="en-GB" sz="16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600" b="1" u="none" strike="noStrike" dirty="0">
                          <a:solidFill>
                            <a:schemeClr val="tx1"/>
                          </a:solidFill>
                          <a:effectLst/>
                          <a:latin typeface="+mj-lt"/>
                        </a:rPr>
                        <a:t>Summer </a:t>
                      </a:r>
                    </a:p>
                    <a:p>
                      <a:pPr algn="ctr" fontAlgn="b">
                        <a:buNone/>
                      </a:pPr>
                      <a:r>
                        <a:rPr lang="en-GB" sz="1600" b="1" u="none" strike="noStrike" dirty="0">
                          <a:solidFill>
                            <a:schemeClr val="tx1"/>
                          </a:solidFill>
                          <a:effectLst/>
                          <a:latin typeface="+mj-lt"/>
                        </a:rPr>
                        <a:t>2026</a:t>
                      </a:r>
                      <a:endParaRPr lang="en-GB" sz="16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600" b="1" u="none" strike="noStrike" dirty="0">
                          <a:solidFill>
                            <a:schemeClr val="tx1"/>
                          </a:solidFill>
                          <a:effectLst/>
                          <a:latin typeface="+mj-lt"/>
                        </a:rPr>
                        <a:t>Summer </a:t>
                      </a:r>
                    </a:p>
                    <a:p>
                      <a:pPr algn="ctr" fontAlgn="b">
                        <a:buNone/>
                      </a:pPr>
                      <a:r>
                        <a:rPr lang="en-GB" sz="1600" b="1" u="none" strike="noStrike" dirty="0">
                          <a:solidFill>
                            <a:schemeClr val="tx1"/>
                          </a:solidFill>
                          <a:effectLst/>
                          <a:latin typeface="+mj-lt"/>
                        </a:rPr>
                        <a:t>2027</a:t>
                      </a:r>
                      <a:endParaRPr lang="en-GB" sz="16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600" b="1" u="none" strike="noStrike" dirty="0">
                          <a:solidFill>
                            <a:schemeClr val="tx1"/>
                          </a:solidFill>
                          <a:effectLst/>
                          <a:latin typeface="+mj-lt"/>
                        </a:rPr>
                        <a:t>Summer </a:t>
                      </a:r>
                    </a:p>
                    <a:p>
                      <a:pPr algn="ctr" fontAlgn="b">
                        <a:buNone/>
                      </a:pPr>
                      <a:r>
                        <a:rPr lang="en-GB" sz="1600" b="1" u="none" strike="noStrike" dirty="0">
                          <a:solidFill>
                            <a:schemeClr val="tx1"/>
                          </a:solidFill>
                          <a:effectLst/>
                          <a:latin typeface="+mj-lt"/>
                        </a:rPr>
                        <a:t>2026</a:t>
                      </a:r>
                      <a:endParaRPr lang="en-GB" sz="16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Inter Tight"/>
                        <a:buNone/>
                        <a:tabLst/>
                        <a:defRPr/>
                      </a:pPr>
                      <a:r>
                        <a:rPr lang="en-GB" sz="1600" b="1" u="none" strike="noStrike">
                          <a:solidFill>
                            <a:schemeClr val="tx1"/>
                          </a:solidFill>
                          <a:effectLst/>
                          <a:latin typeface="+mj-lt"/>
                        </a:rPr>
                        <a:t>Winter </a:t>
                      </a:r>
                    </a:p>
                    <a:p>
                      <a:pPr marL="0" marR="0" lvl="0" indent="0" algn="ctr" defTabSz="914400" rtl="0" eaLnBrk="1" fontAlgn="b" latinLnBrk="0" hangingPunct="1">
                        <a:lnSpc>
                          <a:spcPct val="100000"/>
                        </a:lnSpc>
                        <a:spcBef>
                          <a:spcPts val="0"/>
                        </a:spcBef>
                        <a:spcAft>
                          <a:spcPts val="0"/>
                        </a:spcAft>
                        <a:buClr>
                          <a:srgbClr val="000000"/>
                        </a:buClr>
                        <a:buSzTx/>
                        <a:buFont typeface="Inter Tight"/>
                        <a:buNone/>
                        <a:tabLst/>
                        <a:defRPr/>
                      </a:pPr>
                      <a:r>
                        <a:rPr lang="en-GB" sz="1600" b="1" u="none" strike="noStrike">
                          <a:solidFill>
                            <a:schemeClr val="tx1"/>
                          </a:solidFill>
                          <a:effectLst/>
                          <a:latin typeface="+mj-lt"/>
                        </a:rPr>
                        <a:t>2027</a:t>
                      </a:r>
                      <a:endParaRPr lang="en-GB" sz="1600" b="1" i="0" u="none" strike="noStrike">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600" b="1" u="none" strike="noStrike" dirty="0">
                          <a:solidFill>
                            <a:schemeClr val="tx1"/>
                          </a:solidFill>
                          <a:effectLst/>
                          <a:latin typeface="+mj-lt"/>
                        </a:rPr>
                        <a:t>Summer</a:t>
                      </a:r>
                    </a:p>
                    <a:p>
                      <a:pPr algn="ctr" fontAlgn="b">
                        <a:buNone/>
                      </a:pPr>
                      <a:r>
                        <a:rPr lang="en-GB" sz="1600" b="1" u="none" strike="noStrike" dirty="0">
                          <a:solidFill>
                            <a:schemeClr val="tx1"/>
                          </a:solidFill>
                          <a:effectLst/>
                          <a:latin typeface="+mj-lt"/>
                        </a:rPr>
                        <a:t>2026</a:t>
                      </a:r>
                      <a:endParaRPr lang="en-GB" sz="16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600" b="1" u="none" strike="noStrike" dirty="0">
                          <a:solidFill>
                            <a:schemeClr val="tx1"/>
                          </a:solidFill>
                          <a:effectLst/>
                          <a:latin typeface="+mj-lt"/>
                        </a:rPr>
                        <a:t> Spring </a:t>
                      </a:r>
                    </a:p>
                    <a:p>
                      <a:pPr algn="ctr" fontAlgn="b">
                        <a:buNone/>
                      </a:pPr>
                      <a:r>
                        <a:rPr lang="en-GB" sz="1600" b="1" i="0" u="none" strike="noStrike" dirty="0">
                          <a:solidFill>
                            <a:schemeClr val="tx1"/>
                          </a:solidFill>
                          <a:effectLst/>
                          <a:latin typeface="+mj-lt"/>
                        </a:rPr>
                        <a:t>2026</a:t>
                      </a: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endParaRPr lang="en-GB" sz="1600" b="1" i="0" u="none" strike="noStrike" dirty="0">
                        <a:solidFill>
                          <a:schemeClr val="tx1"/>
                        </a:solidFill>
                        <a:effectLst/>
                        <a:highlight>
                          <a:srgbClr val="FFFF00"/>
                        </a:highligh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endParaRPr lang="en-GB" sz="1600" b="1" i="0" u="none" strike="noStrike" dirty="0">
                        <a:solidFill>
                          <a:schemeClr val="tx1"/>
                        </a:solidFill>
                        <a:effectLst/>
                        <a:highlight>
                          <a:srgbClr val="FFFF00"/>
                        </a:highligh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1506629"/>
                  </a:ext>
                </a:extLst>
              </a:tr>
            </a:tbl>
          </a:graphicData>
        </a:graphic>
      </p:graphicFrame>
      <p:sp>
        <p:nvSpPr>
          <p:cNvPr id="18" name="TextBox 17">
            <a:extLst>
              <a:ext uri="{FF2B5EF4-FFF2-40B4-BE49-F238E27FC236}">
                <a16:creationId xmlns:a16="http://schemas.microsoft.com/office/drawing/2014/main" id="{1C4E8B0F-7289-A40C-19BA-FECCC5A5DCF0}"/>
              </a:ext>
            </a:extLst>
          </p:cNvPr>
          <p:cNvSpPr txBox="1"/>
          <p:nvPr/>
        </p:nvSpPr>
        <p:spPr>
          <a:xfrm>
            <a:off x="573160" y="2034435"/>
            <a:ext cx="606254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Inter Tight"/>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effectLst/>
                <a:uLnTx/>
                <a:uFillTx/>
                <a:latin typeface="+mj-lt"/>
                <a:cs typeface="Inter Tight"/>
                <a:sym typeface="Inter Tight"/>
              </a:rPr>
              <a:t>Franchises / Characters Enjoy - % (Cinemagoing Families)</a:t>
            </a:r>
          </a:p>
        </p:txBody>
      </p:sp>
      <p:graphicFrame>
        <p:nvGraphicFramePr>
          <p:cNvPr id="20" name="Table 19">
            <a:extLst>
              <a:ext uri="{FF2B5EF4-FFF2-40B4-BE49-F238E27FC236}">
                <a16:creationId xmlns:a16="http://schemas.microsoft.com/office/drawing/2014/main" id="{57CAA8BF-A4F8-EB02-6CB8-D8EC64BFCC01}"/>
              </a:ext>
            </a:extLst>
          </p:cNvPr>
          <p:cNvGraphicFramePr>
            <a:graphicFrameLocks noGrp="1"/>
          </p:cNvGraphicFramePr>
          <p:nvPr>
            <p:extLst>
              <p:ext uri="{D42A27DB-BD31-4B8C-83A1-F6EECF244321}">
                <p14:modId xmlns:p14="http://schemas.microsoft.com/office/powerpoint/2010/main" val="2616808338"/>
              </p:ext>
            </p:extLst>
          </p:nvPr>
        </p:nvGraphicFramePr>
        <p:xfrm>
          <a:off x="413888" y="2447950"/>
          <a:ext cx="11100818" cy="375417"/>
        </p:xfrm>
        <a:graphic>
          <a:graphicData uri="http://schemas.openxmlformats.org/drawingml/2006/table">
            <a:tbl>
              <a:tblPr/>
              <a:tblGrid>
                <a:gridCol w="1337745">
                  <a:extLst>
                    <a:ext uri="{9D8B030D-6E8A-4147-A177-3AD203B41FA5}">
                      <a16:colId xmlns:a16="http://schemas.microsoft.com/office/drawing/2014/main" val="768372096"/>
                    </a:ext>
                  </a:extLst>
                </a:gridCol>
                <a:gridCol w="1129103">
                  <a:extLst>
                    <a:ext uri="{9D8B030D-6E8A-4147-A177-3AD203B41FA5}">
                      <a16:colId xmlns:a16="http://schemas.microsoft.com/office/drawing/2014/main" val="2789282324"/>
                    </a:ext>
                  </a:extLst>
                </a:gridCol>
                <a:gridCol w="1329815">
                  <a:extLst>
                    <a:ext uri="{9D8B030D-6E8A-4147-A177-3AD203B41FA5}">
                      <a16:colId xmlns:a16="http://schemas.microsoft.com/office/drawing/2014/main" val="552974665"/>
                    </a:ext>
                  </a:extLst>
                </a:gridCol>
                <a:gridCol w="1137033">
                  <a:extLst>
                    <a:ext uri="{9D8B030D-6E8A-4147-A177-3AD203B41FA5}">
                      <a16:colId xmlns:a16="http://schemas.microsoft.com/office/drawing/2014/main" val="3744359198"/>
                    </a:ext>
                  </a:extLst>
                </a:gridCol>
                <a:gridCol w="1442159">
                  <a:extLst>
                    <a:ext uri="{9D8B030D-6E8A-4147-A177-3AD203B41FA5}">
                      <a16:colId xmlns:a16="http://schemas.microsoft.com/office/drawing/2014/main" val="3014248583"/>
                    </a:ext>
                  </a:extLst>
                </a:gridCol>
                <a:gridCol w="1149277">
                  <a:extLst>
                    <a:ext uri="{9D8B030D-6E8A-4147-A177-3AD203B41FA5}">
                      <a16:colId xmlns:a16="http://schemas.microsoft.com/office/drawing/2014/main" val="3772081480"/>
                    </a:ext>
                  </a:extLst>
                </a:gridCol>
                <a:gridCol w="1216096">
                  <a:extLst>
                    <a:ext uri="{9D8B030D-6E8A-4147-A177-3AD203B41FA5}">
                      <a16:colId xmlns:a16="http://schemas.microsoft.com/office/drawing/2014/main" val="898853596"/>
                    </a:ext>
                  </a:extLst>
                </a:gridCol>
                <a:gridCol w="1126166">
                  <a:extLst>
                    <a:ext uri="{9D8B030D-6E8A-4147-A177-3AD203B41FA5}">
                      <a16:colId xmlns:a16="http://schemas.microsoft.com/office/drawing/2014/main" val="3304722703"/>
                    </a:ext>
                  </a:extLst>
                </a:gridCol>
                <a:gridCol w="1233424">
                  <a:extLst>
                    <a:ext uri="{9D8B030D-6E8A-4147-A177-3AD203B41FA5}">
                      <a16:colId xmlns:a16="http://schemas.microsoft.com/office/drawing/2014/main" val="2076847877"/>
                    </a:ext>
                  </a:extLst>
                </a:gridCol>
              </a:tblGrid>
              <a:tr h="375417">
                <a:tc>
                  <a:txBody>
                    <a:bodyPr/>
                    <a:lstStyle/>
                    <a:p>
                      <a:pPr algn="ctr" fontAlgn="b">
                        <a:buNone/>
                      </a:pPr>
                      <a:r>
                        <a:rPr lang="en-GB" sz="1400" b="1" u="none" strike="noStrike" dirty="0">
                          <a:solidFill>
                            <a:schemeClr val="tx1"/>
                          </a:solidFill>
                          <a:effectLst/>
                          <a:latin typeface="+mj-lt"/>
                        </a:rPr>
                        <a:t>Boys</a:t>
                      </a:r>
                      <a:endParaRPr lang="en-GB" sz="14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endParaRPr lang="en-GB" sz="14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endParaRPr lang="en-GB" sz="14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400" b="1" i="0" u="none" strike="noStrike" dirty="0">
                          <a:solidFill>
                            <a:schemeClr val="tx1"/>
                          </a:solidFill>
                          <a:effectLst/>
                          <a:latin typeface="+mj-lt"/>
                        </a:rPr>
                        <a:t>Girls</a:t>
                      </a: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Inter Tight"/>
                        <a:buNone/>
                        <a:tabLst/>
                        <a:defRPr/>
                      </a:pPr>
                      <a:r>
                        <a:rPr lang="en-GB" sz="1400" b="1" u="none" strike="noStrike">
                          <a:solidFill>
                            <a:schemeClr val="tx1"/>
                          </a:solidFill>
                          <a:effectLst/>
                          <a:latin typeface="+mj-lt"/>
                        </a:rPr>
                        <a:t>Girls</a:t>
                      </a:r>
                      <a:endParaRPr lang="en-GB" sz="1400" b="1" i="0" u="none" strike="noStrike">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endParaRPr lang="en-GB" sz="14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400" b="1" u="none" strike="noStrike" dirty="0">
                          <a:solidFill>
                            <a:schemeClr val="tx1"/>
                          </a:solidFill>
                          <a:effectLst/>
                          <a:latin typeface="+mj-lt"/>
                        </a:rPr>
                        <a:t> 6-10</a:t>
                      </a:r>
                      <a:endParaRPr lang="en-GB" sz="1400" b="1" i="0" u="none" strike="noStrike" dirty="0">
                        <a:solidFill>
                          <a:schemeClr val="tx1"/>
                        </a:solidFill>
                        <a:effectLst/>
                        <a:latin typeface="+mj-lt"/>
                      </a:endParaRP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400" b="1" i="0" u="none" strike="noStrike" dirty="0">
                          <a:solidFill>
                            <a:schemeClr val="tx1"/>
                          </a:solidFill>
                          <a:effectLst/>
                          <a:latin typeface="+mj-lt"/>
                        </a:rPr>
                        <a:t>    Boys</a:t>
                      </a: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GB" sz="1400" b="1" i="0" u="none" strike="noStrike" dirty="0">
                          <a:solidFill>
                            <a:schemeClr val="tx1"/>
                          </a:solidFill>
                          <a:effectLst/>
                          <a:latin typeface="+mj-lt"/>
                        </a:rPr>
                        <a:t>      Girls</a:t>
                      </a:r>
                    </a:p>
                  </a:txBody>
                  <a:tcPr marL="9525" marR="9525" marT="9525" marB="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1506629"/>
                  </a:ext>
                </a:extLst>
              </a:tr>
            </a:tbl>
          </a:graphicData>
        </a:graphic>
      </p:graphicFrame>
      <p:sp>
        <p:nvSpPr>
          <p:cNvPr id="22" name="TextBox 21">
            <a:extLst>
              <a:ext uri="{FF2B5EF4-FFF2-40B4-BE49-F238E27FC236}">
                <a16:creationId xmlns:a16="http://schemas.microsoft.com/office/drawing/2014/main" id="{B25ECA27-3FB5-FE29-12D8-629121A80DE4}"/>
              </a:ext>
            </a:extLst>
          </p:cNvPr>
          <p:cNvSpPr txBox="1"/>
          <p:nvPr/>
        </p:nvSpPr>
        <p:spPr>
          <a:xfrm>
            <a:off x="582304" y="244355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24" name="TextBox 23">
            <a:extLst>
              <a:ext uri="{FF2B5EF4-FFF2-40B4-BE49-F238E27FC236}">
                <a16:creationId xmlns:a16="http://schemas.microsoft.com/office/drawing/2014/main" id="{BA4C3FE3-727C-11DA-9F92-41B1BD8689C0}"/>
              </a:ext>
            </a:extLst>
          </p:cNvPr>
          <p:cNvSpPr txBox="1"/>
          <p:nvPr/>
        </p:nvSpPr>
        <p:spPr>
          <a:xfrm>
            <a:off x="4293205" y="244355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26" name="TextBox 25">
            <a:extLst>
              <a:ext uri="{FF2B5EF4-FFF2-40B4-BE49-F238E27FC236}">
                <a16:creationId xmlns:a16="http://schemas.microsoft.com/office/drawing/2014/main" id="{D1EA097B-626E-EDD1-FB4A-586DB103163E}"/>
              </a:ext>
            </a:extLst>
          </p:cNvPr>
          <p:cNvSpPr txBox="1"/>
          <p:nvPr/>
        </p:nvSpPr>
        <p:spPr>
          <a:xfrm>
            <a:off x="5576413" y="244355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1" i="0" u="none" strike="noStrike" kern="0" cap="none" spc="0" normalizeH="0" baseline="0" noProof="0">
              <a:ln>
                <a:noFill/>
              </a:ln>
              <a:effectLst/>
              <a:uLnTx/>
              <a:uFillTx/>
              <a:latin typeface="Inter Tight"/>
              <a:cs typeface="Inter Tight"/>
              <a:sym typeface="Inter Tight"/>
            </a:endParaRPr>
          </a:p>
        </p:txBody>
      </p:sp>
      <p:sp>
        <p:nvSpPr>
          <p:cNvPr id="28" name="TextBox 27">
            <a:extLst>
              <a:ext uri="{FF2B5EF4-FFF2-40B4-BE49-F238E27FC236}">
                <a16:creationId xmlns:a16="http://schemas.microsoft.com/office/drawing/2014/main" id="{5D36A8B7-370F-7B3F-724F-2B643008C57C}"/>
              </a:ext>
            </a:extLst>
          </p:cNvPr>
          <p:cNvSpPr txBox="1"/>
          <p:nvPr/>
        </p:nvSpPr>
        <p:spPr>
          <a:xfrm>
            <a:off x="8066629" y="244355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1" i="0" u="none" strike="noStrike" kern="0" cap="none" spc="0" normalizeH="0" baseline="0" noProof="0">
              <a:ln>
                <a:noFill/>
              </a:ln>
              <a:effectLst/>
              <a:uLnTx/>
              <a:uFillTx/>
              <a:latin typeface="Inter Tight"/>
              <a:cs typeface="Inter Tight"/>
              <a:sym typeface="Inter Tight"/>
            </a:endParaRPr>
          </a:p>
        </p:txBody>
      </p:sp>
      <p:sp>
        <p:nvSpPr>
          <p:cNvPr id="30" name="TextBox 29">
            <a:extLst>
              <a:ext uri="{FF2B5EF4-FFF2-40B4-BE49-F238E27FC236}">
                <a16:creationId xmlns:a16="http://schemas.microsoft.com/office/drawing/2014/main" id="{70F0DA9C-E231-0233-23AB-E055DAE128D4}"/>
              </a:ext>
            </a:extLst>
          </p:cNvPr>
          <p:cNvSpPr txBox="1"/>
          <p:nvPr/>
        </p:nvSpPr>
        <p:spPr>
          <a:xfrm>
            <a:off x="9288877" y="2450992"/>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1" i="0" u="none" strike="noStrike" kern="0" cap="none" spc="0" normalizeH="0" baseline="0" noProof="0">
              <a:ln>
                <a:noFill/>
              </a:ln>
              <a:effectLst/>
              <a:uLnTx/>
              <a:uFillTx/>
              <a:latin typeface="Inter Tight"/>
              <a:cs typeface="Inter Tight"/>
              <a:sym typeface="Inter Tight"/>
            </a:endParaRPr>
          </a:p>
        </p:txBody>
      </p:sp>
      <p:sp>
        <p:nvSpPr>
          <p:cNvPr id="32" name="TextBox 31">
            <a:extLst>
              <a:ext uri="{FF2B5EF4-FFF2-40B4-BE49-F238E27FC236}">
                <a16:creationId xmlns:a16="http://schemas.microsoft.com/office/drawing/2014/main" id="{CA61465B-393B-9D7B-3481-D13E2D1BF90C}"/>
              </a:ext>
            </a:extLst>
          </p:cNvPr>
          <p:cNvSpPr txBox="1"/>
          <p:nvPr/>
        </p:nvSpPr>
        <p:spPr>
          <a:xfrm>
            <a:off x="10528197" y="2450992"/>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1" i="0" u="none" strike="noStrike" kern="0" cap="none" spc="0" normalizeH="0" baseline="0" noProof="0">
              <a:ln>
                <a:noFill/>
              </a:ln>
              <a:effectLst/>
              <a:uLnTx/>
              <a:uFillTx/>
              <a:latin typeface="Inter Tight"/>
              <a:cs typeface="Inter Tight"/>
              <a:sym typeface="Inter Tight"/>
            </a:endParaRPr>
          </a:p>
        </p:txBody>
      </p:sp>
      <p:sp>
        <p:nvSpPr>
          <p:cNvPr id="34" name="TextBox 33">
            <a:extLst>
              <a:ext uri="{FF2B5EF4-FFF2-40B4-BE49-F238E27FC236}">
                <a16:creationId xmlns:a16="http://schemas.microsoft.com/office/drawing/2014/main" id="{2B405543-443F-0B6A-2B50-F9112D09364C}"/>
              </a:ext>
            </a:extLst>
          </p:cNvPr>
          <p:cNvSpPr txBox="1"/>
          <p:nvPr/>
        </p:nvSpPr>
        <p:spPr>
          <a:xfrm>
            <a:off x="7955280" y="5784331"/>
            <a:ext cx="4118235"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effectLst/>
                <a:uLnTx/>
                <a:uFillTx/>
                <a:latin typeface="+mj-lt"/>
                <a:cs typeface="Inter Tight" panose="020B0604020202020204" pitchFamily="34" charset="0"/>
                <a:sym typeface="Inter Tight"/>
              </a:rPr>
              <a:t>▲/▼ Significantly higher/lower than other group @95%</a:t>
            </a:r>
          </a:p>
        </p:txBody>
      </p:sp>
    </p:spTree>
    <p:extLst>
      <p:ext uri="{BB962C8B-B14F-4D97-AF65-F5344CB8AC3E}">
        <p14:creationId xmlns:p14="http://schemas.microsoft.com/office/powerpoint/2010/main" val="2873498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EADAD852-DAA0-94B3-C1AA-5066FA91B2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E5F5C3-A9B1-49ED-716C-55F35DC26EC3}"/>
              </a:ext>
            </a:extLst>
          </p:cNvPr>
          <p:cNvSpPr>
            <a:spLocks noGrp="1"/>
          </p:cNvSpPr>
          <p:nvPr>
            <p:ph type="body" sz="quarter" idx="83"/>
          </p:nvPr>
        </p:nvSpPr>
        <p:spPr>
          <a:xfrm>
            <a:off x="6096000" y="6389152"/>
            <a:ext cx="5890758" cy="231104"/>
          </a:xfrm>
        </p:spPr>
        <p:txBody>
          <a:bodyPr/>
          <a:lstStyle/>
          <a:p>
            <a:r>
              <a:rPr lang="en-GB" dirty="0"/>
              <a:t>How much do you like each of the following characters and franchises? – 5 Point answer scale. Base: All cinemagoing families (n=1,101), All cinemagoing children who took part in the survey (n=1,054)</a:t>
            </a:r>
          </a:p>
          <a:p>
            <a:endParaRPr lang="en-GB" dirty="0"/>
          </a:p>
        </p:txBody>
      </p:sp>
      <p:sp>
        <p:nvSpPr>
          <p:cNvPr id="3" name="Title 2">
            <a:extLst>
              <a:ext uri="{FF2B5EF4-FFF2-40B4-BE49-F238E27FC236}">
                <a16:creationId xmlns:a16="http://schemas.microsoft.com/office/drawing/2014/main" id="{0ABD08A1-4E54-A8DB-BD94-A6052541DEF5}"/>
              </a:ext>
            </a:extLst>
          </p:cNvPr>
          <p:cNvSpPr>
            <a:spLocks noGrp="1"/>
          </p:cNvSpPr>
          <p:nvPr>
            <p:ph type="title"/>
          </p:nvPr>
        </p:nvSpPr>
        <p:spPr>
          <a:xfrm>
            <a:off x="510922" y="476823"/>
            <a:ext cx="10837631" cy="1182799"/>
          </a:xfrm>
        </p:spPr>
        <p:txBody>
          <a:bodyPr/>
          <a:lstStyle/>
          <a:p>
            <a:r>
              <a:rPr lang="en-GB" dirty="0"/>
              <a:t>When asked directly, the kids confirmed the top 3</a:t>
            </a:r>
          </a:p>
        </p:txBody>
      </p:sp>
      <p:sp>
        <p:nvSpPr>
          <p:cNvPr id="4" name="Subtitle 3">
            <a:extLst>
              <a:ext uri="{FF2B5EF4-FFF2-40B4-BE49-F238E27FC236}">
                <a16:creationId xmlns:a16="http://schemas.microsoft.com/office/drawing/2014/main" id="{62D51C79-D6A7-4C7B-63F9-8941A3009FA9}"/>
              </a:ext>
            </a:extLst>
          </p:cNvPr>
          <p:cNvSpPr>
            <a:spLocks noGrp="1"/>
          </p:cNvSpPr>
          <p:nvPr>
            <p:ph type="subTitle" idx="1"/>
          </p:nvPr>
        </p:nvSpPr>
        <p:spPr>
          <a:xfrm>
            <a:off x="508532" y="1704031"/>
            <a:ext cx="11520000" cy="525552"/>
          </a:xfrm>
        </p:spPr>
        <p:txBody>
          <a:bodyPr/>
          <a:lstStyle/>
          <a:p>
            <a:r>
              <a:rPr lang="en-GB" sz="1900" dirty="0"/>
              <a:t>However, Toy Story and Super Mario – both with new films coming in 2026 - moved up the hierarchy</a:t>
            </a:r>
          </a:p>
          <a:p>
            <a:endParaRPr lang="en-GB" sz="1900" dirty="0"/>
          </a:p>
        </p:txBody>
      </p:sp>
      <p:graphicFrame>
        <p:nvGraphicFramePr>
          <p:cNvPr id="9" name="Table Placeholder 5">
            <a:extLst>
              <a:ext uri="{FF2B5EF4-FFF2-40B4-BE49-F238E27FC236}">
                <a16:creationId xmlns:a16="http://schemas.microsoft.com/office/drawing/2014/main" id="{964CA7C5-181F-5E33-DE94-55FB08855776}"/>
              </a:ext>
            </a:extLst>
          </p:cNvPr>
          <p:cNvGraphicFramePr>
            <a:graphicFrameLocks/>
          </p:cNvGraphicFramePr>
          <p:nvPr>
            <p:extLst>
              <p:ext uri="{D42A27DB-BD31-4B8C-83A1-F6EECF244321}">
                <p14:modId xmlns:p14="http://schemas.microsoft.com/office/powerpoint/2010/main" val="378151263"/>
              </p:ext>
            </p:extLst>
          </p:nvPr>
        </p:nvGraphicFramePr>
        <p:xfrm>
          <a:off x="356616" y="2542667"/>
          <a:ext cx="10938528" cy="3229839"/>
        </p:xfrm>
        <a:graphic>
          <a:graphicData uri="http://schemas.openxmlformats.org/drawingml/2006/table">
            <a:tbl>
              <a:tblPr firstRow="1" bandRow="1">
                <a:tableStyleId>{793D81CF-94F2-401A-BA57-92F5A7B2D0C5}</a:tableStyleId>
              </a:tblPr>
              <a:tblGrid>
                <a:gridCol w="1938528">
                  <a:extLst>
                    <a:ext uri="{9D8B030D-6E8A-4147-A177-3AD203B41FA5}">
                      <a16:colId xmlns:a16="http://schemas.microsoft.com/office/drawing/2014/main" val="1688175052"/>
                    </a:ext>
                  </a:extLst>
                </a:gridCol>
                <a:gridCol w="1800000">
                  <a:extLst>
                    <a:ext uri="{9D8B030D-6E8A-4147-A177-3AD203B41FA5}">
                      <a16:colId xmlns:a16="http://schemas.microsoft.com/office/drawing/2014/main" val="954577465"/>
                    </a:ext>
                  </a:extLst>
                </a:gridCol>
                <a:gridCol w="1800000">
                  <a:extLst>
                    <a:ext uri="{9D8B030D-6E8A-4147-A177-3AD203B41FA5}">
                      <a16:colId xmlns:a16="http://schemas.microsoft.com/office/drawing/2014/main" val="1684137915"/>
                    </a:ext>
                  </a:extLst>
                </a:gridCol>
                <a:gridCol w="1800000">
                  <a:extLst>
                    <a:ext uri="{9D8B030D-6E8A-4147-A177-3AD203B41FA5}">
                      <a16:colId xmlns:a16="http://schemas.microsoft.com/office/drawing/2014/main" val="2561170627"/>
                    </a:ext>
                  </a:extLst>
                </a:gridCol>
                <a:gridCol w="1800000">
                  <a:extLst>
                    <a:ext uri="{9D8B030D-6E8A-4147-A177-3AD203B41FA5}">
                      <a16:colId xmlns:a16="http://schemas.microsoft.com/office/drawing/2014/main" val="1988510357"/>
                    </a:ext>
                  </a:extLst>
                </a:gridCol>
                <a:gridCol w="1800000">
                  <a:extLst>
                    <a:ext uri="{9D8B030D-6E8A-4147-A177-3AD203B41FA5}">
                      <a16:colId xmlns:a16="http://schemas.microsoft.com/office/drawing/2014/main" val="1436962939"/>
                    </a:ext>
                  </a:extLst>
                </a:gridCol>
              </a:tblGrid>
              <a:tr h="719643">
                <a:tc>
                  <a:txBody>
                    <a:bodyPr/>
                    <a:lstStyle/>
                    <a:p>
                      <a:endParaRPr lang="en-GB" dirty="0"/>
                    </a:p>
                  </a:txBody>
                  <a:tcP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endParaRPr lang="en-GB" dirty="0"/>
                    </a:p>
                  </a:txBody>
                  <a:tcPr anchor="ctr" anchorCtr="1">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dirty="0"/>
                        <a:t> </a:t>
                      </a:r>
                    </a:p>
                  </a:txBody>
                  <a:tcPr anchor="ctr" anchorCtr="1">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dirty="0"/>
                        <a:t> </a:t>
                      </a:r>
                    </a:p>
                  </a:txBody>
                  <a:tcPr anchor="ctr" anchorCtr="1">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dirty="0"/>
                        <a:t> </a:t>
                      </a:r>
                    </a:p>
                  </a:txBody>
                  <a:tcPr anchor="ctr" anchorCtr="1">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dirty="0"/>
                        <a:t> </a:t>
                      </a:r>
                    </a:p>
                  </a:txBody>
                  <a:tcPr anchor="ctr" anchorCtr="1">
                    <a:lnL>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3796786"/>
                  </a:ext>
                </a:extLst>
              </a:tr>
              <a:tr h="836732">
                <a:tc>
                  <a:txBody>
                    <a:bodyPr/>
                    <a:lstStyle/>
                    <a:p>
                      <a:pPr algn="r"/>
                      <a:r>
                        <a:rPr lang="en-GB" b="1" dirty="0"/>
                        <a:t>Kids ranking</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sz="2800" b="1" dirty="0">
                          <a:solidFill>
                            <a:schemeClr val="accent2"/>
                          </a:solidFill>
                        </a:rPr>
                        <a:t>#1</a:t>
                      </a:r>
                    </a:p>
                  </a:txBody>
                  <a:tcPr anchor="ctr" anchorCtr="1">
                    <a:lnL>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2800" b="1" dirty="0">
                          <a:solidFill>
                            <a:schemeClr val="accent2"/>
                          </a:solidFill>
                        </a:rPr>
                        <a:t>#2</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2800" b="1" dirty="0">
                          <a:solidFill>
                            <a:schemeClr val="accent2"/>
                          </a:solidFill>
                        </a:rPr>
                        <a:t>#3</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2800" b="1" dirty="0">
                          <a:solidFill>
                            <a:schemeClr val="accent2"/>
                          </a:solidFill>
                        </a:rPr>
                        <a:t>#4</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2800" b="1" dirty="0">
                          <a:solidFill>
                            <a:schemeClr val="accent2"/>
                          </a:solidFill>
                        </a:rPr>
                        <a:t>#5</a:t>
                      </a:r>
                    </a:p>
                  </a:txBody>
                  <a:tcPr anchor="ctr" anchorCtr="1">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15472212"/>
                  </a:ext>
                </a:extLst>
              </a:tr>
              <a:tr h="836732">
                <a:tc>
                  <a:txBody>
                    <a:bodyPr/>
                    <a:lstStyle/>
                    <a:p>
                      <a:pPr algn="r"/>
                      <a:r>
                        <a:rPr lang="en-GB" b="1" dirty="0"/>
                        <a:t>Kids Rating</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b="1" dirty="0"/>
                        <a:t>74%</a:t>
                      </a:r>
                    </a:p>
                  </a:txBody>
                  <a:tcPr anchor="ctr" anchorCtr="1">
                    <a:lnL>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72%</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71%</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71%</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70%</a:t>
                      </a:r>
                    </a:p>
                  </a:txBody>
                  <a:tcPr anchor="ctr" anchorCtr="1">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65873304"/>
                  </a:ext>
                </a:extLst>
              </a:tr>
              <a:tr h="836732">
                <a:tc>
                  <a:txBody>
                    <a:bodyPr/>
                    <a:lstStyle/>
                    <a:p>
                      <a:pPr algn="r"/>
                      <a:r>
                        <a:rPr lang="en-GB" b="1" dirty="0"/>
                        <a:t>Parent Ranking</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b="1" dirty="0"/>
                        <a:t>#2</a:t>
                      </a:r>
                    </a:p>
                  </a:txBody>
                  <a:tcPr anchor="ctr" anchorCtr="1">
                    <a:lnL>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#3</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#1</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#6</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b="1" dirty="0"/>
                        <a:t>#7</a:t>
                      </a:r>
                    </a:p>
                  </a:txBody>
                  <a:tcPr anchor="ctr" anchorCtr="1">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05281800"/>
                  </a:ext>
                </a:extLst>
              </a:tr>
            </a:tbl>
          </a:graphicData>
        </a:graphic>
      </p:graphicFrame>
      <p:pic>
        <p:nvPicPr>
          <p:cNvPr id="11" name="Picture 2">
            <a:extLst>
              <a:ext uri="{FF2B5EF4-FFF2-40B4-BE49-F238E27FC236}">
                <a16:creationId xmlns:a16="http://schemas.microsoft.com/office/drawing/2014/main" id="{F1E1F054-30B3-67BD-27B8-90F5E9F475F6}"/>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9968866" y="2678478"/>
            <a:ext cx="865757" cy="4054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BD63E40E-7A31-9952-2F7B-B9DEAEBC60AF}"/>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2656738" y="2797996"/>
            <a:ext cx="1125275" cy="1925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Shrek Logo, symbol, meaning, history, PNG, brand">
            <a:extLst>
              <a:ext uri="{FF2B5EF4-FFF2-40B4-BE49-F238E27FC236}">
                <a16:creationId xmlns:a16="http://schemas.microsoft.com/office/drawing/2014/main" id="{176A2ECD-90F3-DB98-E7B2-CEED7F616681}"/>
              </a:ext>
            </a:extLst>
          </p:cNvPr>
          <p:cNvPicPr>
            <a:picLocks noChangeAspect="1" noChangeArrowheads="1"/>
          </p:cNvPicPr>
          <p:nvPr/>
        </p:nvPicPr>
        <p:blipFill>
          <a:blip r:embed="rId5"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74101" y="2557641"/>
            <a:ext cx="1022977" cy="57542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Spiderman Logo and symbol, meaning, history, PNG, brand">
            <a:extLst>
              <a:ext uri="{FF2B5EF4-FFF2-40B4-BE49-F238E27FC236}">
                <a16:creationId xmlns:a16="http://schemas.microsoft.com/office/drawing/2014/main" id="{B68B55F4-E4CB-76F3-7431-13D30A13772E}"/>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6281157" y="2589009"/>
            <a:ext cx="1123304" cy="63185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EB33C8CA-2DF9-2CD6-F485-376AF27FB093}"/>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8273975" y="2643651"/>
            <a:ext cx="650456" cy="47514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1D251C92-8305-7B27-E9C9-7860AE0DB4C5}"/>
              </a:ext>
            </a:extLst>
          </p:cNvPr>
          <p:cNvSpPr txBox="1"/>
          <p:nvPr/>
        </p:nvSpPr>
        <p:spPr>
          <a:xfrm>
            <a:off x="1770375" y="2263190"/>
            <a:ext cx="811101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Inter Tight"/>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solidFill>
                  <a:srgbClr val="000000"/>
                </a:solidFill>
                <a:effectLst/>
                <a:uLnTx/>
                <a:uFillTx/>
                <a:latin typeface="+mj-lt"/>
                <a:cs typeface="Inter Tight"/>
                <a:sym typeface="Inter Tight"/>
              </a:rPr>
              <a:t>Top 5 Franchises Love / Like - % (All cinemagoing families and cinemagoing children)</a:t>
            </a:r>
          </a:p>
        </p:txBody>
      </p:sp>
    </p:spTree>
    <p:extLst>
      <p:ext uri="{BB962C8B-B14F-4D97-AF65-F5344CB8AC3E}">
        <p14:creationId xmlns:p14="http://schemas.microsoft.com/office/powerpoint/2010/main" val="3937182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093474E-1CDD-9CBC-72BF-3899CAD14F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816C08-7D75-F29E-F05A-1AB7723D2E22}"/>
              </a:ext>
            </a:extLst>
          </p:cNvPr>
          <p:cNvSpPr>
            <a:spLocks noGrp="1"/>
          </p:cNvSpPr>
          <p:nvPr>
            <p:ph type="body" sz="quarter" idx="83"/>
          </p:nvPr>
        </p:nvSpPr>
        <p:spPr>
          <a:xfrm>
            <a:off x="6588682" y="6374585"/>
            <a:ext cx="5398076" cy="263059"/>
          </a:xfrm>
        </p:spPr>
        <p:txBody>
          <a:bodyPr>
            <a:normAutofit lnSpcReduction="10000"/>
          </a:bodyPr>
          <a:lstStyle/>
          <a:p>
            <a:r>
              <a:rPr lang="en-GB" dirty="0"/>
              <a:t>A5. Now thinking about the cinema as a family activity more particularly… How strongly do you agree, or disagree, with each of the following statements? / Base: All cinemagoing families (n=1,101)</a:t>
            </a:r>
          </a:p>
        </p:txBody>
      </p:sp>
      <p:sp>
        <p:nvSpPr>
          <p:cNvPr id="3" name="Title 2">
            <a:extLst>
              <a:ext uri="{FF2B5EF4-FFF2-40B4-BE49-F238E27FC236}">
                <a16:creationId xmlns:a16="http://schemas.microsoft.com/office/drawing/2014/main" id="{A3393C71-B1EE-EC16-C606-BD9506FF1CD3}"/>
              </a:ext>
            </a:extLst>
          </p:cNvPr>
          <p:cNvSpPr>
            <a:spLocks noGrp="1"/>
          </p:cNvSpPr>
          <p:nvPr>
            <p:ph type="title"/>
          </p:nvPr>
        </p:nvSpPr>
        <p:spPr>
          <a:xfrm>
            <a:off x="163391" y="1915245"/>
            <a:ext cx="11653460" cy="3027510"/>
          </a:xfrm>
        </p:spPr>
        <p:txBody>
          <a:bodyPr/>
          <a:lstStyle/>
          <a:p>
            <a:pPr algn="l"/>
            <a:r>
              <a:rPr lang="en-GB" sz="6000" dirty="0"/>
              <a:t>83% of cinemagoing families  agree watching the ads &amp; trailers is part of the cinema experience</a:t>
            </a:r>
          </a:p>
        </p:txBody>
      </p:sp>
    </p:spTree>
    <p:extLst>
      <p:ext uri="{BB962C8B-B14F-4D97-AF65-F5344CB8AC3E}">
        <p14:creationId xmlns:p14="http://schemas.microsoft.com/office/powerpoint/2010/main" val="885377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4C9F-0CBE-E347-443E-9EE2855EC3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B35C6A-7FA4-69BE-E4DD-1E4ED1CC9AA9}"/>
              </a:ext>
            </a:extLst>
          </p:cNvPr>
          <p:cNvSpPr>
            <a:spLocks noGrp="1"/>
          </p:cNvSpPr>
          <p:nvPr>
            <p:ph type="body" sz="quarter" idx="83"/>
          </p:nvPr>
        </p:nvSpPr>
        <p:spPr>
          <a:xfrm>
            <a:off x="6096000" y="6382332"/>
            <a:ext cx="5890758" cy="341296"/>
          </a:xfrm>
        </p:spPr>
        <p:txBody>
          <a:bodyPr/>
          <a:lstStyle/>
          <a:p>
            <a:r>
              <a:rPr lang="en-GB" dirty="0"/>
              <a:t>Now thinking about the cinema vs other platforms in the context of a family activity…  How strongly do you agree, or disagree, with each of the following statements? / Base: All cinemagoing families (n=1,101)</a:t>
            </a:r>
          </a:p>
          <a:p>
            <a:endParaRPr lang="en-GB" dirty="0"/>
          </a:p>
        </p:txBody>
      </p:sp>
      <p:sp>
        <p:nvSpPr>
          <p:cNvPr id="3" name="Title 2">
            <a:extLst>
              <a:ext uri="{FF2B5EF4-FFF2-40B4-BE49-F238E27FC236}">
                <a16:creationId xmlns:a16="http://schemas.microsoft.com/office/drawing/2014/main" id="{F0245952-43E1-A26D-98F2-76D581D9F4CB}"/>
              </a:ext>
            </a:extLst>
          </p:cNvPr>
          <p:cNvSpPr>
            <a:spLocks noGrp="1"/>
          </p:cNvSpPr>
          <p:nvPr>
            <p:ph type="title"/>
          </p:nvPr>
        </p:nvSpPr>
        <p:spPr>
          <a:xfrm>
            <a:off x="510922" y="476824"/>
            <a:ext cx="11266550" cy="525552"/>
          </a:xfrm>
        </p:spPr>
        <p:txBody>
          <a:bodyPr/>
          <a:lstStyle/>
          <a:p>
            <a:r>
              <a:rPr lang="en-GB" dirty="0"/>
              <a:t>Cinema perceived as higher quality &amp; safer </a:t>
            </a:r>
          </a:p>
        </p:txBody>
      </p:sp>
      <p:sp>
        <p:nvSpPr>
          <p:cNvPr id="4" name="Subtitle 3">
            <a:extLst>
              <a:ext uri="{FF2B5EF4-FFF2-40B4-BE49-F238E27FC236}">
                <a16:creationId xmlns:a16="http://schemas.microsoft.com/office/drawing/2014/main" id="{EBEA7841-71FA-F1E7-1C00-C32552E95FC3}"/>
              </a:ext>
            </a:extLst>
          </p:cNvPr>
          <p:cNvSpPr>
            <a:spLocks noGrp="1"/>
          </p:cNvSpPr>
          <p:nvPr>
            <p:ph type="subTitle" idx="1"/>
          </p:nvPr>
        </p:nvSpPr>
        <p:spPr>
          <a:xfrm>
            <a:off x="508532" y="1173679"/>
            <a:ext cx="11159212" cy="588744"/>
          </a:xfrm>
        </p:spPr>
        <p:txBody>
          <a:bodyPr/>
          <a:lstStyle/>
          <a:p>
            <a:r>
              <a:rPr lang="en-GB" dirty="0"/>
              <a:t>Relative to other platforms, the vast majority of cinemagoing parents perceive cinema – and the advertising shown – as higher quality and safe for their children. </a:t>
            </a:r>
          </a:p>
        </p:txBody>
      </p:sp>
      <p:sp>
        <p:nvSpPr>
          <p:cNvPr id="82" name="Rectangle 81">
            <a:extLst>
              <a:ext uri="{FF2B5EF4-FFF2-40B4-BE49-F238E27FC236}">
                <a16:creationId xmlns:a16="http://schemas.microsoft.com/office/drawing/2014/main" id="{D28C2ADE-1B4D-C02A-66DD-C2E1F418AB50}"/>
              </a:ext>
            </a:extLst>
          </p:cNvPr>
          <p:cNvSpPr/>
          <p:nvPr/>
        </p:nvSpPr>
        <p:spPr>
          <a:xfrm>
            <a:off x="926381" y="4545935"/>
            <a:ext cx="2125081" cy="3480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Cinema offers </a:t>
            </a:r>
          </a:p>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higher quality ads </a:t>
            </a:r>
          </a:p>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than other platforms</a:t>
            </a:r>
          </a:p>
        </p:txBody>
      </p:sp>
      <p:sp>
        <p:nvSpPr>
          <p:cNvPr id="83" name="Rectangle 82">
            <a:extLst>
              <a:ext uri="{FF2B5EF4-FFF2-40B4-BE49-F238E27FC236}">
                <a16:creationId xmlns:a16="http://schemas.microsoft.com/office/drawing/2014/main" id="{9A5188A5-0F4E-526E-3902-E5BBA6E1C989}"/>
              </a:ext>
            </a:extLst>
          </p:cNvPr>
          <p:cNvSpPr/>
          <p:nvPr/>
        </p:nvSpPr>
        <p:spPr>
          <a:xfrm>
            <a:off x="6023892" y="4545099"/>
            <a:ext cx="2278721" cy="3480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Less concerned about content my kids see at the cinema vs other platforms</a:t>
            </a:r>
          </a:p>
        </p:txBody>
      </p:sp>
      <p:sp>
        <p:nvSpPr>
          <p:cNvPr id="84" name="Rectangle 83">
            <a:extLst>
              <a:ext uri="{FF2B5EF4-FFF2-40B4-BE49-F238E27FC236}">
                <a16:creationId xmlns:a16="http://schemas.microsoft.com/office/drawing/2014/main" id="{B116EA47-9B22-9C62-13E9-9D6682191A20}"/>
              </a:ext>
            </a:extLst>
          </p:cNvPr>
          <p:cNvSpPr/>
          <p:nvPr/>
        </p:nvSpPr>
        <p:spPr>
          <a:xfrm>
            <a:off x="5763573" y="4333586"/>
            <a:ext cx="288986" cy="4435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endParaRPr kumimoji="0" lang="en-GB" sz="1400" b="0" i="0" u="none" strike="noStrike" kern="0" cap="none" spc="0" normalizeH="0" baseline="0" noProof="0">
              <a:ln>
                <a:noFill/>
              </a:ln>
              <a:solidFill>
                <a:srgbClr val="FFFFFF"/>
              </a:solidFill>
              <a:effectLst/>
              <a:uLnTx/>
              <a:uFillTx/>
              <a:latin typeface="+mj-lt"/>
              <a:ea typeface="+mn-ea"/>
              <a:cs typeface="+mn-cs"/>
              <a:sym typeface="Inter Tight"/>
            </a:endParaRPr>
          </a:p>
        </p:txBody>
      </p:sp>
      <p:cxnSp>
        <p:nvCxnSpPr>
          <p:cNvPr id="85" name="Straight Connector 84">
            <a:extLst>
              <a:ext uri="{FF2B5EF4-FFF2-40B4-BE49-F238E27FC236}">
                <a16:creationId xmlns:a16="http://schemas.microsoft.com/office/drawing/2014/main" id="{59F068F7-FDE9-D5A2-5B7F-D7B37B4E213D}"/>
              </a:ext>
            </a:extLst>
          </p:cNvPr>
          <p:cNvCxnSpPr>
            <a:cxnSpLocks/>
          </p:cNvCxnSpPr>
          <p:nvPr/>
        </p:nvCxnSpPr>
        <p:spPr>
          <a:xfrm>
            <a:off x="5707150" y="2219142"/>
            <a:ext cx="147" cy="3157016"/>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Rounded Corners 85">
            <a:extLst>
              <a:ext uri="{FF2B5EF4-FFF2-40B4-BE49-F238E27FC236}">
                <a16:creationId xmlns:a16="http://schemas.microsoft.com/office/drawing/2014/main" id="{B0839E5E-420E-721C-91D6-ABA39749E79E}"/>
              </a:ext>
            </a:extLst>
          </p:cNvPr>
          <p:cNvSpPr/>
          <p:nvPr/>
        </p:nvSpPr>
        <p:spPr>
          <a:xfrm>
            <a:off x="1448193" y="2393161"/>
            <a:ext cx="1103470" cy="44317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2"/>
                </a:solidFill>
                <a:latin typeface="+mj-lt"/>
              </a:rPr>
              <a:t>71%</a:t>
            </a:r>
          </a:p>
        </p:txBody>
      </p:sp>
      <p:sp>
        <p:nvSpPr>
          <p:cNvPr id="87" name="Rectangle: Rounded Corners 86">
            <a:extLst>
              <a:ext uri="{FF2B5EF4-FFF2-40B4-BE49-F238E27FC236}">
                <a16:creationId xmlns:a16="http://schemas.microsoft.com/office/drawing/2014/main" id="{0373B8E5-3839-8291-F162-3F5AEA9ACF82}"/>
              </a:ext>
            </a:extLst>
          </p:cNvPr>
          <p:cNvSpPr/>
          <p:nvPr/>
        </p:nvSpPr>
        <p:spPr>
          <a:xfrm>
            <a:off x="1542960" y="2860344"/>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88" name="Rectangle: Rounded Corners 87">
            <a:extLst>
              <a:ext uri="{FF2B5EF4-FFF2-40B4-BE49-F238E27FC236}">
                <a16:creationId xmlns:a16="http://schemas.microsoft.com/office/drawing/2014/main" id="{492EC16A-A8CF-CCBA-DBCD-174C2DA6E38C}"/>
              </a:ext>
            </a:extLst>
          </p:cNvPr>
          <p:cNvSpPr/>
          <p:nvPr/>
        </p:nvSpPr>
        <p:spPr>
          <a:xfrm>
            <a:off x="1542960" y="3076986"/>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89" name="Rectangle: Rounded Corners 88">
            <a:extLst>
              <a:ext uri="{FF2B5EF4-FFF2-40B4-BE49-F238E27FC236}">
                <a16:creationId xmlns:a16="http://schemas.microsoft.com/office/drawing/2014/main" id="{4338D14B-47BA-6440-021D-A655BD69D5C0}"/>
              </a:ext>
            </a:extLst>
          </p:cNvPr>
          <p:cNvSpPr/>
          <p:nvPr/>
        </p:nvSpPr>
        <p:spPr>
          <a:xfrm>
            <a:off x="1542960" y="3292363"/>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0" name="Rectangle: Rounded Corners 89">
            <a:extLst>
              <a:ext uri="{FF2B5EF4-FFF2-40B4-BE49-F238E27FC236}">
                <a16:creationId xmlns:a16="http://schemas.microsoft.com/office/drawing/2014/main" id="{EB84F79B-BB1B-F0D6-5CDD-6789CCDF0C88}"/>
              </a:ext>
            </a:extLst>
          </p:cNvPr>
          <p:cNvSpPr/>
          <p:nvPr/>
        </p:nvSpPr>
        <p:spPr>
          <a:xfrm>
            <a:off x="1542960" y="3504635"/>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1" name="Rectangle: Rounded Corners 90">
            <a:extLst>
              <a:ext uri="{FF2B5EF4-FFF2-40B4-BE49-F238E27FC236}">
                <a16:creationId xmlns:a16="http://schemas.microsoft.com/office/drawing/2014/main" id="{F1606E7B-BDA1-9550-BD03-FE6EA9A29698}"/>
              </a:ext>
            </a:extLst>
          </p:cNvPr>
          <p:cNvSpPr/>
          <p:nvPr/>
        </p:nvSpPr>
        <p:spPr>
          <a:xfrm>
            <a:off x="1542960" y="3713338"/>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2" name="Rectangle: Rounded Corners 91">
            <a:extLst>
              <a:ext uri="{FF2B5EF4-FFF2-40B4-BE49-F238E27FC236}">
                <a16:creationId xmlns:a16="http://schemas.microsoft.com/office/drawing/2014/main" id="{FA6AA5BB-F0A1-36F2-A7C5-8CC79E8A5397}"/>
              </a:ext>
            </a:extLst>
          </p:cNvPr>
          <p:cNvSpPr/>
          <p:nvPr/>
        </p:nvSpPr>
        <p:spPr>
          <a:xfrm>
            <a:off x="1542960" y="3924519"/>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3" name="Rectangle: Rounded Corners 92">
            <a:extLst>
              <a:ext uri="{FF2B5EF4-FFF2-40B4-BE49-F238E27FC236}">
                <a16:creationId xmlns:a16="http://schemas.microsoft.com/office/drawing/2014/main" id="{9C4A93FC-3189-1F84-5DEB-A9B08DC65660}"/>
              </a:ext>
            </a:extLst>
          </p:cNvPr>
          <p:cNvSpPr/>
          <p:nvPr/>
        </p:nvSpPr>
        <p:spPr>
          <a:xfrm>
            <a:off x="1542960" y="4139435"/>
            <a:ext cx="865228" cy="16862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4" name="Rectangle 93">
            <a:extLst>
              <a:ext uri="{FF2B5EF4-FFF2-40B4-BE49-F238E27FC236}">
                <a16:creationId xmlns:a16="http://schemas.microsoft.com/office/drawing/2014/main" id="{2297AFFE-A879-3356-F992-42FAAFDBD59E}"/>
              </a:ext>
            </a:extLst>
          </p:cNvPr>
          <p:cNvSpPr/>
          <p:nvPr/>
        </p:nvSpPr>
        <p:spPr>
          <a:xfrm>
            <a:off x="3416290" y="4545935"/>
            <a:ext cx="2125081" cy="3480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Cinema offers </a:t>
            </a:r>
          </a:p>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higher quality films </a:t>
            </a:r>
          </a:p>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mn-cs"/>
                <a:sym typeface="Inter Tight"/>
              </a:rPr>
              <a:t>than other platforms</a:t>
            </a:r>
          </a:p>
        </p:txBody>
      </p:sp>
      <p:sp>
        <p:nvSpPr>
          <p:cNvPr id="95" name="Rectangle: Rounded Corners 94">
            <a:extLst>
              <a:ext uri="{FF2B5EF4-FFF2-40B4-BE49-F238E27FC236}">
                <a16:creationId xmlns:a16="http://schemas.microsoft.com/office/drawing/2014/main" id="{E36269FD-D426-DFB6-6425-DBFCD2FE268D}"/>
              </a:ext>
            </a:extLst>
          </p:cNvPr>
          <p:cNvSpPr/>
          <p:nvPr/>
        </p:nvSpPr>
        <p:spPr>
          <a:xfrm>
            <a:off x="4026896" y="2860344"/>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6" name="Rectangle: Rounded Corners 95">
            <a:extLst>
              <a:ext uri="{FF2B5EF4-FFF2-40B4-BE49-F238E27FC236}">
                <a16:creationId xmlns:a16="http://schemas.microsoft.com/office/drawing/2014/main" id="{9B701BEC-C9F8-3EA3-6A15-003B17A3A301}"/>
              </a:ext>
            </a:extLst>
          </p:cNvPr>
          <p:cNvSpPr/>
          <p:nvPr/>
        </p:nvSpPr>
        <p:spPr>
          <a:xfrm>
            <a:off x="4026896" y="3076986"/>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7" name="Rectangle: Rounded Corners 96">
            <a:extLst>
              <a:ext uri="{FF2B5EF4-FFF2-40B4-BE49-F238E27FC236}">
                <a16:creationId xmlns:a16="http://schemas.microsoft.com/office/drawing/2014/main" id="{95D05573-7E6A-780A-E187-7652599D1AAC}"/>
              </a:ext>
            </a:extLst>
          </p:cNvPr>
          <p:cNvSpPr/>
          <p:nvPr/>
        </p:nvSpPr>
        <p:spPr>
          <a:xfrm>
            <a:off x="4026896" y="3292363"/>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8" name="Rectangle: Rounded Corners 97">
            <a:extLst>
              <a:ext uri="{FF2B5EF4-FFF2-40B4-BE49-F238E27FC236}">
                <a16:creationId xmlns:a16="http://schemas.microsoft.com/office/drawing/2014/main" id="{90475CB0-FBF8-711D-388F-7A0958A63876}"/>
              </a:ext>
            </a:extLst>
          </p:cNvPr>
          <p:cNvSpPr/>
          <p:nvPr/>
        </p:nvSpPr>
        <p:spPr>
          <a:xfrm>
            <a:off x="4026896" y="3504635"/>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99" name="Rectangle: Rounded Corners 98">
            <a:extLst>
              <a:ext uri="{FF2B5EF4-FFF2-40B4-BE49-F238E27FC236}">
                <a16:creationId xmlns:a16="http://schemas.microsoft.com/office/drawing/2014/main" id="{8EF916F2-2BD5-27AF-2572-5929A0D7FFA9}"/>
              </a:ext>
            </a:extLst>
          </p:cNvPr>
          <p:cNvSpPr/>
          <p:nvPr/>
        </p:nvSpPr>
        <p:spPr>
          <a:xfrm>
            <a:off x="4026896" y="3713338"/>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0" name="Rectangle: Rounded Corners 99">
            <a:extLst>
              <a:ext uri="{FF2B5EF4-FFF2-40B4-BE49-F238E27FC236}">
                <a16:creationId xmlns:a16="http://schemas.microsoft.com/office/drawing/2014/main" id="{1DFD94A0-3A7E-E0BD-D311-65D125682BC5}"/>
              </a:ext>
            </a:extLst>
          </p:cNvPr>
          <p:cNvSpPr/>
          <p:nvPr/>
        </p:nvSpPr>
        <p:spPr>
          <a:xfrm>
            <a:off x="4026896" y="3924519"/>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1" name="Rectangle: Rounded Corners 100">
            <a:extLst>
              <a:ext uri="{FF2B5EF4-FFF2-40B4-BE49-F238E27FC236}">
                <a16:creationId xmlns:a16="http://schemas.microsoft.com/office/drawing/2014/main" id="{D36466B3-5350-3A3E-35B8-A4000EC61523}"/>
              </a:ext>
            </a:extLst>
          </p:cNvPr>
          <p:cNvSpPr/>
          <p:nvPr/>
        </p:nvSpPr>
        <p:spPr>
          <a:xfrm>
            <a:off x="4026896" y="4139435"/>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2" name="Rectangle: Rounded Corners 101">
            <a:extLst>
              <a:ext uri="{FF2B5EF4-FFF2-40B4-BE49-F238E27FC236}">
                <a16:creationId xmlns:a16="http://schemas.microsoft.com/office/drawing/2014/main" id="{F72BE948-BF79-B885-FD31-FE3727B61B4A}"/>
              </a:ext>
            </a:extLst>
          </p:cNvPr>
          <p:cNvSpPr/>
          <p:nvPr/>
        </p:nvSpPr>
        <p:spPr>
          <a:xfrm>
            <a:off x="4024036" y="2644967"/>
            <a:ext cx="865228" cy="16862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3" name="Rectangle: Rounded Corners 102">
            <a:extLst>
              <a:ext uri="{FF2B5EF4-FFF2-40B4-BE49-F238E27FC236}">
                <a16:creationId xmlns:a16="http://schemas.microsoft.com/office/drawing/2014/main" id="{A9EC4E03-A2AA-A693-4053-36BBB8452F20}"/>
              </a:ext>
            </a:extLst>
          </p:cNvPr>
          <p:cNvSpPr/>
          <p:nvPr/>
        </p:nvSpPr>
        <p:spPr>
          <a:xfrm>
            <a:off x="3922055" y="2180076"/>
            <a:ext cx="1103470" cy="44317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accent2"/>
                </a:solidFill>
                <a:latin typeface="+mj-lt"/>
              </a:rPr>
              <a:t>81%</a:t>
            </a:r>
          </a:p>
        </p:txBody>
      </p:sp>
      <p:sp>
        <p:nvSpPr>
          <p:cNvPr id="104" name="Rectangle 103">
            <a:extLst>
              <a:ext uri="{FF2B5EF4-FFF2-40B4-BE49-F238E27FC236}">
                <a16:creationId xmlns:a16="http://schemas.microsoft.com/office/drawing/2014/main" id="{792F19D0-0B14-130B-1CE8-A874EAA4DDD6}"/>
              </a:ext>
            </a:extLst>
          </p:cNvPr>
          <p:cNvSpPr/>
          <p:nvPr/>
        </p:nvSpPr>
        <p:spPr>
          <a:xfrm>
            <a:off x="8432113" y="4541972"/>
            <a:ext cx="2278721" cy="3480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lang="en-GB" sz="1200" b="1" kern="1200" dirty="0">
                <a:solidFill>
                  <a:schemeClr val="tx1"/>
                </a:solidFill>
                <a:latin typeface="+mj-lt"/>
              </a:rPr>
              <a:t>Less </a:t>
            </a:r>
            <a:r>
              <a:rPr kumimoji="0" lang="en-GB" sz="1200" b="1" i="0" u="none" strike="noStrike" kern="1200" cap="none" spc="0" normalizeH="0" baseline="0" noProof="0">
                <a:ln>
                  <a:noFill/>
                </a:ln>
                <a:solidFill>
                  <a:schemeClr val="tx1"/>
                </a:solidFill>
                <a:effectLst/>
                <a:uLnTx/>
                <a:uFillTx/>
                <a:latin typeface="+mj-lt"/>
                <a:ea typeface="+mn-ea"/>
                <a:cs typeface="+mn-cs"/>
                <a:sym typeface="Inter Tight"/>
              </a:rPr>
              <a:t>concerned about </a:t>
            </a:r>
          </a:p>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1" i="0" u="none" strike="noStrike" kern="1200" cap="none" spc="0" normalizeH="0" baseline="0" noProof="0">
                <a:ln>
                  <a:noFill/>
                </a:ln>
                <a:solidFill>
                  <a:schemeClr val="tx1"/>
                </a:solidFill>
                <a:effectLst/>
                <a:uLnTx/>
                <a:uFillTx/>
                <a:latin typeface="+mj-lt"/>
                <a:ea typeface="+mn-ea"/>
                <a:cs typeface="+mn-cs"/>
                <a:sym typeface="Inter Tight"/>
              </a:rPr>
              <a:t>ads my kids see at the cinema vs other platforms</a:t>
            </a:r>
          </a:p>
        </p:txBody>
      </p:sp>
      <p:sp>
        <p:nvSpPr>
          <p:cNvPr id="105" name="Rectangle: Rounded Corners 104">
            <a:extLst>
              <a:ext uri="{FF2B5EF4-FFF2-40B4-BE49-F238E27FC236}">
                <a16:creationId xmlns:a16="http://schemas.microsoft.com/office/drawing/2014/main" id="{D929D8F1-F4EB-C161-28AF-B3AD0762BC97}"/>
              </a:ext>
            </a:extLst>
          </p:cNvPr>
          <p:cNvSpPr/>
          <p:nvPr/>
        </p:nvSpPr>
        <p:spPr>
          <a:xfrm>
            <a:off x="6507118" y="2523574"/>
            <a:ext cx="1103470" cy="44317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accent1"/>
                </a:solidFill>
                <a:latin typeface="+mj-lt"/>
              </a:rPr>
              <a:t>65%</a:t>
            </a:r>
          </a:p>
        </p:txBody>
      </p:sp>
      <p:sp>
        <p:nvSpPr>
          <p:cNvPr id="106" name="Rectangle: Rounded Corners 105">
            <a:extLst>
              <a:ext uri="{FF2B5EF4-FFF2-40B4-BE49-F238E27FC236}">
                <a16:creationId xmlns:a16="http://schemas.microsoft.com/office/drawing/2014/main" id="{B18308C1-28C5-FEB7-43BB-B4ED1F9463A5}"/>
              </a:ext>
            </a:extLst>
          </p:cNvPr>
          <p:cNvSpPr/>
          <p:nvPr/>
        </p:nvSpPr>
        <p:spPr>
          <a:xfrm>
            <a:off x="6601885" y="2973671"/>
            <a:ext cx="865228" cy="6581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7" name="Rectangle: Rounded Corners 106">
            <a:extLst>
              <a:ext uri="{FF2B5EF4-FFF2-40B4-BE49-F238E27FC236}">
                <a16:creationId xmlns:a16="http://schemas.microsoft.com/office/drawing/2014/main" id="{97555ACC-9691-A1BC-B9BB-1CAE6F44FB29}"/>
              </a:ext>
            </a:extLst>
          </p:cNvPr>
          <p:cNvSpPr/>
          <p:nvPr/>
        </p:nvSpPr>
        <p:spPr>
          <a:xfrm>
            <a:off x="6601885" y="3087507"/>
            <a:ext cx="865228" cy="1686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8" name="Rectangle: Rounded Corners 107">
            <a:extLst>
              <a:ext uri="{FF2B5EF4-FFF2-40B4-BE49-F238E27FC236}">
                <a16:creationId xmlns:a16="http://schemas.microsoft.com/office/drawing/2014/main" id="{9B1AE605-3D0F-3548-564D-7DEE1BBC953A}"/>
              </a:ext>
            </a:extLst>
          </p:cNvPr>
          <p:cNvSpPr/>
          <p:nvPr/>
        </p:nvSpPr>
        <p:spPr>
          <a:xfrm>
            <a:off x="6601885" y="3302884"/>
            <a:ext cx="865228" cy="1686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09" name="Rectangle: Rounded Corners 108">
            <a:extLst>
              <a:ext uri="{FF2B5EF4-FFF2-40B4-BE49-F238E27FC236}">
                <a16:creationId xmlns:a16="http://schemas.microsoft.com/office/drawing/2014/main" id="{BCF0DD7A-2768-42F7-25EA-100CD1611DC3}"/>
              </a:ext>
            </a:extLst>
          </p:cNvPr>
          <p:cNvSpPr/>
          <p:nvPr/>
        </p:nvSpPr>
        <p:spPr>
          <a:xfrm>
            <a:off x="6601885" y="3515156"/>
            <a:ext cx="865228" cy="1686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0" name="Rectangle: Rounded Corners 109">
            <a:extLst>
              <a:ext uri="{FF2B5EF4-FFF2-40B4-BE49-F238E27FC236}">
                <a16:creationId xmlns:a16="http://schemas.microsoft.com/office/drawing/2014/main" id="{8F51E505-75E8-8A92-F3BD-5964FE46151A}"/>
              </a:ext>
            </a:extLst>
          </p:cNvPr>
          <p:cNvSpPr/>
          <p:nvPr/>
        </p:nvSpPr>
        <p:spPr>
          <a:xfrm>
            <a:off x="6601885" y="3723859"/>
            <a:ext cx="865228" cy="1686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1" name="Rectangle: Rounded Corners 110">
            <a:extLst>
              <a:ext uri="{FF2B5EF4-FFF2-40B4-BE49-F238E27FC236}">
                <a16:creationId xmlns:a16="http://schemas.microsoft.com/office/drawing/2014/main" id="{EC7922D8-365A-9EA1-600C-76554149EE96}"/>
              </a:ext>
            </a:extLst>
          </p:cNvPr>
          <p:cNvSpPr/>
          <p:nvPr/>
        </p:nvSpPr>
        <p:spPr>
          <a:xfrm>
            <a:off x="6601885" y="3935040"/>
            <a:ext cx="865228" cy="1686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2" name="Rectangle: Rounded Corners 111">
            <a:extLst>
              <a:ext uri="{FF2B5EF4-FFF2-40B4-BE49-F238E27FC236}">
                <a16:creationId xmlns:a16="http://schemas.microsoft.com/office/drawing/2014/main" id="{883C3737-2094-9F0D-A3C9-64E3CBC89D73}"/>
              </a:ext>
            </a:extLst>
          </p:cNvPr>
          <p:cNvSpPr/>
          <p:nvPr/>
        </p:nvSpPr>
        <p:spPr>
          <a:xfrm>
            <a:off x="6601885" y="4149956"/>
            <a:ext cx="865228" cy="168624"/>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3" name="Rectangle: Rounded Corners 112">
            <a:extLst>
              <a:ext uri="{FF2B5EF4-FFF2-40B4-BE49-F238E27FC236}">
                <a16:creationId xmlns:a16="http://schemas.microsoft.com/office/drawing/2014/main" id="{74BE6C39-7EBA-2E20-0D6C-545AF1C3BAEF}"/>
              </a:ext>
            </a:extLst>
          </p:cNvPr>
          <p:cNvSpPr/>
          <p:nvPr/>
        </p:nvSpPr>
        <p:spPr>
          <a:xfrm>
            <a:off x="9107435" y="2902540"/>
            <a:ext cx="865228" cy="126427"/>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4" name="Rectangle: Rounded Corners 113">
            <a:extLst>
              <a:ext uri="{FF2B5EF4-FFF2-40B4-BE49-F238E27FC236}">
                <a16:creationId xmlns:a16="http://schemas.microsoft.com/office/drawing/2014/main" id="{AFD7DBDC-C1D0-15AE-F07A-86186214B45A}"/>
              </a:ext>
            </a:extLst>
          </p:cNvPr>
          <p:cNvSpPr/>
          <p:nvPr/>
        </p:nvSpPr>
        <p:spPr>
          <a:xfrm>
            <a:off x="9107435" y="3076986"/>
            <a:ext cx="865228" cy="168624"/>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5" name="Rectangle: Rounded Corners 114">
            <a:extLst>
              <a:ext uri="{FF2B5EF4-FFF2-40B4-BE49-F238E27FC236}">
                <a16:creationId xmlns:a16="http://schemas.microsoft.com/office/drawing/2014/main" id="{11FFB19A-2521-D3B1-8B5E-6A370C7A5AA3}"/>
              </a:ext>
            </a:extLst>
          </p:cNvPr>
          <p:cNvSpPr/>
          <p:nvPr/>
        </p:nvSpPr>
        <p:spPr>
          <a:xfrm>
            <a:off x="9107435" y="3292363"/>
            <a:ext cx="865228" cy="168624"/>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6" name="Rectangle: Rounded Corners 115">
            <a:extLst>
              <a:ext uri="{FF2B5EF4-FFF2-40B4-BE49-F238E27FC236}">
                <a16:creationId xmlns:a16="http://schemas.microsoft.com/office/drawing/2014/main" id="{5D0FFAB5-AC9C-38B2-C178-5379CC3DC02A}"/>
              </a:ext>
            </a:extLst>
          </p:cNvPr>
          <p:cNvSpPr/>
          <p:nvPr/>
        </p:nvSpPr>
        <p:spPr>
          <a:xfrm>
            <a:off x="9107435" y="3504635"/>
            <a:ext cx="865228" cy="168624"/>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7" name="Rectangle: Rounded Corners 116">
            <a:extLst>
              <a:ext uri="{FF2B5EF4-FFF2-40B4-BE49-F238E27FC236}">
                <a16:creationId xmlns:a16="http://schemas.microsoft.com/office/drawing/2014/main" id="{F083F211-A7B2-A376-AD7D-94B81E1AB7F0}"/>
              </a:ext>
            </a:extLst>
          </p:cNvPr>
          <p:cNvSpPr/>
          <p:nvPr/>
        </p:nvSpPr>
        <p:spPr>
          <a:xfrm>
            <a:off x="9107435" y="3713338"/>
            <a:ext cx="865228" cy="168624"/>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8" name="Rectangle: Rounded Corners 117">
            <a:extLst>
              <a:ext uri="{FF2B5EF4-FFF2-40B4-BE49-F238E27FC236}">
                <a16:creationId xmlns:a16="http://schemas.microsoft.com/office/drawing/2014/main" id="{67EDE8B0-6838-DA47-2A1A-8498DC1D5CF7}"/>
              </a:ext>
            </a:extLst>
          </p:cNvPr>
          <p:cNvSpPr/>
          <p:nvPr/>
        </p:nvSpPr>
        <p:spPr>
          <a:xfrm>
            <a:off x="9107435" y="3924519"/>
            <a:ext cx="865228" cy="168624"/>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19" name="Rectangle: Rounded Corners 118">
            <a:extLst>
              <a:ext uri="{FF2B5EF4-FFF2-40B4-BE49-F238E27FC236}">
                <a16:creationId xmlns:a16="http://schemas.microsoft.com/office/drawing/2014/main" id="{85427199-A398-CD71-B760-6A9BEE9B948B}"/>
              </a:ext>
            </a:extLst>
          </p:cNvPr>
          <p:cNvSpPr/>
          <p:nvPr/>
        </p:nvSpPr>
        <p:spPr>
          <a:xfrm>
            <a:off x="9107435" y="4139435"/>
            <a:ext cx="865228" cy="168624"/>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dirty="0">
              <a:latin typeface="+mj-lt"/>
            </a:endParaRPr>
          </a:p>
        </p:txBody>
      </p:sp>
      <p:sp>
        <p:nvSpPr>
          <p:cNvPr id="120" name="Rectangle: Rounded Corners 119">
            <a:extLst>
              <a:ext uri="{FF2B5EF4-FFF2-40B4-BE49-F238E27FC236}">
                <a16:creationId xmlns:a16="http://schemas.microsoft.com/office/drawing/2014/main" id="{F054578A-D8C1-C648-09FD-894B8F5D7908}"/>
              </a:ext>
            </a:extLst>
          </p:cNvPr>
          <p:cNvSpPr/>
          <p:nvPr/>
        </p:nvSpPr>
        <p:spPr>
          <a:xfrm>
            <a:off x="8988314" y="2433610"/>
            <a:ext cx="1103470" cy="443174"/>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accent6"/>
                </a:solidFill>
                <a:latin typeface="+mj-lt"/>
              </a:rPr>
              <a:t>67%</a:t>
            </a:r>
          </a:p>
        </p:txBody>
      </p:sp>
    </p:spTree>
    <p:extLst>
      <p:ext uri="{BB962C8B-B14F-4D97-AF65-F5344CB8AC3E}">
        <p14:creationId xmlns:p14="http://schemas.microsoft.com/office/powerpoint/2010/main" val="3904913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63C57-90D7-C3FC-D713-4A7E0B1E6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6F154B-CA12-6DA9-A367-06452680BF9F}"/>
              </a:ext>
            </a:extLst>
          </p:cNvPr>
          <p:cNvSpPr>
            <a:spLocks noGrp="1"/>
          </p:cNvSpPr>
          <p:nvPr>
            <p:ph type="body" sz="quarter" idx="83"/>
          </p:nvPr>
        </p:nvSpPr>
        <p:spPr>
          <a:xfrm>
            <a:off x="6588682" y="6373368"/>
            <a:ext cx="5398076" cy="355715"/>
          </a:xfrm>
        </p:spPr>
        <p:txBody>
          <a:bodyPr/>
          <a:lstStyle/>
          <a:p>
            <a:r>
              <a:rPr lang="en-GB" dirty="0"/>
              <a:t>Thinking about the following categories, how likely are you to buy something from each one in the next 12 months? Base: All cinemagoing families (n=1,101), All non-cinemagoing families (n=195)</a:t>
            </a:r>
          </a:p>
        </p:txBody>
      </p:sp>
      <p:sp>
        <p:nvSpPr>
          <p:cNvPr id="3" name="Subtitle 2">
            <a:extLst>
              <a:ext uri="{FF2B5EF4-FFF2-40B4-BE49-F238E27FC236}">
                <a16:creationId xmlns:a16="http://schemas.microsoft.com/office/drawing/2014/main" id="{6446E5C1-46F7-7897-A6C5-95DC181C3CE3}"/>
              </a:ext>
            </a:extLst>
          </p:cNvPr>
          <p:cNvSpPr>
            <a:spLocks noGrp="1"/>
          </p:cNvSpPr>
          <p:nvPr>
            <p:ph type="subTitle" idx="1"/>
          </p:nvPr>
        </p:nvSpPr>
        <p:spPr>
          <a:xfrm>
            <a:off x="199829" y="1412670"/>
            <a:ext cx="11786929" cy="157051"/>
          </a:xfrm>
        </p:spPr>
        <p:txBody>
          <a:bodyPr/>
          <a:lstStyle/>
          <a:p>
            <a:r>
              <a:rPr lang="en-GB" dirty="0"/>
              <a:t>With more disposable income, cinemagoing families are unsurprisingly more likely to be in market across an array of product categories from holidays and tech to a new car.</a:t>
            </a:r>
          </a:p>
          <a:p>
            <a:endParaRPr lang="en-GB" dirty="0"/>
          </a:p>
        </p:txBody>
      </p:sp>
      <p:sp>
        <p:nvSpPr>
          <p:cNvPr id="4" name="Title 3">
            <a:extLst>
              <a:ext uri="{FF2B5EF4-FFF2-40B4-BE49-F238E27FC236}">
                <a16:creationId xmlns:a16="http://schemas.microsoft.com/office/drawing/2014/main" id="{F87A0A8B-E2FC-6B7B-069D-669FE64A99BD}"/>
              </a:ext>
            </a:extLst>
          </p:cNvPr>
          <p:cNvSpPr>
            <a:spLocks noGrp="1"/>
          </p:cNvSpPr>
          <p:nvPr>
            <p:ph type="title"/>
          </p:nvPr>
        </p:nvSpPr>
        <p:spPr/>
        <p:txBody>
          <a:bodyPr/>
          <a:lstStyle/>
          <a:p>
            <a:r>
              <a:rPr lang="en-GB" dirty="0"/>
              <a:t>Cinemagoing families are significantly more likely to be in the market</a:t>
            </a:r>
          </a:p>
        </p:txBody>
      </p:sp>
      <p:graphicFrame>
        <p:nvGraphicFramePr>
          <p:cNvPr id="7" name="Chart Placeholder 5">
            <a:extLst>
              <a:ext uri="{FF2B5EF4-FFF2-40B4-BE49-F238E27FC236}">
                <a16:creationId xmlns:a16="http://schemas.microsoft.com/office/drawing/2014/main" id="{B2ACB56F-6D52-3873-32BF-79E521C85B2D}"/>
              </a:ext>
            </a:extLst>
          </p:cNvPr>
          <p:cNvGraphicFramePr>
            <a:graphicFrameLocks noGrp="1"/>
          </p:cNvGraphicFramePr>
          <p:nvPr>
            <p:ph type="chart" sz="quarter" idx="84"/>
            <p:extLst>
              <p:ext uri="{D42A27DB-BD31-4B8C-83A1-F6EECF244321}">
                <p14:modId xmlns:p14="http://schemas.microsoft.com/office/powerpoint/2010/main" val="3661869354"/>
              </p:ext>
            </p:extLst>
          </p:nvPr>
        </p:nvGraphicFramePr>
        <p:xfrm>
          <a:off x="325439" y="1778413"/>
          <a:ext cx="11541125" cy="4386262"/>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0F7EDBB4-9A6D-633B-EEAF-5E25173EE113}"/>
              </a:ext>
            </a:extLst>
          </p:cNvPr>
          <p:cNvSpPr txBox="1"/>
          <p:nvPr/>
        </p:nvSpPr>
        <p:spPr>
          <a:xfrm>
            <a:off x="325436" y="2217745"/>
            <a:ext cx="949521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solidFill>
                  <a:srgbClr val="000000"/>
                </a:solidFill>
                <a:effectLst/>
                <a:uLnTx/>
                <a:uFillTx/>
                <a:latin typeface="+mj-lt"/>
                <a:cs typeface="Inter Tight"/>
                <a:sym typeface="Inter Tight"/>
              </a:rPr>
              <a:t>Purchase categories – Likely to purchase in the next year: Very/somewhat likely - %</a:t>
            </a:r>
          </a:p>
        </p:txBody>
      </p:sp>
      <p:sp>
        <p:nvSpPr>
          <p:cNvPr id="12" name="TextBox 11">
            <a:extLst>
              <a:ext uri="{FF2B5EF4-FFF2-40B4-BE49-F238E27FC236}">
                <a16:creationId xmlns:a16="http://schemas.microsoft.com/office/drawing/2014/main" id="{B8500A4F-7A76-0607-A34E-23E7E4A2B391}"/>
              </a:ext>
            </a:extLst>
          </p:cNvPr>
          <p:cNvSpPr txBox="1"/>
          <p:nvPr/>
        </p:nvSpPr>
        <p:spPr>
          <a:xfrm>
            <a:off x="1094368" y="3216675"/>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14" name="TextBox 13">
            <a:extLst>
              <a:ext uri="{FF2B5EF4-FFF2-40B4-BE49-F238E27FC236}">
                <a16:creationId xmlns:a16="http://schemas.microsoft.com/office/drawing/2014/main" id="{43F4749F-DF4D-ED68-2868-34F4A9A12405}"/>
              </a:ext>
            </a:extLst>
          </p:cNvPr>
          <p:cNvSpPr txBox="1"/>
          <p:nvPr/>
        </p:nvSpPr>
        <p:spPr>
          <a:xfrm>
            <a:off x="3307216" y="3447288"/>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16" name="TextBox 15">
            <a:extLst>
              <a:ext uri="{FF2B5EF4-FFF2-40B4-BE49-F238E27FC236}">
                <a16:creationId xmlns:a16="http://schemas.microsoft.com/office/drawing/2014/main" id="{06D5D973-62B9-BD2E-52BF-6DD90213063C}"/>
              </a:ext>
            </a:extLst>
          </p:cNvPr>
          <p:cNvSpPr txBox="1"/>
          <p:nvPr/>
        </p:nvSpPr>
        <p:spPr>
          <a:xfrm>
            <a:off x="5529208" y="346534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18" name="TextBox 17">
            <a:extLst>
              <a:ext uri="{FF2B5EF4-FFF2-40B4-BE49-F238E27FC236}">
                <a16:creationId xmlns:a16="http://schemas.microsoft.com/office/drawing/2014/main" id="{5EFA4BB9-06B9-F3E0-1FCD-C8A8715B919B}"/>
              </a:ext>
            </a:extLst>
          </p:cNvPr>
          <p:cNvSpPr txBox="1"/>
          <p:nvPr/>
        </p:nvSpPr>
        <p:spPr>
          <a:xfrm>
            <a:off x="7760344" y="3705431"/>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20" name="TextBox 19">
            <a:extLst>
              <a:ext uri="{FF2B5EF4-FFF2-40B4-BE49-F238E27FC236}">
                <a16:creationId xmlns:a16="http://schemas.microsoft.com/office/drawing/2014/main" id="{39BCB9EA-D81B-6234-A6E2-44EEC7AF234C}"/>
              </a:ext>
            </a:extLst>
          </p:cNvPr>
          <p:cNvSpPr txBox="1"/>
          <p:nvPr/>
        </p:nvSpPr>
        <p:spPr>
          <a:xfrm>
            <a:off x="9991480" y="3980688"/>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graphicFrame>
        <p:nvGraphicFramePr>
          <p:cNvPr id="22" name="Table 5">
            <a:extLst>
              <a:ext uri="{FF2B5EF4-FFF2-40B4-BE49-F238E27FC236}">
                <a16:creationId xmlns:a16="http://schemas.microsoft.com/office/drawing/2014/main" id="{C33630CD-CF67-DF74-422D-7BEC56813576}"/>
              </a:ext>
            </a:extLst>
          </p:cNvPr>
          <p:cNvGraphicFramePr>
            <a:graphicFrameLocks noGrp="1"/>
          </p:cNvGraphicFramePr>
          <p:nvPr>
            <p:extLst>
              <p:ext uri="{D42A27DB-BD31-4B8C-83A1-F6EECF244321}">
                <p14:modId xmlns:p14="http://schemas.microsoft.com/office/powerpoint/2010/main" val="2088675503"/>
              </p:ext>
            </p:extLst>
          </p:nvPr>
        </p:nvGraphicFramePr>
        <p:xfrm>
          <a:off x="199830" y="3204323"/>
          <a:ext cx="11120440" cy="370840"/>
        </p:xfrm>
        <a:graphic>
          <a:graphicData uri="http://schemas.openxmlformats.org/drawingml/2006/table">
            <a:tbl>
              <a:tblPr firstRow="1" bandRow="1"/>
              <a:tblGrid>
                <a:gridCol w="2224088">
                  <a:extLst>
                    <a:ext uri="{9D8B030D-6E8A-4147-A177-3AD203B41FA5}">
                      <a16:colId xmlns:a16="http://schemas.microsoft.com/office/drawing/2014/main" val="1572845083"/>
                    </a:ext>
                  </a:extLst>
                </a:gridCol>
                <a:gridCol w="2224088">
                  <a:extLst>
                    <a:ext uri="{9D8B030D-6E8A-4147-A177-3AD203B41FA5}">
                      <a16:colId xmlns:a16="http://schemas.microsoft.com/office/drawing/2014/main" val="4284242469"/>
                    </a:ext>
                  </a:extLst>
                </a:gridCol>
                <a:gridCol w="2224088">
                  <a:extLst>
                    <a:ext uri="{9D8B030D-6E8A-4147-A177-3AD203B41FA5}">
                      <a16:colId xmlns:a16="http://schemas.microsoft.com/office/drawing/2014/main" val="3448456634"/>
                    </a:ext>
                  </a:extLst>
                </a:gridCol>
                <a:gridCol w="2224088">
                  <a:extLst>
                    <a:ext uri="{9D8B030D-6E8A-4147-A177-3AD203B41FA5}">
                      <a16:colId xmlns:a16="http://schemas.microsoft.com/office/drawing/2014/main" val="3567784209"/>
                    </a:ext>
                  </a:extLst>
                </a:gridCol>
                <a:gridCol w="2224088">
                  <a:extLst>
                    <a:ext uri="{9D8B030D-6E8A-4147-A177-3AD203B41FA5}">
                      <a16:colId xmlns:a16="http://schemas.microsoft.com/office/drawing/2014/main" val="2117110436"/>
                    </a:ext>
                  </a:extLst>
                </a:gridCol>
              </a:tblGrid>
              <a:tr h="370840">
                <a:tc>
                  <a:txBody>
                    <a:bodyPr/>
                    <a:lstStyle/>
                    <a:p>
                      <a:pPr algn="r"/>
                      <a:r>
                        <a:rPr lang="en-GB" sz="1400" b="1" dirty="0">
                          <a:solidFill>
                            <a:schemeClr val="tx1"/>
                          </a:solidFill>
                        </a:rPr>
                        <a:t>+37%</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a:r>
                        <a:rPr lang="en-GB" sz="1400" b="1" dirty="0">
                          <a:solidFill>
                            <a:schemeClr val="tx1"/>
                          </a:solidFill>
                        </a:rPr>
                        <a:t>+29%</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a:r>
                        <a:rPr lang="en-GB" sz="1400" b="1" dirty="0">
                          <a:solidFill>
                            <a:schemeClr val="tx1"/>
                          </a:solidFill>
                        </a:rPr>
                        <a:t>+42%</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a:r>
                        <a:rPr lang="en-GB" sz="1400" b="1" dirty="0">
                          <a:solidFill>
                            <a:schemeClr val="tx1"/>
                          </a:solidFill>
                        </a:rPr>
                        <a:t>+21%</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r"/>
                      <a:r>
                        <a:rPr lang="en-GB" sz="1400" b="1" dirty="0">
                          <a:solidFill>
                            <a:schemeClr val="tx1"/>
                          </a:solidFill>
                        </a:rPr>
                        <a:t>+65%</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875088761"/>
                  </a:ext>
                </a:extLst>
              </a:tr>
            </a:tbl>
          </a:graphicData>
        </a:graphic>
      </p:graphicFrame>
      <p:sp>
        <p:nvSpPr>
          <p:cNvPr id="24" name="TextBox 23">
            <a:extLst>
              <a:ext uri="{FF2B5EF4-FFF2-40B4-BE49-F238E27FC236}">
                <a16:creationId xmlns:a16="http://schemas.microsoft.com/office/drawing/2014/main" id="{D6D8B6A2-E4FE-0BB3-8793-BD17599D093D}"/>
              </a:ext>
            </a:extLst>
          </p:cNvPr>
          <p:cNvSpPr txBox="1"/>
          <p:nvPr/>
        </p:nvSpPr>
        <p:spPr>
          <a:xfrm>
            <a:off x="7863840" y="5875771"/>
            <a:ext cx="4209675"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effectLst/>
                <a:uLnTx/>
                <a:uFillTx/>
                <a:latin typeface="+mj-lt"/>
                <a:cs typeface="Inter Tight" panose="020B0604020202020204" pitchFamily="34" charset="0"/>
                <a:sym typeface="Inter Tight"/>
              </a:rPr>
              <a:t>▲/▼ Significantly higher/lower than other group @95%</a:t>
            </a:r>
          </a:p>
        </p:txBody>
      </p:sp>
    </p:spTree>
    <p:extLst>
      <p:ext uri="{BB962C8B-B14F-4D97-AF65-F5344CB8AC3E}">
        <p14:creationId xmlns:p14="http://schemas.microsoft.com/office/powerpoint/2010/main" val="1353702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851163C-BDEE-4E5B-53DD-F59ACB9E5C8D}"/>
              </a:ext>
            </a:extLst>
          </p:cNvPr>
          <p:cNvSpPr>
            <a:spLocks noGrp="1"/>
          </p:cNvSpPr>
          <p:nvPr>
            <p:ph type="body" sz="quarter" idx="64"/>
          </p:nvPr>
        </p:nvSpPr>
        <p:spPr>
          <a:xfrm>
            <a:off x="186948" y="2612936"/>
            <a:ext cx="5565876" cy="2279104"/>
          </a:xfrm>
        </p:spPr>
        <p:txBody>
          <a:bodyPr/>
          <a:lstStyle/>
          <a:p>
            <a:r>
              <a:rPr lang="en-GB" dirty="0"/>
              <a:t> </a:t>
            </a:r>
          </a:p>
        </p:txBody>
      </p:sp>
      <p:sp>
        <p:nvSpPr>
          <p:cNvPr id="26" name="Text Placeholder 25">
            <a:extLst>
              <a:ext uri="{FF2B5EF4-FFF2-40B4-BE49-F238E27FC236}">
                <a16:creationId xmlns:a16="http://schemas.microsoft.com/office/drawing/2014/main" id="{75869040-82F6-FA53-7070-928839351CC2}"/>
              </a:ext>
            </a:extLst>
          </p:cNvPr>
          <p:cNvSpPr>
            <a:spLocks noGrp="1"/>
          </p:cNvSpPr>
          <p:nvPr>
            <p:ph type="body" sz="quarter" idx="94"/>
          </p:nvPr>
        </p:nvSpPr>
        <p:spPr>
          <a:xfrm>
            <a:off x="5376672" y="6336793"/>
            <a:ext cx="6610086" cy="238946"/>
          </a:xfrm>
        </p:spPr>
        <p:txBody>
          <a:bodyPr/>
          <a:lstStyle/>
          <a:p>
            <a:r>
              <a:rPr lang="en-GB" dirty="0"/>
              <a:t>Thinking about holidays (e.g. train or plane tickets and accommodation, or package holidays), approximately how much do you spend per year? Thinking about supermarket grocery spend, approximately how much do you spend per month? / Base: All cinemagoing families (n=1,101), All non-cinemagoing families (n=195)</a:t>
            </a:r>
          </a:p>
          <a:p>
            <a:endParaRPr lang="en-GB" dirty="0"/>
          </a:p>
        </p:txBody>
      </p:sp>
      <p:sp>
        <p:nvSpPr>
          <p:cNvPr id="40" name="Title 39">
            <a:extLst>
              <a:ext uri="{FF2B5EF4-FFF2-40B4-BE49-F238E27FC236}">
                <a16:creationId xmlns:a16="http://schemas.microsoft.com/office/drawing/2014/main" id="{64CAF2DF-E053-62BA-E788-CB07A5252637}"/>
              </a:ext>
            </a:extLst>
          </p:cNvPr>
          <p:cNvSpPr>
            <a:spLocks noGrp="1"/>
          </p:cNvSpPr>
          <p:nvPr>
            <p:ph type="title"/>
          </p:nvPr>
        </p:nvSpPr>
        <p:spPr/>
        <p:txBody>
          <a:bodyPr/>
          <a:lstStyle/>
          <a:p>
            <a:r>
              <a:rPr lang="en-GB" dirty="0"/>
              <a:t>Tap into families with stronger purchasing power with cinema</a:t>
            </a:r>
          </a:p>
        </p:txBody>
      </p:sp>
      <p:sp>
        <p:nvSpPr>
          <p:cNvPr id="41" name="Text Placeholder 2">
            <a:extLst>
              <a:ext uri="{FF2B5EF4-FFF2-40B4-BE49-F238E27FC236}">
                <a16:creationId xmlns:a16="http://schemas.microsoft.com/office/drawing/2014/main" id="{FA4D0E03-D68F-518C-F2BC-EB32774183A6}"/>
              </a:ext>
            </a:extLst>
          </p:cNvPr>
          <p:cNvSpPr txBox="1">
            <a:spLocks/>
          </p:cNvSpPr>
          <p:nvPr/>
        </p:nvSpPr>
        <p:spPr>
          <a:xfrm>
            <a:off x="319722" y="2738781"/>
            <a:ext cx="2494800" cy="2005200"/>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43" name="Text Placeholder 2">
            <a:extLst>
              <a:ext uri="{FF2B5EF4-FFF2-40B4-BE49-F238E27FC236}">
                <a16:creationId xmlns:a16="http://schemas.microsoft.com/office/drawing/2014/main" id="{FC7F468B-6E58-5634-DB6D-35C184699025}"/>
              </a:ext>
            </a:extLst>
          </p:cNvPr>
          <p:cNvSpPr txBox="1">
            <a:spLocks/>
          </p:cNvSpPr>
          <p:nvPr/>
        </p:nvSpPr>
        <p:spPr>
          <a:xfrm>
            <a:off x="3146119" y="2738781"/>
            <a:ext cx="2494800" cy="2005200"/>
          </a:xfrm>
          <a:prstGeom prst="roundRect">
            <a:avLst>
              <a:gd name="adj" fmla="val 1848"/>
            </a:avLst>
          </a:prstGeom>
          <a:solidFill>
            <a:schemeClr val="accent5"/>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44" name="Text Placeholder 9">
            <a:extLst>
              <a:ext uri="{FF2B5EF4-FFF2-40B4-BE49-F238E27FC236}">
                <a16:creationId xmlns:a16="http://schemas.microsoft.com/office/drawing/2014/main" id="{906B795C-DC23-D5A3-F28B-CF107179A829}"/>
              </a:ext>
            </a:extLst>
          </p:cNvPr>
          <p:cNvSpPr txBox="1">
            <a:spLocks/>
          </p:cNvSpPr>
          <p:nvPr/>
        </p:nvSpPr>
        <p:spPr>
          <a:xfrm>
            <a:off x="6382675" y="2612936"/>
            <a:ext cx="5565876" cy="2279104"/>
          </a:xfrm>
          <a:prstGeom prst="roundRect">
            <a:avLst>
              <a:gd name="adj" fmla="val 2993"/>
            </a:avLst>
          </a:prstGeom>
          <a:solidFill>
            <a:schemeClr val="bg1"/>
          </a:solidFill>
        </p:spPr>
        <p:txBody>
          <a:bodyPr vert="horz" lIns="0" tIns="0" rIns="0" bIns="0" rtlCol="0">
            <a:normAutofit/>
          </a:bodyPr>
          <a:lstStyle>
            <a:lvl1pPr marL="6350" indent="-6350" algn="l" defTabSz="914400" rtl="0" eaLnBrk="1" latinLnBrk="0" hangingPunct="1">
              <a:lnSpc>
                <a:spcPct val="90000"/>
              </a:lnSpc>
              <a:spcBef>
                <a:spcPts val="1000"/>
              </a:spcBef>
              <a:buFont typeface="Inter Tight"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a:t> </a:t>
            </a:r>
            <a:endParaRPr lang="en-GB" dirty="0"/>
          </a:p>
        </p:txBody>
      </p:sp>
      <p:sp>
        <p:nvSpPr>
          <p:cNvPr id="45" name="Text Placeholder 2">
            <a:extLst>
              <a:ext uri="{FF2B5EF4-FFF2-40B4-BE49-F238E27FC236}">
                <a16:creationId xmlns:a16="http://schemas.microsoft.com/office/drawing/2014/main" id="{E6AD658A-099B-15E3-F525-E098E2D6B4B1}"/>
              </a:ext>
            </a:extLst>
          </p:cNvPr>
          <p:cNvSpPr txBox="1">
            <a:spLocks/>
          </p:cNvSpPr>
          <p:nvPr/>
        </p:nvSpPr>
        <p:spPr>
          <a:xfrm>
            <a:off x="6519672" y="2738781"/>
            <a:ext cx="2494800" cy="2006377"/>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46" name="Text Placeholder 2">
            <a:extLst>
              <a:ext uri="{FF2B5EF4-FFF2-40B4-BE49-F238E27FC236}">
                <a16:creationId xmlns:a16="http://schemas.microsoft.com/office/drawing/2014/main" id="{2B018C90-DA3F-F043-FA23-4B9F327D38ED}"/>
              </a:ext>
            </a:extLst>
          </p:cNvPr>
          <p:cNvSpPr txBox="1">
            <a:spLocks/>
          </p:cNvSpPr>
          <p:nvPr/>
        </p:nvSpPr>
        <p:spPr>
          <a:xfrm>
            <a:off x="9280244" y="2738781"/>
            <a:ext cx="2494800" cy="2005200"/>
          </a:xfrm>
          <a:prstGeom prst="roundRect">
            <a:avLst>
              <a:gd name="adj" fmla="val 1848"/>
            </a:avLst>
          </a:prstGeom>
          <a:solidFill>
            <a:schemeClr val="accent5"/>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48" name="Text Placeholder 2">
            <a:extLst>
              <a:ext uri="{FF2B5EF4-FFF2-40B4-BE49-F238E27FC236}">
                <a16:creationId xmlns:a16="http://schemas.microsoft.com/office/drawing/2014/main" id="{8FAEBA18-3CD1-7FF2-065A-FE19AAC3A4FF}"/>
              </a:ext>
            </a:extLst>
          </p:cNvPr>
          <p:cNvSpPr txBox="1">
            <a:spLocks/>
          </p:cNvSpPr>
          <p:nvPr/>
        </p:nvSpPr>
        <p:spPr>
          <a:xfrm>
            <a:off x="572192" y="3399896"/>
            <a:ext cx="1944075" cy="688371"/>
          </a:xfrm>
          <a:prstGeom prst="roundRect">
            <a:avLst>
              <a:gd name="adj" fmla="val 1848"/>
            </a:avLst>
          </a:prstGeom>
          <a:no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dirty="0"/>
              <a:t> </a:t>
            </a:r>
            <a:r>
              <a:rPr lang="en-GB" sz="3600" dirty="0"/>
              <a:t>£2,800 </a:t>
            </a:r>
            <a:r>
              <a:rPr lang="en-GB" sz="2400" dirty="0"/>
              <a:t>[+33%]</a:t>
            </a:r>
            <a:endParaRPr lang="en-GB" dirty="0"/>
          </a:p>
        </p:txBody>
      </p:sp>
      <p:sp>
        <p:nvSpPr>
          <p:cNvPr id="50" name="Text Placeholder 2">
            <a:extLst>
              <a:ext uri="{FF2B5EF4-FFF2-40B4-BE49-F238E27FC236}">
                <a16:creationId xmlns:a16="http://schemas.microsoft.com/office/drawing/2014/main" id="{2BD96683-EBAC-FE1F-8B85-F3E97409A356}"/>
              </a:ext>
            </a:extLst>
          </p:cNvPr>
          <p:cNvSpPr txBox="1">
            <a:spLocks/>
          </p:cNvSpPr>
          <p:nvPr/>
        </p:nvSpPr>
        <p:spPr>
          <a:xfrm>
            <a:off x="3401450" y="3405298"/>
            <a:ext cx="1764446" cy="682969"/>
          </a:xfrm>
          <a:prstGeom prst="roundRect">
            <a:avLst>
              <a:gd name="adj" fmla="val 1848"/>
            </a:avLst>
          </a:prstGeom>
          <a:no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dirty="0"/>
              <a:t> £2,100</a:t>
            </a:r>
          </a:p>
        </p:txBody>
      </p:sp>
      <p:sp>
        <p:nvSpPr>
          <p:cNvPr id="52" name="Text Placeholder 2">
            <a:extLst>
              <a:ext uri="{FF2B5EF4-FFF2-40B4-BE49-F238E27FC236}">
                <a16:creationId xmlns:a16="http://schemas.microsoft.com/office/drawing/2014/main" id="{46D2D551-2F41-73F9-1F19-6147F8E7DB70}"/>
              </a:ext>
            </a:extLst>
          </p:cNvPr>
          <p:cNvSpPr txBox="1">
            <a:spLocks/>
          </p:cNvSpPr>
          <p:nvPr/>
        </p:nvSpPr>
        <p:spPr>
          <a:xfrm>
            <a:off x="6825308" y="3411003"/>
            <a:ext cx="1764446" cy="682969"/>
          </a:xfrm>
          <a:prstGeom prst="roundRect">
            <a:avLst>
              <a:gd name="adj" fmla="val 1848"/>
            </a:avLst>
          </a:prstGeom>
          <a:no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3600" dirty="0"/>
              <a:t> £517 </a:t>
            </a:r>
            <a:r>
              <a:rPr lang="en-GB" sz="2400" dirty="0"/>
              <a:t>[+14%]</a:t>
            </a:r>
            <a:endParaRPr lang="en-GB" sz="3600" dirty="0"/>
          </a:p>
        </p:txBody>
      </p:sp>
      <p:sp>
        <p:nvSpPr>
          <p:cNvPr id="54" name="Text Placeholder 2">
            <a:extLst>
              <a:ext uri="{FF2B5EF4-FFF2-40B4-BE49-F238E27FC236}">
                <a16:creationId xmlns:a16="http://schemas.microsoft.com/office/drawing/2014/main" id="{CD0FB828-94EA-7E70-D8C4-7A08B0A1765E}"/>
              </a:ext>
            </a:extLst>
          </p:cNvPr>
          <p:cNvSpPr txBox="1">
            <a:spLocks/>
          </p:cNvSpPr>
          <p:nvPr/>
        </p:nvSpPr>
        <p:spPr>
          <a:xfrm>
            <a:off x="9645421" y="3405298"/>
            <a:ext cx="1764446" cy="682969"/>
          </a:xfrm>
          <a:prstGeom prst="roundRect">
            <a:avLst>
              <a:gd name="adj" fmla="val 1848"/>
            </a:avLst>
          </a:prstGeom>
          <a:no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dirty="0"/>
              <a:t> £454</a:t>
            </a:r>
          </a:p>
        </p:txBody>
      </p:sp>
      <p:sp>
        <p:nvSpPr>
          <p:cNvPr id="56" name="TextBox 55">
            <a:extLst>
              <a:ext uri="{FF2B5EF4-FFF2-40B4-BE49-F238E27FC236}">
                <a16:creationId xmlns:a16="http://schemas.microsoft.com/office/drawing/2014/main" id="{5B611736-D0EA-1E78-AD68-AFCFF190B95F}"/>
              </a:ext>
            </a:extLst>
          </p:cNvPr>
          <p:cNvSpPr txBox="1"/>
          <p:nvPr/>
        </p:nvSpPr>
        <p:spPr>
          <a:xfrm>
            <a:off x="423215" y="5039140"/>
            <a:ext cx="2574286" cy="61382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Inter Tight"/>
              <a:buNone/>
              <a:tabLst/>
              <a:defRPr sz="900" b="0" i="0" u="none" strike="noStrike" kern="1200" baseline="0">
                <a:solidFill>
                  <a:srgbClr val="000000"/>
                </a:solidFill>
                <a:latin typeface="+mn-lt"/>
                <a:ea typeface="+mn-ea"/>
                <a:cs typeface="Poppins" pitchFamily="2" charset="77"/>
              </a:defRPr>
            </a:pPr>
            <a:r>
              <a:rPr kumimoji="0" lang="en-GB" sz="1200" b="0" i="0" u="none" strike="noStrike" kern="1200" cap="none" spc="0" normalizeH="0" baseline="0" noProof="0">
                <a:ln>
                  <a:noFill/>
                </a:ln>
                <a:solidFill>
                  <a:schemeClr val="bg1"/>
                </a:solidFill>
                <a:effectLst/>
                <a:uLnTx/>
                <a:uFillTx/>
                <a:latin typeface="+mj-lt"/>
                <a:ea typeface="+mn-ea"/>
                <a:cs typeface="Poppins" pitchFamily="2" charset="77"/>
                <a:sym typeface="Inter Tight"/>
              </a:rPr>
              <a:t>Cinemagoing families</a:t>
            </a:r>
          </a:p>
          <a:p>
            <a:pPr marL="0" marR="0" lvl="0" indent="0" algn="just" defTabSz="914400" rtl="0" eaLnBrk="1" fontAlgn="auto" latinLnBrk="0" hangingPunct="1">
              <a:lnSpc>
                <a:spcPct val="150000"/>
              </a:lnSpc>
              <a:spcBef>
                <a:spcPts val="0"/>
              </a:spcBef>
              <a:spcAft>
                <a:spcPts val="0"/>
              </a:spcAft>
              <a:buClr>
                <a:srgbClr val="000000"/>
              </a:buClr>
              <a:buSzTx/>
              <a:buFont typeface="Inter Tight"/>
              <a:buNone/>
              <a:tabLst/>
              <a:defRPr sz="900" b="0" i="0" u="none" strike="noStrike" kern="1200" baseline="0">
                <a:solidFill>
                  <a:srgbClr val="000000"/>
                </a:solidFill>
                <a:latin typeface="+mn-lt"/>
                <a:ea typeface="+mn-ea"/>
                <a:cs typeface="Poppins" pitchFamily="2" charset="77"/>
              </a:defRPr>
            </a:pPr>
            <a:r>
              <a:rPr kumimoji="0" lang="en-GB" sz="1200" b="0" i="0" u="none" strike="noStrike" kern="1200" cap="none" spc="0" normalizeH="0" baseline="0" noProof="0">
                <a:ln>
                  <a:noFill/>
                </a:ln>
                <a:solidFill>
                  <a:schemeClr val="bg1"/>
                </a:solidFill>
                <a:effectLst/>
                <a:uLnTx/>
                <a:uFillTx/>
                <a:latin typeface="+mj-lt"/>
                <a:ea typeface="+mn-ea"/>
                <a:cs typeface="Poppins" pitchFamily="2" charset="77"/>
                <a:sym typeface="Inter Tight"/>
              </a:rPr>
              <a:t>Non-cinemagoing families</a:t>
            </a:r>
          </a:p>
        </p:txBody>
      </p:sp>
      <p:sp>
        <p:nvSpPr>
          <p:cNvPr id="60" name="Text Placeholder 2">
            <a:extLst>
              <a:ext uri="{FF2B5EF4-FFF2-40B4-BE49-F238E27FC236}">
                <a16:creationId xmlns:a16="http://schemas.microsoft.com/office/drawing/2014/main" id="{853D23FB-9440-85DA-E654-F451E8300ADC}"/>
              </a:ext>
            </a:extLst>
          </p:cNvPr>
          <p:cNvSpPr txBox="1">
            <a:spLocks/>
          </p:cNvSpPr>
          <p:nvPr/>
        </p:nvSpPr>
        <p:spPr>
          <a:xfrm>
            <a:off x="262687" y="5135251"/>
            <a:ext cx="180000" cy="180000"/>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62" name="Text Placeholder 2">
            <a:extLst>
              <a:ext uri="{FF2B5EF4-FFF2-40B4-BE49-F238E27FC236}">
                <a16:creationId xmlns:a16="http://schemas.microsoft.com/office/drawing/2014/main" id="{42A79AD1-6786-9B59-3127-F764F179964A}"/>
              </a:ext>
            </a:extLst>
          </p:cNvPr>
          <p:cNvSpPr txBox="1">
            <a:spLocks/>
          </p:cNvSpPr>
          <p:nvPr/>
        </p:nvSpPr>
        <p:spPr>
          <a:xfrm>
            <a:off x="258468" y="5408447"/>
            <a:ext cx="180000" cy="180000"/>
          </a:xfrm>
          <a:prstGeom prst="roundRect">
            <a:avLst>
              <a:gd name="adj" fmla="val 1848"/>
            </a:avLst>
          </a:prstGeom>
          <a:solidFill>
            <a:schemeClr val="accent5"/>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64" name="TextBox 63">
            <a:extLst>
              <a:ext uri="{FF2B5EF4-FFF2-40B4-BE49-F238E27FC236}">
                <a16:creationId xmlns:a16="http://schemas.microsoft.com/office/drawing/2014/main" id="{0C0A977B-BEE4-80F3-E2C6-5A6A06D6039D}"/>
              </a:ext>
            </a:extLst>
          </p:cNvPr>
          <p:cNvSpPr txBox="1"/>
          <p:nvPr/>
        </p:nvSpPr>
        <p:spPr>
          <a:xfrm>
            <a:off x="1794029" y="1943278"/>
            <a:ext cx="2255464"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solidFill>
                  <a:schemeClr val="bg1"/>
                </a:solidFill>
                <a:effectLst/>
                <a:uLnTx/>
                <a:uFillTx/>
                <a:latin typeface="+mj-lt"/>
                <a:cs typeface="Inter Tight"/>
                <a:sym typeface="Inter Tight"/>
              </a:rPr>
              <a:t>Holiday Spend</a:t>
            </a:r>
          </a:p>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400" b="1" i="0" u="none" strike="noStrike" kern="1200" cap="none" spc="0" normalizeH="0" baseline="0" noProof="0">
                <a:ln>
                  <a:noFill/>
                </a:ln>
                <a:solidFill>
                  <a:schemeClr val="bg1"/>
                </a:solidFill>
                <a:effectLst/>
                <a:uLnTx/>
                <a:uFillTx/>
                <a:latin typeface="+mj-lt"/>
                <a:cs typeface="Inter Tight"/>
                <a:sym typeface="Inter Tight"/>
              </a:rPr>
              <a:t>(yearly average)</a:t>
            </a:r>
          </a:p>
        </p:txBody>
      </p:sp>
      <p:sp>
        <p:nvSpPr>
          <p:cNvPr id="66" name="TextBox 65">
            <a:extLst>
              <a:ext uri="{FF2B5EF4-FFF2-40B4-BE49-F238E27FC236}">
                <a16:creationId xmlns:a16="http://schemas.microsoft.com/office/drawing/2014/main" id="{722778DB-51B6-62A4-1B4C-89A5167BC69F}"/>
              </a:ext>
            </a:extLst>
          </p:cNvPr>
          <p:cNvSpPr txBox="1"/>
          <p:nvPr/>
        </p:nvSpPr>
        <p:spPr>
          <a:xfrm>
            <a:off x="8001606" y="1927335"/>
            <a:ext cx="232801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solidFill>
                  <a:schemeClr val="bg1"/>
                </a:solidFill>
                <a:effectLst/>
                <a:uLnTx/>
                <a:uFillTx/>
                <a:latin typeface="+mj-lt"/>
                <a:cs typeface="Inter Tight"/>
                <a:sym typeface="Inter Tight"/>
              </a:rPr>
              <a:t>Grocery Spend</a:t>
            </a:r>
          </a:p>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400" b="1" i="0" u="none" strike="noStrike" kern="1200" cap="none" spc="0" normalizeH="0" baseline="0" noProof="0">
                <a:ln>
                  <a:noFill/>
                </a:ln>
                <a:solidFill>
                  <a:schemeClr val="bg1"/>
                </a:solidFill>
                <a:effectLst/>
                <a:uLnTx/>
                <a:uFillTx/>
                <a:latin typeface="+mj-lt"/>
                <a:cs typeface="Inter Tight"/>
                <a:sym typeface="Inter Tight"/>
              </a:rPr>
              <a:t>(monthly average)</a:t>
            </a:r>
          </a:p>
        </p:txBody>
      </p:sp>
    </p:spTree>
    <p:extLst>
      <p:ext uri="{BB962C8B-B14F-4D97-AF65-F5344CB8AC3E}">
        <p14:creationId xmlns:p14="http://schemas.microsoft.com/office/powerpoint/2010/main" val="10413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532A4-649A-1A15-6C61-69C98BC5F580}"/>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6C11983D-52A7-E697-5386-09C3F38BB23D}"/>
              </a:ext>
            </a:extLst>
          </p:cNvPr>
          <p:cNvSpPr>
            <a:spLocks noGrp="1"/>
          </p:cNvSpPr>
          <p:nvPr>
            <p:ph type="body" sz="quarter" idx="83"/>
          </p:nvPr>
        </p:nvSpPr>
        <p:spPr>
          <a:xfrm>
            <a:off x="6588682" y="6398296"/>
            <a:ext cx="5398076" cy="157051"/>
          </a:xfrm>
        </p:spPr>
        <p:txBody>
          <a:bodyPr/>
          <a:lstStyle/>
          <a:p>
            <a:r>
              <a:rPr lang="en-GB" dirty="0"/>
              <a:t>How much influence does/do your child/children usually have on your purchasing decisions in each of the following? Base: All cinemagoing families (n=1,101), All non-cinemagoing families (n=195)</a:t>
            </a:r>
          </a:p>
        </p:txBody>
      </p:sp>
      <p:sp>
        <p:nvSpPr>
          <p:cNvPr id="14" name="Subtitle 2">
            <a:extLst>
              <a:ext uri="{FF2B5EF4-FFF2-40B4-BE49-F238E27FC236}">
                <a16:creationId xmlns:a16="http://schemas.microsoft.com/office/drawing/2014/main" id="{B0D86220-5B75-733C-28EF-50BFDE2CD6FF}"/>
              </a:ext>
            </a:extLst>
          </p:cNvPr>
          <p:cNvSpPr>
            <a:spLocks noGrp="1"/>
          </p:cNvSpPr>
          <p:nvPr>
            <p:ph type="subTitle" idx="1"/>
          </p:nvPr>
        </p:nvSpPr>
        <p:spPr>
          <a:xfrm>
            <a:off x="199829" y="1449246"/>
            <a:ext cx="10882181" cy="389945"/>
          </a:xfrm>
        </p:spPr>
        <p:txBody>
          <a:bodyPr/>
          <a:lstStyle/>
          <a:p>
            <a:r>
              <a:rPr lang="en-GB" dirty="0"/>
              <a:t>Significantly higher than non-cinemagoing families in most categories</a:t>
            </a:r>
          </a:p>
        </p:txBody>
      </p:sp>
      <p:sp>
        <p:nvSpPr>
          <p:cNvPr id="16" name="Title 3">
            <a:extLst>
              <a:ext uri="{FF2B5EF4-FFF2-40B4-BE49-F238E27FC236}">
                <a16:creationId xmlns:a16="http://schemas.microsoft.com/office/drawing/2014/main" id="{6858303B-66EC-BE17-3C2F-76DC40DA6CCD}"/>
              </a:ext>
            </a:extLst>
          </p:cNvPr>
          <p:cNvSpPr>
            <a:spLocks noGrp="1"/>
          </p:cNvSpPr>
          <p:nvPr>
            <p:ph type="title"/>
          </p:nvPr>
        </p:nvSpPr>
        <p:spPr>
          <a:xfrm>
            <a:off x="199829" y="239094"/>
            <a:ext cx="10882181" cy="525552"/>
          </a:xfrm>
        </p:spPr>
        <p:txBody>
          <a:bodyPr/>
          <a:lstStyle/>
          <a:p>
            <a:r>
              <a:rPr lang="en-GB" dirty="0"/>
              <a:t>Children in cinemagoing families have a bigger influence on purchases</a:t>
            </a:r>
            <a:endParaRPr lang="en-US" dirty="0"/>
          </a:p>
        </p:txBody>
      </p:sp>
      <p:sp>
        <p:nvSpPr>
          <p:cNvPr id="34" name="TextBox 33">
            <a:extLst>
              <a:ext uri="{FF2B5EF4-FFF2-40B4-BE49-F238E27FC236}">
                <a16:creationId xmlns:a16="http://schemas.microsoft.com/office/drawing/2014/main" id="{4BAF70D3-38F8-0E4A-063B-559DED55D060}"/>
              </a:ext>
            </a:extLst>
          </p:cNvPr>
          <p:cNvSpPr txBox="1"/>
          <p:nvPr/>
        </p:nvSpPr>
        <p:spPr>
          <a:xfrm>
            <a:off x="7763256" y="5857483"/>
            <a:ext cx="4310259"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effectLst/>
                <a:uLnTx/>
                <a:uFillTx/>
                <a:latin typeface="+mj-lt"/>
                <a:cs typeface="Inter Tight" panose="020B0604020202020204" pitchFamily="34" charset="0"/>
                <a:sym typeface="Inter Tight"/>
              </a:rPr>
              <a:t>▲/▼ Significantly higher/lower than other group @95%</a:t>
            </a:r>
          </a:p>
        </p:txBody>
      </p:sp>
      <p:graphicFrame>
        <p:nvGraphicFramePr>
          <p:cNvPr id="4" name="Chart Placeholder 5">
            <a:extLst>
              <a:ext uri="{FF2B5EF4-FFF2-40B4-BE49-F238E27FC236}">
                <a16:creationId xmlns:a16="http://schemas.microsoft.com/office/drawing/2014/main" id="{2A60C842-F8CD-7BDE-568A-F2C6ECC1FE22}"/>
              </a:ext>
            </a:extLst>
          </p:cNvPr>
          <p:cNvGraphicFramePr>
            <a:graphicFrameLocks noGrp="1"/>
          </p:cNvGraphicFramePr>
          <p:nvPr>
            <p:ph type="chart" sz="quarter" idx="84"/>
            <p:extLst>
              <p:ext uri="{D42A27DB-BD31-4B8C-83A1-F6EECF244321}">
                <p14:modId xmlns:p14="http://schemas.microsoft.com/office/powerpoint/2010/main" val="4208600248"/>
              </p:ext>
            </p:extLst>
          </p:nvPr>
        </p:nvGraphicFramePr>
        <p:xfrm>
          <a:off x="325438" y="1839913"/>
          <a:ext cx="11541125" cy="410686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3ECD5FB5-343B-C92B-A133-E7DC17B74CA0}"/>
              </a:ext>
            </a:extLst>
          </p:cNvPr>
          <p:cNvSpPr txBox="1"/>
          <p:nvPr/>
        </p:nvSpPr>
        <p:spPr>
          <a:xfrm>
            <a:off x="325436" y="2217745"/>
            <a:ext cx="949521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solidFill>
                  <a:srgbClr val="000000"/>
                </a:solidFill>
                <a:effectLst/>
                <a:uLnTx/>
                <a:uFillTx/>
                <a:latin typeface="+mj-lt"/>
                <a:cs typeface="Inter Tight"/>
                <a:sym typeface="Inter Tight"/>
              </a:rPr>
              <a:t>Purchase categories – Child influence: Decisive/strong influence – % (All respondents)</a:t>
            </a:r>
          </a:p>
        </p:txBody>
      </p:sp>
      <p:sp>
        <p:nvSpPr>
          <p:cNvPr id="9" name="TextBox 8">
            <a:extLst>
              <a:ext uri="{FF2B5EF4-FFF2-40B4-BE49-F238E27FC236}">
                <a16:creationId xmlns:a16="http://schemas.microsoft.com/office/drawing/2014/main" id="{01E04FDC-20A1-1EB1-E32B-59CA1FDE721E}"/>
              </a:ext>
            </a:extLst>
          </p:cNvPr>
          <p:cNvSpPr txBox="1"/>
          <p:nvPr/>
        </p:nvSpPr>
        <p:spPr>
          <a:xfrm>
            <a:off x="2438536" y="3827341"/>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13" name="TextBox 12">
            <a:extLst>
              <a:ext uri="{FF2B5EF4-FFF2-40B4-BE49-F238E27FC236}">
                <a16:creationId xmlns:a16="http://schemas.microsoft.com/office/drawing/2014/main" id="{AF905F01-5692-0897-94CF-169BBDE69B07}"/>
              </a:ext>
            </a:extLst>
          </p:cNvPr>
          <p:cNvSpPr txBox="1"/>
          <p:nvPr/>
        </p:nvSpPr>
        <p:spPr>
          <a:xfrm>
            <a:off x="4035688" y="3957143"/>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17" name="TextBox 16">
            <a:extLst>
              <a:ext uri="{FF2B5EF4-FFF2-40B4-BE49-F238E27FC236}">
                <a16:creationId xmlns:a16="http://schemas.microsoft.com/office/drawing/2014/main" id="{DFCB0D2D-8F43-7A78-1EA6-647EC6E8B38F}"/>
              </a:ext>
            </a:extLst>
          </p:cNvPr>
          <p:cNvSpPr txBox="1"/>
          <p:nvPr/>
        </p:nvSpPr>
        <p:spPr>
          <a:xfrm>
            <a:off x="5613830" y="403943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sp>
        <p:nvSpPr>
          <p:cNvPr id="21" name="TextBox 20">
            <a:extLst>
              <a:ext uri="{FF2B5EF4-FFF2-40B4-BE49-F238E27FC236}">
                <a16:creationId xmlns:a16="http://schemas.microsoft.com/office/drawing/2014/main" id="{DBC8A471-AEA1-C407-80FE-7556BF3FFBF7}"/>
              </a:ext>
            </a:extLst>
          </p:cNvPr>
          <p:cNvSpPr txBox="1"/>
          <p:nvPr/>
        </p:nvSpPr>
        <p:spPr>
          <a:xfrm>
            <a:off x="7214912" y="4039439"/>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effectLst/>
              <a:uLnTx/>
              <a:uFillTx/>
              <a:latin typeface="Inter Tight"/>
              <a:cs typeface="Inter Tight"/>
              <a:sym typeface="Inter Tight"/>
            </a:endParaRPr>
          </a:p>
        </p:txBody>
      </p:sp>
      <p:graphicFrame>
        <p:nvGraphicFramePr>
          <p:cNvPr id="25" name="Table 5">
            <a:extLst>
              <a:ext uri="{FF2B5EF4-FFF2-40B4-BE49-F238E27FC236}">
                <a16:creationId xmlns:a16="http://schemas.microsoft.com/office/drawing/2014/main" id="{6BA22DAF-0715-9A0B-F561-A19316AF7716}"/>
              </a:ext>
            </a:extLst>
          </p:cNvPr>
          <p:cNvGraphicFramePr>
            <a:graphicFrameLocks noGrp="1"/>
          </p:cNvGraphicFramePr>
          <p:nvPr>
            <p:extLst>
              <p:ext uri="{D42A27DB-BD31-4B8C-83A1-F6EECF244321}">
                <p14:modId xmlns:p14="http://schemas.microsoft.com/office/powerpoint/2010/main" val="697486249"/>
              </p:ext>
            </p:extLst>
          </p:nvPr>
        </p:nvGraphicFramePr>
        <p:xfrm>
          <a:off x="521209" y="3505622"/>
          <a:ext cx="11228833" cy="370840"/>
        </p:xfrm>
        <a:graphic>
          <a:graphicData uri="http://schemas.openxmlformats.org/drawingml/2006/table">
            <a:tbl>
              <a:tblPr firstRow="1" bandRow="1"/>
              <a:tblGrid>
                <a:gridCol w="1604119">
                  <a:extLst>
                    <a:ext uri="{9D8B030D-6E8A-4147-A177-3AD203B41FA5}">
                      <a16:colId xmlns:a16="http://schemas.microsoft.com/office/drawing/2014/main" val="3884226565"/>
                    </a:ext>
                  </a:extLst>
                </a:gridCol>
                <a:gridCol w="1604119">
                  <a:extLst>
                    <a:ext uri="{9D8B030D-6E8A-4147-A177-3AD203B41FA5}">
                      <a16:colId xmlns:a16="http://schemas.microsoft.com/office/drawing/2014/main" val="2297118090"/>
                    </a:ext>
                  </a:extLst>
                </a:gridCol>
                <a:gridCol w="1604119">
                  <a:extLst>
                    <a:ext uri="{9D8B030D-6E8A-4147-A177-3AD203B41FA5}">
                      <a16:colId xmlns:a16="http://schemas.microsoft.com/office/drawing/2014/main" val="1572845083"/>
                    </a:ext>
                  </a:extLst>
                </a:gridCol>
                <a:gridCol w="1604119">
                  <a:extLst>
                    <a:ext uri="{9D8B030D-6E8A-4147-A177-3AD203B41FA5}">
                      <a16:colId xmlns:a16="http://schemas.microsoft.com/office/drawing/2014/main" val="4284242469"/>
                    </a:ext>
                  </a:extLst>
                </a:gridCol>
                <a:gridCol w="1604119">
                  <a:extLst>
                    <a:ext uri="{9D8B030D-6E8A-4147-A177-3AD203B41FA5}">
                      <a16:colId xmlns:a16="http://schemas.microsoft.com/office/drawing/2014/main" val="3448456634"/>
                    </a:ext>
                  </a:extLst>
                </a:gridCol>
                <a:gridCol w="1604119">
                  <a:extLst>
                    <a:ext uri="{9D8B030D-6E8A-4147-A177-3AD203B41FA5}">
                      <a16:colId xmlns:a16="http://schemas.microsoft.com/office/drawing/2014/main" val="3567784209"/>
                    </a:ext>
                  </a:extLst>
                </a:gridCol>
                <a:gridCol w="1604119">
                  <a:extLst>
                    <a:ext uri="{9D8B030D-6E8A-4147-A177-3AD203B41FA5}">
                      <a16:colId xmlns:a16="http://schemas.microsoft.com/office/drawing/2014/main" val="2117110436"/>
                    </a:ext>
                  </a:extLst>
                </a:gridCol>
              </a:tblGrid>
              <a:tr h="370840">
                <a:tc>
                  <a:txBody>
                    <a:bodyPr/>
                    <a:lstStyle/>
                    <a:p>
                      <a:pPr algn="ctr"/>
                      <a:r>
                        <a:rPr lang="en-GB" sz="1400" b="1" dirty="0">
                          <a:solidFill>
                            <a:schemeClr val="tx1"/>
                          </a:solidFill>
                        </a:rPr>
                        <a:t>+16%</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GB" sz="1400" b="1" dirty="0">
                          <a:solidFill>
                            <a:schemeClr val="tx1"/>
                          </a:solidFill>
                        </a:rPr>
                        <a:t>+26%</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GB" sz="1400" b="1" dirty="0">
                          <a:solidFill>
                            <a:schemeClr val="tx1"/>
                          </a:solidFill>
                        </a:rPr>
                        <a:t>+44%</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GB" sz="1400" b="1" dirty="0">
                          <a:solidFill>
                            <a:schemeClr val="tx1"/>
                          </a:solidFill>
                        </a:rPr>
                        <a:t>+35%</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GB" sz="1400" b="1" dirty="0">
                          <a:solidFill>
                            <a:schemeClr val="tx1"/>
                          </a:solidFill>
                        </a:rPr>
                        <a:t>+40%</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GB" sz="1400" b="1" dirty="0">
                          <a:solidFill>
                            <a:schemeClr val="tx1"/>
                          </a:solidFill>
                        </a:rPr>
                        <a:t>+28%</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GB" sz="1400" b="1" dirty="0">
                          <a:solidFill>
                            <a:schemeClr val="tx1"/>
                          </a:solidFill>
                        </a:rPr>
                        <a:t>+25%</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875088761"/>
                  </a:ext>
                </a:extLst>
              </a:tr>
            </a:tbl>
          </a:graphicData>
        </a:graphic>
      </p:graphicFrame>
    </p:spTree>
    <p:extLst>
      <p:ext uri="{BB962C8B-B14F-4D97-AF65-F5344CB8AC3E}">
        <p14:creationId xmlns:p14="http://schemas.microsoft.com/office/powerpoint/2010/main" val="2729931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31972-E826-B4D0-4C8E-03F9AFB245D3}"/>
            </a:ext>
          </a:extLst>
        </p:cNvPr>
        <p:cNvGrpSpPr/>
        <p:nvPr/>
      </p:nvGrpSpPr>
      <p:grpSpPr>
        <a:xfrm>
          <a:off x="0" y="0"/>
          <a:ext cx="0" cy="0"/>
          <a:chOff x="0" y="0"/>
          <a:chExt cx="0" cy="0"/>
        </a:xfrm>
      </p:grpSpPr>
      <p:sp>
        <p:nvSpPr>
          <p:cNvPr id="14" name="Title 2">
            <a:extLst>
              <a:ext uri="{FF2B5EF4-FFF2-40B4-BE49-F238E27FC236}">
                <a16:creationId xmlns:a16="http://schemas.microsoft.com/office/drawing/2014/main" id="{5FB070BF-0CAF-D17D-3A77-4A0D5F047734}"/>
              </a:ext>
            </a:extLst>
          </p:cNvPr>
          <p:cNvSpPr>
            <a:spLocks noGrp="1"/>
          </p:cNvSpPr>
          <p:nvPr>
            <p:ph type="title"/>
          </p:nvPr>
        </p:nvSpPr>
        <p:spPr>
          <a:xfrm>
            <a:off x="205242" y="225425"/>
            <a:ext cx="6307376" cy="4645023"/>
          </a:xfrm>
        </p:spPr>
        <p:txBody>
          <a:bodyPr/>
          <a:lstStyle/>
          <a:p>
            <a:r>
              <a:rPr lang="en-GB" sz="5400" dirty="0"/>
              <a:t>Pester power is alive and well!</a:t>
            </a:r>
            <a:endParaRPr lang="en-US" sz="5400" dirty="0"/>
          </a:p>
        </p:txBody>
      </p:sp>
      <p:sp>
        <p:nvSpPr>
          <p:cNvPr id="16" name="Text Placeholder 3">
            <a:extLst>
              <a:ext uri="{FF2B5EF4-FFF2-40B4-BE49-F238E27FC236}">
                <a16:creationId xmlns:a16="http://schemas.microsoft.com/office/drawing/2014/main" id="{BCF40709-4D2D-812B-1A2F-50732F1650AA}"/>
              </a:ext>
            </a:extLst>
          </p:cNvPr>
          <p:cNvSpPr>
            <a:spLocks noGrp="1"/>
          </p:cNvSpPr>
          <p:nvPr>
            <p:ph type="body" sz="quarter" idx="12"/>
          </p:nvPr>
        </p:nvSpPr>
        <p:spPr>
          <a:xfrm>
            <a:off x="2624329" y="6336051"/>
            <a:ext cx="4199094" cy="347555"/>
          </a:xfrm>
        </p:spPr>
        <p:txBody>
          <a:bodyPr/>
          <a:lstStyle/>
          <a:p>
            <a:r>
              <a:rPr lang="en-GB" sz="1000" dirty="0"/>
              <a:t>Have you ever asked for something you saw in an ad at the cinema? / Has your child ever asked you for something they saw advertised at the cinema? Base: All cinemagoing families (n=1,101)</a:t>
            </a:r>
          </a:p>
        </p:txBody>
      </p:sp>
      <p:pic>
        <p:nvPicPr>
          <p:cNvPr id="7" name="Picture Placeholder 6">
            <a:extLst>
              <a:ext uri="{FF2B5EF4-FFF2-40B4-BE49-F238E27FC236}">
                <a16:creationId xmlns:a16="http://schemas.microsoft.com/office/drawing/2014/main" id="{7C79C558-890F-AD1C-E3EE-D1C0A52DA7B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330" r="7330"/>
          <a:stretch/>
        </p:blipFill>
        <p:spPr>
          <a:xfrm>
            <a:off x="7125833" y="225425"/>
            <a:ext cx="4860925" cy="6407150"/>
          </a:xfrm>
          <a:prstGeom prst="roundRect">
            <a:avLst>
              <a:gd name="adj" fmla="val 1469"/>
            </a:avLst>
          </a:prstGeom>
          <a:noFill/>
        </p:spPr>
      </p:pic>
      <p:sp>
        <p:nvSpPr>
          <p:cNvPr id="20" name="Text Placeholder 16">
            <a:extLst>
              <a:ext uri="{FF2B5EF4-FFF2-40B4-BE49-F238E27FC236}">
                <a16:creationId xmlns:a16="http://schemas.microsoft.com/office/drawing/2014/main" id="{062ED9EE-DEC7-3CA5-2C52-C86128987C9A}"/>
              </a:ext>
            </a:extLst>
          </p:cNvPr>
          <p:cNvSpPr txBox="1">
            <a:spLocks/>
          </p:cNvSpPr>
          <p:nvPr/>
        </p:nvSpPr>
        <p:spPr>
          <a:xfrm>
            <a:off x="2485263" y="2390781"/>
            <a:ext cx="3334893" cy="605868"/>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chemeClr val="bg1"/>
                </a:solidFill>
                <a:effectLst/>
                <a:uLnTx/>
                <a:uFillTx/>
                <a:latin typeface="+mn-lt"/>
                <a:cs typeface="Inter Tight" panose="020B0604020202020204" pitchFamily="34" charset="0"/>
                <a:sym typeface="Inter Tight"/>
              </a:rPr>
              <a:t>of children told us they had asked for something they’d seen advertised at the cinema</a:t>
            </a:r>
          </a:p>
        </p:txBody>
      </p:sp>
      <p:sp>
        <p:nvSpPr>
          <p:cNvPr id="8" name="Text Placeholder 16">
            <a:extLst>
              <a:ext uri="{FF2B5EF4-FFF2-40B4-BE49-F238E27FC236}">
                <a16:creationId xmlns:a16="http://schemas.microsoft.com/office/drawing/2014/main" id="{0AD2AE05-56C4-CFB1-93F3-F98F36BAB84D}"/>
              </a:ext>
            </a:extLst>
          </p:cNvPr>
          <p:cNvSpPr txBox="1">
            <a:spLocks/>
          </p:cNvSpPr>
          <p:nvPr/>
        </p:nvSpPr>
        <p:spPr>
          <a:xfrm>
            <a:off x="2521550" y="4395759"/>
            <a:ext cx="3334893" cy="605868"/>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chemeClr val="bg1"/>
                </a:solidFill>
                <a:effectLst/>
                <a:uLnTx/>
                <a:uFillTx/>
                <a:latin typeface="+mn-lt"/>
                <a:cs typeface="Inter Tight" panose="020B0604020202020204" pitchFamily="34" charset="0"/>
                <a:sym typeface="Inter Tight"/>
              </a:rPr>
              <a:t>of parents said they usually buy as a result</a:t>
            </a:r>
          </a:p>
        </p:txBody>
      </p:sp>
      <p:sp>
        <p:nvSpPr>
          <p:cNvPr id="12" name="Text Placeholder 16">
            <a:extLst>
              <a:ext uri="{FF2B5EF4-FFF2-40B4-BE49-F238E27FC236}">
                <a16:creationId xmlns:a16="http://schemas.microsoft.com/office/drawing/2014/main" id="{3493BB33-7AC3-71CD-52E5-0D26BB44C5E4}"/>
              </a:ext>
            </a:extLst>
          </p:cNvPr>
          <p:cNvSpPr txBox="1">
            <a:spLocks/>
          </p:cNvSpPr>
          <p:nvPr/>
        </p:nvSpPr>
        <p:spPr>
          <a:xfrm>
            <a:off x="833545" y="3474470"/>
            <a:ext cx="1031831" cy="605868"/>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l"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GB" sz="2000" b="1" i="0" u="none" strike="noStrike" kern="0" cap="none" spc="0" normalizeH="0" baseline="0" noProof="0">
                <a:ln>
                  <a:noFill/>
                </a:ln>
                <a:solidFill>
                  <a:schemeClr val="bg1"/>
                </a:solidFill>
                <a:effectLst/>
                <a:uLnTx/>
                <a:uFillTx/>
                <a:latin typeface="+mn-lt"/>
                <a:cs typeface="Inter Tight" panose="020B0604020202020204" pitchFamily="34" charset="0"/>
                <a:sym typeface="Inter Tight"/>
              </a:rPr>
              <a:t>and</a:t>
            </a:r>
          </a:p>
        </p:txBody>
      </p:sp>
      <p:sp>
        <p:nvSpPr>
          <p:cNvPr id="17" name="TextBox 16">
            <a:extLst>
              <a:ext uri="{FF2B5EF4-FFF2-40B4-BE49-F238E27FC236}">
                <a16:creationId xmlns:a16="http://schemas.microsoft.com/office/drawing/2014/main" id="{ABBE8AA8-D869-03B1-74D8-E9A0C13FB564}"/>
              </a:ext>
            </a:extLst>
          </p:cNvPr>
          <p:cNvSpPr txBox="1"/>
          <p:nvPr/>
        </p:nvSpPr>
        <p:spPr>
          <a:xfrm>
            <a:off x="3472114" y="5810862"/>
            <a:ext cx="375164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solidFill>
                  <a:srgbClr val="FFFFFF"/>
                </a:solidFill>
                <a:effectLst/>
                <a:uLnTx/>
                <a:uFillTx/>
                <a:latin typeface="+mj-lt"/>
                <a:cs typeface="Inter Tight" panose="020B0604020202020204" pitchFamily="34" charset="0"/>
                <a:sym typeface="Inter Tight"/>
              </a:rPr>
              <a:t>▲/▼ Significantly higher than other group @ 95%</a:t>
            </a:r>
          </a:p>
        </p:txBody>
      </p:sp>
      <p:sp>
        <p:nvSpPr>
          <p:cNvPr id="21" name="TextBox 20">
            <a:extLst>
              <a:ext uri="{FF2B5EF4-FFF2-40B4-BE49-F238E27FC236}">
                <a16:creationId xmlns:a16="http://schemas.microsoft.com/office/drawing/2014/main" id="{7445B590-48AC-462D-90A6-64BE3B852CCB}"/>
              </a:ext>
            </a:extLst>
          </p:cNvPr>
          <p:cNvSpPr txBox="1"/>
          <p:nvPr/>
        </p:nvSpPr>
        <p:spPr>
          <a:xfrm>
            <a:off x="2650310" y="3418516"/>
            <a:ext cx="3855923" cy="2769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Child aged 6-10 significantly higher than aged 11+</a:t>
            </a:r>
            <a:endParaRPr kumimoji="0" lang="en-GB" sz="2800" b="0" i="0" u="none" strike="noStrike" kern="0" cap="none" spc="0" normalizeH="0" baseline="0" noProof="0">
              <a:ln>
                <a:noFill/>
              </a:ln>
              <a:solidFill>
                <a:schemeClr val="bg1"/>
              </a:solidFill>
              <a:effectLst/>
              <a:uLnTx/>
              <a:uFillTx/>
              <a:latin typeface="+mj-lt"/>
              <a:cs typeface="Inter Tight"/>
              <a:sym typeface="Inter Tight"/>
            </a:endParaRPr>
          </a:p>
        </p:txBody>
      </p:sp>
      <p:sp>
        <p:nvSpPr>
          <p:cNvPr id="25" name="TextBox 24">
            <a:extLst>
              <a:ext uri="{FF2B5EF4-FFF2-40B4-BE49-F238E27FC236}">
                <a16:creationId xmlns:a16="http://schemas.microsoft.com/office/drawing/2014/main" id="{2EE56149-0FDB-D8F2-59A1-C98D305CA10D}"/>
              </a:ext>
            </a:extLst>
          </p:cNvPr>
          <p:cNvSpPr txBox="1"/>
          <p:nvPr/>
        </p:nvSpPr>
        <p:spPr>
          <a:xfrm>
            <a:off x="2613735" y="5085656"/>
            <a:ext cx="3855923" cy="2769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CGF child aged 6-10 significantly higher than 11+</a:t>
            </a:r>
          </a:p>
        </p:txBody>
      </p:sp>
      <p:sp>
        <p:nvSpPr>
          <p:cNvPr id="29" name="TextBox 28">
            <a:extLst>
              <a:ext uri="{FF2B5EF4-FFF2-40B4-BE49-F238E27FC236}">
                <a16:creationId xmlns:a16="http://schemas.microsoft.com/office/drawing/2014/main" id="{9A4F15D1-9A1C-18F3-CA0B-BAF656787EEB}"/>
              </a:ext>
            </a:extLst>
          </p:cNvPr>
          <p:cNvSpPr txBox="1"/>
          <p:nvPr/>
        </p:nvSpPr>
        <p:spPr>
          <a:xfrm>
            <a:off x="2412585" y="3355552"/>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solidFill>
                  <a:schemeClr val="bg1"/>
                </a:solidFill>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solidFill>
                <a:schemeClr val="bg1"/>
              </a:solidFill>
              <a:effectLst/>
              <a:uLnTx/>
              <a:uFillTx/>
              <a:latin typeface="Inter Tight"/>
              <a:cs typeface="Inter Tight"/>
              <a:sym typeface="Inter Tight"/>
            </a:endParaRPr>
          </a:p>
        </p:txBody>
      </p:sp>
      <p:sp>
        <p:nvSpPr>
          <p:cNvPr id="32" name="TextBox 31">
            <a:extLst>
              <a:ext uri="{FF2B5EF4-FFF2-40B4-BE49-F238E27FC236}">
                <a16:creationId xmlns:a16="http://schemas.microsoft.com/office/drawing/2014/main" id="{9CD7F8BA-ACEA-866B-5A16-24554A69A5A4}"/>
              </a:ext>
            </a:extLst>
          </p:cNvPr>
          <p:cNvSpPr txBox="1"/>
          <p:nvPr/>
        </p:nvSpPr>
        <p:spPr>
          <a:xfrm>
            <a:off x="2405165" y="5007824"/>
            <a:ext cx="3344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solidFill>
                  <a:schemeClr val="bg1"/>
                </a:solidFill>
                <a:effectLst/>
                <a:uLnTx/>
                <a:uFillTx/>
                <a:latin typeface="Inter Tight" panose="020B0604020202020204" pitchFamily="34" charset="0"/>
                <a:cs typeface="Inter Tight" panose="020B0604020202020204" pitchFamily="34" charset="0"/>
                <a:sym typeface="Inter Tight"/>
              </a:rPr>
              <a:t>▲</a:t>
            </a:r>
            <a:endParaRPr kumimoji="0" lang="en-GB" b="0" i="0" u="none" strike="noStrike" kern="0" cap="none" spc="0" normalizeH="0" baseline="0" noProof="0">
              <a:ln>
                <a:noFill/>
              </a:ln>
              <a:solidFill>
                <a:schemeClr val="bg1"/>
              </a:solidFill>
              <a:effectLst/>
              <a:uLnTx/>
              <a:uFillTx/>
              <a:latin typeface="Inter Tight"/>
              <a:cs typeface="Inter Tight"/>
              <a:sym typeface="Inter Tight"/>
            </a:endParaRPr>
          </a:p>
        </p:txBody>
      </p:sp>
      <p:sp>
        <p:nvSpPr>
          <p:cNvPr id="36" name="Text Placeholder 2">
            <a:extLst>
              <a:ext uri="{FF2B5EF4-FFF2-40B4-BE49-F238E27FC236}">
                <a16:creationId xmlns:a16="http://schemas.microsoft.com/office/drawing/2014/main" id="{E57D1F89-2277-0BB2-CBBE-A8A8B1575B6B}"/>
              </a:ext>
            </a:extLst>
          </p:cNvPr>
          <p:cNvSpPr txBox="1">
            <a:spLocks/>
          </p:cNvSpPr>
          <p:nvPr/>
        </p:nvSpPr>
        <p:spPr>
          <a:xfrm>
            <a:off x="504361" y="2112122"/>
            <a:ext cx="1476000" cy="1334641"/>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38" name="Title 15">
            <a:extLst>
              <a:ext uri="{FF2B5EF4-FFF2-40B4-BE49-F238E27FC236}">
                <a16:creationId xmlns:a16="http://schemas.microsoft.com/office/drawing/2014/main" id="{54B8B83B-E03D-D80B-8C55-502EE339D113}"/>
              </a:ext>
            </a:extLst>
          </p:cNvPr>
          <p:cNvSpPr txBox="1">
            <a:spLocks/>
          </p:cNvSpPr>
          <p:nvPr/>
        </p:nvSpPr>
        <p:spPr>
          <a:xfrm>
            <a:off x="384996" y="2136063"/>
            <a:ext cx="1714730" cy="1319702"/>
          </a:xfrm>
          <a:prstGeom prst="rect">
            <a:avLst/>
          </a:prstGeom>
        </p:spPr>
        <p:txBody>
          <a:bodyPr vert="horz" lIns="0" tIns="45720" rIns="0" bIns="45720" rtlCol="0"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rgbClr val="000000"/>
              </a:buClr>
              <a:buFont typeface="Inter Tight"/>
              <a:defRPr sz="2800" b="0" i="0" u="none" strike="noStrike" cap="all" baseline="0">
                <a:solidFill>
                  <a:srgbClr val="000000"/>
                </a:solidFill>
                <a:latin typeface="Inter Tight" panose="020B0806030902050204" pitchFamily="34" charset="0"/>
                <a:ea typeface="Inter Tight" panose="020B0806030902050204" pitchFamily="34" charset="0"/>
                <a:cs typeface="Inter Tight" panose="020B0604020202020204" pitchFamily="34" charset="0"/>
                <a:sym typeface="Inter Tight"/>
              </a:defRPr>
            </a:lvl1pPr>
            <a:lvl2pPr marR="0" lvl="1"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2pPr>
            <a:lvl3pPr marR="0" lvl="2"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3pPr>
            <a:lvl4pPr marR="0" lvl="3"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4pPr>
            <a:lvl5pPr marR="0" lvl="4"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914400" rtl="0" eaLnBrk="1" fontAlgn="auto" latinLnBrk="0" hangingPunct="1">
              <a:lnSpc>
                <a:spcPct val="90000"/>
              </a:lnSpc>
              <a:spcBef>
                <a:spcPts val="0"/>
              </a:spcBef>
              <a:spcAft>
                <a:spcPts val="0"/>
              </a:spcAft>
              <a:buClr>
                <a:srgbClr val="000000"/>
              </a:buClr>
              <a:buSzTx/>
              <a:buFont typeface="Inter Tight"/>
              <a:buNone/>
              <a:tabLst/>
              <a:defRPr/>
            </a:pPr>
            <a:r>
              <a:rPr kumimoji="0" lang="en-GB" sz="4800" b="1" i="0" u="none" strike="noStrike" kern="0" cap="all" spc="0" normalizeH="0" baseline="0" noProof="0">
                <a:ln>
                  <a:noFill/>
                </a:ln>
                <a:solidFill>
                  <a:schemeClr val="tx1"/>
                </a:solidFill>
                <a:effectLst/>
                <a:uLnTx/>
                <a:uFillTx/>
                <a:latin typeface="+mj-lt"/>
                <a:cs typeface="Inter Tight" panose="020B0604020202020204" pitchFamily="34" charset="0"/>
                <a:sym typeface="Inter Tight"/>
              </a:rPr>
              <a:t>70%</a:t>
            </a:r>
          </a:p>
        </p:txBody>
      </p:sp>
      <p:sp>
        <p:nvSpPr>
          <p:cNvPr id="40" name="Text Placeholder 2">
            <a:extLst>
              <a:ext uri="{FF2B5EF4-FFF2-40B4-BE49-F238E27FC236}">
                <a16:creationId xmlns:a16="http://schemas.microsoft.com/office/drawing/2014/main" id="{10772C56-DA75-70EE-78F0-BF42D477C938}"/>
              </a:ext>
            </a:extLst>
          </p:cNvPr>
          <p:cNvSpPr txBox="1">
            <a:spLocks/>
          </p:cNvSpPr>
          <p:nvPr/>
        </p:nvSpPr>
        <p:spPr>
          <a:xfrm>
            <a:off x="481560" y="4166968"/>
            <a:ext cx="1476000" cy="1334641"/>
          </a:xfrm>
          <a:prstGeom prst="roundRect">
            <a:avLst>
              <a:gd name="adj" fmla="val 1848"/>
            </a:avLst>
          </a:prstGeom>
          <a:solidFill>
            <a:schemeClr val="accent4"/>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42" name="Title 15">
            <a:extLst>
              <a:ext uri="{FF2B5EF4-FFF2-40B4-BE49-F238E27FC236}">
                <a16:creationId xmlns:a16="http://schemas.microsoft.com/office/drawing/2014/main" id="{F1616DF8-A49E-BB7E-5ADC-06263694FE8B}"/>
              </a:ext>
            </a:extLst>
          </p:cNvPr>
          <p:cNvSpPr txBox="1">
            <a:spLocks/>
          </p:cNvSpPr>
          <p:nvPr/>
        </p:nvSpPr>
        <p:spPr>
          <a:xfrm>
            <a:off x="362195" y="4190909"/>
            <a:ext cx="1714730" cy="1319702"/>
          </a:xfrm>
          <a:prstGeom prst="rect">
            <a:avLst/>
          </a:prstGeom>
        </p:spPr>
        <p:txBody>
          <a:bodyPr vert="horz" lIns="0" tIns="45720" rIns="0" bIns="45720" rtlCol="0" anchor="ctr" anchorCtr="0">
            <a:noAutofit/>
          </a:bodyPr>
          <a:lstStyle>
            <a:defPPr marR="0" lvl="0" algn="l" rtl="0">
              <a:lnSpc>
                <a:spcPct val="100000"/>
              </a:lnSpc>
              <a:spcBef>
                <a:spcPts val="0"/>
              </a:spcBef>
              <a:spcAft>
                <a:spcPts val="0"/>
              </a:spcAft>
            </a:defPPr>
            <a:lvl1pPr marR="0" lvl="0" algn="l" rtl="0" eaLnBrk="1" hangingPunct="1">
              <a:lnSpc>
                <a:spcPct val="90000"/>
              </a:lnSpc>
              <a:spcBef>
                <a:spcPts val="0"/>
              </a:spcBef>
              <a:spcAft>
                <a:spcPts val="0"/>
              </a:spcAft>
              <a:buClr>
                <a:srgbClr val="000000"/>
              </a:buClr>
              <a:buFont typeface="Inter Tight"/>
              <a:defRPr sz="2800" b="0" i="0" u="none" strike="noStrike" cap="all" baseline="0">
                <a:solidFill>
                  <a:srgbClr val="000000"/>
                </a:solidFill>
                <a:latin typeface="Inter Tight" panose="020B0806030902050204" pitchFamily="34" charset="0"/>
                <a:ea typeface="Inter Tight" panose="020B0806030902050204" pitchFamily="34" charset="0"/>
                <a:cs typeface="Inter Tight" panose="020B0604020202020204" pitchFamily="34" charset="0"/>
                <a:sym typeface="Inter Tight"/>
              </a:defRPr>
            </a:lvl1pPr>
            <a:lvl2pPr marR="0" lvl="1"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2pPr>
            <a:lvl3pPr marR="0" lvl="2"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3pPr>
            <a:lvl4pPr marR="0" lvl="3"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4pPr>
            <a:lvl5pPr marR="0" lvl="4"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914400" rtl="0" eaLnBrk="1" fontAlgn="auto" latinLnBrk="0" hangingPunct="1">
              <a:lnSpc>
                <a:spcPct val="90000"/>
              </a:lnSpc>
              <a:spcBef>
                <a:spcPts val="0"/>
              </a:spcBef>
              <a:spcAft>
                <a:spcPts val="0"/>
              </a:spcAft>
              <a:buClr>
                <a:srgbClr val="000000"/>
              </a:buClr>
              <a:buSzTx/>
              <a:buFont typeface="Inter Tight"/>
              <a:buNone/>
              <a:tabLst/>
              <a:defRPr/>
            </a:pPr>
            <a:r>
              <a:rPr kumimoji="0" lang="en-GB" sz="4800" b="1" i="0" u="none" strike="noStrike" kern="0" cap="all" spc="0" normalizeH="0" baseline="0" noProof="0">
                <a:ln>
                  <a:noFill/>
                </a:ln>
                <a:solidFill>
                  <a:schemeClr val="tx1"/>
                </a:solidFill>
                <a:effectLst/>
                <a:uLnTx/>
                <a:uFillTx/>
                <a:latin typeface="+mj-lt"/>
                <a:cs typeface="Inter Tight" panose="020B0604020202020204" pitchFamily="34" charset="0"/>
                <a:sym typeface="Inter Tight"/>
              </a:rPr>
              <a:t>71%</a:t>
            </a:r>
          </a:p>
        </p:txBody>
      </p:sp>
    </p:spTree>
    <p:extLst>
      <p:ext uri="{BB962C8B-B14F-4D97-AF65-F5344CB8AC3E}">
        <p14:creationId xmlns:p14="http://schemas.microsoft.com/office/powerpoint/2010/main" val="1094577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7C9CA13-323B-8401-0210-60341B0C513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4A147A-1C12-7EA4-1FE0-62E3DF20115F}"/>
              </a:ext>
            </a:extLst>
          </p:cNvPr>
          <p:cNvSpPr>
            <a:spLocks noGrp="1"/>
          </p:cNvSpPr>
          <p:nvPr>
            <p:ph type="subTitle" idx="1"/>
          </p:nvPr>
        </p:nvSpPr>
        <p:spPr>
          <a:xfrm>
            <a:off x="199829" y="955471"/>
            <a:ext cx="11225358" cy="317760"/>
          </a:xfrm>
        </p:spPr>
        <p:txBody>
          <a:bodyPr>
            <a:normAutofit/>
          </a:bodyPr>
          <a:lstStyle/>
          <a:p>
            <a:r>
              <a:rPr lang="en-GB" dirty="0"/>
              <a:t>Online survey conducted in September 2025 among c.1,300 parents of children aged 6 to 15 </a:t>
            </a:r>
          </a:p>
          <a:p>
            <a:endParaRPr lang="en-GB" dirty="0"/>
          </a:p>
          <a:p>
            <a:endParaRPr lang="en-GB" dirty="0"/>
          </a:p>
        </p:txBody>
      </p:sp>
      <p:grpSp>
        <p:nvGrpSpPr>
          <p:cNvPr id="21" name="Group 20">
            <a:extLst>
              <a:ext uri="{FF2B5EF4-FFF2-40B4-BE49-F238E27FC236}">
                <a16:creationId xmlns:a16="http://schemas.microsoft.com/office/drawing/2014/main" id="{1A59945B-CC35-8FE6-5A16-5F7F5A33F551}"/>
              </a:ext>
            </a:extLst>
          </p:cNvPr>
          <p:cNvGrpSpPr/>
          <p:nvPr/>
        </p:nvGrpSpPr>
        <p:grpSpPr>
          <a:xfrm>
            <a:off x="5513832" y="1627627"/>
            <a:ext cx="6347366" cy="1984247"/>
            <a:chOff x="195385" y="4613569"/>
            <a:chExt cx="5856902" cy="1432174"/>
          </a:xfrm>
        </p:grpSpPr>
        <p:sp>
          <p:nvSpPr>
            <p:cNvPr id="22" name="Rectangle: Rounded Corners 21">
              <a:extLst>
                <a:ext uri="{FF2B5EF4-FFF2-40B4-BE49-F238E27FC236}">
                  <a16:creationId xmlns:a16="http://schemas.microsoft.com/office/drawing/2014/main" id="{0AF4FD02-14E0-1A05-8516-ADCBC2C69901}"/>
                </a:ext>
              </a:extLst>
            </p:cNvPr>
            <p:cNvSpPr/>
            <p:nvPr/>
          </p:nvSpPr>
          <p:spPr>
            <a:xfrm>
              <a:off x="195385" y="4613569"/>
              <a:ext cx="5856902" cy="1432174"/>
            </a:xfrm>
            <a:prstGeom prst="roundRect">
              <a:avLst>
                <a:gd name="adj" fmla="val 4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23" name="TextBox 22">
              <a:extLst>
                <a:ext uri="{FF2B5EF4-FFF2-40B4-BE49-F238E27FC236}">
                  <a16:creationId xmlns:a16="http://schemas.microsoft.com/office/drawing/2014/main" id="{005ED144-1619-808D-1A72-C7900CDE7E56}"/>
                </a:ext>
              </a:extLst>
            </p:cNvPr>
            <p:cNvSpPr txBox="1"/>
            <p:nvPr/>
          </p:nvSpPr>
          <p:spPr>
            <a:xfrm>
              <a:off x="1855079" y="4702187"/>
              <a:ext cx="4077765" cy="1343556"/>
            </a:xfrm>
            <a:prstGeom prst="rect">
              <a:avLst/>
            </a:prstGeom>
            <a:noFill/>
          </p:spPr>
          <p:txBody>
            <a:bodyPr wrap="square" lIns="0" tIns="0" rIns="0" bIns="0" rtlCol="0">
              <a:noAutofit/>
            </a:bodyPr>
            <a:lstStyle/>
            <a:p>
              <a:pPr>
                <a:buClr>
                  <a:srgbClr val="000000"/>
                </a:buClr>
                <a:defRPr/>
              </a:pPr>
              <a:r>
                <a:rPr lang="en-GB" sz="1600" b="1" kern="0" dirty="0">
                  <a:solidFill>
                    <a:schemeClr val="tx2"/>
                  </a:solidFill>
                  <a:latin typeface="+mj-lt"/>
                  <a:cs typeface="Inter Tight"/>
                  <a:sym typeface="Inter Tight"/>
                </a:rPr>
                <a:t>CGF: </a:t>
              </a:r>
              <a:r>
                <a:rPr lang="en-GB" sz="1600" kern="0" dirty="0">
                  <a:solidFill>
                    <a:schemeClr val="tx2"/>
                  </a:solidFill>
                  <a:latin typeface="+mj-lt"/>
                  <a:cs typeface="Inter Tight"/>
                  <a:sym typeface="Inter Tight"/>
                </a:rPr>
                <a:t>(Cinemagoing families) </a:t>
              </a:r>
              <a:r>
                <a:rPr lang="en-GB" sz="1600" b="1" kern="0" dirty="0">
                  <a:solidFill>
                    <a:schemeClr val="tx2"/>
                  </a:solidFill>
                  <a:latin typeface="+mj-lt"/>
                  <a:cs typeface="Inter Tight" panose="020B0604020202020204" pitchFamily="34" charset="0"/>
                  <a:sym typeface="Inter Tight"/>
                </a:rPr>
                <a:t>n=1,101</a:t>
              </a:r>
            </a:p>
            <a:p>
              <a:pPr>
                <a:buClr>
                  <a:srgbClr val="000000"/>
                </a:buClr>
                <a:defRPr/>
              </a:pPr>
              <a:endParaRPr lang="en-GB" sz="1600" b="1" kern="0" dirty="0">
                <a:solidFill>
                  <a:schemeClr val="tx2"/>
                </a:solidFill>
                <a:latin typeface="+mj-lt"/>
                <a:cs typeface="Inter Tight" panose="020B0604020202020204" pitchFamily="34" charset="0"/>
                <a:sym typeface="Inter Tight"/>
              </a:endParaRPr>
            </a:p>
            <a:p>
              <a:pPr marL="285750" lvl="0" indent="-285750">
                <a:buClr>
                  <a:srgbClr val="000000"/>
                </a:buClr>
                <a:buFont typeface="Inter Tight" panose="020B0604020202020204" pitchFamily="34" charset="0"/>
                <a:buChar char="•"/>
                <a:defRPr/>
              </a:pPr>
              <a:r>
                <a:rPr lang="en-GB" sz="1600" kern="0" dirty="0">
                  <a:solidFill>
                    <a:schemeClr val="tx2"/>
                  </a:solidFill>
                  <a:latin typeface="+mj-lt"/>
                  <a:cs typeface="Inter Tight"/>
                  <a:sym typeface="Inter Tight"/>
                </a:rPr>
                <a:t>Parent of child/children aged 6 to 15 </a:t>
              </a:r>
            </a:p>
            <a:p>
              <a:pPr marL="285750" lvl="0" indent="-285750">
                <a:buClr>
                  <a:srgbClr val="000000"/>
                </a:buClr>
                <a:buFont typeface="Inter Tight" panose="020B0604020202020204" pitchFamily="34" charset="0"/>
                <a:buChar char="•"/>
                <a:defRPr/>
              </a:pPr>
              <a:r>
                <a:rPr lang="en-GB" sz="1600" kern="0" dirty="0">
                  <a:solidFill>
                    <a:schemeClr val="tx2"/>
                  </a:solidFill>
                  <a:latin typeface="+mj-lt"/>
                  <a:cs typeface="Inter Tight"/>
                  <a:sym typeface="Inter Tight"/>
                </a:rPr>
                <a:t>Have been to the cinema as a </a:t>
              </a:r>
              <a:r>
                <a:rPr lang="en-GB" sz="1600" kern="0" dirty="0">
                  <a:latin typeface="+mj-lt"/>
                  <a:cs typeface="Inter Tight"/>
                  <a:sym typeface="Inter Tight"/>
                </a:rPr>
                <a:t>family in the past 12 months</a:t>
              </a:r>
            </a:p>
            <a:p>
              <a:pPr lvl="1">
                <a:buClr>
                  <a:srgbClr val="000000"/>
                </a:buClr>
                <a:defRPr/>
              </a:pPr>
              <a:r>
                <a:rPr lang="en-GB" sz="1600" kern="0" dirty="0">
                  <a:solidFill>
                    <a:srgbClr val="000000"/>
                  </a:solidFill>
                  <a:latin typeface="+mj-lt"/>
                  <a:cs typeface="Inter Tight"/>
                  <a:sym typeface="Inter Tight"/>
                </a:rPr>
                <a:t>	n=1,054 children answered a 5-minute 	section of the survey</a:t>
              </a:r>
            </a:p>
          </p:txBody>
        </p:sp>
        <p:sp>
          <p:nvSpPr>
            <p:cNvPr id="24" name="Rectangle: Rounded Corners 23">
              <a:extLst>
                <a:ext uri="{FF2B5EF4-FFF2-40B4-BE49-F238E27FC236}">
                  <a16:creationId xmlns:a16="http://schemas.microsoft.com/office/drawing/2014/main" id="{09776AB4-F126-32B7-C621-24375E06677D}"/>
                </a:ext>
              </a:extLst>
            </p:cNvPr>
            <p:cNvSpPr/>
            <p:nvPr/>
          </p:nvSpPr>
          <p:spPr>
            <a:xfrm>
              <a:off x="302590" y="4712814"/>
              <a:ext cx="1436847" cy="1229675"/>
            </a:xfrm>
            <a:prstGeom prst="roundRect">
              <a:avLst>
                <a:gd name="adj" fmla="val 236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pPr algn="ctr"/>
              <a:endParaRPr lang="en-GB" sz="2000" b="1">
                <a:solidFill>
                  <a:schemeClr val="tx1"/>
                </a:solidFill>
              </a:endParaRPr>
            </a:p>
          </p:txBody>
        </p:sp>
      </p:grpSp>
      <p:grpSp>
        <p:nvGrpSpPr>
          <p:cNvPr id="25" name="Group 24">
            <a:extLst>
              <a:ext uri="{FF2B5EF4-FFF2-40B4-BE49-F238E27FC236}">
                <a16:creationId xmlns:a16="http://schemas.microsoft.com/office/drawing/2014/main" id="{88A282B0-87CD-4027-0771-AE6A55D3D6B4}"/>
              </a:ext>
            </a:extLst>
          </p:cNvPr>
          <p:cNvGrpSpPr/>
          <p:nvPr/>
        </p:nvGrpSpPr>
        <p:grpSpPr>
          <a:xfrm>
            <a:off x="5504688" y="3948565"/>
            <a:ext cx="6347366" cy="1984248"/>
            <a:chOff x="186948" y="4615479"/>
            <a:chExt cx="5856902" cy="1432174"/>
          </a:xfrm>
        </p:grpSpPr>
        <p:sp>
          <p:nvSpPr>
            <p:cNvPr id="26" name="Rectangle: Rounded Corners 25">
              <a:extLst>
                <a:ext uri="{FF2B5EF4-FFF2-40B4-BE49-F238E27FC236}">
                  <a16:creationId xmlns:a16="http://schemas.microsoft.com/office/drawing/2014/main" id="{47C2A42A-0797-BECF-8F71-6887B8C031A2}"/>
                </a:ext>
              </a:extLst>
            </p:cNvPr>
            <p:cNvSpPr/>
            <p:nvPr/>
          </p:nvSpPr>
          <p:spPr>
            <a:xfrm>
              <a:off x="186948" y="4615479"/>
              <a:ext cx="5856902" cy="1432174"/>
            </a:xfrm>
            <a:prstGeom prst="roundRect">
              <a:avLst>
                <a:gd name="adj" fmla="val 4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916F0AAD-217B-77A1-2CCC-860E9113807F}"/>
                </a:ext>
              </a:extLst>
            </p:cNvPr>
            <p:cNvSpPr/>
            <p:nvPr/>
          </p:nvSpPr>
          <p:spPr>
            <a:xfrm>
              <a:off x="302590" y="4712814"/>
              <a:ext cx="1436847" cy="1229675"/>
            </a:xfrm>
            <a:prstGeom prst="roundRect">
              <a:avLst>
                <a:gd name="adj" fmla="val 236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pPr algn="ctr"/>
              <a:endParaRPr lang="en-GB" sz="2000" b="1" dirty="0">
                <a:solidFill>
                  <a:schemeClr val="tx1"/>
                </a:solidFill>
              </a:endParaRPr>
            </a:p>
          </p:txBody>
        </p:sp>
      </p:grpSp>
      <p:sp>
        <p:nvSpPr>
          <p:cNvPr id="29" name="Title 3">
            <a:extLst>
              <a:ext uri="{FF2B5EF4-FFF2-40B4-BE49-F238E27FC236}">
                <a16:creationId xmlns:a16="http://schemas.microsoft.com/office/drawing/2014/main" id="{41B8A97A-188E-C1D4-884B-B960D181909C}"/>
              </a:ext>
            </a:extLst>
          </p:cNvPr>
          <p:cNvSpPr>
            <a:spLocks noGrp="1"/>
          </p:cNvSpPr>
          <p:nvPr>
            <p:ph type="title"/>
          </p:nvPr>
        </p:nvSpPr>
        <p:spPr>
          <a:xfrm>
            <a:off x="200025" y="239713"/>
            <a:ext cx="11889306" cy="525462"/>
          </a:xfrm>
        </p:spPr>
        <p:txBody>
          <a:bodyPr>
            <a:normAutofit fontScale="90000"/>
          </a:bodyPr>
          <a:lstStyle/>
          <a:p>
            <a:r>
              <a:rPr lang="en-GB" dirty="0"/>
              <a:t>DCM x REDC research: Objectives &amp; Methodology</a:t>
            </a:r>
          </a:p>
        </p:txBody>
      </p:sp>
      <p:sp>
        <p:nvSpPr>
          <p:cNvPr id="35" name="Text Placeholder 4">
            <a:extLst>
              <a:ext uri="{FF2B5EF4-FFF2-40B4-BE49-F238E27FC236}">
                <a16:creationId xmlns:a16="http://schemas.microsoft.com/office/drawing/2014/main" id="{B12AAEC9-4D43-CA52-1EE7-76D3E68A0E20}"/>
              </a:ext>
            </a:extLst>
          </p:cNvPr>
          <p:cNvSpPr txBox="1">
            <a:spLocks/>
          </p:cNvSpPr>
          <p:nvPr/>
        </p:nvSpPr>
        <p:spPr>
          <a:xfrm>
            <a:off x="227678" y="1627627"/>
            <a:ext cx="4883818" cy="4305186"/>
          </a:xfrm>
          <a:prstGeom prst="roundRect">
            <a:avLst>
              <a:gd name="adj" fmla="val 2993"/>
            </a:avLst>
          </a:prstGeom>
          <a:solidFill>
            <a:schemeClr val="bg1"/>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a:t> </a:t>
            </a:r>
            <a:endParaRPr lang="en-GB" dirty="0"/>
          </a:p>
        </p:txBody>
      </p:sp>
      <p:sp>
        <p:nvSpPr>
          <p:cNvPr id="36" name="Text Placeholder 5">
            <a:extLst>
              <a:ext uri="{FF2B5EF4-FFF2-40B4-BE49-F238E27FC236}">
                <a16:creationId xmlns:a16="http://schemas.microsoft.com/office/drawing/2014/main" id="{9DAA5B41-0064-2070-D8C1-D2CD27A18941}"/>
              </a:ext>
            </a:extLst>
          </p:cNvPr>
          <p:cNvSpPr txBox="1">
            <a:spLocks/>
          </p:cNvSpPr>
          <p:nvPr/>
        </p:nvSpPr>
        <p:spPr>
          <a:xfrm>
            <a:off x="336454" y="2452327"/>
            <a:ext cx="4519999" cy="2988353"/>
          </a:xfrm>
          <a:prstGeom prst="rect">
            <a:avLst/>
          </a:prstGeom>
          <a:solidFill>
            <a:schemeClr val="bg1"/>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defRPr/>
            </a:pPr>
            <a:r>
              <a:rPr lang="en-GB" sz="2000" b="0">
                <a:solidFill>
                  <a:srgbClr val="382163"/>
                </a:solidFill>
                <a:latin typeface="+mj-lt"/>
                <a:sym typeface="Inter Tight"/>
              </a:rPr>
              <a:t>Understand where cinema sits within the wider range of paid for family activities</a:t>
            </a:r>
          </a:p>
          <a:p>
            <a:pPr marL="0" lvl="0" indent="0">
              <a:lnSpc>
                <a:spcPct val="100000"/>
              </a:lnSpc>
              <a:spcBef>
                <a:spcPts val="0"/>
              </a:spcBef>
              <a:buNone/>
              <a:defRPr/>
            </a:pPr>
            <a:endParaRPr lang="en-GB" sz="2000" b="0">
              <a:solidFill>
                <a:srgbClr val="382163"/>
              </a:solidFill>
              <a:latin typeface="+mj-lt"/>
              <a:sym typeface="Inter Tight"/>
            </a:endParaRPr>
          </a:p>
          <a:p>
            <a:pPr marL="0" indent="0">
              <a:lnSpc>
                <a:spcPct val="100000"/>
              </a:lnSpc>
              <a:spcBef>
                <a:spcPts val="0"/>
              </a:spcBef>
              <a:buNone/>
              <a:defRPr/>
            </a:pPr>
            <a:r>
              <a:rPr lang="en-GB" sz="2000" b="0">
                <a:solidFill>
                  <a:srgbClr val="382163"/>
                </a:solidFill>
                <a:latin typeface="+mj-lt"/>
                <a:sym typeface="Inter Tight"/>
              </a:rPr>
              <a:t>Identify what appeals most to families about cinema (environment and content)</a:t>
            </a:r>
          </a:p>
          <a:p>
            <a:pPr marL="0" indent="0">
              <a:lnSpc>
                <a:spcPct val="100000"/>
              </a:lnSpc>
              <a:spcBef>
                <a:spcPts val="0"/>
              </a:spcBef>
              <a:buNone/>
              <a:defRPr/>
            </a:pPr>
            <a:endParaRPr lang="en-GB" sz="2000" b="0">
              <a:solidFill>
                <a:srgbClr val="382163"/>
              </a:solidFill>
              <a:latin typeface="+mj-lt"/>
              <a:sym typeface="Inter Tight"/>
            </a:endParaRPr>
          </a:p>
          <a:p>
            <a:pPr marL="0" indent="0">
              <a:lnSpc>
                <a:spcPct val="100000"/>
              </a:lnSpc>
              <a:spcBef>
                <a:spcPts val="0"/>
              </a:spcBef>
              <a:buNone/>
              <a:defRPr/>
            </a:pPr>
            <a:r>
              <a:rPr lang="en-GB" sz="2000" b="0">
                <a:solidFill>
                  <a:srgbClr val="382163"/>
                </a:solidFill>
                <a:latin typeface="+mj-lt"/>
                <a:sym typeface="Inter Tight"/>
              </a:rPr>
              <a:t>Understand purchasing behaviour and the influence of kids/advertising</a:t>
            </a:r>
          </a:p>
          <a:p>
            <a:pPr marL="0" lvl="0" indent="0">
              <a:lnSpc>
                <a:spcPct val="100000"/>
              </a:lnSpc>
              <a:spcBef>
                <a:spcPts val="0"/>
              </a:spcBef>
              <a:buNone/>
              <a:defRPr/>
            </a:pPr>
            <a:endParaRPr lang="en-GB" sz="2000" b="0">
              <a:solidFill>
                <a:srgbClr val="382163"/>
              </a:solidFill>
              <a:latin typeface="+mj-lt"/>
              <a:sym typeface="Inter Tight"/>
            </a:endParaRPr>
          </a:p>
          <a:p>
            <a:pPr marL="0" lvl="0" indent="0">
              <a:lnSpc>
                <a:spcPct val="100000"/>
              </a:lnSpc>
              <a:spcBef>
                <a:spcPts val="0"/>
              </a:spcBef>
              <a:buNone/>
              <a:defRPr/>
            </a:pPr>
            <a:endParaRPr lang="en-GB" sz="2000" b="0">
              <a:solidFill>
                <a:srgbClr val="382163"/>
              </a:solidFill>
              <a:latin typeface="+mj-lt"/>
              <a:sym typeface="Inter Tight"/>
            </a:endParaRPr>
          </a:p>
          <a:p>
            <a:pPr marL="0" lvl="0" indent="0">
              <a:lnSpc>
                <a:spcPct val="100000"/>
              </a:lnSpc>
              <a:spcBef>
                <a:spcPts val="0"/>
              </a:spcBef>
              <a:buNone/>
              <a:defRPr/>
            </a:pPr>
            <a:endParaRPr lang="en-GB" sz="2000" b="0">
              <a:solidFill>
                <a:srgbClr val="382163"/>
              </a:solidFill>
              <a:latin typeface="+mj-lt"/>
              <a:sym typeface="Inter Tight"/>
            </a:endParaRPr>
          </a:p>
          <a:p>
            <a:pPr marL="0" lvl="0" indent="0">
              <a:lnSpc>
                <a:spcPct val="100000"/>
              </a:lnSpc>
              <a:spcBef>
                <a:spcPts val="0"/>
              </a:spcBef>
              <a:buNone/>
              <a:defRPr/>
            </a:pPr>
            <a:endParaRPr lang="en-GB" sz="2000" b="0">
              <a:solidFill>
                <a:srgbClr val="382163"/>
              </a:solidFill>
              <a:latin typeface="+mj-lt"/>
              <a:sym typeface="Inter Tight"/>
            </a:endParaRPr>
          </a:p>
        </p:txBody>
      </p:sp>
      <p:sp>
        <p:nvSpPr>
          <p:cNvPr id="37" name="Text Placeholder 6">
            <a:extLst>
              <a:ext uri="{FF2B5EF4-FFF2-40B4-BE49-F238E27FC236}">
                <a16:creationId xmlns:a16="http://schemas.microsoft.com/office/drawing/2014/main" id="{B8B57E9C-3A13-1168-3861-97BEDEBFD83A}"/>
              </a:ext>
            </a:extLst>
          </p:cNvPr>
          <p:cNvSpPr txBox="1">
            <a:spLocks/>
          </p:cNvSpPr>
          <p:nvPr/>
        </p:nvSpPr>
        <p:spPr>
          <a:xfrm>
            <a:off x="336454" y="1760186"/>
            <a:ext cx="4637882" cy="507994"/>
          </a:xfrm>
          <a:prstGeom prst="roundRect">
            <a:avLst>
              <a:gd name="adj" fmla="val 13265"/>
            </a:avLst>
          </a:prstGeom>
          <a:solidFill>
            <a:schemeClr val="accent3"/>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Family experiences</a:t>
            </a:r>
          </a:p>
        </p:txBody>
      </p:sp>
      <p:sp>
        <p:nvSpPr>
          <p:cNvPr id="45" name="Freeform 146">
            <a:extLst>
              <a:ext uri="{FF2B5EF4-FFF2-40B4-BE49-F238E27FC236}">
                <a16:creationId xmlns:a16="http://schemas.microsoft.com/office/drawing/2014/main" id="{DE5EB3C2-F2AD-4300-A2E6-0821AE6B84FD}"/>
              </a:ext>
            </a:extLst>
          </p:cNvPr>
          <p:cNvSpPr>
            <a:spLocks noEditPoints="1"/>
          </p:cNvSpPr>
          <p:nvPr/>
        </p:nvSpPr>
        <p:spPr bwMode="auto">
          <a:xfrm>
            <a:off x="5757643" y="2001651"/>
            <a:ext cx="1260000" cy="1260000"/>
          </a:xfrm>
          <a:custGeom>
            <a:avLst/>
            <a:gdLst>
              <a:gd name="T0" fmla="*/ 326 w 724"/>
              <a:gd name="T1" fmla="*/ 2 h 726"/>
              <a:gd name="T2" fmla="*/ 220 w 724"/>
              <a:gd name="T3" fmla="*/ 28 h 726"/>
              <a:gd name="T4" fmla="*/ 132 w 724"/>
              <a:gd name="T5" fmla="*/ 82 h 726"/>
              <a:gd name="T6" fmla="*/ 62 w 724"/>
              <a:gd name="T7" fmla="*/ 160 h 726"/>
              <a:gd name="T8" fmla="*/ 16 w 724"/>
              <a:gd name="T9" fmla="*/ 254 h 726"/>
              <a:gd name="T10" fmla="*/ 0 w 724"/>
              <a:gd name="T11" fmla="*/ 362 h 726"/>
              <a:gd name="T12" fmla="*/ 6 w 724"/>
              <a:gd name="T13" fmla="*/ 436 h 726"/>
              <a:gd name="T14" fmla="*/ 44 w 724"/>
              <a:gd name="T15" fmla="*/ 536 h 726"/>
              <a:gd name="T16" fmla="*/ 106 w 724"/>
              <a:gd name="T17" fmla="*/ 620 h 726"/>
              <a:gd name="T18" fmla="*/ 190 w 724"/>
              <a:gd name="T19" fmla="*/ 682 h 726"/>
              <a:gd name="T20" fmla="*/ 288 w 724"/>
              <a:gd name="T21" fmla="*/ 718 h 726"/>
              <a:gd name="T22" fmla="*/ 362 w 724"/>
              <a:gd name="T23" fmla="*/ 726 h 726"/>
              <a:gd name="T24" fmla="*/ 470 w 724"/>
              <a:gd name="T25" fmla="*/ 710 h 726"/>
              <a:gd name="T26" fmla="*/ 564 w 724"/>
              <a:gd name="T27" fmla="*/ 664 h 726"/>
              <a:gd name="T28" fmla="*/ 642 w 724"/>
              <a:gd name="T29" fmla="*/ 594 h 726"/>
              <a:gd name="T30" fmla="*/ 696 w 724"/>
              <a:gd name="T31" fmla="*/ 504 h 726"/>
              <a:gd name="T32" fmla="*/ 724 w 724"/>
              <a:gd name="T33" fmla="*/ 400 h 726"/>
              <a:gd name="T34" fmla="*/ 724 w 724"/>
              <a:gd name="T35" fmla="*/ 326 h 726"/>
              <a:gd name="T36" fmla="*/ 696 w 724"/>
              <a:gd name="T37" fmla="*/ 222 h 726"/>
              <a:gd name="T38" fmla="*/ 642 w 724"/>
              <a:gd name="T39" fmla="*/ 132 h 726"/>
              <a:gd name="T40" fmla="*/ 564 w 724"/>
              <a:gd name="T41" fmla="*/ 62 h 726"/>
              <a:gd name="T42" fmla="*/ 470 w 724"/>
              <a:gd name="T43" fmla="*/ 16 h 726"/>
              <a:gd name="T44" fmla="*/ 362 w 724"/>
              <a:gd name="T45" fmla="*/ 0 h 726"/>
              <a:gd name="T46" fmla="*/ 162 w 724"/>
              <a:gd name="T47" fmla="*/ 240 h 726"/>
              <a:gd name="T48" fmla="*/ 272 w 724"/>
              <a:gd name="T49" fmla="*/ 286 h 726"/>
              <a:gd name="T50" fmla="*/ 186 w 724"/>
              <a:gd name="T51" fmla="*/ 554 h 726"/>
              <a:gd name="T52" fmla="*/ 334 w 724"/>
              <a:gd name="T53" fmla="*/ 340 h 726"/>
              <a:gd name="T54" fmla="*/ 302 w 724"/>
              <a:gd name="T55" fmla="*/ 340 h 726"/>
              <a:gd name="T56" fmla="*/ 280 w 724"/>
              <a:gd name="T57" fmla="*/ 318 h 726"/>
              <a:gd name="T58" fmla="*/ 466 w 724"/>
              <a:gd name="T59" fmla="*/ 182 h 726"/>
              <a:gd name="T60" fmla="*/ 438 w 724"/>
              <a:gd name="T61" fmla="*/ 164 h 726"/>
              <a:gd name="T62" fmla="*/ 402 w 724"/>
              <a:gd name="T63" fmla="*/ 206 h 726"/>
              <a:gd name="T64" fmla="*/ 374 w 724"/>
              <a:gd name="T65" fmla="*/ 188 h 726"/>
              <a:gd name="T66" fmla="*/ 514 w 724"/>
              <a:gd name="T67" fmla="*/ 312 h 726"/>
              <a:gd name="T68" fmla="*/ 514 w 724"/>
              <a:gd name="T69" fmla="*/ 340 h 726"/>
              <a:gd name="T70" fmla="*/ 438 w 724"/>
              <a:gd name="T71" fmla="*/ 340 h 726"/>
              <a:gd name="T72" fmla="*/ 422 w 724"/>
              <a:gd name="T73" fmla="*/ 312 h 726"/>
              <a:gd name="T74" fmla="*/ 402 w 724"/>
              <a:gd name="T75" fmla="*/ 340 h 726"/>
              <a:gd name="T76" fmla="*/ 338 w 724"/>
              <a:gd name="T77" fmla="*/ 230 h 726"/>
              <a:gd name="T78" fmla="*/ 310 w 724"/>
              <a:gd name="T79" fmla="*/ 212 h 726"/>
              <a:gd name="T80" fmla="*/ 514 w 724"/>
              <a:gd name="T81" fmla="*/ 528 h 726"/>
              <a:gd name="T82" fmla="*/ 212 w 724"/>
              <a:gd name="T83" fmla="*/ 528 h 726"/>
              <a:gd name="T84" fmla="*/ 470 w 724"/>
              <a:gd name="T85" fmla="*/ 402 h 726"/>
              <a:gd name="T86" fmla="*/ 484 w 724"/>
              <a:gd name="T87" fmla="*/ 410 h 726"/>
              <a:gd name="T88" fmla="*/ 484 w 724"/>
              <a:gd name="T89" fmla="*/ 420 h 726"/>
              <a:gd name="T90" fmla="*/ 470 w 724"/>
              <a:gd name="T91" fmla="*/ 428 h 726"/>
              <a:gd name="T92" fmla="*/ 250 w 724"/>
              <a:gd name="T93" fmla="*/ 426 h 726"/>
              <a:gd name="T94" fmla="*/ 242 w 724"/>
              <a:gd name="T95" fmla="*/ 414 h 726"/>
              <a:gd name="T96" fmla="*/ 246 w 724"/>
              <a:gd name="T97" fmla="*/ 406 h 726"/>
              <a:gd name="T98" fmla="*/ 256 w 724"/>
              <a:gd name="T99" fmla="*/ 466 h 726"/>
              <a:gd name="T100" fmla="*/ 476 w 724"/>
              <a:gd name="T101" fmla="*/ 468 h 726"/>
              <a:gd name="T102" fmla="*/ 484 w 724"/>
              <a:gd name="T103" fmla="*/ 480 h 726"/>
              <a:gd name="T104" fmla="*/ 480 w 724"/>
              <a:gd name="T105" fmla="*/ 490 h 726"/>
              <a:gd name="T106" fmla="*/ 256 w 724"/>
              <a:gd name="T107" fmla="*/ 492 h 726"/>
              <a:gd name="T108" fmla="*/ 246 w 724"/>
              <a:gd name="T109" fmla="*/ 490 h 726"/>
              <a:gd name="T110" fmla="*/ 242 w 724"/>
              <a:gd name="T111" fmla="*/ 480 h 726"/>
              <a:gd name="T112" fmla="*/ 250 w 724"/>
              <a:gd name="T113" fmla="*/ 468 h 726"/>
              <a:gd name="T114" fmla="*/ 308 w 724"/>
              <a:gd name="T115" fmla="*/ 242 h 726"/>
              <a:gd name="T116" fmla="*/ 246 w 724"/>
              <a:gd name="T117" fmla="*/ 236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24" h="726">
                <a:moveTo>
                  <a:pt x="186" y="554"/>
                </a:moveTo>
                <a:lnTo>
                  <a:pt x="186" y="300"/>
                </a:lnTo>
                <a:lnTo>
                  <a:pt x="162" y="240"/>
                </a:lnTo>
                <a:lnTo>
                  <a:pt x="494" y="112"/>
                </a:lnTo>
                <a:lnTo>
                  <a:pt x="522" y="190"/>
                </a:lnTo>
                <a:lnTo>
                  <a:pt x="272" y="286"/>
                </a:lnTo>
                <a:lnTo>
                  <a:pt x="540" y="286"/>
                </a:lnTo>
                <a:lnTo>
                  <a:pt x="540" y="554"/>
                </a:lnTo>
                <a:lnTo>
                  <a:pt x="186" y="554"/>
                </a:lnTo>
                <a:close/>
                <a:moveTo>
                  <a:pt x="388" y="312"/>
                </a:moveTo>
                <a:lnTo>
                  <a:pt x="354" y="312"/>
                </a:lnTo>
                <a:lnTo>
                  <a:pt x="334" y="340"/>
                </a:lnTo>
                <a:lnTo>
                  <a:pt x="370" y="340"/>
                </a:lnTo>
                <a:lnTo>
                  <a:pt x="388" y="312"/>
                </a:lnTo>
                <a:close/>
                <a:moveTo>
                  <a:pt x="302" y="340"/>
                </a:moveTo>
                <a:lnTo>
                  <a:pt x="320" y="312"/>
                </a:lnTo>
                <a:lnTo>
                  <a:pt x="286" y="312"/>
                </a:lnTo>
                <a:lnTo>
                  <a:pt x="280" y="318"/>
                </a:lnTo>
                <a:lnTo>
                  <a:pt x="266" y="340"/>
                </a:lnTo>
                <a:lnTo>
                  <a:pt x="302" y="340"/>
                </a:lnTo>
                <a:close/>
                <a:moveTo>
                  <a:pt x="466" y="182"/>
                </a:moveTo>
                <a:lnTo>
                  <a:pt x="488" y="174"/>
                </a:lnTo>
                <a:lnTo>
                  <a:pt x="478" y="148"/>
                </a:lnTo>
                <a:lnTo>
                  <a:pt x="438" y="164"/>
                </a:lnTo>
                <a:lnTo>
                  <a:pt x="466" y="182"/>
                </a:lnTo>
                <a:close/>
                <a:moveTo>
                  <a:pt x="402" y="206"/>
                </a:moveTo>
                <a:lnTo>
                  <a:pt x="436" y="194"/>
                </a:lnTo>
                <a:lnTo>
                  <a:pt x="408" y="174"/>
                </a:lnTo>
                <a:lnTo>
                  <a:pt x="374" y="188"/>
                </a:lnTo>
                <a:lnTo>
                  <a:pt x="378" y="190"/>
                </a:lnTo>
                <a:lnTo>
                  <a:pt x="402" y="206"/>
                </a:lnTo>
                <a:close/>
                <a:moveTo>
                  <a:pt x="514" y="312"/>
                </a:moveTo>
                <a:lnTo>
                  <a:pt x="490" y="312"/>
                </a:lnTo>
                <a:lnTo>
                  <a:pt x="470" y="340"/>
                </a:lnTo>
                <a:lnTo>
                  <a:pt x="514" y="340"/>
                </a:lnTo>
                <a:lnTo>
                  <a:pt x="514" y="312"/>
                </a:lnTo>
                <a:close/>
                <a:moveTo>
                  <a:pt x="438" y="340"/>
                </a:moveTo>
                <a:lnTo>
                  <a:pt x="438" y="340"/>
                </a:lnTo>
                <a:lnTo>
                  <a:pt x="446" y="326"/>
                </a:lnTo>
                <a:lnTo>
                  <a:pt x="458" y="312"/>
                </a:lnTo>
                <a:lnTo>
                  <a:pt x="422" y="312"/>
                </a:lnTo>
                <a:lnTo>
                  <a:pt x="402" y="340"/>
                </a:lnTo>
                <a:lnTo>
                  <a:pt x="438" y="340"/>
                </a:lnTo>
                <a:close/>
                <a:moveTo>
                  <a:pt x="338" y="230"/>
                </a:moveTo>
                <a:lnTo>
                  <a:pt x="372" y="218"/>
                </a:lnTo>
                <a:lnTo>
                  <a:pt x="344" y="200"/>
                </a:lnTo>
                <a:lnTo>
                  <a:pt x="310" y="212"/>
                </a:lnTo>
                <a:lnTo>
                  <a:pt x="338" y="230"/>
                </a:lnTo>
                <a:close/>
                <a:moveTo>
                  <a:pt x="212" y="528"/>
                </a:moveTo>
                <a:lnTo>
                  <a:pt x="514" y="528"/>
                </a:lnTo>
                <a:lnTo>
                  <a:pt x="514" y="366"/>
                </a:lnTo>
                <a:lnTo>
                  <a:pt x="212" y="366"/>
                </a:lnTo>
                <a:lnTo>
                  <a:pt x="212" y="528"/>
                </a:lnTo>
                <a:close/>
                <a:moveTo>
                  <a:pt x="256" y="402"/>
                </a:moveTo>
                <a:lnTo>
                  <a:pt x="470" y="402"/>
                </a:lnTo>
                <a:lnTo>
                  <a:pt x="476" y="402"/>
                </a:lnTo>
                <a:lnTo>
                  <a:pt x="480" y="406"/>
                </a:lnTo>
                <a:lnTo>
                  <a:pt x="484" y="410"/>
                </a:lnTo>
                <a:lnTo>
                  <a:pt x="484" y="414"/>
                </a:lnTo>
                <a:lnTo>
                  <a:pt x="484" y="420"/>
                </a:lnTo>
                <a:lnTo>
                  <a:pt x="480" y="424"/>
                </a:lnTo>
                <a:lnTo>
                  <a:pt x="476" y="426"/>
                </a:lnTo>
                <a:lnTo>
                  <a:pt x="470" y="428"/>
                </a:lnTo>
                <a:lnTo>
                  <a:pt x="256" y="428"/>
                </a:lnTo>
                <a:lnTo>
                  <a:pt x="250" y="426"/>
                </a:lnTo>
                <a:lnTo>
                  <a:pt x="246" y="424"/>
                </a:lnTo>
                <a:lnTo>
                  <a:pt x="242" y="420"/>
                </a:lnTo>
                <a:lnTo>
                  <a:pt x="242" y="414"/>
                </a:lnTo>
                <a:lnTo>
                  <a:pt x="242" y="410"/>
                </a:lnTo>
                <a:lnTo>
                  <a:pt x="246" y="406"/>
                </a:lnTo>
                <a:lnTo>
                  <a:pt x="250" y="402"/>
                </a:lnTo>
                <a:lnTo>
                  <a:pt x="256" y="402"/>
                </a:lnTo>
                <a:close/>
                <a:moveTo>
                  <a:pt x="256" y="466"/>
                </a:moveTo>
                <a:lnTo>
                  <a:pt x="470" y="466"/>
                </a:lnTo>
                <a:lnTo>
                  <a:pt x="476" y="468"/>
                </a:lnTo>
                <a:lnTo>
                  <a:pt x="480" y="470"/>
                </a:lnTo>
                <a:lnTo>
                  <a:pt x="484" y="474"/>
                </a:lnTo>
                <a:lnTo>
                  <a:pt x="484" y="480"/>
                </a:lnTo>
                <a:lnTo>
                  <a:pt x="484" y="484"/>
                </a:lnTo>
                <a:lnTo>
                  <a:pt x="480" y="490"/>
                </a:lnTo>
                <a:lnTo>
                  <a:pt x="476" y="492"/>
                </a:lnTo>
                <a:lnTo>
                  <a:pt x="470" y="492"/>
                </a:lnTo>
                <a:lnTo>
                  <a:pt x="256" y="492"/>
                </a:lnTo>
                <a:lnTo>
                  <a:pt x="250" y="492"/>
                </a:lnTo>
                <a:lnTo>
                  <a:pt x="246" y="490"/>
                </a:lnTo>
                <a:lnTo>
                  <a:pt x="242" y="484"/>
                </a:lnTo>
                <a:lnTo>
                  <a:pt x="242" y="480"/>
                </a:lnTo>
                <a:lnTo>
                  <a:pt x="242" y="474"/>
                </a:lnTo>
                <a:lnTo>
                  <a:pt x="246" y="470"/>
                </a:lnTo>
                <a:lnTo>
                  <a:pt x="250" y="468"/>
                </a:lnTo>
                <a:lnTo>
                  <a:pt x="256" y="466"/>
                </a:lnTo>
                <a:close/>
                <a:moveTo>
                  <a:pt x="274" y="256"/>
                </a:moveTo>
                <a:lnTo>
                  <a:pt x="308" y="242"/>
                </a:lnTo>
                <a:lnTo>
                  <a:pt x="298" y="236"/>
                </a:lnTo>
                <a:lnTo>
                  <a:pt x="280" y="224"/>
                </a:lnTo>
                <a:lnTo>
                  <a:pt x="246" y="236"/>
                </a:lnTo>
                <a:lnTo>
                  <a:pt x="256" y="242"/>
                </a:lnTo>
                <a:lnTo>
                  <a:pt x="274" y="256"/>
                </a:lnTo>
                <a:close/>
              </a:path>
            </a:pathLst>
          </a:custGeom>
          <a:solidFill>
            <a:schemeClr val="tx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952"/>
          </a:p>
        </p:txBody>
      </p:sp>
      <p:sp>
        <p:nvSpPr>
          <p:cNvPr id="47" name="Freeform 277">
            <a:extLst>
              <a:ext uri="{FF2B5EF4-FFF2-40B4-BE49-F238E27FC236}">
                <a16:creationId xmlns:a16="http://schemas.microsoft.com/office/drawing/2014/main" id="{7A2FC663-32BE-AD23-0998-5B63F8328A0E}"/>
              </a:ext>
            </a:extLst>
          </p:cNvPr>
          <p:cNvSpPr>
            <a:spLocks noEditPoints="1"/>
          </p:cNvSpPr>
          <p:nvPr/>
        </p:nvSpPr>
        <p:spPr bwMode="auto">
          <a:xfrm>
            <a:off x="5769455" y="4290776"/>
            <a:ext cx="1260000" cy="1260000"/>
          </a:xfrm>
          <a:custGeom>
            <a:avLst/>
            <a:gdLst>
              <a:gd name="T0" fmla="*/ 190 w 726"/>
              <a:gd name="T1" fmla="*/ 44 h 726"/>
              <a:gd name="T2" fmla="*/ 28 w 726"/>
              <a:gd name="T3" fmla="*/ 222 h 726"/>
              <a:gd name="T4" fmla="*/ 8 w 726"/>
              <a:gd name="T5" fmla="*/ 436 h 726"/>
              <a:gd name="T6" fmla="*/ 132 w 726"/>
              <a:gd name="T7" fmla="*/ 642 h 726"/>
              <a:gd name="T8" fmla="*/ 364 w 726"/>
              <a:gd name="T9" fmla="*/ 726 h 726"/>
              <a:gd name="T10" fmla="*/ 566 w 726"/>
              <a:gd name="T11" fmla="*/ 664 h 726"/>
              <a:gd name="T12" fmla="*/ 710 w 726"/>
              <a:gd name="T13" fmla="*/ 470 h 726"/>
              <a:gd name="T14" fmla="*/ 710 w 726"/>
              <a:gd name="T15" fmla="*/ 254 h 726"/>
              <a:gd name="T16" fmla="*/ 566 w 726"/>
              <a:gd name="T17" fmla="*/ 62 h 726"/>
              <a:gd name="T18" fmla="*/ 296 w 726"/>
              <a:gd name="T19" fmla="*/ 208 h 726"/>
              <a:gd name="T20" fmla="*/ 334 w 726"/>
              <a:gd name="T21" fmla="*/ 234 h 726"/>
              <a:gd name="T22" fmla="*/ 326 w 726"/>
              <a:gd name="T23" fmla="*/ 282 h 726"/>
              <a:gd name="T24" fmla="*/ 278 w 726"/>
              <a:gd name="T25" fmla="*/ 290 h 726"/>
              <a:gd name="T26" fmla="*/ 252 w 726"/>
              <a:gd name="T27" fmla="*/ 250 h 726"/>
              <a:gd name="T28" fmla="*/ 286 w 726"/>
              <a:gd name="T29" fmla="*/ 208 h 726"/>
              <a:gd name="T30" fmla="*/ 196 w 726"/>
              <a:gd name="T31" fmla="*/ 312 h 726"/>
              <a:gd name="T32" fmla="*/ 180 w 726"/>
              <a:gd name="T33" fmla="*/ 354 h 726"/>
              <a:gd name="T34" fmla="*/ 140 w 726"/>
              <a:gd name="T35" fmla="*/ 336 h 726"/>
              <a:gd name="T36" fmla="*/ 156 w 726"/>
              <a:gd name="T37" fmla="*/ 296 h 726"/>
              <a:gd name="T38" fmla="*/ 194 w 726"/>
              <a:gd name="T39" fmla="*/ 460 h 726"/>
              <a:gd name="T40" fmla="*/ 184 w 726"/>
              <a:gd name="T41" fmla="*/ 518 h 726"/>
              <a:gd name="T42" fmla="*/ 164 w 726"/>
              <a:gd name="T43" fmla="*/ 508 h 726"/>
              <a:gd name="T44" fmla="*/ 150 w 726"/>
              <a:gd name="T45" fmla="*/ 516 h 726"/>
              <a:gd name="T46" fmla="*/ 124 w 726"/>
              <a:gd name="T47" fmla="*/ 460 h 726"/>
              <a:gd name="T48" fmla="*/ 162 w 726"/>
              <a:gd name="T49" fmla="*/ 364 h 726"/>
              <a:gd name="T50" fmla="*/ 218 w 726"/>
              <a:gd name="T51" fmla="*/ 452 h 726"/>
              <a:gd name="T52" fmla="*/ 342 w 726"/>
              <a:gd name="T53" fmla="*/ 416 h 726"/>
              <a:gd name="T54" fmla="*/ 318 w 726"/>
              <a:gd name="T55" fmla="*/ 516 h 726"/>
              <a:gd name="T56" fmla="*/ 304 w 726"/>
              <a:gd name="T57" fmla="*/ 416 h 726"/>
              <a:gd name="T58" fmla="*/ 278 w 726"/>
              <a:gd name="T59" fmla="*/ 518 h 726"/>
              <a:gd name="T60" fmla="*/ 252 w 726"/>
              <a:gd name="T61" fmla="*/ 416 h 726"/>
              <a:gd name="T62" fmla="*/ 242 w 726"/>
              <a:gd name="T63" fmla="*/ 320 h 726"/>
              <a:gd name="T64" fmla="*/ 338 w 726"/>
              <a:gd name="T65" fmla="*/ 308 h 726"/>
              <a:gd name="T66" fmla="*/ 350 w 726"/>
              <a:gd name="T67" fmla="*/ 406 h 726"/>
              <a:gd name="T68" fmla="*/ 598 w 726"/>
              <a:gd name="T69" fmla="*/ 318 h 726"/>
              <a:gd name="T70" fmla="*/ 574 w 726"/>
              <a:gd name="T71" fmla="*/ 354 h 726"/>
              <a:gd name="T72" fmla="*/ 538 w 726"/>
              <a:gd name="T73" fmla="*/ 332 h 726"/>
              <a:gd name="T74" fmla="*/ 562 w 726"/>
              <a:gd name="T75" fmla="*/ 294 h 726"/>
              <a:gd name="T76" fmla="*/ 470 w 726"/>
              <a:gd name="T77" fmla="*/ 220 h 726"/>
              <a:gd name="T78" fmla="*/ 480 w 726"/>
              <a:gd name="T79" fmla="*/ 268 h 726"/>
              <a:gd name="T80" fmla="*/ 440 w 726"/>
              <a:gd name="T81" fmla="*/ 294 h 726"/>
              <a:gd name="T82" fmla="*/ 398 w 726"/>
              <a:gd name="T83" fmla="*/ 260 h 726"/>
              <a:gd name="T84" fmla="*/ 416 w 726"/>
              <a:gd name="T85" fmla="*/ 216 h 726"/>
              <a:gd name="T86" fmla="*/ 494 w 726"/>
              <a:gd name="T87" fmla="*/ 438 h 726"/>
              <a:gd name="T88" fmla="*/ 458 w 726"/>
              <a:gd name="T89" fmla="*/ 518 h 726"/>
              <a:gd name="T90" fmla="*/ 434 w 726"/>
              <a:gd name="T91" fmla="*/ 438 h 726"/>
              <a:gd name="T92" fmla="*/ 422 w 726"/>
              <a:gd name="T93" fmla="*/ 518 h 726"/>
              <a:gd name="T94" fmla="*/ 386 w 726"/>
              <a:gd name="T95" fmla="*/ 438 h 726"/>
              <a:gd name="T96" fmla="*/ 430 w 726"/>
              <a:gd name="T97" fmla="*/ 312 h 726"/>
              <a:gd name="T98" fmla="*/ 504 w 726"/>
              <a:gd name="T99" fmla="*/ 422 h 726"/>
              <a:gd name="T100" fmla="*/ 606 w 726"/>
              <a:gd name="T101" fmla="*/ 442 h 726"/>
              <a:gd name="T102" fmla="*/ 590 w 726"/>
              <a:gd name="T103" fmla="*/ 514 h 726"/>
              <a:gd name="T104" fmla="*/ 574 w 726"/>
              <a:gd name="T105" fmla="*/ 508 h 726"/>
              <a:gd name="T106" fmla="*/ 558 w 726"/>
              <a:gd name="T107" fmla="*/ 516 h 726"/>
              <a:gd name="T108" fmla="*/ 544 w 726"/>
              <a:gd name="T109" fmla="*/ 446 h 726"/>
              <a:gd name="T110" fmla="*/ 528 w 726"/>
              <a:gd name="T111" fmla="*/ 436 h 726"/>
              <a:gd name="T112" fmla="*/ 538 w 726"/>
              <a:gd name="T113" fmla="*/ 364 h 726"/>
              <a:gd name="T114" fmla="*/ 610 w 726"/>
              <a:gd name="T115" fmla="*/ 374 h 7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26" h="726">
                <a:moveTo>
                  <a:pt x="296" y="208"/>
                </a:moveTo>
                <a:lnTo>
                  <a:pt x="296" y="208"/>
                </a:lnTo>
                <a:lnTo>
                  <a:pt x="304" y="208"/>
                </a:lnTo>
                <a:lnTo>
                  <a:pt x="312" y="212"/>
                </a:lnTo>
                <a:lnTo>
                  <a:pt x="320" y="216"/>
                </a:lnTo>
                <a:lnTo>
                  <a:pt x="326" y="220"/>
                </a:lnTo>
                <a:lnTo>
                  <a:pt x="330" y="226"/>
                </a:lnTo>
                <a:lnTo>
                  <a:pt x="334" y="234"/>
                </a:lnTo>
                <a:lnTo>
                  <a:pt x="338" y="242"/>
                </a:lnTo>
                <a:lnTo>
                  <a:pt x="338" y="250"/>
                </a:lnTo>
                <a:lnTo>
                  <a:pt x="338" y="260"/>
                </a:lnTo>
                <a:lnTo>
                  <a:pt x="334" y="268"/>
                </a:lnTo>
                <a:lnTo>
                  <a:pt x="330" y="274"/>
                </a:lnTo>
                <a:lnTo>
                  <a:pt x="326" y="282"/>
                </a:lnTo>
                <a:lnTo>
                  <a:pt x="320" y="286"/>
                </a:lnTo>
                <a:lnTo>
                  <a:pt x="312" y="290"/>
                </a:lnTo>
                <a:lnTo>
                  <a:pt x="304" y="292"/>
                </a:lnTo>
                <a:lnTo>
                  <a:pt x="296" y="294"/>
                </a:lnTo>
                <a:lnTo>
                  <a:pt x="286" y="292"/>
                </a:lnTo>
                <a:lnTo>
                  <a:pt x="278" y="290"/>
                </a:lnTo>
                <a:lnTo>
                  <a:pt x="272" y="286"/>
                </a:lnTo>
                <a:lnTo>
                  <a:pt x="266" y="282"/>
                </a:lnTo>
                <a:lnTo>
                  <a:pt x="260" y="274"/>
                </a:lnTo>
                <a:lnTo>
                  <a:pt x="256" y="268"/>
                </a:lnTo>
                <a:lnTo>
                  <a:pt x="254" y="260"/>
                </a:lnTo>
                <a:lnTo>
                  <a:pt x="252" y="250"/>
                </a:lnTo>
                <a:lnTo>
                  <a:pt x="254" y="242"/>
                </a:lnTo>
                <a:lnTo>
                  <a:pt x="256" y="234"/>
                </a:lnTo>
                <a:lnTo>
                  <a:pt x="260" y="226"/>
                </a:lnTo>
                <a:lnTo>
                  <a:pt x="266" y="220"/>
                </a:lnTo>
                <a:lnTo>
                  <a:pt x="272" y="216"/>
                </a:lnTo>
                <a:lnTo>
                  <a:pt x="278" y="212"/>
                </a:lnTo>
                <a:lnTo>
                  <a:pt x="286" y="208"/>
                </a:lnTo>
                <a:lnTo>
                  <a:pt x="296" y="208"/>
                </a:lnTo>
                <a:close/>
                <a:moveTo>
                  <a:pt x="168" y="294"/>
                </a:moveTo>
                <a:lnTo>
                  <a:pt x="168" y="294"/>
                </a:lnTo>
                <a:lnTo>
                  <a:pt x="174" y="294"/>
                </a:lnTo>
                <a:lnTo>
                  <a:pt x="180" y="296"/>
                </a:lnTo>
                <a:lnTo>
                  <a:pt x="190" y="304"/>
                </a:lnTo>
                <a:lnTo>
                  <a:pt x="196" y="312"/>
                </a:lnTo>
                <a:lnTo>
                  <a:pt x="198" y="318"/>
                </a:lnTo>
                <a:lnTo>
                  <a:pt x="200" y="324"/>
                </a:lnTo>
                <a:lnTo>
                  <a:pt x="198" y="332"/>
                </a:lnTo>
                <a:lnTo>
                  <a:pt x="196" y="336"/>
                </a:lnTo>
                <a:lnTo>
                  <a:pt x="190" y="346"/>
                </a:lnTo>
                <a:lnTo>
                  <a:pt x="180" y="354"/>
                </a:lnTo>
                <a:lnTo>
                  <a:pt x="174" y="354"/>
                </a:lnTo>
                <a:lnTo>
                  <a:pt x="168" y="356"/>
                </a:lnTo>
                <a:lnTo>
                  <a:pt x="162" y="354"/>
                </a:lnTo>
                <a:lnTo>
                  <a:pt x="156" y="354"/>
                </a:lnTo>
                <a:lnTo>
                  <a:pt x="148" y="346"/>
                </a:lnTo>
                <a:lnTo>
                  <a:pt x="140" y="336"/>
                </a:lnTo>
                <a:lnTo>
                  <a:pt x="138" y="332"/>
                </a:lnTo>
                <a:lnTo>
                  <a:pt x="138" y="324"/>
                </a:lnTo>
                <a:lnTo>
                  <a:pt x="138" y="318"/>
                </a:lnTo>
                <a:lnTo>
                  <a:pt x="140" y="312"/>
                </a:lnTo>
                <a:lnTo>
                  <a:pt x="148" y="304"/>
                </a:lnTo>
                <a:lnTo>
                  <a:pt x="156" y="296"/>
                </a:lnTo>
                <a:lnTo>
                  <a:pt x="162" y="294"/>
                </a:lnTo>
                <a:lnTo>
                  <a:pt x="168" y="294"/>
                </a:lnTo>
                <a:close/>
                <a:moveTo>
                  <a:pt x="216" y="456"/>
                </a:moveTo>
                <a:lnTo>
                  <a:pt x="216" y="456"/>
                </a:lnTo>
                <a:lnTo>
                  <a:pt x="212" y="460"/>
                </a:lnTo>
                <a:lnTo>
                  <a:pt x="208" y="460"/>
                </a:lnTo>
                <a:lnTo>
                  <a:pt x="194" y="460"/>
                </a:lnTo>
                <a:lnTo>
                  <a:pt x="194" y="508"/>
                </a:lnTo>
                <a:lnTo>
                  <a:pt x="192" y="512"/>
                </a:lnTo>
                <a:lnTo>
                  <a:pt x="190" y="514"/>
                </a:lnTo>
                <a:lnTo>
                  <a:pt x="188" y="516"/>
                </a:lnTo>
                <a:lnTo>
                  <a:pt x="184" y="518"/>
                </a:lnTo>
                <a:lnTo>
                  <a:pt x="180" y="516"/>
                </a:lnTo>
                <a:lnTo>
                  <a:pt x="176" y="514"/>
                </a:lnTo>
                <a:lnTo>
                  <a:pt x="174" y="512"/>
                </a:lnTo>
                <a:lnTo>
                  <a:pt x="174" y="508"/>
                </a:lnTo>
                <a:lnTo>
                  <a:pt x="174" y="460"/>
                </a:lnTo>
                <a:lnTo>
                  <a:pt x="164" y="460"/>
                </a:lnTo>
                <a:lnTo>
                  <a:pt x="164" y="508"/>
                </a:lnTo>
                <a:lnTo>
                  <a:pt x="162" y="512"/>
                </a:lnTo>
                <a:lnTo>
                  <a:pt x="160" y="514"/>
                </a:lnTo>
                <a:lnTo>
                  <a:pt x="158" y="516"/>
                </a:lnTo>
                <a:lnTo>
                  <a:pt x="154" y="518"/>
                </a:lnTo>
                <a:lnTo>
                  <a:pt x="150" y="516"/>
                </a:lnTo>
                <a:lnTo>
                  <a:pt x="146" y="514"/>
                </a:lnTo>
                <a:lnTo>
                  <a:pt x="144" y="512"/>
                </a:lnTo>
                <a:lnTo>
                  <a:pt x="144" y="508"/>
                </a:lnTo>
                <a:lnTo>
                  <a:pt x="144" y="460"/>
                </a:lnTo>
                <a:lnTo>
                  <a:pt x="130" y="460"/>
                </a:lnTo>
                <a:lnTo>
                  <a:pt x="124" y="460"/>
                </a:lnTo>
                <a:lnTo>
                  <a:pt x="120" y="456"/>
                </a:lnTo>
                <a:lnTo>
                  <a:pt x="120" y="452"/>
                </a:lnTo>
                <a:lnTo>
                  <a:pt x="120" y="446"/>
                </a:lnTo>
                <a:lnTo>
                  <a:pt x="158" y="368"/>
                </a:lnTo>
                <a:lnTo>
                  <a:pt x="162" y="364"/>
                </a:lnTo>
                <a:lnTo>
                  <a:pt x="168" y="362"/>
                </a:lnTo>
                <a:lnTo>
                  <a:pt x="174" y="364"/>
                </a:lnTo>
                <a:lnTo>
                  <a:pt x="178" y="368"/>
                </a:lnTo>
                <a:lnTo>
                  <a:pt x="218" y="446"/>
                </a:lnTo>
                <a:lnTo>
                  <a:pt x="218" y="452"/>
                </a:lnTo>
                <a:lnTo>
                  <a:pt x="216" y="456"/>
                </a:lnTo>
                <a:close/>
                <a:moveTo>
                  <a:pt x="350" y="406"/>
                </a:moveTo>
                <a:lnTo>
                  <a:pt x="350" y="406"/>
                </a:lnTo>
                <a:lnTo>
                  <a:pt x="348" y="410"/>
                </a:lnTo>
                <a:lnTo>
                  <a:pt x="346" y="414"/>
                </a:lnTo>
                <a:lnTo>
                  <a:pt x="342" y="416"/>
                </a:lnTo>
                <a:lnTo>
                  <a:pt x="338" y="416"/>
                </a:lnTo>
                <a:lnTo>
                  <a:pt x="326" y="416"/>
                </a:lnTo>
                <a:lnTo>
                  <a:pt x="326" y="506"/>
                </a:lnTo>
                <a:lnTo>
                  <a:pt x="324" y="512"/>
                </a:lnTo>
                <a:lnTo>
                  <a:pt x="322" y="514"/>
                </a:lnTo>
                <a:lnTo>
                  <a:pt x="318" y="516"/>
                </a:lnTo>
                <a:lnTo>
                  <a:pt x="314" y="518"/>
                </a:lnTo>
                <a:lnTo>
                  <a:pt x="310" y="516"/>
                </a:lnTo>
                <a:lnTo>
                  <a:pt x="306" y="514"/>
                </a:lnTo>
                <a:lnTo>
                  <a:pt x="304" y="512"/>
                </a:lnTo>
                <a:lnTo>
                  <a:pt x="304" y="506"/>
                </a:lnTo>
                <a:lnTo>
                  <a:pt x="304" y="416"/>
                </a:lnTo>
                <a:lnTo>
                  <a:pt x="290" y="416"/>
                </a:lnTo>
                <a:lnTo>
                  <a:pt x="290" y="506"/>
                </a:lnTo>
                <a:lnTo>
                  <a:pt x="288" y="512"/>
                </a:lnTo>
                <a:lnTo>
                  <a:pt x="286" y="514"/>
                </a:lnTo>
                <a:lnTo>
                  <a:pt x="282" y="516"/>
                </a:lnTo>
                <a:lnTo>
                  <a:pt x="278" y="518"/>
                </a:lnTo>
                <a:lnTo>
                  <a:pt x="274" y="516"/>
                </a:lnTo>
                <a:lnTo>
                  <a:pt x="270" y="514"/>
                </a:lnTo>
                <a:lnTo>
                  <a:pt x="268" y="512"/>
                </a:lnTo>
                <a:lnTo>
                  <a:pt x="268" y="506"/>
                </a:lnTo>
                <a:lnTo>
                  <a:pt x="268" y="416"/>
                </a:lnTo>
                <a:lnTo>
                  <a:pt x="252" y="416"/>
                </a:lnTo>
                <a:lnTo>
                  <a:pt x="248" y="416"/>
                </a:lnTo>
                <a:lnTo>
                  <a:pt x="244" y="414"/>
                </a:lnTo>
                <a:lnTo>
                  <a:pt x="242" y="410"/>
                </a:lnTo>
                <a:lnTo>
                  <a:pt x="242" y="406"/>
                </a:lnTo>
                <a:lnTo>
                  <a:pt x="242" y="320"/>
                </a:lnTo>
                <a:lnTo>
                  <a:pt x="242" y="316"/>
                </a:lnTo>
                <a:lnTo>
                  <a:pt x="244" y="312"/>
                </a:lnTo>
                <a:lnTo>
                  <a:pt x="248" y="310"/>
                </a:lnTo>
                <a:lnTo>
                  <a:pt x="252" y="308"/>
                </a:lnTo>
                <a:lnTo>
                  <a:pt x="338" y="308"/>
                </a:lnTo>
                <a:lnTo>
                  <a:pt x="342" y="310"/>
                </a:lnTo>
                <a:lnTo>
                  <a:pt x="346" y="312"/>
                </a:lnTo>
                <a:lnTo>
                  <a:pt x="348" y="316"/>
                </a:lnTo>
                <a:lnTo>
                  <a:pt x="350" y="320"/>
                </a:lnTo>
                <a:lnTo>
                  <a:pt x="350" y="406"/>
                </a:lnTo>
                <a:close/>
                <a:moveTo>
                  <a:pt x="568" y="294"/>
                </a:moveTo>
                <a:lnTo>
                  <a:pt x="568" y="294"/>
                </a:lnTo>
                <a:lnTo>
                  <a:pt x="574" y="294"/>
                </a:lnTo>
                <a:lnTo>
                  <a:pt x="580" y="296"/>
                </a:lnTo>
                <a:lnTo>
                  <a:pt x="590" y="304"/>
                </a:lnTo>
                <a:lnTo>
                  <a:pt x="596" y="312"/>
                </a:lnTo>
                <a:lnTo>
                  <a:pt x="598" y="318"/>
                </a:lnTo>
                <a:lnTo>
                  <a:pt x="598" y="324"/>
                </a:lnTo>
                <a:lnTo>
                  <a:pt x="598" y="332"/>
                </a:lnTo>
                <a:lnTo>
                  <a:pt x="596" y="336"/>
                </a:lnTo>
                <a:lnTo>
                  <a:pt x="590" y="346"/>
                </a:lnTo>
                <a:lnTo>
                  <a:pt x="580" y="354"/>
                </a:lnTo>
                <a:lnTo>
                  <a:pt x="574" y="354"/>
                </a:lnTo>
                <a:lnTo>
                  <a:pt x="568" y="356"/>
                </a:lnTo>
                <a:lnTo>
                  <a:pt x="562" y="354"/>
                </a:lnTo>
                <a:lnTo>
                  <a:pt x="556" y="354"/>
                </a:lnTo>
                <a:lnTo>
                  <a:pt x="546" y="346"/>
                </a:lnTo>
                <a:lnTo>
                  <a:pt x="540" y="336"/>
                </a:lnTo>
                <a:lnTo>
                  <a:pt x="538" y="332"/>
                </a:lnTo>
                <a:lnTo>
                  <a:pt x="538" y="324"/>
                </a:lnTo>
                <a:lnTo>
                  <a:pt x="538" y="318"/>
                </a:lnTo>
                <a:lnTo>
                  <a:pt x="540" y="312"/>
                </a:lnTo>
                <a:lnTo>
                  <a:pt x="546" y="304"/>
                </a:lnTo>
                <a:lnTo>
                  <a:pt x="556" y="296"/>
                </a:lnTo>
                <a:lnTo>
                  <a:pt x="562" y="294"/>
                </a:lnTo>
                <a:lnTo>
                  <a:pt x="568" y="294"/>
                </a:lnTo>
                <a:close/>
                <a:moveTo>
                  <a:pt x="440" y="208"/>
                </a:moveTo>
                <a:lnTo>
                  <a:pt x="440" y="208"/>
                </a:lnTo>
                <a:lnTo>
                  <a:pt x="448" y="208"/>
                </a:lnTo>
                <a:lnTo>
                  <a:pt x="456" y="212"/>
                </a:lnTo>
                <a:lnTo>
                  <a:pt x="464" y="216"/>
                </a:lnTo>
                <a:lnTo>
                  <a:pt x="470" y="220"/>
                </a:lnTo>
                <a:lnTo>
                  <a:pt x="476" y="226"/>
                </a:lnTo>
                <a:lnTo>
                  <a:pt x="480" y="234"/>
                </a:lnTo>
                <a:lnTo>
                  <a:pt x="482" y="242"/>
                </a:lnTo>
                <a:lnTo>
                  <a:pt x="482" y="250"/>
                </a:lnTo>
                <a:lnTo>
                  <a:pt x="482" y="260"/>
                </a:lnTo>
                <a:lnTo>
                  <a:pt x="480" y="268"/>
                </a:lnTo>
                <a:lnTo>
                  <a:pt x="476" y="274"/>
                </a:lnTo>
                <a:lnTo>
                  <a:pt x="470" y="282"/>
                </a:lnTo>
                <a:lnTo>
                  <a:pt x="464" y="286"/>
                </a:lnTo>
                <a:lnTo>
                  <a:pt x="456" y="290"/>
                </a:lnTo>
                <a:lnTo>
                  <a:pt x="448" y="292"/>
                </a:lnTo>
                <a:lnTo>
                  <a:pt x="440" y="294"/>
                </a:lnTo>
                <a:lnTo>
                  <a:pt x="432" y="292"/>
                </a:lnTo>
                <a:lnTo>
                  <a:pt x="424" y="290"/>
                </a:lnTo>
                <a:lnTo>
                  <a:pt x="416" y="286"/>
                </a:lnTo>
                <a:lnTo>
                  <a:pt x="410" y="282"/>
                </a:lnTo>
                <a:lnTo>
                  <a:pt x="404" y="274"/>
                </a:lnTo>
                <a:lnTo>
                  <a:pt x="400" y="268"/>
                </a:lnTo>
                <a:lnTo>
                  <a:pt x="398" y="260"/>
                </a:lnTo>
                <a:lnTo>
                  <a:pt x="398" y="250"/>
                </a:lnTo>
                <a:lnTo>
                  <a:pt x="398" y="242"/>
                </a:lnTo>
                <a:lnTo>
                  <a:pt x="400" y="234"/>
                </a:lnTo>
                <a:lnTo>
                  <a:pt x="404" y="226"/>
                </a:lnTo>
                <a:lnTo>
                  <a:pt x="410" y="220"/>
                </a:lnTo>
                <a:lnTo>
                  <a:pt x="416" y="216"/>
                </a:lnTo>
                <a:lnTo>
                  <a:pt x="424" y="212"/>
                </a:lnTo>
                <a:lnTo>
                  <a:pt x="432" y="208"/>
                </a:lnTo>
                <a:lnTo>
                  <a:pt x="440" y="208"/>
                </a:lnTo>
                <a:close/>
                <a:moveTo>
                  <a:pt x="504" y="432"/>
                </a:moveTo>
                <a:lnTo>
                  <a:pt x="504" y="432"/>
                </a:lnTo>
                <a:lnTo>
                  <a:pt x="500" y="436"/>
                </a:lnTo>
                <a:lnTo>
                  <a:pt x="494" y="438"/>
                </a:lnTo>
                <a:lnTo>
                  <a:pt x="470" y="438"/>
                </a:lnTo>
                <a:lnTo>
                  <a:pt x="470" y="506"/>
                </a:lnTo>
                <a:lnTo>
                  <a:pt x="468" y="512"/>
                </a:lnTo>
                <a:lnTo>
                  <a:pt x="466" y="514"/>
                </a:lnTo>
                <a:lnTo>
                  <a:pt x="464" y="516"/>
                </a:lnTo>
                <a:lnTo>
                  <a:pt x="458" y="518"/>
                </a:lnTo>
                <a:lnTo>
                  <a:pt x="454" y="516"/>
                </a:lnTo>
                <a:lnTo>
                  <a:pt x="452" y="514"/>
                </a:lnTo>
                <a:lnTo>
                  <a:pt x="448" y="512"/>
                </a:lnTo>
                <a:lnTo>
                  <a:pt x="448" y="506"/>
                </a:lnTo>
                <a:lnTo>
                  <a:pt x="448" y="438"/>
                </a:lnTo>
                <a:lnTo>
                  <a:pt x="434" y="438"/>
                </a:lnTo>
                <a:lnTo>
                  <a:pt x="434" y="506"/>
                </a:lnTo>
                <a:lnTo>
                  <a:pt x="434" y="512"/>
                </a:lnTo>
                <a:lnTo>
                  <a:pt x="430" y="514"/>
                </a:lnTo>
                <a:lnTo>
                  <a:pt x="428" y="516"/>
                </a:lnTo>
                <a:lnTo>
                  <a:pt x="422" y="518"/>
                </a:lnTo>
                <a:lnTo>
                  <a:pt x="418" y="516"/>
                </a:lnTo>
                <a:lnTo>
                  <a:pt x="416" y="514"/>
                </a:lnTo>
                <a:lnTo>
                  <a:pt x="412" y="512"/>
                </a:lnTo>
                <a:lnTo>
                  <a:pt x="412" y="506"/>
                </a:lnTo>
                <a:lnTo>
                  <a:pt x="412" y="438"/>
                </a:lnTo>
                <a:lnTo>
                  <a:pt x="386" y="438"/>
                </a:lnTo>
                <a:lnTo>
                  <a:pt x="380" y="436"/>
                </a:lnTo>
                <a:lnTo>
                  <a:pt x="376" y="432"/>
                </a:lnTo>
                <a:lnTo>
                  <a:pt x="374" y="428"/>
                </a:lnTo>
                <a:lnTo>
                  <a:pt x="376" y="422"/>
                </a:lnTo>
                <a:lnTo>
                  <a:pt x="430" y="312"/>
                </a:lnTo>
                <a:lnTo>
                  <a:pt x="434" y="308"/>
                </a:lnTo>
                <a:lnTo>
                  <a:pt x="440" y="306"/>
                </a:lnTo>
                <a:lnTo>
                  <a:pt x="446" y="308"/>
                </a:lnTo>
                <a:lnTo>
                  <a:pt x="450" y="312"/>
                </a:lnTo>
                <a:lnTo>
                  <a:pt x="504" y="422"/>
                </a:lnTo>
                <a:lnTo>
                  <a:pt x="506" y="428"/>
                </a:lnTo>
                <a:lnTo>
                  <a:pt x="504" y="432"/>
                </a:lnTo>
                <a:close/>
                <a:moveTo>
                  <a:pt x="610" y="436"/>
                </a:moveTo>
                <a:lnTo>
                  <a:pt x="610" y="436"/>
                </a:lnTo>
                <a:lnTo>
                  <a:pt x="608" y="440"/>
                </a:lnTo>
                <a:lnTo>
                  <a:pt x="606" y="442"/>
                </a:lnTo>
                <a:lnTo>
                  <a:pt x="602" y="444"/>
                </a:lnTo>
                <a:lnTo>
                  <a:pt x="598" y="446"/>
                </a:lnTo>
                <a:lnTo>
                  <a:pt x="594" y="446"/>
                </a:lnTo>
                <a:lnTo>
                  <a:pt x="594" y="508"/>
                </a:lnTo>
                <a:lnTo>
                  <a:pt x="592" y="512"/>
                </a:lnTo>
                <a:lnTo>
                  <a:pt x="590" y="514"/>
                </a:lnTo>
                <a:lnTo>
                  <a:pt x="588" y="516"/>
                </a:lnTo>
                <a:lnTo>
                  <a:pt x="584" y="518"/>
                </a:lnTo>
                <a:lnTo>
                  <a:pt x="580" y="516"/>
                </a:lnTo>
                <a:lnTo>
                  <a:pt x="576" y="514"/>
                </a:lnTo>
                <a:lnTo>
                  <a:pt x="574" y="512"/>
                </a:lnTo>
                <a:lnTo>
                  <a:pt x="574" y="508"/>
                </a:lnTo>
                <a:lnTo>
                  <a:pt x="574" y="446"/>
                </a:lnTo>
                <a:lnTo>
                  <a:pt x="564" y="446"/>
                </a:lnTo>
                <a:lnTo>
                  <a:pt x="564" y="508"/>
                </a:lnTo>
                <a:lnTo>
                  <a:pt x="562" y="512"/>
                </a:lnTo>
                <a:lnTo>
                  <a:pt x="560" y="514"/>
                </a:lnTo>
                <a:lnTo>
                  <a:pt x="558" y="516"/>
                </a:lnTo>
                <a:lnTo>
                  <a:pt x="554" y="518"/>
                </a:lnTo>
                <a:lnTo>
                  <a:pt x="550" y="516"/>
                </a:lnTo>
                <a:lnTo>
                  <a:pt x="546" y="514"/>
                </a:lnTo>
                <a:lnTo>
                  <a:pt x="544" y="512"/>
                </a:lnTo>
                <a:lnTo>
                  <a:pt x="544" y="508"/>
                </a:lnTo>
                <a:lnTo>
                  <a:pt x="544" y="446"/>
                </a:lnTo>
                <a:lnTo>
                  <a:pt x="538" y="446"/>
                </a:lnTo>
                <a:lnTo>
                  <a:pt x="534" y="444"/>
                </a:lnTo>
                <a:lnTo>
                  <a:pt x="530" y="442"/>
                </a:lnTo>
                <a:lnTo>
                  <a:pt x="528" y="440"/>
                </a:lnTo>
                <a:lnTo>
                  <a:pt x="528" y="436"/>
                </a:lnTo>
                <a:lnTo>
                  <a:pt x="528" y="374"/>
                </a:lnTo>
                <a:lnTo>
                  <a:pt x="528" y="370"/>
                </a:lnTo>
                <a:lnTo>
                  <a:pt x="530" y="366"/>
                </a:lnTo>
                <a:lnTo>
                  <a:pt x="534" y="364"/>
                </a:lnTo>
                <a:lnTo>
                  <a:pt x="538" y="364"/>
                </a:lnTo>
                <a:lnTo>
                  <a:pt x="598" y="364"/>
                </a:lnTo>
                <a:lnTo>
                  <a:pt x="602" y="364"/>
                </a:lnTo>
                <a:lnTo>
                  <a:pt x="606" y="366"/>
                </a:lnTo>
                <a:lnTo>
                  <a:pt x="608" y="370"/>
                </a:lnTo>
                <a:lnTo>
                  <a:pt x="610" y="374"/>
                </a:lnTo>
                <a:lnTo>
                  <a:pt x="610" y="436"/>
                </a:lnTo>
                <a:close/>
              </a:path>
            </a:pathLst>
          </a:custGeom>
          <a:solidFill>
            <a:schemeClr val="tx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952"/>
          </a:p>
        </p:txBody>
      </p:sp>
      <p:grpSp>
        <p:nvGrpSpPr>
          <p:cNvPr id="60" name="Group 59">
            <a:extLst>
              <a:ext uri="{FF2B5EF4-FFF2-40B4-BE49-F238E27FC236}">
                <a16:creationId xmlns:a16="http://schemas.microsoft.com/office/drawing/2014/main" id="{850FB214-6674-3E56-3E43-13422E253943}"/>
              </a:ext>
            </a:extLst>
          </p:cNvPr>
          <p:cNvGrpSpPr/>
          <p:nvPr/>
        </p:nvGrpSpPr>
        <p:grpSpPr>
          <a:xfrm>
            <a:off x="7511419" y="2980013"/>
            <a:ext cx="735782" cy="488805"/>
            <a:chOff x="7246930" y="2980013"/>
            <a:chExt cx="840685" cy="509733"/>
          </a:xfrm>
        </p:grpSpPr>
        <p:pic>
          <p:nvPicPr>
            <p:cNvPr id="57" name="Graphic 56" descr="School girl outline">
              <a:extLst>
                <a:ext uri="{FF2B5EF4-FFF2-40B4-BE49-F238E27FC236}">
                  <a16:creationId xmlns:a16="http://schemas.microsoft.com/office/drawing/2014/main" id="{7BBCE497-953D-D784-2F59-3191E178A33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46930" y="2980013"/>
              <a:ext cx="507239" cy="507239"/>
            </a:xfrm>
            <a:prstGeom prst="rect">
              <a:avLst/>
            </a:prstGeom>
          </p:spPr>
        </p:pic>
        <p:pic>
          <p:nvPicPr>
            <p:cNvPr id="59" name="Graphic 58" descr="School boy outline">
              <a:extLst>
                <a:ext uri="{FF2B5EF4-FFF2-40B4-BE49-F238E27FC236}">
                  <a16:creationId xmlns:a16="http://schemas.microsoft.com/office/drawing/2014/main" id="{75470F8E-5BD4-0A12-F623-36DF072005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80376" y="2982507"/>
              <a:ext cx="507239" cy="507239"/>
            </a:xfrm>
            <a:prstGeom prst="rect">
              <a:avLst/>
            </a:prstGeom>
          </p:spPr>
        </p:pic>
      </p:grpSp>
      <p:sp>
        <p:nvSpPr>
          <p:cNvPr id="62" name="TextBox 61">
            <a:extLst>
              <a:ext uri="{FF2B5EF4-FFF2-40B4-BE49-F238E27FC236}">
                <a16:creationId xmlns:a16="http://schemas.microsoft.com/office/drawing/2014/main" id="{49AA84C7-ACD5-1966-7794-F324573DF0FE}"/>
              </a:ext>
            </a:extLst>
          </p:cNvPr>
          <p:cNvSpPr txBox="1"/>
          <p:nvPr/>
        </p:nvSpPr>
        <p:spPr>
          <a:xfrm>
            <a:off x="7309998" y="4083421"/>
            <a:ext cx="4419242" cy="1861469"/>
          </a:xfrm>
          <a:prstGeom prst="rect">
            <a:avLst/>
          </a:prstGeom>
          <a:noFill/>
        </p:spPr>
        <p:txBody>
          <a:bodyPr wrap="square" lIns="0" tIns="0" rIns="0" bIns="0" rtlCol="0">
            <a:noAutofit/>
          </a:bodyPr>
          <a:lstStyle/>
          <a:p>
            <a:pPr>
              <a:buClr>
                <a:srgbClr val="000000"/>
              </a:buClr>
              <a:defRPr/>
            </a:pPr>
            <a:r>
              <a:rPr lang="en-GB" sz="1600" b="1" kern="0" dirty="0">
                <a:solidFill>
                  <a:schemeClr val="tx2"/>
                </a:solidFill>
                <a:latin typeface="+mj-lt"/>
                <a:cs typeface="Inter Tight"/>
                <a:sym typeface="Inter Tight"/>
              </a:rPr>
              <a:t>Non-CGF: </a:t>
            </a:r>
            <a:r>
              <a:rPr lang="en-GB" sz="1600" kern="0" dirty="0">
                <a:solidFill>
                  <a:schemeClr val="tx2"/>
                </a:solidFill>
                <a:latin typeface="+mj-lt"/>
                <a:cs typeface="Inter Tight"/>
                <a:sym typeface="Inter Tight"/>
              </a:rPr>
              <a:t>(Non-cinemagoing families) </a:t>
            </a:r>
            <a:r>
              <a:rPr lang="en-GB" sz="1600" b="1" kern="0" dirty="0">
                <a:solidFill>
                  <a:schemeClr val="tx2"/>
                </a:solidFill>
                <a:latin typeface="+mj-lt"/>
                <a:cs typeface="Inter Tight" panose="020B0604020202020204" pitchFamily="34" charset="0"/>
                <a:sym typeface="Inter Tight"/>
              </a:rPr>
              <a:t>n=195</a:t>
            </a:r>
          </a:p>
          <a:p>
            <a:pPr>
              <a:buClr>
                <a:srgbClr val="000000"/>
              </a:buClr>
              <a:defRPr/>
            </a:pPr>
            <a:endParaRPr lang="en-GB" sz="1600" b="1" kern="0" dirty="0">
              <a:solidFill>
                <a:schemeClr val="tx2"/>
              </a:solidFill>
              <a:latin typeface="+mj-lt"/>
              <a:cs typeface="Inter Tight" panose="020B0604020202020204" pitchFamily="34" charset="0"/>
              <a:sym typeface="Inter Tight"/>
            </a:endParaRPr>
          </a:p>
          <a:p>
            <a:pPr marL="285750" lvl="0" indent="-285750">
              <a:buClr>
                <a:srgbClr val="000000"/>
              </a:buClr>
              <a:buFont typeface="Inter Tight" panose="020B0604020202020204" pitchFamily="34" charset="0"/>
              <a:buChar char="•"/>
              <a:defRPr/>
            </a:pPr>
            <a:r>
              <a:rPr lang="en-GB" sz="1600" kern="0" dirty="0">
                <a:solidFill>
                  <a:schemeClr val="tx2"/>
                </a:solidFill>
                <a:latin typeface="+mj-lt"/>
                <a:cs typeface="Inter Tight"/>
                <a:sym typeface="Inter Tight"/>
              </a:rPr>
              <a:t>Parent of child/children aged 6 to 15 </a:t>
            </a:r>
          </a:p>
          <a:p>
            <a:pPr marL="285750" lvl="0" indent="-285750">
              <a:buClr>
                <a:srgbClr val="000000"/>
              </a:buClr>
              <a:buFont typeface="Inter Tight" panose="020B0604020202020204" pitchFamily="34" charset="0"/>
              <a:buChar char="•"/>
              <a:defRPr/>
            </a:pPr>
            <a:r>
              <a:rPr lang="en-GB" sz="1600" kern="0" dirty="0">
                <a:solidFill>
                  <a:schemeClr val="tx2"/>
                </a:solidFill>
                <a:latin typeface="+mj-lt"/>
                <a:cs typeface="Inter Tight"/>
                <a:sym typeface="Inter Tight"/>
              </a:rPr>
              <a:t>Have not been to the cinema as a family in the past 12 months</a:t>
            </a:r>
          </a:p>
        </p:txBody>
      </p:sp>
    </p:spTree>
    <p:extLst>
      <p:ext uri="{BB962C8B-B14F-4D97-AF65-F5344CB8AC3E}">
        <p14:creationId xmlns:p14="http://schemas.microsoft.com/office/powerpoint/2010/main" val="2418903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718910-DA49-F7D6-9980-63773AD3EA28}"/>
              </a:ext>
            </a:extLst>
          </p:cNvPr>
          <p:cNvSpPr>
            <a:spLocks noGrp="1"/>
          </p:cNvSpPr>
          <p:nvPr>
            <p:ph type="body" sz="quarter" idx="12"/>
          </p:nvPr>
        </p:nvSpPr>
        <p:spPr/>
        <p:txBody>
          <a:bodyPr/>
          <a:lstStyle/>
          <a:p>
            <a:r>
              <a:rPr lang="en-GB" dirty="0"/>
              <a:t> </a:t>
            </a:r>
          </a:p>
        </p:txBody>
      </p:sp>
      <p:sp>
        <p:nvSpPr>
          <p:cNvPr id="3" name="Text Placeholder 2">
            <a:extLst>
              <a:ext uri="{FF2B5EF4-FFF2-40B4-BE49-F238E27FC236}">
                <a16:creationId xmlns:a16="http://schemas.microsoft.com/office/drawing/2014/main" id="{C26FF6B8-7AC3-4C6C-95D8-956E12E2F6BF}"/>
              </a:ext>
            </a:extLst>
          </p:cNvPr>
          <p:cNvSpPr>
            <a:spLocks noGrp="1"/>
          </p:cNvSpPr>
          <p:nvPr>
            <p:ph type="body" sz="quarter" idx="59"/>
          </p:nvPr>
        </p:nvSpPr>
        <p:spPr>
          <a:xfrm>
            <a:off x="4315431" y="1760186"/>
            <a:ext cx="3587686" cy="617254"/>
          </a:xfrm>
        </p:spPr>
        <p:txBody>
          <a:bodyPr/>
          <a:lstStyle/>
          <a:p>
            <a:r>
              <a:rPr lang="en-GB" dirty="0"/>
              <a:t>Engage higher-income families</a:t>
            </a:r>
          </a:p>
        </p:txBody>
      </p:sp>
      <p:sp>
        <p:nvSpPr>
          <p:cNvPr id="4" name="Text Placeholder 3">
            <a:extLst>
              <a:ext uri="{FF2B5EF4-FFF2-40B4-BE49-F238E27FC236}">
                <a16:creationId xmlns:a16="http://schemas.microsoft.com/office/drawing/2014/main" id="{0F33044B-8F93-198A-A11E-A249631F93E3}"/>
              </a:ext>
            </a:extLst>
          </p:cNvPr>
          <p:cNvSpPr>
            <a:spLocks noGrp="1"/>
          </p:cNvSpPr>
          <p:nvPr>
            <p:ph type="body" sz="quarter" idx="63"/>
          </p:nvPr>
        </p:nvSpPr>
        <p:spPr>
          <a:xfrm>
            <a:off x="4388095" y="2483095"/>
            <a:ext cx="3416962" cy="2390256"/>
          </a:xfrm>
        </p:spPr>
        <p:txBody>
          <a:bodyPr/>
          <a:lstStyle/>
          <a:p>
            <a:r>
              <a:rPr lang="en-GB" sz="1600" dirty="0"/>
              <a:t>Cinemagoing families are typically higher income households who have more disposable income. </a:t>
            </a:r>
          </a:p>
          <a:p>
            <a:r>
              <a:rPr lang="en-GB" sz="1600" dirty="0"/>
              <a:t>They are more likely to be in market – and spend more – across an array of product categories.</a:t>
            </a:r>
          </a:p>
        </p:txBody>
      </p:sp>
      <p:sp>
        <p:nvSpPr>
          <p:cNvPr id="5" name="Text Placeholder 4">
            <a:extLst>
              <a:ext uri="{FF2B5EF4-FFF2-40B4-BE49-F238E27FC236}">
                <a16:creationId xmlns:a16="http://schemas.microsoft.com/office/drawing/2014/main" id="{DAA49543-7D0F-9130-74A7-849F265A4B79}"/>
              </a:ext>
            </a:extLst>
          </p:cNvPr>
          <p:cNvSpPr>
            <a:spLocks noGrp="1"/>
          </p:cNvSpPr>
          <p:nvPr>
            <p:ph type="body" sz="quarter" idx="64"/>
          </p:nvPr>
        </p:nvSpPr>
        <p:spPr/>
        <p:txBody>
          <a:bodyPr/>
          <a:lstStyle/>
          <a:p>
            <a:r>
              <a:rPr lang="en-GB" dirty="0"/>
              <a:t> </a:t>
            </a:r>
          </a:p>
        </p:txBody>
      </p:sp>
      <p:sp>
        <p:nvSpPr>
          <p:cNvPr id="6" name="Text Placeholder 5">
            <a:extLst>
              <a:ext uri="{FF2B5EF4-FFF2-40B4-BE49-F238E27FC236}">
                <a16:creationId xmlns:a16="http://schemas.microsoft.com/office/drawing/2014/main" id="{080EA23D-9F85-0F00-0AA3-8B7BCA1F4E70}"/>
              </a:ext>
            </a:extLst>
          </p:cNvPr>
          <p:cNvSpPr>
            <a:spLocks noGrp="1"/>
          </p:cNvSpPr>
          <p:nvPr>
            <p:ph type="body" sz="quarter" idx="16"/>
          </p:nvPr>
        </p:nvSpPr>
        <p:spPr>
          <a:xfrm>
            <a:off x="454337" y="2483095"/>
            <a:ext cx="3301234" cy="3006833"/>
          </a:xfrm>
        </p:spPr>
        <p:txBody>
          <a:bodyPr/>
          <a:lstStyle/>
          <a:p>
            <a:r>
              <a:rPr lang="en-GB" sz="1600" dirty="0"/>
              <a:t>Despite an array of paid-for leisure activities, cinema remains a family favourite because it’s ability to deliver an array of family needs – it’s particularly top of mind across the key school holiday periods.</a:t>
            </a:r>
          </a:p>
        </p:txBody>
      </p:sp>
      <p:sp>
        <p:nvSpPr>
          <p:cNvPr id="7" name="Text Placeholder 6">
            <a:extLst>
              <a:ext uri="{FF2B5EF4-FFF2-40B4-BE49-F238E27FC236}">
                <a16:creationId xmlns:a16="http://schemas.microsoft.com/office/drawing/2014/main" id="{E393870F-2C28-B8DA-F9D9-1DE1FAFEA37F}"/>
              </a:ext>
            </a:extLst>
          </p:cNvPr>
          <p:cNvSpPr>
            <a:spLocks noGrp="1"/>
          </p:cNvSpPr>
          <p:nvPr>
            <p:ph type="body" sz="quarter" idx="65"/>
          </p:nvPr>
        </p:nvSpPr>
        <p:spPr>
          <a:xfrm>
            <a:off x="336454" y="1760186"/>
            <a:ext cx="3587686" cy="617254"/>
          </a:xfrm>
        </p:spPr>
        <p:txBody>
          <a:bodyPr/>
          <a:lstStyle/>
          <a:p>
            <a:r>
              <a:rPr lang="en-GB" dirty="0"/>
              <a:t>Cinema remains a family favourite</a:t>
            </a:r>
          </a:p>
        </p:txBody>
      </p:sp>
      <p:sp>
        <p:nvSpPr>
          <p:cNvPr id="8" name="Text Placeholder 7">
            <a:extLst>
              <a:ext uri="{FF2B5EF4-FFF2-40B4-BE49-F238E27FC236}">
                <a16:creationId xmlns:a16="http://schemas.microsoft.com/office/drawing/2014/main" id="{B6C3E871-A809-8A23-50A8-B4B419779664}"/>
              </a:ext>
            </a:extLst>
          </p:cNvPr>
          <p:cNvSpPr>
            <a:spLocks noGrp="1"/>
          </p:cNvSpPr>
          <p:nvPr>
            <p:ph type="body" sz="quarter" idx="66"/>
          </p:nvPr>
        </p:nvSpPr>
        <p:spPr/>
        <p:txBody>
          <a:bodyPr/>
          <a:lstStyle/>
          <a:p>
            <a:r>
              <a:rPr lang="en-GB" dirty="0"/>
              <a:t> </a:t>
            </a:r>
          </a:p>
        </p:txBody>
      </p:sp>
      <p:sp>
        <p:nvSpPr>
          <p:cNvPr id="9" name="Text Placeholder 8">
            <a:extLst>
              <a:ext uri="{FF2B5EF4-FFF2-40B4-BE49-F238E27FC236}">
                <a16:creationId xmlns:a16="http://schemas.microsoft.com/office/drawing/2014/main" id="{4CE71981-EC62-1308-3FF7-3452FFA5C098}"/>
              </a:ext>
            </a:extLst>
          </p:cNvPr>
          <p:cNvSpPr>
            <a:spLocks noGrp="1"/>
          </p:cNvSpPr>
          <p:nvPr>
            <p:ph type="body" sz="quarter" idx="67"/>
          </p:nvPr>
        </p:nvSpPr>
        <p:spPr>
          <a:xfrm>
            <a:off x="8302109" y="1760186"/>
            <a:ext cx="3587686" cy="617254"/>
          </a:xfrm>
        </p:spPr>
        <p:txBody>
          <a:bodyPr/>
          <a:lstStyle/>
          <a:p>
            <a:r>
              <a:rPr lang="en-GB" dirty="0"/>
              <a:t>Reach them in a special, engaged moment </a:t>
            </a:r>
          </a:p>
        </p:txBody>
      </p:sp>
      <p:sp>
        <p:nvSpPr>
          <p:cNvPr id="10" name="Text Placeholder 9">
            <a:extLst>
              <a:ext uri="{FF2B5EF4-FFF2-40B4-BE49-F238E27FC236}">
                <a16:creationId xmlns:a16="http://schemas.microsoft.com/office/drawing/2014/main" id="{87AEFC23-7D4C-598B-7857-8019BDA54469}"/>
              </a:ext>
            </a:extLst>
          </p:cNvPr>
          <p:cNvSpPr>
            <a:spLocks noGrp="1"/>
          </p:cNvSpPr>
          <p:nvPr>
            <p:ph type="body" sz="quarter" idx="68"/>
          </p:nvPr>
        </p:nvSpPr>
        <p:spPr/>
        <p:txBody>
          <a:bodyPr/>
          <a:lstStyle/>
          <a:p>
            <a:r>
              <a:rPr lang="en-GB" sz="1600" dirty="0"/>
              <a:t>Cinema allows brands to reach families away from the hectic day-to-day, in an engaged moment that they really value because of the ‘together time’.</a:t>
            </a:r>
          </a:p>
          <a:p>
            <a:r>
              <a:rPr lang="en-GB" sz="1600" dirty="0"/>
              <a:t>A big opportunity for brands to tap into ‘pester power’ in a high quality, safe environment. </a:t>
            </a:r>
          </a:p>
        </p:txBody>
      </p:sp>
      <p:sp>
        <p:nvSpPr>
          <p:cNvPr id="12" name="Subtitle 11">
            <a:extLst>
              <a:ext uri="{FF2B5EF4-FFF2-40B4-BE49-F238E27FC236}">
                <a16:creationId xmlns:a16="http://schemas.microsoft.com/office/drawing/2014/main" id="{E5FCEF3C-7A1C-5516-4899-9AFB830F071A}"/>
              </a:ext>
            </a:extLst>
          </p:cNvPr>
          <p:cNvSpPr>
            <a:spLocks noGrp="1"/>
          </p:cNvSpPr>
          <p:nvPr>
            <p:ph type="subTitle" idx="1"/>
          </p:nvPr>
        </p:nvSpPr>
        <p:spPr>
          <a:xfrm>
            <a:off x="199829" y="955470"/>
            <a:ext cx="11056435" cy="412602"/>
          </a:xfrm>
        </p:spPr>
        <p:txBody>
          <a:bodyPr/>
          <a:lstStyle/>
          <a:p>
            <a:r>
              <a:rPr lang="en-GB" dirty="0"/>
              <a:t>Cinema remains a favourite activity for families, and provides brands with an increasingly unique opportunity to reach parent(s) and children together </a:t>
            </a:r>
          </a:p>
          <a:p>
            <a:endParaRPr lang="en-GB" dirty="0"/>
          </a:p>
        </p:txBody>
      </p:sp>
      <p:sp>
        <p:nvSpPr>
          <p:cNvPr id="13" name="Title 12">
            <a:extLst>
              <a:ext uri="{FF2B5EF4-FFF2-40B4-BE49-F238E27FC236}">
                <a16:creationId xmlns:a16="http://schemas.microsoft.com/office/drawing/2014/main" id="{D88E64FC-160E-225C-85FC-BE879A7C2911}"/>
              </a:ext>
            </a:extLst>
          </p:cNvPr>
          <p:cNvSpPr>
            <a:spLocks noGrp="1"/>
          </p:cNvSpPr>
          <p:nvPr>
            <p:ph type="title"/>
          </p:nvPr>
        </p:nvSpPr>
        <p:spPr/>
        <p:txBody>
          <a:bodyPr/>
          <a:lstStyle/>
          <a:p>
            <a:r>
              <a:rPr lang="en-GB" dirty="0"/>
              <a:t>Implications for brands</a:t>
            </a:r>
          </a:p>
        </p:txBody>
      </p:sp>
    </p:spTree>
    <p:extLst>
      <p:ext uri="{BB962C8B-B14F-4D97-AF65-F5344CB8AC3E}">
        <p14:creationId xmlns:p14="http://schemas.microsoft.com/office/powerpoint/2010/main" val="1174238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5CB40-46A1-1B87-5A3F-99345DB44C38}"/>
            </a:ext>
          </a:extLst>
        </p:cNvPr>
        <p:cNvGrpSpPr/>
        <p:nvPr/>
      </p:nvGrpSpPr>
      <p:grpSpPr>
        <a:xfrm>
          <a:off x="0" y="0"/>
          <a:ext cx="0" cy="0"/>
          <a:chOff x="0" y="0"/>
          <a:chExt cx="0" cy="0"/>
        </a:xfrm>
      </p:grpSpPr>
      <p:sp>
        <p:nvSpPr>
          <p:cNvPr id="82" name="Text Placeholder 2">
            <a:extLst>
              <a:ext uri="{FF2B5EF4-FFF2-40B4-BE49-F238E27FC236}">
                <a16:creationId xmlns:a16="http://schemas.microsoft.com/office/drawing/2014/main" id="{028E7E12-43F5-3A8F-2FAF-F1C6D38BDA97}"/>
              </a:ext>
            </a:extLst>
          </p:cNvPr>
          <p:cNvSpPr txBox="1">
            <a:spLocks/>
          </p:cNvSpPr>
          <p:nvPr/>
        </p:nvSpPr>
        <p:spPr>
          <a:xfrm>
            <a:off x="7262677" y="884875"/>
            <a:ext cx="3420000" cy="2628000"/>
          </a:xfrm>
          <a:prstGeom prst="roundRect">
            <a:avLst>
              <a:gd name="adj" fmla="val 1848"/>
            </a:avLst>
          </a:prstGeom>
          <a:solidFill>
            <a:schemeClr val="bg2"/>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84" name="Text Placeholder 2">
            <a:extLst>
              <a:ext uri="{FF2B5EF4-FFF2-40B4-BE49-F238E27FC236}">
                <a16:creationId xmlns:a16="http://schemas.microsoft.com/office/drawing/2014/main" id="{EE8F61F6-3FB1-5099-E9D4-7078D5A1F481}"/>
              </a:ext>
            </a:extLst>
          </p:cNvPr>
          <p:cNvSpPr txBox="1">
            <a:spLocks/>
          </p:cNvSpPr>
          <p:nvPr/>
        </p:nvSpPr>
        <p:spPr>
          <a:xfrm>
            <a:off x="1283712" y="3547872"/>
            <a:ext cx="1512000" cy="2587752"/>
          </a:xfrm>
          <a:prstGeom prst="roundRect">
            <a:avLst>
              <a:gd name="adj" fmla="val 1848"/>
            </a:avLst>
          </a:prstGeom>
          <a:solidFill>
            <a:schemeClr val="bg2"/>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4" name="Title 3">
            <a:extLst>
              <a:ext uri="{FF2B5EF4-FFF2-40B4-BE49-F238E27FC236}">
                <a16:creationId xmlns:a16="http://schemas.microsoft.com/office/drawing/2014/main" id="{215771D6-E102-ED87-915A-E927B686421B}"/>
              </a:ext>
            </a:extLst>
          </p:cNvPr>
          <p:cNvSpPr>
            <a:spLocks noGrp="1"/>
          </p:cNvSpPr>
          <p:nvPr>
            <p:ph type="title"/>
          </p:nvPr>
        </p:nvSpPr>
        <p:spPr>
          <a:xfrm>
            <a:off x="199829" y="239094"/>
            <a:ext cx="11486203" cy="525552"/>
          </a:xfrm>
        </p:spPr>
        <p:txBody>
          <a:bodyPr/>
          <a:lstStyle/>
          <a:p>
            <a:r>
              <a:rPr lang="en-GB" sz="4000" dirty="0"/>
              <a:t>Families and brands are spoilt for choice in 2026</a:t>
            </a:r>
          </a:p>
        </p:txBody>
      </p:sp>
      <p:sp>
        <p:nvSpPr>
          <p:cNvPr id="5" name="Text Placeholder 4">
            <a:extLst>
              <a:ext uri="{FF2B5EF4-FFF2-40B4-BE49-F238E27FC236}">
                <a16:creationId xmlns:a16="http://schemas.microsoft.com/office/drawing/2014/main" id="{B90C1EC7-C741-F55E-1650-03D1E6AD32EA}"/>
              </a:ext>
            </a:extLst>
          </p:cNvPr>
          <p:cNvSpPr>
            <a:spLocks noGrp="1"/>
          </p:cNvSpPr>
          <p:nvPr>
            <p:ph type="body" sz="quarter" idx="110"/>
          </p:nvPr>
        </p:nvSpPr>
        <p:spPr>
          <a:xfrm>
            <a:off x="1400248" y="2947815"/>
            <a:ext cx="1477545" cy="434262"/>
          </a:xfrm>
        </p:spPr>
        <p:txBody>
          <a:bodyPr/>
          <a:lstStyle/>
          <a:p>
            <a:pPr>
              <a:spcBef>
                <a:spcPts val="0"/>
              </a:spcBef>
            </a:pPr>
            <a:r>
              <a:rPr lang="en-GB" sz="1200" i="1" dirty="0"/>
              <a:t>Goat</a:t>
            </a:r>
          </a:p>
          <a:p>
            <a:pPr>
              <a:spcBef>
                <a:spcPts val="0"/>
              </a:spcBef>
            </a:pPr>
            <a:r>
              <a:rPr lang="en-GB" sz="1200" b="0" dirty="0"/>
              <a:t>13 February</a:t>
            </a:r>
          </a:p>
          <a:p>
            <a:pPr>
              <a:spcBef>
                <a:spcPts val="0"/>
              </a:spcBef>
            </a:pPr>
            <a:endParaRPr lang="en-GB" sz="1200" dirty="0"/>
          </a:p>
        </p:txBody>
      </p:sp>
      <p:pic>
        <p:nvPicPr>
          <p:cNvPr id="21" name="Picture Placeholder 20">
            <a:extLst>
              <a:ext uri="{FF2B5EF4-FFF2-40B4-BE49-F238E27FC236}">
                <a16:creationId xmlns:a16="http://schemas.microsoft.com/office/drawing/2014/main" id="{564314F1-FDFA-337E-EF11-FE53B06D2F80}"/>
              </a:ext>
            </a:extLst>
          </p:cNvPr>
          <p:cNvPicPr>
            <a:picLocks noGrp="1" noChangeAspect="1"/>
          </p:cNvPicPr>
          <p:nvPr>
            <p:ph type="pic" sz="quarter" idx="114"/>
          </p:nvPr>
        </p:nvPicPr>
        <p:blipFill>
          <a:blip r:embed="rId2">
            <a:extLst>
              <a:ext uri="{28A0092B-C50C-407E-A947-70E740481C1C}">
                <a14:useLocalDpi xmlns:a14="http://schemas.microsoft.com/office/drawing/2010/main" val="0"/>
              </a:ext>
            </a:extLst>
          </a:blip>
          <a:srcRect l="2140" r="2140"/>
          <a:stretch>
            <a:fillRect/>
          </a:stretch>
        </p:blipFill>
        <p:spPr>
          <a:xfrm>
            <a:off x="1400248" y="978305"/>
            <a:ext cx="1256400" cy="1942076"/>
          </a:xfrm>
          <a:prstGeom prst="roundRect">
            <a:avLst>
              <a:gd name="adj" fmla="val 2732"/>
            </a:avLst>
          </a:prstGeom>
          <a:blipFill>
            <a:blip r:embed="rId3"/>
            <a:srcRect/>
            <a:stretch>
              <a:fillRect t="-23" b="-23"/>
            </a:stretch>
          </a:blipFill>
        </p:spPr>
      </p:pic>
      <p:pic>
        <p:nvPicPr>
          <p:cNvPr id="23" name="Picture Placeholder 22">
            <a:extLst>
              <a:ext uri="{FF2B5EF4-FFF2-40B4-BE49-F238E27FC236}">
                <a16:creationId xmlns:a16="http://schemas.microsoft.com/office/drawing/2014/main" id="{24866478-E325-1BAE-8C33-B1F15BCA049F}"/>
              </a:ext>
            </a:extLst>
          </p:cNvPr>
          <p:cNvPicPr>
            <a:picLocks noGrp="1" noChangeAspect="1"/>
          </p:cNvPicPr>
          <p:nvPr>
            <p:ph type="pic" sz="quarter" idx="115"/>
          </p:nvPr>
        </p:nvPicPr>
        <p:blipFill>
          <a:blip r:embed="rId4">
            <a:extLst>
              <a:ext uri="{28A0092B-C50C-407E-A947-70E740481C1C}">
                <a14:useLocalDpi xmlns:a14="http://schemas.microsoft.com/office/drawing/2010/main" val="0"/>
              </a:ext>
            </a:extLst>
          </a:blip>
          <a:srcRect l="2210" r="2210"/>
          <a:stretch>
            <a:fillRect/>
          </a:stretch>
        </p:blipFill>
        <p:spPr>
          <a:xfrm>
            <a:off x="3378067" y="978305"/>
            <a:ext cx="1256400" cy="1939989"/>
          </a:xfrm>
          <a:prstGeom prst="roundRect">
            <a:avLst>
              <a:gd name="adj" fmla="val 2732"/>
            </a:avLst>
          </a:prstGeom>
          <a:blipFill>
            <a:blip r:embed="rId3"/>
            <a:srcRect/>
            <a:stretch>
              <a:fillRect t="-23" b="-23"/>
            </a:stretch>
          </a:blipFill>
        </p:spPr>
      </p:pic>
      <p:pic>
        <p:nvPicPr>
          <p:cNvPr id="25" name="Picture Placeholder 24">
            <a:extLst>
              <a:ext uri="{FF2B5EF4-FFF2-40B4-BE49-F238E27FC236}">
                <a16:creationId xmlns:a16="http://schemas.microsoft.com/office/drawing/2014/main" id="{190DCBCA-73B5-7E0C-5089-4CDBA9DE0D89}"/>
              </a:ext>
            </a:extLst>
          </p:cNvPr>
          <p:cNvPicPr>
            <a:picLocks noGrp="1" noChangeAspect="1"/>
          </p:cNvPicPr>
          <p:nvPr>
            <p:ph type="pic" sz="quarter" idx="120"/>
          </p:nvPr>
        </p:nvPicPr>
        <p:blipFill>
          <a:blip r:embed="rId5">
            <a:extLst>
              <a:ext uri="{28A0092B-C50C-407E-A947-70E740481C1C}">
                <a14:useLocalDpi xmlns:a14="http://schemas.microsoft.com/office/drawing/2010/main" val="0"/>
              </a:ext>
            </a:extLst>
          </a:blip>
          <a:srcRect l="2262" r="2262"/>
          <a:stretch>
            <a:fillRect/>
          </a:stretch>
        </p:blipFill>
        <p:spPr>
          <a:xfrm>
            <a:off x="5355886" y="978305"/>
            <a:ext cx="1256400" cy="1942076"/>
          </a:xfrm>
          <a:prstGeom prst="roundRect">
            <a:avLst>
              <a:gd name="adj" fmla="val 2732"/>
            </a:avLst>
          </a:prstGeom>
          <a:blipFill>
            <a:blip r:embed="rId3"/>
            <a:srcRect/>
            <a:stretch>
              <a:fillRect t="-23" b="-23"/>
            </a:stretch>
          </a:blipFill>
        </p:spPr>
      </p:pic>
      <p:pic>
        <p:nvPicPr>
          <p:cNvPr id="27" name="Picture Placeholder 26">
            <a:extLst>
              <a:ext uri="{FF2B5EF4-FFF2-40B4-BE49-F238E27FC236}">
                <a16:creationId xmlns:a16="http://schemas.microsoft.com/office/drawing/2014/main" id="{1A46886D-5CFE-DB74-70FB-DEE9BB307F69}"/>
              </a:ext>
            </a:extLst>
          </p:cNvPr>
          <p:cNvPicPr>
            <a:picLocks noGrp="1" noChangeAspect="1"/>
          </p:cNvPicPr>
          <p:nvPr>
            <p:ph type="pic" sz="quarter" idx="121"/>
          </p:nvPr>
        </p:nvPicPr>
        <p:blipFill>
          <a:blip r:embed="rId6">
            <a:extLst>
              <a:ext uri="{28A0092B-C50C-407E-A947-70E740481C1C}">
                <a14:useLocalDpi xmlns:a14="http://schemas.microsoft.com/office/drawing/2010/main" val="0"/>
              </a:ext>
            </a:extLst>
          </a:blip>
          <a:srcRect l="2088" r="2088"/>
          <a:stretch>
            <a:fillRect/>
          </a:stretch>
        </p:blipFill>
        <p:spPr>
          <a:xfrm>
            <a:off x="7333705" y="978305"/>
            <a:ext cx="1256400" cy="1939989"/>
          </a:xfrm>
          <a:prstGeom prst="roundRect">
            <a:avLst>
              <a:gd name="adj" fmla="val 2732"/>
            </a:avLst>
          </a:prstGeom>
          <a:blipFill>
            <a:blip r:embed="rId3"/>
            <a:srcRect/>
            <a:stretch>
              <a:fillRect t="-23" b="-23"/>
            </a:stretch>
          </a:blipFill>
        </p:spPr>
      </p:pic>
      <p:pic>
        <p:nvPicPr>
          <p:cNvPr id="29" name="Picture Placeholder 28">
            <a:extLst>
              <a:ext uri="{FF2B5EF4-FFF2-40B4-BE49-F238E27FC236}">
                <a16:creationId xmlns:a16="http://schemas.microsoft.com/office/drawing/2014/main" id="{92983076-C795-E7DB-3153-28B68971DFBE}"/>
              </a:ext>
            </a:extLst>
          </p:cNvPr>
          <p:cNvPicPr>
            <a:picLocks noGrp="1" noChangeAspect="1"/>
          </p:cNvPicPr>
          <p:nvPr>
            <p:ph type="pic" sz="quarter" idx="124"/>
          </p:nvPr>
        </p:nvPicPr>
        <p:blipFill>
          <a:blip r:embed="rId7">
            <a:extLst>
              <a:ext uri="{28A0092B-C50C-407E-A947-70E740481C1C}">
                <a14:useLocalDpi xmlns:a14="http://schemas.microsoft.com/office/drawing/2010/main" val="0"/>
              </a:ext>
            </a:extLst>
          </a:blip>
          <a:srcRect l="2140" r="2140"/>
          <a:stretch>
            <a:fillRect/>
          </a:stretch>
        </p:blipFill>
        <p:spPr>
          <a:xfrm>
            <a:off x="9311525" y="978305"/>
            <a:ext cx="1256400" cy="1942078"/>
          </a:xfrm>
          <a:prstGeom prst="roundRect">
            <a:avLst>
              <a:gd name="adj" fmla="val 2732"/>
            </a:avLst>
          </a:prstGeom>
          <a:blipFill>
            <a:blip r:embed="rId3"/>
            <a:srcRect/>
            <a:stretch>
              <a:fillRect t="-23" b="-23"/>
            </a:stretch>
          </a:blipFill>
        </p:spPr>
      </p:pic>
      <p:sp>
        <p:nvSpPr>
          <p:cNvPr id="54" name="Text Placeholder 4">
            <a:extLst>
              <a:ext uri="{FF2B5EF4-FFF2-40B4-BE49-F238E27FC236}">
                <a16:creationId xmlns:a16="http://schemas.microsoft.com/office/drawing/2014/main" id="{1E41BB55-EA7C-CF23-9C87-3DD6A77C3A97}"/>
              </a:ext>
            </a:extLst>
          </p:cNvPr>
          <p:cNvSpPr txBox="1">
            <a:spLocks/>
          </p:cNvSpPr>
          <p:nvPr/>
        </p:nvSpPr>
        <p:spPr>
          <a:xfrm>
            <a:off x="3378067" y="2947815"/>
            <a:ext cx="1477545" cy="434262"/>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t>Hoppers</a:t>
            </a:r>
          </a:p>
          <a:p>
            <a:pPr>
              <a:spcBef>
                <a:spcPts val="0"/>
              </a:spcBef>
            </a:pPr>
            <a:r>
              <a:rPr lang="en-GB" sz="1200" b="0" dirty="0"/>
              <a:t>6 March</a:t>
            </a:r>
          </a:p>
          <a:p>
            <a:pPr>
              <a:spcBef>
                <a:spcPts val="0"/>
              </a:spcBef>
            </a:pPr>
            <a:endParaRPr lang="en-GB" sz="1200" dirty="0"/>
          </a:p>
        </p:txBody>
      </p:sp>
      <p:sp>
        <p:nvSpPr>
          <p:cNvPr id="56" name="Text Placeholder 4">
            <a:extLst>
              <a:ext uri="{FF2B5EF4-FFF2-40B4-BE49-F238E27FC236}">
                <a16:creationId xmlns:a16="http://schemas.microsoft.com/office/drawing/2014/main" id="{5665E0CE-FF1B-41B3-F7E1-AB507D2BD4BD}"/>
              </a:ext>
            </a:extLst>
          </p:cNvPr>
          <p:cNvSpPr txBox="1">
            <a:spLocks/>
          </p:cNvSpPr>
          <p:nvPr/>
        </p:nvSpPr>
        <p:spPr>
          <a:xfrm>
            <a:off x="5355886" y="2947815"/>
            <a:ext cx="1477545" cy="434262"/>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t>Magic Faraway Tree</a:t>
            </a:r>
          </a:p>
          <a:p>
            <a:pPr>
              <a:spcBef>
                <a:spcPts val="0"/>
              </a:spcBef>
            </a:pPr>
            <a:r>
              <a:rPr lang="en-GB" sz="1200" b="0" dirty="0"/>
              <a:t>27 March</a:t>
            </a:r>
          </a:p>
          <a:p>
            <a:pPr>
              <a:spcBef>
                <a:spcPts val="0"/>
              </a:spcBef>
            </a:pPr>
            <a:endParaRPr lang="en-GB" sz="1200" dirty="0"/>
          </a:p>
        </p:txBody>
      </p:sp>
      <p:sp>
        <p:nvSpPr>
          <p:cNvPr id="58" name="Text Placeholder 4">
            <a:extLst>
              <a:ext uri="{FF2B5EF4-FFF2-40B4-BE49-F238E27FC236}">
                <a16:creationId xmlns:a16="http://schemas.microsoft.com/office/drawing/2014/main" id="{83BA82FB-8B36-3F41-A7D7-6BE7EC0AA563}"/>
              </a:ext>
            </a:extLst>
          </p:cNvPr>
          <p:cNvSpPr txBox="1">
            <a:spLocks/>
          </p:cNvSpPr>
          <p:nvPr/>
        </p:nvSpPr>
        <p:spPr>
          <a:xfrm>
            <a:off x="7333705" y="2947815"/>
            <a:ext cx="1477545" cy="434262"/>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solidFill>
                  <a:schemeClr val="tx1"/>
                </a:solidFill>
              </a:rPr>
              <a:t>Super Mario Bros Galaxy Movie</a:t>
            </a:r>
          </a:p>
          <a:p>
            <a:pPr>
              <a:spcBef>
                <a:spcPts val="0"/>
              </a:spcBef>
            </a:pPr>
            <a:r>
              <a:rPr lang="en-GB" sz="1200" b="0" dirty="0">
                <a:solidFill>
                  <a:schemeClr val="tx1"/>
                </a:solidFill>
              </a:rPr>
              <a:t>3 April</a:t>
            </a:r>
          </a:p>
          <a:p>
            <a:pPr>
              <a:spcBef>
                <a:spcPts val="0"/>
              </a:spcBef>
            </a:pPr>
            <a:endParaRPr lang="en-GB" sz="1200" dirty="0">
              <a:solidFill>
                <a:schemeClr val="tx1"/>
              </a:solidFill>
            </a:endParaRPr>
          </a:p>
        </p:txBody>
      </p:sp>
      <p:sp>
        <p:nvSpPr>
          <p:cNvPr id="60" name="Text Placeholder 4">
            <a:extLst>
              <a:ext uri="{FF2B5EF4-FFF2-40B4-BE49-F238E27FC236}">
                <a16:creationId xmlns:a16="http://schemas.microsoft.com/office/drawing/2014/main" id="{0B964787-67A2-1CCB-5CD8-51A4E15B965C}"/>
              </a:ext>
            </a:extLst>
          </p:cNvPr>
          <p:cNvSpPr txBox="1">
            <a:spLocks/>
          </p:cNvSpPr>
          <p:nvPr/>
        </p:nvSpPr>
        <p:spPr>
          <a:xfrm>
            <a:off x="9311872" y="2947815"/>
            <a:ext cx="1477545" cy="434262"/>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solidFill>
                  <a:schemeClr val="tx1"/>
                </a:solidFill>
              </a:rPr>
              <a:t>Toy Story 5</a:t>
            </a:r>
          </a:p>
          <a:p>
            <a:pPr>
              <a:spcBef>
                <a:spcPts val="0"/>
              </a:spcBef>
            </a:pPr>
            <a:r>
              <a:rPr lang="en-GB" sz="1200" b="0" dirty="0">
                <a:solidFill>
                  <a:schemeClr val="tx1"/>
                </a:solidFill>
              </a:rPr>
              <a:t>19 June</a:t>
            </a:r>
          </a:p>
          <a:p>
            <a:pPr>
              <a:spcBef>
                <a:spcPts val="0"/>
              </a:spcBef>
            </a:pPr>
            <a:endParaRPr lang="en-GB" sz="1200" dirty="0">
              <a:solidFill>
                <a:schemeClr val="tx1"/>
              </a:solidFill>
            </a:endParaRPr>
          </a:p>
        </p:txBody>
      </p:sp>
      <p:pic>
        <p:nvPicPr>
          <p:cNvPr id="65" name="Picture Placeholder 20">
            <a:extLst>
              <a:ext uri="{FF2B5EF4-FFF2-40B4-BE49-F238E27FC236}">
                <a16:creationId xmlns:a16="http://schemas.microsoft.com/office/drawing/2014/main" id="{FBA53A75-71E0-4FCB-2127-309C4E6FFF78}"/>
              </a:ext>
            </a:extLst>
          </p:cNvPr>
          <p:cNvPicPr>
            <a:picLocks noChangeAspect="1"/>
          </p:cNvPicPr>
          <p:nvPr/>
        </p:nvPicPr>
        <p:blipFill>
          <a:blip r:embed="rId8">
            <a:extLst>
              <a:ext uri="{28A0092B-C50C-407E-A947-70E740481C1C}">
                <a14:useLocalDpi xmlns:a14="http://schemas.microsoft.com/office/drawing/2010/main" val="0"/>
              </a:ext>
            </a:extLst>
          </a:blip>
          <a:srcRect l="667" r="667"/>
          <a:stretch>
            <a:fillRect/>
          </a:stretch>
        </p:blipFill>
        <p:spPr>
          <a:xfrm>
            <a:off x="1400248" y="3645006"/>
            <a:ext cx="1255776" cy="1883664"/>
          </a:xfrm>
          <a:prstGeom prst="roundRect">
            <a:avLst>
              <a:gd name="adj" fmla="val 2732"/>
            </a:avLst>
          </a:prstGeom>
          <a:blipFill>
            <a:blip r:embed="rId3"/>
            <a:srcRect/>
            <a:stretch>
              <a:fillRect t="-23" b="-23"/>
            </a:stretch>
          </a:blipFill>
        </p:spPr>
      </p:pic>
      <p:pic>
        <p:nvPicPr>
          <p:cNvPr id="66" name="Picture Placeholder 22">
            <a:extLst>
              <a:ext uri="{FF2B5EF4-FFF2-40B4-BE49-F238E27FC236}">
                <a16:creationId xmlns:a16="http://schemas.microsoft.com/office/drawing/2014/main" id="{A7BE5293-8A70-480C-441F-3BB53DD8A156}"/>
              </a:ext>
            </a:extLst>
          </p:cNvPr>
          <p:cNvPicPr>
            <a:picLocks noChangeAspect="1"/>
          </p:cNvPicPr>
          <p:nvPr/>
        </p:nvPicPr>
        <p:blipFill>
          <a:blip r:embed="rId9">
            <a:extLst>
              <a:ext uri="{28A0092B-C50C-407E-A947-70E740481C1C}">
                <a14:useLocalDpi xmlns:a14="http://schemas.microsoft.com/office/drawing/2010/main" val="0"/>
              </a:ext>
            </a:extLst>
          </a:blip>
          <a:srcRect l="793" r="793"/>
          <a:stretch>
            <a:fillRect/>
          </a:stretch>
        </p:blipFill>
        <p:spPr>
          <a:xfrm>
            <a:off x="3379078" y="3666434"/>
            <a:ext cx="1255776" cy="1883664"/>
          </a:xfrm>
          <a:prstGeom prst="roundRect">
            <a:avLst>
              <a:gd name="adj" fmla="val 2732"/>
            </a:avLst>
          </a:prstGeom>
          <a:blipFill>
            <a:blip r:embed="rId3"/>
            <a:srcRect/>
            <a:stretch>
              <a:fillRect t="-23" b="-23"/>
            </a:stretch>
          </a:blipFill>
        </p:spPr>
      </p:pic>
      <p:pic>
        <p:nvPicPr>
          <p:cNvPr id="67" name="Picture Placeholder 24">
            <a:extLst>
              <a:ext uri="{FF2B5EF4-FFF2-40B4-BE49-F238E27FC236}">
                <a16:creationId xmlns:a16="http://schemas.microsoft.com/office/drawing/2014/main" id="{4CB903CD-7DD0-FBF8-AF11-C3E7B22E6D11}"/>
              </a:ext>
            </a:extLst>
          </p:cNvPr>
          <p:cNvPicPr>
            <a:picLocks noChangeAspect="1"/>
          </p:cNvPicPr>
          <p:nvPr/>
        </p:nvPicPr>
        <p:blipFill>
          <a:blip r:embed="rId10">
            <a:extLst>
              <a:ext uri="{28A0092B-C50C-407E-A947-70E740481C1C}">
                <a14:useLocalDpi xmlns:a14="http://schemas.microsoft.com/office/drawing/2010/main" val="0"/>
              </a:ext>
            </a:extLst>
          </a:blip>
          <a:srcRect l="793" r="793"/>
          <a:stretch>
            <a:fillRect/>
          </a:stretch>
        </p:blipFill>
        <p:spPr>
          <a:xfrm>
            <a:off x="5357284" y="3719409"/>
            <a:ext cx="1255776" cy="1883664"/>
          </a:xfrm>
          <a:prstGeom prst="roundRect">
            <a:avLst>
              <a:gd name="adj" fmla="val 2732"/>
            </a:avLst>
          </a:prstGeom>
          <a:blipFill>
            <a:blip r:embed="rId3"/>
            <a:srcRect/>
            <a:stretch>
              <a:fillRect t="-23" b="-23"/>
            </a:stretch>
          </a:blipFill>
        </p:spPr>
      </p:pic>
      <p:pic>
        <p:nvPicPr>
          <p:cNvPr id="68" name="Picture Placeholder 26">
            <a:extLst>
              <a:ext uri="{FF2B5EF4-FFF2-40B4-BE49-F238E27FC236}">
                <a16:creationId xmlns:a16="http://schemas.microsoft.com/office/drawing/2014/main" id="{2D2708FB-6B30-F380-C37F-6AA397836996}"/>
              </a:ext>
            </a:extLst>
          </p:cNvPr>
          <p:cNvPicPr>
            <a:picLocks noChangeAspect="1"/>
          </p:cNvPicPr>
          <p:nvPr/>
        </p:nvPicPr>
        <p:blipFill>
          <a:blip r:embed="rId11">
            <a:extLst>
              <a:ext uri="{28A0092B-C50C-407E-A947-70E740481C1C}">
                <a14:useLocalDpi xmlns:a14="http://schemas.microsoft.com/office/drawing/2010/main" val="0"/>
              </a:ext>
            </a:extLst>
          </a:blip>
          <a:srcRect l="667" r="667"/>
          <a:stretch>
            <a:fillRect/>
          </a:stretch>
        </p:blipFill>
        <p:spPr>
          <a:xfrm>
            <a:off x="7335490" y="3719614"/>
            <a:ext cx="1255973" cy="1883459"/>
          </a:xfrm>
          <a:prstGeom prst="roundRect">
            <a:avLst>
              <a:gd name="adj" fmla="val 2732"/>
            </a:avLst>
          </a:prstGeom>
          <a:blipFill>
            <a:blip r:embed="rId3"/>
            <a:srcRect/>
            <a:stretch>
              <a:fillRect t="-23" b="-23"/>
            </a:stretch>
          </a:blipFill>
        </p:spPr>
      </p:pic>
      <p:pic>
        <p:nvPicPr>
          <p:cNvPr id="69" name="Picture Placeholder 28">
            <a:extLst>
              <a:ext uri="{FF2B5EF4-FFF2-40B4-BE49-F238E27FC236}">
                <a16:creationId xmlns:a16="http://schemas.microsoft.com/office/drawing/2014/main" id="{C7F597FB-9DC3-C071-391C-0D674A187CBE}"/>
              </a:ext>
            </a:extLst>
          </p:cNvPr>
          <p:cNvPicPr>
            <a:picLocks noChangeAspect="1"/>
          </p:cNvPicPr>
          <p:nvPr/>
        </p:nvPicPr>
        <p:blipFill>
          <a:blip r:embed="rId12">
            <a:extLst>
              <a:ext uri="{28A0092B-C50C-407E-A947-70E740481C1C}">
                <a14:useLocalDpi xmlns:a14="http://schemas.microsoft.com/office/drawing/2010/main" val="0"/>
              </a:ext>
            </a:extLst>
          </a:blip>
          <a:srcRect l="706" r="706"/>
          <a:stretch>
            <a:fillRect/>
          </a:stretch>
        </p:blipFill>
        <p:spPr>
          <a:xfrm>
            <a:off x="9313894" y="3666434"/>
            <a:ext cx="1255776" cy="1883664"/>
          </a:xfrm>
          <a:prstGeom prst="roundRect">
            <a:avLst>
              <a:gd name="adj" fmla="val 2732"/>
            </a:avLst>
          </a:prstGeom>
          <a:blipFill>
            <a:blip r:embed="rId3"/>
            <a:srcRect/>
            <a:stretch>
              <a:fillRect t="-23" b="-23"/>
            </a:stretch>
          </a:blipFill>
        </p:spPr>
      </p:pic>
      <p:sp>
        <p:nvSpPr>
          <p:cNvPr id="70" name="Text Placeholder 4">
            <a:extLst>
              <a:ext uri="{FF2B5EF4-FFF2-40B4-BE49-F238E27FC236}">
                <a16:creationId xmlns:a16="http://schemas.microsoft.com/office/drawing/2014/main" id="{DD417B0A-589C-47E4-4A8F-CE35EC15FC89}"/>
              </a:ext>
            </a:extLst>
          </p:cNvPr>
          <p:cNvSpPr txBox="1">
            <a:spLocks/>
          </p:cNvSpPr>
          <p:nvPr/>
        </p:nvSpPr>
        <p:spPr>
          <a:xfrm>
            <a:off x="1400248" y="5603073"/>
            <a:ext cx="1477545" cy="434262"/>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solidFill>
                  <a:schemeClr val="tx1"/>
                </a:solidFill>
              </a:rPr>
              <a:t>Minions 3</a:t>
            </a:r>
          </a:p>
          <a:p>
            <a:pPr>
              <a:spcBef>
                <a:spcPts val="0"/>
              </a:spcBef>
            </a:pPr>
            <a:r>
              <a:rPr lang="en-GB" sz="1200" b="0" dirty="0">
                <a:solidFill>
                  <a:schemeClr val="tx1"/>
                </a:solidFill>
              </a:rPr>
              <a:t>1 July</a:t>
            </a:r>
          </a:p>
          <a:p>
            <a:pPr>
              <a:spcBef>
                <a:spcPts val="0"/>
              </a:spcBef>
            </a:pPr>
            <a:endParaRPr lang="en-GB" sz="1200" dirty="0">
              <a:solidFill>
                <a:schemeClr val="tx1"/>
              </a:solidFill>
            </a:endParaRPr>
          </a:p>
        </p:txBody>
      </p:sp>
      <p:sp>
        <p:nvSpPr>
          <p:cNvPr id="72" name="Text Placeholder 4">
            <a:extLst>
              <a:ext uri="{FF2B5EF4-FFF2-40B4-BE49-F238E27FC236}">
                <a16:creationId xmlns:a16="http://schemas.microsoft.com/office/drawing/2014/main" id="{1BDA534C-9999-F66E-B4EC-169D862D5C74}"/>
              </a:ext>
            </a:extLst>
          </p:cNvPr>
          <p:cNvSpPr txBox="1">
            <a:spLocks/>
          </p:cNvSpPr>
          <p:nvPr/>
        </p:nvSpPr>
        <p:spPr>
          <a:xfrm>
            <a:off x="3379078" y="5603073"/>
            <a:ext cx="1322603" cy="410271"/>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t>Paw Patrol: The Dino Movie</a:t>
            </a:r>
          </a:p>
          <a:p>
            <a:pPr>
              <a:spcBef>
                <a:spcPts val="0"/>
              </a:spcBef>
            </a:pPr>
            <a:r>
              <a:rPr lang="en-GB" sz="1200" b="0" dirty="0"/>
              <a:t>31 July</a:t>
            </a:r>
          </a:p>
          <a:p>
            <a:pPr>
              <a:spcBef>
                <a:spcPts val="0"/>
              </a:spcBef>
            </a:pPr>
            <a:endParaRPr lang="en-GB" sz="1200" dirty="0"/>
          </a:p>
        </p:txBody>
      </p:sp>
      <p:sp>
        <p:nvSpPr>
          <p:cNvPr id="74" name="Text Placeholder 4">
            <a:extLst>
              <a:ext uri="{FF2B5EF4-FFF2-40B4-BE49-F238E27FC236}">
                <a16:creationId xmlns:a16="http://schemas.microsoft.com/office/drawing/2014/main" id="{4551F97E-C7AD-9CA4-ED0D-9731B07104CF}"/>
              </a:ext>
            </a:extLst>
          </p:cNvPr>
          <p:cNvSpPr txBox="1">
            <a:spLocks/>
          </p:cNvSpPr>
          <p:nvPr/>
        </p:nvSpPr>
        <p:spPr>
          <a:xfrm>
            <a:off x="5357284" y="5603073"/>
            <a:ext cx="1322603" cy="410271"/>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t>The Cat in the Hat</a:t>
            </a:r>
          </a:p>
          <a:p>
            <a:pPr>
              <a:spcBef>
                <a:spcPts val="0"/>
              </a:spcBef>
            </a:pPr>
            <a:r>
              <a:rPr lang="en-GB" sz="1200" b="0" dirty="0"/>
              <a:t>7 November</a:t>
            </a:r>
          </a:p>
          <a:p>
            <a:pPr>
              <a:spcBef>
                <a:spcPts val="0"/>
              </a:spcBef>
            </a:pPr>
            <a:endParaRPr lang="en-GB" sz="1200" dirty="0"/>
          </a:p>
        </p:txBody>
      </p:sp>
      <p:sp>
        <p:nvSpPr>
          <p:cNvPr id="76" name="Text Placeholder 4">
            <a:extLst>
              <a:ext uri="{FF2B5EF4-FFF2-40B4-BE49-F238E27FC236}">
                <a16:creationId xmlns:a16="http://schemas.microsoft.com/office/drawing/2014/main" id="{042B81B3-DEBC-5180-6CDA-58E495120E51}"/>
              </a:ext>
            </a:extLst>
          </p:cNvPr>
          <p:cNvSpPr txBox="1">
            <a:spLocks/>
          </p:cNvSpPr>
          <p:nvPr/>
        </p:nvSpPr>
        <p:spPr>
          <a:xfrm>
            <a:off x="7335490" y="5603073"/>
            <a:ext cx="1322603" cy="410271"/>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t>Hexed</a:t>
            </a:r>
          </a:p>
          <a:p>
            <a:pPr>
              <a:spcBef>
                <a:spcPts val="0"/>
              </a:spcBef>
            </a:pPr>
            <a:r>
              <a:rPr lang="en-GB" sz="1200" b="0" dirty="0"/>
              <a:t>27 November</a:t>
            </a:r>
          </a:p>
          <a:p>
            <a:pPr>
              <a:spcBef>
                <a:spcPts val="0"/>
              </a:spcBef>
            </a:pPr>
            <a:endParaRPr lang="en-GB" sz="1200" dirty="0"/>
          </a:p>
        </p:txBody>
      </p:sp>
      <p:sp>
        <p:nvSpPr>
          <p:cNvPr id="78" name="Text Placeholder 4">
            <a:extLst>
              <a:ext uri="{FF2B5EF4-FFF2-40B4-BE49-F238E27FC236}">
                <a16:creationId xmlns:a16="http://schemas.microsoft.com/office/drawing/2014/main" id="{B7F3C765-51B4-A113-8B2F-58EB77CAF352}"/>
              </a:ext>
            </a:extLst>
          </p:cNvPr>
          <p:cNvSpPr txBox="1">
            <a:spLocks/>
          </p:cNvSpPr>
          <p:nvPr/>
        </p:nvSpPr>
        <p:spPr>
          <a:xfrm>
            <a:off x="9313894" y="5603073"/>
            <a:ext cx="1322603" cy="410271"/>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spcBef>
                <a:spcPts val="0"/>
              </a:spcBef>
            </a:pPr>
            <a:r>
              <a:rPr lang="en-GB" sz="1200" i="1" dirty="0"/>
              <a:t>Angry Birds 3</a:t>
            </a:r>
          </a:p>
          <a:p>
            <a:pPr>
              <a:spcBef>
                <a:spcPts val="0"/>
              </a:spcBef>
            </a:pPr>
            <a:r>
              <a:rPr lang="en-GB" sz="1200" b="0" dirty="0"/>
              <a:t>23 December</a:t>
            </a:r>
          </a:p>
          <a:p>
            <a:pPr>
              <a:spcBef>
                <a:spcPts val="0"/>
              </a:spcBef>
            </a:pPr>
            <a:endParaRPr lang="en-GB" sz="1200" dirty="0"/>
          </a:p>
        </p:txBody>
      </p:sp>
    </p:spTree>
    <p:extLst>
      <p:ext uri="{BB962C8B-B14F-4D97-AF65-F5344CB8AC3E}">
        <p14:creationId xmlns:p14="http://schemas.microsoft.com/office/powerpoint/2010/main" val="493099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7F0C38A-FFC7-A504-A7E3-9D84697905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A940C1-85E5-B76B-EF88-A92205D28FAD}"/>
              </a:ext>
            </a:extLst>
          </p:cNvPr>
          <p:cNvSpPr>
            <a:spLocks noGrp="1"/>
          </p:cNvSpPr>
          <p:nvPr>
            <p:ph type="title"/>
          </p:nvPr>
        </p:nvSpPr>
        <p:spPr>
          <a:xfrm>
            <a:off x="953068" y="1686645"/>
            <a:ext cx="10879268" cy="3027510"/>
          </a:xfrm>
        </p:spPr>
        <p:txBody>
          <a:bodyPr/>
          <a:lstStyle/>
          <a:p>
            <a:pPr algn="l"/>
            <a:r>
              <a:rPr lang="en-GB" sz="4800" dirty="0">
                <a:ea typeface="Inter 18pt Black" panose="02000503000000020004" pitchFamily="2" charset="0"/>
              </a:rPr>
              <a:t>To my family, cinema isn't just about watching movies, it’s about togetherness and the memories. It’s a place where we pause from our busy lives, sit side by side and get lost in a story that makes us laugh, cry or dream together</a:t>
            </a:r>
          </a:p>
        </p:txBody>
      </p:sp>
      <p:pic>
        <p:nvPicPr>
          <p:cNvPr id="5" name="Picture 4" descr="A picture containing drawing&#10;&#10;Description automatically generated">
            <a:extLst>
              <a:ext uri="{FF2B5EF4-FFF2-40B4-BE49-F238E27FC236}">
                <a16:creationId xmlns:a16="http://schemas.microsoft.com/office/drawing/2014/main" id="{E46565BE-B2D9-99BF-502F-64893598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88920" y="6374585"/>
            <a:ext cx="904027" cy="271209"/>
          </a:xfrm>
          <a:prstGeom prst="rect">
            <a:avLst/>
          </a:prstGeom>
        </p:spPr>
      </p:pic>
      <p:sp>
        <p:nvSpPr>
          <p:cNvPr id="7" name="Title 2">
            <a:extLst>
              <a:ext uri="{FF2B5EF4-FFF2-40B4-BE49-F238E27FC236}">
                <a16:creationId xmlns:a16="http://schemas.microsoft.com/office/drawing/2014/main" id="{D0AEA757-1D43-23D7-C55D-B452ACC27DC0}"/>
              </a:ext>
            </a:extLst>
          </p:cNvPr>
          <p:cNvSpPr txBox="1">
            <a:spLocks/>
          </p:cNvSpPr>
          <p:nvPr/>
        </p:nvSpPr>
        <p:spPr>
          <a:xfrm>
            <a:off x="265176" y="82296"/>
            <a:ext cx="429768" cy="1949619"/>
          </a:xfrm>
          <a:prstGeom prst="rect">
            <a:avLst/>
          </a:prstGeom>
          <a:noFill/>
        </p:spPr>
        <p:txBody>
          <a:bodyPr vert="horz" lIns="0" tIns="0" rIns="0" bIns="0" rtlCol="0" anchor="ctr" anchorCtr="0">
            <a:noAutofit/>
          </a:bodyPr>
          <a:lstStyle>
            <a:lvl1pPr algn="ctr" defTabSz="914400" rtl="0" eaLnBrk="1" latinLnBrk="0" hangingPunct="1">
              <a:lnSpc>
                <a:spcPct val="90000"/>
              </a:lnSpc>
              <a:spcBef>
                <a:spcPct val="0"/>
              </a:spcBef>
              <a:buNone/>
              <a:defRPr sz="7400" b="1" kern="1200">
                <a:solidFill>
                  <a:schemeClr val="bg1"/>
                </a:solidFill>
                <a:latin typeface="+mj-lt"/>
                <a:ea typeface="+mj-ea"/>
                <a:cs typeface="+mj-cs"/>
              </a:defRPr>
            </a:lvl1pPr>
          </a:lstStyle>
          <a:p>
            <a:pPr algn="l"/>
            <a:r>
              <a:rPr lang="en-GB" sz="9600" dirty="0"/>
              <a:t>“</a:t>
            </a:r>
          </a:p>
        </p:txBody>
      </p:sp>
      <p:sp>
        <p:nvSpPr>
          <p:cNvPr id="9" name="Title 2">
            <a:extLst>
              <a:ext uri="{FF2B5EF4-FFF2-40B4-BE49-F238E27FC236}">
                <a16:creationId xmlns:a16="http://schemas.microsoft.com/office/drawing/2014/main" id="{72E72AF9-ABE3-34D4-6899-6BB5E8CEF2E7}"/>
              </a:ext>
            </a:extLst>
          </p:cNvPr>
          <p:cNvSpPr txBox="1">
            <a:spLocks/>
          </p:cNvSpPr>
          <p:nvPr/>
        </p:nvSpPr>
        <p:spPr>
          <a:xfrm>
            <a:off x="10003536" y="4942665"/>
            <a:ext cx="429768" cy="1294850"/>
          </a:xfrm>
          <a:prstGeom prst="rect">
            <a:avLst/>
          </a:prstGeom>
          <a:noFill/>
        </p:spPr>
        <p:txBody>
          <a:bodyPr vert="horz" lIns="0" tIns="0" rIns="0" bIns="0" rtlCol="0" anchor="ctr" anchorCtr="0">
            <a:noAutofit/>
          </a:bodyPr>
          <a:lstStyle>
            <a:lvl1pPr algn="ctr" defTabSz="914400" rtl="0" eaLnBrk="1" latinLnBrk="0" hangingPunct="1">
              <a:lnSpc>
                <a:spcPct val="90000"/>
              </a:lnSpc>
              <a:spcBef>
                <a:spcPct val="0"/>
              </a:spcBef>
              <a:buNone/>
              <a:defRPr sz="7400" b="1" kern="1200">
                <a:solidFill>
                  <a:schemeClr val="bg1"/>
                </a:solidFill>
                <a:latin typeface="+mj-lt"/>
                <a:ea typeface="+mj-ea"/>
                <a:cs typeface="+mj-cs"/>
              </a:defRPr>
            </a:lvl1pPr>
          </a:lstStyle>
          <a:p>
            <a:pPr algn="l"/>
            <a:r>
              <a:rPr lang="en-GB" sz="9600" dirty="0"/>
              <a:t>”</a:t>
            </a:r>
          </a:p>
        </p:txBody>
      </p:sp>
    </p:spTree>
    <p:extLst>
      <p:ext uri="{BB962C8B-B14F-4D97-AF65-F5344CB8AC3E}">
        <p14:creationId xmlns:p14="http://schemas.microsoft.com/office/powerpoint/2010/main" val="950791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98AD01-2E3C-A994-FE33-5B377E3922B2}"/>
              </a:ext>
            </a:extLst>
          </p:cNvPr>
          <p:cNvSpPr>
            <a:spLocks noGrp="1"/>
          </p:cNvSpPr>
          <p:nvPr>
            <p:ph type="body" sz="quarter" idx="72"/>
          </p:nvPr>
        </p:nvSpPr>
        <p:spPr>
          <a:xfrm>
            <a:off x="6588682" y="6407440"/>
            <a:ext cx="5398076" cy="157051"/>
          </a:xfrm>
        </p:spPr>
        <p:txBody>
          <a:bodyPr/>
          <a:lstStyle/>
          <a:p>
            <a:r>
              <a:rPr lang="en-GB" dirty="0">
                <a:solidFill>
                  <a:schemeClr val="bg1"/>
                </a:solidFill>
              </a:rPr>
              <a:t>How often do you do the following activities that have an entry fee as a family with your children/child? Base: All cinemagoing families (n=1,101)</a:t>
            </a:r>
          </a:p>
          <a:p>
            <a:endParaRPr lang="en-GB" dirty="0">
              <a:solidFill>
                <a:schemeClr val="bg1"/>
              </a:solidFill>
            </a:endParaRPr>
          </a:p>
        </p:txBody>
      </p:sp>
      <p:sp>
        <p:nvSpPr>
          <p:cNvPr id="3" name="Subtitle 2">
            <a:extLst>
              <a:ext uri="{FF2B5EF4-FFF2-40B4-BE49-F238E27FC236}">
                <a16:creationId xmlns:a16="http://schemas.microsoft.com/office/drawing/2014/main" id="{F4896A16-F0C6-4499-C8B0-7F01A4F13702}"/>
              </a:ext>
            </a:extLst>
          </p:cNvPr>
          <p:cNvSpPr>
            <a:spLocks noGrp="1"/>
          </p:cNvSpPr>
          <p:nvPr>
            <p:ph type="subTitle" idx="1"/>
          </p:nvPr>
        </p:nvSpPr>
        <p:spPr>
          <a:xfrm>
            <a:off x="199829" y="1555848"/>
            <a:ext cx="11851963" cy="365843"/>
          </a:xfrm>
        </p:spPr>
        <p:txBody>
          <a:bodyPr/>
          <a:lstStyle/>
          <a:p>
            <a:r>
              <a:rPr lang="en-GB" dirty="0"/>
              <a:t>We asked families about their experiences with 12 paid-for activities, and these were the top 5 most frequently done</a:t>
            </a:r>
          </a:p>
          <a:p>
            <a:endParaRPr lang="en-GB" dirty="0"/>
          </a:p>
        </p:txBody>
      </p:sp>
      <p:sp>
        <p:nvSpPr>
          <p:cNvPr id="4" name="Title 3">
            <a:extLst>
              <a:ext uri="{FF2B5EF4-FFF2-40B4-BE49-F238E27FC236}">
                <a16:creationId xmlns:a16="http://schemas.microsoft.com/office/drawing/2014/main" id="{0C8007E5-0B42-DE22-D04F-510D0EA676B9}"/>
              </a:ext>
            </a:extLst>
          </p:cNvPr>
          <p:cNvSpPr>
            <a:spLocks noGrp="1"/>
          </p:cNvSpPr>
          <p:nvPr>
            <p:ph type="title"/>
          </p:nvPr>
        </p:nvSpPr>
        <p:spPr>
          <a:xfrm>
            <a:off x="199829" y="239094"/>
            <a:ext cx="11497590" cy="525552"/>
          </a:xfrm>
        </p:spPr>
        <p:txBody>
          <a:bodyPr/>
          <a:lstStyle/>
          <a:p>
            <a:r>
              <a:rPr lang="en-GB" dirty="0"/>
              <a:t>Swimming &amp; cinema are the top paid family activities</a:t>
            </a:r>
          </a:p>
        </p:txBody>
      </p:sp>
      <p:sp>
        <p:nvSpPr>
          <p:cNvPr id="5" name="Text Placeholder 4">
            <a:extLst>
              <a:ext uri="{FF2B5EF4-FFF2-40B4-BE49-F238E27FC236}">
                <a16:creationId xmlns:a16="http://schemas.microsoft.com/office/drawing/2014/main" id="{DFD16F78-F143-7135-8789-833BB66B254A}"/>
              </a:ext>
            </a:extLst>
          </p:cNvPr>
          <p:cNvSpPr>
            <a:spLocks noGrp="1"/>
          </p:cNvSpPr>
          <p:nvPr>
            <p:ph type="body" sz="quarter" idx="110"/>
          </p:nvPr>
        </p:nvSpPr>
        <p:spPr>
          <a:xfrm>
            <a:off x="199829" y="5443725"/>
            <a:ext cx="1992000" cy="525553"/>
          </a:xfrm>
        </p:spPr>
        <p:txBody>
          <a:bodyPr/>
          <a:lstStyle/>
          <a:p>
            <a:r>
              <a:rPr lang="en-GB" sz="1800" dirty="0"/>
              <a:t>1. Swimming</a:t>
            </a:r>
          </a:p>
        </p:txBody>
      </p:sp>
      <p:sp>
        <p:nvSpPr>
          <p:cNvPr id="7" name="Text Placeholder 6">
            <a:extLst>
              <a:ext uri="{FF2B5EF4-FFF2-40B4-BE49-F238E27FC236}">
                <a16:creationId xmlns:a16="http://schemas.microsoft.com/office/drawing/2014/main" id="{8BC3F3AD-6F18-DD9F-67A0-6705CF549AF2}"/>
              </a:ext>
            </a:extLst>
          </p:cNvPr>
          <p:cNvSpPr>
            <a:spLocks noGrp="1"/>
          </p:cNvSpPr>
          <p:nvPr>
            <p:ph type="body" sz="quarter" idx="112"/>
          </p:nvPr>
        </p:nvSpPr>
        <p:spPr>
          <a:xfrm>
            <a:off x="2655946" y="5443725"/>
            <a:ext cx="2000436" cy="525553"/>
          </a:xfrm>
        </p:spPr>
        <p:txBody>
          <a:bodyPr/>
          <a:lstStyle/>
          <a:p>
            <a:r>
              <a:rPr lang="en-GB" sz="1800" dirty="0"/>
              <a:t>2. Cinema</a:t>
            </a:r>
          </a:p>
        </p:txBody>
      </p:sp>
      <p:pic>
        <p:nvPicPr>
          <p:cNvPr id="21" name="Picture Placeholder 20">
            <a:extLst>
              <a:ext uri="{FF2B5EF4-FFF2-40B4-BE49-F238E27FC236}">
                <a16:creationId xmlns:a16="http://schemas.microsoft.com/office/drawing/2014/main" id="{CD104F0B-F6BA-16FB-C628-EFEA382A1381}"/>
              </a:ext>
            </a:extLst>
          </p:cNvPr>
          <p:cNvPicPr>
            <a:picLocks noGrp="1" noChangeAspect="1"/>
          </p:cNvPicPr>
          <p:nvPr>
            <p:ph type="pic" sz="quarter" idx="114"/>
          </p:nvPr>
        </p:nvPicPr>
        <p:blipFill>
          <a:blip r:embed="rId2">
            <a:extLst>
              <a:ext uri="{28A0092B-C50C-407E-A947-70E740481C1C}">
                <a14:useLocalDpi xmlns:a14="http://schemas.microsoft.com/office/drawing/2010/main" val="0"/>
              </a:ext>
            </a:extLst>
          </a:blip>
          <a:srcRect t="4404" b="4404"/>
          <a:stretch>
            <a:fillRect/>
          </a:stretch>
        </p:blipFill>
        <p:spPr>
          <a:xfrm>
            <a:off x="199829" y="2262395"/>
            <a:ext cx="1992000" cy="2988000"/>
          </a:xfrm>
          <a:prstGeom prst="roundRect">
            <a:avLst>
              <a:gd name="adj" fmla="val 2732"/>
            </a:avLst>
          </a:prstGeom>
          <a:blipFill>
            <a:blip r:embed="rId3"/>
            <a:srcRect/>
            <a:stretch>
              <a:fillRect t="-23" b="-23"/>
            </a:stretch>
          </a:blipFill>
        </p:spPr>
      </p:pic>
      <p:pic>
        <p:nvPicPr>
          <p:cNvPr id="23" name="Picture Placeholder 22">
            <a:extLst>
              <a:ext uri="{FF2B5EF4-FFF2-40B4-BE49-F238E27FC236}">
                <a16:creationId xmlns:a16="http://schemas.microsoft.com/office/drawing/2014/main" id="{BA521ABF-DFCD-4DD4-EDE6-2C1924FA563B}"/>
              </a:ext>
            </a:extLst>
          </p:cNvPr>
          <p:cNvPicPr>
            <a:picLocks noGrp="1" noChangeAspect="1"/>
          </p:cNvPicPr>
          <p:nvPr>
            <p:ph type="pic" sz="quarter" idx="115"/>
          </p:nvPr>
        </p:nvPicPr>
        <p:blipFill>
          <a:blip r:embed="rId4">
            <a:extLst>
              <a:ext uri="{28A0092B-C50C-407E-A947-70E740481C1C}">
                <a14:useLocalDpi xmlns:a14="http://schemas.microsoft.com/office/drawing/2010/main" val="0"/>
              </a:ext>
            </a:extLst>
          </a:blip>
          <a:srcRect t="4320" b="4320"/>
          <a:stretch>
            <a:fillRect/>
          </a:stretch>
        </p:blipFill>
        <p:spPr>
          <a:xfrm>
            <a:off x="2664382" y="2262395"/>
            <a:ext cx="1992000" cy="2988000"/>
          </a:xfrm>
          <a:prstGeom prst="roundRect">
            <a:avLst>
              <a:gd name="adj" fmla="val 2732"/>
            </a:avLst>
          </a:prstGeom>
          <a:blipFill>
            <a:blip r:embed="rId3"/>
            <a:srcRect/>
            <a:stretch>
              <a:fillRect t="-23" b="-23"/>
            </a:stretch>
          </a:blipFill>
        </p:spPr>
      </p:pic>
      <p:sp>
        <p:nvSpPr>
          <p:cNvPr id="11" name="Text Placeholder 10">
            <a:extLst>
              <a:ext uri="{FF2B5EF4-FFF2-40B4-BE49-F238E27FC236}">
                <a16:creationId xmlns:a16="http://schemas.microsoft.com/office/drawing/2014/main" id="{94BDAC9A-95A9-C1EE-DC1A-C36D20DB7C9C}"/>
              </a:ext>
            </a:extLst>
          </p:cNvPr>
          <p:cNvSpPr>
            <a:spLocks noGrp="1"/>
          </p:cNvSpPr>
          <p:nvPr>
            <p:ph type="body" sz="quarter" idx="116"/>
          </p:nvPr>
        </p:nvSpPr>
        <p:spPr>
          <a:xfrm>
            <a:off x="5112063" y="5443725"/>
            <a:ext cx="1992000" cy="525553"/>
          </a:xfrm>
        </p:spPr>
        <p:txBody>
          <a:bodyPr/>
          <a:lstStyle/>
          <a:p>
            <a:r>
              <a:rPr lang="en-GB" sz="1800" dirty="0"/>
              <a:t>3. Soft play</a:t>
            </a:r>
          </a:p>
        </p:txBody>
      </p:sp>
      <p:sp>
        <p:nvSpPr>
          <p:cNvPr id="13" name="Text Placeholder 12">
            <a:extLst>
              <a:ext uri="{FF2B5EF4-FFF2-40B4-BE49-F238E27FC236}">
                <a16:creationId xmlns:a16="http://schemas.microsoft.com/office/drawing/2014/main" id="{031A75F9-3F3C-41E0-6D68-3BB325142CEF}"/>
              </a:ext>
            </a:extLst>
          </p:cNvPr>
          <p:cNvSpPr>
            <a:spLocks noGrp="1"/>
          </p:cNvSpPr>
          <p:nvPr>
            <p:ph type="body" sz="quarter" idx="118"/>
          </p:nvPr>
        </p:nvSpPr>
        <p:spPr>
          <a:xfrm>
            <a:off x="7568180" y="5443725"/>
            <a:ext cx="2000436" cy="525553"/>
          </a:xfrm>
        </p:spPr>
        <p:txBody>
          <a:bodyPr/>
          <a:lstStyle/>
          <a:p>
            <a:r>
              <a:rPr lang="en-GB" sz="1800" dirty="0"/>
              <a:t>4. Live events</a:t>
            </a:r>
          </a:p>
        </p:txBody>
      </p:sp>
      <p:pic>
        <p:nvPicPr>
          <p:cNvPr id="25" name="Picture Placeholder 24">
            <a:extLst>
              <a:ext uri="{FF2B5EF4-FFF2-40B4-BE49-F238E27FC236}">
                <a16:creationId xmlns:a16="http://schemas.microsoft.com/office/drawing/2014/main" id="{102DB244-BB87-3755-C876-6F7A556A661E}"/>
              </a:ext>
            </a:extLst>
          </p:cNvPr>
          <p:cNvPicPr>
            <a:picLocks noGrp="1" noChangeAspect="1"/>
          </p:cNvPicPr>
          <p:nvPr>
            <p:ph type="pic" sz="quarter" idx="120"/>
          </p:nvPr>
        </p:nvPicPr>
        <p:blipFill>
          <a:blip r:embed="rId5">
            <a:extLst>
              <a:ext uri="{28A0092B-C50C-407E-A947-70E740481C1C}">
                <a14:useLocalDpi xmlns:a14="http://schemas.microsoft.com/office/drawing/2010/main" val="0"/>
              </a:ext>
            </a:extLst>
          </a:blip>
          <a:srcRect t="4320" b="4320"/>
          <a:stretch>
            <a:fillRect/>
          </a:stretch>
        </p:blipFill>
        <p:spPr>
          <a:xfrm>
            <a:off x="5112063" y="2262395"/>
            <a:ext cx="1992000" cy="2988000"/>
          </a:xfrm>
          <a:prstGeom prst="roundRect">
            <a:avLst>
              <a:gd name="adj" fmla="val 2732"/>
            </a:avLst>
          </a:prstGeom>
          <a:blipFill>
            <a:blip r:embed="rId3"/>
            <a:srcRect/>
            <a:stretch>
              <a:fillRect t="-23" b="-23"/>
            </a:stretch>
          </a:blipFill>
        </p:spPr>
      </p:pic>
      <p:pic>
        <p:nvPicPr>
          <p:cNvPr id="27" name="Picture Placeholder 26">
            <a:extLst>
              <a:ext uri="{FF2B5EF4-FFF2-40B4-BE49-F238E27FC236}">
                <a16:creationId xmlns:a16="http://schemas.microsoft.com/office/drawing/2014/main" id="{C85487DE-CB97-10C9-5951-1D4DB27FE338}"/>
              </a:ext>
            </a:extLst>
          </p:cNvPr>
          <p:cNvPicPr>
            <a:picLocks noGrp="1" noChangeAspect="1"/>
          </p:cNvPicPr>
          <p:nvPr>
            <p:ph type="pic" sz="quarter" idx="121"/>
          </p:nvPr>
        </p:nvPicPr>
        <p:blipFill>
          <a:blip r:embed="rId6">
            <a:extLst>
              <a:ext uri="{28A0092B-C50C-407E-A947-70E740481C1C}">
                <a14:useLocalDpi xmlns:a14="http://schemas.microsoft.com/office/drawing/2010/main" val="0"/>
              </a:ext>
            </a:extLst>
          </a:blip>
          <a:srcRect t="4368" b="4368"/>
          <a:stretch>
            <a:fillRect/>
          </a:stretch>
        </p:blipFill>
        <p:spPr>
          <a:xfrm>
            <a:off x="7576616" y="2262395"/>
            <a:ext cx="1992000" cy="2988000"/>
          </a:xfrm>
          <a:prstGeom prst="roundRect">
            <a:avLst>
              <a:gd name="adj" fmla="val 2732"/>
            </a:avLst>
          </a:prstGeom>
          <a:blipFill>
            <a:blip r:embed="rId3"/>
            <a:srcRect/>
            <a:stretch>
              <a:fillRect t="-23" b="-23"/>
            </a:stretch>
          </a:blipFill>
        </p:spPr>
      </p:pic>
      <p:sp>
        <p:nvSpPr>
          <p:cNvPr id="17" name="Text Placeholder 16">
            <a:extLst>
              <a:ext uri="{FF2B5EF4-FFF2-40B4-BE49-F238E27FC236}">
                <a16:creationId xmlns:a16="http://schemas.microsoft.com/office/drawing/2014/main" id="{1D60A35E-D49C-D609-3781-78649491A877}"/>
              </a:ext>
            </a:extLst>
          </p:cNvPr>
          <p:cNvSpPr>
            <a:spLocks noGrp="1"/>
          </p:cNvSpPr>
          <p:nvPr>
            <p:ph type="body" sz="quarter" idx="122"/>
          </p:nvPr>
        </p:nvSpPr>
        <p:spPr>
          <a:xfrm>
            <a:off x="9974862" y="5443725"/>
            <a:ext cx="2000436" cy="525553"/>
          </a:xfrm>
        </p:spPr>
        <p:txBody>
          <a:bodyPr/>
          <a:lstStyle/>
          <a:p>
            <a:r>
              <a:rPr lang="en-GB" sz="1800" dirty="0"/>
              <a:t>5. Theme parks/ attractions</a:t>
            </a:r>
          </a:p>
        </p:txBody>
      </p:sp>
      <p:pic>
        <p:nvPicPr>
          <p:cNvPr id="29" name="Picture Placeholder 28">
            <a:extLst>
              <a:ext uri="{FF2B5EF4-FFF2-40B4-BE49-F238E27FC236}">
                <a16:creationId xmlns:a16="http://schemas.microsoft.com/office/drawing/2014/main" id="{FCBB6EFA-0081-3700-7CA0-E25411E91B76}"/>
              </a:ext>
            </a:extLst>
          </p:cNvPr>
          <p:cNvPicPr>
            <a:picLocks noGrp="1" noChangeAspect="1"/>
          </p:cNvPicPr>
          <p:nvPr>
            <p:ph type="pic" sz="quarter" idx="124"/>
          </p:nvPr>
        </p:nvPicPr>
        <p:blipFill>
          <a:blip r:embed="rId7">
            <a:extLst>
              <a:ext uri="{28A0092B-C50C-407E-A947-70E740481C1C}">
                <a14:useLocalDpi xmlns:a14="http://schemas.microsoft.com/office/drawing/2010/main" val="0"/>
              </a:ext>
            </a:extLst>
          </a:blip>
          <a:srcRect t="4283" b="4283"/>
          <a:stretch>
            <a:fillRect/>
          </a:stretch>
        </p:blipFill>
        <p:spPr>
          <a:xfrm>
            <a:off x="9983298" y="2262395"/>
            <a:ext cx="1992000" cy="2988000"/>
          </a:xfrm>
          <a:prstGeom prst="roundRect">
            <a:avLst>
              <a:gd name="adj" fmla="val 2732"/>
            </a:avLst>
          </a:prstGeom>
          <a:blipFill>
            <a:blip r:embed="rId3"/>
            <a:srcRect/>
            <a:stretch>
              <a:fillRect t="-23" b="-23"/>
            </a:stretch>
          </a:blipFill>
        </p:spPr>
      </p:pic>
    </p:spTree>
    <p:extLst>
      <p:ext uri="{BB962C8B-B14F-4D97-AF65-F5344CB8AC3E}">
        <p14:creationId xmlns:p14="http://schemas.microsoft.com/office/powerpoint/2010/main" val="1655230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EDBF3D6-0F42-3825-7F22-97455C5BFA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A5F8FA7-B4CB-BAA8-B948-FB555F57EAA3}"/>
              </a:ext>
            </a:extLst>
          </p:cNvPr>
          <p:cNvSpPr>
            <a:spLocks noGrp="1"/>
          </p:cNvSpPr>
          <p:nvPr>
            <p:ph type="body" sz="quarter" idx="83"/>
          </p:nvPr>
        </p:nvSpPr>
        <p:spPr>
          <a:xfrm>
            <a:off x="6323682" y="6343536"/>
            <a:ext cx="5663076" cy="317760"/>
          </a:xfrm>
        </p:spPr>
        <p:txBody>
          <a:bodyPr>
            <a:normAutofit/>
          </a:bodyPr>
          <a:lstStyle/>
          <a:p>
            <a:r>
              <a:rPr lang="en-GB" dirty="0"/>
              <a:t>How often do you do the following activities that have an entry fee as a family with your children/child?. Base: All cinemagoing families (n=1,101), All non-cinemagoer families (n=195)</a:t>
            </a:r>
          </a:p>
        </p:txBody>
      </p:sp>
      <p:sp>
        <p:nvSpPr>
          <p:cNvPr id="3" name="Subtitle 2">
            <a:extLst>
              <a:ext uri="{FF2B5EF4-FFF2-40B4-BE49-F238E27FC236}">
                <a16:creationId xmlns:a16="http://schemas.microsoft.com/office/drawing/2014/main" id="{1500AB2D-64B2-A00D-535B-5BAF1FF653C6}"/>
              </a:ext>
            </a:extLst>
          </p:cNvPr>
          <p:cNvSpPr>
            <a:spLocks noGrp="1"/>
          </p:cNvSpPr>
          <p:nvPr>
            <p:ph type="subTitle" idx="1"/>
          </p:nvPr>
        </p:nvSpPr>
        <p:spPr>
          <a:xfrm>
            <a:off x="199829" y="1330048"/>
            <a:ext cx="11225358" cy="317760"/>
          </a:xfrm>
        </p:spPr>
        <p:txBody>
          <a:bodyPr>
            <a:normAutofit/>
          </a:bodyPr>
          <a:lstStyle/>
          <a:p>
            <a:r>
              <a:rPr lang="en-GB" dirty="0"/>
              <a:t>Online survey conducted in September 2025 among c.1,300 parents of children aged 6 to 15 </a:t>
            </a:r>
          </a:p>
          <a:p>
            <a:endParaRPr lang="en-GB" dirty="0"/>
          </a:p>
          <a:p>
            <a:endParaRPr lang="en-GB" dirty="0"/>
          </a:p>
        </p:txBody>
      </p:sp>
      <p:sp>
        <p:nvSpPr>
          <p:cNvPr id="29" name="Title 3">
            <a:extLst>
              <a:ext uri="{FF2B5EF4-FFF2-40B4-BE49-F238E27FC236}">
                <a16:creationId xmlns:a16="http://schemas.microsoft.com/office/drawing/2014/main" id="{41FE5FC7-F415-0A4A-A03F-846E2C91E5C0}"/>
              </a:ext>
            </a:extLst>
          </p:cNvPr>
          <p:cNvSpPr>
            <a:spLocks noGrp="1"/>
          </p:cNvSpPr>
          <p:nvPr>
            <p:ph type="title"/>
          </p:nvPr>
        </p:nvSpPr>
        <p:spPr>
          <a:xfrm>
            <a:off x="200025" y="239713"/>
            <a:ext cx="11889306" cy="525462"/>
          </a:xfrm>
        </p:spPr>
        <p:txBody>
          <a:bodyPr>
            <a:normAutofit fontScale="90000"/>
          </a:bodyPr>
          <a:lstStyle/>
          <a:p>
            <a:r>
              <a:rPr lang="en-GB" dirty="0"/>
              <a:t>Cinemagoing families do significantly more paid for family activities</a:t>
            </a:r>
          </a:p>
        </p:txBody>
      </p:sp>
      <p:sp>
        <p:nvSpPr>
          <p:cNvPr id="4" name="Title 15">
            <a:extLst>
              <a:ext uri="{FF2B5EF4-FFF2-40B4-BE49-F238E27FC236}">
                <a16:creationId xmlns:a16="http://schemas.microsoft.com/office/drawing/2014/main" id="{66A7B99A-EB78-81C9-E814-608C8722FE52}"/>
              </a:ext>
            </a:extLst>
          </p:cNvPr>
          <p:cNvSpPr txBox="1">
            <a:spLocks/>
          </p:cNvSpPr>
          <p:nvPr/>
        </p:nvSpPr>
        <p:spPr>
          <a:xfrm>
            <a:off x="0" y="2933308"/>
            <a:ext cx="4086225" cy="2124728"/>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GB" sz="12700" dirty="0"/>
              <a:t>3.5</a:t>
            </a:r>
          </a:p>
          <a:p>
            <a:pPr algn="ctr">
              <a:lnSpc>
                <a:spcPct val="120000"/>
              </a:lnSpc>
            </a:pPr>
            <a:r>
              <a:rPr lang="en-GB" sz="2800" b="0" dirty="0"/>
              <a:t>Cinemagoing families</a:t>
            </a:r>
          </a:p>
        </p:txBody>
      </p:sp>
      <p:sp>
        <p:nvSpPr>
          <p:cNvPr id="32" name="Title 15">
            <a:extLst>
              <a:ext uri="{FF2B5EF4-FFF2-40B4-BE49-F238E27FC236}">
                <a16:creationId xmlns:a16="http://schemas.microsoft.com/office/drawing/2014/main" id="{F76377DF-27DE-FE57-A358-B510B5FB6E27}"/>
              </a:ext>
            </a:extLst>
          </p:cNvPr>
          <p:cNvSpPr txBox="1">
            <a:spLocks/>
          </p:cNvSpPr>
          <p:nvPr/>
        </p:nvSpPr>
        <p:spPr>
          <a:xfrm>
            <a:off x="4086225" y="2933308"/>
            <a:ext cx="4086225" cy="2124728"/>
          </a:xfrm>
          <a:prstGeom prst="rect">
            <a:avLst/>
          </a:prstGeom>
        </p:spPr>
        <p:txBody>
          <a:bodyPr vert="horz" lIns="0" tIns="0" rIns="0" bIns="0" rtlCol="0" anchor="t" anchorCtr="0">
            <a:normAutofit fontScale="92500" lnSpcReduction="10000"/>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GB" sz="13700" dirty="0"/>
              <a:t>1.3</a:t>
            </a:r>
          </a:p>
          <a:p>
            <a:pPr algn="ctr">
              <a:lnSpc>
                <a:spcPct val="120000"/>
              </a:lnSpc>
            </a:pPr>
            <a:r>
              <a:rPr lang="en-GB" sz="2800" b="0" dirty="0"/>
              <a:t>Non-cinemagoing families</a:t>
            </a:r>
          </a:p>
        </p:txBody>
      </p:sp>
      <p:sp>
        <p:nvSpPr>
          <p:cNvPr id="34" name="TextBox 33">
            <a:extLst>
              <a:ext uri="{FF2B5EF4-FFF2-40B4-BE49-F238E27FC236}">
                <a16:creationId xmlns:a16="http://schemas.microsoft.com/office/drawing/2014/main" id="{722E2EA0-D924-BFFD-916F-FA6505A72023}"/>
              </a:ext>
            </a:extLst>
          </p:cNvPr>
          <p:cNvSpPr txBox="1"/>
          <p:nvPr/>
        </p:nvSpPr>
        <p:spPr>
          <a:xfrm>
            <a:off x="151877" y="2212681"/>
            <a:ext cx="915911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a:ln>
                  <a:noFill/>
                </a:ln>
                <a:solidFill>
                  <a:srgbClr val="FFFFFF"/>
                </a:solidFill>
                <a:effectLst/>
                <a:uLnTx/>
                <a:uFillTx/>
                <a:latin typeface="+mj-lt"/>
                <a:cs typeface="Inter Tight"/>
                <a:sym typeface="Inter Tight"/>
              </a:rPr>
              <a:t>Paid activity frequency: At least once a month - Average</a:t>
            </a:r>
          </a:p>
        </p:txBody>
      </p:sp>
    </p:spTree>
    <p:extLst>
      <p:ext uri="{BB962C8B-B14F-4D97-AF65-F5344CB8AC3E}">
        <p14:creationId xmlns:p14="http://schemas.microsoft.com/office/powerpoint/2010/main" val="982808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D05DC5B-D847-9532-43B0-28715C2015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F6AB7D4-58E1-C3C2-BC60-EB4A9C90CC91}"/>
              </a:ext>
            </a:extLst>
          </p:cNvPr>
          <p:cNvSpPr>
            <a:spLocks noGrp="1"/>
          </p:cNvSpPr>
          <p:nvPr>
            <p:ph type="body" sz="quarter" idx="87"/>
          </p:nvPr>
        </p:nvSpPr>
        <p:spPr>
          <a:xfrm>
            <a:off x="186954" y="2247904"/>
            <a:ext cx="2728167" cy="1720592"/>
          </a:xfrm>
          <a:solidFill>
            <a:schemeClr val="tx1"/>
          </a:solidFill>
        </p:spPr>
        <p:txBody>
          <a:bodyPr/>
          <a:lstStyle/>
          <a:p>
            <a:pPr algn="r"/>
            <a:r>
              <a:rPr lang="en-GB" dirty="0">
                <a:solidFill>
                  <a:schemeClr val="bg1"/>
                </a:solidFill>
              </a:rPr>
              <a:t>Cinemagoing families</a:t>
            </a:r>
          </a:p>
        </p:txBody>
      </p:sp>
      <p:sp>
        <p:nvSpPr>
          <p:cNvPr id="3" name="Text Placeholder 2">
            <a:extLst>
              <a:ext uri="{FF2B5EF4-FFF2-40B4-BE49-F238E27FC236}">
                <a16:creationId xmlns:a16="http://schemas.microsoft.com/office/drawing/2014/main" id="{F38DFF3A-BBFE-DA5B-0A6F-DE1047C963AF}"/>
              </a:ext>
            </a:extLst>
          </p:cNvPr>
          <p:cNvSpPr>
            <a:spLocks noGrp="1"/>
          </p:cNvSpPr>
          <p:nvPr>
            <p:ph type="body" sz="quarter" idx="89"/>
          </p:nvPr>
        </p:nvSpPr>
        <p:spPr>
          <a:xfrm>
            <a:off x="9240303" y="2247904"/>
            <a:ext cx="2728167" cy="1720592"/>
          </a:xfrm>
          <a:solidFill>
            <a:schemeClr val="bg1">
              <a:lumMod val="95000"/>
            </a:schemeClr>
          </a:solidFill>
        </p:spPr>
        <p:txBody>
          <a:bodyPr/>
          <a:lstStyle/>
          <a:p>
            <a:r>
              <a:rPr lang="en-GB" dirty="0"/>
              <a:t> </a:t>
            </a:r>
          </a:p>
        </p:txBody>
      </p:sp>
      <p:sp>
        <p:nvSpPr>
          <p:cNvPr id="4" name="Text Placeholder 3">
            <a:extLst>
              <a:ext uri="{FF2B5EF4-FFF2-40B4-BE49-F238E27FC236}">
                <a16:creationId xmlns:a16="http://schemas.microsoft.com/office/drawing/2014/main" id="{4A0BF679-B4D5-C086-93E1-2C84C73BE2BE}"/>
              </a:ext>
            </a:extLst>
          </p:cNvPr>
          <p:cNvSpPr>
            <a:spLocks noGrp="1"/>
          </p:cNvSpPr>
          <p:nvPr>
            <p:ph type="body" sz="quarter" idx="91"/>
          </p:nvPr>
        </p:nvSpPr>
        <p:spPr>
          <a:xfrm>
            <a:off x="3204737" y="2247904"/>
            <a:ext cx="2728167" cy="1720592"/>
          </a:xfrm>
          <a:solidFill>
            <a:schemeClr val="bg1">
              <a:lumMod val="95000"/>
            </a:schemeClr>
          </a:solidFill>
        </p:spPr>
        <p:txBody>
          <a:bodyPr/>
          <a:lstStyle/>
          <a:p>
            <a:r>
              <a:rPr lang="en-GB" dirty="0">
                <a:solidFill>
                  <a:schemeClr val="accent3"/>
                </a:solidFill>
              </a:rPr>
              <a:t> </a:t>
            </a:r>
            <a:r>
              <a:rPr lang="en-GB" dirty="0">
                <a:solidFill>
                  <a:schemeClr val="tx1"/>
                </a:solidFill>
              </a:rPr>
              <a:t>£80,000</a:t>
            </a:r>
          </a:p>
        </p:txBody>
      </p:sp>
      <p:sp>
        <p:nvSpPr>
          <p:cNvPr id="5" name="Text Placeholder 4">
            <a:extLst>
              <a:ext uri="{FF2B5EF4-FFF2-40B4-BE49-F238E27FC236}">
                <a16:creationId xmlns:a16="http://schemas.microsoft.com/office/drawing/2014/main" id="{4E6C1A0E-D6A6-41BC-A35D-79898FDCAF39}"/>
              </a:ext>
            </a:extLst>
          </p:cNvPr>
          <p:cNvSpPr>
            <a:spLocks noGrp="1"/>
          </p:cNvSpPr>
          <p:nvPr>
            <p:ph type="body" sz="quarter" idx="93"/>
          </p:nvPr>
        </p:nvSpPr>
        <p:spPr>
          <a:xfrm>
            <a:off x="6222520" y="2247904"/>
            <a:ext cx="2728167" cy="1720592"/>
          </a:xfrm>
          <a:solidFill>
            <a:schemeClr val="bg1">
              <a:lumMod val="95000"/>
            </a:schemeClr>
          </a:solidFill>
        </p:spPr>
        <p:txBody>
          <a:bodyPr/>
          <a:lstStyle/>
          <a:p>
            <a:r>
              <a:rPr lang="en-GB" dirty="0"/>
              <a:t> </a:t>
            </a:r>
          </a:p>
        </p:txBody>
      </p:sp>
      <p:sp>
        <p:nvSpPr>
          <p:cNvPr id="6" name="Text Placeholder 5">
            <a:extLst>
              <a:ext uri="{FF2B5EF4-FFF2-40B4-BE49-F238E27FC236}">
                <a16:creationId xmlns:a16="http://schemas.microsoft.com/office/drawing/2014/main" id="{1B9D04CC-AA3E-A155-FB10-4C50274A9D5E}"/>
              </a:ext>
            </a:extLst>
          </p:cNvPr>
          <p:cNvSpPr>
            <a:spLocks noGrp="1"/>
          </p:cNvSpPr>
          <p:nvPr>
            <p:ph type="body" sz="quarter" idx="95"/>
          </p:nvPr>
        </p:nvSpPr>
        <p:spPr>
          <a:xfrm>
            <a:off x="200109" y="4184468"/>
            <a:ext cx="2728167" cy="1720592"/>
          </a:xfrm>
          <a:solidFill>
            <a:schemeClr val="tx1"/>
          </a:solidFill>
        </p:spPr>
        <p:txBody>
          <a:bodyPr/>
          <a:lstStyle/>
          <a:p>
            <a:pPr algn="r"/>
            <a:r>
              <a:rPr lang="en-GB" dirty="0">
                <a:solidFill>
                  <a:schemeClr val="bg1"/>
                </a:solidFill>
              </a:rPr>
              <a:t>Non-cinemagoing families</a:t>
            </a:r>
          </a:p>
        </p:txBody>
      </p:sp>
      <p:sp>
        <p:nvSpPr>
          <p:cNvPr id="7" name="Text Placeholder 6">
            <a:extLst>
              <a:ext uri="{FF2B5EF4-FFF2-40B4-BE49-F238E27FC236}">
                <a16:creationId xmlns:a16="http://schemas.microsoft.com/office/drawing/2014/main" id="{6053D1F2-4A70-5AC6-C1CC-C0F94CD104C5}"/>
              </a:ext>
            </a:extLst>
          </p:cNvPr>
          <p:cNvSpPr>
            <a:spLocks noGrp="1"/>
          </p:cNvSpPr>
          <p:nvPr>
            <p:ph type="body" sz="quarter" idx="97"/>
          </p:nvPr>
        </p:nvSpPr>
        <p:spPr>
          <a:xfrm>
            <a:off x="9253458" y="4184468"/>
            <a:ext cx="2728167" cy="1720592"/>
          </a:xfrm>
          <a:solidFill>
            <a:schemeClr val="bg1">
              <a:lumMod val="95000"/>
            </a:schemeClr>
          </a:solidFill>
        </p:spPr>
        <p:txBody>
          <a:bodyPr/>
          <a:lstStyle/>
          <a:p>
            <a:r>
              <a:rPr lang="en-GB" dirty="0"/>
              <a:t> </a:t>
            </a:r>
          </a:p>
        </p:txBody>
      </p:sp>
      <p:sp>
        <p:nvSpPr>
          <p:cNvPr id="8" name="Text Placeholder 7">
            <a:extLst>
              <a:ext uri="{FF2B5EF4-FFF2-40B4-BE49-F238E27FC236}">
                <a16:creationId xmlns:a16="http://schemas.microsoft.com/office/drawing/2014/main" id="{B2E8D6AE-2EFE-FF25-FFC8-77F4B6DBFAAF}"/>
              </a:ext>
            </a:extLst>
          </p:cNvPr>
          <p:cNvSpPr>
            <a:spLocks noGrp="1"/>
          </p:cNvSpPr>
          <p:nvPr>
            <p:ph type="body" sz="quarter" idx="99"/>
          </p:nvPr>
        </p:nvSpPr>
        <p:spPr>
          <a:xfrm>
            <a:off x="3217892" y="4184468"/>
            <a:ext cx="2728167" cy="1720592"/>
          </a:xfrm>
          <a:solidFill>
            <a:schemeClr val="bg1">
              <a:lumMod val="95000"/>
            </a:schemeClr>
          </a:solidFill>
        </p:spPr>
        <p:txBody>
          <a:bodyPr/>
          <a:lstStyle/>
          <a:p>
            <a:r>
              <a:rPr lang="en-GB" dirty="0">
                <a:solidFill>
                  <a:schemeClr val="accent1"/>
                </a:solidFill>
              </a:rPr>
              <a:t> £56,100</a:t>
            </a:r>
          </a:p>
        </p:txBody>
      </p:sp>
      <p:sp>
        <p:nvSpPr>
          <p:cNvPr id="9" name="Text Placeholder 8">
            <a:extLst>
              <a:ext uri="{FF2B5EF4-FFF2-40B4-BE49-F238E27FC236}">
                <a16:creationId xmlns:a16="http://schemas.microsoft.com/office/drawing/2014/main" id="{DD6D6F78-59BC-E45F-7B7B-EE72F2DF23AA}"/>
              </a:ext>
            </a:extLst>
          </p:cNvPr>
          <p:cNvSpPr>
            <a:spLocks noGrp="1"/>
          </p:cNvSpPr>
          <p:nvPr>
            <p:ph type="body" sz="quarter" idx="101"/>
          </p:nvPr>
        </p:nvSpPr>
        <p:spPr>
          <a:xfrm>
            <a:off x="6235675" y="4184468"/>
            <a:ext cx="2728167" cy="1720592"/>
          </a:xfrm>
          <a:solidFill>
            <a:schemeClr val="bg1">
              <a:lumMod val="95000"/>
            </a:schemeClr>
          </a:solidFill>
        </p:spPr>
        <p:txBody>
          <a:bodyPr/>
          <a:lstStyle/>
          <a:p>
            <a:r>
              <a:rPr lang="en-GB" dirty="0"/>
              <a:t> </a:t>
            </a:r>
          </a:p>
        </p:txBody>
      </p:sp>
      <p:sp>
        <p:nvSpPr>
          <p:cNvPr id="10" name="Text Placeholder 9">
            <a:extLst>
              <a:ext uri="{FF2B5EF4-FFF2-40B4-BE49-F238E27FC236}">
                <a16:creationId xmlns:a16="http://schemas.microsoft.com/office/drawing/2014/main" id="{D8559446-6D12-2263-079E-3A1E306C7CB8}"/>
              </a:ext>
            </a:extLst>
          </p:cNvPr>
          <p:cNvSpPr>
            <a:spLocks noGrp="1"/>
          </p:cNvSpPr>
          <p:nvPr>
            <p:ph type="body" sz="quarter" idx="72"/>
          </p:nvPr>
        </p:nvSpPr>
        <p:spPr/>
        <p:txBody>
          <a:bodyPr/>
          <a:lstStyle/>
          <a:p>
            <a:r>
              <a:rPr lang="en-GB" dirty="0"/>
              <a:t>Base: All cinemagoing families (n=1,101), All non-cinemagoing families (n=195)</a:t>
            </a:r>
          </a:p>
          <a:p>
            <a:endParaRPr lang="en-GB" dirty="0"/>
          </a:p>
        </p:txBody>
      </p:sp>
      <p:sp>
        <p:nvSpPr>
          <p:cNvPr id="11" name="Subtitle 10">
            <a:extLst>
              <a:ext uri="{FF2B5EF4-FFF2-40B4-BE49-F238E27FC236}">
                <a16:creationId xmlns:a16="http://schemas.microsoft.com/office/drawing/2014/main" id="{D19FCDF6-83FD-5BA2-5E32-C28294C5736B}"/>
              </a:ext>
            </a:extLst>
          </p:cNvPr>
          <p:cNvSpPr>
            <a:spLocks noGrp="1"/>
          </p:cNvSpPr>
          <p:nvPr>
            <p:ph type="subTitle" idx="1"/>
          </p:nvPr>
        </p:nvSpPr>
        <p:spPr>
          <a:xfrm>
            <a:off x="199829" y="1403527"/>
            <a:ext cx="11992171" cy="247548"/>
          </a:xfrm>
        </p:spPr>
        <p:txBody>
          <a:bodyPr/>
          <a:lstStyle/>
          <a:p>
            <a:r>
              <a:rPr lang="en-GB" dirty="0"/>
              <a:t>Average income, likelihood to be ABC1, and urban-based are all significantly higher for cinemagoing families.</a:t>
            </a:r>
          </a:p>
          <a:p>
            <a:endParaRPr lang="en-GB" dirty="0"/>
          </a:p>
        </p:txBody>
      </p:sp>
      <p:sp>
        <p:nvSpPr>
          <p:cNvPr id="12" name="Title 11">
            <a:extLst>
              <a:ext uri="{FF2B5EF4-FFF2-40B4-BE49-F238E27FC236}">
                <a16:creationId xmlns:a16="http://schemas.microsoft.com/office/drawing/2014/main" id="{F84D24B9-7AEE-13F0-54AA-1A22B839D398}"/>
              </a:ext>
            </a:extLst>
          </p:cNvPr>
          <p:cNvSpPr>
            <a:spLocks noGrp="1"/>
          </p:cNvSpPr>
          <p:nvPr>
            <p:ph type="title"/>
          </p:nvPr>
        </p:nvSpPr>
        <p:spPr/>
        <p:txBody>
          <a:bodyPr/>
          <a:lstStyle/>
          <a:p>
            <a:r>
              <a:rPr lang="en-GB" dirty="0"/>
              <a:t>Cinemagoing families are more affluent &amp; city-based</a:t>
            </a:r>
          </a:p>
        </p:txBody>
      </p:sp>
      <p:graphicFrame>
        <p:nvGraphicFramePr>
          <p:cNvPr id="18" name="Chart 17">
            <a:extLst>
              <a:ext uri="{FF2B5EF4-FFF2-40B4-BE49-F238E27FC236}">
                <a16:creationId xmlns:a16="http://schemas.microsoft.com/office/drawing/2014/main" id="{B1578B08-F8F3-9E40-E108-E5E363ACE189}"/>
              </a:ext>
            </a:extLst>
          </p:cNvPr>
          <p:cNvGraphicFramePr/>
          <p:nvPr>
            <p:extLst>
              <p:ext uri="{D42A27DB-BD31-4B8C-83A1-F6EECF244321}">
                <p14:modId xmlns:p14="http://schemas.microsoft.com/office/powerpoint/2010/main" val="3493450878"/>
              </p:ext>
            </p:extLst>
          </p:nvPr>
        </p:nvGraphicFramePr>
        <p:xfrm>
          <a:off x="6389861" y="1916681"/>
          <a:ext cx="2456369" cy="4182367"/>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id="{7F90FE44-5E46-B763-6807-881214A2C0E6}"/>
              </a:ext>
            </a:extLst>
          </p:cNvPr>
          <p:cNvSpPr txBox="1"/>
          <p:nvPr/>
        </p:nvSpPr>
        <p:spPr>
          <a:xfrm>
            <a:off x="6457742" y="3511296"/>
            <a:ext cx="288188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effectLst/>
                <a:uLnTx/>
                <a:uFillTx/>
                <a:latin typeface="Inter Tight SemiBold" pitchFamily="2" charset="0"/>
                <a:ea typeface="Inter Tight SemiBold" pitchFamily="2" charset="0"/>
                <a:cs typeface="Inter Tight SemiBold" pitchFamily="2" charset="0"/>
                <a:sym typeface="Inter Tight"/>
              </a:rPr>
              <a:t>ABC1	      C2DE</a:t>
            </a:r>
          </a:p>
        </p:txBody>
      </p:sp>
      <p:sp>
        <p:nvSpPr>
          <p:cNvPr id="22" name="TextBox 21">
            <a:extLst>
              <a:ext uri="{FF2B5EF4-FFF2-40B4-BE49-F238E27FC236}">
                <a16:creationId xmlns:a16="http://schemas.microsoft.com/office/drawing/2014/main" id="{65873DC8-6173-8FD8-B249-35922703C4A5}"/>
              </a:ext>
            </a:extLst>
          </p:cNvPr>
          <p:cNvSpPr txBox="1"/>
          <p:nvPr/>
        </p:nvSpPr>
        <p:spPr>
          <a:xfrm>
            <a:off x="6235675" y="5434185"/>
            <a:ext cx="288188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effectLst/>
                <a:uLnTx/>
                <a:uFillTx/>
                <a:latin typeface="Inter Tight SemiBold" pitchFamily="2" charset="0"/>
                <a:ea typeface="Inter Tight SemiBold" pitchFamily="2" charset="0"/>
                <a:cs typeface="Inter Tight SemiBold" pitchFamily="2" charset="0"/>
                <a:sym typeface="Inter Tight"/>
              </a:rPr>
              <a:t>ABC1	      C2DE</a:t>
            </a:r>
          </a:p>
        </p:txBody>
      </p:sp>
      <p:sp>
        <p:nvSpPr>
          <p:cNvPr id="24" name="TextBox 23">
            <a:extLst>
              <a:ext uri="{FF2B5EF4-FFF2-40B4-BE49-F238E27FC236}">
                <a16:creationId xmlns:a16="http://schemas.microsoft.com/office/drawing/2014/main" id="{82BD7494-3F9B-4E36-5F06-E1559A8418ED}"/>
              </a:ext>
            </a:extLst>
          </p:cNvPr>
          <p:cNvSpPr txBox="1"/>
          <p:nvPr/>
        </p:nvSpPr>
        <p:spPr>
          <a:xfrm>
            <a:off x="7440317" y="2889013"/>
            <a:ext cx="534776" cy="594851"/>
          </a:xfrm>
          <a:prstGeom prst="rect">
            <a:avLst/>
          </a:prstGeom>
          <a:noFill/>
        </p:spPr>
        <p:txBody>
          <a:bodyPr wrap="square">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sz="4400" b="0" i="0" u="none" strike="noStrike" kern="0" cap="none" spc="0" normalizeH="0" baseline="0" noProof="0">
              <a:ln>
                <a:noFill/>
              </a:ln>
              <a:effectLst/>
              <a:uLnTx/>
              <a:uFillTx/>
              <a:latin typeface="Inter Tight"/>
              <a:cs typeface="Inter Tight"/>
              <a:sym typeface="Inter Tight"/>
            </a:endParaRPr>
          </a:p>
        </p:txBody>
      </p:sp>
      <p:sp>
        <p:nvSpPr>
          <p:cNvPr id="28" name="TextBox 27">
            <a:extLst>
              <a:ext uri="{FF2B5EF4-FFF2-40B4-BE49-F238E27FC236}">
                <a16:creationId xmlns:a16="http://schemas.microsoft.com/office/drawing/2014/main" id="{15213F37-FD34-BD0E-0697-3F951B12886D}"/>
              </a:ext>
            </a:extLst>
          </p:cNvPr>
          <p:cNvSpPr txBox="1"/>
          <p:nvPr/>
        </p:nvSpPr>
        <p:spPr>
          <a:xfrm>
            <a:off x="8335061" y="4837345"/>
            <a:ext cx="534776" cy="569408"/>
          </a:xfrm>
          <a:prstGeom prst="rect">
            <a:avLst/>
          </a:prstGeom>
          <a:noFill/>
        </p:spPr>
        <p:txBody>
          <a:bodyPr wrap="square">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sz="4400" b="0" i="0" u="none" strike="noStrike" kern="0" cap="none" spc="0" normalizeH="0" baseline="0" noProof="0">
              <a:ln>
                <a:noFill/>
              </a:ln>
              <a:effectLst/>
              <a:uLnTx/>
              <a:uFillTx/>
              <a:latin typeface="Inter Tight"/>
              <a:cs typeface="Inter Tight"/>
              <a:sym typeface="Inter Tight"/>
            </a:endParaRPr>
          </a:p>
        </p:txBody>
      </p:sp>
      <p:pic>
        <p:nvPicPr>
          <p:cNvPr id="70" name="Graphic 69" descr="Forest scene outline">
            <a:extLst>
              <a:ext uri="{FF2B5EF4-FFF2-40B4-BE49-F238E27FC236}">
                <a16:creationId xmlns:a16="http://schemas.microsoft.com/office/drawing/2014/main" id="{DD2F78B6-3D16-59EA-24EE-23BD05F42F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44720" y="2510369"/>
            <a:ext cx="663669" cy="663669"/>
          </a:xfrm>
          <a:prstGeom prst="rect">
            <a:avLst/>
          </a:prstGeom>
        </p:spPr>
      </p:pic>
      <p:pic>
        <p:nvPicPr>
          <p:cNvPr id="72" name="Graphic 71" descr="House outline">
            <a:extLst>
              <a:ext uri="{FF2B5EF4-FFF2-40B4-BE49-F238E27FC236}">
                <a16:creationId xmlns:a16="http://schemas.microsoft.com/office/drawing/2014/main" id="{0669BC6B-8289-C09F-B11A-3DB87F26F8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73439" y="2510369"/>
            <a:ext cx="663669" cy="663669"/>
          </a:xfrm>
          <a:prstGeom prst="rect">
            <a:avLst/>
          </a:prstGeom>
        </p:spPr>
      </p:pic>
      <p:pic>
        <p:nvPicPr>
          <p:cNvPr id="74" name="Graphic 73" descr="City outline">
            <a:extLst>
              <a:ext uri="{FF2B5EF4-FFF2-40B4-BE49-F238E27FC236}">
                <a16:creationId xmlns:a16="http://schemas.microsoft.com/office/drawing/2014/main" id="{6A62B4D4-3215-3A7D-3CAD-FF2374B61D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89356" y="2445191"/>
            <a:ext cx="776472" cy="776472"/>
          </a:xfrm>
          <a:prstGeom prst="rect">
            <a:avLst/>
          </a:prstGeom>
        </p:spPr>
      </p:pic>
      <p:pic>
        <p:nvPicPr>
          <p:cNvPr id="76" name="Graphic 75" descr="Forest scene outline">
            <a:extLst>
              <a:ext uri="{FF2B5EF4-FFF2-40B4-BE49-F238E27FC236}">
                <a16:creationId xmlns:a16="http://schemas.microsoft.com/office/drawing/2014/main" id="{515A7F06-33D9-9502-4C8F-F0F4F97D86F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69046" y="4364435"/>
            <a:ext cx="663669" cy="663669"/>
          </a:xfrm>
          <a:prstGeom prst="rect">
            <a:avLst/>
          </a:prstGeom>
        </p:spPr>
      </p:pic>
      <p:pic>
        <p:nvPicPr>
          <p:cNvPr id="78" name="Graphic 77" descr="House outline">
            <a:extLst>
              <a:ext uri="{FF2B5EF4-FFF2-40B4-BE49-F238E27FC236}">
                <a16:creationId xmlns:a16="http://schemas.microsoft.com/office/drawing/2014/main" id="{F3C62198-6DCA-4B57-898F-387F60E8EF9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297765" y="4364435"/>
            <a:ext cx="663669" cy="663669"/>
          </a:xfrm>
          <a:prstGeom prst="rect">
            <a:avLst/>
          </a:prstGeom>
        </p:spPr>
      </p:pic>
      <p:pic>
        <p:nvPicPr>
          <p:cNvPr id="80" name="Graphic 79" descr="City outline">
            <a:extLst>
              <a:ext uri="{FF2B5EF4-FFF2-40B4-BE49-F238E27FC236}">
                <a16:creationId xmlns:a16="http://schemas.microsoft.com/office/drawing/2014/main" id="{15173F16-4A8F-51F4-4E4D-041B7F74F11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13682" y="4299257"/>
            <a:ext cx="776472" cy="776472"/>
          </a:xfrm>
          <a:prstGeom prst="rect">
            <a:avLst/>
          </a:prstGeom>
        </p:spPr>
      </p:pic>
      <p:graphicFrame>
        <p:nvGraphicFramePr>
          <p:cNvPr id="82" name="Table 81">
            <a:extLst>
              <a:ext uri="{FF2B5EF4-FFF2-40B4-BE49-F238E27FC236}">
                <a16:creationId xmlns:a16="http://schemas.microsoft.com/office/drawing/2014/main" id="{E9046D70-0BB5-B645-C731-AC9CB5D6FD48}"/>
              </a:ext>
            </a:extLst>
          </p:cNvPr>
          <p:cNvGraphicFramePr>
            <a:graphicFrameLocks noGrp="1"/>
          </p:cNvGraphicFramePr>
          <p:nvPr>
            <p:extLst>
              <p:ext uri="{D42A27DB-BD31-4B8C-83A1-F6EECF244321}">
                <p14:modId xmlns:p14="http://schemas.microsoft.com/office/powerpoint/2010/main" val="725088924"/>
              </p:ext>
            </p:extLst>
          </p:nvPr>
        </p:nvGraphicFramePr>
        <p:xfrm>
          <a:off x="9320574" y="3182912"/>
          <a:ext cx="2529288" cy="731520"/>
        </p:xfrm>
        <a:graphic>
          <a:graphicData uri="http://schemas.openxmlformats.org/drawingml/2006/table">
            <a:tbl>
              <a:tblPr firstRow="1" bandRow="1">
                <a:tableStyleId>{2D5ABB26-0587-4C30-8999-92F81FD0307C}</a:tableStyleId>
              </a:tblPr>
              <a:tblGrid>
                <a:gridCol w="843096">
                  <a:extLst>
                    <a:ext uri="{9D8B030D-6E8A-4147-A177-3AD203B41FA5}">
                      <a16:colId xmlns:a16="http://schemas.microsoft.com/office/drawing/2014/main" val="776725867"/>
                    </a:ext>
                  </a:extLst>
                </a:gridCol>
                <a:gridCol w="843096">
                  <a:extLst>
                    <a:ext uri="{9D8B030D-6E8A-4147-A177-3AD203B41FA5}">
                      <a16:colId xmlns:a16="http://schemas.microsoft.com/office/drawing/2014/main" val="2867000577"/>
                    </a:ext>
                  </a:extLst>
                </a:gridCol>
                <a:gridCol w="843096">
                  <a:extLst>
                    <a:ext uri="{9D8B030D-6E8A-4147-A177-3AD203B41FA5}">
                      <a16:colId xmlns:a16="http://schemas.microsoft.com/office/drawing/2014/main" val="983377653"/>
                    </a:ext>
                  </a:extLst>
                </a:gridCol>
              </a:tblGrid>
              <a:tr h="211934">
                <a:tc>
                  <a:txBody>
                    <a:bodyPr/>
                    <a:lstStyle/>
                    <a:p>
                      <a:pPr algn="ctr"/>
                      <a:r>
                        <a:rPr lang="en-GB" sz="2400" b="1" dirty="0">
                          <a:solidFill>
                            <a:schemeClr val="tx1"/>
                          </a:solidFill>
                          <a:latin typeface="+mj-lt"/>
                        </a:rPr>
                        <a:t>56</a:t>
                      </a:r>
                    </a:p>
                  </a:txBody>
                  <a:tcPr anchor="ctr"/>
                </a:tc>
                <a:tc>
                  <a:txBody>
                    <a:bodyPr/>
                    <a:lstStyle/>
                    <a:p>
                      <a:pPr algn="ctr"/>
                      <a:r>
                        <a:rPr lang="en-GB" sz="2400" b="1" dirty="0">
                          <a:solidFill>
                            <a:schemeClr val="tx1"/>
                          </a:solidFill>
                          <a:latin typeface="+mj-lt"/>
                        </a:rPr>
                        <a:t>34</a:t>
                      </a:r>
                    </a:p>
                  </a:txBody>
                  <a:tcPr anchor="ctr"/>
                </a:tc>
                <a:tc>
                  <a:txBody>
                    <a:bodyPr/>
                    <a:lstStyle/>
                    <a:p>
                      <a:pPr algn="ctr"/>
                      <a:r>
                        <a:rPr lang="en-GB" sz="2400" b="1" dirty="0">
                          <a:solidFill>
                            <a:schemeClr val="tx1"/>
                          </a:solidFill>
                          <a:latin typeface="+mj-lt"/>
                        </a:rPr>
                        <a:t>10</a:t>
                      </a:r>
                    </a:p>
                  </a:txBody>
                  <a:tcPr anchor="ctr"/>
                </a:tc>
                <a:extLst>
                  <a:ext uri="{0D108BD9-81ED-4DB2-BD59-A6C34878D82A}">
                    <a16:rowId xmlns:a16="http://schemas.microsoft.com/office/drawing/2014/main" val="3813592683"/>
                  </a:ext>
                </a:extLst>
              </a:tr>
              <a:tr h="211934">
                <a:tc>
                  <a:txBody>
                    <a:bodyPr/>
                    <a:lstStyle/>
                    <a:p>
                      <a:pPr algn="ctr"/>
                      <a:r>
                        <a:rPr lang="en-GB" sz="1200" b="0" i="0" u="none" strike="noStrike" cap="none">
                          <a:solidFill>
                            <a:schemeClr val="tx1"/>
                          </a:solidFill>
                          <a:latin typeface="+mj-lt"/>
                          <a:cs typeface="Inter Tight"/>
                          <a:sym typeface="Inter Tight"/>
                        </a:rPr>
                        <a:t>Urban</a:t>
                      </a:r>
                    </a:p>
                  </a:txBody>
                  <a:tcPr/>
                </a:tc>
                <a:tc>
                  <a:txBody>
                    <a:bodyPr/>
                    <a:lstStyle/>
                    <a:p>
                      <a:pPr algn="ctr"/>
                      <a:r>
                        <a:rPr lang="en-GB" sz="1200" b="0" i="0" u="none" strike="noStrike" cap="none">
                          <a:solidFill>
                            <a:schemeClr val="tx1"/>
                          </a:solidFill>
                          <a:latin typeface="+mj-lt"/>
                          <a:cs typeface="Inter Tight"/>
                          <a:sym typeface="Inter Tight"/>
                        </a:rPr>
                        <a:t>Suburban</a:t>
                      </a:r>
                    </a:p>
                  </a:txBody>
                  <a:tcPr/>
                </a:tc>
                <a:tc>
                  <a:txBody>
                    <a:bodyPr/>
                    <a:lstStyle/>
                    <a:p>
                      <a:pPr algn="ctr"/>
                      <a:r>
                        <a:rPr lang="en-GB" sz="1200" b="0" i="0" u="none" strike="noStrike" cap="none">
                          <a:solidFill>
                            <a:schemeClr val="tx1"/>
                          </a:solidFill>
                          <a:latin typeface="+mj-lt"/>
                          <a:cs typeface="Inter Tight"/>
                          <a:sym typeface="Inter Tight"/>
                        </a:rPr>
                        <a:t>Rural</a:t>
                      </a:r>
                    </a:p>
                  </a:txBody>
                  <a:tcPr/>
                </a:tc>
                <a:extLst>
                  <a:ext uri="{0D108BD9-81ED-4DB2-BD59-A6C34878D82A}">
                    <a16:rowId xmlns:a16="http://schemas.microsoft.com/office/drawing/2014/main" val="3038881782"/>
                  </a:ext>
                </a:extLst>
              </a:tr>
            </a:tbl>
          </a:graphicData>
        </a:graphic>
      </p:graphicFrame>
      <p:graphicFrame>
        <p:nvGraphicFramePr>
          <p:cNvPr id="84" name="Table 83">
            <a:extLst>
              <a:ext uri="{FF2B5EF4-FFF2-40B4-BE49-F238E27FC236}">
                <a16:creationId xmlns:a16="http://schemas.microsoft.com/office/drawing/2014/main" id="{8D6549D7-AED0-95CC-CAE6-BCA536F779D1}"/>
              </a:ext>
            </a:extLst>
          </p:cNvPr>
          <p:cNvGraphicFramePr>
            <a:graphicFrameLocks noGrp="1"/>
          </p:cNvGraphicFramePr>
          <p:nvPr>
            <p:extLst>
              <p:ext uri="{D42A27DB-BD31-4B8C-83A1-F6EECF244321}">
                <p14:modId xmlns:p14="http://schemas.microsoft.com/office/powerpoint/2010/main" val="4035964919"/>
              </p:ext>
            </p:extLst>
          </p:nvPr>
        </p:nvGraphicFramePr>
        <p:xfrm>
          <a:off x="9352897" y="5050586"/>
          <a:ext cx="2529288" cy="731520"/>
        </p:xfrm>
        <a:graphic>
          <a:graphicData uri="http://schemas.openxmlformats.org/drawingml/2006/table">
            <a:tbl>
              <a:tblPr firstRow="1" bandRow="1">
                <a:tableStyleId>{2D5ABB26-0587-4C30-8999-92F81FD0307C}</a:tableStyleId>
              </a:tblPr>
              <a:tblGrid>
                <a:gridCol w="843096">
                  <a:extLst>
                    <a:ext uri="{9D8B030D-6E8A-4147-A177-3AD203B41FA5}">
                      <a16:colId xmlns:a16="http://schemas.microsoft.com/office/drawing/2014/main" val="776725867"/>
                    </a:ext>
                  </a:extLst>
                </a:gridCol>
                <a:gridCol w="843096">
                  <a:extLst>
                    <a:ext uri="{9D8B030D-6E8A-4147-A177-3AD203B41FA5}">
                      <a16:colId xmlns:a16="http://schemas.microsoft.com/office/drawing/2014/main" val="2867000577"/>
                    </a:ext>
                  </a:extLst>
                </a:gridCol>
                <a:gridCol w="843096">
                  <a:extLst>
                    <a:ext uri="{9D8B030D-6E8A-4147-A177-3AD203B41FA5}">
                      <a16:colId xmlns:a16="http://schemas.microsoft.com/office/drawing/2014/main" val="983377653"/>
                    </a:ext>
                  </a:extLst>
                </a:gridCol>
              </a:tblGrid>
              <a:tr h="211934">
                <a:tc>
                  <a:txBody>
                    <a:bodyPr/>
                    <a:lstStyle/>
                    <a:p>
                      <a:pPr algn="ctr"/>
                      <a:r>
                        <a:rPr lang="en-GB" sz="2400" b="1" dirty="0">
                          <a:solidFill>
                            <a:schemeClr val="tx1"/>
                          </a:solidFill>
                          <a:latin typeface="+mj-lt"/>
                        </a:rPr>
                        <a:t>40</a:t>
                      </a:r>
                    </a:p>
                  </a:txBody>
                  <a:tcPr anchor="ctr"/>
                </a:tc>
                <a:tc>
                  <a:txBody>
                    <a:bodyPr/>
                    <a:lstStyle/>
                    <a:p>
                      <a:pPr algn="ctr"/>
                      <a:r>
                        <a:rPr lang="en-GB" sz="2400" b="1" dirty="0">
                          <a:solidFill>
                            <a:schemeClr val="tx1"/>
                          </a:solidFill>
                          <a:latin typeface="+mj-lt"/>
                        </a:rPr>
                        <a:t>48</a:t>
                      </a:r>
                    </a:p>
                  </a:txBody>
                  <a:tcPr anchor="ctr"/>
                </a:tc>
                <a:tc>
                  <a:txBody>
                    <a:bodyPr/>
                    <a:lstStyle/>
                    <a:p>
                      <a:pPr algn="ctr"/>
                      <a:r>
                        <a:rPr lang="en-GB" sz="2400" b="1" dirty="0">
                          <a:solidFill>
                            <a:schemeClr val="tx1"/>
                          </a:solidFill>
                          <a:latin typeface="+mj-lt"/>
                        </a:rPr>
                        <a:t>12</a:t>
                      </a:r>
                    </a:p>
                  </a:txBody>
                  <a:tcPr anchor="ctr"/>
                </a:tc>
                <a:extLst>
                  <a:ext uri="{0D108BD9-81ED-4DB2-BD59-A6C34878D82A}">
                    <a16:rowId xmlns:a16="http://schemas.microsoft.com/office/drawing/2014/main" val="3813592683"/>
                  </a:ext>
                </a:extLst>
              </a:tr>
              <a:tr h="211934">
                <a:tc>
                  <a:txBody>
                    <a:bodyPr/>
                    <a:lstStyle/>
                    <a:p>
                      <a:pPr algn="ctr"/>
                      <a:r>
                        <a:rPr lang="en-GB" sz="1200" b="0" i="0" u="none" strike="noStrike" cap="none">
                          <a:solidFill>
                            <a:schemeClr val="tx1"/>
                          </a:solidFill>
                          <a:latin typeface="+mj-lt"/>
                          <a:cs typeface="Inter Tight"/>
                          <a:sym typeface="Inter Tight"/>
                        </a:rPr>
                        <a:t>Urban</a:t>
                      </a:r>
                    </a:p>
                  </a:txBody>
                  <a:tcPr/>
                </a:tc>
                <a:tc>
                  <a:txBody>
                    <a:bodyPr/>
                    <a:lstStyle/>
                    <a:p>
                      <a:pPr algn="ctr"/>
                      <a:r>
                        <a:rPr lang="en-GB" sz="1200" b="0" i="0" u="none" strike="noStrike" cap="none">
                          <a:solidFill>
                            <a:schemeClr val="tx1"/>
                          </a:solidFill>
                          <a:latin typeface="+mj-lt"/>
                          <a:cs typeface="Inter Tight"/>
                          <a:sym typeface="Inter Tight"/>
                        </a:rPr>
                        <a:t>Suburban</a:t>
                      </a:r>
                    </a:p>
                  </a:txBody>
                  <a:tcPr/>
                </a:tc>
                <a:tc>
                  <a:txBody>
                    <a:bodyPr/>
                    <a:lstStyle/>
                    <a:p>
                      <a:pPr algn="ctr"/>
                      <a:r>
                        <a:rPr lang="en-GB" sz="1200" b="0" i="0" u="none" strike="noStrike" cap="none">
                          <a:solidFill>
                            <a:schemeClr val="tx1"/>
                          </a:solidFill>
                          <a:latin typeface="+mj-lt"/>
                          <a:cs typeface="Inter Tight"/>
                          <a:sym typeface="Inter Tight"/>
                        </a:rPr>
                        <a:t>Rural</a:t>
                      </a:r>
                    </a:p>
                  </a:txBody>
                  <a:tcPr/>
                </a:tc>
                <a:extLst>
                  <a:ext uri="{0D108BD9-81ED-4DB2-BD59-A6C34878D82A}">
                    <a16:rowId xmlns:a16="http://schemas.microsoft.com/office/drawing/2014/main" val="3038881782"/>
                  </a:ext>
                </a:extLst>
              </a:tr>
            </a:tbl>
          </a:graphicData>
        </a:graphic>
      </p:graphicFrame>
      <p:sp>
        <p:nvSpPr>
          <p:cNvPr id="86" name="TextBox 85">
            <a:extLst>
              <a:ext uri="{FF2B5EF4-FFF2-40B4-BE49-F238E27FC236}">
                <a16:creationId xmlns:a16="http://schemas.microsoft.com/office/drawing/2014/main" id="{BCD1B841-0B48-6740-854F-130D917F3DC5}"/>
              </a:ext>
            </a:extLst>
          </p:cNvPr>
          <p:cNvSpPr txBox="1"/>
          <p:nvPr/>
        </p:nvSpPr>
        <p:spPr>
          <a:xfrm>
            <a:off x="9841232" y="3192437"/>
            <a:ext cx="5347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solidFill>
                  <a:srgbClr val="FFFFFF">
                    <a:lumMod val="65000"/>
                  </a:srgbClr>
                </a:solidFill>
                <a:effectLst/>
                <a:uLnTx/>
                <a:uFillTx/>
                <a:latin typeface="Inter Tight" panose="020B0604020202020204" pitchFamily="34" charset="0"/>
                <a:cs typeface="Inter Tight" panose="020B0604020202020204" pitchFamily="34" charset="0"/>
                <a:sym typeface="Inter Tight"/>
              </a:rPr>
              <a:t>▲</a:t>
            </a:r>
            <a:endParaRPr kumimoji="0" lang="en-GB" sz="4400" b="0" i="0" u="none" strike="noStrike" kern="0" cap="none" spc="0" normalizeH="0" baseline="0" noProof="0">
              <a:ln>
                <a:noFill/>
              </a:ln>
              <a:solidFill>
                <a:srgbClr val="000000"/>
              </a:solidFill>
              <a:effectLst/>
              <a:uLnTx/>
              <a:uFillTx/>
              <a:latin typeface="Inter Tight"/>
              <a:cs typeface="Inter Tight"/>
              <a:sym typeface="Inter Tight"/>
            </a:endParaRPr>
          </a:p>
        </p:txBody>
      </p:sp>
      <p:sp>
        <p:nvSpPr>
          <p:cNvPr id="88" name="TextBox 87">
            <a:extLst>
              <a:ext uri="{FF2B5EF4-FFF2-40B4-BE49-F238E27FC236}">
                <a16:creationId xmlns:a16="http://schemas.microsoft.com/office/drawing/2014/main" id="{0F89F1CD-8B1C-00C2-B9C6-813D70401B25}"/>
              </a:ext>
            </a:extLst>
          </p:cNvPr>
          <p:cNvSpPr txBox="1"/>
          <p:nvPr/>
        </p:nvSpPr>
        <p:spPr>
          <a:xfrm>
            <a:off x="10709041" y="5059366"/>
            <a:ext cx="5347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sz="4400" b="0" i="0" u="none" strike="noStrike" kern="0" cap="none" spc="0" normalizeH="0" baseline="0" noProof="0">
              <a:ln>
                <a:noFill/>
              </a:ln>
              <a:effectLst/>
              <a:uLnTx/>
              <a:uFillTx/>
              <a:latin typeface="Inter Tight"/>
              <a:cs typeface="Inter Tight"/>
              <a:sym typeface="Inter Tight"/>
            </a:endParaRPr>
          </a:p>
        </p:txBody>
      </p:sp>
      <p:sp>
        <p:nvSpPr>
          <p:cNvPr id="90" name="TextBox 89">
            <a:extLst>
              <a:ext uri="{FF2B5EF4-FFF2-40B4-BE49-F238E27FC236}">
                <a16:creationId xmlns:a16="http://schemas.microsoft.com/office/drawing/2014/main" id="{59DDC432-1E06-B7E9-1FE5-84C0EC91E688}"/>
              </a:ext>
            </a:extLst>
          </p:cNvPr>
          <p:cNvSpPr txBox="1"/>
          <p:nvPr/>
        </p:nvSpPr>
        <p:spPr>
          <a:xfrm>
            <a:off x="2681579" y="1821098"/>
            <a:ext cx="3767768"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2000" b="1" i="0" u="none" strike="noStrike" kern="1200" cap="none" spc="0" normalizeH="0" baseline="0" noProof="0">
                <a:ln>
                  <a:noFill/>
                </a:ln>
                <a:solidFill>
                  <a:schemeClr val="bg1"/>
                </a:solidFill>
                <a:effectLst/>
                <a:uLnTx/>
                <a:uFillTx/>
                <a:latin typeface="+mj-lt"/>
                <a:cs typeface="Inter Tight"/>
                <a:sym typeface="Inter Tight"/>
              </a:rPr>
              <a:t>Average HH income</a:t>
            </a:r>
          </a:p>
        </p:txBody>
      </p:sp>
      <p:sp>
        <p:nvSpPr>
          <p:cNvPr id="92" name="TextBox 91">
            <a:extLst>
              <a:ext uri="{FF2B5EF4-FFF2-40B4-BE49-F238E27FC236}">
                <a16:creationId xmlns:a16="http://schemas.microsoft.com/office/drawing/2014/main" id="{21BE9B69-C531-53B8-7674-FBDE93A23C10}"/>
              </a:ext>
            </a:extLst>
          </p:cNvPr>
          <p:cNvSpPr txBox="1"/>
          <p:nvPr/>
        </p:nvSpPr>
        <p:spPr>
          <a:xfrm>
            <a:off x="6513232" y="1843303"/>
            <a:ext cx="2173049"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2000" b="1" i="0" u="none" strike="noStrike" kern="1200" cap="none" spc="0" normalizeH="0" baseline="0" noProof="0">
                <a:ln>
                  <a:noFill/>
                </a:ln>
                <a:solidFill>
                  <a:schemeClr val="bg1"/>
                </a:solidFill>
                <a:effectLst/>
                <a:uLnTx/>
                <a:uFillTx/>
                <a:latin typeface="+mj-lt"/>
                <a:cs typeface="Inter Tight"/>
                <a:sym typeface="Inter Tight"/>
              </a:rPr>
              <a:t>HH SEG - %</a:t>
            </a:r>
          </a:p>
        </p:txBody>
      </p:sp>
      <p:sp>
        <p:nvSpPr>
          <p:cNvPr id="94" name="TextBox 93">
            <a:extLst>
              <a:ext uri="{FF2B5EF4-FFF2-40B4-BE49-F238E27FC236}">
                <a16:creationId xmlns:a16="http://schemas.microsoft.com/office/drawing/2014/main" id="{04AAEDDF-549B-C021-C948-064F7620B47B}"/>
              </a:ext>
            </a:extLst>
          </p:cNvPr>
          <p:cNvSpPr txBox="1"/>
          <p:nvPr/>
        </p:nvSpPr>
        <p:spPr>
          <a:xfrm>
            <a:off x="8882160" y="1849763"/>
            <a:ext cx="3444451"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2000" b="1" i="0" u="none" strike="noStrike" kern="1200" cap="none" spc="0" normalizeH="0" baseline="0" noProof="0">
                <a:ln>
                  <a:noFill/>
                </a:ln>
                <a:solidFill>
                  <a:schemeClr val="bg1"/>
                </a:solidFill>
                <a:effectLst/>
                <a:uLnTx/>
                <a:uFillTx/>
                <a:latin typeface="+mj-lt"/>
                <a:cs typeface="Inter Tight"/>
                <a:sym typeface="Inter Tight"/>
              </a:rPr>
              <a:t>Currently live… - %</a:t>
            </a:r>
          </a:p>
        </p:txBody>
      </p:sp>
      <p:sp>
        <p:nvSpPr>
          <p:cNvPr id="96" name="TextBox 95">
            <a:extLst>
              <a:ext uri="{FF2B5EF4-FFF2-40B4-BE49-F238E27FC236}">
                <a16:creationId xmlns:a16="http://schemas.microsoft.com/office/drawing/2014/main" id="{48374F53-7A74-9170-8C00-5F5DF9CAEBFD}"/>
              </a:ext>
            </a:extLst>
          </p:cNvPr>
          <p:cNvSpPr txBox="1"/>
          <p:nvPr/>
        </p:nvSpPr>
        <p:spPr>
          <a:xfrm>
            <a:off x="7975093" y="6000193"/>
            <a:ext cx="407815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sz="1200" b="0"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Significantly higher/lower than other group @95%</a:t>
            </a:r>
          </a:p>
        </p:txBody>
      </p:sp>
      <p:sp>
        <p:nvSpPr>
          <p:cNvPr id="98" name="TextBox 97">
            <a:extLst>
              <a:ext uri="{FF2B5EF4-FFF2-40B4-BE49-F238E27FC236}">
                <a16:creationId xmlns:a16="http://schemas.microsoft.com/office/drawing/2014/main" id="{413C6853-7031-BF5A-0397-4F3EA5D93060}"/>
              </a:ext>
            </a:extLst>
          </p:cNvPr>
          <p:cNvSpPr txBox="1"/>
          <p:nvPr/>
        </p:nvSpPr>
        <p:spPr>
          <a:xfrm>
            <a:off x="5251336" y="2842203"/>
            <a:ext cx="5347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effectLst/>
                <a:uLnTx/>
                <a:uFillTx/>
                <a:latin typeface="Inter Tight" panose="020B0604020202020204" pitchFamily="34" charset="0"/>
                <a:cs typeface="Inter Tight" panose="020B0604020202020204" pitchFamily="34" charset="0"/>
                <a:sym typeface="Inter Tight"/>
              </a:rPr>
              <a:t>▲</a:t>
            </a:r>
            <a:endParaRPr kumimoji="0" lang="en-GB" sz="4400" b="0" i="0" u="none" strike="noStrike" kern="0" cap="none" spc="0" normalizeH="0" baseline="0" noProof="0">
              <a:ln>
                <a:noFill/>
              </a:ln>
              <a:effectLst/>
              <a:uLnTx/>
              <a:uFillTx/>
              <a:latin typeface="Inter Tight"/>
              <a:cs typeface="Inter Tight"/>
              <a:sym typeface="Inter Tight"/>
            </a:endParaRPr>
          </a:p>
        </p:txBody>
      </p:sp>
    </p:spTree>
    <p:extLst>
      <p:ext uri="{BB962C8B-B14F-4D97-AF65-F5344CB8AC3E}">
        <p14:creationId xmlns:p14="http://schemas.microsoft.com/office/powerpoint/2010/main" val="3762952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8A77D-CA0C-F6ED-C448-C9596124B52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1DA7FD4-9127-DEAD-94FE-B8445C146F54}"/>
              </a:ext>
            </a:extLst>
          </p:cNvPr>
          <p:cNvSpPr/>
          <p:nvPr/>
        </p:nvSpPr>
        <p:spPr>
          <a:xfrm>
            <a:off x="199829" y="2633987"/>
            <a:ext cx="3942403" cy="29747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endParaRPr kumimoji="0" lang="en-GB" sz="1400"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2" name="Text Placeholder 1">
            <a:extLst>
              <a:ext uri="{FF2B5EF4-FFF2-40B4-BE49-F238E27FC236}">
                <a16:creationId xmlns:a16="http://schemas.microsoft.com/office/drawing/2014/main" id="{7C42A305-EEE6-F43A-2CD6-21068D01C397}"/>
              </a:ext>
            </a:extLst>
          </p:cNvPr>
          <p:cNvSpPr>
            <a:spLocks noGrp="1"/>
          </p:cNvSpPr>
          <p:nvPr>
            <p:ph type="body" sz="quarter" idx="83"/>
          </p:nvPr>
        </p:nvSpPr>
        <p:spPr>
          <a:xfrm>
            <a:off x="6588682" y="6398296"/>
            <a:ext cx="5398076" cy="157051"/>
          </a:xfrm>
        </p:spPr>
        <p:txBody>
          <a:bodyPr/>
          <a:lstStyle/>
          <a:p>
            <a:r>
              <a:rPr lang="en-GB" dirty="0"/>
              <a:t>Imagine you are deciding what activity to do as a family. […] Which of the following are most and least important to you? Base: All families (n=1,296)</a:t>
            </a:r>
          </a:p>
          <a:p>
            <a:endParaRPr lang="en-US" dirty="0"/>
          </a:p>
        </p:txBody>
      </p:sp>
      <p:sp>
        <p:nvSpPr>
          <p:cNvPr id="14" name="Subtitle 2">
            <a:extLst>
              <a:ext uri="{FF2B5EF4-FFF2-40B4-BE49-F238E27FC236}">
                <a16:creationId xmlns:a16="http://schemas.microsoft.com/office/drawing/2014/main" id="{6EE6F919-BF92-7990-0B4C-3BDD97DA3D5F}"/>
              </a:ext>
            </a:extLst>
          </p:cNvPr>
          <p:cNvSpPr>
            <a:spLocks noGrp="1"/>
          </p:cNvSpPr>
          <p:nvPr>
            <p:ph type="subTitle" idx="1"/>
          </p:nvPr>
        </p:nvSpPr>
        <p:spPr>
          <a:xfrm>
            <a:off x="199829" y="1449246"/>
            <a:ext cx="10882181" cy="389945"/>
          </a:xfrm>
        </p:spPr>
        <p:txBody>
          <a:bodyPr/>
          <a:lstStyle/>
          <a:p>
            <a:r>
              <a:rPr lang="en-GB" dirty="0"/>
              <a:t>Suitability for the whole family and value for money are also important considerations</a:t>
            </a:r>
          </a:p>
          <a:p>
            <a:endParaRPr lang="en-US" dirty="0"/>
          </a:p>
        </p:txBody>
      </p:sp>
      <p:sp>
        <p:nvSpPr>
          <p:cNvPr id="16" name="Title 3">
            <a:extLst>
              <a:ext uri="{FF2B5EF4-FFF2-40B4-BE49-F238E27FC236}">
                <a16:creationId xmlns:a16="http://schemas.microsoft.com/office/drawing/2014/main" id="{2B8AE472-8227-0658-6B3C-24D24AD5657F}"/>
              </a:ext>
            </a:extLst>
          </p:cNvPr>
          <p:cNvSpPr>
            <a:spLocks noGrp="1"/>
          </p:cNvSpPr>
          <p:nvPr>
            <p:ph type="title"/>
          </p:nvPr>
        </p:nvSpPr>
        <p:spPr>
          <a:xfrm>
            <a:off x="199829" y="239094"/>
            <a:ext cx="10882181" cy="525552"/>
          </a:xfrm>
        </p:spPr>
        <p:txBody>
          <a:bodyPr/>
          <a:lstStyle/>
          <a:p>
            <a:r>
              <a:rPr lang="en-GB" dirty="0"/>
              <a:t>For all families, quality time &amp; enjoyment for all are key in activity decision-making</a:t>
            </a:r>
            <a:endParaRPr lang="en-US" dirty="0"/>
          </a:p>
        </p:txBody>
      </p:sp>
      <p:graphicFrame>
        <p:nvGraphicFramePr>
          <p:cNvPr id="7" name="Chart Placeholder 5">
            <a:extLst>
              <a:ext uri="{FF2B5EF4-FFF2-40B4-BE49-F238E27FC236}">
                <a16:creationId xmlns:a16="http://schemas.microsoft.com/office/drawing/2014/main" id="{F4CFEF64-C567-3010-D662-FD019AF9BDE0}"/>
              </a:ext>
            </a:extLst>
          </p:cNvPr>
          <p:cNvGraphicFramePr>
            <a:graphicFrameLocks noGrp="1"/>
          </p:cNvGraphicFramePr>
          <p:nvPr>
            <p:ph type="chart" sz="quarter" idx="84"/>
            <p:extLst>
              <p:ext uri="{D42A27DB-BD31-4B8C-83A1-F6EECF244321}">
                <p14:modId xmlns:p14="http://schemas.microsoft.com/office/powerpoint/2010/main" val="1536281042"/>
              </p:ext>
            </p:extLst>
          </p:nvPr>
        </p:nvGraphicFramePr>
        <p:xfrm>
          <a:off x="0" y="1457380"/>
          <a:ext cx="12106656" cy="4107832"/>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614DBCED-D89D-C299-CDF8-2CDFF58AA6AB}"/>
              </a:ext>
            </a:extLst>
          </p:cNvPr>
          <p:cNvSpPr txBox="1"/>
          <p:nvPr/>
        </p:nvSpPr>
        <p:spPr>
          <a:xfrm>
            <a:off x="731298" y="2777990"/>
            <a:ext cx="271346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spc="0" normalizeH="0" baseline="0" noProof="0">
                <a:ln>
                  <a:noFill/>
                </a:ln>
                <a:effectLst/>
                <a:uLnTx/>
                <a:uFillTx/>
                <a:latin typeface="+mj-lt"/>
                <a:cs typeface="Inter Tight" panose="020B0604020202020204" pitchFamily="34" charset="0"/>
                <a:sym typeface="Inter Tight"/>
              </a:rPr>
              <a:t>Top 5</a:t>
            </a:r>
            <a:endParaRPr kumimoji="0" lang="en-GB" sz="1050" b="1" i="0" u="none" strike="noStrike" kern="0" cap="none" spc="0" normalizeH="0" baseline="0" noProof="0">
              <a:ln>
                <a:noFill/>
              </a:ln>
              <a:effectLst/>
              <a:uLnTx/>
              <a:uFillTx/>
              <a:latin typeface="+mj-lt"/>
              <a:cs typeface="Inter Tight"/>
              <a:sym typeface="Inter Tight"/>
            </a:endParaRPr>
          </a:p>
        </p:txBody>
      </p:sp>
      <p:sp>
        <p:nvSpPr>
          <p:cNvPr id="17" name="TextBox 16">
            <a:extLst>
              <a:ext uri="{FF2B5EF4-FFF2-40B4-BE49-F238E27FC236}">
                <a16:creationId xmlns:a16="http://schemas.microsoft.com/office/drawing/2014/main" id="{38982CCD-AE3D-A6A6-3AB2-88EFFB65FDC8}"/>
              </a:ext>
            </a:extLst>
          </p:cNvPr>
          <p:cNvSpPr txBox="1"/>
          <p:nvPr/>
        </p:nvSpPr>
        <p:spPr>
          <a:xfrm>
            <a:off x="1452039" y="2054155"/>
            <a:ext cx="9584251"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600" b="1" i="0" u="none" strike="noStrike" kern="1200" cap="none" spc="0" normalizeH="0" baseline="0" noProof="0" err="1">
                <a:ln>
                  <a:noFill/>
                </a:ln>
                <a:solidFill>
                  <a:srgbClr val="000000"/>
                </a:solidFill>
                <a:effectLst/>
                <a:uLnTx/>
                <a:uFillTx/>
                <a:latin typeface="+mj-lt"/>
                <a:cs typeface="Inter Tight"/>
                <a:sym typeface="Inter Tight"/>
              </a:rPr>
              <a:t>MaxDiff</a:t>
            </a:r>
            <a:r>
              <a:rPr kumimoji="0" lang="en-GB" sz="1600" b="1" i="0" u="none" strike="noStrike" kern="1200" cap="none" spc="0" normalizeH="0" baseline="0" noProof="0">
                <a:ln>
                  <a:noFill/>
                </a:ln>
                <a:solidFill>
                  <a:srgbClr val="000000"/>
                </a:solidFill>
                <a:effectLst/>
                <a:uLnTx/>
                <a:uFillTx/>
                <a:latin typeface="+mj-lt"/>
                <a:cs typeface="Inter Tight"/>
                <a:sym typeface="Inter Tight"/>
              </a:rPr>
              <a:t> – Importance of elements when deciding on a family activity - % (All respondents)</a:t>
            </a:r>
          </a:p>
        </p:txBody>
      </p:sp>
    </p:spTree>
    <p:extLst>
      <p:ext uri="{BB962C8B-B14F-4D97-AF65-F5344CB8AC3E}">
        <p14:creationId xmlns:p14="http://schemas.microsoft.com/office/powerpoint/2010/main" val="1635787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82405-C184-CFCB-9665-3CB0BDFD832B}"/>
            </a:ext>
          </a:extLst>
        </p:cNvPr>
        <p:cNvGrpSpPr/>
        <p:nvPr/>
      </p:nvGrpSpPr>
      <p:grpSpPr>
        <a:xfrm>
          <a:off x="0" y="0"/>
          <a:ext cx="0" cy="0"/>
          <a:chOff x="0" y="0"/>
          <a:chExt cx="0" cy="0"/>
        </a:xfrm>
      </p:grpSpPr>
      <p:sp>
        <p:nvSpPr>
          <p:cNvPr id="11" name="Freeform: Shape 19">
            <a:extLst>
              <a:ext uri="{FF2B5EF4-FFF2-40B4-BE49-F238E27FC236}">
                <a16:creationId xmlns:a16="http://schemas.microsoft.com/office/drawing/2014/main" id="{195D3FCB-120E-60BE-3F93-5F100DA3451B}"/>
              </a:ext>
            </a:extLst>
          </p:cNvPr>
          <p:cNvSpPr/>
          <p:nvPr/>
        </p:nvSpPr>
        <p:spPr>
          <a:xfrm rot="483202">
            <a:off x="6084353" y="2295145"/>
            <a:ext cx="2273263" cy="1670255"/>
          </a:xfrm>
          <a:custGeom>
            <a:avLst/>
            <a:gdLst>
              <a:gd name="connsiteX0" fmla="*/ 248048 w 1443249"/>
              <a:gd name="connsiteY0" fmla="*/ 783274 h 1226982"/>
              <a:gd name="connsiteX1" fmla="*/ 1019146 w 1443249"/>
              <a:gd name="connsiteY1" fmla="*/ 1226826 h 1226982"/>
              <a:gd name="connsiteX2" fmla="*/ 1428579 w 1443249"/>
              <a:gd name="connsiteY2" fmla="*/ 824217 h 1226982"/>
              <a:gd name="connsiteX3" fmla="*/ 514179 w 1443249"/>
              <a:gd name="connsiteY3" fmla="*/ 73590 h 1226982"/>
              <a:gd name="connsiteX4" fmla="*/ 9212 w 1443249"/>
              <a:gd name="connsiteY4" fmla="*/ 107710 h 1226982"/>
              <a:gd name="connsiteX5" fmla="*/ 248048 w 1443249"/>
              <a:gd name="connsiteY5" fmla="*/ 783274 h 1226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3249" h="1226982">
                <a:moveTo>
                  <a:pt x="248048" y="783274"/>
                </a:moveTo>
                <a:cubicBezTo>
                  <a:pt x="416370" y="969793"/>
                  <a:pt x="822391" y="1220002"/>
                  <a:pt x="1019146" y="1226826"/>
                </a:cubicBezTo>
                <a:cubicBezTo>
                  <a:pt x="1215901" y="1233650"/>
                  <a:pt x="1512740" y="1016423"/>
                  <a:pt x="1428579" y="824217"/>
                </a:cubicBezTo>
                <a:cubicBezTo>
                  <a:pt x="1344418" y="632011"/>
                  <a:pt x="750740" y="193008"/>
                  <a:pt x="514179" y="73590"/>
                </a:cubicBezTo>
                <a:cubicBezTo>
                  <a:pt x="277618" y="-45828"/>
                  <a:pt x="52430" y="-9433"/>
                  <a:pt x="9212" y="107710"/>
                </a:cubicBezTo>
                <a:cubicBezTo>
                  <a:pt x="-34006" y="224853"/>
                  <a:pt x="79726" y="596755"/>
                  <a:pt x="248048" y="783274"/>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endParaRPr kumimoji="0" lang="en-GB" sz="1400"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13" name="Freeform: Shape 20">
            <a:extLst>
              <a:ext uri="{FF2B5EF4-FFF2-40B4-BE49-F238E27FC236}">
                <a16:creationId xmlns:a16="http://schemas.microsoft.com/office/drawing/2014/main" id="{450F1EE3-017D-DCF2-3ECF-386A20364161}"/>
              </a:ext>
            </a:extLst>
          </p:cNvPr>
          <p:cNvSpPr/>
          <p:nvPr/>
        </p:nvSpPr>
        <p:spPr>
          <a:xfrm>
            <a:off x="7484534" y="1942173"/>
            <a:ext cx="3183466" cy="1275157"/>
          </a:xfrm>
          <a:custGeom>
            <a:avLst/>
            <a:gdLst>
              <a:gd name="connsiteX0" fmla="*/ 169207 w 3033753"/>
              <a:gd name="connsiteY0" fmla="*/ 554285 h 973845"/>
              <a:gd name="connsiteX1" fmla="*/ 1301971 w 3033753"/>
              <a:gd name="connsiteY1" fmla="*/ 936422 h 973845"/>
              <a:gd name="connsiteX2" fmla="*/ 2646275 w 3033753"/>
              <a:gd name="connsiteY2" fmla="*/ 902302 h 973845"/>
              <a:gd name="connsiteX3" fmla="*/ 3014765 w 3033753"/>
              <a:gd name="connsiteY3" fmla="*/ 431455 h 973845"/>
              <a:gd name="connsiteX4" fmla="*/ 2189075 w 3033753"/>
              <a:gd name="connsiteY4" fmla="*/ 76613 h 973845"/>
              <a:gd name="connsiteX5" fmla="*/ 1165493 w 3033753"/>
              <a:gd name="connsiteY5" fmla="*/ 8374 h 973845"/>
              <a:gd name="connsiteX6" fmla="*/ 107792 w 3033753"/>
              <a:gd name="connsiteY6" fmla="*/ 206267 h 973845"/>
              <a:gd name="connsiteX7" fmla="*/ 169207 w 3033753"/>
              <a:gd name="connsiteY7" fmla="*/ 554285 h 97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33753" h="973845">
                <a:moveTo>
                  <a:pt x="169207" y="554285"/>
                </a:moveTo>
                <a:cubicBezTo>
                  <a:pt x="368237" y="675977"/>
                  <a:pt x="889126" y="878419"/>
                  <a:pt x="1301971" y="936422"/>
                </a:cubicBezTo>
                <a:cubicBezTo>
                  <a:pt x="1714816" y="994425"/>
                  <a:pt x="2360809" y="986463"/>
                  <a:pt x="2646275" y="902302"/>
                </a:cubicBezTo>
                <a:cubicBezTo>
                  <a:pt x="2931741" y="818141"/>
                  <a:pt x="3090965" y="569070"/>
                  <a:pt x="3014765" y="431455"/>
                </a:cubicBezTo>
                <a:cubicBezTo>
                  <a:pt x="2938565" y="293840"/>
                  <a:pt x="2497287" y="147126"/>
                  <a:pt x="2189075" y="76613"/>
                </a:cubicBezTo>
                <a:cubicBezTo>
                  <a:pt x="1880863" y="6100"/>
                  <a:pt x="1512374" y="-13235"/>
                  <a:pt x="1165493" y="8374"/>
                </a:cubicBezTo>
                <a:cubicBezTo>
                  <a:pt x="818613" y="29983"/>
                  <a:pt x="272702" y="114145"/>
                  <a:pt x="107792" y="206267"/>
                </a:cubicBezTo>
                <a:cubicBezTo>
                  <a:pt x="-57118" y="298389"/>
                  <a:pt x="-29823" y="432593"/>
                  <a:pt x="169207" y="55428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Inter Tight"/>
              <a:buNone/>
              <a:tabLst/>
              <a:defRPr/>
            </a:pPr>
            <a:endParaRPr kumimoji="0" lang="en-GB" sz="1400" b="0" i="0" u="none" strike="noStrike" kern="0" cap="none" spc="0" normalizeH="0" baseline="0" noProof="0">
              <a:ln>
                <a:noFill/>
              </a:ln>
              <a:solidFill>
                <a:srgbClr val="FFFFFF"/>
              </a:solidFill>
              <a:effectLst/>
              <a:uLnTx/>
              <a:uFillTx/>
              <a:latin typeface="Inter Tight" panose="020B0604020202020204"/>
              <a:ea typeface="+mn-ea"/>
              <a:cs typeface="+mn-cs"/>
              <a:sym typeface="Inter Tight"/>
            </a:endParaRPr>
          </a:p>
        </p:txBody>
      </p:sp>
      <p:sp>
        <p:nvSpPr>
          <p:cNvPr id="2" name="Text Placeholder 1">
            <a:extLst>
              <a:ext uri="{FF2B5EF4-FFF2-40B4-BE49-F238E27FC236}">
                <a16:creationId xmlns:a16="http://schemas.microsoft.com/office/drawing/2014/main" id="{9D1A9361-FEDE-2DE2-4051-00C90B3EC5E3}"/>
              </a:ext>
            </a:extLst>
          </p:cNvPr>
          <p:cNvSpPr>
            <a:spLocks noGrp="1"/>
          </p:cNvSpPr>
          <p:nvPr>
            <p:ph type="body" sz="quarter" idx="83"/>
          </p:nvPr>
        </p:nvSpPr>
        <p:spPr>
          <a:xfrm>
            <a:off x="6588682" y="6407440"/>
            <a:ext cx="5398076" cy="157051"/>
          </a:xfrm>
        </p:spPr>
        <p:txBody>
          <a:bodyPr/>
          <a:lstStyle/>
          <a:p>
            <a:r>
              <a:rPr lang="en-GB" dirty="0"/>
              <a:t>A2. When thinking about [cinema], how much do you agree, or disagree, with each of the following statements? Base: All cinemagoing families (n=1,101)</a:t>
            </a:r>
          </a:p>
          <a:p>
            <a:endParaRPr lang="en-GB" dirty="0"/>
          </a:p>
        </p:txBody>
      </p:sp>
      <p:sp>
        <p:nvSpPr>
          <p:cNvPr id="4" name="Title 3">
            <a:extLst>
              <a:ext uri="{FF2B5EF4-FFF2-40B4-BE49-F238E27FC236}">
                <a16:creationId xmlns:a16="http://schemas.microsoft.com/office/drawing/2014/main" id="{5F3B5B5B-6415-0253-4D03-29B6A1B32571}"/>
              </a:ext>
            </a:extLst>
          </p:cNvPr>
          <p:cNvSpPr>
            <a:spLocks noGrp="1"/>
          </p:cNvSpPr>
          <p:nvPr>
            <p:ph type="title"/>
          </p:nvPr>
        </p:nvSpPr>
        <p:spPr/>
        <p:txBody>
          <a:bodyPr/>
          <a:lstStyle/>
          <a:p>
            <a:r>
              <a:rPr lang="en-GB" dirty="0"/>
              <a:t>Cinema delivers strongly against the most important factors for families</a:t>
            </a:r>
          </a:p>
        </p:txBody>
      </p:sp>
      <p:cxnSp>
        <p:nvCxnSpPr>
          <p:cNvPr id="14" name="MedianYline">
            <a:extLst>
              <a:ext uri="{FF2B5EF4-FFF2-40B4-BE49-F238E27FC236}">
                <a16:creationId xmlns:a16="http://schemas.microsoft.com/office/drawing/2014/main" id="{836825DC-87D1-33F2-72DD-370D9A65AA2B}"/>
              </a:ext>
            </a:extLst>
          </p:cNvPr>
          <p:cNvCxnSpPr>
            <a:cxnSpLocks/>
          </p:cNvCxnSpPr>
          <p:nvPr/>
        </p:nvCxnSpPr>
        <p:spPr>
          <a:xfrm>
            <a:off x="1234694" y="4154833"/>
            <a:ext cx="10012426" cy="0"/>
          </a:xfrm>
          <a:prstGeom prst="line">
            <a:avLst/>
          </a:prstGeom>
          <a:noFill/>
          <a:ln w="6350" cap="flat">
            <a:solidFill>
              <a:schemeClr val="bg1">
                <a:lumMod val="8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5" name="MedianXline">
            <a:extLst>
              <a:ext uri="{FF2B5EF4-FFF2-40B4-BE49-F238E27FC236}">
                <a16:creationId xmlns:a16="http://schemas.microsoft.com/office/drawing/2014/main" id="{870A2842-0355-A73D-263E-D5E153A28156}"/>
              </a:ext>
            </a:extLst>
          </p:cNvPr>
          <p:cNvCxnSpPr>
            <a:cxnSpLocks/>
          </p:cNvCxnSpPr>
          <p:nvPr/>
        </p:nvCxnSpPr>
        <p:spPr>
          <a:xfrm>
            <a:off x="5631775" y="2193148"/>
            <a:ext cx="0" cy="3037220"/>
          </a:xfrm>
          <a:prstGeom prst="line">
            <a:avLst/>
          </a:prstGeom>
          <a:noFill/>
          <a:ln w="6350" cap="flat">
            <a:solidFill>
              <a:schemeClr val="bg1">
                <a:lumMod val="8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8" name="Straight Arrow Connector 17">
            <a:extLst>
              <a:ext uri="{FF2B5EF4-FFF2-40B4-BE49-F238E27FC236}">
                <a16:creationId xmlns:a16="http://schemas.microsoft.com/office/drawing/2014/main" id="{67B4310B-043F-CA0E-EBE0-5A0F624CA865}"/>
              </a:ext>
            </a:extLst>
          </p:cNvPr>
          <p:cNvCxnSpPr>
            <a:cxnSpLocks/>
          </p:cNvCxnSpPr>
          <p:nvPr/>
        </p:nvCxnSpPr>
        <p:spPr>
          <a:xfrm flipV="1">
            <a:off x="743845" y="2164159"/>
            <a:ext cx="12325" cy="3096000"/>
          </a:xfrm>
          <a:prstGeom prst="straightConnector1">
            <a:avLst/>
          </a:prstGeom>
          <a:noFill/>
          <a:ln w="25400" cap="flat">
            <a:solidFill>
              <a:schemeClr val="tx1"/>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 name="TextBox 18">
            <a:extLst>
              <a:ext uri="{FF2B5EF4-FFF2-40B4-BE49-F238E27FC236}">
                <a16:creationId xmlns:a16="http://schemas.microsoft.com/office/drawing/2014/main" id="{88133AEC-4B27-C846-48C7-5F2319A32224}"/>
              </a:ext>
            </a:extLst>
          </p:cNvPr>
          <p:cNvSpPr txBox="1"/>
          <p:nvPr/>
        </p:nvSpPr>
        <p:spPr>
          <a:xfrm rot="16200000">
            <a:off x="-1059097" y="3683134"/>
            <a:ext cx="3267229"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effectLst/>
                <a:uLnTx/>
                <a:uFillTx/>
                <a:latin typeface="+mj-lt"/>
                <a:ea typeface="Curiosity-TWDC Medium"/>
                <a:cs typeface="Curiosity-TWDC Medium"/>
                <a:sym typeface="Curiosity-TWDC Medium"/>
              </a:rPr>
              <a:t>Importance when choosing family activity*</a:t>
            </a:r>
            <a:endParaRPr kumimoji="0" lang="en-GB" sz="1200" b="1" i="0" u="none" strike="noStrike" kern="0" cap="none" spc="0" normalizeH="0" baseline="0" noProof="0" dirty="0">
              <a:ln>
                <a:noFill/>
              </a:ln>
              <a:effectLst/>
              <a:uLnTx/>
              <a:uFillTx/>
              <a:latin typeface="+mj-lt"/>
              <a:ea typeface="Curiosity-TWDC Medium"/>
              <a:cs typeface="Curiosity-TWDC Medium"/>
              <a:sym typeface="Curiosity-TWDC Medium"/>
            </a:endParaRPr>
          </a:p>
        </p:txBody>
      </p:sp>
      <p:sp>
        <p:nvSpPr>
          <p:cNvPr id="20" name="TextBox 19">
            <a:extLst>
              <a:ext uri="{FF2B5EF4-FFF2-40B4-BE49-F238E27FC236}">
                <a16:creationId xmlns:a16="http://schemas.microsoft.com/office/drawing/2014/main" id="{63C48562-E3C1-C4ED-AD07-19721D5F2F32}"/>
              </a:ext>
            </a:extLst>
          </p:cNvPr>
          <p:cNvSpPr txBox="1"/>
          <p:nvPr/>
        </p:nvSpPr>
        <p:spPr>
          <a:xfrm>
            <a:off x="452287" y="2075469"/>
            <a:ext cx="244459"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effectLst/>
                <a:uLnTx/>
                <a:uFillTx/>
                <a:latin typeface="+mj-lt"/>
                <a:ea typeface="Curiosity-TWDC Medium"/>
                <a:cs typeface="Curiosity-TWDC Medium"/>
                <a:sym typeface="Curiosity-TWDC Medium"/>
              </a:rPr>
              <a:t>+</a:t>
            </a:r>
            <a:endParaRPr kumimoji="0" lang="en-GB" sz="1200" b="1" i="0" u="none" strike="noStrike" kern="0" cap="none" spc="0" normalizeH="0" baseline="0" noProof="0">
              <a:ln>
                <a:noFill/>
              </a:ln>
              <a:effectLst/>
              <a:uLnTx/>
              <a:uFillTx/>
              <a:latin typeface="+mj-lt"/>
              <a:ea typeface="Curiosity-TWDC Medium"/>
              <a:cs typeface="Curiosity-TWDC Medium"/>
              <a:sym typeface="Curiosity-TWDC Medium"/>
            </a:endParaRPr>
          </a:p>
        </p:txBody>
      </p:sp>
      <p:sp>
        <p:nvSpPr>
          <p:cNvPr id="21" name="TextBox 20">
            <a:extLst>
              <a:ext uri="{FF2B5EF4-FFF2-40B4-BE49-F238E27FC236}">
                <a16:creationId xmlns:a16="http://schemas.microsoft.com/office/drawing/2014/main" id="{87702901-B3F8-F8B2-87B5-B8C60FE2A81B}"/>
              </a:ext>
            </a:extLst>
          </p:cNvPr>
          <p:cNvSpPr txBox="1"/>
          <p:nvPr/>
        </p:nvSpPr>
        <p:spPr>
          <a:xfrm>
            <a:off x="452286" y="5290799"/>
            <a:ext cx="244459"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effectLst/>
                <a:uLnTx/>
                <a:uFillTx/>
                <a:latin typeface="+mj-lt"/>
                <a:ea typeface="Curiosity-TWDC Medium"/>
                <a:cs typeface="Curiosity-TWDC Medium"/>
                <a:sym typeface="Curiosity-TWDC Medium"/>
              </a:rPr>
              <a:t>-</a:t>
            </a:r>
            <a:endParaRPr kumimoji="0" lang="en-GB" sz="1200" b="1" i="0" u="none" strike="noStrike" kern="0" cap="none" spc="0" normalizeH="0" baseline="0" noProof="0">
              <a:ln>
                <a:noFill/>
              </a:ln>
              <a:effectLst/>
              <a:uLnTx/>
              <a:uFillTx/>
              <a:latin typeface="+mj-lt"/>
              <a:ea typeface="Curiosity-TWDC Medium"/>
              <a:cs typeface="Curiosity-TWDC Medium"/>
              <a:sym typeface="Curiosity-TWDC Medium"/>
            </a:endParaRPr>
          </a:p>
        </p:txBody>
      </p:sp>
      <p:sp>
        <p:nvSpPr>
          <p:cNvPr id="27" name="TextBox 26">
            <a:extLst>
              <a:ext uri="{FF2B5EF4-FFF2-40B4-BE49-F238E27FC236}">
                <a16:creationId xmlns:a16="http://schemas.microsoft.com/office/drawing/2014/main" id="{16929173-25B4-C03C-AED1-93F679A314AD}"/>
              </a:ext>
            </a:extLst>
          </p:cNvPr>
          <p:cNvSpPr txBox="1"/>
          <p:nvPr/>
        </p:nvSpPr>
        <p:spPr>
          <a:xfrm>
            <a:off x="4125000" y="5593674"/>
            <a:ext cx="3267229"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effectLst/>
                <a:uLnTx/>
                <a:uFillTx/>
                <a:latin typeface="+mj-lt"/>
                <a:ea typeface="Curiosity-TWDC Medium"/>
                <a:cs typeface="Curiosity-TWDC Medium"/>
                <a:sym typeface="Curiosity-TWDC Medium"/>
              </a:rPr>
              <a:t>Cinema performance (strongly agree score)</a:t>
            </a:r>
            <a:endParaRPr kumimoji="0" lang="en-GB" sz="1200" b="1" i="0" u="none" strike="noStrike" kern="0" cap="none" spc="0" normalizeH="0" baseline="0" noProof="0" dirty="0">
              <a:ln>
                <a:noFill/>
              </a:ln>
              <a:effectLst/>
              <a:uLnTx/>
              <a:uFillTx/>
              <a:latin typeface="+mj-lt"/>
              <a:ea typeface="Curiosity-TWDC Medium"/>
              <a:cs typeface="Curiosity-TWDC Medium"/>
              <a:sym typeface="Curiosity-TWDC Medium"/>
            </a:endParaRPr>
          </a:p>
        </p:txBody>
      </p:sp>
      <p:sp>
        <p:nvSpPr>
          <p:cNvPr id="29" name="TextBox 28">
            <a:extLst>
              <a:ext uri="{FF2B5EF4-FFF2-40B4-BE49-F238E27FC236}">
                <a16:creationId xmlns:a16="http://schemas.microsoft.com/office/drawing/2014/main" id="{116CD28D-0035-C521-A437-B6B96B27B898}"/>
              </a:ext>
            </a:extLst>
          </p:cNvPr>
          <p:cNvSpPr txBox="1"/>
          <p:nvPr/>
        </p:nvSpPr>
        <p:spPr>
          <a:xfrm>
            <a:off x="199829" y="1543795"/>
            <a:ext cx="8907595"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b="1" i="0" u="none" strike="noStrike" kern="1200" spc="0" baseline="0">
                <a:solidFill>
                  <a:srgbClr val="000000"/>
                </a:solidFill>
                <a:latin typeface="+mn-lt"/>
                <a:ea typeface="+mn-ea"/>
                <a:cs typeface="+mn-cs"/>
              </a:defRPr>
            </a:pPr>
            <a:r>
              <a:rPr kumimoji="0" lang="en-GB" sz="1400" b="1" i="0" u="none" strike="noStrike" kern="1200" cap="none" spc="0" normalizeH="0" baseline="0" noProof="0" err="1">
                <a:ln>
                  <a:noFill/>
                </a:ln>
                <a:effectLst/>
                <a:uLnTx/>
                <a:uFillTx/>
                <a:latin typeface="+mj-lt"/>
                <a:cs typeface="Inter Tight"/>
                <a:sym typeface="Inter Tight"/>
              </a:rPr>
              <a:t>MaxDiff</a:t>
            </a:r>
            <a:r>
              <a:rPr kumimoji="0" lang="en-GB" sz="1400" b="1" i="0" u="none" strike="noStrike" kern="1200" cap="none" spc="0" normalizeH="0" baseline="0" noProof="0">
                <a:ln>
                  <a:noFill/>
                </a:ln>
                <a:effectLst/>
                <a:uLnTx/>
                <a:uFillTx/>
                <a:latin typeface="+mj-lt"/>
                <a:cs typeface="Inter Tight"/>
                <a:sym typeface="Inter Tight"/>
              </a:rPr>
              <a:t> vs Cinema performance - % (Cinemagoer families)</a:t>
            </a:r>
          </a:p>
        </p:txBody>
      </p:sp>
      <p:cxnSp>
        <p:nvCxnSpPr>
          <p:cNvPr id="36" name="Straight Arrow Connector 35">
            <a:extLst>
              <a:ext uri="{FF2B5EF4-FFF2-40B4-BE49-F238E27FC236}">
                <a16:creationId xmlns:a16="http://schemas.microsoft.com/office/drawing/2014/main" id="{1E7CE180-2D61-B991-8D58-2594534D42D3}"/>
              </a:ext>
            </a:extLst>
          </p:cNvPr>
          <p:cNvCxnSpPr>
            <a:cxnSpLocks/>
          </p:cNvCxnSpPr>
          <p:nvPr/>
        </p:nvCxnSpPr>
        <p:spPr>
          <a:xfrm>
            <a:off x="1234694" y="5566044"/>
            <a:ext cx="10044000" cy="0"/>
          </a:xfrm>
          <a:prstGeom prst="straightConnector1">
            <a:avLst/>
          </a:prstGeom>
          <a:noFill/>
          <a:ln w="25400" cap="flat">
            <a:solidFill>
              <a:schemeClr val="tx1"/>
            </a:solidFill>
            <a:prstDash val="solid"/>
            <a:miter lim="400000"/>
            <a:tailEnd type="triangle"/>
          </a:ln>
          <a:effectLst/>
          <a:sp3d/>
        </p:spPr>
        <p:style>
          <a:lnRef idx="0">
            <a:scrgbClr r="0" g="0" b="0"/>
          </a:lnRef>
          <a:fillRef idx="0">
            <a:scrgbClr r="0" g="0" b="0"/>
          </a:fillRef>
          <a:effectRef idx="0">
            <a:scrgbClr r="0" g="0" b="0"/>
          </a:effectRef>
          <a:fontRef idx="none"/>
        </p:style>
      </p:cxnSp>
      <p:graphicFrame>
        <p:nvGraphicFramePr>
          <p:cNvPr id="9" name="Chart Placeholder 8">
            <a:extLst>
              <a:ext uri="{FF2B5EF4-FFF2-40B4-BE49-F238E27FC236}">
                <a16:creationId xmlns:a16="http://schemas.microsoft.com/office/drawing/2014/main" id="{20ED7E78-C2B7-497D-93D8-4CA9590D8033}"/>
              </a:ext>
            </a:extLst>
          </p:cNvPr>
          <p:cNvGraphicFramePr>
            <a:graphicFrameLocks noGrp="1"/>
          </p:cNvGraphicFramePr>
          <p:nvPr>
            <p:ph type="chart" sz="quarter" idx="84"/>
            <p:extLst>
              <p:ext uri="{D42A27DB-BD31-4B8C-83A1-F6EECF244321}">
                <p14:modId xmlns:p14="http://schemas.microsoft.com/office/powerpoint/2010/main" val="1874752247"/>
              </p:ext>
            </p:extLst>
          </p:nvPr>
        </p:nvGraphicFramePr>
        <p:xfrm>
          <a:off x="652405" y="1783080"/>
          <a:ext cx="11034721" cy="37646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4941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208F9-C7C8-D986-714E-52ED5C899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2DD00-AFB2-2C02-FFDA-5978949A385C}"/>
              </a:ext>
            </a:extLst>
          </p:cNvPr>
          <p:cNvSpPr>
            <a:spLocks noGrp="1"/>
          </p:cNvSpPr>
          <p:nvPr>
            <p:ph type="title"/>
          </p:nvPr>
        </p:nvSpPr>
        <p:spPr/>
        <p:txBody>
          <a:bodyPr/>
          <a:lstStyle/>
          <a:p>
            <a:r>
              <a:rPr lang="en-GB" dirty="0"/>
              <a:t>Cinema is the top consideration all year round - well ahead of other options</a:t>
            </a:r>
          </a:p>
        </p:txBody>
      </p:sp>
      <p:sp>
        <p:nvSpPr>
          <p:cNvPr id="3" name="Text Placeholder 2">
            <a:extLst>
              <a:ext uri="{FF2B5EF4-FFF2-40B4-BE49-F238E27FC236}">
                <a16:creationId xmlns:a16="http://schemas.microsoft.com/office/drawing/2014/main" id="{E48FE352-05DC-9253-D866-6FD727A59BA9}"/>
              </a:ext>
            </a:extLst>
          </p:cNvPr>
          <p:cNvSpPr>
            <a:spLocks noGrp="1"/>
          </p:cNvSpPr>
          <p:nvPr>
            <p:ph type="body" sz="quarter" idx="115"/>
          </p:nvPr>
        </p:nvSpPr>
        <p:spPr>
          <a:xfrm>
            <a:off x="173010" y="3475834"/>
            <a:ext cx="1936800" cy="743898"/>
          </a:xfrm>
        </p:spPr>
        <p:txBody>
          <a:bodyPr/>
          <a:lstStyle/>
          <a:p>
            <a:pPr>
              <a:spcBef>
                <a:spcPts val="0"/>
              </a:spcBef>
            </a:pPr>
            <a:r>
              <a:rPr lang="en-GB" sz="2000" dirty="0"/>
              <a:t>October </a:t>
            </a:r>
          </a:p>
          <a:p>
            <a:pPr>
              <a:spcBef>
                <a:spcPts val="0"/>
              </a:spcBef>
            </a:pPr>
            <a:r>
              <a:rPr lang="en-GB" sz="2000" dirty="0"/>
              <a:t>half-term</a:t>
            </a:r>
          </a:p>
        </p:txBody>
      </p:sp>
      <p:sp>
        <p:nvSpPr>
          <p:cNvPr id="6" name="Text Placeholder 5">
            <a:extLst>
              <a:ext uri="{FF2B5EF4-FFF2-40B4-BE49-F238E27FC236}">
                <a16:creationId xmlns:a16="http://schemas.microsoft.com/office/drawing/2014/main" id="{DCE14D35-E51D-C552-6F65-B35044BA8A0F}"/>
              </a:ext>
            </a:extLst>
          </p:cNvPr>
          <p:cNvSpPr>
            <a:spLocks noGrp="1"/>
          </p:cNvSpPr>
          <p:nvPr>
            <p:ph type="body" sz="quarter" idx="223"/>
          </p:nvPr>
        </p:nvSpPr>
        <p:spPr>
          <a:xfrm>
            <a:off x="2158306" y="3657556"/>
            <a:ext cx="1936800" cy="743898"/>
          </a:xfrm>
        </p:spPr>
        <p:txBody>
          <a:bodyPr/>
          <a:lstStyle/>
          <a:p>
            <a:r>
              <a:rPr lang="en-GB" sz="2000" dirty="0"/>
              <a:t>Christmas holidays</a:t>
            </a:r>
          </a:p>
        </p:txBody>
      </p:sp>
      <p:sp>
        <p:nvSpPr>
          <p:cNvPr id="77" name="Text Placeholder 76">
            <a:extLst>
              <a:ext uri="{FF2B5EF4-FFF2-40B4-BE49-F238E27FC236}">
                <a16:creationId xmlns:a16="http://schemas.microsoft.com/office/drawing/2014/main" id="{2B9CCAF9-B016-680E-695D-34DCED138801}"/>
              </a:ext>
            </a:extLst>
          </p:cNvPr>
          <p:cNvSpPr>
            <a:spLocks noGrp="1"/>
          </p:cNvSpPr>
          <p:nvPr>
            <p:ph type="body" sz="quarter" idx="304"/>
          </p:nvPr>
        </p:nvSpPr>
        <p:spPr>
          <a:xfrm>
            <a:off x="4143602" y="3470052"/>
            <a:ext cx="1936800" cy="743898"/>
          </a:xfrm>
        </p:spPr>
        <p:txBody>
          <a:bodyPr/>
          <a:lstStyle/>
          <a:p>
            <a:pPr>
              <a:spcBef>
                <a:spcPts val="0"/>
              </a:spcBef>
            </a:pPr>
            <a:r>
              <a:rPr lang="en-GB" sz="2000" dirty="0"/>
              <a:t>February </a:t>
            </a:r>
          </a:p>
          <a:p>
            <a:pPr>
              <a:spcBef>
                <a:spcPts val="0"/>
              </a:spcBef>
            </a:pPr>
            <a:r>
              <a:rPr lang="en-GB" sz="2000" dirty="0"/>
              <a:t>half-term</a:t>
            </a:r>
          </a:p>
        </p:txBody>
      </p:sp>
      <p:sp>
        <p:nvSpPr>
          <p:cNvPr id="78" name="Text Placeholder 77">
            <a:extLst>
              <a:ext uri="{FF2B5EF4-FFF2-40B4-BE49-F238E27FC236}">
                <a16:creationId xmlns:a16="http://schemas.microsoft.com/office/drawing/2014/main" id="{B6D9AC5E-8150-7EE9-2BC1-3591D2570112}"/>
              </a:ext>
            </a:extLst>
          </p:cNvPr>
          <p:cNvSpPr>
            <a:spLocks noGrp="1"/>
          </p:cNvSpPr>
          <p:nvPr>
            <p:ph type="body" sz="quarter" idx="305"/>
          </p:nvPr>
        </p:nvSpPr>
        <p:spPr>
          <a:xfrm>
            <a:off x="6128898" y="3657556"/>
            <a:ext cx="1936800" cy="743898"/>
          </a:xfrm>
        </p:spPr>
        <p:txBody>
          <a:bodyPr/>
          <a:lstStyle/>
          <a:p>
            <a:r>
              <a:rPr lang="en-GB" sz="2000" dirty="0"/>
              <a:t>Easter holidays</a:t>
            </a:r>
          </a:p>
        </p:txBody>
      </p:sp>
      <p:sp>
        <p:nvSpPr>
          <p:cNvPr id="79" name="Text Placeholder 78">
            <a:extLst>
              <a:ext uri="{FF2B5EF4-FFF2-40B4-BE49-F238E27FC236}">
                <a16:creationId xmlns:a16="http://schemas.microsoft.com/office/drawing/2014/main" id="{610734C6-31A0-0092-BD8B-F1AF95441A4D}"/>
              </a:ext>
            </a:extLst>
          </p:cNvPr>
          <p:cNvSpPr>
            <a:spLocks noGrp="1"/>
          </p:cNvSpPr>
          <p:nvPr>
            <p:ph type="body" sz="quarter" idx="306"/>
          </p:nvPr>
        </p:nvSpPr>
        <p:spPr>
          <a:xfrm>
            <a:off x="8114194" y="3470052"/>
            <a:ext cx="1936800" cy="743898"/>
          </a:xfrm>
        </p:spPr>
        <p:txBody>
          <a:bodyPr/>
          <a:lstStyle/>
          <a:p>
            <a:pPr>
              <a:lnSpc>
                <a:spcPct val="100000"/>
              </a:lnSpc>
              <a:spcBef>
                <a:spcPts val="0"/>
              </a:spcBef>
            </a:pPr>
            <a:r>
              <a:rPr lang="en-GB" sz="2000" dirty="0"/>
              <a:t>May </a:t>
            </a:r>
          </a:p>
          <a:p>
            <a:pPr>
              <a:lnSpc>
                <a:spcPct val="100000"/>
              </a:lnSpc>
              <a:spcBef>
                <a:spcPts val="0"/>
              </a:spcBef>
            </a:pPr>
            <a:r>
              <a:rPr lang="en-GB" sz="2000" dirty="0"/>
              <a:t>half-term</a:t>
            </a:r>
          </a:p>
        </p:txBody>
      </p:sp>
      <p:sp>
        <p:nvSpPr>
          <p:cNvPr id="80" name="Text Placeholder 79">
            <a:extLst>
              <a:ext uri="{FF2B5EF4-FFF2-40B4-BE49-F238E27FC236}">
                <a16:creationId xmlns:a16="http://schemas.microsoft.com/office/drawing/2014/main" id="{6B6E2F4D-5E7D-1398-CE52-A4CF6B67C472}"/>
              </a:ext>
            </a:extLst>
          </p:cNvPr>
          <p:cNvSpPr>
            <a:spLocks noGrp="1"/>
          </p:cNvSpPr>
          <p:nvPr>
            <p:ph type="body" sz="quarter" idx="307"/>
          </p:nvPr>
        </p:nvSpPr>
        <p:spPr>
          <a:xfrm>
            <a:off x="10099488" y="3657556"/>
            <a:ext cx="1936800" cy="743898"/>
          </a:xfrm>
        </p:spPr>
        <p:txBody>
          <a:bodyPr/>
          <a:lstStyle/>
          <a:p>
            <a:r>
              <a:rPr lang="en-GB" sz="2000" dirty="0"/>
              <a:t>Summer holidays</a:t>
            </a:r>
          </a:p>
        </p:txBody>
      </p:sp>
      <p:sp>
        <p:nvSpPr>
          <p:cNvPr id="87" name="Text Placeholder 86">
            <a:extLst>
              <a:ext uri="{FF2B5EF4-FFF2-40B4-BE49-F238E27FC236}">
                <a16:creationId xmlns:a16="http://schemas.microsoft.com/office/drawing/2014/main" id="{3B048652-5F2A-C8B8-6399-8F3E5DD1DD81}"/>
              </a:ext>
            </a:extLst>
          </p:cNvPr>
          <p:cNvSpPr>
            <a:spLocks noGrp="1"/>
          </p:cNvSpPr>
          <p:nvPr>
            <p:ph type="body" sz="quarter" idx="94"/>
          </p:nvPr>
        </p:nvSpPr>
        <p:spPr>
          <a:xfrm>
            <a:off x="6638212" y="6402992"/>
            <a:ext cx="5398076" cy="157051"/>
          </a:xfrm>
        </p:spPr>
        <p:txBody>
          <a:bodyPr/>
          <a:lstStyle/>
          <a:p>
            <a:r>
              <a:rPr lang="en-GB" dirty="0"/>
              <a:t>Now thinking about specific times of year… How likely, or unlikely, are you to choose the following activities to do as a family during [seasonal event]? / Base: All cinemagoing families (n=1,101)</a:t>
            </a:r>
          </a:p>
          <a:p>
            <a:endParaRPr lang="en-GB" dirty="0"/>
          </a:p>
        </p:txBody>
      </p:sp>
      <p:pic>
        <p:nvPicPr>
          <p:cNvPr id="42" name="Picture 41" descr="A pumpkins and leaves on a string&#10;&#10;AI-generated content may be incorrect.">
            <a:extLst>
              <a:ext uri="{FF2B5EF4-FFF2-40B4-BE49-F238E27FC236}">
                <a16:creationId xmlns:a16="http://schemas.microsoft.com/office/drawing/2014/main" id="{00361C23-57FB-501D-5001-4AE23F14F429}"/>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83512" y="4319158"/>
            <a:ext cx="894327" cy="1620000"/>
          </a:xfrm>
          <a:prstGeom prst="rect">
            <a:avLst/>
          </a:prstGeom>
        </p:spPr>
      </p:pic>
      <p:pic>
        <p:nvPicPr>
          <p:cNvPr id="44" name="Picture 43">
            <a:extLst>
              <a:ext uri="{FF2B5EF4-FFF2-40B4-BE49-F238E27FC236}">
                <a16:creationId xmlns:a16="http://schemas.microsoft.com/office/drawing/2014/main" id="{4C65A27A-B721-1BEF-21BE-0AB12B5CC75D}"/>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4664838" y="4319158"/>
            <a:ext cx="894327" cy="1620000"/>
          </a:xfrm>
          <a:prstGeom prst="rect">
            <a:avLst/>
          </a:prstGeom>
        </p:spPr>
      </p:pic>
      <p:pic>
        <p:nvPicPr>
          <p:cNvPr id="46" name="Picture 45">
            <a:extLst>
              <a:ext uri="{FF2B5EF4-FFF2-40B4-BE49-F238E27FC236}">
                <a16:creationId xmlns:a16="http://schemas.microsoft.com/office/drawing/2014/main" id="{B5A87C89-503C-20B7-4AAB-B05800B820E0}"/>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2597665" y="1932537"/>
            <a:ext cx="894327" cy="1620000"/>
          </a:xfrm>
          <a:prstGeom prst="rect">
            <a:avLst/>
          </a:prstGeom>
        </p:spPr>
      </p:pic>
      <p:pic>
        <p:nvPicPr>
          <p:cNvPr id="48" name="Picture 47">
            <a:extLst>
              <a:ext uri="{FF2B5EF4-FFF2-40B4-BE49-F238E27FC236}">
                <a16:creationId xmlns:a16="http://schemas.microsoft.com/office/drawing/2014/main" id="{93CBA47A-EFB0-4BA4-A93F-176A36812592}"/>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6568257" y="1932537"/>
            <a:ext cx="894327" cy="1620000"/>
          </a:xfrm>
          <a:prstGeom prst="rect">
            <a:avLst/>
          </a:prstGeom>
        </p:spPr>
      </p:pic>
      <p:pic>
        <p:nvPicPr>
          <p:cNvPr id="50" name="Picture 49">
            <a:extLst>
              <a:ext uri="{FF2B5EF4-FFF2-40B4-BE49-F238E27FC236}">
                <a16:creationId xmlns:a16="http://schemas.microsoft.com/office/drawing/2014/main" id="{1D8ADD01-4234-6A4A-360B-7AD302128F49}"/>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8635429" y="4319158"/>
            <a:ext cx="894327" cy="1620000"/>
          </a:xfrm>
          <a:prstGeom prst="rect">
            <a:avLst/>
          </a:prstGeom>
        </p:spPr>
      </p:pic>
      <p:pic>
        <p:nvPicPr>
          <p:cNvPr id="52" name="Picture 51">
            <a:extLst>
              <a:ext uri="{FF2B5EF4-FFF2-40B4-BE49-F238E27FC236}">
                <a16:creationId xmlns:a16="http://schemas.microsoft.com/office/drawing/2014/main" id="{56866766-A6E0-890A-092F-55FD6CA7989D}"/>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10538849" y="1932537"/>
            <a:ext cx="894327" cy="1620000"/>
          </a:xfrm>
          <a:prstGeom prst="rect">
            <a:avLst/>
          </a:prstGeom>
        </p:spPr>
      </p:pic>
      <p:sp>
        <p:nvSpPr>
          <p:cNvPr id="53" name="Subtitle 2">
            <a:extLst>
              <a:ext uri="{FF2B5EF4-FFF2-40B4-BE49-F238E27FC236}">
                <a16:creationId xmlns:a16="http://schemas.microsoft.com/office/drawing/2014/main" id="{23A861B3-8573-FE54-A0A3-2A232CCF4C49}"/>
              </a:ext>
            </a:extLst>
          </p:cNvPr>
          <p:cNvSpPr txBox="1">
            <a:spLocks/>
          </p:cNvSpPr>
          <p:nvPr/>
        </p:nvSpPr>
        <p:spPr>
          <a:xfrm>
            <a:off x="127290" y="1413303"/>
            <a:ext cx="11641038" cy="340874"/>
          </a:xfrm>
          <a:prstGeom prst="rect">
            <a:avLst/>
          </a:prstGeom>
        </p:spPr>
        <p:txBody>
          <a:bodyPr>
            <a:no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chemeClr val="bg1"/>
                </a:solidFill>
              </a:rPr>
              <a:t>Likelihood (very/somewhat likely) to go to the cinema by seasonal event (cinemagoing families)</a:t>
            </a:r>
          </a:p>
        </p:txBody>
      </p:sp>
      <p:sp>
        <p:nvSpPr>
          <p:cNvPr id="55" name="TextBox 54">
            <a:extLst>
              <a:ext uri="{FF2B5EF4-FFF2-40B4-BE49-F238E27FC236}">
                <a16:creationId xmlns:a16="http://schemas.microsoft.com/office/drawing/2014/main" id="{4A047718-97E2-122A-1DD2-7E866B2ACBA6}"/>
              </a:ext>
            </a:extLst>
          </p:cNvPr>
          <p:cNvSpPr txBox="1"/>
          <p:nvPr/>
        </p:nvSpPr>
        <p:spPr>
          <a:xfrm>
            <a:off x="548887" y="1937625"/>
            <a:ext cx="1163576" cy="1097356"/>
          </a:xfrm>
          <a:prstGeom prst="rect">
            <a:avLst/>
          </a:prstGeom>
          <a:noFill/>
          <a:ln>
            <a:noFill/>
          </a:ln>
        </p:spPr>
        <p:txBody>
          <a:bodyPr wrap="square" lIns="0" rIns="0" rtlCol="0" anchor="b">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kumimoji="0" lang="en-US" sz="8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#1 </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r>
              <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89%</a:t>
            </a:r>
          </a:p>
        </p:txBody>
      </p:sp>
      <p:sp>
        <p:nvSpPr>
          <p:cNvPr id="57" name="TextBox 56">
            <a:extLst>
              <a:ext uri="{FF2B5EF4-FFF2-40B4-BE49-F238E27FC236}">
                <a16:creationId xmlns:a16="http://schemas.microsoft.com/office/drawing/2014/main" id="{538675FF-9D8C-1748-0DB4-307D6925B493}"/>
              </a:ext>
            </a:extLst>
          </p:cNvPr>
          <p:cNvSpPr txBox="1"/>
          <p:nvPr/>
        </p:nvSpPr>
        <p:spPr>
          <a:xfrm>
            <a:off x="2451886" y="4943814"/>
            <a:ext cx="1370305" cy="1097356"/>
          </a:xfrm>
          <a:prstGeom prst="rect">
            <a:avLst/>
          </a:prstGeom>
          <a:noFill/>
          <a:ln>
            <a:noFill/>
          </a:ln>
        </p:spPr>
        <p:txBody>
          <a:bodyPr wrap="square" lIns="0" rIns="0" rtlCol="0" anchor="b">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kumimoji="0" lang="en-US" sz="8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lang="en-US" sz="800" b="1" kern="0">
              <a:solidFill>
                <a:schemeClr val="bg1"/>
              </a:solidFill>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86%</a:t>
            </a: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#1</a:t>
            </a:r>
            <a:r>
              <a:rPr kumimoji="0" lang="en-US" sz="4400" b="1" i="0" u="none" strike="noStrike" kern="0" cap="none" spc="0" normalizeH="0" baseline="0" noProof="0">
                <a:ln>
                  <a:noFill/>
                </a:ln>
                <a:solidFill>
                  <a:srgbClr val="B2B4BB"/>
                </a:solidFill>
                <a:effectLst/>
                <a:highlight>
                  <a:srgbClr val="B2B4BB"/>
                </a:highlight>
                <a:uLnTx/>
                <a:uFillTx/>
                <a:latin typeface="+mj-lt"/>
                <a:cs typeface="Inter Tight" panose="020B0604020202020204" pitchFamily="34" charset="0"/>
                <a:sym typeface="Inter Tight"/>
              </a:rPr>
              <a:t>.</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endPar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p:txBody>
      </p:sp>
      <p:sp>
        <p:nvSpPr>
          <p:cNvPr id="59" name="TextBox 58">
            <a:extLst>
              <a:ext uri="{FF2B5EF4-FFF2-40B4-BE49-F238E27FC236}">
                <a16:creationId xmlns:a16="http://schemas.microsoft.com/office/drawing/2014/main" id="{3FD5AC27-47FC-D271-53E6-FB9C826A786A}"/>
              </a:ext>
            </a:extLst>
          </p:cNvPr>
          <p:cNvSpPr txBox="1"/>
          <p:nvPr/>
        </p:nvSpPr>
        <p:spPr>
          <a:xfrm>
            <a:off x="6412145" y="4943814"/>
            <a:ext cx="1370305" cy="1097356"/>
          </a:xfrm>
          <a:prstGeom prst="rect">
            <a:avLst/>
          </a:prstGeom>
          <a:noFill/>
          <a:ln>
            <a:noFill/>
          </a:ln>
        </p:spPr>
        <p:txBody>
          <a:bodyPr wrap="square" lIns="0" rIns="0" rtlCol="0" anchor="b">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kumimoji="0" lang="en-US" sz="8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lang="en-US" sz="800" b="1" kern="0">
              <a:solidFill>
                <a:schemeClr val="bg1"/>
              </a:solidFill>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85%</a:t>
            </a: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#1</a:t>
            </a:r>
            <a:r>
              <a:rPr kumimoji="0" lang="en-US" sz="4400" b="1" i="0" u="none" strike="noStrike" kern="0" cap="none" spc="0" normalizeH="0" baseline="0" noProof="0">
                <a:ln>
                  <a:noFill/>
                </a:ln>
                <a:solidFill>
                  <a:srgbClr val="B2B4BB"/>
                </a:solidFill>
                <a:effectLst/>
                <a:highlight>
                  <a:srgbClr val="B2B4BB"/>
                </a:highlight>
                <a:uLnTx/>
                <a:uFillTx/>
                <a:latin typeface="+mj-lt"/>
                <a:cs typeface="Inter Tight" panose="020B0604020202020204" pitchFamily="34" charset="0"/>
                <a:sym typeface="Inter Tight"/>
              </a:rPr>
              <a:t>.</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endPar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p:txBody>
      </p:sp>
      <p:sp>
        <p:nvSpPr>
          <p:cNvPr id="61" name="TextBox 60">
            <a:extLst>
              <a:ext uri="{FF2B5EF4-FFF2-40B4-BE49-F238E27FC236}">
                <a16:creationId xmlns:a16="http://schemas.microsoft.com/office/drawing/2014/main" id="{C38E6120-173D-F641-70D8-A0A18058D976}"/>
              </a:ext>
            </a:extLst>
          </p:cNvPr>
          <p:cNvSpPr txBox="1"/>
          <p:nvPr/>
        </p:nvSpPr>
        <p:spPr>
          <a:xfrm>
            <a:off x="10398023" y="4943814"/>
            <a:ext cx="1370305" cy="1097356"/>
          </a:xfrm>
          <a:prstGeom prst="rect">
            <a:avLst/>
          </a:prstGeom>
          <a:noFill/>
          <a:ln>
            <a:noFill/>
          </a:ln>
        </p:spPr>
        <p:txBody>
          <a:bodyPr wrap="square" lIns="0" rIns="0" rtlCol="0" anchor="b">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kumimoji="0" lang="en-US" sz="8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lang="en-US" sz="800" b="1" kern="0">
              <a:solidFill>
                <a:schemeClr val="bg1"/>
              </a:solidFill>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85%</a:t>
            </a: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#1</a:t>
            </a:r>
            <a:r>
              <a:rPr kumimoji="0" lang="en-US" sz="4400" b="1" i="0" u="none" strike="noStrike" kern="0" cap="none" spc="0" normalizeH="0" baseline="0" noProof="0">
                <a:ln>
                  <a:noFill/>
                </a:ln>
                <a:solidFill>
                  <a:srgbClr val="B2B4BB"/>
                </a:solidFill>
                <a:effectLst/>
                <a:highlight>
                  <a:srgbClr val="B2B4BB"/>
                </a:highlight>
                <a:uLnTx/>
                <a:uFillTx/>
                <a:latin typeface="+mj-lt"/>
                <a:cs typeface="Inter Tight" panose="020B0604020202020204" pitchFamily="34" charset="0"/>
                <a:sym typeface="Inter Tight"/>
              </a:rPr>
              <a:t>.</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endPar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p:txBody>
      </p:sp>
      <p:sp>
        <p:nvSpPr>
          <p:cNvPr id="63" name="TextBox 62">
            <a:extLst>
              <a:ext uri="{FF2B5EF4-FFF2-40B4-BE49-F238E27FC236}">
                <a16:creationId xmlns:a16="http://schemas.microsoft.com/office/drawing/2014/main" id="{CACBF985-3EFE-1933-1C3B-FCD6CA823A11}"/>
              </a:ext>
            </a:extLst>
          </p:cNvPr>
          <p:cNvSpPr txBox="1"/>
          <p:nvPr/>
        </p:nvSpPr>
        <p:spPr>
          <a:xfrm>
            <a:off x="4460168" y="1931843"/>
            <a:ext cx="1163576" cy="1097356"/>
          </a:xfrm>
          <a:prstGeom prst="rect">
            <a:avLst/>
          </a:prstGeom>
          <a:noFill/>
          <a:ln>
            <a:noFill/>
          </a:ln>
        </p:spPr>
        <p:txBody>
          <a:bodyPr wrap="square" lIns="0" rIns="0" rtlCol="0" anchor="b">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kumimoji="0" lang="en-US" sz="8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#1 </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r>
              <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87%</a:t>
            </a:r>
          </a:p>
        </p:txBody>
      </p:sp>
      <p:sp>
        <p:nvSpPr>
          <p:cNvPr id="65" name="TextBox 64">
            <a:extLst>
              <a:ext uri="{FF2B5EF4-FFF2-40B4-BE49-F238E27FC236}">
                <a16:creationId xmlns:a16="http://schemas.microsoft.com/office/drawing/2014/main" id="{3D6CD7B3-C50F-DE08-8A9E-D40CB5FEC61D}"/>
              </a:ext>
            </a:extLst>
          </p:cNvPr>
          <p:cNvSpPr txBox="1"/>
          <p:nvPr/>
        </p:nvSpPr>
        <p:spPr>
          <a:xfrm>
            <a:off x="8500804" y="1931843"/>
            <a:ext cx="1163576" cy="1097356"/>
          </a:xfrm>
          <a:prstGeom prst="rect">
            <a:avLst/>
          </a:prstGeom>
          <a:noFill/>
          <a:ln>
            <a:noFill/>
          </a:ln>
        </p:spPr>
        <p:txBody>
          <a:bodyPr wrap="square" lIns="0" rIns="0" rtlCol="0" anchor="b">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endParaRPr kumimoji="0" lang="en-US" sz="8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endParaRPr>
          </a:p>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4400" b="1" i="0" u="none" strike="noStrike" kern="0" cap="none" spc="0" normalizeH="0" baseline="0" noProof="0">
                <a:ln>
                  <a:noFill/>
                </a:ln>
                <a:solidFill>
                  <a:schemeClr val="bg1"/>
                </a:solidFill>
                <a:effectLst/>
                <a:highlight>
                  <a:srgbClr val="B2B4BB"/>
                </a:highlight>
                <a:uLnTx/>
                <a:uFillTx/>
                <a:latin typeface="+mj-lt"/>
                <a:cs typeface="Inter Tight" panose="020B0604020202020204" pitchFamily="34" charset="0"/>
                <a:sym typeface="Inter Tight"/>
              </a:rPr>
              <a:t> #1 </a:t>
            </a:r>
            <a:r>
              <a:rPr kumimoji="0" lang="en-US" sz="44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 </a:t>
            </a:r>
            <a:r>
              <a:rPr kumimoji="0" lang="en-US" sz="2000" b="1" i="0" u="none" strike="noStrike" kern="0" cap="none" spc="0" normalizeH="0" baseline="0" noProof="0">
                <a:ln>
                  <a:noFill/>
                </a:ln>
                <a:solidFill>
                  <a:schemeClr val="bg1"/>
                </a:solidFill>
                <a:effectLst/>
                <a:uLnTx/>
                <a:uFillTx/>
                <a:latin typeface="+mj-lt"/>
                <a:cs typeface="Inter Tight" panose="020B0604020202020204" pitchFamily="34" charset="0"/>
                <a:sym typeface="Inter Tight"/>
              </a:rPr>
              <a:t>84%</a:t>
            </a:r>
          </a:p>
        </p:txBody>
      </p:sp>
    </p:spTree>
    <p:extLst>
      <p:ext uri="{BB962C8B-B14F-4D97-AF65-F5344CB8AC3E}">
        <p14:creationId xmlns:p14="http://schemas.microsoft.com/office/powerpoint/2010/main" val="3620481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AB84622-2FED-AE96-6DDD-26FEA2F065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7DE4FD-B34D-76FC-0F77-6DA8F8B8E5BC}"/>
              </a:ext>
            </a:extLst>
          </p:cNvPr>
          <p:cNvSpPr>
            <a:spLocks noGrp="1"/>
          </p:cNvSpPr>
          <p:nvPr>
            <p:ph type="body" sz="quarter" idx="83"/>
          </p:nvPr>
        </p:nvSpPr>
        <p:spPr>
          <a:xfrm>
            <a:off x="7863840" y="6364224"/>
            <a:ext cx="4122918" cy="354647"/>
          </a:xfrm>
        </p:spPr>
        <p:txBody>
          <a:bodyPr>
            <a:normAutofit/>
          </a:bodyPr>
          <a:lstStyle/>
          <a:p>
            <a:r>
              <a:rPr lang="en-GB" dirty="0"/>
              <a:t>In your own words, please describe what cinema means to your family. Base: All cinemagoing families (n=1,101)</a:t>
            </a:r>
          </a:p>
        </p:txBody>
      </p:sp>
      <p:sp>
        <p:nvSpPr>
          <p:cNvPr id="29" name="Title 3">
            <a:extLst>
              <a:ext uri="{FF2B5EF4-FFF2-40B4-BE49-F238E27FC236}">
                <a16:creationId xmlns:a16="http://schemas.microsoft.com/office/drawing/2014/main" id="{B32A2C0A-494D-BCCD-D02E-2575DB4DB244}"/>
              </a:ext>
            </a:extLst>
          </p:cNvPr>
          <p:cNvSpPr>
            <a:spLocks noGrp="1"/>
          </p:cNvSpPr>
          <p:nvPr>
            <p:ph type="title"/>
          </p:nvPr>
        </p:nvSpPr>
        <p:spPr>
          <a:xfrm>
            <a:off x="200025" y="239713"/>
            <a:ext cx="11889306" cy="525462"/>
          </a:xfrm>
        </p:spPr>
        <p:txBody>
          <a:bodyPr>
            <a:normAutofit fontScale="90000"/>
          </a:bodyPr>
          <a:lstStyle/>
          <a:p>
            <a:r>
              <a:rPr lang="en-GB" dirty="0"/>
              <a:t>In their own words, cinemagoing families describe a very deep bond with cinema</a:t>
            </a:r>
          </a:p>
        </p:txBody>
      </p:sp>
      <p:sp>
        <p:nvSpPr>
          <p:cNvPr id="8" name="TextBox 7">
            <a:extLst>
              <a:ext uri="{FF2B5EF4-FFF2-40B4-BE49-F238E27FC236}">
                <a16:creationId xmlns:a16="http://schemas.microsoft.com/office/drawing/2014/main" id="{33F8D993-279F-5F9C-88C8-180F127B6A73}"/>
              </a:ext>
            </a:extLst>
          </p:cNvPr>
          <p:cNvSpPr txBox="1"/>
          <p:nvPr/>
        </p:nvSpPr>
        <p:spPr>
          <a:xfrm>
            <a:off x="901088" y="1762536"/>
            <a:ext cx="4572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solidFill>
                  <a:srgbClr val="FFFFFF"/>
                </a:solidFill>
                <a:effectLst/>
                <a:uLnTx/>
                <a:uFillTx/>
                <a:latin typeface="+mj-lt"/>
                <a:cs typeface="Inter Tight"/>
                <a:sym typeface="Inter Tight"/>
              </a:rPr>
              <a:t>Cinema means a night out where we are all off our phones, sat together watching a film and we can snack and laugh and share our thoughts after. </a:t>
            </a:r>
          </a:p>
        </p:txBody>
      </p:sp>
      <p:sp>
        <p:nvSpPr>
          <p:cNvPr id="10" name="TextBox 9">
            <a:extLst>
              <a:ext uri="{FF2B5EF4-FFF2-40B4-BE49-F238E27FC236}">
                <a16:creationId xmlns:a16="http://schemas.microsoft.com/office/drawing/2014/main" id="{9E667BC9-D98F-E751-D907-3FCD806969EA}"/>
              </a:ext>
            </a:extLst>
          </p:cNvPr>
          <p:cNvSpPr txBox="1"/>
          <p:nvPr/>
        </p:nvSpPr>
        <p:spPr>
          <a:xfrm>
            <a:off x="1625954" y="3085927"/>
            <a:ext cx="457200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cap="none" spc="0" normalizeH="0" baseline="0" noProof="0">
                <a:ln>
                  <a:noFill/>
                </a:ln>
                <a:solidFill>
                  <a:srgbClr val="FFFFFF"/>
                </a:solidFill>
                <a:effectLst/>
                <a:uLnTx/>
                <a:uFillTx/>
                <a:latin typeface="+mj-lt"/>
                <a:cs typeface="Inter Tight"/>
                <a:sym typeface="Inter Tight"/>
              </a:rPr>
              <a:t>Cinema means a lot </a:t>
            </a:r>
            <a:r>
              <a:rPr kumimoji="0" lang="en-GB" b="0" i="0" u="none" strike="noStrike" kern="0" cap="none" spc="0" normalizeH="0" baseline="0" noProof="0">
                <a:ln>
                  <a:noFill/>
                </a:ln>
                <a:solidFill>
                  <a:srgbClr val="FFFFFF"/>
                </a:solidFill>
                <a:effectLst/>
                <a:uLnTx/>
                <a:uFillTx/>
                <a:latin typeface="+mj-lt"/>
                <a:cs typeface="Inter Tight"/>
                <a:sym typeface="Inter Tight"/>
              </a:rPr>
              <a:t>to my family. It's the one time we get to come out together and spend time without any interruption.</a:t>
            </a:r>
          </a:p>
        </p:txBody>
      </p:sp>
      <p:sp>
        <p:nvSpPr>
          <p:cNvPr id="12" name="TextBox 11">
            <a:extLst>
              <a:ext uri="{FF2B5EF4-FFF2-40B4-BE49-F238E27FC236}">
                <a16:creationId xmlns:a16="http://schemas.microsoft.com/office/drawing/2014/main" id="{7B9589C5-E619-F56A-80E9-E0304AF09AA8}"/>
              </a:ext>
            </a:extLst>
          </p:cNvPr>
          <p:cNvSpPr txBox="1"/>
          <p:nvPr/>
        </p:nvSpPr>
        <p:spPr>
          <a:xfrm>
            <a:off x="7030710" y="3085927"/>
            <a:ext cx="4572000" cy="1200329"/>
          </a:xfrm>
          <a:prstGeom prst="rect">
            <a:avLst/>
          </a:prstGeom>
          <a:noFill/>
        </p:spPr>
        <p:txBody>
          <a:bodyPr wrap="square">
            <a:spAutoFit/>
          </a:bodyPr>
          <a:lstStyle>
            <a:defPPr marR="0" lvl="0" algn="l" rtl="0">
              <a:lnSpc>
                <a:spcPct val="100000"/>
              </a:lnSpc>
              <a:spcBef>
                <a:spcPts val="0"/>
              </a:spcBef>
              <a:spcAft>
                <a:spcPts val="0"/>
              </a:spcAft>
            </a:defPPr>
            <a:lvl1pPr marL="0" indent="0" defTabSz="914400" eaLnBrk="1" fontAlgn="auto" latinLnBrk="0" hangingPunct="1">
              <a:buSzTx/>
              <a:buNone/>
              <a:tabLst/>
              <a:defRPr kumimoji="0" kern="0" spc="0" normalizeH="0" baseline="0">
                <a:ln>
                  <a:noFill/>
                </a:ln>
                <a:solidFill>
                  <a:srgbClr val="FFFFFF"/>
                </a:solidFill>
                <a:effectLst/>
                <a:uLnTx/>
                <a:uFillTx/>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solidFill>
                  <a:srgbClr val="FFFFFF"/>
                </a:solidFill>
                <a:effectLst/>
                <a:uLnTx/>
                <a:uFillTx/>
                <a:latin typeface="+mj-lt"/>
                <a:cs typeface="Inter Tight"/>
                <a:sym typeface="Inter Tight"/>
              </a:rPr>
              <a:t>For my family, cinema isn't just about watching movies </a:t>
            </a:r>
            <a:r>
              <a:rPr kumimoji="0" lang="en-GB" b="1" i="0" u="none" strike="noStrike" kern="0" cap="none" spc="0" normalizeH="0" baseline="0" noProof="0">
                <a:ln>
                  <a:noFill/>
                </a:ln>
                <a:solidFill>
                  <a:srgbClr val="FFFFFF"/>
                </a:solidFill>
                <a:effectLst/>
                <a:uLnTx/>
                <a:uFillTx/>
                <a:latin typeface="+mj-lt"/>
                <a:cs typeface="Inter Tight"/>
                <a:sym typeface="Inter Tight"/>
              </a:rPr>
              <a:t>it's a shared ritual</a:t>
            </a:r>
            <a:r>
              <a:rPr kumimoji="0" lang="en-GB" b="0" i="0" u="none" strike="noStrike" kern="0" cap="none" spc="0" normalizeH="0" baseline="0" noProof="0">
                <a:ln>
                  <a:noFill/>
                </a:ln>
                <a:solidFill>
                  <a:srgbClr val="FFFFFF"/>
                </a:solidFill>
                <a:effectLst/>
                <a:uLnTx/>
                <a:uFillTx/>
                <a:latin typeface="+mj-lt"/>
                <a:cs typeface="Inter Tight"/>
                <a:sym typeface="Inter Tight"/>
              </a:rPr>
              <a:t>. It's the way we gather, press pause on the chaos of daily life, and dive into a story together.</a:t>
            </a:r>
          </a:p>
        </p:txBody>
      </p:sp>
      <p:sp>
        <p:nvSpPr>
          <p:cNvPr id="14" name="TextBox 13">
            <a:extLst>
              <a:ext uri="{FF2B5EF4-FFF2-40B4-BE49-F238E27FC236}">
                <a16:creationId xmlns:a16="http://schemas.microsoft.com/office/drawing/2014/main" id="{94112AE8-92B1-9C64-03CF-109DBBD65388}"/>
              </a:ext>
            </a:extLst>
          </p:cNvPr>
          <p:cNvSpPr txBox="1"/>
          <p:nvPr/>
        </p:nvSpPr>
        <p:spPr>
          <a:xfrm>
            <a:off x="6711875" y="4563255"/>
            <a:ext cx="457200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a:ln>
                  <a:noFill/>
                </a:ln>
                <a:solidFill>
                  <a:srgbClr val="FFFFFF"/>
                </a:solidFill>
                <a:effectLst/>
                <a:uLnTx/>
                <a:uFillTx/>
                <a:latin typeface="+mj-lt"/>
                <a:cs typeface="Inter Tight"/>
                <a:sym typeface="Inter Tight"/>
              </a:rPr>
              <a:t>It's an activity that all the family enjoy, </a:t>
            </a:r>
            <a:r>
              <a:rPr kumimoji="0" lang="en-GB" b="1" i="0" u="none" strike="noStrike" kern="0" cap="none" spc="0" normalizeH="0" baseline="0" noProof="0">
                <a:ln>
                  <a:noFill/>
                </a:ln>
                <a:solidFill>
                  <a:srgbClr val="FFFFFF"/>
                </a:solidFill>
                <a:effectLst/>
                <a:uLnTx/>
                <a:uFillTx/>
                <a:latin typeface="+mj-lt"/>
                <a:cs typeface="Inter Tight"/>
                <a:sym typeface="Inter Tight"/>
              </a:rPr>
              <a:t>a nice half term treat </a:t>
            </a:r>
            <a:r>
              <a:rPr kumimoji="0" lang="en-GB" b="0" i="0" u="none" strike="noStrike" kern="0" cap="none" spc="0" normalizeH="0" baseline="0" noProof="0">
                <a:ln>
                  <a:noFill/>
                </a:ln>
                <a:solidFill>
                  <a:srgbClr val="FFFFFF"/>
                </a:solidFill>
                <a:effectLst/>
                <a:uLnTx/>
                <a:uFillTx/>
                <a:latin typeface="+mj-lt"/>
                <a:cs typeface="Inter Tight"/>
                <a:sym typeface="Inter Tight"/>
              </a:rPr>
              <a:t>which allows the children to bond.</a:t>
            </a:r>
          </a:p>
        </p:txBody>
      </p:sp>
      <p:sp>
        <p:nvSpPr>
          <p:cNvPr id="16" name="TextBox 15">
            <a:extLst>
              <a:ext uri="{FF2B5EF4-FFF2-40B4-BE49-F238E27FC236}">
                <a16:creationId xmlns:a16="http://schemas.microsoft.com/office/drawing/2014/main" id="{BBB6FA69-963F-58A8-5D02-A34FAE65BD95}"/>
              </a:ext>
            </a:extLst>
          </p:cNvPr>
          <p:cNvSpPr txBox="1"/>
          <p:nvPr/>
        </p:nvSpPr>
        <p:spPr>
          <a:xfrm>
            <a:off x="6422308" y="1702209"/>
            <a:ext cx="4572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0" i="0" u="none" strike="noStrike" kern="0" cap="none" spc="0" normalizeH="0" baseline="0" noProof="0" dirty="0">
                <a:ln>
                  <a:noFill/>
                </a:ln>
                <a:solidFill>
                  <a:srgbClr val="FFFFFF"/>
                </a:solidFill>
                <a:effectLst/>
                <a:uLnTx/>
                <a:uFillTx/>
                <a:latin typeface="+mj-lt"/>
                <a:cs typeface="Inter Tight"/>
                <a:sym typeface="Inter Tight"/>
              </a:rPr>
              <a:t>It's a fun day out for all as standalone activity or as part of a whole day of shopping/eating out. Cinema is a </a:t>
            </a:r>
            <a:r>
              <a:rPr kumimoji="0" lang="en-GB" b="1" i="0" u="none" strike="noStrike" kern="0" cap="none" spc="0" normalizeH="0" baseline="0" noProof="0" dirty="0">
                <a:ln>
                  <a:noFill/>
                </a:ln>
                <a:solidFill>
                  <a:srgbClr val="FFFFFF"/>
                </a:solidFill>
                <a:effectLst/>
                <a:uLnTx/>
                <a:uFillTx/>
                <a:latin typeface="+mj-lt"/>
                <a:cs typeface="Inter Tight"/>
                <a:sym typeface="Inter Tight"/>
              </a:rPr>
              <a:t>great place to go</a:t>
            </a:r>
            <a:r>
              <a:rPr kumimoji="0" lang="en-GB" b="0" i="0" u="none" strike="noStrike" kern="0" cap="none" spc="0" normalizeH="0" baseline="0" noProof="0" dirty="0">
                <a:ln>
                  <a:noFill/>
                </a:ln>
                <a:solidFill>
                  <a:srgbClr val="FFFFFF"/>
                </a:solidFill>
                <a:effectLst/>
                <a:uLnTx/>
                <a:uFillTx/>
                <a:latin typeface="+mj-lt"/>
                <a:cs typeface="Inter Tight"/>
                <a:sym typeface="Inter Tight"/>
              </a:rPr>
              <a:t>, rain or shine </a:t>
            </a:r>
            <a:r>
              <a:rPr kumimoji="0" lang="en-GB" b="1" i="0" u="none" strike="noStrike" kern="0" cap="none" spc="0" normalizeH="0" baseline="0" noProof="0" dirty="0">
                <a:ln>
                  <a:noFill/>
                </a:ln>
                <a:solidFill>
                  <a:srgbClr val="FFFFFF"/>
                </a:solidFill>
                <a:effectLst/>
                <a:uLnTx/>
                <a:uFillTx/>
                <a:latin typeface="+mj-lt"/>
                <a:cs typeface="Inter Tight"/>
                <a:sym typeface="Inter Tight"/>
              </a:rPr>
              <a:t>for some escapism</a:t>
            </a:r>
            <a:r>
              <a:rPr kumimoji="0" lang="en-GB" b="0" i="0" u="none" strike="noStrike" kern="0" cap="none" spc="0" normalizeH="0" baseline="0" noProof="0" dirty="0">
                <a:ln>
                  <a:noFill/>
                </a:ln>
                <a:solidFill>
                  <a:srgbClr val="FFFFFF"/>
                </a:solidFill>
                <a:effectLst/>
                <a:uLnTx/>
                <a:uFillTx/>
                <a:latin typeface="+mj-lt"/>
                <a:cs typeface="Inter Tight"/>
                <a:sym typeface="Inter Tight"/>
              </a:rPr>
              <a:t>.</a:t>
            </a:r>
          </a:p>
        </p:txBody>
      </p:sp>
      <p:sp>
        <p:nvSpPr>
          <p:cNvPr id="18" name="TextBox 17">
            <a:extLst>
              <a:ext uri="{FF2B5EF4-FFF2-40B4-BE49-F238E27FC236}">
                <a16:creationId xmlns:a16="http://schemas.microsoft.com/office/drawing/2014/main" id="{40778CFC-37FB-5263-569A-5A4E79D13164}"/>
              </a:ext>
            </a:extLst>
          </p:cNvPr>
          <p:cNvSpPr txBox="1"/>
          <p:nvPr/>
        </p:nvSpPr>
        <p:spPr>
          <a:xfrm>
            <a:off x="1199799" y="4132319"/>
            <a:ext cx="4572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r>
              <a:rPr kumimoji="0" lang="en-GB" b="1" i="0" u="none" strike="noStrike" kern="0" cap="none" spc="0" normalizeH="0" baseline="0" noProof="0">
                <a:ln>
                  <a:noFill/>
                </a:ln>
                <a:solidFill>
                  <a:srgbClr val="FFFFFF"/>
                </a:solidFill>
                <a:effectLst/>
                <a:uLnTx/>
                <a:uFillTx/>
                <a:latin typeface="+mj-lt"/>
                <a:cs typeface="Inter Tight"/>
                <a:sym typeface="Inter Tight"/>
              </a:rPr>
              <a:t>Cinema is like a magic window </a:t>
            </a:r>
            <a:r>
              <a:rPr kumimoji="0" lang="en-GB" b="0" i="0" u="none" strike="noStrike" kern="0" cap="none" spc="0" normalizeH="0" baseline="0" noProof="0">
                <a:ln>
                  <a:noFill/>
                </a:ln>
                <a:solidFill>
                  <a:srgbClr val="FFFFFF"/>
                </a:solidFill>
                <a:effectLst/>
                <a:uLnTx/>
                <a:uFillTx/>
                <a:latin typeface="+mj-lt"/>
                <a:cs typeface="Inter Tight"/>
                <a:sym typeface="Inter Tight"/>
              </a:rPr>
              <a:t>where family can share exciting stories, laugh together, and feel like they are on an adventure without ever leaving their seats.</a:t>
            </a:r>
          </a:p>
        </p:txBody>
      </p:sp>
      <p:sp>
        <p:nvSpPr>
          <p:cNvPr id="20" name="TextBox 19">
            <a:extLst>
              <a:ext uri="{FF2B5EF4-FFF2-40B4-BE49-F238E27FC236}">
                <a16:creationId xmlns:a16="http://schemas.microsoft.com/office/drawing/2014/main" id="{9AAA67D0-1080-8A9D-4A8F-92823D05A85C}"/>
              </a:ext>
            </a:extLst>
          </p:cNvPr>
          <p:cNvSpPr txBox="1"/>
          <p:nvPr/>
        </p:nvSpPr>
        <p:spPr>
          <a:xfrm>
            <a:off x="707578" y="1576630"/>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22" name="TextBox 21">
            <a:extLst>
              <a:ext uri="{FF2B5EF4-FFF2-40B4-BE49-F238E27FC236}">
                <a16:creationId xmlns:a16="http://schemas.microsoft.com/office/drawing/2014/main" id="{8F85D51A-FFF3-3869-C05C-91AC0D6FAA3F}"/>
              </a:ext>
            </a:extLst>
          </p:cNvPr>
          <p:cNvSpPr txBox="1"/>
          <p:nvPr/>
        </p:nvSpPr>
        <p:spPr>
          <a:xfrm>
            <a:off x="1429032" y="2890877"/>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24" name="TextBox 23">
            <a:extLst>
              <a:ext uri="{FF2B5EF4-FFF2-40B4-BE49-F238E27FC236}">
                <a16:creationId xmlns:a16="http://schemas.microsoft.com/office/drawing/2014/main" id="{CF2E7C1F-FE07-6412-EA91-3C3B33AB1B2A}"/>
              </a:ext>
            </a:extLst>
          </p:cNvPr>
          <p:cNvSpPr txBox="1"/>
          <p:nvPr/>
        </p:nvSpPr>
        <p:spPr>
          <a:xfrm>
            <a:off x="993651" y="3963090"/>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26" name="TextBox 25">
            <a:extLst>
              <a:ext uri="{FF2B5EF4-FFF2-40B4-BE49-F238E27FC236}">
                <a16:creationId xmlns:a16="http://schemas.microsoft.com/office/drawing/2014/main" id="{DD456BC3-AE1D-CF8A-FAF2-197025656099}"/>
              </a:ext>
            </a:extLst>
          </p:cNvPr>
          <p:cNvSpPr txBox="1"/>
          <p:nvPr/>
        </p:nvSpPr>
        <p:spPr>
          <a:xfrm>
            <a:off x="6216242" y="1516303"/>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28" name="TextBox 27">
            <a:extLst>
              <a:ext uri="{FF2B5EF4-FFF2-40B4-BE49-F238E27FC236}">
                <a16:creationId xmlns:a16="http://schemas.microsoft.com/office/drawing/2014/main" id="{320D7236-2801-B07C-08C3-264E7739AB10}"/>
              </a:ext>
            </a:extLst>
          </p:cNvPr>
          <p:cNvSpPr txBox="1"/>
          <p:nvPr/>
        </p:nvSpPr>
        <p:spPr>
          <a:xfrm>
            <a:off x="6818912" y="2911767"/>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31" name="TextBox 30">
            <a:extLst>
              <a:ext uri="{FF2B5EF4-FFF2-40B4-BE49-F238E27FC236}">
                <a16:creationId xmlns:a16="http://schemas.microsoft.com/office/drawing/2014/main" id="{6E14F6C5-678A-5036-C80B-6CD1F58612D9}"/>
              </a:ext>
            </a:extLst>
          </p:cNvPr>
          <p:cNvSpPr txBox="1"/>
          <p:nvPr/>
        </p:nvSpPr>
        <p:spPr>
          <a:xfrm>
            <a:off x="6493417" y="4377349"/>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37" name="TextBox 36">
            <a:extLst>
              <a:ext uri="{FF2B5EF4-FFF2-40B4-BE49-F238E27FC236}">
                <a16:creationId xmlns:a16="http://schemas.microsoft.com/office/drawing/2014/main" id="{F7E4AEA3-91E4-F198-FE70-41152DC4B0B8}"/>
              </a:ext>
            </a:extLst>
          </p:cNvPr>
          <p:cNvSpPr txBox="1"/>
          <p:nvPr/>
        </p:nvSpPr>
        <p:spPr>
          <a:xfrm flipV="1">
            <a:off x="2356167" y="2570870"/>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39" name="TextBox 38">
            <a:extLst>
              <a:ext uri="{FF2B5EF4-FFF2-40B4-BE49-F238E27FC236}">
                <a16:creationId xmlns:a16="http://schemas.microsoft.com/office/drawing/2014/main" id="{64CB628D-9B01-BE68-6958-54DD231143EC}"/>
              </a:ext>
            </a:extLst>
          </p:cNvPr>
          <p:cNvSpPr txBox="1"/>
          <p:nvPr/>
        </p:nvSpPr>
        <p:spPr>
          <a:xfrm flipV="1">
            <a:off x="5150063" y="3609566"/>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41" name="TextBox 40">
            <a:extLst>
              <a:ext uri="{FF2B5EF4-FFF2-40B4-BE49-F238E27FC236}">
                <a16:creationId xmlns:a16="http://schemas.microsoft.com/office/drawing/2014/main" id="{51200712-F679-9172-099F-86A3BB966EA1}"/>
              </a:ext>
            </a:extLst>
          </p:cNvPr>
          <p:cNvSpPr txBox="1"/>
          <p:nvPr/>
        </p:nvSpPr>
        <p:spPr>
          <a:xfrm flipV="1">
            <a:off x="5334442" y="4915886"/>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43" name="TextBox 42">
            <a:extLst>
              <a:ext uri="{FF2B5EF4-FFF2-40B4-BE49-F238E27FC236}">
                <a16:creationId xmlns:a16="http://schemas.microsoft.com/office/drawing/2014/main" id="{B99AB3A6-ED17-23FF-2C3D-B602CB76ADFD}"/>
              </a:ext>
            </a:extLst>
          </p:cNvPr>
          <p:cNvSpPr txBox="1"/>
          <p:nvPr/>
        </p:nvSpPr>
        <p:spPr>
          <a:xfrm flipV="1">
            <a:off x="9031769" y="2501200"/>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45" name="TextBox 44">
            <a:extLst>
              <a:ext uri="{FF2B5EF4-FFF2-40B4-BE49-F238E27FC236}">
                <a16:creationId xmlns:a16="http://schemas.microsoft.com/office/drawing/2014/main" id="{B17B3018-FED4-2EC3-14A7-3B35343C4801}"/>
              </a:ext>
            </a:extLst>
          </p:cNvPr>
          <p:cNvSpPr txBox="1"/>
          <p:nvPr/>
        </p:nvSpPr>
        <p:spPr>
          <a:xfrm flipV="1">
            <a:off x="10830086" y="3871270"/>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
        <p:nvSpPr>
          <p:cNvPr id="47" name="TextBox 46">
            <a:extLst>
              <a:ext uri="{FF2B5EF4-FFF2-40B4-BE49-F238E27FC236}">
                <a16:creationId xmlns:a16="http://schemas.microsoft.com/office/drawing/2014/main" id="{D68D6095-13C6-16D0-9DDC-719175699248}"/>
              </a:ext>
            </a:extLst>
          </p:cNvPr>
          <p:cNvSpPr txBox="1"/>
          <p:nvPr/>
        </p:nvSpPr>
        <p:spPr>
          <a:xfrm flipV="1">
            <a:off x="7270022" y="5081274"/>
            <a:ext cx="387020" cy="390100"/>
          </a:xfrm>
          <a:prstGeom prst="rect">
            <a:avLst/>
          </a:prstGeom>
          <a:noFill/>
        </p:spPr>
        <p:txBody>
          <a:bodyPr wrap="square" lIns="0" rIns="0" rtlCol="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Inter Tight"/>
              <a:buNone/>
              <a:tabLst/>
              <a:defRPr/>
            </a:pPr>
            <a:r>
              <a:rPr kumimoji="0" lang="en-US" sz="3600" b="0" i="0" u="none" strike="noStrike" kern="0" cap="none" spc="0" normalizeH="0" baseline="0" noProof="0">
                <a:ln>
                  <a:noFill/>
                </a:ln>
                <a:solidFill>
                  <a:schemeClr val="accent3"/>
                </a:solidFill>
                <a:effectLst/>
                <a:uLnTx/>
                <a:uFillTx/>
                <a:latin typeface="+mj-lt"/>
                <a:cs typeface="Inter Tight" panose="020B0604020202020204" pitchFamily="34" charset="0"/>
                <a:sym typeface="Inter Tight"/>
              </a:rPr>
              <a:t>“</a:t>
            </a:r>
          </a:p>
        </p:txBody>
      </p:sp>
    </p:spTree>
    <p:extLst>
      <p:ext uri="{BB962C8B-B14F-4D97-AF65-F5344CB8AC3E}">
        <p14:creationId xmlns:p14="http://schemas.microsoft.com/office/powerpoint/2010/main" val="1106518304"/>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18476</TotalTime>
  <Words>2455</Words>
  <Application>Microsoft Office PowerPoint</Application>
  <PresentationFormat>Widescreen</PresentationFormat>
  <Paragraphs>366</Paragraphs>
  <Slides>22</Slides>
  <Notes>7</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22</vt:i4>
      </vt:variant>
    </vt:vector>
  </HeadingPairs>
  <TitlesOfParts>
    <vt:vector size="37" baseType="lpstr">
      <vt:lpstr>Inter Tight SemiBold</vt:lpstr>
      <vt:lpstr>Inter 18pt Black</vt:lpstr>
      <vt:lpstr>Inter Tight</vt:lpstr>
      <vt:lpstr>Aptos</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Cinema: A Family Favourite Digital Cinema Media x REDC</vt:lpstr>
      <vt:lpstr>DCM x REDC research: Objectives &amp; Methodology</vt:lpstr>
      <vt:lpstr>Swimming &amp; cinema are the top paid family activities</vt:lpstr>
      <vt:lpstr>Cinemagoing families do significantly more paid for family activities</vt:lpstr>
      <vt:lpstr>Cinemagoing families are more affluent &amp; city-based</vt:lpstr>
      <vt:lpstr>For all families, quality time &amp; enjoyment for all are key in activity decision-making</vt:lpstr>
      <vt:lpstr>Cinema delivers strongly against the most important factors for families</vt:lpstr>
      <vt:lpstr>Cinema is the top consideration all year round - well ahead of other options</vt:lpstr>
      <vt:lpstr>In their own words, cinemagoing families describe a very deep bond with cinema</vt:lpstr>
      <vt:lpstr>Over 8 in 10 agree that a trip to the cinema as a family always feels special (85%)</vt:lpstr>
      <vt:lpstr>Cinema is highly valued by parents</vt:lpstr>
      <vt:lpstr>Families are set to be well served by popular franchises in 2026-27</vt:lpstr>
      <vt:lpstr>When asked directly, the kids confirmed the top 3</vt:lpstr>
      <vt:lpstr>83% of cinemagoing families  agree watching the ads &amp; trailers is part of the cinema experience</vt:lpstr>
      <vt:lpstr>Cinema perceived as higher quality &amp; safer </vt:lpstr>
      <vt:lpstr>Cinemagoing families are significantly more likely to be in the market</vt:lpstr>
      <vt:lpstr>Tap into families with stronger purchasing power with cinema</vt:lpstr>
      <vt:lpstr>Children in cinemagoing families have a bigger influence on purchases</vt:lpstr>
      <vt:lpstr>Pester power is alive and well!</vt:lpstr>
      <vt:lpstr>Implications for brands</vt:lpstr>
      <vt:lpstr>Families and brands are spoilt for choice in 2026</vt:lpstr>
      <vt:lpstr>To my family, cinema isn't just about watching movies, it’s about togetherness and the memories. It’s a place where we pause from our busy lives, sit side by side and get lost in a story that makes us laugh, cry or dream together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122</cp:revision>
  <dcterms:created xsi:type="dcterms:W3CDTF">2026-06-02T09:30:39Z</dcterms:created>
  <dcterms:modified xsi:type="dcterms:W3CDTF">2026-08-04T08:16:27Z</dcterms:modified>
</cp:coreProperties>
</file>