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5.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6.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7.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8.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9.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10.xml" ContentType="application/vnd.openxmlformats-officedocument.theme+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2.xml" ContentType="application/vnd.openxmlformats-officedocument.themeOverride+xml"/>
  <Override PartName="/ppt/notesSlides/notesSlide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790" r:id="rId2"/>
    <p:sldMasterId id="2147483920" r:id="rId3"/>
    <p:sldMasterId id="2147484046" r:id="rId4"/>
    <p:sldMasterId id="2147484147" r:id="rId5"/>
    <p:sldMasterId id="2147484671" r:id="rId6"/>
    <p:sldMasterId id="2147484441" r:id="rId7"/>
    <p:sldMasterId id="2147484493" r:id="rId8"/>
    <p:sldMasterId id="2147484545" r:id="rId9"/>
    <p:sldMasterId id="2147484353" r:id="rId10"/>
    <p:sldMasterId id="2147484740" r:id="rId11"/>
  </p:sldMasterIdLst>
  <p:notesMasterIdLst>
    <p:notesMasterId r:id="rId25"/>
  </p:notesMasterIdLst>
  <p:handoutMasterIdLst>
    <p:handoutMasterId r:id="rId26"/>
  </p:handoutMasterIdLst>
  <p:sldIdLst>
    <p:sldId id="465" r:id="rId12"/>
    <p:sldId id="466" r:id="rId13"/>
    <p:sldId id="468" r:id="rId14"/>
    <p:sldId id="471" r:id="rId15"/>
    <p:sldId id="474" r:id="rId16"/>
    <p:sldId id="480" r:id="rId17"/>
    <p:sldId id="483" r:id="rId18"/>
    <p:sldId id="481" r:id="rId19"/>
    <p:sldId id="484" r:id="rId20"/>
    <p:sldId id="485" r:id="rId21"/>
    <p:sldId id="486" r:id="rId22"/>
    <p:sldId id="487" r:id="rId23"/>
    <p:sldId id="489" r:id="rId24"/>
  </p:sldIdLst>
  <p:sldSz cx="12192000" cy="6858000"/>
  <p:notesSz cx="6858000" cy="9144000"/>
  <p:embeddedFontLst>
    <p:embeddedFont>
      <p:font typeface="Inter Tight" pitchFamily="2" charset="0"/>
      <p:regular r:id="rId27"/>
      <p:bold r:id="rId28"/>
      <p:italic r:id="rId29"/>
      <p:boldItalic r:id="rId30"/>
    </p:embeddedFont>
    <p:embeddedFont>
      <p:font typeface="Inter Tight Light" pitchFamily="2" charset="0"/>
      <p:regular r:id="rId31"/>
      <p: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F3340"/>
    <a:srgbClr val="FF9527"/>
    <a:srgbClr val="BA9863"/>
    <a:srgbClr val="051D2E"/>
    <a:srgbClr val="82B2B3"/>
    <a:srgbClr val="B2B4BB"/>
    <a:srgbClr val="000000"/>
    <a:srgbClr val="A872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55" autoAdjust="0"/>
    <p:restoredTop sz="94660"/>
  </p:normalViewPr>
  <p:slideViewPr>
    <p:cSldViewPr snapToGrid="0">
      <p:cViewPr varScale="1">
        <p:scale>
          <a:sx n="105" d="100"/>
          <a:sy n="105" d="100"/>
        </p:scale>
        <p:origin x="486" y="114"/>
      </p:cViewPr>
      <p:guideLst/>
    </p:cSldViewPr>
  </p:slideViewPr>
  <p:notesTextViewPr>
    <p:cViewPr>
      <p:scale>
        <a:sx n="3" d="2"/>
        <a:sy n="3" d="2"/>
      </p:scale>
      <p:origin x="0" y="0"/>
    </p:cViewPr>
  </p:notesTextViewPr>
  <p:sorterViewPr>
    <p:cViewPr>
      <p:scale>
        <a:sx n="100" d="100"/>
        <a:sy n="100" d="100"/>
      </p:scale>
      <p:origin x="0" y="-6752"/>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notesMaster" Target="notesMasters/notesMaster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font" Target="fonts/font6.fntdata"/><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font" Target="fonts/font5.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Master" Target="slideMasters/slideMaster8.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rgbClr val="051D2E"/>
                </a:solidFill>
                <a:latin typeface="+mj-lt"/>
                <a:ea typeface="+mn-ea"/>
                <a:cs typeface="+mn-cs"/>
              </a:defRPr>
            </a:pPr>
            <a:r>
              <a:rPr lang="en-GB" sz="1800" b="1" dirty="0">
                <a:solidFill>
                  <a:srgbClr val="051D2E"/>
                </a:solidFill>
                <a:latin typeface="Inter Tight" pitchFamily="2" charset="0"/>
                <a:ea typeface="Inter Tight" pitchFamily="2" charset="0"/>
                <a:cs typeface="Inter Tight" pitchFamily="2" charset="0"/>
              </a:rPr>
              <a:t>Medias with disproportionately</a:t>
            </a:r>
            <a:r>
              <a:rPr lang="en-GB" sz="1800" b="1" baseline="0" dirty="0">
                <a:solidFill>
                  <a:srgbClr val="051D2E"/>
                </a:solidFill>
                <a:latin typeface="Inter Tight" pitchFamily="2" charset="0"/>
                <a:ea typeface="Inter Tight" pitchFamily="2" charset="0"/>
                <a:cs typeface="Inter Tight" pitchFamily="2" charset="0"/>
              </a:rPr>
              <a:t> more 16-34s</a:t>
            </a:r>
          </a:p>
          <a:p>
            <a:pPr marL="0" marR="0" lvl="0" indent="0" algn="ctr" defTabSz="914400" rtl="0" eaLnBrk="1" fontAlgn="auto" latinLnBrk="0" hangingPunct="1">
              <a:lnSpc>
                <a:spcPct val="100000"/>
              </a:lnSpc>
              <a:spcBef>
                <a:spcPts val="0"/>
              </a:spcBef>
              <a:spcAft>
                <a:spcPts val="0"/>
              </a:spcAft>
              <a:buClrTx/>
              <a:buSzTx/>
              <a:buFontTx/>
              <a:buNone/>
              <a:tabLst/>
              <a:defRPr>
                <a:solidFill>
                  <a:srgbClr val="051D2E"/>
                </a:solidFill>
              </a:defRPr>
            </a:pPr>
            <a:r>
              <a:rPr lang="en-GB" sz="1600" b="0" i="0" u="none" strike="noStrike" kern="1200" baseline="0" dirty="0">
                <a:solidFill>
                  <a:srgbClr val="051D2E"/>
                </a:solidFill>
                <a:latin typeface="Inter Tight" pitchFamily="2" charset="0"/>
                <a:ea typeface="Inter Tight" pitchFamily="2" charset="0"/>
                <a:cs typeface="Inter Tight" pitchFamily="2" charset="0"/>
              </a:rPr>
              <a:t>% of 16-34s within top quintile of users of each media</a:t>
            </a:r>
            <a:endParaRPr lang="en-GB" sz="1800" b="0" i="0" u="none" strike="noStrike" kern="1200" baseline="0" dirty="0">
              <a:solidFill>
                <a:srgbClr val="051D2E"/>
              </a:solidFill>
              <a:latin typeface="Inter Tight" pitchFamily="2" charset="0"/>
              <a:ea typeface="Inter Tight" pitchFamily="2" charset="0"/>
              <a:cs typeface="Inter Tight" pitchFamily="2" charset="0"/>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rgbClr val="051D2E"/>
              </a:solidFill>
              <a:latin typeface="+mj-lt"/>
              <a:ea typeface="+mn-ea"/>
              <a:cs typeface="+mn-cs"/>
            </a:defRPr>
          </a:pPr>
          <a:endParaRPr lang="en-US"/>
        </a:p>
      </c:txPr>
    </c:title>
    <c:autoTitleDeleted val="0"/>
    <c:plotArea>
      <c:layout>
        <c:manualLayout>
          <c:layoutTarget val="inner"/>
          <c:xMode val="edge"/>
          <c:yMode val="edge"/>
          <c:x val="6.1484442075968856E-2"/>
          <c:y val="8.6079975297205499E-2"/>
          <c:w val="0.93827229477209384"/>
          <c:h val="0.60438675953819088"/>
        </c:manualLayout>
      </c:layout>
      <c:barChart>
        <c:barDir val="col"/>
        <c:grouping val="clustered"/>
        <c:varyColors val="0"/>
        <c:ser>
          <c:idx val="0"/>
          <c:order val="0"/>
          <c:spPr>
            <a:solidFill>
              <a:srgbClr val="051D2E"/>
            </a:solidFill>
            <a:ln>
              <a:noFill/>
            </a:ln>
            <a:effectLst/>
          </c:spPr>
          <c:invertIfNegative val="0"/>
          <c:dPt>
            <c:idx val="3"/>
            <c:invertIfNegative val="0"/>
            <c:bubble3D val="0"/>
            <c:spPr>
              <a:solidFill>
                <a:srgbClr val="EF3340"/>
              </a:solidFill>
              <a:ln>
                <a:noFill/>
              </a:ln>
              <a:effectLst/>
            </c:spPr>
            <c:extLst>
              <c:ext xmlns:c16="http://schemas.microsoft.com/office/drawing/2014/chart" uri="{C3380CC4-5D6E-409C-BE32-E72D297353CC}">
                <c16:uniqueId val="{00000001-4BFB-4986-A582-61EFC6C0A1A5}"/>
              </c:ext>
            </c:extLst>
          </c:dPt>
          <c:dPt>
            <c:idx val="4"/>
            <c:invertIfNegative val="0"/>
            <c:bubble3D val="0"/>
            <c:spPr>
              <a:solidFill>
                <a:srgbClr val="051D2E"/>
              </a:solidFill>
              <a:ln>
                <a:noFill/>
              </a:ln>
              <a:effectLst/>
            </c:spPr>
            <c:extLst>
              <c:ext xmlns:c16="http://schemas.microsoft.com/office/drawing/2014/chart" uri="{C3380CC4-5D6E-409C-BE32-E72D297353CC}">
                <c16:uniqueId val="{00000003-4BFB-4986-A582-61EFC6C0A1A5}"/>
              </c:ext>
            </c:extLst>
          </c:dPt>
          <c:dPt>
            <c:idx val="5"/>
            <c:invertIfNegative val="0"/>
            <c:bubble3D val="0"/>
            <c:spPr>
              <a:solidFill>
                <a:srgbClr val="051D2E"/>
              </a:solidFill>
              <a:ln>
                <a:noFill/>
              </a:ln>
              <a:effectLst/>
            </c:spPr>
            <c:extLst>
              <c:ext xmlns:c16="http://schemas.microsoft.com/office/drawing/2014/chart" uri="{C3380CC4-5D6E-409C-BE32-E72D297353CC}">
                <c16:uniqueId val="{00000005-4BFB-4986-A582-61EFC6C0A1A5}"/>
              </c:ext>
            </c:extLst>
          </c:dPt>
          <c:dPt>
            <c:idx val="7"/>
            <c:invertIfNegative val="0"/>
            <c:bubble3D val="0"/>
            <c:spPr>
              <a:solidFill>
                <a:srgbClr val="051D2E"/>
              </a:solidFill>
              <a:ln>
                <a:noFill/>
              </a:ln>
              <a:effectLst/>
            </c:spPr>
            <c:extLst>
              <c:ext xmlns:c16="http://schemas.microsoft.com/office/drawing/2014/chart" uri="{C3380CC4-5D6E-409C-BE32-E72D297353CC}">
                <c16:uniqueId val="{00000007-4BFB-4986-A582-61EFC6C0A1A5}"/>
              </c:ext>
            </c:extLst>
          </c:dPt>
          <c:dPt>
            <c:idx val="8"/>
            <c:invertIfNegative val="0"/>
            <c:bubble3D val="0"/>
            <c:spPr>
              <a:solidFill>
                <a:srgbClr val="051D2E"/>
              </a:solidFill>
              <a:ln>
                <a:noFill/>
              </a:ln>
              <a:effectLst/>
            </c:spPr>
            <c:extLst>
              <c:ext xmlns:c16="http://schemas.microsoft.com/office/drawing/2014/chart" uri="{C3380CC4-5D6E-409C-BE32-E72D297353CC}">
                <c16:uniqueId val="{00000009-4BFB-4986-A582-61EFC6C0A1A5}"/>
              </c:ext>
            </c:extLst>
          </c:dPt>
          <c:dPt>
            <c:idx val="14"/>
            <c:invertIfNegative val="0"/>
            <c:bubble3D val="0"/>
            <c:spPr>
              <a:solidFill>
                <a:srgbClr val="051D2E"/>
              </a:solidFill>
              <a:ln>
                <a:noFill/>
              </a:ln>
              <a:effectLst/>
            </c:spPr>
            <c:extLst>
              <c:ext xmlns:c16="http://schemas.microsoft.com/office/drawing/2014/chart" uri="{C3380CC4-5D6E-409C-BE32-E72D297353CC}">
                <c16:uniqueId val="{0000000B-4BFB-4986-A582-61EFC6C0A1A5}"/>
              </c:ext>
            </c:extLst>
          </c:dPt>
          <c:dPt>
            <c:idx val="15"/>
            <c:invertIfNegative val="0"/>
            <c:bubble3D val="0"/>
            <c:spPr>
              <a:solidFill>
                <a:srgbClr val="051D2E"/>
              </a:solidFill>
              <a:ln>
                <a:noFill/>
              </a:ln>
              <a:effectLst/>
            </c:spPr>
            <c:extLst>
              <c:ext xmlns:c16="http://schemas.microsoft.com/office/drawing/2014/chart" uri="{C3380CC4-5D6E-409C-BE32-E72D297353CC}">
                <c16:uniqueId val="{0000000D-4BFB-4986-A582-61EFC6C0A1A5}"/>
              </c:ext>
            </c:extLst>
          </c:dPt>
          <c:dLbls>
            <c:spPr>
              <a:noFill/>
              <a:ln>
                <a:noFill/>
              </a:ln>
              <a:effectLst/>
            </c:spPr>
            <c:txPr>
              <a:bodyPr rot="0" spcFirstLastPara="1" vertOverflow="ellipsis" vert="horz" wrap="square" anchor="ctr" anchorCtr="1"/>
              <a:lstStyle/>
              <a:p>
                <a:pPr>
                  <a:defRPr sz="1600" b="1" i="0" u="none" strike="noStrike" kern="1200" baseline="0">
                    <a:solidFill>
                      <a:srgbClr val="051D2E"/>
                    </a:solidFill>
                    <a:latin typeface="+mj-lt"/>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Respondents'!$L$12:$L$18</c:f>
              <c:strCache>
                <c:ptCount val="7"/>
                <c:pt idx="0">
                  <c:v>VOD </c:v>
                </c:pt>
                <c:pt idx="1">
                  <c:v>Outdoor</c:v>
                </c:pt>
                <c:pt idx="2">
                  <c:v>SVOD </c:v>
                </c:pt>
                <c:pt idx="3">
                  <c:v>Cinema </c:v>
                </c:pt>
                <c:pt idx="4">
                  <c:v>Gaming </c:v>
                </c:pt>
                <c:pt idx="5">
                  <c:v>Internet </c:v>
                </c:pt>
                <c:pt idx="6">
                  <c:v>Social Media </c:v>
                </c:pt>
              </c:strCache>
            </c:strRef>
          </c:cat>
          <c:val>
            <c:numRef>
              <c:f>'All Respondents'!$M$12:$M$18</c:f>
              <c:numCache>
                <c:formatCode>0</c:formatCode>
                <c:ptCount val="7"/>
                <c:pt idx="0">
                  <c:v>40.799999999999997</c:v>
                </c:pt>
                <c:pt idx="1">
                  <c:v>43.3</c:v>
                </c:pt>
                <c:pt idx="2">
                  <c:v>44.8</c:v>
                </c:pt>
                <c:pt idx="3">
                  <c:v>48.6</c:v>
                </c:pt>
                <c:pt idx="4">
                  <c:v>49.2</c:v>
                </c:pt>
                <c:pt idx="5">
                  <c:v>51</c:v>
                </c:pt>
                <c:pt idx="6">
                  <c:v>55.4</c:v>
                </c:pt>
              </c:numCache>
            </c:numRef>
          </c:val>
          <c:extLst>
            <c:ext xmlns:c16="http://schemas.microsoft.com/office/drawing/2014/chart" uri="{C3380CC4-5D6E-409C-BE32-E72D297353CC}">
              <c16:uniqueId val="{0000000E-4BFB-4986-A582-61EFC6C0A1A5}"/>
            </c:ext>
          </c:extLst>
        </c:ser>
        <c:dLbls>
          <c:showLegendKey val="0"/>
          <c:showVal val="0"/>
          <c:showCatName val="0"/>
          <c:showSerName val="0"/>
          <c:showPercent val="0"/>
          <c:showBubbleSize val="0"/>
        </c:dLbls>
        <c:gapWidth val="50"/>
        <c:overlap val="-27"/>
        <c:axId val="628754928"/>
        <c:axId val="628755888"/>
      </c:barChart>
      <c:lineChart>
        <c:grouping val="standard"/>
        <c:varyColors val="0"/>
        <c:ser>
          <c:idx val="1"/>
          <c:order val="1"/>
          <c:spPr>
            <a:ln w="19050" cap="rnd">
              <a:solidFill>
                <a:srgbClr val="FFFFFF">
                  <a:lumMod val="75000"/>
                </a:srgbClr>
              </a:solidFill>
              <a:prstDash val="dash"/>
              <a:round/>
            </a:ln>
            <a:effectLst/>
          </c:spPr>
          <c:marker>
            <c:symbol val="none"/>
          </c:marker>
          <c:cat>
            <c:strRef>
              <c:f>'All Respondents'!$L$12:$L$18</c:f>
              <c:strCache>
                <c:ptCount val="7"/>
                <c:pt idx="0">
                  <c:v>VOD </c:v>
                </c:pt>
                <c:pt idx="1">
                  <c:v>Outdoor</c:v>
                </c:pt>
                <c:pt idx="2">
                  <c:v>SVOD </c:v>
                </c:pt>
                <c:pt idx="3">
                  <c:v>Cinema </c:v>
                </c:pt>
                <c:pt idx="4">
                  <c:v>Gaming </c:v>
                </c:pt>
                <c:pt idx="5">
                  <c:v>Internet </c:v>
                </c:pt>
                <c:pt idx="6">
                  <c:v>Social Media </c:v>
                </c:pt>
              </c:strCache>
            </c:strRef>
          </c:cat>
          <c:val>
            <c:numRef>
              <c:f>'All Respondents'!$N$12:$N$18</c:f>
              <c:numCache>
                <c:formatCode>General</c:formatCode>
                <c:ptCount val="7"/>
                <c:pt idx="0">
                  <c:v>30</c:v>
                </c:pt>
                <c:pt idx="1">
                  <c:v>30</c:v>
                </c:pt>
                <c:pt idx="2">
                  <c:v>30</c:v>
                </c:pt>
                <c:pt idx="3">
                  <c:v>30</c:v>
                </c:pt>
                <c:pt idx="4">
                  <c:v>30</c:v>
                </c:pt>
                <c:pt idx="5">
                  <c:v>30</c:v>
                </c:pt>
                <c:pt idx="6">
                  <c:v>30</c:v>
                </c:pt>
              </c:numCache>
            </c:numRef>
          </c:val>
          <c:smooth val="0"/>
          <c:extLst>
            <c:ext xmlns:c16="http://schemas.microsoft.com/office/drawing/2014/chart" uri="{C3380CC4-5D6E-409C-BE32-E72D297353CC}">
              <c16:uniqueId val="{0000000F-4BFB-4986-A582-61EFC6C0A1A5}"/>
            </c:ext>
          </c:extLst>
        </c:ser>
        <c:dLbls>
          <c:showLegendKey val="0"/>
          <c:showVal val="0"/>
          <c:showCatName val="0"/>
          <c:showSerName val="0"/>
          <c:showPercent val="0"/>
          <c:showBubbleSize val="0"/>
        </c:dLbls>
        <c:marker val="1"/>
        <c:smooth val="0"/>
        <c:axId val="628754928"/>
        <c:axId val="628755888"/>
      </c:lineChart>
      <c:catAx>
        <c:axId val="628754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rgbClr val="051D2E"/>
                </a:solidFill>
                <a:latin typeface="+mn-lt"/>
                <a:ea typeface="+mn-ea"/>
                <a:cs typeface="Arial" panose="020B0604020202020204" pitchFamily="34" charset="0"/>
              </a:defRPr>
            </a:pPr>
            <a:endParaRPr lang="en-US"/>
          </a:p>
        </c:txPr>
        <c:crossAx val="628755888"/>
        <c:crosses val="autoZero"/>
        <c:auto val="1"/>
        <c:lblAlgn val="ctr"/>
        <c:lblOffset val="100"/>
        <c:noMultiLvlLbl val="0"/>
      </c:catAx>
      <c:valAx>
        <c:axId val="6287558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51D2E"/>
                </a:solidFill>
                <a:latin typeface="+mn-lt"/>
                <a:ea typeface="+mn-ea"/>
                <a:cs typeface="Arial" panose="020B0604020202020204" pitchFamily="34" charset="0"/>
              </a:defRPr>
            </a:pPr>
            <a:endParaRPr lang="en-US"/>
          </a:p>
        </c:txPr>
        <c:crossAx val="6287549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j-lt"/>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935235660827746"/>
          <c:y val="0.10770912815024289"/>
          <c:w val="0.69931390571656216"/>
          <c:h val="0.71497980848448828"/>
        </c:manualLayout>
      </c:layout>
      <c:barChart>
        <c:barDir val="col"/>
        <c:grouping val="percentStacked"/>
        <c:varyColors val="0"/>
        <c:ser>
          <c:idx val="0"/>
          <c:order val="0"/>
          <c:tx>
            <c:strRef>
              <c:f>Sheet1!$C$6</c:f>
              <c:strCache>
                <c:ptCount val="1"/>
                <c:pt idx="0">
                  <c:v>Commercial TV</c:v>
                </c:pt>
              </c:strCache>
            </c:strRef>
          </c:tx>
          <c:spPr>
            <a:solidFill>
              <a:srgbClr val="051D2E"/>
            </a:solidFill>
            <a:ln>
              <a:noFill/>
            </a:ln>
            <a:effectLst/>
          </c:spPr>
          <c:invertIfNegative val="0"/>
          <c:cat>
            <c:strRef>
              <c:f>Sheet1!$D$5:$E$5</c:f>
              <c:strCache>
                <c:ptCount val="2"/>
                <c:pt idx="0">
                  <c:v>Reach without cinema</c:v>
                </c:pt>
                <c:pt idx="1">
                  <c:v>Reach with cinema</c:v>
                </c:pt>
              </c:strCache>
            </c:strRef>
          </c:cat>
          <c:val>
            <c:numRef>
              <c:f>Sheet1!$D$6:$E$6</c:f>
              <c:numCache>
                <c:formatCode>General</c:formatCode>
                <c:ptCount val="2"/>
                <c:pt idx="0">
                  <c:v>1635703.59</c:v>
                </c:pt>
                <c:pt idx="1">
                  <c:v>1363086.32</c:v>
                </c:pt>
              </c:numCache>
            </c:numRef>
          </c:val>
          <c:extLst>
            <c:ext xmlns:c16="http://schemas.microsoft.com/office/drawing/2014/chart" uri="{C3380CC4-5D6E-409C-BE32-E72D297353CC}">
              <c16:uniqueId val="{00000000-D286-4DC4-BA9B-9FB8738D4F0D}"/>
            </c:ext>
          </c:extLst>
        </c:ser>
        <c:ser>
          <c:idx val="1"/>
          <c:order val="1"/>
          <c:tx>
            <c:strRef>
              <c:f>Sheet1!$C$7</c:f>
              <c:strCache>
                <c:ptCount val="1"/>
                <c:pt idx="0">
                  <c:v>BVOD</c:v>
                </c:pt>
              </c:strCache>
            </c:strRef>
          </c:tx>
          <c:spPr>
            <a:solidFill>
              <a:srgbClr val="82B2B3"/>
            </a:solidFill>
            <a:ln>
              <a:noFill/>
            </a:ln>
            <a:effectLst/>
          </c:spPr>
          <c:invertIfNegative val="0"/>
          <c:cat>
            <c:strRef>
              <c:f>Sheet1!$D$5:$E$5</c:f>
              <c:strCache>
                <c:ptCount val="2"/>
                <c:pt idx="0">
                  <c:v>Reach without cinema</c:v>
                </c:pt>
                <c:pt idx="1">
                  <c:v>Reach with cinema</c:v>
                </c:pt>
              </c:strCache>
            </c:strRef>
          </c:cat>
          <c:val>
            <c:numRef>
              <c:f>Sheet1!$D$7:$E$7</c:f>
              <c:numCache>
                <c:formatCode>General</c:formatCode>
                <c:ptCount val="2"/>
                <c:pt idx="0">
                  <c:v>114550.77</c:v>
                </c:pt>
                <c:pt idx="1">
                  <c:v>95458.97</c:v>
                </c:pt>
              </c:numCache>
            </c:numRef>
          </c:val>
          <c:extLst>
            <c:ext xmlns:c16="http://schemas.microsoft.com/office/drawing/2014/chart" uri="{C3380CC4-5D6E-409C-BE32-E72D297353CC}">
              <c16:uniqueId val="{00000001-D286-4DC4-BA9B-9FB8738D4F0D}"/>
            </c:ext>
          </c:extLst>
        </c:ser>
        <c:ser>
          <c:idx val="2"/>
          <c:order val="2"/>
          <c:tx>
            <c:strRef>
              <c:f>Sheet1!$C$8</c:f>
              <c:strCache>
                <c:ptCount val="1"/>
                <c:pt idx="0">
                  <c:v>Online video</c:v>
                </c:pt>
              </c:strCache>
            </c:strRef>
          </c:tx>
          <c:spPr>
            <a:solidFill>
              <a:srgbClr val="F3DDBD"/>
            </a:solidFill>
            <a:ln>
              <a:noFill/>
            </a:ln>
            <a:effectLst/>
          </c:spPr>
          <c:invertIfNegative val="0"/>
          <c:cat>
            <c:strRef>
              <c:f>Sheet1!$D$5:$E$5</c:f>
              <c:strCache>
                <c:ptCount val="2"/>
                <c:pt idx="0">
                  <c:v>Reach without cinema</c:v>
                </c:pt>
                <c:pt idx="1">
                  <c:v>Reach with cinema</c:v>
                </c:pt>
              </c:strCache>
            </c:strRef>
          </c:cat>
          <c:val>
            <c:numRef>
              <c:f>Sheet1!$D$8:$E$8</c:f>
              <c:numCache>
                <c:formatCode>General</c:formatCode>
                <c:ptCount val="2"/>
                <c:pt idx="0">
                  <c:v>213644.93</c:v>
                </c:pt>
                <c:pt idx="1">
                  <c:v>178037.44</c:v>
                </c:pt>
              </c:numCache>
            </c:numRef>
          </c:val>
          <c:extLst>
            <c:ext xmlns:c16="http://schemas.microsoft.com/office/drawing/2014/chart" uri="{C3380CC4-5D6E-409C-BE32-E72D297353CC}">
              <c16:uniqueId val="{00000002-D286-4DC4-BA9B-9FB8738D4F0D}"/>
            </c:ext>
          </c:extLst>
        </c:ser>
        <c:ser>
          <c:idx val="3"/>
          <c:order val="3"/>
          <c:tx>
            <c:strRef>
              <c:f>Sheet1!$C$9</c:f>
              <c:strCache>
                <c:ptCount val="1"/>
                <c:pt idx="0">
                  <c:v>Cinema</c:v>
                </c:pt>
              </c:strCache>
            </c:strRef>
          </c:tx>
          <c:spPr>
            <a:solidFill>
              <a:srgbClr val="EF3340"/>
            </a:solidFill>
            <a:ln>
              <a:noFill/>
            </a:ln>
            <a:effectLst/>
          </c:spPr>
          <c:invertIfNegative val="0"/>
          <c:cat>
            <c:strRef>
              <c:f>Sheet1!$D$5:$E$5</c:f>
              <c:strCache>
                <c:ptCount val="2"/>
                <c:pt idx="0">
                  <c:v>Reach without cinema</c:v>
                </c:pt>
                <c:pt idx="1">
                  <c:v>Reach with cinema</c:v>
                </c:pt>
              </c:strCache>
            </c:strRef>
          </c:cat>
          <c:val>
            <c:numRef>
              <c:f>Sheet1!$D$9:$E$9</c:f>
              <c:numCache>
                <c:formatCode>General</c:formatCode>
                <c:ptCount val="2"/>
                <c:pt idx="0">
                  <c:v>0</c:v>
                </c:pt>
                <c:pt idx="1">
                  <c:v>313173</c:v>
                </c:pt>
              </c:numCache>
            </c:numRef>
          </c:val>
          <c:extLst>
            <c:ext xmlns:c16="http://schemas.microsoft.com/office/drawing/2014/chart" uri="{C3380CC4-5D6E-409C-BE32-E72D297353CC}">
              <c16:uniqueId val="{00000003-D286-4DC4-BA9B-9FB8738D4F0D}"/>
            </c:ext>
          </c:extLst>
        </c:ser>
        <c:dLbls>
          <c:showLegendKey val="0"/>
          <c:showVal val="0"/>
          <c:showCatName val="0"/>
          <c:showSerName val="0"/>
          <c:showPercent val="0"/>
          <c:showBubbleSize val="0"/>
        </c:dLbls>
        <c:gapWidth val="150"/>
        <c:overlap val="100"/>
        <c:axId val="868326320"/>
        <c:axId val="868334000"/>
      </c:barChart>
      <c:scatterChart>
        <c:scatterStyle val="smoothMarker"/>
        <c:varyColors val="0"/>
        <c:ser>
          <c:idx val="4"/>
          <c:order val="4"/>
          <c:tx>
            <c:strRef>
              <c:f>Sheet1!$C$10</c:f>
              <c:strCache>
                <c:ptCount val="1"/>
                <c:pt idx="0">
                  <c:v>Reach</c:v>
                </c:pt>
              </c:strCache>
            </c:strRef>
          </c:tx>
          <c:spPr>
            <a:ln w="28575" cap="rnd">
              <a:solidFill>
                <a:srgbClr val="FF9527"/>
              </a:solidFill>
              <a:round/>
            </a:ln>
            <a:effectLst/>
          </c:spPr>
          <c:marker>
            <c:symbol val="circle"/>
            <c:size val="5"/>
            <c:spPr>
              <a:solidFill>
                <a:srgbClr val="FF9527"/>
              </a:solidFill>
              <a:ln w="9525">
                <a:solidFill>
                  <a:srgbClr val="FF9527"/>
                </a:solidFill>
              </a:ln>
              <a:effectLst/>
            </c:spPr>
          </c:marker>
          <c:dLbls>
            <c:dLbl>
              <c:idx val="0"/>
              <c:layout>
                <c:manualLayout>
                  <c:x val="-4.7539172205441238E-2"/>
                  <c:y val="4.8265460030165803E-2"/>
                </c:manualLayout>
              </c:layout>
              <c:tx>
                <c:rich>
                  <a:bodyPr/>
                  <a:lstStyle/>
                  <a:p>
                    <a:r>
                      <a:rPr lang="en-US" dirty="0"/>
                      <a:t>60%</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D286-4DC4-BA9B-9FB8738D4F0D}"/>
                </c:ext>
              </c:extLst>
            </c:dLbl>
            <c:dLbl>
              <c:idx val="1"/>
              <c:layout>
                <c:manualLayout>
                  <c:x val="-3.0869031498952801E-2"/>
                  <c:y val="-3.3182503770739079E-2"/>
                </c:manualLayout>
              </c:layout>
              <c:tx>
                <c:rich>
                  <a:bodyPr/>
                  <a:lstStyle/>
                  <a:p>
                    <a:r>
                      <a:rPr lang="en-US"/>
                      <a:t>66%</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286-4DC4-BA9B-9FB8738D4F0D}"/>
                </c:ext>
              </c:extLst>
            </c:dLbl>
            <c:spPr>
              <a:noFill/>
              <a:ln>
                <a:noFill/>
              </a:ln>
              <a:effectLst/>
            </c:spPr>
            <c:txPr>
              <a:bodyPr rot="0" spcFirstLastPara="1" vertOverflow="ellipsis" vert="horz" wrap="square" anchor="ctr" anchorCtr="1"/>
              <a:lstStyle/>
              <a:p>
                <a:pPr>
                  <a:defRPr sz="2000" b="1" i="0" u="none" strike="noStrike" kern="1200" baseline="0">
                    <a:solidFill>
                      <a:srgbClr val="FFFFFF"/>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xVal>
            <c:strRef>
              <c:f>Sheet1!$D$5:$E$5</c:f>
              <c:strCache>
                <c:ptCount val="2"/>
                <c:pt idx="0">
                  <c:v>Reach without cinema</c:v>
                </c:pt>
                <c:pt idx="1">
                  <c:v>Reach with cinema</c:v>
                </c:pt>
              </c:strCache>
            </c:strRef>
          </c:xVal>
          <c:yVal>
            <c:numRef>
              <c:f>Sheet1!$D$10:$E$10</c:f>
              <c:numCache>
                <c:formatCode>0.00%</c:formatCode>
                <c:ptCount val="2"/>
                <c:pt idx="0">
                  <c:v>0.60109999999999997</c:v>
                </c:pt>
                <c:pt idx="1">
                  <c:v>0.66159999999999997</c:v>
                </c:pt>
              </c:numCache>
            </c:numRef>
          </c:yVal>
          <c:smooth val="1"/>
          <c:extLst>
            <c:ext xmlns:c16="http://schemas.microsoft.com/office/drawing/2014/chart" uri="{C3380CC4-5D6E-409C-BE32-E72D297353CC}">
              <c16:uniqueId val="{00000006-D286-4DC4-BA9B-9FB8738D4F0D}"/>
            </c:ext>
          </c:extLst>
        </c:ser>
        <c:dLbls>
          <c:showLegendKey val="0"/>
          <c:showVal val="0"/>
          <c:showCatName val="0"/>
          <c:showSerName val="0"/>
          <c:showPercent val="0"/>
          <c:showBubbleSize val="0"/>
        </c:dLbls>
        <c:axId val="955462432"/>
        <c:axId val="955470112"/>
      </c:scatterChart>
      <c:catAx>
        <c:axId val="868326320"/>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330" b="0" i="0" u="none" strike="noStrike" kern="1200" baseline="0">
                <a:solidFill>
                  <a:srgbClr val="051D2E"/>
                </a:solidFill>
                <a:latin typeface="+mn-lt"/>
                <a:ea typeface="+mn-ea"/>
                <a:cs typeface="+mn-cs"/>
              </a:defRPr>
            </a:pPr>
            <a:endParaRPr lang="en-US"/>
          </a:p>
        </c:txPr>
        <c:crossAx val="868334000"/>
        <c:crosses val="autoZero"/>
        <c:auto val="1"/>
        <c:lblAlgn val="ctr"/>
        <c:lblOffset val="100"/>
        <c:noMultiLvlLbl val="0"/>
      </c:catAx>
      <c:valAx>
        <c:axId val="868334000"/>
        <c:scaling>
          <c:orientation val="minMax"/>
        </c:scaling>
        <c:delete val="0"/>
        <c:axPos val="l"/>
        <c:majorGridlines>
          <c:spPr>
            <a:ln w="9525" cap="flat" cmpd="sng" algn="ctr">
              <a:solidFill>
                <a:srgbClr val="FFFFFF">
                  <a:lumMod val="95000"/>
                </a:srgbClr>
              </a:solidFill>
              <a:round/>
            </a:ln>
            <a:effectLst/>
          </c:spPr>
        </c:majorGridlines>
        <c:title>
          <c:tx>
            <c:rich>
              <a:bodyPr rot="-5400000" spcFirstLastPara="1" vertOverflow="ellipsis" vert="horz" wrap="square" anchor="ctr" anchorCtr="1"/>
              <a:lstStyle/>
              <a:p>
                <a:pPr>
                  <a:defRPr sz="1330" b="0" i="0" u="none" strike="noStrike" kern="1200" baseline="0">
                    <a:solidFill>
                      <a:srgbClr val="051D2E"/>
                    </a:solidFill>
                    <a:latin typeface="+mn-lt"/>
                    <a:ea typeface="+mn-ea"/>
                    <a:cs typeface="+mn-cs"/>
                  </a:defRPr>
                </a:pPr>
                <a:r>
                  <a:rPr lang="en-GB" sz="1330" dirty="0">
                    <a:solidFill>
                      <a:srgbClr val="051D2E"/>
                    </a:solidFill>
                  </a:rPr>
                  <a:t>% of Budget/ Ratings</a:t>
                </a:r>
              </a:p>
            </c:rich>
          </c:tx>
          <c:layout>
            <c:manualLayout>
              <c:xMode val="edge"/>
              <c:yMode val="edge"/>
              <c:x val="2.8191308109879062E-2"/>
              <c:y val="0.31781736558948231"/>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rgbClr val="051D2E"/>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crossAx val="868326320"/>
        <c:crosses val="autoZero"/>
        <c:crossBetween val="between"/>
      </c:valAx>
      <c:valAx>
        <c:axId val="955470112"/>
        <c:scaling>
          <c:orientation val="minMax"/>
        </c:scaling>
        <c:delete val="0"/>
        <c:axPos val="r"/>
        <c:title>
          <c:tx>
            <c:rich>
              <a:bodyPr rot="-5400000" spcFirstLastPara="1" vertOverflow="ellipsis" vert="horz" wrap="square" anchor="ctr" anchorCtr="1"/>
              <a:lstStyle/>
              <a:p>
                <a:pPr>
                  <a:defRPr sz="1330" b="0" i="0" u="none" strike="noStrike" kern="1200" baseline="0">
                    <a:solidFill>
                      <a:srgbClr val="051D2E"/>
                    </a:solidFill>
                    <a:latin typeface="+mn-lt"/>
                    <a:ea typeface="+mn-ea"/>
                    <a:cs typeface="+mn-cs"/>
                  </a:defRPr>
                </a:pPr>
                <a:r>
                  <a:rPr lang="en-GB" sz="1330" dirty="0">
                    <a:solidFill>
                      <a:srgbClr val="051D2E"/>
                    </a:solidFill>
                  </a:rPr>
                  <a:t>Reach vs. Target Audience</a:t>
                </a:r>
              </a:p>
            </c:rich>
          </c:tx>
          <c:layout>
            <c:manualLayout>
              <c:xMode val="edge"/>
              <c:yMode val="edge"/>
              <c:x val="0.89738517685837949"/>
              <c:y val="0.2431826225341741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rgbClr val="051D2E"/>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crossAx val="955462432"/>
        <c:crosses val="max"/>
        <c:crossBetween val="midCat"/>
      </c:valAx>
      <c:valAx>
        <c:axId val="955462432"/>
        <c:scaling>
          <c:orientation val="minMax"/>
        </c:scaling>
        <c:delete val="1"/>
        <c:axPos val="b"/>
        <c:numFmt formatCode="General" sourceLinked="1"/>
        <c:majorTickMark val="out"/>
        <c:minorTickMark val="none"/>
        <c:tickLblPos val="nextTo"/>
        <c:crossAx val="955470112"/>
        <c:crosses val="autoZero"/>
        <c:crossBetween val="midCat"/>
      </c:valAx>
      <c:spPr>
        <a:noFill/>
        <a:ln>
          <a:solidFill>
            <a:srgbClr val="FFFFFF">
              <a:lumMod val="95000"/>
            </a:srgbClr>
          </a:solidFill>
        </a:ln>
        <a:effectLst/>
      </c:spPr>
    </c:plotArea>
    <c:legend>
      <c:legendPos val="b"/>
      <c:layout>
        <c:manualLayout>
          <c:xMode val="edge"/>
          <c:yMode val="edge"/>
          <c:x val="6.5784969361068951E-2"/>
          <c:y val="0.8978875761567594"/>
          <c:w val="0.79879638958880139"/>
          <c:h val="4.4603779021900214E-2"/>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chemeClr val="bg1"/>
          </a:solidFill>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910407347637261E-2"/>
          <c:y val="0.15423542870900098"/>
          <c:w val="0.95856625762219883"/>
          <c:h val="0.64787962631555662"/>
        </c:manualLayout>
      </c:layout>
      <c:barChart>
        <c:barDir val="col"/>
        <c:grouping val="clustered"/>
        <c:varyColors val="0"/>
        <c:ser>
          <c:idx val="1"/>
          <c:order val="0"/>
          <c:tx>
            <c:strRef>
              <c:f>Sheet1!$B$1</c:f>
              <c:strCache>
                <c:ptCount val="1"/>
                <c:pt idx="0">
                  <c:v>Column1</c:v>
                </c:pt>
              </c:strCache>
            </c:strRef>
          </c:tx>
          <c:spPr>
            <a:solidFill>
              <a:srgbClr val="F3DDBD"/>
            </a:solidFill>
            <a:ln>
              <a:noFill/>
            </a:ln>
            <a:effectLst/>
          </c:spPr>
          <c:invertIfNegative val="0"/>
          <c:dPt>
            <c:idx val="0"/>
            <c:invertIfNegative val="0"/>
            <c:bubble3D val="0"/>
            <c:spPr>
              <a:solidFill>
                <a:srgbClr val="F3DDBD"/>
              </a:solidFill>
              <a:ln>
                <a:noFill/>
              </a:ln>
              <a:effectLst/>
            </c:spPr>
            <c:extLst>
              <c:ext xmlns:c16="http://schemas.microsoft.com/office/drawing/2014/chart" uri="{C3380CC4-5D6E-409C-BE32-E72D297353CC}">
                <c16:uniqueId val="{00000001-4015-4111-807D-7A67BC882251}"/>
              </c:ext>
            </c:extLst>
          </c:dPt>
          <c:dPt>
            <c:idx val="1"/>
            <c:invertIfNegative val="0"/>
            <c:bubble3D val="0"/>
            <c:spPr>
              <a:solidFill>
                <a:srgbClr val="F3DDBD"/>
              </a:solidFill>
              <a:ln>
                <a:noFill/>
              </a:ln>
              <a:effectLst/>
            </c:spPr>
            <c:extLst>
              <c:ext xmlns:c16="http://schemas.microsoft.com/office/drawing/2014/chart" uri="{C3380CC4-5D6E-409C-BE32-E72D297353CC}">
                <c16:uniqueId val="{00000003-4015-4111-807D-7A67BC882251}"/>
              </c:ext>
            </c:extLst>
          </c:dPt>
          <c:dPt>
            <c:idx val="8"/>
            <c:invertIfNegative val="0"/>
            <c:bubble3D val="0"/>
            <c:spPr>
              <a:solidFill>
                <a:srgbClr val="82B2B3"/>
              </a:solidFill>
              <a:ln>
                <a:noFill/>
              </a:ln>
              <a:effectLst/>
            </c:spPr>
            <c:extLst>
              <c:ext xmlns:c16="http://schemas.microsoft.com/office/drawing/2014/chart" uri="{C3380CC4-5D6E-409C-BE32-E72D297353CC}">
                <c16:uniqueId val="{00000005-4015-4111-807D-7A67BC882251}"/>
              </c:ext>
            </c:extLst>
          </c:dPt>
          <c:dPt>
            <c:idx val="9"/>
            <c:invertIfNegative val="0"/>
            <c:bubble3D val="0"/>
            <c:spPr>
              <a:solidFill>
                <a:srgbClr val="82B2B3"/>
              </a:solidFill>
              <a:ln>
                <a:noFill/>
              </a:ln>
              <a:effectLst/>
            </c:spPr>
            <c:extLst>
              <c:ext xmlns:c16="http://schemas.microsoft.com/office/drawing/2014/chart" uri="{C3380CC4-5D6E-409C-BE32-E72D297353CC}">
                <c16:uniqueId val="{00000007-4015-4111-807D-7A67BC882251}"/>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Facebook Infeed</c:v>
                </c:pt>
                <c:pt idx="1">
                  <c:v>OOH (6 Sheet)</c:v>
                </c:pt>
                <c:pt idx="2">
                  <c:v>Digital Display (Desktop)</c:v>
                </c:pt>
                <c:pt idx="3">
                  <c:v>Instagram Infeed</c:v>
                </c:pt>
                <c:pt idx="4">
                  <c:v>YouTube 6s Bumper</c:v>
                </c:pt>
                <c:pt idx="5">
                  <c:v>Digital Display (Mobile)</c:v>
                </c:pt>
                <c:pt idx="6">
                  <c:v>YouTube Non-Skippable 15"/20"</c:v>
                </c:pt>
                <c:pt idx="7">
                  <c:v>TV 30"</c:v>
                </c:pt>
                <c:pt idx="8">
                  <c:v>Cinema 30"</c:v>
                </c:pt>
                <c:pt idx="9">
                  <c:v>Cinema 60"</c:v>
                </c:pt>
              </c:strCache>
            </c:strRef>
          </c:cat>
          <c:val>
            <c:numRef>
              <c:f>Sheet1!$B$2:$B$11</c:f>
              <c:numCache>
                <c:formatCode>0.0</c:formatCode>
                <c:ptCount val="10"/>
                <c:pt idx="0">
                  <c:v>1</c:v>
                </c:pt>
                <c:pt idx="1">
                  <c:v>1.3</c:v>
                </c:pt>
                <c:pt idx="2">
                  <c:v>1.3</c:v>
                </c:pt>
                <c:pt idx="3">
                  <c:v>1.4</c:v>
                </c:pt>
                <c:pt idx="4">
                  <c:v>2.2999999999999998</c:v>
                </c:pt>
                <c:pt idx="5">
                  <c:v>2.4</c:v>
                </c:pt>
                <c:pt idx="6">
                  <c:v>3.6</c:v>
                </c:pt>
                <c:pt idx="7">
                  <c:v>15.5</c:v>
                </c:pt>
                <c:pt idx="8">
                  <c:v>23.9</c:v>
                </c:pt>
                <c:pt idx="9">
                  <c:v>48.3</c:v>
                </c:pt>
              </c:numCache>
            </c:numRef>
          </c:val>
          <c:extLst>
            <c:ext xmlns:c16="http://schemas.microsoft.com/office/drawing/2014/chart" uri="{C3380CC4-5D6E-409C-BE32-E72D297353CC}">
              <c16:uniqueId val="{00000008-4015-4111-807D-7A67BC882251}"/>
            </c:ext>
          </c:extLst>
        </c:ser>
        <c:dLbls>
          <c:dLblPos val="outEnd"/>
          <c:showLegendKey val="0"/>
          <c:showVal val="1"/>
          <c:showCatName val="0"/>
          <c:showSerName val="0"/>
          <c:showPercent val="0"/>
          <c:showBubbleSize val="0"/>
        </c:dLbls>
        <c:gapWidth val="219"/>
        <c:overlap val="-27"/>
        <c:axId val="86906623"/>
        <c:axId val="86905375"/>
      </c:barChart>
      <c:catAx>
        <c:axId val="86906623"/>
        <c:scaling>
          <c:orientation val="minMax"/>
        </c:scaling>
        <c:delete val="0"/>
        <c:axPos val="b"/>
        <c:numFmt formatCode="General" sourceLinked="1"/>
        <c:majorTickMark val="out"/>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crossAx val="86905375"/>
        <c:crosses val="autoZero"/>
        <c:auto val="1"/>
        <c:lblAlgn val="ctr"/>
        <c:lblOffset val="100"/>
        <c:noMultiLvlLbl val="0"/>
      </c:catAx>
      <c:valAx>
        <c:axId val="86905375"/>
        <c:scaling>
          <c:orientation val="minMax"/>
          <c:max val="65"/>
          <c:min val="0"/>
        </c:scaling>
        <c:delete val="1"/>
        <c:axPos val="l"/>
        <c:title>
          <c:tx>
            <c:rich>
              <a:bodyPr rot="-5400000" spcFirstLastPara="1" vertOverflow="ellipsis" vert="horz" wrap="square" anchor="ctr" anchorCtr="1"/>
              <a:lstStyle/>
              <a:p>
                <a:pPr>
                  <a:defRPr sz="1200" b="0" i="0" u="none" strike="noStrike" kern="1200" baseline="0">
                    <a:solidFill>
                      <a:srgbClr val="051D2E"/>
                    </a:solidFill>
                    <a:latin typeface="+mn-lt"/>
                    <a:ea typeface="+mn-ea"/>
                    <a:cs typeface="+mn-cs"/>
                  </a:defRPr>
                </a:pPr>
                <a:r>
                  <a:rPr lang="en-GB" sz="1200" dirty="0">
                    <a:solidFill>
                      <a:srgbClr val="051D2E"/>
                    </a:solidFill>
                  </a:rPr>
                  <a:t>Average view</a:t>
                </a:r>
                <a:r>
                  <a:rPr lang="en-GB" sz="1200" baseline="0" dirty="0">
                    <a:solidFill>
                      <a:srgbClr val="051D2E"/>
                    </a:solidFill>
                  </a:rPr>
                  <a:t> time in seconds</a:t>
                </a:r>
                <a:endParaRPr lang="en-GB" sz="1200" dirty="0">
                  <a:solidFill>
                    <a:srgbClr val="051D2E"/>
                  </a:solidFill>
                </a:endParaRPr>
              </a:p>
            </c:rich>
          </c:tx>
          <c:layout>
            <c:manualLayout>
              <c:xMode val="edge"/>
              <c:yMode val="edge"/>
              <c:x val="4.7852354081599491E-3"/>
              <c:y val="0.2587905145657054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GB"/>
            </a:p>
          </c:txPr>
        </c:title>
        <c:numFmt formatCode="0" sourceLinked="0"/>
        <c:majorTickMark val="out"/>
        <c:minorTickMark val="none"/>
        <c:tickLblPos val="nextTo"/>
        <c:crossAx val="869066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bg1">
              <a:lumMod val="50000"/>
              <a:lumOff val="50000"/>
            </a:schemeClr>
          </a:solidFill>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tx2"/>
              </a:solidFill>
              <a:ln w="19050">
                <a:solidFill>
                  <a:schemeClr val="lt1"/>
                </a:solidFill>
              </a:ln>
              <a:effectLst/>
            </c:spPr>
            <c:extLst>
              <c:ext xmlns:c16="http://schemas.microsoft.com/office/drawing/2014/chart" uri="{C3380CC4-5D6E-409C-BE32-E72D297353CC}">
                <c16:uniqueId val="{00000001-17CF-42EB-A1F8-43E62777F2A4}"/>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17CF-42EB-A1F8-43E62777F2A4}"/>
              </c:ext>
            </c:extLst>
          </c:dPt>
          <c:cat>
            <c:strRef>
              <c:f>Sheet1!$A$2:$A$3</c:f>
              <c:strCache>
                <c:ptCount val="2"/>
                <c:pt idx="0">
                  <c:v>1st Qtr</c:v>
                </c:pt>
                <c:pt idx="1">
                  <c:v>2nd Qtr</c:v>
                </c:pt>
              </c:strCache>
            </c:strRef>
          </c:cat>
          <c:val>
            <c:numRef>
              <c:f>Sheet1!$B$2:$B$3</c:f>
              <c:numCache>
                <c:formatCode>General</c:formatCode>
                <c:ptCount val="2"/>
                <c:pt idx="0">
                  <c:v>65</c:v>
                </c:pt>
                <c:pt idx="1">
                  <c:v>35</c:v>
                </c:pt>
              </c:numCache>
            </c:numRef>
          </c:val>
          <c:extLst>
            <c:ext xmlns:c16="http://schemas.microsoft.com/office/drawing/2014/chart" uri="{C3380CC4-5D6E-409C-BE32-E72D297353CC}">
              <c16:uniqueId val="{00000004-17CF-42EB-A1F8-43E62777F2A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tx2"/>
              </a:solidFill>
              <a:ln w="19050">
                <a:solidFill>
                  <a:schemeClr val="lt1"/>
                </a:solidFill>
              </a:ln>
              <a:effectLst/>
            </c:spPr>
            <c:extLst>
              <c:ext xmlns:c16="http://schemas.microsoft.com/office/drawing/2014/chart" uri="{C3380CC4-5D6E-409C-BE32-E72D297353CC}">
                <c16:uniqueId val="{00000001-4839-499F-89DA-1A0DE5C6DE5D}"/>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4839-499F-89DA-1A0DE5C6DE5D}"/>
              </c:ext>
            </c:extLst>
          </c:dPt>
          <c:cat>
            <c:strRef>
              <c:f>Sheet1!$A$2:$A$3</c:f>
              <c:strCache>
                <c:ptCount val="2"/>
                <c:pt idx="0">
                  <c:v>1st Qtr</c:v>
                </c:pt>
                <c:pt idx="1">
                  <c:v>2nd Qtr</c:v>
                </c:pt>
              </c:strCache>
            </c:strRef>
          </c:cat>
          <c:val>
            <c:numRef>
              <c:f>Sheet1!$B$2:$B$3</c:f>
              <c:numCache>
                <c:formatCode>General</c:formatCode>
                <c:ptCount val="2"/>
                <c:pt idx="0">
                  <c:v>64</c:v>
                </c:pt>
                <c:pt idx="1">
                  <c:v>36</c:v>
                </c:pt>
              </c:numCache>
            </c:numRef>
          </c:val>
          <c:extLst>
            <c:ext xmlns:c16="http://schemas.microsoft.com/office/drawing/2014/chart" uri="{C3380CC4-5D6E-409C-BE32-E72D297353CC}">
              <c16:uniqueId val="{00000004-4839-499F-89DA-1A0DE5C6DE5D}"/>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tx2"/>
              </a:solidFill>
              <a:ln w="19050">
                <a:solidFill>
                  <a:schemeClr val="lt1"/>
                </a:solidFill>
              </a:ln>
              <a:effectLst/>
            </c:spPr>
            <c:extLst>
              <c:ext xmlns:c16="http://schemas.microsoft.com/office/drawing/2014/chart" uri="{C3380CC4-5D6E-409C-BE32-E72D297353CC}">
                <c16:uniqueId val="{00000001-C066-4311-9622-1565BD5BA37F}"/>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C066-4311-9622-1565BD5BA37F}"/>
              </c:ext>
            </c:extLst>
          </c:dPt>
          <c:cat>
            <c:strRef>
              <c:f>Sheet1!$A$2:$A$3</c:f>
              <c:strCache>
                <c:ptCount val="2"/>
                <c:pt idx="0">
                  <c:v>1st Qtr</c:v>
                </c:pt>
                <c:pt idx="1">
                  <c:v>2nd Qtr</c:v>
                </c:pt>
              </c:strCache>
            </c:strRef>
          </c:cat>
          <c:val>
            <c:numRef>
              <c:f>Sheet1!$B$2:$B$3</c:f>
              <c:numCache>
                <c:formatCode>General</c:formatCode>
                <c:ptCount val="2"/>
                <c:pt idx="0">
                  <c:v>63</c:v>
                </c:pt>
                <c:pt idx="1">
                  <c:v>37</c:v>
                </c:pt>
              </c:numCache>
            </c:numRef>
          </c:val>
          <c:extLst>
            <c:ext xmlns:c16="http://schemas.microsoft.com/office/drawing/2014/chart" uri="{C3380CC4-5D6E-409C-BE32-E72D297353CC}">
              <c16:uniqueId val="{00000004-C066-4311-9622-1565BD5BA37F}"/>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GB" sz="1800" b="1" dirty="0"/>
              <a:t>% of time spent in a good mood</a:t>
            </a:r>
          </a:p>
        </c:rich>
      </c:tx>
      <c:layout>
        <c:manualLayout>
          <c:xMode val="edge"/>
          <c:yMode val="edge"/>
          <c:x val="0.33357414300046473"/>
          <c:y val="9.1042584434654919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9.8778133967809961E-3"/>
          <c:y val="7.63582966226138E-2"/>
          <c:w val="0.95638028020221655"/>
          <c:h val="0.72590238995455969"/>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EF3340"/>
              </a:solidFill>
              <a:ln>
                <a:noFill/>
              </a:ln>
              <a:effectLst/>
            </c:spPr>
            <c:extLst>
              <c:ext xmlns:c16="http://schemas.microsoft.com/office/drawing/2014/chart" uri="{C3380CC4-5D6E-409C-BE32-E72D297353CC}">
                <c16:uniqueId val="{00000001-724D-4FE4-AA48-ED82373C48D0}"/>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724D-4FE4-AA48-ED82373C48D0}"/>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724D-4FE4-AA48-ED82373C48D0}"/>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724D-4FE4-AA48-ED82373C48D0}"/>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9-724D-4FE4-AA48-ED82373C48D0}"/>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724D-4FE4-AA48-ED82373C48D0}"/>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D-724D-4FE4-AA48-ED82373C48D0}"/>
              </c:ext>
            </c:extLst>
          </c:dPt>
          <c:dPt>
            <c:idx val="7"/>
            <c:invertIfNegative val="0"/>
            <c:bubble3D val="0"/>
            <c:spPr>
              <a:solidFill>
                <a:schemeClr val="accent6"/>
              </a:solidFill>
              <a:ln>
                <a:noFill/>
              </a:ln>
              <a:effectLst/>
            </c:spPr>
            <c:extLst>
              <c:ext xmlns:c16="http://schemas.microsoft.com/office/drawing/2014/chart" uri="{C3380CC4-5D6E-409C-BE32-E72D297353CC}">
                <c16:uniqueId val="{0000000F-724D-4FE4-AA48-ED82373C48D0}"/>
              </c:ext>
            </c:extLst>
          </c:dPt>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Visiting the cinema</c:v>
                </c:pt>
                <c:pt idx="1">
                  <c:v>Watching live or recorded TV</c:v>
                </c:pt>
                <c:pt idx="2">
                  <c:v>Watching SVOD (on any device)</c:v>
                </c:pt>
                <c:pt idx="3">
                  <c:v>Listening to radio</c:v>
                </c:pt>
                <c:pt idx="4">
                  <c:v>Reading a newspaper or magazine</c:v>
                </c:pt>
                <c:pt idx="5">
                  <c:v>Watching online video/live streaming</c:v>
                </c:pt>
                <c:pt idx="6">
                  <c:v>Using social media</c:v>
                </c:pt>
                <c:pt idx="7">
                  <c:v>Using the internet (for work, browsing, shopping, services etc)</c:v>
                </c:pt>
              </c:strCache>
            </c:strRef>
          </c:cat>
          <c:val>
            <c:numRef>
              <c:f>Sheet1!$B$2:$B$9</c:f>
              <c:numCache>
                <c:formatCode>0%</c:formatCode>
                <c:ptCount val="8"/>
                <c:pt idx="0">
                  <c:v>0.83</c:v>
                </c:pt>
                <c:pt idx="1">
                  <c:v>0.66</c:v>
                </c:pt>
                <c:pt idx="2">
                  <c:v>0.61</c:v>
                </c:pt>
                <c:pt idx="3">
                  <c:v>0.6</c:v>
                </c:pt>
                <c:pt idx="4">
                  <c:v>0.57999999999999996</c:v>
                </c:pt>
                <c:pt idx="5">
                  <c:v>0.57999999999999996</c:v>
                </c:pt>
                <c:pt idx="6">
                  <c:v>0.55000000000000004</c:v>
                </c:pt>
                <c:pt idx="7">
                  <c:v>0.52</c:v>
                </c:pt>
              </c:numCache>
            </c:numRef>
          </c:val>
          <c:extLst>
            <c:ext xmlns:c16="http://schemas.microsoft.com/office/drawing/2014/chart" uri="{C3380CC4-5D6E-409C-BE32-E72D297353CC}">
              <c16:uniqueId val="{00000010-724D-4FE4-AA48-ED82373C48D0}"/>
            </c:ext>
          </c:extLst>
        </c:ser>
        <c:dLbls>
          <c:showLegendKey val="0"/>
          <c:showVal val="0"/>
          <c:showCatName val="0"/>
          <c:showSerName val="0"/>
          <c:showPercent val="0"/>
          <c:showBubbleSize val="0"/>
        </c:dLbls>
        <c:gapWidth val="182"/>
        <c:axId val="689501552"/>
        <c:axId val="689506800"/>
      </c:barChart>
      <c:catAx>
        <c:axId val="689501552"/>
        <c:scaling>
          <c:orientation val="maxMin"/>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89506800"/>
        <c:crosses val="autoZero"/>
        <c:auto val="1"/>
        <c:lblAlgn val="ctr"/>
        <c:lblOffset val="100"/>
        <c:noMultiLvlLbl val="0"/>
      </c:catAx>
      <c:valAx>
        <c:axId val="689506800"/>
        <c:scaling>
          <c:orientation val="minMax"/>
          <c:min val="0.4"/>
        </c:scaling>
        <c:delete val="1"/>
        <c:axPos val="r"/>
        <c:numFmt formatCode="0%" sourceLinked="1"/>
        <c:majorTickMark val="out"/>
        <c:minorTickMark val="none"/>
        <c:tickLblPos val="nextTo"/>
        <c:crossAx val="689501552"/>
        <c:crosses val="autoZero"/>
        <c:crossBetween val="between"/>
      </c:valAx>
      <c:spPr>
        <a:noFill/>
        <a:ln>
          <a:noFill/>
        </a:ln>
        <a:effectLst/>
      </c:spPr>
    </c:plotArea>
    <c:plotVisOnly val="1"/>
    <c:dispBlanksAs val="gap"/>
    <c:showDLblsOverMax val="0"/>
  </c:chart>
  <c:spPr>
    <a:noFill/>
    <a:ln>
      <a:noFill/>
    </a:ln>
    <a:effectLst/>
  </c:spPr>
  <c:txPr>
    <a:bodyPr/>
    <a:lstStyle/>
    <a:p>
      <a:pPr>
        <a:defRPr sz="800">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00" b="0" i="0" u="none" strike="noStrike" kern="1200" spc="0" baseline="0">
                <a:solidFill>
                  <a:schemeClr val="tx1">
                    <a:lumMod val="65000"/>
                    <a:lumOff val="35000"/>
                  </a:schemeClr>
                </a:solidFill>
                <a:latin typeface="+mn-lt"/>
                <a:ea typeface="+mn-ea"/>
                <a:cs typeface="+mn-cs"/>
              </a:defRPr>
            </a:pPr>
            <a:r>
              <a:rPr lang="en-GB" sz="1800" b="1" dirty="0">
                <a:solidFill>
                  <a:srgbClr val="051D2E"/>
                </a:solidFill>
              </a:rPr>
              <a:t>Demographic splits for each cinemagoing occasion </a:t>
            </a:r>
          </a:p>
          <a:p>
            <a:pPr algn="l">
              <a:defRPr sz="1600"/>
            </a:pPr>
            <a:r>
              <a:rPr lang="en-GB" sz="1600" dirty="0">
                <a:solidFill>
                  <a:srgbClr val="051D2E"/>
                </a:solidFill>
              </a:rPr>
              <a:t>(Indexed vs. all cinemagoers 16+)</a:t>
            </a:r>
          </a:p>
        </c:rich>
      </c:tx>
      <c:layout>
        <c:manualLayout>
          <c:xMode val="edge"/>
          <c:yMode val="edge"/>
          <c:x val="3.0054158288129042E-4"/>
          <c:y val="2.936857562408223E-3"/>
        </c:manualLayout>
      </c:layout>
      <c:overlay val="0"/>
      <c:spPr>
        <a:noFill/>
        <a:ln>
          <a:noFill/>
        </a:ln>
        <a:effectLst/>
      </c:spPr>
      <c:txPr>
        <a:bodyPr rot="0" spcFirstLastPara="1" vertOverflow="ellipsis" vert="horz" wrap="square" anchor="ctr" anchorCtr="1"/>
        <a:lstStyle/>
        <a:p>
          <a:pPr algn="l">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2134583563154992E-2"/>
          <c:y val="0.18419970631424376"/>
          <c:w val="0.97573083287369"/>
          <c:h val="0.69249852579000315"/>
        </c:manualLayout>
      </c:layout>
      <c:barChart>
        <c:barDir val="col"/>
        <c:grouping val="clustered"/>
        <c:varyColors val="0"/>
        <c:ser>
          <c:idx val="0"/>
          <c:order val="0"/>
          <c:tx>
            <c:strRef>
              <c:f>'16+'!$K$12</c:f>
              <c:strCache>
                <c:ptCount val="1"/>
                <c:pt idx="0">
                  <c:v>16-34</c:v>
                </c:pt>
              </c:strCache>
            </c:strRef>
          </c:tx>
          <c:spPr>
            <a:solidFill>
              <a:srgbClr val="82B2B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51D2E"/>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'16+'!$J$13:$J$17</c:f>
              <c:strCache>
                <c:ptCount val="5"/>
                <c:pt idx="0">
                  <c:v>At a preview</c:v>
                </c:pt>
                <c:pt idx="1">
                  <c:v>Opening Night</c:v>
                </c:pt>
                <c:pt idx="2">
                  <c:v>Opening Weekend (Not opening night)</c:v>
                </c:pt>
                <c:pt idx="3">
                  <c:v>Within a week of opening</c:v>
                </c:pt>
                <c:pt idx="4">
                  <c:v>Second Weekend and Beyond</c:v>
                </c:pt>
              </c:strCache>
            </c:strRef>
          </c:cat>
          <c:val>
            <c:numRef>
              <c:f>'16+'!$K$13:$K$17</c:f>
              <c:numCache>
                <c:formatCode>#,##0</c:formatCode>
                <c:ptCount val="5"/>
                <c:pt idx="0">
                  <c:v>178</c:v>
                </c:pt>
                <c:pt idx="1">
                  <c:v>185</c:v>
                </c:pt>
                <c:pt idx="2">
                  <c:v>138</c:v>
                </c:pt>
                <c:pt idx="3">
                  <c:v>91</c:v>
                </c:pt>
                <c:pt idx="4">
                  <c:v>84</c:v>
                </c:pt>
              </c:numCache>
            </c:numRef>
          </c:val>
          <c:extLst>
            <c:ext xmlns:c16="http://schemas.microsoft.com/office/drawing/2014/chart" uri="{C3380CC4-5D6E-409C-BE32-E72D297353CC}">
              <c16:uniqueId val="{00000000-9BAD-44E1-8173-A004F9930146}"/>
            </c:ext>
          </c:extLst>
        </c:ser>
        <c:ser>
          <c:idx val="1"/>
          <c:order val="1"/>
          <c:tx>
            <c:strRef>
              <c:f>'16+'!$L$12</c:f>
              <c:strCache>
                <c:ptCount val="1"/>
                <c:pt idx="0">
                  <c:v>35+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51D2E"/>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'16+'!$J$13:$J$17</c:f>
              <c:strCache>
                <c:ptCount val="5"/>
                <c:pt idx="0">
                  <c:v>At a preview</c:v>
                </c:pt>
                <c:pt idx="1">
                  <c:v>Opening Night</c:v>
                </c:pt>
                <c:pt idx="2">
                  <c:v>Opening Weekend (Not opening night)</c:v>
                </c:pt>
                <c:pt idx="3">
                  <c:v>Within a week of opening</c:v>
                </c:pt>
                <c:pt idx="4">
                  <c:v>Second Weekend and Beyond</c:v>
                </c:pt>
              </c:strCache>
            </c:strRef>
          </c:cat>
          <c:val>
            <c:numRef>
              <c:f>'16+'!$L$13:$L$17</c:f>
              <c:numCache>
                <c:formatCode>#,##0</c:formatCode>
                <c:ptCount val="5"/>
                <c:pt idx="0">
                  <c:v>68</c:v>
                </c:pt>
                <c:pt idx="1">
                  <c:v>65</c:v>
                </c:pt>
                <c:pt idx="2">
                  <c:v>84</c:v>
                </c:pt>
                <c:pt idx="3">
                  <c:v>104</c:v>
                </c:pt>
                <c:pt idx="4">
                  <c:v>107</c:v>
                </c:pt>
              </c:numCache>
            </c:numRef>
          </c:val>
          <c:extLst>
            <c:ext xmlns:c16="http://schemas.microsoft.com/office/drawing/2014/chart" uri="{C3380CC4-5D6E-409C-BE32-E72D297353CC}">
              <c16:uniqueId val="{00000001-9BAD-44E1-8173-A004F9930146}"/>
            </c:ext>
          </c:extLst>
        </c:ser>
        <c:dLbls>
          <c:showLegendKey val="0"/>
          <c:showVal val="0"/>
          <c:showCatName val="0"/>
          <c:showSerName val="0"/>
          <c:showPercent val="0"/>
          <c:showBubbleSize val="0"/>
        </c:dLbls>
        <c:gapWidth val="150"/>
        <c:overlap val="-5"/>
        <c:axId val="1616225167"/>
        <c:axId val="1616227087"/>
      </c:barChart>
      <c:catAx>
        <c:axId val="1616225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crossAx val="1616227087"/>
        <c:crosses val="autoZero"/>
        <c:auto val="1"/>
        <c:lblAlgn val="ctr"/>
        <c:lblOffset val="100"/>
        <c:noMultiLvlLbl val="0"/>
      </c:catAx>
      <c:valAx>
        <c:axId val="1616227087"/>
        <c:scaling>
          <c:orientation val="minMax"/>
        </c:scaling>
        <c:delete val="1"/>
        <c:axPos val="l"/>
        <c:numFmt formatCode="#,##0" sourceLinked="1"/>
        <c:majorTickMark val="none"/>
        <c:minorTickMark val="none"/>
        <c:tickLblPos val="nextTo"/>
        <c:crossAx val="1616225167"/>
        <c:crosses val="autoZero"/>
        <c:crossBetween val="between"/>
      </c:valAx>
      <c:spPr>
        <a:noFill/>
        <a:ln w="25400">
          <a:noFill/>
        </a:ln>
        <a:effectLst/>
      </c:spPr>
    </c:plotArea>
    <c:legend>
      <c:legendPos val="b"/>
      <c:layout>
        <c:manualLayout>
          <c:xMode val="edge"/>
          <c:yMode val="edge"/>
          <c:x val="0.8299865798628453"/>
          <c:y val="0.1137121185842959"/>
          <c:w val="0.15635337088655424"/>
          <c:h val="4.928347612936048E-2"/>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00" b="0" i="0" u="none" strike="noStrike" kern="1200" spc="0" baseline="0">
                <a:solidFill>
                  <a:schemeClr val="tx1">
                    <a:lumMod val="65000"/>
                    <a:lumOff val="35000"/>
                  </a:schemeClr>
                </a:solidFill>
                <a:latin typeface="+mn-lt"/>
                <a:ea typeface="+mn-ea"/>
                <a:cs typeface="+mn-cs"/>
              </a:defRPr>
            </a:pPr>
            <a:r>
              <a:rPr lang="en-GB" sz="1800" b="1" dirty="0">
                <a:solidFill>
                  <a:srgbClr val="051D2E"/>
                </a:solidFill>
              </a:rPr>
              <a:t>Average Weekly TV Time (Hours and Minutes) – 16-34 adults</a:t>
            </a:r>
          </a:p>
        </c:rich>
      </c:tx>
      <c:layout>
        <c:manualLayout>
          <c:xMode val="edge"/>
          <c:yMode val="edge"/>
          <c:x val="4.7592414084415566E-3"/>
          <c:y val="0"/>
        </c:manualLayout>
      </c:layout>
      <c:overlay val="0"/>
      <c:spPr>
        <a:noFill/>
        <a:ln>
          <a:noFill/>
        </a:ln>
        <a:effectLst/>
      </c:spPr>
      <c:txPr>
        <a:bodyPr rot="0" spcFirstLastPara="1" vertOverflow="ellipsis" vert="horz" wrap="square" anchor="ctr" anchorCtr="1"/>
        <a:lstStyle/>
        <a:p>
          <a:pPr algn="l">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2916093535075646E-2"/>
          <c:y val="3.3182503770739065E-2"/>
          <c:w val="0.94497936726272347"/>
          <c:h val="0.79935107659053928"/>
        </c:manualLayout>
      </c:layout>
      <c:lineChart>
        <c:grouping val="standard"/>
        <c:varyColors val="0"/>
        <c:ser>
          <c:idx val="0"/>
          <c:order val="0"/>
          <c:tx>
            <c:strRef>
              <c:f>Sheet1!$B$1</c:f>
              <c:strCache>
                <c:ptCount val="1"/>
                <c:pt idx="0">
                  <c:v>Series 1</c:v>
                </c:pt>
              </c:strCache>
            </c:strRef>
          </c:tx>
          <c:spPr>
            <a:ln w="28575" cap="rnd">
              <a:solidFill>
                <a:schemeClr val="accent4"/>
              </a:solidFill>
              <a:round/>
            </a:ln>
            <a:effectLst/>
          </c:spPr>
          <c:marker>
            <c:symbol val="none"/>
          </c:marker>
          <c:cat>
            <c:numRef>
              <c:f>Sheet1!$A$2:$A$185</c:f>
              <c:numCache>
                <c:formatCode>mmm\-yy</c:formatCode>
                <c:ptCount val="184"/>
                <c:pt idx="0">
                  <c:v>40179</c:v>
                </c:pt>
                <c:pt idx="1">
                  <c:v>40210</c:v>
                </c:pt>
                <c:pt idx="2">
                  <c:v>40238</c:v>
                </c:pt>
                <c:pt idx="3">
                  <c:v>40269</c:v>
                </c:pt>
                <c:pt idx="4">
                  <c:v>40299</c:v>
                </c:pt>
                <c:pt idx="5">
                  <c:v>40330</c:v>
                </c:pt>
                <c:pt idx="6">
                  <c:v>40360</c:v>
                </c:pt>
                <c:pt idx="7">
                  <c:v>40391</c:v>
                </c:pt>
                <c:pt idx="8">
                  <c:v>40422</c:v>
                </c:pt>
                <c:pt idx="9">
                  <c:v>40452</c:v>
                </c:pt>
                <c:pt idx="10">
                  <c:v>40483</c:v>
                </c:pt>
                <c:pt idx="11">
                  <c:v>40513</c:v>
                </c:pt>
                <c:pt idx="12">
                  <c:v>40544</c:v>
                </c:pt>
                <c:pt idx="13">
                  <c:v>40575</c:v>
                </c:pt>
                <c:pt idx="14">
                  <c:v>40603</c:v>
                </c:pt>
                <c:pt idx="15">
                  <c:v>40634</c:v>
                </c:pt>
                <c:pt idx="16">
                  <c:v>40664</c:v>
                </c:pt>
                <c:pt idx="17">
                  <c:v>40695</c:v>
                </c:pt>
                <c:pt idx="18">
                  <c:v>40725</c:v>
                </c:pt>
                <c:pt idx="19">
                  <c:v>40756</c:v>
                </c:pt>
                <c:pt idx="20">
                  <c:v>40787</c:v>
                </c:pt>
                <c:pt idx="21">
                  <c:v>40817</c:v>
                </c:pt>
                <c:pt idx="22">
                  <c:v>40848</c:v>
                </c:pt>
                <c:pt idx="23">
                  <c:v>40878</c:v>
                </c:pt>
                <c:pt idx="24">
                  <c:v>40909</c:v>
                </c:pt>
                <c:pt idx="25">
                  <c:v>40940</c:v>
                </c:pt>
                <c:pt idx="26">
                  <c:v>40969</c:v>
                </c:pt>
                <c:pt idx="27">
                  <c:v>41000</c:v>
                </c:pt>
                <c:pt idx="28">
                  <c:v>41030</c:v>
                </c:pt>
                <c:pt idx="29">
                  <c:v>41061</c:v>
                </c:pt>
                <c:pt idx="30">
                  <c:v>41091</c:v>
                </c:pt>
                <c:pt idx="31">
                  <c:v>41122</c:v>
                </c:pt>
                <c:pt idx="32">
                  <c:v>41153</c:v>
                </c:pt>
                <c:pt idx="33">
                  <c:v>41183</c:v>
                </c:pt>
                <c:pt idx="34">
                  <c:v>41214</c:v>
                </c:pt>
                <c:pt idx="35">
                  <c:v>41244</c:v>
                </c:pt>
                <c:pt idx="36">
                  <c:v>41275</c:v>
                </c:pt>
                <c:pt idx="37">
                  <c:v>41306</c:v>
                </c:pt>
                <c:pt idx="38">
                  <c:v>41334</c:v>
                </c:pt>
                <c:pt idx="39">
                  <c:v>41365</c:v>
                </c:pt>
                <c:pt idx="40">
                  <c:v>41395</c:v>
                </c:pt>
                <c:pt idx="41">
                  <c:v>41426</c:v>
                </c:pt>
                <c:pt idx="42">
                  <c:v>41456</c:v>
                </c:pt>
                <c:pt idx="43">
                  <c:v>41487</c:v>
                </c:pt>
                <c:pt idx="44">
                  <c:v>41518</c:v>
                </c:pt>
                <c:pt idx="45">
                  <c:v>41548</c:v>
                </c:pt>
                <c:pt idx="46">
                  <c:v>41579</c:v>
                </c:pt>
                <c:pt idx="47">
                  <c:v>41609</c:v>
                </c:pt>
                <c:pt idx="48">
                  <c:v>41640</c:v>
                </c:pt>
                <c:pt idx="49">
                  <c:v>41671</c:v>
                </c:pt>
                <c:pt idx="50">
                  <c:v>41699</c:v>
                </c:pt>
                <c:pt idx="51">
                  <c:v>41730</c:v>
                </c:pt>
                <c:pt idx="52">
                  <c:v>41760</c:v>
                </c:pt>
                <c:pt idx="53">
                  <c:v>41791</c:v>
                </c:pt>
                <c:pt idx="54">
                  <c:v>41821</c:v>
                </c:pt>
                <c:pt idx="55">
                  <c:v>41852</c:v>
                </c:pt>
                <c:pt idx="56">
                  <c:v>41883</c:v>
                </c:pt>
                <c:pt idx="57">
                  <c:v>41913</c:v>
                </c:pt>
                <c:pt idx="58">
                  <c:v>41944</c:v>
                </c:pt>
                <c:pt idx="59">
                  <c:v>41974</c:v>
                </c:pt>
                <c:pt idx="60">
                  <c:v>42005</c:v>
                </c:pt>
                <c:pt idx="61">
                  <c:v>42036</c:v>
                </c:pt>
                <c:pt idx="62">
                  <c:v>42064</c:v>
                </c:pt>
                <c:pt idx="63">
                  <c:v>42095</c:v>
                </c:pt>
                <c:pt idx="64">
                  <c:v>42125</c:v>
                </c:pt>
                <c:pt idx="65">
                  <c:v>42156</c:v>
                </c:pt>
                <c:pt idx="66">
                  <c:v>42186</c:v>
                </c:pt>
                <c:pt idx="67">
                  <c:v>42217</c:v>
                </c:pt>
                <c:pt idx="68">
                  <c:v>42248</c:v>
                </c:pt>
                <c:pt idx="69">
                  <c:v>42278</c:v>
                </c:pt>
                <c:pt idx="70">
                  <c:v>42309</c:v>
                </c:pt>
                <c:pt idx="71">
                  <c:v>42339</c:v>
                </c:pt>
                <c:pt idx="72">
                  <c:v>42370</c:v>
                </c:pt>
                <c:pt idx="73">
                  <c:v>42401</c:v>
                </c:pt>
                <c:pt idx="74">
                  <c:v>42430</c:v>
                </c:pt>
                <c:pt idx="75">
                  <c:v>42461</c:v>
                </c:pt>
                <c:pt idx="76">
                  <c:v>42491</c:v>
                </c:pt>
                <c:pt idx="77">
                  <c:v>42522</c:v>
                </c:pt>
                <c:pt idx="78">
                  <c:v>42552</c:v>
                </c:pt>
                <c:pt idx="79">
                  <c:v>42583</c:v>
                </c:pt>
                <c:pt idx="80">
                  <c:v>42614</c:v>
                </c:pt>
                <c:pt idx="81">
                  <c:v>42644</c:v>
                </c:pt>
                <c:pt idx="82">
                  <c:v>42675</c:v>
                </c:pt>
                <c:pt idx="83">
                  <c:v>42705</c:v>
                </c:pt>
                <c:pt idx="84">
                  <c:v>42736</c:v>
                </c:pt>
                <c:pt idx="85">
                  <c:v>42767</c:v>
                </c:pt>
                <c:pt idx="86">
                  <c:v>42795</c:v>
                </c:pt>
                <c:pt idx="87">
                  <c:v>42826</c:v>
                </c:pt>
                <c:pt idx="88">
                  <c:v>42856</c:v>
                </c:pt>
                <c:pt idx="89">
                  <c:v>42887</c:v>
                </c:pt>
                <c:pt idx="90">
                  <c:v>42917</c:v>
                </c:pt>
                <c:pt idx="91">
                  <c:v>42948</c:v>
                </c:pt>
                <c:pt idx="92">
                  <c:v>42979</c:v>
                </c:pt>
                <c:pt idx="93">
                  <c:v>43009</c:v>
                </c:pt>
                <c:pt idx="94">
                  <c:v>43040</c:v>
                </c:pt>
                <c:pt idx="95">
                  <c:v>43070</c:v>
                </c:pt>
                <c:pt idx="96">
                  <c:v>43101</c:v>
                </c:pt>
                <c:pt idx="97">
                  <c:v>43132</c:v>
                </c:pt>
                <c:pt idx="98">
                  <c:v>43160</c:v>
                </c:pt>
                <c:pt idx="99">
                  <c:v>43191</c:v>
                </c:pt>
                <c:pt idx="100">
                  <c:v>43221</c:v>
                </c:pt>
                <c:pt idx="101">
                  <c:v>43252</c:v>
                </c:pt>
                <c:pt idx="102">
                  <c:v>43282</c:v>
                </c:pt>
                <c:pt idx="103">
                  <c:v>43313</c:v>
                </c:pt>
                <c:pt idx="104">
                  <c:v>43344</c:v>
                </c:pt>
                <c:pt idx="105">
                  <c:v>43374</c:v>
                </c:pt>
                <c:pt idx="106">
                  <c:v>43405</c:v>
                </c:pt>
                <c:pt idx="107">
                  <c:v>43435</c:v>
                </c:pt>
                <c:pt idx="108">
                  <c:v>43466</c:v>
                </c:pt>
                <c:pt idx="109">
                  <c:v>43497</c:v>
                </c:pt>
                <c:pt idx="110">
                  <c:v>43525</c:v>
                </c:pt>
                <c:pt idx="111">
                  <c:v>43556</c:v>
                </c:pt>
                <c:pt idx="112">
                  <c:v>43586</c:v>
                </c:pt>
                <c:pt idx="113">
                  <c:v>43617</c:v>
                </c:pt>
                <c:pt idx="114">
                  <c:v>43647</c:v>
                </c:pt>
                <c:pt idx="115">
                  <c:v>43678</c:v>
                </c:pt>
                <c:pt idx="116">
                  <c:v>43709</c:v>
                </c:pt>
                <c:pt idx="117">
                  <c:v>43739</c:v>
                </c:pt>
                <c:pt idx="118">
                  <c:v>43770</c:v>
                </c:pt>
                <c:pt idx="119">
                  <c:v>43800</c:v>
                </c:pt>
                <c:pt idx="120">
                  <c:v>43831</c:v>
                </c:pt>
                <c:pt idx="121">
                  <c:v>43862</c:v>
                </c:pt>
                <c:pt idx="122">
                  <c:v>43891</c:v>
                </c:pt>
                <c:pt idx="123">
                  <c:v>43922</c:v>
                </c:pt>
                <c:pt idx="124">
                  <c:v>43952</c:v>
                </c:pt>
                <c:pt idx="125">
                  <c:v>43983</c:v>
                </c:pt>
                <c:pt idx="126">
                  <c:v>44013</c:v>
                </c:pt>
                <c:pt idx="127">
                  <c:v>44044</c:v>
                </c:pt>
                <c:pt idx="128">
                  <c:v>44075</c:v>
                </c:pt>
                <c:pt idx="129">
                  <c:v>44105</c:v>
                </c:pt>
                <c:pt idx="130">
                  <c:v>44136</c:v>
                </c:pt>
                <c:pt idx="131">
                  <c:v>44166</c:v>
                </c:pt>
                <c:pt idx="132">
                  <c:v>44197</c:v>
                </c:pt>
                <c:pt idx="133">
                  <c:v>44228</c:v>
                </c:pt>
                <c:pt idx="134">
                  <c:v>44256</c:v>
                </c:pt>
                <c:pt idx="135">
                  <c:v>44287</c:v>
                </c:pt>
                <c:pt idx="136">
                  <c:v>44317</c:v>
                </c:pt>
                <c:pt idx="137">
                  <c:v>44348</c:v>
                </c:pt>
                <c:pt idx="138">
                  <c:v>44378</c:v>
                </c:pt>
                <c:pt idx="139">
                  <c:v>44409</c:v>
                </c:pt>
                <c:pt idx="140">
                  <c:v>44440</c:v>
                </c:pt>
                <c:pt idx="141">
                  <c:v>44470</c:v>
                </c:pt>
                <c:pt idx="142">
                  <c:v>44501</c:v>
                </c:pt>
                <c:pt idx="143">
                  <c:v>44531</c:v>
                </c:pt>
                <c:pt idx="144">
                  <c:v>44562</c:v>
                </c:pt>
                <c:pt idx="145">
                  <c:v>44593</c:v>
                </c:pt>
                <c:pt idx="146">
                  <c:v>44621</c:v>
                </c:pt>
                <c:pt idx="147">
                  <c:v>44652</c:v>
                </c:pt>
                <c:pt idx="148">
                  <c:v>44682</c:v>
                </c:pt>
                <c:pt idx="149">
                  <c:v>44713</c:v>
                </c:pt>
                <c:pt idx="150">
                  <c:v>44743</c:v>
                </c:pt>
                <c:pt idx="151">
                  <c:v>44774</c:v>
                </c:pt>
                <c:pt idx="152">
                  <c:v>44805</c:v>
                </c:pt>
                <c:pt idx="153">
                  <c:v>44835</c:v>
                </c:pt>
                <c:pt idx="154">
                  <c:v>44866</c:v>
                </c:pt>
                <c:pt idx="155">
                  <c:v>44896</c:v>
                </c:pt>
                <c:pt idx="156">
                  <c:v>44927</c:v>
                </c:pt>
                <c:pt idx="157">
                  <c:v>44958</c:v>
                </c:pt>
                <c:pt idx="158">
                  <c:v>44986</c:v>
                </c:pt>
                <c:pt idx="159">
                  <c:v>45017</c:v>
                </c:pt>
                <c:pt idx="160">
                  <c:v>45047</c:v>
                </c:pt>
                <c:pt idx="161">
                  <c:v>45078</c:v>
                </c:pt>
                <c:pt idx="162">
                  <c:v>45108</c:v>
                </c:pt>
                <c:pt idx="163">
                  <c:v>45139</c:v>
                </c:pt>
                <c:pt idx="164">
                  <c:v>45170</c:v>
                </c:pt>
                <c:pt idx="165">
                  <c:v>45200</c:v>
                </c:pt>
                <c:pt idx="166">
                  <c:v>45231</c:v>
                </c:pt>
                <c:pt idx="167">
                  <c:v>45261</c:v>
                </c:pt>
                <c:pt idx="168">
                  <c:v>45292</c:v>
                </c:pt>
                <c:pt idx="169">
                  <c:v>45323</c:v>
                </c:pt>
                <c:pt idx="170">
                  <c:v>45352</c:v>
                </c:pt>
                <c:pt idx="171">
                  <c:v>45383</c:v>
                </c:pt>
                <c:pt idx="172">
                  <c:v>45413</c:v>
                </c:pt>
                <c:pt idx="173">
                  <c:v>45444</c:v>
                </c:pt>
                <c:pt idx="174">
                  <c:v>45474</c:v>
                </c:pt>
                <c:pt idx="175">
                  <c:v>45505</c:v>
                </c:pt>
                <c:pt idx="176">
                  <c:v>45536</c:v>
                </c:pt>
                <c:pt idx="177">
                  <c:v>45566</c:v>
                </c:pt>
                <c:pt idx="178">
                  <c:v>45597</c:v>
                </c:pt>
                <c:pt idx="179">
                  <c:v>45627</c:v>
                </c:pt>
                <c:pt idx="180">
                  <c:v>45658</c:v>
                </c:pt>
                <c:pt idx="181">
                  <c:v>45689</c:v>
                </c:pt>
                <c:pt idx="182">
                  <c:v>45717</c:v>
                </c:pt>
                <c:pt idx="183">
                  <c:v>45748</c:v>
                </c:pt>
              </c:numCache>
            </c:numRef>
          </c:cat>
          <c:val>
            <c:numRef>
              <c:f>Sheet1!$B$2:$B$185</c:f>
              <c:numCache>
                <c:formatCode>h:mm</c:formatCode>
                <c:ptCount val="184"/>
                <c:pt idx="0" formatCode="[h]:mm:ss">
                  <c:v>1.0090277777777779</c:v>
                </c:pt>
                <c:pt idx="1">
                  <c:v>0.94791666666666663</c:v>
                </c:pt>
                <c:pt idx="2">
                  <c:v>0.88611111111111107</c:v>
                </c:pt>
                <c:pt idx="3">
                  <c:v>0.86805555555555558</c:v>
                </c:pt>
                <c:pt idx="4">
                  <c:v>0.83680555555555558</c:v>
                </c:pt>
                <c:pt idx="5">
                  <c:v>0.85277777777777775</c:v>
                </c:pt>
                <c:pt idx="6">
                  <c:v>0.84027777777777779</c:v>
                </c:pt>
                <c:pt idx="7">
                  <c:v>0.84236111111111112</c:v>
                </c:pt>
                <c:pt idx="8">
                  <c:v>0.85277777777777775</c:v>
                </c:pt>
                <c:pt idx="9">
                  <c:v>0.88402777777777775</c:v>
                </c:pt>
                <c:pt idx="10">
                  <c:v>0.92222222222222228</c:v>
                </c:pt>
                <c:pt idx="11" formatCode="[h]:mm:ss">
                  <c:v>1.0173611111111112</c:v>
                </c:pt>
                <c:pt idx="12">
                  <c:v>0.9375</c:v>
                </c:pt>
                <c:pt idx="13">
                  <c:v>0.9145833333333333</c:v>
                </c:pt>
                <c:pt idx="14">
                  <c:v>0.85902777777777772</c:v>
                </c:pt>
                <c:pt idx="15">
                  <c:v>0.84444444444444444</c:v>
                </c:pt>
                <c:pt idx="16">
                  <c:v>0.85555555555555551</c:v>
                </c:pt>
                <c:pt idx="17">
                  <c:v>0.85138888888888886</c:v>
                </c:pt>
                <c:pt idx="18">
                  <c:v>0.83958333333333335</c:v>
                </c:pt>
                <c:pt idx="19">
                  <c:v>0.86527777777777781</c:v>
                </c:pt>
                <c:pt idx="20">
                  <c:v>0.87430555555555556</c:v>
                </c:pt>
                <c:pt idx="21">
                  <c:v>0.87847222222222221</c:v>
                </c:pt>
                <c:pt idx="22">
                  <c:v>0.90069444444444446</c:v>
                </c:pt>
                <c:pt idx="23">
                  <c:v>0.95486111111111116</c:v>
                </c:pt>
                <c:pt idx="24">
                  <c:v>0.92638888888888893</c:v>
                </c:pt>
                <c:pt idx="25">
                  <c:v>0.90416666666666667</c:v>
                </c:pt>
                <c:pt idx="26">
                  <c:v>0.83472222222222225</c:v>
                </c:pt>
                <c:pt idx="27">
                  <c:v>0.88888888888888884</c:v>
                </c:pt>
                <c:pt idx="28">
                  <c:v>0.8125</c:v>
                </c:pt>
                <c:pt idx="29">
                  <c:v>0.87569444444444444</c:v>
                </c:pt>
                <c:pt idx="30">
                  <c:v>0.84930555555555554</c:v>
                </c:pt>
                <c:pt idx="31">
                  <c:v>0.85902777777777772</c:v>
                </c:pt>
                <c:pt idx="32">
                  <c:v>0.8354166666666667</c:v>
                </c:pt>
                <c:pt idx="33">
                  <c:v>0.84027777777777779</c:v>
                </c:pt>
                <c:pt idx="34">
                  <c:v>0.85972222222222228</c:v>
                </c:pt>
                <c:pt idx="35">
                  <c:v>0.92777777777777781</c:v>
                </c:pt>
                <c:pt idx="36">
                  <c:v>0.90486111111111112</c:v>
                </c:pt>
                <c:pt idx="37">
                  <c:v>0.85486111111111107</c:v>
                </c:pt>
                <c:pt idx="38">
                  <c:v>0.86041666666666672</c:v>
                </c:pt>
                <c:pt idx="39">
                  <c:v>0.82361111111111107</c:v>
                </c:pt>
                <c:pt idx="40">
                  <c:v>0.78888888888888886</c:v>
                </c:pt>
                <c:pt idx="41">
                  <c:v>0.77430555555555558</c:v>
                </c:pt>
                <c:pt idx="42">
                  <c:v>0.74652777777777779</c:v>
                </c:pt>
                <c:pt idx="43">
                  <c:v>0.76249999999999996</c:v>
                </c:pt>
                <c:pt idx="44">
                  <c:v>0.79027777777777775</c:v>
                </c:pt>
                <c:pt idx="45">
                  <c:v>0.80277777777777781</c:v>
                </c:pt>
                <c:pt idx="46">
                  <c:v>0.82916666666666672</c:v>
                </c:pt>
                <c:pt idx="47">
                  <c:v>0.87916666666666665</c:v>
                </c:pt>
                <c:pt idx="48">
                  <c:v>0.82638888888888884</c:v>
                </c:pt>
                <c:pt idx="49">
                  <c:v>0.8041666666666667</c:v>
                </c:pt>
                <c:pt idx="50">
                  <c:v>0.74791666666666667</c:v>
                </c:pt>
                <c:pt idx="51">
                  <c:v>0.75138888888888888</c:v>
                </c:pt>
                <c:pt idx="52">
                  <c:v>0.72361111111111109</c:v>
                </c:pt>
                <c:pt idx="53">
                  <c:v>0.74583333333333335</c:v>
                </c:pt>
                <c:pt idx="54">
                  <c:v>0.6958333333333333</c:v>
                </c:pt>
                <c:pt idx="55">
                  <c:v>0.72222222222222221</c:v>
                </c:pt>
                <c:pt idx="56">
                  <c:v>0.70833333333333337</c:v>
                </c:pt>
                <c:pt idx="57">
                  <c:v>0.74097222222222225</c:v>
                </c:pt>
                <c:pt idx="58">
                  <c:v>0.77777777777777779</c:v>
                </c:pt>
                <c:pt idx="59">
                  <c:v>0.82152777777777775</c:v>
                </c:pt>
                <c:pt idx="60">
                  <c:v>0.76111111111111107</c:v>
                </c:pt>
                <c:pt idx="61">
                  <c:v>0.73750000000000004</c:v>
                </c:pt>
                <c:pt idx="62">
                  <c:v>0.70486111111111116</c:v>
                </c:pt>
                <c:pt idx="63">
                  <c:v>0.66180555555555554</c:v>
                </c:pt>
                <c:pt idx="64">
                  <c:v>0.68263888888888891</c:v>
                </c:pt>
                <c:pt idx="65">
                  <c:v>0.64027777777777772</c:v>
                </c:pt>
                <c:pt idx="66">
                  <c:v>0.65555555555555556</c:v>
                </c:pt>
                <c:pt idx="67">
                  <c:v>0.6694444444444444</c:v>
                </c:pt>
                <c:pt idx="68">
                  <c:v>0.68819444444444444</c:v>
                </c:pt>
                <c:pt idx="69">
                  <c:v>0.70138888888888884</c:v>
                </c:pt>
                <c:pt idx="70">
                  <c:v>0.75</c:v>
                </c:pt>
                <c:pt idx="71">
                  <c:v>0.80277777777777781</c:v>
                </c:pt>
                <c:pt idx="72">
                  <c:v>0.74722222222222223</c:v>
                </c:pt>
                <c:pt idx="73">
                  <c:v>0.70902777777777781</c:v>
                </c:pt>
                <c:pt idx="74">
                  <c:v>0.68958333333333333</c:v>
                </c:pt>
                <c:pt idx="75">
                  <c:v>0.65625</c:v>
                </c:pt>
                <c:pt idx="76">
                  <c:v>0.62569444444444444</c:v>
                </c:pt>
                <c:pt idx="77">
                  <c:v>0.65416666666666667</c:v>
                </c:pt>
                <c:pt idx="78">
                  <c:v>0.62638888888888888</c:v>
                </c:pt>
                <c:pt idx="79">
                  <c:v>0.63958333333333328</c:v>
                </c:pt>
                <c:pt idx="80">
                  <c:v>0.62222222222222223</c:v>
                </c:pt>
                <c:pt idx="81">
                  <c:v>0.65555555555555556</c:v>
                </c:pt>
                <c:pt idx="82">
                  <c:v>0.67986111111111114</c:v>
                </c:pt>
                <c:pt idx="83">
                  <c:v>0.72847222222222219</c:v>
                </c:pt>
                <c:pt idx="84">
                  <c:v>0.65902777777777777</c:v>
                </c:pt>
                <c:pt idx="85">
                  <c:v>0.64236111111111116</c:v>
                </c:pt>
                <c:pt idx="86">
                  <c:v>0.59861111111111109</c:v>
                </c:pt>
                <c:pt idx="87">
                  <c:v>0.60347222222222219</c:v>
                </c:pt>
                <c:pt idx="88">
                  <c:v>0.56805555555555554</c:v>
                </c:pt>
                <c:pt idx="89">
                  <c:v>0.58333333333333337</c:v>
                </c:pt>
                <c:pt idx="90">
                  <c:v>0.56736111111111109</c:v>
                </c:pt>
                <c:pt idx="91">
                  <c:v>0.55486111111111114</c:v>
                </c:pt>
                <c:pt idx="92">
                  <c:v>0.56874999999999998</c:v>
                </c:pt>
                <c:pt idx="93">
                  <c:v>0.57847222222222228</c:v>
                </c:pt>
                <c:pt idx="94">
                  <c:v>0.58958333333333335</c:v>
                </c:pt>
                <c:pt idx="95">
                  <c:v>0.64652777777777781</c:v>
                </c:pt>
                <c:pt idx="96">
                  <c:v>0.58750000000000002</c:v>
                </c:pt>
                <c:pt idx="97">
                  <c:v>0.5805555555555556</c:v>
                </c:pt>
                <c:pt idx="98">
                  <c:v>0.5493055555555556</c:v>
                </c:pt>
                <c:pt idx="99">
                  <c:v>0.5180555555555556</c:v>
                </c:pt>
                <c:pt idx="100">
                  <c:v>0.47152777777777777</c:v>
                </c:pt>
                <c:pt idx="101">
                  <c:v>0.51666666666666672</c:v>
                </c:pt>
                <c:pt idx="102">
                  <c:v>0.51111111111111107</c:v>
                </c:pt>
                <c:pt idx="103">
                  <c:v>0.46944444444444444</c:v>
                </c:pt>
                <c:pt idx="104">
                  <c:v>0.47708333333333336</c:v>
                </c:pt>
                <c:pt idx="105">
                  <c:v>0.48055555555555557</c:v>
                </c:pt>
                <c:pt idx="106">
                  <c:v>0.50486111111111109</c:v>
                </c:pt>
                <c:pt idx="107">
                  <c:v>0.5444444444444444</c:v>
                </c:pt>
                <c:pt idx="108">
                  <c:v>0.50069444444444444</c:v>
                </c:pt>
                <c:pt idx="109">
                  <c:v>0.45069444444444445</c:v>
                </c:pt>
                <c:pt idx="110">
                  <c:v>0.43333333333333335</c:v>
                </c:pt>
                <c:pt idx="111">
                  <c:v>0.4201388888888889</c:v>
                </c:pt>
                <c:pt idx="112">
                  <c:v>0.41736111111111113</c:v>
                </c:pt>
                <c:pt idx="113">
                  <c:v>0.42569444444444443</c:v>
                </c:pt>
                <c:pt idx="114">
                  <c:v>0.40902777777777777</c:v>
                </c:pt>
                <c:pt idx="115">
                  <c:v>0.37708333333333333</c:v>
                </c:pt>
                <c:pt idx="116">
                  <c:v>0.41597222222222224</c:v>
                </c:pt>
                <c:pt idx="117">
                  <c:v>0.43888888888888888</c:v>
                </c:pt>
                <c:pt idx="118">
                  <c:v>0.45555555555555555</c:v>
                </c:pt>
                <c:pt idx="119">
                  <c:v>0.49375000000000002</c:v>
                </c:pt>
                <c:pt idx="120">
                  <c:v>0.44097222222222221</c:v>
                </c:pt>
                <c:pt idx="121">
                  <c:v>0.4284722222222222</c:v>
                </c:pt>
                <c:pt idx="122">
                  <c:v>0.45416666666666666</c:v>
                </c:pt>
                <c:pt idx="123">
                  <c:v>0.48749999999999999</c:v>
                </c:pt>
                <c:pt idx="124">
                  <c:v>0.4236111111111111</c:v>
                </c:pt>
                <c:pt idx="125">
                  <c:v>0.40208333333333335</c:v>
                </c:pt>
                <c:pt idx="126">
                  <c:v>0.3840277777777778</c:v>
                </c:pt>
                <c:pt idx="127">
                  <c:v>0.35347222222222224</c:v>
                </c:pt>
                <c:pt idx="128">
                  <c:v>0.37013888888888891</c:v>
                </c:pt>
                <c:pt idx="129">
                  <c:v>0.37013888888888891</c:v>
                </c:pt>
                <c:pt idx="130">
                  <c:v>0.44861111111111113</c:v>
                </c:pt>
                <c:pt idx="131">
                  <c:v>0.47083333333333333</c:v>
                </c:pt>
                <c:pt idx="132">
                  <c:v>0.44513888888888886</c:v>
                </c:pt>
                <c:pt idx="133">
                  <c:v>0.44513888888888886</c:v>
                </c:pt>
                <c:pt idx="134">
                  <c:v>0.40069444444444446</c:v>
                </c:pt>
                <c:pt idx="135">
                  <c:v>0.37083333333333335</c:v>
                </c:pt>
                <c:pt idx="136">
                  <c:v>0.31944444444444442</c:v>
                </c:pt>
                <c:pt idx="137">
                  <c:v>0.31944444444444442</c:v>
                </c:pt>
                <c:pt idx="138">
                  <c:v>0.32847222222222222</c:v>
                </c:pt>
                <c:pt idx="139">
                  <c:v>0.30138888888888887</c:v>
                </c:pt>
                <c:pt idx="140">
                  <c:v>0.27361111111111114</c:v>
                </c:pt>
                <c:pt idx="141">
                  <c:v>0.27083333333333331</c:v>
                </c:pt>
                <c:pt idx="142">
                  <c:v>0.28125</c:v>
                </c:pt>
                <c:pt idx="143">
                  <c:v>0.33055555555555555</c:v>
                </c:pt>
                <c:pt idx="144">
                  <c:v>0.27916666666666667</c:v>
                </c:pt>
                <c:pt idx="145">
                  <c:v>0.28888888888888886</c:v>
                </c:pt>
                <c:pt idx="146">
                  <c:v>0.25347222222222221</c:v>
                </c:pt>
                <c:pt idx="147">
                  <c:v>0.24236111111111111</c:v>
                </c:pt>
                <c:pt idx="148">
                  <c:v>0.22847222222222222</c:v>
                </c:pt>
                <c:pt idx="149">
                  <c:v>0.23819444444444443</c:v>
                </c:pt>
                <c:pt idx="150">
                  <c:v>0.23680555555555555</c:v>
                </c:pt>
                <c:pt idx="151">
                  <c:v>0.21805555555555556</c:v>
                </c:pt>
                <c:pt idx="152">
                  <c:v>0.27083333333333331</c:v>
                </c:pt>
                <c:pt idx="153">
                  <c:v>0.27916666666666667</c:v>
                </c:pt>
                <c:pt idx="154">
                  <c:v>0.32291666666666669</c:v>
                </c:pt>
                <c:pt idx="155">
                  <c:v>0.32430555555555557</c:v>
                </c:pt>
                <c:pt idx="156">
                  <c:v>0.27013888888888887</c:v>
                </c:pt>
                <c:pt idx="157">
                  <c:v>0.25208333333333333</c:v>
                </c:pt>
                <c:pt idx="158">
                  <c:v>0.23194444444444445</c:v>
                </c:pt>
                <c:pt idx="159">
                  <c:v>0.2361111111111111</c:v>
                </c:pt>
                <c:pt idx="160">
                  <c:v>0.22013888888888888</c:v>
                </c:pt>
                <c:pt idx="161">
                  <c:v>0.20069444444444445</c:v>
                </c:pt>
                <c:pt idx="162">
                  <c:v>0.21736111111111112</c:v>
                </c:pt>
                <c:pt idx="163">
                  <c:v>0.19027777777777777</c:v>
                </c:pt>
                <c:pt idx="164">
                  <c:v>0.2013888888888889</c:v>
                </c:pt>
                <c:pt idx="165">
                  <c:v>0.22847222222222222</c:v>
                </c:pt>
                <c:pt idx="166">
                  <c:v>0.22708333333333333</c:v>
                </c:pt>
                <c:pt idx="167">
                  <c:v>0.25763888888888886</c:v>
                </c:pt>
                <c:pt idx="168">
                  <c:v>0.22430555555555556</c:v>
                </c:pt>
                <c:pt idx="169">
                  <c:v>0.2076388888888889</c:v>
                </c:pt>
                <c:pt idx="170">
                  <c:v>0.20694444444444443</c:v>
                </c:pt>
                <c:pt idx="171">
                  <c:v>0.20208333333333334</c:v>
                </c:pt>
                <c:pt idx="172">
                  <c:v>0.18472222222222223</c:v>
                </c:pt>
                <c:pt idx="173">
                  <c:v>0.21249999999999999</c:v>
                </c:pt>
                <c:pt idx="174">
                  <c:v>0.21388888888888888</c:v>
                </c:pt>
                <c:pt idx="175">
                  <c:v>0.17569444444444443</c:v>
                </c:pt>
                <c:pt idx="176">
                  <c:v>0.16319444444444445</c:v>
                </c:pt>
                <c:pt idx="177">
                  <c:v>0.17499999999999999</c:v>
                </c:pt>
                <c:pt idx="178">
                  <c:v>0.2</c:v>
                </c:pt>
                <c:pt idx="179">
                  <c:v>0.22222222222222221</c:v>
                </c:pt>
                <c:pt idx="180">
                  <c:v>0.19652777777777777</c:v>
                </c:pt>
                <c:pt idx="181">
                  <c:v>0.16875000000000001</c:v>
                </c:pt>
                <c:pt idx="182">
                  <c:v>0.15625</c:v>
                </c:pt>
                <c:pt idx="183">
                  <c:v>0.15555555555555556</c:v>
                </c:pt>
              </c:numCache>
            </c:numRef>
          </c:val>
          <c:smooth val="0"/>
          <c:extLst>
            <c:ext xmlns:c16="http://schemas.microsoft.com/office/drawing/2014/chart" uri="{C3380CC4-5D6E-409C-BE32-E72D297353CC}">
              <c16:uniqueId val="{00000000-F129-4535-8558-83A77727ACE7}"/>
            </c:ext>
          </c:extLst>
        </c:ser>
        <c:dLbls>
          <c:showLegendKey val="0"/>
          <c:showVal val="0"/>
          <c:showCatName val="0"/>
          <c:showSerName val="0"/>
          <c:showPercent val="0"/>
          <c:showBubbleSize val="0"/>
        </c:dLbls>
        <c:smooth val="0"/>
        <c:axId val="1584460671"/>
        <c:axId val="1584461631"/>
      </c:lineChart>
      <c:dateAx>
        <c:axId val="1584460671"/>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51D2E"/>
                </a:solidFill>
                <a:latin typeface="+mn-lt"/>
                <a:ea typeface="+mn-ea"/>
                <a:cs typeface="+mn-cs"/>
              </a:defRPr>
            </a:pPr>
            <a:endParaRPr lang="en-US"/>
          </a:p>
        </c:txPr>
        <c:crossAx val="1584461631"/>
        <c:crosses val="autoZero"/>
        <c:auto val="1"/>
        <c:lblOffset val="100"/>
        <c:baseTimeUnit val="months"/>
      </c:dateAx>
      <c:valAx>
        <c:axId val="1584461631"/>
        <c:scaling>
          <c:orientation val="minMax"/>
        </c:scaling>
        <c:delete val="1"/>
        <c:axPos val="l"/>
        <c:numFmt formatCode="[h]:mm:ss" sourceLinked="1"/>
        <c:majorTickMark val="out"/>
        <c:minorTickMark val="none"/>
        <c:tickLblPos val="nextTo"/>
        <c:crossAx val="158446067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29782361033913"/>
          <c:y val="4.7859467256128663E-2"/>
          <c:w val="0.75407257877228673"/>
          <c:h val="0.86465525537757748"/>
        </c:manualLayout>
      </c:layout>
      <c:barChart>
        <c:barDir val="bar"/>
        <c:grouping val="clustered"/>
        <c:varyColors val="0"/>
        <c:ser>
          <c:idx val="0"/>
          <c:order val="0"/>
          <c:tx>
            <c:strRef>
              <c:f>Sheet1!$B$1</c:f>
              <c:strCache>
                <c:ptCount val="1"/>
                <c:pt idx="0">
                  <c:v>16-34</c:v>
                </c:pt>
              </c:strCache>
            </c:strRef>
          </c:tx>
          <c:spPr>
            <a:solidFill>
              <a:schemeClr val="tx2"/>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B1A9-44CB-ACE0-6EB667726855}"/>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B1A9-44CB-ACE0-6EB667726855}"/>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B1A9-44CB-ACE0-6EB667726855}"/>
                </c:ext>
              </c:extLst>
            </c:dLbl>
            <c:dLbl>
              <c:idx val="3"/>
              <c:layout>
                <c:manualLayout>
                  <c:x val="-4.3831242491161352E-3"/>
                  <c:y val="3.5854686469500544E-3"/>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1A9-44CB-ACE0-6EB66772685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Podcasts</c:v>
                </c:pt>
                <c:pt idx="1">
                  <c:v>Magazines</c:v>
                </c:pt>
                <c:pt idx="2">
                  <c:v>Newspapers</c:v>
                </c:pt>
                <c:pt idx="3">
                  <c:v>Radio</c:v>
                </c:pt>
                <c:pt idx="4">
                  <c:v>Gaming</c:v>
                </c:pt>
                <c:pt idx="5">
                  <c:v>Live TV</c:v>
                </c:pt>
                <c:pt idx="6">
                  <c:v>Outdoor Media</c:v>
                </c:pt>
                <c:pt idx="7">
                  <c:v>Social Media</c:v>
                </c:pt>
                <c:pt idx="8">
                  <c:v>Online Videos</c:v>
                </c:pt>
                <c:pt idx="9">
                  <c:v>VOD </c:v>
                </c:pt>
                <c:pt idx="10">
                  <c:v>Internet</c:v>
                </c:pt>
              </c:strCache>
            </c:strRef>
          </c:cat>
          <c:val>
            <c:numRef>
              <c:f>Sheet1!$B$2:$B$12</c:f>
              <c:numCache>
                <c:formatCode>0.0</c:formatCode>
                <c:ptCount val="11"/>
                <c:pt idx="0">
                  <c:v>0.13185116279069767</c:v>
                </c:pt>
                <c:pt idx="1">
                  <c:v>0.13532093023255815</c:v>
                </c:pt>
                <c:pt idx="2">
                  <c:v>0.18042790697674418</c:v>
                </c:pt>
                <c:pt idx="3">
                  <c:v>1.4573023255813955</c:v>
                </c:pt>
                <c:pt idx="4">
                  <c:v>2.5121116279069771</c:v>
                </c:pt>
                <c:pt idx="5">
                  <c:v>3.73</c:v>
                </c:pt>
                <c:pt idx="6">
                  <c:v>4.2088279069767447</c:v>
                </c:pt>
                <c:pt idx="7">
                  <c:v>5.440595348837209</c:v>
                </c:pt>
                <c:pt idx="8">
                  <c:v>7.3524372093023258</c:v>
                </c:pt>
                <c:pt idx="9">
                  <c:v>10.395423255813954</c:v>
                </c:pt>
                <c:pt idx="10">
                  <c:v>14.902651162790699</c:v>
                </c:pt>
              </c:numCache>
            </c:numRef>
          </c:val>
          <c:extLst>
            <c:ext xmlns:c16="http://schemas.microsoft.com/office/drawing/2014/chart" uri="{C3380CC4-5D6E-409C-BE32-E72D297353CC}">
              <c16:uniqueId val="{00000004-B1A9-44CB-ACE0-6EB667726855}"/>
            </c:ext>
          </c:extLst>
        </c:ser>
        <c:dLbls>
          <c:showLegendKey val="0"/>
          <c:showVal val="0"/>
          <c:showCatName val="0"/>
          <c:showSerName val="0"/>
          <c:showPercent val="0"/>
          <c:showBubbleSize val="0"/>
        </c:dLbls>
        <c:gapWidth val="40"/>
        <c:axId val="1582816927"/>
        <c:axId val="1582823647"/>
      </c:barChart>
      <c:catAx>
        <c:axId val="15828169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051D2E"/>
                </a:solidFill>
                <a:latin typeface="+mn-lt"/>
                <a:ea typeface="+mn-ea"/>
                <a:cs typeface="+mn-cs"/>
              </a:defRPr>
            </a:pPr>
            <a:endParaRPr lang="en-US"/>
          </a:p>
        </c:txPr>
        <c:crossAx val="1582823647"/>
        <c:crosses val="autoZero"/>
        <c:auto val="1"/>
        <c:lblAlgn val="ctr"/>
        <c:lblOffset val="100"/>
        <c:noMultiLvlLbl val="0"/>
      </c:catAx>
      <c:valAx>
        <c:axId val="1582823647"/>
        <c:scaling>
          <c:orientation val="minMax"/>
        </c:scaling>
        <c:delete val="1"/>
        <c:axPos val="b"/>
        <c:numFmt formatCode="0.0" sourceLinked="1"/>
        <c:majorTickMark val="out"/>
        <c:minorTickMark val="none"/>
        <c:tickLblPos val="nextTo"/>
        <c:crossAx val="15828169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695618677585577E-2"/>
          <c:y val="0.2447334589270819"/>
          <c:w val="0.91060876264482882"/>
          <c:h val="0.49779079189213743"/>
        </c:manualLayout>
      </c:layout>
      <c:barChart>
        <c:barDir val="col"/>
        <c:grouping val="clustered"/>
        <c:varyColors val="0"/>
        <c:ser>
          <c:idx val="0"/>
          <c:order val="0"/>
          <c:tx>
            <c:strRef>
              <c:f>Sheet1!$B$1</c:f>
              <c:strCache>
                <c:ptCount val="1"/>
                <c:pt idx="0">
                  <c:v>Series 1</c:v>
                </c:pt>
              </c:strCache>
            </c:strRef>
          </c:tx>
          <c:spPr>
            <a:solidFill>
              <a:srgbClr val="EF334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51D2E"/>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Cinema</c:v>
                </c:pt>
                <c:pt idx="1">
                  <c:v>Online</c:v>
                </c:pt>
              </c:strCache>
            </c:strRef>
          </c:cat>
          <c:val>
            <c:numRef>
              <c:f>Sheet1!$B$2:$B$3</c:f>
              <c:numCache>
                <c:formatCode>0%</c:formatCode>
                <c:ptCount val="2"/>
                <c:pt idx="0">
                  <c:v>0.71</c:v>
                </c:pt>
                <c:pt idx="1">
                  <c:v>0.61</c:v>
                </c:pt>
              </c:numCache>
            </c:numRef>
          </c:val>
          <c:extLst>
            <c:ext xmlns:c16="http://schemas.microsoft.com/office/drawing/2014/chart" uri="{C3380CC4-5D6E-409C-BE32-E72D297353CC}">
              <c16:uniqueId val="{00000001-74A6-4D26-A2F8-4C8100C665E2}"/>
            </c:ext>
          </c:extLst>
        </c:ser>
        <c:dLbls>
          <c:showLegendKey val="0"/>
          <c:showVal val="0"/>
          <c:showCatName val="0"/>
          <c:showSerName val="0"/>
          <c:showPercent val="0"/>
          <c:showBubbleSize val="0"/>
        </c:dLbls>
        <c:gapWidth val="219"/>
        <c:overlap val="-27"/>
        <c:axId val="1699984687"/>
        <c:axId val="1699985647"/>
      </c:barChart>
      <c:catAx>
        <c:axId val="1699984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051D2E"/>
                </a:solidFill>
                <a:latin typeface="+mn-lt"/>
                <a:ea typeface="+mn-ea"/>
                <a:cs typeface="+mn-cs"/>
              </a:defRPr>
            </a:pPr>
            <a:endParaRPr lang="en-US"/>
          </a:p>
        </c:txPr>
        <c:crossAx val="1699985647"/>
        <c:crosses val="autoZero"/>
        <c:auto val="1"/>
        <c:lblAlgn val="ctr"/>
        <c:lblOffset val="100"/>
        <c:noMultiLvlLbl val="0"/>
      </c:catAx>
      <c:valAx>
        <c:axId val="1699985647"/>
        <c:scaling>
          <c:orientation val="minMax"/>
        </c:scaling>
        <c:delete val="1"/>
        <c:axPos val="l"/>
        <c:numFmt formatCode="0%" sourceLinked="1"/>
        <c:majorTickMark val="none"/>
        <c:minorTickMark val="none"/>
        <c:tickLblPos val="nextTo"/>
        <c:crossAx val="1699984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04/08/2026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0EA9E-00EA-35C8-606B-72A5FAEEF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516A88-F344-F1E0-F60C-28C04C21773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383068C-7773-B096-5B16-AABE6975B409}"/>
              </a:ext>
            </a:extLst>
          </p:cNvPr>
          <p:cNvSpPr>
            <a:spLocks noGrp="1"/>
          </p:cNvSpPr>
          <p:nvPr>
            <p:ph type="body" idx="1"/>
          </p:nvPr>
        </p:nvSpPr>
        <p:spPr/>
        <p:txBody>
          <a:bodyPr/>
          <a:lstStyle/>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Something we’re very confident of is the effectiveness of cinema to be able to deliver cost efficient incremental reach within the AV mix. </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Inter Tight"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Using various tools and models, we’re able to forecast AV campaigns that can deliver significantly greater uplift when compared against AV plans that have excluded cinema.</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Inter Tight"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The chart on the left shows a typical heavyweight AV mix working to a total budget of £2.6m, with the inclusion of only TV, VOD, and OLV. </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Inter Tight"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On the right, you’ll see the addition of cinema into the mix, while keeping the total budget the same, we can deliver an uplift of 3 percentage points vs. Housepersons with Children, and 11 percentage points vs. 16-34s. </a:t>
            </a: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Inter Tight" panose="02020603050405020304" pitchFamily="18" charset="0"/>
              </a:rPr>
              <a:t>It’s worth noting, if you wanted to achieve these uplifts in linear TV alone, you’d expect to need to increase your budget by millions of pounds, but also worth noting your frequency against heavy TV viewers would exceed diminishing returns.</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E441998A-D3EC-1811-FD90-F72379EB99C5}"/>
              </a:ext>
            </a:extLst>
          </p:cNvPr>
          <p:cNvSpPr>
            <a:spLocks noGrp="1"/>
          </p:cNvSpPr>
          <p:nvPr>
            <p:ph type="sldNum" sz="quarter" idx="5"/>
          </p:nvPr>
        </p:nvSpPr>
        <p:spPr/>
        <p:txBody>
          <a:bodyPr/>
          <a:lstStyle/>
          <a:p>
            <a:fld id="{C78402DA-2A0D-4673-AD50-76F374C3F685}" type="slidenum">
              <a:rPr lang="en-GB" smtClean="0"/>
              <a:t>10</a:t>
            </a:fld>
            <a:endParaRPr lang="en-GB"/>
          </a:p>
        </p:txBody>
      </p:sp>
    </p:spTree>
    <p:extLst>
      <p:ext uri="{BB962C8B-B14F-4D97-AF65-F5344CB8AC3E}">
        <p14:creationId xmlns:p14="http://schemas.microsoft.com/office/powerpoint/2010/main" val="3408383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E9404-4A06-8876-385E-7F995750CB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8E867-7C31-528A-D5D3-14A9F34CB55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A309BC5-7FC5-6F04-68DF-1954F38EBBD6}"/>
              </a:ext>
            </a:extLst>
          </p:cNvPr>
          <p:cNvSpPr>
            <a:spLocks noGrp="1"/>
          </p:cNvSpPr>
          <p:nvPr>
            <p:ph type="body" idx="1"/>
          </p:nvPr>
        </p:nvSpPr>
        <p:spPr/>
        <p:txBody>
          <a:bodyPr/>
          <a:lstStyle/>
          <a:p>
            <a:r>
              <a:rPr lang="en-GB" dirty="0"/>
              <a:t>As you can see Cinema is really the stand out media when it comes to driving engagement – on average 24 seconds of a 30” ad are watched, and 48 seconds of a 60”. The level of attention provided by exposure to the ad in cinema far surpasses what is achievable in other formats and really allows for deep engagement with the brand and the message. </a:t>
            </a:r>
          </a:p>
          <a:p>
            <a:endParaRPr lang="en-GB" dirty="0"/>
          </a:p>
          <a:p>
            <a:r>
              <a:rPr lang="en-GB" dirty="0"/>
              <a:t>By comparison TV on average delivers a solid 15.5 seconds attention to a 30” ad, and there’s a decreasing tail of attention available across other formats e.g. 4 seconds of a 15-20” bumper on YouTube and 1-1..5 seconds attention paid to Facebook and Instagram Infeed advertising.</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90899E99-77D3-84EF-BA4C-83CEFA8D40B3}"/>
              </a:ext>
            </a:extLst>
          </p:cNvPr>
          <p:cNvSpPr>
            <a:spLocks noGrp="1"/>
          </p:cNvSpPr>
          <p:nvPr>
            <p:ph type="sldNum" sz="quarter" idx="5"/>
          </p:nvPr>
        </p:nvSpPr>
        <p:spPr/>
        <p:txBody>
          <a:bodyPr/>
          <a:lstStyle/>
          <a:p>
            <a:fld id="{C78402DA-2A0D-4673-AD50-76F374C3F685}" type="slidenum">
              <a:rPr lang="en-GB" smtClean="0"/>
              <a:t>11</a:t>
            </a:fld>
            <a:endParaRPr lang="en-GB"/>
          </a:p>
        </p:txBody>
      </p:sp>
    </p:spTree>
    <p:extLst>
      <p:ext uri="{BB962C8B-B14F-4D97-AF65-F5344CB8AC3E}">
        <p14:creationId xmlns:p14="http://schemas.microsoft.com/office/powerpoint/2010/main" val="19597847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90754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Heading goes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448158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dirty="0"/>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dirty="0"/>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dirty="0"/>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dirty="0"/>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dirty="0"/>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dirty="0"/>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dirty="0"/>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dirty="0"/>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dirty="0"/>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Tree>
    <p:extLst>
      <p:ext uri="{BB962C8B-B14F-4D97-AF65-F5344CB8AC3E}">
        <p14:creationId xmlns:p14="http://schemas.microsoft.com/office/powerpoint/2010/main" val="77373067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userDrawn="1"/>
        </p:nvPicPr>
        <p:blipFill>
          <a:blip r:embed="rId2"/>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dirty="0"/>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Tree>
    <p:extLst>
      <p:ext uri="{BB962C8B-B14F-4D97-AF65-F5344CB8AC3E}">
        <p14:creationId xmlns:p14="http://schemas.microsoft.com/office/powerpoint/2010/main" val="414216423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44934843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dirty="0"/>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dirty="0"/>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dirty="0"/>
              <a:t>Subheading goes here</a:t>
            </a:r>
          </a:p>
        </p:txBody>
      </p:sp>
    </p:spTree>
    <p:extLst>
      <p:ext uri="{BB962C8B-B14F-4D97-AF65-F5344CB8AC3E}">
        <p14:creationId xmlns:p14="http://schemas.microsoft.com/office/powerpoint/2010/main" val="401299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96013542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51815419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B8C0856B-0CF6-664C-6E3C-C0F3398D8809}"/>
              </a:ext>
            </a:extLst>
          </p:cNvPr>
          <p:cNvPicPr/>
          <p:nvPr userDrawn="1"/>
        </p:nvPicPr>
        <p:blipFill>
          <a:blip r:embed="rId2"/>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38564983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9902271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dirty="0"/>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dirty="0"/>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dirty="0"/>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75592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571EC59C-77D8-FD73-7257-40EC3573FF84}"/>
              </a:ext>
            </a:extLst>
          </p:cNvPr>
          <p:cNvPicPr/>
          <p:nvPr userDrawn="1"/>
        </p:nvPicPr>
        <p:blipFill>
          <a:blip r:embed="rId2"/>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79553756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8950690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10;&#10;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10;&#10;AI-generated content may be incorrect.">
            <a:extLst>
              <a:ext uri="{FF2B5EF4-FFF2-40B4-BE49-F238E27FC236}">
                <a16:creationId xmlns:a16="http://schemas.microsoft.com/office/drawing/2014/main" id="{60CB624A-7977-AE07-85F5-32AF7B20FEFC}"/>
              </a:ext>
            </a:extLst>
          </p:cNvPr>
          <p:cNvPicPr/>
          <p:nvPr userDrawn="1"/>
        </p:nvPicPr>
        <p:blipFill>
          <a:blip r:embed="rId2"/>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dirty="0">
                <a:effectLst/>
              </a:rPr>
              <a:t>Shorter heading goes here</a:t>
            </a:r>
            <a:endParaRPr lang="en-US" dirty="0"/>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84715360"/>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73945706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98688933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11782669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4157548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54610294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userDrawn="1"/>
        </p:nvPicPr>
        <p:blipFill>
          <a:blip r:embed="rId2"/>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dirty="0">
                <a:effectLst/>
              </a:rPr>
              <a:t>Shorter heading goes here</a:t>
            </a:r>
            <a:endParaRPr lang="en-US" dirty="0"/>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dirty="0"/>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spTree>
    <p:extLst>
      <p:ext uri="{BB962C8B-B14F-4D97-AF65-F5344CB8AC3E}">
        <p14:creationId xmlns:p14="http://schemas.microsoft.com/office/powerpoint/2010/main" val="1753083368"/>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4884434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Tree>
    <p:extLst>
      <p:ext uri="{BB962C8B-B14F-4D97-AF65-F5344CB8AC3E}">
        <p14:creationId xmlns:p14="http://schemas.microsoft.com/office/powerpoint/2010/main" val="175210382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Chart colour bg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9504582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Chart full width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97240605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Chart colour bg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579895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Chart full width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80108468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Chart colour bg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729172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Chart full width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35232477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Chart colour bg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326DBF83-EF91-CD71-20C0-7FF711D4F4D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83365074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hart full width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73B639C9-A30E-28F6-BC1C-4BD6178C7E0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13341567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96925620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1280619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5356760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049607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291397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51873108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3251923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76622227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248450023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87212850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50357581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48886785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7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566088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34287460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dirty="0"/>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dirty="0"/>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dirty="0"/>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dirty="0"/>
              <a:t>Heading goes here, over more lines if needed</a:t>
            </a:r>
            <a:endParaRPr lang="en-US" dirty="0"/>
          </a:p>
        </p:txBody>
      </p:sp>
    </p:spTree>
    <p:extLst>
      <p:ext uri="{BB962C8B-B14F-4D97-AF65-F5344CB8AC3E}">
        <p14:creationId xmlns:p14="http://schemas.microsoft.com/office/powerpoint/2010/main" val="35656082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dirty="0"/>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dirty="0"/>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dirty="0"/>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dirty="0"/>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dirty="0"/>
              <a:t>Heading goes here, over more lines if needed</a:t>
            </a:r>
            <a:endParaRPr lang="en-US" dirty="0"/>
          </a:p>
        </p:txBody>
      </p:sp>
    </p:spTree>
    <p:extLst>
      <p:ext uri="{BB962C8B-B14F-4D97-AF65-F5344CB8AC3E}">
        <p14:creationId xmlns:p14="http://schemas.microsoft.com/office/powerpoint/2010/main" val="921912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dirty="0"/>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dirty="0"/>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887000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dirty="0"/>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dirty="0"/>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dirty="0"/>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86821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dirty="0"/>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dirty="0"/>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dirty="0"/>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dirty="0"/>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dirty="0"/>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dirty="0"/>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dirty="0"/>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dirty="0"/>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4652800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dirty="0"/>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dirty="0"/>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dirty="0"/>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dirty="0"/>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dirty="0"/>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dirty="0"/>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dirty="0"/>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29756425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dirty="0"/>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dirty="0"/>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dirty="0"/>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dirty="0"/>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dirty="0"/>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dirty="0"/>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dirty="0"/>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2517743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dirty="0"/>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dirty="0"/>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dirty="0"/>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dirty="0"/>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dirty="0"/>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dirty="0"/>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dirty="0"/>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dirty="0"/>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dirty="0"/>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dirty="0"/>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978715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dirty="0"/>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dirty="0"/>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dirty="0"/>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dirty="0"/>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dirty="0"/>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dirty="0"/>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dirty="0"/>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dirty="0"/>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dirty="0"/>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dirty="0"/>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dirty="0"/>
          </a:p>
        </p:txBody>
      </p:sp>
    </p:spTree>
    <p:extLst>
      <p:ext uri="{BB962C8B-B14F-4D97-AF65-F5344CB8AC3E}">
        <p14:creationId xmlns:p14="http://schemas.microsoft.com/office/powerpoint/2010/main" val="41811788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8306931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0626824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dirty="0"/>
          </a:p>
        </p:txBody>
      </p:sp>
    </p:spTree>
    <p:extLst>
      <p:ext uri="{BB962C8B-B14F-4D97-AF65-F5344CB8AC3E}">
        <p14:creationId xmlns:p14="http://schemas.microsoft.com/office/powerpoint/2010/main" val="1846143959"/>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old statement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Statement 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dirty="0"/>
              <a:t>Statement or numbers</a:t>
            </a:r>
            <a:endParaRPr lang="en-US" dirty="0"/>
          </a:p>
        </p:txBody>
      </p:sp>
    </p:spTree>
    <p:extLst>
      <p:ext uri="{BB962C8B-B14F-4D97-AF65-F5344CB8AC3E}">
        <p14:creationId xmlns:p14="http://schemas.microsoft.com/office/powerpoint/2010/main" val="25893174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27048722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19044818"/>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Heading, subheading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2000" b="1">
                <a:solidFill>
                  <a:schemeClr val="bg1"/>
                </a:solidFill>
              </a:defRPr>
            </a:lvl1pPr>
          </a:lstStyle>
          <a:p>
            <a:r>
              <a:rPr lang="en-US">
                <a:sym typeface="Inter Tight"/>
              </a:rPr>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4075921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Heading, subheading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2000" b="1">
                <a:solidFill>
                  <a:schemeClr val="tx1"/>
                </a:solidFill>
              </a:defRPr>
            </a:lvl1pPr>
          </a:lstStyle>
          <a:p>
            <a:r>
              <a:rPr lang="en-US">
                <a:sym typeface="Inter Tight"/>
              </a:rPr>
              <a:t>Subheading goes here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816693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dirty="0">
                <a:effectLst/>
              </a:rPr>
              <a:t>Heading goes here</a:t>
            </a:r>
            <a:endParaRPr lang="en-US" dirty="0"/>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dirty="0"/>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81693446"/>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788069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679690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696570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75214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CA215524-A799-3BE3-ACE8-2781F5F00C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016212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10;&#10;AI-generated content may be incorrect.">
            <a:extLst>
              <a:ext uri="{FF2B5EF4-FFF2-40B4-BE49-F238E27FC236}">
                <a16:creationId xmlns:a16="http://schemas.microsoft.com/office/drawing/2014/main" id="{19CC2723-5C7B-3C88-A0C8-10FB6B73267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dirty="0"/>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dirty="0"/>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dirty="0"/>
              <a:t>Date goes here align right</a:t>
            </a:r>
          </a:p>
        </p:txBody>
      </p:sp>
    </p:spTree>
    <p:extLst>
      <p:ext uri="{BB962C8B-B14F-4D97-AF65-F5344CB8AC3E}">
        <p14:creationId xmlns:p14="http://schemas.microsoft.com/office/powerpoint/2010/main" val="2632157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Tree>
    <p:extLst>
      <p:ext uri="{BB962C8B-B14F-4D97-AF65-F5344CB8AC3E}">
        <p14:creationId xmlns:p14="http://schemas.microsoft.com/office/powerpoint/2010/main" val="16568874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Tree>
    <p:extLst>
      <p:ext uri="{BB962C8B-B14F-4D97-AF65-F5344CB8AC3E}">
        <p14:creationId xmlns:p14="http://schemas.microsoft.com/office/powerpoint/2010/main" val="99910708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spTree>
    <p:extLst>
      <p:ext uri="{BB962C8B-B14F-4D97-AF65-F5344CB8AC3E}">
        <p14:creationId xmlns:p14="http://schemas.microsoft.com/office/powerpoint/2010/main" val="311493749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3" Type="http://schemas.openxmlformats.org/officeDocument/2006/relationships/slideLayout" Target="../slideLayouts/slideLayout167.xml"/><Relationship Id="rId21" Type="http://schemas.openxmlformats.org/officeDocument/2006/relationships/theme" Target="../theme/theme10.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 Type="http://schemas.openxmlformats.org/officeDocument/2006/relationships/slideLayout" Target="../slideLayouts/slideLayout166.xml"/><Relationship Id="rId16" Type="http://schemas.openxmlformats.org/officeDocument/2006/relationships/slideLayout" Target="../slideLayouts/slideLayout180.xml"/><Relationship Id="rId20" Type="http://schemas.openxmlformats.org/officeDocument/2006/relationships/slideLayout" Target="../slideLayouts/slideLayout184.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5" Type="http://schemas.openxmlformats.org/officeDocument/2006/relationships/slideLayout" Target="../slideLayouts/slideLayout179.xml"/><Relationship Id="rId10" Type="http://schemas.openxmlformats.org/officeDocument/2006/relationships/slideLayout" Target="../slideLayouts/slideLayout174.xml"/><Relationship Id="rId19" Type="http://schemas.openxmlformats.org/officeDocument/2006/relationships/slideLayout" Target="../slideLayouts/slideLayout183.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slideLayout" Target="../slideLayouts/slideLayout178.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87.xml"/><Relationship Id="rId7" Type="http://schemas.openxmlformats.org/officeDocument/2006/relationships/theme" Target="../theme/theme11.xml"/><Relationship Id="rId2" Type="http://schemas.openxmlformats.org/officeDocument/2006/relationships/slideLayout" Target="../slideLayouts/slideLayout186.xml"/><Relationship Id="rId1" Type="http://schemas.openxmlformats.org/officeDocument/2006/relationships/slideLayout" Target="../slideLayouts/slideLayout185.xml"/><Relationship Id="rId6" Type="http://schemas.openxmlformats.org/officeDocument/2006/relationships/slideLayout" Target="../slideLayouts/slideLayout190.xml"/><Relationship Id="rId5" Type="http://schemas.openxmlformats.org/officeDocument/2006/relationships/slideLayout" Target="../slideLayouts/slideLayout189.xml"/><Relationship Id="rId4" Type="http://schemas.openxmlformats.org/officeDocument/2006/relationships/slideLayout" Target="../slideLayouts/slideLayout18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3.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6" Type="http://schemas.openxmlformats.org/officeDocument/2006/relationships/theme" Target="../theme/theme4.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slideLayout" Target="../slideLayouts/slideLayout105.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slideLayout" Target="../slideLayouts/slideLayout108.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41" Type="http://schemas.openxmlformats.org/officeDocument/2006/relationships/slideLayout" Target="../slideLayouts/slideLayout107.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theme" Target="../theme/theme5.xml"/><Relationship Id="rId8" Type="http://schemas.openxmlformats.org/officeDocument/2006/relationships/slideLayout" Target="../slideLayouts/slideLayout74.xml"/><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slideLayout" Target="../slideLayouts/slideLayout121.xml"/><Relationship Id="rId18" Type="http://schemas.openxmlformats.org/officeDocument/2006/relationships/slideLayout" Target="../slideLayouts/slideLayout126.xml"/><Relationship Id="rId3" Type="http://schemas.openxmlformats.org/officeDocument/2006/relationships/slideLayout" Target="../slideLayouts/slideLayout111.xml"/><Relationship Id="rId21" Type="http://schemas.openxmlformats.org/officeDocument/2006/relationships/theme" Target="../theme/theme6.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17" Type="http://schemas.openxmlformats.org/officeDocument/2006/relationships/slideLayout" Target="../slideLayouts/slideLayout125.xml"/><Relationship Id="rId2" Type="http://schemas.openxmlformats.org/officeDocument/2006/relationships/slideLayout" Target="../slideLayouts/slideLayout110.xml"/><Relationship Id="rId16" Type="http://schemas.openxmlformats.org/officeDocument/2006/relationships/slideLayout" Target="../slideLayouts/slideLayout124.xml"/><Relationship Id="rId20" Type="http://schemas.openxmlformats.org/officeDocument/2006/relationships/slideLayout" Target="../slideLayouts/slideLayout128.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5" Type="http://schemas.openxmlformats.org/officeDocument/2006/relationships/slideLayout" Target="../slideLayouts/slideLayout123.xml"/><Relationship Id="rId10" Type="http://schemas.openxmlformats.org/officeDocument/2006/relationships/slideLayout" Target="../slideLayouts/slideLayout118.xml"/><Relationship Id="rId19" Type="http://schemas.openxmlformats.org/officeDocument/2006/relationships/slideLayout" Target="../slideLayouts/slideLayout127.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slideLayout" Target="../slideLayouts/slideLayout1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theme" Target="../theme/theme7.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0.xml"/><Relationship Id="rId13" Type="http://schemas.openxmlformats.org/officeDocument/2006/relationships/slideLayout" Target="../slideLayouts/slideLayout155.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slideLayout" Target="../slideLayouts/slideLayout154.xml"/><Relationship Id="rId17" Type="http://schemas.openxmlformats.org/officeDocument/2006/relationships/theme" Target="../theme/theme8.xml"/><Relationship Id="rId2" Type="http://schemas.openxmlformats.org/officeDocument/2006/relationships/slideLayout" Target="../slideLayouts/slideLayout144.xml"/><Relationship Id="rId16" Type="http://schemas.openxmlformats.org/officeDocument/2006/relationships/slideLayout" Target="../slideLayouts/slideLayout158.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5" Type="http://schemas.openxmlformats.org/officeDocument/2006/relationships/slideLayout" Target="../slideLayouts/slideLayout15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 Id="rId14" Type="http://schemas.openxmlformats.org/officeDocument/2006/relationships/slideLayout" Target="../slideLayouts/slideLayout156.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61.xml"/><Relationship Id="rId7" Type="http://schemas.openxmlformats.org/officeDocument/2006/relationships/theme" Target="../theme/theme9.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5" Type="http://schemas.openxmlformats.org/officeDocument/2006/relationships/slideLayout" Target="../slideLayouts/slideLayout163.xml"/><Relationship Id="rId4" Type="http://schemas.openxmlformats.org/officeDocument/2006/relationships/slideLayout" Target="../slideLayouts/slideLayout1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5254023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3" r:id="rId3"/>
    <p:sldLayoutId id="2147483674" r:id="rId4"/>
    <p:sldLayoutId id="2147483675" r:id="rId5"/>
    <p:sldLayoutId id="2147483676" r:id="rId6"/>
    <p:sldLayoutId id="2147483679" r:id="rId7"/>
    <p:sldLayoutId id="2147483789" r:id="rId8"/>
    <p:sldLayoutId id="2147483680" r:id="rId9"/>
    <p:sldLayoutId id="2147483681" r:id="rId10"/>
    <p:sldLayoutId id="2147483683" r:id="rId11"/>
    <p:sldLayoutId id="2147483684" r:id="rId12"/>
    <p:sldLayoutId id="2147483685" r:id="rId13"/>
    <p:sldLayoutId id="2147483686" r:id="rId14"/>
    <p:sldLayoutId id="2147483701" r:id="rId1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390" r:id="rId1"/>
    <p:sldLayoutId id="2147484432" r:id="rId2"/>
    <p:sldLayoutId id="2147484433" r:id="rId3"/>
    <p:sldLayoutId id="2147484731" r:id="rId4"/>
    <p:sldLayoutId id="2147484757" r:id="rId5"/>
    <p:sldLayoutId id="2147484758" r:id="rId6"/>
    <p:sldLayoutId id="2147484761" r:id="rId7"/>
    <p:sldLayoutId id="2147484762" r:id="rId8"/>
    <p:sldLayoutId id="2147484391" r:id="rId9"/>
    <p:sldLayoutId id="2147484736" r:id="rId10"/>
    <p:sldLayoutId id="2147484392" r:id="rId11"/>
    <p:sldLayoutId id="2147484733" r:id="rId12"/>
    <p:sldLayoutId id="2147484734" r:id="rId13"/>
    <p:sldLayoutId id="2147484735" r:id="rId14"/>
    <p:sldLayoutId id="2147484393" r:id="rId15"/>
    <p:sldLayoutId id="2147484737" r:id="rId16"/>
    <p:sldLayoutId id="2147484419" r:id="rId17"/>
    <p:sldLayoutId id="2147484738" r:id="rId18"/>
    <p:sldLayoutId id="2147484767" r:id="rId19"/>
    <p:sldLayoutId id="2147484768"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4752" r:id="rId6"/>
    <p:sldLayoutId id="2147483808" r:id="rId7"/>
    <p:sldLayoutId id="2147483911" r:id="rId8"/>
    <p:sldLayoutId id="2147483810" r:id="rId9"/>
    <p:sldLayoutId id="2147483916" r:id="rId10"/>
    <p:sldLayoutId id="2147483914" r:id="rId11"/>
    <p:sldLayoutId id="2147483915" r:id="rId12"/>
    <p:sldLayoutId id="2147483811" r:id="rId13"/>
    <p:sldLayoutId id="2147483912" r:id="rId14"/>
    <p:sldLayoutId id="2147483812" r:id="rId15"/>
    <p:sldLayoutId id="2147483913" r:id="rId16"/>
    <p:sldLayoutId id="2147483813" r:id="rId17"/>
    <p:sldLayoutId id="2147483917" r:id="rId18"/>
    <p:sldLayoutId id="2147483815" r:id="rId19"/>
    <p:sldLayoutId id="2147483919" r:id="rId20"/>
    <p:sldLayoutId id="2147483814" r:id="rId21"/>
    <p:sldLayoutId id="2147483918" r:id="rId22"/>
    <p:sldLayoutId id="2147484753" r:id="rId23"/>
    <p:sldLayoutId id="2147484754" r:id="rId2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 id="2147484763" r:id="rId11"/>
    <p:sldLayoutId id="2147484764" r:id="rId1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3955" r:id="rId13"/>
    <p:sldLayoutId id="2147484043" r:id="rId14"/>
    <p:sldLayoutId id="2147483956" r:id="rId1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xml"/><Relationship Id="rId1" Type="http://schemas.openxmlformats.org/officeDocument/2006/relationships/slideLayout" Target="../slideLayouts/slideLayout183.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xml"/><Relationship Id="rId1" Type="http://schemas.openxmlformats.org/officeDocument/2006/relationships/slideLayout" Target="../slideLayouts/slideLayout18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3.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0.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7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77.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67.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8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63AB37-3D13-B665-9808-F6917A709CA3}"/>
            </a:ext>
          </a:extLst>
        </p:cNvPr>
        <p:cNvGrpSpPr/>
        <p:nvPr/>
      </p:nvGrpSpPr>
      <p:grpSpPr>
        <a:xfrm>
          <a:off x="0" y="0"/>
          <a:ext cx="0" cy="0"/>
          <a:chOff x="0" y="0"/>
          <a:chExt cx="0" cy="0"/>
        </a:xfrm>
      </p:grpSpPr>
      <p:sp>
        <p:nvSpPr>
          <p:cNvPr id="8" name="Text Placeholder 12">
            <a:extLst>
              <a:ext uri="{FF2B5EF4-FFF2-40B4-BE49-F238E27FC236}">
                <a16:creationId xmlns:a16="http://schemas.microsoft.com/office/drawing/2014/main" id="{DF788FE1-EA13-4563-9350-F3C8816930E3}"/>
              </a:ext>
            </a:extLst>
          </p:cNvPr>
          <p:cNvSpPr txBox="1">
            <a:spLocks/>
          </p:cNvSpPr>
          <p:nvPr/>
        </p:nvSpPr>
        <p:spPr>
          <a:xfrm>
            <a:off x="1665221" y="0"/>
            <a:ext cx="5823400" cy="5143500"/>
          </a:xfrm>
          <a:custGeom>
            <a:avLst/>
            <a:gdLst>
              <a:gd name="connsiteX0" fmla="*/ 1581218 w 5823400"/>
              <a:gd name="connsiteY0" fmla="*/ 0 h 5163475"/>
              <a:gd name="connsiteX1" fmla="*/ 4242183 w 5823400"/>
              <a:gd name="connsiteY1" fmla="*/ 0 h 5163475"/>
              <a:gd name="connsiteX2" fmla="*/ 4299590 w 5823400"/>
              <a:gd name="connsiteY2" fmla="*/ 27661 h 5163475"/>
              <a:gd name="connsiteX3" fmla="*/ 5823400 w 5823400"/>
              <a:gd name="connsiteY3" fmla="*/ 2588550 h 5163475"/>
              <a:gd name="connsiteX4" fmla="*/ 4299590 w 5823400"/>
              <a:gd name="connsiteY4" fmla="*/ 5149439 h 5163475"/>
              <a:gd name="connsiteX5" fmla="*/ 4270460 w 5823400"/>
              <a:gd name="connsiteY5" fmla="*/ 5163475 h 5163475"/>
              <a:gd name="connsiteX6" fmla="*/ 1552941 w 5823400"/>
              <a:gd name="connsiteY6" fmla="*/ 5163475 h 5163475"/>
              <a:gd name="connsiteX7" fmla="*/ 1523811 w 5823400"/>
              <a:gd name="connsiteY7" fmla="*/ 5149439 h 5163475"/>
              <a:gd name="connsiteX8" fmla="*/ 0 w 5823400"/>
              <a:gd name="connsiteY8" fmla="*/ 2588550 h 5163475"/>
              <a:gd name="connsiteX9" fmla="*/ 1523811 w 5823400"/>
              <a:gd name="connsiteY9" fmla="*/ 27661 h 516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23400" h="5163475">
                <a:moveTo>
                  <a:pt x="1581218" y="0"/>
                </a:moveTo>
                <a:lnTo>
                  <a:pt x="4242183" y="0"/>
                </a:lnTo>
                <a:lnTo>
                  <a:pt x="4299590" y="27661"/>
                </a:lnTo>
                <a:cubicBezTo>
                  <a:pt x="5207240" y="520845"/>
                  <a:pt x="5823400" y="1482724"/>
                  <a:pt x="5823400" y="2588550"/>
                </a:cubicBezTo>
                <a:cubicBezTo>
                  <a:pt x="5823400" y="3694376"/>
                  <a:pt x="5207240" y="4656256"/>
                  <a:pt x="4299590" y="5149439"/>
                </a:cubicBezTo>
                <a:lnTo>
                  <a:pt x="4270460" y="5163475"/>
                </a:lnTo>
                <a:lnTo>
                  <a:pt x="1552941" y="5163475"/>
                </a:lnTo>
                <a:lnTo>
                  <a:pt x="1523811" y="5149439"/>
                </a:lnTo>
                <a:cubicBezTo>
                  <a:pt x="616161" y="4656256"/>
                  <a:pt x="0" y="3694376"/>
                  <a:pt x="0" y="2588550"/>
                </a:cubicBezTo>
                <a:cubicBezTo>
                  <a:pt x="0" y="1482724"/>
                  <a:pt x="616161" y="520845"/>
                  <a:pt x="1523811" y="27661"/>
                </a:cubicBezTo>
                <a:close/>
              </a:path>
            </a:pathLst>
          </a:cu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a:t> </a:t>
            </a:r>
            <a:endParaRPr lang="en-GB" dirty="0"/>
          </a:p>
        </p:txBody>
      </p:sp>
      <p:sp>
        <p:nvSpPr>
          <p:cNvPr id="7" name="TextBox 6">
            <a:extLst>
              <a:ext uri="{FF2B5EF4-FFF2-40B4-BE49-F238E27FC236}">
                <a16:creationId xmlns:a16="http://schemas.microsoft.com/office/drawing/2014/main" id="{35EAAB62-63A7-33AD-FA04-3D61039937CB}"/>
              </a:ext>
            </a:extLst>
          </p:cNvPr>
          <p:cNvSpPr txBox="1"/>
          <p:nvPr/>
        </p:nvSpPr>
        <p:spPr>
          <a:xfrm>
            <a:off x="1282558" y="2059395"/>
            <a:ext cx="9626885" cy="2739211"/>
          </a:xfrm>
          <a:prstGeom prst="rect">
            <a:avLst/>
          </a:prstGeom>
          <a:noFill/>
        </p:spPr>
        <p:txBody>
          <a:bodyPr wrap="square">
            <a:spAutoFit/>
          </a:bodyPr>
          <a:lstStyle/>
          <a:p>
            <a:r>
              <a:rPr lang="en-GB" sz="7400" b="1" dirty="0">
                <a:solidFill>
                  <a:schemeClr val="bg1"/>
                </a:solidFill>
                <a:latin typeface="+mj-lt"/>
              </a:rPr>
              <a:t>“Gen C?” </a:t>
            </a:r>
            <a:br>
              <a:rPr lang="en-GB" sz="7400" b="1" dirty="0">
                <a:solidFill>
                  <a:schemeClr val="bg1"/>
                </a:solidFill>
                <a:latin typeface="+mj-lt"/>
              </a:rPr>
            </a:br>
            <a:r>
              <a:rPr lang="en-GB" sz="7400" b="1" dirty="0">
                <a:solidFill>
                  <a:schemeClr val="bg1"/>
                </a:solidFill>
                <a:latin typeface="+mj-lt"/>
              </a:rPr>
              <a:t>Cinema &amp; 16-34s</a:t>
            </a:r>
            <a:br>
              <a:rPr lang="en-GB" dirty="0">
                <a:solidFill>
                  <a:schemeClr val="bg1"/>
                </a:solidFill>
                <a:latin typeface="+mj-lt"/>
              </a:rPr>
            </a:br>
            <a:r>
              <a:rPr lang="en-GB" sz="2400" dirty="0">
                <a:solidFill>
                  <a:schemeClr val="bg1"/>
                </a:solidFill>
                <a:latin typeface="+mj-lt"/>
              </a:rPr>
              <a:t>Cinema’s role in engaging 16-34s and maximising advertising impact</a:t>
            </a:r>
          </a:p>
        </p:txBody>
      </p:sp>
    </p:spTree>
    <p:extLst>
      <p:ext uri="{BB962C8B-B14F-4D97-AF65-F5344CB8AC3E}">
        <p14:creationId xmlns:p14="http://schemas.microsoft.com/office/powerpoint/2010/main" val="1428543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9E942-BF17-18B8-1192-57A88F0E0F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B57978-5B6A-37DB-16AF-2ADFB149253C}"/>
              </a:ext>
            </a:extLst>
          </p:cNvPr>
          <p:cNvSpPr>
            <a:spLocks noGrp="1"/>
          </p:cNvSpPr>
          <p:nvPr>
            <p:ph type="body" sz="quarter" idx="83"/>
          </p:nvPr>
        </p:nvSpPr>
        <p:spPr/>
        <p:txBody>
          <a:bodyPr/>
          <a:lstStyle/>
          <a:p>
            <a:r>
              <a:rPr lang="en-GB" dirty="0"/>
              <a:t>Source: </a:t>
            </a:r>
            <a:r>
              <a:rPr lang="en-US">
                <a:cs typeface="Inter Tight" pitchFamily="34" charset="-120"/>
              </a:rPr>
              <a:t>DCM AV Reach Maximiser, powered by IPA Touchpoints 2024 Channel Planner Data</a:t>
            </a:r>
            <a:endParaRPr lang="en-GB" dirty="0"/>
          </a:p>
          <a:p>
            <a:endParaRPr lang="en-GB" dirty="0"/>
          </a:p>
        </p:txBody>
      </p:sp>
      <p:sp>
        <p:nvSpPr>
          <p:cNvPr id="4" name="Title 3">
            <a:extLst>
              <a:ext uri="{FF2B5EF4-FFF2-40B4-BE49-F238E27FC236}">
                <a16:creationId xmlns:a16="http://schemas.microsoft.com/office/drawing/2014/main" id="{BDBA202F-BF71-FC48-2827-9352EA58F7F8}"/>
              </a:ext>
            </a:extLst>
          </p:cNvPr>
          <p:cNvSpPr>
            <a:spLocks noGrp="1"/>
          </p:cNvSpPr>
          <p:nvPr>
            <p:ph type="title"/>
          </p:nvPr>
        </p:nvSpPr>
        <p:spPr/>
        <p:txBody>
          <a:bodyPr/>
          <a:lstStyle/>
          <a:p>
            <a:r>
              <a:rPr lang="en-GB" dirty="0"/>
              <a:t>Cinema offers advertisers an opportunity to gain great incremental reach</a:t>
            </a:r>
          </a:p>
        </p:txBody>
      </p:sp>
      <p:graphicFrame>
        <p:nvGraphicFramePr>
          <p:cNvPr id="7" name="Chart Placeholder 8">
            <a:extLst>
              <a:ext uri="{FF2B5EF4-FFF2-40B4-BE49-F238E27FC236}">
                <a16:creationId xmlns:a16="http://schemas.microsoft.com/office/drawing/2014/main" id="{9E4A637A-8289-59E6-F02A-ADB7E6BF51D3}"/>
              </a:ext>
            </a:extLst>
          </p:cNvPr>
          <p:cNvGraphicFramePr>
            <a:graphicFrameLocks noGrp="1"/>
          </p:cNvGraphicFramePr>
          <p:nvPr>
            <p:ph type="chart" sz="quarter" idx="84"/>
            <p:extLst>
              <p:ext uri="{D42A27DB-BD31-4B8C-83A1-F6EECF244321}">
                <p14:modId xmlns:p14="http://schemas.microsoft.com/office/powerpoint/2010/main" val="1377309408"/>
              </p:ext>
            </p:extLst>
          </p:nvPr>
        </p:nvGraphicFramePr>
        <p:xfrm>
          <a:off x="325439" y="1670050"/>
          <a:ext cx="7618412" cy="421005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5">
            <a:extLst>
              <a:ext uri="{FF2B5EF4-FFF2-40B4-BE49-F238E27FC236}">
                <a16:creationId xmlns:a16="http://schemas.microsoft.com/office/drawing/2014/main" id="{D5540129-8407-9730-4FA7-25AA78F0CF53}"/>
              </a:ext>
            </a:extLst>
          </p:cNvPr>
          <p:cNvSpPr txBox="1">
            <a:spLocks/>
          </p:cNvSpPr>
          <p:nvPr/>
        </p:nvSpPr>
        <p:spPr>
          <a:xfrm>
            <a:off x="7829650" y="1660424"/>
            <a:ext cx="4046537" cy="4210050"/>
          </a:xfrm>
          <a:prstGeom prst="roundRect">
            <a:avLst>
              <a:gd name="adj" fmla="val 2208"/>
            </a:avLst>
          </a:prstGeom>
          <a:solidFill>
            <a:srgbClr val="EF3340"/>
          </a:solidFill>
        </p:spPr>
        <p:txBody>
          <a:bodyPr vert="horz" lIns="0" tIns="0" rIns="0" bIns="0" rtlCol="0" anchor="ctr" anchorCtr="1">
            <a:noAutofit/>
          </a:bodyPr>
          <a:lstStyle>
            <a:defPPr>
              <a:defRPr lang="en-US"/>
            </a:defPPr>
            <a:lvl1pPr marL="6350" indent="-6350" algn="ctr">
              <a:lnSpc>
                <a:spcPct val="90000"/>
              </a:lnSpc>
              <a:spcBef>
                <a:spcPts val="1000"/>
              </a:spcBef>
              <a:buFont typeface="Inter Tight" panose="020B0604020202020204" pitchFamily="34" charset="0"/>
              <a:buNone/>
              <a:tabLst/>
              <a:defRPr sz="4400" b="1" kern="0">
                <a:solidFill>
                  <a:schemeClr val="bg1"/>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pPr defTabSz="872171">
              <a:defRPr/>
            </a:pPr>
            <a:r>
              <a:rPr lang="en-GB" sz="4000" dirty="0">
                <a:latin typeface="+mj-lt"/>
              </a:rPr>
              <a:t>Cinema maximises</a:t>
            </a:r>
          </a:p>
          <a:p>
            <a:pPr defTabSz="872171">
              <a:defRPr/>
            </a:pPr>
            <a:r>
              <a:rPr lang="en-GB" sz="4000" dirty="0">
                <a:latin typeface="+mj-lt"/>
              </a:rPr>
              <a:t>16-34 reach </a:t>
            </a:r>
          </a:p>
          <a:p>
            <a:pPr defTabSz="872171">
              <a:defRPr/>
            </a:pPr>
            <a:r>
              <a:rPr lang="en-GB" sz="4000" dirty="0">
                <a:latin typeface="+mj-lt"/>
              </a:rPr>
              <a:t>by +6pts</a:t>
            </a:r>
          </a:p>
        </p:txBody>
      </p:sp>
    </p:spTree>
    <p:extLst>
      <p:ext uri="{BB962C8B-B14F-4D97-AF65-F5344CB8AC3E}">
        <p14:creationId xmlns:p14="http://schemas.microsoft.com/office/powerpoint/2010/main" val="4138913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8E990-6361-49E8-9197-528901356CFD}"/>
            </a:ext>
          </a:extLst>
        </p:cNvPr>
        <p:cNvGrpSpPr/>
        <p:nvPr/>
      </p:nvGrpSpPr>
      <p:grpSpPr>
        <a:xfrm>
          <a:off x="0" y="0"/>
          <a:ext cx="0" cy="0"/>
          <a:chOff x="0" y="0"/>
          <a:chExt cx="0" cy="0"/>
        </a:xfrm>
      </p:grpSpPr>
      <p:graphicFrame>
        <p:nvGraphicFramePr>
          <p:cNvPr id="11" name="Chart Placeholder 10">
            <a:extLst>
              <a:ext uri="{FF2B5EF4-FFF2-40B4-BE49-F238E27FC236}">
                <a16:creationId xmlns:a16="http://schemas.microsoft.com/office/drawing/2014/main" id="{1563EB37-0985-342C-A281-C229205D5544}"/>
              </a:ext>
            </a:extLst>
          </p:cNvPr>
          <p:cNvGraphicFramePr>
            <a:graphicFrameLocks noGrp="1"/>
          </p:cNvGraphicFramePr>
          <p:nvPr>
            <p:ph type="chart" sz="quarter" idx="84"/>
            <p:extLst>
              <p:ext uri="{D42A27DB-BD31-4B8C-83A1-F6EECF244321}">
                <p14:modId xmlns:p14="http://schemas.microsoft.com/office/powerpoint/2010/main" val="1311073515"/>
              </p:ext>
            </p:extLst>
          </p:nvPr>
        </p:nvGraphicFramePr>
        <p:xfrm>
          <a:off x="325438" y="1560513"/>
          <a:ext cx="11541125" cy="438626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a:extLst>
              <a:ext uri="{FF2B5EF4-FFF2-40B4-BE49-F238E27FC236}">
                <a16:creationId xmlns:a16="http://schemas.microsoft.com/office/drawing/2014/main" id="{915E5FA6-38C0-286C-9944-1477ABD1B248}"/>
              </a:ext>
            </a:extLst>
          </p:cNvPr>
          <p:cNvSpPr>
            <a:spLocks noGrp="1"/>
          </p:cNvSpPr>
          <p:nvPr>
            <p:ph type="body" sz="quarter" idx="83"/>
          </p:nvPr>
        </p:nvSpPr>
        <p:spPr/>
        <p:txBody>
          <a:bodyPr/>
          <a:lstStyle/>
          <a:p>
            <a:pPr defTabSz="872171">
              <a:lnSpc>
                <a:spcPts val="800"/>
              </a:lnSpc>
              <a:defRPr/>
            </a:pPr>
            <a:r>
              <a:rPr lang="en-GB" dirty="0"/>
              <a:t>Source: </a:t>
            </a:r>
            <a:r>
              <a:rPr lang="en-GB">
                <a:solidFill>
                  <a:srgbClr val="000000"/>
                </a:solidFill>
                <a:latin typeface="Inter Tight"/>
              </a:rPr>
              <a:t>Lumen Attention Research Channel Benchmarks</a:t>
            </a:r>
            <a:endParaRPr lang="en-US">
              <a:solidFill>
                <a:srgbClr val="000000"/>
              </a:solidFill>
              <a:latin typeface="Inter Tight"/>
            </a:endParaRPr>
          </a:p>
        </p:txBody>
      </p:sp>
      <p:sp>
        <p:nvSpPr>
          <p:cNvPr id="3" name="Subtitle 2">
            <a:extLst>
              <a:ext uri="{FF2B5EF4-FFF2-40B4-BE49-F238E27FC236}">
                <a16:creationId xmlns:a16="http://schemas.microsoft.com/office/drawing/2014/main" id="{E6875CA4-D04B-4A86-1EB0-FCCDED072CEB}"/>
              </a:ext>
            </a:extLst>
          </p:cNvPr>
          <p:cNvSpPr>
            <a:spLocks noGrp="1"/>
          </p:cNvSpPr>
          <p:nvPr>
            <p:ph type="subTitle" idx="1"/>
          </p:nvPr>
        </p:nvSpPr>
        <p:spPr>
          <a:xfrm>
            <a:off x="199829" y="991189"/>
            <a:ext cx="11373046" cy="254205"/>
          </a:xfrm>
        </p:spPr>
        <p:txBody>
          <a:bodyPr/>
          <a:lstStyle/>
          <a:p>
            <a:r>
              <a:rPr lang="en-GB" dirty="0"/>
              <a:t>A far greater proportion of your ad – 24 seconds of a 30” and 48 seconds of a 60” - will be watched in cinema</a:t>
            </a:r>
          </a:p>
          <a:p>
            <a:endParaRPr lang="en-GB" dirty="0"/>
          </a:p>
          <a:p>
            <a:endParaRPr lang="en-GB" dirty="0"/>
          </a:p>
        </p:txBody>
      </p:sp>
      <p:sp>
        <p:nvSpPr>
          <p:cNvPr id="4" name="Title 3">
            <a:extLst>
              <a:ext uri="{FF2B5EF4-FFF2-40B4-BE49-F238E27FC236}">
                <a16:creationId xmlns:a16="http://schemas.microsoft.com/office/drawing/2014/main" id="{7E5BFAC2-F384-392C-222D-F4B60C25A768}"/>
              </a:ext>
            </a:extLst>
          </p:cNvPr>
          <p:cNvSpPr>
            <a:spLocks noGrp="1"/>
          </p:cNvSpPr>
          <p:nvPr>
            <p:ph type="title"/>
          </p:nvPr>
        </p:nvSpPr>
        <p:spPr/>
        <p:txBody>
          <a:bodyPr/>
          <a:lstStyle/>
          <a:p>
            <a:r>
              <a:rPr lang="en-GB" dirty="0"/>
              <a:t>Cinema delivers unrivalled attention</a:t>
            </a:r>
          </a:p>
        </p:txBody>
      </p:sp>
      <p:sp>
        <p:nvSpPr>
          <p:cNvPr id="17" name="Rectangle 16">
            <a:extLst>
              <a:ext uri="{FF2B5EF4-FFF2-40B4-BE49-F238E27FC236}">
                <a16:creationId xmlns:a16="http://schemas.microsoft.com/office/drawing/2014/main" id="{409400AB-A4EE-C955-BF4B-0584B2098602}"/>
              </a:ext>
            </a:extLst>
          </p:cNvPr>
          <p:cNvSpPr/>
          <p:nvPr/>
        </p:nvSpPr>
        <p:spPr>
          <a:xfrm>
            <a:off x="704849" y="2190750"/>
            <a:ext cx="8848725" cy="2876523"/>
          </a:xfrm>
          <a:prstGeom prst="rect">
            <a:avLst/>
          </a:prstGeom>
          <a:noFill/>
          <a:ln w="12700" cap="flat" cmpd="sng" algn="ctr">
            <a:solidFill>
              <a:schemeClr val="bg1">
                <a:lumMod val="75000"/>
              </a:schemeClr>
            </a:solidFill>
            <a:prstDash val="sysDash"/>
          </a:ln>
          <a:effectLst/>
        </p:spPr>
        <p:txBody>
          <a:bodyPr lIns="0" tIns="0" rIns="0" bIns="0" rtlCol="0" anchor="ctr"/>
          <a:lstStyle/>
          <a:p>
            <a:pPr algn="ctr" defTabSz="961706">
              <a:defRPr/>
            </a:pPr>
            <a:endParaRPr lang="en-GB" sz="2095" kern="0">
              <a:ln>
                <a:solidFill>
                  <a:srgbClr val="00BFD6"/>
                </a:solidFill>
                <a:prstDash val="sysDot"/>
              </a:ln>
              <a:solidFill>
                <a:srgbClr val="000000"/>
              </a:solidFill>
              <a:latin typeface="Inter Tight"/>
            </a:endParaRPr>
          </a:p>
        </p:txBody>
      </p:sp>
      <p:sp>
        <p:nvSpPr>
          <p:cNvPr id="21" name="Text Placeholder 1">
            <a:extLst>
              <a:ext uri="{FF2B5EF4-FFF2-40B4-BE49-F238E27FC236}">
                <a16:creationId xmlns:a16="http://schemas.microsoft.com/office/drawing/2014/main" id="{2B63CF6E-351A-26C7-7539-81C4D49C7062}"/>
              </a:ext>
            </a:extLst>
          </p:cNvPr>
          <p:cNvSpPr txBox="1">
            <a:spLocks/>
          </p:cNvSpPr>
          <p:nvPr/>
        </p:nvSpPr>
        <p:spPr>
          <a:xfrm>
            <a:off x="4306772" y="1986762"/>
            <a:ext cx="1579580" cy="446075"/>
          </a:xfrm>
          <a:prstGeom prst="roundRect">
            <a:avLst>
              <a:gd name="adj" fmla="val 2208"/>
            </a:avLst>
          </a:prstGeom>
          <a:solidFill>
            <a:srgbClr val="051D2E"/>
          </a:solidFill>
        </p:spPr>
        <p:txBody>
          <a:bodyPr vert="horz" lIns="0" tIns="0" rIns="0" bIns="0" rtlCol="0" anchor="ctr" anchorCtr="1">
            <a:noAutofit/>
          </a:bodyPr>
          <a:lstStyle>
            <a:lvl1pPr marL="6350" indent="-6350" algn="ctr">
              <a:lnSpc>
                <a:spcPct val="90000"/>
              </a:lnSpc>
              <a:spcBef>
                <a:spcPts val="1000"/>
              </a:spcBef>
              <a:buFont typeface="Inter Tight" panose="020B0604020202020204" pitchFamily="34" charset="0"/>
              <a:buNone/>
              <a:tabLst/>
              <a:defRPr sz="7200" b="1" kern="0">
                <a:solidFill>
                  <a:srgbClr val="051D2E"/>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sz="1200" dirty="0">
                <a:solidFill>
                  <a:schemeClr val="bg1"/>
                </a:solidFill>
              </a:rPr>
              <a:t>Lumen norms</a:t>
            </a:r>
          </a:p>
        </p:txBody>
      </p:sp>
    </p:spTree>
    <p:extLst>
      <p:ext uri="{BB962C8B-B14F-4D97-AF65-F5344CB8AC3E}">
        <p14:creationId xmlns:p14="http://schemas.microsoft.com/office/powerpoint/2010/main" val="3151608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DC400-A4C5-1DEB-D19B-66011DE7FD06}"/>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1CF39EC-9655-A3BD-D56A-DB1CC618E6A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9154" r="9154"/>
          <a:stretch>
            <a:fillRect/>
          </a:stretch>
        </p:blipFill>
        <p:spPr>
          <a:prstGeom prst="roundRect">
            <a:avLst>
              <a:gd name="adj" fmla="val 1469"/>
            </a:avLst>
          </a:prstGeom>
          <a:blipFill>
            <a:blip r:embed="rId3"/>
            <a:srcRect/>
            <a:stretch>
              <a:fillRect l="-3545" r="-3545"/>
            </a:stretch>
          </a:blipFill>
        </p:spPr>
      </p:pic>
      <p:sp>
        <p:nvSpPr>
          <p:cNvPr id="6" name="Title 5">
            <a:extLst>
              <a:ext uri="{FF2B5EF4-FFF2-40B4-BE49-F238E27FC236}">
                <a16:creationId xmlns:a16="http://schemas.microsoft.com/office/drawing/2014/main" id="{AC5B2F39-24B2-6B13-BCB0-11E747B4C61B}"/>
              </a:ext>
            </a:extLst>
          </p:cNvPr>
          <p:cNvSpPr>
            <a:spLocks noGrp="1"/>
          </p:cNvSpPr>
          <p:nvPr>
            <p:ph type="title"/>
          </p:nvPr>
        </p:nvSpPr>
        <p:spPr>
          <a:xfrm>
            <a:off x="192087" y="225424"/>
            <a:ext cx="5427877" cy="2076610"/>
          </a:xfrm>
        </p:spPr>
        <p:txBody>
          <a:bodyPr/>
          <a:lstStyle/>
          <a:p>
            <a:r>
              <a:rPr lang="en-GB" sz="3200" dirty="0"/>
              <a:t>Upcoming cinematic cultural moments for reaching the 16-34 audience</a:t>
            </a:r>
          </a:p>
        </p:txBody>
      </p:sp>
      <p:graphicFrame>
        <p:nvGraphicFramePr>
          <p:cNvPr id="7" name="Content Placeholder 5">
            <a:extLst>
              <a:ext uri="{FF2B5EF4-FFF2-40B4-BE49-F238E27FC236}">
                <a16:creationId xmlns:a16="http://schemas.microsoft.com/office/drawing/2014/main" id="{F3B8FC12-22F1-13F6-D869-6BEB98803574}"/>
              </a:ext>
            </a:extLst>
          </p:cNvPr>
          <p:cNvGraphicFramePr>
            <a:graphicFrameLocks/>
          </p:cNvGraphicFramePr>
          <p:nvPr>
            <p:extLst>
              <p:ext uri="{D42A27DB-BD31-4B8C-83A1-F6EECF244321}">
                <p14:modId xmlns:p14="http://schemas.microsoft.com/office/powerpoint/2010/main" val="2924177537"/>
              </p:ext>
            </p:extLst>
          </p:nvPr>
        </p:nvGraphicFramePr>
        <p:xfrm>
          <a:off x="194894" y="1510304"/>
          <a:ext cx="5671650" cy="4577230"/>
        </p:xfrm>
        <a:graphic>
          <a:graphicData uri="http://schemas.openxmlformats.org/drawingml/2006/table">
            <a:tbl>
              <a:tblPr/>
              <a:tblGrid>
                <a:gridCol w="3494592">
                  <a:extLst>
                    <a:ext uri="{9D8B030D-6E8A-4147-A177-3AD203B41FA5}">
                      <a16:colId xmlns:a16="http://schemas.microsoft.com/office/drawing/2014/main" val="20000"/>
                    </a:ext>
                  </a:extLst>
                </a:gridCol>
                <a:gridCol w="1077064">
                  <a:extLst>
                    <a:ext uri="{9D8B030D-6E8A-4147-A177-3AD203B41FA5}">
                      <a16:colId xmlns:a16="http://schemas.microsoft.com/office/drawing/2014/main" val="20003"/>
                    </a:ext>
                  </a:extLst>
                </a:gridCol>
                <a:gridCol w="1099994">
                  <a:extLst>
                    <a:ext uri="{9D8B030D-6E8A-4147-A177-3AD203B41FA5}">
                      <a16:colId xmlns:a16="http://schemas.microsoft.com/office/drawing/2014/main" val="20005"/>
                    </a:ext>
                  </a:extLst>
                </a:gridCol>
              </a:tblGrid>
              <a:tr h="429202">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ts val="1500"/>
                        </a:lnSpc>
                      </a:pPr>
                      <a:endParaRPr lang="en-GB" sz="1200" dirty="0">
                        <a:ln>
                          <a:noFill/>
                        </a:ln>
                        <a:solidFill>
                          <a:srgbClr val="FFFFFF"/>
                        </a:solidFill>
                        <a:latin typeface="+mj-lt"/>
                      </a:endParaRPr>
                    </a:p>
                  </a:txBody>
                  <a:tcPr marL="24485" marR="24485" marT="24485" marB="24485"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lnSpc>
                          <a:spcPts val="1500"/>
                        </a:lnSpc>
                      </a:pPr>
                      <a:r>
                        <a:rPr lang="en-GB" sz="1400" b="1" baseline="0" dirty="0">
                          <a:ln>
                            <a:noFill/>
                          </a:ln>
                          <a:solidFill>
                            <a:srgbClr val="FFFFFF"/>
                          </a:solidFill>
                          <a:latin typeface="+mj-lt"/>
                        </a:rPr>
                        <a:t>Industry Admissions</a:t>
                      </a:r>
                    </a:p>
                  </a:txBody>
                  <a:tcPr marL="24485" marR="24485" marT="24485" marB="244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lnSpc>
                          <a:spcPts val="1500"/>
                        </a:lnSpc>
                      </a:pPr>
                      <a:r>
                        <a:rPr lang="en-GB" sz="1400" b="1" baseline="0" dirty="0">
                          <a:ln>
                            <a:noFill/>
                          </a:ln>
                          <a:solidFill>
                            <a:srgbClr val="FFFFFF"/>
                          </a:solidFill>
                          <a:latin typeface="+mj-lt"/>
                        </a:rPr>
                        <a:t>16-34 </a:t>
                      </a:r>
                    </a:p>
                    <a:p>
                      <a:pPr algn="ctr">
                        <a:lnSpc>
                          <a:spcPts val="1500"/>
                        </a:lnSpc>
                      </a:pPr>
                      <a:r>
                        <a:rPr lang="en-GB" sz="1400" b="1" baseline="0" dirty="0">
                          <a:ln>
                            <a:noFill/>
                          </a:ln>
                          <a:solidFill>
                            <a:srgbClr val="FFFFFF"/>
                          </a:solidFill>
                          <a:latin typeface="+mj-lt"/>
                        </a:rPr>
                        <a:t>TVRs</a:t>
                      </a:r>
                      <a:endParaRPr lang="en-GB" sz="1400" dirty="0">
                        <a:ln>
                          <a:noFill/>
                        </a:ln>
                        <a:solidFill>
                          <a:srgbClr val="FFFFFF"/>
                        </a:solidFill>
                        <a:latin typeface="+mj-lt"/>
                      </a:endParaRPr>
                    </a:p>
                  </a:txBody>
                  <a:tcPr marL="24485" marR="24485" marT="24485" marB="244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Avatar: Fire And Ash</a:t>
                      </a:r>
                    </a:p>
                    <a:p>
                      <a:pPr>
                        <a:lnSpc>
                          <a:spcPct val="100000"/>
                        </a:lnSpc>
                      </a:pPr>
                      <a:r>
                        <a:rPr lang="en-GB" sz="1200" dirty="0">
                          <a:ln>
                            <a:noFill/>
                          </a:ln>
                          <a:solidFill>
                            <a:srgbClr val="FFFFFF"/>
                          </a:solidFill>
                          <a:latin typeface="+mj-lt"/>
                        </a:rPr>
                        <a:t>December 2025</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marL="0" marR="0" lvl="0" indent="0" algn="ctr" defTabSz="961844" rtl="0" eaLnBrk="1" fontAlgn="auto" latinLnBrk="0" hangingPunct="1">
                        <a:lnSpc>
                          <a:spcPct val="100000"/>
                        </a:lnSpc>
                        <a:spcBef>
                          <a:spcPts val="0"/>
                        </a:spcBef>
                        <a:spcAft>
                          <a:spcPts val="0"/>
                        </a:spcAft>
                        <a:buClrTx/>
                        <a:buSzTx/>
                        <a:buFontTx/>
                        <a:buNone/>
                        <a:tabLst/>
                        <a:defRPr/>
                      </a:pPr>
                      <a:r>
                        <a:rPr lang="en-GB" sz="1600" b="1" kern="1200" dirty="0">
                          <a:ln>
                            <a:noFill/>
                          </a:ln>
                          <a:solidFill>
                            <a:srgbClr val="FFFFFF"/>
                          </a:solidFill>
                          <a:latin typeface="+mj-lt"/>
                          <a:ea typeface="+mn-ea"/>
                          <a:cs typeface="+mn-cs"/>
                        </a:rPr>
                        <a:t>6.3m</a:t>
                      </a:r>
                      <a:endParaRPr lang="en-GB" sz="1600" b="1" baseline="30000" dirty="0">
                        <a:ln>
                          <a:noFill/>
                        </a:ln>
                        <a:solidFill>
                          <a:srgbClr val="FFFFFF"/>
                        </a:solidFill>
                        <a:latin typeface="+mj-lt"/>
                      </a:endParaRP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19</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0434362"/>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Wicked Part II</a:t>
                      </a:r>
                    </a:p>
                    <a:p>
                      <a:pPr>
                        <a:lnSpc>
                          <a:spcPct val="100000"/>
                        </a:lnSpc>
                      </a:pPr>
                      <a:r>
                        <a:rPr lang="en-GB" sz="1200" dirty="0">
                          <a:ln>
                            <a:noFill/>
                          </a:ln>
                          <a:solidFill>
                            <a:srgbClr val="FFFFFF"/>
                          </a:solidFill>
                          <a:latin typeface="+mj-lt"/>
                        </a:rPr>
                        <a:t>November 2025</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marL="0" marR="0" lvl="0" indent="0" algn="ctr" defTabSz="961844" rtl="0" eaLnBrk="1" fontAlgn="auto" latinLnBrk="0" hangingPunct="1">
                        <a:lnSpc>
                          <a:spcPct val="100000"/>
                        </a:lnSpc>
                        <a:spcBef>
                          <a:spcPts val="0"/>
                        </a:spcBef>
                        <a:spcAft>
                          <a:spcPts val="0"/>
                        </a:spcAft>
                        <a:buClrTx/>
                        <a:buSzTx/>
                        <a:buFontTx/>
                        <a:buNone/>
                        <a:tabLst/>
                        <a:defRPr/>
                      </a:pPr>
                      <a:r>
                        <a:rPr lang="en-GB" sz="1600" b="1" kern="1200" dirty="0">
                          <a:ln>
                            <a:noFill/>
                          </a:ln>
                          <a:solidFill>
                            <a:srgbClr val="FFFFFF"/>
                          </a:solidFill>
                          <a:latin typeface="+mj-lt"/>
                          <a:ea typeface="+mn-ea"/>
                          <a:cs typeface="+mn-cs"/>
                        </a:rPr>
                        <a:t>6.3m</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16</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927667"/>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Untitled Super Mario Bros Sequel</a:t>
                      </a:r>
                    </a:p>
                    <a:p>
                      <a:pPr>
                        <a:lnSpc>
                          <a:spcPct val="100000"/>
                        </a:lnSpc>
                      </a:pPr>
                      <a:r>
                        <a:rPr lang="en-GB" sz="1200" dirty="0">
                          <a:ln>
                            <a:noFill/>
                          </a:ln>
                          <a:solidFill>
                            <a:srgbClr val="FFFFFF"/>
                          </a:solidFill>
                          <a:latin typeface="+mj-lt"/>
                        </a:rPr>
                        <a:t>April 2026</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lnSpc>
                          <a:spcPct val="100000"/>
                        </a:lnSpc>
                      </a:pPr>
                      <a:r>
                        <a:rPr lang="en-GB" sz="1600" b="1" dirty="0">
                          <a:ln>
                            <a:noFill/>
                          </a:ln>
                          <a:solidFill>
                            <a:srgbClr val="FFFFFF"/>
                          </a:solidFill>
                          <a:latin typeface="+mj-lt"/>
                        </a:rPr>
                        <a:t>4.4m</a:t>
                      </a:r>
                      <a:endParaRPr lang="en-GB" sz="1600" b="1" baseline="30000" dirty="0">
                        <a:ln>
                          <a:noFill/>
                        </a:ln>
                        <a:solidFill>
                          <a:srgbClr val="FFFFFF"/>
                        </a:solidFill>
                        <a:latin typeface="+mj-lt"/>
                      </a:endParaRP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11</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The Mandalorian &amp; Grogu</a:t>
                      </a:r>
                    </a:p>
                    <a:p>
                      <a:pPr>
                        <a:lnSpc>
                          <a:spcPct val="100000"/>
                        </a:lnSpc>
                      </a:pPr>
                      <a:r>
                        <a:rPr lang="en-GB" sz="1200" b="0" dirty="0">
                          <a:ln>
                            <a:noFill/>
                          </a:ln>
                          <a:solidFill>
                            <a:srgbClr val="FFFFFF"/>
                          </a:solidFill>
                          <a:latin typeface="+mj-lt"/>
                        </a:rPr>
                        <a:t>May 2026</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marL="0" marR="0" lvl="0" indent="0" algn="ctr" defTabSz="961844" rtl="0" eaLnBrk="1" fontAlgn="auto" latinLnBrk="0" hangingPunct="1">
                        <a:lnSpc>
                          <a:spcPct val="100000"/>
                        </a:lnSpc>
                        <a:spcBef>
                          <a:spcPts val="0"/>
                        </a:spcBef>
                        <a:spcAft>
                          <a:spcPts val="0"/>
                        </a:spcAft>
                        <a:buClrTx/>
                        <a:buSzTx/>
                        <a:buFontTx/>
                        <a:buNone/>
                        <a:tabLst/>
                        <a:defRPr/>
                      </a:pPr>
                      <a:r>
                        <a:rPr lang="en-GB" sz="1600" b="1" kern="1200" dirty="0">
                          <a:ln>
                            <a:noFill/>
                          </a:ln>
                          <a:solidFill>
                            <a:srgbClr val="FFFFFF"/>
                          </a:solidFill>
                          <a:latin typeface="+mj-lt"/>
                          <a:ea typeface="+mn-ea"/>
                          <a:cs typeface="+mn-cs"/>
                        </a:rPr>
                        <a:t>3.1m</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8</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6767985"/>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Zootropolis 2</a:t>
                      </a:r>
                    </a:p>
                    <a:p>
                      <a:pPr>
                        <a:lnSpc>
                          <a:spcPct val="100000"/>
                        </a:lnSpc>
                      </a:pPr>
                      <a:r>
                        <a:rPr lang="en-GB" sz="1200" dirty="0">
                          <a:ln>
                            <a:noFill/>
                          </a:ln>
                          <a:solidFill>
                            <a:srgbClr val="FFFFFF"/>
                          </a:solidFill>
                          <a:latin typeface="+mj-lt"/>
                        </a:rPr>
                        <a:t>November 2025</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marL="0" marR="0" lvl="0" indent="0" algn="ctr" defTabSz="961844" rtl="0" eaLnBrk="1" fontAlgn="auto" latinLnBrk="0" hangingPunct="1">
                        <a:lnSpc>
                          <a:spcPct val="100000"/>
                        </a:lnSpc>
                        <a:spcBef>
                          <a:spcPts val="0"/>
                        </a:spcBef>
                        <a:spcAft>
                          <a:spcPts val="0"/>
                        </a:spcAft>
                        <a:buClrTx/>
                        <a:buSzTx/>
                        <a:buFontTx/>
                        <a:buNone/>
                        <a:tabLst/>
                        <a:defRPr/>
                      </a:pPr>
                      <a:r>
                        <a:rPr lang="en-GB" sz="1600" b="1" kern="1200" dirty="0">
                          <a:ln>
                            <a:noFill/>
                          </a:ln>
                          <a:solidFill>
                            <a:srgbClr val="FFFFFF"/>
                          </a:solidFill>
                          <a:latin typeface="+mj-lt"/>
                          <a:ea typeface="+mn-ea"/>
                          <a:cs typeface="+mn-cs"/>
                        </a:rPr>
                        <a:t>3.0m</a:t>
                      </a:r>
                      <a:endParaRPr lang="en-GB" sz="1600" b="1" baseline="30000" dirty="0">
                        <a:ln>
                          <a:noFill/>
                        </a:ln>
                        <a:solidFill>
                          <a:srgbClr val="FFFFFF"/>
                        </a:solidFill>
                        <a:latin typeface="+mj-lt"/>
                      </a:endParaRP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8</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345447"/>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The Conjuring: Last Rites</a:t>
                      </a:r>
                    </a:p>
                    <a:p>
                      <a:pPr>
                        <a:lnSpc>
                          <a:spcPct val="100000"/>
                        </a:lnSpc>
                      </a:pPr>
                      <a:r>
                        <a:rPr lang="en-GB" sz="1200" dirty="0">
                          <a:ln>
                            <a:noFill/>
                          </a:ln>
                          <a:solidFill>
                            <a:srgbClr val="FFFFFF"/>
                          </a:solidFill>
                          <a:latin typeface="+mj-lt"/>
                        </a:rPr>
                        <a:t>September 2025</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marL="0" marR="0" lvl="0" indent="0" algn="ctr" defTabSz="961844" rtl="0" eaLnBrk="1" fontAlgn="auto" latinLnBrk="0" hangingPunct="1">
                        <a:lnSpc>
                          <a:spcPct val="100000"/>
                        </a:lnSpc>
                        <a:spcBef>
                          <a:spcPts val="0"/>
                        </a:spcBef>
                        <a:spcAft>
                          <a:spcPts val="0"/>
                        </a:spcAft>
                        <a:buClrTx/>
                        <a:buSzTx/>
                        <a:buFontTx/>
                        <a:buNone/>
                        <a:tabLst/>
                        <a:defRPr/>
                      </a:pPr>
                      <a:r>
                        <a:rPr lang="en-GB" sz="1600" b="1" kern="1200" dirty="0">
                          <a:ln>
                            <a:noFill/>
                          </a:ln>
                          <a:solidFill>
                            <a:srgbClr val="FFFFFF"/>
                          </a:solidFill>
                          <a:latin typeface="+mj-lt"/>
                          <a:ea typeface="+mn-ea"/>
                          <a:cs typeface="+mn-cs"/>
                        </a:rPr>
                        <a:t>1.2m</a:t>
                      </a:r>
                      <a:endParaRPr lang="en-GB" sz="1600" b="1" baseline="30000" dirty="0">
                        <a:ln>
                          <a:noFill/>
                        </a:ln>
                        <a:solidFill>
                          <a:srgbClr val="FFFFFF"/>
                        </a:solidFill>
                        <a:latin typeface="+mj-lt"/>
                      </a:endParaRP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6</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8319239"/>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The Housemaid</a:t>
                      </a:r>
                    </a:p>
                    <a:p>
                      <a:pPr>
                        <a:lnSpc>
                          <a:spcPct val="100000"/>
                        </a:lnSpc>
                      </a:pPr>
                      <a:r>
                        <a:rPr lang="en-GB" sz="1200" dirty="0">
                          <a:ln>
                            <a:noFill/>
                          </a:ln>
                          <a:solidFill>
                            <a:srgbClr val="FFFFFF"/>
                          </a:solidFill>
                          <a:latin typeface="+mj-lt"/>
                        </a:rPr>
                        <a:t>December 2025</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marL="0" marR="0" lvl="0" indent="0" algn="ctr" defTabSz="961844" rtl="0" eaLnBrk="1" fontAlgn="auto" latinLnBrk="0" hangingPunct="1">
                        <a:lnSpc>
                          <a:spcPct val="100000"/>
                        </a:lnSpc>
                        <a:spcBef>
                          <a:spcPts val="0"/>
                        </a:spcBef>
                        <a:spcAft>
                          <a:spcPts val="0"/>
                        </a:spcAft>
                        <a:buClrTx/>
                        <a:buSzTx/>
                        <a:buFontTx/>
                        <a:buNone/>
                        <a:tabLst/>
                        <a:defRPr/>
                      </a:pPr>
                      <a:r>
                        <a:rPr lang="en-GB" sz="1600" b="1" kern="1200" dirty="0">
                          <a:ln>
                            <a:noFill/>
                          </a:ln>
                          <a:solidFill>
                            <a:srgbClr val="FFFFFF"/>
                          </a:solidFill>
                          <a:latin typeface="+mj-lt"/>
                          <a:ea typeface="+mn-ea"/>
                          <a:cs typeface="+mn-cs"/>
                        </a:rPr>
                        <a:t>1.3m</a:t>
                      </a:r>
                      <a:endParaRPr lang="en-GB" sz="1600" b="1" baseline="30000" dirty="0">
                        <a:ln>
                          <a:noFill/>
                        </a:ln>
                        <a:solidFill>
                          <a:srgbClr val="FFFFFF"/>
                        </a:solidFill>
                        <a:latin typeface="+mj-lt"/>
                      </a:endParaRP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6</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68155"/>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One Battle After Another</a:t>
                      </a:r>
                    </a:p>
                    <a:p>
                      <a:pPr>
                        <a:lnSpc>
                          <a:spcPct val="100000"/>
                        </a:lnSpc>
                      </a:pPr>
                      <a:r>
                        <a:rPr lang="en-GB" sz="1200" dirty="0">
                          <a:ln>
                            <a:noFill/>
                          </a:ln>
                          <a:solidFill>
                            <a:srgbClr val="FFFFFF"/>
                          </a:solidFill>
                          <a:latin typeface="+mj-lt"/>
                        </a:rPr>
                        <a:t>September 2025</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marL="0" marR="0" lvl="0" indent="0" algn="ctr" defTabSz="961844" rtl="0" eaLnBrk="1" fontAlgn="auto" latinLnBrk="0" hangingPunct="1">
                        <a:lnSpc>
                          <a:spcPct val="100000"/>
                        </a:lnSpc>
                        <a:spcBef>
                          <a:spcPts val="0"/>
                        </a:spcBef>
                        <a:spcAft>
                          <a:spcPts val="0"/>
                        </a:spcAft>
                        <a:buClrTx/>
                        <a:buSzTx/>
                        <a:buFontTx/>
                        <a:buNone/>
                        <a:tabLst/>
                        <a:defRPr/>
                      </a:pPr>
                      <a:r>
                        <a:rPr lang="en-GB" sz="1600" b="1" kern="1200" dirty="0">
                          <a:ln>
                            <a:noFill/>
                          </a:ln>
                          <a:solidFill>
                            <a:srgbClr val="FFFFFF"/>
                          </a:solidFill>
                          <a:latin typeface="+mj-lt"/>
                          <a:ea typeface="+mn-ea"/>
                          <a:cs typeface="+mn-cs"/>
                        </a:rPr>
                        <a:t>1.3m</a:t>
                      </a:r>
                      <a:endParaRPr lang="en-GB" sz="1600" b="1" baseline="30000" dirty="0">
                        <a:ln>
                          <a:noFill/>
                        </a:ln>
                        <a:solidFill>
                          <a:srgbClr val="FFFFFF"/>
                        </a:solidFill>
                        <a:latin typeface="+mj-lt"/>
                      </a:endParaRP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4</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6896736"/>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Hoppers</a:t>
                      </a:r>
                    </a:p>
                    <a:p>
                      <a:pPr>
                        <a:lnSpc>
                          <a:spcPct val="100000"/>
                        </a:lnSpc>
                      </a:pPr>
                      <a:r>
                        <a:rPr lang="en-GB" sz="1200" dirty="0">
                          <a:ln>
                            <a:noFill/>
                          </a:ln>
                          <a:solidFill>
                            <a:srgbClr val="FFFFFF"/>
                          </a:solidFill>
                          <a:latin typeface="+mj-lt"/>
                        </a:rPr>
                        <a:t>March 2026</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marL="0" marR="0" lvl="0" indent="0" algn="ctr" defTabSz="961844" rtl="0" eaLnBrk="1" fontAlgn="auto" latinLnBrk="0" hangingPunct="1">
                        <a:lnSpc>
                          <a:spcPct val="100000"/>
                        </a:lnSpc>
                        <a:spcBef>
                          <a:spcPts val="0"/>
                        </a:spcBef>
                        <a:spcAft>
                          <a:spcPts val="0"/>
                        </a:spcAft>
                        <a:buClrTx/>
                        <a:buSzTx/>
                        <a:buFontTx/>
                        <a:buNone/>
                        <a:tabLst/>
                        <a:defRPr/>
                      </a:pPr>
                      <a:r>
                        <a:rPr lang="en-GB" sz="1600" b="1" kern="1200" dirty="0">
                          <a:ln>
                            <a:noFill/>
                          </a:ln>
                          <a:solidFill>
                            <a:srgbClr val="FFFFFF"/>
                          </a:solidFill>
                          <a:latin typeface="+mj-lt"/>
                          <a:ea typeface="+mn-ea"/>
                          <a:cs typeface="+mn-cs"/>
                        </a:rPr>
                        <a:t>1.5m</a:t>
                      </a:r>
                      <a:endParaRPr lang="en-GB" sz="1600" b="1" baseline="30000" dirty="0">
                        <a:ln>
                          <a:noFill/>
                        </a:ln>
                        <a:solidFill>
                          <a:srgbClr val="FFFFFF"/>
                        </a:solidFill>
                        <a:latin typeface="+mj-lt"/>
                      </a:endParaRP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4</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4796718"/>
                  </a:ext>
                </a:extLst>
              </a:tr>
              <a:tr h="377293">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nSpc>
                          <a:spcPct val="100000"/>
                        </a:lnSpc>
                      </a:pPr>
                      <a:r>
                        <a:rPr lang="en-GB" sz="1200" b="1" dirty="0">
                          <a:ln>
                            <a:noFill/>
                          </a:ln>
                          <a:solidFill>
                            <a:srgbClr val="FFFFFF"/>
                          </a:solidFill>
                          <a:latin typeface="+mj-lt"/>
                        </a:rPr>
                        <a:t>28 Years Later: The Bone Temple</a:t>
                      </a:r>
                    </a:p>
                    <a:p>
                      <a:pPr>
                        <a:lnSpc>
                          <a:spcPct val="100000"/>
                        </a:lnSpc>
                      </a:pPr>
                      <a:r>
                        <a:rPr lang="en-GB" sz="1200" dirty="0">
                          <a:ln>
                            <a:noFill/>
                          </a:ln>
                          <a:solidFill>
                            <a:srgbClr val="FFFFFF"/>
                          </a:solidFill>
                          <a:latin typeface="+mj-lt"/>
                        </a:rPr>
                        <a:t>January 2026</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marL="0" marR="0" lvl="0" indent="0" algn="ctr" defTabSz="961844" rtl="0" eaLnBrk="1" fontAlgn="auto" latinLnBrk="0" hangingPunct="1">
                        <a:lnSpc>
                          <a:spcPct val="100000"/>
                        </a:lnSpc>
                        <a:spcBef>
                          <a:spcPts val="0"/>
                        </a:spcBef>
                        <a:spcAft>
                          <a:spcPts val="0"/>
                        </a:spcAft>
                        <a:buClrTx/>
                        <a:buSzTx/>
                        <a:buFontTx/>
                        <a:buNone/>
                        <a:tabLst/>
                        <a:defRPr/>
                      </a:pPr>
                      <a:r>
                        <a:rPr lang="en-GB" sz="1600" b="1" kern="1200" dirty="0">
                          <a:ln>
                            <a:noFill/>
                          </a:ln>
                          <a:solidFill>
                            <a:srgbClr val="FFFFFF"/>
                          </a:solidFill>
                          <a:latin typeface="+mj-lt"/>
                          <a:ea typeface="+mn-ea"/>
                          <a:cs typeface="+mn-cs"/>
                        </a:rPr>
                        <a:t>1.3m</a:t>
                      </a:r>
                    </a:p>
                  </a:txBody>
                  <a:tcPr marL="24483" marR="24483" marT="24483" marB="244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fontAlgn="b"/>
                      <a:r>
                        <a:rPr lang="en-GB" sz="1600" b="1" i="0" u="none" strike="noStrike" dirty="0">
                          <a:solidFill>
                            <a:srgbClr val="FFFFFF"/>
                          </a:solidFill>
                          <a:effectLst/>
                          <a:latin typeface="+mj-lt"/>
                        </a:rPr>
                        <a:t>4</a:t>
                      </a:r>
                    </a:p>
                  </a:txBody>
                  <a:tcPr marL="4762" marR="4762" marT="4762"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752548"/>
                  </a:ext>
                </a:extLst>
              </a:tr>
            </a:tbl>
          </a:graphicData>
        </a:graphic>
      </p:graphicFrame>
      <p:sp>
        <p:nvSpPr>
          <p:cNvPr id="3" name="TextBox 2">
            <a:extLst>
              <a:ext uri="{FF2B5EF4-FFF2-40B4-BE49-F238E27FC236}">
                <a16:creationId xmlns:a16="http://schemas.microsoft.com/office/drawing/2014/main" id="{82B1724F-3785-707D-B125-CDB70180AB96}"/>
              </a:ext>
            </a:extLst>
          </p:cNvPr>
          <p:cNvSpPr txBox="1"/>
          <p:nvPr/>
        </p:nvSpPr>
        <p:spPr>
          <a:xfrm>
            <a:off x="573786" y="6417131"/>
            <a:ext cx="6121908" cy="215444"/>
          </a:xfrm>
          <a:prstGeom prst="rect">
            <a:avLst/>
          </a:prstGeom>
          <a:noFill/>
        </p:spPr>
        <p:txBody>
          <a:bodyPr wrap="square">
            <a:spAutoFit/>
          </a:bodyPr>
          <a:lstStyle/>
          <a:p>
            <a:pPr algn="ctr"/>
            <a:r>
              <a:rPr lang="en-US" sz="800" dirty="0">
                <a:solidFill>
                  <a:schemeClr val="bg1"/>
                </a:solidFill>
              </a:rPr>
              <a:t>Source: DCM. Based on industry admissions forecasts and comparative film profiles</a:t>
            </a:r>
          </a:p>
        </p:txBody>
      </p:sp>
    </p:spTree>
    <p:extLst>
      <p:ext uri="{BB962C8B-B14F-4D97-AF65-F5344CB8AC3E}">
        <p14:creationId xmlns:p14="http://schemas.microsoft.com/office/powerpoint/2010/main" val="1387088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96B42-C26A-8F19-D503-6690226634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3AB559D-8C45-8759-BCC9-A59DCCFA963B}"/>
              </a:ext>
            </a:extLst>
          </p:cNvPr>
          <p:cNvSpPr>
            <a:spLocks noGrp="1"/>
          </p:cNvSpPr>
          <p:nvPr>
            <p:ph type="body" sz="quarter" idx="87"/>
          </p:nvPr>
        </p:nvSpPr>
        <p:spPr>
          <a:xfrm>
            <a:off x="205242" y="1623317"/>
            <a:ext cx="5784078" cy="4585459"/>
          </a:xfrm>
          <a:solidFill>
            <a:srgbClr val="FFFFFF"/>
          </a:solidFill>
        </p:spPr>
        <p:txBody>
          <a:bodyPr/>
          <a:lstStyle/>
          <a:p>
            <a:pPr algn="l" defTabSz="654246">
              <a:lnSpc>
                <a:spcPct val="100000"/>
              </a:lnSpc>
              <a:spcAft>
                <a:spcPts val="600"/>
              </a:spcAft>
            </a:pPr>
            <a:endParaRPr lang="en-GB" sz="1200" dirty="0">
              <a:latin typeface="+mj-lt"/>
            </a:endParaRPr>
          </a:p>
          <a:p>
            <a:pPr algn="l" defTabSz="654246">
              <a:lnSpc>
                <a:spcPct val="100000"/>
              </a:lnSpc>
              <a:spcAft>
                <a:spcPts val="600"/>
              </a:spcAft>
            </a:pPr>
            <a:endParaRPr lang="en-GB" sz="1200" dirty="0">
              <a:latin typeface="+mj-lt"/>
            </a:endParaRPr>
          </a:p>
          <a:p>
            <a:pPr algn="l" defTabSz="654246">
              <a:lnSpc>
                <a:spcPct val="100000"/>
              </a:lnSpc>
              <a:spcAft>
                <a:spcPts val="600"/>
              </a:spcAft>
            </a:pPr>
            <a:endParaRPr lang="en-GB" sz="1200" dirty="0">
              <a:latin typeface="+mj-lt"/>
            </a:endParaRPr>
          </a:p>
          <a:p>
            <a:pPr algn="l" defTabSz="654246">
              <a:lnSpc>
                <a:spcPct val="100000"/>
              </a:lnSpc>
              <a:spcAft>
                <a:spcPts val="600"/>
              </a:spcAft>
            </a:pPr>
            <a:endParaRPr lang="en-GB" sz="1200" dirty="0">
              <a:latin typeface="+mj-lt"/>
            </a:endParaRPr>
          </a:p>
          <a:p>
            <a:pPr algn="l" defTabSz="654246">
              <a:lnSpc>
                <a:spcPct val="100000"/>
              </a:lnSpc>
              <a:spcAft>
                <a:spcPts val="600"/>
              </a:spcAft>
            </a:pPr>
            <a:endParaRPr lang="en-GB" sz="1200" dirty="0">
              <a:latin typeface="+mj-lt"/>
            </a:endParaRPr>
          </a:p>
          <a:p>
            <a:pPr algn="l"/>
            <a:endParaRPr lang="en-GB" sz="1200" dirty="0">
              <a:latin typeface="+mj-lt"/>
            </a:endParaRPr>
          </a:p>
        </p:txBody>
      </p:sp>
      <p:sp>
        <p:nvSpPr>
          <p:cNvPr id="5" name="Title 4">
            <a:extLst>
              <a:ext uri="{FF2B5EF4-FFF2-40B4-BE49-F238E27FC236}">
                <a16:creationId xmlns:a16="http://schemas.microsoft.com/office/drawing/2014/main" id="{A3861B78-58BF-D63A-C6D1-B8A3E07C16E6}"/>
              </a:ext>
            </a:extLst>
          </p:cNvPr>
          <p:cNvSpPr>
            <a:spLocks noGrp="1"/>
          </p:cNvSpPr>
          <p:nvPr>
            <p:ph type="title"/>
          </p:nvPr>
        </p:nvSpPr>
        <p:spPr>
          <a:xfrm>
            <a:off x="199829" y="239094"/>
            <a:ext cx="11786929" cy="525552"/>
          </a:xfrm>
        </p:spPr>
        <p:txBody>
          <a:bodyPr/>
          <a:lstStyle/>
          <a:p>
            <a:r>
              <a:rPr lang="en-GB" dirty="0">
                <a:solidFill>
                  <a:srgbClr val="FFFFFF"/>
                </a:solidFill>
              </a:rPr>
              <a:t>Cinema is a proven media for driving impact amongst the 16-34 audience</a:t>
            </a:r>
          </a:p>
        </p:txBody>
      </p:sp>
      <p:sp>
        <p:nvSpPr>
          <p:cNvPr id="6" name="Text Placeholder 5">
            <a:extLst>
              <a:ext uri="{FF2B5EF4-FFF2-40B4-BE49-F238E27FC236}">
                <a16:creationId xmlns:a16="http://schemas.microsoft.com/office/drawing/2014/main" id="{460A2DC0-7A9A-72B3-B4EC-EFA5BA72AD18}"/>
              </a:ext>
            </a:extLst>
          </p:cNvPr>
          <p:cNvSpPr>
            <a:spLocks noGrp="1"/>
          </p:cNvSpPr>
          <p:nvPr>
            <p:ph type="body" sz="quarter" idx="89"/>
          </p:nvPr>
        </p:nvSpPr>
        <p:spPr>
          <a:xfrm>
            <a:off x="6202680" y="1623317"/>
            <a:ext cx="5784078" cy="4585459"/>
          </a:xfrm>
          <a:solidFill>
            <a:srgbClr val="FFFFFF"/>
          </a:solidFill>
        </p:spPr>
        <p:txBody>
          <a:bodyPr/>
          <a:lstStyle/>
          <a:p>
            <a:pPr algn="l"/>
            <a:r>
              <a:rPr lang="en-GB" sz="1200" dirty="0">
                <a:latin typeface="+mj-lt"/>
              </a:rPr>
              <a:t> </a:t>
            </a:r>
          </a:p>
        </p:txBody>
      </p:sp>
      <p:sp>
        <p:nvSpPr>
          <p:cNvPr id="23" name="Text Placeholder 6">
            <a:extLst>
              <a:ext uri="{FF2B5EF4-FFF2-40B4-BE49-F238E27FC236}">
                <a16:creationId xmlns:a16="http://schemas.microsoft.com/office/drawing/2014/main" id="{8DBC3667-A99E-370C-CF71-926BFDBA8A83}"/>
              </a:ext>
            </a:extLst>
          </p:cNvPr>
          <p:cNvSpPr txBox="1">
            <a:spLocks/>
          </p:cNvSpPr>
          <p:nvPr/>
        </p:nvSpPr>
        <p:spPr>
          <a:xfrm>
            <a:off x="6281016" y="1714224"/>
            <a:ext cx="5599062" cy="1347949"/>
          </a:xfrm>
          <a:prstGeom prst="roundRect">
            <a:avLst>
              <a:gd name="adj" fmla="val 13265"/>
            </a:avLst>
          </a:prstGeom>
          <a:solidFill>
            <a:srgbClr val="EF3340"/>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pic>
        <p:nvPicPr>
          <p:cNvPr id="16" name="Picture 15">
            <a:extLst>
              <a:ext uri="{FF2B5EF4-FFF2-40B4-BE49-F238E27FC236}">
                <a16:creationId xmlns:a16="http://schemas.microsoft.com/office/drawing/2014/main" id="{46770342-C545-C557-7660-7C362930A819}"/>
              </a:ext>
            </a:extLst>
          </p:cNvPr>
          <p:cNvPicPr>
            <a:picLocks noChangeAspect="1"/>
          </p:cNvPicPr>
          <p:nvPr/>
        </p:nvPicPr>
        <p:blipFill>
          <a:blip r:embed="rId2" cstate="print">
            <a:extLst>
              <a:ext uri="{28A0092B-C50C-407E-A947-70E740481C1C}">
                <a14:useLocalDpi xmlns:a14="http://schemas.microsoft.com/office/drawing/2010/main"/>
              </a:ext>
            </a:extLst>
          </a:blip>
          <a:srcRect l="4235" t="2124" r="2667" b="4000"/>
          <a:stretch/>
        </p:blipFill>
        <p:spPr>
          <a:xfrm>
            <a:off x="8685579" y="1832907"/>
            <a:ext cx="2064513" cy="1171341"/>
          </a:xfrm>
          <a:prstGeom prst="rect">
            <a:avLst/>
          </a:prstGeom>
        </p:spPr>
      </p:pic>
      <p:sp>
        <p:nvSpPr>
          <p:cNvPr id="20" name="Rectangle 19">
            <a:extLst>
              <a:ext uri="{FF2B5EF4-FFF2-40B4-BE49-F238E27FC236}">
                <a16:creationId xmlns:a16="http://schemas.microsoft.com/office/drawing/2014/main" id="{80F35AFB-33C4-DCED-558C-08C381399327}"/>
              </a:ext>
            </a:extLst>
          </p:cNvPr>
          <p:cNvSpPr/>
          <p:nvPr/>
        </p:nvSpPr>
        <p:spPr>
          <a:xfrm>
            <a:off x="7359729" y="1832907"/>
            <a:ext cx="1260000" cy="1171341"/>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E148FC54-6ECE-736B-9DE1-93B2A9601DAF}"/>
              </a:ext>
            </a:extLst>
          </p:cNvPr>
          <p:cNvPicPr>
            <a:picLocks noChangeAspect="1"/>
          </p:cNvPicPr>
          <p:nvPr/>
        </p:nvPicPr>
        <p:blipFill>
          <a:blip r:embed="rId3"/>
          <a:stretch>
            <a:fillRect/>
          </a:stretch>
        </p:blipFill>
        <p:spPr>
          <a:xfrm>
            <a:off x="7785894" y="2075181"/>
            <a:ext cx="407670" cy="407670"/>
          </a:xfrm>
          <a:prstGeom prst="rect">
            <a:avLst/>
          </a:prstGeom>
        </p:spPr>
      </p:pic>
      <p:sp>
        <p:nvSpPr>
          <p:cNvPr id="25" name="Text Placeholder 6">
            <a:extLst>
              <a:ext uri="{FF2B5EF4-FFF2-40B4-BE49-F238E27FC236}">
                <a16:creationId xmlns:a16="http://schemas.microsoft.com/office/drawing/2014/main" id="{2A082DB1-169E-3670-92E0-6E13B3335ADC}"/>
              </a:ext>
            </a:extLst>
          </p:cNvPr>
          <p:cNvSpPr txBox="1">
            <a:spLocks/>
          </p:cNvSpPr>
          <p:nvPr/>
        </p:nvSpPr>
        <p:spPr>
          <a:xfrm>
            <a:off x="297750" y="1718398"/>
            <a:ext cx="5599062" cy="1347949"/>
          </a:xfrm>
          <a:prstGeom prst="roundRect">
            <a:avLst>
              <a:gd name="adj" fmla="val 13265"/>
            </a:avLst>
          </a:prstGeom>
          <a:solidFill>
            <a:srgbClr val="EF3340"/>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t> </a:t>
            </a:r>
          </a:p>
        </p:txBody>
      </p:sp>
      <p:pic>
        <p:nvPicPr>
          <p:cNvPr id="8" name="Picture 7">
            <a:extLst>
              <a:ext uri="{FF2B5EF4-FFF2-40B4-BE49-F238E27FC236}">
                <a16:creationId xmlns:a16="http://schemas.microsoft.com/office/drawing/2014/main" id="{AC137C13-FA83-5258-9915-FF470B5E64BE}"/>
              </a:ext>
            </a:extLst>
          </p:cNvPr>
          <p:cNvPicPr>
            <a:picLocks noChangeAspect="1"/>
          </p:cNvPicPr>
          <p:nvPr/>
        </p:nvPicPr>
        <p:blipFill>
          <a:blip r:embed="rId4"/>
          <a:srcRect l="487" r="370"/>
          <a:stretch/>
        </p:blipFill>
        <p:spPr>
          <a:xfrm>
            <a:off x="2641169" y="1807924"/>
            <a:ext cx="2064513" cy="1171341"/>
          </a:xfrm>
          <a:prstGeom prst="rect">
            <a:avLst/>
          </a:prstGeom>
        </p:spPr>
      </p:pic>
      <p:sp>
        <p:nvSpPr>
          <p:cNvPr id="12" name="Rectangle 11">
            <a:extLst>
              <a:ext uri="{FF2B5EF4-FFF2-40B4-BE49-F238E27FC236}">
                <a16:creationId xmlns:a16="http://schemas.microsoft.com/office/drawing/2014/main" id="{3E1CEF01-83EC-278B-7601-6E119478A11B}"/>
              </a:ext>
            </a:extLst>
          </p:cNvPr>
          <p:cNvSpPr/>
          <p:nvPr/>
        </p:nvSpPr>
        <p:spPr>
          <a:xfrm>
            <a:off x="1329756" y="1807924"/>
            <a:ext cx="1260000" cy="1171341"/>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83012424-003C-8B81-868A-13F24A096D5E}"/>
              </a:ext>
            </a:extLst>
          </p:cNvPr>
          <p:cNvPicPr>
            <a:picLocks noChangeAspect="1"/>
          </p:cNvPicPr>
          <p:nvPr/>
        </p:nvPicPr>
        <p:blipFill>
          <a:blip r:embed="rId5"/>
          <a:stretch>
            <a:fillRect/>
          </a:stretch>
        </p:blipFill>
        <p:spPr>
          <a:xfrm>
            <a:off x="1655571" y="1966378"/>
            <a:ext cx="575310" cy="575310"/>
          </a:xfrm>
          <a:prstGeom prst="rect">
            <a:avLst/>
          </a:prstGeom>
        </p:spPr>
      </p:pic>
      <p:sp>
        <p:nvSpPr>
          <p:cNvPr id="10" name="TextBox 9">
            <a:extLst>
              <a:ext uri="{FF2B5EF4-FFF2-40B4-BE49-F238E27FC236}">
                <a16:creationId xmlns:a16="http://schemas.microsoft.com/office/drawing/2014/main" id="{EF74F9C0-0BD7-DD2D-808E-775B668B71F6}"/>
              </a:ext>
            </a:extLst>
          </p:cNvPr>
          <p:cNvSpPr txBox="1"/>
          <p:nvPr/>
        </p:nvSpPr>
        <p:spPr>
          <a:xfrm>
            <a:off x="1441908" y="2418578"/>
            <a:ext cx="2647334" cy="246221"/>
          </a:xfrm>
          <a:prstGeom prst="rect">
            <a:avLst/>
          </a:prstGeom>
          <a:noFill/>
        </p:spPr>
        <p:txBody>
          <a:bodyPr wrap="square" rtlCol="0">
            <a:spAutoFit/>
          </a:bodyPr>
          <a:lstStyle/>
          <a:p>
            <a:r>
              <a:rPr lang="en-GB" sz="1000" i="1" dirty="0"/>
              <a:t>Always Pushing</a:t>
            </a:r>
          </a:p>
        </p:txBody>
      </p:sp>
      <p:sp>
        <p:nvSpPr>
          <p:cNvPr id="18" name="TextBox 17">
            <a:extLst>
              <a:ext uri="{FF2B5EF4-FFF2-40B4-BE49-F238E27FC236}">
                <a16:creationId xmlns:a16="http://schemas.microsoft.com/office/drawing/2014/main" id="{BC651637-9CC8-0418-BC02-FB1F704187FE}"/>
              </a:ext>
            </a:extLst>
          </p:cNvPr>
          <p:cNvSpPr txBox="1"/>
          <p:nvPr/>
        </p:nvSpPr>
        <p:spPr>
          <a:xfrm>
            <a:off x="7414624" y="2505442"/>
            <a:ext cx="2698060" cy="246221"/>
          </a:xfrm>
          <a:prstGeom prst="rect">
            <a:avLst/>
          </a:prstGeom>
          <a:noFill/>
        </p:spPr>
        <p:txBody>
          <a:bodyPr wrap="square" rtlCol="0">
            <a:spAutoFit/>
          </a:bodyPr>
          <a:lstStyle/>
          <a:p>
            <a:r>
              <a:rPr lang="en-GB" sz="1000" i="1" dirty="0"/>
              <a:t>King of the Game</a:t>
            </a:r>
          </a:p>
        </p:txBody>
      </p:sp>
      <p:sp>
        <p:nvSpPr>
          <p:cNvPr id="27" name="TextBox 26">
            <a:extLst>
              <a:ext uri="{FF2B5EF4-FFF2-40B4-BE49-F238E27FC236}">
                <a16:creationId xmlns:a16="http://schemas.microsoft.com/office/drawing/2014/main" id="{B88B9F4B-5A8B-7552-DC0C-BC879032287A}"/>
              </a:ext>
            </a:extLst>
          </p:cNvPr>
          <p:cNvSpPr txBox="1"/>
          <p:nvPr/>
        </p:nvSpPr>
        <p:spPr>
          <a:xfrm>
            <a:off x="265668" y="3135739"/>
            <a:ext cx="5599062" cy="2908489"/>
          </a:xfrm>
          <a:prstGeom prst="rect">
            <a:avLst/>
          </a:prstGeom>
          <a:noFill/>
        </p:spPr>
        <p:txBody>
          <a:bodyPr wrap="square">
            <a:spAutoFit/>
          </a:bodyPr>
          <a:lstStyle/>
          <a:p>
            <a:pPr defTabSz="654246">
              <a:spcAft>
                <a:spcPts val="600"/>
              </a:spcAft>
            </a:pPr>
            <a:r>
              <a:rPr lang="en-GB" sz="1400" b="1" dirty="0">
                <a:latin typeface="+mj-lt"/>
              </a:rPr>
              <a:t>Background: </a:t>
            </a:r>
            <a:r>
              <a:rPr lang="en-GB" altLang="en-US" sz="1400" b="0">
                <a:solidFill>
                  <a:srgbClr val="000000"/>
                </a:solidFill>
                <a:latin typeface="+mj-lt"/>
                <a:cs typeface="Inter Tight" pitchFamily="34" charset="0"/>
              </a:rPr>
              <a:t>Vans felt the brand was no longer top of mind, with no clarity on what the brand stood for. Vans realised that they needed to enhance their relevancy through elevated storytelling to appeal to </a:t>
            </a:r>
            <a:r>
              <a:rPr lang="en-GB" altLang="en-US" sz="1400">
                <a:solidFill>
                  <a:srgbClr val="000000"/>
                </a:solidFill>
                <a:cs typeface="Inter Tight" pitchFamily="34" charset="0"/>
              </a:rPr>
              <a:t>young audiences</a:t>
            </a:r>
            <a:r>
              <a:rPr lang="en-GB" altLang="en-US" sz="1400" b="0">
                <a:solidFill>
                  <a:srgbClr val="000000"/>
                </a:solidFill>
                <a:latin typeface="+mj-lt"/>
                <a:cs typeface="Inter Tight" pitchFamily="34" charset="0"/>
              </a:rPr>
              <a:t>.</a:t>
            </a:r>
            <a:endParaRPr lang="en-GB" sz="1400" dirty="0">
              <a:solidFill>
                <a:srgbClr val="000000"/>
              </a:solidFill>
              <a:latin typeface="+mj-lt"/>
            </a:endParaRPr>
          </a:p>
          <a:p>
            <a:pPr marL="0" lvl="0" indent="0" algn="l" defTabSz="961844">
              <a:spcBef>
                <a:spcPts val="0"/>
              </a:spcBef>
              <a:buClr>
                <a:srgbClr val="FFFFFF"/>
              </a:buClr>
              <a:buSzPct val="100000"/>
              <a:defRPr/>
            </a:pPr>
            <a:r>
              <a:rPr lang="en-GB" sz="1400" b="1" dirty="0">
                <a:latin typeface="+mj-lt"/>
              </a:rPr>
              <a:t>Plan</a:t>
            </a:r>
            <a:r>
              <a:rPr lang="en-GB" sz="1400" b="1" dirty="0">
                <a:solidFill>
                  <a:srgbClr val="000000"/>
                </a:solidFill>
                <a:latin typeface="+mj-lt"/>
              </a:rPr>
              <a:t>: </a:t>
            </a:r>
            <a:r>
              <a:rPr lang="en-GB" altLang="en-US" sz="1400" b="0">
                <a:solidFill>
                  <a:srgbClr val="000000"/>
                </a:solidFill>
                <a:latin typeface="+mj-lt"/>
                <a:cs typeface="Inter Tight" pitchFamily="34" charset="0"/>
              </a:rPr>
              <a:t>Vans showcased a hero 60” copy in cinema – buying into 16-34 skewing films - to build an emotional connection with this audience. </a:t>
            </a:r>
            <a:endParaRPr lang="en-GB" sz="1400" b="0" dirty="0">
              <a:solidFill>
                <a:srgbClr val="000000"/>
              </a:solidFill>
              <a:latin typeface="+mj-lt"/>
            </a:endParaRPr>
          </a:p>
          <a:p>
            <a:pPr marL="0" lvl="0" indent="0" algn="l" defTabSz="961844">
              <a:spcBef>
                <a:spcPts val="600"/>
              </a:spcBef>
              <a:buClr>
                <a:srgbClr val="FFFFFF"/>
              </a:buClr>
              <a:buSzPct val="100000"/>
              <a:defRPr/>
            </a:pPr>
            <a:r>
              <a:rPr lang="en-GB" sz="1400" b="1" dirty="0">
                <a:latin typeface="+mj-lt"/>
              </a:rPr>
              <a:t>Results:</a:t>
            </a:r>
          </a:p>
          <a:p>
            <a:pPr marL="285750" lvl="0" indent="-285750" algn="l" defTabSz="961844">
              <a:spcBef>
                <a:spcPts val="600"/>
              </a:spcBef>
              <a:buClr>
                <a:schemeClr val="tx2"/>
              </a:buClr>
              <a:buSzPct val="100000"/>
              <a:buFont typeface="Inter Tight" panose="020B0604020202020204" pitchFamily="34" charset="0"/>
              <a:buChar char="•"/>
              <a:defRPr/>
            </a:pPr>
            <a:r>
              <a:rPr lang="en-GB" sz="1400" b="0" dirty="0">
                <a:latin typeface="+mj-lt"/>
              </a:rPr>
              <a:t>Around half of exposed cinemagoers agreed they were very likely to consider Vans, a significant +48% uplift from those not exposed to the ad in cinema </a:t>
            </a:r>
            <a:endParaRPr lang="en-GB" sz="1400" b="0">
              <a:latin typeface="+mj-lt"/>
            </a:endParaRPr>
          </a:p>
          <a:p>
            <a:pPr marL="285750" lvl="0" indent="-285750" algn="l" defTabSz="961844">
              <a:spcBef>
                <a:spcPts val="0"/>
              </a:spcBef>
              <a:buClr>
                <a:schemeClr val="tx2"/>
              </a:buClr>
              <a:buSzPct val="100000"/>
              <a:buFont typeface="Inter Tight" panose="020B0604020202020204" pitchFamily="34" charset="0"/>
              <a:buChar char="•"/>
              <a:defRPr/>
            </a:pPr>
            <a:r>
              <a:rPr lang="en-GB" sz="1400" b="0" dirty="0">
                <a:latin typeface="+mj-lt"/>
              </a:rPr>
              <a:t>The campaign saw a +88% significant uplift in agreeing that Vans is ‘for people like me’.</a:t>
            </a:r>
            <a:endParaRPr lang="en-GB" sz="1400" b="0">
              <a:latin typeface="+mj-lt"/>
            </a:endParaRPr>
          </a:p>
        </p:txBody>
      </p:sp>
      <p:sp>
        <p:nvSpPr>
          <p:cNvPr id="29" name="TextBox 28">
            <a:extLst>
              <a:ext uri="{FF2B5EF4-FFF2-40B4-BE49-F238E27FC236}">
                <a16:creationId xmlns:a16="http://schemas.microsoft.com/office/drawing/2014/main" id="{07BC4220-82A1-3667-4E58-A74B0E8C85D1}"/>
              </a:ext>
            </a:extLst>
          </p:cNvPr>
          <p:cNvSpPr txBox="1"/>
          <p:nvPr/>
        </p:nvSpPr>
        <p:spPr>
          <a:xfrm>
            <a:off x="6234762" y="3099163"/>
            <a:ext cx="5691570" cy="2985433"/>
          </a:xfrm>
          <a:prstGeom prst="rect">
            <a:avLst/>
          </a:prstGeom>
          <a:noFill/>
        </p:spPr>
        <p:txBody>
          <a:bodyPr wrap="square">
            <a:spAutoFit/>
          </a:bodyPr>
          <a:lstStyle>
            <a:defPPr>
              <a:defRPr lang="en-US"/>
            </a:defPPr>
            <a:lvl1pPr defTabSz="654246">
              <a:lnSpc>
                <a:spcPct val="100000"/>
              </a:lnSpc>
              <a:spcAft>
                <a:spcPts val="600"/>
              </a:spcAft>
              <a:defRPr sz="1200" b="1">
                <a:latin typeface="+mj-lt"/>
              </a:defRPr>
            </a:lvl1pPr>
          </a:lstStyle>
          <a:p>
            <a:r>
              <a:rPr lang="en-GB" sz="1400">
                <a:sym typeface="Inter Tight"/>
              </a:rPr>
              <a:t>Background: </a:t>
            </a:r>
            <a:r>
              <a:rPr lang="en-GB" sz="1400" b="0">
                <a:sym typeface="Inter Tight"/>
              </a:rPr>
              <a:t>JD Sports wanted to cut through with its young and diverse audience and reach them away from the clutter and distraction of online/social media environments.</a:t>
            </a:r>
          </a:p>
          <a:p>
            <a:r>
              <a:rPr lang="en-GB" sz="1400">
                <a:sym typeface="Inter Tight"/>
              </a:rPr>
              <a:t>Plan: </a:t>
            </a:r>
            <a:r>
              <a:rPr lang="en-GB" altLang="en-US" sz="1400" b="0">
                <a:sym typeface="Inter Tight"/>
              </a:rPr>
              <a:t>Collaborating with DCM Studios, two idents were created from the original brand ad. 30” copy was used throughout the campaign, but JD Sports also used DCM’s proximity planning tool Cinemapper tool, to run 120” copy in cinemas closest to top-performing stores.</a:t>
            </a:r>
            <a:endParaRPr lang="en-GB" sz="1400" b="0">
              <a:sym typeface="Inter Tight"/>
            </a:endParaRPr>
          </a:p>
          <a:p>
            <a:r>
              <a:rPr lang="en-GB" sz="1400">
                <a:sym typeface="Inter Tight"/>
              </a:rPr>
              <a:t>Results:</a:t>
            </a:r>
          </a:p>
          <a:p>
            <a:pPr marL="171450" indent="-171450" defTabSz="961844">
              <a:buClr>
                <a:schemeClr val="tx1"/>
              </a:buClr>
              <a:buSzPct val="100000"/>
              <a:buFont typeface="Inter Tight" panose="020B0604020202020204" pitchFamily="34" charset="0"/>
              <a:buChar char="•"/>
              <a:defRPr/>
            </a:pPr>
            <a:r>
              <a:rPr lang="en-GB" sz="1400" b="0">
                <a:sym typeface="Inter Tight"/>
              </a:rPr>
              <a:t>Recall of the ‘King of Games’ ad peaked at 70% for cinemagoers, an uplift of +17% vs. control and well ahead of DCM benchmarks (48%)</a:t>
            </a:r>
          </a:p>
          <a:p>
            <a:pPr marL="171450" indent="-171450" defTabSz="961844">
              <a:buClr>
                <a:schemeClr val="tx1"/>
              </a:buClr>
              <a:buSzPct val="100000"/>
              <a:buFont typeface="Inter Tight" panose="020B0604020202020204" pitchFamily="34" charset="0"/>
              <a:buChar char="•"/>
              <a:defRPr/>
            </a:pPr>
            <a:r>
              <a:rPr lang="en-GB" sz="1400" b="0">
                <a:sym typeface="Inter Tight"/>
              </a:rPr>
              <a:t>Intent to act having been exposed to the ad in cinema was above 80% across all creative routes.</a:t>
            </a:r>
            <a:endParaRPr lang="en-GB" sz="1400" b="0"/>
          </a:p>
        </p:txBody>
      </p:sp>
    </p:spTree>
    <p:extLst>
      <p:ext uri="{BB962C8B-B14F-4D97-AF65-F5344CB8AC3E}">
        <p14:creationId xmlns:p14="http://schemas.microsoft.com/office/powerpoint/2010/main" val="2927974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7B24B-B60E-3DC6-D9BB-FBF429C2AB1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28251C-2C19-01C5-244B-4681ABFFB546}"/>
              </a:ext>
            </a:extLst>
          </p:cNvPr>
          <p:cNvSpPr>
            <a:spLocks noGrp="1"/>
          </p:cNvSpPr>
          <p:nvPr>
            <p:ph type="body" sz="quarter" idx="72"/>
          </p:nvPr>
        </p:nvSpPr>
        <p:spPr/>
        <p:txBody>
          <a:bodyPr/>
          <a:lstStyle/>
          <a:p>
            <a:r>
              <a:rPr lang="en-GB" dirty="0"/>
              <a:t>Source: GB TGI May 2025. All 16-34s indexed against all GB Adults</a:t>
            </a:r>
          </a:p>
          <a:p>
            <a:endParaRPr lang="en-GB" dirty="0"/>
          </a:p>
        </p:txBody>
      </p:sp>
      <p:sp>
        <p:nvSpPr>
          <p:cNvPr id="3" name="Text Placeholder 2">
            <a:extLst>
              <a:ext uri="{FF2B5EF4-FFF2-40B4-BE49-F238E27FC236}">
                <a16:creationId xmlns:a16="http://schemas.microsoft.com/office/drawing/2014/main" id="{3B638C13-01FF-4957-B38F-EAF8C4CB6FF7}"/>
              </a:ext>
            </a:extLst>
          </p:cNvPr>
          <p:cNvSpPr>
            <a:spLocks noGrp="1"/>
          </p:cNvSpPr>
          <p:nvPr>
            <p:ph type="body" sz="quarter" idx="73"/>
          </p:nvPr>
        </p:nvSpPr>
        <p:spPr>
          <a:xfrm>
            <a:off x="210653" y="2137395"/>
            <a:ext cx="2832468" cy="2970447"/>
          </a:xfrm>
        </p:spPr>
        <p:txBody>
          <a:bodyPr/>
          <a:lstStyle/>
          <a:p>
            <a:r>
              <a:rPr lang="en-GB" dirty="0"/>
              <a:t> </a:t>
            </a:r>
          </a:p>
        </p:txBody>
      </p:sp>
      <p:sp>
        <p:nvSpPr>
          <p:cNvPr id="4" name="Subtitle 3">
            <a:extLst>
              <a:ext uri="{FF2B5EF4-FFF2-40B4-BE49-F238E27FC236}">
                <a16:creationId xmlns:a16="http://schemas.microsoft.com/office/drawing/2014/main" id="{67B25ACF-EE3B-3F1E-3E45-98EA488A7BEF}"/>
              </a:ext>
            </a:extLst>
          </p:cNvPr>
          <p:cNvSpPr>
            <a:spLocks noGrp="1"/>
          </p:cNvSpPr>
          <p:nvPr>
            <p:ph type="subTitle" idx="1"/>
          </p:nvPr>
        </p:nvSpPr>
        <p:spPr>
          <a:xfrm>
            <a:off x="210653" y="1576647"/>
            <a:ext cx="5552995" cy="347555"/>
          </a:xfrm>
        </p:spPr>
        <p:txBody>
          <a:bodyPr/>
          <a:lstStyle/>
          <a:p>
            <a:r>
              <a:rPr lang="en-GB" dirty="0"/>
              <a:t>16-34s are…</a:t>
            </a:r>
          </a:p>
        </p:txBody>
      </p:sp>
      <p:sp>
        <p:nvSpPr>
          <p:cNvPr id="5" name="Title 4">
            <a:extLst>
              <a:ext uri="{FF2B5EF4-FFF2-40B4-BE49-F238E27FC236}">
                <a16:creationId xmlns:a16="http://schemas.microsoft.com/office/drawing/2014/main" id="{1FA46A3E-DA8F-C808-2DCE-188D449F54E4}"/>
              </a:ext>
            </a:extLst>
          </p:cNvPr>
          <p:cNvSpPr>
            <a:spLocks noGrp="1"/>
          </p:cNvSpPr>
          <p:nvPr>
            <p:ph type="title"/>
          </p:nvPr>
        </p:nvSpPr>
        <p:spPr/>
        <p:txBody>
          <a:bodyPr/>
          <a:lstStyle/>
          <a:p>
            <a:r>
              <a:rPr lang="en-GB" dirty="0"/>
              <a:t>16-34s are facing increasing worries and anxiety over their busy day-to-day lives </a:t>
            </a:r>
          </a:p>
        </p:txBody>
      </p:sp>
      <p:sp>
        <p:nvSpPr>
          <p:cNvPr id="6" name="Text Placeholder 5">
            <a:extLst>
              <a:ext uri="{FF2B5EF4-FFF2-40B4-BE49-F238E27FC236}">
                <a16:creationId xmlns:a16="http://schemas.microsoft.com/office/drawing/2014/main" id="{81662D06-3894-57B3-C57E-92F223F93629}"/>
              </a:ext>
            </a:extLst>
          </p:cNvPr>
          <p:cNvSpPr>
            <a:spLocks noGrp="1"/>
          </p:cNvSpPr>
          <p:nvPr>
            <p:ph type="body" sz="quarter" idx="98"/>
          </p:nvPr>
        </p:nvSpPr>
        <p:spPr>
          <a:xfrm>
            <a:off x="284124" y="3304985"/>
            <a:ext cx="2677190" cy="1721428"/>
          </a:xfrm>
        </p:spPr>
        <p:txBody>
          <a:bodyPr/>
          <a:lstStyle/>
          <a:p>
            <a:r>
              <a:rPr lang="en-GB" dirty="0"/>
              <a:t> </a:t>
            </a:r>
          </a:p>
        </p:txBody>
      </p:sp>
      <p:sp>
        <p:nvSpPr>
          <p:cNvPr id="7" name="Text Placeholder 6">
            <a:extLst>
              <a:ext uri="{FF2B5EF4-FFF2-40B4-BE49-F238E27FC236}">
                <a16:creationId xmlns:a16="http://schemas.microsoft.com/office/drawing/2014/main" id="{997AD4D0-29BD-998B-8BF7-3BC50F2D4438}"/>
              </a:ext>
            </a:extLst>
          </p:cNvPr>
          <p:cNvSpPr>
            <a:spLocks noGrp="1"/>
          </p:cNvSpPr>
          <p:nvPr>
            <p:ph type="body" sz="quarter" idx="100"/>
          </p:nvPr>
        </p:nvSpPr>
        <p:spPr>
          <a:xfrm>
            <a:off x="284123" y="2453619"/>
            <a:ext cx="2677190" cy="558729"/>
          </a:xfrm>
        </p:spPr>
        <p:txBody>
          <a:bodyPr/>
          <a:lstStyle/>
          <a:p>
            <a:r>
              <a:rPr lang="en-GB" dirty="0"/>
              <a:t>+67%</a:t>
            </a:r>
          </a:p>
        </p:txBody>
      </p:sp>
      <p:sp>
        <p:nvSpPr>
          <p:cNvPr id="8" name="Text Placeholder 7">
            <a:extLst>
              <a:ext uri="{FF2B5EF4-FFF2-40B4-BE49-F238E27FC236}">
                <a16:creationId xmlns:a16="http://schemas.microsoft.com/office/drawing/2014/main" id="{2DE9B2CB-B686-4873-DEB1-36572A1633D4}"/>
              </a:ext>
            </a:extLst>
          </p:cNvPr>
          <p:cNvSpPr>
            <a:spLocks noGrp="1"/>
          </p:cNvSpPr>
          <p:nvPr>
            <p:ph type="body" sz="quarter" idx="96"/>
          </p:nvPr>
        </p:nvSpPr>
        <p:spPr>
          <a:xfrm>
            <a:off x="406981" y="3552808"/>
            <a:ext cx="2431476" cy="1117457"/>
          </a:xfrm>
        </p:spPr>
        <p:txBody>
          <a:bodyPr/>
          <a:lstStyle/>
          <a:p>
            <a:r>
              <a:rPr lang="en-GB" b="0" dirty="0"/>
              <a:t>More likely to </a:t>
            </a:r>
            <a:r>
              <a:rPr lang="en-GB" dirty="0"/>
              <a:t>worry</a:t>
            </a:r>
            <a:r>
              <a:rPr lang="en-GB" b="0" dirty="0"/>
              <a:t> about work during my leisure time.</a:t>
            </a:r>
          </a:p>
        </p:txBody>
      </p:sp>
      <p:sp>
        <p:nvSpPr>
          <p:cNvPr id="9" name="Text Placeholder 8">
            <a:extLst>
              <a:ext uri="{FF2B5EF4-FFF2-40B4-BE49-F238E27FC236}">
                <a16:creationId xmlns:a16="http://schemas.microsoft.com/office/drawing/2014/main" id="{544A034A-43A7-DE4B-33D1-0E0B75F1BC16}"/>
              </a:ext>
            </a:extLst>
          </p:cNvPr>
          <p:cNvSpPr>
            <a:spLocks noGrp="1"/>
          </p:cNvSpPr>
          <p:nvPr>
            <p:ph type="body" sz="quarter" idx="101"/>
          </p:nvPr>
        </p:nvSpPr>
        <p:spPr>
          <a:xfrm>
            <a:off x="3185335" y="2137395"/>
            <a:ext cx="2832468" cy="2970447"/>
          </a:xfrm>
        </p:spPr>
        <p:txBody>
          <a:bodyPr/>
          <a:lstStyle/>
          <a:p>
            <a:r>
              <a:rPr lang="en-GB" dirty="0"/>
              <a:t> </a:t>
            </a:r>
          </a:p>
        </p:txBody>
      </p:sp>
      <p:sp>
        <p:nvSpPr>
          <p:cNvPr id="10" name="Text Placeholder 9">
            <a:extLst>
              <a:ext uri="{FF2B5EF4-FFF2-40B4-BE49-F238E27FC236}">
                <a16:creationId xmlns:a16="http://schemas.microsoft.com/office/drawing/2014/main" id="{7860E480-3649-CFFD-0403-A3612E22FD60}"/>
              </a:ext>
            </a:extLst>
          </p:cNvPr>
          <p:cNvSpPr>
            <a:spLocks noGrp="1"/>
          </p:cNvSpPr>
          <p:nvPr>
            <p:ph type="body" sz="quarter" idx="102"/>
          </p:nvPr>
        </p:nvSpPr>
        <p:spPr>
          <a:xfrm>
            <a:off x="3258806" y="3304985"/>
            <a:ext cx="2677190" cy="1721428"/>
          </a:xfrm>
        </p:spPr>
        <p:txBody>
          <a:bodyPr/>
          <a:lstStyle/>
          <a:p>
            <a:r>
              <a:rPr lang="en-GB" dirty="0"/>
              <a:t> </a:t>
            </a:r>
          </a:p>
        </p:txBody>
      </p:sp>
      <p:sp>
        <p:nvSpPr>
          <p:cNvPr id="11" name="Text Placeholder 10">
            <a:extLst>
              <a:ext uri="{FF2B5EF4-FFF2-40B4-BE49-F238E27FC236}">
                <a16:creationId xmlns:a16="http://schemas.microsoft.com/office/drawing/2014/main" id="{C7876DB3-B29D-C5DB-4B6E-DB7398095F4B}"/>
              </a:ext>
            </a:extLst>
          </p:cNvPr>
          <p:cNvSpPr>
            <a:spLocks noGrp="1"/>
          </p:cNvSpPr>
          <p:nvPr>
            <p:ph type="body" sz="quarter" idx="103"/>
          </p:nvPr>
        </p:nvSpPr>
        <p:spPr>
          <a:xfrm>
            <a:off x="3267142" y="2453619"/>
            <a:ext cx="2668854" cy="558729"/>
          </a:xfrm>
        </p:spPr>
        <p:txBody>
          <a:bodyPr/>
          <a:lstStyle/>
          <a:p>
            <a:r>
              <a:rPr lang="en-GB" dirty="0"/>
              <a:t>+</a:t>
            </a:r>
            <a:r>
              <a:rPr lang="en-GB" dirty="0">
                <a:solidFill>
                  <a:srgbClr val="051D2E"/>
                </a:solidFill>
              </a:rPr>
              <a:t>63</a:t>
            </a:r>
            <a:r>
              <a:rPr lang="en-GB" dirty="0"/>
              <a:t>%</a:t>
            </a:r>
          </a:p>
        </p:txBody>
      </p:sp>
      <p:sp>
        <p:nvSpPr>
          <p:cNvPr id="12" name="Text Placeholder 11">
            <a:extLst>
              <a:ext uri="{FF2B5EF4-FFF2-40B4-BE49-F238E27FC236}">
                <a16:creationId xmlns:a16="http://schemas.microsoft.com/office/drawing/2014/main" id="{05D2C1D6-C5CD-4A9E-F784-E767BF81A7B9}"/>
              </a:ext>
            </a:extLst>
          </p:cNvPr>
          <p:cNvSpPr>
            <a:spLocks noGrp="1"/>
          </p:cNvSpPr>
          <p:nvPr>
            <p:ph type="body" sz="quarter" idx="104"/>
          </p:nvPr>
        </p:nvSpPr>
        <p:spPr>
          <a:xfrm>
            <a:off x="3381663" y="3552808"/>
            <a:ext cx="2431476" cy="1117457"/>
          </a:xfrm>
        </p:spPr>
        <p:txBody>
          <a:bodyPr/>
          <a:lstStyle/>
          <a:p>
            <a:r>
              <a:rPr lang="en-GB" b="0" dirty="0"/>
              <a:t>More likely </a:t>
            </a:r>
            <a:r>
              <a:rPr lang="en-GB" dirty="0"/>
              <a:t>to find it difficult</a:t>
            </a:r>
            <a:r>
              <a:rPr lang="en-GB" b="0" dirty="0"/>
              <a:t> to balance work, children and social life.</a:t>
            </a:r>
          </a:p>
        </p:txBody>
      </p:sp>
      <p:sp>
        <p:nvSpPr>
          <p:cNvPr id="13" name="Text Placeholder 12">
            <a:extLst>
              <a:ext uri="{FF2B5EF4-FFF2-40B4-BE49-F238E27FC236}">
                <a16:creationId xmlns:a16="http://schemas.microsoft.com/office/drawing/2014/main" id="{66B03E41-8B61-5631-C90E-B1DAB2B4BF7A}"/>
              </a:ext>
            </a:extLst>
          </p:cNvPr>
          <p:cNvSpPr>
            <a:spLocks noGrp="1"/>
          </p:cNvSpPr>
          <p:nvPr>
            <p:ph type="body" sz="quarter" idx="105"/>
          </p:nvPr>
        </p:nvSpPr>
        <p:spPr>
          <a:xfrm>
            <a:off x="6174199" y="2137395"/>
            <a:ext cx="2832468" cy="2970447"/>
          </a:xfrm>
        </p:spPr>
        <p:txBody>
          <a:bodyPr/>
          <a:lstStyle/>
          <a:p>
            <a:r>
              <a:rPr lang="en-GB" dirty="0"/>
              <a:t> </a:t>
            </a:r>
          </a:p>
        </p:txBody>
      </p:sp>
      <p:sp>
        <p:nvSpPr>
          <p:cNvPr id="14" name="Text Placeholder 13">
            <a:extLst>
              <a:ext uri="{FF2B5EF4-FFF2-40B4-BE49-F238E27FC236}">
                <a16:creationId xmlns:a16="http://schemas.microsoft.com/office/drawing/2014/main" id="{C1DD1417-792D-C936-37C7-2A67450293B3}"/>
              </a:ext>
            </a:extLst>
          </p:cNvPr>
          <p:cNvSpPr>
            <a:spLocks noGrp="1"/>
          </p:cNvSpPr>
          <p:nvPr>
            <p:ph type="body" sz="quarter" idx="106"/>
          </p:nvPr>
        </p:nvSpPr>
        <p:spPr>
          <a:xfrm>
            <a:off x="6247670" y="3304985"/>
            <a:ext cx="2677190" cy="1721428"/>
          </a:xfrm>
        </p:spPr>
        <p:txBody>
          <a:bodyPr/>
          <a:lstStyle/>
          <a:p>
            <a:r>
              <a:rPr lang="en-GB" dirty="0"/>
              <a:t> </a:t>
            </a:r>
          </a:p>
        </p:txBody>
      </p:sp>
      <p:sp>
        <p:nvSpPr>
          <p:cNvPr id="15" name="Text Placeholder 14">
            <a:extLst>
              <a:ext uri="{FF2B5EF4-FFF2-40B4-BE49-F238E27FC236}">
                <a16:creationId xmlns:a16="http://schemas.microsoft.com/office/drawing/2014/main" id="{05F8E4CF-7C5D-ED63-EB73-E01332CD1B96}"/>
              </a:ext>
            </a:extLst>
          </p:cNvPr>
          <p:cNvSpPr>
            <a:spLocks noGrp="1"/>
          </p:cNvSpPr>
          <p:nvPr>
            <p:ph type="body" sz="quarter" idx="107"/>
          </p:nvPr>
        </p:nvSpPr>
        <p:spPr>
          <a:xfrm>
            <a:off x="6241824" y="2453619"/>
            <a:ext cx="2677190" cy="558729"/>
          </a:xfrm>
        </p:spPr>
        <p:txBody>
          <a:bodyPr/>
          <a:lstStyle/>
          <a:p>
            <a:r>
              <a:rPr lang="en-GB" dirty="0"/>
              <a:t>+36%</a:t>
            </a:r>
          </a:p>
        </p:txBody>
      </p:sp>
      <p:sp>
        <p:nvSpPr>
          <p:cNvPr id="16" name="Text Placeholder 15">
            <a:extLst>
              <a:ext uri="{FF2B5EF4-FFF2-40B4-BE49-F238E27FC236}">
                <a16:creationId xmlns:a16="http://schemas.microsoft.com/office/drawing/2014/main" id="{D012D969-88FB-5CCB-E534-CEDFE9778EB9}"/>
              </a:ext>
            </a:extLst>
          </p:cNvPr>
          <p:cNvSpPr>
            <a:spLocks noGrp="1"/>
          </p:cNvSpPr>
          <p:nvPr>
            <p:ph type="body" sz="quarter" idx="108"/>
          </p:nvPr>
        </p:nvSpPr>
        <p:spPr>
          <a:xfrm>
            <a:off x="6370527" y="3552808"/>
            <a:ext cx="2431476" cy="1117457"/>
          </a:xfrm>
        </p:spPr>
        <p:txBody>
          <a:bodyPr/>
          <a:lstStyle/>
          <a:p>
            <a:r>
              <a:rPr lang="en-GB" b="0" dirty="0"/>
              <a:t>More likely to try to avoid the news as it </a:t>
            </a:r>
            <a:r>
              <a:rPr lang="en-GB" dirty="0"/>
              <a:t>makes me too anxious.</a:t>
            </a:r>
          </a:p>
        </p:txBody>
      </p:sp>
      <p:sp>
        <p:nvSpPr>
          <p:cNvPr id="17" name="Text Placeholder 16">
            <a:extLst>
              <a:ext uri="{FF2B5EF4-FFF2-40B4-BE49-F238E27FC236}">
                <a16:creationId xmlns:a16="http://schemas.microsoft.com/office/drawing/2014/main" id="{531DBFB0-6898-AAAE-E548-B27AB0367E39}"/>
              </a:ext>
            </a:extLst>
          </p:cNvPr>
          <p:cNvSpPr>
            <a:spLocks noGrp="1"/>
          </p:cNvSpPr>
          <p:nvPr>
            <p:ph type="body" sz="quarter" idx="109"/>
          </p:nvPr>
        </p:nvSpPr>
        <p:spPr>
          <a:xfrm>
            <a:off x="9148881" y="2137395"/>
            <a:ext cx="2832468" cy="2970447"/>
          </a:xfrm>
        </p:spPr>
        <p:txBody>
          <a:bodyPr/>
          <a:lstStyle/>
          <a:p>
            <a:r>
              <a:rPr lang="en-GB" dirty="0"/>
              <a:t> </a:t>
            </a:r>
          </a:p>
        </p:txBody>
      </p:sp>
      <p:sp>
        <p:nvSpPr>
          <p:cNvPr id="18" name="Text Placeholder 17">
            <a:extLst>
              <a:ext uri="{FF2B5EF4-FFF2-40B4-BE49-F238E27FC236}">
                <a16:creationId xmlns:a16="http://schemas.microsoft.com/office/drawing/2014/main" id="{C6128694-0EE9-7B9A-A1E2-4ABB1784E6A3}"/>
              </a:ext>
            </a:extLst>
          </p:cNvPr>
          <p:cNvSpPr>
            <a:spLocks noGrp="1"/>
          </p:cNvSpPr>
          <p:nvPr>
            <p:ph type="body" sz="quarter" idx="110"/>
          </p:nvPr>
        </p:nvSpPr>
        <p:spPr>
          <a:xfrm>
            <a:off x="9222352" y="3304985"/>
            <a:ext cx="2677190" cy="1721428"/>
          </a:xfrm>
        </p:spPr>
        <p:txBody>
          <a:bodyPr/>
          <a:lstStyle/>
          <a:p>
            <a:r>
              <a:rPr lang="en-GB" dirty="0"/>
              <a:t> </a:t>
            </a:r>
          </a:p>
        </p:txBody>
      </p:sp>
      <p:sp>
        <p:nvSpPr>
          <p:cNvPr id="19" name="Text Placeholder 18">
            <a:extLst>
              <a:ext uri="{FF2B5EF4-FFF2-40B4-BE49-F238E27FC236}">
                <a16:creationId xmlns:a16="http://schemas.microsoft.com/office/drawing/2014/main" id="{DD0699F1-7E00-6275-D786-4B06C762EA85}"/>
              </a:ext>
            </a:extLst>
          </p:cNvPr>
          <p:cNvSpPr>
            <a:spLocks noGrp="1"/>
          </p:cNvSpPr>
          <p:nvPr>
            <p:ph type="body" sz="quarter" idx="111"/>
          </p:nvPr>
        </p:nvSpPr>
        <p:spPr>
          <a:xfrm>
            <a:off x="9222352" y="2453619"/>
            <a:ext cx="2677190" cy="558729"/>
          </a:xfrm>
        </p:spPr>
        <p:txBody>
          <a:bodyPr/>
          <a:lstStyle/>
          <a:p>
            <a:r>
              <a:rPr lang="en-GB" dirty="0"/>
              <a:t>+30%</a:t>
            </a:r>
          </a:p>
        </p:txBody>
      </p:sp>
      <p:sp>
        <p:nvSpPr>
          <p:cNvPr id="20" name="Text Placeholder 19">
            <a:extLst>
              <a:ext uri="{FF2B5EF4-FFF2-40B4-BE49-F238E27FC236}">
                <a16:creationId xmlns:a16="http://schemas.microsoft.com/office/drawing/2014/main" id="{9F2F3F65-8231-9267-AED9-0501092B173F}"/>
              </a:ext>
            </a:extLst>
          </p:cNvPr>
          <p:cNvSpPr>
            <a:spLocks noGrp="1"/>
          </p:cNvSpPr>
          <p:nvPr>
            <p:ph type="body" sz="quarter" idx="112"/>
          </p:nvPr>
        </p:nvSpPr>
        <p:spPr>
          <a:xfrm>
            <a:off x="9345209" y="3552808"/>
            <a:ext cx="2431476" cy="1117457"/>
          </a:xfrm>
        </p:spPr>
        <p:txBody>
          <a:bodyPr/>
          <a:lstStyle/>
          <a:p>
            <a:r>
              <a:rPr lang="en-GB" b="0" dirty="0"/>
              <a:t>More likely to </a:t>
            </a:r>
            <a:r>
              <a:rPr lang="en-GB" dirty="0"/>
              <a:t>worry </a:t>
            </a:r>
            <a:r>
              <a:rPr lang="en-GB" b="0" dirty="0"/>
              <a:t>a lot about myself</a:t>
            </a:r>
          </a:p>
        </p:txBody>
      </p:sp>
    </p:spTree>
    <p:extLst>
      <p:ext uri="{BB962C8B-B14F-4D97-AF65-F5344CB8AC3E}">
        <p14:creationId xmlns:p14="http://schemas.microsoft.com/office/powerpoint/2010/main" val="2996032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6E28F-63C0-2F7E-37AF-E6198FA312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63EAF5-968D-01E7-1075-C5A42B774A3F}"/>
              </a:ext>
            </a:extLst>
          </p:cNvPr>
          <p:cNvSpPr>
            <a:spLocks noGrp="1"/>
          </p:cNvSpPr>
          <p:nvPr>
            <p:ph type="body" sz="quarter" idx="83"/>
          </p:nvPr>
        </p:nvSpPr>
        <p:spPr/>
        <p:txBody>
          <a:bodyPr/>
          <a:lstStyle/>
          <a:p>
            <a:r>
              <a:rPr lang="en-GB" dirty="0"/>
              <a:t>Source: GB TGI May 2025. Quotes from </a:t>
            </a:r>
            <a:r>
              <a:rPr lang="en-GB" dirty="0" err="1"/>
              <a:t>Ladnation</a:t>
            </a:r>
            <a:r>
              <a:rPr lang="en-GB" dirty="0"/>
              <a:t> Survey 2024 </a:t>
            </a:r>
          </a:p>
          <a:p>
            <a:endParaRPr lang="en-GB" dirty="0"/>
          </a:p>
          <a:p>
            <a:endParaRPr lang="en-GB" dirty="0"/>
          </a:p>
        </p:txBody>
      </p:sp>
      <p:sp>
        <p:nvSpPr>
          <p:cNvPr id="4" name="Title 3">
            <a:extLst>
              <a:ext uri="{FF2B5EF4-FFF2-40B4-BE49-F238E27FC236}">
                <a16:creationId xmlns:a16="http://schemas.microsoft.com/office/drawing/2014/main" id="{48EB5064-C5B5-AA52-C065-66F27CC6F2A1}"/>
              </a:ext>
            </a:extLst>
          </p:cNvPr>
          <p:cNvSpPr>
            <a:spLocks noGrp="1"/>
          </p:cNvSpPr>
          <p:nvPr>
            <p:ph type="title"/>
          </p:nvPr>
        </p:nvSpPr>
        <p:spPr>
          <a:xfrm>
            <a:off x="199829" y="239094"/>
            <a:ext cx="11786929" cy="525552"/>
          </a:xfrm>
        </p:spPr>
        <p:txBody>
          <a:bodyPr/>
          <a:lstStyle/>
          <a:p>
            <a:r>
              <a:rPr lang="en-GB" sz="4000" dirty="0"/>
              <a:t>This is reflected in their busy media habits, full of distraction and usage across multiple channels</a:t>
            </a:r>
          </a:p>
        </p:txBody>
      </p:sp>
      <p:sp>
        <p:nvSpPr>
          <p:cNvPr id="13" name="Text Placeholder 6">
            <a:extLst>
              <a:ext uri="{FF2B5EF4-FFF2-40B4-BE49-F238E27FC236}">
                <a16:creationId xmlns:a16="http://schemas.microsoft.com/office/drawing/2014/main" id="{FE2B6C08-C5AE-FB9F-A724-8D364624F330}"/>
              </a:ext>
            </a:extLst>
          </p:cNvPr>
          <p:cNvSpPr txBox="1">
            <a:spLocks/>
          </p:cNvSpPr>
          <p:nvPr/>
        </p:nvSpPr>
        <p:spPr>
          <a:xfrm>
            <a:off x="6701697" y="4717315"/>
            <a:ext cx="5027056" cy="961985"/>
          </a:xfrm>
          <a:prstGeom prst="roundRect">
            <a:avLst>
              <a:gd name="adj" fmla="val 13265"/>
            </a:avLst>
          </a:prstGeom>
          <a:no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sz="2000" b="0" i="1" dirty="0">
                <a:solidFill>
                  <a:srgbClr val="051D2E"/>
                </a:solidFill>
              </a:rPr>
              <a:t>“If I’m ‘watching’ a film on TV I have to be able to scroll</a:t>
            </a:r>
            <a:r>
              <a:rPr lang="en-GB" sz="2000" i="1" dirty="0">
                <a:solidFill>
                  <a:srgbClr val="051D2E"/>
                </a:solidFill>
              </a:rPr>
              <a:t> TikTok </a:t>
            </a:r>
            <a:r>
              <a:rPr lang="en-GB" sz="2000" b="0" i="1" dirty="0">
                <a:solidFill>
                  <a:srgbClr val="051D2E"/>
                </a:solidFill>
              </a:rPr>
              <a:t>whilst watching”</a:t>
            </a:r>
          </a:p>
        </p:txBody>
      </p:sp>
      <p:sp>
        <p:nvSpPr>
          <p:cNvPr id="15" name="Text Placeholder 6">
            <a:extLst>
              <a:ext uri="{FF2B5EF4-FFF2-40B4-BE49-F238E27FC236}">
                <a16:creationId xmlns:a16="http://schemas.microsoft.com/office/drawing/2014/main" id="{4E70976D-96D2-93F1-4AF2-2A0CD16D17C6}"/>
              </a:ext>
            </a:extLst>
          </p:cNvPr>
          <p:cNvSpPr txBox="1">
            <a:spLocks/>
          </p:cNvSpPr>
          <p:nvPr/>
        </p:nvSpPr>
        <p:spPr>
          <a:xfrm>
            <a:off x="6701697" y="3294082"/>
            <a:ext cx="5027056" cy="961985"/>
          </a:xfrm>
          <a:prstGeom prst="roundRect">
            <a:avLst>
              <a:gd name="adj" fmla="val 13265"/>
            </a:avLst>
          </a:prstGeom>
          <a:noFill/>
        </p:spPr>
        <p:txBody>
          <a:bodyPr/>
          <a:lstStyle>
            <a:defPPr>
              <a:defRPr lang="en-US"/>
            </a:defPPr>
            <a:lvl1pPr indent="0">
              <a:lnSpc>
                <a:spcPct val="90000"/>
              </a:lnSpc>
              <a:spcBef>
                <a:spcPts val="1000"/>
              </a:spcBef>
              <a:buFont typeface="Inter Tight" panose="020B0604020202020204" pitchFamily="34" charset="0"/>
              <a:buNone/>
              <a:tabLst/>
              <a:defRPr sz="2000" b="0">
                <a:solidFill>
                  <a:schemeClr val="bg1"/>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i="1" dirty="0">
                <a:solidFill>
                  <a:srgbClr val="051D2E"/>
                </a:solidFill>
              </a:rPr>
              <a:t>“I don’t have the attention span to watch a whole film (on TV) without losing track on my </a:t>
            </a:r>
            <a:r>
              <a:rPr lang="en-GB" b="1" i="1" dirty="0">
                <a:solidFill>
                  <a:srgbClr val="051D2E"/>
                </a:solidFill>
              </a:rPr>
              <a:t>phone</a:t>
            </a:r>
            <a:r>
              <a:rPr lang="en-GB" i="1" dirty="0">
                <a:solidFill>
                  <a:srgbClr val="051D2E"/>
                </a:solidFill>
              </a:rPr>
              <a:t>”</a:t>
            </a:r>
          </a:p>
        </p:txBody>
      </p:sp>
      <p:sp>
        <p:nvSpPr>
          <p:cNvPr id="17" name="Text Placeholder 6">
            <a:extLst>
              <a:ext uri="{FF2B5EF4-FFF2-40B4-BE49-F238E27FC236}">
                <a16:creationId xmlns:a16="http://schemas.microsoft.com/office/drawing/2014/main" id="{D3E9F357-67BF-F104-7A9F-D2FC7708CBFC}"/>
              </a:ext>
            </a:extLst>
          </p:cNvPr>
          <p:cNvSpPr txBox="1">
            <a:spLocks/>
          </p:cNvSpPr>
          <p:nvPr/>
        </p:nvSpPr>
        <p:spPr>
          <a:xfrm>
            <a:off x="6701697" y="1896672"/>
            <a:ext cx="5027056" cy="961985"/>
          </a:xfrm>
          <a:prstGeom prst="roundRect">
            <a:avLst>
              <a:gd name="adj" fmla="val 13265"/>
            </a:avLst>
          </a:prstGeom>
          <a:solidFill>
            <a:srgbClr val="82B2B3"/>
          </a:solidFill>
        </p:spPr>
        <p:txBody>
          <a:bodyPr/>
          <a:lstStyle>
            <a:defPPr>
              <a:defRPr lang="en-US"/>
            </a:defPPr>
            <a:lvl1pPr indent="0">
              <a:lnSpc>
                <a:spcPct val="90000"/>
              </a:lnSpc>
              <a:spcBef>
                <a:spcPts val="1000"/>
              </a:spcBef>
              <a:buFont typeface="Inter Tight" panose="020B0604020202020204" pitchFamily="34" charset="0"/>
              <a:buNone/>
              <a:tabLst/>
              <a:defRPr sz="2000" b="0">
                <a:solidFill>
                  <a:schemeClr val="bg1"/>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sz="3600" b="1" dirty="0">
                <a:solidFill>
                  <a:srgbClr val="051D2E"/>
                </a:solidFill>
              </a:rPr>
              <a:t>92% </a:t>
            </a:r>
            <a:r>
              <a:rPr lang="en-GB" dirty="0">
                <a:solidFill>
                  <a:srgbClr val="051D2E"/>
                </a:solidFill>
              </a:rPr>
              <a:t>of Gen Z double screen whilst watching TV</a:t>
            </a:r>
          </a:p>
        </p:txBody>
      </p:sp>
      <p:graphicFrame>
        <p:nvGraphicFramePr>
          <p:cNvPr id="24" name="Table Placeholder 9">
            <a:extLst>
              <a:ext uri="{FF2B5EF4-FFF2-40B4-BE49-F238E27FC236}">
                <a16:creationId xmlns:a16="http://schemas.microsoft.com/office/drawing/2014/main" id="{6FDC05DB-ED39-1606-9799-825A7CE54854}"/>
              </a:ext>
            </a:extLst>
          </p:cNvPr>
          <p:cNvGraphicFramePr>
            <a:graphicFrameLocks noGrp="1"/>
          </p:cNvGraphicFramePr>
          <p:nvPr>
            <p:ph type="chart" sz="quarter" idx="84"/>
            <p:extLst>
              <p:ext uri="{D42A27DB-BD31-4B8C-83A1-F6EECF244321}">
                <p14:modId xmlns:p14="http://schemas.microsoft.com/office/powerpoint/2010/main" val="3372758454"/>
              </p:ext>
            </p:extLst>
          </p:nvPr>
        </p:nvGraphicFramePr>
        <p:xfrm>
          <a:off x="325438" y="1670049"/>
          <a:ext cx="5910975" cy="53061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0068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2FE9D-951C-56CA-7821-198B0BC7DB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E20386E-F603-9164-F42C-C7138E14B49F}"/>
              </a:ext>
            </a:extLst>
          </p:cNvPr>
          <p:cNvSpPr>
            <a:spLocks noGrp="1"/>
          </p:cNvSpPr>
          <p:nvPr>
            <p:ph type="body" sz="quarter" idx="83"/>
          </p:nvPr>
        </p:nvSpPr>
        <p:spPr>
          <a:xfrm>
            <a:off x="6548706" y="6405330"/>
            <a:ext cx="5398076" cy="157051"/>
          </a:xfrm>
        </p:spPr>
        <p:txBody>
          <a:bodyPr/>
          <a:lstStyle/>
          <a:p>
            <a:pPr defTabSz="654246">
              <a:lnSpc>
                <a:spcPct val="100000"/>
              </a:lnSpc>
              <a:buClr>
                <a:srgbClr val="FFFFFF"/>
              </a:buClr>
              <a:buSzPct val="100000"/>
              <a:defRPr/>
            </a:pPr>
            <a:r>
              <a:rPr lang="en-GB" dirty="0"/>
              <a:t>Data Source: FAME 2024,  Cinemagoers 16-34. Quote source: </a:t>
            </a:r>
            <a:r>
              <a:rPr lang="en-GB" dirty="0" err="1"/>
              <a:t>Ladbible</a:t>
            </a:r>
            <a:r>
              <a:rPr lang="en-GB" dirty="0"/>
              <a:t>, </a:t>
            </a:r>
            <a:r>
              <a:rPr lang="en-GB" dirty="0" err="1"/>
              <a:t>Ladnation</a:t>
            </a:r>
            <a:r>
              <a:rPr lang="en-GB" dirty="0"/>
              <a:t> Survey 2024</a:t>
            </a:r>
            <a:endParaRPr lang="en-US" dirty="0"/>
          </a:p>
          <a:p>
            <a:endParaRPr lang="en-GB" dirty="0"/>
          </a:p>
          <a:p>
            <a:endParaRPr lang="en-GB" dirty="0"/>
          </a:p>
        </p:txBody>
      </p:sp>
      <p:sp>
        <p:nvSpPr>
          <p:cNvPr id="3" name="Title 2">
            <a:extLst>
              <a:ext uri="{FF2B5EF4-FFF2-40B4-BE49-F238E27FC236}">
                <a16:creationId xmlns:a16="http://schemas.microsoft.com/office/drawing/2014/main" id="{A033B5DE-DCAB-01DC-931F-EF411244FB7A}"/>
              </a:ext>
            </a:extLst>
          </p:cNvPr>
          <p:cNvSpPr>
            <a:spLocks noGrp="1"/>
          </p:cNvSpPr>
          <p:nvPr>
            <p:ph type="title"/>
          </p:nvPr>
        </p:nvSpPr>
        <p:spPr>
          <a:xfrm>
            <a:off x="393093" y="407244"/>
            <a:ext cx="12557806" cy="525552"/>
          </a:xfrm>
        </p:spPr>
        <p:txBody>
          <a:bodyPr/>
          <a:lstStyle/>
          <a:p>
            <a:r>
              <a:rPr lang="en-GB" dirty="0"/>
              <a:t>Cinema is a moment of escapism &amp; comfort</a:t>
            </a:r>
          </a:p>
        </p:txBody>
      </p:sp>
      <p:sp>
        <p:nvSpPr>
          <p:cNvPr id="4" name="Subtitle 3">
            <a:extLst>
              <a:ext uri="{FF2B5EF4-FFF2-40B4-BE49-F238E27FC236}">
                <a16:creationId xmlns:a16="http://schemas.microsoft.com/office/drawing/2014/main" id="{A03DC182-C0F1-0E17-EB3D-D3263DA35F7A}"/>
              </a:ext>
            </a:extLst>
          </p:cNvPr>
          <p:cNvSpPr>
            <a:spLocks noGrp="1"/>
          </p:cNvSpPr>
          <p:nvPr>
            <p:ph type="subTitle" idx="1"/>
          </p:nvPr>
        </p:nvSpPr>
        <p:spPr>
          <a:xfrm>
            <a:off x="420699" y="1233936"/>
            <a:ext cx="6595530" cy="347555"/>
          </a:xfrm>
        </p:spPr>
        <p:txBody>
          <a:bodyPr/>
          <a:lstStyle/>
          <a:p>
            <a:r>
              <a:rPr lang="en-GB" b="0" i="1" dirty="0"/>
              <a:t>“I’d say that going to the cinema feels like you get away from the </a:t>
            </a:r>
            <a:r>
              <a:rPr lang="en-GB" i="1" dirty="0"/>
              <a:t>outside world</a:t>
            </a:r>
            <a:r>
              <a:rPr lang="en-GB" b="0" i="1" dirty="0"/>
              <a:t> for a few hours, when you’re inside that screen room it’s like a cosy blanket.”</a:t>
            </a:r>
          </a:p>
          <a:p>
            <a:endParaRPr lang="en-GB" dirty="0"/>
          </a:p>
        </p:txBody>
      </p:sp>
      <p:pic>
        <p:nvPicPr>
          <p:cNvPr id="8" name="Picture Placeholder 7">
            <a:extLst>
              <a:ext uri="{FF2B5EF4-FFF2-40B4-BE49-F238E27FC236}">
                <a16:creationId xmlns:a16="http://schemas.microsoft.com/office/drawing/2014/main" id="{BCC3944E-BE98-AE6A-CF4C-0575A3B516F8}"/>
              </a:ext>
            </a:extLst>
          </p:cNvPr>
          <p:cNvPicPr preferRelativeResize="0">
            <a:picLocks noGrp="1"/>
          </p:cNvPicPr>
          <p:nvPr>
            <p:ph type="pic" sz="quarter" idx="10"/>
          </p:nvPr>
        </p:nvPicPr>
        <p:blipFill>
          <a:blip r:embed="rId2">
            <a:extLst>
              <a:ext uri="{28A0092B-C50C-407E-A947-70E740481C1C}">
                <a14:useLocalDpi xmlns:a14="http://schemas.microsoft.com/office/drawing/2010/main" val="0"/>
              </a:ext>
            </a:extLst>
          </a:blip>
          <a:srcRect t="4086" b="4086"/>
          <a:stretch/>
        </p:blipFill>
        <p:spPr>
          <a:xfrm>
            <a:off x="7277100" y="1173163"/>
            <a:ext cx="4617720" cy="4732337"/>
          </a:xfrm>
          <a:prstGeom prst="roundRect">
            <a:avLst>
              <a:gd name="adj" fmla="val 1469"/>
            </a:avLst>
          </a:prstGeom>
          <a:blipFill>
            <a:blip r:embed="rId3"/>
            <a:srcRect/>
            <a:stretch>
              <a:fillRect l="-564" r="-564"/>
            </a:stretch>
          </a:blipFill>
        </p:spPr>
      </p:pic>
      <p:graphicFrame>
        <p:nvGraphicFramePr>
          <p:cNvPr id="12" name="Chart 11">
            <a:extLst>
              <a:ext uri="{FF2B5EF4-FFF2-40B4-BE49-F238E27FC236}">
                <a16:creationId xmlns:a16="http://schemas.microsoft.com/office/drawing/2014/main" id="{4ABC8ECB-7896-B514-C466-FE24CAFA19B1}"/>
              </a:ext>
            </a:extLst>
          </p:cNvPr>
          <p:cNvGraphicFramePr/>
          <p:nvPr>
            <p:extLst>
              <p:ext uri="{D42A27DB-BD31-4B8C-83A1-F6EECF244321}">
                <p14:modId xmlns:p14="http://schemas.microsoft.com/office/powerpoint/2010/main" val="2886147104"/>
              </p:ext>
            </p:extLst>
          </p:nvPr>
        </p:nvGraphicFramePr>
        <p:xfrm>
          <a:off x="549204" y="2577743"/>
          <a:ext cx="2193781" cy="1908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308B5562-18DB-9C8F-679A-10096854B613}"/>
              </a:ext>
            </a:extLst>
          </p:cNvPr>
          <p:cNvGraphicFramePr/>
          <p:nvPr>
            <p:extLst>
              <p:ext uri="{D42A27DB-BD31-4B8C-83A1-F6EECF244321}">
                <p14:modId xmlns:p14="http://schemas.microsoft.com/office/powerpoint/2010/main" val="1497308845"/>
              </p:ext>
            </p:extLst>
          </p:nvPr>
        </p:nvGraphicFramePr>
        <p:xfrm>
          <a:off x="2513710" y="2577742"/>
          <a:ext cx="2193781" cy="1908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18BA7D31-10DF-C12D-C3F3-D0128A9B9754}"/>
              </a:ext>
            </a:extLst>
          </p:cNvPr>
          <p:cNvGraphicFramePr/>
          <p:nvPr>
            <p:extLst>
              <p:ext uri="{D42A27DB-BD31-4B8C-83A1-F6EECF244321}">
                <p14:modId xmlns:p14="http://schemas.microsoft.com/office/powerpoint/2010/main" val="2488582412"/>
              </p:ext>
            </p:extLst>
          </p:nvPr>
        </p:nvGraphicFramePr>
        <p:xfrm>
          <a:off x="4478215" y="2577741"/>
          <a:ext cx="2193781" cy="1908000"/>
        </p:xfrm>
        <a:graphic>
          <a:graphicData uri="http://schemas.openxmlformats.org/drawingml/2006/chart">
            <c:chart xmlns:c="http://schemas.openxmlformats.org/drawingml/2006/chart" xmlns:r="http://schemas.openxmlformats.org/officeDocument/2006/relationships" r:id="rId6"/>
          </a:graphicData>
        </a:graphic>
      </p:graphicFrame>
      <p:sp>
        <p:nvSpPr>
          <p:cNvPr id="18" name="TextBox 17">
            <a:extLst>
              <a:ext uri="{FF2B5EF4-FFF2-40B4-BE49-F238E27FC236}">
                <a16:creationId xmlns:a16="http://schemas.microsoft.com/office/drawing/2014/main" id="{7FF27643-4D11-C509-9F4C-C3D9AF187EB7}"/>
              </a:ext>
            </a:extLst>
          </p:cNvPr>
          <p:cNvSpPr txBox="1"/>
          <p:nvPr/>
        </p:nvSpPr>
        <p:spPr>
          <a:xfrm>
            <a:off x="1351537" y="3326367"/>
            <a:ext cx="1052011" cy="400110"/>
          </a:xfrm>
          <a:prstGeom prst="rect">
            <a:avLst/>
          </a:prstGeom>
          <a:noFill/>
        </p:spPr>
        <p:txBody>
          <a:bodyPr wrap="square" rtlCol="0">
            <a:spAutoFit/>
          </a:bodyPr>
          <a:lstStyle/>
          <a:p>
            <a:r>
              <a:rPr lang="en-GB" sz="2000" b="1" dirty="0">
                <a:solidFill>
                  <a:srgbClr val="051D2E"/>
                </a:solidFill>
              </a:rPr>
              <a:t>65%</a:t>
            </a:r>
          </a:p>
        </p:txBody>
      </p:sp>
      <p:sp>
        <p:nvSpPr>
          <p:cNvPr id="20" name="TextBox 19">
            <a:extLst>
              <a:ext uri="{FF2B5EF4-FFF2-40B4-BE49-F238E27FC236}">
                <a16:creationId xmlns:a16="http://schemas.microsoft.com/office/drawing/2014/main" id="{B9B37FD8-95C2-D9D0-6664-B9CD09562932}"/>
              </a:ext>
            </a:extLst>
          </p:cNvPr>
          <p:cNvSpPr txBox="1"/>
          <p:nvPr/>
        </p:nvSpPr>
        <p:spPr>
          <a:xfrm>
            <a:off x="3284286" y="3337051"/>
            <a:ext cx="1052011" cy="400110"/>
          </a:xfrm>
          <a:prstGeom prst="rect">
            <a:avLst/>
          </a:prstGeom>
          <a:noFill/>
        </p:spPr>
        <p:txBody>
          <a:bodyPr wrap="square" rtlCol="0">
            <a:spAutoFit/>
          </a:bodyPr>
          <a:lstStyle/>
          <a:p>
            <a:r>
              <a:rPr lang="en-GB" sz="2000" b="1" dirty="0">
                <a:solidFill>
                  <a:srgbClr val="051D2E"/>
                </a:solidFill>
              </a:rPr>
              <a:t>64%</a:t>
            </a:r>
          </a:p>
        </p:txBody>
      </p:sp>
      <p:sp>
        <p:nvSpPr>
          <p:cNvPr id="22" name="TextBox 21">
            <a:extLst>
              <a:ext uri="{FF2B5EF4-FFF2-40B4-BE49-F238E27FC236}">
                <a16:creationId xmlns:a16="http://schemas.microsoft.com/office/drawing/2014/main" id="{F4F6C7CB-AD77-272A-261B-03ABD0A1F4C7}"/>
              </a:ext>
            </a:extLst>
          </p:cNvPr>
          <p:cNvSpPr txBox="1"/>
          <p:nvPr/>
        </p:nvSpPr>
        <p:spPr>
          <a:xfrm>
            <a:off x="5288597" y="3337051"/>
            <a:ext cx="1052011" cy="400110"/>
          </a:xfrm>
          <a:prstGeom prst="rect">
            <a:avLst/>
          </a:prstGeom>
          <a:noFill/>
        </p:spPr>
        <p:txBody>
          <a:bodyPr wrap="square" rtlCol="0">
            <a:spAutoFit/>
          </a:bodyPr>
          <a:lstStyle/>
          <a:p>
            <a:r>
              <a:rPr lang="en-GB" sz="2000" b="1" dirty="0">
                <a:solidFill>
                  <a:srgbClr val="051D2E"/>
                </a:solidFill>
              </a:rPr>
              <a:t>61%</a:t>
            </a:r>
          </a:p>
        </p:txBody>
      </p:sp>
      <p:sp>
        <p:nvSpPr>
          <p:cNvPr id="24" name="TextBox 23">
            <a:extLst>
              <a:ext uri="{FF2B5EF4-FFF2-40B4-BE49-F238E27FC236}">
                <a16:creationId xmlns:a16="http://schemas.microsoft.com/office/drawing/2014/main" id="{82F3D5B7-C6DD-02E7-2E51-5D477B9531CE}"/>
              </a:ext>
            </a:extLst>
          </p:cNvPr>
          <p:cNvSpPr txBox="1"/>
          <p:nvPr/>
        </p:nvSpPr>
        <p:spPr>
          <a:xfrm>
            <a:off x="593637" y="4406192"/>
            <a:ext cx="1952182" cy="954107"/>
          </a:xfrm>
          <a:prstGeom prst="rect">
            <a:avLst/>
          </a:prstGeom>
          <a:noFill/>
        </p:spPr>
        <p:txBody>
          <a:bodyPr wrap="square" rtlCol="0">
            <a:spAutoFit/>
          </a:bodyPr>
          <a:lstStyle/>
          <a:p>
            <a:r>
              <a:rPr lang="en-GB" sz="1400" dirty="0">
                <a:solidFill>
                  <a:srgbClr val="051D2E"/>
                </a:solidFill>
              </a:rPr>
              <a:t>I get </a:t>
            </a:r>
            <a:r>
              <a:rPr lang="en-GB" sz="1400" b="1" dirty="0">
                <a:solidFill>
                  <a:srgbClr val="051D2E"/>
                </a:solidFill>
              </a:rPr>
              <a:t>completely absorbed </a:t>
            </a:r>
            <a:r>
              <a:rPr lang="en-GB" sz="1400" dirty="0">
                <a:solidFill>
                  <a:srgbClr val="051D2E"/>
                </a:solidFill>
              </a:rPr>
              <a:t>into the story when I watch a film at the cinema.</a:t>
            </a:r>
          </a:p>
        </p:txBody>
      </p:sp>
      <p:sp>
        <p:nvSpPr>
          <p:cNvPr id="26" name="TextBox 25">
            <a:extLst>
              <a:ext uri="{FF2B5EF4-FFF2-40B4-BE49-F238E27FC236}">
                <a16:creationId xmlns:a16="http://schemas.microsoft.com/office/drawing/2014/main" id="{2C1B237B-02DF-EC44-B3A4-BB239AC7B8C1}"/>
              </a:ext>
            </a:extLst>
          </p:cNvPr>
          <p:cNvSpPr txBox="1"/>
          <p:nvPr/>
        </p:nvSpPr>
        <p:spPr>
          <a:xfrm>
            <a:off x="2661303" y="4393349"/>
            <a:ext cx="1952182" cy="954107"/>
          </a:xfrm>
          <a:prstGeom prst="rect">
            <a:avLst/>
          </a:prstGeom>
          <a:noFill/>
        </p:spPr>
        <p:txBody>
          <a:bodyPr wrap="square" rtlCol="0">
            <a:spAutoFit/>
          </a:bodyPr>
          <a:lstStyle/>
          <a:p>
            <a:r>
              <a:rPr lang="en-GB" sz="1400" dirty="0">
                <a:solidFill>
                  <a:srgbClr val="051D2E"/>
                </a:solidFill>
              </a:rPr>
              <a:t>Cinema allows me to have some well-needed </a:t>
            </a:r>
            <a:r>
              <a:rPr lang="en-GB" sz="1400" b="1" dirty="0">
                <a:solidFill>
                  <a:srgbClr val="051D2E"/>
                </a:solidFill>
              </a:rPr>
              <a:t>time out </a:t>
            </a:r>
            <a:r>
              <a:rPr lang="en-GB" sz="1400" dirty="0">
                <a:solidFill>
                  <a:srgbClr val="051D2E"/>
                </a:solidFill>
              </a:rPr>
              <a:t>from day-to-day life.</a:t>
            </a:r>
          </a:p>
        </p:txBody>
      </p:sp>
      <p:sp>
        <p:nvSpPr>
          <p:cNvPr id="28" name="TextBox 27">
            <a:extLst>
              <a:ext uri="{FF2B5EF4-FFF2-40B4-BE49-F238E27FC236}">
                <a16:creationId xmlns:a16="http://schemas.microsoft.com/office/drawing/2014/main" id="{EDA2B371-11BE-64A3-3EA3-AFCD4366E54F}"/>
              </a:ext>
            </a:extLst>
          </p:cNvPr>
          <p:cNvSpPr txBox="1"/>
          <p:nvPr/>
        </p:nvSpPr>
        <p:spPr>
          <a:xfrm>
            <a:off x="4596116" y="4373494"/>
            <a:ext cx="1952182" cy="738664"/>
          </a:xfrm>
          <a:prstGeom prst="rect">
            <a:avLst/>
          </a:prstGeom>
          <a:noFill/>
        </p:spPr>
        <p:txBody>
          <a:bodyPr wrap="square" rtlCol="0">
            <a:spAutoFit/>
          </a:bodyPr>
          <a:lstStyle/>
          <a:p>
            <a:r>
              <a:rPr lang="en-GB" sz="1400" dirty="0">
                <a:solidFill>
                  <a:srgbClr val="051D2E"/>
                </a:solidFill>
              </a:rPr>
              <a:t>A trip to the cinema lets me </a:t>
            </a:r>
            <a:r>
              <a:rPr lang="en-GB" sz="1400" b="1" dirty="0">
                <a:solidFill>
                  <a:srgbClr val="051D2E"/>
                </a:solidFill>
              </a:rPr>
              <a:t>escape</a:t>
            </a:r>
            <a:r>
              <a:rPr lang="en-GB" sz="1400" dirty="0">
                <a:solidFill>
                  <a:srgbClr val="051D2E"/>
                </a:solidFill>
              </a:rPr>
              <a:t> from everyday life</a:t>
            </a:r>
          </a:p>
        </p:txBody>
      </p:sp>
      <p:sp>
        <p:nvSpPr>
          <p:cNvPr id="30" name="TextBox 29">
            <a:extLst>
              <a:ext uri="{FF2B5EF4-FFF2-40B4-BE49-F238E27FC236}">
                <a16:creationId xmlns:a16="http://schemas.microsoft.com/office/drawing/2014/main" id="{AD66D6DD-FF22-3426-25F0-6F0C75796F43}"/>
              </a:ext>
            </a:extLst>
          </p:cNvPr>
          <p:cNvSpPr txBox="1"/>
          <p:nvPr/>
        </p:nvSpPr>
        <p:spPr>
          <a:xfrm>
            <a:off x="420699" y="2258254"/>
            <a:ext cx="4984842" cy="307777"/>
          </a:xfrm>
          <a:prstGeom prst="rect">
            <a:avLst/>
          </a:prstGeom>
          <a:noFill/>
        </p:spPr>
        <p:txBody>
          <a:bodyPr wrap="square" rtlCol="0">
            <a:spAutoFit/>
          </a:bodyPr>
          <a:lstStyle/>
          <a:p>
            <a:r>
              <a:rPr lang="en-GB" sz="1400" b="1" dirty="0">
                <a:solidFill>
                  <a:srgbClr val="051D2E"/>
                </a:solidFill>
              </a:rPr>
              <a:t>% 16-34s agree</a:t>
            </a:r>
          </a:p>
        </p:txBody>
      </p:sp>
    </p:spTree>
    <p:extLst>
      <p:ext uri="{BB962C8B-B14F-4D97-AF65-F5344CB8AC3E}">
        <p14:creationId xmlns:p14="http://schemas.microsoft.com/office/powerpoint/2010/main" val="130450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A0846-9D72-DED3-5DF7-814AE283E7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EC3D3A-7E2D-C432-7503-97F562D7F6DE}"/>
              </a:ext>
            </a:extLst>
          </p:cNvPr>
          <p:cNvSpPr>
            <a:spLocks noGrp="1"/>
          </p:cNvSpPr>
          <p:nvPr>
            <p:ph type="title"/>
          </p:nvPr>
        </p:nvSpPr>
        <p:spPr>
          <a:xfrm>
            <a:off x="199829" y="239094"/>
            <a:ext cx="11786929" cy="525552"/>
          </a:xfrm>
        </p:spPr>
        <p:txBody>
          <a:bodyPr/>
          <a:lstStyle/>
          <a:p>
            <a:r>
              <a:rPr lang="en-GB" sz="4000" dirty="0"/>
              <a:t>As a result of this, 16-34s feel more positive at the cinema than when using any other media</a:t>
            </a:r>
          </a:p>
        </p:txBody>
      </p:sp>
      <p:sp>
        <p:nvSpPr>
          <p:cNvPr id="2" name="Text Placeholder 1">
            <a:extLst>
              <a:ext uri="{FF2B5EF4-FFF2-40B4-BE49-F238E27FC236}">
                <a16:creationId xmlns:a16="http://schemas.microsoft.com/office/drawing/2014/main" id="{2C77A979-2DF8-738A-A8A0-5886140A9C0D}"/>
              </a:ext>
            </a:extLst>
          </p:cNvPr>
          <p:cNvSpPr>
            <a:spLocks noGrp="1"/>
          </p:cNvSpPr>
          <p:nvPr>
            <p:ph type="body" sz="quarter" idx="83"/>
          </p:nvPr>
        </p:nvSpPr>
        <p:spPr/>
        <p:txBody>
          <a:bodyPr/>
          <a:lstStyle/>
          <a:p>
            <a:r>
              <a:rPr lang="en-GB" dirty="0"/>
              <a:t>Source: IPA </a:t>
            </a:r>
            <a:r>
              <a:rPr lang="en-GB" dirty="0" err="1"/>
              <a:t>TouchPoints</a:t>
            </a:r>
            <a:r>
              <a:rPr lang="en-GB" dirty="0"/>
              <a:t> 2024. Good mood = 7+ on ten-point scale. 15-34 resp. only. </a:t>
            </a:r>
          </a:p>
          <a:p>
            <a:endParaRPr lang="en-GB" dirty="0"/>
          </a:p>
        </p:txBody>
      </p:sp>
      <p:sp>
        <p:nvSpPr>
          <p:cNvPr id="3" name="Subtitle 2">
            <a:extLst>
              <a:ext uri="{FF2B5EF4-FFF2-40B4-BE49-F238E27FC236}">
                <a16:creationId xmlns:a16="http://schemas.microsoft.com/office/drawing/2014/main" id="{2801C464-2148-56EA-E38F-D00EAE891F58}"/>
              </a:ext>
            </a:extLst>
          </p:cNvPr>
          <p:cNvSpPr>
            <a:spLocks noGrp="1"/>
          </p:cNvSpPr>
          <p:nvPr>
            <p:ph type="subTitle" idx="1"/>
          </p:nvPr>
        </p:nvSpPr>
        <p:spPr>
          <a:xfrm>
            <a:off x="199829" y="1479452"/>
            <a:ext cx="10916809" cy="297977"/>
          </a:xfrm>
        </p:spPr>
        <p:txBody>
          <a:bodyPr/>
          <a:lstStyle/>
          <a:p>
            <a:r>
              <a:rPr lang="en-GB" dirty="0"/>
              <a:t>Cinema ensures audiences are in the most positive mindset to be exposed to advertising</a:t>
            </a:r>
          </a:p>
          <a:p>
            <a:endParaRPr lang="en-GB" dirty="0"/>
          </a:p>
        </p:txBody>
      </p:sp>
      <p:graphicFrame>
        <p:nvGraphicFramePr>
          <p:cNvPr id="9" name="Table Placeholder 8">
            <a:extLst>
              <a:ext uri="{FF2B5EF4-FFF2-40B4-BE49-F238E27FC236}">
                <a16:creationId xmlns:a16="http://schemas.microsoft.com/office/drawing/2014/main" id="{15E52B1C-0A5C-D54F-3C5B-427DFB8D31D0}"/>
              </a:ext>
            </a:extLst>
          </p:cNvPr>
          <p:cNvGraphicFramePr>
            <a:graphicFrameLocks noGrp="1"/>
          </p:cNvGraphicFramePr>
          <p:nvPr>
            <p:ph type="tbl" sz="quarter" idx="10"/>
            <p:extLst>
              <p:ext uri="{D42A27DB-BD31-4B8C-83A1-F6EECF244321}">
                <p14:modId xmlns:p14="http://schemas.microsoft.com/office/powerpoint/2010/main" val="2543817067"/>
              </p:ext>
            </p:extLst>
          </p:nvPr>
        </p:nvGraphicFramePr>
        <p:xfrm>
          <a:off x="337018" y="1628440"/>
          <a:ext cx="11512550" cy="43243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0231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5D57E-0F38-9988-2C3B-241C7DDA3B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3B9F825-8844-0143-0607-F9F33D6CD946}"/>
              </a:ext>
            </a:extLst>
          </p:cNvPr>
          <p:cNvSpPr>
            <a:spLocks noGrp="1"/>
          </p:cNvSpPr>
          <p:nvPr>
            <p:ph type="body" sz="quarter" idx="72"/>
          </p:nvPr>
        </p:nvSpPr>
        <p:spPr>
          <a:xfrm>
            <a:off x="4825122" y="6402881"/>
            <a:ext cx="7102373" cy="247117"/>
          </a:xfrm>
        </p:spPr>
        <p:txBody>
          <a:bodyPr/>
          <a:lstStyle/>
          <a:p>
            <a:r>
              <a:rPr lang="en-GB" dirty="0"/>
              <a:t>Sources: GB TGI May 2025 (16-34s vs All Ads) and FAME 2024 (16-34 cinemagoers, Index vs. All cinemagoers)</a:t>
            </a:r>
            <a:endParaRPr lang="en-US" dirty="0"/>
          </a:p>
          <a:p>
            <a:endParaRPr lang="en-GB" dirty="0"/>
          </a:p>
        </p:txBody>
      </p:sp>
      <p:sp>
        <p:nvSpPr>
          <p:cNvPr id="4" name="Title 3">
            <a:extLst>
              <a:ext uri="{FF2B5EF4-FFF2-40B4-BE49-F238E27FC236}">
                <a16:creationId xmlns:a16="http://schemas.microsoft.com/office/drawing/2014/main" id="{62110D77-3360-7107-F7EF-D57E843FD8F8}"/>
              </a:ext>
            </a:extLst>
          </p:cNvPr>
          <p:cNvSpPr>
            <a:spLocks noGrp="1"/>
          </p:cNvSpPr>
          <p:nvPr>
            <p:ph type="title"/>
          </p:nvPr>
        </p:nvSpPr>
        <p:spPr>
          <a:xfrm>
            <a:off x="199829" y="239094"/>
            <a:ext cx="11992171" cy="525552"/>
          </a:xfrm>
        </p:spPr>
        <p:txBody>
          <a:bodyPr/>
          <a:lstStyle/>
          <a:p>
            <a:r>
              <a:rPr lang="en-GB" sz="4000" dirty="0"/>
              <a:t>16-34s have a deeper connection with cinema with the big screen having huge cultural significance </a:t>
            </a:r>
          </a:p>
        </p:txBody>
      </p:sp>
      <p:grpSp>
        <p:nvGrpSpPr>
          <p:cNvPr id="37" name="Group 36">
            <a:extLst>
              <a:ext uri="{FF2B5EF4-FFF2-40B4-BE49-F238E27FC236}">
                <a16:creationId xmlns:a16="http://schemas.microsoft.com/office/drawing/2014/main" id="{4EB4C779-233D-C6FC-D4F2-9DDAF19DABF7}"/>
              </a:ext>
            </a:extLst>
          </p:cNvPr>
          <p:cNvGrpSpPr/>
          <p:nvPr/>
        </p:nvGrpSpPr>
        <p:grpSpPr>
          <a:xfrm>
            <a:off x="5538208" y="1609084"/>
            <a:ext cx="5905273" cy="936000"/>
            <a:chOff x="4108419" y="1516230"/>
            <a:chExt cx="5905273" cy="1614697"/>
          </a:xfrm>
        </p:grpSpPr>
        <p:sp>
          <p:nvSpPr>
            <p:cNvPr id="38" name="Rectangle: Rounded Corners 37">
              <a:extLst>
                <a:ext uri="{FF2B5EF4-FFF2-40B4-BE49-F238E27FC236}">
                  <a16:creationId xmlns:a16="http://schemas.microsoft.com/office/drawing/2014/main" id="{18799701-6B61-DEB6-422A-97A3735F1FBC}"/>
                </a:ext>
              </a:extLst>
            </p:cNvPr>
            <p:cNvSpPr/>
            <p:nvPr/>
          </p:nvSpPr>
          <p:spPr>
            <a:xfrm>
              <a:off x="4108419" y="1516230"/>
              <a:ext cx="5905273" cy="1614697"/>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a:solidFill>
                  <a:srgbClr val="051D2E"/>
                </a:solidFill>
              </a:endParaRPr>
            </a:p>
          </p:txBody>
        </p:sp>
        <p:sp>
          <p:nvSpPr>
            <p:cNvPr id="39" name="Rectangle: Rounded Corners 38">
              <a:extLst>
                <a:ext uri="{FF2B5EF4-FFF2-40B4-BE49-F238E27FC236}">
                  <a16:creationId xmlns:a16="http://schemas.microsoft.com/office/drawing/2014/main" id="{480E6BA4-6A44-9C8B-DD7B-176458951984}"/>
                </a:ext>
              </a:extLst>
            </p:cNvPr>
            <p:cNvSpPr/>
            <p:nvPr/>
          </p:nvSpPr>
          <p:spPr>
            <a:xfrm>
              <a:off x="4190430" y="1588510"/>
              <a:ext cx="5741251" cy="558933"/>
            </a:xfrm>
            <a:prstGeom prst="roundRect">
              <a:avLst>
                <a:gd name="adj" fmla="val 1511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nchorCtr="0"/>
            <a:lstStyle/>
            <a:p>
              <a:r>
                <a:rPr lang="en-GB" sz="2000" b="1" dirty="0">
                  <a:solidFill>
                    <a:srgbClr val="051D2E"/>
                  </a:solidFill>
                </a:rPr>
                <a:t>Culture Centric</a:t>
              </a:r>
            </a:p>
          </p:txBody>
        </p:sp>
        <p:sp>
          <p:nvSpPr>
            <p:cNvPr id="40" name="TextBox 39">
              <a:extLst>
                <a:ext uri="{FF2B5EF4-FFF2-40B4-BE49-F238E27FC236}">
                  <a16:creationId xmlns:a16="http://schemas.microsoft.com/office/drawing/2014/main" id="{66D169B3-2805-CC82-A3B3-6021A724C41C}"/>
                </a:ext>
              </a:extLst>
            </p:cNvPr>
            <p:cNvSpPr txBox="1"/>
            <p:nvPr/>
          </p:nvSpPr>
          <p:spPr>
            <a:xfrm>
              <a:off x="4239973" y="2157946"/>
              <a:ext cx="5691707" cy="814402"/>
            </a:xfrm>
            <a:prstGeom prst="rect">
              <a:avLst/>
            </a:prstGeom>
            <a:noFill/>
          </p:spPr>
          <p:txBody>
            <a:bodyPr wrap="square" lIns="0" tIns="0" rIns="0" bIns="0" rtlCol="0" anchor="ctr" anchorCtr="0">
              <a:noAutofit/>
            </a:bodyPr>
            <a:lstStyle/>
            <a:p>
              <a:r>
                <a:rPr lang="en-GB" i="1" dirty="0">
                  <a:solidFill>
                    <a:srgbClr val="051D2E"/>
                  </a:solidFill>
                </a:rPr>
                <a:t>“I love the hype around big film releases at the cinema”</a:t>
              </a:r>
              <a:r>
                <a:rPr lang="en-GB" dirty="0">
                  <a:solidFill>
                    <a:srgbClr val="051D2E"/>
                  </a:solidFill>
                </a:rPr>
                <a:t> </a:t>
              </a:r>
              <a:r>
                <a:rPr lang="en-GB" sz="1400" dirty="0">
                  <a:solidFill>
                    <a:srgbClr val="051D2E"/>
                  </a:solidFill>
                </a:rPr>
                <a:t>(62% agree, Index: 116)</a:t>
              </a:r>
              <a:endParaRPr lang="en-GB" dirty="0">
                <a:solidFill>
                  <a:srgbClr val="051D2E"/>
                </a:solidFill>
              </a:endParaRPr>
            </a:p>
          </p:txBody>
        </p:sp>
      </p:grpSp>
      <p:grpSp>
        <p:nvGrpSpPr>
          <p:cNvPr id="41" name="Group 40">
            <a:extLst>
              <a:ext uri="{FF2B5EF4-FFF2-40B4-BE49-F238E27FC236}">
                <a16:creationId xmlns:a16="http://schemas.microsoft.com/office/drawing/2014/main" id="{0B7923FC-1536-4F7E-E1BF-FEF722D24FD3}"/>
              </a:ext>
            </a:extLst>
          </p:cNvPr>
          <p:cNvGrpSpPr/>
          <p:nvPr/>
        </p:nvGrpSpPr>
        <p:grpSpPr>
          <a:xfrm>
            <a:off x="5538205" y="3748751"/>
            <a:ext cx="5905273" cy="936000"/>
            <a:chOff x="4108419" y="1516230"/>
            <a:chExt cx="5905273" cy="1614697"/>
          </a:xfrm>
        </p:grpSpPr>
        <p:sp>
          <p:nvSpPr>
            <p:cNvPr id="42" name="Rectangle: Rounded Corners 41">
              <a:extLst>
                <a:ext uri="{FF2B5EF4-FFF2-40B4-BE49-F238E27FC236}">
                  <a16:creationId xmlns:a16="http://schemas.microsoft.com/office/drawing/2014/main" id="{494E007A-3167-568C-7C9C-4EDB0E98C8F7}"/>
                </a:ext>
              </a:extLst>
            </p:cNvPr>
            <p:cNvSpPr/>
            <p:nvPr/>
          </p:nvSpPr>
          <p:spPr>
            <a:xfrm>
              <a:off x="4108419" y="1516230"/>
              <a:ext cx="5905273" cy="1614697"/>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51D2E"/>
                </a:solidFill>
              </a:endParaRPr>
            </a:p>
          </p:txBody>
        </p:sp>
        <p:sp>
          <p:nvSpPr>
            <p:cNvPr id="44" name="TextBox 43">
              <a:extLst>
                <a:ext uri="{FF2B5EF4-FFF2-40B4-BE49-F238E27FC236}">
                  <a16:creationId xmlns:a16="http://schemas.microsoft.com/office/drawing/2014/main" id="{D086EA30-B909-2B38-34AF-BB0B7A0232F0}"/>
                </a:ext>
              </a:extLst>
            </p:cNvPr>
            <p:cNvSpPr txBox="1"/>
            <p:nvPr/>
          </p:nvSpPr>
          <p:spPr>
            <a:xfrm>
              <a:off x="4222847" y="2201544"/>
              <a:ext cx="5691707" cy="814402"/>
            </a:xfrm>
            <a:prstGeom prst="rect">
              <a:avLst/>
            </a:prstGeom>
            <a:noFill/>
          </p:spPr>
          <p:txBody>
            <a:bodyPr wrap="square" lIns="0" tIns="0" rIns="0" bIns="0" rtlCol="0" anchor="ctr" anchorCtr="0">
              <a:noAutofit/>
            </a:bodyPr>
            <a:lstStyle>
              <a:defPPr>
                <a:defRPr lang="en-US"/>
              </a:defPPr>
              <a:lvl1pPr>
                <a:defRPr i="1"/>
              </a:lvl1pPr>
            </a:lstStyle>
            <a:p>
              <a:r>
                <a:rPr lang="en-GB" dirty="0">
                  <a:solidFill>
                    <a:srgbClr val="051D2E"/>
                  </a:solidFill>
                </a:rPr>
                <a:t>“I love sharing my recommendations on films I have seen” </a:t>
              </a:r>
              <a:r>
                <a:rPr lang="en-GB" sz="1200" i="0" dirty="0">
                  <a:solidFill>
                    <a:srgbClr val="051D2E"/>
                  </a:solidFill>
                </a:rPr>
                <a:t>(61% agree, Index: 116)</a:t>
              </a:r>
              <a:endParaRPr lang="en-GB" i="0" dirty="0">
                <a:solidFill>
                  <a:srgbClr val="051D2E"/>
                </a:solidFill>
              </a:endParaRPr>
            </a:p>
          </p:txBody>
        </p:sp>
      </p:grpSp>
      <p:grpSp>
        <p:nvGrpSpPr>
          <p:cNvPr id="45" name="Group 44">
            <a:extLst>
              <a:ext uri="{FF2B5EF4-FFF2-40B4-BE49-F238E27FC236}">
                <a16:creationId xmlns:a16="http://schemas.microsoft.com/office/drawing/2014/main" id="{B035E487-5ECD-CE38-9561-4479869A908C}"/>
              </a:ext>
            </a:extLst>
          </p:cNvPr>
          <p:cNvGrpSpPr/>
          <p:nvPr/>
        </p:nvGrpSpPr>
        <p:grpSpPr>
          <a:xfrm>
            <a:off x="5538205" y="4820378"/>
            <a:ext cx="5905273" cy="936000"/>
            <a:chOff x="4108419" y="1516230"/>
            <a:chExt cx="5905273" cy="1512001"/>
          </a:xfrm>
        </p:grpSpPr>
        <p:sp>
          <p:nvSpPr>
            <p:cNvPr id="46" name="Rectangle: Rounded Corners 45">
              <a:extLst>
                <a:ext uri="{FF2B5EF4-FFF2-40B4-BE49-F238E27FC236}">
                  <a16:creationId xmlns:a16="http://schemas.microsoft.com/office/drawing/2014/main" id="{6046C38C-BBC7-3BB9-FCDD-D60310B1B29B}"/>
                </a:ext>
              </a:extLst>
            </p:cNvPr>
            <p:cNvSpPr/>
            <p:nvPr/>
          </p:nvSpPr>
          <p:spPr>
            <a:xfrm>
              <a:off x="4108419" y="1516230"/>
              <a:ext cx="5905273" cy="1512001"/>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51D2E"/>
                </a:solidFill>
              </a:endParaRPr>
            </a:p>
          </p:txBody>
        </p:sp>
        <p:sp>
          <p:nvSpPr>
            <p:cNvPr id="48" name="TextBox 47">
              <a:extLst>
                <a:ext uri="{FF2B5EF4-FFF2-40B4-BE49-F238E27FC236}">
                  <a16:creationId xmlns:a16="http://schemas.microsoft.com/office/drawing/2014/main" id="{EDF0B7D8-7C7E-9B32-3642-5F62DAF23DBA}"/>
                </a:ext>
              </a:extLst>
            </p:cNvPr>
            <p:cNvSpPr txBox="1"/>
            <p:nvPr/>
          </p:nvSpPr>
          <p:spPr>
            <a:xfrm>
              <a:off x="4229697" y="2191910"/>
              <a:ext cx="5691707" cy="814402"/>
            </a:xfrm>
            <a:prstGeom prst="rect">
              <a:avLst/>
            </a:prstGeom>
            <a:noFill/>
          </p:spPr>
          <p:txBody>
            <a:bodyPr wrap="square" lIns="0" tIns="0" rIns="0" bIns="0" rtlCol="0" anchor="ctr" anchorCtr="0">
              <a:noAutofit/>
            </a:bodyPr>
            <a:lstStyle>
              <a:defPPr>
                <a:defRPr lang="en-US"/>
              </a:defPPr>
              <a:lvl1pPr>
                <a:defRPr i="1"/>
              </a:lvl1pPr>
            </a:lstStyle>
            <a:p>
              <a:r>
                <a:rPr lang="en-GB" dirty="0">
                  <a:solidFill>
                    <a:srgbClr val="051D2E"/>
                  </a:solidFill>
                </a:rPr>
                <a:t>“Movies give me ideas about style, fashion and music” </a:t>
              </a:r>
              <a:r>
                <a:rPr lang="en-GB" sz="1200" i="0" dirty="0">
                  <a:solidFill>
                    <a:srgbClr val="051D2E"/>
                  </a:solidFill>
                </a:rPr>
                <a:t>(55% agree, Index: 123)</a:t>
              </a:r>
              <a:endParaRPr lang="en-GB" i="0" dirty="0">
                <a:solidFill>
                  <a:srgbClr val="051D2E"/>
                </a:solidFill>
              </a:endParaRPr>
            </a:p>
          </p:txBody>
        </p:sp>
      </p:grpSp>
      <p:grpSp>
        <p:nvGrpSpPr>
          <p:cNvPr id="5" name="Group 4">
            <a:extLst>
              <a:ext uri="{FF2B5EF4-FFF2-40B4-BE49-F238E27FC236}">
                <a16:creationId xmlns:a16="http://schemas.microsoft.com/office/drawing/2014/main" id="{71246E5D-1EFD-B28D-5331-CE9C32EFEEC7}"/>
              </a:ext>
            </a:extLst>
          </p:cNvPr>
          <p:cNvGrpSpPr/>
          <p:nvPr/>
        </p:nvGrpSpPr>
        <p:grpSpPr>
          <a:xfrm>
            <a:off x="5538205" y="2674198"/>
            <a:ext cx="5905273" cy="936000"/>
            <a:chOff x="4108419" y="1516230"/>
            <a:chExt cx="5905273" cy="1614697"/>
          </a:xfrm>
        </p:grpSpPr>
        <p:sp>
          <p:nvSpPr>
            <p:cNvPr id="6" name="Rectangle: Rounded Corners 5">
              <a:extLst>
                <a:ext uri="{FF2B5EF4-FFF2-40B4-BE49-F238E27FC236}">
                  <a16:creationId xmlns:a16="http://schemas.microsoft.com/office/drawing/2014/main" id="{72520901-FF17-E98D-4E37-887DB4F26EB9}"/>
                </a:ext>
              </a:extLst>
            </p:cNvPr>
            <p:cNvSpPr/>
            <p:nvPr/>
          </p:nvSpPr>
          <p:spPr>
            <a:xfrm>
              <a:off x="4108419" y="1516230"/>
              <a:ext cx="5905273" cy="1614697"/>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a:solidFill>
                  <a:srgbClr val="051D2E"/>
                </a:solidFill>
              </a:endParaRPr>
            </a:p>
          </p:txBody>
        </p:sp>
        <p:sp>
          <p:nvSpPr>
            <p:cNvPr id="8" name="TextBox 7">
              <a:extLst>
                <a:ext uri="{FF2B5EF4-FFF2-40B4-BE49-F238E27FC236}">
                  <a16:creationId xmlns:a16="http://schemas.microsoft.com/office/drawing/2014/main" id="{9D331026-F4A8-ECB5-F3FE-212B30031869}"/>
                </a:ext>
              </a:extLst>
            </p:cNvPr>
            <p:cNvSpPr txBox="1"/>
            <p:nvPr/>
          </p:nvSpPr>
          <p:spPr>
            <a:xfrm>
              <a:off x="4254470" y="2203937"/>
              <a:ext cx="5691707" cy="814402"/>
            </a:xfrm>
            <a:prstGeom prst="rect">
              <a:avLst/>
            </a:prstGeom>
            <a:noFill/>
          </p:spPr>
          <p:txBody>
            <a:bodyPr wrap="square" lIns="0" tIns="0" rIns="0" bIns="0" rtlCol="0" anchor="ctr" anchorCtr="0">
              <a:noAutofit/>
            </a:bodyPr>
            <a:lstStyle/>
            <a:p>
              <a:r>
                <a:rPr lang="en-GB" i="1" dirty="0">
                  <a:solidFill>
                    <a:srgbClr val="051D2E"/>
                  </a:solidFill>
                </a:rPr>
                <a:t>“I feel left out if my friends are talking about a film I haven't seen” </a:t>
              </a:r>
              <a:r>
                <a:rPr lang="en-GB" sz="1400" dirty="0">
                  <a:solidFill>
                    <a:srgbClr val="051D2E"/>
                  </a:solidFill>
                </a:rPr>
                <a:t>(52% agree, Index: 129)</a:t>
              </a:r>
              <a:endParaRPr lang="en-GB" sz="1200" dirty="0">
                <a:solidFill>
                  <a:srgbClr val="051D2E"/>
                </a:solidFill>
              </a:endParaRPr>
            </a:p>
          </p:txBody>
        </p:sp>
      </p:grpSp>
      <p:sp>
        <p:nvSpPr>
          <p:cNvPr id="10" name="Rectangle: Rounded Corners 9">
            <a:extLst>
              <a:ext uri="{FF2B5EF4-FFF2-40B4-BE49-F238E27FC236}">
                <a16:creationId xmlns:a16="http://schemas.microsoft.com/office/drawing/2014/main" id="{B4BD7B45-4727-D62E-10BF-CBD96B80A001}"/>
              </a:ext>
            </a:extLst>
          </p:cNvPr>
          <p:cNvSpPr/>
          <p:nvPr/>
        </p:nvSpPr>
        <p:spPr>
          <a:xfrm>
            <a:off x="5634712" y="2718644"/>
            <a:ext cx="5741251" cy="324000"/>
          </a:xfrm>
          <a:prstGeom prst="roundRect">
            <a:avLst>
              <a:gd name="adj" fmla="val 1511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nchorCtr="0"/>
          <a:lstStyle/>
          <a:p>
            <a:r>
              <a:rPr lang="en-GB" sz="2000" b="1" dirty="0">
                <a:solidFill>
                  <a:srgbClr val="051D2E"/>
                </a:solidFill>
              </a:rPr>
              <a:t>Promotes FOMO</a:t>
            </a:r>
          </a:p>
        </p:txBody>
      </p:sp>
      <p:sp>
        <p:nvSpPr>
          <p:cNvPr id="14" name="Rectangle: Rounded Corners 13">
            <a:extLst>
              <a:ext uri="{FF2B5EF4-FFF2-40B4-BE49-F238E27FC236}">
                <a16:creationId xmlns:a16="http://schemas.microsoft.com/office/drawing/2014/main" id="{E83A4A27-7F66-683D-838B-4B8121F8B576}"/>
              </a:ext>
            </a:extLst>
          </p:cNvPr>
          <p:cNvSpPr/>
          <p:nvPr/>
        </p:nvSpPr>
        <p:spPr>
          <a:xfrm>
            <a:off x="5620215" y="3785381"/>
            <a:ext cx="5741251" cy="324000"/>
          </a:xfrm>
          <a:prstGeom prst="roundRect">
            <a:avLst>
              <a:gd name="adj" fmla="val 1511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nchorCtr="0"/>
          <a:lstStyle/>
          <a:p>
            <a:r>
              <a:rPr lang="en-GB" sz="2000" b="1" dirty="0">
                <a:solidFill>
                  <a:srgbClr val="051D2E"/>
                </a:solidFill>
              </a:rPr>
              <a:t>Social Interaction</a:t>
            </a:r>
          </a:p>
        </p:txBody>
      </p:sp>
      <p:sp>
        <p:nvSpPr>
          <p:cNvPr id="16" name="Rectangle: Rounded Corners 15">
            <a:extLst>
              <a:ext uri="{FF2B5EF4-FFF2-40B4-BE49-F238E27FC236}">
                <a16:creationId xmlns:a16="http://schemas.microsoft.com/office/drawing/2014/main" id="{933BB256-437D-A045-9058-719737EEE16D}"/>
              </a:ext>
            </a:extLst>
          </p:cNvPr>
          <p:cNvSpPr/>
          <p:nvPr/>
        </p:nvSpPr>
        <p:spPr>
          <a:xfrm>
            <a:off x="5620215" y="4888053"/>
            <a:ext cx="5741251" cy="324000"/>
          </a:xfrm>
          <a:prstGeom prst="roundRect">
            <a:avLst>
              <a:gd name="adj" fmla="val 1511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nchorCtr="0"/>
          <a:lstStyle/>
          <a:p>
            <a:r>
              <a:rPr lang="en-GB" sz="2000" b="1" dirty="0">
                <a:solidFill>
                  <a:srgbClr val="051D2E"/>
                </a:solidFill>
              </a:rPr>
              <a:t>Trend &amp; Styles</a:t>
            </a:r>
          </a:p>
        </p:txBody>
      </p:sp>
      <p:sp>
        <p:nvSpPr>
          <p:cNvPr id="11" name="Text Placeholder 2">
            <a:extLst>
              <a:ext uri="{FF2B5EF4-FFF2-40B4-BE49-F238E27FC236}">
                <a16:creationId xmlns:a16="http://schemas.microsoft.com/office/drawing/2014/main" id="{FBC10368-87A7-668D-AB4C-2955E1C4BE3A}"/>
              </a:ext>
            </a:extLst>
          </p:cNvPr>
          <p:cNvSpPr txBox="1">
            <a:spLocks/>
          </p:cNvSpPr>
          <p:nvPr/>
        </p:nvSpPr>
        <p:spPr>
          <a:xfrm>
            <a:off x="629019" y="1609084"/>
            <a:ext cx="4510191" cy="1298236"/>
          </a:xfrm>
          <a:prstGeom prst="roundRect">
            <a:avLst>
              <a:gd name="adj" fmla="val 2993"/>
            </a:avLst>
          </a:prstGeom>
          <a:solidFill>
            <a:srgbClr val="FFFFFF"/>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051D2E"/>
                </a:solidFill>
              </a:rPr>
              <a:t> </a:t>
            </a:r>
          </a:p>
        </p:txBody>
      </p:sp>
      <p:sp>
        <p:nvSpPr>
          <p:cNvPr id="12" name="Text Placeholder 4">
            <a:extLst>
              <a:ext uri="{FF2B5EF4-FFF2-40B4-BE49-F238E27FC236}">
                <a16:creationId xmlns:a16="http://schemas.microsoft.com/office/drawing/2014/main" id="{54AA0874-8BF0-302F-0F4F-4338AF1183ED}"/>
              </a:ext>
            </a:extLst>
          </p:cNvPr>
          <p:cNvSpPr txBox="1">
            <a:spLocks/>
          </p:cNvSpPr>
          <p:nvPr/>
        </p:nvSpPr>
        <p:spPr>
          <a:xfrm>
            <a:off x="751568" y="1757865"/>
            <a:ext cx="1100675" cy="989553"/>
          </a:xfrm>
          <a:prstGeom prst="roundRect">
            <a:avLst>
              <a:gd name="adj" fmla="val 2993"/>
            </a:avLst>
          </a:prstGeom>
          <a:solidFill>
            <a:srgbClr val="82B2B3"/>
          </a:solidFill>
        </p:spPr>
        <p:txBody>
          <a:bodyPr>
            <a:normAutofit/>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endParaRPr lang="en-GB" sz="2400" b="0" dirty="0">
              <a:solidFill>
                <a:srgbClr val="051D2E"/>
              </a:solidFill>
            </a:endParaRPr>
          </a:p>
        </p:txBody>
      </p:sp>
      <p:sp>
        <p:nvSpPr>
          <p:cNvPr id="15" name="TextBox 14">
            <a:extLst>
              <a:ext uri="{FF2B5EF4-FFF2-40B4-BE49-F238E27FC236}">
                <a16:creationId xmlns:a16="http://schemas.microsoft.com/office/drawing/2014/main" id="{B18B526F-8EB4-A31D-CB84-33818D89816B}"/>
              </a:ext>
            </a:extLst>
          </p:cNvPr>
          <p:cNvSpPr txBox="1"/>
          <p:nvPr/>
        </p:nvSpPr>
        <p:spPr>
          <a:xfrm>
            <a:off x="2007435" y="1787360"/>
            <a:ext cx="2380735" cy="923330"/>
          </a:xfrm>
          <a:prstGeom prst="rect">
            <a:avLst/>
          </a:prstGeom>
          <a:noFill/>
        </p:spPr>
        <p:txBody>
          <a:bodyPr wrap="square">
            <a:spAutoFit/>
          </a:bodyPr>
          <a:lstStyle/>
          <a:p>
            <a:r>
              <a:rPr lang="en-GB" dirty="0">
                <a:solidFill>
                  <a:srgbClr val="051D2E"/>
                </a:solidFill>
              </a:rPr>
              <a:t>of 16-34s have visited the cinema in the last 12 months</a:t>
            </a:r>
          </a:p>
        </p:txBody>
      </p:sp>
      <p:sp>
        <p:nvSpPr>
          <p:cNvPr id="26" name="TextBox 25">
            <a:extLst>
              <a:ext uri="{FF2B5EF4-FFF2-40B4-BE49-F238E27FC236}">
                <a16:creationId xmlns:a16="http://schemas.microsoft.com/office/drawing/2014/main" id="{44EA32E8-CA8D-4B31-D889-D505B9CAD90E}"/>
              </a:ext>
            </a:extLst>
          </p:cNvPr>
          <p:cNvSpPr txBox="1"/>
          <p:nvPr/>
        </p:nvSpPr>
        <p:spPr>
          <a:xfrm>
            <a:off x="1893246" y="3518251"/>
            <a:ext cx="2380735" cy="923330"/>
          </a:xfrm>
          <a:prstGeom prst="rect">
            <a:avLst/>
          </a:prstGeom>
          <a:noFill/>
        </p:spPr>
        <p:txBody>
          <a:bodyPr wrap="square">
            <a:spAutoFit/>
          </a:bodyPr>
          <a:lstStyle/>
          <a:p>
            <a:r>
              <a:rPr lang="en-GB" dirty="0">
                <a:solidFill>
                  <a:srgbClr val="051D2E"/>
                </a:solidFill>
              </a:rPr>
              <a:t>of 16-45s have visited the cinema in the last 12 months</a:t>
            </a:r>
          </a:p>
        </p:txBody>
      </p:sp>
      <p:sp>
        <p:nvSpPr>
          <p:cNvPr id="32" name="TextBox 31">
            <a:extLst>
              <a:ext uri="{FF2B5EF4-FFF2-40B4-BE49-F238E27FC236}">
                <a16:creationId xmlns:a16="http://schemas.microsoft.com/office/drawing/2014/main" id="{440816F8-6F06-A5A7-8A8C-2732FED63680}"/>
              </a:ext>
            </a:extLst>
          </p:cNvPr>
          <p:cNvSpPr txBox="1"/>
          <p:nvPr/>
        </p:nvSpPr>
        <p:spPr>
          <a:xfrm>
            <a:off x="1638421" y="5071459"/>
            <a:ext cx="2380735" cy="923330"/>
          </a:xfrm>
          <a:prstGeom prst="rect">
            <a:avLst/>
          </a:prstGeom>
          <a:noFill/>
        </p:spPr>
        <p:txBody>
          <a:bodyPr wrap="square">
            <a:spAutoFit/>
          </a:bodyPr>
          <a:lstStyle/>
          <a:p>
            <a:r>
              <a:rPr lang="en-GB" dirty="0"/>
              <a:t>of 16-45s have visited the cinema in the last 12 months</a:t>
            </a:r>
          </a:p>
        </p:txBody>
      </p:sp>
      <p:sp>
        <p:nvSpPr>
          <p:cNvPr id="34" name="Text Placeholder 2">
            <a:extLst>
              <a:ext uri="{FF2B5EF4-FFF2-40B4-BE49-F238E27FC236}">
                <a16:creationId xmlns:a16="http://schemas.microsoft.com/office/drawing/2014/main" id="{88B40E66-ADCF-3E2B-8FE9-12425D3F791D}"/>
              </a:ext>
            </a:extLst>
          </p:cNvPr>
          <p:cNvSpPr txBox="1">
            <a:spLocks/>
          </p:cNvSpPr>
          <p:nvPr/>
        </p:nvSpPr>
        <p:spPr>
          <a:xfrm>
            <a:off x="629019" y="3033431"/>
            <a:ext cx="4510191" cy="1298236"/>
          </a:xfrm>
          <a:prstGeom prst="roundRect">
            <a:avLst>
              <a:gd name="adj" fmla="val 2993"/>
            </a:avLst>
          </a:prstGeom>
          <a:solidFill>
            <a:srgbClr val="FFFFFF"/>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endParaRPr lang="en-GB" dirty="0">
              <a:solidFill>
                <a:srgbClr val="051D2E"/>
              </a:solidFill>
            </a:endParaRPr>
          </a:p>
        </p:txBody>
      </p:sp>
      <p:sp>
        <p:nvSpPr>
          <p:cNvPr id="36" name="Text Placeholder 4">
            <a:extLst>
              <a:ext uri="{FF2B5EF4-FFF2-40B4-BE49-F238E27FC236}">
                <a16:creationId xmlns:a16="http://schemas.microsoft.com/office/drawing/2014/main" id="{8C2613F8-FF0A-E557-FD39-F17B5835E41E}"/>
              </a:ext>
            </a:extLst>
          </p:cNvPr>
          <p:cNvSpPr txBox="1">
            <a:spLocks/>
          </p:cNvSpPr>
          <p:nvPr/>
        </p:nvSpPr>
        <p:spPr>
          <a:xfrm>
            <a:off x="772071" y="3223535"/>
            <a:ext cx="1100675" cy="989553"/>
          </a:xfrm>
          <a:prstGeom prst="roundRect">
            <a:avLst>
              <a:gd name="adj" fmla="val 2993"/>
            </a:avLst>
          </a:prstGeom>
          <a:solidFill>
            <a:srgbClr val="82B2B3"/>
          </a:solidFill>
        </p:spPr>
        <p:txBody>
          <a:bodyPr>
            <a:normAutofit/>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endParaRPr lang="en-GB" sz="2400" b="0" dirty="0">
              <a:solidFill>
                <a:srgbClr val="051D2E"/>
              </a:solidFill>
            </a:endParaRPr>
          </a:p>
        </p:txBody>
      </p:sp>
      <p:sp>
        <p:nvSpPr>
          <p:cNvPr id="47" name="TextBox 46">
            <a:extLst>
              <a:ext uri="{FF2B5EF4-FFF2-40B4-BE49-F238E27FC236}">
                <a16:creationId xmlns:a16="http://schemas.microsoft.com/office/drawing/2014/main" id="{12F983AE-7B6D-5817-09BA-6B20F5E458C2}"/>
              </a:ext>
            </a:extLst>
          </p:cNvPr>
          <p:cNvSpPr txBox="1"/>
          <p:nvPr/>
        </p:nvSpPr>
        <p:spPr>
          <a:xfrm>
            <a:off x="2035727" y="3379062"/>
            <a:ext cx="2870366" cy="646331"/>
          </a:xfrm>
          <a:prstGeom prst="rect">
            <a:avLst/>
          </a:prstGeom>
          <a:noFill/>
        </p:spPr>
        <p:txBody>
          <a:bodyPr wrap="square">
            <a:spAutoFit/>
          </a:bodyPr>
          <a:lstStyle/>
          <a:p>
            <a:r>
              <a:rPr lang="en-GB" dirty="0">
                <a:solidFill>
                  <a:srgbClr val="051D2E"/>
                </a:solidFill>
              </a:rPr>
              <a:t>More likely to be heavy cinemagoers</a:t>
            </a:r>
          </a:p>
        </p:txBody>
      </p:sp>
      <p:sp>
        <p:nvSpPr>
          <p:cNvPr id="50" name="Text Placeholder 2">
            <a:extLst>
              <a:ext uri="{FF2B5EF4-FFF2-40B4-BE49-F238E27FC236}">
                <a16:creationId xmlns:a16="http://schemas.microsoft.com/office/drawing/2014/main" id="{690F2B4B-767A-996B-416A-89B72149DA0A}"/>
              </a:ext>
            </a:extLst>
          </p:cNvPr>
          <p:cNvSpPr txBox="1">
            <a:spLocks/>
          </p:cNvSpPr>
          <p:nvPr/>
        </p:nvSpPr>
        <p:spPr>
          <a:xfrm>
            <a:off x="629019" y="4467607"/>
            <a:ext cx="4510191" cy="1298236"/>
          </a:xfrm>
          <a:prstGeom prst="roundRect">
            <a:avLst>
              <a:gd name="adj" fmla="val 2993"/>
            </a:avLst>
          </a:prstGeom>
          <a:solidFill>
            <a:srgbClr val="FFFFFF"/>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051D2E"/>
                </a:solidFill>
              </a:rPr>
              <a:t> </a:t>
            </a:r>
          </a:p>
        </p:txBody>
      </p:sp>
      <p:sp>
        <p:nvSpPr>
          <p:cNvPr id="52" name="Text Placeholder 4">
            <a:extLst>
              <a:ext uri="{FF2B5EF4-FFF2-40B4-BE49-F238E27FC236}">
                <a16:creationId xmlns:a16="http://schemas.microsoft.com/office/drawing/2014/main" id="{E6B1B20D-F34F-1EE6-CD54-E4037675B360}"/>
              </a:ext>
            </a:extLst>
          </p:cNvPr>
          <p:cNvSpPr txBox="1">
            <a:spLocks/>
          </p:cNvSpPr>
          <p:nvPr/>
        </p:nvSpPr>
        <p:spPr>
          <a:xfrm>
            <a:off x="772071" y="4661892"/>
            <a:ext cx="1100675" cy="989553"/>
          </a:xfrm>
          <a:prstGeom prst="roundRect">
            <a:avLst>
              <a:gd name="adj" fmla="val 2993"/>
            </a:avLst>
          </a:prstGeom>
          <a:solidFill>
            <a:srgbClr val="82B2B3"/>
          </a:solidFill>
        </p:spPr>
        <p:txBody>
          <a:bodyPr>
            <a:normAutofit/>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ctr">
              <a:buNone/>
            </a:pPr>
            <a:endParaRPr lang="en-GB" sz="2400" b="0" dirty="0">
              <a:solidFill>
                <a:srgbClr val="051D2E"/>
              </a:solidFill>
            </a:endParaRPr>
          </a:p>
        </p:txBody>
      </p:sp>
      <p:sp>
        <p:nvSpPr>
          <p:cNvPr id="54" name="TextBox 53">
            <a:extLst>
              <a:ext uri="{FF2B5EF4-FFF2-40B4-BE49-F238E27FC236}">
                <a16:creationId xmlns:a16="http://schemas.microsoft.com/office/drawing/2014/main" id="{8D788456-1FFF-9934-738C-7D9C60BA49D0}"/>
              </a:ext>
            </a:extLst>
          </p:cNvPr>
          <p:cNvSpPr txBox="1"/>
          <p:nvPr/>
        </p:nvSpPr>
        <p:spPr>
          <a:xfrm>
            <a:off x="1994024" y="4678514"/>
            <a:ext cx="3135312" cy="923330"/>
          </a:xfrm>
          <a:prstGeom prst="rect">
            <a:avLst/>
          </a:prstGeom>
          <a:noFill/>
        </p:spPr>
        <p:txBody>
          <a:bodyPr wrap="square">
            <a:spAutoFit/>
          </a:bodyPr>
          <a:lstStyle/>
          <a:p>
            <a:r>
              <a:rPr lang="en-GB" dirty="0">
                <a:solidFill>
                  <a:srgbClr val="051D2E"/>
                </a:solidFill>
              </a:rPr>
              <a:t>More likely to consider themselves ‘Film enthusiasts’ or ‘film buffs’</a:t>
            </a:r>
          </a:p>
        </p:txBody>
      </p:sp>
      <p:sp>
        <p:nvSpPr>
          <p:cNvPr id="56" name="TextBox 55">
            <a:extLst>
              <a:ext uri="{FF2B5EF4-FFF2-40B4-BE49-F238E27FC236}">
                <a16:creationId xmlns:a16="http://schemas.microsoft.com/office/drawing/2014/main" id="{3B2ED099-40DF-B491-BE18-0F04534BE6BC}"/>
              </a:ext>
            </a:extLst>
          </p:cNvPr>
          <p:cNvSpPr txBox="1"/>
          <p:nvPr/>
        </p:nvSpPr>
        <p:spPr>
          <a:xfrm>
            <a:off x="731931" y="1913694"/>
            <a:ext cx="1100676" cy="677108"/>
          </a:xfrm>
          <a:prstGeom prst="rect">
            <a:avLst/>
          </a:prstGeom>
          <a:noFill/>
        </p:spPr>
        <p:txBody>
          <a:bodyPr wrap="square">
            <a:spAutoFit/>
          </a:bodyPr>
          <a:lstStyle/>
          <a:p>
            <a:pPr marL="0" indent="0" algn="ctr">
              <a:buNone/>
            </a:pPr>
            <a:r>
              <a:rPr lang="en-GB" sz="2400" b="1" dirty="0">
                <a:solidFill>
                  <a:srgbClr val="051D2E"/>
                </a:solidFill>
              </a:rPr>
              <a:t>63%</a:t>
            </a:r>
          </a:p>
          <a:p>
            <a:pPr marL="0" indent="0" algn="ctr">
              <a:buNone/>
            </a:pPr>
            <a:r>
              <a:rPr lang="en-GB" sz="1400" b="0" dirty="0">
                <a:solidFill>
                  <a:srgbClr val="051D2E"/>
                </a:solidFill>
              </a:rPr>
              <a:t>(</a:t>
            </a:r>
            <a:r>
              <a:rPr lang="en-GB" sz="1400" b="0" dirty="0" err="1">
                <a:solidFill>
                  <a:srgbClr val="051D2E"/>
                </a:solidFill>
              </a:rPr>
              <a:t>i</a:t>
            </a:r>
            <a:r>
              <a:rPr lang="en-GB" sz="1400" b="0" dirty="0">
                <a:solidFill>
                  <a:srgbClr val="051D2E"/>
                </a:solidFill>
              </a:rPr>
              <a:t>. 123)</a:t>
            </a:r>
            <a:endParaRPr lang="en-GB" sz="1400" dirty="0">
              <a:solidFill>
                <a:srgbClr val="051D2E"/>
              </a:solidFill>
            </a:endParaRPr>
          </a:p>
        </p:txBody>
      </p:sp>
      <p:sp>
        <p:nvSpPr>
          <p:cNvPr id="58" name="TextBox 57">
            <a:extLst>
              <a:ext uri="{FF2B5EF4-FFF2-40B4-BE49-F238E27FC236}">
                <a16:creationId xmlns:a16="http://schemas.microsoft.com/office/drawing/2014/main" id="{D9E6593C-02A8-153E-0053-2301B4DA40C4}"/>
              </a:ext>
            </a:extLst>
          </p:cNvPr>
          <p:cNvSpPr txBox="1"/>
          <p:nvPr/>
        </p:nvSpPr>
        <p:spPr>
          <a:xfrm>
            <a:off x="760554" y="3471396"/>
            <a:ext cx="1100676" cy="461665"/>
          </a:xfrm>
          <a:prstGeom prst="rect">
            <a:avLst/>
          </a:prstGeom>
          <a:noFill/>
        </p:spPr>
        <p:txBody>
          <a:bodyPr wrap="square">
            <a:spAutoFit/>
          </a:bodyPr>
          <a:lstStyle/>
          <a:p>
            <a:pPr marL="0" indent="0" algn="ctr">
              <a:buNone/>
            </a:pPr>
            <a:r>
              <a:rPr lang="en-GB" sz="2400" b="1" dirty="0">
                <a:solidFill>
                  <a:srgbClr val="051D2E"/>
                </a:solidFill>
              </a:rPr>
              <a:t>+66%</a:t>
            </a:r>
            <a:endParaRPr lang="en-GB" sz="1400" dirty="0">
              <a:solidFill>
                <a:srgbClr val="051D2E"/>
              </a:solidFill>
            </a:endParaRPr>
          </a:p>
        </p:txBody>
      </p:sp>
      <p:sp>
        <p:nvSpPr>
          <p:cNvPr id="60" name="TextBox 59">
            <a:extLst>
              <a:ext uri="{FF2B5EF4-FFF2-40B4-BE49-F238E27FC236}">
                <a16:creationId xmlns:a16="http://schemas.microsoft.com/office/drawing/2014/main" id="{699B2B57-A194-9C02-EE7E-02A81A3C6CC7}"/>
              </a:ext>
            </a:extLst>
          </p:cNvPr>
          <p:cNvSpPr txBox="1"/>
          <p:nvPr/>
        </p:nvSpPr>
        <p:spPr>
          <a:xfrm>
            <a:off x="731931" y="4885892"/>
            <a:ext cx="1100676" cy="461665"/>
          </a:xfrm>
          <a:prstGeom prst="rect">
            <a:avLst/>
          </a:prstGeom>
          <a:noFill/>
        </p:spPr>
        <p:txBody>
          <a:bodyPr wrap="square">
            <a:spAutoFit/>
          </a:bodyPr>
          <a:lstStyle/>
          <a:p>
            <a:pPr marL="0" indent="0" algn="ctr">
              <a:buNone/>
            </a:pPr>
            <a:r>
              <a:rPr lang="en-GB" sz="2400" b="1" dirty="0">
                <a:solidFill>
                  <a:srgbClr val="051D2E"/>
                </a:solidFill>
              </a:rPr>
              <a:t>+25%</a:t>
            </a:r>
            <a:endParaRPr lang="en-GB" sz="1400" dirty="0">
              <a:solidFill>
                <a:srgbClr val="051D2E"/>
              </a:solidFill>
            </a:endParaRPr>
          </a:p>
        </p:txBody>
      </p:sp>
    </p:spTree>
    <p:extLst>
      <p:ext uri="{BB962C8B-B14F-4D97-AF65-F5344CB8AC3E}">
        <p14:creationId xmlns:p14="http://schemas.microsoft.com/office/powerpoint/2010/main" val="1281656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9BA3E-1567-4DBB-3C56-B502D3A1B98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05840AF-EF0A-08D1-6D31-6506D6FD2D89}"/>
              </a:ext>
            </a:extLst>
          </p:cNvPr>
          <p:cNvSpPr>
            <a:spLocks noGrp="1"/>
          </p:cNvSpPr>
          <p:nvPr>
            <p:ph type="title"/>
          </p:nvPr>
        </p:nvSpPr>
        <p:spPr>
          <a:xfrm>
            <a:off x="199829" y="239094"/>
            <a:ext cx="11786929" cy="525552"/>
          </a:xfrm>
        </p:spPr>
        <p:txBody>
          <a:bodyPr/>
          <a:lstStyle/>
          <a:p>
            <a:r>
              <a:rPr lang="en-GB" dirty="0"/>
              <a:t>16-34s lure by excitement of new releases</a:t>
            </a:r>
          </a:p>
        </p:txBody>
      </p:sp>
      <p:sp>
        <p:nvSpPr>
          <p:cNvPr id="2" name="Text Placeholder 1">
            <a:extLst>
              <a:ext uri="{FF2B5EF4-FFF2-40B4-BE49-F238E27FC236}">
                <a16:creationId xmlns:a16="http://schemas.microsoft.com/office/drawing/2014/main" id="{3B302C42-2494-11DE-D2CE-B590A556E142}"/>
              </a:ext>
            </a:extLst>
          </p:cNvPr>
          <p:cNvSpPr>
            <a:spLocks noGrp="1"/>
          </p:cNvSpPr>
          <p:nvPr>
            <p:ph type="body" sz="quarter" idx="83"/>
          </p:nvPr>
        </p:nvSpPr>
        <p:spPr/>
        <p:txBody>
          <a:bodyPr/>
          <a:lstStyle/>
          <a:p>
            <a:pPr defTabSz="654246">
              <a:lnSpc>
                <a:spcPts val="573"/>
              </a:lnSpc>
              <a:buClr>
                <a:srgbClr val="FFFFFF"/>
              </a:buClr>
              <a:buSzPct val="100000"/>
              <a:defRPr/>
            </a:pPr>
            <a:r>
              <a:rPr lang="en-GB" dirty="0"/>
              <a:t>Source: FAME 2024. Based on Adults 16+, Index vs. Cinemagoers 16+</a:t>
            </a:r>
            <a:endParaRPr lang="en-US" dirty="0"/>
          </a:p>
        </p:txBody>
      </p:sp>
      <p:sp>
        <p:nvSpPr>
          <p:cNvPr id="3" name="Subtitle 2">
            <a:extLst>
              <a:ext uri="{FF2B5EF4-FFF2-40B4-BE49-F238E27FC236}">
                <a16:creationId xmlns:a16="http://schemas.microsoft.com/office/drawing/2014/main" id="{8AA186ED-F2FE-F814-C2FF-08E532AE1ED3}"/>
              </a:ext>
            </a:extLst>
          </p:cNvPr>
          <p:cNvSpPr>
            <a:spLocks noGrp="1"/>
          </p:cNvSpPr>
          <p:nvPr>
            <p:ph type="subTitle" idx="1"/>
          </p:nvPr>
        </p:nvSpPr>
        <p:spPr>
          <a:xfrm>
            <a:off x="199829" y="1046229"/>
            <a:ext cx="10916809" cy="297977"/>
          </a:xfrm>
        </p:spPr>
        <p:txBody>
          <a:bodyPr/>
          <a:lstStyle/>
          <a:p>
            <a:r>
              <a:rPr lang="en-GB" dirty="0"/>
              <a:t>Young adults are significantly more likely than older adults to go during a film’s opening weekend </a:t>
            </a:r>
          </a:p>
        </p:txBody>
      </p:sp>
      <p:graphicFrame>
        <p:nvGraphicFramePr>
          <p:cNvPr id="8" name="Table Placeholder 7">
            <a:extLst>
              <a:ext uri="{FF2B5EF4-FFF2-40B4-BE49-F238E27FC236}">
                <a16:creationId xmlns:a16="http://schemas.microsoft.com/office/drawing/2014/main" id="{163FFAE7-8D1D-6988-F2B6-5BEA42D39EB1}"/>
              </a:ext>
            </a:extLst>
          </p:cNvPr>
          <p:cNvGraphicFramePr>
            <a:graphicFrameLocks noGrp="1"/>
          </p:cNvGraphicFramePr>
          <p:nvPr>
            <p:ph type="tbl" sz="quarter" idx="10"/>
            <p:extLst>
              <p:ext uri="{D42A27DB-BD31-4B8C-83A1-F6EECF244321}">
                <p14:modId xmlns:p14="http://schemas.microsoft.com/office/powerpoint/2010/main" val="15922093"/>
              </p:ext>
            </p:extLst>
          </p:nvPr>
        </p:nvGraphicFramePr>
        <p:xfrm>
          <a:off x="199829" y="1777429"/>
          <a:ext cx="11512550" cy="43243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56401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8D99D-FE77-CC96-F322-0F7FBD6AF93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86BF732-A714-5B4A-CB94-65B16D66F923}"/>
              </a:ext>
            </a:extLst>
          </p:cNvPr>
          <p:cNvSpPr>
            <a:spLocks noGrp="1"/>
          </p:cNvSpPr>
          <p:nvPr>
            <p:ph type="body" sz="quarter" idx="83"/>
          </p:nvPr>
        </p:nvSpPr>
        <p:spPr/>
        <p:txBody>
          <a:bodyPr/>
          <a:lstStyle/>
          <a:p>
            <a:r>
              <a:rPr lang="en-GB" dirty="0"/>
              <a:t>Source: BARB</a:t>
            </a:r>
          </a:p>
          <a:p>
            <a:endParaRPr lang="en-GB" dirty="0"/>
          </a:p>
        </p:txBody>
      </p:sp>
      <p:sp>
        <p:nvSpPr>
          <p:cNvPr id="4" name="Title 3">
            <a:extLst>
              <a:ext uri="{FF2B5EF4-FFF2-40B4-BE49-F238E27FC236}">
                <a16:creationId xmlns:a16="http://schemas.microsoft.com/office/drawing/2014/main" id="{1191021B-E2A4-B1BD-C3AF-91D8CF780A10}"/>
              </a:ext>
            </a:extLst>
          </p:cNvPr>
          <p:cNvSpPr>
            <a:spLocks noGrp="1"/>
          </p:cNvSpPr>
          <p:nvPr>
            <p:ph type="title"/>
          </p:nvPr>
        </p:nvSpPr>
        <p:spPr>
          <a:xfrm>
            <a:off x="199829" y="239094"/>
            <a:ext cx="11786929" cy="525552"/>
          </a:xfrm>
        </p:spPr>
        <p:txBody>
          <a:bodyPr/>
          <a:lstStyle/>
          <a:p>
            <a:r>
              <a:rPr lang="en-GB" sz="4000" dirty="0"/>
              <a:t>Whilst they are also becoming increasingly less interested in traditional TV</a:t>
            </a:r>
          </a:p>
        </p:txBody>
      </p:sp>
      <p:graphicFrame>
        <p:nvGraphicFramePr>
          <p:cNvPr id="11" name="Chart Placeholder 10">
            <a:extLst>
              <a:ext uri="{FF2B5EF4-FFF2-40B4-BE49-F238E27FC236}">
                <a16:creationId xmlns:a16="http://schemas.microsoft.com/office/drawing/2014/main" id="{A1588A72-A02C-D4D1-4D8F-1048827F442F}"/>
              </a:ext>
            </a:extLst>
          </p:cNvPr>
          <p:cNvGraphicFramePr>
            <a:graphicFrameLocks noGrp="1"/>
          </p:cNvGraphicFramePr>
          <p:nvPr>
            <p:ph type="chart" sz="quarter" idx="84"/>
            <p:extLst>
              <p:ext uri="{D42A27DB-BD31-4B8C-83A1-F6EECF244321}">
                <p14:modId xmlns:p14="http://schemas.microsoft.com/office/powerpoint/2010/main" val="3201906301"/>
              </p:ext>
            </p:extLst>
          </p:nvPr>
        </p:nvGraphicFramePr>
        <p:xfrm>
          <a:off x="325438" y="1670050"/>
          <a:ext cx="11541125" cy="42100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Table 13">
            <a:extLst>
              <a:ext uri="{FF2B5EF4-FFF2-40B4-BE49-F238E27FC236}">
                <a16:creationId xmlns:a16="http://schemas.microsoft.com/office/drawing/2014/main" id="{6D4454E8-2254-AD60-81CD-C30C63C7A90F}"/>
              </a:ext>
            </a:extLst>
          </p:cNvPr>
          <p:cNvGraphicFramePr>
            <a:graphicFrameLocks noGrp="1"/>
          </p:cNvGraphicFramePr>
          <p:nvPr>
            <p:extLst>
              <p:ext uri="{D42A27DB-BD31-4B8C-83A1-F6EECF244321}">
                <p14:modId xmlns:p14="http://schemas.microsoft.com/office/powerpoint/2010/main" val="2898067547"/>
              </p:ext>
            </p:extLst>
          </p:nvPr>
        </p:nvGraphicFramePr>
        <p:xfrm>
          <a:off x="199829" y="1952090"/>
          <a:ext cx="487680" cy="3435978"/>
        </p:xfrm>
        <a:graphic>
          <a:graphicData uri="http://schemas.openxmlformats.org/drawingml/2006/table">
            <a:tbl>
              <a:tblPr firstRow="1" bandRow="1"/>
              <a:tblGrid>
                <a:gridCol w="487680">
                  <a:extLst>
                    <a:ext uri="{9D8B030D-6E8A-4147-A177-3AD203B41FA5}">
                      <a16:colId xmlns:a16="http://schemas.microsoft.com/office/drawing/2014/main" val="3486166921"/>
                    </a:ext>
                  </a:extLst>
                </a:gridCol>
              </a:tblGrid>
              <a:tr h="572663">
                <a:tc>
                  <a:txBody>
                    <a:bodyPr/>
                    <a:lstStyle/>
                    <a:p>
                      <a:pPr algn="r"/>
                      <a:r>
                        <a:rPr lang="en-GB" sz="1200" dirty="0">
                          <a:solidFill>
                            <a:srgbClr val="051D2E"/>
                          </a:solidFill>
                        </a:rPr>
                        <a:t>25</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91271037"/>
                  </a:ext>
                </a:extLst>
              </a:tr>
              <a:tr h="572663">
                <a:tc>
                  <a:txBody>
                    <a:bodyPr/>
                    <a:lstStyle/>
                    <a:p>
                      <a:pPr algn="r"/>
                      <a:r>
                        <a:rPr lang="en-GB" sz="1200" dirty="0">
                          <a:solidFill>
                            <a:srgbClr val="051D2E"/>
                          </a:solidFill>
                        </a:rPr>
                        <a:t>20</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2213601"/>
                  </a:ext>
                </a:extLst>
              </a:tr>
              <a:tr h="572663">
                <a:tc>
                  <a:txBody>
                    <a:bodyPr/>
                    <a:lstStyle/>
                    <a:p>
                      <a:pPr algn="r"/>
                      <a:r>
                        <a:rPr lang="en-GB" sz="1200" dirty="0">
                          <a:solidFill>
                            <a:srgbClr val="051D2E"/>
                          </a:solidFill>
                        </a:rPr>
                        <a:t>15</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807110119"/>
                  </a:ext>
                </a:extLst>
              </a:tr>
              <a:tr h="572663">
                <a:tc>
                  <a:txBody>
                    <a:bodyPr/>
                    <a:lstStyle/>
                    <a:p>
                      <a:pPr algn="r"/>
                      <a:r>
                        <a:rPr lang="en-GB" sz="1200" dirty="0">
                          <a:solidFill>
                            <a:srgbClr val="051D2E"/>
                          </a:solidFill>
                        </a:rPr>
                        <a:t>10</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77787307"/>
                  </a:ext>
                </a:extLst>
              </a:tr>
              <a:tr h="572663">
                <a:tc>
                  <a:txBody>
                    <a:bodyPr/>
                    <a:lstStyle/>
                    <a:p>
                      <a:pPr algn="r"/>
                      <a:r>
                        <a:rPr lang="en-GB" sz="1200" dirty="0">
                          <a:solidFill>
                            <a:srgbClr val="051D2E"/>
                          </a:solidFill>
                        </a:rPr>
                        <a:t>5</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251689596"/>
                  </a:ext>
                </a:extLst>
              </a:tr>
              <a:tr h="572663">
                <a:tc>
                  <a:txBody>
                    <a:bodyPr/>
                    <a:lstStyle/>
                    <a:p>
                      <a:pPr algn="r"/>
                      <a:r>
                        <a:rPr lang="en-GB" sz="1200" dirty="0">
                          <a:solidFill>
                            <a:srgbClr val="051D2E"/>
                          </a:solidFill>
                        </a:rPr>
                        <a:t>0</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457365166"/>
                  </a:ext>
                </a:extLst>
              </a:tr>
            </a:tbl>
          </a:graphicData>
        </a:graphic>
      </p:graphicFrame>
      <p:sp>
        <p:nvSpPr>
          <p:cNvPr id="16" name="Text Placeholder 2">
            <a:extLst>
              <a:ext uri="{FF2B5EF4-FFF2-40B4-BE49-F238E27FC236}">
                <a16:creationId xmlns:a16="http://schemas.microsoft.com/office/drawing/2014/main" id="{12637526-CBE4-9757-8610-4BBBE557688E}"/>
              </a:ext>
            </a:extLst>
          </p:cNvPr>
          <p:cNvSpPr txBox="1">
            <a:spLocks/>
          </p:cNvSpPr>
          <p:nvPr/>
        </p:nvSpPr>
        <p:spPr>
          <a:xfrm>
            <a:off x="9647434" y="1670050"/>
            <a:ext cx="2219128" cy="2162211"/>
          </a:xfrm>
          <a:prstGeom prst="roundRect">
            <a:avLst>
              <a:gd name="adj" fmla="val 4800"/>
            </a:avLst>
          </a:prstGeom>
          <a:solidFill>
            <a:srgbClr val="82B2B3"/>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buNone/>
            </a:pPr>
            <a:r>
              <a:rPr lang="en-GB" sz="6000" dirty="0"/>
              <a:t>-85% </a:t>
            </a:r>
            <a:r>
              <a:rPr lang="en-GB" sz="2000" b="0" dirty="0"/>
              <a:t>Decline in Traditional TV viewing in last 15 years</a:t>
            </a:r>
            <a:endParaRPr lang="en-GB" sz="2000" dirty="0"/>
          </a:p>
        </p:txBody>
      </p:sp>
    </p:spTree>
    <p:extLst>
      <p:ext uri="{BB962C8B-B14F-4D97-AF65-F5344CB8AC3E}">
        <p14:creationId xmlns:p14="http://schemas.microsoft.com/office/powerpoint/2010/main" val="3867091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5FD66-6AC9-505B-F182-9CFA9F1D981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3E2F81-76E4-C269-3151-F3537AD431DE}"/>
              </a:ext>
            </a:extLst>
          </p:cNvPr>
          <p:cNvSpPr>
            <a:spLocks noGrp="1"/>
          </p:cNvSpPr>
          <p:nvPr>
            <p:ph type="body" sz="quarter" idx="83"/>
          </p:nvPr>
        </p:nvSpPr>
        <p:spPr/>
        <p:txBody>
          <a:bodyPr/>
          <a:lstStyle/>
          <a:p>
            <a:r>
              <a:rPr lang="en-GB" dirty="0">
                <a:solidFill>
                  <a:schemeClr val="bg1"/>
                </a:solidFill>
              </a:rPr>
              <a:t>Sources: TGI Media Usage. </a:t>
            </a:r>
            <a:r>
              <a:rPr lang="en-GB" dirty="0" err="1">
                <a:solidFill>
                  <a:schemeClr val="bg1"/>
                </a:solidFill>
              </a:rPr>
              <a:t>Downweighted</a:t>
            </a:r>
            <a:r>
              <a:rPr lang="en-GB" dirty="0">
                <a:solidFill>
                  <a:schemeClr val="bg1"/>
                </a:solidFill>
              </a:rPr>
              <a:t> based on BARB TV viewing data. Dentsu. The Gen Z Effect, FAME 2024 </a:t>
            </a:r>
          </a:p>
          <a:p>
            <a:endParaRPr lang="en-GB" dirty="0">
              <a:solidFill>
                <a:srgbClr val="051D2E"/>
              </a:solidFill>
            </a:endParaRPr>
          </a:p>
        </p:txBody>
      </p:sp>
      <p:sp>
        <p:nvSpPr>
          <p:cNvPr id="6" name="Title 5">
            <a:extLst>
              <a:ext uri="{FF2B5EF4-FFF2-40B4-BE49-F238E27FC236}">
                <a16:creationId xmlns:a16="http://schemas.microsoft.com/office/drawing/2014/main" id="{6B109938-9EEF-876B-2F73-E8213854A7D7}"/>
              </a:ext>
            </a:extLst>
          </p:cNvPr>
          <p:cNvSpPr>
            <a:spLocks noGrp="1"/>
          </p:cNvSpPr>
          <p:nvPr>
            <p:ph type="title"/>
          </p:nvPr>
        </p:nvSpPr>
        <p:spPr/>
        <p:txBody>
          <a:bodyPr/>
          <a:lstStyle/>
          <a:p>
            <a:r>
              <a:rPr lang="en-GB" sz="4000" dirty="0"/>
              <a:t>Digital media has great reach but its effectiveness for delivering advertising is hindered</a:t>
            </a:r>
            <a:endParaRPr lang="en-GB" sz="4000" dirty="0">
              <a:solidFill>
                <a:srgbClr val="051D2E"/>
              </a:solidFill>
            </a:endParaRPr>
          </a:p>
        </p:txBody>
      </p:sp>
      <p:sp>
        <p:nvSpPr>
          <p:cNvPr id="11" name="Rectangle: Rounded Corners 10">
            <a:extLst>
              <a:ext uri="{FF2B5EF4-FFF2-40B4-BE49-F238E27FC236}">
                <a16:creationId xmlns:a16="http://schemas.microsoft.com/office/drawing/2014/main" id="{88CFE01E-C881-EAFB-D39B-7F0001C5CB82}"/>
              </a:ext>
            </a:extLst>
          </p:cNvPr>
          <p:cNvSpPr/>
          <p:nvPr/>
        </p:nvSpPr>
        <p:spPr>
          <a:xfrm>
            <a:off x="6587967" y="1459922"/>
            <a:ext cx="5398076" cy="4668311"/>
          </a:xfrm>
          <a:prstGeom prst="roundRect">
            <a:avLst>
              <a:gd name="adj" fmla="val 20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51D2E"/>
              </a:solidFill>
            </a:endParaRPr>
          </a:p>
        </p:txBody>
      </p:sp>
      <p:sp>
        <p:nvSpPr>
          <p:cNvPr id="13" name="Rectangle: Rounded Corners 12">
            <a:extLst>
              <a:ext uri="{FF2B5EF4-FFF2-40B4-BE49-F238E27FC236}">
                <a16:creationId xmlns:a16="http://schemas.microsoft.com/office/drawing/2014/main" id="{9D0A315E-F7E9-F889-9454-6922D4DD782C}"/>
              </a:ext>
            </a:extLst>
          </p:cNvPr>
          <p:cNvSpPr/>
          <p:nvPr/>
        </p:nvSpPr>
        <p:spPr>
          <a:xfrm>
            <a:off x="199829" y="1459922"/>
            <a:ext cx="5404205" cy="4668311"/>
          </a:xfrm>
          <a:prstGeom prst="roundRect">
            <a:avLst>
              <a:gd name="adj" fmla="val 329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51D2E"/>
              </a:solidFill>
            </a:endParaRPr>
          </a:p>
        </p:txBody>
      </p:sp>
      <p:graphicFrame>
        <p:nvGraphicFramePr>
          <p:cNvPr id="4" name="Chart 3">
            <a:extLst>
              <a:ext uri="{FF2B5EF4-FFF2-40B4-BE49-F238E27FC236}">
                <a16:creationId xmlns:a16="http://schemas.microsoft.com/office/drawing/2014/main" id="{D83D040B-3128-1AD0-C911-A62FF62EB0E7}"/>
              </a:ext>
            </a:extLst>
          </p:cNvPr>
          <p:cNvGraphicFramePr/>
          <p:nvPr>
            <p:extLst>
              <p:ext uri="{D42A27DB-BD31-4B8C-83A1-F6EECF244321}">
                <p14:modId xmlns:p14="http://schemas.microsoft.com/office/powerpoint/2010/main" val="163062868"/>
              </p:ext>
            </p:extLst>
          </p:nvPr>
        </p:nvGraphicFramePr>
        <p:xfrm>
          <a:off x="380223" y="1989499"/>
          <a:ext cx="6137517" cy="4263775"/>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EDFF0B7E-53E5-CBAB-303D-A24DB555A180}"/>
              </a:ext>
            </a:extLst>
          </p:cNvPr>
          <p:cNvSpPr txBox="1"/>
          <p:nvPr/>
        </p:nvSpPr>
        <p:spPr>
          <a:xfrm>
            <a:off x="199829" y="1547206"/>
            <a:ext cx="6169630" cy="646331"/>
          </a:xfrm>
          <a:prstGeom prst="rect">
            <a:avLst/>
          </a:prstGeom>
          <a:noFill/>
        </p:spPr>
        <p:txBody>
          <a:bodyPr wrap="square">
            <a:spAutoFit/>
          </a:bodyPr>
          <a:lstStyle/>
          <a:p>
            <a:r>
              <a:rPr lang="en-GB" sz="1800" b="1" dirty="0">
                <a:solidFill>
                  <a:schemeClr val="tx1"/>
                </a:solidFill>
              </a:rPr>
              <a:t>Weekly Media Channel Usage (Hrs) – 16-34s</a:t>
            </a:r>
          </a:p>
          <a:p>
            <a:endParaRPr lang="en-GB" sz="1800" b="1" dirty="0">
              <a:solidFill>
                <a:schemeClr val="tx1"/>
              </a:solidFill>
            </a:endParaRPr>
          </a:p>
        </p:txBody>
      </p:sp>
      <p:sp>
        <p:nvSpPr>
          <p:cNvPr id="16" name="Rectangle 15">
            <a:extLst>
              <a:ext uri="{FF2B5EF4-FFF2-40B4-BE49-F238E27FC236}">
                <a16:creationId xmlns:a16="http://schemas.microsoft.com/office/drawing/2014/main" id="{BE0EF358-C2B5-657B-8D45-E4A39AA7355F}"/>
              </a:ext>
            </a:extLst>
          </p:cNvPr>
          <p:cNvSpPr/>
          <p:nvPr/>
        </p:nvSpPr>
        <p:spPr>
          <a:xfrm>
            <a:off x="380222" y="2174001"/>
            <a:ext cx="4980382" cy="338529"/>
          </a:xfrm>
          <a:prstGeom prst="rect">
            <a:avLst/>
          </a:prstGeom>
          <a:noFill/>
          <a:ln w="19050">
            <a:solidFill>
              <a:srgbClr val="EF334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9063B98-2CCF-F177-898B-1666BAE4D5E6}"/>
              </a:ext>
            </a:extLst>
          </p:cNvPr>
          <p:cNvSpPr/>
          <p:nvPr/>
        </p:nvSpPr>
        <p:spPr>
          <a:xfrm>
            <a:off x="380222" y="2864461"/>
            <a:ext cx="4980382" cy="663160"/>
          </a:xfrm>
          <a:prstGeom prst="rect">
            <a:avLst/>
          </a:prstGeom>
          <a:noFill/>
          <a:ln w="19050">
            <a:solidFill>
              <a:srgbClr val="EF334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0" name="Chart 19">
            <a:extLst>
              <a:ext uri="{FF2B5EF4-FFF2-40B4-BE49-F238E27FC236}">
                <a16:creationId xmlns:a16="http://schemas.microsoft.com/office/drawing/2014/main" id="{76BEC973-D98F-F08D-EEC3-B7A18560622D}"/>
              </a:ext>
            </a:extLst>
          </p:cNvPr>
          <p:cNvGraphicFramePr/>
          <p:nvPr>
            <p:extLst>
              <p:ext uri="{D42A27DB-BD31-4B8C-83A1-F6EECF244321}">
                <p14:modId xmlns:p14="http://schemas.microsoft.com/office/powerpoint/2010/main" val="2870805599"/>
              </p:ext>
            </p:extLst>
          </p:nvPr>
        </p:nvGraphicFramePr>
        <p:xfrm>
          <a:off x="6949073" y="4705354"/>
          <a:ext cx="4774535" cy="1385448"/>
        </p:xfrm>
        <a:graphic>
          <a:graphicData uri="http://schemas.openxmlformats.org/drawingml/2006/chart">
            <c:chart xmlns:c="http://schemas.openxmlformats.org/drawingml/2006/chart" xmlns:r="http://schemas.openxmlformats.org/officeDocument/2006/relationships" r:id="rId3"/>
          </a:graphicData>
        </a:graphic>
      </p:graphicFrame>
      <p:sp>
        <p:nvSpPr>
          <p:cNvPr id="28" name="Text Placeholder 2">
            <a:extLst>
              <a:ext uri="{FF2B5EF4-FFF2-40B4-BE49-F238E27FC236}">
                <a16:creationId xmlns:a16="http://schemas.microsoft.com/office/drawing/2014/main" id="{75E725F0-B5B8-C2F9-8886-88F29F618599}"/>
              </a:ext>
            </a:extLst>
          </p:cNvPr>
          <p:cNvSpPr txBox="1">
            <a:spLocks/>
          </p:cNvSpPr>
          <p:nvPr/>
        </p:nvSpPr>
        <p:spPr>
          <a:xfrm>
            <a:off x="6729850" y="1917630"/>
            <a:ext cx="5127323" cy="1992485"/>
          </a:xfrm>
          <a:prstGeom prst="roundRect">
            <a:avLst>
              <a:gd name="adj" fmla="val 4800"/>
            </a:avLst>
          </a:prstGeom>
          <a:solidFill>
            <a:srgbClr val="EF3340"/>
          </a:solidFill>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gn="just">
              <a:buNone/>
            </a:pPr>
            <a:r>
              <a:rPr lang="en-GB" sz="1800" b="0" i="1" dirty="0">
                <a:solidFill>
                  <a:schemeClr val="bg1"/>
                </a:solidFill>
                <a:ea typeface="Inter Tight Light" pitchFamily="2" charset="0"/>
                <a:cs typeface="Inter Tight Light" pitchFamily="2" charset="0"/>
              </a:rPr>
              <a:t>“It feels like ads are everywhere now and you can’t escape them. Every app has a lineup of ads waiting for you as soon as you open it. I think it’s changed what social media was supposed to be about, which was connecting with others and having a good time.”</a:t>
            </a:r>
          </a:p>
          <a:p>
            <a:pPr marL="0" indent="0" algn="just">
              <a:buNone/>
            </a:pPr>
            <a:r>
              <a:rPr lang="en-GB" sz="1600" b="0" dirty="0">
                <a:solidFill>
                  <a:schemeClr val="bg1"/>
                </a:solidFill>
              </a:rPr>
              <a:t>Female, Age 24</a:t>
            </a:r>
          </a:p>
        </p:txBody>
      </p:sp>
      <p:sp>
        <p:nvSpPr>
          <p:cNvPr id="30" name="TextBox 29">
            <a:extLst>
              <a:ext uri="{FF2B5EF4-FFF2-40B4-BE49-F238E27FC236}">
                <a16:creationId xmlns:a16="http://schemas.microsoft.com/office/drawing/2014/main" id="{D4F8DB2F-CE49-F793-CB0D-014D262CDA99}"/>
              </a:ext>
            </a:extLst>
          </p:cNvPr>
          <p:cNvSpPr txBox="1"/>
          <p:nvPr/>
        </p:nvSpPr>
        <p:spPr>
          <a:xfrm>
            <a:off x="6729849" y="3983077"/>
            <a:ext cx="5538289" cy="861774"/>
          </a:xfrm>
          <a:prstGeom prst="rect">
            <a:avLst/>
          </a:prstGeom>
          <a:noFill/>
        </p:spPr>
        <p:txBody>
          <a:bodyPr wrap="square">
            <a:spAutoFit/>
          </a:bodyPr>
          <a:lstStyle/>
          <a:p>
            <a:r>
              <a:rPr lang="en-GB" sz="1800" b="1" dirty="0">
                <a:solidFill>
                  <a:schemeClr val="tx1"/>
                </a:solidFill>
              </a:rPr>
              <a:t>Less Trusted</a:t>
            </a:r>
          </a:p>
          <a:p>
            <a:r>
              <a:rPr lang="en-GB" sz="1600" dirty="0"/>
              <a:t>Online advertising is seen as significantly less trustworthy than cinema amongst 16-45 cinemagoers.</a:t>
            </a:r>
            <a:endParaRPr lang="en-GB" sz="1600" dirty="0">
              <a:solidFill>
                <a:schemeClr val="tx1"/>
              </a:solidFill>
            </a:endParaRPr>
          </a:p>
        </p:txBody>
      </p:sp>
      <p:sp>
        <p:nvSpPr>
          <p:cNvPr id="32" name="TextBox 31">
            <a:extLst>
              <a:ext uri="{FF2B5EF4-FFF2-40B4-BE49-F238E27FC236}">
                <a16:creationId xmlns:a16="http://schemas.microsoft.com/office/drawing/2014/main" id="{A49D9DFC-E1DB-A016-1040-26EDE59C84F9}"/>
              </a:ext>
            </a:extLst>
          </p:cNvPr>
          <p:cNvSpPr txBox="1"/>
          <p:nvPr/>
        </p:nvSpPr>
        <p:spPr>
          <a:xfrm>
            <a:off x="6663683" y="1547206"/>
            <a:ext cx="6169630" cy="369332"/>
          </a:xfrm>
          <a:prstGeom prst="rect">
            <a:avLst/>
          </a:prstGeom>
          <a:noFill/>
        </p:spPr>
        <p:txBody>
          <a:bodyPr wrap="square">
            <a:spAutoFit/>
          </a:bodyPr>
          <a:lstStyle/>
          <a:p>
            <a:r>
              <a:rPr lang="en-GB" sz="1800" b="1" dirty="0">
                <a:solidFill>
                  <a:schemeClr val="tx1"/>
                </a:solidFill>
              </a:rPr>
              <a:t>Intrusive</a:t>
            </a:r>
          </a:p>
        </p:txBody>
      </p:sp>
      <p:sp>
        <p:nvSpPr>
          <p:cNvPr id="33" name="Arrow: Right 32">
            <a:extLst>
              <a:ext uri="{FF2B5EF4-FFF2-40B4-BE49-F238E27FC236}">
                <a16:creationId xmlns:a16="http://schemas.microsoft.com/office/drawing/2014/main" id="{F0D92A4B-DD6F-586C-8307-B6677224ACE8}"/>
              </a:ext>
            </a:extLst>
          </p:cNvPr>
          <p:cNvSpPr/>
          <p:nvPr/>
        </p:nvSpPr>
        <p:spPr>
          <a:xfrm>
            <a:off x="5739778" y="3470911"/>
            <a:ext cx="719319" cy="646332"/>
          </a:xfrm>
          <a:prstGeom prst="rightArrow">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282578480"/>
      </p:ext>
    </p:extLst>
  </p:cSld>
  <p:clrMapOvr>
    <a:masterClrMapping/>
  </p:clrMapOvr>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Inter Tight" panose="02110004020202020204"/>
        <a:ea typeface=""/>
        <a:cs typeface=""/>
        <a:font script="Jpan" typeface="游ゴシック Light"/>
        <a:font script="Hang" typeface="맑은 고딕"/>
        <a:font script="Hans" typeface="等线 Light"/>
        <a:font script="Hant" typeface="新細明體"/>
        <a:font script="Arab" typeface="Inter Tight"/>
        <a:font script="Hebr" typeface="Inter T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Inter Tight"/>
        <a:font script="Hebr" typeface="Inter T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18163</TotalTime>
  <Words>1581</Words>
  <Application>Microsoft Office PowerPoint</Application>
  <PresentationFormat>Widescreen</PresentationFormat>
  <Paragraphs>180</Paragraphs>
  <Slides>13</Slides>
  <Notes>2</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13</vt:i4>
      </vt:variant>
    </vt:vector>
  </HeadingPairs>
  <TitlesOfParts>
    <vt:vector size="27" baseType="lpstr">
      <vt:lpstr>Inter Tight Light</vt:lpstr>
      <vt:lpstr>Inter Tight</vt:lpstr>
      <vt:lpstr>Aptos</vt:lpstr>
      <vt:lpstr>01. Openers</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PowerPoint Presentation</vt:lpstr>
      <vt:lpstr>16-34s are facing increasing worries and anxiety over their busy day-to-day lives </vt:lpstr>
      <vt:lpstr>This is reflected in their busy media habits, full of distraction and usage across multiple channels</vt:lpstr>
      <vt:lpstr>Cinema is a moment of escapism &amp; comfort</vt:lpstr>
      <vt:lpstr>As a result of this, 16-34s feel more positive at the cinema than when using any other media</vt:lpstr>
      <vt:lpstr>16-34s have a deeper connection with cinema with the big screen having huge cultural significance </vt:lpstr>
      <vt:lpstr>16-34s lure by excitement of new releases</vt:lpstr>
      <vt:lpstr>Whilst they are also becoming increasingly less interested in traditional TV</vt:lpstr>
      <vt:lpstr>Digital media has great reach but its effectiveness for delivering advertising is hindered</vt:lpstr>
      <vt:lpstr>Cinema offers advertisers an opportunity to gain great incremental reach</vt:lpstr>
      <vt:lpstr>Cinema delivers unrivalled attention</vt:lpstr>
      <vt:lpstr>Upcoming cinematic cultural moments for reaching the 16-34 audience</vt:lpstr>
      <vt:lpstr>Cinema is a proven media for driving impact amongst the 16-34 audience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Josh Turner</cp:lastModifiedBy>
  <cp:revision>64</cp:revision>
  <dcterms:created xsi:type="dcterms:W3CDTF">2026-06-02T09:30:39Z</dcterms:created>
  <dcterms:modified xsi:type="dcterms:W3CDTF">2026-08-04T08:16:04Z</dcterms:modified>
</cp:coreProperties>
</file>