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965" r:id="rId3"/>
    <p:sldMasterId id="2147483981" r:id="rId4"/>
    <p:sldMasterId id="2147483997" r:id="rId5"/>
    <p:sldMasterId id="2147484013" r:id="rId6"/>
  </p:sldMasterIdLst>
  <p:notesMasterIdLst>
    <p:notesMasterId r:id="rId10"/>
  </p:notesMasterIdLst>
  <p:handoutMasterIdLst>
    <p:handoutMasterId r:id="rId11"/>
  </p:handoutMasterIdLst>
  <p:sldIdLst>
    <p:sldId id="335" r:id="rId7"/>
    <p:sldId id="337" r:id="rId8"/>
    <p:sldId id="336" r:id="rId9"/>
  </p:sldIdLst>
  <p:sldSz cx="10080625" cy="7561263"/>
  <p:notesSz cx="6858000" cy="9144000"/>
  <p:custDataLst>
    <p:tags r:id="rId12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orient="horz" pos="4624">
          <p15:clr>
            <a:srgbClr val="A4A3A4"/>
          </p15:clr>
        </p15:guide>
        <p15:guide id="3" orient="horz" pos="1513">
          <p15:clr>
            <a:srgbClr val="A4A3A4"/>
          </p15:clr>
        </p15:guide>
        <p15:guide id="4" orient="horz" pos="1220">
          <p15:clr>
            <a:srgbClr val="A4A3A4"/>
          </p15:clr>
        </p15:guide>
        <p15:guide id="5" orient="horz" pos="879">
          <p15:clr>
            <a:srgbClr val="A4A3A4"/>
          </p15:clr>
        </p15:guide>
        <p15:guide id="6" orient="horz" pos="1154">
          <p15:clr>
            <a:srgbClr val="A4A3A4"/>
          </p15:clr>
        </p15:guide>
        <p15:guide id="7" orient="horz" pos="1860">
          <p15:clr>
            <a:srgbClr val="A4A3A4"/>
          </p15:clr>
        </p15:guide>
        <p15:guide id="8" orient="horz" pos="1919">
          <p15:clr>
            <a:srgbClr val="A4A3A4"/>
          </p15:clr>
        </p15:guide>
        <p15:guide id="9" orient="horz" pos="2613">
          <p15:clr>
            <a:srgbClr val="A4A3A4"/>
          </p15:clr>
        </p15:guide>
        <p15:guide id="10" orient="horz" pos="2899">
          <p15:clr>
            <a:srgbClr val="A4A3A4"/>
          </p15:clr>
        </p15:guide>
        <p15:guide id="11" orient="horz" pos="3243">
          <p15:clr>
            <a:srgbClr val="A4A3A4"/>
          </p15:clr>
        </p15:guide>
        <p15:guide id="12" orient="horz" pos="3675">
          <p15:clr>
            <a:srgbClr val="A4A3A4"/>
          </p15:clr>
        </p15:guide>
        <p15:guide id="13" orient="horz" pos="4285">
          <p15:clr>
            <a:srgbClr val="A4A3A4"/>
          </p15:clr>
        </p15:guide>
        <p15:guide id="14" orient="horz" pos="3316">
          <p15:clr>
            <a:srgbClr val="A4A3A4"/>
          </p15:clr>
        </p15:guide>
        <p15:guide id="15" orient="horz" pos="3597">
          <p15:clr>
            <a:srgbClr val="A4A3A4"/>
          </p15:clr>
        </p15:guide>
        <p15:guide id="16" orient="horz" pos="4008">
          <p15:clr>
            <a:srgbClr val="A4A3A4"/>
          </p15:clr>
        </p15:guide>
        <p15:guide id="17" orient="horz" pos="4357">
          <p15:clr>
            <a:srgbClr val="A4A3A4"/>
          </p15:clr>
        </p15:guide>
        <p15:guide id="18" orient="horz" pos="3937">
          <p15:clr>
            <a:srgbClr val="A4A3A4"/>
          </p15:clr>
        </p15:guide>
        <p15:guide id="19" orient="horz" pos="2962">
          <p15:clr>
            <a:srgbClr val="A4A3A4"/>
          </p15:clr>
        </p15:guide>
        <p15:guide id="20" orient="horz" pos="2547">
          <p15:clr>
            <a:srgbClr val="A4A3A4"/>
          </p15:clr>
        </p15:guide>
        <p15:guide id="21" orient="horz" pos="2265">
          <p15:clr>
            <a:srgbClr val="A4A3A4"/>
          </p15:clr>
        </p15:guide>
        <p15:guide id="22" orient="horz" pos="2201">
          <p15:clr>
            <a:srgbClr val="A4A3A4"/>
          </p15:clr>
        </p15:guide>
        <p15:guide id="23" orient="horz" pos="183">
          <p15:clr>
            <a:srgbClr val="A4A3A4"/>
          </p15:clr>
        </p15:guide>
        <p15:guide id="24" orient="horz" pos="467">
          <p15:clr>
            <a:srgbClr val="A4A3A4"/>
          </p15:clr>
        </p15:guide>
        <p15:guide id="25" orient="horz" pos="525">
          <p15:clr>
            <a:srgbClr val="A4A3A4"/>
          </p15:clr>
        </p15:guide>
        <p15:guide id="26" orient="horz" pos="807">
          <p15:clr>
            <a:srgbClr val="A4A3A4"/>
          </p15:clr>
        </p15:guide>
        <p15:guide id="27" pos="180">
          <p15:clr>
            <a:srgbClr val="A4A3A4"/>
          </p15:clr>
        </p15:guide>
        <p15:guide id="28" pos="3217">
          <p15:clr>
            <a:srgbClr val="A4A3A4"/>
          </p15:clr>
        </p15:guide>
        <p15:guide id="29" pos="625">
          <p15:clr>
            <a:srgbClr val="A4A3A4"/>
          </p15:clr>
        </p15:guide>
        <p15:guide id="30" pos="689">
          <p15:clr>
            <a:srgbClr val="A4A3A4"/>
          </p15:clr>
        </p15:guide>
        <p15:guide id="31" pos="1121">
          <p15:clr>
            <a:srgbClr val="A4A3A4"/>
          </p15:clr>
        </p15:guide>
        <p15:guide id="32" pos="1196">
          <p15:clr>
            <a:srgbClr val="A4A3A4"/>
          </p15:clr>
        </p15:guide>
        <p15:guide id="33" pos="1629">
          <p15:clr>
            <a:srgbClr val="A4A3A4"/>
          </p15:clr>
        </p15:guide>
        <p15:guide id="34" pos="1705">
          <p15:clr>
            <a:srgbClr val="A4A3A4"/>
          </p15:clr>
        </p15:guide>
        <p15:guide id="35" pos="2138">
          <p15:clr>
            <a:srgbClr val="A4A3A4"/>
          </p15:clr>
        </p15:guide>
        <p15:guide id="36" pos="2206">
          <p15:clr>
            <a:srgbClr val="A4A3A4"/>
          </p15:clr>
        </p15:guide>
        <p15:guide id="37" pos="2662">
          <p15:clr>
            <a:srgbClr val="A4A3A4"/>
          </p15:clr>
        </p15:guide>
        <p15:guide id="38" pos="2734">
          <p15:clr>
            <a:srgbClr val="A4A3A4"/>
          </p15:clr>
        </p15:guide>
        <p15:guide id="39" pos="3146">
          <p15:clr>
            <a:srgbClr val="A4A3A4"/>
          </p15:clr>
        </p15:guide>
        <p15:guide id="40" pos="3635">
          <p15:clr>
            <a:srgbClr val="A4A3A4"/>
          </p15:clr>
        </p15:guide>
        <p15:guide id="41" pos="3711">
          <p15:clr>
            <a:srgbClr val="A4A3A4"/>
          </p15:clr>
        </p15:guide>
        <p15:guide id="42" pos="4150">
          <p15:clr>
            <a:srgbClr val="A4A3A4"/>
          </p15:clr>
        </p15:guide>
        <p15:guide id="43" pos="4226">
          <p15:clr>
            <a:srgbClr val="A4A3A4"/>
          </p15:clr>
        </p15:guide>
        <p15:guide id="44" pos="4653">
          <p15:clr>
            <a:srgbClr val="A4A3A4"/>
          </p15:clr>
        </p15:guide>
        <p15:guide id="45" pos="4735">
          <p15:clr>
            <a:srgbClr val="A4A3A4"/>
          </p15:clr>
        </p15:guide>
        <p15:guide id="46" pos="5164">
          <p15:clr>
            <a:srgbClr val="A4A3A4"/>
          </p15:clr>
        </p15:guide>
        <p15:guide id="47" pos="5242">
          <p15:clr>
            <a:srgbClr val="A4A3A4"/>
          </p15:clr>
        </p15:guide>
        <p15:guide id="48" pos="5675">
          <p15:clr>
            <a:srgbClr val="A4A3A4"/>
          </p15:clr>
        </p15:guide>
        <p15:guide id="49" pos="5743">
          <p15:clr>
            <a:srgbClr val="A4A3A4"/>
          </p15:clr>
        </p15:guide>
        <p15:guide id="50" pos="6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3449"/>
    <a:srgbClr val="EA576C"/>
    <a:srgbClr val="DFDEDE"/>
    <a:srgbClr val="8A8A8D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35" autoAdjust="0"/>
    <p:restoredTop sz="86323" autoAdjust="0"/>
  </p:normalViewPr>
  <p:slideViewPr>
    <p:cSldViewPr snapToGrid="0">
      <p:cViewPr varScale="1">
        <p:scale>
          <a:sx n="66" d="100"/>
          <a:sy n="66" d="100"/>
        </p:scale>
        <p:origin x="66" y="103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180"/>
        <p:guide pos="3217"/>
        <p:guide pos="625"/>
        <p:guide pos="689"/>
        <p:guide pos="1121"/>
        <p:guide pos="1196"/>
        <p:guide pos="1629"/>
        <p:guide pos="1705"/>
        <p:guide pos="2138"/>
        <p:guide pos="2206"/>
        <p:guide pos="2662"/>
        <p:guide pos="2734"/>
        <p:guide pos="3146"/>
        <p:guide pos="3635"/>
        <p:guide pos="3711"/>
        <p:guide pos="4150"/>
        <p:guide pos="4226"/>
        <p:guide pos="4653"/>
        <p:guide pos="4735"/>
        <p:guide pos="5164"/>
        <p:guide pos="5242"/>
        <p:guide pos="5675"/>
        <p:guide pos="5743"/>
        <p:guide pos="6177"/>
      </p:guideLst>
    </p:cSldViewPr>
  </p:slideViewPr>
  <p:outlineViewPr>
    <p:cViewPr>
      <p:scale>
        <a:sx n="33" d="100"/>
        <a:sy n="33" d="100"/>
      </p:scale>
      <p:origin x="0" y="107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9200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2.xml"/><Relationship Id="rId7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4.xml"/><Relationship Id="rId7" Type="http://schemas.openxmlformats.org/officeDocument/2006/relationships/image" Target="../media/image5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.xml"/><Relationship Id="rId7" Type="http://schemas.openxmlformats.org/officeDocument/2006/relationships/image" Target="../media/image5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0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6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9.xml"/><Relationship Id="rId7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3.xml"/><Relationship Id="rId7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1.xml"/><Relationship Id="rId7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3.xml"/><Relationship Id="rId7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5.xml"/><Relationship Id="rId7" Type="http://schemas.openxmlformats.org/officeDocument/2006/relationships/image" Target="../media/image5.png"/><Relationship Id="rId2" Type="http://schemas.openxmlformats.org/officeDocument/2006/relationships/tags" Target="../tags/tag5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7.xml"/><Relationship Id="rId7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1.xml"/><Relationship Id="rId7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0.emf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1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6.png"/><Relationship Id="rId2" Type="http://schemas.openxmlformats.org/officeDocument/2006/relationships/tags" Target="../tags/tag6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1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0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2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4.xml"/><Relationship Id="rId7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6.xml"/><Relationship Id="rId7" Type="http://schemas.openxmlformats.org/officeDocument/2006/relationships/image" Target="../media/image5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8.xml"/><Relationship Id="rId7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0.xml"/><Relationship Id="rId7" Type="http://schemas.openxmlformats.org/officeDocument/2006/relationships/image" Target="../media/image5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image" Target="../media/image5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4.xml"/><Relationship Id="rId7" Type="http://schemas.openxmlformats.org/officeDocument/2006/relationships/image" Target="../media/image5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6.xml"/><Relationship Id="rId7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8.xml"/><Relationship Id="rId7" Type="http://schemas.openxmlformats.org/officeDocument/2006/relationships/image" Target="../media/image5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0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11.emf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9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12.em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6.png"/><Relationship Id="rId2" Type="http://schemas.openxmlformats.org/officeDocument/2006/relationships/tags" Target="../tags/tag9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2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5.xml"/><Relationship Id="rId7" Type="http://schemas.openxmlformats.org/officeDocument/2006/relationships/image" Target="../media/image5.png"/><Relationship Id="rId2" Type="http://schemas.openxmlformats.org/officeDocument/2006/relationships/tags" Target="../tags/tag9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7.xml"/><Relationship Id="rId7" Type="http://schemas.openxmlformats.org/officeDocument/2006/relationships/image" Target="../media/image5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1.xml"/><Relationship Id="rId7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5.xml"/><Relationship Id="rId7" Type="http://schemas.openxmlformats.org/officeDocument/2006/relationships/image" Target="../media/image5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9.xml"/><Relationship Id="rId7" Type="http://schemas.openxmlformats.org/officeDocument/2006/relationships/image" Target="../media/image5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1.xml"/><Relationship Id="rId7" Type="http://schemas.openxmlformats.org/officeDocument/2006/relationships/image" Target="../media/image5.png"/><Relationship Id="rId2" Type="http://schemas.openxmlformats.org/officeDocument/2006/relationships/tags" Target="../tags/tag110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3.xml"/><Relationship Id="rId7" Type="http://schemas.openxmlformats.org/officeDocument/2006/relationships/image" Target="../media/image5.png"/><Relationship Id="rId2" Type="http://schemas.openxmlformats.org/officeDocument/2006/relationships/tags" Target="../tags/tag11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9.xml"/><Relationship Id="rId7" Type="http://schemas.openxmlformats.org/officeDocument/2006/relationships/image" Target="../media/image5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2.emf"/><Relationship Id="rId4" Type="http://schemas.openxmlformats.org/officeDocument/2006/relationships/slideMaster" Target="../slideMasters/slideMaster5.xml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0080625" cy="680243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2522" y="799410"/>
            <a:ext cx="9316338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308660" y="7048425"/>
            <a:ext cx="448220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 smtClean="0"/>
              <a:t>Source: Arial 7pt</a:t>
            </a:r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89865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70065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50266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30466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1"/>
          </p:nvPr>
        </p:nvSpPr>
        <p:spPr bwMode="gray">
          <a:xfrm>
            <a:off x="510667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5908675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 bwMode="gray">
          <a:xfrm>
            <a:off x="6710680" y="6917309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4"/>
          </p:nvPr>
        </p:nvSpPr>
        <p:spPr bwMode="gray">
          <a:xfrm>
            <a:off x="7512686" y="6916738"/>
            <a:ext cx="659601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25" name="Picture 24" descr="dcm_logo_from_powerpoin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76544" y="6909492"/>
            <a:ext cx="1203185" cy="421605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0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0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342265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383857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381000" y="1502012"/>
            <a:ext cx="6934200" cy="4920703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0654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2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2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10080625" cy="677227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90342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5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5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349461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2774112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376018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7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7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4287408" cy="304800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00000"/>
              </a:lnSpc>
              <a:buFont typeface="Lucida Grande"/>
              <a:buChar char="‑"/>
              <a:defRPr sz="18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956677" y="1435748"/>
            <a:ext cx="4857247" cy="4738065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5099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0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0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03362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2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2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39652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4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4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GB" dirty="0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86003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93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46164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9916908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17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245" y="4861977"/>
            <a:ext cx="9499680" cy="627192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5489168"/>
            <a:ext cx="292100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3067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4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4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908400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0037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09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46164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1181222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6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6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92085"/>
            <a:ext cx="8359855" cy="418272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68249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9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9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Isosceles Triangle 19"/>
          <p:cNvSpPr/>
          <p:nvPr userDrawn="1"/>
        </p:nvSpPr>
        <p:spPr>
          <a:xfrm flipV="1">
            <a:off x="1701800" y="3695700"/>
            <a:ext cx="330200" cy="177800"/>
          </a:xfrm>
          <a:prstGeom prst="triangle">
            <a:avLst/>
          </a:prstGeom>
          <a:solidFill>
            <a:srgbClr val="41414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FFFFFF"/>
              </a:solidFill>
              <a:latin typeface="Typ1451-Medium"/>
              <a:cs typeface="Typ1451-Medium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flipV="1">
            <a:off x="4864100" y="3695700"/>
            <a:ext cx="330200" cy="177800"/>
          </a:xfrm>
          <a:prstGeom prst="triangle">
            <a:avLst/>
          </a:prstGeom>
          <a:solidFill>
            <a:srgbClr val="41414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FFFFFF"/>
              </a:solidFill>
              <a:latin typeface="Typ1451-Medium"/>
              <a:cs typeface="Typ1451-Medium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flipV="1">
            <a:off x="8026400" y="3695700"/>
            <a:ext cx="330200" cy="177800"/>
          </a:xfrm>
          <a:prstGeom prst="triangle">
            <a:avLst/>
          </a:prstGeom>
          <a:solidFill>
            <a:srgbClr val="41414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FFFFFF"/>
              </a:solidFill>
              <a:latin typeface="Typ1451-Medium"/>
              <a:cs typeface="Typ1451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2057400" cy="2057400"/>
          </a:xfrm>
          <a:prstGeom prst="ellipse">
            <a:avLst/>
          </a:prstGeom>
          <a:solidFill>
            <a:srgbClr val="41414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00500" y="1447800"/>
            <a:ext cx="2057400" cy="2057400"/>
          </a:xfrm>
          <a:prstGeom prst="ellipse">
            <a:avLst/>
          </a:prstGeom>
          <a:solidFill>
            <a:srgbClr val="41414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62800" y="1447800"/>
            <a:ext cx="2057400" cy="2057400"/>
          </a:xfrm>
          <a:prstGeom prst="ellipse">
            <a:avLst/>
          </a:prstGeom>
          <a:solidFill>
            <a:srgbClr val="41414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005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628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184309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1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41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050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9050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6421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9050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9050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6421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9779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4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4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4798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34798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23446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6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46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79600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0482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67970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295525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482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67970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651038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8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8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342265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383857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381000" y="1502012"/>
            <a:ext cx="6934200" cy="4920703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17252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1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1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10080625" cy="6772275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062037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3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53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349461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2774112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004463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6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6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4287408" cy="304800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00000"/>
              </a:lnSpc>
              <a:buClrTx/>
              <a:buFont typeface="Lucida Grande"/>
              <a:buChar char="‑"/>
              <a:defRPr sz="1800" b="0" baseline="0">
                <a:solidFill>
                  <a:srgbClr val="41414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956677" y="1435748"/>
            <a:ext cx="4857247" cy="4738065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646817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8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58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5789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33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245" y="4861977"/>
            <a:ext cx="9499680" cy="627192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5489168"/>
            <a:ext cx="292100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5678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0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0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51186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3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63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41414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GB" dirty="0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37875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677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46164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4118619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701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245" y="4861977"/>
            <a:ext cx="9499680" cy="627192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5489168"/>
            <a:ext cx="292100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18335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2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2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908400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66748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92085"/>
            <a:ext cx="8359855" cy="418272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9097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7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Isosceles Triangle 19"/>
          <p:cNvSpPr/>
          <p:nvPr userDrawn="1"/>
        </p:nvSpPr>
        <p:spPr>
          <a:xfrm flipV="1">
            <a:off x="17018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flipV="1">
            <a:off x="48641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flipV="1">
            <a:off x="80264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005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628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005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628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35571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0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80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050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9050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6421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9050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9050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6421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46676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2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82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4798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34798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9860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4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4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79600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0482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67970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295525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482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67970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73467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6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6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908400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50358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7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87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342265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383857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381000" y="1502012"/>
            <a:ext cx="6934200" cy="4920703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390865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9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9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10080625" cy="6772275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393263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92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92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349461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2774112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1078582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94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94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4287408" cy="304800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00000"/>
              </a:lnSpc>
              <a:buFont typeface="Lucida Grande"/>
              <a:buChar char="‑"/>
              <a:defRPr sz="18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956677" y="1435748"/>
            <a:ext cx="4857247" cy="4738065"/>
          </a:xfrm>
          <a:prstGeom prst="rect">
            <a:avLst/>
          </a:prstGeom>
          <a:noFill/>
        </p:spPr>
        <p:txBody>
          <a:bodyPr/>
          <a:lstStyle>
            <a:lvl1pPr>
              <a:defRPr b="0"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829150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6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6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44567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9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53376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1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1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GB" dirty="0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014803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085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46164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089836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ime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109"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Cinime_horizontal_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C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yummi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6400"/>
            <a:ext cx="36623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258763" y="6950075"/>
            <a:ext cx="1584325" cy="4508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dirty="0">
              <a:solidFill>
                <a:srgbClr val="414141"/>
              </a:solidFill>
              <a:latin typeface="Typ1451-Medium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245" y="4861977"/>
            <a:ext cx="9499680" cy="627192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5489168"/>
            <a:ext cx="292100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547460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3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13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14245" y="908400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338630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98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98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92085"/>
            <a:ext cx="8359855" cy="418272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19252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6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6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45" y="192085"/>
            <a:ext cx="8359855" cy="418272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56438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18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18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Isosceles Triangle 19"/>
          <p:cNvSpPr/>
          <p:nvPr userDrawn="1"/>
        </p:nvSpPr>
        <p:spPr>
          <a:xfrm flipV="1">
            <a:off x="17018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flipV="1">
            <a:off x="48641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flipV="1">
            <a:off x="80264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005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628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005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628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319146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0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0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050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9050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6421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9050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9050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6421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44886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3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3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4798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34798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24456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5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5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79600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0482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67970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295525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482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67970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64760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8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28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342265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383857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381000" y="1502012"/>
            <a:ext cx="6934200" cy="4920703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50220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0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30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10080625" cy="677227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88459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2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32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6349461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2774112" y="1435771"/>
            <a:ext cx="3464463" cy="4738042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1287218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con and 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5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5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14245" y="2650622"/>
            <a:ext cx="4287408" cy="304800"/>
          </a:xfrm>
          <a:prstGeom prst="rect">
            <a:avLst/>
          </a:prstGeom>
        </p:spPr>
        <p:txBody>
          <a:bodyPr/>
          <a:lstStyle>
            <a:lvl1pPr marL="177800" indent="-177800">
              <a:lnSpc>
                <a:spcPct val="100000"/>
              </a:lnSpc>
              <a:buFont typeface="Lucida Grande"/>
              <a:buChar char="‑"/>
              <a:defRPr sz="18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4956677" y="1435748"/>
            <a:ext cx="4857247" cy="4738065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176940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7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7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919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08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09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Isosceles Triangle 19"/>
          <p:cNvSpPr/>
          <p:nvPr userDrawn="1"/>
        </p:nvSpPr>
        <p:spPr>
          <a:xfrm flipV="1">
            <a:off x="17018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flipV="1">
            <a:off x="48641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flipV="1">
            <a:off x="8026400" y="3695700"/>
            <a:ext cx="330200" cy="177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400" dirty="0">
              <a:solidFill>
                <a:srgbClr val="414141"/>
              </a:solidFill>
              <a:latin typeface="Typ1451-Medium"/>
              <a:cs typeface="Typ1451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0005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62800" y="1447800"/>
            <a:ext cx="2057400" cy="2057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bg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005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162800" y="4051300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 anchorCtr="1"/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76890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0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40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25009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2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25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245" y="192086"/>
            <a:ext cx="9499680" cy="82675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GB" dirty="0" smtClean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7415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32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33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9050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510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9050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6642100" y="4162425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9050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19050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642100" y="46164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24321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56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57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6421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479800" y="18605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6421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3479800" y="2305050"/>
            <a:ext cx="29210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24270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8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8" descr="Cinime_horizontal_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C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yummi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81" name="think-cell Slide" r:id="rId11" imgW="38100" imgH="38100" progId="TCLayout.ActiveDocument.1">
                  <p:embed/>
                </p:oleObj>
              </mc:Choice>
              <mc:Fallback>
                <p:oleObj name="think-cell Slide" r:id="rId11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45" y="192086"/>
            <a:ext cx="9499680" cy="649239"/>
          </a:xfrm>
          <a:prstGeom prst="rect">
            <a:avLst/>
          </a:prstGeom>
        </p:spPr>
        <p:txBody>
          <a:bodyPr/>
          <a:lstStyle>
            <a:lvl1pPr>
              <a:defRPr sz="35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30200" y="1879600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0482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67970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30200" y="2295525"/>
            <a:ext cx="22606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482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67970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423150" y="1879600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2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23150" y="2295525"/>
            <a:ext cx="2260800" cy="304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 b="0" baseline="0">
                <a:solidFill>
                  <a:schemeClr val="tx1"/>
                </a:solidFill>
                <a:latin typeface="+mn-lt"/>
                <a:ea typeface="Typ1451-Medium"/>
                <a:cs typeface="Typ1451-Medium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314245" y="730885"/>
            <a:ext cx="9499680" cy="2842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>
                <a:solidFill>
                  <a:schemeClr val="tx1"/>
                </a:solidFill>
                <a:latin typeface="Typ1451-Medium"/>
                <a:ea typeface="Typ1451-Medium"/>
                <a:cs typeface="Typ1451-Medium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85381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8.emf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33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vmlDrawing" Target="../drawings/vmlDrawing19.v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0.emf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19" Type="http://schemas.openxmlformats.org/officeDocument/2006/relationships/oleObject" Target="../embeddings/oleObject32.bin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ags" Target="../tags/tag62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vmlDrawing" Target="../drawings/vmlDrawing35.v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1.emf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41.xml"/><Relationship Id="rId19" Type="http://schemas.openxmlformats.org/officeDocument/2006/relationships/oleObject" Target="../embeddings/oleObject61.bin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ags" Target="../tags/tag91.xml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vmlDrawing" Target="../drawings/vmlDrawing51.vml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12.emf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56.xml"/><Relationship Id="rId19" Type="http://schemas.openxmlformats.org/officeDocument/2006/relationships/oleObject" Target="../embeddings/oleObject90.bin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3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64369" y="1366714"/>
            <a:ext cx="6275645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Larger Section Title</a:t>
            </a:r>
          </a:p>
          <a:p>
            <a:pPr lvl="1"/>
            <a:r>
              <a:rPr lang="en-US" dirty="0" smtClean="0"/>
              <a:t>Larger body copy</a:t>
            </a:r>
          </a:p>
          <a:p>
            <a:pPr lvl="2"/>
            <a:r>
              <a:rPr lang="en-US" dirty="0" smtClean="0"/>
              <a:t>Smaller Section Title</a:t>
            </a:r>
          </a:p>
          <a:p>
            <a:pPr lvl="3"/>
            <a:r>
              <a:rPr lang="en-US" dirty="0" smtClean="0"/>
              <a:t>Smaller body copy</a:t>
            </a:r>
          </a:p>
          <a:p>
            <a:pPr lvl="4"/>
            <a:r>
              <a:rPr lang="en-US" dirty="0" smtClean="0"/>
              <a:t>Reference copy and </a:t>
            </a:r>
            <a:r>
              <a:rPr lang="en-US" dirty="0" err="1" smtClean="0"/>
              <a:t>infographic</a:t>
            </a:r>
            <a:r>
              <a:rPr lang="en-US" dirty="0" smtClean="0"/>
              <a:t> label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7" name="Picture 6" descr="dcm_fullwordmarque_03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51" y="6916739"/>
            <a:ext cx="1212716" cy="423862"/>
          </a:xfrm>
          <a:prstGeom prst="rect">
            <a:avLst/>
          </a:prstGeom>
        </p:spPr>
      </p:pic>
      <p:pic>
        <p:nvPicPr>
          <p:cNvPr id="4" name="Picture 3" descr="dcm directors club_logo[1].pd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49" y="7024532"/>
            <a:ext cx="143557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885" name="think-cell Slide" r:id="rId19" imgW="38100" imgH="38100" progId="TCLayout.ActiveDocument.1">
                  <p:embed/>
                </p:oleObj>
              </mc:Choice>
              <mc:Fallback>
                <p:oleObj name="think-cell Slide" r:id="rId19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8" descr="Cinime_horizontal_blue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CM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yummi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94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60438" rtl="0" eaLnBrk="1" fontAlgn="base" hangingPunct="1">
        <a:spcBef>
          <a:spcPct val="0"/>
        </a:spcBef>
        <a:spcAft>
          <a:spcPct val="0"/>
        </a:spcAft>
        <a:defRPr sz="4800" kern="1200">
          <a:ln w="22225">
            <a:noFill/>
            <a:prstDash val="solid"/>
          </a:ln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60438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960438" rtl="0" eaLnBrk="1" fontAlgn="base" hangingPunct="1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b="1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eaLnBrk="1" fontAlgn="base" hangingPunct="1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algn="l" defTabSz="960438" rtl="0" eaLnBrk="1" fontAlgn="base" hangingPunct="1">
        <a:lnSpc>
          <a:spcPts val="15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b="1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algn="l" defTabSz="960438" rtl="0" eaLnBrk="1" fontAlgn="base" hangingPunct="1">
        <a:lnSpc>
          <a:spcPts val="16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algn="l" defTabSz="960438" rtl="0" eaLnBrk="1" fontAlgn="base" hangingPunct="1">
        <a:lnSpc>
          <a:spcPts val="11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7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69" name="think-cell Slide" r:id="rId19" imgW="38100" imgH="38100" progId="TCLayout.ActiveDocument.1">
                  <p:embed/>
                </p:oleObj>
              </mc:Choice>
              <mc:Fallback>
                <p:oleObj name="think-cell Slide" r:id="rId19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8" descr="Cinime_horizontal_blue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DCM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yummi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99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60438" rtl="0" fontAlgn="base">
        <a:spcBef>
          <a:spcPct val="0"/>
        </a:spcBef>
        <a:spcAft>
          <a:spcPct val="0"/>
        </a:spcAft>
        <a:defRPr sz="4800" kern="1200">
          <a:ln w="22225">
            <a:noFill/>
            <a:prstDash val="solid"/>
          </a:ln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960438" rtl="0" fontAlgn="base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b="1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fontAlgn="base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algn="l" defTabSz="960438" rtl="0" fontAlgn="base">
        <a:lnSpc>
          <a:spcPts val="15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b="1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algn="l" defTabSz="960438" rtl="0" fontAlgn="base">
        <a:lnSpc>
          <a:spcPts val="16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algn="l" defTabSz="960438" rtl="0" fontAlgn="base">
        <a:lnSpc>
          <a:spcPts val="11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7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53" name="think-cell Slide" r:id="rId19" imgW="38100" imgH="38100" progId="TCLayout.ActiveDocument.1">
                  <p:embed/>
                </p:oleObj>
              </mc:Choice>
              <mc:Fallback>
                <p:oleObj name="think-cell Slide" r:id="rId19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8" descr="Cinime_horizontal_blue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 descr="DCM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yummi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09015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2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60438" rtl="0" fontAlgn="base">
        <a:spcBef>
          <a:spcPct val="0"/>
        </a:spcBef>
        <a:spcAft>
          <a:spcPct val="0"/>
        </a:spcAft>
        <a:defRPr sz="4800" kern="1200">
          <a:ln w="22225">
            <a:noFill/>
            <a:prstDash val="solid"/>
          </a:ln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960438" rtl="0" fontAlgn="base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b="1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fontAlgn="base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algn="l" defTabSz="960438" rtl="0" fontAlgn="base">
        <a:lnSpc>
          <a:spcPts val="15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b="1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algn="l" defTabSz="960438" rtl="0" fontAlgn="base">
        <a:lnSpc>
          <a:spcPts val="16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algn="l" defTabSz="960438" rtl="0" fontAlgn="base">
        <a:lnSpc>
          <a:spcPts val="11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7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61" name="think-cell Slide" r:id="rId19" imgW="38100" imgH="38100" progId="TCLayout.ActiveDocument.1">
                  <p:embed/>
                </p:oleObj>
              </mc:Choice>
              <mc:Fallback>
                <p:oleObj name="think-cell Slide" r:id="rId19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1" name="Picture 8" descr="Cinime_horizontal_blue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91350"/>
            <a:ext cx="13081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0" descr="DCM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69913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1" descr="yummi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7035800"/>
            <a:ext cx="760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093325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60438" rtl="0" fontAlgn="base">
        <a:spcBef>
          <a:spcPct val="0"/>
        </a:spcBef>
        <a:spcAft>
          <a:spcPct val="0"/>
        </a:spcAft>
        <a:defRPr sz="4800" kern="1200">
          <a:ln w="22225">
            <a:noFill/>
            <a:prstDash val="solid"/>
          </a:ln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60438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960438" rtl="0" fontAlgn="base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b="1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960438" rtl="0" fontAlgn="base">
        <a:lnSpc>
          <a:spcPts val="19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algn="l" defTabSz="960438" rtl="0" fontAlgn="base">
        <a:lnSpc>
          <a:spcPts val="15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b="1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algn="l" defTabSz="960438" rtl="0" fontAlgn="base">
        <a:lnSpc>
          <a:spcPts val="16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4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algn="l" defTabSz="960438" rtl="0" fontAlgn="base">
        <a:lnSpc>
          <a:spcPts val="11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1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jpg"/><Relationship Id="rId2" Type="http://schemas.openxmlformats.org/officeDocument/2006/relationships/tags" Target="../tags/tag12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virgin trains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1" y="6915360"/>
            <a:ext cx="1296810" cy="500462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63445" y="344821"/>
            <a:ext cx="9308541" cy="409568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Virgin trains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</a:rPr>
              <a:t>Cinemapper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VIRGIN Trains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64984" y="725361"/>
            <a:ext cx="9328120" cy="237225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Cinemapper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66898" y="1803812"/>
            <a:ext cx="3071813" cy="48446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/>
              <a:t>Background</a:t>
            </a:r>
          </a:p>
          <a:p>
            <a:pPr>
              <a:lnSpc>
                <a:spcPct val="100000"/>
              </a:lnSpc>
            </a:pPr>
            <a:endParaRPr lang="en-GB" sz="1100" b="0" dirty="0" smtClean="0"/>
          </a:p>
          <a:p>
            <a:pPr fontAlgn="base"/>
            <a:r>
              <a:rPr lang="en-GB" sz="1300" b="0" dirty="0"/>
              <a:t>Having a very specific site footprint of railway stations, Digital Cinema Media (DCM) created a new bespoke Audience Guaranteed Package (AGP) to enable Virgin Trains to get as close as possible to its target audience along its own footprint of railway stations.</a:t>
            </a:r>
          </a:p>
          <a:p>
            <a:pPr>
              <a:lnSpc>
                <a:spcPct val="100000"/>
              </a:lnSpc>
            </a:pPr>
            <a:endParaRPr lang="en-GB" sz="1100" b="0" dirty="0" smtClean="0"/>
          </a:p>
          <a:p>
            <a:pPr>
              <a:lnSpc>
                <a:spcPct val="100000"/>
              </a:lnSpc>
            </a:pPr>
            <a:endParaRPr lang="en-GB" sz="1100" b="0" dirty="0"/>
          </a:p>
          <a:p>
            <a:pPr>
              <a:lnSpc>
                <a:spcPct val="100000"/>
              </a:lnSpc>
            </a:pPr>
            <a:r>
              <a:rPr lang="en-GB" sz="1400" dirty="0" smtClean="0"/>
              <a:t>Idea</a:t>
            </a:r>
          </a:p>
          <a:p>
            <a:pPr>
              <a:lnSpc>
                <a:spcPct val="100000"/>
              </a:lnSpc>
            </a:pPr>
            <a:endParaRPr lang="en-GB" sz="1100" b="0" dirty="0"/>
          </a:p>
          <a:p>
            <a:pPr fontAlgn="base"/>
            <a:r>
              <a:rPr lang="en-GB" sz="1300" b="0" dirty="0"/>
              <a:t>Using </a:t>
            </a:r>
            <a:r>
              <a:rPr lang="en-GB" sz="1300" b="0" dirty="0" err="1"/>
              <a:t>Cinemapper</a:t>
            </a:r>
            <a:r>
              <a:rPr lang="en-GB" sz="1300" b="0" dirty="0"/>
              <a:t>, DCM’s proximity planning tool, DCM tracked all Virgin train stations that were within a 20 minute drive time of a DCM cinema. 42 out of 43 Virgin train stations were covered – a 98% reach, with the whole campaign reaching a total of 1.7m DCM admissions. Providing flexibility in this way allowed Virgin Trains to target a relevant audience locally, yet on a national scale. </a:t>
            </a:r>
          </a:p>
          <a:p>
            <a:pPr>
              <a:lnSpc>
                <a:spcPct val="100000"/>
              </a:lnSpc>
            </a:pPr>
            <a:endParaRPr lang="en-GB" sz="1300" b="0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  <a:p>
            <a:pPr>
              <a:lnSpc>
                <a:spcPct val="100000"/>
              </a:lnSpc>
            </a:pPr>
            <a:endParaRPr lang="en-GB" sz="1100" b="0" dirty="0" smtClean="0"/>
          </a:p>
        </p:txBody>
      </p:sp>
      <p:pic>
        <p:nvPicPr>
          <p:cNvPr id="18" name="Picture Placeholder 25" descr="virgin trains_3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r="1171"/>
          <a:stretch/>
        </p:blipFill>
        <p:spPr>
          <a:xfrm>
            <a:off x="3614057" y="1318925"/>
            <a:ext cx="6433944" cy="4341646"/>
          </a:xfrm>
        </p:spPr>
      </p:pic>
      <p:sp>
        <p:nvSpPr>
          <p:cNvPr id="20" name="Freeform 289"/>
          <p:cNvSpPr>
            <a:spLocks noEditPoints="1"/>
          </p:cNvSpPr>
          <p:nvPr/>
        </p:nvSpPr>
        <p:spPr bwMode="auto">
          <a:xfrm>
            <a:off x="217469" y="1160012"/>
            <a:ext cx="396000" cy="396000"/>
          </a:xfrm>
          <a:custGeom>
            <a:avLst/>
            <a:gdLst>
              <a:gd name="T0" fmla="*/ 434376 w 726"/>
              <a:gd name="T1" fmla="*/ 11983 h 726"/>
              <a:gd name="T2" fmla="*/ 239656 w 726"/>
              <a:gd name="T3" fmla="*/ 92867 h 726"/>
              <a:gd name="T4" fmla="*/ 92867 w 726"/>
              <a:gd name="T5" fmla="*/ 239656 h 726"/>
              <a:gd name="T6" fmla="*/ 11983 w 726"/>
              <a:gd name="T7" fmla="*/ 434376 h 726"/>
              <a:gd name="T8" fmla="*/ 2996 w 726"/>
              <a:gd name="T9" fmla="*/ 599139 h 726"/>
              <a:gd name="T10" fmla="*/ 65905 w 726"/>
              <a:gd name="T11" fmla="*/ 802847 h 726"/>
              <a:gd name="T12" fmla="*/ 197716 w 726"/>
              <a:gd name="T13" fmla="*/ 961619 h 726"/>
              <a:gd name="T14" fmla="*/ 383449 w 726"/>
              <a:gd name="T15" fmla="*/ 1063472 h 726"/>
              <a:gd name="T16" fmla="*/ 545216 w 726"/>
              <a:gd name="T17" fmla="*/ 1087438 h 726"/>
              <a:gd name="T18" fmla="*/ 754915 w 726"/>
              <a:gd name="T19" fmla="*/ 1045498 h 726"/>
              <a:gd name="T20" fmla="*/ 928665 w 726"/>
              <a:gd name="T21" fmla="*/ 928666 h 726"/>
              <a:gd name="T22" fmla="*/ 1021532 w 726"/>
              <a:gd name="T23" fmla="*/ 802847 h 726"/>
              <a:gd name="T24" fmla="*/ 1084441 w 726"/>
              <a:gd name="T25" fmla="*/ 599139 h 726"/>
              <a:gd name="T26" fmla="*/ 1075454 w 726"/>
              <a:gd name="T27" fmla="*/ 434376 h 726"/>
              <a:gd name="T28" fmla="*/ 994570 w 726"/>
              <a:gd name="T29" fmla="*/ 239656 h 726"/>
              <a:gd name="T30" fmla="*/ 847781 w 726"/>
              <a:gd name="T31" fmla="*/ 92867 h 726"/>
              <a:gd name="T32" fmla="*/ 653061 w 726"/>
              <a:gd name="T33" fmla="*/ 11983 h 726"/>
              <a:gd name="T34" fmla="*/ 374462 w 726"/>
              <a:gd name="T35" fmla="*/ 641079 h 726"/>
              <a:gd name="T36" fmla="*/ 353492 w 726"/>
              <a:gd name="T37" fmla="*/ 686015 h 726"/>
              <a:gd name="T38" fmla="*/ 308557 w 726"/>
              <a:gd name="T39" fmla="*/ 703989 h 726"/>
              <a:gd name="T40" fmla="*/ 272608 w 726"/>
              <a:gd name="T41" fmla="*/ 692006 h 726"/>
              <a:gd name="T42" fmla="*/ 242651 w 726"/>
              <a:gd name="T43" fmla="*/ 653062 h 726"/>
              <a:gd name="T44" fmla="*/ 239656 w 726"/>
              <a:gd name="T45" fmla="*/ 635088 h 726"/>
              <a:gd name="T46" fmla="*/ 260625 w 726"/>
              <a:gd name="T47" fmla="*/ 587157 h 726"/>
              <a:gd name="T48" fmla="*/ 308557 w 726"/>
              <a:gd name="T49" fmla="*/ 566187 h 726"/>
              <a:gd name="T50" fmla="*/ 344505 w 726"/>
              <a:gd name="T51" fmla="*/ 578170 h 726"/>
              <a:gd name="T52" fmla="*/ 374462 w 726"/>
              <a:gd name="T53" fmla="*/ 620109 h 726"/>
              <a:gd name="T54" fmla="*/ 856769 w 726"/>
              <a:gd name="T55" fmla="*/ 641079 h 726"/>
              <a:gd name="T56" fmla="*/ 841790 w 726"/>
              <a:gd name="T57" fmla="*/ 677028 h 726"/>
              <a:gd name="T58" fmla="*/ 802846 w 726"/>
              <a:gd name="T59" fmla="*/ 700993 h 726"/>
              <a:gd name="T60" fmla="*/ 763902 w 726"/>
              <a:gd name="T61" fmla="*/ 697997 h 726"/>
              <a:gd name="T62" fmla="*/ 727954 w 726"/>
              <a:gd name="T63" fmla="*/ 665045 h 726"/>
              <a:gd name="T64" fmla="*/ 721962 w 726"/>
              <a:gd name="T65" fmla="*/ 635088 h 726"/>
              <a:gd name="T66" fmla="*/ 733945 w 726"/>
              <a:gd name="T67" fmla="*/ 596144 h 726"/>
              <a:gd name="T68" fmla="*/ 775885 w 726"/>
              <a:gd name="T69" fmla="*/ 569182 h 726"/>
              <a:gd name="T70" fmla="*/ 814829 w 726"/>
              <a:gd name="T71" fmla="*/ 572178 h 726"/>
              <a:gd name="T72" fmla="*/ 850777 w 726"/>
              <a:gd name="T73" fmla="*/ 608126 h 726"/>
              <a:gd name="T74" fmla="*/ 856769 w 726"/>
              <a:gd name="T75" fmla="*/ 641079 h 726"/>
              <a:gd name="T76" fmla="*/ 892717 w 726"/>
              <a:gd name="T77" fmla="*/ 641079 h 726"/>
              <a:gd name="T78" fmla="*/ 892717 w 726"/>
              <a:gd name="T79" fmla="*/ 614118 h 726"/>
              <a:gd name="T80" fmla="*/ 847781 w 726"/>
              <a:gd name="T81" fmla="*/ 548213 h 726"/>
              <a:gd name="T82" fmla="*/ 787868 w 726"/>
              <a:gd name="T83" fmla="*/ 530238 h 726"/>
              <a:gd name="T84" fmla="*/ 715971 w 726"/>
              <a:gd name="T85" fmla="*/ 560195 h 726"/>
              <a:gd name="T86" fmla="*/ 686014 w 726"/>
              <a:gd name="T87" fmla="*/ 635088 h 726"/>
              <a:gd name="T88" fmla="*/ 413406 w 726"/>
              <a:gd name="T89" fmla="*/ 641079 h 726"/>
              <a:gd name="T90" fmla="*/ 404419 w 726"/>
              <a:gd name="T91" fmla="*/ 593148 h 726"/>
              <a:gd name="T92" fmla="*/ 347501 w 726"/>
              <a:gd name="T93" fmla="*/ 539225 h 726"/>
              <a:gd name="T94" fmla="*/ 287587 w 726"/>
              <a:gd name="T95" fmla="*/ 533234 h 726"/>
              <a:gd name="T96" fmla="*/ 221681 w 726"/>
              <a:gd name="T97" fmla="*/ 578170 h 726"/>
              <a:gd name="T98" fmla="*/ 203707 w 726"/>
              <a:gd name="T99" fmla="*/ 635088 h 726"/>
              <a:gd name="T100" fmla="*/ 164763 w 726"/>
              <a:gd name="T101" fmla="*/ 617114 h 726"/>
              <a:gd name="T102" fmla="*/ 200712 w 726"/>
              <a:gd name="T103" fmla="*/ 536230 h 726"/>
              <a:gd name="T104" fmla="*/ 257630 w 726"/>
              <a:gd name="T105" fmla="*/ 497286 h 726"/>
              <a:gd name="T106" fmla="*/ 377457 w 726"/>
              <a:gd name="T107" fmla="*/ 476316 h 726"/>
              <a:gd name="T108" fmla="*/ 479311 w 726"/>
              <a:gd name="T109" fmla="*/ 404419 h 726"/>
              <a:gd name="T110" fmla="*/ 512264 w 726"/>
              <a:gd name="T111" fmla="*/ 392436 h 726"/>
              <a:gd name="T112" fmla="*/ 602135 w 726"/>
              <a:gd name="T113" fmla="*/ 383449 h 726"/>
              <a:gd name="T114" fmla="*/ 748924 w 726"/>
              <a:gd name="T115" fmla="*/ 419398 h 726"/>
              <a:gd name="T116" fmla="*/ 856769 w 726"/>
              <a:gd name="T117" fmla="*/ 518256 h 726"/>
              <a:gd name="T118" fmla="*/ 883730 w 726"/>
              <a:gd name="T119" fmla="*/ 539225 h 726"/>
              <a:gd name="T120" fmla="*/ 919678 w 726"/>
              <a:gd name="T121" fmla="*/ 599139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22" name="Freeform 425"/>
          <p:cNvSpPr>
            <a:spLocks noEditPoints="1"/>
          </p:cNvSpPr>
          <p:nvPr/>
        </p:nvSpPr>
        <p:spPr bwMode="auto">
          <a:xfrm>
            <a:off x="1055276" y="1155415"/>
            <a:ext cx="396000" cy="396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1487092" y="1167601"/>
            <a:ext cx="396000" cy="396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24" name="Freeform 70"/>
          <p:cNvSpPr>
            <a:spLocks/>
          </p:cNvSpPr>
          <p:nvPr/>
        </p:nvSpPr>
        <p:spPr bwMode="auto">
          <a:xfrm>
            <a:off x="629686" y="1160012"/>
            <a:ext cx="396000" cy="396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8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4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virgin trains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1" y="6915360"/>
            <a:ext cx="1296810" cy="500462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63445" y="344821"/>
            <a:ext cx="9308541" cy="409568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Virgin trains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</a:rPr>
              <a:t>Cinemapper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Cinema site matches: mapped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5537" y="806395"/>
            <a:ext cx="9316338" cy="436608"/>
          </a:xfrm>
        </p:spPr>
        <p:txBody>
          <a:bodyPr/>
          <a:lstStyle/>
          <a:p>
            <a:r>
              <a:rPr lang="en-GB" dirty="0" smtClean="0"/>
              <a:t>Virgin Train stations within 20 minute drive time of a cinema – Total DCM</a:t>
            </a:r>
            <a:endParaRPr lang="en-GB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28255" b="8719"/>
          <a:stretch/>
        </p:blipFill>
        <p:spPr bwMode="auto">
          <a:xfrm>
            <a:off x="266793" y="1191284"/>
            <a:ext cx="8405222" cy="54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3"/>
          <p:cNvSpPr>
            <a:spLocks noGrp="1"/>
          </p:cNvSpPr>
          <p:nvPr>
            <p:ph type="body" sz="quarter" idx="15"/>
          </p:nvPr>
        </p:nvSpPr>
        <p:spPr bwMode="gray">
          <a:xfrm>
            <a:off x="3489278" y="7055560"/>
            <a:ext cx="4482208" cy="308472"/>
          </a:xfrm>
        </p:spPr>
        <p:txBody>
          <a:bodyPr/>
          <a:lstStyle/>
          <a:p>
            <a:r>
              <a:rPr lang="en-US" dirty="0" smtClean="0"/>
              <a:t>Source:CineMapper. Distance used: 20 minute drive time from a DCM cinema. Postcode list supplied. Accurate as at 14/08/14. Data subject to change.</a:t>
            </a:r>
            <a:r>
              <a:rPr lang="en-GB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0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4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4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virgin trains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1" y="6915360"/>
            <a:ext cx="1296810" cy="500462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63445" y="344821"/>
            <a:ext cx="9308541" cy="409568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Virgin trains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</a:rPr>
              <a:t>Cinemapper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VIRGIN Trains summary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50825" y="771889"/>
            <a:ext cx="9328120" cy="237225"/>
          </a:xfrm>
          <a:prstGeom prst="rect">
            <a:avLst/>
          </a:prstGeo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Cinemapper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 txBox="1">
            <a:spLocks/>
          </p:cNvSpPr>
          <p:nvPr/>
        </p:nvSpPr>
        <p:spPr bwMode="gray">
          <a:xfrm>
            <a:off x="5519549" y="4194055"/>
            <a:ext cx="2010164" cy="10541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400" smtClean="0">
                <a:solidFill>
                  <a:schemeClr val="accent2"/>
                </a:solidFill>
              </a:rPr>
              <a:t>1.7m</a:t>
            </a:r>
            <a:r>
              <a:rPr lang="en-US" sz="2400" smtClean="0">
                <a:solidFill>
                  <a:srgbClr val="8547AD"/>
                </a:solidFill>
              </a:rPr>
              <a:t> </a:t>
            </a:r>
            <a:br>
              <a:rPr lang="en-US" sz="2400" smtClean="0">
                <a:solidFill>
                  <a:srgbClr val="8547AD"/>
                </a:solidFill>
              </a:rPr>
            </a:br>
            <a:r>
              <a:rPr lang="en-US" b="0" smtClean="0">
                <a:solidFill>
                  <a:schemeClr val="bg1"/>
                </a:solidFill>
              </a:rPr>
              <a:t>DCM average weekly admissions</a:t>
            </a:r>
          </a:p>
          <a:p>
            <a:pPr lvl="2"/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5" name="Content Placeholder 8"/>
          <p:cNvSpPr txBox="1">
            <a:spLocks/>
          </p:cNvSpPr>
          <p:nvPr/>
        </p:nvSpPr>
        <p:spPr bwMode="gray">
          <a:xfrm>
            <a:off x="5470248" y="2475222"/>
            <a:ext cx="2322512" cy="1035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16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42</a:t>
            </a:r>
            <a:r>
              <a:rPr lang="en-US" sz="2400" b="0" dirty="0" smtClean="0">
                <a:solidFill>
                  <a:schemeClr val="accent3"/>
                </a:solidFill>
              </a:rPr>
              <a:t/>
            </a:r>
            <a:br>
              <a:rPr lang="en-US" sz="2400" b="0" dirty="0" smtClean="0">
                <a:solidFill>
                  <a:schemeClr val="accent3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Virgin train stations covered by DCM cinemas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26" name="Content Placeholder 9"/>
          <p:cNvSpPr txBox="1">
            <a:spLocks/>
          </p:cNvSpPr>
          <p:nvPr/>
        </p:nvSpPr>
        <p:spPr bwMode="gray">
          <a:xfrm>
            <a:off x="1556114" y="4057936"/>
            <a:ext cx="2314301" cy="10423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1600"/>
              </a:lnSpc>
            </a:pPr>
            <a:r>
              <a:rPr lang="en-US" sz="2400" smtClean="0">
                <a:solidFill>
                  <a:schemeClr val="accent2"/>
                </a:solidFill>
              </a:rPr>
              <a:t>133</a:t>
            </a:r>
            <a:r>
              <a:rPr lang="en-US" sz="2400" b="0" smtClean="0">
                <a:solidFill>
                  <a:schemeClr val="accent2"/>
                </a:solidFill>
              </a:rPr>
              <a:t> </a:t>
            </a:r>
            <a:r>
              <a:rPr lang="en-US" sz="2800" b="0" smtClean="0">
                <a:solidFill>
                  <a:schemeClr val="accent2"/>
                </a:solidFill>
              </a:rPr>
              <a:t/>
            </a:r>
            <a:br>
              <a:rPr lang="en-US" sz="2800" b="0" smtClean="0">
                <a:solidFill>
                  <a:schemeClr val="accent2"/>
                </a:solidFill>
              </a:rPr>
            </a:br>
            <a:r>
              <a:rPr lang="en-US" b="0" smtClean="0">
                <a:solidFill>
                  <a:schemeClr val="bg1"/>
                </a:solidFill>
              </a:rPr>
              <a:t>DCM cinemas required </a:t>
            </a:r>
            <a:br>
              <a:rPr lang="en-US" b="0" smtClean="0">
                <a:solidFill>
                  <a:schemeClr val="bg1"/>
                </a:solidFill>
              </a:rPr>
            </a:br>
            <a:r>
              <a:rPr lang="en-US" b="0" smtClean="0">
                <a:solidFill>
                  <a:schemeClr val="bg1"/>
                </a:solidFill>
              </a:rPr>
              <a:t>for booking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7" name="Freeform 289"/>
          <p:cNvSpPr>
            <a:spLocks noEditPoints="1"/>
          </p:cNvSpPr>
          <p:nvPr/>
        </p:nvSpPr>
        <p:spPr bwMode="auto">
          <a:xfrm>
            <a:off x="362750" y="2253794"/>
            <a:ext cx="1087437" cy="1087438"/>
          </a:xfrm>
          <a:custGeom>
            <a:avLst/>
            <a:gdLst>
              <a:gd name="T0" fmla="*/ 434376 w 726"/>
              <a:gd name="T1" fmla="*/ 11983 h 726"/>
              <a:gd name="T2" fmla="*/ 239656 w 726"/>
              <a:gd name="T3" fmla="*/ 92867 h 726"/>
              <a:gd name="T4" fmla="*/ 92867 w 726"/>
              <a:gd name="T5" fmla="*/ 239656 h 726"/>
              <a:gd name="T6" fmla="*/ 11983 w 726"/>
              <a:gd name="T7" fmla="*/ 434376 h 726"/>
              <a:gd name="T8" fmla="*/ 2996 w 726"/>
              <a:gd name="T9" fmla="*/ 599139 h 726"/>
              <a:gd name="T10" fmla="*/ 65905 w 726"/>
              <a:gd name="T11" fmla="*/ 802847 h 726"/>
              <a:gd name="T12" fmla="*/ 197716 w 726"/>
              <a:gd name="T13" fmla="*/ 961619 h 726"/>
              <a:gd name="T14" fmla="*/ 383449 w 726"/>
              <a:gd name="T15" fmla="*/ 1063472 h 726"/>
              <a:gd name="T16" fmla="*/ 545216 w 726"/>
              <a:gd name="T17" fmla="*/ 1087438 h 726"/>
              <a:gd name="T18" fmla="*/ 754915 w 726"/>
              <a:gd name="T19" fmla="*/ 1045498 h 726"/>
              <a:gd name="T20" fmla="*/ 928665 w 726"/>
              <a:gd name="T21" fmla="*/ 928666 h 726"/>
              <a:gd name="T22" fmla="*/ 1021532 w 726"/>
              <a:gd name="T23" fmla="*/ 802847 h 726"/>
              <a:gd name="T24" fmla="*/ 1084441 w 726"/>
              <a:gd name="T25" fmla="*/ 599139 h 726"/>
              <a:gd name="T26" fmla="*/ 1075454 w 726"/>
              <a:gd name="T27" fmla="*/ 434376 h 726"/>
              <a:gd name="T28" fmla="*/ 994570 w 726"/>
              <a:gd name="T29" fmla="*/ 239656 h 726"/>
              <a:gd name="T30" fmla="*/ 847781 w 726"/>
              <a:gd name="T31" fmla="*/ 92867 h 726"/>
              <a:gd name="T32" fmla="*/ 653061 w 726"/>
              <a:gd name="T33" fmla="*/ 11983 h 726"/>
              <a:gd name="T34" fmla="*/ 374462 w 726"/>
              <a:gd name="T35" fmla="*/ 641079 h 726"/>
              <a:gd name="T36" fmla="*/ 353492 w 726"/>
              <a:gd name="T37" fmla="*/ 686015 h 726"/>
              <a:gd name="T38" fmla="*/ 308557 w 726"/>
              <a:gd name="T39" fmla="*/ 703989 h 726"/>
              <a:gd name="T40" fmla="*/ 272608 w 726"/>
              <a:gd name="T41" fmla="*/ 692006 h 726"/>
              <a:gd name="T42" fmla="*/ 242651 w 726"/>
              <a:gd name="T43" fmla="*/ 653062 h 726"/>
              <a:gd name="T44" fmla="*/ 239656 w 726"/>
              <a:gd name="T45" fmla="*/ 635088 h 726"/>
              <a:gd name="T46" fmla="*/ 260625 w 726"/>
              <a:gd name="T47" fmla="*/ 587157 h 726"/>
              <a:gd name="T48" fmla="*/ 308557 w 726"/>
              <a:gd name="T49" fmla="*/ 566187 h 726"/>
              <a:gd name="T50" fmla="*/ 344505 w 726"/>
              <a:gd name="T51" fmla="*/ 578170 h 726"/>
              <a:gd name="T52" fmla="*/ 374462 w 726"/>
              <a:gd name="T53" fmla="*/ 620109 h 726"/>
              <a:gd name="T54" fmla="*/ 856769 w 726"/>
              <a:gd name="T55" fmla="*/ 641079 h 726"/>
              <a:gd name="T56" fmla="*/ 841790 w 726"/>
              <a:gd name="T57" fmla="*/ 677028 h 726"/>
              <a:gd name="T58" fmla="*/ 802846 w 726"/>
              <a:gd name="T59" fmla="*/ 700993 h 726"/>
              <a:gd name="T60" fmla="*/ 763902 w 726"/>
              <a:gd name="T61" fmla="*/ 697997 h 726"/>
              <a:gd name="T62" fmla="*/ 727954 w 726"/>
              <a:gd name="T63" fmla="*/ 665045 h 726"/>
              <a:gd name="T64" fmla="*/ 721962 w 726"/>
              <a:gd name="T65" fmla="*/ 635088 h 726"/>
              <a:gd name="T66" fmla="*/ 733945 w 726"/>
              <a:gd name="T67" fmla="*/ 596144 h 726"/>
              <a:gd name="T68" fmla="*/ 775885 w 726"/>
              <a:gd name="T69" fmla="*/ 569182 h 726"/>
              <a:gd name="T70" fmla="*/ 814829 w 726"/>
              <a:gd name="T71" fmla="*/ 572178 h 726"/>
              <a:gd name="T72" fmla="*/ 850777 w 726"/>
              <a:gd name="T73" fmla="*/ 608126 h 726"/>
              <a:gd name="T74" fmla="*/ 856769 w 726"/>
              <a:gd name="T75" fmla="*/ 641079 h 726"/>
              <a:gd name="T76" fmla="*/ 892717 w 726"/>
              <a:gd name="T77" fmla="*/ 641079 h 726"/>
              <a:gd name="T78" fmla="*/ 892717 w 726"/>
              <a:gd name="T79" fmla="*/ 614118 h 726"/>
              <a:gd name="T80" fmla="*/ 847781 w 726"/>
              <a:gd name="T81" fmla="*/ 548213 h 726"/>
              <a:gd name="T82" fmla="*/ 787868 w 726"/>
              <a:gd name="T83" fmla="*/ 530238 h 726"/>
              <a:gd name="T84" fmla="*/ 715971 w 726"/>
              <a:gd name="T85" fmla="*/ 560195 h 726"/>
              <a:gd name="T86" fmla="*/ 686014 w 726"/>
              <a:gd name="T87" fmla="*/ 635088 h 726"/>
              <a:gd name="T88" fmla="*/ 413406 w 726"/>
              <a:gd name="T89" fmla="*/ 641079 h 726"/>
              <a:gd name="T90" fmla="*/ 404419 w 726"/>
              <a:gd name="T91" fmla="*/ 593148 h 726"/>
              <a:gd name="T92" fmla="*/ 347501 w 726"/>
              <a:gd name="T93" fmla="*/ 539225 h 726"/>
              <a:gd name="T94" fmla="*/ 287587 w 726"/>
              <a:gd name="T95" fmla="*/ 533234 h 726"/>
              <a:gd name="T96" fmla="*/ 221681 w 726"/>
              <a:gd name="T97" fmla="*/ 578170 h 726"/>
              <a:gd name="T98" fmla="*/ 203707 w 726"/>
              <a:gd name="T99" fmla="*/ 635088 h 726"/>
              <a:gd name="T100" fmla="*/ 164763 w 726"/>
              <a:gd name="T101" fmla="*/ 617114 h 726"/>
              <a:gd name="T102" fmla="*/ 200712 w 726"/>
              <a:gd name="T103" fmla="*/ 536230 h 726"/>
              <a:gd name="T104" fmla="*/ 257630 w 726"/>
              <a:gd name="T105" fmla="*/ 497286 h 726"/>
              <a:gd name="T106" fmla="*/ 377457 w 726"/>
              <a:gd name="T107" fmla="*/ 476316 h 726"/>
              <a:gd name="T108" fmla="*/ 479311 w 726"/>
              <a:gd name="T109" fmla="*/ 404419 h 726"/>
              <a:gd name="T110" fmla="*/ 512264 w 726"/>
              <a:gd name="T111" fmla="*/ 392436 h 726"/>
              <a:gd name="T112" fmla="*/ 602135 w 726"/>
              <a:gd name="T113" fmla="*/ 383449 h 726"/>
              <a:gd name="T114" fmla="*/ 748924 w 726"/>
              <a:gd name="T115" fmla="*/ 419398 h 726"/>
              <a:gd name="T116" fmla="*/ 856769 w 726"/>
              <a:gd name="T117" fmla="*/ 518256 h 726"/>
              <a:gd name="T118" fmla="*/ 883730 w 726"/>
              <a:gd name="T119" fmla="*/ 539225 h 726"/>
              <a:gd name="T120" fmla="*/ 919678 w 726"/>
              <a:gd name="T121" fmla="*/ 599139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28" name="Freeform 70"/>
          <p:cNvSpPr>
            <a:spLocks/>
          </p:cNvSpPr>
          <p:nvPr/>
        </p:nvSpPr>
        <p:spPr bwMode="auto">
          <a:xfrm>
            <a:off x="362749" y="3916334"/>
            <a:ext cx="1087437" cy="1087438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30" name="Freeform 425"/>
          <p:cNvSpPr>
            <a:spLocks noEditPoints="1"/>
          </p:cNvSpPr>
          <p:nvPr/>
        </p:nvSpPr>
        <p:spPr bwMode="auto">
          <a:xfrm>
            <a:off x="4288442" y="3942780"/>
            <a:ext cx="1087438" cy="1087437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  <p:sp>
        <p:nvSpPr>
          <p:cNvPr id="31" name="Content Placeholder 8"/>
          <p:cNvSpPr txBox="1">
            <a:spLocks/>
          </p:cNvSpPr>
          <p:nvPr/>
        </p:nvSpPr>
        <p:spPr bwMode="gray">
          <a:xfrm>
            <a:off x="1593856" y="2373151"/>
            <a:ext cx="2322512" cy="1035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16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20 </a:t>
            </a:r>
            <a:r>
              <a:rPr lang="en-US" sz="2400" dirty="0" err="1" smtClean="0">
                <a:solidFill>
                  <a:schemeClr val="accent2"/>
                </a:solidFill>
              </a:rPr>
              <a:t>mins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Drive time </a:t>
            </a:r>
            <a:br>
              <a:rPr lang="en-US" b="0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(distance mapped)</a:t>
            </a:r>
          </a:p>
        </p:txBody>
      </p:sp>
      <p:sp>
        <p:nvSpPr>
          <p:cNvPr id="32" name="Freeform 106"/>
          <p:cNvSpPr>
            <a:spLocks noEditPoints="1"/>
          </p:cNvSpPr>
          <p:nvPr/>
        </p:nvSpPr>
        <p:spPr bwMode="auto">
          <a:xfrm>
            <a:off x="4260701" y="2281820"/>
            <a:ext cx="1085850" cy="1087438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2.xml><?xml version="1.0" encoding="utf-8"?>
<a:theme xmlns:a="http://schemas.openxmlformats.org/drawingml/2006/main" name="Cinime_Typ1451">
  <a:themeElements>
    <a:clrScheme name="Cimine">
      <a:dk1>
        <a:srgbClr val="FFFFFF"/>
      </a:dk1>
      <a:lt1>
        <a:srgbClr val="414141"/>
      </a:lt1>
      <a:dk2>
        <a:srgbClr val="FFFFFF"/>
      </a:dk2>
      <a:lt2>
        <a:srgbClr val="414141"/>
      </a:lt2>
      <a:accent1>
        <a:srgbClr val="5ACDC8"/>
      </a:accent1>
      <a:accent2>
        <a:srgbClr val="E63264"/>
      </a:accent2>
      <a:accent3>
        <a:srgbClr val="9150AA"/>
      </a:accent3>
      <a:accent4>
        <a:srgbClr val="5FD2CD"/>
      </a:accent4>
      <a:accent5>
        <a:srgbClr val="EB3C64"/>
      </a:accent5>
      <a:accent6>
        <a:srgbClr val="9655B4"/>
      </a:accent6>
      <a:hlink>
        <a:srgbClr val="414141"/>
      </a:hlink>
      <a:folHlink>
        <a:srgbClr val="4141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3.xml><?xml version="1.0" encoding="utf-8"?>
<a:theme xmlns:a="http://schemas.openxmlformats.org/drawingml/2006/main" name="Light Grey">
  <a:themeElements>
    <a:clrScheme name="Cimine">
      <a:dk1>
        <a:srgbClr val="FFFFFF"/>
      </a:dk1>
      <a:lt1>
        <a:srgbClr val="414141"/>
      </a:lt1>
      <a:dk2>
        <a:srgbClr val="FFFFFF"/>
      </a:dk2>
      <a:lt2>
        <a:srgbClr val="414141"/>
      </a:lt2>
      <a:accent1>
        <a:srgbClr val="5ACDC8"/>
      </a:accent1>
      <a:accent2>
        <a:srgbClr val="E63264"/>
      </a:accent2>
      <a:accent3>
        <a:srgbClr val="9150AA"/>
      </a:accent3>
      <a:accent4>
        <a:srgbClr val="5FD2CD"/>
      </a:accent4>
      <a:accent5>
        <a:srgbClr val="EB3C64"/>
      </a:accent5>
      <a:accent6>
        <a:srgbClr val="9655B4"/>
      </a:accent6>
      <a:hlink>
        <a:srgbClr val="414141"/>
      </a:hlink>
      <a:folHlink>
        <a:srgbClr val="4141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4.xml><?xml version="1.0" encoding="utf-8"?>
<a:theme xmlns:a="http://schemas.openxmlformats.org/drawingml/2006/main" name="Icepop">
  <a:themeElements>
    <a:clrScheme name="DCM">
      <a:dk1>
        <a:srgbClr val="FFFFFF"/>
      </a:dk1>
      <a:lt1>
        <a:srgbClr val="414141"/>
      </a:lt1>
      <a:dk2>
        <a:srgbClr val="FFFFFF"/>
      </a:dk2>
      <a:lt2>
        <a:srgbClr val="414141"/>
      </a:lt2>
      <a:accent1>
        <a:srgbClr val="62C6C3"/>
      </a:accent1>
      <a:accent2>
        <a:srgbClr val="F9A01B"/>
      </a:accent2>
      <a:accent3>
        <a:srgbClr val="E53264"/>
      </a:accent3>
      <a:accent4>
        <a:srgbClr val="9051A0"/>
      </a:accent4>
      <a:accent5>
        <a:srgbClr val="414141"/>
      </a:accent5>
      <a:accent6>
        <a:srgbClr val="414141"/>
      </a:accent6>
      <a:hlink>
        <a:srgbClr val="414141"/>
      </a:hlink>
      <a:folHlink>
        <a:srgbClr val="414141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5.xml><?xml version="1.0" encoding="utf-8"?>
<a:theme xmlns:a="http://schemas.openxmlformats.org/drawingml/2006/main" name="Berry">
  <a:themeElements>
    <a:clrScheme name="DCM">
      <a:dk1>
        <a:srgbClr val="FFFFFF"/>
      </a:dk1>
      <a:lt1>
        <a:srgbClr val="414141"/>
      </a:lt1>
      <a:dk2>
        <a:srgbClr val="FFFFFF"/>
      </a:dk2>
      <a:lt2>
        <a:srgbClr val="414141"/>
      </a:lt2>
      <a:accent1>
        <a:srgbClr val="62C6C3"/>
      </a:accent1>
      <a:accent2>
        <a:srgbClr val="F9A01B"/>
      </a:accent2>
      <a:accent3>
        <a:srgbClr val="E53264"/>
      </a:accent3>
      <a:accent4>
        <a:srgbClr val="9051A0"/>
      </a:accent4>
      <a:accent5>
        <a:srgbClr val="414141"/>
      </a:accent5>
      <a:accent6>
        <a:srgbClr val="414141"/>
      </a:accent6>
      <a:hlink>
        <a:srgbClr val="414141"/>
      </a:hlink>
      <a:folHlink>
        <a:srgbClr val="414141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6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193</Words>
  <Application>Microsoft Office PowerPoint</Application>
  <PresentationFormat>Custom</PresentationFormat>
  <Paragraphs>26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ＭＳ Ｐゴシック</vt:lpstr>
      <vt:lpstr>ＭＳ Ｐゴシック</vt:lpstr>
      <vt:lpstr>Arial</vt:lpstr>
      <vt:lpstr>Century Gothic</vt:lpstr>
      <vt:lpstr>Impact</vt:lpstr>
      <vt:lpstr>Lucida Grande</vt:lpstr>
      <vt:lpstr>Typ1451-Medium</vt:lpstr>
      <vt:lpstr>Wingdings</vt:lpstr>
      <vt:lpstr>Divider Slides</vt:lpstr>
      <vt:lpstr>Cinime_Typ1451</vt:lpstr>
      <vt:lpstr>Light Grey</vt:lpstr>
      <vt:lpstr>Icepop</vt:lpstr>
      <vt:lpstr>Berry</vt:lpstr>
      <vt:lpstr>think-cell Slide</vt:lpstr>
      <vt:lpstr>Virgin trains</vt:lpstr>
      <vt:lpstr>Virgin trains</vt:lpstr>
      <vt:lpstr>Virgin trains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2014-09-15T10:51:56Z</dcterms:created>
  <dcterms:modified xsi:type="dcterms:W3CDTF">2014-12-12T11:53:38Z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