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83" r:id="rId14"/>
  </p:sldMasterIdLst>
  <p:notesMasterIdLst>
    <p:notesMasterId r:id="rId25"/>
  </p:notesMasterIdLst>
  <p:handoutMasterIdLst>
    <p:handoutMasterId r:id="rId26"/>
  </p:handoutMasterIdLst>
  <p:sldIdLst>
    <p:sldId id="256" r:id="rId15"/>
    <p:sldId id="2145704370" r:id="rId16"/>
    <p:sldId id="2145704360" r:id="rId17"/>
    <p:sldId id="373" r:id="rId18"/>
    <p:sldId id="2145704368" r:id="rId19"/>
    <p:sldId id="2145704369" r:id="rId20"/>
    <p:sldId id="2145704367" r:id="rId21"/>
    <p:sldId id="2145704362" r:id="rId22"/>
    <p:sldId id="2145704365" r:id="rId23"/>
    <p:sldId id="2145704366" r:id="rId24"/>
  </p:sldIdLst>
  <p:sldSz cx="13442950" cy="7561263"/>
  <p:notesSz cx="6858000" cy="9144000"/>
  <p:custDataLst>
    <p:tags r:id="rId2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63D"/>
    <a:srgbClr val="000000"/>
    <a:srgbClr val="33006F"/>
    <a:srgbClr val="FB3449"/>
    <a:srgbClr val="CAC8C8"/>
    <a:srgbClr val="8547AD"/>
    <a:srgbClr val="0099A8"/>
    <a:srgbClr val="EA576C"/>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varScale="1">
        <p:scale>
          <a:sx n="60" d="100"/>
          <a:sy n="60" d="100"/>
        </p:scale>
        <p:origin x="636" y="6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7.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commentAuthors" Target="commentAuthors.xml"/><Relationship Id="rId10" Type="http://schemas.openxmlformats.org/officeDocument/2006/relationships/slideMaster" Target="slideMasters/slideMaster9.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074349156405"/>
          <c:y val="0.17288038195422359"/>
          <c:w val="0.80681163119554411"/>
          <c:h val="0.82089482805911551"/>
        </c:manualLayout>
      </c:layout>
      <c:barChart>
        <c:barDir val="bar"/>
        <c:grouping val="percentStacked"/>
        <c:varyColors val="0"/>
        <c:ser>
          <c:idx val="0"/>
          <c:order val="0"/>
          <c:tx>
            <c:strRef>
              <c:f>Sheet1!$A$3</c:f>
              <c:strCache>
                <c:ptCount val="1"/>
                <c:pt idx="0">
                  <c:v>15-24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Age</c:v>
                </c:pt>
              </c:strCache>
            </c:strRef>
          </c:cat>
          <c:val>
            <c:numRef>
              <c:f>Sheet1!$B$3</c:f>
              <c:numCache>
                <c:formatCode>0%</c:formatCode>
                <c:ptCount val="1"/>
                <c:pt idx="0">
                  <c:v>0.4</c:v>
                </c:pt>
              </c:numCache>
            </c:numRef>
          </c:val>
          <c:extLst>
            <c:ext xmlns:c16="http://schemas.microsoft.com/office/drawing/2014/chart" uri="{C3380CC4-5D6E-409C-BE32-E72D297353CC}">
              <c16:uniqueId val="{00000000-9ACF-4417-AF99-435E7C95E7DE}"/>
            </c:ext>
          </c:extLst>
        </c:ser>
        <c:ser>
          <c:idx val="1"/>
          <c:order val="1"/>
          <c:tx>
            <c:strRef>
              <c:f>Sheet1!$A$4</c:f>
              <c:strCache>
                <c:ptCount val="1"/>
                <c:pt idx="0">
                  <c:v>25-54</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Age</c:v>
                </c:pt>
              </c:strCache>
            </c:strRef>
          </c:cat>
          <c:val>
            <c:numRef>
              <c:f>Sheet1!$B$4</c:f>
              <c:numCache>
                <c:formatCode>0%</c:formatCode>
                <c:ptCount val="1"/>
                <c:pt idx="0">
                  <c:v>0.46</c:v>
                </c:pt>
              </c:numCache>
            </c:numRef>
          </c:val>
          <c:extLst>
            <c:ext xmlns:c16="http://schemas.microsoft.com/office/drawing/2014/chart" uri="{C3380CC4-5D6E-409C-BE32-E72D297353CC}">
              <c16:uniqueId val="{00000001-9ACF-4417-AF99-435E7C95E7DE}"/>
            </c:ext>
          </c:extLst>
        </c:ser>
        <c:ser>
          <c:idx val="2"/>
          <c:order val="2"/>
          <c:tx>
            <c:strRef>
              <c:f>Sheet1!$A$5</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Age</c:v>
                </c:pt>
              </c:strCache>
            </c:strRef>
          </c:cat>
          <c:val>
            <c:numRef>
              <c:f>Sheet1!$B$5</c:f>
              <c:numCache>
                <c:formatCode>0%</c:formatCode>
                <c:ptCount val="1"/>
                <c:pt idx="0">
                  <c:v>0.31</c:v>
                </c:pt>
              </c:numCache>
            </c:numRef>
          </c:val>
          <c:extLst>
            <c:ext xmlns:c16="http://schemas.microsoft.com/office/drawing/2014/chart" uri="{C3380CC4-5D6E-409C-BE32-E72D297353CC}">
              <c16:uniqueId val="{00000002-9ACF-4417-AF99-435E7C95E7DE}"/>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l"/>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t"/>
        <c:numFmt formatCode="0%" sourceLinked="1"/>
        <c:majorTickMark val="out"/>
        <c:minorTickMark val="none"/>
        <c:tickLblPos val="nextTo"/>
        <c:crossAx val="438295416"/>
        <c:crosses val="autoZero"/>
        <c:crossBetween val="between"/>
      </c:valAx>
      <c:spPr>
        <a:noFill/>
        <a:ln>
          <a:noFill/>
        </a:ln>
        <a:effectLst/>
      </c:spPr>
    </c:plotArea>
    <c:legend>
      <c:legendPos val="b"/>
      <c:layout>
        <c:manualLayout>
          <c:xMode val="edge"/>
          <c:yMode val="edge"/>
          <c:x val="0.27612444043046969"/>
          <c:y val="0.8663072366765352"/>
          <c:w val="0.5137649150275071"/>
          <c:h val="0.1192294355695128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1980491966854"/>
          <c:y val="3.5058091615181121E-2"/>
          <c:w val="0.80897173924428445"/>
          <c:h val="0.82089482805911551"/>
        </c:manualLayout>
      </c:layout>
      <c:barChart>
        <c:barDir val="bar"/>
        <c:grouping val="percentStacked"/>
        <c:varyColors val="0"/>
        <c:ser>
          <c:idx val="0"/>
          <c:order val="0"/>
          <c:tx>
            <c:strRef>
              <c:f>Sheet1!$A$3</c:f>
              <c:strCache>
                <c:ptCount val="1"/>
                <c:pt idx="0">
                  <c:v>ABC1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Sociodemographic</c:v>
                </c:pt>
              </c:strCache>
            </c:strRef>
          </c:cat>
          <c:val>
            <c:numRef>
              <c:f>Sheet1!$B$3</c:f>
              <c:numCache>
                <c:formatCode>0%</c:formatCode>
                <c:ptCount val="1"/>
                <c:pt idx="0">
                  <c:v>0.67</c:v>
                </c:pt>
              </c:numCache>
            </c:numRef>
          </c:val>
          <c:extLst>
            <c:ext xmlns:c16="http://schemas.microsoft.com/office/drawing/2014/chart" uri="{C3380CC4-5D6E-409C-BE32-E72D297353CC}">
              <c16:uniqueId val="{00000000-BC91-4DB4-AF10-6DE2E3BB752B}"/>
            </c:ext>
          </c:extLst>
        </c:ser>
        <c:ser>
          <c:idx val="1"/>
          <c:order val="1"/>
          <c:tx>
            <c:strRef>
              <c:f>Sheet1!$A$4</c:f>
              <c:strCache>
                <c:ptCount val="1"/>
                <c:pt idx="0">
                  <c:v>C2DE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Sociodemographic</c:v>
                </c:pt>
              </c:strCache>
            </c:strRef>
          </c:cat>
          <c:val>
            <c:numRef>
              <c:f>Sheet1!$B$4</c:f>
              <c:numCache>
                <c:formatCode>0%</c:formatCode>
                <c:ptCount val="1"/>
                <c:pt idx="0">
                  <c:v>0.33</c:v>
                </c:pt>
              </c:numCache>
            </c:numRef>
          </c:val>
          <c:extLst>
            <c:ext xmlns:c16="http://schemas.microsoft.com/office/drawing/2014/chart" uri="{C3380CC4-5D6E-409C-BE32-E72D297353CC}">
              <c16:uniqueId val="{00000001-BC91-4DB4-AF10-6DE2E3BB752B}"/>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l"/>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t"/>
        <c:numFmt formatCode="0%" sourceLinked="1"/>
        <c:majorTickMark val="out"/>
        <c:minorTickMark val="none"/>
        <c:tickLblPos val="nextTo"/>
        <c:crossAx val="438295416"/>
        <c:crosses val="autoZero"/>
        <c:crossBetween val="between"/>
      </c:valAx>
      <c:spPr>
        <a:noFill/>
        <a:ln>
          <a:noFill/>
        </a:ln>
        <a:effectLst/>
      </c:spPr>
    </c:plotArea>
    <c:legend>
      <c:legendPos val="b"/>
      <c:layout>
        <c:manualLayout>
          <c:xMode val="edge"/>
          <c:yMode val="edge"/>
          <c:x val="0.24744064301910057"/>
          <c:y val="0.76786288268008607"/>
          <c:w val="0.50819888403712354"/>
          <c:h val="5.977132990684798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7990616224359"/>
          <c:y val="0.17288038195422359"/>
          <c:w val="0.80681163119554411"/>
          <c:h val="0.82089482805911551"/>
        </c:manualLayout>
      </c:layout>
      <c:barChart>
        <c:barDir val="bar"/>
        <c:grouping val="percentStacked"/>
        <c:varyColors val="0"/>
        <c:ser>
          <c:idx val="0"/>
          <c:order val="0"/>
          <c:tx>
            <c:strRef>
              <c:f>Sheet1!$A$3</c:f>
              <c:strCache>
                <c:ptCount val="1"/>
                <c:pt idx="0">
                  <c:v>Female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Gender</c:v>
                </c:pt>
              </c:strCache>
            </c:strRef>
          </c:cat>
          <c:val>
            <c:numRef>
              <c:f>Sheet1!$B$3</c:f>
              <c:numCache>
                <c:formatCode>0%</c:formatCode>
                <c:ptCount val="1"/>
                <c:pt idx="0">
                  <c:v>0.71</c:v>
                </c:pt>
              </c:numCache>
            </c:numRef>
          </c:val>
          <c:extLst>
            <c:ext xmlns:c16="http://schemas.microsoft.com/office/drawing/2014/chart" uri="{C3380CC4-5D6E-409C-BE32-E72D297353CC}">
              <c16:uniqueId val="{00000000-11B2-4F77-9093-93AF61CE5623}"/>
            </c:ext>
          </c:extLst>
        </c:ser>
        <c:ser>
          <c:idx val="1"/>
          <c:order val="1"/>
          <c:tx>
            <c:strRef>
              <c:f>Sheet1!$A$4</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Gender</c:v>
                </c:pt>
              </c:strCache>
            </c:strRef>
          </c:cat>
          <c:val>
            <c:numRef>
              <c:f>Sheet1!$B$4</c:f>
              <c:numCache>
                <c:formatCode>0%</c:formatCode>
                <c:ptCount val="1"/>
                <c:pt idx="0">
                  <c:v>0.28999999999999998</c:v>
                </c:pt>
              </c:numCache>
            </c:numRef>
          </c:val>
          <c:extLst>
            <c:ext xmlns:c16="http://schemas.microsoft.com/office/drawing/2014/chart" uri="{C3380CC4-5D6E-409C-BE32-E72D297353CC}">
              <c16:uniqueId val="{00000001-11B2-4F77-9093-93AF61CE5623}"/>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l"/>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t"/>
        <c:numFmt formatCode="0%" sourceLinked="1"/>
        <c:majorTickMark val="out"/>
        <c:minorTickMark val="none"/>
        <c:tickLblPos val="nextTo"/>
        <c:crossAx val="438295416"/>
        <c:crosses val="autoZero"/>
        <c:crossBetween val="between"/>
      </c:valAx>
      <c:spPr>
        <a:noFill/>
        <a:ln>
          <a:noFill/>
        </a:ln>
        <a:effectLst/>
      </c:spPr>
    </c:plotArea>
    <c:legend>
      <c:legendPos val="b"/>
      <c:layout>
        <c:manualLayout>
          <c:xMode val="edge"/>
          <c:yMode val="edge"/>
          <c:x val="0.25036264220248344"/>
          <c:y val="0.87287036803381324"/>
          <c:w val="0.50819888403712354"/>
          <c:h val="5.977132990684798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0998308208033E-2"/>
          <c:y val="1.7778559657775101E-2"/>
          <c:w val="0.92101482191944395"/>
          <c:h val="0.84886646558027912"/>
        </c:manualLayout>
      </c:layout>
      <c:barChart>
        <c:barDir val="col"/>
        <c:grouping val="clustered"/>
        <c:varyColors val="0"/>
        <c:ser>
          <c:idx val="1"/>
          <c:order val="0"/>
          <c:tx>
            <c:strRef>
              <c:f>Sheet1!$C$25</c:f>
              <c:strCache>
                <c:ptCount val="1"/>
                <c:pt idx="0">
                  <c:v>ABC1 Mainshoppers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Sheet1!$B$26:$B$28</c:f>
              <c:strCache>
                <c:ptCount val="3"/>
                <c:pt idx="0">
                  <c:v>Visit Grocery Shop In Store </c:v>
                </c:pt>
                <c:pt idx="1">
                  <c:v>Visit Grocery Shop In Online</c:v>
                </c:pt>
                <c:pt idx="2">
                  <c:v>Shop On The Highstreet</c:v>
                </c:pt>
              </c:strCache>
            </c:strRef>
          </c:cat>
          <c:val>
            <c:numRef>
              <c:f>Sheet1!$C$26:$C$28</c:f>
              <c:numCache>
                <c:formatCode>0</c:formatCode>
                <c:ptCount val="3"/>
                <c:pt idx="0">
                  <c:v>161</c:v>
                </c:pt>
                <c:pt idx="1">
                  <c:v>176</c:v>
                </c:pt>
                <c:pt idx="2">
                  <c:v>162</c:v>
                </c:pt>
              </c:numCache>
            </c:numRef>
          </c:val>
          <c:extLst>
            <c:ext xmlns:c16="http://schemas.microsoft.com/office/drawing/2014/chart" uri="{C3380CC4-5D6E-409C-BE32-E72D297353CC}">
              <c16:uniqueId val="{00000000-DC1A-4A1B-9C7C-705A97C39B45}"/>
            </c:ext>
          </c:extLst>
        </c:ser>
        <c:dLbls>
          <c:showLegendKey val="0"/>
          <c:showVal val="0"/>
          <c:showCatName val="0"/>
          <c:showSerName val="0"/>
          <c:showPercent val="0"/>
          <c:showBubbleSize val="0"/>
        </c:dLbls>
        <c:gapWidth val="200"/>
        <c:axId val="434463984"/>
        <c:axId val="434464640"/>
      </c:barChart>
      <c:catAx>
        <c:axId val="434463984"/>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200"/>
          <c:min val="0"/>
        </c:scaling>
        <c:delete val="0"/>
        <c:axPos val="l"/>
        <c:title>
          <c:tx>
            <c:rich>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r>
                  <a:rPr lang="en-GB" sz="800" b="1" dirty="0">
                    <a:solidFill>
                      <a:schemeClr val="accent6">
                        <a:lumMod val="75000"/>
                      </a:schemeClr>
                    </a:solidFill>
                  </a:rPr>
                  <a:t>Index: How</a:t>
                </a:r>
                <a:r>
                  <a:rPr lang="en-GB" sz="800" b="1" baseline="0" dirty="0">
                    <a:solidFill>
                      <a:schemeClr val="accent6">
                        <a:lumMod val="75000"/>
                      </a:schemeClr>
                    </a:solidFill>
                  </a:rPr>
                  <a:t> likely are you do the activity after visiting the cinema? </a:t>
                </a:r>
                <a:endParaRPr lang="en-US" sz="800" b="1" dirty="0">
                  <a:solidFill>
                    <a:schemeClr val="accent6">
                      <a:lumMod val="75000"/>
                    </a:schemeClr>
                  </a:solidFill>
                </a:endParaRPr>
              </a:p>
            </c:rich>
          </c:tx>
          <c:layout>
            <c:manualLayout>
              <c:xMode val="edge"/>
              <c:yMode val="edge"/>
              <c:x val="2.0549751169905892E-3"/>
              <c:y val="0.1440910744422644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endParaRPr lang="en-US"/>
            </a:p>
          </c:txPr>
        </c:title>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legend>
      <c:legendPos val="b"/>
      <c:layout>
        <c:manualLayout>
          <c:xMode val="edge"/>
          <c:yMode val="edge"/>
          <c:x val="0.77582977137099463"/>
          <c:y val="1.02188402599287E-2"/>
          <c:w val="0.22350309390700576"/>
          <c:h val="4.307688332031304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9724291431495"/>
          <c:y val="1.5250754776803784E-3"/>
          <c:w val="0.54020277017800367"/>
          <c:h val="0.96481858918537056"/>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1-F2AC-4D9D-9DF4-C8F7D9B39F04}"/>
              </c:ext>
            </c:extLst>
          </c:dPt>
          <c:dPt>
            <c:idx val="1"/>
            <c:invertIfNegative val="0"/>
            <c:bubble3D val="0"/>
            <c:extLst>
              <c:ext xmlns:c16="http://schemas.microsoft.com/office/drawing/2014/chart" uri="{C3380CC4-5D6E-409C-BE32-E72D297353CC}">
                <c16:uniqueId val="{00000003-F2AC-4D9D-9DF4-C8F7D9B39F04}"/>
              </c:ext>
            </c:extLst>
          </c:dPt>
          <c:dPt>
            <c:idx val="2"/>
            <c:invertIfNegative val="0"/>
            <c:bubble3D val="0"/>
            <c:extLst>
              <c:ext xmlns:c16="http://schemas.microsoft.com/office/drawing/2014/chart" uri="{C3380CC4-5D6E-409C-BE32-E72D297353CC}">
                <c16:uniqueId val="{00000005-F2AC-4D9D-9DF4-C8F7D9B39F04}"/>
              </c:ext>
            </c:extLst>
          </c:dPt>
          <c:dPt>
            <c:idx val="3"/>
            <c:invertIfNegative val="0"/>
            <c:bubble3D val="0"/>
            <c:extLst>
              <c:ext xmlns:c16="http://schemas.microsoft.com/office/drawing/2014/chart" uri="{C3380CC4-5D6E-409C-BE32-E72D297353CC}">
                <c16:uniqueId val="{00000007-F2AC-4D9D-9DF4-C8F7D9B39F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It's still important to treat yourself/others when you can</c:v>
                </c:pt>
                <c:pt idx="1">
                  <c:v>After the last couple of years we've all had, I still want to go out and enjoy myself</c:v>
                </c:pt>
                <c:pt idx="2">
                  <c:v>Socialising with friends and family outside of the home is important to me</c:v>
                </c:pt>
                <c:pt idx="3">
                  <c:v>Even if money is tighter than usual I will still get out and about</c:v>
                </c:pt>
              </c:strCache>
            </c:strRef>
          </c:cat>
          <c:val>
            <c:numRef>
              <c:f>Sheet1!$B$2:$B$5</c:f>
              <c:numCache>
                <c:formatCode>0%</c:formatCode>
                <c:ptCount val="4"/>
                <c:pt idx="0">
                  <c:v>0.73</c:v>
                </c:pt>
                <c:pt idx="1">
                  <c:v>0.67</c:v>
                </c:pt>
                <c:pt idx="2">
                  <c:v>0.67</c:v>
                </c:pt>
                <c:pt idx="3">
                  <c:v>0.6</c:v>
                </c:pt>
              </c:numCache>
            </c:numRef>
          </c:val>
          <c:extLst>
            <c:ext xmlns:c16="http://schemas.microsoft.com/office/drawing/2014/chart" uri="{C3380CC4-5D6E-409C-BE32-E72D297353CC}">
              <c16:uniqueId val="{0000000C-F2AC-4D9D-9DF4-C8F7D9B39F04}"/>
            </c:ext>
          </c:extLst>
        </c:ser>
        <c:dLbls>
          <c:showLegendKey val="0"/>
          <c:showVal val="0"/>
          <c:showCatName val="0"/>
          <c:showSerName val="0"/>
          <c:showPercent val="0"/>
          <c:showBubbleSize val="0"/>
        </c:dLbls>
        <c:gapWidth val="182"/>
        <c:axId val="689501552"/>
        <c:axId val="689506800"/>
      </c:barChart>
      <c:catAx>
        <c:axId val="689501552"/>
        <c:scaling>
          <c:orientation val="maxMin"/>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crossAx val="689506800"/>
        <c:crosses val="autoZero"/>
        <c:auto val="1"/>
        <c:lblAlgn val="ctr"/>
        <c:lblOffset val="100"/>
        <c:noMultiLvlLbl val="0"/>
      </c:catAx>
      <c:valAx>
        <c:axId val="689506800"/>
        <c:scaling>
          <c:orientation val="minMax"/>
          <c:min val="0.4"/>
        </c:scaling>
        <c:delete val="1"/>
        <c:axPos val="t"/>
        <c:numFmt formatCode="0%" sourceLinked="1"/>
        <c:majorTickMark val="out"/>
        <c:minorTickMark val="none"/>
        <c:tickLblPos val="nextTo"/>
        <c:crossAx val="68950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8/8/2022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999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89308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06864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infer that even though men will be prioritising the world cup, they are also more likely to watch new releases in the first two weeks and with the plethora of films we have coming out at the end of the year, brands will be able to access them in the right way.</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2485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23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98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37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540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33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438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92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427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94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35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75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33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530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30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328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284"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434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26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4847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23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653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21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704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18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8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516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48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414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1612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311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62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209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90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07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5786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81134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09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5418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18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0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478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8827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84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066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94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3195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04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20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34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5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6713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25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7639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35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906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45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6619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56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6373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66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9256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6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93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86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2262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5723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58707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05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89862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7523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413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97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0384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07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301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0983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718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524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17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8528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03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01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91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93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92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813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20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0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910"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2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16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934"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0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7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3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9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55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58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14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6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31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20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2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9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21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30"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969"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768"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43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46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48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50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53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55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605"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629"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65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18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67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701"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90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72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15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74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36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40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76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59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61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81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90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64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66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863"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887"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68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71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10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vmlDrawing" Target="../drawings/vmlDrawing74.v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3.xml"/><Relationship Id="rId16"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oleObject" Target="../embeddings/oleObject73.bin"/><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75.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5.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tags" Target="../tags/tag78.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vmlDrawing" Target="../drawings/vmlDrawing77.v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image" Target="../media/image2.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12.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image" Target="../media/image1.emf"/><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oleObject" Target="../embeddings/oleObject76.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oleObject" Target="../embeddings/oleObject92.bin"/><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tags" Target="../tags/tag94.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vmlDrawing" Target="../drawings/vmlDrawing93.v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ags" Target="../tags/tag44.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vmlDrawing" Target="../drawings/vmlDrawing43.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emf"/><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oleObject" Target="../embeddings/oleObject43.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oleObject" Target="../embeddings/oleObject57.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59.xml"/><Relationship Id="rId5" Type="http://schemas.openxmlformats.org/officeDocument/2006/relationships/vmlDrawing" Target="../drawings/vmlDrawing58.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1.vml"/><Relationship Id="rId3" Type="http://schemas.openxmlformats.org/officeDocument/2006/relationships/slideLayout" Target="../slideLayouts/slideLayout7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emf"/><Relationship Id="rId5" Type="http://schemas.openxmlformats.org/officeDocument/2006/relationships/slideLayout" Target="../slideLayouts/slideLayout81.xml"/><Relationship Id="rId10" Type="http://schemas.openxmlformats.org/officeDocument/2006/relationships/oleObject" Target="../embeddings/oleObject60.bin"/><Relationship Id="rId4" Type="http://schemas.openxmlformats.org/officeDocument/2006/relationships/slideLayout" Target="../slideLayouts/slideLayout80.xml"/><Relationship Id="rId9" Type="http://schemas.openxmlformats.org/officeDocument/2006/relationships/tags" Target="../tags/tag6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85.xml"/><Relationship Id="rId7" Type="http://schemas.openxmlformats.org/officeDocument/2006/relationships/vmlDrawing" Target="../drawings/vmlDrawing67.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7.xml"/><Relationship Id="rId10" Type="http://schemas.openxmlformats.org/officeDocument/2006/relationships/image" Target="../media/image1.emf"/><Relationship Id="rId4" Type="http://schemas.openxmlformats.org/officeDocument/2006/relationships/slideLayout" Target="../slideLayouts/slideLayout86.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90.xml"/><Relationship Id="rId7" Type="http://schemas.openxmlformats.org/officeDocument/2006/relationships/tags" Target="../tags/tag7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73.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118"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82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349"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6428"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51193166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107"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741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70781379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700"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282"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158"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865" name="think-cell Slide" r:id="rId27" imgW="6350000" imgH="6350000" progId="">
                  <p:embed/>
                </p:oleObj>
              </mc:Choice>
              <mc:Fallback>
                <p:oleObj name="think-cell Slide" r:id="rId27" imgW="6350000" imgH="6350000" progId="">
                  <p:embed/>
                  <p:pic>
                    <p:nvPicPr>
                      <p:cNvPr id="0"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447"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5047"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98"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887"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2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Ticket to paradise</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accent3"/>
                </a:solidFill>
              </a:rPr>
              <a:t>Two modern Hollywood greats re-unite for a fabulous new rom-com</a:t>
            </a:r>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933067" y="7210819"/>
            <a:ext cx="3116263" cy="184666"/>
          </a:xfrm>
        </p:spPr>
        <p:txBody>
          <a:bodyPr/>
          <a:lstStyle/>
          <a:p>
            <a:r>
              <a:rPr lang="en-GB" sz="1200" b="1" dirty="0"/>
              <a:t>RELEASE DATE: 16 SEPTEMBER 2022</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972846"/>
            <a:ext cx="7141690" cy="5498097"/>
          </a:xfrm>
        </p:spPr>
        <p:txBody>
          <a:bodyPr/>
          <a:lstStyle/>
          <a:p>
            <a:pPr>
              <a:lnSpc>
                <a:spcPts val="1800"/>
              </a:lnSpc>
            </a:pPr>
            <a:r>
              <a:rPr lang="en-GB" altLang="en-US" sz="1400" b="0" dirty="0">
                <a:solidFill>
                  <a:schemeClr val="bg1"/>
                </a:solidFill>
                <a:latin typeface="Arial" pitchFamily="34" charset="0"/>
                <a:cs typeface="Arial" pitchFamily="34" charset="0"/>
              </a:rPr>
              <a:t>Julia Roberts and George Clooney are genuine Hollywood royalty, having starred in some of the most famous films of the last 30 years. In Ticket To Paradise they are re-united for the first time since Ocean’s 12, playing a divorced couple that teams up and travels to Bali to stop their daughter from making the same mistake they think they made 25 years ago. After the success of April’s The Lost City, the romantic comedy is back on the big screen in a big way, so any brand looking to reach upmarket women this September and October, look no further than Ticket To Paradise.</a:t>
            </a:r>
          </a:p>
          <a:p>
            <a:pPr>
              <a:lnSpc>
                <a:spcPts val="1800"/>
              </a:lnSpc>
            </a:pPr>
            <a:endParaRPr lang="en-GB" altLang="en-US" sz="1400" dirty="0">
              <a:solidFill>
                <a:schemeClr val="bg1"/>
              </a:solidFill>
              <a:latin typeface="Arial" pitchFamily="34" charset="0"/>
              <a:cs typeface="Arial" pitchFamily="34" charset="0"/>
            </a:endParaRPr>
          </a:p>
          <a:p>
            <a:pPr>
              <a:lnSpc>
                <a:spcPts val="1800"/>
              </a:lnSpc>
            </a:pPr>
            <a:r>
              <a:rPr lang="en-GB" altLang="en-US" sz="1400" dirty="0">
                <a:solidFill>
                  <a:schemeClr val="bg1"/>
                </a:solidFill>
                <a:latin typeface="Arial" pitchFamily="34" charset="0"/>
                <a:cs typeface="Arial" pitchFamily="34" charset="0"/>
              </a:rPr>
              <a:t>CAST</a:t>
            </a:r>
          </a:p>
          <a:p>
            <a:pPr>
              <a:lnSpc>
                <a:spcPts val="1800"/>
              </a:lnSpc>
            </a:pPr>
            <a:r>
              <a:rPr lang="en-GB" sz="1400" b="0" dirty="0">
                <a:solidFill>
                  <a:schemeClr val="bg1"/>
                </a:solidFill>
                <a:latin typeface="Arial" pitchFamily="34" charset="0"/>
                <a:cs typeface="Arial" pitchFamily="34" charset="0"/>
              </a:rPr>
              <a:t>Julia Roberts, George Clooney, Kaitlyn </a:t>
            </a:r>
            <a:r>
              <a:rPr lang="en-GB" sz="1400" b="0" dirty="0" err="1">
                <a:solidFill>
                  <a:schemeClr val="bg1"/>
                </a:solidFill>
                <a:latin typeface="Arial" pitchFamily="34" charset="0"/>
                <a:cs typeface="Arial" pitchFamily="34" charset="0"/>
              </a:rPr>
              <a:t>Dever</a:t>
            </a:r>
            <a:r>
              <a:rPr lang="en-GB" sz="1400" b="0" dirty="0">
                <a:solidFill>
                  <a:schemeClr val="bg1"/>
                </a:solidFill>
                <a:latin typeface="Arial" pitchFamily="34" charset="0"/>
                <a:cs typeface="Arial" pitchFamily="34" charset="0"/>
              </a:rPr>
              <a:t>, Billie </a:t>
            </a:r>
            <a:r>
              <a:rPr lang="en-GB" sz="1400" b="0" dirty="0" err="1">
                <a:solidFill>
                  <a:schemeClr val="bg1"/>
                </a:solidFill>
                <a:latin typeface="Arial" pitchFamily="34" charset="0"/>
                <a:cs typeface="Arial" pitchFamily="34" charset="0"/>
              </a:rPr>
              <a:t>Lourd</a:t>
            </a:r>
            <a:endParaRPr lang="en-GB" sz="1400" b="0" dirty="0">
              <a:solidFill>
                <a:schemeClr val="bg1"/>
              </a:solidFill>
              <a:latin typeface="Arial" pitchFamily="34" charset="0"/>
              <a:cs typeface="Arial" pitchFamily="34" charset="0"/>
            </a:endParaRPr>
          </a:p>
          <a:p>
            <a:pPr>
              <a:lnSpc>
                <a:spcPts val="1800"/>
              </a:lnSpc>
            </a:pPr>
            <a:endParaRPr lang="en-GB" sz="1400" dirty="0">
              <a:solidFill>
                <a:schemeClr val="bg1"/>
              </a:solidFill>
            </a:endParaRPr>
          </a:p>
          <a:p>
            <a:pPr>
              <a:lnSpc>
                <a:spcPts val="1800"/>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lvl="0">
              <a:lnSpc>
                <a:spcPts val="1800"/>
              </a:lnSpc>
            </a:pPr>
            <a:r>
              <a:rPr lang="en-GB" altLang="en-US" sz="1400" b="0" dirty="0">
                <a:solidFill>
                  <a:schemeClr val="bg1"/>
                </a:solidFill>
                <a:latin typeface="Arial" pitchFamily="34" charset="0"/>
                <a:cs typeface="Arial" pitchFamily="34" charset="0"/>
              </a:rPr>
              <a:t>Romantic comedies are a popular genre in film, bringing in a number of audiences all coming together to experience the laughter and nostalgia that it holds. 30% of all cinemagoers state that rom-coms are their favourite film type, where specifically ABC1 women are 62% more likely than the avg. UK adult to agree that rom-coms are their favourite film type</a:t>
            </a:r>
            <a:r>
              <a:rPr lang="en-GB" altLang="en-US" sz="1400" b="0" baseline="30000" dirty="0">
                <a:solidFill>
                  <a:schemeClr val="bg1"/>
                </a:solidFill>
                <a:latin typeface="Arial" pitchFamily="34" charset="0"/>
                <a:cs typeface="Arial" pitchFamily="34" charset="0"/>
              </a:rPr>
              <a:t>2</a:t>
            </a:r>
            <a:r>
              <a:rPr lang="en-GB" altLang="en-US" sz="1400" b="0" dirty="0">
                <a:solidFill>
                  <a:schemeClr val="bg1"/>
                </a:solidFill>
                <a:latin typeface="Arial" pitchFamily="34" charset="0"/>
                <a:cs typeface="Arial" pitchFamily="34" charset="0"/>
              </a:rPr>
              <a:t>. Overall, the harmony of this nation-loved genre combined with a strong cast list will be major factors in the success of this film. </a:t>
            </a:r>
          </a:p>
          <a:p>
            <a:pPr lvl="0">
              <a:lnSpc>
                <a:spcPts val="1800"/>
              </a:lnSpc>
            </a:pPr>
            <a:endParaRPr lang="en-GB" altLang="en-US" sz="1400" b="0" dirty="0">
              <a:solidFill>
                <a:schemeClr val="bg1"/>
              </a:solidFill>
              <a:latin typeface="Arial" pitchFamily="34" charset="0"/>
              <a:cs typeface="Arial" pitchFamily="34" charset="0"/>
            </a:endParaRPr>
          </a:p>
          <a:p>
            <a:pPr lvl="0">
              <a:lnSpc>
                <a:spcPts val="1800"/>
              </a:lnSpc>
            </a:pPr>
            <a:r>
              <a:rPr lang="en-GB" altLang="en-US" sz="1400" b="0" dirty="0">
                <a:solidFill>
                  <a:schemeClr val="bg1"/>
                </a:solidFill>
                <a:latin typeface="Arial" pitchFamily="34" charset="0"/>
                <a:cs typeface="Arial" pitchFamily="34" charset="0"/>
              </a:rPr>
              <a:t>George Clooney has won 2 Academy Awards, 1 BAFTA and 4 Golden Globe Awards over his career. Similarly, Julia Roberts has won 1 Academy Award, 1 BAFTA, 1 Critics Choice Movie Award, 1 Screen Actors Guild Award and 3 Golden Globe Awards – highlighting the success of both these actors in the industry over the past 20 years. </a:t>
            </a:r>
          </a:p>
          <a:p>
            <a:pPr lvl="0">
              <a:lnSpc>
                <a:spcPts val="1800"/>
              </a:lnSpc>
            </a:pPr>
            <a:endParaRPr lang="en-GB" altLang="en-US" sz="400" b="0" baseline="60000" dirty="0">
              <a:solidFill>
                <a:schemeClr val="bg1"/>
              </a:solidFill>
              <a:latin typeface="Arial" pitchFamily="34" charset="0"/>
              <a:cs typeface="Arial" pitchFamily="34" charset="0"/>
            </a:endParaRPr>
          </a:p>
          <a:p>
            <a:pPr>
              <a:lnSpc>
                <a:spcPts val="1800"/>
              </a:lnSpc>
            </a:pPr>
            <a:r>
              <a:rPr lang="en-GB" altLang="en-US" sz="1400" dirty="0">
                <a:solidFill>
                  <a:schemeClr val="bg1"/>
                </a:solidFill>
                <a:latin typeface="Arial" pitchFamily="34" charset="0"/>
                <a:cs typeface="Arial" pitchFamily="34" charset="0"/>
              </a:rPr>
              <a:t>EST. INDUSTRY ADMISSIONS</a:t>
            </a:r>
          </a:p>
          <a:p>
            <a:pPr>
              <a:lnSpc>
                <a:spcPts val="1800"/>
              </a:lnSpc>
            </a:pPr>
            <a:r>
              <a:rPr lang="en-GB" altLang="en-US" sz="1400" b="0" dirty="0">
                <a:solidFill>
                  <a:schemeClr val="bg1"/>
                </a:solidFill>
                <a:latin typeface="Arial" pitchFamily="34" charset="0"/>
                <a:cs typeface="Arial" pitchFamily="34" charset="0"/>
              </a:rPr>
              <a:t>818k</a:t>
            </a:r>
          </a:p>
        </p:txBody>
      </p:sp>
      <p:sp>
        <p:nvSpPr>
          <p:cNvPr id="16" name="Rectangle 15">
            <a:extLst>
              <a:ext uri="{FF2B5EF4-FFF2-40B4-BE49-F238E27FC236}">
                <a16:creationId xmlns:a16="http://schemas.microsoft.com/office/drawing/2014/main" id="{55822937-1369-4930-8648-0951018680F8}"/>
              </a:ext>
            </a:extLst>
          </p:cNvPr>
          <p:cNvSpPr/>
          <p:nvPr/>
        </p:nvSpPr>
        <p:spPr>
          <a:xfrm>
            <a:off x="9077222" y="6175256"/>
            <a:ext cx="3921266" cy="297517"/>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1" i="0" u="none" strike="noStrike" kern="1200" cap="none" spc="0" normalizeH="0" baseline="0" noProof="0" dirty="0">
                <a:ln>
                  <a:noFill/>
                </a:ln>
                <a:solidFill>
                  <a:srgbClr val="000000"/>
                </a:solidFill>
                <a:effectLst/>
                <a:uLnTx/>
                <a:uFillTx/>
                <a:latin typeface="Arial"/>
                <a:ea typeface="+mn-ea"/>
                <a:cs typeface="+mn-cs"/>
              </a:rPr>
              <a:t>Source: </a:t>
            </a:r>
            <a:r>
              <a:rPr kumimoji="0" lang="en-GB" sz="700" b="0" i="0" u="none" strike="noStrike" kern="1200" cap="none" spc="0" normalizeH="0" baseline="0" noProof="0" dirty="0">
                <a:ln>
                  <a:noFill/>
                </a:ln>
                <a:solidFill>
                  <a:srgbClr val="000000"/>
                </a:solidFill>
                <a:effectLst/>
                <a:uLnTx/>
                <a:uFillTx/>
                <a:latin typeface="Arial"/>
                <a:ea typeface="+mn-ea"/>
                <a:cs typeface="+mn-cs"/>
              </a:rPr>
              <a:t>CAA C+F Planner </a:t>
            </a:r>
            <a:r>
              <a:rPr lang="en-GB" sz="700" dirty="0">
                <a:solidFill>
                  <a:srgbClr val="000000"/>
                </a:solidFill>
                <a:latin typeface="Arial"/>
              </a:rPr>
              <a:t>of</a:t>
            </a:r>
            <a:r>
              <a:rPr kumimoji="0" lang="en-GB" sz="700" b="0" i="0" u="none" strike="noStrike" kern="1200" cap="none" spc="0" normalizeH="0" baseline="0" noProof="0" dirty="0">
                <a:ln>
                  <a:noFill/>
                </a:ln>
                <a:solidFill>
                  <a:srgbClr val="000000"/>
                </a:solidFill>
                <a:effectLst/>
                <a:uLnTx/>
                <a:uFillTx/>
                <a:latin typeface="Arial"/>
                <a:ea typeface="+mn-ea"/>
                <a:cs typeface="+mn-cs"/>
              </a:rPr>
              <a:t> Industry figures and using comparative film information.</a:t>
            </a:r>
          </a:p>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lang="en-GB" sz="700" dirty="0">
                <a:solidFill>
                  <a:srgbClr val="000000"/>
                </a:solidFill>
                <a:latin typeface="Arial"/>
              </a:rPr>
              <a:t>2. TGI GB June 2022. target: ABC1 Women who are cinemagoers. Index vs the avg. UK adult</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86470D36-6299-4D4B-8632-3B8612E029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91" t="1832" r="32383" b="2810"/>
          <a:stretch/>
        </p:blipFill>
        <p:spPr>
          <a:xfrm>
            <a:off x="7692375" y="972846"/>
            <a:ext cx="5306113" cy="5043866"/>
          </a:xfrm>
          <a:prstGeom prst="rect">
            <a:avLst/>
          </a:prstGeom>
        </p:spPr>
      </p:pic>
    </p:spTree>
    <p:extLst>
      <p:ext uri="{BB962C8B-B14F-4D97-AF65-F5344CB8AC3E}">
        <p14:creationId xmlns:p14="http://schemas.microsoft.com/office/powerpoint/2010/main" val="6065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bg1"/>
                </a:solidFill>
              </a:rPr>
              <a:t>Despite the cost-of-living crisis, there are positive signs for continued consumer spending</a:t>
            </a:r>
          </a:p>
        </p:txBody>
      </p:sp>
      <p:sp>
        <p:nvSpPr>
          <p:cNvPr id="9" name="Text Placeholder 13">
            <a:extLst>
              <a:ext uri="{FF2B5EF4-FFF2-40B4-BE49-F238E27FC236}">
                <a16:creationId xmlns:a16="http://schemas.microsoft.com/office/drawing/2014/main" id="{B0334B5E-294D-412F-8009-CAF4429CE118}"/>
              </a:ext>
            </a:extLst>
          </p:cNvPr>
          <p:cNvSpPr txBox="1">
            <a:spLocks/>
          </p:cNvSpPr>
          <p:nvPr/>
        </p:nvSpPr>
        <p:spPr bwMode="gray">
          <a:xfrm>
            <a:off x="9199418" y="7137027"/>
            <a:ext cx="4147097" cy="308472"/>
          </a:xfrm>
          <a:prstGeom prst="rect">
            <a:avLst/>
          </a:prstGeom>
        </p:spPr>
        <p:txBody>
          <a:bodyPr anchor="b" anchorCtr="0"/>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t>Sources: Kinetic: ‘New Data Shows Positive Signs in the Lead up To Christmas Despite Cost of Living Increases’ / Alfresco Life  with </a:t>
            </a:r>
            <a:r>
              <a:rPr lang="en-GB" dirty="0" err="1"/>
              <a:t>Toluna</a:t>
            </a:r>
            <a:r>
              <a:rPr lang="en-GB" dirty="0"/>
              <a:t> Survey</a:t>
            </a:r>
          </a:p>
        </p:txBody>
      </p:sp>
      <p:sp>
        <p:nvSpPr>
          <p:cNvPr id="19" name="Text Placeholder 10">
            <a:extLst>
              <a:ext uri="{FF2B5EF4-FFF2-40B4-BE49-F238E27FC236}">
                <a16:creationId xmlns:a16="http://schemas.microsoft.com/office/drawing/2014/main" id="{A93D9766-9DCA-453A-9772-3DF746775528}"/>
              </a:ext>
            </a:extLst>
          </p:cNvPr>
          <p:cNvSpPr txBox="1">
            <a:spLocks/>
          </p:cNvSpPr>
          <p:nvPr/>
        </p:nvSpPr>
        <p:spPr bwMode="gray">
          <a:xfrm>
            <a:off x="269999" y="619017"/>
            <a:ext cx="12413343"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US" dirty="0"/>
              <a:t>Although 86% of people across the UK are concerned about the impact of the increase in cost-of-living, consumer spending remains strong</a:t>
            </a:r>
          </a:p>
        </p:txBody>
      </p:sp>
      <p:sp>
        <p:nvSpPr>
          <p:cNvPr id="16" name="Oval 15">
            <a:extLst>
              <a:ext uri="{FF2B5EF4-FFF2-40B4-BE49-F238E27FC236}">
                <a16:creationId xmlns:a16="http://schemas.microsoft.com/office/drawing/2014/main" id="{BBF7DBE7-69A0-C7F9-DBA0-BA4C84CCE3DB}"/>
              </a:ext>
            </a:extLst>
          </p:cNvPr>
          <p:cNvSpPr/>
          <p:nvPr/>
        </p:nvSpPr>
        <p:spPr>
          <a:xfrm>
            <a:off x="10130311" y="1466860"/>
            <a:ext cx="1624727" cy="1657748"/>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600" dirty="0">
                <a:solidFill>
                  <a:srgbClr val="FFFFFF"/>
                </a:solidFill>
                <a:latin typeface="+mj-lt"/>
              </a:rPr>
              <a:t>52%</a:t>
            </a:r>
          </a:p>
        </p:txBody>
      </p:sp>
      <p:sp>
        <p:nvSpPr>
          <p:cNvPr id="21" name="Content Placeholder 8">
            <a:extLst>
              <a:ext uri="{FF2B5EF4-FFF2-40B4-BE49-F238E27FC236}">
                <a16:creationId xmlns:a16="http://schemas.microsoft.com/office/drawing/2014/main" id="{EC3F7248-2EA5-6182-BF0A-46AF38FCA848}"/>
              </a:ext>
            </a:extLst>
          </p:cNvPr>
          <p:cNvSpPr txBox="1">
            <a:spLocks/>
          </p:cNvSpPr>
          <p:nvPr/>
        </p:nvSpPr>
        <p:spPr bwMode="gray">
          <a:xfrm>
            <a:off x="9426287" y="3227250"/>
            <a:ext cx="3020317" cy="873375"/>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GB" baseline="30000" dirty="0">
                <a:solidFill>
                  <a:schemeClr val="bg1">
                    <a:lumMod val="50000"/>
                    <a:lumOff val="50000"/>
                  </a:schemeClr>
                </a:solidFill>
              </a:rPr>
              <a:t>Intend to maintain or increase their spending in trips to the cinema</a:t>
            </a:r>
          </a:p>
          <a:p>
            <a:pPr lvl="2" algn="ctr">
              <a:lnSpc>
                <a:spcPts val="1600"/>
              </a:lnSpc>
            </a:pPr>
            <a:endParaRPr lang="en-US" sz="1000" b="0" dirty="0">
              <a:solidFill>
                <a:schemeClr val="bg1"/>
              </a:solidFill>
            </a:endParaRPr>
          </a:p>
        </p:txBody>
      </p:sp>
      <p:sp>
        <p:nvSpPr>
          <p:cNvPr id="22" name="Oval 21">
            <a:extLst>
              <a:ext uri="{FF2B5EF4-FFF2-40B4-BE49-F238E27FC236}">
                <a16:creationId xmlns:a16="http://schemas.microsoft.com/office/drawing/2014/main" id="{E70E4668-03DA-156D-8437-C16598A5D9BC}"/>
              </a:ext>
            </a:extLst>
          </p:cNvPr>
          <p:cNvSpPr/>
          <p:nvPr/>
        </p:nvSpPr>
        <p:spPr>
          <a:xfrm>
            <a:off x="10130311" y="3825297"/>
            <a:ext cx="1624727" cy="1657748"/>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3600" dirty="0">
                <a:solidFill>
                  <a:srgbClr val="FFFFFF"/>
                </a:solidFill>
                <a:latin typeface="+mj-lt"/>
              </a:rPr>
              <a:t>+17%</a:t>
            </a:r>
          </a:p>
        </p:txBody>
      </p:sp>
      <p:sp>
        <p:nvSpPr>
          <p:cNvPr id="23" name="Content Placeholder 8">
            <a:extLst>
              <a:ext uri="{FF2B5EF4-FFF2-40B4-BE49-F238E27FC236}">
                <a16:creationId xmlns:a16="http://schemas.microsoft.com/office/drawing/2014/main" id="{81CE4919-12DE-F1A4-898A-1911225F970A}"/>
              </a:ext>
            </a:extLst>
          </p:cNvPr>
          <p:cNvSpPr txBox="1">
            <a:spLocks/>
          </p:cNvSpPr>
          <p:nvPr/>
        </p:nvSpPr>
        <p:spPr bwMode="gray">
          <a:xfrm>
            <a:off x="9503875" y="5634873"/>
            <a:ext cx="2865143" cy="873375"/>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GB" baseline="30000" dirty="0">
                <a:solidFill>
                  <a:schemeClr val="bg1">
                    <a:lumMod val="50000"/>
                    <a:lumOff val="50000"/>
                  </a:schemeClr>
                </a:solidFill>
              </a:rPr>
              <a:t>Brands who boosted their investment saw a 17% increase in incremental sales.</a:t>
            </a:r>
          </a:p>
          <a:p>
            <a:pPr lvl="2" algn="ctr">
              <a:lnSpc>
                <a:spcPts val="1600"/>
              </a:lnSpc>
            </a:pPr>
            <a:endParaRPr lang="en-GB" baseline="30000" dirty="0">
              <a:solidFill>
                <a:schemeClr val="bg1">
                  <a:lumMod val="50000"/>
                  <a:lumOff val="50000"/>
                </a:schemeClr>
              </a:solidFill>
            </a:endParaRPr>
          </a:p>
          <a:p>
            <a:pPr lvl="2" algn="ctr">
              <a:lnSpc>
                <a:spcPts val="1600"/>
              </a:lnSpc>
            </a:pPr>
            <a:r>
              <a:rPr lang="en-GB" baseline="30000" dirty="0">
                <a:solidFill>
                  <a:schemeClr val="bg1">
                    <a:lumMod val="50000"/>
                    <a:lumOff val="50000"/>
                  </a:schemeClr>
                </a:solidFill>
              </a:rPr>
              <a:t>Increased media spend therefore pays off during times of economic uncertainty  </a:t>
            </a:r>
          </a:p>
          <a:p>
            <a:pPr lvl="2" algn="ctr">
              <a:lnSpc>
                <a:spcPts val="1600"/>
              </a:lnSpc>
            </a:pPr>
            <a:endParaRPr lang="en-US" sz="1000" b="0" dirty="0">
              <a:solidFill>
                <a:schemeClr val="bg1"/>
              </a:solidFill>
            </a:endParaRPr>
          </a:p>
        </p:txBody>
      </p:sp>
      <p:sp>
        <p:nvSpPr>
          <p:cNvPr id="24" name="Content Placeholder 8">
            <a:extLst>
              <a:ext uri="{FF2B5EF4-FFF2-40B4-BE49-F238E27FC236}">
                <a16:creationId xmlns:a16="http://schemas.microsoft.com/office/drawing/2014/main" id="{0A4B111F-94C3-1C26-15D2-6BB20E7435D4}"/>
              </a:ext>
            </a:extLst>
          </p:cNvPr>
          <p:cNvSpPr txBox="1">
            <a:spLocks/>
          </p:cNvSpPr>
          <p:nvPr/>
        </p:nvSpPr>
        <p:spPr bwMode="gray">
          <a:xfrm>
            <a:off x="9378649" y="1079751"/>
            <a:ext cx="3233682" cy="252279"/>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GB" baseline="30000" dirty="0">
                <a:solidFill>
                  <a:schemeClr val="bg1"/>
                </a:solidFill>
              </a:rPr>
              <a:t>Despite the impact of the increasing cost-of-living…</a:t>
            </a:r>
          </a:p>
          <a:p>
            <a:pPr lvl="2" algn="ctr">
              <a:lnSpc>
                <a:spcPts val="1600"/>
              </a:lnSpc>
            </a:pPr>
            <a:endParaRPr lang="en-US" sz="1000" dirty="0">
              <a:solidFill>
                <a:schemeClr val="bg1"/>
              </a:solidFill>
            </a:endParaRPr>
          </a:p>
        </p:txBody>
      </p:sp>
      <p:graphicFrame>
        <p:nvGraphicFramePr>
          <p:cNvPr id="25" name="Chart 24">
            <a:extLst>
              <a:ext uri="{FF2B5EF4-FFF2-40B4-BE49-F238E27FC236}">
                <a16:creationId xmlns:a16="http://schemas.microsoft.com/office/drawing/2014/main" id="{FE738FFC-5CD9-DAE9-5FA5-D2C2B57F6547}"/>
              </a:ext>
            </a:extLst>
          </p:cNvPr>
          <p:cNvGraphicFramePr/>
          <p:nvPr/>
        </p:nvGraphicFramePr>
        <p:xfrm>
          <a:off x="386099" y="1466859"/>
          <a:ext cx="8608291" cy="5289381"/>
        </p:xfrm>
        <a:graphic>
          <a:graphicData uri="http://schemas.openxmlformats.org/drawingml/2006/chart">
            <c:chart xmlns:c="http://schemas.openxmlformats.org/drawingml/2006/chart" xmlns:r="http://schemas.openxmlformats.org/officeDocument/2006/relationships" r:id="rId2"/>
          </a:graphicData>
        </a:graphic>
      </p:graphicFrame>
      <p:sp>
        <p:nvSpPr>
          <p:cNvPr id="26" name="Content Placeholder 8">
            <a:extLst>
              <a:ext uri="{FF2B5EF4-FFF2-40B4-BE49-F238E27FC236}">
                <a16:creationId xmlns:a16="http://schemas.microsoft.com/office/drawing/2014/main" id="{4AF272BC-2C14-FDDD-9EEE-36F8BD0D0593}"/>
              </a:ext>
            </a:extLst>
          </p:cNvPr>
          <p:cNvSpPr txBox="1">
            <a:spLocks/>
          </p:cNvSpPr>
          <p:nvPr/>
        </p:nvSpPr>
        <p:spPr bwMode="gray">
          <a:xfrm>
            <a:off x="180966" y="1079751"/>
            <a:ext cx="5408845" cy="252279"/>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GB" baseline="30000" dirty="0">
                <a:solidFill>
                  <a:schemeClr val="bg1"/>
                </a:solidFill>
              </a:rPr>
              <a:t>Most consumers still plan to treat themselves and prioritise getting out and about…</a:t>
            </a:r>
          </a:p>
          <a:p>
            <a:pPr lvl="2" algn="ctr">
              <a:lnSpc>
                <a:spcPts val="1600"/>
              </a:lnSpc>
            </a:pPr>
            <a:endParaRPr lang="en-US" sz="1000" dirty="0">
              <a:solidFill>
                <a:schemeClr val="bg1"/>
              </a:solidFill>
            </a:endParaRPr>
          </a:p>
        </p:txBody>
      </p:sp>
      <p:cxnSp>
        <p:nvCxnSpPr>
          <p:cNvPr id="27" name="Straight Connector 26">
            <a:extLst>
              <a:ext uri="{FF2B5EF4-FFF2-40B4-BE49-F238E27FC236}">
                <a16:creationId xmlns:a16="http://schemas.microsoft.com/office/drawing/2014/main" id="{8BED7B26-AAA3-57F3-DDB5-1CF7316FC312}"/>
              </a:ext>
            </a:extLst>
          </p:cNvPr>
          <p:cNvCxnSpPr>
            <a:cxnSpLocks/>
          </p:cNvCxnSpPr>
          <p:nvPr/>
        </p:nvCxnSpPr>
        <p:spPr>
          <a:xfrm>
            <a:off x="8994390" y="1298416"/>
            <a:ext cx="0" cy="54578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5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Ticket to paradise</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a:xfrm>
            <a:off x="270000" y="664057"/>
            <a:ext cx="9206504" cy="896887"/>
          </a:xfrm>
        </p:spPr>
        <p:txBody>
          <a:bodyPr/>
          <a:lstStyle/>
          <a:p>
            <a:pPr>
              <a:lnSpc>
                <a:spcPct val="150000"/>
              </a:lnSpc>
            </a:pPr>
            <a:r>
              <a:rPr lang="en-GB" sz="1200" dirty="0">
                <a:solidFill>
                  <a:schemeClr val="bg2"/>
                </a:solidFill>
              </a:rPr>
              <a:t>A divorced couple that teams up and travels to Bali to stop their daughter from making the same mistake they think they made 25 years ago. Featuring big names including Julia Roberts, George Clooney, Billie </a:t>
            </a:r>
            <a:r>
              <a:rPr lang="en-GB" sz="1200" dirty="0" err="1">
                <a:solidFill>
                  <a:schemeClr val="bg2"/>
                </a:solidFill>
              </a:rPr>
              <a:t>Lourd</a:t>
            </a:r>
            <a:r>
              <a:rPr lang="en-GB" sz="1200" dirty="0">
                <a:solidFill>
                  <a:schemeClr val="bg2"/>
                </a:solidFill>
              </a:rPr>
              <a:t> and Kaitlyn </a:t>
            </a:r>
            <a:r>
              <a:rPr lang="en-GB" sz="1200" dirty="0" err="1">
                <a:solidFill>
                  <a:schemeClr val="bg2"/>
                </a:solidFill>
              </a:rPr>
              <a:t>Dever</a:t>
            </a:r>
            <a:r>
              <a:rPr lang="en-GB" sz="1200" dirty="0">
                <a:solidFill>
                  <a:schemeClr val="bg2"/>
                </a:solidFill>
              </a:rPr>
              <a:t>. </a:t>
            </a:r>
            <a:endParaRPr lang="en-US" sz="1200" dirty="0">
              <a:solidFill>
                <a:schemeClr val="bg2"/>
              </a:solidFill>
            </a:endParaRPr>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10123567" y="6712539"/>
            <a:ext cx="3116263" cy="184666"/>
          </a:xfrm>
        </p:spPr>
        <p:txBody>
          <a:bodyPr/>
          <a:lstStyle/>
          <a:p>
            <a:r>
              <a:rPr lang="en-GB" sz="1200" b="1" dirty="0"/>
              <a:t>RELEASE DATE 16 SEPTEMBER 2022</a:t>
            </a:r>
            <a:endParaRPr lang="en-US" sz="1200" b="1" dirty="0"/>
          </a:p>
        </p:txBody>
      </p:sp>
      <p:sp>
        <p:nvSpPr>
          <p:cNvPr id="16" name="Rectangle 15">
            <a:extLst>
              <a:ext uri="{FF2B5EF4-FFF2-40B4-BE49-F238E27FC236}">
                <a16:creationId xmlns:a16="http://schemas.microsoft.com/office/drawing/2014/main" id="{55822937-1369-4930-8648-0951018680F8}"/>
              </a:ext>
            </a:extLst>
          </p:cNvPr>
          <p:cNvSpPr/>
          <p:nvPr/>
        </p:nvSpPr>
        <p:spPr>
          <a:xfrm>
            <a:off x="9831064" y="7198930"/>
            <a:ext cx="3611886"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1" i="0" u="none" strike="noStrike" kern="1200" cap="none" spc="0" normalizeH="0" baseline="0" noProof="0" dirty="0">
                <a:ln>
                  <a:noFill/>
                </a:ln>
                <a:solidFill>
                  <a:srgbClr val="000000"/>
                </a:solidFill>
                <a:effectLst/>
                <a:uLnTx/>
                <a:uFillTx/>
                <a:latin typeface="Arial"/>
                <a:ea typeface="+mn-ea"/>
                <a:cs typeface="+mn-cs"/>
              </a:rPr>
              <a:t>Source: </a:t>
            </a:r>
            <a:r>
              <a:rPr kumimoji="0" lang="en-GB" sz="700" b="0" i="0" u="none" strike="noStrike" kern="1200" cap="none" spc="0" normalizeH="0" baseline="0" noProof="0" dirty="0">
                <a:ln>
                  <a:noFill/>
                </a:ln>
                <a:solidFill>
                  <a:srgbClr val="000000"/>
                </a:solidFill>
                <a:effectLst/>
                <a:uLnTx/>
                <a:uFillTx/>
                <a:latin typeface="Arial"/>
                <a:ea typeface="+mn-ea"/>
                <a:cs typeface="+mn-cs"/>
              </a:rPr>
              <a:t>CAA C+F Planner </a:t>
            </a:r>
            <a:r>
              <a:rPr lang="en-GB" sz="700" dirty="0">
                <a:solidFill>
                  <a:srgbClr val="000000"/>
                </a:solidFill>
                <a:latin typeface="Arial"/>
              </a:rPr>
              <a:t>of</a:t>
            </a:r>
            <a:r>
              <a:rPr kumimoji="0" lang="en-GB" sz="700" b="0" i="0" u="none" strike="noStrike" kern="1200" cap="none" spc="0" normalizeH="0" baseline="0" noProof="0" dirty="0">
                <a:ln>
                  <a:noFill/>
                </a:ln>
                <a:solidFill>
                  <a:srgbClr val="000000"/>
                </a:solidFill>
                <a:effectLst/>
                <a:uLnTx/>
                <a:uFillTx/>
                <a:latin typeface="Arial"/>
                <a:ea typeface="+mn-ea"/>
                <a:cs typeface="+mn-cs"/>
              </a:rPr>
              <a:t> Industry figures and using comparative film information.</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5E07D504-B0A5-E145-5BF4-00BAF6DFE7F7}"/>
              </a:ext>
            </a:extLst>
          </p:cNvPr>
          <p:cNvPicPr>
            <a:picLocks noChangeAspect="1"/>
          </p:cNvPicPr>
          <p:nvPr/>
        </p:nvPicPr>
        <p:blipFill>
          <a:blip r:embed="rId3"/>
          <a:stretch>
            <a:fillRect/>
          </a:stretch>
        </p:blipFill>
        <p:spPr>
          <a:xfrm>
            <a:off x="9744364" y="361070"/>
            <a:ext cx="3391633" cy="6032311"/>
          </a:xfrm>
          <a:prstGeom prst="rect">
            <a:avLst/>
          </a:prstGeom>
        </p:spPr>
      </p:pic>
      <p:graphicFrame>
        <p:nvGraphicFramePr>
          <p:cNvPr id="17" name="Content Placeholder 5">
            <a:extLst>
              <a:ext uri="{FF2B5EF4-FFF2-40B4-BE49-F238E27FC236}">
                <a16:creationId xmlns:a16="http://schemas.microsoft.com/office/drawing/2014/main" id="{12D2EB59-638C-F7E6-6598-18276E7B854A}"/>
              </a:ext>
            </a:extLst>
          </p:cNvPr>
          <p:cNvGraphicFramePr>
            <a:graphicFrameLocks/>
          </p:cNvGraphicFramePr>
          <p:nvPr/>
        </p:nvGraphicFramePr>
        <p:xfrm>
          <a:off x="306953" y="1745674"/>
          <a:ext cx="9206504" cy="4761540"/>
        </p:xfrm>
        <a:graphic>
          <a:graphicData uri="http://schemas.openxmlformats.org/drawingml/2006/table">
            <a:tbl>
              <a:tblPr>
                <a:tableStyleId>{5C22544A-7EE6-4342-B048-85BDC9FD1C3A}</a:tableStyleId>
              </a:tblPr>
              <a:tblGrid>
                <a:gridCol w="2301626">
                  <a:extLst>
                    <a:ext uri="{9D8B030D-6E8A-4147-A177-3AD203B41FA5}">
                      <a16:colId xmlns:a16="http://schemas.microsoft.com/office/drawing/2014/main" val="20000"/>
                    </a:ext>
                  </a:extLst>
                </a:gridCol>
                <a:gridCol w="2301626">
                  <a:extLst>
                    <a:ext uri="{9D8B030D-6E8A-4147-A177-3AD203B41FA5}">
                      <a16:colId xmlns:a16="http://schemas.microsoft.com/office/drawing/2014/main" val="20001"/>
                    </a:ext>
                  </a:extLst>
                </a:gridCol>
                <a:gridCol w="2301626">
                  <a:extLst>
                    <a:ext uri="{9D8B030D-6E8A-4147-A177-3AD203B41FA5}">
                      <a16:colId xmlns:a16="http://schemas.microsoft.com/office/drawing/2014/main" val="20003"/>
                    </a:ext>
                  </a:extLst>
                </a:gridCol>
                <a:gridCol w="2301626">
                  <a:extLst>
                    <a:ext uri="{9D8B030D-6E8A-4147-A177-3AD203B41FA5}">
                      <a16:colId xmlns:a16="http://schemas.microsoft.com/office/drawing/2014/main" val="4272282450"/>
                    </a:ext>
                  </a:extLst>
                </a:gridCol>
              </a:tblGrid>
              <a:tr h="273380">
                <a:tc>
                  <a:txBody>
                    <a:bodyPr/>
                    <a:lstStyle/>
                    <a:p>
                      <a:pPr>
                        <a:lnSpc>
                          <a:spcPts val="1500"/>
                        </a:lnSpc>
                      </a:pPr>
                      <a:endParaRPr lang="en-GB" sz="1100" dirty="0">
                        <a:ln>
                          <a:noFill/>
                        </a:ln>
                        <a:solidFill>
                          <a:schemeClr val="bg1"/>
                        </a:solidFill>
                      </a:endParaRPr>
                    </a:p>
                  </a:txBody>
                  <a:tcPr>
                    <a:lnL w="12700" cmpd="sng">
                      <a:noFill/>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pPr>
                      <a:r>
                        <a:rPr lang="en-GB" sz="1100" b="1" dirty="0">
                          <a:ln>
                            <a:noFill/>
                          </a:ln>
                          <a:solidFill>
                            <a:schemeClr val="bg1"/>
                          </a:solidFill>
                        </a:rPr>
                        <a:t>REACH</a:t>
                      </a:r>
                      <a:endParaRPr lang="en-GB" sz="11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pPr>
                      <a:r>
                        <a:rPr lang="en-GB" sz="1100" b="1" dirty="0">
                          <a:ln>
                            <a:noFill/>
                          </a:ln>
                          <a:solidFill>
                            <a:schemeClr val="bg1"/>
                          </a:solidFill>
                        </a:rPr>
                        <a:t>IMPACTS</a:t>
                      </a:r>
                      <a:endParaRPr lang="en-GB" sz="11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pPr>
                      <a:r>
                        <a:rPr lang="en-GB" sz="1100" b="1" dirty="0">
                          <a:ln>
                            <a:noFill/>
                          </a:ln>
                          <a:solidFill>
                            <a:schemeClr val="bg1"/>
                          </a:solidFill>
                        </a:rPr>
                        <a:t>TVRs</a:t>
                      </a:r>
                      <a:endParaRPr lang="en-GB" sz="1100" dirty="0">
                        <a:ln>
                          <a:noFill/>
                        </a:ln>
                        <a:solidFill>
                          <a:schemeClr val="accent6"/>
                        </a:solidFill>
                      </a:endParaRPr>
                    </a:p>
                  </a:txBody>
                  <a:tcPr marL="180000" anchor="ctr">
                    <a:lnL w="12700" cap="flat" cmpd="sng" algn="ctr">
                      <a:solidFill>
                        <a:schemeClr val="accent6"/>
                      </a:solidFill>
                      <a:prstDash val="solid"/>
                      <a:round/>
                      <a:headEnd type="none" w="med" len="med"/>
                      <a:tailEnd type="none" w="med" len="med"/>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97632">
                <a:tc>
                  <a:txBody>
                    <a:bodyPr/>
                    <a:lstStyle/>
                    <a:p>
                      <a:pPr algn="ctr" rtl="0" fontAlgn="ctr"/>
                      <a:r>
                        <a:rPr lang="en-GB" sz="1200" b="1" i="0" u="none" strike="noStrike">
                          <a:solidFill>
                            <a:srgbClr val="000000"/>
                          </a:solidFill>
                          <a:effectLst/>
                          <a:latin typeface="Arial" panose="020B0604020202020204" pitchFamily="34" charset="0"/>
                        </a:rPr>
                        <a:t>Adults 16+</a:t>
                      </a:r>
                    </a:p>
                  </a:txBody>
                  <a:tcPr marL="6350" marR="6350" marT="6350"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BFD6"/>
                          </a:solidFill>
                          <a:effectLst/>
                          <a:latin typeface="Arial" panose="020B0604020202020204" pitchFamily="34" charset="0"/>
                        </a:rPr>
                        <a:t>1.5%</a:t>
                      </a:r>
                    </a:p>
                  </a:txBody>
                  <a:tcPr marL="952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99A8"/>
                          </a:solidFill>
                          <a:effectLst/>
                          <a:latin typeface="Arial" panose="020B0604020202020204" pitchFamily="34" charset="0"/>
                        </a:rPr>
                        <a:t>787,024</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a:solidFill>
                            <a:srgbClr val="0099A8"/>
                          </a:solidFill>
                          <a:effectLst/>
                          <a:latin typeface="Arial" panose="020B0604020202020204" pitchFamily="34" charset="0"/>
                        </a:rPr>
                        <a:t>1.6</a:t>
                      </a:r>
                    </a:p>
                  </a:txBody>
                  <a:tcPr marL="6350" marR="6350" marT="6350"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97632">
                <a:tc>
                  <a:txBody>
                    <a:bodyPr/>
                    <a:lstStyle/>
                    <a:p>
                      <a:pPr algn="ctr" rtl="0" fontAlgn="ctr"/>
                      <a:r>
                        <a:rPr lang="en-GB" sz="1200" b="1" i="0" u="none" strike="noStrike">
                          <a:solidFill>
                            <a:srgbClr val="000000"/>
                          </a:solidFill>
                          <a:effectLst/>
                          <a:latin typeface="Arial" panose="020B0604020202020204" pitchFamily="34" charset="0"/>
                        </a:rPr>
                        <a:t>ABC1 Adults</a:t>
                      </a:r>
                    </a:p>
                  </a:txBody>
                  <a:tcPr marL="6350" marR="6350" marT="6350"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BFD6"/>
                          </a:solidFill>
                          <a:effectLst/>
                          <a:latin typeface="Arial" panose="020B0604020202020204" pitchFamily="34" charset="0"/>
                        </a:rPr>
                        <a:t>1.9%</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a:solidFill>
                            <a:srgbClr val="0099A8"/>
                          </a:solidFill>
                          <a:effectLst/>
                          <a:latin typeface="Arial" panose="020B0604020202020204" pitchFamily="34" charset="0"/>
                        </a:rPr>
                        <a:t>542,177</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a:solidFill>
                            <a:srgbClr val="0099A8"/>
                          </a:solidFill>
                          <a:effectLst/>
                          <a:latin typeface="Arial" panose="020B0604020202020204" pitchFamily="34" charset="0"/>
                        </a:rPr>
                        <a:t>2.0</a:t>
                      </a:r>
                    </a:p>
                  </a:txBody>
                  <a:tcPr marL="6350" marR="6350" marT="6350"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7632">
                <a:tc>
                  <a:txBody>
                    <a:bodyPr/>
                    <a:lstStyle/>
                    <a:p>
                      <a:pPr algn="ctr" rtl="0" fontAlgn="ctr"/>
                      <a:r>
                        <a:rPr lang="en-GB" sz="1200" b="1" i="0" u="none" strike="noStrike">
                          <a:solidFill>
                            <a:srgbClr val="000000"/>
                          </a:solidFill>
                          <a:effectLst/>
                          <a:latin typeface="Arial" panose="020B0604020202020204" pitchFamily="34" charset="0"/>
                        </a:rPr>
                        <a:t>ABC1 Women</a:t>
                      </a:r>
                    </a:p>
                  </a:txBody>
                  <a:tcPr marL="6350" marR="6350" marT="6350"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BFD6"/>
                          </a:solidFill>
                          <a:effectLst/>
                          <a:latin typeface="Arial" panose="020B0604020202020204" pitchFamily="34" charset="0"/>
                        </a:rPr>
                        <a:t>2.0%</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99A8"/>
                          </a:solidFill>
                          <a:effectLst/>
                          <a:latin typeface="Arial" panose="020B0604020202020204" pitchFamily="34" charset="0"/>
                        </a:rPr>
                        <a:t>284,005</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a:solidFill>
                            <a:srgbClr val="0099A8"/>
                          </a:solidFill>
                          <a:effectLst/>
                          <a:latin typeface="Arial" panose="020B0604020202020204" pitchFamily="34" charset="0"/>
                        </a:rPr>
                        <a:t>2.1</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7632">
                <a:tc>
                  <a:txBody>
                    <a:bodyPr/>
                    <a:lstStyle/>
                    <a:p>
                      <a:pPr algn="ctr" rtl="0" fontAlgn="ctr"/>
                      <a:r>
                        <a:rPr lang="en-GB" sz="1200" b="1" i="0" u="none" strike="noStrike">
                          <a:solidFill>
                            <a:srgbClr val="000000"/>
                          </a:solidFill>
                          <a:effectLst/>
                          <a:latin typeface="Arial" panose="020B0604020202020204" pitchFamily="34" charset="0"/>
                        </a:rPr>
                        <a:t>ABC1 Men</a:t>
                      </a:r>
                    </a:p>
                  </a:txBody>
                  <a:tcPr marL="6350" marR="6350" marT="635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BFD6"/>
                          </a:solidFill>
                          <a:effectLst/>
                          <a:latin typeface="Arial" panose="020B0604020202020204" pitchFamily="34" charset="0"/>
                        </a:rPr>
                        <a:t>1.8%</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99A8"/>
                          </a:solidFill>
                          <a:effectLst/>
                          <a:latin typeface="Arial" panose="020B0604020202020204" pitchFamily="34" charset="0"/>
                        </a:rPr>
                        <a:t>258,172</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99A8"/>
                          </a:solidFill>
                          <a:effectLst/>
                          <a:latin typeface="Arial" panose="020B0604020202020204" pitchFamily="34" charset="0"/>
                        </a:rPr>
                        <a:t>1.9</a:t>
                      </a:r>
                    </a:p>
                  </a:txBody>
                  <a:tcPr marL="6350" marR="6350" marT="635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97632">
                <a:tc>
                  <a:txBody>
                    <a:bodyPr/>
                    <a:lstStyle/>
                    <a:p>
                      <a:pPr algn="ctr" rtl="0" fontAlgn="ctr"/>
                      <a:r>
                        <a:rPr lang="en-GB" sz="1200" b="1" i="0" u="none" strike="noStrike">
                          <a:solidFill>
                            <a:srgbClr val="000000"/>
                          </a:solidFill>
                          <a:effectLst/>
                          <a:latin typeface="Arial" panose="020B0604020202020204" pitchFamily="34" charset="0"/>
                        </a:rPr>
                        <a:t>ABC1 Housewives</a:t>
                      </a:r>
                    </a:p>
                  </a:txBody>
                  <a:tcPr marL="6350" marR="6350" marT="6350" marB="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BFD6"/>
                          </a:solidFill>
                          <a:effectLst/>
                          <a:latin typeface="Arial" panose="020B0604020202020204" pitchFamily="34" charset="0"/>
                        </a:rPr>
                        <a:t>1.9%</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a:solidFill>
                            <a:srgbClr val="0099A8"/>
                          </a:solidFill>
                          <a:effectLst/>
                          <a:latin typeface="Arial" panose="020B0604020202020204" pitchFamily="34" charset="0"/>
                        </a:rPr>
                        <a:t>400,502</a:t>
                      </a:r>
                    </a:p>
                  </a:txBody>
                  <a:tcPr marL="6350" marR="6350" marT="635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2800" b="1" i="0" u="none" strike="noStrike" dirty="0">
                          <a:solidFill>
                            <a:srgbClr val="0099A8"/>
                          </a:solidFill>
                          <a:effectLst/>
                          <a:latin typeface="Arial" panose="020B0604020202020204" pitchFamily="34" charset="0"/>
                        </a:rPr>
                        <a:t>2.0</a:t>
                      </a:r>
                    </a:p>
                  </a:txBody>
                  <a:tcPr marL="6350" marR="6350" marT="6350" marB="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301828"/>
                  </a:ext>
                </a:extLst>
              </a:tr>
            </a:tbl>
          </a:graphicData>
        </a:graphic>
      </p:graphicFrame>
    </p:spTree>
    <p:extLst>
      <p:ext uri="{BB962C8B-B14F-4D97-AF65-F5344CB8AC3E}">
        <p14:creationId xmlns:p14="http://schemas.microsoft.com/office/powerpoint/2010/main" val="271991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Ticket to paradise will attract ABC1 FEMALES</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145377" cy="436608"/>
          </a:xfrm>
        </p:spPr>
        <p:txBody>
          <a:bodyPr/>
          <a:lstStyle/>
          <a:p>
            <a:pPr>
              <a:lnSpc>
                <a:spcPct val="100000"/>
              </a:lnSpc>
            </a:pPr>
            <a:r>
              <a:rPr lang="en-GB" dirty="0"/>
              <a:t>Using the comparative film profile for an average rom-com audience, we can predict strong figures for Ticket To Paradise for ABC1 Females</a:t>
            </a:r>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45316" y="7251119"/>
            <a:ext cx="6562409" cy="123111"/>
          </a:xfrm>
        </p:spPr>
        <p:txBody>
          <a:bodyPr/>
          <a:lstStyle/>
          <a:p>
            <a:r>
              <a:rPr lang="en-GB" dirty="0"/>
              <a:t>Source: CAA Film Monitor . Aggregate rom-com profiles based on The Intern, How To Be Single &amp; Bridget Jones’s Baby</a:t>
            </a:r>
          </a:p>
        </p:txBody>
      </p:sp>
      <p:graphicFrame>
        <p:nvGraphicFramePr>
          <p:cNvPr id="6" name="Chart 5">
            <a:extLst>
              <a:ext uri="{FF2B5EF4-FFF2-40B4-BE49-F238E27FC236}">
                <a16:creationId xmlns:a16="http://schemas.microsoft.com/office/drawing/2014/main" id="{5BB5A680-D940-8785-9B0E-DC6FF0FB11BA}"/>
              </a:ext>
            </a:extLst>
          </p:cNvPr>
          <p:cNvGraphicFramePr>
            <a:graphicFrameLocks/>
          </p:cNvGraphicFramePr>
          <p:nvPr>
            <p:extLst>
              <p:ext uri="{D42A27DB-BD31-4B8C-83A1-F6EECF244321}">
                <p14:modId xmlns:p14="http://schemas.microsoft.com/office/powerpoint/2010/main" val="950849461"/>
              </p:ext>
            </p:extLst>
          </p:nvPr>
        </p:nvGraphicFramePr>
        <p:xfrm>
          <a:off x="187358" y="2653649"/>
          <a:ext cx="12577297" cy="1935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A7AFAD4-CEDF-0FA8-509E-3A44DBCB3ACD}"/>
              </a:ext>
            </a:extLst>
          </p:cNvPr>
          <p:cNvGraphicFramePr>
            <a:graphicFrameLocks/>
          </p:cNvGraphicFramePr>
          <p:nvPr>
            <p:extLst>
              <p:ext uri="{D42A27DB-BD31-4B8C-83A1-F6EECF244321}">
                <p14:modId xmlns:p14="http://schemas.microsoft.com/office/powerpoint/2010/main" val="401909884"/>
              </p:ext>
            </p:extLst>
          </p:nvPr>
        </p:nvGraphicFramePr>
        <p:xfrm>
          <a:off x="187358" y="4729591"/>
          <a:ext cx="12651187" cy="1935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F5126A2-AA61-377E-3CDE-0558F28089F6}"/>
              </a:ext>
            </a:extLst>
          </p:cNvPr>
          <p:cNvGraphicFramePr>
            <a:graphicFrameLocks/>
          </p:cNvGraphicFramePr>
          <p:nvPr>
            <p:extLst>
              <p:ext uri="{D42A27DB-BD31-4B8C-83A1-F6EECF244321}">
                <p14:modId xmlns:p14="http://schemas.microsoft.com/office/powerpoint/2010/main" val="2022108325"/>
              </p:ext>
            </p:extLst>
          </p:nvPr>
        </p:nvGraphicFramePr>
        <p:xfrm>
          <a:off x="187358" y="919360"/>
          <a:ext cx="12577297" cy="19351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031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Heavy cinemagoing AFFLUENT females: in market for clothes and cosmetic products</a:t>
            </a:r>
          </a:p>
        </p:txBody>
      </p:sp>
      <p:sp>
        <p:nvSpPr>
          <p:cNvPr id="4" name="Content Placeholder 1"/>
          <p:cNvSpPr txBox="1">
            <a:spLocks/>
          </p:cNvSpPr>
          <p:nvPr/>
        </p:nvSpPr>
        <p:spPr>
          <a:xfrm>
            <a:off x="10182225" y="3354769"/>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93% </a:t>
            </a:r>
          </a:p>
          <a:p>
            <a:pPr lvl="3"/>
            <a:r>
              <a:rPr lang="en-GB" dirty="0"/>
              <a:t>more likely to agree that they buy new products before most of their friends</a:t>
            </a:r>
            <a:r>
              <a:rPr lang="en-GB" sz="1200" baseline="30000" dirty="0"/>
              <a:t>2</a:t>
            </a:r>
            <a:endParaRPr lang="en-GB" sz="800" baseline="30000" dirty="0"/>
          </a:p>
        </p:txBody>
      </p:sp>
      <p:sp>
        <p:nvSpPr>
          <p:cNvPr id="5" name="Content Placeholder 2"/>
          <p:cNvSpPr txBox="1">
            <a:spLocks/>
          </p:cNvSpPr>
          <p:nvPr/>
        </p:nvSpPr>
        <p:spPr>
          <a:xfrm>
            <a:off x="960437" y="5260552"/>
            <a:ext cx="2069090"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75% </a:t>
            </a:r>
          </a:p>
          <a:p>
            <a:pPr lvl="3"/>
            <a:r>
              <a:rPr lang="en-GB" dirty="0"/>
              <a:t>‘Sometimes I treat myself to something I don't need’</a:t>
            </a:r>
            <a:r>
              <a:rPr lang="en-GB" sz="1200" baseline="30000" dirty="0"/>
              <a:t>2</a:t>
            </a:r>
            <a:endParaRPr lang="en-GB" baseline="30000" dirty="0"/>
          </a:p>
        </p:txBody>
      </p:sp>
      <p:sp>
        <p:nvSpPr>
          <p:cNvPr id="16" name="Oval 15"/>
          <p:cNvSpPr/>
          <p:nvPr/>
        </p:nvSpPr>
        <p:spPr>
          <a:xfrm>
            <a:off x="6091475" y="3275610"/>
            <a:ext cx="1260000" cy="12600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ABC1 Female</a:t>
            </a:r>
            <a:r>
              <a:rPr lang="en-GB" sz="900" b="1" dirty="0">
                <a:solidFill>
                  <a:srgbClr val="FFFFFF"/>
                </a:solidFill>
              </a:rPr>
              <a:t> CINEMAGOERS</a:t>
            </a:r>
          </a:p>
        </p:txBody>
      </p:sp>
      <p:cxnSp>
        <p:nvCxnSpPr>
          <p:cNvPr id="17" name="Straight Connector 16"/>
          <p:cNvCxnSpPr>
            <a:endCxn id="16" idx="1"/>
          </p:cNvCxnSpPr>
          <p:nvPr/>
        </p:nvCxnSpPr>
        <p:spPr>
          <a:xfrm>
            <a:off x="5865541" y="2745190"/>
            <a:ext cx="410457" cy="71494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563" y="4409154"/>
            <a:ext cx="411816" cy="65687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7"/>
          </p:cNvCxnSpPr>
          <p:nvPr/>
        </p:nvCxnSpPr>
        <p:spPr>
          <a:xfrm flipH="1">
            <a:off x="7166952" y="2745190"/>
            <a:ext cx="408444" cy="71494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65541" y="4424485"/>
            <a:ext cx="410458" cy="59534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flipH="1">
            <a:off x="5278931" y="3905610"/>
            <a:ext cx="812544"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08613" y="3888693"/>
            <a:ext cx="816909"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3"/>
          <p:cNvSpPr txBox="1">
            <a:spLocks/>
          </p:cNvSpPr>
          <p:nvPr/>
        </p:nvSpPr>
        <p:spPr>
          <a:xfrm>
            <a:off x="960437" y="1491496"/>
            <a:ext cx="3064797"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73% </a:t>
            </a:r>
          </a:p>
          <a:p>
            <a:pPr lvl="3"/>
            <a:r>
              <a:rPr lang="en-GB" dirty="0"/>
              <a:t>‘I tend to buy brands I trust when I shop online’ </a:t>
            </a:r>
          </a:p>
          <a:p>
            <a:pPr lvl="3"/>
            <a:endParaRPr lang="en-GB" dirty="0"/>
          </a:p>
          <a:p>
            <a:pPr lvl="3"/>
            <a:r>
              <a:rPr lang="en-GB" dirty="0"/>
              <a:t>They are also 76% more likely to agree that they trust the advertising they see in the cinema</a:t>
            </a:r>
            <a:r>
              <a:rPr lang="en-GB" sz="1200" baseline="30000" dirty="0"/>
              <a:t>1</a:t>
            </a:r>
          </a:p>
          <a:p>
            <a:pPr lvl="3"/>
            <a:endParaRPr lang="en-GB" dirty="0"/>
          </a:p>
          <a:p>
            <a:pPr lvl="3"/>
            <a:endParaRPr lang="en-GB" sz="800" baseline="30000" dirty="0"/>
          </a:p>
        </p:txBody>
      </p:sp>
      <p:sp>
        <p:nvSpPr>
          <p:cNvPr id="26" name="Text Placeholder 15"/>
          <p:cNvSpPr>
            <a:spLocks noGrp="1"/>
          </p:cNvSpPr>
          <p:nvPr>
            <p:ph type="body" sz="quarter" idx="4294967295"/>
          </p:nvPr>
        </p:nvSpPr>
        <p:spPr>
          <a:xfrm>
            <a:off x="270623" y="651956"/>
            <a:ext cx="11958321" cy="436608"/>
          </a:xfrm>
          <a:prstGeom prst="rect">
            <a:avLst/>
          </a:prstGeom>
        </p:spPr>
        <p:txBody>
          <a:bodyPr lIns="0" tIns="0" rIns="0" bIns="0"/>
          <a:lstStyle/>
          <a:p>
            <a:r>
              <a:rPr lang="en-US" sz="1400" dirty="0">
                <a:solidFill>
                  <a:schemeClr val="accent6"/>
                </a:solidFill>
              </a:rPr>
              <a:t>ABC1 females who frequently go to the cinema enjoy spending money on accessories, cosmetic products and good quality clothing</a:t>
            </a:r>
          </a:p>
        </p:txBody>
      </p:sp>
      <p:sp>
        <p:nvSpPr>
          <p:cNvPr id="36" name="Freeform 393">
            <a:extLst>
              <a:ext uri="{FF2B5EF4-FFF2-40B4-BE49-F238E27FC236}">
                <a16:creationId xmlns:a16="http://schemas.microsoft.com/office/drawing/2014/main" id="{6433CCC7-3448-4DEF-B0B1-613ED837AAB4}"/>
              </a:ext>
            </a:extLst>
          </p:cNvPr>
          <p:cNvSpPr>
            <a:spLocks noEditPoints="1"/>
          </p:cNvSpPr>
          <p:nvPr/>
        </p:nvSpPr>
        <p:spPr bwMode="auto">
          <a:xfrm>
            <a:off x="8204893" y="3275610"/>
            <a:ext cx="1122344" cy="1156582"/>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7" name="Freeform 296">
            <a:extLst>
              <a:ext uri="{FF2B5EF4-FFF2-40B4-BE49-F238E27FC236}">
                <a16:creationId xmlns:a16="http://schemas.microsoft.com/office/drawing/2014/main" id="{1FE4A194-7430-1848-6DFA-5E20E443B7C7}"/>
              </a:ext>
            </a:extLst>
          </p:cNvPr>
          <p:cNvSpPr>
            <a:spLocks noEditPoints="1"/>
          </p:cNvSpPr>
          <p:nvPr/>
        </p:nvSpPr>
        <p:spPr bwMode="auto">
          <a:xfrm>
            <a:off x="7455281" y="4998965"/>
            <a:ext cx="1224177" cy="1156582"/>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8" name="Freeform 101">
            <a:extLst>
              <a:ext uri="{FF2B5EF4-FFF2-40B4-BE49-F238E27FC236}">
                <a16:creationId xmlns:a16="http://schemas.microsoft.com/office/drawing/2014/main" id="{A4AA7445-93B7-4A17-CACA-9F500F887202}"/>
              </a:ext>
            </a:extLst>
          </p:cNvPr>
          <p:cNvSpPr>
            <a:spLocks noEditPoints="1"/>
          </p:cNvSpPr>
          <p:nvPr/>
        </p:nvSpPr>
        <p:spPr bwMode="auto">
          <a:xfrm>
            <a:off x="7368471" y="1621356"/>
            <a:ext cx="1224177" cy="1179743"/>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101">
            <a:extLst>
              <a:ext uri="{FF2B5EF4-FFF2-40B4-BE49-F238E27FC236}">
                <a16:creationId xmlns:a16="http://schemas.microsoft.com/office/drawing/2014/main" id="{184A98CE-1DE6-333C-44DC-64906373F52E}"/>
              </a:ext>
            </a:extLst>
          </p:cNvPr>
          <p:cNvSpPr>
            <a:spLocks noEditPoints="1"/>
          </p:cNvSpPr>
          <p:nvPr/>
        </p:nvSpPr>
        <p:spPr bwMode="auto">
          <a:xfrm>
            <a:off x="4930431" y="5006099"/>
            <a:ext cx="1224177" cy="1179743"/>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Content Placeholder 1">
            <a:extLst>
              <a:ext uri="{FF2B5EF4-FFF2-40B4-BE49-F238E27FC236}">
                <a16:creationId xmlns:a16="http://schemas.microsoft.com/office/drawing/2014/main" id="{C64EC2F7-EC0B-AC98-C6FD-B8364DF28A66}"/>
              </a:ext>
            </a:extLst>
          </p:cNvPr>
          <p:cNvSpPr txBox="1">
            <a:spLocks/>
          </p:cNvSpPr>
          <p:nvPr/>
        </p:nvSpPr>
        <p:spPr>
          <a:xfrm>
            <a:off x="10124986" y="1637631"/>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52% </a:t>
            </a:r>
          </a:p>
          <a:p>
            <a:pPr lvl="3"/>
            <a:r>
              <a:rPr lang="en-GB" dirty="0"/>
              <a:t>Agree they ‘really enjoy shopping for clothes’</a:t>
            </a:r>
            <a:r>
              <a:rPr lang="en-GB" sz="1200" baseline="30000" dirty="0"/>
              <a:t>2</a:t>
            </a:r>
            <a:endParaRPr lang="en-GB" sz="800" baseline="30000" dirty="0"/>
          </a:p>
        </p:txBody>
      </p:sp>
      <p:sp>
        <p:nvSpPr>
          <p:cNvPr id="34" name="Text Placeholder 1">
            <a:extLst>
              <a:ext uri="{FF2B5EF4-FFF2-40B4-BE49-F238E27FC236}">
                <a16:creationId xmlns:a16="http://schemas.microsoft.com/office/drawing/2014/main" id="{62E7F3C9-3A90-C1DF-9A3B-A1D0DF08A8F0}"/>
              </a:ext>
            </a:extLst>
          </p:cNvPr>
          <p:cNvSpPr>
            <a:spLocks noGrp="1"/>
          </p:cNvSpPr>
          <p:nvPr>
            <p:ph type="body" sz="quarter" idx="11"/>
          </p:nvPr>
        </p:nvSpPr>
        <p:spPr>
          <a:xfrm>
            <a:off x="6091475" y="7157901"/>
            <a:ext cx="7207013" cy="246221"/>
          </a:xfrm>
        </p:spPr>
        <p:txBody>
          <a:bodyPr/>
          <a:lstStyle/>
          <a:p>
            <a:r>
              <a:rPr lang="en-US" dirty="0"/>
              <a:t>Source: 1 IPA Touchpoints 2021. Target: ABC1 females who frequently visit the cinema. Index vs the average UK adult</a:t>
            </a:r>
          </a:p>
          <a:p>
            <a:r>
              <a:rPr lang="en-US" dirty="0"/>
              <a:t>2 TGI GB 2022. Target: ABC1 females who are cinemagoers. Index vs avg. UK adult</a:t>
            </a:r>
          </a:p>
        </p:txBody>
      </p:sp>
      <p:sp>
        <p:nvSpPr>
          <p:cNvPr id="35" name="Content Placeholder 1">
            <a:extLst>
              <a:ext uri="{FF2B5EF4-FFF2-40B4-BE49-F238E27FC236}">
                <a16:creationId xmlns:a16="http://schemas.microsoft.com/office/drawing/2014/main" id="{1EFD87BD-2191-2C5D-F492-013D2669AF93}"/>
              </a:ext>
            </a:extLst>
          </p:cNvPr>
          <p:cNvSpPr txBox="1">
            <a:spLocks/>
          </p:cNvSpPr>
          <p:nvPr/>
        </p:nvSpPr>
        <p:spPr>
          <a:xfrm>
            <a:off x="10182225" y="5251695"/>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2x</a:t>
            </a:r>
          </a:p>
          <a:p>
            <a:pPr lvl="3"/>
            <a:r>
              <a:rPr lang="en-GB" dirty="0"/>
              <a:t>More likely to be heavy spenders on skincare and cosmetic products</a:t>
            </a:r>
            <a:r>
              <a:rPr lang="en-GB" sz="1200" baseline="30000" dirty="0"/>
              <a:t>2</a:t>
            </a:r>
            <a:endParaRPr lang="en-GB" sz="800" baseline="30000" dirty="0"/>
          </a:p>
        </p:txBody>
      </p:sp>
      <p:sp>
        <p:nvSpPr>
          <p:cNvPr id="41" name="Content Placeholder 1">
            <a:extLst>
              <a:ext uri="{FF2B5EF4-FFF2-40B4-BE49-F238E27FC236}">
                <a16:creationId xmlns:a16="http://schemas.microsoft.com/office/drawing/2014/main" id="{D8B50DEB-25D9-DAF7-3E17-B2C4E8E816F6}"/>
              </a:ext>
            </a:extLst>
          </p:cNvPr>
          <p:cNvSpPr txBox="1">
            <a:spLocks/>
          </p:cNvSpPr>
          <p:nvPr/>
        </p:nvSpPr>
        <p:spPr>
          <a:xfrm>
            <a:off x="895621" y="3531662"/>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 in 10</a:t>
            </a:r>
          </a:p>
          <a:p>
            <a:pPr lvl="3"/>
            <a:r>
              <a:rPr lang="en-GB" dirty="0"/>
              <a:t>Buy Clothing &amp; Toiletries/Cosmetic products as Christmas gifts</a:t>
            </a:r>
            <a:r>
              <a:rPr lang="en-GB" sz="1200" baseline="30000" dirty="0"/>
              <a:t>2 </a:t>
            </a:r>
            <a:r>
              <a:rPr lang="en-GB" dirty="0"/>
              <a:t> </a:t>
            </a:r>
            <a:endParaRPr lang="en-GB" sz="800" baseline="30000" dirty="0"/>
          </a:p>
        </p:txBody>
      </p:sp>
      <p:sp>
        <p:nvSpPr>
          <p:cNvPr id="42" name="Freeform 25">
            <a:extLst>
              <a:ext uri="{FF2B5EF4-FFF2-40B4-BE49-F238E27FC236}">
                <a16:creationId xmlns:a16="http://schemas.microsoft.com/office/drawing/2014/main" id="{755EA784-1D19-026D-3030-52574AA7E642}"/>
              </a:ext>
            </a:extLst>
          </p:cNvPr>
          <p:cNvSpPr>
            <a:spLocks/>
          </p:cNvSpPr>
          <p:nvPr/>
        </p:nvSpPr>
        <p:spPr bwMode="auto">
          <a:xfrm>
            <a:off x="4064857" y="3308542"/>
            <a:ext cx="1170170" cy="110586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chemeClr val="tx2"/>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Freeform 146">
            <a:extLst>
              <a:ext uri="{FF2B5EF4-FFF2-40B4-BE49-F238E27FC236}">
                <a16:creationId xmlns:a16="http://schemas.microsoft.com/office/drawing/2014/main" id="{62DF1D6C-D226-AC34-BE9C-2A8C88A9A2E7}"/>
              </a:ext>
            </a:extLst>
          </p:cNvPr>
          <p:cNvSpPr>
            <a:spLocks noEditPoints="1"/>
          </p:cNvSpPr>
          <p:nvPr/>
        </p:nvSpPr>
        <p:spPr bwMode="auto">
          <a:xfrm>
            <a:off x="4821382" y="1634836"/>
            <a:ext cx="1149228" cy="1107002"/>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Tree>
    <p:extLst>
      <p:ext uri="{BB962C8B-B14F-4D97-AF65-F5344CB8AC3E}">
        <p14:creationId xmlns:p14="http://schemas.microsoft.com/office/powerpoint/2010/main" val="7966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Heavy cinemagoing AFFLUENT females: in market for tech</a:t>
            </a:r>
          </a:p>
        </p:txBody>
      </p:sp>
      <p:sp>
        <p:nvSpPr>
          <p:cNvPr id="16" name="Oval 15"/>
          <p:cNvSpPr/>
          <p:nvPr/>
        </p:nvSpPr>
        <p:spPr>
          <a:xfrm>
            <a:off x="6091475" y="3275610"/>
            <a:ext cx="1260000" cy="126000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ABC1 Female</a:t>
            </a:r>
            <a:r>
              <a:rPr lang="en-GB" sz="900" b="1" dirty="0">
                <a:solidFill>
                  <a:srgbClr val="FFFFFF"/>
                </a:solidFill>
              </a:rPr>
              <a:t> CINEMAGOERS</a:t>
            </a:r>
          </a:p>
        </p:txBody>
      </p:sp>
      <p:cxnSp>
        <p:nvCxnSpPr>
          <p:cNvPr id="17" name="Straight Connector 16"/>
          <p:cNvCxnSpPr>
            <a:cxnSpLocks/>
          </p:cNvCxnSpPr>
          <p:nvPr/>
        </p:nvCxnSpPr>
        <p:spPr>
          <a:xfrm>
            <a:off x="5206054" y="2665281"/>
            <a:ext cx="978402" cy="82748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endCxn id="37" idx="3"/>
          </p:cNvCxnSpPr>
          <p:nvPr/>
        </p:nvCxnSpPr>
        <p:spPr>
          <a:xfrm>
            <a:off x="7079181" y="4272959"/>
            <a:ext cx="875682" cy="723024"/>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32" idx="4"/>
            <a:endCxn id="16" idx="7"/>
          </p:cNvCxnSpPr>
          <p:nvPr/>
        </p:nvCxnSpPr>
        <p:spPr>
          <a:xfrm flipH="1">
            <a:off x="7166952" y="2769894"/>
            <a:ext cx="844441" cy="690239"/>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endCxn id="38" idx="29"/>
          </p:cNvCxnSpPr>
          <p:nvPr/>
        </p:nvCxnSpPr>
        <p:spPr>
          <a:xfrm flipH="1">
            <a:off x="5206054" y="4184949"/>
            <a:ext cx="987706" cy="747478"/>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15"/>
          <p:cNvSpPr>
            <a:spLocks noGrp="1"/>
          </p:cNvSpPr>
          <p:nvPr>
            <p:ph type="body" sz="quarter" idx="4294967295"/>
          </p:nvPr>
        </p:nvSpPr>
        <p:spPr>
          <a:xfrm>
            <a:off x="270623" y="651956"/>
            <a:ext cx="11958321" cy="436608"/>
          </a:xfrm>
          <a:prstGeom prst="rect">
            <a:avLst/>
          </a:prstGeom>
        </p:spPr>
        <p:txBody>
          <a:bodyPr lIns="0" tIns="0" rIns="0" bIns="0"/>
          <a:lstStyle/>
          <a:p>
            <a:r>
              <a:rPr lang="en-US" sz="1400" dirty="0">
                <a:solidFill>
                  <a:schemeClr val="accent6"/>
                </a:solidFill>
              </a:rPr>
              <a:t>ABC1 females who frequently go to the cinema enjoy spending money on up-to-date tech products.</a:t>
            </a:r>
          </a:p>
        </p:txBody>
      </p:sp>
      <p:sp>
        <p:nvSpPr>
          <p:cNvPr id="32" name="Freeform 210">
            <a:extLst>
              <a:ext uri="{FF2B5EF4-FFF2-40B4-BE49-F238E27FC236}">
                <a16:creationId xmlns:a16="http://schemas.microsoft.com/office/drawing/2014/main" id="{8235AB27-0359-FC2F-7E65-2E22E34B4725}"/>
              </a:ext>
            </a:extLst>
          </p:cNvPr>
          <p:cNvSpPr>
            <a:spLocks noEditPoints="1"/>
          </p:cNvSpPr>
          <p:nvPr/>
        </p:nvSpPr>
        <p:spPr bwMode="auto">
          <a:xfrm>
            <a:off x="7915545" y="1907749"/>
            <a:ext cx="1122345" cy="1105861"/>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296">
            <a:extLst>
              <a:ext uri="{FF2B5EF4-FFF2-40B4-BE49-F238E27FC236}">
                <a16:creationId xmlns:a16="http://schemas.microsoft.com/office/drawing/2014/main" id="{1FE4A194-7430-1848-6DFA-5E20E443B7C7}"/>
              </a:ext>
            </a:extLst>
          </p:cNvPr>
          <p:cNvSpPr>
            <a:spLocks noEditPoints="1"/>
          </p:cNvSpPr>
          <p:nvPr/>
        </p:nvSpPr>
        <p:spPr bwMode="auto">
          <a:xfrm>
            <a:off x="7850319" y="4741089"/>
            <a:ext cx="1224177" cy="1156582"/>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8" name="Freeform 101">
            <a:extLst>
              <a:ext uri="{FF2B5EF4-FFF2-40B4-BE49-F238E27FC236}">
                <a16:creationId xmlns:a16="http://schemas.microsoft.com/office/drawing/2014/main" id="{A4AA7445-93B7-4A17-CACA-9F500F887202}"/>
              </a:ext>
            </a:extLst>
          </p:cNvPr>
          <p:cNvSpPr>
            <a:spLocks noEditPoints="1"/>
          </p:cNvSpPr>
          <p:nvPr/>
        </p:nvSpPr>
        <p:spPr bwMode="auto">
          <a:xfrm>
            <a:off x="4120145" y="4717928"/>
            <a:ext cx="1224177" cy="1179743"/>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0" name="Freeform 253">
            <a:extLst>
              <a:ext uri="{FF2B5EF4-FFF2-40B4-BE49-F238E27FC236}">
                <a16:creationId xmlns:a16="http://schemas.microsoft.com/office/drawing/2014/main" id="{40E6ED38-F3AD-99CA-DBD1-E0B8AF2EBC34}"/>
              </a:ext>
            </a:extLst>
          </p:cNvPr>
          <p:cNvSpPr>
            <a:spLocks noEditPoints="1"/>
          </p:cNvSpPr>
          <p:nvPr/>
        </p:nvSpPr>
        <p:spPr bwMode="auto">
          <a:xfrm>
            <a:off x="4122567" y="1853922"/>
            <a:ext cx="1122345" cy="1105861"/>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7" name="Content Placeholder 2">
            <a:extLst>
              <a:ext uri="{FF2B5EF4-FFF2-40B4-BE49-F238E27FC236}">
                <a16:creationId xmlns:a16="http://schemas.microsoft.com/office/drawing/2014/main" id="{AAF8CD60-6285-87E0-75CF-776B1B134731}"/>
              </a:ext>
            </a:extLst>
          </p:cNvPr>
          <p:cNvSpPr txBox="1">
            <a:spLocks/>
          </p:cNvSpPr>
          <p:nvPr/>
        </p:nvSpPr>
        <p:spPr>
          <a:xfrm>
            <a:off x="1390284" y="1815710"/>
            <a:ext cx="2272456"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2x</a:t>
            </a:r>
          </a:p>
          <a:p>
            <a:pPr lvl="3"/>
            <a:r>
              <a:rPr lang="en-GB" dirty="0"/>
              <a:t>More likely to agree that advertising is a key influencer in buying their household appliances/products if they are heavy cinemagoers</a:t>
            </a:r>
            <a:endParaRPr lang="en-GB" baseline="30000" dirty="0"/>
          </a:p>
        </p:txBody>
      </p:sp>
      <p:sp>
        <p:nvSpPr>
          <p:cNvPr id="28" name="Text Placeholder 1">
            <a:extLst>
              <a:ext uri="{FF2B5EF4-FFF2-40B4-BE49-F238E27FC236}">
                <a16:creationId xmlns:a16="http://schemas.microsoft.com/office/drawing/2014/main" id="{9B13F21D-08D7-B91A-1239-2E66A184796B}"/>
              </a:ext>
            </a:extLst>
          </p:cNvPr>
          <p:cNvSpPr>
            <a:spLocks noGrp="1"/>
          </p:cNvSpPr>
          <p:nvPr>
            <p:ph type="body" sz="quarter" idx="11"/>
          </p:nvPr>
        </p:nvSpPr>
        <p:spPr>
          <a:xfrm>
            <a:off x="6091475" y="7219456"/>
            <a:ext cx="7207013" cy="123111"/>
          </a:xfrm>
        </p:spPr>
        <p:txBody>
          <a:bodyPr/>
          <a:lstStyle/>
          <a:p>
            <a:r>
              <a:rPr lang="en-US" dirty="0"/>
              <a:t>Source: TGI GB 2022. Target: ABC1 females who are cinemagoers. Index vs avg. UK adult unless otherwise stated</a:t>
            </a:r>
          </a:p>
        </p:txBody>
      </p:sp>
      <p:sp>
        <p:nvSpPr>
          <p:cNvPr id="29" name="Content Placeholder 1">
            <a:extLst>
              <a:ext uri="{FF2B5EF4-FFF2-40B4-BE49-F238E27FC236}">
                <a16:creationId xmlns:a16="http://schemas.microsoft.com/office/drawing/2014/main" id="{EA161DD7-51DA-066C-FDD1-1F29F1A44CA0}"/>
              </a:ext>
            </a:extLst>
          </p:cNvPr>
          <p:cNvSpPr txBox="1">
            <a:spLocks/>
          </p:cNvSpPr>
          <p:nvPr/>
        </p:nvSpPr>
        <p:spPr>
          <a:xfrm>
            <a:off x="1434288" y="4701125"/>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50% </a:t>
            </a:r>
          </a:p>
          <a:p>
            <a:pPr lvl="3"/>
            <a:r>
              <a:rPr lang="en-GB" dirty="0"/>
              <a:t>‘I try to keep up with developments in technology’</a:t>
            </a:r>
            <a:endParaRPr lang="en-GB" sz="1200" baseline="30000" dirty="0"/>
          </a:p>
          <a:p>
            <a:pPr lvl="3"/>
            <a:endParaRPr lang="en-GB" sz="1200" baseline="30000" dirty="0"/>
          </a:p>
          <a:p>
            <a:pPr lvl="3"/>
            <a:r>
              <a:rPr lang="en-GB" baseline="30000" dirty="0"/>
              <a:t>(Index: 129)</a:t>
            </a:r>
            <a:endParaRPr lang="en-GB" sz="1050" baseline="30000" dirty="0"/>
          </a:p>
        </p:txBody>
      </p:sp>
      <p:sp>
        <p:nvSpPr>
          <p:cNvPr id="30" name="Content Placeholder 1">
            <a:extLst>
              <a:ext uri="{FF2B5EF4-FFF2-40B4-BE49-F238E27FC236}">
                <a16:creationId xmlns:a16="http://schemas.microsoft.com/office/drawing/2014/main" id="{BAEA3D2E-CEB9-1F83-D216-E0DD7643ABA8}"/>
              </a:ext>
            </a:extLst>
          </p:cNvPr>
          <p:cNvSpPr txBox="1">
            <a:spLocks/>
          </p:cNvSpPr>
          <p:nvPr/>
        </p:nvSpPr>
        <p:spPr>
          <a:xfrm>
            <a:off x="9776116" y="1799819"/>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53% </a:t>
            </a:r>
          </a:p>
          <a:p>
            <a:pPr lvl="3"/>
            <a:r>
              <a:rPr lang="en-GB" dirty="0"/>
              <a:t>Agree that they like innovative household appliances and devices</a:t>
            </a:r>
          </a:p>
          <a:p>
            <a:pPr lvl="3"/>
            <a:endParaRPr lang="en-GB" sz="1200" baseline="30000" dirty="0"/>
          </a:p>
          <a:p>
            <a:pPr lvl="3"/>
            <a:r>
              <a:rPr lang="en-GB" baseline="30000" dirty="0"/>
              <a:t>(Index: 116)</a:t>
            </a:r>
            <a:endParaRPr lang="en-GB" sz="1050" baseline="30000" dirty="0"/>
          </a:p>
        </p:txBody>
      </p:sp>
      <p:sp>
        <p:nvSpPr>
          <p:cNvPr id="31" name="Content Placeholder 1">
            <a:extLst>
              <a:ext uri="{FF2B5EF4-FFF2-40B4-BE49-F238E27FC236}">
                <a16:creationId xmlns:a16="http://schemas.microsoft.com/office/drawing/2014/main" id="{59EB6369-A6B7-B3EB-29E0-7F7662A12959}"/>
              </a:ext>
            </a:extLst>
          </p:cNvPr>
          <p:cNvSpPr txBox="1">
            <a:spLocks/>
          </p:cNvSpPr>
          <p:nvPr/>
        </p:nvSpPr>
        <p:spPr>
          <a:xfrm>
            <a:off x="9776116" y="4791099"/>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66% </a:t>
            </a:r>
          </a:p>
          <a:p>
            <a:pPr lvl="3"/>
            <a:r>
              <a:rPr lang="en-GB" dirty="0"/>
              <a:t>‘As we return to a more normal life, my monthly expenditure has increased significantly’ </a:t>
            </a:r>
          </a:p>
          <a:p>
            <a:pPr lvl="3"/>
            <a:endParaRPr lang="en-GB" sz="1200" baseline="30000" dirty="0"/>
          </a:p>
          <a:p>
            <a:pPr lvl="3"/>
            <a:r>
              <a:rPr lang="en-GB" baseline="30000" dirty="0"/>
              <a:t>(Index: 109)</a:t>
            </a:r>
            <a:endParaRPr lang="en-GB" sz="1050" baseline="30000" dirty="0"/>
          </a:p>
        </p:txBody>
      </p:sp>
    </p:spTree>
    <p:extLst>
      <p:ext uri="{BB962C8B-B14F-4D97-AF65-F5344CB8AC3E}">
        <p14:creationId xmlns:p14="http://schemas.microsoft.com/office/powerpoint/2010/main" val="294762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1475" y="7219456"/>
            <a:ext cx="7207013" cy="123111"/>
          </a:xfrm>
        </p:spPr>
        <p:txBody>
          <a:bodyPr/>
          <a:lstStyle/>
          <a:p>
            <a:r>
              <a:rPr lang="en-US" dirty="0"/>
              <a:t>Source: TGI GB 2022. Target: ABC1 females who are cinemagoers. Index vs avg. UK adult unless otherwise stated</a:t>
            </a:r>
          </a:p>
        </p:txBody>
      </p:sp>
      <p:sp>
        <p:nvSpPr>
          <p:cNvPr id="3" name="Title 2"/>
          <p:cNvSpPr>
            <a:spLocks noGrp="1"/>
          </p:cNvSpPr>
          <p:nvPr>
            <p:ph type="title"/>
          </p:nvPr>
        </p:nvSpPr>
        <p:spPr/>
        <p:txBody>
          <a:bodyPr/>
          <a:lstStyle/>
          <a:p>
            <a:r>
              <a:rPr lang="en-US" dirty="0"/>
              <a:t>Heavy cinemagoing AFFLUENT females: in market for good quality products</a:t>
            </a:r>
          </a:p>
        </p:txBody>
      </p:sp>
      <p:sp>
        <p:nvSpPr>
          <p:cNvPr id="6" name="Content Placeholder 3"/>
          <p:cNvSpPr txBox="1">
            <a:spLocks/>
          </p:cNvSpPr>
          <p:nvPr/>
        </p:nvSpPr>
        <p:spPr>
          <a:xfrm>
            <a:off x="1017676" y="3452287"/>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2x</a:t>
            </a:r>
          </a:p>
          <a:p>
            <a:pPr lvl="3"/>
            <a:r>
              <a:rPr lang="en-GB" dirty="0"/>
              <a:t>More likely to spend more than £150 per week on food, drink &amp; groceries online or in-store</a:t>
            </a:r>
            <a:endParaRPr lang="en-GB" sz="500" baseline="30000" dirty="0"/>
          </a:p>
        </p:txBody>
      </p:sp>
      <p:sp>
        <p:nvSpPr>
          <p:cNvPr id="16" name="Oval 15"/>
          <p:cNvSpPr/>
          <p:nvPr/>
        </p:nvSpPr>
        <p:spPr>
          <a:xfrm>
            <a:off x="6091475" y="3275610"/>
            <a:ext cx="1260000" cy="12600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ABC1 Female</a:t>
            </a:r>
            <a:r>
              <a:rPr lang="en-GB" sz="900" b="1" dirty="0">
                <a:solidFill>
                  <a:srgbClr val="FFFFFF"/>
                </a:solidFill>
              </a:rPr>
              <a:t> CINEMAGOERS</a:t>
            </a:r>
          </a:p>
        </p:txBody>
      </p:sp>
      <p:cxnSp>
        <p:nvCxnSpPr>
          <p:cNvPr id="17" name="Straight Connector 16"/>
          <p:cNvCxnSpPr>
            <a:endCxn id="16" idx="1"/>
          </p:cNvCxnSpPr>
          <p:nvPr/>
        </p:nvCxnSpPr>
        <p:spPr>
          <a:xfrm>
            <a:off x="5865541" y="2745190"/>
            <a:ext cx="410457" cy="714943"/>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563" y="4409154"/>
            <a:ext cx="411816" cy="656876"/>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7"/>
          </p:cNvCxnSpPr>
          <p:nvPr/>
        </p:nvCxnSpPr>
        <p:spPr>
          <a:xfrm flipH="1">
            <a:off x="7166952" y="2745190"/>
            <a:ext cx="408444" cy="714943"/>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a:off x="5840103" y="4424485"/>
            <a:ext cx="435896" cy="67481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flipH="1">
            <a:off x="5278931" y="3905610"/>
            <a:ext cx="812544"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08613" y="3888693"/>
            <a:ext cx="816909" cy="0"/>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9928656" y="1871654"/>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58% </a:t>
            </a:r>
            <a:r>
              <a:rPr lang="en-GB" dirty="0">
                <a:solidFill>
                  <a:schemeClr val="bg1"/>
                </a:solidFill>
              </a:rPr>
              <a:t>agree its worth paying extra for good quality drinks</a:t>
            </a:r>
          </a:p>
          <a:p>
            <a:pPr lvl="3"/>
            <a:endParaRPr lang="en-GB" baseline="30000" dirty="0">
              <a:solidFill>
                <a:schemeClr val="bg1"/>
              </a:solidFill>
            </a:endParaRPr>
          </a:p>
        </p:txBody>
      </p:sp>
      <p:sp>
        <p:nvSpPr>
          <p:cNvPr id="26" name="Text Placeholder 15"/>
          <p:cNvSpPr>
            <a:spLocks noGrp="1"/>
          </p:cNvSpPr>
          <p:nvPr>
            <p:ph type="body" sz="quarter" idx="4294967295"/>
          </p:nvPr>
        </p:nvSpPr>
        <p:spPr>
          <a:xfrm>
            <a:off x="270623" y="651956"/>
            <a:ext cx="11958321" cy="436608"/>
          </a:xfrm>
          <a:prstGeom prst="rect">
            <a:avLst/>
          </a:prstGeom>
        </p:spPr>
        <p:txBody>
          <a:bodyPr lIns="0" tIns="0" rIns="0" bIns="0"/>
          <a:lstStyle/>
          <a:p>
            <a:r>
              <a:rPr lang="en-US" sz="1400" dirty="0">
                <a:solidFill>
                  <a:schemeClr val="accent6"/>
                </a:solidFill>
              </a:rPr>
              <a:t>ABC1 females who frequently go to the cinema enjoy spending money on good quality drinks, food &amp; gifts.</a:t>
            </a:r>
          </a:p>
        </p:txBody>
      </p:sp>
      <p:sp>
        <p:nvSpPr>
          <p:cNvPr id="32" name="Freeform 210">
            <a:extLst>
              <a:ext uri="{FF2B5EF4-FFF2-40B4-BE49-F238E27FC236}">
                <a16:creationId xmlns:a16="http://schemas.microsoft.com/office/drawing/2014/main" id="{8235AB27-0359-FC2F-7E65-2E22E34B4725}"/>
              </a:ext>
            </a:extLst>
          </p:cNvPr>
          <p:cNvSpPr>
            <a:spLocks noEditPoints="1"/>
          </p:cNvSpPr>
          <p:nvPr/>
        </p:nvSpPr>
        <p:spPr bwMode="auto">
          <a:xfrm>
            <a:off x="4717758" y="1677126"/>
            <a:ext cx="1122345" cy="1105861"/>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9" name="Freeform 120">
            <a:extLst>
              <a:ext uri="{FF2B5EF4-FFF2-40B4-BE49-F238E27FC236}">
                <a16:creationId xmlns:a16="http://schemas.microsoft.com/office/drawing/2014/main" id="{3B6A3225-4ECF-1558-B2E5-4843586E2DF7}"/>
              </a:ext>
            </a:extLst>
          </p:cNvPr>
          <p:cNvSpPr>
            <a:spLocks noEditPoints="1"/>
          </p:cNvSpPr>
          <p:nvPr/>
        </p:nvSpPr>
        <p:spPr bwMode="auto">
          <a:xfrm>
            <a:off x="4082473" y="3315966"/>
            <a:ext cx="1135826" cy="1119268"/>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Content Placeholder 2">
            <a:extLst>
              <a:ext uri="{FF2B5EF4-FFF2-40B4-BE49-F238E27FC236}">
                <a16:creationId xmlns:a16="http://schemas.microsoft.com/office/drawing/2014/main" id="{67A3B480-8A3B-D81C-EF11-CB0E2C4A4279}"/>
              </a:ext>
            </a:extLst>
          </p:cNvPr>
          <p:cNvSpPr txBox="1">
            <a:spLocks/>
          </p:cNvSpPr>
          <p:nvPr/>
        </p:nvSpPr>
        <p:spPr>
          <a:xfrm>
            <a:off x="1017676" y="5099295"/>
            <a:ext cx="2069090"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57% </a:t>
            </a:r>
          </a:p>
          <a:p>
            <a:pPr lvl="3"/>
            <a:r>
              <a:rPr lang="en-GB" dirty="0"/>
              <a:t>Agree that advertising is a key influencer in buying their food, drink or household products </a:t>
            </a:r>
            <a:endParaRPr lang="en-GB" baseline="30000" dirty="0"/>
          </a:p>
        </p:txBody>
      </p:sp>
      <p:sp>
        <p:nvSpPr>
          <p:cNvPr id="28" name="Content Placeholder 2">
            <a:extLst>
              <a:ext uri="{FF2B5EF4-FFF2-40B4-BE49-F238E27FC236}">
                <a16:creationId xmlns:a16="http://schemas.microsoft.com/office/drawing/2014/main" id="{8F7DB1CF-A776-5150-A846-7CDAB506C4DB}"/>
              </a:ext>
            </a:extLst>
          </p:cNvPr>
          <p:cNvSpPr txBox="1">
            <a:spLocks/>
          </p:cNvSpPr>
          <p:nvPr/>
        </p:nvSpPr>
        <p:spPr>
          <a:xfrm>
            <a:off x="960437" y="1741242"/>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39% </a:t>
            </a:r>
            <a:r>
              <a:rPr lang="en-GB" dirty="0">
                <a:solidFill>
                  <a:schemeClr val="bg1"/>
                </a:solidFill>
              </a:rPr>
              <a:t>more likely to consume an alcoholic drink at least once a week if they are heavy cinemagoers</a:t>
            </a:r>
          </a:p>
          <a:p>
            <a:pPr lvl="3"/>
            <a:endParaRPr lang="en-GB" baseline="30000" dirty="0">
              <a:solidFill>
                <a:schemeClr val="bg1"/>
              </a:solidFill>
            </a:endParaRPr>
          </a:p>
        </p:txBody>
      </p:sp>
      <p:sp>
        <p:nvSpPr>
          <p:cNvPr id="29" name="Content Placeholder 3">
            <a:extLst>
              <a:ext uri="{FF2B5EF4-FFF2-40B4-BE49-F238E27FC236}">
                <a16:creationId xmlns:a16="http://schemas.microsoft.com/office/drawing/2014/main" id="{907E9BA9-22DA-4EDF-4B63-D1E7B0F4F15C}"/>
              </a:ext>
            </a:extLst>
          </p:cNvPr>
          <p:cNvSpPr txBox="1">
            <a:spLocks/>
          </p:cNvSpPr>
          <p:nvPr/>
        </p:nvSpPr>
        <p:spPr>
          <a:xfrm>
            <a:off x="9928656" y="5168599"/>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59%</a:t>
            </a:r>
          </a:p>
          <a:p>
            <a:pPr lvl="3"/>
            <a:r>
              <a:rPr lang="en-GB" dirty="0"/>
              <a:t>More likely to buy drinks around their visit to the cinema or theatre etc</a:t>
            </a:r>
            <a:endParaRPr lang="en-GB" sz="500" baseline="30000" dirty="0"/>
          </a:p>
        </p:txBody>
      </p:sp>
      <p:sp>
        <p:nvSpPr>
          <p:cNvPr id="30" name="Content Placeholder 2">
            <a:extLst>
              <a:ext uri="{FF2B5EF4-FFF2-40B4-BE49-F238E27FC236}">
                <a16:creationId xmlns:a16="http://schemas.microsoft.com/office/drawing/2014/main" id="{33709C1C-4A33-C3F5-3A96-29E72B2AE12D}"/>
              </a:ext>
            </a:extLst>
          </p:cNvPr>
          <p:cNvSpPr txBox="1">
            <a:spLocks/>
          </p:cNvSpPr>
          <p:nvPr/>
        </p:nvSpPr>
        <p:spPr>
          <a:xfrm>
            <a:off x="9928656" y="3296779"/>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£438</a:t>
            </a:r>
          </a:p>
          <a:p>
            <a:pPr lvl="3"/>
            <a:r>
              <a:rPr lang="en-GB" dirty="0">
                <a:solidFill>
                  <a:schemeClr val="bg1"/>
                </a:solidFill>
              </a:rPr>
              <a:t>Spent on Christmas present purchases</a:t>
            </a:r>
          </a:p>
          <a:p>
            <a:pPr lvl="3"/>
            <a:endParaRPr lang="en-GB" dirty="0">
              <a:solidFill>
                <a:schemeClr val="bg1"/>
              </a:solidFill>
            </a:endParaRPr>
          </a:p>
          <a:p>
            <a:pPr lvl="3"/>
            <a:r>
              <a:rPr lang="en-GB" dirty="0">
                <a:solidFill>
                  <a:schemeClr val="bg1"/>
                </a:solidFill>
              </a:rPr>
              <a:t>£61 more than the avg. UK adult</a:t>
            </a:r>
          </a:p>
          <a:p>
            <a:pPr lvl="3"/>
            <a:r>
              <a:rPr lang="en-GB" dirty="0">
                <a:solidFill>
                  <a:schemeClr val="bg1"/>
                </a:solidFill>
              </a:rPr>
              <a:t> </a:t>
            </a:r>
          </a:p>
          <a:p>
            <a:pPr lvl="3"/>
            <a:endParaRPr lang="en-GB" sz="1800" baseline="30000" dirty="0">
              <a:solidFill>
                <a:schemeClr val="bg1"/>
              </a:solidFill>
            </a:endParaRPr>
          </a:p>
        </p:txBody>
      </p:sp>
      <p:sp>
        <p:nvSpPr>
          <p:cNvPr id="31" name="Freeform 28">
            <a:extLst>
              <a:ext uri="{FF2B5EF4-FFF2-40B4-BE49-F238E27FC236}">
                <a16:creationId xmlns:a16="http://schemas.microsoft.com/office/drawing/2014/main" id="{8E80D9F8-05C5-0A56-A035-F6C60499E1FD}"/>
              </a:ext>
            </a:extLst>
          </p:cNvPr>
          <p:cNvSpPr>
            <a:spLocks noEditPoints="1"/>
          </p:cNvSpPr>
          <p:nvPr/>
        </p:nvSpPr>
        <p:spPr bwMode="auto">
          <a:xfrm>
            <a:off x="7349278" y="1643362"/>
            <a:ext cx="1122343" cy="1111071"/>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5">
            <a:extLst>
              <a:ext uri="{FF2B5EF4-FFF2-40B4-BE49-F238E27FC236}">
                <a16:creationId xmlns:a16="http://schemas.microsoft.com/office/drawing/2014/main" id="{4D842EEC-2DF0-266D-7018-6C916C4D8D37}"/>
              </a:ext>
            </a:extLst>
          </p:cNvPr>
          <p:cNvSpPr>
            <a:spLocks/>
          </p:cNvSpPr>
          <p:nvPr/>
        </p:nvSpPr>
        <p:spPr bwMode="auto">
          <a:xfrm>
            <a:off x="8172490" y="3245823"/>
            <a:ext cx="1170170" cy="110586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chemeClr val="bg2"/>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4" name="Freeform 253">
            <a:extLst>
              <a:ext uri="{FF2B5EF4-FFF2-40B4-BE49-F238E27FC236}">
                <a16:creationId xmlns:a16="http://schemas.microsoft.com/office/drawing/2014/main" id="{FC150C34-B8F0-3850-21AB-B17913AFB740}"/>
              </a:ext>
            </a:extLst>
          </p:cNvPr>
          <p:cNvSpPr>
            <a:spLocks noEditPoints="1"/>
          </p:cNvSpPr>
          <p:nvPr/>
        </p:nvSpPr>
        <p:spPr bwMode="auto">
          <a:xfrm>
            <a:off x="7448893" y="5033559"/>
            <a:ext cx="1122345" cy="1105861"/>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146">
            <a:extLst>
              <a:ext uri="{FF2B5EF4-FFF2-40B4-BE49-F238E27FC236}">
                <a16:creationId xmlns:a16="http://schemas.microsoft.com/office/drawing/2014/main" id="{812E1357-8F3A-A3AA-6129-81C4906EF691}"/>
              </a:ext>
            </a:extLst>
          </p:cNvPr>
          <p:cNvSpPr>
            <a:spLocks noEditPoints="1"/>
          </p:cNvSpPr>
          <p:nvPr/>
        </p:nvSpPr>
        <p:spPr bwMode="auto">
          <a:xfrm>
            <a:off x="4828908" y="5066685"/>
            <a:ext cx="1135826" cy="1105862"/>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Tree>
    <p:extLst>
      <p:ext uri="{BB962C8B-B14F-4D97-AF65-F5344CB8AC3E}">
        <p14:creationId xmlns:p14="http://schemas.microsoft.com/office/powerpoint/2010/main" val="34135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1475" y="7219456"/>
            <a:ext cx="7207013" cy="123111"/>
          </a:xfrm>
        </p:spPr>
        <p:txBody>
          <a:bodyPr/>
          <a:lstStyle/>
          <a:p>
            <a:r>
              <a:rPr lang="en-US" dirty="0"/>
              <a:t>Source: DCM Planner  2018-2022</a:t>
            </a:r>
          </a:p>
        </p:txBody>
      </p:sp>
      <p:sp>
        <p:nvSpPr>
          <p:cNvPr id="3" name="Title 2"/>
          <p:cNvSpPr>
            <a:spLocks noGrp="1"/>
          </p:cNvSpPr>
          <p:nvPr>
            <p:ph type="title"/>
          </p:nvPr>
        </p:nvSpPr>
        <p:spPr/>
        <p:txBody>
          <a:bodyPr/>
          <a:lstStyle/>
          <a:p>
            <a:r>
              <a:rPr lang="en-US" dirty="0"/>
              <a:t>THANK YOU TO ALL THE TOP SPENDERS WHO BOUGHT IN PREVIOUS ROM-COMS</a:t>
            </a:r>
          </a:p>
        </p:txBody>
      </p:sp>
      <p:pic>
        <p:nvPicPr>
          <p:cNvPr id="7" name="Picture 6">
            <a:extLst>
              <a:ext uri="{FF2B5EF4-FFF2-40B4-BE49-F238E27FC236}">
                <a16:creationId xmlns:a16="http://schemas.microsoft.com/office/drawing/2014/main" id="{A296B615-DB63-3036-0F73-A70E51F8A313}"/>
              </a:ext>
            </a:extLst>
          </p:cNvPr>
          <p:cNvPicPr>
            <a:picLocks noChangeAspect="1"/>
          </p:cNvPicPr>
          <p:nvPr/>
        </p:nvPicPr>
        <p:blipFill>
          <a:blip r:embed="rId2"/>
          <a:stretch>
            <a:fillRect/>
          </a:stretch>
        </p:blipFill>
        <p:spPr>
          <a:xfrm>
            <a:off x="1896362" y="2057084"/>
            <a:ext cx="1193969" cy="1466855"/>
          </a:xfrm>
          <a:prstGeom prst="rect">
            <a:avLst/>
          </a:prstGeom>
        </p:spPr>
      </p:pic>
      <p:pic>
        <p:nvPicPr>
          <p:cNvPr id="8" name="Picture 7">
            <a:extLst>
              <a:ext uri="{FF2B5EF4-FFF2-40B4-BE49-F238E27FC236}">
                <a16:creationId xmlns:a16="http://schemas.microsoft.com/office/drawing/2014/main" id="{9A8E03B0-3BD2-1BA8-90F1-47DBEBC3F9B9}"/>
              </a:ext>
            </a:extLst>
          </p:cNvPr>
          <p:cNvPicPr>
            <a:picLocks noChangeAspect="1"/>
          </p:cNvPicPr>
          <p:nvPr/>
        </p:nvPicPr>
        <p:blipFill>
          <a:blip r:embed="rId3"/>
          <a:stretch>
            <a:fillRect/>
          </a:stretch>
        </p:blipFill>
        <p:spPr>
          <a:xfrm>
            <a:off x="9060873" y="5704089"/>
            <a:ext cx="3292186" cy="700876"/>
          </a:xfrm>
          <a:prstGeom prst="rect">
            <a:avLst/>
          </a:prstGeom>
        </p:spPr>
      </p:pic>
      <p:pic>
        <p:nvPicPr>
          <p:cNvPr id="9" name="Picture 8">
            <a:extLst>
              <a:ext uri="{FF2B5EF4-FFF2-40B4-BE49-F238E27FC236}">
                <a16:creationId xmlns:a16="http://schemas.microsoft.com/office/drawing/2014/main" id="{595B4584-6455-DED5-1B86-35ED87E31F03}"/>
              </a:ext>
            </a:extLst>
          </p:cNvPr>
          <p:cNvPicPr>
            <a:picLocks noChangeAspect="1"/>
          </p:cNvPicPr>
          <p:nvPr/>
        </p:nvPicPr>
        <p:blipFill>
          <a:blip r:embed="rId4"/>
          <a:stretch>
            <a:fillRect/>
          </a:stretch>
        </p:blipFill>
        <p:spPr>
          <a:xfrm>
            <a:off x="1331673" y="5771322"/>
            <a:ext cx="2323346" cy="700876"/>
          </a:xfrm>
          <a:prstGeom prst="rect">
            <a:avLst/>
          </a:prstGeom>
        </p:spPr>
      </p:pic>
      <p:pic>
        <p:nvPicPr>
          <p:cNvPr id="10" name="Picture 9">
            <a:extLst>
              <a:ext uri="{FF2B5EF4-FFF2-40B4-BE49-F238E27FC236}">
                <a16:creationId xmlns:a16="http://schemas.microsoft.com/office/drawing/2014/main" id="{F4C2957D-57C4-D4C5-249B-9DDD4E651460}"/>
              </a:ext>
            </a:extLst>
          </p:cNvPr>
          <p:cNvPicPr>
            <a:picLocks noChangeAspect="1"/>
          </p:cNvPicPr>
          <p:nvPr/>
        </p:nvPicPr>
        <p:blipFill>
          <a:blip r:embed="rId5"/>
          <a:stretch>
            <a:fillRect/>
          </a:stretch>
        </p:blipFill>
        <p:spPr>
          <a:xfrm>
            <a:off x="9060873" y="1165888"/>
            <a:ext cx="3144566" cy="1205417"/>
          </a:xfrm>
          <a:prstGeom prst="rect">
            <a:avLst/>
          </a:prstGeom>
        </p:spPr>
      </p:pic>
      <p:pic>
        <p:nvPicPr>
          <p:cNvPr id="11" name="Picture 10">
            <a:extLst>
              <a:ext uri="{FF2B5EF4-FFF2-40B4-BE49-F238E27FC236}">
                <a16:creationId xmlns:a16="http://schemas.microsoft.com/office/drawing/2014/main" id="{F8A9D064-4622-17AE-EDD7-437D83096DAC}"/>
              </a:ext>
            </a:extLst>
          </p:cNvPr>
          <p:cNvPicPr>
            <a:picLocks noChangeAspect="1"/>
          </p:cNvPicPr>
          <p:nvPr/>
        </p:nvPicPr>
        <p:blipFill>
          <a:blip r:embed="rId6"/>
          <a:stretch>
            <a:fillRect/>
          </a:stretch>
        </p:blipFill>
        <p:spPr>
          <a:xfrm>
            <a:off x="1266275" y="3540541"/>
            <a:ext cx="2738016" cy="730138"/>
          </a:xfrm>
          <a:prstGeom prst="rect">
            <a:avLst/>
          </a:prstGeom>
        </p:spPr>
      </p:pic>
      <p:pic>
        <p:nvPicPr>
          <p:cNvPr id="12" name="Picture 11">
            <a:extLst>
              <a:ext uri="{FF2B5EF4-FFF2-40B4-BE49-F238E27FC236}">
                <a16:creationId xmlns:a16="http://schemas.microsoft.com/office/drawing/2014/main" id="{C18F0913-BC11-A683-148C-03552B9DC882}"/>
              </a:ext>
            </a:extLst>
          </p:cNvPr>
          <p:cNvPicPr>
            <a:picLocks noChangeAspect="1"/>
          </p:cNvPicPr>
          <p:nvPr/>
        </p:nvPicPr>
        <p:blipFill>
          <a:blip r:embed="rId7"/>
          <a:stretch>
            <a:fillRect/>
          </a:stretch>
        </p:blipFill>
        <p:spPr>
          <a:xfrm>
            <a:off x="8436815" y="3685564"/>
            <a:ext cx="2516332" cy="519976"/>
          </a:xfrm>
          <a:prstGeom prst="rect">
            <a:avLst/>
          </a:prstGeom>
        </p:spPr>
      </p:pic>
      <p:pic>
        <p:nvPicPr>
          <p:cNvPr id="13" name="Picture 12">
            <a:extLst>
              <a:ext uri="{FF2B5EF4-FFF2-40B4-BE49-F238E27FC236}">
                <a16:creationId xmlns:a16="http://schemas.microsoft.com/office/drawing/2014/main" id="{4598EF76-5246-6792-2CE6-A1201B2FCF5A}"/>
              </a:ext>
            </a:extLst>
          </p:cNvPr>
          <p:cNvPicPr>
            <a:picLocks noChangeAspect="1"/>
          </p:cNvPicPr>
          <p:nvPr/>
        </p:nvPicPr>
        <p:blipFill>
          <a:blip r:embed="rId8"/>
          <a:stretch>
            <a:fillRect/>
          </a:stretch>
        </p:blipFill>
        <p:spPr>
          <a:xfrm>
            <a:off x="6114515" y="5916277"/>
            <a:ext cx="2504941" cy="410967"/>
          </a:xfrm>
          <a:prstGeom prst="rect">
            <a:avLst/>
          </a:prstGeom>
        </p:spPr>
      </p:pic>
      <p:pic>
        <p:nvPicPr>
          <p:cNvPr id="14" name="Picture 13">
            <a:extLst>
              <a:ext uri="{FF2B5EF4-FFF2-40B4-BE49-F238E27FC236}">
                <a16:creationId xmlns:a16="http://schemas.microsoft.com/office/drawing/2014/main" id="{F7D10607-5F7B-4B38-0198-BA0895A0EBB3}"/>
              </a:ext>
            </a:extLst>
          </p:cNvPr>
          <p:cNvPicPr>
            <a:picLocks noChangeAspect="1"/>
          </p:cNvPicPr>
          <p:nvPr/>
        </p:nvPicPr>
        <p:blipFill>
          <a:blip r:embed="rId9"/>
          <a:stretch>
            <a:fillRect/>
          </a:stretch>
        </p:blipFill>
        <p:spPr>
          <a:xfrm>
            <a:off x="4447103" y="1086005"/>
            <a:ext cx="2274372" cy="1205417"/>
          </a:xfrm>
          <a:prstGeom prst="rect">
            <a:avLst/>
          </a:prstGeom>
        </p:spPr>
      </p:pic>
      <p:pic>
        <p:nvPicPr>
          <p:cNvPr id="15" name="Picture 14">
            <a:extLst>
              <a:ext uri="{FF2B5EF4-FFF2-40B4-BE49-F238E27FC236}">
                <a16:creationId xmlns:a16="http://schemas.microsoft.com/office/drawing/2014/main" id="{B2932FAA-7F11-FCF6-DD51-F921BECB8BB5}"/>
              </a:ext>
            </a:extLst>
          </p:cNvPr>
          <p:cNvPicPr>
            <a:picLocks noChangeAspect="1"/>
          </p:cNvPicPr>
          <p:nvPr/>
        </p:nvPicPr>
        <p:blipFill>
          <a:blip r:embed="rId10"/>
          <a:stretch>
            <a:fillRect/>
          </a:stretch>
        </p:blipFill>
        <p:spPr>
          <a:xfrm>
            <a:off x="1224716" y="4569164"/>
            <a:ext cx="2821131" cy="511330"/>
          </a:xfrm>
          <a:prstGeom prst="rect">
            <a:avLst/>
          </a:prstGeom>
        </p:spPr>
      </p:pic>
      <p:pic>
        <p:nvPicPr>
          <p:cNvPr id="27" name="Picture 26">
            <a:extLst>
              <a:ext uri="{FF2B5EF4-FFF2-40B4-BE49-F238E27FC236}">
                <a16:creationId xmlns:a16="http://schemas.microsoft.com/office/drawing/2014/main" id="{78938F43-D4CC-FA40-1EBE-70FCCBE635EF}"/>
              </a:ext>
            </a:extLst>
          </p:cNvPr>
          <p:cNvPicPr>
            <a:picLocks noChangeAspect="1"/>
          </p:cNvPicPr>
          <p:nvPr/>
        </p:nvPicPr>
        <p:blipFill>
          <a:blip r:embed="rId11"/>
          <a:stretch>
            <a:fillRect/>
          </a:stretch>
        </p:blipFill>
        <p:spPr>
          <a:xfrm>
            <a:off x="9233036" y="4637515"/>
            <a:ext cx="2916118" cy="576389"/>
          </a:xfrm>
          <a:prstGeom prst="rect">
            <a:avLst/>
          </a:prstGeom>
        </p:spPr>
      </p:pic>
      <p:pic>
        <p:nvPicPr>
          <p:cNvPr id="28" name="Picture 27">
            <a:extLst>
              <a:ext uri="{FF2B5EF4-FFF2-40B4-BE49-F238E27FC236}">
                <a16:creationId xmlns:a16="http://schemas.microsoft.com/office/drawing/2014/main" id="{2F251A62-83E4-D445-BB5D-924F311D3E59}"/>
              </a:ext>
            </a:extLst>
          </p:cNvPr>
          <p:cNvPicPr>
            <a:picLocks noChangeAspect="1"/>
          </p:cNvPicPr>
          <p:nvPr/>
        </p:nvPicPr>
        <p:blipFill>
          <a:blip r:embed="rId12"/>
          <a:stretch>
            <a:fillRect/>
          </a:stretch>
        </p:blipFill>
        <p:spPr>
          <a:xfrm>
            <a:off x="785989" y="1278335"/>
            <a:ext cx="3259857" cy="546281"/>
          </a:xfrm>
          <a:prstGeom prst="rect">
            <a:avLst/>
          </a:prstGeom>
        </p:spPr>
      </p:pic>
      <p:pic>
        <p:nvPicPr>
          <p:cNvPr id="29" name="Picture 28">
            <a:extLst>
              <a:ext uri="{FF2B5EF4-FFF2-40B4-BE49-F238E27FC236}">
                <a16:creationId xmlns:a16="http://schemas.microsoft.com/office/drawing/2014/main" id="{85B72F53-7824-F706-FBB8-68E107F60929}"/>
              </a:ext>
            </a:extLst>
          </p:cNvPr>
          <p:cNvPicPr>
            <a:picLocks noChangeAspect="1"/>
          </p:cNvPicPr>
          <p:nvPr/>
        </p:nvPicPr>
        <p:blipFill>
          <a:blip r:embed="rId13"/>
          <a:stretch>
            <a:fillRect/>
          </a:stretch>
        </p:blipFill>
        <p:spPr>
          <a:xfrm>
            <a:off x="9190182" y="2355657"/>
            <a:ext cx="3033568" cy="1213427"/>
          </a:xfrm>
          <a:prstGeom prst="rect">
            <a:avLst/>
          </a:prstGeom>
        </p:spPr>
      </p:pic>
      <p:pic>
        <p:nvPicPr>
          <p:cNvPr id="30" name="Picture 29">
            <a:extLst>
              <a:ext uri="{FF2B5EF4-FFF2-40B4-BE49-F238E27FC236}">
                <a16:creationId xmlns:a16="http://schemas.microsoft.com/office/drawing/2014/main" id="{A4AF6DD6-F424-075D-3C62-2FBD11C70D67}"/>
              </a:ext>
            </a:extLst>
          </p:cNvPr>
          <p:cNvPicPr>
            <a:picLocks noChangeAspect="1"/>
          </p:cNvPicPr>
          <p:nvPr/>
        </p:nvPicPr>
        <p:blipFill>
          <a:blip r:embed="rId14"/>
          <a:stretch>
            <a:fillRect/>
          </a:stretch>
        </p:blipFill>
        <p:spPr>
          <a:xfrm>
            <a:off x="7481455" y="1059196"/>
            <a:ext cx="955533" cy="1165534"/>
          </a:xfrm>
          <a:prstGeom prst="rect">
            <a:avLst/>
          </a:prstGeom>
        </p:spPr>
      </p:pic>
      <p:pic>
        <p:nvPicPr>
          <p:cNvPr id="31" name="Picture 30">
            <a:extLst>
              <a:ext uri="{FF2B5EF4-FFF2-40B4-BE49-F238E27FC236}">
                <a16:creationId xmlns:a16="http://schemas.microsoft.com/office/drawing/2014/main" id="{29AA7AF2-6D9F-50F4-92E3-5907763A6C5F}"/>
              </a:ext>
            </a:extLst>
          </p:cNvPr>
          <p:cNvPicPr>
            <a:picLocks noChangeAspect="1"/>
          </p:cNvPicPr>
          <p:nvPr/>
        </p:nvPicPr>
        <p:blipFill>
          <a:blip r:embed="rId15"/>
          <a:stretch>
            <a:fillRect/>
          </a:stretch>
        </p:blipFill>
        <p:spPr>
          <a:xfrm>
            <a:off x="4293554" y="5272019"/>
            <a:ext cx="1413953" cy="1413953"/>
          </a:xfrm>
          <a:prstGeom prst="rect">
            <a:avLst/>
          </a:prstGeom>
        </p:spPr>
      </p:pic>
      <p:pic>
        <p:nvPicPr>
          <p:cNvPr id="33" name="Picture 32">
            <a:extLst>
              <a:ext uri="{FF2B5EF4-FFF2-40B4-BE49-F238E27FC236}">
                <a16:creationId xmlns:a16="http://schemas.microsoft.com/office/drawing/2014/main" id="{602E901C-F45F-19F1-CEA5-5D5DE011EC2F}"/>
              </a:ext>
            </a:extLst>
          </p:cNvPr>
          <p:cNvPicPr>
            <a:picLocks noChangeAspect="1"/>
          </p:cNvPicPr>
          <p:nvPr/>
        </p:nvPicPr>
        <p:blipFill>
          <a:blip r:embed="rId16"/>
          <a:stretch>
            <a:fillRect/>
          </a:stretch>
        </p:blipFill>
        <p:spPr>
          <a:xfrm>
            <a:off x="6091475" y="2410026"/>
            <a:ext cx="2314354" cy="1010601"/>
          </a:xfrm>
          <a:prstGeom prst="rect">
            <a:avLst/>
          </a:prstGeom>
        </p:spPr>
      </p:pic>
      <p:pic>
        <p:nvPicPr>
          <p:cNvPr id="34" name="Picture 33">
            <a:extLst>
              <a:ext uri="{FF2B5EF4-FFF2-40B4-BE49-F238E27FC236}">
                <a16:creationId xmlns:a16="http://schemas.microsoft.com/office/drawing/2014/main" id="{58B18E6E-89B6-7E2B-0E18-570D30D8A8AF}"/>
              </a:ext>
            </a:extLst>
          </p:cNvPr>
          <p:cNvPicPr>
            <a:picLocks noChangeAspect="1"/>
          </p:cNvPicPr>
          <p:nvPr/>
        </p:nvPicPr>
        <p:blipFill>
          <a:blip r:embed="rId17"/>
          <a:stretch>
            <a:fillRect/>
          </a:stretch>
        </p:blipFill>
        <p:spPr>
          <a:xfrm>
            <a:off x="3859890" y="2747194"/>
            <a:ext cx="1297022" cy="753354"/>
          </a:xfrm>
          <a:prstGeom prst="rect">
            <a:avLst/>
          </a:prstGeom>
        </p:spPr>
      </p:pic>
      <p:pic>
        <p:nvPicPr>
          <p:cNvPr id="35" name="Picture 34">
            <a:extLst>
              <a:ext uri="{FF2B5EF4-FFF2-40B4-BE49-F238E27FC236}">
                <a16:creationId xmlns:a16="http://schemas.microsoft.com/office/drawing/2014/main" id="{0605D72D-9244-2A64-246F-4D50F8E6D1C7}"/>
              </a:ext>
            </a:extLst>
          </p:cNvPr>
          <p:cNvPicPr>
            <a:picLocks noChangeAspect="1"/>
          </p:cNvPicPr>
          <p:nvPr/>
        </p:nvPicPr>
        <p:blipFill>
          <a:blip r:embed="rId18"/>
          <a:stretch>
            <a:fillRect/>
          </a:stretch>
        </p:blipFill>
        <p:spPr>
          <a:xfrm>
            <a:off x="6669946" y="4648274"/>
            <a:ext cx="2123154" cy="800429"/>
          </a:xfrm>
          <a:prstGeom prst="rect">
            <a:avLst/>
          </a:prstGeom>
        </p:spPr>
      </p:pic>
      <p:pic>
        <p:nvPicPr>
          <p:cNvPr id="41" name="Picture 40">
            <a:extLst>
              <a:ext uri="{FF2B5EF4-FFF2-40B4-BE49-F238E27FC236}">
                <a16:creationId xmlns:a16="http://schemas.microsoft.com/office/drawing/2014/main" id="{D4FD13DC-8F90-5FDA-ACA2-9AE4922ED7C8}"/>
              </a:ext>
            </a:extLst>
          </p:cNvPr>
          <p:cNvPicPr>
            <a:picLocks noChangeAspect="1"/>
          </p:cNvPicPr>
          <p:nvPr/>
        </p:nvPicPr>
        <p:blipFill>
          <a:blip r:embed="rId19"/>
          <a:stretch>
            <a:fillRect/>
          </a:stretch>
        </p:blipFill>
        <p:spPr>
          <a:xfrm>
            <a:off x="4420837" y="4629797"/>
            <a:ext cx="1809173" cy="457947"/>
          </a:xfrm>
          <a:prstGeom prst="rect">
            <a:avLst/>
          </a:prstGeom>
        </p:spPr>
      </p:pic>
      <p:pic>
        <p:nvPicPr>
          <p:cNvPr id="42" name="Picture 41">
            <a:extLst>
              <a:ext uri="{FF2B5EF4-FFF2-40B4-BE49-F238E27FC236}">
                <a16:creationId xmlns:a16="http://schemas.microsoft.com/office/drawing/2014/main" id="{18AA806B-3719-7AFF-2A44-A65E2EBE672F}"/>
              </a:ext>
            </a:extLst>
          </p:cNvPr>
          <p:cNvPicPr>
            <a:picLocks noChangeAspect="1"/>
          </p:cNvPicPr>
          <p:nvPr/>
        </p:nvPicPr>
        <p:blipFill>
          <a:blip r:embed="rId20"/>
          <a:stretch>
            <a:fillRect/>
          </a:stretch>
        </p:blipFill>
        <p:spPr>
          <a:xfrm>
            <a:off x="5221566" y="3361432"/>
            <a:ext cx="2147079" cy="1207732"/>
          </a:xfrm>
          <a:prstGeom prst="rect">
            <a:avLst/>
          </a:prstGeom>
        </p:spPr>
      </p:pic>
    </p:spTree>
    <p:extLst>
      <p:ext uri="{BB962C8B-B14F-4D97-AF65-F5344CB8AC3E}">
        <p14:creationId xmlns:p14="http://schemas.microsoft.com/office/powerpoint/2010/main" val="1337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841673" y="7189565"/>
            <a:ext cx="5456815" cy="246221"/>
          </a:xfrm>
        </p:spPr>
        <p:txBody>
          <a:bodyPr/>
          <a:lstStyle/>
          <a:p>
            <a:pPr>
              <a:lnSpc>
                <a:spcPct val="100000"/>
              </a:lnSpc>
            </a:pPr>
            <a:r>
              <a:rPr lang="en-US" dirty="0"/>
              <a:t>Source: TGI GB June 2022 &amp; TGI GB June 2022 </a:t>
            </a:r>
            <a:r>
              <a:rPr lang="en-US" dirty="0" err="1"/>
              <a:t>Multibased</a:t>
            </a:r>
            <a:r>
              <a:rPr lang="en-US" dirty="0"/>
              <a:t> with FAME 2021. Target: ABC1 females who are h</a:t>
            </a:r>
            <a:r>
              <a:rPr lang="en-GB" dirty="0" err="1"/>
              <a:t>eavy</a:t>
            </a:r>
            <a:r>
              <a:rPr lang="en-GB" dirty="0"/>
              <a:t> cinemagoers Index vs avg. UK adult</a:t>
            </a:r>
            <a:endParaRPr lang="en-US" dirty="0"/>
          </a:p>
        </p:txBody>
      </p:sp>
      <p:sp>
        <p:nvSpPr>
          <p:cNvPr id="3" name="Title 2"/>
          <p:cNvSpPr>
            <a:spLocks noGrp="1"/>
          </p:cNvSpPr>
          <p:nvPr>
            <p:ph type="title"/>
          </p:nvPr>
        </p:nvSpPr>
        <p:spPr/>
        <p:txBody>
          <a:bodyPr/>
          <a:lstStyle/>
          <a:p>
            <a:r>
              <a:rPr lang="en-US" dirty="0"/>
              <a:t>Affluent females feel more positive towards adverts in the cinema</a:t>
            </a:r>
          </a:p>
        </p:txBody>
      </p:sp>
      <p:sp>
        <p:nvSpPr>
          <p:cNvPr id="4" name="Text Placeholder 3"/>
          <p:cNvSpPr>
            <a:spLocks noGrp="1"/>
          </p:cNvSpPr>
          <p:nvPr>
            <p:ph type="body" sz="quarter" idx="27"/>
          </p:nvPr>
        </p:nvSpPr>
        <p:spPr>
          <a:xfrm>
            <a:off x="270622" y="651956"/>
            <a:ext cx="12632577" cy="436608"/>
          </a:xfrm>
        </p:spPr>
        <p:txBody>
          <a:bodyPr/>
          <a:lstStyle/>
          <a:p>
            <a:r>
              <a:rPr lang="en-GB" dirty="0"/>
              <a:t>ABC1 females who are heavy cinemagoers </a:t>
            </a:r>
            <a:r>
              <a:rPr lang="en-US" dirty="0"/>
              <a:t>more likely to enjoy, trust and pay more attention to adverts in the cinema compared to the average UK adult.</a:t>
            </a:r>
          </a:p>
        </p:txBody>
      </p:sp>
      <p:sp>
        <p:nvSpPr>
          <p:cNvPr id="5" name="Rounded Rectangular Callout 4"/>
          <p:cNvSpPr/>
          <p:nvPr/>
        </p:nvSpPr>
        <p:spPr>
          <a:xfrm>
            <a:off x="813179" y="1921946"/>
            <a:ext cx="3232348" cy="1732230"/>
          </a:xfrm>
          <a:prstGeom prst="wedgeRoundRectCallout">
            <a:avLst>
              <a:gd name="adj1" fmla="val 40130"/>
              <a:gd name="adj2" fmla="val 62251"/>
              <a:gd name="adj3" fmla="val 16667"/>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t">
            <a:noAutofit/>
          </a:bodyPr>
          <a:lstStyle/>
          <a:p>
            <a:pPr algn="ctr"/>
            <a:r>
              <a:rPr lang="en-GB" sz="2800" b="1" dirty="0">
                <a:solidFill>
                  <a:srgbClr val="FFFFFF"/>
                </a:solidFill>
              </a:rPr>
              <a:t>3x</a:t>
            </a:r>
          </a:p>
          <a:p>
            <a:pPr algn="ctr"/>
            <a:r>
              <a:rPr lang="en-GB" sz="1400" dirty="0">
                <a:solidFill>
                  <a:srgbClr val="FFFFFF"/>
                </a:solidFill>
              </a:rPr>
              <a:t>More likely to agree that they pay the most attention to cinema ads compared to other platforms (TV, Internet, Radio, Podcasts) </a:t>
            </a:r>
            <a:endParaRPr lang="en-US" sz="2400" baseline="30000" dirty="0">
              <a:solidFill>
                <a:srgbClr val="FFFFFF"/>
              </a:solidFill>
            </a:endParaRPr>
          </a:p>
        </p:txBody>
      </p:sp>
      <p:sp>
        <p:nvSpPr>
          <p:cNvPr id="6" name="Rounded Rectangular Callout 5"/>
          <p:cNvSpPr/>
          <p:nvPr/>
        </p:nvSpPr>
        <p:spPr>
          <a:xfrm>
            <a:off x="4235252" y="1921946"/>
            <a:ext cx="4562384" cy="1732230"/>
          </a:xfrm>
          <a:prstGeom prst="wedgeRoundRectCallout">
            <a:avLst>
              <a:gd name="adj1" fmla="val 40130"/>
              <a:gd name="adj2" fmla="val 62251"/>
              <a:gd name="adj3" fmla="val 16667"/>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oAutofit/>
          </a:bodyPr>
          <a:lstStyle/>
          <a:p>
            <a:pPr algn="ctr"/>
            <a:r>
              <a:rPr lang="en-GB" sz="2800" b="1" dirty="0">
                <a:solidFill>
                  <a:srgbClr val="FFFFFF"/>
                </a:solidFill>
              </a:rPr>
              <a:t>64%</a:t>
            </a:r>
          </a:p>
          <a:p>
            <a:pPr algn="ctr"/>
            <a:r>
              <a:rPr lang="en-GB" sz="1600" dirty="0">
                <a:solidFill>
                  <a:srgbClr val="FFFFFF"/>
                </a:solidFill>
              </a:rPr>
              <a:t>‘I get to the cinema in time to specifically watch the adverts and trailers’</a:t>
            </a:r>
          </a:p>
          <a:p>
            <a:pPr algn="ctr"/>
            <a:endParaRPr lang="en-GB" sz="1600" baseline="30000" dirty="0">
              <a:solidFill>
                <a:srgbClr val="FFFFFF"/>
              </a:solidFill>
            </a:endParaRPr>
          </a:p>
          <a:p>
            <a:pPr algn="ctr"/>
            <a:r>
              <a:rPr lang="en-GB" sz="1600" baseline="30000" dirty="0">
                <a:solidFill>
                  <a:srgbClr val="FFFFFF"/>
                </a:solidFill>
              </a:rPr>
              <a:t>(Index: 176)</a:t>
            </a:r>
          </a:p>
        </p:txBody>
      </p:sp>
      <p:sp>
        <p:nvSpPr>
          <p:cNvPr id="7" name="Rounded Rectangular Callout 6"/>
          <p:cNvSpPr/>
          <p:nvPr/>
        </p:nvSpPr>
        <p:spPr>
          <a:xfrm>
            <a:off x="8987361" y="1921946"/>
            <a:ext cx="3647985" cy="1732230"/>
          </a:xfrm>
          <a:prstGeom prst="wedgeRoundRectCallout">
            <a:avLst>
              <a:gd name="adj1" fmla="val 40130"/>
              <a:gd name="adj2" fmla="val 62251"/>
              <a:gd name="adj3" fmla="val 16667"/>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oAutofit/>
          </a:bodyPr>
          <a:lstStyle/>
          <a:p>
            <a:pPr algn="ctr"/>
            <a:r>
              <a:rPr lang="en-GB" sz="2400" b="1" dirty="0">
                <a:solidFill>
                  <a:srgbClr val="FFFFFF"/>
                </a:solidFill>
              </a:rPr>
              <a:t>2x</a:t>
            </a:r>
          </a:p>
          <a:p>
            <a:pPr algn="ctr"/>
            <a:r>
              <a:rPr lang="en-GB" sz="1600" dirty="0">
                <a:solidFill>
                  <a:srgbClr val="FFFFFF"/>
                </a:solidFill>
              </a:rPr>
              <a:t>More likely to agree that they ‘enjoy seeing films in the cinema more than on TV’</a:t>
            </a:r>
          </a:p>
        </p:txBody>
      </p:sp>
      <p:sp>
        <p:nvSpPr>
          <p:cNvPr id="8" name="Rounded Rectangular Callout 7"/>
          <p:cNvSpPr/>
          <p:nvPr/>
        </p:nvSpPr>
        <p:spPr>
          <a:xfrm>
            <a:off x="813178" y="4152528"/>
            <a:ext cx="5530093" cy="1514625"/>
          </a:xfrm>
          <a:prstGeom prst="wedgeRoundRectCallout">
            <a:avLst>
              <a:gd name="adj1" fmla="val 40130"/>
              <a:gd name="adj2" fmla="val 62251"/>
              <a:gd name="adj3" fmla="val 16667"/>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oAutofit/>
          </a:bodyPr>
          <a:lstStyle/>
          <a:p>
            <a:pPr algn="ctr"/>
            <a:r>
              <a:rPr lang="en-GB" sz="2400" b="1" dirty="0">
                <a:solidFill>
                  <a:srgbClr val="FFFFFF"/>
                </a:solidFill>
              </a:rPr>
              <a:t>64%</a:t>
            </a:r>
          </a:p>
          <a:p>
            <a:pPr algn="ctr"/>
            <a:r>
              <a:rPr lang="en-GB" sz="1400" dirty="0">
                <a:solidFill>
                  <a:srgbClr val="FFFFFF"/>
                </a:solidFill>
              </a:rPr>
              <a:t>Agree they are less distracted watching adverts in the cinema compared to any other media </a:t>
            </a:r>
          </a:p>
          <a:p>
            <a:pPr algn="ctr"/>
            <a:endParaRPr lang="en-GB" sz="1400" dirty="0">
              <a:solidFill>
                <a:srgbClr val="FFFFFF"/>
              </a:solidFill>
            </a:endParaRPr>
          </a:p>
          <a:p>
            <a:pPr algn="ctr"/>
            <a:r>
              <a:rPr lang="en-GB" sz="1100" dirty="0">
                <a:solidFill>
                  <a:srgbClr val="FFFFFF"/>
                </a:solidFill>
              </a:rPr>
              <a:t>(Index: 118)</a:t>
            </a:r>
          </a:p>
        </p:txBody>
      </p:sp>
      <p:sp>
        <p:nvSpPr>
          <p:cNvPr id="9" name="Rounded Rectangular Callout 8"/>
          <p:cNvSpPr/>
          <p:nvPr/>
        </p:nvSpPr>
        <p:spPr>
          <a:xfrm>
            <a:off x="6516444" y="4152528"/>
            <a:ext cx="2973600" cy="1514625"/>
          </a:xfrm>
          <a:prstGeom prst="wedgeRoundRectCallout">
            <a:avLst>
              <a:gd name="adj1" fmla="val 40130"/>
              <a:gd name="adj2" fmla="val 62251"/>
              <a:gd name="adj3" fmla="val 16667"/>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oAutofit/>
          </a:bodyPr>
          <a:lstStyle/>
          <a:p>
            <a:pPr algn="ctr"/>
            <a:r>
              <a:rPr lang="en-US" sz="2400" b="1" dirty="0">
                <a:solidFill>
                  <a:srgbClr val="FFFFFF"/>
                </a:solidFill>
              </a:rPr>
              <a:t>50%</a:t>
            </a:r>
            <a:endParaRPr lang="en-US" sz="1200" dirty="0">
              <a:solidFill>
                <a:srgbClr val="FFFFFF"/>
              </a:solidFill>
            </a:endParaRPr>
          </a:p>
          <a:p>
            <a:pPr algn="ctr"/>
            <a:r>
              <a:rPr lang="en-US" sz="1400" dirty="0">
                <a:solidFill>
                  <a:srgbClr val="FFFFFF"/>
                </a:solidFill>
              </a:rPr>
              <a:t>‘I feel left out if my friends are talking about a film I haven’t seen’</a:t>
            </a:r>
          </a:p>
          <a:p>
            <a:pPr algn="ctr"/>
            <a:endParaRPr lang="en-US" sz="1200" dirty="0">
              <a:solidFill>
                <a:srgbClr val="FFFFFF"/>
              </a:solidFill>
            </a:endParaRPr>
          </a:p>
          <a:p>
            <a:pPr algn="ctr"/>
            <a:r>
              <a:rPr lang="en-US" sz="1100" dirty="0">
                <a:solidFill>
                  <a:srgbClr val="FFFFFF"/>
                </a:solidFill>
              </a:rPr>
              <a:t>(Index: 123)</a:t>
            </a:r>
          </a:p>
        </p:txBody>
      </p:sp>
      <p:sp>
        <p:nvSpPr>
          <p:cNvPr id="10" name="Rounded Rectangular Callout 9"/>
          <p:cNvSpPr/>
          <p:nvPr/>
        </p:nvSpPr>
        <p:spPr>
          <a:xfrm>
            <a:off x="9663217" y="4152528"/>
            <a:ext cx="2972130" cy="1514625"/>
          </a:xfrm>
          <a:prstGeom prst="wedgeRoundRectCallout">
            <a:avLst>
              <a:gd name="adj1" fmla="val 40130"/>
              <a:gd name="adj2" fmla="val 62251"/>
              <a:gd name="adj3" fmla="val 16667"/>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wrap="square" lIns="72000" tIns="36000" rIns="72000" bIns="36000" rtlCol="0" anchor="ctr">
            <a:noAutofit/>
          </a:bodyPr>
          <a:lstStyle/>
          <a:p>
            <a:pPr algn="ctr"/>
            <a:r>
              <a:rPr lang="en-GB" sz="2400" b="1" dirty="0">
                <a:solidFill>
                  <a:srgbClr val="FFFFFF"/>
                </a:solidFill>
              </a:rPr>
              <a:t>70%</a:t>
            </a:r>
          </a:p>
          <a:p>
            <a:pPr algn="ctr"/>
            <a:r>
              <a:rPr lang="en-GB" sz="1400" dirty="0">
                <a:solidFill>
                  <a:srgbClr val="FFFFFF"/>
                </a:solidFill>
              </a:rPr>
              <a:t>‘A trip to the cinema lets me escape from everyday life’</a:t>
            </a:r>
          </a:p>
          <a:p>
            <a:pPr algn="ctr"/>
            <a:endParaRPr lang="en-GB" sz="1100" dirty="0">
              <a:solidFill>
                <a:srgbClr val="FFFFFF"/>
              </a:solidFill>
            </a:endParaRPr>
          </a:p>
          <a:p>
            <a:pPr algn="ctr"/>
            <a:r>
              <a:rPr lang="en-GB" sz="1100" dirty="0">
                <a:solidFill>
                  <a:srgbClr val="FFFFFF"/>
                </a:solidFill>
              </a:rPr>
              <a:t>(Index: 110)</a:t>
            </a:r>
          </a:p>
        </p:txBody>
      </p:sp>
    </p:spTree>
    <p:extLst>
      <p:ext uri="{BB962C8B-B14F-4D97-AF65-F5344CB8AC3E}">
        <p14:creationId xmlns:p14="http://schemas.microsoft.com/office/powerpoint/2010/main" val="31532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Your advertising can ALSO have instant impact </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9321071" cy="436608"/>
          </a:xfrm>
        </p:spPr>
        <p:txBody>
          <a:bodyPr/>
          <a:lstStyle/>
          <a:p>
            <a:pPr>
              <a:lnSpc>
                <a:spcPct val="100000"/>
              </a:lnSpc>
            </a:pPr>
            <a:r>
              <a:rPr lang="en-GB" dirty="0"/>
              <a:t>Cinema is typically part of a wider trip, so you can reach mainshoppers before they go to a shop either online or in-store</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9175898" y="7173151"/>
            <a:ext cx="4146230" cy="246221"/>
          </a:xfrm>
        </p:spPr>
        <p:txBody>
          <a:bodyPr/>
          <a:lstStyle/>
          <a:p>
            <a:pPr>
              <a:lnSpc>
                <a:spcPct val="100000"/>
              </a:lnSpc>
            </a:pPr>
            <a:r>
              <a:rPr lang="en-US" dirty="0"/>
              <a:t>Source: FAME 2021. Activities do immediately after / on same day as cinema visit. Target: ABC1 mainshoppers who are heavy cinemagoers. Index vs. average GB adult</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extLst>
              <p:ext uri="{D42A27DB-BD31-4B8C-83A1-F6EECF244321}">
                <p14:modId xmlns:p14="http://schemas.microsoft.com/office/powerpoint/2010/main" val="2475329776"/>
              </p:ext>
            </p:extLst>
          </p:nvPr>
        </p:nvGraphicFramePr>
        <p:xfrm>
          <a:off x="493901" y="1617345"/>
          <a:ext cx="12189442" cy="50306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CC9DF1E-13D3-2A6A-6A6A-08B947F80517}"/>
              </a:ext>
            </a:extLst>
          </p:cNvPr>
          <p:cNvSpPr/>
          <p:nvPr/>
        </p:nvSpPr>
        <p:spPr>
          <a:xfrm>
            <a:off x="9858375" y="418580"/>
            <a:ext cx="2991056" cy="98491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dirty="0">
                <a:solidFill>
                  <a:srgbClr val="FFFFFF"/>
                </a:solidFill>
              </a:rPr>
              <a:t>98% OF DCM CINEMAS ARE WITHIN ONE MILE OF A RETAIL LOCATION </a:t>
            </a:r>
          </a:p>
        </p:txBody>
      </p:sp>
      <p:sp>
        <p:nvSpPr>
          <p:cNvPr id="9" name="Text Placeholder 7">
            <a:extLst>
              <a:ext uri="{FF2B5EF4-FFF2-40B4-BE49-F238E27FC236}">
                <a16:creationId xmlns:a16="http://schemas.microsoft.com/office/drawing/2014/main" id="{EFA22100-7F9D-1BFC-5540-EFAD7CE9FF82}"/>
              </a:ext>
            </a:extLst>
          </p:cNvPr>
          <p:cNvSpPr txBox="1">
            <a:spLocks/>
          </p:cNvSpPr>
          <p:nvPr/>
        </p:nvSpPr>
        <p:spPr bwMode="gray">
          <a:xfrm>
            <a:off x="493901" y="1197565"/>
            <a:ext cx="4599094" cy="436608"/>
          </a:xfrm>
        </p:spPr>
        <p:txBody>
          <a:bodyPr anchor="t" anchorCtr="0"/>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sz="1200" b="0" i="1" u="sng" dirty="0">
                <a:solidFill>
                  <a:schemeClr val="bg1"/>
                </a:solidFill>
              </a:rPr>
              <a:t>After watching a film, heavy cinemagoers are more likely to…</a:t>
            </a:r>
            <a:endParaRPr lang="en-US" sz="1200" b="0" i="1" u="sng" dirty="0">
              <a:solidFill>
                <a:schemeClr val="bg1"/>
              </a:solidFill>
            </a:endParaRPr>
          </a:p>
          <a:p>
            <a:pPr>
              <a:lnSpc>
                <a:spcPct val="100000"/>
              </a:lnSpc>
            </a:pPr>
            <a:endParaRPr lang="en-GB" sz="1200" b="0" i="1" u="sng" dirty="0">
              <a:solidFill>
                <a:schemeClr val="bg1"/>
              </a:solidFill>
            </a:endParaRPr>
          </a:p>
        </p:txBody>
      </p:sp>
      <p:pic>
        <p:nvPicPr>
          <p:cNvPr id="2" name="Picture 1">
            <a:extLst>
              <a:ext uri="{FF2B5EF4-FFF2-40B4-BE49-F238E27FC236}">
                <a16:creationId xmlns:a16="http://schemas.microsoft.com/office/drawing/2014/main" id="{78FCE437-9039-51BA-C809-221D55C9829D}"/>
              </a:ext>
            </a:extLst>
          </p:cNvPr>
          <p:cNvPicPr>
            <a:picLocks noChangeAspect="1"/>
          </p:cNvPicPr>
          <p:nvPr/>
        </p:nvPicPr>
        <p:blipFill>
          <a:blip r:embed="rId4"/>
          <a:stretch>
            <a:fillRect/>
          </a:stretch>
        </p:blipFill>
        <p:spPr>
          <a:xfrm>
            <a:off x="5222141" y="6386199"/>
            <a:ext cx="462389" cy="449381"/>
          </a:xfrm>
          <a:prstGeom prst="rect">
            <a:avLst/>
          </a:prstGeom>
        </p:spPr>
      </p:pic>
      <p:sp>
        <p:nvSpPr>
          <p:cNvPr id="10" name="Freeform 296">
            <a:extLst>
              <a:ext uri="{FF2B5EF4-FFF2-40B4-BE49-F238E27FC236}">
                <a16:creationId xmlns:a16="http://schemas.microsoft.com/office/drawing/2014/main" id="{981835DA-82F4-7ECC-B14E-589C90216013}"/>
              </a:ext>
            </a:extLst>
          </p:cNvPr>
          <p:cNvSpPr>
            <a:spLocks noEditPoints="1"/>
          </p:cNvSpPr>
          <p:nvPr/>
        </p:nvSpPr>
        <p:spPr bwMode="auto">
          <a:xfrm>
            <a:off x="8006317" y="6322259"/>
            <a:ext cx="546899" cy="51332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chemeClr val="accent4"/>
              </a:solidFill>
            </a:endParaRPr>
          </a:p>
        </p:txBody>
      </p:sp>
      <p:pic>
        <p:nvPicPr>
          <p:cNvPr id="3" name="Picture 2">
            <a:extLst>
              <a:ext uri="{FF2B5EF4-FFF2-40B4-BE49-F238E27FC236}">
                <a16:creationId xmlns:a16="http://schemas.microsoft.com/office/drawing/2014/main" id="{BD870818-8D37-8C61-15CA-1712E887A644}"/>
              </a:ext>
            </a:extLst>
          </p:cNvPr>
          <p:cNvPicPr>
            <a:picLocks noChangeAspect="1"/>
          </p:cNvPicPr>
          <p:nvPr/>
        </p:nvPicPr>
        <p:blipFill>
          <a:blip r:embed="rId5"/>
          <a:stretch>
            <a:fillRect/>
          </a:stretch>
        </p:blipFill>
        <p:spPr>
          <a:xfrm>
            <a:off x="10875003" y="6346807"/>
            <a:ext cx="472686" cy="464224"/>
          </a:xfrm>
          <a:prstGeom prst="rect">
            <a:avLst/>
          </a:prstGeom>
        </p:spPr>
      </p:pic>
      <p:pic>
        <p:nvPicPr>
          <p:cNvPr id="4" name="Picture 3">
            <a:extLst>
              <a:ext uri="{FF2B5EF4-FFF2-40B4-BE49-F238E27FC236}">
                <a16:creationId xmlns:a16="http://schemas.microsoft.com/office/drawing/2014/main" id="{2C7CF058-27D6-42B8-131C-26E279602812}"/>
              </a:ext>
            </a:extLst>
          </p:cNvPr>
          <p:cNvPicPr>
            <a:picLocks noChangeAspect="1"/>
          </p:cNvPicPr>
          <p:nvPr/>
        </p:nvPicPr>
        <p:blipFill>
          <a:blip r:embed="rId6"/>
          <a:stretch>
            <a:fillRect/>
          </a:stretch>
        </p:blipFill>
        <p:spPr>
          <a:xfrm>
            <a:off x="2357763" y="6322259"/>
            <a:ext cx="542591" cy="539543"/>
          </a:xfrm>
          <a:prstGeom prst="rect">
            <a:avLst/>
          </a:prstGeom>
        </p:spPr>
      </p:pic>
    </p:spTree>
    <p:extLst>
      <p:ext uri="{BB962C8B-B14F-4D97-AF65-F5344CB8AC3E}">
        <p14:creationId xmlns:p14="http://schemas.microsoft.com/office/powerpoint/2010/main" val="17428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BA9F80D9-4C9E-3646-9128-55C733CFCFFA}"/>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2D957F66-2E62-AF45-89E2-EFF4CE047983}"/>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0C05DE05-57DE-EC43-93F8-0F47418AD718}"/>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84D1FED-D5A5-6C48-8727-D7E8A47D75B3}"/>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66DD7B46-FE08-E64D-8C17-7647794C420B}"/>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092EFB8-A9CD-9D46-ADE9-1028CD8DB5B6}"/>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52D6F781-72C9-594C-804A-B28FA2E91E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1475</Words>
  <Application>Microsoft Office PowerPoint</Application>
  <PresentationFormat>Custom</PresentationFormat>
  <Paragraphs>148</Paragraphs>
  <Slides>10</Slides>
  <Notes>4</Notes>
  <HiddenSlides>0</HiddenSlides>
  <MMClips>0</MMClips>
  <ScaleCrop>false</ScaleCrop>
  <HeadingPairs>
    <vt:vector size="8" baseType="variant">
      <vt:variant>
        <vt:lpstr>Fonts Used</vt:lpstr>
      </vt:variant>
      <vt:variant>
        <vt:i4>4</vt:i4>
      </vt:variant>
      <vt:variant>
        <vt:lpstr>Theme</vt:lpstr>
      </vt:variant>
      <vt:variant>
        <vt:i4>13</vt:i4>
      </vt:variant>
      <vt:variant>
        <vt:lpstr>Embedded OLE Servers</vt:lpstr>
      </vt:variant>
      <vt:variant>
        <vt:i4>1</vt:i4>
      </vt:variant>
      <vt:variant>
        <vt:lpstr>Slide Titles</vt:lpstr>
      </vt:variant>
      <vt:variant>
        <vt:i4>10</vt:i4>
      </vt:variant>
    </vt:vector>
  </HeadingPairs>
  <TitlesOfParts>
    <vt:vector size="28"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2_Copy Slides</vt:lpstr>
      <vt:lpstr>1_Image Slides</vt:lpstr>
      <vt:lpstr>think-cell Slide</vt:lpstr>
      <vt:lpstr>Ticket to paradise</vt:lpstr>
      <vt:lpstr>Ticket to paradise</vt:lpstr>
      <vt:lpstr>Ticket to paradise will attract ABC1 FEMALES</vt:lpstr>
      <vt:lpstr>Heavy cinemagoing AFFLUENT females: in market for clothes and cosmetic products</vt:lpstr>
      <vt:lpstr>Heavy cinemagoing AFFLUENT females: in market for tech</vt:lpstr>
      <vt:lpstr>Heavy cinemagoing AFFLUENT females: in market for good quality products</vt:lpstr>
      <vt:lpstr>THANK YOU TO ALL THE TOP SPENDERS WHO BOUGHT IN PREVIOUS ROM-COMS</vt:lpstr>
      <vt:lpstr>Affluent females feel more positive towards adverts in the cinema</vt:lpstr>
      <vt:lpstr>Your advertising can ALSO have instant impact </vt:lpstr>
      <vt:lpstr>Despite the cost-of-living crisis, there are positive signs for continued consumer spending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2020-02-06T16:45:40Z</dcterms:created>
  <dcterms:modified xsi:type="dcterms:W3CDTF">2022-08-08T11:15:48Z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