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9.xml" ContentType="application/vnd.openxmlformats-officedocument.theme+xml"/>
  <Override PartName="/ppt/tags/tag7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824" r:id="rId5"/>
    <p:sldMasterId id="2147483891" r:id="rId6"/>
    <p:sldMasterId id="2147483894" r:id="rId7"/>
    <p:sldMasterId id="2147483895" r:id="rId8"/>
    <p:sldMasterId id="2147483896" r:id="rId9"/>
    <p:sldMasterId id="2147483899" r:id="rId10"/>
    <p:sldMasterId id="2147483924" r:id="rId11"/>
    <p:sldMasterId id="2147483950" r:id="rId12"/>
    <p:sldMasterId id="2147483965" r:id="rId13"/>
    <p:sldMasterId id="2147483988" r:id="rId14"/>
    <p:sldMasterId id="2147484011" r:id="rId15"/>
    <p:sldMasterId id="2147484024" r:id="rId16"/>
  </p:sldMasterIdLst>
  <p:notesMasterIdLst>
    <p:notesMasterId r:id="rId21"/>
  </p:notesMasterIdLst>
  <p:handoutMasterIdLst>
    <p:handoutMasterId r:id="rId22"/>
  </p:handoutMasterIdLst>
  <p:sldIdLst>
    <p:sldId id="2582" r:id="rId17"/>
    <p:sldId id="1082" r:id="rId18"/>
    <p:sldId id="1084" r:id="rId19"/>
    <p:sldId id="1086" r:id="rId20"/>
  </p:sldIdLst>
  <p:sldSz cx="13442950" cy="7561263"/>
  <p:notesSz cx="9926638" cy="6797675"/>
  <p:custDataLst>
    <p:tags r:id="rId23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EA576C"/>
    <a:srgbClr val="00DCFA"/>
    <a:srgbClr val="000000"/>
    <a:srgbClr val="CAC8C8"/>
    <a:srgbClr val="8547AD"/>
    <a:srgbClr val="33006F"/>
    <a:srgbClr val="0099A8"/>
    <a:srgbClr val="DF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88939" autoAdjust="0"/>
  </p:normalViewPr>
  <p:slideViewPr>
    <p:cSldViewPr snapToGrid="0">
      <p:cViewPr varScale="1">
        <p:scale>
          <a:sx n="101" d="100"/>
          <a:sy n="101" d="100"/>
        </p:scale>
        <p:origin x="540" y="126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" Target="slides/slide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The Suicide Squad (2021)</a:t>
            </a:r>
            <a:r>
              <a:rPr lang="en-GB" sz="1600" baseline="0" dirty="0"/>
              <a:t> – Forecast TVR Build</a:t>
            </a:r>
            <a:endParaRPr lang="en-GB" sz="1600" dirty="0"/>
          </a:p>
        </c:rich>
      </c:tx>
      <c:layout>
        <c:manualLayout>
          <c:xMode val="edge"/>
          <c:yMode val="edge"/>
          <c:x val="0.27865348432020082"/>
          <c:y val="3.1044020176168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16-34 Adults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w/c 30/07/2021</c:v>
                </c:pt>
                <c:pt idx="5">
                  <c:v>w/c 03/09/2021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3.46</c:v>
                </c:pt>
                <c:pt idx="1">
                  <c:v>5.27</c:v>
                </c:pt>
                <c:pt idx="2">
                  <c:v>6.36</c:v>
                </c:pt>
                <c:pt idx="3">
                  <c:v>6.96</c:v>
                </c:pt>
                <c:pt idx="4">
                  <c:v>7.26</c:v>
                </c:pt>
                <c:pt idx="5">
                  <c:v>7.42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2-4076-8271-E03646488B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16-34 Men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w/c 30/07/2021</c:v>
                </c:pt>
                <c:pt idx="5">
                  <c:v>w/c 03/09/2021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4.67</c:v>
                </c:pt>
                <c:pt idx="1">
                  <c:v>7.1</c:v>
                </c:pt>
                <c:pt idx="2">
                  <c:v>8.57</c:v>
                </c:pt>
                <c:pt idx="3">
                  <c:v>9.3800000000000008</c:v>
                </c:pt>
                <c:pt idx="4">
                  <c:v>9.7899999999999991</c:v>
                </c:pt>
                <c:pt idx="5">
                  <c:v>9.99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2-4076-8271-E03646488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361152"/>
        <c:axId val="320361808"/>
      </c:lineChart>
      <c:catAx>
        <c:axId val="3203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361808"/>
        <c:crosses val="autoZero"/>
        <c:auto val="1"/>
        <c:lblAlgn val="ctr"/>
        <c:lblOffset val="100"/>
        <c:noMultiLvlLbl val="0"/>
      </c:catAx>
      <c:valAx>
        <c:axId val="32036180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2036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2222289838065E-2"/>
          <c:y val="3.1058622827087299E-2"/>
          <c:w val="0.96882380843401905"/>
          <c:h val="0.91101485739764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34</c:v>
                </c:pt>
                <c:pt idx="2">
                  <c:v>34</c:v>
                </c:pt>
                <c:pt idx="3">
                  <c:v>25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8-4156-A77A-8E873C210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967359960"/>
        <c:axId val="967367176"/>
      </c:barChart>
      <c:catAx>
        <c:axId val="967359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67367176"/>
        <c:crosses val="autoZero"/>
        <c:auto val="1"/>
        <c:lblAlgn val="ctr"/>
        <c:lblOffset val="100"/>
        <c:noMultiLvlLbl val="0"/>
      </c:catAx>
      <c:valAx>
        <c:axId val="967367176"/>
        <c:scaling>
          <c:orientation val="minMax"/>
          <c:max val="60"/>
        </c:scaling>
        <c:delete val="1"/>
        <c:axPos val="t"/>
        <c:numFmt formatCode="General" sourceLinked="1"/>
        <c:majorTickMark val="out"/>
        <c:minorTickMark val="none"/>
        <c:tickLblPos val="nextTo"/>
        <c:crossAx val="96735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2222289838065E-2"/>
          <c:y val="3.1058622827087299E-2"/>
          <c:w val="0.91384979717977965"/>
          <c:h val="0.91101485739764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32</c:v>
                </c:pt>
                <c:pt idx="2">
                  <c:v>31</c:v>
                </c:pt>
                <c:pt idx="3">
                  <c:v>26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F-4222-8DF8-D2268F43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967359960"/>
        <c:axId val="967367176"/>
      </c:barChart>
      <c:catAx>
        <c:axId val="967359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67367176"/>
        <c:crosses val="autoZero"/>
        <c:auto val="1"/>
        <c:lblAlgn val="ctr"/>
        <c:lblOffset val="100"/>
        <c:noMultiLvlLbl val="0"/>
      </c:catAx>
      <c:valAx>
        <c:axId val="967367176"/>
        <c:scaling>
          <c:orientation val="minMax"/>
          <c:max val="4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6735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2222289838065E-2"/>
          <c:y val="3.1058622827087299E-2"/>
          <c:w val="0.87667650555189769"/>
          <c:h val="0.91101485739764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135</c:v>
                </c:pt>
                <c:pt idx="1">
                  <c:v>69</c:v>
                </c:pt>
                <c:pt idx="2">
                  <c:v>65</c:v>
                </c:pt>
                <c:pt idx="3">
                  <c:v>59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4-479C-BEC0-5CFE28B0B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967359960"/>
        <c:axId val="967367176"/>
      </c:barChart>
      <c:catAx>
        <c:axId val="967359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67367176"/>
        <c:crosses val="autoZero"/>
        <c:auto val="1"/>
        <c:lblAlgn val="ctr"/>
        <c:lblOffset val="100"/>
        <c:noMultiLvlLbl val="0"/>
      </c:catAx>
      <c:valAx>
        <c:axId val="967367176"/>
        <c:scaling>
          <c:orientation val="minMax"/>
          <c:max val="9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6735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Statements</a:t>
            </a:r>
            <a:r>
              <a:rPr lang="en-US" baseline="0" dirty="0"/>
              <a:t> or numbers on this slide should be short and concise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58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4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2.bin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3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5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7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8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9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0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1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2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3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4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8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0.bin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emf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emf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26" y="579921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00" y="5799575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1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46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71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452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977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263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2834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6965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34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68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929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32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197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215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898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348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598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589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58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127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407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076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7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926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415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297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69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176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19718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7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902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846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439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172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628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1528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72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4096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4369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5305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5145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6210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32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8706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49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682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0"/>
            <a:ext cx="8259575" cy="214059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2030283"/>
            <a:ext cx="8426275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1747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0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8426275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599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286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2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2" y="1658710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2" y="1987013"/>
            <a:ext cx="6664200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599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199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485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1"/>
            <a:ext cx="5397500" cy="4444999"/>
          </a:xfrm>
        </p:spPr>
        <p:txBody>
          <a:bodyPr/>
          <a:lstStyle>
            <a:lvl1pPr algn="ctr">
              <a:defRPr sz="25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2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1"/>
            <a:ext cx="12413343" cy="29963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5"/>
            <a:ext cx="8259575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8"/>
            <a:ext cx="8259575" cy="243663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6"/>
            <a:ext cx="5235068" cy="4218272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6"/>
            <a:ext cx="5232045" cy="4218272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665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1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50"/>
            <a:ext cx="8429894" cy="3784532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599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227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1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5"/>
            <a:ext cx="8259575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2404101"/>
            <a:ext cx="12423739" cy="3784532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939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5"/>
            <a:ext cx="5962850" cy="3788814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1"/>
            <a:ext cx="8259575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8"/>
            <a:ext cx="8259575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3" y="2461175"/>
            <a:ext cx="5961600" cy="3781359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62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0"/>
            <a:ext cx="12413343" cy="28920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1"/>
            <a:ext cx="4036622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5" y="1491461"/>
            <a:ext cx="4036622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5" y="1779577"/>
            <a:ext cx="4036622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2" y="1491461"/>
            <a:ext cx="4036622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2" y="1779577"/>
            <a:ext cx="4036622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2458635"/>
            <a:ext cx="4133323" cy="3543733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8" cy="3543733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5" y="2452724"/>
            <a:ext cx="4165675" cy="3543733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335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82530"/>
            <a:ext cx="8209109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62267"/>
            <a:ext cx="8209109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3" y="2376189"/>
            <a:ext cx="4680000" cy="1800000"/>
          </a:xfr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3" y="4442806"/>
            <a:ext cx="4680000" cy="1800000"/>
          </a:xfr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072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8"/>
            <a:ext cx="4680000" cy="1800000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8"/>
            <a:ext cx="4680000" cy="1800000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68645"/>
            <a:ext cx="8209109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49869"/>
            <a:ext cx="8209109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60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82530"/>
            <a:ext cx="8209109" cy="214059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3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3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15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68645"/>
            <a:ext cx="8209109" cy="214059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283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2"/>
            <a:ext cx="8209109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1" y="2412995"/>
            <a:ext cx="4680000" cy="1800000"/>
          </a:xfrm>
        </p:spPr>
        <p:txBody>
          <a:bodyPr/>
          <a:lstStyle>
            <a:lvl1pPr>
              <a:lnSpc>
                <a:spcPts val="18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8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1" y="4445674"/>
            <a:ext cx="4680000" cy="1800000"/>
          </a:xfrm>
        </p:spPr>
        <p:txBody>
          <a:bodyPr/>
          <a:lstStyle>
            <a:lvl1pPr>
              <a:lnSpc>
                <a:spcPts val="18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8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1" y="2417034"/>
            <a:ext cx="4680000" cy="1800000"/>
          </a:xfrm>
        </p:spPr>
        <p:txBody>
          <a:bodyPr/>
          <a:lstStyle>
            <a:lvl1pPr>
              <a:lnSpc>
                <a:spcPts val="18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8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1" y="4445674"/>
            <a:ext cx="4680000" cy="1800000"/>
          </a:xfrm>
        </p:spPr>
        <p:txBody>
          <a:bodyPr/>
          <a:lstStyle>
            <a:lvl1pPr>
              <a:lnSpc>
                <a:spcPts val="18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8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410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3"/>
            <a:ext cx="3081873" cy="1046487"/>
          </a:xfrm>
        </p:spPr>
        <p:txBody>
          <a:bodyPr/>
          <a:lstStyle>
            <a:lvl1pPr>
              <a:lnSpc>
                <a:spcPts val="1996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6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3"/>
            <a:ext cx="3088538" cy="1046487"/>
          </a:xfrm>
        </p:spPr>
        <p:txBody>
          <a:bodyPr/>
          <a:lstStyle>
            <a:lvl1pPr>
              <a:lnSpc>
                <a:spcPts val="1996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6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2" y="3553113"/>
            <a:ext cx="3097100" cy="1046487"/>
          </a:xfrm>
        </p:spPr>
        <p:txBody>
          <a:bodyPr/>
          <a:lstStyle>
            <a:lvl1pPr>
              <a:lnSpc>
                <a:spcPts val="1996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6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3"/>
            <a:ext cx="3088949" cy="1046487"/>
          </a:xfrm>
        </p:spPr>
        <p:txBody>
          <a:bodyPr/>
          <a:lstStyle>
            <a:lvl1pPr>
              <a:lnSpc>
                <a:spcPts val="1996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6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2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0"/>
            <a:ext cx="8209109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68335"/>
            <a:ext cx="8209109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129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1" y="4087685"/>
            <a:ext cx="4156813" cy="1003948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1" y="1901114"/>
            <a:ext cx="4156813" cy="1003948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1" y="2984757"/>
            <a:ext cx="4156813" cy="1003948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4" cy="1003948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4"/>
            <a:ext cx="4169404" cy="1003948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7"/>
            <a:ext cx="4169404" cy="1003948"/>
          </a:xfr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1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452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1"/>
            <a:ext cx="5962850" cy="270108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5"/>
            <a:ext cx="5962850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2" y="1502941"/>
            <a:ext cx="3718904" cy="2861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2" y="2461175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1999"/>
              </a:lnSpc>
              <a:defRPr sz="1799" baseline="0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99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2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6" y="191581"/>
            <a:ext cx="5962650" cy="425451"/>
          </a:xfrm>
        </p:spPr>
        <p:txBody>
          <a:bodyPr/>
          <a:lstStyle>
            <a:lvl1pPr>
              <a:defRPr sz="2801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2013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1"/>
            <a:ext cx="5962850" cy="270108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2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8" lvl="0" indent="-96868" algn="l" defTabSz="961807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6" y="191581"/>
            <a:ext cx="5962650" cy="425451"/>
          </a:xfrm>
        </p:spPr>
        <p:txBody>
          <a:bodyPr/>
          <a:lstStyle>
            <a:lvl1pPr>
              <a:defRPr sz="2801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1" y="1253355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1" y="4152784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9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9" cy="238717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9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9" cy="238717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5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8"/>
            <a:ext cx="1158805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5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9" y="1288551"/>
            <a:ext cx="1353755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9" y="1501141"/>
            <a:ext cx="1353755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9" y="3212051"/>
            <a:ext cx="1353755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9" y="3424641"/>
            <a:ext cx="1353755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9" y="5120780"/>
            <a:ext cx="1353755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9" y="5333370"/>
            <a:ext cx="1353755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4" y="1253354"/>
            <a:ext cx="1158805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4" y="3187068"/>
            <a:ext cx="1158805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4" y="5120780"/>
            <a:ext cx="1158805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9" y="1288551"/>
            <a:ext cx="1353755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9" y="1501141"/>
            <a:ext cx="1353755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9" y="3212051"/>
            <a:ext cx="1353755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9" y="3424641"/>
            <a:ext cx="1353755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9" y="5120780"/>
            <a:ext cx="1353755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9" y="5333370"/>
            <a:ext cx="1353755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6" y="2026819"/>
            <a:ext cx="3504108" cy="3504108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9" y="2026819"/>
            <a:ext cx="3504108" cy="3504108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3" y="2026819"/>
            <a:ext cx="3504108" cy="3504108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637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3" y="2027237"/>
            <a:ext cx="3780001" cy="3779999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1" cy="3779999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1" cy="3779999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911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19999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89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8"/>
            <a:ext cx="11314112" cy="2331774"/>
          </a:xfrm>
        </p:spPr>
        <p:txBody>
          <a:bodyPr anchor="ctr"/>
          <a:lstStyle>
            <a:lvl1pPr algn="ctr">
              <a:defRPr sz="19999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3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1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750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2" y="806395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9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2" y="1371820"/>
            <a:ext cx="8259575" cy="214059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2" y="1576699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7" y="1905000"/>
            <a:ext cx="8426275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999"/>
              </a:lnSpc>
              <a:defRPr sz="1799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07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2907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21"/>
            <a:ext cx="3116264" cy="12311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7569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4458" y="578651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507236" cy="54054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2441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4053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31932" y="2512932"/>
            <a:ext cx="8402590" cy="3106574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2320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6778" y="2461174"/>
            <a:ext cx="5238453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5" y="136229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5" y="1567173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8630"/>
            <a:ext cx="5236703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26" y="579921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7438" y="1374361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7438" y="1579238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2877" y="1374361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2877" y="1579238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24255" y="1374361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24255" y="1579238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8875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44368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3209" y="812745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3209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3209" y="1583048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06946" y="2467962"/>
            <a:ext cx="4169765" cy="102612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09670" y="3548040"/>
            <a:ext cx="4169765" cy="105412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31932" y="2458714"/>
            <a:ext cx="4128151" cy="1035374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46526" y="3559767"/>
            <a:ext cx="4113557" cy="10423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4562" y="2467962"/>
            <a:ext cx="4162147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17287" y="3548040"/>
            <a:ext cx="415942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6366" y="2463159"/>
            <a:ext cx="4163716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11610" y="3555957"/>
            <a:ext cx="414847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5125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1513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1513" y="1583048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3555676"/>
            <a:ext cx="3081872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3557877"/>
            <a:ext cx="3088537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57873"/>
            <a:ext cx="3097100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3550866"/>
            <a:ext cx="3088946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80703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6594" y="1357942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6594" y="158495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948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002399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39832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022" y="807756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38388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58876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80052" y="3011508"/>
            <a:ext cx="4152135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9905" y="5207562"/>
            <a:ext cx="4121798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8700" y="3006084"/>
            <a:ext cx="4161383" cy="1029659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5170" y="5209764"/>
            <a:ext cx="4164912" cy="1003948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29" y="3555676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57876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48347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4" y="3550865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8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8" y="158622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005158"/>
            <a:ext cx="415806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220262"/>
            <a:ext cx="4155337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001004"/>
            <a:ext cx="415806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222464"/>
            <a:ext cx="4163218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322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4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4" y="158622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600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5" y="137245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5" y="1584953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26" y="5802393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imagery 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5148264"/>
            <a:ext cx="4670102" cy="176847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52267" y="5226050"/>
            <a:ext cx="4173879" cy="1460500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43364"/>
            <a:ext cx="4670102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55657" y="4102418"/>
            <a:ext cx="4170490" cy="246729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4"/>
            <a:ext cx="12695650" cy="5407025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4208" y="6338248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4208" y="6515700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2" cy="165417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81061" y="5218430"/>
            <a:ext cx="4145086" cy="1031558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395414"/>
            <a:ext cx="12695650" cy="539727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2760025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67041" y="4148139"/>
            <a:ext cx="4159104" cy="1547812"/>
          </a:xfrm>
          <a:ln w="6350">
            <a:noFill/>
            <a:prstDash val="lgDash"/>
          </a:ln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3328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6" y="15849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2545" y="1895312"/>
            <a:ext cx="4148197" cy="4354677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00" y="579913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736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736" y="6265909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6786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6786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94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11094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704525"/>
            <a:ext cx="1992098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4134929"/>
            <a:ext cx="1992098" cy="248390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1" y="4312382"/>
            <a:ext cx="1987378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31931" y="2806107"/>
            <a:ext cx="1992314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31931" y="5245685"/>
            <a:ext cx="1964145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31931" y="5423137"/>
            <a:ext cx="1964145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670101" y="1704527"/>
            <a:ext cx="1992314" cy="231270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70102" y="4134929"/>
            <a:ext cx="198998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0102" y="4312382"/>
            <a:ext cx="198998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804489" y="2806107"/>
            <a:ext cx="1981061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804489" y="5245685"/>
            <a:ext cx="198106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04489" y="5423138"/>
            <a:ext cx="198106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8946441" y="1704525"/>
            <a:ext cx="1992314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946441" y="4133355"/>
            <a:ext cx="198574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946441" y="4310808"/>
            <a:ext cx="1985747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11097313" y="2804534"/>
            <a:ext cx="1992314" cy="233534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97313" y="5244110"/>
            <a:ext cx="197939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1097313" y="5421563"/>
            <a:ext cx="1979397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59" y="1946276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4695144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4872593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81696" y="1946276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4695144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4872593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46441" y="1946276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4695144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4872593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468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683308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83308" y="1590998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856323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856323" y="1589424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2531933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601441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0950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5740458" y="6917309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29" name="Straight Connector 28"/>
          <p:cNvCxnSpPr/>
          <p:nvPr userDrawn="1"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2531932" y="6918217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609487" y="6918217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8988" y="6918217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5721679" y="6918217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00" y="579913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 hasCustomPrompt="1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 hasCustomPrompt="1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 hasCustomPrompt="1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 hasCustomPrompt="1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 hasCustomPrompt="1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16" name="Straight Connector 15"/>
          <p:cNvCxnSpPr>
            <a:stCxn id="15" idx="1"/>
            <a:endCxn id="15" idx="3"/>
          </p:cNvCxnSpPr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38614" y="344821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42610" y="344893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8776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5918" y="5103814"/>
            <a:ext cx="12331696" cy="709383"/>
          </a:xfrm>
        </p:spPr>
        <p:txBody>
          <a:bodyPr wrap="square" anchor="t" anchorCtr="0"/>
          <a:lstStyle>
            <a:lvl1pPr algn="l">
              <a:lnSpc>
                <a:spcPts val="6000"/>
              </a:lnSpc>
              <a:defRPr sz="66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" y="7"/>
            <a:ext cx="13442950" cy="4560250"/>
          </a:xfrm>
          <a:solidFill>
            <a:schemeClr val="accent5"/>
          </a:solidFill>
          <a:ln>
            <a:noFill/>
          </a:ln>
        </p:spPr>
        <p:txBody>
          <a:bodyPr tIns="1440000" anchor="t" anchorCtr="0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1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24634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4708" y="5799575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1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40027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404921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5" y="1395415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5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7"/>
            <a:ext cx="13442950" cy="6816719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5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599"/>
              </a:lnSpc>
              <a:buNone/>
              <a:defRPr sz="6599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3922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3247" y="5799575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599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1" name="Picture 10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923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4708" y="5802738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296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5" y="2683267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729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6605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8535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942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310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375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848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26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1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9.xml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75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vmlDrawing" Target="../drawings/vmlDrawing74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11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81.xml"/><Relationship Id="rId16" Type="http://schemas.openxmlformats.org/officeDocument/2006/relationships/oleObject" Target="../embeddings/oleObject85.bin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ags" Target="../tags/tag86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vmlDrawing" Target="../drawings/vmlDrawing85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oleObject" Target="../embeddings/oleObject96.bin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tags" Target="../tags/tag9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vmlDrawing" Target="../drawings/vmlDrawing96.v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theme" Target="../theme/theme12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oleObject" Target="../embeddings/oleObject111.bin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tags" Target="../tags/tag112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vmlDrawing" Target="../drawings/vmlDrawing111.v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theme" Target="../theme/theme13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7.xml"/><Relationship Id="rId16" Type="http://schemas.openxmlformats.org/officeDocument/2006/relationships/oleObject" Target="../embeddings/oleObject126.bin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ags" Target="../tags/tag127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vmlDrawing" Target="../drawings/vmlDrawing126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vmlDrawing" Target="../drawings/vmlDrawing136.v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oleObject" Target="../embeddings/oleObject136.bin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tags" Target="../tags/tag137.xml"/><Relationship Id="rId30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24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vmlDrawing" Target="../drawings/vmlDrawing23.v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oleObject" Target="../embeddings/oleObject2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4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vmlDrawing" Target="../drawings/vmlDrawing42.v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oleObject" Target="../embeddings/oleObject56.bin"/><Relationship Id="rId5" Type="http://schemas.openxmlformats.org/officeDocument/2006/relationships/tags" Target="../tags/tag57.xml"/><Relationship Id="rId4" Type="http://schemas.openxmlformats.org/officeDocument/2006/relationships/vmlDrawing" Target="../drawings/vmlDrawing56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9.vml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0.xml"/><Relationship Id="rId10" Type="http://schemas.openxmlformats.org/officeDocument/2006/relationships/oleObject" Target="../embeddings/oleObject59.bin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slideLayout" Target="../slideLayouts/slideLayout64.xml"/><Relationship Id="rId7" Type="http://schemas.openxmlformats.org/officeDocument/2006/relationships/vmlDrawing" Target="../drawings/vmlDrawing65.v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5.xml"/><Relationship Id="rId9" Type="http://schemas.openxmlformats.org/officeDocument/2006/relationships/oleObject" Target="../embeddings/oleObject65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1.vml"/><Relationship Id="rId7" Type="http://schemas.openxmlformats.org/officeDocument/2006/relationships/image" Target="../media/image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tags" Target="../tags/tag7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vmlDrawing" Target="../drawings/vmlDrawing73.vml"/><Relationship Id="rId1" Type="http://schemas.openxmlformats.org/officeDocument/2006/relationships/theme" Target="../theme/theme9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4" imgW="6350000" imgH="6350000" progId="">
                  <p:embed/>
                </p:oleObj>
              </mc:Choice>
              <mc:Fallback>
                <p:oleObj name="think-cell Slide" r:id="rId1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3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9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2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7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9" y="6969854"/>
            <a:ext cx="1249725" cy="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07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07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07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07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07" rtl="0" eaLnBrk="1" latinLnBrk="0" hangingPunct="1">
        <a:lnSpc>
          <a:spcPts val="1599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07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97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878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78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687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905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807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714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618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522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426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331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233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 descr="DCM LEFT LOGO ALL-05.ep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  <p:sldLayoutId id="2147484007" r:id="rId19"/>
    <p:sldLayoutId id="2147484008" r:id="rId20"/>
    <p:sldLayoutId id="2147484009" r:id="rId21"/>
    <p:sldLayoutId id="214748401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8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53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think-cell Slide" r:id="rId28" imgW="6350000" imgH="6350000" progId="">
                  <p:embed/>
                </p:oleObj>
              </mc:Choice>
              <mc:Fallback>
                <p:oleObj name="think-cell Slide" r:id="rId2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5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2" y="270001"/>
            <a:ext cx="12413343" cy="29715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07" rtl="0" eaLnBrk="1" latinLnBrk="0" hangingPunct="1">
        <a:spcBef>
          <a:spcPct val="0"/>
        </a:spcBef>
        <a:buNone/>
        <a:defRPr sz="2801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07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07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07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07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07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97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878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783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687" indent="-240452" algn="l" defTabSz="961807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905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807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714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618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522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426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331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233" algn="l" defTabSz="961807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743" r:id="rId8"/>
    <p:sldLayoutId id="2147483694" r:id="rId9"/>
    <p:sldLayoutId id="2147483695" r:id="rId10"/>
    <p:sldLayoutId id="2147483697" r:id="rId11"/>
    <p:sldLayoutId id="21474839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3698" r:id="rId3"/>
    <p:sldLayoutId id="2147483699" r:id="rId4"/>
    <p:sldLayoutId id="2147483700" r:id="rId5"/>
    <p:sldLayoutId id="214748373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Slide" r:id="rId17" imgW="6350000" imgH="6350000" progId="">
                  <p:embed/>
                </p:oleObj>
              </mc:Choice>
              <mc:Fallback>
                <p:oleObj name="think-cell Slide" r:id="rId1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69855"/>
            <a:ext cx="1249725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4.xml"/><Relationship Id="rId4" Type="http://schemas.openxmlformats.org/officeDocument/2006/relationships/hyperlink" Target="https://www.youtube.com/watch?v=vBumm7mYT_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17A44FB-2ECB-4833-9E98-5E4877DE1A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3442950" cy="706986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A98AA5-4F59-384C-8C10-C90808CF5F78}"/>
              </a:ext>
            </a:extLst>
          </p:cNvPr>
          <p:cNvSpPr/>
          <p:nvPr/>
        </p:nvSpPr>
        <p:spPr>
          <a:xfrm>
            <a:off x="-1" y="198"/>
            <a:ext cx="13442244" cy="7069492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961807"/>
            <a:endParaRPr lang="en-US" sz="18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52" y="197"/>
            <a:ext cx="13442246" cy="7069493"/>
          </a:xfrm>
          <a:prstGeom prst="rect">
            <a:avLst/>
          </a:prstGeom>
        </p:spPr>
        <p:txBody>
          <a:bodyPr anchor="ctr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61807">
              <a:lnSpc>
                <a:spcPts val="10000"/>
              </a:lnSpc>
              <a:defRPr/>
            </a:pPr>
            <a:r>
              <a:rPr lang="en-US" sz="10000" b="0" dirty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rPr>
              <a:t>THE SUICIDE SQUAD</a:t>
            </a:r>
          </a:p>
        </p:txBody>
      </p:sp>
    </p:spTree>
    <p:extLst>
      <p:ext uri="{BB962C8B-B14F-4D97-AF65-F5344CB8AC3E}">
        <p14:creationId xmlns:p14="http://schemas.microsoft.com/office/powerpoint/2010/main" val="2824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96DB39D-0BA9-4E5A-BD6B-FD614EE74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0772" y="1100666"/>
            <a:ext cx="5407716" cy="50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6D58C6F-AAA5-44A7-9C96-B309160D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suicide squad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A7988D-BBCB-4B53-861D-574B3D754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DC get another bite of the cherry for their famous anti-heroes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5FC2E8-86EC-4A83-83CC-62FC6391A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82225" y="7220344"/>
            <a:ext cx="3116263" cy="184666"/>
          </a:xfrm>
        </p:spPr>
        <p:txBody>
          <a:bodyPr/>
          <a:lstStyle/>
          <a:p>
            <a:r>
              <a:rPr lang="en-GB" sz="1200" b="1" dirty="0"/>
              <a:t>RELEASE DATE: 30 JULY 2021</a:t>
            </a:r>
            <a:endParaRPr lang="en-US" sz="1200" b="1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BE5CF2A-327D-4688-A61C-3AA502037A1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70000" y="1100666"/>
            <a:ext cx="7095818" cy="5498097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one of the more interesting behind the scenes stories of the summer, </a:t>
            </a:r>
            <a:r>
              <a:rPr lang="en-GB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Guardians Of The Galaxy 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&amp; 2 filmmaker James Gunn takes on a major DC Comics film before returning to direct </a:t>
            </a:r>
            <a:r>
              <a:rPr lang="en-GB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Guardians Of The Galaxy 3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In this new adventure supervillains Harley Quinn,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Bloodsport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Peacemaker and a collection of nutty cons at Belle Reve prison join the super-secret, super-shady Task Force X as they are dropped off at the remote, enemy-infused island of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Corto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Maltese. It should be an exciting, irreverent treat and ideal for brands looking to reach 16-34 men this summer. </a:t>
            </a:r>
          </a:p>
          <a:p>
            <a:pPr>
              <a:lnSpc>
                <a:spcPts val="1800"/>
              </a:lnSpc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CAST</a:t>
            </a:r>
          </a:p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Margot Robbie, Viola Davis, Idris Elba, John Cena, Taika Waititi, Sylvester Stallone</a:t>
            </a:r>
          </a:p>
          <a:p>
            <a:pPr>
              <a:lnSpc>
                <a:spcPts val="1800"/>
              </a:lnSpc>
            </a:pPr>
            <a:endParaRPr lang="en-GB" sz="1400" dirty="0"/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STATS </a:t>
            </a: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2016’s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Suicide Squad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delivered over 3.1m DCM admissions, making it one of the biggest films of the year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also delivered 21 16-34 male TVRs and 15 16-34 adult TVRs</a:t>
            </a:r>
          </a:p>
          <a:p>
            <a:pPr>
              <a:lnSpc>
                <a:spcPts val="1800"/>
              </a:lnSpc>
            </a:pPr>
            <a:endParaRPr lang="en-GB" altLang="en-US" sz="14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EST. INDUSTRY ADMISSIONS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1.5m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REACH / IMPACTS / TVRs</a:t>
            </a:r>
            <a:r>
              <a:rPr lang="en-GB" altLang="en-US" sz="1000" baseline="5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adults (16+): 2.8% / 1.4m / 2.9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16-34 adults: 7.12% / 1.2m / 7.4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16-34 men: 9.54% / 790k / 10.1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22937-1369-4930-8648-0951018680F8}"/>
              </a:ext>
            </a:extLst>
          </p:cNvPr>
          <p:cNvSpPr/>
          <p:nvPr/>
        </p:nvSpPr>
        <p:spPr>
          <a:xfrm>
            <a:off x="10483055" y="6173649"/>
            <a:ext cx="2515433" cy="194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842"/>
              </a:lnSpc>
              <a:buClr>
                <a:srgbClr val="FFFFFF"/>
              </a:buClr>
              <a:buSzPct val="100000"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IBOE </a:t>
            </a:r>
            <a:r>
              <a:rPr lang="en-GB" sz="70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GB" sz="700" dirty="0">
                <a:solidFill>
                  <a:srgbClr val="000000"/>
                </a:solidFill>
              </a:rPr>
              <a:t>CAA Film Monitor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Industry figures.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8CC44F-5A05-400B-9357-74DC8E9BE3AF}"/>
              </a:ext>
            </a:extLst>
          </p:cNvPr>
          <p:cNvGrpSpPr/>
          <p:nvPr/>
        </p:nvGrpSpPr>
        <p:grpSpPr>
          <a:xfrm>
            <a:off x="9798544" y="2931258"/>
            <a:ext cx="1129460" cy="1129040"/>
            <a:chOff x="9798544" y="2931258"/>
            <a:chExt cx="1129460" cy="112904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7EA0D91-EC9A-44FB-9D29-293A86ACEE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8544" y="2931258"/>
              <a:ext cx="1129460" cy="1129040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6">
              <a:hlinkClick r:id="rId4"/>
              <a:extLst>
                <a:ext uri="{FF2B5EF4-FFF2-40B4-BE49-F238E27FC236}">
                  <a16:creationId xmlns:a16="http://schemas.microsoft.com/office/drawing/2014/main" id="{24317B1D-054E-47BC-9ED0-44EDD3FDB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756" y="3285055"/>
              <a:ext cx="364721" cy="421447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4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B390-9BDC-4BE6-8242-D1465623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SUICIDE SQUAD IS </a:t>
            </a:r>
            <a:r>
              <a:rPr lang="en-GB"/>
              <a:t>A BIG DRAW FOR 16-34S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FA708-887A-48E6-AD56-CBE8EAC1A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15927" y="7210082"/>
            <a:ext cx="4782561" cy="205184"/>
          </a:xfrm>
        </p:spPr>
        <p:txBody>
          <a:bodyPr/>
          <a:lstStyle/>
          <a:p>
            <a:pPr lvl="0" defTabSz="961807">
              <a:lnSpc>
                <a:spcPts val="842"/>
              </a:lnSpc>
            </a:pPr>
            <a:r>
              <a:rPr lang="en-GB" b="1" dirty="0">
                <a:solidFill>
                  <a:srgbClr val="000000"/>
                </a:solidFill>
              </a:rPr>
              <a:t>Source: </a:t>
            </a:r>
            <a:r>
              <a:rPr lang="en-GB" dirty="0">
                <a:solidFill>
                  <a:srgbClr val="000000"/>
                </a:solidFill>
              </a:rPr>
              <a:t>Profile data from Kantar Film Monitor survey.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TVR build based on industry admissions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5343C-C6C9-4D79-A785-F360DB613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75% of Suicide Squad’s cinema audience were 16-34s – the highest proportion of 16-34s for any blockbuster in the last 5 years. We expect strong delivery of 16-34 Ads &amp; 16-34 Male audiences once again with the new instalment.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01BFC2-C044-4424-8E95-7E50A33EEA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1197565"/>
            <a:ext cx="3344877" cy="49568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6883DD-C5C7-430F-B185-79429A15CC1E}"/>
              </a:ext>
            </a:extLst>
          </p:cNvPr>
          <p:cNvSpPr/>
          <p:nvPr/>
        </p:nvSpPr>
        <p:spPr>
          <a:xfrm>
            <a:off x="877100" y="5559059"/>
            <a:ext cx="2867025" cy="11906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SUICIDE SQUAD (2016)</a:t>
            </a:r>
          </a:p>
          <a:p>
            <a:pPr algn="ctr"/>
            <a:r>
              <a:rPr lang="en-GB" sz="3200" dirty="0">
                <a:solidFill>
                  <a:srgbClr val="FFFFFF"/>
                </a:solidFill>
              </a:rPr>
              <a:t>75%16-34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DFFF82-9AEA-4C88-BC54-18EDBF595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514140"/>
              </p:ext>
            </p:extLst>
          </p:nvPr>
        </p:nvGraphicFramePr>
        <p:xfrm>
          <a:off x="4810125" y="1100665"/>
          <a:ext cx="8303327" cy="572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1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5E82-B924-4056-A89E-5CA9853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SNAPSHOT: DC FANS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220AA-1A5C-45EE-B7E1-7275AD522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2225" y="7189564"/>
            <a:ext cx="3116263" cy="246221"/>
          </a:xfrm>
        </p:spPr>
        <p:txBody>
          <a:bodyPr/>
          <a:lstStyle/>
          <a:p>
            <a:r>
              <a:rPr lang="en-GB" dirty="0"/>
              <a:t>Source: GB TGI May 2021, DC: Fans of the franchise. </a:t>
            </a:r>
          </a:p>
          <a:p>
            <a:r>
              <a:rPr lang="en-GB" dirty="0"/>
              <a:t>Indexes vs. average GB 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43778B-41FB-41BF-ADEF-155B0E98B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Suicide Squad audience will be an ideal match for brands in the tech, gaming, sports clothing and men’s personal care/toiletries categories.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F45E1F-772D-4949-A33D-51419B189E5F}"/>
              </a:ext>
            </a:extLst>
          </p:cNvPr>
          <p:cNvGrpSpPr/>
          <p:nvPr/>
        </p:nvGrpSpPr>
        <p:grpSpPr>
          <a:xfrm>
            <a:off x="176481" y="1799531"/>
            <a:ext cx="4429106" cy="4752722"/>
            <a:chOff x="270000" y="1799531"/>
            <a:chExt cx="4429106" cy="4752722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B11F464-5F2A-4EC6-A9FE-54757617BC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6530467"/>
                </p:ext>
              </p:extLst>
            </p:nvPr>
          </p:nvGraphicFramePr>
          <p:xfrm>
            <a:off x="270000" y="1799531"/>
            <a:ext cx="4272503" cy="4752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19E1F1-FF41-4B6D-AD79-1A1372720401}"/>
                </a:ext>
              </a:extLst>
            </p:cNvPr>
            <p:cNvSpPr txBox="1"/>
            <p:nvPr/>
          </p:nvSpPr>
          <p:spPr>
            <a:xfrm>
              <a:off x="2678756" y="3059252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A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229784-4BF1-46F4-B543-E73F9C16A608}"/>
                </a:ext>
              </a:extLst>
            </p:cNvPr>
            <p:cNvSpPr txBox="1"/>
            <p:nvPr/>
          </p:nvSpPr>
          <p:spPr>
            <a:xfrm>
              <a:off x="4020904" y="2192447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A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E79A3-178B-42A7-9E7D-124D7047FFA1}"/>
                </a:ext>
              </a:extLst>
            </p:cNvPr>
            <p:cNvSpPr txBox="1"/>
            <p:nvPr/>
          </p:nvSpPr>
          <p:spPr>
            <a:xfrm>
              <a:off x="2062000" y="4795785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A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EAAB41-F0CA-4CFF-9C7B-751C8FE44908}"/>
                </a:ext>
              </a:extLst>
            </p:cNvPr>
            <p:cNvSpPr txBox="1"/>
            <p:nvPr/>
          </p:nvSpPr>
          <p:spPr>
            <a:xfrm>
              <a:off x="2705326" y="3949242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A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56497B-A7C0-4CDA-BBCD-D6782ADEF057}"/>
                </a:ext>
              </a:extLst>
            </p:cNvPr>
            <p:cNvSpPr txBox="1"/>
            <p:nvPr/>
          </p:nvSpPr>
          <p:spPr>
            <a:xfrm>
              <a:off x="1969948" y="5635593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A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235081-1C70-4EAD-A857-8B3C872212B3}"/>
                </a:ext>
              </a:extLst>
            </p:cNvPr>
            <p:cNvSpPr txBox="1"/>
            <p:nvPr/>
          </p:nvSpPr>
          <p:spPr>
            <a:xfrm>
              <a:off x="342485" y="3070097"/>
              <a:ext cx="22942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LOVE TO BUY NEW GADGETS &amp; APPLIANCES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8A1BCB-ADD9-42E0-A786-A561DA029F7E}"/>
                </a:ext>
              </a:extLst>
            </p:cNvPr>
            <p:cNvSpPr txBox="1"/>
            <p:nvPr/>
          </p:nvSpPr>
          <p:spPr>
            <a:xfrm>
              <a:off x="331841" y="5570630"/>
              <a:ext cx="1655689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TRY TO KEEP UP WITH DEVELOPMENTS IN TECH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E86382-FCD2-4311-83AD-8106611DEF3D}"/>
              </a:ext>
            </a:extLst>
          </p:cNvPr>
          <p:cNvGrpSpPr/>
          <p:nvPr/>
        </p:nvGrpSpPr>
        <p:grpSpPr>
          <a:xfrm>
            <a:off x="9036829" y="1799531"/>
            <a:ext cx="4306588" cy="4752722"/>
            <a:chOff x="270000" y="1799531"/>
            <a:chExt cx="4306588" cy="4752722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B446415E-C19A-440F-B9DA-7B92E12CF2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9934720"/>
                </p:ext>
              </p:extLst>
            </p:nvPr>
          </p:nvGraphicFramePr>
          <p:xfrm>
            <a:off x="270000" y="1799531"/>
            <a:ext cx="4272503" cy="4752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5C8251-D84C-4F67-A742-949A8EECED1D}"/>
                </a:ext>
              </a:extLst>
            </p:cNvPr>
            <p:cNvSpPr txBox="1"/>
            <p:nvPr/>
          </p:nvSpPr>
          <p:spPr>
            <a:xfrm>
              <a:off x="3329427" y="3044864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E5E4AD-E3D5-48DF-99BF-BEAC5EF09CEC}"/>
                </a:ext>
              </a:extLst>
            </p:cNvPr>
            <p:cNvSpPr txBox="1"/>
            <p:nvPr/>
          </p:nvSpPr>
          <p:spPr>
            <a:xfrm>
              <a:off x="3898386" y="2184525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06288D-5AFE-47D4-96D6-4A10D7465152}"/>
                </a:ext>
              </a:extLst>
            </p:cNvPr>
            <p:cNvSpPr txBox="1"/>
            <p:nvPr/>
          </p:nvSpPr>
          <p:spPr>
            <a:xfrm>
              <a:off x="2747060" y="4751252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18A286-FF9F-4A06-94C9-05F4E5E893B3}"/>
                </a:ext>
              </a:extLst>
            </p:cNvPr>
            <p:cNvSpPr txBox="1"/>
            <p:nvPr/>
          </p:nvSpPr>
          <p:spPr>
            <a:xfrm>
              <a:off x="3227014" y="3916874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C09164-6B94-4A02-8146-2E044E764589}"/>
                </a:ext>
              </a:extLst>
            </p:cNvPr>
            <p:cNvSpPr txBox="1"/>
            <p:nvPr/>
          </p:nvSpPr>
          <p:spPr>
            <a:xfrm>
              <a:off x="1483952" y="5660795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652A67-E702-432B-8D57-3DC5C7FD5A32}"/>
                </a:ext>
              </a:extLst>
            </p:cNvPr>
            <p:cNvSpPr txBox="1"/>
            <p:nvPr/>
          </p:nvSpPr>
          <p:spPr>
            <a:xfrm>
              <a:off x="352587" y="2277127"/>
              <a:ext cx="335810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 AFTERSHAVE/EAU DE TOILETTE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D9B9AF-F043-4861-AEDE-C846581D8908}"/>
                </a:ext>
              </a:extLst>
            </p:cNvPr>
            <p:cNvSpPr txBox="1"/>
            <p:nvPr/>
          </p:nvSpPr>
          <p:spPr>
            <a:xfrm>
              <a:off x="352587" y="3095386"/>
              <a:ext cx="2827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BOUGHT SPORTS CLOTHING IN L12M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7BF2A3-6150-476C-9EE2-EB20F4D16DDD}"/>
                </a:ext>
              </a:extLst>
            </p:cNvPr>
            <p:cNvSpPr txBox="1"/>
            <p:nvPr/>
          </p:nvSpPr>
          <p:spPr>
            <a:xfrm>
              <a:off x="342196" y="3978430"/>
              <a:ext cx="30238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HEAVY SKINCARE SPENDERS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AD0D8B-CE12-4EEA-8C25-BA46BA7D4F72}"/>
                </a:ext>
              </a:extLst>
            </p:cNvPr>
            <p:cNvSpPr txBox="1"/>
            <p:nvPr/>
          </p:nvSpPr>
          <p:spPr>
            <a:xfrm>
              <a:off x="331842" y="4774026"/>
              <a:ext cx="28271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BOUGHT SPORTS SHOES/TRAINERS</a:t>
              </a:r>
            </a:p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L12M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57B214-FAA9-48B5-AC14-54DD8F1CBD05}"/>
                </a:ext>
              </a:extLst>
            </p:cNvPr>
            <p:cNvSpPr txBox="1"/>
            <p:nvPr/>
          </p:nvSpPr>
          <p:spPr>
            <a:xfrm>
              <a:off x="323909" y="5642507"/>
              <a:ext cx="119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/>
                </a:rPr>
                <a:t>I SPEND A LOT ON CLOTHES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E76F7B-9639-4A80-B68E-D0B2E1C2549D}"/>
              </a:ext>
            </a:extLst>
          </p:cNvPr>
          <p:cNvGrpSpPr/>
          <p:nvPr/>
        </p:nvGrpSpPr>
        <p:grpSpPr>
          <a:xfrm>
            <a:off x="4606655" y="1799531"/>
            <a:ext cx="4453008" cy="4752722"/>
            <a:chOff x="270000" y="1799531"/>
            <a:chExt cx="4453008" cy="4752722"/>
          </a:xfrm>
        </p:grpSpPr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DE8AF53A-E1C8-47D7-A56D-7B78C1F98C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2288953"/>
                </p:ext>
              </p:extLst>
            </p:nvPr>
          </p:nvGraphicFramePr>
          <p:xfrm>
            <a:off x="270000" y="1799531"/>
            <a:ext cx="4272503" cy="4752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12BE6D-5071-435F-A6F1-A57F2EA0B42B}"/>
                </a:ext>
              </a:extLst>
            </p:cNvPr>
            <p:cNvSpPr txBox="1"/>
            <p:nvPr/>
          </p:nvSpPr>
          <p:spPr>
            <a:xfrm>
              <a:off x="3211419" y="3059252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FD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B8860B-8210-4556-A9FA-88A8BA4DB2AA}"/>
                </a:ext>
              </a:extLst>
            </p:cNvPr>
            <p:cNvSpPr txBox="1"/>
            <p:nvPr/>
          </p:nvSpPr>
          <p:spPr>
            <a:xfrm>
              <a:off x="4044806" y="2186096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FD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0A46B1-7DE2-40EB-8828-121F36FF1E9B}"/>
                </a:ext>
              </a:extLst>
            </p:cNvPr>
            <p:cNvSpPr txBox="1"/>
            <p:nvPr/>
          </p:nvSpPr>
          <p:spPr>
            <a:xfrm>
              <a:off x="2744047" y="4770985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FD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159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E16681-659C-4D39-9F57-2DB3FB025FB7}"/>
                </a:ext>
              </a:extLst>
            </p:cNvPr>
            <p:cNvSpPr txBox="1"/>
            <p:nvPr/>
          </p:nvSpPr>
          <p:spPr>
            <a:xfrm>
              <a:off x="3006120" y="3907471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FD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55A91B-1415-4D97-9295-D073CA9858E3}"/>
                </a:ext>
              </a:extLst>
            </p:cNvPr>
            <p:cNvSpPr txBox="1"/>
            <p:nvPr/>
          </p:nvSpPr>
          <p:spPr>
            <a:xfrm>
              <a:off x="2436837" y="5664002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FD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88DAEC3-8EB9-41DD-B06C-972ABAB3C8F3}"/>
                </a:ext>
              </a:extLst>
            </p:cNvPr>
            <p:cNvSpPr txBox="1"/>
            <p:nvPr/>
          </p:nvSpPr>
          <p:spPr>
            <a:xfrm>
              <a:off x="352587" y="2277127"/>
              <a:ext cx="335810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INTEND TO PURCHASE A GAMES CONSOLE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2C6F20-18C9-4EC2-B7CE-2E3C61DAC0D1}"/>
                </a:ext>
              </a:extLst>
            </p:cNvPr>
            <p:cNvSpPr txBox="1"/>
            <p:nvPr/>
          </p:nvSpPr>
          <p:spPr>
            <a:xfrm>
              <a:off x="342196" y="3065943"/>
              <a:ext cx="28271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LIKE TO KEEP UP WITH LATEST DEVELOPMENTS IN GAMNG INDUSTRY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DBAA55-FADA-41A8-901B-049749CD731D}"/>
                </a:ext>
              </a:extLst>
            </p:cNvPr>
            <p:cNvSpPr txBox="1"/>
            <p:nvPr/>
          </p:nvSpPr>
          <p:spPr>
            <a:xfrm>
              <a:off x="321414" y="3918464"/>
              <a:ext cx="30238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FAVOURITE PASTIME IS PLAYING VIDEO GAMES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9B1FE0-D2AB-4ABF-BCFD-7B5188903315}"/>
                </a:ext>
              </a:extLst>
            </p:cNvPr>
            <p:cNvSpPr txBox="1"/>
            <p:nvPr/>
          </p:nvSpPr>
          <p:spPr>
            <a:xfrm>
              <a:off x="331842" y="4847178"/>
              <a:ext cx="241220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USED SMARTPHONE FOR GAMING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639816-D588-4D63-838B-338CE40CA6D3}"/>
                </a:ext>
              </a:extLst>
            </p:cNvPr>
            <p:cNvSpPr txBox="1"/>
            <p:nvPr/>
          </p:nvSpPr>
          <p:spPr>
            <a:xfrm>
              <a:off x="321414" y="5635593"/>
              <a:ext cx="16708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REGULAR GAMER</a:t>
              </a:r>
            </a:p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(&gt;= 3-4 DAYS A WEEK)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B24A2D6-26DB-440F-A2EA-5E8311C05CD1}"/>
              </a:ext>
            </a:extLst>
          </p:cNvPr>
          <p:cNvSpPr/>
          <p:nvPr/>
        </p:nvSpPr>
        <p:spPr>
          <a:xfrm>
            <a:off x="142396" y="1411921"/>
            <a:ext cx="416301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BEB4FA-AA53-4A5D-A75E-1B1C604D135C}"/>
              </a:ext>
            </a:extLst>
          </p:cNvPr>
          <p:cNvSpPr/>
          <p:nvPr/>
        </p:nvSpPr>
        <p:spPr>
          <a:xfrm>
            <a:off x="4483926" y="1408006"/>
            <a:ext cx="405219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8A8A8D"/>
                </a:solidFill>
                <a:latin typeface="Arial"/>
              </a:rPr>
              <a:t>GAMING</a:t>
            </a: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8A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989B0C8-F813-4090-9563-6AF35FA69F41}"/>
              </a:ext>
            </a:extLst>
          </p:cNvPr>
          <p:cNvSpPr/>
          <p:nvPr/>
        </p:nvSpPr>
        <p:spPr>
          <a:xfrm>
            <a:off x="9119416" y="1413071"/>
            <a:ext cx="41790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CLOTHING &amp; PERSONAL CARE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67F5C0-5EC5-4E02-8DBD-C3084AD76961}"/>
              </a:ext>
            </a:extLst>
          </p:cNvPr>
          <p:cNvSpPr txBox="1"/>
          <p:nvPr/>
        </p:nvSpPr>
        <p:spPr>
          <a:xfrm>
            <a:off x="238322" y="2258803"/>
            <a:ext cx="335810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INTEND TO PURCHASE A NEW SMARTPHONE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C7CAD6-6449-4767-B6E0-0D1D080CFB8F}"/>
              </a:ext>
            </a:extLst>
          </p:cNvPr>
          <p:cNvSpPr txBox="1"/>
          <p:nvPr/>
        </p:nvSpPr>
        <p:spPr>
          <a:xfrm>
            <a:off x="231900" y="3940030"/>
            <a:ext cx="22731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INTEND TO PURCHASE NEW LAPTOP/NOTEBOOK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CB45B7-750D-4A80-8425-92B8C0D3B7CE}"/>
              </a:ext>
            </a:extLst>
          </p:cNvPr>
          <p:cNvSpPr txBox="1"/>
          <p:nvPr/>
        </p:nvSpPr>
        <p:spPr>
          <a:xfrm>
            <a:off x="250951" y="4780503"/>
            <a:ext cx="16430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LIKE INNOVATIVE HOUSEHOLD DEVICES</a:t>
            </a:r>
          </a:p>
        </p:txBody>
      </p:sp>
    </p:spTree>
    <p:extLst>
      <p:ext uri="{BB962C8B-B14F-4D97-AF65-F5344CB8AC3E}">
        <p14:creationId xmlns:p14="http://schemas.microsoft.com/office/powerpoint/2010/main" val="9226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0.xml><?xml version="1.0" encoding="utf-8"?>
<a:theme xmlns:a="http://schemas.openxmlformats.org/drawingml/2006/main" name="4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8D9017D-C4CA-4838-ACF9-A3DBB91DF9E4}"/>
    </a:ext>
  </a:extLst>
</a:theme>
</file>

<file path=ppt/theme/theme11.xml><?xml version="1.0" encoding="utf-8"?>
<a:theme xmlns:a="http://schemas.openxmlformats.org/drawingml/2006/main" name="1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4ED719A-3707-4D55-B94C-2F5B14F80F6B}" vid="{EE99761A-A4B5-4226-A783-BCA55B8D99EF}"/>
    </a:ext>
  </a:extLst>
</a:theme>
</file>

<file path=ppt/theme/theme12.xml><?xml version="1.0" encoding="utf-8"?>
<a:theme xmlns:a="http://schemas.openxmlformats.org/drawingml/2006/main" name="1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13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14.xml><?xml version="1.0" encoding="utf-8"?>
<a:theme xmlns:a="http://schemas.openxmlformats.org/drawingml/2006/main" name="2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15.xml><?xml version="1.0" encoding="utf-8"?>
<a:theme xmlns:a="http://schemas.openxmlformats.org/drawingml/2006/main" name="10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16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8D9017D-C4CA-4838-ACF9-A3DBB91DF9E4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4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C9FD65CF-771B-485A-85FD-E946D489AD66}"/>
    </a:ext>
  </a:extLst>
</a:theme>
</file>

<file path=ppt/theme/theme5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AA65A6D-50E3-401E-92D2-748547AE51FA}"/>
    </a:ext>
  </a:extLst>
</a:theme>
</file>

<file path=ppt/theme/theme6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64D13C3F-F175-440C-9544-A8078A72D770}"/>
    </a:ext>
  </a:extLst>
</a:theme>
</file>

<file path=ppt/theme/theme7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53E78992-053D-4CFA-A3B0-5AC09EE9680E}"/>
    </a:ext>
  </a:extLst>
</a:theme>
</file>

<file path=ppt/theme/theme8.xml><?xml version="1.0" encoding="utf-8"?>
<a:theme xmlns:a="http://schemas.openxmlformats.org/drawingml/2006/main" name="Thank You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5D18DF-51D0-478F-97B5-360C6FA66EE5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248835ED-A982-47BF-944B-5F4719FEBC6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488</Words>
  <Application>Microsoft Office PowerPoint</Application>
  <PresentationFormat>Custom</PresentationFormat>
  <Paragraphs>70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4" baseType="lpstr"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Image Slides</vt:lpstr>
      <vt:lpstr>Co-branding Slides</vt:lpstr>
      <vt:lpstr>Video Slides</vt:lpstr>
      <vt:lpstr>Charts and Graphs Slides</vt:lpstr>
      <vt:lpstr>Thank You Slides</vt:lpstr>
      <vt:lpstr>Appendix Slides</vt:lpstr>
      <vt:lpstr>4_Statement Slides</vt:lpstr>
      <vt:lpstr>1_Statement Slides</vt:lpstr>
      <vt:lpstr>1_Image Slides</vt:lpstr>
      <vt:lpstr>2_Copy Slides</vt:lpstr>
      <vt:lpstr>2_Statement Slides</vt:lpstr>
      <vt:lpstr>10_Copy Slides</vt:lpstr>
      <vt:lpstr>think-cell Slide</vt:lpstr>
      <vt:lpstr>PowerPoint Presentation</vt:lpstr>
      <vt:lpstr>The suicide squad</vt:lpstr>
      <vt:lpstr>SUICIDE SQUAD IS A BIG DRAW FOR 16-34S</vt:lpstr>
      <vt:lpstr>SNAPSHOT: DC FANS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2016-12-08T16:13:43Z</dcterms:created>
  <dcterms:modified xsi:type="dcterms:W3CDTF">2021-06-17T09:55:33Z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