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824" r:id="rId4"/>
    <p:sldMasterId id="2147484057" r:id="rId5"/>
    <p:sldMasterId id="2147484118" r:id="rId6"/>
  </p:sldMasterIdLst>
  <p:notesMasterIdLst>
    <p:notesMasterId r:id="rId20"/>
  </p:notesMasterIdLst>
  <p:handoutMasterIdLst>
    <p:handoutMasterId r:id="rId21"/>
  </p:handoutMasterIdLst>
  <p:sldIdLst>
    <p:sldId id="446" r:id="rId7"/>
    <p:sldId id="478" r:id="rId8"/>
    <p:sldId id="486" r:id="rId9"/>
    <p:sldId id="2145704408" r:id="rId10"/>
    <p:sldId id="2145704405" r:id="rId11"/>
    <p:sldId id="2145704406" r:id="rId12"/>
    <p:sldId id="2145704409" r:id="rId13"/>
    <p:sldId id="482" r:id="rId14"/>
    <p:sldId id="2145704410" r:id="rId15"/>
    <p:sldId id="483" r:id="rId16"/>
    <p:sldId id="487" r:id="rId17"/>
    <p:sldId id="2145704407" r:id="rId18"/>
    <p:sldId id="488" r:id="rId19"/>
  </p:sldIdLst>
  <p:sldSz cx="13442950" cy="7561263"/>
  <p:notesSz cx="6858000" cy="9144000"/>
  <p:custDataLst>
    <p:tags r:id="rId22"/>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162C"/>
    <a:srgbClr val="0099A8"/>
    <a:srgbClr val="EA576C"/>
    <a:srgbClr val="FB3449"/>
    <a:srgbClr val="000000"/>
    <a:srgbClr val="CAC8C8"/>
    <a:srgbClr val="8547AD"/>
    <a:srgbClr val="33006F"/>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3977" autoAdjust="0"/>
  </p:normalViewPr>
  <p:slideViewPr>
    <p:cSldViewPr snapToGrid="0">
      <p:cViewPr varScale="1">
        <p:scale>
          <a:sx n="104" d="100"/>
          <a:sy n="104" d="100"/>
        </p:scale>
        <p:origin x="462"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1"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52% </a:t>
            </a:r>
          </a:p>
          <a:p>
            <a:pPr algn="ctr">
              <a:defRPr sz="2800" b="1"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MALE</a:t>
            </a:r>
          </a:p>
        </c:rich>
      </c:tx>
      <c:layout>
        <c:manualLayout>
          <c:xMode val="edge"/>
          <c:yMode val="edge"/>
          <c:x val="0.3732100925667533"/>
          <c:y val="0.35086000741275231"/>
        </c:manualLayout>
      </c:layout>
      <c:overlay val="0"/>
      <c:spPr>
        <a:noFill/>
        <a:ln>
          <a:noFill/>
        </a:ln>
        <a:effectLst/>
      </c:spPr>
      <c:txPr>
        <a:bodyPr rot="0" spcFirstLastPara="1" vertOverflow="ellipsis" vert="horz" wrap="square" anchor="ctr" anchorCtr="1"/>
        <a:lstStyle/>
        <a:p>
          <a:pPr algn="ct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0F0F-4D95-A252-DDBDCDFA1A6B}"/>
              </c:ext>
            </c:extLst>
          </c:dPt>
          <c:dPt>
            <c:idx val="1"/>
            <c:bubble3D val="0"/>
            <c:spPr>
              <a:solidFill>
                <a:schemeClr val="accent5"/>
              </a:solidFill>
              <a:ln w="19050">
                <a:solidFill>
                  <a:schemeClr val="accent5"/>
                </a:solidFill>
              </a:ln>
              <a:effectLst/>
            </c:spPr>
            <c:extLst>
              <c:ext xmlns:c16="http://schemas.microsoft.com/office/drawing/2014/chart" uri="{C3380CC4-5D6E-409C-BE32-E72D297353CC}">
                <c16:uniqueId val="{00000002-0F0F-4D95-A252-DDBDCDFA1A6B}"/>
              </c:ext>
            </c:extLst>
          </c:dPt>
          <c:cat>
            <c:strRef>
              <c:f>Sheet1!$A$2:$A$3</c:f>
              <c:strCache>
                <c:ptCount val="2"/>
                <c:pt idx="0">
                  <c:v>Male</c:v>
                </c:pt>
                <c:pt idx="1">
                  <c:v>Female</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0-0F0F-4D95-A252-DDBDCDFA1A6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60% </a:t>
            </a:r>
          </a:p>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ABC1</a:t>
            </a:r>
          </a:p>
        </c:rich>
      </c:tx>
      <c:layout>
        <c:manualLayout>
          <c:xMode val="edge"/>
          <c:yMode val="edge"/>
          <c:x val="0.37579138446066351"/>
          <c:y val="0.35398972663504419"/>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9789-494D-A734-663F93FE3593}"/>
              </c:ext>
            </c:extLst>
          </c:dPt>
          <c:dPt>
            <c:idx val="1"/>
            <c:bubble3D val="0"/>
            <c:spPr>
              <a:solidFill>
                <a:schemeClr val="accent5"/>
              </a:solidFill>
              <a:ln w="19050">
                <a:solidFill>
                  <a:schemeClr val="accent5"/>
                </a:solidFill>
              </a:ln>
              <a:effectLst/>
            </c:spPr>
            <c:extLst>
              <c:ext xmlns:c16="http://schemas.microsoft.com/office/drawing/2014/chart" uri="{C3380CC4-5D6E-409C-BE32-E72D297353CC}">
                <c16:uniqueId val="{00000003-9789-494D-A734-663F93FE3593}"/>
              </c:ext>
            </c:extLst>
          </c:dPt>
          <c:cat>
            <c:strRef>
              <c:f>Sheet1!$A$2:$A$3</c:f>
              <c:strCache>
                <c:ptCount val="2"/>
                <c:pt idx="0">
                  <c:v>ABC1</c:v>
                </c:pt>
                <c:pt idx="1">
                  <c:v>C2DE</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9789-494D-A734-663F93FE359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62% </a:t>
            </a:r>
          </a:p>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16-44</a:t>
            </a:r>
          </a:p>
        </c:rich>
      </c:tx>
      <c:layout>
        <c:manualLayout>
          <c:xMode val="edge"/>
          <c:yMode val="edge"/>
          <c:x val="0.37579138446066351"/>
          <c:y val="0.34460056896816854"/>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1A60-403A-BEAC-45CFE67801FA}"/>
              </c:ext>
            </c:extLst>
          </c:dPt>
          <c:dPt>
            <c:idx val="1"/>
            <c:bubble3D val="0"/>
            <c:spPr>
              <a:solidFill>
                <a:schemeClr val="accent5"/>
              </a:solidFill>
              <a:ln w="19050">
                <a:solidFill>
                  <a:schemeClr val="accent5"/>
                </a:solidFill>
              </a:ln>
              <a:effectLst/>
            </c:spPr>
            <c:extLst>
              <c:ext xmlns:c16="http://schemas.microsoft.com/office/drawing/2014/chart" uri="{C3380CC4-5D6E-409C-BE32-E72D297353CC}">
                <c16:uniqueId val="{00000003-1A60-403A-BEAC-45CFE67801FA}"/>
              </c:ext>
            </c:extLst>
          </c:dPt>
          <c:cat>
            <c:strRef>
              <c:f>Sheet1!$A$2:$A$3</c:f>
              <c:strCache>
                <c:ptCount val="2"/>
                <c:pt idx="0">
                  <c:v>16-44</c:v>
                </c:pt>
                <c:pt idx="1">
                  <c:v>45+</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1A60-403A-BEAC-45CFE67801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60% </a:t>
            </a:r>
          </a:p>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No kids</a:t>
            </a:r>
          </a:p>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in HH</a:t>
            </a:r>
          </a:p>
        </c:rich>
      </c:tx>
      <c:layout>
        <c:manualLayout>
          <c:xMode val="edge"/>
          <c:yMode val="edge"/>
          <c:x val="0.33653420303222525"/>
          <c:y val="0.31389876270123845"/>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26A3-4EEE-8064-4AC814C9F7C0}"/>
              </c:ext>
            </c:extLst>
          </c:dPt>
          <c:dPt>
            <c:idx val="1"/>
            <c:bubble3D val="0"/>
            <c:spPr>
              <a:solidFill>
                <a:schemeClr val="accent5"/>
              </a:solidFill>
              <a:ln w="19050">
                <a:noFill/>
              </a:ln>
              <a:effectLst/>
            </c:spPr>
            <c:extLst>
              <c:ext xmlns:c16="http://schemas.microsoft.com/office/drawing/2014/chart" uri="{C3380CC4-5D6E-409C-BE32-E72D297353CC}">
                <c16:uniqueId val="{00000003-26A3-4EEE-8064-4AC814C9F7C0}"/>
              </c:ext>
            </c:extLst>
          </c:dPt>
          <c:cat>
            <c:strRef>
              <c:f>Sheet1!$A$2:$A$3</c:f>
              <c:strCache>
                <c:ptCount val="2"/>
                <c:pt idx="0">
                  <c:v>18-34</c:v>
                </c:pt>
                <c:pt idx="1">
                  <c:v>35+</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26A3-4EEE-8064-4AC814C9F7C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Ant-Man And The Wasp: Quantumania – Predicted TVR Curve</a:t>
            </a:r>
          </a:p>
          <a:p>
            <a:pPr>
              <a:defRPr sz="1400" b="0" i="0" u="none" strike="noStrike" kern="1200" spc="0" baseline="0">
                <a:solidFill>
                  <a:schemeClr val="bg1"/>
                </a:solidFill>
                <a:latin typeface="+mn-lt"/>
                <a:ea typeface="+mn-ea"/>
                <a:cs typeface="+mn-cs"/>
              </a:defRPr>
            </a:pPr>
            <a:r>
              <a:rPr lang="en-GB" sz="800" baseline="0" dirty="0"/>
              <a:t>Industry admissions / opening six weeks</a:t>
            </a:r>
            <a:endParaRPr lang="en-US" sz="800" dirty="0"/>
          </a:p>
        </c:rich>
      </c:tx>
      <c:layout>
        <c:manualLayout>
          <c:xMode val="edge"/>
          <c:yMode val="edge"/>
          <c:x val="0.30899585535382851"/>
          <c:y val="7.250026783235425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6.3926410466615818E-3"/>
                  <c:y val="-7.2500267832354259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n-lt"/>
                        <a:ea typeface="+mn-ea"/>
                        <a:cs typeface="+mn-cs"/>
                      </a:defRPr>
                    </a:pPr>
                    <a:r>
                      <a:rPr lang="en-US" sz="1400" dirty="0"/>
                      <a:t>8.5</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38246617688857E-2"/>
                      <c:h val="4.6098182108113693E-2"/>
                    </c:manualLayout>
                  </c15:layout>
                  <c15:showDataLabelsRange val="0"/>
                </c:ext>
                <c:ext xmlns:c16="http://schemas.microsoft.com/office/drawing/2014/chart" uri="{C3380CC4-5D6E-409C-BE32-E72D297353CC}">
                  <c16:uniqueId val="{00000004-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17/02 - 23/02</c:v>
                </c:pt>
                <c:pt idx="6">
                  <c:v>24/03 - 30/03</c:v>
                </c:pt>
              </c:strCache>
            </c:strRef>
          </c:cat>
          <c:val>
            <c:numRef>
              <c:f>Sheet3!$B$3:$B$9</c:f>
              <c:numCache>
                <c:formatCode>General</c:formatCode>
                <c:ptCount val="7"/>
                <c:pt idx="0">
                  <c:v>0</c:v>
                </c:pt>
                <c:pt idx="1">
                  <c:v>4.05</c:v>
                </c:pt>
                <c:pt idx="2">
                  <c:v>6.22</c:v>
                </c:pt>
                <c:pt idx="3">
                  <c:v>7.4</c:v>
                </c:pt>
                <c:pt idx="4">
                  <c:v>8.0500000000000007</c:v>
                </c:pt>
                <c:pt idx="5">
                  <c:v>8.4</c:v>
                </c:pt>
                <c:pt idx="6">
                  <c:v>8.58</c:v>
                </c:pt>
              </c:numCache>
            </c:numRef>
          </c:val>
          <c:smooth val="0"/>
          <c:extLst>
            <c:ext xmlns:c16="http://schemas.microsoft.com/office/drawing/2014/chart" uri="{C3380CC4-5D6E-409C-BE32-E72D297353CC}">
              <c16:uniqueId val="{00000000-F301-43BD-A9B8-B0CE1A4E6BD7}"/>
            </c:ext>
          </c:extLst>
        </c:ser>
        <c:ser>
          <c:idx val="1"/>
          <c:order val="1"/>
          <c:tx>
            <c:strRef>
              <c:f>Sheet3!#REF!</c:f>
              <c:strCache>
                <c:ptCount val="1"/>
                <c:pt idx="0">
                  <c:v>#REF!</c:v>
                </c:pt>
              </c:strCache>
            </c:strRef>
          </c:tx>
          <c:spPr>
            <a:ln w="28575" cap="rnd">
              <a:solidFill>
                <a:schemeClr val="accent2"/>
              </a:solidFill>
              <a:round/>
            </a:ln>
            <a:effectLst/>
          </c:spPr>
          <c:marker>
            <c:symbol val="none"/>
          </c:marker>
          <c:cat>
            <c:strRef>
              <c:f>Sheet3!$A$3:$A$9</c:f>
              <c:strCache>
                <c:ptCount val="7"/>
                <c:pt idx="0">
                  <c:v>x</c:v>
                </c:pt>
                <c:pt idx="1">
                  <c:v>17/02 - 23/02</c:v>
                </c:pt>
                <c:pt idx="6">
                  <c:v>24/03 - 30/03</c:v>
                </c:pt>
              </c:strCache>
            </c:strRef>
          </c:cat>
          <c:val>
            <c:numRef>
              <c:f>Sheet3!#REF!</c:f>
              <c:numCache>
                <c:formatCode>General</c:formatCode>
                <c:ptCount val="1"/>
                <c:pt idx="0">
                  <c:v>1</c:v>
                </c:pt>
              </c:numCache>
            </c:numRef>
          </c:val>
          <c:smooth val="0"/>
          <c:extLst>
            <c:ext xmlns:c16="http://schemas.microsoft.com/office/drawing/2014/chart" uri="{C3380CC4-5D6E-409C-BE32-E72D297353CC}">
              <c16:uniqueId val="{00000001-F301-43BD-A9B8-B0CE1A4E6BD7}"/>
            </c:ext>
          </c:extLst>
        </c:ser>
        <c:ser>
          <c:idx val="2"/>
          <c:order val="2"/>
          <c:tx>
            <c:strRef>
              <c:f>Sheet3!$C$2</c:f>
              <c:strCache>
                <c:ptCount val="1"/>
                <c:pt idx="0">
                  <c:v>16-34 Men</c:v>
                </c:pt>
              </c:strCache>
            </c:strRef>
          </c:tx>
          <c:spPr>
            <a:ln w="28575" cap="rnd">
              <a:solidFill>
                <a:schemeClr val="accent4"/>
              </a:solidFill>
              <a:round/>
            </a:ln>
            <a:effectLst/>
          </c:spPr>
          <c:marker>
            <c:symbol val="none"/>
          </c:marker>
          <c:dLbls>
            <c:dLbl>
              <c:idx val="6"/>
              <c:tx>
                <c:rich>
                  <a:bodyPr/>
                  <a:lstStyle/>
                  <a:p>
                    <a:r>
                      <a:rPr lang="en-US" dirty="0"/>
                      <a:t>12.4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01-43BD-A9B8-B0CE1A4E6B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17/02 - 23/02</c:v>
                </c:pt>
                <c:pt idx="6">
                  <c:v>24/03 - 30/03</c:v>
                </c:pt>
              </c:strCache>
            </c:strRef>
          </c:cat>
          <c:val>
            <c:numRef>
              <c:f>Sheet3!$C$3:$C$9</c:f>
              <c:numCache>
                <c:formatCode>General</c:formatCode>
                <c:ptCount val="7"/>
                <c:pt idx="0">
                  <c:v>0</c:v>
                </c:pt>
                <c:pt idx="1">
                  <c:v>5.87</c:v>
                </c:pt>
                <c:pt idx="2">
                  <c:v>9.01</c:v>
                </c:pt>
                <c:pt idx="3">
                  <c:v>10.73</c:v>
                </c:pt>
                <c:pt idx="4">
                  <c:v>11.68</c:v>
                </c:pt>
                <c:pt idx="5">
                  <c:v>12.19</c:v>
                </c:pt>
                <c:pt idx="6">
                  <c:v>12.44</c:v>
                </c:pt>
              </c:numCache>
            </c:numRef>
          </c:val>
          <c:smooth val="0"/>
          <c:extLst>
            <c:ext xmlns:c16="http://schemas.microsoft.com/office/drawing/2014/chart" uri="{C3380CC4-5D6E-409C-BE32-E72D297353CC}">
              <c16:uniqueId val="{00000002-F301-43BD-A9B8-B0CE1A4E6BD7}"/>
            </c:ext>
          </c:extLst>
        </c:ser>
        <c:ser>
          <c:idx val="3"/>
          <c:order val="3"/>
          <c:tx>
            <c:strRef>
              <c:f>Sheet3!$D$2</c:f>
              <c:strCache>
                <c:ptCount val="1"/>
                <c:pt idx="0">
                  <c:v>ABC1 Men </c:v>
                </c:pt>
              </c:strCache>
            </c:strRef>
          </c:tx>
          <c:spPr>
            <a:ln w="28575" cap="rnd">
              <a:solidFill>
                <a:schemeClr val="bg2"/>
              </a:solidFill>
              <a:round/>
            </a:ln>
            <a:effectLst/>
          </c:spPr>
          <c:marker>
            <c:symbol val="none"/>
          </c:marker>
          <c:dLbls>
            <c:dLbl>
              <c:idx val="6"/>
              <c:layout>
                <c:manualLayout>
                  <c:x val="-1.0654401744435969E-3"/>
                  <c:y val="-9.6667023776472356E-3"/>
                </c:manualLayout>
              </c:layout>
              <c:tx>
                <c:rich>
                  <a:bodyPr/>
                  <a:lstStyle/>
                  <a:p>
                    <a:r>
                      <a:rPr lang="en-US" dirty="0"/>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C82-40F3-869B-90C9A6605AC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17/02 - 23/02</c:v>
                </c:pt>
                <c:pt idx="6">
                  <c:v>24/03 - 30/03</c:v>
                </c:pt>
              </c:strCache>
            </c:strRef>
          </c:cat>
          <c:val>
            <c:numRef>
              <c:f>Sheet3!$D$3:$D$9</c:f>
              <c:numCache>
                <c:formatCode>General</c:formatCode>
                <c:ptCount val="7"/>
                <c:pt idx="0">
                  <c:v>0</c:v>
                </c:pt>
                <c:pt idx="1">
                  <c:v>3.37</c:v>
                </c:pt>
                <c:pt idx="2">
                  <c:v>5.17</c:v>
                </c:pt>
                <c:pt idx="3">
                  <c:v>6.15</c:v>
                </c:pt>
                <c:pt idx="4">
                  <c:v>6.7</c:v>
                </c:pt>
                <c:pt idx="5">
                  <c:v>6.99</c:v>
                </c:pt>
                <c:pt idx="6">
                  <c:v>7.13</c:v>
                </c:pt>
              </c:numCache>
            </c:numRef>
          </c:val>
          <c:smooth val="0"/>
          <c:extLst>
            <c:ext xmlns:c16="http://schemas.microsoft.com/office/drawing/2014/chart" uri="{C3380CC4-5D6E-409C-BE32-E72D297353CC}">
              <c16:uniqueId val="{00000000-9C82-40F3-869B-90C9A6605ACA}"/>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min val="0"/>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egendEntry>
        <c:idx val="1"/>
        <c:delete val="1"/>
      </c:legendEntry>
      <c:layout>
        <c:manualLayout>
          <c:xMode val="edge"/>
          <c:yMode val="edge"/>
          <c:x val="0.12906524151599216"/>
          <c:y val="0.96145516600563297"/>
          <c:w val="0.7397644756406819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Guardians of the Galaxy Vol. 3 – Predicted TVR Curve</a:t>
            </a:r>
          </a:p>
          <a:p>
            <a:pPr>
              <a:defRPr sz="1400" b="0" i="0" u="none" strike="noStrike" kern="1200" spc="0" baseline="0">
                <a:solidFill>
                  <a:schemeClr val="bg1"/>
                </a:solidFill>
                <a:latin typeface="+mn-lt"/>
                <a:ea typeface="+mn-ea"/>
                <a:cs typeface="+mn-cs"/>
              </a:defRPr>
            </a:pPr>
            <a:r>
              <a:rPr lang="en-GB" sz="800" baseline="0" dirty="0"/>
              <a:t>Industry admissions / opening six weeks</a:t>
            </a:r>
            <a:endParaRPr lang="en-US" sz="800" dirty="0"/>
          </a:p>
        </c:rich>
      </c:tx>
      <c:layout>
        <c:manualLayout>
          <c:xMode val="edge"/>
          <c:yMode val="edge"/>
          <c:x val="0.30899585535382851"/>
          <c:y val="7.250026783235425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6.3926410466615818E-3"/>
                  <c:y val="-7.2500267832354259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n-lt"/>
                        <a:ea typeface="+mn-ea"/>
                        <a:cs typeface="+mn-cs"/>
                      </a:defRPr>
                    </a:pPr>
                    <a:r>
                      <a:rPr lang="en-US" sz="1400" dirty="0"/>
                      <a:t>16.0</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38246617688857E-2"/>
                      <c:h val="4.6098182108113693E-2"/>
                    </c:manualLayout>
                  </c15:layout>
                  <c15:showDataLabelsRange val="0"/>
                </c:ext>
                <c:ext xmlns:c16="http://schemas.microsoft.com/office/drawing/2014/chart" uri="{C3380CC4-5D6E-409C-BE32-E72D297353CC}">
                  <c16:uniqueId val="{00000000-B939-49CB-9148-A808A634204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05/05 - 11/05</c:v>
                </c:pt>
                <c:pt idx="6">
                  <c:v>09/06 - 15/06</c:v>
                </c:pt>
              </c:strCache>
            </c:strRef>
          </c:cat>
          <c:val>
            <c:numRef>
              <c:f>Sheet3!$B$3:$B$9</c:f>
              <c:numCache>
                <c:formatCode>General</c:formatCode>
                <c:ptCount val="7"/>
                <c:pt idx="0">
                  <c:v>0</c:v>
                </c:pt>
                <c:pt idx="1">
                  <c:v>8.1</c:v>
                </c:pt>
                <c:pt idx="2">
                  <c:v>12.1</c:v>
                </c:pt>
                <c:pt idx="3">
                  <c:v>14.1</c:v>
                </c:pt>
                <c:pt idx="4">
                  <c:v>15.1</c:v>
                </c:pt>
                <c:pt idx="5">
                  <c:v>15.7</c:v>
                </c:pt>
                <c:pt idx="6">
                  <c:v>16</c:v>
                </c:pt>
              </c:numCache>
            </c:numRef>
          </c:val>
          <c:smooth val="0"/>
          <c:extLst>
            <c:ext xmlns:c16="http://schemas.microsoft.com/office/drawing/2014/chart" uri="{C3380CC4-5D6E-409C-BE32-E72D297353CC}">
              <c16:uniqueId val="{00000001-B939-49CB-9148-A808A634204D}"/>
            </c:ext>
          </c:extLst>
        </c:ser>
        <c:ser>
          <c:idx val="1"/>
          <c:order val="1"/>
          <c:tx>
            <c:strRef>
              <c:f>Sheet3!#REF!</c:f>
              <c:strCache>
                <c:ptCount val="1"/>
                <c:pt idx="0">
                  <c:v>#REF!</c:v>
                </c:pt>
              </c:strCache>
            </c:strRef>
          </c:tx>
          <c:spPr>
            <a:ln w="28575" cap="rnd">
              <a:solidFill>
                <a:schemeClr val="accent2"/>
              </a:solidFill>
              <a:round/>
            </a:ln>
            <a:effectLst/>
          </c:spPr>
          <c:marker>
            <c:symbol val="none"/>
          </c:marker>
          <c:cat>
            <c:strRef>
              <c:f>Sheet3!$A$3:$A$9</c:f>
              <c:strCache>
                <c:ptCount val="7"/>
                <c:pt idx="0">
                  <c:v>x</c:v>
                </c:pt>
                <c:pt idx="1">
                  <c:v>05/05 - 11/05</c:v>
                </c:pt>
                <c:pt idx="6">
                  <c:v>09/06 - 15/06</c:v>
                </c:pt>
              </c:strCache>
            </c:strRef>
          </c:cat>
          <c:val>
            <c:numRef>
              <c:f>Sheet3!#REF!</c:f>
              <c:numCache>
                <c:formatCode>General</c:formatCode>
                <c:ptCount val="1"/>
                <c:pt idx="0">
                  <c:v>1</c:v>
                </c:pt>
              </c:numCache>
            </c:numRef>
          </c:val>
          <c:smooth val="0"/>
          <c:extLst>
            <c:ext xmlns:c16="http://schemas.microsoft.com/office/drawing/2014/chart" uri="{C3380CC4-5D6E-409C-BE32-E72D297353CC}">
              <c16:uniqueId val="{00000002-B939-49CB-9148-A808A634204D}"/>
            </c:ext>
          </c:extLst>
        </c:ser>
        <c:ser>
          <c:idx val="2"/>
          <c:order val="2"/>
          <c:tx>
            <c:strRef>
              <c:f>Sheet3!$C$2</c:f>
              <c:strCache>
                <c:ptCount val="1"/>
                <c:pt idx="0">
                  <c:v>16-34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39-49CB-9148-A808A634204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05/05 - 11/05</c:v>
                </c:pt>
                <c:pt idx="6">
                  <c:v>09/06 - 15/06</c:v>
                </c:pt>
              </c:strCache>
            </c:strRef>
          </c:cat>
          <c:val>
            <c:numRef>
              <c:f>Sheet3!$C$3:$C$9</c:f>
              <c:numCache>
                <c:formatCode>General</c:formatCode>
                <c:ptCount val="7"/>
                <c:pt idx="0">
                  <c:v>0</c:v>
                </c:pt>
                <c:pt idx="1">
                  <c:v>9.5</c:v>
                </c:pt>
                <c:pt idx="2">
                  <c:v>14.3</c:v>
                </c:pt>
                <c:pt idx="3">
                  <c:v>16.7</c:v>
                </c:pt>
                <c:pt idx="4">
                  <c:v>17.899999999999999</c:v>
                </c:pt>
                <c:pt idx="5">
                  <c:v>18.600000000000001</c:v>
                </c:pt>
                <c:pt idx="6">
                  <c:v>18.899999999999999</c:v>
                </c:pt>
              </c:numCache>
            </c:numRef>
          </c:val>
          <c:smooth val="0"/>
          <c:extLst>
            <c:ext xmlns:c16="http://schemas.microsoft.com/office/drawing/2014/chart" uri="{C3380CC4-5D6E-409C-BE32-E72D297353CC}">
              <c16:uniqueId val="{00000004-B939-49CB-9148-A808A634204D}"/>
            </c:ext>
          </c:extLst>
        </c:ser>
        <c:ser>
          <c:idx val="3"/>
          <c:order val="3"/>
          <c:tx>
            <c:strRef>
              <c:f>Sheet3!$D$2</c:f>
              <c:strCache>
                <c:ptCount val="1"/>
                <c:pt idx="0">
                  <c:v>16-34 ABC1 Men </c:v>
                </c:pt>
              </c:strCache>
            </c:strRef>
          </c:tx>
          <c:spPr>
            <a:ln w="28575" cap="rnd">
              <a:solidFill>
                <a:schemeClr val="bg2"/>
              </a:solidFill>
              <a:round/>
            </a:ln>
            <a:effectLst/>
          </c:spPr>
          <c:marker>
            <c:symbol val="none"/>
          </c:marker>
          <c:dLbls>
            <c:dLbl>
              <c:idx val="6"/>
              <c:layout>
                <c:manualLayout>
                  <c:x val="-1.0654401744435969E-3"/>
                  <c:y val="-9.66670237764723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39-49CB-9148-A808A634204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05/05 - 11/05</c:v>
                </c:pt>
                <c:pt idx="6">
                  <c:v>09/06 - 15/06</c:v>
                </c:pt>
              </c:strCache>
            </c:strRef>
          </c:cat>
          <c:val>
            <c:numRef>
              <c:f>Sheet3!$D$3:$D$9</c:f>
              <c:numCache>
                <c:formatCode>General</c:formatCode>
                <c:ptCount val="7"/>
                <c:pt idx="0">
                  <c:v>0</c:v>
                </c:pt>
                <c:pt idx="1">
                  <c:v>10.4</c:v>
                </c:pt>
                <c:pt idx="2">
                  <c:v>15.6</c:v>
                </c:pt>
                <c:pt idx="3">
                  <c:v>18.2</c:v>
                </c:pt>
                <c:pt idx="4">
                  <c:v>19.5</c:v>
                </c:pt>
                <c:pt idx="5">
                  <c:v>20.3</c:v>
                </c:pt>
                <c:pt idx="6">
                  <c:v>20.6</c:v>
                </c:pt>
              </c:numCache>
            </c:numRef>
          </c:val>
          <c:smooth val="0"/>
          <c:extLst>
            <c:ext xmlns:c16="http://schemas.microsoft.com/office/drawing/2014/chart" uri="{C3380CC4-5D6E-409C-BE32-E72D297353CC}">
              <c16:uniqueId val="{00000006-B939-49CB-9148-A808A634204D}"/>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min val="0"/>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egendEntry>
        <c:idx val="1"/>
        <c:delete val="1"/>
      </c:legendEntry>
      <c:layout>
        <c:manualLayout>
          <c:xMode val="edge"/>
          <c:yMode val="edge"/>
          <c:x val="0.12906524151599216"/>
          <c:y val="0.96145516600563297"/>
          <c:w val="0.7397644756406819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The Marvels – Predicted TVR Curve</a:t>
            </a:r>
          </a:p>
          <a:p>
            <a:pPr>
              <a:defRPr sz="1400" b="0" i="0" u="none" strike="noStrike" kern="1200" spc="0" baseline="0">
                <a:solidFill>
                  <a:schemeClr val="bg1"/>
                </a:solidFill>
                <a:latin typeface="+mn-lt"/>
                <a:ea typeface="+mn-ea"/>
                <a:cs typeface="+mn-cs"/>
              </a:defRPr>
            </a:pPr>
            <a:r>
              <a:rPr lang="en-GB" sz="800" baseline="0" dirty="0"/>
              <a:t>Industry admissions / opening six weeks</a:t>
            </a:r>
            <a:endParaRPr lang="en-US" sz="800" dirty="0"/>
          </a:p>
        </c:rich>
      </c:tx>
      <c:layout>
        <c:manualLayout>
          <c:xMode val="edge"/>
          <c:yMode val="edge"/>
          <c:x val="0.30899585535382851"/>
          <c:y val="7.250026783235425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6.3926410466615818E-3"/>
                  <c:y val="-7.2500267832354259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38246617688857E-2"/>
                      <c:h val="4.6098182108113693E-2"/>
                    </c:manualLayout>
                  </c15:layout>
                </c:ext>
                <c:ext xmlns:c16="http://schemas.microsoft.com/office/drawing/2014/chart" uri="{C3380CC4-5D6E-409C-BE32-E72D297353CC}">
                  <c16:uniqueId val="{00000000-7755-471D-875D-C98D5F54CED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28/07 -04/08</c:v>
                </c:pt>
                <c:pt idx="6">
                  <c:v>01/09 - 07/09</c:v>
                </c:pt>
              </c:strCache>
            </c:strRef>
          </c:cat>
          <c:val>
            <c:numRef>
              <c:f>Sheet3!$B$3:$B$9</c:f>
              <c:numCache>
                <c:formatCode>General</c:formatCode>
                <c:ptCount val="7"/>
                <c:pt idx="0">
                  <c:v>0</c:v>
                </c:pt>
                <c:pt idx="1">
                  <c:v>6.6</c:v>
                </c:pt>
                <c:pt idx="2">
                  <c:v>9.9</c:v>
                </c:pt>
                <c:pt idx="3">
                  <c:v>11.6</c:v>
                </c:pt>
                <c:pt idx="4">
                  <c:v>12.4</c:v>
                </c:pt>
                <c:pt idx="5">
                  <c:v>12.9</c:v>
                </c:pt>
                <c:pt idx="6">
                  <c:v>13.1</c:v>
                </c:pt>
              </c:numCache>
            </c:numRef>
          </c:val>
          <c:smooth val="0"/>
          <c:extLst>
            <c:ext xmlns:c16="http://schemas.microsoft.com/office/drawing/2014/chart" uri="{C3380CC4-5D6E-409C-BE32-E72D297353CC}">
              <c16:uniqueId val="{00000001-7755-471D-875D-C98D5F54CED1}"/>
            </c:ext>
          </c:extLst>
        </c:ser>
        <c:ser>
          <c:idx val="1"/>
          <c:order val="1"/>
          <c:tx>
            <c:strRef>
              <c:f>Sheet3!#REF!</c:f>
              <c:strCache>
                <c:ptCount val="1"/>
                <c:pt idx="0">
                  <c:v>#REF!</c:v>
                </c:pt>
              </c:strCache>
            </c:strRef>
          </c:tx>
          <c:spPr>
            <a:ln w="28575" cap="rnd">
              <a:solidFill>
                <a:schemeClr val="accent2"/>
              </a:solidFill>
              <a:round/>
            </a:ln>
            <a:effectLst/>
          </c:spPr>
          <c:marker>
            <c:symbol val="none"/>
          </c:marker>
          <c:cat>
            <c:strRef>
              <c:f>Sheet3!$A$3:$A$9</c:f>
              <c:strCache>
                <c:ptCount val="7"/>
                <c:pt idx="0">
                  <c:v>x</c:v>
                </c:pt>
                <c:pt idx="1">
                  <c:v>28/07 -04/08</c:v>
                </c:pt>
                <c:pt idx="6">
                  <c:v>01/09 - 07/09</c:v>
                </c:pt>
              </c:strCache>
            </c:strRef>
          </c:cat>
          <c:val>
            <c:numRef>
              <c:f>Sheet3!#REF!</c:f>
              <c:numCache>
                <c:formatCode>General</c:formatCode>
                <c:ptCount val="1"/>
                <c:pt idx="0">
                  <c:v>1</c:v>
                </c:pt>
              </c:numCache>
            </c:numRef>
          </c:val>
          <c:smooth val="0"/>
          <c:extLst>
            <c:ext xmlns:c16="http://schemas.microsoft.com/office/drawing/2014/chart" uri="{C3380CC4-5D6E-409C-BE32-E72D297353CC}">
              <c16:uniqueId val="{00000002-7755-471D-875D-C98D5F54CED1}"/>
            </c:ext>
          </c:extLst>
        </c:ser>
        <c:ser>
          <c:idx val="2"/>
          <c:order val="2"/>
          <c:tx>
            <c:strRef>
              <c:f>Sheet3!$C$2</c:f>
              <c:strCache>
                <c:ptCount val="1"/>
                <c:pt idx="0">
                  <c:v>16-34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55-471D-875D-C98D5F54CE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28/07 -04/08</c:v>
                </c:pt>
                <c:pt idx="6">
                  <c:v>01/09 - 07/09</c:v>
                </c:pt>
              </c:strCache>
            </c:strRef>
          </c:cat>
          <c:val>
            <c:numRef>
              <c:f>Sheet3!$C$3:$C$9</c:f>
              <c:numCache>
                <c:formatCode>General</c:formatCode>
                <c:ptCount val="7"/>
                <c:pt idx="0">
                  <c:v>0</c:v>
                </c:pt>
                <c:pt idx="1">
                  <c:v>8.1</c:v>
                </c:pt>
                <c:pt idx="2">
                  <c:v>12.2</c:v>
                </c:pt>
                <c:pt idx="3">
                  <c:v>14.2</c:v>
                </c:pt>
                <c:pt idx="4">
                  <c:v>15.3</c:v>
                </c:pt>
                <c:pt idx="5">
                  <c:v>15.8</c:v>
                </c:pt>
                <c:pt idx="6">
                  <c:v>16.100000000000001</c:v>
                </c:pt>
              </c:numCache>
            </c:numRef>
          </c:val>
          <c:smooth val="0"/>
          <c:extLst>
            <c:ext xmlns:c16="http://schemas.microsoft.com/office/drawing/2014/chart" uri="{C3380CC4-5D6E-409C-BE32-E72D297353CC}">
              <c16:uniqueId val="{00000004-7755-471D-875D-C98D5F54CED1}"/>
            </c:ext>
          </c:extLst>
        </c:ser>
        <c:ser>
          <c:idx val="3"/>
          <c:order val="3"/>
          <c:tx>
            <c:strRef>
              <c:f>Sheet3!$D$2</c:f>
              <c:strCache>
                <c:ptCount val="1"/>
                <c:pt idx="0">
                  <c:v>16-34 ABC1 Men </c:v>
                </c:pt>
              </c:strCache>
            </c:strRef>
          </c:tx>
          <c:spPr>
            <a:ln w="28575" cap="rnd">
              <a:solidFill>
                <a:schemeClr val="bg2"/>
              </a:solidFill>
              <a:round/>
            </a:ln>
            <a:effectLst/>
          </c:spPr>
          <c:marker>
            <c:symbol val="none"/>
          </c:marker>
          <c:dLbls>
            <c:dLbl>
              <c:idx val="6"/>
              <c:layout>
                <c:manualLayout>
                  <c:x val="-1.0654401744435969E-3"/>
                  <c:y val="-9.66670237764723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55-471D-875D-C98D5F54CE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28/07 -04/08</c:v>
                </c:pt>
                <c:pt idx="6">
                  <c:v>01/09 - 07/09</c:v>
                </c:pt>
              </c:strCache>
            </c:strRef>
          </c:cat>
          <c:val>
            <c:numRef>
              <c:f>Sheet3!$D$3:$D$9</c:f>
              <c:numCache>
                <c:formatCode>General</c:formatCode>
                <c:ptCount val="7"/>
                <c:pt idx="0">
                  <c:v>0</c:v>
                </c:pt>
                <c:pt idx="1">
                  <c:v>9.9</c:v>
                </c:pt>
                <c:pt idx="2">
                  <c:v>14.8</c:v>
                </c:pt>
                <c:pt idx="3">
                  <c:v>17.3</c:v>
                </c:pt>
                <c:pt idx="4">
                  <c:v>18.5</c:v>
                </c:pt>
                <c:pt idx="5">
                  <c:v>19.3</c:v>
                </c:pt>
                <c:pt idx="6">
                  <c:v>19.600000000000001</c:v>
                </c:pt>
              </c:numCache>
            </c:numRef>
          </c:val>
          <c:smooth val="0"/>
          <c:extLst>
            <c:ext xmlns:c16="http://schemas.microsoft.com/office/drawing/2014/chart" uri="{C3380CC4-5D6E-409C-BE32-E72D297353CC}">
              <c16:uniqueId val="{00000006-7755-471D-875D-C98D5F54CED1}"/>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min val="0"/>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egendEntry>
        <c:idx val="1"/>
        <c:delete val="1"/>
      </c:legendEntry>
      <c:layout>
        <c:manualLayout>
          <c:xMode val="edge"/>
          <c:yMode val="edge"/>
          <c:x val="0.12906524151599216"/>
          <c:y val="0.96145516600563297"/>
          <c:w val="0.7397644756406819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1/25/2023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250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16085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01950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73117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80523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25731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2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4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9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16"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4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6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88"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51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3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5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6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8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3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6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8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20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23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5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7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8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30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32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5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7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40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0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42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44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3802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44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0804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995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7947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22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76"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467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00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650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302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90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4048"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7020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507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50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743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09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0248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12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157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8229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14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838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4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548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16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9168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6885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181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115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1170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3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99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65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60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938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613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7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6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5318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9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12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11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61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3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362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6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3861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8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740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21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217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23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4757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25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3750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3931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9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7337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91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002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067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129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8092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2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oleObject" Target="../embeddings/oleObject22.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ags" Target="../tags/tag2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vmlDrawing" Target="../drawings/vmlDrawing22.vml"/><Relationship Id="rId3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oleObject" Target="../embeddings/oleObject38.bin"/><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ags" Target="../tags/tag40.xml"/><Relationship Id="rId2" Type="http://schemas.openxmlformats.org/officeDocument/2006/relationships/slideLayout" Target="../slideLayouts/slideLayout50.xml"/><Relationship Id="rId16" Type="http://schemas.openxmlformats.org/officeDocument/2006/relationships/vmlDrawing" Target="../drawings/vmlDrawing39.vml"/><Relationship Id="rId20"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4.xml"/><Relationship Id="rId10" Type="http://schemas.openxmlformats.org/officeDocument/2006/relationships/slideLayout" Target="../slideLayouts/slideLayout58.xml"/><Relationship Id="rId19"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ags" Target="../tags/tag5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vmlDrawing" Target="../drawings/vmlDrawing50.v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heme" Target="../theme/theme5.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image" Target="../media/image1.emf"/><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oleObject" Target="../embeddings/oleObject4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104"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68"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4112"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 id="2147484142" r:id="rId24"/>
    <p:sldLayoutId id="2147484145" r:id="rId2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8928" name="think-cell Slide" r:id="rId18" imgW="6350000" imgH="6350000" progId="">
                  <p:embed/>
                </p:oleObj>
              </mc:Choice>
              <mc:Fallback>
                <p:oleObj name="think-cell Slide" r:id="rId18" imgW="6350000" imgH="6350000" progId="">
                  <p:embed/>
                  <p:pic>
                    <p:nvPicPr>
                      <p:cNvPr id="8" name="Object 7"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153820902"/>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146"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1923"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68402655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1.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0F875AEB-DF62-4723-A7BE-621DE57A2F04}"/>
              </a:ext>
            </a:extLst>
          </p:cNvPr>
          <p:cNvSpPr>
            <a:spLocks noGrp="1"/>
          </p:cNvSpPr>
          <p:nvPr>
            <p:ph type="subTitle" idx="1"/>
          </p:nvPr>
        </p:nvSpPr>
        <p:spPr>
          <a:xfrm>
            <a:off x="247947" y="6095358"/>
            <a:ext cx="12305338" cy="455176"/>
          </a:xfrm>
        </p:spPr>
        <p:txBody>
          <a:bodyPr/>
          <a:lstStyle/>
          <a:p>
            <a:r>
              <a:rPr lang="en-GB" dirty="0"/>
              <a:t>The upcoming releases from cinema’s biggest franchise </a:t>
            </a:r>
          </a:p>
        </p:txBody>
      </p:sp>
      <p:sp>
        <p:nvSpPr>
          <p:cNvPr id="8" name="Title 7">
            <a:extLst>
              <a:ext uri="{FF2B5EF4-FFF2-40B4-BE49-F238E27FC236}">
                <a16:creationId xmlns:a16="http://schemas.microsoft.com/office/drawing/2014/main" id="{2F42D6A2-C783-444C-A35C-35ADE6199915}"/>
              </a:ext>
            </a:extLst>
          </p:cNvPr>
          <p:cNvSpPr>
            <a:spLocks noGrp="1"/>
          </p:cNvSpPr>
          <p:nvPr>
            <p:ph type="ctrTitle"/>
          </p:nvPr>
        </p:nvSpPr>
        <p:spPr>
          <a:xfrm>
            <a:off x="234768" y="5278971"/>
            <a:ext cx="12331696" cy="709383"/>
          </a:xfrm>
        </p:spPr>
        <p:txBody>
          <a:bodyPr/>
          <a:lstStyle/>
          <a:p>
            <a:r>
              <a:rPr lang="en-GB" dirty="0"/>
              <a:t>MARVEL CINEMATIC UNIVERSE</a:t>
            </a:r>
          </a:p>
        </p:txBody>
      </p:sp>
      <p:pic>
        <p:nvPicPr>
          <p:cNvPr id="4" name="Picture Placeholder 3">
            <a:extLst>
              <a:ext uri="{FF2B5EF4-FFF2-40B4-BE49-F238E27FC236}">
                <a16:creationId xmlns:a16="http://schemas.microsoft.com/office/drawing/2014/main" id="{9119E356-84AB-AA9B-A268-46DF2F2FDF3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460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The marvels WILL DELIVER A YOUNG MALE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Based on current forecasts we estimate that The Marvels will deliver 13 16-34 Adult TVRs and 16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03559" y="7250432"/>
            <a:ext cx="5977218" cy="144782"/>
          </a:xfrm>
        </p:spPr>
        <p:txBody>
          <a:bodyPr/>
          <a:lstStyle/>
          <a:p>
            <a:r>
              <a:rPr lang="en-GB" b="1" dirty="0"/>
              <a:t>Source: </a:t>
            </a:r>
            <a:r>
              <a:rPr lang="en-GB" dirty="0"/>
              <a:t>CAA C+F Planner. Predicted industry admissions.</a:t>
            </a:r>
            <a:endParaRPr lang="en-US" dirty="0"/>
          </a:p>
        </p:txBody>
      </p:sp>
      <p:graphicFrame>
        <p:nvGraphicFramePr>
          <p:cNvPr id="10" name="Chart 9">
            <a:extLst>
              <a:ext uri="{FF2B5EF4-FFF2-40B4-BE49-F238E27FC236}">
                <a16:creationId xmlns:a16="http://schemas.microsoft.com/office/drawing/2014/main" id="{2408056D-700E-440A-9397-CFF20AA476DD}"/>
              </a:ext>
            </a:extLst>
          </p:cNvPr>
          <p:cNvGraphicFramePr>
            <a:graphicFrameLocks/>
          </p:cNvGraphicFramePr>
          <p:nvPr>
            <p:extLst>
              <p:ext uri="{D42A27DB-BD31-4B8C-83A1-F6EECF244321}">
                <p14:modId xmlns:p14="http://schemas.microsoft.com/office/powerpoint/2010/main" val="45158988"/>
              </p:ext>
            </p:extLst>
          </p:nvPr>
        </p:nvGraphicFramePr>
        <p:xfrm>
          <a:off x="238133" y="1225685"/>
          <a:ext cx="12689106" cy="5441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22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4F5251D6-A2A6-4C0E-A286-1F6B2B44CA4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3442950" cy="7073900"/>
          </a:xfrm>
          <a:prstGeom prst="rect">
            <a:avLst/>
          </a:prstGeom>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2AE518E-769F-4BF8-9CC3-34DF32D6E892}"/>
              </a:ext>
            </a:extLst>
          </p:cNvPr>
          <p:cNvSpPr/>
          <p:nvPr/>
        </p:nvSpPr>
        <p:spPr>
          <a:xfrm>
            <a:off x="1" y="-1"/>
            <a:ext cx="13442949" cy="7073901"/>
          </a:xfrm>
          <a:prstGeom prst="rect">
            <a:avLst/>
          </a:prstGeom>
          <a:solidFill>
            <a:srgbClr val="AC162C">
              <a:alpha val="80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THE MARVEL AUDIENCE IS A PERFECT MATCH FOR GAMING &amp; TECH BRANDS</a:t>
            </a:r>
            <a:endParaRPr lang="en-US" dirty="0">
              <a:solidFill>
                <a:srgbClr val="FFFFFF"/>
              </a:solidFill>
            </a:endParaRP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528125" y="7202809"/>
            <a:ext cx="7789766" cy="246221"/>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GB Oct 2022, Fans of the Marvel film franchise. </a:t>
            </a:r>
          </a:p>
          <a:p>
            <a:pPr lvl="0">
              <a:buClrTx/>
              <a:buSzTx/>
              <a:defRPr/>
            </a:pPr>
            <a:r>
              <a:rPr lang="en-GB" dirty="0">
                <a:solidFill>
                  <a:srgbClr val="000000">
                    <a:lumMod val="95000"/>
                    <a:lumOff val="5000"/>
                  </a:srgbClr>
                </a:solidFill>
                <a:latin typeface="Arial" charset="0"/>
                <a:ea typeface="Arial" charset="0"/>
                <a:cs typeface="Arial" charset="0"/>
              </a:rPr>
              <a:t>Indexes vs average GB adult (15+)</a:t>
            </a:r>
          </a:p>
        </p:txBody>
      </p:sp>
      <p:sp>
        <p:nvSpPr>
          <p:cNvPr id="3" name="Text Placeholder 2">
            <a:extLst>
              <a:ext uri="{FF2B5EF4-FFF2-40B4-BE49-F238E27FC236}">
                <a16:creationId xmlns:a16="http://schemas.microsoft.com/office/drawing/2014/main" id="{6EFBA5A6-6D7C-4D84-8A83-58DBDF6118A5}"/>
              </a:ext>
            </a:extLst>
          </p:cNvPr>
          <p:cNvSpPr>
            <a:spLocks noGrp="1"/>
          </p:cNvSpPr>
          <p:nvPr>
            <p:ph type="body" sz="quarter" idx="14"/>
          </p:nvPr>
        </p:nvSpPr>
        <p:spPr>
          <a:xfrm>
            <a:off x="270000" y="664432"/>
            <a:ext cx="12423740" cy="436608"/>
          </a:xfrm>
        </p:spPr>
        <p:txBody>
          <a:bodyPr/>
          <a:lstStyle/>
          <a:p>
            <a:r>
              <a:rPr lang="en-GB" dirty="0">
                <a:solidFill>
                  <a:srgbClr val="FFFFFF"/>
                </a:solidFill>
              </a:rPr>
              <a:t>Marvel fans: Gaming &amp; Tech insights</a:t>
            </a:r>
          </a:p>
        </p:txBody>
      </p:sp>
      <p:sp>
        <p:nvSpPr>
          <p:cNvPr id="29" name="Rectangle: Rounded Corners 28">
            <a:extLst>
              <a:ext uri="{FF2B5EF4-FFF2-40B4-BE49-F238E27FC236}">
                <a16:creationId xmlns:a16="http://schemas.microsoft.com/office/drawing/2014/main" id="{167E1921-87DB-4CD2-83AC-EEF66F8077C6}"/>
              </a:ext>
            </a:extLst>
          </p:cNvPr>
          <p:cNvSpPr/>
          <p:nvPr/>
        </p:nvSpPr>
        <p:spPr>
          <a:xfrm>
            <a:off x="5085766" y="3150849"/>
            <a:ext cx="3224789" cy="1463546"/>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“TRY TO KEEP UP WITH TECH DEVELOPMENTS”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116</a:t>
            </a:r>
          </a:p>
        </p:txBody>
      </p:sp>
      <p:sp>
        <p:nvSpPr>
          <p:cNvPr id="31" name="Rectangle: Rounded Corners 30">
            <a:extLst>
              <a:ext uri="{FF2B5EF4-FFF2-40B4-BE49-F238E27FC236}">
                <a16:creationId xmlns:a16="http://schemas.microsoft.com/office/drawing/2014/main" id="{1BB777A5-532F-4A4D-9606-5404671D9293}"/>
              </a:ext>
            </a:extLst>
          </p:cNvPr>
          <p:cNvSpPr/>
          <p:nvPr/>
        </p:nvSpPr>
        <p:spPr>
          <a:xfrm>
            <a:off x="5075121" y="1205481"/>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“LOVE TO BUY NEW GADGETS &amp; APPLIANCES”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131</a:t>
            </a:r>
          </a:p>
        </p:txBody>
      </p:sp>
      <p:sp>
        <p:nvSpPr>
          <p:cNvPr id="32" name="Rectangle: Rounded Corners 31">
            <a:extLst>
              <a:ext uri="{FF2B5EF4-FFF2-40B4-BE49-F238E27FC236}">
                <a16:creationId xmlns:a16="http://schemas.microsoft.com/office/drawing/2014/main" id="{E7890D08-4548-43C9-B6E2-9243184EF63E}"/>
              </a:ext>
            </a:extLst>
          </p:cNvPr>
          <p:cNvSpPr/>
          <p:nvPr/>
        </p:nvSpPr>
        <p:spPr>
          <a:xfrm>
            <a:off x="5075121" y="5158928"/>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INNOVATIVE H/HOLD DEVICES”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123</a:t>
            </a:r>
          </a:p>
        </p:txBody>
      </p:sp>
      <p:sp>
        <p:nvSpPr>
          <p:cNvPr id="33" name="Rectangle: Rounded Corners 32">
            <a:extLst>
              <a:ext uri="{FF2B5EF4-FFF2-40B4-BE49-F238E27FC236}">
                <a16:creationId xmlns:a16="http://schemas.microsoft.com/office/drawing/2014/main" id="{BFF3A3D6-D36B-46E3-80A6-BDE67001797B}"/>
              </a:ext>
            </a:extLst>
          </p:cNvPr>
          <p:cNvSpPr/>
          <p:nvPr/>
        </p:nvSpPr>
        <p:spPr>
          <a:xfrm>
            <a:off x="827840" y="3136117"/>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“MY FAVE PASTTIME IS PLAYING VIDEO GAMES”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150</a:t>
            </a:r>
          </a:p>
        </p:txBody>
      </p:sp>
      <p:sp>
        <p:nvSpPr>
          <p:cNvPr id="42" name="Rectangle: Rounded Corners 41">
            <a:extLst>
              <a:ext uri="{FF2B5EF4-FFF2-40B4-BE49-F238E27FC236}">
                <a16:creationId xmlns:a16="http://schemas.microsoft.com/office/drawing/2014/main" id="{A7C70523-17A8-4405-BCC2-D9F367B2A060}"/>
              </a:ext>
            </a:extLst>
          </p:cNvPr>
          <p:cNvSpPr/>
          <p:nvPr/>
        </p:nvSpPr>
        <p:spPr>
          <a:xfrm>
            <a:off x="827840" y="1187066"/>
            <a:ext cx="3224789" cy="1463546"/>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CONSOLE GAMERS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158</a:t>
            </a:r>
          </a:p>
        </p:txBody>
      </p:sp>
      <p:sp>
        <p:nvSpPr>
          <p:cNvPr id="44" name="Rectangle: Rounded Corners 43">
            <a:extLst>
              <a:ext uri="{FF2B5EF4-FFF2-40B4-BE49-F238E27FC236}">
                <a16:creationId xmlns:a16="http://schemas.microsoft.com/office/drawing/2014/main" id="{7886FA8A-68CD-433D-B147-D9AE32E109F2}"/>
              </a:ext>
            </a:extLst>
          </p:cNvPr>
          <p:cNvSpPr/>
          <p:nvPr/>
        </p:nvSpPr>
        <p:spPr>
          <a:xfrm>
            <a:off x="9333047" y="1204744"/>
            <a:ext cx="3224789" cy="1463546"/>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INTEND TO PURCHASE: LAPTOP/TABLET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123</a:t>
            </a:r>
          </a:p>
        </p:txBody>
      </p:sp>
      <p:sp>
        <p:nvSpPr>
          <p:cNvPr id="45" name="Rectangle: Rounded Corners 44">
            <a:extLst>
              <a:ext uri="{FF2B5EF4-FFF2-40B4-BE49-F238E27FC236}">
                <a16:creationId xmlns:a16="http://schemas.microsoft.com/office/drawing/2014/main" id="{81AF5B69-832D-4729-8311-B0E514E622F3}"/>
              </a:ext>
            </a:extLst>
          </p:cNvPr>
          <p:cNvSpPr/>
          <p:nvPr/>
        </p:nvSpPr>
        <p:spPr>
          <a:xfrm>
            <a:off x="9357736" y="3157775"/>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PURCHASE: SMARTPHONE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133</a:t>
            </a:r>
          </a:p>
        </p:txBody>
      </p:sp>
      <p:sp>
        <p:nvSpPr>
          <p:cNvPr id="46" name="Rectangle: Rounded Corners 45">
            <a:extLst>
              <a:ext uri="{FF2B5EF4-FFF2-40B4-BE49-F238E27FC236}">
                <a16:creationId xmlns:a16="http://schemas.microsoft.com/office/drawing/2014/main" id="{1E552F30-B464-450E-BD18-8472D668B48C}"/>
              </a:ext>
            </a:extLst>
          </p:cNvPr>
          <p:cNvSpPr/>
          <p:nvPr/>
        </p:nvSpPr>
        <p:spPr>
          <a:xfrm>
            <a:off x="806551" y="5140513"/>
            <a:ext cx="3224789" cy="1463546"/>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INTEND TO PURCHASE: GAMES CONSOLE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203</a:t>
            </a:r>
          </a:p>
        </p:txBody>
      </p:sp>
      <p:sp>
        <p:nvSpPr>
          <p:cNvPr id="47" name="Rectangle: Rounded Corners 46">
            <a:extLst>
              <a:ext uri="{FF2B5EF4-FFF2-40B4-BE49-F238E27FC236}">
                <a16:creationId xmlns:a16="http://schemas.microsoft.com/office/drawing/2014/main" id="{50223578-C178-4120-9361-553104F1E906}"/>
              </a:ext>
            </a:extLst>
          </p:cNvPr>
          <p:cNvSpPr/>
          <p:nvPr/>
        </p:nvSpPr>
        <p:spPr>
          <a:xfrm>
            <a:off x="9357736" y="5165854"/>
            <a:ext cx="3224789" cy="1463546"/>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INTEND TO PURCHASE: HOME OR PERSONAL SMART TECH</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151</a:t>
            </a:r>
          </a:p>
        </p:txBody>
      </p:sp>
    </p:spTree>
    <p:extLst>
      <p:ext uri="{BB962C8B-B14F-4D97-AF65-F5344CB8AC3E}">
        <p14:creationId xmlns:p14="http://schemas.microsoft.com/office/powerpoint/2010/main" val="37035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4F5251D6-A2A6-4C0E-A286-1F6B2B44CA4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3442950" cy="7073900"/>
          </a:xfrm>
          <a:prstGeom prst="rect">
            <a:avLst/>
          </a:prstGeom>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2AE518E-769F-4BF8-9CC3-34DF32D6E892}"/>
              </a:ext>
            </a:extLst>
          </p:cNvPr>
          <p:cNvSpPr/>
          <p:nvPr/>
        </p:nvSpPr>
        <p:spPr>
          <a:xfrm>
            <a:off x="1" y="-1"/>
            <a:ext cx="13442949" cy="7073901"/>
          </a:xfrm>
          <a:prstGeom prst="rect">
            <a:avLst/>
          </a:prstGeom>
          <a:solidFill>
            <a:srgbClr val="AC162C">
              <a:alpha val="80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AUDIENCE SNAPSHOTS: MARVEL FANS</a:t>
            </a:r>
            <a:endParaRPr lang="en-US" dirty="0">
              <a:solidFill>
                <a:srgbClr val="FFFFFF"/>
              </a:solidFill>
            </a:endParaRP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398116" y="7229707"/>
            <a:ext cx="7789766" cy="123111"/>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GB Oct 2022, Film Franchise Fans – Marvel who are heavy cinemagoers Index vs GB average</a:t>
            </a:r>
          </a:p>
        </p:txBody>
      </p:sp>
      <p:sp>
        <p:nvSpPr>
          <p:cNvPr id="3" name="Text Placeholder 2">
            <a:extLst>
              <a:ext uri="{FF2B5EF4-FFF2-40B4-BE49-F238E27FC236}">
                <a16:creationId xmlns:a16="http://schemas.microsoft.com/office/drawing/2014/main" id="{6EFBA5A6-6D7C-4D84-8A83-58DBDF6118A5}"/>
              </a:ext>
            </a:extLst>
          </p:cNvPr>
          <p:cNvSpPr>
            <a:spLocks noGrp="1"/>
          </p:cNvSpPr>
          <p:nvPr>
            <p:ph type="body" sz="quarter" idx="14"/>
          </p:nvPr>
        </p:nvSpPr>
        <p:spPr>
          <a:xfrm>
            <a:off x="270000" y="664058"/>
            <a:ext cx="20337876" cy="570982"/>
          </a:xfrm>
        </p:spPr>
        <p:txBody>
          <a:bodyPr/>
          <a:lstStyle/>
          <a:p>
            <a:r>
              <a:rPr lang="en-GB" dirty="0">
                <a:solidFill>
                  <a:srgbClr val="FFFFFF"/>
                </a:solidFill>
              </a:rPr>
              <a:t>Category insights</a:t>
            </a:r>
          </a:p>
        </p:txBody>
      </p:sp>
      <p:sp>
        <p:nvSpPr>
          <p:cNvPr id="20" name="TextBox 19">
            <a:extLst>
              <a:ext uri="{FF2B5EF4-FFF2-40B4-BE49-F238E27FC236}">
                <a16:creationId xmlns:a16="http://schemas.microsoft.com/office/drawing/2014/main" id="{03331376-0026-4312-B81F-15C967AF22EB}"/>
              </a:ext>
            </a:extLst>
          </p:cNvPr>
          <p:cNvSpPr txBox="1"/>
          <p:nvPr/>
        </p:nvSpPr>
        <p:spPr>
          <a:xfrm>
            <a:off x="1164930" y="1042510"/>
            <a:ext cx="2670577" cy="307777"/>
          </a:xfrm>
          <a:prstGeom prst="rect">
            <a:avLst/>
          </a:prstGeom>
          <a:noFill/>
          <a:ln>
            <a:noFill/>
          </a:ln>
        </p:spPr>
        <p:txBody>
          <a:bodyPr wrap="square" rtlCol="0">
            <a:spAutoFit/>
          </a:bodyPr>
          <a:lstStyle>
            <a:defPPr>
              <a:defRPr lang="en-US"/>
            </a:defPPr>
            <a:lvl1pPr algn="ctr">
              <a:defRPr sz="1800">
                <a:solidFill>
                  <a:schemeClr val="bg1"/>
                </a:solidFill>
                <a:latin typeface="+mj-lt"/>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MOTORS</a:t>
            </a:r>
          </a:p>
        </p:txBody>
      </p:sp>
      <p:sp>
        <p:nvSpPr>
          <p:cNvPr id="48" name="TextBox 47">
            <a:extLst>
              <a:ext uri="{FF2B5EF4-FFF2-40B4-BE49-F238E27FC236}">
                <a16:creationId xmlns:a16="http://schemas.microsoft.com/office/drawing/2014/main" id="{56E473D0-1192-435A-B1DB-9E0AD684F30B}"/>
              </a:ext>
            </a:extLst>
          </p:cNvPr>
          <p:cNvSpPr txBox="1"/>
          <p:nvPr/>
        </p:nvSpPr>
        <p:spPr>
          <a:xfrm>
            <a:off x="5291543" y="1014065"/>
            <a:ext cx="2670577" cy="307777"/>
          </a:xfrm>
          <a:prstGeom prst="rect">
            <a:avLst/>
          </a:prstGeom>
          <a:noFill/>
          <a:ln>
            <a:noFill/>
          </a:ln>
        </p:spPr>
        <p:txBody>
          <a:bodyPr wrap="square" rtlCol="0">
            <a:spAutoFit/>
          </a:bodyPr>
          <a:lstStyle>
            <a:defPPr>
              <a:defRPr lang="en-US"/>
            </a:defPPr>
            <a:lvl1pPr algn="ctr">
              <a:defRPr sz="1400" b="1">
                <a:solidFill>
                  <a:srgbClr val="FFFFFF"/>
                </a:solidFill>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FOOD</a:t>
            </a:r>
          </a:p>
        </p:txBody>
      </p:sp>
      <p:sp>
        <p:nvSpPr>
          <p:cNvPr id="49" name="TextBox 48">
            <a:extLst>
              <a:ext uri="{FF2B5EF4-FFF2-40B4-BE49-F238E27FC236}">
                <a16:creationId xmlns:a16="http://schemas.microsoft.com/office/drawing/2014/main" id="{1FC00FFB-E2E7-4602-A634-1D10A4AE4C88}"/>
              </a:ext>
            </a:extLst>
          </p:cNvPr>
          <p:cNvSpPr txBox="1"/>
          <p:nvPr/>
        </p:nvSpPr>
        <p:spPr>
          <a:xfrm>
            <a:off x="7535282" y="1024062"/>
            <a:ext cx="6031492" cy="307777"/>
          </a:xfrm>
          <a:prstGeom prst="rect">
            <a:avLst/>
          </a:prstGeom>
          <a:noFill/>
          <a:ln>
            <a:noFill/>
          </a:ln>
        </p:spPr>
        <p:txBody>
          <a:bodyPr wrap="square" rtlCol="0">
            <a:spAutoFit/>
          </a:bodyPr>
          <a:lstStyle>
            <a:defPPr>
              <a:defRPr lang="en-US"/>
            </a:defPPr>
            <a:lvl1pPr algn="ctr">
              <a:defRPr sz="1400" b="1">
                <a:solidFill>
                  <a:srgbClr val="FFFFFF"/>
                </a:solidFill>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RETAIL</a:t>
            </a:r>
          </a:p>
        </p:txBody>
      </p:sp>
      <p:sp>
        <p:nvSpPr>
          <p:cNvPr id="22" name="Rectangle: Rounded Corners 21">
            <a:extLst>
              <a:ext uri="{FF2B5EF4-FFF2-40B4-BE49-F238E27FC236}">
                <a16:creationId xmlns:a16="http://schemas.microsoft.com/office/drawing/2014/main" id="{6A4962CE-E113-4262-B151-35E1EB56C0B5}"/>
              </a:ext>
            </a:extLst>
          </p:cNvPr>
          <p:cNvSpPr/>
          <p:nvPr/>
        </p:nvSpPr>
        <p:spPr>
          <a:xfrm>
            <a:off x="1101524" y="1585048"/>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INNOVATIVE CARS”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148</a:t>
            </a:r>
          </a:p>
        </p:txBody>
      </p:sp>
      <p:sp>
        <p:nvSpPr>
          <p:cNvPr id="23" name="Rectangle: Rounded Corners 22">
            <a:extLst>
              <a:ext uri="{FF2B5EF4-FFF2-40B4-BE49-F238E27FC236}">
                <a16:creationId xmlns:a16="http://schemas.microsoft.com/office/drawing/2014/main" id="{CF95E091-CF86-437A-829D-EC797E3FD7C0}"/>
              </a:ext>
            </a:extLst>
          </p:cNvPr>
          <p:cNvSpPr/>
          <p:nvPr/>
        </p:nvSpPr>
        <p:spPr>
          <a:xfrm>
            <a:off x="1119964" y="3240293"/>
            <a:ext cx="2806666" cy="1360601"/>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INTEND TO BUY CAR IN NEXT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24 MONTHS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127</a:t>
            </a:r>
          </a:p>
        </p:txBody>
      </p:sp>
      <p:sp>
        <p:nvSpPr>
          <p:cNvPr id="24" name="Rectangle: Rounded Corners 23">
            <a:extLst>
              <a:ext uri="{FF2B5EF4-FFF2-40B4-BE49-F238E27FC236}">
                <a16:creationId xmlns:a16="http://schemas.microsoft.com/office/drawing/2014/main" id="{D1C6C64A-8623-490D-A340-2EE7ECA7E614}"/>
              </a:ext>
            </a:extLst>
          </p:cNvPr>
          <p:cNvSpPr/>
          <p:nvPr/>
        </p:nvSpPr>
        <p:spPr>
          <a:xfrm>
            <a:off x="1101524" y="5033670"/>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BUY – NEW (NOT SECONDHAND)</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143</a:t>
            </a:r>
          </a:p>
        </p:txBody>
      </p:sp>
      <p:sp>
        <p:nvSpPr>
          <p:cNvPr id="25" name="Rectangle: Rounded Corners 24">
            <a:extLst>
              <a:ext uri="{FF2B5EF4-FFF2-40B4-BE49-F238E27FC236}">
                <a16:creationId xmlns:a16="http://schemas.microsoft.com/office/drawing/2014/main" id="{32E68D08-D358-4A29-931A-3DA6C2AD606A}"/>
              </a:ext>
            </a:extLst>
          </p:cNvPr>
          <p:cNvSpPr/>
          <p:nvPr/>
        </p:nvSpPr>
        <p:spPr>
          <a:xfrm>
            <a:off x="5155454" y="3255799"/>
            <a:ext cx="2806666" cy="1360601"/>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“I LIKE TO EAT TAKEAWAY MEALS”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Index: 126</a:t>
            </a:r>
          </a:p>
        </p:txBody>
      </p:sp>
      <p:sp>
        <p:nvSpPr>
          <p:cNvPr id="26" name="Rectangle: Rounded Corners 25">
            <a:extLst>
              <a:ext uri="{FF2B5EF4-FFF2-40B4-BE49-F238E27FC236}">
                <a16:creationId xmlns:a16="http://schemas.microsoft.com/office/drawing/2014/main" id="{6A9D4DA7-10D1-4F33-9FB5-4BAB027DCF7B}"/>
              </a:ext>
            </a:extLst>
          </p:cNvPr>
          <p:cNvSpPr/>
          <p:nvPr/>
        </p:nvSpPr>
        <p:spPr>
          <a:xfrm>
            <a:off x="5156672" y="1585048"/>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TO TRY NEW RECIPES”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118</a:t>
            </a:r>
          </a:p>
        </p:txBody>
      </p:sp>
      <p:sp>
        <p:nvSpPr>
          <p:cNvPr id="27" name="Rectangle: Rounded Corners 26">
            <a:extLst>
              <a:ext uri="{FF2B5EF4-FFF2-40B4-BE49-F238E27FC236}">
                <a16:creationId xmlns:a16="http://schemas.microsoft.com/office/drawing/2014/main" id="{9C67D99F-1435-4CD5-A165-F7639CD20413}"/>
              </a:ext>
            </a:extLst>
          </p:cNvPr>
          <p:cNvSpPr/>
          <p:nvPr/>
        </p:nvSpPr>
        <p:spPr>
          <a:xfrm>
            <a:off x="5155454" y="5031595"/>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SPLASHING OUT AT A RESTAURANT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120</a:t>
            </a:r>
          </a:p>
        </p:txBody>
      </p:sp>
      <p:sp>
        <p:nvSpPr>
          <p:cNvPr id="28" name="Rectangle: Rounded Corners 27">
            <a:extLst>
              <a:ext uri="{FF2B5EF4-FFF2-40B4-BE49-F238E27FC236}">
                <a16:creationId xmlns:a16="http://schemas.microsoft.com/office/drawing/2014/main" id="{4432E4D0-F479-4D73-AB6E-2DABF9FC0338}"/>
              </a:ext>
            </a:extLst>
          </p:cNvPr>
          <p:cNvSpPr/>
          <p:nvPr/>
        </p:nvSpPr>
        <p:spPr>
          <a:xfrm>
            <a:off x="9153409" y="1594969"/>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VISITED MAJOR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SHOPPING CENTRES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133</a:t>
            </a:r>
          </a:p>
        </p:txBody>
      </p:sp>
      <p:sp>
        <p:nvSpPr>
          <p:cNvPr id="29" name="Rectangle: Rounded Corners 28">
            <a:extLst>
              <a:ext uri="{FF2B5EF4-FFF2-40B4-BE49-F238E27FC236}">
                <a16:creationId xmlns:a16="http://schemas.microsoft.com/office/drawing/2014/main" id="{F201C615-A18D-45C5-8269-C6C49B915A89}"/>
              </a:ext>
            </a:extLst>
          </p:cNvPr>
          <p:cNvSpPr/>
          <p:nvPr/>
        </p:nvSpPr>
        <p:spPr>
          <a:xfrm>
            <a:off x="9147695" y="3276231"/>
            <a:ext cx="2806666" cy="1360601"/>
          </a:xfrm>
          <a:prstGeom prst="roundRect">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2"/>
                </a:solidFill>
                <a:effectLst/>
                <a:uLnTx/>
                <a:uFillTx/>
                <a:latin typeface="Arial"/>
                <a:ea typeface="+mn-ea"/>
                <a:cs typeface="+mn-cs"/>
              </a:rPr>
              <a:t>£491 AMOUNT SPENT ON ONLINE SHOPPING IN PAST YEAR</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chemeClr val="accent2"/>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a:ea typeface="+mn-ea"/>
                <a:cs typeface="+mn-cs"/>
              </a:rPr>
              <a:t>Nearly £100 more than avg. UK adult</a:t>
            </a:r>
          </a:p>
        </p:txBody>
      </p:sp>
      <p:sp>
        <p:nvSpPr>
          <p:cNvPr id="31" name="Rectangle: Rounded Corners 30">
            <a:extLst>
              <a:ext uri="{FF2B5EF4-FFF2-40B4-BE49-F238E27FC236}">
                <a16:creationId xmlns:a16="http://schemas.microsoft.com/office/drawing/2014/main" id="{4531048F-3252-47D0-8DB4-BFA942FFD640}"/>
              </a:ext>
            </a:extLst>
          </p:cNvPr>
          <p:cNvSpPr/>
          <p:nvPr/>
        </p:nvSpPr>
        <p:spPr>
          <a:xfrm>
            <a:off x="9147695" y="5031498"/>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“BUY NEW PRODUCTS BEFORE MOST OF MY FRIENDS”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179</a:t>
            </a:r>
          </a:p>
        </p:txBody>
      </p:sp>
    </p:spTree>
    <p:extLst>
      <p:ext uri="{BB962C8B-B14F-4D97-AF65-F5344CB8AC3E}">
        <p14:creationId xmlns:p14="http://schemas.microsoft.com/office/powerpoint/2010/main" val="35513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87599F56-B510-DFAE-13F4-175F06E898F7}"/>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1834" b="11834"/>
          <a:stretch/>
        </p:blipFill>
        <p:spPr>
          <a:xfrm>
            <a:off x="4661634" y="1395413"/>
            <a:ext cx="4119682" cy="4560887"/>
          </a:xfrm>
        </p:spPr>
      </p:pic>
      <p:sp>
        <p:nvSpPr>
          <p:cNvPr id="2" name="Title 1"/>
          <p:cNvSpPr>
            <a:spLocks noGrp="1"/>
          </p:cNvSpPr>
          <p:nvPr>
            <p:ph type="title"/>
          </p:nvPr>
        </p:nvSpPr>
        <p:spPr/>
        <p:txBody>
          <a:bodyPr/>
          <a:lstStyle/>
          <a:p>
            <a:r>
              <a:rPr lang="en-US" dirty="0"/>
              <a:t>marvel phase 6: 2024 cinema releases</a:t>
            </a:r>
          </a:p>
        </p:txBody>
      </p:sp>
      <p:sp>
        <p:nvSpPr>
          <p:cNvPr id="7" name="Text Placeholder 6"/>
          <p:cNvSpPr>
            <a:spLocks noGrp="1"/>
          </p:cNvSpPr>
          <p:nvPr>
            <p:ph type="body" sz="quarter" idx="17"/>
          </p:nvPr>
        </p:nvSpPr>
        <p:spPr/>
        <p:txBody>
          <a:bodyPr/>
          <a:lstStyle/>
          <a:p>
            <a:r>
              <a:rPr lang="en-GB" dirty="0">
                <a:solidFill>
                  <a:schemeClr val="accent2"/>
                </a:solidFill>
              </a:rPr>
              <a:t>Captain America New World Order</a:t>
            </a:r>
          </a:p>
          <a:p>
            <a:endParaRPr lang="en-US" dirty="0"/>
          </a:p>
        </p:txBody>
      </p:sp>
      <p:pic>
        <p:nvPicPr>
          <p:cNvPr id="10" name="Picture Placeholder 9">
            <a:extLst>
              <a:ext uri="{FF2B5EF4-FFF2-40B4-BE49-F238E27FC236}">
                <a16:creationId xmlns:a16="http://schemas.microsoft.com/office/drawing/2014/main" id="{8A99BF97-8E87-2BE4-A4B4-59ED1339E08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366241" y="1395412"/>
            <a:ext cx="4113860" cy="4560887"/>
          </a:xfrm>
          <a:prstGeom prst="rect">
            <a:avLst/>
          </a:prstGeom>
        </p:spPr>
      </p:pic>
      <p:sp>
        <p:nvSpPr>
          <p:cNvPr id="19" name="Text Placeholder 14"/>
          <p:cNvSpPr>
            <a:spLocks noGrp="1"/>
          </p:cNvSpPr>
          <p:nvPr>
            <p:ph type="body" sz="quarter" idx="20"/>
          </p:nvPr>
        </p:nvSpPr>
        <p:spPr/>
        <p:txBody>
          <a:bodyPr/>
          <a:lstStyle/>
          <a:p>
            <a:r>
              <a:rPr lang="en-GB" dirty="0">
                <a:solidFill>
                  <a:schemeClr val="accent2"/>
                </a:solidFill>
              </a:rPr>
              <a:t>Thunderbolts</a:t>
            </a:r>
          </a:p>
        </p:txBody>
      </p:sp>
      <p:pic>
        <p:nvPicPr>
          <p:cNvPr id="17" name="Picture Placeholder 16">
            <a:extLst>
              <a:ext uri="{FF2B5EF4-FFF2-40B4-BE49-F238E27FC236}">
                <a16:creationId xmlns:a16="http://schemas.microsoft.com/office/drawing/2014/main" id="{7B271C05-94F9-4CA4-F094-75FF47613DEB}"/>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prstGeom prst="rect">
            <a:avLst/>
          </a:prstGeom>
        </p:spPr>
      </p:pic>
      <p:sp>
        <p:nvSpPr>
          <p:cNvPr id="3" name="Text Placeholder 2">
            <a:extLst>
              <a:ext uri="{FF2B5EF4-FFF2-40B4-BE49-F238E27FC236}">
                <a16:creationId xmlns:a16="http://schemas.microsoft.com/office/drawing/2014/main" id="{AB4D3B9F-B017-4E9F-B42F-54930C1FB912}"/>
              </a:ext>
            </a:extLst>
          </p:cNvPr>
          <p:cNvSpPr>
            <a:spLocks noGrp="1"/>
          </p:cNvSpPr>
          <p:nvPr>
            <p:ph type="body" sz="quarter" idx="23"/>
          </p:nvPr>
        </p:nvSpPr>
        <p:spPr/>
        <p:txBody>
          <a:bodyPr/>
          <a:lstStyle/>
          <a:p>
            <a:r>
              <a:rPr lang="en-GB" dirty="0">
                <a:solidFill>
                  <a:srgbClr val="C00000"/>
                </a:solidFill>
              </a:rPr>
              <a:t>Blade</a:t>
            </a:r>
          </a:p>
        </p:txBody>
      </p:sp>
      <p:sp>
        <p:nvSpPr>
          <p:cNvPr id="4" name="Text Placeholder 3">
            <a:extLst>
              <a:ext uri="{FF2B5EF4-FFF2-40B4-BE49-F238E27FC236}">
                <a16:creationId xmlns:a16="http://schemas.microsoft.com/office/drawing/2014/main" id="{EBC02114-BF05-4989-8306-877C3CF0028C}"/>
              </a:ext>
            </a:extLst>
          </p:cNvPr>
          <p:cNvSpPr>
            <a:spLocks noGrp="1"/>
          </p:cNvSpPr>
          <p:nvPr>
            <p:ph type="body" sz="quarter" idx="24"/>
          </p:nvPr>
        </p:nvSpPr>
        <p:spPr/>
        <p:txBody>
          <a:bodyPr/>
          <a:lstStyle/>
          <a:p>
            <a:r>
              <a:rPr lang="en-GB" dirty="0"/>
              <a:t>6 September 2024</a:t>
            </a:r>
          </a:p>
        </p:txBody>
      </p:sp>
      <p:sp>
        <p:nvSpPr>
          <p:cNvPr id="5" name="Text Placeholder 4">
            <a:extLst>
              <a:ext uri="{FF2B5EF4-FFF2-40B4-BE49-F238E27FC236}">
                <a16:creationId xmlns:a16="http://schemas.microsoft.com/office/drawing/2014/main" id="{FED7A39B-43FE-4AA8-A6DD-826A9FC9B856}"/>
              </a:ext>
            </a:extLst>
          </p:cNvPr>
          <p:cNvSpPr>
            <a:spLocks noGrp="1"/>
          </p:cNvSpPr>
          <p:nvPr>
            <p:ph type="body" sz="quarter" idx="27"/>
          </p:nvPr>
        </p:nvSpPr>
        <p:spPr>
          <a:xfrm>
            <a:off x="270624" y="651956"/>
            <a:ext cx="12968721" cy="436608"/>
          </a:xfrm>
        </p:spPr>
        <p:txBody>
          <a:bodyPr/>
          <a:lstStyle/>
          <a:p>
            <a:r>
              <a:rPr lang="en-GB" dirty="0"/>
              <a:t>2024 ushers in a new big-screen era for the MCU with the first leading appearances of Anthony Mackie as Captain America and Mahershala Ali as Blade, and the introduction of the anti-hero Thunderbolts team led by Florence Pugh and Sebastian Stan. </a:t>
            </a:r>
          </a:p>
        </p:txBody>
      </p:sp>
      <p:sp>
        <p:nvSpPr>
          <p:cNvPr id="9" name="Text Placeholder 8">
            <a:extLst>
              <a:ext uri="{FF2B5EF4-FFF2-40B4-BE49-F238E27FC236}">
                <a16:creationId xmlns:a16="http://schemas.microsoft.com/office/drawing/2014/main" id="{B66C7BDA-DBB0-4EC6-BB6A-D2765698B188}"/>
              </a:ext>
            </a:extLst>
          </p:cNvPr>
          <p:cNvSpPr>
            <a:spLocks noGrp="1"/>
          </p:cNvSpPr>
          <p:nvPr>
            <p:ph type="body" sz="quarter" idx="18"/>
          </p:nvPr>
        </p:nvSpPr>
        <p:spPr>
          <a:xfrm>
            <a:off x="381059" y="6307093"/>
            <a:ext cx="4140005" cy="172963"/>
          </a:xfrm>
        </p:spPr>
        <p:txBody>
          <a:bodyPr/>
          <a:lstStyle/>
          <a:p>
            <a:r>
              <a:rPr lang="en-GB" dirty="0"/>
              <a:t>3 May 2024</a:t>
            </a:r>
          </a:p>
        </p:txBody>
      </p:sp>
      <p:sp>
        <p:nvSpPr>
          <p:cNvPr id="13" name="Text Placeholder 12">
            <a:extLst>
              <a:ext uri="{FF2B5EF4-FFF2-40B4-BE49-F238E27FC236}">
                <a16:creationId xmlns:a16="http://schemas.microsoft.com/office/drawing/2014/main" id="{2935431D-0FED-4245-A8C4-7254A3F08FC1}"/>
              </a:ext>
            </a:extLst>
          </p:cNvPr>
          <p:cNvSpPr>
            <a:spLocks noGrp="1"/>
          </p:cNvSpPr>
          <p:nvPr>
            <p:ph type="body" sz="quarter" idx="21"/>
          </p:nvPr>
        </p:nvSpPr>
        <p:spPr/>
        <p:txBody>
          <a:bodyPr/>
          <a:lstStyle/>
          <a:p>
            <a:r>
              <a:rPr lang="en-GB" dirty="0"/>
              <a:t>26 July 2024</a:t>
            </a:r>
          </a:p>
        </p:txBody>
      </p:sp>
    </p:spTree>
    <p:extLst>
      <p:ext uri="{BB962C8B-B14F-4D97-AF65-F5344CB8AC3E}">
        <p14:creationId xmlns:p14="http://schemas.microsoft.com/office/powerpoint/2010/main" val="343404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1ED447-DDB9-466D-9641-10D8CED434A5}"/>
              </a:ext>
            </a:extLst>
          </p:cNvPr>
          <p:cNvSpPr>
            <a:spLocks noGrp="1"/>
          </p:cNvSpPr>
          <p:nvPr>
            <p:ph type="body" sz="quarter" idx="10"/>
          </p:nvPr>
        </p:nvSpPr>
        <p:spPr>
          <a:xfrm>
            <a:off x="0" y="0"/>
            <a:ext cx="13442950" cy="7077075"/>
          </a:xfrm>
        </p:spPr>
        <p:txBody>
          <a:bodyPr/>
          <a:lstStyle/>
          <a:p>
            <a:r>
              <a:rPr lang="en-GB" dirty="0">
                <a:solidFill>
                  <a:schemeClr val="bg1"/>
                </a:solidFill>
              </a:rPr>
              <a:t>MARVEL CINEMATIC UNIVERSE:</a:t>
            </a:r>
          </a:p>
          <a:p>
            <a:r>
              <a:rPr lang="en-GB" dirty="0">
                <a:solidFill>
                  <a:srgbClr val="FFFFFF"/>
                </a:solidFill>
              </a:rPr>
              <a:t>THE BIGGEST CINEMA </a:t>
            </a:r>
          </a:p>
          <a:p>
            <a:r>
              <a:rPr lang="en-GB" dirty="0">
                <a:solidFill>
                  <a:srgbClr val="FFFFFF"/>
                </a:solidFill>
              </a:rPr>
              <a:t>FRANCHISE OF ALL TIME </a:t>
            </a:r>
          </a:p>
          <a:p>
            <a:r>
              <a:rPr lang="en-GB" dirty="0">
                <a:solidFill>
                  <a:srgbClr val="FFFFFF"/>
                </a:solidFill>
              </a:rPr>
              <a:t>TAKING OVER £1BN AT </a:t>
            </a:r>
          </a:p>
          <a:p>
            <a:r>
              <a:rPr lang="en-GB" dirty="0">
                <a:solidFill>
                  <a:srgbClr val="FFFFFF"/>
                </a:solidFill>
              </a:rPr>
              <a:t>THE UK BOX OFFICE ALONE</a:t>
            </a:r>
          </a:p>
        </p:txBody>
      </p:sp>
      <p:sp>
        <p:nvSpPr>
          <p:cNvPr id="8" name="Text Placeholder 7">
            <a:extLst>
              <a:ext uri="{FF2B5EF4-FFF2-40B4-BE49-F238E27FC236}">
                <a16:creationId xmlns:a16="http://schemas.microsoft.com/office/drawing/2014/main" id="{37318D66-97FA-4880-A6F1-41345CA9D608}"/>
              </a:ext>
            </a:extLst>
          </p:cNvPr>
          <p:cNvSpPr>
            <a:spLocks noGrp="1"/>
          </p:cNvSpPr>
          <p:nvPr>
            <p:ph type="body" sz="quarter" idx="11"/>
          </p:nvPr>
        </p:nvSpPr>
        <p:spPr>
          <a:xfrm>
            <a:off x="10182225" y="7190847"/>
            <a:ext cx="3116263" cy="206082"/>
          </a:xfrm>
        </p:spPr>
        <p:txBody>
          <a:bodyPr/>
          <a:lstStyle/>
          <a:p>
            <a:r>
              <a:rPr lang="en-GB" dirty="0"/>
              <a:t>Source: IBOE</a:t>
            </a:r>
          </a:p>
        </p:txBody>
      </p:sp>
    </p:spTree>
    <p:extLst>
      <p:ext uri="{BB962C8B-B14F-4D97-AF65-F5344CB8AC3E}">
        <p14:creationId xmlns:p14="http://schemas.microsoft.com/office/powerpoint/2010/main" val="371014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C580F-9DCE-4EB2-9E50-BBDF1F06F65E}"/>
              </a:ext>
            </a:extLst>
          </p:cNvPr>
          <p:cNvSpPr>
            <a:spLocks noGrp="1"/>
          </p:cNvSpPr>
          <p:nvPr>
            <p:ph type="title"/>
          </p:nvPr>
        </p:nvSpPr>
        <p:spPr/>
        <p:txBody>
          <a:bodyPr/>
          <a:lstStyle/>
          <a:p>
            <a:r>
              <a:rPr lang="en-GB" dirty="0"/>
              <a:t>Fans of the </a:t>
            </a:r>
            <a:r>
              <a:rPr lang="en-GB" dirty="0" err="1"/>
              <a:t>mcu</a:t>
            </a:r>
            <a:r>
              <a:rPr lang="en-GB" dirty="0"/>
              <a:t> are more likely to be young, male and ABC1. </a:t>
            </a:r>
          </a:p>
        </p:txBody>
      </p:sp>
      <p:sp>
        <p:nvSpPr>
          <p:cNvPr id="8" name="Text Placeholder 7">
            <a:extLst>
              <a:ext uri="{FF2B5EF4-FFF2-40B4-BE49-F238E27FC236}">
                <a16:creationId xmlns:a16="http://schemas.microsoft.com/office/drawing/2014/main" id="{22CD4939-530E-4344-B0F0-01EF3C2B31D5}"/>
              </a:ext>
            </a:extLst>
          </p:cNvPr>
          <p:cNvSpPr>
            <a:spLocks noGrp="1"/>
          </p:cNvSpPr>
          <p:nvPr>
            <p:ph type="body" sz="quarter" idx="14"/>
          </p:nvPr>
        </p:nvSpPr>
        <p:spPr>
          <a:xfrm>
            <a:off x="270000" y="664058"/>
            <a:ext cx="12423740" cy="436608"/>
          </a:xfrm>
        </p:spPr>
        <p:txBody>
          <a:bodyPr/>
          <a:lstStyle/>
          <a:p>
            <a:r>
              <a:rPr lang="en-GB" dirty="0"/>
              <a:t>Marvel films should be an attractive proposition for any brands wanting to engage with a young male audience</a:t>
            </a:r>
          </a:p>
        </p:txBody>
      </p:sp>
      <p:sp>
        <p:nvSpPr>
          <p:cNvPr id="7" name="Text Placeholder 6">
            <a:extLst>
              <a:ext uri="{FF2B5EF4-FFF2-40B4-BE49-F238E27FC236}">
                <a16:creationId xmlns:a16="http://schemas.microsoft.com/office/drawing/2014/main" id="{B0EA632C-0542-4FC6-BF59-530DD1CA6D78}"/>
              </a:ext>
            </a:extLst>
          </p:cNvPr>
          <p:cNvSpPr>
            <a:spLocks noGrp="1"/>
          </p:cNvSpPr>
          <p:nvPr>
            <p:ph type="body" sz="quarter" idx="11"/>
          </p:nvPr>
        </p:nvSpPr>
        <p:spPr>
          <a:xfrm>
            <a:off x="7727948" y="7221389"/>
            <a:ext cx="5640388" cy="206082"/>
          </a:xfrm>
        </p:spPr>
        <p:txBody>
          <a:bodyPr/>
          <a:lstStyle/>
          <a:p>
            <a:r>
              <a:rPr lang="en-GB" dirty="0"/>
              <a:t>Source: GB TGI October 2022 – Fans of Marvel franchise and are cinemagoers</a:t>
            </a:r>
          </a:p>
        </p:txBody>
      </p:sp>
      <p:graphicFrame>
        <p:nvGraphicFramePr>
          <p:cNvPr id="4" name="Chart 3">
            <a:extLst>
              <a:ext uri="{FF2B5EF4-FFF2-40B4-BE49-F238E27FC236}">
                <a16:creationId xmlns:a16="http://schemas.microsoft.com/office/drawing/2014/main" id="{49FCFF97-E781-4C25-A309-5F1D1A10F876}"/>
              </a:ext>
            </a:extLst>
          </p:cNvPr>
          <p:cNvGraphicFramePr/>
          <p:nvPr>
            <p:extLst>
              <p:ext uri="{D42A27DB-BD31-4B8C-83A1-F6EECF244321}">
                <p14:modId xmlns:p14="http://schemas.microsoft.com/office/powerpoint/2010/main" val="3271564388"/>
              </p:ext>
            </p:extLst>
          </p:nvPr>
        </p:nvGraphicFramePr>
        <p:xfrm>
          <a:off x="-481188" y="1665559"/>
          <a:ext cx="4920017" cy="4057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D6D571A0-02AC-42E3-9193-FF0B00595FD4}"/>
              </a:ext>
            </a:extLst>
          </p:cNvPr>
          <p:cNvGraphicFramePr/>
          <p:nvPr/>
        </p:nvGraphicFramePr>
        <p:xfrm>
          <a:off x="2835226" y="1665559"/>
          <a:ext cx="4920017" cy="405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C6424A6B-C723-4458-9A4E-2E7162C77F2C}"/>
              </a:ext>
            </a:extLst>
          </p:cNvPr>
          <p:cNvGraphicFramePr/>
          <p:nvPr>
            <p:extLst>
              <p:ext uri="{D42A27DB-BD31-4B8C-83A1-F6EECF244321}">
                <p14:modId xmlns:p14="http://schemas.microsoft.com/office/powerpoint/2010/main" val="3681406614"/>
              </p:ext>
            </p:extLst>
          </p:nvPr>
        </p:nvGraphicFramePr>
        <p:xfrm>
          <a:off x="6064073" y="1676081"/>
          <a:ext cx="4920017" cy="4057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DC3AE83A-F177-4A7A-AF0D-B9504AE24D02}"/>
              </a:ext>
            </a:extLst>
          </p:cNvPr>
          <p:cNvGraphicFramePr/>
          <p:nvPr>
            <p:extLst>
              <p:ext uri="{D42A27DB-BD31-4B8C-83A1-F6EECF244321}">
                <p14:modId xmlns:p14="http://schemas.microsoft.com/office/powerpoint/2010/main" val="292958629"/>
              </p:ext>
            </p:extLst>
          </p:nvPr>
        </p:nvGraphicFramePr>
        <p:xfrm>
          <a:off x="9354590" y="1633245"/>
          <a:ext cx="4920017" cy="4057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17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marvel phase 5: 2023 cinema releases</a:t>
            </a:r>
          </a:p>
        </p:txBody>
      </p:sp>
      <p:sp>
        <p:nvSpPr>
          <p:cNvPr id="6" name="Text Placeholder 5"/>
          <p:cNvSpPr>
            <a:spLocks noGrp="1"/>
          </p:cNvSpPr>
          <p:nvPr>
            <p:ph type="body" sz="quarter" idx="11"/>
          </p:nvPr>
        </p:nvSpPr>
        <p:spPr>
          <a:xfrm>
            <a:off x="10182225" y="7209634"/>
            <a:ext cx="3116263" cy="206082"/>
          </a:xfrm>
        </p:spPr>
        <p:txBody>
          <a:bodyPr/>
          <a:lstStyle/>
          <a:p>
            <a:r>
              <a:rPr lang="en-US" dirty="0"/>
              <a:t>Source: DCM Planner</a:t>
            </a:r>
          </a:p>
        </p:txBody>
      </p:sp>
      <p:sp>
        <p:nvSpPr>
          <p:cNvPr id="7" name="Text Placeholder 6"/>
          <p:cNvSpPr>
            <a:spLocks noGrp="1"/>
          </p:cNvSpPr>
          <p:nvPr>
            <p:ph type="body" sz="quarter" idx="27"/>
          </p:nvPr>
        </p:nvSpPr>
        <p:spPr>
          <a:xfrm>
            <a:off x="270623" y="651956"/>
            <a:ext cx="11949085" cy="436608"/>
          </a:xfrm>
        </p:spPr>
        <p:txBody>
          <a:bodyPr/>
          <a:lstStyle/>
          <a:p>
            <a:r>
              <a:rPr lang="en-GB" dirty="0"/>
              <a:t>After a year of mostly introducing new characters to the MCU, Marvel’s 2023 focuses on sequels starring well-established characters  </a:t>
            </a:r>
          </a:p>
          <a:p>
            <a:endParaRPr lang="en-US" dirty="0"/>
          </a:p>
        </p:txBody>
      </p:sp>
      <p:sp>
        <p:nvSpPr>
          <p:cNvPr id="15" name="Text Placeholder 14"/>
          <p:cNvSpPr>
            <a:spLocks noGrp="1"/>
          </p:cNvSpPr>
          <p:nvPr>
            <p:ph type="body" sz="quarter" idx="44"/>
          </p:nvPr>
        </p:nvSpPr>
        <p:spPr>
          <a:xfrm>
            <a:off x="9754594" y="6019318"/>
            <a:ext cx="1862578" cy="939621"/>
          </a:xfrm>
        </p:spPr>
        <p:txBody>
          <a:bodyPr/>
          <a:lstStyle/>
          <a:p>
            <a:r>
              <a:rPr lang="en-GB" dirty="0">
                <a:solidFill>
                  <a:schemeClr val="accent2"/>
                </a:solidFill>
              </a:rPr>
              <a:t>The Marvels</a:t>
            </a:r>
          </a:p>
          <a:p>
            <a:endParaRPr lang="en-US" dirty="0"/>
          </a:p>
          <a:p>
            <a:r>
              <a:rPr lang="en-US" b="0" dirty="0">
                <a:solidFill>
                  <a:schemeClr val="accent6"/>
                </a:solidFill>
              </a:rPr>
              <a:t>28 July 2023</a:t>
            </a:r>
          </a:p>
        </p:txBody>
      </p:sp>
      <p:sp>
        <p:nvSpPr>
          <p:cNvPr id="23" name="Text Placeholder 14"/>
          <p:cNvSpPr>
            <a:spLocks noGrp="1"/>
          </p:cNvSpPr>
          <p:nvPr>
            <p:ph type="body" sz="quarter" idx="44"/>
          </p:nvPr>
        </p:nvSpPr>
        <p:spPr>
          <a:xfrm>
            <a:off x="5127017" y="6019318"/>
            <a:ext cx="2110750" cy="939621"/>
          </a:xfrm>
        </p:spPr>
        <p:txBody>
          <a:bodyPr/>
          <a:lstStyle/>
          <a:p>
            <a:r>
              <a:rPr lang="en-GB" dirty="0">
                <a:solidFill>
                  <a:schemeClr val="accent2"/>
                </a:solidFill>
              </a:rPr>
              <a:t>Guardians Of The Galaxy Vol. 3</a:t>
            </a:r>
          </a:p>
          <a:p>
            <a:endParaRPr lang="en-US" dirty="0"/>
          </a:p>
          <a:p>
            <a:r>
              <a:rPr lang="en-US" b="0" dirty="0">
                <a:solidFill>
                  <a:schemeClr val="accent6"/>
                </a:solidFill>
              </a:rPr>
              <a:t>5 May 2023</a:t>
            </a:r>
          </a:p>
        </p:txBody>
      </p:sp>
      <p:sp>
        <p:nvSpPr>
          <p:cNvPr id="24" name="Text Placeholder 14"/>
          <p:cNvSpPr>
            <a:spLocks noGrp="1"/>
          </p:cNvSpPr>
          <p:nvPr>
            <p:ph type="body" sz="quarter" idx="44"/>
          </p:nvPr>
        </p:nvSpPr>
        <p:spPr>
          <a:xfrm>
            <a:off x="499440" y="6019318"/>
            <a:ext cx="2493142" cy="939621"/>
          </a:xfrm>
        </p:spPr>
        <p:txBody>
          <a:bodyPr/>
          <a:lstStyle/>
          <a:p>
            <a:r>
              <a:rPr lang="en-GB" dirty="0">
                <a:solidFill>
                  <a:schemeClr val="accent2"/>
                </a:solidFill>
              </a:rPr>
              <a:t>Ant Man And The Wasp: Quantumania</a:t>
            </a:r>
          </a:p>
          <a:p>
            <a:endParaRPr lang="en-US" dirty="0"/>
          </a:p>
          <a:p>
            <a:r>
              <a:rPr lang="en-US" b="0" dirty="0">
                <a:solidFill>
                  <a:schemeClr val="accent6"/>
                </a:solidFill>
              </a:rPr>
              <a:t>17 Feb 2023</a:t>
            </a:r>
          </a:p>
        </p:txBody>
      </p:sp>
      <p:pic>
        <p:nvPicPr>
          <p:cNvPr id="5" name="Picture Placeholder 4">
            <a:extLst>
              <a:ext uri="{FF2B5EF4-FFF2-40B4-BE49-F238E27FC236}">
                <a16:creationId xmlns:a16="http://schemas.microsoft.com/office/drawing/2014/main" id="{3BA718C3-50E4-969C-D10D-19902976B98B}"/>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pic>
        <p:nvPicPr>
          <p:cNvPr id="11" name="Picture Placeholder 10">
            <a:extLst>
              <a:ext uri="{FF2B5EF4-FFF2-40B4-BE49-F238E27FC236}">
                <a16:creationId xmlns:a16="http://schemas.microsoft.com/office/drawing/2014/main" id="{2CDA83FB-935C-23B3-B03C-42AEB7203D69}"/>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a:xfrm>
            <a:off x="5127017" y="1538651"/>
            <a:ext cx="2928749" cy="4327251"/>
          </a:xfrm>
          <a:prstGeom prst="rect">
            <a:avLst/>
          </a:prstGeom>
        </p:spPr>
      </p:pic>
      <p:pic>
        <p:nvPicPr>
          <p:cNvPr id="16" name="Picture Placeholder 15">
            <a:extLst>
              <a:ext uri="{FF2B5EF4-FFF2-40B4-BE49-F238E27FC236}">
                <a16:creationId xmlns:a16="http://schemas.microsoft.com/office/drawing/2014/main" id="{43B39C6E-1FF7-0860-BD95-9957B7F915A9}"/>
              </a:ext>
            </a:extLst>
          </p:cNvPr>
          <p:cNvPicPr>
            <a:picLocks noGrp="1" noChangeAspect="1"/>
          </p:cNvPicPr>
          <p:nvPr>
            <p:ph type="pic" sz="quarter" idx="39"/>
          </p:nvPr>
        </p:nvPicPr>
        <p:blipFill>
          <a:blip r:embed="rId4" cstate="screen">
            <a:extLst>
              <a:ext uri="{28A0092B-C50C-407E-A947-70E740481C1C}">
                <a14:useLocalDpi xmlns:a14="http://schemas.microsoft.com/office/drawing/2010/main"/>
              </a:ext>
            </a:extLst>
          </a:blip>
          <a:srcRect/>
          <a:stretch>
            <a:fillRect/>
          </a:stretch>
        </p:blipFill>
        <p:spPr>
          <a:xfrm>
            <a:off x="9754594" y="1538651"/>
            <a:ext cx="2928749" cy="4327251"/>
          </a:xfrm>
          <a:prstGeom prst="rect">
            <a:avLst/>
          </a:prstGeom>
        </p:spPr>
      </p:pic>
    </p:spTree>
    <p:extLst>
      <p:ext uri="{BB962C8B-B14F-4D97-AF65-F5344CB8AC3E}">
        <p14:creationId xmlns:p14="http://schemas.microsoft.com/office/powerpoint/2010/main" val="362222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782642"/>
            <a:ext cx="8261160" cy="3774726"/>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sz="1100" b="0" dirty="0">
                <a:solidFill>
                  <a:schemeClr val="bg1"/>
                </a:solidFill>
                <a:latin typeface="Arial" pitchFamily="34" charset="0"/>
                <a:cs typeface="Arial" pitchFamily="34" charset="0"/>
              </a:rPr>
              <a:t>Ant-Man and the Wasp, along with Hank Pym and Janet Van Dyne, end up in the Quantum Realm. Interacting with strange creatures they will embark on an adventure that goes beyond the limits of what they thought was possible...</a:t>
            </a:r>
            <a:endParaRPr lang="en-GB" altLang="en-US" sz="1100" b="0" dirty="0">
              <a:solidFill>
                <a:schemeClr val="bg1"/>
              </a:solidFill>
              <a:latin typeface="Arial" pitchFamily="34" charset="0"/>
              <a:cs typeface="Arial" pitchFamily="34" charset="0"/>
            </a:endParaRP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799"/>
              </a:lnSpc>
            </a:pPr>
            <a:r>
              <a:rPr lang="en-GB" sz="1100" b="0" dirty="0">
                <a:solidFill>
                  <a:schemeClr val="bg1"/>
                </a:solidFill>
                <a:latin typeface="Arial" pitchFamily="34" charset="0"/>
                <a:cs typeface="Arial" pitchFamily="34" charset="0"/>
              </a:rPr>
              <a:t>Paul Rudd, Evangeline Lilly, Jonathan Majors, Michelle Pfeiffer, Michael Douglas and Bill Murray</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sz="1100" b="0" i="1" dirty="0">
                <a:solidFill>
                  <a:schemeClr val="bg1"/>
                </a:solidFill>
                <a:latin typeface="Arial" pitchFamily="34" charset="0"/>
                <a:cs typeface="Arial" pitchFamily="34" charset="0"/>
              </a:rPr>
              <a:t>Ant-Man and the Wasp: Quantumania </a:t>
            </a:r>
            <a:r>
              <a:rPr lang="en-GB" sz="1100" b="0" dirty="0">
                <a:solidFill>
                  <a:schemeClr val="bg1"/>
                </a:solidFill>
                <a:latin typeface="Arial" pitchFamily="34" charset="0"/>
                <a:cs typeface="Arial" pitchFamily="34" charset="0"/>
              </a:rPr>
              <a:t>has the honour of kickstarting Marvel’s next significant phase of titles in its cinematic universe, with Marvel boss Kevin Feige saying the film will be a “direct line into Phase 5 and Kang Dynasty” (the next Avengers film due out in 2025). Viewers of the Disney+ series Loki will have met him briefly already but </a:t>
            </a:r>
            <a:r>
              <a:rPr lang="en-GB" sz="1100" b="0" i="1" dirty="0">
                <a:solidFill>
                  <a:schemeClr val="bg1"/>
                </a:solidFill>
                <a:latin typeface="Arial" pitchFamily="34" charset="0"/>
                <a:cs typeface="Arial" pitchFamily="34" charset="0"/>
              </a:rPr>
              <a:t>Ant-Man and the Wasp: Quantumania </a:t>
            </a:r>
            <a:r>
              <a:rPr lang="en-GB" sz="1100" b="0" dirty="0">
                <a:solidFill>
                  <a:schemeClr val="bg1"/>
                </a:solidFill>
                <a:latin typeface="Arial" pitchFamily="34" charset="0"/>
                <a:cs typeface="Arial" pitchFamily="34" charset="0"/>
              </a:rPr>
              <a:t>will be the first big screen appearance of the new Marvel ‘big bad’ Kang, played by Jonathan Majors. We expect this to stimulate desire among Marvel fans to see this title more than the previous Ant-Man films, which have never played too heavily into the over-arching MCU. Brands looking for a strong 16-34 / 16-34 male-skewing audience need not look any further than this, the first superhero blockbuster of the year.  </a:t>
            </a:r>
            <a:endParaRPr lang="en-GB" altLang="en-US" sz="1100" b="0" dirty="0">
              <a:solidFill>
                <a:schemeClr val="bg1"/>
              </a:solidFill>
              <a:latin typeface="Arial" pitchFamily="34" charset="0"/>
              <a:cs typeface="Arial" pitchFamily="34" charset="0"/>
            </a:endParaRP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Ant-man and the wasp: </a:t>
            </a:r>
            <a:r>
              <a:rPr lang="en-GB" dirty="0" err="1"/>
              <a:t>quantUmania</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The first film to kick-off Marvel Cinematic Universe’s (MCU) Phase 5</a:t>
            </a:r>
          </a:p>
        </p:txBody>
      </p:sp>
      <p:sp>
        <p:nvSpPr>
          <p:cNvPr id="16" name="Rectangle 15">
            <a:extLst>
              <a:ext uri="{FF2B5EF4-FFF2-40B4-BE49-F238E27FC236}">
                <a16:creationId xmlns:a16="http://schemas.microsoft.com/office/drawing/2014/main" id="{55822937-1369-4930-8648-0951018680F8}"/>
              </a:ext>
            </a:extLst>
          </p:cNvPr>
          <p:cNvSpPr/>
          <p:nvPr/>
        </p:nvSpPr>
        <p:spPr>
          <a:xfrm>
            <a:off x="11069746" y="7198930"/>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3375635373"/>
              </p:ext>
            </p:extLst>
          </p:nvPr>
        </p:nvGraphicFramePr>
        <p:xfrm>
          <a:off x="250950" y="993181"/>
          <a:ext cx="8442494" cy="596136"/>
        </p:xfrm>
        <a:graphic>
          <a:graphicData uri="http://schemas.openxmlformats.org/drawingml/2006/table">
            <a:tbl>
              <a:tblPr firstRow="1" bandRow="1">
                <a:tableStyleId>{5C22544A-7EE6-4342-B048-85BDC9FD1C3A}</a:tableStyleId>
              </a:tblPr>
              <a:tblGrid>
                <a:gridCol w="1406400">
                  <a:extLst>
                    <a:ext uri="{9D8B030D-6E8A-4147-A177-3AD203B41FA5}">
                      <a16:colId xmlns:a16="http://schemas.microsoft.com/office/drawing/2014/main" val="1043653864"/>
                    </a:ext>
                  </a:extLst>
                </a:gridCol>
                <a:gridCol w="2204937">
                  <a:extLst>
                    <a:ext uri="{9D8B030D-6E8A-4147-A177-3AD203B41FA5}">
                      <a16:colId xmlns:a16="http://schemas.microsoft.com/office/drawing/2014/main" val="1430915649"/>
                    </a:ext>
                  </a:extLst>
                </a:gridCol>
                <a:gridCol w="1195488">
                  <a:extLst>
                    <a:ext uri="{9D8B030D-6E8A-4147-A177-3AD203B41FA5}">
                      <a16:colId xmlns:a16="http://schemas.microsoft.com/office/drawing/2014/main" val="1969532920"/>
                    </a:ext>
                  </a:extLst>
                </a:gridCol>
                <a:gridCol w="1371600">
                  <a:extLst>
                    <a:ext uri="{9D8B030D-6E8A-4147-A177-3AD203B41FA5}">
                      <a16:colId xmlns:a16="http://schemas.microsoft.com/office/drawing/2014/main" val="696929619"/>
                    </a:ext>
                  </a:extLst>
                </a:gridCol>
                <a:gridCol w="2264069">
                  <a:extLst>
                    <a:ext uri="{9D8B030D-6E8A-4147-A177-3AD203B41FA5}">
                      <a16:colId xmlns:a16="http://schemas.microsoft.com/office/drawing/2014/main" val="214587584"/>
                    </a:ext>
                  </a:extLst>
                </a:gridCol>
              </a:tblGrid>
              <a:tr h="344676">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09778">
                <a:tc>
                  <a:txBody>
                    <a:bodyPr/>
                    <a:lstStyle/>
                    <a:p>
                      <a:pPr algn="ctr"/>
                      <a:r>
                        <a:rPr lang="en-GB" sz="1050" b="0" kern="1200" dirty="0">
                          <a:solidFill>
                            <a:schemeClr val="bg1"/>
                          </a:solidFill>
                          <a:latin typeface="+mn-lt"/>
                          <a:ea typeface="+mn-ea"/>
                          <a:cs typeface="+mn-cs"/>
                        </a:rPr>
                        <a:t>17 February 2023</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2.7m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Superhero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725381347"/>
              </p:ext>
            </p:extLst>
          </p:nvPr>
        </p:nvGraphicFramePr>
        <p:xfrm>
          <a:off x="270000" y="5600701"/>
          <a:ext cx="8261160" cy="1189206"/>
        </p:xfrm>
        <a:graphic>
          <a:graphicData uri="http://schemas.openxmlformats.org/drawingml/2006/table">
            <a:tbl>
              <a:tblPr firstRow="1" bandRow="1">
                <a:tableStyleId>{5C22544A-7EE6-4342-B048-85BDC9FD1C3A}</a:tableStyleId>
              </a:tblPr>
              <a:tblGrid>
                <a:gridCol w="1376860">
                  <a:extLst>
                    <a:ext uri="{9D8B030D-6E8A-4147-A177-3AD203B41FA5}">
                      <a16:colId xmlns:a16="http://schemas.microsoft.com/office/drawing/2014/main" val="1395259455"/>
                    </a:ext>
                  </a:extLst>
                </a:gridCol>
                <a:gridCol w="1376860">
                  <a:extLst>
                    <a:ext uri="{9D8B030D-6E8A-4147-A177-3AD203B41FA5}">
                      <a16:colId xmlns:a16="http://schemas.microsoft.com/office/drawing/2014/main" val="683455642"/>
                    </a:ext>
                  </a:extLst>
                </a:gridCol>
                <a:gridCol w="1376860">
                  <a:extLst>
                    <a:ext uri="{9D8B030D-6E8A-4147-A177-3AD203B41FA5}">
                      <a16:colId xmlns:a16="http://schemas.microsoft.com/office/drawing/2014/main" val="2016657501"/>
                    </a:ext>
                  </a:extLst>
                </a:gridCol>
                <a:gridCol w="1376860">
                  <a:extLst>
                    <a:ext uri="{9D8B030D-6E8A-4147-A177-3AD203B41FA5}">
                      <a16:colId xmlns:a16="http://schemas.microsoft.com/office/drawing/2014/main" val="2752111294"/>
                    </a:ext>
                  </a:extLst>
                </a:gridCol>
                <a:gridCol w="1376860">
                  <a:extLst>
                    <a:ext uri="{9D8B030D-6E8A-4147-A177-3AD203B41FA5}">
                      <a16:colId xmlns:a16="http://schemas.microsoft.com/office/drawing/2014/main" val="1099605818"/>
                    </a:ext>
                  </a:extLst>
                </a:gridCol>
                <a:gridCol w="1376860">
                  <a:extLst>
                    <a:ext uri="{9D8B030D-6E8A-4147-A177-3AD203B41FA5}">
                      <a16:colId xmlns:a16="http://schemas.microsoft.com/office/drawing/2014/main" val="19339951"/>
                    </a:ext>
                  </a:extLst>
                </a:gridCol>
              </a:tblGrid>
              <a:tr h="285444">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Adults (16+)</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Ads</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Men</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Ads</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Men</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4.07%</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7.6%</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10.7%</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4.5%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6.3%</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2.2m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rtl="0" fontAlgn="ctr"/>
                      <a:r>
                        <a:rPr lang="en-GB" sz="1050" b="0" i="0" u="none" strike="noStrike" dirty="0">
                          <a:solidFill>
                            <a:srgbClr val="000000"/>
                          </a:solidFill>
                          <a:effectLst/>
                          <a:latin typeface="Arial" panose="020B0604020202020204" pitchFamily="34" charset="0"/>
                        </a:rPr>
                        <a:t>1.3m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982k</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1.3m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959k</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332874">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9</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12</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7</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9" name="Picture 8">
            <a:extLst>
              <a:ext uri="{FF2B5EF4-FFF2-40B4-BE49-F238E27FC236}">
                <a16:creationId xmlns:a16="http://schemas.microsoft.com/office/drawing/2014/main" id="{E8975D2E-1AEA-4662-A39B-68927EE39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41" r="14912"/>
          <a:stretch/>
        </p:blipFill>
        <p:spPr>
          <a:xfrm>
            <a:off x="8822480" y="993181"/>
            <a:ext cx="4369520" cy="5672242"/>
          </a:xfrm>
          <a:prstGeom prst="rect">
            <a:avLst/>
          </a:prstGeom>
        </p:spPr>
      </p:pic>
    </p:spTree>
    <p:extLst>
      <p:ext uri="{BB962C8B-B14F-4D97-AF65-F5344CB8AC3E}">
        <p14:creationId xmlns:p14="http://schemas.microsoft.com/office/powerpoint/2010/main" val="25353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90AB3A31-1168-494F-B4B0-B98A29731997}"/>
              </a:ext>
            </a:extLst>
          </p:cNvPr>
          <p:cNvGraphicFramePr>
            <a:graphicFrameLocks/>
          </p:cNvGraphicFramePr>
          <p:nvPr>
            <p:extLst>
              <p:ext uri="{D42A27DB-BD31-4B8C-83A1-F6EECF244321}">
                <p14:modId xmlns:p14="http://schemas.microsoft.com/office/powerpoint/2010/main" val="3879917254"/>
              </p:ext>
            </p:extLst>
          </p:nvPr>
        </p:nvGraphicFramePr>
        <p:xfrm>
          <a:off x="622708" y="1412240"/>
          <a:ext cx="11919956" cy="5255153"/>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Ant-Man and the Wasp: Quantumania WILL DELIVER A YOUNG MALE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Based on current forecasts we estimate that Ant-Man And The Wasp: Quantumania will deliver 12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91109" y="7236244"/>
            <a:ext cx="5977218" cy="144782"/>
          </a:xfrm>
        </p:spPr>
        <p:txBody>
          <a:bodyPr/>
          <a:lstStyle/>
          <a:p>
            <a:r>
              <a:rPr lang="en-GB" b="1" dirty="0"/>
              <a:t>Source: </a:t>
            </a:r>
            <a:r>
              <a:rPr lang="en-GB" dirty="0"/>
              <a:t>CAA C+F Planner. Predicted industry admissions.</a:t>
            </a:r>
            <a:endParaRPr lang="en-US" dirty="0"/>
          </a:p>
        </p:txBody>
      </p:sp>
    </p:spTree>
    <p:extLst>
      <p:ext uri="{BB962C8B-B14F-4D97-AF65-F5344CB8AC3E}">
        <p14:creationId xmlns:p14="http://schemas.microsoft.com/office/powerpoint/2010/main" val="309699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748151"/>
            <a:ext cx="8162800" cy="3774726"/>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sz="1100" b="0" dirty="0">
                <a:solidFill>
                  <a:schemeClr val="bg1"/>
                </a:solidFill>
                <a:latin typeface="Arial" pitchFamily="34" charset="0"/>
                <a:cs typeface="Arial" pitchFamily="34" charset="0"/>
              </a:rPr>
              <a:t>Still reeling from the loss of Gamora, Peter Quill rallies his team to defend the universe and one of their own - a mission that could mean the end of the Guardians if not successful.</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799"/>
              </a:lnSpc>
            </a:pPr>
            <a:r>
              <a:rPr lang="en-GB" sz="1100" b="0" dirty="0">
                <a:solidFill>
                  <a:schemeClr val="bg1"/>
                </a:solidFill>
                <a:latin typeface="Arial" pitchFamily="34" charset="0"/>
                <a:cs typeface="Arial" pitchFamily="34" charset="0"/>
              </a:rPr>
              <a:t>Chris Pratt, Zoe Saldana, Karen Gillan, Bradley Cooper, Dave Bautista, Will Poulter</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altLang="en-US" sz="1100" b="0" dirty="0">
                <a:solidFill>
                  <a:schemeClr val="bg1"/>
                </a:solidFill>
                <a:latin typeface="Arial" pitchFamily="34" charset="0"/>
                <a:cs typeface="Arial" pitchFamily="34" charset="0"/>
              </a:rPr>
              <a:t>Coming off the back of the team’s appearance in </a:t>
            </a:r>
            <a:r>
              <a:rPr lang="en-GB" altLang="en-US" sz="1100" b="0" i="1" dirty="0">
                <a:solidFill>
                  <a:schemeClr val="bg1"/>
                </a:solidFill>
                <a:latin typeface="Arial" pitchFamily="34" charset="0"/>
                <a:cs typeface="Arial" pitchFamily="34" charset="0"/>
              </a:rPr>
              <a:t>Thor: Love and Thunder </a:t>
            </a:r>
            <a:r>
              <a:rPr lang="en-GB" altLang="en-US" sz="1100" b="0" dirty="0">
                <a:solidFill>
                  <a:schemeClr val="bg1"/>
                </a:solidFill>
                <a:latin typeface="Arial" pitchFamily="34" charset="0"/>
                <a:cs typeface="Arial" pitchFamily="34" charset="0"/>
              </a:rPr>
              <a:t>Vol. 3 sees the team re-unite under the vision of director James Gunn for one last film (before he jumps ship to DC) so expectations are high for an epic conclusion to this iteration of the Guardians of the Galaxy. The popularity of these characters was particularly seen with the release of Vol. 2 growing its box office by 42% here in the UK compared to Vol 1.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b="0" dirty="0">
                <a:solidFill>
                  <a:schemeClr val="bg1"/>
                </a:solidFill>
                <a:latin typeface="Arial" pitchFamily="34" charset="0"/>
                <a:cs typeface="Arial" pitchFamily="34" charset="0"/>
              </a:rPr>
              <a:t>We expect this long-awaited follow-up to perform as well as the previous film, with it forecast to deliver 5m industry admissions and 16 16-34 TVRs – the highest forecast for this demo of any film in 2023. This makes it a must-have on the AV plan for any brands keen to reach and engage this audience in the late Spring.</a:t>
            </a:r>
          </a:p>
          <a:p>
            <a:pPr>
              <a:lnSpc>
                <a:spcPts val="1800"/>
              </a:lnSpc>
            </a:pPr>
            <a:endParaRPr lang="en-GB" altLang="en-US" sz="1100" b="0" dirty="0">
              <a:solidFill>
                <a:schemeClr val="bg1"/>
              </a:solidFill>
              <a:latin typeface="Arial" pitchFamily="34" charset="0"/>
              <a:cs typeface="Arial" pitchFamily="34" charset="0"/>
            </a:endParaRP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Guardians Of The galaxy Vol. 3</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lang="en-GB" sz="1400" dirty="0">
                <a:solidFill>
                  <a:srgbClr val="8A8A8D"/>
                </a:solidFill>
                <a:latin typeface="Arial"/>
              </a:rPr>
              <a:t>The fan favourites return for another adventure</a:t>
            </a:r>
            <a:endParaRPr kumimoji="0" lang="en-GB" sz="1400" b="1" i="0" u="none" strike="noStrike" kern="1200" cap="none" spc="0" normalizeH="0" baseline="0" noProof="0" dirty="0">
              <a:ln>
                <a:noFill/>
              </a:ln>
              <a:solidFill>
                <a:srgbClr val="8A8A8D"/>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11069746" y="7198930"/>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504277794"/>
              </p:ext>
            </p:extLst>
          </p:nvPr>
        </p:nvGraphicFramePr>
        <p:xfrm>
          <a:off x="250950" y="993181"/>
          <a:ext cx="8063709" cy="662940"/>
        </p:xfrm>
        <a:graphic>
          <a:graphicData uri="http://schemas.openxmlformats.org/drawingml/2006/table">
            <a:tbl>
              <a:tblPr firstRow="1" bandRow="1">
                <a:tableStyleId>{5C22544A-7EE6-4342-B048-85BDC9FD1C3A}</a:tableStyleId>
              </a:tblPr>
              <a:tblGrid>
                <a:gridCol w="1343300">
                  <a:extLst>
                    <a:ext uri="{9D8B030D-6E8A-4147-A177-3AD203B41FA5}">
                      <a16:colId xmlns:a16="http://schemas.microsoft.com/office/drawing/2014/main" val="1043653864"/>
                    </a:ext>
                  </a:extLst>
                </a:gridCol>
                <a:gridCol w="2106009">
                  <a:extLst>
                    <a:ext uri="{9D8B030D-6E8A-4147-A177-3AD203B41FA5}">
                      <a16:colId xmlns:a16="http://schemas.microsoft.com/office/drawing/2014/main" val="1430915649"/>
                    </a:ext>
                  </a:extLst>
                </a:gridCol>
                <a:gridCol w="1141851">
                  <a:extLst>
                    <a:ext uri="{9D8B030D-6E8A-4147-A177-3AD203B41FA5}">
                      <a16:colId xmlns:a16="http://schemas.microsoft.com/office/drawing/2014/main" val="1969532920"/>
                    </a:ext>
                  </a:extLst>
                </a:gridCol>
                <a:gridCol w="1310061">
                  <a:extLst>
                    <a:ext uri="{9D8B030D-6E8A-4147-A177-3AD203B41FA5}">
                      <a16:colId xmlns:a16="http://schemas.microsoft.com/office/drawing/2014/main" val="696929619"/>
                    </a:ext>
                  </a:extLst>
                </a:gridCol>
                <a:gridCol w="2162488">
                  <a:extLst>
                    <a:ext uri="{9D8B030D-6E8A-4147-A177-3AD203B41FA5}">
                      <a16:colId xmlns:a16="http://schemas.microsoft.com/office/drawing/2014/main" val="214587584"/>
                    </a:ext>
                  </a:extLst>
                </a:gridCol>
              </a:tblGrid>
              <a:tr h="344676">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09778">
                <a:tc>
                  <a:txBody>
                    <a:bodyPr/>
                    <a:lstStyle/>
                    <a:p>
                      <a:pPr algn="ctr"/>
                      <a:r>
                        <a:rPr lang="en-GB" sz="1050" b="0" kern="1200" dirty="0">
                          <a:solidFill>
                            <a:schemeClr val="bg1"/>
                          </a:solidFill>
                          <a:latin typeface="+mn-lt"/>
                          <a:ea typeface="+mn-ea"/>
                          <a:cs typeface="+mn-cs"/>
                        </a:rPr>
                        <a:t>5 May 2023</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5m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Superhero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3311955214"/>
              </p:ext>
            </p:extLst>
          </p:nvPr>
        </p:nvGraphicFramePr>
        <p:xfrm>
          <a:off x="250544" y="5700409"/>
          <a:ext cx="8261160" cy="1089497"/>
        </p:xfrm>
        <a:graphic>
          <a:graphicData uri="http://schemas.openxmlformats.org/drawingml/2006/table">
            <a:tbl>
              <a:tblPr firstRow="1" bandRow="1">
                <a:tableStyleId>{5C22544A-7EE6-4342-B048-85BDC9FD1C3A}</a:tableStyleId>
              </a:tblPr>
              <a:tblGrid>
                <a:gridCol w="1376860">
                  <a:extLst>
                    <a:ext uri="{9D8B030D-6E8A-4147-A177-3AD203B41FA5}">
                      <a16:colId xmlns:a16="http://schemas.microsoft.com/office/drawing/2014/main" val="1395259455"/>
                    </a:ext>
                  </a:extLst>
                </a:gridCol>
                <a:gridCol w="1376860">
                  <a:extLst>
                    <a:ext uri="{9D8B030D-6E8A-4147-A177-3AD203B41FA5}">
                      <a16:colId xmlns:a16="http://schemas.microsoft.com/office/drawing/2014/main" val="683455642"/>
                    </a:ext>
                  </a:extLst>
                </a:gridCol>
                <a:gridCol w="1376860">
                  <a:extLst>
                    <a:ext uri="{9D8B030D-6E8A-4147-A177-3AD203B41FA5}">
                      <a16:colId xmlns:a16="http://schemas.microsoft.com/office/drawing/2014/main" val="2016657501"/>
                    </a:ext>
                  </a:extLst>
                </a:gridCol>
                <a:gridCol w="1376860">
                  <a:extLst>
                    <a:ext uri="{9D8B030D-6E8A-4147-A177-3AD203B41FA5}">
                      <a16:colId xmlns:a16="http://schemas.microsoft.com/office/drawing/2014/main" val="2752111294"/>
                    </a:ext>
                  </a:extLst>
                </a:gridCol>
                <a:gridCol w="1376860">
                  <a:extLst>
                    <a:ext uri="{9D8B030D-6E8A-4147-A177-3AD203B41FA5}">
                      <a16:colId xmlns:a16="http://schemas.microsoft.com/office/drawing/2014/main" val="1099605818"/>
                    </a:ext>
                  </a:extLst>
                </a:gridCol>
                <a:gridCol w="1376860">
                  <a:extLst>
                    <a:ext uri="{9D8B030D-6E8A-4147-A177-3AD203B41FA5}">
                      <a16:colId xmlns:a16="http://schemas.microsoft.com/office/drawing/2014/main" val="19339951"/>
                    </a:ext>
                  </a:extLst>
                </a:gridCol>
              </a:tblGrid>
              <a:tr h="261511">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Adults (16+)</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Ads</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Men</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Ads</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Men</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61511">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7.2%</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13%</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8.4%</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8.8%</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61511">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4.2m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rtl="0" fontAlgn="ctr"/>
                      <a:r>
                        <a:rPr lang="en-GB" sz="1050" b="0" i="0" u="none" strike="noStrike" dirty="0">
                          <a:solidFill>
                            <a:srgbClr val="000000"/>
                          </a:solidFill>
                          <a:effectLst/>
                          <a:latin typeface="Arial" panose="020B0604020202020204" pitchFamily="34" charset="0"/>
                        </a:rPr>
                        <a:t>2.4m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1.4m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2.6m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1.4m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304964">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9</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16</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19</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10</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11</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10" name="Picture 9">
            <a:extLst>
              <a:ext uri="{FF2B5EF4-FFF2-40B4-BE49-F238E27FC236}">
                <a16:creationId xmlns:a16="http://schemas.microsoft.com/office/drawing/2014/main" id="{768B5280-F558-497F-5AFB-81C3C10DCE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978" t="164" r="5513" b="-164"/>
          <a:stretch/>
        </p:blipFill>
        <p:spPr>
          <a:xfrm>
            <a:off x="8623749" y="1068263"/>
            <a:ext cx="4464141" cy="5721644"/>
          </a:xfrm>
          <a:prstGeom prst="rect">
            <a:avLst/>
          </a:prstGeom>
        </p:spPr>
      </p:pic>
    </p:spTree>
    <p:extLst>
      <p:ext uri="{BB962C8B-B14F-4D97-AF65-F5344CB8AC3E}">
        <p14:creationId xmlns:p14="http://schemas.microsoft.com/office/powerpoint/2010/main" val="387394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Guardians of the galaxy vol. 3 WILL DELIVER A YOUNG MALE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Based on current forecasts we estimate that Guardians Of The Galaxy Vol. 3 will deliver 19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03559" y="7250432"/>
            <a:ext cx="5977218" cy="144782"/>
          </a:xfrm>
        </p:spPr>
        <p:txBody>
          <a:bodyPr/>
          <a:lstStyle/>
          <a:p>
            <a:r>
              <a:rPr lang="en-GB" b="1" dirty="0"/>
              <a:t>Source: </a:t>
            </a:r>
            <a:r>
              <a:rPr lang="en-GB" dirty="0"/>
              <a:t>CAA C+F Planner. Predicted industry admissions.</a:t>
            </a:r>
            <a:endParaRPr lang="en-US" dirty="0"/>
          </a:p>
        </p:txBody>
      </p:sp>
      <p:graphicFrame>
        <p:nvGraphicFramePr>
          <p:cNvPr id="10" name="Chart 9">
            <a:extLst>
              <a:ext uri="{FF2B5EF4-FFF2-40B4-BE49-F238E27FC236}">
                <a16:creationId xmlns:a16="http://schemas.microsoft.com/office/drawing/2014/main" id="{379165B2-3D9C-42B9-BAE6-AC309DD9501A}"/>
              </a:ext>
            </a:extLst>
          </p:cNvPr>
          <p:cNvGraphicFramePr>
            <a:graphicFrameLocks/>
          </p:cNvGraphicFramePr>
          <p:nvPr>
            <p:extLst>
              <p:ext uri="{D42A27DB-BD31-4B8C-83A1-F6EECF244321}">
                <p14:modId xmlns:p14="http://schemas.microsoft.com/office/powerpoint/2010/main" val="2325451847"/>
              </p:ext>
            </p:extLst>
          </p:nvPr>
        </p:nvGraphicFramePr>
        <p:xfrm>
          <a:off x="238133" y="1225685"/>
          <a:ext cx="12689106" cy="5441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7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782642"/>
            <a:ext cx="7459870" cy="3774726"/>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sz="1100" b="0" strike="noStrike" dirty="0">
                <a:solidFill>
                  <a:schemeClr val="bg1"/>
                </a:solidFill>
                <a:effectLst/>
                <a:latin typeface="Arial" panose="020B0604020202020204" pitchFamily="34" charset="0"/>
              </a:rPr>
              <a:t>Carol Danvers</a:t>
            </a:r>
            <a:r>
              <a:rPr lang="en-GB" sz="1100" b="0" dirty="0">
                <a:solidFill>
                  <a:schemeClr val="bg1"/>
                </a:solidFill>
                <a:effectLst/>
                <a:latin typeface="Arial" panose="020B0604020202020204" pitchFamily="34" charset="0"/>
              </a:rPr>
              <a:t>, </a:t>
            </a:r>
            <a:r>
              <a:rPr lang="en-GB" sz="1100" b="0" strike="noStrike" dirty="0">
                <a:solidFill>
                  <a:schemeClr val="bg1"/>
                </a:solidFill>
                <a:effectLst/>
                <a:latin typeface="Arial" panose="020B0604020202020204" pitchFamily="34" charset="0"/>
              </a:rPr>
              <a:t>Monica Rambeau, and Kamala Khan</a:t>
            </a:r>
            <a:r>
              <a:rPr lang="en-GB" sz="1100" b="0" dirty="0">
                <a:solidFill>
                  <a:schemeClr val="bg1"/>
                </a:solidFill>
                <a:effectLst/>
                <a:latin typeface="Arial" panose="020B0604020202020204" pitchFamily="34" charset="0"/>
              </a:rPr>
              <a:t> begin swapping places with each other every time they use their powers and must team-up to figure out why.</a:t>
            </a:r>
          </a:p>
          <a:p>
            <a:pPr>
              <a:lnSpc>
                <a:spcPts val="1800"/>
              </a:lnSpc>
            </a:pPr>
            <a:endParaRPr lang="en-GB" altLang="en-US" sz="1100" dirty="0">
              <a:solidFill>
                <a:schemeClr val="bg1"/>
              </a:solidFill>
              <a:highlight>
                <a:srgbClr val="FFFF00"/>
              </a:highlight>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800"/>
              </a:lnSpc>
            </a:pPr>
            <a:r>
              <a:rPr lang="en-GB" sz="1100" b="0" dirty="0">
                <a:solidFill>
                  <a:schemeClr val="bg1"/>
                </a:solidFill>
              </a:rPr>
              <a:t>Brie Larson, Teyonah Parris, Iman </a:t>
            </a:r>
            <a:r>
              <a:rPr lang="en-GB" sz="1100" b="0" dirty="0" err="1">
                <a:solidFill>
                  <a:schemeClr val="bg1"/>
                </a:solidFill>
              </a:rPr>
              <a:t>Vellani</a:t>
            </a:r>
            <a:r>
              <a:rPr lang="en-GB" sz="1100" b="0" dirty="0">
                <a:solidFill>
                  <a:schemeClr val="bg1"/>
                </a:solidFill>
              </a:rPr>
              <a:t>, Samuel L. Jackson, Zawe Ashton </a:t>
            </a:r>
          </a:p>
          <a:p>
            <a:pPr>
              <a:lnSpc>
                <a:spcPts val="1800"/>
              </a:lnSpc>
            </a:pPr>
            <a:endParaRPr lang="en-GB" altLang="en-US" sz="8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altLang="en-US" sz="1100" b="0" dirty="0">
                <a:solidFill>
                  <a:schemeClr val="bg1"/>
                </a:solidFill>
                <a:latin typeface="Arial" pitchFamily="34" charset="0"/>
                <a:cs typeface="Arial" pitchFamily="34" charset="0"/>
              </a:rPr>
              <a:t>Wrapping together events from recent Disney+ series including Wandavision and Ms Marvel, </a:t>
            </a:r>
            <a:r>
              <a:rPr lang="en-GB" altLang="en-US" sz="1100" b="0" i="1" dirty="0">
                <a:solidFill>
                  <a:schemeClr val="bg1"/>
                </a:solidFill>
                <a:latin typeface="Arial" pitchFamily="34" charset="0"/>
                <a:cs typeface="Arial" pitchFamily="34" charset="0"/>
              </a:rPr>
              <a:t>The Marvels </a:t>
            </a:r>
            <a:r>
              <a:rPr lang="en-GB" altLang="en-US" sz="1100" b="0" dirty="0">
                <a:solidFill>
                  <a:schemeClr val="bg1"/>
                </a:solidFill>
                <a:latin typeface="Arial" pitchFamily="34" charset="0"/>
                <a:cs typeface="Arial" pitchFamily="34" charset="0"/>
              </a:rPr>
              <a:t>will pick up right after the post-credits scene of the latter series. Reports from the D23 expo last Autumn say the first footage of the film was “aggressively fun”. Helmed by Nia DaCosta, who superbly directed </a:t>
            </a:r>
            <a:r>
              <a:rPr lang="en-GB" altLang="en-US" sz="1100" b="0" i="1" dirty="0">
                <a:solidFill>
                  <a:schemeClr val="bg1"/>
                </a:solidFill>
                <a:latin typeface="Arial" pitchFamily="34" charset="0"/>
                <a:cs typeface="Arial" pitchFamily="34" charset="0"/>
              </a:rPr>
              <a:t>Candyman </a:t>
            </a:r>
            <a:r>
              <a:rPr lang="en-GB" altLang="en-US" sz="1100" b="0" dirty="0">
                <a:solidFill>
                  <a:schemeClr val="bg1"/>
                </a:solidFill>
                <a:latin typeface="Arial" pitchFamily="34" charset="0"/>
                <a:cs typeface="Arial" pitchFamily="34" charset="0"/>
              </a:rPr>
              <a:t>(2021), the director becomes the first black woman and youngest person to ever to direct a MCU movie.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b="0" dirty="0">
                <a:solidFill>
                  <a:schemeClr val="bg1"/>
                </a:solidFill>
                <a:latin typeface="Arial" pitchFamily="34" charset="0"/>
                <a:cs typeface="Arial" pitchFamily="34" charset="0"/>
              </a:rPr>
              <a:t>The first Captain Marvel remains in the top 10 most successful Marvel films at the UK box Office (£39m), outgrossing the likes of </a:t>
            </a:r>
            <a:r>
              <a:rPr lang="en-GB" altLang="en-US" sz="1100" b="0" i="1" dirty="0">
                <a:solidFill>
                  <a:schemeClr val="bg1"/>
                </a:solidFill>
                <a:latin typeface="Arial" pitchFamily="34" charset="0"/>
                <a:cs typeface="Arial" pitchFamily="34" charset="0"/>
              </a:rPr>
              <a:t>Thor: Love and Thunder,</a:t>
            </a:r>
            <a:r>
              <a:rPr lang="en-GB" altLang="en-US" sz="1100" b="0" dirty="0">
                <a:solidFill>
                  <a:schemeClr val="bg1"/>
                </a:solidFill>
                <a:latin typeface="Arial" pitchFamily="34" charset="0"/>
                <a:cs typeface="Arial" pitchFamily="34" charset="0"/>
              </a:rPr>
              <a:t> so this second film has a strong base to build from. </a:t>
            </a:r>
            <a:r>
              <a:rPr lang="en-GB" altLang="en-US" sz="1100" b="0" i="1" dirty="0">
                <a:solidFill>
                  <a:schemeClr val="bg1"/>
                </a:solidFill>
                <a:latin typeface="Arial" pitchFamily="34" charset="0"/>
                <a:cs typeface="Arial" pitchFamily="34" charset="0"/>
              </a:rPr>
              <a:t>The Marvels </a:t>
            </a:r>
            <a:r>
              <a:rPr lang="en-GB" altLang="en-US" sz="1100" b="0" dirty="0">
                <a:solidFill>
                  <a:schemeClr val="bg1"/>
                </a:solidFill>
                <a:latin typeface="Arial" pitchFamily="34" charset="0"/>
                <a:cs typeface="Arial" pitchFamily="34" charset="0"/>
              </a:rPr>
              <a:t>will be one of the most efficient 16-34 blockbusters of the year, forecast to have a 53% 16-34 profile and deliver 13 16-34 TVRs across its run. </a:t>
            </a: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THE MARVELS</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lang="en-GB" dirty="0">
                <a:solidFill>
                  <a:srgbClr val="8A8A8D"/>
                </a:solidFill>
                <a:latin typeface="Arial"/>
              </a:rPr>
              <a:t>Bringing together Captain Marvel, Monica Rambeau and Ms Marvel for the first time</a:t>
            </a:r>
          </a:p>
        </p:txBody>
      </p:sp>
      <p:sp>
        <p:nvSpPr>
          <p:cNvPr id="16" name="Rectangle 15">
            <a:extLst>
              <a:ext uri="{FF2B5EF4-FFF2-40B4-BE49-F238E27FC236}">
                <a16:creationId xmlns:a16="http://schemas.microsoft.com/office/drawing/2014/main" id="{55822937-1369-4930-8648-0951018680F8}"/>
              </a:ext>
            </a:extLst>
          </p:cNvPr>
          <p:cNvSpPr/>
          <p:nvPr/>
        </p:nvSpPr>
        <p:spPr>
          <a:xfrm>
            <a:off x="11069746" y="7198930"/>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3424898659"/>
              </p:ext>
            </p:extLst>
          </p:nvPr>
        </p:nvGraphicFramePr>
        <p:xfrm>
          <a:off x="250950" y="993181"/>
          <a:ext cx="7478919" cy="662940"/>
        </p:xfrm>
        <a:graphic>
          <a:graphicData uri="http://schemas.openxmlformats.org/drawingml/2006/table">
            <a:tbl>
              <a:tblPr firstRow="1" bandRow="1">
                <a:tableStyleId>{5C22544A-7EE6-4342-B048-85BDC9FD1C3A}</a:tableStyleId>
              </a:tblPr>
              <a:tblGrid>
                <a:gridCol w="1245882">
                  <a:extLst>
                    <a:ext uri="{9D8B030D-6E8A-4147-A177-3AD203B41FA5}">
                      <a16:colId xmlns:a16="http://schemas.microsoft.com/office/drawing/2014/main" val="1043653864"/>
                    </a:ext>
                  </a:extLst>
                </a:gridCol>
                <a:gridCol w="2189951">
                  <a:extLst>
                    <a:ext uri="{9D8B030D-6E8A-4147-A177-3AD203B41FA5}">
                      <a16:colId xmlns:a16="http://schemas.microsoft.com/office/drawing/2014/main" val="1430915649"/>
                    </a:ext>
                  </a:extLst>
                </a:gridCol>
                <a:gridCol w="826851">
                  <a:extLst>
                    <a:ext uri="{9D8B030D-6E8A-4147-A177-3AD203B41FA5}">
                      <a16:colId xmlns:a16="http://schemas.microsoft.com/office/drawing/2014/main" val="1969532920"/>
                    </a:ext>
                  </a:extLst>
                </a:gridCol>
                <a:gridCol w="1210574">
                  <a:extLst>
                    <a:ext uri="{9D8B030D-6E8A-4147-A177-3AD203B41FA5}">
                      <a16:colId xmlns:a16="http://schemas.microsoft.com/office/drawing/2014/main" val="696929619"/>
                    </a:ext>
                  </a:extLst>
                </a:gridCol>
                <a:gridCol w="2005661">
                  <a:extLst>
                    <a:ext uri="{9D8B030D-6E8A-4147-A177-3AD203B41FA5}">
                      <a16:colId xmlns:a16="http://schemas.microsoft.com/office/drawing/2014/main" val="214587584"/>
                    </a:ext>
                  </a:extLst>
                </a:gridCol>
              </a:tblGrid>
              <a:tr h="344676">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2"/>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09778">
                <a:tc>
                  <a:txBody>
                    <a:bodyPr/>
                    <a:lstStyle/>
                    <a:p>
                      <a:pPr algn="ctr"/>
                      <a:r>
                        <a:rPr lang="en-GB" sz="1050" b="0" kern="1200" dirty="0">
                          <a:solidFill>
                            <a:schemeClr val="bg1"/>
                          </a:solidFill>
                          <a:latin typeface="+mn-lt"/>
                          <a:ea typeface="+mn-ea"/>
                          <a:cs typeface="+mn-cs"/>
                        </a:rPr>
                        <a:t>28 Jul 2023</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3.8m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Superhero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2936018046"/>
              </p:ext>
            </p:extLst>
          </p:nvPr>
        </p:nvGraphicFramePr>
        <p:xfrm>
          <a:off x="269999" y="5617800"/>
          <a:ext cx="7459872" cy="1047623"/>
        </p:xfrm>
        <a:graphic>
          <a:graphicData uri="http://schemas.openxmlformats.org/drawingml/2006/table">
            <a:tbl>
              <a:tblPr firstRow="1" bandRow="1">
                <a:tableStyleId>{5C22544A-7EE6-4342-B048-85BDC9FD1C3A}</a:tableStyleId>
              </a:tblPr>
              <a:tblGrid>
                <a:gridCol w="1243312">
                  <a:extLst>
                    <a:ext uri="{9D8B030D-6E8A-4147-A177-3AD203B41FA5}">
                      <a16:colId xmlns:a16="http://schemas.microsoft.com/office/drawing/2014/main" val="1395259455"/>
                    </a:ext>
                  </a:extLst>
                </a:gridCol>
                <a:gridCol w="1243312">
                  <a:extLst>
                    <a:ext uri="{9D8B030D-6E8A-4147-A177-3AD203B41FA5}">
                      <a16:colId xmlns:a16="http://schemas.microsoft.com/office/drawing/2014/main" val="683455642"/>
                    </a:ext>
                  </a:extLst>
                </a:gridCol>
                <a:gridCol w="1243312">
                  <a:extLst>
                    <a:ext uri="{9D8B030D-6E8A-4147-A177-3AD203B41FA5}">
                      <a16:colId xmlns:a16="http://schemas.microsoft.com/office/drawing/2014/main" val="2016657501"/>
                    </a:ext>
                  </a:extLst>
                </a:gridCol>
                <a:gridCol w="1243312">
                  <a:extLst>
                    <a:ext uri="{9D8B030D-6E8A-4147-A177-3AD203B41FA5}">
                      <a16:colId xmlns:a16="http://schemas.microsoft.com/office/drawing/2014/main" val="2752111294"/>
                    </a:ext>
                  </a:extLst>
                </a:gridCol>
                <a:gridCol w="1243312">
                  <a:extLst>
                    <a:ext uri="{9D8B030D-6E8A-4147-A177-3AD203B41FA5}">
                      <a16:colId xmlns:a16="http://schemas.microsoft.com/office/drawing/2014/main" val="1099605818"/>
                    </a:ext>
                  </a:extLst>
                </a:gridCol>
                <a:gridCol w="1243312">
                  <a:extLst>
                    <a:ext uri="{9D8B030D-6E8A-4147-A177-3AD203B41FA5}">
                      <a16:colId xmlns:a16="http://schemas.microsoft.com/office/drawing/2014/main" val="19339951"/>
                    </a:ext>
                  </a:extLst>
                </a:gridCol>
              </a:tblGrid>
              <a:tr h="236301">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Adults (16+)</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Ads</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Men</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Ads</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Men</a:t>
                      </a:r>
                      <a:endParaRPr lang="en-GB" sz="105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36301">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5.6%</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11%</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13%</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7%</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8%</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36301">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3.1m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rtl="0" fontAlgn="ctr"/>
                      <a:r>
                        <a:rPr lang="en-GB" sz="1050" b="0" i="0" u="none" strike="noStrike" dirty="0">
                          <a:solidFill>
                            <a:srgbClr val="000000"/>
                          </a:solidFill>
                          <a:effectLst/>
                          <a:latin typeface="Arial" panose="020B0604020202020204" pitchFamily="34" charset="0"/>
                        </a:rPr>
                        <a:t>2m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1.2m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2.1m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a:r>
                        <a:rPr lang="en-GB" sz="1050" dirty="0">
                          <a:solidFill>
                            <a:schemeClr val="bg1"/>
                          </a:solidFill>
                        </a:rPr>
                        <a:t>1.2m</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275566">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6</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13</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16</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8</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50" dirty="0">
                          <a:solidFill>
                            <a:schemeClr val="bg1"/>
                          </a:solidFill>
                        </a:rPr>
                        <a:t>9</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13" name="Picture 12">
            <a:extLst>
              <a:ext uri="{FF2B5EF4-FFF2-40B4-BE49-F238E27FC236}">
                <a16:creationId xmlns:a16="http://schemas.microsoft.com/office/drawing/2014/main" id="{8F30AA08-37DB-4F11-9D2A-7B8C9F85C4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57" r="7137"/>
          <a:stretch/>
        </p:blipFill>
        <p:spPr>
          <a:xfrm>
            <a:off x="7940987" y="1297827"/>
            <a:ext cx="5008170" cy="5367596"/>
          </a:xfrm>
          <a:prstGeom prst="rect">
            <a:avLst/>
          </a:prstGeom>
        </p:spPr>
      </p:pic>
    </p:spTree>
    <p:extLst>
      <p:ext uri="{BB962C8B-B14F-4D97-AF65-F5344CB8AC3E}">
        <p14:creationId xmlns:p14="http://schemas.microsoft.com/office/powerpoint/2010/main" val="40907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C6E2553F-1800-FF44-A99B-F190D6BDA0FB}"/>
    </a:ext>
  </a:extLst>
</a:theme>
</file>

<file path=ppt/theme/theme3.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4.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C6E2553F-1800-FF44-A99B-F190D6BDA0FB}"/>
    </a:ext>
  </a:extLst>
</a:theme>
</file>

<file path=ppt/theme/theme5.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1558</Words>
  <Application>Microsoft Office PowerPoint</Application>
  <PresentationFormat>Custom</PresentationFormat>
  <Paragraphs>253</Paragraphs>
  <Slides>13</Slides>
  <Notes>6</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3" baseType="lpstr">
      <vt:lpstr>Arial</vt:lpstr>
      <vt:lpstr>Century Gothic</vt:lpstr>
      <vt:lpstr>Impact</vt:lpstr>
      <vt:lpstr>Wingdings</vt:lpstr>
      <vt:lpstr>Divider Slides</vt:lpstr>
      <vt:lpstr>Statement Slides</vt:lpstr>
      <vt:lpstr>Image Slides</vt:lpstr>
      <vt:lpstr>1_Statement Slides</vt:lpstr>
      <vt:lpstr>3_Copy Slides</vt:lpstr>
      <vt:lpstr>think-cell Slide</vt:lpstr>
      <vt:lpstr>MARVEL CINEMATIC UNIVERSE</vt:lpstr>
      <vt:lpstr>PowerPoint Presentation</vt:lpstr>
      <vt:lpstr>Fans of the mcu are more likely to be young, male and ABC1. </vt:lpstr>
      <vt:lpstr>marvel phase 5: 2023 cinema releases</vt:lpstr>
      <vt:lpstr>Ant-man and the wasp: quantUmania</vt:lpstr>
      <vt:lpstr>Ant-Man and the Wasp: Quantumania WILL DELIVER A YOUNG MALE AUDIENCE</vt:lpstr>
      <vt:lpstr>Guardians Of The galaxy Vol. 3</vt:lpstr>
      <vt:lpstr>Guardians of the galaxy vol. 3 WILL DELIVER A YOUNG MALE AUDIENCE</vt:lpstr>
      <vt:lpstr>THE MARVELS</vt:lpstr>
      <vt:lpstr>The marvels WILL DELIVER A YOUNG MALE AUDIENCE</vt:lpstr>
      <vt:lpstr>THE MARVEL AUDIENCE IS A PERFECT MATCH FOR GAMING &amp; TECH BRANDS</vt:lpstr>
      <vt:lpstr>AUDIENCE SNAPSHOTS: MARVEL FANS</vt:lpstr>
      <vt:lpstr>marvel phase 6: 2024 cinema releases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2021-05-05T12:55:09Z</dcterms:created>
  <dcterms:modified xsi:type="dcterms:W3CDTF">2023-01-25T12:15:15Z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