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44" r:id="rId2"/>
  </p:sldMasterIdLst>
  <p:notesMasterIdLst>
    <p:notesMasterId r:id="rId5"/>
  </p:notesMasterIdLst>
  <p:handoutMasterIdLst>
    <p:handoutMasterId r:id="rId6"/>
  </p:handoutMasterIdLst>
  <p:sldIdLst>
    <p:sldId id="454" r:id="rId3"/>
    <p:sldId id="455" r:id="rId4"/>
  </p:sldIdLst>
  <p:sldSz cx="10080625" cy="7561263"/>
  <p:notesSz cx="6858000" cy="9144000"/>
  <p:custDataLst>
    <p:tags r:id="rId7"/>
  </p:custDataLst>
  <p:defaultText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defaultTextStyle>
  <p:extLst>
    <p:ext uri="{EFAFB233-063F-42B5-8137-9DF3F51BA10A}">
      <p15:sldGuideLst xmlns:mc="http://schemas.openxmlformats.org/markup-compatibility/2006" xmlns:mv="urn:schemas-microsoft-com:mac:vml"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6"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B3449"/>
    <a:srgbClr val="EA576C"/>
    <a:srgbClr val="DFDEDE"/>
    <a:srgbClr val="8A8A8D"/>
    <a:srgbClr val="F8F8F8"/>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827" autoAdjust="0"/>
    <p:restoredTop sz="94584" autoAdjust="0"/>
  </p:normalViewPr>
  <p:slideViewPr>
    <p:cSldViewPr snapToGrid="0">
      <p:cViewPr>
        <p:scale>
          <a:sx n="90" d="100"/>
          <a:sy n="90" d="100"/>
        </p:scale>
        <p:origin x="-2610" y="-408"/>
      </p:cViewPr>
      <p:guideLst>
        <p:guide orient="horz" pos="1578"/>
        <p:guide orient="horz" pos="4624"/>
        <p:guide orient="horz" pos="1513"/>
        <p:guide orient="horz" pos="1220"/>
        <p:guide orient="horz" pos="879"/>
        <p:guide orient="horz" pos="1154"/>
        <p:guide orient="horz" pos="1860"/>
        <p:guide orient="horz" pos="1919"/>
        <p:guide orient="horz" pos="2613"/>
        <p:guide orient="horz" pos="2899"/>
        <p:guide orient="horz" pos="3243"/>
        <p:guide orient="horz" pos="3675"/>
        <p:guide orient="horz" pos="4285"/>
        <p:guide orient="horz" pos="3316"/>
        <p:guide orient="horz" pos="3597"/>
        <p:guide orient="horz" pos="4008"/>
        <p:guide orient="horz" pos="4357"/>
        <p:guide orient="horz" pos="3937"/>
        <p:guide orient="horz" pos="2962"/>
        <p:guide orient="horz" pos="2547"/>
        <p:guide orient="horz" pos="2265"/>
        <p:guide orient="horz" pos="3632"/>
        <p:guide orient="horz" pos="183"/>
        <p:guide orient="horz" pos="467"/>
        <p:guide orient="horz" pos="525"/>
        <p:guide orient="horz" pos="807"/>
        <p:guide pos="180"/>
        <p:guide pos="3217"/>
        <p:guide pos="625"/>
        <p:guide pos="689"/>
        <p:guide pos="1121"/>
        <p:guide pos="1196"/>
        <p:guide pos="1629"/>
        <p:guide pos="1705"/>
        <p:guide pos="2138"/>
        <p:guide pos="2206"/>
        <p:guide pos="2662"/>
        <p:guide pos="2734"/>
        <p:guide pos="3146"/>
        <p:guide pos="3635"/>
        <p:guide pos="3711"/>
        <p:guide pos="4150"/>
        <p:guide pos="4226"/>
        <p:guide pos="4653"/>
        <p:guide pos="4735"/>
        <p:guide pos="5164"/>
        <p:guide pos="5242"/>
        <p:guide pos="5675"/>
        <p:guide pos="5743"/>
        <p:guide pos="6177"/>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21096"/>
    </p:cViewPr>
  </p:sorterViewPr>
  <p:notesViewPr>
    <p:cSldViewPr snapToGrid="0" showGuides="1">
      <p:cViewPr varScale="1">
        <p:scale>
          <a:sx n="95" d="100"/>
          <a:sy n="95" d="100"/>
        </p:scale>
        <p:origin x="-4256"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F741D12-1BA0-4D16-B253-39E4DA7AD69F}" type="datetimeFigureOut">
              <a:rPr lang="en-US" smtClean="0"/>
              <a:pPr/>
              <a:t>5/19/2014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10782-FDC2-4F7C-A018-7A502E5089C7}" type="slidenum">
              <a:rPr lang="en-US" smtClean="0"/>
              <a:pPr/>
              <a:t>‹#›</a:t>
            </a:fld>
            <a:endParaRPr lang="en-US"/>
          </a:p>
        </p:txBody>
      </p:sp>
    </p:spTree>
    <p:extLst>
      <p:ext uri="{BB962C8B-B14F-4D97-AF65-F5344CB8AC3E}">
        <p14:creationId xmlns:p14="http://schemas.microsoft.com/office/powerpoint/2010/main" val="1944837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D0E036-A0EF-40EA-AC2B-818A5F8CFC1C}" type="datetimeFigureOut">
              <a:rPr lang="en-US" smtClean="0"/>
              <a:pPr/>
              <a:t>5/19/2014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36D52-512B-47DE-BC94-6C88A56CE986}" type="slidenum">
              <a:rPr lang="en-US" smtClean="0"/>
              <a:pPr/>
              <a:t>‹#›</a:t>
            </a:fld>
            <a:endParaRPr lang="en-US"/>
          </a:p>
        </p:txBody>
      </p:sp>
    </p:spTree>
    <p:extLst>
      <p:ext uri="{BB962C8B-B14F-4D97-AF65-F5344CB8AC3E}">
        <p14:creationId xmlns:p14="http://schemas.microsoft.com/office/powerpoint/2010/main" val="1340996986"/>
      </p:ext>
    </p:extLst>
  </p:cSld>
  <p:clrMap bg1="lt1" tx1="dk1" bg2="lt2" tx2="dk2" accent1="accent1" accent2="accent2" accent3="accent3" accent4="accent4" accent5="accent5" accent6="accent6" hlink="hlink" folHlink="folHlink"/>
  <p:notesStyle>
    <a:lvl1pPr marL="0" algn="l" defTabSz="961844" rtl="0" eaLnBrk="1" latinLnBrk="0" hangingPunct="1">
      <a:defRPr sz="1300" kern="1200">
        <a:solidFill>
          <a:schemeClr val="tx1"/>
        </a:solidFill>
        <a:latin typeface="+mn-lt"/>
        <a:ea typeface="+mn-ea"/>
        <a:cs typeface="+mn-cs"/>
      </a:defRPr>
    </a:lvl1pPr>
    <a:lvl2pPr marL="480923" algn="l" defTabSz="961844" rtl="0" eaLnBrk="1" latinLnBrk="0" hangingPunct="1">
      <a:defRPr sz="1300" kern="1200">
        <a:solidFill>
          <a:schemeClr val="tx1"/>
        </a:solidFill>
        <a:latin typeface="+mn-lt"/>
        <a:ea typeface="+mn-ea"/>
        <a:cs typeface="+mn-cs"/>
      </a:defRPr>
    </a:lvl2pPr>
    <a:lvl3pPr marL="961844" algn="l" defTabSz="961844" rtl="0" eaLnBrk="1" latinLnBrk="0" hangingPunct="1">
      <a:defRPr sz="1300" kern="1200">
        <a:solidFill>
          <a:schemeClr val="tx1"/>
        </a:solidFill>
        <a:latin typeface="+mn-lt"/>
        <a:ea typeface="+mn-ea"/>
        <a:cs typeface="+mn-cs"/>
      </a:defRPr>
    </a:lvl3pPr>
    <a:lvl4pPr marL="1442769" algn="l" defTabSz="961844" rtl="0" eaLnBrk="1" latinLnBrk="0" hangingPunct="1">
      <a:defRPr sz="1300" kern="1200">
        <a:solidFill>
          <a:schemeClr val="tx1"/>
        </a:solidFill>
        <a:latin typeface="+mn-lt"/>
        <a:ea typeface="+mn-ea"/>
        <a:cs typeface="+mn-cs"/>
      </a:defRPr>
    </a:lvl4pPr>
    <a:lvl5pPr marL="1923691" algn="l" defTabSz="961844" rtl="0" eaLnBrk="1" latinLnBrk="0" hangingPunct="1">
      <a:defRPr sz="1300" kern="1200">
        <a:solidFill>
          <a:schemeClr val="tx1"/>
        </a:solidFill>
        <a:latin typeface="+mn-lt"/>
        <a:ea typeface="+mn-ea"/>
        <a:cs typeface="+mn-cs"/>
      </a:defRPr>
    </a:lvl5pPr>
    <a:lvl6pPr marL="2404613" algn="l" defTabSz="961844" rtl="0" eaLnBrk="1" latinLnBrk="0" hangingPunct="1">
      <a:defRPr sz="1300" kern="1200">
        <a:solidFill>
          <a:schemeClr val="tx1"/>
        </a:solidFill>
        <a:latin typeface="+mn-lt"/>
        <a:ea typeface="+mn-ea"/>
        <a:cs typeface="+mn-cs"/>
      </a:defRPr>
    </a:lvl6pPr>
    <a:lvl7pPr marL="2885535" algn="l" defTabSz="961844" rtl="0" eaLnBrk="1" latinLnBrk="0" hangingPunct="1">
      <a:defRPr sz="1300" kern="1200">
        <a:solidFill>
          <a:schemeClr val="tx1"/>
        </a:solidFill>
        <a:latin typeface="+mn-lt"/>
        <a:ea typeface="+mn-ea"/>
        <a:cs typeface="+mn-cs"/>
      </a:defRPr>
    </a:lvl7pPr>
    <a:lvl8pPr marL="3366458" algn="l" defTabSz="961844" rtl="0" eaLnBrk="1" latinLnBrk="0" hangingPunct="1">
      <a:defRPr sz="1300" kern="1200">
        <a:solidFill>
          <a:schemeClr val="tx1"/>
        </a:solidFill>
        <a:latin typeface="+mn-lt"/>
        <a:ea typeface="+mn-ea"/>
        <a:cs typeface="+mn-cs"/>
      </a:defRPr>
    </a:lvl8pPr>
    <a:lvl9pPr marL="3847378" algn="l" defTabSz="961844"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ase_study_1">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3793952" y="1771742"/>
            <a:ext cx="5956870" cy="3652807"/>
          </a:xfrm>
          <a:prstGeom prst="rect">
            <a:avLst/>
          </a:prstGeom>
          <a:solidFill>
            <a:srgbClr val="CAC8C8"/>
          </a:solidFill>
          <a:ln>
            <a:noFill/>
          </a:ln>
          <a:effectLst/>
        </p:spPr>
        <p:txBody>
          <a:bodyPr vert="horz"/>
          <a:lstStyle>
            <a:lvl1pPr>
              <a:defRPr>
                <a:solidFill>
                  <a:schemeClr val="bg1"/>
                </a:solidFill>
              </a:defRPr>
            </a:lvl1pPr>
          </a:lstStyle>
          <a:p>
            <a:endParaRPr lang="en-US" dirty="0" smtClean="0"/>
          </a:p>
          <a:p>
            <a:endParaRPr lang="en-US" dirty="0" smtClean="0"/>
          </a:p>
          <a:p>
            <a:endParaRPr lang="en-US" dirty="0" smtClean="0"/>
          </a:p>
          <a:p>
            <a:endParaRPr lang="en-US" dirty="0" smtClean="0"/>
          </a:p>
          <a:p>
            <a:r>
              <a:rPr lang="en-US" dirty="0" smtClean="0"/>
              <a:t>		Insert picture here</a:t>
            </a:r>
            <a:endParaRPr lang="en-US" dirty="0"/>
          </a:p>
        </p:txBody>
      </p:sp>
      <p:graphicFrame>
        <p:nvGraphicFramePr>
          <p:cNvPr id="8" name="Object 7"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51413" name="think-cell Slide" r:id="rId4" imgW="6350000" imgH="6350000" progId="">
                  <p:embed/>
                </p:oleObj>
              </mc:Choice>
              <mc:Fallback>
                <p:oleObj name="think-cell Slide" r:id="rId4" imgW="6350000" imgH="6350000" progId="">
                  <p:embed/>
                  <p:pic>
                    <p:nvPicPr>
                      <p:cNvPr id="0" name="Picture 20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itle 3"/>
          <p:cNvSpPr>
            <a:spLocks noGrp="1"/>
          </p:cNvSpPr>
          <p:nvPr>
            <p:ph type="title" hasCustomPrompt="1"/>
          </p:nvPr>
        </p:nvSpPr>
        <p:spPr>
          <a:xfrm>
            <a:off x="263445" y="344821"/>
            <a:ext cx="9308541" cy="409568"/>
          </a:xfrm>
        </p:spPr>
        <p:txBody>
          <a:bodyPr/>
          <a:lstStyle>
            <a:lvl1pPr>
              <a:defRPr baseline="0"/>
            </a:lvl1pPr>
          </a:lstStyle>
          <a:p>
            <a:r>
              <a:rPr lang="en-GB" dirty="0" smtClean="0"/>
              <a:t>Insert property TITLE HERE</a:t>
            </a:r>
            <a:endParaRPr lang="en-US" dirty="0"/>
          </a:p>
        </p:txBody>
      </p:sp>
      <p:sp>
        <p:nvSpPr>
          <p:cNvPr id="13" name="Text Placeholder 12"/>
          <p:cNvSpPr>
            <a:spLocks noGrp="1"/>
          </p:cNvSpPr>
          <p:nvPr>
            <p:ph type="body" sz="quarter" idx="11" hasCustomPrompt="1"/>
          </p:nvPr>
        </p:nvSpPr>
        <p:spPr>
          <a:xfrm>
            <a:off x="250825" y="771889"/>
            <a:ext cx="9328120" cy="237225"/>
          </a:xfrm>
          <a:prstGeom prst="rect">
            <a:avLst/>
          </a:prstGeom>
        </p:spPr>
        <p:txBody>
          <a:bodyPr vert="horz" lIns="36000" tIns="0"/>
          <a:lstStyle>
            <a:lvl1pPr>
              <a:defRPr sz="1400" baseline="0">
                <a:solidFill>
                  <a:schemeClr val="accent6"/>
                </a:solidFill>
              </a:defRPr>
            </a:lvl1pPr>
          </a:lstStyle>
          <a:p>
            <a:pPr lvl="0"/>
            <a:r>
              <a:rPr lang="en-GB" dirty="0" smtClean="0"/>
              <a:t>Insert subtitle here</a:t>
            </a:r>
          </a:p>
        </p:txBody>
      </p:sp>
      <p:sp>
        <p:nvSpPr>
          <p:cNvPr id="15" name="Picture Placeholder 14"/>
          <p:cNvSpPr>
            <a:spLocks noGrp="1"/>
          </p:cNvSpPr>
          <p:nvPr>
            <p:ph type="pic" sz="quarter" idx="12" hasCustomPrompt="1"/>
          </p:nvPr>
        </p:nvSpPr>
        <p:spPr>
          <a:xfrm>
            <a:off x="1677988" y="6915150"/>
            <a:ext cx="1504950" cy="517525"/>
          </a:xfrm>
          <a:prstGeom prst="rect">
            <a:avLst/>
          </a:prstGeom>
        </p:spPr>
        <p:txBody>
          <a:bodyPr vert="horz"/>
          <a:lstStyle>
            <a:lvl1pPr>
              <a:defRPr>
                <a:solidFill>
                  <a:srgbClr val="8A8A8D"/>
                </a:solidFill>
              </a:defRPr>
            </a:lvl1pPr>
          </a:lstStyle>
          <a:p>
            <a:r>
              <a:rPr lang="en-US" dirty="0" smtClean="0"/>
              <a:t>Logo here</a:t>
            </a:r>
            <a:endParaRPr lang="en-US" dirty="0"/>
          </a:p>
        </p:txBody>
      </p:sp>
      <p:sp>
        <p:nvSpPr>
          <p:cNvPr id="27" name="Text Placeholder 26"/>
          <p:cNvSpPr>
            <a:spLocks noGrp="1"/>
          </p:cNvSpPr>
          <p:nvPr>
            <p:ph type="body" sz="quarter" idx="16" hasCustomPrompt="1"/>
          </p:nvPr>
        </p:nvSpPr>
        <p:spPr>
          <a:xfrm>
            <a:off x="266700" y="2096146"/>
            <a:ext cx="3057525" cy="1817688"/>
          </a:xfrm>
          <a:prstGeom prst="rect">
            <a:avLst/>
          </a:prstGeom>
        </p:spPr>
        <p:txBody>
          <a:bodyPr vert="horz" lIns="36000" tIns="0"/>
          <a:lstStyle>
            <a:lvl1pPr>
              <a:defRPr sz="1000" b="0" baseline="0">
                <a:solidFill>
                  <a:srgbClr val="000000"/>
                </a:solidFill>
                <a:latin typeface="Arial"/>
                <a:cs typeface="Arial"/>
              </a:defRPr>
            </a:lvl1pPr>
            <a:lvl2pPr>
              <a:defRPr sz="1100">
                <a:solidFill>
                  <a:srgbClr val="000000"/>
                </a:solidFill>
                <a:latin typeface="Arial"/>
                <a:cs typeface="Arial"/>
              </a:defRPr>
            </a:lvl2pPr>
            <a:lvl3pPr>
              <a:defRPr sz="1100">
                <a:solidFill>
                  <a:srgbClr val="000000"/>
                </a:solidFill>
                <a:latin typeface="Arial"/>
                <a:cs typeface="Arial"/>
              </a:defRPr>
            </a:lvl3pPr>
            <a:lvl4pPr>
              <a:defRPr sz="1100">
                <a:solidFill>
                  <a:srgbClr val="000000"/>
                </a:solidFill>
                <a:latin typeface="Arial"/>
                <a:cs typeface="Arial"/>
              </a:defRPr>
            </a:lvl4pPr>
            <a:lvl5pPr>
              <a:defRPr sz="1100">
                <a:solidFill>
                  <a:srgbClr val="000000"/>
                </a:solidFill>
                <a:latin typeface="Arial"/>
                <a:cs typeface="Arial"/>
              </a:defRPr>
            </a:lvl5pPr>
          </a:lstStyle>
          <a:p>
            <a:pPr lvl="0"/>
            <a:r>
              <a:rPr lang="en-US" b="0" dirty="0" smtClean="0"/>
              <a:t>Insert text here</a:t>
            </a:r>
            <a:endParaRPr lang="en-US" dirty="0"/>
          </a:p>
        </p:txBody>
      </p:sp>
      <p:sp>
        <p:nvSpPr>
          <p:cNvPr id="28" name="Text Placeholder 26"/>
          <p:cNvSpPr>
            <a:spLocks noGrp="1"/>
          </p:cNvSpPr>
          <p:nvPr>
            <p:ph type="body" sz="quarter" idx="17" hasCustomPrompt="1"/>
          </p:nvPr>
        </p:nvSpPr>
        <p:spPr>
          <a:xfrm>
            <a:off x="266700" y="4385300"/>
            <a:ext cx="3057525" cy="1817688"/>
          </a:xfrm>
          <a:prstGeom prst="rect">
            <a:avLst/>
          </a:prstGeom>
        </p:spPr>
        <p:txBody>
          <a:bodyPr vert="horz" lIns="36000" tIns="0"/>
          <a:lstStyle>
            <a:lvl1pPr>
              <a:defRPr sz="1000" b="0" baseline="0">
                <a:solidFill>
                  <a:srgbClr val="000000"/>
                </a:solidFill>
                <a:latin typeface="Arial"/>
                <a:cs typeface="Arial"/>
              </a:defRPr>
            </a:lvl1pPr>
            <a:lvl2pPr>
              <a:defRPr sz="1100">
                <a:solidFill>
                  <a:srgbClr val="000000"/>
                </a:solidFill>
                <a:latin typeface="Arial"/>
                <a:cs typeface="Arial"/>
              </a:defRPr>
            </a:lvl2pPr>
            <a:lvl3pPr>
              <a:defRPr sz="1100">
                <a:solidFill>
                  <a:srgbClr val="000000"/>
                </a:solidFill>
                <a:latin typeface="Arial"/>
                <a:cs typeface="Arial"/>
              </a:defRPr>
            </a:lvl3pPr>
            <a:lvl4pPr>
              <a:defRPr sz="1100">
                <a:solidFill>
                  <a:srgbClr val="000000"/>
                </a:solidFill>
                <a:latin typeface="Arial"/>
                <a:cs typeface="Arial"/>
              </a:defRPr>
            </a:lvl4pPr>
            <a:lvl5pPr>
              <a:defRPr sz="1100">
                <a:solidFill>
                  <a:srgbClr val="000000"/>
                </a:solidFill>
                <a:latin typeface="Arial"/>
                <a:cs typeface="Arial"/>
              </a:defRPr>
            </a:lvl5pPr>
          </a:lstStyle>
          <a:p>
            <a:pPr lvl="0"/>
            <a:r>
              <a:rPr lang="en-US" b="0" dirty="0" smtClean="0"/>
              <a:t>Insert text here</a:t>
            </a:r>
            <a:endParaRPr lang="en-US" dirty="0"/>
          </a:p>
        </p:txBody>
      </p:sp>
      <p:sp>
        <p:nvSpPr>
          <p:cNvPr id="30" name="Text Placeholder 29"/>
          <p:cNvSpPr>
            <a:spLocks noGrp="1"/>
          </p:cNvSpPr>
          <p:nvPr>
            <p:ph type="body" sz="quarter" idx="18" hasCustomPrompt="1"/>
          </p:nvPr>
        </p:nvSpPr>
        <p:spPr>
          <a:xfrm>
            <a:off x="266898" y="1803813"/>
            <a:ext cx="3071813" cy="256620"/>
          </a:xfrm>
          <a:prstGeom prst="rect">
            <a:avLst/>
          </a:prstGeom>
        </p:spPr>
        <p:txBody>
          <a:bodyPr vert="horz" lIns="36000"/>
          <a:lstStyle>
            <a:lvl1pPr>
              <a:defRPr sz="1400" baseline="0">
                <a:solidFill>
                  <a:srgbClr val="000000"/>
                </a:solidFill>
              </a:defRPr>
            </a:lvl1pPr>
          </a:lstStyle>
          <a:p>
            <a:pPr lvl="0"/>
            <a:r>
              <a:rPr lang="en-US" dirty="0" smtClean="0"/>
              <a:t>Subheading</a:t>
            </a:r>
            <a:endParaRPr lang="en-US" dirty="0"/>
          </a:p>
        </p:txBody>
      </p:sp>
      <p:sp>
        <p:nvSpPr>
          <p:cNvPr id="31" name="Text Placeholder 29"/>
          <p:cNvSpPr>
            <a:spLocks noGrp="1"/>
          </p:cNvSpPr>
          <p:nvPr>
            <p:ph type="body" sz="quarter" idx="19" hasCustomPrompt="1"/>
          </p:nvPr>
        </p:nvSpPr>
        <p:spPr>
          <a:xfrm>
            <a:off x="266898" y="4108646"/>
            <a:ext cx="3071813" cy="256620"/>
          </a:xfrm>
          <a:prstGeom prst="rect">
            <a:avLst/>
          </a:prstGeom>
        </p:spPr>
        <p:txBody>
          <a:bodyPr vert="horz" lIns="36000"/>
          <a:lstStyle>
            <a:lvl1pPr>
              <a:defRPr sz="1400">
                <a:solidFill>
                  <a:srgbClr val="000000"/>
                </a:solidFill>
              </a:defRPr>
            </a:lvl1pPr>
          </a:lstStyle>
          <a:p>
            <a:pPr lvl="0"/>
            <a:r>
              <a:rPr lang="en-US" dirty="0" smtClean="0"/>
              <a:t>Write ‘Idea’ here</a:t>
            </a:r>
            <a:endParaRPr lang="en-US" dirty="0"/>
          </a:p>
        </p:txBody>
      </p:sp>
      <p:sp>
        <p:nvSpPr>
          <p:cNvPr id="35" name="Text Placeholder 34"/>
          <p:cNvSpPr>
            <a:spLocks noGrp="1"/>
          </p:cNvSpPr>
          <p:nvPr>
            <p:ph type="body" sz="quarter" idx="20" hasCustomPrompt="1"/>
          </p:nvPr>
        </p:nvSpPr>
        <p:spPr>
          <a:xfrm>
            <a:off x="5238750" y="5635625"/>
            <a:ext cx="4445000" cy="747713"/>
          </a:xfrm>
          <a:prstGeom prst="rect">
            <a:avLst/>
          </a:prstGeom>
        </p:spPr>
        <p:txBody>
          <a:bodyPr vert="horz"/>
          <a:lstStyle>
            <a:lvl1pPr algn="r">
              <a:defRPr baseline="0">
                <a:solidFill>
                  <a:srgbClr val="FFFFFF"/>
                </a:solidFill>
              </a:defRPr>
            </a:lvl1pPr>
          </a:lstStyle>
          <a:p>
            <a:pPr lvl="0"/>
            <a:r>
              <a:rPr lang="en-US" dirty="0" smtClean="0"/>
              <a:t>Insert quote here – can run to two lines</a:t>
            </a:r>
            <a:endParaRPr lang="en-US" dirty="0"/>
          </a:p>
        </p:txBody>
      </p:sp>
    </p:spTree>
    <p:extLst>
      <p:ext uri="{BB962C8B-B14F-4D97-AF65-F5344CB8AC3E}">
        <p14:creationId xmlns:p14="http://schemas.microsoft.com/office/powerpoint/2010/main" val="865705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ase_study_2">
    <p:spTree>
      <p:nvGrpSpPr>
        <p:cNvPr id="1" name=""/>
        <p:cNvGrpSpPr/>
        <p:nvPr/>
      </p:nvGrpSpPr>
      <p:grpSpPr>
        <a:xfrm>
          <a:off x="0" y="0"/>
          <a:ext cx="0" cy="0"/>
          <a:chOff x="0" y="0"/>
          <a:chExt cx="0" cy="0"/>
        </a:xfrm>
      </p:grpSpPr>
      <p:graphicFrame>
        <p:nvGraphicFramePr>
          <p:cNvPr id="12" name="Object 11" hidden="1"/>
          <p:cNvGraphicFramePr>
            <a:graphicFrameLocks noChangeAspect="1"/>
          </p:cNvGraphicFramePr>
          <p:nvPr>
            <p:custDataLst>
              <p:tags r:id="rId2"/>
            </p:custDataLst>
          </p:nvPr>
        </p:nvGraphicFramePr>
        <p:xfrm>
          <a:off x="1616" y="1751"/>
          <a:ext cx="1615" cy="1750"/>
        </p:xfrm>
        <a:graphic>
          <a:graphicData uri="http://schemas.openxmlformats.org/presentationml/2006/ole">
            <mc:AlternateContent xmlns:mc="http://schemas.openxmlformats.org/markup-compatibility/2006">
              <mc:Choice xmlns:v="urn:schemas-microsoft-com:vml" Requires="v">
                <p:oleObj spid="_x0000_s774239" name="think-cell Slide" r:id="rId4" imgW="6350000" imgH="6350000" progId="">
                  <p:embed/>
                </p:oleObj>
              </mc:Choice>
              <mc:Fallback>
                <p:oleObj name="think-cell Slide" r:id="rId4" imgW="6350000" imgH="6350000" progId="">
                  <p:embed/>
                  <p:pic>
                    <p:nvPicPr>
                      <p:cNvPr id="0" name="Picture 8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16" y="1751"/>
                        <a:ext cx="1615" cy="1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 Placeholder 13"/>
          <p:cNvSpPr>
            <a:spLocks noGrp="1"/>
          </p:cNvSpPr>
          <p:nvPr>
            <p:ph type="body" sz="quarter" idx="15" hasCustomPrompt="1"/>
          </p:nvPr>
        </p:nvSpPr>
        <p:spPr bwMode="gray">
          <a:xfrm>
            <a:off x="5308660" y="7048425"/>
            <a:ext cx="4482208" cy="308472"/>
          </a:xfrm>
          <a:prstGeom prst="rect">
            <a:avLst/>
          </a:prstGeom>
        </p:spPr>
        <p:txBody>
          <a:bodyPr anchor="b" anchorCtr="0"/>
          <a:lstStyle>
            <a:lvl1pPr algn="r">
              <a:lnSpc>
                <a:spcPts val="842"/>
              </a:lnSpc>
              <a:buNone/>
              <a:defRPr sz="700" b="0" baseline="0">
                <a:solidFill>
                  <a:srgbClr val="000000"/>
                </a:solidFill>
              </a:defRPr>
            </a:lvl1pPr>
          </a:lstStyle>
          <a:p>
            <a:pPr lvl="0"/>
            <a:r>
              <a:rPr lang="en-GB" dirty="0" smtClean="0"/>
              <a:t>Source: Arial 7pt</a:t>
            </a:r>
            <a:endParaRPr lang="en-GB" dirty="0"/>
          </a:p>
        </p:txBody>
      </p:sp>
      <p:sp>
        <p:nvSpPr>
          <p:cNvPr id="17" name="Rectangle 16"/>
          <p:cNvSpPr/>
          <p:nvPr userDrawn="1"/>
        </p:nvSpPr>
        <p:spPr>
          <a:xfrm>
            <a:off x="0" y="6737123"/>
            <a:ext cx="10080625" cy="130629"/>
          </a:xfrm>
          <a:prstGeom prst="rect">
            <a:avLst/>
          </a:prstGeom>
          <a:solidFill>
            <a:srgbClr val="FFFFFF"/>
          </a:solidFill>
          <a:ln>
            <a:noFill/>
          </a:ln>
        </p:spPr>
        <p:style>
          <a:lnRef idx="1">
            <a:schemeClr val="accent1"/>
          </a:lnRef>
          <a:fillRef idx="2">
            <a:schemeClr val="accent1"/>
          </a:fillRef>
          <a:effectRef idx="1">
            <a:schemeClr val="accent1"/>
          </a:effectRef>
          <a:fontRef idx="minor">
            <a:schemeClr val="dk1"/>
          </a:fontRef>
        </p:style>
        <p:txBody>
          <a:bodyPr lIns="0" tIns="0" rIns="0" bIns="0" rtlCol="0" anchor="ctr"/>
          <a:lstStyle/>
          <a:p>
            <a:pPr algn="ctr"/>
            <a:endParaRPr lang="en-GB" dirty="0" smtClean="0">
              <a:solidFill>
                <a:schemeClr val="bg1"/>
              </a:solidFill>
            </a:endParaRPr>
          </a:p>
        </p:txBody>
      </p:sp>
      <p:cxnSp>
        <p:nvCxnSpPr>
          <p:cNvPr id="11" name="Straight Connector 10"/>
          <p:cNvCxnSpPr/>
          <p:nvPr userDrawn="1"/>
        </p:nvCxnSpPr>
        <p:spPr bwMode="gray">
          <a:xfrm>
            <a:off x="-2496" y="6802438"/>
            <a:ext cx="10080625" cy="0"/>
          </a:xfrm>
          <a:prstGeom prst="line">
            <a:avLst/>
          </a:prstGeom>
          <a:ln w="6350">
            <a:solidFill>
              <a:schemeClr val="accent6"/>
            </a:solidFill>
          </a:ln>
        </p:spPr>
        <p:style>
          <a:lnRef idx="1">
            <a:schemeClr val="accent1"/>
          </a:lnRef>
          <a:fillRef idx="0">
            <a:schemeClr val="accent1"/>
          </a:fillRef>
          <a:effectRef idx="0">
            <a:schemeClr val="accent1"/>
          </a:effectRef>
          <a:fontRef idx="minor">
            <a:schemeClr val="tx1"/>
          </a:fontRef>
        </p:style>
      </p:cxnSp>
      <p:sp>
        <p:nvSpPr>
          <p:cNvPr id="13" name="Title 3"/>
          <p:cNvSpPr>
            <a:spLocks noGrp="1"/>
          </p:cNvSpPr>
          <p:nvPr>
            <p:ph type="title" hasCustomPrompt="1"/>
          </p:nvPr>
        </p:nvSpPr>
        <p:spPr>
          <a:xfrm>
            <a:off x="263445" y="344821"/>
            <a:ext cx="9308541" cy="409568"/>
          </a:xfrm>
        </p:spPr>
        <p:txBody>
          <a:bodyPr/>
          <a:lstStyle>
            <a:lvl1pPr>
              <a:defRPr baseline="0"/>
            </a:lvl1pPr>
          </a:lstStyle>
          <a:p>
            <a:r>
              <a:rPr lang="en-GB" dirty="0" smtClean="0"/>
              <a:t>Insert property title here</a:t>
            </a:r>
            <a:endParaRPr lang="en-US" dirty="0"/>
          </a:p>
        </p:txBody>
      </p:sp>
      <p:sp>
        <p:nvSpPr>
          <p:cNvPr id="15" name="Text Placeholder 12"/>
          <p:cNvSpPr>
            <a:spLocks noGrp="1"/>
          </p:cNvSpPr>
          <p:nvPr>
            <p:ph type="body" sz="quarter" idx="11" hasCustomPrompt="1"/>
          </p:nvPr>
        </p:nvSpPr>
        <p:spPr>
          <a:xfrm>
            <a:off x="250825" y="783227"/>
            <a:ext cx="9328120" cy="271240"/>
          </a:xfrm>
          <a:prstGeom prst="rect">
            <a:avLst/>
          </a:prstGeom>
        </p:spPr>
        <p:txBody>
          <a:bodyPr vert="horz" lIns="36000" tIns="0"/>
          <a:lstStyle>
            <a:lvl1pPr>
              <a:defRPr sz="1400" baseline="0">
                <a:solidFill>
                  <a:schemeClr val="accent6"/>
                </a:solidFill>
              </a:defRPr>
            </a:lvl1pPr>
          </a:lstStyle>
          <a:p>
            <a:pPr lvl="0"/>
            <a:r>
              <a:rPr lang="en-GB" dirty="0" smtClean="0"/>
              <a:t>Insert subtitle here</a:t>
            </a:r>
          </a:p>
        </p:txBody>
      </p:sp>
      <p:sp>
        <p:nvSpPr>
          <p:cNvPr id="16" name="Picture Placeholder 14"/>
          <p:cNvSpPr>
            <a:spLocks noGrp="1"/>
          </p:cNvSpPr>
          <p:nvPr>
            <p:ph type="pic" sz="quarter" idx="12" hasCustomPrompt="1"/>
          </p:nvPr>
        </p:nvSpPr>
        <p:spPr>
          <a:xfrm>
            <a:off x="1677988" y="6915150"/>
            <a:ext cx="1504950" cy="517525"/>
          </a:xfrm>
          <a:prstGeom prst="rect">
            <a:avLst/>
          </a:prstGeom>
        </p:spPr>
        <p:txBody>
          <a:bodyPr vert="horz"/>
          <a:lstStyle>
            <a:lvl1pPr>
              <a:defRPr>
                <a:solidFill>
                  <a:srgbClr val="8A8A8D"/>
                </a:solidFill>
              </a:defRPr>
            </a:lvl1pPr>
          </a:lstStyle>
          <a:p>
            <a:r>
              <a:rPr lang="en-US" dirty="0" smtClean="0"/>
              <a:t>Logo here</a:t>
            </a:r>
            <a:endParaRPr lang="en-US" dirty="0"/>
          </a:p>
        </p:txBody>
      </p:sp>
      <p:sp>
        <p:nvSpPr>
          <p:cNvPr id="23" name="Text Placeholder 26"/>
          <p:cNvSpPr>
            <a:spLocks noGrp="1"/>
          </p:cNvSpPr>
          <p:nvPr>
            <p:ph type="body" sz="quarter" idx="16" hasCustomPrompt="1"/>
          </p:nvPr>
        </p:nvSpPr>
        <p:spPr>
          <a:xfrm>
            <a:off x="266700" y="4520385"/>
            <a:ext cx="4060287" cy="1817688"/>
          </a:xfrm>
          <a:prstGeom prst="rect">
            <a:avLst/>
          </a:prstGeom>
        </p:spPr>
        <p:txBody>
          <a:bodyPr vert="horz"/>
          <a:lstStyle>
            <a:lvl1pPr>
              <a:defRPr sz="1000" b="0" baseline="0">
                <a:solidFill>
                  <a:srgbClr val="000000"/>
                </a:solidFill>
                <a:latin typeface="Arial"/>
                <a:cs typeface="Arial"/>
              </a:defRPr>
            </a:lvl1pPr>
            <a:lvl2pPr>
              <a:defRPr sz="1100">
                <a:solidFill>
                  <a:srgbClr val="000000"/>
                </a:solidFill>
                <a:latin typeface="Arial"/>
                <a:cs typeface="Arial"/>
              </a:defRPr>
            </a:lvl2pPr>
            <a:lvl3pPr>
              <a:defRPr sz="1100">
                <a:solidFill>
                  <a:srgbClr val="000000"/>
                </a:solidFill>
                <a:latin typeface="Arial"/>
                <a:cs typeface="Arial"/>
              </a:defRPr>
            </a:lvl3pPr>
            <a:lvl4pPr>
              <a:defRPr sz="1100">
                <a:solidFill>
                  <a:srgbClr val="000000"/>
                </a:solidFill>
                <a:latin typeface="Arial"/>
                <a:cs typeface="Arial"/>
              </a:defRPr>
            </a:lvl4pPr>
            <a:lvl5pPr>
              <a:defRPr sz="1100">
                <a:solidFill>
                  <a:srgbClr val="000000"/>
                </a:solidFill>
                <a:latin typeface="Arial"/>
                <a:cs typeface="Arial"/>
              </a:defRPr>
            </a:lvl5pPr>
          </a:lstStyle>
          <a:p>
            <a:pPr lvl="0"/>
            <a:r>
              <a:rPr lang="en-US" b="0" dirty="0" smtClean="0"/>
              <a:t>Insert text here</a:t>
            </a:r>
            <a:endParaRPr lang="en-US" dirty="0"/>
          </a:p>
        </p:txBody>
      </p:sp>
      <p:sp>
        <p:nvSpPr>
          <p:cNvPr id="24" name="Text Placeholder 29"/>
          <p:cNvSpPr>
            <a:spLocks noGrp="1"/>
          </p:cNvSpPr>
          <p:nvPr>
            <p:ph type="body" sz="quarter" idx="18" hasCustomPrompt="1"/>
          </p:nvPr>
        </p:nvSpPr>
        <p:spPr>
          <a:xfrm>
            <a:off x="266898" y="4171361"/>
            <a:ext cx="4079261" cy="344487"/>
          </a:xfrm>
          <a:prstGeom prst="rect">
            <a:avLst/>
          </a:prstGeom>
        </p:spPr>
        <p:txBody>
          <a:bodyPr vert="horz"/>
          <a:lstStyle>
            <a:lvl1pPr>
              <a:defRPr sz="1400">
                <a:solidFill>
                  <a:srgbClr val="000000"/>
                </a:solidFill>
              </a:defRPr>
            </a:lvl1pPr>
          </a:lstStyle>
          <a:p>
            <a:pPr lvl="0"/>
            <a:r>
              <a:rPr lang="en-US" dirty="0" smtClean="0"/>
              <a:t>Write ‘Results’ here</a:t>
            </a:r>
            <a:endParaRPr lang="en-US" dirty="0"/>
          </a:p>
        </p:txBody>
      </p:sp>
      <p:sp>
        <p:nvSpPr>
          <p:cNvPr id="8" name="Text Placeholder 7"/>
          <p:cNvSpPr>
            <a:spLocks noGrp="1"/>
          </p:cNvSpPr>
          <p:nvPr>
            <p:ph type="body" sz="quarter" idx="19" hasCustomPrompt="1"/>
          </p:nvPr>
        </p:nvSpPr>
        <p:spPr>
          <a:xfrm>
            <a:off x="5862638" y="1586630"/>
            <a:ext cx="3763962" cy="454274"/>
          </a:xfrm>
          <a:prstGeom prst="rect">
            <a:avLst/>
          </a:prstGeom>
        </p:spPr>
        <p:txBody>
          <a:bodyPr vert="horz"/>
          <a:lstStyle>
            <a:lvl1pPr>
              <a:defRPr sz="1100" b="0" baseline="0">
                <a:solidFill>
                  <a:schemeClr val="bg1"/>
                </a:solidFill>
              </a:defRPr>
            </a:lvl1pPr>
          </a:lstStyle>
          <a:p>
            <a:pPr lvl="0"/>
            <a:r>
              <a:rPr lang="en-US" dirty="0" smtClean="0"/>
              <a:t>XX% Insert text here</a:t>
            </a:r>
            <a:endParaRPr lang="en-US" dirty="0"/>
          </a:p>
        </p:txBody>
      </p:sp>
      <p:sp>
        <p:nvSpPr>
          <p:cNvPr id="25" name="Text Placeholder 7"/>
          <p:cNvSpPr>
            <a:spLocks noGrp="1"/>
          </p:cNvSpPr>
          <p:nvPr>
            <p:ph type="body" sz="quarter" idx="20" hasCustomPrompt="1"/>
          </p:nvPr>
        </p:nvSpPr>
        <p:spPr>
          <a:xfrm>
            <a:off x="5862638" y="2357638"/>
            <a:ext cx="3763962" cy="454274"/>
          </a:xfrm>
          <a:prstGeom prst="rect">
            <a:avLst/>
          </a:prstGeom>
        </p:spPr>
        <p:txBody>
          <a:bodyPr vert="horz"/>
          <a:lstStyle>
            <a:lvl1pPr>
              <a:defRPr sz="1100" b="0" baseline="0">
                <a:solidFill>
                  <a:schemeClr val="bg1"/>
                </a:solidFill>
              </a:defRPr>
            </a:lvl1pPr>
          </a:lstStyle>
          <a:p>
            <a:pPr lvl="0"/>
            <a:r>
              <a:rPr lang="en-US" dirty="0" smtClean="0"/>
              <a:t>XX% Insert text here</a:t>
            </a:r>
            <a:endParaRPr lang="en-US" dirty="0"/>
          </a:p>
        </p:txBody>
      </p:sp>
      <p:sp>
        <p:nvSpPr>
          <p:cNvPr id="26" name="Text Placeholder 7"/>
          <p:cNvSpPr>
            <a:spLocks noGrp="1"/>
          </p:cNvSpPr>
          <p:nvPr>
            <p:ph type="body" sz="quarter" idx="21" hasCustomPrompt="1"/>
          </p:nvPr>
        </p:nvSpPr>
        <p:spPr>
          <a:xfrm>
            <a:off x="5862638" y="3117307"/>
            <a:ext cx="3763962" cy="454274"/>
          </a:xfrm>
          <a:prstGeom prst="rect">
            <a:avLst/>
          </a:prstGeom>
        </p:spPr>
        <p:txBody>
          <a:bodyPr vert="horz"/>
          <a:lstStyle>
            <a:lvl1pPr>
              <a:defRPr sz="1100" b="0" baseline="0">
                <a:solidFill>
                  <a:schemeClr val="bg1"/>
                </a:solidFill>
              </a:defRPr>
            </a:lvl1pPr>
          </a:lstStyle>
          <a:p>
            <a:pPr lvl="0"/>
            <a:r>
              <a:rPr lang="en-US" dirty="0" smtClean="0"/>
              <a:t>XX% Insert text here</a:t>
            </a:r>
            <a:endParaRPr lang="en-US" dirty="0"/>
          </a:p>
        </p:txBody>
      </p:sp>
    </p:spTree>
    <p:extLst>
      <p:ext uri="{BB962C8B-B14F-4D97-AF65-F5344CB8AC3E}">
        <p14:creationId xmlns:p14="http://schemas.microsoft.com/office/powerpoint/2010/main" val="150276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heme" Target="../theme/theme1.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oleObject" Target="../embeddings/oleObject1.bin"/><Relationship Id="rId5" Type="http://schemas.openxmlformats.org/officeDocument/2006/relationships/tags" Target="../tags/tag2.xml"/><Relationship Id="rId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ltGray">
      <p:bgPr>
        <a:solidFill>
          <a:srgbClr val="FFFFFF"/>
        </a:solidFill>
        <a:effectLst/>
      </p:bgPr>
    </p:bg>
    <p:spTree>
      <p:nvGrpSpPr>
        <p:cNvPr id="1" name=""/>
        <p:cNvGrpSpPr/>
        <p:nvPr/>
      </p:nvGrpSpPr>
      <p:grpSpPr>
        <a:xfrm>
          <a:off x="0" y="0"/>
          <a:ext cx="0" cy="0"/>
          <a:chOff x="0" y="0"/>
          <a:chExt cx="0" cy="0"/>
        </a:xfrm>
      </p:grpSpPr>
      <p:graphicFrame>
        <p:nvGraphicFramePr>
          <p:cNvPr id="8" name="Object 7" hidden="1"/>
          <p:cNvGraphicFramePr>
            <a:graphicFrameLocks noChangeAspect="1"/>
          </p:cNvGraphicFramePr>
          <p:nvPr>
            <p:custDataLst>
              <p:tags r:id="rId5"/>
            </p:custDataLst>
          </p:nvPr>
        </p:nvGraphicFramePr>
        <p:xfrm>
          <a:off x="1613" y="1751"/>
          <a:ext cx="1615" cy="1750"/>
        </p:xfrm>
        <a:graphic>
          <a:graphicData uri="http://schemas.openxmlformats.org/presentationml/2006/ole">
            <mc:AlternateContent xmlns:mc="http://schemas.openxmlformats.org/markup-compatibility/2006">
              <mc:Choice xmlns:v="urn:schemas-microsoft-com:vml" Requires="v">
                <p:oleObj spid="_x0000_s358541" name="think-cell Slide" r:id="rId6" imgW="6350000" imgH="6350000" progId="">
                  <p:embed/>
                </p:oleObj>
              </mc:Choice>
              <mc:Fallback>
                <p:oleObj name="think-cell Slide" r:id="rId6" imgW="6350000" imgH="6350000" progId="">
                  <p:embed/>
                  <p:pic>
                    <p:nvPicPr>
                      <p:cNvPr id="0" name="Picture 13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13" y="1751"/>
                        <a:ext cx="1615" cy="1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1" name="Straight Connector 70"/>
          <p:cNvCxnSpPr/>
          <p:nvPr/>
        </p:nvCxnSpPr>
        <p:spPr bwMode="gray">
          <a:xfrm>
            <a:off x="0" y="6792023"/>
            <a:ext cx="10080625" cy="0"/>
          </a:xfrm>
          <a:prstGeom prst="line">
            <a:avLst/>
          </a:prstGeom>
          <a:ln w="6350">
            <a:solidFill>
              <a:srgbClr val="8A8A8D"/>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bwMode="gray">
          <a:xfrm>
            <a:off x="263445" y="344821"/>
            <a:ext cx="9308541" cy="409568"/>
          </a:xfrm>
          <a:prstGeom prst="rect">
            <a:avLst/>
          </a:prstGeom>
          <a:ln>
            <a:noFill/>
          </a:ln>
        </p:spPr>
        <p:txBody>
          <a:bodyPr vert="horz" wrap="none" lIns="0" tIns="0" rIns="0" bIns="0" rtlCol="0" anchor="ctr">
            <a:noAutofit/>
          </a:bodyPr>
          <a:lstStyle/>
          <a:p>
            <a:r>
              <a:rPr lang="en-US" dirty="0" smtClean="0"/>
              <a:t>HEADER CANNOT RUN OVER MORE THAN ONE LINE</a:t>
            </a:r>
            <a:endParaRPr lang="en-US" dirty="0"/>
          </a:p>
        </p:txBody>
      </p:sp>
      <p:pic>
        <p:nvPicPr>
          <p:cNvPr id="7" name="Picture 6" descr="dcm_fullwordmarque_03.eps"/>
          <p:cNvPicPr>
            <a:picLocks noChangeAspect="1"/>
          </p:cNvPicPr>
          <p:nvPr/>
        </p:nvPicPr>
        <p:blipFill>
          <a:blip r:embed="rId8" cstate="print"/>
          <a:stretch>
            <a:fillRect/>
          </a:stretch>
        </p:blipFill>
        <p:spPr>
          <a:xfrm>
            <a:off x="285751" y="6916739"/>
            <a:ext cx="1212716" cy="423862"/>
          </a:xfrm>
          <a:prstGeom prst="rect">
            <a:avLst/>
          </a:prstGeom>
        </p:spPr>
      </p:pic>
      <p:sp>
        <p:nvSpPr>
          <p:cNvPr id="11" name="Title 6"/>
          <p:cNvSpPr txBox="1">
            <a:spLocks/>
          </p:cNvSpPr>
          <p:nvPr userDrawn="1"/>
        </p:nvSpPr>
        <p:spPr bwMode="gray">
          <a:xfrm>
            <a:off x="263445" y="344821"/>
            <a:ext cx="5380999" cy="409568"/>
          </a:xfrm>
          <a:prstGeom prst="rect">
            <a:avLst/>
          </a:prstGeom>
        </p:spPr>
        <p:txBody>
          <a:bodyPr/>
          <a:lstStyle>
            <a:lvl1pPr algn="l" defTabSz="961844" rtl="0" eaLnBrk="1" latinLnBrk="0" hangingPunct="1">
              <a:spcBef>
                <a:spcPct val="0"/>
              </a:spcBef>
              <a:buNone/>
              <a:defRPr sz="3600" b="0" kern="1200" cap="all" spc="0">
                <a:ln w="22225">
                  <a:noFill/>
                  <a:prstDash val="solid"/>
                </a:ln>
                <a:solidFill>
                  <a:srgbClr val="000000"/>
                </a:solidFill>
                <a:effectLst/>
                <a:latin typeface="+mj-lt"/>
                <a:ea typeface="+mj-ea"/>
                <a:cs typeface="+mj-cs"/>
              </a:defRPr>
            </a:lvl1pPr>
          </a:lstStyle>
          <a:p>
            <a:endParaRPr lang="en-GB" dirty="0"/>
          </a:p>
        </p:txBody>
      </p:sp>
      <p:sp>
        <p:nvSpPr>
          <p:cNvPr id="18" name="Content Placeholder 10"/>
          <p:cNvSpPr txBox="1">
            <a:spLocks/>
          </p:cNvSpPr>
          <p:nvPr userDrawn="1"/>
        </p:nvSpPr>
        <p:spPr bwMode="gray">
          <a:xfrm>
            <a:off x="5242128" y="5640762"/>
            <a:ext cx="4449685" cy="770902"/>
          </a:xfrm>
          <a:prstGeom prst="rect">
            <a:avLst/>
          </a:prstGeom>
          <a:ln w="6350">
            <a:noFill/>
            <a:prstDash val="lgDash"/>
          </a:ln>
        </p:spPr>
        <p:txBody>
          <a:bodyPr vert="horz" lIns="0" tIns="0" rIns="0" bIns="0" rtlCol="0">
            <a:noAutofit/>
          </a:bodyPr>
          <a:lstStyle>
            <a:lvl1pPr marL="0" indent="0" algn="l" defTabSz="961844" rtl="0" eaLnBrk="1" latinLnBrk="0" hangingPunct="1">
              <a:lnSpc>
                <a:spcPts val="2000"/>
              </a:lnSpc>
              <a:spcBef>
                <a:spcPts val="0"/>
              </a:spcBef>
              <a:buClr>
                <a:srgbClr val="FFFFFF"/>
              </a:buClr>
              <a:buSzPct val="100000"/>
              <a:buFont typeface="Arial"/>
              <a:buNone/>
              <a:defRPr sz="1800" b="1" kern="1200" baseline="0">
                <a:solidFill>
                  <a:schemeClr val="tx2"/>
                </a:solidFill>
                <a:latin typeface="+mn-lt"/>
                <a:ea typeface="+mn-ea"/>
                <a:cs typeface="+mn-cs"/>
              </a:defRPr>
            </a:lvl1pPr>
            <a:lvl2pPr marL="0" indent="0" algn="l" defTabSz="961844" rtl="0" eaLnBrk="1" latinLnBrk="0" hangingPunct="1">
              <a:lnSpc>
                <a:spcPts val="20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500"/>
              </a:lnSpc>
              <a:spcBef>
                <a:spcPts val="0"/>
              </a:spcBef>
              <a:buClr>
                <a:srgbClr val="FFFFFF"/>
              </a:buClr>
              <a:buSzPct val="100000"/>
              <a:buFont typeface="Arial"/>
              <a:buNone/>
              <a:tabLst/>
              <a:defRPr lang="en-US" sz="1400" b="0" kern="1200" dirty="0" smtClean="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a:lstStyle>
          <a:p>
            <a:pPr lvl="2" algn="r">
              <a:lnSpc>
                <a:spcPct val="100000"/>
              </a:lnSpc>
            </a:pPr>
            <a:r>
              <a:rPr lang="en-GB" sz="2000" dirty="0" smtClean="0">
                <a:solidFill>
                  <a:srgbClr val="FFFFFF"/>
                </a:solidFill>
                <a:latin typeface="Helvetica"/>
                <a:cs typeface="Helvetica"/>
              </a:rPr>
              <a:t>Quote to define campaign goes here – can run to two lines.</a:t>
            </a:r>
          </a:p>
          <a:p>
            <a:pPr lvl="2" algn="r">
              <a:lnSpc>
                <a:spcPct val="100000"/>
              </a:lnSpc>
            </a:pPr>
            <a:endParaRPr lang="en-GB" sz="2100" dirty="0" smtClean="0">
              <a:solidFill>
                <a:srgbClr val="FFFFFF"/>
              </a:solidFill>
              <a:latin typeface="Impact"/>
              <a:cs typeface="Impact"/>
            </a:endParaRPr>
          </a:p>
          <a:p>
            <a:pPr lvl="2" algn="r">
              <a:lnSpc>
                <a:spcPct val="100000"/>
              </a:lnSpc>
            </a:pPr>
            <a:endParaRPr lang="en-GB" sz="2100" dirty="0" smtClean="0">
              <a:solidFill>
                <a:srgbClr val="FFFFFF"/>
              </a:solidFill>
              <a:latin typeface="Impact"/>
              <a:cs typeface="Impact"/>
            </a:endParaRPr>
          </a:p>
          <a:p>
            <a:pPr algn="r">
              <a:lnSpc>
                <a:spcPct val="100000"/>
              </a:lnSpc>
            </a:pPr>
            <a:endParaRPr lang="en-GB" sz="2100" dirty="0">
              <a:solidFill>
                <a:srgbClr val="FFFFFF"/>
              </a:solidFill>
              <a:latin typeface="Impact"/>
              <a:cs typeface="Impact"/>
            </a:endParaRPr>
          </a:p>
        </p:txBody>
      </p:sp>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88" r:id="rId1"/>
    <p:sldLayoutId id="2147483892" r:id="rId2"/>
  </p:sldLayoutIdLst>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txStyles>
    <p:titleStyle>
      <a:lvl1pPr algn="l" defTabSz="961844" rtl="0" eaLnBrk="1" latinLnBrk="0" hangingPunct="1">
        <a:spcBef>
          <a:spcPct val="0"/>
        </a:spcBef>
        <a:buNone/>
        <a:defRPr sz="3600" b="0" kern="1200" cap="all" spc="0">
          <a:ln w="22225">
            <a:noFill/>
            <a:prstDash val="solid"/>
          </a:ln>
          <a:solidFill>
            <a:srgbClr val="000000"/>
          </a:solidFill>
          <a:effectLst/>
          <a:latin typeface="+mj-lt"/>
          <a:ea typeface="+mj-ea"/>
          <a:cs typeface="+mj-cs"/>
        </a:defRPr>
      </a:lvl1pPr>
    </p:titleStyle>
    <p:bodyStyle>
      <a:lvl1pPr marL="0" indent="0" algn="l" defTabSz="961844" rtl="0" eaLnBrk="1" latinLnBrk="0" hangingPunct="1">
        <a:lnSpc>
          <a:spcPts val="1900"/>
        </a:lnSpc>
        <a:spcBef>
          <a:spcPts val="0"/>
        </a:spcBef>
        <a:buClr>
          <a:srgbClr val="FFFFFF"/>
        </a:buClr>
        <a:buSzPct val="100000"/>
        <a:buFont typeface="Arial"/>
        <a:buNone/>
        <a:defRPr sz="1800" b="1" kern="1200">
          <a:solidFill>
            <a:schemeClr val="tx2"/>
          </a:solidFill>
          <a:latin typeface="+mn-lt"/>
          <a:ea typeface="+mn-ea"/>
          <a:cs typeface="+mn-cs"/>
        </a:defRPr>
      </a:lvl1pPr>
      <a:lvl2pPr marL="0" indent="0" algn="l" defTabSz="961844" rtl="0" eaLnBrk="1" latinLnBrk="0" hangingPunct="1">
        <a:lnSpc>
          <a:spcPts val="1900"/>
        </a:lnSpc>
        <a:spcBef>
          <a:spcPts val="0"/>
        </a:spcBef>
        <a:buClr>
          <a:srgbClr val="FFFFFF"/>
        </a:buClr>
        <a:buSzPct val="100000"/>
        <a:buFont typeface="Arial"/>
        <a:buNone/>
        <a:defRPr sz="1800" b="0" kern="1200">
          <a:solidFill>
            <a:schemeClr val="bg1"/>
          </a:solidFill>
          <a:latin typeface="+mn-lt"/>
          <a:ea typeface="+mn-ea"/>
          <a:cs typeface="+mn-cs"/>
        </a:defRPr>
      </a:lvl2pPr>
      <a:lvl3pPr marL="0" indent="0" algn="l" defTabSz="961844" rtl="0" eaLnBrk="1" latinLnBrk="0" hangingPunct="1">
        <a:lnSpc>
          <a:spcPts val="1500"/>
        </a:lnSpc>
        <a:spcBef>
          <a:spcPts val="0"/>
        </a:spcBef>
        <a:buClr>
          <a:srgbClr val="FFFFFF"/>
        </a:buClr>
        <a:buSzPct val="100000"/>
        <a:buFont typeface="Arial"/>
        <a:buNone/>
        <a:tabLst/>
        <a:defRPr sz="1400" b="1" kern="1200" baseline="0">
          <a:solidFill>
            <a:schemeClr val="tx2"/>
          </a:solidFill>
          <a:latin typeface="+mn-lt"/>
          <a:ea typeface="+mn-ea"/>
          <a:cs typeface="+mn-cs"/>
        </a:defRPr>
      </a:lvl3pPr>
      <a:lvl4pPr marL="0" indent="0" algn="l" defTabSz="961844" rtl="0" eaLnBrk="1" latinLnBrk="0" hangingPunct="1">
        <a:lnSpc>
          <a:spcPts val="1600"/>
        </a:lnSpc>
        <a:spcBef>
          <a:spcPts val="0"/>
        </a:spcBef>
        <a:buClr>
          <a:srgbClr val="FFFFFF"/>
        </a:buClr>
        <a:buSzPct val="100000"/>
        <a:buFont typeface="Arial"/>
        <a:buNone/>
        <a:tabLst/>
        <a:defRPr sz="1400" b="0" kern="1200">
          <a:solidFill>
            <a:srgbClr val="000000"/>
          </a:solidFill>
          <a:latin typeface="+mn-lt"/>
          <a:ea typeface="+mn-ea"/>
          <a:cs typeface="+mn-cs"/>
        </a:defRPr>
      </a:lvl4pPr>
      <a:lvl5pPr marL="0" indent="0" algn="l" defTabSz="961844" rtl="0" eaLnBrk="1" latinLnBrk="0" hangingPunct="1">
        <a:lnSpc>
          <a:spcPts val="1100"/>
        </a:lnSpc>
        <a:spcBef>
          <a:spcPts val="0"/>
        </a:spcBef>
        <a:buClr>
          <a:srgbClr val="FFFFFF"/>
        </a:buClr>
        <a:buSzPct val="100000"/>
        <a:buFont typeface="Arial"/>
        <a:buNone/>
        <a:tabLst/>
        <a:defRPr sz="1000" b="0" kern="1200">
          <a:solidFill>
            <a:schemeClr val="accent6"/>
          </a:solidFill>
          <a:latin typeface="+mn-lt"/>
          <a:ea typeface="+mn-ea"/>
          <a:cs typeface="+mn-cs"/>
        </a:defRPr>
      </a:lvl5pPr>
      <a:lvl6pPr marL="2645074"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6pPr>
      <a:lvl7pPr marL="3125997"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7pPr>
      <a:lvl8pPr marL="3606920"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8pPr>
      <a:lvl9pPr marL="4087842" indent="-240462" algn="l" defTabSz="961844" rtl="0" eaLnBrk="1" latinLnBrk="0" hangingPunct="1">
        <a:lnSpc>
          <a:spcPct val="90000"/>
        </a:lnSpc>
        <a:spcBef>
          <a:spcPct val="30000"/>
        </a:spcBef>
        <a:buClr>
          <a:schemeClr val="accent6"/>
        </a:buClr>
        <a:buSzPct val="70000"/>
        <a:buFont typeface="Wingdings" panose="05000000000000000000" pitchFamily="2" charset="2"/>
        <a:buChar char="¤"/>
        <a:defRPr sz="1900" kern="1200">
          <a:solidFill>
            <a:schemeClr val="tx1"/>
          </a:solidFill>
          <a:latin typeface="+mn-lt"/>
          <a:ea typeface="+mn-ea"/>
          <a:cs typeface="+mn-cs"/>
        </a:defRPr>
      </a:lvl9pPr>
    </p:bodyStyle>
    <p:otherStyle>
      <a:defPPr>
        <a:defRPr lang="en-US"/>
      </a:defPPr>
      <a:lvl1pPr marL="0" algn="l" defTabSz="961844" rtl="0" eaLnBrk="1" latinLnBrk="0" hangingPunct="1">
        <a:defRPr sz="1900" kern="1200">
          <a:solidFill>
            <a:schemeClr val="tx1"/>
          </a:solidFill>
          <a:latin typeface="+mn-lt"/>
          <a:ea typeface="+mn-ea"/>
          <a:cs typeface="+mn-cs"/>
        </a:defRPr>
      </a:lvl1pPr>
      <a:lvl2pPr marL="480923" algn="l" defTabSz="961844" rtl="0" eaLnBrk="1" latinLnBrk="0" hangingPunct="1">
        <a:defRPr sz="1900" kern="1200">
          <a:solidFill>
            <a:schemeClr val="tx1"/>
          </a:solidFill>
          <a:latin typeface="+mn-lt"/>
          <a:ea typeface="+mn-ea"/>
          <a:cs typeface="+mn-cs"/>
        </a:defRPr>
      </a:lvl2pPr>
      <a:lvl3pPr marL="961844" algn="l" defTabSz="961844" rtl="0" eaLnBrk="1" latinLnBrk="0" hangingPunct="1">
        <a:defRPr sz="1900" kern="1200">
          <a:solidFill>
            <a:schemeClr val="tx1"/>
          </a:solidFill>
          <a:latin typeface="+mn-lt"/>
          <a:ea typeface="+mn-ea"/>
          <a:cs typeface="+mn-cs"/>
        </a:defRPr>
      </a:lvl3pPr>
      <a:lvl4pPr marL="1442769" algn="l" defTabSz="961844" rtl="0" eaLnBrk="1" latinLnBrk="0" hangingPunct="1">
        <a:defRPr sz="1900" kern="1200">
          <a:solidFill>
            <a:schemeClr val="tx1"/>
          </a:solidFill>
          <a:latin typeface="+mn-lt"/>
          <a:ea typeface="+mn-ea"/>
          <a:cs typeface="+mn-cs"/>
        </a:defRPr>
      </a:lvl4pPr>
      <a:lvl5pPr marL="1923691" algn="l" defTabSz="961844" rtl="0" eaLnBrk="1" latinLnBrk="0" hangingPunct="1">
        <a:defRPr sz="1900" kern="1200">
          <a:solidFill>
            <a:schemeClr val="tx1"/>
          </a:solidFill>
          <a:latin typeface="+mn-lt"/>
          <a:ea typeface="+mn-ea"/>
          <a:cs typeface="+mn-cs"/>
        </a:defRPr>
      </a:lvl5pPr>
      <a:lvl6pPr marL="2404613" algn="l" defTabSz="961844" rtl="0" eaLnBrk="1" latinLnBrk="0" hangingPunct="1">
        <a:defRPr sz="1900" kern="1200">
          <a:solidFill>
            <a:schemeClr val="tx1"/>
          </a:solidFill>
          <a:latin typeface="+mn-lt"/>
          <a:ea typeface="+mn-ea"/>
          <a:cs typeface="+mn-cs"/>
        </a:defRPr>
      </a:lvl6pPr>
      <a:lvl7pPr marL="2885535" algn="l" defTabSz="961844" rtl="0" eaLnBrk="1" latinLnBrk="0" hangingPunct="1">
        <a:defRPr sz="1900" kern="1200">
          <a:solidFill>
            <a:schemeClr val="tx1"/>
          </a:solidFill>
          <a:latin typeface="+mn-lt"/>
          <a:ea typeface="+mn-ea"/>
          <a:cs typeface="+mn-cs"/>
        </a:defRPr>
      </a:lvl7pPr>
      <a:lvl8pPr marL="3366458" algn="l" defTabSz="961844" rtl="0" eaLnBrk="1" latinLnBrk="0" hangingPunct="1">
        <a:defRPr sz="1900" kern="1200">
          <a:solidFill>
            <a:schemeClr val="tx1"/>
          </a:solidFill>
          <a:latin typeface="+mn-lt"/>
          <a:ea typeface="+mn-ea"/>
          <a:cs typeface="+mn-cs"/>
        </a:defRPr>
      </a:lvl8pPr>
      <a:lvl9pPr marL="3847378" algn="l" defTabSz="96184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7" Type="http://schemas.openxmlformats.org/officeDocument/2006/relationships/image" Target="../media/image4.jpeg"/><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7064" name="Picture 88" descr="http://now-here-this.timeout.com/wp-content/uploads/2011/11/HackneyPicturehouse_RG040.jpg"/>
          <p:cNvPicPr>
            <a:picLocks noChangeAspect="1" noChangeArrowheads="1"/>
          </p:cNvPicPr>
          <p:nvPr/>
        </p:nvPicPr>
        <p:blipFill rotWithShape="1">
          <a:blip r:embed="rId4">
            <a:extLst>
              <a:ext uri="{28A0092B-C50C-407E-A947-70E740481C1C}">
                <a14:useLocalDpi xmlns:a14="http://schemas.microsoft.com/office/drawing/2010/main" val="0"/>
              </a:ext>
            </a:extLst>
          </a:blip>
          <a:srcRect l="1713"/>
          <a:stretch/>
        </p:blipFill>
        <p:spPr bwMode="auto">
          <a:xfrm>
            <a:off x="3900714" y="1785742"/>
            <a:ext cx="5855658" cy="3626361"/>
          </a:xfrm>
          <a:prstGeom prst="rect">
            <a:avLst/>
          </a:prstGeom>
          <a:ln>
            <a:noFill/>
          </a:ln>
          <a:effectLst/>
          <a:extLst>
            <a:ext uri="{909E8E84-426E-40DD-AFC4-6F175D3DCCD1}">
              <a14:hiddenFill xmlns:a14="http://schemas.microsoft.com/office/drawing/2010/main">
                <a:solidFill>
                  <a:srgbClr val="FFFFFF"/>
                </a:solidFill>
              </a14:hiddenFill>
            </a:ext>
          </a:extLst>
        </p:spPr>
      </p:pic>
      <p:graphicFrame>
        <p:nvGraphicFramePr>
          <p:cNvPr id="16" name="Object 15" hidden="1"/>
          <p:cNvGraphicFramePr>
            <a:graphicFrameLocks noChangeAspect="1"/>
          </p:cNvGraphicFramePr>
          <p:nvPr>
            <p:custDataLst>
              <p:tags r:id="rId2"/>
            </p:custDataLst>
          </p:nvPr>
        </p:nvGraphicFramePr>
        <p:xfrm>
          <a:off x="1587" y="1588"/>
          <a:ext cx="1587" cy="1587"/>
        </p:xfrm>
        <a:graphic>
          <a:graphicData uri="http://schemas.openxmlformats.org/presentationml/2006/ole">
            <mc:AlternateContent xmlns:mc="http://schemas.openxmlformats.org/markup-compatibility/2006">
              <mc:Choice xmlns:v="urn:schemas-microsoft-com:vml" Requires="v">
                <p:oleObj spid="_x0000_s767130" name="think-cell Slide" r:id="rId5" imgW="6350000" imgH="6350000" progId="">
                  <p:embed/>
                </p:oleObj>
              </mc:Choice>
              <mc:Fallback>
                <p:oleObj name="think-cell Slide" r:id="rId5" imgW="6350000" imgH="6350000" progId="">
                  <p:embed/>
                  <p:pic>
                    <p:nvPicPr>
                      <p:cNvPr id="0" name="Picture 14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7"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3" name="Title 62"/>
          <p:cNvSpPr>
            <a:spLocks noGrp="1"/>
          </p:cNvSpPr>
          <p:nvPr>
            <p:ph type="title"/>
          </p:nvPr>
        </p:nvSpPr>
        <p:spPr>
          <a:xfrm>
            <a:off x="263445" y="344821"/>
            <a:ext cx="4054555" cy="409568"/>
          </a:xfrm>
        </p:spPr>
        <p:txBody>
          <a:bodyPr/>
          <a:lstStyle/>
          <a:p>
            <a:r>
              <a:rPr lang="en-US" dirty="0" smtClean="0"/>
              <a:t>Spirit of the month</a:t>
            </a:r>
            <a:endParaRPr lang="en-US" dirty="0"/>
          </a:p>
        </p:txBody>
      </p:sp>
      <p:sp>
        <p:nvSpPr>
          <p:cNvPr id="65" name="Text Placeholder 64"/>
          <p:cNvSpPr>
            <a:spLocks noGrp="1"/>
          </p:cNvSpPr>
          <p:nvPr>
            <p:ph type="body" sz="quarter" idx="11"/>
          </p:nvPr>
        </p:nvSpPr>
        <p:spPr/>
        <p:txBody>
          <a:bodyPr/>
          <a:lstStyle/>
          <a:p>
            <a:r>
              <a:rPr lang="en-GB" dirty="0" smtClean="0"/>
              <a:t>Give your brand the ‘bar star’ treatment</a:t>
            </a:r>
            <a:endParaRPr lang="en-GB" dirty="0"/>
          </a:p>
        </p:txBody>
      </p:sp>
      <p:sp>
        <p:nvSpPr>
          <p:cNvPr id="67" name="Text Placeholder 66"/>
          <p:cNvSpPr>
            <a:spLocks noGrp="1"/>
          </p:cNvSpPr>
          <p:nvPr>
            <p:ph type="body" sz="quarter" idx="16"/>
          </p:nvPr>
        </p:nvSpPr>
        <p:spPr>
          <a:xfrm>
            <a:off x="258279" y="1955268"/>
            <a:ext cx="3283610" cy="1455907"/>
          </a:xfrm>
        </p:spPr>
        <p:txBody>
          <a:bodyPr/>
          <a:lstStyle/>
          <a:p>
            <a:pPr defTabSz="914400">
              <a:lnSpc>
                <a:spcPct val="100000"/>
              </a:lnSpc>
              <a:spcBef>
                <a:spcPts val="600"/>
              </a:spcBef>
            </a:pPr>
            <a:r>
              <a:rPr lang="en-GB" dirty="0" smtClean="0">
                <a:ea typeface="KaiTi" pitchFamily="49" charset="-122"/>
                <a:cs typeface="Arial" pitchFamily="34" charset="0"/>
              </a:rPr>
              <a:t>It’s a highly targeted, short-term (but flexible) sponsorship that puts your drinks brand in the spotlight </a:t>
            </a:r>
            <a:r>
              <a:rPr lang="en-GB" dirty="0" smtClean="0">
                <a:ea typeface="KaiTi" pitchFamily="49" charset="-122"/>
                <a:cs typeface="Arial" pitchFamily="34" charset="0"/>
              </a:rPr>
              <a:t>at </a:t>
            </a:r>
            <a:r>
              <a:rPr lang="en-GB" dirty="0" smtClean="0">
                <a:ea typeface="KaiTi" pitchFamily="49" charset="-122"/>
                <a:cs typeface="Arial" pitchFamily="34" charset="0"/>
              </a:rPr>
              <a:t>the UK’s leading independent cinema chain. </a:t>
            </a:r>
            <a:r>
              <a:rPr lang="en-GB" dirty="0" smtClean="0">
                <a:ea typeface="KaiTi" pitchFamily="49" charset="-122"/>
                <a:cs typeface="Arial" pitchFamily="34" charset="0"/>
              </a:rPr>
              <a:t>Ensure VIP </a:t>
            </a:r>
            <a:r>
              <a:rPr lang="en-GB" dirty="0" smtClean="0">
                <a:ea typeface="KaiTi" pitchFamily="49" charset="-122"/>
                <a:cs typeface="Arial" pitchFamily="34" charset="0"/>
              </a:rPr>
              <a:t>treatment in a highly premium environment inhabited by the cream of the cinema-going crop.</a:t>
            </a:r>
          </a:p>
          <a:p>
            <a:pPr defTabSz="914400">
              <a:lnSpc>
                <a:spcPct val="100000"/>
              </a:lnSpc>
              <a:spcBef>
                <a:spcPts val="600"/>
              </a:spcBef>
            </a:pPr>
            <a:r>
              <a:rPr lang="en-GB" dirty="0" smtClean="0">
                <a:ea typeface="KaiTi" pitchFamily="49" charset="-122"/>
                <a:cs typeface="Arial" pitchFamily="34" charset="0"/>
              </a:rPr>
              <a:t>Sponsoring Spirit of the Month means your drinks are stocked at all Picturehouse bars, highlighted by a variety of physical and digital touch points, thereby gaining high visibility with the chain’s relaxed, sociable ABC1 audience.</a:t>
            </a:r>
          </a:p>
        </p:txBody>
      </p:sp>
      <p:sp>
        <p:nvSpPr>
          <p:cNvPr id="74" name="Text Placeholder 73"/>
          <p:cNvSpPr>
            <a:spLocks noGrp="1"/>
          </p:cNvSpPr>
          <p:nvPr>
            <p:ph type="body" sz="quarter" idx="18"/>
          </p:nvPr>
        </p:nvSpPr>
        <p:spPr>
          <a:xfrm>
            <a:off x="266898" y="1618331"/>
            <a:ext cx="3071813" cy="256620"/>
          </a:xfrm>
        </p:spPr>
        <p:txBody>
          <a:bodyPr/>
          <a:lstStyle/>
          <a:p>
            <a:r>
              <a:rPr lang="en-US" dirty="0" smtClean="0">
                <a:solidFill>
                  <a:schemeClr val="bg1"/>
                </a:solidFill>
              </a:rPr>
              <a:t>What is Spirit of the Month?</a:t>
            </a:r>
            <a:endParaRPr lang="en-US" dirty="0">
              <a:solidFill>
                <a:schemeClr val="bg1"/>
              </a:solidFill>
            </a:endParaRPr>
          </a:p>
        </p:txBody>
      </p:sp>
      <p:sp>
        <p:nvSpPr>
          <p:cNvPr id="75" name="Text Placeholder 74"/>
          <p:cNvSpPr>
            <a:spLocks noGrp="1"/>
          </p:cNvSpPr>
          <p:nvPr>
            <p:ph type="body" sz="quarter" idx="19"/>
          </p:nvPr>
        </p:nvSpPr>
        <p:spPr>
          <a:xfrm>
            <a:off x="258279" y="3796092"/>
            <a:ext cx="3367423" cy="344487"/>
          </a:xfrm>
        </p:spPr>
        <p:txBody>
          <a:bodyPr/>
          <a:lstStyle/>
          <a:p>
            <a:r>
              <a:rPr lang="en-US" dirty="0" smtClean="0">
                <a:solidFill>
                  <a:schemeClr val="bg1"/>
                </a:solidFill>
              </a:rPr>
              <a:t>Why become the Spirit of the Month?</a:t>
            </a:r>
            <a:endParaRPr lang="en-US" dirty="0">
              <a:solidFill>
                <a:schemeClr val="bg1"/>
              </a:solidFill>
            </a:endParaRPr>
          </a:p>
        </p:txBody>
      </p:sp>
      <p:sp>
        <p:nvSpPr>
          <p:cNvPr id="36" name="Text Placeholder 66"/>
          <p:cNvSpPr>
            <a:spLocks noGrp="1"/>
          </p:cNvSpPr>
          <p:nvPr>
            <p:ph type="body" sz="quarter" idx="16"/>
          </p:nvPr>
        </p:nvSpPr>
        <p:spPr>
          <a:xfrm>
            <a:off x="258278" y="4160644"/>
            <a:ext cx="3064133" cy="2489537"/>
          </a:xfrm>
        </p:spPr>
        <p:txBody>
          <a:bodyPr/>
          <a:lstStyle/>
          <a:p>
            <a:pPr>
              <a:lnSpc>
                <a:spcPct val="100000"/>
              </a:lnSpc>
            </a:pPr>
            <a:r>
              <a:rPr lang="en-GB" dirty="0" smtClean="0">
                <a:ea typeface="KaiTi" pitchFamily="49" charset="-122"/>
                <a:cs typeface="Arial" pitchFamily="34" charset="0"/>
              </a:rPr>
              <a:t>Picturehouse bars are the bustling social centres of </a:t>
            </a:r>
            <a:r>
              <a:rPr lang="en-GB" dirty="0" smtClean="0">
                <a:ea typeface="KaiTi" pitchFamily="49" charset="-122"/>
                <a:cs typeface="Arial" pitchFamily="34" charset="0"/>
              </a:rPr>
              <a:t>highly-cultured </a:t>
            </a:r>
            <a:r>
              <a:rPr lang="en-GB" dirty="0" smtClean="0">
                <a:ea typeface="KaiTi" pitchFamily="49" charset="-122"/>
                <a:cs typeface="Arial" pitchFamily="34" charset="0"/>
              </a:rPr>
              <a:t>(and incomed) communities all over the country. They are frequented by many </a:t>
            </a:r>
            <a:r>
              <a:rPr lang="en-GB" dirty="0" smtClean="0">
                <a:ea typeface="KaiTi" pitchFamily="49" charset="-122"/>
                <a:cs typeface="Arial" pitchFamily="34" charset="0"/>
              </a:rPr>
              <a:t>discerning socialites </a:t>
            </a:r>
            <a:r>
              <a:rPr lang="en-GB" dirty="0" smtClean="0">
                <a:ea typeface="KaiTi" pitchFamily="49" charset="-122"/>
                <a:cs typeface="Arial" pitchFamily="34" charset="0"/>
              </a:rPr>
              <a:t>– some of whom visit even when they aren’t seeing a film.</a:t>
            </a:r>
          </a:p>
          <a:p>
            <a:pPr>
              <a:lnSpc>
                <a:spcPct val="100000"/>
              </a:lnSpc>
            </a:pPr>
            <a:endParaRPr lang="en-GB" dirty="0" smtClean="0">
              <a:ea typeface="KaiTi" pitchFamily="49" charset="-122"/>
              <a:cs typeface="Arial" pitchFamily="34" charset="0"/>
            </a:endParaRPr>
          </a:p>
          <a:p>
            <a:pPr>
              <a:lnSpc>
                <a:spcPct val="100000"/>
              </a:lnSpc>
            </a:pPr>
            <a:r>
              <a:rPr lang="en-GB" dirty="0" smtClean="0">
                <a:ea typeface="KaiTi" pitchFamily="49" charset="-122"/>
                <a:cs typeface="Arial" pitchFamily="34" charset="0"/>
              </a:rPr>
              <a:t>Spirit of the Month is a fantastic opportunity to build brand association with the UK’s leading independent cinema chain by becoming an integral, intimate presence within a discerning and desirable social scene.</a:t>
            </a:r>
          </a:p>
          <a:p>
            <a:pPr>
              <a:lnSpc>
                <a:spcPct val="100000"/>
              </a:lnSpc>
            </a:pPr>
            <a:endParaRPr lang="en-GB" dirty="0">
              <a:ea typeface="KaiTi" pitchFamily="49" charset="-122"/>
              <a:cs typeface="Arial" pitchFamily="34" charset="0"/>
            </a:endParaRPr>
          </a:p>
        </p:txBody>
      </p:sp>
      <p:sp>
        <p:nvSpPr>
          <p:cNvPr id="17" name="Freeform 210"/>
          <p:cNvSpPr>
            <a:spLocks noChangeAspect="1" noEditPoints="1"/>
          </p:cNvSpPr>
          <p:nvPr/>
        </p:nvSpPr>
        <p:spPr bwMode="auto">
          <a:xfrm>
            <a:off x="255949" y="1116003"/>
            <a:ext cx="388229" cy="396000"/>
          </a:xfrm>
          <a:custGeom>
            <a:avLst/>
            <a:gdLst>
              <a:gd name="T0" fmla="*/ 380454 w 726"/>
              <a:gd name="T1" fmla="*/ 23966 h 726"/>
              <a:gd name="T2" fmla="*/ 158772 w 726"/>
              <a:gd name="T3" fmla="*/ 158772 h 726"/>
              <a:gd name="T4" fmla="*/ 23966 w 726"/>
              <a:gd name="T5" fmla="*/ 380454 h 726"/>
              <a:gd name="T6" fmla="*/ 2996 w 726"/>
              <a:gd name="T7" fmla="*/ 599139 h 726"/>
              <a:gd name="T8" fmla="*/ 92867 w 726"/>
              <a:gd name="T9" fmla="*/ 847782 h 726"/>
              <a:gd name="T10" fmla="*/ 284591 w 726"/>
              <a:gd name="T11" fmla="*/ 1021533 h 726"/>
              <a:gd name="T12" fmla="*/ 542221 w 726"/>
              <a:gd name="T13" fmla="*/ 1087438 h 726"/>
              <a:gd name="T14" fmla="*/ 754916 w 726"/>
              <a:gd name="T15" fmla="*/ 1045498 h 726"/>
              <a:gd name="T16" fmla="*/ 961619 w 726"/>
              <a:gd name="T17" fmla="*/ 889722 h 726"/>
              <a:gd name="T18" fmla="*/ 1075455 w 726"/>
              <a:gd name="T19" fmla="*/ 653062 h 726"/>
              <a:gd name="T20" fmla="*/ 1075455 w 726"/>
              <a:gd name="T21" fmla="*/ 434376 h 726"/>
              <a:gd name="T22" fmla="*/ 961619 w 726"/>
              <a:gd name="T23" fmla="*/ 197716 h 726"/>
              <a:gd name="T24" fmla="*/ 754916 w 726"/>
              <a:gd name="T25" fmla="*/ 41940 h 726"/>
              <a:gd name="T26" fmla="*/ 572178 w 726"/>
              <a:gd name="T27" fmla="*/ 332522 h 726"/>
              <a:gd name="T28" fmla="*/ 554204 w 726"/>
              <a:gd name="T29" fmla="*/ 554204 h 726"/>
              <a:gd name="T30" fmla="*/ 536230 w 726"/>
              <a:gd name="T31" fmla="*/ 686015 h 726"/>
              <a:gd name="T32" fmla="*/ 548213 w 726"/>
              <a:gd name="T33" fmla="*/ 808838 h 726"/>
              <a:gd name="T34" fmla="*/ 539225 w 726"/>
              <a:gd name="T35" fmla="*/ 823817 h 726"/>
              <a:gd name="T36" fmla="*/ 494290 w 726"/>
              <a:gd name="T37" fmla="*/ 832804 h 726"/>
              <a:gd name="T38" fmla="*/ 326531 w 726"/>
              <a:gd name="T39" fmla="*/ 832804 h 726"/>
              <a:gd name="T40" fmla="*/ 266617 w 726"/>
              <a:gd name="T41" fmla="*/ 823817 h 726"/>
              <a:gd name="T42" fmla="*/ 257630 w 726"/>
              <a:gd name="T43" fmla="*/ 808838 h 726"/>
              <a:gd name="T44" fmla="*/ 269613 w 726"/>
              <a:gd name="T45" fmla="*/ 686015 h 726"/>
              <a:gd name="T46" fmla="*/ 239656 w 726"/>
              <a:gd name="T47" fmla="*/ 494290 h 726"/>
              <a:gd name="T48" fmla="*/ 236660 w 726"/>
              <a:gd name="T49" fmla="*/ 263621 h 726"/>
              <a:gd name="T50" fmla="*/ 551208 w 726"/>
              <a:gd name="T51" fmla="*/ 251639 h 726"/>
              <a:gd name="T52" fmla="*/ 569182 w 726"/>
              <a:gd name="T53" fmla="*/ 263621 h 726"/>
              <a:gd name="T54" fmla="*/ 784873 w 726"/>
              <a:gd name="T55" fmla="*/ 787868 h 726"/>
              <a:gd name="T56" fmla="*/ 838795 w 726"/>
              <a:gd name="T57" fmla="*/ 799851 h 726"/>
              <a:gd name="T58" fmla="*/ 850778 w 726"/>
              <a:gd name="T59" fmla="*/ 817825 h 726"/>
              <a:gd name="T60" fmla="*/ 832804 w 726"/>
              <a:gd name="T61" fmla="*/ 835799 h 726"/>
              <a:gd name="T62" fmla="*/ 638083 w 726"/>
              <a:gd name="T63" fmla="*/ 829808 h 726"/>
              <a:gd name="T64" fmla="*/ 638083 w 726"/>
              <a:gd name="T65" fmla="*/ 802847 h 726"/>
              <a:gd name="T66" fmla="*/ 668040 w 726"/>
              <a:gd name="T67" fmla="*/ 796855 h 726"/>
              <a:gd name="T68" fmla="*/ 715972 w 726"/>
              <a:gd name="T69" fmla="*/ 772890 h 726"/>
              <a:gd name="T70" fmla="*/ 712976 w 726"/>
              <a:gd name="T71" fmla="*/ 590152 h 726"/>
              <a:gd name="T72" fmla="*/ 665045 w 726"/>
              <a:gd name="T73" fmla="*/ 563191 h 726"/>
              <a:gd name="T74" fmla="*/ 626101 w 726"/>
              <a:gd name="T75" fmla="*/ 494290 h 726"/>
              <a:gd name="T76" fmla="*/ 629096 w 726"/>
              <a:gd name="T77" fmla="*/ 383449 h 726"/>
              <a:gd name="T78" fmla="*/ 653062 w 726"/>
              <a:gd name="T79" fmla="*/ 305561 h 726"/>
              <a:gd name="T80" fmla="*/ 832804 w 726"/>
              <a:gd name="T81" fmla="*/ 308557 h 726"/>
              <a:gd name="T82" fmla="*/ 856769 w 726"/>
              <a:gd name="T83" fmla="*/ 422393 h 726"/>
              <a:gd name="T84" fmla="*/ 850778 w 726"/>
              <a:gd name="T85" fmla="*/ 512264 h 726"/>
              <a:gd name="T86" fmla="*/ 799851 w 726"/>
              <a:gd name="T87" fmla="*/ 575174 h 726"/>
              <a:gd name="T88" fmla="*/ 757911 w 726"/>
              <a:gd name="T89" fmla="*/ 593148 h 726"/>
              <a:gd name="T90" fmla="*/ 763903 w 726"/>
              <a:gd name="T91" fmla="*/ 766898 h 726"/>
              <a:gd name="T92" fmla="*/ 817825 w 726"/>
              <a:gd name="T93" fmla="*/ 500281 h 726"/>
              <a:gd name="T94" fmla="*/ 817825 w 726"/>
              <a:gd name="T95" fmla="*/ 404419 h 726"/>
              <a:gd name="T96" fmla="*/ 659053 w 726"/>
              <a:gd name="T97" fmla="*/ 458342 h 726"/>
              <a:gd name="T98" fmla="*/ 680023 w 726"/>
              <a:gd name="T99" fmla="*/ 524247 h 726"/>
              <a:gd name="T100" fmla="*/ 724959 w 726"/>
              <a:gd name="T101" fmla="*/ 554204 h 726"/>
              <a:gd name="T102" fmla="*/ 763903 w 726"/>
              <a:gd name="T103" fmla="*/ 554204 h 726"/>
              <a:gd name="T104" fmla="*/ 272608 w 726"/>
              <a:gd name="T105" fmla="*/ 419398 h 726"/>
              <a:gd name="T106" fmla="*/ 287587 w 726"/>
              <a:gd name="T107" fmla="*/ 545217 h 726"/>
              <a:gd name="T108" fmla="*/ 305561 w 726"/>
              <a:gd name="T109" fmla="*/ 733946 h 726"/>
              <a:gd name="T110" fmla="*/ 404419 w 726"/>
              <a:gd name="T111" fmla="*/ 799851 h 726"/>
              <a:gd name="T112" fmla="*/ 509268 w 726"/>
              <a:gd name="T113" fmla="*/ 793860 h 726"/>
              <a:gd name="T114" fmla="*/ 506273 w 726"/>
              <a:gd name="T115" fmla="*/ 608126 h 726"/>
              <a:gd name="T116" fmla="*/ 533234 w 726"/>
              <a:gd name="T117" fmla="*/ 419398 h 72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82" y="222"/>
                </a:moveTo>
                <a:lnTo>
                  <a:pt x="382" y="280"/>
                </a:lnTo>
                <a:lnTo>
                  <a:pt x="380" y="306"/>
                </a:lnTo>
                <a:lnTo>
                  <a:pt x="378" y="330"/>
                </a:lnTo>
                <a:lnTo>
                  <a:pt x="370" y="370"/>
                </a:lnTo>
                <a:lnTo>
                  <a:pt x="362" y="410"/>
                </a:lnTo>
                <a:lnTo>
                  <a:pt x="360" y="432"/>
                </a:lnTo>
                <a:lnTo>
                  <a:pt x="358" y="458"/>
                </a:lnTo>
                <a:lnTo>
                  <a:pt x="360" y="494"/>
                </a:lnTo>
                <a:lnTo>
                  <a:pt x="366" y="538"/>
                </a:lnTo>
                <a:lnTo>
                  <a:pt x="366" y="540"/>
                </a:lnTo>
                <a:lnTo>
                  <a:pt x="366" y="544"/>
                </a:lnTo>
                <a:lnTo>
                  <a:pt x="364" y="546"/>
                </a:lnTo>
                <a:lnTo>
                  <a:pt x="360" y="550"/>
                </a:lnTo>
                <a:lnTo>
                  <a:pt x="356" y="552"/>
                </a:lnTo>
                <a:lnTo>
                  <a:pt x="348" y="554"/>
                </a:lnTo>
                <a:lnTo>
                  <a:pt x="330" y="556"/>
                </a:lnTo>
                <a:lnTo>
                  <a:pt x="270" y="558"/>
                </a:lnTo>
                <a:lnTo>
                  <a:pt x="218" y="556"/>
                </a:lnTo>
                <a:lnTo>
                  <a:pt x="186" y="554"/>
                </a:lnTo>
                <a:lnTo>
                  <a:pt x="180" y="552"/>
                </a:lnTo>
                <a:lnTo>
                  <a:pt x="178" y="550"/>
                </a:lnTo>
                <a:lnTo>
                  <a:pt x="174" y="546"/>
                </a:lnTo>
                <a:lnTo>
                  <a:pt x="174" y="544"/>
                </a:lnTo>
                <a:lnTo>
                  <a:pt x="172" y="540"/>
                </a:lnTo>
                <a:lnTo>
                  <a:pt x="172" y="538"/>
                </a:lnTo>
                <a:lnTo>
                  <a:pt x="178" y="494"/>
                </a:lnTo>
                <a:lnTo>
                  <a:pt x="180" y="458"/>
                </a:lnTo>
                <a:lnTo>
                  <a:pt x="180" y="432"/>
                </a:lnTo>
                <a:lnTo>
                  <a:pt x="176" y="410"/>
                </a:lnTo>
                <a:lnTo>
                  <a:pt x="168" y="370"/>
                </a:lnTo>
                <a:lnTo>
                  <a:pt x="160" y="330"/>
                </a:lnTo>
                <a:lnTo>
                  <a:pt x="158" y="306"/>
                </a:lnTo>
                <a:lnTo>
                  <a:pt x="156" y="280"/>
                </a:lnTo>
                <a:lnTo>
                  <a:pt x="156" y="180"/>
                </a:lnTo>
                <a:lnTo>
                  <a:pt x="158" y="176"/>
                </a:lnTo>
                <a:lnTo>
                  <a:pt x="160" y="172"/>
                </a:lnTo>
                <a:lnTo>
                  <a:pt x="164" y="168"/>
                </a:lnTo>
                <a:lnTo>
                  <a:pt x="170" y="168"/>
                </a:lnTo>
                <a:lnTo>
                  <a:pt x="368" y="168"/>
                </a:lnTo>
                <a:lnTo>
                  <a:pt x="374" y="168"/>
                </a:lnTo>
                <a:lnTo>
                  <a:pt x="378" y="172"/>
                </a:lnTo>
                <a:lnTo>
                  <a:pt x="380" y="176"/>
                </a:lnTo>
                <a:lnTo>
                  <a:pt x="382" y="180"/>
                </a:lnTo>
                <a:lnTo>
                  <a:pt x="382" y="222"/>
                </a:lnTo>
                <a:close/>
                <a:moveTo>
                  <a:pt x="518" y="522"/>
                </a:moveTo>
                <a:lnTo>
                  <a:pt x="518" y="522"/>
                </a:lnTo>
                <a:lnTo>
                  <a:pt x="524" y="526"/>
                </a:lnTo>
                <a:lnTo>
                  <a:pt x="532" y="530"/>
                </a:lnTo>
                <a:lnTo>
                  <a:pt x="542" y="532"/>
                </a:lnTo>
                <a:lnTo>
                  <a:pt x="556" y="534"/>
                </a:lnTo>
                <a:lnTo>
                  <a:pt x="560" y="534"/>
                </a:lnTo>
                <a:lnTo>
                  <a:pt x="564" y="536"/>
                </a:lnTo>
                <a:lnTo>
                  <a:pt x="566" y="540"/>
                </a:lnTo>
                <a:lnTo>
                  <a:pt x="568" y="546"/>
                </a:lnTo>
                <a:lnTo>
                  <a:pt x="566" y="550"/>
                </a:lnTo>
                <a:lnTo>
                  <a:pt x="564" y="554"/>
                </a:lnTo>
                <a:lnTo>
                  <a:pt x="560" y="556"/>
                </a:lnTo>
                <a:lnTo>
                  <a:pt x="556" y="558"/>
                </a:lnTo>
                <a:lnTo>
                  <a:pt x="434" y="558"/>
                </a:lnTo>
                <a:lnTo>
                  <a:pt x="430" y="556"/>
                </a:lnTo>
                <a:lnTo>
                  <a:pt x="426" y="554"/>
                </a:lnTo>
                <a:lnTo>
                  <a:pt x="422" y="550"/>
                </a:lnTo>
                <a:lnTo>
                  <a:pt x="422" y="546"/>
                </a:lnTo>
                <a:lnTo>
                  <a:pt x="422" y="540"/>
                </a:lnTo>
                <a:lnTo>
                  <a:pt x="426" y="536"/>
                </a:lnTo>
                <a:lnTo>
                  <a:pt x="430" y="534"/>
                </a:lnTo>
                <a:lnTo>
                  <a:pt x="434" y="534"/>
                </a:lnTo>
                <a:lnTo>
                  <a:pt x="446" y="532"/>
                </a:lnTo>
                <a:lnTo>
                  <a:pt x="456" y="530"/>
                </a:lnTo>
                <a:lnTo>
                  <a:pt x="466" y="526"/>
                </a:lnTo>
                <a:lnTo>
                  <a:pt x="472" y="522"/>
                </a:lnTo>
                <a:lnTo>
                  <a:pt x="478" y="516"/>
                </a:lnTo>
                <a:lnTo>
                  <a:pt x="480" y="512"/>
                </a:lnTo>
                <a:lnTo>
                  <a:pt x="482" y="506"/>
                </a:lnTo>
                <a:lnTo>
                  <a:pt x="482" y="396"/>
                </a:lnTo>
                <a:lnTo>
                  <a:pt x="476" y="394"/>
                </a:lnTo>
                <a:lnTo>
                  <a:pt x="470" y="392"/>
                </a:lnTo>
                <a:lnTo>
                  <a:pt x="456" y="384"/>
                </a:lnTo>
                <a:lnTo>
                  <a:pt x="444" y="376"/>
                </a:lnTo>
                <a:lnTo>
                  <a:pt x="434" y="366"/>
                </a:lnTo>
                <a:lnTo>
                  <a:pt x="426" y="354"/>
                </a:lnTo>
                <a:lnTo>
                  <a:pt x="420" y="342"/>
                </a:lnTo>
                <a:lnTo>
                  <a:pt x="418" y="330"/>
                </a:lnTo>
                <a:lnTo>
                  <a:pt x="416" y="318"/>
                </a:lnTo>
                <a:lnTo>
                  <a:pt x="414" y="306"/>
                </a:lnTo>
                <a:lnTo>
                  <a:pt x="416" y="282"/>
                </a:lnTo>
                <a:lnTo>
                  <a:pt x="420" y="256"/>
                </a:lnTo>
                <a:lnTo>
                  <a:pt x="428" y="212"/>
                </a:lnTo>
                <a:lnTo>
                  <a:pt x="430" y="208"/>
                </a:lnTo>
                <a:lnTo>
                  <a:pt x="432" y="206"/>
                </a:lnTo>
                <a:lnTo>
                  <a:pt x="436" y="204"/>
                </a:lnTo>
                <a:lnTo>
                  <a:pt x="440" y="204"/>
                </a:lnTo>
                <a:lnTo>
                  <a:pt x="550" y="204"/>
                </a:lnTo>
                <a:lnTo>
                  <a:pt x="554" y="204"/>
                </a:lnTo>
                <a:lnTo>
                  <a:pt x="556" y="206"/>
                </a:lnTo>
                <a:lnTo>
                  <a:pt x="560" y="208"/>
                </a:lnTo>
                <a:lnTo>
                  <a:pt x="562" y="212"/>
                </a:lnTo>
                <a:lnTo>
                  <a:pt x="570" y="256"/>
                </a:lnTo>
                <a:lnTo>
                  <a:pt x="572" y="282"/>
                </a:lnTo>
                <a:lnTo>
                  <a:pt x="574" y="306"/>
                </a:lnTo>
                <a:lnTo>
                  <a:pt x="574" y="318"/>
                </a:lnTo>
                <a:lnTo>
                  <a:pt x="572" y="330"/>
                </a:lnTo>
                <a:lnTo>
                  <a:pt x="568" y="342"/>
                </a:lnTo>
                <a:lnTo>
                  <a:pt x="562" y="354"/>
                </a:lnTo>
                <a:lnTo>
                  <a:pt x="556" y="366"/>
                </a:lnTo>
                <a:lnTo>
                  <a:pt x="546" y="376"/>
                </a:lnTo>
                <a:lnTo>
                  <a:pt x="534" y="384"/>
                </a:lnTo>
                <a:lnTo>
                  <a:pt x="520" y="392"/>
                </a:lnTo>
                <a:lnTo>
                  <a:pt x="514" y="394"/>
                </a:lnTo>
                <a:lnTo>
                  <a:pt x="506" y="396"/>
                </a:lnTo>
                <a:lnTo>
                  <a:pt x="506" y="506"/>
                </a:lnTo>
                <a:lnTo>
                  <a:pt x="510" y="512"/>
                </a:lnTo>
                <a:lnTo>
                  <a:pt x="512" y="516"/>
                </a:lnTo>
                <a:lnTo>
                  <a:pt x="518" y="522"/>
                </a:lnTo>
                <a:close/>
                <a:moveTo>
                  <a:pt x="542" y="342"/>
                </a:moveTo>
                <a:lnTo>
                  <a:pt x="542" y="342"/>
                </a:lnTo>
                <a:lnTo>
                  <a:pt x="546" y="334"/>
                </a:lnTo>
                <a:lnTo>
                  <a:pt x="548" y="324"/>
                </a:lnTo>
                <a:lnTo>
                  <a:pt x="550" y="306"/>
                </a:lnTo>
                <a:lnTo>
                  <a:pt x="548" y="290"/>
                </a:lnTo>
                <a:lnTo>
                  <a:pt x="546" y="270"/>
                </a:lnTo>
                <a:lnTo>
                  <a:pt x="442" y="270"/>
                </a:lnTo>
                <a:lnTo>
                  <a:pt x="440" y="290"/>
                </a:lnTo>
                <a:lnTo>
                  <a:pt x="440" y="306"/>
                </a:lnTo>
                <a:lnTo>
                  <a:pt x="442" y="324"/>
                </a:lnTo>
                <a:lnTo>
                  <a:pt x="444" y="334"/>
                </a:lnTo>
                <a:lnTo>
                  <a:pt x="448" y="342"/>
                </a:lnTo>
                <a:lnTo>
                  <a:pt x="454" y="350"/>
                </a:lnTo>
                <a:lnTo>
                  <a:pt x="460" y="358"/>
                </a:lnTo>
                <a:lnTo>
                  <a:pt x="468" y="364"/>
                </a:lnTo>
                <a:lnTo>
                  <a:pt x="480" y="370"/>
                </a:lnTo>
                <a:lnTo>
                  <a:pt x="484" y="370"/>
                </a:lnTo>
                <a:lnTo>
                  <a:pt x="494" y="372"/>
                </a:lnTo>
                <a:lnTo>
                  <a:pt x="506" y="370"/>
                </a:lnTo>
                <a:lnTo>
                  <a:pt x="510" y="370"/>
                </a:lnTo>
                <a:lnTo>
                  <a:pt x="520" y="364"/>
                </a:lnTo>
                <a:lnTo>
                  <a:pt x="530" y="358"/>
                </a:lnTo>
                <a:lnTo>
                  <a:pt x="536" y="350"/>
                </a:lnTo>
                <a:lnTo>
                  <a:pt x="542" y="342"/>
                </a:lnTo>
                <a:close/>
                <a:moveTo>
                  <a:pt x="182" y="280"/>
                </a:moveTo>
                <a:lnTo>
                  <a:pt x="182" y="280"/>
                </a:lnTo>
                <a:lnTo>
                  <a:pt x="182" y="304"/>
                </a:lnTo>
                <a:lnTo>
                  <a:pt x="184" y="326"/>
                </a:lnTo>
                <a:lnTo>
                  <a:pt x="192" y="364"/>
                </a:lnTo>
                <a:lnTo>
                  <a:pt x="200" y="406"/>
                </a:lnTo>
                <a:lnTo>
                  <a:pt x="204" y="430"/>
                </a:lnTo>
                <a:lnTo>
                  <a:pt x="204" y="458"/>
                </a:lnTo>
                <a:lnTo>
                  <a:pt x="204" y="490"/>
                </a:lnTo>
                <a:lnTo>
                  <a:pt x="198" y="530"/>
                </a:lnTo>
                <a:lnTo>
                  <a:pt x="210" y="532"/>
                </a:lnTo>
                <a:lnTo>
                  <a:pt x="270" y="534"/>
                </a:lnTo>
                <a:lnTo>
                  <a:pt x="320" y="532"/>
                </a:lnTo>
                <a:lnTo>
                  <a:pt x="340" y="530"/>
                </a:lnTo>
                <a:lnTo>
                  <a:pt x="334" y="490"/>
                </a:lnTo>
                <a:lnTo>
                  <a:pt x="334" y="458"/>
                </a:lnTo>
                <a:lnTo>
                  <a:pt x="334" y="430"/>
                </a:lnTo>
                <a:lnTo>
                  <a:pt x="338" y="406"/>
                </a:lnTo>
                <a:lnTo>
                  <a:pt x="346" y="364"/>
                </a:lnTo>
                <a:lnTo>
                  <a:pt x="354" y="326"/>
                </a:lnTo>
                <a:lnTo>
                  <a:pt x="356" y="304"/>
                </a:lnTo>
                <a:lnTo>
                  <a:pt x="356" y="280"/>
                </a:lnTo>
                <a:lnTo>
                  <a:pt x="356" y="246"/>
                </a:lnTo>
                <a:lnTo>
                  <a:pt x="182" y="246"/>
                </a:lnTo>
                <a:lnTo>
                  <a:pt x="182" y="280"/>
                </a:lnTo>
                <a:close/>
              </a:path>
            </a:pathLst>
          </a:custGeom>
          <a:solidFill>
            <a:schemeClr val="accent4"/>
          </a:solidFill>
          <a:ln>
            <a:noFill/>
          </a:ln>
          <a:extLst/>
        </p:spPr>
        <p:txBody>
          <a:bodyPr/>
          <a:lstStyle/>
          <a:p>
            <a:endParaRPr lang="en-GB"/>
          </a:p>
        </p:txBody>
      </p:sp>
      <p:sp>
        <p:nvSpPr>
          <p:cNvPr id="19" name="Freeform 205"/>
          <p:cNvSpPr>
            <a:spLocks noChangeAspect="1" noEditPoints="1"/>
          </p:cNvSpPr>
          <p:nvPr/>
        </p:nvSpPr>
        <p:spPr bwMode="auto">
          <a:xfrm>
            <a:off x="735350" y="1116001"/>
            <a:ext cx="388227" cy="396000"/>
          </a:xfrm>
          <a:custGeom>
            <a:avLst/>
            <a:gdLst>
              <a:gd name="T0" fmla="*/ 222 w 726"/>
              <a:gd name="T1" fmla="*/ 28 h 726"/>
              <a:gd name="T2" fmla="*/ 62 w 726"/>
              <a:gd name="T3" fmla="*/ 160 h 726"/>
              <a:gd name="T4" fmla="*/ 0 w 726"/>
              <a:gd name="T5" fmla="*/ 362 h 726"/>
              <a:gd name="T6" fmla="*/ 44 w 726"/>
              <a:gd name="T7" fmla="*/ 536 h 726"/>
              <a:gd name="T8" fmla="*/ 190 w 726"/>
              <a:gd name="T9" fmla="*/ 682 h 726"/>
              <a:gd name="T10" fmla="*/ 364 w 726"/>
              <a:gd name="T11" fmla="*/ 726 h 726"/>
              <a:gd name="T12" fmla="*/ 566 w 726"/>
              <a:gd name="T13" fmla="*/ 664 h 726"/>
              <a:gd name="T14" fmla="*/ 698 w 726"/>
              <a:gd name="T15" fmla="*/ 504 h 726"/>
              <a:gd name="T16" fmla="*/ 724 w 726"/>
              <a:gd name="T17" fmla="*/ 326 h 726"/>
              <a:gd name="T18" fmla="*/ 644 w 726"/>
              <a:gd name="T19" fmla="*/ 132 h 726"/>
              <a:gd name="T20" fmla="*/ 472 w 726"/>
              <a:gd name="T21" fmla="*/ 16 h 726"/>
              <a:gd name="T22" fmla="*/ 346 w 726"/>
              <a:gd name="T23" fmla="*/ 138 h 726"/>
              <a:gd name="T24" fmla="*/ 352 w 726"/>
              <a:gd name="T25" fmla="*/ 134 h 726"/>
              <a:gd name="T26" fmla="*/ 358 w 726"/>
              <a:gd name="T27" fmla="*/ 132 h 726"/>
              <a:gd name="T28" fmla="*/ 358 w 726"/>
              <a:gd name="T29" fmla="*/ 132 h 726"/>
              <a:gd name="T30" fmla="*/ 368 w 726"/>
              <a:gd name="T31" fmla="*/ 132 h 726"/>
              <a:gd name="T32" fmla="*/ 376 w 726"/>
              <a:gd name="T33" fmla="*/ 134 h 726"/>
              <a:gd name="T34" fmla="*/ 376 w 726"/>
              <a:gd name="T35" fmla="*/ 134 h 726"/>
              <a:gd name="T36" fmla="*/ 434 w 726"/>
              <a:gd name="T37" fmla="*/ 190 h 726"/>
              <a:gd name="T38" fmla="*/ 434 w 726"/>
              <a:gd name="T39" fmla="*/ 226 h 726"/>
              <a:gd name="T40" fmla="*/ 388 w 726"/>
              <a:gd name="T41" fmla="*/ 216 h 726"/>
              <a:gd name="T42" fmla="*/ 364 w 726"/>
              <a:gd name="T43" fmla="*/ 298 h 726"/>
              <a:gd name="T44" fmla="*/ 340 w 726"/>
              <a:gd name="T45" fmla="*/ 216 h 726"/>
              <a:gd name="T46" fmla="*/ 312 w 726"/>
              <a:gd name="T47" fmla="*/ 232 h 726"/>
              <a:gd name="T48" fmla="*/ 286 w 726"/>
              <a:gd name="T49" fmla="*/ 208 h 726"/>
              <a:gd name="T50" fmla="*/ 232 w 726"/>
              <a:gd name="T51" fmla="*/ 406 h 726"/>
              <a:gd name="T52" fmla="*/ 218 w 726"/>
              <a:gd name="T53" fmla="*/ 438 h 726"/>
              <a:gd name="T54" fmla="*/ 140 w 726"/>
              <a:gd name="T55" fmla="*/ 380 h 726"/>
              <a:gd name="T56" fmla="*/ 138 w 726"/>
              <a:gd name="T57" fmla="*/ 378 h 726"/>
              <a:gd name="T58" fmla="*/ 136 w 726"/>
              <a:gd name="T59" fmla="*/ 376 h 726"/>
              <a:gd name="T60" fmla="*/ 136 w 726"/>
              <a:gd name="T61" fmla="*/ 350 h 726"/>
              <a:gd name="T62" fmla="*/ 138 w 726"/>
              <a:gd name="T63" fmla="*/ 348 h 726"/>
              <a:gd name="T64" fmla="*/ 140 w 726"/>
              <a:gd name="T65" fmla="*/ 346 h 726"/>
              <a:gd name="T66" fmla="*/ 218 w 726"/>
              <a:gd name="T67" fmla="*/ 288 h 726"/>
              <a:gd name="T68" fmla="*/ 232 w 726"/>
              <a:gd name="T69" fmla="*/ 320 h 726"/>
              <a:gd name="T70" fmla="*/ 292 w 726"/>
              <a:gd name="T71" fmla="*/ 346 h 726"/>
              <a:gd name="T72" fmla="*/ 284 w 726"/>
              <a:gd name="T73" fmla="*/ 386 h 726"/>
              <a:gd name="T74" fmla="*/ 382 w 726"/>
              <a:gd name="T75" fmla="*/ 588 h 726"/>
              <a:gd name="T76" fmla="*/ 356 w 726"/>
              <a:gd name="T77" fmla="*/ 594 h 726"/>
              <a:gd name="T78" fmla="*/ 350 w 726"/>
              <a:gd name="T79" fmla="*/ 590 h 726"/>
              <a:gd name="T80" fmla="*/ 286 w 726"/>
              <a:gd name="T81" fmla="*/ 518 h 726"/>
              <a:gd name="T82" fmla="*/ 312 w 726"/>
              <a:gd name="T83" fmla="*/ 492 h 726"/>
              <a:gd name="T84" fmla="*/ 340 w 726"/>
              <a:gd name="T85" fmla="*/ 452 h 726"/>
              <a:gd name="T86" fmla="*/ 374 w 726"/>
              <a:gd name="T87" fmla="*/ 430 h 726"/>
              <a:gd name="T88" fmla="*/ 398 w 726"/>
              <a:gd name="T89" fmla="*/ 500 h 726"/>
              <a:gd name="T90" fmla="*/ 434 w 726"/>
              <a:gd name="T91" fmla="*/ 500 h 726"/>
              <a:gd name="T92" fmla="*/ 434 w 726"/>
              <a:gd name="T93" fmla="*/ 534 h 726"/>
              <a:gd name="T94" fmla="*/ 518 w 726"/>
              <a:gd name="T95" fmla="*/ 440 h 726"/>
              <a:gd name="T96" fmla="*/ 496 w 726"/>
              <a:gd name="T97" fmla="*/ 424 h 726"/>
              <a:gd name="T98" fmla="*/ 452 w 726"/>
              <a:gd name="T99" fmla="*/ 388 h 726"/>
              <a:gd name="T100" fmla="*/ 428 w 726"/>
              <a:gd name="T101" fmla="*/ 362 h 726"/>
              <a:gd name="T102" fmla="*/ 502 w 726"/>
              <a:gd name="T103" fmla="*/ 328 h 726"/>
              <a:gd name="T104" fmla="*/ 502 w 726"/>
              <a:gd name="T105" fmla="*/ 292 h 726"/>
              <a:gd name="T106" fmla="*/ 536 w 726"/>
              <a:gd name="T107" fmla="*/ 292 h 726"/>
              <a:gd name="T108" fmla="*/ 596 w 726"/>
              <a:gd name="T109" fmla="*/ 362 h 72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294" y="190"/>
                </a:moveTo>
                <a:lnTo>
                  <a:pt x="346" y="138"/>
                </a:lnTo>
                <a:lnTo>
                  <a:pt x="350" y="136"/>
                </a:lnTo>
                <a:lnTo>
                  <a:pt x="352" y="134"/>
                </a:lnTo>
                <a:lnTo>
                  <a:pt x="354" y="132"/>
                </a:lnTo>
                <a:lnTo>
                  <a:pt x="358" y="132"/>
                </a:lnTo>
                <a:lnTo>
                  <a:pt x="364" y="130"/>
                </a:lnTo>
                <a:lnTo>
                  <a:pt x="368" y="132"/>
                </a:lnTo>
                <a:lnTo>
                  <a:pt x="370" y="132"/>
                </a:lnTo>
                <a:lnTo>
                  <a:pt x="374" y="132"/>
                </a:lnTo>
                <a:lnTo>
                  <a:pt x="376" y="134"/>
                </a:lnTo>
                <a:lnTo>
                  <a:pt x="378" y="136"/>
                </a:lnTo>
                <a:lnTo>
                  <a:pt x="382" y="138"/>
                </a:lnTo>
                <a:lnTo>
                  <a:pt x="434" y="190"/>
                </a:lnTo>
                <a:lnTo>
                  <a:pt x="440" y="198"/>
                </a:lnTo>
                <a:lnTo>
                  <a:pt x="440" y="208"/>
                </a:lnTo>
                <a:lnTo>
                  <a:pt x="440" y="218"/>
                </a:lnTo>
                <a:lnTo>
                  <a:pt x="434" y="226"/>
                </a:lnTo>
                <a:lnTo>
                  <a:pt x="426" y="230"/>
                </a:lnTo>
                <a:lnTo>
                  <a:pt x="416" y="232"/>
                </a:lnTo>
                <a:lnTo>
                  <a:pt x="408" y="230"/>
                </a:lnTo>
                <a:lnTo>
                  <a:pt x="398" y="226"/>
                </a:lnTo>
                <a:lnTo>
                  <a:pt x="388" y="216"/>
                </a:lnTo>
                <a:lnTo>
                  <a:pt x="388" y="274"/>
                </a:lnTo>
                <a:lnTo>
                  <a:pt x="386" y="284"/>
                </a:lnTo>
                <a:lnTo>
                  <a:pt x="382" y="292"/>
                </a:lnTo>
                <a:lnTo>
                  <a:pt x="374" y="296"/>
                </a:lnTo>
                <a:lnTo>
                  <a:pt x="364" y="298"/>
                </a:lnTo>
                <a:lnTo>
                  <a:pt x="354" y="296"/>
                </a:lnTo>
                <a:lnTo>
                  <a:pt x="346" y="292"/>
                </a:lnTo>
                <a:lnTo>
                  <a:pt x="342" y="284"/>
                </a:lnTo>
                <a:lnTo>
                  <a:pt x="340" y="274"/>
                </a:lnTo>
                <a:lnTo>
                  <a:pt x="340" y="216"/>
                </a:lnTo>
                <a:lnTo>
                  <a:pt x="328" y="226"/>
                </a:lnTo>
                <a:lnTo>
                  <a:pt x="320" y="230"/>
                </a:lnTo>
                <a:lnTo>
                  <a:pt x="312" y="232"/>
                </a:lnTo>
                <a:lnTo>
                  <a:pt x="302" y="230"/>
                </a:lnTo>
                <a:lnTo>
                  <a:pt x="294" y="226"/>
                </a:lnTo>
                <a:lnTo>
                  <a:pt x="288" y="218"/>
                </a:lnTo>
                <a:lnTo>
                  <a:pt x="286" y="208"/>
                </a:lnTo>
                <a:lnTo>
                  <a:pt x="288" y="198"/>
                </a:lnTo>
                <a:lnTo>
                  <a:pt x="294" y="190"/>
                </a:lnTo>
                <a:close/>
                <a:moveTo>
                  <a:pt x="226" y="398"/>
                </a:moveTo>
                <a:lnTo>
                  <a:pt x="226" y="398"/>
                </a:lnTo>
                <a:lnTo>
                  <a:pt x="232" y="406"/>
                </a:lnTo>
                <a:lnTo>
                  <a:pt x="234" y="416"/>
                </a:lnTo>
                <a:lnTo>
                  <a:pt x="232" y="424"/>
                </a:lnTo>
                <a:lnTo>
                  <a:pt x="226" y="432"/>
                </a:lnTo>
                <a:lnTo>
                  <a:pt x="218" y="438"/>
                </a:lnTo>
                <a:lnTo>
                  <a:pt x="210" y="440"/>
                </a:lnTo>
                <a:lnTo>
                  <a:pt x="200" y="438"/>
                </a:lnTo>
                <a:lnTo>
                  <a:pt x="192" y="432"/>
                </a:lnTo>
                <a:lnTo>
                  <a:pt x="140" y="380"/>
                </a:lnTo>
                <a:lnTo>
                  <a:pt x="138" y="378"/>
                </a:lnTo>
                <a:lnTo>
                  <a:pt x="136" y="376"/>
                </a:lnTo>
                <a:lnTo>
                  <a:pt x="132" y="370"/>
                </a:lnTo>
                <a:lnTo>
                  <a:pt x="132" y="362"/>
                </a:lnTo>
                <a:lnTo>
                  <a:pt x="132" y="356"/>
                </a:lnTo>
                <a:lnTo>
                  <a:pt x="136" y="350"/>
                </a:lnTo>
                <a:lnTo>
                  <a:pt x="138" y="348"/>
                </a:lnTo>
                <a:lnTo>
                  <a:pt x="140" y="346"/>
                </a:lnTo>
                <a:lnTo>
                  <a:pt x="192" y="292"/>
                </a:lnTo>
                <a:lnTo>
                  <a:pt x="200" y="288"/>
                </a:lnTo>
                <a:lnTo>
                  <a:pt x="210" y="286"/>
                </a:lnTo>
                <a:lnTo>
                  <a:pt x="218" y="288"/>
                </a:lnTo>
                <a:lnTo>
                  <a:pt x="226" y="292"/>
                </a:lnTo>
                <a:lnTo>
                  <a:pt x="232" y="302"/>
                </a:lnTo>
                <a:lnTo>
                  <a:pt x="234" y="310"/>
                </a:lnTo>
                <a:lnTo>
                  <a:pt x="232" y="320"/>
                </a:lnTo>
                <a:lnTo>
                  <a:pt x="226" y="328"/>
                </a:lnTo>
                <a:lnTo>
                  <a:pt x="216" y="338"/>
                </a:lnTo>
                <a:lnTo>
                  <a:pt x="274" y="338"/>
                </a:lnTo>
                <a:lnTo>
                  <a:pt x="284" y="340"/>
                </a:lnTo>
                <a:lnTo>
                  <a:pt x="292" y="346"/>
                </a:lnTo>
                <a:lnTo>
                  <a:pt x="298" y="354"/>
                </a:lnTo>
                <a:lnTo>
                  <a:pt x="300" y="362"/>
                </a:lnTo>
                <a:lnTo>
                  <a:pt x="298" y="372"/>
                </a:lnTo>
                <a:lnTo>
                  <a:pt x="292" y="380"/>
                </a:lnTo>
                <a:lnTo>
                  <a:pt x="284" y="386"/>
                </a:lnTo>
                <a:lnTo>
                  <a:pt x="274" y="388"/>
                </a:lnTo>
                <a:lnTo>
                  <a:pt x="216" y="388"/>
                </a:lnTo>
                <a:lnTo>
                  <a:pt x="226" y="398"/>
                </a:lnTo>
                <a:close/>
                <a:moveTo>
                  <a:pt x="434" y="534"/>
                </a:moveTo>
                <a:lnTo>
                  <a:pt x="382" y="588"/>
                </a:lnTo>
                <a:lnTo>
                  <a:pt x="374" y="592"/>
                </a:lnTo>
                <a:lnTo>
                  <a:pt x="364" y="594"/>
                </a:lnTo>
                <a:lnTo>
                  <a:pt x="358" y="594"/>
                </a:lnTo>
                <a:lnTo>
                  <a:pt x="356" y="594"/>
                </a:lnTo>
                <a:lnTo>
                  <a:pt x="354" y="594"/>
                </a:lnTo>
                <a:lnTo>
                  <a:pt x="354" y="592"/>
                </a:lnTo>
                <a:lnTo>
                  <a:pt x="350" y="590"/>
                </a:lnTo>
                <a:lnTo>
                  <a:pt x="346" y="588"/>
                </a:lnTo>
                <a:lnTo>
                  <a:pt x="294" y="534"/>
                </a:lnTo>
                <a:lnTo>
                  <a:pt x="288" y="526"/>
                </a:lnTo>
                <a:lnTo>
                  <a:pt x="286" y="518"/>
                </a:lnTo>
                <a:lnTo>
                  <a:pt x="288" y="508"/>
                </a:lnTo>
                <a:lnTo>
                  <a:pt x="294" y="500"/>
                </a:lnTo>
                <a:lnTo>
                  <a:pt x="302" y="494"/>
                </a:lnTo>
                <a:lnTo>
                  <a:pt x="312" y="492"/>
                </a:lnTo>
                <a:lnTo>
                  <a:pt x="320" y="494"/>
                </a:lnTo>
                <a:lnTo>
                  <a:pt x="328" y="500"/>
                </a:lnTo>
                <a:lnTo>
                  <a:pt x="340" y="510"/>
                </a:lnTo>
                <a:lnTo>
                  <a:pt x="340" y="452"/>
                </a:lnTo>
                <a:lnTo>
                  <a:pt x="342" y="442"/>
                </a:lnTo>
                <a:lnTo>
                  <a:pt x="346" y="434"/>
                </a:lnTo>
                <a:lnTo>
                  <a:pt x="354" y="430"/>
                </a:lnTo>
                <a:lnTo>
                  <a:pt x="364" y="428"/>
                </a:lnTo>
                <a:lnTo>
                  <a:pt x="374" y="430"/>
                </a:lnTo>
                <a:lnTo>
                  <a:pt x="382" y="434"/>
                </a:lnTo>
                <a:lnTo>
                  <a:pt x="386" y="442"/>
                </a:lnTo>
                <a:lnTo>
                  <a:pt x="388" y="452"/>
                </a:lnTo>
                <a:lnTo>
                  <a:pt x="388" y="510"/>
                </a:lnTo>
                <a:lnTo>
                  <a:pt x="398" y="500"/>
                </a:lnTo>
                <a:lnTo>
                  <a:pt x="408" y="494"/>
                </a:lnTo>
                <a:lnTo>
                  <a:pt x="416" y="492"/>
                </a:lnTo>
                <a:lnTo>
                  <a:pt x="426" y="494"/>
                </a:lnTo>
                <a:lnTo>
                  <a:pt x="434" y="500"/>
                </a:lnTo>
                <a:lnTo>
                  <a:pt x="440" y="508"/>
                </a:lnTo>
                <a:lnTo>
                  <a:pt x="440" y="518"/>
                </a:lnTo>
                <a:lnTo>
                  <a:pt x="440" y="526"/>
                </a:lnTo>
                <a:lnTo>
                  <a:pt x="434" y="534"/>
                </a:lnTo>
                <a:close/>
                <a:moveTo>
                  <a:pt x="588" y="380"/>
                </a:moveTo>
                <a:lnTo>
                  <a:pt x="588" y="380"/>
                </a:lnTo>
                <a:lnTo>
                  <a:pt x="536" y="432"/>
                </a:lnTo>
                <a:lnTo>
                  <a:pt x="528" y="438"/>
                </a:lnTo>
                <a:lnTo>
                  <a:pt x="518" y="440"/>
                </a:lnTo>
                <a:lnTo>
                  <a:pt x="510" y="438"/>
                </a:lnTo>
                <a:lnTo>
                  <a:pt x="502" y="432"/>
                </a:lnTo>
                <a:lnTo>
                  <a:pt x="496" y="424"/>
                </a:lnTo>
                <a:lnTo>
                  <a:pt x="494" y="416"/>
                </a:lnTo>
                <a:lnTo>
                  <a:pt x="496" y="406"/>
                </a:lnTo>
                <a:lnTo>
                  <a:pt x="502" y="398"/>
                </a:lnTo>
                <a:lnTo>
                  <a:pt x="512" y="388"/>
                </a:lnTo>
                <a:lnTo>
                  <a:pt x="452" y="388"/>
                </a:lnTo>
                <a:lnTo>
                  <a:pt x="444" y="386"/>
                </a:lnTo>
                <a:lnTo>
                  <a:pt x="436" y="380"/>
                </a:lnTo>
                <a:lnTo>
                  <a:pt x="430" y="372"/>
                </a:lnTo>
                <a:lnTo>
                  <a:pt x="428" y="362"/>
                </a:lnTo>
                <a:lnTo>
                  <a:pt x="430" y="354"/>
                </a:lnTo>
                <a:lnTo>
                  <a:pt x="436" y="346"/>
                </a:lnTo>
                <a:lnTo>
                  <a:pt x="444" y="340"/>
                </a:lnTo>
                <a:lnTo>
                  <a:pt x="452" y="338"/>
                </a:lnTo>
                <a:lnTo>
                  <a:pt x="512" y="338"/>
                </a:lnTo>
                <a:lnTo>
                  <a:pt x="502" y="328"/>
                </a:lnTo>
                <a:lnTo>
                  <a:pt x="496" y="320"/>
                </a:lnTo>
                <a:lnTo>
                  <a:pt x="494" y="310"/>
                </a:lnTo>
                <a:lnTo>
                  <a:pt x="496" y="302"/>
                </a:lnTo>
                <a:lnTo>
                  <a:pt x="502" y="292"/>
                </a:lnTo>
                <a:lnTo>
                  <a:pt x="510" y="288"/>
                </a:lnTo>
                <a:lnTo>
                  <a:pt x="518" y="286"/>
                </a:lnTo>
                <a:lnTo>
                  <a:pt x="528" y="288"/>
                </a:lnTo>
                <a:lnTo>
                  <a:pt x="536" y="292"/>
                </a:lnTo>
                <a:lnTo>
                  <a:pt x="588" y="346"/>
                </a:lnTo>
                <a:lnTo>
                  <a:pt x="594" y="354"/>
                </a:lnTo>
                <a:lnTo>
                  <a:pt x="596" y="362"/>
                </a:lnTo>
                <a:lnTo>
                  <a:pt x="594" y="372"/>
                </a:lnTo>
                <a:lnTo>
                  <a:pt x="588" y="380"/>
                </a:lnTo>
                <a:close/>
              </a:path>
            </a:pathLst>
          </a:custGeom>
          <a:solidFill>
            <a:schemeClr val="accent4"/>
          </a:solidFill>
          <a:ln>
            <a:noFill/>
          </a:ln>
          <a:extLst/>
        </p:spPr>
        <p:txBody>
          <a:bodyPr/>
          <a:lstStyle/>
          <a:p>
            <a:endParaRPr lang="en-GB"/>
          </a:p>
        </p:txBody>
      </p:sp>
      <p:sp>
        <p:nvSpPr>
          <p:cNvPr id="20" name="Freeform 14"/>
          <p:cNvSpPr>
            <a:spLocks noChangeAspect="1" noEditPoints="1"/>
          </p:cNvSpPr>
          <p:nvPr/>
        </p:nvSpPr>
        <p:spPr bwMode="auto">
          <a:xfrm>
            <a:off x="1694149" y="1116000"/>
            <a:ext cx="396000" cy="396000"/>
          </a:xfrm>
          <a:custGeom>
            <a:avLst/>
            <a:gdLst>
              <a:gd name="T0" fmla="*/ 354 w 726"/>
              <a:gd name="T1" fmla="*/ 254 h 726"/>
              <a:gd name="T2" fmla="*/ 320 w 726"/>
              <a:gd name="T3" fmla="*/ 238 h 726"/>
              <a:gd name="T4" fmla="*/ 352 w 726"/>
              <a:gd name="T5" fmla="*/ 264 h 726"/>
              <a:gd name="T6" fmla="*/ 336 w 726"/>
              <a:gd name="T7" fmla="*/ 330 h 726"/>
              <a:gd name="T8" fmla="*/ 356 w 726"/>
              <a:gd name="T9" fmla="*/ 312 h 726"/>
              <a:gd name="T10" fmla="*/ 504 w 726"/>
              <a:gd name="T11" fmla="*/ 460 h 726"/>
              <a:gd name="T12" fmla="*/ 208 w 726"/>
              <a:gd name="T13" fmla="*/ 302 h 726"/>
              <a:gd name="T14" fmla="*/ 326 w 726"/>
              <a:gd name="T15" fmla="*/ 2 h 726"/>
              <a:gd name="T16" fmla="*/ 132 w 726"/>
              <a:gd name="T17" fmla="*/ 82 h 726"/>
              <a:gd name="T18" fmla="*/ 18 w 726"/>
              <a:gd name="T19" fmla="*/ 254 h 726"/>
              <a:gd name="T20" fmla="*/ 8 w 726"/>
              <a:gd name="T21" fmla="*/ 436 h 726"/>
              <a:gd name="T22" fmla="*/ 108 w 726"/>
              <a:gd name="T23" fmla="*/ 620 h 726"/>
              <a:gd name="T24" fmla="*/ 290 w 726"/>
              <a:gd name="T25" fmla="*/ 718 h 726"/>
              <a:gd name="T26" fmla="*/ 472 w 726"/>
              <a:gd name="T27" fmla="*/ 710 h 726"/>
              <a:gd name="T28" fmla="*/ 644 w 726"/>
              <a:gd name="T29" fmla="*/ 594 h 726"/>
              <a:gd name="T30" fmla="*/ 724 w 726"/>
              <a:gd name="T31" fmla="*/ 400 h 726"/>
              <a:gd name="T32" fmla="*/ 698 w 726"/>
              <a:gd name="T33" fmla="*/ 222 h 726"/>
              <a:gd name="T34" fmla="*/ 566 w 726"/>
              <a:gd name="T35" fmla="*/ 62 h 726"/>
              <a:gd name="T36" fmla="*/ 364 w 726"/>
              <a:gd name="T37" fmla="*/ 0 h 726"/>
              <a:gd name="T38" fmla="*/ 550 w 726"/>
              <a:gd name="T39" fmla="*/ 352 h 726"/>
              <a:gd name="T40" fmla="*/ 500 w 726"/>
              <a:gd name="T41" fmla="*/ 242 h 726"/>
              <a:gd name="T42" fmla="*/ 216 w 726"/>
              <a:gd name="T43" fmla="*/ 420 h 726"/>
              <a:gd name="T44" fmla="*/ 208 w 726"/>
              <a:gd name="T45" fmla="*/ 396 h 726"/>
              <a:gd name="T46" fmla="*/ 170 w 726"/>
              <a:gd name="T47" fmla="*/ 416 h 726"/>
              <a:gd name="T48" fmla="*/ 184 w 726"/>
              <a:gd name="T49" fmla="*/ 384 h 726"/>
              <a:gd name="T50" fmla="*/ 228 w 726"/>
              <a:gd name="T51" fmla="*/ 382 h 726"/>
              <a:gd name="T52" fmla="*/ 244 w 726"/>
              <a:gd name="T53" fmla="*/ 412 h 726"/>
              <a:gd name="T54" fmla="*/ 196 w 726"/>
              <a:gd name="T55" fmla="*/ 490 h 726"/>
              <a:gd name="T56" fmla="*/ 168 w 726"/>
              <a:gd name="T57" fmla="*/ 352 h 726"/>
              <a:gd name="T58" fmla="*/ 288 w 726"/>
              <a:gd name="T59" fmla="*/ 510 h 726"/>
              <a:gd name="T60" fmla="*/ 256 w 726"/>
              <a:gd name="T61" fmla="*/ 494 h 726"/>
              <a:gd name="T62" fmla="*/ 282 w 726"/>
              <a:gd name="T63" fmla="*/ 488 h 726"/>
              <a:gd name="T64" fmla="*/ 300 w 726"/>
              <a:gd name="T65" fmla="*/ 486 h 726"/>
              <a:gd name="T66" fmla="*/ 298 w 726"/>
              <a:gd name="T67" fmla="*/ 444 h 726"/>
              <a:gd name="T68" fmla="*/ 282 w 726"/>
              <a:gd name="T69" fmla="*/ 450 h 726"/>
              <a:gd name="T70" fmla="*/ 282 w 726"/>
              <a:gd name="T71" fmla="*/ 400 h 726"/>
              <a:gd name="T72" fmla="*/ 300 w 726"/>
              <a:gd name="T73" fmla="*/ 424 h 726"/>
              <a:gd name="T74" fmla="*/ 326 w 726"/>
              <a:gd name="T75" fmla="*/ 440 h 726"/>
              <a:gd name="T76" fmla="*/ 322 w 726"/>
              <a:gd name="T77" fmla="*/ 496 h 726"/>
              <a:gd name="T78" fmla="*/ 292 w 726"/>
              <a:gd name="T79" fmla="*/ 352 h 726"/>
              <a:gd name="T80" fmla="*/ 370 w 726"/>
              <a:gd name="T81" fmla="*/ 224 h 726"/>
              <a:gd name="T82" fmla="*/ 380 w 726"/>
              <a:gd name="T83" fmla="*/ 262 h 726"/>
              <a:gd name="T84" fmla="*/ 366 w 726"/>
              <a:gd name="T85" fmla="*/ 284 h 726"/>
              <a:gd name="T86" fmla="*/ 384 w 726"/>
              <a:gd name="T87" fmla="*/ 316 h 726"/>
              <a:gd name="T88" fmla="*/ 354 w 726"/>
              <a:gd name="T89" fmla="*/ 350 h 726"/>
              <a:gd name="T90" fmla="*/ 388 w 726"/>
              <a:gd name="T91" fmla="*/ 450 h 726"/>
              <a:gd name="T92" fmla="*/ 470 w 726"/>
              <a:gd name="T93" fmla="*/ 222 h 726"/>
              <a:gd name="T94" fmla="*/ 456 w 726"/>
              <a:gd name="T95" fmla="*/ 260 h 726"/>
              <a:gd name="T96" fmla="*/ 444 w 726"/>
              <a:gd name="T97" fmla="*/ 234 h 726"/>
              <a:gd name="T98" fmla="*/ 426 w 726"/>
              <a:gd name="T99" fmla="*/ 284 h 726"/>
              <a:gd name="T100" fmla="*/ 438 w 726"/>
              <a:gd name="T101" fmla="*/ 332 h 726"/>
              <a:gd name="T102" fmla="*/ 456 w 726"/>
              <a:gd name="T103" fmla="*/ 314 h 726"/>
              <a:gd name="T104" fmla="*/ 478 w 726"/>
              <a:gd name="T105" fmla="*/ 338 h 726"/>
              <a:gd name="T106" fmla="*/ 444 w 726"/>
              <a:gd name="T107" fmla="*/ 354 h 726"/>
              <a:gd name="T108" fmla="*/ 398 w 726"/>
              <a:gd name="T109" fmla="*/ 310 h 726"/>
              <a:gd name="T110" fmla="*/ 410 w 726"/>
              <a:gd name="T111" fmla="*/ 228 h 726"/>
              <a:gd name="T112" fmla="*/ 466 w 726"/>
              <a:gd name="T113" fmla="*/ 510 h 726"/>
              <a:gd name="T114" fmla="*/ 432 w 726"/>
              <a:gd name="T115" fmla="*/ 380 h 726"/>
              <a:gd name="T116" fmla="*/ 550 w 726"/>
              <a:gd name="T117" fmla="*/ 480 h 726"/>
              <a:gd name="T118" fmla="*/ 484 w 726"/>
              <a:gd name="T119" fmla="*/ 454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420" y="460"/>
                </a:moveTo>
                <a:lnTo>
                  <a:pt x="444" y="460"/>
                </a:lnTo>
                <a:lnTo>
                  <a:pt x="444" y="398"/>
                </a:lnTo>
                <a:lnTo>
                  <a:pt x="420" y="460"/>
                </a:lnTo>
                <a:close/>
                <a:moveTo>
                  <a:pt x="354" y="254"/>
                </a:moveTo>
                <a:lnTo>
                  <a:pt x="354" y="254"/>
                </a:lnTo>
                <a:lnTo>
                  <a:pt x="352" y="248"/>
                </a:lnTo>
                <a:lnTo>
                  <a:pt x="350" y="242"/>
                </a:lnTo>
                <a:lnTo>
                  <a:pt x="344" y="238"/>
                </a:lnTo>
                <a:lnTo>
                  <a:pt x="338" y="238"/>
                </a:lnTo>
                <a:lnTo>
                  <a:pt x="320" y="238"/>
                </a:lnTo>
                <a:lnTo>
                  <a:pt x="320" y="272"/>
                </a:lnTo>
                <a:lnTo>
                  <a:pt x="340" y="272"/>
                </a:lnTo>
                <a:lnTo>
                  <a:pt x="344" y="272"/>
                </a:lnTo>
                <a:lnTo>
                  <a:pt x="348" y="268"/>
                </a:lnTo>
                <a:lnTo>
                  <a:pt x="352" y="264"/>
                </a:lnTo>
                <a:lnTo>
                  <a:pt x="354" y="254"/>
                </a:lnTo>
                <a:close/>
                <a:moveTo>
                  <a:pt x="336" y="292"/>
                </a:moveTo>
                <a:lnTo>
                  <a:pt x="320" y="292"/>
                </a:lnTo>
                <a:lnTo>
                  <a:pt x="320" y="330"/>
                </a:lnTo>
                <a:lnTo>
                  <a:pt x="336" y="330"/>
                </a:lnTo>
                <a:lnTo>
                  <a:pt x="342" y="330"/>
                </a:lnTo>
                <a:lnTo>
                  <a:pt x="348" y="328"/>
                </a:lnTo>
                <a:lnTo>
                  <a:pt x="350" y="326"/>
                </a:lnTo>
                <a:lnTo>
                  <a:pt x="354" y="322"/>
                </a:lnTo>
                <a:lnTo>
                  <a:pt x="354" y="318"/>
                </a:lnTo>
                <a:lnTo>
                  <a:pt x="356" y="312"/>
                </a:lnTo>
                <a:lnTo>
                  <a:pt x="354" y="304"/>
                </a:lnTo>
                <a:lnTo>
                  <a:pt x="352" y="298"/>
                </a:lnTo>
                <a:lnTo>
                  <a:pt x="346" y="294"/>
                </a:lnTo>
                <a:lnTo>
                  <a:pt x="336" y="292"/>
                </a:lnTo>
                <a:close/>
                <a:moveTo>
                  <a:pt x="504" y="460"/>
                </a:moveTo>
                <a:lnTo>
                  <a:pt x="526" y="460"/>
                </a:lnTo>
                <a:lnTo>
                  <a:pt x="528" y="398"/>
                </a:lnTo>
                <a:lnTo>
                  <a:pt x="526" y="398"/>
                </a:lnTo>
                <a:lnTo>
                  <a:pt x="504" y="460"/>
                </a:lnTo>
                <a:close/>
                <a:moveTo>
                  <a:pt x="222" y="242"/>
                </a:moveTo>
                <a:lnTo>
                  <a:pt x="208" y="302"/>
                </a:lnTo>
                <a:lnTo>
                  <a:pt x="236" y="302"/>
                </a:lnTo>
                <a:lnTo>
                  <a:pt x="222" y="242"/>
                </a:lnTo>
                <a:close/>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00" y="242"/>
                </a:moveTo>
                <a:lnTo>
                  <a:pt x="500" y="242"/>
                </a:lnTo>
                <a:lnTo>
                  <a:pt x="512" y="232"/>
                </a:lnTo>
                <a:lnTo>
                  <a:pt x="524" y="222"/>
                </a:lnTo>
                <a:lnTo>
                  <a:pt x="550" y="222"/>
                </a:lnTo>
                <a:lnTo>
                  <a:pt x="550" y="352"/>
                </a:lnTo>
                <a:lnTo>
                  <a:pt x="522" y="352"/>
                </a:lnTo>
                <a:lnTo>
                  <a:pt x="522" y="252"/>
                </a:lnTo>
                <a:lnTo>
                  <a:pt x="510" y="260"/>
                </a:lnTo>
                <a:lnTo>
                  <a:pt x="500" y="266"/>
                </a:lnTo>
                <a:lnTo>
                  <a:pt x="500" y="242"/>
                </a:lnTo>
                <a:close/>
                <a:moveTo>
                  <a:pt x="246" y="510"/>
                </a:moveTo>
                <a:lnTo>
                  <a:pt x="168" y="510"/>
                </a:lnTo>
                <a:lnTo>
                  <a:pt x="168" y="486"/>
                </a:lnTo>
                <a:lnTo>
                  <a:pt x="208" y="434"/>
                </a:lnTo>
                <a:lnTo>
                  <a:pt x="216" y="420"/>
                </a:lnTo>
                <a:lnTo>
                  <a:pt x="218" y="410"/>
                </a:lnTo>
                <a:lnTo>
                  <a:pt x="218" y="404"/>
                </a:lnTo>
                <a:lnTo>
                  <a:pt x="216" y="400"/>
                </a:lnTo>
                <a:lnTo>
                  <a:pt x="212" y="398"/>
                </a:lnTo>
                <a:lnTo>
                  <a:pt x="208" y="396"/>
                </a:lnTo>
                <a:lnTo>
                  <a:pt x="202" y="398"/>
                </a:lnTo>
                <a:lnTo>
                  <a:pt x="198" y="402"/>
                </a:lnTo>
                <a:lnTo>
                  <a:pt x="198" y="408"/>
                </a:lnTo>
                <a:lnTo>
                  <a:pt x="196" y="416"/>
                </a:lnTo>
                <a:lnTo>
                  <a:pt x="170" y="416"/>
                </a:lnTo>
                <a:lnTo>
                  <a:pt x="170" y="406"/>
                </a:lnTo>
                <a:lnTo>
                  <a:pt x="172" y="400"/>
                </a:lnTo>
                <a:lnTo>
                  <a:pt x="174" y="392"/>
                </a:lnTo>
                <a:lnTo>
                  <a:pt x="178" y="388"/>
                </a:lnTo>
                <a:lnTo>
                  <a:pt x="184" y="384"/>
                </a:lnTo>
                <a:lnTo>
                  <a:pt x="190" y="380"/>
                </a:lnTo>
                <a:lnTo>
                  <a:pt x="198" y="378"/>
                </a:lnTo>
                <a:lnTo>
                  <a:pt x="206" y="378"/>
                </a:lnTo>
                <a:lnTo>
                  <a:pt x="222" y="380"/>
                </a:lnTo>
                <a:lnTo>
                  <a:pt x="228" y="382"/>
                </a:lnTo>
                <a:lnTo>
                  <a:pt x="234" y="386"/>
                </a:lnTo>
                <a:lnTo>
                  <a:pt x="238" y="390"/>
                </a:lnTo>
                <a:lnTo>
                  <a:pt x="242" y="396"/>
                </a:lnTo>
                <a:lnTo>
                  <a:pt x="244" y="402"/>
                </a:lnTo>
                <a:lnTo>
                  <a:pt x="244" y="412"/>
                </a:lnTo>
                <a:lnTo>
                  <a:pt x="242" y="422"/>
                </a:lnTo>
                <a:lnTo>
                  <a:pt x="238" y="434"/>
                </a:lnTo>
                <a:lnTo>
                  <a:pt x="232" y="444"/>
                </a:lnTo>
                <a:lnTo>
                  <a:pt x="226" y="456"/>
                </a:lnTo>
                <a:lnTo>
                  <a:pt x="210" y="474"/>
                </a:lnTo>
                <a:lnTo>
                  <a:pt x="196" y="490"/>
                </a:lnTo>
                <a:lnTo>
                  <a:pt x="246" y="490"/>
                </a:lnTo>
                <a:lnTo>
                  <a:pt x="246" y="510"/>
                </a:lnTo>
                <a:close/>
                <a:moveTo>
                  <a:pt x="242" y="322"/>
                </a:moveTo>
                <a:lnTo>
                  <a:pt x="204" y="322"/>
                </a:lnTo>
                <a:lnTo>
                  <a:pt x="196" y="352"/>
                </a:lnTo>
                <a:lnTo>
                  <a:pt x="168" y="352"/>
                </a:lnTo>
                <a:lnTo>
                  <a:pt x="206" y="218"/>
                </a:lnTo>
                <a:lnTo>
                  <a:pt x="242" y="218"/>
                </a:lnTo>
                <a:lnTo>
                  <a:pt x="278" y="352"/>
                </a:lnTo>
                <a:lnTo>
                  <a:pt x="250" y="352"/>
                </a:lnTo>
                <a:lnTo>
                  <a:pt x="242" y="322"/>
                </a:lnTo>
                <a:close/>
                <a:moveTo>
                  <a:pt x="288" y="510"/>
                </a:moveTo>
                <a:lnTo>
                  <a:pt x="288" y="510"/>
                </a:lnTo>
                <a:lnTo>
                  <a:pt x="274" y="510"/>
                </a:lnTo>
                <a:lnTo>
                  <a:pt x="268" y="506"/>
                </a:lnTo>
                <a:lnTo>
                  <a:pt x="264" y="504"/>
                </a:lnTo>
                <a:lnTo>
                  <a:pt x="260" y="500"/>
                </a:lnTo>
                <a:lnTo>
                  <a:pt x="256" y="494"/>
                </a:lnTo>
                <a:lnTo>
                  <a:pt x="254" y="486"/>
                </a:lnTo>
                <a:lnTo>
                  <a:pt x="254" y="478"/>
                </a:lnTo>
                <a:lnTo>
                  <a:pt x="280" y="478"/>
                </a:lnTo>
                <a:lnTo>
                  <a:pt x="282" y="484"/>
                </a:lnTo>
                <a:lnTo>
                  <a:pt x="282" y="488"/>
                </a:lnTo>
                <a:lnTo>
                  <a:pt x="286" y="490"/>
                </a:lnTo>
                <a:lnTo>
                  <a:pt x="290" y="492"/>
                </a:lnTo>
                <a:lnTo>
                  <a:pt x="296" y="490"/>
                </a:lnTo>
                <a:lnTo>
                  <a:pt x="300" y="486"/>
                </a:lnTo>
                <a:lnTo>
                  <a:pt x="302" y="478"/>
                </a:lnTo>
                <a:lnTo>
                  <a:pt x="302" y="466"/>
                </a:lnTo>
                <a:lnTo>
                  <a:pt x="302" y="458"/>
                </a:lnTo>
                <a:lnTo>
                  <a:pt x="302" y="450"/>
                </a:lnTo>
                <a:lnTo>
                  <a:pt x="298" y="444"/>
                </a:lnTo>
                <a:lnTo>
                  <a:pt x="296" y="440"/>
                </a:lnTo>
                <a:lnTo>
                  <a:pt x="292" y="440"/>
                </a:lnTo>
                <a:lnTo>
                  <a:pt x="286" y="442"/>
                </a:lnTo>
                <a:lnTo>
                  <a:pt x="284" y="446"/>
                </a:lnTo>
                <a:lnTo>
                  <a:pt x="282" y="450"/>
                </a:lnTo>
                <a:lnTo>
                  <a:pt x="282" y="454"/>
                </a:lnTo>
                <a:lnTo>
                  <a:pt x="256" y="454"/>
                </a:lnTo>
                <a:lnTo>
                  <a:pt x="256" y="380"/>
                </a:lnTo>
                <a:lnTo>
                  <a:pt x="324" y="380"/>
                </a:lnTo>
                <a:lnTo>
                  <a:pt x="324" y="400"/>
                </a:lnTo>
                <a:lnTo>
                  <a:pt x="282" y="400"/>
                </a:lnTo>
                <a:lnTo>
                  <a:pt x="282" y="432"/>
                </a:lnTo>
                <a:lnTo>
                  <a:pt x="286" y="428"/>
                </a:lnTo>
                <a:lnTo>
                  <a:pt x="290" y="426"/>
                </a:lnTo>
                <a:lnTo>
                  <a:pt x="300" y="424"/>
                </a:lnTo>
                <a:lnTo>
                  <a:pt x="308" y="424"/>
                </a:lnTo>
                <a:lnTo>
                  <a:pt x="314" y="426"/>
                </a:lnTo>
                <a:lnTo>
                  <a:pt x="318" y="430"/>
                </a:lnTo>
                <a:lnTo>
                  <a:pt x="322" y="434"/>
                </a:lnTo>
                <a:lnTo>
                  <a:pt x="326" y="440"/>
                </a:lnTo>
                <a:lnTo>
                  <a:pt x="328" y="448"/>
                </a:lnTo>
                <a:lnTo>
                  <a:pt x="328" y="466"/>
                </a:lnTo>
                <a:lnTo>
                  <a:pt x="328" y="478"/>
                </a:lnTo>
                <a:lnTo>
                  <a:pt x="326" y="488"/>
                </a:lnTo>
                <a:lnTo>
                  <a:pt x="322" y="496"/>
                </a:lnTo>
                <a:lnTo>
                  <a:pt x="318" y="502"/>
                </a:lnTo>
                <a:lnTo>
                  <a:pt x="314" y="506"/>
                </a:lnTo>
                <a:lnTo>
                  <a:pt x="306" y="508"/>
                </a:lnTo>
                <a:lnTo>
                  <a:pt x="298" y="510"/>
                </a:lnTo>
                <a:lnTo>
                  <a:pt x="288" y="510"/>
                </a:lnTo>
                <a:close/>
                <a:moveTo>
                  <a:pt x="292" y="352"/>
                </a:moveTo>
                <a:lnTo>
                  <a:pt x="292" y="218"/>
                </a:lnTo>
                <a:lnTo>
                  <a:pt x="342" y="218"/>
                </a:lnTo>
                <a:lnTo>
                  <a:pt x="358" y="218"/>
                </a:lnTo>
                <a:lnTo>
                  <a:pt x="364" y="220"/>
                </a:lnTo>
                <a:lnTo>
                  <a:pt x="370" y="224"/>
                </a:lnTo>
                <a:lnTo>
                  <a:pt x="374" y="228"/>
                </a:lnTo>
                <a:lnTo>
                  <a:pt x="378" y="234"/>
                </a:lnTo>
                <a:lnTo>
                  <a:pt x="380" y="242"/>
                </a:lnTo>
                <a:lnTo>
                  <a:pt x="382" y="252"/>
                </a:lnTo>
                <a:lnTo>
                  <a:pt x="380" y="262"/>
                </a:lnTo>
                <a:lnTo>
                  <a:pt x="376" y="272"/>
                </a:lnTo>
                <a:lnTo>
                  <a:pt x="368" y="278"/>
                </a:lnTo>
                <a:lnTo>
                  <a:pt x="358" y="282"/>
                </a:lnTo>
                <a:lnTo>
                  <a:pt x="366" y="284"/>
                </a:lnTo>
                <a:lnTo>
                  <a:pt x="370" y="286"/>
                </a:lnTo>
                <a:lnTo>
                  <a:pt x="376" y="288"/>
                </a:lnTo>
                <a:lnTo>
                  <a:pt x="378" y="292"/>
                </a:lnTo>
                <a:lnTo>
                  <a:pt x="382" y="304"/>
                </a:lnTo>
                <a:lnTo>
                  <a:pt x="384" y="316"/>
                </a:lnTo>
                <a:lnTo>
                  <a:pt x="382" y="328"/>
                </a:lnTo>
                <a:lnTo>
                  <a:pt x="378" y="336"/>
                </a:lnTo>
                <a:lnTo>
                  <a:pt x="374" y="342"/>
                </a:lnTo>
                <a:lnTo>
                  <a:pt x="368" y="346"/>
                </a:lnTo>
                <a:lnTo>
                  <a:pt x="360" y="350"/>
                </a:lnTo>
                <a:lnTo>
                  <a:pt x="354" y="350"/>
                </a:lnTo>
                <a:lnTo>
                  <a:pt x="342" y="352"/>
                </a:lnTo>
                <a:lnTo>
                  <a:pt x="292" y="352"/>
                </a:lnTo>
                <a:close/>
                <a:moveTo>
                  <a:pt x="388" y="468"/>
                </a:moveTo>
                <a:lnTo>
                  <a:pt x="342" y="468"/>
                </a:lnTo>
                <a:lnTo>
                  <a:pt x="342" y="450"/>
                </a:lnTo>
                <a:lnTo>
                  <a:pt x="388" y="450"/>
                </a:lnTo>
                <a:lnTo>
                  <a:pt x="388" y="468"/>
                </a:lnTo>
                <a:close/>
                <a:moveTo>
                  <a:pt x="444" y="214"/>
                </a:moveTo>
                <a:lnTo>
                  <a:pt x="444" y="214"/>
                </a:lnTo>
                <a:lnTo>
                  <a:pt x="454" y="216"/>
                </a:lnTo>
                <a:lnTo>
                  <a:pt x="462" y="218"/>
                </a:lnTo>
                <a:lnTo>
                  <a:pt x="470" y="222"/>
                </a:lnTo>
                <a:lnTo>
                  <a:pt x="474" y="226"/>
                </a:lnTo>
                <a:lnTo>
                  <a:pt x="478" y="232"/>
                </a:lnTo>
                <a:lnTo>
                  <a:pt x="482" y="240"/>
                </a:lnTo>
                <a:lnTo>
                  <a:pt x="484" y="250"/>
                </a:lnTo>
                <a:lnTo>
                  <a:pt x="484" y="260"/>
                </a:lnTo>
                <a:lnTo>
                  <a:pt x="456" y="260"/>
                </a:lnTo>
                <a:lnTo>
                  <a:pt x="456" y="248"/>
                </a:lnTo>
                <a:lnTo>
                  <a:pt x="454" y="240"/>
                </a:lnTo>
                <a:lnTo>
                  <a:pt x="450" y="236"/>
                </a:lnTo>
                <a:lnTo>
                  <a:pt x="444" y="234"/>
                </a:lnTo>
                <a:lnTo>
                  <a:pt x="438" y="236"/>
                </a:lnTo>
                <a:lnTo>
                  <a:pt x="434" y="238"/>
                </a:lnTo>
                <a:lnTo>
                  <a:pt x="432" y="242"/>
                </a:lnTo>
                <a:lnTo>
                  <a:pt x="430" y="246"/>
                </a:lnTo>
                <a:lnTo>
                  <a:pt x="426" y="262"/>
                </a:lnTo>
                <a:lnTo>
                  <a:pt x="426" y="284"/>
                </a:lnTo>
                <a:lnTo>
                  <a:pt x="426" y="306"/>
                </a:lnTo>
                <a:lnTo>
                  <a:pt x="430" y="322"/>
                </a:lnTo>
                <a:lnTo>
                  <a:pt x="432" y="328"/>
                </a:lnTo>
                <a:lnTo>
                  <a:pt x="434" y="330"/>
                </a:lnTo>
                <a:lnTo>
                  <a:pt x="438" y="332"/>
                </a:lnTo>
                <a:lnTo>
                  <a:pt x="444" y="334"/>
                </a:lnTo>
                <a:lnTo>
                  <a:pt x="448" y="332"/>
                </a:lnTo>
                <a:lnTo>
                  <a:pt x="452" y="330"/>
                </a:lnTo>
                <a:lnTo>
                  <a:pt x="456" y="324"/>
                </a:lnTo>
                <a:lnTo>
                  <a:pt x="456" y="314"/>
                </a:lnTo>
                <a:lnTo>
                  <a:pt x="456" y="306"/>
                </a:lnTo>
                <a:lnTo>
                  <a:pt x="484" y="306"/>
                </a:lnTo>
                <a:lnTo>
                  <a:pt x="484" y="318"/>
                </a:lnTo>
                <a:lnTo>
                  <a:pt x="482" y="328"/>
                </a:lnTo>
                <a:lnTo>
                  <a:pt x="478" y="338"/>
                </a:lnTo>
                <a:lnTo>
                  <a:pt x="474" y="344"/>
                </a:lnTo>
                <a:lnTo>
                  <a:pt x="468" y="348"/>
                </a:lnTo>
                <a:lnTo>
                  <a:pt x="462" y="352"/>
                </a:lnTo>
                <a:lnTo>
                  <a:pt x="454" y="354"/>
                </a:lnTo>
                <a:lnTo>
                  <a:pt x="444" y="354"/>
                </a:lnTo>
                <a:lnTo>
                  <a:pt x="428" y="352"/>
                </a:lnTo>
                <a:lnTo>
                  <a:pt x="418" y="348"/>
                </a:lnTo>
                <a:lnTo>
                  <a:pt x="410" y="340"/>
                </a:lnTo>
                <a:lnTo>
                  <a:pt x="404" y="332"/>
                </a:lnTo>
                <a:lnTo>
                  <a:pt x="400" y="322"/>
                </a:lnTo>
                <a:lnTo>
                  <a:pt x="398" y="310"/>
                </a:lnTo>
                <a:lnTo>
                  <a:pt x="398" y="284"/>
                </a:lnTo>
                <a:lnTo>
                  <a:pt x="398" y="258"/>
                </a:lnTo>
                <a:lnTo>
                  <a:pt x="400" y="246"/>
                </a:lnTo>
                <a:lnTo>
                  <a:pt x="404" y="236"/>
                </a:lnTo>
                <a:lnTo>
                  <a:pt x="410" y="228"/>
                </a:lnTo>
                <a:lnTo>
                  <a:pt x="418" y="220"/>
                </a:lnTo>
                <a:lnTo>
                  <a:pt x="428" y="216"/>
                </a:lnTo>
                <a:lnTo>
                  <a:pt x="444" y="214"/>
                </a:lnTo>
                <a:close/>
                <a:moveTo>
                  <a:pt x="476" y="480"/>
                </a:moveTo>
                <a:lnTo>
                  <a:pt x="466" y="480"/>
                </a:lnTo>
                <a:lnTo>
                  <a:pt x="466" y="510"/>
                </a:lnTo>
                <a:lnTo>
                  <a:pt x="440" y="510"/>
                </a:lnTo>
                <a:lnTo>
                  <a:pt x="440" y="480"/>
                </a:lnTo>
                <a:lnTo>
                  <a:pt x="400" y="480"/>
                </a:lnTo>
                <a:lnTo>
                  <a:pt x="400" y="454"/>
                </a:lnTo>
                <a:lnTo>
                  <a:pt x="432" y="380"/>
                </a:lnTo>
                <a:lnTo>
                  <a:pt x="466" y="380"/>
                </a:lnTo>
                <a:lnTo>
                  <a:pt x="466" y="460"/>
                </a:lnTo>
                <a:lnTo>
                  <a:pt x="476" y="460"/>
                </a:lnTo>
                <a:lnTo>
                  <a:pt x="476" y="480"/>
                </a:lnTo>
                <a:close/>
                <a:moveTo>
                  <a:pt x="560" y="480"/>
                </a:moveTo>
                <a:lnTo>
                  <a:pt x="550" y="480"/>
                </a:lnTo>
                <a:lnTo>
                  <a:pt x="550" y="510"/>
                </a:lnTo>
                <a:lnTo>
                  <a:pt x="524" y="510"/>
                </a:lnTo>
                <a:lnTo>
                  <a:pt x="524" y="480"/>
                </a:lnTo>
                <a:lnTo>
                  <a:pt x="484" y="480"/>
                </a:lnTo>
                <a:lnTo>
                  <a:pt x="484" y="454"/>
                </a:lnTo>
                <a:lnTo>
                  <a:pt x="514" y="380"/>
                </a:lnTo>
                <a:lnTo>
                  <a:pt x="550" y="380"/>
                </a:lnTo>
                <a:lnTo>
                  <a:pt x="550" y="460"/>
                </a:lnTo>
                <a:lnTo>
                  <a:pt x="560" y="460"/>
                </a:lnTo>
                <a:lnTo>
                  <a:pt x="560" y="480"/>
                </a:lnTo>
                <a:close/>
              </a:path>
            </a:pathLst>
          </a:custGeom>
          <a:solidFill>
            <a:schemeClr val="accent4"/>
          </a:solidFill>
          <a:ln>
            <a:noFill/>
          </a:ln>
          <a:extLst/>
        </p:spPr>
        <p:txBody>
          <a:bodyPr/>
          <a:lstStyle/>
          <a:p>
            <a:endParaRPr lang="en-GB"/>
          </a:p>
        </p:txBody>
      </p:sp>
      <p:sp>
        <p:nvSpPr>
          <p:cNvPr id="21" name="Freeform 382"/>
          <p:cNvSpPr>
            <a:spLocks noChangeAspect="1" noEditPoints="1"/>
          </p:cNvSpPr>
          <p:nvPr/>
        </p:nvSpPr>
        <p:spPr bwMode="auto">
          <a:xfrm>
            <a:off x="1214749" y="1116003"/>
            <a:ext cx="388227" cy="396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6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18 w 726"/>
              <a:gd name="T29" fmla="*/ 620 h 726"/>
              <a:gd name="T30" fmla="*/ 682 w 726"/>
              <a:gd name="T31" fmla="*/ 536 h 726"/>
              <a:gd name="T32" fmla="*/ 718 w 726"/>
              <a:gd name="T33" fmla="*/ 436 h 726"/>
              <a:gd name="T34" fmla="*/ 726 w 726"/>
              <a:gd name="T35" fmla="*/ 362 h 726"/>
              <a:gd name="T36" fmla="*/ 708 w 726"/>
              <a:gd name="T37" fmla="*/ 254 h 726"/>
              <a:gd name="T38" fmla="*/ 664 w 726"/>
              <a:gd name="T39" fmla="*/ 160 h 726"/>
              <a:gd name="T40" fmla="*/ 594 w 726"/>
              <a:gd name="T41" fmla="*/ 82 h 726"/>
              <a:gd name="T42" fmla="*/ 504 w 726"/>
              <a:gd name="T43" fmla="*/ 28 h 726"/>
              <a:gd name="T44" fmla="*/ 400 w 726"/>
              <a:gd name="T45" fmla="*/ 2 h 726"/>
              <a:gd name="T46" fmla="*/ 350 w 726"/>
              <a:gd name="T47" fmla="*/ 502 h 726"/>
              <a:gd name="T48" fmla="*/ 290 w 726"/>
              <a:gd name="T49" fmla="*/ 490 h 726"/>
              <a:gd name="T50" fmla="*/ 242 w 726"/>
              <a:gd name="T51" fmla="*/ 492 h 726"/>
              <a:gd name="T52" fmla="*/ 166 w 726"/>
              <a:gd name="T53" fmla="*/ 510 h 726"/>
              <a:gd name="T54" fmla="*/ 162 w 726"/>
              <a:gd name="T55" fmla="*/ 510 h 726"/>
              <a:gd name="T56" fmla="*/ 150 w 726"/>
              <a:gd name="T57" fmla="*/ 504 h 726"/>
              <a:gd name="T58" fmla="*/ 150 w 726"/>
              <a:gd name="T59" fmla="*/ 248 h 726"/>
              <a:gd name="T60" fmla="*/ 156 w 726"/>
              <a:gd name="T61" fmla="*/ 236 h 726"/>
              <a:gd name="T62" fmla="*/ 238 w 726"/>
              <a:gd name="T63" fmla="*/ 216 h 726"/>
              <a:gd name="T64" fmla="*/ 290 w 726"/>
              <a:gd name="T65" fmla="*/ 216 h 726"/>
              <a:gd name="T66" fmla="*/ 350 w 726"/>
              <a:gd name="T67" fmla="*/ 226 h 726"/>
              <a:gd name="T68" fmla="*/ 576 w 726"/>
              <a:gd name="T69" fmla="*/ 498 h 726"/>
              <a:gd name="T70" fmla="*/ 570 w 726"/>
              <a:gd name="T71" fmla="*/ 508 h 726"/>
              <a:gd name="T72" fmla="*/ 558 w 726"/>
              <a:gd name="T73" fmla="*/ 510 h 726"/>
              <a:gd name="T74" fmla="*/ 510 w 726"/>
              <a:gd name="T75" fmla="*/ 496 h 726"/>
              <a:gd name="T76" fmla="*/ 456 w 726"/>
              <a:gd name="T77" fmla="*/ 490 h 726"/>
              <a:gd name="T78" fmla="*/ 394 w 726"/>
              <a:gd name="T79" fmla="*/ 498 h 726"/>
              <a:gd name="T80" fmla="*/ 374 w 726"/>
              <a:gd name="T81" fmla="*/ 226 h 726"/>
              <a:gd name="T82" fmla="*/ 436 w 726"/>
              <a:gd name="T83" fmla="*/ 216 h 726"/>
              <a:gd name="T84" fmla="*/ 486 w 726"/>
              <a:gd name="T85" fmla="*/ 216 h 726"/>
              <a:gd name="T86" fmla="*/ 568 w 726"/>
              <a:gd name="T87" fmla="*/ 236 h 726"/>
              <a:gd name="T88" fmla="*/ 576 w 726"/>
              <a:gd name="T89" fmla="*/ 248 h 7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50" y="502"/>
                </a:moveTo>
                <a:lnTo>
                  <a:pt x="350" y="502"/>
                </a:lnTo>
                <a:lnTo>
                  <a:pt x="330" y="498"/>
                </a:lnTo>
                <a:lnTo>
                  <a:pt x="310" y="494"/>
                </a:lnTo>
                <a:lnTo>
                  <a:pt x="290" y="490"/>
                </a:lnTo>
                <a:lnTo>
                  <a:pt x="268" y="490"/>
                </a:lnTo>
                <a:lnTo>
                  <a:pt x="242" y="492"/>
                </a:lnTo>
                <a:lnTo>
                  <a:pt x="216" y="496"/>
                </a:lnTo>
                <a:lnTo>
                  <a:pt x="190" y="502"/>
                </a:lnTo>
                <a:lnTo>
                  <a:pt x="166" y="510"/>
                </a:lnTo>
                <a:lnTo>
                  <a:pt x="162" y="510"/>
                </a:lnTo>
                <a:lnTo>
                  <a:pt x="154" y="508"/>
                </a:lnTo>
                <a:lnTo>
                  <a:pt x="150" y="504"/>
                </a:lnTo>
                <a:lnTo>
                  <a:pt x="150" y="498"/>
                </a:lnTo>
                <a:lnTo>
                  <a:pt x="150" y="248"/>
                </a:lnTo>
                <a:lnTo>
                  <a:pt x="152" y="242"/>
                </a:lnTo>
                <a:lnTo>
                  <a:pt x="156" y="236"/>
                </a:lnTo>
                <a:lnTo>
                  <a:pt x="184" y="228"/>
                </a:lnTo>
                <a:lnTo>
                  <a:pt x="210" y="220"/>
                </a:lnTo>
                <a:lnTo>
                  <a:pt x="238" y="216"/>
                </a:lnTo>
                <a:lnTo>
                  <a:pt x="268" y="216"/>
                </a:lnTo>
                <a:lnTo>
                  <a:pt x="290" y="216"/>
                </a:lnTo>
                <a:lnTo>
                  <a:pt x="310" y="218"/>
                </a:lnTo>
                <a:lnTo>
                  <a:pt x="330" y="222"/>
                </a:lnTo>
                <a:lnTo>
                  <a:pt x="350" y="226"/>
                </a:lnTo>
                <a:lnTo>
                  <a:pt x="350" y="502"/>
                </a:lnTo>
                <a:close/>
                <a:moveTo>
                  <a:pt x="576" y="498"/>
                </a:moveTo>
                <a:lnTo>
                  <a:pt x="576" y="498"/>
                </a:lnTo>
                <a:lnTo>
                  <a:pt x="574" y="504"/>
                </a:lnTo>
                <a:lnTo>
                  <a:pt x="570" y="508"/>
                </a:lnTo>
                <a:lnTo>
                  <a:pt x="564" y="510"/>
                </a:lnTo>
                <a:lnTo>
                  <a:pt x="558" y="510"/>
                </a:lnTo>
                <a:lnTo>
                  <a:pt x="534" y="502"/>
                </a:lnTo>
                <a:lnTo>
                  <a:pt x="510" y="496"/>
                </a:lnTo>
                <a:lnTo>
                  <a:pt x="484" y="492"/>
                </a:lnTo>
                <a:lnTo>
                  <a:pt x="456" y="490"/>
                </a:lnTo>
                <a:lnTo>
                  <a:pt x="436" y="490"/>
                </a:lnTo>
                <a:lnTo>
                  <a:pt x="414" y="494"/>
                </a:lnTo>
                <a:lnTo>
                  <a:pt x="394" y="498"/>
                </a:lnTo>
                <a:lnTo>
                  <a:pt x="374" y="502"/>
                </a:lnTo>
                <a:lnTo>
                  <a:pt x="374" y="226"/>
                </a:lnTo>
                <a:lnTo>
                  <a:pt x="394" y="222"/>
                </a:lnTo>
                <a:lnTo>
                  <a:pt x="414" y="218"/>
                </a:lnTo>
                <a:lnTo>
                  <a:pt x="436" y="216"/>
                </a:lnTo>
                <a:lnTo>
                  <a:pt x="456" y="216"/>
                </a:lnTo>
                <a:lnTo>
                  <a:pt x="486" y="216"/>
                </a:lnTo>
                <a:lnTo>
                  <a:pt x="514" y="220"/>
                </a:lnTo>
                <a:lnTo>
                  <a:pt x="542" y="228"/>
                </a:lnTo>
                <a:lnTo>
                  <a:pt x="568" y="236"/>
                </a:lnTo>
                <a:lnTo>
                  <a:pt x="574" y="242"/>
                </a:lnTo>
                <a:lnTo>
                  <a:pt x="576" y="248"/>
                </a:lnTo>
                <a:lnTo>
                  <a:pt x="576" y="498"/>
                </a:lnTo>
                <a:close/>
              </a:path>
            </a:pathLst>
          </a:custGeom>
          <a:solidFill>
            <a:schemeClr val="accent4"/>
          </a:solidFill>
          <a:ln>
            <a:noFill/>
          </a:ln>
          <a:extLst/>
        </p:spPr>
        <p:txBody>
          <a:bodyPr/>
          <a:lstStyle/>
          <a:p>
            <a:endParaRPr lang="en-GB"/>
          </a:p>
        </p:txBody>
      </p:sp>
      <p:sp>
        <p:nvSpPr>
          <p:cNvPr id="23" name="Rectangle 22"/>
          <p:cNvSpPr/>
          <p:nvPr/>
        </p:nvSpPr>
        <p:spPr>
          <a:xfrm>
            <a:off x="3889375" y="5546150"/>
            <a:ext cx="5866994" cy="747712"/>
          </a:xfrm>
          <a:prstGeom prst="rect">
            <a:avLst/>
          </a:prstGeom>
          <a:solidFill>
            <a:schemeClr val="accent4"/>
          </a:solidFill>
          <a:ln>
            <a:noFill/>
          </a:ln>
        </p:spPr>
        <p:txBody>
          <a:bodyPr/>
          <a:lstStyle/>
          <a:p>
            <a:endParaRPr lang="en-US" dirty="0">
              <a:solidFill>
                <a:schemeClr val="tx1"/>
              </a:solidFill>
            </a:endParaRPr>
          </a:p>
        </p:txBody>
      </p:sp>
      <p:sp>
        <p:nvSpPr>
          <p:cNvPr id="24" name="Text Placeholder 75"/>
          <p:cNvSpPr>
            <a:spLocks noGrp="1"/>
          </p:cNvSpPr>
          <p:nvPr>
            <p:ph type="body" sz="quarter" idx="20"/>
          </p:nvPr>
        </p:nvSpPr>
        <p:spPr>
          <a:xfrm>
            <a:off x="4355053" y="5623832"/>
            <a:ext cx="5236129" cy="635556"/>
          </a:xfrm>
        </p:spPr>
        <p:txBody>
          <a:bodyPr/>
          <a:lstStyle/>
          <a:p>
            <a:r>
              <a:rPr lang="en-GB" dirty="0" smtClean="0"/>
              <a:t>Take your brand centre-stage before an elite audience of movers and shakers. </a:t>
            </a:r>
            <a:endParaRPr lang="en-GB" dirty="0"/>
          </a:p>
        </p:txBody>
      </p:sp>
      <p:pic>
        <p:nvPicPr>
          <p:cNvPr id="26" name="Picture Placeholder 12" descr="Picturehouse_logo.jpg"/>
          <p:cNvPicPr>
            <a:picLocks noGrp="1" noChangeAspect="1"/>
          </p:cNvPicPr>
          <p:nvPr>
            <p:ph type="pic" sz="quarter" idx="12"/>
          </p:nvPr>
        </p:nvPicPr>
        <p:blipFill rotWithShape="1">
          <a:blip r:embed="rId7" cstate="print">
            <a:extLst>
              <a:ext uri="{28A0092B-C50C-407E-A947-70E740481C1C}">
                <a14:useLocalDpi xmlns:a14="http://schemas.microsoft.com/office/drawing/2010/main" val="0"/>
              </a:ext>
            </a:extLst>
          </a:blip>
          <a:srcRect l="-51264" t="-24570" r="-51264" b="-24570"/>
          <a:stretch/>
        </p:blipFill>
        <p:spPr>
          <a:xfrm>
            <a:off x="1503740" y="6874440"/>
            <a:ext cx="1226308" cy="526485"/>
          </a:xfrm>
        </p:spPr>
      </p:pic>
    </p:spTree>
    <p:extLst>
      <p:ext uri="{BB962C8B-B14F-4D97-AF65-F5344CB8AC3E}">
        <p14:creationId xmlns:p14="http://schemas.microsoft.com/office/powerpoint/2010/main" val="1501608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1896220590"/>
              </p:ext>
            </p:extLst>
          </p:nvPr>
        </p:nvGraphicFramePr>
        <p:xfrm>
          <a:off x="254864" y="3365468"/>
          <a:ext cx="4245884" cy="2607574"/>
        </p:xfrm>
        <a:graphic>
          <a:graphicData uri="http://schemas.openxmlformats.org/drawingml/2006/table">
            <a:tbl>
              <a:tblPr firstRow="1" bandRow="1">
                <a:tableStyleId>{2D5ABB26-0587-4C30-8999-92F81FD0307C}</a:tableStyleId>
              </a:tblPr>
              <a:tblGrid>
                <a:gridCol w="1811442"/>
                <a:gridCol w="1258785"/>
                <a:gridCol w="1175657"/>
              </a:tblGrid>
              <a:tr h="481846">
                <a:tc>
                  <a:txBody>
                    <a:bodyPr/>
                    <a:lstStyle/>
                    <a:p>
                      <a:r>
                        <a:rPr lang="en-US" sz="1000" b="1" dirty="0" smtClean="0">
                          <a:solidFill>
                            <a:schemeClr val="accent4"/>
                          </a:solidFill>
                        </a:rPr>
                        <a:t>Asset</a:t>
                      </a:r>
                      <a:endParaRPr lang="en-US" sz="1000" b="1" dirty="0">
                        <a:solidFill>
                          <a:schemeClr val="accent4"/>
                        </a:solidFill>
                      </a:endParaRPr>
                    </a:p>
                  </a:txBody>
                  <a:tcPr anchor="ctr">
                    <a:lnL>
                      <a:noFill/>
                    </a:lnL>
                    <a:lnR w="12700" cap="flat" cmpd="sng" algn="ctr">
                      <a:solidFill>
                        <a:srgbClr val="8A8A8D"/>
                      </a:solidFill>
                      <a:prstDash val="dot"/>
                      <a:round/>
                      <a:headEnd type="none" w="med" len="med"/>
                      <a:tailEnd type="none" w="med" len="med"/>
                    </a:lnR>
                    <a:lnT>
                      <a:noFill/>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c>
                  <a:txBody>
                    <a:bodyPr/>
                    <a:lstStyle/>
                    <a:p>
                      <a:pPr algn="r"/>
                      <a:r>
                        <a:rPr lang="en-US" sz="1000" b="1" dirty="0" smtClean="0">
                          <a:solidFill>
                            <a:schemeClr val="accent4"/>
                          </a:solidFill>
                        </a:rPr>
                        <a:t>Est. 3 month Impacts</a:t>
                      </a:r>
                      <a:endParaRPr lang="en-US" sz="1000" b="1" dirty="0">
                        <a:solidFill>
                          <a:schemeClr val="accent4"/>
                        </a:solidFill>
                      </a:endParaRPr>
                    </a:p>
                  </a:txBody>
                  <a:tcPr marL="180000" anchor="ctr">
                    <a:lnL w="12700" cap="flat" cmpd="sng" algn="ctr">
                      <a:solidFill>
                        <a:srgbClr val="8A8A8D"/>
                      </a:solidFill>
                      <a:prstDash val="dot"/>
                      <a:round/>
                      <a:headEnd type="none" w="med" len="med"/>
                      <a:tailEnd type="none" w="med" len="med"/>
                    </a:lnL>
                    <a:lnR w="12700" cap="flat" cmpd="sng" algn="ctr">
                      <a:solidFill>
                        <a:srgbClr val="8A8A8D"/>
                      </a:solidFill>
                      <a:prstDash val="dot"/>
                      <a:round/>
                      <a:headEnd type="none" w="med" len="med"/>
                      <a:tailEnd type="none" w="med" len="med"/>
                    </a:lnR>
                    <a:lnT>
                      <a:noFill/>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c>
                  <a:txBody>
                    <a:bodyPr/>
                    <a:lstStyle/>
                    <a:p>
                      <a:pPr algn="r"/>
                      <a:r>
                        <a:rPr lang="en-US" sz="1000" b="1" dirty="0" smtClean="0">
                          <a:solidFill>
                            <a:schemeClr val="accent4"/>
                          </a:solidFill>
                        </a:rPr>
                        <a:t>Gross </a:t>
                      </a:r>
                      <a:br>
                        <a:rPr lang="en-US" sz="1000" b="1" dirty="0" smtClean="0">
                          <a:solidFill>
                            <a:schemeClr val="accent4"/>
                          </a:solidFill>
                        </a:rPr>
                      </a:br>
                      <a:r>
                        <a:rPr lang="en-US" sz="1000" b="1" dirty="0" smtClean="0">
                          <a:solidFill>
                            <a:schemeClr val="accent4"/>
                          </a:solidFill>
                        </a:rPr>
                        <a:t>Value (£)</a:t>
                      </a:r>
                      <a:endParaRPr lang="en-US" sz="1000" b="1" dirty="0">
                        <a:solidFill>
                          <a:schemeClr val="accent4"/>
                        </a:solidFill>
                      </a:endParaRPr>
                    </a:p>
                  </a:txBody>
                  <a:tcPr marL="288000" anchor="ctr">
                    <a:lnL w="12700" cap="flat" cmpd="sng" algn="ctr">
                      <a:solidFill>
                        <a:srgbClr val="8A8A8D"/>
                      </a:solidFill>
                      <a:prstDash val="dot"/>
                      <a:round/>
                      <a:headEnd type="none" w="med" len="med"/>
                      <a:tailEnd type="none" w="med" len="med"/>
                    </a:lnL>
                    <a:lnR>
                      <a:noFill/>
                    </a:lnR>
                    <a:lnT>
                      <a:noFill/>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r>
              <a:tr h="333312">
                <a:tc>
                  <a:txBody>
                    <a:bodyPr/>
                    <a:lstStyle/>
                    <a:p>
                      <a:r>
                        <a:rPr lang="en-US" sz="1000" baseline="0" dirty="0" smtClean="0">
                          <a:solidFill>
                            <a:schemeClr val="bg1"/>
                          </a:solidFill>
                        </a:rPr>
                        <a:t>30” </a:t>
                      </a:r>
                      <a:r>
                        <a:rPr lang="en-US" sz="1000" baseline="0" dirty="0" smtClean="0">
                          <a:solidFill>
                            <a:schemeClr val="bg1"/>
                          </a:solidFill>
                        </a:rPr>
                        <a:t>ad </a:t>
                      </a:r>
                      <a:r>
                        <a:rPr lang="en-US" sz="1000" baseline="0" dirty="0" smtClean="0">
                          <a:solidFill>
                            <a:schemeClr val="bg1"/>
                          </a:solidFill>
                        </a:rPr>
                        <a:t>@ 16 bar sites</a:t>
                      </a:r>
                      <a:endParaRPr lang="en-US" sz="1000" dirty="0">
                        <a:solidFill>
                          <a:schemeClr val="bg1"/>
                        </a:solidFill>
                      </a:endParaRPr>
                    </a:p>
                  </a:txBody>
                  <a:tcPr anchor="ctr">
                    <a:lnL>
                      <a:noFill/>
                    </a:lnL>
                    <a:lnR w="12700" cap="flat" cmpd="sng" algn="ctr">
                      <a:solidFill>
                        <a:srgbClr val="8A8A8D"/>
                      </a:solidFill>
                      <a:prstDash val="dot"/>
                      <a:round/>
                      <a:headEnd type="none" w="med" len="med"/>
                      <a:tailEnd type="none" w="med" len="med"/>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c>
                  <a:txBody>
                    <a:bodyPr/>
                    <a:lstStyle/>
                    <a:p>
                      <a:pPr algn="r"/>
                      <a:r>
                        <a:rPr lang="en-US" sz="1000" dirty="0" smtClean="0">
                          <a:solidFill>
                            <a:schemeClr val="bg1"/>
                          </a:solidFill>
                        </a:rPr>
                        <a:t>439,437</a:t>
                      </a:r>
                      <a:endParaRPr lang="en-US" sz="1000" dirty="0">
                        <a:solidFill>
                          <a:schemeClr val="bg1"/>
                        </a:solidFill>
                      </a:endParaRPr>
                    </a:p>
                  </a:txBody>
                  <a:tcPr marL="180000" anchor="ctr">
                    <a:lnL w="12700" cap="flat" cmpd="sng" algn="ctr">
                      <a:solidFill>
                        <a:srgbClr val="8A8A8D"/>
                      </a:solidFill>
                      <a:prstDash val="dot"/>
                      <a:round/>
                      <a:headEnd type="none" w="med" len="med"/>
                      <a:tailEnd type="none" w="med" len="med"/>
                    </a:lnL>
                    <a:lnR w="12700" cap="flat" cmpd="sng" algn="ctr">
                      <a:solidFill>
                        <a:srgbClr val="8A8A8D"/>
                      </a:solidFill>
                      <a:prstDash val="dot"/>
                      <a:round/>
                      <a:headEnd type="none" w="med" len="med"/>
                      <a:tailEnd type="none" w="med" len="med"/>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c>
                  <a:txBody>
                    <a:bodyPr/>
                    <a:lstStyle/>
                    <a:p>
                      <a:pPr algn="r"/>
                      <a:r>
                        <a:rPr lang="en-US" sz="1000" dirty="0" smtClean="0">
                          <a:solidFill>
                            <a:schemeClr val="bg1"/>
                          </a:solidFill>
                        </a:rPr>
                        <a:t>£87,887</a:t>
                      </a:r>
                      <a:endParaRPr lang="en-US" sz="1000" dirty="0">
                        <a:solidFill>
                          <a:schemeClr val="bg1"/>
                        </a:solidFill>
                      </a:endParaRPr>
                    </a:p>
                  </a:txBody>
                  <a:tcPr marL="288000" anchor="ctr">
                    <a:lnL w="12700" cap="flat" cmpd="sng" algn="ctr">
                      <a:solidFill>
                        <a:srgbClr val="8A8A8D"/>
                      </a:solidFill>
                      <a:prstDash val="dot"/>
                      <a:round/>
                      <a:headEnd type="none" w="med" len="med"/>
                      <a:tailEnd type="none" w="med" len="med"/>
                    </a:lnL>
                    <a:lnR>
                      <a:noFill/>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r>
              <a:tr h="333312">
                <a:tc>
                  <a:txBody>
                    <a:bodyPr/>
                    <a:lstStyle/>
                    <a:p>
                      <a:r>
                        <a:rPr lang="en-US" sz="1000" dirty="0" smtClean="0">
                          <a:solidFill>
                            <a:schemeClr val="bg1"/>
                          </a:solidFill>
                        </a:rPr>
                        <a:t>E-Newsletter x 3</a:t>
                      </a:r>
                      <a:endParaRPr lang="en-US" sz="1000" dirty="0">
                        <a:solidFill>
                          <a:schemeClr val="bg1"/>
                        </a:solidFill>
                      </a:endParaRPr>
                    </a:p>
                  </a:txBody>
                  <a:tcPr anchor="ctr">
                    <a:lnL>
                      <a:noFill/>
                    </a:lnL>
                    <a:lnR w="12700" cap="flat" cmpd="sng" algn="ctr">
                      <a:solidFill>
                        <a:srgbClr val="8A8A8D"/>
                      </a:solidFill>
                      <a:prstDash val="dot"/>
                      <a:round/>
                      <a:headEnd type="none" w="med" len="med"/>
                      <a:tailEnd type="none" w="med" len="med"/>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c>
                  <a:txBody>
                    <a:bodyPr/>
                    <a:lstStyle/>
                    <a:p>
                      <a:pPr algn="r"/>
                      <a:r>
                        <a:rPr lang="en-US" sz="1000" dirty="0" smtClean="0">
                          <a:solidFill>
                            <a:schemeClr val="bg1"/>
                          </a:solidFill>
                        </a:rPr>
                        <a:t>1,119,000</a:t>
                      </a:r>
                      <a:endParaRPr lang="en-US" sz="1000" dirty="0">
                        <a:solidFill>
                          <a:schemeClr val="bg1"/>
                        </a:solidFill>
                      </a:endParaRPr>
                    </a:p>
                  </a:txBody>
                  <a:tcPr marL="180000" anchor="ctr">
                    <a:lnL w="12700" cap="flat" cmpd="sng" algn="ctr">
                      <a:solidFill>
                        <a:srgbClr val="8A8A8D"/>
                      </a:solidFill>
                      <a:prstDash val="dot"/>
                      <a:round/>
                      <a:headEnd type="none" w="med" len="med"/>
                      <a:tailEnd type="none" w="med" len="med"/>
                    </a:lnL>
                    <a:lnR w="12700" cap="flat" cmpd="sng" algn="ctr">
                      <a:solidFill>
                        <a:srgbClr val="8A8A8D"/>
                      </a:solidFill>
                      <a:prstDash val="dot"/>
                      <a:round/>
                      <a:headEnd type="none" w="med" len="med"/>
                      <a:tailEnd type="none" w="med" len="med"/>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c>
                  <a:txBody>
                    <a:bodyPr/>
                    <a:lstStyle/>
                    <a:p>
                      <a:pPr algn="r"/>
                      <a:r>
                        <a:rPr lang="en-US" sz="1000" dirty="0" smtClean="0">
                          <a:solidFill>
                            <a:schemeClr val="bg1"/>
                          </a:solidFill>
                        </a:rPr>
                        <a:t>£12,000</a:t>
                      </a:r>
                      <a:endParaRPr lang="en-US" sz="1000" dirty="0">
                        <a:solidFill>
                          <a:schemeClr val="bg1"/>
                        </a:solidFill>
                      </a:endParaRPr>
                    </a:p>
                  </a:txBody>
                  <a:tcPr marL="288000" anchor="ctr">
                    <a:lnL w="12700" cap="flat" cmpd="sng" algn="ctr">
                      <a:solidFill>
                        <a:srgbClr val="8A8A8D"/>
                      </a:solidFill>
                      <a:prstDash val="dot"/>
                      <a:round/>
                      <a:headEnd type="none" w="med" len="med"/>
                      <a:tailEnd type="none" w="med" len="med"/>
                    </a:lnL>
                    <a:lnR>
                      <a:noFill/>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r>
              <a:tr h="333312">
                <a:tc>
                  <a:txBody>
                    <a:bodyPr/>
                    <a:lstStyle/>
                    <a:p>
                      <a:r>
                        <a:rPr lang="en-US" sz="1000" dirty="0" smtClean="0">
                          <a:solidFill>
                            <a:schemeClr val="bg1"/>
                          </a:solidFill>
                        </a:rPr>
                        <a:t>Website</a:t>
                      </a:r>
                      <a:endParaRPr lang="en-US" sz="1000" dirty="0">
                        <a:solidFill>
                          <a:schemeClr val="bg1"/>
                        </a:solidFill>
                      </a:endParaRPr>
                    </a:p>
                  </a:txBody>
                  <a:tcPr anchor="ctr">
                    <a:lnL>
                      <a:noFill/>
                    </a:lnL>
                    <a:lnR w="12700" cap="flat" cmpd="sng" algn="ctr">
                      <a:solidFill>
                        <a:srgbClr val="8A8A8D"/>
                      </a:solidFill>
                      <a:prstDash val="dot"/>
                      <a:round/>
                      <a:headEnd type="none" w="med" len="med"/>
                      <a:tailEnd type="none" w="med" len="med"/>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c>
                  <a:txBody>
                    <a:bodyPr/>
                    <a:lstStyle/>
                    <a:p>
                      <a:pPr algn="r"/>
                      <a:r>
                        <a:rPr lang="en-US" sz="1000" dirty="0" smtClean="0">
                          <a:solidFill>
                            <a:schemeClr val="bg1"/>
                          </a:solidFill>
                        </a:rPr>
                        <a:t>55,836</a:t>
                      </a:r>
                      <a:endParaRPr lang="en-US" sz="1000" b="1" dirty="0">
                        <a:solidFill>
                          <a:srgbClr val="FF0000"/>
                        </a:solidFill>
                      </a:endParaRPr>
                    </a:p>
                  </a:txBody>
                  <a:tcPr marL="180000" anchor="ctr">
                    <a:lnL w="12700" cap="flat" cmpd="sng" algn="ctr">
                      <a:solidFill>
                        <a:srgbClr val="8A8A8D"/>
                      </a:solidFill>
                      <a:prstDash val="dot"/>
                      <a:round/>
                      <a:headEnd type="none" w="med" len="med"/>
                      <a:tailEnd type="none" w="med" len="med"/>
                    </a:lnL>
                    <a:lnR w="12700" cap="flat" cmpd="sng" algn="ctr">
                      <a:solidFill>
                        <a:srgbClr val="8A8A8D"/>
                      </a:solidFill>
                      <a:prstDash val="dot"/>
                      <a:round/>
                      <a:headEnd type="none" w="med" len="med"/>
                      <a:tailEnd type="none" w="med" len="med"/>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c>
                  <a:txBody>
                    <a:bodyPr/>
                    <a:lstStyle/>
                    <a:p>
                      <a:pPr algn="r"/>
                      <a:r>
                        <a:rPr lang="en-US" sz="1000" dirty="0" smtClean="0">
                          <a:solidFill>
                            <a:schemeClr val="bg1"/>
                          </a:solidFill>
                        </a:rPr>
                        <a:t>£1,000</a:t>
                      </a:r>
                      <a:endParaRPr lang="en-US" sz="1000" dirty="0">
                        <a:solidFill>
                          <a:schemeClr val="bg1"/>
                        </a:solidFill>
                      </a:endParaRPr>
                    </a:p>
                  </a:txBody>
                  <a:tcPr marL="288000" anchor="ctr">
                    <a:lnL w="12700" cap="flat" cmpd="sng" algn="ctr">
                      <a:solidFill>
                        <a:srgbClr val="8A8A8D"/>
                      </a:solidFill>
                      <a:prstDash val="dot"/>
                      <a:round/>
                      <a:headEnd type="none" w="med" len="med"/>
                      <a:tailEnd type="none" w="med" len="med"/>
                    </a:lnL>
                    <a:lnR>
                      <a:noFill/>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r>
              <a:tr h="333312">
                <a:tc>
                  <a:txBody>
                    <a:bodyPr/>
                    <a:lstStyle/>
                    <a:p>
                      <a:r>
                        <a:rPr lang="en-US" sz="1000" smtClean="0">
                          <a:solidFill>
                            <a:schemeClr val="bg1"/>
                          </a:solidFill>
                        </a:rPr>
                        <a:t>1x </a:t>
                      </a:r>
                      <a:r>
                        <a:rPr lang="en-US" sz="1000" smtClean="0">
                          <a:solidFill>
                            <a:schemeClr val="bg1"/>
                          </a:solidFill>
                        </a:rPr>
                        <a:t>Quad</a:t>
                      </a:r>
                      <a:r>
                        <a:rPr lang="en-US" sz="1000" baseline="0" dirty="0" smtClean="0">
                          <a:solidFill>
                            <a:schemeClr val="bg1"/>
                          </a:solidFill>
                        </a:rPr>
                        <a:t/>
                      </a:r>
                      <a:br>
                        <a:rPr lang="en-US" sz="1000" baseline="0" dirty="0" smtClean="0">
                          <a:solidFill>
                            <a:schemeClr val="bg1"/>
                          </a:solidFill>
                        </a:rPr>
                      </a:br>
                      <a:r>
                        <a:rPr lang="en-US" sz="1000" baseline="0" dirty="0" smtClean="0">
                          <a:solidFill>
                            <a:schemeClr val="bg1"/>
                          </a:solidFill>
                        </a:rPr>
                        <a:t>2x Counter Cards</a:t>
                      </a:r>
                      <a:endParaRPr lang="en-US" sz="1000" dirty="0">
                        <a:solidFill>
                          <a:schemeClr val="bg1"/>
                        </a:solidFill>
                      </a:endParaRPr>
                    </a:p>
                  </a:txBody>
                  <a:tcPr anchor="ctr">
                    <a:lnL>
                      <a:noFill/>
                    </a:lnL>
                    <a:lnR w="12700" cap="flat" cmpd="sng" algn="ctr">
                      <a:solidFill>
                        <a:srgbClr val="8A8A8D"/>
                      </a:solidFill>
                      <a:prstDash val="dot"/>
                      <a:round/>
                      <a:headEnd type="none" w="med" len="med"/>
                      <a:tailEnd type="none" w="med" len="med"/>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c>
                  <a:txBody>
                    <a:bodyPr/>
                    <a:lstStyle/>
                    <a:p>
                      <a:pPr algn="r"/>
                      <a:r>
                        <a:rPr lang="en-US" sz="1000" dirty="0" smtClean="0">
                          <a:solidFill>
                            <a:schemeClr val="bg1"/>
                          </a:solidFill>
                        </a:rPr>
                        <a:t>732,396</a:t>
                      </a:r>
                      <a:endParaRPr lang="en-US" sz="1000" dirty="0">
                        <a:solidFill>
                          <a:srgbClr val="FF0000"/>
                        </a:solidFill>
                      </a:endParaRPr>
                    </a:p>
                  </a:txBody>
                  <a:tcPr marL="180000" anchor="ctr">
                    <a:lnL w="12700" cap="flat" cmpd="sng" algn="ctr">
                      <a:solidFill>
                        <a:srgbClr val="8A8A8D"/>
                      </a:solidFill>
                      <a:prstDash val="dot"/>
                      <a:round/>
                      <a:headEnd type="none" w="med" len="med"/>
                      <a:tailEnd type="none" w="med" len="med"/>
                    </a:lnL>
                    <a:lnR w="12700" cap="flat" cmpd="sng" algn="ctr">
                      <a:solidFill>
                        <a:srgbClr val="8A8A8D"/>
                      </a:solidFill>
                      <a:prstDash val="dot"/>
                      <a:round/>
                      <a:headEnd type="none" w="med" len="med"/>
                      <a:tailEnd type="none" w="med" len="med"/>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c>
                  <a:txBody>
                    <a:bodyPr/>
                    <a:lstStyle/>
                    <a:p>
                      <a:pPr algn="r"/>
                      <a:r>
                        <a:rPr lang="en-US" sz="1000" dirty="0" smtClean="0">
                          <a:solidFill>
                            <a:schemeClr val="bg1"/>
                          </a:solidFill>
                        </a:rPr>
                        <a:t>£22,800</a:t>
                      </a:r>
                      <a:endParaRPr lang="en-US" sz="1000" dirty="0">
                        <a:solidFill>
                          <a:schemeClr val="bg1"/>
                        </a:solidFill>
                      </a:endParaRPr>
                    </a:p>
                  </a:txBody>
                  <a:tcPr marL="288000" anchor="ctr">
                    <a:lnL w="12700" cap="flat" cmpd="sng" algn="ctr">
                      <a:solidFill>
                        <a:srgbClr val="8A8A8D"/>
                      </a:solidFill>
                      <a:prstDash val="dot"/>
                      <a:round/>
                      <a:headEnd type="none" w="med" len="med"/>
                      <a:tailEnd type="none" w="med" len="med"/>
                    </a:lnL>
                    <a:lnR>
                      <a:noFill/>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r>
              <a:tr h="333312">
                <a:tc>
                  <a:txBody>
                    <a:bodyPr/>
                    <a:lstStyle/>
                    <a:p>
                      <a:r>
                        <a:rPr lang="en-US" sz="1000" dirty="0" smtClean="0">
                          <a:solidFill>
                            <a:schemeClr val="bg1"/>
                          </a:solidFill>
                        </a:rPr>
                        <a:t>Full page </a:t>
                      </a:r>
                      <a:r>
                        <a:rPr lang="en-US" sz="1000" baseline="0" dirty="0" smtClean="0">
                          <a:solidFill>
                            <a:schemeClr val="bg1"/>
                          </a:solidFill>
                        </a:rPr>
                        <a:t>ad in </a:t>
                      </a:r>
                      <a:br>
                        <a:rPr lang="en-US" sz="1000" baseline="0" dirty="0" smtClean="0">
                          <a:solidFill>
                            <a:schemeClr val="bg1"/>
                          </a:solidFill>
                        </a:rPr>
                      </a:br>
                      <a:r>
                        <a:rPr lang="en-US" sz="1000" baseline="0" dirty="0" smtClean="0">
                          <a:solidFill>
                            <a:schemeClr val="bg1"/>
                          </a:solidFill>
                        </a:rPr>
                        <a:t>quarterly magazine</a:t>
                      </a:r>
                      <a:endParaRPr lang="en-US" sz="1000" dirty="0">
                        <a:solidFill>
                          <a:schemeClr val="bg1"/>
                        </a:solidFill>
                      </a:endParaRPr>
                    </a:p>
                  </a:txBody>
                  <a:tcPr anchor="ctr">
                    <a:lnL>
                      <a:noFill/>
                    </a:lnL>
                    <a:lnR w="12700" cap="flat" cmpd="sng" algn="ctr">
                      <a:solidFill>
                        <a:srgbClr val="8A8A8D"/>
                      </a:solidFill>
                      <a:prstDash val="dot"/>
                      <a:round/>
                      <a:headEnd type="none" w="med" len="med"/>
                      <a:tailEnd type="none" w="med" len="med"/>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c>
                  <a:txBody>
                    <a:bodyPr/>
                    <a:lstStyle/>
                    <a:p>
                      <a:pPr algn="r"/>
                      <a:r>
                        <a:rPr lang="en-US" sz="1000" dirty="0" smtClean="0">
                          <a:solidFill>
                            <a:schemeClr val="bg1"/>
                          </a:solidFill>
                        </a:rPr>
                        <a:t>200,000</a:t>
                      </a:r>
                      <a:endParaRPr lang="en-US" sz="1000" dirty="0">
                        <a:solidFill>
                          <a:schemeClr val="bg1"/>
                        </a:solidFill>
                      </a:endParaRPr>
                    </a:p>
                  </a:txBody>
                  <a:tcPr marL="180000" anchor="ctr">
                    <a:lnL w="12700" cap="flat" cmpd="sng" algn="ctr">
                      <a:solidFill>
                        <a:srgbClr val="8A8A8D"/>
                      </a:solidFill>
                      <a:prstDash val="dot"/>
                      <a:round/>
                      <a:headEnd type="none" w="med" len="med"/>
                      <a:tailEnd type="none" w="med" len="med"/>
                    </a:lnL>
                    <a:lnR w="12700" cap="flat" cmpd="sng" algn="ctr">
                      <a:solidFill>
                        <a:srgbClr val="8A8A8D"/>
                      </a:solidFill>
                      <a:prstDash val="dot"/>
                      <a:round/>
                      <a:headEnd type="none" w="med" len="med"/>
                      <a:tailEnd type="none" w="med" len="med"/>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c>
                  <a:txBody>
                    <a:bodyPr/>
                    <a:lstStyle/>
                    <a:p>
                      <a:pPr algn="r"/>
                      <a:r>
                        <a:rPr lang="en-US" sz="1000" dirty="0" smtClean="0">
                          <a:solidFill>
                            <a:schemeClr val="bg1"/>
                          </a:solidFill>
                        </a:rPr>
                        <a:t>£4,000</a:t>
                      </a:r>
                      <a:endParaRPr lang="en-US" sz="1000" dirty="0">
                        <a:solidFill>
                          <a:schemeClr val="bg1"/>
                        </a:solidFill>
                      </a:endParaRPr>
                    </a:p>
                  </a:txBody>
                  <a:tcPr marL="288000" anchor="ctr">
                    <a:lnL w="12700" cap="flat" cmpd="sng" algn="ctr">
                      <a:solidFill>
                        <a:srgbClr val="8A8A8D"/>
                      </a:solidFill>
                      <a:prstDash val="dot"/>
                      <a:round/>
                      <a:headEnd type="none" w="med" len="med"/>
                      <a:tailEnd type="none" w="med" len="med"/>
                    </a:lnL>
                    <a:lnR>
                      <a:noFill/>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r>
              <a:tr h="333312">
                <a:tc>
                  <a:txBody>
                    <a:bodyPr/>
                    <a:lstStyle/>
                    <a:p>
                      <a:r>
                        <a:rPr lang="en-US" sz="1000" b="1" dirty="0" smtClean="0">
                          <a:solidFill>
                            <a:schemeClr val="bg1"/>
                          </a:solidFill>
                        </a:rPr>
                        <a:t>Total</a:t>
                      </a:r>
                      <a:endParaRPr lang="en-US" sz="1000" b="1" dirty="0">
                        <a:solidFill>
                          <a:schemeClr val="bg1"/>
                        </a:solidFill>
                      </a:endParaRPr>
                    </a:p>
                  </a:txBody>
                  <a:tcPr anchor="ctr">
                    <a:lnL>
                      <a:noFill/>
                    </a:lnL>
                    <a:lnR w="12700" cap="flat" cmpd="sng" algn="ctr">
                      <a:solidFill>
                        <a:srgbClr val="8A8A8D"/>
                      </a:solidFill>
                      <a:prstDash val="dot"/>
                      <a:round/>
                      <a:headEnd type="none" w="med" len="med"/>
                      <a:tailEnd type="none" w="med" len="med"/>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c>
                  <a:txBody>
                    <a:bodyPr/>
                    <a:lstStyle/>
                    <a:p>
                      <a:pPr algn="r"/>
                      <a:r>
                        <a:rPr lang="en-US" sz="1000" b="1" dirty="0" smtClean="0">
                          <a:solidFill>
                            <a:schemeClr val="bg1"/>
                          </a:solidFill>
                        </a:rPr>
                        <a:t>2,546,669</a:t>
                      </a:r>
                      <a:endParaRPr lang="en-US" sz="1000" b="1" dirty="0">
                        <a:solidFill>
                          <a:schemeClr val="bg1"/>
                        </a:solidFill>
                      </a:endParaRPr>
                    </a:p>
                  </a:txBody>
                  <a:tcPr marL="180000" anchor="ctr">
                    <a:lnL w="12700" cap="flat" cmpd="sng" algn="ctr">
                      <a:solidFill>
                        <a:srgbClr val="8A8A8D"/>
                      </a:solidFill>
                      <a:prstDash val="dot"/>
                      <a:round/>
                      <a:headEnd type="none" w="med" len="med"/>
                      <a:tailEnd type="none" w="med" len="med"/>
                    </a:lnL>
                    <a:lnR w="12700" cap="flat" cmpd="sng" algn="ctr">
                      <a:solidFill>
                        <a:srgbClr val="8A8A8D"/>
                      </a:solidFill>
                      <a:prstDash val="dot"/>
                      <a:round/>
                      <a:headEnd type="none" w="med" len="med"/>
                      <a:tailEnd type="none" w="med" len="med"/>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c>
                  <a:txBody>
                    <a:bodyPr/>
                    <a:lstStyle/>
                    <a:p>
                      <a:pPr algn="r"/>
                      <a:r>
                        <a:rPr lang="en-US" sz="1000" b="1" dirty="0" smtClean="0">
                          <a:solidFill>
                            <a:schemeClr val="bg1"/>
                          </a:solidFill>
                        </a:rPr>
                        <a:t>£127,687</a:t>
                      </a:r>
                      <a:endParaRPr lang="en-US" sz="1000" b="1" dirty="0">
                        <a:solidFill>
                          <a:schemeClr val="bg1"/>
                        </a:solidFill>
                      </a:endParaRPr>
                    </a:p>
                  </a:txBody>
                  <a:tcPr marL="288000" anchor="ctr">
                    <a:lnL w="12700" cap="flat" cmpd="sng" algn="ctr">
                      <a:solidFill>
                        <a:srgbClr val="8A8A8D"/>
                      </a:solidFill>
                      <a:prstDash val="dot"/>
                      <a:round/>
                      <a:headEnd type="none" w="med" len="med"/>
                      <a:tailEnd type="none" w="med" len="med"/>
                    </a:lnL>
                    <a:lnR>
                      <a:noFill/>
                    </a:lnR>
                    <a:lnT w="12700" cap="flat" cmpd="sng" algn="ctr">
                      <a:solidFill>
                        <a:srgbClr val="8A8A8D"/>
                      </a:solidFill>
                      <a:prstDash val="dot"/>
                      <a:round/>
                      <a:headEnd type="none" w="med" len="med"/>
                      <a:tailEnd type="none" w="med" len="med"/>
                    </a:lnT>
                    <a:lnB w="12700" cap="flat" cmpd="sng" algn="ctr">
                      <a:solidFill>
                        <a:srgbClr val="8A8A8D"/>
                      </a:solidFill>
                      <a:prstDash val="dot"/>
                      <a:round/>
                      <a:headEnd type="none" w="med" len="med"/>
                      <a:tailEnd type="none" w="med" len="med"/>
                    </a:lnB>
                    <a:lnTlToBr w="12700" cmpd="sng">
                      <a:noFill/>
                      <a:prstDash val="solid"/>
                    </a:lnTlToBr>
                    <a:lnBlToTr w="12700" cmpd="sng">
                      <a:noFill/>
                      <a:prstDash val="solid"/>
                    </a:lnBlToTr>
                  </a:tcPr>
                </a:tc>
              </a:tr>
            </a:tbl>
          </a:graphicData>
        </a:graphic>
      </p:graphicFrame>
      <p:sp>
        <p:nvSpPr>
          <p:cNvPr id="18" name="Title 17"/>
          <p:cNvSpPr>
            <a:spLocks noGrp="1"/>
          </p:cNvSpPr>
          <p:nvPr>
            <p:ph type="title"/>
          </p:nvPr>
        </p:nvSpPr>
        <p:spPr/>
        <p:txBody>
          <a:bodyPr/>
          <a:lstStyle/>
          <a:p>
            <a:r>
              <a:rPr lang="en-US" dirty="0" smtClean="0"/>
              <a:t>SPIRIT OF THE MONTH</a:t>
            </a:r>
            <a:endParaRPr lang="en-US" dirty="0"/>
          </a:p>
        </p:txBody>
      </p:sp>
      <p:sp>
        <p:nvSpPr>
          <p:cNvPr id="19" name="Text Placeholder 18"/>
          <p:cNvSpPr>
            <a:spLocks noGrp="1"/>
          </p:cNvSpPr>
          <p:nvPr>
            <p:ph type="body" sz="quarter" idx="11"/>
          </p:nvPr>
        </p:nvSpPr>
        <p:spPr/>
        <p:txBody>
          <a:bodyPr/>
          <a:lstStyle/>
          <a:p>
            <a:r>
              <a:rPr lang="en-GB" dirty="0" smtClean="0"/>
              <a:t>Give your brand the ‘bar star’ treatment</a:t>
            </a:r>
            <a:endParaRPr lang="en-GB" dirty="0"/>
          </a:p>
        </p:txBody>
      </p:sp>
      <p:sp>
        <p:nvSpPr>
          <p:cNvPr id="2" name="Text Placeholder 1"/>
          <p:cNvSpPr>
            <a:spLocks noGrp="1"/>
          </p:cNvSpPr>
          <p:nvPr>
            <p:ph type="body" sz="quarter" idx="20"/>
          </p:nvPr>
        </p:nvSpPr>
        <p:spPr>
          <a:xfrm>
            <a:off x="8121072" y="1624870"/>
            <a:ext cx="1615595" cy="1066332"/>
          </a:xfrm>
        </p:spPr>
        <p:txBody>
          <a:bodyPr/>
          <a:lstStyle/>
          <a:p>
            <a:pPr lvl="0"/>
            <a:r>
              <a:rPr lang="en-US" sz="1600" b="1" dirty="0" smtClean="0">
                <a:solidFill>
                  <a:schemeClr val="accent4"/>
                </a:solidFill>
              </a:rPr>
              <a:t>26% </a:t>
            </a:r>
          </a:p>
          <a:p>
            <a:pPr>
              <a:lnSpc>
                <a:spcPct val="100000"/>
              </a:lnSpc>
            </a:pPr>
            <a:r>
              <a:rPr lang="en-US" sz="1000" dirty="0" smtClean="0"/>
              <a:t>More likely as an ABC1 </a:t>
            </a:r>
            <a:r>
              <a:rPr lang="en-US" sz="1000" dirty="0"/>
              <a:t>25-</a:t>
            </a:r>
            <a:r>
              <a:rPr lang="en-US" sz="1000" dirty="0" smtClean="0"/>
              <a:t>44 year old to go for a drink immediately after the film </a:t>
            </a:r>
            <a:r>
              <a:rPr lang="en-US" sz="1000" dirty="0"/>
              <a:t>than the average </a:t>
            </a:r>
            <a:r>
              <a:rPr lang="en-US" sz="1000" dirty="0" smtClean="0"/>
              <a:t>cinemagoer </a:t>
            </a:r>
            <a:r>
              <a:rPr lang="en-US" sz="1000" dirty="0"/>
              <a:t>.</a:t>
            </a:r>
          </a:p>
        </p:txBody>
      </p:sp>
      <p:sp>
        <p:nvSpPr>
          <p:cNvPr id="5" name="Text Placeholder 4"/>
          <p:cNvSpPr>
            <a:spLocks noGrp="1"/>
          </p:cNvSpPr>
          <p:nvPr>
            <p:ph type="body" sz="quarter" idx="19"/>
          </p:nvPr>
        </p:nvSpPr>
        <p:spPr>
          <a:xfrm>
            <a:off x="5972030" y="1612620"/>
            <a:ext cx="1632857" cy="827192"/>
          </a:xfrm>
        </p:spPr>
        <p:txBody>
          <a:bodyPr/>
          <a:lstStyle/>
          <a:p>
            <a:r>
              <a:rPr lang="en-US" sz="1600" b="1" dirty="0">
                <a:solidFill>
                  <a:schemeClr val="accent4"/>
                </a:solidFill>
              </a:rPr>
              <a:t>78%</a:t>
            </a:r>
          </a:p>
          <a:p>
            <a:pPr>
              <a:lnSpc>
                <a:spcPct val="100000"/>
              </a:lnSpc>
            </a:pPr>
            <a:r>
              <a:rPr lang="en-US" sz="1000" dirty="0"/>
              <a:t>o</a:t>
            </a:r>
            <a:r>
              <a:rPr lang="en-US" sz="1000" dirty="0" smtClean="0"/>
              <a:t>f Picturehouse </a:t>
            </a:r>
            <a:br>
              <a:rPr lang="en-US" sz="1000" dirty="0" smtClean="0"/>
            </a:br>
            <a:r>
              <a:rPr lang="en-US" sz="1000" dirty="0" smtClean="0"/>
              <a:t>audience are ABC1.</a:t>
            </a:r>
            <a:endParaRPr lang="en-US" sz="1000" dirty="0"/>
          </a:p>
        </p:txBody>
      </p:sp>
      <p:sp>
        <p:nvSpPr>
          <p:cNvPr id="30" name="Text Placeholder 22"/>
          <p:cNvSpPr>
            <a:spLocks noGrp="1"/>
          </p:cNvSpPr>
          <p:nvPr>
            <p:ph type="body" sz="quarter" idx="18"/>
          </p:nvPr>
        </p:nvSpPr>
        <p:spPr>
          <a:xfrm>
            <a:off x="248448" y="3110267"/>
            <a:ext cx="4079261" cy="344487"/>
          </a:xfrm>
        </p:spPr>
        <p:txBody>
          <a:bodyPr/>
          <a:lstStyle/>
          <a:p>
            <a:r>
              <a:rPr lang="en-US" dirty="0" smtClean="0">
                <a:solidFill>
                  <a:schemeClr val="bg1"/>
                </a:solidFill>
              </a:rPr>
              <a:t>Investment</a:t>
            </a:r>
            <a:endParaRPr lang="en-US" dirty="0">
              <a:solidFill>
                <a:schemeClr val="bg1"/>
              </a:solidFill>
            </a:endParaRPr>
          </a:p>
        </p:txBody>
      </p:sp>
      <p:sp>
        <p:nvSpPr>
          <p:cNvPr id="41" name="Text Placeholder 66"/>
          <p:cNvSpPr>
            <a:spLocks noGrp="1"/>
          </p:cNvSpPr>
          <p:nvPr>
            <p:ph type="body" sz="quarter" idx="16"/>
          </p:nvPr>
        </p:nvSpPr>
        <p:spPr>
          <a:xfrm>
            <a:off x="222526" y="1676793"/>
            <a:ext cx="4480103" cy="1600797"/>
          </a:xfrm>
        </p:spPr>
        <p:txBody>
          <a:bodyPr/>
          <a:lstStyle/>
          <a:p>
            <a:pPr>
              <a:lnSpc>
                <a:spcPct val="90000"/>
              </a:lnSpc>
              <a:spcBef>
                <a:spcPct val="20000"/>
              </a:spcBef>
            </a:pPr>
            <a:r>
              <a:rPr lang="en-GB" dirty="0" smtClean="0">
                <a:ea typeface="KaiTi" pitchFamily="49" charset="-122"/>
              </a:rPr>
              <a:t>The sponsor will be stocked at all sites throughout the campaign dates. </a:t>
            </a:r>
            <a:br>
              <a:rPr lang="en-GB" dirty="0" smtClean="0">
                <a:ea typeface="KaiTi" pitchFamily="49" charset="-122"/>
              </a:rPr>
            </a:br>
            <a:r>
              <a:rPr lang="en-GB" dirty="0" smtClean="0">
                <a:ea typeface="KaiTi" pitchFamily="49" charset="-122"/>
              </a:rPr>
              <a:t>High visibility foyer POS will drive footfall into the bars, which are already bustling social centres of the cinemas in their own right. There, counter cards and drinks mats will further heighten awareness of  the sponsorship.</a:t>
            </a:r>
          </a:p>
          <a:p>
            <a:pPr>
              <a:lnSpc>
                <a:spcPct val="90000"/>
              </a:lnSpc>
              <a:spcBef>
                <a:spcPct val="20000"/>
              </a:spcBef>
            </a:pPr>
            <a:r>
              <a:rPr lang="en-GB" dirty="0" smtClean="0">
                <a:ea typeface="KaiTi" pitchFamily="49" charset="-122"/>
              </a:rPr>
              <a:t> </a:t>
            </a:r>
          </a:p>
          <a:p>
            <a:pPr>
              <a:lnSpc>
                <a:spcPct val="90000"/>
              </a:lnSpc>
              <a:spcBef>
                <a:spcPct val="20000"/>
              </a:spcBef>
            </a:pPr>
            <a:r>
              <a:rPr lang="en-GB" dirty="0" smtClean="0">
                <a:ea typeface="KaiTi" pitchFamily="49" charset="-122"/>
              </a:rPr>
              <a:t>The appetite for comfort and luxury as part of the </a:t>
            </a:r>
            <a:r>
              <a:rPr lang="en-GB" dirty="0" err="1" smtClean="0">
                <a:ea typeface="KaiTi" pitchFamily="49" charset="-122"/>
              </a:rPr>
              <a:t>cinemagoing</a:t>
            </a:r>
            <a:r>
              <a:rPr lang="en-GB" dirty="0" smtClean="0">
                <a:ea typeface="KaiTi" pitchFamily="49" charset="-122"/>
              </a:rPr>
              <a:t> </a:t>
            </a:r>
            <a:r>
              <a:rPr lang="en-GB" dirty="0" smtClean="0">
                <a:ea typeface="KaiTi" pitchFamily="49" charset="-122"/>
              </a:rPr>
              <a:t>experience is growing, especially among ABC1 25-44’s, and the opportunity to socialise in the bar before/after a film is a welcome one for this demographic. </a:t>
            </a:r>
          </a:p>
          <a:p>
            <a:pPr>
              <a:lnSpc>
                <a:spcPct val="90000"/>
              </a:lnSpc>
              <a:spcBef>
                <a:spcPct val="20000"/>
              </a:spcBef>
            </a:pPr>
            <a:endParaRPr lang="en-GB" dirty="0">
              <a:ea typeface="KaiTi" pitchFamily="49" charset="-122"/>
            </a:endParaRPr>
          </a:p>
        </p:txBody>
      </p:sp>
      <p:sp>
        <p:nvSpPr>
          <p:cNvPr id="42" name="Text Placeholder 22"/>
          <p:cNvSpPr>
            <a:spLocks noGrp="1"/>
          </p:cNvSpPr>
          <p:nvPr>
            <p:ph type="body" sz="quarter" idx="18"/>
          </p:nvPr>
        </p:nvSpPr>
        <p:spPr>
          <a:xfrm>
            <a:off x="224256" y="1391231"/>
            <a:ext cx="4079261" cy="344487"/>
          </a:xfrm>
        </p:spPr>
        <p:txBody>
          <a:bodyPr/>
          <a:lstStyle/>
          <a:p>
            <a:r>
              <a:rPr lang="en-US" dirty="0" smtClean="0">
                <a:solidFill>
                  <a:schemeClr val="bg1"/>
                </a:solidFill>
              </a:rPr>
              <a:t>An Integral Presence</a:t>
            </a:r>
            <a:endParaRPr lang="en-US" dirty="0">
              <a:solidFill>
                <a:schemeClr val="bg1"/>
              </a:solidFill>
            </a:endParaRPr>
          </a:p>
        </p:txBody>
      </p:sp>
      <p:sp>
        <p:nvSpPr>
          <p:cNvPr id="50" name="Text Placeholder 66"/>
          <p:cNvSpPr>
            <a:spLocks noGrp="1"/>
          </p:cNvSpPr>
          <p:nvPr>
            <p:ph type="body" sz="quarter" idx="16"/>
          </p:nvPr>
        </p:nvSpPr>
        <p:spPr>
          <a:xfrm>
            <a:off x="5863070" y="3179186"/>
            <a:ext cx="3720313" cy="622106"/>
          </a:xfrm>
        </p:spPr>
        <p:txBody>
          <a:bodyPr/>
          <a:lstStyle/>
          <a:p>
            <a:pPr defTabSz="914400">
              <a:lnSpc>
                <a:spcPct val="90000"/>
              </a:lnSpc>
              <a:spcBef>
                <a:spcPts val="600"/>
              </a:spcBef>
            </a:pPr>
            <a:r>
              <a:rPr lang="en-GB" sz="1200" b="1" dirty="0" smtClean="0">
                <a:solidFill>
                  <a:schemeClr val="accent4"/>
                </a:solidFill>
                <a:ea typeface="KaiTi" pitchFamily="49" charset="-122"/>
                <a:cs typeface="Arial" pitchFamily="34" charset="0"/>
              </a:rPr>
              <a:t>On Screen</a:t>
            </a:r>
            <a:r>
              <a:rPr lang="en-GB" sz="1200" b="1" dirty="0" smtClean="0">
                <a:solidFill>
                  <a:srgbClr val="8547AD"/>
                </a:solidFill>
                <a:ea typeface="KaiTi" pitchFamily="49" charset="-122"/>
                <a:cs typeface="Arial" pitchFamily="34" charset="0"/>
              </a:rPr>
              <a:t/>
            </a:r>
            <a:br>
              <a:rPr lang="en-GB" sz="1200" b="1" dirty="0" smtClean="0">
                <a:solidFill>
                  <a:srgbClr val="8547AD"/>
                </a:solidFill>
                <a:ea typeface="KaiTi" pitchFamily="49" charset="-122"/>
                <a:cs typeface="Arial" pitchFamily="34" charset="0"/>
              </a:rPr>
            </a:br>
            <a:r>
              <a:rPr lang="en-GB" dirty="0" smtClean="0">
                <a:ea typeface="KaiTi" pitchFamily="49" charset="-122"/>
                <a:cs typeface="Arial" pitchFamily="34" charset="0"/>
              </a:rPr>
              <a:t>Optional specially created ident or 30” </a:t>
            </a:r>
            <a:r>
              <a:rPr lang="en-GB" dirty="0" smtClean="0">
                <a:ea typeface="KaiTi" pitchFamily="49" charset="-122"/>
                <a:cs typeface="Arial" pitchFamily="34" charset="0"/>
              </a:rPr>
              <a:t>ad </a:t>
            </a:r>
            <a:r>
              <a:rPr lang="en-GB" dirty="0" smtClean="0">
                <a:ea typeface="KaiTi" pitchFamily="49" charset="-122"/>
                <a:cs typeface="Arial" pitchFamily="34" charset="0"/>
              </a:rPr>
              <a:t>before all films </a:t>
            </a:r>
            <a:br>
              <a:rPr lang="en-GB" dirty="0" smtClean="0">
                <a:ea typeface="KaiTi" pitchFamily="49" charset="-122"/>
                <a:cs typeface="Arial" pitchFamily="34" charset="0"/>
              </a:rPr>
            </a:br>
            <a:r>
              <a:rPr lang="en-GB" dirty="0" smtClean="0">
                <a:ea typeface="KaiTi" pitchFamily="49" charset="-122"/>
                <a:cs typeface="Arial" pitchFamily="34" charset="0"/>
              </a:rPr>
              <a:t>within campaign timeline approved for alcohol advertising.</a:t>
            </a:r>
            <a:endParaRPr lang="en-GB" i="1" dirty="0">
              <a:solidFill>
                <a:srgbClr val="FF0000"/>
              </a:solidFill>
            </a:endParaRPr>
          </a:p>
        </p:txBody>
      </p:sp>
      <p:sp>
        <p:nvSpPr>
          <p:cNvPr id="51" name="Text Placeholder 66"/>
          <p:cNvSpPr>
            <a:spLocks noGrp="1"/>
          </p:cNvSpPr>
          <p:nvPr>
            <p:ph type="body" sz="quarter" idx="16"/>
          </p:nvPr>
        </p:nvSpPr>
        <p:spPr>
          <a:xfrm>
            <a:off x="5884479" y="3915100"/>
            <a:ext cx="3770156" cy="885827"/>
          </a:xfrm>
        </p:spPr>
        <p:txBody>
          <a:bodyPr/>
          <a:lstStyle/>
          <a:p>
            <a:pPr>
              <a:lnSpc>
                <a:spcPct val="90000"/>
              </a:lnSpc>
            </a:pPr>
            <a:r>
              <a:rPr lang="en-GB" sz="1200" b="1" dirty="0" smtClean="0">
                <a:solidFill>
                  <a:schemeClr val="accent4"/>
                </a:solidFill>
                <a:ea typeface="KaiTi" pitchFamily="49" charset="-122"/>
                <a:cs typeface="Arial" pitchFamily="34" charset="0"/>
              </a:rPr>
              <a:t>Online</a:t>
            </a:r>
          </a:p>
          <a:p>
            <a:pPr>
              <a:lnSpc>
                <a:spcPct val="90000"/>
              </a:lnSpc>
            </a:pPr>
            <a:r>
              <a:rPr lang="en-GB" dirty="0" smtClean="0">
                <a:ea typeface="KaiTi" pitchFamily="49" charset="-122"/>
                <a:cs typeface="Arial" pitchFamily="34" charset="0"/>
              </a:rPr>
              <a:t>Presence in Picturehouse’s monthly e-newsletter, and presence on the chain’s ‘Food &amp; Drink’ page. Presence on the home pages of the cinemas to be negotiated based on brand/activity.</a:t>
            </a:r>
            <a:endParaRPr lang="en-GB" dirty="0"/>
          </a:p>
        </p:txBody>
      </p:sp>
      <p:sp>
        <p:nvSpPr>
          <p:cNvPr id="52" name="Text Placeholder 66"/>
          <p:cNvSpPr>
            <a:spLocks noGrp="1"/>
          </p:cNvSpPr>
          <p:nvPr>
            <p:ph type="body" sz="quarter" idx="16"/>
          </p:nvPr>
        </p:nvSpPr>
        <p:spPr>
          <a:xfrm>
            <a:off x="5912106" y="5648290"/>
            <a:ext cx="3908784" cy="923369"/>
          </a:xfrm>
        </p:spPr>
        <p:txBody>
          <a:bodyPr/>
          <a:lstStyle/>
          <a:p>
            <a:pPr>
              <a:lnSpc>
                <a:spcPct val="90000"/>
              </a:lnSpc>
            </a:pPr>
            <a:r>
              <a:rPr lang="en-GB" sz="1200" b="1" dirty="0" smtClean="0">
                <a:solidFill>
                  <a:schemeClr val="accent4"/>
                </a:solidFill>
                <a:ea typeface="KaiTi" pitchFamily="49" charset="-122"/>
                <a:cs typeface="Arial" pitchFamily="34" charset="0"/>
              </a:rPr>
              <a:t>Magazine &amp; Earned Media</a:t>
            </a:r>
          </a:p>
          <a:p>
            <a:pPr>
              <a:lnSpc>
                <a:spcPct val="90000"/>
              </a:lnSpc>
            </a:pPr>
            <a:r>
              <a:rPr lang="en-GB" dirty="0" smtClean="0">
                <a:ea typeface="KaiTi" pitchFamily="49" charset="-122"/>
                <a:cs typeface="Arial" pitchFamily="34" charset="0"/>
              </a:rPr>
              <a:t>The sponsorship will be </a:t>
            </a:r>
            <a:r>
              <a:rPr lang="en-GB" dirty="0">
                <a:ea typeface="KaiTi" pitchFamily="49" charset="-122"/>
                <a:cs typeface="Arial" pitchFamily="34" charset="0"/>
              </a:rPr>
              <a:t>highlighted by </a:t>
            </a:r>
            <a:r>
              <a:rPr lang="en-GB" dirty="0" smtClean="0">
                <a:ea typeface="KaiTi" pitchFamily="49" charset="-122"/>
                <a:cs typeface="Arial" pitchFamily="34" charset="0"/>
              </a:rPr>
              <a:t>1 full </a:t>
            </a:r>
            <a:r>
              <a:rPr lang="en-GB" dirty="0">
                <a:ea typeface="KaiTi" pitchFamily="49" charset="-122"/>
                <a:cs typeface="Arial" pitchFamily="34" charset="0"/>
              </a:rPr>
              <a:t>page ad in the quarterly </a:t>
            </a:r>
            <a:r>
              <a:rPr lang="en-GB" dirty="0" err="1">
                <a:ea typeface="KaiTi" pitchFamily="49" charset="-122"/>
                <a:cs typeface="Arial" pitchFamily="34" charset="0"/>
              </a:rPr>
              <a:t>Picturehouse</a:t>
            </a:r>
            <a:r>
              <a:rPr lang="en-GB" dirty="0">
                <a:ea typeface="KaiTi" pitchFamily="49" charset="-122"/>
                <a:cs typeface="Arial" pitchFamily="34" charset="0"/>
              </a:rPr>
              <a:t> Recommends magazine. </a:t>
            </a:r>
            <a:r>
              <a:rPr lang="en-GB" dirty="0" smtClean="0">
                <a:ea typeface="KaiTi" pitchFamily="49" charset="-122"/>
                <a:cs typeface="Arial" pitchFamily="34" charset="0"/>
              </a:rPr>
              <a:t>Picturehouse </a:t>
            </a:r>
            <a:br>
              <a:rPr lang="en-GB" dirty="0" smtClean="0">
                <a:ea typeface="KaiTi" pitchFamily="49" charset="-122"/>
                <a:cs typeface="Arial" pitchFamily="34" charset="0"/>
              </a:rPr>
            </a:br>
            <a:r>
              <a:rPr lang="en-GB" dirty="0" smtClean="0">
                <a:ea typeface="KaiTi" pitchFamily="49" charset="-122"/>
                <a:cs typeface="Arial" pitchFamily="34" charset="0"/>
              </a:rPr>
              <a:t>will also promote </a:t>
            </a:r>
            <a:r>
              <a:rPr lang="en-GB" dirty="0">
                <a:ea typeface="KaiTi" pitchFamily="49" charset="-122"/>
                <a:cs typeface="Arial" pitchFamily="34" charset="0"/>
              </a:rPr>
              <a:t>the sponsorship through its social media channels, including regular tweets and Facebook </a:t>
            </a:r>
            <a:r>
              <a:rPr lang="en-GB" dirty="0" smtClean="0">
                <a:ea typeface="KaiTi" pitchFamily="49" charset="-122"/>
                <a:cs typeface="Arial" pitchFamily="34" charset="0"/>
              </a:rPr>
              <a:t>updates. </a:t>
            </a:r>
            <a:endParaRPr lang="en-GB" dirty="0"/>
          </a:p>
        </p:txBody>
      </p:sp>
      <p:sp>
        <p:nvSpPr>
          <p:cNvPr id="53" name="Text Placeholder 66"/>
          <p:cNvSpPr>
            <a:spLocks noGrp="1"/>
          </p:cNvSpPr>
          <p:nvPr>
            <p:ph type="body" sz="quarter" idx="16"/>
          </p:nvPr>
        </p:nvSpPr>
        <p:spPr>
          <a:xfrm>
            <a:off x="5887545" y="4792607"/>
            <a:ext cx="3597037" cy="749775"/>
          </a:xfrm>
        </p:spPr>
        <p:txBody>
          <a:bodyPr/>
          <a:lstStyle/>
          <a:p>
            <a:pPr>
              <a:lnSpc>
                <a:spcPct val="90000"/>
              </a:lnSpc>
            </a:pPr>
            <a:r>
              <a:rPr lang="en-GB" sz="1200" b="1" dirty="0" smtClean="0">
                <a:solidFill>
                  <a:schemeClr val="accent4"/>
                </a:solidFill>
                <a:ea typeface="KaiTi" pitchFamily="49" charset="-122"/>
                <a:cs typeface="Arial" pitchFamily="34" charset="0"/>
              </a:rPr>
              <a:t>Foyer</a:t>
            </a:r>
          </a:p>
          <a:p>
            <a:pPr>
              <a:lnSpc>
                <a:spcPct val="90000"/>
              </a:lnSpc>
            </a:pPr>
            <a:r>
              <a:rPr lang="en-GB" dirty="0">
                <a:ea typeface="KaiTi" pitchFamily="49" charset="-122"/>
                <a:cs typeface="Arial" pitchFamily="34" charset="0"/>
              </a:rPr>
              <a:t>Sponsorship will be highlighted by roller banners and quad in the foyer, with counter cards and post cards on the bar itself. </a:t>
            </a:r>
          </a:p>
        </p:txBody>
      </p:sp>
      <p:sp>
        <p:nvSpPr>
          <p:cNvPr id="54" name="Text Placeholder 22"/>
          <p:cNvSpPr>
            <a:spLocks noGrp="1"/>
          </p:cNvSpPr>
          <p:nvPr>
            <p:ph type="body" sz="quarter" idx="18"/>
          </p:nvPr>
        </p:nvSpPr>
        <p:spPr>
          <a:xfrm>
            <a:off x="3519377" y="6078733"/>
            <a:ext cx="998773" cy="292466"/>
          </a:xfrm>
        </p:spPr>
        <p:txBody>
          <a:bodyPr/>
          <a:lstStyle/>
          <a:p>
            <a:r>
              <a:rPr lang="en-US" sz="1100" dirty="0" smtClean="0">
                <a:solidFill>
                  <a:schemeClr val="accent4"/>
                </a:solidFill>
              </a:rPr>
              <a:t>£75,000</a:t>
            </a:r>
            <a:endParaRPr lang="en-US" sz="1100" dirty="0">
              <a:solidFill>
                <a:schemeClr val="accent4"/>
              </a:solidFill>
            </a:endParaRPr>
          </a:p>
        </p:txBody>
      </p:sp>
      <p:sp>
        <p:nvSpPr>
          <p:cNvPr id="23" name="Text Placeholder 20"/>
          <p:cNvSpPr>
            <a:spLocks noGrp="1"/>
          </p:cNvSpPr>
          <p:nvPr>
            <p:ph type="body" sz="quarter" idx="15"/>
          </p:nvPr>
        </p:nvSpPr>
        <p:spPr>
          <a:xfrm>
            <a:off x="6148425" y="6941225"/>
            <a:ext cx="3563267" cy="438142"/>
          </a:xfrm>
        </p:spPr>
        <p:txBody>
          <a:bodyPr/>
          <a:lstStyle/>
          <a:p>
            <a:r>
              <a:rPr lang="en-US" dirty="0"/>
              <a:t>Source: GB TGI Q2 2013 / </a:t>
            </a:r>
            <a:r>
              <a:rPr lang="en-US" dirty="0" err="1"/>
              <a:t>Rentrak</a:t>
            </a:r>
            <a:r>
              <a:rPr lang="en-US" dirty="0"/>
              <a:t> Admissions / CAA Film Monitor Coverage &amp; Frequency / CAA FAME </a:t>
            </a:r>
            <a:r>
              <a:rPr lang="en-US" dirty="0" smtClean="0"/>
              <a:t>2012. </a:t>
            </a:r>
            <a:r>
              <a:rPr lang="en-GB" sz="1000" dirty="0" smtClean="0"/>
              <a:t>*</a:t>
            </a:r>
            <a:r>
              <a:rPr lang="en-GB" dirty="0"/>
              <a:t>Excludes creative and production </a:t>
            </a:r>
            <a:r>
              <a:rPr lang="en-GB" dirty="0" smtClean="0"/>
              <a:t>costs. All assets creative subject to cinema approval and restricted by availability.</a:t>
            </a:r>
            <a:endParaRPr lang="en-GB" dirty="0"/>
          </a:p>
        </p:txBody>
      </p:sp>
      <p:sp>
        <p:nvSpPr>
          <p:cNvPr id="26" name="Freeform 253"/>
          <p:cNvSpPr>
            <a:spLocks noEditPoints="1"/>
          </p:cNvSpPr>
          <p:nvPr/>
        </p:nvSpPr>
        <p:spPr bwMode="auto">
          <a:xfrm>
            <a:off x="5234910" y="3195034"/>
            <a:ext cx="526202" cy="540000"/>
          </a:xfrm>
          <a:custGeom>
            <a:avLst/>
            <a:gdLst>
              <a:gd name="T0" fmla="*/ 256 w 726"/>
              <a:gd name="T1" fmla="*/ 16 h 726"/>
              <a:gd name="T2" fmla="*/ 106 w 726"/>
              <a:gd name="T3" fmla="*/ 106 h 726"/>
              <a:gd name="T4" fmla="*/ 16 w 726"/>
              <a:gd name="T5" fmla="*/ 254 h 726"/>
              <a:gd name="T6" fmla="*/ 2 w 726"/>
              <a:gd name="T7" fmla="*/ 400 h 726"/>
              <a:gd name="T8" fmla="*/ 62 w 726"/>
              <a:gd name="T9" fmla="*/ 566 h 726"/>
              <a:gd name="T10" fmla="*/ 190 w 726"/>
              <a:gd name="T11" fmla="*/ 682 h 726"/>
              <a:gd name="T12" fmla="*/ 364 w 726"/>
              <a:gd name="T13" fmla="*/ 726 h 726"/>
              <a:gd name="T14" fmla="*/ 504 w 726"/>
              <a:gd name="T15" fmla="*/ 698 h 726"/>
              <a:gd name="T16" fmla="*/ 644 w 726"/>
              <a:gd name="T17" fmla="*/ 594 h 726"/>
              <a:gd name="T18" fmla="*/ 718 w 726"/>
              <a:gd name="T19" fmla="*/ 436 h 726"/>
              <a:gd name="T20" fmla="*/ 718 w 726"/>
              <a:gd name="T21" fmla="*/ 290 h 726"/>
              <a:gd name="T22" fmla="*/ 644 w 726"/>
              <a:gd name="T23" fmla="*/ 132 h 726"/>
              <a:gd name="T24" fmla="*/ 504 w 726"/>
              <a:gd name="T25" fmla="*/ 28 h 726"/>
              <a:gd name="T26" fmla="*/ 558 w 726"/>
              <a:gd name="T27" fmla="*/ 206 h 726"/>
              <a:gd name="T28" fmla="*/ 566 w 726"/>
              <a:gd name="T29" fmla="*/ 234 h 726"/>
              <a:gd name="T30" fmla="*/ 576 w 726"/>
              <a:gd name="T31" fmla="*/ 244 h 726"/>
              <a:gd name="T32" fmla="*/ 590 w 726"/>
              <a:gd name="T33" fmla="*/ 278 h 726"/>
              <a:gd name="T34" fmla="*/ 564 w 726"/>
              <a:gd name="T35" fmla="*/ 268 h 726"/>
              <a:gd name="T36" fmla="*/ 532 w 726"/>
              <a:gd name="T37" fmla="*/ 220 h 726"/>
              <a:gd name="T38" fmla="*/ 124 w 726"/>
              <a:gd name="T39" fmla="*/ 206 h 726"/>
              <a:gd name="T40" fmla="*/ 150 w 726"/>
              <a:gd name="T41" fmla="*/ 224 h 726"/>
              <a:gd name="T42" fmla="*/ 124 w 726"/>
              <a:gd name="T43" fmla="*/ 238 h 726"/>
              <a:gd name="T44" fmla="*/ 124 w 726"/>
              <a:gd name="T45" fmla="*/ 252 h 726"/>
              <a:gd name="T46" fmla="*/ 160 w 726"/>
              <a:gd name="T47" fmla="*/ 234 h 726"/>
              <a:gd name="T48" fmla="*/ 196 w 726"/>
              <a:gd name="T49" fmla="*/ 206 h 726"/>
              <a:gd name="T50" fmla="*/ 192 w 726"/>
              <a:gd name="T51" fmla="*/ 234 h 726"/>
              <a:gd name="T52" fmla="*/ 150 w 726"/>
              <a:gd name="T53" fmla="*/ 274 h 726"/>
              <a:gd name="T54" fmla="*/ 604 w 726"/>
              <a:gd name="T55" fmla="*/ 428 h 726"/>
              <a:gd name="T56" fmla="*/ 578 w 726"/>
              <a:gd name="T57" fmla="*/ 336 h 726"/>
              <a:gd name="T58" fmla="*/ 576 w 726"/>
              <a:gd name="T59" fmla="*/ 370 h 726"/>
              <a:gd name="T60" fmla="*/ 586 w 726"/>
              <a:gd name="T61" fmla="*/ 414 h 726"/>
              <a:gd name="T62" fmla="*/ 604 w 726"/>
              <a:gd name="T63" fmla="*/ 502 h 726"/>
              <a:gd name="T64" fmla="*/ 576 w 726"/>
              <a:gd name="T65" fmla="*/ 464 h 726"/>
              <a:gd name="T66" fmla="*/ 550 w 726"/>
              <a:gd name="T67" fmla="*/ 366 h 726"/>
              <a:gd name="T68" fmla="*/ 562 w 726"/>
              <a:gd name="T69" fmla="*/ 470 h 726"/>
              <a:gd name="T70" fmla="*/ 134 w 726"/>
              <a:gd name="T71" fmla="*/ 520 h 726"/>
              <a:gd name="T72" fmla="*/ 164 w 726"/>
              <a:gd name="T73" fmla="*/ 470 h 726"/>
              <a:gd name="T74" fmla="*/ 178 w 726"/>
              <a:gd name="T75" fmla="*/ 366 h 726"/>
              <a:gd name="T76" fmla="*/ 150 w 726"/>
              <a:gd name="T77" fmla="*/ 464 h 726"/>
              <a:gd name="T78" fmla="*/ 124 w 726"/>
              <a:gd name="T79" fmla="*/ 456 h 726"/>
              <a:gd name="T80" fmla="*/ 150 w 726"/>
              <a:gd name="T81" fmla="*/ 370 h 726"/>
              <a:gd name="T82" fmla="*/ 150 w 726"/>
              <a:gd name="T83" fmla="*/ 336 h 726"/>
              <a:gd name="T84" fmla="*/ 124 w 726"/>
              <a:gd name="T85" fmla="*/ 428 h 726"/>
              <a:gd name="T86" fmla="*/ 148 w 726"/>
              <a:gd name="T87" fmla="*/ 290 h 726"/>
              <a:gd name="T88" fmla="*/ 150 w 726"/>
              <a:gd name="T89" fmla="*/ 290 h 726"/>
              <a:gd name="T90" fmla="*/ 184 w 726"/>
              <a:gd name="T91" fmla="*/ 268 h 726"/>
              <a:gd name="T92" fmla="*/ 210 w 726"/>
              <a:gd name="T93" fmla="*/ 220 h 726"/>
              <a:gd name="T94" fmla="*/ 238 w 726"/>
              <a:gd name="T95" fmla="*/ 206 h 726"/>
              <a:gd name="T96" fmla="*/ 516 w 726"/>
              <a:gd name="T97" fmla="*/ 206 h 726"/>
              <a:gd name="T98" fmla="*/ 526 w 726"/>
              <a:gd name="T99" fmla="*/ 246 h 726"/>
              <a:gd name="T100" fmla="*/ 562 w 726"/>
              <a:gd name="T101" fmla="*/ 282 h 726"/>
              <a:gd name="T102" fmla="*/ 576 w 726"/>
              <a:gd name="T103" fmla="*/ 290 h 726"/>
              <a:gd name="T104" fmla="*/ 588 w 726"/>
              <a:gd name="T105" fmla="*/ 292 h 726"/>
              <a:gd name="T106" fmla="*/ 604 w 726"/>
              <a:gd name="T107" fmla="*/ 320 h 726"/>
              <a:gd name="T108" fmla="*/ 592 w 726"/>
              <a:gd name="T109" fmla="*/ 236 h 726"/>
              <a:gd name="T110" fmla="*/ 572 w 726"/>
              <a:gd name="T111" fmla="*/ 212 h 726"/>
              <a:gd name="T112" fmla="*/ 540 w 726"/>
              <a:gd name="T113" fmla="*/ 302 h 726"/>
              <a:gd name="T114" fmla="*/ 234 w 726"/>
              <a:gd name="T115" fmla="*/ 234 h 726"/>
              <a:gd name="T116" fmla="*/ 186 w 726"/>
              <a:gd name="T117" fmla="*/ 302 h 726"/>
              <a:gd name="T118" fmla="*/ 206 w 726"/>
              <a:gd name="T119" fmla="*/ 394 h 726"/>
              <a:gd name="T120" fmla="*/ 184 w 726"/>
              <a:gd name="T121" fmla="*/ 492 h 726"/>
              <a:gd name="T122" fmla="*/ 522 w 726"/>
              <a:gd name="T123" fmla="*/ 420 h 726"/>
              <a:gd name="T124" fmla="*/ 532 w 726"/>
              <a:gd name="T125" fmla="*/ 324 h 72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6" y="106"/>
                </a:lnTo>
                <a:lnTo>
                  <a:pt x="84" y="132"/>
                </a:lnTo>
                <a:lnTo>
                  <a:pt x="62" y="160"/>
                </a:lnTo>
                <a:lnTo>
                  <a:pt x="44" y="190"/>
                </a:lnTo>
                <a:lnTo>
                  <a:pt x="30" y="222"/>
                </a:lnTo>
                <a:lnTo>
                  <a:pt x="16" y="254"/>
                </a:lnTo>
                <a:lnTo>
                  <a:pt x="8" y="290"/>
                </a:lnTo>
                <a:lnTo>
                  <a:pt x="2" y="326"/>
                </a:lnTo>
                <a:lnTo>
                  <a:pt x="0" y="362"/>
                </a:lnTo>
                <a:lnTo>
                  <a:pt x="2" y="400"/>
                </a:lnTo>
                <a:lnTo>
                  <a:pt x="8" y="436"/>
                </a:lnTo>
                <a:lnTo>
                  <a:pt x="16" y="470"/>
                </a:lnTo>
                <a:lnTo>
                  <a:pt x="30" y="504"/>
                </a:lnTo>
                <a:lnTo>
                  <a:pt x="44" y="536"/>
                </a:lnTo>
                <a:lnTo>
                  <a:pt x="62" y="566"/>
                </a:lnTo>
                <a:lnTo>
                  <a:pt x="84" y="594"/>
                </a:lnTo>
                <a:lnTo>
                  <a:pt x="106"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18" y="436"/>
                </a:lnTo>
                <a:lnTo>
                  <a:pt x="724" y="400"/>
                </a:lnTo>
                <a:lnTo>
                  <a:pt x="726" y="362"/>
                </a:lnTo>
                <a:lnTo>
                  <a:pt x="724" y="326"/>
                </a:lnTo>
                <a:lnTo>
                  <a:pt x="718"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58" y="206"/>
                </a:moveTo>
                <a:lnTo>
                  <a:pt x="558" y="206"/>
                </a:lnTo>
                <a:lnTo>
                  <a:pt x="560" y="220"/>
                </a:lnTo>
                <a:lnTo>
                  <a:pt x="566" y="234"/>
                </a:lnTo>
                <a:lnTo>
                  <a:pt x="572" y="238"/>
                </a:lnTo>
                <a:lnTo>
                  <a:pt x="576" y="244"/>
                </a:lnTo>
                <a:lnTo>
                  <a:pt x="590" y="250"/>
                </a:lnTo>
                <a:lnTo>
                  <a:pt x="604" y="252"/>
                </a:lnTo>
                <a:lnTo>
                  <a:pt x="604" y="280"/>
                </a:lnTo>
                <a:lnTo>
                  <a:pt x="590" y="278"/>
                </a:lnTo>
                <a:lnTo>
                  <a:pt x="576" y="274"/>
                </a:lnTo>
                <a:lnTo>
                  <a:pt x="564" y="268"/>
                </a:lnTo>
                <a:lnTo>
                  <a:pt x="552" y="258"/>
                </a:lnTo>
                <a:lnTo>
                  <a:pt x="542" y="246"/>
                </a:lnTo>
                <a:lnTo>
                  <a:pt x="536" y="234"/>
                </a:lnTo>
                <a:lnTo>
                  <a:pt x="532" y="220"/>
                </a:lnTo>
                <a:lnTo>
                  <a:pt x="530" y="206"/>
                </a:lnTo>
                <a:lnTo>
                  <a:pt x="558" y="206"/>
                </a:lnTo>
                <a:close/>
                <a:moveTo>
                  <a:pt x="124" y="206"/>
                </a:moveTo>
                <a:lnTo>
                  <a:pt x="156" y="206"/>
                </a:lnTo>
                <a:lnTo>
                  <a:pt x="156" y="212"/>
                </a:lnTo>
                <a:lnTo>
                  <a:pt x="154" y="218"/>
                </a:lnTo>
                <a:lnTo>
                  <a:pt x="150" y="224"/>
                </a:lnTo>
                <a:lnTo>
                  <a:pt x="146" y="230"/>
                </a:lnTo>
                <a:lnTo>
                  <a:pt x="142" y="234"/>
                </a:lnTo>
                <a:lnTo>
                  <a:pt x="136" y="236"/>
                </a:lnTo>
                <a:lnTo>
                  <a:pt x="130" y="238"/>
                </a:lnTo>
                <a:lnTo>
                  <a:pt x="124" y="238"/>
                </a:lnTo>
                <a:lnTo>
                  <a:pt x="124" y="206"/>
                </a:lnTo>
                <a:close/>
                <a:moveTo>
                  <a:pt x="124" y="252"/>
                </a:moveTo>
                <a:lnTo>
                  <a:pt x="124" y="252"/>
                </a:lnTo>
                <a:lnTo>
                  <a:pt x="138" y="250"/>
                </a:lnTo>
                <a:lnTo>
                  <a:pt x="150" y="244"/>
                </a:lnTo>
                <a:lnTo>
                  <a:pt x="156" y="238"/>
                </a:lnTo>
                <a:lnTo>
                  <a:pt x="160" y="234"/>
                </a:lnTo>
                <a:lnTo>
                  <a:pt x="168" y="220"/>
                </a:lnTo>
                <a:lnTo>
                  <a:pt x="170" y="206"/>
                </a:lnTo>
                <a:lnTo>
                  <a:pt x="196" y="206"/>
                </a:lnTo>
                <a:lnTo>
                  <a:pt x="196" y="220"/>
                </a:lnTo>
                <a:lnTo>
                  <a:pt x="192" y="234"/>
                </a:lnTo>
                <a:lnTo>
                  <a:pt x="184" y="246"/>
                </a:lnTo>
                <a:lnTo>
                  <a:pt x="174" y="258"/>
                </a:lnTo>
                <a:lnTo>
                  <a:pt x="164" y="268"/>
                </a:lnTo>
                <a:lnTo>
                  <a:pt x="150" y="274"/>
                </a:lnTo>
                <a:lnTo>
                  <a:pt x="138" y="278"/>
                </a:lnTo>
                <a:lnTo>
                  <a:pt x="124" y="280"/>
                </a:lnTo>
                <a:lnTo>
                  <a:pt x="124" y="252"/>
                </a:lnTo>
                <a:close/>
                <a:moveTo>
                  <a:pt x="604" y="428"/>
                </a:moveTo>
                <a:lnTo>
                  <a:pt x="604" y="428"/>
                </a:lnTo>
                <a:lnTo>
                  <a:pt x="594" y="406"/>
                </a:lnTo>
                <a:lnTo>
                  <a:pt x="586" y="382"/>
                </a:lnTo>
                <a:lnTo>
                  <a:pt x="580" y="360"/>
                </a:lnTo>
                <a:lnTo>
                  <a:pt x="578" y="336"/>
                </a:lnTo>
                <a:lnTo>
                  <a:pt x="576" y="344"/>
                </a:lnTo>
                <a:lnTo>
                  <a:pt x="576" y="370"/>
                </a:lnTo>
                <a:lnTo>
                  <a:pt x="580" y="392"/>
                </a:lnTo>
                <a:lnTo>
                  <a:pt x="586" y="414"/>
                </a:lnTo>
                <a:lnTo>
                  <a:pt x="594" y="436"/>
                </a:lnTo>
                <a:lnTo>
                  <a:pt x="604" y="456"/>
                </a:lnTo>
                <a:lnTo>
                  <a:pt x="604" y="502"/>
                </a:lnTo>
                <a:lnTo>
                  <a:pt x="590" y="484"/>
                </a:lnTo>
                <a:lnTo>
                  <a:pt x="576" y="464"/>
                </a:lnTo>
                <a:lnTo>
                  <a:pt x="566" y="440"/>
                </a:lnTo>
                <a:lnTo>
                  <a:pt x="558" y="416"/>
                </a:lnTo>
                <a:lnTo>
                  <a:pt x="552" y="392"/>
                </a:lnTo>
                <a:lnTo>
                  <a:pt x="550" y="366"/>
                </a:lnTo>
                <a:lnTo>
                  <a:pt x="548" y="394"/>
                </a:lnTo>
                <a:lnTo>
                  <a:pt x="550" y="420"/>
                </a:lnTo>
                <a:lnTo>
                  <a:pt x="554" y="444"/>
                </a:lnTo>
                <a:lnTo>
                  <a:pt x="562" y="470"/>
                </a:lnTo>
                <a:lnTo>
                  <a:pt x="574" y="492"/>
                </a:lnTo>
                <a:lnTo>
                  <a:pt x="582" y="506"/>
                </a:lnTo>
                <a:lnTo>
                  <a:pt x="592" y="520"/>
                </a:lnTo>
                <a:lnTo>
                  <a:pt x="134" y="520"/>
                </a:lnTo>
                <a:lnTo>
                  <a:pt x="144" y="506"/>
                </a:lnTo>
                <a:lnTo>
                  <a:pt x="154" y="492"/>
                </a:lnTo>
                <a:lnTo>
                  <a:pt x="164" y="470"/>
                </a:lnTo>
                <a:lnTo>
                  <a:pt x="172" y="444"/>
                </a:lnTo>
                <a:lnTo>
                  <a:pt x="178" y="420"/>
                </a:lnTo>
                <a:lnTo>
                  <a:pt x="180" y="394"/>
                </a:lnTo>
                <a:lnTo>
                  <a:pt x="178" y="366"/>
                </a:lnTo>
                <a:lnTo>
                  <a:pt x="174" y="392"/>
                </a:lnTo>
                <a:lnTo>
                  <a:pt x="170" y="416"/>
                </a:lnTo>
                <a:lnTo>
                  <a:pt x="162" y="440"/>
                </a:lnTo>
                <a:lnTo>
                  <a:pt x="150" y="464"/>
                </a:lnTo>
                <a:lnTo>
                  <a:pt x="138" y="484"/>
                </a:lnTo>
                <a:lnTo>
                  <a:pt x="124" y="502"/>
                </a:lnTo>
                <a:lnTo>
                  <a:pt x="124" y="456"/>
                </a:lnTo>
                <a:lnTo>
                  <a:pt x="134" y="436"/>
                </a:lnTo>
                <a:lnTo>
                  <a:pt x="142" y="414"/>
                </a:lnTo>
                <a:lnTo>
                  <a:pt x="148" y="392"/>
                </a:lnTo>
                <a:lnTo>
                  <a:pt x="150" y="370"/>
                </a:lnTo>
                <a:lnTo>
                  <a:pt x="150" y="356"/>
                </a:lnTo>
                <a:lnTo>
                  <a:pt x="150" y="344"/>
                </a:lnTo>
                <a:lnTo>
                  <a:pt x="150" y="336"/>
                </a:lnTo>
                <a:lnTo>
                  <a:pt x="146" y="360"/>
                </a:lnTo>
                <a:lnTo>
                  <a:pt x="142" y="382"/>
                </a:lnTo>
                <a:lnTo>
                  <a:pt x="134" y="406"/>
                </a:lnTo>
                <a:lnTo>
                  <a:pt x="124" y="428"/>
                </a:lnTo>
                <a:lnTo>
                  <a:pt x="124" y="294"/>
                </a:lnTo>
                <a:lnTo>
                  <a:pt x="140" y="292"/>
                </a:lnTo>
                <a:lnTo>
                  <a:pt x="148" y="290"/>
                </a:lnTo>
                <a:lnTo>
                  <a:pt x="150" y="290"/>
                </a:lnTo>
                <a:lnTo>
                  <a:pt x="166" y="282"/>
                </a:lnTo>
                <a:lnTo>
                  <a:pt x="174" y="278"/>
                </a:lnTo>
                <a:lnTo>
                  <a:pt x="184" y="268"/>
                </a:lnTo>
                <a:lnTo>
                  <a:pt x="194" y="258"/>
                </a:lnTo>
                <a:lnTo>
                  <a:pt x="200" y="246"/>
                </a:lnTo>
                <a:lnTo>
                  <a:pt x="206" y="234"/>
                </a:lnTo>
                <a:lnTo>
                  <a:pt x="210" y="220"/>
                </a:lnTo>
                <a:lnTo>
                  <a:pt x="210" y="206"/>
                </a:lnTo>
                <a:lnTo>
                  <a:pt x="238" y="206"/>
                </a:lnTo>
                <a:lnTo>
                  <a:pt x="490" y="206"/>
                </a:lnTo>
                <a:lnTo>
                  <a:pt x="516" y="206"/>
                </a:lnTo>
                <a:lnTo>
                  <a:pt x="518" y="220"/>
                </a:lnTo>
                <a:lnTo>
                  <a:pt x="520" y="234"/>
                </a:lnTo>
                <a:lnTo>
                  <a:pt x="526" y="246"/>
                </a:lnTo>
                <a:lnTo>
                  <a:pt x="534" y="258"/>
                </a:lnTo>
                <a:lnTo>
                  <a:pt x="542" y="268"/>
                </a:lnTo>
                <a:lnTo>
                  <a:pt x="554" y="278"/>
                </a:lnTo>
                <a:lnTo>
                  <a:pt x="562" y="282"/>
                </a:lnTo>
                <a:lnTo>
                  <a:pt x="576" y="290"/>
                </a:lnTo>
                <a:lnTo>
                  <a:pt x="578" y="290"/>
                </a:lnTo>
                <a:lnTo>
                  <a:pt x="580" y="290"/>
                </a:lnTo>
                <a:lnTo>
                  <a:pt x="588" y="292"/>
                </a:lnTo>
                <a:lnTo>
                  <a:pt x="604" y="294"/>
                </a:lnTo>
                <a:lnTo>
                  <a:pt x="604" y="320"/>
                </a:lnTo>
                <a:lnTo>
                  <a:pt x="604" y="428"/>
                </a:lnTo>
                <a:close/>
                <a:moveTo>
                  <a:pt x="604" y="238"/>
                </a:moveTo>
                <a:lnTo>
                  <a:pt x="604" y="238"/>
                </a:lnTo>
                <a:lnTo>
                  <a:pt x="598" y="238"/>
                </a:lnTo>
                <a:lnTo>
                  <a:pt x="592" y="236"/>
                </a:lnTo>
                <a:lnTo>
                  <a:pt x="586" y="234"/>
                </a:lnTo>
                <a:lnTo>
                  <a:pt x="580" y="230"/>
                </a:lnTo>
                <a:lnTo>
                  <a:pt x="576" y="224"/>
                </a:lnTo>
                <a:lnTo>
                  <a:pt x="574" y="218"/>
                </a:lnTo>
                <a:lnTo>
                  <a:pt x="572" y="212"/>
                </a:lnTo>
                <a:lnTo>
                  <a:pt x="572" y="206"/>
                </a:lnTo>
                <a:lnTo>
                  <a:pt x="604" y="206"/>
                </a:lnTo>
                <a:lnTo>
                  <a:pt x="604" y="238"/>
                </a:lnTo>
                <a:close/>
                <a:moveTo>
                  <a:pt x="540" y="302"/>
                </a:moveTo>
                <a:lnTo>
                  <a:pt x="540" y="302"/>
                </a:lnTo>
                <a:lnTo>
                  <a:pt x="524" y="288"/>
                </a:lnTo>
                <a:lnTo>
                  <a:pt x="510" y="272"/>
                </a:lnTo>
                <a:lnTo>
                  <a:pt x="500" y="254"/>
                </a:lnTo>
                <a:lnTo>
                  <a:pt x="492" y="234"/>
                </a:lnTo>
                <a:lnTo>
                  <a:pt x="234" y="234"/>
                </a:lnTo>
                <a:lnTo>
                  <a:pt x="228" y="254"/>
                </a:lnTo>
                <a:lnTo>
                  <a:pt x="216" y="272"/>
                </a:lnTo>
                <a:lnTo>
                  <a:pt x="202" y="288"/>
                </a:lnTo>
                <a:lnTo>
                  <a:pt x="186" y="302"/>
                </a:lnTo>
                <a:lnTo>
                  <a:pt x="196" y="324"/>
                </a:lnTo>
                <a:lnTo>
                  <a:pt x="202" y="348"/>
                </a:lnTo>
                <a:lnTo>
                  <a:pt x="206" y="370"/>
                </a:lnTo>
                <a:lnTo>
                  <a:pt x="206" y="394"/>
                </a:lnTo>
                <a:lnTo>
                  <a:pt x="206" y="420"/>
                </a:lnTo>
                <a:lnTo>
                  <a:pt x="200" y="444"/>
                </a:lnTo>
                <a:lnTo>
                  <a:pt x="194" y="468"/>
                </a:lnTo>
                <a:lnTo>
                  <a:pt x="184" y="492"/>
                </a:lnTo>
                <a:lnTo>
                  <a:pt x="544" y="492"/>
                </a:lnTo>
                <a:lnTo>
                  <a:pt x="534" y="468"/>
                </a:lnTo>
                <a:lnTo>
                  <a:pt x="526" y="444"/>
                </a:lnTo>
                <a:lnTo>
                  <a:pt x="522" y="420"/>
                </a:lnTo>
                <a:lnTo>
                  <a:pt x="520" y="394"/>
                </a:lnTo>
                <a:lnTo>
                  <a:pt x="522" y="370"/>
                </a:lnTo>
                <a:lnTo>
                  <a:pt x="526" y="348"/>
                </a:lnTo>
                <a:lnTo>
                  <a:pt x="532" y="324"/>
                </a:lnTo>
                <a:lnTo>
                  <a:pt x="540" y="302"/>
                </a:lnTo>
                <a:close/>
              </a:path>
            </a:pathLst>
          </a:custGeom>
          <a:solidFill>
            <a:schemeClr val="accent4"/>
          </a:solidFill>
          <a:ln>
            <a:noFill/>
          </a:ln>
          <a:extLst/>
        </p:spPr>
        <p:txBody>
          <a:bodyPr/>
          <a:lstStyle/>
          <a:p>
            <a:endParaRPr lang="en-GB"/>
          </a:p>
        </p:txBody>
      </p:sp>
      <p:sp>
        <p:nvSpPr>
          <p:cNvPr id="27" name="Freeform 163"/>
          <p:cNvSpPr>
            <a:spLocks noEditPoints="1"/>
          </p:cNvSpPr>
          <p:nvPr/>
        </p:nvSpPr>
        <p:spPr bwMode="auto">
          <a:xfrm>
            <a:off x="5234910" y="4088013"/>
            <a:ext cx="526202" cy="540000"/>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2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4 w 726"/>
              <a:gd name="T39" fmla="*/ 698 h 726"/>
              <a:gd name="T40" fmla="*/ 566 w 726"/>
              <a:gd name="T41" fmla="*/ 664 h 726"/>
              <a:gd name="T42" fmla="*/ 620 w 726"/>
              <a:gd name="T43" fmla="*/ 620 h 726"/>
              <a:gd name="T44" fmla="*/ 664 w 726"/>
              <a:gd name="T45" fmla="*/ 566 h 726"/>
              <a:gd name="T46" fmla="*/ 698 w 726"/>
              <a:gd name="T47" fmla="*/ 504 h 726"/>
              <a:gd name="T48" fmla="*/ 720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462 w 726"/>
              <a:gd name="T69" fmla="*/ 532 h 726"/>
              <a:gd name="T70" fmla="*/ 348 w 726"/>
              <a:gd name="T71" fmla="*/ 426 h 726"/>
              <a:gd name="T72" fmla="*/ 268 w 726"/>
              <a:gd name="T73" fmla="*/ 172 h 726"/>
              <a:gd name="T74" fmla="*/ 404 w 726"/>
              <a:gd name="T75" fmla="*/ 402 h 72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726" h="726">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462" y="532"/>
                </a:moveTo>
                <a:lnTo>
                  <a:pt x="406" y="558"/>
                </a:lnTo>
                <a:lnTo>
                  <a:pt x="348" y="426"/>
                </a:lnTo>
                <a:lnTo>
                  <a:pt x="266" y="496"/>
                </a:lnTo>
                <a:lnTo>
                  <a:pt x="268" y="172"/>
                </a:lnTo>
                <a:lnTo>
                  <a:pt x="512" y="388"/>
                </a:lnTo>
                <a:lnTo>
                  <a:pt x="404" y="402"/>
                </a:lnTo>
                <a:lnTo>
                  <a:pt x="462" y="532"/>
                </a:lnTo>
                <a:close/>
              </a:path>
            </a:pathLst>
          </a:custGeom>
          <a:solidFill>
            <a:schemeClr val="accent4"/>
          </a:solidFill>
          <a:ln>
            <a:noFill/>
          </a:ln>
          <a:extLst/>
        </p:spPr>
        <p:txBody>
          <a:bodyPr/>
          <a:lstStyle/>
          <a:p>
            <a:endParaRPr lang="en-GB"/>
          </a:p>
        </p:txBody>
      </p:sp>
      <p:sp>
        <p:nvSpPr>
          <p:cNvPr id="28" name="Freeform 261"/>
          <p:cNvSpPr>
            <a:spLocks noEditPoints="1"/>
          </p:cNvSpPr>
          <p:nvPr/>
        </p:nvSpPr>
        <p:spPr bwMode="auto">
          <a:xfrm>
            <a:off x="5234910" y="4897495"/>
            <a:ext cx="526202" cy="539999"/>
          </a:xfrm>
          <a:custGeom>
            <a:avLst/>
            <a:gdLst>
              <a:gd name="T0" fmla="*/ 364 w 726"/>
              <a:gd name="T1" fmla="*/ 0 h 726"/>
              <a:gd name="T2" fmla="*/ 290 w 726"/>
              <a:gd name="T3" fmla="*/ 8 h 726"/>
              <a:gd name="T4" fmla="*/ 222 w 726"/>
              <a:gd name="T5" fmla="*/ 28 h 726"/>
              <a:gd name="T6" fmla="*/ 160 w 726"/>
              <a:gd name="T7" fmla="*/ 62 h 726"/>
              <a:gd name="T8" fmla="*/ 108 w 726"/>
              <a:gd name="T9" fmla="*/ 106 h 726"/>
              <a:gd name="T10" fmla="*/ 62 w 726"/>
              <a:gd name="T11" fmla="*/ 160 h 726"/>
              <a:gd name="T12" fmla="*/ 30 w 726"/>
              <a:gd name="T13" fmla="*/ 222 h 726"/>
              <a:gd name="T14" fmla="*/ 8 w 726"/>
              <a:gd name="T15" fmla="*/ 290 h 726"/>
              <a:gd name="T16" fmla="*/ 0 w 726"/>
              <a:gd name="T17" fmla="*/ 362 h 726"/>
              <a:gd name="T18" fmla="*/ 2 w 726"/>
              <a:gd name="T19" fmla="*/ 400 h 726"/>
              <a:gd name="T20" fmla="*/ 18 w 726"/>
              <a:gd name="T21" fmla="*/ 470 h 726"/>
              <a:gd name="T22" fmla="*/ 44 w 726"/>
              <a:gd name="T23" fmla="*/ 536 h 726"/>
              <a:gd name="T24" fmla="*/ 84 w 726"/>
              <a:gd name="T25" fmla="*/ 594 h 726"/>
              <a:gd name="T26" fmla="*/ 134 w 726"/>
              <a:gd name="T27" fmla="*/ 642 h 726"/>
              <a:gd name="T28" fmla="*/ 190 w 726"/>
              <a:gd name="T29" fmla="*/ 682 h 726"/>
              <a:gd name="T30" fmla="*/ 256 w 726"/>
              <a:gd name="T31" fmla="*/ 710 h 726"/>
              <a:gd name="T32" fmla="*/ 326 w 726"/>
              <a:gd name="T33" fmla="*/ 724 h 726"/>
              <a:gd name="T34" fmla="*/ 364 w 726"/>
              <a:gd name="T35" fmla="*/ 726 h 726"/>
              <a:gd name="T36" fmla="*/ 436 w 726"/>
              <a:gd name="T37" fmla="*/ 718 h 726"/>
              <a:gd name="T38" fmla="*/ 506 w 726"/>
              <a:gd name="T39" fmla="*/ 698 h 726"/>
              <a:gd name="T40" fmla="*/ 566 w 726"/>
              <a:gd name="T41" fmla="*/ 664 h 726"/>
              <a:gd name="T42" fmla="*/ 620 w 726"/>
              <a:gd name="T43" fmla="*/ 620 h 726"/>
              <a:gd name="T44" fmla="*/ 664 w 726"/>
              <a:gd name="T45" fmla="*/ 566 h 726"/>
              <a:gd name="T46" fmla="*/ 698 w 726"/>
              <a:gd name="T47" fmla="*/ 504 h 726"/>
              <a:gd name="T48" fmla="*/ 720 w 726"/>
              <a:gd name="T49" fmla="*/ 436 h 726"/>
              <a:gd name="T50" fmla="*/ 726 w 726"/>
              <a:gd name="T51" fmla="*/ 362 h 726"/>
              <a:gd name="T52" fmla="*/ 724 w 726"/>
              <a:gd name="T53" fmla="*/ 326 h 726"/>
              <a:gd name="T54" fmla="*/ 710 w 726"/>
              <a:gd name="T55" fmla="*/ 254 h 726"/>
              <a:gd name="T56" fmla="*/ 682 w 726"/>
              <a:gd name="T57" fmla="*/ 190 h 726"/>
              <a:gd name="T58" fmla="*/ 644 w 726"/>
              <a:gd name="T59" fmla="*/ 132 h 726"/>
              <a:gd name="T60" fmla="*/ 594 w 726"/>
              <a:gd name="T61" fmla="*/ 82 h 726"/>
              <a:gd name="T62" fmla="*/ 536 w 726"/>
              <a:gd name="T63" fmla="*/ 44 h 726"/>
              <a:gd name="T64" fmla="*/ 472 w 726"/>
              <a:gd name="T65" fmla="*/ 16 h 726"/>
              <a:gd name="T66" fmla="*/ 400 w 726"/>
              <a:gd name="T67" fmla="*/ 2 h 726"/>
              <a:gd name="T68" fmla="*/ 482 w 726"/>
              <a:gd name="T69" fmla="*/ 586 h 726"/>
              <a:gd name="T70" fmla="*/ 480 w 726"/>
              <a:gd name="T71" fmla="*/ 590 h 726"/>
              <a:gd name="T72" fmla="*/ 252 w 726"/>
              <a:gd name="T73" fmla="*/ 592 h 726"/>
              <a:gd name="T74" fmla="*/ 248 w 726"/>
              <a:gd name="T75" fmla="*/ 590 h 726"/>
              <a:gd name="T76" fmla="*/ 246 w 726"/>
              <a:gd name="T77" fmla="*/ 530 h 726"/>
              <a:gd name="T78" fmla="*/ 248 w 726"/>
              <a:gd name="T79" fmla="*/ 526 h 726"/>
              <a:gd name="T80" fmla="*/ 476 w 726"/>
              <a:gd name="T81" fmla="*/ 524 h 726"/>
              <a:gd name="T82" fmla="*/ 480 w 726"/>
              <a:gd name="T83" fmla="*/ 526 h 726"/>
              <a:gd name="T84" fmla="*/ 482 w 726"/>
              <a:gd name="T85" fmla="*/ 586 h 726"/>
              <a:gd name="T86" fmla="*/ 504 w 726"/>
              <a:gd name="T87" fmla="*/ 486 h 726"/>
              <a:gd name="T88" fmla="*/ 500 w 726"/>
              <a:gd name="T89" fmla="*/ 500 h 726"/>
              <a:gd name="T90" fmla="*/ 486 w 726"/>
              <a:gd name="T91" fmla="*/ 504 h 726"/>
              <a:gd name="T92" fmla="*/ 242 w 726"/>
              <a:gd name="T93" fmla="*/ 504 h 726"/>
              <a:gd name="T94" fmla="*/ 228 w 726"/>
              <a:gd name="T95" fmla="*/ 500 h 726"/>
              <a:gd name="T96" fmla="*/ 224 w 726"/>
              <a:gd name="T97" fmla="*/ 486 h 726"/>
              <a:gd name="T98" fmla="*/ 224 w 726"/>
              <a:gd name="T99" fmla="*/ 146 h 726"/>
              <a:gd name="T100" fmla="*/ 228 w 726"/>
              <a:gd name="T101" fmla="*/ 134 h 726"/>
              <a:gd name="T102" fmla="*/ 242 w 726"/>
              <a:gd name="T103" fmla="*/ 128 h 726"/>
              <a:gd name="T104" fmla="*/ 486 w 726"/>
              <a:gd name="T105" fmla="*/ 128 h 726"/>
              <a:gd name="T106" fmla="*/ 500 w 726"/>
              <a:gd name="T107" fmla="*/ 134 h 726"/>
              <a:gd name="T108" fmla="*/ 504 w 726"/>
              <a:gd name="T109" fmla="*/ 146 h 726"/>
              <a:gd name="T110" fmla="*/ 260 w 726"/>
              <a:gd name="T111" fmla="*/ 468 h 726"/>
              <a:gd name="T112" fmla="*/ 468 w 726"/>
              <a:gd name="T113" fmla="*/ 166 h 726"/>
              <a:gd name="T114" fmla="*/ 260 w 726"/>
              <a:gd name="T115" fmla="*/ 468 h 72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726" h="726">
                <a:moveTo>
                  <a:pt x="364" y="0"/>
                </a:moveTo>
                <a:lnTo>
                  <a:pt x="364" y="0"/>
                </a:lnTo>
                <a:lnTo>
                  <a:pt x="326" y="2"/>
                </a:lnTo>
                <a:lnTo>
                  <a:pt x="290" y="8"/>
                </a:lnTo>
                <a:lnTo>
                  <a:pt x="256" y="16"/>
                </a:lnTo>
                <a:lnTo>
                  <a:pt x="222" y="28"/>
                </a:lnTo>
                <a:lnTo>
                  <a:pt x="190" y="44"/>
                </a:lnTo>
                <a:lnTo>
                  <a:pt x="160" y="62"/>
                </a:lnTo>
                <a:lnTo>
                  <a:pt x="134"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4"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6"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6" y="28"/>
                </a:lnTo>
                <a:lnTo>
                  <a:pt x="472" y="16"/>
                </a:lnTo>
                <a:lnTo>
                  <a:pt x="436" y="8"/>
                </a:lnTo>
                <a:lnTo>
                  <a:pt x="400" y="2"/>
                </a:lnTo>
                <a:lnTo>
                  <a:pt x="364" y="0"/>
                </a:lnTo>
                <a:close/>
                <a:moveTo>
                  <a:pt x="482" y="586"/>
                </a:moveTo>
                <a:lnTo>
                  <a:pt x="482" y="586"/>
                </a:lnTo>
                <a:lnTo>
                  <a:pt x="480" y="590"/>
                </a:lnTo>
                <a:lnTo>
                  <a:pt x="476" y="592"/>
                </a:lnTo>
                <a:lnTo>
                  <a:pt x="252" y="592"/>
                </a:lnTo>
                <a:lnTo>
                  <a:pt x="248" y="590"/>
                </a:lnTo>
                <a:lnTo>
                  <a:pt x="246" y="586"/>
                </a:lnTo>
                <a:lnTo>
                  <a:pt x="246" y="530"/>
                </a:lnTo>
                <a:lnTo>
                  <a:pt x="248" y="526"/>
                </a:lnTo>
                <a:lnTo>
                  <a:pt x="252" y="524"/>
                </a:lnTo>
                <a:lnTo>
                  <a:pt x="476" y="524"/>
                </a:lnTo>
                <a:lnTo>
                  <a:pt x="480" y="526"/>
                </a:lnTo>
                <a:lnTo>
                  <a:pt x="482" y="530"/>
                </a:lnTo>
                <a:lnTo>
                  <a:pt x="482" y="586"/>
                </a:lnTo>
                <a:close/>
                <a:moveTo>
                  <a:pt x="504" y="486"/>
                </a:moveTo>
                <a:lnTo>
                  <a:pt x="504" y="486"/>
                </a:lnTo>
                <a:lnTo>
                  <a:pt x="504" y="494"/>
                </a:lnTo>
                <a:lnTo>
                  <a:pt x="500" y="500"/>
                </a:lnTo>
                <a:lnTo>
                  <a:pt x="494" y="504"/>
                </a:lnTo>
                <a:lnTo>
                  <a:pt x="486" y="504"/>
                </a:lnTo>
                <a:lnTo>
                  <a:pt x="242" y="504"/>
                </a:lnTo>
                <a:lnTo>
                  <a:pt x="234" y="504"/>
                </a:lnTo>
                <a:lnTo>
                  <a:pt x="228" y="500"/>
                </a:lnTo>
                <a:lnTo>
                  <a:pt x="224" y="494"/>
                </a:lnTo>
                <a:lnTo>
                  <a:pt x="224" y="486"/>
                </a:lnTo>
                <a:lnTo>
                  <a:pt x="224" y="146"/>
                </a:lnTo>
                <a:lnTo>
                  <a:pt x="224" y="140"/>
                </a:lnTo>
                <a:lnTo>
                  <a:pt x="228" y="134"/>
                </a:lnTo>
                <a:lnTo>
                  <a:pt x="234" y="130"/>
                </a:lnTo>
                <a:lnTo>
                  <a:pt x="242" y="128"/>
                </a:lnTo>
                <a:lnTo>
                  <a:pt x="486" y="128"/>
                </a:lnTo>
                <a:lnTo>
                  <a:pt x="494" y="130"/>
                </a:lnTo>
                <a:lnTo>
                  <a:pt x="500" y="134"/>
                </a:lnTo>
                <a:lnTo>
                  <a:pt x="504" y="140"/>
                </a:lnTo>
                <a:lnTo>
                  <a:pt x="504" y="146"/>
                </a:lnTo>
                <a:lnTo>
                  <a:pt x="504" y="486"/>
                </a:lnTo>
                <a:close/>
                <a:moveTo>
                  <a:pt x="260" y="468"/>
                </a:moveTo>
                <a:lnTo>
                  <a:pt x="468" y="468"/>
                </a:lnTo>
                <a:lnTo>
                  <a:pt x="468" y="166"/>
                </a:lnTo>
                <a:lnTo>
                  <a:pt x="260" y="166"/>
                </a:lnTo>
                <a:lnTo>
                  <a:pt x="260" y="468"/>
                </a:lnTo>
                <a:close/>
              </a:path>
            </a:pathLst>
          </a:custGeom>
          <a:solidFill>
            <a:schemeClr val="accent4"/>
          </a:solidFill>
          <a:ln>
            <a:noFill/>
          </a:ln>
          <a:extLst/>
        </p:spPr>
        <p:txBody>
          <a:bodyPr/>
          <a:lstStyle/>
          <a:p>
            <a:endParaRPr lang="en-GB"/>
          </a:p>
        </p:txBody>
      </p:sp>
      <p:sp>
        <p:nvSpPr>
          <p:cNvPr id="31" name="Freeform 382"/>
          <p:cNvSpPr>
            <a:spLocks noEditPoints="1"/>
          </p:cNvSpPr>
          <p:nvPr/>
        </p:nvSpPr>
        <p:spPr bwMode="auto">
          <a:xfrm>
            <a:off x="5234910" y="5839974"/>
            <a:ext cx="526202" cy="540000"/>
          </a:xfrm>
          <a:custGeom>
            <a:avLst/>
            <a:gdLst>
              <a:gd name="T0" fmla="*/ 326 w 726"/>
              <a:gd name="T1" fmla="*/ 2 h 726"/>
              <a:gd name="T2" fmla="*/ 222 w 726"/>
              <a:gd name="T3" fmla="*/ 28 h 726"/>
              <a:gd name="T4" fmla="*/ 132 w 726"/>
              <a:gd name="T5" fmla="*/ 82 h 726"/>
              <a:gd name="T6" fmla="*/ 62 w 726"/>
              <a:gd name="T7" fmla="*/ 160 h 726"/>
              <a:gd name="T8" fmla="*/ 16 w 726"/>
              <a:gd name="T9" fmla="*/ 254 h 726"/>
              <a:gd name="T10" fmla="*/ 0 w 726"/>
              <a:gd name="T11" fmla="*/ 362 h 726"/>
              <a:gd name="T12" fmla="*/ 6 w 726"/>
              <a:gd name="T13" fmla="*/ 436 h 726"/>
              <a:gd name="T14" fmla="*/ 44 w 726"/>
              <a:gd name="T15" fmla="*/ 536 h 726"/>
              <a:gd name="T16" fmla="*/ 106 w 726"/>
              <a:gd name="T17" fmla="*/ 620 h 726"/>
              <a:gd name="T18" fmla="*/ 190 w 726"/>
              <a:gd name="T19" fmla="*/ 682 h 726"/>
              <a:gd name="T20" fmla="*/ 290 w 726"/>
              <a:gd name="T21" fmla="*/ 718 h 726"/>
              <a:gd name="T22" fmla="*/ 362 w 726"/>
              <a:gd name="T23" fmla="*/ 726 h 726"/>
              <a:gd name="T24" fmla="*/ 470 w 726"/>
              <a:gd name="T25" fmla="*/ 710 h 726"/>
              <a:gd name="T26" fmla="*/ 566 w 726"/>
              <a:gd name="T27" fmla="*/ 664 h 726"/>
              <a:gd name="T28" fmla="*/ 618 w 726"/>
              <a:gd name="T29" fmla="*/ 620 h 726"/>
              <a:gd name="T30" fmla="*/ 682 w 726"/>
              <a:gd name="T31" fmla="*/ 536 h 726"/>
              <a:gd name="T32" fmla="*/ 718 w 726"/>
              <a:gd name="T33" fmla="*/ 436 h 726"/>
              <a:gd name="T34" fmla="*/ 726 w 726"/>
              <a:gd name="T35" fmla="*/ 362 h 726"/>
              <a:gd name="T36" fmla="*/ 708 w 726"/>
              <a:gd name="T37" fmla="*/ 254 h 726"/>
              <a:gd name="T38" fmla="*/ 664 w 726"/>
              <a:gd name="T39" fmla="*/ 160 h 726"/>
              <a:gd name="T40" fmla="*/ 594 w 726"/>
              <a:gd name="T41" fmla="*/ 82 h 726"/>
              <a:gd name="T42" fmla="*/ 504 w 726"/>
              <a:gd name="T43" fmla="*/ 28 h 726"/>
              <a:gd name="T44" fmla="*/ 400 w 726"/>
              <a:gd name="T45" fmla="*/ 2 h 726"/>
              <a:gd name="T46" fmla="*/ 350 w 726"/>
              <a:gd name="T47" fmla="*/ 502 h 726"/>
              <a:gd name="T48" fmla="*/ 290 w 726"/>
              <a:gd name="T49" fmla="*/ 490 h 726"/>
              <a:gd name="T50" fmla="*/ 242 w 726"/>
              <a:gd name="T51" fmla="*/ 492 h 726"/>
              <a:gd name="T52" fmla="*/ 166 w 726"/>
              <a:gd name="T53" fmla="*/ 510 h 726"/>
              <a:gd name="T54" fmla="*/ 162 w 726"/>
              <a:gd name="T55" fmla="*/ 510 h 726"/>
              <a:gd name="T56" fmla="*/ 150 w 726"/>
              <a:gd name="T57" fmla="*/ 504 h 726"/>
              <a:gd name="T58" fmla="*/ 150 w 726"/>
              <a:gd name="T59" fmla="*/ 248 h 726"/>
              <a:gd name="T60" fmla="*/ 156 w 726"/>
              <a:gd name="T61" fmla="*/ 236 h 726"/>
              <a:gd name="T62" fmla="*/ 238 w 726"/>
              <a:gd name="T63" fmla="*/ 216 h 726"/>
              <a:gd name="T64" fmla="*/ 290 w 726"/>
              <a:gd name="T65" fmla="*/ 216 h 726"/>
              <a:gd name="T66" fmla="*/ 350 w 726"/>
              <a:gd name="T67" fmla="*/ 226 h 726"/>
              <a:gd name="T68" fmla="*/ 576 w 726"/>
              <a:gd name="T69" fmla="*/ 498 h 726"/>
              <a:gd name="T70" fmla="*/ 570 w 726"/>
              <a:gd name="T71" fmla="*/ 508 h 726"/>
              <a:gd name="T72" fmla="*/ 558 w 726"/>
              <a:gd name="T73" fmla="*/ 510 h 726"/>
              <a:gd name="T74" fmla="*/ 510 w 726"/>
              <a:gd name="T75" fmla="*/ 496 h 726"/>
              <a:gd name="T76" fmla="*/ 456 w 726"/>
              <a:gd name="T77" fmla="*/ 490 h 726"/>
              <a:gd name="T78" fmla="*/ 394 w 726"/>
              <a:gd name="T79" fmla="*/ 498 h 726"/>
              <a:gd name="T80" fmla="*/ 374 w 726"/>
              <a:gd name="T81" fmla="*/ 226 h 726"/>
              <a:gd name="T82" fmla="*/ 436 w 726"/>
              <a:gd name="T83" fmla="*/ 216 h 726"/>
              <a:gd name="T84" fmla="*/ 486 w 726"/>
              <a:gd name="T85" fmla="*/ 216 h 726"/>
              <a:gd name="T86" fmla="*/ 568 w 726"/>
              <a:gd name="T87" fmla="*/ 236 h 726"/>
              <a:gd name="T88" fmla="*/ 576 w 726"/>
              <a:gd name="T89" fmla="*/ 248 h 72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50" y="502"/>
                </a:moveTo>
                <a:lnTo>
                  <a:pt x="350" y="502"/>
                </a:lnTo>
                <a:lnTo>
                  <a:pt x="330" y="498"/>
                </a:lnTo>
                <a:lnTo>
                  <a:pt x="310" y="494"/>
                </a:lnTo>
                <a:lnTo>
                  <a:pt x="290" y="490"/>
                </a:lnTo>
                <a:lnTo>
                  <a:pt x="268" y="490"/>
                </a:lnTo>
                <a:lnTo>
                  <a:pt x="242" y="492"/>
                </a:lnTo>
                <a:lnTo>
                  <a:pt x="216" y="496"/>
                </a:lnTo>
                <a:lnTo>
                  <a:pt x="190" y="502"/>
                </a:lnTo>
                <a:lnTo>
                  <a:pt x="166" y="510"/>
                </a:lnTo>
                <a:lnTo>
                  <a:pt x="162" y="510"/>
                </a:lnTo>
                <a:lnTo>
                  <a:pt x="154" y="508"/>
                </a:lnTo>
                <a:lnTo>
                  <a:pt x="150" y="504"/>
                </a:lnTo>
                <a:lnTo>
                  <a:pt x="150" y="498"/>
                </a:lnTo>
                <a:lnTo>
                  <a:pt x="150" y="248"/>
                </a:lnTo>
                <a:lnTo>
                  <a:pt x="152" y="242"/>
                </a:lnTo>
                <a:lnTo>
                  <a:pt x="156" y="236"/>
                </a:lnTo>
                <a:lnTo>
                  <a:pt x="184" y="228"/>
                </a:lnTo>
                <a:lnTo>
                  <a:pt x="210" y="220"/>
                </a:lnTo>
                <a:lnTo>
                  <a:pt x="238" y="216"/>
                </a:lnTo>
                <a:lnTo>
                  <a:pt x="268" y="216"/>
                </a:lnTo>
                <a:lnTo>
                  <a:pt x="290" y="216"/>
                </a:lnTo>
                <a:lnTo>
                  <a:pt x="310" y="218"/>
                </a:lnTo>
                <a:lnTo>
                  <a:pt x="330" y="222"/>
                </a:lnTo>
                <a:lnTo>
                  <a:pt x="350" y="226"/>
                </a:lnTo>
                <a:lnTo>
                  <a:pt x="350" y="502"/>
                </a:lnTo>
                <a:close/>
                <a:moveTo>
                  <a:pt x="576" y="498"/>
                </a:moveTo>
                <a:lnTo>
                  <a:pt x="576" y="498"/>
                </a:lnTo>
                <a:lnTo>
                  <a:pt x="574" y="504"/>
                </a:lnTo>
                <a:lnTo>
                  <a:pt x="570" y="508"/>
                </a:lnTo>
                <a:lnTo>
                  <a:pt x="564" y="510"/>
                </a:lnTo>
                <a:lnTo>
                  <a:pt x="558" y="510"/>
                </a:lnTo>
                <a:lnTo>
                  <a:pt x="534" y="502"/>
                </a:lnTo>
                <a:lnTo>
                  <a:pt x="510" y="496"/>
                </a:lnTo>
                <a:lnTo>
                  <a:pt x="484" y="492"/>
                </a:lnTo>
                <a:lnTo>
                  <a:pt x="456" y="490"/>
                </a:lnTo>
                <a:lnTo>
                  <a:pt x="436" y="490"/>
                </a:lnTo>
                <a:lnTo>
                  <a:pt x="414" y="494"/>
                </a:lnTo>
                <a:lnTo>
                  <a:pt x="394" y="498"/>
                </a:lnTo>
                <a:lnTo>
                  <a:pt x="374" y="502"/>
                </a:lnTo>
                <a:lnTo>
                  <a:pt x="374" y="226"/>
                </a:lnTo>
                <a:lnTo>
                  <a:pt x="394" y="222"/>
                </a:lnTo>
                <a:lnTo>
                  <a:pt x="414" y="218"/>
                </a:lnTo>
                <a:lnTo>
                  <a:pt x="436" y="216"/>
                </a:lnTo>
                <a:lnTo>
                  <a:pt x="456" y="216"/>
                </a:lnTo>
                <a:lnTo>
                  <a:pt x="486" y="216"/>
                </a:lnTo>
                <a:lnTo>
                  <a:pt x="514" y="220"/>
                </a:lnTo>
                <a:lnTo>
                  <a:pt x="542" y="228"/>
                </a:lnTo>
                <a:lnTo>
                  <a:pt x="568" y="236"/>
                </a:lnTo>
                <a:lnTo>
                  <a:pt x="574" y="242"/>
                </a:lnTo>
                <a:lnTo>
                  <a:pt x="576" y="248"/>
                </a:lnTo>
                <a:lnTo>
                  <a:pt x="576" y="498"/>
                </a:lnTo>
                <a:close/>
              </a:path>
            </a:pathLst>
          </a:custGeom>
          <a:solidFill>
            <a:schemeClr val="accent4"/>
          </a:solidFill>
          <a:ln>
            <a:noFill/>
          </a:ln>
          <a:extLst/>
        </p:spPr>
        <p:txBody>
          <a:bodyPr/>
          <a:lstStyle/>
          <a:p>
            <a:endParaRPr lang="en-GB"/>
          </a:p>
        </p:txBody>
      </p:sp>
      <p:pic>
        <p:nvPicPr>
          <p:cNvPr id="32" name="Picture Placeholder 12" descr="Picturehouse_logo.jpg"/>
          <p:cNvPicPr>
            <a:picLocks noGrp="1" noChangeAspect="1"/>
          </p:cNvPicPr>
          <p:nvPr>
            <p:ph type="pic" sz="quarter" idx="12"/>
          </p:nvPr>
        </p:nvPicPr>
        <p:blipFill rotWithShape="1">
          <a:blip r:embed="rId2" cstate="print">
            <a:extLst>
              <a:ext uri="{28A0092B-C50C-407E-A947-70E740481C1C}">
                <a14:useLocalDpi xmlns:a14="http://schemas.microsoft.com/office/drawing/2010/main" val="0"/>
              </a:ext>
            </a:extLst>
          </a:blip>
          <a:srcRect l="-51264" t="-24570" r="-51264" b="-24570"/>
          <a:stretch/>
        </p:blipFill>
        <p:spPr>
          <a:xfrm>
            <a:off x="1503740" y="6874440"/>
            <a:ext cx="1226308" cy="526485"/>
          </a:xfrm>
        </p:spPr>
      </p:pic>
      <p:sp>
        <p:nvSpPr>
          <p:cNvPr id="34" name="Freeform 14"/>
          <p:cNvSpPr>
            <a:spLocks noEditPoints="1"/>
          </p:cNvSpPr>
          <p:nvPr/>
        </p:nvSpPr>
        <p:spPr bwMode="auto">
          <a:xfrm>
            <a:off x="5253382" y="1688668"/>
            <a:ext cx="718648" cy="721381"/>
          </a:xfrm>
          <a:custGeom>
            <a:avLst/>
            <a:gdLst>
              <a:gd name="T0" fmla="*/ 354 w 726"/>
              <a:gd name="T1" fmla="*/ 254 h 726"/>
              <a:gd name="T2" fmla="*/ 320 w 726"/>
              <a:gd name="T3" fmla="*/ 238 h 726"/>
              <a:gd name="T4" fmla="*/ 352 w 726"/>
              <a:gd name="T5" fmla="*/ 264 h 726"/>
              <a:gd name="T6" fmla="*/ 336 w 726"/>
              <a:gd name="T7" fmla="*/ 330 h 726"/>
              <a:gd name="T8" fmla="*/ 356 w 726"/>
              <a:gd name="T9" fmla="*/ 312 h 726"/>
              <a:gd name="T10" fmla="*/ 504 w 726"/>
              <a:gd name="T11" fmla="*/ 460 h 726"/>
              <a:gd name="T12" fmla="*/ 208 w 726"/>
              <a:gd name="T13" fmla="*/ 302 h 726"/>
              <a:gd name="T14" fmla="*/ 326 w 726"/>
              <a:gd name="T15" fmla="*/ 2 h 726"/>
              <a:gd name="T16" fmla="*/ 132 w 726"/>
              <a:gd name="T17" fmla="*/ 82 h 726"/>
              <a:gd name="T18" fmla="*/ 18 w 726"/>
              <a:gd name="T19" fmla="*/ 254 h 726"/>
              <a:gd name="T20" fmla="*/ 8 w 726"/>
              <a:gd name="T21" fmla="*/ 436 h 726"/>
              <a:gd name="T22" fmla="*/ 108 w 726"/>
              <a:gd name="T23" fmla="*/ 620 h 726"/>
              <a:gd name="T24" fmla="*/ 290 w 726"/>
              <a:gd name="T25" fmla="*/ 718 h 726"/>
              <a:gd name="T26" fmla="*/ 472 w 726"/>
              <a:gd name="T27" fmla="*/ 710 h 726"/>
              <a:gd name="T28" fmla="*/ 644 w 726"/>
              <a:gd name="T29" fmla="*/ 594 h 726"/>
              <a:gd name="T30" fmla="*/ 724 w 726"/>
              <a:gd name="T31" fmla="*/ 400 h 726"/>
              <a:gd name="T32" fmla="*/ 698 w 726"/>
              <a:gd name="T33" fmla="*/ 222 h 726"/>
              <a:gd name="T34" fmla="*/ 566 w 726"/>
              <a:gd name="T35" fmla="*/ 62 h 726"/>
              <a:gd name="T36" fmla="*/ 364 w 726"/>
              <a:gd name="T37" fmla="*/ 0 h 726"/>
              <a:gd name="T38" fmla="*/ 550 w 726"/>
              <a:gd name="T39" fmla="*/ 352 h 726"/>
              <a:gd name="T40" fmla="*/ 500 w 726"/>
              <a:gd name="T41" fmla="*/ 242 h 726"/>
              <a:gd name="T42" fmla="*/ 216 w 726"/>
              <a:gd name="T43" fmla="*/ 420 h 726"/>
              <a:gd name="T44" fmla="*/ 208 w 726"/>
              <a:gd name="T45" fmla="*/ 396 h 726"/>
              <a:gd name="T46" fmla="*/ 170 w 726"/>
              <a:gd name="T47" fmla="*/ 416 h 726"/>
              <a:gd name="T48" fmla="*/ 184 w 726"/>
              <a:gd name="T49" fmla="*/ 384 h 726"/>
              <a:gd name="T50" fmla="*/ 228 w 726"/>
              <a:gd name="T51" fmla="*/ 382 h 726"/>
              <a:gd name="T52" fmla="*/ 244 w 726"/>
              <a:gd name="T53" fmla="*/ 412 h 726"/>
              <a:gd name="T54" fmla="*/ 196 w 726"/>
              <a:gd name="T55" fmla="*/ 490 h 726"/>
              <a:gd name="T56" fmla="*/ 168 w 726"/>
              <a:gd name="T57" fmla="*/ 352 h 726"/>
              <a:gd name="T58" fmla="*/ 288 w 726"/>
              <a:gd name="T59" fmla="*/ 510 h 726"/>
              <a:gd name="T60" fmla="*/ 256 w 726"/>
              <a:gd name="T61" fmla="*/ 494 h 726"/>
              <a:gd name="T62" fmla="*/ 282 w 726"/>
              <a:gd name="T63" fmla="*/ 488 h 726"/>
              <a:gd name="T64" fmla="*/ 300 w 726"/>
              <a:gd name="T65" fmla="*/ 486 h 726"/>
              <a:gd name="T66" fmla="*/ 298 w 726"/>
              <a:gd name="T67" fmla="*/ 444 h 726"/>
              <a:gd name="T68" fmla="*/ 282 w 726"/>
              <a:gd name="T69" fmla="*/ 450 h 726"/>
              <a:gd name="T70" fmla="*/ 282 w 726"/>
              <a:gd name="T71" fmla="*/ 400 h 726"/>
              <a:gd name="T72" fmla="*/ 300 w 726"/>
              <a:gd name="T73" fmla="*/ 424 h 726"/>
              <a:gd name="T74" fmla="*/ 326 w 726"/>
              <a:gd name="T75" fmla="*/ 440 h 726"/>
              <a:gd name="T76" fmla="*/ 322 w 726"/>
              <a:gd name="T77" fmla="*/ 496 h 726"/>
              <a:gd name="T78" fmla="*/ 292 w 726"/>
              <a:gd name="T79" fmla="*/ 352 h 726"/>
              <a:gd name="T80" fmla="*/ 370 w 726"/>
              <a:gd name="T81" fmla="*/ 224 h 726"/>
              <a:gd name="T82" fmla="*/ 380 w 726"/>
              <a:gd name="T83" fmla="*/ 262 h 726"/>
              <a:gd name="T84" fmla="*/ 366 w 726"/>
              <a:gd name="T85" fmla="*/ 284 h 726"/>
              <a:gd name="T86" fmla="*/ 384 w 726"/>
              <a:gd name="T87" fmla="*/ 316 h 726"/>
              <a:gd name="T88" fmla="*/ 354 w 726"/>
              <a:gd name="T89" fmla="*/ 350 h 726"/>
              <a:gd name="T90" fmla="*/ 388 w 726"/>
              <a:gd name="T91" fmla="*/ 450 h 726"/>
              <a:gd name="T92" fmla="*/ 470 w 726"/>
              <a:gd name="T93" fmla="*/ 222 h 726"/>
              <a:gd name="T94" fmla="*/ 456 w 726"/>
              <a:gd name="T95" fmla="*/ 260 h 726"/>
              <a:gd name="T96" fmla="*/ 444 w 726"/>
              <a:gd name="T97" fmla="*/ 234 h 726"/>
              <a:gd name="T98" fmla="*/ 426 w 726"/>
              <a:gd name="T99" fmla="*/ 284 h 726"/>
              <a:gd name="T100" fmla="*/ 438 w 726"/>
              <a:gd name="T101" fmla="*/ 332 h 726"/>
              <a:gd name="T102" fmla="*/ 456 w 726"/>
              <a:gd name="T103" fmla="*/ 314 h 726"/>
              <a:gd name="T104" fmla="*/ 478 w 726"/>
              <a:gd name="T105" fmla="*/ 338 h 726"/>
              <a:gd name="T106" fmla="*/ 444 w 726"/>
              <a:gd name="T107" fmla="*/ 354 h 726"/>
              <a:gd name="T108" fmla="*/ 398 w 726"/>
              <a:gd name="T109" fmla="*/ 310 h 726"/>
              <a:gd name="T110" fmla="*/ 410 w 726"/>
              <a:gd name="T111" fmla="*/ 228 h 726"/>
              <a:gd name="T112" fmla="*/ 466 w 726"/>
              <a:gd name="T113" fmla="*/ 510 h 726"/>
              <a:gd name="T114" fmla="*/ 432 w 726"/>
              <a:gd name="T115" fmla="*/ 380 h 726"/>
              <a:gd name="T116" fmla="*/ 550 w 726"/>
              <a:gd name="T117" fmla="*/ 480 h 726"/>
              <a:gd name="T118" fmla="*/ 484 w 726"/>
              <a:gd name="T119" fmla="*/ 454 h 7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26" h="726">
                <a:moveTo>
                  <a:pt x="420" y="460"/>
                </a:moveTo>
                <a:lnTo>
                  <a:pt x="444" y="460"/>
                </a:lnTo>
                <a:lnTo>
                  <a:pt x="444" y="398"/>
                </a:lnTo>
                <a:lnTo>
                  <a:pt x="420" y="460"/>
                </a:lnTo>
                <a:close/>
                <a:moveTo>
                  <a:pt x="354" y="254"/>
                </a:moveTo>
                <a:lnTo>
                  <a:pt x="354" y="254"/>
                </a:lnTo>
                <a:lnTo>
                  <a:pt x="352" y="248"/>
                </a:lnTo>
                <a:lnTo>
                  <a:pt x="350" y="242"/>
                </a:lnTo>
                <a:lnTo>
                  <a:pt x="344" y="238"/>
                </a:lnTo>
                <a:lnTo>
                  <a:pt x="338" y="238"/>
                </a:lnTo>
                <a:lnTo>
                  <a:pt x="320" y="238"/>
                </a:lnTo>
                <a:lnTo>
                  <a:pt x="320" y="272"/>
                </a:lnTo>
                <a:lnTo>
                  <a:pt x="340" y="272"/>
                </a:lnTo>
                <a:lnTo>
                  <a:pt x="344" y="272"/>
                </a:lnTo>
                <a:lnTo>
                  <a:pt x="348" y="268"/>
                </a:lnTo>
                <a:lnTo>
                  <a:pt x="352" y="264"/>
                </a:lnTo>
                <a:lnTo>
                  <a:pt x="354" y="254"/>
                </a:lnTo>
                <a:close/>
                <a:moveTo>
                  <a:pt x="336" y="292"/>
                </a:moveTo>
                <a:lnTo>
                  <a:pt x="320" y="292"/>
                </a:lnTo>
                <a:lnTo>
                  <a:pt x="320" y="330"/>
                </a:lnTo>
                <a:lnTo>
                  <a:pt x="336" y="330"/>
                </a:lnTo>
                <a:lnTo>
                  <a:pt x="342" y="330"/>
                </a:lnTo>
                <a:lnTo>
                  <a:pt x="348" y="328"/>
                </a:lnTo>
                <a:lnTo>
                  <a:pt x="350" y="326"/>
                </a:lnTo>
                <a:lnTo>
                  <a:pt x="354" y="322"/>
                </a:lnTo>
                <a:lnTo>
                  <a:pt x="354" y="318"/>
                </a:lnTo>
                <a:lnTo>
                  <a:pt x="356" y="312"/>
                </a:lnTo>
                <a:lnTo>
                  <a:pt x="354" y="304"/>
                </a:lnTo>
                <a:lnTo>
                  <a:pt x="352" y="298"/>
                </a:lnTo>
                <a:lnTo>
                  <a:pt x="346" y="294"/>
                </a:lnTo>
                <a:lnTo>
                  <a:pt x="336" y="292"/>
                </a:lnTo>
                <a:close/>
                <a:moveTo>
                  <a:pt x="504" y="460"/>
                </a:moveTo>
                <a:lnTo>
                  <a:pt x="526" y="460"/>
                </a:lnTo>
                <a:lnTo>
                  <a:pt x="528" y="398"/>
                </a:lnTo>
                <a:lnTo>
                  <a:pt x="526" y="398"/>
                </a:lnTo>
                <a:lnTo>
                  <a:pt x="504" y="460"/>
                </a:lnTo>
                <a:close/>
                <a:moveTo>
                  <a:pt x="222" y="242"/>
                </a:moveTo>
                <a:lnTo>
                  <a:pt x="208" y="302"/>
                </a:lnTo>
                <a:lnTo>
                  <a:pt x="236" y="302"/>
                </a:lnTo>
                <a:lnTo>
                  <a:pt x="222" y="242"/>
                </a:lnTo>
                <a:close/>
                <a:moveTo>
                  <a:pt x="364" y="0"/>
                </a:moveTo>
                <a:lnTo>
                  <a:pt x="364" y="0"/>
                </a:lnTo>
                <a:lnTo>
                  <a:pt x="326" y="2"/>
                </a:lnTo>
                <a:lnTo>
                  <a:pt x="290" y="8"/>
                </a:lnTo>
                <a:lnTo>
                  <a:pt x="256" y="16"/>
                </a:lnTo>
                <a:lnTo>
                  <a:pt x="222" y="28"/>
                </a:lnTo>
                <a:lnTo>
                  <a:pt x="190" y="44"/>
                </a:lnTo>
                <a:lnTo>
                  <a:pt x="160" y="62"/>
                </a:lnTo>
                <a:lnTo>
                  <a:pt x="132" y="82"/>
                </a:lnTo>
                <a:lnTo>
                  <a:pt x="108" y="106"/>
                </a:lnTo>
                <a:lnTo>
                  <a:pt x="84" y="132"/>
                </a:lnTo>
                <a:lnTo>
                  <a:pt x="62" y="160"/>
                </a:lnTo>
                <a:lnTo>
                  <a:pt x="44" y="190"/>
                </a:lnTo>
                <a:lnTo>
                  <a:pt x="30" y="222"/>
                </a:lnTo>
                <a:lnTo>
                  <a:pt x="18" y="254"/>
                </a:lnTo>
                <a:lnTo>
                  <a:pt x="8" y="290"/>
                </a:lnTo>
                <a:lnTo>
                  <a:pt x="2" y="326"/>
                </a:lnTo>
                <a:lnTo>
                  <a:pt x="0" y="362"/>
                </a:lnTo>
                <a:lnTo>
                  <a:pt x="2" y="400"/>
                </a:lnTo>
                <a:lnTo>
                  <a:pt x="8" y="436"/>
                </a:lnTo>
                <a:lnTo>
                  <a:pt x="18" y="470"/>
                </a:lnTo>
                <a:lnTo>
                  <a:pt x="30" y="504"/>
                </a:lnTo>
                <a:lnTo>
                  <a:pt x="44" y="536"/>
                </a:lnTo>
                <a:lnTo>
                  <a:pt x="62" y="566"/>
                </a:lnTo>
                <a:lnTo>
                  <a:pt x="84" y="594"/>
                </a:lnTo>
                <a:lnTo>
                  <a:pt x="108" y="620"/>
                </a:lnTo>
                <a:lnTo>
                  <a:pt x="132" y="642"/>
                </a:lnTo>
                <a:lnTo>
                  <a:pt x="160" y="664"/>
                </a:lnTo>
                <a:lnTo>
                  <a:pt x="190" y="682"/>
                </a:lnTo>
                <a:lnTo>
                  <a:pt x="222" y="698"/>
                </a:lnTo>
                <a:lnTo>
                  <a:pt x="256" y="710"/>
                </a:lnTo>
                <a:lnTo>
                  <a:pt x="290" y="718"/>
                </a:lnTo>
                <a:lnTo>
                  <a:pt x="326" y="724"/>
                </a:lnTo>
                <a:lnTo>
                  <a:pt x="364" y="726"/>
                </a:lnTo>
                <a:lnTo>
                  <a:pt x="400" y="724"/>
                </a:lnTo>
                <a:lnTo>
                  <a:pt x="436" y="718"/>
                </a:lnTo>
                <a:lnTo>
                  <a:pt x="472" y="710"/>
                </a:lnTo>
                <a:lnTo>
                  <a:pt x="504" y="698"/>
                </a:lnTo>
                <a:lnTo>
                  <a:pt x="536" y="682"/>
                </a:lnTo>
                <a:lnTo>
                  <a:pt x="566" y="664"/>
                </a:lnTo>
                <a:lnTo>
                  <a:pt x="594" y="642"/>
                </a:lnTo>
                <a:lnTo>
                  <a:pt x="620" y="620"/>
                </a:lnTo>
                <a:lnTo>
                  <a:pt x="644" y="594"/>
                </a:lnTo>
                <a:lnTo>
                  <a:pt x="664" y="566"/>
                </a:lnTo>
                <a:lnTo>
                  <a:pt x="682" y="536"/>
                </a:lnTo>
                <a:lnTo>
                  <a:pt x="698" y="504"/>
                </a:lnTo>
                <a:lnTo>
                  <a:pt x="710" y="470"/>
                </a:lnTo>
                <a:lnTo>
                  <a:pt x="720" y="436"/>
                </a:lnTo>
                <a:lnTo>
                  <a:pt x="724" y="400"/>
                </a:lnTo>
                <a:lnTo>
                  <a:pt x="726" y="362"/>
                </a:lnTo>
                <a:lnTo>
                  <a:pt x="724" y="326"/>
                </a:lnTo>
                <a:lnTo>
                  <a:pt x="720" y="290"/>
                </a:lnTo>
                <a:lnTo>
                  <a:pt x="710" y="254"/>
                </a:lnTo>
                <a:lnTo>
                  <a:pt x="698" y="222"/>
                </a:lnTo>
                <a:lnTo>
                  <a:pt x="682" y="190"/>
                </a:lnTo>
                <a:lnTo>
                  <a:pt x="664" y="160"/>
                </a:lnTo>
                <a:lnTo>
                  <a:pt x="644" y="132"/>
                </a:lnTo>
                <a:lnTo>
                  <a:pt x="620" y="106"/>
                </a:lnTo>
                <a:lnTo>
                  <a:pt x="594" y="82"/>
                </a:lnTo>
                <a:lnTo>
                  <a:pt x="566" y="62"/>
                </a:lnTo>
                <a:lnTo>
                  <a:pt x="536" y="44"/>
                </a:lnTo>
                <a:lnTo>
                  <a:pt x="504" y="28"/>
                </a:lnTo>
                <a:lnTo>
                  <a:pt x="472" y="16"/>
                </a:lnTo>
                <a:lnTo>
                  <a:pt x="436" y="8"/>
                </a:lnTo>
                <a:lnTo>
                  <a:pt x="400" y="2"/>
                </a:lnTo>
                <a:lnTo>
                  <a:pt x="364" y="0"/>
                </a:lnTo>
                <a:close/>
                <a:moveTo>
                  <a:pt x="500" y="242"/>
                </a:moveTo>
                <a:lnTo>
                  <a:pt x="500" y="242"/>
                </a:lnTo>
                <a:lnTo>
                  <a:pt x="512" y="232"/>
                </a:lnTo>
                <a:lnTo>
                  <a:pt x="524" y="222"/>
                </a:lnTo>
                <a:lnTo>
                  <a:pt x="550" y="222"/>
                </a:lnTo>
                <a:lnTo>
                  <a:pt x="550" y="352"/>
                </a:lnTo>
                <a:lnTo>
                  <a:pt x="522" y="352"/>
                </a:lnTo>
                <a:lnTo>
                  <a:pt x="522" y="252"/>
                </a:lnTo>
                <a:lnTo>
                  <a:pt x="510" y="260"/>
                </a:lnTo>
                <a:lnTo>
                  <a:pt x="500" y="266"/>
                </a:lnTo>
                <a:lnTo>
                  <a:pt x="500" y="242"/>
                </a:lnTo>
                <a:close/>
                <a:moveTo>
                  <a:pt x="246" y="510"/>
                </a:moveTo>
                <a:lnTo>
                  <a:pt x="168" y="510"/>
                </a:lnTo>
                <a:lnTo>
                  <a:pt x="168" y="486"/>
                </a:lnTo>
                <a:lnTo>
                  <a:pt x="208" y="434"/>
                </a:lnTo>
                <a:lnTo>
                  <a:pt x="216" y="420"/>
                </a:lnTo>
                <a:lnTo>
                  <a:pt x="218" y="410"/>
                </a:lnTo>
                <a:lnTo>
                  <a:pt x="218" y="404"/>
                </a:lnTo>
                <a:lnTo>
                  <a:pt x="216" y="400"/>
                </a:lnTo>
                <a:lnTo>
                  <a:pt x="212" y="398"/>
                </a:lnTo>
                <a:lnTo>
                  <a:pt x="208" y="396"/>
                </a:lnTo>
                <a:lnTo>
                  <a:pt x="202" y="398"/>
                </a:lnTo>
                <a:lnTo>
                  <a:pt x="198" y="402"/>
                </a:lnTo>
                <a:lnTo>
                  <a:pt x="198" y="408"/>
                </a:lnTo>
                <a:lnTo>
                  <a:pt x="196" y="416"/>
                </a:lnTo>
                <a:lnTo>
                  <a:pt x="170" y="416"/>
                </a:lnTo>
                <a:lnTo>
                  <a:pt x="170" y="406"/>
                </a:lnTo>
                <a:lnTo>
                  <a:pt x="172" y="400"/>
                </a:lnTo>
                <a:lnTo>
                  <a:pt x="174" y="392"/>
                </a:lnTo>
                <a:lnTo>
                  <a:pt x="178" y="388"/>
                </a:lnTo>
                <a:lnTo>
                  <a:pt x="184" y="384"/>
                </a:lnTo>
                <a:lnTo>
                  <a:pt x="190" y="380"/>
                </a:lnTo>
                <a:lnTo>
                  <a:pt x="198" y="378"/>
                </a:lnTo>
                <a:lnTo>
                  <a:pt x="206" y="378"/>
                </a:lnTo>
                <a:lnTo>
                  <a:pt x="222" y="380"/>
                </a:lnTo>
                <a:lnTo>
                  <a:pt x="228" y="382"/>
                </a:lnTo>
                <a:lnTo>
                  <a:pt x="234" y="386"/>
                </a:lnTo>
                <a:lnTo>
                  <a:pt x="238" y="390"/>
                </a:lnTo>
                <a:lnTo>
                  <a:pt x="242" y="396"/>
                </a:lnTo>
                <a:lnTo>
                  <a:pt x="244" y="402"/>
                </a:lnTo>
                <a:lnTo>
                  <a:pt x="244" y="412"/>
                </a:lnTo>
                <a:lnTo>
                  <a:pt x="242" y="422"/>
                </a:lnTo>
                <a:lnTo>
                  <a:pt x="238" y="434"/>
                </a:lnTo>
                <a:lnTo>
                  <a:pt x="232" y="444"/>
                </a:lnTo>
                <a:lnTo>
                  <a:pt x="226" y="456"/>
                </a:lnTo>
                <a:lnTo>
                  <a:pt x="210" y="474"/>
                </a:lnTo>
                <a:lnTo>
                  <a:pt x="196" y="490"/>
                </a:lnTo>
                <a:lnTo>
                  <a:pt x="246" y="490"/>
                </a:lnTo>
                <a:lnTo>
                  <a:pt x="246" y="510"/>
                </a:lnTo>
                <a:close/>
                <a:moveTo>
                  <a:pt x="242" y="322"/>
                </a:moveTo>
                <a:lnTo>
                  <a:pt x="204" y="322"/>
                </a:lnTo>
                <a:lnTo>
                  <a:pt x="196" y="352"/>
                </a:lnTo>
                <a:lnTo>
                  <a:pt x="168" y="352"/>
                </a:lnTo>
                <a:lnTo>
                  <a:pt x="206" y="218"/>
                </a:lnTo>
                <a:lnTo>
                  <a:pt x="242" y="218"/>
                </a:lnTo>
                <a:lnTo>
                  <a:pt x="278" y="352"/>
                </a:lnTo>
                <a:lnTo>
                  <a:pt x="250" y="352"/>
                </a:lnTo>
                <a:lnTo>
                  <a:pt x="242" y="322"/>
                </a:lnTo>
                <a:close/>
                <a:moveTo>
                  <a:pt x="288" y="510"/>
                </a:moveTo>
                <a:lnTo>
                  <a:pt x="288" y="510"/>
                </a:lnTo>
                <a:lnTo>
                  <a:pt x="274" y="510"/>
                </a:lnTo>
                <a:lnTo>
                  <a:pt x="268" y="506"/>
                </a:lnTo>
                <a:lnTo>
                  <a:pt x="264" y="504"/>
                </a:lnTo>
                <a:lnTo>
                  <a:pt x="260" y="500"/>
                </a:lnTo>
                <a:lnTo>
                  <a:pt x="256" y="494"/>
                </a:lnTo>
                <a:lnTo>
                  <a:pt x="254" y="486"/>
                </a:lnTo>
                <a:lnTo>
                  <a:pt x="254" y="478"/>
                </a:lnTo>
                <a:lnTo>
                  <a:pt x="280" y="478"/>
                </a:lnTo>
                <a:lnTo>
                  <a:pt x="282" y="484"/>
                </a:lnTo>
                <a:lnTo>
                  <a:pt x="282" y="488"/>
                </a:lnTo>
                <a:lnTo>
                  <a:pt x="286" y="490"/>
                </a:lnTo>
                <a:lnTo>
                  <a:pt x="290" y="492"/>
                </a:lnTo>
                <a:lnTo>
                  <a:pt x="296" y="490"/>
                </a:lnTo>
                <a:lnTo>
                  <a:pt x="300" y="486"/>
                </a:lnTo>
                <a:lnTo>
                  <a:pt x="302" y="478"/>
                </a:lnTo>
                <a:lnTo>
                  <a:pt x="302" y="466"/>
                </a:lnTo>
                <a:lnTo>
                  <a:pt x="302" y="458"/>
                </a:lnTo>
                <a:lnTo>
                  <a:pt x="302" y="450"/>
                </a:lnTo>
                <a:lnTo>
                  <a:pt x="298" y="444"/>
                </a:lnTo>
                <a:lnTo>
                  <a:pt x="296" y="440"/>
                </a:lnTo>
                <a:lnTo>
                  <a:pt x="292" y="440"/>
                </a:lnTo>
                <a:lnTo>
                  <a:pt x="286" y="442"/>
                </a:lnTo>
                <a:lnTo>
                  <a:pt x="284" y="446"/>
                </a:lnTo>
                <a:lnTo>
                  <a:pt x="282" y="450"/>
                </a:lnTo>
                <a:lnTo>
                  <a:pt x="282" y="454"/>
                </a:lnTo>
                <a:lnTo>
                  <a:pt x="256" y="454"/>
                </a:lnTo>
                <a:lnTo>
                  <a:pt x="256" y="380"/>
                </a:lnTo>
                <a:lnTo>
                  <a:pt x="324" y="380"/>
                </a:lnTo>
                <a:lnTo>
                  <a:pt x="324" y="400"/>
                </a:lnTo>
                <a:lnTo>
                  <a:pt x="282" y="400"/>
                </a:lnTo>
                <a:lnTo>
                  <a:pt x="282" y="432"/>
                </a:lnTo>
                <a:lnTo>
                  <a:pt x="286" y="428"/>
                </a:lnTo>
                <a:lnTo>
                  <a:pt x="290" y="426"/>
                </a:lnTo>
                <a:lnTo>
                  <a:pt x="300" y="424"/>
                </a:lnTo>
                <a:lnTo>
                  <a:pt x="308" y="424"/>
                </a:lnTo>
                <a:lnTo>
                  <a:pt x="314" y="426"/>
                </a:lnTo>
                <a:lnTo>
                  <a:pt x="318" y="430"/>
                </a:lnTo>
                <a:lnTo>
                  <a:pt x="322" y="434"/>
                </a:lnTo>
                <a:lnTo>
                  <a:pt x="326" y="440"/>
                </a:lnTo>
                <a:lnTo>
                  <a:pt x="328" y="448"/>
                </a:lnTo>
                <a:lnTo>
                  <a:pt x="328" y="466"/>
                </a:lnTo>
                <a:lnTo>
                  <a:pt x="328" y="478"/>
                </a:lnTo>
                <a:lnTo>
                  <a:pt x="326" y="488"/>
                </a:lnTo>
                <a:lnTo>
                  <a:pt x="322" y="496"/>
                </a:lnTo>
                <a:lnTo>
                  <a:pt x="318" y="502"/>
                </a:lnTo>
                <a:lnTo>
                  <a:pt x="314" y="506"/>
                </a:lnTo>
                <a:lnTo>
                  <a:pt x="306" y="508"/>
                </a:lnTo>
                <a:lnTo>
                  <a:pt x="298" y="510"/>
                </a:lnTo>
                <a:lnTo>
                  <a:pt x="288" y="510"/>
                </a:lnTo>
                <a:close/>
                <a:moveTo>
                  <a:pt x="292" y="352"/>
                </a:moveTo>
                <a:lnTo>
                  <a:pt x="292" y="218"/>
                </a:lnTo>
                <a:lnTo>
                  <a:pt x="342" y="218"/>
                </a:lnTo>
                <a:lnTo>
                  <a:pt x="358" y="218"/>
                </a:lnTo>
                <a:lnTo>
                  <a:pt x="364" y="220"/>
                </a:lnTo>
                <a:lnTo>
                  <a:pt x="370" y="224"/>
                </a:lnTo>
                <a:lnTo>
                  <a:pt x="374" y="228"/>
                </a:lnTo>
                <a:lnTo>
                  <a:pt x="378" y="234"/>
                </a:lnTo>
                <a:lnTo>
                  <a:pt x="380" y="242"/>
                </a:lnTo>
                <a:lnTo>
                  <a:pt x="382" y="252"/>
                </a:lnTo>
                <a:lnTo>
                  <a:pt x="380" y="262"/>
                </a:lnTo>
                <a:lnTo>
                  <a:pt x="376" y="272"/>
                </a:lnTo>
                <a:lnTo>
                  <a:pt x="368" y="278"/>
                </a:lnTo>
                <a:lnTo>
                  <a:pt x="358" y="282"/>
                </a:lnTo>
                <a:lnTo>
                  <a:pt x="366" y="284"/>
                </a:lnTo>
                <a:lnTo>
                  <a:pt x="370" y="286"/>
                </a:lnTo>
                <a:lnTo>
                  <a:pt x="376" y="288"/>
                </a:lnTo>
                <a:lnTo>
                  <a:pt x="378" y="292"/>
                </a:lnTo>
                <a:lnTo>
                  <a:pt x="382" y="304"/>
                </a:lnTo>
                <a:lnTo>
                  <a:pt x="384" y="316"/>
                </a:lnTo>
                <a:lnTo>
                  <a:pt x="382" y="328"/>
                </a:lnTo>
                <a:lnTo>
                  <a:pt x="378" y="336"/>
                </a:lnTo>
                <a:lnTo>
                  <a:pt x="374" y="342"/>
                </a:lnTo>
                <a:lnTo>
                  <a:pt x="368" y="346"/>
                </a:lnTo>
                <a:lnTo>
                  <a:pt x="360" y="350"/>
                </a:lnTo>
                <a:lnTo>
                  <a:pt x="354" y="350"/>
                </a:lnTo>
                <a:lnTo>
                  <a:pt x="342" y="352"/>
                </a:lnTo>
                <a:lnTo>
                  <a:pt x="292" y="352"/>
                </a:lnTo>
                <a:close/>
                <a:moveTo>
                  <a:pt x="388" y="468"/>
                </a:moveTo>
                <a:lnTo>
                  <a:pt x="342" y="468"/>
                </a:lnTo>
                <a:lnTo>
                  <a:pt x="342" y="450"/>
                </a:lnTo>
                <a:lnTo>
                  <a:pt x="388" y="450"/>
                </a:lnTo>
                <a:lnTo>
                  <a:pt x="388" y="468"/>
                </a:lnTo>
                <a:close/>
                <a:moveTo>
                  <a:pt x="444" y="214"/>
                </a:moveTo>
                <a:lnTo>
                  <a:pt x="444" y="214"/>
                </a:lnTo>
                <a:lnTo>
                  <a:pt x="454" y="216"/>
                </a:lnTo>
                <a:lnTo>
                  <a:pt x="462" y="218"/>
                </a:lnTo>
                <a:lnTo>
                  <a:pt x="470" y="222"/>
                </a:lnTo>
                <a:lnTo>
                  <a:pt x="474" y="226"/>
                </a:lnTo>
                <a:lnTo>
                  <a:pt x="478" y="232"/>
                </a:lnTo>
                <a:lnTo>
                  <a:pt x="482" y="240"/>
                </a:lnTo>
                <a:lnTo>
                  <a:pt x="484" y="250"/>
                </a:lnTo>
                <a:lnTo>
                  <a:pt x="484" y="260"/>
                </a:lnTo>
                <a:lnTo>
                  <a:pt x="456" y="260"/>
                </a:lnTo>
                <a:lnTo>
                  <a:pt x="456" y="248"/>
                </a:lnTo>
                <a:lnTo>
                  <a:pt x="454" y="240"/>
                </a:lnTo>
                <a:lnTo>
                  <a:pt x="450" y="236"/>
                </a:lnTo>
                <a:lnTo>
                  <a:pt x="444" y="234"/>
                </a:lnTo>
                <a:lnTo>
                  <a:pt x="438" y="236"/>
                </a:lnTo>
                <a:lnTo>
                  <a:pt x="434" y="238"/>
                </a:lnTo>
                <a:lnTo>
                  <a:pt x="432" y="242"/>
                </a:lnTo>
                <a:lnTo>
                  <a:pt x="430" y="246"/>
                </a:lnTo>
                <a:lnTo>
                  <a:pt x="426" y="262"/>
                </a:lnTo>
                <a:lnTo>
                  <a:pt x="426" y="284"/>
                </a:lnTo>
                <a:lnTo>
                  <a:pt x="426" y="306"/>
                </a:lnTo>
                <a:lnTo>
                  <a:pt x="430" y="322"/>
                </a:lnTo>
                <a:lnTo>
                  <a:pt x="432" y="328"/>
                </a:lnTo>
                <a:lnTo>
                  <a:pt x="434" y="330"/>
                </a:lnTo>
                <a:lnTo>
                  <a:pt x="438" y="332"/>
                </a:lnTo>
                <a:lnTo>
                  <a:pt x="444" y="334"/>
                </a:lnTo>
                <a:lnTo>
                  <a:pt x="448" y="332"/>
                </a:lnTo>
                <a:lnTo>
                  <a:pt x="452" y="330"/>
                </a:lnTo>
                <a:lnTo>
                  <a:pt x="456" y="324"/>
                </a:lnTo>
                <a:lnTo>
                  <a:pt x="456" y="314"/>
                </a:lnTo>
                <a:lnTo>
                  <a:pt x="456" y="306"/>
                </a:lnTo>
                <a:lnTo>
                  <a:pt x="484" y="306"/>
                </a:lnTo>
                <a:lnTo>
                  <a:pt x="484" y="318"/>
                </a:lnTo>
                <a:lnTo>
                  <a:pt x="482" y="328"/>
                </a:lnTo>
                <a:lnTo>
                  <a:pt x="478" y="338"/>
                </a:lnTo>
                <a:lnTo>
                  <a:pt x="474" y="344"/>
                </a:lnTo>
                <a:lnTo>
                  <a:pt x="468" y="348"/>
                </a:lnTo>
                <a:lnTo>
                  <a:pt x="462" y="352"/>
                </a:lnTo>
                <a:lnTo>
                  <a:pt x="454" y="354"/>
                </a:lnTo>
                <a:lnTo>
                  <a:pt x="444" y="354"/>
                </a:lnTo>
                <a:lnTo>
                  <a:pt x="428" y="352"/>
                </a:lnTo>
                <a:lnTo>
                  <a:pt x="418" y="348"/>
                </a:lnTo>
                <a:lnTo>
                  <a:pt x="410" y="340"/>
                </a:lnTo>
                <a:lnTo>
                  <a:pt x="404" y="332"/>
                </a:lnTo>
                <a:lnTo>
                  <a:pt x="400" y="322"/>
                </a:lnTo>
                <a:lnTo>
                  <a:pt x="398" y="310"/>
                </a:lnTo>
                <a:lnTo>
                  <a:pt x="398" y="284"/>
                </a:lnTo>
                <a:lnTo>
                  <a:pt x="398" y="258"/>
                </a:lnTo>
                <a:lnTo>
                  <a:pt x="400" y="246"/>
                </a:lnTo>
                <a:lnTo>
                  <a:pt x="404" y="236"/>
                </a:lnTo>
                <a:lnTo>
                  <a:pt x="410" y="228"/>
                </a:lnTo>
                <a:lnTo>
                  <a:pt x="418" y="220"/>
                </a:lnTo>
                <a:lnTo>
                  <a:pt x="428" y="216"/>
                </a:lnTo>
                <a:lnTo>
                  <a:pt x="444" y="214"/>
                </a:lnTo>
                <a:close/>
                <a:moveTo>
                  <a:pt x="476" y="480"/>
                </a:moveTo>
                <a:lnTo>
                  <a:pt x="466" y="480"/>
                </a:lnTo>
                <a:lnTo>
                  <a:pt x="466" y="510"/>
                </a:lnTo>
                <a:lnTo>
                  <a:pt x="440" y="510"/>
                </a:lnTo>
                <a:lnTo>
                  <a:pt x="440" y="480"/>
                </a:lnTo>
                <a:lnTo>
                  <a:pt x="400" y="480"/>
                </a:lnTo>
                <a:lnTo>
                  <a:pt x="400" y="454"/>
                </a:lnTo>
                <a:lnTo>
                  <a:pt x="432" y="380"/>
                </a:lnTo>
                <a:lnTo>
                  <a:pt x="466" y="380"/>
                </a:lnTo>
                <a:lnTo>
                  <a:pt x="466" y="460"/>
                </a:lnTo>
                <a:lnTo>
                  <a:pt x="476" y="460"/>
                </a:lnTo>
                <a:lnTo>
                  <a:pt x="476" y="480"/>
                </a:lnTo>
                <a:close/>
                <a:moveTo>
                  <a:pt x="560" y="480"/>
                </a:moveTo>
                <a:lnTo>
                  <a:pt x="550" y="480"/>
                </a:lnTo>
                <a:lnTo>
                  <a:pt x="550" y="510"/>
                </a:lnTo>
                <a:lnTo>
                  <a:pt x="524" y="510"/>
                </a:lnTo>
                <a:lnTo>
                  <a:pt x="524" y="480"/>
                </a:lnTo>
                <a:lnTo>
                  <a:pt x="484" y="480"/>
                </a:lnTo>
                <a:lnTo>
                  <a:pt x="484" y="454"/>
                </a:lnTo>
                <a:lnTo>
                  <a:pt x="514" y="380"/>
                </a:lnTo>
                <a:lnTo>
                  <a:pt x="550" y="380"/>
                </a:lnTo>
                <a:lnTo>
                  <a:pt x="550" y="460"/>
                </a:lnTo>
                <a:lnTo>
                  <a:pt x="560" y="460"/>
                </a:lnTo>
                <a:lnTo>
                  <a:pt x="560" y="480"/>
                </a:lnTo>
                <a:close/>
              </a:path>
            </a:pathLst>
          </a:custGeom>
          <a:solidFill>
            <a:schemeClr val="accent4"/>
          </a:solidFill>
          <a:ln>
            <a:noFill/>
          </a:ln>
          <a:extLst/>
        </p:spPr>
        <p:txBody>
          <a:bodyPr/>
          <a:lstStyle/>
          <a:p>
            <a:endParaRPr lang="en-GB"/>
          </a:p>
        </p:txBody>
      </p:sp>
      <p:sp>
        <p:nvSpPr>
          <p:cNvPr id="35" name="Freeform 210"/>
          <p:cNvSpPr>
            <a:spLocks noEditPoints="1"/>
          </p:cNvSpPr>
          <p:nvPr/>
        </p:nvSpPr>
        <p:spPr bwMode="auto">
          <a:xfrm>
            <a:off x="7331867" y="1688668"/>
            <a:ext cx="718648" cy="721381"/>
          </a:xfrm>
          <a:custGeom>
            <a:avLst/>
            <a:gdLst>
              <a:gd name="T0" fmla="*/ 380454 w 726"/>
              <a:gd name="T1" fmla="*/ 23966 h 726"/>
              <a:gd name="T2" fmla="*/ 158772 w 726"/>
              <a:gd name="T3" fmla="*/ 158772 h 726"/>
              <a:gd name="T4" fmla="*/ 23966 w 726"/>
              <a:gd name="T5" fmla="*/ 380454 h 726"/>
              <a:gd name="T6" fmla="*/ 2996 w 726"/>
              <a:gd name="T7" fmla="*/ 599139 h 726"/>
              <a:gd name="T8" fmla="*/ 92867 w 726"/>
              <a:gd name="T9" fmla="*/ 847782 h 726"/>
              <a:gd name="T10" fmla="*/ 284591 w 726"/>
              <a:gd name="T11" fmla="*/ 1021533 h 726"/>
              <a:gd name="T12" fmla="*/ 542221 w 726"/>
              <a:gd name="T13" fmla="*/ 1087438 h 726"/>
              <a:gd name="T14" fmla="*/ 754916 w 726"/>
              <a:gd name="T15" fmla="*/ 1045498 h 726"/>
              <a:gd name="T16" fmla="*/ 961619 w 726"/>
              <a:gd name="T17" fmla="*/ 889722 h 726"/>
              <a:gd name="T18" fmla="*/ 1075455 w 726"/>
              <a:gd name="T19" fmla="*/ 653062 h 726"/>
              <a:gd name="T20" fmla="*/ 1075455 w 726"/>
              <a:gd name="T21" fmla="*/ 434376 h 726"/>
              <a:gd name="T22" fmla="*/ 961619 w 726"/>
              <a:gd name="T23" fmla="*/ 197716 h 726"/>
              <a:gd name="T24" fmla="*/ 754916 w 726"/>
              <a:gd name="T25" fmla="*/ 41940 h 726"/>
              <a:gd name="T26" fmla="*/ 572178 w 726"/>
              <a:gd name="T27" fmla="*/ 332522 h 726"/>
              <a:gd name="T28" fmla="*/ 554204 w 726"/>
              <a:gd name="T29" fmla="*/ 554204 h 726"/>
              <a:gd name="T30" fmla="*/ 536230 w 726"/>
              <a:gd name="T31" fmla="*/ 686015 h 726"/>
              <a:gd name="T32" fmla="*/ 548213 w 726"/>
              <a:gd name="T33" fmla="*/ 808838 h 726"/>
              <a:gd name="T34" fmla="*/ 539225 w 726"/>
              <a:gd name="T35" fmla="*/ 823817 h 726"/>
              <a:gd name="T36" fmla="*/ 494290 w 726"/>
              <a:gd name="T37" fmla="*/ 832804 h 726"/>
              <a:gd name="T38" fmla="*/ 326531 w 726"/>
              <a:gd name="T39" fmla="*/ 832804 h 726"/>
              <a:gd name="T40" fmla="*/ 266617 w 726"/>
              <a:gd name="T41" fmla="*/ 823817 h 726"/>
              <a:gd name="T42" fmla="*/ 257630 w 726"/>
              <a:gd name="T43" fmla="*/ 808838 h 726"/>
              <a:gd name="T44" fmla="*/ 269613 w 726"/>
              <a:gd name="T45" fmla="*/ 686015 h 726"/>
              <a:gd name="T46" fmla="*/ 239656 w 726"/>
              <a:gd name="T47" fmla="*/ 494290 h 726"/>
              <a:gd name="T48" fmla="*/ 236660 w 726"/>
              <a:gd name="T49" fmla="*/ 263621 h 726"/>
              <a:gd name="T50" fmla="*/ 551208 w 726"/>
              <a:gd name="T51" fmla="*/ 251639 h 726"/>
              <a:gd name="T52" fmla="*/ 569182 w 726"/>
              <a:gd name="T53" fmla="*/ 263621 h 726"/>
              <a:gd name="T54" fmla="*/ 784873 w 726"/>
              <a:gd name="T55" fmla="*/ 787868 h 726"/>
              <a:gd name="T56" fmla="*/ 838795 w 726"/>
              <a:gd name="T57" fmla="*/ 799851 h 726"/>
              <a:gd name="T58" fmla="*/ 850778 w 726"/>
              <a:gd name="T59" fmla="*/ 817825 h 726"/>
              <a:gd name="T60" fmla="*/ 832804 w 726"/>
              <a:gd name="T61" fmla="*/ 835799 h 726"/>
              <a:gd name="T62" fmla="*/ 638083 w 726"/>
              <a:gd name="T63" fmla="*/ 829808 h 726"/>
              <a:gd name="T64" fmla="*/ 638083 w 726"/>
              <a:gd name="T65" fmla="*/ 802847 h 726"/>
              <a:gd name="T66" fmla="*/ 668040 w 726"/>
              <a:gd name="T67" fmla="*/ 796855 h 726"/>
              <a:gd name="T68" fmla="*/ 715972 w 726"/>
              <a:gd name="T69" fmla="*/ 772890 h 726"/>
              <a:gd name="T70" fmla="*/ 712976 w 726"/>
              <a:gd name="T71" fmla="*/ 590152 h 726"/>
              <a:gd name="T72" fmla="*/ 665045 w 726"/>
              <a:gd name="T73" fmla="*/ 563191 h 726"/>
              <a:gd name="T74" fmla="*/ 626101 w 726"/>
              <a:gd name="T75" fmla="*/ 494290 h 726"/>
              <a:gd name="T76" fmla="*/ 629096 w 726"/>
              <a:gd name="T77" fmla="*/ 383449 h 726"/>
              <a:gd name="T78" fmla="*/ 653062 w 726"/>
              <a:gd name="T79" fmla="*/ 305561 h 726"/>
              <a:gd name="T80" fmla="*/ 832804 w 726"/>
              <a:gd name="T81" fmla="*/ 308557 h 726"/>
              <a:gd name="T82" fmla="*/ 856769 w 726"/>
              <a:gd name="T83" fmla="*/ 422393 h 726"/>
              <a:gd name="T84" fmla="*/ 850778 w 726"/>
              <a:gd name="T85" fmla="*/ 512264 h 726"/>
              <a:gd name="T86" fmla="*/ 799851 w 726"/>
              <a:gd name="T87" fmla="*/ 575174 h 726"/>
              <a:gd name="T88" fmla="*/ 757911 w 726"/>
              <a:gd name="T89" fmla="*/ 593148 h 726"/>
              <a:gd name="T90" fmla="*/ 763903 w 726"/>
              <a:gd name="T91" fmla="*/ 766898 h 726"/>
              <a:gd name="T92" fmla="*/ 817825 w 726"/>
              <a:gd name="T93" fmla="*/ 500281 h 726"/>
              <a:gd name="T94" fmla="*/ 817825 w 726"/>
              <a:gd name="T95" fmla="*/ 404419 h 726"/>
              <a:gd name="T96" fmla="*/ 659053 w 726"/>
              <a:gd name="T97" fmla="*/ 458342 h 726"/>
              <a:gd name="T98" fmla="*/ 680023 w 726"/>
              <a:gd name="T99" fmla="*/ 524247 h 726"/>
              <a:gd name="T100" fmla="*/ 724959 w 726"/>
              <a:gd name="T101" fmla="*/ 554204 h 726"/>
              <a:gd name="T102" fmla="*/ 763903 w 726"/>
              <a:gd name="T103" fmla="*/ 554204 h 726"/>
              <a:gd name="T104" fmla="*/ 272608 w 726"/>
              <a:gd name="T105" fmla="*/ 419398 h 726"/>
              <a:gd name="T106" fmla="*/ 287587 w 726"/>
              <a:gd name="T107" fmla="*/ 545217 h 726"/>
              <a:gd name="T108" fmla="*/ 305561 w 726"/>
              <a:gd name="T109" fmla="*/ 733946 h 726"/>
              <a:gd name="T110" fmla="*/ 404419 w 726"/>
              <a:gd name="T111" fmla="*/ 799851 h 726"/>
              <a:gd name="T112" fmla="*/ 509268 w 726"/>
              <a:gd name="T113" fmla="*/ 793860 h 726"/>
              <a:gd name="T114" fmla="*/ 506273 w 726"/>
              <a:gd name="T115" fmla="*/ 608126 h 726"/>
              <a:gd name="T116" fmla="*/ 533234 w 726"/>
              <a:gd name="T117" fmla="*/ 419398 h 72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0" t="0" r="r" b="b"/>
            <a:pathLst>
              <a:path w="726" h="726">
                <a:moveTo>
                  <a:pt x="362" y="0"/>
                </a:moveTo>
                <a:lnTo>
                  <a:pt x="362" y="0"/>
                </a:lnTo>
                <a:lnTo>
                  <a:pt x="326" y="2"/>
                </a:lnTo>
                <a:lnTo>
                  <a:pt x="290" y="8"/>
                </a:lnTo>
                <a:lnTo>
                  <a:pt x="254" y="16"/>
                </a:lnTo>
                <a:lnTo>
                  <a:pt x="222" y="28"/>
                </a:lnTo>
                <a:lnTo>
                  <a:pt x="190" y="44"/>
                </a:lnTo>
                <a:lnTo>
                  <a:pt x="160" y="62"/>
                </a:lnTo>
                <a:lnTo>
                  <a:pt x="132" y="82"/>
                </a:lnTo>
                <a:lnTo>
                  <a:pt x="106" y="106"/>
                </a:lnTo>
                <a:lnTo>
                  <a:pt x="82" y="132"/>
                </a:lnTo>
                <a:lnTo>
                  <a:pt x="62" y="160"/>
                </a:lnTo>
                <a:lnTo>
                  <a:pt x="44" y="190"/>
                </a:lnTo>
                <a:lnTo>
                  <a:pt x="28" y="222"/>
                </a:lnTo>
                <a:lnTo>
                  <a:pt x="16" y="254"/>
                </a:lnTo>
                <a:lnTo>
                  <a:pt x="6" y="290"/>
                </a:lnTo>
                <a:lnTo>
                  <a:pt x="2" y="326"/>
                </a:lnTo>
                <a:lnTo>
                  <a:pt x="0" y="362"/>
                </a:lnTo>
                <a:lnTo>
                  <a:pt x="2" y="400"/>
                </a:lnTo>
                <a:lnTo>
                  <a:pt x="6" y="436"/>
                </a:lnTo>
                <a:lnTo>
                  <a:pt x="16" y="470"/>
                </a:lnTo>
                <a:lnTo>
                  <a:pt x="28" y="504"/>
                </a:lnTo>
                <a:lnTo>
                  <a:pt x="44" y="536"/>
                </a:lnTo>
                <a:lnTo>
                  <a:pt x="62" y="566"/>
                </a:lnTo>
                <a:lnTo>
                  <a:pt x="82" y="594"/>
                </a:lnTo>
                <a:lnTo>
                  <a:pt x="106" y="620"/>
                </a:lnTo>
                <a:lnTo>
                  <a:pt x="132" y="642"/>
                </a:lnTo>
                <a:lnTo>
                  <a:pt x="160" y="664"/>
                </a:lnTo>
                <a:lnTo>
                  <a:pt x="190" y="682"/>
                </a:lnTo>
                <a:lnTo>
                  <a:pt x="222" y="698"/>
                </a:lnTo>
                <a:lnTo>
                  <a:pt x="254" y="710"/>
                </a:lnTo>
                <a:lnTo>
                  <a:pt x="290" y="718"/>
                </a:lnTo>
                <a:lnTo>
                  <a:pt x="326" y="724"/>
                </a:lnTo>
                <a:lnTo>
                  <a:pt x="362" y="726"/>
                </a:lnTo>
                <a:lnTo>
                  <a:pt x="400" y="724"/>
                </a:lnTo>
                <a:lnTo>
                  <a:pt x="436" y="718"/>
                </a:lnTo>
                <a:lnTo>
                  <a:pt x="470" y="710"/>
                </a:lnTo>
                <a:lnTo>
                  <a:pt x="504" y="698"/>
                </a:lnTo>
                <a:lnTo>
                  <a:pt x="536" y="682"/>
                </a:lnTo>
                <a:lnTo>
                  <a:pt x="566" y="664"/>
                </a:lnTo>
                <a:lnTo>
                  <a:pt x="594" y="642"/>
                </a:lnTo>
                <a:lnTo>
                  <a:pt x="618" y="620"/>
                </a:lnTo>
                <a:lnTo>
                  <a:pt x="642" y="594"/>
                </a:lnTo>
                <a:lnTo>
                  <a:pt x="664" y="566"/>
                </a:lnTo>
                <a:lnTo>
                  <a:pt x="682" y="536"/>
                </a:lnTo>
                <a:lnTo>
                  <a:pt x="696" y="504"/>
                </a:lnTo>
                <a:lnTo>
                  <a:pt x="708" y="470"/>
                </a:lnTo>
                <a:lnTo>
                  <a:pt x="718" y="436"/>
                </a:lnTo>
                <a:lnTo>
                  <a:pt x="724" y="400"/>
                </a:lnTo>
                <a:lnTo>
                  <a:pt x="726" y="362"/>
                </a:lnTo>
                <a:lnTo>
                  <a:pt x="724" y="326"/>
                </a:lnTo>
                <a:lnTo>
                  <a:pt x="718" y="290"/>
                </a:lnTo>
                <a:lnTo>
                  <a:pt x="708" y="254"/>
                </a:lnTo>
                <a:lnTo>
                  <a:pt x="696" y="222"/>
                </a:lnTo>
                <a:lnTo>
                  <a:pt x="682" y="190"/>
                </a:lnTo>
                <a:lnTo>
                  <a:pt x="664" y="160"/>
                </a:lnTo>
                <a:lnTo>
                  <a:pt x="642" y="132"/>
                </a:lnTo>
                <a:lnTo>
                  <a:pt x="618" y="106"/>
                </a:lnTo>
                <a:lnTo>
                  <a:pt x="594" y="82"/>
                </a:lnTo>
                <a:lnTo>
                  <a:pt x="566" y="62"/>
                </a:lnTo>
                <a:lnTo>
                  <a:pt x="536" y="44"/>
                </a:lnTo>
                <a:lnTo>
                  <a:pt x="504" y="28"/>
                </a:lnTo>
                <a:lnTo>
                  <a:pt x="470" y="16"/>
                </a:lnTo>
                <a:lnTo>
                  <a:pt x="436" y="8"/>
                </a:lnTo>
                <a:lnTo>
                  <a:pt x="400" y="2"/>
                </a:lnTo>
                <a:lnTo>
                  <a:pt x="362" y="0"/>
                </a:lnTo>
                <a:close/>
                <a:moveTo>
                  <a:pt x="382" y="222"/>
                </a:moveTo>
                <a:lnTo>
                  <a:pt x="382" y="280"/>
                </a:lnTo>
                <a:lnTo>
                  <a:pt x="380" y="306"/>
                </a:lnTo>
                <a:lnTo>
                  <a:pt x="378" y="330"/>
                </a:lnTo>
                <a:lnTo>
                  <a:pt x="370" y="370"/>
                </a:lnTo>
                <a:lnTo>
                  <a:pt x="362" y="410"/>
                </a:lnTo>
                <a:lnTo>
                  <a:pt x="360" y="432"/>
                </a:lnTo>
                <a:lnTo>
                  <a:pt x="358" y="458"/>
                </a:lnTo>
                <a:lnTo>
                  <a:pt x="360" y="494"/>
                </a:lnTo>
                <a:lnTo>
                  <a:pt x="366" y="538"/>
                </a:lnTo>
                <a:lnTo>
                  <a:pt x="366" y="540"/>
                </a:lnTo>
                <a:lnTo>
                  <a:pt x="366" y="544"/>
                </a:lnTo>
                <a:lnTo>
                  <a:pt x="364" y="546"/>
                </a:lnTo>
                <a:lnTo>
                  <a:pt x="360" y="550"/>
                </a:lnTo>
                <a:lnTo>
                  <a:pt x="356" y="552"/>
                </a:lnTo>
                <a:lnTo>
                  <a:pt x="348" y="554"/>
                </a:lnTo>
                <a:lnTo>
                  <a:pt x="330" y="556"/>
                </a:lnTo>
                <a:lnTo>
                  <a:pt x="270" y="558"/>
                </a:lnTo>
                <a:lnTo>
                  <a:pt x="218" y="556"/>
                </a:lnTo>
                <a:lnTo>
                  <a:pt x="186" y="554"/>
                </a:lnTo>
                <a:lnTo>
                  <a:pt x="180" y="552"/>
                </a:lnTo>
                <a:lnTo>
                  <a:pt x="178" y="550"/>
                </a:lnTo>
                <a:lnTo>
                  <a:pt x="174" y="546"/>
                </a:lnTo>
                <a:lnTo>
                  <a:pt x="174" y="544"/>
                </a:lnTo>
                <a:lnTo>
                  <a:pt x="172" y="540"/>
                </a:lnTo>
                <a:lnTo>
                  <a:pt x="172" y="538"/>
                </a:lnTo>
                <a:lnTo>
                  <a:pt x="178" y="494"/>
                </a:lnTo>
                <a:lnTo>
                  <a:pt x="180" y="458"/>
                </a:lnTo>
                <a:lnTo>
                  <a:pt x="180" y="432"/>
                </a:lnTo>
                <a:lnTo>
                  <a:pt x="176" y="410"/>
                </a:lnTo>
                <a:lnTo>
                  <a:pt x="168" y="370"/>
                </a:lnTo>
                <a:lnTo>
                  <a:pt x="160" y="330"/>
                </a:lnTo>
                <a:lnTo>
                  <a:pt x="158" y="306"/>
                </a:lnTo>
                <a:lnTo>
                  <a:pt x="156" y="280"/>
                </a:lnTo>
                <a:lnTo>
                  <a:pt x="156" y="180"/>
                </a:lnTo>
                <a:lnTo>
                  <a:pt x="158" y="176"/>
                </a:lnTo>
                <a:lnTo>
                  <a:pt x="160" y="172"/>
                </a:lnTo>
                <a:lnTo>
                  <a:pt x="164" y="168"/>
                </a:lnTo>
                <a:lnTo>
                  <a:pt x="170" y="168"/>
                </a:lnTo>
                <a:lnTo>
                  <a:pt x="368" y="168"/>
                </a:lnTo>
                <a:lnTo>
                  <a:pt x="374" y="168"/>
                </a:lnTo>
                <a:lnTo>
                  <a:pt x="378" y="172"/>
                </a:lnTo>
                <a:lnTo>
                  <a:pt x="380" y="176"/>
                </a:lnTo>
                <a:lnTo>
                  <a:pt x="382" y="180"/>
                </a:lnTo>
                <a:lnTo>
                  <a:pt x="382" y="222"/>
                </a:lnTo>
                <a:close/>
                <a:moveTo>
                  <a:pt x="518" y="522"/>
                </a:moveTo>
                <a:lnTo>
                  <a:pt x="518" y="522"/>
                </a:lnTo>
                <a:lnTo>
                  <a:pt x="524" y="526"/>
                </a:lnTo>
                <a:lnTo>
                  <a:pt x="532" y="530"/>
                </a:lnTo>
                <a:lnTo>
                  <a:pt x="542" y="532"/>
                </a:lnTo>
                <a:lnTo>
                  <a:pt x="556" y="534"/>
                </a:lnTo>
                <a:lnTo>
                  <a:pt x="560" y="534"/>
                </a:lnTo>
                <a:lnTo>
                  <a:pt x="564" y="536"/>
                </a:lnTo>
                <a:lnTo>
                  <a:pt x="566" y="540"/>
                </a:lnTo>
                <a:lnTo>
                  <a:pt x="568" y="546"/>
                </a:lnTo>
                <a:lnTo>
                  <a:pt x="566" y="550"/>
                </a:lnTo>
                <a:lnTo>
                  <a:pt x="564" y="554"/>
                </a:lnTo>
                <a:lnTo>
                  <a:pt x="560" y="556"/>
                </a:lnTo>
                <a:lnTo>
                  <a:pt x="556" y="558"/>
                </a:lnTo>
                <a:lnTo>
                  <a:pt x="434" y="558"/>
                </a:lnTo>
                <a:lnTo>
                  <a:pt x="430" y="556"/>
                </a:lnTo>
                <a:lnTo>
                  <a:pt x="426" y="554"/>
                </a:lnTo>
                <a:lnTo>
                  <a:pt x="422" y="550"/>
                </a:lnTo>
                <a:lnTo>
                  <a:pt x="422" y="546"/>
                </a:lnTo>
                <a:lnTo>
                  <a:pt x="422" y="540"/>
                </a:lnTo>
                <a:lnTo>
                  <a:pt x="426" y="536"/>
                </a:lnTo>
                <a:lnTo>
                  <a:pt x="430" y="534"/>
                </a:lnTo>
                <a:lnTo>
                  <a:pt x="434" y="534"/>
                </a:lnTo>
                <a:lnTo>
                  <a:pt x="446" y="532"/>
                </a:lnTo>
                <a:lnTo>
                  <a:pt x="456" y="530"/>
                </a:lnTo>
                <a:lnTo>
                  <a:pt x="466" y="526"/>
                </a:lnTo>
                <a:lnTo>
                  <a:pt x="472" y="522"/>
                </a:lnTo>
                <a:lnTo>
                  <a:pt x="478" y="516"/>
                </a:lnTo>
                <a:lnTo>
                  <a:pt x="480" y="512"/>
                </a:lnTo>
                <a:lnTo>
                  <a:pt x="482" y="506"/>
                </a:lnTo>
                <a:lnTo>
                  <a:pt x="482" y="396"/>
                </a:lnTo>
                <a:lnTo>
                  <a:pt x="476" y="394"/>
                </a:lnTo>
                <a:lnTo>
                  <a:pt x="470" y="392"/>
                </a:lnTo>
                <a:lnTo>
                  <a:pt x="456" y="384"/>
                </a:lnTo>
                <a:lnTo>
                  <a:pt x="444" y="376"/>
                </a:lnTo>
                <a:lnTo>
                  <a:pt x="434" y="366"/>
                </a:lnTo>
                <a:lnTo>
                  <a:pt x="426" y="354"/>
                </a:lnTo>
                <a:lnTo>
                  <a:pt x="420" y="342"/>
                </a:lnTo>
                <a:lnTo>
                  <a:pt x="418" y="330"/>
                </a:lnTo>
                <a:lnTo>
                  <a:pt x="416" y="318"/>
                </a:lnTo>
                <a:lnTo>
                  <a:pt x="414" y="306"/>
                </a:lnTo>
                <a:lnTo>
                  <a:pt x="416" y="282"/>
                </a:lnTo>
                <a:lnTo>
                  <a:pt x="420" y="256"/>
                </a:lnTo>
                <a:lnTo>
                  <a:pt x="428" y="212"/>
                </a:lnTo>
                <a:lnTo>
                  <a:pt x="430" y="208"/>
                </a:lnTo>
                <a:lnTo>
                  <a:pt x="432" y="206"/>
                </a:lnTo>
                <a:lnTo>
                  <a:pt x="436" y="204"/>
                </a:lnTo>
                <a:lnTo>
                  <a:pt x="440" y="204"/>
                </a:lnTo>
                <a:lnTo>
                  <a:pt x="550" y="204"/>
                </a:lnTo>
                <a:lnTo>
                  <a:pt x="554" y="204"/>
                </a:lnTo>
                <a:lnTo>
                  <a:pt x="556" y="206"/>
                </a:lnTo>
                <a:lnTo>
                  <a:pt x="560" y="208"/>
                </a:lnTo>
                <a:lnTo>
                  <a:pt x="562" y="212"/>
                </a:lnTo>
                <a:lnTo>
                  <a:pt x="570" y="256"/>
                </a:lnTo>
                <a:lnTo>
                  <a:pt x="572" y="282"/>
                </a:lnTo>
                <a:lnTo>
                  <a:pt x="574" y="306"/>
                </a:lnTo>
                <a:lnTo>
                  <a:pt x="574" y="318"/>
                </a:lnTo>
                <a:lnTo>
                  <a:pt x="572" y="330"/>
                </a:lnTo>
                <a:lnTo>
                  <a:pt x="568" y="342"/>
                </a:lnTo>
                <a:lnTo>
                  <a:pt x="562" y="354"/>
                </a:lnTo>
                <a:lnTo>
                  <a:pt x="556" y="366"/>
                </a:lnTo>
                <a:lnTo>
                  <a:pt x="546" y="376"/>
                </a:lnTo>
                <a:lnTo>
                  <a:pt x="534" y="384"/>
                </a:lnTo>
                <a:lnTo>
                  <a:pt x="520" y="392"/>
                </a:lnTo>
                <a:lnTo>
                  <a:pt x="514" y="394"/>
                </a:lnTo>
                <a:lnTo>
                  <a:pt x="506" y="396"/>
                </a:lnTo>
                <a:lnTo>
                  <a:pt x="506" y="506"/>
                </a:lnTo>
                <a:lnTo>
                  <a:pt x="510" y="512"/>
                </a:lnTo>
                <a:lnTo>
                  <a:pt x="512" y="516"/>
                </a:lnTo>
                <a:lnTo>
                  <a:pt x="518" y="522"/>
                </a:lnTo>
                <a:close/>
                <a:moveTo>
                  <a:pt x="542" y="342"/>
                </a:moveTo>
                <a:lnTo>
                  <a:pt x="542" y="342"/>
                </a:lnTo>
                <a:lnTo>
                  <a:pt x="546" y="334"/>
                </a:lnTo>
                <a:lnTo>
                  <a:pt x="548" y="324"/>
                </a:lnTo>
                <a:lnTo>
                  <a:pt x="550" y="306"/>
                </a:lnTo>
                <a:lnTo>
                  <a:pt x="548" y="290"/>
                </a:lnTo>
                <a:lnTo>
                  <a:pt x="546" y="270"/>
                </a:lnTo>
                <a:lnTo>
                  <a:pt x="442" y="270"/>
                </a:lnTo>
                <a:lnTo>
                  <a:pt x="440" y="290"/>
                </a:lnTo>
                <a:lnTo>
                  <a:pt x="440" y="306"/>
                </a:lnTo>
                <a:lnTo>
                  <a:pt x="442" y="324"/>
                </a:lnTo>
                <a:lnTo>
                  <a:pt x="444" y="334"/>
                </a:lnTo>
                <a:lnTo>
                  <a:pt x="448" y="342"/>
                </a:lnTo>
                <a:lnTo>
                  <a:pt x="454" y="350"/>
                </a:lnTo>
                <a:lnTo>
                  <a:pt x="460" y="358"/>
                </a:lnTo>
                <a:lnTo>
                  <a:pt x="468" y="364"/>
                </a:lnTo>
                <a:lnTo>
                  <a:pt x="480" y="370"/>
                </a:lnTo>
                <a:lnTo>
                  <a:pt x="484" y="370"/>
                </a:lnTo>
                <a:lnTo>
                  <a:pt x="494" y="372"/>
                </a:lnTo>
                <a:lnTo>
                  <a:pt x="506" y="370"/>
                </a:lnTo>
                <a:lnTo>
                  <a:pt x="510" y="370"/>
                </a:lnTo>
                <a:lnTo>
                  <a:pt x="520" y="364"/>
                </a:lnTo>
                <a:lnTo>
                  <a:pt x="530" y="358"/>
                </a:lnTo>
                <a:lnTo>
                  <a:pt x="536" y="350"/>
                </a:lnTo>
                <a:lnTo>
                  <a:pt x="542" y="342"/>
                </a:lnTo>
                <a:close/>
                <a:moveTo>
                  <a:pt x="182" y="280"/>
                </a:moveTo>
                <a:lnTo>
                  <a:pt x="182" y="280"/>
                </a:lnTo>
                <a:lnTo>
                  <a:pt x="182" y="304"/>
                </a:lnTo>
                <a:lnTo>
                  <a:pt x="184" y="326"/>
                </a:lnTo>
                <a:lnTo>
                  <a:pt x="192" y="364"/>
                </a:lnTo>
                <a:lnTo>
                  <a:pt x="200" y="406"/>
                </a:lnTo>
                <a:lnTo>
                  <a:pt x="204" y="430"/>
                </a:lnTo>
                <a:lnTo>
                  <a:pt x="204" y="458"/>
                </a:lnTo>
                <a:lnTo>
                  <a:pt x="204" y="490"/>
                </a:lnTo>
                <a:lnTo>
                  <a:pt x="198" y="530"/>
                </a:lnTo>
                <a:lnTo>
                  <a:pt x="210" y="532"/>
                </a:lnTo>
                <a:lnTo>
                  <a:pt x="270" y="534"/>
                </a:lnTo>
                <a:lnTo>
                  <a:pt x="320" y="532"/>
                </a:lnTo>
                <a:lnTo>
                  <a:pt x="340" y="530"/>
                </a:lnTo>
                <a:lnTo>
                  <a:pt x="334" y="490"/>
                </a:lnTo>
                <a:lnTo>
                  <a:pt x="334" y="458"/>
                </a:lnTo>
                <a:lnTo>
                  <a:pt x="334" y="430"/>
                </a:lnTo>
                <a:lnTo>
                  <a:pt x="338" y="406"/>
                </a:lnTo>
                <a:lnTo>
                  <a:pt x="346" y="364"/>
                </a:lnTo>
                <a:lnTo>
                  <a:pt x="354" y="326"/>
                </a:lnTo>
                <a:lnTo>
                  <a:pt x="356" y="304"/>
                </a:lnTo>
                <a:lnTo>
                  <a:pt x="356" y="280"/>
                </a:lnTo>
                <a:lnTo>
                  <a:pt x="356" y="246"/>
                </a:lnTo>
                <a:lnTo>
                  <a:pt x="182" y="246"/>
                </a:lnTo>
                <a:lnTo>
                  <a:pt x="182" y="280"/>
                </a:lnTo>
                <a:close/>
              </a:path>
            </a:pathLst>
          </a:custGeom>
          <a:solidFill>
            <a:schemeClr val="accent4"/>
          </a:solidFill>
          <a:ln>
            <a:noFill/>
          </a:ln>
          <a:extLst/>
        </p:spPr>
        <p:txBody>
          <a:bodyPr/>
          <a:lstStyle/>
          <a:p>
            <a:endParaRPr lang="en-GB"/>
          </a:p>
        </p:txBody>
      </p:sp>
      <p:sp>
        <p:nvSpPr>
          <p:cNvPr id="24" name="Rectangle 23"/>
          <p:cNvSpPr/>
          <p:nvPr/>
        </p:nvSpPr>
        <p:spPr>
          <a:xfrm>
            <a:off x="232601" y="6002740"/>
            <a:ext cx="3147703" cy="550856"/>
          </a:xfrm>
          <a:prstGeom prst="rect">
            <a:avLst/>
          </a:prstGeom>
        </p:spPr>
        <p:txBody>
          <a:bodyPr vert="horz"/>
          <a:lstStyle/>
          <a:p>
            <a:pPr>
              <a:buClr>
                <a:srgbClr val="FFFFFF"/>
              </a:buClr>
              <a:buSzPct val="100000"/>
              <a:buFont typeface="Arial"/>
              <a:buNone/>
            </a:pPr>
            <a:r>
              <a:rPr lang="en-US" sz="1100" b="1" dirty="0">
                <a:solidFill>
                  <a:schemeClr val="accent4"/>
                </a:solidFill>
              </a:rPr>
              <a:t>3 month package investment </a:t>
            </a:r>
            <a:br>
              <a:rPr lang="en-US" sz="1100" b="1" dirty="0">
                <a:solidFill>
                  <a:schemeClr val="accent4"/>
                </a:solidFill>
              </a:rPr>
            </a:br>
            <a:r>
              <a:rPr lang="en-US" sz="1100" b="1" dirty="0">
                <a:solidFill>
                  <a:schemeClr val="accent4"/>
                </a:solidFill>
              </a:rPr>
              <a:t>(inclusive of all production hard costs*):</a:t>
            </a:r>
            <a:endParaRPr lang="en-GB" sz="1100" b="1" dirty="0">
              <a:solidFill>
                <a:schemeClr val="accent4"/>
              </a:solidFill>
            </a:endParaRPr>
          </a:p>
        </p:txBody>
      </p:sp>
    </p:spTree>
    <p:extLst>
      <p:ext uri="{BB962C8B-B14F-4D97-AF65-F5344CB8AC3E}">
        <p14:creationId xmlns:p14="http://schemas.microsoft.com/office/powerpoint/2010/main" val="977261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Divider Slides">
  <a:themeElements>
    <a:clrScheme name="DCM">
      <a:dk1>
        <a:srgbClr val="00BFD6"/>
      </a:dk1>
      <a:lt1>
        <a:srgbClr val="000000"/>
      </a:lt1>
      <a:dk2>
        <a:srgbClr val="B6008D"/>
      </a:dk2>
      <a:lt2>
        <a:srgbClr val="0099A8"/>
      </a:lt2>
      <a:accent1>
        <a:srgbClr val="77226C"/>
      </a:accent1>
      <a:accent2>
        <a:srgbClr val="AC162C"/>
      </a:accent2>
      <a:accent3>
        <a:srgbClr val="8547AD"/>
      </a:accent3>
      <a:accent4>
        <a:srgbClr val="33006F"/>
      </a:accent4>
      <a:accent5>
        <a:srgbClr val="CAC8C8"/>
      </a:accent5>
      <a:accent6>
        <a:srgbClr val="8A8A8D"/>
      </a:accent6>
      <a:hlink>
        <a:srgbClr val="000000"/>
      </a:hlink>
      <a:folHlink>
        <a:srgbClr val="000000"/>
      </a:folHlink>
    </a:clrScheme>
    <a:fontScheme name="DCM FAME">
      <a:majorFont>
        <a:latin typeface="Impact"/>
        <a:ea typeface=""/>
        <a:cs typeface=""/>
      </a:majorFont>
      <a:minorFont>
        <a:latin typeface="Arial"/>
        <a:ea typeface=""/>
        <a:cs typeface=""/>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lIns="0" tIns="0" rIns="0" bIns="0" rtlCol="0" anchor="ctr"/>
      <a:lstStyle>
        <a:defPPr algn="ctr">
          <a:defRPr dirty="0" smtClean="0">
            <a:solidFill>
              <a:schemeClr val="bg1"/>
            </a:solidFill>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xmlns="" name="Watermark design template" id="{9D1F7800-D88B-4456-B4D7-D80839F0DC16}" vid="{48A69CA1-4DF5-4556-B86D-B299B8F349FA}"/>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179E9E3-37F6-48A1-9F8E-150B0F8195F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DCM_Template_130806_2-1</Template>
  <TotalTime>0</TotalTime>
  <Words>427</Words>
  <Application>Microsoft Office PowerPoint</Application>
  <PresentationFormat>Custom</PresentationFormat>
  <Paragraphs>52</Paragraphs>
  <Slides>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4" baseType="lpstr">
      <vt:lpstr>Divider Slides</vt:lpstr>
      <vt:lpstr>think-cell Slide</vt:lpstr>
      <vt:lpstr>Spirit of the month</vt:lpstr>
      <vt:lpstr>SPIRIT OF THE MONTH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2014-03-31T15:39:53Z</dcterms:created>
  <dcterms:modified xsi:type="dcterms:W3CDTF">2014-05-19T10:59:05Z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TC034606149991</vt:lpwstr>
  </property>
</Properties>
</file>