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9.xml" ContentType="application/vnd.openxmlformats-officedocument.theme+xml"/>
  <Override PartName="/ppt/tags/tag7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131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824" r:id="rId5"/>
    <p:sldMasterId id="2147483891" r:id="rId6"/>
    <p:sldMasterId id="2147483894" r:id="rId7"/>
    <p:sldMasterId id="2147483895" r:id="rId8"/>
    <p:sldMasterId id="2147483896" r:id="rId9"/>
    <p:sldMasterId id="2147483899" r:id="rId10"/>
    <p:sldMasterId id="2147483924" r:id="rId11"/>
    <p:sldMasterId id="2147483950" r:id="rId12"/>
    <p:sldMasterId id="2147483984" r:id="rId13"/>
    <p:sldMasterId id="2147484000" r:id="rId14"/>
  </p:sldMasterIdLst>
  <p:notesMasterIdLst>
    <p:notesMasterId r:id="rId20"/>
  </p:notesMasterIdLst>
  <p:handoutMasterIdLst>
    <p:handoutMasterId r:id="rId21"/>
  </p:handoutMasterIdLst>
  <p:sldIdLst>
    <p:sldId id="259" r:id="rId15"/>
    <p:sldId id="257" r:id="rId16"/>
    <p:sldId id="261" r:id="rId17"/>
    <p:sldId id="377" r:id="rId18"/>
    <p:sldId id="378" r:id="rId19"/>
  </p:sldIdLst>
  <p:sldSz cx="13442950" cy="7561263"/>
  <p:notesSz cx="6797675" cy="9926638"/>
  <p:custDataLst>
    <p:tags r:id="rId22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DFDEDE"/>
    <a:srgbClr val="000000"/>
    <a:srgbClr val="CAC8C8"/>
    <a:srgbClr val="8547AD"/>
    <a:srgbClr val="33006F"/>
    <a:srgbClr val="0099A8"/>
    <a:srgbClr val="EA576C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892" autoAdjust="0"/>
  </p:normalViewPr>
  <p:slideViewPr>
    <p:cSldViewPr snapToGrid="0">
      <p:cViewPr varScale="1">
        <p:scale>
          <a:sx n="100" d="100"/>
          <a:sy n="100" d="100"/>
        </p:scale>
        <p:origin x="756" y="78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Spider-Man: Far From Home – Ratings (TVRs)</a:t>
            </a:r>
            <a:endParaRPr lang="en-US" dirty="0"/>
          </a:p>
        </c:rich>
      </c:tx>
      <c:layout>
        <c:manualLayout>
          <c:xMode val="edge"/>
          <c:yMode val="edge"/>
          <c:x val="0.33247420726669047"/>
          <c:y val="1.9764514370708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66111712846179E-2"/>
          <c:y val="8.9187371097821502E-2"/>
          <c:w val="0.96007507394355363"/>
          <c:h val="0.77099678126324045"/>
        </c:manualLayout>
      </c:layout>
      <c:lineChart>
        <c:grouping val="standar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16-34 Men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52-4194-9322-550B7F622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Sheet2!$A$3:$A$9</c:f>
              <c:strCache>
                <c:ptCount val="7"/>
                <c:pt idx="0">
                  <c:v>x</c:v>
                </c:pt>
                <c:pt idx="1">
                  <c:v>5/7 - 11/7</c:v>
                </c:pt>
                <c:pt idx="2">
                  <c:v>12/7 - 18/7</c:v>
                </c:pt>
                <c:pt idx="3">
                  <c:v>19/7 - 25/7</c:v>
                </c:pt>
                <c:pt idx="4">
                  <c:v>26/7 - 1/8</c:v>
                </c:pt>
                <c:pt idx="5">
                  <c:v>2/8 - 8/8</c:v>
                </c:pt>
                <c:pt idx="6">
                  <c:v>9/8 - 15/8</c:v>
                </c:pt>
              </c:strCache>
            </c:strRef>
          </c:cat>
          <c:val>
            <c:numRef>
              <c:f>Sheet2!$E$3:$E$9</c:f>
              <c:numCache>
                <c:formatCode>General</c:formatCode>
                <c:ptCount val="7"/>
                <c:pt idx="0">
                  <c:v>0</c:v>
                </c:pt>
                <c:pt idx="1">
                  <c:v>6.5</c:v>
                </c:pt>
                <c:pt idx="2">
                  <c:v>9.74</c:v>
                </c:pt>
                <c:pt idx="3">
                  <c:v>11.37</c:v>
                </c:pt>
                <c:pt idx="4">
                  <c:v>12.18</c:v>
                </c:pt>
                <c:pt idx="5">
                  <c:v>12.65</c:v>
                </c:pt>
                <c:pt idx="6" formatCode="0.0">
                  <c:v>12.88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52-4194-9322-550B7F62214F}"/>
            </c:ext>
          </c:extLst>
        </c:ser>
        <c:ser>
          <c:idx val="1"/>
          <c:order val="1"/>
          <c:tx>
            <c:strRef>
              <c:f>Sheet2!$B$2</c:f>
              <c:strCache>
                <c:ptCount val="1"/>
                <c:pt idx="0">
                  <c:v>16-34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2.47056429633854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52-4194-9322-550B7F622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Sheet2!$A$3:$A$9</c:f>
              <c:strCache>
                <c:ptCount val="7"/>
                <c:pt idx="0">
                  <c:v>x</c:v>
                </c:pt>
                <c:pt idx="1">
                  <c:v>5/7 - 11/7</c:v>
                </c:pt>
                <c:pt idx="2">
                  <c:v>12/7 - 18/7</c:v>
                </c:pt>
                <c:pt idx="3">
                  <c:v>19/7 - 25/7</c:v>
                </c:pt>
                <c:pt idx="4">
                  <c:v>26/7 - 1/8</c:v>
                </c:pt>
                <c:pt idx="5">
                  <c:v>2/8 - 8/8</c:v>
                </c:pt>
                <c:pt idx="6">
                  <c:v>9/8 - 15/8</c:v>
                </c:pt>
              </c:strCache>
            </c:strRef>
          </c:cat>
          <c:val>
            <c:numRef>
              <c:f>Sheet2!$B$3:$B$9</c:f>
              <c:numCache>
                <c:formatCode>General</c:formatCode>
                <c:ptCount val="7"/>
                <c:pt idx="0">
                  <c:v>0</c:v>
                </c:pt>
                <c:pt idx="1">
                  <c:v>5.6</c:v>
                </c:pt>
                <c:pt idx="2">
                  <c:v>8.4</c:v>
                </c:pt>
                <c:pt idx="3">
                  <c:v>9.8000000000000007</c:v>
                </c:pt>
                <c:pt idx="4">
                  <c:v>10.5</c:v>
                </c:pt>
                <c:pt idx="5">
                  <c:v>10.91</c:v>
                </c:pt>
                <c:pt idx="6" formatCode="0.0">
                  <c:v>11.11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2-4194-9322-550B7F62214F}"/>
            </c:ext>
          </c:extLst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16-24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-9.88225718535420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52-4194-9322-550B7F622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Sheet2!$A$3:$A$9</c:f>
              <c:strCache>
                <c:ptCount val="7"/>
                <c:pt idx="0">
                  <c:v>x</c:v>
                </c:pt>
                <c:pt idx="1">
                  <c:v>5/7 - 11/7</c:v>
                </c:pt>
                <c:pt idx="2">
                  <c:v>12/7 - 18/7</c:v>
                </c:pt>
                <c:pt idx="3">
                  <c:v>19/7 - 25/7</c:v>
                </c:pt>
                <c:pt idx="4">
                  <c:v>26/7 - 1/8</c:v>
                </c:pt>
                <c:pt idx="5">
                  <c:v>2/8 - 8/8</c:v>
                </c:pt>
                <c:pt idx="6">
                  <c:v>9/8 - 15/8</c:v>
                </c:pt>
              </c:strCache>
            </c:strRef>
          </c:cat>
          <c:val>
            <c:numRef>
              <c:f>Sheet2!$D$3:$D$9</c:f>
              <c:numCache>
                <c:formatCode>General</c:formatCode>
                <c:ptCount val="7"/>
                <c:pt idx="0">
                  <c:v>0</c:v>
                </c:pt>
                <c:pt idx="1">
                  <c:v>7.88</c:v>
                </c:pt>
                <c:pt idx="2">
                  <c:v>11.82</c:v>
                </c:pt>
                <c:pt idx="3">
                  <c:v>13.8</c:v>
                </c:pt>
                <c:pt idx="4">
                  <c:v>14.78</c:v>
                </c:pt>
                <c:pt idx="5">
                  <c:v>15.36</c:v>
                </c:pt>
                <c:pt idx="6" formatCode="0.0">
                  <c:v>15.63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52-4194-9322-550B7F62214F}"/>
            </c:ext>
          </c:extLst>
        </c:ser>
        <c:ser>
          <c:idx val="3"/>
          <c:order val="3"/>
          <c:tx>
            <c:strRef>
              <c:f>Sheet2!$C$2</c:f>
              <c:strCache>
                <c:ptCount val="1"/>
                <c:pt idx="0">
                  <c:v>16-24 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4.94112859267709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52-4194-9322-550B7F622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Sheet2!$A$3:$A$9</c:f>
              <c:strCache>
                <c:ptCount val="7"/>
                <c:pt idx="0">
                  <c:v>x</c:v>
                </c:pt>
                <c:pt idx="1">
                  <c:v>5/7 - 11/7</c:v>
                </c:pt>
                <c:pt idx="2">
                  <c:v>12/7 - 18/7</c:v>
                </c:pt>
                <c:pt idx="3">
                  <c:v>19/7 - 25/7</c:v>
                </c:pt>
                <c:pt idx="4">
                  <c:v>26/7 - 1/8</c:v>
                </c:pt>
                <c:pt idx="5">
                  <c:v>2/8 - 8/8</c:v>
                </c:pt>
                <c:pt idx="6">
                  <c:v>9/8 - 15/8</c:v>
                </c:pt>
              </c:strCache>
            </c:strRef>
          </c:cat>
          <c:val>
            <c:numRef>
              <c:f>Sheet2!$C$3:$C$9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8.9116878375002404</c:v>
                </c:pt>
                <c:pt idx="2">
                  <c:v>13.367545101455589</c:v>
                </c:pt>
                <c:pt idx="3">
                  <c:v>15.595447043022807</c:v>
                </c:pt>
                <c:pt idx="4">
                  <c:v>16.709424704216872</c:v>
                </c:pt>
                <c:pt idx="5">
                  <c:v>17.359950078256283</c:v>
                </c:pt>
                <c:pt idx="6">
                  <c:v>17.67185421484286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52-4194-9322-550B7F622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247280"/>
        <c:axId val="206247608"/>
      </c:lineChart>
      <c:catAx>
        <c:axId val="20624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608"/>
        <c:crosses val="autoZero"/>
        <c:auto val="1"/>
        <c:lblAlgn val="ctr"/>
        <c:lblOffset val="100"/>
        <c:noMultiLvlLbl val="0"/>
      </c:catAx>
      <c:valAx>
        <c:axId val="206247608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5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8172384685736"/>
          <c:y val="0.9589923288005936"/>
          <c:w val="0.53610019490865246"/>
          <c:h val="4.1007697889032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49068257830076E-2"/>
          <c:y val="5.0138113865148957E-2"/>
          <c:w val="0.89810303818269943"/>
          <c:h val="0.763256308015021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3"/>
            </a:solidFill>
            <a:ln w="25743">
              <a:noFill/>
            </a:ln>
          </c:spPr>
          <c:invertIfNegative val="0"/>
          <c:dLbls>
            <c:dLbl>
              <c:idx val="11"/>
              <c:layout>
                <c:manualLayout>
                  <c:x val="-1.4891734130473701E-16"/>
                  <c:y val="3.89320167385405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0-474A-87D1-1FEC8217C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31</c:v>
                </c:pt>
                <c:pt idx="1">
                  <c:v>9</c:v>
                </c:pt>
                <c:pt idx="2">
                  <c:v>-19</c:v>
                </c:pt>
                <c:pt idx="3">
                  <c:v>31</c:v>
                </c:pt>
                <c:pt idx="4">
                  <c:v>17</c:v>
                </c:pt>
                <c:pt idx="5">
                  <c:v>60</c:v>
                </c:pt>
                <c:pt idx="6">
                  <c:v>47</c:v>
                </c:pt>
                <c:pt idx="7">
                  <c:v>32</c:v>
                </c:pt>
                <c:pt idx="8">
                  <c:v>15</c:v>
                </c:pt>
                <c:pt idx="9">
                  <c:v>9</c:v>
                </c:pt>
                <c:pt idx="10">
                  <c:v>16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0-474A-87D1-1FEC8217C18B}"/>
            </c:ext>
          </c:extLst>
        </c:ser>
        <c:ser>
          <c:idx val="2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70-474A-87D1-1FEC8217C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133835488"/>
        <c:axId val="-2133838960"/>
      </c:barChart>
      <c:lineChart>
        <c:grouping val="standard"/>
        <c:varyColors val="0"/>
        <c:ser>
          <c:idx val="5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circle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70-474A-87D1-1FEC8217C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835488"/>
        <c:axId val="-2133838960"/>
      </c:lineChart>
      <c:catAx>
        <c:axId val="-213383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1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33838960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-2133838960"/>
        <c:scaling>
          <c:orientation val="minMax"/>
          <c:max val="70"/>
          <c:min val="-20"/>
        </c:scaling>
        <c:delete val="0"/>
        <c:axPos val="l"/>
        <c:numFmt formatCode="0.00" sourceLinked="0"/>
        <c:majorTickMark val="out"/>
        <c:minorTickMark val="none"/>
        <c:tickLblPos val="nextTo"/>
        <c:spPr>
          <a:ln w="321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-2133835488"/>
        <c:crosses val="autoZero"/>
        <c:crossBetween val="between"/>
      </c:valAx>
      <c:spPr>
        <a:noFill/>
        <a:ln w="24693">
          <a:noFill/>
        </a:ln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4033029900091199"/>
          <c:y val="0.88771289661390895"/>
          <c:w val="0.538895159643762"/>
          <c:h val="8.7527325176966403E-2"/>
        </c:manualLayout>
      </c:layout>
      <c:overlay val="0"/>
      <c:spPr>
        <a:noFill/>
        <a:ln w="25743"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05436455001603E-2"/>
          <c:y val="5.96341150020889E-2"/>
          <c:w val="0.86544780976670899"/>
          <c:h val="0.715774796110095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DCM Admissions (m)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0C5-4836-91BD-D23ACBD58FE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80C5-4836-91BD-D23ACBD58FE5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73E-4D05-8ABE-B5755ECD50E7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B73E-4D05-8ABE-B5755ECD50E7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73E-4D05-8ABE-B5755ECD5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tIns="46800" anchor="b" anchorCtr="0"/>
              <a:lstStyle/>
              <a:p>
                <a:pPr>
                  <a:defRPr lang="en-GB" sz="20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Thor: The Dark World (2013)</c:v>
                </c:pt>
                <c:pt idx="1">
                  <c:v>Thor: Ragnarok (2017)</c:v>
                </c:pt>
                <c:pt idx="3">
                  <c:v>Captain America: The Winter Soldier (2014)</c:v>
                </c:pt>
                <c:pt idx="4">
                  <c:v>Captain America: Civil War (2016)</c:v>
                </c:pt>
                <c:pt idx="6">
                  <c:v>Guardians Of The Galaxy (2014)</c:v>
                </c:pt>
                <c:pt idx="7">
                  <c:v>Guardians Of The Galaxy 2 (2017)</c:v>
                </c:pt>
                <c:pt idx="9">
                  <c:v>Ant-Man (2015)</c:v>
                </c:pt>
                <c:pt idx="10">
                  <c:v>Ant-Man And The Wasp (2018)</c:v>
                </c:pt>
                <c:pt idx="12">
                  <c:v>Avengers: Infinity War (2018)</c:v>
                </c:pt>
                <c:pt idx="13">
                  <c:v>Avengers: Endgame (2019)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3">
                  <c:v>2</c:v>
                </c:pt>
                <c:pt idx="4">
                  <c:v>3.6</c:v>
                </c:pt>
                <c:pt idx="6">
                  <c:v>3</c:v>
                </c:pt>
                <c:pt idx="7">
                  <c:v>3.9</c:v>
                </c:pt>
                <c:pt idx="9">
                  <c:v>1.7</c:v>
                </c:pt>
                <c:pt idx="10">
                  <c:v>1.9</c:v>
                </c:pt>
                <c:pt idx="12">
                  <c:v>6.6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C5-4836-91BD-D23ACBD5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-414625472"/>
        <c:axId val="-414623152"/>
      </c:barChart>
      <c:lineChart>
        <c:grouping val="standard"/>
        <c:varyColors val="0"/>
        <c:ser>
          <c:idx val="9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Thor: The Dark World (2013)</c:v>
                </c:pt>
                <c:pt idx="1">
                  <c:v>Thor: Ragnarok (2017)</c:v>
                </c:pt>
                <c:pt idx="3">
                  <c:v>Captain America: The Winter Soldier (2014)</c:v>
                </c:pt>
                <c:pt idx="4">
                  <c:v>Captain America: Civil War (2016)</c:v>
                </c:pt>
                <c:pt idx="6">
                  <c:v>Guardians Of The Galaxy (2014)</c:v>
                </c:pt>
                <c:pt idx="7">
                  <c:v>Guardians Of The Galaxy 2 (2017)</c:v>
                </c:pt>
                <c:pt idx="9">
                  <c:v>Ant-Man (2015)</c:v>
                </c:pt>
                <c:pt idx="10">
                  <c:v>Ant-Man And The Wasp (2018)</c:v>
                </c:pt>
                <c:pt idx="12">
                  <c:v>Avengers: Infinity War (2018)</c:v>
                </c:pt>
                <c:pt idx="13">
                  <c:v>Avengers: Endgame (2019)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80C5-4836-91BD-D23ACBD5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14625472"/>
        <c:axId val="-414623152"/>
      </c:lineChart>
      <c:catAx>
        <c:axId val="-41462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414623152"/>
        <c:crosses val="autoZero"/>
        <c:auto val="1"/>
        <c:lblAlgn val="ctr"/>
        <c:lblOffset val="100"/>
        <c:noMultiLvlLbl val="0"/>
      </c:catAx>
      <c:valAx>
        <c:axId val="-414623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 b="1">
                    <a:solidFill>
                      <a:schemeClr val="accent6"/>
                    </a:solidFill>
                  </a:defRPr>
                </a:pPr>
                <a:r>
                  <a:rPr lang="en-GB" b="1" dirty="0">
                    <a:solidFill>
                      <a:schemeClr val="accent6"/>
                    </a:solidFill>
                  </a:rPr>
                  <a:t>DCM Admissions (m)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 w="6350">
            <a:solidFill>
              <a:srgbClr val="8A8A8D"/>
            </a:solidFill>
          </a:ln>
        </c:spPr>
        <c:txPr>
          <a:bodyPr/>
          <a:lstStyle/>
          <a:p>
            <a:pPr>
              <a:defRPr lang="en-GB" b="1">
                <a:solidFill>
                  <a:schemeClr val="accent6"/>
                </a:solidFill>
              </a:defRPr>
            </a:pPr>
            <a:endParaRPr lang="en-US"/>
          </a:p>
        </c:txPr>
        <c:crossAx val="-4146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0.63001</cdr:x>
      <cdr:y>0.79934</cdr:y>
    </cdr:from>
    <cdr:to>
      <cdr:x>0.68694</cdr:x>
      <cdr:y>1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D5A5705A-A630-4A31-8CE3-D6DDE57D8E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861609" y="4244954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0.69436</cdr:x>
      <cdr:y>0.7989</cdr:y>
    </cdr:from>
    <cdr:to>
      <cdr:x>0.75129</cdr:x>
      <cdr:y>0.99956</cdr:y>
    </cdr:to>
    <cdr:pic>
      <cdr:nvPicPr>
        <cdr:cNvPr id="15" name="Picture 14">
          <a:extLst xmlns:a="http://schemas.openxmlformats.org/drawingml/2006/main">
            <a:ext uri="{FF2B5EF4-FFF2-40B4-BE49-F238E27FC236}">
              <a16:creationId xmlns:a16="http://schemas.microsoft.com/office/drawing/2014/main" id="{32C57110-CEA5-4459-BBA0-8B484803704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664498" y="4242608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0.25915</cdr:x>
      <cdr:y>0.79919</cdr:y>
    </cdr:from>
    <cdr:to>
      <cdr:x>0.31613</cdr:x>
      <cdr:y>1</cdr:y>
    </cdr:to>
    <cdr:pic>
      <cdr:nvPicPr>
        <cdr:cNvPr id="17" name="Picture 16">
          <a:extLst xmlns:a="http://schemas.openxmlformats.org/drawingml/2006/main">
            <a:ext uri="{FF2B5EF4-FFF2-40B4-BE49-F238E27FC236}">
              <a16:creationId xmlns:a16="http://schemas.microsoft.com/office/drawing/2014/main" id="{46758683-17ED-4552-A291-3C262BCFB8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33854" y="4244151"/>
          <a:ext cx="710935" cy="106640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0.32171</cdr:x>
      <cdr:y>0.79919</cdr:y>
    </cdr:from>
    <cdr:to>
      <cdr:x>0.37868</cdr:x>
      <cdr:y>1</cdr:y>
    </cdr:to>
    <cdr:pic>
      <cdr:nvPicPr>
        <cdr:cNvPr id="19" name="Picture 18">
          <a:extLst xmlns:a="http://schemas.openxmlformats.org/drawingml/2006/main">
            <a:ext uri="{FF2B5EF4-FFF2-40B4-BE49-F238E27FC236}">
              <a16:creationId xmlns:a16="http://schemas.microsoft.com/office/drawing/2014/main" id="{FB81CD96-5957-44A2-A556-4980395F4E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014439" y="4244150"/>
          <a:ext cx="710936" cy="10664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0.13583</cdr:x>
      <cdr:y>0.79934</cdr:y>
    </cdr:from>
    <cdr:to>
      <cdr:x>0.19276</cdr:x>
      <cdr:y>1</cdr:y>
    </cdr:to>
    <cdr:pic>
      <cdr:nvPicPr>
        <cdr:cNvPr id="21" name="Picture 20">
          <a:extLst xmlns:a="http://schemas.openxmlformats.org/drawingml/2006/main">
            <a:ext uri="{FF2B5EF4-FFF2-40B4-BE49-F238E27FC236}">
              <a16:creationId xmlns:a16="http://schemas.microsoft.com/office/drawing/2014/main" id="{AA59590A-26DD-4788-9291-B5233FF284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94985" y="4244954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0.07378</cdr:x>
      <cdr:y>0.79934</cdr:y>
    </cdr:from>
    <cdr:to>
      <cdr:x>0.13071</cdr:x>
      <cdr:y>1</cdr:y>
    </cdr:to>
    <cdr:pic>
      <cdr:nvPicPr>
        <cdr:cNvPr id="23" name="Picture 22">
          <a:extLst xmlns:a="http://schemas.openxmlformats.org/drawingml/2006/main">
            <a:ext uri="{FF2B5EF4-FFF2-40B4-BE49-F238E27FC236}">
              <a16:creationId xmlns:a16="http://schemas.microsoft.com/office/drawing/2014/main" id="{E94A74B9-3AF8-466B-A836-03C3F21A1AC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20621" y="4244954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0.81589</cdr:x>
      <cdr:y>0.79934</cdr:y>
    </cdr:from>
    <cdr:to>
      <cdr:x>0.87282</cdr:x>
      <cdr:y>1</cdr:y>
    </cdr:to>
    <cdr:pic>
      <cdr:nvPicPr>
        <cdr:cNvPr id="25" name="Picture 24">
          <a:extLst xmlns:a="http://schemas.openxmlformats.org/drawingml/2006/main">
            <a:ext uri="{FF2B5EF4-FFF2-40B4-BE49-F238E27FC236}">
              <a16:creationId xmlns:a16="http://schemas.microsoft.com/office/drawing/2014/main" id="{E85C6552-869A-46D3-8706-1A0E18C4437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181063" y="4244954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0.87844</cdr:x>
      <cdr:y>0.79934</cdr:y>
    </cdr:from>
    <cdr:to>
      <cdr:x>0.93538</cdr:x>
      <cdr:y>1</cdr:y>
    </cdr:to>
    <cdr:pic>
      <cdr:nvPicPr>
        <cdr:cNvPr id="27" name="Picture 26">
          <a:extLst xmlns:a="http://schemas.openxmlformats.org/drawingml/2006/main">
            <a:ext uri="{FF2B5EF4-FFF2-40B4-BE49-F238E27FC236}">
              <a16:creationId xmlns:a16="http://schemas.microsoft.com/office/drawing/2014/main" id="{EC1D5C07-021A-4B65-B6C4-0786C7C8EB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961640" y="4244954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0.50669</cdr:x>
      <cdr:y>0.79934</cdr:y>
    </cdr:from>
    <cdr:to>
      <cdr:x>0.56362</cdr:x>
      <cdr:y>1</cdr:y>
    </cdr:to>
    <cdr:pic>
      <cdr:nvPicPr>
        <cdr:cNvPr id="29" name="Picture 28">
          <a:extLst xmlns:a="http://schemas.openxmlformats.org/drawingml/2006/main">
            <a:ext uri="{FF2B5EF4-FFF2-40B4-BE49-F238E27FC236}">
              <a16:creationId xmlns:a16="http://schemas.microsoft.com/office/drawing/2014/main" id="{BE0BCFF2-F5AD-4098-B2BA-529CBA0709D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22742" y="4244954"/>
          <a:ext cx="710400" cy="1065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0.44396</cdr:x>
      <cdr:y>0.79934</cdr:y>
    </cdr:from>
    <cdr:to>
      <cdr:x>0.50089</cdr:x>
      <cdr:y>1</cdr:y>
    </cdr:to>
    <cdr:pic>
      <cdr:nvPicPr>
        <cdr:cNvPr id="31" name="Picture 30">
          <a:extLst xmlns:a="http://schemas.openxmlformats.org/drawingml/2006/main">
            <a:ext uri="{FF2B5EF4-FFF2-40B4-BE49-F238E27FC236}">
              <a16:creationId xmlns:a16="http://schemas.microsoft.com/office/drawing/2014/main" id="{8A395999-385F-430C-8F3C-52DEACD5FB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39981" y="4244954"/>
          <a:ext cx="710400" cy="10656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4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96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6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emf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8.xml"/><Relationship Id="rId7" Type="http://schemas.openxmlformats.org/officeDocument/2006/relationships/oleObject" Target="../embeddings/oleObject117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2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4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5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6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8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8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79921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575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1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32877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1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7058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395415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5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5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36122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11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 bwMode="gray">
          <a:xfrm>
            <a:off x="1" y="679132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8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14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367442" y="806395"/>
            <a:ext cx="12423739" cy="436608"/>
          </a:xfrm>
        </p:spPr>
        <p:txBody>
          <a:bodyPr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9" cy="308472"/>
          </a:xfrm>
          <a:ln>
            <a:noFill/>
          </a:ln>
        </p:spPr>
        <p:txBody>
          <a:bodyPr anchor="b"/>
          <a:lstStyle>
            <a:lvl1pPr algn="r">
              <a:lnSpc>
                <a:spcPts val="842"/>
              </a:lnSpc>
              <a:buNone/>
              <a:defRPr sz="800" b="0" baseline="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371672" y="1371820"/>
            <a:ext cx="8259575" cy="214059"/>
          </a:xfrm>
        </p:spPr>
        <p:txBody>
          <a:bodyPr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371672" y="1576699"/>
            <a:ext cx="8259575" cy="248708"/>
          </a:xfrm>
        </p:spPr>
        <p:txBody>
          <a:bodyPr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59277" y="1905000"/>
            <a:ext cx="8426275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778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849-9170-45E6-8B17-0C6AB285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E5149-8DB0-46AF-B6EC-0DC9E102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B0F6-A883-4665-B699-C1EA9F3E59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5E549-9552-498A-AD91-80D96D12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4AFC5-63B7-4DA5-9CB9-9A7FFFFF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53F4-4D0A-4965-8C8F-CBECCE7B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575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657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1" name="Picture 10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3768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2310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7pt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6" y="15849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2545" y="1895312"/>
            <a:ext cx="4148197" cy="4354677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3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4458" y="578651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2320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79921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802393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imagery 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324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5148264"/>
            <a:ext cx="4670102" cy="176847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52267" y="5226050"/>
            <a:ext cx="4173879" cy="1460500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43364"/>
            <a:ext cx="4670102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55657" y="4102418"/>
            <a:ext cx="4170490" cy="246729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4"/>
            <a:ext cx="12695650" cy="5407025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4208" y="6338248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4208" y="6515700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2" cy="165417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81061" y="5218430"/>
            <a:ext cx="4145086" cy="1031558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4"/>
            <a:ext cx="12695650" cy="539727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67041" y="4148139"/>
            <a:ext cx="4159104" cy="154781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13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6" y="15849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2545" y="1895312"/>
            <a:ext cx="4148197" cy="4354677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736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736" y="6265909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6786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6786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94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11094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704525"/>
            <a:ext cx="1992098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4134929"/>
            <a:ext cx="1992098" cy="248390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1" y="4312382"/>
            <a:ext cx="1987378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31931" y="2806107"/>
            <a:ext cx="1992314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31931" y="5245685"/>
            <a:ext cx="1964145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31931" y="5423137"/>
            <a:ext cx="1964145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670101" y="1704527"/>
            <a:ext cx="1992314" cy="231270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70102" y="4134929"/>
            <a:ext cx="198998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0102" y="4312382"/>
            <a:ext cx="198998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804489" y="2806107"/>
            <a:ext cx="1981061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804489" y="5245685"/>
            <a:ext cx="198106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04489" y="5423138"/>
            <a:ext cx="198106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8946441" y="1704525"/>
            <a:ext cx="1992314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946441" y="4133355"/>
            <a:ext cx="198574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946441" y="4310808"/>
            <a:ext cx="1985747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11097313" y="2804534"/>
            <a:ext cx="1992314" cy="233534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97313" y="5244110"/>
            <a:ext cx="197939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1097313" y="5421563"/>
            <a:ext cx="1979397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59" y="1946276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4695144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4872593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81696" y="1946276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4695144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4872593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46441" y="1946276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4695144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4872593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468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683308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83308" y="1590998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856323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856323" y="1589424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2531933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601441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0950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5740458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29" name="Straight Connector 28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2531932" y="6918217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609487" y="6918217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8988" y="6918217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5721679" y="6918217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13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 hasCustomPrompt="1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 hasCustomPrompt="1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 hasCustomPrompt="1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 hasCustomPrompt="1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 hasCustomPrompt="1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16" name="Straight Connector 15"/>
          <p:cNvCxnSpPr>
            <a:stCxn id="15" idx="1"/>
            <a:endCxn id="15" idx="3"/>
          </p:cNvCxnSpPr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38614" y="344821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42610" y="344893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8776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5918" y="5103814"/>
            <a:ext cx="1233169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" y="7"/>
            <a:ext cx="13442950" cy="4560250"/>
          </a:xfrm>
          <a:solidFill>
            <a:schemeClr val="accent5"/>
          </a:solidFill>
          <a:ln>
            <a:noFill/>
          </a:ln>
        </p:spPr>
        <p:txBody>
          <a:bodyPr tIns="1440000" anchor="t" anchorCtr="0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1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24634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4708" y="5799575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1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4002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395415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5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3247" y="5799575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5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3922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849-9170-45E6-8B17-0C6AB285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E5149-8DB0-46AF-B6EC-0DC9E102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B0F6-A883-4665-B699-C1EA9F3E59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5E549-9552-498A-AD91-80D96D12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4AFC5-63B7-4DA5-9CB9-9A7FFFFF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53F4-4D0A-4965-8C8F-CBECCE7B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95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3595" r="68462" b="84596"/>
          <a:stretch/>
        </p:blipFill>
        <p:spPr>
          <a:xfrm>
            <a:off x="0" y="195941"/>
            <a:ext cx="3545263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6436" r="69250" b="88379"/>
          <a:stretch/>
        </p:blipFill>
        <p:spPr>
          <a:xfrm>
            <a:off x="0" y="390524"/>
            <a:ext cx="3449240" cy="3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527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622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9519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3128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6656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61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4708" y="5802738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1847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247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1650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0474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489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839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006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4925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883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 – delete grey shape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6678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0.xml"/><Relationship Id="rId16" Type="http://schemas.openxmlformats.org/officeDocument/2006/relationships/tags" Target="../tags/tag7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vmlDrawing" Target="../drawings/vmlDrawing75.v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ags" Target="../tags/tag87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vmlDrawing" Target="../drawings/vmlDrawing86.v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oleObject" Target="../embeddings/oleObject86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oleObject" Target="../embeddings/oleObject105.bin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ags" Target="../tags/tag106.xml"/><Relationship Id="rId2" Type="http://schemas.openxmlformats.org/officeDocument/2006/relationships/slideLayout" Target="../slideLayouts/slideLayout101.xml"/><Relationship Id="rId16" Type="http://schemas.openxmlformats.org/officeDocument/2006/relationships/vmlDrawing" Target="../drawings/vmlDrawing105.v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115.xml"/><Relationship Id="rId16" Type="http://schemas.openxmlformats.org/officeDocument/2006/relationships/tags" Target="../tags/tag11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vmlDrawing" Target="../drawings/vmlDrawing117.v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vmlDrawing" Target="../drawings/vmlDrawing23.v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oleObject" Target="../embeddings/oleObject23.bin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vmlDrawing" Target="../drawings/vmlDrawing43.v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oleObject" Target="../embeddings/oleObject57.bin"/><Relationship Id="rId5" Type="http://schemas.openxmlformats.org/officeDocument/2006/relationships/tags" Target="../tags/tag58.xml"/><Relationship Id="rId4" Type="http://schemas.openxmlformats.org/officeDocument/2006/relationships/vmlDrawing" Target="../drawings/vmlDrawing5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1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60.xml"/><Relationship Id="rId9" Type="http://schemas.openxmlformats.org/officeDocument/2006/relationships/tags" Target="../tags/tag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65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6.xml"/><Relationship Id="rId9" Type="http://schemas.openxmlformats.org/officeDocument/2006/relationships/oleObject" Target="../embeddings/oleObject66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2.vml"/><Relationship Id="rId7" Type="http://schemas.openxmlformats.org/officeDocument/2006/relationships/image" Target="../media/image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tags" Target="../tags/tag7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vmlDrawing" Target="../drawings/vmlDrawing74.vml"/><Relationship Id="rId1" Type="http://schemas.openxmlformats.org/officeDocument/2006/relationships/theme" Target="../theme/theme9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14" imgW="6350000" imgH="6350000" progId="">
                  <p:embed/>
                </p:oleObj>
              </mc:Choice>
              <mc:Fallback>
                <p:oleObj name="think-cell Slide" r:id="rId1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2153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think-cell Slide" r:id="rId17" imgW="6350000" imgH="6350000" progId="">
                  <p:embed/>
                </p:oleObj>
              </mc:Choice>
              <mc:Fallback>
                <p:oleObj name="think-cell Slide" r:id="rId1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9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2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7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07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07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07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07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07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07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97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878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78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687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905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807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714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618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522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426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331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233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1"/>
            <a:ext cx="13442950" cy="756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1" y="664738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6" y="6854435"/>
            <a:ext cx="1202416" cy="418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2" y="6957529"/>
            <a:ext cx="1235710" cy="195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790300" y="6776186"/>
            <a:ext cx="0" cy="577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153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think-cell Slide" r:id="rId18" imgW="6350000" imgH="6350000" progId="">
                  <p:embed/>
                </p:oleObj>
              </mc:Choice>
              <mc:Fallback>
                <p:oleObj name="think-cell Slide" r:id="rId1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9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2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7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2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07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07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07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07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07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07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97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878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78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687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905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807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714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618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522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426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331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233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think-cell Slide" r:id="rId17" imgW="6350000" imgH="6350000" progId="">
                  <p:embed/>
                </p:oleObj>
              </mc:Choice>
              <mc:Fallback>
                <p:oleObj name="think-cell Slide" r:id="rId1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 descr="DCM LEFT LOGO ALL-05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743" r:id="rId8"/>
    <p:sldLayoutId id="2147483694" r:id="rId9"/>
    <p:sldLayoutId id="2147483695" r:id="rId10"/>
    <p:sldLayoutId id="2147483697" r:id="rId11"/>
    <p:sldLayoutId id="21474839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think-cell Slide" r:id="rId23" imgW="6350000" imgH="6350000" progId="">
                  <p:embed/>
                </p:oleObj>
              </mc:Choice>
              <mc:Fallback>
                <p:oleObj name="think-cell Slide" r:id="rId2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3698" r:id="rId3"/>
    <p:sldLayoutId id="2147483699" r:id="rId4"/>
    <p:sldLayoutId id="2147483700" r:id="rId5"/>
    <p:sldLayoutId id="214748373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99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think-cell Slide" r:id="rId17" imgW="6350000" imgH="6350000" progId="">
                  <p:embed/>
                </p:oleObj>
              </mc:Choice>
              <mc:Fallback>
                <p:oleObj name="think-cell Slide" r:id="rId1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4" Type="http://schemas.openxmlformats.org/officeDocument/2006/relationships/hyperlink" Target="https://www.youtube.com/watch?v=DYYtuKyMtY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7" Type="http://schemas.openxmlformats.org/officeDocument/2006/relationships/image" Target="../media/image1.emf"/><Relationship Id="rId2" Type="http://schemas.openxmlformats.org/officeDocument/2006/relationships/tags" Target="../tags/tag131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s://m.media-amazon.com/images/M/MV5BMjE1MzE5MjczMl5BMl5BanBnXkFtZTgwOTgwMTgxNzM@._V1_SY1000_CR0,0,674,1000_AL_.jpg">
            <a:extLst>
              <a:ext uri="{FF2B5EF4-FFF2-40B4-BE49-F238E27FC236}">
                <a16:creationId xmlns:a16="http://schemas.microsoft.com/office/drawing/2014/main" id="{29BF0404-4185-411C-8AF1-41E682F39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5590" b="26817"/>
          <a:stretch/>
        </p:blipFill>
        <p:spPr bwMode="auto">
          <a:xfrm>
            <a:off x="7983518" y="1214260"/>
            <a:ext cx="4751677" cy="48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4FD70-C36F-4E43-9292-30BECD05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56" y="303001"/>
            <a:ext cx="12413343" cy="409568"/>
          </a:xfrm>
        </p:spPr>
        <p:txBody>
          <a:bodyPr/>
          <a:lstStyle/>
          <a:p>
            <a:r>
              <a:rPr lang="en-GB" dirty="0"/>
              <a:t>Spider-man: far from home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4A9DA-E566-4227-8ECF-43A47AE9A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456" y="777652"/>
            <a:ext cx="12423739" cy="436608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The next Marvel blockbuster hitting cinemas after </a:t>
            </a:r>
            <a:r>
              <a:rPr lang="en-GB" i="1" dirty="0">
                <a:solidFill>
                  <a:schemeClr val="accent3"/>
                </a:solidFill>
              </a:rPr>
              <a:t>Avengers: Endgame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B0B03-3469-4AAA-BD80-11F058FE4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1270" y="7000800"/>
            <a:ext cx="5977219" cy="308472"/>
          </a:xfrm>
        </p:spPr>
        <p:txBody>
          <a:bodyPr/>
          <a:lstStyle/>
          <a:p>
            <a:r>
              <a:rPr lang="en-GB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RELEASE DATE</a:t>
            </a:r>
            <a:r>
              <a:rPr lang="en-GB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: 2 July 2019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B529435-14F0-46A1-ABB9-8F7CA28B461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311456" y="1214260"/>
            <a:ext cx="7095818" cy="489500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Avengers: Endgame has smashed records around the world, but while it spells the end for a number of Marvel characters, for some, it’s only just getting started. Next up is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Spider-Man: Far From Home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After the unprecedented success of 2017’s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Spider-Man: Homecoming,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Peter Parker returns with a new adventure. When trying to relax with his friends on a summer trip to Europe, Peter finds himself having to don his suit and save the world once again.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CAST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 Holland, Jake Gyllenhaal, Zendaya, Jacob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Batalon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Samuel L. Jackson, Jon Favreau</a:t>
            </a:r>
          </a:p>
          <a:p>
            <a:pPr>
              <a:lnSpc>
                <a:spcPts val="1800"/>
              </a:lnSpc>
            </a:pPr>
            <a:endParaRPr lang="en-GB" sz="1400" dirty="0"/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STATS </a:t>
            </a:r>
          </a:p>
          <a:p>
            <a:pPr>
              <a:lnSpc>
                <a:spcPts val="1800"/>
              </a:lnSpc>
            </a:pP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Spider-Man Homecoming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the 9</a:t>
            </a:r>
            <a:r>
              <a:rPr lang="en-GB" altLang="en-US" sz="1400" b="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most successful film of 2017, grossing £30.4m 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UK</a:t>
            </a:r>
            <a:r>
              <a:rPr lang="en-GB" altLang="en-US" sz="1000" b="0" baseline="6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lnSpc>
                <a:spcPts val="1800"/>
              </a:lnSpc>
            </a:pPr>
            <a:endParaRPr lang="en-GB" altLang="en-US" sz="14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16-34 Men are 71% more likely, than the average UK cinemagoer, to list superhero as their favourite genre to watch at the cinema</a:t>
            </a:r>
            <a:r>
              <a:rPr lang="en-GB" altLang="en-US" sz="1000" b="0" baseline="6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EST. INDUSTY ADMISSIONS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3.6m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INDIVIDUALS IMPACTS / UNDUPLICATED REACH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individuals: 3.18m / 5.77%  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1634: 1.48m / 9.67% 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1634 Men: 856,000 / 11.02%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066898-A313-496F-8387-141549712B6C}"/>
              </a:ext>
            </a:extLst>
          </p:cNvPr>
          <p:cNvGrpSpPr/>
          <p:nvPr/>
        </p:nvGrpSpPr>
        <p:grpSpPr>
          <a:xfrm>
            <a:off x="9794626" y="3099082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1779A66-46A9-48E6-A9AF-C0FD69BA5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hlinkClick r:id="rId4"/>
              <a:extLst>
                <a:ext uri="{FF2B5EF4-FFF2-40B4-BE49-F238E27FC236}">
                  <a16:creationId xmlns:a16="http://schemas.microsoft.com/office/drawing/2014/main" id="{2F592A80-A469-4030-99A5-AB2B9FD63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663700"/>
              <a:ext cx="1377950" cy="1592263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73D39F9-77A7-4192-A5E9-441E5C63CA46}"/>
              </a:ext>
            </a:extLst>
          </p:cNvPr>
          <p:cNvSpPr/>
          <p:nvPr/>
        </p:nvSpPr>
        <p:spPr>
          <a:xfrm>
            <a:off x="11259323" y="6262644"/>
            <a:ext cx="1558440" cy="194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ts val="8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IBOE. 2.</a:t>
            </a: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700" dirty="0">
                <a:solidFill>
                  <a:srgbClr val="000000"/>
                </a:solidFill>
                <a:latin typeface="Arial"/>
              </a:rPr>
              <a:t>TGI Q1 2019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839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3CEA3F1-7147-41E0-A39B-1CEB3D86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33" y="310334"/>
            <a:ext cx="12413343" cy="409568"/>
          </a:xfrm>
        </p:spPr>
        <p:txBody>
          <a:bodyPr/>
          <a:lstStyle/>
          <a:p>
            <a:r>
              <a:rPr lang="en-GB" sz="4000" dirty="0"/>
              <a:t>Spider-man will effectively reach young men</a:t>
            </a:r>
            <a:endParaRPr lang="en-US" sz="40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DDE0B6-2881-4AE2-A328-8A120EEA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033" y="836581"/>
            <a:ext cx="12423740" cy="436608"/>
          </a:xfrm>
        </p:spPr>
        <p:txBody>
          <a:bodyPr/>
          <a:lstStyle/>
          <a:p>
            <a:r>
              <a:rPr lang="en-GB" dirty="0"/>
              <a:t>Big impact, low frequency – the majority of cover for advertisers is unique  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92C41E-5206-4292-BAF3-7F3E34BBC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4555" y="6983770"/>
            <a:ext cx="5977218" cy="308472"/>
          </a:xfrm>
        </p:spPr>
        <p:txBody>
          <a:bodyPr/>
          <a:lstStyle/>
          <a:p>
            <a:r>
              <a:rPr lang="en-GB" b="1" dirty="0"/>
              <a:t>Source: </a:t>
            </a:r>
            <a:r>
              <a:rPr lang="en-GB" dirty="0"/>
              <a:t>CAA C+F Planner 1.2.19 subject to change. Industry figures. 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B154D-116D-4201-9943-883C8E8D51E1}"/>
              </a:ext>
            </a:extLst>
          </p:cNvPr>
          <p:cNvSpPr txBox="1"/>
          <p:nvPr/>
        </p:nvSpPr>
        <p:spPr>
          <a:xfrm rot="16200000">
            <a:off x="-1338746" y="3658175"/>
            <a:ext cx="42727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Audience TVRs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59934C-2505-49E8-975C-A4FF20FB43F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8231" y="1285889"/>
          <a:ext cx="11212945" cy="514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9570" name="Picture 2" descr="http://mmdb.mymovies.net/source/fid19163/Teaser%20Poster.jpg">
            <a:extLst>
              <a:ext uri="{FF2B5EF4-FFF2-40B4-BE49-F238E27FC236}">
                <a16:creationId xmlns:a16="http://schemas.microsoft.com/office/drawing/2014/main" id="{A6E232C9-782E-4830-A0DA-02B2D1F4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4415850"/>
            <a:ext cx="554037" cy="8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3CEA3F1-7147-41E0-A39B-1CEB3D86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33" y="310334"/>
            <a:ext cx="12413343" cy="409568"/>
          </a:xfrm>
        </p:spPr>
        <p:txBody>
          <a:bodyPr/>
          <a:lstStyle/>
          <a:p>
            <a:r>
              <a:rPr lang="en-GB" sz="4000" dirty="0"/>
              <a:t>buying 16-34s on tv will be more expensive this summer</a:t>
            </a:r>
            <a:endParaRPr lang="en-US" sz="40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DDE0B6-2881-4AE2-A328-8A120EEA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033" y="836581"/>
            <a:ext cx="12423740" cy="436608"/>
          </a:xfrm>
        </p:spPr>
        <p:txBody>
          <a:bodyPr/>
          <a:lstStyle/>
          <a:p>
            <a:pPr lvl="0">
              <a:lnSpc>
                <a:spcPts val="1684"/>
              </a:lnSpc>
            </a:pPr>
            <a:r>
              <a:rPr lang="en-US" dirty="0">
                <a:solidFill>
                  <a:srgbClr val="8A8A8D"/>
                </a:solidFill>
              </a:rPr>
              <a:t>Due to the loss of ratings provided by the 2018 World Cup, 16-34 Ads price on TV </a:t>
            </a:r>
            <a:r>
              <a:rPr lang="en-US">
                <a:solidFill>
                  <a:srgbClr val="8A8A8D"/>
                </a:solidFill>
              </a:rPr>
              <a:t>is predicted </a:t>
            </a:r>
            <a:r>
              <a:rPr lang="en-US" dirty="0">
                <a:solidFill>
                  <a:srgbClr val="8A8A8D"/>
                </a:solidFill>
              </a:rPr>
              <a:t>to increase 47% </a:t>
            </a:r>
            <a:r>
              <a:rPr lang="en-US">
                <a:solidFill>
                  <a:srgbClr val="8A8A8D"/>
                </a:solidFill>
              </a:rPr>
              <a:t>this July</a:t>
            </a:r>
            <a:endParaRPr lang="en-US" dirty="0">
              <a:solidFill>
                <a:srgbClr val="8A8A8D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92C41E-5206-4292-BAF3-7F3E34BBC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4158" y="6976052"/>
            <a:ext cx="5977218" cy="308472"/>
          </a:xfrm>
        </p:spPr>
        <p:txBody>
          <a:bodyPr/>
          <a:lstStyle/>
          <a:p>
            <a:r>
              <a:rPr lang="en-GB" b="1" dirty="0"/>
              <a:t>Source: BARB 2019.</a:t>
            </a:r>
            <a:endParaRPr lang="en-US" dirty="0"/>
          </a:p>
        </p:txBody>
      </p:sp>
      <p:pic>
        <p:nvPicPr>
          <p:cNvPr id="109570" name="Picture 2" descr="http://mmdb.mymovies.net/source/fid19163/Teaser%20Poster.jpg">
            <a:extLst>
              <a:ext uri="{FF2B5EF4-FFF2-40B4-BE49-F238E27FC236}">
                <a16:creationId xmlns:a16="http://schemas.microsoft.com/office/drawing/2014/main" id="{A6E232C9-782E-4830-A0DA-02B2D1F4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42" y="1639919"/>
            <a:ext cx="554037" cy="8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B013EC7-0EF4-4BF5-B6B2-AF193B97F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55224"/>
              </p:ext>
            </p:extLst>
          </p:nvPr>
        </p:nvGraphicFramePr>
        <p:xfrm>
          <a:off x="330747" y="1605325"/>
          <a:ext cx="12507913" cy="507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82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182225" y="7151018"/>
            <a:ext cx="3116263" cy="206082"/>
          </a:xfrm>
        </p:spPr>
        <p:txBody>
          <a:bodyPr/>
          <a:lstStyle/>
          <a:p>
            <a:r>
              <a:rPr lang="en-US" dirty="0"/>
              <a:t>Source: DCM Admissions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Marvel sequels see significant box office uplift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10231165"/>
              </p:ext>
            </p:extLst>
          </p:nvPr>
        </p:nvGraphicFramePr>
        <p:xfrm>
          <a:off x="482245" y="1121129"/>
          <a:ext cx="12478460" cy="53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dirty="0">
                <a:solidFill>
                  <a:schemeClr val="accent6"/>
                </a:solidFill>
              </a:rPr>
              <a:t>The next film in a series greatly improves on the one 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BD666-2BC2-44F9-943E-55530804C6A0}"/>
              </a:ext>
            </a:extLst>
          </p:cNvPr>
          <p:cNvSpPr txBox="1"/>
          <p:nvPr/>
        </p:nvSpPr>
        <p:spPr>
          <a:xfrm>
            <a:off x="1676399" y="3581400"/>
            <a:ext cx="8953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+50% uplift</a:t>
            </a:r>
            <a:endParaRPr lang="en-US" sz="900" b="1" dirty="0" err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5AA2C-2AAD-4702-8ED9-ECB69CC84464}"/>
              </a:ext>
            </a:extLst>
          </p:cNvPr>
          <p:cNvSpPr txBox="1"/>
          <p:nvPr/>
        </p:nvSpPr>
        <p:spPr>
          <a:xfrm>
            <a:off x="4000499" y="3350568"/>
            <a:ext cx="8953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+80% uplift</a:t>
            </a:r>
            <a:endParaRPr lang="en-US" sz="900" b="1" dirty="0" err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6497B-A6BE-443F-AD6E-C5CE2AC9188F}"/>
              </a:ext>
            </a:extLst>
          </p:cNvPr>
          <p:cNvSpPr txBox="1"/>
          <p:nvPr/>
        </p:nvSpPr>
        <p:spPr>
          <a:xfrm>
            <a:off x="6324599" y="3127029"/>
            <a:ext cx="8953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+30% uplift</a:t>
            </a:r>
            <a:endParaRPr lang="en-US" sz="900" b="1" dirty="0" err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2923D-3B0C-422A-8270-06B7833E77E4}"/>
              </a:ext>
            </a:extLst>
          </p:cNvPr>
          <p:cNvSpPr txBox="1"/>
          <p:nvPr/>
        </p:nvSpPr>
        <p:spPr>
          <a:xfrm>
            <a:off x="8620125" y="4000500"/>
            <a:ext cx="8953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+12% uplift</a:t>
            </a:r>
            <a:endParaRPr lang="en-US" sz="900" b="1" dirty="0" err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DFDD4-766D-4683-905D-858E3952B54B}"/>
              </a:ext>
            </a:extLst>
          </p:cNvPr>
          <p:cNvSpPr txBox="1"/>
          <p:nvPr/>
        </p:nvSpPr>
        <p:spPr>
          <a:xfrm>
            <a:off x="10949780" y="1352550"/>
            <a:ext cx="8953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+36% uplift</a:t>
            </a:r>
            <a:endParaRPr lang="en-US" sz="900" b="1" dirty="0" err="1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B4D2BF-ACB4-4BA8-B0BF-75DA9FB2D9D6}"/>
              </a:ext>
            </a:extLst>
          </p:cNvPr>
          <p:cNvCxnSpPr/>
          <p:nvPr/>
        </p:nvCxnSpPr>
        <p:spPr>
          <a:xfrm flipV="1">
            <a:off x="1957386" y="3858753"/>
            <a:ext cx="333375" cy="28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0CC938-489C-4718-A95F-C6DD95A4E817}"/>
              </a:ext>
            </a:extLst>
          </p:cNvPr>
          <p:cNvCxnSpPr/>
          <p:nvPr/>
        </p:nvCxnSpPr>
        <p:spPr>
          <a:xfrm flipV="1">
            <a:off x="4281486" y="3634659"/>
            <a:ext cx="333375" cy="28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BC7E77-DB59-4266-BE73-4151AECF20A1}"/>
              </a:ext>
            </a:extLst>
          </p:cNvPr>
          <p:cNvCxnSpPr/>
          <p:nvPr/>
        </p:nvCxnSpPr>
        <p:spPr>
          <a:xfrm flipV="1">
            <a:off x="6605586" y="3413323"/>
            <a:ext cx="333375" cy="28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844FD8-9A8C-4935-A092-F373077673D0}"/>
              </a:ext>
            </a:extLst>
          </p:cNvPr>
          <p:cNvCxnSpPr/>
          <p:nvPr/>
        </p:nvCxnSpPr>
        <p:spPr>
          <a:xfrm flipV="1">
            <a:off x="8901112" y="4212282"/>
            <a:ext cx="333375" cy="28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5BF01D-E6C7-46DE-B13C-C4C32994381B}"/>
              </a:ext>
            </a:extLst>
          </p:cNvPr>
          <p:cNvCxnSpPr/>
          <p:nvPr/>
        </p:nvCxnSpPr>
        <p:spPr>
          <a:xfrm flipV="1">
            <a:off x="11230767" y="1591836"/>
            <a:ext cx="333375" cy="28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mmdb.mymovies.net/source/fid19163/07191.jpg">
            <a:extLst>
              <a:ext uri="{FF2B5EF4-FFF2-40B4-BE49-F238E27FC236}">
                <a16:creationId xmlns:a16="http://schemas.microsoft.com/office/drawing/2014/main" id="{4D6FF7A2-B4F4-4708-8B84-AB87BF4C0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2"/>
          <a:stretch/>
        </p:blipFill>
        <p:spPr bwMode="auto">
          <a:xfrm>
            <a:off x="0" y="1"/>
            <a:ext cx="13442950" cy="68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667E1FA-4D58-44CA-9B9D-7F8F9B1E06D0}"/>
              </a:ext>
            </a:extLst>
          </p:cNvPr>
          <p:cNvSpPr/>
          <p:nvPr/>
        </p:nvSpPr>
        <p:spPr>
          <a:xfrm>
            <a:off x="0" y="-1212"/>
            <a:ext cx="13442950" cy="6811587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 bwMode="gray">
          <a:xfrm>
            <a:off x="282767" y="733861"/>
            <a:ext cx="13013264" cy="436608"/>
          </a:xfrm>
        </p:spPr>
        <p:txBody>
          <a:bodyPr/>
          <a:lstStyle/>
          <a:p>
            <a:r>
              <a:rPr lang="en-GB" i="1" dirty="0">
                <a:solidFill>
                  <a:srgbClr val="FFFFFF"/>
                </a:solidFill>
              </a:rPr>
              <a:t>Spider-Man: Far From Home </a:t>
            </a:r>
            <a:r>
              <a:rPr lang="en-GB" dirty="0">
                <a:solidFill>
                  <a:srgbClr val="FFFFFF"/>
                </a:solidFill>
              </a:rPr>
              <a:t>is a brilliant opportunity for brands to reach tech and gaming enthusiasts who love to treat themselves and </a:t>
            </a:r>
          </a:p>
          <a:p>
            <a:r>
              <a:rPr lang="en-GB" dirty="0">
                <a:solidFill>
                  <a:srgbClr val="FFFFFF"/>
                </a:solidFill>
              </a:rPr>
              <a:t>buy the latest products first!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356" y="266018"/>
            <a:ext cx="9308541" cy="409568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Marvel fans are early adopters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3958" y="6958404"/>
            <a:ext cx="35830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Source: TGI Q2 2019. </a:t>
            </a:r>
          </a:p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Target: People to select Marvel as a film franchise/studio they are a fan of.</a:t>
            </a:r>
          </a:p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Index vs. average UK adult unless stated otherwise.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2767" y="1366347"/>
            <a:ext cx="12823633" cy="5000169"/>
            <a:chOff x="630622" y="1451312"/>
            <a:chExt cx="12065875" cy="5000169"/>
          </a:xfrm>
        </p:grpSpPr>
        <p:sp>
          <p:nvSpPr>
            <p:cNvPr id="6" name="Rectangle 5"/>
            <p:cNvSpPr/>
            <p:nvPr/>
          </p:nvSpPr>
          <p:spPr>
            <a:xfrm>
              <a:off x="630622" y="1458664"/>
              <a:ext cx="6006382" cy="1440000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79%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like to treat themselves to new products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(Index 117)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0622" y="3094542"/>
              <a:ext cx="3594537" cy="1440000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sz="18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60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 keep up with developments in technology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(index 129)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0623" y="4754698"/>
              <a:ext cx="4288004" cy="1689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63% buy technology that makes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life easier at home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(index 122)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97518" y="4754696"/>
              <a:ext cx="3390846" cy="169678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Over twice more likely to buy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 new games console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 the next 12 months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(index 240)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91619" y="1451312"/>
              <a:ext cx="5904878" cy="1440000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38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more likely to be Early Adopters –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to buy new products before their friends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(index 138)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68985" y="4754696"/>
              <a:ext cx="4027512" cy="1689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Over twice more likely to buy new headphones in the next 12 months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(index 215)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93915" y="3094542"/>
              <a:ext cx="4302581" cy="1440000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‘I keep up with the latest developments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 the gaming industry’ -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85% more likely than the average UK adult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14345" y="3094542"/>
              <a:ext cx="3802718" cy="1440000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53% love to buy new gadgets 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and appliances -</a:t>
              </a:r>
            </a:p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46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% more likely than the average UK adult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0.xml><?xml version="1.0" encoding="utf-8"?>
<a:theme xmlns:a="http://schemas.openxmlformats.org/drawingml/2006/main" name="4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8D9017D-C4CA-4838-ACF9-A3DBB91DF9E4}"/>
    </a:ext>
  </a:extLst>
</a:theme>
</file>

<file path=ppt/theme/theme11.xml><?xml version="1.0" encoding="utf-8"?>
<a:theme xmlns:a="http://schemas.openxmlformats.org/drawingml/2006/main" name="1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12.xml><?xml version="1.0" encoding="utf-8"?>
<a:theme xmlns:a="http://schemas.openxmlformats.org/drawingml/2006/main" name="6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8D9017D-C4CA-4838-ACF9-A3DBB91DF9E4}"/>
    </a:ext>
  </a:extLst>
</a:theme>
</file>

<file path=ppt/theme/theme13.xml><?xml version="1.0" encoding="utf-8"?>
<a:theme xmlns:a="http://schemas.openxmlformats.org/drawingml/2006/main" name="1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4ED719A-3707-4D55-B94C-2F5B14F80F6B}" vid="{EE99761A-A4B5-4226-A783-BCA55B8D99EF}"/>
    </a:ext>
  </a:extLst>
</a:theme>
</file>

<file path=ppt/theme/theme1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8D9017D-C4CA-4838-ACF9-A3DBB91DF9E4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4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C9FD65CF-771B-485A-85FD-E946D489AD66}"/>
    </a:ext>
  </a:extLst>
</a:theme>
</file>

<file path=ppt/theme/theme5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AA65A6D-50E3-401E-92D2-748547AE51FA}"/>
    </a:ext>
  </a:extLst>
</a:theme>
</file>

<file path=ppt/theme/theme6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4D13C3F-F175-440C-9544-A8078A72D770}"/>
    </a:ext>
  </a:extLst>
</a:theme>
</file>

<file path=ppt/theme/theme7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53E78992-053D-4CFA-A3B0-5AC09EE9680E}"/>
    </a:ext>
  </a:extLst>
</a:theme>
</file>

<file path=ppt/theme/theme8.xml><?xml version="1.0" encoding="utf-8"?>
<a:theme xmlns:a="http://schemas.openxmlformats.org/drawingml/2006/main" name="Thank You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5D18DF-51D0-478F-97B5-360C6FA66EE5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248835ED-A982-47BF-944B-5F4719FEBC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569</Words>
  <Application>Microsoft Office PowerPoint</Application>
  <PresentationFormat>Custom</PresentationFormat>
  <Paragraphs>77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Image Slides</vt:lpstr>
      <vt:lpstr>Co-branding Slides</vt:lpstr>
      <vt:lpstr>Video Slides</vt:lpstr>
      <vt:lpstr>Charts and Graphs Slides</vt:lpstr>
      <vt:lpstr>Thank You Slides</vt:lpstr>
      <vt:lpstr>Appendix Slides</vt:lpstr>
      <vt:lpstr>4_Statement Slides</vt:lpstr>
      <vt:lpstr>1_Copy Slides</vt:lpstr>
      <vt:lpstr>6_Statement Slides</vt:lpstr>
      <vt:lpstr>1_Statement Slides</vt:lpstr>
      <vt:lpstr>think-cell Slide</vt:lpstr>
      <vt:lpstr>Spider-man: far from home</vt:lpstr>
      <vt:lpstr>Spider-man will effectively reach young men</vt:lpstr>
      <vt:lpstr>buying 16-34s on tv will be more expensive this summer</vt:lpstr>
      <vt:lpstr>Marvel sequels see significant box office uplift</vt:lpstr>
      <vt:lpstr>Marvel fans are early adopters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2016-12-08T16:13:43Z</dcterms:created>
  <dcterms:modified xsi:type="dcterms:W3CDTF">2019-06-03T11:36:13Z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