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107.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Lst>
  <p:notesMasterIdLst>
    <p:notesMasterId r:id="rId21"/>
  </p:notesMasterIdLst>
  <p:handoutMasterIdLst>
    <p:handoutMasterId r:id="rId22"/>
  </p:handoutMasterIdLst>
  <p:sldIdLst>
    <p:sldId id="391" r:id="rId11"/>
    <p:sldId id="392" r:id="rId12"/>
    <p:sldId id="393" r:id="rId13"/>
    <p:sldId id="394" r:id="rId14"/>
    <p:sldId id="395" r:id="rId15"/>
    <p:sldId id="396" r:id="rId16"/>
    <p:sldId id="397" r:id="rId17"/>
    <p:sldId id="398" r:id="rId18"/>
    <p:sldId id="399" r:id="rId19"/>
    <p:sldId id="390" r:id="rId20"/>
  </p:sldIdLst>
  <p:sldSz cx="13442950" cy="7561263"/>
  <p:notesSz cx="6858000" cy="9144000"/>
  <p:custDataLst>
    <p:tags r:id="rId23"/>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449"/>
    <a:srgbClr val="FFFFFF"/>
    <a:srgbClr val="5A5A5A"/>
    <a:srgbClr val="C7C9C7"/>
    <a:srgbClr val="CAC8C8"/>
    <a:srgbClr val="000000"/>
    <a:srgbClr val="8547AD"/>
    <a:srgbClr val="33006F"/>
    <a:srgbClr val="0099A8"/>
    <a:srgbClr val="EA5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9" autoAdjust="0"/>
    <p:restoredTop sz="87538" autoAdjust="0"/>
  </p:normalViewPr>
  <p:slideViewPr>
    <p:cSldViewPr snapToGrid="0">
      <p:cViewPr varScale="1">
        <p:scale>
          <a:sx n="53" d="100"/>
          <a:sy n="53" d="100"/>
        </p:scale>
        <p:origin x="72" y="1003"/>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9.xml"/><Relationship Id="rId19" Type="http://schemas.openxmlformats.org/officeDocument/2006/relationships/slide" Target="slides/slide9.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elements on this page (not including the logo) need to be 1cm apart</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5271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5016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The line should be 1cm below the statement text and never placed</a:t>
            </a:r>
            <a:r>
              <a:rPr lang="en-US" baseline="0" dirty="0"/>
              <a:t> </a:t>
            </a:r>
            <a:r>
              <a:rPr lang="en-US" dirty="0"/>
              <a:t>above the statement text</a:t>
            </a:r>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97147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should line with the top of the image box</a:t>
            </a:r>
          </a:p>
          <a:p>
            <a:r>
              <a:rPr lang="en-US" baseline="0" dirty="0"/>
              <a:t>The copy should then be 1cm away from the sub header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223415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should align with the top of the picture and the body copy should be 1cm beneath the sub header</a:t>
            </a:r>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67773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64832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91956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All</a:t>
            </a:r>
            <a:r>
              <a:rPr lang="en-US" baseline="0" dirty="0"/>
              <a:t> elements on this page (not including the logo) need to be 1cm apart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1456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7958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9</a:t>
            </a:fld>
            <a:endParaRPr lang="en-US"/>
          </a:p>
        </p:txBody>
      </p:sp>
    </p:spTree>
    <p:extLst>
      <p:ext uri="{BB962C8B-B14F-4D97-AF65-F5344CB8AC3E}">
        <p14:creationId xmlns:p14="http://schemas.microsoft.com/office/powerpoint/2010/main" val="69514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8812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4595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1805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2519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613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5830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3343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8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t>
            </a:r>
            <a:r>
              <a:rPr lang="en-US"/>
              <a:t>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itle Placeholder 1"/>
          <p:cNvSpPr txBox="1">
            <a:spLocks/>
          </p:cNvSpPr>
          <p:nvPr userDrawn="1"/>
        </p:nvSpPr>
        <p:spPr bwMode="gray">
          <a:xfrm>
            <a:off x="786393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93236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vmlDrawing" Target="../drawings/vmlDrawing3.vml"/><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vmlDrawing" Target="../drawings/vmlDrawing4.vml"/><Relationship Id="rId3" Type="http://schemas.openxmlformats.org/officeDocument/2006/relationships/slideLayout" Target="../slideLayouts/slideLayout21.xml"/><Relationship Id="rId21" Type="http://schemas.openxmlformats.org/officeDocument/2006/relationships/image" Target="../media/image1.emf"/><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oleObject" Target="../embeddings/oleObject4.bin"/><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ags" Target="../tags/tag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oleObject" Target="../embeddings/oleObject6.bin"/><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tags" Target="../tags/tag7.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vmlDrawing" Target="../drawings/vmlDrawing6.v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theme" Target="../theme/theme5.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emf"/><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vmlDrawing" Target="../drawings/vmlDrawing7.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ags" Target="../tags/tag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vmlDrawing" Target="../drawings/vmlDrawing8.vml"/><Relationship Id="rId2" Type="http://schemas.openxmlformats.org/officeDocument/2006/relationships/slideLayout" Target="../slideLayouts/slideLayout93.xml"/><Relationship Id="rId16" Type="http://schemas.openxmlformats.org/officeDocument/2006/relationships/theme" Target="../theme/theme7.xml"/><Relationship Id="rId20"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oleObject" Target="../embeddings/oleObject8.bin"/><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8.xml"/><Relationship Id="rId1" Type="http://schemas.openxmlformats.org/officeDocument/2006/relationships/slideLayout" Target="../slideLayouts/slideLayout107.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tags" Target="../tags/tag10.xml"/></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10.xml"/><Relationship Id="rId7" Type="http://schemas.openxmlformats.org/officeDocument/2006/relationships/tags" Target="../tags/tag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vmlDrawing" Target="../drawings/vmlDrawing10.vml"/><Relationship Id="rId5" Type="http://schemas.openxmlformats.org/officeDocument/2006/relationships/theme" Target="../theme/theme9.xml"/><Relationship Id="rId4" Type="http://schemas.openxmlformats.org/officeDocument/2006/relationships/slideLayout" Target="../slideLayouts/slideLayout11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026" name="think-cell Slide" r:id="rId12" imgW="6350000" imgH="6350000" progId="">
                  <p:embed/>
                </p:oleObj>
              </mc:Choice>
              <mc:Fallback>
                <p:oleObj name="think-cell Slide" r:id="rId12" imgW="6350000" imgH="635000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500"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60"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602" name="think-cell Slide" r:id="rId20" imgW="6350000" imgH="6350000" progId="">
                  <p:embed/>
                </p:oleObj>
              </mc:Choice>
              <mc:Fallback>
                <p:oleObj name="think-cell Slide" r:id="rId20" imgW="6350000" imgH="6350000" progId="">
                  <p:embed/>
                  <p:pic>
                    <p:nvPicPr>
                      <p:cNvPr id="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84" name="think-cell Slide" r:id="rId59" imgW="6350000" imgH="6350000" progId="">
                  <p:embed/>
                </p:oleObj>
              </mc:Choice>
              <mc:Fallback>
                <p:oleObj name="think-cell Slide" r:id="rId59" imgW="6350000" imgH="6350000" progId="">
                  <p:embed/>
                  <p:pic>
                    <p:nvPicPr>
                      <p:cNvPr id="0" name="Picture 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67"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49" name="think-cell Slide" r:id="rId19" imgW="6350000" imgH="6350000" progId="">
                  <p:embed/>
                </p:oleObj>
              </mc:Choice>
              <mc:Fallback>
                <p:oleObj name="think-cell Slide" r:id="rId19" imgW="6350000" imgH="6350000" progId="">
                  <p:embed/>
                  <p:pic>
                    <p:nvPicPr>
                      <p:cNvPr id="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48"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90"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03.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3.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4.xml"/><Relationship Id="rId5" Type="http://schemas.openxmlformats.org/officeDocument/2006/relationships/image" Target="../media/image2.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06.xml"/><Relationship Id="rId5" Type="http://schemas.openxmlformats.org/officeDocument/2006/relationships/image" Target="../media/image2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534035A-6340-4D07-8D43-C0E04F4A4851}"/>
              </a:ext>
            </a:extLst>
          </p:cNvPr>
          <p:cNvSpPr/>
          <p:nvPr/>
        </p:nvSpPr>
        <p:spPr>
          <a:xfrm>
            <a:off x="7184880" y="1745052"/>
            <a:ext cx="2160000" cy="2160000"/>
          </a:xfrm>
          <a:prstGeom prst="ellipse">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 Placeholder 2"/>
          <p:cNvSpPr>
            <a:spLocks noGrp="1"/>
          </p:cNvSpPr>
          <p:nvPr>
            <p:ph type="body" sz="quarter" idx="11"/>
          </p:nvPr>
        </p:nvSpPr>
        <p:spPr/>
        <p:txBody>
          <a:bodyPr/>
          <a:lstStyle/>
          <a:p>
            <a:r>
              <a:rPr lang="en-US" dirty="0"/>
              <a:t>Partnership Opportunity 2019</a:t>
            </a:r>
          </a:p>
        </p:txBody>
      </p:sp>
      <p:cxnSp>
        <p:nvCxnSpPr>
          <p:cNvPr id="5" name="Straight Connector 4"/>
          <p:cNvCxnSpPr/>
          <p:nvPr/>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31F13E7-5E86-4EB3-8E52-8AFA0CEF9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093" y="2155462"/>
            <a:ext cx="3427413" cy="1478173"/>
          </a:xfrm>
          <a:prstGeom prst="rect">
            <a:avLst/>
          </a:prstGeom>
        </p:spPr>
      </p:pic>
      <p:pic>
        <p:nvPicPr>
          <p:cNvPr id="4" name="Picture 3">
            <a:extLst>
              <a:ext uri="{FF2B5EF4-FFF2-40B4-BE49-F238E27FC236}">
                <a16:creationId xmlns:a16="http://schemas.microsoft.com/office/drawing/2014/main" id="{194E5890-8EB2-47D3-88EB-4FFF09FE8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777" y="1658449"/>
            <a:ext cx="2070206" cy="2073382"/>
          </a:xfrm>
          <a:prstGeom prst="rect">
            <a:avLst/>
          </a:prstGeom>
        </p:spPr>
      </p:pic>
    </p:spTree>
    <p:extLst>
      <p:ext uri="{BB962C8B-B14F-4D97-AF65-F5344CB8AC3E}">
        <p14:creationId xmlns:p14="http://schemas.microsoft.com/office/powerpoint/2010/main" val="12843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BA0F0DCC-1D62-4854-8F96-51BD9FF1D4E0}"/>
              </a:ext>
            </a:extLst>
          </p:cNvPr>
          <p:cNvSpPr>
            <a:spLocks noGrp="1"/>
          </p:cNvSpPr>
          <p:nvPr>
            <p:ph type="body" sz="quarter" idx="12"/>
          </p:nvPr>
        </p:nvSpPr>
        <p:spPr/>
        <p:txBody>
          <a:bodyPr/>
          <a:lstStyle/>
          <a:p>
            <a:r>
              <a:rPr lang="en-GB" dirty="0"/>
              <a:t>Contact your DCM rep for more information</a:t>
            </a:r>
          </a:p>
        </p:txBody>
      </p:sp>
      <p:cxnSp>
        <p:nvCxnSpPr>
          <p:cNvPr id="4" name="Straight Connector 3"/>
          <p:cNvCxnSpPr/>
          <p:nvPr/>
        </p:nvCxnSpPr>
        <p:spPr>
          <a:xfrm>
            <a:off x="3705225" y="3898938"/>
            <a:ext cx="60113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0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3999" y="233999"/>
            <a:ext cx="11275830" cy="4250915"/>
          </a:xfrm>
        </p:spPr>
        <p:txBody>
          <a:bodyPr/>
          <a:lstStyle/>
          <a:p>
            <a:r>
              <a:rPr lang="en-US" dirty="0"/>
              <a:t>INCREDIBLE FILMS</a:t>
            </a:r>
          </a:p>
          <a:p>
            <a:r>
              <a:rPr lang="en-US" dirty="0">
                <a:solidFill>
                  <a:srgbClr val="FB3449"/>
                </a:solidFill>
              </a:rPr>
              <a:t>15+ STUNNING LOCATIONS</a:t>
            </a:r>
          </a:p>
          <a:p>
            <a:r>
              <a:rPr lang="en-US" dirty="0"/>
              <a:t>50+ UNFORGETTABLE EVENTS</a:t>
            </a:r>
          </a:p>
        </p:txBody>
      </p:sp>
      <p:cxnSp>
        <p:nvCxnSpPr>
          <p:cNvPr id="3" name="Straight Connector 2"/>
          <p:cNvCxnSpPr>
            <a:cxnSpLocks/>
          </p:cNvCxnSpPr>
          <p:nvPr/>
        </p:nvCxnSpPr>
        <p:spPr>
          <a:xfrm>
            <a:off x="0" y="4484914"/>
            <a:ext cx="10909738"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1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PICTUREHOUSE POP-UPS</a:t>
            </a:r>
          </a:p>
        </p:txBody>
      </p:sp>
      <p:sp>
        <p:nvSpPr>
          <p:cNvPr id="3" name="Text Placeholder 2"/>
          <p:cNvSpPr>
            <a:spLocks noGrp="1"/>
          </p:cNvSpPr>
          <p:nvPr>
            <p:ph type="body" sz="quarter" idx="12"/>
          </p:nvPr>
        </p:nvSpPr>
        <p:spPr/>
        <p:txBody>
          <a:bodyPr/>
          <a:lstStyle/>
          <a:p>
            <a:r>
              <a:rPr lang="en-US" dirty="0"/>
              <a:t>Movies under moonlight</a:t>
            </a:r>
          </a:p>
        </p:txBody>
      </p:sp>
      <p:sp>
        <p:nvSpPr>
          <p:cNvPr id="4" name="Text Placeholder 3"/>
          <p:cNvSpPr>
            <a:spLocks noGrp="1"/>
          </p:cNvSpPr>
          <p:nvPr>
            <p:ph type="body" sz="quarter" idx="13"/>
          </p:nvPr>
        </p:nvSpPr>
        <p:spPr>
          <a:xfrm>
            <a:off x="233364" y="1657001"/>
            <a:ext cx="5128346" cy="3808378"/>
          </a:xfrm>
        </p:spPr>
        <p:txBody>
          <a:bodyPr/>
          <a:lstStyle/>
          <a:p>
            <a:pPr>
              <a:lnSpc>
                <a:spcPct val="90000"/>
              </a:lnSpc>
            </a:pPr>
            <a:r>
              <a:rPr lang="en-US" sz="1600" dirty="0">
                <a:cs typeface="Stag Book"/>
              </a:rPr>
              <a:t>Returning for 2019, the Picturehouse Pop Up Season is back to deliver incredible cinematic experiences in some of the most striking, beautiful and unlikely cinema locations the UK has to offer.</a:t>
            </a:r>
          </a:p>
          <a:p>
            <a:pPr>
              <a:lnSpc>
                <a:spcPct val="90000"/>
              </a:lnSpc>
            </a:pPr>
            <a:endParaRPr lang="en-US" sz="1600" dirty="0">
              <a:cs typeface="Stag Book"/>
            </a:endParaRPr>
          </a:p>
          <a:p>
            <a:pPr>
              <a:lnSpc>
                <a:spcPct val="90000"/>
              </a:lnSpc>
            </a:pPr>
            <a:endParaRPr lang="en-US" sz="1600" dirty="0">
              <a:cs typeface="Stag Book"/>
            </a:endParaRPr>
          </a:p>
          <a:p>
            <a:pPr>
              <a:lnSpc>
                <a:spcPct val="90000"/>
              </a:lnSpc>
            </a:pPr>
            <a:r>
              <a:rPr lang="en-US" sz="1600" dirty="0">
                <a:cs typeface="Stag Book"/>
              </a:rPr>
              <a:t>In 15+ sites all over the country, the Picturehouse Team will be taking advantage of the glorious British summer to stage one-of-a kind cinema screening events for audiences to remember and talk about for the rest of the year.</a:t>
            </a:r>
          </a:p>
          <a:p>
            <a:pPr>
              <a:lnSpc>
                <a:spcPct val="90000"/>
              </a:lnSpc>
            </a:pPr>
            <a:endParaRPr lang="en-US" sz="1600" dirty="0">
              <a:cs typeface="Stag Book"/>
            </a:endParaRPr>
          </a:p>
          <a:p>
            <a:pPr>
              <a:lnSpc>
                <a:spcPct val="90000"/>
              </a:lnSpc>
            </a:pPr>
            <a:endParaRPr lang="en-US" sz="1600" dirty="0">
              <a:cs typeface="Stag Book"/>
            </a:endParaRPr>
          </a:p>
          <a:p>
            <a:pPr>
              <a:lnSpc>
                <a:spcPct val="90000"/>
              </a:lnSpc>
            </a:pPr>
            <a:r>
              <a:rPr lang="en-US" sz="1600" dirty="0">
                <a:cs typeface="Stag Book"/>
              </a:rPr>
              <a:t>In 2019, Picturehouse Pop Ups will be even bigger and better than before, creating an opportunity for a Headline Brand to own these incredible cinema moments.</a:t>
            </a:r>
          </a:p>
          <a:p>
            <a:endParaRPr lang="en-US" dirty="0"/>
          </a:p>
        </p:txBody>
      </p:sp>
      <p:sp>
        <p:nvSpPr>
          <p:cNvPr id="7" name="Picture Placeholder 6"/>
          <p:cNvSpPr>
            <a:spLocks noGrp="1"/>
          </p:cNvSpPr>
          <p:nvPr>
            <p:ph type="pic" sz="quarter" idx="14"/>
          </p:nvPr>
        </p:nvSpPr>
        <p:spPr/>
      </p:sp>
      <p:cxnSp>
        <p:nvCxnSpPr>
          <p:cNvPr id="6" name="Straight Connector 5"/>
          <p:cNvCxnSpPr>
            <a:cxnSpLocks/>
          </p:cNvCxnSpPr>
          <p:nvPr/>
        </p:nvCxnSpPr>
        <p:spPr>
          <a:xfrm>
            <a:off x="0" y="714271"/>
            <a:ext cx="376270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29F3B3E-EFCA-450D-A120-2381471860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b="5626"/>
          <a:stretch/>
        </p:blipFill>
        <p:spPr>
          <a:xfrm>
            <a:off x="6452521" y="1074271"/>
            <a:ext cx="8791383" cy="5531187"/>
          </a:xfrm>
          <a:prstGeom prst="rect">
            <a:avLst/>
          </a:prstGeom>
        </p:spPr>
      </p:pic>
    </p:spTree>
    <p:extLst>
      <p:ext uri="{BB962C8B-B14F-4D97-AF65-F5344CB8AC3E}">
        <p14:creationId xmlns:p14="http://schemas.microsoft.com/office/powerpoint/2010/main" val="162332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3" name="Text Placeholder 2"/>
          <p:cNvSpPr>
            <a:spLocks noGrp="1"/>
          </p:cNvSpPr>
          <p:nvPr>
            <p:ph type="body" sz="quarter" idx="12"/>
          </p:nvPr>
        </p:nvSpPr>
        <p:spPr/>
        <p:txBody>
          <a:bodyPr/>
          <a:lstStyle/>
          <a:p>
            <a:r>
              <a:rPr lang="en-US" dirty="0"/>
              <a:t>Placing brands at the </a:t>
            </a:r>
            <a:r>
              <a:rPr lang="en-US" dirty="0" err="1"/>
              <a:t>centre</a:t>
            </a:r>
            <a:endParaRPr lang="en-US" dirty="0"/>
          </a:p>
        </p:txBody>
      </p:sp>
      <p:sp>
        <p:nvSpPr>
          <p:cNvPr id="4" name="Text Placeholder 3"/>
          <p:cNvSpPr>
            <a:spLocks noGrp="1"/>
          </p:cNvSpPr>
          <p:nvPr>
            <p:ph type="body" sz="quarter" idx="13"/>
          </p:nvPr>
        </p:nvSpPr>
        <p:spPr>
          <a:xfrm>
            <a:off x="7464829" y="1657001"/>
            <a:ext cx="5489171" cy="684212"/>
          </a:xfrm>
        </p:spPr>
        <p:txBody>
          <a:bodyPr/>
          <a:lstStyle/>
          <a:p>
            <a:pPr>
              <a:lnSpc>
                <a:spcPct val="90000"/>
              </a:lnSpc>
            </a:pPr>
            <a:r>
              <a:rPr lang="en-US" sz="1600" dirty="0">
                <a:cs typeface="Stag Book"/>
              </a:rPr>
              <a:t>Picturehouse is the UK’s most popular boutique cinema chain, trusted by over 3m people each year to curate the best and most anticipated film content in it’s equally stunning cinema locations.</a:t>
            </a:r>
          </a:p>
          <a:p>
            <a:pPr>
              <a:lnSpc>
                <a:spcPct val="90000"/>
              </a:lnSpc>
            </a:pPr>
            <a:endParaRPr lang="en-US" sz="1600" dirty="0">
              <a:cs typeface="Stag Book"/>
            </a:endParaRPr>
          </a:p>
          <a:p>
            <a:pPr>
              <a:lnSpc>
                <a:spcPct val="90000"/>
              </a:lnSpc>
            </a:pPr>
            <a:r>
              <a:rPr lang="en-US" sz="1600" dirty="0">
                <a:cs typeface="Stag Book"/>
              </a:rPr>
              <a:t>In 2019, both Picturehouse and the dedicated DCM Events Team want to make the summer pop up season BIGGER &amp; BETTER than ever.</a:t>
            </a:r>
          </a:p>
          <a:p>
            <a:pPr>
              <a:lnSpc>
                <a:spcPct val="90000"/>
              </a:lnSpc>
            </a:pPr>
            <a:endParaRPr lang="en-US" sz="1600" dirty="0">
              <a:cs typeface="Stag Book"/>
            </a:endParaRPr>
          </a:p>
          <a:p>
            <a:pPr>
              <a:lnSpc>
                <a:spcPct val="90000"/>
              </a:lnSpc>
            </a:pPr>
            <a:r>
              <a:rPr lang="en-US" sz="1600" dirty="0">
                <a:cs typeface="Stag Book"/>
              </a:rPr>
              <a:t>We want to deliver unique and memorable cinema events that will be talked for the rest of the year. </a:t>
            </a:r>
          </a:p>
          <a:p>
            <a:pPr>
              <a:lnSpc>
                <a:spcPct val="90000"/>
              </a:lnSpc>
            </a:pPr>
            <a:endParaRPr lang="en-US" sz="1600" dirty="0">
              <a:cs typeface="Stag Book"/>
            </a:endParaRPr>
          </a:p>
          <a:p>
            <a:pPr>
              <a:lnSpc>
                <a:spcPct val="90000"/>
              </a:lnSpc>
            </a:pPr>
            <a:r>
              <a:rPr lang="en-US" sz="1600" dirty="0">
                <a:cs typeface="Stag Book"/>
              </a:rPr>
              <a:t>Both DCM and Picturehouse are looking to work together with a headline brand, interpreting a strong brief to create incredible themes and deliver a strong brand message within the already much loved Picturehouse Pop Up framework.</a:t>
            </a:r>
          </a:p>
          <a:p>
            <a:endParaRPr lang="en-US" dirty="0"/>
          </a:p>
        </p:txBody>
      </p:sp>
      <p:pic>
        <p:nvPicPr>
          <p:cNvPr id="6" name="Picture Placeholder 5"/>
          <p:cNvPicPr>
            <a:picLocks noGrp="1" noChangeAspect="1"/>
          </p:cNvPicPr>
          <p:nvPr>
            <p:ph type="pic" sz="quarter" idx="14"/>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13570"/>
          <a:stretch/>
        </p:blipFill>
        <p:spPr/>
      </p:pic>
      <p:cxnSp>
        <p:nvCxnSpPr>
          <p:cNvPr id="7" name="Straight Connector 6"/>
          <p:cNvCxnSpPr>
            <a:cxnSpLocks/>
          </p:cNvCxnSpPr>
          <p:nvPr/>
        </p:nvCxnSpPr>
        <p:spPr>
          <a:xfrm>
            <a:off x="0" y="714271"/>
            <a:ext cx="319514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1992965-80DF-44A2-B1AD-7943201977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62"/>
          <a:stretch/>
        </p:blipFill>
        <p:spPr>
          <a:xfrm>
            <a:off x="-696534" y="1074270"/>
            <a:ext cx="7676454" cy="5531187"/>
          </a:xfrm>
          <a:prstGeom prst="rect">
            <a:avLst/>
          </a:prstGeom>
        </p:spPr>
      </p:pic>
    </p:spTree>
    <p:extLst>
      <p:ext uri="{BB962C8B-B14F-4D97-AF65-F5344CB8AC3E}">
        <p14:creationId xmlns:p14="http://schemas.microsoft.com/office/powerpoint/2010/main" val="36183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england  map outline png">
            <a:extLst>
              <a:ext uri="{FF2B5EF4-FFF2-40B4-BE49-F238E27FC236}">
                <a16:creationId xmlns:a16="http://schemas.microsoft.com/office/drawing/2014/main" id="{29AE5D9D-585A-4D59-BE93-366A678F12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1"/>
          <a:stretch/>
        </p:blipFill>
        <p:spPr bwMode="auto">
          <a:xfrm>
            <a:off x="5577235" y="392390"/>
            <a:ext cx="6279262" cy="7350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Who and where</a:t>
            </a:r>
          </a:p>
        </p:txBody>
      </p:sp>
      <p:sp>
        <p:nvSpPr>
          <p:cNvPr id="3" name="Text Placeholder 2"/>
          <p:cNvSpPr>
            <a:spLocks noGrp="1"/>
          </p:cNvSpPr>
          <p:nvPr>
            <p:ph type="body" sz="quarter" idx="12"/>
          </p:nvPr>
        </p:nvSpPr>
        <p:spPr/>
        <p:txBody>
          <a:bodyPr/>
          <a:lstStyle/>
          <a:p>
            <a:r>
              <a:rPr lang="en-US" dirty="0"/>
              <a:t>Picturehouse Pop-Up Roadshow</a:t>
            </a:r>
          </a:p>
        </p:txBody>
      </p:sp>
      <p:sp>
        <p:nvSpPr>
          <p:cNvPr id="4" name="Text Placeholder 3"/>
          <p:cNvSpPr>
            <a:spLocks noGrp="1"/>
          </p:cNvSpPr>
          <p:nvPr>
            <p:ph type="body" sz="quarter" idx="13"/>
          </p:nvPr>
        </p:nvSpPr>
        <p:spPr>
          <a:xfrm>
            <a:off x="9905604" y="276493"/>
            <a:ext cx="3600000" cy="5096555"/>
          </a:xfrm>
        </p:spPr>
        <p:txBody>
          <a:bodyPr/>
          <a:lstStyle/>
          <a:p>
            <a:pPr algn="ctr"/>
            <a:r>
              <a:rPr lang="en-US" sz="1400" b="1" dirty="0"/>
              <a:t>The Roadshow Route</a:t>
            </a:r>
          </a:p>
          <a:p>
            <a:pPr algn="ctr"/>
            <a:endParaRPr lang="en-US" sz="1400" b="1" dirty="0"/>
          </a:p>
          <a:p>
            <a:pPr algn="ctr"/>
            <a:r>
              <a:rPr lang="en-US" dirty="0"/>
              <a:t>Liverpool</a:t>
            </a:r>
          </a:p>
          <a:p>
            <a:pPr algn="ctr"/>
            <a:r>
              <a:rPr lang="en-US" dirty="0"/>
              <a:t>York</a:t>
            </a:r>
          </a:p>
          <a:p>
            <a:pPr algn="ctr"/>
            <a:r>
              <a:rPr lang="en-US" dirty="0"/>
              <a:t>Edinburgh</a:t>
            </a:r>
          </a:p>
          <a:p>
            <a:pPr algn="ctr"/>
            <a:r>
              <a:rPr lang="en-US" dirty="0"/>
              <a:t>Stratford-Upon-Avon</a:t>
            </a:r>
          </a:p>
          <a:p>
            <a:pPr algn="ctr"/>
            <a:r>
              <a:rPr lang="en-US" dirty="0"/>
              <a:t>Bath</a:t>
            </a:r>
          </a:p>
          <a:p>
            <a:pPr algn="ctr"/>
            <a:r>
              <a:rPr lang="en-US" dirty="0"/>
              <a:t>Brighton</a:t>
            </a:r>
          </a:p>
          <a:p>
            <a:pPr algn="ctr"/>
            <a:r>
              <a:rPr lang="en-US" dirty="0"/>
              <a:t>Henley-On-Thames</a:t>
            </a:r>
          </a:p>
          <a:p>
            <a:pPr algn="ctr"/>
            <a:r>
              <a:rPr lang="en-US" dirty="0"/>
              <a:t>Oxford</a:t>
            </a:r>
          </a:p>
          <a:p>
            <a:pPr algn="ctr"/>
            <a:r>
              <a:rPr lang="en-US" dirty="0"/>
              <a:t>Southampton</a:t>
            </a:r>
          </a:p>
          <a:p>
            <a:pPr algn="ctr"/>
            <a:r>
              <a:rPr lang="en-US" dirty="0"/>
              <a:t>Brighton</a:t>
            </a:r>
          </a:p>
          <a:p>
            <a:pPr algn="ctr"/>
            <a:r>
              <a:rPr lang="en-US" dirty="0"/>
              <a:t>Norwich</a:t>
            </a:r>
          </a:p>
          <a:p>
            <a:pPr algn="ctr"/>
            <a:r>
              <a:rPr lang="en-US" dirty="0"/>
              <a:t>Henley-On-Thames</a:t>
            </a:r>
          </a:p>
          <a:p>
            <a:pPr algn="ctr"/>
            <a:r>
              <a:rPr lang="en-US" dirty="0"/>
              <a:t>York</a:t>
            </a:r>
          </a:p>
          <a:p>
            <a:pPr algn="ctr"/>
            <a:r>
              <a:rPr lang="en-US" dirty="0"/>
              <a:t>Norwich</a:t>
            </a:r>
          </a:p>
          <a:p>
            <a:pPr algn="ctr"/>
            <a:r>
              <a:rPr lang="en-US" dirty="0"/>
              <a:t>Bromley</a:t>
            </a:r>
          </a:p>
          <a:p>
            <a:pPr algn="ctr"/>
            <a:r>
              <a:rPr lang="en-US" dirty="0"/>
              <a:t>Exeter</a:t>
            </a:r>
          </a:p>
        </p:txBody>
      </p:sp>
      <p:cxnSp>
        <p:nvCxnSpPr>
          <p:cNvPr id="7" name="Straight Connector 6"/>
          <p:cNvCxnSpPr/>
          <p:nvPr/>
        </p:nvCxnSpPr>
        <p:spPr>
          <a:xfrm>
            <a:off x="522415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9CA9F-E643-4F41-B4C5-0A7B91BA4C69}"/>
              </a:ext>
            </a:extLst>
          </p:cNvPr>
          <p:cNvCxnSpPr>
            <a:cxnSpLocks/>
          </p:cNvCxnSpPr>
          <p:nvPr/>
        </p:nvCxnSpPr>
        <p:spPr>
          <a:xfrm flipV="1">
            <a:off x="8365097" y="1650549"/>
            <a:ext cx="1036320" cy="80010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DA028F0B-E8A1-403E-9AD4-78BCDE776B1A}"/>
              </a:ext>
            </a:extLst>
          </p:cNvPr>
          <p:cNvSpPr txBox="1">
            <a:spLocks/>
          </p:cNvSpPr>
          <p:nvPr/>
        </p:nvSpPr>
        <p:spPr>
          <a:xfrm>
            <a:off x="494603" y="1141063"/>
            <a:ext cx="5566699" cy="5096555"/>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The Picturehouse Audience</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ctr" defTabSz="961844" rtl="0" eaLnBrk="1" fontAlgn="auto" latinLnBrk="0" hangingPunct="1">
              <a:lnSpc>
                <a:spcPct val="100000"/>
              </a:lnSpc>
              <a:spcBef>
                <a:spcPts val="0"/>
              </a:spcBef>
              <a:spcAft>
                <a:spcPts val="0"/>
              </a:spcAft>
              <a:buClr>
                <a:srgbClr val="FFFFFF"/>
              </a:buClr>
              <a:buSzPct val="100000"/>
              <a:buFontTx/>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079DB447-8335-4B9C-82C9-912EA55F5A30}"/>
              </a:ext>
            </a:extLst>
          </p:cNvPr>
          <p:cNvSpPr txBox="1"/>
          <p:nvPr/>
        </p:nvSpPr>
        <p:spPr>
          <a:xfrm>
            <a:off x="2326737" y="1717536"/>
            <a:ext cx="2501123" cy="646331"/>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Upmarket cinema…</a:t>
            </a: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82% ABC1s</a:t>
            </a:r>
          </a:p>
        </p:txBody>
      </p:sp>
      <p:sp>
        <p:nvSpPr>
          <p:cNvPr id="25" name="TextBox 24">
            <a:extLst>
              <a:ext uri="{FF2B5EF4-FFF2-40B4-BE49-F238E27FC236}">
                <a16:creationId xmlns:a16="http://schemas.microsoft.com/office/drawing/2014/main" id="{4645BAD1-2204-4220-8FC4-CA8B8E4DD5C2}"/>
              </a:ext>
            </a:extLst>
          </p:cNvPr>
          <p:cNvSpPr txBox="1"/>
          <p:nvPr/>
        </p:nvSpPr>
        <p:spPr>
          <a:xfrm>
            <a:off x="2325394" y="4595757"/>
            <a:ext cx="3658036" cy="369332"/>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Even gender split.</a:t>
            </a:r>
          </a:p>
        </p:txBody>
      </p:sp>
      <p:sp>
        <p:nvSpPr>
          <p:cNvPr id="26" name="TextBox 25">
            <a:extLst>
              <a:ext uri="{FF2B5EF4-FFF2-40B4-BE49-F238E27FC236}">
                <a16:creationId xmlns:a16="http://schemas.microsoft.com/office/drawing/2014/main" id="{0C17CD46-D825-4B79-8322-45FE40BB02D1}"/>
              </a:ext>
            </a:extLst>
          </p:cNvPr>
          <p:cNvSpPr txBox="1"/>
          <p:nvPr/>
        </p:nvSpPr>
        <p:spPr>
          <a:xfrm>
            <a:off x="2347432" y="3100707"/>
            <a:ext cx="2737045" cy="646331"/>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Generation Y cinema…</a:t>
            </a: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58% aged 25-34</a:t>
            </a:r>
          </a:p>
        </p:txBody>
      </p:sp>
      <p:sp>
        <p:nvSpPr>
          <p:cNvPr id="27" name="TextBox 26">
            <a:extLst>
              <a:ext uri="{FF2B5EF4-FFF2-40B4-BE49-F238E27FC236}">
                <a16:creationId xmlns:a16="http://schemas.microsoft.com/office/drawing/2014/main" id="{584880B8-B52B-450D-9D22-8E667285339E}"/>
              </a:ext>
            </a:extLst>
          </p:cNvPr>
          <p:cNvSpPr txBox="1"/>
          <p:nvPr/>
        </p:nvSpPr>
        <p:spPr>
          <a:xfrm>
            <a:off x="2285562" y="5883212"/>
            <a:ext cx="3311160" cy="646331"/>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Big spenders…</a:t>
            </a: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15% over £75k HH income.</a:t>
            </a:r>
          </a:p>
        </p:txBody>
      </p:sp>
      <p:sp>
        <p:nvSpPr>
          <p:cNvPr id="28" name="Freeform 14">
            <a:extLst>
              <a:ext uri="{FF2B5EF4-FFF2-40B4-BE49-F238E27FC236}">
                <a16:creationId xmlns:a16="http://schemas.microsoft.com/office/drawing/2014/main" id="{BA38660B-DBD7-447A-A6B5-45B19EB7684D}"/>
              </a:ext>
            </a:extLst>
          </p:cNvPr>
          <p:cNvSpPr>
            <a:spLocks noEditPoints="1"/>
          </p:cNvSpPr>
          <p:nvPr/>
        </p:nvSpPr>
        <p:spPr bwMode="auto">
          <a:xfrm>
            <a:off x="1106880" y="2902281"/>
            <a:ext cx="1080000" cy="108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sp>
        <p:nvSpPr>
          <p:cNvPr id="30" name="Freeform 6">
            <a:extLst>
              <a:ext uri="{FF2B5EF4-FFF2-40B4-BE49-F238E27FC236}">
                <a16:creationId xmlns:a16="http://schemas.microsoft.com/office/drawing/2014/main" id="{E547CFAC-E483-4356-BB19-4A1D554ECF40}"/>
              </a:ext>
            </a:extLst>
          </p:cNvPr>
          <p:cNvSpPr>
            <a:spLocks/>
          </p:cNvSpPr>
          <p:nvPr/>
        </p:nvSpPr>
        <p:spPr bwMode="auto">
          <a:xfrm>
            <a:off x="1107808" y="1497249"/>
            <a:ext cx="1080000" cy="108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FF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sp>
        <p:nvSpPr>
          <p:cNvPr id="31" name="Freeform 303">
            <a:extLst>
              <a:ext uri="{FF2B5EF4-FFF2-40B4-BE49-F238E27FC236}">
                <a16:creationId xmlns:a16="http://schemas.microsoft.com/office/drawing/2014/main" id="{AB6A3F2F-7131-491D-A4CE-9286FE777ACD}"/>
              </a:ext>
            </a:extLst>
          </p:cNvPr>
          <p:cNvSpPr>
            <a:spLocks noEditPoints="1"/>
          </p:cNvSpPr>
          <p:nvPr/>
        </p:nvSpPr>
        <p:spPr bwMode="auto">
          <a:xfrm>
            <a:off x="1084936" y="4240423"/>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sp>
        <p:nvSpPr>
          <p:cNvPr id="32" name="Freeform 238">
            <a:extLst>
              <a:ext uri="{FF2B5EF4-FFF2-40B4-BE49-F238E27FC236}">
                <a16:creationId xmlns:a16="http://schemas.microsoft.com/office/drawing/2014/main" id="{C5680B23-D0F0-4B4E-A2B1-E6DFF6111E69}"/>
              </a:ext>
            </a:extLst>
          </p:cNvPr>
          <p:cNvSpPr>
            <a:spLocks noEditPoints="1"/>
          </p:cNvSpPr>
          <p:nvPr/>
        </p:nvSpPr>
        <p:spPr bwMode="auto">
          <a:xfrm>
            <a:off x="1084936" y="5645455"/>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pic>
        <p:nvPicPr>
          <p:cNvPr id="33" name="Picture 32">
            <a:extLst>
              <a:ext uri="{FF2B5EF4-FFF2-40B4-BE49-F238E27FC236}">
                <a16:creationId xmlns:a16="http://schemas.microsoft.com/office/drawing/2014/main" id="{A5ADC632-EC28-4BDB-9CC8-FE2FD10398D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67357" y="574193"/>
            <a:ext cx="582005" cy="251007"/>
          </a:xfrm>
          <a:prstGeom prst="rect">
            <a:avLst/>
          </a:prstGeom>
        </p:spPr>
      </p:pic>
      <p:pic>
        <p:nvPicPr>
          <p:cNvPr id="34" name="Picture 33">
            <a:extLst>
              <a:ext uri="{FF2B5EF4-FFF2-40B4-BE49-F238E27FC236}">
                <a16:creationId xmlns:a16="http://schemas.microsoft.com/office/drawing/2014/main" id="{9861AC78-A2AB-484D-9444-F2A72AB0A67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65644" y="2699266"/>
            <a:ext cx="582005" cy="251007"/>
          </a:xfrm>
          <a:prstGeom prst="rect">
            <a:avLst/>
          </a:prstGeom>
        </p:spPr>
      </p:pic>
      <p:pic>
        <p:nvPicPr>
          <p:cNvPr id="35" name="Picture 34">
            <a:extLst>
              <a:ext uri="{FF2B5EF4-FFF2-40B4-BE49-F238E27FC236}">
                <a16:creationId xmlns:a16="http://schemas.microsoft.com/office/drawing/2014/main" id="{BB44CBC9-A09C-4C28-A030-6C6D9909F056}"/>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396037" y="4072658"/>
            <a:ext cx="582005" cy="251007"/>
          </a:xfrm>
          <a:prstGeom prst="rect">
            <a:avLst/>
          </a:prstGeom>
        </p:spPr>
      </p:pic>
      <p:pic>
        <p:nvPicPr>
          <p:cNvPr id="36" name="Picture 35">
            <a:extLst>
              <a:ext uri="{FF2B5EF4-FFF2-40B4-BE49-F238E27FC236}">
                <a16:creationId xmlns:a16="http://schemas.microsoft.com/office/drawing/2014/main" id="{371D850F-BEEA-4447-AD35-D849C5A26C1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1774" y="4072658"/>
            <a:ext cx="582005" cy="251007"/>
          </a:xfrm>
          <a:prstGeom prst="rect">
            <a:avLst/>
          </a:prstGeom>
        </p:spPr>
      </p:pic>
      <p:pic>
        <p:nvPicPr>
          <p:cNvPr id="37" name="Picture 36">
            <a:extLst>
              <a:ext uri="{FF2B5EF4-FFF2-40B4-BE49-F238E27FC236}">
                <a16:creationId xmlns:a16="http://schemas.microsoft.com/office/drawing/2014/main" id="{4325AC6F-4A7D-41B0-BC78-A666266E444F}"/>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13670" y="6482292"/>
            <a:ext cx="582005" cy="251007"/>
          </a:xfrm>
          <a:prstGeom prst="rect">
            <a:avLst/>
          </a:prstGeom>
        </p:spPr>
      </p:pic>
      <p:pic>
        <p:nvPicPr>
          <p:cNvPr id="38" name="Picture 37">
            <a:extLst>
              <a:ext uri="{FF2B5EF4-FFF2-40B4-BE49-F238E27FC236}">
                <a16:creationId xmlns:a16="http://schemas.microsoft.com/office/drawing/2014/main" id="{241FDE66-99AB-4FEE-A993-538D693430B2}"/>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98555" y="6158074"/>
            <a:ext cx="582005" cy="251007"/>
          </a:xfrm>
          <a:prstGeom prst="rect">
            <a:avLst/>
          </a:prstGeom>
        </p:spPr>
      </p:pic>
      <p:pic>
        <p:nvPicPr>
          <p:cNvPr id="39" name="Picture 38">
            <a:extLst>
              <a:ext uri="{FF2B5EF4-FFF2-40B4-BE49-F238E27FC236}">
                <a16:creationId xmlns:a16="http://schemas.microsoft.com/office/drawing/2014/main" id="{2614CB76-BA8B-4DAE-9B45-744633FFA9A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24478" y="5742103"/>
            <a:ext cx="582005" cy="251007"/>
          </a:xfrm>
          <a:prstGeom prst="rect">
            <a:avLst/>
          </a:prstGeom>
        </p:spPr>
      </p:pic>
      <p:pic>
        <p:nvPicPr>
          <p:cNvPr id="40" name="Picture 39">
            <a:extLst>
              <a:ext uri="{FF2B5EF4-FFF2-40B4-BE49-F238E27FC236}">
                <a16:creationId xmlns:a16="http://schemas.microsoft.com/office/drawing/2014/main" id="{26E3883A-2E38-4127-BB6D-3D7F10FAF291}"/>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59818" y="5140737"/>
            <a:ext cx="582005" cy="251007"/>
          </a:xfrm>
          <a:prstGeom prst="rect">
            <a:avLst/>
          </a:prstGeom>
        </p:spPr>
      </p:pic>
      <p:pic>
        <p:nvPicPr>
          <p:cNvPr id="41" name="Picture 40">
            <a:extLst>
              <a:ext uri="{FF2B5EF4-FFF2-40B4-BE49-F238E27FC236}">
                <a16:creationId xmlns:a16="http://schemas.microsoft.com/office/drawing/2014/main" id="{45757E44-CB20-4D28-8504-799E8D41017D}"/>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46680" y="5197001"/>
            <a:ext cx="582005" cy="251007"/>
          </a:xfrm>
          <a:prstGeom prst="rect">
            <a:avLst/>
          </a:prstGeom>
        </p:spPr>
      </p:pic>
      <p:pic>
        <p:nvPicPr>
          <p:cNvPr id="42" name="Picture 41">
            <a:extLst>
              <a:ext uri="{FF2B5EF4-FFF2-40B4-BE49-F238E27FC236}">
                <a16:creationId xmlns:a16="http://schemas.microsoft.com/office/drawing/2014/main" id="{9149ADD0-9DF9-48A4-88E4-18A93CFDC71D}"/>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705812" y="5742103"/>
            <a:ext cx="582005" cy="251007"/>
          </a:xfrm>
          <a:prstGeom prst="rect">
            <a:avLst/>
          </a:prstGeom>
        </p:spPr>
      </p:pic>
      <p:pic>
        <p:nvPicPr>
          <p:cNvPr id="43" name="Picture 42">
            <a:extLst>
              <a:ext uri="{FF2B5EF4-FFF2-40B4-BE49-F238E27FC236}">
                <a16:creationId xmlns:a16="http://schemas.microsoft.com/office/drawing/2014/main" id="{9BDED63F-4A28-47C6-97DD-D6BF97F65DF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15170" y="6200885"/>
            <a:ext cx="582005" cy="251007"/>
          </a:xfrm>
          <a:prstGeom prst="rect">
            <a:avLst/>
          </a:prstGeom>
        </p:spPr>
      </p:pic>
      <p:pic>
        <p:nvPicPr>
          <p:cNvPr id="44" name="Picture 43">
            <a:extLst>
              <a:ext uri="{FF2B5EF4-FFF2-40B4-BE49-F238E27FC236}">
                <a16:creationId xmlns:a16="http://schemas.microsoft.com/office/drawing/2014/main" id="{4D8F23FF-CDD9-4845-943D-0E06C2B8E631}"/>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13454" y="5835891"/>
            <a:ext cx="582005" cy="251007"/>
          </a:xfrm>
          <a:prstGeom prst="rect">
            <a:avLst/>
          </a:prstGeom>
        </p:spPr>
      </p:pic>
    </p:spTree>
    <p:extLst>
      <p:ext uri="{BB962C8B-B14F-4D97-AF65-F5344CB8AC3E}">
        <p14:creationId xmlns:p14="http://schemas.microsoft.com/office/powerpoint/2010/main" val="98777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Image result for caroline gardens chapel">
            <a:extLst>
              <a:ext uri="{FF2B5EF4-FFF2-40B4-BE49-F238E27FC236}">
                <a16:creationId xmlns:a16="http://schemas.microsoft.com/office/drawing/2014/main" id="{56AD18D9-FA3E-43CC-AC7F-F763E66909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20"/>
          <a:stretch/>
        </p:blipFill>
        <p:spPr bwMode="auto">
          <a:xfrm>
            <a:off x="9877951" y="4620737"/>
            <a:ext cx="3564999" cy="22312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holburne museum bath">
            <a:extLst>
              <a:ext uri="{FF2B5EF4-FFF2-40B4-BE49-F238E27FC236}">
                <a16:creationId xmlns:a16="http://schemas.microsoft.com/office/drawing/2014/main" id="{1E4DAD9E-859E-435E-85AF-3390049136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654"/>
          <a:stretch/>
        </p:blipFill>
        <p:spPr bwMode="auto">
          <a:xfrm>
            <a:off x="9470240" y="1342727"/>
            <a:ext cx="3972710" cy="32780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Venue imagery</a:t>
            </a:r>
          </a:p>
        </p:txBody>
      </p:sp>
      <p:sp>
        <p:nvSpPr>
          <p:cNvPr id="3" name="Text Placeholder 2"/>
          <p:cNvSpPr>
            <a:spLocks noGrp="1"/>
          </p:cNvSpPr>
          <p:nvPr>
            <p:ph type="body" sz="quarter" idx="12"/>
          </p:nvPr>
        </p:nvSpPr>
        <p:spPr/>
        <p:txBody>
          <a:bodyPr/>
          <a:lstStyle/>
          <a:p>
            <a:r>
              <a:rPr lang="en-US" dirty="0"/>
              <a:t>Picturehouse Pop-Up Roadshow – Example Venues</a:t>
            </a:r>
          </a:p>
        </p:txBody>
      </p:sp>
      <p:cxnSp>
        <p:nvCxnSpPr>
          <p:cNvPr id="7" name="Straight Connector 6"/>
          <p:cNvCxnSpPr/>
          <p:nvPr/>
        </p:nvCxnSpPr>
        <p:spPr>
          <a:xfrm>
            <a:off x="522415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airbnb logo png">
            <a:extLst>
              <a:ext uri="{FF2B5EF4-FFF2-40B4-BE49-F238E27FC236}">
                <a16:creationId xmlns:a16="http://schemas.microsoft.com/office/drawing/2014/main" id="{22F811B7-71D2-4900-A55C-2B3EE3A0F8C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r="70058" b="453"/>
          <a:stretch/>
        </p:blipFill>
        <p:spPr bwMode="auto">
          <a:xfrm rot="10800000">
            <a:off x="9516537" y="2498675"/>
            <a:ext cx="348125" cy="3616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airbnb logo png">
            <a:extLst>
              <a:ext uri="{FF2B5EF4-FFF2-40B4-BE49-F238E27FC236}">
                <a16:creationId xmlns:a16="http://schemas.microsoft.com/office/drawing/2014/main" id="{CE127082-C854-4DD7-ADDD-47AEB63328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r="70058" b="453"/>
          <a:stretch/>
        </p:blipFill>
        <p:spPr bwMode="auto">
          <a:xfrm rot="10800000">
            <a:off x="8467357" y="3814753"/>
            <a:ext cx="348125"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9F49CA9F-E643-4F41-B4C5-0A7B91BA4C69}"/>
              </a:ext>
            </a:extLst>
          </p:cNvPr>
          <p:cNvCxnSpPr>
            <a:cxnSpLocks/>
          </p:cNvCxnSpPr>
          <p:nvPr/>
        </p:nvCxnSpPr>
        <p:spPr>
          <a:xfrm flipV="1">
            <a:off x="8365097" y="1650549"/>
            <a:ext cx="1036320" cy="80010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4601673-2860-4132-949D-A010E5F26B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42727"/>
            <a:ext cx="5014187" cy="3278010"/>
          </a:xfrm>
          <a:prstGeom prst="rect">
            <a:avLst/>
          </a:prstGeom>
        </p:spPr>
      </p:pic>
      <p:pic>
        <p:nvPicPr>
          <p:cNvPr id="25" name="Picture 24" descr="Image result for double locks exeter">
            <a:extLst>
              <a:ext uri="{FF2B5EF4-FFF2-40B4-BE49-F238E27FC236}">
                <a16:creationId xmlns:a16="http://schemas.microsoft.com/office/drawing/2014/main" id="{F3E9A427-C0D8-43DC-9CBC-AA446EAF34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95" t="-817" r="4295" b="817"/>
          <a:stretch/>
        </p:blipFill>
        <p:spPr bwMode="auto">
          <a:xfrm>
            <a:off x="4955524" y="1319630"/>
            <a:ext cx="5034256" cy="33242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Image result for preston manor brighton">
            <a:extLst>
              <a:ext uri="{FF2B5EF4-FFF2-40B4-BE49-F238E27FC236}">
                <a16:creationId xmlns:a16="http://schemas.microsoft.com/office/drawing/2014/main" id="{8EE940EF-7AFC-4553-94FE-BE7602B5B4B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473"/>
          <a:stretch/>
        </p:blipFill>
        <p:spPr bwMode="auto">
          <a:xfrm>
            <a:off x="0" y="4620737"/>
            <a:ext cx="3716584" cy="22403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Image result for norwood park">
            <a:extLst>
              <a:ext uri="{FF2B5EF4-FFF2-40B4-BE49-F238E27FC236}">
                <a16:creationId xmlns:a16="http://schemas.microsoft.com/office/drawing/2014/main" id="{72874538-CE2B-4B5E-B1E2-19A1BBB4C71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6584" y="4607285"/>
            <a:ext cx="3367122" cy="22447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ashmolean museum">
            <a:extLst>
              <a:ext uri="{FF2B5EF4-FFF2-40B4-BE49-F238E27FC236}">
                <a16:creationId xmlns:a16="http://schemas.microsoft.com/office/drawing/2014/main" id="{E217528C-3AE1-4F23-817C-A8CA2AA1869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413"/>
          <a:stretch/>
        </p:blipFill>
        <p:spPr bwMode="auto">
          <a:xfrm>
            <a:off x="7068348" y="4607285"/>
            <a:ext cx="3756406" cy="224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A8FE85-3D00-4BE0-BF3F-DD62B6AC96B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91" t="7814" r="191" b="7814"/>
          <a:stretch/>
        </p:blipFill>
        <p:spPr>
          <a:xfrm>
            <a:off x="0" y="0"/>
            <a:ext cx="13442950" cy="7561263"/>
          </a:xfrm>
          <a:prstGeom prst="rect">
            <a:avLst/>
          </a:prstGeom>
        </p:spPr>
      </p:pic>
      <p:sp>
        <p:nvSpPr>
          <p:cNvPr id="8" name="Rectangle 7"/>
          <p:cNvSpPr/>
          <p:nvPr/>
        </p:nvSpPr>
        <p:spPr>
          <a:xfrm>
            <a:off x="0" y="0"/>
            <a:ext cx="13442950" cy="7561263"/>
          </a:xfrm>
          <a:prstGeom prst="rect">
            <a:avLst/>
          </a:prstGeom>
          <a:solidFill>
            <a:schemeClr val="bg1">
              <a:alpha val="2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4"/>
          <p:cNvSpPr>
            <a:spLocks noGrp="1"/>
          </p:cNvSpPr>
          <p:nvPr>
            <p:ph type="body" sz="quarter" idx="10"/>
          </p:nvPr>
        </p:nvSpPr>
        <p:spPr>
          <a:xfrm>
            <a:off x="2600131" y="2782733"/>
            <a:ext cx="8293937" cy="1377109"/>
          </a:xfrm>
        </p:spPr>
        <p:txBody>
          <a:bodyPr/>
          <a:lstStyle/>
          <a:p>
            <a:r>
              <a:rPr lang="en-US" sz="7200" dirty="0"/>
              <a:t>THE PACKAGE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10" name="Straight Connector 9"/>
          <p:cNvCxnSpPr/>
          <p:nvPr/>
        </p:nvCxnSpPr>
        <p:spPr>
          <a:xfrm>
            <a:off x="2548882" y="4108017"/>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F86C5-0CE9-4C03-945B-B56EC3FC9EC9}"/>
              </a:ext>
            </a:extLst>
          </p:cNvPr>
          <p:cNvSpPr/>
          <p:nvPr/>
        </p:nvSpPr>
        <p:spPr>
          <a:xfrm>
            <a:off x="8962474" y="-1"/>
            <a:ext cx="4480475" cy="7561263"/>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The package</a:t>
            </a:r>
          </a:p>
        </p:txBody>
      </p:sp>
      <p:sp>
        <p:nvSpPr>
          <p:cNvPr id="3" name="Text Placeholder 2"/>
          <p:cNvSpPr>
            <a:spLocks noGrp="1"/>
          </p:cNvSpPr>
          <p:nvPr>
            <p:ph type="body" sz="quarter" idx="12"/>
          </p:nvPr>
        </p:nvSpPr>
        <p:spPr>
          <a:xfrm>
            <a:off x="233600" y="3526946"/>
            <a:ext cx="3768173" cy="222730"/>
          </a:xfrm>
        </p:spPr>
        <p:txBody>
          <a:bodyPr/>
          <a:lstStyle/>
          <a:p>
            <a:r>
              <a:rPr lang="en-US" sz="1400" dirty="0"/>
              <a:t>ON-SCREEN</a:t>
            </a:r>
          </a:p>
        </p:txBody>
      </p:sp>
      <p:sp>
        <p:nvSpPr>
          <p:cNvPr id="6" name="Text Placeholder 5"/>
          <p:cNvSpPr>
            <a:spLocks noGrp="1"/>
          </p:cNvSpPr>
          <p:nvPr>
            <p:ph type="body" sz="quarter" idx="15"/>
          </p:nvPr>
        </p:nvSpPr>
        <p:spPr>
          <a:xfrm>
            <a:off x="4837234" y="3516151"/>
            <a:ext cx="3768173" cy="222730"/>
          </a:xfrm>
        </p:spPr>
        <p:txBody>
          <a:bodyPr/>
          <a:lstStyle/>
          <a:p>
            <a:r>
              <a:rPr lang="en-US" sz="1400" dirty="0"/>
              <a:t>IN-FOYER</a:t>
            </a:r>
          </a:p>
        </p:txBody>
      </p:sp>
      <p:sp>
        <p:nvSpPr>
          <p:cNvPr id="7" name="Text Placeholder 6"/>
          <p:cNvSpPr>
            <a:spLocks noGrp="1"/>
          </p:cNvSpPr>
          <p:nvPr>
            <p:ph type="body" sz="quarter" idx="16"/>
          </p:nvPr>
        </p:nvSpPr>
        <p:spPr>
          <a:xfrm>
            <a:off x="4837234" y="4214892"/>
            <a:ext cx="3768482" cy="684212"/>
          </a:xfrm>
        </p:spPr>
        <p:txBody>
          <a:bodyPr/>
          <a:lstStyle/>
          <a:p>
            <a:r>
              <a:rPr lang="en-US" sz="1400" dirty="0"/>
              <a:t>Posters promoting the Pop Ups in all Picturehouses across the country</a:t>
            </a:r>
          </a:p>
        </p:txBody>
      </p:sp>
      <p:cxnSp>
        <p:nvCxnSpPr>
          <p:cNvPr id="8" name="Straight Connector 7"/>
          <p:cNvCxnSpPr>
            <a:cxnSpLocks/>
          </p:cNvCxnSpPr>
          <p:nvPr/>
        </p:nvCxnSpPr>
        <p:spPr>
          <a:xfrm>
            <a:off x="0" y="714271"/>
            <a:ext cx="224921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FBE08E84-9E3D-4AC3-9B73-7D17F97DAB2C}"/>
              </a:ext>
            </a:extLst>
          </p:cNvPr>
          <p:cNvSpPr txBox="1">
            <a:spLocks/>
          </p:cNvSpPr>
          <p:nvPr/>
        </p:nvSpPr>
        <p:spPr>
          <a:xfrm>
            <a:off x="9318470" y="3516151"/>
            <a:ext cx="3768173" cy="222730"/>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ONLINE</a:t>
            </a:r>
          </a:p>
        </p:txBody>
      </p:sp>
      <p:sp>
        <p:nvSpPr>
          <p:cNvPr id="12" name="Freeform 163">
            <a:extLst>
              <a:ext uri="{FF2B5EF4-FFF2-40B4-BE49-F238E27FC236}">
                <a16:creationId xmlns:a16="http://schemas.microsoft.com/office/drawing/2014/main" id="{EF95D675-8A76-48DA-8903-6E1F3401F7DC}"/>
              </a:ext>
            </a:extLst>
          </p:cNvPr>
          <p:cNvSpPr>
            <a:spLocks noEditPoints="1"/>
          </p:cNvSpPr>
          <p:nvPr/>
        </p:nvSpPr>
        <p:spPr bwMode="auto">
          <a:xfrm>
            <a:off x="9318161" y="1443929"/>
            <a:ext cx="1800000" cy="180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253">
            <a:extLst>
              <a:ext uri="{FF2B5EF4-FFF2-40B4-BE49-F238E27FC236}">
                <a16:creationId xmlns:a16="http://schemas.microsoft.com/office/drawing/2014/main" id="{463472EF-1AE7-4235-987B-6984829C19C5}"/>
              </a:ext>
            </a:extLst>
          </p:cNvPr>
          <p:cNvSpPr>
            <a:spLocks noEditPoints="1"/>
          </p:cNvSpPr>
          <p:nvPr/>
        </p:nvSpPr>
        <p:spPr bwMode="auto">
          <a:xfrm>
            <a:off x="233363" y="1443929"/>
            <a:ext cx="1800000" cy="180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261">
            <a:extLst>
              <a:ext uri="{FF2B5EF4-FFF2-40B4-BE49-F238E27FC236}">
                <a16:creationId xmlns:a16="http://schemas.microsoft.com/office/drawing/2014/main" id="{5F36F016-91E0-40C2-9AA1-ADE8769C4C40}"/>
              </a:ext>
            </a:extLst>
          </p:cNvPr>
          <p:cNvSpPr>
            <a:spLocks noEditPoints="1"/>
          </p:cNvSpPr>
          <p:nvPr/>
        </p:nvSpPr>
        <p:spPr bwMode="auto">
          <a:xfrm>
            <a:off x="4837234" y="1443929"/>
            <a:ext cx="1800000" cy="180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 Placeholder 3">
            <a:extLst>
              <a:ext uri="{FF2B5EF4-FFF2-40B4-BE49-F238E27FC236}">
                <a16:creationId xmlns:a16="http://schemas.microsoft.com/office/drawing/2014/main" id="{3A39A2AC-1C1B-41DA-9043-18C47DDB1A84}"/>
              </a:ext>
            </a:extLst>
          </p:cNvPr>
          <p:cNvSpPr>
            <a:spLocks noGrp="1"/>
          </p:cNvSpPr>
          <p:nvPr>
            <p:ph type="body" sz="quarter" idx="13"/>
          </p:nvPr>
        </p:nvSpPr>
        <p:spPr>
          <a:xfrm>
            <a:off x="233445" y="4222434"/>
            <a:ext cx="3637515" cy="1436685"/>
          </a:xfrm>
        </p:spPr>
        <p:txBody>
          <a:bodyPr/>
          <a:lstStyle/>
          <a:p>
            <a:r>
              <a:rPr lang="en-US" sz="1400" dirty="0"/>
              <a:t>Up to 4 minutes on screen at the screenings</a:t>
            </a:r>
          </a:p>
          <a:p>
            <a:endParaRPr lang="en-US" sz="1400" dirty="0"/>
          </a:p>
          <a:p>
            <a:r>
              <a:rPr lang="en-US" sz="1400" dirty="0"/>
              <a:t>Co-Branded trailer, running in premium position during Picturehouses marketing reel to promote the screenings</a:t>
            </a:r>
          </a:p>
          <a:p>
            <a:endParaRPr lang="en-US" sz="1400" dirty="0"/>
          </a:p>
          <a:p>
            <a:endParaRPr lang="en-US" sz="1400" dirty="0"/>
          </a:p>
        </p:txBody>
      </p:sp>
      <p:sp>
        <p:nvSpPr>
          <p:cNvPr id="18" name="Text Placeholder 6">
            <a:extLst>
              <a:ext uri="{FF2B5EF4-FFF2-40B4-BE49-F238E27FC236}">
                <a16:creationId xmlns:a16="http://schemas.microsoft.com/office/drawing/2014/main" id="{E9873D2B-940A-48F9-A14C-D449E51EF545}"/>
              </a:ext>
            </a:extLst>
          </p:cNvPr>
          <p:cNvSpPr txBox="1">
            <a:spLocks/>
          </p:cNvSpPr>
          <p:nvPr/>
        </p:nvSpPr>
        <p:spPr>
          <a:xfrm>
            <a:off x="9318161" y="4214892"/>
            <a:ext cx="3768482" cy="684212"/>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Branding across dedicated Pop Up webpage</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Co-branding inclusion in Picturehouses weekly newsletter</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lang="en-US" sz="1400" dirty="0">
              <a:solidFill>
                <a:srgbClr val="000000"/>
              </a:solidFill>
              <a:latin typeface="Arial"/>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Social amplification via Facebook and Twitter</a:t>
            </a:r>
          </a:p>
        </p:txBody>
      </p:sp>
    </p:spTree>
    <p:extLst>
      <p:ext uri="{BB962C8B-B14F-4D97-AF65-F5344CB8AC3E}">
        <p14:creationId xmlns:p14="http://schemas.microsoft.com/office/powerpoint/2010/main" val="195416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events</a:t>
            </a:r>
          </a:p>
        </p:txBody>
      </p:sp>
      <p:sp>
        <p:nvSpPr>
          <p:cNvPr id="3" name="Text Placeholder 2"/>
          <p:cNvSpPr>
            <a:spLocks noGrp="1"/>
          </p:cNvSpPr>
          <p:nvPr>
            <p:ph type="body" sz="quarter" idx="12"/>
          </p:nvPr>
        </p:nvSpPr>
        <p:spPr/>
        <p:txBody>
          <a:bodyPr/>
          <a:lstStyle/>
          <a:p>
            <a:r>
              <a:rPr lang="en-US" dirty="0"/>
              <a:t>Create an experience</a:t>
            </a:r>
          </a:p>
        </p:txBody>
      </p:sp>
      <p:sp>
        <p:nvSpPr>
          <p:cNvPr id="4" name="Text Placeholder 3"/>
          <p:cNvSpPr>
            <a:spLocks noGrp="1"/>
          </p:cNvSpPr>
          <p:nvPr>
            <p:ph type="body" sz="quarter" idx="13"/>
          </p:nvPr>
        </p:nvSpPr>
        <p:spPr/>
        <p:txBody>
          <a:bodyPr/>
          <a:lstStyle/>
          <a:p>
            <a:r>
              <a:rPr lang="en-US" dirty="0"/>
              <a:t>The sponsor of Picturehouse Pop Ups has free reign to use the events as a platform to showcase experiential ideas. </a:t>
            </a:r>
          </a:p>
          <a:p>
            <a:endParaRPr lang="en-US" dirty="0"/>
          </a:p>
          <a:p>
            <a:r>
              <a:rPr lang="en-US" dirty="0"/>
              <a:t>DCM Studios will collaborate with Agency and Client to ensure we create the very best ideas on a brief-by-brief basis!</a:t>
            </a:r>
          </a:p>
          <a:p>
            <a:endParaRPr lang="en-US" dirty="0"/>
          </a:p>
          <a:p>
            <a:endParaRPr lang="en-US" dirty="0"/>
          </a:p>
          <a:p>
            <a:r>
              <a:rPr lang="en-US" dirty="0"/>
              <a:t>Alongside any activation brands can also have:</a:t>
            </a:r>
          </a:p>
          <a:p>
            <a:endParaRPr lang="en-US" dirty="0"/>
          </a:p>
          <a:p>
            <a:pPr marL="171450" indent="-171450">
              <a:buClrTx/>
              <a:buFontTx/>
              <a:buChar char="-"/>
            </a:pPr>
            <a:r>
              <a:rPr lang="en-US" dirty="0"/>
              <a:t>Bar Stocking Rights</a:t>
            </a:r>
          </a:p>
          <a:p>
            <a:pPr marL="171450" indent="-171450">
              <a:buClrTx/>
              <a:buFontTx/>
              <a:buChar char="-"/>
            </a:pPr>
            <a:r>
              <a:rPr lang="en-US" dirty="0"/>
              <a:t>Branded seats, blankets, cushions etc.</a:t>
            </a:r>
          </a:p>
          <a:p>
            <a:pPr marL="171450" indent="-171450">
              <a:buClrTx/>
              <a:buFontTx/>
              <a:buChar char="-"/>
            </a:pPr>
            <a:r>
              <a:rPr lang="en-US" dirty="0"/>
              <a:t>Sampling</a:t>
            </a:r>
          </a:p>
          <a:p>
            <a:endParaRPr lang="en-US" dirty="0"/>
          </a:p>
          <a:p>
            <a:r>
              <a:rPr lang="en-US" dirty="0"/>
              <a:t>Lets get creative!</a:t>
            </a:r>
          </a:p>
        </p:txBody>
      </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35108" b="26036"/>
          <a:stretch/>
        </p:blip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cxnSp>
        <p:nvCxnSpPr>
          <p:cNvPr id="8" name="Straight Connector 7"/>
          <p:cNvCxnSpPr/>
          <p:nvPr/>
        </p:nvCxnSpPr>
        <p:spPr>
          <a:xfrm>
            <a:off x="5300698" y="849796"/>
            <a:ext cx="28415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8AEC6F20-4CC3-4A9A-99E9-C33ED49340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935" b="16067"/>
          <a:stretch/>
        </p:blipFill>
        <p:spPr>
          <a:xfrm>
            <a:off x="0" y="4080064"/>
            <a:ext cx="13442950" cy="3494510"/>
          </a:xfrm>
          <a:prstGeom prst="rect">
            <a:avLst/>
          </a:prstGeom>
        </p:spPr>
      </p:pic>
    </p:spTree>
    <p:extLst>
      <p:ext uri="{BB962C8B-B14F-4D97-AF65-F5344CB8AC3E}">
        <p14:creationId xmlns:p14="http://schemas.microsoft.com/office/powerpoint/2010/main" val="14544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703</Words>
  <Application>Microsoft Office PowerPoint</Application>
  <PresentationFormat>Custom</PresentationFormat>
  <Paragraphs>112</Paragraphs>
  <Slides>10</Slides>
  <Notes>10</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10</vt:i4>
      </vt:variant>
    </vt:vector>
  </HeadingPairs>
  <TitlesOfParts>
    <vt:vector size="28" baseType="lpstr">
      <vt:lpstr>ＭＳ Ｐゴシック</vt:lpstr>
      <vt:lpstr>.AppleSystemUIFont</vt:lpstr>
      <vt:lpstr>Arial</vt:lpstr>
      <vt:lpstr>Century Gothic</vt:lpstr>
      <vt:lpstr>Impact</vt:lpstr>
      <vt:lpstr>Stag Book</vt:lpstr>
      <vt:lpstr>STIXGeneral-Regular</vt:lpstr>
      <vt:lpstr>Wingdings</vt:lpstr>
      <vt:lpstr>INTRO SLIDES</vt:lpstr>
      <vt:lpstr>AGENDA SLIDE</vt:lpstr>
      <vt:lpstr>SECTION DIVIDERS</vt:lpstr>
      <vt:lpstr>STATEMENT SLIDES</vt:lpstr>
      <vt:lpstr>COPY SLIDES</vt:lpstr>
      <vt:lpstr>EXTRA SLIDES</vt:lpstr>
      <vt:lpstr>THANK YOU SLIDES</vt:lpstr>
      <vt:lpstr>VIDEO SLIDES</vt:lpstr>
      <vt:lpstr>ICONS</vt:lpstr>
      <vt:lpstr>think-cell Slide</vt:lpstr>
      <vt:lpstr>PowerPoint Presentation</vt:lpstr>
      <vt:lpstr>PowerPoint Presentation</vt:lpstr>
      <vt:lpstr>PICTUREHOUSE POP-UPS</vt:lpstr>
      <vt:lpstr>Working together</vt:lpstr>
      <vt:lpstr>Who and where</vt:lpstr>
      <vt:lpstr>Venue imagery</vt:lpstr>
      <vt:lpstr>PowerPoint Presentation</vt:lpstr>
      <vt:lpstr>The package</vt:lpstr>
      <vt:lpstr>At the events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2019-02-08T15:21:37Z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