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5"/>
  </p:notesMasterIdLst>
  <p:handoutMasterIdLst>
    <p:handoutMasterId r:id="rId6"/>
  </p:handoutMasterIdLst>
  <p:sldIdLst>
    <p:sldId id="454" r:id="rId3"/>
    <p:sldId id="455" r:id="rId4"/>
  </p:sldIdLst>
  <p:sldSz cx="10080625" cy="7561263"/>
  <p:notesSz cx="6858000" cy="9144000"/>
  <p:custDataLst>
    <p:tags r:id="rId7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3449"/>
    <a:srgbClr val="EA576C"/>
    <a:srgbClr val="DFDEDE"/>
    <a:srgbClr val="8A8A8D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827" autoAdjust="0"/>
    <p:restoredTop sz="94584" autoAdjust="0"/>
  </p:normalViewPr>
  <p:slideViewPr>
    <p:cSldViewPr snapToGrid="0">
      <p:cViewPr>
        <p:scale>
          <a:sx n="90" d="100"/>
          <a:sy n="90" d="100"/>
        </p:scale>
        <p:origin x="-2610" y="-408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180"/>
        <p:guide pos="3217"/>
        <p:guide pos="625"/>
        <p:guide pos="689"/>
        <p:guide pos="1121"/>
        <p:guide pos="1196"/>
        <p:guide pos="1629"/>
        <p:guide pos="1705"/>
        <p:guide pos="2138"/>
        <p:guide pos="2206"/>
        <p:guide pos="2662"/>
        <p:guide pos="2734"/>
        <p:guide pos="3146"/>
        <p:guide pos="3635"/>
        <p:guide pos="3711"/>
        <p:guide pos="4150"/>
        <p:guide pos="4226"/>
        <p:guide pos="4653"/>
        <p:guide pos="4735"/>
        <p:guide pos="5164"/>
        <p:guide pos="5242"/>
        <p:guide pos="5675"/>
        <p:guide pos="5743"/>
        <p:guide pos="61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95" d="100"/>
          <a:sy n="95" d="100"/>
        </p:scale>
        <p:origin x="-425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1D12-1BA0-4D16-B253-39E4DA7AD69F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_stu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793952" y="1771742"/>
            <a:ext cx="5956870" cy="3652807"/>
          </a:xfrm>
          <a:prstGeom prst="rect">
            <a:avLst/>
          </a:prstGeom>
          <a:solidFill>
            <a:srgbClr val="CAC8C8"/>
          </a:solidFill>
          <a:ln>
            <a:noFill/>
          </a:ln>
          <a:effectLst/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Insert picture here</a:t>
            </a:r>
            <a:endParaRPr lang="en-US" dirty="0"/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263445" y="344821"/>
            <a:ext cx="9308541" cy="4095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Insert property TITLE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771889"/>
            <a:ext cx="9328120" cy="237225"/>
          </a:xfrm>
          <a:prstGeom prst="rect">
            <a:avLst/>
          </a:prstGeom>
        </p:spPr>
        <p:txBody>
          <a:bodyPr vert="horz" lIns="36000" tIns="0"/>
          <a:lstStyle>
            <a:lvl1pPr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Insert subtitle here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1677988" y="6915150"/>
            <a:ext cx="1504950" cy="517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8A8A8D"/>
                </a:solidFill>
              </a:defRPr>
            </a:lvl1pPr>
          </a:lstStyle>
          <a:p>
            <a:r>
              <a:rPr lang="en-US" dirty="0" smtClean="0"/>
              <a:t>Logo here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2096146"/>
            <a:ext cx="3057525" cy="1817688"/>
          </a:xfrm>
          <a:prstGeom prst="rect">
            <a:avLst/>
          </a:prstGeom>
        </p:spPr>
        <p:txBody>
          <a:bodyPr vert="horz" lIns="36000" tIns="0"/>
          <a:lstStyle>
            <a:lvl1pPr>
              <a:defRPr sz="10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1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1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1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1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b="0" dirty="0" smtClean="0"/>
              <a:t>Insert text here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266700" y="4385300"/>
            <a:ext cx="3057525" cy="1817688"/>
          </a:xfrm>
          <a:prstGeom prst="rect">
            <a:avLst/>
          </a:prstGeom>
        </p:spPr>
        <p:txBody>
          <a:bodyPr vert="horz" lIns="36000" tIns="0"/>
          <a:lstStyle>
            <a:lvl1pPr>
              <a:defRPr sz="10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1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1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1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1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b="0" dirty="0" smtClean="0"/>
              <a:t>Insert text here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266898" y="1803813"/>
            <a:ext cx="3071813" cy="256620"/>
          </a:xfrm>
          <a:prstGeom prst="rect">
            <a:avLst/>
          </a:prstGeom>
        </p:spPr>
        <p:txBody>
          <a:bodyPr vert="horz" lIns="36000"/>
          <a:lstStyle>
            <a:lvl1pPr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266898" y="4108646"/>
            <a:ext cx="3071813" cy="256620"/>
          </a:xfrm>
          <a:prstGeom prst="rect">
            <a:avLst/>
          </a:prstGeom>
        </p:spPr>
        <p:txBody>
          <a:bodyPr vert="horz" lIns="36000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Write ‘Idea’ here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5238750" y="5635625"/>
            <a:ext cx="4445000" cy="747713"/>
          </a:xfrm>
          <a:prstGeom prst="rect">
            <a:avLst/>
          </a:prstGeom>
        </p:spPr>
        <p:txBody>
          <a:bodyPr vert="horz"/>
          <a:lstStyle>
            <a:lvl1pPr algn="r"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Insert quote here – can run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_stud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4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737123"/>
            <a:ext cx="10080625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-2496" y="6802438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263445" y="344821"/>
            <a:ext cx="9308541" cy="4095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Insert property title here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783227"/>
            <a:ext cx="9328120" cy="271240"/>
          </a:xfrm>
          <a:prstGeom prst="rect">
            <a:avLst/>
          </a:prstGeom>
        </p:spPr>
        <p:txBody>
          <a:bodyPr vert="horz" lIns="36000" tIns="0"/>
          <a:lstStyle>
            <a:lvl1pPr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Insert subtitle here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1677988" y="6915150"/>
            <a:ext cx="1504950" cy="517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8A8A8D"/>
                </a:solidFill>
              </a:defRPr>
            </a:lvl1pPr>
          </a:lstStyle>
          <a:p>
            <a:r>
              <a:rPr lang="en-US" dirty="0" smtClean="0"/>
              <a:t>Logo here</a:t>
            </a:r>
            <a:endParaRPr lang="en-US" dirty="0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4520385"/>
            <a:ext cx="4060287" cy="1817688"/>
          </a:xfrm>
          <a:prstGeom prst="rect">
            <a:avLst/>
          </a:prstGeom>
        </p:spPr>
        <p:txBody>
          <a:bodyPr vert="horz"/>
          <a:lstStyle>
            <a:lvl1pPr>
              <a:defRPr sz="10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1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1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1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1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b="0" dirty="0" smtClean="0"/>
              <a:t>Insert text here</a:t>
            </a:r>
            <a:endParaRPr lang="en-US" dirty="0"/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266898" y="4171361"/>
            <a:ext cx="4079261" cy="344487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Write ‘Results’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862638" y="1586630"/>
            <a:ext cx="3763962" cy="454274"/>
          </a:xfrm>
          <a:prstGeom prst="rect">
            <a:avLst/>
          </a:prstGeom>
        </p:spPr>
        <p:txBody>
          <a:bodyPr vert="horz"/>
          <a:lstStyle>
            <a:lvl1pPr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XX% Insert text here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862638" y="2357638"/>
            <a:ext cx="3763962" cy="454274"/>
          </a:xfrm>
          <a:prstGeom prst="rect">
            <a:avLst/>
          </a:prstGeom>
        </p:spPr>
        <p:txBody>
          <a:bodyPr vert="horz"/>
          <a:lstStyle>
            <a:lvl1pPr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XX% Insert text here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862638" y="3117307"/>
            <a:ext cx="3763962" cy="454274"/>
          </a:xfrm>
          <a:prstGeom prst="rect">
            <a:avLst/>
          </a:prstGeom>
        </p:spPr>
        <p:txBody>
          <a:bodyPr vert="horz"/>
          <a:lstStyle>
            <a:lvl1pPr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XX% Insert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3" name="think-cell Slide" r:id="rId6" imgW="6350000" imgH="6350000" progId="">
                  <p:embed/>
                </p:oleObj>
              </mc:Choice>
              <mc:Fallback>
                <p:oleObj name="think-cell Slide" r:id="rId6" imgW="6350000" imgH="6350000" progId="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7" name="Picture 6" descr="dcm_fullwordmarque_03.eps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51" y="6916739"/>
            <a:ext cx="1212716" cy="423862"/>
          </a:xfrm>
          <a:prstGeom prst="rect">
            <a:avLst/>
          </a:prstGeom>
        </p:spPr>
      </p:pic>
      <p:sp>
        <p:nvSpPr>
          <p:cNvPr id="11" name="Title 6"/>
          <p:cNvSpPr txBox="1">
            <a:spLocks/>
          </p:cNvSpPr>
          <p:nvPr userDrawn="1"/>
        </p:nvSpPr>
        <p:spPr bwMode="gray">
          <a:xfrm>
            <a:off x="263445" y="344821"/>
            <a:ext cx="5380999" cy="409568"/>
          </a:xfrm>
          <a:prstGeom prst="rect">
            <a:avLst/>
          </a:prstGeom>
        </p:spPr>
        <p:txBody>
          <a:bodyPr/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8" name="Content Placeholder 10"/>
          <p:cNvSpPr txBox="1">
            <a:spLocks/>
          </p:cNvSpPr>
          <p:nvPr userDrawn="1"/>
        </p:nvSpPr>
        <p:spPr bwMode="gray">
          <a:xfrm>
            <a:off x="5242128" y="5640762"/>
            <a:ext cx="4449685" cy="770902"/>
          </a:xfrm>
          <a:prstGeom prst="rect">
            <a:avLst/>
          </a:prstGeom>
          <a:ln w="6350">
            <a:noFill/>
            <a:prstDash val="lgDash"/>
          </a:ln>
        </p:spPr>
        <p:txBody>
          <a:bodyPr vert="horz" lIns="0" tIns="0" rIns="0" bIns="0" rtlCol="0">
            <a:noAutofit/>
          </a:bodyPr>
          <a:lstStyle>
            <a:lvl1pPr marL="0" indent="0" algn="l" defTabSz="961844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r">
              <a:lnSpc>
                <a:spcPct val="100000"/>
              </a:lnSpc>
            </a:pPr>
            <a:r>
              <a:rPr lang="en-GB" sz="2000" dirty="0" smtClean="0">
                <a:solidFill>
                  <a:srgbClr val="FFFFFF"/>
                </a:solidFill>
                <a:latin typeface="Helvetica"/>
                <a:cs typeface="Helvetica"/>
              </a:rPr>
              <a:t>Quote to define campaign goes here – can run to two lines.</a:t>
            </a:r>
          </a:p>
          <a:p>
            <a:pPr lvl="2" algn="r">
              <a:lnSpc>
                <a:spcPct val="100000"/>
              </a:lnSpc>
            </a:pPr>
            <a:endParaRPr lang="en-GB" sz="2100" dirty="0" smtClean="0">
              <a:solidFill>
                <a:srgbClr val="FFFFFF"/>
              </a:solidFill>
              <a:latin typeface="Impact"/>
              <a:cs typeface="Impact"/>
            </a:endParaRPr>
          </a:p>
          <a:p>
            <a:pPr lvl="2" algn="r">
              <a:lnSpc>
                <a:spcPct val="100000"/>
              </a:lnSpc>
            </a:pPr>
            <a:endParaRPr lang="en-GB" sz="2100" dirty="0" smtClean="0">
              <a:solidFill>
                <a:srgbClr val="FFFFFF"/>
              </a:solidFill>
              <a:latin typeface="Impact"/>
              <a:cs typeface="Impact"/>
            </a:endParaRPr>
          </a:p>
          <a:p>
            <a:pPr algn="r">
              <a:lnSpc>
                <a:spcPct val="100000"/>
              </a:lnSpc>
            </a:pPr>
            <a:endParaRPr lang="en-GB" sz="21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89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PICTUREHOUSE RECOMMENDS</a:t>
            </a:r>
            <a:endParaRPr lang="en-US" dirty="0"/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Become the tastemakers’ tastemaker</a:t>
            </a:r>
            <a:endParaRPr lang="en-US" dirty="0"/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16"/>
          </p:nvPr>
        </p:nvSpPr>
        <p:spPr>
          <a:xfrm>
            <a:off x="227336" y="2138842"/>
            <a:ext cx="3500488" cy="199542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dirty="0" smtClean="0">
                <a:ea typeface="KaiTi" pitchFamily="49" charset="-122"/>
              </a:rPr>
              <a:t>Picturehouse Recommends is the quarterly film magazine from Picturehouse cinemas. It has a reputation as a stylish, in-depth overview of all upcoming major and arthouse releases, boasting a</a:t>
            </a:r>
            <a:r>
              <a:rPr lang="en-GB" dirty="0" smtClean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  <a:t> dedicated </a:t>
            </a:r>
            <a:r>
              <a:rPr lang="en-GB" dirty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  <a:t>readership of 130,000 per quarter,</a:t>
            </a:r>
            <a:r>
              <a:rPr lang="en-GB" dirty="0" smtClean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  <a:t> plus a </a:t>
            </a:r>
            <a:r>
              <a:rPr lang="en-GB" dirty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  <a:t>further 200,000 printed in</a:t>
            </a:r>
            <a:r>
              <a:rPr lang="en-GB" dirty="0" smtClean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  <a:t> cinemas</a:t>
            </a:r>
            <a:r>
              <a:rPr lang="en-GB" dirty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dirty="0">
              <a:ea typeface="KaiTi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dirty="0" smtClean="0">
                <a:ea typeface="KaiTi" pitchFamily="49" charset="-122"/>
              </a:rPr>
              <a:t>The </a:t>
            </a:r>
            <a:r>
              <a:rPr lang="en-GB" dirty="0">
                <a:ea typeface="KaiTi" pitchFamily="49" charset="-122"/>
              </a:rPr>
              <a:t>sponsorship is centred on the </a:t>
            </a:r>
            <a:r>
              <a:rPr lang="en-GB" dirty="0" smtClean="0">
                <a:ea typeface="KaiTi" pitchFamily="49" charset="-122"/>
              </a:rPr>
              <a:t>magazine</a:t>
            </a:r>
            <a:r>
              <a:rPr lang="en-GB" dirty="0">
                <a:ea typeface="KaiTi" pitchFamily="49" charset="-122"/>
              </a:rPr>
              <a:t>, but combines</a:t>
            </a:r>
            <a:r>
              <a:rPr lang="en-GB" dirty="0" smtClean="0">
                <a:ea typeface="KaiTi" pitchFamily="49" charset="-122"/>
              </a:rPr>
              <a:t> off-screen </a:t>
            </a:r>
            <a:r>
              <a:rPr lang="en-GB" dirty="0">
                <a:ea typeface="KaiTi" pitchFamily="49" charset="-122"/>
              </a:rPr>
              <a:t>and online</a:t>
            </a:r>
            <a:r>
              <a:rPr lang="en-GB" dirty="0" smtClean="0">
                <a:ea typeface="KaiTi" pitchFamily="49" charset="-122"/>
              </a:rPr>
              <a:t> branded assets – as </a:t>
            </a:r>
            <a:r>
              <a:rPr lang="en-GB" dirty="0">
                <a:ea typeface="KaiTi" pitchFamily="49" charset="-122"/>
              </a:rPr>
              <a:t>well as opportunities to screen </a:t>
            </a:r>
            <a:r>
              <a:rPr lang="en-GB" dirty="0" smtClean="0">
                <a:ea typeface="KaiTi" pitchFamily="49" charset="-122"/>
              </a:rPr>
              <a:t>short, </a:t>
            </a:r>
            <a:r>
              <a:rPr lang="en-GB" dirty="0">
                <a:ea typeface="KaiTi" pitchFamily="49" charset="-122"/>
              </a:rPr>
              <a:t>branded </a:t>
            </a:r>
            <a:r>
              <a:rPr lang="en-GB" dirty="0" smtClean="0">
                <a:ea typeface="KaiTi" pitchFamily="49" charset="-122"/>
              </a:rPr>
              <a:t>films – to create a </a:t>
            </a:r>
            <a:r>
              <a:rPr lang="en-GB" dirty="0" smtClean="0">
                <a:ea typeface="KaiTi" pitchFamily="49" charset="-122"/>
                <a:cs typeface="Arial" pitchFamily="34" charset="0"/>
              </a:rPr>
              <a:t>multi-touch point sponsorship, thereby allowing your brand to get in with the most discerning and desirable ABC1 25-44 </a:t>
            </a:r>
            <a:r>
              <a:rPr lang="en-GB" dirty="0">
                <a:ea typeface="KaiTi" pitchFamily="49" charset="-122"/>
                <a:cs typeface="Arial" pitchFamily="34" charset="0"/>
              </a:rPr>
              <a:t>audience over an extended period.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dirty="0">
              <a:ea typeface="KaiTi" pitchFamily="49" charset="-122"/>
            </a:endParaRPr>
          </a:p>
          <a:p>
            <a:pPr defTabSz="914400">
              <a:lnSpc>
                <a:spcPct val="100000"/>
              </a:lnSpc>
              <a:spcBef>
                <a:spcPts val="600"/>
              </a:spcBef>
            </a:pPr>
            <a:endParaRPr lang="en-GB" sz="1100" dirty="0">
              <a:ea typeface="KaiTi" pitchFamily="49" charset="-122"/>
              <a:cs typeface="Arial" pitchFamily="34" charset="0"/>
            </a:endParaRPr>
          </a:p>
        </p:txBody>
      </p:sp>
      <p:sp>
        <p:nvSpPr>
          <p:cNvPr id="74" name="Text Placeholder 73"/>
          <p:cNvSpPr>
            <a:spLocks noGrp="1"/>
          </p:cNvSpPr>
          <p:nvPr>
            <p:ph type="body" sz="quarter" idx="18"/>
          </p:nvPr>
        </p:nvSpPr>
        <p:spPr>
          <a:xfrm>
            <a:off x="215131" y="1812978"/>
            <a:ext cx="3071813" cy="25662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Recommends?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Text Placeholder 74"/>
          <p:cNvSpPr>
            <a:spLocks noGrp="1"/>
          </p:cNvSpPr>
          <p:nvPr>
            <p:ph type="body" sz="quarter" idx="19"/>
          </p:nvPr>
        </p:nvSpPr>
        <p:spPr>
          <a:xfrm>
            <a:off x="234427" y="4196924"/>
            <a:ext cx="3367423" cy="34448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Picturehouse?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 Placeholder 66"/>
          <p:cNvSpPr>
            <a:spLocks noGrp="1"/>
          </p:cNvSpPr>
          <p:nvPr>
            <p:ph type="body" sz="quarter" idx="16"/>
          </p:nvPr>
        </p:nvSpPr>
        <p:spPr>
          <a:xfrm>
            <a:off x="234427" y="4561476"/>
            <a:ext cx="3305176" cy="122675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dirty="0" smtClean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  <a:t>Picturehouse </a:t>
            </a:r>
            <a:r>
              <a:rPr lang="en-GB" dirty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  <a:t>is the UK’s</a:t>
            </a:r>
            <a:r>
              <a:rPr lang="en-GB" dirty="0" smtClean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  <a:t> leading independent </a:t>
            </a:r>
            <a:r>
              <a:rPr lang="en-GB" dirty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  <a:t>cinema </a:t>
            </a:r>
            <a:r>
              <a:rPr lang="en-GB" dirty="0" smtClean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  <a:t>chain. Renowned and revered nationwide, it has become something of a cultural hub in cities across the country, especially for the more </a:t>
            </a:r>
            <a:r>
              <a:rPr lang="en-GB" dirty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  <a:t>discerning, affluent and eclectic</a:t>
            </a:r>
            <a:r>
              <a:rPr lang="en-GB" dirty="0" smtClean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  <a:t> film aficionado.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GB" dirty="0" smtClean="0">
              <a:solidFill>
                <a:schemeClr val="bg1"/>
              </a:solidFill>
              <a:ea typeface="KaiTi" pitchFamily="49" charset="-122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dirty="0" smtClean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  <a:t>If you want to speak to people who know their stuff and always want to know more (about anything and everything), Picturehouse is the place to do it. </a:t>
            </a:r>
          </a:p>
        </p:txBody>
      </p:sp>
      <p:pic>
        <p:nvPicPr>
          <p:cNvPr id="13" name="Picture Placeholder 12" descr="Picturehouse_logo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264" t="-24570" r="-51264" b="-24570"/>
          <a:stretch/>
        </p:blipFill>
        <p:spPr>
          <a:xfrm>
            <a:off x="1503740" y="6874440"/>
            <a:ext cx="1226308" cy="526485"/>
          </a:xfr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64" y="1819756"/>
            <a:ext cx="5566504" cy="338824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205"/>
          <p:cNvSpPr>
            <a:spLocks noEditPoints="1"/>
          </p:cNvSpPr>
          <p:nvPr/>
        </p:nvSpPr>
        <p:spPr bwMode="auto">
          <a:xfrm flipH="1">
            <a:off x="276289" y="1142001"/>
            <a:ext cx="396000" cy="391813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46 w 726"/>
              <a:gd name="T23" fmla="*/ 138 h 726"/>
              <a:gd name="T24" fmla="*/ 352 w 726"/>
              <a:gd name="T25" fmla="*/ 134 h 726"/>
              <a:gd name="T26" fmla="*/ 358 w 726"/>
              <a:gd name="T27" fmla="*/ 132 h 726"/>
              <a:gd name="T28" fmla="*/ 358 w 726"/>
              <a:gd name="T29" fmla="*/ 132 h 726"/>
              <a:gd name="T30" fmla="*/ 368 w 726"/>
              <a:gd name="T31" fmla="*/ 132 h 726"/>
              <a:gd name="T32" fmla="*/ 376 w 726"/>
              <a:gd name="T33" fmla="*/ 134 h 726"/>
              <a:gd name="T34" fmla="*/ 376 w 726"/>
              <a:gd name="T35" fmla="*/ 134 h 726"/>
              <a:gd name="T36" fmla="*/ 434 w 726"/>
              <a:gd name="T37" fmla="*/ 190 h 726"/>
              <a:gd name="T38" fmla="*/ 434 w 726"/>
              <a:gd name="T39" fmla="*/ 226 h 726"/>
              <a:gd name="T40" fmla="*/ 388 w 726"/>
              <a:gd name="T41" fmla="*/ 216 h 726"/>
              <a:gd name="T42" fmla="*/ 364 w 726"/>
              <a:gd name="T43" fmla="*/ 298 h 726"/>
              <a:gd name="T44" fmla="*/ 340 w 726"/>
              <a:gd name="T45" fmla="*/ 216 h 726"/>
              <a:gd name="T46" fmla="*/ 312 w 726"/>
              <a:gd name="T47" fmla="*/ 232 h 726"/>
              <a:gd name="T48" fmla="*/ 286 w 726"/>
              <a:gd name="T49" fmla="*/ 208 h 726"/>
              <a:gd name="T50" fmla="*/ 232 w 726"/>
              <a:gd name="T51" fmla="*/ 406 h 726"/>
              <a:gd name="T52" fmla="*/ 218 w 726"/>
              <a:gd name="T53" fmla="*/ 438 h 726"/>
              <a:gd name="T54" fmla="*/ 140 w 726"/>
              <a:gd name="T55" fmla="*/ 380 h 726"/>
              <a:gd name="T56" fmla="*/ 138 w 726"/>
              <a:gd name="T57" fmla="*/ 378 h 726"/>
              <a:gd name="T58" fmla="*/ 136 w 726"/>
              <a:gd name="T59" fmla="*/ 376 h 726"/>
              <a:gd name="T60" fmla="*/ 136 w 726"/>
              <a:gd name="T61" fmla="*/ 350 h 726"/>
              <a:gd name="T62" fmla="*/ 138 w 726"/>
              <a:gd name="T63" fmla="*/ 348 h 726"/>
              <a:gd name="T64" fmla="*/ 140 w 726"/>
              <a:gd name="T65" fmla="*/ 346 h 726"/>
              <a:gd name="T66" fmla="*/ 218 w 726"/>
              <a:gd name="T67" fmla="*/ 288 h 726"/>
              <a:gd name="T68" fmla="*/ 232 w 726"/>
              <a:gd name="T69" fmla="*/ 320 h 726"/>
              <a:gd name="T70" fmla="*/ 292 w 726"/>
              <a:gd name="T71" fmla="*/ 346 h 726"/>
              <a:gd name="T72" fmla="*/ 284 w 726"/>
              <a:gd name="T73" fmla="*/ 386 h 726"/>
              <a:gd name="T74" fmla="*/ 382 w 726"/>
              <a:gd name="T75" fmla="*/ 588 h 726"/>
              <a:gd name="T76" fmla="*/ 356 w 726"/>
              <a:gd name="T77" fmla="*/ 594 h 726"/>
              <a:gd name="T78" fmla="*/ 350 w 726"/>
              <a:gd name="T79" fmla="*/ 590 h 726"/>
              <a:gd name="T80" fmla="*/ 286 w 726"/>
              <a:gd name="T81" fmla="*/ 518 h 726"/>
              <a:gd name="T82" fmla="*/ 312 w 726"/>
              <a:gd name="T83" fmla="*/ 492 h 726"/>
              <a:gd name="T84" fmla="*/ 340 w 726"/>
              <a:gd name="T85" fmla="*/ 452 h 726"/>
              <a:gd name="T86" fmla="*/ 374 w 726"/>
              <a:gd name="T87" fmla="*/ 430 h 726"/>
              <a:gd name="T88" fmla="*/ 398 w 726"/>
              <a:gd name="T89" fmla="*/ 500 h 726"/>
              <a:gd name="T90" fmla="*/ 434 w 726"/>
              <a:gd name="T91" fmla="*/ 500 h 726"/>
              <a:gd name="T92" fmla="*/ 434 w 726"/>
              <a:gd name="T93" fmla="*/ 534 h 726"/>
              <a:gd name="T94" fmla="*/ 518 w 726"/>
              <a:gd name="T95" fmla="*/ 440 h 726"/>
              <a:gd name="T96" fmla="*/ 496 w 726"/>
              <a:gd name="T97" fmla="*/ 424 h 726"/>
              <a:gd name="T98" fmla="*/ 452 w 726"/>
              <a:gd name="T99" fmla="*/ 388 h 726"/>
              <a:gd name="T100" fmla="*/ 428 w 726"/>
              <a:gd name="T101" fmla="*/ 362 h 726"/>
              <a:gd name="T102" fmla="*/ 502 w 726"/>
              <a:gd name="T103" fmla="*/ 328 h 726"/>
              <a:gd name="T104" fmla="*/ 502 w 726"/>
              <a:gd name="T105" fmla="*/ 292 h 726"/>
              <a:gd name="T106" fmla="*/ 536 w 726"/>
              <a:gd name="T107" fmla="*/ 292 h 726"/>
              <a:gd name="T108" fmla="*/ 596 w 726"/>
              <a:gd name="T109" fmla="*/ 362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4" y="190"/>
                </a:moveTo>
                <a:lnTo>
                  <a:pt x="346" y="138"/>
                </a:lnTo>
                <a:lnTo>
                  <a:pt x="350" y="136"/>
                </a:lnTo>
                <a:lnTo>
                  <a:pt x="352" y="134"/>
                </a:lnTo>
                <a:lnTo>
                  <a:pt x="354" y="132"/>
                </a:lnTo>
                <a:lnTo>
                  <a:pt x="358" y="132"/>
                </a:lnTo>
                <a:lnTo>
                  <a:pt x="364" y="130"/>
                </a:lnTo>
                <a:lnTo>
                  <a:pt x="368" y="132"/>
                </a:lnTo>
                <a:lnTo>
                  <a:pt x="370" y="132"/>
                </a:lnTo>
                <a:lnTo>
                  <a:pt x="374" y="132"/>
                </a:lnTo>
                <a:lnTo>
                  <a:pt x="376" y="134"/>
                </a:lnTo>
                <a:lnTo>
                  <a:pt x="378" y="136"/>
                </a:lnTo>
                <a:lnTo>
                  <a:pt x="382" y="138"/>
                </a:lnTo>
                <a:lnTo>
                  <a:pt x="434" y="190"/>
                </a:lnTo>
                <a:lnTo>
                  <a:pt x="440" y="198"/>
                </a:lnTo>
                <a:lnTo>
                  <a:pt x="440" y="208"/>
                </a:lnTo>
                <a:lnTo>
                  <a:pt x="440" y="218"/>
                </a:lnTo>
                <a:lnTo>
                  <a:pt x="434" y="226"/>
                </a:lnTo>
                <a:lnTo>
                  <a:pt x="426" y="230"/>
                </a:lnTo>
                <a:lnTo>
                  <a:pt x="416" y="232"/>
                </a:lnTo>
                <a:lnTo>
                  <a:pt x="408" y="230"/>
                </a:lnTo>
                <a:lnTo>
                  <a:pt x="398" y="226"/>
                </a:lnTo>
                <a:lnTo>
                  <a:pt x="388" y="216"/>
                </a:lnTo>
                <a:lnTo>
                  <a:pt x="388" y="274"/>
                </a:lnTo>
                <a:lnTo>
                  <a:pt x="386" y="284"/>
                </a:lnTo>
                <a:lnTo>
                  <a:pt x="382" y="292"/>
                </a:lnTo>
                <a:lnTo>
                  <a:pt x="374" y="296"/>
                </a:lnTo>
                <a:lnTo>
                  <a:pt x="364" y="298"/>
                </a:lnTo>
                <a:lnTo>
                  <a:pt x="354" y="296"/>
                </a:lnTo>
                <a:lnTo>
                  <a:pt x="346" y="292"/>
                </a:lnTo>
                <a:lnTo>
                  <a:pt x="342" y="284"/>
                </a:lnTo>
                <a:lnTo>
                  <a:pt x="340" y="274"/>
                </a:lnTo>
                <a:lnTo>
                  <a:pt x="340" y="216"/>
                </a:lnTo>
                <a:lnTo>
                  <a:pt x="328" y="226"/>
                </a:lnTo>
                <a:lnTo>
                  <a:pt x="320" y="230"/>
                </a:lnTo>
                <a:lnTo>
                  <a:pt x="312" y="232"/>
                </a:lnTo>
                <a:lnTo>
                  <a:pt x="302" y="230"/>
                </a:lnTo>
                <a:lnTo>
                  <a:pt x="294" y="226"/>
                </a:lnTo>
                <a:lnTo>
                  <a:pt x="288" y="218"/>
                </a:lnTo>
                <a:lnTo>
                  <a:pt x="286" y="208"/>
                </a:lnTo>
                <a:lnTo>
                  <a:pt x="288" y="198"/>
                </a:lnTo>
                <a:lnTo>
                  <a:pt x="294" y="190"/>
                </a:lnTo>
                <a:close/>
                <a:moveTo>
                  <a:pt x="226" y="398"/>
                </a:moveTo>
                <a:lnTo>
                  <a:pt x="226" y="398"/>
                </a:lnTo>
                <a:lnTo>
                  <a:pt x="232" y="406"/>
                </a:lnTo>
                <a:lnTo>
                  <a:pt x="234" y="416"/>
                </a:lnTo>
                <a:lnTo>
                  <a:pt x="232" y="424"/>
                </a:lnTo>
                <a:lnTo>
                  <a:pt x="226" y="432"/>
                </a:lnTo>
                <a:lnTo>
                  <a:pt x="218" y="438"/>
                </a:lnTo>
                <a:lnTo>
                  <a:pt x="210" y="440"/>
                </a:lnTo>
                <a:lnTo>
                  <a:pt x="200" y="438"/>
                </a:lnTo>
                <a:lnTo>
                  <a:pt x="192" y="432"/>
                </a:lnTo>
                <a:lnTo>
                  <a:pt x="140" y="380"/>
                </a:lnTo>
                <a:lnTo>
                  <a:pt x="138" y="378"/>
                </a:lnTo>
                <a:lnTo>
                  <a:pt x="136" y="376"/>
                </a:lnTo>
                <a:lnTo>
                  <a:pt x="132" y="370"/>
                </a:lnTo>
                <a:lnTo>
                  <a:pt x="132" y="362"/>
                </a:lnTo>
                <a:lnTo>
                  <a:pt x="132" y="356"/>
                </a:lnTo>
                <a:lnTo>
                  <a:pt x="136" y="350"/>
                </a:lnTo>
                <a:lnTo>
                  <a:pt x="138" y="348"/>
                </a:lnTo>
                <a:lnTo>
                  <a:pt x="140" y="346"/>
                </a:lnTo>
                <a:lnTo>
                  <a:pt x="192" y="292"/>
                </a:lnTo>
                <a:lnTo>
                  <a:pt x="200" y="288"/>
                </a:lnTo>
                <a:lnTo>
                  <a:pt x="210" y="286"/>
                </a:lnTo>
                <a:lnTo>
                  <a:pt x="218" y="288"/>
                </a:lnTo>
                <a:lnTo>
                  <a:pt x="226" y="292"/>
                </a:lnTo>
                <a:lnTo>
                  <a:pt x="232" y="302"/>
                </a:lnTo>
                <a:lnTo>
                  <a:pt x="234" y="310"/>
                </a:lnTo>
                <a:lnTo>
                  <a:pt x="232" y="320"/>
                </a:lnTo>
                <a:lnTo>
                  <a:pt x="226" y="328"/>
                </a:lnTo>
                <a:lnTo>
                  <a:pt x="216" y="338"/>
                </a:lnTo>
                <a:lnTo>
                  <a:pt x="274" y="338"/>
                </a:lnTo>
                <a:lnTo>
                  <a:pt x="284" y="340"/>
                </a:lnTo>
                <a:lnTo>
                  <a:pt x="292" y="346"/>
                </a:lnTo>
                <a:lnTo>
                  <a:pt x="298" y="354"/>
                </a:lnTo>
                <a:lnTo>
                  <a:pt x="300" y="362"/>
                </a:lnTo>
                <a:lnTo>
                  <a:pt x="298" y="372"/>
                </a:lnTo>
                <a:lnTo>
                  <a:pt x="292" y="380"/>
                </a:lnTo>
                <a:lnTo>
                  <a:pt x="284" y="386"/>
                </a:lnTo>
                <a:lnTo>
                  <a:pt x="274" y="388"/>
                </a:lnTo>
                <a:lnTo>
                  <a:pt x="216" y="388"/>
                </a:lnTo>
                <a:lnTo>
                  <a:pt x="226" y="398"/>
                </a:lnTo>
                <a:close/>
                <a:moveTo>
                  <a:pt x="434" y="534"/>
                </a:moveTo>
                <a:lnTo>
                  <a:pt x="382" y="588"/>
                </a:lnTo>
                <a:lnTo>
                  <a:pt x="374" y="592"/>
                </a:lnTo>
                <a:lnTo>
                  <a:pt x="364" y="594"/>
                </a:lnTo>
                <a:lnTo>
                  <a:pt x="358" y="594"/>
                </a:lnTo>
                <a:lnTo>
                  <a:pt x="356" y="594"/>
                </a:lnTo>
                <a:lnTo>
                  <a:pt x="354" y="594"/>
                </a:lnTo>
                <a:lnTo>
                  <a:pt x="354" y="592"/>
                </a:lnTo>
                <a:lnTo>
                  <a:pt x="350" y="590"/>
                </a:lnTo>
                <a:lnTo>
                  <a:pt x="346" y="588"/>
                </a:lnTo>
                <a:lnTo>
                  <a:pt x="294" y="534"/>
                </a:lnTo>
                <a:lnTo>
                  <a:pt x="288" y="526"/>
                </a:lnTo>
                <a:lnTo>
                  <a:pt x="286" y="518"/>
                </a:lnTo>
                <a:lnTo>
                  <a:pt x="288" y="508"/>
                </a:lnTo>
                <a:lnTo>
                  <a:pt x="294" y="500"/>
                </a:lnTo>
                <a:lnTo>
                  <a:pt x="302" y="494"/>
                </a:lnTo>
                <a:lnTo>
                  <a:pt x="312" y="492"/>
                </a:lnTo>
                <a:lnTo>
                  <a:pt x="320" y="494"/>
                </a:lnTo>
                <a:lnTo>
                  <a:pt x="328" y="500"/>
                </a:lnTo>
                <a:lnTo>
                  <a:pt x="340" y="510"/>
                </a:lnTo>
                <a:lnTo>
                  <a:pt x="340" y="452"/>
                </a:lnTo>
                <a:lnTo>
                  <a:pt x="342" y="442"/>
                </a:lnTo>
                <a:lnTo>
                  <a:pt x="346" y="434"/>
                </a:lnTo>
                <a:lnTo>
                  <a:pt x="354" y="430"/>
                </a:lnTo>
                <a:lnTo>
                  <a:pt x="364" y="428"/>
                </a:lnTo>
                <a:lnTo>
                  <a:pt x="374" y="430"/>
                </a:lnTo>
                <a:lnTo>
                  <a:pt x="382" y="434"/>
                </a:lnTo>
                <a:lnTo>
                  <a:pt x="386" y="442"/>
                </a:lnTo>
                <a:lnTo>
                  <a:pt x="388" y="452"/>
                </a:lnTo>
                <a:lnTo>
                  <a:pt x="388" y="510"/>
                </a:lnTo>
                <a:lnTo>
                  <a:pt x="398" y="500"/>
                </a:lnTo>
                <a:lnTo>
                  <a:pt x="408" y="494"/>
                </a:lnTo>
                <a:lnTo>
                  <a:pt x="416" y="492"/>
                </a:lnTo>
                <a:lnTo>
                  <a:pt x="426" y="494"/>
                </a:lnTo>
                <a:lnTo>
                  <a:pt x="434" y="500"/>
                </a:lnTo>
                <a:lnTo>
                  <a:pt x="440" y="508"/>
                </a:lnTo>
                <a:lnTo>
                  <a:pt x="440" y="518"/>
                </a:lnTo>
                <a:lnTo>
                  <a:pt x="440" y="526"/>
                </a:lnTo>
                <a:lnTo>
                  <a:pt x="434" y="534"/>
                </a:lnTo>
                <a:close/>
                <a:moveTo>
                  <a:pt x="588" y="380"/>
                </a:moveTo>
                <a:lnTo>
                  <a:pt x="588" y="380"/>
                </a:lnTo>
                <a:lnTo>
                  <a:pt x="536" y="432"/>
                </a:lnTo>
                <a:lnTo>
                  <a:pt x="528" y="438"/>
                </a:lnTo>
                <a:lnTo>
                  <a:pt x="518" y="440"/>
                </a:lnTo>
                <a:lnTo>
                  <a:pt x="510" y="438"/>
                </a:lnTo>
                <a:lnTo>
                  <a:pt x="502" y="432"/>
                </a:lnTo>
                <a:lnTo>
                  <a:pt x="496" y="424"/>
                </a:lnTo>
                <a:lnTo>
                  <a:pt x="494" y="416"/>
                </a:lnTo>
                <a:lnTo>
                  <a:pt x="496" y="406"/>
                </a:lnTo>
                <a:lnTo>
                  <a:pt x="502" y="398"/>
                </a:lnTo>
                <a:lnTo>
                  <a:pt x="512" y="388"/>
                </a:lnTo>
                <a:lnTo>
                  <a:pt x="452" y="388"/>
                </a:lnTo>
                <a:lnTo>
                  <a:pt x="444" y="386"/>
                </a:lnTo>
                <a:lnTo>
                  <a:pt x="436" y="380"/>
                </a:lnTo>
                <a:lnTo>
                  <a:pt x="430" y="372"/>
                </a:lnTo>
                <a:lnTo>
                  <a:pt x="428" y="362"/>
                </a:lnTo>
                <a:lnTo>
                  <a:pt x="430" y="354"/>
                </a:lnTo>
                <a:lnTo>
                  <a:pt x="436" y="346"/>
                </a:lnTo>
                <a:lnTo>
                  <a:pt x="444" y="340"/>
                </a:lnTo>
                <a:lnTo>
                  <a:pt x="452" y="338"/>
                </a:lnTo>
                <a:lnTo>
                  <a:pt x="512" y="338"/>
                </a:lnTo>
                <a:lnTo>
                  <a:pt x="502" y="328"/>
                </a:lnTo>
                <a:lnTo>
                  <a:pt x="496" y="320"/>
                </a:lnTo>
                <a:lnTo>
                  <a:pt x="494" y="310"/>
                </a:lnTo>
                <a:lnTo>
                  <a:pt x="496" y="302"/>
                </a:lnTo>
                <a:lnTo>
                  <a:pt x="502" y="292"/>
                </a:lnTo>
                <a:lnTo>
                  <a:pt x="510" y="288"/>
                </a:lnTo>
                <a:lnTo>
                  <a:pt x="518" y="286"/>
                </a:lnTo>
                <a:lnTo>
                  <a:pt x="528" y="288"/>
                </a:lnTo>
                <a:lnTo>
                  <a:pt x="536" y="292"/>
                </a:lnTo>
                <a:lnTo>
                  <a:pt x="588" y="346"/>
                </a:lnTo>
                <a:lnTo>
                  <a:pt x="594" y="354"/>
                </a:lnTo>
                <a:lnTo>
                  <a:pt x="596" y="362"/>
                </a:lnTo>
                <a:lnTo>
                  <a:pt x="594" y="372"/>
                </a:lnTo>
                <a:lnTo>
                  <a:pt x="588" y="3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1720894" y="1142001"/>
            <a:ext cx="396000" cy="391813"/>
          </a:xfrm>
          <a:custGeom>
            <a:avLst/>
            <a:gdLst>
              <a:gd name="T0" fmla="*/ 529472 w 1087200"/>
              <a:gd name="T1" fmla="*/ 560819 h 1087200"/>
              <a:gd name="T2" fmla="*/ 539300 w 1087200"/>
              <a:gd name="T3" fmla="*/ 585416 h 1087200"/>
              <a:gd name="T4" fmla="*/ 523330 w 1087200"/>
              <a:gd name="T5" fmla="*/ 611243 h 1087200"/>
              <a:gd name="T6" fmla="*/ 339060 w 1087200"/>
              <a:gd name="T7" fmla="*/ 482107 h 1087200"/>
              <a:gd name="T8" fmla="*/ 512274 w 1087200"/>
              <a:gd name="T9" fmla="*/ 473498 h 1087200"/>
              <a:gd name="T10" fmla="*/ 533158 w 1087200"/>
              <a:gd name="T11" fmla="*/ 484567 h 1087200"/>
              <a:gd name="T12" fmla="*/ 534386 w 1087200"/>
              <a:gd name="T13" fmla="*/ 511624 h 1087200"/>
              <a:gd name="T14" fmla="*/ 514731 w 1087200"/>
              <a:gd name="T15" fmla="*/ 525152 h 1087200"/>
              <a:gd name="T16" fmla="*/ 773940 w 1087200"/>
              <a:gd name="T17" fmla="*/ 466119 h 1087200"/>
              <a:gd name="T18" fmla="*/ 786224 w 1087200"/>
              <a:gd name="T19" fmla="*/ 494406 h 1087200"/>
              <a:gd name="T20" fmla="*/ 444708 w 1087200"/>
              <a:gd name="T21" fmla="*/ 442752 h 1087200"/>
              <a:gd name="T22" fmla="*/ 546672 w 1087200"/>
              <a:gd name="T23" fmla="*/ 640761 h 1087200"/>
              <a:gd name="T24" fmla="*/ 573698 w 1087200"/>
              <a:gd name="T25" fmla="*/ 621083 h 1087200"/>
              <a:gd name="T26" fmla="*/ 581069 w 1087200"/>
              <a:gd name="T27" fmla="*/ 580497 h 1087200"/>
              <a:gd name="T28" fmla="*/ 561413 w 1087200"/>
              <a:gd name="T29" fmla="*/ 546061 h 1087200"/>
              <a:gd name="T30" fmla="*/ 563870 w 1087200"/>
              <a:gd name="T31" fmla="*/ 530073 h 1087200"/>
              <a:gd name="T32" fmla="*/ 577384 w 1087200"/>
              <a:gd name="T33" fmla="*/ 494406 h 1087200"/>
              <a:gd name="T34" fmla="*/ 551586 w 1087200"/>
              <a:gd name="T35" fmla="*/ 447672 h 1087200"/>
              <a:gd name="T36" fmla="*/ 314490 w 1087200"/>
              <a:gd name="T37" fmla="*/ 442752 h 1087200"/>
              <a:gd name="T38" fmla="*/ 379599 w 1087200"/>
              <a:gd name="T39" fmla="*/ 644450 h 1087200"/>
              <a:gd name="T40" fmla="*/ 659691 w 1087200"/>
              <a:gd name="T41" fmla="*/ 440292 h 1087200"/>
              <a:gd name="T42" fmla="*/ 619152 w 1087200"/>
              <a:gd name="T43" fmla="*/ 458740 h 1087200"/>
              <a:gd name="T44" fmla="*/ 603182 w 1087200"/>
              <a:gd name="T45" fmla="*/ 504245 h 1087200"/>
              <a:gd name="T46" fmla="*/ 605638 w 1087200"/>
              <a:gd name="T47" fmla="*/ 600174 h 1087200"/>
              <a:gd name="T48" fmla="*/ 625294 w 1087200"/>
              <a:gd name="T49" fmla="*/ 634611 h 1087200"/>
              <a:gd name="T50" fmla="*/ 671976 w 1087200"/>
              <a:gd name="T51" fmla="*/ 648139 h 1087200"/>
              <a:gd name="T52" fmla="*/ 717429 w 1087200"/>
              <a:gd name="T53" fmla="*/ 632151 h 1087200"/>
              <a:gd name="T54" fmla="*/ 732171 w 1087200"/>
              <a:gd name="T55" fmla="*/ 576807 h 1087200"/>
              <a:gd name="T56" fmla="*/ 686718 w 1087200"/>
              <a:gd name="T57" fmla="*/ 608783 h 1087200"/>
              <a:gd name="T58" fmla="*/ 657234 w 1087200"/>
              <a:gd name="T59" fmla="*/ 613703 h 1087200"/>
              <a:gd name="T60" fmla="*/ 644950 w 1087200"/>
              <a:gd name="T61" fmla="*/ 543601 h 1087200"/>
              <a:gd name="T62" fmla="*/ 657234 w 1087200"/>
              <a:gd name="T63" fmla="*/ 473498 h 1087200"/>
              <a:gd name="T64" fmla="*/ 683032 w 1087200"/>
              <a:gd name="T65" fmla="*/ 474728 h 1087200"/>
              <a:gd name="T66" fmla="*/ 729714 w 1087200"/>
              <a:gd name="T67" fmla="*/ 506705 h 1087200"/>
              <a:gd name="T68" fmla="*/ 713744 w 1087200"/>
              <a:gd name="T69" fmla="*/ 452591 h 1087200"/>
              <a:gd name="T70" fmla="*/ 515959 w 1087200"/>
              <a:gd name="T71" fmla="*/ 0 h 1087200"/>
              <a:gd name="T72" fmla="*/ 653549 w 1087200"/>
              <a:gd name="T73" fmla="*/ 11069 h 1087200"/>
              <a:gd name="T74" fmla="*/ 778853 w 1087200"/>
              <a:gd name="T75" fmla="*/ 52884 h 1087200"/>
              <a:gd name="T76" fmla="*/ 889416 w 1087200"/>
              <a:gd name="T77" fmla="*/ 124216 h 1087200"/>
              <a:gd name="T78" fmla="*/ 979094 w 1087200"/>
              <a:gd name="T79" fmla="*/ 217686 h 1087200"/>
              <a:gd name="T80" fmla="*/ 1044204 w 1087200"/>
              <a:gd name="T81" fmla="*/ 332063 h 1087200"/>
              <a:gd name="T82" fmla="*/ 1079829 w 1087200"/>
              <a:gd name="T83" fmla="*/ 461199 h 1087200"/>
              <a:gd name="T84" fmla="*/ 1083515 w 1087200"/>
              <a:gd name="T85" fmla="*/ 598944 h 1087200"/>
              <a:gd name="T86" fmla="*/ 1054031 w 1087200"/>
              <a:gd name="T87" fmla="*/ 730540 h 1087200"/>
              <a:gd name="T88" fmla="*/ 993836 w 1087200"/>
              <a:gd name="T89" fmla="*/ 847377 h 1087200"/>
              <a:gd name="T90" fmla="*/ 909071 w 1087200"/>
              <a:gd name="T91" fmla="*/ 945766 h 1087200"/>
              <a:gd name="T92" fmla="*/ 802194 w 1087200"/>
              <a:gd name="T93" fmla="*/ 1022017 h 1087200"/>
              <a:gd name="T94" fmla="*/ 679346 w 1087200"/>
              <a:gd name="T95" fmla="*/ 1069982 h 1087200"/>
              <a:gd name="T96" fmla="*/ 542986 w 1087200"/>
              <a:gd name="T97" fmla="*/ 1087200 h 1087200"/>
              <a:gd name="T98" fmla="*/ 407854 w 1087200"/>
              <a:gd name="T99" fmla="*/ 1069982 h 1087200"/>
              <a:gd name="T100" fmla="*/ 285006 w 1087200"/>
              <a:gd name="T101" fmla="*/ 1022017 h 1087200"/>
              <a:gd name="T102" fmla="*/ 178129 w 1087200"/>
              <a:gd name="T103" fmla="*/ 945766 h 1087200"/>
              <a:gd name="T104" fmla="*/ 93364 w 1087200"/>
              <a:gd name="T105" fmla="*/ 847377 h 1087200"/>
              <a:gd name="T106" fmla="*/ 33169 w 1087200"/>
              <a:gd name="T107" fmla="*/ 730540 h 1087200"/>
              <a:gd name="T108" fmla="*/ 3685 w 1087200"/>
              <a:gd name="T109" fmla="*/ 598944 h 1087200"/>
              <a:gd name="T110" fmla="*/ 7371 w 1087200"/>
              <a:gd name="T111" fmla="*/ 461199 h 1087200"/>
              <a:gd name="T112" fmla="*/ 42997 w 1087200"/>
              <a:gd name="T113" fmla="*/ 332063 h 1087200"/>
              <a:gd name="T114" fmla="*/ 108106 w 1087200"/>
              <a:gd name="T115" fmla="*/ 217686 h 1087200"/>
              <a:gd name="T116" fmla="*/ 197784 w 1087200"/>
              <a:gd name="T117" fmla="*/ 124216 h 1087200"/>
              <a:gd name="T118" fmla="*/ 308347 w 1087200"/>
              <a:gd name="T119" fmla="*/ 52884 h 1087200"/>
              <a:gd name="T120" fmla="*/ 433652 w 1087200"/>
              <a:gd name="T121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7200" h="1087200">
                <a:moveTo>
                  <a:pt x="486476" y="555899"/>
                </a:moveTo>
                <a:lnTo>
                  <a:pt x="511045" y="555899"/>
                </a:lnTo>
                <a:lnTo>
                  <a:pt x="518416" y="557129"/>
                </a:lnTo>
                <a:lnTo>
                  <a:pt x="524558" y="558359"/>
                </a:lnTo>
                <a:lnTo>
                  <a:pt x="529472" y="560819"/>
                </a:lnTo>
                <a:lnTo>
                  <a:pt x="533158" y="563278"/>
                </a:lnTo>
                <a:lnTo>
                  <a:pt x="535615" y="568198"/>
                </a:lnTo>
                <a:lnTo>
                  <a:pt x="536843" y="573117"/>
                </a:lnTo>
                <a:lnTo>
                  <a:pt x="538072" y="578037"/>
                </a:lnTo>
                <a:lnTo>
                  <a:pt x="539300" y="585416"/>
                </a:lnTo>
                <a:lnTo>
                  <a:pt x="538072" y="594025"/>
                </a:lnTo>
                <a:lnTo>
                  <a:pt x="535615" y="601404"/>
                </a:lnTo>
                <a:lnTo>
                  <a:pt x="531929" y="606324"/>
                </a:lnTo>
                <a:lnTo>
                  <a:pt x="528244" y="610014"/>
                </a:lnTo>
                <a:lnTo>
                  <a:pt x="523330" y="611243"/>
                </a:lnTo>
                <a:lnTo>
                  <a:pt x="518416" y="612473"/>
                </a:lnTo>
                <a:lnTo>
                  <a:pt x="509817" y="613703"/>
                </a:lnTo>
                <a:lnTo>
                  <a:pt x="486476" y="613703"/>
                </a:lnTo>
                <a:lnTo>
                  <a:pt x="486476" y="555899"/>
                </a:lnTo>
                <a:close/>
                <a:moveTo>
                  <a:pt x="339060" y="482107"/>
                </a:moveTo>
                <a:lnTo>
                  <a:pt x="359944" y="568198"/>
                </a:lnTo>
                <a:lnTo>
                  <a:pt x="319404" y="568198"/>
                </a:lnTo>
                <a:lnTo>
                  <a:pt x="339060" y="482107"/>
                </a:lnTo>
                <a:close/>
                <a:moveTo>
                  <a:pt x="486476" y="473498"/>
                </a:moveTo>
                <a:lnTo>
                  <a:pt x="512274" y="473498"/>
                </a:lnTo>
                <a:lnTo>
                  <a:pt x="517188" y="474728"/>
                </a:lnTo>
                <a:lnTo>
                  <a:pt x="522101" y="475958"/>
                </a:lnTo>
                <a:lnTo>
                  <a:pt x="525787" y="478418"/>
                </a:lnTo>
                <a:lnTo>
                  <a:pt x="529472" y="480877"/>
                </a:lnTo>
                <a:lnTo>
                  <a:pt x="533158" y="484567"/>
                </a:lnTo>
                <a:lnTo>
                  <a:pt x="534386" y="489486"/>
                </a:lnTo>
                <a:lnTo>
                  <a:pt x="535615" y="494406"/>
                </a:lnTo>
                <a:lnTo>
                  <a:pt x="536843" y="499325"/>
                </a:lnTo>
                <a:lnTo>
                  <a:pt x="535615" y="506704"/>
                </a:lnTo>
                <a:lnTo>
                  <a:pt x="534386" y="511624"/>
                </a:lnTo>
                <a:lnTo>
                  <a:pt x="531929" y="516543"/>
                </a:lnTo>
                <a:lnTo>
                  <a:pt x="529472" y="520233"/>
                </a:lnTo>
                <a:lnTo>
                  <a:pt x="525787" y="522692"/>
                </a:lnTo>
                <a:lnTo>
                  <a:pt x="522101" y="523922"/>
                </a:lnTo>
                <a:lnTo>
                  <a:pt x="514731" y="525152"/>
                </a:lnTo>
                <a:lnTo>
                  <a:pt x="486476" y="525152"/>
                </a:lnTo>
                <a:lnTo>
                  <a:pt x="486476" y="473498"/>
                </a:lnTo>
                <a:close/>
                <a:moveTo>
                  <a:pt x="791138" y="450131"/>
                </a:moveTo>
                <a:lnTo>
                  <a:pt x="783767" y="458740"/>
                </a:lnTo>
                <a:lnTo>
                  <a:pt x="773940" y="466119"/>
                </a:lnTo>
                <a:lnTo>
                  <a:pt x="764112" y="473499"/>
                </a:lnTo>
                <a:lnTo>
                  <a:pt x="754284" y="479648"/>
                </a:lnTo>
                <a:lnTo>
                  <a:pt x="754284" y="516544"/>
                </a:lnTo>
                <a:lnTo>
                  <a:pt x="771483" y="506705"/>
                </a:lnTo>
                <a:lnTo>
                  <a:pt x="786224" y="494406"/>
                </a:lnTo>
                <a:lnTo>
                  <a:pt x="786224" y="644450"/>
                </a:lnTo>
                <a:lnTo>
                  <a:pt x="829221" y="644450"/>
                </a:lnTo>
                <a:lnTo>
                  <a:pt x="829221" y="450131"/>
                </a:lnTo>
                <a:lnTo>
                  <a:pt x="791138" y="450131"/>
                </a:lnTo>
                <a:close/>
                <a:moveTo>
                  <a:pt x="444708" y="442752"/>
                </a:moveTo>
                <a:lnTo>
                  <a:pt x="444708" y="644450"/>
                </a:lnTo>
                <a:lnTo>
                  <a:pt x="518417" y="644450"/>
                </a:lnTo>
                <a:lnTo>
                  <a:pt x="527016" y="644450"/>
                </a:lnTo>
                <a:lnTo>
                  <a:pt x="535615" y="643220"/>
                </a:lnTo>
                <a:lnTo>
                  <a:pt x="546672" y="640761"/>
                </a:lnTo>
                <a:lnTo>
                  <a:pt x="556499" y="637071"/>
                </a:lnTo>
                <a:lnTo>
                  <a:pt x="561413" y="633381"/>
                </a:lnTo>
                <a:lnTo>
                  <a:pt x="566327" y="629692"/>
                </a:lnTo>
                <a:lnTo>
                  <a:pt x="570013" y="626002"/>
                </a:lnTo>
                <a:lnTo>
                  <a:pt x="573698" y="621083"/>
                </a:lnTo>
                <a:lnTo>
                  <a:pt x="576155" y="614933"/>
                </a:lnTo>
                <a:lnTo>
                  <a:pt x="578612" y="607554"/>
                </a:lnTo>
                <a:lnTo>
                  <a:pt x="579841" y="600175"/>
                </a:lnTo>
                <a:lnTo>
                  <a:pt x="581069" y="591566"/>
                </a:lnTo>
                <a:lnTo>
                  <a:pt x="581069" y="580497"/>
                </a:lnTo>
                <a:lnTo>
                  <a:pt x="578612" y="571888"/>
                </a:lnTo>
                <a:lnTo>
                  <a:pt x="577384" y="563279"/>
                </a:lnTo>
                <a:lnTo>
                  <a:pt x="573698" y="557130"/>
                </a:lnTo>
                <a:lnTo>
                  <a:pt x="568784" y="550980"/>
                </a:lnTo>
                <a:lnTo>
                  <a:pt x="561413" y="546061"/>
                </a:lnTo>
                <a:lnTo>
                  <a:pt x="554043" y="542371"/>
                </a:lnTo>
                <a:lnTo>
                  <a:pt x="542986" y="539912"/>
                </a:lnTo>
                <a:lnTo>
                  <a:pt x="551586" y="537452"/>
                </a:lnTo>
                <a:lnTo>
                  <a:pt x="557728" y="533762"/>
                </a:lnTo>
                <a:lnTo>
                  <a:pt x="563870" y="530073"/>
                </a:lnTo>
                <a:lnTo>
                  <a:pt x="568784" y="523923"/>
                </a:lnTo>
                <a:lnTo>
                  <a:pt x="572470" y="517774"/>
                </a:lnTo>
                <a:lnTo>
                  <a:pt x="574927" y="511625"/>
                </a:lnTo>
                <a:lnTo>
                  <a:pt x="577384" y="503016"/>
                </a:lnTo>
                <a:lnTo>
                  <a:pt x="577384" y="494406"/>
                </a:lnTo>
                <a:lnTo>
                  <a:pt x="576155" y="480878"/>
                </a:lnTo>
                <a:lnTo>
                  <a:pt x="572470" y="468579"/>
                </a:lnTo>
                <a:lnTo>
                  <a:pt x="567556" y="459970"/>
                </a:lnTo>
                <a:lnTo>
                  <a:pt x="560185" y="452591"/>
                </a:lnTo>
                <a:lnTo>
                  <a:pt x="551586" y="447672"/>
                </a:lnTo>
                <a:lnTo>
                  <a:pt x="541758" y="445212"/>
                </a:lnTo>
                <a:lnTo>
                  <a:pt x="530701" y="442752"/>
                </a:lnTo>
                <a:lnTo>
                  <a:pt x="519645" y="442752"/>
                </a:lnTo>
                <a:lnTo>
                  <a:pt x="444708" y="442752"/>
                </a:lnTo>
                <a:close/>
                <a:moveTo>
                  <a:pt x="314490" y="442752"/>
                </a:moveTo>
                <a:lnTo>
                  <a:pt x="257980" y="644450"/>
                </a:lnTo>
                <a:lnTo>
                  <a:pt x="299748" y="644450"/>
                </a:lnTo>
                <a:lnTo>
                  <a:pt x="310804" y="600175"/>
                </a:lnTo>
                <a:lnTo>
                  <a:pt x="368543" y="600175"/>
                </a:lnTo>
                <a:lnTo>
                  <a:pt x="379599" y="644450"/>
                </a:lnTo>
                <a:lnTo>
                  <a:pt x="423824" y="644450"/>
                </a:lnTo>
                <a:lnTo>
                  <a:pt x="369771" y="442752"/>
                </a:lnTo>
                <a:lnTo>
                  <a:pt x="314490" y="442752"/>
                </a:lnTo>
                <a:close/>
                <a:moveTo>
                  <a:pt x="671976" y="439062"/>
                </a:moveTo>
                <a:lnTo>
                  <a:pt x="659691" y="440292"/>
                </a:lnTo>
                <a:lnTo>
                  <a:pt x="648635" y="441522"/>
                </a:lnTo>
                <a:lnTo>
                  <a:pt x="640036" y="443982"/>
                </a:lnTo>
                <a:lnTo>
                  <a:pt x="631436" y="447671"/>
                </a:lnTo>
                <a:lnTo>
                  <a:pt x="625294" y="452591"/>
                </a:lnTo>
                <a:lnTo>
                  <a:pt x="619152" y="458740"/>
                </a:lnTo>
                <a:lnTo>
                  <a:pt x="614238" y="464889"/>
                </a:lnTo>
                <a:lnTo>
                  <a:pt x="610552" y="471039"/>
                </a:lnTo>
                <a:lnTo>
                  <a:pt x="608095" y="479648"/>
                </a:lnTo>
                <a:lnTo>
                  <a:pt x="605638" y="487027"/>
                </a:lnTo>
                <a:lnTo>
                  <a:pt x="603182" y="504245"/>
                </a:lnTo>
                <a:lnTo>
                  <a:pt x="601953" y="523923"/>
                </a:lnTo>
                <a:lnTo>
                  <a:pt x="601953" y="543601"/>
                </a:lnTo>
                <a:lnTo>
                  <a:pt x="601953" y="563278"/>
                </a:lnTo>
                <a:lnTo>
                  <a:pt x="603182" y="581726"/>
                </a:lnTo>
                <a:lnTo>
                  <a:pt x="605638" y="600174"/>
                </a:lnTo>
                <a:lnTo>
                  <a:pt x="608095" y="607554"/>
                </a:lnTo>
                <a:lnTo>
                  <a:pt x="610552" y="614933"/>
                </a:lnTo>
                <a:lnTo>
                  <a:pt x="614238" y="622312"/>
                </a:lnTo>
                <a:lnTo>
                  <a:pt x="619152" y="628461"/>
                </a:lnTo>
                <a:lnTo>
                  <a:pt x="625294" y="634611"/>
                </a:lnTo>
                <a:lnTo>
                  <a:pt x="631436" y="638300"/>
                </a:lnTo>
                <a:lnTo>
                  <a:pt x="640036" y="641990"/>
                </a:lnTo>
                <a:lnTo>
                  <a:pt x="648635" y="645679"/>
                </a:lnTo>
                <a:lnTo>
                  <a:pt x="659691" y="646909"/>
                </a:lnTo>
                <a:lnTo>
                  <a:pt x="671976" y="648139"/>
                </a:lnTo>
                <a:lnTo>
                  <a:pt x="685489" y="646909"/>
                </a:lnTo>
                <a:lnTo>
                  <a:pt x="697774" y="644450"/>
                </a:lnTo>
                <a:lnTo>
                  <a:pt x="707602" y="639530"/>
                </a:lnTo>
                <a:lnTo>
                  <a:pt x="712515" y="635840"/>
                </a:lnTo>
                <a:lnTo>
                  <a:pt x="717429" y="632151"/>
                </a:lnTo>
                <a:lnTo>
                  <a:pt x="719886" y="627231"/>
                </a:lnTo>
                <a:lnTo>
                  <a:pt x="723572" y="622312"/>
                </a:lnTo>
                <a:lnTo>
                  <a:pt x="728486" y="610013"/>
                </a:lnTo>
                <a:lnTo>
                  <a:pt x="730943" y="595255"/>
                </a:lnTo>
                <a:lnTo>
                  <a:pt x="732171" y="576807"/>
                </a:lnTo>
                <a:lnTo>
                  <a:pt x="690403" y="576807"/>
                </a:lnTo>
                <a:lnTo>
                  <a:pt x="690403" y="589106"/>
                </a:lnTo>
                <a:lnTo>
                  <a:pt x="689175" y="596485"/>
                </a:lnTo>
                <a:lnTo>
                  <a:pt x="687946" y="602634"/>
                </a:lnTo>
                <a:lnTo>
                  <a:pt x="686718" y="608783"/>
                </a:lnTo>
                <a:lnTo>
                  <a:pt x="683032" y="613703"/>
                </a:lnTo>
                <a:lnTo>
                  <a:pt x="678118" y="616163"/>
                </a:lnTo>
                <a:lnTo>
                  <a:pt x="671976" y="617393"/>
                </a:lnTo>
                <a:lnTo>
                  <a:pt x="663377" y="616163"/>
                </a:lnTo>
                <a:lnTo>
                  <a:pt x="657234" y="613703"/>
                </a:lnTo>
                <a:lnTo>
                  <a:pt x="652320" y="607554"/>
                </a:lnTo>
                <a:lnTo>
                  <a:pt x="649863" y="600174"/>
                </a:lnTo>
                <a:lnTo>
                  <a:pt x="647406" y="589106"/>
                </a:lnTo>
                <a:lnTo>
                  <a:pt x="646178" y="576807"/>
                </a:lnTo>
                <a:lnTo>
                  <a:pt x="644950" y="543601"/>
                </a:lnTo>
                <a:lnTo>
                  <a:pt x="646178" y="510394"/>
                </a:lnTo>
                <a:lnTo>
                  <a:pt x="647406" y="496866"/>
                </a:lnTo>
                <a:lnTo>
                  <a:pt x="649863" y="487027"/>
                </a:lnTo>
                <a:lnTo>
                  <a:pt x="652320" y="479648"/>
                </a:lnTo>
                <a:lnTo>
                  <a:pt x="657234" y="473498"/>
                </a:lnTo>
                <a:lnTo>
                  <a:pt x="663377" y="471039"/>
                </a:lnTo>
                <a:lnTo>
                  <a:pt x="671976" y="469809"/>
                </a:lnTo>
                <a:lnTo>
                  <a:pt x="675661" y="469809"/>
                </a:lnTo>
                <a:lnTo>
                  <a:pt x="679347" y="471039"/>
                </a:lnTo>
                <a:lnTo>
                  <a:pt x="683032" y="474728"/>
                </a:lnTo>
                <a:lnTo>
                  <a:pt x="685489" y="478418"/>
                </a:lnTo>
                <a:lnTo>
                  <a:pt x="686718" y="483337"/>
                </a:lnTo>
                <a:lnTo>
                  <a:pt x="687946" y="489487"/>
                </a:lnTo>
                <a:lnTo>
                  <a:pt x="689175" y="506705"/>
                </a:lnTo>
                <a:lnTo>
                  <a:pt x="729714" y="506705"/>
                </a:lnTo>
                <a:lnTo>
                  <a:pt x="729714" y="490716"/>
                </a:lnTo>
                <a:lnTo>
                  <a:pt x="727257" y="477188"/>
                </a:lnTo>
                <a:lnTo>
                  <a:pt x="723572" y="466119"/>
                </a:lnTo>
                <a:lnTo>
                  <a:pt x="717429" y="456280"/>
                </a:lnTo>
                <a:lnTo>
                  <a:pt x="713744" y="452591"/>
                </a:lnTo>
                <a:lnTo>
                  <a:pt x="710059" y="448901"/>
                </a:lnTo>
                <a:lnTo>
                  <a:pt x="699002" y="443982"/>
                </a:lnTo>
                <a:lnTo>
                  <a:pt x="686718" y="440292"/>
                </a:lnTo>
                <a:lnTo>
                  <a:pt x="671976" y="439062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6" y="17218"/>
                </a:lnTo>
                <a:lnTo>
                  <a:pt x="705144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4"/>
                </a:lnTo>
                <a:lnTo>
                  <a:pt x="927498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2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1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1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2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8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4" y="1062603"/>
                </a:lnTo>
                <a:lnTo>
                  <a:pt x="679346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4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4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2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5" y="598944"/>
                </a:lnTo>
                <a:lnTo>
                  <a:pt x="1228" y="571887"/>
                </a:lnTo>
                <a:lnTo>
                  <a:pt x="0" y="543600"/>
                </a:lnTo>
                <a:lnTo>
                  <a:pt x="1228" y="515313"/>
                </a:lnTo>
                <a:lnTo>
                  <a:pt x="3685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2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4"/>
                </a:lnTo>
                <a:lnTo>
                  <a:pt x="197784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4" y="2460"/>
                </a:lnTo>
                <a:lnTo>
                  <a:pt x="5159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19" name="Freeform 261"/>
          <p:cNvSpPr>
            <a:spLocks noEditPoints="1"/>
          </p:cNvSpPr>
          <p:nvPr/>
        </p:nvSpPr>
        <p:spPr bwMode="auto">
          <a:xfrm>
            <a:off x="1246447" y="1142001"/>
            <a:ext cx="396000" cy="391813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82 w 726"/>
              <a:gd name="T69" fmla="*/ 586 h 726"/>
              <a:gd name="T70" fmla="*/ 480 w 726"/>
              <a:gd name="T71" fmla="*/ 590 h 726"/>
              <a:gd name="T72" fmla="*/ 252 w 726"/>
              <a:gd name="T73" fmla="*/ 592 h 726"/>
              <a:gd name="T74" fmla="*/ 248 w 726"/>
              <a:gd name="T75" fmla="*/ 590 h 726"/>
              <a:gd name="T76" fmla="*/ 246 w 726"/>
              <a:gd name="T77" fmla="*/ 530 h 726"/>
              <a:gd name="T78" fmla="*/ 248 w 726"/>
              <a:gd name="T79" fmla="*/ 526 h 726"/>
              <a:gd name="T80" fmla="*/ 476 w 726"/>
              <a:gd name="T81" fmla="*/ 524 h 726"/>
              <a:gd name="T82" fmla="*/ 480 w 726"/>
              <a:gd name="T83" fmla="*/ 526 h 726"/>
              <a:gd name="T84" fmla="*/ 482 w 726"/>
              <a:gd name="T85" fmla="*/ 586 h 726"/>
              <a:gd name="T86" fmla="*/ 504 w 726"/>
              <a:gd name="T87" fmla="*/ 486 h 726"/>
              <a:gd name="T88" fmla="*/ 500 w 726"/>
              <a:gd name="T89" fmla="*/ 500 h 726"/>
              <a:gd name="T90" fmla="*/ 486 w 726"/>
              <a:gd name="T91" fmla="*/ 504 h 726"/>
              <a:gd name="T92" fmla="*/ 242 w 726"/>
              <a:gd name="T93" fmla="*/ 504 h 726"/>
              <a:gd name="T94" fmla="*/ 228 w 726"/>
              <a:gd name="T95" fmla="*/ 500 h 726"/>
              <a:gd name="T96" fmla="*/ 224 w 726"/>
              <a:gd name="T97" fmla="*/ 486 h 726"/>
              <a:gd name="T98" fmla="*/ 224 w 726"/>
              <a:gd name="T99" fmla="*/ 146 h 726"/>
              <a:gd name="T100" fmla="*/ 228 w 726"/>
              <a:gd name="T101" fmla="*/ 134 h 726"/>
              <a:gd name="T102" fmla="*/ 242 w 726"/>
              <a:gd name="T103" fmla="*/ 128 h 726"/>
              <a:gd name="T104" fmla="*/ 486 w 726"/>
              <a:gd name="T105" fmla="*/ 128 h 726"/>
              <a:gd name="T106" fmla="*/ 500 w 726"/>
              <a:gd name="T107" fmla="*/ 134 h 726"/>
              <a:gd name="T108" fmla="*/ 504 w 726"/>
              <a:gd name="T109" fmla="*/ 146 h 726"/>
              <a:gd name="T110" fmla="*/ 260 w 726"/>
              <a:gd name="T111" fmla="*/ 468 h 726"/>
              <a:gd name="T112" fmla="*/ 468 w 726"/>
              <a:gd name="T113" fmla="*/ 166 h 726"/>
              <a:gd name="T114" fmla="*/ 260 w 726"/>
              <a:gd name="T115" fmla="*/ 468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82" y="586"/>
                </a:moveTo>
                <a:lnTo>
                  <a:pt x="482" y="586"/>
                </a:lnTo>
                <a:lnTo>
                  <a:pt x="480" y="590"/>
                </a:lnTo>
                <a:lnTo>
                  <a:pt x="476" y="592"/>
                </a:lnTo>
                <a:lnTo>
                  <a:pt x="252" y="592"/>
                </a:lnTo>
                <a:lnTo>
                  <a:pt x="248" y="590"/>
                </a:lnTo>
                <a:lnTo>
                  <a:pt x="246" y="586"/>
                </a:lnTo>
                <a:lnTo>
                  <a:pt x="246" y="530"/>
                </a:lnTo>
                <a:lnTo>
                  <a:pt x="248" y="526"/>
                </a:lnTo>
                <a:lnTo>
                  <a:pt x="252" y="524"/>
                </a:lnTo>
                <a:lnTo>
                  <a:pt x="476" y="524"/>
                </a:lnTo>
                <a:lnTo>
                  <a:pt x="480" y="526"/>
                </a:lnTo>
                <a:lnTo>
                  <a:pt x="482" y="530"/>
                </a:lnTo>
                <a:lnTo>
                  <a:pt x="482" y="586"/>
                </a:lnTo>
                <a:close/>
                <a:moveTo>
                  <a:pt x="504" y="486"/>
                </a:moveTo>
                <a:lnTo>
                  <a:pt x="504" y="486"/>
                </a:lnTo>
                <a:lnTo>
                  <a:pt x="504" y="494"/>
                </a:lnTo>
                <a:lnTo>
                  <a:pt x="500" y="500"/>
                </a:lnTo>
                <a:lnTo>
                  <a:pt x="494" y="504"/>
                </a:lnTo>
                <a:lnTo>
                  <a:pt x="486" y="504"/>
                </a:lnTo>
                <a:lnTo>
                  <a:pt x="242" y="504"/>
                </a:lnTo>
                <a:lnTo>
                  <a:pt x="234" y="504"/>
                </a:lnTo>
                <a:lnTo>
                  <a:pt x="228" y="500"/>
                </a:lnTo>
                <a:lnTo>
                  <a:pt x="224" y="494"/>
                </a:lnTo>
                <a:lnTo>
                  <a:pt x="224" y="486"/>
                </a:lnTo>
                <a:lnTo>
                  <a:pt x="224" y="146"/>
                </a:lnTo>
                <a:lnTo>
                  <a:pt x="224" y="140"/>
                </a:lnTo>
                <a:lnTo>
                  <a:pt x="228" y="134"/>
                </a:lnTo>
                <a:lnTo>
                  <a:pt x="234" y="130"/>
                </a:lnTo>
                <a:lnTo>
                  <a:pt x="242" y="128"/>
                </a:lnTo>
                <a:lnTo>
                  <a:pt x="486" y="128"/>
                </a:lnTo>
                <a:lnTo>
                  <a:pt x="494" y="130"/>
                </a:lnTo>
                <a:lnTo>
                  <a:pt x="500" y="134"/>
                </a:lnTo>
                <a:lnTo>
                  <a:pt x="504" y="140"/>
                </a:lnTo>
                <a:lnTo>
                  <a:pt x="504" y="146"/>
                </a:lnTo>
                <a:lnTo>
                  <a:pt x="504" y="486"/>
                </a:lnTo>
                <a:close/>
                <a:moveTo>
                  <a:pt x="260" y="468"/>
                </a:moveTo>
                <a:lnTo>
                  <a:pt x="468" y="468"/>
                </a:lnTo>
                <a:lnTo>
                  <a:pt x="468" y="166"/>
                </a:lnTo>
                <a:lnTo>
                  <a:pt x="260" y="166"/>
                </a:lnTo>
                <a:lnTo>
                  <a:pt x="260" y="4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21" name="Freeform 382"/>
          <p:cNvSpPr>
            <a:spLocks noEditPoints="1"/>
          </p:cNvSpPr>
          <p:nvPr/>
        </p:nvSpPr>
        <p:spPr bwMode="auto">
          <a:xfrm>
            <a:off x="757350" y="1142001"/>
            <a:ext cx="396000" cy="391813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18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08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350 w 726"/>
              <a:gd name="T47" fmla="*/ 502 h 726"/>
              <a:gd name="T48" fmla="*/ 290 w 726"/>
              <a:gd name="T49" fmla="*/ 490 h 726"/>
              <a:gd name="T50" fmla="*/ 242 w 726"/>
              <a:gd name="T51" fmla="*/ 492 h 726"/>
              <a:gd name="T52" fmla="*/ 166 w 726"/>
              <a:gd name="T53" fmla="*/ 510 h 726"/>
              <a:gd name="T54" fmla="*/ 162 w 726"/>
              <a:gd name="T55" fmla="*/ 510 h 726"/>
              <a:gd name="T56" fmla="*/ 150 w 726"/>
              <a:gd name="T57" fmla="*/ 504 h 726"/>
              <a:gd name="T58" fmla="*/ 150 w 726"/>
              <a:gd name="T59" fmla="*/ 248 h 726"/>
              <a:gd name="T60" fmla="*/ 156 w 726"/>
              <a:gd name="T61" fmla="*/ 236 h 726"/>
              <a:gd name="T62" fmla="*/ 238 w 726"/>
              <a:gd name="T63" fmla="*/ 216 h 726"/>
              <a:gd name="T64" fmla="*/ 290 w 726"/>
              <a:gd name="T65" fmla="*/ 216 h 726"/>
              <a:gd name="T66" fmla="*/ 350 w 726"/>
              <a:gd name="T67" fmla="*/ 226 h 726"/>
              <a:gd name="T68" fmla="*/ 576 w 726"/>
              <a:gd name="T69" fmla="*/ 498 h 726"/>
              <a:gd name="T70" fmla="*/ 570 w 726"/>
              <a:gd name="T71" fmla="*/ 508 h 726"/>
              <a:gd name="T72" fmla="*/ 558 w 726"/>
              <a:gd name="T73" fmla="*/ 510 h 726"/>
              <a:gd name="T74" fmla="*/ 510 w 726"/>
              <a:gd name="T75" fmla="*/ 496 h 726"/>
              <a:gd name="T76" fmla="*/ 456 w 726"/>
              <a:gd name="T77" fmla="*/ 490 h 726"/>
              <a:gd name="T78" fmla="*/ 394 w 726"/>
              <a:gd name="T79" fmla="*/ 498 h 726"/>
              <a:gd name="T80" fmla="*/ 374 w 726"/>
              <a:gd name="T81" fmla="*/ 226 h 726"/>
              <a:gd name="T82" fmla="*/ 436 w 726"/>
              <a:gd name="T83" fmla="*/ 216 h 726"/>
              <a:gd name="T84" fmla="*/ 486 w 726"/>
              <a:gd name="T85" fmla="*/ 216 h 726"/>
              <a:gd name="T86" fmla="*/ 568 w 726"/>
              <a:gd name="T87" fmla="*/ 236 h 726"/>
              <a:gd name="T88" fmla="*/ 576 w 726"/>
              <a:gd name="T89" fmla="*/ 2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50" y="502"/>
                </a:moveTo>
                <a:lnTo>
                  <a:pt x="350" y="502"/>
                </a:lnTo>
                <a:lnTo>
                  <a:pt x="330" y="498"/>
                </a:lnTo>
                <a:lnTo>
                  <a:pt x="310" y="494"/>
                </a:lnTo>
                <a:lnTo>
                  <a:pt x="290" y="490"/>
                </a:lnTo>
                <a:lnTo>
                  <a:pt x="268" y="490"/>
                </a:lnTo>
                <a:lnTo>
                  <a:pt x="242" y="492"/>
                </a:lnTo>
                <a:lnTo>
                  <a:pt x="216" y="496"/>
                </a:lnTo>
                <a:lnTo>
                  <a:pt x="190" y="502"/>
                </a:lnTo>
                <a:lnTo>
                  <a:pt x="166" y="510"/>
                </a:lnTo>
                <a:lnTo>
                  <a:pt x="162" y="510"/>
                </a:lnTo>
                <a:lnTo>
                  <a:pt x="154" y="508"/>
                </a:lnTo>
                <a:lnTo>
                  <a:pt x="150" y="504"/>
                </a:lnTo>
                <a:lnTo>
                  <a:pt x="150" y="498"/>
                </a:lnTo>
                <a:lnTo>
                  <a:pt x="150" y="248"/>
                </a:lnTo>
                <a:lnTo>
                  <a:pt x="152" y="242"/>
                </a:lnTo>
                <a:lnTo>
                  <a:pt x="156" y="236"/>
                </a:lnTo>
                <a:lnTo>
                  <a:pt x="184" y="228"/>
                </a:lnTo>
                <a:lnTo>
                  <a:pt x="210" y="220"/>
                </a:lnTo>
                <a:lnTo>
                  <a:pt x="238" y="216"/>
                </a:lnTo>
                <a:lnTo>
                  <a:pt x="268" y="216"/>
                </a:lnTo>
                <a:lnTo>
                  <a:pt x="290" y="216"/>
                </a:lnTo>
                <a:lnTo>
                  <a:pt x="310" y="218"/>
                </a:lnTo>
                <a:lnTo>
                  <a:pt x="330" y="222"/>
                </a:lnTo>
                <a:lnTo>
                  <a:pt x="350" y="226"/>
                </a:lnTo>
                <a:lnTo>
                  <a:pt x="350" y="502"/>
                </a:lnTo>
                <a:close/>
                <a:moveTo>
                  <a:pt x="576" y="498"/>
                </a:moveTo>
                <a:lnTo>
                  <a:pt x="576" y="498"/>
                </a:lnTo>
                <a:lnTo>
                  <a:pt x="574" y="504"/>
                </a:lnTo>
                <a:lnTo>
                  <a:pt x="570" y="508"/>
                </a:lnTo>
                <a:lnTo>
                  <a:pt x="564" y="510"/>
                </a:lnTo>
                <a:lnTo>
                  <a:pt x="558" y="510"/>
                </a:lnTo>
                <a:lnTo>
                  <a:pt x="534" y="502"/>
                </a:lnTo>
                <a:lnTo>
                  <a:pt x="510" y="496"/>
                </a:lnTo>
                <a:lnTo>
                  <a:pt x="484" y="492"/>
                </a:lnTo>
                <a:lnTo>
                  <a:pt x="456" y="490"/>
                </a:lnTo>
                <a:lnTo>
                  <a:pt x="436" y="490"/>
                </a:lnTo>
                <a:lnTo>
                  <a:pt x="414" y="494"/>
                </a:lnTo>
                <a:lnTo>
                  <a:pt x="394" y="498"/>
                </a:lnTo>
                <a:lnTo>
                  <a:pt x="374" y="502"/>
                </a:lnTo>
                <a:lnTo>
                  <a:pt x="374" y="226"/>
                </a:lnTo>
                <a:lnTo>
                  <a:pt x="394" y="222"/>
                </a:lnTo>
                <a:lnTo>
                  <a:pt x="414" y="218"/>
                </a:lnTo>
                <a:lnTo>
                  <a:pt x="436" y="216"/>
                </a:lnTo>
                <a:lnTo>
                  <a:pt x="456" y="216"/>
                </a:lnTo>
                <a:lnTo>
                  <a:pt x="486" y="216"/>
                </a:lnTo>
                <a:lnTo>
                  <a:pt x="514" y="220"/>
                </a:lnTo>
                <a:lnTo>
                  <a:pt x="542" y="228"/>
                </a:lnTo>
                <a:lnTo>
                  <a:pt x="568" y="236"/>
                </a:lnTo>
                <a:lnTo>
                  <a:pt x="574" y="242"/>
                </a:lnTo>
                <a:lnTo>
                  <a:pt x="576" y="248"/>
                </a:lnTo>
                <a:lnTo>
                  <a:pt x="576" y="4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189862" y="5308045"/>
            <a:ext cx="5566507" cy="7477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 Placeholder 75"/>
          <p:cNvSpPr>
            <a:spLocks noGrp="1"/>
          </p:cNvSpPr>
          <p:nvPr>
            <p:ph type="body" sz="quarter" idx="20"/>
          </p:nvPr>
        </p:nvSpPr>
        <p:spPr>
          <a:xfrm>
            <a:off x="4355053" y="5368846"/>
            <a:ext cx="5236129" cy="635556"/>
          </a:xfrm>
        </p:spPr>
        <p:txBody>
          <a:bodyPr/>
          <a:lstStyle/>
          <a:p>
            <a:r>
              <a:rPr lang="en-GB" dirty="0" smtClean="0"/>
              <a:t>Join the upmarket culture vultures </a:t>
            </a:r>
          </a:p>
          <a:p>
            <a:r>
              <a:rPr lang="en-GB" dirty="0" smtClean="0"/>
              <a:t>for an extended stay at the cinema.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6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998912"/>
              </p:ext>
            </p:extLst>
          </p:nvPr>
        </p:nvGraphicFramePr>
        <p:xfrm>
          <a:off x="205902" y="2600885"/>
          <a:ext cx="4442298" cy="3400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8098"/>
                <a:gridCol w="926353"/>
                <a:gridCol w="927847"/>
              </a:tblGrid>
              <a:tr h="38686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4"/>
                          </a:solidFill>
                        </a:rPr>
                        <a:t>Asset</a:t>
                      </a:r>
                      <a:endParaRPr lang="en-US" sz="10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4"/>
                          </a:solidFill>
                        </a:rPr>
                        <a:t>Est. annual Impacts</a:t>
                      </a:r>
                      <a:endParaRPr lang="en-US" sz="10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4"/>
                          </a:solidFill>
                        </a:rPr>
                        <a:t>Gross Value (£)</a:t>
                      </a:r>
                      <a:endParaRPr lang="en-US" sz="10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233">
                <a:tc>
                  <a:txBody>
                    <a:bodyPr/>
                    <a:lstStyle/>
                    <a:p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5” Ident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3,105,000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£124,200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028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60” Ad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2,846,250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£455,400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486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5min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</a:rPr>
                        <a:t>solus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 brand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content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20,040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£14,028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91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E-Newsletter  x 52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373,000 </a:t>
                      </a:r>
                      <a:br>
                        <a:rPr lang="en-US" sz="10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per week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£208,000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1326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Magazine (front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 cover joint branded logo </a:t>
                      </a:r>
                      <a:b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+ double page spread)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bg1"/>
                          </a:solidFill>
                        </a:rPr>
                        <a:t>800,000</a:t>
                      </a:r>
                      <a:endParaRPr 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£12,826*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946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Website (MPU &amp; tablet version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 coverage)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4,800,000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£12,826*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586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 x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Roller banner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  &amp; 2x counter cards </a:t>
                      </a:r>
                      <a:b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@ Recommends screenings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20,040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£68,400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65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bg1"/>
                          </a:solidFill>
                        </a:rPr>
                        <a:t>1x Quad</a:t>
                      </a:r>
                      <a:r>
                        <a:rPr lang="en-GB" sz="1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000" dirty="0" smtClean="0">
                          <a:solidFill>
                            <a:schemeClr val="bg1"/>
                          </a:solidFill>
                        </a:rPr>
                        <a:t>for the duration of campaign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3,105,000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£98,800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079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11,591,330+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>
                          <a:solidFill>
                            <a:schemeClr val="bg1"/>
                          </a:solidFill>
                        </a:rPr>
                        <a:t>£981,654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108000" anchor="ctr">
                    <a:lnL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8A8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PICTUREHOUSE RECOMMENDS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Long-term </a:t>
            </a:r>
            <a:r>
              <a:rPr lang="en-GB" dirty="0" smtClean="0"/>
              <a:t>brand association with independent cinema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8485516" y="1441512"/>
            <a:ext cx="1249034" cy="78094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1400" b="1" dirty="0" smtClean="0">
                <a:solidFill>
                  <a:schemeClr val="accent4"/>
                </a:solidFill>
              </a:rPr>
              <a:t>6.2 </a:t>
            </a:r>
            <a:br>
              <a:rPr lang="en-US" sz="1400" b="1" dirty="0" smtClean="0">
                <a:solidFill>
                  <a:schemeClr val="accent4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Recommends members visits per year (vs national average of 3). 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201734" y="1431224"/>
            <a:ext cx="1196762" cy="9722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b="1" dirty="0" smtClean="0">
                <a:solidFill>
                  <a:schemeClr val="accent4"/>
                </a:solidFill>
              </a:rPr>
              <a:t>80% </a:t>
            </a:r>
            <a:br>
              <a:rPr lang="en-US" sz="1400" b="1" dirty="0" smtClean="0">
                <a:solidFill>
                  <a:schemeClr val="accent4"/>
                </a:solidFill>
              </a:rPr>
            </a:br>
            <a:r>
              <a:rPr lang="en-US" sz="1000" dirty="0" smtClean="0"/>
              <a:t>of Picturehouse </a:t>
            </a:r>
            <a:br>
              <a:rPr lang="en-US" sz="1000" dirty="0" smtClean="0"/>
            </a:br>
            <a:r>
              <a:rPr lang="en-US" sz="1000" dirty="0" smtClean="0"/>
              <a:t>Recommends audience are ABC1 25-44.</a:t>
            </a:r>
            <a:endParaRPr lang="en-US" sz="1000" dirty="0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183108" y="2380337"/>
            <a:ext cx="4079261" cy="34448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Investment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 Placeholder 66"/>
          <p:cNvSpPr>
            <a:spLocks noGrp="1"/>
          </p:cNvSpPr>
          <p:nvPr>
            <p:ph type="body" sz="quarter" idx="16"/>
          </p:nvPr>
        </p:nvSpPr>
        <p:spPr>
          <a:xfrm>
            <a:off x="170745" y="1567880"/>
            <a:ext cx="4605257" cy="71845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dirty="0" smtClean="0">
                <a:ea typeface="KaiTi" pitchFamily="49" charset="-122"/>
              </a:rPr>
              <a:t>Once </a:t>
            </a:r>
            <a:r>
              <a:rPr lang="en-GB" dirty="0">
                <a:ea typeface="KaiTi" pitchFamily="49" charset="-122"/>
              </a:rPr>
              <a:t>a </a:t>
            </a:r>
            <a:r>
              <a:rPr lang="en-GB" dirty="0" smtClean="0">
                <a:ea typeface="KaiTi" pitchFamily="49" charset="-122"/>
              </a:rPr>
              <a:t>month, </a:t>
            </a:r>
            <a:r>
              <a:rPr lang="en-GB" dirty="0">
                <a:ea typeface="KaiTi" pitchFamily="49" charset="-122"/>
              </a:rPr>
              <a:t>Picturehouse members and Show Film First subscribers </a:t>
            </a:r>
            <a:r>
              <a:rPr lang="en-GB" dirty="0" smtClean="0">
                <a:ea typeface="KaiTi" pitchFamily="49" charset="-122"/>
              </a:rPr>
              <a:t/>
            </a:r>
            <a:br>
              <a:rPr lang="en-GB" dirty="0" smtClean="0">
                <a:ea typeface="KaiTi" pitchFamily="49" charset="-122"/>
              </a:rPr>
            </a:br>
            <a:r>
              <a:rPr lang="en-GB" dirty="0" smtClean="0">
                <a:ea typeface="KaiTi" pitchFamily="49" charset="-122"/>
              </a:rPr>
              <a:t>have </a:t>
            </a:r>
            <a:r>
              <a:rPr lang="en-GB" dirty="0">
                <a:ea typeface="KaiTi" pitchFamily="49" charset="-122"/>
              </a:rPr>
              <a:t>the opportunity to attend free preview screenings of </a:t>
            </a:r>
            <a:r>
              <a:rPr lang="en-GB" dirty="0" smtClean="0">
                <a:ea typeface="KaiTi" pitchFamily="49" charset="-122"/>
              </a:rPr>
              <a:t>Recommended</a:t>
            </a:r>
            <a:br>
              <a:rPr lang="en-GB" dirty="0" smtClean="0">
                <a:ea typeface="KaiTi" pitchFamily="49" charset="-122"/>
              </a:rPr>
            </a:br>
            <a:r>
              <a:rPr lang="en-GB" dirty="0" smtClean="0">
                <a:ea typeface="KaiTi" pitchFamily="49" charset="-122"/>
              </a:rPr>
              <a:t>films</a:t>
            </a:r>
            <a:r>
              <a:rPr lang="en-GB" dirty="0">
                <a:ea typeface="KaiTi" pitchFamily="49" charset="-122"/>
              </a:rPr>
              <a:t>. </a:t>
            </a:r>
            <a:r>
              <a:rPr lang="en-GB" dirty="0" smtClean="0">
                <a:ea typeface="KaiTi" pitchFamily="49" charset="-122"/>
              </a:rPr>
              <a:t>Your brand has the opportunity to be </a:t>
            </a:r>
            <a:r>
              <a:rPr lang="en-GB" dirty="0">
                <a:ea typeface="KaiTi" pitchFamily="49" charset="-122"/>
              </a:rPr>
              <a:t>the exclusive on-screen partner </a:t>
            </a:r>
            <a:r>
              <a:rPr lang="en-GB" dirty="0" smtClean="0">
                <a:ea typeface="KaiTi" pitchFamily="49" charset="-122"/>
              </a:rPr>
              <a:t/>
            </a:r>
            <a:br>
              <a:rPr lang="en-GB" dirty="0" smtClean="0">
                <a:ea typeface="KaiTi" pitchFamily="49" charset="-122"/>
              </a:rPr>
            </a:br>
            <a:r>
              <a:rPr lang="en-GB" dirty="0" smtClean="0">
                <a:ea typeface="KaiTi" pitchFamily="49" charset="-122"/>
              </a:rPr>
              <a:t>for </a:t>
            </a:r>
            <a:r>
              <a:rPr lang="en-GB" dirty="0">
                <a:ea typeface="KaiTi" pitchFamily="49" charset="-122"/>
              </a:rPr>
              <a:t>several cutting </a:t>
            </a:r>
            <a:r>
              <a:rPr lang="en-GB" dirty="0" smtClean="0">
                <a:ea typeface="KaiTi" pitchFamily="49" charset="-122"/>
              </a:rPr>
              <a:t>edge, award </a:t>
            </a:r>
            <a:r>
              <a:rPr lang="en-GB" dirty="0">
                <a:ea typeface="KaiTi" pitchFamily="49" charset="-122"/>
              </a:rPr>
              <a:t>nominated or culturally significant short films</a:t>
            </a:r>
            <a:r>
              <a:rPr lang="en-GB" dirty="0" smtClean="0">
                <a:ea typeface="KaiTi" pitchFamily="49" charset="-122"/>
              </a:rPr>
              <a:t>.</a:t>
            </a:r>
            <a:endParaRPr lang="en-GB" sz="700" dirty="0" smtClean="0">
              <a:ea typeface="KaiTi" pitchFamily="49" charset="-122"/>
            </a:endParaRPr>
          </a:p>
        </p:txBody>
      </p:sp>
      <p:sp>
        <p:nvSpPr>
          <p:cNvPr id="42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222902" y="1245277"/>
            <a:ext cx="4079261" cy="344487"/>
          </a:xfrm>
        </p:spPr>
        <p:txBody>
          <a:bodyPr vert="horz" lIns="36000"/>
          <a:lstStyle/>
          <a:p>
            <a:r>
              <a:rPr lang="en-US" dirty="0">
                <a:solidFill>
                  <a:schemeClr val="bg1"/>
                </a:solidFill>
              </a:rPr>
              <a:t>Preview Screenings</a:t>
            </a:r>
          </a:p>
        </p:txBody>
      </p:sp>
      <p:sp>
        <p:nvSpPr>
          <p:cNvPr id="50" name="Text Placeholder 66"/>
          <p:cNvSpPr>
            <a:spLocks noGrp="1"/>
          </p:cNvSpPr>
          <p:nvPr>
            <p:ph type="body" sz="quarter" idx="16"/>
          </p:nvPr>
        </p:nvSpPr>
        <p:spPr>
          <a:xfrm>
            <a:off x="5927381" y="2960693"/>
            <a:ext cx="3875215" cy="622106"/>
          </a:xfr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600"/>
              </a:spcBef>
            </a:pPr>
            <a:r>
              <a:rPr lang="en-GB" sz="1200" b="1" dirty="0" smtClean="0">
                <a:solidFill>
                  <a:schemeClr val="accent4"/>
                </a:solidFill>
                <a:ea typeface="KaiTi" pitchFamily="49" charset="-122"/>
                <a:cs typeface="Arial" pitchFamily="34" charset="0"/>
              </a:rPr>
              <a:t>On Screen</a:t>
            </a:r>
            <a:r>
              <a:rPr lang="en-GB" sz="1200" b="1" dirty="0" smtClean="0">
                <a:solidFill>
                  <a:srgbClr val="8547AD"/>
                </a:solidFill>
                <a:ea typeface="KaiTi" pitchFamily="49" charset="-122"/>
                <a:cs typeface="Arial" pitchFamily="34" charset="0"/>
              </a:rPr>
              <a:t/>
            </a:r>
            <a:br>
              <a:rPr lang="en-GB" sz="1200" b="1" dirty="0" smtClean="0">
                <a:solidFill>
                  <a:srgbClr val="8547AD"/>
                </a:solidFill>
                <a:ea typeface="KaiTi" pitchFamily="49" charset="-122"/>
                <a:cs typeface="Arial" pitchFamily="34" charset="0"/>
              </a:rPr>
            </a:br>
            <a:r>
              <a:rPr lang="en-GB" dirty="0" smtClean="0">
                <a:ea typeface="KaiTi" pitchFamily="49" charset="-122"/>
                <a:cs typeface="Arial" pitchFamily="34" charset="0"/>
              </a:rPr>
              <a:t>Bespoke 5” on-screen idents book ending Recommends trailers, plus 60” ad before all films (</a:t>
            </a:r>
            <a:r>
              <a:rPr lang="en-GB" dirty="0" err="1" smtClean="0">
                <a:ea typeface="KaiTi" pitchFamily="49" charset="-122"/>
                <a:cs typeface="Arial" pitchFamily="34" charset="0"/>
              </a:rPr>
              <a:t>excl</a:t>
            </a:r>
            <a:r>
              <a:rPr lang="en-GB" dirty="0" smtClean="0">
                <a:ea typeface="KaiTi" pitchFamily="49" charset="-122"/>
                <a:cs typeface="Arial" pitchFamily="34" charset="0"/>
              </a:rPr>
              <a:t> kids films) across PH estate. </a:t>
            </a:r>
            <a:br>
              <a:rPr lang="en-GB" dirty="0" smtClean="0">
                <a:ea typeface="KaiTi" pitchFamily="49" charset="-122"/>
                <a:cs typeface="Arial" pitchFamily="34" charset="0"/>
              </a:rPr>
            </a:br>
            <a:r>
              <a:rPr lang="en-GB" dirty="0" smtClean="0">
                <a:ea typeface="KaiTi" pitchFamily="49" charset="-122"/>
                <a:cs typeface="Arial" pitchFamily="34" charset="0"/>
              </a:rPr>
              <a:t>Up to 5 min solus content before preview screenings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51" name="Text Placeholder 66"/>
          <p:cNvSpPr>
            <a:spLocks noGrp="1"/>
          </p:cNvSpPr>
          <p:nvPr>
            <p:ph type="body" sz="quarter" idx="16"/>
          </p:nvPr>
        </p:nvSpPr>
        <p:spPr>
          <a:xfrm>
            <a:off x="5927381" y="3777385"/>
            <a:ext cx="4098922" cy="88582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200" b="1" dirty="0" smtClean="0">
                <a:solidFill>
                  <a:schemeClr val="accent4"/>
                </a:solidFill>
                <a:ea typeface="KaiTi" pitchFamily="49" charset="-122"/>
                <a:cs typeface="Arial" pitchFamily="34" charset="0"/>
              </a:rPr>
              <a:t>Online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ea typeface="KaiTi" pitchFamily="49" charset="-122"/>
                <a:cs typeface="Arial" pitchFamily="34" charset="0"/>
              </a:rPr>
              <a:t>Joint branded logo on all Picturehouse Recommends film content </a:t>
            </a:r>
            <a:br>
              <a:rPr lang="en-GB" dirty="0" smtClean="0">
                <a:ea typeface="KaiTi" pitchFamily="49" charset="-122"/>
                <a:cs typeface="Arial" pitchFamily="34" charset="0"/>
              </a:rPr>
            </a:br>
            <a:r>
              <a:rPr lang="en-GB" dirty="0" smtClean="0">
                <a:ea typeface="KaiTi" pitchFamily="49" charset="-122"/>
                <a:cs typeface="Arial" pitchFamily="34" charset="0"/>
              </a:rPr>
              <a:t>on the PH websites, and on the Ipad version of the ‘Recommends’ magazine.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2" name="Text Placeholder 66"/>
          <p:cNvSpPr>
            <a:spLocks noGrp="1"/>
          </p:cNvSpPr>
          <p:nvPr>
            <p:ph type="body" sz="quarter" idx="16"/>
          </p:nvPr>
        </p:nvSpPr>
        <p:spPr>
          <a:xfrm>
            <a:off x="5927381" y="5490363"/>
            <a:ext cx="4287715" cy="9233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200" b="1" dirty="0" smtClean="0">
                <a:solidFill>
                  <a:schemeClr val="accent4"/>
                </a:solidFill>
                <a:ea typeface="KaiTi" pitchFamily="49" charset="-122"/>
                <a:cs typeface="Arial" pitchFamily="34" charset="0"/>
              </a:rPr>
              <a:t>Extras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ea typeface="KaiTi" pitchFamily="49" charset="-122"/>
                <a:cs typeface="Arial" pitchFamily="34" charset="0"/>
              </a:rPr>
              <a:t>Foyer POS (counter cards &amp; roller banners) will highlight the sponsorship. Picturehouse </a:t>
            </a:r>
            <a:r>
              <a:rPr lang="en-GB" dirty="0">
                <a:ea typeface="KaiTi" pitchFamily="49" charset="-122"/>
                <a:cs typeface="Arial" pitchFamily="34" charset="0"/>
              </a:rPr>
              <a:t>will promote the sponsorship through </a:t>
            </a:r>
            <a:r>
              <a:rPr lang="en-GB" dirty="0" smtClean="0">
                <a:ea typeface="KaiTi" pitchFamily="49" charset="-122"/>
                <a:cs typeface="Arial" pitchFamily="34" charset="0"/>
              </a:rPr>
              <a:t/>
            </a:r>
            <a:br>
              <a:rPr lang="en-GB" dirty="0" smtClean="0">
                <a:ea typeface="KaiTi" pitchFamily="49" charset="-122"/>
                <a:cs typeface="Arial" pitchFamily="34" charset="0"/>
              </a:rPr>
            </a:br>
            <a:r>
              <a:rPr lang="en-GB" dirty="0" smtClean="0">
                <a:ea typeface="KaiTi" pitchFamily="49" charset="-122"/>
                <a:cs typeface="Arial" pitchFamily="34" charset="0"/>
              </a:rPr>
              <a:t>its </a:t>
            </a:r>
            <a:r>
              <a:rPr lang="en-GB" dirty="0">
                <a:ea typeface="KaiTi" pitchFamily="49" charset="-122"/>
                <a:cs typeface="Arial" pitchFamily="34" charset="0"/>
              </a:rPr>
              <a:t>social media channels, including regular tweets and Facebook </a:t>
            </a:r>
            <a:r>
              <a:rPr lang="en-GB" dirty="0" smtClean="0">
                <a:ea typeface="KaiTi" pitchFamily="49" charset="-122"/>
                <a:cs typeface="Arial" pitchFamily="34" charset="0"/>
              </a:rPr>
              <a:t>updates. Preview screenings brand association. </a:t>
            </a:r>
            <a:endParaRPr lang="en-GB" dirty="0"/>
          </a:p>
        </p:txBody>
      </p:sp>
      <p:sp>
        <p:nvSpPr>
          <p:cNvPr id="53" name="Text Placeholder 66"/>
          <p:cNvSpPr>
            <a:spLocks noGrp="1"/>
          </p:cNvSpPr>
          <p:nvPr>
            <p:ph type="body" sz="quarter" idx="16"/>
          </p:nvPr>
        </p:nvSpPr>
        <p:spPr>
          <a:xfrm>
            <a:off x="5927381" y="4650973"/>
            <a:ext cx="3838122" cy="749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200" b="1" dirty="0" smtClean="0">
                <a:solidFill>
                  <a:schemeClr val="accent4"/>
                </a:solidFill>
                <a:ea typeface="KaiTi" pitchFamily="49" charset="-122"/>
                <a:cs typeface="Arial" pitchFamily="34" charset="0"/>
              </a:rPr>
              <a:t>Magazine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ea typeface="KaiTi" pitchFamily="49" charset="-122"/>
                <a:cs typeface="Arial" pitchFamily="34" charset="0"/>
              </a:rPr>
              <a:t>Headline sponsorship of the quarterly ‘Recommends’ magazine, including 1x full page spread and joint logo on relevant articles per quarter.</a:t>
            </a:r>
            <a:endParaRPr lang="en-GB" dirty="0">
              <a:ea typeface="KaiTi" pitchFamily="49" charset="-122"/>
              <a:cs typeface="Arial" pitchFamily="34" charset="0"/>
            </a:endParaRPr>
          </a:p>
        </p:txBody>
      </p:sp>
      <p:sp>
        <p:nvSpPr>
          <p:cNvPr id="54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3712728" y="6245965"/>
            <a:ext cx="1040015" cy="378986"/>
          </a:xfrm>
        </p:spPr>
        <p:txBody>
          <a:bodyPr/>
          <a:lstStyle/>
          <a:p>
            <a:r>
              <a:rPr lang="en-US" sz="1100" dirty="0" smtClean="0">
                <a:solidFill>
                  <a:schemeClr val="accent4"/>
                </a:solidFill>
              </a:rPr>
              <a:t>£280,000</a:t>
            </a:r>
            <a:endParaRPr lang="en-US" sz="1000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0789" y="6905382"/>
            <a:ext cx="4045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700" dirty="0" smtClean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  <a:t>Source: * Based on magazine front cover joint branded logo, double page spread plus MPU online and on tablet version of Recommends. Extended coverage options available at further cost. </a:t>
            </a:r>
            <a:br>
              <a:rPr lang="en-GB" sz="700" dirty="0" smtClean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</a:br>
            <a:r>
              <a:rPr lang="en-GB" sz="700" dirty="0" smtClean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  <a:t>** </a:t>
            </a:r>
            <a:r>
              <a:rPr lang="en-US" sz="700" dirty="0">
                <a:solidFill>
                  <a:schemeClr val="bg1"/>
                </a:solidFill>
              </a:rPr>
              <a:t>Includes initial production and delivery, then one copy </a:t>
            </a:r>
            <a:r>
              <a:rPr lang="en-US" sz="700" dirty="0" smtClean="0">
                <a:solidFill>
                  <a:schemeClr val="bg1"/>
                </a:solidFill>
              </a:rPr>
              <a:t>change/refresh. </a:t>
            </a:r>
            <a:r>
              <a:rPr lang="en-GB" sz="700" dirty="0" smtClean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  <a:t>All </a:t>
            </a:r>
            <a:r>
              <a:rPr lang="en-GB" sz="700" dirty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  <a:t>assets creative subject to cinema approval and restricted by </a:t>
            </a:r>
            <a:r>
              <a:rPr lang="en-GB" sz="700" dirty="0" smtClean="0">
                <a:solidFill>
                  <a:schemeClr val="bg1"/>
                </a:solidFill>
                <a:ea typeface="KaiTi" pitchFamily="49" charset="-122"/>
                <a:cs typeface="Arial" pitchFamily="34" charset="0"/>
              </a:rPr>
              <a:t>availability.</a:t>
            </a:r>
            <a:endParaRPr lang="en-GB" sz="700" dirty="0">
              <a:solidFill>
                <a:schemeClr val="bg1"/>
              </a:solidFill>
            </a:endParaRPr>
          </a:p>
        </p:txBody>
      </p:sp>
      <p:pic>
        <p:nvPicPr>
          <p:cNvPr id="25" name="Picture Placeholder 12" descr="Picturehouse_logo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264" t="-24570" r="-51264" b="-24570"/>
          <a:stretch/>
        </p:blipFill>
        <p:spPr>
          <a:xfrm>
            <a:off x="1503740" y="6874440"/>
            <a:ext cx="1226308" cy="526485"/>
          </a:xfrm>
        </p:spPr>
      </p:pic>
      <p:sp>
        <p:nvSpPr>
          <p:cNvPr id="27" name="Freeform 14"/>
          <p:cNvSpPr>
            <a:spLocks noEditPoints="1"/>
          </p:cNvSpPr>
          <p:nvPr/>
        </p:nvSpPr>
        <p:spPr bwMode="auto">
          <a:xfrm>
            <a:off x="5447695" y="1543407"/>
            <a:ext cx="718648" cy="721381"/>
          </a:xfrm>
          <a:custGeom>
            <a:avLst/>
            <a:gdLst>
              <a:gd name="T0" fmla="*/ 354 w 726"/>
              <a:gd name="T1" fmla="*/ 254 h 726"/>
              <a:gd name="T2" fmla="*/ 320 w 726"/>
              <a:gd name="T3" fmla="*/ 238 h 726"/>
              <a:gd name="T4" fmla="*/ 352 w 726"/>
              <a:gd name="T5" fmla="*/ 264 h 726"/>
              <a:gd name="T6" fmla="*/ 336 w 726"/>
              <a:gd name="T7" fmla="*/ 330 h 726"/>
              <a:gd name="T8" fmla="*/ 356 w 726"/>
              <a:gd name="T9" fmla="*/ 312 h 726"/>
              <a:gd name="T10" fmla="*/ 504 w 726"/>
              <a:gd name="T11" fmla="*/ 460 h 726"/>
              <a:gd name="T12" fmla="*/ 208 w 726"/>
              <a:gd name="T13" fmla="*/ 302 h 726"/>
              <a:gd name="T14" fmla="*/ 326 w 726"/>
              <a:gd name="T15" fmla="*/ 2 h 726"/>
              <a:gd name="T16" fmla="*/ 132 w 726"/>
              <a:gd name="T17" fmla="*/ 82 h 726"/>
              <a:gd name="T18" fmla="*/ 18 w 726"/>
              <a:gd name="T19" fmla="*/ 254 h 726"/>
              <a:gd name="T20" fmla="*/ 8 w 726"/>
              <a:gd name="T21" fmla="*/ 436 h 726"/>
              <a:gd name="T22" fmla="*/ 108 w 726"/>
              <a:gd name="T23" fmla="*/ 620 h 726"/>
              <a:gd name="T24" fmla="*/ 290 w 726"/>
              <a:gd name="T25" fmla="*/ 718 h 726"/>
              <a:gd name="T26" fmla="*/ 472 w 726"/>
              <a:gd name="T27" fmla="*/ 710 h 726"/>
              <a:gd name="T28" fmla="*/ 644 w 726"/>
              <a:gd name="T29" fmla="*/ 594 h 726"/>
              <a:gd name="T30" fmla="*/ 724 w 726"/>
              <a:gd name="T31" fmla="*/ 400 h 726"/>
              <a:gd name="T32" fmla="*/ 698 w 726"/>
              <a:gd name="T33" fmla="*/ 222 h 726"/>
              <a:gd name="T34" fmla="*/ 566 w 726"/>
              <a:gd name="T35" fmla="*/ 62 h 726"/>
              <a:gd name="T36" fmla="*/ 364 w 726"/>
              <a:gd name="T37" fmla="*/ 0 h 726"/>
              <a:gd name="T38" fmla="*/ 550 w 726"/>
              <a:gd name="T39" fmla="*/ 352 h 726"/>
              <a:gd name="T40" fmla="*/ 500 w 726"/>
              <a:gd name="T41" fmla="*/ 242 h 726"/>
              <a:gd name="T42" fmla="*/ 216 w 726"/>
              <a:gd name="T43" fmla="*/ 420 h 726"/>
              <a:gd name="T44" fmla="*/ 208 w 726"/>
              <a:gd name="T45" fmla="*/ 396 h 726"/>
              <a:gd name="T46" fmla="*/ 170 w 726"/>
              <a:gd name="T47" fmla="*/ 416 h 726"/>
              <a:gd name="T48" fmla="*/ 184 w 726"/>
              <a:gd name="T49" fmla="*/ 384 h 726"/>
              <a:gd name="T50" fmla="*/ 228 w 726"/>
              <a:gd name="T51" fmla="*/ 382 h 726"/>
              <a:gd name="T52" fmla="*/ 244 w 726"/>
              <a:gd name="T53" fmla="*/ 412 h 726"/>
              <a:gd name="T54" fmla="*/ 196 w 726"/>
              <a:gd name="T55" fmla="*/ 490 h 726"/>
              <a:gd name="T56" fmla="*/ 168 w 726"/>
              <a:gd name="T57" fmla="*/ 352 h 726"/>
              <a:gd name="T58" fmla="*/ 288 w 726"/>
              <a:gd name="T59" fmla="*/ 510 h 726"/>
              <a:gd name="T60" fmla="*/ 256 w 726"/>
              <a:gd name="T61" fmla="*/ 494 h 726"/>
              <a:gd name="T62" fmla="*/ 282 w 726"/>
              <a:gd name="T63" fmla="*/ 488 h 726"/>
              <a:gd name="T64" fmla="*/ 300 w 726"/>
              <a:gd name="T65" fmla="*/ 486 h 726"/>
              <a:gd name="T66" fmla="*/ 298 w 726"/>
              <a:gd name="T67" fmla="*/ 444 h 726"/>
              <a:gd name="T68" fmla="*/ 282 w 726"/>
              <a:gd name="T69" fmla="*/ 450 h 726"/>
              <a:gd name="T70" fmla="*/ 282 w 726"/>
              <a:gd name="T71" fmla="*/ 400 h 726"/>
              <a:gd name="T72" fmla="*/ 300 w 726"/>
              <a:gd name="T73" fmla="*/ 424 h 726"/>
              <a:gd name="T74" fmla="*/ 326 w 726"/>
              <a:gd name="T75" fmla="*/ 440 h 726"/>
              <a:gd name="T76" fmla="*/ 322 w 726"/>
              <a:gd name="T77" fmla="*/ 496 h 726"/>
              <a:gd name="T78" fmla="*/ 292 w 726"/>
              <a:gd name="T79" fmla="*/ 352 h 726"/>
              <a:gd name="T80" fmla="*/ 370 w 726"/>
              <a:gd name="T81" fmla="*/ 224 h 726"/>
              <a:gd name="T82" fmla="*/ 380 w 726"/>
              <a:gd name="T83" fmla="*/ 262 h 726"/>
              <a:gd name="T84" fmla="*/ 366 w 726"/>
              <a:gd name="T85" fmla="*/ 284 h 726"/>
              <a:gd name="T86" fmla="*/ 384 w 726"/>
              <a:gd name="T87" fmla="*/ 316 h 726"/>
              <a:gd name="T88" fmla="*/ 354 w 726"/>
              <a:gd name="T89" fmla="*/ 350 h 726"/>
              <a:gd name="T90" fmla="*/ 388 w 726"/>
              <a:gd name="T91" fmla="*/ 450 h 726"/>
              <a:gd name="T92" fmla="*/ 470 w 726"/>
              <a:gd name="T93" fmla="*/ 222 h 726"/>
              <a:gd name="T94" fmla="*/ 456 w 726"/>
              <a:gd name="T95" fmla="*/ 260 h 726"/>
              <a:gd name="T96" fmla="*/ 444 w 726"/>
              <a:gd name="T97" fmla="*/ 234 h 726"/>
              <a:gd name="T98" fmla="*/ 426 w 726"/>
              <a:gd name="T99" fmla="*/ 284 h 726"/>
              <a:gd name="T100" fmla="*/ 438 w 726"/>
              <a:gd name="T101" fmla="*/ 332 h 726"/>
              <a:gd name="T102" fmla="*/ 456 w 726"/>
              <a:gd name="T103" fmla="*/ 314 h 726"/>
              <a:gd name="T104" fmla="*/ 478 w 726"/>
              <a:gd name="T105" fmla="*/ 338 h 726"/>
              <a:gd name="T106" fmla="*/ 444 w 726"/>
              <a:gd name="T107" fmla="*/ 354 h 726"/>
              <a:gd name="T108" fmla="*/ 398 w 726"/>
              <a:gd name="T109" fmla="*/ 310 h 726"/>
              <a:gd name="T110" fmla="*/ 410 w 726"/>
              <a:gd name="T111" fmla="*/ 228 h 726"/>
              <a:gd name="T112" fmla="*/ 466 w 726"/>
              <a:gd name="T113" fmla="*/ 510 h 726"/>
              <a:gd name="T114" fmla="*/ 432 w 726"/>
              <a:gd name="T115" fmla="*/ 380 h 726"/>
              <a:gd name="T116" fmla="*/ 550 w 726"/>
              <a:gd name="T117" fmla="*/ 480 h 726"/>
              <a:gd name="T118" fmla="*/ 484 w 726"/>
              <a:gd name="T119" fmla="*/ 45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420" y="460"/>
                </a:moveTo>
                <a:lnTo>
                  <a:pt x="444" y="460"/>
                </a:lnTo>
                <a:lnTo>
                  <a:pt x="444" y="398"/>
                </a:lnTo>
                <a:lnTo>
                  <a:pt x="420" y="460"/>
                </a:lnTo>
                <a:close/>
                <a:moveTo>
                  <a:pt x="354" y="254"/>
                </a:moveTo>
                <a:lnTo>
                  <a:pt x="354" y="254"/>
                </a:lnTo>
                <a:lnTo>
                  <a:pt x="352" y="248"/>
                </a:lnTo>
                <a:lnTo>
                  <a:pt x="350" y="242"/>
                </a:lnTo>
                <a:lnTo>
                  <a:pt x="344" y="238"/>
                </a:lnTo>
                <a:lnTo>
                  <a:pt x="338" y="238"/>
                </a:lnTo>
                <a:lnTo>
                  <a:pt x="320" y="238"/>
                </a:lnTo>
                <a:lnTo>
                  <a:pt x="320" y="272"/>
                </a:lnTo>
                <a:lnTo>
                  <a:pt x="340" y="272"/>
                </a:lnTo>
                <a:lnTo>
                  <a:pt x="344" y="272"/>
                </a:lnTo>
                <a:lnTo>
                  <a:pt x="348" y="268"/>
                </a:lnTo>
                <a:lnTo>
                  <a:pt x="352" y="264"/>
                </a:lnTo>
                <a:lnTo>
                  <a:pt x="354" y="254"/>
                </a:lnTo>
                <a:close/>
                <a:moveTo>
                  <a:pt x="336" y="292"/>
                </a:moveTo>
                <a:lnTo>
                  <a:pt x="320" y="292"/>
                </a:lnTo>
                <a:lnTo>
                  <a:pt x="320" y="330"/>
                </a:lnTo>
                <a:lnTo>
                  <a:pt x="336" y="330"/>
                </a:lnTo>
                <a:lnTo>
                  <a:pt x="342" y="330"/>
                </a:lnTo>
                <a:lnTo>
                  <a:pt x="348" y="328"/>
                </a:lnTo>
                <a:lnTo>
                  <a:pt x="350" y="326"/>
                </a:lnTo>
                <a:lnTo>
                  <a:pt x="354" y="322"/>
                </a:lnTo>
                <a:lnTo>
                  <a:pt x="354" y="318"/>
                </a:lnTo>
                <a:lnTo>
                  <a:pt x="356" y="312"/>
                </a:lnTo>
                <a:lnTo>
                  <a:pt x="354" y="304"/>
                </a:lnTo>
                <a:lnTo>
                  <a:pt x="352" y="298"/>
                </a:lnTo>
                <a:lnTo>
                  <a:pt x="346" y="294"/>
                </a:lnTo>
                <a:lnTo>
                  <a:pt x="336" y="292"/>
                </a:lnTo>
                <a:close/>
                <a:moveTo>
                  <a:pt x="504" y="460"/>
                </a:moveTo>
                <a:lnTo>
                  <a:pt x="526" y="460"/>
                </a:lnTo>
                <a:lnTo>
                  <a:pt x="528" y="398"/>
                </a:lnTo>
                <a:lnTo>
                  <a:pt x="526" y="398"/>
                </a:lnTo>
                <a:lnTo>
                  <a:pt x="504" y="460"/>
                </a:lnTo>
                <a:close/>
                <a:moveTo>
                  <a:pt x="222" y="242"/>
                </a:moveTo>
                <a:lnTo>
                  <a:pt x="208" y="302"/>
                </a:lnTo>
                <a:lnTo>
                  <a:pt x="236" y="302"/>
                </a:lnTo>
                <a:lnTo>
                  <a:pt x="222" y="2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00" y="242"/>
                </a:moveTo>
                <a:lnTo>
                  <a:pt x="500" y="242"/>
                </a:lnTo>
                <a:lnTo>
                  <a:pt x="512" y="232"/>
                </a:lnTo>
                <a:lnTo>
                  <a:pt x="524" y="222"/>
                </a:lnTo>
                <a:lnTo>
                  <a:pt x="550" y="222"/>
                </a:lnTo>
                <a:lnTo>
                  <a:pt x="550" y="352"/>
                </a:lnTo>
                <a:lnTo>
                  <a:pt x="522" y="352"/>
                </a:lnTo>
                <a:lnTo>
                  <a:pt x="522" y="252"/>
                </a:lnTo>
                <a:lnTo>
                  <a:pt x="510" y="260"/>
                </a:lnTo>
                <a:lnTo>
                  <a:pt x="500" y="266"/>
                </a:lnTo>
                <a:lnTo>
                  <a:pt x="500" y="242"/>
                </a:lnTo>
                <a:close/>
                <a:moveTo>
                  <a:pt x="246" y="510"/>
                </a:moveTo>
                <a:lnTo>
                  <a:pt x="168" y="510"/>
                </a:lnTo>
                <a:lnTo>
                  <a:pt x="168" y="486"/>
                </a:lnTo>
                <a:lnTo>
                  <a:pt x="208" y="434"/>
                </a:lnTo>
                <a:lnTo>
                  <a:pt x="216" y="420"/>
                </a:lnTo>
                <a:lnTo>
                  <a:pt x="218" y="410"/>
                </a:lnTo>
                <a:lnTo>
                  <a:pt x="218" y="404"/>
                </a:lnTo>
                <a:lnTo>
                  <a:pt x="216" y="400"/>
                </a:lnTo>
                <a:lnTo>
                  <a:pt x="212" y="398"/>
                </a:lnTo>
                <a:lnTo>
                  <a:pt x="208" y="396"/>
                </a:lnTo>
                <a:lnTo>
                  <a:pt x="202" y="398"/>
                </a:lnTo>
                <a:lnTo>
                  <a:pt x="198" y="402"/>
                </a:lnTo>
                <a:lnTo>
                  <a:pt x="198" y="408"/>
                </a:lnTo>
                <a:lnTo>
                  <a:pt x="196" y="416"/>
                </a:lnTo>
                <a:lnTo>
                  <a:pt x="170" y="416"/>
                </a:lnTo>
                <a:lnTo>
                  <a:pt x="170" y="406"/>
                </a:lnTo>
                <a:lnTo>
                  <a:pt x="172" y="400"/>
                </a:lnTo>
                <a:lnTo>
                  <a:pt x="174" y="392"/>
                </a:lnTo>
                <a:lnTo>
                  <a:pt x="178" y="388"/>
                </a:lnTo>
                <a:lnTo>
                  <a:pt x="184" y="384"/>
                </a:lnTo>
                <a:lnTo>
                  <a:pt x="190" y="380"/>
                </a:lnTo>
                <a:lnTo>
                  <a:pt x="198" y="378"/>
                </a:lnTo>
                <a:lnTo>
                  <a:pt x="206" y="378"/>
                </a:lnTo>
                <a:lnTo>
                  <a:pt x="222" y="380"/>
                </a:lnTo>
                <a:lnTo>
                  <a:pt x="228" y="382"/>
                </a:lnTo>
                <a:lnTo>
                  <a:pt x="234" y="386"/>
                </a:lnTo>
                <a:lnTo>
                  <a:pt x="238" y="390"/>
                </a:lnTo>
                <a:lnTo>
                  <a:pt x="242" y="396"/>
                </a:lnTo>
                <a:lnTo>
                  <a:pt x="244" y="402"/>
                </a:lnTo>
                <a:lnTo>
                  <a:pt x="244" y="412"/>
                </a:lnTo>
                <a:lnTo>
                  <a:pt x="242" y="422"/>
                </a:lnTo>
                <a:lnTo>
                  <a:pt x="238" y="434"/>
                </a:lnTo>
                <a:lnTo>
                  <a:pt x="232" y="444"/>
                </a:lnTo>
                <a:lnTo>
                  <a:pt x="226" y="456"/>
                </a:lnTo>
                <a:lnTo>
                  <a:pt x="210" y="474"/>
                </a:lnTo>
                <a:lnTo>
                  <a:pt x="196" y="490"/>
                </a:lnTo>
                <a:lnTo>
                  <a:pt x="246" y="490"/>
                </a:lnTo>
                <a:lnTo>
                  <a:pt x="246" y="510"/>
                </a:lnTo>
                <a:close/>
                <a:moveTo>
                  <a:pt x="242" y="322"/>
                </a:moveTo>
                <a:lnTo>
                  <a:pt x="204" y="322"/>
                </a:lnTo>
                <a:lnTo>
                  <a:pt x="196" y="352"/>
                </a:lnTo>
                <a:lnTo>
                  <a:pt x="168" y="352"/>
                </a:lnTo>
                <a:lnTo>
                  <a:pt x="206" y="218"/>
                </a:lnTo>
                <a:lnTo>
                  <a:pt x="242" y="218"/>
                </a:lnTo>
                <a:lnTo>
                  <a:pt x="278" y="352"/>
                </a:lnTo>
                <a:lnTo>
                  <a:pt x="250" y="352"/>
                </a:lnTo>
                <a:lnTo>
                  <a:pt x="242" y="322"/>
                </a:lnTo>
                <a:close/>
                <a:moveTo>
                  <a:pt x="288" y="510"/>
                </a:moveTo>
                <a:lnTo>
                  <a:pt x="288" y="510"/>
                </a:lnTo>
                <a:lnTo>
                  <a:pt x="274" y="510"/>
                </a:lnTo>
                <a:lnTo>
                  <a:pt x="268" y="506"/>
                </a:lnTo>
                <a:lnTo>
                  <a:pt x="264" y="504"/>
                </a:lnTo>
                <a:lnTo>
                  <a:pt x="260" y="500"/>
                </a:lnTo>
                <a:lnTo>
                  <a:pt x="256" y="494"/>
                </a:lnTo>
                <a:lnTo>
                  <a:pt x="254" y="486"/>
                </a:lnTo>
                <a:lnTo>
                  <a:pt x="254" y="478"/>
                </a:lnTo>
                <a:lnTo>
                  <a:pt x="280" y="478"/>
                </a:lnTo>
                <a:lnTo>
                  <a:pt x="282" y="484"/>
                </a:lnTo>
                <a:lnTo>
                  <a:pt x="282" y="488"/>
                </a:lnTo>
                <a:lnTo>
                  <a:pt x="286" y="490"/>
                </a:lnTo>
                <a:lnTo>
                  <a:pt x="290" y="492"/>
                </a:lnTo>
                <a:lnTo>
                  <a:pt x="296" y="490"/>
                </a:lnTo>
                <a:lnTo>
                  <a:pt x="300" y="486"/>
                </a:lnTo>
                <a:lnTo>
                  <a:pt x="302" y="478"/>
                </a:lnTo>
                <a:lnTo>
                  <a:pt x="302" y="466"/>
                </a:lnTo>
                <a:lnTo>
                  <a:pt x="302" y="458"/>
                </a:lnTo>
                <a:lnTo>
                  <a:pt x="302" y="450"/>
                </a:lnTo>
                <a:lnTo>
                  <a:pt x="298" y="444"/>
                </a:lnTo>
                <a:lnTo>
                  <a:pt x="296" y="440"/>
                </a:lnTo>
                <a:lnTo>
                  <a:pt x="292" y="440"/>
                </a:lnTo>
                <a:lnTo>
                  <a:pt x="286" y="442"/>
                </a:lnTo>
                <a:lnTo>
                  <a:pt x="284" y="446"/>
                </a:lnTo>
                <a:lnTo>
                  <a:pt x="282" y="450"/>
                </a:lnTo>
                <a:lnTo>
                  <a:pt x="282" y="454"/>
                </a:lnTo>
                <a:lnTo>
                  <a:pt x="256" y="454"/>
                </a:lnTo>
                <a:lnTo>
                  <a:pt x="256" y="380"/>
                </a:lnTo>
                <a:lnTo>
                  <a:pt x="324" y="380"/>
                </a:lnTo>
                <a:lnTo>
                  <a:pt x="324" y="400"/>
                </a:lnTo>
                <a:lnTo>
                  <a:pt x="282" y="400"/>
                </a:lnTo>
                <a:lnTo>
                  <a:pt x="282" y="432"/>
                </a:lnTo>
                <a:lnTo>
                  <a:pt x="286" y="428"/>
                </a:lnTo>
                <a:lnTo>
                  <a:pt x="290" y="426"/>
                </a:lnTo>
                <a:lnTo>
                  <a:pt x="300" y="424"/>
                </a:lnTo>
                <a:lnTo>
                  <a:pt x="308" y="424"/>
                </a:lnTo>
                <a:lnTo>
                  <a:pt x="314" y="426"/>
                </a:lnTo>
                <a:lnTo>
                  <a:pt x="318" y="430"/>
                </a:lnTo>
                <a:lnTo>
                  <a:pt x="322" y="434"/>
                </a:lnTo>
                <a:lnTo>
                  <a:pt x="326" y="440"/>
                </a:lnTo>
                <a:lnTo>
                  <a:pt x="328" y="448"/>
                </a:lnTo>
                <a:lnTo>
                  <a:pt x="328" y="466"/>
                </a:lnTo>
                <a:lnTo>
                  <a:pt x="328" y="478"/>
                </a:lnTo>
                <a:lnTo>
                  <a:pt x="326" y="488"/>
                </a:lnTo>
                <a:lnTo>
                  <a:pt x="322" y="496"/>
                </a:lnTo>
                <a:lnTo>
                  <a:pt x="318" y="502"/>
                </a:lnTo>
                <a:lnTo>
                  <a:pt x="314" y="506"/>
                </a:lnTo>
                <a:lnTo>
                  <a:pt x="306" y="508"/>
                </a:lnTo>
                <a:lnTo>
                  <a:pt x="298" y="510"/>
                </a:lnTo>
                <a:lnTo>
                  <a:pt x="288" y="510"/>
                </a:lnTo>
                <a:close/>
                <a:moveTo>
                  <a:pt x="292" y="352"/>
                </a:moveTo>
                <a:lnTo>
                  <a:pt x="292" y="218"/>
                </a:lnTo>
                <a:lnTo>
                  <a:pt x="342" y="218"/>
                </a:lnTo>
                <a:lnTo>
                  <a:pt x="358" y="218"/>
                </a:lnTo>
                <a:lnTo>
                  <a:pt x="364" y="220"/>
                </a:lnTo>
                <a:lnTo>
                  <a:pt x="370" y="224"/>
                </a:lnTo>
                <a:lnTo>
                  <a:pt x="374" y="228"/>
                </a:lnTo>
                <a:lnTo>
                  <a:pt x="378" y="234"/>
                </a:lnTo>
                <a:lnTo>
                  <a:pt x="380" y="242"/>
                </a:lnTo>
                <a:lnTo>
                  <a:pt x="382" y="252"/>
                </a:lnTo>
                <a:lnTo>
                  <a:pt x="380" y="262"/>
                </a:lnTo>
                <a:lnTo>
                  <a:pt x="376" y="272"/>
                </a:lnTo>
                <a:lnTo>
                  <a:pt x="368" y="278"/>
                </a:lnTo>
                <a:lnTo>
                  <a:pt x="358" y="282"/>
                </a:lnTo>
                <a:lnTo>
                  <a:pt x="366" y="284"/>
                </a:lnTo>
                <a:lnTo>
                  <a:pt x="370" y="286"/>
                </a:lnTo>
                <a:lnTo>
                  <a:pt x="376" y="288"/>
                </a:lnTo>
                <a:lnTo>
                  <a:pt x="378" y="292"/>
                </a:lnTo>
                <a:lnTo>
                  <a:pt x="382" y="304"/>
                </a:lnTo>
                <a:lnTo>
                  <a:pt x="384" y="316"/>
                </a:lnTo>
                <a:lnTo>
                  <a:pt x="382" y="328"/>
                </a:lnTo>
                <a:lnTo>
                  <a:pt x="378" y="336"/>
                </a:lnTo>
                <a:lnTo>
                  <a:pt x="374" y="342"/>
                </a:lnTo>
                <a:lnTo>
                  <a:pt x="368" y="346"/>
                </a:lnTo>
                <a:lnTo>
                  <a:pt x="360" y="350"/>
                </a:lnTo>
                <a:lnTo>
                  <a:pt x="354" y="350"/>
                </a:lnTo>
                <a:lnTo>
                  <a:pt x="342" y="352"/>
                </a:lnTo>
                <a:lnTo>
                  <a:pt x="292" y="352"/>
                </a:lnTo>
                <a:close/>
                <a:moveTo>
                  <a:pt x="388" y="468"/>
                </a:moveTo>
                <a:lnTo>
                  <a:pt x="342" y="468"/>
                </a:lnTo>
                <a:lnTo>
                  <a:pt x="342" y="450"/>
                </a:lnTo>
                <a:lnTo>
                  <a:pt x="388" y="450"/>
                </a:lnTo>
                <a:lnTo>
                  <a:pt x="388" y="468"/>
                </a:lnTo>
                <a:close/>
                <a:moveTo>
                  <a:pt x="444" y="214"/>
                </a:moveTo>
                <a:lnTo>
                  <a:pt x="444" y="214"/>
                </a:lnTo>
                <a:lnTo>
                  <a:pt x="454" y="216"/>
                </a:lnTo>
                <a:lnTo>
                  <a:pt x="462" y="218"/>
                </a:lnTo>
                <a:lnTo>
                  <a:pt x="470" y="222"/>
                </a:lnTo>
                <a:lnTo>
                  <a:pt x="474" y="226"/>
                </a:lnTo>
                <a:lnTo>
                  <a:pt x="478" y="232"/>
                </a:lnTo>
                <a:lnTo>
                  <a:pt x="482" y="240"/>
                </a:lnTo>
                <a:lnTo>
                  <a:pt x="484" y="250"/>
                </a:lnTo>
                <a:lnTo>
                  <a:pt x="484" y="260"/>
                </a:lnTo>
                <a:lnTo>
                  <a:pt x="456" y="260"/>
                </a:lnTo>
                <a:lnTo>
                  <a:pt x="456" y="248"/>
                </a:lnTo>
                <a:lnTo>
                  <a:pt x="454" y="240"/>
                </a:lnTo>
                <a:lnTo>
                  <a:pt x="450" y="236"/>
                </a:lnTo>
                <a:lnTo>
                  <a:pt x="444" y="234"/>
                </a:lnTo>
                <a:lnTo>
                  <a:pt x="438" y="236"/>
                </a:lnTo>
                <a:lnTo>
                  <a:pt x="434" y="238"/>
                </a:lnTo>
                <a:lnTo>
                  <a:pt x="432" y="242"/>
                </a:lnTo>
                <a:lnTo>
                  <a:pt x="430" y="246"/>
                </a:lnTo>
                <a:lnTo>
                  <a:pt x="426" y="262"/>
                </a:lnTo>
                <a:lnTo>
                  <a:pt x="426" y="284"/>
                </a:lnTo>
                <a:lnTo>
                  <a:pt x="426" y="306"/>
                </a:lnTo>
                <a:lnTo>
                  <a:pt x="430" y="322"/>
                </a:lnTo>
                <a:lnTo>
                  <a:pt x="432" y="328"/>
                </a:lnTo>
                <a:lnTo>
                  <a:pt x="434" y="330"/>
                </a:lnTo>
                <a:lnTo>
                  <a:pt x="438" y="332"/>
                </a:lnTo>
                <a:lnTo>
                  <a:pt x="444" y="334"/>
                </a:lnTo>
                <a:lnTo>
                  <a:pt x="448" y="332"/>
                </a:lnTo>
                <a:lnTo>
                  <a:pt x="452" y="330"/>
                </a:lnTo>
                <a:lnTo>
                  <a:pt x="456" y="324"/>
                </a:lnTo>
                <a:lnTo>
                  <a:pt x="456" y="314"/>
                </a:lnTo>
                <a:lnTo>
                  <a:pt x="456" y="306"/>
                </a:lnTo>
                <a:lnTo>
                  <a:pt x="484" y="306"/>
                </a:lnTo>
                <a:lnTo>
                  <a:pt x="484" y="318"/>
                </a:lnTo>
                <a:lnTo>
                  <a:pt x="482" y="328"/>
                </a:lnTo>
                <a:lnTo>
                  <a:pt x="478" y="338"/>
                </a:lnTo>
                <a:lnTo>
                  <a:pt x="474" y="344"/>
                </a:lnTo>
                <a:lnTo>
                  <a:pt x="468" y="348"/>
                </a:lnTo>
                <a:lnTo>
                  <a:pt x="462" y="352"/>
                </a:lnTo>
                <a:lnTo>
                  <a:pt x="454" y="354"/>
                </a:lnTo>
                <a:lnTo>
                  <a:pt x="444" y="354"/>
                </a:lnTo>
                <a:lnTo>
                  <a:pt x="428" y="352"/>
                </a:lnTo>
                <a:lnTo>
                  <a:pt x="418" y="348"/>
                </a:lnTo>
                <a:lnTo>
                  <a:pt x="410" y="340"/>
                </a:lnTo>
                <a:lnTo>
                  <a:pt x="404" y="332"/>
                </a:lnTo>
                <a:lnTo>
                  <a:pt x="400" y="322"/>
                </a:lnTo>
                <a:lnTo>
                  <a:pt x="398" y="310"/>
                </a:lnTo>
                <a:lnTo>
                  <a:pt x="398" y="284"/>
                </a:lnTo>
                <a:lnTo>
                  <a:pt x="398" y="258"/>
                </a:lnTo>
                <a:lnTo>
                  <a:pt x="400" y="246"/>
                </a:lnTo>
                <a:lnTo>
                  <a:pt x="404" y="236"/>
                </a:lnTo>
                <a:lnTo>
                  <a:pt x="410" y="228"/>
                </a:lnTo>
                <a:lnTo>
                  <a:pt x="418" y="220"/>
                </a:lnTo>
                <a:lnTo>
                  <a:pt x="428" y="216"/>
                </a:lnTo>
                <a:lnTo>
                  <a:pt x="444" y="214"/>
                </a:lnTo>
                <a:close/>
                <a:moveTo>
                  <a:pt x="476" y="480"/>
                </a:moveTo>
                <a:lnTo>
                  <a:pt x="466" y="480"/>
                </a:lnTo>
                <a:lnTo>
                  <a:pt x="466" y="510"/>
                </a:lnTo>
                <a:lnTo>
                  <a:pt x="440" y="510"/>
                </a:lnTo>
                <a:lnTo>
                  <a:pt x="440" y="480"/>
                </a:lnTo>
                <a:lnTo>
                  <a:pt x="400" y="480"/>
                </a:lnTo>
                <a:lnTo>
                  <a:pt x="400" y="454"/>
                </a:lnTo>
                <a:lnTo>
                  <a:pt x="432" y="380"/>
                </a:lnTo>
                <a:lnTo>
                  <a:pt x="466" y="380"/>
                </a:lnTo>
                <a:lnTo>
                  <a:pt x="466" y="460"/>
                </a:lnTo>
                <a:lnTo>
                  <a:pt x="476" y="460"/>
                </a:lnTo>
                <a:lnTo>
                  <a:pt x="476" y="480"/>
                </a:lnTo>
                <a:close/>
                <a:moveTo>
                  <a:pt x="560" y="480"/>
                </a:moveTo>
                <a:lnTo>
                  <a:pt x="550" y="480"/>
                </a:lnTo>
                <a:lnTo>
                  <a:pt x="550" y="510"/>
                </a:lnTo>
                <a:lnTo>
                  <a:pt x="524" y="510"/>
                </a:lnTo>
                <a:lnTo>
                  <a:pt x="524" y="480"/>
                </a:lnTo>
                <a:lnTo>
                  <a:pt x="484" y="480"/>
                </a:lnTo>
                <a:lnTo>
                  <a:pt x="484" y="454"/>
                </a:lnTo>
                <a:lnTo>
                  <a:pt x="514" y="380"/>
                </a:lnTo>
                <a:lnTo>
                  <a:pt x="550" y="380"/>
                </a:lnTo>
                <a:lnTo>
                  <a:pt x="550" y="460"/>
                </a:lnTo>
                <a:lnTo>
                  <a:pt x="560" y="460"/>
                </a:lnTo>
                <a:lnTo>
                  <a:pt x="560" y="4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28" name="Freeform 253"/>
          <p:cNvSpPr>
            <a:spLocks noEditPoints="1"/>
          </p:cNvSpPr>
          <p:nvPr/>
        </p:nvSpPr>
        <p:spPr bwMode="auto">
          <a:xfrm>
            <a:off x="7754221" y="1543406"/>
            <a:ext cx="718648" cy="721381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558 w 726"/>
              <a:gd name="T27" fmla="*/ 206 h 726"/>
              <a:gd name="T28" fmla="*/ 566 w 726"/>
              <a:gd name="T29" fmla="*/ 234 h 726"/>
              <a:gd name="T30" fmla="*/ 576 w 726"/>
              <a:gd name="T31" fmla="*/ 244 h 726"/>
              <a:gd name="T32" fmla="*/ 590 w 726"/>
              <a:gd name="T33" fmla="*/ 278 h 726"/>
              <a:gd name="T34" fmla="*/ 564 w 726"/>
              <a:gd name="T35" fmla="*/ 268 h 726"/>
              <a:gd name="T36" fmla="*/ 532 w 726"/>
              <a:gd name="T37" fmla="*/ 220 h 726"/>
              <a:gd name="T38" fmla="*/ 124 w 726"/>
              <a:gd name="T39" fmla="*/ 206 h 726"/>
              <a:gd name="T40" fmla="*/ 150 w 726"/>
              <a:gd name="T41" fmla="*/ 224 h 726"/>
              <a:gd name="T42" fmla="*/ 124 w 726"/>
              <a:gd name="T43" fmla="*/ 238 h 726"/>
              <a:gd name="T44" fmla="*/ 124 w 726"/>
              <a:gd name="T45" fmla="*/ 252 h 726"/>
              <a:gd name="T46" fmla="*/ 160 w 726"/>
              <a:gd name="T47" fmla="*/ 234 h 726"/>
              <a:gd name="T48" fmla="*/ 196 w 726"/>
              <a:gd name="T49" fmla="*/ 206 h 726"/>
              <a:gd name="T50" fmla="*/ 192 w 726"/>
              <a:gd name="T51" fmla="*/ 234 h 726"/>
              <a:gd name="T52" fmla="*/ 150 w 726"/>
              <a:gd name="T53" fmla="*/ 274 h 726"/>
              <a:gd name="T54" fmla="*/ 604 w 726"/>
              <a:gd name="T55" fmla="*/ 428 h 726"/>
              <a:gd name="T56" fmla="*/ 578 w 726"/>
              <a:gd name="T57" fmla="*/ 336 h 726"/>
              <a:gd name="T58" fmla="*/ 576 w 726"/>
              <a:gd name="T59" fmla="*/ 370 h 726"/>
              <a:gd name="T60" fmla="*/ 586 w 726"/>
              <a:gd name="T61" fmla="*/ 414 h 726"/>
              <a:gd name="T62" fmla="*/ 604 w 726"/>
              <a:gd name="T63" fmla="*/ 502 h 726"/>
              <a:gd name="T64" fmla="*/ 576 w 726"/>
              <a:gd name="T65" fmla="*/ 464 h 726"/>
              <a:gd name="T66" fmla="*/ 550 w 726"/>
              <a:gd name="T67" fmla="*/ 366 h 726"/>
              <a:gd name="T68" fmla="*/ 562 w 726"/>
              <a:gd name="T69" fmla="*/ 470 h 726"/>
              <a:gd name="T70" fmla="*/ 134 w 726"/>
              <a:gd name="T71" fmla="*/ 520 h 726"/>
              <a:gd name="T72" fmla="*/ 164 w 726"/>
              <a:gd name="T73" fmla="*/ 470 h 726"/>
              <a:gd name="T74" fmla="*/ 178 w 726"/>
              <a:gd name="T75" fmla="*/ 366 h 726"/>
              <a:gd name="T76" fmla="*/ 150 w 726"/>
              <a:gd name="T77" fmla="*/ 464 h 726"/>
              <a:gd name="T78" fmla="*/ 124 w 726"/>
              <a:gd name="T79" fmla="*/ 456 h 726"/>
              <a:gd name="T80" fmla="*/ 150 w 726"/>
              <a:gd name="T81" fmla="*/ 370 h 726"/>
              <a:gd name="T82" fmla="*/ 150 w 726"/>
              <a:gd name="T83" fmla="*/ 336 h 726"/>
              <a:gd name="T84" fmla="*/ 124 w 726"/>
              <a:gd name="T85" fmla="*/ 428 h 726"/>
              <a:gd name="T86" fmla="*/ 148 w 726"/>
              <a:gd name="T87" fmla="*/ 290 h 726"/>
              <a:gd name="T88" fmla="*/ 150 w 726"/>
              <a:gd name="T89" fmla="*/ 290 h 726"/>
              <a:gd name="T90" fmla="*/ 184 w 726"/>
              <a:gd name="T91" fmla="*/ 268 h 726"/>
              <a:gd name="T92" fmla="*/ 210 w 726"/>
              <a:gd name="T93" fmla="*/ 220 h 726"/>
              <a:gd name="T94" fmla="*/ 238 w 726"/>
              <a:gd name="T95" fmla="*/ 206 h 726"/>
              <a:gd name="T96" fmla="*/ 516 w 726"/>
              <a:gd name="T97" fmla="*/ 206 h 726"/>
              <a:gd name="T98" fmla="*/ 526 w 726"/>
              <a:gd name="T99" fmla="*/ 246 h 726"/>
              <a:gd name="T100" fmla="*/ 562 w 726"/>
              <a:gd name="T101" fmla="*/ 282 h 726"/>
              <a:gd name="T102" fmla="*/ 576 w 726"/>
              <a:gd name="T103" fmla="*/ 290 h 726"/>
              <a:gd name="T104" fmla="*/ 588 w 726"/>
              <a:gd name="T105" fmla="*/ 292 h 726"/>
              <a:gd name="T106" fmla="*/ 604 w 726"/>
              <a:gd name="T107" fmla="*/ 320 h 726"/>
              <a:gd name="T108" fmla="*/ 592 w 726"/>
              <a:gd name="T109" fmla="*/ 236 h 726"/>
              <a:gd name="T110" fmla="*/ 572 w 726"/>
              <a:gd name="T111" fmla="*/ 212 h 726"/>
              <a:gd name="T112" fmla="*/ 540 w 726"/>
              <a:gd name="T113" fmla="*/ 302 h 726"/>
              <a:gd name="T114" fmla="*/ 234 w 726"/>
              <a:gd name="T115" fmla="*/ 234 h 726"/>
              <a:gd name="T116" fmla="*/ 186 w 726"/>
              <a:gd name="T117" fmla="*/ 302 h 726"/>
              <a:gd name="T118" fmla="*/ 206 w 726"/>
              <a:gd name="T119" fmla="*/ 394 h 726"/>
              <a:gd name="T120" fmla="*/ 184 w 726"/>
              <a:gd name="T121" fmla="*/ 492 h 726"/>
              <a:gd name="T122" fmla="*/ 522 w 726"/>
              <a:gd name="T123" fmla="*/ 420 h 726"/>
              <a:gd name="T124" fmla="*/ 532 w 726"/>
              <a:gd name="T125" fmla="*/ 324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6" y="344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56"/>
                </a:lnTo>
                <a:lnTo>
                  <a:pt x="150" y="344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40" y="292"/>
                </a:lnTo>
                <a:lnTo>
                  <a:pt x="148" y="290"/>
                </a:lnTo>
                <a:lnTo>
                  <a:pt x="150" y="290"/>
                </a:lnTo>
                <a:lnTo>
                  <a:pt x="166" y="282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38" y="206"/>
                </a:lnTo>
                <a:lnTo>
                  <a:pt x="490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62" y="282"/>
                </a:lnTo>
                <a:lnTo>
                  <a:pt x="576" y="290"/>
                </a:lnTo>
                <a:lnTo>
                  <a:pt x="578" y="290"/>
                </a:lnTo>
                <a:lnTo>
                  <a:pt x="580" y="290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31" name="Freeform 253"/>
          <p:cNvSpPr>
            <a:spLocks noEditPoints="1"/>
          </p:cNvSpPr>
          <p:nvPr/>
        </p:nvSpPr>
        <p:spPr bwMode="auto">
          <a:xfrm>
            <a:off x="5210793" y="3007780"/>
            <a:ext cx="539997" cy="558871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558 w 726"/>
              <a:gd name="T27" fmla="*/ 206 h 726"/>
              <a:gd name="T28" fmla="*/ 566 w 726"/>
              <a:gd name="T29" fmla="*/ 234 h 726"/>
              <a:gd name="T30" fmla="*/ 576 w 726"/>
              <a:gd name="T31" fmla="*/ 244 h 726"/>
              <a:gd name="T32" fmla="*/ 590 w 726"/>
              <a:gd name="T33" fmla="*/ 278 h 726"/>
              <a:gd name="T34" fmla="*/ 564 w 726"/>
              <a:gd name="T35" fmla="*/ 268 h 726"/>
              <a:gd name="T36" fmla="*/ 532 w 726"/>
              <a:gd name="T37" fmla="*/ 220 h 726"/>
              <a:gd name="T38" fmla="*/ 124 w 726"/>
              <a:gd name="T39" fmla="*/ 206 h 726"/>
              <a:gd name="T40" fmla="*/ 150 w 726"/>
              <a:gd name="T41" fmla="*/ 224 h 726"/>
              <a:gd name="T42" fmla="*/ 124 w 726"/>
              <a:gd name="T43" fmla="*/ 238 h 726"/>
              <a:gd name="T44" fmla="*/ 124 w 726"/>
              <a:gd name="T45" fmla="*/ 252 h 726"/>
              <a:gd name="T46" fmla="*/ 160 w 726"/>
              <a:gd name="T47" fmla="*/ 234 h 726"/>
              <a:gd name="T48" fmla="*/ 196 w 726"/>
              <a:gd name="T49" fmla="*/ 206 h 726"/>
              <a:gd name="T50" fmla="*/ 192 w 726"/>
              <a:gd name="T51" fmla="*/ 234 h 726"/>
              <a:gd name="T52" fmla="*/ 150 w 726"/>
              <a:gd name="T53" fmla="*/ 274 h 726"/>
              <a:gd name="T54" fmla="*/ 604 w 726"/>
              <a:gd name="T55" fmla="*/ 428 h 726"/>
              <a:gd name="T56" fmla="*/ 578 w 726"/>
              <a:gd name="T57" fmla="*/ 336 h 726"/>
              <a:gd name="T58" fmla="*/ 576 w 726"/>
              <a:gd name="T59" fmla="*/ 370 h 726"/>
              <a:gd name="T60" fmla="*/ 586 w 726"/>
              <a:gd name="T61" fmla="*/ 414 h 726"/>
              <a:gd name="T62" fmla="*/ 604 w 726"/>
              <a:gd name="T63" fmla="*/ 502 h 726"/>
              <a:gd name="T64" fmla="*/ 576 w 726"/>
              <a:gd name="T65" fmla="*/ 464 h 726"/>
              <a:gd name="T66" fmla="*/ 550 w 726"/>
              <a:gd name="T67" fmla="*/ 366 h 726"/>
              <a:gd name="T68" fmla="*/ 562 w 726"/>
              <a:gd name="T69" fmla="*/ 470 h 726"/>
              <a:gd name="T70" fmla="*/ 134 w 726"/>
              <a:gd name="T71" fmla="*/ 520 h 726"/>
              <a:gd name="T72" fmla="*/ 164 w 726"/>
              <a:gd name="T73" fmla="*/ 470 h 726"/>
              <a:gd name="T74" fmla="*/ 178 w 726"/>
              <a:gd name="T75" fmla="*/ 366 h 726"/>
              <a:gd name="T76" fmla="*/ 150 w 726"/>
              <a:gd name="T77" fmla="*/ 464 h 726"/>
              <a:gd name="T78" fmla="*/ 124 w 726"/>
              <a:gd name="T79" fmla="*/ 456 h 726"/>
              <a:gd name="T80" fmla="*/ 150 w 726"/>
              <a:gd name="T81" fmla="*/ 370 h 726"/>
              <a:gd name="T82" fmla="*/ 150 w 726"/>
              <a:gd name="T83" fmla="*/ 336 h 726"/>
              <a:gd name="T84" fmla="*/ 124 w 726"/>
              <a:gd name="T85" fmla="*/ 428 h 726"/>
              <a:gd name="T86" fmla="*/ 148 w 726"/>
              <a:gd name="T87" fmla="*/ 290 h 726"/>
              <a:gd name="T88" fmla="*/ 150 w 726"/>
              <a:gd name="T89" fmla="*/ 290 h 726"/>
              <a:gd name="T90" fmla="*/ 184 w 726"/>
              <a:gd name="T91" fmla="*/ 268 h 726"/>
              <a:gd name="T92" fmla="*/ 210 w 726"/>
              <a:gd name="T93" fmla="*/ 220 h 726"/>
              <a:gd name="T94" fmla="*/ 238 w 726"/>
              <a:gd name="T95" fmla="*/ 206 h 726"/>
              <a:gd name="T96" fmla="*/ 516 w 726"/>
              <a:gd name="T97" fmla="*/ 206 h 726"/>
              <a:gd name="T98" fmla="*/ 526 w 726"/>
              <a:gd name="T99" fmla="*/ 246 h 726"/>
              <a:gd name="T100" fmla="*/ 562 w 726"/>
              <a:gd name="T101" fmla="*/ 282 h 726"/>
              <a:gd name="T102" fmla="*/ 576 w 726"/>
              <a:gd name="T103" fmla="*/ 290 h 726"/>
              <a:gd name="T104" fmla="*/ 588 w 726"/>
              <a:gd name="T105" fmla="*/ 292 h 726"/>
              <a:gd name="T106" fmla="*/ 604 w 726"/>
              <a:gd name="T107" fmla="*/ 320 h 726"/>
              <a:gd name="T108" fmla="*/ 592 w 726"/>
              <a:gd name="T109" fmla="*/ 236 h 726"/>
              <a:gd name="T110" fmla="*/ 572 w 726"/>
              <a:gd name="T111" fmla="*/ 212 h 726"/>
              <a:gd name="T112" fmla="*/ 540 w 726"/>
              <a:gd name="T113" fmla="*/ 302 h 726"/>
              <a:gd name="T114" fmla="*/ 234 w 726"/>
              <a:gd name="T115" fmla="*/ 234 h 726"/>
              <a:gd name="T116" fmla="*/ 186 w 726"/>
              <a:gd name="T117" fmla="*/ 302 h 726"/>
              <a:gd name="T118" fmla="*/ 206 w 726"/>
              <a:gd name="T119" fmla="*/ 394 h 726"/>
              <a:gd name="T120" fmla="*/ 184 w 726"/>
              <a:gd name="T121" fmla="*/ 492 h 726"/>
              <a:gd name="T122" fmla="*/ 522 w 726"/>
              <a:gd name="T123" fmla="*/ 420 h 726"/>
              <a:gd name="T124" fmla="*/ 532 w 726"/>
              <a:gd name="T125" fmla="*/ 324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6" y="344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56"/>
                </a:lnTo>
                <a:lnTo>
                  <a:pt x="150" y="344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40" y="292"/>
                </a:lnTo>
                <a:lnTo>
                  <a:pt x="148" y="290"/>
                </a:lnTo>
                <a:lnTo>
                  <a:pt x="150" y="290"/>
                </a:lnTo>
                <a:lnTo>
                  <a:pt x="166" y="282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38" y="206"/>
                </a:lnTo>
                <a:lnTo>
                  <a:pt x="490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62" y="282"/>
                </a:lnTo>
                <a:lnTo>
                  <a:pt x="576" y="290"/>
                </a:lnTo>
                <a:lnTo>
                  <a:pt x="578" y="290"/>
                </a:lnTo>
                <a:lnTo>
                  <a:pt x="580" y="290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32" name="Freeform 163"/>
          <p:cNvSpPr>
            <a:spLocks noEditPoints="1"/>
          </p:cNvSpPr>
          <p:nvPr/>
        </p:nvSpPr>
        <p:spPr bwMode="auto">
          <a:xfrm>
            <a:off x="5210792" y="3826930"/>
            <a:ext cx="539997" cy="558871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62 w 726"/>
              <a:gd name="T69" fmla="*/ 532 h 726"/>
              <a:gd name="T70" fmla="*/ 348 w 726"/>
              <a:gd name="T71" fmla="*/ 426 h 726"/>
              <a:gd name="T72" fmla="*/ 268 w 726"/>
              <a:gd name="T73" fmla="*/ 172 h 726"/>
              <a:gd name="T74" fmla="*/ 404 w 726"/>
              <a:gd name="T75" fmla="*/ 402 h 7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2" y="532"/>
                </a:moveTo>
                <a:lnTo>
                  <a:pt x="406" y="558"/>
                </a:lnTo>
                <a:lnTo>
                  <a:pt x="348" y="426"/>
                </a:lnTo>
                <a:lnTo>
                  <a:pt x="266" y="496"/>
                </a:lnTo>
                <a:lnTo>
                  <a:pt x="268" y="172"/>
                </a:lnTo>
                <a:lnTo>
                  <a:pt x="512" y="388"/>
                </a:lnTo>
                <a:lnTo>
                  <a:pt x="404" y="402"/>
                </a:lnTo>
                <a:lnTo>
                  <a:pt x="462" y="5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33" name="Freeform 382"/>
          <p:cNvSpPr>
            <a:spLocks noEditPoints="1"/>
          </p:cNvSpPr>
          <p:nvPr/>
        </p:nvSpPr>
        <p:spPr bwMode="auto">
          <a:xfrm>
            <a:off x="5210793" y="4712755"/>
            <a:ext cx="539996" cy="558871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18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08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350 w 726"/>
              <a:gd name="T47" fmla="*/ 502 h 726"/>
              <a:gd name="T48" fmla="*/ 290 w 726"/>
              <a:gd name="T49" fmla="*/ 490 h 726"/>
              <a:gd name="T50" fmla="*/ 242 w 726"/>
              <a:gd name="T51" fmla="*/ 492 h 726"/>
              <a:gd name="T52" fmla="*/ 166 w 726"/>
              <a:gd name="T53" fmla="*/ 510 h 726"/>
              <a:gd name="T54" fmla="*/ 162 w 726"/>
              <a:gd name="T55" fmla="*/ 510 h 726"/>
              <a:gd name="T56" fmla="*/ 150 w 726"/>
              <a:gd name="T57" fmla="*/ 504 h 726"/>
              <a:gd name="T58" fmla="*/ 150 w 726"/>
              <a:gd name="T59" fmla="*/ 248 h 726"/>
              <a:gd name="T60" fmla="*/ 156 w 726"/>
              <a:gd name="T61" fmla="*/ 236 h 726"/>
              <a:gd name="T62" fmla="*/ 238 w 726"/>
              <a:gd name="T63" fmla="*/ 216 h 726"/>
              <a:gd name="T64" fmla="*/ 290 w 726"/>
              <a:gd name="T65" fmla="*/ 216 h 726"/>
              <a:gd name="T66" fmla="*/ 350 w 726"/>
              <a:gd name="T67" fmla="*/ 226 h 726"/>
              <a:gd name="T68" fmla="*/ 576 w 726"/>
              <a:gd name="T69" fmla="*/ 498 h 726"/>
              <a:gd name="T70" fmla="*/ 570 w 726"/>
              <a:gd name="T71" fmla="*/ 508 h 726"/>
              <a:gd name="T72" fmla="*/ 558 w 726"/>
              <a:gd name="T73" fmla="*/ 510 h 726"/>
              <a:gd name="T74" fmla="*/ 510 w 726"/>
              <a:gd name="T75" fmla="*/ 496 h 726"/>
              <a:gd name="T76" fmla="*/ 456 w 726"/>
              <a:gd name="T77" fmla="*/ 490 h 726"/>
              <a:gd name="T78" fmla="*/ 394 w 726"/>
              <a:gd name="T79" fmla="*/ 498 h 726"/>
              <a:gd name="T80" fmla="*/ 374 w 726"/>
              <a:gd name="T81" fmla="*/ 226 h 726"/>
              <a:gd name="T82" fmla="*/ 436 w 726"/>
              <a:gd name="T83" fmla="*/ 216 h 726"/>
              <a:gd name="T84" fmla="*/ 486 w 726"/>
              <a:gd name="T85" fmla="*/ 216 h 726"/>
              <a:gd name="T86" fmla="*/ 568 w 726"/>
              <a:gd name="T87" fmla="*/ 236 h 726"/>
              <a:gd name="T88" fmla="*/ 576 w 726"/>
              <a:gd name="T89" fmla="*/ 2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50" y="502"/>
                </a:moveTo>
                <a:lnTo>
                  <a:pt x="350" y="502"/>
                </a:lnTo>
                <a:lnTo>
                  <a:pt x="330" y="498"/>
                </a:lnTo>
                <a:lnTo>
                  <a:pt x="310" y="494"/>
                </a:lnTo>
                <a:lnTo>
                  <a:pt x="290" y="490"/>
                </a:lnTo>
                <a:lnTo>
                  <a:pt x="268" y="490"/>
                </a:lnTo>
                <a:lnTo>
                  <a:pt x="242" y="492"/>
                </a:lnTo>
                <a:lnTo>
                  <a:pt x="216" y="496"/>
                </a:lnTo>
                <a:lnTo>
                  <a:pt x="190" y="502"/>
                </a:lnTo>
                <a:lnTo>
                  <a:pt x="166" y="510"/>
                </a:lnTo>
                <a:lnTo>
                  <a:pt x="162" y="510"/>
                </a:lnTo>
                <a:lnTo>
                  <a:pt x="154" y="508"/>
                </a:lnTo>
                <a:lnTo>
                  <a:pt x="150" y="504"/>
                </a:lnTo>
                <a:lnTo>
                  <a:pt x="150" y="498"/>
                </a:lnTo>
                <a:lnTo>
                  <a:pt x="150" y="248"/>
                </a:lnTo>
                <a:lnTo>
                  <a:pt x="152" y="242"/>
                </a:lnTo>
                <a:lnTo>
                  <a:pt x="156" y="236"/>
                </a:lnTo>
                <a:lnTo>
                  <a:pt x="184" y="228"/>
                </a:lnTo>
                <a:lnTo>
                  <a:pt x="210" y="220"/>
                </a:lnTo>
                <a:lnTo>
                  <a:pt x="238" y="216"/>
                </a:lnTo>
                <a:lnTo>
                  <a:pt x="268" y="216"/>
                </a:lnTo>
                <a:lnTo>
                  <a:pt x="290" y="216"/>
                </a:lnTo>
                <a:lnTo>
                  <a:pt x="310" y="218"/>
                </a:lnTo>
                <a:lnTo>
                  <a:pt x="330" y="222"/>
                </a:lnTo>
                <a:lnTo>
                  <a:pt x="350" y="226"/>
                </a:lnTo>
                <a:lnTo>
                  <a:pt x="350" y="502"/>
                </a:lnTo>
                <a:close/>
                <a:moveTo>
                  <a:pt x="576" y="498"/>
                </a:moveTo>
                <a:lnTo>
                  <a:pt x="576" y="498"/>
                </a:lnTo>
                <a:lnTo>
                  <a:pt x="574" y="504"/>
                </a:lnTo>
                <a:lnTo>
                  <a:pt x="570" y="508"/>
                </a:lnTo>
                <a:lnTo>
                  <a:pt x="564" y="510"/>
                </a:lnTo>
                <a:lnTo>
                  <a:pt x="558" y="510"/>
                </a:lnTo>
                <a:lnTo>
                  <a:pt x="534" y="502"/>
                </a:lnTo>
                <a:lnTo>
                  <a:pt x="510" y="496"/>
                </a:lnTo>
                <a:lnTo>
                  <a:pt x="484" y="492"/>
                </a:lnTo>
                <a:lnTo>
                  <a:pt x="456" y="490"/>
                </a:lnTo>
                <a:lnTo>
                  <a:pt x="436" y="490"/>
                </a:lnTo>
                <a:lnTo>
                  <a:pt x="414" y="494"/>
                </a:lnTo>
                <a:lnTo>
                  <a:pt x="394" y="498"/>
                </a:lnTo>
                <a:lnTo>
                  <a:pt x="374" y="502"/>
                </a:lnTo>
                <a:lnTo>
                  <a:pt x="374" y="226"/>
                </a:lnTo>
                <a:lnTo>
                  <a:pt x="394" y="222"/>
                </a:lnTo>
                <a:lnTo>
                  <a:pt x="414" y="218"/>
                </a:lnTo>
                <a:lnTo>
                  <a:pt x="436" y="216"/>
                </a:lnTo>
                <a:lnTo>
                  <a:pt x="456" y="216"/>
                </a:lnTo>
                <a:lnTo>
                  <a:pt x="486" y="216"/>
                </a:lnTo>
                <a:lnTo>
                  <a:pt x="514" y="220"/>
                </a:lnTo>
                <a:lnTo>
                  <a:pt x="542" y="228"/>
                </a:lnTo>
                <a:lnTo>
                  <a:pt x="568" y="236"/>
                </a:lnTo>
                <a:lnTo>
                  <a:pt x="574" y="242"/>
                </a:lnTo>
                <a:lnTo>
                  <a:pt x="576" y="248"/>
                </a:lnTo>
                <a:lnTo>
                  <a:pt x="576" y="4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34" name="Freeform 261"/>
          <p:cNvSpPr>
            <a:spLocks noEditPoints="1"/>
          </p:cNvSpPr>
          <p:nvPr/>
        </p:nvSpPr>
        <p:spPr bwMode="auto">
          <a:xfrm>
            <a:off x="5210793" y="5550955"/>
            <a:ext cx="539996" cy="558871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82 w 726"/>
              <a:gd name="T69" fmla="*/ 586 h 726"/>
              <a:gd name="T70" fmla="*/ 480 w 726"/>
              <a:gd name="T71" fmla="*/ 590 h 726"/>
              <a:gd name="T72" fmla="*/ 252 w 726"/>
              <a:gd name="T73" fmla="*/ 592 h 726"/>
              <a:gd name="T74" fmla="*/ 248 w 726"/>
              <a:gd name="T75" fmla="*/ 590 h 726"/>
              <a:gd name="T76" fmla="*/ 246 w 726"/>
              <a:gd name="T77" fmla="*/ 530 h 726"/>
              <a:gd name="T78" fmla="*/ 248 w 726"/>
              <a:gd name="T79" fmla="*/ 526 h 726"/>
              <a:gd name="T80" fmla="*/ 476 w 726"/>
              <a:gd name="T81" fmla="*/ 524 h 726"/>
              <a:gd name="T82" fmla="*/ 480 w 726"/>
              <a:gd name="T83" fmla="*/ 526 h 726"/>
              <a:gd name="T84" fmla="*/ 482 w 726"/>
              <a:gd name="T85" fmla="*/ 586 h 726"/>
              <a:gd name="T86" fmla="*/ 504 w 726"/>
              <a:gd name="T87" fmla="*/ 486 h 726"/>
              <a:gd name="T88" fmla="*/ 500 w 726"/>
              <a:gd name="T89" fmla="*/ 500 h 726"/>
              <a:gd name="T90" fmla="*/ 486 w 726"/>
              <a:gd name="T91" fmla="*/ 504 h 726"/>
              <a:gd name="T92" fmla="*/ 242 w 726"/>
              <a:gd name="T93" fmla="*/ 504 h 726"/>
              <a:gd name="T94" fmla="*/ 228 w 726"/>
              <a:gd name="T95" fmla="*/ 500 h 726"/>
              <a:gd name="T96" fmla="*/ 224 w 726"/>
              <a:gd name="T97" fmla="*/ 486 h 726"/>
              <a:gd name="T98" fmla="*/ 224 w 726"/>
              <a:gd name="T99" fmla="*/ 146 h 726"/>
              <a:gd name="T100" fmla="*/ 228 w 726"/>
              <a:gd name="T101" fmla="*/ 134 h 726"/>
              <a:gd name="T102" fmla="*/ 242 w 726"/>
              <a:gd name="T103" fmla="*/ 128 h 726"/>
              <a:gd name="T104" fmla="*/ 486 w 726"/>
              <a:gd name="T105" fmla="*/ 128 h 726"/>
              <a:gd name="T106" fmla="*/ 500 w 726"/>
              <a:gd name="T107" fmla="*/ 134 h 726"/>
              <a:gd name="T108" fmla="*/ 504 w 726"/>
              <a:gd name="T109" fmla="*/ 146 h 726"/>
              <a:gd name="T110" fmla="*/ 260 w 726"/>
              <a:gd name="T111" fmla="*/ 468 h 726"/>
              <a:gd name="T112" fmla="*/ 468 w 726"/>
              <a:gd name="T113" fmla="*/ 166 h 726"/>
              <a:gd name="T114" fmla="*/ 260 w 726"/>
              <a:gd name="T115" fmla="*/ 468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82" y="586"/>
                </a:moveTo>
                <a:lnTo>
                  <a:pt x="482" y="586"/>
                </a:lnTo>
                <a:lnTo>
                  <a:pt x="480" y="590"/>
                </a:lnTo>
                <a:lnTo>
                  <a:pt x="476" y="592"/>
                </a:lnTo>
                <a:lnTo>
                  <a:pt x="252" y="592"/>
                </a:lnTo>
                <a:lnTo>
                  <a:pt x="248" y="590"/>
                </a:lnTo>
                <a:lnTo>
                  <a:pt x="246" y="586"/>
                </a:lnTo>
                <a:lnTo>
                  <a:pt x="246" y="530"/>
                </a:lnTo>
                <a:lnTo>
                  <a:pt x="248" y="526"/>
                </a:lnTo>
                <a:lnTo>
                  <a:pt x="252" y="524"/>
                </a:lnTo>
                <a:lnTo>
                  <a:pt x="476" y="524"/>
                </a:lnTo>
                <a:lnTo>
                  <a:pt x="480" y="526"/>
                </a:lnTo>
                <a:lnTo>
                  <a:pt x="482" y="530"/>
                </a:lnTo>
                <a:lnTo>
                  <a:pt x="482" y="586"/>
                </a:lnTo>
                <a:close/>
                <a:moveTo>
                  <a:pt x="504" y="486"/>
                </a:moveTo>
                <a:lnTo>
                  <a:pt x="504" y="486"/>
                </a:lnTo>
                <a:lnTo>
                  <a:pt x="504" y="494"/>
                </a:lnTo>
                <a:lnTo>
                  <a:pt x="500" y="500"/>
                </a:lnTo>
                <a:lnTo>
                  <a:pt x="494" y="504"/>
                </a:lnTo>
                <a:lnTo>
                  <a:pt x="486" y="504"/>
                </a:lnTo>
                <a:lnTo>
                  <a:pt x="242" y="504"/>
                </a:lnTo>
                <a:lnTo>
                  <a:pt x="234" y="504"/>
                </a:lnTo>
                <a:lnTo>
                  <a:pt x="228" y="500"/>
                </a:lnTo>
                <a:lnTo>
                  <a:pt x="224" y="494"/>
                </a:lnTo>
                <a:lnTo>
                  <a:pt x="224" y="486"/>
                </a:lnTo>
                <a:lnTo>
                  <a:pt x="224" y="146"/>
                </a:lnTo>
                <a:lnTo>
                  <a:pt x="224" y="140"/>
                </a:lnTo>
                <a:lnTo>
                  <a:pt x="228" y="134"/>
                </a:lnTo>
                <a:lnTo>
                  <a:pt x="234" y="130"/>
                </a:lnTo>
                <a:lnTo>
                  <a:pt x="242" y="128"/>
                </a:lnTo>
                <a:lnTo>
                  <a:pt x="486" y="128"/>
                </a:lnTo>
                <a:lnTo>
                  <a:pt x="494" y="130"/>
                </a:lnTo>
                <a:lnTo>
                  <a:pt x="500" y="134"/>
                </a:lnTo>
                <a:lnTo>
                  <a:pt x="504" y="140"/>
                </a:lnTo>
                <a:lnTo>
                  <a:pt x="504" y="146"/>
                </a:lnTo>
                <a:lnTo>
                  <a:pt x="504" y="486"/>
                </a:lnTo>
                <a:close/>
                <a:moveTo>
                  <a:pt x="260" y="468"/>
                </a:moveTo>
                <a:lnTo>
                  <a:pt x="468" y="468"/>
                </a:lnTo>
                <a:lnTo>
                  <a:pt x="468" y="166"/>
                </a:lnTo>
                <a:lnTo>
                  <a:pt x="260" y="166"/>
                </a:lnTo>
                <a:lnTo>
                  <a:pt x="260" y="4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79438" y="6124739"/>
            <a:ext cx="3147703" cy="550856"/>
          </a:xfrm>
          <a:prstGeom prst="rect">
            <a:avLst/>
          </a:prstGeom>
        </p:spPr>
        <p:txBody>
          <a:bodyPr vert="horz"/>
          <a:lstStyle/>
          <a:p>
            <a:pPr>
              <a:buClr>
                <a:srgbClr val="FFFFFF"/>
              </a:buClr>
              <a:buSzPct val="100000"/>
              <a:buFont typeface="Arial"/>
              <a:buNone/>
            </a:pPr>
            <a:r>
              <a:rPr lang="en-US" sz="1100" b="1" dirty="0" smtClean="0">
                <a:solidFill>
                  <a:schemeClr val="accent4"/>
                </a:solidFill>
              </a:rPr>
              <a:t>Annual package </a:t>
            </a:r>
            <a:r>
              <a:rPr lang="en-US" sz="1100" b="1" dirty="0">
                <a:solidFill>
                  <a:schemeClr val="accent4"/>
                </a:solidFill>
              </a:rPr>
              <a:t>investment </a:t>
            </a:r>
            <a:br>
              <a:rPr lang="en-US" sz="1100" b="1" dirty="0">
                <a:solidFill>
                  <a:schemeClr val="accent4"/>
                </a:solidFill>
              </a:rPr>
            </a:br>
            <a:r>
              <a:rPr lang="en-US" sz="1100" b="1" dirty="0">
                <a:solidFill>
                  <a:schemeClr val="accent4"/>
                </a:solidFill>
              </a:rPr>
              <a:t>(inclusive of all production hard </a:t>
            </a:r>
            <a:r>
              <a:rPr lang="en-US" sz="1100" b="1" dirty="0" smtClean="0">
                <a:solidFill>
                  <a:schemeClr val="accent4"/>
                </a:solidFill>
              </a:rPr>
              <a:t>costs**):</a:t>
            </a:r>
            <a:endParaRPr lang="en-GB" sz="11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6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atermark design template" id="{9D1F7800-D88B-4456-B4D7-D80839F0DC16}" vid="{48A69CA1-4DF5-4556-B86D-B299B8F349FA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DCM_Template_130806_2-1</Template>
  <TotalTime>0</TotalTime>
  <Words>402</Words>
  <Application>Microsoft Office PowerPoint</Application>
  <PresentationFormat>Custom</PresentationFormat>
  <Paragraphs>59</Paragraphs>
  <Slides>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Divider Slides</vt:lpstr>
      <vt:lpstr>think-cell Slide</vt:lpstr>
      <vt:lpstr>PICTUREHOUSE RECOMMENDS</vt:lpstr>
      <vt:lpstr>PICTUREHOUSE RECOMMENDS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2014-03-31T11:07:25Z</dcterms:created>
  <dcterms:modified xsi:type="dcterms:W3CDTF">2014-05-19T10:34:28Z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