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slideLayouts/slideLayout99.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ags/tag11.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895" r:id="rId3"/>
    <p:sldMasterId id="2147483954" r:id="rId4"/>
    <p:sldMasterId id="2147483758" r:id="rId5"/>
    <p:sldMasterId id="2147483782" r:id="rId6"/>
    <p:sldMasterId id="2147483824" r:id="rId7"/>
    <p:sldMasterId id="2147483894" r:id="rId8"/>
    <p:sldMasterId id="2147483891" r:id="rId9"/>
    <p:sldMasterId id="2147483899" r:id="rId10"/>
  </p:sldMasterIdLst>
  <p:notesMasterIdLst>
    <p:notesMasterId r:id="rId14"/>
  </p:notesMasterIdLst>
  <p:handoutMasterIdLst>
    <p:handoutMasterId r:id="rId15"/>
  </p:handoutMasterIdLst>
  <p:sldIdLst>
    <p:sldId id="382" r:id="rId11"/>
    <p:sldId id="450" r:id="rId12"/>
    <p:sldId id="383" r:id="rId13"/>
  </p:sldIdLst>
  <p:sldSz cx="13442950" cy="7561263"/>
  <p:notesSz cx="6858000" cy="9144000"/>
  <p:custDataLst>
    <p:tags r:id="rId16"/>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449"/>
    <a:srgbClr val="FFFFFF"/>
    <a:srgbClr val="5A5A5A"/>
    <a:srgbClr val="C7C9C7"/>
    <a:srgbClr val="CAC8C8"/>
    <a:srgbClr val="000000"/>
    <a:srgbClr val="8547AD"/>
    <a:srgbClr val="33006F"/>
    <a:srgbClr val="0099A8"/>
    <a:srgbClr val="EA5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9" autoAdjust="0"/>
    <p:restoredTop sz="87538" autoAdjust="0"/>
  </p:normalViewPr>
  <p:slideViewPr>
    <p:cSldViewPr snapToGrid="0">
      <p:cViewPr>
        <p:scale>
          <a:sx n="66" d="100"/>
          <a:sy n="66" d="100"/>
        </p:scale>
        <p:origin x="48" y="-12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4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Master" Target="slideMasters/slideMaster6.xml"/><Relationship Id="rId12" Type="http://schemas.openxmlformats.org/officeDocument/2006/relationships/slide" Target="slides/slide2.xml"/><Relationship Id="rId17"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5" Type="http://schemas.openxmlformats.org/officeDocument/2006/relationships/slideMaster" Target="slideMasters/slideMaster4.xml"/><Relationship Id="rId15" Type="http://schemas.openxmlformats.org/officeDocument/2006/relationships/handoutMaster" Target="handoutMasters/handoutMaster1.xml"/><Relationship Id="rId10" Type="http://schemas.openxmlformats.org/officeDocument/2006/relationships/slideMaster" Target="slideMasters/slideMaster9.xml"/><Relationship Id="rId19"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notesMaster" Target="notesMasters/notesMaster1.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r>
              <a:rPr lang="en-US" sz="1200" dirty="0"/>
              <a:t>Ad recall</a:t>
            </a:r>
            <a:r>
              <a:rPr lang="en-US" sz="1200" baseline="0" dirty="0"/>
              <a:t> levels were </a:t>
            </a:r>
            <a:r>
              <a:rPr lang="en-US" sz="1200" b="1" baseline="0" dirty="0"/>
              <a:t>36% higher </a:t>
            </a:r>
            <a:r>
              <a:rPr lang="en-US" sz="1200" b="0" i="0" baseline="0" dirty="0"/>
              <a:t>for those exposed to the </a:t>
            </a:r>
            <a:r>
              <a:rPr lang="en-US" sz="1200" b="1" i="0" baseline="0" dirty="0"/>
              <a:t>contextually-relevant Silver Spots </a:t>
            </a:r>
            <a:r>
              <a:rPr lang="en-US" sz="1200" b="0" i="0" baseline="0" dirty="0"/>
              <a:t>compared to those exposed to the ad in-reel of other releases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
          <c:y val="0.11980966697291853"/>
          <c:w val="0.97634408602150535"/>
          <c:h val="0.81921967047180744"/>
        </c:manualLayout>
      </c:layout>
      <c:barChart>
        <c:barDir val="col"/>
        <c:grouping val="clustered"/>
        <c:varyColors val="0"/>
        <c:ser>
          <c:idx val="0"/>
          <c:order val="0"/>
          <c:tx>
            <c:strRef>
              <c:f>Sheet1!$B$1</c:f>
              <c:strCache>
                <c:ptCount val="1"/>
                <c:pt idx="0">
                  <c:v>Recall</c:v>
                </c:pt>
              </c:strCache>
            </c:strRef>
          </c:tx>
          <c:spPr>
            <a:solidFill>
              <a:schemeClr val="accent6"/>
            </a:solidFill>
            <a:ln>
              <a:noFill/>
            </a:ln>
            <a:effectLst/>
          </c:spPr>
          <c:invertIfNegative val="0"/>
          <c:dPt>
            <c:idx val="0"/>
            <c:invertIfNegative val="0"/>
            <c:bubble3D val="0"/>
            <c:spPr>
              <a:solidFill>
                <a:srgbClr val="AC162C"/>
              </a:solidFill>
              <a:ln>
                <a:noFill/>
              </a:ln>
              <a:effectLst/>
            </c:spPr>
            <c:extLst>
              <c:ext xmlns:c16="http://schemas.microsoft.com/office/drawing/2014/chart" uri="{C3380CC4-5D6E-409C-BE32-E72D297353CC}">
                <c16:uniqueId val="{00000001-A046-43F4-9FDA-C5BBA4F86332}"/>
              </c:ext>
            </c:extLst>
          </c:dPt>
          <c:dPt>
            <c:idx val="1"/>
            <c:invertIfNegative val="0"/>
            <c:bubble3D val="0"/>
            <c:spPr>
              <a:solidFill>
                <a:srgbClr val="AC162C">
                  <a:alpha val="49804"/>
                </a:srgbClr>
              </a:solidFill>
              <a:ln>
                <a:noFill/>
              </a:ln>
              <a:effectLst/>
            </c:spPr>
            <c:extLst>
              <c:ext xmlns:c16="http://schemas.microsoft.com/office/drawing/2014/chart" uri="{C3380CC4-5D6E-409C-BE32-E72D297353CC}">
                <c16:uniqueId val="{00000003-A046-43F4-9FDA-C5BBA4F86332}"/>
              </c:ext>
            </c:extLst>
          </c:dPt>
          <c:dLbls>
            <c:dLbl>
              <c:idx val="0"/>
              <c:layout>
                <c:manualLayout>
                  <c:x val="7.8852135688381892E-17"/>
                  <c:y val="-4.324124858901642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46-43F4-9FDA-C5BBA4F8633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Silver Spots</c:v>
                </c:pt>
                <c:pt idx="1">
                  <c:v>In reel</c:v>
                </c:pt>
              </c:strCache>
            </c:strRef>
          </c:cat>
          <c:val>
            <c:numRef>
              <c:f>Sheet1!$B$2:$B$3</c:f>
              <c:numCache>
                <c:formatCode>0%</c:formatCode>
                <c:ptCount val="2"/>
                <c:pt idx="0">
                  <c:v>0.49</c:v>
                </c:pt>
                <c:pt idx="1">
                  <c:v>0.36</c:v>
                </c:pt>
              </c:numCache>
            </c:numRef>
          </c:val>
          <c:extLst>
            <c:ext xmlns:c16="http://schemas.microsoft.com/office/drawing/2014/chart" uri="{C3380CC4-5D6E-409C-BE32-E72D297353CC}">
              <c16:uniqueId val="{00000004-A046-43F4-9FDA-C5BBA4F86332}"/>
            </c:ext>
          </c:extLst>
        </c:ser>
        <c:dLbls>
          <c:showLegendKey val="0"/>
          <c:showVal val="0"/>
          <c:showCatName val="0"/>
          <c:showSerName val="0"/>
          <c:showPercent val="0"/>
          <c:showBubbleSize val="0"/>
        </c:dLbls>
        <c:gapWidth val="219"/>
        <c:overlap val="-27"/>
        <c:axId val="744013584"/>
        <c:axId val="744009976"/>
      </c:barChart>
      <c:catAx>
        <c:axId val="744013584"/>
        <c:scaling>
          <c:orientation val="maxMin"/>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44009976"/>
        <c:crosses val="autoZero"/>
        <c:auto val="1"/>
        <c:lblAlgn val="ctr"/>
        <c:lblOffset val="100"/>
        <c:noMultiLvlLbl val="0"/>
      </c:catAx>
      <c:valAx>
        <c:axId val="744009976"/>
        <c:scaling>
          <c:orientation val="minMax"/>
        </c:scaling>
        <c:delete val="1"/>
        <c:axPos val="r"/>
        <c:numFmt formatCode="0%" sourceLinked="1"/>
        <c:majorTickMark val="none"/>
        <c:minorTickMark val="none"/>
        <c:tickLblPos val="nextTo"/>
        <c:crossAx val="7440135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3.5438358276518887E-2"/>
          <c:y val="0.20607321215637525"/>
          <c:w val="0.96366768107839096"/>
          <c:h val="0.62268661021037031"/>
        </c:manualLayout>
      </c:layout>
      <c:barChart>
        <c:barDir val="col"/>
        <c:grouping val="clustered"/>
        <c:varyColors val="0"/>
        <c:ser>
          <c:idx val="0"/>
          <c:order val="0"/>
          <c:tx>
            <c:strRef>
              <c:f>Sheet1!$B$1</c:f>
              <c:strCache>
                <c:ptCount val="1"/>
                <c:pt idx="0">
                  <c:v>Pre</c:v>
                </c:pt>
              </c:strCache>
            </c:strRef>
          </c:tx>
          <c:spPr>
            <a:solidFill>
              <a:srgbClr val="AC162C">
                <a:alpha val="50196"/>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Ad Awareness</c:v>
                </c:pt>
                <c:pt idx="1">
                  <c:v>Consideration                                                        (Top 3 - Likely)</c:v>
                </c:pt>
              </c:strCache>
            </c:strRef>
          </c:cat>
          <c:val>
            <c:numRef>
              <c:f>Sheet1!$B$2:$B$3</c:f>
              <c:numCache>
                <c:formatCode>0%</c:formatCode>
                <c:ptCount val="2"/>
                <c:pt idx="0">
                  <c:v>0.22</c:v>
                </c:pt>
                <c:pt idx="1">
                  <c:v>0.45</c:v>
                </c:pt>
              </c:numCache>
            </c:numRef>
          </c:val>
          <c:extLst>
            <c:ext xmlns:c16="http://schemas.microsoft.com/office/drawing/2014/chart" uri="{C3380CC4-5D6E-409C-BE32-E72D297353CC}">
              <c16:uniqueId val="{00000000-2BC1-4672-8231-252B5EF67BCF}"/>
            </c:ext>
          </c:extLst>
        </c:ser>
        <c:ser>
          <c:idx val="1"/>
          <c:order val="1"/>
          <c:tx>
            <c:strRef>
              <c:f>Sheet1!$C$1</c:f>
              <c:strCache>
                <c:ptCount val="1"/>
                <c:pt idx="0">
                  <c:v>Post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Ad Awareness</c:v>
                </c:pt>
                <c:pt idx="1">
                  <c:v>Consideration                                                        (Top 3 - Likely)</c:v>
                </c:pt>
              </c:strCache>
            </c:strRef>
          </c:cat>
          <c:val>
            <c:numRef>
              <c:f>Sheet1!$C$2:$C$3</c:f>
              <c:numCache>
                <c:formatCode>0%</c:formatCode>
                <c:ptCount val="2"/>
                <c:pt idx="0">
                  <c:v>0.34</c:v>
                </c:pt>
                <c:pt idx="1">
                  <c:v>0.53</c:v>
                </c:pt>
              </c:numCache>
            </c:numRef>
          </c:val>
          <c:extLst>
            <c:ext xmlns:c16="http://schemas.microsoft.com/office/drawing/2014/chart" uri="{C3380CC4-5D6E-409C-BE32-E72D297353CC}">
              <c16:uniqueId val="{00000001-2BC1-4672-8231-252B5EF67BCF}"/>
            </c:ext>
          </c:extLst>
        </c:ser>
        <c:dLbls>
          <c:showLegendKey val="0"/>
          <c:showVal val="0"/>
          <c:showCatName val="0"/>
          <c:showSerName val="0"/>
          <c:showPercent val="0"/>
          <c:showBubbleSize val="0"/>
        </c:dLbls>
        <c:gapWidth val="50"/>
        <c:axId val="222574064"/>
        <c:axId val="222574456"/>
      </c:barChart>
      <c:catAx>
        <c:axId val="222574064"/>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000" b="1" i="0" u="none" strike="noStrike" kern="1200" baseline="0">
                <a:solidFill>
                  <a:schemeClr val="bg1">
                    <a:lumMod val="95000"/>
                    <a:lumOff val="5000"/>
                  </a:schemeClr>
                </a:solidFill>
                <a:latin typeface="+mn-lt"/>
                <a:ea typeface="+mn-ea"/>
                <a:cs typeface="+mn-cs"/>
              </a:defRPr>
            </a:pPr>
            <a:endParaRPr lang="en-US"/>
          </a:p>
        </c:txPr>
        <c:crossAx val="222574456"/>
        <c:crosses val="autoZero"/>
        <c:auto val="1"/>
        <c:lblAlgn val="ctr"/>
        <c:lblOffset val="100"/>
        <c:noMultiLvlLbl val="0"/>
      </c:catAx>
      <c:valAx>
        <c:axId val="222574456"/>
        <c:scaling>
          <c:orientation val="minMax"/>
        </c:scaling>
        <c:delete val="1"/>
        <c:axPos val="l"/>
        <c:numFmt formatCode="0%" sourceLinked="0"/>
        <c:majorTickMark val="out"/>
        <c:minorTickMark val="none"/>
        <c:tickLblPos val="nextTo"/>
        <c:crossAx val="222574064"/>
        <c:crosses val="autoZero"/>
        <c:crossBetween val="between"/>
      </c:valAx>
      <c:spPr>
        <a:noFill/>
        <a:ln>
          <a:noFill/>
        </a:ln>
        <a:effectLst/>
      </c:spPr>
    </c:plotArea>
    <c:legend>
      <c:legendPos val="b"/>
      <c:layout>
        <c:manualLayout>
          <c:xMode val="edge"/>
          <c:yMode val="edge"/>
          <c:x val="3.7396148399688502E-2"/>
          <c:y val="5.4436024536731735E-2"/>
          <c:w val="0.46983886087047955"/>
          <c:h val="9.13730989851696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95000"/>
                  <a:lumOff val="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3.5438358276518887E-2"/>
          <c:y val="0"/>
          <c:w val="0.96366768107839096"/>
          <c:h val="0.86366032109588864"/>
        </c:manualLayout>
      </c:layout>
      <c:barChart>
        <c:barDir val="col"/>
        <c:grouping val="clustered"/>
        <c:varyColors val="0"/>
        <c:ser>
          <c:idx val="0"/>
          <c:order val="0"/>
          <c:tx>
            <c:strRef>
              <c:f>Sheet1!$B$1</c:f>
              <c:strCache>
                <c:ptCount val="1"/>
                <c:pt idx="0">
                  <c:v>Control</c:v>
                </c:pt>
              </c:strCache>
            </c:strRef>
          </c:tx>
          <c:spPr>
            <a:solidFill>
              <a:srgbClr val="AC162C">
                <a:alpha val="50196"/>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NatWest helps keep my finances safe and secure</c:v>
                </c:pt>
                <c:pt idx="1">
                  <c:v>NatWest is proactive</c:v>
                </c:pt>
                <c:pt idx="2">
                  <c:v>NatWest is an innovative, digitally led bank</c:v>
                </c:pt>
              </c:strCache>
            </c:strRef>
          </c:cat>
          <c:val>
            <c:numRef>
              <c:f>Sheet1!$B$2:$B$4</c:f>
              <c:numCache>
                <c:formatCode>0%</c:formatCode>
                <c:ptCount val="3"/>
                <c:pt idx="0">
                  <c:v>0.31</c:v>
                </c:pt>
                <c:pt idx="1">
                  <c:v>0.23</c:v>
                </c:pt>
                <c:pt idx="2">
                  <c:v>0.28000000000000003</c:v>
                </c:pt>
              </c:numCache>
            </c:numRef>
          </c:val>
          <c:extLst>
            <c:ext xmlns:c16="http://schemas.microsoft.com/office/drawing/2014/chart" uri="{C3380CC4-5D6E-409C-BE32-E72D297353CC}">
              <c16:uniqueId val="{00000000-2BB3-4FED-BE9C-951F55BA0A75}"/>
            </c:ext>
          </c:extLst>
        </c:ser>
        <c:ser>
          <c:idx val="1"/>
          <c:order val="1"/>
          <c:tx>
            <c:strRef>
              <c:f>Sheet1!$C$1</c:f>
              <c:strCache>
                <c:ptCount val="1"/>
                <c:pt idx="0">
                  <c:v>Cinemagoers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NatWest helps keep my finances safe and secure</c:v>
                </c:pt>
                <c:pt idx="1">
                  <c:v>NatWest is proactive</c:v>
                </c:pt>
                <c:pt idx="2">
                  <c:v>NatWest is an innovative, digitally led bank</c:v>
                </c:pt>
              </c:strCache>
            </c:strRef>
          </c:cat>
          <c:val>
            <c:numRef>
              <c:f>Sheet1!$C$2:$C$4</c:f>
              <c:numCache>
                <c:formatCode>0%</c:formatCode>
                <c:ptCount val="3"/>
                <c:pt idx="0">
                  <c:v>0.53</c:v>
                </c:pt>
                <c:pt idx="1">
                  <c:v>0.38</c:v>
                </c:pt>
                <c:pt idx="2">
                  <c:v>0.38</c:v>
                </c:pt>
              </c:numCache>
            </c:numRef>
          </c:val>
          <c:extLst>
            <c:ext xmlns:c16="http://schemas.microsoft.com/office/drawing/2014/chart" uri="{C3380CC4-5D6E-409C-BE32-E72D297353CC}">
              <c16:uniqueId val="{00000001-2BB3-4FED-BE9C-951F55BA0A75}"/>
            </c:ext>
          </c:extLst>
        </c:ser>
        <c:dLbls>
          <c:showLegendKey val="0"/>
          <c:showVal val="0"/>
          <c:showCatName val="0"/>
          <c:showSerName val="0"/>
          <c:showPercent val="0"/>
          <c:showBubbleSize val="0"/>
        </c:dLbls>
        <c:gapWidth val="50"/>
        <c:axId val="222574064"/>
        <c:axId val="222574456"/>
      </c:barChart>
      <c:catAx>
        <c:axId val="222574064"/>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000" b="1" i="0" u="none" strike="noStrike" kern="1200" baseline="0">
                <a:solidFill>
                  <a:schemeClr val="bg1">
                    <a:lumMod val="95000"/>
                    <a:lumOff val="5000"/>
                  </a:schemeClr>
                </a:solidFill>
                <a:latin typeface="+mn-lt"/>
                <a:ea typeface="+mn-ea"/>
                <a:cs typeface="+mn-cs"/>
              </a:defRPr>
            </a:pPr>
            <a:endParaRPr lang="en-US"/>
          </a:p>
        </c:txPr>
        <c:crossAx val="222574456"/>
        <c:crosses val="autoZero"/>
        <c:auto val="1"/>
        <c:lblAlgn val="ctr"/>
        <c:lblOffset val="100"/>
        <c:noMultiLvlLbl val="0"/>
      </c:catAx>
      <c:valAx>
        <c:axId val="222574456"/>
        <c:scaling>
          <c:orientation val="minMax"/>
        </c:scaling>
        <c:delete val="1"/>
        <c:axPos val="l"/>
        <c:numFmt formatCode="0%" sourceLinked="0"/>
        <c:majorTickMark val="out"/>
        <c:minorTickMark val="none"/>
        <c:tickLblPos val="nextTo"/>
        <c:crossAx val="22257406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pPr/>
              <a:t>2/12/2019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a:t>
            </a:fld>
            <a:endParaRPr lang="en-US"/>
          </a:p>
        </p:txBody>
      </p:sp>
    </p:spTree>
    <p:extLst>
      <p:ext uri="{BB962C8B-B14F-4D97-AF65-F5344CB8AC3E}">
        <p14:creationId xmlns:p14="http://schemas.microsoft.com/office/powerpoint/2010/main" val="17958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a:t>
            </a:fld>
            <a:endParaRPr lang="en-US"/>
          </a:p>
        </p:txBody>
      </p:sp>
    </p:spTree>
    <p:extLst>
      <p:ext uri="{BB962C8B-B14F-4D97-AF65-F5344CB8AC3E}">
        <p14:creationId xmlns:p14="http://schemas.microsoft.com/office/powerpoint/2010/main" val="224456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3</a:t>
            </a:fld>
            <a:endParaRPr lang="en-US"/>
          </a:p>
        </p:txBody>
      </p:sp>
    </p:spTree>
    <p:extLst>
      <p:ext uri="{BB962C8B-B14F-4D97-AF65-F5344CB8AC3E}">
        <p14:creationId xmlns:p14="http://schemas.microsoft.com/office/powerpoint/2010/main" val="1116071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Tree>
    <p:extLst>
      <p:ext uri="{BB962C8B-B14F-4D97-AF65-F5344CB8AC3E}">
        <p14:creationId xmlns:p14="http://schemas.microsoft.com/office/powerpoint/2010/main" val="173177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79094"/>
            <a:ext cx="8651633" cy="5407270"/>
          </a:xfrm>
          <a:prstGeom prst="rect">
            <a:avLst/>
          </a:prstGeom>
        </p:spPr>
      </p:pic>
      <p:sp>
        <p:nvSpPr>
          <p:cNvPr id="7" name="Text Placeholder 6"/>
          <p:cNvSpPr>
            <a:spLocks noGrp="1"/>
          </p:cNvSpPr>
          <p:nvPr>
            <p:ph type="body" sz="quarter" idx="10" hasCustomPrompt="1"/>
          </p:nvPr>
        </p:nvSpPr>
        <p:spPr>
          <a:xfrm>
            <a:off x="9011633" y="220511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6" name="Text Placeholder 21"/>
          <p:cNvSpPr>
            <a:spLocks noGrp="1"/>
          </p:cNvSpPr>
          <p:nvPr>
            <p:ph type="body" sz="quarter" idx="13" hasCustomPrompt="1"/>
          </p:nvPr>
        </p:nvSpPr>
        <p:spPr>
          <a:xfrm>
            <a:off x="9011634" y="3105113"/>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8" name="Picture Placeholder 17"/>
          <p:cNvSpPr>
            <a:spLocks noGrp="1"/>
          </p:cNvSpPr>
          <p:nvPr>
            <p:ph type="pic" sz="quarter" idx="14"/>
          </p:nvPr>
        </p:nvSpPr>
        <p:spPr>
          <a:xfrm>
            <a:off x="0" y="779094"/>
            <a:ext cx="8651633"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41781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Icons – Audience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91" name="Straight Connector 90"/>
          <p:cNvCxnSpPr/>
          <p:nvPr userDrawn="1"/>
        </p:nvCxnSpPr>
        <p:spPr>
          <a:xfrm>
            <a:off x="0" y="714271"/>
            <a:ext cx="299465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4" name="TextBox 93"/>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AUDIENCES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Icons – Tech">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cxnSp>
        <p:nvCxnSpPr>
          <p:cNvPr id="114" name="Straight Connector 113"/>
          <p:cNvCxnSpPr/>
          <p:nvPr userDrawn="1"/>
        </p:nvCxnSpPr>
        <p:spPr>
          <a:xfrm>
            <a:off x="0" y="714271"/>
            <a:ext cx="95164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16" name="TextBox 115"/>
          <p:cNvSpPr txBox="1"/>
          <p:nvPr userDrawn="1"/>
        </p:nvSpPr>
        <p:spPr>
          <a:xfrm>
            <a:off x="233363" y="173389"/>
            <a:ext cx="11866193"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TECHNOLOGY, SOCIAL MEDIA, PRE/POST SCREEN ACTIVITIES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Icons – Brand ">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cxnSp>
        <p:nvCxnSpPr>
          <p:cNvPr id="69" name="Straight Connector 68"/>
          <p:cNvCxnSpPr/>
          <p:nvPr userDrawn="1"/>
        </p:nvCxnSpPr>
        <p:spPr>
          <a:xfrm>
            <a:off x="0" y="714271"/>
            <a:ext cx="9097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74" name="TextBox 73"/>
          <p:cNvSpPr txBox="1"/>
          <p:nvPr userDrawn="1"/>
        </p:nvSpPr>
        <p:spPr>
          <a:xfrm>
            <a:off x="233363" y="173389"/>
            <a:ext cx="8902852"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BRAND SECTORS, FOOD &amp; DRINK, FILM GENRES, SEASONS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Icons - Misc">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7765889" y="5071267"/>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2" name="TextBox 20"/>
          <p:cNvSpPr txBox="1">
            <a:spLocks noChangeArrowheads="1"/>
          </p:cNvSpPr>
          <p:nvPr userDrawn="1"/>
        </p:nvSpPr>
        <p:spPr bwMode="auto">
          <a:xfrm>
            <a:off x="10662582" y="3626159"/>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13" name="TextBox 21"/>
          <p:cNvSpPr txBox="1">
            <a:spLocks noChangeArrowheads="1"/>
          </p:cNvSpPr>
          <p:nvPr userDrawn="1"/>
        </p:nvSpPr>
        <p:spPr bwMode="auto">
          <a:xfrm>
            <a:off x="12107143" y="3626159"/>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Alcohol AGP</a:t>
            </a:r>
          </a:p>
        </p:txBody>
      </p:sp>
      <p:sp>
        <p:nvSpPr>
          <p:cNvPr id="14" name="TextBox 22"/>
          <p:cNvSpPr txBox="1">
            <a:spLocks noChangeArrowheads="1"/>
          </p:cNvSpPr>
          <p:nvPr userDrawn="1"/>
        </p:nvSpPr>
        <p:spPr bwMode="auto">
          <a:xfrm>
            <a:off x="315711" y="5069380"/>
            <a:ext cx="986875"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Cultural AGP</a:t>
            </a:r>
          </a:p>
        </p:txBody>
      </p:sp>
      <p:sp>
        <p:nvSpPr>
          <p:cNvPr id="15" name="TextBox 23"/>
          <p:cNvSpPr txBox="1">
            <a:spLocks noChangeArrowheads="1"/>
          </p:cNvSpPr>
          <p:nvPr userDrawn="1"/>
        </p:nvSpPr>
        <p:spPr bwMode="auto">
          <a:xfrm>
            <a:off x="1766476" y="5072046"/>
            <a:ext cx="1033425"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Youth AGP</a:t>
            </a:r>
          </a:p>
        </p:txBody>
      </p:sp>
      <p:sp>
        <p:nvSpPr>
          <p:cNvPr id="16" name="TextBox 24"/>
          <p:cNvSpPr txBox="1">
            <a:spLocks noChangeArrowheads="1"/>
          </p:cNvSpPr>
          <p:nvPr userDrawn="1"/>
        </p:nvSpPr>
        <p:spPr bwMode="auto">
          <a:xfrm>
            <a:off x="3236161" y="5069379"/>
            <a:ext cx="1053481"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Female AGP</a:t>
            </a:r>
          </a:p>
        </p:txBody>
      </p:sp>
      <p:sp>
        <p:nvSpPr>
          <p:cNvPr id="17" name="TextBox 25"/>
          <p:cNvSpPr txBox="1">
            <a:spLocks noChangeArrowheads="1"/>
          </p:cNvSpPr>
          <p:nvPr userDrawn="1"/>
        </p:nvSpPr>
        <p:spPr bwMode="auto">
          <a:xfrm>
            <a:off x="4691765" y="5071952"/>
            <a:ext cx="10728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  AGP</a:t>
            </a:r>
          </a:p>
        </p:txBody>
      </p:sp>
      <p:sp>
        <p:nvSpPr>
          <p:cNvPr id="18" name="TextBox 26"/>
          <p:cNvSpPr txBox="1">
            <a:spLocks noChangeArrowheads="1"/>
          </p:cNvSpPr>
          <p:nvPr userDrawn="1"/>
        </p:nvSpPr>
        <p:spPr bwMode="auto">
          <a:xfrm>
            <a:off x="6221498" y="5073167"/>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7654812" y="3991655"/>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Freeform 43"/>
          <p:cNvSpPr>
            <a:spLocks/>
          </p:cNvSpPr>
          <p:nvPr userDrawn="1"/>
        </p:nvSpPr>
        <p:spPr bwMode="auto">
          <a:xfrm>
            <a:off x="10609418" y="2530624"/>
            <a:ext cx="1080000" cy="10800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4" name="Freeform 20"/>
          <p:cNvSpPr>
            <a:spLocks/>
          </p:cNvSpPr>
          <p:nvPr userDrawn="1"/>
        </p:nvSpPr>
        <p:spPr bwMode="auto">
          <a:xfrm>
            <a:off x="12086719" y="2530624"/>
            <a:ext cx="1080000" cy="108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Freeform 51"/>
          <p:cNvSpPr>
            <a:spLocks/>
          </p:cNvSpPr>
          <p:nvPr userDrawn="1"/>
        </p:nvSpPr>
        <p:spPr bwMode="auto">
          <a:xfrm>
            <a:off x="268297" y="3970395"/>
            <a:ext cx="1080000" cy="1080000"/>
          </a:xfrm>
          <a:custGeom>
            <a:avLst/>
            <a:gdLst>
              <a:gd name="T0" fmla="*/ 304829 w 1085850"/>
              <a:gd name="T1" fmla="*/ 608013 h 1087437"/>
              <a:gd name="T2" fmla="*/ 282994 w 1085850"/>
              <a:gd name="T3" fmla="*/ 635000 h 1087437"/>
              <a:gd name="T4" fmla="*/ 262718 w 1085850"/>
              <a:gd name="T5" fmla="*/ 608013 h 1087437"/>
              <a:gd name="T6" fmla="*/ 365587 w 1085850"/>
              <a:gd name="T7" fmla="*/ 568325 h 1087437"/>
              <a:gd name="T8" fmla="*/ 381751 w 1085850"/>
              <a:gd name="T9" fmla="*/ 599281 h 1087437"/>
              <a:gd name="T10" fmla="*/ 349423 w 1085850"/>
              <a:gd name="T11" fmla="*/ 608806 h 1087437"/>
              <a:gd name="T12" fmla="*/ 345383 w 1085850"/>
              <a:gd name="T13" fmla="*/ 574675 h 1087437"/>
              <a:gd name="T14" fmla="*/ 219075 w 1085850"/>
              <a:gd name="T15" fmla="*/ 574675 h 1087437"/>
              <a:gd name="T16" fmla="*/ 215900 w 1085850"/>
              <a:gd name="T17" fmla="*/ 608806 h 1087437"/>
              <a:gd name="T18" fmla="*/ 182563 w 1085850"/>
              <a:gd name="T19" fmla="*/ 599281 h 1087437"/>
              <a:gd name="T20" fmla="*/ 198438 w 1085850"/>
              <a:gd name="T21" fmla="*/ 568325 h 1087437"/>
              <a:gd name="T22" fmla="*/ 225425 w 1085850"/>
              <a:gd name="T23" fmla="*/ 501159 h 1087437"/>
              <a:gd name="T24" fmla="*/ 203200 w 1085850"/>
              <a:gd name="T25" fmla="*/ 528637 h 1087437"/>
              <a:gd name="T26" fmla="*/ 180975 w 1085850"/>
              <a:gd name="T27" fmla="*/ 501159 h 1087437"/>
              <a:gd name="T28" fmla="*/ 592138 w 1085850"/>
              <a:gd name="T29" fmla="*/ 569912 h 1087437"/>
              <a:gd name="T30" fmla="*/ 913513 w 1085850"/>
              <a:gd name="T31" fmla="*/ 488156 h 1087437"/>
              <a:gd name="T32" fmla="*/ 901405 w 1085850"/>
              <a:gd name="T33" fmla="*/ 534988 h 1087437"/>
              <a:gd name="T34" fmla="*/ 894157 w 1085850"/>
              <a:gd name="T35" fmla="*/ 565944 h 1087437"/>
              <a:gd name="T36" fmla="*/ 959640 w 1085850"/>
              <a:gd name="T37" fmla="*/ 496094 h 1087437"/>
              <a:gd name="T38" fmla="*/ 828675 w 1085850"/>
              <a:gd name="T39" fmla="*/ 447675 h 1087437"/>
              <a:gd name="T40" fmla="*/ 545830 w 1085850"/>
              <a:gd name="T41" fmla="*/ 447675 h 1087437"/>
              <a:gd name="T42" fmla="*/ 307195 w 1085850"/>
              <a:gd name="T43" fmla="*/ 465138 h 1087437"/>
              <a:gd name="T44" fmla="*/ 285360 w 1085850"/>
              <a:gd name="T45" fmla="*/ 492125 h 1087437"/>
              <a:gd name="T46" fmla="*/ 265085 w 1085850"/>
              <a:gd name="T47" fmla="*/ 465138 h 1087437"/>
              <a:gd name="T48" fmla="*/ 708026 w 1085850"/>
              <a:gd name="T49" fmla="*/ 447675 h 1087437"/>
              <a:gd name="T50" fmla="*/ 667544 w 1085850"/>
              <a:gd name="T51" fmla="*/ 500063 h 1087437"/>
              <a:gd name="T52" fmla="*/ 685007 w 1085850"/>
              <a:gd name="T53" fmla="*/ 633413 h 1087437"/>
              <a:gd name="T54" fmla="*/ 757238 w 1085850"/>
              <a:gd name="T55" fmla="*/ 640556 h 1087437"/>
              <a:gd name="T56" fmla="*/ 760413 w 1085850"/>
              <a:gd name="T57" fmla="*/ 567531 h 1087437"/>
              <a:gd name="T58" fmla="*/ 735013 w 1085850"/>
              <a:gd name="T59" fmla="*/ 619919 h 1087437"/>
              <a:gd name="T60" fmla="*/ 706438 w 1085850"/>
              <a:gd name="T61" fmla="*/ 524669 h 1087437"/>
              <a:gd name="T62" fmla="*/ 746126 w 1085850"/>
              <a:gd name="T63" fmla="*/ 477044 h 1087437"/>
              <a:gd name="T64" fmla="*/ 790576 w 1085850"/>
              <a:gd name="T65" fmla="*/ 469106 h 1087437"/>
              <a:gd name="T66" fmla="*/ 289314 w 1085850"/>
              <a:gd name="T67" fmla="*/ 414333 h 1087437"/>
              <a:gd name="T68" fmla="*/ 140437 w 1085850"/>
              <a:gd name="T69" fmla="*/ 477633 h 1087437"/>
              <a:gd name="T70" fmla="*/ 115888 w 1085850"/>
              <a:gd name="T71" fmla="*/ 562298 h 1087437"/>
              <a:gd name="T72" fmla="*/ 176073 w 1085850"/>
              <a:gd name="T73" fmla="*/ 637468 h 1087437"/>
              <a:gd name="T74" fmla="*/ 355042 w 1085850"/>
              <a:gd name="T75" fmla="*/ 658041 h 1087437"/>
              <a:gd name="T76" fmla="*/ 449278 w 1085850"/>
              <a:gd name="T77" fmla="*/ 590784 h 1087437"/>
              <a:gd name="T78" fmla="*/ 439775 w 1085850"/>
              <a:gd name="T79" fmla="*/ 535395 h 1087437"/>
              <a:gd name="T80" fmla="*/ 357418 w 1085850"/>
              <a:gd name="T81" fmla="*/ 493459 h 1087437"/>
              <a:gd name="T82" fmla="*/ 399388 w 1085850"/>
              <a:gd name="T83" fmla="*/ 457061 h 1087437"/>
              <a:gd name="T84" fmla="*/ 388302 w 1085850"/>
              <a:gd name="T85" fmla="*/ 421454 h 1087437"/>
              <a:gd name="T86" fmla="*/ 598488 w 1085850"/>
              <a:gd name="T87" fmla="*/ 2381 h 1087437"/>
              <a:gd name="T88" fmla="*/ 823913 w 1085850"/>
              <a:gd name="T89" fmla="*/ 78581 h 1087437"/>
              <a:gd name="T90" fmla="*/ 993775 w 1085850"/>
              <a:gd name="T91" fmla="*/ 239713 h 1087437"/>
              <a:gd name="T92" fmla="*/ 1079500 w 1085850"/>
              <a:gd name="T93" fmla="*/ 461169 h 1087437"/>
              <a:gd name="T94" fmla="*/ 1061244 w 1085850"/>
              <a:gd name="T95" fmla="*/ 704850 h 1087437"/>
              <a:gd name="T96" fmla="*/ 944563 w 1085850"/>
              <a:gd name="T97" fmla="*/ 908843 h 1087437"/>
              <a:gd name="T98" fmla="*/ 754063 w 1085850"/>
              <a:gd name="T99" fmla="*/ 1044575 h 1087437"/>
              <a:gd name="T100" fmla="*/ 514350 w 1085850"/>
              <a:gd name="T101" fmla="*/ 1085850 h 1087437"/>
              <a:gd name="T102" fmla="*/ 283369 w 1085850"/>
              <a:gd name="T103" fmla="*/ 1022350 h 1087437"/>
              <a:gd name="T104" fmla="*/ 107950 w 1085850"/>
              <a:gd name="T105" fmla="*/ 868362 h 1087437"/>
              <a:gd name="T106" fmla="*/ 11113 w 1085850"/>
              <a:gd name="T107" fmla="*/ 653256 h 1087437"/>
              <a:gd name="T108" fmla="*/ 17463 w 1085850"/>
              <a:gd name="T109" fmla="*/ 407194 h 1087437"/>
              <a:gd name="T110" fmla="*/ 123825 w 1085850"/>
              <a:gd name="T111" fmla="*/ 198438 h 1087437"/>
              <a:gd name="T112" fmla="*/ 307975 w 1085850"/>
              <a:gd name="T113" fmla="*/ 53975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5850" h="1087437">
                <a:moveTo>
                  <a:pt x="279874" y="590550"/>
                </a:moveTo>
                <a:lnTo>
                  <a:pt x="282994" y="590550"/>
                </a:lnTo>
                <a:lnTo>
                  <a:pt x="288452" y="590550"/>
                </a:lnTo>
                <a:lnTo>
                  <a:pt x="291572" y="591344"/>
                </a:lnTo>
                <a:lnTo>
                  <a:pt x="296251" y="594519"/>
                </a:lnTo>
                <a:lnTo>
                  <a:pt x="299370" y="596900"/>
                </a:lnTo>
                <a:lnTo>
                  <a:pt x="301709" y="600075"/>
                </a:lnTo>
                <a:lnTo>
                  <a:pt x="304049" y="604044"/>
                </a:lnTo>
                <a:lnTo>
                  <a:pt x="304829" y="608013"/>
                </a:lnTo>
                <a:lnTo>
                  <a:pt x="306388" y="612775"/>
                </a:lnTo>
                <a:lnTo>
                  <a:pt x="304829" y="615950"/>
                </a:lnTo>
                <a:lnTo>
                  <a:pt x="304049" y="621506"/>
                </a:lnTo>
                <a:lnTo>
                  <a:pt x="301709" y="624681"/>
                </a:lnTo>
                <a:lnTo>
                  <a:pt x="299370" y="628650"/>
                </a:lnTo>
                <a:lnTo>
                  <a:pt x="296251" y="631031"/>
                </a:lnTo>
                <a:lnTo>
                  <a:pt x="291572" y="632619"/>
                </a:lnTo>
                <a:lnTo>
                  <a:pt x="288452" y="635000"/>
                </a:lnTo>
                <a:lnTo>
                  <a:pt x="282994" y="635000"/>
                </a:lnTo>
                <a:lnTo>
                  <a:pt x="279874" y="635000"/>
                </a:lnTo>
                <a:lnTo>
                  <a:pt x="275195" y="632619"/>
                </a:lnTo>
                <a:lnTo>
                  <a:pt x="271296" y="631031"/>
                </a:lnTo>
                <a:lnTo>
                  <a:pt x="268957" y="628650"/>
                </a:lnTo>
                <a:lnTo>
                  <a:pt x="265058" y="624681"/>
                </a:lnTo>
                <a:lnTo>
                  <a:pt x="264278" y="621506"/>
                </a:lnTo>
                <a:lnTo>
                  <a:pt x="262718" y="615950"/>
                </a:lnTo>
                <a:lnTo>
                  <a:pt x="261938" y="612775"/>
                </a:lnTo>
                <a:lnTo>
                  <a:pt x="262718" y="608013"/>
                </a:lnTo>
                <a:lnTo>
                  <a:pt x="264278" y="604044"/>
                </a:lnTo>
                <a:lnTo>
                  <a:pt x="265058" y="600075"/>
                </a:lnTo>
                <a:lnTo>
                  <a:pt x="268957" y="596900"/>
                </a:lnTo>
                <a:lnTo>
                  <a:pt x="271296" y="594519"/>
                </a:lnTo>
                <a:lnTo>
                  <a:pt x="275195" y="591344"/>
                </a:lnTo>
                <a:lnTo>
                  <a:pt x="279874" y="590550"/>
                </a:lnTo>
                <a:close/>
                <a:moveTo>
                  <a:pt x="356697" y="568325"/>
                </a:moveTo>
                <a:lnTo>
                  <a:pt x="362354" y="568325"/>
                </a:lnTo>
                <a:lnTo>
                  <a:pt x="365587" y="568325"/>
                </a:lnTo>
                <a:lnTo>
                  <a:pt x="370436" y="569913"/>
                </a:lnTo>
                <a:lnTo>
                  <a:pt x="374477" y="572294"/>
                </a:lnTo>
                <a:lnTo>
                  <a:pt x="376902" y="574675"/>
                </a:lnTo>
                <a:lnTo>
                  <a:pt x="380943" y="577850"/>
                </a:lnTo>
                <a:lnTo>
                  <a:pt x="381751" y="581819"/>
                </a:lnTo>
                <a:lnTo>
                  <a:pt x="383367" y="585788"/>
                </a:lnTo>
                <a:lnTo>
                  <a:pt x="384175" y="590550"/>
                </a:lnTo>
                <a:lnTo>
                  <a:pt x="383367" y="594519"/>
                </a:lnTo>
                <a:lnTo>
                  <a:pt x="381751" y="599281"/>
                </a:lnTo>
                <a:lnTo>
                  <a:pt x="380943" y="602456"/>
                </a:lnTo>
                <a:lnTo>
                  <a:pt x="376902" y="604838"/>
                </a:lnTo>
                <a:lnTo>
                  <a:pt x="374477" y="608806"/>
                </a:lnTo>
                <a:lnTo>
                  <a:pt x="370436" y="610394"/>
                </a:lnTo>
                <a:lnTo>
                  <a:pt x="365587" y="611188"/>
                </a:lnTo>
                <a:lnTo>
                  <a:pt x="362354" y="612775"/>
                </a:lnTo>
                <a:lnTo>
                  <a:pt x="356697" y="611188"/>
                </a:lnTo>
                <a:lnTo>
                  <a:pt x="353464" y="610394"/>
                </a:lnTo>
                <a:lnTo>
                  <a:pt x="349423" y="608806"/>
                </a:lnTo>
                <a:lnTo>
                  <a:pt x="345383" y="604838"/>
                </a:lnTo>
                <a:lnTo>
                  <a:pt x="342958" y="602456"/>
                </a:lnTo>
                <a:lnTo>
                  <a:pt x="340533" y="599281"/>
                </a:lnTo>
                <a:lnTo>
                  <a:pt x="339725" y="594519"/>
                </a:lnTo>
                <a:lnTo>
                  <a:pt x="339725" y="590550"/>
                </a:lnTo>
                <a:lnTo>
                  <a:pt x="339725" y="585788"/>
                </a:lnTo>
                <a:lnTo>
                  <a:pt x="340533" y="581819"/>
                </a:lnTo>
                <a:lnTo>
                  <a:pt x="342958" y="577850"/>
                </a:lnTo>
                <a:lnTo>
                  <a:pt x="345383" y="574675"/>
                </a:lnTo>
                <a:lnTo>
                  <a:pt x="349423" y="572294"/>
                </a:lnTo>
                <a:lnTo>
                  <a:pt x="353464" y="569913"/>
                </a:lnTo>
                <a:lnTo>
                  <a:pt x="356697" y="568325"/>
                </a:lnTo>
                <a:close/>
                <a:moveTo>
                  <a:pt x="198438" y="568325"/>
                </a:moveTo>
                <a:lnTo>
                  <a:pt x="203200" y="568325"/>
                </a:lnTo>
                <a:lnTo>
                  <a:pt x="208756" y="568325"/>
                </a:lnTo>
                <a:lnTo>
                  <a:pt x="211931" y="569913"/>
                </a:lnTo>
                <a:lnTo>
                  <a:pt x="215900" y="572294"/>
                </a:lnTo>
                <a:lnTo>
                  <a:pt x="219075" y="574675"/>
                </a:lnTo>
                <a:lnTo>
                  <a:pt x="222250" y="577850"/>
                </a:lnTo>
                <a:lnTo>
                  <a:pt x="224631" y="581819"/>
                </a:lnTo>
                <a:lnTo>
                  <a:pt x="225425" y="585788"/>
                </a:lnTo>
                <a:lnTo>
                  <a:pt x="225425" y="590550"/>
                </a:lnTo>
                <a:lnTo>
                  <a:pt x="225425" y="594519"/>
                </a:lnTo>
                <a:lnTo>
                  <a:pt x="224631" y="599281"/>
                </a:lnTo>
                <a:lnTo>
                  <a:pt x="222250" y="602456"/>
                </a:lnTo>
                <a:lnTo>
                  <a:pt x="219075" y="604838"/>
                </a:lnTo>
                <a:lnTo>
                  <a:pt x="215900" y="608806"/>
                </a:lnTo>
                <a:lnTo>
                  <a:pt x="211931" y="610394"/>
                </a:lnTo>
                <a:lnTo>
                  <a:pt x="208756" y="611188"/>
                </a:lnTo>
                <a:lnTo>
                  <a:pt x="203200" y="612775"/>
                </a:lnTo>
                <a:lnTo>
                  <a:pt x="198438" y="611188"/>
                </a:lnTo>
                <a:lnTo>
                  <a:pt x="195263" y="610394"/>
                </a:lnTo>
                <a:lnTo>
                  <a:pt x="191294" y="608806"/>
                </a:lnTo>
                <a:lnTo>
                  <a:pt x="187325" y="604838"/>
                </a:lnTo>
                <a:lnTo>
                  <a:pt x="184944" y="602456"/>
                </a:lnTo>
                <a:lnTo>
                  <a:pt x="182563" y="599281"/>
                </a:lnTo>
                <a:lnTo>
                  <a:pt x="180975" y="594519"/>
                </a:lnTo>
                <a:lnTo>
                  <a:pt x="180975" y="590550"/>
                </a:lnTo>
                <a:lnTo>
                  <a:pt x="180975" y="585788"/>
                </a:lnTo>
                <a:lnTo>
                  <a:pt x="182563" y="581819"/>
                </a:lnTo>
                <a:lnTo>
                  <a:pt x="184944" y="577850"/>
                </a:lnTo>
                <a:lnTo>
                  <a:pt x="187325" y="574675"/>
                </a:lnTo>
                <a:lnTo>
                  <a:pt x="191294" y="572294"/>
                </a:lnTo>
                <a:lnTo>
                  <a:pt x="195263" y="569913"/>
                </a:lnTo>
                <a:lnTo>
                  <a:pt x="198438" y="568325"/>
                </a:lnTo>
                <a:close/>
                <a:moveTo>
                  <a:pt x="198438" y="484187"/>
                </a:moveTo>
                <a:lnTo>
                  <a:pt x="203200" y="484187"/>
                </a:lnTo>
                <a:lnTo>
                  <a:pt x="208756" y="484187"/>
                </a:lnTo>
                <a:lnTo>
                  <a:pt x="211931" y="484995"/>
                </a:lnTo>
                <a:lnTo>
                  <a:pt x="215900" y="487420"/>
                </a:lnTo>
                <a:lnTo>
                  <a:pt x="219075" y="489844"/>
                </a:lnTo>
                <a:lnTo>
                  <a:pt x="222250" y="493885"/>
                </a:lnTo>
                <a:lnTo>
                  <a:pt x="224631" y="497926"/>
                </a:lnTo>
                <a:lnTo>
                  <a:pt x="225425" y="501159"/>
                </a:lnTo>
                <a:lnTo>
                  <a:pt x="225425" y="506816"/>
                </a:lnTo>
                <a:lnTo>
                  <a:pt x="225425" y="510049"/>
                </a:lnTo>
                <a:lnTo>
                  <a:pt x="224631" y="514898"/>
                </a:lnTo>
                <a:lnTo>
                  <a:pt x="222250" y="518939"/>
                </a:lnTo>
                <a:lnTo>
                  <a:pt x="219075" y="522980"/>
                </a:lnTo>
                <a:lnTo>
                  <a:pt x="215900" y="525404"/>
                </a:lnTo>
                <a:lnTo>
                  <a:pt x="211931" y="526213"/>
                </a:lnTo>
                <a:lnTo>
                  <a:pt x="208756" y="528637"/>
                </a:lnTo>
                <a:lnTo>
                  <a:pt x="203200" y="528637"/>
                </a:lnTo>
                <a:lnTo>
                  <a:pt x="198438" y="528637"/>
                </a:lnTo>
                <a:lnTo>
                  <a:pt x="195263" y="526213"/>
                </a:lnTo>
                <a:lnTo>
                  <a:pt x="191294" y="525404"/>
                </a:lnTo>
                <a:lnTo>
                  <a:pt x="187325" y="522980"/>
                </a:lnTo>
                <a:lnTo>
                  <a:pt x="184944" y="518939"/>
                </a:lnTo>
                <a:lnTo>
                  <a:pt x="182563" y="514898"/>
                </a:lnTo>
                <a:lnTo>
                  <a:pt x="180975" y="510049"/>
                </a:lnTo>
                <a:lnTo>
                  <a:pt x="180975" y="506816"/>
                </a:lnTo>
                <a:lnTo>
                  <a:pt x="180975" y="501159"/>
                </a:lnTo>
                <a:lnTo>
                  <a:pt x="182563" y="497926"/>
                </a:lnTo>
                <a:lnTo>
                  <a:pt x="184944" y="493885"/>
                </a:lnTo>
                <a:lnTo>
                  <a:pt x="187325" y="489844"/>
                </a:lnTo>
                <a:lnTo>
                  <a:pt x="191294" y="487420"/>
                </a:lnTo>
                <a:lnTo>
                  <a:pt x="195263" y="484995"/>
                </a:lnTo>
                <a:lnTo>
                  <a:pt x="198438" y="484187"/>
                </a:lnTo>
                <a:close/>
                <a:moveTo>
                  <a:pt x="571096" y="481012"/>
                </a:moveTo>
                <a:lnTo>
                  <a:pt x="571905" y="481012"/>
                </a:lnTo>
                <a:lnTo>
                  <a:pt x="592138" y="569912"/>
                </a:lnTo>
                <a:lnTo>
                  <a:pt x="550863" y="569912"/>
                </a:lnTo>
                <a:lnTo>
                  <a:pt x="571096" y="481012"/>
                </a:lnTo>
                <a:close/>
                <a:moveTo>
                  <a:pt x="871538" y="476250"/>
                </a:moveTo>
                <a:lnTo>
                  <a:pt x="888490" y="476250"/>
                </a:lnTo>
                <a:lnTo>
                  <a:pt x="896562" y="477044"/>
                </a:lnTo>
                <a:lnTo>
                  <a:pt x="902212" y="478631"/>
                </a:lnTo>
                <a:lnTo>
                  <a:pt x="907862" y="481013"/>
                </a:lnTo>
                <a:lnTo>
                  <a:pt x="911091" y="484981"/>
                </a:lnTo>
                <a:lnTo>
                  <a:pt x="913513" y="488156"/>
                </a:lnTo>
                <a:lnTo>
                  <a:pt x="915934" y="492919"/>
                </a:lnTo>
                <a:lnTo>
                  <a:pt x="917549" y="499269"/>
                </a:lnTo>
                <a:lnTo>
                  <a:pt x="919163" y="507206"/>
                </a:lnTo>
                <a:lnTo>
                  <a:pt x="917549" y="514350"/>
                </a:lnTo>
                <a:lnTo>
                  <a:pt x="915934" y="520700"/>
                </a:lnTo>
                <a:lnTo>
                  <a:pt x="913513" y="525463"/>
                </a:lnTo>
                <a:lnTo>
                  <a:pt x="910284" y="528638"/>
                </a:lnTo>
                <a:lnTo>
                  <a:pt x="906248" y="532606"/>
                </a:lnTo>
                <a:lnTo>
                  <a:pt x="901405" y="534988"/>
                </a:lnTo>
                <a:lnTo>
                  <a:pt x="896562" y="536575"/>
                </a:lnTo>
                <a:lnTo>
                  <a:pt x="890104" y="536575"/>
                </a:lnTo>
                <a:lnTo>
                  <a:pt x="871538" y="536575"/>
                </a:lnTo>
                <a:lnTo>
                  <a:pt x="871538" y="476250"/>
                </a:lnTo>
                <a:close/>
                <a:moveTo>
                  <a:pt x="828675" y="447675"/>
                </a:moveTo>
                <a:lnTo>
                  <a:pt x="828675" y="644525"/>
                </a:lnTo>
                <a:lnTo>
                  <a:pt x="871798" y="644525"/>
                </a:lnTo>
                <a:lnTo>
                  <a:pt x="871798" y="565944"/>
                </a:lnTo>
                <a:lnTo>
                  <a:pt x="894157" y="565944"/>
                </a:lnTo>
                <a:lnTo>
                  <a:pt x="907733" y="564356"/>
                </a:lnTo>
                <a:lnTo>
                  <a:pt x="921309" y="561975"/>
                </a:lnTo>
                <a:lnTo>
                  <a:pt x="932489" y="557213"/>
                </a:lnTo>
                <a:lnTo>
                  <a:pt x="942071" y="550863"/>
                </a:lnTo>
                <a:lnTo>
                  <a:pt x="949258" y="542131"/>
                </a:lnTo>
                <a:lnTo>
                  <a:pt x="955647" y="532606"/>
                </a:lnTo>
                <a:lnTo>
                  <a:pt x="959640" y="520700"/>
                </a:lnTo>
                <a:lnTo>
                  <a:pt x="960438" y="507206"/>
                </a:lnTo>
                <a:lnTo>
                  <a:pt x="959640" y="496094"/>
                </a:lnTo>
                <a:lnTo>
                  <a:pt x="957244" y="484981"/>
                </a:lnTo>
                <a:lnTo>
                  <a:pt x="953251" y="474663"/>
                </a:lnTo>
                <a:lnTo>
                  <a:pt x="946863" y="465931"/>
                </a:lnTo>
                <a:lnTo>
                  <a:pt x="939676" y="458788"/>
                </a:lnTo>
                <a:lnTo>
                  <a:pt x="929294" y="452438"/>
                </a:lnTo>
                <a:lnTo>
                  <a:pt x="923704" y="450056"/>
                </a:lnTo>
                <a:lnTo>
                  <a:pt x="917316" y="449263"/>
                </a:lnTo>
                <a:lnTo>
                  <a:pt x="902143" y="447675"/>
                </a:lnTo>
                <a:lnTo>
                  <a:pt x="828675" y="447675"/>
                </a:lnTo>
                <a:close/>
                <a:moveTo>
                  <a:pt x="545830" y="447675"/>
                </a:moveTo>
                <a:lnTo>
                  <a:pt x="490538" y="644525"/>
                </a:lnTo>
                <a:lnTo>
                  <a:pt x="534771" y="644525"/>
                </a:lnTo>
                <a:lnTo>
                  <a:pt x="545040" y="602456"/>
                </a:lnTo>
                <a:lnTo>
                  <a:pt x="599541" y="602456"/>
                </a:lnTo>
                <a:lnTo>
                  <a:pt x="609810" y="644525"/>
                </a:lnTo>
                <a:lnTo>
                  <a:pt x="652463" y="644525"/>
                </a:lnTo>
                <a:lnTo>
                  <a:pt x="598752" y="447675"/>
                </a:lnTo>
                <a:lnTo>
                  <a:pt x="545830" y="447675"/>
                </a:lnTo>
                <a:close/>
                <a:moveTo>
                  <a:pt x="281461" y="447675"/>
                </a:moveTo>
                <a:lnTo>
                  <a:pt x="285360" y="447675"/>
                </a:lnTo>
                <a:lnTo>
                  <a:pt x="290039" y="447675"/>
                </a:lnTo>
                <a:lnTo>
                  <a:pt x="293938" y="449263"/>
                </a:lnTo>
                <a:lnTo>
                  <a:pt x="298617" y="451644"/>
                </a:lnTo>
                <a:lnTo>
                  <a:pt x="300957" y="454025"/>
                </a:lnTo>
                <a:lnTo>
                  <a:pt x="303296" y="457994"/>
                </a:lnTo>
                <a:lnTo>
                  <a:pt x="305636" y="461169"/>
                </a:lnTo>
                <a:lnTo>
                  <a:pt x="307195" y="465138"/>
                </a:lnTo>
                <a:lnTo>
                  <a:pt x="307975" y="469900"/>
                </a:lnTo>
                <a:lnTo>
                  <a:pt x="307195" y="473869"/>
                </a:lnTo>
                <a:lnTo>
                  <a:pt x="305636" y="478631"/>
                </a:lnTo>
                <a:lnTo>
                  <a:pt x="303296" y="482600"/>
                </a:lnTo>
                <a:lnTo>
                  <a:pt x="300957" y="485775"/>
                </a:lnTo>
                <a:lnTo>
                  <a:pt x="298617" y="488156"/>
                </a:lnTo>
                <a:lnTo>
                  <a:pt x="293938" y="489744"/>
                </a:lnTo>
                <a:lnTo>
                  <a:pt x="290039" y="492125"/>
                </a:lnTo>
                <a:lnTo>
                  <a:pt x="285360" y="492125"/>
                </a:lnTo>
                <a:lnTo>
                  <a:pt x="281461" y="492125"/>
                </a:lnTo>
                <a:lnTo>
                  <a:pt x="276782" y="489744"/>
                </a:lnTo>
                <a:lnTo>
                  <a:pt x="273663" y="488156"/>
                </a:lnTo>
                <a:lnTo>
                  <a:pt x="270544" y="485775"/>
                </a:lnTo>
                <a:lnTo>
                  <a:pt x="267424" y="482600"/>
                </a:lnTo>
                <a:lnTo>
                  <a:pt x="265865" y="478631"/>
                </a:lnTo>
                <a:lnTo>
                  <a:pt x="265085" y="473869"/>
                </a:lnTo>
                <a:lnTo>
                  <a:pt x="263525" y="469900"/>
                </a:lnTo>
                <a:lnTo>
                  <a:pt x="265085" y="465138"/>
                </a:lnTo>
                <a:lnTo>
                  <a:pt x="265865" y="461169"/>
                </a:lnTo>
                <a:lnTo>
                  <a:pt x="267424" y="457994"/>
                </a:lnTo>
                <a:lnTo>
                  <a:pt x="270544" y="454025"/>
                </a:lnTo>
                <a:lnTo>
                  <a:pt x="273663" y="451644"/>
                </a:lnTo>
                <a:lnTo>
                  <a:pt x="276782" y="449263"/>
                </a:lnTo>
                <a:lnTo>
                  <a:pt x="281461" y="447675"/>
                </a:lnTo>
                <a:close/>
                <a:moveTo>
                  <a:pt x="725488" y="444500"/>
                </a:moveTo>
                <a:lnTo>
                  <a:pt x="716757" y="446088"/>
                </a:lnTo>
                <a:lnTo>
                  <a:pt x="708026" y="447675"/>
                </a:lnTo>
                <a:lnTo>
                  <a:pt x="700882" y="450850"/>
                </a:lnTo>
                <a:lnTo>
                  <a:pt x="694532" y="454819"/>
                </a:lnTo>
                <a:lnTo>
                  <a:pt x="688182" y="458788"/>
                </a:lnTo>
                <a:lnTo>
                  <a:pt x="683419" y="463550"/>
                </a:lnTo>
                <a:lnTo>
                  <a:pt x="679451" y="469106"/>
                </a:lnTo>
                <a:lnTo>
                  <a:pt x="676276" y="475456"/>
                </a:lnTo>
                <a:lnTo>
                  <a:pt x="672307" y="484188"/>
                </a:lnTo>
                <a:lnTo>
                  <a:pt x="669926" y="491331"/>
                </a:lnTo>
                <a:lnTo>
                  <a:pt x="667544" y="500063"/>
                </a:lnTo>
                <a:lnTo>
                  <a:pt x="665163" y="521494"/>
                </a:lnTo>
                <a:lnTo>
                  <a:pt x="665163" y="544513"/>
                </a:lnTo>
                <a:lnTo>
                  <a:pt x="665163" y="567531"/>
                </a:lnTo>
                <a:lnTo>
                  <a:pt x="667544" y="588963"/>
                </a:lnTo>
                <a:lnTo>
                  <a:pt x="669926" y="607219"/>
                </a:lnTo>
                <a:lnTo>
                  <a:pt x="672307" y="614363"/>
                </a:lnTo>
                <a:lnTo>
                  <a:pt x="676276" y="622300"/>
                </a:lnTo>
                <a:lnTo>
                  <a:pt x="679451" y="627856"/>
                </a:lnTo>
                <a:lnTo>
                  <a:pt x="685007" y="633413"/>
                </a:lnTo>
                <a:lnTo>
                  <a:pt x="689769" y="638175"/>
                </a:lnTo>
                <a:lnTo>
                  <a:pt x="694532" y="641350"/>
                </a:lnTo>
                <a:lnTo>
                  <a:pt x="701676" y="644525"/>
                </a:lnTo>
                <a:lnTo>
                  <a:pt x="708819" y="646906"/>
                </a:lnTo>
                <a:lnTo>
                  <a:pt x="717551" y="647700"/>
                </a:lnTo>
                <a:lnTo>
                  <a:pt x="726282" y="647700"/>
                </a:lnTo>
                <a:lnTo>
                  <a:pt x="739776" y="646906"/>
                </a:lnTo>
                <a:lnTo>
                  <a:pt x="752476" y="642938"/>
                </a:lnTo>
                <a:lnTo>
                  <a:pt x="757238" y="640556"/>
                </a:lnTo>
                <a:lnTo>
                  <a:pt x="762001" y="636588"/>
                </a:lnTo>
                <a:lnTo>
                  <a:pt x="765969" y="631825"/>
                </a:lnTo>
                <a:lnTo>
                  <a:pt x="770732" y="627063"/>
                </a:lnTo>
                <a:lnTo>
                  <a:pt x="770732" y="645319"/>
                </a:lnTo>
                <a:lnTo>
                  <a:pt x="801688" y="645319"/>
                </a:lnTo>
                <a:lnTo>
                  <a:pt x="801688" y="538163"/>
                </a:lnTo>
                <a:lnTo>
                  <a:pt x="733426" y="538163"/>
                </a:lnTo>
                <a:lnTo>
                  <a:pt x="733426" y="567531"/>
                </a:lnTo>
                <a:lnTo>
                  <a:pt x="760413" y="567531"/>
                </a:lnTo>
                <a:lnTo>
                  <a:pt x="760413" y="587375"/>
                </a:lnTo>
                <a:lnTo>
                  <a:pt x="760413" y="596106"/>
                </a:lnTo>
                <a:lnTo>
                  <a:pt x="758032" y="602456"/>
                </a:lnTo>
                <a:lnTo>
                  <a:pt x="755651" y="607219"/>
                </a:lnTo>
                <a:lnTo>
                  <a:pt x="752476" y="611981"/>
                </a:lnTo>
                <a:lnTo>
                  <a:pt x="748507" y="614363"/>
                </a:lnTo>
                <a:lnTo>
                  <a:pt x="743744" y="616744"/>
                </a:lnTo>
                <a:lnTo>
                  <a:pt x="739776" y="619919"/>
                </a:lnTo>
                <a:lnTo>
                  <a:pt x="735013" y="619919"/>
                </a:lnTo>
                <a:lnTo>
                  <a:pt x="727869" y="618331"/>
                </a:lnTo>
                <a:lnTo>
                  <a:pt x="723901" y="616744"/>
                </a:lnTo>
                <a:lnTo>
                  <a:pt x="719932" y="614363"/>
                </a:lnTo>
                <a:lnTo>
                  <a:pt x="715169" y="607219"/>
                </a:lnTo>
                <a:lnTo>
                  <a:pt x="711994" y="598488"/>
                </a:lnTo>
                <a:lnTo>
                  <a:pt x="708819" y="587375"/>
                </a:lnTo>
                <a:lnTo>
                  <a:pt x="708026" y="573881"/>
                </a:lnTo>
                <a:lnTo>
                  <a:pt x="706438" y="542131"/>
                </a:lnTo>
                <a:lnTo>
                  <a:pt x="706438" y="524669"/>
                </a:lnTo>
                <a:lnTo>
                  <a:pt x="708026" y="511175"/>
                </a:lnTo>
                <a:lnTo>
                  <a:pt x="710407" y="499269"/>
                </a:lnTo>
                <a:lnTo>
                  <a:pt x="712788" y="488950"/>
                </a:lnTo>
                <a:lnTo>
                  <a:pt x="716757" y="483394"/>
                </a:lnTo>
                <a:lnTo>
                  <a:pt x="721519" y="477838"/>
                </a:lnTo>
                <a:lnTo>
                  <a:pt x="727869" y="474663"/>
                </a:lnTo>
                <a:lnTo>
                  <a:pt x="735013" y="473075"/>
                </a:lnTo>
                <a:lnTo>
                  <a:pt x="741363" y="474663"/>
                </a:lnTo>
                <a:lnTo>
                  <a:pt x="746126" y="477044"/>
                </a:lnTo>
                <a:lnTo>
                  <a:pt x="750094" y="480219"/>
                </a:lnTo>
                <a:lnTo>
                  <a:pt x="753269" y="484188"/>
                </a:lnTo>
                <a:lnTo>
                  <a:pt x="755651" y="488950"/>
                </a:lnTo>
                <a:lnTo>
                  <a:pt x="758032" y="495300"/>
                </a:lnTo>
                <a:lnTo>
                  <a:pt x="759619" y="506413"/>
                </a:lnTo>
                <a:lnTo>
                  <a:pt x="798513" y="506413"/>
                </a:lnTo>
                <a:lnTo>
                  <a:pt x="798513" y="492919"/>
                </a:lnTo>
                <a:lnTo>
                  <a:pt x="795338" y="480219"/>
                </a:lnTo>
                <a:lnTo>
                  <a:pt x="790576" y="469106"/>
                </a:lnTo>
                <a:lnTo>
                  <a:pt x="784226" y="461169"/>
                </a:lnTo>
                <a:lnTo>
                  <a:pt x="780257" y="457200"/>
                </a:lnTo>
                <a:lnTo>
                  <a:pt x="775494" y="453231"/>
                </a:lnTo>
                <a:lnTo>
                  <a:pt x="764382" y="448469"/>
                </a:lnTo>
                <a:lnTo>
                  <a:pt x="750888" y="444500"/>
                </a:lnTo>
                <a:lnTo>
                  <a:pt x="735013" y="444500"/>
                </a:lnTo>
                <a:lnTo>
                  <a:pt x="725488" y="444500"/>
                </a:lnTo>
                <a:close/>
                <a:moveTo>
                  <a:pt x="301193" y="412750"/>
                </a:moveTo>
                <a:lnTo>
                  <a:pt x="289314" y="414333"/>
                </a:lnTo>
                <a:lnTo>
                  <a:pt x="265557" y="417498"/>
                </a:lnTo>
                <a:lnTo>
                  <a:pt x="251303" y="419871"/>
                </a:lnTo>
                <a:lnTo>
                  <a:pt x="235465" y="425410"/>
                </a:lnTo>
                <a:lnTo>
                  <a:pt x="218835" y="430158"/>
                </a:lnTo>
                <a:lnTo>
                  <a:pt x="202205" y="436488"/>
                </a:lnTo>
                <a:lnTo>
                  <a:pt x="184784" y="444401"/>
                </a:lnTo>
                <a:lnTo>
                  <a:pt x="168946" y="453104"/>
                </a:lnTo>
                <a:lnTo>
                  <a:pt x="153899" y="465765"/>
                </a:lnTo>
                <a:lnTo>
                  <a:pt x="140437" y="477633"/>
                </a:lnTo>
                <a:lnTo>
                  <a:pt x="134894" y="485546"/>
                </a:lnTo>
                <a:lnTo>
                  <a:pt x="129351" y="493459"/>
                </a:lnTo>
                <a:lnTo>
                  <a:pt x="126183" y="502163"/>
                </a:lnTo>
                <a:lnTo>
                  <a:pt x="122223" y="510866"/>
                </a:lnTo>
                <a:lnTo>
                  <a:pt x="119056" y="521153"/>
                </a:lnTo>
                <a:lnTo>
                  <a:pt x="117472" y="530648"/>
                </a:lnTo>
                <a:lnTo>
                  <a:pt x="115888" y="541726"/>
                </a:lnTo>
                <a:lnTo>
                  <a:pt x="115888" y="552803"/>
                </a:lnTo>
                <a:lnTo>
                  <a:pt x="115888" y="562298"/>
                </a:lnTo>
                <a:lnTo>
                  <a:pt x="119056" y="571002"/>
                </a:lnTo>
                <a:lnTo>
                  <a:pt x="121432" y="579706"/>
                </a:lnTo>
                <a:lnTo>
                  <a:pt x="124599" y="588410"/>
                </a:lnTo>
                <a:lnTo>
                  <a:pt x="128559" y="595531"/>
                </a:lnTo>
                <a:lnTo>
                  <a:pt x="133310" y="602653"/>
                </a:lnTo>
                <a:lnTo>
                  <a:pt x="139645" y="608983"/>
                </a:lnTo>
                <a:lnTo>
                  <a:pt x="145980" y="616104"/>
                </a:lnTo>
                <a:lnTo>
                  <a:pt x="159443" y="627182"/>
                </a:lnTo>
                <a:lnTo>
                  <a:pt x="176073" y="637468"/>
                </a:lnTo>
                <a:lnTo>
                  <a:pt x="193494" y="646172"/>
                </a:lnTo>
                <a:lnTo>
                  <a:pt x="213292" y="653293"/>
                </a:lnTo>
                <a:lnTo>
                  <a:pt x="233881" y="658041"/>
                </a:lnTo>
                <a:lnTo>
                  <a:pt x="254471" y="661997"/>
                </a:lnTo>
                <a:lnTo>
                  <a:pt x="275852" y="664371"/>
                </a:lnTo>
                <a:lnTo>
                  <a:pt x="296441" y="665162"/>
                </a:lnTo>
                <a:lnTo>
                  <a:pt x="317031" y="664371"/>
                </a:lnTo>
                <a:lnTo>
                  <a:pt x="336828" y="661997"/>
                </a:lnTo>
                <a:lnTo>
                  <a:pt x="355042" y="658041"/>
                </a:lnTo>
                <a:lnTo>
                  <a:pt x="372464" y="653293"/>
                </a:lnTo>
                <a:lnTo>
                  <a:pt x="383550" y="648546"/>
                </a:lnTo>
                <a:lnTo>
                  <a:pt x="393053" y="643798"/>
                </a:lnTo>
                <a:lnTo>
                  <a:pt x="403348" y="637468"/>
                </a:lnTo>
                <a:lnTo>
                  <a:pt x="411267" y="631138"/>
                </a:lnTo>
                <a:lnTo>
                  <a:pt x="427897" y="619269"/>
                </a:lnTo>
                <a:lnTo>
                  <a:pt x="439775" y="604235"/>
                </a:lnTo>
                <a:lnTo>
                  <a:pt x="444527" y="597114"/>
                </a:lnTo>
                <a:lnTo>
                  <a:pt x="449278" y="590784"/>
                </a:lnTo>
                <a:lnTo>
                  <a:pt x="451654" y="583662"/>
                </a:lnTo>
                <a:lnTo>
                  <a:pt x="454821" y="575750"/>
                </a:lnTo>
                <a:lnTo>
                  <a:pt x="455613" y="570211"/>
                </a:lnTo>
                <a:lnTo>
                  <a:pt x="455613" y="562298"/>
                </a:lnTo>
                <a:lnTo>
                  <a:pt x="455613" y="555968"/>
                </a:lnTo>
                <a:lnTo>
                  <a:pt x="453238" y="550429"/>
                </a:lnTo>
                <a:lnTo>
                  <a:pt x="450862" y="546473"/>
                </a:lnTo>
                <a:lnTo>
                  <a:pt x="446902" y="542517"/>
                </a:lnTo>
                <a:lnTo>
                  <a:pt x="439775" y="535395"/>
                </a:lnTo>
                <a:lnTo>
                  <a:pt x="428689" y="530648"/>
                </a:lnTo>
                <a:lnTo>
                  <a:pt x="416810" y="528274"/>
                </a:lnTo>
                <a:lnTo>
                  <a:pt x="404140" y="524318"/>
                </a:lnTo>
                <a:lnTo>
                  <a:pt x="392261" y="521153"/>
                </a:lnTo>
                <a:lnTo>
                  <a:pt x="381175" y="515614"/>
                </a:lnTo>
                <a:lnTo>
                  <a:pt x="372464" y="510866"/>
                </a:lnTo>
                <a:lnTo>
                  <a:pt x="365337" y="506119"/>
                </a:lnTo>
                <a:lnTo>
                  <a:pt x="359793" y="499789"/>
                </a:lnTo>
                <a:lnTo>
                  <a:pt x="357418" y="493459"/>
                </a:lnTo>
                <a:lnTo>
                  <a:pt x="356626" y="487920"/>
                </a:lnTo>
                <a:lnTo>
                  <a:pt x="357418" y="483964"/>
                </a:lnTo>
                <a:lnTo>
                  <a:pt x="359001" y="479216"/>
                </a:lnTo>
                <a:lnTo>
                  <a:pt x="363753" y="475260"/>
                </a:lnTo>
                <a:lnTo>
                  <a:pt x="370088" y="472095"/>
                </a:lnTo>
                <a:lnTo>
                  <a:pt x="378799" y="468930"/>
                </a:lnTo>
                <a:lnTo>
                  <a:pt x="386718" y="465765"/>
                </a:lnTo>
                <a:lnTo>
                  <a:pt x="394637" y="461808"/>
                </a:lnTo>
                <a:lnTo>
                  <a:pt x="399388" y="457061"/>
                </a:lnTo>
                <a:lnTo>
                  <a:pt x="403348" y="452313"/>
                </a:lnTo>
                <a:lnTo>
                  <a:pt x="406515" y="448357"/>
                </a:lnTo>
                <a:lnTo>
                  <a:pt x="408099" y="443609"/>
                </a:lnTo>
                <a:lnTo>
                  <a:pt x="408099" y="439653"/>
                </a:lnTo>
                <a:lnTo>
                  <a:pt x="406515" y="436488"/>
                </a:lnTo>
                <a:lnTo>
                  <a:pt x="405724" y="432532"/>
                </a:lnTo>
                <a:lnTo>
                  <a:pt x="403348" y="430158"/>
                </a:lnTo>
                <a:lnTo>
                  <a:pt x="397805" y="426202"/>
                </a:lnTo>
                <a:lnTo>
                  <a:pt x="388302" y="421454"/>
                </a:lnTo>
                <a:lnTo>
                  <a:pt x="376423" y="417498"/>
                </a:lnTo>
                <a:lnTo>
                  <a:pt x="359793" y="414333"/>
                </a:lnTo>
                <a:lnTo>
                  <a:pt x="341580" y="412750"/>
                </a:lnTo>
                <a:lnTo>
                  <a:pt x="321782" y="412750"/>
                </a:lnTo>
                <a:lnTo>
                  <a:pt x="301193" y="412750"/>
                </a:lnTo>
                <a:close/>
                <a:moveTo>
                  <a:pt x="514350" y="0"/>
                </a:moveTo>
                <a:lnTo>
                  <a:pt x="542925" y="0"/>
                </a:lnTo>
                <a:lnTo>
                  <a:pt x="571500" y="0"/>
                </a:lnTo>
                <a:lnTo>
                  <a:pt x="598488" y="2381"/>
                </a:lnTo>
                <a:lnTo>
                  <a:pt x="625475" y="6350"/>
                </a:lnTo>
                <a:lnTo>
                  <a:pt x="652463" y="11113"/>
                </a:lnTo>
                <a:lnTo>
                  <a:pt x="679450" y="17463"/>
                </a:lnTo>
                <a:lnTo>
                  <a:pt x="704850" y="24606"/>
                </a:lnTo>
                <a:lnTo>
                  <a:pt x="729456" y="33338"/>
                </a:lnTo>
                <a:lnTo>
                  <a:pt x="754063" y="42863"/>
                </a:lnTo>
                <a:lnTo>
                  <a:pt x="778669" y="53975"/>
                </a:lnTo>
                <a:lnTo>
                  <a:pt x="802481" y="65088"/>
                </a:lnTo>
                <a:lnTo>
                  <a:pt x="823913" y="78581"/>
                </a:lnTo>
                <a:lnTo>
                  <a:pt x="846138" y="92075"/>
                </a:lnTo>
                <a:lnTo>
                  <a:pt x="868363" y="107950"/>
                </a:lnTo>
                <a:lnTo>
                  <a:pt x="888206" y="124619"/>
                </a:lnTo>
                <a:lnTo>
                  <a:pt x="908050" y="141288"/>
                </a:lnTo>
                <a:lnTo>
                  <a:pt x="927100" y="158750"/>
                </a:lnTo>
                <a:lnTo>
                  <a:pt x="944563" y="178594"/>
                </a:lnTo>
                <a:lnTo>
                  <a:pt x="962025" y="198438"/>
                </a:lnTo>
                <a:lnTo>
                  <a:pt x="977900" y="217488"/>
                </a:lnTo>
                <a:lnTo>
                  <a:pt x="993775" y="239713"/>
                </a:lnTo>
                <a:lnTo>
                  <a:pt x="1007269" y="261938"/>
                </a:lnTo>
                <a:lnTo>
                  <a:pt x="1020763" y="284163"/>
                </a:lnTo>
                <a:lnTo>
                  <a:pt x="1032669" y="307181"/>
                </a:lnTo>
                <a:lnTo>
                  <a:pt x="1042988" y="331787"/>
                </a:lnTo>
                <a:lnTo>
                  <a:pt x="1052513" y="356394"/>
                </a:lnTo>
                <a:lnTo>
                  <a:pt x="1061244" y="382587"/>
                </a:lnTo>
                <a:lnTo>
                  <a:pt x="1068388" y="407194"/>
                </a:lnTo>
                <a:lnTo>
                  <a:pt x="1074738" y="434181"/>
                </a:lnTo>
                <a:lnTo>
                  <a:pt x="1079500" y="461169"/>
                </a:lnTo>
                <a:lnTo>
                  <a:pt x="1083469" y="488156"/>
                </a:lnTo>
                <a:lnTo>
                  <a:pt x="1085850" y="515144"/>
                </a:lnTo>
                <a:lnTo>
                  <a:pt x="1085850" y="543719"/>
                </a:lnTo>
                <a:lnTo>
                  <a:pt x="1085850" y="572294"/>
                </a:lnTo>
                <a:lnTo>
                  <a:pt x="1083469" y="599281"/>
                </a:lnTo>
                <a:lnTo>
                  <a:pt x="1079500" y="626269"/>
                </a:lnTo>
                <a:lnTo>
                  <a:pt x="1074738" y="653256"/>
                </a:lnTo>
                <a:lnTo>
                  <a:pt x="1068388" y="678656"/>
                </a:lnTo>
                <a:lnTo>
                  <a:pt x="1061244" y="704850"/>
                </a:lnTo>
                <a:lnTo>
                  <a:pt x="1052513" y="731044"/>
                </a:lnTo>
                <a:lnTo>
                  <a:pt x="1042988" y="755650"/>
                </a:lnTo>
                <a:lnTo>
                  <a:pt x="1032669" y="780256"/>
                </a:lnTo>
                <a:lnTo>
                  <a:pt x="1020763" y="803275"/>
                </a:lnTo>
                <a:lnTo>
                  <a:pt x="1007269" y="825500"/>
                </a:lnTo>
                <a:lnTo>
                  <a:pt x="993775" y="847725"/>
                </a:lnTo>
                <a:lnTo>
                  <a:pt x="977900" y="868362"/>
                </a:lnTo>
                <a:lnTo>
                  <a:pt x="962025" y="889000"/>
                </a:lnTo>
                <a:lnTo>
                  <a:pt x="944563" y="908843"/>
                </a:lnTo>
                <a:lnTo>
                  <a:pt x="927100" y="928687"/>
                </a:lnTo>
                <a:lnTo>
                  <a:pt x="908050" y="946150"/>
                </a:lnTo>
                <a:lnTo>
                  <a:pt x="888206" y="962818"/>
                </a:lnTo>
                <a:lnTo>
                  <a:pt x="868363" y="979487"/>
                </a:lnTo>
                <a:lnTo>
                  <a:pt x="846138" y="995362"/>
                </a:lnTo>
                <a:lnTo>
                  <a:pt x="823913" y="1008856"/>
                </a:lnTo>
                <a:lnTo>
                  <a:pt x="802481" y="1022350"/>
                </a:lnTo>
                <a:lnTo>
                  <a:pt x="778669" y="1033462"/>
                </a:lnTo>
                <a:lnTo>
                  <a:pt x="754063" y="1044575"/>
                </a:lnTo>
                <a:lnTo>
                  <a:pt x="729456" y="1054100"/>
                </a:lnTo>
                <a:lnTo>
                  <a:pt x="704850" y="1062831"/>
                </a:lnTo>
                <a:lnTo>
                  <a:pt x="679450" y="1069975"/>
                </a:lnTo>
                <a:lnTo>
                  <a:pt x="652463" y="1076325"/>
                </a:lnTo>
                <a:lnTo>
                  <a:pt x="625475" y="1081087"/>
                </a:lnTo>
                <a:lnTo>
                  <a:pt x="598488" y="1085056"/>
                </a:lnTo>
                <a:lnTo>
                  <a:pt x="571500" y="1085850"/>
                </a:lnTo>
                <a:lnTo>
                  <a:pt x="542925" y="1087437"/>
                </a:lnTo>
                <a:lnTo>
                  <a:pt x="514350" y="1085850"/>
                </a:lnTo>
                <a:lnTo>
                  <a:pt x="487363" y="1085056"/>
                </a:lnTo>
                <a:lnTo>
                  <a:pt x="460375" y="1081087"/>
                </a:lnTo>
                <a:lnTo>
                  <a:pt x="433388" y="1076325"/>
                </a:lnTo>
                <a:lnTo>
                  <a:pt x="407988" y="1069975"/>
                </a:lnTo>
                <a:lnTo>
                  <a:pt x="381794" y="1062831"/>
                </a:lnTo>
                <a:lnTo>
                  <a:pt x="356394" y="1054100"/>
                </a:lnTo>
                <a:lnTo>
                  <a:pt x="331788" y="1044575"/>
                </a:lnTo>
                <a:lnTo>
                  <a:pt x="307975" y="1033462"/>
                </a:lnTo>
                <a:lnTo>
                  <a:pt x="283369" y="1022350"/>
                </a:lnTo>
                <a:lnTo>
                  <a:pt x="261938" y="1008856"/>
                </a:lnTo>
                <a:lnTo>
                  <a:pt x="239713" y="995362"/>
                </a:lnTo>
                <a:lnTo>
                  <a:pt x="218281" y="979487"/>
                </a:lnTo>
                <a:lnTo>
                  <a:pt x="197644" y="962818"/>
                </a:lnTo>
                <a:lnTo>
                  <a:pt x="177800" y="946150"/>
                </a:lnTo>
                <a:lnTo>
                  <a:pt x="159544" y="928687"/>
                </a:lnTo>
                <a:lnTo>
                  <a:pt x="141288" y="908843"/>
                </a:lnTo>
                <a:lnTo>
                  <a:pt x="123825"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3825" y="198438"/>
                </a:lnTo>
                <a:lnTo>
                  <a:pt x="141288" y="178594"/>
                </a:lnTo>
                <a:lnTo>
                  <a:pt x="159544" y="158750"/>
                </a:lnTo>
                <a:lnTo>
                  <a:pt x="177800" y="141288"/>
                </a:lnTo>
                <a:lnTo>
                  <a:pt x="197644" y="124619"/>
                </a:lnTo>
                <a:lnTo>
                  <a:pt x="218281" y="107950"/>
                </a:lnTo>
                <a:lnTo>
                  <a:pt x="239713" y="92075"/>
                </a:lnTo>
                <a:lnTo>
                  <a:pt x="261938" y="78581"/>
                </a:lnTo>
                <a:lnTo>
                  <a:pt x="283369" y="65088"/>
                </a:lnTo>
                <a:lnTo>
                  <a:pt x="307975" y="53975"/>
                </a:lnTo>
                <a:lnTo>
                  <a:pt x="331788" y="42863"/>
                </a:lnTo>
                <a:lnTo>
                  <a:pt x="356394" y="33338"/>
                </a:lnTo>
                <a:lnTo>
                  <a:pt x="381794" y="24606"/>
                </a:lnTo>
                <a:lnTo>
                  <a:pt x="407988" y="17463"/>
                </a:lnTo>
                <a:lnTo>
                  <a:pt x="433388" y="11113"/>
                </a:lnTo>
                <a:lnTo>
                  <a:pt x="460375" y="6350"/>
                </a:lnTo>
                <a:lnTo>
                  <a:pt x="487363" y="2381"/>
                </a:lnTo>
                <a:lnTo>
                  <a:pt x="51435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151"/>
          <p:cNvSpPr>
            <a:spLocks/>
          </p:cNvSpPr>
          <p:nvPr userDrawn="1"/>
        </p:nvSpPr>
        <p:spPr bwMode="auto">
          <a:xfrm>
            <a:off x="1745600" y="3970395"/>
            <a:ext cx="1080000" cy="108000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82"/>
          <p:cNvSpPr>
            <a:spLocks/>
          </p:cNvSpPr>
          <p:nvPr userDrawn="1"/>
        </p:nvSpPr>
        <p:spPr bwMode="auto">
          <a:xfrm>
            <a:off x="3222903"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1973 w 1087200"/>
              <a:gd name="T7" fmla="*/ 644449 h 1087200"/>
              <a:gd name="T8" fmla="*/ 950684 w 1087200"/>
              <a:gd name="T9" fmla="*/ 542371 h 1087200"/>
              <a:gd name="T10" fmla="*/ 948225 w 1087200"/>
              <a:gd name="T11" fmla="*/ 466119 h 1087200"/>
              <a:gd name="T12" fmla="*/ 546060 w 1087200"/>
              <a:gd name="T13" fmla="*/ 447671 h 1087200"/>
              <a:gd name="T14" fmla="*/ 597714 w 1087200"/>
              <a:gd name="T15" fmla="*/ 447671 h 1087200"/>
              <a:gd name="T16" fmla="*/ 689953 w 1087200"/>
              <a:gd name="T17" fmla="*/ 457510 h 1087200"/>
              <a:gd name="T18" fmla="*/ 666586 w 1087200"/>
              <a:gd name="T19" fmla="*/ 520233 h 1087200"/>
              <a:gd name="T20" fmla="*/ 681344 w 1087200"/>
              <a:gd name="T21" fmla="*/ 627231 h 1087200"/>
              <a:gd name="T22" fmla="*/ 728079 w 1087200"/>
              <a:gd name="T23" fmla="*/ 646909 h 1087200"/>
              <a:gd name="T24" fmla="*/ 772354 w 1087200"/>
              <a:gd name="T25" fmla="*/ 644449 h 1087200"/>
              <a:gd name="T26" fmla="*/ 762516 w 1087200"/>
              <a:gd name="T27" fmla="*/ 595255 h 1087200"/>
              <a:gd name="T28" fmla="*/ 736688 w 1087200"/>
              <a:gd name="T29" fmla="*/ 618622 h 1087200"/>
              <a:gd name="T30" fmla="*/ 709631 w 1087200"/>
              <a:gd name="T31" fmla="*/ 573117 h 1087200"/>
              <a:gd name="T32" fmla="*/ 723160 w 1087200"/>
              <a:gd name="T33" fmla="*/ 477188 h 1087200"/>
              <a:gd name="T34" fmla="*/ 757596 w 1087200"/>
              <a:gd name="T35" fmla="*/ 488256 h 1087200"/>
              <a:gd name="T36" fmla="*/ 785883 w 1087200"/>
              <a:gd name="T37" fmla="*/ 459969 h 1087200"/>
              <a:gd name="T38" fmla="*/ 316075 w 1087200"/>
              <a:gd name="T39" fmla="*/ 431682 h 1087200"/>
              <a:gd name="T40" fmla="*/ 186939 w 1087200"/>
              <a:gd name="T41" fmla="*/ 670276 h 1087200"/>
              <a:gd name="T42" fmla="*/ 260731 w 1087200"/>
              <a:gd name="T43" fmla="*/ 689953 h 1087200"/>
              <a:gd name="T44" fmla="*/ 274260 w 1087200"/>
              <a:gd name="T45" fmla="*/ 844916 h 1087200"/>
              <a:gd name="T46" fmla="*/ 300087 w 1087200"/>
              <a:gd name="T47" fmla="*/ 836307 h 1087200"/>
              <a:gd name="T48" fmla="*/ 332063 w 1087200"/>
              <a:gd name="T49" fmla="*/ 828928 h 1087200"/>
              <a:gd name="T50" fmla="*/ 352971 w 1087200"/>
              <a:gd name="T51" fmla="*/ 846146 h 1087200"/>
              <a:gd name="T52" fmla="*/ 373879 w 1087200"/>
              <a:gd name="T53" fmla="*/ 828928 h 1087200"/>
              <a:gd name="T54" fmla="*/ 441521 w 1087200"/>
              <a:gd name="T55" fmla="*/ 680115 h 1087200"/>
              <a:gd name="T56" fmla="*/ 327144 w 1087200"/>
              <a:gd name="T57" fmla="*/ 435372 h 1087200"/>
              <a:gd name="T58" fmla="*/ 275489 w 1087200"/>
              <a:gd name="T59" fmla="*/ 250892 h 1087200"/>
              <a:gd name="T60" fmla="*/ 238593 w 1087200"/>
              <a:gd name="T61" fmla="*/ 291478 h 1087200"/>
              <a:gd name="T62" fmla="*/ 236134 w 1087200"/>
              <a:gd name="T63" fmla="*/ 349281 h 1087200"/>
              <a:gd name="T64" fmla="*/ 269340 w 1087200"/>
              <a:gd name="T65" fmla="*/ 393557 h 1087200"/>
              <a:gd name="T66" fmla="*/ 324684 w 1087200"/>
              <a:gd name="T67" fmla="*/ 408315 h 1087200"/>
              <a:gd name="T68" fmla="*/ 375109 w 1087200"/>
              <a:gd name="T69" fmla="*/ 383718 h 1087200"/>
              <a:gd name="T70" fmla="*/ 398476 w 1087200"/>
              <a:gd name="T71" fmla="*/ 333293 h 1087200"/>
              <a:gd name="T72" fmla="*/ 384948 w 1087200"/>
              <a:gd name="T73" fmla="*/ 277949 h 1087200"/>
              <a:gd name="T74" fmla="*/ 340672 w 1087200"/>
              <a:gd name="T75" fmla="*/ 244743 h 1087200"/>
              <a:gd name="T76" fmla="*/ 571887 w 1087200"/>
              <a:gd name="T77" fmla="*/ 0 h 1087200"/>
              <a:gd name="T78" fmla="*/ 755137 w 1087200"/>
              <a:gd name="T79" fmla="*/ 43045 h 1087200"/>
              <a:gd name="T80" fmla="*/ 908870 w 1087200"/>
              <a:gd name="T81" fmla="*/ 141435 h 1087200"/>
              <a:gd name="T82" fmla="*/ 1022017 w 1087200"/>
              <a:gd name="T83" fmla="*/ 284099 h 1087200"/>
              <a:gd name="T84" fmla="*/ 1081051 w 1087200"/>
              <a:gd name="T85" fmla="*/ 461199 h 1087200"/>
              <a:gd name="T86" fmla="*/ 1076131 w 1087200"/>
              <a:gd name="T87" fmla="*/ 653058 h 1087200"/>
              <a:gd name="T88" fmla="*/ 1008489 w 1087200"/>
              <a:gd name="T89" fmla="*/ 825239 h 1087200"/>
              <a:gd name="T90" fmla="*/ 889192 w 1087200"/>
              <a:gd name="T91" fmla="*/ 962984 h 1087200"/>
              <a:gd name="T92" fmla="*/ 730539 w 1087200"/>
              <a:gd name="T93" fmla="*/ 1053994 h 1087200"/>
              <a:gd name="T94" fmla="*/ 543600 w 1087200"/>
              <a:gd name="T95" fmla="*/ 1087200 h 1087200"/>
              <a:gd name="T96" fmla="*/ 356661 w 1087200"/>
              <a:gd name="T97" fmla="*/ 1053994 h 1087200"/>
              <a:gd name="T98" fmla="*/ 198008 w 1087200"/>
              <a:gd name="T99" fmla="*/ 962984 h 1087200"/>
              <a:gd name="T100" fmla="*/ 78711 w 1087200"/>
              <a:gd name="T101" fmla="*/ 825239 h 1087200"/>
              <a:gd name="T102" fmla="*/ 11069 w 1087200"/>
              <a:gd name="T103" fmla="*/ 653058 h 1087200"/>
              <a:gd name="T104" fmla="*/ 6149 w 1087200"/>
              <a:gd name="T105" fmla="*/ 461199 h 1087200"/>
              <a:gd name="T106" fmla="*/ 65183 w 1087200"/>
              <a:gd name="T107" fmla="*/ 284099 h 1087200"/>
              <a:gd name="T108" fmla="*/ 178330 w 1087200"/>
              <a:gd name="T109" fmla="*/ 141435 h 1087200"/>
              <a:gd name="T110" fmla="*/ 332063 w 1087200"/>
              <a:gd name="T111" fmla="*/ 43045 h 1087200"/>
              <a:gd name="T112" fmla="*/ 515313 w 1087200"/>
              <a:gd name="T113"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7200" h="1087200">
                <a:moveTo>
                  <a:pt x="571887" y="480877"/>
                </a:moveTo>
                <a:lnTo>
                  <a:pt x="573117" y="480877"/>
                </a:lnTo>
                <a:lnTo>
                  <a:pt x="592795" y="569427"/>
                </a:lnTo>
                <a:lnTo>
                  <a:pt x="552209" y="569427"/>
                </a:lnTo>
                <a:lnTo>
                  <a:pt x="571887" y="480877"/>
                </a:lnTo>
                <a:close/>
                <a:moveTo>
                  <a:pt x="871974" y="475957"/>
                </a:moveTo>
                <a:lnTo>
                  <a:pt x="890422" y="475957"/>
                </a:lnTo>
                <a:lnTo>
                  <a:pt x="897801" y="477187"/>
                </a:lnTo>
                <a:lnTo>
                  <a:pt x="903951" y="478417"/>
                </a:lnTo>
                <a:lnTo>
                  <a:pt x="908870" y="480877"/>
                </a:lnTo>
                <a:lnTo>
                  <a:pt x="912560" y="484566"/>
                </a:lnTo>
                <a:lnTo>
                  <a:pt x="915019" y="488256"/>
                </a:lnTo>
                <a:lnTo>
                  <a:pt x="917479" y="493175"/>
                </a:lnTo>
                <a:lnTo>
                  <a:pt x="918709" y="499324"/>
                </a:lnTo>
                <a:lnTo>
                  <a:pt x="918709" y="506704"/>
                </a:lnTo>
                <a:lnTo>
                  <a:pt x="918709" y="514083"/>
                </a:lnTo>
                <a:lnTo>
                  <a:pt x="917479" y="520232"/>
                </a:lnTo>
                <a:lnTo>
                  <a:pt x="915019" y="525151"/>
                </a:lnTo>
                <a:lnTo>
                  <a:pt x="911330" y="528841"/>
                </a:lnTo>
                <a:lnTo>
                  <a:pt x="907640" y="532531"/>
                </a:lnTo>
                <a:lnTo>
                  <a:pt x="902721" y="534990"/>
                </a:lnTo>
                <a:lnTo>
                  <a:pt x="896571" y="536220"/>
                </a:lnTo>
                <a:lnTo>
                  <a:pt x="891652" y="536220"/>
                </a:lnTo>
                <a:lnTo>
                  <a:pt x="871974" y="536220"/>
                </a:lnTo>
                <a:lnTo>
                  <a:pt x="871974" y="475957"/>
                </a:lnTo>
                <a:close/>
                <a:moveTo>
                  <a:pt x="830158" y="447671"/>
                </a:moveTo>
                <a:lnTo>
                  <a:pt x="830158" y="644449"/>
                </a:lnTo>
                <a:lnTo>
                  <a:pt x="871973" y="644449"/>
                </a:lnTo>
                <a:lnTo>
                  <a:pt x="871973" y="565738"/>
                </a:lnTo>
                <a:lnTo>
                  <a:pt x="895341" y="565738"/>
                </a:lnTo>
                <a:lnTo>
                  <a:pt x="908869" y="564508"/>
                </a:lnTo>
                <a:lnTo>
                  <a:pt x="922398" y="562048"/>
                </a:lnTo>
                <a:lnTo>
                  <a:pt x="933466" y="557129"/>
                </a:lnTo>
                <a:lnTo>
                  <a:pt x="943305" y="550980"/>
                </a:lnTo>
                <a:lnTo>
                  <a:pt x="950684" y="542371"/>
                </a:lnTo>
                <a:lnTo>
                  <a:pt x="956834" y="532532"/>
                </a:lnTo>
                <a:lnTo>
                  <a:pt x="960523" y="520233"/>
                </a:lnTo>
                <a:lnTo>
                  <a:pt x="961753" y="506705"/>
                </a:lnTo>
                <a:lnTo>
                  <a:pt x="960523" y="495636"/>
                </a:lnTo>
                <a:lnTo>
                  <a:pt x="958063" y="484567"/>
                </a:lnTo>
                <a:lnTo>
                  <a:pt x="954374" y="474728"/>
                </a:lnTo>
                <a:lnTo>
                  <a:pt x="948225" y="466119"/>
                </a:lnTo>
                <a:lnTo>
                  <a:pt x="940845"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7714" y="447671"/>
                </a:lnTo>
                <a:lnTo>
                  <a:pt x="546060" y="447671"/>
                </a:lnTo>
                <a:close/>
                <a:moveTo>
                  <a:pt x="726849" y="443981"/>
                </a:moveTo>
                <a:lnTo>
                  <a:pt x="718240" y="445211"/>
                </a:lnTo>
                <a:lnTo>
                  <a:pt x="709631" y="446441"/>
                </a:lnTo>
                <a:lnTo>
                  <a:pt x="702252" y="450130"/>
                </a:lnTo>
                <a:lnTo>
                  <a:pt x="696103" y="453820"/>
                </a:lnTo>
                <a:lnTo>
                  <a:pt x="689953" y="457510"/>
                </a:lnTo>
                <a:lnTo>
                  <a:pt x="685034" y="462429"/>
                </a:lnTo>
                <a:lnTo>
                  <a:pt x="681344" y="468578"/>
                </a:lnTo>
                <a:lnTo>
                  <a:pt x="677655" y="474728"/>
                </a:lnTo>
                <a:lnTo>
                  <a:pt x="673965" y="483337"/>
                </a:lnTo>
                <a:lnTo>
                  <a:pt x="671506" y="490716"/>
                </a:lnTo>
                <a:lnTo>
                  <a:pt x="669046" y="499325"/>
                </a:lnTo>
                <a:lnTo>
                  <a:pt x="666586" y="520233"/>
                </a:lnTo>
                <a:lnTo>
                  <a:pt x="666586" y="543600"/>
                </a:lnTo>
                <a:lnTo>
                  <a:pt x="666586" y="566968"/>
                </a:lnTo>
                <a:lnTo>
                  <a:pt x="667816" y="587876"/>
                </a:lnTo>
                <a:lnTo>
                  <a:pt x="671506" y="606324"/>
                </a:lnTo>
                <a:lnTo>
                  <a:pt x="673965" y="613703"/>
                </a:lnTo>
                <a:lnTo>
                  <a:pt x="677655" y="621082"/>
                </a:lnTo>
                <a:lnTo>
                  <a:pt x="681344" y="627231"/>
                </a:lnTo>
                <a:lnTo>
                  <a:pt x="686264" y="632151"/>
                </a:lnTo>
                <a:lnTo>
                  <a:pt x="691183" y="637070"/>
                </a:lnTo>
                <a:lnTo>
                  <a:pt x="696103" y="640760"/>
                </a:lnTo>
                <a:lnTo>
                  <a:pt x="703482" y="643220"/>
                </a:lnTo>
                <a:lnTo>
                  <a:pt x="710861" y="645679"/>
                </a:lnTo>
                <a:lnTo>
                  <a:pt x="718240" y="646909"/>
                </a:lnTo>
                <a:lnTo>
                  <a:pt x="728079" y="646909"/>
                </a:lnTo>
                <a:lnTo>
                  <a:pt x="741608" y="645679"/>
                </a:lnTo>
                <a:lnTo>
                  <a:pt x="753906" y="641990"/>
                </a:lnTo>
                <a:lnTo>
                  <a:pt x="758826" y="639530"/>
                </a:lnTo>
                <a:lnTo>
                  <a:pt x="763745" y="635840"/>
                </a:lnTo>
                <a:lnTo>
                  <a:pt x="767435" y="630921"/>
                </a:lnTo>
                <a:lnTo>
                  <a:pt x="772354" y="626001"/>
                </a:lnTo>
                <a:lnTo>
                  <a:pt x="772354" y="644449"/>
                </a:lnTo>
                <a:lnTo>
                  <a:pt x="803101" y="644449"/>
                </a:lnTo>
                <a:lnTo>
                  <a:pt x="803101" y="537451"/>
                </a:lnTo>
                <a:lnTo>
                  <a:pt x="735458" y="537451"/>
                </a:lnTo>
                <a:lnTo>
                  <a:pt x="735458" y="566968"/>
                </a:lnTo>
                <a:lnTo>
                  <a:pt x="762516" y="566968"/>
                </a:lnTo>
                <a:lnTo>
                  <a:pt x="762516" y="586646"/>
                </a:lnTo>
                <a:lnTo>
                  <a:pt x="762516" y="595255"/>
                </a:lnTo>
                <a:lnTo>
                  <a:pt x="760056" y="601404"/>
                </a:lnTo>
                <a:lnTo>
                  <a:pt x="757596" y="606324"/>
                </a:lnTo>
                <a:lnTo>
                  <a:pt x="753906" y="611243"/>
                </a:lnTo>
                <a:lnTo>
                  <a:pt x="750217" y="613703"/>
                </a:lnTo>
                <a:lnTo>
                  <a:pt x="745297" y="616162"/>
                </a:lnTo>
                <a:lnTo>
                  <a:pt x="740378" y="618622"/>
                </a:lnTo>
                <a:lnTo>
                  <a:pt x="736688" y="618622"/>
                </a:lnTo>
                <a:lnTo>
                  <a:pt x="729309" y="617392"/>
                </a:lnTo>
                <a:lnTo>
                  <a:pt x="725620" y="616162"/>
                </a:lnTo>
                <a:lnTo>
                  <a:pt x="721930" y="613703"/>
                </a:lnTo>
                <a:lnTo>
                  <a:pt x="717011" y="606324"/>
                </a:lnTo>
                <a:lnTo>
                  <a:pt x="713321" y="597714"/>
                </a:lnTo>
                <a:lnTo>
                  <a:pt x="710861" y="586646"/>
                </a:lnTo>
                <a:lnTo>
                  <a:pt x="709631" y="573117"/>
                </a:lnTo>
                <a:lnTo>
                  <a:pt x="708401" y="541141"/>
                </a:lnTo>
                <a:lnTo>
                  <a:pt x="708401" y="523922"/>
                </a:lnTo>
                <a:lnTo>
                  <a:pt x="709631" y="510394"/>
                </a:lnTo>
                <a:lnTo>
                  <a:pt x="712091" y="498095"/>
                </a:lnTo>
                <a:lnTo>
                  <a:pt x="714551" y="488256"/>
                </a:lnTo>
                <a:lnTo>
                  <a:pt x="718240" y="482107"/>
                </a:lnTo>
                <a:lnTo>
                  <a:pt x="723160" y="477188"/>
                </a:lnTo>
                <a:lnTo>
                  <a:pt x="729309" y="473498"/>
                </a:lnTo>
                <a:lnTo>
                  <a:pt x="736688" y="472268"/>
                </a:lnTo>
                <a:lnTo>
                  <a:pt x="742838" y="473498"/>
                </a:lnTo>
                <a:lnTo>
                  <a:pt x="747757" y="475958"/>
                </a:lnTo>
                <a:lnTo>
                  <a:pt x="751447" y="479647"/>
                </a:lnTo>
                <a:lnTo>
                  <a:pt x="755136" y="483337"/>
                </a:lnTo>
                <a:lnTo>
                  <a:pt x="757596" y="488256"/>
                </a:lnTo>
                <a:lnTo>
                  <a:pt x="758826" y="494406"/>
                </a:lnTo>
                <a:lnTo>
                  <a:pt x="760056" y="505474"/>
                </a:lnTo>
                <a:lnTo>
                  <a:pt x="800641" y="505474"/>
                </a:lnTo>
                <a:lnTo>
                  <a:pt x="799411" y="491946"/>
                </a:lnTo>
                <a:lnTo>
                  <a:pt x="796952" y="479647"/>
                </a:lnTo>
                <a:lnTo>
                  <a:pt x="792032" y="468578"/>
                </a:lnTo>
                <a:lnTo>
                  <a:pt x="785883" y="459969"/>
                </a:lnTo>
                <a:lnTo>
                  <a:pt x="782193" y="456280"/>
                </a:lnTo>
                <a:lnTo>
                  <a:pt x="777274" y="452590"/>
                </a:lnTo>
                <a:lnTo>
                  <a:pt x="766205" y="447671"/>
                </a:lnTo>
                <a:lnTo>
                  <a:pt x="752677" y="443981"/>
                </a:lnTo>
                <a:lnTo>
                  <a:pt x="736688" y="443981"/>
                </a:lnTo>
                <a:lnTo>
                  <a:pt x="726849" y="443981"/>
                </a:lnTo>
                <a:close/>
                <a:moveTo>
                  <a:pt x="316075" y="431682"/>
                </a:moveTo>
                <a:lnTo>
                  <a:pt x="309926" y="432912"/>
                </a:lnTo>
                <a:lnTo>
                  <a:pt x="305006" y="435372"/>
                </a:lnTo>
                <a:lnTo>
                  <a:pt x="300087" y="439061"/>
                </a:lnTo>
                <a:lnTo>
                  <a:pt x="296397" y="443981"/>
                </a:lnTo>
                <a:lnTo>
                  <a:pt x="189399" y="659207"/>
                </a:lnTo>
                <a:lnTo>
                  <a:pt x="188169" y="664126"/>
                </a:lnTo>
                <a:lnTo>
                  <a:pt x="186939" y="670276"/>
                </a:lnTo>
                <a:lnTo>
                  <a:pt x="188169" y="675195"/>
                </a:lnTo>
                <a:lnTo>
                  <a:pt x="190629" y="680115"/>
                </a:lnTo>
                <a:lnTo>
                  <a:pt x="194318" y="683804"/>
                </a:lnTo>
                <a:lnTo>
                  <a:pt x="198008" y="687494"/>
                </a:lnTo>
                <a:lnTo>
                  <a:pt x="202927" y="689953"/>
                </a:lnTo>
                <a:lnTo>
                  <a:pt x="209077" y="689953"/>
                </a:lnTo>
                <a:lnTo>
                  <a:pt x="260731" y="689953"/>
                </a:lnTo>
                <a:lnTo>
                  <a:pt x="260731" y="825238"/>
                </a:lnTo>
                <a:lnTo>
                  <a:pt x="261961" y="828928"/>
                </a:lnTo>
                <a:lnTo>
                  <a:pt x="263191" y="832618"/>
                </a:lnTo>
                <a:lnTo>
                  <a:pt x="264421" y="836307"/>
                </a:lnTo>
                <a:lnTo>
                  <a:pt x="266880" y="839997"/>
                </a:lnTo>
                <a:lnTo>
                  <a:pt x="270570" y="842457"/>
                </a:lnTo>
                <a:lnTo>
                  <a:pt x="274260" y="844916"/>
                </a:lnTo>
                <a:lnTo>
                  <a:pt x="277949" y="846146"/>
                </a:lnTo>
                <a:lnTo>
                  <a:pt x="282869" y="846146"/>
                </a:lnTo>
                <a:lnTo>
                  <a:pt x="286558" y="846146"/>
                </a:lnTo>
                <a:lnTo>
                  <a:pt x="290248" y="844916"/>
                </a:lnTo>
                <a:lnTo>
                  <a:pt x="293937" y="842457"/>
                </a:lnTo>
                <a:lnTo>
                  <a:pt x="297627" y="839997"/>
                </a:lnTo>
                <a:lnTo>
                  <a:pt x="300087" y="836307"/>
                </a:lnTo>
                <a:lnTo>
                  <a:pt x="302546" y="832618"/>
                </a:lnTo>
                <a:lnTo>
                  <a:pt x="303776" y="828928"/>
                </a:lnTo>
                <a:lnTo>
                  <a:pt x="303776" y="825238"/>
                </a:lnTo>
                <a:lnTo>
                  <a:pt x="303776" y="689953"/>
                </a:lnTo>
                <a:lnTo>
                  <a:pt x="330833" y="689953"/>
                </a:lnTo>
                <a:lnTo>
                  <a:pt x="330833" y="825238"/>
                </a:lnTo>
                <a:lnTo>
                  <a:pt x="332063" y="828928"/>
                </a:lnTo>
                <a:lnTo>
                  <a:pt x="333293" y="832618"/>
                </a:lnTo>
                <a:lnTo>
                  <a:pt x="334523" y="836307"/>
                </a:lnTo>
                <a:lnTo>
                  <a:pt x="336983" y="839997"/>
                </a:lnTo>
                <a:lnTo>
                  <a:pt x="340672" y="842457"/>
                </a:lnTo>
                <a:lnTo>
                  <a:pt x="344362" y="844916"/>
                </a:lnTo>
                <a:lnTo>
                  <a:pt x="348052" y="846146"/>
                </a:lnTo>
                <a:lnTo>
                  <a:pt x="352971" y="846146"/>
                </a:lnTo>
                <a:lnTo>
                  <a:pt x="356661" y="846146"/>
                </a:lnTo>
                <a:lnTo>
                  <a:pt x="361580" y="844916"/>
                </a:lnTo>
                <a:lnTo>
                  <a:pt x="364040" y="842457"/>
                </a:lnTo>
                <a:lnTo>
                  <a:pt x="367729" y="839997"/>
                </a:lnTo>
                <a:lnTo>
                  <a:pt x="370189" y="836307"/>
                </a:lnTo>
                <a:lnTo>
                  <a:pt x="372649" y="832618"/>
                </a:lnTo>
                <a:lnTo>
                  <a:pt x="373879" y="828928"/>
                </a:lnTo>
                <a:lnTo>
                  <a:pt x="373879" y="825238"/>
                </a:lnTo>
                <a:lnTo>
                  <a:pt x="373879" y="689953"/>
                </a:lnTo>
                <a:lnTo>
                  <a:pt x="423073" y="689953"/>
                </a:lnTo>
                <a:lnTo>
                  <a:pt x="427993" y="689953"/>
                </a:lnTo>
                <a:lnTo>
                  <a:pt x="432912" y="687494"/>
                </a:lnTo>
                <a:lnTo>
                  <a:pt x="437832" y="683804"/>
                </a:lnTo>
                <a:lnTo>
                  <a:pt x="441521" y="680115"/>
                </a:lnTo>
                <a:lnTo>
                  <a:pt x="443981" y="675195"/>
                </a:lnTo>
                <a:lnTo>
                  <a:pt x="443981" y="670276"/>
                </a:lnTo>
                <a:lnTo>
                  <a:pt x="443981" y="664126"/>
                </a:lnTo>
                <a:lnTo>
                  <a:pt x="442751" y="659207"/>
                </a:lnTo>
                <a:lnTo>
                  <a:pt x="334523" y="443981"/>
                </a:lnTo>
                <a:lnTo>
                  <a:pt x="332063" y="439061"/>
                </a:lnTo>
                <a:lnTo>
                  <a:pt x="327144" y="435372"/>
                </a:lnTo>
                <a:lnTo>
                  <a:pt x="322224" y="432912"/>
                </a:lnTo>
                <a:lnTo>
                  <a:pt x="316075" y="431682"/>
                </a:lnTo>
                <a:close/>
                <a:moveTo>
                  <a:pt x="307466" y="241053"/>
                </a:moveTo>
                <a:lnTo>
                  <a:pt x="298857" y="242283"/>
                </a:lnTo>
                <a:lnTo>
                  <a:pt x="291478" y="244743"/>
                </a:lnTo>
                <a:lnTo>
                  <a:pt x="282869" y="247202"/>
                </a:lnTo>
                <a:lnTo>
                  <a:pt x="275489" y="250892"/>
                </a:lnTo>
                <a:lnTo>
                  <a:pt x="269340" y="254582"/>
                </a:lnTo>
                <a:lnTo>
                  <a:pt x="261961" y="259501"/>
                </a:lnTo>
                <a:lnTo>
                  <a:pt x="257041" y="265650"/>
                </a:lnTo>
                <a:lnTo>
                  <a:pt x="250892" y="271800"/>
                </a:lnTo>
                <a:lnTo>
                  <a:pt x="245973" y="277949"/>
                </a:lnTo>
                <a:lnTo>
                  <a:pt x="242283" y="284098"/>
                </a:lnTo>
                <a:lnTo>
                  <a:pt x="238593" y="291478"/>
                </a:lnTo>
                <a:lnTo>
                  <a:pt x="236134" y="300087"/>
                </a:lnTo>
                <a:lnTo>
                  <a:pt x="233674" y="307466"/>
                </a:lnTo>
                <a:lnTo>
                  <a:pt x="232444" y="316075"/>
                </a:lnTo>
                <a:lnTo>
                  <a:pt x="232444" y="324684"/>
                </a:lnTo>
                <a:lnTo>
                  <a:pt x="232444" y="333293"/>
                </a:lnTo>
                <a:lnTo>
                  <a:pt x="233674" y="341902"/>
                </a:lnTo>
                <a:lnTo>
                  <a:pt x="236134" y="349281"/>
                </a:lnTo>
                <a:lnTo>
                  <a:pt x="238593" y="356661"/>
                </a:lnTo>
                <a:lnTo>
                  <a:pt x="242283" y="364040"/>
                </a:lnTo>
                <a:lnTo>
                  <a:pt x="245973" y="371419"/>
                </a:lnTo>
                <a:lnTo>
                  <a:pt x="250892" y="377568"/>
                </a:lnTo>
                <a:lnTo>
                  <a:pt x="257041" y="383718"/>
                </a:lnTo>
                <a:lnTo>
                  <a:pt x="261961" y="388637"/>
                </a:lnTo>
                <a:lnTo>
                  <a:pt x="269340" y="393557"/>
                </a:lnTo>
                <a:lnTo>
                  <a:pt x="275489" y="398476"/>
                </a:lnTo>
                <a:lnTo>
                  <a:pt x="282869" y="402166"/>
                </a:lnTo>
                <a:lnTo>
                  <a:pt x="291478" y="404626"/>
                </a:lnTo>
                <a:lnTo>
                  <a:pt x="298857" y="407085"/>
                </a:lnTo>
                <a:lnTo>
                  <a:pt x="307466" y="408315"/>
                </a:lnTo>
                <a:lnTo>
                  <a:pt x="316075" y="408315"/>
                </a:lnTo>
                <a:lnTo>
                  <a:pt x="324684" y="408315"/>
                </a:lnTo>
                <a:lnTo>
                  <a:pt x="332063" y="407085"/>
                </a:lnTo>
                <a:lnTo>
                  <a:pt x="340672" y="404626"/>
                </a:lnTo>
                <a:lnTo>
                  <a:pt x="348052" y="402166"/>
                </a:lnTo>
                <a:lnTo>
                  <a:pt x="355431" y="398476"/>
                </a:lnTo>
                <a:lnTo>
                  <a:pt x="362810" y="393557"/>
                </a:lnTo>
                <a:lnTo>
                  <a:pt x="368959" y="388637"/>
                </a:lnTo>
                <a:lnTo>
                  <a:pt x="375109" y="383718"/>
                </a:lnTo>
                <a:lnTo>
                  <a:pt x="380028" y="377568"/>
                </a:lnTo>
                <a:lnTo>
                  <a:pt x="384948" y="371419"/>
                </a:lnTo>
                <a:lnTo>
                  <a:pt x="389867" y="364040"/>
                </a:lnTo>
                <a:lnTo>
                  <a:pt x="392327" y="356661"/>
                </a:lnTo>
                <a:lnTo>
                  <a:pt x="396016" y="349281"/>
                </a:lnTo>
                <a:lnTo>
                  <a:pt x="397246" y="341902"/>
                </a:lnTo>
                <a:lnTo>
                  <a:pt x="398476" y="333293"/>
                </a:lnTo>
                <a:lnTo>
                  <a:pt x="399706" y="324684"/>
                </a:lnTo>
                <a:lnTo>
                  <a:pt x="398476" y="316075"/>
                </a:lnTo>
                <a:lnTo>
                  <a:pt x="397246" y="307466"/>
                </a:lnTo>
                <a:lnTo>
                  <a:pt x="396016" y="300087"/>
                </a:lnTo>
                <a:lnTo>
                  <a:pt x="392327" y="291478"/>
                </a:lnTo>
                <a:lnTo>
                  <a:pt x="389867" y="284098"/>
                </a:lnTo>
                <a:lnTo>
                  <a:pt x="384948" y="277949"/>
                </a:lnTo>
                <a:lnTo>
                  <a:pt x="380028" y="271800"/>
                </a:lnTo>
                <a:lnTo>
                  <a:pt x="375109" y="265650"/>
                </a:lnTo>
                <a:lnTo>
                  <a:pt x="368959" y="259501"/>
                </a:lnTo>
                <a:lnTo>
                  <a:pt x="362810" y="254582"/>
                </a:lnTo>
                <a:lnTo>
                  <a:pt x="355431" y="250892"/>
                </a:lnTo>
                <a:lnTo>
                  <a:pt x="348052" y="247202"/>
                </a:lnTo>
                <a:lnTo>
                  <a:pt x="340672" y="244743"/>
                </a:lnTo>
                <a:lnTo>
                  <a:pt x="332063"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8653" y="158653"/>
                </a:lnTo>
                <a:lnTo>
                  <a:pt x="178330" y="141435"/>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140"/>
          <p:cNvSpPr>
            <a:spLocks/>
          </p:cNvSpPr>
          <p:nvPr userDrawn="1"/>
        </p:nvSpPr>
        <p:spPr bwMode="auto">
          <a:xfrm>
            <a:off x="4700206"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3203 w 1087200"/>
              <a:gd name="T7" fmla="*/ 644449 h 1087200"/>
              <a:gd name="T8" fmla="*/ 950685 w 1087200"/>
              <a:gd name="T9" fmla="*/ 542371 h 1087200"/>
              <a:gd name="T10" fmla="*/ 948225 w 1087200"/>
              <a:gd name="T11" fmla="*/ 466119 h 1087200"/>
              <a:gd name="T12" fmla="*/ 546060 w 1087200"/>
              <a:gd name="T13" fmla="*/ 447671 h 1087200"/>
              <a:gd name="T14" fmla="*/ 598944 w 1087200"/>
              <a:gd name="T15" fmla="*/ 447671 h 1087200"/>
              <a:gd name="T16" fmla="*/ 689954 w 1087200"/>
              <a:gd name="T17" fmla="*/ 457510 h 1087200"/>
              <a:gd name="T18" fmla="*/ 666586 w 1087200"/>
              <a:gd name="T19" fmla="*/ 520233 h 1087200"/>
              <a:gd name="T20" fmla="*/ 681345 w 1087200"/>
              <a:gd name="T21" fmla="*/ 627231 h 1087200"/>
              <a:gd name="T22" fmla="*/ 728079 w 1087200"/>
              <a:gd name="T23" fmla="*/ 646909 h 1087200"/>
              <a:gd name="T24" fmla="*/ 772355 w 1087200"/>
              <a:gd name="T25" fmla="*/ 644449 h 1087200"/>
              <a:gd name="T26" fmla="*/ 762516 w 1087200"/>
              <a:gd name="T27" fmla="*/ 595255 h 1087200"/>
              <a:gd name="T28" fmla="*/ 736689 w 1087200"/>
              <a:gd name="T29" fmla="*/ 618622 h 1087200"/>
              <a:gd name="T30" fmla="*/ 709632 w 1087200"/>
              <a:gd name="T31" fmla="*/ 573117 h 1087200"/>
              <a:gd name="T32" fmla="*/ 723160 w 1087200"/>
              <a:gd name="T33" fmla="*/ 477188 h 1087200"/>
              <a:gd name="T34" fmla="*/ 757596 w 1087200"/>
              <a:gd name="T35" fmla="*/ 488256 h 1087200"/>
              <a:gd name="T36" fmla="*/ 785883 w 1087200"/>
              <a:gd name="T37" fmla="*/ 459969 h 1087200"/>
              <a:gd name="T38" fmla="*/ 227525 w 1087200"/>
              <a:gd name="T39" fmla="*/ 437832 h 1087200"/>
              <a:gd name="T40" fmla="*/ 210307 w 1087200"/>
              <a:gd name="T41" fmla="*/ 458740 h 1087200"/>
              <a:gd name="T42" fmla="*/ 223836 w 1087200"/>
              <a:gd name="T43" fmla="*/ 646909 h 1087200"/>
              <a:gd name="T44" fmla="*/ 264421 w 1087200"/>
              <a:gd name="T45" fmla="*/ 836308 h 1087200"/>
              <a:gd name="T46" fmla="*/ 290249 w 1087200"/>
              <a:gd name="T47" fmla="*/ 844917 h 1087200"/>
              <a:gd name="T48" fmla="*/ 303777 w 1087200"/>
              <a:gd name="T49" fmla="*/ 648139 h 1087200"/>
              <a:gd name="T50" fmla="*/ 340673 w 1087200"/>
              <a:gd name="T51" fmla="*/ 842458 h 1087200"/>
              <a:gd name="T52" fmla="*/ 367730 w 1087200"/>
              <a:gd name="T53" fmla="*/ 839998 h 1087200"/>
              <a:gd name="T54" fmla="*/ 403396 w 1087200"/>
              <a:gd name="T55" fmla="*/ 648139 h 1087200"/>
              <a:gd name="T56" fmla="*/ 420614 w 1087200"/>
              <a:gd name="T57" fmla="*/ 626001 h 1087200"/>
              <a:gd name="T58" fmla="*/ 407086 w 1087200"/>
              <a:gd name="T59" fmla="*/ 439062 h 1087200"/>
              <a:gd name="T60" fmla="*/ 291478 w 1087200"/>
              <a:gd name="T61" fmla="*/ 244743 h 1087200"/>
              <a:gd name="T62" fmla="*/ 245973 w 1087200"/>
              <a:gd name="T63" fmla="*/ 277949 h 1087200"/>
              <a:gd name="T64" fmla="*/ 232444 w 1087200"/>
              <a:gd name="T65" fmla="*/ 333293 h 1087200"/>
              <a:gd name="T66" fmla="*/ 257042 w 1087200"/>
              <a:gd name="T67" fmla="*/ 383718 h 1087200"/>
              <a:gd name="T68" fmla="*/ 307466 w 1087200"/>
              <a:gd name="T69" fmla="*/ 408315 h 1087200"/>
              <a:gd name="T70" fmla="*/ 362810 w 1087200"/>
              <a:gd name="T71" fmla="*/ 393557 h 1087200"/>
              <a:gd name="T72" fmla="*/ 396017 w 1087200"/>
              <a:gd name="T73" fmla="*/ 349281 h 1087200"/>
              <a:gd name="T74" fmla="*/ 392327 w 1087200"/>
              <a:gd name="T75" fmla="*/ 291478 h 1087200"/>
              <a:gd name="T76" fmla="*/ 355431 w 1087200"/>
              <a:gd name="T77" fmla="*/ 250892 h 1087200"/>
              <a:gd name="T78" fmla="*/ 515313 w 1087200"/>
              <a:gd name="T79" fmla="*/ 0 h 1087200"/>
              <a:gd name="T80" fmla="*/ 705942 w 1087200"/>
              <a:gd name="T81" fmla="*/ 24597 h 1087200"/>
              <a:gd name="T82" fmla="*/ 869514 w 1087200"/>
              <a:gd name="T83" fmla="*/ 108228 h 1087200"/>
              <a:gd name="T84" fmla="*/ 994960 w 1087200"/>
              <a:gd name="T85" fmla="*/ 239824 h 1087200"/>
              <a:gd name="T86" fmla="*/ 1069982 w 1087200"/>
              <a:gd name="T87" fmla="*/ 407085 h 1087200"/>
              <a:gd name="T88" fmla="*/ 1084740 w 1087200"/>
              <a:gd name="T89" fmla="*/ 598944 h 1087200"/>
              <a:gd name="T90" fmla="*/ 1034316 w 1087200"/>
              <a:gd name="T91" fmla="*/ 779734 h 1087200"/>
              <a:gd name="T92" fmla="*/ 928548 w 1087200"/>
              <a:gd name="T93" fmla="*/ 928548 h 1087200"/>
              <a:gd name="T94" fmla="*/ 779734 w 1087200"/>
              <a:gd name="T95" fmla="*/ 1033086 h 1087200"/>
              <a:gd name="T96" fmla="*/ 598944 w 1087200"/>
              <a:gd name="T97" fmla="*/ 1084740 h 1087200"/>
              <a:gd name="T98" fmla="*/ 408315 w 1087200"/>
              <a:gd name="T99" fmla="*/ 1069982 h 1087200"/>
              <a:gd name="T100" fmla="*/ 239824 w 1087200"/>
              <a:gd name="T101" fmla="*/ 994960 h 1087200"/>
              <a:gd name="T102" fmla="*/ 108228 w 1087200"/>
              <a:gd name="T103" fmla="*/ 868284 h 1087200"/>
              <a:gd name="T104" fmla="*/ 24598 w 1087200"/>
              <a:gd name="T105" fmla="*/ 704712 h 1087200"/>
              <a:gd name="T106" fmla="*/ 1230 w 1087200"/>
              <a:gd name="T107" fmla="*/ 515313 h 1087200"/>
              <a:gd name="T108" fmla="*/ 43045 w 1087200"/>
              <a:gd name="T109" fmla="*/ 332063 h 1087200"/>
              <a:gd name="T110" fmla="*/ 141435 w 1087200"/>
              <a:gd name="T111" fmla="*/ 178330 h 1087200"/>
              <a:gd name="T112" fmla="*/ 284099 w 1087200"/>
              <a:gd name="T113" fmla="*/ 65183 h 1087200"/>
              <a:gd name="T114" fmla="*/ 461199 w 1087200"/>
              <a:gd name="T11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227525" y="437832"/>
                </a:moveTo>
                <a:lnTo>
                  <a:pt x="223836" y="439062"/>
                </a:lnTo>
                <a:lnTo>
                  <a:pt x="220146" y="441522"/>
                </a:lnTo>
                <a:lnTo>
                  <a:pt x="216457" y="443981"/>
                </a:lnTo>
                <a:lnTo>
                  <a:pt x="213997" y="447671"/>
                </a:lnTo>
                <a:lnTo>
                  <a:pt x="212767" y="451361"/>
                </a:lnTo>
                <a:lnTo>
                  <a:pt x="211537" y="455050"/>
                </a:lnTo>
                <a:lnTo>
                  <a:pt x="210307" y="458740"/>
                </a:lnTo>
                <a:lnTo>
                  <a:pt x="210307" y="626001"/>
                </a:lnTo>
                <a:lnTo>
                  <a:pt x="211537" y="630921"/>
                </a:lnTo>
                <a:lnTo>
                  <a:pt x="212767" y="634610"/>
                </a:lnTo>
                <a:lnTo>
                  <a:pt x="213997" y="638300"/>
                </a:lnTo>
                <a:lnTo>
                  <a:pt x="216457" y="641990"/>
                </a:lnTo>
                <a:lnTo>
                  <a:pt x="220146" y="644449"/>
                </a:lnTo>
                <a:lnTo>
                  <a:pt x="223836" y="646909"/>
                </a:lnTo>
                <a:lnTo>
                  <a:pt x="227525" y="648139"/>
                </a:lnTo>
                <a:lnTo>
                  <a:pt x="232445" y="648139"/>
                </a:lnTo>
                <a:lnTo>
                  <a:pt x="260732" y="648139"/>
                </a:lnTo>
                <a:lnTo>
                  <a:pt x="260732" y="825239"/>
                </a:lnTo>
                <a:lnTo>
                  <a:pt x="261962" y="828929"/>
                </a:lnTo>
                <a:lnTo>
                  <a:pt x="263191" y="832619"/>
                </a:lnTo>
                <a:lnTo>
                  <a:pt x="264421" y="836308"/>
                </a:lnTo>
                <a:lnTo>
                  <a:pt x="266881" y="839998"/>
                </a:lnTo>
                <a:lnTo>
                  <a:pt x="270571" y="842458"/>
                </a:lnTo>
                <a:lnTo>
                  <a:pt x="274260" y="844917"/>
                </a:lnTo>
                <a:lnTo>
                  <a:pt x="277950" y="846147"/>
                </a:lnTo>
                <a:lnTo>
                  <a:pt x="282869" y="846147"/>
                </a:lnTo>
                <a:lnTo>
                  <a:pt x="286559" y="846147"/>
                </a:lnTo>
                <a:lnTo>
                  <a:pt x="290249" y="844917"/>
                </a:lnTo>
                <a:lnTo>
                  <a:pt x="293938" y="842458"/>
                </a:lnTo>
                <a:lnTo>
                  <a:pt x="297628" y="839998"/>
                </a:lnTo>
                <a:lnTo>
                  <a:pt x="300087" y="836308"/>
                </a:lnTo>
                <a:lnTo>
                  <a:pt x="302547" y="832619"/>
                </a:lnTo>
                <a:lnTo>
                  <a:pt x="303777" y="828929"/>
                </a:lnTo>
                <a:lnTo>
                  <a:pt x="303777" y="825239"/>
                </a:lnTo>
                <a:lnTo>
                  <a:pt x="303777" y="648139"/>
                </a:lnTo>
                <a:lnTo>
                  <a:pt x="330834" y="648139"/>
                </a:lnTo>
                <a:lnTo>
                  <a:pt x="330834" y="825239"/>
                </a:lnTo>
                <a:lnTo>
                  <a:pt x="332064" y="828929"/>
                </a:lnTo>
                <a:lnTo>
                  <a:pt x="333294" y="832619"/>
                </a:lnTo>
                <a:lnTo>
                  <a:pt x="334524" y="836308"/>
                </a:lnTo>
                <a:lnTo>
                  <a:pt x="336983" y="839998"/>
                </a:lnTo>
                <a:lnTo>
                  <a:pt x="340673" y="842458"/>
                </a:lnTo>
                <a:lnTo>
                  <a:pt x="344363" y="844917"/>
                </a:lnTo>
                <a:lnTo>
                  <a:pt x="348052" y="846147"/>
                </a:lnTo>
                <a:lnTo>
                  <a:pt x="352972" y="846147"/>
                </a:lnTo>
                <a:lnTo>
                  <a:pt x="356661" y="846147"/>
                </a:lnTo>
                <a:lnTo>
                  <a:pt x="361581" y="844917"/>
                </a:lnTo>
                <a:lnTo>
                  <a:pt x="364040" y="842458"/>
                </a:lnTo>
                <a:lnTo>
                  <a:pt x="367730" y="839998"/>
                </a:lnTo>
                <a:lnTo>
                  <a:pt x="370190" y="836308"/>
                </a:lnTo>
                <a:lnTo>
                  <a:pt x="372649" y="832619"/>
                </a:lnTo>
                <a:lnTo>
                  <a:pt x="373879" y="828929"/>
                </a:lnTo>
                <a:lnTo>
                  <a:pt x="373879" y="825239"/>
                </a:lnTo>
                <a:lnTo>
                  <a:pt x="373879" y="648139"/>
                </a:lnTo>
                <a:lnTo>
                  <a:pt x="399707" y="648139"/>
                </a:lnTo>
                <a:lnTo>
                  <a:pt x="403396" y="648139"/>
                </a:lnTo>
                <a:lnTo>
                  <a:pt x="407086" y="646909"/>
                </a:lnTo>
                <a:lnTo>
                  <a:pt x="410775" y="644449"/>
                </a:lnTo>
                <a:lnTo>
                  <a:pt x="414465" y="641990"/>
                </a:lnTo>
                <a:lnTo>
                  <a:pt x="416925" y="638300"/>
                </a:lnTo>
                <a:lnTo>
                  <a:pt x="419384" y="634610"/>
                </a:lnTo>
                <a:lnTo>
                  <a:pt x="420614" y="630921"/>
                </a:lnTo>
                <a:lnTo>
                  <a:pt x="420614" y="626001"/>
                </a:lnTo>
                <a:lnTo>
                  <a:pt x="420614" y="458740"/>
                </a:lnTo>
                <a:lnTo>
                  <a:pt x="420614" y="455050"/>
                </a:lnTo>
                <a:lnTo>
                  <a:pt x="419384" y="451361"/>
                </a:lnTo>
                <a:lnTo>
                  <a:pt x="416925" y="447671"/>
                </a:lnTo>
                <a:lnTo>
                  <a:pt x="414465" y="443981"/>
                </a:lnTo>
                <a:lnTo>
                  <a:pt x="410775" y="441522"/>
                </a:lnTo>
                <a:lnTo>
                  <a:pt x="407086" y="439062"/>
                </a:lnTo>
                <a:lnTo>
                  <a:pt x="403396" y="437832"/>
                </a:lnTo>
                <a:lnTo>
                  <a:pt x="399707" y="437832"/>
                </a:lnTo>
                <a:lnTo>
                  <a:pt x="232445" y="437832"/>
                </a:lnTo>
                <a:lnTo>
                  <a:pt x="227525" y="437832"/>
                </a:lnTo>
                <a:close/>
                <a:moveTo>
                  <a:pt x="307466" y="241053"/>
                </a:moveTo>
                <a:lnTo>
                  <a:pt x="298857" y="242283"/>
                </a:lnTo>
                <a:lnTo>
                  <a:pt x="291478" y="244743"/>
                </a:lnTo>
                <a:lnTo>
                  <a:pt x="282869" y="247202"/>
                </a:lnTo>
                <a:lnTo>
                  <a:pt x="275490" y="250892"/>
                </a:lnTo>
                <a:lnTo>
                  <a:pt x="269340" y="254582"/>
                </a:lnTo>
                <a:lnTo>
                  <a:pt x="261961" y="259501"/>
                </a:lnTo>
                <a:lnTo>
                  <a:pt x="257042" y="265650"/>
                </a:lnTo>
                <a:lnTo>
                  <a:pt x="250892" y="271800"/>
                </a:lnTo>
                <a:lnTo>
                  <a:pt x="245973" y="277949"/>
                </a:lnTo>
                <a:lnTo>
                  <a:pt x="242283" y="284098"/>
                </a:lnTo>
                <a:lnTo>
                  <a:pt x="238594" y="291478"/>
                </a:lnTo>
                <a:lnTo>
                  <a:pt x="236134" y="300087"/>
                </a:lnTo>
                <a:lnTo>
                  <a:pt x="233674" y="307466"/>
                </a:lnTo>
                <a:lnTo>
                  <a:pt x="232444" y="316075"/>
                </a:lnTo>
                <a:lnTo>
                  <a:pt x="232444" y="324684"/>
                </a:lnTo>
                <a:lnTo>
                  <a:pt x="232444" y="333293"/>
                </a:lnTo>
                <a:lnTo>
                  <a:pt x="233674" y="341902"/>
                </a:lnTo>
                <a:lnTo>
                  <a:pt x="236134" y="349281"/>
                </a:lnTo>
                <a:lnTo>
                  <a:pt x="238594" y="356661"/>
                </a:lnTo>
                <a:lnTo>
                  <a:pt x="242283" y="364040"/>
                </a:lnTo>
                <a:lnTo>
                  <a:pt x="245973" y="371419"/>
                </a:lnTo>
                <a:lnTo>
                  <a:pt x="250892" y="377568"/>
                </a:lnTo>
                <a:lnTo>
                  <a:pt x="257042" y="383718"/>
                </a:lnTo>
                <a:lnTo>
                  <a:pt x="261961" y="388637"/>
                </a:lnTo>
                <a:lnTo>
                  <a:pt x="269340" y="393557"/>
                </a:lnTo>
                <a:lnTo>
                  <a:pt x="275490" y="398476"/>
                </a:lnTo>
                <a:lnTo>
                  <a:pt x="282869" y="402166"/>
                </a:lnTo>
                <a:lnTo>
                  <a:pt x="291478" y="404626"/>
                </a:lnTo>
                <a:lnTo>
                  <a:pt x="298857" y="407085"/>
                </a:lnTo>
                <a:lnTo>
                  <a:pt x="307466" y="408315"/>
                </a:lnTo>
                <a:lnTo>
                  <a:pt x="316075" y="408315"/>
                </a:lnTo>
                <a:lnTo>
                  <a:pt x="324684" y="408315"/>
                </a:lnTo>
                <a:lnTo>
                  <a:pt x="332064" y="407085"/>
                </a:lnTo>
                <a:lnTo>
                  <a:pt x="340673" y="404626"/>
                </a:lnTo>
                <a:lnTo>
                  <a:pt x="348052" y="402166"/>
                </a:lnTo>
                <a:lnTo>
                  <a:pt x="355431" y="398476"/>
                </a:lnTo>
                <a:lnTo>
                  <a:pt x="362810" y="393557"/>
                </a:lnTo>
                <a:lnTo>
                  <a:pt x="368960" y="388637"/>
                </a:lnTo>
                <a:lnTo>
                  <a:pt x="375109" y="383718"/>
                </a:lnTo>
                <a:lnTo>
                  <a:pt x="380028" y="377568"/>
                </a:lnTo>
                <a:lnTo>
                  <a:pt x="384948" y="371419"/>
                </a:lnTo>
                <a:lnTo>
                  <a:pt x="389867" y="364040"/>
                </a:lnTo>
                <a:lnTo>
                  <a:pt x="392327" y="356661"/>
                </a:lnTo>
                <a:lnTo>
                  <a:pt x="396017" y="349281"/>
                </a:lnTo>
                <a:lnTo>
                  <a:pt x="397247" y="341902"/>
                </a:lnTo>
                <a:lnTo>
                  <a:pt x="398476" y="333293"/>
                </a:lnTo>
                <a:lnTo>
                  <a:pt x="399706" y="324684"/>
                </a:lnTo>
                <a:lnTo>
                  <a:pt x="398476" y="316075"/>
                </a:lnTo>
                <a:lnTo>
                  <a:pt x="397247" y="307466"/>
                </a:lnTo>
                <a:lnTo>
                  <a:pt x="396017" y="300087"/>
                </a:lnTo>
                <a:lnTo>
                  <a:pt x="392327" y="291478"/>
                </a:lnTo>
                <a:lnTo>
                  <a:pt x="389867" y="284098"/>
                </a:lnTo>
                <a:lnTo>
                  <a:pt x="384948" y="277949"/>
                </a:lnTo>
                <a:lnTo>
                  <a:pt x="380028" y="271800"/>
                </a:lnTo>
                <a:lnTo>
                  <a:pt x="375109" y="265650"/>
                </a:lnTo>
                <a:lnTo>
                  <a:pt x="368960" y="259501"/>
                </a:lnTo>
                <a:lnTo>
                  <a:pt x="362810" y="254582"/>
                </a:lnTo>
                <a:lnTo>
                  <a:pt x="355431" y="250892"/>
                </a:lnTo>
                <a:lnTo>
                  <a:pt x="348052" y="247202"/>
                </a:lnTo>
                <a:lnTo>
                  <a:pt x="340673" y="244743"/>
                </a:lnTo>
                <a:lnTo>
                  <a:pt x="332064"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6177509" y="3970395"/>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9138179" y="5072554"/>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9132115" y="3970395"/>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3224679" y="5413253"/>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268297" y="5413253"/>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0609418" y="3970395"/>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1746488" y="5413253"/>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12086719" y="3970395"/>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0646068" y="507258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12081342" y="5073961"/>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209337" y="6515438"/>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1745600" y="6512650"/>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3234935" y="6519822"/>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6186001" y="6512178"/>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6181059" y="5413253"/>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4707956" y="6518564"/>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4702870" y="5413253"/>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cxnSp>
        <p:nvCxnSpPr>
          <p:cNvPr id="102" name="Straight Connector 101"/>
          <p:cNvCxnSpPr/>
          <p:nvPr userDrawn="1"/>
        </p:nvCxnSpPr>
        <p:spPr>
          <a:xfrm>
            <a:off x="0" y="714271"/>
            <a:ext cx="3743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4" name="Picture 10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5" name="TextBox 104"/>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MISCELLANEOUS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6"/>
          <p:cNvSpPr>
            <a:spLocks noGrp="1"/>
          </p:cNvSpPr>
          <p:nvPr>
            <p:ph type="body" sz="quarter" idx="10" hasCustomPrompt="1"/>
          </p:nvPr>
        </p:nvSpPr>
        <p:spPr>
          <a:xfrm>
            <a:off x="233363" y="2937131"/>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1" name="Text Placeholder 21"/>
          <p:cNvSpPr>
            <a:spLocks noGrp="1"/>
          </p:cNvSpPr>
          <p:nvPr>
            <p:ph type="body" sz="quarter" idx="13" hasCustomPrompt="1"/>
          </p:nvPr>
        </p:nvSpPr>
        <p:spPr>
          <a:xfrm>
            <a:off x="233363" y="3837130"/>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6" name="Picture Placeholder 15"/>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1776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8"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3722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7776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5942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17839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13436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6"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925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 Intro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r>
              <a:rPr lang="en-US" dirty="0"/>
              <a:t>Click icon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cxnSp>
        <p:nvCxnSpPr>
          <p:cNvPr id="8" name="Straight Connector 7"/>
          <p:cNvCxnSpPr/>
          <p:nvPr userDrawn="1"/>
        </p:nvCxnSpPr>
        <p:spPr>
          <a:xfrm>
            <a:off x="2955925" y="3064075"/>
            <a:ext cx="75322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rgbClr val="FB3449"/>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9"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94658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84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7"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11025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tatement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8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108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6598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801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Statement slide">
    <p:spTree>
      <p:nvGrpSpPr>
        <p:cNvPr id="1" name=""/>
        <p:cNvGrpSpPr/>
        <p:nvPr/>
      </p:nvGrpSpPr>
      <p:grpSpPr>
        <a:xfrm>
          <a:off x="0" y="0"/>
          <a:ext cx="0" cy="0"/>
          <a:chOff x="0" y="0"/>
          <a:chExt cx="0" cy="0"/>
        </a:xfrm>
      </p:grpSpPr>
      <p:sp>
        <p:nvSpPr>
          <p:cNvPr id="12" name="Rectangle 1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206279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Statement slid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29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icon in middle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2"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cxnSp>
        <p:nvCxnSpPr>
          <p:cNvPr id="13" name="Straight Connector 12"/>
          <p:cNvCxnSpPr/>
          <p:nvPr userDrawn="1"/>
        </p:nvCxnSpPr>
        <p:spPr>
          <a:xfrm>
            <a:off x="4209325" y="5228984"/>
            <a:ext cx="503972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1"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671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7026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203816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4605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4198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7"/>
            <a:ext cx="1671832" cy="362395"/>
          </a:xfrm>
          <a:prstGeom prst="rect">
            <a:avLst/>
          </a:prstGeom>
        </p:spPr>
      </p:pic>
    </p:spTree>
    <p:extLst>
      <p:ext uri="{BB962C8B-B14F-4D97-AF65-F5344CB8AC3E}">
        <p14:creationId xmlns:p14="http://schemas.microsoft.com/office/powerpoint/2010/main" val="750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 Statement slide">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5699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t>
            </a:r>
            <a:r>
              <a:rPr lang="en-US"/>
              <a:t>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21183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827852"/>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4507174"/>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5072566"/>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5286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6821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60000"/>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1039322"/>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1604714"/>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211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60000"/>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1039322"/>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1604714"/>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341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672120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 name="Picture Placeholder 4"/>
          <p:cNvSpPr>
            <a:spLocks noGrp="1"/>
          </p:cNvSpPr>
          <p:nvPr>
            <p:ph type="pic" sz="quarter" idx="14"/>
          </p:nvPr>
        </p:nvSpPr>
        <p:spPr>
          <a:xfrm>
            <a:off x="6721750" y="0"/>
            <a:ext cx="6721200" cy="3481199"/>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9474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997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13"/>
          <p:cNvSpPr>
            <a:spLocks noGrp="1"/>
          </p:cNvSpPr>
          <p:nvPr>
            <p:ph type="pic" sz="quarter" idx="14"/>
          </p:nvPr>
        </p:nvSpPr>
        <p:spPr>
          <a:xfrm>
            <a:off x="233362" y="1074271"/>
            <a:ext cx="6746557" cy="6486992"/>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7695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13"/>
          <p:cNvSpPr>
            <a:spLocks noGrp="1"/>
          </p:cNvSpPr>
          <p:nvPr>
            <p:ph type="pic" sz="quarter" idx="14"/>
          </p:nvPr>
        </p:nvSpPr>
        <p:spPr>
          <a:xfrm>
            <a:off x="0"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1344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5" name="Text Placeholder 18"/>
          <p:cNvSpPr>
            <a:spLocks noGrp="1"/>
          </p:cNvSpPr>
          <p:nvPr>
            <p:ph type="body" sz="quarter" idx="12" hasCustomPrompt="1"/>
          </p:nvPr>
        </p:nvSpPr>
        <p:spPr>
          <a:xfrm>
            <a:off x="233363"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233363"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13"/>
          <p:cNvSpPr>
            <a:spLocks noGrp="1"/>
          </p:cNvSpPr>
          <p:nvPr>
            <p:ph type="pic" sz="quarter" idx="14"/>
          </p:nvPr>
        </p:nvSpPr>
        <p:spPr>
          <a:xfrm>
            <a:off x="6452521"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6557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7"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6780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10" name="Picture Placeholder 9"/>
          <p:cNvSpPr>
            <a:spLocks noGrp="1"/>
          </p:cNvSpPr>
          <p:nvPr>
            <p:ph type="pic" sz="quarter" idx="14"/>
          </p:nvPr>
        </p:nvSpPr>
        <p:spPr>
          <a:xfrm>
            <a:off x="7171200" y="4708173"/>
            <a:ext cx="2909778" cy="193040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r>
              <a:rPr lang="en-US" dirty="0"/>
              <a:t>Click here to add a picture</a:t>
            </a:r>
          </a:p>
        </p:txBody>
      </p:sp>
      <p:sp>
        <p:nvSpPr>
          <p:cNvPr id="11" name="Picture Placeholder 9"/>
          <p:cNvSpPr>
            <a:spLocks noGrp="1"/>
          </p:cNvSpPr>
          <p:nvPr>
            <p:ph type="pic" sz="quarter" idx="15"/>
          </p:nvPr>
        </p:nvSpPr>
        <p:spPr>
          <a:xfrm>
            <a:off x="10271204" y="4708173"/>
            <a:ext cx="2909778" cy="19304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r>
              <a:rPr lang="en-US" dirty="0"/>
              <a:t>Click here to add a picture</a:t>
            </a:r>
          </a:p>
        </p:txBody>
      </p:sp>
    </p:spTree>
    <p:extLst>
      <p:ext uri="{BB962C8B-B14F-4D97-AF65-F5344CB8AC3E}">
        <p14:creationId xmlns:p14="http://schemas.microsoft.com/office/powerpoint/2010/main" val="7294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Copy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22"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9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330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424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56017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703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9"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3321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11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 Copy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72175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11"/>
          </p:nvPr>
        </p:nvSpPr>
        <p:spPr>
          <a:xfrm>
            <a:off x="55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Title Placeholder 1"/>
          <p:cNvSpPr>
            <a:spLocks noGrp="1"/>
          </p:cNvSpPr>
          <p:nvPr>
            <p:ph type="title" hasCustomPrompt="1"/>
          </p:nvPr>
        </p:nvSpPr>
        <p:spPr bwMode="gray">
          <a:xfrm>
            <a:off x="11427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11" name="Text Placeholder 18"/>
          <p:cNvSpPr>
            <a:spLocks noGrp="1"/>
          </p:cNvSpPr>
          <p:nvPr>
            <p:ph type="body" sz="quarter" idx="12" hasCustomPrompt="1"/>
          </p:nvPr>
        </p:nvSpPr>
        <p:spPr>
          <a:xfrm>
            <a:off x="11427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2" name="Text Placeholder 21"/>
          <p:cNvSpPr>
            <a:spLocks noGrp="1"/>
          </p:cNvSpPr>
          <p:nvPr>
            <p:ph type="body" sz="quarter" idx="13" hasCustomPrompt="1"/>
          </p:nvPr>
        </p:nvSpPr>
        <p:spPr>
          <a:xfrm>
            <a:off x="11427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itle Placeholder 1"/>
          <p:cNvSpPr txBox="1">
            <a:spLocks/>
          </p:cNvSpPr>
          <p:nvPr userDrawn="1"/>
        </p:nvSpPr>
        <p:spPr bwMode="gray">
          <a:xfrm>
            <a:off x="786393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a:t>ENTER HEADER TEXT</a:t>
            </a:r>
            <a:endParaRPr lang="en-US" dirty="0"/>
          </a:p>
        </p:txBody>
      </p:sp>
      <p:sp>
        <p:nvSpPr>
          <p:cNvPr id="22" name="Text Placeholder 18"/>
          <p:cNvSpPr>
            <a:spLocks noGrp="1"/>
          </p:cNvSpPr>
          <p:nvPr>
            <p:ph type="body" sz="quarter" idx="14" hasCustomPrompt="1"/>
          </p:nvPr>
        </p:nvSpPr>
        <p:spPr>
          <a:xfrm>
            <a:off x="786393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23" name="Text Placeholder 21"/>
          <p:cNvSpPr>
            <a:spLocks noGrp="1"/>
          </p:cNvSpPr>
          <p:nvPr>
            <p:ph type="body" sz="quarter" idx="15" hasCustomPrompt="1"/>
          </p:nvPr>
        </p:nvSpPr>
        <p:spPr>
          <a:xfrm>
            <a:off x="786393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5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 Copy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gray">
          <a:xfrm>
            <a:off x="78639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8" name="Text Placeholder 18"/>
          <p:cNvSpPr>
            <a:spLocks noGrp="1"/>
          </p:cNvSpPr>
          <p:nvPr>
            <p:ph type="body" sz="quarter" idx="12" hasCustomPrompt="1"/>
          </p:nvPr>
        </p:nvSpPr>
        <p:spPr>
          <a:xfrm>
            <a:off x="78639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9" name="Text Placeholder 21"/>
          <p:cNvSpPr>
            <a:spLocks noGrp="1"/>
          </p:cNvSpPr>
          <p:nvPr>
            <p:ph type="body" sz="quarter" idx="13" hasCustomPrompt="1"/>
          </p:nvPr>
        </p:nvSpPr>
        <p:spPr>
          <a:xfrm>
            <a:off x="78639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0" name="Title Placeholder 1"/>
          <p:cNvSpPr txBox="1">
            <a:spLocks/>
          </p:cNvSpPr>
          <p:nvPr userDrawn="1"/>
        </p:nvSpPr>
        <p:spPr bwMode="gray">
          <a:xfrm>
            <a:off x="115145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a:t>ENTER HEADER TEXT</a:t>
            </a:r>
            <a:endParaRPr lang="en-US" dirty="0"/>
          </a:p>
        </p:txBody>
      </p:sp>
      <p:sp>
        <p:nvSpPr>
          <p:cNvPr id="12" name="Text Placeholder 18"/>
          <p:cNvSpPr>
            <a:spLocks noGrp="1"/>
          </p:cNvSpPr>
          <p:nvPr>
            <p:ph type="body" sz="quarter" idx="14" hasCustomPrompt="1"/>
          </p:nvPr>
        </p:nvSpPr>
        <p:spPr>
          <a:xfrm>
            <a:off x="115145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3" name="Text Placeholder 21"/>
          <p:cNvSpPr>
            <a:spLocks noGrp="1"/>
          </p:cNvSpPr>
          <p:nvPr>
            <p:ph type="body" sz="quarter" idx="15" hasCustomPrompt="1"/>
          </p:nvPr>
        </p:nvSpPr>
        <p:spPr>
          <a:xfrm>
            <a:off x="115145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20" name="Picture Placeholder 5"/>
          <p:cNvSpPr>
            <a:spLocks noGrp="1"/>
          </p:cNvSpPr>
          <p:nvPr>
            <p:ph type="pic" sz="quarter" idx="17"/>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7118" y="6964868"/>
            <a:ext cx="1671832" cy="362395"/>
          </a:xfrm>
          <a:prstGeom prst="rect">
            <a:avLst/>
          </a:prstGeom>
        </p:spPr>
      </p:pic>
    </p:spTree>
    <p:extLst>
      <p:ext uri="{BB962C8B-B14F-4D97-AF65-F5344CB8AC3E}">
        <p14:creationId xmlns:p14="http://schemas.microsoft.com/office/powerpoint/2010/main" val="3581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6713030" y="0"/>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8"/>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0" name="Title Placeholder 1"/>
          <p:cNvSpPr>
            <a:spLocks noGrp="1"/>
          </p:cNvSpPr>
          <p:nvPr>
            <p:ph type="title" hasCustomPrompt="1"/>
          </p:nvPr>
        </p:nvSpPr>
        <p:spPr bwMode="gray">
          <a:xfrm>
            <a:off x="234000" y="4132982"/>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4803377"/>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3" hasCustomPrompt="1"/>
          </p:nvPr>
        </p:nvSpPr>
        <p:spPr>
          <a:xfrm>
            <a:off x="233363" y="5386107"/>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845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671303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378360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8"/>
          </p:nvPr>
        </p:nvSpPr>
        <p:spPr>
          <a:xfrm>
            <a:off x="6713030" y="3777663"/>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Title Placeholder 1"/>
          <p:cNvSpPr>
            <a:spLocks noGrp="1"/>
          </p:cNvSpPr>
          <p:nvPr>
            <p:ph type="title" hasCustomPrompt="1"/>
          </p:nvPr>
        </p:nvSpPr>
        <p:spPr bwMode="gray">
          <a:xfrm>
            <a:off x="210851" y="373731"/>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8" name="Text Placeholder 18"/>
          <p:cNvSpPr>
            <a:spLocks noGrp="1"/>
          </p:cNvSpPr>
          <p:nvPr>
            <p:ph type="body" sz="quarter" idx="12" hasCustomPrompt="1"/>
          </p:nvPr>
        </p:nvSpPr>
        <p:spPr>
          <a:xfrm>
            <a:off x="210214" y="1044126"/>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10214" y="1626856"/>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527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1072076"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8" name="Picture Placeholder 7"/>
          <p:cNvSpPr>
            <a:spLocks noGrp="1"/>
          </p:cNvSpPr>
          <p:nvPr>
            <p:ph type="pic" sz="quarter" idx="14"/>
          </p:nvPr>
        </p:nvSpPr>
        <p:spPr>
          <a:xfrm>
            <a:off x="1074842"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5"/>
          </p:nvPr>
        </p:nvSpPr>
        <p:spPr>
          <a:xfrm>
            <a:off x="4921475"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16"/>
          </p:nvPr>
        </p:nvSpPr>
        <p:spPr>
          <a:xfrm>
            <a:off x="8768108"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21"/>
          <p:cNvSpPr>
            <a:spLocks noGrp="1"/>
          </p:cNvSpPr>
          <p:nvPr>
            <p:ph type="body" sz="quarter" idx="17" hasCustomPrompt="1"/>
          </p:nvPr>
        </p:nvSpPr>
        <p:spPr>
          <a:xfrm>
            <a:off x="4921474"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12" name="Text Placeholder 21"/>
          <p:cNvSpPr>
            <a:spLocks noGrp="1"/>
          </p:cNvSpPr>
          <p:nvPr>
            <p:ph type="body" sz="quarter" idx="18" hasCustomPrompt="1"/>
          </p:nvPr>
        </p:nvSpPr>
        <p:spPr>
          <a:xfrm>
            <a:off x="8768107"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5"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17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Picture Placeholder 7"/>
          <p:cNvSpPr>
            <a:spLocks noGrp="1"/>
          </p:cNvSpPr>
          <p:nvPr>
            <p:ph type="pic" sz="quarter" idx="14"/>
          </p:nvPr>
        </p:nvSpPr>
        <p:spPr>
          <a:xfrm>
            <a:off x="1074842"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8" name="Picture Placeholder 7"/>
          <p:cNvSpPr>
            <a:spLocks noGrp="1"/>
          </p:cNvSpPr>
          <p:nvPr>
            <p:ph type="pic" sz="quarter" idx="15"/>
          </p:nvPr>
        </p:nvSpPr>
        <p:spPr>
          <a:xfrm>
            <a:off x="4921475"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6"/>
          </p:nvPr>
        </p:nvSpPr>
        <p:spPr>
          <a:xfrm>
            <a:off x="8768108"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3"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060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5"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897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7"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9"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22"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3"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4"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5"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6"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7262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5.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4017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5365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6.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3"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4"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6"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21"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5184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7. Copy slide">
    <p:spTree>
      <p:nvGrpSpPr>
        <p:cNvPr id="1" name=""/>
        <p:cNvGrpSpPr/>
        <p:nvPr/>
      </p:nvGrpSpPr>
      <p:grpSpPr>
        <a:xfrm>
          <a:off x="0" y="0"/>
          <a:ext cx="0" cy="0"/>
          <a:chOff x="0" y="0"/>
          <a:chExt cx="0" cy="0"/>
        </a:xfrm>
      </p:grpSpPr>
      <p:sp>
        <p:nvSpPr>
          <p:cNvPr id="3" name="Picture Placeholder 7"/>
          <p:cNvSpPr>
            <a:spLocks noGrp="1"/>
          </p:cNvSpPr>
          <p:nvPr>
            <p:ph type="pic" sz="quarter" idx="14"/>
          </p:nvPr>
        </p:nvSpPr>
        <p:spPr>
          <a:xfrm>
            <a:off x="3032576"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Picture Placeholder 7"/>
          <p:cNvSpPr>
            <a:spLocks noGrp="1"/>
          </p:cNvSpPr>
          <p:nvPr>
            <p:ph type="pic" sz="quarter" idx="15"/>
          </p:nvPr>
        </p:nvSpPr>
        <p:spPr>
          <a:xfrm>
            <a:off x="6846293"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35" hasCustomPrompt="1"/>
          </p:nvPr>
        </p:nvSpPr>
        <p:spPr>
          <a:xfrm>
            <a:off x="10606929" y="622565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21"/>
          <p:cNvSpPr>
            <a:spLocks noGrp="1"/>
          </p:cNvSpPr>
          <p:nvPr>
            <p:ph type="body" sz="quarter" idx="36" hasCustomPrompt="1"/>
          </p:nvPr>
        </p:nvSpPr>
        <p:spPr>
          <a:xfrm>
            <a:off x="945963" y="6225651"/>
            <a:ext cx="1906613" cy="364953"/>
          </a:xfrm>
          <a:prstGeom prst="rect">
            <a:avLst/>
          </a:prstGeom>
        </p:spPr>
        <p:txBody>
          <a:bodyPr lIns="0" tIns="0" rIns="0" bIns="0"/>
          <a:lstStyle>
            <a:lvl1pPr algn="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053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8.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3343786"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9"/>
          </p:nvPr>
        </p:nvSpPr>
        <p:spPr>
          <a:xfrm>
            <a:off x="0"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20"/>
          </p:nvPr>
        </p:nvSpPr>
        <p:spPr>
          <a:xfrm>
            <a:off x="5620215"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Title Placeholder 1"/>
          <p:cNvSpPr>
            <a:spLocks noGrp="1"/>
          </p:cNvSpPr>
          <p:nvPr>
            <p:ph type="title" hasCustomPrompt="1"/>
          </p:nvPr>
        </p:nvSpPr>
        <p:spPr bwMode="gray">
          <a:xfrm>
            <a:off x="9333571" y="234000"/>
            <a:ext cx="401666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9333571" y="910720"/>
            <a:ext cx="3796642" cy="204648"/>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17016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7822735"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4478949"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9"/>
          </p:nvPr>
        </p:nvSpPr>
        <p:spPr>
          <a:xfrm>
            <a:off x="4478949"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20"/>
          </p:nvPr>
        </p:nvSpPr>
        <p:spPr>
          <a:xfrm>
            <a:off x="10099164"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itle Placeholder 1"/>
          <p:cNvSpPr>
            <a:spLocks noGrp="1"/>
          </p:cNvSpPr>
          <p:nvPr>
            <p:ph type="title" hasCustomPrompt="1"/>
          </p:nvPr>
        </p:nvSpPr>
        <p:spPr bwMode="gray">
          <a:xfrm>
            <a:off x="234001" y="234000"/>
            <a:ext cx="3910160"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233363" y="904395"/>
            <a:ext cx="3910798"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3" hasCustomPrompt="1"/>
          </p:nvPr>
        </p:nvSpPr>
        <p:spPr>
          <a:xfrm>
            <a:off x="233364" y="1487125"/>
            <a:ext cx="3792572" cy="4110753"/>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302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0. Copy slide">
    <p:spTree>
      <p:nvGrpSpPr>
        <p:cNvPr id="1" name=""/>
        <p:cNvGrpSpPr/>
        <p:nvPr/>
      </p:nvGrpSpPr>
      <p:grpSpPr>
        <a:xfrm>
          <a:off x="0" y="0"/>
          <a:ext cx="0" cy="0"/>
          <a:chOff x="0" y="0"/>
          <a:chExt cx="0" cy="0"/>
        </a:xfrm>
      </p:grpSpPr>
      <p:sp>
        <p:nvSpPr>
          <p:cNvPr id="7" name="Picture Placeholder 5"/>
          <p:cNvSpPr>
            <a:spLocks noGrp="1"/>
          </p:cNvSpPr>
          <p:nvPr>
            <p:ph type="pic" sz="quarter" idx="20"/>
          </p:nvPr>
        </p:nvSpPr>
        <p:spPr>
          <a:xfrm>
            <a:off x="2647571" y="3777664"/>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Picture Placeholder 5"/>
          <p:cNvSpPr>
            <a:spLocks noGrp="1"/>
          </p:cNvSpPr>
          <p:nvPr>
            <p:ph type="pic" sz="quarter" idx="21"/>
          </p:nvPr>
        </p:nvSpPr>
        <p:spPr>
          <a:xfrm>
            <a:off x="10795378"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Picture Placeholder 5"/>
          <p:cNvSpPr>
            <a:spLocks noGrp="1"/>
          </p:cNvSpPr>
          <p:nvPr>
            <p:ph type="pic" sz="quarter" idx="22"/>
          </p:nvPr>
        </p:nvSpPr>
        <p:spPr>
          <a:xfrm>
            <a:off x="10795378"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1" name="Picture Placeholder 5"/>
          <p:cNvSpPr>
            <a:spLocks noGrp="1"/>
          </p:cNvSpPr>
          <p:nvPr>
            <p:ph type="pic" sz="quarter" idx="23"/>
          </p:nvPr>
        </p:nvSpPr>
        <p:spPr>
          <a:xfrm>
            <a:off x="0"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2" name="Picture Placeholder 5"/>
          <p:cNvSpPr>
            <a:spLocks noGrp="1"/>
          </p:cNvSpPr>
          <p:nvPr>
            <p:ph type="pic" sz="quarter" idx="24"/>
          </p:nvPr>
        </p:nvSpPr>
        <p:spPr>
          <a:xfrm>
            <a:off x="0" y="0"/>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3" name="Picture Placeholder 5"/>
          <p:cNvSpPr>
            <a:spLocks noGrp="1"/>
          </p:cNvSpPr>
          <p:nvPr>
            <p:ph type="pic" sz="quarter" idx="25"/>
          </p:nvPr>
        </p:nvSpPr>
        <p:spPr>
          <a:xfrm>
            <a:off x="4070029"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4" name="Title Placeholder 1"/>
          <p:cNvSpPr>
            <a:spLocks noGrp="1"/>
          </p:cNvSpPr>
          <p:nvPr>
            <p:ph type="title" hasCustomPrompt="1"/>
          </p:nvPr>
        </p:nvSpPr>
        <p:spPr bwMode="gray">
          <a:xfrm>
            <a:off x="7259163" y="234000"/>
            <a:ext cx="2994652"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16" name="Text Placeholder 18"/>
          <p:cNvSpPr>
            <a:spLocks noGrp="1"/>
          </p:cNvSpPr>
          <p:nvPr>
            <p:ph type="body" sz="quarter" idx="12" hasCustomPrompt="1"/>
          </p:nvPr>
        </p:nvSpPr>
        <p:spPr>
          <a:xfrm>
            <a:off x="7022424" y="904395"/>
            <a:ext cx="3468130"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8" name="Text Placeholder 21"/>
          <p:cNvSpPr>
            <a:spLocks noGrp="1"/>
          </p:cNvSpPr>
          <p:nvPr>
            <p:ph type="body" sz="quarter" idx="13" hasCustomPrompt="1"/>
          </p:nvPr>
        </p:nvSpPr>
        <p:spPr>
          <a:xfrm>
            <a:off x="7022425" y="1497249"/>
            <a:ext cx="3468129" cy="41107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258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7354"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6190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804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81119"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8143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5035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5536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5600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56316"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884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5316"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595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46268"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353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35267"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35904"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36219"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4"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9849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3442950" cy="7561263"/>
          </a:xfrm>
          <a:prstGeom prst="rect">
            <a:avLst/>
          </a:prstGeom>
          <a:solidFill>
            <a:schemeClr val="accent6"/>
          </a:solidFill>
        </p:spPr>
        <p:txBody>
          <a:bodyPr/>
          <a:lstStyle>
            <a:lvl1pPr algn="ctr">
              <a:defRPr sz="1200" b="0" i="1" baseline="0">
                <a:solidFill>
                  <a:schemeClr val="accent5"/>
                </a:solidFill>
              </a:defRPr>
            </a:lvl1pPr>
          </a:lstStyle>
          <a:p>
            <a:endParaRPr lang="en-US" dirty="0"/>
          </a:p>
          <a:p>
            <a:r>
              <a:rPr lang="en-US" dirty="0"/>
              <a:t>Click icon in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cxnSp>
        <p:nvCxnSpPr>
          <p:cNvPr id="6" name="Straight Connector 5"/>
          <p:cNvCxnSpPr/>
          <p:nvPr userDrawn="1"/>
        </p:nvCxnSpPr>
        <p:spPr>
          <a:xfrm>
            <a:off x="2548882" y="4159842"/>
            <a:ext cx="834518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11"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43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6.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79975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0044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00754"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a picture</a:t>
            </a:r>
          </a:p>
        </p:txBody>
      </p:sp>
      <p:sp>
        <p:nvSpPr>
          <p:cNvPr id="12" name="Text Placeholder 18"/>
          <p:cNvSpPr>
            <a:spLocks noGrp="1"/>
          </p:cNvSpPr>
          <p:nvPr>
            <p:ph type="body" sz="quarter" idx="15"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18"/>
          <p:cNvSpPr>
            <a:spLocks noGrp="1"/>
          </p:cNvSpPr>
          <p:nvPr>
            <p:ph type="body" sz="quarter" idx="17"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5" name="Text Placeholder 21"/>
          <p:cNvSpPr>
            <a:spLocks noGrp="1"/>
          </p:cNvSpPr>
          <p:nvPr>
            <p:ph type="body" sz="quarter" idx="18"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8206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0"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763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4247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9.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64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0.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1732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651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 Copy slide">
    <p:spTree>
      <p:nvGrpSpPr>
        <p:cNvPr id="1" name=""/>
        <p:cNvGrpSpPr/>
        <p:nvPr/>
      </p:nvGrpSpPr>
      <p:grpSpPr>
        <a:xfrm>
          <a:off x="0" y="0"/>
          <a:ext cx="0" cy="0"/>
          <a:chOff x="0" y="0"/>
          <a:chExt cx="0" cy="0"/>
        </a:xfrm>
      </p:grpSpPr>
      <p:sp>
        <p:nvSpPr>
          <p:cNvPr id="10" name="Rectangle 9"/>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8"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624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3.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1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5.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875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6.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98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3" name="Title Placeholder 1"/>
          <p:cNvSpPr>
            <a:spLocks noGrp="1"/>
          </p:cNvSpPr>
          <p:nvPr>
            <p:ph type="title" hasCustomPrompt="1"/>
          </p:nvPr>
        </p:nvSpPr>
        <p:spPr bwMode="gray">
          <a:xfrm>
            <a:off x="234000" y="234000"/>
            <a:ext cx="12413343" cy="424238"/>
          </a:xfrm>
          <a:prstGeom prst="rect">
            <a:avLst/>
          </a:prstGeom>
          <a:ln>
            <a:noFill/>
          </a:ln>
        </p:spPr>
        <p:txBody>
          <a:bodyPr vert="horz" wrap="none" lIns="0" tIns="0" rIns="0" bIns="0" rtlCol="0" anchor="ctr">
            <a:noAutofit/>
          </a:bodyPr>
          <a:lstStyle>
            <a:lvl1pPr>
              <a:defRPr sz="4000" spc="100" baseline="0">
                <a:solidFill>
                  <a:srgbClr val="FFFFFF"/>
                </a:solidFill>
              </a:defRPr>
            </a:lvl1pPr>
          </a:lstStyle>
          <a:p>
            <a:r>
              <a:rPr lang="en-US" dirty="0"/>
              <a:t>ENTER HEADER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3" name="Text Placeholder 12"/>
          <p:cNvSpPr>
            <a:spLocks noGrp="1"/>
          </p:cNvSpPr>
          <p:nvPr>
            <p:ph type="body" sz="quarter" idx="11" hasCustomPrompt="1"/>
          </p:nvPr>
        </p:nvSpPr>
        <p:spPr>
          <a:xfrm>
            <a:off x="234000" y="1048180"/>
            <a:ext cx="4262437" cy="1273175"/>
          </a:xfrm>
          <a:prstGeom prst="rect">
            <a:avLst/>
          </a:prstGeom>
        </p:spPr>
        <p:txBody>
          <a:bodyPr lIns="0" tIns="0" rIns="0" bIns="0"/>
          <a:lstStyle>
            <a:lvl1pPr>
              <a:defRPr>
                <a:solidFill>
                  <a:srgbClr val="FFFFFF"/>
                </a:solidFill>
              </a:defRPr>
            </a:lvl1pPr>
          </a:lstStyle>
          <a:p>
            <a:pPr lvl="0"/>
            <a:r>
              <a:rPr lang="en-US" dirty="0"/>
              <a:t>Sub header text</a:t>
            </a:r>
          </a:p>
        </p:txBody>
      </p:sp>
      <p:cxnSp>
        <p:nvCxnSpPr>
          <p:cNvPr id="7" name="Straight Connector 6"/>
          <p:cNvCxnSpPr/>
          <p:nvPr userDrawn="1"/>
        </p:nvCxnSpPr>
        <p:spPr>
          <a:xfrm>
            <a:off x="0" y="854796"/>
            <a:ext cx="435117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1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7.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100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8. Copy slide">
    <p:spTree>
      <p:nvGrpSpPr>
        <p:cNvPr id="1" name=""/>
        <p:cNvGrpSpPr/>
        <p:nvPr/>
      </p:nvGrpSpPr>
      <p:grpSpPr>
        <a:xfrm>
          <a:off x="0" y="0"/>
          <a:ext cx="0" cy="0"/>
          <a:chOff x="0" y="0"/>
          <a:chExt cx="0" cy="0"/>
        </a:xfrm>
      </p:grpSpPr>
      <p:sp>
        <p:nvSpPr>
          <p:cNvPr id="4" name="Rectangle 3"/>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686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9.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6510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0.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743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1.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001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2.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12015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3. Copy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1238" y="-1"/>
            <a:ext cx="4480475" cy="37800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4" name="Picture Placeholder 9"/>
          <p:cNvSpPr>
            <a:spLocks noGrp="1"/>
          </p:cNvSpPr>
          <p:nvPr>
            <p:ph type="pic" sz="quarter" idx="17"/>
          </p:nvPr>
        </p:nvSpPr>
        <p:spPr>
          <a:xfrm>
            <a:off x="4482000" y="3779999"/>
            <a:ext cx="4480475" cy="3780000"/>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8225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2762" y="6965458"/>
            <a:ext cx="1677426" cy="363608"/>
          </a:xfrm>
          <a:prstGeom prst="rect">
            <a:avLst/>
          </a:prstGeom>
        </p:spPr>
      </p:pic>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371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4681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6. Copy slide">
    <p:spTree>
      <p:nvGrpSpPr>
        <p:cNvPr id="1" name=""/>
        <p:cNvGrpSpPr/>
        <p:nvPr/>
      </p:nvGrpSpPr>
      <p:grpSpPr>
        <a:xfrm>
          <a:off x="0" y="0"/>
          <a:ext cx="0" cy="0"/>
          <a:chOff x="0" y="0"/>
          <a:chExt cx="0" cy="0"/>
        </a:xfrm>
      </p:grpSpPr>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6393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Agenda slide">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6721750" y="779094"/>
            <a:ext cx="6721200"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5" name="Text Placeholder 6"/>
          <p:cNvSpPr>
            <a:spLocks noGrp="1"/>
          </p:cNvSpPr>
          <p:nvPr>
            <p:ph type="body" sz="quarter" idx="10" hasCustomPrompt="1"/>
          </p:nvPr>
        </p:nvSpPr>
        <p:spPr>
          <a:xfrm>
            <a:off x="233363" y="77909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AGENDA</a:t>
            </a:r>
          </a:p>
        </p:txBody>
      </p:sp>
      <p:sp>
        <p:nvSpPr>
          <p:cNvPr id="7" name="Text Placeholder 21"/>
          <p:cNvSpPr>
            <a:spLocks noGrp="1"/>
          </p:cNvSpPr>
          <p:nvPr>
            <p:ph type="body" sz="quarter" idx="13" hasCustomPrompt="1"/>
          </p:nvPr>
        </p:nvSpPr>
        <p:spPr>
          <a:xfrm>
            <a:off x="233362" y="1679093"/>
            <a:ext cx="6275013" cy="4507271"/>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AppleSystemUIFont" charset="-12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Tree>
    <p:extLst>
      <p:ext uri="{BB962C8B-B14F-4D97-AF65-F5344CB8AC3E}">
        <p14:creationId xmlns:p14="http://schemas.microsoft.com/office/powerpoint/2010/main" val="15338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46636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9015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8311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8494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57859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4566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33667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9475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add picture</a:t>
            </a: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7823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 Video slide">
    <p:spTree>
      <p:nvGrpSpPr>
        <p:cNvPr id="1" name=""/>
        <p:cNvGrpSpPr/>
        <p:nvPr/>
      </p:nvGrpSpPr>
      <p:grpSpPr>
        <a:xfrm>
          <a:off x="0" y="0"/>
          <a:ext cx="0" cy="0"/>
          <a:chOff x="0" y="0"/>
          <a:chExt cx="0" cy="0"/>
        </a:xfrm>
      </p:grpSpPr>
      <p:sp>
        <p:nvSpPr>
          <p:cNvPr id="4" name="Media Placeholder 3"/>
          <p:cNvSpPr>
            <a:spLocks noGrp="1"/>
          </p:cNvSpPr>
          <p:nvPr>
            <p:ph type="media" sz="quarter" idx="10"/>
          </p:nvPr>
        </p:nvSpPr>
        <p:spPr>
          <a:xfrm>
            <a:off x="0" y="0"/>
            <a:ext cx="134429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video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51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oleObject" Target="../embeddings/oleObject3.bin"/><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ags" Target="../tags/tag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vmlDrawing" Target="../drawings/vmlDrawing3.vml"/><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vmlDrawing" Target="../drawings/vmlDrawing4.vml"/><Relationship Id="rId3" Type="http://schemas.openxmlformats.org/officeDocument/2006/relationships/slideLayout" Target="../slideLayouts/slideLayout21.xml"/><Relationship Id="rId21" Type="http://schemas.openxmlformats.org/officeDocument/2006/relationships/image" Target="../media/image1.emf"/><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oleObject" Target="../embeddings/oleObject4.bin"/><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ags" Target="../tags/tag5.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oleObject" Target="../embeddings/oleObject6.bin"/><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tags" Target="../tags/tag7.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vmlDrawing" Target="../drawings/vmlDrawing6.v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theme" Target="../theme/theme5.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emf"/><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oleObject" Target="../embeddings/oleObject7.bin"/><Relationship Id="rId5" Type="http://schemas.openxmlformats.org/officeDocument/2006/relationships/tags" Target="../tags/tag8.xml"/><Relationship Id="rId4" Type="http://schemas.openxmlformats.org/officeDocument/2006/relationships/vmlDrawing" Target="../drawings/vmlDrawing7.v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1.emf"/><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oleObject" Target="../embeddings/oleObject8.bin"/><Relationship Id="rId5" Type="http://schemas.openxmlformats.org/officeDocument/2006/relationships/slideLayout" Target="../slideLayouts/slideLayout96.xml"/><Relationship Id="rId10" Type="http://schemas.openxmlformats.org/officeDocument/2006/relationships/tags" Target="../tags/tag9.xml"/><Relationship Id="rId4" Type="http://schemas.openxmlformats.org/officeDocument/2006/relationships/slideLayout" Target="../slideLayouts/slideLayout95.xml"/><Relationship Id="rId9" Type="http://schemas.openxmlformats.org/officeDocument/2006/relationships/vmlDrawing" Target="../drawings/vmlDrawing8.vml"/></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9.vml"/><Relationship Id="rId2" Type="http://schemas.openxmlformats.org/officeDocument/2006/relationships/theme" Target="../theme/theme8.xml"/><Relationship Id="rId1" Type="http://schemas.openxmlformats.org/officeDocument/2006/relationships/slideLayout" Target="../slideLayouts/slideLayout99.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tags" Target="../tags/tag10.xml"/></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102.xml"/><Relationship Id="rId7" Type="http://schemas.openxmlformats.org/officeDocument/2006/relationships/tags" Target="../tags/tag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vmlDrawing" Target="../drawings/vmlDrawing10.vml"/><Relationship Id="rId5" Type="http://schemas.openxmlformats.org/officeDocument/2006/relationships/theme" Target="../theme/theme9.xml"/><Relationship Id="rId4" Type="http://schemas.openxmlformats.org/officeDocument/2006/relationships/slideLayout" Target="../slideLayouts/slideLayout10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9031" name="think-cell Slide" r:id="rId12" imgW="6350000" imgH="6350000" progId="">
                  <p:embed/>
                </p:oleObj>
              </mc:Choice>
              <mc:Fallback>
                <p:oleObj name="think-cell Slide" r:id="rId12" imgW="6350000" imgH="635000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18" r:id="rId1"/>
    <p:sldLayoutId id="2147484014" r:id="rId2"/>
    <p:sldLayoutId id="2147484015" r:id="rId3"/>
    <p:sldLayoutId id="2147484016" r:id="rId4"/>
    <p:sldLayoutId id="2147484017" r:id="rId5"/>
    <p:sldLayoutId id="2147484096" r:id="rId6"/>
    <p:sldLayoutId id="2147484094" r:id="rId7"/>
    <p:sldLayoutId id="2147484101"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505"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79"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2"/>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65" name="think-cell Slide" r:id="rId13" imgW="6350000" imgH="6350000" progId="">
                  <p:embed/>
                </p:oleObj>
              </mc:Choice>
              <mc:Fallback>
                <p:oleObj name="think-cell Slide" r:id="rId13" imgW="6350000" imgH="63500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4109" r:id="rId1"/>
    <p:sldLayoutId id="2147484139" r:id="rId2"/>
    <p:sldLayoutId id="2147484110" r:id="rId3"/>
    <p:sldLayoutId id="2147484111" r:id="rId4"/>
    <p:sldLayoutId id="2147484112" r:id="rId5"/>
    <p:sldLayoutId id="2147484113" r:id="rId6"/>
    <p:sldLayoutId id="2147484114" r:id="rId7"/>
    <p:sldLayoutId id="2147484115" r:id="rId8"/>
    <p:sldLayoutId id="2147484117"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607" name="think-cell Slide" r:id="rId20" imgW="6350000" imgH="6350000" progId="">
                  <p:embed/>
                </p:oleObj>
              </mc:Choice>
              <mc:Fallback>
                <p:oleObj name="think-cell Slide" r:id="rId20" imgW="6350000" imgH="6350000" progId="">
                  <p:embed/>
                  <p:pic>
                    <p:nvPicPr>
                      <p:cNvPr id="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5" r:id="rId1"/>
    <p:sldLayoutId id="2147484186" r:id="rId2"/>
    <p:sldLayoutId id="214748367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89" name="think-cell Slide" r:id="rId59" imgW="6350000" imgH="6350000" progId="">
                  <p:embed/>
                </p:oleObj>
              </mc:Choice>
              <mc:Fallback>
                <p:oleObj name="think-cell Slide" r:id="rId59" imgW="6350000" imgH="6350000" progId="">
                  <p:embed/>
                  <p:pic>
                    <p:nvPicPr>
                      <p:cNvPr id="0" name="Picture 2"/>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9" r:id="rId1"/>
    <p:sldLayoutId id="2147484098" r:id="rId2"/>
    <p:sldLayoutId id="2147484180" r:id="rId3"/>
    <p:sldLayoutId id="2147484181" r:id="rId4"/>
    <p:sldLayoutId id="2147484183" r:id="rId5"/>
    <p:sldLayoutId id="2147484100" r:id="rId6"/>
    <p:sldLayoutId id="2147484178" r:id="rId7"/>
    <p:sldLayoutId id="2147484182" r:id="rId8"/>
    <p:sldLayoutId id="2147484184" r:id="rId9"/>
    <p:sldLayoutId id="2147484185" r:id="rId10"/>
    <p:sldLayoutId id="2147484097" r:id="rId11"/>
    <p:sldLayoutId id="2147484102" r:id="rId12"/>
    <p:sldLayoutId id="2147484103" r:id="rId13"/>
    <p:sldLayoutId id="2147484104" r:id="rId14"/>
    <p:sldLayoutId id="2147484105" r:id="rId15"/>
    <p:sldLayoutId id="2147484106" r:id="rId16"/>
    <p:sldLayoutId id="2147484107" r:id="rId17"/>
    <p:sldLayoutId id="2147484108" r:id="rId18"/>
    <p:sldLayoutId id="2147484131" r:id="rId19"/>
    <p:sldLayoutId id="2147484132" r:id="rId20"/>
    <p:sldLayoutId id="2147484133" r:id="rId21"/>
    <p:sldLayoutId id="2147484141" r:id="rId22"/>
    <p:sldLayoutId id="2147484142" r:id="rId23"/>
    <p:sldLayoutId id="2147484143" r:id="rId24"/>
    <p:sldLayoutId id="2147484145" r:id="rId25"/>
    <p:sldLayoutId id="2147484146" r:id="rId26"/>
    <p:sldLayoutId id="2147484144" r:id="rId27"/>
    <p:sldLayoutId id="2147484147" r:id="rId28"/>
    <p:sldLayoutId id="2147484148" r:id="rId29"/>
    <p:sldLayoutId id="2147484149" r:id="rId30"/>
    <p:sldLayoutId id="2147484134" r:id="rId31"/>
    <p:sldLayoutId id="2147484135" r:id="rId32"/>
    <p:sldLayoutId id="2147484136" r:id="rId33"/>
    <p:sldLayoutId id="2147484137" r:id="rId34"/>
    <p:sldLayoutId id="2147484138" r:id="rId35"/>
    <p:sldLayoutId id="214748417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166" r:id="rId45"/>
    <p:sldLayoutId id="2147484167" r:id="rId46"/>
    <p:sldLayoutId id="2147484168" r:id="rId47"/>
    <p:sldLayoutId id="2147484169" r:id="rId48"/>
    <p:sldLayoutId id="2147484170" r:id="rId49"/>
    <p:sldLayoutId id="2147484171" r:id="rId50"/>
    <p:sldLayoutId id="2147484172" r:id="rId51"/>
    <p:sldLayoutId id="2147484173" r:id="rId52"/>
    <p:sldLayoutId id="2147484174" r:id="rId53"/>
    <p:sldLayoutId id="2147484175" r:id="rId54"/>
    <p:sldLayoutId id="2147484176" r:id="rId5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72"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40" r:id="rId1"/>
    <p:sldLayoutId id="2147484187"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54" name="think-cell Slide" r:id="rId11" imgW="6350000" imgH="6350000" progId="">
                  <p:embed/>
                </p:oleObj>
              </mc:Choice>
              <mc:Fallback>
                <p:oleObj name="think-cell Slide" r:id="rId11" imgW="6350000" imgH="6350000" progId="">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53"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7"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95"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90.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Natwest</a:t>
            </a:r>
          </a:p>
        </p:txBody>
      </p:sp>
      <p:sp>
        <p:nvSpPr>
          <p:cNvPr id="3" name="Text Placeholder 2"/>
          <p:cNvSpPr>
            <a:spLocks noGrp="1"/>
          </p:cNvSpPr>
          <p:nvPr>
            <p:ph type="body" sz="quarter" idx="12"/>
          </p:nvPr>
        </p:nvSpPr>
        <p:spPr/>
        <p:txBody>
          <a:bodyPr/>
          <a:lstStyle/>
          <a:p>
            <a:r>
              <a:rPr lang="en-GB" dirty="0"/>
              <a:t>‘Safety and Security’ - 2018</a:t>
            </a:r>
          </a:p>
          <a:p>
            <a:endParaRPr lang="en-US" dirty="0"/>
          </a:p>
        </p:txBody>
      </p:sp>
      <p:cxnSp>
        <p:nvCxnSpPr>
          <p:cNvPr id="5" name="Straight Connector 4"/>
          <p:cNvCxnSpPr>
            <a:cxnSpLocks/>
          </p:cNvCxnSpPr>
          <p:nvPr/>
        </p:nvCxnSpPr>
        <p:spPr>
          <a:xfrm>
            <a:off x="0" y="714271"/>
            <a:ext cx="362606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233363" y="1335040"/>
            <a:ext cx="6009782" cy="5351834"/>
          </a:xfrm>
          <a:prstGeom prst="rect">
            <a:avLst/>
          </a:prstGeom>
        </p:spPr>
        <p:txBody>
          <a:bodyPr>
            <a:no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spcBef>
                <a:spcPts val="1100"/>
              </a:spcBef>
            </a:pPr>
            <a:r>
              <a:rPr lang="en-GB" sz="1200" kern="1000" dirty="0">
                <a:solidFill>
                  <a:schemeClr val="accent2"/>
                </a:solidFill>
              </a:rPr>
              <a:t>Background</a:t>
            </a:r>
          </a:p>
          <a:p>
            <a:pPr marL="171450" indent="-171450">
              <a:lnSpc>
                <a:spcPct val="100000"/>
              </a:lnSpc>
              <a:spcBef>
                <a:spcPts val="1100"/>
              </a:spcBef>
              <a:buClr>
                <a:schemeClr val="bg1"/>
              </a:buClr>
              <a:buFont typeface="LucidaGrande" charset="0"/>
              <a:buChar char="—"/>
            </a:pPr>
            <a:r>
              <a:rPr lang="en-US" sz="1200" b="0" kern="1000" dirty="0">
                <a:solidFill>
                  <a:schemeClr val="bg1"/>
                </a:solidFill>
              </a:rPr>
              <a:t>NatWest wanted to raise awareness of the threats posed by a rapidly changing digital world and how their range of safety and security features help protect its customers and their money. </a:t>
            </a:r>
          </a:p>
          <a:p>
            <a:pPr marL="171450" indent="-171450">
              <a:lnSpc>
                <a:spcPct val="100000"/>
              </a:lnSpc>
              <a:spcBef>
                <a:spcPts val="1100"/>
              </a:spcBef>
              <a:buClr>
                <a:schemeClr val="bg1"/>
              </a:buClr>
              <a:buFont typeface="LucidaGrande" charset="0"/>
              <a:buChar char="—"/>
            </a:pPr>
            <a:r>
              <a:rPr lang="en-US" sz="1200" b="0" kern="1000" dirty="0">
                <a:solidFill>
                  <a:schemeClr val="bg1"/>
                </a:solidFill>
              </a:rPr>
              <a:t>NatWest knew that its target audience of ambitious 25-54 adults are engaged with the idea of longer-term financial health and are concerned about being a victim of fraud. Bank safety and trust are therefore incredibly important issues for this key audience and NatWest wanted to position itself as the leading technology-led bank. </a:t>
            </a:r>
          </a:p>
          <a:p>
            <a:pPr>
              <a:lnSpc>
                <a:spcPct val="100000"/>
              </a:lnSpc>
              <a:spcBef>
                <a:spcPts val="1100"/>
              </a:spcBef>
              <a:buClr>
                <a:schemeClr val="bg1"/>
              </a:buClr>
            </a:pPr>
            <a:r>
              <a:rPr lang="en-GB" sz="1200" kern="1000" dirty="0">
                <a:solidFill>
                  <a:schemeClr val="accent2"/>
                </a:solidFill>
              </a:rPr>
              <a:t>Idea</a:t>
            </a:r>
          </a:p>
          <a:p>
            <a:pPr marL="171450" lvl="0" indent="-171450">
              <a:lnSpc>
                <a:spcPct val="100000"/>
              </a:lnSpc>
              <a:spcBef>
                <a:spcPts val="1100"/>
              </a:spcBef>
              <a:buClr>
                <a:schemeClr val="bg1"/>
              </a:buClr>
              <a:buFont typeface="LucidaGrande" charset="0"/>
              <a:buChar char="—"/>
            </a:pPr>
            <a:r>
              <a:rPr lang="en-GB" sz="1200" b="0" kern="1000" dirty="0">
                <a:solidFill>
                  <a:schemeClr val="bg1"/>
                </a:solidFill>
              </a:rPr>
              <a:t>NatWest was looking for a media partner to help the bank bring to life this key message in an entertaining and engaging way. Working with DCM Studios, three films across 2018 were identified as perfect fits for the campaign’s themes of safety and security – Ocean’s 8, Mission: Impossible – Fallout and First Man. </a:t>
            </a:r>
          </a:p>
          <a:p>
            <a:pPr marL="171450" lvl="0" indent="-171450">
              <a:lnSpc>
                <a:spcPct val="100000"/>
              </a:lnSpc>
              <a:spcBef>
                <a:spcPts val="1100"/>
              </a:spcBef>
              <a:buClr>
                <a:schemeClr val="bg1"/>
              </a:buClr>
              <a:buFont typeface="LucidaGrande" charset="0"/>
              <a:buChar char="—"/>
            </a:pPr>
            <a:r>
              <a:rPr lang="en-GB" sz="1200" b="0" kern="1000" dirty="0">
                <a:solidFill>
                  <a:schemeClr val="bg1"/>
                </a:solidFill>
              </a:rPr>
              <a:t>Based on iconic imagery / settings from the films DCM Studios created bespoke cinema ads would run in the Silver Spots before each film. The bespoke content would have the look and feel of the films themselves but with a tongue in cheek tone that would help land NatWest’s all-important safety and security credentials. </a:t>
            </a:r>
          </a:p>
          <a:p>
            <a:pPr marL="171450" lvl="0" indent="-171450">
              <a:lnSpc>
                <a:spcPct val="100000"/>
              </a:lnSpc>
              <a:spcBef>
                <a:spcPts val="1100"/>
              </a:spcBef>
              <a:buClr>
                <a:schemeClr val="bg1"/>
              </a:buClr>
              <a:buFont typeface="LucidaGrande" charset="0"/>
              <a:buChar char="—"/>
            </a:pPr>
            <a:r>
              <a:rPr lang="en-GB" sz="1200" b="0" kern="1000" dirty="0">
                <a:solidFill>
                  <a:schemeClr val="bg1"/>
                </a:solidFill>
              </a:rPr>
              <a:t>Each bespoke ad would deliver a different safety and security message – fingerprint log-in and facial recognition for the bank’s mobile app and text alerts when the bank identifies potential suspicious activity. </a:t>
            </a:r>
          </a:p>
          <a:p>
            <a:pPr marL="171450" lvl="0" indent="-171450">
              <a:lnSpc>
                <a:spcPct val="100000"/>
              </a:lnSpc>
              <a:spcBef>
                <a:spcPts val="1100"/>
              </a:spcBef>
              <a:buClr>
                <a:schemeClr val="bg1"/>
              </a:buClr>
              <a:buFont typeface="LucidaGrande" charset="0"/>
              <a:buChar char="—"/>
            </a:pPr>
            <a:r>
              <a:rPr lang="en-GB" sz="1200" b="0" kern="1000" dirty="0">
                <a:solidFill>
                  <a:schemeClr val="bg1"/>
                </a:solidFill>
              </a:rPr>
              <a:t>In addition to the contextually-relevant copy running alongside the three films the ads also ran in a supporting Adult AGP across a broader range of titles to further extend reach of the campaign.</a:t>
            </a:r>
          </a:p>
        </p:txBody>
      </p:sp>
      <p:graphicFrame>
        <p:nvGraphicFramePr>
          <p:cNvPr id="9" name="Table 8"/>
          <p:cNvGraphicFramePr>
            <a:graphicFrameLocks noGrp="1"/>
          </p:cNvGraphicFramePr>
          <p:nvPr>
            <p:extLst>
              <p:ext uri="{D42A27DB-BD31-4B8C-83A1-F6EECF244321}">
                <p14:modId xmlns:p14="http://schemas.microsoft.com/office/powerpoint/2010/main" val="3306534370"/>
              </p:ext>
            </p:extLst>
          </p:nvPr>
        </p:nvGraphicFramePr>
        <p:xfrm>
          <a:off x="6440671" y="5079496"/>
          <a:ext cx="6768279" cy="2205799"/>
        </p:xfrm>
        <a:graphic>
          <a:graphicData uri="http://schemas.openxmlformats.org/drawingml/2006/table">
            <a:tbl>
              <a:tblPr firstRow="1" bandRow="1">
                <a:tableStyleId>{2D5ABB26-0587-4C30-8999-92F81FD0307C}</a:tableStyleId>
              </a:tblPr>
              <a:tblGrid>
                <a:gridCol w="1535451">
                  <a:extLst>
                    <a:ext uri="{9D8B030D-6E8A-4147-A177-3AD203B41FA5}">
                      <a16:colId xmlns:a16="http://schemas.microsoft.com/office/drawing/2014/main" val="20000"/>
                    </a:ext>
                  </a:extLst>
                </a:gridCol>
                <a:gridCol w="1744276">
                  <a:extLst>
                    <a:ext uri="{9D8B030D-6E8A-4147-A177-3AD203B41FA5}">
                      <a16:colId xmlns:a16="http://schemas.microsoft.com/office/drawing/2014/main" val="20001"/>
                    </a:ext>
                  </a:extLst>
                </a:gridCol>
                <a:gridCol w="1744276">
                  <a:extLst>
                    <a:ext uri="{9D8B030D-6E8A-4147-A177-3AD203B41FA5}">
                      <a16:colId xmlns:a16="http://schemas.microsoft.com/office/drawing/2014/main" val="20002"/>
                    </a:ext>
                  </a:extLst>
                </a:gridCol>
                <a:gridCol w="1744276">
                  <a:extLst>
                    <a:ext uri="{9D8B030D-6E8A-4147-A177-3AD203B41FA5}">
                      <a16:colId xmlns:a16="http://schemas.microsoft.com/office/drawing/2014/main" val="20003"/>
                    </a:ext>
                  </a:extLst>
                </a:gridCol>
              </a:tblGrid>
              <a:tr h="377783">
                <a:tc gridSpan="2">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200" b="1" dirty="0">
                          <a:solidFill>
                            <a:schemeClr val="accent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endParaRPr lang="en-GB" sz="1200" b="1" dirty="0">
                        <a:solidFill>
                          <a:schemeClr val="accent2"/>
                        </a:solidFill>
                      </a:endParaRP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endParaRPr lang="en-GB" sz="1200" b="1" dirty="0">
                        <a:solidFill>
                          <a:schemeClr val="accent2"/>
                        </a:solidFill>
                      </a:endParaRP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9648">
                <a:tc>
                  <a:txBody>
                    <a:bodyPr/>
                    <a:lstStyle/>
                    <a:p>
                      <a:pPr>
                        <a:lnSpc>
                          <a:spcPct val="100000"/>
                        </a:lnSpc>
                      </a:pPr>
                      <a:r>
                        <a:rPr lang="en-US" sz="1200" b="1" dirty="0">
                          <a:solidFill>
                            <a:schemeClr val="bg1"/>
                          </a:solidFill>
                        </a:rPr>
                        <a:t>Sector</a:t>
                      </a: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200" b="0" dirty="0">
                          <a:solidFill>
                            <a:schemeClr val="bg1"/>
                          </a:solidFill>
                        </a:rPr>
                        <a:t>Financial</a:t>
                      </a:r>
                      <a:endParaRPr lang="en-US" sz="1200" b="0" dirty="0">
                        <a:solidFill>
                          <a:schemeClr val="bg1"/>
                        </a:solidFill>
                      </a:endParaRPr>
                    </a:p>
                  </a:txBody>
                  <a:tcPr marL="288000"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200" b="1" dirty="0">
                          <a:solidFill>
                            <a:schemeClr val="bg1"/>
                          </a:solidFill>
                        </a:rPr>
                        <a:t>Media Agency</a:t>
                      </a:r>
                    </a:p>
                  </a:txBody>
                  <a:tcPr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200" b="0" baseline="0" dirty="0">
                          <a:solidFill>
                            <a:schemeClr val="bg1"/>
                          </a:solidFill>
                        </a:rPr>
                        <a:t> Zenith</a:t>
                      </a:r>
                      <a:endParaRPr lang="en-US" sz="120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9648">
                <a:tc>
                  <a:txBody>
                    <a:bodyPr/>
                    <a:lstStyle/>
                    <a:p>
                      <a:pPr>
                        <a:lnSpc>
                          <a:spcPct val="100000"/>
                        </a:lnSpc>
                      </a:pPr>
                      <a:r>
                        <a:rPr lang="en-US" sz="1200" b="1" dirty="0">
                          <a:solidFill>
                            <a:schemeClr val="bg1"/>
                          </a:solidFill>
                        </a:rPr>
                        <a:t>Target Audience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200" b="0" baseline="0" dirty="0">
                          <a:solidFill>
                            <a:schemeClr val="bg1"/>
                          </a:solidFill>
                        </a:rPr>
                        <a:t>25-54 Adults</a:t>
                      </a:r>
                      <a:endParaRPr lang="en-US" sz="1200" b="0" dirty="0">
                        <a:solidFill>
                          <a:schemeClr val="bg1"/>
                        </a:solidFill>
                      </a:endParaRPr>
                    </a:p>
                  </a:txBody>
                  <a:tcPr marL="288000"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200" b="1" dirty="0">
                          <a:solidFill>
                            <a:schemeClr val="bg1"/>
                          </a:solidFill>
                        </a:rPr>
                        <a:t>Creative Agency</a:t>
                      </a:r>
                    </a:p>
                  </a:txBody>
                  <a:tcPr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200" b="0" dirty="0">
                          <a:solidFill>
                            <a:schemeClr val="bg1"/>
                          </a:solidFill>
                        </a:rPr>
                        <a:t>Recipe &amp; DCM</a:t>
                      </a:r>
                      <a:endParaRPr lang="en-US" sz="120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1933">
                <a:tc>
                  <a:txBody>
                    <a:bodyPr/>
                    <a:lstStyle/>
                    <a:p>
                      <a:pPr>
                        <a:lnSpc>
                          <a:spcPct val="100000"/>
                        </a:lnSpc>
                      </a:pPr>
                      <a:r>
                        <a:rPr lang="en-US" sz="1200" b="1" dirty="0">
                          <a:solidFill>
                            <a:schemeClr val="bg1"/>
                          </a:solidFill>
                        </a:rPr>
                        <a:t>Package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US" sz="1200" b="0" i="0" baseline="0" dirty="0">
                          <a:solidFill>
                            <a:schemeClr val="bg1"/>
                          </a:solidFill>
                        </a:rPr>
                        <a:t>Silver Spots (</a:t>
                      </a:r>
                      <a:r>
                        <a:rPr lang="en-US" sz="1200" b="0" i="1" baseline="0" dirty="0">
                          <a:solidFill>
                            <a:schemeClr val="bg1"/>
                          </a:solidFill>
                        </a:rPr>
                        <a:t>Ocean’s 8, Mission: Impossible - Fallout, First Man</a:t>
                      </a:r>
                      <a:r>
                        <a:rPr lang="en-US" sz="1200" b="0" i="0" baseline="0" dirty="0">
                          <a:solidFill>
                            <a:schemeClr val="bg1"/>
                          </a:solidFill>
                        </a:rPr>
                        <a:t>) and Adult AGP</a:t>
                      </a:r>
                    </a:p>
                    <a:p>
                      <a:pPr>
                        <a:lnSpc>
                          <a:spcPct val="100000"/>
                        </a:lnSpc>
                      </a:pPr>
                      <a:endParaRPr lang="en-US" sz="1200" b="0" i="0" baseline="0" dirty="0">
                        <a:solidFill>
                          <a:schemeClr val="bg1"/>
                        </a:solidFill>
                      </a:endParaRPr>
                    </a:p>
                  </a:txBody>
                  <a:tcPr marL="288000"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200" b="1" dirty="0">
                          <a:solidFill>
                            <a:schemeClr val="bg1"/>
                          </a:solidFill>
                        </a:rPr>
                        <a:t>Duration</a:t>
                      </a:r>
                    </a:p>
                  </a:txBody>
                  <a:tcPr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n-US" sz="1200" kern="1200" dirty="0">
                          <a:solidFill>
                            <a:schemeClr val="bg1"/>
                          </a:solidFill>
                          <a:latin typeface="+mn-lt"/>
                          <a:ea typeface="+mn-ea"/>
                          <a:cs typeface="+mn-cs"/>
                        </a:rPr>
                        <a:t>40” Silver + 30”</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 name="Freeform 253"/>
          <p:cNvSpPr>
            <a:spLocks noEditPoints="1"/>
          </p:cNvSpPr>
          <p:nvPr/>
        </p:nvSpPr>
        <p:spPr bwMode="auto">
          <a:xfrm>
            <a:off x="12668950" y="234000"/>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BFD6"/>
              </a:solidFill>
            </a:endParaRPr>
          </a:p>
        </p:txBody>
      </p:sp>
      <p:sp>
        <p:nvSpPr>
          <p:cNvPr id="12" name="Freeform 151"/>
          <p:cNvSpPr>
            <a:spLocks/>
          </p:cNvSpPr>
          <p:nvPr/>
        </p:nvSpPr>
        <p:spPr bwMode="auto">
          <a:xfrm>
            <a:off x="12039948" y="233821"/>
            <a:ext cx="537574" cy="53842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chemeClr val="accent2"/>
          </a:solidFill>
          <a:ln>
            <a:noFill/>
          </a:ln>
          <a:extLst/>
        </p:spPr>
        <p:txBody>
          <a:bodyPr/>
          <a:lstStyle/>
          <a:p>
            <a:endParaRPr lang="en-GB" dirty="0">
              <a:solidFill>
                <a:srgbClr val="A50021"/>
              </a:solidFill>
            </a:endParaRPr>
          </a:p>
        </p:txBody>
      </p:sp>
      <p:sp>
        <p:nvSpPr>
          <p:cNvPr id="14" name="Freeform 6">
            <a:extLst>
              <a:ext uri="{FF2B5EF4-FFF2-40B4-BE49-F238E27FC236}">
                <a16:creationId xmlns:a16="http://schemas.microsoft.com/office/drawing/2014/main" id="{49B1067A-E290-48D9-8139-88BF4C236228}"/>
              </a:ext>
            </a:extLst>
          </p:cNvPr>
          <p:cNvSpPr>
            <a:spLocks/>
          </p:cNvSpPr>
          <p:nvPr/>
        </p:nvSpPr>
        <p:spPr bwMode="auto">
          <a:xfrm>
            <a:off x="11430126" y="229933"/>
            <a:ext cx="540001" cy="540001"/>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chemeClr val="accent2"/>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5" name="Freeform 111">
            <a:extLst>
              <a:ext uri="{FF2B5EF4-FFF2-40B4-BE49-F238E27FC236}">
                <a16:creationId xmlns:a16="http://schemas.microsoft.com/office/drawing/2014/main" id="{441FFF22-309A-463B-B832-7C90FB532D29}"/>
              </a:ext>
            </a:extLst>
          </p:cNvPr>
          <p:cNvSpPr>
            <a:spLocks noEditPoints="1"/>
          </p:cNvSpPr>
          <p:nvPr/>
        </p:nvSpPr>
        <p:spPr bwMode="auto">
          <a:xfrm>
            <a:off x="10210482" y="229932"/>
            <a:ext cx="540001" cy="540001"/>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6" name="Freeform 253">
            <a:extLst>
              <a:ext uri="{FF2B5EF4-FFF2-40B4-BE49-F238E27FC236}">
                <a16:creationId xmlns:a16="http://schemas.microsoft.com/office/drawing/2014/main" id="{E4BD0EB8-448A-4B16-81E0-39A7D1FE1F3E}"/>
              </a:ext>
            </a:extLst>
          </p:cNvPr>
          <p:cNvSpPr>
            <a:spLocks noEditPoints="1"/>
          </p:cNvSpPr>
          <p:nvPr/>
        </p:nvSpPr>
        <p:spPr bwMode="auto">
          <a:xfrm>
            <a:off x="10820304" y="238978"/>
            <a:ext cx="540001" cy="540001"/>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81">
            <a:extLst>
              <a:ext uri="{FF2B5EF4-FFF2-40B4-BE49-F238E27FC236}">
                <a16:creationId xmlns:a16="http://schemas.microsoft.com/office/drawing/2014/main" id="{D5A8985A-F00C-4CB4-A1E7-9BDB82581993}"/>
              </a:ext>
            </a:extLst>
          </p:cNvPr>
          <p:cNvSpPr>
            <a:spLocks noEditPoints="1"/>
          </p:cNvSpPr>
          <p:nvPr/>
        </p:nvSpPr>
        <p:spPr bwMode="auto">
          <a:xfrm>
            <a:off x="8989270" y="244924"/>
            <a:ext cx="540001" cy="540001"/>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8" name="Freeform 102">
            <a:extLst>
              <a:ext uri="{FF2B5EF4-FFF2-40B4-BE49-F238E27FC236}">
                <a16:creationId xmlns:a16="http://schemas.microsoft.com/office/drawing/2014/main" id="{177858F3-CDE2-4B4E-B473-0DCB886FEA45}"/>
              </a:ext>
            </a:extLst>
          </p:cNvPr>
          <p:cNvSpPr>
            <a:spLocks noEditPoints="1"/>
          </p:cNvSpPr>
          <p:nvPr/>
        </p:nvSpPr>
        <p:spPr bwMode="auto">
          <a:xfrm>
            <a:off x="9600660" y="229931"/>
            <a:ext cx="540001" cy="540001"/>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pic>
        <p:nvPicPr>
          <p:cNvPr id="20" name="Picture 19">
            <a:extLst>
              <a:ext uri="{FF2B5EF4-FFF2-40B4-BE49-F238E27FC236}">
                <a16:creationId xmlns:a16="http://schemas.microsoft.com/office/drawing/2014/main" id="{C3BD2CD6-47F7-4D92-984B-B01B799D3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271" y="1125878"/>
            <a:ext cx="5749999" cy="3833332"/>
          </a:xfrm>
          <a:prstGeom prst="rect">
            <a:avLst/>
          </a:prstGeom>
        </p:spPr>
      </p:pic>
    </p:spTree>
    <p:extLst>
      <p:ext uri="{BB962C8B-B14F-4D97-AF65-F5344CB8AC3E}">
        <p14:creationId xmlns:p14="http://schemas.microsoft.com/office/powerpoint/2010/main" val="174091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53">
            <a:extLst>
              <a:ext uri="{FF2B5EF4-FFF2-40B4-BE49-F238E27FC236}">
                <a16:creationId xmlns:a16="http://schemas.microsoft.com/office/drawing/2014/main" id="{02D26ADF-46D7-4B03-9F9F-8C7E82EFD023}"/>
              </a:ext>
            </a:extLst>
          </p:cNvPr>
          <p:cNvSpPr>
            <a:spLocks noEditPoints="1"/>
          </p:cNvSpPr>
          <p:nvPr/>
        </p:nvSpPr>
        <p:spPr bwMode="auto">
          <a:xfrm>
            <a:off x="12668950" y="234000"/>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BFD6"/>
              </a:solidFill>
            </a:endParaRPr>
          </a:p>
        </p:txBody>
      </p:sp>
      <p:sp>
        <p:nvSpPr>
          <p:cNvPr id="17" name="Freeform 151">
            <a:extLst>
              <a:ext uri="{FF2B5EF4-FFF2-40B4-BE49-F238E27FC236}">
                <a16:creationId xmlns:a16="http://schemas.microsoft.com/office/drawing/2014/main" id="{2B4B4093-0861-4854-8B10-D4451F83030C}"/>
              </a:ext>
            </a:extLst>
          </p:cNvPr>
          <p:cNvSpPr>
            <a:spLocks/>
          </p:cNvSpPr>
          <p:nvPr/>
        </p:nvSpPr>
        <p:spPr bwMode="auto">
          <a:xfrm>
            <a:off x="12039948" y="233821"/>
            <a:ext cx="537574" cy="53842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chemeClr val="accent2"/>
          </a:solidFill>
          <a:ln>
            <a:noFill/>
          </a:ln>
          <a:extLst/>
        </p:spPr>
        <p:txBody>
          <a:bodyPr/>
          <a:lstStyle/>
          <a:p>
            <a:endParaRPr lang="en-GB" dirty="0">
              <a:solidFill>
                <a:srgbClr val="A50021"/>
              </a:solidFill>
            </a:endParaRPr>
          </a:p>
        </p:txBody>
      </p:sp>
      <p:sp>
        <p:nvSpPr>
          <p:cNvPr id="18" name="Freeform 6">
            <a:extLst>
              <a:ext uri="{FF2B5EF4-FFF2-40B4-BE49-F238E27FC236}">
                <a16:creationId xmlns:a16="http://schemas.microsoft.com/office/drawing/2014/main" id="{FE57E1C1-CC99-4920-A789-CF04131DA938}"/>
              </a:ext>
            </a:extLst>
          </p:cNvPr>
          <p:cNvSpPr>
            <a:spLocks/>
          </p:cNvSpPr>
          <p:nvPr/>
        </p:nvSpPr>
        <p:spPr bwMode="auto">
          <a:xfrm>
            <a:off x="11430126" y="229933"/>
            <a:ext cx="540001" cy="540001"/>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chemeClr val="accent2"/>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9" name="Freeform 111">
            <a:extLst>
              <a:ext uri="{FF2B5EF4-FFF2-40B4-BE49-F238E27FC236}">
                <a16:creationId xmlns:a16="http://schemas.microsoft.com/office/drawing/2014/main" id="{55D26594-4C94-4309-97D2-946DAC763F20}"/>
              </a:ext>
            </a:extLst>
          </p:cNvPr>
          <p:cNvSpPr>
            <a:spLocks noEditPoints="1"/>
          </p:cNvSpPr>
          <p:nvPr/>
        </p:nvSpPr>
        <p:spPr bwMode="auto">
          <a:xfrm>
            <a:off x="10210482" y="229932"/>
            <a:ext cx="540001" cy="540001"/>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253">
            <a:extLst>
              <a:ext uri="{FF2B5EF4-FFF2-40B4-BE49-F238E27FC236}">
                <a16:creationId xmlns:a16="http://schemas.microsoft.com/office/drawing/2014/main" id="{58754A53-D2FD-43B6-A66E-DEE34DADFC60}"/>
              </a:ext>
            </a:extLst>
          </p:cNvPr>
          <p:cNvSpPr>
            <a:spLocks noEditPoints="1"/>
          </p:cNvSpPr>
          <p:nvPr/>
        </p:nvSpPr>
        <p:spPr bwMode="auto">
          <a:xfrm>
            <a:off x="10820304" y="238978"/>
            <a:ext cx="540001" cy="540001"/>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81">
            <a:extLst>
              <a:ext uri="{FF2B5EF4-FFF2-40B4-BE49-F238E27FC236}">
                <a16:creationId xmlns:a16="http://schemas.microsoft.com/office/drawing/2014/main" id="{65954471-1832-4E63-B1A0-AE6C92DA6DC2}"/>
              </a:ext>
            </a:extLst>
          </p:cNvPr>
          <p:cNvSpPr>
            <a:spLocks noEditPoints="1"/>
          </p:cNvSpPr>
          <p:nvPr/>
        </p:nvSpPr>
        <p:spPr bwMode="auto">
          <a:xfrm>
            <a:off x="8989270" y="244924"/>
            <a:ext cx="540001" cy="540001"/>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2" name="Freeform 102">
            <a:extLst>
              <a:ext uri="{FF2B5EF4-FFF2-40B4-BE49-F238E27FC236}">
                <a16:creationId xmlns:a16="http://schemas.microsoft.com/office/drawing/2014/main" id="{8DC2C697-F7B6-43E3-8734-F4392A964BEF}"/>
              </a:ext>
            </a:extLst>
          </p:cNvPr>
          <p:cNvSpPr>
            <a:spLocks noEditPoints="1"/>
          </p:cNvSpPr>
          <p:nvPr/>
        </p:nvSpPr>
        <p:spPr bwMode="auto">
          <a:xfrm>
            <a:off x="9600660" y="229931"/>
            <a:ext cx="540001" cy="540001"/>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Title 1">
            <a:extLst>
              <a:ext uri="{FF2B5EF4-FFF2-40B4-BE49-F238E27FC236}">
                <a16:creationId xmlns:a16="http://schemas.microsoft.com/office/drawing/2014/main" id="{5AE22616-F488-45EF-BA8C-F7DB1102EFA3}"/>
              </a:ext>
            </a:extLst>
          </p:cNvPr>
          <p:cNvSpPr>
            <a:spLocks noGrp="1"/>
          </p:cNvSpPr>
          <p:nvPr>
            <p:ph type="title"/>
          </p:nvPr>
        </p:nvSpPr>
        <p:spPr>
          <a:xfrm>
            <a:off x="234000" y="234000"/>
            <a:ext cx="12413343" cy="300271"/>
          </a:xfrm>
        </p:spPr>
        <p:txBody>
          <a:bodyPr/>
          <a:lstStyle/>
          <a:p>
            <a:r>
              <a:rPr lang="en-US" dirty="0"/>
              <a:t>CASE STUDY – Natwest</a:t>
            </a:r>
          </a:p>
        </p:txBody>
      </p:sp>
      <p:sp>
        <p:nvSpPr>
          <p:cNvPr id="32" name="Text Placeholder 2">
            <a:extLst>
              <a:ext uri="{FF2B5EF4-FFF2-40B4-BE49-F238E27FC236}">
                <a16:creationId xmlns:a16="http://schemas.microsoft.com/office/drawing/2014/main" id="{2E2169AD-75ED-4653-9350-F20861091F43}"/>
              </a:ext>
            </a:extLst>
          </p:cNvPr>
          <p:cNvSpPr>
            <a:spLocks noGrp="1"/>
          </p:cNvSpPr>
          <p:nvPr>
            <p:ph type="body" sz="quarter" idx="12"/>
          </p:nvPr>
        </p:nvSpPr>
        <p:spPr>
          <a:xfrm>
            <a:off x="233363" y="904395"/>
            <a:ext cx="6009782" cy="222730"/>
          </a:xfrm>
        </p:spPr>
        <p:txBody>
          <a:bodyPr/>
          <a:lstStyle/>
          <a:p>
            <a:r>
              <a:rPr lang="en-GB" dirty="0"/>
              <a:t>‘Safety and Security’ - 2018</a:t>
            </a:r>
          </a:p>
          <a:p>
            <a:endParaRPr lang="en-US" dirty="0"/>
          </a:p>
        </p:txBody>
      </p:sp>
      <p:cxnSp>
        <p:nvCxnSpPr>
          <p:cNvPr id="33" name="Straight Connector 32">
            <a:extLst>
              <a:ext uri="{FF2B5EF4-FFF2-40B4-BE49-F238E27FC236}">
                <a16:creationId xmlns:a16="http://schemas.microsoft.com/office/drawing/2014/main" id="{00652C52-679B-4EAC-8124-D9DDEC72E5EA}"/>
              </a:ext>
            </a:extLst>
          </p:cNvPr>
          <p:cNvCxnSpPr>
            <a:cxnSpLocks/>
          </p:cNvCxnSpPr>
          <p:nvPr/>
        </p:nvCxnSpPr>
        <p:spPr>
          <a:xfrm>
            <a:off x="0" y="714271"/>
            <a:ext cx="362606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45AD3D3-967A-4D30-BBC3-F67C08FAB61C}"/>
              </a:ext>
            </a:extLst>
          </p:cNvPr>
          <p:cNvPicPr>
            <a:picLocks noChangeAspect="1"/>
          </p:cNvPicPr>
          <p:nvPr/>
        </p:nvPicPr>
        <p:blipFill rotWithShape="1">
          <a:blip r:embed="rId3"/>
          <a:srcRect t="9046" b="10637"/>
          <a:stretch/>
        </p:blipFill>
        <p:spPr>
          <a:xfrm>
            <a:off x="417217" y="1317248"/>
            <a:ext cx="3936408" cy="1183932"/>
          </a:xfrm>
          <a:prstGeom prst="rect">
            <a:avLst/>
          </a:prstGeom>
        </p:spPr>
      </p:pic>
      <p:pic>
        <p:nvPicPr>
          <p:cNvPr id="24" name="Picture 23">
            <a:extLst>
              <a:ext uri="{FF2B5EF4-FFF2-40B4-BE49-F238E27FC236}">
                <a16:creationId xmlns:a16="http://schemas.microsoft.com/office/drawing/2014/main" id="{E499608A-AAE7-4942-824E-58C26A2C5381}"/>
              </a:ext>
            </a:extLst>
          </p:cNvPr>
          <p:cNvPicPr>
            <a:picLocks noChangeAspect="1"/>
          </p:cNvPicPr>
          <p:nvPr/>
        </p:nvPicPr>
        <p:blipFill rotWithShape="1">
          <a:blip r:embed="rId4"/>
          <a:srcRect t="7088" r="7875" b="6111"/>
          <a:stretch/>
        </p:blipFill>
        <p:spPr>
          <a:xfrm>
            <a:off x="417217" y="5367514"/>
            <a:ext cx="3936408" cy="1391340"/>
          </a:xfrm>
          <a:prstGeom prst="rect">
            <a:avLst/>
          </a:prstGeom>
        </p:spPr>
      </p:pic>
      <p:pic>
        <p:nvPicPr>
          <p:cNvPr id="25" name="Picture 24">
            <a:extLst>
              <a:ext uri="{FF2B5EF4-FFF2-40B4-BE49-F238E27FC236}">
                <a16:creationId xmlns:a16="http://schemas.microsoft.com/office/drawing/2014/main" id="{0EAF34D5-717E-4EE3-AEDD-2CAE235895AA}"/>
              </a:ext>
            </a:extLst>
          </p:cNvPr>
          <p:cNvPicPr>
            <a:picLocks noChangeAspect="1"/>
          </p:cNvPicPr>
          <p:nvPr/>
        </p:nvPicPr>
        <p:blipFill rotWithShape="1">
          <a:blip r:embed="rId5"/>
          <a:srcRect t="4727" b="10187"/>
          <a:stretch/>
        </p:blipFill>
        <p:spPr>
          <a:xfrm>
            <a:off x="417217" y="3900664"/>
            <a:ext cx="3936408" cy="1267515"/>
          </a:xfrm>
          <a:prstGeom prst="rect">
            <a:avLst/>
          </a:prstGeom>
        </p:spPr>
      </p:pic>
      <p:pic>
        <p:nvPicPr>
          <p:cNvPr id="26" name="Picture 25">
            <a:extLst>
              <a:ext uri="{FF2B5EF4-FFF2-40B4-BE49-F238E27FC236}">
                <a16:creationId xmlns:a16="http://schemas.microsoft.com/office/drawing/2014/main" id="{8A57C91B-27EF-4484-8515-92AA524BA5C1}"/>
              </a:ext>
            </a:extLst>
          </p:cNvPr>
          <p:cNvPicPr>
            <a:picLocks noChangeAspect="1"/>
          </p:cNvPicPr>
          <p:nvPr/>
        </p:nvPicPr>
        <p:blipFill rotWithShape="1">
          <a:blip r:embed="rId6"/>
          <a:srcRect t="4641" b="17694"/>
          <a:stretch/>
        </p:blipFill>
        <p:spPr>
          <a:xfrm>
            <a:off x="417217" y="2622444"/>
            <a:ext cx="3936408" cy="1156955"/>
          </a:xfrm>
          <a:prstGeom prst="rect">
            <a:avLst/>
          </a:prstGeom>
        </p:spPr>
      </p:pic>
      <p:graphicFrame>
        <p:nvGraphicFramePr>
          <p:cNvPr id="27" name="Chart 26">
            <a:extLst>
              <a:ext uri="{FF2B5EF4-FFF2-40B4-BE49-F238E27FC236}">
                <a16:creationId xmlns:a16="http://schemas.microsoft.com/office/drawing/2014/main" id="{F5171400-FADA-4E04-B0E4-08A5CEB8392B}"/>
              </a:ext>
            </a:extLst>
          </p:cNvPr>
          <p:cNvGraphicFramePr/>
          <p:nvPr>
            <p:extLst>
              <p:ext uri="{D42A27DB-BD31-4B8C-83A1-F6EECF244321}">
                <p14:modId xmlns:p14="http://schemas.microsoft.com/office/powerpoint/2010/main" val="983704650"/>
              </p:ext>
            </p:extLst>
          </p:nvPr>
        </p:nvGraphicFramePr>
        <p:xfrm>
          <a:off x="5325176" y="1345822"/>
          <a:ext cx="7343774" cy="5384457"/>
        </p:xfrm>
        <a:graphic>
          <a:graphicData uri="http://schemas.openxmlformats.org/drawingml/2006/chart">
            <c:chart xmlns:c="http://schemas.openxmlformats.org/drawingml/2006/chart" xmlns:r="http://schemas.openxmlformats.org/officeDocument/2006/relationships" r:id="rId7"/>
          </a:graphicData>
        </a:graphic>
      </p:graphicFrame>
      <p:sp>
        <p:nvSpPr>
          <p:cNvPr id="28" name="Rectangle 27">
            <a:extLst>
              <a:ext uri="{FF2B5EF4-FFF2-40B4-BE49-F238E27FC236}">
                <a16:creationId xmlns:a16="http://schemas.microsoft.com/office/drawing/2014/main" id="{D6903B52-BE41-4E51-87DF-6183B457293C}"/>
              </a:ext>
            </a:extLst>
          </p:cNvPr>
          <p:cNvSpPr/>
          <p:nvPr/>
        </p:nvSpPr>
        <p:spPr>
          <a:xfrm>
            <a:off x="8216859" y="6924236"/>
            <a:ext cx="5038725" cy="415498"/>
          </a:xfrm>
          <a:prstGeom prst="rect">
            <a:avLst/>
          </a:prstGeom>
        </p:spPr>
        <p:txBody>
          <a:bodyPr>
            <a:spAutoFit/>
          </a:bodyPr>
          <a:lstStyle/>
          <a:p>
            <a:pPr algn="r"/>
            <a:r>
              <a:rPr lang="en-US" sz="700" b="1" dirty="0">
                <a:solidFill>
                  <a:schemeClr val="bg1"/>
                </a:solidFill>
              </a:rPr>
              <a:t>Source: </a:t>
            </a:r>
            <a:r>
              <a:rPr lang="en-US" sz="700" dirty="0">
                <a:solidFill>
                  <a:schemeClr val="bg1"/>
                </a:solidFill>
              </a:rPr>
              <a:t>DCM / NatWest</a:t>
            </a:r>
          </a:p>
          <a:p>
            <a:pPr algn="r"/>
            <a:r>
              <a:rPr lang="en-US" sz="700" dirty="0">
                <a:solidFill>
                  <a:schemeClr val="bg1"/>
                </a:solidFill>
              </a:rPr>
              <a:t>Conducted by; Differentology</a:t>
            </a:r>
          </a:p>
          <a:p>
            <a:pPr algn="r"/>
            <a:r>
              <a:rPr lang="en-US" sz="700" dirty="0">
                <a:solidFill>
                  <a:schemeClr val="bg1"/>
                </a:solidFill>
              </a:rPr>
              <a:t>‘Post’ levels are the average achieved across the 3 phases of cinema activity</a:t>
            </a:r>
          </a:p>
        </p:txBody>
      </p:sp>
    </p:spTree>
    <p:extLst>
      <p:ext uri="{BB962C8B-B14F-4D97-AF65-F5344CB8AC3E}">
        <p14:creationId xmlns:p14="http://schemas.microsoft.com/office/powerpoint/2010/main" val="10184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60218" y="3920836"/>
            <a:ext cx="1274618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Freeform 253">
            <a:extLst>
              <a:ext uri="{FF2B5EF4-FFF2-40B4-BE49-F238E27FC236}">
                <a16:creationId xmlns:a16="http://schemas.microsoft.com/office/drawing/2014/main" id="{02D26ADF-46D7-4B03-9F9F-8C7E82EFD023}"/>
              </a:ext>
            </a:extLst>
          </p:cNvPr>
          <p:cNvSpPr>
            <a:spLocks noEditPoints="1"/>
          </p:cNvSpPr>
          <p:nvPr/>
        </p:nvSpPr>
        <p:spPr bwMode="auto">
          <a:xfrm>
            <a:off x="12668950" y="234000"/>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BFD6"/>
              </a:solidFill>
            </a:endParaRPr>
          </a:p>
        </p:txBody>
      </p:sp>
      <p:sp>
        <p:nvSpPr>
          <p:cNvPr id="17" name="Freeform 151">
            <a:extLst>
              <a:ext uri="{FF2B5EF4-FFF2-40B4-BE49-F238E27FC236}">
                <a16:creationId xmlns:a16="http://schemas.microsoft.com/office/drawing/2014/main" id="{2B4B4093-0861-4854-8B10-D4451F83030C}"/>
              </a:ext>
            </a:extLst>
          </p:cNvPr>
          <p:cNvSpPr>
            <a:spLocks/>
          </p:cNvSpPr>
          <p:nvPr/>
        </p:nvSpPr>
        <p:spPr bwMode="auto">
          <a:xfrm>
            <a:off x="12039948" y="233821"/>
            <a:ext cx="537574" cy="53842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chemeClr val="accent2"/>
          </a:solidFill>
          <a:ln>
            <a:noFill/>
          </a:ln>
          <a:extLst/>
        </p:spPr>
        <p:txBody>
          <a:bodyPr/>
          <a:lstStyle/>
          <a:p>
            <a:endParaRPr lang="en-GB" dirty="0">
              <a:solidFill>
                <a:srgbClr val="A50021"/>
              </a:solidFill>
            </a:endParaRPr>
          </a:p>
        </p:txBody>
      </p:sp>
      <p:sp>
        <p:nvSpPr>
          <p:cNvPr id="18" name="Freeform 6">
            <a:extLst>
              <a:ext uri="{FF2B5EF4-FFF2-40B4-BE49-F238E27FC236}">
                <a16:creationId xmlns:a16="http://schemas.microsoft.com/office/drawing/2014/main" id="{FE57E1C1-CC99-4920-A789-CF04131DA938}"/>
              </a:ext>
            </a:extLst>
          </p:cNvPr>
          <p:cNvSpPr>
            <a:spLocks/>
          </p:cNvSpPr>
          <p:nvPr/>
        </p:nvSpPr>
        <p:spPr bwMode="auto">
          <a:xfrm>
            <a:off x="11430126" y="229933"/>
            <a:ext cx="540001" cy="540001"/>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chemeClr val="accent2"/>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9" name="Freeform 111">
            <a:extLst>
              <a:ext uri="{FF2B5EF4-FFF2-40B4-BE49-F238E27FC236}">
                <a16:creationId xmlns:a16="http://schemas.microsoft.com/office/drawing/2014/main" id="{55D26594-4C94-4309-97D2-946DAC763F20}"/>
              </a:ext>
            </a:extLst>
          </p:cNvPr>
          <p:cNvSpPr>
            <a:spLocks noEditPoints="1"/>
          </p:cNvSpPr>
          <p:nvPr/>
        </p:nvSpPr>
        <p:spPr bwMode="auto">
          <a:xfrm>
            <a:off x="10210482" y="229932"/>
            <a:ext cx="540001" cy="540001"/>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253">
            <a:extLst>
              <a:ext uri="{FF2B5EF4-FFF2-40B4-BE49-F238E27FC236}">
                <a16:creationId xmlns:a16="http://schemas.microsoft.com/office/drawing/2014/main" id="{58754A53-D2FD-43B6-A66E-DEE34DADFC60}"/>
              </a:ext>
            </a:extLst>
          </p:cNvPr>
          <p:cNvSpPr>
            <a:spLocks noEditPoints="1"/>
          </p:cNvSpPr>
          <p:nvPr/>
        </p:nvSpPr>
        <p:spPr bwMode="auto">
          <a:xfrm>
            <a:off x="10820304" y="238978"/>
            <a:ext cx="540001" cy="540001"/>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81">
            <a:extLst>
              <a:ext uri="{FF2B5EF4-FFF2-40B4-BE49-F238E27FC236}">
                <a16:creationId xmlns:a16="http://schemas.microsoft.com/office/drawing/2014/main" id="{65954471-1832-4E63-B1A0-AE6C92DA6DC2}"/>
              </a:ext>
            </a:extLst>
          </p:cNvPr>
          <p:cNvSpPr>
            <a:spLocks noEditPoints="1"/>
          </p:cNvSpPr>
          <p:nvPr/>
        </p:nvSpPr>
        <p:spPr bwMode="auto">
          <a:xfrm>
            <a:off x="8989270" y="244924"/>
            <a:ext cx="540001" cy="540001"/>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2" name="Freeform 102">
            <a:extLst>
              <a:ext uri="{FF2B5EF4-FFF2-40B4-BE49-F238E27FC236}">
                <a16:creationId xmlns:a16="http://schemas.microsoft.com/office/drawing/2014/main" id="{8DC2C697-F7B6-43E3-8734-F4392A964BEF}"/>
              </a:ext>
            </a:extLst>
          </p:cNvPr>
          <p:cNvSpPr>
            <a:spLocks noEditPoints="1"/>
          </p:cNvSpPr>
          <p:nvPr/>
        </p:nvSpPr>
        <p:spPr bwMode="auto">
          <a:xfrm>
            <a:off x="9600660" y="229931"/>
            <a:ext cx="540001" cy="540001"/>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Title 1">
            <a:extLst>
              <a:ext uri="{FF2B5EF4-FFF2-40B4-BE49-F238E27FC236}">
                <a16:creationId xmlns:a16="http://schemas.microsoft.com/office/drawing/2014/main" id="{5AE22616-F488-45EF-BA8C-F7DB1102EFA3}"/>
              </a:ext>
            </a:extLst>
          </p:cNvPr>
          <p:cNvSpPr>
            <a:spLocks noGrp="1"/>
          </p:cNvSpPr>
          <p:nvPr>
            <p:ph type="title"/>
          </p:nvPr>
        </p:nvSpPr>
        <p:spPr>
          <a:xfrm>
            <a:off x="234000" y="234000"/>
            <a:ext cx="12413343" cy="300271"/>
          </a:xfrm>
        </p:spPr>
        <p:txBody>
          <a:bodyPr/>
          <a:lstStyle/>
          <a:p>
            <a:r>
              <a:rPr lang="en-US" dirty="0"/>
              <a:t>CASE STUDY – Natwest</a:t>
            </a:r>
          </a:p>
        </p:txBody>
      </p:sp>
      <p:sp>
        <p:nvSpPr>
          <p:cNvPr id="32" name="Text Placeholder 2">
            <a:extLst>
              <a:ext uri="{FF2B5EF4-FFF2-40B4-BE49-F238E27FC236}">
                <a16:creationId xmlns:a16="http://schemas.microsoft.com/office/drawing/2014/main" id="{2E2169AD-75ED-4653-9350-F20861091F43}"/>
              </a:ext>
            </a:extLst>
          </p:cNvPr>
          <p:cNvSpPr>
            <a:spLocks noGrp="1"/>
          </p:cNvSpPr>
          <p:nvPr>
            <p:ph type="body" sz="quarter" idx="12"/>
          </p:nvPr>
        </p:nvSpPr>
        <p:spPr>
          <a:xfrm>
            <a:off x="233363" y="904395"/>
            <a:ext cx="6009782" cy="222730"/>
          </a:xfrm>
        </p:spPr>
        <p:txBody>
          <a:bodyPr/>
          <a:lstStyle/>
          <a:p>
            <a:r>
              <a:rPr lang="en-GB" dirty="0"/>
              <a:t>‘Safety and Security’ - 2018</a:t>
            </a:r>
          </a:p>
          <a:p>
            <a:endParaRPr lang="en-US" dirty="0"/>
          </a:p>
        </p:txBody>
      </p:sp>
      <p:cxnSp>
        <p:nvCxnSpPr>
          <p:cNvPr id="33" name="Straight Connector 32">
            <a:extLst>
              <a:ext uri="{FF2B5EF4-FFF2-40B4-BE49-F238E27FC236}">
                <a16:creationId xmlns:a16="http://schemas.microsoft.com/office/drawing/2014/main" id="{00652C52-679B-4EAC-8124-D9DDEC72E5EA}"/>
              </a:ext>
            </a:extLst>
          </p:cNvPr>
          <p:cNvCxnSpPr>
            <a:cxnSpLocks/>
          </p:cNvCxnSpPr>
          <p:nvPr/>
        </p:nvCxnSpPr>
        <p:spPr>
          <a:xfrm>
            <a:off x="0" y="714271"/>
            <a:ext cx="362606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Text Placeholder 1">
            <a:extLst>
              <a:ext uri="{FF2B5EF4-FFF2-40B4-BE49-F238E27FC236}">
                <a16:creationId xmlns:a16="http://schemas.microsoft.com/office/drawing/2014/main" id="{048E0EA7-151D-4839-BA65-7E15C07EFFC2}"/>
              </a:ext>
            </a:extLst>
          </p:cNvPr>
          <p:cNvSpPr txBox="1">
            <a:spLocks/>
          </p:cNvSpPr>
          <p:nvPr/>
        </p:nvSpPr>
        <p:spPr bwMode="gray">
          <a:xfrm>
            <a:off x="1093975" y="5166579"/>
            <a:ext cx="5303942" cy="487391"/>
          </a:xfrm>
          <a:prstGeom prst="rect">
            <a:avLst/>
          </a:prstGeom>
        </p:spPr>
        <p:txBody>
          <a:bodyPr vert="horz" lIns="36000" tIns="0" rIns="0" bIns="0" rtlCol="0">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a:solidFill>
                  <a:schemeClr val="bg1"/>
                </a:solidFill>
              </a:rPr>
              <a:t>Driving key perceptions further:</a:t>
            </a:r>
          </a:p>
          <a:p>
            <a:pPr defTabSz="417513">
              <a:lnSpc>
                <a:spcPct val="100000"/>
              </a:lnSpc>
              <a:buClrTx/>
              <a:tabLst>
                <a:tab pos="1250950" algn="l"/>
              </a:tabLst>
            </a:pPr>
            <a:r>
              <a:rPr lang="en-GB" sz="1100" dirty="0">
                <a:solidFill>
                  <a:schemeClr val="bg1"/>
                </a:solidFill>
              </a:rPr>
              <a:t>The cinema campaign has driven significant increases in NatWest being perceived as </a:t>
            </a:r>
            <a:r>
              <a:rPr lang="en-GB" sz="1100" b="1" dirty="0">
                <a:solidFill>
                  <a:schemeClr val="accent2"/>
                </a:solidFill>
              </a:rPr>
              <a:t>proactive, innovative </a:t>
            </a:r>
            <a:r>
              <a:rPr lang="en-GB" sz="1100" dirty="0">
                <a:solidFill>
                  <a:schemeClr val="bg1"/>
                </a:solidFill>
              </a:rPr>
              <a:t>and helping keep customers finances </a:t>
            </a:r>
            <a:r>
              <a:rPr lang="en-GB" sz="1100" b="1" dirty="0">
                <a:solidFill>
                  <a:schemeClr val="accent2"/>
                </a:solidFill>
              </a:rPr>
              <a:t>secure</a:t>
            </a:r>
            <a:r>
              <a:rPr lang="en-GB" sz="1100" dirty="0">
                <a:solidFill>
                  <a:schemeClr val="bg1"/>
                </a:solidFill>
              </a:rPr>
              <a:t>.</a:t>
            </a:r>
          </a:p>
        </p:txBody>
      </p:sp>
      <p:sp>
        <p:nvSpPr>
          <p:cNvPr id="41" name="Text Placeholder 1">
            <a:extLst>
              <a:ext uri="{FF2B5EF4-FFF2-40B4-BE49-F238E27FC236}">
                <a16:creationId xmlns:a16="http://schemas.microsoft.com/office/drawing/2014/main" id="{D5FC0903-FCF2-4F4B-9410-B64F96E38E0B}"/>
              </a:ext>
            </a:extLst>
          </p:cNvPr>
          <p:cNvSpPr txBox="1">
            <a:spLocks/>
          </p:cNvSpPr>
          <p:nvPr/>
        </p:nvSpPr>
        <p:spPr bwMode="gray">
          <a:xfrm>
            <a:off x="1124629" y="4179301"/>
            <a:ext cx="5002880" cy="668778"/>
          </a:xfrm>
          <a:prstGeom prst="rect">
            <a:avLst/>
          </a:prstGeom>
        </p:spPr>
        <p:txBody>
          <a:bodyPr vert="horz" lIns="36000" tIns="0" rIns="0" bIns="0" rtlCol="0">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a:solidFill>
                  <a:schemeClr val="bg1"/>
                </a:solidFill>
              </a:rPr>
              <a:t>Uplift in prompted comms awareness:</a:t>
            </a:r>
          </a:p>
          <a:p>
            <a:pPr defTabSz="417513">
              <a:lnSpc>
                <a:spcPct val="100000"/>
              </a:lnSpc>
              <a:buClrTx/>
              <a:tabLst>
                <a:tab pos="1250950" algn="l"/>
              </a:tabLst>
            </a:pPr>
            <a:r>
              <a:rPr lang="en-GB" sz="1100" dirty="0">
                <a:solidFill>
                  <a:schemeClr val="bg1"/>
                </a:solidFill>
              </a:rPr>
              <a:t>Those exposed to the cinema activity are </a:t>
            </a:r>
            <a:r>
              <a:rPr lang="en-GB" sz="1100" b="1" dirty="0">
                <a:solidFill>
                  <a:srgbClr val="A50021"/>
                </a:solidFill>
              </a:rPr>
              <a:t>55% </a:t>
            </a:r>
            <a:r>
              <a:rPr lang="en-GB" sz="1100" dirty="0">
                <a:solidFill>
                  <a:schemeClr val="bg1"/>
                </a:solidFill>
              </a:rPr>
              <a:t>more likely to be </a:t>
            </a:r>
            <a:r>
              <a:rPr lang="en-GB" sz="1100" b="1" dirty="0">
                <a:solidFill>
                  <a:srgbClr val="A50021"/>
                </a:solidFill>
              </a:rPr>
              <a:t>aware of NatWest </a:t>
            </a:r>
            <a:r>
              <a:rPr lang="en-GB" sz="1100" b="1" dirty="0">
                <a:solidFill>
                  <a:schemeClr val="accent2"/>
                </a:solidFill>
              </a:rPr>
              <a:t>advertising</a:t>
            </a:r>
            <a:r>
              <a:rPr lang="en-GB" sz="1100" dirty="0">
                <a:solidFill>
                  <a:schemeClr val="bg1"/>
                </a:solidFill>
              </a:rPr>
              <a:t> vs. pre-campaign levels</a:t>
            </a:r>
          </a:p>
          <a:p>
            <a:pPr defTabSz="417513">
              <a:lnSpc>
                <a:spcPct val="100000"/>
              </a:lnSpc>
              <a:buClrTx/>
              <a:tabLst>
                <a:tab pos="1250950" algn="l"/>
              </a:tabLst>
            </a:pPr>
            <a:r>
              <a:rPr lang="en-GB" altLang="en-US" sz="800" dirty="0">
                <a:solidFill>
                  <a:srgbClr val="000000">
                    <a:lumMod val="50000"/>
                    <a:lumOff val="50000"/>
                  </a:srgbClr>
                </a:solidFill>
              </a:rPr>
              <a:t>Post = 34%, Pre = 22%</a:t>
            </a:r>
            <a:endParaRPr lang="en-GB" sz="1100" dirty="0"/>
          </a:p>
        </p:txBody>
      </p:sp>
      <p:sp>
        <p:nvSpPr>
          <p:cNvPr id="42" name="Freeform 287">
            <a:extLst>
              <a:ext uri="{FF2B5EF4-FFF2-40B4-BE49-F238E27FC236}">
                <a16:creationId xmlns:a16="http://schemas.microsoft.com/office/drawing/2014/main" id="{E63A6B61-5029-412F-AB93-D25D2292281F}"/>
              </a:ext>
            </a:extLst>
          </p:cNvPr>
          <p:cNvSpPr>
            <a:spLocks noChangeAspect="1" noEditPoints="1"/>
          </p:cNvSpPr>
          <p:nvPr/>
        </p:nvSpPr>
        <p:spPr bwMode="auto">
          <a:xfrm>
            <a:off x="455489" y="4245997"/>
            <a:ext cx="468000" cy="468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287">
            <a:extLst>
              <a:ext uri="{FF2B5EF4-FFF2-40B4-BE49-F238E27FC236}">
                <a16:creationId xmlns:a16="http://schemas.microsoft.com/office/drawing/2014/main" id="{C8FA461D-32E2-4E3B-BDBD-8F14E218762A}"/>
              </a:ext>
            </a:extLst>
          </p:cNvPr>
          <p:cNvSpPr>
            <a:spLocks noChangeAspect="1" noEditPoints="1"/>
          </p:cNvSpPr>
          <p:nvPr/>
        </p:nvSpPr>
        <p:spPr bwMode="auto">
          <a:xfrm>
            <a:off x="441085" y="5176274"/>
            <a:ext cx="468000" cy="468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Rectangle 43">
            <a:extLst>
              <a:ext uri="{FF2B5EF4-FFF2-40B4-BE49-F238E27FC236}">
                <a16:creationId xmlns:a16="http://schemas.microsoft.com/office/drawing/2014/main" id="{848A7F67-1B55-495A-B24D-751E2A66A6CF}"/>
              </a:ext>
            </a:extLst>
          </p:cNvPr>
          <p:cNvSpPr/>
          <p:nvPr/>
        </p:nvSpPr>
        <p:spPr>
          <a:xfrm>
            <a:off x="1048137" y="6011695"/>
            <a:ext cx="4879347" cy="600164"/>
          </a:xfrm>
          <a:prstGeom prst="rect">
            <a:avLst/>
          </a:prstGeom>
        </p:spPr>
        <p:txBody>
          <a:bodyPr wrap="square">
            <a:spAutoFit/>
          </a:bodyPr>
          <a:lstStyle/>
          <a:p>
            <a:pPr defTabSz="417513">
              <a:tabLst>
                <a:tab pos="1250950" algn="l"/>
              </a:tabLst>
            </a:pPr>
            <a:r>
              <a:rPr lang="en-GB" sz="1100" b="1" dirty="0">
                <a:solidFill>
                  <a:srgbClr val="000000"/>
                </a:solidFill>
              </a:rPr>
              <a:t>Uplift in consideration:</a:t>
            </a:r>
          </a:p>
          <a:p>
            <a:pPr defTabSz="417513">
              <a:tabLst>
                <a:tab pos="1250950" algn="l"/>
              </a:tabLst>
            </a:pPr>
            <a:r>
              <a:rPr lang="en-GB" sz="1100" dirty="0">
                <a:solidFill>
                  <a:schemeClr val="bg1"/>
                </a:solidFill>
              </a:rPr>
              <a:t>The cinema campaign has driven an </a:t>
            </a:r>
            <a:r>
              <a:rPr lang="en-GB" sz="1100" b="1" dirty="0">
                <a:solidFill>
                  <a:srgbClr val="A50021"/>
                </a:solidFill>
              </a:rPr>
              <a:t>18% uplift in consideration </a:t>
            </a:r>
            <a:r>
              <a:rPr lang="en-GB" sz="1100" dirty="0">
                <a:solidFill>
                  <a:schemeClr val="bg1"/>
                </a:solidFill>
              </a:rPr>
              <a:t>of NatWest for financial services products (savings, credit card, mortgage etc.)</a:t>
            </a:r>
          </a:p>
        </p:txBody>
      </p:sp>
      <p:sp>
        <p:nvSpPr>
          <p:cNvPr id="45" name="Freeform 287">
            <a:extLst>
              <a:ext uri="{FF2B5EF4-FFF2-40B4-BE49-F238E27FC236}">
                <a16:creationId xmlns:a16="http://schemas.microsoft.com/office/drawing/2014/main" id="{76D7E66A-6B00-4740-8510-AA9601F25EA5}"/>
              </a:ext>
            </a:extLst>
          </p:cNvPr>
          <p:cNvSpPr>
            <a:spLocks noChangeAspect="1" noEditPoints="1"/>
          </p:cNvSpPr>
          <p:nvPr/>
        </p:nvSpPr>
        <p:spPr bwMode="auto">
          <a:xfrm>
            <a:off x="441085" y="6158508"/>
            <a:ext cx="468000" cy="468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Title 6">
            <a:extLst>
              <a:ext uri="{FF2B5EF4-FFF2-40B4-BE49-F238E27FC236}">
                <a16:creationId xmlns:a16="http://schemas.microsoft.com/office/drawing/2014/main" id="{E27DA676-D69A-4665-89DD-241F89E85B59}"/>
              </a:ext>
            </a:extLst>
          </p:cNvPr>
          <p:cNvSpPr txBox="1">
            <a:spLocks/>
          </p:cNvSpPr>
          <p:nvPr/>
        </p:nvSpPr>
        <p:spPr bwMode="gray">
          <a:xfrm>
            <a:off x="6854998" y="4182087"/>
            <a:ext cx="1060017" cy="337356"/>
          </a:xfrm>
          <a:prstGeom prst="rect">
            <a:avLst/>
          </a:prstGeom>
          <a:ln>
            <a:noFill/>
          </a:ln>
        </p:spPr>
        <p:txBody>
          <a:bodyPr vert="horz" wrap="none" lIns="0" tIns="0" rIns="0" bIns="0" rtlCol="0" anchor="ctr">
            <a:noAutofit/>
          </a:bodyPr>
          <a:lstStyle>
            <a:defPPr>
              <a:defRPr lang="en-US"/>
            </a:defPPr>
            <a:lvl1pPr defTabSz="721479">
              <a:spcBef>
                <a:spcPct val="0"/>
              </a:spcBef>
              <a:buNone/>
              <a:defRPr sz="1400" b="1" cap="none" spc="0" baseline="0">
                <a:ln w="22225">
                  <a:noFill/>
                  <a:prstDash val="solid"/>
                </a:ln>
                <a:solidFill>
                  <a:schemeClr val="accent2"/>
                </a:solidFill>
                <a:effectLst/>
                <a:latin typeface="Arial" charset="0"/>
                <a:ea typeface="Arial" charset="0"/>
                <a:cs typeface="Arial" charset="0"/>
              </a:defRPr>
            </a:lvl1pPr>
          </a:lstStyle>
          <a:p>
            <a:r>
              <a:rPr lang="en-GB" dirty="0"/>
              <a:t>Summary</a:t>
            </a:r>
          </a:p>
        </p:txBody>
      </p:sp>
      <p:sp>
        <p:nvSpPr>
          <p:cNvPr id="49" name="Text Placeholder 1">
            <a:extLst>
              <a:ext uri="{FF2B5EF4-FFF2-40B4-BE49-F238E27FC236}">
                <a16:creationId xmlns:a16="http://schemas.microsoft.com/office/drawing/2014/main" id="{87125F5A-227D-4D41-A4D8-282476FB60B5}"/>
              </a:ext>
            </a:extLst>
          </p:cNvPr>
          <p:cNvSpPr txBox="1">
            <a:spLocks/>
          </p:cNvSpPr>
          <p:nvPr/>
        </p:nvSpPr>
        <p:spPr>
          <a:xfrm>
            <a:off x="6866633" y="4607508"/>
            <a:ext cx="6200651" cy="2312133"/>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171450" indent="-171450">
              <a:lnSpc>
                <a:spcPct val="100000"/>
              </a:lnSpc>
              <a:spcBef>
                <a:spcPts val="1100"/>
              </a:spcBef>
              <a:buClr>
                <a:srgbClr val="000000"/>
              </a:buClr>
              <a:buFont typeface="LucidaGrande" charset="0"/>
              <a:buChar char="-"/>
            </a:pPr>
            <a:r>
              <a:rPr lang="en-US" sz="1100" b="0" dirty="0">
                <a:solidFill>
                  <a:schemeClr val="bg1"/>
                </a:solidFill>
                <a:cs typeface="Calibri Light" panose="020F0302020204030204" pitchFamily="34" charset="0"/>
              </a:rPr>
              <a:t>The bespoke cinema campaign delivered NatWest’s safety and security message in an entertaining and engaging manner and the film-relevant copy helped deliver significant uplifts for the bank across a series of key brand metrics.  </a:t>
            </a:r>
            <a:br>
              <a:rPr lang="en-US" sz="1100" b="0" dirty="0">
                <a:solidFill>
                  <a:schemeClr val="bg1"/>
                </a:solidFill>
                <a:cs typeface="Calibri Light" panose="020F0302020204030204" pitchFamily="34" charset="0"/>
              </a:rPr>
            </a:br>
            <a:endParaRPr lang="en-US" sz="1100" b="0" dirty="0">
              <a:solidFill>
                <a:schemeClr val="bg1"/>
              </a:solidFill>
              <a:cs typeface="Calibri Light" panose="020F0302020204030204" pitchFamily="34" charset="0"/>
            </a:endParaRPr>
          </a:p>
          <a:p>
            <a:pPr marL="171450" indent="-171450">
              <a:lnSpc>
                <a:spcPct val="100000"/>
              </a:lnSpc>
              <a:spcBef>
                <a:spcPts val="1100"/>
              </a:spcBef>
              <a:buClr>
                <a:srgbClr val="000000"/>
              </a:buClr>
              <a:buFont typeface="LucidaGrande" charset="0"/>
              <a:buChar char="-"/>
            </a:pPr>
            <a:r>
              <a:rPr lang="en-US" sz="1100" b="0" dirty="0">
                <a:solidFill>
                  <a:schemeClr val="bg1"/>
                </a:solidFill>
                <a:cs typeface="Calibri Light" panose="020F0302020204030204" pitchFamily="34" charset="0"/>
              </a:rPr>
              <a:t>Perceptions of NatWest as being proactive, innovative and digitally led and a trusted bank that keeps it customers’ finances safe and secure all increased significantly from pre-campaign levels - highlighting how the core themes of the bespoke ads resonated with the cinemagoing audience an helped shift views of NatWest. </a:t>
            </a:r>
            <a:br>
              <a:rPr lang="en-US" sz="1100" b="0" dirty="0">
                <a:solidFill>
                  <a:schemeClr val="bg1"/>
                </a:solidFill>
                <a:cs typeface="Calibri Light" panose="020F0302020204030204" pitchFamily="34" charset="0"/>
              </a:rPr>
            </a:br>
            <a:endParaRPr lang="en-US" sz="1100" b="0" dirty="0">
              <a:solidFill>
                <a:schemeClr val="bg1"/>
              </a:solidFill>
              <a:cs typeface="Calibri Light" panose="020F0302020204030204" pitchFamily="34" charset="0"/>
            </a:endParaRPr>
          </a:p>
          <a:p>
            <a:pPr marL="171450" indent="-171450">
              <a:lnSpc>
                <a:spcPct val="100000"/>
              </a:lnSpc>
              <a:spcBef>
                <a:spcPts val="1100"/>
              </a:spcBef>
              <a:buClr>
                <a:srgbClr val="000000"/>
              </a:buClr>
              <a:buFont typeface="LucidaGrande" charset="0"/>
              <a:buChar char="-"/>
            </a:pPr>
            <a:r>
              <a:rPr lang="en-US" sz="1100" b="0" dirty="0">
                <a:solidFill>
                  <a:schemeClr val="bg1"/>
                </a:solidFill>
                <a:cs typeface="Calibri Light" panose="020F0302020204030204" pitchFamily="34" charset="0"/>
              </a:rPr>
              <a:t>The campaign has also driven a significant uplift in consideration amongst the key target audience of 25-54 adults for NatWest’s </a:t>
            </a:r>
            <a:r>
              <a:rPr lang="en-GB" sz="1100" b="0" dirty="0">
                <a:solidFill>
                  <a:schemeClr val="bg1"/>
                </a:solidFill>
                <a:cs typeface="Calibri Light" panose="020F0302020204030204" pitchFamily="34" charset="0"/>
              </a:rPr>
              <a:t>range of financial products. </a:t>
            </a:r>
          </a:p>
          <a:p>
            <a:pPr>
              <a:buClr>
                <a:schemeClr val="bg1"/>
              </a:buClr>
            </a:pPr>
            <a:endParaRPr lang="en-US" sz="1100" dirty="0">
              <a:solidFill>
                <a:schemeClr val="bg1"/>
              </a:solidFill>
              <a:highlight>
                <a:srgbClr val="FFFF00"/>
              </a:highlight>
            </a:endParaRPr>
          </a:p>
        </p:txBody>
      </p:sp>
      <p:graphicFrame>
        <p:nvGraphicFramePr>
          <p:cNvPr id="50" name="Chart 49">
            <a:extLst>
              <a:ext uri="{FF2B5EF4-FFF2-40B4-BE49-F238E27FC236}">
                <a16:creationId xmlns:a16="http://schemas.microsoft.com/office/drawing/2014/main" id="{5D059EBA-45C9-4379-B899-142174A3BC85}"/>
              </a:ext>
            </a:extLst>
          </p:cNvPr>
          <p:cNvGraphicFramePr/>
          <p:nvPr>
            <p:extLst/>
          </p:nvPr>
        </p:nvGraphicFramePr>
        <p:xfrm>
          <a:off x="371476" y="1325019"/>
          <a:ext cx="6054584" cy="23716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0">
            <a:extLst>
              <a:ext uri="{FF2B5EF4-FFF2-40B4-BE49-F238E27FC236}">
                <a16:creationId xmlns:a16="http://schemas.microsoft.com/office/drawing/2014/main" id="{7D41A5B7-3DB4-4B25-94D0-34C6C57BE411}"/>
              </a:ext>
            </a:extLst>
          </p:cNvPr>
          <p:cNvGraphicFramePr/>
          <p:nvPr>
            <p:extLst/>
          </p:nvPr>
        </p:nvGraphicFramePr>
        <p:xfrm>
          <a:off x="6478927" y="1425908"/>
          <a:ext cx="6567598" cy="2371628"/>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91BD8481-0A0C-4700-B0E5-4EB1F9F3E608}"/>
              </a:ext>
            </a:extLst>
          </p:cNvPr>
          <p:cNvSpPr/>
          <p:nvPr/>
        </p:nvSpPr>
        <p:spPr>
          <a:xfrm>
            <a:off x="8216859" y="6924236"/>
            <a:ext cx="5038725" cy="415498"/>
          </a:xfrm>
          <a:prstGeom prst="rect">
            <a:avLst/>
          </a:prstGeom>
        </p:spPr>
        <p:txBody>
          <a:bodyPr>
            <a:spAutoFit/>
          </a:bodyPr>
          <a:lstStyle/>
          <a:p>
            <a:pPr algn="r"/>
            <a:r>
              <a:rPr lang="en-US" sz="700" b="1" dirty="0">
                <a:solidFill>
                  <a:schemeClr val="bg1"/>
                </a:solidFill>
              </a:rPr>
              <a:t>Source: </a:t>
            </a:r>
            <a:r>
              <a:rPr lang="en-US" sz="700" dirty="0">
                <a:solidFill>
                  <a:schemeClr val="bg1"/>
                </a:solidFill>
              </a:rPr>
              <a:t>DCM / NatWest</a:t>
            </a:r>
          </a:p>
          <a:p>
            <a:pPr algn="r"/>
            <a:r>
              <a:rPr lang="en-US" sz="700" dirty="0">
                <a:solidFill>
                  <a:schemeClr val="bg1"/>
                </a:solidFill>
              </a:rPr>
              <a:t>Conducted by; Differentology</a:t>
            </a:r>
          </a:p>
          <a:p>
            <a:pPr algn="r"/>
            <a:r>
              <a:rPr lang="en-US" sz="700" dirty="0">
                <a:solidFill>
                  <a:schemeClr val="bg1"/>
                </a:solidFill>
              </a:rPr>
              <a:t>‘Post’ levels are the average achieved across the 3 phases of cinema activity</a:t>
            </a:r>
          </a:p>
        </p:txBody>
      </p:sp>
    </p:spTree>
    <p:extLst>
      <p:ext uri="{BB962C8B-B14F-4D97-AF65-F5344CB8AC3E}">
        <p14:creationId xmlns:p14="http://schemas.microsoft.com/office/powerpoint/2010/main" val="142959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R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3.xml><?xml version="1.0" encoding="utf-8"?>
<a:theme xmlns:a="http://schemas.openxmlformats.org/drawingml/2006/main" name="SECTION DIVIDER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4.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5.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6.xml><?xml version="1.0" encoding="utf-8"?>
<a:theme xmlns:a="http://schemas.openxmlformats.org/drawingml/2006/main" name="EXTRA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7.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9.xml><?xml version="1.0" encoding="utf-8"?>
<a:theme xmlns:a="http://schemas.openxmlformats.org/drawingml/2006/main" name="ICON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552</Words>
  <Application>Microsoft Office PowerPoint</Application>
  <PresentationFormat>Custom</PresentationFormat>
  <Paragraphs>49</Paragraphs>
  <Slides>3</Slides>
  <Notes>3</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3</vt:i4>
      </vt:variant>
    </vt:vector>
  </HeadingPairs>
  <TitlesOfParts>
    <vt:vector size="22" baseType="lpstr">
      <vt:lpstr>ＭＳ Ｐゴシック</vt:lpstr>
      <vt:lpstr>.AppleSystemUIFont</vt:lpstr>
      <vt:lpstr>Arial</vt:lpstr>
      <vt:lpstr>Calibri Light</vt:lpstr>
      <vt:lpstr>Century Gothic</vt:lpstr>
      <vt:lpstr>Impact</vt:lpstr>
      <vt:lpstr>LucidaGrande</vt:lpstr>
      <vt:lpstr>STIXGeneral-Regular</vt:lpstr>
      <vt:lpstr>Wingdings</vt:lpstr>
      <vt:lpstr>INTRO SLIDES</vt:lpstr>
      <vt:lpstr>AGENDA SLIDE</vt:lpstr>
      <vt:lpstr>SECTION DIVIDERS</vt:lpstr>
      <vt:lpstr>STATEMENT SLIDES</vt:lpstr>
      <vt:lpstr>COPY SLIDES</vt:lpstr>
      <vt:lpstr>EXTRA SLIDES</vt:lpstr>
      <vt:lpstr>THANK YOU SLIDES</vt:lpstr>
      <vt:lpstr>VIDEO SLIDES</vt:lpstr>
      <vt:lpstr>ICONS</vt:lpstr>
      <vt:lpstr>think-cell Slide</vt:lpstr>
      <vt:lpstr>CASE STUDY – Natwest</vt:lpstr>
      <vt:lpstr>CASE STUDY – Natwest</vt:lpstr>
      <vt:lpstr>CASE STUDY – Natwest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2019-02-12T17:42:02Z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