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34" r:id="rId2"/>
  </p:sldMasterIdLst>
  <p:notesMasterIdLst>
    <p:notesMasterId r:id="rId45"/>
  </p:notesMasterIdLst>
  <p:handoutMasterIdLst>
    <p:handoutMasterId r:id="rId46"/>
  </p:handoutMasterIdLst>
  <p:sldIdLst>
    <p:sldId id="256" r:id="rId3"/>
    <p:sldId id="297"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13442950" cy="7561263"/>
  <p:notesSz cx="6858000" cy="9144000"/>
  <p:custDataLst>
    <p:tags r:id="rId47"/>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1021"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61"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3055" userDrawn="1">
          <p15:clr>
            <a:srgbClr val="A4A3A4"/>
          </p15:clr>
        </p15:guide>
        <p15:guide id="37" pos="3418"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323"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3449"/>
    <a:srgbClr val="8547AD"/>
    <a:srgbClr val="0099A8"/>
    <a:srgbClr val="B6008D"/>
    <a:srgbClr val="CAC8C8"/>
    <a:srgbClr val="33006F"/>
    <a:srgbClr val="EA576C"/>
    <a:srgbClr val="DFDEDE"/>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05" autoAdjust="0"/>
    <p:restoredTop sz="79373" autoAdjust="0"/>
  </p:normalViewPr>
  <p:slideViewPr>
    <p:cSldViewPr snapToGrid="0">
      <p:cViewPr varScale="1">
        <p:scale>
          <a:sx n="133" d="100"/>
          <a:sy n="133" d="100"/>
        </p:scale>
        <p:origin x="384" y="192"/>
      </p:cViewPr>
      <p:guideLst>
        <p:guide orient="horz" pos="1578"/>
        <p:guide orient="horz" pos="4624"/>
        <p:guide orient="horz" pos="1513"/>
        <p:guide orient="horz" pos="1220"/>
        <p:guide orient="horz" pos="1021"/>
        <p:guide orient="horz" pos="1154"/>
        <p:guide orient="horz" pos="1860"/>
        <p:guide orient="horz" pos="1919"/>
        <p:guide orient="horz" pos="2613"/>
        <p:guide orient="horz" pos="2899"/>
        <p:guide orient="horz" pos="3243"/>
        <p:guide orient="horz" pos="3675"/>
        <p:guide orient="horz" pos="4285"/>
        <p:guide orient="horz" pos="3316"/>
        <p:guide orient="horz" pos="3561"/>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3055"/>
        <p:guide pos="3418"/>
        <p:guide pos="3646"/>
        <p:guide pos="4195"/>
        <p:guide pos="4847"/>
        <p:guide pos="4949"/>
        <p:guide pos="5323"/>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79" d="100"/>
          <a:sy n="79" d="100"/>
        </p:scale>
        <p:origin x="319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42456875922498"/>
          <c:y val="0.13868190776790901"/>
          <c:w val="0.52562922624429298"/>
          <c:h val="0.79480042004229201"/>
        </c:manualLayout>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15A9-064D-AAE7-9EE83328E4DA}"/>
              </c:ext>
            </c:extLst>
          </c:dPt>
          <c:dPt>
            <c:idx val="1"/>
            <c:bubble3D val="0"/>
            <c:spPr>
              <a:noFill/>
              <a:ln w="19050">
                <a:noFill/>
              </a:ln>
              <a:effectLst/>
            </c:spPr>
            <c:extLst>
              <c:ext xmlns:c16="http://schemas.microsoft.com/office/drawing/2014/chart" uri="{C3380CC4-5D6E-409C-BE32-E72D297353CC}">
                <c16:uniqueId val="{00000003-15A9-064D-AAE7-9EE83328E4DA}"/>
              </c:ext>
            </c:extLst>
          </c:dPt>
          <c:dLbls>
            <c:dLbl>
              <c:idx val="0"/>
              <c:layout>
                <c:manualLayout>
                  <c:x val="-0.24937276868958999"/>
                  <c:y val="-4.800764773087640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A9-064D-AAE7-9EE83328E4DA}"/>
                </c:ext>
              </c:extLst>
            </c:dLbl>
            <c:dLbl>
              <c:idx val="1"/>
              <c:delete val="1"/>
              <c:extLst>
                <c:ext xmlns:c15="http://schemas.microsoft.com/office/drawing/2012/chart" uri="{CE6537A1-D6FC-4f65-9D91-7224C49458BB}"/>
                <c:ext xmlns:c16="http://schemas.microsoft.com/office/drawing/2014/chart" uri="{C3380CC4-5D6E-409C-BE32-E72D297353CC}">
                  <c16:uniqueId val="{00000003-15A9-064D-AAE7-9EE83328E4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All respondents</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15A9-064D-AAE7-9EE83328E4DA}"/>
            </c:ext>
          </c:extLst>
        </c:ser>
        <c:ser>
          <c:idx val="1"/>
          <c:order val="1"/>
          <c:tx>
            <c:strRef>
              <c:f>Sheet1!$C$1</c:f>
              <c:strCache>
                <c:ptCount val="1"/>
                <c:pt idx="0">
                  <c:v>Column1</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6-15A9-064D-AAE7-9EE83328E4DA}"/>
              </c:ext>
            </c:extLst>
          </c:dPt>
          <c:dPt>
            <c:idx val="1"/>
            <c:bubble3D val="0"/>
            <c:spPr>
              <a:noFill/>
              <a:ln w="19050">
                <a:noFill/>
              </a:ln>
              <a:effectLst/>
            </c:spPr>
            <c:extLst>
              <c:ext xmlns:c16="http://schemas.microsoft.com/office/drawing/2014/chart" uri="{C3380CC4-5D6E-409C-BE32-E72D297353CC}">
                <c16:uniqueId val="{00000008-15A9-064D-AAE7-9EE83328E4DA}"/>
              </c:ext>
            </c:extLst>
          </c:dPt>
          <c:dLbls>
            <c:dLbl>
              <c:idx val="0"/>
              <c:layout>
                <c:manualLayout>
                  <c:x val="-0.38718571774600002"/>
                  <c:y val="-0.2277480571158000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A9-064D-AAE7-9EE83328E4DA}"/>
                </c:ext>
              </c:extLst>
            </c:dLbl>
            <c:dLbl>
              <c:idx val="1"/>
              <c:delete val="1"/>
              <c:extLst>
                <c:ext xmlns:c15="http://schemas.microsoft.com/office/drawing/2012/chart" uri="{CE6537A1-D6FC-4f65-9D91-7224C49458BB}"/>
                <c:ext xmlns:c16="http://schemas.microsoft.com/office/drawing/2014/chart" uri="{C3380CC4-5D6E-409C-BE32-E72D297353CC}">
                  <c16:uniqueId val="{00000008-15A9-064D-AAE7-9EE83328E4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All respondents</c:v>
                </c:pt>
              </c:strCache>
            </c:strRef>
          </c:cat>
          <c:val>
            <c:numRef>
              <c:f>Sheet1!$C$2:$C$3</c:f>
              <c:numCache>
                <c:formatCode>0%</c:formatCode>
                <c:ptCount val="2"/>
                <c:pt idx="0">
                  <c:v>0.73</c:v>
                </c:pt>
                <c:pt idx="1">
                  <c:v>0.27</c:v>
                </c:pt>
              </c:numCache>
            </c:numRef>
          </c:val>
          <c:extLst>
            <c:ext xmlns:c16="http://schemas.microsoft.com/office/drawing/2014/chart" uri="{C3380CC4-5D6E-409C-BE32-E72D297353CC}">
              <c16:uniqueId val="{00000009-15A9-064D-AAE7-9EE83328E4DA}"/>
            </c:ext>
          </c:extLst>
        </c:ser>
        <c:dLbls>
          <c:showLegendKey val="0"/>
          <c:showVal val="1"/>
          <c:showCatName val="0"/>
          <c:showSerName val="0"/>
          <c:showPercent val="0"/>
          <c:showBubbleSize val="0"/>
          <c:showLeaderLines val="1"/>
        </c:dLbls>
        <c:firstSliceAng val="0"/>
        <c:holeSize val="3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65285002770498E-2"/>
          <c:y val="4.66671712919213E-2"/>
          <c:w val="0.96156572615922997"/>
          <c:h val="0.77839496394400498"/>
        </c:manualLayout>
      </c:layout>
      <c:barChart>
        <c:barDir val="col"/>
        <c:grouping val="clustered"/>
        <c:varyColors val="0"/>
        <c:ser>
          <c:idx val="0"/>
          <c:order val="0"/>
          <c:tx>
            <c:strRef>
              <c:f>Sheet1!$B$1</c:f>
              <c:strCache>
                <c:ptCount val="1"/>
                <c:pt idx="0">
                  <c:v>Most commonly selected timelength</c:v>
                </c:pt>
              </c:strCache>
            </c:strRef>
          </c:tx>
          <c:spPr>
            <a:solidFill>
              <a:srgbClr val="2B2B2A"/>
            </a:solidFill>
            <a:ln>
              <a:noFill/>
            </a:ln>
            <a:effectLst/>
          </c:spPr>
          <c:invertIfNegative val="0"/>
          <c:dPt>
            <c:idx val="0"/>
            <c:invertIfNegative val="0"/>
            <c:bubble3D val="0"/>
            <c:spPr>
              <a:solidFill>
                <a:srgbClr val="FB3449"/>
              </a:solidFill>
              <a:ln>
                <a:noFill/>
              </a:ln>
              <a:effectLst/>
            </c:spPr>
            <c:extLst>
              <c:ext xmlns:c16="http://schemas.microsoft.com/office/drawing/2014/chart" uri="{C3380CC4-5D6E-409C-BE32-E72D297353CC}">
                <c16:uniqueId val="{00000001-5AA5-B346-B39F-1BD1CCA72B3F}"/>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DB1C-4BA9-8C0E-F6CD2DE0378F}"/>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DB1C-4BA9-8C0E-F6CD2DE0378F}"/>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DB1C-4BA9-8C0E-F6CD2DE0378F}"/>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DB1C-4BA9-8C0E-F6CD2DE0378F}"/>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DB1C-4BA9-8C0E-F6CD2DE0378F}"/>
              </c:ext>
            </c:extLst>
          </c:dPt>
          <c:dLbls>
            <c:dLbl>
              <c:idx val="0"/>
              <c:tx>
                <c:rich>
                  <a:bodyPr/>
                  <a:lstStyle/>
                  <a:p>
                    <a:r>
                      <a:rPr lang="en-US"/>
                      <a:t>60”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A5-B346-B39F-1BD1CCA72B3F}"/>
                </c:ext>
              </c:extLst>
            </c:dLbl>
            <c:dLbl>
              <c:idx val="1"/>
              <c:tx>
                <c:rich>
                  <a:bodyPr/>
                  <a:lstStyle/>
                  <a:p>
                    <a:r>
                      <a:rPr lang="en-US"/>
                      <a:t>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1C-4BA9-8C0E-F6CD2DE0378F}"/>
                </c:ext>
              </c:extLst>
            </c:dLbl>
            <c:dLbl>
              <c:idx val="2"/>
              <c:tx>
                <c:rich>
                  <a:bodyPr/>
                  <a:lstStyle/>
                  <a:p>
                    <a:r>
                      <a:rPr lang="en-US"/>
                      <a:t>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1C-4BA9-8C0E-F6CD2DE0378F}"/>
                </c:ext>
              </c:extLst>
            </c:dLbl>
            <c:dLbl>
              <c:idx val="3"/>
              <c:tx>
                <c:rich>
                  <a:bodyPr/>
                  <a:lstStyle/>
                  <a:p>
                    <a:r>
                      <a:rPr lang="en-US"/>
                      <a:t>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1C-4BA9-8C0E-F6CD2DE0378F}"/>
                </c:ext>
              </c:extLst>
            </c:dLbl>
            <c:dLbl>
              <c:idx val="4"/>
              <c:tx>
                <c:rich>
                  <a:bodyPr/>
                  <a:lstStyle/>
                  <a:p>
                    <a:r>
                      <a:rPr lang="en-US"/>
                      <a:t>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B1C-4BA9-8C0E-F6CD2DE0378F}"/>
                </c:ext>
              </c:extLst>
            </c:dLbl>
            <c:dLbl>
              <c:idx val="5"/>
              <c:tx>
                <c:rich>
                  <a:bodyPr/>
                  <a:lstStyle/>
                  <a:p>
                    <a:r>
                      <a:rPr lang="en-US"/>
                      <a:t>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B1C-4BA9-8C0E-F6CD2DE037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Cinema</c:v>
                </c:pt>
                <c:pt idx="1">
                  <c:v>Live TV</c:v>
                </c:pt>
                <c:pt idx="2">
                  <c:v>BVOD</c:v>
                </c:pt>
                <c:pt idx="3">
                  <c:v>YouTube</c:v>
                </c:pt>
                <c:pt idx="4">
                  <c:v>Facebook</c:v>
                </c:pt>
                <c:pt idx="5">
                  <c:v>Instagram</c:v>
                </c:pt>
              </c:strCache>
            </c:strRef>
          </c:cat>
          <c:val>
            <c:numRef>
              <c:f>Sheet1!$B$2:$B$7</c:f>
              <c:numCache>
                <c:formatCode>0.0</c:formatCode>
                <c:ptCount val="6"/>
                <c:pt idx="0">
                  <c:v>60</c:v>
                </c:pt>
                <c:pt idx="1">
                  <c:v>30</c:v>
                </c:pt>
                <c:pt idx="2">
                  <c:v>30</c:v>
                </c:pt>
                <c:pt idx="3">
                  <c:v>10</c:v>
                </c:pt>
                <c:pt idx="4">
                  <c:v>10</c:v>
                </c:pt>
                <c:pt idx="5">
                  <c:v>5</c:v>
                </c:pt>
              </c:numCache>
            </c:numRef>
          </c:val>
          <c:extLst>
            <c:ext xmlns:c16="http://schemas.microsoft.com/office/drawing/2014/chart" uri="{C3380CC4-5D6E-409C-BE32-E72D297353CC}">
              <c16:uniqueId val="{00000002-5AA5-B346-B39F-1BD1CCA72B3F}"/>
            </c:ext>
          </c:extLst>
        </c:ser>
        <c:dLbls>
          <c:dLblPos val="outEnd"/>
          <c:showLegendKey val="0"/>
          <c:showVal val="1"/>
          <c:showCatName val="0"/>
          <c:showSerName val="0"/>
          <c:showPercent val="0"/>
          <c:showBubbleSize val="0"/>
        </c:dLbls>
        <c:gapWidth val="75"/>
        <c:axId val="-1789888448"/>
        <c:axId val="-1789885696"/>
      </c:barChart>
      <c:catAx>
        <c:axId val="-1789888448"/>
        <c:scaling>
          <c:orientation val="maxMin"/>
        </c:scaling>
        <c:delete val="0"/>
        <c:axPos val="b"/>
        <c:numFmt formatCode="General" sourceLinked="1"/>
        <c:majorTickMark val="out"/>
        <c:minorTickMark val="none"/>
        <c:tickLblPos val="nextTo"/>
        <c:spPr>
          <a:noFill/>
          <a:ln w="9525" cap="flat" cmpd="sng" algn="ctr">
            <a:solidFill>
              <a:srgbClr val="FFFFFF"/>
            </a:solidFill>
            <a:round/>
          </a:ln>
          <a:effectLst/>
        </c:spPr>
        <c:txPr>
          <a:bodyPr rot="-60000000" spcFirstLastPara="1" vertOverflow="ellipsis" vert="horz" wrap="square" anchor="ctr" anchorCtr="1"/>
          <a:lstStyle/>
          <a:p>
            <a:pPr>
              <a:defRPr sz="1000" b="1" i="0" u="none" strike="noStrike" kern="1200" baseline="0">
                <a:solidFill>
                  <a:srgbClr val="FFFFFF"/>
                </a:solidFill>
                <a:latin typeface="Arial" charset="0"/>
                <a:ea typeface="Arial" charset="0"/>
                <a:cs typeface="Arial" charset="0"/>
              </a:defRPr>
            </a:pPr>
            <a:endParaRPr lang="en-US"/>
          </a:p>
        </c:txPr>
        <c:crossAx val="-1789885696"/>
        <c:crosses val="autoZero"/>
        <c:auto val="1"/>
        <c:lblAlgn val="ctr"/>
        <c:lblOffset val="100"/>
        <c:noMultiLvlLbl val="0"/>
      </c:catAx>
      <c:valAx>
        <c:axId val="-1789885696"/>
        <c:scaling>
          <c:orientation val="minMax"/>
          <c:max val="100"/>
        </c:scaling>
        <c:delete val="1"/>
        <c:axPos val="r"/>
        <c:numFmt formatCode="0.0" sourceLinked="1"/>
        <c:majorTickMark val="out"/>
        <c:minorTickMark val="none"/>
        <c:tickLblPos val="nextTo"/>
        <c:crossAx val="-1789888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42456875922498"/>
          <c:y val="0.13868190776790901"/>
          <c:w val="0.52562922624429298"/>
          <c:h val="0.79480042004229201"/>
        </c:manualLayout>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E363-C74A-8848-F93E48C7C561}"/>
              </c:ext>
            </c:extLst>
          </c:dPt>
          <c:dPt>
            <c:idx val="1"/>
            <c:bubble3D val="0"/>
            <c:spPr>
              <a:noFill/>
              <a:ln w="19050">
                <a:noFill/>
              </a:ln>
              <a:effectLst/>
            </c:spPr>
            <c:extLst>
              <c:ext xmlns:c16="http://schemas.microsoft.com/office/drawing/2014/chart" uri="{C3380CC4-5D6E-409C-BE32-E72D297353CC}">
                <c16:uniqueId val="{00000003-E363-C74A-8848-F93E48C7C561}"/>
              </c:ext>
            </c:extLst>
          </c:dPt>
          <c:dLbls>
            <c:dLbl>
              <c:idx val="0"/>
              <c:layout>
                <c:manualLayout>
                  <c:x val="-0.22996069356439899"/>
                  <c:y val="9.194789073801359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63-C74A-8848-F93E48C7C561}"/>
                </c:ext>
              </c:extLst>
            </c:dLbl>
            <c:dLbl>
              <c:idx val="1"/>
              <c:delete val="1"/>
              <c:extLst>
                <c:ext xmlns:c15="http://schemas.microsoft.com/office/drawing/2012/chart" uri="{CE6537A1-D6FC-4f65-9D91-7224C49458BB}"/>
                <c:ext xmlns:c16="http://schemas.microsoft.com/office/drawing/2014/chart" uri="{C3380CC4-5D6E-409C-BE32-E72D297353CC}">
                  <c16:uniqueId val="{00000003-E363-C74A-8848-F93E48C7C5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All respondents</c:v>
                </c:pt>
              </c:strCache>
            </c:strRef>
          </c:cat>
          <c:val>
            <c:numRef>
              <c:f>Sheet1!$B$2:$B$3</c:f>
              <c:numCache>
                <c:formatCode>0%</c:formatCode>
                <c:ptCount val="2"/>
                <c:pt idx="0">
                  <c:v>0.56000000000000005</c:v>
                </c:pt>
                <c:pt idx="1">
                  <c:v>0.44</c:v>
                </c:pt>
              </c:numCache>
            </c:numRef>
          </c:val>
          <c:extLst>
            <c:ext xmlns:c16="http://schemas.microsoft.com/office/drawing/2014/chart" uri="{C3380CC4-5D6E-409C-BE32-E72D297353CC}">
              <c16:uniqueId val="{00000004-E363-C74A-8848-F93E48C7C561}"/>
            </c:ext>
          </c:extLst>
        </c:ser>
        <c:ser>
          <c:idx val="1"/>
          <c:order val="1"/>
          <c:tx>
            <c:strRef>
              <c:f>Sheet1!$C$1</c:f>
              <c:strCache>
                <c:ptCount val="1"/>
                <c:pt idx="0">
                  <c:v>Column1</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6-E363-C74A-8848-F93E48C7C561}"/>
              </c:ext>
            </c:extLst>
          </c:dPt>
          <c:dPt>
            <c:idx val="1"/>
            <c:bubble3D val="0"/>
            <c:spPr>
              <a:noFill/>
              <a:ln w="19050">
                <a:noFill/>
              </a:ln>
              <a:effectLst/>
            </c:spPr>
            <c:extLst>
              <c:ext xmlns:c16="http://schemas.microsoft.com/office/drawing/2014/chart" uri="{C3380CC4-5D6E-409C-BE32-E72D297353CC}">
                <c16:uniqueId val="{00000008-E363-C74A-8848-F93E48C7C561}"/>
              </c:ext>
            </c:extLst>
          </c:dPt>
          <c:dLbls>
            <c:dLbl>
              <c:idx val="0"/>
              <c:layout>
                <c:manualLayout>
                  <c:x val="-0.38969988654457499"/>
                  <c:y val="-0.14826606829399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63-C74A-8848-F93E48C7C561}"/>
                </c:ext>
              </c:extLst>
            </c:dLbl>
            <c:dLbl>
              <c:idx val="1"/>
              <c:delete val="1"/>
              <c:extLst>
                <c:ext xmlns:c15="http://schemas.microsoft.com/office/drawing/2012/chart" uri="{CE6537A1-D6FC-4f65-9D91-7224C49458BB}"/>
                <c:ext xmlns:c16="http://schemas.microsoft.com/office/drawing/2014/chart" uri="{C3380CC4-5D6E-409C-BE32-E72D297353CC}">
                  <c16:uniqueId val="{00000008-E363-C74A-8848-F93E48C7C5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All respondents</c:v>
                </c:pt>
              </c:strCache>
            </c:strRef>
          </c:cat>
          <c:val>
            <c:numRef>
              <c:f>Sheet1!$C$2:$C$3</c:f>
              <c:numCache>
                <c:formatCode>0%</c:formatCode>
                <c:ptCount val="2"/>
                <c:pt idx="0">
                  <c:v>0.7</c:v>
                </c:pt>
                <c:pt idx="1">
                  <c:v>0.3</c:v>
                </c:pt>
              </c:numCache>
            </c:numRef>
          </c:val>
          <c:extLst>
            <c:ext xmlns:c16="http://schemas.microsoft.com/office/drawing/2014/chart" uri="{C3380CC4-5D6E-409C-BE32-E72D297353CC}">
              <c16:uniqueId val="{00000009-E363-C74A-8848-F93E48C7C561}"/>
            </c:ext>
          </c:extLst>
        </c:ser>
        <c:dLbls>
          <c:showLegendKey val="0"/>
          <c:showVal val="1"/>
          <c:showCatName val="0"/>
          <c:showSerName val="0"/>
          <c:showPercent val="0"/>
          <c:showBubbleSize val="0"/>
          <c:showLeaderLines val="0"/>
        </c:dLbls>
        <c:firstSliceAng val="0"/>
        <c:holeSize val="3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chemeClr val="tx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76B3-0645-A609-41CF9FCF8CC6}"/>
              </c:ext>
            </c:extLst>
          </c:dPt>
          <c:dPt>
            <c:idx val="1"/>
            <c:invertIfNegative val="0"/>
            <c:bubble3D val="0"/>
            <c:spPr>
              <a:solidFill>
                <a:srgbClr val="FB3449"/>
              </a:solidFill>
              <a:ln>
                <a:noFill/>
              </a:ln>
              <a:effectLst/>
            </c:spPr>
            <c:extLst>
              <c:ext xmlns:c16="http://schemas.microsoft.com/office/drawing/2014/chart" uri="{C3380CC4-5D6E-409C-BE32-E72D297353CC}">
                <c16:uniqueId val="{00000003-76B3-0645-A609-41CF9FCF8CC6}"/>
              </c:ext>
            </c:extLst>
          </c:dPt>
          <c:cat>
            <c:strRef>
              <c:f>Sheet1!$A$2:$A$3</c:f>
              <c:strCache>
                <c:ptCount val="2"/>
                <c:pt idx="0">
                  <c:v>Not exposed to cinema</c:v>
                </c:pt>
                <c:pt idx="1">
                  <c:v>Exposed to cinema</c:v>
                </c:pt>
              </c:strCache>
            </c:strRef>
          </c:cat>
          <c:val>
            <c:numRef>
              <c:f>Sheet1!$B$2:$B$3</c:f>
              <c:numCache>
                <c:formatCode>0.00%</c:formatCode>
                <c:ptCount val="2"/>
                <c:pt idx="0">
                  <c:v>0.5</c:v>
                </c:pt>
                <c:pt idx="1">
                  <c:v>0.65</c:v>
                </c:pt>
              </c:numCache>
            </c:numRef>
          </c:val>
          <c:extLst>
            <c:ext xmlns:c16="http://schemas.microsoft.com/office/drawing/2014/chart" uri="{C3380CC4-5D6E-409C-BE32-E72D297353CC}">
              <c16:uniqueId val="{00000004-76B3-0645-A609-41CF9FCF8CC6}"/>
            </c:ext>
          </c:extLst>
        </c:ser>
        <c:dLbls>
          <c:showLegendKey val="0"/>
          <c:showVal val="0"/>
          <c:showCatName val="0"/>
          <c:showSerName val="0"/>
          <c:showPercent val="0"/>
          <c:showBubbleSize val="0"/>
        </c:dLbls>
        <c:gapWidth val="219"/>
        <c:overlap val="-27"/>
        <c:axId val="-1793162576"/>
        <c:axId val="-1793160256"/>
      </c:barChart>
      <c:catAx>
        <c:axId val="-1793162576"/>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793160256"/>
        <c:crosses val="autoZero"/>
        <c:auto val="1"/>
        <c:lblAlgn val="ctr"/>
        <c:lblOffset val="100"/>
        <c:noMultiLvlLbl val="0"/>
      </c:catAx>
      <c:valAx>
        <c:axId val="-1793160256"/>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793162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37881449001E-2"/>
          <c:y val="0.181857025123189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114D-DB4A-A066-6E47DC68DEFC}"/>
              </c:ext>
            </c:extLst>
          </c:dPt>
          <c:dPt>
            <c:idx val="1"/>
            <c:invertIfNegative val="0"/>
            <c:bubble3D val="0"/>
            <c:spPr>
              <a:solidFill>
                <a:srgbClr val="FB3449"/>
              </a:solidFill>
              <a:ln>
                <a:noFill/>
              </a:ln>
              <a:effectLst/>
            </c:spPr>
            <c:extLst>
              <c:ext xmlns:c16="http://schemas.microsoft.com/office/drawing/2014/chart" uri="{C3380CC4-5D6E-409C-BE32-E72D297353CC}">
                <c16:uniqueId val="{00000003-114D-DB4A-A066-6E47DC68DEFC}"/>
              </c:ext>
            </c:extLst>
          </c:dPt>
          <c:cat>
            <c:strRef>
              <c:f>Sheet1!$A$2:$A$3</c:f>
              <c:strCache>
                <c:ptCount val="2"/>
                <c:pt idx="0">
                  <c:v>Not exposed to cinema</c:v>
                </c:pt>
                <c:pt idx="1">
                  <c:v>Exposed to cinema</c:v>
                </c:pt>
              </c:strCache>
            </c:strRef>
          </c:cat>
          <c:val>
            <c:numRef>
              <c:f>Sheet1!$B$2:$B$3</c:f>
              <c:numCache>
                <c:formatCode>0.00%</c:formatCode>
                <c:ptCount val="2"/>
                <c:pt idx="0">
                  <c:v>0.28000000000000003</c:v>
                </c:pt>
                <c:pt idx="1">
                  <c:v>0.4</c:v>
                </c:pt>
              </c:numCache>
            </c:numRef>
          </c:val>
          <c:extLst>
            <c:ext xmlns:c16="http://schemas.microsoft.com/office/drawing/2014/chart" uri="{C3380CC4-5D6E-409C-BE32-E72D297353CC}">
              <c16:uniqueId val="{00000004-114D-DB4A-A066-6E47DC68DEFC}"/>
            </c:ext>
          </c:extLst>
        </c:ser>
        <c:dLbls>
          <c:showLegendKey val="0"/>
          <c:showVal val="0"/>
          <c:showCatName val="0"/>
          <c:showSerName val="0"/>
          <c:showPercent val="0"/>
          <c:showBubbleSize val="0"/>
        </c:dLbls>
        <c:gapWidth val="219"/>
        <c:overlap val="-27"/>
        <c:axId val="-1793141504"/>
        <c:axId val="-1793139184"/>
      </c:barChart>
      <c:catAx>
        <c:axId val="-1793141504"/>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793139184"/>
        <c:crosses val="autoZero"/>
        <c:auto val="1"/>
        <c:lblAlgn val="ctr"/>
        <c:lblOffset val="100"/>
        <c:noMultiLvlLbl val="0"/>
      </c:catAx>
      <c:valAx>
        <c:axId val="-1793139184"/>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793141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382-964D-AF28-39F2A3DCED8C}"/>
              </c:ext>
            </c:extLst>
          </c:dPt>
          <c:dPt>
            <c:idx val="1"/>
            <c:invertIfNegative val="0"/>
            <c:bubble3D val="0"/>
            <c:spPr>
              <a:solidFill>
                <a:srgbClr val="FB3449"/>
              </a:solidFill>
              <a:ln>
                <a:noFill/>
              </a:ln>
              <a:effectLst/>
            </c:spPr>
            <c:extLst>
              <c:ext xmlns:c16="http://schemas.microsoft.com/office/drawing/2014/chart" uri="{C3380CC4-5D6E-409C-BE32-E72D297353CC}">
                <c16:uniqueId val="{00000003-5382-964D-AF28-39F2A3DCED8C}"/>
              </c:ext>
            </c:extLst>
          </c:dPt>
          <c:cat>
            <c:strRef>
              <c:f>Sheet1!$A$2:$A$3</c:f>
              <c:strCache>
                <c:ptCount val="2"/>
                <c:pt idx="0">
                  <c:v>Not exposed to cinema</c:v>
                </c:pt>
                <c:pt idx="1">
                  <c:v>Exposed to cinema</c:v>
                </c:pt>
              </c:strCache>
            </c:strRef>
          </c:cat>
          <c:val>
            <c:numRef>
              <c:f>Sheet1!$B$2:$B$3</c:f>
              <c:numCache>
                <c:formatCode>0.00%</c:formatCode>
                <c:ptCount val="2"/>
                <c:pt idx="0">
                  <c:v>0.25</c:v>
                </c:pt>
                <c:pt idx="1">
                  <c:v>0.4</c:v>
                </c:pt>
              </c:numCache>
            </c:numRef>
          </c:val>
          <c:extLst>
            <c:ext xmlns:c16="http://schemas.microsoft.com/office/drawing/2014/chart" uri="{C3380CC4-5D6E-409C-BE32-E72D297353CC}">
              <c16:uniqueId val="{00000004-5382-964D-AF28-39F2A3DCED8C}"/>
            </c:ext>
          </c:extLst>
        </c:ser>
        <c:dLbls>
          <c:showLegendKey val="0"/>
          <c:showVal val="0"/>
          <c:showCatName val="0"/>
          <c:showSerName val="0"/>
          <c:showPercent val="0"/>
          <c:showBubbleSize val="0"/>
        </c:dLbls>
        <c:gapWidth val="219"/>
        <c:overlap val="-27"/>
        <c:axId val="-1789877168"/>
        <c:axId val="-1789874848"/>
      </c:barChart>
      <c:catAx>
        <c:axId val="-178987716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789874848"/>
        <c:crosses val="autoZero"/>
        <c:auto val="1"/>
        <c:lblAlgn val="ctr"/>
        <c:lblOffset val="100"/>
        <c:noMultiLvlLbl val="0"/>
      </c:catAx>
      <c:valAx>
        <c:axId val="-1789874848"/>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789877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741D12-1BA0-4D16-B253-39E4DA7AD69F}" type="datetimeFigureOut">
              <a:rPr lang="en-US" smtClean="0"/>
              <a:pPr/>
              <a:t>10/2/19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10/2/19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i="1" u="none" strike="noStrike" kern="1200" baseline="0" dirty="0">
                <a:solidFill>
                  <a:schemeClr val="tx1"/>
                </a:solidFill>
                <a:latin typeface="+mn-lt"/>
                <a:ea typeface="+mn-ea"/>
                <a:cs typeface="+mn-cs"/>
              </a:rPr>
              <a:t>Mission 16-34: Launch, Land, Impact </a:t>
            </a:r>
            <a:r>
              <a:rPr lang="en-GB" sz="1300" b="0" i="0" u="none" strike="noStrike" kern="1200" baseline="0" dirty="0">
                <a:solidFill>
                  <a:schemeClr val="tx1"/>
                </a:solidFill>
                <a:latin typeface="+mn-lt"/>
                <a:ea typeface="+mn-ea"/>
                <a:cs typeface="+mn-cs"/>
              </a:rPr>
              <a:t>is the fourth edition of DCM’s industry-leading </a:t>
            </a:r>
            <a:r>
              <a:rPr lang="en-GB" sz="1300" b="1" i="1" u="none" strike="noStrike" kern="1200" baseline="0" dirty="0">
                <a:solidFill>
                  <a:schemeClr val="tx1"/>
                </a:solidFill>
                <a:latin typeface="+mn-lt"/>
                <a:ea typeface="+mn-ea"/>
                <a:cs typeface="+mn-cs"/>
              </a:rPr>
              <a:t>Building Box Office Brands</a:t>
            </a:r>
            <a:r>
              <a:rPr lang="en-GB" sz="1300" b="0" i="1" u="none" strike="noStrike" kern="1200" baseline="0" dirty="0">
                <a:solidFill>
                  <a:schemeClr val="tx1"/>
                </a:solidFill>
                <a:latin typeface="+mn-lt"/>
                <a:ea typeface="+mn-ea"/>
                <a:cs typeface="+mn-cs"/>
              </a:rPr>
              <a:t> </a:t>
            </a:r>
            <a:r>
              <a:rPr lang="en-GB" sz="1300" b="0" i="0" u="none" strike="noStrike" kern="1200" baseline="0" dirty="0">
                <a:solidFill>
                  <a:schemeClr val="tx1"/>
                </a:solidFill>
                <a:latin typeface="+mn-lt"/>
                <a:ea typeface="+mn-ea"/>
                <a:cs typeface="+mn-cs"/>
              </a:rPr>
              <a:t>series. </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Created in partnership with independent insight and strategy agency </a:t>
            </a:r>
            <a:r>
              <a:rPr lang="en-GB" sz="1300" b="0" i="0" u="none" strike="noStrike" kern="1200" baseline="0" dirty="0" err="1">
                <a:solidFill>
                  <a:schemeClr val="tx1"/>
                </a:solidFill>
                <a:latin typeface="+mn-lt"/>
                <a:ea typeface="+mn-ea"/>
                <a:cs typeface="+mn-cs"/>
              </a:rPr>
              <a:t>Differentology</a:t>
            </a:r>
            <a:r>
              <a:rPr lang="en-GB" sz="1300" b="0" i="0" u="none" strike="noStrike" kern="1200" baseline="0" dirty="0">
                <a:solidFill>
                  <a:schemeClr val="tx1"/>
                </a:solidFill>
                <a:latin typeface="+mn-lt"/>
                <a:ea typeface="+mn-ea"/>
                <a:cs typeface="+mn-cs"/>
              </a:rPr>
              <a:t>, the study explores the different roles that AV media play in the lives of young people and how cinema helps brands launch and land their messages with impact. </a:t>
            </a:r>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3684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However in amongst this all, there’s a key challenge for advertisers trying to positively engage the 16-34 audience. Audiences are increasingly feeling bombarded by the amount of advertising they are being exposed to – specifically online advertising which people in our focus groups referred to as ‘hounding’ them. </a:t>
            </a:r>
          </a:p>
          <a:p>
            <a:endParaRPr lang="en-US" sz="1400" dirty="0"/>
          </a:p>
          <a:p>
            <a:r>
              <a:rPr lang="en-US" sz="1400" dirty="0"/>
              <a:t>It’s this perception of overwhelming amounts of targeted advertising driving this tech-savvy audience to install ad blockers (40% of 16-34s have ad blocker software on a device they own) and adds to the attractiveness of services such as Netflix and Spotify Premium that provide quality content with no ads. </a:t>
            </a:r>
          </a:p>
          <a:p>
            <a:endParaRPr lang="en-US" sz="1400" dirty="0"/>
          </a:p>
          <a:p>
            <a:r>
              <a:rPr lang="en-US" sz="1400" dirty="0"/>
              <a:t>So our industry has created a challenge for itself - how do you actually positively engage with this key audience when they’re now feeling hounded by advertisers and actively seeking ways to minimize the amount of advertising they’re seeing, in most contexts. </a:t>
            </a:r>
          </a:p>
          <a:p>
            <a:endParaRPr lang="en-US" sz="1400" dirty="0"/>
          </a:p>
          <a:p>
            <a:r>
              <a:rPr lang="en-US" sz="1400" dirty="0"/>
              <a:t>We wanted to investigate the role of AV channels in people’s life off the back of this and specifically understand the value of cinema in engaging with this audience….</a:t>
            </a:r>
          </a:p>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913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i="0" u="none" strike="noStrike" kern="1200" baseline="0" dirty="0">
                <a:solidFill>
                  <a:schemeClr val="tx1"/>
                </a:solidFill>
                <a:latin typeface="+mn-lt"/>
                <a:ea typeface="+mn-ea"/>
                <a:cs typeface="+mn-cs"/>
              </a:rPr>
              <a:t>Across the first two </a:t>
            </a:r>
            <a:r>
              <a:rPr lang="en-GB" sz="1300" b="0" i="0" u="none" strike="noStrike" kern="1200" baseline="0" dirty="0" err="1">
                <a:solidFill>
                  <a:schemeClr val="tx1"/>
                </a:solidFill>
                <a:latin typeface="+mn-lt"/>
                <a:ea typeface="+mn-ea"/>
                <a:cs typeface="+mn-cs"/>
              </a:rPr>
              <a:t>qual</a:t>
            </a:r>
            <a:r>
              <a:rPr lang="en-GB" sz="1300" b="0" i="0" u="none" strike="noStrike" kern="1200" baseline="0" dirty="0">
                <a:solidFill>
                  <a:schemeClr val="tx1"/>
                </a:solidFill>
                <a:latin typeface="+mn-lt"/>
                <a:ea typeface="+mn-ea"/>
                <a:cs typeface="+mn-cs"/>
              </a:rPr>
              <a:t> phases we collated a list of different phrases and descriptions of the different viewing experiences people had with the different AV media. In the survey to 1,000 16-34s we asked them to select which descriptors they most associated with viewing content on each of the AV platforms.</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This slide highlights the Top 3 phrases selected for each AV platform and showcases the unique position that cinema occupies in the AV landscape. </a:t>
            </a:r>
          </a:p>
          <a:p>
            <a:endParaRPr lang="en-GB" sz="1300" b="0" i="0" u="none" strike="noStrike" kern="1200" baseline="0" dirty="0">
              <a:solidFill>
                <a:schemeClr val="tx1"/>
              </a:solidFill>
              <a:latin typeface="+mn-lt"/>
              <a:ea typeface="+mn-ea"/>
              <a:cs typeface="+mn-cs"/>
            </a:endParaRPr>
          </a:p>
          <a:p>
            <a:r>
              <a:rPr lang="en-GB" sz="1400" b="0" dirty="0">
                <a:solidFill>
                  <a:srgbClr val="2B2B2A"/>
                </a:solidFill>
                <a:latin typeface="Calibri" panose="020F0502020204030204" pitchFamily="34" charset="0"/>
                <a:cs typeface="Calibri" panose="020F0502020204030204" pitchFamily="34" charset="0"/>
              </a:rPr>
              <a:t>At a basic level, Live TV, VOD, YouTube and videos on social are broadly seen as ways to fill time with some slight differences for each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Live TV provides a comforting accompaniment.</a:t>
            </a:r>
            <a:endParaRPr lang="en-GB" sz="9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VOD is the place to binge on favourite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YouTube is a temporary escape from other tasks (e.g. popping to YT for a quick video to distract yourself from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Videos on Social Media are far more spontaneous and often given less attention.</a:t>
            </a:r>
          </a:p>
          <a:p>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Whereas, Cinema is perceived as a shared experience, highly attentive and providing quality content – offering something unique to audiences and highlights why cinema remains in such strong health with the 16-34 audience. </a:t>
            </a:r>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02680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Live TV is still important in the AV landscape with most of our 16-34s watching every day.</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It has the ability to play different roles and fulfil different needs, being driven by either ‘context’ or ‘content’.</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Throughout the week, live TV viewing is mostly spontaneous and the choice is generally random – ‘grazing’ without a fixed idea of what to watch.</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There are occasional ‘appointments-to-view’ for content which ‘must’ be watched live (like reality TV series, or sporting events).</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36030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VOD plays very different roles when viewed ‘solo’ compared to viewing in a ‘social’ context.</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Most of the solo viewing we recorded was often long ‘bingeing’ occasions, late at night or throughout the day on weekends.</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Social viewing provides the occasions where engagement is highest: ‘our show’ which couples watch together, generally a high-quality drama series. This provides a chance to escape together into a shared story.</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936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YouTube provides a quick distraction when 16-34s aren’t willing to invest the time or effort in a longer AV episode.</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The passive and addictive nature of ‘auto-play’ turns short sessions into much longer ones, almost by accident.</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It’s used as background in a wide range of contexts, from getting ready, to cooking, to working.</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27664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AV is different here: it’s part of the broader social media experience, rather than a channel in it’s own right.</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Video viewing is very unstructured. Depending on what catches the eye occasions can last a few seconds or as long as TV episodes.</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Instagram and Snapchat content was perceived as more ‘personal’, while Facebook is great for stumbling across funny or interesting videos (but has a lot of low-quality content which needs to be sifted through).</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584164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that cinema delivers a unique experience for audiences but we wanted to further understand this, the role that it plays for audiences and what this could mean for advertisers.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8440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research showed that cinema meets different needs for audiences and is able to fulfill a range of different roles – at an individual level, a social (peer group) level and also at a broader societal and cultural level.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830462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Film remains a valued ‘passion point’ for many and something that connects people together. Blockbuster films are big cultural moments that audiences enjoy sharing together – particularly true of those films which form part of years/decades-long franchises and worlds. </a:t>
            </a:r>
          </a:p>
          <a:p>
            <a:endParaRPr lang="en-US" sz="1400" dirty="0"/>
          </a:p>
          <a:p>
            <a:r>
              <a:rPr lang="en-US" sz="1400" dirty="0"/>
              <a:t>In recent years we’ve seen this with the likes of Star Wars, Fast &amp; Furious and most recently Avengers – the beginning of the culmination of a decade long narrative was a huge cultural moment in 2018 and to be part of the conversation audiences have to go and see the movie at the cinema, otherwise they’ll miss out on the moment and have to wait months for the DVD/home </a:t>
            </a:r>
            <a:r>
              <a:rPr lang="en-US" sz="1400" dirty="0" err="1"/>
              <a:t>ents</a:t>
            </a:r>
            <a:r>
              <a:rPr lang="en-US" sz="1400" dirty="0"/>
              <a:t> release. </a:t>
            </a:r>
          </a:p>
          <a:p>
            <a:endParaRPr lang="en-US" sz="1400" dirty="0"/>
          </a:p>
          <a:p>
            <a:r>
              <a:rPr lang="en-US" sz="1400" dirty="0"/>
              <a:t>This is why 25% of ALL 16-34s in the UK went to see Infinity War at the cinema. Young audiences don’t want to miss out on the moment and that’s why cinema admissions have continued to grow – with a slate of big blockbuster titles designed for a 16-34 audience, cinemagoers continue to come in big numbers for the quality content, and to be part of that conversation.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1146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Whereas a lot of AV consumption is solus these days (e.g. watching catch-up on your phone on the commute, watching YouTube on your own laptop or watching Instagram Stories on your phone) going to the cinema remains a fundamentally social activity we share with a core group of close friends and family.</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95% of all cinema visits by 16-34s are shared with others so it’s an inherent social experience and cinema importantly fulfils the need for human connection that we as social beings all feel. Cinema is a way for friendship groups, partners and families to connect over something together. </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And cinema isn’t just a social experience in terms of the people you’ve gone with – it’s a broader social experience where you’re sat in a room full of strangers all engaging and watching the same thing at the same time – even if you’re never talking to these strangers.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4046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of the research was to better understand the role that different AV media – live TV, VOD, YouTube, social video (e.g. Facebook, Instagram) – play in the lives of 16-34 adults in 2018 and how does cinema continue to fit into this AV world and ultimately what this means for brands and their AV campaigns.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6067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Psychologist Erica Boothby was interested by these moments she termed “social but silent“ – think cinema trips, art galleries or gigs. There are occasions where you can be sharing the same experience with hundreds, if not thousands of strangers. Boothby &amp; her colleagues were interested in whether experiences are amplified in a social context  - even if we aren’t directly communicating with others. </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Through a series of experiments they found that social contexts (e.g. a group cinema viewing) provide an elevated emotional response – reactions are more powerful and memorable when the experience has been shared with others (even silently) than when experienced alone.</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This is incredibly powerful for advertisers – not only are your naturally tapping into a more positive mindset when engaging with people at the cinema but you’re also gaining the benefit for the shared experience – which will elevate emotional reaction to the content on the big screen too.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02244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Cinema also plays an important role at an individual level for cinemagoers – it continues to provide an environment for immersive experiences, away from the everyday and mundane.</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At the core of this are stories and narratives we can get emotionally involved in and properly switch off from the outside world for 2-3 hours – a rarity these days when the 16-34 audience feel that they are constantly connected and overly reliant on your devices etc.</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The mental break that cinema provides and the fact that it takes their full attention, with no distractions ‘allowed’ is incredibly valued. </a:t>
            </a:r>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92246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The cinema experience is full of important rituals that shape how people behave there.</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These rituals provide an emotional and psychological break from the audience’s everyday routines. </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By providing a well-defined, ‘formal’ pattern to follow, these rituals bring comfort and excitement. They allow us to access positive emotions quickly and easily that we don’t experience in the everyday.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13127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cap="none" dirty="0">
                <a:solidFill>
                  <a:schemeClr val="tx1">
                    <a:lumMod val="85000"/>
                    <a:lumOff val="15000"/>
                  </a:schemeClr>
                </a:solidFill>
                <a:latin typeface="Helvetica" pitchFamily="2" charset="0"/>
              </a:rPr>
              <a:t>Gathering space</a:t>
            </a:r>
          </a:p>
          <a:p>
            <a:r>
              <a:rPr lang="en-US" sz="1400" cap="none" dirty="0">
                <a:solidFill>
                  <a:schemeClr val="tx1">
                    <a:lumMod val="85000"/>
                    <a:lumOff val="15000"/>
                  </a:schemeClr>
                </a:solidFill>
                <a:latin typeface="Helvetica" pitchFamily="2" charset="0"/>
              </a:rPr>
              <a:t>It’s a common area for everyone to meet their own group. Once everyone is gathered, the social experience gets underway.</a:t>
            </a:r>
          </a:p>
          <a:p>
            <a:endParaRPr lang="en-US" sz="1400" dirty="0"/>
          </a:p>
          <a:p>
            <a:r>
              <a:rPr lang="en-US" sz="1600" b="1" cap="none" dirty="0" err="1">
                <a:solidFill>
                  <a:schemeClr val="tx1">
                    <a:lumMod val="85000"/>
                    <a:lumOff val="15000"/>
                  </a:schemeClr>
                </a:solidFill>
                <a:latin typeface="Helvetica" pitchFamily="2" charset="0"/>
              </a:rPr>
              <a:t>Enterting</a:t>
            </a:r>
            <a:r>
              <a:rPr lang="en-US" sz="1600" b="1" cap="none" dirty="0">
                <a:solidFill>
                  <a:schemeClr val="tx1">
                    <a:lumMod val="85000"/>
                    <a:lumOff val="15000"/>
                  </a:schemeClr>
                </a:solidFill>
                <a:latin typeface="Helvetica" pitchFamily="2" charset="0"/>
              </a:rPr>
              <a:t> the cinema “bubble”</a:t>
            </a:r>
          </a:p>
          <a:p>
            <a:r>
              <a:rPr lang="en-US" sz="1400" cap="none" dirty="0">
                <a:solidFill>
                  <a:schemeClr val="tx1">
                    <a:lumMod val="85000"/>
                    <a:lumOff val="15000"/>
                  </a:schemeClr>
                </a:solidFill>
                <a:latin typeface="Helvetica" pitchFamily="2" charset="0"/>
              </a:rPr>
              <a:t>This sets up a transition from everyday life to something different - closed off from the world. </a:t>
            </a:r>
          </a:p>
          <a:p>
            <a:endParaRPr lang="en-US" sz="1400" cap="none" dirty="0">
              <a:solidFill>
                <a:schemeClr val="tx1">
                  <a:lumMod val="85000"/>
                  <a:lumOff val="15000"/>
                </a:schemeClr>
              </a:solidFill>
              <a:latin typeface="Helvetica" pitchFamily="2" charset="0"/>
            </a:endParaRPr>
          </a:p>
          <a:p>
            <a:r>
              <a:rPr lang="en-US" sz="1600" b="1" cap="none" dirty="0">
                <a:solidFill>
                  <a:schemeClr val="tx1">
                    <a:lumMod val="85000"/>
                    <a:lumOff val="15000"/>
                  </a:schemeClr>
                </a:solidFill>
                <a:latin typeface="Helvetica" pitchFamily="2" charset="0"/>
              </a:rPr>
              <a:t>The main event</a:t>
            </a:r>
          </a:p>
          <a:p>
            <a:r>
              <a:rPr lang="en-US" sz="1400" cap="none" dirty="0">
                <a:solidFill>
                  <a:schemeClr val="tx1">
                    <a:lumMod val="85000"/>
                    <a:lumOff val="15000"/>
                  </a:schemeClr>
                </a:solidFill>
                <a:latin typeface="Helvetica" pitchFamily="2" charset="0"/>
              </a:rPr>
              <a:t>The stage is now set for an intense, emotional experience.</a:t>
            </a:r>
          </a:p>
          <a:p>
            <a:endParaRPr lang="en-US" sz="1400" cap="none" dirty="0">
              <a:solidFill>
                <a:schemeClr val="tx1">
                  <a:lumMod val="85000"/>
                  <a:lumOff val="15000"/>
                </a:schemeClr>
              </a:solidFill>
              <a:latin typeface="Helvetica" pitchFamily="2" charset="0"/>
            </a:endParaRP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721459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cap="none" dirty="0">
                <a:solidFill>
                  <a:schemeClr val="tx1">
                    <a:lumMod val="85000"/>
                    <a:lumOff val="15000"/>
                  </a:schemeClr>
                </a:solidFill>
                <a:latin typeface="Helvetica" pitchFamily="2" charset="0"/>
              </a:rPr>
              <a:t>Cinema etiquette requires the audience to detach from the technologies that they so readily rely on throughout the rest of the day. </a:t>
            </a:r>
          </a:p>
          <a:p>
            <a:endParaRPr lang="en-US" sz="1600" cap="none" dirty="0">
              <a:solidFill>
                <a:schemeClr val="tx1">
                  <a:lumMod val="85000"/>
                  <a:lumOff val="15000"/>
                </a:schemeClr>
              </a:solidFill>
              <a:latin typeface="Helvetica" pitchFamily="2" charset="0"/>
            </a:endParaRPr>
          </a:p>
          <a:p>
            <a:r>
              <a:rPr lang="en-US" sz="1600" cap="none" dirty="0">
                <a:solidFill>
                  <a:schemeClr val="tx1">
                    <a:lumMod val="85000"/>
                    <a:lumOff val="15000"/>
                  </a:schemeClr>
                </a:solidFill>
                <a:latin typeface="Helvetica" pitchFamily="2" charset="0"/>
              </a:rPr>
              <a:t>Dependency on our phones and other devices is replaced by meaningful and powerful stories that 16-34s can get emotionally involved in (without distraction).</a:t>
            </a:r>
          </a:p>
          <a:p>
            <a:endParaRPr lang="en-US" sz="1600" cap="none" dirty="0">
              <a:solidFill>
                <a:schemeClr val="tx1">
                  <a:lumMod val="85000"/>
                  <a:lumOff val="15000"/>
                </a:schemeClr>
              </a:solidFill>
              <a:latin typeface="Helvetica" pitchFamily="2" charset="0"/>
            </a:endParaRPr>
          </a:p>
          <a:p>
            <a:endParaRPr lang="en-US" sz="16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89206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cap="none" dirty="0">
                <a:solidFill>
                  <a:schemeClr val="tx1">
                    <a:lumMod val="85000"/>
                    <a:lumOff val="15000"/>
                  </a:schemeClr>
                </a:solidFill>
                <a:latin typeface="Helvetica" pitchFamily="2" charset="0"/>
              </a:rPr>
              <a:t>The ad reel as a whole tees up the film by providing miniature narratives that we can momentarily lose ourselves in.</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34550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45505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Explore stage of the project we were keen to further understand the cinema experience in terms of the 16-34 audience perceive cinema advertising and it’s impact on them.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98414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the focus groups one cinemagoer referred to experience of entering the screen as entering into a “bubble” – and almost three quarters of the 16-34 audience agree that a trip a cinema places them into a bubble where the outside world can’t intrude. </a:t>
            </a:r>
          </a:p>
          <a:p>
            <a:endParaRPr lang="en-US" sz="1600" dirty="0"/>
          </a:p>
          <a:p>
            <a:r>
              <a:rPr lang="en-US" sz="1600" dirty="0"/>
              <a:t>This true escapism is welcomed by the audience and the benefit for advertisers is that cinema ads are actually seen as part of the experience…</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392102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16-34 audience are receptive to cinema ads (as we know from other research conducted by Kantar </a:t>
            </a:r>
            <a:r>
              <a:rPr lang="en-US" sz="1600" dirty="0" err="1"/>
              <a:t>Millward</a:t>
            </a:r>
            <a:r>
              <a:rPr lang="en-US" sz="1600" dirty="0"/>
              <a:t> Brown) and this is in part is due to the fact that they perceive the ads as part of that ‘bubble’ experience. The ads indicate the beginning of the big screen showcase and are part of the ritual/process where the audience begin switching off from the outside world and losing themselves in content on the big screen.</a:t>
            </a:r>
          </a:p>
          <a:p>
            <a:endParaRPr lang="en-US" sz="1600" dirty="0"/>
          </a:p>
          <a:p>
            <a:r>
              <a:rPr lang="en-US" sz="1600" dirty="0"/>
              <a:t>This is unlike other AV ad formats where the ad breaks are actually interruptive to the experience, the ads jarring and pulling the viewer out of the “bubble” rather than helping draw them in, like they do in cinema. Audiences know they have ten minutes of ads, ten minutes of trailers before the film begins interrupted and therefore perceptions of ads in this environment are far more positive.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2886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Differentology</a:t>
            </a:r>
            <a:r>
              <a:rPr lang="en-GB" dirty="0"/>
              <a:t> undertook a three-stage approach to tackle our objectives of understanding AV consumption and cinema’s role within this for the 16-34 audience: </a:t>
            </a:r>
          </a:p>
          <a:p>
            <a:endParaRPr lang="en-GB" dirty="0"/>
          </a:p>
          <a:p>
            <a:pPr marL="0" marR="0" lvl="0" indent="0" algn="l" defTabSz="961844" rtl="0" eaLnBrk="1" fontAlgn="auto" latinLnBrk="0" hangingPunct="1">
              <a:lnSpc>
                <a:spcPct val="100000"/>
              </a:lnSpc>
              <a:spcBef>
                <a:spcPts val="0"/>
              </a:spcBef>
              <a:spcAft>
                <a:spcPts val="0"/>
              </a:spcAft>
              <a:buClrTx/>
              <a:buSzTx/>
              <a:buFontTx/>
              <a:buNone/>
              <a:tabLst/>
              <a:defRPr/>
            </a:pPr>
            <a:r>
              <a:rPr lang="en-GB" b="1" dirty="0"/>
              <a:t>EXPLORE: </a:t>
            </a:r>
            <a:r>
              <a:rPr lang="en-GB" sz="1400" dirty="0">
                <a:solidFill>
                  <a:srgbClr val="FFFFFF"/>
                </a:solidFill>
                <a:latin typeface="Arial"/>
              </a:rPr>
              <a:t>All participants aged 16-34, consumed the full range of AV channels (TV, VOD, Online video) and go to the cinema at least 3 times a year (to capture the spectrum of cinemagoing rather than just the heaviest cinemagoers)</a:t>
            </a:r>
          </a:p>
          <a:p>
            <a:endParaRPr lang="en-GB" dirty="0"/>
          </a:p>
          <a:p>
            <a:r>
              <a:rPr lang="en-GB" b="1" dirty="0"/>
              <a:t>DEFINE: </a:t>
            </a:r>
            <a:r>
              <a:rPr lang="en-GB" b="0" dirty="0"/>
              <a:t>12 participants were exposed to a typical 11-min ad reel in a cinema and then discussed the cinema experience, advertising and some broader cinema journey topics in a 90 minute focus group. </a:t>
            </a:r>
            <a:endParaRPr lang="en-GB" b="1" dirty="0"/>
          </a:p>
          <a:p>
            <a:endParaRPr lang="en-GB" dirty="0"/>
          </a:p>
          <a:p>
            <a:pPr marL="0" marR="0" lvl="0" indent="0" algn="l" defTabSz="961844" rtl="0" eaLnBrk="1" fontAlgn="auto" latinLnBrk="0" hangingPunct="1">
              <a:lnSpc>
                <a:spcPct val="100000"/>
              </a:lnSpc>
              <a:spcBef>
                <a:spcPts val="0"/>
              </a:spcBef>
              <a:spcAft>
                <a:spcPts val="0"/>
              </a:spcAft>
              <a:buClrTx/>
              <a:buSzTx/>
              <a:buFontTx/>
              <a:buNone/>
              <a:tabLst/>
              <a:defRPr/>
            </a:pPr>
            <a:r>
              <a:rPr lang="en-GB" b="1" dirty="0"/>
              <a:t>QUANTIFY: </a:t>
            </a:r>
            <a:r>
              <a:rPr lang="en-GB" b="0" dirty="0"/>
              <a:t>Having unearthed key themes in the two qualitative stages of the project we wanted to understand the scale of these and so commissioned </a:t>
            </a:r>
            <a:r>
              <a:rPr lang="en-GB" b="0" dirty="0" err="1"/>
              <a:t>Differentology</a:t>
            </a:r>
            <a:r>
              <a:rPr lang="en-GB" b="0" dirty="0"/>
              <a:t> to run a survey amongst 1,000 nationally representative 16-34s. To investigate the impact of cinema amongst this audience </a:t>
            </a:r>
            <a:r>
              <a:rPr lang="en-GB" b="0" dirty="0" err="1"/>
              <a:t>Differentology</a:t>
            </a:r>
            <a:r>
              <a:rPr lang="en-GB" b="0" dirty="0"/>
              <a:t> also undertook a meta-analysis of 12 cinema ad effectiveness projects they’d run to reveal average uplifts on key brand metrics. </a:t>
            </a:r>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87003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dirty="0">
                <a:solidFill>
                  <a:schemeClr val="bg1"/>
                </a:solidFill>
                <a:latin typeface="Helvetica" pitchFamily="2" charset="0"/>
              </a:rPr>
              <a:t>The fact that we all face forwards means that we are in prime position to enter into a ‘bubble’ as the lights go down, the adverts begin and we engage with what’s on the big screen in front of us.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0C22-72FB-A349-A5CC-2049C71182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698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In the survey, we asked the 1,000 16-34s to rank the different AV platforms on how intrusive they felt the ads were on each. The table shows the % of people who selected each channel for being the “most intrusive” – social media and YouTube are first and second, indicative of the annoying and interruptive formats of advertising used in those spaces. Cinema was least likely to be seen as intrusive – again highlighting how audiences are comparatively far more positive about advertising in this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It’s not just that they find cinema less intrusive – but they’re also paying more attention. Two thirds of 16-34s agreed that they do pay more attention to ads in cinema then elsewhere, and interestingly this increases to almost 75% for 16-34 Ad Avoiders.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These are people defined in our survey as currently using ad blocker software and subscribing to services such as Netflix &amp; Spotify Premium. By virtue of minimizing/eradicating advertising as much as possible, cinema is one of few place where this audience actual</a:t>
            </a:r>
            <a:r>
              <a:rPr lang="en-US" sz="1600" b="0" i="0" cap="none" dirty="0">
                <a:solidFill>
                  <a:schemeClr val="tx1">
                    <a:lumMod val="85000"/>
                    <a:lumOff val="15000"/>
                  </a:schemeClr>
                </a:solidFill>
                <a:latin typeface="Helvetica" pitchFamily="2" charset="0"/>
              </a:rPr>
              <a:t>ly </a:t>
            </a:r>
            <a:r>
              <a:rPr lang="en-US" sz="1600" b="1" i="0" cap="none" dirty="0">
                <a:solidFill>
                  <a:schemeClr val="tx1">
                    <a:lumMod val="85000"/>
                    <a:lumOff val="15000"/>
                  </a:schemeClr>
                </a:solidFill>
                <a:latin typeface="Helvetica" pitchFamily="2" charset="0"/>
              </a:rPr>
              <a:t>see</a:t>
            </a:r>
            <a:r>
              <a:rPr lang="en-US" sz="1600" b="0" i="0" cap="none" dirty="0">
                <a:solidFill>
                  <a:schemeClr val="tx1">
                    <a:lumMod val="85000"/>
                    <a:lumOff val="15000"/>
                  </a:schemeClr>
                </a:solidFill>
                <a:latin typeface="Helvetica" pitchFamily="2" charset="0"/>
              </a:rPr>
              <a:t> advertising. </a:t>
            </a: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Even the harder to reach 16-34 ‘Ad Avoiders’ can’t help but be dragged in, giving cinema adverts their full attention.</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79315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chemeClr val="tx1">
                    <a:lumMod val="85000"/>
                    <a:lumOff val="15000"/>
                  </a:schemeClr>
                </a:solidFill>
                <a:latin typeface="Helvetica" pitchFamily="2" charset="0"/>
              </a:rPr>
              <a:t>In the survey, we gave the 16-34 audience a planning challenge. They were told that they had a series of ads (5”, 10”, 30”and 60” ads) and needed to decide which versions they would choose to run across the following platforms: Instagram, Facebook, </a:t>
            </a:r>
            <a:r>
              <a:rPr lang="en-US" sz="1400" cap="none" dirty="0" err="1">
                <a:solidFill>
                  <a:schemeClr val="tx1">
                    <a:lumMod val="85000"/>
                    <a:lumOff val="15000"/>
                  </a:schemeClr>
                </a:solidFill>
                <a:latin typeface="Helvetica" pitchFamily="2" charset="0"/>
              </a:rPr>
              <a:t>Youtube</a:t>
            </a:r>
            <a:r>
              <a:rPr lang="en-US" sz="1400" cap="none" dirty="0">
                <a:solidFill>
                  <a:schemeClr val="tx1">
                    <a:lumMod val="85000"/>
                    <a:lumOff val="15000"/>
                  </a:schemeClr>
                </a:solidFill>
                <a:latin typeface="Helvetica" pitchFamily="2" charset="0"/>
              </a:rPr>
              <a:t>, BVOD, Live TV and Cinema. </a:t>
            </a:r>
          </a:p>
          <a:p>
            <a:endParaRPr lang="en-US" sz="1400" cap="none" dirty="0">
              <a:solidFill>
                <a:schemeClr val="tx1">
                  <a:lumMod val="85000"/>
                  <a:lumOff val="15000"/>
                </a:schemeClr>
              </a:solidFill>
              <a:latin typeface="Helvetica" pitchFamily="2" charset="0"/>
            </a:endParaRPr>
          </a:p>
          <a:p>
            <a:r>
              <a:rPr lang="en-US" sz="1400" cap="none" dirty="0">
                <a:solidFill>
                  <a:schemeClr val="tx1">
                    <a:lumMod val="85000"/>
                    <a:lumOff val="15000"/>
                  </a:schemeClr>
                </a:solidFill>
                <a:latin typeface="Helvetica" pitchFamily="2" charset="0"/>
              </a:rPr>
              <a:t>We found that the 16-34 audiences are far more open to longer length copy appearing in cinema – and this was the only place they really wanted to see this length of ad. Viewers are primed already to get ‘lost’ within a story – and the advert break acts as a warm-up for the longer and deeper stories to come.</a:t>
            </a:r>
          </a:p>
          <a:p>
            <a:endParaRPr lang="en-US" sz="1400" dirty="0"/>
          </a:p>
          <a:p>
            <a:r>
              <a:rPr lang="en-US" sz="1400" dirty="0"/>
              <a:t>If brands have 60” ads, cinema is the only place those ads should be showcased. Audiences don’t want to see them in other channels because they don’t believe they give enough attention/spend enough time on that platform to justify seeing a longer piece of copy. </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624161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Cinema doesn’t just allow brands the chance for this hard-to-engage, ad avoiding audience to actually see their ads (in full) – it gives them the opportunity to get this challenging audience to actually </a:t>
            </a:r>
            <a:r>
              <a:rPr lang="en-US" sz="1600" b="1" cap="none" dirty="0">
                <a:solidFill>
                  <a:schemeClr val="tx1">
                    <a:lumMod val="85000"/>
                    <a:lumOff val="15000"/>
                  </a:schemeClr>
                </a:solidFill>
                <a:latin typeface="Helvetica" pitchFamily="2" charset="0"/>
              </a:rPr>
              <a:t>engage </a:t>
            </a:r>
            <a:r>
              <a:rPr lang="en-US" sz="1600" b="0" cap="none" dirty="0">
                <a:solidFill>
                  <a:schemeClr val="tx1">
                    <a:lumMod val="85000"/>
                    <a:lumOff val="15000"/>
                  </a:schemeClr>
                </a:solidFill>
                <a:latin typeface="Helvetica" pitchFamily="2" charset="0"/>
              </a:rPr>
              <a:t>with the brand and the campaign. </a:t>
            </a:r>
            <a:endParaRPr lang="en-US" sz="200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7 in 10 of the 16-34 Ad Avoiders agree that they talk to the people they’re with at the cinema about the ads while they’re watching them. This audience deem cinema ads as not only worthy of their time, but also a </a:t>
            </a:r>
            <a:r>
              <a:rPr lang="en-US" sz="1600" b="0" cap="none" dirty="0" err="1">
                <a:solidFill>
                  <a:schemeClr val="tx1">
                    <a:lumMod val="85000"/>
                    <a:lumOff val="15000"/>
                  </a:schemeClr>
                </a:solidFill>
                <a:latin typeface="Helvetica" pitchFamily="2" charset="0"/>
              </a:rPr>
              <a:t>converstion</a:t>
            </a:r>
            <a:r>
              <a:rPr lang="en-US" sz="1600" b="0" cap="none" dirty="0">
                <a:solidFill>
                  <a:schemeClr val="tx1">
                    <a:lumMod val="85000"/>
                    <a:lumOff val="15000"/>
                  </a:schemeClr>
                </a:solidFill>
                <a:latin typeface="Helvetica" pitchFamily="2" charset="0"/>
              </a:rPr>
              <a:t>. No mean feat given their behavior of trying to minimize advertising experiences in other contexts. </a:t>
            </a:r>
            <a:endParaRPr lang="en-US" sz="16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5035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rgbClr val="2B2B2A"/>
                </a:solidFill>
                <a:latin typeface="Helvetica" pitchFamily="2" charset="0"/>
              </a:rPr>
              <a:t>With this project we were interested in understanding how the perceptions of cinema and its unique environment could benefit advertisers. In the survey we asked 16-34s to rank each AV platform based on how premium they thought each was, and how trustworthy they thought the advertising on each was too. </a:t>
            </a:r>
          </a:p>
          <a:p>
            <a:endParaRPr lang="en-US" sz="1400" cap="none" dirty="0">
              <a:solidFill>
                <a:srgbClr val="2B2B2A"/>
              </a:solidFill>
              <a:latin typeface="Helvetica" pitchFamily="2" charset="0"/>
            </a:endParaRPr>
          </a:p>
          <a:p>
            <a:r>
              <a:rPr lang="en-US" sz="1400" cap="none" dirty="0">
                <a:solidFill>
                  <a:srgbClr val="2B2B2A"/>
                </a:solidFill>
                <a:latin typeface="Helvetica" pitchFamily="2" charset="0"/>
              </a:rPr>
              <a:t>Cinema was most likely to be seen as premium (almost half of 16-34s picked cinema as the </a:t>
            </a:r>
            <a:r>
              <a:rPr lang="en-US" sz="1400" i="1" cap="none" dirty="0">
                <a:solidFill>
                  <a:srgbClr val="2B2B2A"/>
                </a:solidFill>
                <a:latin typeface="Helvetica" pitchFamily="2" charset="0"/>
              </a:rPr>
              <a:t>most</a:t>
            </a:r>
            <a:r>
              <a:rPr lang="en-US" sz="1400" i="0" cap="none" dirty="0">
                <a:solidFill>
                  <a:srgbClr val="2B2B2A"/>
                </a:solidFill>
                <a:latin typeface="Helvetica" pitchFamily="2" charset="0"/>
              </a:rPr>
              <a:t> premium) and the AV platform with the most trustworthy advertising – with the traditional channels (TV and Cinema) being far more likely to be highly thought on this metric vs. online advertising formats. </a:t>
            </a:r>
          </a:p>
          <a:p>
            <a:endParaRPr lang="en-US" sz="1400" i="0" cap="none" dirty="0">
              <a:solidFill>
                <a:srgbClr val="2B2B2A"/>
              </a:solidFill>
              <a:latin typeface="Helvetica" pitchFamily="2" charset="0"/>
            </a:endParaRPr>
          </a:p>
          <a:p>
            <a:r>
              <a:rPr lang="en-US" sz="1400" i="0" cap="none" dirty="0">
                <a:solidFill>
                  <a:srgbClr val="2B2B2A"/>
                </a:solidFill>
                <a:latin typeface="Helvetica" pitchFamily="2" charset="0"/>
              </a:rPr>
              <a:t>We then asked them to rank each platform based on where they felt ads made them feel more positively towards a brand – and again cinema came out top, being selected most frequently as the best place for making them feel more positive towards a brand.</a:t>
            </a:r>
          </a:p>
          <a:p>
            <a:endParaRPr lang="en-US" sz="1400" i="0" cap="none" dirty="0">
              <a:solidFill>
                <a:srgbClr val="2B2B2A"/>
              </a:solidFill>
              <a:latin typeface="Helvetica" pitchFamily="2" charset="0"/>
            </a:endParaRPr>
          </a:p>
          <a:p>
            <a:r>
              <a:rPr lang="en-US" sz="1400" i="0" cap="none" dirty="0">
                <a:solidFill>
                  <a:srgbClr val="2B2B2A"/>
                </a:solidFill>
                <a:latin typeface="Helvetica" pitchFamily="2" charset="0"/>
              </a:rPr>
              <a:t>Cinema’s ability to engage the 16-34 audience with brand advertising is crucial for advertisers for creating the right impression and building a trusted brand that people will perceive as premium quality. </a:t>
            </a:r>
            <a:endParaRPr lang="en-US" sz="1400" cap="none" dirty="0">
              <a:solidFill>
                <a:srgbClr val="2B2B2A"/>
              </a:solidFill>
              <a:latin typeface="Helvetica" pitchFamily="2" charset="0"/>
            </a:endParaRP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87695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wanted to go one step further and prove that cinema’s positive attributes and unique environment actually do pay off for brands too amongst the 16-34 audience. </a:t>
            </a:r>
          </a:p>
          <a:p>
            <a:endParaRPr lang="en-US" sz="1400" dirty="0"/>
          </a:p>
          <a:p>
            <a:r>
              <a:rPr lang="en-US" sz="1400" dirty="0" err="1"/>
              <a:t>Differentology</a:t>
            </a:r>
            <a:r>
              <a:rPr lang="en-US" sz="1400" dirty="0"/>
              <a:t> undertook a meta-analysis of 12 campaigns that they had measured the effectiveness of amongst the 16-34 audience across the last 18 months and found that those exposed to cinema were 30% more likely to have been left with a positive impression of the brand as a result of the campaign.</a:t>
            </a:r>
          </a:p>
          <a:p>
            <a:endParaRPr lang="en-US" sz="1400" dirty="0"/>
          </a:p>
          <a:p>
            <a:r>
              <a:rPr lang="en-US" sz="1400" dirty="0"/>
              <a:t>Furthermore, the highly attentive audience in cinema makes it the perfect environment for landing brand messages – results of the meta-analysis highlight that being exposed to cinema led to a 42% increase in rational brand perception agreement and 60% uplift in emotional brand perception agreement.</a:t>
            </a:r>
          </a:p>
          <a:p>
            <a:endParaRPr lang="en-US" sz="1400" dirty="0"/>
          </a:p>
          <a:p>
            <a:r>
              <a:rPr lang="en-US" sz="1400" dirty="0"/>
              <a:t>Highlighting the valuable role that cinema can play in both communicating key messages and </a:t>
            </a:r>
            <a:r>
              <a:rPr lang="en-US" sz="1400" b="1" dirty="0"/>
              <a:t>positively </a:t>
            </a:r>
            <a:r>
              <a:rPr lang="en-US" sz="1400" dirty="0"/>
              <a:t>engaging the 16-34 audience </a:t>
            </a:r>
            <a:r>
              <a:rPr lang="en-US" sz="1400"/>
              <a:t>with brands. </a:t>
            </a:r>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35687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0858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project we discovered five key themes about the way 16-34s consume AV content and their relationship with/perception of advertising and brands.</a:t>
            </a:r>
          </a:p>
          <a:p>
            <a:endParaRPr lang="en-US" dirty="0"/>
          </a:p>
          <a:p>
            <a:pPr marL="342900" indent="-342900">
              <a:buAutoNum type="arabicParenR"/>
            </a:pPr>
            <a:r>
              <a:rPr lang="en-US" dirty="0"/>
              <a:t>A lot of AV consumption (e.g. watching clips on YouTube, Netflix, social video) is consumed solo, but we found that occasions where co-viewing happens (e.g. cinema and some TV/VOD occasions) are seen as the happiest AV occasions with respondents talking about these occasions most effusively. </a:t>
            </a:r>
          </a:p>
          <a:p>
            <a:pPr marL="342900" indent="-342900">
              <a:buAutoNum type="arabicParenR"/>
            </a:pPr>
            <a:endParaRPr lang="en-US" dirty="0"/>
          </a:p>
          <a:p>
            <a:pPr marL="342900" indent="-342900">
              <a:buAutoNum type="arabicParenR"/>
            </a:pPr>
            <a:r>
              <a:rPr lang="en-US" dirty="0"/>
              <a:t>It’s no surprise that the 16-34 audience are heavy on-demand consumers – on-demand/catch-up has grown significantly in volume of hours watched and range of occasions for viewing. This audience are keen to watch what they want, when they want rather than be tethered to traditional schedules. We found that almost all respondents in the diary stage engaged with at least one ‘binge’ across the five day study, highlighting how prevalent this behavior and appetite for longform content is becoming. </a:t>
            </a:r>
          </a:p>
          <a:p>
            <a:pPr marL="342900" indent="-342900">
              <a:buAutoNum type="arabicParenR"/>
            </a:pPr>
            <a:endParaRPr lang="en-US" dirty="0"/>
          </a:p>
          <a:p>
            <a:pPr marL="342900" indent="-342900">
              <a:buAutoNum type="arabicParenR"/>
            </a:pPr>
            <a:r>
              <a:rPr lang="en-US" dirty="0"/>
              <a:t>For many of the diary respondents, they see multi-screening as their default setting when viewing content on their own on a TV screen, laptop or tablet. Mobile phone usage whilst viewing programming was high, but we noticed it to be particularly prevalent amongst younger female viewers. It’s not only digital distractions that tend to lure attention away from content, but many respondents were also engaging in ‘analogue’ distractions (e.g. crafts, cooking, packing) while having TV/YouTube/VOD etc. on in the way background. </a:t>
            </a:r>
          </a:p>
          <a:p>
            <a:pPr marL="342900" indent="-342900">
              <a:buAutoNum type="arabicParenR"/>
            </a:pPr>
            <a:endParaRPr lang="en-US" dirty="0"/>
          </a:p>
          <a:p>
            <a:pPr marL="342900" indent="-342900">
              <a:buAutoNum type="arabicParenR"/>
            </a:pPr>
            <a:r>
              <a:rPr lang="en-US" dirty="0"/>
              <a:t>An increasing number of 16-34s are installing ad-blockers, multi-screening while watching broadcaster VOD, and recording live TV specifically to skip ad breaks. 16-34s are also citing a lack of ads as the primary advantage of SVOD platforms like Netflix (even above the range of content available) – and now that they’re so readily using services like Netflix &amp; Spotify Premium broadcast and online ads seem all the more interruptive.</a:t>
            </a:r>
          </a:p>
          <a:p>
            <a:pPr marL="342900" indent="-342900">
              <a:buAutoNum type="arabicParenR"/>
            </a:pPr>
            <a:endParaRPr lang="en-US" dirty="0"/>
          </a:p>
          <a:p>
            <a:pPr marL="342900" indent="-342900">
              <a:buAutoNum type="arabicParenR"/>
            </a:pPr>
            <a:r>
              <a:rPr lang="en-US" dirty="0"/>
              <a:t>During the diary stage we asked respondents about their </a:t>
            </a:r>
            <a:r>
              <a:rPr lang="en-US" dirty="0" err="1"/>
              <a:t>favourite</a:t>
            </a:r>
            <a:r>
              <a:rPr lang="en-US" dirty="0"/>
              <a:t> brands. You might think that this younger audience would reel off a list of niche or disrupter brands, but actually the majority of the ‘</a:t>
            </a:r>
            <a:r>
              <a:rPr lang="en-US" dirty="0" err="1"/>
              <a:t>favourite</a:t>
            </a:r>
            <a:r>
              <a:rPr lang="en-US" dirty="0"/>
              <a:t> brands’ listed were generally mass-market brands with mainstream appeal (e.g. Starbucks, Adidas, Cadbury’s). Th</a:t>
            </a:r>
            <a:r>
              <a:rPr lang="en-US" sz="1200" cap="none" dirty="0">
                <a:solidFill>
                  <a:schemeClr val="tx1">
                    <a:lumMod val="85000"/>
                    <a:lumOff val="15000"/>
                  </a:schemeClr>
                </a:solidFill>
                <a:latin typeface="Helvetica" pitchFamily="2" charset="0"/>
              </a:rPr>
              <a:t>ese brands are seen as familiar, comforting and trustworthy and despite their mass appeal 16-34 consumers still feel a personal, emotive connection to them. </a:t>
            </a:r>
          </a:p>
          <a:p>
            <a:endParaRPr lang="en-US" sz="1200" cap="none" dirty="0">
              <a:solidFill>
                <a:schemeClr val="tx1">
                  <a:lumMod val="85000"/>
                  <a:lumOff val="15000"/>
                </a:schemeClr>
              </a:solidFill>
              <a:latin typeface="Helvetica" pitchFamily="2" charset="0"/>
            </a:endParaRPr>
          </a:p>
          <a:p>
            <a:pPr marL="0" indent="0">
              <a:buNone/>
            </a:pPr>
            <a:endParaRPr lang="en-US" dirty="0"/>
          </a:p>
          <a:p>
            <a:pPr marL="342900" indent="-342900">
              <a:buAutoNum type="arabicParenR"/>
            </a:pPr>
            <a:endParaRPr lang="en-US" dirty="0"/>
          </a:p>
          <a:p>
            <a:pPr marL="342900" indent="-342900">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287090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US" dirty="0"/>
              <a:t>A lot of AV consumption (e.g. watching clips on YouTube, Netflix, social video) is consumed solo, but we found that occasions where co-viewing happens (e.g. cinema and some TV/VOD occasions) are seen as the happiest AV occasions with respondents talking about these occasions most effusively. </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3958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It’s no surprise that the 16-34 audience are heavy on-demand consumers – on-demand/catch-up has grown significantly in volume of hours watched and range of occasions for viewing. </a:t>
            </a:r>
          </a:p>
          <a:p>
            <a:pPr marL="0" indent="0">
              <a:buNone/>
            </a:pPr>
            <a:endParaRPr lang="en-US" sz="1400" dirty="0"/>
          </a:p>
          <a:p>
            <a:pPr marL="0" indent="0">
              <a:buNone/>
            </a:pPr>
            <a:r>
              <a:rPr lang="en-US" sz="1400" dirty="0"/>
              <a:t>This audience are keen to watch what they want, when they want rather than be tethered to traditional schedules. </a:t>
            </a:r>
          </a:p>
          <a:p>
            <a:pPr marL="0" indent="0">
              <a:buNone/>
            </a:pPr>
            <a:endParaRPr lang="en-US" sz="1400" dirty="0"/>
          </a:p>
          <a:p>
            <a:pPr marL="0" indent="0">
              <a:buNone/>
            </a:pPr>
            <a:r>
              <a:rPr lang="en-US" sz="1400" dirty="0"/>
              <a:t>We found that almost all respondents in the diary stage engaged with at least one ‘binge’ across the five day study, highlighting how prevalent this behavior and appetite for longform content is becoming. </a:t>
            </a:r>
          </a:p>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28827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For many of the diary respondents, they see multi-screening as their default setting when viewing content on their own on a TV screen, laptop or tablet. </a:t>
            </a:r>
          </a:p>
          <a:p>
            <a:pPr marL="0" indent="0">
              <a:buNone/>
            </a:pPr>
            <a:endParaRPr lang="en-US" sz="1400" dirty="0"/>
          </a:p>
          <a:p>
            <a:pPr marL="0" indent="0">
              <a:buNone/>
            </a:pPr>
            <a:r>
              <a:rPr lang="en-US" sz="1400" dirty="0"/>
              <a:t>Mobile phone usage whilst viewing programming was high, but we noticed it to be particularly prevalent amongst younger female viewers. </a:t>
            </a:r>
          </a:p>
          <a:p>
            <a:pPr marL="0" indent="0">
              <a:buNone/>
            </a:pPr>
            <a:endParaRPr lang="en-US" sz="1400" dirty="0"/>
          </a:p>
          <a:p>
            <a:pPr marL="0" indent="0">
              <a:buNone/>
            </a:pPr>
            <a:r>
              <a:rPr lang="en-US" sz="1400" dirty="0"/>
              <a:t>It’s not only digital distractions that tend to lure attention away from content, but many respondents were also engaging in ‘analogue’ distractions (e.g. crafts, cooking, packing) while having TV/YouTube/VOD etc. on in the way background. </a:t>
            </a:r>
          </a:p>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0223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An increasing number of 16-34s are installing ad-blockers, multi-screening while watching broadcaster VOD, and recording live TV specifically to skip ad breaks. </a:t>
            </a:r>
          </a:p>
          <a:p>
            <a:pPr marL="0" indent="0">
              <a:buNone/>
            </a:pPr>
            <a:endParaRPr lang="en-US" sz="1400" dirty="0"/>
          </a:p>
          <a:p>
            <a:pPr marL="0" indent="0">
              <a:buNone/>
            </a:pPr>
            <a:r>
              <a:rPr lang="en-US" sz="1400" dirty="0"/>
              <a:t>16-34s are also citing a lack of ads as the primary advantage of SVOD platforms like Netflix (even above the range of content available) – and now that they’re so readily using services like Netflix &amp; Spotify Premium broadcast and online ads seem all the more interruptive.</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54109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During the diary stage we asked respondents about their </a:t>
            </a:r>
            <a:r>
              <a:rPr lang="en-US" sz="1400" dirty="0" err="1"/>
              <a:t>favourite</a:t>
            </a:r>
            <a:r>
              <a:rPr lang="en-US" sz="1400" dirty="0"/>
              <a:t> brands. You might think that this younger audience would reel off a list of niche or disrupter brands, but actually the majority of the ‘</a:t>
            </a:r>
            <a:r>
              <a:rPr lang="en-US" sz="1400" dirty="0" err="1"/>
              <a:t>favourite</a:t>
            </a:r>
            <a:r>
              <a:rPr lang="en-US" sz="1400" dirty="0"/>
              <a:t> brands’ listed were generally mass-market brands with mainstream appeal (e.g. Starbucks, Adidas, Cadbury’s). </a:t>
            </a:r>
          </a:p>
          <a:p>
            <a:pPr marL="0" indent="0">
              <a:buNone/>
            </a:pPr>
            <a:endParaRPr lang="en-US" sz="1400" dirty="0"/>
          </a:p>
          <a:p>
            <a:pPr marL="0" indent="0">
              <a:buNone/>
            </a:pPr>
            <a:r>
              <a:rPr lang="en-US" sz="1400" dirty="0"/>
              <a:t>Th</a:t>
            </a:r>
            <a:r>
              <a:rPr lang="en-US" sz="1400" cap="none" dirty="0">
                <a:solidFill>
                  <a:schemeClr val="tx1">
                    <a:lumMod val="85000"/>
                    <a:lumOff val="15000"/>
                  </a:schemeClr>
                </a:solidFill>
                <a:latin typeface="Helvetica" pitchFamily="2" charset="0"/>
              </a:rPr>
              <a:t>ese brands are seen as familiar, comforting and trustworthy and despite their mass appeal 16-34 consumers still feel a personal, emotive connection to them.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442654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8989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85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910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4432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013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2325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115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6602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218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432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320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76963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04228"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55190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5252"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669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627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7673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9C1-0BE5-994B-BF6E-CB35D17C4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49F13-E8E2-4447-A848-39B10A3983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0BF9B-B580-B143-8949-0A7B071005F4}"/>
              </a:ext>
            </a:extLst>
          </p:cNvPr>
          <p:cNvSpPr>
            <a:spLocks noGrp="1"/>
          </p:cNvSpPr>
          <p:nvPr>
            <p:ph type="dt" sz="half" idx="10"/>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fld id="{152D379C-D259-8444-BD36-9DD3FB5A68FE}" type="datetimeFigureOut">
              <a:rPr kumimoji="0" lang="en-US" sz="1900" b="0" i="0" u="none" strike="noStrike" kern="1200" cap="none" spc="0" normalizeH="0" baseline="0" noProof="0" smtClean="0">
                <a:ln>
                  <a:noFill/>
                </a:ln>
                <a:solidFill>
                  <a:srgbClr val="00BFD6"/>
                </a:solidFill>
                <a:effectLst/>
                <a:uLnTx/>
                <a:uFillTx/>
                <a:latin typeface="Arial"/>
                <a:ea typeface="+mn-ea"/>
                <a:cs typeface="+mn-cs"/>
              </a:rPr>
              <a:pPr marL="0" marR="0" lvl="0" indent="0" algn="l" defTabSz="961844" rtl="0" eaLnBrk="1" fontAlgn="auto" latinLnBrk="0" hangingPunct="1">
                <a:lnSpc>
                  <a:spcPct val="100000"/>
                </a:lnSpc>
                <a:spcBef>
                  <a:spcPts val="0"/>
                </a:spcBef>
                <a:spcAft>
                  <a:spcPts val="0"/>
                </a:spcAft>
                <a:buClrTx/>
                <a:buSzTx/>
                <a:buFontTx/>
                <a:buNone/>
                <a:tabLst/>
                <a:defRPr/>
              </a:pPr>
              <a:t>10/2/19</a:t>
            </a:fld>
            <a:endParaRPr kumimoji="0" lang="en-US" sz="1900" b="0" i="0" u="none" strike="noStrike" kern="1200" cap="none" spc="0" normalizeH="0" baseline="0" noProof="0">
              <a:ln>
                <a:noFill/>
              </a:ln>
              <a:solidFill>
                <a:srgbClr val="00BFD6"/>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D7C53EE-37BA-F243-8D20-BB480A050811}"/>
              </a:ext>
            </a:extLst>
          </p:cNvPr>
          <p:cNvSpPr>
            <a:spLocks noGrp="1"/>
          </p:cNvSpPr>
          <p:nvPr>
            <p:ph type="ftr" sz="quarter" idx="1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BFD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94B2A85F-EEE8-9F47-BF33-AFA69E57B042}"/>
              </a:ext>
            </a:extLst>
          </p:cNvPr>
          <p:cNvSpPr>
            <a:spLocks noGrp="1"/>
          </p:cNvSpPr>
          <p:nvPr>
            <p:ph type="sldNum" sz="quarter" idx="12"/>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fld id="{5C1FF879-C1F5-294A-97AB-597974C4CEF8}" type="slidenum">
              <a:rPr kumimoji="0" lang="en-US" sz="1900" b="0" i="0" u="none" strike="noStrike" kern="1200" cap="none" spc="0" normalizeH="0" baseline="0" noProof="0" smtClean="0">
                <a:ln>
                  <a:noFill/>
                </a:ln>
                <a:solidFill>
                  <a:srgbClr val="00BFD6"/>
                </a:solidFill>
                <a:effectLst/>
                <a:uLnTx/>
                <a:uFillTx/>
                <a:latin typeface="Arial"/>
                <a:ea typeface="+mn-ea"/>
                <a:cs typeface="+mn-cs"/>
              </a:rPr>
              <a:pPr marL="0" marR="0" lvl="0" indent="0" algn="l" defTabSz="961844" rtl="0" eaLnBrk="1" fontAlgn="auto" latinLnBrk="0"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343659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091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095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194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4362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29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317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39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5784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501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108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603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8566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706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5131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808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82239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88868" name="think-cell Slide" r:id="rId22" imgW="6350000" imgH="6350000" progId="">
                  <p:embed/>
                </p:oleObj>
              </mc:Choice>
              <mc:Fallback>
                <p:oleObj name="think-cell Slide" r:id="rId22" imgW="6350000" imgH="6350000" progId="">
                  <p:embed/>
                  <p:pic>
                    <p:nvPicPr>
                      <p:cNvPr id="8" name="Object 7"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5" name="Picture 14"/>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6" name="Straight Connector 15"/>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28470"/>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309112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03210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15015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97307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120917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28744" y="1798774"/>
            <a:ext cx="7785463" cy="707886"/>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50" normalizeH="0" baseline="0" noProof="0" dirty="0">
                <a:ln>
                  <a:noFill/>
                </a:ln>
                <a:solidFill>
                  <a:srgbClr val="FB3449"/>
                </a:solidFill>
                <a:effectLst/>
                <a:uLnTx/>
                <a:uFillTx/>
                <a:latin typeface="Impact" charset="0"/>
                <a:ea typeface="Impact" charset="0"/>
                <a:cs typeface="Impact" charset="0"/>
              </a:rPr>
              <a:t>BUILDING BOX OFFICE BRANDS IV</a:t>
            </a:r>
          </a:p>
        </p:txBody>
      </p:sp>
      <p:sp>
        <p:nvSpPr>
          <p:cNvPr id="10" name="TextBox 9"/>
          <p:cNvSpPr txBox="1"/>
          <p:nvPr/>
        </p:nvSpPr>
        <p:spPr>
          <a:xfrm>
            <a:off x="409474" y="2487189"/>
            <a:ext cx="12624003" cy="2246769"/>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4000" b="0" i="1" u="none" strike="noStrike" kern="1200" cap="none" spc="100" normalizeH="0" baseline="0" noProof="0" dirty="0">
                <a:ln>
                  <a:noFill/>
                </a:ln>
                <a:solidFill>
                  <a:srgbClr val="FFFFFF"/>
                </a:solidFill>
                <a:effectLst/>
                <a:uLnTx/>
                <a:uFillTx/>
                <a:latin typeface="Impact" charset="0"/>
                <a:ea typeface="Impact" charset="0"/>
                <a:cs typeface="Impact" charset="0"/>
              </a:rPr>
              <a:t>MISSION 16-34</a:t>
            </a:r>
          </a:p>
        </p:txBody>
      </p:sp>
      <p:cxnSp>
        <p:nvCxnSpPr>
          <p:cNvPr id="22" name="Straight Connector 21"/>
          <p:cNvCxnSpPr/>
          <p:nvPr/>
        </p:nvCxnSpPr>
        <p:spPr>
          <a:xfrm>
            <a:off x="0" y="5914054"/>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28744" y="4619134"/>
            <a:ext cx="7785463" cy="707886"/>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50" normalizeH="0" baseline="0" noProof="0" dirty="0">
                <a:ln>
                  <a:noFill/>
                </a:ln>
                <a:solidFill>
                  <a:srgbClr val="FB3449"/>
                </a:solidFill>
                <a:effectLst/>
                <a:uLnTx/>
                <a:uFillTx/>
                <a:latin typeface="Impact" charset="0"/>
                <a:ea typeface="Impact" charset="0"/>
                <a:cs typeface="Impact" charset="0"/>
              </a:rPr>
              <a:t>LAUNCH, LAND, IMPACT</a:t>
            </a:r>
          </a:p>
        </p:txBody>
      </p:sp>
    </p:spTree>
    <p:extLst>
      <p:ext uri="{BB962C8B-B14F-4D97-AF65-F5344CB8AC3E}">
        <p14:creationId xmlns:p14="http://schemas.microsoft.com/office/powerpoint/2010/main" val="36082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They AVOID ADVERTISING</a:t>
            </a:r>
          </a:p>
        </p:txBody>
      </p:sp>
      <p:grpSp>
        <p:nvGrpSpPr>
          <p:cNvPr id="3" name="Group 2"/>
          <p:cNvGrpSpPr/>
          <p:nvPr/>
        </p:nvGrpSpPr>
        <p:grpSpPr>
          <a:xfrm>
            <a:off x="652855" y="1367422"/>
            <a:ext cx="12137240" cy="4624195"/>
            <a:chOff x="546100" y="1367422"/>
            <a:chExt cx="12137240" cy="4624195"/>
          </a:xfrm>
        </p:grpSpPr>
        <p:pic>
          <p:nvPicPr>
            <p:cNvPr id="5" name="Picture 4">
              <a:extLst>
                <a:ext uri="{FF2B5EF4-FFF2-40B4-BE49-F238E27FC236}">
                  <a16:creationId xmlns:a16="http://schemas.microsoft.com/office/drawing/2014/main" id="{BE680D0E-B1FE-7948-A996-B26C090AD97F}"/>
                </a:ext>
              </a:extLst>
            </p:cNvPr>
            <p:cNvPicPr>
              <a:picLocks noChangeAspect="1"/>
            </p:cNvPicPr>
            <p:nvPr/>
          </p:nvPicPr>
          <p:blipFill rotWithShape="1">
            <a:blip r:embed="rId3">
              <a:extLst>
                <a:ext uri="{28A0092B-C50C-407E-A947-70E740481C1C}">
                  <a14:useLocalDpi xmlns:a14="http://schemas.microsoft.com/office/drawing/2010/main" val="0"/>
                </a:ext>
              </a:extLst>
            </a:blip>
            <a:srcRect l="11889" t="1484" r="11316" b="1"/>
            <a:stretch/>
          </p:blipFill>
          <p:spPr>
            <a:xfrm>
              <a:off x="6158251" y="1367422"/>
              <a:ext cx="6525089" cy="4624194"/>
            </a:xfrm>
            <a:prstGeom prst="rect">
              <a:avLst/>
            </a:prstGeom>
          </p:spPr>
        </p:pic>
        <p:sp>
          <p:nvSpPr>
            <p:cNvPr id="4" name="Rectangle 3"/>
            <p:cNvSpPr/>
            <p:nvPr/>
          </p:nvSpPr>
          <p:spPr>
            <a:xfrm>
              <a:off x="546100" y="1367422"/>
              <a:ext cx="5612151" cy="4624195"/>
            </a:xfrm>
            <a:prstGeom prst="rect">
              <a:avLst/>
            </a:prstGeom>
            <a:solidFill>
              <a:srgbClr val="8547AD"/>
            </a:solidFill>
            <a:ln>
              <a:noFill/>
            </a:ln>
          </p:spPr>
          <p:style>
            <a:lnRef idx="1">
              <a:schemeClr val="accent1"/>
            </a:lnRef>
            <a:fillRef idx="2">
              <a:schemeClr val="accent1"/>
            </a:fillRef>
            <a:effectRef idx="1">
              <a:schemeClr val="accent1"/>
            </a:effectRef>
            <a:fontRef idx="minor">
              <a:schemeClr val="dk1"/>
            </a:fontRef>
          </p:style>
          <p:txBody>
            <a:bodyPr lIns="180000" tIns="0" rIns="180000" bIns="0" rtlCol="0" anchor="ctr"/>
            <a:lstStyle/>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“It feels a bit more annoying, especially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when it’s in the middle of a show.” </a:t>
              </a:r>
              <a:b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Male, 31</a:t>
              </a: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 don’t want to sit through them [ads].” </a:t>
              </a:r>
              <a:b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Male, 18</a:t>
              </a: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100" normalizeH="0" baseline="0" noProof="0" dirty="0">
                  <a:ln>
                    <a:noFill/>
                  </a:ln>
                  <a:solidFill>
                    <a:srgbClr val="FFFFFF"/>
                  </a:solidFill>
                  <a:effectLst/>
                  <a:uLnTx/>
                  <a:uFillTx/>
                  <a:latin typeface="Arial" charset="0"/>
                  <a:ea typeface="Arial" charset="0"/>
                  <a:cs typeface="Arial" charset="0"/>
                </a:rPr>
                <a:t>2 IN 5 16-34s</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100" normalizeH="0" baseline="0" noProof="0" dirty="0">
                  <a:ln>
                    <a:noFill/>
                  </a:ln>
                  <a:solidFill>
                    <a:srgbClr val="FFFFFF"/>
                  </a:solidFill>
                  <a:effectLst/>
                  <a:uLnTx/>
                  <a:uFillTx/>
                  <a:latin typeface="Arial" charset="0"/>
                  <a:ea typeface="Arial" charset="0"/>
                  <a:cs typeface="Arial" charset="0"/>
                </a:rPr>
                <a:t>HAVE INSTALLED AD </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100" normalizeH="0" baseline="0" noProof="0" dirty="0">
                  <a:ln>
                    <a:noFill/>
                  </a:ln>
                  <a:solidFill>
                    <a:srgbClr val="FFFFFF"/>
                  </a:solidFill>
                  <a:effectLst/>
                  <a:uLnTx/>
                  <a:uFillTx/>
                  <a:latin typeface="Arial" charset="0"/>
                  <a:ea typeface="Arial" charset="0"/>
                  <a:cs typeface="Arial" charset="0"/>
                </a:rPr>
                <a:t>BLOCKING SOFTWARE*</a:t>
              </a:r>
              <a:endParaRPr kumimoji="0" lang="en-US" sz="1800" b="0" i="1" u="none" strike="noStrike" kern="1200" cap="none" spc="100" normalizeH="0" baseline="0" noProof="0" dirty="0">
                <a:ln>
                  <a:noFill/>
                </a:ln>
                <a:solidFill>
                  <a:srgbClr val="FFFFFF"/>
                </a:solidFill>
                <a:effectLst/>
                <a:uLnTx/>
                <a:uFillTx/>
                <a:latin typeface="Arial" charset="0"/>
                <a:ea typeface="Arial" charset="0"/>
                <a:cs typeface="Arial" charset="0"/>
              </a:endParaRPr>
            </a:p>
          </p:txBody>
        </p:sp>
      </p:grpSp>
      <p:sp>
        <p:nvSpPr>
          <p:cNvPr id="2" name="Rectangle 1"/>
          <p:cNvSpPr/>
          <p:nvPr/>
        </p:nvSpPr>
        <p:spPr>
          <a:xfrm>
            <a:off x="6721475" y="7121986"/>
            <a:ext cx="6721475" cy="338554"/>
          </a:xfrm>
          <a:prstGeom prst="rect">
            <a:avLst/>
          </a:prstGeom>
        </p:spPr>
        <p:txBody>
          <a:bodyPr>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Do you currently have ad blocker software on any of your devices?</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a:t>
            </a:r>
          </a:p>
        </p:txBody>
      </p:sp>
    </p:spTree>
    <p:extLst>
      <p:ext uri="{BB962C8B-B14F-4D97-AF65-F5344CB8AC3E}">
        <p14:creationId xmlns:p14="http://schemas.microsoft.com/office/powerpoint/2010/main" val="8075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TheY STILL FEEL CONNECTED TO BRANDS</a:t>
            </a:r>
          </a:p>
        </p:txBody>
      </p:sp>
      <p:grpSp>
        <p:nvGrpSpPr>
          <p:cNvPr id="9" name="Group 8"/>
          <p:cNvGrpSpPr/>
          <p:nvPr/>
        </p:nvGrpSpPr>
        <p:grpSpPr>
          <a:xfrm>
            <a:off x="652855" y="1367423"/>
            <a:ext cx="12137240" cy="4624196"/>
            <a:chOff x="546100" y="1598803"/>
            <a:chExt cx="12137240" cy="4624196"/>
          </a:xfrm>
        </p:grpSpPr>
        <p:pic>
          <p:nvPicPr>
            <p:cNvPr id="5" name="Picture 4">
              <a:extLst>
                <a:ext uri="{FF2B5EF4-FFF2-40B4-BE49-F238E27FC236}">
                  <a16:creationId xmlns:a16="http://schemas.microsoft.com/office/drawing/2014/main" id="{BE680D0E-B1FE-7948-A996-B26C090AD97F}"/>
                </a:ext>
              </a:extLst>
            </p:cNvPr>
            <p:cNvPicPr>
              <a:picLocks noChangeAspect="1"/>
            </p:cNvPicPr>
            <p:nvPr/>
          </p:nvPicPr>
          <p:blipFill rotWithShape="1">
            <a:blip r:embed="rId3">
              <a:extLst>
                <a:ext uri="{28A0092B-C50C-407E-A947-70E740481C1C}">
                  <a14:useLocalDpi xmlns:a14="http://schemas.microsoft.com/office/drawing/2010/main" val="0"/>
                </a:ext>
              </a:extLst>
            </a:blip>
            <a:srcRect l="16946" t="13106" r="24306" b="12881"/>
            <a:stretch/>
          </p:blipFill>
          <p:spPr>
            <a:xfrm>
              <a:off x="6158251" y="1598803"/>
              <a:ext cx="6525089" cy="4624195"/>
            </a:xfrm>
            <a:prstGeom prst="rect">
              <a:avLst/>
            </a:prstGeom>
          </p:spPr>
        </p:pic>
        <p:sp>
          <p:nvSpPr>
            <p:cNvPr id="4" name="Rectangle 3"/>
            <p:cNvSpPr/>
            <p:nvPr/>
          </p:nvSpPr>
          <p:spPr>
            <a:xfrm>
              <a:off x="546100" y="1598804"/>
              <a:ext cx="5612151" cy="4624195"/>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180000" tIns="0" rIns="18000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100" normalizeH="0" baseline="0" noProof="0" dirty="0">
                <a:ln>
                  <a:noFill/>
                </a:ln>
                <a:solidFill>
                  <a:srgbClr val="FFFFFF"/>
                </a:solidFill>
                <a:effectLst/>
                <a:uLnTx/>
                <a:uFillTx/>
                <a:latin typeface="Arial" charset="0"/>
                <a:ea typeface="Arial" charset="0"/>
                <a:cs typeface="Arial" charset="0"/>
              </a:endParaRPr>
            </a:p>
          </p:txBody>
        </p:sp>
        <p:sp>
          <p:nvSpPr>
            <p:cNvPr id="3" name="TextBox 2"/>
            <p:cNvSpPr txBox="1"/>
            <p:nvPr/>
          </p:nvSpPr>
          <p:spPr>
            <a:xfrm>
              <a:off x="2908663" y="1955654"/>
              <a:ext cx="2838994" cy="3910494"/>
            </a:xfrm>
            <a:prstGeom prst="rect">
              <a:avLst/>
            </a:prstGeom>
            <a:noFill/>
            <a:ln>
              <a:noFill/>
            </a:ln>
          </p:spPr>
          <p:txBody>
            <a:bodyPr wrap="square" rtlCol="0">
              <a:spAutoFit/>
            </a:bodyPr>
            <a:lstStyle/>
            <a:p>
              <a:pPr marL="0" marR="0" lvl="0" indent="0" algn="l" defTabSz="1008126" rtl="0" eaLnBrk="1" fontAlgn="auto" latinLnBrk="0" hangingPunct="1">
                <a:lnSpc>
                  <a:spcPts val="2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first chose the brand </a:t>
              </a:r>
              <a:b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as my family also buy it.” </a:t>
              </a: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30</a:t>
              </a:r>
            </a:p>
            <a:p>
              <a:pPr marL="0" marR="0" lvl="0" indent="0" algn="l" defTabSz="1008126" rtl="0" eaLnBrk="1" fontAlgn="auto" latinLnBrk="0" hangingPunct="1">
                <a:lnSpc>
                  <a:spcPts val="2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1008126" rtl="0" eaLnBrk="1" fontAlgn="auto" latinLnBrk="0" hangingPunct="1">
                <a:lnSpc>
                  <a:spcPts val="2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1008126"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“I have purchased Adidas shoes and rugby boots since I was 5 years old.” </a:t>
              </a:r>
              <a:b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Male, 22</a:t>
              </a:r>
            </a:p>
            <a:p>
              <a:pPr marL="0" marR="0" lvl="0" indent="0" algn="l" defTabSz="1008126" rtl="0" eaLnBrk="1" fontAlgn="auto" latinLnBrk="0" hangingPunct="1">
                <a:lnSpc>
                  <a:spcPts val="2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1008126" rtl="0" eaLnBrk="1" fontAlgn="auto" latinLnBrk="0" hangingPunct="1">
                <a:lnSpc>
                  <a:spcPts val="2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1008126" rtl="0" eaLnBrk="1" fontAlgn="auto" latinLnBrk="0" hangingPunct="1">
                <a:lnSpc>
                  <a:spcPts val="2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1008126"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“It was really nice having </a:t>
              </a:r>
            </a:p>
            <a:p>
              <a:pPr marL="0" marR="0" lvl="0" indent="0" algn="l" defTabSz="1008126"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 comforting, warm drink.”</a:t>
              </a:r>
              <a:b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19</a:t>
              </a:r>
              <a:endParaRPr kumimoji="0" lang="en-US" sz="1600" b="0"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689" y="1955654"/>
              <a:ext cx="1598544" cy="6793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813" y="3273910"/>
              <a:ext cx="1300296" cy="87834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218" y="4672148"/>
              <a:ext cx="1449486" cy="1449484"/>
            </a:xfrm>
            <a:prstGeom prst="rect">
              <a:avLst/>
            </a:prstGeom>
          </p:spPr>
        </p:pic>
      </p:grpSp>
    </p:spTree>
    <p:extLst>
      <p:ext uri="{BB962C8B-B14F-4D97-AF65-F5344CB8AC3E}">
        <p14:creationId xmlns:p14="http://schemas.microsoft.com/office/powerpoint/2010/main" val="90350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8A9535-83BC-9448-9A64-BE28046410AC}"/>
              </a:ext>
            </a:extLst>
          </p:cNvPr>
          <p:cNvSpPr/>
          <p:nvPr/>
        </p:nvSpPr>
        <p:spPr>
          <a:xfrm>
            <a:off x="5572144" y="7190118"/>
            <a:ext cx="7765892"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Arial" charset="0"/>
                <a:cs typeface="Arial" charset="0"/>
              </a:rPr>
              <a:t>Q. To what extent do you agree or disagree with the following statements?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Arial" charset="0"/>
                <a:cs typeface="Arial" charset="0"/>
              </a:rPr>
              <a:t>Base: 1000 ‘16-34s’</a:t>
            </a:r>
          </a:p>
        </p:txBody>
      </p:sp>
      <p:sp>
        <p:nvSpPr>
          <p:cNvPr id="2" name="TextBox 1"/>
          <p:cNvSpPr txBox="1"/>
          <p:nvPr/>
        </p:nvSpPr>
        <p:spPr>
          <a:xfrm>
            <a:off x="1053601" y="3010107"/>
            <a:ext cx="11335748" cy="861774"/>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150" normalizeH="0" baseline="0" noProof="0" dirty="0">
                <a:ln>
                  <a:noFill/>
                </a:ln>
                <a:solidFill>
                  <a:srgbClr val="FFFFFF"/>
                </a:solidFill>
                <a:effectLst/>
                <a:uLnTx/>
                <a:uFillTx/>
                <a:latin typeface="Impact" charset="0"/>
                <a:ea typeface="Impact" charset="0"/>
                <a:cs typeface="Impact" charset="0"/>
              </a:rPr>
              <a:t>16-34s </a:t>
            </a:r>
            <a:r>
              <a:rPr kumimoji="0" lang="en-US" sz="5000" b="0" i="0" u="none" strike="noStrike" kern="1200" cap="none" spc="150" normalizeH="0" baseline="0" noProof="0">
                <a:ln>
                  <a:noFill/>
                </a:ln>
                <a:solidFill>
                  <a:srgbClr val="FFFFFF"/>
                </a:solidFill>
                <a:effectLst/>
                <a:uLnTx/>
                <a:uFillTx/>
                <a:latin typeface="Impact" charset="0"/>
                <a:ea typeface="Impact" charset="0"/>
                <a:cs typeface="Impact" charset="0"/>
              </a:rPr>
              <a:t>FEEL </a:t>
            </a:r>
            <a:r>
              <a:rPr kumimoji="0" lang="en-US" sz="5000" b="0" i="1" u="none" strike="noStrike" kern="1200" cap="none" spc="150" normalizeH="0" baseline="0" noProof="0">
                <a:ln>
                  <a:noFill/>
                </a:ln>
                <a:solidFill>
                  <a:srgbClr val="FFFFFF"/>
                </a:solidFill>
                <a:effectLst/>
                <a:uLnTx/>
                <a:uFillTx/>
                <a:latin typeface="Impact" charset="0"/>
                <a:ea typeface="Impact" charset="0"/>
                <a:cs typeface="Impact" charset="0"/>
              </a:rPr>
              <a:t>‘</a:t>
            </a:r>
            <a:r>
              <a:rPr kumimoji="0" lang="en-US" sz="5000" b="0" i="1" u="none" strike="noStrike" kern="1200" cap="none" spc="150" normalizeH="0" baseline="0" noProof="0" dirty="0">
                <a:ln>
                  <a:noFill/>
                </a:ln>
                <a:solidFill>
                  <a:srgbClr val="FFFFFF"/>
                </a:solidFill>
                <a:effectLst/>
                <a:uLnTx/>
                <a:uFillTx/>
                <a:latin typeface="Impact" charset="0"/>
                <a:ea typeface="Impact" charset="0"/>
                <a:cs typeface="Impact" charset="0"/>
              </a:rPr>
              <a:t>HOUNDED BY ADVERTISING’</a:t>
            </a:r>
          </a:p>
        </p:txBody>
      </p:sp>
      <p:sp>
        <p:nvSpPr>
          <p:cNvPr id="14" name="TextBox 13"/>
          <p:cNvSpPr txBox="1"/>
          <p:nvPr/>
        </p:nvSpPr>
        <p:spPr>
          <a:xfrm>
            <a:off x="2206081" y="1264687"/>
            <a:ext cx="9030789" cy="1938992"/>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100" normalizeH="0" baseline="0" noProof="0" dirty="0">
                <a:ln>
                  <a:noFill/>
                </a:ln>
                <a:solidFill>
                  <a:srgbClr val="FFFFFF"/>
                </a:solidFill>
                <a:effectLst/>
                <a:uLnTx/>
                <a:uFillTx/>
                <a:latin typeface="Impact" charset="0"/>
                <a:ea typeface="Impact" charset="0"/>
                <a:cs typeface="Impact" charset="0"/>
              </a:rPr>
              <a:t>7 IN 10</a:t>
            </a:r>
          </a:p>
        </p:txBody>
      </p:sp>
      <p:grpSp>
        <p:nvGrpSpPr>
          <p:cNvPr id="12" name="Group 11"/>
          <p:cNvGrpSpPr/>
          <p:nvPr/>
        </p:nvGrpSpPr>
        <p:grpSpPr>
          <a:xfrm>
            <a:off x="727246" y="4156905"/>
            <a:ext cx="11988458" cy="1085850"/>
            <a:chOff x="729812" y="2878659"/>
            <a:chExt cx="11988458" cy="1085850"/>
          </a:xfrm>
        </p:grpSpPr>
        <p:sp>
          <p:nvSpPr>
            <p:cNvPr id="15" name="Freeform 299"/>
            <p:cNvSpPr>
              <a:spLocks noEditPoints="1"/>
            </p:cNvSpPr>
            <p:nvPr/>
          </p:nvSpPr>
          <p:spPr bwMode="auto">
            <a:xfrm>
              <a:off x="729812"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16" name="Freeform 295"/>
            <p:cNvSpPr>
              <a:spLocks noEditPoints="1"/>
            </p:cNvSpPr>
            <p:nvPr/>
          </p:nvSpPr>
          <p:spPr bwMode="auto">
            <a:xfrm>
              <a:off x="1941036"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0" name="Freeform 299"/>
            <p:cNvSpPr>
              <a:spLocks noEditPoints="1"/>
            </p:cNvSpPr>
            <p:nvPr/>
          </p:nvSpPr>
          <p:spPr bwMode="auto">
            <a:xfrm>
              <a:off x="3152261"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1" name="Freeform 295"/>
            <p:cNvSpPr>
              <a:spLocks noEditPoints="1"/>
            </p:cNvSpPr>
            <p:nvPr/>
          </p:nvSpPr>
          <p:spPr bwMode="auto">
            <a:xfrm>
              <a:off x="4363485"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2" name="Freeform 299"/>
            <p:cNvSpPr>
              <a:spLocks noEditPoints="1"/>
            </p:cNvSpPr>
            <p:nvPr/>
          </p:nvSpPr>
          <p:spPr bwMode="auto">
            <a:xfrm>
              <a:off x="5574710"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3" name="Freeform 295"/>
            <p:cNvSpPr>
              <a:spLocks noEditPoints="1"/>
            </p:cNvSpPr>
            <p:nvPr/>
          </p:nvSpPr>
          <p:spPr bwMode="auto">
            <a:xfrm>
              <a:off x="6785934"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4" name="Freeform 299"/>
            <p:cNvSpPr>
              <a:spLocks noEditPoints="1"/>
            </p:cNvSpPr>
            <p:nvPr/>
          </p:nvSpPr>
          <p:spPr bwMode="auto">
            <a:xfrm>
              <a:off x="7997159"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5" name="Freeform 295"/>
            <p:cNvSpPr>
              <a:spLocks noEditPoints="1"/>
            </p:cNvSpPr>
            <p:nvPr/>
          </p:nvSpPr>
          <p:spPr bwMode="auto">
            <a:xfrm>
              <a:off x="9208383"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6" name="Freeform 299"/>
            <p:cNvSpPr>
              <a:spLocks noEditPoints="1"/>
            </p:cNvSpPr>
            <p:nvPr/>
          </p:nvSpPr>
          <p:spPr bwMode="auto">
            <a:xfrm>
              <a:off x="10419608"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7" name="Freeform 295"/>
            <p:cNvSpPr>
              <a:spLocks noEditPoints="1"/>
            </p:cNvSpPr>
            <p:nvPr/>
          </p:nvSpPr>
          <p:spPr bwMode="auto">
            <a:xfrm>
              <a:off x="11630832"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30605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943005-DD7A-441A-AB4D-FFA2A26FBF58}"/>
              </a:ext>
            </a:extLst>
          </p:cNvPr>
          <p:cNvPicPr>
            <a:picLocks noChangeAspect="1"/>
          </p:cNvPicPr>
          <p:nvPr/>
        </p:nvPicPr>
        <p:blipFill rotWithShape="1">
          <a:blip r:embed="rId2">
            <a:duotone>
              <a:schemeClr val="accent2">
                <a:shade val="45000"/>
                <a:satMod val="135000"/>
              </a:schemeClr>
              <a:prstClr val="white"/>
            </a:duotone>
          </a:blip>
          <a:srcRect l="1849" t="835" r="779" b="17013"/>
          <a:stretch/>
        </p:blipFill>
        <p:spPr>
          <a:xfrm>
            <a:off x="0" y="0"/>
            <a:ext cx="13442950" cy="7561262"/>
          </a:xfrm>
          <a:prstGeom prst="rect">
            <a:avLst/>
          </a:prstGeom>
          <a:ln>
            <a:noFill/>
          </a:ln>
        </p:spPr>
      </p:pic>
      <p:sp>
        <p:nvSpPr>
          <p:cNvPr id="10" name="Rectangle 9">
            <a:extLst>
              <a:ext uri="{FF2B5EF4-FFF2-40B4-BE49-F238E27FC236}">
                <a16:creationId xmlns:a16="http://schemas.microsoft.com/office/drawing/2014/main" id="{9BF5DDD9-156B-48F2-A578-A91955127C32}"/>
              </a:ext>
            </a:extLst>
          </p:cNvPr>
          <p:cNvSpPr/>
          <p:nvPr/>
        </p:nvSpPr>
        <p:spPr>
          <a:xfrm>
            <a:off x="12314" y="0"/>
            <a:ext cx="13442244" cy="7561263"/>
          </a:xfrm>
          <a:prstGeom prst="rect">
            <a:avLst/>
          </a:prstGeom>
          <a:solidFill>
            <a:schemeClr val="accent2">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2290546" y="2287497"/>
            <a:ext cx="8861858" cy="2693045"/>
          </a:xfrm>
        </p:spPr>
        <p:txBody>
          <a:bodyPr wrap="square">
            <a:spAutoFit/>
          </a:bodyPr>
          <a:lstStyle/>
          <a:p>
            <a:pPr algn="ctr">
              <a:lnSpc>
                <a:spcPts val="10500"/>
              </a:lnSpc>
            </a:pPr>
            <a:r>
              <a:rPr lang="en-US" sz="10000" spc="150" dirty="0"/>
              <a:t>“WHAT are they watching?”</a:t>
            </a:r>
            <a:endParaRPr lang="en-US" sz="10000" cap="none" spc="150" dirty="0"/>
          </a:p>
        </p:txBody>
      </p:sp>
      <p:sp>
        <p:nvSpPr>
          <p:cNvPr id="11" name="Title 1"/>
          <p:cNvSpPr txBox="1">
            <a:spLocks/>
          </p:cNvSpPr>
          <p:nvPr/>
        </p:nvSpPr>
        <p:spPr bwMode="gray">
          <a:xfrm>
            <a:off x="2290546" y="4865339"/>
            <a:ext cx="8861858" cy="384721"/>
          </a:xfrm>
          <a:prstGeom prst="rect">
            <a:avLst/>
          </a:prstGeom>
          <a:ln>
            <a:noFill/>
          </a:ln>
        </p:spPr>
        <p:txBody>
          <a:bodyPr vert="horz" wrap="square" lIns="0" tIns="0" rIns="0" bIns="0" rtlCol="0" anchor="ctr">
            <a:spAutoFit/>
          </a:bodyPr>
          <a:lst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2500" b="0" i="1" u="none" strike="noStrike" kern="1200" cap="all" spc="200" normalizeH="0" baseline="0" noProof="0" dirty="0">
                <a:ln w="22225">
                  <a:noFill/>
                  <a:prstDash val="solid"/>
                </a:ln>
                <a:solidFill>
                  <a:srgbClr val="FFFFFF"/>
                </a:solidFill>
                <a:effectLst/>
                <a:uLnTx/>
                <a:uFillTx/>
                <a:latin typeface="Impact"/>
                <a:ea typeface="+mj-ea"/>
                <a:cs typeface="+mj-cs"/>
              </a:rPr>
              <a:t>SHO, READY PLAYER ONE</a:t>
            </a:r>
          </a:p>
        </p:txBody>
      </p:sp>
      <p:pic>
        <p:nvPicPr>
          <p:cNvPr id="12" name="Picture 11">
            <a:extLst>
              <a:ext uri="{FF2B5EF4-FFF2-40B4-BE49-F238E27FC236}">
                <a16:creationId xmlns:a16="http://schemas.microsoft.com/office/drawing/2014/main" id="{2215E5E5-11B6-9B40-B762-07D527CB01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3" name="Picture 12">
            <a:extLst>
              <a:ext uri="{FF2B5EF4-FFF2-40B4-BE49-F238E27FC236}">
                <a16:creationId xmlns:a16="http://schemas.microsoft.com/office/drawing/2014/main" id="{70FD73F7-F9C7-D548-97B5-B19AF3879B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4" name="Straight Connector 13">
            <a:extLst>
              <a:ext uri="{FF2B5EF4-FFF2-40B4-BE49-F238E27FC236}">
                <a16:creationId xmlns:a16="http://schemas.microsoft.com/office/drawing/2014/main" id="{A537982B-ADCC-3748-B8B0-6657422BA2EC}"/>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588BCD-3580-F94F-96A1-EA8F219931D0}"/>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82192" y="270000"/>
            <a:ext cx="12413343" cy="409568"/>
          </a:xfrm>
          <a:ln>
            <a:noFill/>
          </a:ln>
        </p:spPr>
        <p:txBody>
          <a:bodyPr vert="horz" wrap="none" lIns="0" tIns="0" rIns="0" bIns="0" rtlCol="0" anchor="ctr">
            <a:noAutofit/>
          </a:bodyPr>
          <a:lstStyle/>
          <a:p>
            <a:r>
              <a:rPr lang="en-GB" sz="2800" spc="150" dirty="0"/>
              <a:t>CINEMA OCCUPIES A UNIQUE ROLE IN THE WORLD OF AV</a:t>
            </a:r>
          </a:p>
        </p:txBody>
      </p:sp>
      <p:sp>
        <p:nvSpPr>
          <p:cNvPr id="29" name="Rectangle 28">
            <a:extLst>
              <a:ext uri="{FF2B5EF4-FFF2-40B4-BE49-F238E27FC236}">
                <a16:creationId xmlns:a16="http://schemas.microsoft.com/office/drawing/2014/main" id="{4F442DEF-7E9E-2B4B-8FF6-49BFEBCA29E5}"/>
              </a:ext>
            </a:extLst>
          </p:cNvPr>
          <p:cNvSpPr/>
          <p:nvPr/>
        </p:nvSpPr>
        <p:spPr>
          <a:xfrm>
            <a:off x="5587151" y="7135471"/>
            <a:ext cx="7765892" cy="369332"/>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Which of the following words and phrases do you associate with […]?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Bold phrases indicate highest association for this phrase</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a:t>
            </a:r>
          </a:p>
        </p:txBody>
      </p:sp>
      <p:graphicFrame>
        <p:nvGraphicFramePr>
          <p:cNvPr id="30" name="Table 29">
            <a:extLst>
              <a:ext uri="{FF2B5EF4-FFF2-40B4-BE49-F238E27FC236}">
                <a16:creationId xmlns:a16="http://schemas.microsoft.com/office/drawing/2014/main" id="{EB3874DA-F776-CB4E-BE29-4B9FB2FD909F}"/>
              </a:ext>
            </a:extLst>
          </p:cNvPr>
          <p:cNvGraphicFramePr>
            <a:graphicFrameLocks noGrp="1"/>
          </p:cNvGraphicFramePr>
          <p:nvPr/>
        </p:nvGraphicFramePr>
        <p:xfrm>
          <a:off x="10594892" y="2356995"/>
          <a:ext cx="2088451" cy="2519804"/>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9951">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CINEMA</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Shared experience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High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34%</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31%</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1" name="Table 30">
            <a:extLst>
              <a:ext uri="{FF2B5EF4-FFF2-40B4-BE49-F238E27FC236}">
                <a16:creationId xmlns:a16="http://schemas.microsoft.com/office/drawing/2014/main" id="{0D138BD1-6420-764B-B677-E84326A5B6DF}"/>
              </a:ext>
            </a:extLst>
          </p:cNvPr>
          <p:cNvGraphicFramePr>
            <a:graphicFrameLocks noGrp="1"/>
          </p:cNvGraphicFramePr>
          <p:nvPr/>
        </p:nvGraphicFramePr>
        <p:xfrm>
          <a:off x="664717"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LIVE TV</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30%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Background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26%</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Comforting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18%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2" name="Table 31">
            <a:extLst>
              <a:ext uri="{FF2B5EF4-FFF2-40B4-BE49-F238E27FC236}">
                <a16:creationId xmlns:a16="http://schemas.microsoft.com/office/drawing/2014/main" id="{48C64E72-1472-E445-B5BD-99F597CC34E5}"/>
              </a:ext>
            </a:extLst>
          </p:cNvPr>
          <p:cNvGraphicFramePr>
            <a:graphicFrameLocks noGrp="1"/>
          </p:cNvGraphicFramePr>
          <p:nvPr/>
        </p:nvGraphicFramePr>
        <p:xfrm>
          <a:off x="3147261"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VOD</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25%</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19%</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3" name="Table 32">
            <a:extLst>
              <a:ext uri="{FF2B5EF4-FFF2-40B4-BE49-F238E27FC236}">
                <a16:creationId xmlns:a16="http://schemas.microsoft.com/office/drawing/2014/main" id="{9808C359-257C-B44D-902D-37F988C9BDFA}"/>
              </a:ext>
            </a:extLst>
          </p:cNvPr>
          <p:cNvGraphicFramePr>
            <a:graphicFrameLocks noGrp="1"/>
          </p:cNvGraphicFramePr>
          <p:nvPr/>
        </p:nvGraphicFramePr>
        <p:xfrm>
          <a:off x="5629805"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YOUTUBE</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43%</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Helps me escape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4" name="Table 33">
            <a:extLst>
              <a:ext uri="{FF2B5EF4-FFF2-40B4-BE49-F238E27FC236}">
                <a16:creationId xmlns:a16="http://schemas.microsoft.com/office/drawing/2014/main" id="{042DD344-D7C6-754A-9811-B94A1BDC9609}"/>
              </a:ext>
            </a:extLst>
          </p:cNvPr>
          <p:cNvGraphicFramePr>
            <a:graphicFrameLocks noGrp="1"/>
          </p:cNvGraphicFramePr>
          <p:nvPr/>
        </p:nvGraphicFramePr>
        <p:xfrm>
          <a:off x="8112349"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SOCIAL VIDEO</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38%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Low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Spontaneous</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spTree>
    <p:extLst>
      <p:ext uri="{BB962C8B-B14F-4D97-AF65-F5344CB8AC3E}">
        <p14:creationId xmlns:p14="http://schemas.microsoft.com/office/powerpoint/2010/main" val="132592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LIVE TV</a:t>
            </a:r>
          </a:p>
        </p:txBody>
      </p:sp>
      <p:sp>
        <p:nvSpPr>
          <p:cNvPr id="9" name="Title 1">
            <a:extLst>
              <a:ext uri="{FF2B5EF4-FFF2-40B4-BE49-F238E27FC236}">
                <a16:creationId xmlns:a16="http://schemas.microsoft.com/office/drawing/2014/main" id="{31D4CE4B-6657-1444-A960-5AAF622548A1}"/>
              </a:ext>
            </a:extLst>
          </p:cNvPr>
          <p:cNvSpPr txBox="1">
            <a:spLocks/>
          </p:cNvSpPr>
          <p:nvPr/>
        </p:nvSpPr>
        <p:spPr bwMode="gray">
          <a:xfrm>
            <a:off x="2712018" y="1623360"/>
            <a:ext cx="8018915" cy="1051469"/>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50" normalizeH="0" baseline="0" noProof="0" dirty="0">
                <a:ln w="22225">
                  <a:noFill/>
                  <a:prstDash val="solid"/>
                </a:ln>
                <a:solidFill>
                  <a:srgbClr val="FB3449"/>
                </a:solidFill>
                <a:effectLst/>
                <a:uLnTx/>
                <a:uFillTx/>
                <a:latin typeface="Impact" charset="0"/>
                <a:ea typeface="Impact" charset="0"/>
                <a:cs typeface="Impact" charset="0"/>
              </a:rPr>
              <a:t>LIVE TV </a:t>
            </a:r>
            <a: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t>REMAINS A VERSATILE SOURCE OF ENTERTAINMENT</a:t>
            </a:r>
          </a:p>
        </p:txBody>
      </p:sp>
      <p:grpSp>
        <p:nvGrpSpPr>
          <p:cNvPr id="2" name="Group 1"/>
          <p:cNvGrpSpPr/>
          <p:nvPr/>
        </p:nvGrpSpPr>
        <p:grpSpPr>
          <a:xfrm>
            <a:off x="3083639" y="3442492"/>
            <a:ext cx="7275673" cy="2682183"/>
            <a:chOff x="3347100" y="3442492"/>
            <a:chExt cx="7275673" cy="2682183"/>
          </a:xfrm>
        </p:grpSpPr>
        <p:sp>
          <p:nvSpPr>
            <p:cNvPr id="10" name="TextBox 9">
              <a:extLst>
                <a:ext uri="{FF2B5EF4-FFF2-40B4-BE49-F238E27FC236}">
                  <a16:creationId xmlns:a16="http://schemas.microsoft.com/office/drawing/2014/main" id="{232BB405-5007-DD40-887A-F25F0440BACB}"/>
                </a:ext>
              </a:extLst>
            </p:cNvPr>
            <p:cNvSpPr txBox="1"/>
            <p:nvPr/>
          </p:nvSpPr>
          <p:spPr>
            <a:xfrm>
              <a:off x="3347100" y="4714032"/>
              <a:ext cx="2992113" cy="1410643"/>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couldn’t find anything I really wanted to watch. So I decided to put on </a:t>
              </a:r>
              <a:r>
                <a:rPr kumimoji="0" lang="en-GB" sz="1600" b="1" i="1" u="none" strike="noStrike" kern="1200" cap="none" spc="0" normalizeH="0" baseline="0" noProof="0" dirty="0">
                  <a:ln>
                    <a:noFill/>
                  </a:ln>
                  <a:solidFill>
                    <a:srgbClr val="FFFFFF"/>
                  </a:solidFill>
                  <a:effectLst/>
                  <a:uLnTx/>
                  <a:uFillTx/>
                  <a:latin typeface="Arial" charset="0"/>
                  <a:ea typeface="Arial" charset="0"/>
                  <a:cs typeface="Arial" charset="0"/>
                </a:rPr>
                <a:t>The Chase </a:t>
              </a: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[whilst eating food].”</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Male, 21</a:t>
              </a:r>
            </a:p>
          </p:txBody>
        </p:sp>
        <p:sp>
          <p:nvSpPr>
            <p:cNvPr id="11" name="TextBox 10">
              <a:extLst>
                <a:ext uri="{FF2B5EF4-FFF2-40B4-BE49-F238E27FC236}">
                  <a16:creationId xmlns:a16="http://schemas.microsoft.com/office/drawing/2014/main" id="{67EEAA0A-F120-F040-85EC-618A1A1F4E77}"/>
                </a:ext>
              </a:extLst>
            </p:cNvPr>
            <p:cNvSpPr txBox="1"/>
            <p:nvPr/>
          </p:nvSpPr>
          <p:spPr>
            <a:xfrm>
              <a:off x="7572063" y="4714032"/>
              <a:ext cx="3050710" cy="1410643"/>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“I watched </a:t>
              </a:r>
              <a:r>
                <a:rPr kumimoji="0" lang="en-US" sz="1600" b="1" i="1" u="none" strike="noStrike" kern="1200" cap="none" spc="0" normalizeH="0" baseline="0" noProof="0" dirty="0">
                  <a:ln>
                    <a:noFill/>
                  </a:ln>
                  <a:solidFill>
                    <a:srgbClr val="FFFFFF"/>
                  </a:solidFill>
                  <a:effectLst/>
                  <a:uLnTx/>
                  <a:uFillTx/>
                  <a:latin typeface="Arial" charset="0"/>
                  <a:ea typeface="Arial" charset="0"/>
                  <a:cs typeface="Arial" charset="0"/>
                </a:rPr>
                <a:t>Bake Off </a:t>
              </a: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live so I could discuss with my friends in our WhatsApp group </a:t>
              </a:r>
            </a:p>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and avoid spoilers.”</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Female, 20</a:t>
              </a:r>
            </a:p>
          </p:txBody>
        </p:sp>
        <p:sp>
          <p:nvSpPr>
            <p:cNvPr id="12" name="Freeform 299"/>
            <p:cNvSpPr>
              <a:spLocks noEditPoints="1"/>
            </p:cNvSpPr>
            <p:nvPr/>
          </p:nvSpPr>
          <p:spPr bwMode="auto">
            <a:xfrm>
              <a:off x="8553700" y="3442492"/>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13" name="Freeform 295"/>
            <p:cNvSpPr>
              <a:spLocks noEditPoints="1"/>
            </p:cNvSpPr>
            <p:nvPr/>
          </p:nvSpPr>
          <p:spPr bwMode="auto">
            <a:xfrm>
              <a:off x="4299438" y="3442492"/>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164295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Video on demand (VOD)</a:t>
            </a:r>
          </a:p>
        </p:txBody>
      </p:sp>
      <p:sp>
        <p:nvSpPr>
          <p:cNvPr id="9" name="Title 1">
            <a:extLst>
              <a:ext uri="{FF2B5EF4-FFF2-40B4-BE49-F238E27FC236}">
                <a16:creationId xmlns:a16="http://schemas.microsoft.com/office/drawing/2014/main" id="{31D4CE4B-6657-1444-A960-5AAF622548A1}"/>
              </a:ext>
            </a:extLst>
          </p:cNvPr>
          <p:cNvSpPr txBox="1">
            <a:spLocks/>
          </p:cNvSpPr>
          <p:nvPr/>
        </p:nvSpPr>
        <p:spPr bwMode="gray">
          <a:xfrm>
            <a:off x="2712018" y="1647528"/>
            <a:ext cx="8018915" cy="1051469"/>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50" normalizeH="0" baseline="0" noProof="0" dirty="0">
                <a:ln w="22225">
                  <a:noFill/>
                  <a:prstDash val="solid"/>
                </a:ln>
                <a:solidFill>
                  <a:srgbClr val="FB3449"/>
                </a:solidFill>
                <a:effectLst/>
                <a:uLnTx/>
                <a:uFillTx/>
                <a:latin typeface="Impact" charset="0"/>
                <a:ea typeface="Impact" charset="0"/>
                <a:cs typeface="Impact" charset="0"/>
              </a:rPr>
              <a:t>VOD </a:t>
            </a:r>
            <a: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t>PROVIDES FAVOURITES TO BE BINGED AND ENJOYED TOGETHER</a:t>
            </a:r>
          </a:p>
        </p:txBody>
      </p:sp>
      <p:grpSp>
        <p:nvGrpSpPr>
          <p:cNvPr id="4" name="Group 3"/>
          <p:cNvGrpSpPr/>
          <p:nvPr/>
        </p:nvGrpSpPr>
        <p:grpSpPr>
          <a:xfrm>
            <a:off x="2890306" y="3466660"/>
            <a:ext cx="7662339" cy="2400054"/>
            <a:chOff x="3126739" y="3466660"/>
            <a:chExt cx="7662339" cy="2400054"/>
          </a:xfrm>
        </p:grpSpPr>
        <p:sp>
          <p:nvSpPr>
            <p:cNvPr id="10" name="TextBox 9">
              <a:extLst>
                <a:ext uri="{FF2B5EF4-FFF2-40B4-BE49-F238E27FC236}">
                  <a16:creationId xmlns:a16="http://schemas.microsoft.com/office/drawing/2014/main" id="{232BB405-5007-DD40-887A-F25F0440BACB}"/>
                </a:ext>
              </a:extLst>
            </p:cNvPr>
            <p:cNvSpPr txBox="1"/>
            <p:nvPr/>
          </p:nvSpPr>
          <p:spPr>
            <a:xfrm>
              <a:off x="3126739" y="4738200"/>
              <a:ext cx="3432836" cy="1093376"/>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ended up watching several more episodes before falling asleep.</a:t>
              </a:r>
            </a:p>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don’t quite know when.” </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Male, 24</a:t>
              </a:r>
            </a:p>
          </p:txBody>
        </p:sp>
        <p:sp>
          <p:nvSpPr>
            <p:cNvPr id="11" name="TextBox 10">
              <a:extLst>
                <a:ext uri="{FF2B5EF4-FFF2-40B4-BE49-F238E27FC236}">
                  <a16:creationId xmlns:a16="http://schemas.microsoft.com/office/drawing/2014/main" id="{67EEAA0A-F120-F040-85EC-618A1A1F4E77}"/>
                </a:ext>
              </a:extLst>
            </p:cNvPr>
            <p:cNvSpPr txBox="1"/>
            <p:nvPr/>
          </p:nvSpPr>
          <p:spPr>
            <a:xfrm>
              <a:off x="7405758" y="4738200"/>
              <a:ext cx="3383320" cy="1128514"/>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“I’m watching the show with my partner so I waited for her </a:t>
              </a:r>
            </a:p>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to be in before watching.”</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Female, 19</a:t>
              </a:r>
            </a:p>
          </p:txBody>
        </p:sp>
        <p:sp>
          <p:nvSpPr>
            <p:cNvPr id="12" name="Freeform 299"/>
            <p:cNvSpPr>
              <a:spLocks noEditPoints="1"/>
            </p:cNvSpPr>
            <p:nvPr/>
          </p:nvSpPr>
          <p:spPr bwMode="auto">
            <a:xfrm>
              <a:off x="8553700" y="3466660"/>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13" name="Freeform 295"/>
            <p:cNvSpPr>
              <a:spLocks noEditPoints="1"/>
            </p:cNvSpPr>
            <p:nvPr/>
          </p:nvSpPr>
          <p:spPr bwMode="auto">
            <a:xfrm>
              <a:off x="4299438" y="3466660"/>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117583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YOUTUBE</a:t>
            </a:r>
          </a:p>
        </p:txBody>
      </p:sp>
      <p:sp>
        <p:nvSpPr>
          <p:cNvPr id="9" name="Title 1">
            <a:extLst>
              <a:ext uri="{FF2B5EF4-FFF2-40B4-BE49-F238E27FC236}">
                <a16:creationId xmlns:a16="http://schemas.microsoft.com/office/drawing/2014/main" id="{31D4CE4B-6657-1444-A960-5AAF622548A1}"/>
              </a:ext>
            </a:extLst>
          </p:cNvPr>
          <p:cNvSpPr txBox="1">
            <a:spLocks/>
          </p:cNvSpPr>
          <p:nvPr/>
        </p:nvSpPr>
        <p:spPr bwMode="gray">
          <a:xfrm>
            <a:off x="2155656" y="1623360"/>
            <a:ext cx="9131639" cy="1051469"/>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50" normalizeH="0" baseline="0" noProof="0" dirty="0">
                <a:ln w="22225">
                  <a:noFill/>
                  <a:prstDash val="solid"/>
                </a:ln>
                <a:solidFill>
                  <a:srgbClr val="FB3449"/>
                </a:solidFill>
                <a:effectLst/>
                <a:uLnTx/>
                <a:uFillTx/>
                <a:latin typeface="Impact" charset="0"/>
                <a:ea typeface="Impact" charset="0"/>
                <a:cs typeface="Impact" charset="0"/>
              </a:rPr>
              <a:t>YOUTUBE </a:t>
            </a:r>
            <a: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t>IS A DISTRACTION THAT CAN LEAVE VIEWERS GOING DOWN A RABBIT HOLE</a:t>
            </a:r>
          </a:p>
        </p:txBody>
      </p:sp>
      <p:sp>
        <p:nvSpPr>
          <p:cNvPr id="10" name="TextBox 9">
            <a:extLst>
              <a:ext uri="{FF2B5EF4-FFF2-40B4-BE49-F238E27FC236}">
                <a16:creationId xmlns:a16="http://schemas.microsoft.com/office/drawing/2014/main" id="{232BB405-5007-DD40-887A-F25F0440BACB}"/>
              </a:ext>
            </a:extLst>
          </p:cNvPr>
          <p:cNvSpPr txBox="1"/>
          <p:nvPr/>
        </p:nvSpPr>
        <p:spPr>
          <a:xfrm>
            <a:off x="3083639" y="4714032"/>
            <a:ext cx="2992113" cy="1128514"/>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can easily get sucked into YouTube and spend hours without realising.”</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Male, 27</a:t>
            </a:r>
          </a:p>
        </p:txBody>
      </p:sp>
      <p:sp>
        <p:nvSpPr>
          <p:cNvPr id="11" name="TextBox 10">
            <a:extLst>
              <a:ext uri="{FF2B5EF4-FFF2-40B4-BE49-F238E27FC236}">
                <a16:creationId xmlns:a16="http://schemas.microsoft.com/office/drawing/2014/main" id="{67EEAA0A-F120-F040-85EC-618A1A1F4E77}"/>
              </a:ext>
            </a:extLst>
          </p:cNvPr>
          <p:cNvSpPr txBox="1"/>
          <p:nvPr/>
        </p:nvSpPr>
        <p:spPr>
          <a:xfrm>
            <a:off x="7228281" y="4714032"/>
            <a:ext cx="3211352" cy="1093376"/>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watched [2 videos] as a short break having been reading a more serious news article.”</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Female, 34</a:t>
            </a:r>
          </a:p>
        </p:txBody>
      </p:sp>
      <p:sp>
        <p:nvSpPr>
          <p:cNvPr id="12" name="Freeform 299"/>
          <p:cNvSpPr>
            <a:spLocks noEditPoints="1"/>
          </p:cNvSpPr>
          <p:nvPr/>
        </p:nvSpPr>
        <p:spPr bwMode="auto">
          <a:xfrm>
            <a:off x="8290239" y="3442492"/>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13" name="Freeform 295"/>
          <p:cNvSpPr>
            <a:spLocks noEditPoints="1"/>
          </p:cNvSpPr>
          <p:nvPr/>
        </p:nvSpPr>
        <p:spPr bwMode="auto">
          <a:xfrm>
            <a:off x="4035977" y="3442492"/>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792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Social video</a:t>
            </a:r>
          </a:p>
        </p:txBody>
      </p:sp>
      <p:sp>
        <p:nvSpPr>
          <p:cNvPr id="9" name="Title 1">
            <a:extLst>
              <a:ext uri="{FF2B5EF4-FFF2-40B4-BE49-F238E27FC236}">
                <a16:creationId xmlns:a16="http://schemas.microsoft.com/office/drawing/2014/main" id="{31D4CE4B-6657-1444-A960-5AAF622548A1}"/>
              </a:ext>
            </a:extLst>
          </p:cNvPr>
          <p:cNvSpPr txBox="1">
            <a:spLocks/>
          </p:cNvSpPr>
          <p:nvPr/>
        </p:nvSpPr>
        <p:spPr bwMode="gray">
          <a:xfrm>
            <a:off x="2181781" y="1647528"/>
            <a:ext cx="9079388" cy="1051469"/>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50" normalizeH="0" baseline="0" noProof="0" dirty="0">
                <a:ln w="22225">
                  <a:noFill/>
                  <a:prstDash val="solid"/>
                </a:ln>
                <a:solidFill>
                  <a:srgbClr val="FB3449"/>
                </a:solidFill>
                <a:effectLst/>
                <a:uLnTx/>
                <a:uFillTx/>
                <a:latin typeface="Impact" charset="0"/>
                <a:ea typeface="Impact" charset="0"/>
                <a:cs typeface="Impact" charset="0"/>
              </a:rPr>
              <a:t>SOCIAL VIDEO </a:t>
            </a:r>
            <a: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t>IS SPONTANEOUS, PERSONAL </a:t>
            </a:r>
            <a:b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br>
            <a: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t>AND OFTEN LOW-ATTENTION VIEWING</a:t>
            </a:r>
          </a:p>
        </p:txBody>
      </p:sp>
      <p:grpSp>
        <p:nvGrpSpPr>
          <p:cNvPr id="4" name="Group 3"/>
          <p:cNvGrpSpPr/>
          <p:nvPr/>
        </p:nvGrpSpPr>
        <p:grpSpPr>
          <a:xfrm>
            <a:off x="3030002" y="3466660"/>
            <a:ext cx="7419212" cy="2647045"/>
            <a:chOff x="3266435" y="3466660"/>
            <a:chExt cx="7419212" cy="2647045"/>
          </a:xfrm>
        </p:grpSpPr>
        <p:sp>
          <p:nvSpPr>
            <p:cNvPr id="10" name="TextBox 9">
              <a:extLst>
                <a:ext uri="{FF2B5EF4-FFF2-40B4-BE49-F238E27FC236}">
                  <a16:creationId xmlns:a16="http://schemas.microsoft.com/office/drawing/2014/main" id="{232BB405-5007-DD40-887A-F25F0440BACB}"/>
                </a:ext>
              </a:extLst>
            </p:cNvPr>
            <p:cNvSpPr txBox="1"/>
            <p:nvPr/>
          </p:nvSpPr>
          <p:spPr>
            <a:xfrm>
              <a:off x="3266435" y="4738200"/>
              <a:ext cx="3153443" cy="1375505"/>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“[Snapchat and Instagram] videos will be more people </a:t>
              </a:r>
            </a:p>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know….Facebook is </a:t>
              </a:r>
            </a:p>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more random.”</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Male, 18</a:t>
              </a:r>
            </a:p>
          </p:txBody>
        </p:sp>
        <p:sp>
          <p:nvSpPr>
            <p:cNvPr id="11" name="TextBox 10">
              <a:extLst>
                <a:ext uri="{FF2B5EF4-FFF2-40B4-BE49-F238E27FC236}">
                  <a16:creationId xmlns:a16="http://schemas.microsoft.com/office/drawing/2014/main" id="{67EEAA0A-F120-F040-85EC-618A1A1F4E77}"/>
                </a:ext>
              </a:extLst>
            </p:cNvPr>
            <p:cNvSpPr txBox="1"/>
            <p:nvPr/>
          </p:nvSpPr>
          <p:spPr>
            <a:xfrm>
              <a:off x="7509189" y="4738200"/>
              <a:ext cx="3176458" cy="1375505"/>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Arial" charset="0"/>
                  <a:cs typeface="Arial" charset="0"/>
                </a:rPr>
                <a:t>“The majority are funny videos or useful tips and tricks, I watch while I have breakfast or on breaks while I’m at work.” </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Female</a:t>
              </a:r>
              <a:r>
                <a:rPr kumimoji="0" lang="en-US" sz="1213" b="0" i="1" u="none" strike="noStrike" kern="1200" cap="none" spc="0" normalizeH="0" baseline="0" noProof="0">
                  <a:ln>
                    <a:noFill/>
                  </a:ln>
                  <a:solidFill>
                    <a:srgbClr val="FFFFFF"/>
                  </a:solidFill>
                  <a:effectLst/>
                  <a:uLnTx/>
                  <a:uFillTx/>
                  <a:latin typeface="Arial" charset="0"/>
                  <a:ea typeface="Arial" charset="0"/>
                  <a:cs typeface="Arial" charset="0"/>
                </a:rPr>
                <a:t>, 30</a:t>
              </a:r>
              <a:endPar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Freeform 299"/>
            <p:cNvSpPr>
              <a:spLocks noEditPoints="1"/>
            </p:cNvSpPr>
            <p:nvPr/>
          </p:nvSpPr>
          <p:spPr bwMode="auto">
            <a:xfrm>
              <a:off x="8553700" y="3466660"/>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13" name="Freeform 295"/>
            <p:cNvSpPr>
              <a:spLocks noEditPoints="1"/>
            </p:cNvSpPr>
            <p:nvPr/>
          </p:nvSpPr>
          <p:spPr bwMode="auto">
            <a:xfrm>
              <a:off x="4299438" y="3466660"/>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19673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1075" t="-1" r="15865" b="-1"/>
          <a:stretch/>
        </p:blipFill>
        <p:spPr>
          <a:xfrm>
            <a:off x="1" y="0"/>
            <a:ext cx="13442950" cy="7561263"/>
          </a:xfrm>
          <a:prstGeom prst="rect">
            <a:avLst/>
          </a:prstGeom>
        </p:spPr>
      </p:pic>
      <p:sp>
        <p:nvSpPr>
          <p:cNvPr id="10" name="Rectangle 9">
            <a:extLst>
              <a:ext uri="{FF2B5EF4-FFF2-40B4-BE49-F238E27FC236}">
                <a16:creationId xmlns:a16="http://schemas.microsoft.com/office/drawing/2014/main" id="{9BF5DDD9-156B-48F2-A578-A91955127C32}"/>
              </a:ext>
            </a:extLst>
          </p:cNvPr>
          <p:cNvSpPr/>
          <p:nvPr/>
        </p:nvSpPr>
        <p:spPr>
          <a:xfrm>
            <a:off x="707" y="-1"/>
            <a:ext cx="13442244" cy="7561263"/>
          </a:xfrm>
          <a:prstGeom prst="rect">
            <a:avLst/>
          </a:prstGeom>
          <a:solidFill>
            <a:srgbClr val="FB3449">
              <a:alpha val="78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1" y="2960070"/>
            <a:ext cx="13442949" cy="1236108"/>
          </a:xfrm>
        </p:spPr>
        <p:txBody>
          <a:bodyPr wrap="square">
            <a:spAutoFit/>
          </a:bodyPr>
          <a:lstStyle/>
          <a:p>
            <a:pPr algn="ctr">
              <a:lnSpc>
                <a:spcPts val="10500"/>
              </a:lnSpc>
            </a:pPr>
            <a:r>
              <a:rPr lang="en-US" sz="8500" spc="150" dirty="0"/>
              <a:t>The cinema experience</a:t>
            </a:r>
            <a:endParaRPr lang="en-US" sz="8500" cap="none" spc="150" dirty="0"/>
          </a:p>
        </p:txBody>
      </p:sp>
      <p:pic>
        <p:nvPicPr>
          <p:cNvPr id="9" name="Picture 8">
            <a:extLst>
              <a:ext uri="{FF2B5EF4-FFF2-40B4-BE49-F238E27FC236}">
                <a16:creationId xmlns:a16="http://schemas.microsoft.com/office/drawing/2014/main" id="{E3EDA879-37A9-B84E-AB6D-50909618C8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1" name="Picture 10">
            <a:extLst>
              <a:ext uri="{FF2B5EF4-FFF2-40B4-BE49-F238E27FC236}">
                <a16:creationId xmlns:a16="http://schemas.microsoft.com/office/drawing/2014/main" id="{2441DDD7-0B38-6F48-BA7A-E1914FB529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2" name="Straight Connector 11">
            <a:extLst>
              <a:ext uri="{FF2B5EF4-FFF2-40B4-BE49-F238E27FC236}">
                <a16:creationId xmlns:a16="http://schemas.microsoft.com/office/drawing/2014/main" id="{5896AFFA-3D78-8C4F-9A7A-09E4A0835990}"/>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702FB3-72A6-7548-AAF5-B5F1C76AA0E4}"/>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99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00" y="270000"/>
            <a:ext cx="12413343" cy="409568"/>
          </a:xfrm>
          <a:ln>
            <a:noFill/>
          </a:ln>
        </p:spPr>
        <p:txBody>
          <a:bodyPr vert="horz" wrap="none" lIns="0" tIns="0" rIns="0" bIns="0" rtlCol="0" anchor="ctr">
            <a:noAutofit/>
          </a:bodyPr>
          <a:lstStyle/>
          <a:p>
            <a:r>
              <a:rPr lang="en-US" sz="2800" spc="150" dirty="0"/>
              <a:t>objective</a:t>
            </a:r>
          </a:p>
        </p:txBody>
      </p:sp>
      <p:sp>
        <p:nvSpPr>
          <p:cNvPr id="10" name="Oval 9">
            <a:extLst>
              <a:ext uri="{FF2B5EF4-FFF2-40B4-BE49-F238E27FC236}">
                <a16:creationId xmlns:a16="http://schemas.microsoft.com/office/drawing/2014/main" id="{EE8D9DD5-D269-F849-9F9B-32859CA32016}"/>
              </a:ext>
            </a:extLst>
          </p:cNvPr>
          <p:cNvSpPr/>
          <p:nvPr/>
        </p:nvSpPr>
        <p:spPr>
          <a:xfrm>
            <a:off x="889956" y="2810072"/>
            <a:ext cx="2151128" cy="2159067"/>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150" normalizeH="0" baseline="0" noProof="0" dirty="0">
                <a:ln>
                  <a:noFill/>
                </a:ln>
                <a:solidFill>
                  <a:prstClr val="white">
                    <a:lumMod val="95000"/>
                  </a:prstClr>
                </a:solidFill>
                <a:effectLst/>
                <a:uLnTx/>
                <a:uFillTx/>
                <a:latin typeface="Impact" charset="0"/>
                <a:ea typeface="Impact" charset="0"/>
                <a:cs typeface="Impact" charset="0"/>
              </a:rPr>
              <a:t>LIVE TV</a:t>
            </a:r>
          </a:p>
        </p:txBody>
      </p:sp>
      <p:sp>
        <p:nvSpPr>
          <p:cNvPr id="11" name="Oval 10">
            <a:extLst>
              <a:ext uri="{FF2B5EF4-FFF2-40B4-BE49-F238E27FC236}">
                <a16:creationId xmlns:a16="http://schemas.microsoft.com/office/drawing/2014/main" id="{3D432C6C-E3FD-8B48-8F73-243234DE3852}"/>
              </a:ext>
            </a:extLst>
          </p:cNvPr>
          <p:cNvSpPr/>
          <p:nvPr/>
        </p:nvSpPr>
        <p:spPr>
          <a:xfrm>
            <a:off x="5640084" y="2810072"/>
            <a:ext cx="2151128" cy="2159067"/>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150" normalizeH="0" baseline="0" noProof="0" dirty="0">
                <a:ln>
                  <a:noFill/>
                </a:ln>
                <a:solidFill>
                  <a:prstClr val="white">
                    <a:lumMod val="95000"/>
                  </a:prstClr>
                </a:solidFill>
                <a:effectLst/>
                <a:uLnTx/>
                <a:uFillTx/>
                <a:latin typeface="Impact" charset="0"/>
                <a:ea typeface="Impact" charset="0"/>
                <a:cs typeface="Impact" charset="0"/>
              </a:rPr>
              <a:t>YOUTUBE</a:t>
            </a:r>
          </a:p>
        </p:txBody>
      </p:sp>
      <p:sp>
        <p:nvSpPr>
          <p:cNvPr id="12" name="Oval 11">
            <a:extLst>
              <a:ext uri="{FF2B5EF4-FFF2-40B4-BE49-F238E27FC236}">
                <a16:creationId xmlns:a16="http://schemas.microsoft.com/office/drawing/2014/main" id="{8DCF96C1-7EE4-E84E-B432-84884E1B7EA0}"/>
              </a:ext>
            </a:extLst>
          </p:cNvPr>
          <p:cNvSpPr/>
          <p:nvPr/>
        </p:nvSpPr>
        <p:spPr>
          <a:xfrm>
            <a:off x="10390211" y="2810072"/>
            <a:ext cx="2151128" cy="2159067"/>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150" normalizeH="0" baseline="0" noProof="0" dirty="0">
                <a:ln>
                  <a:noFill/>
                </a:ln>
                <a:solidFill>
                  <a:prstClr val="white">
                    <a:lumMod val="95000"/>
                  </a:prstClr>
                </a:solidFill>
                <a:effectLst/>
                <a:uLnTx/>
                <a:uFillTx/>
                <a:latin typeface="Impact" charset="0"/>
                <a:ea typeface="Impact" charset="0"/>
                <a:cs typeface="Impact" charset="0"/>
              </a:rPr>
              <a:t>CINEMA</a:t>
            </a:r>
          </a:p>
        </p:txBody>
      </p:sp>
      <p:sp>
        <p:nvSpPr>
          <p:cNvPr id="13" name="Oval 12">
            <a:extLst>
              <a:ext uri="{FF2B5EF4-FFF2-40B4-BE49-F238E27FC236}">
                <a16:creationId xmlns:a16="http://schemas.microsoft.com/office/drawing/2014/main" id="{8086FBAA-081F-5347-A1AB-902659710A35}"/>
              </a:ext>
            </a:extLst>
          </p:cNvPr>
          <p:cNvSpPr/>
          <p:nvPr/>
        </p:nvSpPr>
        <p:spPr>
          <a:xfrm>
            <a:off x="3265020" y="2810072"/>
            <a:ext cx="2151128" cy="2159067"/>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150" normalizeH="0" baseline="0" noProof="0" dirty="0">
                <a:ln>
                  <a:noFill/>
                </a:ln>
                <a:solidFill>
                  <a:prstClr val="white">
                    <a:lumMod val="95000"/>
                  </a:prstClr>
                </a:solidFill>
                <a:effectLst/>
                <a:uLnTx/>
                <a:uFillTx/>
                <a:latin typeface="Impact" charset="0"/>
                <a:ea typeface="Impact" charset="0"/>
                <a:cs typeface="Impact" charset="0"/>
              </a:rPr>
              <a:t>VOD</a:t>
            </a:r>
          </a:p>
        </p:txBody>
      </p:sp>
      <p:sp>
        <p:nvSpPr>
          <p:cNvPr id="14" name="Oval 13">
            <a:extLst>
              <a:ext uri="{FF2B5EF4-FFF2-40B4-BE49-F238E27FC236}">
                <a16:creationId xmlns:a16="http://schemas.microsoft.com/office/drawing/2014/main" id="{DE75D7A2-94E6-8C41-A888-8B423178D6FA}"/>
              </a:ext>
            </a:extLst>
          </p:cNvPr>
          <p:cNvSpPr/>
          <p:nvPr/>
        </p:nvSpPr>
        <p:spPr>
          <a:xfrm>
            <a:off x="8015148" y="2810072"/>
            <a:ext cx="2151128" cy="2159067"/>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150" normalizeH="0" baseline="0" noProof="0" dirty="0">
                <a:ln>
                  <a:noFill/>
                </a:ln>
                <a:solidFill>
                  <a:prstClr val="white">
                    <a:lumMod val="95000"/>
                  </a:prstClr>
                </a:solidFill>
                <a:effectLst/>
                <a:uLnTx/>
                <a:uFillTx/>
                <a:latin typeface="Impact" charset="0"/>
                <a:ea typeface="Impact" charset="0"/>
                <a:cs typeface="Impact" charset="0"/>
              </a:rPr>
              <a:t>SOCIAL VIDEO</a:t>
            </a:r>
          </a:p>
        </p:txBody>
      </p:sp>
      <p:sp>
        <p:nvSpPr>
          <p:cNvPr id="15" name="Title 1">
            <a:extLst>
              <a:ext uri="{FF2B5EF4-FFF2-40B4-BE49-F238E27FC236}">
                <a16:creationId xmlns:a16="http://schemas.microsoft.com/office/drawing/2014/main" id="{413099D1-8981-0F48-B662-D093C20AD953}"/>
              </a:ext>
            </a:extLst>
          </p:cNvPr>
          <p:cNvSpPr txBox="1">
            <a:spLocks/>
          </p:cNvSpPr>
          <p:nvPr/>
        </p:nvSpPr>
        <p:spPr bwMode="gray">
          <a:xfrm>
            <a:off x="269999" y="806368"/>
            <a:ext cx="9723087" cy="61941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To investigate the role of AV media in the lives of 16-34 UK adults and the implications for brands.</a:t>
            </a:r>
          </a:p>
        </p:txBody>
      </p:sp>
    </p:spTree>
    <p:extLst>
      <p:ext uri="{BB962C8B-B14F-4D97-AF65-F5344CB8AC3E}">
        <p14:creationId xmlns:p14="http://schemas.microsoft.com/office/powerpoint/2010/main" val="35099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Cinema meets different needs at a range of levels</a:t>
            </a:r>
          </a:p>
        </p:txBody>
      </p:sp>
      <p:grpSp>
        <p:nvGrpSpPr>
          <p:cNvPr id="2" name="Group 1"/>
          <p:cNvGrpSpPr/>
          <p:nvPr/>
        </p:nvGrpSpPr>
        <p:grpSpPr>
          <a:xfrm>
            <a:off x="4228976" y="1194078"/>
            <a:ext cx="4984999" cy="4984999"/>
            <a:chOff x="4228976" y="1194078"/>
            <a:chExt cx="4984999" cy="4984999"/>
          </a:xfrm>
        </p:grpSpPr>
        <p:sp>
          <p:nvSpPr>
            <p:cNvPr id="14" name="Oval 13">
              <a:extLst>
                <a:ext uri="{FF2B5EF4-FFF2-40B4-BE49-F238E27FC236}">
                  <a16:creationId xmlns:a16="http://schemas.microsoft.com/office/drawing/2014/main" id="{899B589D-B779-1445-96B2-002F9AC9596A}"/>
                </a:ext>
              </a:extLst>
            </p:cNvPr>
            <p:cNvSpPr/>
            <p:nvPr/>
          </p:nvSpPr>
          <p:spPr>
            <a:xfrm>
              <a:off x="4228976" y="1194078"/>
              <a:ext cx="4984999" cy="49849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651F3F9-31F8-424C-BD25-731D27AAE43F}"/>
                </a:ext>
              </a:extLst>
            </p:cNvPr>
            <p:cNvSpPr/>
            <p:nvPr/>
          </p:nvSpPr>
          <p:spPr>
            <a:xfrm>
              <a:off x="4995897" y="1943747"/>
              <a:ext cx="3451153" cy="3451153"/>
            </a:xfrm>
            <a:prstGeom prst="ellipse">
              <a:avLst/>
            </a:prstGeom>
            <a:solidFill>
              <a:srgbClr val="F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4056FA9-553D-9D4C-8BE0-F29219E64C72}"/>
                </a:ext>
              </a:extLst>
            </p:cNvPr>
            <p:cNvSpPr/>
            <p:nvPr/>
          </p:nvSpPr>
          <p:spPr>
            <a:xfrm>
              <a:off x="5762821" y="2710671"/>
              <a:ext cx="1917307" cy="19173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US" sz="198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96FA9A6-4211-DA40-B7B9-9CA5FDE99DD4}"/>
                </a:ext>
              </a:extLst>
            </p:cNvPr>
            <p:cNvSpPr txBox="1"/>
            <p:nvPr/>
          </p:nvSpPr>
          <p:spPr>
            <a:xfrm>
              <a:off x="5965972" y="3499772"/>
              <a:ext cx="1511004" cy="276999"/>
            </a:xfrm>
            <a:prstGeom prst="rect">
              <a:avLst/>
            </a:prstGeom>
            <a:noFill/>
          </p:spPr>
          <p:txBody>
            <a:bodyPr wrap="square" lIns="0" tIns="0" rIns="0" bIns="0" rtlCol="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Arial" charset="0"/>
                  <a:cs typeface="Arial" charset="0"/>
                </a:rPr>
                <a:t>Individual</a:t>
              </a: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9" name="TextBox 18">
              <a:extLst>
                <a:ext uri="{FF2B5EF4-FFF2-40B4-BE49-F238E27FC236}">
                  <a16:creationId xmlns:a16="http://schemas.microsoft.com/office/drawing/2014/main" id="{F545A9E9-9A4F-2C42-92F2-77BE72C49F76}"/>
                </a:ext>
              </a:extLst>
            </p:cNvPr>
            <p:cNvSpPr txBox="1"/>
            <p:nvPr/>
          </p:nvSpPr>
          <p:spPr>
            <a:xfrm>
              <a:off x="5965971" y="2143796"/>
              <a:ext cx="1511004" cy="455189"/>
            </a:xfrm>
            <a:prstGeom prst="rect">
              <a:avLst/>
            </a:prstGeom>
            <a:noFill/>
          </p:spPr>
          <p:txBody>
            <a:bodyPr wrap="square" lIns="0" tIns="0" rIns="0" bIns="0" rtlCol="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Arial" charset="0"/>
                  <a:cs typeface="Arial" charset="0"/>
                </a:rPr>
                <a:t>Social</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prstClr val="white"/>
                  </a:solidFill>
                  <a:effectLst/>
                  <a:uLnTx/>
                  <a:uFillTx/>
                  <a:latin typeface="Arial" charset="0"/>
                  <a:ea typeface="Arial" charset="0"/>
                  <a:cs typeface="Arial" charset="0"/>
                </a:rPr>
                <a:t>(peer group)</a:t>
              </a:r>
              <a:endParaRPr kumimoji="0" lang="en-US" sz="1100" b="0" i="1"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20" name="TextBox 19">
              <a:extLst>
                <a:ext uri="{FF2B5EF4-FFF2-40B4-BE49-F238E27FC236}">
                  <a16:creationId xmlns:a16="http://schemas.microsoft.com/office/drawing/2014/main" id="{5C7873F7-2FB5-F249-8598-A7E55F273597}"/>
                </a:ext>
              </a:extLst>
            </p:cNvPr>
            <p:cNvSpPr txBox="1"/>
            <p:nvPr/>
          </p:nvSpPr>
          <p:spPr>
            <a:xfrm>
              <a:off x="5965973" y="1443377"/>
              <a:ext cx="1511004" cy="276999"/>
            </a:xfrm>
            <a:prstGeom prst="rect">
              <a:avLst/>
            </a:prstGeom>
            <a:noFill/>
          </p:spPr>
          <p:txBody>
            <a:bodyPr wrap="square" lIns="0" tIns="0" rIns="0" bIns="0" rtlCol="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Arial" charset="0"/>
                  <a:cs typeface="Arial" charset="0"/>
                </a:rPr>
                <a:t>Society</a:t>
              </a:r>
            </a:p>
          </p:txBody>
        </p:sp>
      </p:grpSp>
    </p:spTree>
    <p:extLst>
      <p:ext uri="{BB962C8B-B14F-4D97-AF65-F5344CB8AC3E}">
        <p14:creationId xmlns:p14="http://schemas.microsoft.com/office/powerpoint/2010/main" val="10604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Cinema provides cultural moments</a:t>
            </a:r>
          </a:p>
        </p:txBody>
      </p:sp>
      <p:sp>
        <p:nvSpPr>
          <p:cNvPr id="9" name="TextBox 8">
            <a:extLst>
              <a:ext uri="{FF2B5EF4-FFF2-40B4-BE49-F238E27FC236}">
                <a16:creationId xmlns:a16="http://schemas.microsoft.com/office/drawing/2014/main" id="{E7318EEC-236C-EC4F-AC1A-2D47DFF009BE}"/>
              </a:ext>
            </a:extLst>
          </p:cNvPr>
          <p:cNvSpPr txBox="1"/>
          <p:nvPr/>
        </p:nvSpPr>
        <p:spPr>
          <a:xfrm>
            <a:off x="9716179" y="7183541"/>
            <a:ext cx="3606183" cy="215444"/>
          </a:xfrm>
          <a:prstGeom prst="rect">
            <a:avLst/>
          </a:prstGeom>
          <a:noFill/>
        </p:spPr>
        <p:txBody>
          <a:bodyPr wrap="square" rtlCol="0">
            <a:spAutoFit/>
          </a:bodyPr>
          <a:lstStyle/>
          <a:p>
            <a:pPr marL="0" marR="0" lvl="0" indent="0" algn="r" defTabSz="1008101"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charset="0"/>
                <a:ea typeface="Arial" charset="0"/>
                <a:cs typeface="Arial" charset="0"/>
              </a:rPr>
              <a:t>* Source: CAA Film Monitor C&amp;F Data 2018</a:t>
            </a: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0" name="Content Placeholder 2">
            <a:extLst>
              <a:ext uri="{FF2B5EF4-FFF2-40B4-BE49-F238E27FC236}">
                <a16:creationId xmlns:a16="http://schemas.microsoft.com/office/drawing/2014/main" id="{1BC5691F-8F6C-0D4E-B5F0-9A11010B3291}"/>
              </a:ext>
            </a:extLst>
          </p:cNvPr>
          <p:cNvSpPr>
            <a:spLocks noGrp="1"/>
          </p:cNvSpPr>
          <p:nvPr>
            <p:ph idx="1"/>
          </p:nvPr>
        </p:nvSpPr>
        <p:spPr>
          <a:xfrm>
            <a:off x="390804" y="1515469"/>
            <a:ext cx="5636772" cy="2461308"/>
          </a:xfrm>
        </p:spPr>
        <p:txBody>
          <a:bodyPr/>
          <a:lstStyle/>
          <a:p>
            <a:pPr marL="0" indent="0">
              <a:lnSpc>
                <a:spcPct val="100000"/>
              </a:lnSpc>
              <a:buNone/>
            </a:pPr>
            <a:r>
              <a:rPr lang="en-US" sz="1600" b="0" dirty="0">
                <a:solidFill>
                  <a:srgbClr val="FFFFFF"/>
                </a:solidFill>
              </a:rPr>
              <a:t>Cinema brings people together from all walks of life, and delivers ‘big moments’. It is the entry point for shared stories we follow over years or even decades.</a:t>
            </a:r>
          </a:p>
          <a:p>
            <a:pPr marL="0" indent="0">
              <a:lnSpc>
                <a:spcPct val="100000"/>
              </a:lnSpc>
              <a:buNone/>
            </a:pPr>
            <a:endParaRPr lang="en-US" sz="1600" b="0" dirty="0">
              <a:solidFill>
                <a:srgbClr val="FFFFFF"/>
              </a:solidFill>
            </a:endParaRPr>
          </a:p>
          <a:p>
            <a:pPr marL="0" indent="0">
              <a:lnSpc>
                <a:spcPct val="100000"/>
              </a:lnSpc>
              <a:buNone/>
            </a:pPr>
            <a:r>
              <a:rPr lang="en-US" sz="1600" b="0" dirty="0">
                <a:solidFill>
                  <a:srgbClr val="FFFFFF"/>
                </a:solidFill>
              </a:rPr>
              <a:t>25%* of all 16-34s in the UK went to see </a:t>
            </a:r>
            <a:r>
              <a:rPr lang="en-US" sz="1600" b="0" i="1" dirty="0">
                <a:solidFill>
                  <a:srgbClr val="FFFFFF"/>
                </a:solidFill>
              </a:rPr>
              <a:t>Avengers: Infinity War</a:t>
            </a:r>
            <a:r>
              <a:rPr lang="en-US" sz="1600" b="0" dirty="0">
                <a:solidFill>
                  <a:srgbClr val="FFFFFF"/>
                </a:solidFill>
              </a:rPr>
              <a:t> at the cinema (where a decade long narrative came to a culmination).</a:t>
            </a:r>
          </a:p>
          <a:p>
            <a:pPr marL="0" indent="0">
              <a:lnSpc>
                <a:spcPct val="100000"/>
              </a:lnSpc>
              <a:buNone/>
            </a:pPr>
            <a:endParaRPr lang="en-US" sz="1600" b="0" dirty="0">
              <a:solidFill>
                <a:srgbClr val="FFFFFF"/>
              </a:solidFill>
            </a:endParaRPr>
          </a:p>
          <a:p>
            <a:pPr marL="0" indent="0">
              <a:lnSpc>
                <a:spcPct val="100000"/>
              </a:lnSpc>
              <a:buNone/>
            </a:pPr>
            <a:r>
              <a:rPr lang="en-US" sz="1600" b="0" dirty="0">
                <a:solidFill>
                  <a:srgbClr val="FFFFFF"/>
                </a:solidFill>
              </a:rPr>
              <a:t>They wanted to be part of the conversation.</a:t>
            </a:r>
          </a:p>
        </p:txBody>
      </p:sp>
      <p:sp>
        <p:nvSpPr>
          <p:cNvPr id="11" name="TextBox 10">
            <a:extLst>
              <a:ext uri="{FF2B5EF4-FFF2-40B4-BE49-F238E27FC236}">
                <a16:creationId xmlns:a16="http://schemas.microsoft.com/office/drawing/2014/main" id="{939A020E-739E-784A-A138-583BACEAD4D7}"/>
              </a:ext>
            </a:extLst>
          </p:cNvPr>
          <p:cNvSpPr txBox="1"/>
          <p:nvPr/>
        </p:nvSpPr>
        <p:spPr>
          <a:xfrm>
            <a:off x="390804" y="4657866"/>
            <a:ext cx="6855385" cy="1246495"/>
          </a:xfrm>
          <a:prstGeom prst="rect">
            <a:avLst/>
          </a:prstGeom>
          <a:noFill/>
        </p:spPr>
        <p:txBody>
          <a:bodyPr wrap="square" rtlCol="0">
            <a:spAutoFit/>
          </a:bodyPr>
          <a:lstStyle/>
          <a:p>
            <a:pPr marL="0" marR="0" lvl="0" indent="0" algn="l" defTabSz="756095"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FB3449"/>
                </a:solidFill>
                <a:effectLst/>
                <a:uLnTx/>
                <a:uFillTx/>
                <a:latin typeface="Arial" charset="0"/>
                <a:ea typeface="Arial" charset="0"/>
                <a:cs typeface="Arial" charset="0"/>
              </a:rPr>
              <a:t>51% OF 16-34s AGREE </a:t>
            </a:r>
            <a:r>
              <a:rPr kumimoji="0" lang="en-US" sz="2500" b="1" i="1" u="none" strike="noStrike" kern="1200" cap="none" spc="0" normalizeH="0" baseline="0" noProof="0" dirty="0">
                <a:ln>
                  <a:noFill/>
                </a:ln>
                <a:solidFill>
                  <a:srgbClr val="FFFFFF"/>
                </a:solidFill>
                <a:effectLst/>
                <a:uLnTx/>
                <a:uFillTx/>
                <a:latin typeface="Arial" charset="0"/>
                <a:ea typeface="Arial" charset="0"/>
                <a:cs typeface="Arial" charset="0"/>
              </a:rPr>
              <a:t>THEY “DON’T LIKE MISSING OUT ON THINGS THAT OTHER PEOPLE ARE TALKING ABOUT”</a:t>
            </a:r>
          </a:p>
        </p:txBody>
      </p:sp>
      <p:sp>
        <p:nvSpPr>
          <p:cNvPr id="12" name="Oval 11"/>
          <p:cNvSpPr/>
          <p:nvPr/>
        </p:nvSpPr>
        <p:spPr>
          <a:xfrm>
            <a:off x="7357513" y="1224952"/>
            <a:ext cx="5051862" cy="4939566"/>
          </a:xfrm>
          <a:prstGeom prst="ellipse">
            <a:avLst/>
          </a:prstGeom>
          <a:solidFill>
            <a:srgbClr val="F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13" name="Oval 12"/>
          <p:cNvSpPr/>
          <p:nvPr/>
        </p:nvSpPr>
        <p:spPr>
          <a:xfrm>
            <a:off x="8173958" y="1969651"/>
            <a:ext cx="3418968" cy="34501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21" name="Oval 20"/>
          <p:cNvSpPr/>
          <p:nvPr/>
        </p:nvSpPr>
        <p:spPr>
          <a:xfrm>
            <a:off x="8918279" y="2743206"/>
            <a:ext cx="1982146" cy="1914660"/>
          </a:xfrm>
          <a:prstGeom prst="ellipse">
            <a:avLst/>
          </a:prstGeom>
          <a:solidFill>
            <a:schemeClr val="accent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Content Placeholder 2"/>
          <p:cNvSpPr txBox="1">
            <a:spLocks/>
          </p:cNvSpPr>
          <p:nvPr/>
        </p:nvSpPr>
        <p:spPr>
          <a:xfrm>
            <a:off x="9168897" y="3559983"/>
            <a:ext cx="1480910" cy="281107"/>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Individual</a:t>
            </a:r>
          </a:p>
        </p:txBody>
      </p:sp>
      <p:sp>
        <p:nvSpPr>
          <p:cNvPr id="23" name="Content Placeholder 2"/>
          <p:cNvSpPr txBox="1">
            <a:spLocks/>
          </p:cNvSpPr>
          <p:nvPr/>
        </p:nvSpPr>
        <p:spPr>
          <a:xfrm>
            <a:off x="9142987" y="2135967"/>
            <a:ext cx="1480910" cy="641743"/>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Social </a:t>
            </a:r>
          </a:p>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100" b="1" i="1" u="none" strike="noStrike" kern="1200" cap="none" spc="0" normalizeH="0" baseline="0" noProof="0" dirty="0">
                <a:ln>
                  <a:noFill/>
                </a:ln>
                <a:solidFill>
                  <a:srgbClr val="FFFFFF"/>
                </a:solidFill>
                <a:effectLst/>
                <a:uLnTx/>
                <a:uFillTx/>
                <a:latin typeface="Arial" charset="0"/>
                <a:ea typeface="Arial" charset="0"/>
                <a:cs typeface="Arial" charset="0"/>
              </a:rPr>
              <a:t>(peer group)</a:t>
            </a:r>
          </a:p>
        </p:txBody>
      </p:sp>
      <p:sp>
        <p:nvSpPr>
          <p:cNvPr id="24" name="Content Placeholder 2"/>
          <p:cNvSpPr txBox="1">
            <a:spLocks/>
          </p:cNvSpPr>
          <p:nvPr/>
        </p:nvSpPr>
        <p:spPr>
          <a:xfrm>
            <a:off x="9134951" y="1461279"/>
            <a:ext cx="1480910" cy="425214"/>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Society</a:t>
            </a:r>
          </a:p>
        </p:txBody>
      </p:sp>
      <p:cxnSp>
        <p:nvCxnSpPr>
          <p:cNvPr id="25" name="Straight Connector 24"/>
          <p:cNvCxnSpPr/>
          <p:nvPr/>
        </p:nvCxnSpPr>
        <p:spPr>
          <a:xfrm>
            <a:off x="512102" y="4254865"/>
            <a:ext cx="5719314"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0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420413" y="1581969"/>
            <a:ext cx="4802331" cy="553998"/>
          </a:xfrm>
        </p:spPr>
        <p:txBody>
          <a:bodyPr wrap="square">
            <a:spAutoFit/>
          </a:bodyPr>
          <a:lstStyle/>
          <a:p>
            <a:r>
              <a:rPr lang="en-GB" sz="1800" b="1" cap="none" dirty="0">
                <a:latin typeface="Arial" charset="0"/>
                <a:ea typeface="Arial" charset="0"/>
                <a:cs typeface="Arial" charset="0"/>
              </a:rPr>
              <a:t>Above all it’s an experience they share with those they’re closest </a:t>
            </a:r>
            <a:r>
              <a:rPr lang="en-GB" sz="1800" b="1" cap="none">
                <a:latin typeface="Arial" charset="0"/>
                <a:ea typeface="Arial" charset="0"/>
                <a:cs typeface="Arial" charset="0"/>
              </a:rPr>
              <a:t>with.</a:t>
            </a:r>
            <a:endParaRPr lang="en-GB" sz="1800" b="1" cap="none" dirty="0">
              <a:latin typeface="Arial" charset="0"/>
              <a:ea typeface="Arial" charset="0"/>
              <a:cs typeface="Arial" charset="0"/>
            </a:endParaRPr>
          </a:p>
        </p:txBody>
      </p:sp>
      <p:sp>
        <p:nvSpPr>
          <p:cNvPr id="12" name="Oval 11"/>
          <p:cNvSpPr/>
          <p:nvPr/>
        </p:nvSpPr>
        <p:spPr>
          <a:xfrm>
            <a:off x="7357513" y="1224952"/>
            <a:ext cx="5051862" cy="49395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13" name="Oval 12"/>
          <p:cNvSpPr/>
          <p:nvPr/>
        </p:nvSpPr>
        <p:spPr>
          <a:xfrm>
            <a:off x="8173958" y="1969651"/>
            <a:ext cx="3418968" cy="3450166"/>
          </a:xfrm>
          <a:prstGeom prst="ellipse">
            <a:avLst/>
          </a:prstGeom>
          <a:solidFill>
            <a:srgbClr val="F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21" name="Oval 20"/>
          <p:cNvSpPr/>
          <p:nvPr/>
        </p:nvSpPr>
        <p:spPr>
          <a:xfrm>
            <a:off x="8918279" y="2743206"/>
            <a:ext cx="1982146" cy="1914660"/>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Content Placeholder 2"/>
          <p:cNvSpPr txBox="1">
            <a:spLocks/>
          </p:cNvSpPr>
          <p:nvPr/>
        </p:nvSpPr>
        <p:spPr>
          <a:xfrm>
            <a:off x="9168897" y="3559983"/>
            <a:ext cx="1480910" cy="281107"/>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Individual</a:t>
            </a:r>
          </a:p>
        </p:txBody>
      </p:sp>
      <p:sp>
        <p:nvSpPr>
          <p:cNvPr id="23" name="Content Placeholder 2"/>
          <p:cNvSpPr txBox="1">
            <a:spLocks/>
          </p:cNvSpPr>
          <p:nvPr/>
        </p:nvSpPr>
        <p:spPr>
          <a:xfrm>
            <a:off x="9142987" y="2135967"/>
            <a:ext cx="1480910" cy="641743"/>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Social </a:t>
            </a:r>
          </a:p>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100" b="1" i="1" u="none" strike="noStrike" kern="1200" cap="none" spc="0" normalizeH="0" baseline="0" noProof="0" dirty="0">
                <a:ln>
                  <a:noFill/>
                </a:ln>
                <a:solidFill>
                  <a:srgbClr val="FFFFFF"/>
                </a:solidFill>
                <a:effectLst/>
                <a:uLnTx/>
                <a:uFillTx/>
                <a:latin typeface="Arial" charset="0"/>
                <a:ea typeface="Arial" charset="0"/>
                <a:cs typeface="Arial" charset="0"/>
              </a:rPr>
              <a:t>(peer group)</a:t>
            </a:r>
          </a:p>
        </p:txBody>
      </p:sp>
      <p:sp>
        <p:nvSpPr>
          <p:cNvPr id="24" name="Content Placeholder 2"/>
          <p:cNvSpPr txBox="1">
            <a:spLocks/>
          </p:cNvSpPr>
          <p:nvPr/>
        </p:nvSpPr>
        <p:spPr>
          <a:xfrm>
            <a:off x="9134951" y="1461279"/>
            <a:ext cx="1480910" cy="425214"/>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Society</a:t>
            </a:r>
          </a:p>
        </p:txBody>
      </p:sp>
      <p:sp>
        <p:nvSpPr>
          <p:cNvPr id="16" name="TextBox 15">
            <a:extLst>
              <a:ext uri="{FF2B5EF4-FFF2-40B4-BE49-F238E27FC236}">
                <a16:creationId xmlns:a16="http://schemas.microsoft.com/office/drawing/2014/main" id="{64467CA9-4F1D-DA40-94A0-98A5B7574BF1}"/>
              </a:ext>
            </a:extLst>
          </p:cNvPr>
          <p:cNvSpPr txBox="1"/>
          <p:nvPr/>
        </p:nvSpPr>
        <p:spPr>
          <a:xfrm>
            <a:off x="420413" y="3078233"/>
            <a:ext cx="5719314" cy="800219"/>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B3449"/>
                </a:solidFill>
                <a:effectLst/>
                <a:uLnTx/>
                <a:uFillTx/>
                <a:latin typeface="Arial" charset="0"/>
                <a:ea typeface="+mn-ea"/>
                <a:cs typeface="Arial" charset="0"/>
              </a:rPr>
              <a:t>“We all live in different places now but cinema is something that brings us all together – it’s the glue”</a:t>
            </a:r>
            <a:br>
              <a:rPr kumimoji="0" lang="en-US" sz="2000" b="1" i="0" u="none" strike="noStrike" kern="1200" cap="none" spc="0" normalizeH="0" baseline="0" noProof="0" dirty="0">
                <a:ln>
                  <a:noFill/>
                </a:ln>
                <a:solidFill>
                  <a:srgbClr val="FB3449"/>
                </a:solidFill>
                <a:effectLst/>
                <a:uLnTx/>
                <a:uFillTx/>
                <a:latin typeface="Arial" charset="0"/>
                <a:ea typeface="Arial" charset="0"/>
                <a:cs typeface="Arial" charset="0"/>
              </a:rPr>
            </a:br>
            <a:r>
              <a:rPr kumimoji="0" lang="en-US" sz="1600" b="1" i="1" u="none" strike="noStrike" kern="1200" cap="none" spc="0" normalizeH="0" baseline="0" noProof="0" dirty="0">
                <a:ln>
                  <a:noFill/>
                </a:ln>
                <a:solidFill>
                  <a:srgbClr val="FB3449"/>
                </a:solidFill>
                <a:effectLst/>
                <a:uLnTx/>
                <a:uFillTx/>
                <a:latin typeface="Arial" charset="0"/>
                <a:ea typeface="Arial" charset="0"/>
                <a:cs typeface="Arial" charset="0"/>
              </a:rPr>
              <a:t>M</a:t>
            </a:r>
            <a:r>
              <a:rPr kumimoji="0" lang="en-US" sz="1600" b="0" i="1" u="none" strike="noStrike" kern="1200" cap="none" spc="0" normalizeH="0" baseline="0" noProof="0" dirty="0">
                <a:ln>
                  <a:noFill/>
                </a:ln>
                <a:solidFill>
                  <a:srgbClr val="FB3449"/>
                </a:solidFill>
                <a:effectLst/>
                <a:uLnTx/>
                <a:uFillTx/>
                <a:latin typeface="Arial" charset="0"/>
                <a:ea typeface="Arial" charset="0"/>
                <a:cs typeface="Arial" charset="0"/>
              </a:rPr>
              <a:t>ale, 30</a:t>
            </a:r>
          </a:p>
        </p:txBody>
      </p:sp>
      <p:sp>
        <p:nvSpPr>
          <p:cNvPr id="18" name="Rectangle 17">
            <a:extLst>
              <a:ext uri="{FF2B5EF4-FFF2-40B4-BE49-F238E27FC236}">
                <a16:creationId xmlns:a16="http://schemas.microsoft.com/office/drawing/2014/main" id="{0DD9C86C-BC75-1D4E-B8FC-17FF1E73EA7F}"/>
              </a:ext>
            </a:extLst>
          </p:cNvPr>
          <p:cNvSpPr/>
          <p:nvPr/>
        </p:nvSpPr>
        <p:spPr>
          <a:xfrm>
            <a:off x="5525194" y="7187402"/>
            <a:ext cx="7765892"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To what extent do you agree or disagree with the following statements?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a:t>
            </a:r>
          </a:p>
        </p:txBody>
      </p:sp>
      <p:sp>
        <p:nvSpPr>
          <p:cNvPr id="19" name="TextBox 18">
            <a:extLst>
              <a:ext uri="{FF2B5EF4-FFF2-40B4-BE49-F238E27FC236}">
                <a16:creationId xmlns:a16="http://schemas.microsoft.com/office/drawing/2014/main" id="{939A020E-739E-784A-A138-583BACEAD4D7}"/>
              </a:ext>
            </a:extLst>
          </p:cNvPr>
          <p:cNvSpPr txBox="1"/>
          <p:nvPr/>
        </p:nvSpPr>
        <p:spPr>
          <a:xfrm>
            <a:off x="420413" y="4820718"/>
            <a:ext cx="6855385" cy="1190514"/>
          </a:xfrm>
          <a:prstGeom prst="rect">
            <a:avLst/>
          </a:prstGeom>
          <a:noFill/>
        </p:spPr>
        <p:txBody>
          <a:bodyPr wrap="square" lIns="0" tIns="0" rIns="0" bIns="0" rtlCol="0">
            <a:spAutoFit/>
          </a:bodyPr>
          <a:lstStyle/>
          <a:p>
            <a:pPr marL="0" marR="0" lvl="0" indent="0" algn="l" defTabSz="756095"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FB3449"/>
                </a:solidFill>
                <a:effectLst/>
                <a:uLnTx/>
                <a:uFillTx/>
                <a:latin typeface="Arial" charset="0"/>
                <a:ea typeface="Arial" charset="0"/>
                <a:cs typeface="Arial" charset="0"/>
              </a:rPr>
              <a:t>74% OF 16-34s AGREE </a:t>
            </a:r>
            <a:r>
              <a:rPr kumimoji="0" lang="en-US" sz="2500" b="1" i="1" u="none" strike="noStrike" kern="1200" cap="none" spc="0" normalizeH="0" baseline="0" noProof="0" dirty="0">
                <a:ln>
                  <a:noFill/>
                </a:ln>
                <a:solidFill>
                  <a:srgbClr val="FFFFFF"/>
                </a:solidFill>
                <a:effectLst/>
                <a:uLnTx/>
                <a:uFillTx/>
                <a:latin typeface="Arial" charset="0"/>
                <a:ea typeface="Arial" charset="0"/>
                <a:cs typeface="Arial" charset="0"/>
              </a:rPr>
              <a:t>THAT “CINEMA IS AN EXPERIENCE THAT BRINGS ME AND MY FRIENDS CLOSER TOGETHER.”</a:t>
            </a:r>
          </a:p>
        </p:txBody>
      </p:sp>
      <p:sp>
        <p:nvSpPr>
          <p:cNvPr id="20" name="Title 3">
            <a:extLst>
              <a:ext uri="{FF2B5EF4-FFF2-40B4-BE49-F238E27FC236}">
                <a16:creationId xmlns:a16="http://schemas.microsoft.com/office/drawing/2014/main" id="{74DCFB93-E27F-43B6-841D-5CEB316B2068}"/>
              </a:ext>
            </a:extLst>
          </p:cNvPr>
          <p:cNvSpPr txBox="1">
            <a:spLocks/>
          </p:cNvSpPr>
          <p:nvPr/>
        </p:nvSpPr>
        <p:spPr bwMode="gray">
          <a:xfrm>
            <a:off x="270000" y="270000"/>
            <a:ext cx="12413343" cy="409568"/>
          </a:xfrm>
          <a:prstGeom prst="rect">
            <a:avLst/>
          </a:prstGeom>
          <a:ln>
            <a:noFill/>
          </a:ln>
        </p:spPr>
        <p:txBody>
          <a:bodyPr vert="horz" wrap="none" lIns="0" tIns="0" rIns="0" bIns="0" rtlCol="0" anchor="ctr">
            <a:noAutofit/>
          </a:bodyPr>
          <a:lstStyle>
            <a:lvl1pPr>
              <a:spcBef>
                <a:spcPct val="0"/>
              </a:spcBef>
              <a:buNone/>
              <a:defRPr sz="2800" b="0" cap="all" spc="150">
                <a:ln w="22225">
                  <a:noFill/>
                  <a:prstDash val="solid"/>
                </a:ln>
                <a:solidFill>
                  <a:srgbClr val="FFFFFF"/>
                </a:solidFill>
                <a:effectLst/>
                <a:latin typeface="+mj-lt"/>
                <a:ea typeface="+mj-ea"/>
                <a:cs typeface="+mj-cs"/>
              </a:defRPr>
            </a:lvl1pPr>
          </a:lstStyle>
          <a:p>
            <a:r>
              <a:rPr lang="en-GB" dirty="0"/>
              <a:t>Cinema provides A SHARED EXPERIENCE</a:t>
            </a:r>
          </a:p>
        </p:txBody>
      </p:sp>
      <p:cxnSp>
        <p:nvCxnSpPr>
          <p:cNvPr id="5" name="Straight Connector 4"/>
          <p:cNvCxnSpPr/>
          <p:nvPr/>
        </p:nvCxnSpPr>
        <p:spPr>
          <a:xfrm>
            <a:off x="420413" y="2607100"/>
            <a:ext cx="5719314"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0413" y="4349585"/>
            <a:ext cx="5719314"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7357513" y="1224952"/>
            <a:ext cx="5051862" cy="49395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13" name="Oval 12"/>
          <p:cNvSpPr/>
          <p:nvPr/>
        </p:nvSpPr>
        <p:spPr>
          <a:xfrm>
            <a:off x="8173958" y="1969651"/>
            <a:ext cx="3418968" cy="3450166"/>
          </a:xfrm>
          <a:prstGeom prst="ellipse">
            <a:avLst/>
          </a:prstGeom>
          <a:solidFill>
            <a:srgbClr val="F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21" name="Oval 20"/>
          <p:cNvSpPr/>
          <p:nvPr/>
        </p:nvSpPr>
        <p:spPr>
          <a:xfrm>
            <a:off x="8918279" y="2743206"/>
            <a:ext cx="1982146" cy="1914660"/>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Content Placeholder 2"/>
          <p:cNvSpPr txBox="1">
            <a:spLocks/>
          </p:cNvSpPr>
          <p:nvPr/>
        </p:nvSpPr>
        <p:spPr>
          <a:xfrm>
            <a:off x="9168897" y="3559983"/>
            <a:ext cx="1480910" cy="281107"/>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Individual</a:t>
            </a:r>
          </a:p>
        </p:txBody>
      </p:sp>
      <p:sp>
        <p:nvSpPr>
          <p:cNvPr id="23" name="Content Placeholder 2"/>
          <p:cNvSpPr txBox="1">
            <a:spLocks/>
          </p:cNvSpPr>
          <p:nvPr/>
        </p:nvSpPr>
        <p:spPr>
          <a:xfrm>
            <a:off x="9142987" y="2135967"/>
            <a:ext cx="1480910" cy="641743"/>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Social </a:t>
            </a:r>
          </a:p>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100" b="1" i="1" u="none" strike="noStrike" kern="1200" cap="none" spc="0" normalizeH="0" baseline="0" noProof="0" dirty="0">
                <a:ln>
                  <a:noFill/>
                </a:ln>
                <a:solidFill>
                  <a:srgbClr val="FFFFFF"/>
                </a:solidFill>
                <a:effectLst/>
                <a:uLnTx/>
                <a:uFillTx/>
                <a:latin typeface="Arial" charset="0"/>
                <a:ea typeface="Arial" charset="0"/>
                <a:cs typeface="Arial" charset="0"/>
              </a:rPr>
              <a:t>(peer group)</a:t>
            </a:r>
          </a:p>
        </p:txBody>
      </p:sp>
      <p:sp>
        <p:nvSpPr>
          <p:cNvPr id="24" name="Content Placeholder 2"/>
          <p:cNvSpPr txBox="1">
            <a:spLocks/>
          </p:cNvSpPr>
          <p:nvPr/>
        </p:nvSpPr>
        <p:spPr>
          <a:xfrm>
            <a:off x="9134951" y="1461279"/>
            <a:ext cx="1480910" cy="425214"/>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Society</a:t>
            </a:r>
          </a:p>
        </p:txBody>
      </p:sp>
      <p:sp>
        <p:nvSpPr>
          <p:cNvPr id="20" name="Title 3">
            <a:extLst>
              <a:ext uri="{FF2B5EF4-FFF2-40B4-BE49-F238E27FC236}">
                <a16:creationId xmlns:a16="http://schemas.microsoft.com/office/drawing/2014/main" id="{74DCFB93-E27F-43B6-841D-5CEB316B2068}"/>
              </a:ext>
            </a:extLst>
          </p:cNvPr>
          <p:cNvSpPr txBox="1">
            <a:spLocks/>
          </p:cNvSpPr>
          <p:nvPr/>
        </p:nvSpPr>
        <p:spPr bwMode="gray">
          <a:xfrm>
            <a:off x="270000" y="270000"/>
            <a:ext cx="12413343" cy="409568"/>
          </a:xfrm>
          <a:prstGeom prst="rect">
            <a:avLst/>
          </a:prstGeom>
          <a:ln>
            <a:noFill/>
          </a:ln>
        </p:spPr>
        <p:txBody>
          <a:bodyPr vert="horz" wrap="none" lIns="0" tIns="0" rIns="0" bIns="0" rtlCol="0" anchor="ctr">
            <a:noAutofit/>
          </a:bodyPr>
          <a:lstStyle>
            <a:lvl1pPr>
              <a:spcBef>
                <a:spcPct val="0"/>
              </a:spcBef>
              <a:buNone/>
              <a:defRPr sz="2800" b="0" cap="all" spc="150">
                <a:ln w="22225">
                  <a:noFill/>
                  <a:prstDash val="solid"/>
                </a:ln>
                <a:solidFill>
                  <a:srgbClr val="FFFFFF"/>
                </a:solidFill>
                <a:effectLst/>
                <a:latin typeface="+mj-lt"/>
                <a:ea typeface="+mj-ea"/>
                <a:cs typeface="+mj-cs"/>
              </a:defRPr>
            </a:lvl1pPr>
          </a:lstStyle>
          <a:p>
            <a:r>
              <a:rPr lang="en-GB" dirty="0" err="1"/>
              <a:t>ShARING</a:t>
            </a:r>
            <a:r>
              <a:rPr lang="en-GB" dirty="0"/>
              <a:t> AMPLIFIES THE VIEWING EXPERIENCE</a:t>
            </a:r>
          </a:p>
        </p:txBody>
      </p:sp>
      <p:grpSp>
        <p:nvGrpSpPr>
          <p:cNvPr id="3" name="Group 2"/>
          <p:cNvGrpSpPr/>
          <p:nvPr/>
        </p:nvGrpSpPr>
        <p:grpSpPr>
          <a:xfrm>
            <a:off x="554358" y="2469495"/>
            <a:ext cx="5659487" cy="2450481"/>
            <a:chOff x="554358" y="2395297"/>
            <a:chExt cx="5659487" cy="2450481"/>
          </a:xfrm>
        </p:grpSpPr>
        <p:sp>
          <p:nvSpPr>
            <p:cNvPr id="25" name="Title 1">
              <a:extLst>
                <a:ext uri="{FF2B5EF4-FFF2-40B4-BE49-F238E27FC236}">
                  <a16:creationId xmlns:a16="http://schemas.microsoft.com/office/drawing/2014/main" id="{5542456F-CCD5-4342-85D8-9938A47CADE8}"/>
                </a:ext>
              </a:extLst>
            </p:cNvPr>
            <p:cNvSpPr txBox="1">
              <a:spLocks/>
            </p:cNvSpPr>
            <p:nvPr/>
          </p:nvSpPr>
          <p:spPr bwMode="gray">
            <a:xfrm>
              <a:off x="554358" y="2395297"/>
              <a:ext cx="5659487" cy="521041"/>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Social but Silent</a:t>
              </a:r>
              <a:br>
                <a:rPr kumimoji="0" lang="en-US" sz="1600" b="0"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br>
              <a:r>
                <a:rPr kumimoji="0" lang="en-US" sz="1600" b="0"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Psychologist Erica Boothby’s hypothesis*</a:t>
              </a:r>
            </a:p>
          </p:txBody>
        </p:sp>
        <p:sp>
          <p:nvSpPr>
            <p:cNvPr id="27" name="TextBox 26">
              <a:extLst>
                <a:ext uri="{FF2B5EF4-FFF2-40B4-BE49-F238E27FC236}">
                  <a16:creationId xmlns:a16="http://schemas.microsoft.com/office/drawing/2014/main" id="{C0F930DC-039B-E248-A0BF-E8ACEDD0F50C}"/>
                </a:ext>
              </a:extLst>
            </p:cNvPr>
            <p:cNvSpPr txBox="1"/>
            <p:nvPr/>
          </p:nvSpPr>
          <p:spPr>
            <a:xfrm>
              <a:off x="554358" y="3306895"/>
              <a:ext cx="5432374" cy="1538883"/>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dirty="0">
                  <a:ln>
                    <a:noFill/>
                  </a:ln>
                  <a:solidFill>
                    <a:srgbClr val="FFFFFF"/>
                  </a:solidFill>
                  <a:effectLst/>
                  <a:uLnTx/>
                  <a:uFillTx/>
                  <a:latin typeface="Arial" charset="0"/>
                  <a:ea typeface="Arial" charset="0"/>
                  <a:cs typeface="Arial" charset="0"/>
                </a:rPr>
                <a:t>“IT IS WITH CLOSE OTHERS THAT WE OFTEN MAKE MEANING OUT OF LIFE AND ESTABLISH A SHARED SENSE OF REALITY.”</a:t>
              </a:r>
              <a:endParaRPr kumimoji="0" lang="en-US" sz="2500" b="0"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sp>
        <p:nvSpPr>
          <p:cNvPr id="28" name="Rectangle 27">
            <a:extLst>
              <a:ext uri="{FF2B5EF4-FFF2-40B4-BE49-F238E27FC236}">
                <a16:creationId xmlns:a16="http://schemas.microsoft.com/office/drawing/2014/main" id="{E133C849-2660-A44B-AE3D-EE443760ABF4}"/>
              </a:ext>
            </a:extLst>
          </p:cNvPr>
          <p:cNvSpPr/>
          <p:nvPr/>
        </p:nvSpPr>
        <p:spPr>
          <a:xfrm>
            <a:off x="6252345" y="7177777"/>
            <a:ext cx="7051335"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*Boothby, E. J., Smith, L. K., Clark, M. S., &amp; </a:t>
            </a:r>
            <a:r>
              <a:rPr kumimoji="0" lang="en-US" sz="800" b="0" i="0" u="none" strike="noStrike" kern="1200" cap="none" spc="0" normalizeH="0" baseline="0" noProof="0" dirty="0" err="1">
                <a:ln>
                  <a:noFill/>
                </a:ln>
                <a:solidFill>
                  <a:srgbClr val="FFFFFF"/>
                </a:solidFill>
                <a:effectLst/>
                <a:uLnTx/>
                <a:uFillTx/>
                <a:latin typeface="Arial" charset="0"/>
                <a:ea typeface="Arial" charset="0"/>
                <a:cs typeface="Arial" charset="0"/>
              </a:rPr>
              <a:t>Bargh</a:t>
            </a: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 J. A. (2017). The world looks better together: How close others enhance our visual experiences. Personal Relationships, 24(3), 694-714.</a:t>
            </a:r>
          </a:p>
        </p:txBody>
      </p:sp>
    </p:spTree>
    <p:extLst>
      <p:ext uri="{BB962C8B-B14F-4D97-AF65-F5344CB8AC3E}">
        <p14:creationId xmlns:p14="http://schemas.microsoft.com/office/powerpoint/2010/main" val="143519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7357513" y="1224952"/>
            <a:ext cx="5051862" cy="4939566"/>
          </a:xfrm>
          <a:prstGeom prst="ellipse">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13" name="Oval 12"/>
          <p:cNvSpPr/>
          <p:nvPr/>
        </p:nvSpPr>
        <p:spPr>
          <a:xfrm>
            <a:off x="8173958" y="1969651"/>
            <a:ext cx="3418968" cy="3450166"/>
          </a:xfrm>
          <a:prstGeom prst="ellipse">
            <a:avLst/>
          </a:prstGeom>
          <a:solidFill>
            <a:schemeClr val="accent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21" name="Oval 20"/>
          <p:cNvSpPr/>
          <p:nvPr/>
        </p:nvSpPr>
        <p:spPr>
          <a:xfrm>
            <a:off x="8918279" y="2743206"/>
            <a:ext cx="1982146" cy="1914660"/>
          </a:xfrm>
          <a:prstGeom prst="ellipse">
            <a:avLst/>
          </a:prstGeom>
          <a:solidFill>
            <a:srgbClr val="FB344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US" sz="2095"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Content Placeholder 2"/>
          <p:cNvSpPr txBox="1">
            <a:spLocks/>
          </p:cNvSpPr>
          <p:nvPr/>
        </p:nvSpPr>
        <p:spPr>
          <a:xfrm>
            <a:off x="9168897" y="3559983"/>
            <a:ext cx="1480910" cy="281107"/>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Individual</a:t>
            </a:r>
          </a:p>
        </p:txBody>
      </p:sp>
      <p:sp>
        <p:nvSpPr>
          <p:cNvPr id="23" name="Content Placeholder 2"/>
          <p:cNvSpPr txBox="1">
            <a:spLocks/>
          </p:cNvSpPr>
          <p:nvPr/>
        </p:nvSpPr>
        <p:spPr>
          <a:xfrm>
            <a:off x="9142987" y="2135967"/>
            <a:ext cx="1480910" cy="641743"/>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Social </a:t>
            </a:r>
          </a:p>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100" b="1" i="1" u="none" strike="noStrike" kern="1200" cap="none" spc="0" normalizeH="0" baseline="0" noProof="0" dirty="0">
                <a:ln>
                  <a:noFill/>
                </a:ln>
                <a:solidFill>
                  <a:srgbClr val="FFFFFF"/>
                </a:solidFill>
                <a:effectLst/>
                <a:uLnTx/>
                <a:uFillTx/>
                <a:latin typeface="Arial" charset="0"/>
                <a:ea typeface="Arial" charset="0"/>
                <a:cs typeface="Arial" charset="0"/>
              </a:rPr>
              <a:t>(peer group)</a:t>
            </a:r>
          </a:p>
        </p:txBody>
      </p:sp>
      <p:sp>
        <p:nvSpPr>
          <p:cNvPr id="24" name="Content Placeholder 2"/>
          <p:cNvSpPr txBox="1">
            <a:spLocks/>
          </p:cNvSpPr>
          <p:nvPr/>
        </p:nvSpPr>
        <p:spPr>
          <a:xfrm>
            <a:off x="9134951" y="1461279"/>
            <a:ext cx="1480910" cy="425214"/>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1008126" rtl="0" eaLnBrk="1" fontAlgn="auto" latinLnBrk="0" hangingPunct="1">
              <a:lnSpc>
                <a:spcPct val="100000"/>
              </a:lnSpc>
              <a:spcBef>
                <a:spcPts val="0"/>
              </a:spcBef>
              <a:spcAft>
                <a:spcPts val="0"/>
              </a:spcAft>
              <a:buClrTx/>
              <a:buSzTx/>
              <a:buFont typeface="Wingdings" charset="2"/>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Society</a:t>
            </a:r>
          </a:p>
        </p:txBody>
      </p:sp>
      <p:sp>
        <p:nvSpPr>
          <p:cNvPr id="20" name="Title 3">
            <a:extLst>
              <a:ext uri="{FF2B5EF4-FFF2-40B4-BE49-F238E27FC236}">
                <a16:creationId xmlns:a16="http://schemas.microsoft.com/office/drawing/2014/main" id="{74DCFB93-E27F-43B6-841D-5CEB316B2068}"/>
              </a:ext>
            </a:extLst>
          </p:cNvPr>
          <p:cNvSpPr txBox="1">
            <a:spLocks/>
          </p:cNvSpPr>
          <p:nvPr/>
        </p:nvSpPr>
        <p:spPr bwMode="gray">
          <a:xfrm>
            <a:off x="270000" y="270000"/>
            <a:ext cx="12413343" cy="409568"/>
          </a:xfrm>
          <a:prstGeom prst="rect">
            <a:avLst/>
          </a:prstGeom>
          <a:ln>
            <a:noFill/>
          </a:ln>
        </p:spPr>
        <p:txBody>
          <a:bodyPr vert="horz" wrap="none" lIns="0" tIns="0" rIns="0" bIns="0" rtlCol="0" anchor="ctr">
            <a:noAutofit/>
          </a:bodyPr>
          <a:lstStyle>
            <a:lvl1pPr>
              <a:spcBef>
                <a:spcPct val="0"/>
              </a:spcBef>
              <a:buNone/>
              <a:defRPr sz="2800" b="0" cap="all" spc="150">
                <a:ln w="22225">
                  <a:noFill/>
                  <a:prstDash val="solid"/>
                </a:ln>
                <a:solidFill>
                  <a:srgbClr val="FFFFFF"/>
                </a:solidFill>
                <a:effectLst/>
                <a:latin typeface="+mj-lt"/>
                <a:ea typeface="+mj-ea"/>
                <a:cs typeface="+mj-cs"/>
              </a:defRPr>
            </a:lvl1pPr>
          </a:lstStyle>
          <a:p>
            <a:r>
              <a:rPr lang="en-GB" dirty="0"/>
              <a:t>As individuals, cinema takes them on a journey</a:t>
            </a:r>
          </a:p>
        </p:txBody>
      </p:sp>
      <p:sp>
        <p:nvSpPr>
          <p:cNvPr id="14" name="Rectangle 13">
            <a:extLst>
              <a:ext uri="{FF2B5EF4-FFF2-40B4-BE49-F238E27FC236}">
                <a16:creationId xmlns:a16="http://schemas.microsoft.com/office/drawing/2014/main" id="{45BEECF3-4F2A-BC4D-83A1-CDFC1A04347A}"/>
              </a:ext>
            </a:extLst>
          </p:cNvPr>
          <p:cNvSpPr/>
          <p:nvPr/>
        </p:nvSpPr>
        <p:spPr>
          <a:xfrm>
            <a:off x="5525499" y="7187402"/>
            <a:ext cx="7765892"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To what extent do you agree or disagree with the following statements?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a:t>
            </a:r>
          </a:p>
        </p:txBody>
      </p:sp>
      <p:sp>
        <p:nvSpPr>
          <p:cNvPr id="17" name="TextBox 16">
            <a:extLst>
              <a:ext uri="{FF2B5EF4-FFF2-40B4-BE49-F238E27FC236}">
                <a16:creationId xmlns:a16="http://schemas.microsoft.com/office/drawing/2014/main" id="{0247A072-49B0-8B4D-8E96-FBB4D9E50A97}"/>
              </a:ext>
            </a:extLst>
          </p:cNvPr>
          <p:cNvSpPr txBox="1"/>
          <p:nvPr/>
        </p:nvSpPr>
        <p:spPr>
          <a:xfrm>
            <a:off x="412665" y="1731948"/>
            <a:ext cx="5151334" cy="67710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“You don’t have to worry about anything. You’re taken away from everything for a couple of hours.”</a:t>
            </a:r>
            <a:b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Male, 31</a:t>
            </a:r>
          </a:p>
        </p:txBody>
      </p:sp>
      <p:sp>
        <p:nvSpPr>
          <p:cNvPr id="18" name="TextBox 17">
            <a:extLst>
              <a:ext uri="{FF2B5EF4-FFF2-40B4-BE49-F238E27FC236}">
                <a16:creationId xmlns:a16="http://schemas.microsoft.com/office/drawing/2014/main" id="{B64579EE-3ECE-6347-A04F-52CB90337422}"/>
              </a:ext>
            </a:extLst>
          </p:cNvPr>
          <p:cNvSpPr txBox="1"/>
          <p:nvPr/>
        </p:nvSpPr>
        <p:spPr>
          <a:xfrm>
            <a:off x="412665" y="3170108"/>
            <a:ext cx="5021977" cy="923330"/>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“There’s something really nice about sinking down into that seat… and that’s it, you don’t have to move for two hours.”</a:t>
            </a:r>
            <a:b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34</a:t>
            </a:r>
          </a:p>
        </p:txBody>
      </p:sp>
      <p:sp>
        <p:nvSpPr>
          <p:cNvPr id="19" name="TextBox 18">
            <a:extLst>
              <a:ext uri="{FF2B5EF4-FFF2-40B4-BE49-F238E27FC236}">
                <a16:creationId xmlns:a16="http://schemas.microsoft.com/office/drawing/2014/main" id="{939A020E-739E-784A-A138-583BACEAD4D7}"/>
              </a:ext>
            </a:extLst>
          </p:cNvPr>
          <p:cNvSpPr txBox="1"/>
          <p:nvPr/>
        </p:nvSpPr>
        <p:spPr>
          <a:xfrm>
            <a:off x="412665" y="4854492"/>
            <a:ext cx="6855385" cy="1246495"/>
          </a:xfrm>
          <a:prstGeom prst="rect">
            <a:avLst/>
          </a:prstGeom>
          <a:noFill/>
        </p:spPr>
        <p:txBody>
          <a:bodyPr wrap="square" rtlCol="0">
            <a:spAutoFit/>
          </a:bodyPr>
          <a:lstStyle/>
          <a:p>
            <a:pPr marL="0" marR="0" lvl="0" indent="0" algn="l" defTabSz="756095"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FB3449"/>
                </a:solidFill>
                <a:effectLst/>
                <a:uLnTx/>
                <a:uFillTx/>
                <a:latin typeface="Arial" charset="0"/>
                <a:ea typeface="Arial" charset="0"/>
                <a:cs typeface="Arial" charset="0"/>
              </a:rPr>
              <a:t>77% OF 16-34s AGREE </a:t>
            </a:r>
            <a:r>
              <a:rPr kumimoji="0" lang="en-US" sz="2500" b="1" i="1" u="none" strike="noStrike" kern="1200" cap="none" spc="0" normalizeH="0" baseline="0" noProof="0" dirty="0">
                <a:ln>
                  <a:noFill/>
                </a:ln>
                <a:solidFill>
                  <a:srgbClr val="FFFFFF"/>
                </a:solidFill>
                <a:effectLst/>
                <a:uLnTx/>
                <a:uFillTx/>
                <a:latin typeface="Arial" charset="0"/>
                <a:ea typeface="Arial" charset="0"/>
                <a:cs typeface="Arial" charset="0"/>
              </a:rPr>
              <a:t>THAT “CINEMA IS AN IMMERSIVE EXPERIENCE THAT TAKES YOU AWAY FROM THE DAY-TO-DAY”</a:t>
            </a:r>
          </a:p>
        </p:txBody>
      </p:sp>
      <p:cxnSp>
        <p:nvCxnSpPr>
          <p:cNvPr id="26" name="Straight Connector 25"/>
          <p:cNvCxnSpPr/>
          <p:nvPr/>
        </p:nvCxnSpPr>
        <p:spPr>
          <a:xfrm>
            <a:off x="412665" y="2789582"/>
            <a:ext cx="5719314"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2665" y="4473964"/>
            <a:ext cx="5719314"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900" t="8985" r="6617" b="14340"/>
          <a:stretch/>
        </p:blipFill>
        <p:spPr>
          <a:xfrm>
            <a:off x="1" y="-3669"/>
            <a:ext cx="13442949" cy="7564932"/>
          </a:xfrm>
          <a:prstGeom prst="rect">
            <a:avLst/>
          </a:prstGeom>
        </p:spPr>
      </p:pic>
      <p:sp>
        <p:nvSpPr>
          <p:cNvPr id="10" name="Rectangle 9">
            <a:extLst>
              <a:ext uri="{FF2B5EF4-FFF2-40B4-BE49-F238E27FC236}">
                <a16:creationId xmlns:a16="http://schemas.microsoft.com/office/drawing/2014/main" id="{9BF5DDD9-156B-48F2-A578-A91955127C32}"/>
              </a:ext>
            </a:extLst>
          </p:cNvPr>
          <p:cNvSpPr/>
          <p:nvPr/>
        </p:nvSpPr>
        <p:spPr>
          <a:xfrm>
            <a:off x="706" y="0"/>
            <a:ext cx="13442244" cy="7561263"/>
          </a:xfrm>
          <a:prstGeom prst="rect">
            <a:avLst/>
          </a:prstGeom>
          <a:solidFill>
            <a:schemeClr val="tx1">
              <a:alpha val="68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1" y="2904863"/>
            <a:ext cx="13442949" cy="1346522"/>
          </a:xfrm>
        </p:spPr>
        <p:txBody>
          <a:bodyPr wrap="square">
            <a:spAutoFit/>
          </a:bodyPr>
          <a:lstStyle/>
          <a:p>
            <a:pPr algn="ctr">
              <a:lnSpc>
                <a:spcPts val="10500"/>
              </a:lnSpc>
            </a:pPr>
            <a:r>
              <a:rPr lang="en-US" sz="9500" spc="150" dirty="0"/>
              <a:t>CINEMA ‘RITUALS’</a:t>
            </a:r>
            <a:endParaRPr lang="en-US" sz="9500" cap="none" spc="150" dirty="0"/>
          </a:p>
        </p:txBody>
      </p:sp>
      <p:pic>
        <p:nvPicPr>
          <p:cNvPr id="9" name="Picture 8">
            <a:extLst>
              <a:ext uri="{FF2B5EF4-FFF2-40B4-BE49-F238E27FC236}">
                <a16:creationId xmlns:a16="http://schemas.microsoft.com/office/drawing/2014/main" id="{889BAF8F-1117-A24A-A609-80A7135BA0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1" name="Picture 10">
            <a:extLst>
              <a:ext uri="{FF2B5EF4-FFF2-40B4-BE49-F238E27FC236}">
                <a16:creationId xmlns:a16="http://schemas.microsoft.com/office/drawing/2014/main" id="{EE6B6F00-B1A5-0A40-9E00-0E32B9850C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2" name="Straight Connector 11">
            <a:extLst>
              <a:ext uri="{FF2B5EF4-FFF2-40B4-BE49-F238E27FC236}">
                <a16:creationId xmlns:a16="http://schemas.microsoft.com/office/drawing/2014/main" id="{6B83A0D9-C2F4-814A-9DEA-993ECCF570B6}"/>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A5944-FD2E-C346-B443-DF1D839697D6}"/>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40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‘formalised rituals’</a:t>
            </a:r>
          </a:p>
        </p:txBody>
      </p:sp>
      <p:sp>
        <p:nvSpPr>
          <p:cNvPr id="9" name="Title 1">
            <a:extLst>
              <a:ext uri="{FF2B5EF4-FFF2-40B4-BE49-F238E27FC236}">
                <a16:creationId xmlns:a16="http://schemas.microsoft.com/office/drawing/2014/main" id="{31D4CE4B-6657-1444-A960-5AAF622548A1}"/>
              </a:ext>
            </a:extLst>
          </p:cNvPr>
          <p:cNvSpPr txBox="1">
            <a:spLocks/>
          </p:cNvSpPr>
          <p:nvPr/>
        </p:nvSpPr>
        <p:spPr bwMode="gray">
          <a:xfrm>
            <a:off x="2181781" y="1776085"/>
            <a:ext cx="9079388" cy="1051469"/>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rPr>
              <a:t>WELL-ENGRAINED RITUALS REINFORCE POSITIVE ASSOCIATIONS WITH CINEMA</a:t>
            </a:r>
          </a:p>
          <a:p>
            <a:pPr marL="0" marR="0" lvl="0" indent="0" algn="ctr" defTabSz="1060433"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50" normalizeH="0" baseline="0" noProof="0" dirty="0">
              <a:ln w="22225">
                <a:noFill/>
                <a:prstDash val="solid"/>
              </a:ln>
              <a:solidFill>
                <a:srgbClr val="FFFFFF"/>
              </a:solidFill>
              <a:effectLst/>
              <a:uLnTx/>
              <a:uFillTx/>
              <a:latin typeface="Impact" charset="0"/>
              <a:ea typeface="Impact" charset="0"/>
              <a:cs typeface="Impact" charset="0"/>
            </a:endParaRPr>
          </a:p>
        </p:txBody>
      </p:sp>
      <p:grpSp>
        <p:nvGrpSpPr>
          <p:cNvPr id="2" name="Group 1"/>
          <p:cNvGrpSpPr/>
          <p:nvPr/>
        </p:nvGrpSpPr>
        <p:grpSpPr>
          <a:xfrm>
            <a:off x="8807291" y="3466660"/>
            <a:ext cx="2748987" cy="2364916"/>
            <a:chOff x="9073991" y="3466660"/>
            <a:chExt cx="2748987" cy="2364916"/>
          </a:xfrm>
        </p:grpSpPr>
        <p:sp>
          <p:nvSpPr>
            <p:cNvPr id="11" name="TextBox 10">
              <a:extLst>
                <a:ext uri="{FF2B5EF4-FFF2-40B4-BE49-F238E27FC236}">
                  <a16:creationId xmlns:a16="http://schemas.microsoft.com/office/drawing/2014/main" id="{67EEAA0A-F120-F040-85EC-618A1A1F4E77}"/>
                </a:ext>
              </a:extLst>
            </p:cNvPr>
            <p:cNvSpPr txBox="1"/>
            <p:nvPr/>
          </p:nvSpPr>
          <p:spPr>
            <a:xfrm>
              <a:off x="9073991" y="4738200"/>
              <a:ext cx="2748987" cy="1093376"/>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“When we get there immediately we’re going </a:t>
              </a:r>
            </a:p>
            <a:p>
              <a:pPr marL="0" marR="0" lvl="0" indent="0" algn="ctr" defTabSz="1008126" rtl="0" eaLnBrk="1" fontAlgn="auto" latinLnBrk="0" hangingPunct="1">
                <a:lnSpc>
                  <a:spcPts val="22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for popcorn and snacks.” </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Female, 19</a:t>
              </a:r>
            </a:p>
          </p:txBody>
        </p:sp>
        <p:sp>
          <p:nvSpPr>
            <p:cNvPr id="12" name="Freeform 299"/>
            <p:cNvSpPr>
              <a:spLocks noEditPoints="1"/>
            </p:cNvSpPr>
            <p:nvPr/>
          </p:nvSpPr>
          <p:spPr bwMode="auto">
            <a:xfrm>
              <a:off x="9904767" y="3466660"/>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ts val="2300"/>
                </a:lnSpc>
                <a:spcBef>
                  <a:spcPts val="0"/>
                </a:spcBef>
                <a:spcAft>
                  <a:spcPts val="0"/>
                </a:spcAft>
                <a:buClrTx/>
                <a:buSzTx/>
                <a:buFontTx/>
                <a:buNone/>
                <a:tabLst/>
                <a:defRPr/>
              </a:pPr>
              <a:endParaRPr kumimoji="0" lang="en-GB" sz="1900" b="0" i="0" u="none" strike="noStrike" kern="1200" cap="none" spc="0" normalizeH="0" baseline="0" noProof="0">
                <a:ln>
                  <a:noFill/>
                </a:ln>
                <a:solidFill>
                  <a:sysClr val="windowText" lastClr="000000"/>
                </a:solidFill>
                <a:effectLst/>
                <a:uLnTx/>
                <a:uFillTx/>
                <a:latin typeface="Arial"/>
                <a:ea typeface="+mn-ea"/>
                <a:cs typeface="+mn-cs"/>
              </a:endParaRPr>
            </a:p>
          </p:txBody>
        </p:sp>
      </p:grpSp>
      <p:grpSp>
        <p:nvGrpSpPr>
          <p:cNvPr id="5" name="Group 4"/>
          <p:cNvGrpSpPr/>
          <p:nvPr/>
        </p:nvGrpSpPr>
        <p:grpSpPr>
          <a:xfrm>
            <a:off x="2181781" y="3466660"/>
            <a:ext cx="2120441" cy="2082788"/>
            <a:chOff x="1853680" y="3466660"/>
            <a:chExt cx="2120441" cy="2082788"/>
          </a:xfrm>
        </p:grpSpPr>
        <p:sp>
          <p:nvSpPr>
            <p:cNvPr id="10" name="TextBox 9">
              <a:extLst>
                <a:ext uri="{FF2B5EF4-FFF2-40B4-BE49-F238E27FC236}">
                  <a16:creationId xmlns:a16="http://schemas.microsoft.com/office/drawing/2014/main" id="{232BB405-5007-DD40-887A-F25F0440BACB}"/>
                </a:ext>
              </a:extLst>
            </p:cNvPr>
            <p:cNvSpPr txBox="1"/>
            <p:nvPr/>
          </p:nvSpPr>
          <p:spPr>
            <a:xfrm>
              <a:off x="1853680" y="4738200"/>
              <a:ext cx="2120441" cy="811248"/>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 always do the cinema my way.”</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Male, 18</a:t>
              </a:r>
            </a:p>
          </p:txBody>
        </p:sp>
        <p:sp>
          <p:nvSpPr>
            <p:cNvPr id="13" name="Freeform 295"/>
            <p:cNvSpPr>
              <a:spLocks noEditPoints="1"/>
            </p:cNvSpPr>
            <p:nvPr/>
          </p:nvSpPr>
          <p:spPr bwMode="auto">
            <a:xfrm>
              <a:off x="2370182" y="3466660"/>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ts val="23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
        <p:nvSpPr>
          <p:cNvPr id="14" name="Title 1">
            <a:extLst>
              <a:ext uri="{FF2B5EF4-FFF2-40B4-BE49-F238E27FC236}">
                <a16:creationId xmlns:a16="http://schemas.microsoft.com/office/drawing/2014/main" id="{413099D1-8981-0F48-B662-D093C20AD953}"/>
              </a:ext>
            </a:extLst>
          </p:cNvPr>
          <p:cNvSpPr txBox="1">
            <a:spLocks/>
          </p:cNvSpPr>
          <p:nvPr/>
        </p:nvSpPr>
        <p:spPr bwMode="gray">
          <a:xfrm>
            <a:off x="396006" y="800772"/>
            <a:ext cx="7303698" cy="61941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The cinema experience is shaped by important rituals. </a:t>
            </a:r>
          </a:p>
        </p:txBody>
      </p:sp>
      <p:grpSp>
        <p:nvGrpSpPr>
          <p:cNvPr id="3" name="Group 2"/>
          <p:cNvGrpSpPr/>
          <p:nvPr/>
        </p:nvGrpSpPr>
        <p:grpSpPr>
          <a:xfrm>
            <a:off x="5396958" y="3466660"/>
            <a:ext cx="2649035" cy="2082788"/>
            <a:chOff x="5654968" y="3466660"/>
            <a:chExt cx="2649035" cy="2082788"/>
          </a:xfrm>
        </p:grpSpPr>
        <p:sp>
          <p:nvSpPr>
            <p:cNvPr id="15" name="TextBox 14">
              <a:extLst>
                <a:ext uri="{FF2B5EF4-FFF2-40B4-BE49-F238E27FC236}">
                  <a16:creationId xmlns:a16="http://schemas.microsoft.com/office/drawing/2014/main" id="{232BB405-5007-DD40-887A-F25F0440BACB}"/>
                </a:ext>
              </a:extLst>
            </p:cNvPr>
            <p:cNvSpPr txBox="1"/>
            <p:nvPr/>
          </p:nvSpPr>
          <p:spPr>
            <a:xfrm>
              <a:off x="5654968" y="4738200"/>
              <a:ext cx="2649035" cy="811248"/>
            </a:xfrm>
            <a:prstGeom prst="rect">
              <a:avLst/>
            </a:prstGeom>
            <a:noFill/>
          </p:spPr>
          <p:txBody>
            <a:bodyPr wrap="square" lIns="0" tIns="0" rIns="0" bIns="0" rtlCol="0">
              <a:spAutoFit/>
            </a:bodyPr>
            <a:lstStyle/>
            <a:p>
              <a:pPr marL="0" marR="0" lvl="0" indent="0" algn="ctr"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“It’s all part of the routine you have to follow.”</a:t>
              </a:r>
              <a:br>
                <a:rPr kumimoji="0" lang="en-GB"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13" b="0" i="1" u="none" strike="noStrike" kern="1200" cap="none" spc="0" normalizeH="0" baseline="0" noProof="0" dirty="0">
                  <a:ln>
                    <a:noFill/>
                  </a:ln>
                  <a:solidFill>
                    <a:srgbClr val="FFFFFF"/>
                  </a:solidFill>
                  <a:effectLst/>
                  <a:uLnTx/>
                  <a:uFillTx/>
                  <a:latin typeface="Arial" charset="0"/>
                  <a:ea typeface="Arial" charset="0"/>
                  <a:cs typeface="Arial" charset="0"/>
                </a:rPr>
                <a:t>Female, 20</a:t>
              </a:r>
            </a:p>
          </p:txBody>
        </p:sp>
        <p:sp>
          <p:nvSpPr>
            <p:cNvPr id="18" name="Freeform 299"/>
            <p:cNvSpPr>
              <a:spLocks noEditPoints="1"/>
            </p:cNvSpPr>
            <p:nvPr/>
          </p:nvSpPr>
          <p:spPr bwMode="auto">
            <a:xfrm>
              <a:off x="6435768" y="3466660"/>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ts val="23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504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EVERYONE HAS THEIR OWN CINEMA RITUALS</a:t>
            </a:r>
          </a:p>
        </p:txBody>
      </p:sp>
      <p:sp>
        <p:nvSpPr>
          <p:cNvPr id="14" name="Title 1">
            <a:extLst>
              <a:ext uri="{FF2B5EF4-FFF2-40B4-BE49-F238E27FC236}">
                <a16:creationId xmlns:a16="http://schemas.microsoft.com/office/drawing/2014/main" id="{413099D1-8981-0F48-B662-D093C20AD953}"/>
              </a:ext>
            </a:extLst>
          </p:cNvPr>
          <p:cNvSpPr txBox="1">
            <a:spLocks/>
          </p:cNvSpPr>
          <p:nvPr/>
        </p:nvSpPr>
        <p:spPr bwMode="gray">
          <a:xfrm>
            <a:off x="281705" y="827272"/>
            <a:ext cx="7303698" cy="61941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(Although each trip follows a clear pattern).</a:t>
            </a:r>
          </a:p>
        </p:txBody>
      </p:sp>
      <p:grpSp>
        <p:nvGrpSpPr>
          <p:cNvPr id="50" name="Group 49"/>
          <p:cNvGrpSpPr/>
          <p:nvPr/>
        </p:nvGrpSpPr>
        <p:grpSpPr>
          <a:xfrm>
            <a:off x="472641" y="2679126"/>
            <a:ext cx="12497669" cy="2884098"/>
            <a:chOff x="393700" y="2679126"/>
            <a:chExt cx="12497669" cy="2884098"/>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393700" y="2679126"/>
              <a:ext cx="1902940" cy="1371849"/>
            </a:xfrm>
            <a:prstGeom prst="rect">
              <a:avLst/>
            </a:prstGeom>
          </p:spPr>
        </p:pic>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2159488" y="2679126"/>
              <a:ext cx="1902940" cy="1371849"/>
            </a:xfrm>
            <a:prstGeom prst="rect">
              <a:avLst/>
            </a:prstGeom>
          </p:spPr>
        </p:pic>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3925276" y="2679126"/>
              <a:ext cx="1902940" cy="1371849"/>
            </a:xfrm>
            <a:prstGeom prst="rect">
              <a:avLst/>
            </a:prstGeom>
          </p:spPr>
        </p:pic>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5691064" y="2679126"/>
              <a:ext cx="1902940" cy="1371849"/>
            </a:xfrm>
            <a:prstGeom prst="rect">
              <a:avLst/>
            </a:prstGeom>
          </p:spPr>
        </p:pic>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7456852" y="2679126"/>
              <a:ext cx="1902940" cy="1371849"/>
            </a:xfrm>
            <a:prstGeom prst="rect">
              <a:avLst/>
            </a:prstGeom>
          </p:spPr>
        </p:pic>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9222640" y="2679126"/>
              <a:ext cx="1902940" cy="1371849"/>
            </a:xfrm>
            <a:prstGeom prst="rect">
              <a:avLst/>
            </a:prstGeom>
          </p:spPr>
        </p:pic>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10988429" y="2679126"/>
              <a:ext cx="1902940" cy="1371849"/>
            </a:xfrm>
            <a:prstGeom prst="rect">
              <a:avLst/>
            </a:prstGeom>
          </p:spPr>
        </p:pic>
        <p:sp>
          <p:nvSpPr>
            <p:cNvPr id="25" name="Title 1">
              <a:extLst>
                <a:ext uri="{FF2B5EF4-FFF2-40B4-BE49-F238E27FC236}">
                  <a16:creationId xmlns:a16="http://schemas.microsoft.com/office/drawing/2014/main" id="{FDDBED2E-1DA7-5843-A14F-71D9A74779B2}"/>
                </a:ext>
              </a:extLst>
            </p:cNvPr>
            <p:cNvSpPr txBox="1">
              <a:spLocks/>
            </p:cNvSpPr>
            <p:nvPr/>
          </p:nvSpPr>
          <p:spPr bwMode="gray">
            <a:xfrm>
              <a:off x="393700" y="4317206"/>
              <a:ext cx="2589932" cy="124601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Gathering space</a:t>
              </a:r>
            </a:p>
            <a:p>
              <a:pPr marL="0" marR="0" lvl="0" indent="0" algn="l" defTabSz="1060433" rtl="0" eaLnBrk="1" fontAlgn="auto" latinLnBrk="0" hangingPunct="1">
                <a:lnSpc>
                  <a:spcPct val="100000"/>
                </a:lnSpc>
                <a:spcBef>
                  <a:spcPct val="0"/>
                </a:spcBef>
                <a:spcAft>
                  <a:spcPts val="0"/>
                </a:spcAft>
                <a:buClrTx/>
                <a:buSzTx/>
                <a:buFontTx/>
                <a:buNone/>
                <a:tabLst/>
                <a:defRPr/>
              </a:pPr>
              <a:endParaRPr kumimoji="0" lang="en-US" sz="1400" b="0"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endParaRPr>
            </a:p>
          </p:txBody>
        </p:sp>
        <p:sp>
          <p:nvSpPr>
            <p:cNvPr id="26" name="Rectangle 25">
              <a:extLst>
                <a:ext uri="{FF2B5EF4-FFF2-40B4-BE49-F238E27FC236}">
                  <a16:creationId xmlns:a16="http://schemas.microsoft.com/office/drawing/2014/main" id="{6A0872B2-397E-564F-A9E9-529FD6906A73}"/>
                </a:ext>
              </a:extLst>
            </p:cNvPr>
            <p:cNvSpPr/>
            <p:nvPr/>
          </p:nvSpPr>
          <p:spPr>
            <a:xfrm>
              <a:off x="723274"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Pre-cinema</a:t>
              </a:r>
            </a:p>
          </p:txBody>
        </p:sp>
        <p:sp>
          <p:nvSpPr>
            <p:cNvPr id="27" name="Rectangle 26">
              <a:extLst>
                <a:ext uri="{FF2B5EF4-FFF2-40B4-BE49-F238E27FC236}">
                  <a16:creationId xmlns:a16="http://schemas.microsoft.com/office/drawing/2014/main" id="{9ED34EE5-D828-0B4E-B552-86A32345AEA0}"/>
                </a:ext>
              </a:extLst>
            </p:cNvPr>
            <p:cNvSpPr/>
            <p:nvPr/>
          </p:nvSpPr>
          <p:spPr>
            <a:xfrm>
              <a:off x="2506849"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The Foyer</a:t>
              </a:r>
            </a:p>
          </p:txBody>
        </p:sp>
        <p:sp>
          <p:nvSpPr>
            <p:cNvPr id="28" name="Rectangle 27">
              <a:extLst>
                <a:ext uri="{FF2B5EF4-FFF2-40B4-BE49-F238E27FC236}">
                  <a16:creationId xmlns:a16="http://schemas.microsoft.com/office/drawing/2014/main" id="{1265123A-6002-7941-97A4-6788D483DB81}"/>
                </a:ext>
              </a:extLst>
            </p:cNvPr>
            <p:cNvSpPr/>
            <p:nvPr/>
          </p:nvSpPr>
          <p:spPr>
            <a:xfrm>
              <a:off x="4299050" y="3095768"/>
              <a:ext cx="1345371" cy="584775"/>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Entering the Theatre</a:t>
              </a:r>
            </a:p>
          </p:txBody>
        </p:sp>
        <p:sp>
          <p:nvSpPr>
            <p:cNvPr id="29" name="Rectangle 28">
              <a:extLst>
                <a:ext uri="{FF2B5EF4-FFF2-40B4-BE49-F238E27FC236}">
                  <a16:creationId xmlns:a16="http://schemas.microsoft.com/office/drawing/2014/main" id="{E576676D-5541-DC4B-B601-BAC45667A717}"/>
                </a:ext>
              </a:extLst>
            </p:cNvPr>
            <p:cNvSpPr/>
            <p:nvPr/>
          </p:nvSpPr>
          <p:spPr>
            <a:xfrm>
              <a:off x="6018195"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Ads</a:t>
              </a:r>
            </a:p>
          </p:txBody>
        </p:sp>
        <p:sp>
          <p:nvSpPr>
            <p:cNvPr id="30" name="Rectangle 29">
              <a:extLst>
                <a:ext uri="{FF2B5EF4-FFF2-40B4-BE49-F238E27FC236}">
                  <a16:creationId xmlns:a16="http://schemas.microsoft.com/office/drawing/2014/main" id="{50B80338-CE39-704F-ADC4-38162664BE11}"/>
                </a:ext>
              </a:extLst>
            </p:cNvPr>
            <p:cNvSpPr/>
            <p:nvPr/>
          </p:nvSpPr>
          <p:spPr>
            <a:xfrm>
              <a:off x="7771044"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Trailers</a:t>
              </a:r>
            </a:p>
          </p:txBody>
        </p:sp>
        <p:sp>
          <p:nvSpPr>
            <p:cNvPr id="31" name="Rectangle 30">
              <a:extLst>
                <a:ext uri="{FF2B5EF4-FFF2-40B4-BE49-F238E27FC236}">
                  <a16:creationId xmlns:a16="http://schemas.microsoft.com/office/drawing/2014/main" id="{11A84BCF-CC63-6C41-92A0-F8941FBA7414}"/>
                </a:ext>
              </a:extLst>
            </p:cNvPr>
            <p:cNvSpPr/>
            <p:nvPr/>
          </p:nvSpPr>
          <p:spPr>
            <a:xfrm>
              <a:off x="9572241"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The Film</a:t>
              </a:r>
            </a:p>
          </p:txBody>
        </p:sp>
        <p:sp>
          <p:nvSpPr>
            <p:cNvPr id="32" name="Rectangle 31">
              <a:extLst>
                <a:ext uri="{FF2B5EF4-FFF2-40B4-BE49-F238E27FC236}">
                  <a16:creationId xmlns:a16="http://schemas.microsoft.com/office/drawing/2014/main" id="{523F9966-E640-1B42-B07C-A105F152E699}"/>
                </a:ext>
              </a:extLst>
            </p:cNvPr>
            <p:cNvSpPr/>
            <p:nvPr/>
          </p:nvSpPr>
          <p:spPr>
            <a:xfrm>
              <a:off x="11318013" y="3095768"/>
              <a:ext cx="1345371" cy="584775"/>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Post Film</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Discussion</a:t>
              </a:r>
            </a:p>
          </p:txBody>
        </p:sp>
        <p:sp>
          <p:nvSpPr>
            <p:cNvPr id="33" name="Title 1">
              <a:extLst>
                <a:ext uri="{FF2B5EF4-FFF2-40B4-BE49-F238E27FC236}">
                  <a16:creationId xmlns:a16="http://schemas.microsoft.com/office/drawing/2014/main" id="{43CC8DA5-819B-8C4A-AD23-133D329C3242}"/>
                </a:ext>
              </a:extLst>
            </p:cNvPr>
            <p:cNvSpPr txBox="1">
              <a:spLocks/>
            </p:cNvSpPr>
            <p:nvPr/>
          </p:nvSpPr>
          <p:spPr bwMode="gray">
            <a:xfrm>
              <a:off x="3925276" y="4317206"/>
              <a:ext cx="3095433" cy="124601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Entering the cinema “bubble”</a:t>
              </a:r>
            </a:p>
          </p:txBody>
        </p:sp>
        <p:sp>
          <p:nvSpPr>
            <p:cNvPr id="34" name="Title 1">
              <a:extLst>
                <a:ext uri="{FF2B5EF4-FFF2-40B4-BE49-F238E27FC236}">
                  <a16:creationId xmlns:a16="http://schemas.microsoft.com/office/drawing/2014/main" id="{1C595CB0-31C2-4F44-84AC-BA030B22CC22}"/>
                </a:ext>
              </a:extLst>
            </p:cNvPr>
            <p:cNvSpPr txBox="1">
              <a:spLocks/>
            </p:cNvSpPr>
            <p:nvPr/>
          </p:nvSpPr>
          <p:spPr bwMode="gray">
            <a:xfrm>
              <a:off x="9222640" y="4317206"/>
              <a:ext cx="2589932" cy="124601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The main event</a:t>
              </a:r>
            </a:p>
          </p:txBody>
        </p:sp>
        <p:cxnSp>
          <p:nvCxnSpPr>
            <p:cNvPr id="35" name="Straight Connector 34">
              <a:extLst>
                <a:ext uri="{FF2B5EF4-FFF2-40B4-BE49-F238E27FC236}">
                  <a16:creationId xmlns:a16="http://schemas.microsoft.com/office/drawing/2014/main" id="{6C671E83-ECE8-2948-A4A9-651DD33677EE}"/>
                </a:ext>
              </a:extLst>
            </p:cNvPr>
            <p:cNvCxnSpPr>
              <a:cxnSpLocks/>
            </p:cNvCxnSpPr>
            <p:nvPr/>
          </p:nvCxnSpPr>
          <p:spPr>
            <a:xfrm>
              <a:off x="393701" y="4219699"/>
              <a:ext cx="33654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A6D167-E96F-F24A-B794-2035F4CA500D}"/>
                </a:ext>
              </a:extLst>
            </p:cNvPr>
            <p:cNvCxnSpPr>
              <a:cxnSpLocks/>
            </p:cNvCxnSpPr>
            <p:nvPr/>
          </p:nvCxnSpPr>
          <p:spPr>
            <a:xfrm>
              <a:off x="3925276" y="4219699"/>
              <a:ext cx="3339124"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E8E5EB3-DE4E-8443-AEC9-191A48D1DAE0}"/>
                </a:ext>
              </a:extLst>
            </p:cNvPr>
            <p:cNvCxnSpPr>
              <a:cxnSpLocks/>
            </p:cNvCxnSpPr>
            <p:nvPr/>
          </p:nvCxnSpPr>
          <p:spPr>
            <a:xfrm>
              <a:off x="9222640" y="4219699"/>
              <a:ext cx="158506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70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They ‘switch off’ to ‘switch on’</a:t>
            </a:r>
          </a:p>
        </p:txBody>
      </p:sp>
      <p:sp>
        <p:nvSpPr>
          <p:cNvPr id="14" name="Title 1">
            <a:extLst>
              <a:ext uri="{FF2B5EF4-FFF2-40B4-BE49-F238E27FC236}">
                <a16:creationId xmlns:a16="http://schemas.microsoft.com/office/drawing/2014/main" id="{413099D1-8981-0F48-B662-D093C20AD953}"/>
              </a:ext>
            </a:extLst>
          </p:cNvPr>
          <p:cNvSpPr txBox="1">
            <a:spLocks/>
          </p:cNvSpPr>
          <p:nvPr/>
        </p:nvSpPr>
        <p:spPr bwMode="gray">
          <a:xfrm>
            <a:off x="291036" y="827272"/>
            <a:ext cx="7303698" cy="61941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(Although each trip follows a clear pattern).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472641" y="2056826"/>
            <a:ext cx="1902940" cy="1371849"/>
          </a:xfrm>
          <a:prstGeom prst="rect">
            <a:avLst/>
          </a:prstGeom>
        </p:spPr>
      </p:pic>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2238429" y="2056826"/>
            <a:ext cx="1902940" cy="1371849"/>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0462" y="1707528"/>
            <a:ext cx="2070450" cy="2070446"/>
          </a:xfrm>
          <a:prstGeom prst="rect">
            <a:avLst/>
          </a:prstGeom>
        </p:spPr>
      </p:pic>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5770005" y="2056826"/>
            <a:ext cx="1902940" cy="1371849"/>
          </a:xfrm>
          <a:prstGeom prst="rect">
            <a:avLst/>
          </a:prstGeom>
        </p:spPr>
      </p:pic>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7535793" y="2056826"/>
            <a:ext cx="1902940" cy="1371849"/>
          </a:xfrm>
          <a:prstGeom prst="rect">
            <a:avLst/>
          </a:prstGeom>
        </p:spPr>
      </p:pic>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9301581" y="2056826"/>
            <a:ext cx="1902940" cy="1371849"/>
          </a:xfrm>
          <a:prstGeom prst="rect">
            <a:avLst/>
          </a:prstGeom>
        </p:spPr>
      </p:pic>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l="6069" t="17188" r="5348" b="18952"/>
          <a:stretch/>
        </p:blipFill>
        <p:spPr>
          <a:xfrm>
            <a:off x="11067370" y="2056826"/>
            <a:ext cx="1902940" cy="1371849"/>
          </a:xfrm>
          <a:prstGeom prst="rect">
            <a:avLst/>
          </a:prstGeom>
        </p:spPr>
      </p:pic>
      <p:sp>
        <p:nvSpPr>
          <p:cNvPr id="26" name="Rectangle 25">
            <a:extLst>
              <a:ext uri="{FF2B5EF4-FFF2-40B4-BE49-F238E27FC236}">
                <a16:creationId xmlns:a16="http://schemas.microsoft.com/office/drawing/2014/main" id="{6A0872B2-397E-564F-A9E9-529FD6906A73}"/>
              </a:ext>
            </a:extLst>
          </p:cNvPr>
          <p:cNvSpPr/>
          <p:nvPr/>
        </p:nvSpPr>
        <p:spPr>
          <a:xfrm>
            <a:off x="802215" y="25965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Pre-cinema</a:t>
            </a:r>
          </a:p>
        </p:txBody>
      </p:sp>
      <p:sp>
        <p:nvSpPr>
          <p:cNvPr id="27" name="Rectangle 26">
            <a:extLst>
              <a:ext uri="{FF2B5EF4-FFF2-40B4-BE49-F238E27FC236}">
                <a16:creationId xmlns:a16="http://schemas.microsoft.com/office/drawing/2014/main" id="{9ED34EE5-D828-0B4E-B552-86A32345AEA0}"/>
              </a:ext>
            </a:extLst>
          </p:cNvPr>
          <p:cNvSpPr/>
          <p:nvPr/>
        </p:nvSpPr>
        <p:spPr>
          <a:xfrm>
            <a:off x="2585790" y="25965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The Foyer</a:t>
            </a:r>
          </a:p>
        </p:txBody>
      </p:sp>
      <p:sp>
        <p:nvSpPr>
          <p:cNvPr id="28" name="Rectangle 27">
            <a:extLst>
              <a:ext uri="{FF2B5EF4-FFF2-40B4-BE49-F238E27FC236}">
                <a16:creationId xmlns:a16="http://schemas.microsoft.com/office/drawing/2014/main" id="{1265123A-6002-7941-97A4-6788D483DB81}"/>
              </a:ext>
            </a:extLst>
          </p:cNvPr>
          <p:cNvSpPr/>
          <p:nvPr/>
        </p:nvSpPr>
        <p:spPr>
          <a:xfrm>
            <a:off x="4365291" y="2473468"/>
            <a:ext cx="1345371" cy="584775"/>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Entering the Theatre</a:t>
            </a:r>
          </a:p>
        </p:txBody>
      </p:sp>
      <p:sp>
        <p:nvSpPr>
          <p:cNvPr id="29" name="Rectangle 28">
            <a:extLst>
              <a:ext uri="{FF2B5EF4-FFF2-40B4-BE49-F238E27FC236}">
                <a16:creationId xmlns:a16="http://schemas.microsoft.com/office/drawing/2014/main" id="{E576676D-5541-DC4B-B601-BAC45667A717}"/>
              </a:ext>
            </a:extLst>
          </p:cNvPr>
          <p:cNvSpPr/>
          <p:nvPr/>
        </p:nvSpPr>
        <p:spPr>
          <a:xfrm>
            <a:off x="6097136" y="25965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Ads</a:t>
            </a:r>
          </a:p>
        </p:txBody>
      </p:sp>
      <p:sp>
        <p:nvSpPr>
          <p:cNvPr id="30" name="Rectangle 29">
            <a:extLst>
              <a:ext uri="{FF2B5EF4-FFF2-40B4-BE49-F238E27FC236}">
                <a16:creationId xmlns:a16="http://schemas.microsoft.com/office/drawing/2014/main" id="{50B80338-CE39-704F-ADC4-38162664BE11}"/>
              </a:ext>
            </a:extLst>
          </p:cNvPr>
          <p:cNvSpPr/>
          <p:nvPr/>
        </p:nvSpPr>
        <p:spPr>
          <a:xfrm>
            <a:off x="7849985" y="25965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Trailers</a:t>
            </a:r>
          </a:p>
        </p:txBody>
      </p:sp>
      <p:sp>
        <p:nvSpPr>
          <p:cNvPr id="31" name="Rectangle 30">
            <a:extLst>
              <a:ext uri="{FF2B5EF4-FFF2-40B4-BE49-F238E27FC236}">
                <a16:creationId xmlns:a16="http://schemas.microsoft.com/office/drawing/2014/main" id="{11A84BCF-CC63-6C41-92A0-F8941FBA7414}"/>
              </a:ext>
            </a:extLst>
          </p:cNvPr>
          <p:cNvSpPr/>
          <p:nvPr/>
        </p:nvSpPr>
        <p:spPr>
          <a:xfrm>
            <a:off x="9651182" y="25965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The Film</a:t>
            </a:r>
          </a:p>
        </p:txBody>
      </p:sp>
      <p:sp>
        <p:nvSpPr>
          <p:cNvPr id="32" name="Rectangle 31">
            <a:extLst>
              <a:ext uri="{FF2B5EF4-FFF2-40B4-BE49-F238E27FC236}">
                <a16:creationId xmlns:a16="http://schemas.microsoft.com/office/drawing/2014/main" id="{523F9966-E640-1B42-B07C-A105F152E699}"/>
              </a:ext>
            </a:extLst>
          </p:cNvPr>
          <p:cNvSpPr/>
          <p:nvPr/>
        </p:nvSpPr>
        <p:spPr>
          <a:xfrm>
            <a:off x="11396954" y="2473468"/>
            <a:ext cx="1345371" cy="584775"/>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Post Film</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Discussion</a:t>
            </a:r>
          </a:p>
        </p:txBody>
      </p:sp>
      <p:sp>
        <p:nvSpPr>
          <p:cNvPr id="33" name="Title 1">
            <a:extLst>
              <a:ext uri="{FF2B5EF4-FFF2-40B4-BE49-F238E27FC236}">
                <a16:creationId xmlns:a16="http://schemas.microsoft.com/office/drawing/2014/main" id="{43CC8DA5-819B-8C4A-AD23-133D329C3242}"/>
              </a:ext>
            </a:extLst>
          </p:cNvPr>
          <p:cNvSpPr txBox="1">
            <a:spLocks/>
          </p:cNvSpPr>
          <p:nvPr/>
        </p:nvSpPr>
        <p:spPr bwMode="gray">
          <a:xfrm>
            <a:off x="4004217" y="3694906"/>
            <a:ext cx="3845768" cy="124601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Etiquette involves ritualistic detaching</a:t>
            </a:r>
          </a:p>
        </p:txBody>
      </p:sp>
      <p:cxnSp>
        <p:nvCxnSpPr>
          <p:cNvPr id="36" name="Straight Connector 35">
            <a:extLst>
              <a:ext uri="{FF2B5EF4-FFF2-40B4-BE49-F238E27FC236}">
                <a16:creationId xmlns:a16="http://schemas.microsoft.com/office/drawing/2014/main" id="{7BA6D167-E96F-F24A-B794-2035F4CA500D}"/>
              </a:ext>
            </a:extLst>
          </p:cNvPr>
          <p:cNvCxnSpPr>
            <a:cxnSpLocks/>
          </p:cNvCxnSpPr>
          <p:nvPr/>
        </p:nvCxnSpPr>
        <p:spPr>
          <a:xfrm>
            <a:off x="4004217" y="3597399"/>
            <a:ext cx="36687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996049-235B-E244-A094-5C4E2F306F71}"/>
              </a:ext>
            </a:extLst>
          </p:cNvPr>
          <p:cNvSpPr txBox="1"/>
          <p:nvPr/>
        </p:nvSpPr>
        <p:spPr>
          <a:xfrm>
            <a:off x="8025321" y="3694906"/>
            <a:ext cx="4475196" cy="1128514"/>
          </a:xfrm>
          <a:prstGeom prst="rect">
            <a:avLst/>
          </a:prstGeom>
          <a:noFill/>
        </p:spPr>
        <p:txBody>
          <a:bodyPr wrap="square" lIns="0" tIns="0" rIns="0" bIns="0" rtlCol="0">
            <a:spAutoFit/>
          </a:bodyPr>
          <a:lstStyle/>
          <a:p>
            <a:pPr marL="0" marR="0" lvl="0" indent="0" algn="l"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“It’s literally the only time I ever don’t look </a:t>
            </a:r>
          </a:p>
          <a:p>
            <a:pPr marL="0" marR="0" lvl="0" indent="0" algn="l"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at my phone for that long, apart from when I’m asleep.”</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30</a:t>
            </a:r>
          </a:p>
        </p:txBody>
      </p:sp>
      <p:sp>
        <p:nvSpPr>
          <p:cNvPr id="39" name="TextBox 38">
            <a:extLst>
              <a:ext uri="{FF2B5EF4-FFF2-40B4-BE49-F238E27FC236}">
                <a16:creationId xmlns:a16="http://schemas.microsoft.com/office/drawing/2014/main" id="{DBA296A6-F80A-BD43-AFEE-EB6B7F7D184B}"/>
              </a:ext>
            </a:extLst>
          </p:cNvPr>
          <p:cNvSpPr txBox="1"/>
          <p:nvPr/>
        </p:nvSpPr>
        <p:spPr>
          <a:xfrm>
            <a:off x="8025321" y="5040924"/>
            <a:ext cx="4717004" cy="846386"/>
          </a:xfrm>
          <a:prstGeom prst="rect">
            <a:avLst/>
          </a:prstGeom>
          <a:noFill/>
        </p:spPr>
        <p:txBody>
          <a:bodyPr wrap="square" lIns="0" tIns="0" rIns="0" bIns="0" rtlCol="0">
            <a:spAutoFit/>
          </a:bodyPr>
          <a:lstStyle/>
          <a:p>
            <a:pPr marL="0" marR="0" lvl="0" indent="0" algn="l"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“It’s actually really nice to not look at your phone for a while.”</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18</a:t>
            </a:r>
          </a:p>
        </p:txBody>
      </p:sp>
    </p:spTree>
    <p:extLst>
      <p:ext uri="{BB962C8B-B14F-4D97-AF65-F5344CB8AC3E}">
        <p14:creationId xmlns:p14="http://schemas.microsoft.com/office/powerpoint/2010/main" val="8737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310" y="2352932"/>
            <a:ext cx="2070450" cy="2070446"/>
          </a:xfrm>
          <a:prstGeom prst="rect">
            <a:avLst/>
          </a:prstGeom>
        </p:spPr>
      </p:pic>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Ads have a clear role within the rituals of cinema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069" t="17188" r="5348" b="18952"/>
          <a:stretch/>
        </p:blipFill>
        <p:spPr>
          <a:xfrm>
            <a:off x="472641" y="2679126"/>
            <a:ext cx="1902940" cy="1371849"/>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6069" t="17188" r="5348" b="18952"/>
          <a:stretch/>
        </p:blipFill>
        <p:spPr>
          <a:xfrm>
            <a:off x="2238429" y="2679126"/>
            <a:ext cx="1902940" cy="1371849"/>
          </a:xfrm>
          <a:prstGeom prst="rect">
            <a:avLst/>
          </a:prstGeom>
        </p:spPr>
      </p:pic>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6069" t="17188" r="5348" b="18952"/>
          <a:stretch/>
        </p:blipFill>
        <p:spPr>
          <a:xfrm>
            <a:off x="4004217" y="2679126"/>
            <a:ext cx="1902940" cy="1371849"/>
          </a:xfrm>
          <a:prstGeom prst="rect">
            <a:avLst/>
          </a:prstGeom>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l="6069" t="17188" r="5348" b="18952"/>
          <a:stretch/>
        </p:blipFill>
        <p:spPr>
          <a:xfrm>
            <a:off x="7535793" y="2679126"/>
            <a:ext cx="1902940" cy="1371849"/>
          </a:xfrm>
          <a:prstGeom prst="rect">
            <a:avLst/>
          </a:prstGeom>
        </p:spPr>
      </p:pic>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6069" t="17188" r="5348" b="18952"/>
          <a:stretch/>
        </p:blipFill>
        <p:spPr>
          <a:xfrm>
            <a:off x="9301581" y="2679126"/>
            <a:ext cx="1902940" cy="1371849"/>
          </a:xfrm>
          <a:prstGeom prst="rect">
            <a:avLst/>
          </a:prstGeom>
        </p:spPr>
      </p:pic>
      <p:pic>
        <p:nvPicPr>
          <p:cNvPr id="49" name="Picture 48"/>
          <p:cNvPicPr>
            <a:picLocks noChangeAspect="1"/>
          </p:cNvPicPr>
          <p:nvPr/>
        </p:nvPicPr>
        <p:blipFill rotWithShape="1">
          <a:blip r:embed="rId4" cstate="print">
            <a:extLst>
              <a:ext uri="{28A0092B-C50C-407E-A947-70E740481C1C}">
                <a14:useLocalDpi xmlns:a14="http://schemas.microsoft.com/office/drawing/2010/main" val="0"/>
              </a:ext>
            </a:extLst>
          </a:blip>
          <a:srcRect l="6069" t="17188" r="5348" b="18952"/>
          <a:stretch/>
        </p:blipFill>
        <p:spPr>
          <a:xfrm>
            <a:off x="11067370" y="2679126"/>
            <a:ext cx="1902940" cy="1371849"/>
          </a:xfrm>
          <a:prstGeom prst="rect">
            <a:avLst/>
          </a:prstGeom>
        </p:spPr>
      </p:pic>
      <p:sp>
        <p:nvSpPr>
          <p:cNvPr id="26" name="Rectangle 25">
            <a:extLst>
              <a:ext uri="{FF2B5EF4-FFF2-40B4-BE49-F238E27FC236}">
                <a16:creationId xmlns:a16="http://schemas.microsoft.com/office/drawing/2014/main" id="{6A0872B2-397E-564F-A9E9-529FD6906A73}"/>
              </a:ext>
            </a:extLst>
          </p:cNvPr>
          <p:cNvSpPr/>
          <p:nvPr/>
        </p:nvSpPr>
        <p:spPr>
          <a:xfrm>
            <a:off x="802215"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Pre-cinema</a:t>
            </a:r>
          </a:p>
        </p:txBody>
      </p:sp>
      <p:sp>
        <p:nvSpPr>
          <p:cNvPr id="27" name="Rectangle 26">
            <a:extLst>
              <a:ext uri="{FF2B5EF4-FFF2-40B4-BE49-F238E27FC236}">
                <a16:creationId xmlns:a16="http://schemas.microsoft.com/office/drawing/2014/main" id="{9ED34EE5-D828-0B4E-B552-86A32345AEA0}"/>
              </a:ext>
            </a:extLst>
          </p:cNvPr>
          <p:cNvSpPr/>
          <p:nvPr/>
        </p:nvSpPr>
        <p:spPr>
          <a:xfrm>
            <a:off x="2585790"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The Foyer</a:t>
            </a:r>
          </a:p>
        </p:txBody>
      </p:sp>
      <p:sp>
        <p:nvSpPr>
          <p:cNvPr id="28" name="Rectangle 27">
            <a:extLst>
              <a:ext uri="{FF2B5EF4-FFF2-40B4-BE49-F238E27FC236}">
                <a16:creationId xmlns:a16="http://schemas.microsoft.com/office/drawing/2014/main" id="{1265123A-6002-7941-97A4-6788D483DB81}"/>
              </a:ext>
            </a:extLst>
          </p:cNvPr>
          <p:cNvSpPr/>
          <p:nvPr/>
        </p:nvSpPr>
        <p:spPr>
          <a:xfrm>
            <a:off x="4377991" y="3095768"/>
            <a:ext cx="1345371" cy="584775"/>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Entering the Theatre</a:t>
            </a:r>
          </a:p>
        </p:txBody>
      </p:sp>
      <p:sp>
        <p:nvSpPr>
          <p:cNvPr id="29" name="Rectangle 28">
            <a:extLst>
              <a:ext uri="{FF2B5EF4-FFF2-40B4-BE49-F238E27FC236}">
                <a16:creationId xmlns:a16="http://schemas.microsoft.com/office/drawing/2014/main" id="{E576676D-5541-DC4B-B601-BAC45667A717}"/>
              </a:ext>
            </a:extLst>
          </p:cNvPr>
          <p:cNvSpPr/>
          <p:nvPr/>
        </p:nvSpPr>
        <p:spPr>
          <a:xfrm>
            <a:off x="6097136"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Ads</a:t>
            </a:r>
          </a:p>
        </p:txBody>
      </p:sp>
      <p:sp>
        <p:nvSpPr>
          <p:cNvPr id="30" name="Rectangle 29">
            <a:extLst>
              <a:ext uri="{FF2B5EF4-FFF2-40B4-BE49-F238E27FC236}">
                <a16:creationId xmlns:a16="http://schemas.microsoft.com/office/drawing/2014/main" id="{50B80338-CE39-704F-ADC4-38162664BE11}"/>
              </a:ext>
            </a:extLst>
          </p:cNvPr>
          <p:cNvSpPr/>
          <p:nvPr/>
        </p:nvSpPr>
        <p:spPr>
          <a:xfrm>
            <a:off x="7849985"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Trailers</a:t>
            </a:r>
          </a:p>
        </p:txBody>
      </p:sp>
      <p:sp>
        <p:nvSpPr>
          <p:cNvPr id="31" name="Rectangle 30">
            <a:extLst>
              <a:ext uri="{FF2B5EF4-FFF2-40B4-BE49-F238E27FC236}">
                <a16:creationId xmlns:a16="http://schemas.microsoft.com/office/drawing/2014/main" id="{11A84BCF-CC63-6C41-92A0-F8941FBA7414}"/>
              </a:ext>
            </a:extLst>
          </p:cNvPr>
          <p:cNvSpPr/>
          <p:nvPr/>
        </p:nvSpPr>
        <p:spPr>
          <a:xfrm>
            <a:off x="9651182" y="3218878"/>
            <a:ext cx="1345371" cy="338554"/>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The Film</a:t>
            </a:r>
          </a:p>
        </p:txBody>
      </p:sp>
      <p:sp>
        <p:nvSpPr>
          <p:cNvPr id="32" name="Rectangle 31">
            <a:extLst>
              <a:ext uri="{FF2B5EF4-FFF2-40B4-BE49-F238E27FC236}">
                <a16:creationId xmlns:a16="http://schemas.microsoft.com/office/drawing/2014/main" id="{523F9966-E640-1B42-B07C-A105F152E699}"/>
              </a:ext>
            </a:extLst>
          </p:cNvPr>
          <p:cNvSpPr/>
          <p:nvPr/>
        </p:nvSpPr>
        <p:spPr>
          <a:xfrm>
            <a:off x="11396954" y="3095768"/>
            <a:ext cx="1345371" cy="584775"/>
          </a:xfrm>
          <a:prstGeom prst="rect">
            <a:avLst/>
          </a:prstGeom>
        </p:spPr>
        <p:txBody>
          <a:bodyPr wrap="square" anchor="ctr" anchorCtr="0">
            <a:sp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Post Film</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Discussion</a:t>
            </a:r>
          </a:p>
        </p:txBody>
      </p:sp>
      <p:sp>
        <p:nvSpPr>
          <p:cNvPr id="33" name="Title 1">
            <a:extLst>
              <a:ext uri="{FF2B5EF4-FFF2-40B4-BE49-F238E27FC236}">
                <a16:creationId xmlns:a16="http://schemas.microsoft.com/office/drawing/2014/main" id="{43CC8DA5-819B-8C4A-AD23-133D329C3242}"/>
              </a:ext>
            </a:extLst>
          </p:cNvPr>
          <p:cNvSpPr txBox="1">
            <a:spLocks/>
          </p:cNvSpPr>
          <p:nvPr/>
        </p:nvSpPr>
        <p:spPr bwMode="gray">
          <a:xfrm>
            <a:off x="5772945" y="4317206"/>
            <a:ext cx="3095433" cy="124601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The ad reel tees up the film</a:t>
            </a:r>
          </a:p>
        </p:txBody>
      </p:sp>
      <p:cxnSp>
        <p:nvCxnSpPr>
          <p:cNvPr id="36" name="Straight Connector 35">
            <a:extLst>
              <a:ext uri="{FF2B5EF4-FFF2-40B4-BE49-F238E27FC236}">
                <a16:creationId xmlns:a16="http://schemas.microsoft.com/office/drawing/2014/main" id="{7BA6D167-E96F-F24A-B794-2035F4CA500D}"/>
              </a:ext>
            </a:extLst>
          </p:cNvPr>
          <p:cNvCxnSpPr>
            <a:cxnSpLocks/>
          </p:cNvCxnSpPr>
          <p:nvPr/>
        </p:nvCxnSpPr>
        <p:spPr>
          <a:xfrm>
            <a:off x="5772945" y="4219699"/>
            <a:ext cx="3339124"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5048" b="10581"/>
          <a:stretch/>
        </p:blipFill>
        <p:spPr>
          <a:xfrm>
            <a:off x="-1" y="-1"/>
            <a:ext cx="13442951" cy="7561263"/>
          </a:xfrm>
          <a:prstGeom prst="rect">
            <a:avLst/>
          </a:prstGeom>
        </p:spPr>
      </p:pic>
      <p:sp>
        <p:nvSpPr>
          <p:cNvPr id="4" name="Rectangle 3"/>
          <p:cNvSpPr/>
          <p:nvPr/>
        </p:nvSpPr>
        <p:spPr>
          <a:xfrm>
            <a:off x="0" y="0"/>
            <a:ext cx="13442951" cy="7561263"/>
          </a:xfrm>
          <a:prstGeom prst="rect">
            <a:avLst/>
          </a:prstGeom>
          <a:solidFill>
            <a:srgbClr val="FB3449">
              <a:alpha val="8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1145272" y="2298167"/>
            <a:ext cx="11152406" cy="2436564"/>
          </a:xfrm>
        </p:spPr>
        <p:txBody>
          <a:bodyPr wrap="square">
            <a:spAutoFit/>
          </a:bodyPr>
          <a:lstStyle/>
          <a:p>
            <a:pPr algn="ctr">
              <a:lnSpc>
                <a:spcPts val="9500"/>
              </a:lnSpc>
            </a:pPr>
            <a:r>
              <a:rPr lang="en-US" sz="9000" spc="150" dirty="0"/>
              <a:t>“Well, how are you</a:t>
            </a:r>
            <a:br>
              <a:rPr lang="en-US" sz="9000" spc="150" dirty="0"/>
            </a:br>
            <a:r>
              <a:rPr lang="en-US" sz="9000" spc="150" dirty="0"/>
              <a:t>going to do that?”</a:t>
            </a:r>
          </a:p>
        </p:txBody>
      </p:sp>
      <p:sp>
        <p:nvSpPr>
          <p:cNvPr id="20" name="Title 1"/>
          <p:cNvSpPr txBox="1">
            <a:spLocks/>
          </p:cNvSpPr>
          <p:nvPr/>
        </p:nvSpPr>
        <p:spPr bwMode="gray">
          <a:xfrm>
            <a:off x="2290546" y="4865339"/>
            <a:ext cx="8861858" cy="384721"/>
          </a:xfrm>
          <a:prstGeom prst="rect">
            <a:avLst/>
          </a:prstGeom>
          <a:ln>
            <a:noFill/>
          </a:ln>
        </p:spPr>
        <p:txBody>
          <a:bodyPr vert="horz" wrap="square" lIns="0" tIns="0" rIns="0" bIns="0" rtlCol="0" anchor="ctr">
            <a:spAutoFit/>
          </a:bodyPr>
          <a:lst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2500" b="0" i="1" u="none" strike="noStrike" kern="1200" cap="all" spc="200" normalizeH="0" baseline="0" noProof="0" dirty="0">
                <a:ln w="22225">
                  <a:noFill/>
                  <a:prstDash val="solid"/>
                </a:ln>
                <a:solidFill>
                  <a:srgbClr val="FFFFFF"/>
                </a:solidFill>
                <a:effectLst/>
                <a:uLnTx/>
                <a:uFillTx/>
                <a:latin typeface="Impact"/>
                <a:ea typeface="+mj-ea"/>
                <a:cs typeface="+mj-cs"/>
              </a:rPr>
              <a:t>PEPPER POTS, IRON MAN</a:t>
            </a:r>
          </a:p>
        </p:txBody>
      </p:sp>
      <p:pic>
        <p:nvPicPr>
          <p:cNvPr id="10" name="Picture 9">
            <a:extLst>
              <a:ext uri="{FF2B5EF4-FFF2-40B4-BE49-F238E27FC236}">
                <a16:creationId xmlns:a16="http://schemas.microsoft.com/office/drawing/2014/main" id="{B54E1374-8859-C548-A913-F9DC37D960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1" name="Picture 10">
            <a:extLst>
              <a:ext uri="{FF2B5EF4-FFF2-40B4-BE49-F238E27FC236}">
                <a16:creationId xmlns:a16="http://schemas.microsoft.com/office/drawing/2014/main" id="{C388AF28-ED0C-1042-9131-BBDC8E1445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2" name="Straight Connector 11">
            <a:extLst>
              <a:ext uri="{FF2B5EF4-FFF2-40B4-BE49-F238E27FC236}">
                <a16:creationId xmlns:a16="http://schemas.microsoft.com/office/drawing/2014/main" id="{A94D7EB0-A796-D24E-B324-5B9FA55D704A}"/>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C9BF56-1B20-FE47-A783-F0D20727BC36}"/>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79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This puts cinema ads in a unique context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40" y="2459154"/>
            <a:ext cx="4396936" cy="1782646"/>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340" y="2459154"/>
            <a:ext cx="4396936" cy="1782646"/>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0340" y="2459154"/>
            <a:ext cx="4396936" cy="1782646"/>
          </a:xfrm>
          <a:prstGeom prst="rect">
            <a:avLst/>
          </a:prstGeom>
        </p:spPr>
      </p:pic>
      <p:sp>
        <p:nvSpPr>
          <p:cNvPr id="25" name="Rectangle 24">
            <a:extLst>
              <a:ext uri="{FF2B5EF4-FFF2-40B4-BE49-F238E27FC236}">
                <a16:creationId xmlns:a16="http://schemas.microsoft.com/office/drawing/2014/main" id="{2F1E4E6F-F541-1E46-8F4F-DF8C5CA1172F}"/>
              </a:ext>
            </a:extLst>
          </p:cNvPr>
          <p:cNvSpPr/>
          <p:nvPr/>
        </p:nvSpPr>
        <p:spPr>
          <a:xfrm>
            <a:off x="1694017" y="3021512"/>
            <a:ext cx="2655524" cy="584775"/>
          </a:xfrm>
          <a:prstGeom prst="rect">
            <a:avLst/>
          </a:prstGeom>
        </p:spPr>
        <p:txBody>
          <a:bodyPr wrap="square" anchor="ctr" anchorCtr="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Arial" charset="0"/>
                <a:ea typeface="Arial" charset="0"/>
                <a:cs typeface="Arial" charset="0"/>
              </a:rPr>
              <a:t>Rituals are central to the cinema experience</a:t>
            </a:r>
          </a:p>
        </p:txBody>
      </p:sp>
      <p:sp>
        <p:nvSpPr>
          <p:cNvPr id="34" name="Title 1">
            <a:extLst>
              <a:ext uri="{FF2B5EF4-FFF2-40B4-BE49-F238E27FC236}">
                <a16:creationId xmlns:a16="http://schemas.microsoft.com/office/drawing/2014/main" id="{FC8D7A2C-ABCA-394A-BF88-ADA420B93E96}"/>
              </a:ext>
            </a:extLst>
          </p:cNvPr>
          <p:cNvSpPr txBox="1">
            <a:spLocks/>
          </p:cNvSpPr>
          <p:nvPr/>
        </p:nvSpPr>
        <p:spPr bwMode="gray">
          <a:xfrm>
            <a:off x="1134015" y="3030106"/>
            <a:ext cx="573149" cy="728607"/>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ts val="6020"/>
              </a:lnSpc>
              <a:spcBef>
                <a:spcPct val="0"/>
              </a:spcBef>
              <a:spcAft>
                <a:spcPts val="0"/>
              </a:spcAft>
              <a:buClrTx/>
              <a:buSzTx/>
              <a:buFontTx/>
              <a:buNone/>
              <a:tabLst/>
              <a:defRPr/>
            </a:pPr>
            <a:r>
              <a:rPr kumimoji="0" lang="en-US" sz="6500" b="1" i="0" u="none" strike="noStrike" kern="1200" cap="none" spc="-110" normalizeH="0" baseline="0" noProof="0" dirty="0">
                <a:ln w="22225">
                  <a:noFill/>
                  <a:prstDash val="solid"/>
                </a:ln>
                <a:solidFill>
                  <a:srgbClr val="FFFFFF"/>
                </a:solidFill>
                <a:effectLst/>
                <a:uLnTx/>
                <a:uFillTx/>
                <a:latin typeface="Arial" charset="0"/>
                <a:ea typeface="Arial" charset="0"/>
                <a:cs typeface="Arial" charset="0"/>
              </a:rPr>
              <a:t>1</a:t>
            </a:r>
          </a:p>
          <a:p>
            <a:pPr marL="0" marR="0" lvl="0" indent="0" algn="l" defTabSz="1060433" rtl="0" eaLnBrk="1" fontAlgn="auto" latinLnBrk="0" hangingPunct="1">
              <a:lnSpc>
                <a:spcPts val="6020"/>
              </a:lnSpc>
              <a:spcBef>
                <a:spcPct val="0"/>
              </a:spcBef>
              <a:spcAft>
                <a:spcPts val="0"/>
              </a:spcAft>
              <a:buClrTx/>
              <a:buSzTx/>
              <a:buFontTx/>
              <a:buNone/>
              <a:tabLst/>
              <a:defRPr/>
            </a:pPr>
            <a:endParaRPr kumimoji="0" lang="en-US" sz="6500" b="1" i="0" u="none" strike="noStrike" kern="1200" cap="none" spc="-110" normalizeH="0" baseline="0" noProof="0" dirty="0">
              <a:ln w="22225">
                <a:noFill/>
                <a:prstDash val="solid"/>
              </a:ln>
              <a:solidFill>
                <a:srgbClr val="FFFFFF"/>
              </a:solidFill>
              <a:effectLst/>
              <a:uLnTx/>
              <a:uFillTx/>
              <a:latin typeface="Arial" charset="0"/>
              <a:ea typeface="Arial" charset="0"/>
              <a:cs typeface="Arial" charset="0"/>
            </a:endParaRPr>
          </a:p>
        </p:txBody>
      </p:sp>
      <p:sp>
        <p:nvSpPr>
          <p:cNvPr id="35" name="Rectangle 34">
            <a:extLst>
              <a:ext uri="{FF2B5EF4-FFF2-40B4-BE49-F238E27FC236}">
                <a16:creationId xmlns:a16="http://schemas.microsoft.com/office/drawing/2014/main" id="{13AF8427-560B-044A-AE54-7F107480B833}"/>
              </a:ext>
            </a:extLst>
          </p:cNvPr>
          <p:cNvSpPr/>
          <p:nvPr/>
        </p:nvSpPr>
        <p:spPr>
          <a:xfrm>
            <a:off x="5880251" y="3012921"/>
            <a:ext cx="2533290" cy="584775"/>
          </a:xfrm>
          <a:prstGeom prst="rect">
            <a:avLst/>
          </a:prstGeom>
        </p:spPr>
        <p:txBody>
          <a:bodyPr wrap="square" anchor="ctr" anchorCtr="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Arial" charset="0"/>
                <a:ea typeface="Arial" charset="0"/>
                <a:cs typeface="Arial" charset="0"/>
              </a:rPr>
              <a:t>Cinema ads are a key part of these rituals</a:t>
            </a:r>
          </a:p>
        </p:txBody>
      </p:sp>
      <p:sp>
        <p:nvSpPr>
          <p:cNvPr id="37" name="Title 1">
            <a:extLst>
              <a:ext uri="{FF2B5EF4-FFF2-40B4-BE49-F238E27FC236}">
                <a16:creationId xmlns:a16="http://schemas.microsoft.com/office/drawing/2014/main" id="{A73436D6-D807-2C4E-AE1E-98A33B48C9C0}"/>
              </a:ext>
            </a:extLst>
          </p:cNvPr>
          <p:cNvSpPr txBox="1">
            <a:spLocks/>
          </p:cNvSpPr>
          <p:nvPr/>
        </p:nvSpPr>
        <p:spPr bwMode="gray">
          <a:xfrm>
            <a:off x="5210303" y="3030106"/>
            <a:ext cx="573149" cy="728607"/>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ts val="6020"/>
              </a:lnSpc>
              <a:spcBef>
                <a:spcPct val="0"/>
              </a:spcBef>
              <a:spcAft>
                <a:spcPts val="0"/>
              </a:spcAft>
              <a:buClrTx/>
              <a:buSzTx/>
              <a:buFontTx/>
              <a:buNone/>
              <a:tabLst/>
              <a:defRPr/>
            </a:pPr>
            <a:r>
              <a:rPr kumimoji="0" lang="en-US" sz="6500" b="1" i="0" u="none" strike="noStrike" kern="1200" cap="none" spc="-110" normalizeH="0" baseline="0" noProof="0" dirty="0">
                <a:ln w="22225">
                  <a:noFill/>
                  <a:prstDash val="solid"/>
                </a:ln>
                <a:solidFill>
                  <a:srgbClr val="FFFFFF"/>
                </a:solidFill>
                <a:effectLst/>
                <a:uLnTx/>
                <a:uFillTx/>
                <a:latin typeface="Arial" charset="0"/>
                <a:ea typeface="Arial" charset="0"/>
                <a:cs typeface="Arial" charset="0"/>
              </a:rPr>
              <a:t>2</a:t>
            </a:r>
          </a:p>
          <a:p>
            <a:pPr marL="0" marR="0" lvl="0" indent="0" algn="l" defTabSz="1060433" rtl="0" eaLnBrk="1" fontAlgn="auto" latinLnBrk="0" hangingPunct="1">
              <a:lnSpc>
                <a:spcPts val="6020"/>
              </a:lnSpc>
              <a:spcBef>
                <a:spcPct val="0"/>
              </a:spcBef>
              <a:spcAft>
                <a:spcPts val="0"/>
              </a:spcAft>
              <a:buClrTx/>
              <a:buSzTx/>
              <a:buFontTx/>
              <a:buNone/>
              <a:tabLst/>
              <a:defRPr/>
            </a:pPr>
            <a:endParaRPr kumimoji="0" lang="en-US" sz="6500" b="1" i="0" u="none" strike="noStrike" kern="1200" cap="none" spc="-110" normalizeH="0" baseline="0" noProof="0" dirty="0">
              <a:ln w="22225">
                <a:noFill/>
                <a:prstDash val="solid"/>
              </a:ln>
              <a:solidFill>
                <a:srgbClr val="FFFFFF"/>
              </a:solidFill>
              <a:effectLst/>
              <a:uLnTx/>
              <a:uFillTx/>
              <a:latin typeface="Arial" charset="0"/>
              <a:ea typeface="Arial" charset="0"/>
              <a:cs typeface="Arial" charset="0"/>
            </a:endParaRPr>
          </a:p>
        </p:txBody>
      </p:sp>
      <p:sp>
        <p:nvSpPr>
          <p:cNvPr id="39" name="Rectangle 38">
            <a:extLst>
              <a:ext uri="{FF2B5EF4-FFF2-40B4-BE49-F238E27FC236}">
                <a16:creationId xmlns:a16="http://schemas.microsoft.com/office/drawing/2014/main" id="{99CD9DB7-40C2-0C47-9531-65831BD006CF}"/>
              </a:ext>
            </a:extLst>
          </p:cNvPr>
          <p:cNvSpPr/>
          <p:nvPr/>
        </p:nvSpPr>
        <p:spPr>
          <a:xfrm>
            <a:off x="9738449" y="3012920"/>
            <a:ext cx="2835891" cy="584775"/>
          </a:xfrm>
          <a:prstGeom prst="rect">
            <a:avLst/>
          </a:prstGeom>
        </p:spPr>
        <p:txBody>
          <a:bodyPr wrap="square" anchor="ctr" anchorCtr="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FFFFFF"/>
                </a:solidFill>
                <a:effectLst/>
                <a:uLnTx/>
                <a:uFillTx/>
                <a:latin typeface="Arial" charset="0"/>
                <a:ea typeface="Arial" charset="0"/>
                <a:cs typeface="Arial" charset="0"/>
              </a:rPr>
              <a:t>Which sets them apart from other ad formats</a:t>
            </a:r>
          </a:p>
        </p:txBody>
      </p:sp>
      <p:sp>
        <p:nvSpPr>
          <p:cNvPr id="40" name="Title 1">
            <a:extLst>
              <a:ext uri="{FF2B5EF4-FFF2-40B4-BE49-F238E27FC236}">
                <a16:creationId xmlns:a16="http://schemas.microsoft.com/office/drawing/2014/main" id="{605A0F6D-F3B9-9D42-8DC0-F5545BEE67A9}"/>
              </a:ext>
            </a:extLst>
          </p:cNvPr>
          <p:cNvSpPr txBox="1">
            <a:spLocks/>
          </p:cNvSpPr>
          <p:nvPr/>
        </p:nvSpPr>
        <p:spPr bwMode="gray">
          <a:xfrm>
            <a:off x="9165300" y="3030106"/>
            <a:ext cx="573149" cy="728607"/>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ts val="6020"/>
              </a:lnSpc>
              <a:spcBef>
                <a:spcPct val="0"/>
              </a:spcBef>
              <a:spcAft>
                <a:spcPts val="0"/>
              </a:spcAft>
              <a:buClrTx/>
              <a:buSzTx/>
              <a:buFontTx/>
              <a:buNone/>
              <a:tabLst/>
              <a:defRPr/>
            </a:pPr>
            <a:r>
              <a:rPr kumimoji="0" lang="en-US" sz="6500" b="1" i="0" u="none" strike="noStrike" kern="1200" cap="none" spc="-110" normalizeH="0" baseline="0" noProof="0" dirty="0">
                <a:ln w="22225">
                  <a:noFill/>
                  <a:prstDash val="solid"/>
                </a:ln>
                <a:solidFill>
                  <a:srgbClr val="FFFFFF"/>
                </a:solidFill>
                <a:effectLst/>
                <a:uLnTx/>
                <a:uFillTx/>
                <a:latin typeface="Arial" charset="0"/>
                <a:ea typeface="Arial" charset="0"/>
                <a:cs typeface="Arial" charset="0"/>
              </a:rPr>
              <a:t>3</a:t>
            </a:r>
          </a:p>
          <a:p>
            <a:pPr marL="0" marR="0" lvl="0" indent="0" algn="l" defTabSz="1060433" rtl="0" eaLnBrk="1" fontAlgn="auto" latinLnBrk="0" hangingPunct="1">
              <a:lnSpc>
                <a:spcPts val="6020"/>
              </a:lnSpc>
              <a:spcBef>
                <a:spcPct val="0"/>
              </a:spcBef>
              <a:spcAft>
                <a:spcPts val="0"/>
              </a:spcAft>
              <a:buClrTx/>
              <a:buSzTx/>
              <a:buFontTx/>
              <a:buNone/>
              <a:tabLst/>
              <a:defRPr/>
            </a:pPr>
            <a:endParaRPr kumimoji="0" lang="en-US" sz="6500" b="1" i="0" u="none" strike="noStrike" kern="1200" cap="none" spc="-110" normalizeH="0" baseline="0" noProof="0" dirty="0">
              <a:ln w="22225">
                <a:noFill/>
                <a:prstDash val="solid"/>
              </a:ln>
              <a:solidFill>
                <a:srgbClr val="FFFFFF"/>
              </a:solidFill>
              <a:effectLst/>
              <a:uLnTx/>
              <a:uFillTx/>
              <a:latin typeface="Arial" charset="0"/>
              <a:ea typeface="Arial" charset="0"/>
              <a:cs typeface="Arial" charset="0"/>
            </a:endParaRPr>
          </a:p>
        </p:txBody>
      </p:sp>
      <p:sp>
        <p:nvSpPr>
          <p:cNvPr id="41" name="TextBox 40">
            <a:extLst>
              <a:ext uri="{FF2B5EF4-FFF2-40B4-BE49-F238E27FC236}">
                <a16:creationId xmlns:a16="http://schemas.microsoft.com/office/drawing/2014/main" id="{7A1FD812-1ADD-9D49-A8C5-896E4E121DA5}"/>
              </a:ext>
            </a:extLst>
          </p:cNvPr>
          <p:cNvSpPr txBox="1"/>
          <p:nvPr/>
        </p:nvSpPr>
        <p:spPr>
          <a:xfrm>
            <a:off x="545915" y="4355065"/>
            <a:ext cx="3708846" cy="1375185"/>
          </a:xfrm>
          <a:prstGeom prst="rect">
            <a:avLst/>
          </a:prstGeom>
          <a:noFill/>
        </p:spPr>
        <p:txBody>
          <a:bodyPr wrap="square" lIns="0" tIns="0" rIns="0" bIns="0" rtlCol="0">
            <a:spAutoFit/>
          </a:bodyPr>
          <a:lstStyle/>
          <a:p>
            <a:pPr marL="0" marR="0" lvl="0" indent="0" algn="l" defTabSz="1008126" rtl="0" eaLnBrk="1" fontAlgn="auto" latinLnBrk="0" hangingPunct="1">
              <a:lnSpc>
                <a:spcPts val="22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Arial" charset="0"/>
                <a:cs typeface="Arial" charset="0"/>
              </a:rPr>
              <a:t>“The beauty of cinema advertising is that you have gone there for a purpose and you are definitely focused on the screen.” </a:t>
            </a:r>
            <a:br>
              <a:rPr kumimoji="0" lang="en-US" sz="1764"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23</a:t>
            </a:r>
          </a:p>
        </p:txBody>
      </p:sp>
    </p:spTree>
    <p:extLst>
      <p:ext uri="{BB962C8B-B14F-4D97-AF65-F5344CB8AC3E}">
        <p14:creationId xmlns:p14="http://schemas.microsoft.com/office/powerpoint/2010/main" val="167147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B83ADBC3-64E8-4F03-BDB6-70818EFB88A6}"/>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225" t="6483" r="5420" b="14315"/>
          <a:stretch/>
        </p:blipFill>
        <p:spPr>
          <a:xfrm>
            <a:off x="354" y="-1"/>
            <a:ext cx="13442596" cy="7561263"/>
          </a:xfrm>
          <a:prstGeom prst="rect">
            <a:avLst/>
          </a:prstGeom>
        </p:spPr>
      </p:pic>
      <p:sp>
        <p:nvSpPr>
          <p:cNvPr id="10" name="Rectangle 9">
            <a:extLst>
              <a:ext uri="{FF2B5EF4-FFF2-40B4-BE49-F238E27FC236}">
                <a16:creationId xmlns:a16="http://schemas.microsoft.com/office/drawing/2014/main" id="{9BF5DDD9-156B-48F2-A578-A91955127C32}"/>
              </a:ext>
            </a:extLst>
          </p:cNvPr>
          <p:cNvSpPr/>
          <p:nvPr/>
        </p:nvSpPr>
        <p:spPr>
          <a:xfrm>
            <a:off x="706" y="-2"/>
            <a:ext cx="13442244" cy="7561263"/>
          </a:xfrm>
          <a:prstGeom prst="rect">
            <a:avLst/>
          </a:prstGeom>
          <a:solidFill>
            <a:schemeClr val="tx2">
              <a:alpha val="68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1" y="2231602"/>
            <a:ext cx="13442949" cy="2693045"/>
          </a:xfrm>
        </p:spPr>
        <p:txBody>
          <a:bodyPr wrap="square">
            <a:spAutoFit/>
          </a:bodyPr>
          <a:lstStyle/>
          <a:p>
            <a:pPr algn="ctr">
              <a:lnSpc>
                <a:spcPts val="10500"/>
              </a:lnSpc>
            </a:pPr>
            <a:r>
              <a:rPr lang="en-US" sz="9500" spc="150" dirty="0"/>
              <a:t>The unique power of cinema advertising</a:t>
            </a:r>
            <a:endParaRPr lang="en-US" sz="9500" cap="none" spc="150" dirty="0"/>
          </a:p>
        </p:txBody>
      </p:sp>
      <p:pic>
        <p:nvPicPr>
          <p:cNvPr id="11" name="Picture 10">
            <a:extLst>
              <a:ext uri="{FF2B5EF4-FFF2-40B4-BE49-F238E27FC236}">
                <a16:creationId xmlns:a16="http://schemas.microsoft.com/office/drawing/2014/main" id="{80CBEF18-D87C-A143-9EA8-9142248788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2" name="Picture 11">
            <a:extLst>
              <a:ext uri="{FF2B5EF4-FFF2-40B4-BE49-F238E27FC236}">
                <a16:creationId xmlns:a16="http://schemas.microsoft.com/office/drawing/2014/main" id="{296666F6-CF49-1A4D-8339-070A567D50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3" name="Straight Connector 12">
            <a:extLst>
              <a:ext uri="{FF2B5EF4-FFF2-40B4-BE49-F238E27FC236}">
                <a16:creationId xmlns:a16="http://schemas.microsoft.com/office/drawing/2014/main" id="{F195B9EF-42E5-3D41-BD19-00165FF13F13}"/>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47C480-E4C7-BD4E-87BF-ACB3859D0196}"/>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84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8A6BA7E-F59A-1B43-900A-7C80C04275D5}"/>
              </a:ext>
            </a:extLst>
          </p:cNvPr>
          <p:cNvPicPr>
            <a:picLocks noChangeAspect="1"/>
          </p:cNvPicPr>
          <p:nvPr/>
        </p:nvPicPr>
        <p:blipFill rotWithShape="1">
          <a:blip r:embed="rId3"/>
          <a:srcRect l="-9744" t="-6686" r="-1" b="8737"/>
          <a:stretch/>
        </p:blipFill>
        <p:spPr>
          <a:xfrm>
            <a:off x="83883" y="114301"/>
            <a:ext cx="13359067" cy="6502400"/>
          </a:xfrm>
          <a:prstGeom prst="rect">
            <a:avLst/>
          </a:prstGeom>
        </p:spPr>
      </p:pic>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Cinema ads bring the viewer into a ‘bubble’</a:t>
            </a:r>
          </a:p>
        </p:txBody>
      </p:sp>
      <p:sp>
        <p:nvSpPr>
          <p:cNvPr id="13" name="Rectangle 12">
            <a:extLst>
              <a:ext uri="{FF2B5EF4-FFF2-40B4-BE49-F238E27FC236}">
                <a16:creationId xmlns:a16="http://schemas.microsoft.com/office/drawing/2014/main" id="{43AB6197-609A-D748-BC43-6301030F445C}"/>
              </a:ext>
            </a:extLst>
          </p:cNvPr>
          <p:cNvSpPr/>
          <p:nvPr/>
        </p:nvSpPr>
        <p:spPr>
          <a:xfrm>
            <a:off x="5561229" y="7177777"/>
            <a:ext cx="7765892"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Arial" charset="0"/>
                <a:cs typeface="Arial" charset="0"/>
              </a:rPr>
              <a:t>Q. To what extent do you agree or disagree with the following statements?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Arial" charset="0"/>
                <a:cs typeface="Arial" charset="0"/>
              </a:rPr>
              <a:t>Base: 1000 ‘16-34s’</a:t>
            </a:r>
          </a:p>
        </p:txBody>
      </p:sp>
      <p:sp>
        <p:nvSpPr>
          <p:cNvPr id="15" name="TextBox 14">
            <a:extLst>
              <a:ext uri="{FF2B5EF4-FFF2-40B4-BE49-F238E27FC236}">
                <a16:creationId xmlns:a16="http://schemas.microsoft.com/office/drawing/2014/main" id="{939A020E-739E-784A-A138-583BACEAD4D7}"/>
              </a:ext>
            </a:extLst>
          </p:cNvPr>
          <p:cNvSpPr txBox="1"/>
          <p:nvPr/>
        </p:nvSpPr>
        <p:spPr>
          <a:xfrm>
            <a:off x="8168408" y="2883752"/>
            <a:ext cx="4671292" cy="1631216"/>
          </a:xfrm>
          <a:prstGeom prst="rect">
            <a:avLst/>
          </a:prstGeom>
          <a:noFill/>
        </p:spPr>
        <p:txBody>
          <a:bodyPr wrap="square" rtlCol="0">
            <a:spAutoFit/>
          </a:bodyPr>
          <a:lstStyle/>
          <a:p>
            <a:pPr marL="0" marR="0" lvl="0" indent="0" algn="l" defTabSz="756095"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B6008D"/>
                </a:solidFill>
                <a:effectLst/>
                <a:uLnTx/>
                <a:uFillTx/>
                <a:latin typeface="Arial" charset="0"/>
                <a:ea typeface="Arial" charset="0"/>
                <a:cs typeface="Arial" charset="0"/>
              </a:rPr>
              <a:t>72% OF 16-34s AGREE </a:t>
            </a:r>
          </a:p>
          <a:p>
            <a:pPr marL="0" marR="0" lvl="0" indent="0" algn="l" defTabSz="756095"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FFFFFF"/>
                </a:solidFill>
                <a:effectLst/>
                <a:uLnTx/>
                <a:uFillTx/>
                <a:latin typeface="Arial" charset="0"/>
                <a:ea typeface="Arial" charset="0"/>
                <a:cs typeface="Arial" charset="0"/>
              </a:rPr>
              <a:t>THAT “CINEMA IS A BUBBLE WHERE THE OUTSIDE WORLD CAN’T INTRUDE”</a:t>
            </a:r>
          </a:p>
        </p:txBody>
      </p:sp>
    </p:spTree>
    <p:extLst>
      <p:ext uri="{BB962C8B-B14F-4D97-AF65-F5344CB8AC3E}">
        <p14:creationId xmlns:p14="http://schemas.microsoft.com/office/powerpoint/2010/main" val="14029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THEY ARE IMMERSIVE RATHER THAN INTERRUPTIVE</a:t>
            </a:r>
          </a:p>
        </p:txBody>
      </p:sp>
      <p:sp>
        <p:nvSpPr>
          <p:cNvPr id="13" name="Rectangle 12">
            <a:extLst>
              <a:ext uri="{FF2B5EF4-FFF2-40B4-BE49-F238E27FC236}">
                <a16:creationId xmlns:a16="http://schemas.microsoft.com/office/drawing/2014/main" id="{43AB6197-609A-D748-BC43-6301030F445C}"/>
              </a:ext>
            </a:extLst>
          </p:cNvPr>
          <p:cNvSpPr/>
          <p:nvPr/>
        </p:nvSpPr>
        <p:spPr>
          <a:xfrm>
            <a:off x="5523610" y="7168152"/>
            <a:ext cx="7765892"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Arial" charset="0"/>
                <a:cs typeface="Arial" charset="0"/>
              </a:rPr>
              <a:t>Q. To what extent do you agree or disagree with the following statements?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charset="0"/>
                <a:ea typeface="Arial" charset="0"/>
                <a:cs typeface="Arial" charset="0"/>
              </a:rPr>
              <a:t>Base: 1000 ‘16-34s’</a:t>
            </a:r>
          </a:p>
        </p:txBody>
      </p:sp>
      <p:sp>
        <p:nvSpPr>
          <p:cNvPr id="15" name="TextBox 14">
            <a:extLst>
              <a:ext uri="{FF2B5EF4-FFF2-40B4-BE49-F238E27FC236}">
                <a16:creationId xmlns:a16="http://schemas.microsoft.com/office/drawing/2014/main" id="{939A020E-739E-784A-A138-583BACEAD4D7}"/>
              </a:ext>
            </a:extLst>
          </p:cNvPr>
          <p:cNvSpPr txBox="1"/>
          <p:nvPr/>
        </p:nvSpPr>
        <p:spPr>
          <a:xfrm>
            <a:off x="1641433" y="3239352"/>
            <a:ext cx="4671292" cy="861774"/>
          </a:xfrm>
          <a:prstGeom prst="rect">
            <a:avLst/>
          </a:prstGeom>
          <a:noFill/>
        </p:spPr>
        <p:txBody>
          <a:bodyPr wrap="square" rtlCol="0">
            <a:spAutoFit/>
          </a:bodyPr>
          <a:lstStyle/>
          <a:p>
            <a:pPr marL="0" marR="0" lvl="0" indent="0" algn="ctr" defTabSz="756095"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FFFFFF"/>
                </a:solidFill>
                <a:effectLst/>
                <a:uLnTx/>
                <a:uFillTx/>
                <a:latin typeface="Arial" charset="0"/>
                <a:ea typeface="Arial" charset="0"/>
                <a:cs typeface="Arial" charset="0"/>
              </a:rPr>
              <a:t>CINEMA ADS DRAW THE VIEWER </a:t>
            </a:r>
            <a:r>
              <a:rPr kumimoji="0" lang="en-US" sz="2500" b="1" i="1" u="none" strike="noStrike" kern="1200" cap="none" spc="0" normalizeH="0" baseline="0" noProof="0" dirty="0">
                <a:ln>
                  <a:noFill/>
                </a:ln>
                <a:solidFill>
                  <a:srgbClr val="B6008D"/>
                </a:solidFill>
                <a:effectLst/>
                <a:uLnTx/>
                <a:uFillTx/>
                <a:latin typeface="Arial" charset="0"/>
                <a:ea typeface="Arial" charset="0"/>
                <a:cs typeface="Arial" charset="0"/>
              </a:rPr>
              <a:t>INTO </a:t>
            </a:r>
            <a:r>
              <a:rPr kumimoji="0" lang="en-US" sz="2500" b="1" i="1" u="none" strike="noStrike" kern="1200" cap="none" spc="0" normalizeH="0" baseline="0" noProof="0" dirty="0">
                <a:ln>
                  <a:noFill/>
                </a:ln>
                <a:solidFill>
                  <a:srgbClr val="FFFFFF"/>
                </a:solidFill>
                <a:effectLst/>
                <a:uLnTx/>
                <a:uFillTx/>
                <a:latin typeface="Arial" charset="0"/>
                <a:ea typeface="Arial" charset="0"/>
                <a:cs typeface="Arial" charset="0"/>
              </a:rPr>
              <a:t>A BUBBLE</a:t>
            </a:r>
          </a:p>
        </p:txBody>
      </p:sp>
      <p:sp>
        <p:nvSpPr>
          <p:cNvPr id="7" name="Title 1">
            <a:extLst>
              <a:ext uri="{FF2B5EF4-FFF2-40B4-BE49-F238E27FC236}">
                <a16:creationId xmlns:a16="http://schemas.microsoft.com/office/drawing/2014/main" id="{B8205CF0-FED5-7B4D-8006-2D0EA67D851B}"/>
              </a:ext>
            </a:extLst>
          </p:cNvPr>
          <p:cNvSpPr txBox="1">
            <a:spLocks/>
          </p:cNvSpPr>
          <p:nvPr/>
        </p:nvSpPr>
        <p:spPr bwMode="gray">
          <a:xfrm>
            <a:off x="7872069" y="3239352"/>
            <a:ext cx="3634131" cy="1783895"/>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2500" b="1" i="1" u="none" strike="noStrike" kern="1200" cap="all" spc="0" normalizeH="0" baseline="0" noProof="0" dirty="0">
                <a:ln w="22225">
                  <a:noFill/>
                  <a:prstDash val="solid"/>
                </a:ln>
                <a:solidFill>
                  <a:srgbClr val="FFFFFF"/>
                </a:solidFill>
                <a:effectLst/>
                <a:uLnTx/>
                <a:uFillTx/>
                <a:latin typeface="Arial" charset="0"/>
                <a:ea typeface="Arial" charset="0"/>
                <a:cs typeface="Arial" charset="0"/>
              </a:rPr>
              <a:t>Where other AV ad formats push the viewer </a:t>
            </a:r>
            <a:r>
              <a:rPr kumimoji="0" lang="en-US" sz="2500" b="1" i="1" u="none" strike="noStrike" kern="1200" cap="all" spc="0" normalizeH="0" baseline="0" noProof="0" dirty="0">
                <a:ln w="22225">
                  <a:noFill/>
                  <a:prstDash val="solid"/>
                </a:ln>
                <a:solidFill>
                  <a:srgbClr val="B6008D"/>
                </a:solidFill>
                <a:effectLst/>
                <a:uLnTx/>
                <a:uFillTx/>
                <a:latin typeface="Arial" charset="0"/>
                <a:ea typeface="Arial" charset="0"/>
                <a:cs typeface="Arial" charset="0"/>
              </a:rPr>
              <a:t>out</a:t>
            </a:r>
          </a:p>
        </p:txBody>
      </p:sp>
      <p:sp>
        <p:nvSpPr>
          <p:cNvPr id="2" name="Oval 1"/>
          <p:cNvSpPr/>
          <p:nvPr/>
        </p:nvSpPr>
        <p:spPr>
          <a:xfrm>
            <a:off x="1743858" y="1437018"/>
            <a:ext cx="4466442" cy="4466442"/>
          </a:xfrm>
          <a:prstGeom prst="ellipse">
            <a:avLst/>
          </a:prstGeom>
          <a:noFill/>
          <a:ln w="38100">
            <a:solidFill>
              <a:schemeClr val="tx2"/>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402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D0DCB0-63EA-0041-AAB3-3BA174349B6F}"/>
              </a:ext>
            </a:extLst>
          </p:cNvPr>
          <p:cNvPicPr>
            <a:picLocks noChangeAspect="1"/>
          </p:cNvPicPr>
          <p:nvPr/>
        </p:nvPicPr>
        <p:blipFill rotWithShape="1">
          <a:blip r:embed="rId3"/>
          <a:srcRect l="1522" t="-1" r="1522" b="-1"/>
          <a:stretch/>
        </p:blipFill>
        <p:spPr>
          <a:xfrm>
            <a:off x="0" y="0"/>
            <a:ext cx="13442950" cy="7561263"/>
          </a:xfrm>
          <a:prstGeom prst="rect">
            <a:avLst/>
          </a:prstGeom>
        </p:spPr>
      </p:pic>
      <p:sp>
        <p:nvSpPr>
          <p:cNvPr id="6" name="Title 1">
            <a:extLst>
              <a:ext uri="{FF2B5EF4-FFF2-40B4-BE49-F238E27FC236}">
                <a16:creationId xmlns:a16="http://schemas.microsoft.com/office/drawing/2014/main" id="{0C88AE2D-15CB-B34D-B381-8F127B7461C0}"/>
              </a:ext>
            </a:extLst>
          </p:cNvPr>
          <p:cNvSpPr txBox="1">
            <a:spLocks/>
          </p:cNvSpPr>
          <p:nvPr/>
        </p:nvSpPr>
        <p:spPr bwMode="gray">
          <a:xfrm>
            <a:off x="1329281" y="1312013"/>
            <a:ext cx="10150295" cy="2711973"/>
          </a:xfrm>
          <a:prstGeom prst="rect">
            <a:avLst/>
          </a:prstGeom>
          <a:ln>
            <a:noFill/>
          </a:ln>
        </p:spPr>
        <p:txBody>
          <a:bodyPr vert="horz" wrap="square" lIns="0" tIns="0" rIns="0" bIns="0" rtlCol="0" anchor="ct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ts val="7078"/>
              </a:lnSpc>
              <a:spcBef>
                <a:spcPct val="0"/>
              </a:spcBef>
              <a:spcAft>
                <a:spcPts val="0"/>
              </a:spcAft>
              <a:buClrTx/>
              <a:buSzTx/>
              <a:buFontTx/>
              <a:buNone/>
              <a:tabLst/>
              <a:defRPr/>
            </a:pPr>
            <a:r>
              <a:rPr kumimoji="0" lang="en-US" sz="7277" b="0" i="1" u="none" strike="noStrike" kern="1200" cap="none" spc="150" normalizeH="0" baseline="0" noProof="0" dirty="0">
                <a:ln w="22225">
                  <a:noFill/>
                  <a:prstDash val="solid"/>
                </a:ln>
                <a:solidFill>
                  <a:prstClr val="white"/>
                </a:solidFill>
                <a:effectLst/>
                <a:uLnTx/>
                <a:uFillTx/>
                <a:latin typeface="Impact" charset="0"/>
                <a:ea typeface="Impact" charset="0"/>
                <a:cs typeface="Impact" charset="0"/>
              </a:rPr>
              <a:t>THE </a:t>
            </a:r>
            <a:r>
              <a:rPr kumimoji="0" lang="en-US" sz="7277" b="0" i="1" u="none" strike="noStrike" kern="1200" cap="none" spc="150" normalizeH="0" baseline="0" noProof="0" dirty="0">
                <a:ln w="22225">
                  <a:noFill/>
                  <a:prstDash val="solid"/>
                </a:ln>
                <a:solidFill>
                  <a:srgbClr val="B6008D"/>
                </a:solidFill>
                <a:effectLst/>
                <a:uLnTx/>
                <a:uFillTx/>
                <a:latin typeface="Impact" charset="0"/>
                <a:ea typeface="Impact" charset="0"/>
                <a:cs typeface="Impact" charset="0"/>
              </a:rPr>
              <a:t>THEATRE LAYOUT </a:t>
            </a:r>
            <a:r>
              <a:rPr kumimoji="0" lang="en-US" sz="7277" b="0" i="1" u="none" strike="noStrike" kern="1200" cap="none" spc="150" normalizeH="0" baseline="0" noProof="0" dirty="0">
                <a:ln w="22225">
                  <a:noFill/>
                  <a:prstDash val="solid"/>
                </a:ln>
                <a:solidFill>
                  <a:prstClr val="white"/>
                </a:solidFill>
                <a:effectLst/>
                <a:uLnTx/>
                <a:uFillTx/>
                <a:latin typeface="Impact" charset="0"/>
                <a:ea typeface="Impact" charset="0"/>
                <a:cs typeface="Impact" charset="0"/>
              </a:rPr>
              <a:t>HELPS TO DRAW </a:t>
            </a:r>
          </a:p>
          <a:p>
            <a:pPr marL="0" marR="0" lvl="0" indent="0" algn="ctr" defTabSz="1060433" rtl="0" eaLnBrk="1" fontAlgn="auto" latinLnBrk="0" hangingPunct="1">
              <a:lnSpc>
                <a:spcPts val="7078"/>
              </a:lnSpc>
              <a:spcBef>
                <a:spcPct val="0"/>
              </a:spcBef>
              <a:spcAft>
                <a:spcPts val="0"/>
              </a:spcAft>
              <a:buClrTx/>
              <a:buSzTx/>
              <a:buFontTx/>
              <a:buNone/>
              <a:tabLst/>
              <a:defRPr/>
            </a:pPr>
            <a:r>
              <a:rPr kumimoji="0" lang="en-US" sz="7277" b="0" i="1" u="none" strike="noStrike" kern="1200" cap="none" spc="150" normalizeH="0" baseline="0" noProof="0" dirty="0">
                <a:ln w="22225">
                  <a:noFill/>
                  <a:prstDash val="solid"/>
                </a:ln>
                <a:solidFill>
                  <a:prstClr val="white"/>
                </a:solidFill>
                <a:effectLst/>
                <a:uLnTx/>
                <a:uFillTx/>
                <a:latin typeface="Impact" charset="0"/>
                <a:ea typeface="Impact" charset="0"/>
                <a:cs typeface="Impact" charset="0"/>
              </a:rPr>
              <a:t>VIEWERS IN</a:t>
            </a:r>
            <a:endParaRPr kumimoji="0" lang="en-US" sz="8820" b="0" i="1" u="none" strike="noStrike" kern="1200" cap="none" spc="150" normalizeH="0" baseline="0" noProof="0" dirty="0">
              <a:ln w="22225">
                <a:noFill/>
                <a:prstDash val="solid"/>
              </a:ln>
              <a:solidFill>
                <a:prstClr val="white"/>
              </a:solidFill>
              <a:effectLst/>
              <a:uLnTx/>
              <a:uFillTx/>
              <a:latin typeface="Impact" charset="0"/>
              <a:ea typeface="Impact" charset="0"/>
              <a:cs typeface="Impact" charset="0"/>
            </a:endParaRPr>
          </a:p>
        </p:txBody>
      </p:sp>
      <p:pic>
        <p:nvPicPr>
          <p:cNvPr id="10" name="Picture 9">
            <a:extLst>
              <a:ext uri="{FF2B5EF4-FFF2-40B4-BE49-F238E27FC236}">
                <a16:creationId xmlns:a16="http://schemas.microsoft.com/office/drawing/2014/main" id="{6B5166B3-BD46-8B49-B704-D4EE5D2C0A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2" name="Picture 11">
            <a:extLst>
              <a:ext uri="{FF2B5EF4-FFF2-40B4-BE49-F238E27FC236}">
                <a16:creationId xmlns:a16="http://schemas.microsoft.com/office/drawing/2014/main" id="{FE19F8F6-C767-E54F-A164-83B845FBE4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3" name="Straight Connector 12">
            <a:extLst>
              <a:ext uri="{FF2B5EF4-FFF2-40B4-BE49-F238E27FC236}">
                <a16:creationId xmlns:a16="http://schemas.microsoft.com/office/drawing/2014/main" id="{9108159E-D68F-794D-B895-B8B29B35E46F}"/>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46B01F-3817-9444-A3E2-F3EC874C3F1D}"/>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896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88AE2D-15CB-B34D-B381-8F127B7461C0}"/>
              </a:ext>
            </a:extLst>
          </p:cNvPr>
          <p:cNvSpPr txBox="1">
            <a:spLocks/>
          </p:cNvSpPr>
          <p:nvPr/>
        </p:nvSpPr>
        <p:spPr bwMode="gray">
          <a:xfrm>
            <a:off x="147116" y="263860"/>
            <a:ext cx="13148719" cy="2711973"/>
          </a:xfrm>
          <a:prstGeom prst="rect">
            <a:avLst/>
          </a:prstGeom>
          <a:ln>
            <a:noFill/>
          </a:ln>
        </p:spPr>
        <p:txBody>
          <a:bodyPr vert="horz" wrap="square" lIns="0" tIns="0" rIns="0" bIns="0" rtlCol="0" anchor="ct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5000" b="0" i="1" u="none" strike="noStrike" kern="1200" cap="none" spc="150" normalizeH="0" baseline="0" noProof="0" dirty="0">
                <a:ln w="22225">
                  <a:noFill/>
                  <a:prstDash val="solid"/>
                </a:ln>
                <a:solidFill>
                  <a:prstClr val="white"/>
                </a:solidFill>
                <a:effectLst/>
                <a:uLnTx/>
                <a:uFillTx/>
                <a:latin typeface="Impact" charset="0"/>
                <a:ea typeface="Impact" charset="0"/>
                <a:cs typeface="Impact" charset="0"/>
              </a:rPr>
              <a:t>BY BEING PART OF THE CINEMA EXPERIENCE, </a:t>
            </a:r>
          </a:p>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5000" b="0" i="1" u="none" strike="noStrike" kern="1200" cap="none" spc="150" normalizeH="0" baseline="0" noProof="0" dirty="0">
                <a:ln w="22225">
                  <a:noFill/>
                  <a:prstDash val="solid"/>
                </a:ln>
                <a:solidFill>
                  <a:srgbClr val="B6008D"/>
                </a:solidFill>
                <a:effectLst/>
                <a:uLnTx/>
                <a:uFillTx/>
                <a:latin typeface="Impact" charset="0"/>
                <a:ea typeface="Impact" charset="0"/>
                <a:cs typeface="Impact" charset="0"/>
              </a:rPr>
              <a:t>ADS ARE LESS ‘INTRUSIVE’</a:t>
            </a:r>
          </a:p>
        </p:txBody>
      </p:sp>
      <p:graphicFrame>
        <p:nvGraphicFramePr>
          <p:cNvPr id="10" name="Table 9">
            <a:extLst>
              <a:ext uri="{FF2B5EF4-FFF2-40B4-BE49-F238E27FC236}">
                <a16:creationId xmlns:a16="http://schemas.microsoft.com/office/drawing/2014/main" id="{28CCF6DF-5C5C-6D4B-ACA0-3F43519D86F1}"/>
              </a:ext>
            </a:extLst>
          </p:cNvPr>
          <p:cNvGraphicFramePr>
            <a:graphicFrameLocks noGrp="1"/>
          </p:cNvGraphicFramePr>
          <p:nvPr>
            <p:extLst>
              <p:ext uri="{D42A27DB-BD31-4B8C-83A1-F6EECF244321}">
                <p14:modId xmlns:p14="http://schemas.microsoft.com/office/powerpoint/2010/main" val="4022336170"/>
              </p:ext>
            </p:extLst>
          </p:nvPr>
        </p:nvGraphicFramePr>
        <p:xfrm>
          <a:off x="2332485" y="2709591"/>
          <a:ext cx="3064487" cy="3206684"/>
        </p:xfrm>
        <a:graphic>
          <a:graphicData uri="http://schemas.openxmlformats.org/drawingml/2006/table">
            <a:tbl>
              <a:tblPr firstRow="1" firstCol="1" bandRow="1">
                <a:tableStyleId>{2D5ABB26-0587-4C30-8999-92F81FD0307C}</a:tableStyleId>
              </a:tblPr>
              <a:tblGrid>
                <a:gridCol w="2156087">
                  <a:extLst>
                    <a:ext uri="{9D8B030D-6E8A-4147-A177-3AD203B41FA5}">
                      <a16:colId xmlns:a16="http://schemas.microsoft.com/office/drawing/2014/main" val="1017454763"/>
                    </a:ext>
                  </a:extLst>
                </a:gridCol>
                <a:gridCol w="908400">
                  <a:extLst>
                    <a:ext uri="{9D8B030D-6E8A-4147-A177-3AD203B41FA5}">
                      <a16:colId xmlns:a16="http://schemas.microsoft.com/office/drawing/2014/main" val="3861270620"/>
                    </a:ext>
                  </a:extLst>
                </a:gridCol>
              </a:tblGrid>
              <a:tr h="506482">
                <a:tc gridSpan="2">
                  <a:txBody>
                    <a:bodyPr/>
                    <a:lstStyle/>
                    <a:p>
                      <a:pPr algn="l">
                        <a:lnSpc>
                          <a:spcPct val="107000"/>
                        </a:lnSpc>
                        <a:spcAft>
                          <a:spcPts val="0"/>
                        </a:spcAft>
                      </a:pPr>
                      <a:r>
                        <a:rPr lang="en-GB" sz="2000" b="1" dirty="0">
                          <a:solidFill>
                            <a:srgbClr val="FFFFFF"/>
                          </a:solidFill>
                          <a:effectLst/>
                          <a:latin typeface="Helvetica" pitchFamily="2" charset="0"/>
                        </a:rPr>
                        <a:t>INTRUSIVE ADS</a:t>
                      </a:r>
                      <a:endParaRPr lang="en-GB" sz="2000" b="1" dirty="0">
                        <a:solidFill>
                          <a:srgbClr val="FFFFFF"/>
                        </a:solidFill>
                        <a:effectLst/>
                        <a:latin typeface="Helvetica" pitchFamily="2" charset="0"/>
                        <a:ea typeface="Calibri" panose="020F0502020204030204" pitchFamily="34" charset="0"/>
                        <a:cs typeface="Times New Roman" panose="02020603050405020304" pitchFamily="18" charset="0"/>
                      </a:endParaRPr>
                    </a:p>
                  </a:txBody>
                  <a:tcPr marL="75613" marR="75613" marT="0" marB="0" anchor="ctr">
                    <a:lnB w="28575" cap="flat" cmpd="sng" algn="ctr">
                      <a:solidFill>
                        <a:schemeClr val="tx2"/>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506482">
                <a:tc>
                  <a:txBody>
                    <a:bodyPr/>
                    <a:lstStyle/>
                    <a:p>
                      <a:pPr marL="0" algn="l" defTabSz="961844" rtl="0" eaLnBrk="1" latinLnBrk="0" hangingPunct="1">
                        <a:lnSpc>
                          <a:spcPct val="107000"/>
                        </a:lnSpc>
                        <a:spcAft>
                          <a:spcPts val="0"/>
                        </a:spcAft>
                      </a:pPr>
                      <a:r>
                        <a:rPr lang="en-GB" sz="1300" kern="1200" dirty="0">
                          <a:solidFill>
                            <a:srgbClr val="FFFFFF"/>
                          </a:solidFill>
                          <a:effectLst/>
                          <a:latin typeface="Helvetica" pitchFamily="2" charset="0"/>
                        </a:rPr>
                        <a:t>Social Media</a:t>
                      </a:r>
                      <a:endParaRPr lang="en-GB" sz="1300" b="0" kern="1200" dirty="0">
                        <a:solidFill>
                          <a:srgbClr val="FFFFFF"/>
                        </a:solidFill>
                        <a:effectLst/>
                        <a:latin typeface="Helvetica" pitchFamily="2" charset="0"/>
                        <a:ea typeface="+mn-ea"/>
                        <a:cs typeface="+mn-cs"/>
                      </a:endParaRP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rPr>
                        <a:t>31%</a:t>
                      </a:r>
                      <a:endParaRPr lang="en-GB" sz="1300" b="0" kern="1200" dirty="0">
                        <a:solidFill>
                          <a:srgbClr val="FFFFFF"/>
                        </a:solidFill>
                        <a:effectLst/>
                        <a:latin typeface="Helvetica" pitchFamily="2" charset="0"/>
                        <a:ea typeface="+mn-ea"/>
                        <a:cs typeface="+mn-cs"/>
                      </a:endParaRP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15065321"/>
                  </a:ext>
                </a:extLst>
              </a:tr>
              <a:tr h="506482">
                <a:tc>
                  <a:txBody>
                    <a:bodyPr/>
                    <a:lstStyle/>
                    <a:p>
                      <a:pPr marL="0" algn="l" defTabSz="961844" rtl="0" eaLnBrk="1" latinLnBrk="0" hangingPunct="1">
                        <a:lnSpc>
                          <a:spcPct val="107000"/>
                        </a:lnSpc>
                        <a:spcAft>
                          <a:spcPts val="0"/>
                        </a:spcAft>
                      </a:pPr>
                      <a:r>
                        <a:rPr lang="en-GB" sz="1300" kern="1200" dirty="0">
                          <a:solidFill>
                            <a:srgbClr val="FFFFFF"/>
                          </a:solidFill>
                          <a:effectLst/>
                          <a:latin typeface="Helvetica" pitchFamily="2" charset="0"/>
                        </a:rPr>
                        <a:t>YouTube</a:t>
                      </a:r>
                      <a:endParaRPr lang="en-GB" sz="1300" b="0" kern="1200" dirty="0">
                        <a:solidFill>
                          <a:srgbClr val="FFFFFF"/>
                        </a:solidFill>
                        <a:effectLst/>
                        <a:latin typeface="Helvetica" pitchFamily="2" charset="0"/>
                        <a:ea typeface="+mn-ea"/>
                        <a:cs typeface="+mn-cs"/>
                      </a:endParaRP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rPr>
                        <a:t>25%</a:t>
                      </a:r>
                      <a:endParaRPr lang="en-GB" sz="1300" b="0" kern="1200" dirty="0">
                        <a:solidFill>
                          <a:srgbClr val="FFFFFF"/>
                        </a:solidFill>
                        <a:effectLst/>
                        <a:latin typeface="Helvetica" pitchFamily="2" charset="0"/>
                        <a:ea typeface="+mn-ea"/>
                        <a:cs typeface="+mn-cs"/>
                      </a:endParaRP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14406867"/>
                  </a:ext>
                </a:extLst>
              </a:tr>
              <a:tr h="506482">
                <a:tc>
                  <a:txBody>
                    <a:bodyPr/>
                    <a:lstStyle/>
                    <a:p>
                      <a:pPr marL="0" algn="l" defTabSz="961844" rtl="0" eaLnBrk="1" latinLnBrk="0" hangingPunct="1">
                        <a:lnSpc>
                          <a:spcPct val="107000"/>
                        </a:lnSpc>
                        <a:spcAft>
                          <a:spcPts val="0"/>
                        </a:spcAft>
                      </a:pPr>
                      <a:r>
                        <a:rPr lang="en-GB" sz="1300" kern="1200" dirty="0">
                          <a:solidFill>
                            <a:srgbClr val="FFFFFF"/>
                          </a:solidFill>
                          <a:effectLst/>
                          <a:latin typeface="Helvetica" pitchFamily="2" charset="0"/>
                        </a:rPr>
                        <a:t>TV</a:t>
                      </a:r>
                      <a:endParaRPr lang="en-GB" sz="1300" b="0" kern="1200" dirty="0">
                        <a:solidFill>
                          <a:srgbClr val="FFFFFF"/>
                        </a:solidFill>
                        <a:effectLst/>
                        <a:latin typeface="Helvetica" pitchFamily="2" charset="0"/>
                        <a:ea typeface="+mn-ea"/>
                        <a:cs typeface="+mn-cs"/>
                      </a:endParaRP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rPr>
                        <a:t>21%</a:t>
                      </a:r>
                      <a:endParaRPr lang="en-GB" sz="1300" b="0" kern="1200" dirty="0">
                        <a:solidFill>
                          <a:srgbClr val="FFFFFF"/>
                        </a:solidFill>
                        <a:effectLst/>
                        <a:latin typeface="Helvetica" pitchFamily="2" charset="0"/>
                        <a:ea typeface="+mn-ea"/>
                        <a:cs typeface="+mn-cs"/>
                      </a:endParaRP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60510059"/>
                  </a:ext>
                </a:extLst>
              </a:tr>
              <a:tr h="674274">
                <a:tc>
                  <a:txBody>
                    <a:bodyPr/>
                    <a:lstStyle/>
                    <a:p>
                      <a:pPr marL="0" algn="l" defTabSz="961844" rtl="0" eaLnBrk="1" latinLnBrk="0" hangingPunct="1">
                        <a:lnSpc>
                          <a:spcPct val="107000"/>
                        </a:lnSpc>
                        <a:spcAft>
                          <a:spcPts val="0"/>
                        </a:spcAft>
                      </a:pPr>
                      <a:r>
                        <a:rPr lang="en-GB" sz="1300" b="0" kern="1200" dirty="0">
                          <a:solidFill>
                            <a:srgbClr val="FFFFFF"/>
                          </a:solidFill>
                          <a:effectLst/>
                          <a:latin typeface="Helvetica" pitchFamily="2" charset="0"/>
                          <a:ea typeface="+mn-ea"/>
                          <a:cs typeface="+mn-cs"/>
                        </a:rPr>
                        <a:t>Commercial TV catch-up/on demand services</a:t>
                      </a: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ea typeface="+mn-ea"/>
                          <a:cs typeface="+mn-cs"/>
                        </a:rPr>
                        <a:t>12%</a:t>
                      </a: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619664246"/>
                  </a:ext>
                </a:extLst>
              </a:tr>
              <a:tr h="506482">
                <a:tc>
                  <a:txBody>
                    <a:bodyPr/>
                    <a:lstStyle/>
                    <a:p>
                      <a:pPr marL="0" algn="l" defTabSz="961844" rtl="0" eaLnBrk="1" latinLnBrk="0" hangingPunct="1">
                        <a:lnSpc>
                          <a:spcPct val="107000"/>
                        </a:lnSpc>
                        <a:spcAft>
                          <a:spcPts val="0"/>
                        </a:spcAft>
                      </a:pPr>
                      <a:r>
                        <a:rPr lang="en-GB" sz="1300" b="1" kern="1200" dirty="0">
                          <a:solidFill>
                            <a:srgbClr val="FFFFFF"/>
                          </a:solidFill>
                          <a:effectLst/>
                          <a:latin typeface="Helvetica" pitchFamily="2" charset="0"/>
                          <a:ea typeface="+mn-ea"/>
                          <a:cs typeface="+mn-cs"/>
                        </a:rPr>
                        <a:t>Cinema</a:t>
                      </a: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300" b="1" kern="1200" dirty="0">
                          <a:solidFill>
                            <a:srgbClr val="FFFFFF"/>
                          </a:solidFill>
                          <a:effectLst/>
                          <a:latin typeface="Helvetica" pitchFamily="2" charset="0"/>
                          <a:ea typeface="+mn-ea"/>
                          <a:cs typeface="+mn-cs"/>
                        </a:rPr>
                        <a:t>11%</a:t>
                      </a: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7150243"/>
                  </a:ext>
                </a:extLst>
              </a:tr>
            </a:tbl>
          </a:graphicData>
        </a:graphic>
      </p:graphicFrame>
      <p:graphicFrame>
        <p:nvGraphicFramePr>
          <p:cNvPr id="11" name="Chart 10">
            <a:extLst>
              <a:ext uri="{FF2B5EF4-FFF2-40B4-BE49-F238E27FC236}">
                <a16:creationId xmlns:a16="http://schemas.microsoft.com/office/drawing/2014/main" id="{39EBF95C-8176-434D-908D-5C134ABF9456}"/>
              </a:ext>
            </a:extLst>
          </p:cNvPr>
          <p:cNvGraphicFramePr/>
          <p:nvPr>
            <p:extLst>
              <p:ext uri="{D42A27DB-BD31-4B8C-83A1-F6EECF244321}">
                <p14:modId xmlns:p14="http://schemas.microsoft.com/office/powerpoint/2010/main" val="3056703226"/>
              </p:ext>
            </p:extLst>
          </p:nvPr>
        </p:nvGraphicFramePr>
        <p:xfrm>
          <a:off x="6379422" y="2471341"/>
          <a:ext cx="5569317" cy="3683184"/>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65373B2B-1D8E-5C45-BCE8-3D85C61DA492}"/>
              </a:ext>
            </a:extLst>
          </p:cNvPr>
          <p:cNvGrpSpPr/>
          <p:nvPr/>
        </p:nvGrpSpPr>
        <p:grpSpPr>
          <a:xfrm>
            <a:off x="10788473" y="5247854"/>
            <a:ext cx="2654477" cy="592891"/>
            <a:chOff x="9088880" y="1384509"/>
            <a:chExt cx="2407588" cy="537748"/>
          </a:xfrm>
        </p:grpSpPr>
        <p:grpSp>
          <p:nvGrpSpPr>
            <p:cNvPr id="14" name="Group 13">
              <a:extLst>
                <a:ext uri="{FF2B5EF4-FFF2-40B4-BE49-F238E27FC236}">
                  <a16:creationId xmlns:a16="http://schemas.microsoft.com/office/drawing/2014/main" id="{998AEF75-0B67-F74A-837C-0557FD1D81F5}"/>
                </a:ext>
              </a:extLst>
            </p:cNvPr>
            <p:cNvGrpSpPr/>
            <p:nvPr/>
          </p:nvGrpSpPr>
          <p:grpSpPr>
            <a:xfrm>
              <a:off x="9088880" y="1384509"/>
              <a:ext cx="2407588" cy="223321"/>
              <a:chOff x="689566" y="1542302"/>
              <a:chExt cx="2407588" cy="223321"/>
            </a:xfrm>
          </p:grpSpPr>
          <p:sp>
            <p:nvSpPr>
              <p:cNvPr id="20" name="Rectangle 19">
                <a:extLst>
                  <a:ext uri="{FF2B5EF4-FFF2-40B4-BE49-F238E27FC236}">
                    <a16:creationId xmlns:a16="http://schemas.microsoft.com/office/drawing/2014/main" id="{28844631-8FA0-B847-98C5-215F30D9AFEF}"/>
                  </a:ext>
                </a:extLst>
              </p:cNvPr>
              <p:cNvSpPr/>
              <p:nvPr/>
            </p:nvSpPr>
            <p:spPr>
              <a:xfrm>
                <a:off x="689566" y="1601107"/>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21" name="TextBox 20">
                <a:extLst>
                  <a:ext uri="{FF2B5EF4-FFF2-40B4-BE49-F238E27FC236}">
                    <a16:creationId xmlns:a16="http://schemas.microsoft.com/office/drawing/2014/main" id="{0EE4FAD9-3D02-9942-BBF3-B36ED1E47923}"/>
                  </a:ext>
                </a:extLst>
              </p:cNvPr>
              <p:cNvSpPr txBox="1"/>
              <p:nvPr/>
            </p:nvSpPr>
            <p:spPr>
              <a:xfrm>
                <a:off x="815509" y="1542302"/>
                <a:ext cx="2281645" cy="223321"/>
              </a:xfrm>
              <a:prstGeom prst="rect">
                <a:avLst/>
              </a:prstGeom>
              <a:noFill/>
            </p:spPr>
            <p:txBody>
              <a:bodyPr wrap="square"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All 16-34s</a:t>
                </a:r>
              </a:p>
            </p:txBody>
          </p:sp>
        </p:grpSp>
        <p:grpSp>
          <p:nvGrpSpPr>
            <p:cNvPr id="16" name="Group 15">
              <a:extLst>
                <a:ext uri="{FF2B5EF4-FFF2-40B4-BE49-F238E27FC236}">
                  <a16:creationId xmlns:a16="http://schemas.microsoft.com/office/drawing/2014/main" id="{CB59F77B-8A9E-E44D-902E-FD0ABD88481D}"/>
                </a:ext>
              </a:extLst>
            </p:cNvPr>
            <p:cNvGrpSpPr/>
            <p:nvPr/>
          </p:nvGrpSpPr>
          <p:grpSpPr>
            <a:xfrm>
              <a:off x="9088880" y="1698936"/>
              <a:ext cx="2407588" cy="223321"/>
              <a:chOff x="2476960" y="1532388"/>
              <a:chExt cx="2407588" cy="223321"/>
            </a:xfrm>
          </p:grpSpPr>
          <p:sp>
            <p:nvSpPr>
              <p:cNvPr id="18" name="Rectangle 17">
                <a:extLst>
                  <a:ext uri="{FF2B5EF4-FFF2-40B4-BE49-F238E27FC236}">
                    <a16:creationId xmlns:a16="http://schemas.microsoft.com/office/drawing/2014/main" id="{93447CF9-64CF-1949-9FEA-FEAF14286616}"/>
                  </a:ext>
                </a:extLst>
              </p:cNvPr>
              <p:cNvSpPr/>
              <p:nvPr/>
            </p:nvSpPr>
            <p:spPr>
              <a:xfrm>
                <a:off x="2476960" y="1591193"/>
                <a:ext cx="144000" cy="1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9" name="TextBox 18">
                <a:extLst>
                  <a:ext uri="{FF2B5EF4-FFF2-40B4-BE49-F238E27FC236}">
                    <a16:creationId xmlns:a16="http://schemas.microsoft.com/office/drawing/2014/main" id="{A0484232-8F15-1549-8D92-52846BEE3D3A}"/>
                  </a:ext>
                </a:extLst>
              </p:cNvPr>
              <p:cNvSpPr txBox="1"/>
              <p:nvPr/>
            </p:nvSpPr>
            <p:spPr>
              <a:xfrm>
                <a:off x="2602903" y="1532388"/>
                <a:ext cx="2281645" cy="223321"/>
              </a:xfrm>
              <a:prstGeom prst="rect">
                <a:avLst/>
              </a:prstGeom>
              <a:noFill/>
            </p:spPr>
            <p:txBody>
              <a:bodyPr wrap="square"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16-34 ‘Ad Avoiders’</a:t>
                </a:r>
              </a:p>
            </p:txBody>
          </p:sp>
        </p:grpSp>
      </p:grpSp>
      <p:sp>
        <p:nvSpPr>
          <p:cNvPr id="22" name="Title 1">
            <a:extLst>
              <a:ext uri="{FF2B5EF4-FFF2-40B4-BE49-F238E27FC236}">
                <a16:creationId xmlns:a16="http://schemas.microsoft.com/office/drawing/2014/main" id="{E07C137F-A4E2-2A49-8287-5023E8F0BC42}"/>
              </a:ext>
            </a:extLst>
          </p:cNvPr>
          <p:cNvSpPr txBox="1">
            <a:spLocks/>
          </p:cNvSpPr>
          <p:nvPr/>
        </p:nvSpPr>
        <p:spPr bwMode="gray">
          <a:xfrm>
            <a:off x="6604404" y="2987714"/>
            <a:ext cx="2273772" cy="1064502"/>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 agree “I pay more attention to ads in cinema than elsewhere”</a:t>
            </a:r>
          </a:p>
          <a:p>
            <a:pPr marL="0" marR="0" lvl="0" indent="0" algn="l" defTabSz="1060433" rtl="0" eaLnBrk="1" fontAlgn="auto" latinLnBrk="0" hangingPunct="1">
              <a:lnSpc>
                <a:spcPct val="100000"/>
              </a:lnSpc>
              <a:spcBef>
                <a:spcPct val="0"/>
              </a:spcBef>
              <a:spcAft>
                <a:spcPts val="0"/>
              </a:spcAft>
              <a:buClrTx/>
              <a:buSzTx/>
              <a:buFontTx/>
              <a:buNone/>
              <a:tabLst/>
              <a:defRPr/>
            </a:pPr>
            <a:endParaRPr kumimoji="0" lang="en-US" sz="1400" b="0"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endParaRPr>
          </a:p>
        </p:txBody>
      </p:sp>
      <p:sp>
        <p:nvSpPr>
          <p:cNvPr id="24" name="Rectangle 23">
            <a:extLst>
              <a:ext uri="{FF2B5EF4-FFF2-40B4-BE49-F238E27FC236}">
                <a16:creationId xmlns:a16="http://schemas.microsoft.com/office/drawing/2014/main" id="{FDF7F3AA-AEAE-8B4E-A5D1-DBE7370EEFDF}"/>
              </a:ext>
            </a:extLst>
          </p:cNvPr>
          <p:cNvSpPr/>
          <p:nvPr/>
        </p:nvSpPr>
        <p:spPr>
          <a:xfrm>
            <a:off x="5568443" y="7131986"/>
            <a:ext cx="7765892" cy="369332"/>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Please can you rank the following in order of how intrusive you find adverts on each of them (% who ranked each platform first)</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To what extent do you agree or disagree with the following statements about cinema?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 176 ‘16-34 Ad Avoiders’</a:t>
            </a:r>
          </a:p>
        </p:txBody>
      </p:sp>
    </p:spTree>
    <p:extLst>
      <p:ext uri="{BB962C8B-B14F-4D97-AF65-F5344CB8AC3E}">
        <p14:creationId xmlns:p14="http://schemas.microsoft.com/office/powerpoint/2010/main" val="126791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CINEMA IS THE PLACE FOR BRANDS TO TELL THEIR ‘FULL STORY’</a:t>
            </a:r>
          </a:p>
        </p:txBody>
      </p:sp>
      <p:pic>
        <p:nvPicPr>
          <p:cNvPr id="8" name="Picture 7">
            <a:extLst>
              <a:ext uri="{FF2B5EF4-FFF2-40B4-BE49-F238E27FC236}">
                <a16:creationId xmlns:a16="http://schemas.microsoft.com/office/drawing/2014/main" id="{30F9CB5E-2519-0848-8C20-85849BE820BB}"/>
              </a:ext>
            </a:extLst>
          </p:cNvPr>
          <p:cNvPicPr>
            <a:picLocks noChangeAspect="1"/>
          </p:cNvPicPr>
          <p:nvPr/>
        </p:nvPicPr>
        <p:blipFill>
          <a:blip r:embed="rId3"/>
          <a:stretch>
            <a:fillRect/>
          </a:stretch>
        </p:blipFill>
        <p:spPr>
          <a:xfrm>
            <a:off x="448797" y="3533557"/>
            <a:ext cx="4067741" cy="2165088"/>
          </a:xfrm>
          <a:prstGeom prst="rect">
            <a:avLst/>
          </a:prstGeom>
        </p:spPr>
      </p:pic>
      <p:sp>
        <p:nvSpPr>
          <p:cNvPr id="14" name="TextBox 13">
            <a:extLst>
              <a:ext uri="{FF2B5EF4-FFF2-40B4-BE49-F238E27FC236}">
                <a16:creationId xmlns:a16="http://schemas.microsoft.com/office/drawing/2014/main" id="{B00C207F-1E27-D944-B14C-C4BA6BEF0225}"/>
              </a:ext>
            </a:extLst>
          </p:cNvPr>
          <p:cNvSpPr txBox="1"/>
          <p:nvPr/>
        </p:nvSpPr>
        <p:spPr>
          <a:xfrm>
            <a:off x="448797" y="5674112"/>
            <a:ext cx="2861819" cy="400110"/>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50" normalizeH="0" baseline="0" noProof="0" dirty="0">
                <a:ln>
                  <a:noFill/>
                </a:ln>
                <a:solidFill>
                  <a:prstClr val="white"/>
                </a:solidFill>
                <a:effectLst/>
                <a:uLnTx/>
                <a:uFillTx/>
                <a:latin typeface="Arial" charset="0"/>
                <a:ea typeface="Arial" charset="0"/>
                <a:cs typeface="Arial" charset="0"/>
              </a:rPr>
              <a:t>“I loved that it’s a story.” </a:t>
            </a:r>
            <a:br>
              <a:rPr kumimoji="0" lang="en-US" sz="1764" b="1" i="0" u="none" strike="noStrike" kern="1200" cap="none" spc="50" normalizeH="0" baseline="0" noProof="0" dirty="0">
                <a:ln>
                  <a:noFill/>
                </a:ln>
                <a:solidFill>
                  <a:prstClr val="white"/>
                </a:solidFill>
                <a:effectLst/>
                <a:uLnTx/>
                <a:uFillTx/>
                <a:latin typeface="Arial" charset="0"/>
                <a:ea typeface="Arial" charset="0"/>
                <a:cs typeface="Arial" charset="0"/>
              </a:rPr>
            </a:br>
            <a:r>
              <a:rPr kumimoji="0" lang="en-US" sz="1200" b="0" i="1" u="none" strike="noStrike" kern="1200" cap="none" spc="50" normalizeH="0" baseline="0" noProof="0" dirty="0">
                <a:ln>
                  <a:noFill/>
                </a:ln>
                <a:solidFill>
                  <a:prstClr val="white"/>
                </a:solidFill>
                <a:effectLst/>
                <a:uLnTx/>
                <a:uFillTx/>
                <a:latin typeface="Arial" charset="0"/>
                <a:ea typeface="Arial" charset="0"/>
                <a:cs typeface="Arial" charset="0"/>
              </a:rPr>
              <a:t>Female, 25-34</a:t>
            </a:r>
          </a:p>
        </p:txBody>
      </p:sp>
      <p:graphicFrame>
        <p:nvGraphicFramePr>
          <p:cNvPr id="15" name="Chart 14">
            <a:extLst>
              <a:ext uri="{FF2B5EF4-FFF2-40B4-BE49-F238E27FC236}">
                <a16:creationId xmlns:a16="http://schemas.microsoft.com/office/drawing/2014/main" id="{EEDA453E-EA11-C54A-BCF5-35FF37BB292F}"/>
              </a:ext>
            </a:extLst>
          </p:cNvPr>
          <p:cNvGraphicFramePr/>
          <p:nvPr/>
        </p:nvGraphicFramePr>
        <p:xfrm>
          <a:off x="5126362" y="215741"/>
          <a:ext cx="7785408" cy="6635632"/>
        </p:xfrm>
        <a:graphic>
          <a:graphicData uri="http://schemas.openxmlformats.org/drawingml/2006/chart">
            <c:chart xmlns:c="http://schemas.openxmlformats.org/drawingml/2006/chart" xmlns:r="http://schemas.openxmlformats.org/officeDocument/2006/relationships" r:id="rId4"/>
          </a:graphicData>
        </a:graphic>
      </p:graphicFrame>
      <p:sp>
        <p:nvSpPr>
          <p:cNvPr id="19" name="Title 1">
            <a:extLst>
              <a:ext uri="{FF2B5EF4-FFF2-40B4-BE49-F238E27FC236}">
                <a16:creationId xmlns:a16="http://schemas.microsoft.com/office/drawing/2014/main" id="{2EB6598C-90B1-234C-91DE-481D69F7A2C1}"/>
              </a:ext>
            </a:extLst>
          </p:cNvPr>
          <p:cNvSpPr txBox="1">
            <a:spLocks/>
          </p:cNvSpPr>
          <p:nvPr/>
        </p:nvSpPr>
        <p:spPr bwMode="gray">
          <a:xfrm>
            <a:off x="448797" y="1174458"/>
            <a:ext cx="4299082" cy="519832"/>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16-34s thought cinema was the best environment to showcase longer ads</a:t>
            </a:r>
          </a:p>
        </p:txBody>
      </p:sp>
      <p:sp>
        <p:nvSpPr>
          <p:cNvPr id="20" name="TextBox 19">
            <a:extLst>
              <a:ext uri="{FF2B5EF4-FFF2-40B4-BE49-F238E27FC236}">
                <a16:creationId xmlns:a16="http://schemas.microsoft.com/office/drawing/2014/main" id="{F0ACD44C-DEEC-0948-85D7-7707893E0C9B}"/>
              </a:ext>
            </a:extLst>
          </p:cNvPr>
          <p:cNvSpPr txBox="1"/>
          <p:nvPr/>
        </p:nvSpPr>
        <p:spPr>
          <a:xfrm>
            <a:off x="448797" y="2189181"/>
            <a:ext cx="4669302" cy="1261884"/>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t>“Social media moves fast and we want to be onto the next story so I think shorter advertising makes more sense there and on YouTube. However cinema is more immersive and has more of our attention so has good potential for longer advertising.” </a:t>
            </a:r>
            <a:br>
              <a:rPr kumimoji="0" lang="en-US" sz="1213"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200" b="0" i="1" u="none" strike="noStrike" kern="1200" cap="none" spc="0" normalizeH="0" baseline="0" noProof="0" dirty="0">
                <a:ln>
                  <a:noFill/>
                </a:ln>
                <a:solidFill>
                  <a:srgbClr val="FFFFFF"/>
                </a:solidFill>
                <a:effectLst/>
                <a:uLnTx/>
                <a:uFillTx/>
                <a:latin typeface="Arial" charset="0"/>
                <a:ea typeface="Arial" charset="0"/>
                <a:cs typeface="Arial" charset="0"/>
              </a:rPr>
              <a:t>Female, 18</a:t>
            </a:r>
          </a:p>
        </p:txBody>
      </p:sp>
      <p:sp>
        <p:nvSpPr>
          <p:cNvPr id="21" name="Rectangle 20">
            <a:extLst>
              <a:ext uri="{FF2B5EF4-FFF2-40B4-BE49-F238E27FC236}">
                <a16:creationId xmlns:a16="http://schemas.microsoft.com/office/drawing/2014/main" id="{AA83F297-ECBB-A542-A86A-854D16DD5481}"/>
              </a:ext>
            </a:extLst>
          </p:cNvPr>
          <p:cNvSpPr/>
          <p:nvPr/>
        </p:nvSpPr>
        <p:spPr>
          <a:xfrm>
            <a:off x="8517957" y="7116222"/>
            <a:ext cx="4800583" cy="369332"/>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You have to run a video advert on each of the 6 following platforms. Please can you select by (dragging and dropping) what length of video you think is the most suitable to run on each platform.</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a:t>
            </a:r>
          </a:p>
        </p:txBody>
      </p:sp>
      <p:sp>
        <p:nvSpPr>
          <p:cNvPr id="2" name="Rectangle 1">
            <a:extLst>
              <a:ext uri="{FF2B5EF4-FFF2-40B4-BE49-F238E27FC236}">
                <a16:creationId xmlns:a16="http://schemas.microsoft.com/office/drawing/2014/main" id="{E04A2314-C38B-48A8-B1E8-44180756BB63}"/>
              </a:ext>
            </a:extLst>
          </p:cNvPr>
          <p:cNvSpPr/>
          <p:nvPr/>
        </p:nvSpPr>
        <p:spPr>
          <a:xfrm>
            <a:off x="8010690" y="6074222"/>
            <a:ext cx="3158237" cy="261610"/>
          </a:xfrm>
          <a:prstGeom prst="rect">
            <a:avLst/>
          </a:prstGeom>
        </p:spPr>
        <p:txBody>
          <a:bodyPr wrap="non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charset="0"/>
                <a:ea typeface="Arial" charset="0"/>
                <a:cs typeface="Arial" charset="0"/>
              </a:rPr>
              <a:t>Most commonly selected timelength by platform</a:t>
            </a:r>
            <a:endParaRPr kumimoji="0" lang="en-GB" sz="1100"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3792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44ACB81B-C59E-B44B-A501-3877CFB8FCDB}"/>
              </a:ext>
            </a:extLst>
          </p:cNvPr>
          <p:cNvGraphicFramePr/>
          <p:nvPr/>
        </p:nvGraphicFramePr>
        <p:xfrm>
          <a:off x="2058907" y="828407"/>
          <a:ext cx="8835528" cy="5453348"/>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Discussing each ad is also part of the ‘fun’</a:t>
            </a:r>
          </a:p>
        </p:txBody>
      </p:sp>
      <p:sp>
        <p:nvSpPr>
          <p:cNvPr id="8" name="Rectangle 7">
            <a:extLst>
              <a:ext uri="{FF2B5EF4-FFF2-40B4-BE49-F238E27FC236}">
                <a16:creationId xmlns:a16="http://schemas.microsoft.com/office/drawing/2014/main" id="{FDF7F3AA-AEAE-8B4E-A5D1-DBE7370EEFDF}"/>
              </a:ext>
            </a:extLst>
          </p:cNvPr>
          <p:cNvSpPr/>
          <p:nvPr/>
        </p:nvSpPr>
        <p:spPr>
          <a:xfrm>
            <a:off x="5561275" y="7180458"/>
            <a:ext cx="7765892" cy="246221"/>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Q. To what extent do you agree or disagree with the following statements about cinema?  (10 point scale – top 5 responses shown)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Base: 1000 ‘16-34’s, 176 ‘16-34 Ad Avoiders’</a:t>
            </a:r>
          </a:p>
        </p:txBody>
      </p:sp>
      <p:grpSp>
        <p:nvGrpSpPr>
          <p:cNvPr id="29" name="Group 28">
            <a:extLst>
              <a:ext uri="{FF2B5EF4-FFF2-40B4-BE49-F238E27FC236}">
                <a16:creationId xmlns:a16="http://schemas.microsoft.com/office/drawing/2014/main" id="{65373B2B-1D8E-5C45-BCE8-3D85C61DA492}"/>
              </a:ext>
            </a:extLst>
          </p:cNvPr>
          <p:cNvGrpSpPr/>
          <p:nvPr/>
        </p:nvGrpSpPr>
        <p:grpSpPr>
          <a:xfrm>
            <a:off x="9351964" y="3860214"/>
            <a:ext cx="1542471" cy="592891"/>
            <a:chOff x="9088880" y="1384509"/>
            <a:chExt cx="2407588" cy="537747"/>
          </a:xfrm>
        </p:grpSpPr>
        <p:grpSp>
          <p:nvGrpSpPr>
            <p:cNvPr id="30" name="Group 29">
              <a:extLst>
                <a:ext uri="{FF2B5EF4-FFF2-40B4-BE49-F238E27FC236}">
                  <a16:creationId xmlns:a16="http://schemas.microsoft.com/office/drawing/2014/main" id="{998AEF75-0B67-F74A-837C-0557FD1D81F5}"/>
                </a:ext>
              </a:extLst>
            </p:cNvPr>
            <p:cNvGrpSpPr/>
            <p:nvPr/>
          </p:nvGrpSpPr>
          <p:grpSpPr>
            <a:xfrm>
              <a:off x="9088880" y="1384509"/>
              <a:ext cx="2407588" cy="223320"/>
              <a:chOff x="689566" y="1542302"/>
              <a:chExt cx="2407588" cy="223320"/>
            </a:xfrm>
          </p:grpSpPr>
          <p:sp>
            <p:nvSpPr>
              <p:cNvPr id="34" name="Rectangle 33">
                <a:extLst>
                  <a:ext uri="{FF2B5EF4-FFF2-40B4-BE49-F238E27FC236}">
                    <a16:creationId xmlns:a16="http://schemas.microsoft.com/office/drawing/2014/main" id="{28844631-8FA0-B847-98C5-215F30D9AFEF}"/>
                  </a:ext>
                </a:extLst>
              </p:cNvPr>
              <p:cNvSpPr/>
              <p:nvPr/>
            </p:nvSpPr>
            <p:spPr>
              <a:xfrm>
                <a:off x="689566" y="1601107"/>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5" name="TextBox 34">
                <a:extLst>
                  <a:ext uri="{FF2B5EF4-FFF2-40B4-BE49-F238E27FC236}">
                    <a16:creationId xmlns:a16="http://schemas.microsoft.com/office/drawing/2014/main" id="{0EE4FAD9-3D02-9942-BBF3-B36ED1E47923}"/>
                  </a:ext>
                </a:extLst>
              </p:cNvPr>
              <p:cNvSpPr txBox="1"/>
              <p:nvPr/>
            </p:nvSpPr>
            <p:spPr>
              <a:xfrm>
                <a:off x="815509" y="1542302"/>
                <a:ext cx="2281645" cy="223320"/>
              </a:xfrm>
              <a:prstGeom prst="rect">
                <a:avLst/>
              </a:prstGeom>
              <a:noFill/>
            </p:spPr>
            <p:txBody>
              <a:bodyPr wrap="square"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All 16-34s</a:t>
                </a:r>
              </a:p>
            </p:txBody>
          </p:sp>
        </p:grpSp>
        <p:grpSp>
          <p:nvGrpSpPr>
            <p:cNvPr id="31" name="Group 30">
              <a:extLst>
                <a:ext uri="{FF2B5EF4-FFF2-40B4-BE49-F238E27FC236}">
                  <a16:creationId xmlns:a16="http://schemas.microsoft.com/office/drawing/2014/main" id="{CB59F77B-8A9E-E44D-902E-FD0ABD88481D}"/>
                </a:ext>
              </a:extLst>
            </p:cNvPr>
            <p:cNvGrpSpPr/>
            <p:nvPr/>
          </p:nvGrpSpPr>
          <p:grpSpPr>
            <a:xfrm>
              <a:off x="9088880" y="1698936"/>
              <a:ext cx="2407588" cy="223320"/>
              <a:chOff x="2476960" y="1532388"/>
              <a:chExt cx="2407588" cy="223320"/>
            </a:xfrm>
          </p:grpSpPr>
          <p:sp>
            <p:nvSpPr>
              <p:cNvPr id="32" name="Rectangle 31">
                <a:extLst>
                  <a:ext uri="{FF2B5EF4-FFF2-40B4-BE49-F238E27FC236}">
                    <a16:creationId xmlns:a16="http://schemas.microsoft.com/office/drawing/2014/main" id="{93447CF9-64CF-1949-9FEA-FEAF14286616}"/>
                  </a:ext>
                </a:extLst>
              </p:cNvPr>
              <p:cNvSpPr/>
              <p:nvPr/>
            </p:nvSpPr>
            <p:spPr>
              <a:xfrm>
                <a:off x="2476960" y="1591193"/>
                <a:ext cx="144000" cy="1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33" name="TextBox 32">
                <a:extLst>
                  <a:ext uri="{FF2B5EF4-FFF2-40B4-BE49-F238E27FC236}">
                    <a16:creationId xmlns:a16="http://schemas.microsoft.com/office/drawing/2014/main" id="{A0484232-8F15-1549-8D92-52846BEE3D3A}"/>
                  </a:ext>
                </a:extLst>
              </p:cNvPr>
              <p:cNvSpPr txBox="1"/>
              <p:nvPr/>
            </p:nvSpPr>
            <p:spPr>
              <a:xfrm>
                <a:off x="2602903" y="1532388"/>
                <a:ext cx="2281645" cy="223320"/>
              </a:xfrm>
              <a:prstGeom prst="rect">
                <a:avLst/>
              </a:prstGeom>
              <a:noFill/>
            </p:spPr>
            <p:txBody>
              <a:bodyPr wrap="square"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16-34 ‘Ad Avoiders’</a:t>
                </a:r>
              </a:p>
            </p:txBody>
          </p:sp>
        </p:grpSp>
      </p:grpSp>
      <p:sp>
        <p:nvSpPr>
          <p:cNvPr id="36" name="Title 1">
            <a:extLst>
              <a:ext uri="{FF2B5EF4-FFF2-40B4-BE49-F238E27FC236}">
                <a16:creationId xmlns:a16="http://schemas.microsoft.com/office/drawing/2014/main" id="{E07C137F-A4E2-2A49-8287-5023E8F0BC42}"/>
              </a:ext>
            </a:extLst>
          </p:cNvPr>
          <p:cNvSpPr txBox="1">
            <a:spLocks/>
          </p:cNvSpPr>
          <p:nvPr/>
        </p:nvSpPr>
        <p:spPr bwMode="gray">
          <a:xfrm>
            <a:off x="3948362" y="1634818"/>
            <a:ext cx="2414647" cy="80840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1060433"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rPr>
              <a:t>% agree “I talk to the people I go to the cinema with about the ads (whilst watching them)”</a:t>
            </a:r>
            <a:endParaRPr kumimoji="0" lang="en-US" sz="1400" b="0" i="1" u="none" strike="noStrike" kern="1200" cap="none" spc="0" normalizeH="0" baseline="0" noProof="0" dirty="0">
              <a:ln w="22225">
                <a:noFill/>
                <a:prstDash val="solid"/>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79612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391" r="23167"/>
          <a:stretch/>
        </p:blipFill>
        <p:spPr>
          <a:xfrm>
            <a:off x="0" y="-4159"/>
            <a:ext cx="13442950" cy="7565421"/>
          </a:xfrm>
          <a:prstGeom prst="rect">
            <a:avLst/>
          </a:prstGeom>
        </p:spPr>
      </p:pic>
      <p:sp>
        <p:nvSpPr>
          <p:cNvPr id="10" name="Rectangle 9">
            <a:extLst>
              <a:ext uri="{FF2B5EF4-FFF2-40B4-BE49-F238E27FC236}">
                <a16:creationId xmlns:a16="http://schemas.microsoft.com/office/drawing/2014/main" id="{9BF5DDD9-156B-48F2-A578-A91955127C32}"/>
              </a:ext>
            </a:extLst>
          </p:cNvPr>
          <p:cNvSpPr/>
          <p:nvPr/>
        </p:nvSpPr>
        <p:spPr>
          <a:xfrm>
            <a:off x="706" y="0"/>
            <a:ext cx="13442244" cy="7561263"/>
          </a:xfrm>
          <a:prstGeom prst="rect">
            <a:avLst/>
          </a:prstGeom>
          <a:solidFill>
            <a:srgbClr val="FB3449">
              <a:alpha val="68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01"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676276" y="2552202"/>
            <a:ext cx="12090399" cy="2051844"/>
          </a:xfrm>
        </p:spPr>
        <p:txBody>
          <a:bodyPr wrap="square">
            <a:spAutoFit/>
          </a:bodyPr>
          <a:lstStyle/>
          <a:p>
            <a:pPr algn="ctr">
              <a:lnSpc>
                <a:spcPts val="8000"/>
              </a:lnSpc>
            </a:pPr>
            <a:r>
              <a:rPr lang="en-US" sz="7500" spc="150" dirty="0"/>
              <a:t>“I need someone to show me my place in all of this”</a:t>
            </a:r>
            <a:endParaRPr lang="en-US" sz="7500" cap="none" spc="150" dirty="0"/>
          </a:p>
        </p:txBody>
      </p:sp>
      <p:sp>
        <p:nvSpPr>
          <p:cNvPr id="11" name="Title 1"/>
          <p:cNvSpPr txBox="1">
            <a:spLocks/>
          </p:cNvSpPr>
          <p:nvPr/>
        </p:nvSpPr>
        <p:spPr bwMode="gray">
          <a:xfrm>
            <a:off x="2290546" y="4865339"/>
            <a:ext cx="8861858" cy="384721"/>
          </a:xfrm>
          <a:prstGeom prst="rect">
            <a:avLst/>
          </a:prstGeom>
          <a:ln>
            <a:noFill/>
          </a:ln>
        </p:spPr>
        <p:txBody>
          <a:bodyPr vert="horz" wrap="square" lIns="0" tIns="0" rIns="0" bIns="0" rtlCol="0" anchor="ctr">
            <a:spAutoFit/>
          </a:bodyPr>
          <a:lst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a:lstStyle>
          <a:p>
            <a:pPr marL="0" marR="0" lvl="0" indent="0" algn="ctr" defTabSz="961844" rtl="0" eaLnBrk="1" fontAlgn="auto" latinLnBrk="0" hangingPunct="1">
              <a:lnSpc>
                <a:spcPct val="100000"/>
              </a:lnSpc>
              <a:spcBef>
                <a:spcPct val="0"/>
              </a:spcBef>
              <a:spcAft>
                <a:spcPts val="0"/>
              </a:spcAft>
              <a:buClrTx/>
              <a:buSzTx/>
              <a:buFontTx/>
              <a:buNone/>
              <a:tabLst/>
              <a:defRPr/>
            </a:pPr>
            <a:r>
              <a:rPr kumimoji="0" lang="en-US" sz="2500" b="0" i="1" u="none" strike="noStrike" kern="1200" cap="all" spc="200" normalizeH="0" baseline="0" noProof="0" dirty="0">
                <a:ln w="22225">
                  <a:noFill/>
                  <a:prstDash val="solid"/>
                </a:ln>
                <a:solidFill>
                  <a:srgbClr val="FFFFFF"/>
                </a:solidFill>
                <a:effectLst/>
                <a:uLnTx/>
                <a:uFillTx/>
                <a:latin typeface="Impact"/>
                <a:ea typeface="+mj-ea"/>
                <a:cs typeface="+mj-cs"/>
              </a:rPr>
              <a:t>REY, STAR WARS: THE LAST JEDI</a:t>
            </a:r>
          </a:p>
        </p:txBody>
      </p:sp>
      <p:pic>
        <p:nvPicPr>
          <p:cNvPr id="12" name="Picture 11">
            <a:extLst>
              <a:ext uri="{FF2B5EF4-FFF2-40B4-BE49-F238E27FC236}">
                <a16:creationId xmlns:a16="http://schemas.microsoft.com/office/drawing/2014/main" id="{8F5ABD40-FB56-894A-B7F6-614560FC91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3" name="Picture 12">
            <a:extLst>
              <a:ext uri="{FF2B5EF4-FFF2-40B4-BE49-F238E27FC236}">
                <a16:creationId xmlns:a16="http://schemas.microsoft.com/office/drawing/2014/main" id="{5904A73E-37D0-ED41-AFA7-6101062BB7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4" name="Straight Connector 13">
            <a:extLst>
              <a:ext uri="{FF2B5EF4-FFF2-40B4-BE49-F238E27FC236}">
                <a16:creationId xmlns:a16="http://schemas.microsoft.com/office/drawing/2014/main" id="{9C90958A-C2C9-DC46-BC39-9A5220C00ACB}"/>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2118AE-83F8-014E-BBCF-D0B6B1311145}"/>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04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Brands can benefit from a transfer of positive attributes</a:t>
            </a:r>
          </a:p>
        </p:txBody>
      </p:sp>
      <p:graphicFrame>
        <p:nvGraphicFramePr>
          <p:cNvPr id="8" name="Table 7">
            <a:extLst>
              <a:ext uri="{FF2B5EF4-FFF2-40B4-BE49-F238E27FC236}">
                <a16:creationId xmlns:a16="http://schemas.microsoft.com/office/drawing/2014/main" id="{705F1759-66BA-E84B-A19B-BEE2E9A9EE61}"/>
              </a:ext>
            </a:extLst>
          </p:cNvPr>
          <p:cNvGraphicFramePr>
            <a:graphicFrameLocks noGrp="1"/>
          </p:cNvGraphicFramePr>
          <p:nvPr/>
        </p:nvGraphicFramePr>
        <p:xfrm>
          <a:off x="671517" y="1664718"/>
          <a:ext cx="3296127" cy="4393124"/>
        </p:xfrm>
        <a:graphic>
          <a:graphicData uri="http://schemas.openxmlformats.org/drawingml/2006/table">
            <a:tbl>
              <a:tblPr firstRow="1" firstCol="1" bandRow="1">
                <a:tableStyleId>{5C22544A-7EE6-4342-B048-85BDC9FD1C3A}</a:tableStyleId>
              </a:tblPr>
              <a:tblGrid>
                <a:gridCol w="2356347">
                  <a:extLst>
                    <a:ext uri="{9D8B030D-6E8A-4147-A177-3AD203B41FA5}">
                      <a16:colId xmlns:a16="http://schemas.microsoft.com/office/drawing/2014/main" val="1017454763"/>
                    </a:ext>
                  </a:extLst>
                </a:gridCol>
                <a:gridCol w="939780">
                  <a:extLst>
                    <a:ext uri="{9D8B030D-6E8A-4147-A177-3AD203B41FA5}">
                      <a16:colId xmlns:a16="http://schemas.microsoft.com/office/drawing/2014/main" val="3861270620"/>
                    </a:ext>
                  </a:extLst>
                </a:gridCol>
              </a:tblGrid>
              <a:tr h="561119">
                <a:tc gridSpan="2">
                  <a:txBody>
                    <a:bodyPr/>
                    <a:lstStyle/>
                    <a:p>
                      <a:pPr algn="l">
                        <a:lnSpc>
                          <a:spcPct val="107000"/>
                        </a:lnSpc>
                        <a:spcAft>
                          <a:spcPts val="0"/>
                        </a:spcAft>
                      </a:pPr>
                      <a:r>
                        <a:rPr lang="en-GB" sz="1800" dirty="0">
                          <a:solidFill>
                            <a:srgbClr val="FFFFFF"/>
                          </a:solidFill>
                          <a:effectLst/>
                        </a:rPr>
                        <a:t>PREMIUM</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6401">
                <a:tc>
                  <a:txBody>
                    <a:bodyPr/>
                    <a:lstStyle/>
                    <a:p>
                      <a:pPr algn="l">
                        <a:lnSpc>
                          <a:spcPct val="107000"/>
                        </a:lnSpc>
                        <a:spcAft>
                          <a:spcPts val="0"/>
                        </a:spcAft>
                      </a:pPr>
                      <a:r>
                        <a:rPr lang="en-GB" sz="1600" b="1"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dirty="0">
                          <a:solidFill>
                            <a:srgbClr val="FB3449"/>
                          </a:solidFill>
                          <a:effectLst/>
                          <a:latin typeface="+mn-lt"/>
                        </a:rPr>
                        <a:t>48%</a:t>
                      </a:r>
                      <a:endParaRPr lang="en-GB" sz="1600" b="1"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17%</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16%</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11%</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634025"/>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9%</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3006065"/>
                  </a:ext>
                </a:extLst>
              </a:tr>
            </a:tbl>
          </a:graphicData>
        </a:graphic>
      </p:graphicFrame>
      <p:graphicFrame>
        <p:nvGraphicFramePr>
          <p:cNvPr id="14" name="Table 13">
            <a:extLst>
              <a:ext uri="{FF2B5EF4-FFF2-40B4-BE49-F238E27FC236}">
                <a16:creationId xmlns:a16="http://schemas.microsoft.com/office/drawing/2014/main" id="{F474E649-65F5-1348-A654-CA3B949385D8}"/>
              </a:ext>
            </a:extLst>
          </p:cNvPr>
          <p:cNvGraphicFramePr>
            <a:graphicFrameLocks noGrp="1"/>
          </p:cNvGraphicFramePr>
          <p:nvPr/>
        </p:nvGraphicFramePr>
        <p:xfrm>
          <a:off x="4971665" y="1664718"/>
          <a:ext cx="3414121" cy="4393125"/>
        </p:xfrm>
        <a:graphic>
          <a:graphicData uri="http://schemas.openxmlformats.org/drawingml/2006/table">
            <a:tbl>
              <a:tblPr firstRow="1" firstCol="1" bandRow="1">
                <a:tableStyleId>{5C22544A-7EE6-4342-B048-85BDC9FD1C3A}</a:tableStyleId>
              </a:tblPr>
              <a:tblGrid>
                <a:gridCol w="2440699">
                  <a:extLst>
                    <a:ext uri="{9D8B030D-6E8A-4147-A177-3AD203B41FA5}">
                      <a16:colId xmlns:a16="http://schemas.microsoft.com/office/drawing/2014/main" val="1017454763"/>
                    </a:ext>
                  </a:extLst>
                </a:gridCol>
                <a:gridCol w="973422">
                  <a:extLst>
                    <a:ext uri="{9D8B030D-6E8A-4147-A177-3AD203B41FA5}">
                      <a16:colId xmlns:a16="http://schemas.microsoft.com/office/drawing/2014/main" val="3861270620"/>
                    </a:ext>
                  </a:extLst>
                </a:gridCol>
              </a:tblGrid>
              <a:tr h="561120">
                <a:tc gridSpan="2">
                  <a:txBody>
                    <a:bodyPr/>
                    <a:lstStyle/>
                    <a:p>
                      <a:pPr algn="l">
                        <a:lnSpc>
                          <a:spcPct val="107000"/>
                        </a:lnSpc>
                        <a:spcAft>
                          <a:spcPts val="0"/>
                        </a:spcAft>
                      </a:pPr>
                      <a:r>
                        <a:rPr lang="en-GB" sz="1800" dirty="0">
                          <a:solidFill>
                            <a:srgbClr val="FFFFFF"/>
                          </a:solidFill>
                          <a:effectLst/>
                        </a:rPr>
                        <a:t>TRUSTWORTHY ADS</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6401">
                <a:tc>
                  <a:txBody>
                    <a:bodyPr/>
                    <a:lstStyle/>
                    <a:p>
                      <a:pPr algn="l">
                        <a:lnSpc>
                          <a:spcPct val="107000"/>
                        </a:lnSpc>
                        <a:spcAft>
                          <a:spcPts val="0"/>
                        </a:spcAft>
                      </a:pPr>
                      <a:r>
                        <a:rPr lang="en-GB" sz="1600" b="1" i="0"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i="0" dirty="0">
                          <a:solidFill>
                            <a:srgbClr val="FB3449"/>
                          </a:solidFill>
                          <a:effectLst/>
                          <a:latin typeface="+mn-lt"/>
                        </a:rPr>
                        <a:t>36%</a:t>
                      </a:r>
                      <a:endParaRPr lang="en-GB" sz="1600" b="1" i="0"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31%</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16%</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10%</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561098"/>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9%</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448071"/>
                  </a:ext>
                </a:extLst>
              </a:tr>
            </a:tbl>
          </a:graphicData>
        </a:graphic>
      </p:graphicFrame>
      <p:graphicFrame>
        <p:nvGraphicFramePr>
          <p:cNvPr id="15" name="Table 14">
            <a:extLst>
              <a:ext uri="{FF2B5EF4-FFF2-40B4-BE49-F238E27FC236}">
                <a16:creationId xmlns:a16="http://schemas.microsoft.com/office/drawing/2014/main" id="{07BD22D6-1435-C344-A342-BB0E858B87B6}"/>
              </a:ext>
            </a:extLst>
          </p:cNvPr>
          <p:cNvGraphicFramePr>
            <a:graphicFrameLocks noGrp="1"/>
          </p:cNvGraphicFramePr>
          <p:nvPr/>
        </p:nvGraphicFramePr>
        <p:xfrm>
          <a:off x="9389807" y="1323913"/>
          <a:ext cx="3293536" cy="4733928"/>
        </p:xfrm>
        <a:graphic>
          <a:graphicData uri="http://schemas.openxmlformats.org/drawingml/2006/table">
            <a:tbl>
              <a:tblPr firstRow="1" firstCol="1" bandRow="1">
                <a:tableStyleId>{5C22544A-7EE6-4342-B048-85BDC9FD1C3A}</a:tableStyleId>
              </a:tblPr>
              <a:tblGrid>
                <a:gridCol w="2354495">
                  <a:extLst>
                    <a:ext uri="{9D8B030D-6E8A-4147-A177-3AD203B41FA5}">
                      <a16:colId xmlns:a16="http://schemas.microsoft.com/office/drawing/2014/main" val="1017454763"/>
                    </a:ext>
                  </a:extLst>
                </a:gridCol>
                <a:gridCol w="939041">
                  <a:extLst>
                    <a:ext uri="{9D8B030D-6E8A-4147-A177-3AD203B41FA5}">
                      <a16:colId xmlns:a16="http://schemas.microsoft.com/office/drawing/2014/main" val="3861270620"/>
                    </a:ext>
                  </a:extLst>
                </a:gridCol>
              </a:tblGrid>
              <a:tr h="932853">
                <a:tc gridSpan="2">
                  <a:txBody>
                    <a:bodyPr/>
                    <a:lstStyle/>
                    <a:p>
                      <a:pPr algn="l">
                        <a:lnSpc>
                          <a:spcPct val="107000"/>
                        </a:lnSpc>
                        <a:spcAft>
                          <a:spcPts val="0"/>
                        </a:spcAft>
                      </a:pPr>
                      <a:r>
                        <a:rPr lang="en-GB" sz="1800" dirty="0">
                          <a:solidFill>
                            <a:srgbClr val="FFFFFF"/>
                          </a:solidFill>
                          <a:effectLst/>
                        </a:rPr>
                        <a:t>ADS MAKE YOU FEEL MORE POSITIVE TOWARDS A BRAND</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0215">
                <a:tc>
                  <a:txBody>
                    <a:bodyPr/>
                    <a:lstStyle/>
                    <a:p>
                      <a:pPr algn="l">
                        <a:lnSpc>
                          <a:spcPct val="107000"/>
                        </a:lnSpc>
                        <a:spcAft>
                          <a:spcPts val="0"/>
                        </a:spcAft>
                      </a:pPr>
                      <a:r>
                        <a:rPr lang="en-GB" sz="1600" b="1"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dirty="0">
                          <a:solidFill>
                            <a:srgbClr val="FB3449"/>
                          </a:solidFill>
                          <a:effectLst/>
                          <a:latin typeface="+mn-lt"/>
                        </a:rPr>
                        <a:t>30%</a:t>
                      </a:r>
                      <a:endParaRPr lang="en-GB" sz="1600" b="1"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25%</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20%</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17%</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561098"/>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8%</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448071"/>
                  </a:ext>
                </a:extLst>
              </a:tr>
            </a:tbl>
          </a:graphicData>
        </a:graphic>
      </p:graphicFrame>
      <p:sp>
        <p:nvSpPr>
          <p:cNvPr id="16" name="Rectangle 15">
            <a:extLst>
              <a:ext uri="{FF2B5EF4-FFF2-40B4-BE49-F238E27FC236}">
                <a16:creationId xmlns:a16="http://schemas.microsoft.com/office/drawing/2014/main" id="{ABF7C34C-2051-F74F-B953-36D2A43F2DF3}"/>
              </a:ext>
            </a:extLst>
          </p:cNvPr>
          <p:cNvSpPr/>
          <p:nvPr/>
        </p:nvSpPr>
        <p:spPr>
          <a:xfrm>
            <a:off x="12514000" y="7193166"/>
            <a:ext cx="814647" cy="215444"/>
          </a:xfrm>
          <a:prstGeom prst="rect">
            <a:avLst/>
          </a:prstGeom>
        </p:spPr>
        <p:txBody>
          <a:bodyPr wrap="none">
            <a:spAutoFit/>
          </a:bodyPr>
          <a:lstStyle/>
          <a:p>
            <a:pPr marL="0" marR="0" lvl="0" indent="0" algn="r" defTabSz="106043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 ranked first</a:t>
            </a:r>
          </a:p>
        </p:txBody>
      </p:sp>
    </p:spTree>
    <p:extLst>
      <p:ext uri="{BB962C8B-B14F-4D97-AF65-F5344CB8AC3E}">
        <p14:creationId xmlns:p14="http://schemas.microsoft.com/office/powerpoint/2010/main" val="36660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THE APPROACH</a:t>
            </a:r>
          </a:p>
        </p:txBody>
      </p:sp>
      <p:sp>
        <p:nvSpPr>
          <p:cNvPr id="22" name="TextBox 21">
            <a:extLst>
              <a:ext uri="{FF2B5EF4-FFF2-40B4-BE49-F238E27FC236}">
                <a16:creationId xmlns:a16="http://schemas.microsoft.com/office/drawing/2014/main" id="{F59198F8-AAB6-42A6-B74D-9D2B03F089B4}"/>
              </a:ext>
            </a:extLst>
          </p:cNvPr>
          <p:cNvSpPr txBox="1"/>
          <p:nvPr/>
        </p:nvSpPr>
        <p:spPr>
          <a:xfrm>
            <a:off x="822723" y="4510530"/>
            <a:ext cx="3340668" cy="1569660"/>
          </a:xfrm>
          <a:prstGeom prst="rect">
            <a:avLst/>
          </a:prstGeom>
          <a:noFill/>
          <a:ln>
            <a:noFill/>
          </a:ln>
        </p:spPr>
        <p:txBody>
          <a:bodyPr wrap="square" rtlCol="0">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15 participants were recruited from across the UK (Birmingham, Edinburgh, London &amp; Manchester)</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Took part in a 5-day online community designed to capture AV habits and explore the role of different content</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00AC997D-51EA-4C97-A0F4-A55B05756FDC}"/>
              </a:ext>
            </a:extLst>
          </p:cNvPr>
          <p:cNvSpPr txBox="1"/>
          <p:nvPr/>
        </p:nvSpPr>
        <p:spPr>
          <a:xfrm>
            <a:off x="5058432" y="4510530"/>
            <a:ext cx="3376442" cy="1569660"/>
          </a:xfrm>
          <a:prstGeom prst="rect">
            <a:avLst/>
          </a:prstGeom>
          <a:noFill/>
          <a:ln>
            <a:noFill/>
          </a:ln>
        </p:spPr>
        <p:txBody>
          <a:bodyPr wrap="square" rtlCol="0">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12 participants were invited to the cinema where they were exposed to a typical 11-min ad reel in-situ</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They then took part in a 90 minute focus group designed to unearth the specifics of the cinema experience and define the impact of cinema advertising</a:t>
            </a:r>
          </a:p>
        </p:txBody>
      </p:sp>
      <p:sp>
        <p:nvSpPr>
          <p:cNvPr id="24" name="TextBox 23">
            <a:extLst>
              <a:ext uri="{FF2B5EF4-FFF2-40B4-BE49-F238E27FC236}">
                <a16:creationId xmlns:a16="http://schemas.microsoft.com/office/drawing/2014/main" id="{35761893-4E5F-4FB5-AC27-C9881A0145BC}"/>
              </a:ext>
            </a:extLst>
          </p:cNvPr>
          <p:cNvSpPr txBox="1"/>
          <p:nvPr/>
        </p:nvSpPr>
        <p:spPr>
          <a:xfrm>
            <a:off x="9234012" y="4510530"/>
            <a:ext cx="3581054" cy="1754326"/>
          </a:xfrm>
          <a:prstGeom prst="rect">
            <a:avLst/>
          </a:prstGeom>
          <a:noFill/>
          <a:ln>
            <a:noFill/>
          </a:ln>
        </p:spPr>
        <p:txBody>
          <a:bodyPr wrap="square" rtlCol="0">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Nationally representative sample of 1,000 16-34s completed a 15 minute survey designed to further understand and quantify the themes discovered in the Explore &amp; Define stage</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Differentology also undertook a meta-analysis of 12 cinema ad effectiveness projects to understand the average uplifts delivered by cinema. </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28936578-0609-4280-A9DD-64C36EDAF2BB}"/>
              </a:ext>
            </a:extLst>
          </p:cNvPr>
          <p:cNvSpPr/>
          <p:nvPr/>
        </p:nvSpPr>
        <p:spPr>
          <a:xfrm>
            <a:off x="1202488" y="1598350"/>
            <a:ext cx="2581139" cy="2590664"/>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3199" b="0" i="0" u="none" strike="noStrike" kern="1200" cap="none" spc="200" normalizeH="0" baseline="0" noProof="0" dirty="0">
                <a:ln>
                  <a:noFill/>
                </a:ln>
                <a:solidFill>
                  <a:srgbClr val="FFFFFF"/>
                </a:solidFill>
                <a:effectLst/>
                <a:uLnTx/>
                <a:uFillTx/>
                <a:latin typeface="Impact" panose="020B0806030902050204" pitchFamily="34" charset="0"/>
                <a:ea typeface="+mn-ea"/>
                <a:cs typeface="+mn-cs"/>
              </a:rPr>
              <a:t>EXPLORE</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200" normalizeH="0" baseline="0" noProof="0" dirty="0">
                <a:ln>
                  <a:noFill/>
                </a:ln>
                <a:solidFill>
                  <a:srgbClr val="FFFFFF"/>
                </a:solidFill>
                <a:effectLst/>
                <a:uLnTx/>
                <a:uFillTx/>
                <a:latin typeface="Arial" charset="0"/>
                <a:ea typeface="Arial" charset="0"/>
                <a:cs typeface="Arial" charset="0"/>
              </a:rPr>
              <a:t>AV HABITS</a:t>
            </a:r>
          </a:p>
        </p:txBody>
      </p:sp>
      <p:sp>
        <p:nvSpPr>
          <p:cNvPr id="13" name="Oval 12">
            <a:extLst>
              <a:ext uri="{FF2B5EF4-FFF2-40B4-BE49-F238E27FC236}">
                <a16:creationId xmlns:a16="http://schemas.microsoft.com/office/drawing/2014/main" id="{D05777BF-0C27-4D0D-949A-8C8D2EA81855}"/>
              </a:ext>
            </a:extLst>
          </p:cNvPr>
          <p:cNvSpPr/>
          <p:nvPr/>
        </p:nvSpPr>
        <p:spPr>
          <a:xfrm>
            <a:off x="5430906" y="1598350"/>
            <a:ext cx="2581139" cy="2590664"/>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3199" b="0" i="0" u="none" strike="noStrike" kern="1200" cap="none" spc="200" normalizeH="0" baseline="0" noProof="0" dirty="0">
                <a:ln>
                  <a:noFill/>
                </a:ln>
                <a:solidFill>
                  <a:srgbClr val="FFFFFF"/>
                </a:solidFill>
                <a:effectLst/>
                <a:uLnTx/>
                <a:uFillTx/>
                <a:latin typeface="Impact" panose="020B0806030902050204" pitchFamily="34" charset="0"/>
                <a:ea typeface="+mn-ea"/>
                <a:cs typeface="+mn-cs"/>
              </a:rPr>
              <a:t>DEFINE</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200" normalizeH="0" baseline="0" noProof="0" dirty="0">
                <a:ln>
                  <a:noFill/>
                </a:ln>
                <a:solidFill>
                  <a:srgbClr val="FFFFFF"/>
                </a:solidFill>
                <a:effectLst/>
                <a:uLnTx/>
                <a:uFillTx/>
                <a:latin typeface="Arial" charset="0"/>
                <a:ea typeface="Arial" charset="0"/>
                <a:cs typeface="Arial" charset="0"/>
              </a:rPr>
              <a:t>CINEMA EXPERIENCE</a:t>
            </a:r>
          </a:p>
        </p:txBody>
      </p:sp>
      <p:sp>
        <p:nvSpPr>
          <p:cNvPr id="14" name="Oval 13">
            <a:extLst>
              <a:ext uri="{FF2B5EF4-FFF2-40B4-BE49-F238E27FC236}">
                <a16:creationId xmlns:a16="http://schemas.microsoft.com/office/drawing/2014/main" id="{8F9FD612-4213-4101-AD6D-0946AA04410A}"/>
              </a:ext>
            </a:extLst>
          </p:cNvPr>
          <p:cNvSpPr/>
          <p:nvPr/>
        </p:nvSpPr>
        <p:spPr>
          <a:xfrm>
            <a:off x="9659324" y="1598350"/>
            <a:ext cx="2581139" cy="2590664"/>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3199" b="0" i="0" u="none" strike="noStrike" kern="1200" cap="none" spc="200" normalizeH="0" baseline="0" noProof="0" dirty="0">
                <a:ln>
                  <a:noFill/>
                </a:ln>
                <a:solidFill>
                  <a:srgbClr val="FFFFFF"/>
                </a:solidFill>
                <a:effectLst/>
                <a:uLnTx/>
                <a:uFillTx/>
                <a:latin typeface="Impact" panose="020B0806030902050204" pitchFamily="34" charset="0"/>
                <a:ea typeface="+mn-ea"/>
                <a:cs typeface="+mn-cs"/>
              </a:rPr>
              <a:t>QUANTIFY</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200" normalizeH="0" baseline="0" noProof="0" dirty="0">
                <a:ln>
                  <a:noFill/>
                </a:ln>
                <a:solidFill>
                  <a:srgbClr val="FFFFFF"/>
                </a:solidFill>
                <a:effectLst/>
                <a:uLnTx/>
                <a:uFillTx/>
                <a:latin typeface="Arial" charset="0"/>
                <a:ea typeface="Arial" charset="0"/>
                <a:cs typeface="Arial" charset="0"/>
              </a:rPr>
              <a:t>KEY THEMES</a:t>
            </a:r>
          </a:p>
        </p:txBody>
      </p:sp>
    </p:spTree>
    <p:extLst>
      <p:ext uri="{BB962C8B-B14F-4D97-AF65-F5344CB8AC3E}">
        <p14:creationId xmlns:p14="http://schemas.microsoft.com/office/powerpoint/2010/main" val="36405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GB" sz="2800" spc="150" dirty="0"/>
              <a:t>Cinema delivers at an ‘emotional’ and ‘rational’ level</a:t>
            </a:r>
          </a:p>
        </p:txBody>
      </p:sp>
      <p:grpSp>
        <p:nvGrpSpPr>
          <p:cNvPr id="3" name="Group 2"/>
          <p:cNvGrpSpPr/>
          <p:nvPr/>
        </p:nvGrpSpPr>
        <p:grpSpPr>
          <a:xfrm>
            <a:off x="2521780" y="2031302"/>
            <a:ext cx="8394292" cy="3918278"/>
            <a:chOff x="2610680" y="2031302"/>
            <a:chExt cx="8394292" cy="3918278"/>
          </a:xfrm>
        </p:grpSpPr>
        <p:graphicFrame>
          <p:nvGraphicFramePr>
            <p:cNvPr id="8" name="Chart 7">
              <a:extLst>
                <a:ext uri="{FF2B5EF4-FFF2-40B4-BE49-F238E27FC236}">
                  <a16:creationId xmlns:a16="http://schemas.microsoft.com/office/drawing/2014/main" id="{43AD7437-D0FE-784C-8367-D6F6C5FB1A8B}"/>
                </a:ext>
              </a:extLst>
            </p:cNvPr>
            <p:cNvGraphicFramePr/>
            <p:nvPr/>
          </p:nvGraphicFramePr>
          <p:xfrm>
            <a:off x="2610680" y="2927651"/>
            <a:ext cx="2152489" cy="3021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D91C96E-0757-554B-A654-E8F49066BC32}"/>
                </a:ext>
              </a:extLst>
            </p:cNvPr>
            <p:cNvGraphicFramePr/>
            <p:nvPr/>
          </p:nvGraphicFramePr>
          <p:xfrm>
            <a:off x="5762638" y="2927651"/>
            <a:ext cx="2152489" cy="30219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062F9653-BBFD-6B41-BDB9-D10348C16D39}"/>
                </a:ext>
              </a:extLst>
            </p:cNvPr>
            <p:cNvGraphicFramePr/>
            <p:nvPr/>
          </p:nvGraphicFramePr>
          <p:xfrm>
            <a:off x="8852483" y="2927651"/>
            <a:ext cx="2152489" cy="3021929"/>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276A8019-05A8-F74D-9CC3-AB4E043EB3F3}"/>
                </a:ext>
              </a:extLst>
            </p:cNvPr>
            <p:cNvSpPr/>
            <p:nvPr/>
          </p:nvSpPr>
          <p:spPr>
            <a:xfrm>
              <a:off x="2610680" y="2039515"/>
              <a:ext cx="2152477"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t>‘Better impression’</a:t>
              </a:r>
            </a:p>
          </p:txBody>
        </p:sp>
        <p:sp>
          <p:nvSpPr>
            <p:cNvPr id="16" name="Rectangle 15">
              <a:extLst>
                <a:ext uri="{FF2B5EF4-FFF2-40B4-BE49-F238E27FC236}">
                  <a16:creationId xmlns:a16="http://schemas.microsoft.com/office/drawing/2014/main" id="{FBD8253C-B924-7742-9AFE-8042FB6A2CFF}"/>
                </a:ext>
              </a:extLst>
            </p:cNvPr>
            <p:cNvSpPr/>
            <p:nvPr/>
          </p:nvSpPr>
          <p:spPr>
            <a:xfrm>
              <a:off x="5762635" y="2031302"/>
              <a:ext cx="2152492"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t>‘Rational’ </a:t>
              </a:r>
              <a:b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t>brand perceptions</a:t>
              </a:r>
            </a:p>
          </p:txBody>
        </p:sp>
        <p:sp>
          <p:nvSpPr>
            <p:cNvPr id="18" name="Rectangle 17">
              <a:extLst>
                <a:ext uri="{FF2B5EF4-FFF2-40B4-BE49-F238E27FC236}">
                  <a16:creationId xmlns:a16="http://schemas.microsoft.com/office/drawing/2014/main" id="{17B7D672-D425-4043-B5FB-7F135EAB8FB4}"/>
                </a:ext>
              </a:extLst>
            </p:cNvPr>
            <p:cNvSpPr/>
            <p:nvPr/>
          </p:nvSpPr>
          <p:spPr>
            <a:xfrm>
              <a:off x="8846380" y="2031302"/>
              <a:ext cx="2158592"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323" b="1" i="0" u="none" strike="noStrike" kern="1200" cap="none" spc="0" normalizeH="0" baseline="0" noProof="0" dirty="0">
                  <a:ln>
                    <a:noFill/>
                  </a:ln>
                  <a:solidFill>
                    <a:srgbClr val="FFFFFF"/>
                  </a:solidFill>
                  <a:effectLst/>
                  <a:uLnTx/>
                  <a:uFillTx/>
                  <a:latin typeface="Helvetica" pitchFamily="2" charset="0"/>
                  <a:ea typeface="Helvetica" charset="0"/>
                  <a:cs typeface="Helvetica" charset="0"/>
                </a:rPr>
                <a:t>‘</a:t>
              </a:r>
              <a: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t>Emotional’ </a:t>
              </a:r>
              <a:b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1" i="0" u="none" strike="noStrike" kern="1200" cap="none" spc="0" normalizeH="0" baseline="0" noProof="0" dirty="0">
                  <a:ln>
                    <a:noFill/>
                  </a:ln>
                  <a:solidFill>
                    <a:srgbClr val="FFFFFF"/>
                  </a:solidFill>
                  <a:effectLst/>
                  <a:uLnTx/>
                  <a:uFillTx/>
                  <a:latin typeface="Arial" charset="0"/>
                  <a:ea typeface="Arial" charset="0"/>
                  <a:cs typeface="Arial" charset="0"/>
                </a:rPr>
                <a:t>brand perceptions</a:t>
              </a:r>
            </a:p>
          </p:txBody>
        </p:sp>
        <p:sp>
          <p:nvSpPr>
            <p:cNvPr id="19" name="Title 1">
              <a:extLst>
                <a:ext uri="{FF2B5EF4-FFF2-40B4-BE49-F238E27FC236}">
                  <a16:creationId xmlns:a16="http://schemas.microsoft.com/office/drawing/2014/main" id="{0147C487-12EF-B847-9811-5603194D3F43}"/>
                </a:ext>
              </a:extLst>
            </p:cNvPr>
            <p:cNvSpPr txBox="1">
              <a:spLocks/>
            </p:cNvSpPr>
            <p:nvPr/>
          </p:nvSpPr>
          <p:spPr bwMode="gray">
            <a:xfrm>
              <a:off x="2612066" y="2821256"/>
              <a:ext cx="1998691"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5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+30%</a:t>
              </a:r>
            </a:p>
          </p:txBody>
        </p:sp>
        <p:sp>
          <p:nvSpPr>
            <p:cNvPr id="20" name="Title 1">
              <a:extLst>
                <a:ext uri="{FF2B5EF4-FFF2-40B4-BE49-F238E27FC236}">
                  <a16:creationId xmlns:a16="http://schemas.microsoft.com/office/drawing/2014/main" id="{3A8F144A-2E4E-A343-B5BC-25D63AA6FEB9}"/>
                </a:ext>
              </a:extLst>
            </p:cNvPr>
            <p:cNvSpPr txBox="1">
              <a:spLocks/>
            </p:cNvSpPr>
            <p:nvPr/>
          </p:nvSpPr>
          <p:spPr bwMode="gray">
            <a:xfrm>
              <a:off x="5700527" y="2821256"/>
              <a:ext cx="2152487"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5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+42%</a:t>
              </a:r>
            </a:p>
          </p:txBody>
        </p:sp>
        <p:sp>
          <p:nvSpPr>
            <p:cNvPr id="21" name="Title 1">
              <a:extLst>
                <a:ext uri="{FF2B5EF4-FFF2-40B4-BE49-F238E27FC236}">
                  <a16:creationId xmlns:a16="http://schemas.microsoft.com/office/drawing/2014/main" id="{A65CBA5F-26B5-184F-B1D7-5FD0E4207BE7}"/>
                </a:ext>
              </a:extLst>
            </p:cNvPr>
            <p:cNvSpPr txBox="1">
              <a:spLocks/>
            </p:cNvSpPr>
            <p:nvPr/>
          </p:nvSpPr>
          <p:spPr bwMode="gray">
            <a:xfrm>
              <a:off x="8790372" y="2821256"/>
              <a:ext cx="2152487"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5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+60%</a:t>
              </a:r>
            </a:p>
          </p:txBody>
        </p:sp>
      </p:grpSp>
      <p:sp>
        <p:nvSpPr>
          <p:cNvPr id="22" name="TextBox 21">
            <a:extLst>
              <a:ext uri="{FF2B5EF4-FFF2-40B4-BE49-F238E27FC236}">
                <a16:creationId xmlns:a16="http://schemas.microsoft.com/office/drawing/2014/main" id="{E11754A1-8049-0D47-8907-978F136E3E52}"/>
              </a:ext>
            </a:extLst>
          </p:cNvPr>
          <p:cNvSpPr txBox="1"/>
          <p:nvPr/>
        </p:nvSpPr>
        <p:spPr>
          <a:xfrm>
            <a:off x="326593" y="1274903"/>
            <a:ext cx="3480702" cy="169277"/>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100" b="0" i="1" u="sng" strike="noStrike" kern="1200" cap="none" spc="0" normalizeH="0" baseline="0" noProof="0" dirty="0">
                <a:ln>
                  <a:noFill/>
                </a:ln>
                <a:solidFill>
                  <a:srgbClr val="FFFFFF"/>
                </a:solidFill>
                <a:effectLst/>
                <a:uLnTx/>
                <a:uFillTx/>
                <a:latin typeface="Arial" charset="0"/>
                <a:ea typeface="Arial" charset="0"/>
                <a:cs typeface="Arial" charset="0"/>
              </a:rPr>
              <a:t>Meta-analysis of 12 recent cinema campaigns</a:t>
            </a:r>
          </a:p>
        </p:txBody>
      </p:sp>
      <p:sp>
        <p:nvSpPr>
          <p:cNvPr id="23" name="Rectangle 22">
            <a:extLst>
              <a:ext uri="{FF2B5EF4-FFF2-40B4-BE49-F238E27FC236}">
                <a16:creationId xmlns:a16="http://schemas.microsoft.com/office/drawing/2014/main" id="{22270AA5-EB7D-E748-852B-6084F6D25071}"/>
              </a:ext>
            </a:extLst>
          </p:cNvPr>
          <p:cNvSpPr/>
          <p:nvPr/>
        </p:nvSpPr>
        <p:spPr>
          <a:xfrm>
            <a:off x="5582752" y="7184365"/>
            <a:ext cx="7765892" cy="492443"/>
          </a:xfrm>
          <a:prstGeom prst="rect">
            <a:avLst/>
          </a:prstGeom>
        </p:spPr>
        <p:txBody>
          <a:bodyPr wrap="square" lIns="0" tIns="0" rIns="0" bIns="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Meta-analysis consists of 12 campaigns</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Sectors include finance, travel, entertainment &amp; leisure, FMCG and charity</a:t>
            </a:r>
          </a:p>
          <a:p>
            <a:pPr marL="0" marR="0" lvl="0" indent="0" algn="r" defTabSz="10081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r" defTabSz="10081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8673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a:ln>
            <a:noFill/>
          </a:ln>
        </p:spPr>
        <p:txBody>
          <a:bodyPr vert="horz" wrap="none" lIns="0" tIns="0" rIns="0" bIns="0" rtlCol="0" anchor="ctr">
            <a:noAutofit/>
          </a:bodyPr>
          <a:lstStyle/>
          <a:p>
            <a:r>
              <a:rPr lang="en-US" sz="2800" spc="150" dirty="0"/>
              <a:t>Key findings</a:t>
            </a:r>
            <a:endParaRPr lang="en-GB" sz="2800" spc="150" dirty="0"/>
          </a:p>
        </p:txBody>
      </p:sp>
      <p:sp>
        <p:nvSpPr>
          <p:cNvPr id="14" name="Oval 13">
            <a:extLst>
              <a:ext uri="{FF2B5EF4-FFF2-40B4-BE49-F238E27FC236}">
                <a16:creationId xmlns:a16="http://schemas.microsoft.com/office/drawing/2014/main" id="{26002B07-574D-0C41-9AEE-5644D24FFA7F}"/>
              </a:ext>
            </a:extLst>
          </p:cNvPr>
          <p:cNvSpPr/>
          <p:nvPr/>
        </p:nvSpPr>
        <p:spPr>
          <a:xfrm>
            <a:off x="635955" y="2283163"/>
            <a:ext cx="2826000" cy="2826000"/>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rial" charset="0"/>
                <a:ea typeface="Arial" charset="0"/>
                <a:cs typeface="Arial" charset="0"/>
              </a:rPr>
              <a:t>Cinema meets different needs across societal, social and individual levels.</a:t>
            </a:r>
          </a:p>
        </p:txBody>
      </p:sp>
      <p:sp>
        <p:nvSpPr>
          <p:cNvPr id="15" name="Oval 14">
            <a:extLst>
              <a:ext uri="{FF2B5EF4-FFF2-40B4-BE49-F238E27FC236}">
                <a16:creationId xmlns:a16="http://schemas.microsoft.com/office/drawing/2014/main" id="{82273B3C-56E3-BA4E-9F3E-14736E9427A6}"/>
              </a:ext>
            </a:extLst>
          </p:cNvPr>
          <p:cNvSpPr/>
          <p:nvPr/>
        </p:nvSpPr>
        <p:spPr>
          <a:xfrm>
            <a:off x="3709751" y="2283163"/>
            <a:ext cx="2826000" cy="2826000"/>
          </a:xfrm>
          <a:prstGeom prst="ellipse">
            <a:avLst/>
          </a:prstGeom>
          <a:solidFill>
            <a:schemeClr val="accent2"/>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t>The unique cinema experience creates an immersive, </a:t>
            </a:r>
            <a:b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br>
            <a: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t>non-intrusive, ‘bubble’ </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t>of attention that no other AV format can provide.</a:t>
            </a:r>
          </a:p>
        </p:txBody>
      </p:sp>
      <p:sp>
        <p:nvSpPr>
          <p:cNvPr id="16" name="Oval 15">
            <a:extLst>
              <a:ext uri="{FF2B5EF4-FFF2-40B4-BE49-F238E27FC236}">
                <a16:creationId xmlns:a16="http://schemas.microsoft.com/office/drawing/2014/main" id="{2BFD11A2-0FC0-364E-AB5C-A31E0B194D72}"/>
              </a:ext>
            </a:extLst>
          </p:cNvPr>
          <p:cNvSpPr/>
          <p:nvPr/>
        </p:nvSpPr>
        <p:spPr>
          <a:xfrm>
            <a:off x="6783547" y="2283163"/>
            <a:ext cx="2826000" cy="2826000"/>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rial" charset="0"/>
                <a:ea typeface="Arial" charset="0"/>
                <a:cs typeface="Arial" charset="0"/>
              </a:rPr>
              <a:t>Brands can benefit from a positive transfer of attributes that cinema possesses including being seen as premium and trusted.</a:t>
            </a:r>
          </a:p>
        </p:txBody>
      </p:sp>
      <p:sp>
        <p:nvSpPr>
          <p:cNvPr id="18" name="Oval 17">
            <a:extLst>
              <a:ext uri="{FF2B5EF4-FFF2-40B4-BE49-F238E27FC236}">
                <a16:creationId xmlns:a16="http://schemas.microsoft.com/office/drawing/2014/main" id="{638E6611-3E0E-4B48-BF96-0DA4ED5AB819}"/>
              </a:ext>
            </a:extLst>
          </p:cNvPr>
          <p:cNvSpPr/>
          <p:nvPr/>
        </p:nvSpPr>
        <p:spPr>
          <a:xfrm>
            <a:off x="9857343" y="2283163"/>
            <a:ext cx="2826000" cy="2826000"/>
          </a:xfrm>
          <a:prstGeom prst="ellipse">
            <a:avLst/>
          </a:prstGeom>
          <a:solidFill>
            <a:schemeClr val="accent2"/>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rial" charset="0"/>
                <a:ea typeface="Arial" charset="0"/>
                <a:cs typeface="Arial" charset="0"/>
              </a:rPr>
              <a:t>The immersive ‘bubble’ of cinema is also the perfect environment to land key messages –both emotional &amp; rational – and creating a better brand impression. </a:t>
            </a:r>
          </a:p>
        </p:txBody>
      </p:sp>
    </p:spTree>
    <p:extLst>
      <p:ext uri="{BB962C8B-B14F-4D97-AF65-F5344CB8AC3E}">
        <p14:creationId xmlns:p14="http://schemas.microsoft.com/office/powerpoint/2010/main" val="449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3070251"/>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011226"/>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129276"/>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952201"/>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1188301"/>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9474" y="2390112"/>
            <a:ext cx="12624003" cy="2246769"/>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4000" b="0" i="1" u="none" strike="noStrike" kern="1200" cap="none" spc="100" normalizeH="0" baseline="0" noProof="0" dirty="0">
                <a:ln>
                  <a:noFill/>
                </a:ln>
                <a:solidFill>
                  <a:srgbClr val="FFFFFF"/>
                </a:solidFill>
                <a:effectLst/>
                <a:uLnTx/>
                <a:uFillTx/>
                <a:latin typeface="Impact" charset="0"/>
                <a:ea typeface="Impact" charset="0"/>
                <a:cs typeface="Impact" charset="0"/>
              </a:rPr>
              <a:t>THANK </a:t>
            </a:r>
            <a:r>
              <a:rPr kumimoji="0" lang="en-US" sz="14000" b="0" i="1" u="none" strike="noStrike" kern="1200" cap="none" spc="100" normalizeH="0" baseline="0" noProof="0" dirty="0">
                <a:ln>
                  <a:noFill/>
                </a:ln>
                <a:solidFill>
                  <a:srgbClr val="FB3449"/>
                </a:solidFill>
                <a:effectLst/>
                <a:uLnTx/>
                <a:uFillTx/>
                <a:latin typeface="Impact" charset="0"/>
                <a:ea typeface="Impact" charset="0"/>
                <a:cs typeface="Impact" charset="0"/>
              </a:rPr>
              <a:t>YOU</a:t>
            </a:r>
          </a:p>
        </p:txBody>
      </p:sp>
      <p:cxnSp>
        <p:nvCxnSpPr>
          <p:cNvPr id="22" name="Straight Connector 21"/>
          <p:cNvCxnSpPr/>
          <p:nvPr/>
        </p:nvCxnSpPr>
        <p:spPr>
          <a:xfrm>
            <a:off x="0" y="5893177"/>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99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4673" b="11027"/>
          <a:stretch/>
        </p:blipFill>
        <p:spPr>
          <a:xfrm>
            <a:off x="-1" y="0"/>
            <a:ext cx="13442952" cy="7561263"/>
          </a:xfrm>
          <a:prstGeom prst="rect">
            <a:avLst/>
          </a:prstGeom>
        </p:spPr>
      </p:pic>
      <p:sp>
        <p:nvSpPr>
          <p:cNvPr id="4" name="Rectangle 3"/>
          <p:cNvSpPr/>
          <p:nvPr/>
        </p:nvSpPr>
        <p:spPr>
          <a:xfrm>
            <a:off x="0" y="0"/>
            <a:ext cx="13442951" cy="7561263"/>
          </a:xfrm>
          <a:prstGeom prst="rect">
            <a:avLst/>
          </a:prstGeom>
          <a:solidFill>
            <a:srgbClr val="FB3449">
              <a:alpha val="5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2290546" y="2434108"/>
            <a:ext cx="8861858" cy="2693045"/>
          </a:xfrm>
        </p:spPr>
        <p:txBody>
          <a:bodyPr wrap="square">
            <a:spAutoFit/>
          </a:bodyPr>
          <a:lstStyle/>
          <a:p>
            <a:pPr algn="ctr">
              <a:lnSpc>
                <a:spcPts val="10500"/>
              </a:lnSpc>
            </a:pPr>
            <a:r>
              <a:rPr lang="en-US" sz="10000" spc="150" dirty="0"/>
              <a:t>WHAT WE LEARNT </a:t>
            </a:r>
            <a:r>
              <a:rPr lang="en-US" sz="10000" i="1" spc="150" dirty="0"/>
              <a:t>ABOUT </a:t>
            </a:r>
            <a:r>
              <a:rPr lang="en-US" sz="10000" i="1" cap="none" spc="150" dirty="0"/>
              <a:t>16-34s</a:t>
            </a:r>
          </a:p>
        </p:txBody>
      </p:sp>
      <p:pic>
        <p:nvPicPr>
          <p:cNvPr id="9" name="Picture 8">
            <a:extLst>
              <a:ext uri="{FF2B5EF4-FFF2-40B4-BE49-F238E27FC236}">
                <a16:creationId xmlns:a16="http://schemas.microsoft.com/office/drawing/2014/main" id="{6746BA48-719C-5145-800F-E2F4A8CDB8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0" name="Picture 9">
            <a:extLst>
              <a:ext uri="{FF2B5EF4-FFF2-40B4-BE49-F238E27FC236}">
                <a16:creationId xmlns:a16="http://schemas.microsoft.com/office/drawing/2014/main" id="{315C2D16-7288-1840-A3A7-5D4EC6A663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1" name="Straight Connector 10">
            <a:extLst>
              <a:ext uri="{FF2B5EF4-FFF2-40B4-BE49-F238E27FC236}">
                <a16:creationId xmlns:a16="http://schemas.microsoft.com/office/drawing/2014/main" id="{00304E0A-8A39-0B4D-AB7A-CC6D1F932297}"/>
              </a:ext>
            </a:extLst>
          </p:cNvPr>
          <p:cNvCxnSpPr/>
          <p:nvPr/>
        </p:nvCxnSpPr>
        <p:spPr>
          <a:xfrm>
            <a:off x="1234675" y="7153109"/>
            <a:ext cx="0" cy="32742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173534-4858-5343-8888-A0A0120F8E5C}"/>
              </a:ext>
            </a:extLst>
          </p:cNvPr>
          <p:cNvCxnSpPr/>
          <p:nvPr/>
        </p:nvCxnSpPr>
        <p:spPr bwMode="gray">
          <a:xfrm>
            <a:off x="0" y="7069863"/>
            <a:ext cx="13442950"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p:spPr>
        <p:txBody>
          <a:bodyPr/>
          <a:lstStyle/>
          <a:p>
            <a:r>
              <a:rPr lang="en-GB" sz="2800" spc="150" dirty="0">
                <a:solidFill>
                  <a:srgbClr val="FFFFFF"/>
                </a:solidFill>
              </a:rPr>
              <a:t>Five key themes</a:t>
            </a:r>
          </a:p>
        </p:txBody>
      </p:sp>
      <p:grpSp>
        <p:nvGrpSpPr>
          <p:cNvPr id="35" name="Group 34"/>
          <p:cNvGrpSpPr/>
          <p:nvPr/>
        </p:nvGrpSpPr>
        <p:grpSpPr>
          <a:xfrm>
            <a:off x="3042377" y="1828800"/>
            <a:ext cx="2340000" cy="3822686"/>
            <a:chOff x="3051310" y="1727200"/>
            <a:chExt cx="2340000" cy="3822686"/>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310" y="1727200"/>
              <a:ext cx="2340000" cy="2340000"/>
            </a:xfrm>
            <a:prstGeom prst="rect">
              <a:avLst/>
            </a:prstGeom>
          </p:spPr>
        </p:pic>
        <p:sp>
          <p:nvSpPr>
            <p:cNvPr id="14" name="Oval 13">
              <a:extLst>
                <a:ext uri="{FF2B5EF4-FFF2-40B4-BE49-F238E27FC236}">
                  <a16:creationId xmlns:a16="http://schemas.microsoft.com/office/drawing/2014/main" id="{1F731677-52ED-CD4E-B2ED-81D936DAD45D}"/>
                </a:ext>
              </a:extLst>
            </p:cNvPr>
            <p:cNvSpPr/>
            <p:nvPr/>
          </p:nvSpPr>
          <p:spPr>
            <a:xfrm>
              <a:off x="3255963" y="3619035"/>
              <a:ext cx="1930694" cy="1930851"/>
            </a:xfrm>
            <a:prstGeom prst="ellipse">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t>Heavy on demand consumers</a:t>
              </a:r>
              <a:endParaRPr kumimoji="0" lang="en-GB" sz="1600" b="0" i="0" u="none" strike="noStrike" kern="1200" cap="none" spc="50" normalizeH="0" baseline="0" noProof="0" dirty="0">
                <a:ln>
                  <a:noFill/>
                </a:ln>
                <a:solidFill>
                  <a:srgbClr val="FFFFFF"/>
                </a:solidFill>
                <a:effectLst/>
                <a:uLnTx/>
                <a:uFillTx/>
                <a:latin typeface="Arial" charset="0"/>
                <a:ea typeface="Arial" charset="0"/>
                <a:cs typeface="Arial" charset="0"/>
              </a:endParaRPr>
            </a:p>
          </p:txBody>
        </p:sp>
      </p:grpSp>
      <p:grpSp>
        <p:nvGrpSpPr>
          <p:cNvPr id="36" name="Group 35"/>
          <p:cNvGrpSpPr/>
          <p:nvPr/>
        </p:nvGrpSpPr>
        <p:grpSpPr>
          <a:xfrm>
            <a:off x="5529384" y="1828800"/>
            <a:ext cx="2340000" cy="3822686"/>
            <a:chOff x="5293109" y="1727200"/>
            <a:chExt cx="2340000" cy="38226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109" y="1727200"/>
              <a:ext cx="2340000" cy="2340000"/>
            </a:xfrm>
            <a:prstGeom prst="rect">
              <a:avLst/>
            </a:prstGeom>
          </p:spPr>
        </p:pic>
        <p:sp>
          <p:nvSpPr>
            <p:cNvPr id="15" name="Oval 14">
              <a:extLst>
                <a:ext uri="{FF2B5EF4-FFF2-40B4-BE49-F238E27FC236}">
                  <a16:creationId xmlns:a16="http://schemas.microsoft.com/office/drawing/2014/main" id="{7C8A1910-D19C-504C-B67E-6B5CAAB68475}"/>
                </a:ext>
              </a:extLst>
            </p:cNvPr>
            <p:cNvSpPr/>
            <p:nvPr/>
          </p:nvSpPr>
          <p:spPr>
            <a:xfrm>
              <a:off x="5497762" y="3619035"/>
              <a:ext cx="1930694" cy="1930851"/>
            </a:xfrm>
            <a:prstGeom prst="ellipse">
              <a:avLst/>
            </a:prstGeom>
            <a:solidFill>
              <a:srgbClr val="0099A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t>Easily distracted when viewing</a:t>
              </a:r>
              <a:endParaRPr kumimoji="0" lang="en-GB" sz="1600" b="0" i="0" u="none" strike="noStrike" kern="1200" cap="none" spc="50" normalizeH="0" baseline="0" noProof="0" dirty="0">
                <a:ln>
                  <a:noFill/>
                </a:ln>
                <a:solidFill>
                  <a:srgbClr val="FFFFFF"/>
                </a:solidFill>
                <a:effectLst/>
                <a:uLnTx/>
                <a:uFillTx/>
                <a:latin typeface="Arial" charset="0"/>
                <a:ea typeface="Arial" charset="0"/>
                <a:cs typeface="Arial" charset="0"/>
              </a:endParaRPr>
            </a:p>
          </p:txBody>
        </p:sp>
      </p:grpSp>
      <p:grpSp>
        <p:nvGrpSpPr>
          <p:cNvPr id="37" name="Group 36"/>
          <p:cNvGrpSpPr/>
          <p:nvPr/>
        </p:nvGrpSpPr>
        <p:grpSpPr>
          <a:xfrm>
            <a:off x="8016391" y="1828800"/>
            <a:ext cx="2340000" cy="3822686"/>
            <a:chOff x="7884013" y="1727200"/>
            <a:chExt cx="2340000" cy="3822686"/>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13" y="1727200"/>
              <a:ext cx="2340000" cy="2340000"/>
            </a:xfrm>
            <a:prstGeom prst="rect">
              <a:avLst/>
            </a:prstGeom>
          </p:spPr>
        </p:pic>
        <p:sp>
          <p:nvSpPr>
            <p:cNvPr id="16" name="Oval 15">
              <a:extLst>
                <a:ext uri="{FF2B5EF4-FFF2-40B4-BE49-F238E27FC236}">
                  <a16:creationId xmlns:a16="http://schemas.microsoft.com/office/drawing/2014/main" id="{EB0E2152-6003-5B46-85A0-42515E04A65E}"/>
                </a:ext>
              </a:extLst>
            </p:cNvPr>
            <p:cNvSpPr/>
            <p:nvPr/>
          </p:nvSpPr>
          <p:spPr>
            <a:xfrm>
              <a:off x="8088666" y="3619035"/>
              <a:ext cx="1930694" cy="1930851"/>
            </a:xfrm>
            <a:prstGeom prst="ellipse">
              <a:avLst/>
            </a:prstGeom>
            <a:solidFill>
              <a:srgbClr val="8547AD"/>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t>Advertising avoiders</a:t>
              </a:r>
              <a:endParaRPr kumimoji="0" lang="en-GB" sz="1600" b="0" i="0" u="none" strike="noStrike" kern="1200" cap="none" spc="50" normalizeH="0" baseline="0" noProof="0" dirty="0">
                <a:ln>
                  <a:noFill/>
                </a:ln>
                <a:solidFill>
                  <a:srgbClr val="FFFFFF"/>
                </a:solidFill>
                <a:effectLst/>
                <a:uLnTx/>
                <a:uFillTx/>
                <a:latin typeface="Arial" charset="0"/>
                <a:ea typeface="Arial" charset="0"/>
                <a:cs typeface="Arial" charset="0"/>
              </a:endParaRPr>
            </a:p>
          </p:txBody>
        </p:sp>
      </p:grpSp>
      <p:grpSp>
        <p:nvGrpSpPr>
          <p:cNvPr id="38" name="Group 37"/>
          <p:cNvGrpSpPr/>
          <p:nvPr/>
        </p:nvGrpSpPr>
        <p:grpSpPr>
          <a:xfrm>
            <a:off x="10503399" y="1828800"/>
            <a:ext cx="2340000" cy="3822686"/>
            <a:chOff x="10503399" y="1727200"/>
            <a:chExt cx="2340000" cy="3822686"/>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3399" y="1727200"/>
              <a:ext cx="2340000" cy="2340000"/>
            </a:xfrm>
            <a:prstGeom prst="rect">
              <a:avLst/>
            </a:prstGeom>
          </p:spPr>
        </p:pic>
        <p:sp>
          <p:nvSpPr>
            <p:cNvPr id="18" name="Oval 17">
              <a:extLst>
                <a:ext uri="{FF2B5EF4-FFF2-40B4-BE49-F238E27FC236}">
                  <a16:creationId xmlns:a16="http://schemas.microsoft.com/office/drawing/2014/main" id="{1E5B7774-4D4C-6B4C-8E39-19D12C578300}"/>
                </a:ext>
              </a:extLst>
            </p:cNvPr>
            <p:cNvSpPr/>
            <p:nvPr/>
          </p:nvSpPr>
          <p:spPr>
            <a:xfrm>
              <a:off x="10708052" y="3619035"/>
              <a:ext cx="1930694" cy="1930851"/>
            </a:xfrm>
            <a:prstGeom prst="ellipse">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t>Still passionate about brands</a:t>
              </a:r>
              <a:endParaRPr kumimoji="0" lang="en-GB" sz="1600" b="0" i="0" u="none" strike="noStrike" kern="1200" cap="none" spc="50" normalizeH="0" baseline="0" noProof="0" dirty="0">
                <a:ln>
                  <a:noFill/>
                </a:ln>
                <a:solidFill>
                  <a:srgbClr val="FFFFFF"/>
                </a:solidFill>
                <a:effectLst/>
                <a:uLnTx/>
                <a:uFillTx/>
                <a:latin typeface="Arial" charset="0"/>
                <a:ea typeface="Arial" charset="0"/>
                <a:cs typeface="Arial" charset="0"/>
              </a:endParaRPr>
            </a:p>
          </p:txBody>
        </p:sp>
      </p:grpSp>
      <p:grpSp>
        <p:nvGrpSpPr>
          <p:cNvPr id="34" name="Group 33"/>
          <p:cNvGrpSpPr/>
          <p:nvPr/>
        </p:nvGrpSpPr>
        <p:grpSpPr>
          <a:xfrm>
            <a:off x="555370" y="1828800"/>
            <a:ext cx="2340000" cy="3822686"/>
            <a:chOff x="555370" y="1727200"/>
            <a:chExt cx="2340000" cy="3822686"/>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370" y="1727200"/>
              <a:ext cx="2340000" cy="2340000"/>
            </a:xfrm>
            <a:prstGeom prst="rect">
              <a:avLst/>
            </a:prstGeom>
          </p:spPr>
        </p:pic>
        <p:sp>
          <p:nvSpPr>
            <p:cNvPr id="22" name="Oval 21">
              <a:extLst>
                <a:ext uri="{FF2B5EF4-FFF2-40B4-BE49-F238E27FC236}">
                  <a16:creationId xmlns:a16="http://schemas.microsoft.com/office/drawing/2014/main" id="{41B767BA-CEF2-7341-ADD1-B466F6C6FB27}"/>
                </a:ext>
              </a:extLst>
            </p:cNvPr>
            <p:cNvSpPr/>
            <p:nvPr/>
          </p:nvSpPr>
          <p:spPr>
            <a:xfrm>
              <a:off x="760023" y="3619035"/>
              <a:ext cx="1930694" cy="1930851"/>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t>Happiest when </a:t>
              </a:r>
              <a:b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br>
              <a:r>
                <a:rPr kumimoji="0" lang="en-GB" sz="1600" b="1" i="0" u="none" strike="noStrike" kern="1200" cap="none" spc="50" normalizeH="0" baseline="0" noProof="0" dirty="0">
                  <a:ln>
                    <a:noFill/>
                  </a:ln>
                  <a:solidFill>
                    <a:srgbClr val="FFFFFF"/>
                  </a:solidFill>
                  <a:effectLst/>
                  <a:uLnTx/>
                  <a:uFillTx/>
                  <a:latin typeface="Arial" charset="0"/>
                  <a:ea typeface="Arial" charset="0"/>
                  <a:cs typeface="Arial" charset="0"/>
                </a:rPr>
                <a:t>co-viewing</a:t>
              </a:r>
              <a:endParaRPr kumimoji="0" lang="en-GB" sz="1600" b="0" i="0" u="none" strike="noStrike" kern="1200" cap="none" spc="50" normalizeH="0" baseline="0" noProof="0" dirty="0">
                <a:ln>
                  <a:noFill/>
                </a:ln>
                <a:solidFill>
                  <a:srgbClr val="FFFFFF"/>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8640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p:spPr>
        <p:txBody>
          <a:bodyPr/>
          <a:lstStyle/>
          <a:p>
            <a:r>
              <a:rPr lang="en-GB" sz="2800" spc="150" dirty="0">
                <a:solidFill>
                  <a:srgbClr val="FFFFFF"/>
                </a:solidFill>
              </a:rPr>
              <a:t>They are happiest when co-viewing</a:t>
            </a:r>
          </a:p>
        </p:txBody>
      </p:sp>
      <p:grpSp>
        <p:nvGrpSpPr>
          <p:cNvPr id="2" name="Group 1"/>
          <p:cNvGrpSpPr/>
          <p:nvPr/>
        </p:nvGrpSpPr>
        <p:grpSpPr>
          <a:xfrm>
            <a:off x="652854" y="1367422"/>
            <a:ext cx="12137243" cy="4619856"/>
            <a:chOff x="546100" y="1367422"/>
            <a:chExt cx="12137243" cy="4619856"/>
          </a:xfrm>
        </p:grpSpPr>
        <p:pic>
          <p:nvPicPr>
            <p:cNvPr id="19" name="Picture 18">
              <a:extLst>
                <a:ext uri="{FF2B5EF4-FFF2-40B4-BE49-F238E27FC236}">
                  <a16:creationId xmlns:a16="http://schemas.microsoft.com/office/drawing/2014/main" id="{BE680D0E-B1FE-7948-A996-B26C090AD9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54" t="8147" r="27327" b="5974"/>
            <a:stretch/>
          </p:blipFill>
          <p:spPr>
            <a:xfrm>
              <a:off x="6158254" y="1367422"/>
              <a:ext cx="6525089" cy="4619856"/>
            </a:xfrm>
            <a:prstGeom prst="rect">
              <a:avLst/>
            </a:prstGeom>
          </p:spPr>
        </p:pic>
        <p:sp>
          <p:nvSpPr>
            <p:cNvPr id="27" name="Rectangle 26"/>
            <p:cNvSpPr/>
            <p:nvPr/>
          </p:nvSpPr>
          <p:spPr>
            <a:xfrm>
              <a:off x="546100" y="1367422"/>
              <a:ext cx="5612153" cy="4619856"/>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180000" tIns="0" rIns="180000" bIns="0" rtlCol="0" anchor="ctr"/>
            <a:lstStyle/>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“Me and my partner save our favourite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show to watch together.”</a:t>
              </a:r>
              <a:endPar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Female, 23</a:t>
              </a: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 tend to be more lively and energetic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when watching with other people.”</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Male, 31</a:t>
              </a:r>
            </a:p>
          </p:txBody>
        </p:sp>
      </p:grpSp>
    </p:spTree>
    <p:extLst>
      <p:ext uri="{BB962C8B-B14F-4D97-AF65-F5344CB8AC3E}">
        <p14:creationId xmlns:p14="http://schemas.microsoft.com/office/powerpoint/2010/main" val="396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p:spPr>
        <p:txBody>
          <a:bodyPr/>
          <a:lstStyle/>
          <a:p>
            <a:r>
              <a:rPr lang="en-GB" sz="2800" spc="150" dirty="0">
                <a:solidFill>
                  <a:srgbClr val="FFFFFF"/>
                </a:solidFill>
              </a:rPr>
              <a:t>They are heavy on demand consumers</a:t>
            </a:r>
          </a:p>
        </p:txBody>
      </p:sp>
      <p:grpSp>
        <p:nvGrpSpPr>
          <p:cNvPr id="4" name="Group 3"/>
          <p:cNvGrpSpPr/>
          <p:nvPr/>
        </p:nvGrpSpPr>
        <p:grpSpPr>
          <a:xfrm>
            <a:off x="652855" y="1367422"/>
            <a:ext cx="12137241" cy="4624196"/>
            <a:chOff x="546101" y="1367422"/>
            <a:chExt cx="12137241" cy="4624196"/>
          </a:xfrm>
        </p:grpSpPr>
        <p:pic>
          <p:nvPicPr>
            <p:cNvPr id="8" name="Picture 7">
              <a:extLst>
                <a:ext uri="{FF2B5EF4-FFF2-40B4-BE49-F238E27FC236}">
                  <a16:creationId xmlns:a16="http://schemas.microsoft.com/office/drawing/2014/main" id="{BE680D0E-B1FE-7948-A996-B26C090AD9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43" r="27748" b="2829"/>
            <a:stretch/>
          </p:blipFill>
          <p:spPr>
            <a:xfrm>
              <a:off x="6158253" y="1367423"/>
              <a:ext cx="6525089" cy="4624195"/>
            </a:xfrm>
            <a:prstGeom prst="rect">
              <a:avLst/>
            </a:prstGeom>
          </p:spPr>
        </p:pic>
        <p:sp>
          <p:nvSpPr>
            <p:cNvPr id="13" name="Rectangle 12"/>
            <p:cNvSpPr/>
            <p:nvPr/>
          </p:nvSpPr>
          <p:spPr>
            <a:xfrm>
              <a:off x="546101" y="1367422"/>
              <a:ext cx="5612152" cy="4624195"/>
            </a:xfrm>
            <a:prstGeom prst="rect">
              <a:avLst/>
            </a:prstGeom>
            <a:solidFill>
              <a:srgbClr val="B6008D"/>
            </a:solidFill>
            <a:ln>
              <a:noFill/>
            </a:ln>
          </p:spPr>
          <p:style>
            <a:lnRef idx="1">
              <a:schemeClr val="accent1"/>
            </a:lnRef>
            <a:fillRef idx="2">
              <a:schemeClr val="accent1"/>
            </a:fillRef>
            <a:effectRef idx="1">
              <a:schemeClr val="accent1"/>
            </a:effectRef>
            <a:fontRef idx="minor">
              <a:schemeClr val="dk1"/>
            </a:fontRef>
          </p:style>
          <p:txBody>
            <a:bodyPr lIns="180000" tIns="0" rIns="180000" bIns="0" rtlCol="0" anchor="ctr"/>
            <a:lstStyle/>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“With catch up TV you can watch practically anything at anytime now.”</a:t>
              </a:r>
              <a:b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Female, 18</a:t>
              </a: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“We are currently binge watching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Red Dwarf.”</a:t>
              </a:r>
              <a:b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Male, 27</a:t>
              </a:r>
            </a:p>
          </p:txBody>
        </p:sp>
      </p:grpSp>
    </p:spTree>
    <p:extLst>
      <p:ext uri="{BB962C8B-B14F-4D97-AF65-F5344CB8AC3E}">
        <p14:creationId xmlns:p14="http://schemas.microsoft.com/office/powerpoint/2010/main" val="18928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70000"/>
            <a:ext cx="12413343" cy="409568"/>
          </a:xfrm>
        </p:spPr>
        <p:txBody>
          <a:bodyPr/>
          <a:lstStyle/>
          <a:p>
            <a:r>
              <a:rPr lang="en-GB" sz="2800" spc="150" dirty="0">
                <a:solidFill>
                  <a:srgbClr val="FFFFFF"/>
                </a:solidFill>
              </a:rPr>
              <a:t>They are easily distracted while viewing</a:t>
            </a:r>
          </a:p>
        </p:txBody>
      </p:sp>
      <p:grpSp>
        <p:nvGrpSpPr>
          <p:cNvPr id="6" name="Group 5"/>
          <p:cNvGrpSpPr/>
          <p:nvPr/>
        </p:nvGrpSpPr>
        <p:grpSpPr>
          <a:xfrm>
            <a:off x="652855" y="1367422"/>
            <a:ext cx="12137241" cy="4624196"/>
            <a:chOff x="546100" y="1367422"/>
            <a:chExt cx="12137241" cy="4624196"/>
          </a:xfrm>
        </p:grpSpPr>
        <p:pic>
          <p:nvPicPr>
            <p:cNvPr id="5" name="Picture 4">
              <a:extLst>
                <a:ext uri="{FF2B5EF4-FFF2-40B4-BE49-F238E27FC236}">
                  <a16:creationId xmlns:a16="http://schemas.microsoft.com/office/drawing/2014/main" id="{BE680D0E-B1FE-7948-A996-B26C090AD97F}"/>
                </a:ext>
              </a:extLst>
            </p:cNvPr>
            <p:cNvPicPr>
              <a:picLocks noChangeAspect="1"/>
            </p:cNvPicPr>
            <p:nvPr/>
          </p:nvPicPr>
          <p:blipFill rotWithShape="1">
            <a:blip r:embed="rId3">
              <a:extLst>
                <a:ext uri="{28A0092B-C50C-407E-A947-70E740481C1C}">
                  <a14:useLocalDpi xmlns:a14="http://schemas.microsoft.com/office/drawing/2010/main" val="0"/>
                </a:ext>
              </a:extLst>
            </a:blip>
            <a:srcRect l="4487" r="36531"/>
            <a:stretch/>
          </p:blipFill>
          <p:spPr>
            <a:xfrm>
              <a:off x="6158252" y="1367423"/>
              <a:ext cx="6525089" cy="4624195"/>
            </a:xfrm>
            <a:prstGeom prst="rect">
              <a:avLst/>
            </a:prstGeom>
          </p:spPr>
        </p:pic>
        <p:sp>
          <p:nvSpPr>
            <p:cNvPr id="4" name="Rectangle 3"/>
            <p:cNvSpPr/>
            <p:nvPr/>
          </p:nvSpPr>
          <p:spPr>
            <a:xfrm>
              <a:off x="546100" y="1367422"/>
              <a:ext cx="5612151" cy="4624195"/>
            </a:xfrm>
            <a:prstGeom prst="rect">
              <a:avLst/>
            </a:prstGeom>
            <a:solidFill>
              <a:srgbClr val="0099A8"/>
            </a:solidFill>
            <a:ln>
              <a:noFill/>
            </a:ln>
          </p:spPr>
          <p:style>
            <a:lnRef idx="1">
              <a:schemeClr val="accent1"/>
            </a:lnRef>
            <a:fillRef idx="2">
              <a:schemeClr val="accent1"/>
            </a:fillRef>
            <a:effectRef idx="1">
              <a:schemeClr val="accent1"/>
            </a:effectRef>
            <a:fontRef idx="minor">
              <a:schemeClr val="dk1"/>
            </a:fontRef>
          </p:style>
          <p:txBody>
            <a:bodyPr lIns="180000" tIns="0" rIns="180000" bIns="0" rtlCol="0" anchor="ctr"/>
            <a:lstStyle/>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“I was on social media at the same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time as watching…as usual.”</a:t>
              </a:r>
              <a:b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Female, 34</a:t>
              </a: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“I wanted something a bit interesting to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engage me a little whilst packing a </a:t>
              </a:r>
            </a:p>
            <a:p>
              <a:pPr marL="0" marR="0" lvl="0" indent="0" algn="ctr" defTabSz="1008126" rtl="0" eaLnBrk="1" fontAlgn="auto" latinLnBrk="0" hangingPunct="1">
                <a:lnSpc>
                  <a:spcPts val="23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case, not too much though.”</a:t>
              </a:r>
              <a:b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400" b="0" i="1" u="none" strike="noStrike" kern="1200" cap="none" spc="0" normalizeH="0" baseline="0" noProof="0" dirty="0">
                  <a:ln>
                    <a:noFill/>
                  </a:ln>
                  <a:solidFill>
                    <a:srgbClr val="FFFFFF"/>
                  </a:solidFill>
                  <a:effectLst/>
                  <a:uLnTx/>
                  <a:uFillTx/>
                  <a:latin typeface="Arial" charset="0"/>
                  <a:ea typeface="Arial" charset="0"/>
                  <a:cs typeface="Arial" charset="0"/>
                </a:rPr>
                <a:t>Female, 20</a:t>
              </a:r>
            </a:p>
            <a:p>
              <a:pPr marL="0" marR="0" lvl="0" indent="0" algn="ctr" defTabSz="1008126" rtl="0" eaLnBrk="1" fontAlgn="auto" latinLnBrk="0" hangingPunct="1">
                <a:lnSpc>
                  <a:spcPts val="23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75944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6051</Words>
  <Application>Microsoft Macintosh PowerPoint</Application>
  <PresentationFormat>Custom</PresentationFormat>
  <Paragraphs>583</Paragraphs>
  <Slides>42</Slides>
  <Notes>36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Century Gothic</vt:lpstr>
      <vt:lpstr>Helvetica</vt:lpstr>
      <vt:lpstr>Impact</vt:lpstr>
      <vt:lpstr>Wingdings</vt:lpstr>
      <vt:lpstr>5_Copy Slides</vt:lpstr>
      <vt:lpstr>think-cell Slide</vt:lpstr>
      <vt:lpstr>PowerPoint Presentation</vt:lpstr>
      <vt:lpstr>objective</vt:lpstr>
      <vt:lpstr>“Well, how are you going to do that?”</vt:lpstr>
      <vt:lpstr>THE APPROACH</vt:lpstr>
      <vt:lpstr>WHAT WE LEARNT ABOUT 16-34s</vt:lpstr>
      <vt:lpstr>Five key themes</vt:lpstr>
      <vt:lpstr>They are happiest when co-viewing</vt:lpstr>
      <vt:lpstr>They are heavy on demand consumers</vt:lpstr>
      <vt:lpstr>They are easily distracted while viewing</vt:lpstr>
      <vt:lpstr>They AVOID ADVERTISING</vt:lpstr>
      <vt:lpstr>TheY STILL FEEL CONNECTED TO BRANDS</vt:lpstr>
      <vt:lpstr>PowerPoint Presentation</vt:lpstr>
      <vt:lpstr>“WHAT are they watching?”</vt:lpstr>
      <vt:lpstr>CINEMA OCCUPIES A UNIQUE ROLE IN THE WORLD OF AV</vt:lpstr>
      <vt:lpstr>LIVE TV</vt:lpstr>
      <vt:lpstr>Video on demand (VOD)</vt:lpstr>
      <vt:lpstr>YOUTUBE</vt:lpstr>
      <vt:lpstr>Social video</vt:lpstr>
      <vt:lpstr>The cinema experience</vt:lpstr>
      <vt:lpstr>Cinema meets different needs at a range of levels</vt:lpstr>
      <vt:lpstr>Cinema provides cultural moments</vt:lpstr>
      <vt:lpstr>Above all it’s an experience they share with those they’re closest with.</vt:lpstr>
      <vt:lpstr>PowerPoint Presentation</vt:lpstr>
      <vt:lpstr>PowerPoint Presentation</vt:lpstr>
      <vt:lpstr>CINEMA ‘RITUALS’</vt:lpstr>
      <vt:lpstr>‘formalised rituals’</vt:lpstr>
      <vt:lpstr>EVERYONE HAS THEIR OWN CINEMA RITUALS</vt:lpstr>
      <vt:lpstr>They ‘switch off’ to ‘switch on’</vt:lpstr>
      <vt:lpstr>Ads have a clear role within the rituals of cinema</vt:lpstr>
      <vt:lpstr>This puts cinema ads in a unique context</vt:lpstr>
      <vt:lpstr>The unique power of cinema advertising</vt:lpstr>
      <vt:lpstr>Cinema ads bring the viewer into a ‘bubble’</vt:lpstr>
      <vt:lpstr>THEY ARE IMMERSIVE RATHER THAN INTERRUPTIVE</vt:lpstr>
      <vt:lpstr>PowerPoint Presentation</vt:lpstr>
      <vt:lpstr>PowerPoint Presentation</vt:lpstr>
      <vt:lpstr>CINEMA IS THE PLACE FOR BRANDS TO TELL THEIR ‘FULL STORY’</vt:lpstr>
      <vt:lpstr>Discussing each ad is also part of the ‘fun’</vt:lpstr>
      <vt:lpstr>“I need someone to show me my place in all of this”</vt:lpstr>
      <vt:lpstr>Brands can benefit from a transfer of positive attributes</vt:lpstr>
      <vt:lpstr>Cinema delivers at an ‘emotional’ and ‘rational’ level</vt:lpstr>
      <vt:lpstr>Key findings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2018-11-16T18:07:44Z</cp:lastPrinted>
  <dcterms:created xsi:type="dcterms:W3CDTF">2016-12-08T16:13:43Z</dcterms:created>
  <dcterms:modified xsi:type="dcterms:W3CDTF">2019-10-02T13:48:51Z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