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5"/>
  </p:notesMasterIdLst>
  <p:handoutMasterIdLst>
    <p:handoutMasterId r:id="rId6"/>
  </p:handoutMasterIdLst>
  <p:sldIdLst>
    <p:sldId id="451" r:id="rId3"/>
    <p:sldId id="452" r:id="rId4"/>
  </p:sldIdLst>
  <p:sldSz cx="10080625" cy="7561263"/>
  <p:notesSz cx="6797675" cy="9926638"/>
  <p:custDataLst>
    <p:tags r:id="rId7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>
          <p15:clr>
            <a:srgbClr val="A4A3A4"/>
          </p15:clr>
        </p15:guide>
        <p15:guide id="2" orient="horz" pos="4624">
          <p15:clr>
            <a:srgbClr val="A4A3A4"/>
          </p15:clr>
        </p15:guide>
        <p15:guide id="3" orient="horz" pos="1513">
          <p15:clr>
            <a:srgbClr val="A4A3A4"/>
          </p15:clr>
        </p15:guide>
        <p15:guide id="4" orient="horz" pos="1220">
          <p15:clr>
            <a:srgbClr val="A4A3A4"/>
          </p15:clr>
        </p15:guide>
        <p15:guide id="5" orient="horz" pos="879">
          <p15:clr>
            <a:srgbClr val="A4A3A4"/>
          </p15:clr>
        </p15:guide>
        <p15:guide id="6" orient="horz" pos="1154">
          <p15:clr>
            <a:srgbClr val="A4A3A4"/>
          </p15:clr>
        </p15:guide>
        <p15:guide id="7" orient="horz" pos="1860">
          <p15:clr>
            <a:srgbClr val="A4A3A4"/>
          </p15:clr>
        </p15:guide>
        <p15:guide id="8" orient="horz" pos="1919">
          <p15:clr>
            <a:srgbClr val="A4A3A4"/>
          </p15:clr>
        </p15:guide>
        <p15:guide id="9" orient="horz" pos="2613">
          <p15:clr>
            <a:srgbClr val="A4A3A4"/>
          </p15:clr>
        </p15:guide>
        <p15:guide id="10" orient="horz" pos="2899">
          <p15:clr>
            <a:srgbClr val="A4A3A4"/>
          </p15:clr>
        </p15:guide>
        <p15:guide id="11" orient="horz" pos="3243">
          <p15:clr>
            <a:srgbClr val="A4A3A4"/>
          </p15:clr>
        </p15:guide>
        <p15:guide id="12" orient="horz" pos="3675">
          <p15:clr>
            <a:srgbClr val="A4A3A4"/>
          </p15:clr>
        </p15:guide>
        <p15:guide id="13" orient="horz" pos="4285">
          <p15:clr>
            <a:srgbClr val="A4A3A4"/>
          </p15:clr>
        </p15:guide>
        <p15:guide id="14" orient="horz" pos="3316">
          <p15:clr>
            <a:srgbClr val="A4A3A4"/>
          </p15:clr>
        </p15:guide>
        <p15:guide id="15" orient="horz" pos="3597">
          <p15:clr>
            <a:srgbClr val="A4A3A4"/>
          </p15:clr>
        </p15:guide>
        <p15:guide id="16" orient="horz" pos="4008">
          <p15:clr>
            <a:srgbClr val="A4A3A4"/>
          </p15:clr>
        </p15:guide>
        <p15:guide id="17" orient="horz" pos="4357">
          <p15:clr>
            <a:srgbClr val="A4A3A4"/>
          </p15:clr>
        </p15:guide>
        <p15:guide id="18" orient="horz" pos="3937">
          <p15:clr>
            <a:srgbClr val="A4A3A4"/>
          </p15:clr>
        </p15:guide>
        <p15:guide id="19" orient="horz" pos="2962">
          <p15:clr>
            <a:srgbClr val="A4A3A4"/>
          </p15:clr>
        </p15:guide>
        <p15:guide id="20" orient="horz" pos="2547">
          <p15:clr>
            <a:srgbClr val="A4A3A4"/>
          </p15:clr>
        </p15:guide>
        <p15:guide id="21" orient="horz" pos="2265">
          <p15:clr>
            <a:srgbClr val="A4A3A4"/>
          </p15:clr>
        </p15:guide>
        <p15:guide id="22" orient="horz" pos="2201">
          <p15:clr>
            <a:srgbClr val="A4A3A4"/>
          </p15:clr>
        </p15:guide>
        <p15:guide id="23" orient="horz" pos="183">
          <p15:clr>
            <a:srgbClr val="A4A3A4"/>
          </p15:clr>
        </p15:guide>
        <p15:guide id="24" orient="horz" pos="467">
          <p15:clr>
            <a:srgbClr val="A4A3A4"/>
          </p15:clr>
        </p15:guide>
        <p15:guide id="25" orient="horz" pos="525">
          <p15:clr>
            <a:srgbClr val="A4A3A4"/>
          </p15:clr>
        </p15:guide>
        <p15:guide id="26" orient="horz" pos="807">
          <p15:clr>
            <a:srgbClr val="A4A3A4"/>
          </p15:clr>
        </p15:guide>
        <p15:guide id="27" pos="180">
          <p15:clr>
            <a:srgbClr val="A4A3A4"/>
          </p15:clr>
        </p15:guide>
        <p15:guide id="28" pos="3217">
          <p15:clr>
            <a:srgbClr val="A4A3A4"/>
          </p15:clr>
        </p15:guide>
        <p15:guide id="29" pos="625">
          <p15:clr>
            <a:srgbClr val="A4A3A4"/>
          </p15:clr>
        </p15:guide>
        <p15:guide id="30" pos="689">
          <p15:clr>
            <a:srgbClr val="A4A3A4"/>
          </p15:clr>
        </p15:guide>
        <p15:guide id="31" pos="1121">
          <p15:clr>
            <a:srgbClr val="A4A3A4"/>
          </p15:clr>
        </p15:guide>
        <p15:guide id="32" pos="1196">
          <p15:clr>
            <a:srgbClr val="A4A3A4"/>
          </p15:clr>
        </p15:guide>
        <p15:guide id="33" pos="1629">
          <p15:clr>
            <a:srgbClr val="A4A3A4"/>
          </p15:clr>
        </p15:guide>
        <p15:guide id="34" pos="1705">
          <p15:clr>
            <a:srgbClr val="A4A3A4"/>
          </p15:clr>
        </p15:guide>
        <p15:guide id="35" pos="2138">
          <p15:clr>
            <a:srgbClr val="A4A3A4"/>
          </p15:clr>
        </p15:guide>
        <p15:guide id="36" pos="2206">
          <p15:clr>
            <a:srgbClr val="A4A3A4"/>
          </p15:clr>
        </p15:guide>
        <p15:guide id="37" pos="2662">
          <p15:clr>
            <a:srgbClr val="A4A3A4"/>
          </p15:clr>
        </p15:guide>
        <p15:guide id="38" pos="2734">
          <p15:clr>
            <a:srgbClr val="A4A3A4"/>
          </p15:clr>
        </p15:guide>
        <p15:guide id="39" pos="3146">
          <p15:clr>
            <a:srgbClr val="A4A3A4"/>
          </p15:clr>
        </p15:guide>
        <p15:guide id="40" pos="3635">
          <p15:clr>
            <a:srgbClr val="A4A3A4"/>
          </p15:clr>
        </p15:guide>
        <p15:guide id="41" pos="3711">
          <p15:clr>
            <a:srgbClr val="A4A3A4"/>
          </p15:clr>
        </p15:guide>
        <p15:guide id="42" pos="4150">
          <p15:clr>
            <a:srgbClr val="A4A3A4"/>
          </p15:clr>
        </p15:guide>
        <p15:guide id="43" pos="4226">
          <p15:clr>
            <a:srgbClr val="A4A3A4"/>
          </p15:clr>
        </p15:guide>
        <p15:guide id="44" pos="4653">
          <p15:clr>
            <a:srgbClr val="A4A3A4"/>
          </p15:clr>
        </p15:guide>
        <p15:guide id="45" pos="4735">
          <p15:clr>
            <a:srgbClr val="A4A3A4"/>
          </p15:clr>
        </p15:guide>
        <p15:guide id="46" pos="5164">
          <p15:clr>
            <a:srgbClr val="A4A3A4"/>
          </p15:clr>
        </p15:guide>
        <p15:guide id="47" pos="5242">
          <p15:clr>
            <a:srgbClr val="A4A3A4"/>
          </p15:clr>
        </p15:guide>
        <p15:guide id="48" pos="5675">
          <p15:clr>
            <a:srgbClr val="A4A3A4"/>
          </p15:clr>
        </p15:guide>
        <p15:guide id="49" pos="5743">
          <p15:clr>
            <a:srgbClr val="A4A3A4"/>
          </p15:clr>
        </p15:guide>
        <p15:guide id="50" pos="61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50021"/>
    <a:srgbClr val="FB3449"/>
    <a:srgbClr val="EA576C"/>
    <a:srgbClr val="DFDEDE"/>
    <a:srgbClr val="8A8A8D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5" autoAdjust="0"/>
    <p:restoredTop sz="94584" autoAdjust="0"/>
  </p:normalViewPr>
  <p:slideViewPr>
    <p:cSldViewPr snapToGrid="0">
      <p:cViewPr varScale="1">
        <p:scale>
          <a:sx n="102" d="100"/>
          <a:sy n="102" d="100"/>
        </p:scale>
        <p:origin x="1704" y="120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180"/>
        <p:guide pos="3217"/>
        <p:guide pos="625"/>
        <p:guide pos="689"/>
        <p:guide pos="1121"/>
        <p:guide pos="1196"/>
        <p:guide pos="1629"/>
        <p:guide pos="1705"/>
        <p:guide pos="2138"/>
        <p:guide pos="2206"/>
        <p:guide pos="2662"/>
        <p:guide pos="2734"/>
        <p:guide pos="3146"/>
        <p:guide pos="3635"/>
        <p:guide pos="3711"/>
        <p:guide pos="4150"/>
        <p:guide pos="4226"/>
        <p:guide pos="4653"/>
        <p:guide pos="4735"/>
        <p:guide pos="5164"/>
        <p:guide pos="5242"/>
        <p:guide pos="5675"/>
        <p:guide pos="5743"/>
        <p:guide pos="61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1D12-1BA0-4D16-B253-39E4DA7AD69F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6D52-512B-47DE-BC94-6C88A56CE98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80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6D52-512B-47DE-BC94-6C88A56CE98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972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_stu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793952" y="1771742"/>
            <a:ext cx="5956870" cy="3652807"/>
          </a:xfrm>
          <a:prstGeom prst="rect">
            <a:avLst/>
          </a:prstGeom>
          <a:solidFill>
            <a:srgbClr val="CAC8C8"/>
          </a:solidFill>
          <a:ln>
            <a:noFill/>
          </a:ln>
          <a:effectLst/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Insert picture here</a:t>
            </a:r>
            <a:endParaRPr lang="en-US" dirty="0"/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60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263445" y="344821"/>
            <a:ext cx="9308541" cy="4095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Insert brand name here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771889"/>
            <a:ext cx="9328120" cy="237225"/>
          </a:xfrm>
          <a:prstGeom prst="rect">
            <a:avLst/>
          </a:prstGeom>
        </p:spPr>
        <p:txBody>
          <a:bodyPr vert="horz" lIns="36000" tIns="0"/>
          <a:lstStyle>
            <a:lvl1pPr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Insert campaign title here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1677988" y="6915150"/>
            <a:ext cx="1504950" cy="5175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8A8A8D"/>
                </a:solidFill>
              </a:defRPr>
            </a:lvl1pPr>
          </a:lstStyle>
          <a:p>
            <a:r>
              <a:rPr lang="en-US" dirty="0" smtClean="0"/>
              <a:t>Logo here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2096146"/>
            <a:ext cx="3057525" cy="1817688"/>
          </a:xfrm>
          <a:prstGeom prst="rect">
            <a:avLst/>
          </a:prstGeom>
        </p:spPr>
        <p:txBody>
          <a:bodyPr vert="horz" lIns="36000" tIns="0"/>
          <a:lstStyle>
            <a:lvl1pPr>
              <a:defRPr sz="10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1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1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1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1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b="0" dirty="0" smtClean="0"/>
              <a:t>Insert text here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266700" y="4385300"/>
            <a:ext cx="3057525" cy="1817688"/>
          </a:xfrm>
          <a:prstGeom prst="rect">
            <a:avLst/>
          </a:prstGeom>
        </p:spPr>
        <p:txBody>
          <a:bodyPr vert="horz" lIns="36000" tIns="0"/>
          <a:lstStyle>
            <a:lvl1pPr>
              <a:defRPr sz="10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1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1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1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1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b="0" dirty="0" smtClean="0"/>
              <a:t>Insert text here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266898" y="1803813"/>
            <a:ext cx="3071813" cy="256620"/>
          </a:xfrm>
          <a:prstGeom prst="rect">
            <a:avLst/>
          </a:prstGeom>
        </p:spPr>
        <p:txBody>
          <a:bodyPr vert="horz" lIns="36000"/>
          <a:lstStyle>
            <a:lvl1pPr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Write ‘Background’ here</a:t>
            </a:r>
            <a:endParaRPr lang="en-US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266898" y="4108646"/>
            <a:ext cx="3071813" cy="256620"/>
          </a:xfrm>
          <a:prstGeom prst="rect">
            <a:avLst/>
          </a:prstGeom>
        </p:spPr>
        <p:txBody>
          <a:bodyPr vert="horz" lIns="36000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Write ‘Idea’ here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5238750" y="5635625"/>
            <a:ext cx="4445000" cy="747713"/>
          </a:xfrm>
          <a:prstGeom prst="rect">
            <a:avLst/>
          </a:prstGeom>
        </p:spPr>
        <p:txBody>
          <a:bodyPr vert="horz"/>
          <a:lstStyle>
            <a:lvl1pPr algn="r"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Insert quote here – can run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_stud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2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737123"/>
            <a:ext cx="10080625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 smtClean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-2496" y="6802438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3"/>
          <p:cNvSpPr>
            <a:spLocks noGrp="1"/>
          </p:cNvSpPr>
          <p:nvPr>
            <p:ph type="title" hasCustomPrompt="1"/>
          </p:nvPr>
        </p:nvSpPr>
        <p:spPr>
          <a:xfrm>
            <a:off x="263445" y="344821"/>
            <a:ext cx="9308541" cy="4095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Insert brand name here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783227"/>
            <a:ext cx="9328120" cy="271240"/>
          </a:xfrm>
          <a:prstGeom prst="rect">
            <a:avLst/>
          </a:prstGeom>
        </p:spPr>
        <p:txBody>
          <a:bodyPr vert="horz" lIns="36000" tIns="0"/>
          <a:lstStyle>
            <a:lvl1pPr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Insert campaign title here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1677988" y="6915150"/>
            <a:ext cx="1504950" cy="5175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8A8A8D"/>
                </a:solidFill>
              </a:defRPr>
            </a:lvl1pPr>
          </a:lstStyle>
          <a:p>
            <a:r>
              <a:rPr lang="en-US" dirty="0" smtClean="0"/>
              <a:t>Logo here</a:t>
            </a:r>
            <a:endParaRPr lang="en-US" dirty="0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4520385"/>
            <a:ext cx="4060287" cy="1817688"/>
          </a:xfrm>
          <a:prstGeom prst="rect">
            <a:avLst/>
          </a:prstGeom>
        </p:spPr>
        <p:txBody>
          <a:bodyPr vert="horz"/>
          <a:lstStyle>
            <a:lvl1pPr>
              <a:defRPr sz="10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1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1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1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1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b="0" dirty="0" smtClean="0"/>
              <a:t>Insert text here</a:t>
            </a:r>
            <a:endParaRPr lang="en-US" dirty="0"/>
          </a:p>
        </p:txBody>
      </p:sp>
      <p:sp>
        <p:nvSpPr>
          <p:cNvPr id="24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266898" y="4171361"/>
            <a:ext cx="4079261" cy="344487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Write ‘Results’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862638" y="1586630"/>
            <a:ext cx="3763962" cy="454274"/>
          </a:xfrm>
          <a:prstGeom prst="rect">
            <a:avLst/>
          </a:prstGeom>
        </p:spPr>
        <p:txBody>
          <a:bodyPr vert="horz"/>
          <a:lstStyle>
            <a:lvl1pPr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XX% Insert text here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862638" y="2357638"/>
            <a:ext cx="3763962" cy="454274"/>
          </a:xfrm>
          <a:prstGeom prst="rect">
            <a:avLst/>
          </a:prstGeom>
        </p:spPr>
        <p:txBody>
          <a:bodyPr vert="horz"/>
          <a:lstStyle>
            <a:lvl1pPr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XX% Insert text here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862638" y="3117307"/>
            <a:ext cx="3763962" cy="454274"/>
          </a:xfrm>
          <a:prstGeom prst="rect">
            <a:avLst/>
          </a:prstGeom>
        </p:spPr>
        <p:txBody>
          <a:bodyPr vert="horz"/>
          <a:lstStyle>
            <a:lvl1pPr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XX% Insert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5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8" name="think-cell Slide" r:id="rId6" imgW="6350000" imgH="6350000" progId="">
                  <p:embed/>
                </p:oleObj>
              </mc:Choice>
              <mc:Fallback>
                <p:oleObj name="think-cell Slide" r:id="rId6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4369" y="1366714"/>
            <a:ext cx="6275645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9" name="Picture 8" descr="DCM LEFT LOGO ALL-05.eps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tif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3445" y="257987"/>
            <a:ext cx="9308541" cy="409568"/>
          </a:xfrm>
        </p:spPr>
        <p:txBody>
          <a:bodyPr/>
          <a:lstStyle/>
          <a:p>
            <a:r>
              <a:rPr lang="en-GB" dirty="0" smtClean="0"/>
              <a:t>Mini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0825" y="711612"/>
            <a:ext cx="9328120" cy="2372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‘Mini at </a:t>
            </a:r>
            <a:r>
              <a:rPr lang="en-GB" dirty="0"/>
              <a:t>t</a:t>
            </a:r>
            <a:r>
              <a:rPr lang="en-GB" dirty="0" smtClean="0"/>
              <a:t>he Movies’</a:t>
            </a:r>
          </a:p>
          <a:p>
            <a:pPr>
              <a:lnSpc>
                <a:spcPct val="100000"/>
              </a:lnSpc>
            </a:pPr>
            <a:r>
              <a:rPr lang="en-GB" i="1" dirty="0" smtClean="0"/>
              <a:t>Winner for best dynamic targeting in cinema</a:t>
            </a:r>
            <a:endParaRPr lang="is-IS" i="1" dirty="0" smtClean="0"/>
          </a:p>
          <a:p>
            <a:pPr>
              <a:lnSpc>
                <a:spcPct val="100000"/>
              </a:lnSpc>
            </a:pP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72719" y="1428086"/>
            <a:ext cx="4949730" cy="5088292"/>
          </a:xfrm>
        </p:spPr>
        <p:txBody>
          <a:bodyPr>
            <a:noAutofit/>
          </a:bodyPr>
          <a:lstStyle/>
          <a:p>
            <a:pPr>
              <a:spcBef>
                <a:spcPts val="1100"/>
              </a:spcBef>
            </a:pPr>
            <a:r>
              <a:rPr lang="en-GB" sz="1400" b="1" kern="1000" dirty="0" smtClean="0">
                <a:solidFill>
                  <a:schemeClr val="accent2"/>
                </a:solidFill>
                <a:latin typeface="+mn-lt"/>
              </a:rPr>
              <a:t>Background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LucidaGrande" charset="0"/>
              <a:buChar char="-"/>
            </a:pPr>
            <a:r>
              <a:rPr lang="en-GB" sz="1050" kern="1000" dirty="0" smtClean="0">
                <a:latin typeface="+mn-lt"/>
              </a:rPr>
              <a:t>Mini is a well-known and much-loved brand, but the brand wanted to launch a campaign that was going to do more than reaffirm this love; it wanted to drive footfall into its specific local retail centres. It was a huge business interest to get car buyers behind the wheel of a Mini and to therefore drive leads so that retailers could follow up and encourage test drives. 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sz="1400" b="1" kern="1000" dirty="0" smtClean="0">
                <a:solidFill>
                  <a:schemeClr val="accent2"/>
                </a:solidFill>
                <a:latin typeface="+mn-lt"/>
              </a:rPr>
              <a:t>Idea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LucidaGrande" charset="0"/>
              <a:buChar char="-"/>
            </a:pPr>
            <a:r>
              <a:rPr lang="en-GB" sz="1050" kern="1000" dirty="0">
                <a:latin typeface="+mn-lt"/>
              </a:rPr>
              <a:t>Mini joined forces with its retailers to fund the first ever regionalised </a:t>
            </a:r>
            <a:r>
              <a:rPr lang="en-GB" sz="1050" kern="1000" dirty="0" smtClean="0">
                <a:latin typeface="+mn-lt"/>
              </a:rPr>
              <a:t>cinema </a:t>
            </a:r>
            <a:r>
              <a:rPr lang="en-GB" sz="1050" kern="1000" dirty="0">
                <a:latin typeface="+mn-lt"/>
              </a:rPr>
              <a:t>campaign and get people across the </a:t>
            </a:r>
            <a:r>
              <a:rPr lang="en-GB" sz="1050" kern="1000" dirty="0" smtClean="0">
                <a:latin typeface="+mn-lt"/>
              </a:rPr>
              <a:t>UK </a:t>
            </a:r>
            <a:r>
              <a:rPr lang="en-GB" sz="1050" kern="1000" dirty="0">
                <a:latin typeface="+mn-lt"/>
              </a:rPr>
              <a:t>to test drive </a:t>
            </a:r>
            <a:r>
              <a:rPr lang="en-GB" sz="1050" kern="1000" dirty="0" smtClean="0">
                <a:latin typeface="+mn-lt"/>
              </a:rPr>
              <a:t>its </a:t>
            </a:r>
            <a:r>
              <a:rPr lang="en-GB" sz="1050" kern="1000" dirty="0">
                <a:latin typeface="+mn-lt"/>
              </a:rPr>
              <a:t>country model at their local dealership. 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LucidaGrande" charset="0"/>
              <a:buChar char="-"/>
            </a:pPr>
            <a:r>
              <a:rPr lang="en-GB" sz="1050" kern="1000" dirty="0" smtClean="0">
                <a:latin typeface="+mn-lt"/>
              </a:rPr>
              <a:t>In collaboration, </a:t>
            </a:r>
            <a:r>
              <a:rPr lang="en-GB" sz="1050" kern="1000" dirty="0" err="1" smtClean="0">
                <a:latin typeface="+mn-lt"/>
              </a:rPr>
              <a:t>Amplifi</a:t>
            </a:r>
            <a:r>
              <a:rPr lang="en-GB" sz="1050" kern="1000" dirty="0" smtClean="0">
                <a:latin typeface="+mn-lt"/>
              </a:rPr>
              <a:t>, Digital Cinema Media (DCM), </a:t>
            </a:r>
            <a:r>
              <a:rPr lang="en-GB" sz="1050" kern="1000" dirty="0" err="1" smtClean="0">
                <a:latin typeface="+mn-lt"/>
              </a:rPr>
              <a:t>Vizeum</a:t>
            </a:r>
            <a:r>
              <a:rPr lang="en-GB" sz="1050" kern="1000" dirty="0">
                <a:latin typeface="+mn-lt"/>
              </a:rPr>
              <a:t> </a:t>
            </a:r>
            <a:r>
              <a:rPr lang="en-GB" sz="1050" kern="1000" dirty="0" smtClean="0">
                <a:latin typeface="+mn-lt"/>
              </a:rPr>
              <a:t>and Pearl &amp; Dean created the </a:t>
            </a:r>
            <a:r>
              <a:rPr lang="en-GB" sz="1050" kern="1000" dirty="0">
                <a:latin typeface="+mn-lt"/>
              </a:rPr>
              <a:t>first ever localised cinema campaign, spanning the breadth of the country. </a:t>
            </a:r>
            <a:endParaRPr lang="en-GB" sz="1050" kern="1000" dirty="0" smtClean="0">
              <a:latin typeface="+mn-lt"/>
            </a:endParaRP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LucidaGrande" charset="0"/>
              <a:buChar char="-"/>
            </a:pPr>
            <a:r>
              <a:rPr lang="en-GB" sz="1050" kern="1000" dirty="0" smtClean="0">
                <a:latin typeface="+mn-lt"/>
              </a:rPr>
              <a:t>Copy </a:t>
            </a:r>
            <a:r>
              <a:rPr lang="en-GB" sz="1050" kern="1000" dirty="0">
                <a:latin typeface="+mn-lt"/>
              </a:rPr>
              <a:t>was delivered to every cinema with a bespoke end frame, directing cinemagoers to their nearest Mini retail centre, resulting in 147 pieces of copy generated onto 439 screens. </a:t>
            </a:r>
          </a:p>
          <a:p>
            <a:pPr algn="just">
              <a:lnSpc>
                <a:spcPct val="100000"/>
              </a:lnSpc>
              <a:spcBef>
                <a:spcPts val="1100"/>
              </a:spcBef>
            </a:pPr>
            <a:r>
              <a:rPr lang="en-GB" sz="1400" b="1" kern="1000" dirty="0" smtClean="0">
                <a:solidFill>
                  <a:schemeClr val="accent2"/>
                </a:solidFill>
                <a:latin typeface="+mn-lt"/>
              </a:rPr>
              <a:t>Plan</a:t>
            </a:r>
            <a:endParaRPr lang="en-GB" sz="1400" b="1" kern="1000" dirty="0">
              <a:solidFill>
                <a:schemeClr val="accent2"/>
              </a:solidFill>
              <a:latin typeface="+mn-lt"/>
            </a:endParaRP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LucidaGrande" charset="0"/>
              <a:buChar char="-"/>
            </a:pPr>
            <a:r>
              <a:rPr lang="en-GB" sz="1050" kern="1000" dirty="0" smtClean="0">
                <a:latin typeface="+mn-lt"/>
              </a:rPr>
              <a:t>Every single cinema screen location was mapped and matched them to its nearest Mini retail centre, using DCM’s </a:t>
            </a:r>
            <a:r>
              <a:rPr lang="en-GB" sz="1050" kern="1000" dirty="0" err="1" smtClean="0">
                <a:latin typeface="+mn-lt"/>
              </a:rPr>
              <a:t>Cinemapper</a:t>
            </a:r>
            <a:r>
              <a:rPr lang="en-GB" sz="1050" kern="1000" dirty="0" smtClean="0">
                <a:latin typeface="+mn-lt"/>
              </a:rPr>
              <a:t> tool. 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LucidaGrande" charset="0"/>
              <a:buChar char="-"/>
            </a:pPr>
            <a:r>
              <a:rPr lang="en-GB" sz="1050" kern="1000" dirty="0" smtClean="0">
                <a:latin typeface="+mn-lt"/>
              </a:rPr>
              <a:t>Cinemagoers up and down the country were treated to 30” edits of ‘A Passenger’s </a:t>
            </a:r>
            <a:r>
              <a:rPr lang="en-GB" sz="1050" kern="1000" dirty="0">
                <a:latin typeface="+mn-lt"/>
              </a:rPr>
              <a:t>G</a:t>
            </a:r>
            <a:r>
              <a:rPr lang="en-GB" sz="1050" kern="1000" dirty="0" smtClean="0">
                <a:latin typeface="+mn-lt"/>
              </a:rPr>
              <a:t>uide to the New </a:t>
            </a:r>
            <a:r>
              <a:rPr lang="en-GB" sz="1050" kern="1000" dirty="0">
                <a:latin typeface="+mn-lt"/>
              </a:rPr>
              <a:t>M</a:t>
            </a:r>
            <a:r>
              <a:rPr lang="en-GB" sz="1050" kern="1000" dirty="0" smtClean="0">
                <a:latin typeface="+mn-lt"/>
              </a:rPr>
              <a:t>ini </a:t>
            </a:r>
            <a:r>
              <a:rPr lang="en-GB" sz="1050" kern="1000" dirty="0">
                <a:latin typeface="+mn-lt"/>
              </a:rPr>
              <a:t>C</a:t>
            </a:r>
            <a:r>
              <a:rPr lang="en-GB" sz="1050" kern="1000" dirty="0" smtClean="0">
                <a:latin typeface="+mn-lt"/>
              </a:rPr>
              <a:t>ountryman’. The spots ran against hugely popular films such as </a:t>
            </a:r>
            <a:r>
              <a:rPr lang="en-GB" sz="1050" i="1" kern="1000" dirty="0" smtClean="0">
                <a:latin typeface="+mn-lt"/>
              </a:rPr>
              <a:t>Sin City 2, Gone Girl </a:t>
            </a:r>
            <a:r>
              <a:rPr lang="en-GB" sz="1050" kern="1000" dirty="0" smtClean="0">
                <a:latin typeface="+mn-lt"/>
              </a:rPr>
              <a:t>and </a:t>
            </a:r>
            <a:r>
              <a:rPr lang="en-GB" sz="1050" i="1" kern="1000" dirty="0" smtClean="0">
                <a:latin typeface="+mn-lt"/>
              </a:rPr>
              <a:t>The Maze Runner</a:t>
            </a:r>
            <a:r>
              <a:rPr lang="en-GB" sz="1050" kern="1000" dirty="0" smtClean="0">
                <a:latin typeface="+mn-lt"/>
              </a:rPr>
              <a:t>, which succeeded in driving over-delivery on planned admissions. </a:t>
            </a:r>
            <a:endParaRPr lang="en-US" sz="1050" b="0" kern="10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1100" b="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11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1100" b="0" dirty="0"/>
          </a:p>
          <a:p>
            <a:endParaRPr lang="en-GB" dirty="0"/>
          </a:p>
        </p:txBody>
      </p:sp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614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66"/>
          <p:cNvSpPr txBox="1">
            <a:spLocks/>
          </p:cNvSpPr>
          <p:nvPr/>
        </p:nvSpPr>
        <p:spPr>
          <a:xfrm>
            <a:off x="272719" y="3679748"/>
            <a:ext cx="3399367" cy="1817688"/>
          </a:xfrm>
          <a:prstGeom prst="rect">
            <a:avLst/>
          </a:prstGeom>
        </p:spPr>
        <p:txBody>
          <a:bodyPr vert="horz" lIns="36000" tIns="0"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000" b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1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100" b="1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1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1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100" dirty="0" smtClean="0"/>
          </a:p>
        </p:txBody>
      </p:sp>
      <p:sp>
        <p:nvSpPr>
          <p:cNvPr id="20" name="Freeform 253"/>
          <p:cNvSpPr>
            <a:spLocks noEditPoints="1"/>
          </p:cNvSpPr>
          <p:nvPr/>
        </p:nvSpPr>
        <p:spPr bwMode="auto">
          <a:xfrm>
            <a:off x="9274860" y="273582"/>
            <a:ext cx="540000" cy="540000"/>
          </a:xfrm>
          <a:custGeom>
            <a:avLst/>
            <a:gdLst/>
            <a:ahLst/>
            <a:cxnLst>
              <a:cxn ang="0">
                <a:pos x="256" y="16"/>
              </a:cxn>
              <a:cxn ang="0">
                <a:pos x="106" y="106"/>
              </a:cxn>
              <a:cxn ang="0">
                <a:pos x="16" y="254"/>
              </a:cxn>
              <a:cxn ang="0">
                <a:pos x="2" y="400"/>
              </a:cxn>
              <a:cxn ang="0">
                <a:pos x="62" y="566"/>
              </a:cxn>
              <a:cxn ang="0">
                <a:pos x="190" y="682"/>
              </a:cxn>
              <a:cxn ang="0">
                <a:pos x="364" y="726"/>
              </a:cxn>
              <a:cxn ang="0">
                <a:pos x="504" y="698"/>
              </a:cxn>
              <a:cxn ang="0">
                <a:pos x="644" y="594"/>
              </a:cxn>
              <a:cxn ang="0">
                <a:pos x="718" y="436"/>
              </a:cxn>
              <a:cxn ang="0">
                <a:pos x="718" y="290"/>
              </a:cxn>
              <a:cxn ang="0">
                <a:pos x="644" y="132"/>
              </a:cxn>
              <a:cxn ang="0">
                <a:pos x="504" y="28"/>
              </a:cxn>
              <a:cxn ang="0">
                <a:pos x="558" y="206"/>
              </a:cxn>
              <a:cxn ang="0">
                <a:pos x="566" y="234"/>
              </a:cxn>
              <a:cxn ang="0">
                <a:pos x="576" y="244"/>
              </a:cxn>
              <a:cxn ang="0">
                <a:pos x="590" y="278"/>
              </a:cxn>
              <a:cxn ang="0">
                <a:pos x="564" y="268"/>
              </a:cxn>
              <a:cxn ang="0">
                <a:pos x="532" y="220"/>
              </a:cxn>
              <a:cxn ang="0">
                <a:pos x="124" y="206"/>
              </a:cxn>
              <a:cxn ang="0">
                <a:pos x="150" y="224"/>
              </a:cxn>
              <a:cxn ang="0">
                <a:pos x="124" y="238"/>
              </a:cxn>
              <a:cxn ang="0">
                <a:pos x="124" y="252"/>
              </a:cxn>
              <a:cxn ang="0">
                <a:pos x="160" y="234"/>
              </a:cxn>
              <a:cxn ang="0">
                <a:pos x="196" y="206"/>
              </a:cxn>
              <a:cxn ang="0">
                <a:pos x="192" y="234"/>
              </a:cxn>
              <a:cxn ang="0">
                <a:pos x="150" y="274"/>
              </a:cxn>
              <a:cxn ang="0">
                <a:pos x="604" y="428"/>
              </a:cxn>
              <a:cxn ang="0">
                <a:pos x="578" y="336"/>
              </a:cxn>
              <a:cxn ang="0">
                <a:pos x="576" y="370"/>
              </a:cxn>
              <a:cxn ang="0">
                <a:pos x="586" y="414"/>
              </a:cxn>
              <a:cxn ang="0">
                <a:pos x="604" y="502"/>
              </a:cxn>
              <a:cxn ang="0">
                <a:pos x="576" y="464"/>
              </a:cxn>
              <a:cxn ang="0">
                <a:pos x="550" y="366"/>
              </a:cxn>
              <a:cxn ang="0">
                <a:pos x="562" y="470"/>
              </a:cxn>
              <a:cxn ang="0">
                <a:pos x="134" y="520"/>
              </a:cxn>
              <a:cxn ang="0">
                <a:pos x="164" y="470"/>
              </a:cxn>
              <a:cxn ang="0">
                <a:pos x="178" y="366"/>
              </a:cxn>
              <a:cxn ang="0">
                <a:pos x="150" y="464"/>
              </a:cxn>
              <a:cxn ang="0">
                <a:pos x="124" y="456"/>
              </a:cxn>
              <a:cxn ang="0">
                <a:pos x="150" y="370"/>
              </a:cxn>
              <a:cxn ang="0">
                <a:pos x="150" y="336"/>
              </a:cxn>
              <a:cxn ang="0">
                <a:pos x="124" y="428"/>
              </a:cxn>
              <a:cxn ang="0">
                <a:pos x="148" y="290"/>
              </a:cxn>
              <a:cxn ang="0">
                <a:pos x="150" y="290"/>
              </a:cxn>
              <a:cxn ang="0">
                <a:pos x="184" y="268"/>
              </a:cxn>
              <a:cxn ang="0">
                <a:pos x="210" y="220"/>
              </a:cxn>
              <a:cxn ang="0">
                <a:pos x="238" y="206"/>
              </a:cxn>
              <a:cxn ang="0">
                <a:pos x="516" y="206"/>
              </a:cxn>
              <a:cxn ang="0">
                <a:pos x="526" y="246"/>
              </a:cxn>
              <a:cxn ang="0">
                <a:pos x="562" y="282"/>
              </a:cxn>
              <a:cxn ang="0">
                <a:pos x="576" y="290"/>
              </a:cxn>
              <a:cxn ang="0">
                <a:pos x="588" y="292"/>
              </a:cxn>
              <a:cxn ang="0">
                <a:pos x="604" y="320"/>
              </a:cxn>
              <a:cxn ang="0">
                <a:pos x="592" y="236"/>
              </a:cxn>
              <a:cxn ang="0">
                <a:pos x="572" y="212"/>
              </a:cxn>
              <a:cxn ang="0">
                <a:pos x="540" y="302"/>
              </a:cxn>
              <a:cxn ang="0">
                <a:pos x="234" y="234"/>
              </a:cxn>
              <a:cxn ang="0">
                <a:pos x="186" y="302"/>
              </a:cxn>
              <a:cxn ang="0">
                <a:pos x="206" y="394"/>
              </a:cxn>
              <a:cxn ang="0">
                <a:pos x="184" y="492"/>
              </a:cxn>
              <a:cxn ang="0">
                <a:pos x="522" y="420"/>
              </a:cxn>
              <a:cxn ang="0">
                <a:pos x="532" y="324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76" y="244"/>
                </a:lnTo>
                <a:lnTo>
                  <a:pt x="576" y="244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76" y="274"/>
                </a:lnTo>
                <a:lnTo>
                  <a:pt x="576" y="274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30" y="206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70" y="206"/>
                </a:lnTo>
                <a:lnTo>
                  <a:pt x="196" y="206"/>
                </a:lnTo>
                <a:lnTo>
                  <a:pt x="196" y="206"/>
                </a:lnTo>
                <a:lnTo>
                  <a:pt x="196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8" y="336"/>
                </a:lnTo>
                <a:lnTo>
                  <a:pt x="576" y="344"/>
                </a:lnTo>
                <a:lnTo>
                  <a:pt x="576" y="344"/>
                </a:lnTo>
                <a:lnTo>
                  <a:pt x="576" y="344"/>
                </a:lnTo>
                <a:lnTo>
                  <a:pt x="576" y="370"/>
                </a:lnTo>
                <a:lnTo>
                  <a:pt x="576" y="370"/>
                </a:lnTo>
                <a:lnTo>
                  <a:pt x="576" y="370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456"/>
                </a:lnTo>
                <a:lnTo>
                  <a:pt x="604" y="502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76" y="464"/>
                </a:lnTo>
                <a:lnTo>
                  <a:pt x="576" y="46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50" y="366"/>
                </a:lnTo>
                <a:lnTo>
                  <a:pt x="548" y="394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80" y="394"/>
                </a:lnTo>
                <a:lnTo>
                  <a:pt x="178" y="366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70"/>
                </a:lnTo>
                <a:lnTo>
                  <a:pt x="150" y="356"/>
                </a:lnTo>
                <a:lnTo>
                  <a:pt x="150" y="356"/>
                </a:lnTo>
                <a:lnTo>
                  <a:pt x="150" y="344"/>
                </a:lnTo>
                <a:lnTo>
                  <a:pt x="150" y="344"/>
                </a:lnTo>
                <a:lnTo>
                  <a:pt x="150" y="336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24" y="294"/>
                </a:lnTo>
                <a:lnTo>
                  <a:pt x="140" y="292"/>
                </a:lnTo>
                <a:lnTo>
                  <a:pt x="140" y="292"/>
                </a:lnTo>
                <a:lnTo>
                  <a:pt x="148" y="290"/>
                </a:lnTo>
                <a:lnTo>
                  <a:pt x="148" y="290"/>
                </a:lnTo>
                <a:lnTo>
                  <a:pt x="150" y="290"/>
                </a:lnTo>
                <a:lnTo>
                  <a:pt x="150" y="290"/>
                </a:lnTo>
                <a:lnTo>
                  <a:pt x="150" y="290"/>
                </a:lnTo>
                <a:lnTo>
                  <a:pt x="150" y="290"/>
                </a:lnTo>
                <a:lnTo>
                  <a:pt x="166" y="282"/>
                </a:lnTo>
                <a:lnTo>
                  <a:pt x="166" y="282"/>
                </a:lnTo>
                <a:lnTo>
                  <a:pt x="174" y="278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10" y="206"/>
                </a:lnTo>
                <a:lnTo>
                  <a:pt x="210" y="206"/>
                </a:lnTo>
                <a:lnTo>
                  <a:pt x="238" y="206"/>
                </a:lnTo>
                <a:lnTo>
                  <a:pt x="238" y="206"/>
                </a:lnTo>
                <a:lnTo>
                  <a:pt x="490" y="206"/>
                </a:lnTo>
                <a:lnTo>
                  <a:pt x="490" y="206"/>
                </a:lnTo>
                <a:lnTo>
                  <a:pt x="516" y="206"/>
                </a:lnTo>
                <a:lnTo>
                  <a:pt x="516" y="206"/>
                </a:lnTo>
                <a:lnTo>
                  <a:pt x="516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54" y="278"/>
                </a:lnTo>
                <a:lnTo>
                  <a:pt x="562" y="282"/>
                </a:lnTo>
                <a:lnTo>
                  <a:pt x="562" y="282"/>
                </a:lnTo>
                <a:lnTo>
                  <a:pt x="576" y="290"/>
                </a:lnTo>
                <a:lnTo>
                  <a:pt x="576" y="290"/>
                </a:lnTo>
                <a:lnTo>
                  <a:pt x="576" y="290"/>
                </a:lnTo>
                <a:lnTo>
                  <a:pt x="576" y="290"/>
                </a:lnTo>
                <a:lnTo>
                  <a:pt x="578" y="290"/>
                </a:lnTo>
                <a:lnTo>
                  <a:pt x="578" y="290"/>
                </a:lnTo>
                <a:lnTo>
                  <a:pt x="580" y="290"/>
                </a:lnTo>
                <a:lnTo>
                  <a:pt x="580" y="290"/>
                </a:lnTo>
                <a:lnTo>
                  <a:pt x="588" y="292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320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BFD6"/>
              </a:solidFill>
            </a:endParaRPr>
          </a:p>
        </p:txBody>
      </p:sp>
      <p:sp>
        <p:nvSpPr>
          <p:cNvPr id="22" name="Freeform 14"/>
          <p:cNvSpPr>
            <a:spLocks noChangeAspect="1" noEditPoints="1"/>
          </p:cNvSpPr>
          <p:nvPr/>
        </p:nvSpPr>
        <p:spPr bwMode="auto">
          <a:xfrm>
            <a:off x="8057008" y="293788"/>
            <a:ext cx="540000" cy="533543"/>
          </a:xfrm>
          <a:custGeom>
            <a:avLst/>
            <a:gdLst>
              <a:gd name="T0" fmla="*/ 354 w 726"/>
              <a:gd name="T1" fmla="*/ 254 h 726"/>
              <a:gd name="T2" fmla="*/ 320 w 726"/>
              <a:gd name="T3" fmla="*/ 238 h 726"/>
              <a:gd name="T4" fmla="*/ 352 w 726"/>
              <a:gd name="T5" fmla="*/ 264 h 726"/>
              <a:gd name="T6" fmla="*/ 336 w 726"/>
              <a:gd name="T7" fmla="*/ 330 h 726"/>
              <a:gd name="T8" fmla="*/ 356 w 726"/>
              <a:gd name="T9" fmla="*/ 312 h 726"/>
              <a:gd name="T10" fmla="*/ 504 w 726"/>
              <a:gd name="T11" fmla="*/ 460 h 726"/>
              <a:gd name="T12" fmla="*/ 208 w 726"/>
              <a:gd name="T13" fmla="*/ 302 h 726"/>
              <a:gd name="T14" fmla="*/ 326 w 726"/>
              <a:gd name="T15" fmla="*/ 2 h 726"/>
              <a:gd name="T16" fmla="*/ 132 w 726"/>
              <a:gd name="T17" fmla="*/ 82 h 726"/>
              <a:gd name="T18" fmla="*/ 18 w 726"/>
              <a:gd name="T19" fmla="*/ 254 h 726"/>
              <a:gd name="T20" fmla="*/ 8 w 726"/>
              <a:gd name="T21" fmla="*/ 436 h 726"/>
              <a:gd name="T22" fmla="*/ 108 w 726"/>
              <a:gd name="T23" fmla="*/ 620 h 726"/>
              <a:gd name="T24" fmla="*/ 290 w 726"/>
              <a:gd name="T25" fmla="*/ 718 h 726"/>
              <a:gd name="T26" fmla="*/ 472 w 726"/>
              <a:gd name="T27" fmla="*/ 710 h 726"/>
              <a:gd name="T28" fmla="*/ 644 w 726"/>
              <a:gd name="T29" fmla="*/ 594 h 726"/>
              <a:gd name="T30" fmla="*/ 724 w 726"/>
              <a:gd name="T31" fmla="*/ 400 h 726"/>
              <a:gd name="T32" fmla="*/ 698 w 726"/>
              <a:gd name="T33" fmla="*/ 222 h 726"/>
              <a:gd name="T34" fmla="*/ 566 w 726"/>
              <a:gd name="T35" fmla="*/ 62 h 726"/>
              <a:gd name="T36" fmla="*/ 364 w 726"/>
              <a:gd name="T37" fmla="*/ 0 h 726"/>
              <a:gd name="T38" fmla="*/ 550 w 726"/>
              <a:gd name="T39" fmla="*/ 352 h 726"/>
              <a:gd name="T40" fmla="*/ 500 w 726"/>
              <a:gd name="T41" fmla="*/ 242 h 726"/>
              <a:gd name="T42" fmla="*/ 216 w 726"/>
              <a:gd name="T43" fmla="*/ 420 h 726"/>
              <a:gd name="T44" fmla="*/ 208 w 726"/>
              <a:gd name="T45" fmla="*/ 396 h 726"/>
              <a:gd name="T46" fmla="*/ 170 w 726"/>
              <a:gd name="T47" fmla="*/ 416 h 726"/>
              <a:gd name="T48" fmla="*/ 184 w 726"/>
              <a:gd name="T49" fmla="*/ 384 h 726"/>
              <a:gd name="T50" fmla="*/ 228 w 726"/>
              <a:gd name="T51" fmla="*/ 382 h 726"/>
              <a:gd name="T52" fmla="*/ 244 w 726"/>
              <a:gd name="T53" fmla="*/ 412 h 726"/>
              <a:gd name="T54" fmla="*/ 196 w 726"/>
              <a:gd name="T55" fmla="*/ 490 h 726"/>
              <a:gd name="T56" fmla="*/ 168 w 726"/>
              <a:gd name="T57" fmla="*/ 352 h 726"/>
              <a:gd name="T58" fmla="*/ 288 w 726"/>
              <a:gd name="T59" fmla="*/ 510 h 726"/>
              <a:gd name="T60" fmla="*/ 256 w 726"/>
              <a:gd name="T61" fmla="*/ 494 h 726"/>
              <a:gd name="T62" fmla="*/ 282 w 726"/>
              <a:gd name="T63" fmla="*/ 488 h 726"/>
              <a:gd name="T64" fmla="*/ 300 w 726"/>
              <a:gd name="T65" fmla="*/ 486 h 726"/>
              <a:gd name="T66" fmla="*/ 298 w 726"/>
              <a:gd name="T67" fmla="*/ 444 h 726"/>
              <a:gd name="T68" fmla="*/ 282 w 726"/>
              <a:gd name="T69" fmla="*/ 450 h 726"/>
              <a:gd name="T70" fmla="*/ 282 w 726"/>
              <a:gd name="T71" fmla="*/ 400 h 726"/>
              <a:gd name="T72" fmla="*/ 300 w 726"/>
              <a:gd name="T73" fmla="*/ 424 h 726"/>
              <a:gd name="T74" fmla="*/ 326 w 726"/>
              <a:gd name="T75" fmla="*/ 440 h 726"/>
              <a:gd name="T76" fmla="*/ 322 w 726"/>
              <a:gd name="T77" fmla="*/ 496 h 726"/>
              <a:gd name="T78" fmla="*/ 292 w 726"/>
              <a:gd name="T79" fmla="*/ 352 h 726"/>
              <a:gd name="T80" fmla="*/ 370 w 726"/>
              <a:gd name="T81" fmla="*/ 224 h 726"/>
              <a:gd name="T82" fmla="*/ 380 w 726"/>
              <a:gd name="T83" fmla="*/ 262 h 726"/>
              <a:gd name="T84" fmla="*/ 366 w 726"/>
              <a:gd name="T85" fmla="*/ 284 h 726"/>
              <a:gd name="T86" fmla="*/ 384 w 726"/>
              <a:gd name="T87" fmla="*/ 316 h 726"/>
              <a:gd name="T88" fmla="*/ 354 w 726"/>
              <a:gd name="T89" fmla="*/ 350 h 726"/>
              <a:gd name="T90" fmla="*/ 388 w 726"/>
              <a:gd name="T91" fmla="*/ 450 h 726"/>
              <a:gd name="T92" fmla="*/ 470 w 726"/>
              <a:gd name="T93" fmla="*/ 222 h 726"/>
              <a:gd name="T94" fmla="*/ 456 w 726"/>
              <a:gd name="T95" fmla="*/ 260 h 726"/>
              <a:gd name="T96" fmla="*/ 444 w 726"/>
              <a:gd name="T97" fmla="*/ 234 h 726"/>
              <a:gd name="T98" fmla="*/ 426 w 726"/>
              <a:gd name="T99" fmla="*/ 284 h 726"/>
              <a:gd name="T100" fmla="*/ 438 w 726"/>
              <a:gd name="T101" fmla="*/ 332 h 726"/>
              <a:gd name="T102" fmla="*/ 456 w 726"/>
              <a:gd name="T103" fmla="*/ 314 h 726"/>
              <a:gd name="T104" fmla="*/ 478 w 726"/>
              <a:gd name="T105" fmla="*/ 338 h 726"/>
              <a:gd name="T106" fmla="*/ 444 w 726"/>
              <a:gd name="T107" fmla="*/ 354 h 726"/>
              <a:gd name="T108" fmla="*/ 398 w 726"/>
              <a:gd name="T109" fmla="*/ 310 h 726"/>
              <a:gd name="T110" fmla="*/ 410 w 726"/>
              <a:gd name="T111" fmla="*/ 228 h 726"/>
              <a:gd name="T112" fmla="*/ 466 w 726"/>
              <a:gd name="T113" fmla="*/ 510 h 726"/>
              <a:gd name="T114" fmla="*/ 432 w 726"/>
              <a:gd name="T115" fmla="*/ 380 h 726"/>
              <a:gd name="T116" fmla="*/ 550 w 726"/>
              <a:gd name="T117" fmla="*/ 480 h 726"/>
              <a:gd name="T118" fmla="*/ 484 w 726"/>
              <a:gd name="T119" fmla="*/ 45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420" y="460"/>
                </a:moveTo>
                <a:lnTo>
                  <a:pt x="444" y="460"/>
                </a:lnTo>
                <a:lnTo>
                  <a:pt x="444" y="398"/>
                </a:lnTo>
                <a:lnTo>
                  <a:pt x="420" y="460"/>
                </a:lnTo>
                <a:close/>
                <a:moveTo>
                  <a:pt x="354" y="254"/>
                </a:moveTo>
                <a:lnTo>
                  <a:pt x="354" y="254"/>
                </a:lnTo>
                <a:lnTo>
                  <a:pt x="352" y="248"/>
                </a:lnTo>
                <a:lnTo>
                  <a:pt x="350" y="242"/>
                </a:lnTo>
                <a:lnTo>
                  <a:pt x="344" y="238"/>
                </a:lnTo>
                <a:lnTo>
                  <a:pt x="338" y="238"/>
                </a:lnTo>
                <a:lnTo>
                  <a:pt x="320" y="238"/>
                </a:lnTo>
                <a:lnTo>
                  <a:pt x="320" y="272"/>
                </a:lnTo>
                <a:lnTo>
                  <a:pt x="340" y="272"/>
                </a:lnTo>
                <a:lnTo>
                  <a:pt x="344" y="272"/>
                </a:lnTo>
                <a:lnTo>
                  <a:pt x="348" y="268"/>
                </a:lnTo>
                <a:lnTo>
                  <a:pt x="352" y="264"/>
                </a:lnTo>
                <a:lnTo>
                  <a:pt x="354" y="254"/>
                </a:lnTo>
                <a:close/>
                <a:moveTo>
                  <a:pt x="336" y="292"/>
                </a:moveTo>
                <a:lnTo>
                  <a:pt x="320" y="292"/>
                </a:lnTo>
                <a:lnTo>
                  <a:pt x="320" y="330"/>
                </a:lnTo>
                <a:lnTo>
                  <a:pt x="336" y="330"/>
                </a:lnTo>
                <a:lnTo>
                  <a:pt x="342" y="330"/>
                </a:lnTo>
                <a:lnTo>
                  <a:pt x="348" y="328"/>
                </a:lnTo>
                <a:lnTo>
                  <a:pt x="350" y="326"/>
                </a:lnTo>
                <a:lnTo>
                  <a:pt x="354" y="322"/>
                </a:lnTo>
                <a:lnTo>
                  <a:pt x="354" y="318"/>
                </a:lnTo>
                <a:lnTo>
                  <a:pt x="356" y="312"/>
                </a:lnTo>
                <a:lnTo>
                  <a:pt x="354" y="304"/>
                </a:lnTo>
                <a:lnTo>
                  <a:pt x="352" y="298"/>
                </a:lnTo>
                <a:lnTo>
                  <a:pt x="346" y="294"/>
                </a:lnTo>
                <a:lnTo>
                  <a:pt x="336" y="292"/>
                </a:lnTo>
                <a:close/>
                <a:moveTo>
                  <a:pt x="504" y="460"/>
                </a:moveTo>
                <a:lnTo>
                  <a:pt x="526" y="460"/>
                </a:lnTo>
                <a:lnTo>
                  <a:pt x="528" y="398"/>
                </a:lnTo>
                <a:lnTo>
                  <a:pt x="526" y="398"/>
                </a:lnTo>
                <a:lnTo>
                  <a:pt x="504" y="460"/>
                </a:lnTo>
                <a:close/>
                <a:moveTo>
                  <a:pt x="222" y="242"/>
                </a:moveTo>
                <a:lnTo>
                  <a:pt x="208" y="302"/>
                </a:lnTo>
                <a:lnTo>
                  <a:pt x="236" y="302"/>
                </a:lnTo>
                <a:lnTo>
                  <a:pt x="222" y="2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00" y="242"/>
                </a:moveTo>
                <a:lnTo>
                  <a:pt x="500" y="242"/>
                </a:lnTo>
                <a:lnTo>
                  <a:pt x="512" y="232"/>
                </a:lnTo>
                <a:lnTo>
                  <a:pt x="524" y="222"/>
                </a:lnTo>
                <a:lnTo>
                  <a:pt x="550" y="222"/>
                </a:lnTo>
                <a:lnTo>
                  <a:pt x="550" y="352"/>
                </a:lnTo>
                <a:lnTo>
                  <a:pt x="522" y="352"/>
                </a:lnTo>
                <a:lnTo>
                  <a:pt x="522" y="252"/>
                </a:lnTo>
                <a:lnTo>
                  <a:pt x="510" y="260"/>
                </a:lnTo>
                <a:lnTo>
                  <a:pt x="500" y="266"/>
                </a:lnTo>
                <a:lnTo>
                  <a:pt x="500" y="242"/>
                </a:lnTo>
                <a:close/>
                <a:moveTo>
                  <a:pt x="246" y="510"/>
                </a:moveTo>
                <a:lnTo>
                  <a:pt x="168" y="510"/>
                </a:lnTo>
                <a:lnTo>
                  <a:pt x="168" y="486"/>
                </a:lnTo>
                <a:lnTo>
                  <a:pt x="208" y="434"/>
                </a:lnTo>
                <a:lnTo>
                  <a:pt x="216" y="420"/>
                </a:lnTo>
                <a:lnTo>
                  <a:pt x="218" y="410"/>
                </a:lnTo>
                <a:lnTo>
                  <a:pt x="218" y="404"/>
                </a:lnTo>
                <a:lnTo>
                  <a:pt x="216" y="400"/>
                </a:lnTo>
                <a:lnTo>
                  <a:pt x="212" y="398"/>
                </a:lnTo>
                <a:lnTo>
                  <a:pt x="208" y="396"/>
                </a:lnTo>
                <a:lnTo>
                  <a:pt x="202" y="398"/>
                </a:lnTo>
                <a:lnTo>
                  <a:pt x="198" y="402"/>
                </a:lnTo>
                <a:lnTo>
                  <a:pt x="198" y="408"/>
                </a:lnTo>
                <a:lnTo>
                  <a:pt x="196" y="416"/>
                </a:lnTo>
                <a:lnTo>
                  <a:pt x="170" y="416"/>
                </a:lnTo>
                <a:lnTo>
                  <a:pt x="170" y="406"/>
                </a:lnTo>
                <a:lnTo>
                  <a:pt x="172" y="400"/>
                </a:lnTo>
                <a:lnTo>
                  <a:pt x="174" y="392"/>
                </a:lnTo>
                <a:lnTo>
                  <a:pt x="178" y="388"/>
                </a:lnTo>
                <a:lnTo>
                  <a:pt x="184" y="384"/>
                </a:lnTo>
                <a:lnTo>
                  <a:pt x="190" y="380"/>
                </a:lnTo>
                <a:lnTo>
                  <a:pt x="198" y="378"/>
                </a:lnTo>
                <a:lnTo>
                  <a:pt x="206" y="378"/>
                </a:lnTo>
                <a:lnTo>
                  <a:pt x="222" y="380"/>
                </a:lnTo>
                <a:lnTo>
                  <a:pt x="228" y="382"/>
                </a:lnTo>
                <a:lnTo>
                  <a:pt x="234" y="386"/>
                </a:lnTo>
                <a:lnTo>
                  <a:pt x="238" y="390"/>
                </a:lnTo>
                <a:lnTo>
                  <a:pt x="242" y="396"/>
                </a:lnTo>
                <a:lnTo>
                  <a:pt x="244" y="402"/>
                </a:lnTo>
                <a:lnTo>
                  <a:pt x="244" y="412"/>
                </a:lnTo>
                <a:lnTo>
                  <a:pt x="242" y="422"/>
                </a:lnTo>
                <a:lnTo>
                  <a:pt x="238" y="434"/>
                </a:lnTo>
                <a:lnTo>
                  <a:pt x="232" y="444"/>
                </a:lnTo>
                <a:lnTo>
                  <a:pt x="226" y="456"/>
                </a:lnTo>
                <a:lnTo>
                  <a:pt x="210" y="474"/>
                </a:lnTo>
                <a:lnTo>
                  <a:pt x="196" y="490"/>
                </a:lnTo>
                <a:lnTo>
                  <a:pt x="246" y="490"/>
                </a:lnTo>
                <a:lnTo>
                  <a:pt x="246" y="510"/>
                </a:lnTo>
                <a:close/>
                <a:moveTo>
                  <a:pt x="242" y="322"/>
                </a:moveTo>
                <a:lnTo>
                  <a:pt x="204" y="322"/>
                </a:lnTo>
                <a:lnTo>
                  <a:pt x="196" y="352"/>
                </a:lnTo>
                <a:lnTo>
                  <a:pt x="168" y="352"/>
                </a:lnTo>
                <a:lnTo>
                  <a:pt x="206" y="218"/>
                </a:lnTo>
                <a:lnTo>
                  <a:pt x="242" y="218"/>
                </a:lnTo>
                <a:lnTo>
                  <a:pt x="278" y="352"/>
                </a:lnTo>
                <a:lnTo>
                  <a:pt x="250" y="352"/>
                </a:lnTo>
                <a:lnTo>
                  <a:pt x="242" y="322"/>
                </a:lnTo>
                <a:close/>
                <a:moveTo>
                  <a:pt x="288" y="510"/>
                </a:moveTo>
                <a:lnTo>
                  <a:pt x="288" y="510"/>
                </a:lnTo>
                <a:lnTo>
                  <a:pt x="274" y="510"/>
                </a:lnTo>
                <a:lnTo>
                  <a:pt x="268" y="506"/>
                </a:lnTo>
                <a:lnTo>
                  <a:pt x="264" y="504"/>
                </a:lnTo>
                <a:lnTo>
                  <a:pt x="260" y="500"/>
                </a:lnTo>
                <a:lnTo>
                  <a:pt x="256" y="494"/>
                </a:lnTo>
                <a:lnTo>
                  <a:pt x="254" y="486"/>
                </a:lnTo>
                <a:lnTo>
                  <a:pt x="254" y="478"/>
                </a:lnTo>
                <a:lnTo>
                  <a:pt x="280" y="478"/>
                </a:lnTo>
                <a:lnTo>
                  <a:pt x="282" y="484"/>
                </a:lnTo>
                <a:lnTo>
                  <a:pt x="282" y="488"/>
                </a:lnTo>
                <a:lnTo>
                  <a:pt x="286" y="490"/>
                </a:lnTo>
                <a:lnTo>
                  <a:pt x="290" y="492"/>
                </a:lnTo>
                <a:lnTo>
                  <a:pt x="296" y="490"/>
                </a:lnTo>
                <a:lnTo>
                  <a:pt x="300" y="486"/>
                </a:lnTo>
                <a:lnTo>
                  <a:pt x="302" y="478"/>
                </a:lnTo>
                <a:lnTo>
                  <a:pt x="302" y="466"/>
                </a:lnTo>
                <a:lnTo>
                  <a:pt x="302" y="458"/>
                </a:lnTo>
                <a:lnTo>
                  <a:pt x="302" y="450"/>
                </a:lnTo>
                <a:lnTo>
                  <a:pt x="298" y="444"/>
                </a:lnTo>
                <a:lnTo>
                  <a:pt x="296" y="440"/>
                </a:lnTo>
                <a:lnTo>
                  <a:pt x="292" y="440"/>
                </a:lnTo>
                <a:lnTo>
                  <a:pt x="286" y="442"/>
                </a:lnTo>
                <a:lnTo>
                  <a:pt x="284" y="446"/>
                </a:lnTo>
                <a:lnTo>
                  <a:pt x="282" y="450"/>
                </a:lnTo>
                <a:lnTo>
                  <a:pt x="282" y="454"/>
                </a:lnTo>
                <a:lnTo>
                  <a:pt x="256" y="454"/>
                </a:lnTo>
                <a:lnTo>
                  <a:pt x="256" y="380"/>
                </a:lnTo>
                <a:lnTo>
                  <a:pt x="324" y="380"/>
                </a:lnTo>
                <a:lnTo>
                  <a:pt x="324" y="400"/>
                </a:lnTo>
                <a:lnTo>
                  <a:pt x="282" y="400"/>
                </a:lnTo>
                <a:lnTo>
                  <a:pt x="282" y="432"/>
                </a:lnTo>
                <a:lnTo>
                  <a:pt x="286" y="428"/>
                </a:lnTo>
                <a:lnTo>
                  <a:pt x="290" y="426"/>
                </a:lnTo>
                <a:lnTo>
                  <a:pt x="300" y="424"/>
                </a:lnTo>
                <a:lnTo>
                  <a:pt x="308" y="424"/>
                </a:lnTo>
                <a:lnTo>
                  <a:pt x="314" y="426"/>
                </a:lnTo>
                <a:lnTo>
                  <a:pt x="318" y="430"/>
                </a:lnTo>
                <a:lnTo>
                  <a:pt x="322" y="434"/>
                </a:lnTo>
                <a:lnTo>
                  <a:pt x="326" y="440"/>
                </a:lnTo>
                <a:lnTo>
                  <a:pt x="328" y="448"/>
                </a:lnTo>
                <a:lnTo>
                  <a:pt x="328" y="466"/>
                </a:lnTo>
                <a:lnTo>
                  <a:pt x="328" y="478"/>
                </a:lnTo>
                <a:lnTo>
                  <a:pt x="326" y="488"/>
                </a:lnTo>
                <a:lnTo>
                  <a:pt x="322" y="496"/>
                </a:lnTo>
                <a:lnTo>
                  <a:pt x="318" y="502"/>
                </a:lnTo>
                <a:lnTo>
                  <a:pt x="314" y="506"/>
                </a:lnTo>
                <a:lnTo>
                  <a:pt x="306" y="508"/>
                </a:lnTo>
                <a:lnTo>
                  <a:pt x="298" y="510"/>
                </a:lnTo>
                <a:lnTo>
                  <a:pt x="288" y="510"/>
                </a:lnTo>
                <a:close/>
                <a:moveTo>
                  <a:pt x="292" y="352"/>
                </a:moveTo>
                <a:lnTo>
                  <a:pt x="292" y="218"/>
                </a:lnTo>
                <a:lnTo>
                  <a:pt x="342" y="218"/>
                </a:lnTo>
                <a:lnTo>
                  <a:pt x="358" y="218"/>
                </a:lnTo>
                <a:lnTo>
                  <a:pt x="364" y="220"/>
                </a:lnTo>
                <a:lnTo>
                  <a:pt x="370" y="224"/>
                </a:lnTo>
                <a:lnTo>
                  <a:pt x="374" y="228"/>
                </a:lnTo>
                <a:lnTo>
                  <a:pt x="378" y="234"/>
                </a:lnTo>
                <a:lnTo>
                  <a:pt x="380" y="242"/>
                </a:lnTo>
                <a:lnTo>
                  <a:pt x="382" y="252"/>
                </a:lnTo>
                <a:lnTo>
                  <a:pt x="380" y="262"/>
                </a:lnTo>
                <a:lnTo>
                  <a:pt x="376" y="272"/>
                </a:lnTo>
                <a:lnTo>
                  <a:pt x="368" y="278"/>
                </a:lnTo>
                <a:lnTo>
                  <a:pt x="358" y="282"/>
                </a:lnTo>
                <a:lnTo>
                  <a:pt x="366" y="284"/>
                </a:lnTo>
                <a:lnTo>
                  <a:pt x="370" y="286"/>
                </a:lnTo>
                <a:lnTo>
                  <a:pt x="376" y="288"/>
                </a:lnTo>
                <a:lnTo>
                  <a:pt x="378" y="292"/>
                </a:lnTo>
                <a:lnTo>
                  <a:pt x="382" y="304"/>
                </a:lnTo>
                <a:lnTo>
                  <a:pt x="384" y="316"/>
                </a:lnTo>
                <a:lnTo>
                  <a:pt x="382" y="328"/>
                </a:lnTo>
                <a:lnTo>
                  <a:pt x="378" y="336"/>
                </a:lnTo>
                <a:lnTo>
                  <a:pt x="374" y="342"/>
                </a:lnTo>
                <a:lnTo>
                  <a:pt x="368" y="346"/>
                </a:lnTo>
                <a:lnTo>
                  <a:pt x="360" y="350"/>
                </a:lnTo>
                <a:lnTo>
                  <a:pt x="354" y="350"/>
                </a:lnTo>
                <a:lnTo>
                  <a:pt x="342" y="352"/>
                </a:lnTo>
                <a:lnTo>
                  <a:pt x="292" y="352"/>
                </a:lnTo>
                <a:close/>
                <a:moveTo>
                  <a:pt x="388" y="468"/>
                </a:moveTo>
                <a:lnTo>
                  <a:pt x="342" y="468"/>
                </a:lnTo>
                <a:lnTo>
                  <a:pt x="342" y="450"/>
                </a:lnTo>
                <a:lnTo>
                  <a:pt x="388" y="450"/>
                </a:lnTo>
                <a:lnTo>
                  <a:pt x="388" y="468"/>
                </a:lnTo>
                <a:close/>
                <a:moveTo>
                  <a:pt x="444" y="214"/>
                </a:moveTo>
                <a:lnTo>
                  <a:pt x="444" y="214"/>
                </a:lnTo>
                <a:lnTo>
                  <a:pt x="454" y="216"/>
                </a:lnTo>
                <a:lnTo>
                  <a:pt x="462" y="218"/>
                </a:lnTo>
                <a:lnTo>
                  <a:pt x="470" y="222"/>
                </a:lnTo>
                <a:lnTo>
                  <a:pt x="474" y="226"/>
                </a:lnTo>
                <a:lnTo>
                  <a:pt x="478" y="232"/>
                </a:lnTo>
                <a:lnTo>
                  <a:pt x="482" y="240"/>
                </a:lnTo>
                <a:lnTo>
                  <a:pt x="484" y="250"/>
                </a:lnTo>
                <a:lnTo>
                  <a:pt x="484" y="260"/>
                </a:lnTo>
                <a:lnTo>
                  <a:pt x="456" y="260"/>
                </a:lnTo>
                <a:lnTo>
                  <a:pt x="456" y="248"/>
                </a:lnTo>
                <a:lnTo>
                  <a:pt x="454" y="240"/>
                </a:lnTo>
                <a:lnTo>
                  <a:pt x="450" y="236"/>
                </a:lnTo>
                <a:lnTo>
                  <a:pt x="444" y="234"/>
                </a:lnTo>
                <a:lnTo>
                  <a:pt x="438" y="236"/>
                </a:lnTo>
                <a:lnTo>
                  <a:pt x="434" y="238"/>
                </a:lnTo>
                <a:lnTo>
                  <a:pt x="432" y="242"/>
                </a:lnTo>
                <a:lnTo>
                  <a:pt x="430" y="246"/>
                </a:lnTo>
                <a:lnTo>
                  <a:pt x="426" y="262"/>
                </a:lnTo>
                <a:lnTo>
                  <a:pt x="426" y="284"/>
                </a:lnTo>
                <a:lnTo>
                  <a:pt x="426" y="306"/>
                </a:lnTo>
                <a:lnTo>
                  <a:pt x="430" y="322"/>
                </a:lnTo>
                <a:lnTo>
                  <a:pt x="432" y="328"/>
                </a:lnTo>
                <a:lnTo>
                  <a:pt x="434" y="330"/>
                </a:lnTo>
                <a:lnTo>
                  <a:pt x="438" y="332"/>
                </a:lnTo>
                <a:lnTo>
                  <a:pt x="444" y="334"/>
                </a:lnTo>
                <a:lnTo>
                  <a:pt x="448" y="332"/>
                </a:lnTo>
                <a:lnTo>
                  <a:pt x="452" y="330"/>
                </a:lnTo>
                <a:lnTo>
                  <a:pt x="456" y="324"/>
                </a:lnTo>
                <a:lnTo>
                  <a:pt x="456" y="314"/>
                </a:lnTo>
                <a:lnTo>
                  <a:pt x="456" y="306"/>
                </a:lnTo>
                <a:lnTo>
                  <a:pt x="484" y="306"/>
                </a:lnTo>
                <a:lnTo>
                  <a:pt x="484" y="318"/>
                </a:lnTo>
                <a:lnTo>
                  <a:pt x="482" y="328"/>
                </a:lnTo>
                <a:lnTo>
                  <a:pt x="478" y="338"/>
                </a:lnTo>
                <a:lnTo>
                  <a:pt x="474" y="344"/>
                </a:lnTo>
                <a:lnTo>
                  <a:pt x="468" y="348"/>
                </a:lnTo>
                <a:lnTo>
                  <a:pt x="462" y="352"/>
                </a:lnTo>
                <a:lnTo>
                  <a:pt x="454" y="354"/>
                </a:lnTo>
                <a:lnTo>
                  <a:pt x="444" y="354"/>
                </a:lnTo>
                <a:lnTo>
                  <a:pt x="428" y="352"/>
                </a:lnTo>
                <a:lnTo>
                  <a:pt x="418" y="348"/>
                </a:lnTo>
                <a:lnTo>
                  <a:pt x="410" y="340"/>
                </a:lnTo>
                <a:lnTo>
                  <a:pt x="404" y="332"/>
                </a:lnTo>
                <a:lnTo>
                  <a:pt x="400" y="322"/>
                </a:lnTo>
                <a:lnTo>
                  <a:pt x="398" y="310"/>
                </a:lnTo>
                <a:lnTo>
                  <a:pt x="398" y="284"/>
                </a:lnTo>
                <a:lnTo>
                  <a:pt x="398" y="258"/>
                </a:lnTo>
                <a:lnTo>
                  <a:pt x="400" y="246"/>
                </a:lnTo>
                <a:lnTo>
                  <a:pt x="404" y="236"/>
                </a:lnTo>
                <a:lnTo>
                  <a:pt x="410" y="228"/>
                </a:lnTo>
                <a:lnTo>
                  <a:pt x="418" y="220"/>
                </a:lnTo>
                <a:lnTo>
                  <a:pt x="428" y="216"/>
                </a:lnTo>
                <a:lnTo>
                  <a:pt x="444" y="214"/>
                </a:lnTo>
                <a:close/>
                <a:moveTo>
                  <a:pt x="476" y="480"/>
                </a:moveTo>
                <a:lnTo>
                  <a:pt x="466" y="480"/>
                </a:lnTo>
                <a:lnTo>
                  <a:pt x="466" y="510"/>
                </a:lnTo>
                <a:lnTo>
                  <a:pt x="440" y="510"/>
                </a:lnTo>
                <a:lnTo>
                  <a:pt x="440" y="480"/>
                </a:lnTo>
                <a:lnTo>
                  <a:pt x="400" y="480"/>
                </a:lnTo>
                <a:lnTo>
                  <a:pt x="400" y="454"/>
                </a:lnTo>
                <a:lnTo>
                  <a:pt x="432" y="380"/>
                </a:lnTo>
                <a:lnTo>
                  <a:pt x="466" y="380"/>
                </a:lnTo>
                <a:lnTo>
                  <a:pt x="466" y="460"/>
                </a:lnTo>
                <a:lnTo>
                  <a:pt x="476" y="460"/>
                </a:lnTo>
                <a:lnTo>
                  <a:pt x="476" y="480"/>
                </a:lnTo>
                <a:close/>
                <a:moveTo>
                  <a:pt x="560" y="480"/>
                </a:moveTo>
                <a:lnTo>
                  <a:pt x="550" y="480"/>
                </a:lnTo>
                <a:lnTo>
                  <a:pt x="550" y="510"/>
                </a:lnTo>
                <a:lnTo>
                  <a:pt x="524" y="510"/>
                </a:lnTo>
                <a:lnTo>
                  <a:pt x="524" y="480"/>
                </a:lnTo>
                <a:lnTo>
                  <a:pt x="484" y="480"/>
                </a:lnTo>
                <a:lnTo>
                  <a:pt x="484" y="454"/>
                </a:lnTo>
                <a:lnTo>
                  <a:pt x="514" y="380"/>
                </a:lnTo>
                <a:lnTo>
                  <a:pt x="550" y="380"/>
                </a:lnTo>
                <a:lnTo>
                  <a:pt x="550" y="460"/>
                </a:lnTo>
                <a:lnTo>
                  <a:pt x="560" y="460"/>
                </a:lnTo>
                <a:lnTo>
                  <a:pt x="560" y="4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en-GB">
              <a:solidFill>
                <a:srgbClr val="00BFD6"/>
              </a:solidFill>
            </a:endParaRPr>
          </a:p>
        </p:txBody>
      </p:sp>
      <p:sp>
        <p:nvSpPr>
          <p:cNvPr id="23" name="Freeform 295"/>
          <p:cNvSpPr>
            <a:spLocks noChangeAspect="1" noEditPoints="1"/>
          </p:cNvSpPr>
          <p:nvPr/>
        </p:nvSpPr>
        <p:spPr bwMode="auto">
          <a:xfrm>
            <a:off x="8665934" y="287333"/>
            <a:ext cx="540000" cy="539211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42 w 726"/>
              <a:gd name="T71" fmla="*/ 426 h 726"/>
              <a:gd name="T72" fmla="*/ 438 w 726"/>
              <a:gd name="T73" fmla="*/ 438 h 726"/>
              <a:gd name="T74" fmla="*/ 408 w 726"/>
              <a:gd name="T75" fmla="*/ 442 h 726"/>
              <a:gd name="T76" fmla="*/ 406 w 726"/>
              <a:gd name="T77" fmla="*/ 584 h 726"/>
              <a:gd name="T78" fmla="*/ 390 w 726"/>
              <a:gd name="T79" fmla="*/ 594 h 726"/>
              <a:gd name="T80" fmla="*/ 380 w 726"/>
              <a:gd name="T81" fmla="*/ 590 h 726"/>
              <a:gd name="T82" fmla="*/ 374 w 726"/>
              <a:gd name="T83" fmla="*/ 442 h 726"/>
              <a:gd name="T84" fmla="*/ 354 w 726"/>
              <a:gd name="T85" fmla="*/ 578 h 726"/>
              <a:gd name="T86" fmla="*/ 344 w 726"/>
              <a:gd name="T87" fmla="*/ 594 h 726"/>
              <a:gd name="T88" fmla="*/ 330 w 726"/>
              <a:gd name="T89" fmla="*/ 594 h 726"/>
              <a:gd name="T90" fmla="*/ 320 w 726"/>
              <a:gd name="T91" fmla="*/ 578 h 726"/>
              <a:gd name="T92" fmla="*/ 298 w 726"/>
              <a:gd name="T93" fmla="*/ 442 h 726"/>
              <a:gd name="T94" fmla="*/ 286 w 726"/>
              <a:gd name="T95" fmla="*/ 438 h 726"/>
              <a:gd name="T96" fmla="*/ 282 w 726"/>
              <a:gd name="T97" fmla="*/ 298 h 726"/>
              <a:gd name="T98" fmla="*/ 286 w 726"/>
              <a:gd name="T99" fmla="*/ 286 h 726"/>
              <a:gd name="T100" fmla="*/ 298 w 726"/>
              <a:gd name="T101" fmla="*/ 282 h 726"/>
              <a:gd name="T102" fmla="*/ 432 w 726"/>
              <a:gd name="T103" fmla="*/ 284 h 726"/>
              <a:gd name="T104" fmla="*/ 442 w 726"/>
              <a:gd name="T105" fmla="*/ 292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42" y="426"/>
                </a:moveTo>
                <a:lnTo>
                  <a:pt x="442" y="426"/>
                </a:lnTo>
                <a:lnTo>
                  <a:pt x="442" y="432"/>
                </a:lnTo>
                <a:lnTo>
                  <a:pt x="438" y="438"/>
                </a:lnTo>
                <a:lnTo>
                  <a:pt x="432" y="442"/>
                </a:lnTo>
                <a:lnTo>
                  <a:pt x="426" y="442"/>
                </a:lnTo>
                <a:lnTo>
                  <a:pt x="408" y="442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0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42"/>
                </a:lnTo>
                <a:lnTo>
                  <a:pt x="354" y="442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6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42"/>
                </a:lnTo>
                <a:lnTo>
                  <a:pt x="298" y="442"/>
                </a:lnTo>
                <a:lnTo>
                  <a:pt x="292" y="442"/>
                </a:lnTo>
                <a:lnTo>
                  <a:pt x="286" y="438"/>
                </a:lnTo>
                <a:lnTo>
                  <a:pt x="284" y="432"/>
                </a:lnTo>
                <a:lnTo>
                  <a:pt x="282" y="426"/>
                </a:lnTo>
                <a:lnTo>
                  <a:pt x="282" y="298"/>
                </a:lnTo>
                <a:lnTo>
                  <a:pt x="284" y="292"/>
                </a:lnTo>
                <a:lnTo>
                  <a:pt x="286" y="286"/>
                </a:lnTo>
                <a:lnTo>
                  <a:pt x="292" y="284"/>
                </a:lnTo>
                <a:lnTo>
                  <a:pt x="298" y="282"/>
                </a:lnTo>
                <a:lnTo>
                  <a:pt x="426" y="282"/>
                </a:lnTo>
                <a:lnTo>
                  <a:pt x="432" y="284"/>
                </a:lnTo>
                <a:lnTo>
                  <a:pt x="438" y="286"/>
                </a:lnTo>
                <a:lnTo>
                  <a:pt x="442" y="292"/>
                </a:lnTo>
                <a:lnTo>
                  <a:pt x="442" y="298"/>
                </a:lnTo>
                <a:lnTo>
                  <a:pt x="442" y="4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en-GB">
              <a:solidFill>
                <a:srgbClr val="00BFD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7"/>
          <a:stretch/>
        </p:blipFill>
        <p:spPr>
          <a:xfrm>
            <a:off x="5678867" y="1835864"/>
            <a:ext cx="4140377" cy="2179535"/>
          </a:xfrm>
          <a:prstGeom prst="rect">
            <a:avLst/>
          </a:prstGeom>
        </p:spPr>
      </p:pic>
      <p:sp>
        <p:nvSpPr>
          <p:cNvPr id="14" name="Text Placeholder 75"/>
          <p:cNvSpPr>
            <a:spLocks noGrp="1"/>
          </p:cNvSpPr>
          <p:nvPr>
            <p:ph type="body" sz="quarter" idx="17"/>
          </p:nvPr>
        </p:nvSpPr>
        <p:spPr>
          <a:xfrm>
            <a:off x="8402489" y="4185937"/>
            <a:ext cx="1263767" cy="348296"/>
          </a:xfrm>
        </p:spPr>
        <p:txBody>
          <a:bodyPr/>
          <a:lstStyle/>
          <a:p>
            <a:r>
              <a:rPr lang="en-US" sz="1400" dirty="0" smtClean="0">
                <a:solidFill>
                  <a:srgbClr val="FFFFFF"/>
                </a:solidFill>
              </a:rPr>
              <a:t>TO FILL OUT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4294967295"/>
          </p:nvPr>
        </p:nvSpPr>
        <p:spPr>
          <a:xfrm>
            <a:off x="7443603" y="7182044"/>
            <a:ext cx="2374402" cy="243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700" b="0" dirty="0" smtClean="0">
                <a:solidFill>
                  <a:schemeClr val="bg1"/>
                </a:solidFill>
              </a:rPr>
              <a:t>Case Study: DCM awards entry July 2014 – July 2015</a:t>
            </a:r>
            <a:endParaRPr lang="en-US" sz="700" b="0" dirty="0">
              <a:solidFill>
                <a:schemeClr val="bg1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595267"/>
              </p:ext>
            </p:extLst>
          </p:nvPr>
        </p:nvGraphicFramePr>
        <p:xfrm>
          <a:off x="5663641" y="4015111"/>
          <a:ext cx="4044628" cy="2501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9054"/>
                <a:gridCol w="2585574"/>
              </a:tblGrid>
              <a:tr h="437691">
                <a:tc gridSpan="2">
                  <a:txBody>
                    <a:bodyPr/>
                    <a:lstStyle/>
                    <a:p>
                      <a:pPr marL="0" marR="0" indent="0" algn="l" defTabSz="961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accent2"/>
                          </a:solidFill>
                        </a:rPr>
                        <a:t>Campaign Details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28800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7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1" dirty="0" smtClean="0">
                          <a:solidFill>
                            <a:schemeClr val="bg1"/>
                          </a:solidFill>
                        </a:rPr>
                        <a:t>Sector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dirty="0" smtClean="0">
                          <a:solidFill>
                            <a:schemeClr val="bg1"/>
                          </a:solidFill>
                        </a:rPr>
                        <a:t>Automotive</a:t>
                      </a:r>
                      <a:endParaRPr lang="en-US" sz="1050" b="0" dirty="0">
                        <a:solidFill>
                          <a:schemeClr val="bg1"/>
                        </a:solidFill>
                      </a:endParaRPr>
                    </a:p>
                  </a:txBody>
                  <a:tcPr marL="288000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1" dirty="0" smtClean="0">
                          <a:solidFill>
                            <a:schemeClr val="bg1"/>
                          </a:solidFill>
                        </a:rPr>
                        <a:t>Target Audience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61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solidFill>
                            <a:schemeClr val="bg1"/>
                          </a:solidFill>
                        </a:rPr>
                        <a:t>ABC1 Adults</a:t>
                      </a:r>
                      <a:endParaRPr lang="en-US" sz="1050" b="0" dirty="0">
                        <a:solidFill>
                          <a:schemeClr val="bg1"/>
                        </a:solidFill>
                      </a:endParaRPr>
                    </a:p>
                  </a:txBody>
                  <a:tcPr marL="288000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1" dirty="0" smtClean="0">
                          <a:solidFill>
                            <a:schemeClr val="bg1"/>
                          </a:solidFill>
                        </a:rPr>
                        <a:t>Package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</a:rPr>
                        <a:t>AGP</a:t>
                      </a:r>
                    </a:p>
                  </a:txBody>
                  <a:tcPr marL="288000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1" dirty="0" smtClean="0">
                          <a:solidFill>
                            <a:schemeClr val="bg1"/>
                          </a:solidFill>
                        </a:rPr>
                        <a:t>Creative Agency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61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solidFill>
                            <a:schemeClr val="bg1"/>
                          </a:solidFill>
                        </a:rPr>
                        <a:t>Iris Worldwide</a:t>
                      </a:r>
                    </a:p>
                  </a:txBody>
                  <a:tcPr marL="288000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1" dirty="0" smtClean="0">
                          <a:solidFill>
                            <a:schemeClr val="bg1"/>
                          </a:solidFill>
                        </a:rPr>
                        <a:t>Media Agency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MediaCom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88000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1" dirty="0" smtClean="0">
                          <a:solidFill>
                            <a:schemeClr val="bg1"/>
                          </a:solidFill>
                        </a:rPr>
                        <a:t>Duration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dirty="0" smtClean="0">
                          <a:solidFill>
                            <a:schemeClr val="bg1"/>
                          </a:solidFill>
                        </a:rPr>
                        <a:t>30’ with 5’ end frames. (13 weeks)</a:t>
                      </a:r>
                      <a:endParaRPr lang="en-US" sz="1050" b="0" dirty="0">
                        <a:solidFill>
                          <a:schemeClr val="bg1"/>
                        </a:solidFill>
                      </a:endParaRPr>
                    </a:p>
                  </a:txBody>
                  <a:tcPr marL="288000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9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4900324" y="1359257"/>
            <a:ext cx="0" cy="5153376"/>
          </a:xfrm>
          <a:prstGeom prst="line">
            <a:avLst/>
          </a:prstGeom>
          <a:ln w="9525" cap="rnd" cmpd="sng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57345" y="1458564"/>
            <a:ext cx="419304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accent2"/>
                </a:solidFill>
              </a:rPr>
              <a:t>Results</a:t>
            </a: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050" kern="1000" dirty="0" smtClean="0">
                <a:solidFill>
                  <a:schemeClr val="bg1"/>
                </a:solidFill>
              </a:rPr>
              <a:t>Mini trumped its lead target, with the cinema campaign providing dealerships with 2,940 incremental and directly attributable test drives. Every single test driver walked away with a pair of cinema tickets, courtesy of their friendly local retailer, too!</a:t>
            </a:r>
          </a:p>
          <a:p>
            <a:endParaRPr lang="en-US" sz="1050" kern="1000" dirty="0">
              <a:solidFill>
                <a:schemeClr val="bg1"/>
              </a:solidFill>
            </a:endParaRPr>
          </a:p>
          <a:p>
            <a:r>
              <a:rPr lang="en-US" sz="1050" kern="1000" dirty="0" smtClean="0">
                <a:solidFill>
                  <a:schemeClr val="bg1"/>
                </a:solidFill>
              </a:rPr>
              <a:t>Both Mini and DCM were delighted that they were able to set a new precedent in delivering a national campaign that could prompt a regional metric. </a:t>
            </a:r>
            <a:endParaRPr lang="en-US" sz="1050" kern="1000" dirty="0">
              <a:solidFill>
                <a:schemeClr val="bg1"/>
              </a:solidFill>
            </a:endParaRPr>
          </a:p>
          <a:p>
            <a:pPr algn="just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9" name="Title 6"/>
          <p:cNvSpPr txBox="1">
            <a:spLocks/>
          </p:cNvSpPr>
          <p:nvPr/>
        </p:nvSpPr>
        <p:spPr bwMode="gray">
          <a:xfrm>
            <a:off x="5245143" y="1458564"/>
            <a:ext cx="1404776" cy="337356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l" defTabSz="721479" rtl="0" eaLnBrk="1" latinLnBrk="0" hangingPunct="1">
              <a:spcBef>
                <a:spcPct val="0"/>
              </a:spcBef>
              <a:buNone/>
              <a:defRPr sz="2700" b="0" kern="1200" cap="all" spc="0" baseline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b="1" cap="none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Testimonials</a:t>
            </a:r>
            <a:endParaRPr lang="en-GB" sz="1400" b="1" cap="none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5148773" y="1915269"/>
            <a:ext cx="3385628" cy="1803886"/>
          </a:xfrm>
          <a:prstGeom prst="wedgeRoundRectCallout">
            <a:avLst>
              <a:gd name="adj1" fmla="val 44535"/>
              <a:gd name="adj2" fmla="val 61833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283056" y="2120196"/>
            <a:ext cx="33495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FFFFFF"/>
                </a:solidFill>
              </a:rPr>
              <a:t>‘We’re delighted to have worked with our partners to deliver high quality, local content that communicates our brand values and makes people aware of the benefits of our new Countryman model.’ </a:t>
            </a:r>
            <a:endParaRPr lang="en-US" sz="1200" b="1" i="1" dirty="0">
              <a:solidFill>
                <a:srgbClr val="FFFF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08102" y="3133037"/>
            <a:ext cx="425445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Michelle Roberts, General Manager, </a:t>
            </a:r>
          </a:p>
          <a:p>
            <a:r>
              <a:rPr lang="en-US" sz="1050" dirty="0" smtClean="0">
                <a:solidFill>
                  <a:srgbClr val="FFFFFF"/>
                </a:solidFill>
              </a:rPr>
              <a:t>Brand Communications, Mini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45" y="3626866"/>
            <a:ext cx="4201297" cy="2789924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5556066" y="4150460"/>
            <a:ext cx="4006493" cy="2080022"/>
          </a:xfrm>
          <a:prstGeom prst="wedgeRoundRectCallout">
            <a:avLst>
              <a:gd name="adj1" fmla="val -46137"/>
              <a:gd name="adj2" fmla="val 6558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49750" y="4389267"/>
            <a:ext cx="35973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FFFFFF"/>
                </a:solidFill>
              </a:rPr>
              <a:t>‘DCM had the perfect opportunity to showcase our new mapping technology to reflect Mini’s brand warmth. This is a true brand partnership where cinemagoers nationally will enjoy the creative on-screen, followed up with a regional end frame directing consumers to their local Mini dealer to book a test drive.’</a:t>
            </a:r>
            <a:endParaRPr lang="en-US" sz="1200" b="1" i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6442" y="5757328"/>
            <a:ext cx="451646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Davina Barker, Sales Director, Digital Cinema Media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4294967295"/>
          </p:nvPr>
        </p:nvSpPr>
        <p:spPr>
          <a:xfrm>
            <a:off x="7440586" y="7158191"/>
            <a:ext cx="2374402" cy="243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700" b="0" dirty="0" smtClean="0">
                <a:solidFill>
                  <a:schemeClr val="bg1"/>
                </a:solidFill>
              </a:rPr>
              <a:t>Case Study: DCM awards entry July 2014 – July 2015</a:t>
            </a:r>
            <a:endParaRPr lang="en-US" sz="700" b="0" dirty="0">
              <a:solidFill>
                <a:schemeClr val="bg1"/>
              </a:solidFill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263445" y="257987"/>
            <a:ext cx="9308541" cy="409568"/>
          </a:xfrm>
        </p:spPr>
        <p:txBody>
          <a:bodyPr/>
          <a:lstStyle/>
          <a:p>
            <a:r>
              <a:rPr lang="en-GB" dirty="0" smtClean="0"/>
              <a:t>Mini</a:t>
            </a:r>
            <a:endParaRPr lang="en-GB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0825" y="711612"/>
            <a:ext cx="9328120" cy="2372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Mini at </a:t>
            </a:r>
            <a:r>
              <a:rPr lang="en-GB" dirty="0"/>
              <a:t>t</a:t>
            </a:r>
            <a:r>
              <a:rPr lang="en-GB" dirty="0" smtClean="0"/>
              <a:t>he Movies  </a:t>
            </a:r>
          </a:p>
          <a:p>
            <a:pPr>
              <a:lnSpc>
                <a:spcPct val="100000"/>
              </a:lnSpc>
            </a:pPr>
            <a:r>
              <a:rPr lang="en-GB" i="1" dirty="0" smtClean="0"/>
              <a:t>Winner for best dynamic targeting in cinema</a:t>
            </a:r>
            <a:endParaRPr lang="en-GB" dirty="0"/>
          </a:p>
        </p:txBody>
      </p:sp>
      <p:sp>
        <p:nvSpPr>
          <p:cNvPr id="29" name="Freeform 253"/>
          <p:cNvSpPr>
            <a:spLocks noEditPoints="1"/>
          </p:cNvSpPr>
          <p:nvPr/>
        </p:nvSpPr>
        <p:spPr bwMode="auto">
          <a:xfrm>
            <a:off x="9274860" y="273582"/>
            <a:ext cx="540000" cy="540000"/>
          </a:xfrm>
          <a:custGeom>
            <a:avLst/>
            <a:gdLst/>
            <a:ahLst/>
            <a:cxnLst>
              <a:cxn ang="0">
                <a:pos x="256" y="16"/>
              </a:cxn>
              <a:cxn ang="0">
                <a:pos x="106" y="106"/>
              </a:cxn>
              <a:cxn ang="0">
                <a:pos x="16" y="254"/>
              </a:cxn>
              <a:cxn ang="0">
                <a:pos x="2" y="400"/>
              </a:cxn>
              <a:cxn ang="0">
                <a:pos x="62" y="566"/>
              </a:cxn>
              <a:cxn ang="0">
                <a:pos x="190" y="682"/>
              </a:cxn>
              <a:cxn ang="0">
                <a:pos x="364" y="726"/>
              </a:cxn>
              <a:cxn ang="0">
                <a:pos x="504" y="698"/>
              </a:cxn>
              <a:cxn ang="0">
                <a:pos x="644" y="594"/>
              </a:cxn>
              <a:cxn ang="0">
                <a:pos x="718" y="436"/>
              </a:cxn>
              <a:cxn ang="0">
                <a:pos x="718" y="290"/>
              </a:cxn>
              <a:cxn ang="0">
                <a:pos x="644" y="132"/>
              </a:cxn>
              <a:cxn ang="0">
                <a:pos x="504" y="28"/>
              </a:cxn>
              <a:cxn ang="0">
                <a:pos x="558" y="206"/>
              </a:cxn>
              <a:cxn ang="0">
                <a:pos x="566" y="234"/>
              </a:cxn>
              <a:cxn ang="0">
                <a:pos x="576" y="244"/>
              </a:cxn>
              <a:cxn ang="0">
                <a:pos x="590" y="278"/>
              </a:cxn>
              <a:cxn ang="0">
                <a:pos x="564" y="268"/>
              </a:cxn>
              <a:cxn ang="0">
                <a:pos x="532" y="220"/>
              </a:cxn>
              <a:cxn ang="0">
                <a:pos x="124" y="206"/>
              </a:cxn>
              <a:cxn ang="0">
                <a:pos x="150" y="224"/>
              </a:cxn>
              <a:cxn ang="0">
                <a:pos x="124" y="238"/>
              </a:cxn>
              <a:cxn ang="0">
                <a:pos x="124" y="252"/>
              </a:cxn>
              <a:cxn ang="0">
                <a:pos x="160" y="234"/>
              </a:cxn>
              <a:cxn ang="0">
                <a:pos x="196" y="206"/>
              </a:cxn>
              <a:cxn ang="0">
                <a:pos x="192" y="234"/>
              </a:cxn>
              <a:cxn ang="0">
                <a:pos x="150" y="274"/>
              </a:cxn>
              <a:cxn ang="0">
                <a:pos x="604" y="428"/>
              </a:cxn>
              <a:cxn ang="0">
                <a:pos x="578" y="336"/>
              </a:cxn>
              <a:cxn ang="0">
                <a:pos x="576" y="370"/>
              </a:cxn>
              <a:cxn ang="0">
                <a:pos x="586" y="414"/>
              </a:cxn>
              <a:cxn ang="0">
                <a:pos x="604" y="502"/>
              </a:cxn>
              <a:cxn ang="0">
                <a:pos x="576" y="464"/>
              </a:cxn>
              <a:cxn ang="0">
                <a:pos x="550" y="366"/>
              </a:cxn>
              <a:cxn ang="0">
                <a:pos x="562" y="470"/>
              </a:cxn>
              <a:cxn ang="0">
                <a:pos x="134" y="520"/>
              </a:cxn>
              <a:cxn ang="0">
                <a:pos x="164" y="470"/>
              </a:cxn>
              <a:cxn ang="0">
                <a:pos x="178" y="366"/>
              </a:cxn>
              <a:cxn ang="0">
                <a:pos x="150" y="464"/>
              </a:cxn>
              <a:cxn ang="0">
                <a:pos x="124" y="456"/>
              </a:cxn>
              <a:cxn ang="0">
                <a:pos x="150" y="370"/>
              </a:cxn>
              <a:cxn ang="0">
                <a:pos x="150" y="336"/>
              </a:cxn>
              <a:cxn ang="0">
                <a:pos x="124" y="428"/>
              </a:cxn>
              <a:cxn ang="0">
                <a:pos x="148" y="290"/>
              </a:cxn>
              <a:cxn ang="0">
                <a:pos x="150" y="290"/>
              </a:cxn>
              <a:cxn ang="0">
                <a:pos x="184" y="268"/>
              </a:cxn>
              <a:cxn ang="0">
                <a:pos x="210" y="220"/>
              </a:cxn>
              <a:cxn ang="0">
                <a:pos x="238" y="206"/>
              </a:cxn>
              <a:cxn ang="0">
                <a:pos x="516" y="206"/>
              </a:cxn>
              <a:cxn ang="0">
                <a:pos x="526" y="246"/>
              </a:cxn>
              <a:cxn ang="0">
                <a:pos x="562" y="282"/>
              </a:cxn>
              <a:cxn ang="0">
                <a:pos x="576" y="290"/>
              </a:cxn>
              <a:cxn ang="0">
                <a:pos x="588" y="292"/>
              </a:cxn>
              <a:cxn ang="0">
                <a:pos x="604" y="320"/>
              </a:cxn>
              <a:cxn ang="0">
                <a:pos x="592" y="236"/>
              </a:cxn>
              <a:cxn ang="0">
                <a:pos x="572" y="212"/>
              </a:cxn>
              <a:cxn ang="0">
                <a:pos x="540" y="302"/>
              </a:cxn>
              <a:cxn ang="0">
                <a:pos x="234" y="234"/>
              </a:cxn>
              <a:cxn ang="0">
                <a:pos x="186" y="302"/>
              </a:cxn>
              <a:cxn ang="0">
                <a:pos x="206" y="394"/>
              </a:cxn>
              <a:cxn ang="0">
                <a:pos x="184" y="492"/>
              </a:cxn>
              <a:cxn ang="0">
                <a:pos x="522" y="420"/>
              </a:cxn>
              <a:cxn ang="0">
                <a:pos x="532" y="324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76" y="244"/>
                </a:lnTo>
                <a:lnTo>
                  <a:pt x="576" y="244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76" y="274"/>
                </a:lnTo>
                <a:lnTo>
                  <a:pt x="576" y="274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30" y="206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70" y="206"/>
                </a:lnTo>
                <a:lnTo>
                  <a:pt x="196" y="206"/>
                </a:lnTo>
                <a:lnTo>
                  <a:pt x="196" y="206"/>
                </a:lnTo>
                <a:lnTo>
                  <a:pt x="196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8" y="336"/>
                </a:lnTo>
                <a:lnTo>
                  <a:pt x="576" y="344"/>
                </a:lnTo>
                <a:lnTo>
                  <a:pt x="576" y="344"/>
                </a:lnTo>
                <a:lnTo>
                  <a:pt x="576" y="344"/>
                </a:lnTo>
                <a:lnTo>
                  <a:pt x="576" y="370"/>
                </a:lnTo>
                <a:lnTo>
                  <a:pt x="576" y="370"/>
                </a:lnTo>
                <a:lnTo>
                  <a:pt x="576" y="370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456"/>
                </a:lnTo>
                <a:lnTo>
                  <a:pt x="604" y="502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76" y="464"/>
                </a:lnTo>
                <a:lnTo>
                  <a:pt x="576" y="46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50" y="366"/>
                </a:lnTo>
                <a:lnTo>
                  <a:pt x="548" y="394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80" y="394"/>
                </a:lnTo>
                <a:lnTo>
                  <a:pt x="178" y="366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70"/>
                </a:lnTo>
                <a:lnTo>
                  <a:pt x="150" y="356"/>
                </a:lnTo>
                <a:lnTo>
                  <a:pt x="150" y="356"/>
                </a:lnTo>
                <a:lnTo>
                  <a:pt x="150" y="344"/>
                </a:lnTo>
                <a:lnTo>
                  <a:pt x="150" y="344"/>
                </a:lnTo>
                <a:lnTo>
                  <a:pt x="150" y="336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24" y="294"/>
                </a:lnTo>
                <a:lnTo>
                  <a:pt x="140" y="292"/>
                </a:lnTo>
                <a:lnTo>
                  <a:pt x="140" y="292"/>
                </a:lnTo>
                <a:lnTo>
                  <a:pt x="148" y="290"/>
                </a:lnTo>
                <a:lnTo>
                  <a:pt x="148" y="290"/>
                </a:lnTo>
                <a:lnTo>
                  <a:pt x="150" y="290"/>
                </a:lnTo>
                <a:lnTo>
                  <a:pt x="150" y="290"/>
                </a:lnTo>
                <a:lnTo>
                  <a:pt x="150" y="290"/>
                </a:lnTo>
                <a:lnTo>
                  <a:pt x="150" y="290"/>
                </a:lnTo>
                <a:lnTo>
                  <a:pt x="166" y="282"/>
                </a:lnTo>
                <a:lnTo>
                  <a:pt x="166" y="282"/>
                </a:lnTo>
                <a:lnTo>
                  <a:pt x="174" y="278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10" y="206"/>
                </a:lnTo>
                <a:lnTo>
                  <a:pt x="210" y="206"/>
                </a:lnTo>
                <a:lnTo>
                  <a:pt x="238" y="206"/>
                </a:lnTo>
                <a:lnTo>
                  <a:pt x="238" y="206"/>
                </a:lnTo>
                <a:lnTo>
                  <a:pt x="490" y="206"/>
                </a:lnTo>
                <a:lnTo>
                  <a:pt x="490" y="206"/>
                </a:lnTo>
                <a:lnTo>
                  <a:pt x="516" y="206"/>
                </a:lnTo>
                <a:lnTo>
                  <a:pt x="516" y="206"/>
                </a:lnTo>
                <a:lnTo>
                  <a:pt x="516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54" y="278"/>
                </a:lnTo>
                <a:lnTo>
                  <a:pt x="562" y="282"/>
                </a:lnTo>
                <a:lnTo>
                  <a:pt x="562" y="282"/>
                </a:lnTo>
                <a:lnTo>
                  <a:pt x="576" y="290"/>
                </a:lnTo>
                <a:lnTo>
                  <a:pt x="576" y="290"/>
                </a:lnTo>
                <a:lnTo>
                  <a:pt x="576" y="290"/>
                </a:lnTo>
                <a:lnTo>
                  <a:pt x="576" y="290"/>
                </a:lnTo>
                <a:lnTo>
                  <a:pt x="578" y="290"/>
                </a:lnTo>
                <a:lnTo>
                  <a:pt x="578" y="290"/>
                </a:lnTo>
                <a:lnTo>
                  <a:pt x="580" y="290"/>
                </a:lnTo>
                <a:lnTo>
                  <a:pt x="580" y="290"/>
                </a:lnTo>
                <a:lnTo>
                  <a:pt x="588" y="292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320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BFD6"/>
              </a:solidFill>
            </a:endParaRPr>
          </a:p>
        </p:txBody>
      </p:sp>
      <p:sp>
        <p:nvSpPr>
          <p:cNvPr id="30" name="Freeform 14"/>
          <p:cNvSpPr>
            <a:spLocks noChangeAspect="1" noEditPoints="1"/>
          </p:cNvSpPr>
          <p:nvPr/>
        </p:nvSpPr>
        <p:spPr bwMode="auto">
          <a:xfrm>
            <a:off x="8057008" y="293788"/>
            <a:ext cx="540000" cy="533543"/>
          </a:xfrm>
          <a:custGeom>
            <a:avLst/>
            <a:gdLst>
              <a:gd name="T0" fmla="*/ 354 w 726"/>
              <a:gd name="T1" fmla="*/ 254 h 726"/>
              <a:gd name="T2" fmla="*/ 320 w 726"/>
              <a:gd name="T3" fmla="*/ 238 h 726"/>
              <a:gd name="T4" fmla="*/ 352 w 726"/>
              <a:gd name="T5" fmla="*/ 264 h 726"/>
              <a:gd name="T6" fmla="*/ 336 w 726"/>
              <a:gd name="T7" fmla="*/ 330 h 726"/>
              <a:gd name="T8" fmla="*/ 356 w 726"/>
              <a:gd name="T9" fmla="*/ 312 h 726"/>
              <a:gd name="T10" fmla="*/ 504 w 726"/>
              <a:gd name="T11" fmla="*/ 460 h 726"/>
              <a:gd name="T12" fmla="*/ 208 w 726"/>
              <a:gd name="T13" fmla="*/ 302 h 726"/>
              <a:gd name="T14" fmla="*/ 326 w 726"/>
              <a:gd name="T15" fmla="*/ 2 h 726"/>
              <a:gd name="T16" fmla="*/ 132 w 726"/>
              <a:gd name="T17" fmla="*/ 82 h 726"/>
              <a:gd name="T18" fmla="*/ 18 w 726"/>
              <a:gd name="T19" fmla="*/ 254 h 726"/>
              <a:gd name="T20" fmla="*/ 8 w 726"/>
              <a:gd name="T21" fmla="*/ 436 h 726"/>
              <a:gd name="T22" fmla="*/ 108 w 726"/>
              <a:gd name="T23" fmla="*/ 620 h 726"/>
              <a:gd name="T24" fmla="*/ 290 w 726"/>
              <a:gd name="T25" fmla="*/ 718 h 726"/>
              <a:gd name="T26" fmla="*/ 472 w 726"/>
              <a:gd name="T27" fmla="*/ 710 h 726"/>
              <a:gd name="T28" fmla="*/ 644 w 726"/>
              <a:gd name="T29" fmla="*/ 594 h 726"/>
              <a:gd name="T30" fmla="*/ 724 w 726"/>
              <a:gd name="T31" fmla="*/ 400 h 726"/>
              <a:gd name="T32" fmla="*/ 698 w 726"/>
              <a:gd name="T33" fmla="*/ 222 h 726"/>
              <a:gd name="T34" fmla="*/ 566 w 726"/>
              <a:gd name="T35" fmla="*/ 62 h 726"/>
              <a:gd name="T36" fmla="*/ 364 w 726"/>
              <a:gd name="T37" fmla="*/ 0 h 726"/>
              <a:gd name="T38" fmla="*/ 550 w 726"/>
              <a:gd name="T39" fmla="*/ 352 h 726"/>
              <a:gd name="T40" fmla="*/ 500 w 726"/>
              <a:gd name="T41" fmla="*/ 242 h 726"/>
              <a:gd name="T42" fmla="*/ 216 w 726"/>
              <a:gd name="T43" fmla="*/ 420 h 726"/>
              <a:gd name="T44" fmla="*/ 208 w 726"/>
              <a:gd name="T45" fmla="*/ 396 h 726"/>
              <a:gd name="T46" fmla="*/ 170 w 726"/>
              <a:gd name="T47" fmla="*/ 416 h 726"/>
              <a:gd name="T48" fmla="*/ 184 w 726"/>
              <a:gd name="T49" fmla="*/ 384 h 726"/>
              <a:gd name="T50" fmla="*/ 228 w 726"/>
              <a:gd name="T51" fmla="*/ 382 h 726"/>
              <a:gd name="T52" fmla="*/ 244 w 726"/>
              <a:gd name="T53" fmla="*/ 412 h 726"/>
              <a:gd name="T54" fmla="*/ 196 w 726"/>
              <a:gd name="T55" fmla="*/ 490 h 726"/>
              <a:gd name="T56" fmla="*/ 168 w 726"/>
              <a:gd name="T57" fmla="*/ 352 h 726"/>
              <a:gd name="T58" fmla="*/ 288 w 726"/>
              <a:gd name="T59" fmla="*/ 510 h 726"/>
              <a:gd name="T60" fmla="*/ 256 w 726"/>
              <a:gd name="T61" fmla="*/ 494 h 726"/>
              <a:gd name="T62" fmla="*/ 282 w 726"/>
              <a:gd name="T63" fmla="*/ 488 h 726"/>
              <a:gd name="T64" fmla="*/ 300 w 726"/>
              <a:gd name="T65" fmla="*/ 486 h 726"/>
              <a:gd name="T66" fmla="*/ 298 w 726"/>
              <a:gd name="T67" fmla="*/ 444 h 726"/>
              <a:gd name="T68" fmla="*/ 282 w 726"/>
              <a:gd name="T69" fmla="*/ 450 h 726"/>
              <a:gd name="T70" fmla="*/ 282 w 726"/>
              <a:gd name="T71" fmla="*/ 400 h 726"/>
              <a:gd name="T72" fmla="*/ 300 w 726"/>
              <a:gd name="T73" fmla="*/ 424 h 726"/>
              <a:gd name="T74" fmla="*/ 326 w 726"/>
              <a:gd name="T75" fmla="*/ 440 h 726"/>
              <a:gd name="T76" fmla="*/ 322 w 726"/>
              <a:gd name="T77" fmla="*/ 496 h 726"/>
              <a:gd name="T78" fmla="*/ 292 w 726"/>
              <a:gd name="T79" fmla="*/ 352 h 726"/>
              <a:gd name="T80" fmla="*/ 370 w 726"/>
              <a:gd name="T81" fmla="*/ 224 h 726"/>
              <a:gd name="T82" fmla="*/ 380 w 726"/>
              <a:gd name="T83" fmla="*/ 262 h 726"/>
              <a:gd name="T84" fmla="*/ 366 w 726"/>
              <a:gd name="T85" fmla="*/ 284 h 726"/>
              <a:gd name="T86" fmla="*/ 384 w 726"/>
              <a:gd name="T87" fmla="*/ 316 h 726"/>
              <a:gd name="T88" fmla="*/ 354 w 726"/>
              <a:gd name="T89" fmla="*/ 350 h 726"/>
              <a:gd name="T90" fmla="*/ 388 w 726"/>
              <a:gd name="T91" fmla="*/ 450 h 726"/>
              <a:gd name="T92" fmla="*/ 470 w 726"/>
              <a:gd name="T93" fmla="*/ 222 h 726"/>
              <a:gd name="T94" fmla="*/ 456 w 726"/>
              <a:gd name="T95" fmla="*/ 260 h 726"/>
              <a:gd name="T96" fmla="*/ 444 w 726"/>
              <a:gd name="T97" fmla="*/ 234 h 726"/>
              <a:gd name="T98" fmla="*/ 426 w 726"/>
              <a:gd name="T99" fmla="*/ 284 h 726"/>
              <a:gd name="T100" fmla="*/ 438 w 726"/>
              <a:gd name="T101" fmla="*/ 332 h 726"/>
              <a:gd name="T102" fmla="*/ 456 w 726"/>
              <a:gd name="T103" fmla="*/ 314 h 726"/>
              <a:gd name="T104" fmla="*/ 478 w 726"/>
              <a:gd name="T105" fmla="*/ 338 h 726"/>
              <a:gd name="T106" fmla="*/ 444 w 726"/>
              <a:gd name="T107" fmla="*/ 354 h 726"/>
              <a:gd name="T108" fmla="*/ 398 w 726"/>
              <a:gd name="T109" fmla="*/ 310 h 726"/>
              <a:gd name="T110" fmla="*/ 410 w 726"/>
              <a:gd name="T111" fmla="*/ 228 h 726"/>
              <a:gd name="T112" fmla="*/ 466 w 726"/>
              <a:gd name="T113" fmla="*/ 510 h 726"/>
              <a:gd name="T114" fmla="*/ 432 w 726"/>
              <a:gd name="T115" fmla="*/ 380 h 726"/>
              <a:gd name="T116" fmla="*/ 550 w 726"/>
              <a:gd name="T117" fmla="*/ 480 h 726"/>
              <a:gd name="T118" fmla="*/ 484 w 726"/>
              <a:gd name="T119" fmla="*/ 45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420" y="460"/>
                </a:moveTo>
                <a:lnTo>
                  <a:pt x="444" y="460"/>
                </a:lnTo>
                <a:lnTo>
                  <a:pt x="444" y="398"/>
                </a:lnTo>
                <a:lnTo>
                  <a:pt x="420" y="460"/>
                </a:lnTo>
                <a:close/>
                <a:moveTo>
                  <a:pt x="354" y="254"/>
                </a:moveTo>
                <a:lnTo>
                  <a:pt x="354" y="254"/>
                </a:lnTo>
                <a:lnTo>
                  <a:pt x="352" y="248"/>
                </a:lnTo>
                <a:lnTo>
                  <a:pt x="350" y="242"/>
                </a:lnTo>
                <a:lnTo>
                  <a:pt x="344" y="238"/>
                </a:lnTo>
                <a:lnTo>
                  <a:pt x="338" y="238"/>
                </a:lnTo>
                <a:lnTo>
                  <a:pt x="320" y="238"/>
                </a:lnTo>
                <a:lnTo>
                  <a:pt x="320" y="272"/>
                </a:lnTo>
                <a:lnTo>
                  <a:pt x="340" y="272"/>
                </a:lnTo>
                <a:lnTo>
                  <a:pt x="344" y="272"/>
                </a:lnTo>
                <a:lnTo>
                  <a:pt x="348" y="268"/>
                </a:lnTo>
                <a:lnTo>
                  <a:pt x="352" y="264"/>
                </a:lnTo>
                <a:lnTo>
                  <a:pt x="354" y="254"/>
                </a:lnTo>
                <a:close/>
                <a:moveTo>
                  <a:pt x="336" y="292"/>
                </a:moveTo>
                <a:lnTo>
                  <a:pt x="320" y="292"/>
                </a:lnTo>
                <a:lnTo>
                  <a:pt x="320" y="330"/>
                </a:lnTo>
                <a:lnTo>
                  <a:pt x="336" y="330"/>
                </a:lnTo>
                <a:lnTo>
                  <a:pt x="342" y="330"/>
                </a:lnTo>
                <a:lnTo>
                  <a:pt x="348" y="328"/>
                </a:lnTo>
                <a:lnTo>
                  <a:pt x="350" y="326"/>
                </a:lnTo>
                <a:lnTo>
                  <a:pt x="354" y="322"/>
                </a:lnTo>
                <a:lnTo>
                  <a:pt x="354" y="318"/>
                </a:lnTo>
                <a:lnTo>
                  <a:pt x="356" y="312"/>
                </a:lnTo>
                <a:lnTo>
                  <a:pt x="354" y="304"/>
                </a:lnTo>
                <a:lnTo>
                  <a:pt x="352" y="298"/>
                </a:lnTo>
                <a:lnTo>
                  <a:pt x="346" y="294"/>
                </a:lnTo>
                <a:lnTo>
                  <a:pt x="336" y="292"/>
                </a:lnTo>
                <a:close/>
                <a:moveTo>
                  <a:pt x="504" y="460"/>
                </a:moveTo>
                <a:lnTo>
                  <a:pt x="526" y="460"/>
                </a:lnTo>
                <a:lnTo>
                  <a:pt x="528" y="398"/>
                </a:lnTo>
                <a:lnTo>
                  <a:pt x="526" y="398"/>
                </a:lnTo>
                <a:lnTo>
                  <a:pt x="504" y="460"/>
                </a:lnTo>
                <a:close/>
                <a:moveTo>
                  <a:pt x="222" y="242"/>
                </a:moveTo>
                <a:lnTo>
                  <a:pt x="208" y="302"/>
                </a:lnTo>
                <a:lnTo>
                  <a:pt x="236" y="302"/>
                </a:lnTo>
                <a:lnTo>
                  <a:pt x="222" y="2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00" y="242"/>
                </a:moveTo>
                <a:lnTo>
                  <a:pt x="500" y="242"/>
                </a:lnTo>
                <a:lnTo>
                  <a:pt x="512" y="232"/>
                </a:lnTo>
                <a:lnTo>
                  <a:pt x="524" y="222"/>
                </a:lnTo>
                <a:lnTo>
                  <a:pt x="550" y="222"/>
                </a:lnTo>
                <a:lnTo>
                  <a:pt x="550" y="352"/>
                </a:lnTo>
                <a:lnTo>
                  <a:pt x="522" y="352"/>
                </a:lnTo>
                <a:lnTo>
                  <a:pt x="522" y="252"/>
                </a:lnTo>
                <a:lnTo>
                  <a:pt x="510" y="260"/>
                </a:lnTo>
                <a:lnTo>
                  <a:pt x="500" y="266"/>
                </a:lnTo>
                <a:lnTo>
                  <a:pt x="500" y="242"/>
                </a:lnTo>
                <a:close/>
                <a:moveTo>
                  <a:pt x="246" y="510"/>
                </a:moveTo>
                <a:lnTo>
                  <a:pt x="168" y="510"/>
                </a:lnTo>
                <a:lnTo>
                  <a:pt x="168" y="486"/>
                </a:lnTo>
                <a:lnTo>
                  <a:pt x="208" y="434"/>
                </a:lnTo>
                <a:lnTo>
                  <a:pt x="216" y="420"/>
                </a:lnTo>
                <a:lnTo>
                  <a:pt x="218" y="410"/>
                </a:lnTo>
                <a:lnTo>
                  <a:pt x="218" y="404"/>
                </a:lnTo>
                <a:lnTo>
                  <a:pt x="216" y="400"/>
                </a:lnTo>
                <a:lnTo>
                  <a:pt x="212" y="398"/>
                </a:lnTo>
                <a:lnTo>
                  <a:pt x="208" y="396"/>
                </a:lnTo>
                <a:lnTo>
                  <a:pt x="202" y="398"/>
                </a:lnTo>
                <a:lnTo>
                  <a:pt x="198" y="402"/>
                </a:lnTo>
                <a:lnTo>
                  <a:pt x="198" y="408"/>
                </a:lnTo>
                <a:lnTo>
                  <a:pt x="196" y="416"/>
                </a:lnTo>
                <a:lnTo>
                  <a:pt x="170" y="416"/>
                </a:lnTo>
                <a:lnTo>
                  <a:pt x="170" y="406"/>
                </a:lnTo>
                <a:lnTo>
                  <a:pt x="172" y="400"/>
                </a:lnTo>
                <a:lnTo>
                  <a:pt x="174" y="392"/>
                </a:lnTo>
                <a:lnTo>
                  <a:pt x="178" y="388"/>
                </a:lnTo>
                <a:lnTo>
                  <a:pt x="184" y="384"/>
                </a:lnTo>
                <a:lnTo>
                  <a:pt x="190" y="380"/>
                </a:lnTo>
                <a:lnTo>
                  <a:pt x="198" y="378"/>
                </a:lnTo>
                <a:lnTo>
                  <a:pt x="206" y="378"/>
                </a:lnTo>
                <a:lnTo>
                  <a:pt x="222" y="380"/>
                </a:lnTo>
                <a:lnTo>
                  <a:pt x="228" y="382"/>
                </a:lnTo>
                <a:lnTo>
                  <a:pt x="234" y="386"/>
                </a:lnTo>
                <a:lnTo>
                  <a:pt x="238" y="390"/>
                </a:lnTo>
                <a:lnTo>
                  <a:pt x="242" y="396"/>
                </a:lnTo>
                <a:lnTo>
                  <a:pt x="244" y="402"/>
                </a:lnTo>
                <a:lnTo>
                  <a:pt x="244" y="412"/>
                </a:lnTo>
                <a:lnTo>
                  <a:pt x="242" y="422"/>
                </a:lnTo>
                <a:lnTo>
                  <a:pt x="238" y="434"/>
                </a:lnTo>
                <a:lnTo>
                  <a:pt x="232" y="444"/>
                </a:lnTo>
                <a:lnTo>
                  <a:pt x="226" y="456"/>
                </a:lnTo>
                <a:lnTo>
                  <a:pt x="210" y="474"/>
                </a:lnTo>
                <a:lnTo>
                  <a:pt x="196" y="490"/>
                </a:lnTo>
                <a:lnTo>
                  <a:pt x="246" y="490"/>
                </a:lnTo>
                <a:lnTo>
                  <a:pt x="246" y="510"/>
                </a:lnTo>
                <a:close/>
                <a:moveTo>
                  <a:pt x="242" y="322"/>
                </a:moveTo>
                <a:lnTo>
                  <a:pt x="204" y="322"/>
                </a:lnTo>
                <a:lnTo>
                  <a:pt x="196" y="352"/>
                </a:lnTo>
                <a:lnTo>
                  <a:pt x="168" y="352"/>
                </a:lnTo>
                <a:lnTo>
                  <a:pt x="206" y="218"/>
                </a:lnTo>
                <a:lnTo>
                  <a:pt x="242" y="218"/>
                </a:lnTo>
                <a:lnTo>
                  <a:pt x="278" y="352"/>
                </a:lnTo>
                <a:lnTo>
                  <a:pt x="250" y="352"/>
                </a:lnTo>
                <a:lnTo>
                  <a:pt x="242" y="322"/>
                </a:lnTo>
                <a:close/>
                <a:moveTo>
                  <a:pt x="288" y="510"/>
                </a:moveTo>
                <a:lnTo>
                  <a:pt x="288" y="510"/>
                </a:lnTo>
                <a:lnTo>
                  <a:pt x="274" y="510"/>
                </a:lnTo>
                <a:lnTo>
                  <a:pt x="268" y="506"/>
                </a:lnTo>
                <a:lnTo>
                  <a:pt x="264" y="504"/>
                </a:lnTo>
                <a:lnTo>
                  <a:pt x="260" y="500"/>
                </a:lnTo>
                <a:lnTo>
                  <a:pt x="256" y="494"/>
                </a:lnTo>
                <a:lnTo>
                  <a:pt x="254" y="486"/>
                </a:lnTo>
                <a:lnTo>
                  <a:pt x="254" y="478"/>
                </a:lnTo>
                <a:lnTo>
                  <a:pt x="280" y="478"/>
                </a:lnTo>
                <a:lnTo>
                  <a:pt x="282" y="484"/>
                </a:lnTo>
                <a:lnTo>
                  <a:pt x="282" y="488"/>
                </a:lnTo>
                <a:lnTo>
                  <a:pt x="286" y="490"/>
                </a:lnTo>
                <a:lnTo>
                  <a:pt x="290" y="492"/>
                </a:lnTo>
                <a:lnTo>
                  <a:pt x="296" y="490"/>
                </a:lnTo>
                <a:lnTo>
                  <a:pt x="300" y="486"/>
                </a:lnTo>
                <a:lnTo>
                  <a:pt x="302" y="478"/>
                </a:lnTo>
                <a:lnTo>
                  <a:pt x="302" y="466"/>
                </a:lnTo>
                <a:lnTo>
                  <a:pt x="302" y="458"/>
                </a:lnTo>
                <a:lnTo>
                  <a:pt x="302" y="450"/>
                </a:lnTo>
                <a:lnTo>
                  <a:pt x="298" y="444"/>
                </a:lnTo>
                <a:lnTo>
                  <a:pt x="296" y="440"/>
                </a:lnTo>
                <a:lnTo>
                  <a:pt x="292" y="440"/>
                </a:lnTo>
                <a:lnTo>
                  <a:pt x="286" y="442"/>
                </a:lnTo>
                <a:lnTo>
                  <a:pt x="284" y="446"/>
                </a:lnTo>
                <a:lnTo>
                  <a:pt x="282" y="450"/>
                </a:lnTo>
                <a:lnTo>
                  <a:pt x="282" y="454"/>
                </a:lnTo>
                <a:lnTo>
                  <a:pt x="256" y="454"/>
                </a:lnTo>
                <a:lnTo>
                  <a:pt x="256" y="380"/>
                </a:lnTo>
                <a:lnTo>
                  <a:pt x="324" y="380"/>
                </a:lnTo>
                <a:lnTo>
                  <a:pt x="324" y="400"/>
                </a:lnTo>
                <a:lnTo>
                  <a:pt x="282" y="400"/>
                </a:lnTo>
                <a:lnTo>
                  <a:pt x="282" y="432"/>
                </a:lnTo>
                <a:lnTo>
                  <a:pt x="286" y="428"/>
                </a:lnTo>
                <a:lnTo>
                  <a:pt x="290" y="426"/>
                </a:lnTo>
                <a:lnTo>
                  <a:pt x="300" y="424"/>
                </a:lnTo>
                <a:lnTo>
                  <a:pt x="308" y="424"/>
                </a:lnTo>
                <a:lnTo>
                  <a:pt x="314" y="426"/>
                </a:lnTo>
                <a:lnTo>
                  <a:pt x="318" y="430"/>
                </a:lnTo>
                <a:lnTo>
                  <a:pt x="322" y="434"/>
                </a:lnTo>
                <a:lnTo>
                  <a:pt x="326" y="440"/>
                </a:lnTo>
                <a:lnTo>
                  <a:pt x="328" y="448"/>
                </a:lnTo>
                <a:lnTo>
                  <a:pt x="328" y="466"/>
                </a:lnTo>
                <a:lnTo>
                  <a:pt x="328" y="478"/>
                </a:lnTo>
                <a:lnTo>
                  <a:pt x="326" y="488"/>
                </a:lnTo>
                <a:lnTo>
                  <a:pt x="322" y="496"/>
                </a:lnTo>
                <a:lnTo>
                  <a:pt x="318" y="502"/>
                </a:lnTo>
                <a:lnTo>
                  <a:pt x="314" y="506"/>
                </a:lnTo>
                <a:lnTo>
                  <a:pt x="306" y="508"/>
                </a:lnTo>
                <a:lnTo>
                  <a:pt x="298" y="510"/>
                </a:lnTo>
                <a:lnTo>
                  <a:pt x="288" y="510"/>
                </a:lnTo>
                <a:close/>
                <a:moveTo>
                  <a:pt x="292" y="352"/>
                </a:moveTo>
                <a:lnTo>
                  <a:pt x="292" y="218"/>
                </a:lnTo>
                <a:lnTo>
                  <a:pt x="342" y="218"/>
                </a:lnTo>
                <a:lnTo>
                  <a:pt x="358" y="218"/>
                </a:lnTo>
                <a:lnTo>
                  <a:pt x="364" y="220"/>
                </a:lnTo>
                <a:lnTo>
                  <a:pt x="370" y="224"/>
                </a:lnTo>
                <a:lnTo>
                  <a:pt x="374" y="228"/>
                </a:lnTo>
                <a:lnTo>
                  <a:pt x="378" y="234"/>
                </a:lnTo>
                <a:lnTo>
                  <a:pt x="380" y="242"/>
                </a:lnTo>
                <a:lnTo>
                  <a:pt x="382" y="252"/>
                </a:lnTo>
                <a:lnTo>
                  <a:pt x="380" y="262"/>
                </a:lnTo>
                <a:lnTo>
                  <a:pt x="376" y="272"/>
                </a:lnTo>
                <a:lnTo>
                  <a:pt x="368" y="278"/>
                </a:lnTo>
                <a:lnTo>
                  <a:pt x="358" y="282"/>
                </a:lnTo>
                <a:lnTo>
                  <a:pt x="366" y="284"/>
                </a:lnTo>
                <a:lnTo>
                  <a:pt x="370" y="286"/>
                </a:lnTo>
                <a:lnTo>
                  <a:pt x="376" y="288"/>
                </a:lnTo>
                <a:lnTo>
                  <a:pt x="378" y="292"/>
                </a:lnTo>
                <a:lnTo>
                  <a:pt x="382" y="304"/>
                </a:lnTo>
                <a:lnTo>
                  <a:pt x="384" y="316"/>
                </a:lnTo>
                <a:lnTo>
                  <a:pt x="382" y="328"/>
                </a:lnTo>
                <a:lnTo>
                  <a:pt x="378" y="336"/>
                </a:lnTo>
                <a:lnTo>
                  <a:pt x="374" y="342"/>
                </a:lnTo>
                <a:lnTo>
                  <a:pt x="368" y="346"/>
                </a:lnTo>
                <a:lnTo>
                  <a:pt x="360" y="350"/>
                </a:lnTo>
                <a:lnTo>
                  <a:pt x="354" y="350"/>
                </a:lnTo>
                <a:lnTo>
                  <a:pt x="342" y="352"/>
                </a:lnTo>
                <a:lnTo>
                  <a:pt x="292" y="352"/>
                </a:lnTo>
                <a:close/>
                <a:moveTo>
                  <a:pt x="388" y="468"/>
                </a:moveTo>
                <a:lnTo>
                  <a:pt x="342" y="468"/>
                </a:lnTo>
                <a:lnTo>
                  <a:pt x="342" y="450"/>
                </a:lnTo>
                <a:lnTo>
                  <a:pt x="388" y="450"/>
                </a:lnTo>
                <a:lnTo>
                  <a:pt x="388" y="468"/>
                </a:lnTo>
                <a:close/>
                <a:moveTo>
                  <a:pt x="444" y="214"/>
                </a:moveTo>
                <a:lnTo>
                  <a:pt x="444" y="214"/>
                </a:lnTo>
                <a:lnTo>
                  <a:pt x="454" y="216"/>
                </a:lnTo>
                <a:lnTo>
                  <a:pt x="462" y="218"/>
                </a:lnTo>
                <a:lnTo>
                  <a:pt x="470" y="222"/>
                </a:lnTo>
                <a:lnTo>
                  <a:pt x="474" y="226"/>
                </a:lnTo>
                <a:lnTo>
                  <a:pt x="478" y="232"/>
                </a:lnTo>
                <a:lnTo>
                  <a:pt x="482" y="240"/>
                </a:lnTo>
                <a:lnTo>
                  <a:pt x="484" y="250"/>
                </a:lnTo>
                <a:lnTo>
                  <a:pt x="484" y="260"/>
                </a:lnTo>
                <a:lnTo>
                  <a:pt x="456" y="260"/>
                </a:lnTo>
                <a:lnTo>
                  <a:pt x="456" y="248"/>
                </a:lnTo>
                <a:lnTo>
                  <a:pt x="454" y="240"/>
                </a:lnTo>
                <a:lnTo>
                  <a:pt x="450" y="236"/>
                </a:lnTo>
                <a:lnTo>
                  <a:pt x="444" y="234"/>
                </a:lnTo>
                <a:lnTo>
                  <a:pt x="438" y="236"/>
                </a:lnTo>
                <a:lnTo>
                  <a:pt x="434" y="238"/>
                </a:lnTo>
                <a:lnTo>
                  <a:pt x="432" y="242"/>
                </a:lnTo>
                <a:lnTo>
                  <a:pt x="430" y="246"/>
                </a:lnTo>
                <a:lnTo>
                  <a:pt x="426" y="262"/>
                </a:lnTo>
                <a:lnTo>
                  <a:pt x="426" y="284"/>
                </a:lnTo>
                <a:lnTo>
                  <a:pt x="426" y="306"/>
                </a:lnTo>
                <a:lnTo>
                  <a:pt x="430" y="322"/>
                </a:lnTo>
                <a:lnTo>
                  <a:pt x="432" y="328"/>
                </a:lnTo>
                <a:lnTo>
                  <a:pt x="434" y="330"/>
                </a:lnTo>
                <a:lnTo>
                  <a:pt x="438" y="332"/>
                </a:lnTo>
                <a:lnTo>
                  <a:pt x="444" y="334"/>
                </a:lnTo>
                <a:lnTo>
                  <a:pt x="448" y="332"/>
                </a:lnTo>
                <a:lnTo>
                  <a:pt x="452" y="330"/>
                </a:lnTo>
                <a:lnTo>
                  <a:pt x="456" y="324"/>
                </a:lnTo>
                <a:lnTo>
                  <a:pt x="456" y="314"/>
                </a:lnTo>
                <a:lnTo>
                  <a:pt x="456" y="306"/>
                </a:lnTo>
                <a:lnTo>
                  <a:pt x="484" y="306"/>
                </a:lnTo>
                <a:lnTo>
                  <a:pt x="484" y="318"/>
                </a:lnTo>
                <a:lnTo>
                  <a:pt x="482" y="328"/>
                </a:lnTo>
                <a:lnTo>
                  <a:pt x="478" y="338"/>
                </a:lnTo>
                <a:lnTo>
                  <a:pt x="474" y="344"/>
                </a:lnTo>
                <a:lnTo>
                  <a:pt x="468" y="348"/>
                </a:lnTo>
                <a:lnTo>
                  <a:pt x="462" y="352"/>
                </a:lnTo>
                <a:lnTo>
                  <a:pt x="454" y="354"/>
                </a:lnTo>
                <a:lnTo>
                  <a:pt x="444" y="354"/>
                </a:lnTo>
                <a:lnTo>
                  <a:pt x="428" y="352"/>
                </a:lnTo>
                <a:lnTo>
                  <a:pt x="418" y="348"/>
                </a:lnTo>
                <a:lnTo>
                  <a:pt x="410" y="340"/>
                </a:lnTo>
                <a:lnTo>
                  <a:pt x="404" y="332"/>
                </a:lnTo>
                <a:lnTo>
                  <a:pt x="400" y="322"/>
                </a:lnTo>
                <a:lnTo>
                  <a:pt x="398" y="310"/>
                </a:lnTo>
                <a:lnTo>
                  <a:pt x="398" y="284"/>
                </a:lnTo>
                <a:lnTo>
                  <a:pt x="398" y="258"/>
                </a:lnTo>
                <a:lnTo>
                  <a:pt x="400" y="246"/>
                </a:lnTo>
                <a:lnTo>
                  <a:pt x="404" y="236"/>
                </a:lnTo>
                <a:lnTo>
                  <a:pt x="410" y="228"/>
                </a:lnTo>
                <a:lnTo>
                  <a:pt x="418" y="220"/>
                </a:lnTo>
                <a:lnTo>
                  <a:pt x="428" y="216"/>
                </a:lnTo>
                <a:lnTo>
                  <a:pt x="444" y="214"/>
                </a:lnTo>
                <a:close/>
                <a:moveTo>
                  <a:pt x="476" y="480"/>
                </a:moveTo>
                <a:lnTo>
                  <a:pt x="466" y="480"/>
                </a:lnTo>
                <a:lnTo>
                  <a:pt x="466" y="510"/>
                </a:lnTo>
                <a:lnTo>
                  <a:pt x="440" y="510"/>
                </a:lnTo>
                <a:lnTo>
                  <a:pt x="440" y="480"/>
                </a:lnTo>
                <a:lnTo>
                  <a:pt x="400" y="480"/>
                </a:lnTo>
                <a:lnTo>
                  <a:pt x="400" y="454"/>
                </a:lnTo>
                <a:lnTo>
                  <a:pt x="432" y="380"/>
                </a:lnTo>
                <a:lnTo>
                  <a:pt x="466" y="380"/>
                </a:lnTo>
                <a:lnTo>
                  <a:pt x="466" y="460"/>
                </a:lnTo>
                <a:lnTo>
                  <a:pt x="476" y="460"/>
                </a:lnTo>
                <a:lnTo>
                  <a:pt x="476" y="480"/>
                </a:lnTo>
                <a:close/>
                <a:moveTo>
                  <a:pt x="560" y="480"/>
                </a:moveTo>
                <a:lnTo>
                  <a:pt x="550" y="480"/>
                </a:lnTo>
                <a:lnTo>
                  <a:pt x="550" y="510"/>
                </a:lnTo>
                <a:lnTo>
                  <a:pt x="524" y="510"/>
                </a:lnTo>
                <a:lnTo>
                  <a:pt x="524" y="480"/>
                </a:lnTo>
                <a:lnTo>
                  <a:pt x="484" y="480"/>
                </a:lnTo>
                <a:lnTo>
                  <a:pt x="484" y="454"/>
                </a:lnTo>
                <a:lnTo>
                  <a:pt x="514" y="380"/>
                </a:lnTo>
                <a:lnTo>
                  <a:pt x="550" y="380"/>
                </a:lnTo>
                <a:lnTo>
                  <a:pt x="550" y="460"/>
                </a:lnTo>
                <a:lnTo>
                  <a:pt x="560" y="460"/>
                </a:lnTo>
                <a:lnTo>
                  <a:pt x="560" y="4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en-GB">
              <a:solidFill>
                <a:srgbClr val="00BFD6"/>
              </a:solidFill>
            </a:endParaRPr>
          </a:p>
        </p:txBody>
      </p:sp>
      <p:sp>
        <p:nvSpPr>
          <p:cNvPr id="31" name="Freeform 295"/>
          <p:cNvSpPr>
            <a:spLocks noChangeAspect="1" noEditPoints="1"/>
          </p:cNvSpPr>
          <p:nvPr/>
        </p:nvSpPr>
        <p:spPr bwMode="auto">
          <a:xfrm>
            <a:off x="8665934" y="287333"/>
            <a:ext cx="540000" cy="539211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42 w 726"/>
              <a:gd name="T71" fmla="*/ 426 h 726"/>
              <a:gd name="T72" fmla="*/ 438 w 726"/>
              <a:gd name="T73" fmla="*/ 438 h 726"/>
              <a:gd name="T74" fmla="*/ 408 w 726"/>
              <a:gd name="T75" fmla="*/ 442 h 726"/>
              <a:gd name="T76" fmla="*/ 406 w 726"/>
              <a:gd name="T77" fmla="*/ 584 h 726"/>
              <a:gd name="T78" fmla="*/ 390 w 726"/>
              <a:gd name="T79" fmla="*/ 594 h 726"/>
              <a:gd name="T80" fmla="*/ 380 w 726"/>
              <a:gd name="T81" fmla="*/ 590 h 726"/>
              <a:gd name="T82" fmla="*/ 374 w 726"/>
              <a:gd name="T83" fmla="*/ 442 h 726"/>
              <a:gd name="T84" fmla="*/ 354 w 726"/>
              <a:gd name="T85" fmla="*/ 578 h 726"/>
              <a:gd name="T86" fmla="*/ 344 w 726"/>
              <a:gd name="T87" fmla="*/ 594 h 726"/>
              <a:gd name="T88" fmla="*/ 330 w 726"/>
              <a:gd name="T89" fmla="*/ 594 h 726"/>
              <a:gd name="T90" fmla="*/ 320 w 726"/>
              <a:gd name="T91" fmla="*/ 578 h 726"/>
              <a:gd name="T92" fmla="*/ 298 w 726"/>
              <a:gd name="T93" fmla="*/ 442 h 726"/>
              <a:gd name="T94" fmla="*/ 286 w 726"/>
              <a:gd name="T95" fmla="*/ 438 h 726"/>
              <a:gd name="T96" fmla="*/ 282 w 726"/>
              <a:gd name="T97" fmla="*/ 298 h 726"/>
              <a:gd name="T98" fmla="*/ 286 w 726"/>
              <a:gd name="T99" fmla="*/ 286 h 726"/>
              <a:gd name="T100" fmla="*/ 298 w 726"/>
              <a:gd name="T101" fmla="*/ 282 h 726"/>
              <a:gd name="T102" fmla="*/ 432 w 726"/>
              <a:gd name="T103" fmla="*/ 284 h 726"/>
              <a:gd name="T104" fmla="*/ 442 w 726"/>
              <a:gd name="T105" fmla="*/ 292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42" y="426"/>
                </a:moveTo>
                <a:lnTo>
                  <a:pt x="442" y="426"/>
                </a:lnTo>
                <a:lnTo>
                  <a:pt x="442" y="432"/>
                </a:lnTo>
                <a:lnTo>
                  <a:pt x="438" y="438"/>
                </a:lnTo>
                <a:lnTo>
                  <a:pt x="432" y="442"/>
                </a:lnTo>
                <a:lnTo>
                  <a:pt x="426" y="442"/>
                </a:lnTo>
                <a:lnTo>
                  <a:pt x="408" y="442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0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42"/>
                </a:lnTo>
                <a:lnTo>
                  <a:pt x="354" y="442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6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42"/>
                </a:lnTo>
                <a:lnTo>
                  <a:pt x="298" y="442"/>
                </a:lnTo>
                <a:lnTo>
                  <a:pt x="292" y="442"/>
                </a:lnTo>
                <a:lnTo>
                  <a:pt x="286" y="438"/>
                </a:lnTo>
                <a:lnTo>
                  <a:pt x="284" y="432"/>
                </a:lnTo>
                <a:lnTo>
                  <a:pt x="282" y="426"/>
                </a:lnTo>
                <a:lnTo>
                  <a:pt x="282" y="298"/>
                </a:lnTo>
                <a:lnTo>
                  <a:pt x="284" y="292"/>
                </a:lnTo>
                <a:lnTo>
                  <a:pt x="286" y="286"/>
                </a:lnTo>
                <a:lnTo>
                  <a:pt x="292" y="284"/>
                </a:lnTo>
                <a:lnTo>
                  <a:pt x="298" y="282"/>
                </a:lnTo>
                <a:lnTo>
                  <a:pt x="426" y="282"/>
                </a:lnTo>
                <a:lnTo>
                  <a:pt x="432" y="284"/>
                </a:lnTo>
                <a:lnTo>
                  <a:pt x="438" y="286"/>
                </a:lnTo>
                <a:lnTo>
                  <a:pt x="442" y="292"/>
                </a:lnTo>
                <a:lnTo>
                  <a:pt x="442" y="298"/>
                </a:lnTo>
                <a:lnTo>
                  <a:pt x="442" y="4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en-GB">
              <a:solidFill>
                <a:srgbClr val="00BF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template" id="{9D1F7800-D88B-4456-B4D7-D80839F0DC16}" vid="{48A69CA1-4DF5-4556-B86D-B299B8F349FA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504</Words>
  <Application>Microsoft Office PowerPoint</Application>
  <PresentationFormat>Custom</PresentationFormat>
  <Paragraphs>47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Century Gothic</vt:lpstr>
      <vt:lpstr>Impact</vt:lpstr>
      <vt:lpstr>LucidaGrande</vt:lpstr>
      <vt:lpstr>Wingdings</vt:lpstr>
      <vt:lpstr>Divider Slides</vt:lpstr>
      <vt:lpstr>think-cell Slide</vt:lpstr>
      <vt:lpstr>Mini</vt:lpstr>
      <vt:lpstr>Mini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2016-06-02T14:04:37Z</cp:lastPrinted>
  <dcterms:created xsi:type="dcterms:W3CDTF">2014-05-20T13:39:47Z</dcterms:created>
  <dcterms:modified xsi:type="dcterms:W3CDTF">2016-09-05T10:20:49Z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