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8.xml" ContentType="application/vnd.openxmlformats-officedocument.them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9.xml" ContentType="application/vnd.openxmlformats-officedocument.theme+xml"/>
  <Override PartName="/ppt/tags/tag118.xml" ContentType="application/vnd.openxmlformats-officedocument.presentationml.tags+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0.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1.xml" ContentType="application/vnd.openxmlformats-officedocument.theme+xml"/>
  <Override PartName="/ppt/tags/tag136.xml" ContentType="application/vnd.openxmlformats-officedocument.presentationml.tags+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2.xml" ContentType="application/vnd.openxmlformats-officedocument.theme+xml"/>
  <Override PartName="/ppt/tags/tag137.xml" ContentType="application/vnd.openxmlformats-officedocument.presentationml.tags+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3.xml" ContentType="application/vnd.openxmlformats-officedocument.theme+xml"/>
  <Override PartName="/ppt/tags/tag138.xml" ContentType="application/vnd.openxmlformats-officedocument.presentationml.tags+xml"/>
  <Override PartName="/ppt/tags/tag139.xml" ContentType="application/vnd.openxmlformats-officedocument.presentationml.tags+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4.xml" ContentType="application/vnd.openxmlformats-officedocument.them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15.xml" ContentType="application/vnd.openxmlformats-officedocument.them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758" r:id="rId3"/>
    <p:sldMasterId id="2147483824" r:id="rId4"/>
    <p:sldMasterId id="2147484118" r:id="rId5"/>
    <p:sldMasterId id="2147484144" r:id="rId6"/>
    <p:sldMasterId id="2147484171" r:id="rId7"/>
    <p:sldMasterId id="2147484196" r:id="rId8"/>
    <p:sldMasterId id="2147484222" r:id="rId9"/>
    <p:sldMasterId id="2147484249" r:id="rId10"/>
    <p:sldMasterId id="2147484306" r:id="rId11"/>
    <p:sldMasterId id="2147484333" r:id="rId12"/>
    <p:sldMasterId id="2147484336" r:id="rId13"/>
    <p:sldMasterId id="2147484345" r:id="rId14"/>
    <p:sldMasterId id="2147484362" r:id="rId15"/>
    <p:sldMasterId id="2147484390" r:id="rId16"/>
  </p:sldMasterIdLst>
  <p:notesMasterIdLst>
    <p:notesMasterId r:id="rId58"/>
  </p:notesMasterIdLst>
  <p:handoutMasterIdLst>
    <p:handoutMasterId r:id="rId59"/>
  </p:handoutMasterIdLst>
  <p:sldIdLst>
    <p:sldId id="2147473676" r:id="rId17"/>
    <p:sldId id="354" r:id="rId18"/>
    <p:sldId id="2147473542" r:id="rId19"/>
    <p:sldId id="2147473677" r:id="rId20"/>
    <p:sldId id="2145704368" r:id="rId21"/>
    <p:sldId id="384" r:id="rId22"/>
    <p:sldId id="2147473688" r:id="rId23"/>
    <p:sldId id="2147473689" r:id="rId24"/>
    <p:sldId id="3147" r:id="rId25"/>
    <p:sldId id="2145704452" r:id="rId26"/>
    <p:sldId id="3141" r:id="rId27"/>
    <p:sldId id="3135" r:id="rId28"/>
    <p:sldId id="3100" r:id="rId29"/>
    <p:sldId id="2145704413" r:id="rId30"/>
    <p:sldId id="2145704414" r:id="rId31"/>
    <p:sldId id="2145704367" r:id="rId32"/>
    <p:sldId id="2145704446" r:id="rId33"/>
    <p:sldId id="483" r:id="rId34"/>
    <p:sldId id="446" r:id="rId35"/>
    <p:sldId id="2147473678" r:id="rId36"/>
    <p:sldId id="2147473680" r:id="rId37"/>
    <p:sldId id="2147473681" r:id="rId38"/>
    <p:sldId id="2147473682" r:id="rId39"/>
    <p:sldId id="2147473683" r:id="rId40"/>
    <p:sldId id="2147473535" r:id="rId41"/>
    <p:sldId id="2145704411" r:id="rId42"/>
    <p:sldId id="2145704464" r:id="rId43"/>
    <p:sldId id="2145704465" r:id="rId44"/>
    <p:sldId id="2145704455" r:id="rId45"/>
    <p:sldId id="2145704462" r:id="rId46"/>
    <p:sldId id="2147473679" r:id="rId47"/>
    <p:sldId id="2145704420" r:id="rId48"/>
    <p:sldId id="2145704451" r:id="rId49"/>
    <p:sldId id="2147473556" r:id="rId50"/>
    <p:sldId id="2145704410" r:id="rId51"/>
    <p:sldId id="2145704429" r:id="rId52"/>
    <p:sldId id="2147473684" r:id="rId53"/>
    <p:sldId id="2147473685" r:id="rId54"/>
    <p:sldId id="2147473686" r:id="rId55"/>
    <p:sldId id="2147473687" r:id="rId56"/>
    <p:sldId id="2144" r:id="rId57"/>
  </p:sldIdLst>
  <p:sldSz cx="13442950" cy="7561263"/>
  <p:notesSz cx="6858000" cy="9144000"/>
  <p:custDataLst>
    <p:tags r:id="rId60"/>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Beetlejuice Beetlejuice" id="{E9ED6E6E-A6C3-4600-A0DA-5A98015405E0}">
          <p14:sldIdLst>
            <p14:sldId id="2147473676"/>
            <p14:sldId id="354"/>
            <p14:sldId id="2147473542"/>
            <p14:sldId id="2147473677"/>
            <p14:sldId id="2145704368"/>
          </p14:sldIdLst>
        </p14:section>
        <p14:section name="'Dead Good Films'" id="{F4F14E62-0D5A-4C00-A8B0-1A1FB01CF6B1}">
          <p14:sldIdLst>
            <p14:sldId id="384"/>
            <p14:sldId id="2147473688"/>
            <p14:sldId id="2147473689"/>
            <p14:sldId id="3147"/>
            <p14:sldId id="2145704452"/>
            <p14:sldId id="3141"/>
            <p14:sldId id="3135"/>
            <p14:sldId id="3100"/>
          </p14:sldIdLst>
        </p14:section>
        <p14:section name="Joker: Folie A Deux" id="{EE2EC9F8-7A1B-403B-B127-04EFA219F900}">
          <p14:sldIdLst>
            <p14:sldId id="2145704413"/>
            <p14:sldId id="2145704414"/>
            <p14:sldId id="2145704367"/>
            <p14:sldId id="2145704446"/>
            <p14:sldId id="483"/>
            <p14:sldId id="446"/>
            <p14:sldId id="2147473678"/>
          </p14:sldIdLst>
        </p14:section>
        <p14:section name="Paddington In Peru" id="{0E86A0B7-CC5C-493D-953C-27CC22995EF6}">
          <p14:sldIdLst>
            <p14:sldId id="2147473680"/>
            <p14:sldId id="2147473681"/>
            <p14:sldId id="2147473682"/>
            <p14:sldId id="2147473683"/>
            <p14:sldId id="2147473535"/>
          </p14:sldIdLst>
        </p14:section>
        <p14:section name="Gladiator II" id="{AF88D8BF-A073-4022-B54A-36D00589FCCB}">
          <p14:sldIdLst>
            <p14:sldId id="2145704411"/>
            <p14:sldId id="2145704464"/>
            <p14:sldId id="2145704465"/>
            <p14:sldId id="2145704455"/>
            <p14:sldId id="2145704462"/>
          </p14:sldIdLst>
        </p14:section>
        <p14:section name="Moana 2" id="{696F6561-1172-407A-9F57-903FE3BF43AD}">
          <p14:sldIdLst>
            <p14:sldId id="2147473679"/>
            <p14:sldId id="2145704420"/>
            <p14:sldId id="2145704451"/>
            <p14:sldId id="2147473556"/>
          </p14:sldIdLst>
        </p14:section>
        <p14:section name="Wicked" id="{B5D832C5-75D7-410A-866C-A5C5024AB03F}">
          <p14:sldIdLst>
            <p14:sldId id="2145704410"/>
            <p14:sldId id="2145704429"/>
            <p14:sldId id="2147473684"/>
            <p14:sldId id="2147473685"/>
            <p14:sldId id="2147473686"/>
            <p14:sldId id="2147473687"/>
          </p14:sldIdLst>
        </p14:section>
        <p14:section name="2025 Film Slate" id="{6F37CD87-59CE-443E-B382-A6F1C0D644B6}">
          <p14:sldIdLst>
            <p14:sldId id="2144"/>
          </p14:sldIdLst>
        </p14:section>
      </p14:sectionLst>
    </p:ex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891"/>
    <a:srgbClr val="033263"/>
    <a:srgbClr val="05683F"/>
    <a:srgbClr val="04A4A4"/>
    <a:srgbClr val="0270A2"/>
    <a:srgbClr val="0277A6"/>
    <a:srgbClr val="026992"/>
    <a:srgbClr val="FFFFFF"/>
    <a:srgbClr val="AC162C"/>
    <a:srgbClr val="009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3977" autoAdjust="0"/>
  </p:normalViewPr>
  <p:slideViewPr>
    <p:cSldViewPr snapToGrid="0">
      <p:cViewPr varScale="1">
        <p:scale>
          <a:sx n="73" d="100"/>
          <a:sy n="73" d="100"/>
        </p:scale>
        <p:origin x="710" y="62"/>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viewProps" Target="viewProps.xml"/><Relationship Id="rId7" Type="http://schemas.openxmlformats.org/officeDocument/2006/relationships/slideMaster" Target="slideMasters/slideMaster6.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9" Type="http://schemas.openxmlformats.org/officeDocument/2006/relationships/slide" Target="slides/slide13.xml"/><Relationship Id="rId11" Type="http://schemas.openxmlformats.org/officeDocument/2006/relationships/slideMaster" Target="slideMasters/slideMaster10.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Master" Target="slideMasters/slideMaster4.xml"/><Relationship Id="rId61" Type="http://schemas.openxmlformats.org/officeDocument/2006/relationships/commentAuthors" Target="commentAuthors.xml"/><Relationship Id="rId19" Type="http://schemas.openxmlformats.org/officeDocument/2006/relationships/slide" Target="slides/slide3.xml"/><Relationship Id="rId14" Type="http://schemas.openxmlformats.org/officeDocument/2006/relationships/slideMaster" Target="slideMasters/slideMaster13.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theme" Target="theme/theme1.xml"/><Relationship Id="rId8" Type="http://schemas.openxmlformats.org/officeDocument/2006/relationships/slideMaster" Target="slideMasters/slideMaster7.xml"/><Relationship Id="rId51" Type="http://schemas.openxmlformats.org/officeDocument/2006/relationships/slide" Target="slides/slide35.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handoutMaster" Target="handoutMasters/handout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Master" Target="slideMasters/slideMaster14.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9.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Master" Target="slideMasters/slideMaster8.xml"/><Relationship Id="rId13" Type="http://schemas.openxmlformats.org/officeDocument/2006/relationships/slideMaster" Target="slideMasters/slideMaster12.xml"/><Relationship Id="rId18" Type="http://schemas.openxmlformats.org/officeDocument/2006/relationships/slide" Target="slides/slide2.xml"/><Relationship Id="rId3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dirty="0"/>
              <a:t>ABC1 %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16-34 Men %</c:v>
                </c:pt>
              </c:strCache>
            </c:strRef>
          </c:tx>
          <c:spPr>
            <a:solidFill>
              <a:schemeClr val="accent5"/>
            </a:solidFill>
            <a:ln>
              <a:noFill/>
            </a:ln>
            <a:effectLst/>
          </c:spPr>
          <c:invertIfNegative val="0"/>
          <c:dPt>
            <c:idx val="11"/>
            <c:invertIfNegative val="0"/>
            <c:bubble3D val="0"/>
            <c:spPr>
              <a:solidFill>
                <a:srgbClr val="05683F"/>
              </a:solidFill>
              <a:ln>
                <a:noFill/>
              </a:ln>
              <a:effectLst/>
            </c:spPr>
            <c:extLst>
              <c:ext xmlns:c16="http://schemas.microsoft.com/office/drawing/2014/chart" uri="{C3380CC4-5D6E-409C-BE32-E72D297353CC}">
                <c16:uniqueId val="{00000001-BB05-4EC4-9A9D-8FFB7452D4F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The Masked Singer</c:v>
                </c:pt>
                <c:pt idx="1">
                  <c:v>The Chase</c:v>
                </c:pt>
                <c:pt idx="2">
                  <c:v>Emmerdale</c:v>
                </c:pt>
                <c:pt idx="3">
                  <c:v>Coronation Street</c:v>
                </c:pt>
                <c:pt idx="4">
                  <c:v>I'm A Celebrity... Get Me Out Of Here!</c:v>
                </c:pt>
                <c:pt idx="5">
                  <c:v>Married At First Sight Uk</c:v>
                </c:pt>
                <c:pt idx="6">
                  <c:v>Strictly Come Dancing</c:v>
                </c:pt>
                <c:pt idx="7">
                  <c:v>Celebrity Sas: Who Dares Wins</c:v>
                </c:pt>
                <c:pt idx="8">
                  <c:v>Gogglebox</c:v>
                </c:pt>
                <c:pt idx="9">
                  <c:v>Rugby World Cup</c:v>
                </c:pt>
                <c:pt idx="10">
                  <c:v>The Great British Bake Off</c:v>
                </c:pt>
                <c:pt idx="11">
                  <c:v>Beetlejuice Beetlejuice</c:v>
                </c:pt>
              </c:strCache>
            </c:strRef>
          </c:cat>
          <c:val>
            <c:numRef>
              <c:f>Sheet1!$B$2:$B$13</c:f>
              <c:numCache>
                <c:formatCode>0%</c:formatCode>
                <c:ptCount val="12"/>
                <c:pt idx="0">
                  <c:v>0.39</c:v>
                </c:pt>
                <c:pt idx="1">
                  <c:v>0.4</c:v>
                </c:pt>
                <c:pt idx="2">
                  <c:v>0.4</c:v>
                </c:pt>
                <c:pt idx="3">
                  <c:v>0.43</c:v>
                </c:pt>
                <c:pt idx="4">
                  <c:v>0.46</c:v>
                </c:pt>
                <c:pt idx="5">
                  <c:v>0.55000000000000004</c:v>
                </c:pt>
                <c:pt idx="6">
                  <c:v>0.55000000000000004</c:v>
                </c:pt>
                <c:pt idx="7">
                  <c:v>0.56000000000000005</c:v>
                </c:pt>
                <c:pt idx="8">
                  <c:v>0.56000000000000005</c:v>
                </c:pt>
                <c:pt idx="9">
                  <c:v>0.6</c:v>
                </c:pt>
                <c:pt idx="10">
                  <c:v>0.63</c:v>
                </c:pt>
                <c:pt idx="11">
                  <c:v>0.71</c:v>
                </c:pt>
              </c:numCache>
            </c:numRef>
          </c:val>
          <c:extLst>
            <c:ext xmlns:c16="http://schemas.microsoft.com/office/drawing/2014/chart" uri="{C3380CC4-5D6E-409C-BE32-E72D297353CC}">
              <c16:uniqueId val="{00000000-FEB6-4A2B-8DF1-EAFFE7EF4FC5}"/>
            </c:ext>
          </c:extLst>
        </c:ser>
        <c:dLbls>
          <c:showLegendKey val="0"/>
          <c:showVal val="0"/>
          <c:showCatName val="0"/>
          <c:showSerName val="0"/>
          <c:showPercent val="0"/>
          <c:showBubbleSize val="0"/>
        </c:dLbls>
        <c:gapWidth val="219"/>
        <c:overlap val="-27"/>
        <c:axId val="480704415"/>
        <c:axId val="480693183"/>
      </c:barChart>
      <c:catAx>
        <c:axId val="480704415"/>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480693183"/>
        <c:crosses val="autoZero"/>
        <c:auto val="1"/>
        <c:lblAlgn val="ctr"/>
        <c:lblOffset val="100"/>
        <c:noMultiLvlLbl val="0"/>
      </c:catAx>
      <c:valAx>
        <c:axId val="480693183"/>
        <c:scaling>
          <c:orientation val="minMax"/>
        </c:scaling>
        <c:delete val="1"/>
        <c:axPos val="l"/>
        <c:numFmt formatCode="0%" sourceLinked="1"/>
        <c:majorTickMark val="none"/>
        <c:minorTickMark val="none"/>
        <c:tickLblPos val="nextTo"/>
        <c:crossAx val="480704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b="0" u="sng" dirty="0"/>
              <a:t>% of audience that are HP+CH</a:t>
            </a:r>
          </a:p>
        </c:rich>
      </c:tx>
      <c:layout>
        <c:manualLayout>
          <c:xMode val="edge"/>
          <c:yMode val="edge"/>
          <c:x val="9.8431568316512379E-3"/>
          <c:y val="2.043044790941822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HP+CH%</c:v>
                </c:pt>
              </c:strCache>
            </c:strRef>
          </c:tx>
          <c:spPr>
            <a:solidFill>
              <a:schemeClr val="accent5"/>
            </a:solidFill>
            <a:ln>
              <a:noFill/>
            </a:ln>
            <a:effectLst/>
          </c:spPr>
          <c:invertIfNegative val="0"/>
          <c:dPt>
            <c:idx val="8"/>
            <c:invertIfNegative val="0"/>
            <c:bubble3D val="0"/>
            <c:spPr>
              <a:solidFill>
                <a:schemeClr val="bg2"/>
              </a:solidFill>
              <a:ln>
                <a:noFill/>
              </a:ln>
              <a:effectLst/>
            </c:spPr>
            <c:extLst>
              <c:ext xmlns:c16="http://schemas.microsoft.com/office/drawing/2014/chart" uri="{C3380CC4-5D6E-409C-BE32-E72D297353CC}">
                <c16:uniqueId val="{00000001-B695-499D-B001-E27B2E224E5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Planet Earth III</c:v>
                </c:pt>
                <c:pt idx="1">
                  <c:v>Strictly Come Dancing</c:v>
                </c:pt>
                <c:pt idx="2">
                  <c:v>Call the Midwife</c:v>
                </c:pt>
                <c:pt idx="3">
                  <c:v>Doctor Who</c:v>
                </c:pt>
                <c:pt idx="4">
                  <c:v>Ghosts</c:v>
                </c:pt>
                <c:pt idx="5">
                  <c:v>I'm a Celebrity Get Me Out of Here</c:v>
                </c:pt>
                <c:pt idx="6">
                  <c:v>Eastenders</c:v>
                </c:pt>
                <c:pt idx="7">
                  <c:v>The Great British Bake Off</c:v>
                </c:pt>
                <c:pt idx="8">
                  <c:v>Moana 2</c:v>
                </c:pt>
              </c:strCache>
            </c:strRef>
          </c:cat>
          <c:val>
            <c:numRef>
              <c:f>Sheet1!$B$2:$B$10</c:f>
              <c:numCache>
                <c:formatCode>0%</c:formatCode>
                <c:ptCount val="9"/>
                <c:pt idx="0">
                  <c:v>7.0000000000000007E-2</c:v>
                </c:pt>
                <c:pt idx="1">
                  <c:v>0.08</c:v>
                </c:pt>
                <c:pt idx="2">
                  <c:v>0.09</c:v>
                </c:pt>
                <c:pt idx="3">
                  <c:v>0.09</c:v>
                </c:pt>
                <c:pt idx="4">
                  <c:v>0.11</c:v>
                </c:pt>
                <c:pt idx="5">
                  <c:v>0.13</c:v>
                </c:pt>
                <c:pt idx="6">
                  <c:v>0.13</c:v>
                </c:pt>
                <c:pt idx="7">
                  <c:v>0.14000000000000001</c:v>
                </c:pt>
                <c:pt idx="8">
                  <c:v>0.25</c:v>
                </c:pt>
              </c:numCache>
            </c:numRef>
          </c:val>
          <c:extLst>
            <c:ext xmlns:c16="http://schemas.microsoft.com/office/drawing/2014/chart" uri="{C3380CC4-5D6E-409C-BE32-E72D297353CC}">
              <c16:uniqueId val="{00000000-FEB6-4A2B-8DF1-EAFFE7EF4FC5}"/>
            </c:ext>
          </c:extLst>
        </c:ser>
        <c:dLbls>
          <c:showLegendKey val="0"/>
          <c:showVal val="0"/>
          <c:showCatName val="0"/>
          <c:showSerName val="0"/>
          <c:showPercent val="0"/>
          <c:showBubbleSize val="0"/>
        </c:dLbls>
        <c:gapWidth val="219"/>
        <c:overlap val="-27"/>
        <c:axId val="480704415"/>
        <c:axId val="480693183"/>
      </c:barChart>
      <c:catAx>
        <c:axId val="480704415"/>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80693183"/>
        <c:crosses val="autoZero"/>
        <c:auto val="1"/>
        <c:lblAlgn val="ctr"/>
        <c:lblOffset val="100"/>
        <c:noMultiLvlLbl val="0"/>
      </c:catAx>
      <c:valAx>
        <c:axId val="480693183"/>
        <c:scaling>
          <c:orientation val="minMax"/>
        </c:scaling>
        <c:delete val="1"/>
        <c:axPos val="l"/>
        <c:numFmt formatCode="0%" sourceLinked="1"/>
        <c:majorTickMark val="none"/>
        <c:minorTickMark val="none"/>
        <c:tickLblPos val="nextTo"/>
        <c:crossAx val="480704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Moana 2 – Ratings Curve</a:t>
            </a:r>
          </a:p>
          <a:p>
            <a:pPr>
              <a:defRPr/>
            </a:pPr>
            <a:r>
              <a:rPr lang="en-GB" sz="800" baseline="0" dirty="0"/>
              <a:t>Industry admissions / opening 6 weeks</a:t>
            </a:r>
            <a:endParaRPr lang="en-US" sz="800" dirty="0"/>
          </a:p>
        </c:rich>
      </c:tx>
      <c:layout>
        <c:manualLayout>
          <c:xMode val="edge"/>
          <c:yMode val="edge"/>
          <c:x val="0.4081863766375381"/>
          <c:y val="1.402803397656103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Female HP+CH </c:v>
                </c:pt>
              </c:strCache>
            </c:strRef>
          </c:tx>
          <c:spPr>
            <a:ln w="28575" cap="rnd">
              <a:solidFill>
                <a:schemeClr val="accent1"/>
              </a:solidFill>
              <a:round/>
            </a:ln>
            <a:effectLst/>
          </c:spPr>
          <c:marker>
            <c:symbol val="none"/>
          </c:marker>
          <c:dLbls>
            <c:dLbl>
              <c:idx val="6"/>
              <c:layout>
                <c:manualLayout>
                  <c:x val="-3.8699952300439554E-3"/>
                  <c:y val="7.8608536850282955E-5"/>
                </c:manualLayout>
              </c:layout>
              <c:tx>
                <c:rich>
                  <a:bodyPr/>
                  <a:lstStyle/>
                  <a:p>
                    <a:r>
                      <a:rPr lang="en-US" dirty="0"/>
                      <a:t>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Sheet3!$A$3:$A$9</c:f>
              <c:strCache>
                <c:ptCount val="2"/>
                <c:pt idx="0">
                  <c:v>x</c:v>
                </c:pt>
                <c:pt idx="1">
                  <c:v>27-Nov</c:v>
                </c:pt>
              </c:strCache>
            </c:strRef>
          </c:cat>
          <c:val>
            <c:numRef>
              <c:f>Sheet3!$B$3:$B$9</c:f>
              <c:numCache>
                <c:formatCode>General</c:formatCode>
                <c:ptCount val="7"/>
                <c:pt idx="0">
                  <c:v>0</c:v>
                </c:pt>
                <c:pt idx="1">
                  <c:v>4.55</c:v>
                </c:pt>
                <c:pt idx="2">
                  <c:v>6.58</c:v>
                </c:pt>
                <c:pt idx="3">
                  <c:v>7.85</c:v>
                </c:pt>
                <c:pt idx="4">
                  <c:v>9.3699999999999992</c:v>
                </c:pt>
                <c:pt idx="5">
                  <c:v>9.65</c:v>
                </c:pt>
                <c:pt idx="6">
                  <c:v>9.9499999999999993</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16-34</c:v>
                </c:pt>
              </c:strCache>
            </c:strRef>
          </c:tx>
          <c:spPr>
            <a:ln w="28575" cap="rnd">
              <a:solidFill>
                <a:schemeClr val="accent2"/>
              </a:solidFill>
              <a:round/>
            </a:ln>
            <a:effectLst/>
          </c:spPr>
          <c:marker>
            <c:symbol val="none"/>
          </c:marker>
          <c:dLbls>
            <c:dLbl>
              <c:idx val="6"/>
              <c:layout>
                <c:manualLayout>
                  <c:x val="4.8830846193944639E-3"/>
                  <c:y val="-9.3520226510406881E-3"/>
                </c:manualLayout>
              </c:layout>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4D2-42D3-9FEE-7280875A633C}"/>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Sheet3!$A$3:$A$9</c:f>
              <c:strCache>
                <c:ptCount val="2"/>
                <c:pt idx="0">
                  <c:v>x</c:v>
                </c:pt>
                <c:pt idx="1">
                  <c:v>27-Nov</c:v>
                </c:pt>
              </c:strCache>
            </c:strRef>
          </c:cat>
          <c:val>
            <c:numRef>
              <c:f>Sheet3!$C$3:$C$9</c:f>
              <c:numCache>
                <c:formatCode>General</c:formatCode>
                <c:ptCount val="7"/>
                <c:pt idx="0">
                  <c:v>0</c:v>
                </c:pt>
                <c:pt idx="1">
                  <c:v>3.01</c:v>
                </c:pt>
                <c:pt idx="2">
                  <c:v>4.3499999999999996</c:v>
                </c:pt>
                <c:pt idx="3">
                  <c:v>5.18</c:v>
                </c:pt>
                <c:pt idx="4">
                  <c:v>6.06</c:v>
                </c:pt>
                <c:pt idx="5">
                  <c:v>6.9</c:v>
                </c:pt>
                <c:pt idx="6">
                  <c:v>7.15</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Women </c:v>
                </c:pt>
              </c:strCache>
            </c:strRef>
          </c:tx>
          <c:spPr>
            <a:ln w="28575" cap="rnd">
              <a:solidFill>
                <a:schemeClr val="bg2"/>
              </a:solidFill>
              <a:round/>
            </a:ln>
            <a:effectLst/>
          </c:spPr>
          <c:marker>
            <c:symbol val="none"/>
          </c:marker>
          <c:dLbls>
            <c:dLbl>
              <c:idx val="6"/>
              <c:layout>
                <c:manualLayout>
                  <c:x val="2.9027498118292102E-3"/>
                  <c:y val="-2.8886336105803899E-3"/>
                </c:manualLayout>
              </c:layout>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Sheet3!$A$3:$A$9</c:f>
              <c:strCache>
                <c:ptCount val="2"/>
                <c:pt idx="0">
                  <c:v>x</c:v>
                </c:pt>
                <c:pt idx="1">
                  <c:v>27-Nov</c:v>
                </c:pt>
              </c:strCache>
            </c:strRef>
          </c:cat>
          <c:val>
            <c:numRef>
              <c:f>Sheet3!$D$3:$D$9</c:f>
              <c:numCache>
                <c:formatCode>General</c:formatCode>
                <c:ptCount val="7"/>
                <c:pt idx="0">
                  <c:v>0</c:v>
                </c:pt>
                <c:pt idx="1">
                  <c:v>2.36</c:v>
                </c:pt>
                <c:pt idx="2">
                  <c:v>3.41</c:v>
                </c:pt>
                <c:pt idx="3">
                  <c:v>4.07</c:v>
                </c:pt>
                <c:pt idx="4">
                  <c:v>4.75</c:v>
                </c:pt>
                <c:pt idx="5">
                  <c:v>5.61</c:v>
                </c:pt>
                <c:pt idx="6">
                  <c:v>6.01</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layout>
        <c:manualLayout>
          <c:xMode val="edge"/>
          <c:yMode val="edge"/>
          <c:x val="5.4897685863941122E-2"/>
          <c:y val="0.94695511243916208"/>
          <c:w val="0.93921487629652323"/>
          <c:h val="3.85448339943670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Wicked– Ratings Curve</a:t>
            </a:r>
          </a:p>
          <a:p>
            <a:pPr>
              <a:defRPr/>
            </a:pPr>
            <a:r>
              <a:rPr lang="en-GB" sz="800" baseline="0" dirty="0"/>
              <a:t>Industry admissions / opening six weeks</a:t>
            </a:r>
            <a:endParaRPr lang="en-US" sz="800" dirty="0"/>
          </a:p>
        </c:rich>
      </c:tx>
      <c:layout>
        <c:manualLayout>
          <c:xMode val="edge"/>
          <c:yMode val="edge"/>
          <c:x val="0.41610771586779899"/>
          <c:y val="1.16900283138008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 Women</c:v>
                </c:pt>
              </c:strCache>
            </c:strRef>
          </c:tx>
          <c:spPr>
            <a:ln w="28575" cap="rnd">
              <a:solidFill>
                <a:schemeClr val="accent1"/>
              </a:solidFill>
              <a:round/>
            </a:ln>
            <a:effectLst/>
          </c:spPr>
          <c:marker>
            <c:symbol val="none"/>
          </c:marker>
          <c:dLbls>
            <c:dLbl>
              <c:idx val="6"/>
              <c:layout>
                <c:manualLayout>
                  <c:x val="0.11578183384304865"/>
                  <c:y val="-1.3949425439710793E-2"/>
                </c:manualLayout>
              </c:layout>
              <c:tx>
                <c:rich>
                  <a:bodyPr/>
                  <a:lstStyle/>
                  <a:p>
                    <a:r>
                      <a:rPr lang="en-US" dirty="0"/>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Sheet3!$A$3:$A$10</c:f>
              <c:strCache>
                <c:ptCount val="2"/>
                <c:pt idx="0">
                  <c:v>x</c:v>
                </c:pt>
                <c:pt idx="1">
                  <c:v>29-Nov</c:v>
                </c:pt>
              </c:strCache>
            </c:strRef>
          </c:cat>
          <c:val>
            <c:numRef>
              <c:f>Sheet3!$B$3:$B$10</c:f>
              <c:numCache>
                <c:formatCode>General</c:formatCode>
                <c:ptCount val="8"/>
                <c:pt idx="0">
                  <c:v>0</c:v>
                </c:pt>
                <c:pt idx="1">
                  <c:v>3.79</c:v>
                </c:pt>
                <c:pt idx="2">
                  <c:v>6.16</c:v>
                </c:pt>
                <c:pt idx="3">
                  <c:v>7.64</c:v>
                </c:pt>
                <c:pt idx="4">
                  <c:v>8.64</c:v>
                </c:pt>
                <c:pt idx="5">
                  <c:v>9.48</c:v>
                </c:pt>
                <c:pt idx="6">
                  <c:v>9.83</c:v>
                </c:pt>
                <c:pt idx="7">
                  <c:v>9.86</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ABC1 Women</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F5D6-4CDC-BD58-74AEDC49C1B6}"/>
                </c:ext>
              </c:extLst>
            </c:dLbl>
            <c:dLbl>
              <c:idx val="1"/>
              <c:delete val="1"/>
              <c:extLst>
                <c:ext xmlns:c15="http://schemas.microsoft.com/office/drawing/2012/chart" uri="{CE6537A1-D6FC-4f65-9D91-7224C49458BB}"/>
                <c:ext xmlns:c16="http://schemas.microsoft.com/office/drawing/2014/chart" uri="{C3380CC4-5D6E-409C-BE32-E72D297353CC}">
                  <c16:uniqueId val="{00000000-F5D6-4CDC-BD58-74AEDC49C1B6}"/>
                </c:ext>
              </c:extLst>
            </c:dLbl>
            <c:dLbl>
              <c:idx val="6"/>
              <c:layout>
                <c:manualLayout>
                  <c:x val="0.11701463124372667"/>
                  <c:y val="-1.8704045302081376E-2"/>
                </c:manualLayout>
              </c:layout>
              <c:tx>
                <c:rich>
                  <a:bodyPr/>
                  <a:lstStyle/>
                  <a:p>
                    <a:r>
                      <a:rPr lang="en-US" dirty="0"/>
                      <a:t>15</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4D2-42D3-9FEE-7280875A633C}"/>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2"/>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Sheet3!$A$3:$A$10</c:f>
              <c:strCache>
                <c:ptCount val="2"/>
                <c:pt idx="0">
                  <c:v>x</c:v>
                </c:pt>
                <c:pt idx="1">
                  <c:v>29-Nov</c:v>
                </c:pt>
              </c:strCache>
            </c:strRef>
          </c:cat>
          <c:val>
            <c:numRef>
              <c:f>Sheet3!$C$3:$C$10</c:f>
              <c:numCache>
                <c:formatCode>General</c:formatCode>
                <c:ptCount val="8"/>
                <c:pt idx="0">
                  <c:v>0</c:v>
                </c:pt>
                <c:pt idx="1">
                  <c:v>4.24</c:v>
                </c:pt>
                <c:pt idx="2">
                  <c:v>6.89</c:v>
                </c:pt>
                <c:pt idx="3">
                  <c:v>8.5399999999999991</c:v>
                </c:pt>
                <c:pt idx="4">
                  <c:v>9.66</c:v>
                </c:pt>
                <c:pt idx="5">
                  <c:v>10.6</c:v>
                </c:pt>
                <c:pt idx="6">
                  <c:v>10.99</c:v>
                </c:pt>
                <c:pt idx="7">
                  <c:v>11.02</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Ads</c:v>
                </c:pt>
              </c:strCache>
            </c:strRef>
          </c:tx>
          <c:spPr>
            <a:ln w="28575" cap="rnd">
              <a:solidFill>
                <a:schemeClr val="bg2"/>
              </a:solidFill>
              <a:round/>
            </a:ln>
            <a:effectLst/>
          </c:spPr>
          <c:marker>
            <c:symbol val="none"/>
          </c:marker>
          <c:dLbls>
            <c:dLbl>
              <c:idx val="6"/>
              <c:layout>
                <c:manualLayout>
                  <c:x val="0.11305396162859616"/>
                  <c:y val="-2.8886336105803899E-3"/>
                </c:manualLayout>
              </c:layout>
              <c:tx>
                <c:rich>
                  <a:bodyPr/>
                  <a:lstStyle/>
                  <a:p>
                    <a:r>
                      <a:rPr lang="en-US"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Sheet3!$A$3:$A$10</c:f>
              <c:strCache>
                <c:ptCount val="2"/>
                <c:pt idx="0">
                  <c:v>x</c:v>
                </c:pt>
                <c:pt idx="1">
                  <c:v>29-Nov</c:v>
                </c:pt>
              </c:strCache>
            </c:strRef>
          </c:cat>
          <c:val>
            <c:numRef>
              <c:f>Sheet3!$D$3:$D$10</c:f>
              <c:numCache>
                <c:formatCode>General</c:formatCode>
                <c:ptCount val="8"/>
                <c:pt idx="0">
                  <c:v>0</c:v>
                </c:pt>
                <c:pt idx="1">
                  <c:v>3.17</c:v>
                </c:pt>
                <c:pt idx="2">
                  <c:v>5.15</c:v>
                </c:pt>
                <c:pt idx="3">
                  <c:v>6.38</c:v>
                </c:pt>
                <c:pt idx="4">
                  <c:v>7.21</c:v>
                </c:pt>
                <c:pt idx="5">
                  <c:v>7.92</c:v>
                </c:pt>
                <c:pt idx="6">
                  <c:v>8.2100000000000009</c:v>
                </c:pt>
                <c:pt idx="7">
                  <c:v>8.23</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layout>
        <c:manualLayout>
          <c:xMode val="edge"/>
          <c:yMode val="edge"/>
          <c:x val="5.4897685863941122E-2"/>
          <c:y val="0.94695511243916208"/>
          <c:w val="0.93921487629652323"/>
          <c:h val="3.85448339943670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525177355751645E-2"/>
          <c:y val="3.8513208786534164E-2"/>
          <c:w val="0.90266658058862959"/>
          <c:h val="0.83826913839293182"/>
        </c:manualLayout>
      </c:layout>
      <c:scatterChart>
        <c:scatterStyle val="lineMarker"/>
        <c:varyColors val="0"/>
        <c:ser>
          <c:idx val="0"/>
          <c:order val="0"/>
          <c:tx>
            <c:strRef>
              <c:f>Sheet1!$O$7</c:f>
              <c:strCache>
                <c:ptCount val="1"/>
                <c:pt idx="0">
                  <c:v>Women%</c:v>
                </c:pt>
              </c:strCache>
            </c:strRef>
          </c:tx>
          <c:spPr>
            <a:ln w="19050" cap="rnd">
              <a:noFill/>
              <a:round/>
            </a:ln>
            <a:effectLst/>
          </c:spPr>
          <c:marker>
            <c:symbol val="circle"/>
            <c:size val="6"/>
            <c:spPr>
              <a:solidFill>
                <a:srgbClr val="33006F"/>
              </a:solidFill>
              <a:ln w="9525">
                <a:noFill/>
              </a:ln>
              <a:effectLst/>
            </c:spPr>
          </c:marker>
          <c:dLbls>
            <c:dLbl>
              <c:idx val="0"/>
              <c:layout>
                <c:manualLayout>
                  <c:x val="-0.10860597298006239"/>
                  <c:y val="-4.3580682352402964E-2"/>
                </c:manualLayout>
              </c:layout>
              <c:tx>
                <c:rich>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fld id="{F329C1A6-DAB4-443F-AC34-F3B13746AD2E}" type="CELLRANGE">
                      <a:rPr lang="en-US"/>
                      <a:pPr>
                        <a:defRPr sz="1000" i="1"/>
                      </a:pPr>
                      <a:t>[CELLRANGE]</a:t>
                    </a:fld>
                    <a:endParaRPr lang="en-GB"/>
                  </a:p>
                </c:rich>
              </c:tx>
              <c:spPr>
                <a:noFill/>
                <a:ln>
                  <a:solidFill>
                    <a:srgbClr val="FFFFFF"/>
                  </a:solidFill>
                </a:ln>
                <a:effectLst/>
              </c:spPr>
              <c:txPr>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363066818389652"/>
                      <c:h val="1.7787880329373836E-2"/>
                    </c:manualLayout>
                  </c15:layout>
                  <c15:dlblFieldTable/>
                  <c15:showDataLabelsRange val="1"/>
                </c:ext>
                <c:ext xmlns:c16="http://schemas.microsoft.com/office/drawing/2014/chart" uri="{C3380CC4-5D6E-409C-BE32-E72D297353CC}">
                  <c16:uniqueId val="{00000000-74A6-4C95-B4BF-6C37418A737E}"/>
                </c:ext>
              </c:extLst>
            </c:dLbl>
            <c:dLbl>
              <c:idx val="1"/>
              <c:layout>
                <c:manualLayout>
                  <c:x val="-0.12513319113743038"/>
                  <c:y val="-6.2008014139627109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mn-lt"/>
                        <a:ea typeface="+mn-ea"/>
                        <a:cs typeface="+mn-cs"/>
                      </a:defRPr>
                    </a:pPr>
                    <a:fld id="{87FCC0FE-AA95-46F8-92CB-1CD25BA68F2F}" type="CELLRANGE">
                      <a:rPr lang="en-US" b="0" i="0" u="none" dirty="0">
                        <a:solidFill>
                          <a:schemeClr val="tx2"/>
                        </a:solidFill>
                      </a:rPr>
                      <a:pPr>
                        <a:defRPr sz="1000">
                          <a:solidFill>
                            <a:schemeClr val="bg1"/>
                          </a:solidFill>
                        </a:defRPr>
                      </a:pPr>
                      <a:t>[CELLRANGE]</a:t>
                    </a:fld>
                    <a:endParaRPr lang="en-GB"/>
                  </a:p>
                </c:rich>
              </c:tx>
              <c:spPr>
                <a:solidFill>
                  <a:srgbClr val="FFFFFF"/>
                </a:solidFill>
                <a:ln>
                  <a:solidFill>
                    <a:srgbClr val="FFFFFF"/>
                  </a:solid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688445872532006"/>
                      <c:h val="3.2963330036499601E-2"/>
                    </c:manualLayout>
                  </c15:layout>
                  <c15:dlblFieldTable/>
                  <c15:showDataLabelsRange val="1"/>
                </c:ext>
                <c:ext xmlns:c16="http://schemas.microsoft.com/office/drawing/2014/chart" uri="{C3380CC4-5D6E-409C-BE32-E72D297353CC}">
                  <c16:uniqueId val="{00000001-74A6-4C95-B4BF-6C37418A737E}"/>
                </c:ext>
              </c:extLst>
            </c:dLbl>
            <c:dLbl>
              <c:idx val="2"/>
              <c:layout>
                <c:manualLayout>
                  <c:x val="-0.10714090964219219"/>
                  <c:y val="-4.9000485819233594E-2"/>
                </c:manualLayout>
              </c:layout>
              <c:tx>
                <c:rich>
                  <a:bodyPr/>
                  <a:lstStyle/>
                  <a:p>
                    <a:fld id="{5A44FFCD-1736-4B6E-8CAA-4D6FFBCF34A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4A6-4C95-B4BF-6C37418A737E}"/>
                </c:ext>
              </c:extLst>
            </c:dLbl>
            <c:dLbl>
              <c:idx val="3"/>
              <c:layout>
                <c:manualLayout>
                  <c:x val="-1.8186466338838879E-2"/>
                  <c:y val="-3.1657114725375649E-2"/>
                </c:manualLayout>
              </c:layout>
              <c:tx>
                <c:rich>
                  <a:bodyPr/>
                  <a:lstStyle/>
                  <a:p>
                    <a:fld id="{51DE0CCF-F501-49E7-BA16-0FE6F47D73D6}"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4A6-4C95-B4BF-6C37418A737E}"/>
                </c:ext>
              </c:extLst>
            </c:dLbl>
            <c:dLbl>
              <c:idx val="4"/>
              <c:layout>
                <c:manualLayout>
                  <c:x val="-9.2842527648129697E-2"/>
                  <c:y val="-1.3062153111240314E-3"/>
                </c:manualLayout>
              </c:layout>
              <c:tx>
                <c:rich>
                  <a:bodyPr/>
                  <a:lstStyle/>
                  <a:p>
                    <a:fld id="{C84FBB7F-2FD0-47F5-9086-1F0279D6143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4A6-4C95-B4BF-6C37418A737E}"/>
                </c:ext>
              </c:extLst>
            </c:dLbl>
            <c:dLbl>
              <c:idx val="5"/>
              <c:layout>
                <c:manualLayout>
                  <c:x val="1.2927688494448123E-2"/>
                  <c:y val="3.4941686328746328E-2"/>
                </c:manualLayout>
              </c:layout>
              <c:tx>
                <c:rich>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fld id="{88387D3D-FFF7-4424-910A-3618989E6058}" type="CELLRANGE">
                      <a:rPr lang="en-US"/>
                      <a:pPr>
                        <a:defRPr sz="1000" i="1"/>
                      </a:pPr>
                      <a:t>[CELLRANGE]</a:t>
                    </a:fld>
                    <a:endParaRPr lang="en-GB"/>
                  </a:p>
                </c:rich>
              </c:tx>
              <c:spPr>
                <a:noFill/>
                <a:ln>
                  <a:solidFill>
                    <a:srgbClr val="FFFFFF"/>
                  </a:solidFill>
                </a:ln>
                <a:effectLst/>
              </c:spPr>
              <c:txPr>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20697832243725364"/>
                      <c:h val="4.2849051559998672E-2"/>
                    </c:manualLayout>
                  </c15:layout>
                  <c15:dlblFieldTable/>
                  <c15:showDataLabelsRange val="1"/>
                </c:ext>
                <c:ext xmlns:c16="http://schemas.microsoft.com/office/drawing/2014/chart" uri="{C3380CC4-5D6E-409C-BE32-E72D297353CC}">
                  <c16:uniqueId val="{00000005-74A6-4C95-B4BF-6C37418A737E}"/>
                </c:ext>
              </c:extLst>
            </c:dLbl>
            <c:dLbl>
              <c:idx val="6"/>
              <c:layout>
                <c:manualLayout>
                  <c:x val="-5.8532020559698096E-3"/>
                  <c:y val="-6.7427561552750731E-2"/>
                </c:manualLayout>
              </c:layout>
              <c:tx>
                <c:rich>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fld id="{6538F326-F500-4ED5-AB5E-E3BDE7AA9C81}" type="CELLRANGE">
                      <a:rPr lang="en-US"/>
                      <a:pPr>
                        <a:defRPr sz="1000" i="1"/>
                      </a:pPr>
                      <a:t>[CELLRANGE]</a:t>
                    </a:fld>
                    <a:endParaRPr lang="en-GB"/>
                  </a:p>
                </c:rich>
              </c:tx>
              <c:spPr>
                <a:noFill/>
                <a:ln>
                  <a:solidFill>
                    <a:srgbClr val="FFFFFF"/>
                  </a:solidFill>
                </a:ln>
                <a:effectLst/>
              </c:spPr>
              <c:txPr>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115810164082079"/>
                      <c:h val="7.4153836384412392E-2"/>
                    </c:manualLayout>
                  </c15:layout>
                  <c15:dlblFieldTable/>
                  <c15:showDataLabelsRange val="1"/>
                </c:ext>
                <c:ext xmlns:c16="http://schemas.microsoft.com/office/drawing/2014/chart" uri="{C3380CC4-5D6E-409C-BE32-E72D297353CC}">
                  <c16:uniqueId val="{00000006-74A6-4C95-B4BF-6C37418A737E}"/>
                </c:ext>
              </c:extLst>
            </c:dLbl>
            <c:dLbl>
              <c:idx val="7"/>
              <c:layout>
                <c:manualLayout>
                  <c:x val="-1.6775972193451196E-2"/>
                  <c:y val="-3.3825036112107826E-2"/>
                </c:manualLayout>
              </c:layout>
              <c:tx>
                <c:rich>
                  <a:bodyPr/>
                  <a:lstStyle/>
                  <a:p>
                    <a:fld id="{6BB933A6-ADD8-4FB4-9958-15175FBAF1D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4A6-4C95-B4BF-6C37418A737E}"/>
                </c:ext>
              </c:extLst>
            </c:dLbl>
            <c:dLbl>
              <c:idx val="8"/>
              <c:layout>
                <c:manualLayout>
                  <c:x val="-2.6825635251212589E-2"/>
                  <c:y val="-5.9840092752894938E-2"/>
                </c:manualLayout>
              </c:layout>
              <c:tx>
                <c:rich>
                  <a:bodyPr/>
                  <a:lstStyle/>
                  <a:p>
                    <a:fld id="{DC55D2C9-692D-4355-BF6D-4E84B74238D9}"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AE7-4337-8001-6036B45AE1CC}"/>
                </c:ext>
              </c:extLst>
            </c:dLbl>
            <c:dLbl>
              <c:idx val="9"/>
              <c:layout>
                <c:manualLayout>
                  <c:x val="-5.7743293982925908E-2"/>
                  <c:y val="-4.4664643045769087E-2"/>
                </c:manualLayout>
              </c:layout>
              <c:tx>
                <c:rich>
                  <a:bodyPr/>
                  <a:lstStyle/>
                  <a:p>
                    <a:fld id="{D0DF61BC-8234-4407-B0F7-8D7E8654C11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4A6-4C95-B4BF-6C37418A737E}"/>
                </c:ext>
              </c:extLst>
            </c:dLbl>
            <c:dLbl>
              <c:idx val="10"/>
              <c:layout>
                <c:manualLayout>
                  <c:x val="-2.9086829026140876E-2"/>
                  <c:y val="-4.9000485819233594E-2"/>
                </c:manualLayout>
              </c:layout>
              <c:tx>
                <c:rich>
                  <a:bodyPr/>
                  <a:lstStyle/>
                  <a:p>
                    <a:fld id="{6612D77F-533D-4234-BA55-C6290177438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4A6-4C95-B4BF-6C37418A737E}"/>
                </c:ext>
              </c:extLst>
            </c:dLbl>
            <c:dLbl>
              <c:idx val="11"/>
              <c:tx>
                <c:rich>
                  <a:bodyPr/>
                  <a:lstStyle/>
                  <a:p>
                    <a:fld id="{7772FAEA-0525-43A5-89B7-1461D7605F60}"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74A6-4C95-B4BF-6C37418A737E}"/>
                </c:ext>
              </c:extLst>
            </c:dLbl>
            <c:dLbl>
              <c:idx val="12"/>
              <c:layout>
                <c:manualLayout>
                  <c:x val="-2.3780885849554916E-3"/>
                  <c:y val="-3.5992957498840079E-2"/>
                </c:manualLayout>
              </c:layout>
              <c:tx>
                <c:rich>
                  <a:bodyPr/>
                  <a:lstStyle/>
                  <a:p>
                    <a:fld id="{BDB322CA-0393-4A23-A062-A5263C768D3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74A6-4C95-B4BF-6C37418A737E}"/>
                </c:ext>
              </c:extLst>
            </c:dLbl>
            <c:dLbl>
              <c:idx val="13"/>
              <c:tx>
                <c:rich>
                  <a:bodyPr/>
                  <a:lstStyle/>
                  <a:p>
                    <a:fld id="{031CC63A-810D-4C34-BA32-E4A2273BA1EF}"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4A6-4C95-B4BF-6C37418A737E}"/>
                </c:ext>
              </c:extLst>
            </c:dLbl>
            <c:dLbl>
              <c:idx val="14"/>
              <c:layout>
                <c:manualLayout>
                  <c:x val="-8.4651037652977851E-2"/>
                  <c:y val="3.5548448263324227E-2"/>
                </c:manualLayout>
              </c:layout>
              <c:tx>
                <c:rich>
                  <a:bodyPr/>
                  <a:lstStyle/>
                  <a:p>
                    <a:fld id="{94059DEC-9C73-477E-BB01-079C6492A29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A02-4644-953C-337105DF899D}"/>
                </c:ext>
              </c:extLst>
            </c:dLbl>
            <c:dLbl>
              <c:idx val="15"/>
              <c:layout>
                <c:manualLayout>
                  <c:x val="-0.17090154417103881"/>
                  <c:y val="-7.2847621073288377E-2"/>
                </c:manualLayout>
              </c:layout>
              <c:tx>
                <c:rich>
                  <a:bodyPr/>
                  <a:lstStyle/>
                  <a:p>
                    <a:fld id="{C32095A0-99D4-4852-9FB7-549C02C66A9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A02-4644-953C-337105DF899D}"/>
                </c:ext>
              </c:extLst>
            </c:dLbl>
            <c:dLbl>
              <c:idx val="16"/>
              <c:layout>
                <c:manualLayout>
                  <c:x val="-7.8681489221077757E-3"/>
                  <c:y val="-4.683256443250134E-2"/>
                </c:manualLayout>
              </c:layout>
              <c:tx>
                <c:rich>
                  <a:bodyPr rot="0" spcFirstLastPara="1" vertOverflow="ellipsis" vert="horz" wrap="square" lIns="38100" tIns="19050" rIns="38100" bIns="19050" anchor="ctr" anchorCtr="1">
                    <a:spAutoFit/>
                  </a:bodyPr>
                  <a:lstStyle/>
                  <a:p>
                    <a:pPr>
                      <a:defRPr sz="1000" b="0" i="1" u="none" strike="noStrike" kern="1200" baseline="0">
                        <a:solidFill>
                          <a:srgbClr val="000000"/>
                        </a:solidFill>
                        <a:latin typeface="+mn-lt"/>
                        <a:ea typeface="+mn-ea"/>
                        <a:cs typeface="+mn-cs"/>
                      </a:defRPr>
                    </a:pPr>
                    <a:fld id="{A74297A7-56AD-4B71-8F04-0718B8E0540F}" type="CELLRANGE">
                      <a:rPr lang="en-US" sz="1050" b="1"/>
                      <a:pPr>
                        <a:defRPr sz="1000" i="1">
                          <a:solidFill>
                            <a:srgbClr val="000000"/>
                          </a:solidFill>
                        </a:defRPr>
                      </a:pPr>
                      <a:t>[CELLRANGE]</a:t>
                    </a:fld>
                    <a:endParaRPr lang="en-GB"/>
                  </a:p>
                </c:rich>
              </c:tx>
              <c:spPr>
                <a:noFill/>
                <a:ln>
                  <a:solidFill>
                    <a:srgbClr val="FFFFFF"/>
                  </a:solidFill>
                </a:ln>
                <a:effectLst/>
              </c:spPr>
              <c:txPr>
                <a:bodyPr rot="0" spcFirstLastPara="1" vertOverflow="ellipsis" vert="horz" wrap="square" lIns="38100" tIns="19050" rIns="38100" bIns="19050" anchor="ctr" anchorCtr="1">
                  <a:spAutoFit/>
                </a:bodyPr>
                <a:lstStyle/>
                <a:p>
                  <a:pPr>
                    <a:defRPr sz="1000" b="0" i="1" u="none" strike="noStrike" kern="1200" baseline="0">
                      <a:solidFill>
                        <a:srgbClr val="000000"/>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DD7-43E2-B040-02C7640F3270}"/>
                </c:ext>
              </c:extLst>
            </c:dLbl>
            <c:spPr>
              <a:noFill/>
              <a:ln>
                <a:solidFill>
                  <a:srgbClr val="FFFFFF"/>
                </a:solidFill>
              </a:ln>
              <a:effectLst/>
            </c:spPr>
            <c:txPr>
              <a:bodyPr rot="0" spcFirstLastPara="1" vertOverflow="ellipsis" vert="horz" wrap="square" lIns="38100" tIns="19050" rIns="38100" bIns="19050" anchor="ctr" anchorCtr="1">
                <a:spAutoFit/>
              </a:bodyPr>
              <a:lstStyle/>
              <a:p>
                <a:pPr>
                  <a:defRPr sz="1000" b="0" i="1"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Sheet1!$N$8:$N$24</c:f>
              <c:numCache>
                <c:formatCode>0%</c:formatCode>
                <c:ptCount val="17"/>
                <c:pt idx="0">
                  <c:v>0.48</c:v>
                </c:pt>
                <c:pt idx="1">
                  <c:v>0.42</c:v>
                </c:pt>
                <c:pt idx="2">
                  <c:v>0.42</c:v>
                </c:pt>
                <c:pt idx="3">
                  <c:v>0.45</c:v>
                </c:pt>
                <c:pt idx="4">
                  <c:v>0.42</c:v>
                </c:pt>
                <c:pt idx="5">
                  <c:v>0.54</c:v>
                </c:pt>
                <c:pt idx="6">
                  <c:v>0.42</c:v>
                </c:pt>
                <c:pt idx="7">
                  <c:v>0.56000000000000005</c:v>
                </c:pt>
                <c:pt idx="8">
                  <c:v>0.49</c:v>
                </c:pt>
                <c:pt idx="9">
                  <c:v>0.54</c:v>
                </c:pt>
                <c:pt idx="10">
                  <c:v>0.6</c:v>
                </c:pt>
                <c:pt idx="11">
                  <c:v>0.65</c:v>
                </c:pt>
                <c:pt idx="12">
                  <c:v>0.51</c:v>
                </c:pt>
                <c:pt idx="13">
                  <c:v>0.71</c:v>
                </c:pt>
                <c:pt idx="14">
                  <c:v>0.63</c:v>
                </c:pt>
                <c:pt idx="15">
                  <c:v>0.45</c:v>
                </c:pt>
                <c:pt idx="16">
                  <c:v>0.56999999999999995</c:v>
                </c:pt>
              </c:numCache>
            </c:numRef>
          </c:xVal>
          <c:yVal>
            <c:numRef>
              <c:f>Sheet1!$O$8:$O$24</c:f>
              <c:numCache>
                <c:formatCode>0%</c:formatCode>
                <c:ptCount val="17"/>
                <c:pt idx="0">
                  <c:v>0.46</c:v>
                </c:pt>
                <c:pt idx="1">
                  <c:v>0.44</c:v>
                </c:pt>
                <c:pt idx="2">
                  <c:v>0.28999999999999998</c:v>
                </c:pt>
                <c:pt idx="3">
                  <c:v>0.39</c:v>
                </c:pt>
                <c:pt idx="4">
                  <c:v>0.37</c:v>
                </c:pt>
                <c:pt idx="5">
                  <c:v>0.28999999999999998</c:v>
                </c:pt>
                <c:pt idx="6">
                  <c:v>0.28999999999999998</c:v>
                </c:pt>
                <c:pt idx="7">
                  <c:v>0.39</c:v>
                </c:pt>
                <c:pt idx="8">
                  <c:v>0.25</c:v>
                </c:pt>
                <c:pt idx="9">
                  <c:v>0.34</c:v>
                </c:pt>
                <c:pt idx="10">
                  <c:v>0.32</c:v>
                </c:pt>
                <c:pt idx="11">
                  <c:v>0.32</c:v>
                </c:pt>
                <c:pt idx="12">
                  <c:v>0.47</c:v>
                </c:pt>
                <c:pt idx="13">
                  <c:v>0.4</c:v>
                </c:pt>
                <c:pt idx="14">
                  <c:v>0.49</c:v>
                </c:pt>
                <c:pt idx="15">
                  <c:v>0.39</c:v>
                </c:pt>
                <c:pt idx="16">
                  <c:v>0.54</c:v>
                </c:pt>
              </c:numCache>
            </c:numRef>
          </c:yVal>
          <c:smooth val="0"/>
          <c:extLst>
            <c:ext xmlns:c15="http://schemas.microsoft.com/office/drawing/2012/chart" uri="{02D57815-91ED-43cb-92C2-25804820EDAC}">
              <c15:datalabelsRange>
                <c15:f>Sheet1!$M$8:$M$24</c15:f>
                <c15:dlblRangeCache>
                  <c:ptCount val="17"/>
                  <c:pt idx="0">
                    <c:v>Moana 2</c:v>
                  </c:pt>
                  <c:pt idx="1">
                    <c:v>Mufasa: The Lion King</c:v>
                  </c:pt>
                  <c:pt idx="2">
                    <c:v>Sonic The Hedgehog 3</c:v>
                  </c:pt>
                  <c:pt idx="3">
                    <c:v>Venom: The Last Dance</c:v>
                  </c:pt>
                  <c:pt idx="4">
                    <c:v>The Wild Robot</c:v>
                  </c:pt>
                  <c:pt idx="5">
                    <c:v>Lord Of The Rings: The War Of The Rohirrim</c:v>
                  </c:pt>
                  <c:pt idx="6">
                    <c:v>Transformers One</c:v>
                  </c:pt>
                  <c:pt idx="7">
                    <c:v>Untitled Smile Sequel</c:v>
                  </c:pt>
                  <c:pt idx="8">
                    <c:v>Karate Kid</c:v>
                  </c:pt>
                  <c:pt idx="9">
                    <c:v>Red One</c:v>
                  </c:pt>
                  <c:pt idx="10">
                    <c:v>Wolf Man</c:v>
                  </c:pt>
                  <c:pt idx="11">
                    <c:v>Wolfs</c:v>
                  </c:pt>
                  <c:pt idx="12">
                    <c:v>Saw XI</c:v>
                  </c:pt>
                  <c:pt idx="13">
                    <c:v>Beetlejuice Beetlejuice</c:v>
                  </c:pt>
                  <c:pt idx="14">
                    <c:v>Speak No Evil</c:v>
                  </c:pt>
                  <c:pt idx="15">
                    <c:v>Kraven The Hunter</c:v>
                  </c:pt>
                  <c:pt idx="16">
                    <c:v>Wicked</c:v>
                  </c:pt>
                </c15:dlblRangeCache>
              </c15:datalabelsRange>
            </c:ext>
            <c:ext xmlns:c16="http://schemas.microsoft.com/office/drawing/2014/chart" uri="{C3380CC4-5D6E-409C-BE32-E72D297353CC}">
              <c16:uniqueId val="{0000000F-74A6-4C95-B4BF-6C37418A737E}"/>
            </c:ext>
          </c:extLst>
        </c:ser>
        <c:dLbls>
          <c:dLblPos val="t"/>
          <c:showLegendKey val="0"/>
          <c:showVal val="1"/>
          <c:showCatName val="0"/>
          <c:showSerName val="0"/>
          <c:showPercent val="0"/>
          <c:showBubbleSize val="0"/>
        </c:dLbls>
        <c:axId val="276022992"/>
        <c:axId val="281920760"/>
      </c:scatterChart>
      <c:valAx>
        <c:axId val="276022992"/>
        <c:scaling>
          <c:orientation val="minMax"/>
          <c:max val="0.70000000000000007"/>
          <c:min val="0.2"/>
        </c:scaling>
        <c:delete val="0"/>
        <c:axPos val="b"/>
        <c:title>
          <c:tx>
            <c:rich>
              <a:bodyPr rot="0" spcFirstLastPara="1" vertOverflow="ellipsis" vert="horz" wrap="square" anchor="ctr" anchorCtr="1"/>
              <a:lstStyle/>
              <a:p>
                <a:pPr>
                  <a:defRPr sz="1200" b="1" i="0" u="none" strike="noStrike" kern="1200" baseline="0">
                    <a:solidFill>
                      <a:srgbClr val="8A8A8D"/>
                    </a:solidFill>
                    <a:latin typeface="+mn-lt"/>
                    <a:ea typeface="+mn-ea"/>
                    <a:cs typeface="+mn-cs"/>
                  </a:defRPr>
                </a:pPr>
                <a:r>
                  <a:rPr lang="en-GB" sz="1200" b="1" dirty="0">
                    <a:solidFill>
                      <a:srgbClr val="8A8A8D"/>
                    </a:solidFill>
                  </a:rPr>
                  <a:t>ABC1 PROFILE</a:t>
                </a:r>
              </a:p>
            </c:rich>
          </c:tx>
          <c:layout>
            <c:manualLayout>
              <c:xMode val="edge"/>
              <c:yMode val="edge"/>
              <c:x val="0.473556284187163"/>
              <c:y val="0.95164107955178501"/>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8A8A8D"/>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rgbClr val="8A8A8D"/>
                </a:solidFill>
                <a:latin typeface="+mn-lt"/>
                <a:ea typeface="+mn-ea"/>
                <a:cs typeface="+mn-cs"/>
              </a:defRPr>
            </a:pPr>
            <a:endParaRPr lang="en-US"/>
          </a:p>
        </c:txPr>
        <c:crossAx val="281920760"/>
        <c:crosses val="autoZero"/>
        <c:crossBetween val="midCat"/>
      </c:valAx>
      <c:valAx>
        <c:axId val="281920760"/>
        <c:scaling>
          <c:orientation val="minMax"/>
          <c:max val="0.60000000000000009"/>
          <c:min val="0.2"/>
        </c:scaling>
        <c:delete val="0"/>
        <c:axPos val="l"/>
        <c:title>
          <c:tx>
            <c:rich>
              <a:bodyPr rot="-5400000" spcFirstLastPara="1" vertOverflow="ellipsis" vert="horz" wrap="square" anchor="ctr" anchorCtr="1"/>
              <a:lstStyle/>
              <a:p>
                <a:pPr>
                  <a:defRPr sz="1200" b="1" i="0" u="none" strike="noStrike" kern="1200" baseline="0">
                    <a:solidFill>
                      <a:srgbClr val="8A8A8D"/>
                    </a:solidFill>
                    <a:latin typeface="+mn-lt"/>
                    <a:ea typeface="+mn-ea"/>
                    <a:cs typeface="+mn-cs"/>
                  </a:defRPr>
                </a:pPr>
                <a:r>
                  <a:rPr lang="en-GB" sz="1200" b="1" baseline="0" dirty="0">
                    <a:solidFill>
                      <a:srgbClr val="8A8A8D"/>
                    </a:solidFill>
                  </a:rPr>
                  <a:t>FEMALE PROFILE</a:t>
                </a:r>
                <a:endParaRPr lang="en-GB" sz="1200" b="1" dirty="0">
                  <a:solidFill>
                    <a:srgbClr val="8A8A8D"/>
                  </a:solidFill>
                </a:endParaRPr>
              </a:p>
            </c:rich>
          </c:tx>
          <c:layout>
            <c:manualLayout>
              <c:xMode val="edge"/>
              <c:yMode val="edge"/>
              <c:x val="1.05245910799769E-2"/>
              <c:y val="0.3648553669962549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rgbClr val="8A8A8D"/>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rgbClr val="8A8A8D"/>
                </a:solidFill>
                <a:latin typeface="+mn-lt"/>
                <a:ea typeface="+mn-ea"/>
                <a:cs typeface="+mn-cs"/>
              </a:defRPr>
            </a:pPr>
            <a:endParaRPr lang="en-US"/>
          </a:p>
        </c:txPr>
        <c:crossAx val="2760229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GB" dirty="0"/>
              <a:t>ABC1 Women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ABC1W%</c:v>
                </c:pt>
              </c:strCache>
            </c:strRef>
          </c:tx>
          <c:spPr>
            <a:solidFill>
              <a:schemeClr val="accent5"/>
            </a:solidFill>
            <a:ln>
              <a:noFill/>
            </a:ln>
            <a:effectLst/>
          </c:spPr>
          <c:invertIfNegative val="0"/>
          <c:dPt>
            <c:idx val="4"/>
            <c:invertIfNegative val="0"/>
            <c:bubble3D val="0"/>
            <c:spPr>
              <a:solidFill>
                <a:schemeClr val="bg2"/>
              </a:solidFill>
              <a:ln>
                <a:noFill/>
              </a:ln>
              <a:effectLst/>
            </c:spPr>
            <c:extLst>
              <c:ext xmlns:c16="http://schemas.microsoft.com/office/drawing/2014/chart" uri="{C3380CC4-5D6E-409C-BE32-E72D297353CC}">
                <c16:uniqueId val="{00000001-403C-4959-A08D-43B95729085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I'm A Celebrity... Get Me Out Of Here!</c:v>
                </c:pt>
                <c:pt idx="1">
                  <c:v>Coronation Street</c:v>
                </c:pt>
                <c:pt idx="2">
                  <c:v>Gogglebox</c:v>
                </c:pt>
                <c:pt idx="3">
                  <c:v>Strictly Come Dancing</c:v>
                </c:pt>
                <c:pt idx="4">
                  <c:v>Wicked</c:v>
                </c:pt>
              </c:strCache>
            </c:strRef>
          </c:cat>
          <c:val>
            <c:numRef>
              <c:f>Sheet1!$B$2:$B$6</c:f>
              <c:numCache>
                <c:formatCode>0%</c:formatCode>
                <c:ptCount val="5"/>
                <c:pt idx="0">
                  <c:v>0.28999999999999998</c:v>
                </c:pt>
                <c:pt idx="1">
                  <c:v>0.3</c:v>
                </c:pt>
                <c:pt idx="2">
                  <c:v>0.35</c:v>
                </c:pt>
                <c:pt idx="3">
                  <c:v>0.4</c:v>
                </c:pt>
                <c:pt idx="4">
                  <c:v>0.4</c:v>
                </c:pt>
              </c:numCache>
            </c:numRef>
          </c:val>
          <c:extLst>
            <c:ext xmlns:c16="http://schemas.microsoft.com/office/drawing/2014/chart" uri="{C3380CC4-5D6E-409C-BE32-E72D297353CC}">
              <c16:uniqueId val="{00000000-FEB6-4A2B-8DF1-EAFFE7EF4FC5}"/>
            </c:ext>
          </c:extLst>
        </c:ser>
        <c:dLbls>
          <c:showLegendKey val="0"/>
          <c:showVal val="0"/>
          <c:showCatName val="0"/>
          <c:showSerName val="0"/>
          <c:showPercent val="0"/>
          <c:showBubbleSize val="0"/>
        </c:dLbls>
        <c:gapWidth val="219"/>
        <c:overlap val="-27"/>
        <c:axId val="480704415"/>
        <c:axId val="480693183"/>
      </c:barChart>
      <c:catAx>
        <c:axId val="480704415"/>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80693183"/>
        <c:crosses val="autoZero"/>
        <c:auto val="1"/>
        <c:lblAlgn val="ctr"/>
        <c:lblOffset val="100"/>
        <c:noMultiLvlLbl val="0"/>
      </c:catAx>
      <c:valAx>
        <c:axId val="480693183"/>
        <c:scaling>
          <c:orientation val="minMax"/>
        </c:scaling>
        <c:delete val="1"/>
        <c:axPos val="l"/>
        <c:numFmt formatCode="0%" sourceLinked="1"/>
        <c:majorTickMark val="none"/>
        <c:minorTickMark val="none"/>
        <c:tickLblPos val="nextTo"/>
        <c:crossAx val="480704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5"/>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GB" dirty="0"/>
              <a:t>16-34 Women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16-34 Women %</c:v>
                </c:pt>
              </c:strCache>
            </c:strRef>
          </c:tx>
          <c:spPr>
            <a:solidFill>
              <a:schemeClr val="accent5"/>
            </a:solidFill>
            <a:ln>
              <a:noFill/>
            </a:ln>
            <a:effectLst/>
          </c:spPr>
          <c:invertIfNegative val="0"/>
          <c:dPt>
            <c:idx val="4"/>
            <c:invertIfNegative val="0"/>
            <c:bubble3D val="0"/>
            <c:spPr>
              <a:solidFill>
                <a:schemeClr val="bg2"/>
              </a:solidFill>
              <a:ln>
                <a:noFill/>
              </a:ln>
              <a:effectLst/>
            </c:spPr>
            <c:extLst>
              <c:ext xmlns:c16="http://schemas.microsoft.com/office/drawing/2014/chart" uri="{C3380CC4-5D6E-409C-BE32-E72D297353CC}">
                <c16:uniqueId val="{00000001-2C45-4F9D-B7B8-F067B4196F8F}"/>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Coronation Street</c:v>
                </c:pt>
                <c:pt idx="1">
                  <c:v>Googlebox</c:v>
                </c:pt>
                <c:pt idx="2">
                  <c:v>The Great British Bake Off</c:v>
                </c:pt>
                <c:pt idx="3">
                  <c:v>I'm A Celebrity... Get Me Out Of Here!</c:v>
                </c:pt>
                <c:pt idx="4">
                  <c:v>Wicked</c:v>
                </c:pt>
              </c:strCache>
            </c:strRef>
          </c:cat>
          <c:val>
            <c:numRef>
              <c:f>Sheet1!$B$2:$B$6</c:f>
              <c:numCache>
                <c:formatCode>0%</c:formatCode>
                <c:ptCount val="5"/>
                <c:pt idx="0">
                  <c:v>4.3999999999999997E-2</c:v>
                </c:pt>
                <c:pt idx="1">
                  <c:v>5.8999999999999997E-2</c:v>
                </c:pt>
                <c:pt idx="2">
                  <c:v>9.0999999999999998E-2</c:v>
                </c:pt>
                <c:pt idx="3">
                  <c:v>0.14899999999999999</c:v>
                </c:pt>
                <c:pt idx="4">
                  <c:v>0.19</c:v>
                </c:pt>
              </c:numCache>
            </c:numRef>
          </c:val>
          <c:extLst>
            <c:ext xmlns:c16="http://schemas.microsoft.com/office/drawing/2014/chart" uri="{C3380CC4-5D6E-409C-BE32-E72D297353CC}">
              <c16:uniqueId val="{00000002-2C45-4F9D-B7B8-F067B4196F8F}"/>
            </c:ext>
          </c:extLst>
        </c:ser>
        <c:dLbls>
          <c:showLegendKey val="0"/>
          <c:showVal val="0"/>
          <c:showCatName val="0"/>
          <c:showSerName val="0"/>
          <c:showPercent val="0"/>
          <c:showBubbleSize val="0"/>
        </c:dLbls>
        <c:gapWidth val="219"/>
        <c:overlap val="-27"/>
        <c:axId val="480704415"/>
        <c:axId val="480693183"/>
      </c:barChart>
      <c:catAx>
        <c:axId val="480704415"/>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80693183"/>
        <c:crosses val="autoZero"/>
        <c:auto val="1"/>
        <c:lblAlgn val="ctr"/>
        <c:lblOffset val="100"/>
        <c:noMultiLvlLbl val="0"/>
      </c:catAx>
      <c:valAx>
        <c:axId val="480693183"/>
        <c:scaling>
          <c:orientation val="minMax"/>
        </c:scaling>
        <c:delete val="1"/>
        <c:axPos val="l"/>
        <c:numFmt formatCode="0%" sourceLinked="1"/>
        <c:majorTickMark val="none"/>
        <c:minorTickMark val="none"/>
        <c:tickLblPos val="nextTo"/>
        <c:crossAx val="480704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5"/>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16-24 Index</c:v>
                </c:pt>
              </c:strCache>
            </c:strRef>
          </c:tx>
          <c:spPr>
            <a:solidFill>
              <a:schemeClr val="accent6"/>
            </a:solidFill>
            <a:ln>
              <a:noFill/>
            </a:ln>
            <a:effectLst/>
          </c:spPr>
          <c:invertIfNegative val="0"/>
          <c:dPt>
            <c:idx val="7"/>
            <c:invertIfNegative val="0"/>
            <c:bubble3D val="0"/>
            <c:spPr>
              <a:solidFill>
                <a:schemeClr val="accent2"/>
              </a:solidFill>
              <a:ln>
                <a:noFill/>
              </a:ln>
              <a:effectLst/>
            </c:spPr>
            <c:extLst>
              <c:ext xmlns:c16="http://schemas.microsoft.com/office/drawing/2014/chart" uri="{C3380CC4-5D6E-409C-BE32-E72D297353CC}">
                <c16:uniqueId val="{00000005-9DD6-44F5-86F8-A31E53D0F64B}"/>
              </c:ext>
            </c:extLst>
          </c:dPt>
          <c:dLbls>
            <c:dLbl>
              <c:idx val="7"/>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FFFFFF"/>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manualLayout>
                      <c:w val="2.6818345731259116E-2"/>
                      <c:h val="4.0796334868624475E-2"/>
                    </c:manualLayout>
                  </c15:layout>
                </c:ext>
                <c:ext xmlns:c16="http://schemas.microsoft.com/office/drawing/2014/chart" uri="{C3380CC4-5D6E-409C-BE32-E72D297353CC}">
                  <c16:uniqueId val="{00000005-9DD6-44F5-86F8-A31E53D0F6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Gogglebox</c:v>
                </c:pt>
                <c:pt idx="1">
                  <c:v>Bridgerton</c:v>
                </c:pt>
                <c:pt idx="2">
                  <c:v>Married At First Sight</c:v>
                </c:pt>
                <c:pt idx="3">
                  <c:v>Emily In Paris</c:v>
                </c:pt>
                <c:pt idx="4">
                  <c:v>TikTok </c:v>
                </c:pt>
                <c:pt idx="5">
                  <c:v>Family Guy</c:v>
                </c:pt>
                <c:pt idx="6">
                  <c:v>Love Island</c:v>
                </c:pt>
                <c:pt idx="7">
                  <c:v>Horror Films</c:v>
                </c:pt>
              </c:strCache>
            </c:strRef>
          </c:cat>
          <c:val>
            <c:numRef>
              <c:f>Sheet1!$B$2:$B$9</c:f>
              <c:numCache>
                <c:formatCode>0</c:formatCode>
                <c:ptCount val="8"/>
                <c:pt idx="0">
                  <c:v>85.714285714285694</c:v>
                </c:pt>
                <c:pt idx="1">
                  <c:v>100</c:v>
                </c:pt>
                <c:pt idx="2">
                  <c:v>121.42857142857142</c:v>
                </c:pt>
                <c:pt idx="3">
                  <c:v>135.71428571428569</c:v>
                </c:pt>
                <c:pt idx="4">
                  <c:v>164.28571428571428</c:v>
                </c:pt>
                <c:pt idx="5">
                  <c:v>164.28571428571428</c:v>
                </c:pt>
                <c:pt idx="6">
                  <c:v>178.57142857142856</c:v>
                </c:pt>
                <c:pt idx="7">
                  <c:v>192.85714285714286</c:v>
                </c:pt>
              </c:numCache>
            </c:numRef>
          </c:val>
          <c:extLst>
            <c:ext xmlns:c16="http://schemas.microsoft.com/office/drawing/2014/chart" uri="{C3380CC4-5D6E-409C-BE32-E72D297353CC}">
              <c16:uniqueId val="{00000000-9DD6-44F5-86F8-A31E53D0F64B}"/>
            </c:ext>
          </c:extLst>
        </c:ser>
        <c:dLbls>
          <c:showLegendKey val="0"/>
          <c:showVal val="0"/>
          <c:showCatName val="0"/>
          <c:showSerName val="0"/>
          <c:showPercent val="0"/>
          <c:showBubbleSize val="0"/>
        </c:dLbls>
        <c:gapWidth val="219"/>
        <c:overlap val="-27"/>
        <c:axId val="1155329488"/>
        <c:axId val="1155330736"/>
      </c:barChart>
      <c:catAx>
        <c:axId val="115532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FFFFFF"/>
                </a:solidFill>
                <a:latin typeface="+mn-lt"/>
                <a:ea typeface="+mn-ea"/>
                <a:cs typeface="+mn-cs"/>
              </a:defRPr>
            </a:pPr>
            <a:endParaRPr lang="en-US"/>
          </a:p>
        </c:txPr>
        <c:crossAx val="1155330736"/>
        <c:crosses val="autoZero"/>
        <c:auto val="1"/>
        <c:lblAlgn val="ctr"/>
        <c:lblOffset val="100"/>
        <c:noMultiLvlLbl val="0"/>
      </c:catAx>
      <c:valAx>
        <c:axId val="1155330736"/>
        <c:scaling>
          <c:orientation val="minMax"/>
        </c:scaling>
        <c:delete val="0"/>
        <c:axPos val="l"/>
        <c:numFmt formatCode="0" sourceLinked="1"/>
        <c:majorTickMark val="none"/>
        <c:minorTickMark val="none"/>
        <c:tickLblPos val="nextTo"/>
        <c:spPr>
          <a:noFill/>
          <a:ln>
            <a:solidFill>
              <a:schemeClr val="accent5">
                <a:lumMod val="20000"/>
                <a:lumOff val="80000"/>
              </a:schemeClr>
            </a:solidFill>
          </a:ln>
          <a:effectLst/>
        </c:spPr>
        <c:txPr>
          <a:bodyPr rot="-60000000" spcFirstLastPara="1" vertOverflow="ellipsis" vert="horz" wrap="square" anchor="ctr" anchorCtr="1"/>
          <a:lstStyle/>
          <a:p>
            <a:pPr>
              <a:defRPr sz="1197" b="0" i="0" u="none" strike="noStrike" kern="1200" baseline="0">
                <a:solidFill>
                  <a:srgbClr val="FFFFFF"/>
                </a:solidFill>
                <a:latin typeface="+mn-lt"/>
                <a:ea typeface="+mn-ea"/>
                <a:cs typeface="+mn-cs"/>
              </a:defRPr>
            </a:pPr>
            <a:endParaRPr lang="en-US"/>
          </a:p>
        </c:txPr>
        <c:crossAx val="115532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FFFFFF"/>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GB" dirty="0"/>
              <a:t>UK Box Office – Top 10 DC Films</a:t>
            </a:r>
          </a:p>
        </c:rich>
      </c:tx>
      <c:layout>
        <c:manualLayout>
          <c:xMode val="edge"/>
          <c:yMode val="edge"/>
          <c:x val="1.1894788847777804E-2"/>
          <c:y val="2.72405972125576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1.0867474147741482E-2"/>
          <c:y val="2.2700497677131682E-4"/>
          <c:w val="0.97826505170451705"/>
          <c:h val="0.90703359727279442"/>
        </c:manualLayout>
      </c:layout>
      <c:barChart>
        <c:barDir val="col"/>
        <c:grouping val="clustered"/>
        <c:varyColors val="0"/>
        <c:ser>
          <c:idx val="0"/>
          <c:order val="0"/>
          <c:tx>
            <c:strRef>
              <c:f>Sheet1!$B$1</c:f>
              <c:strCache>
                <c:ptCount val="1"/>
                <c:pt idx="0">
                  <c:v>UK Box Office</c:v>
                </c:pt>
              </c:strCache>
            </c:strRef>
          </c:tx>
          <c:spPr>
            <a:solidFill>
              <a:schemeClr val="accent5"/>
            </a:solidFill>
            <a:ln>
              <a:noFill/>
            </a:ln>
            <a:effectLst/>
          </c:spPr>
          <c:invertIfNegative val="0"/>
          <c:dPt>
            <c:idx val="9"/>
            <c:invertIfNegative val="0"/>
            <c:bubble3D val="0"/>
            <c:spPr>
              <a:solidFill>
                <a:schemeClr val="bg2"/>
              </a:solidFill>
              <a:ln>
                <a:noFill/>
              </a:ln>
              <a:effectLst/>
            </c:spPr>
            <c:extLst>
              <c:ext xmlns:c16="http://schemas.microsoft.com/office/drawing/2014/chart" uri="{C3380CC4-5D6E-409C-BE32-E72D297353CC}">
                <c16:uniqueId val="{0000000C-1575-42FB-8209-7373BED1BADD}"/>
              </c:ext>
            </c:extLst>
          </c:dPt>
          <c:dLbls>
            <c:dLbl>
              <c:idx val="0"/>
              <c:tx>
                <c:rich>
                  <a:bodyPr/>
                  <a:lstStyle/>
                  <a:p>
                    <a:r>
                      <a:rPr lang="en-US"/>
                      <a:t>£22.1m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575-42FB-8209-7373BED1BADD}"/>
                </c:ext>
              </c:extLst>
            </c:dLbl>
            <c:dLbl>
              <c:idx val="1"/>
              <c:tx>
                <c:rich>
                  <a:bodyPr/>
                  <a:lstStyle/>
                  <a:p>
                    <a:r>
                      <a:rPr lang="en-US"/>
                      <a:t>£22.5m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575-42FB-8209-7373BED1BADD}"/>
                </c:ext>
              </c:extLst>
            </c:dLbl>
            <c:dLbl>
              <c:idx val="2"/>
              <c:tx>
                <c:rich>
                  <a:bodyPr/>
                  <a:lstStyle/>
                  <a:p>
                    <a:r>
                      <a:rPr lang="en-US"/>
                      <a:t>£27.4m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575-42FB-8209-7373BED1BADD}"/>
                </c:ext>
              </c:extLst>
            </c:dLbl>
            <c:dLbl>
              <c:idx val="3"/>
              <c:tx>
                <c:rich>
                  <a:bodyPr/>
                  <a:lstStyle/>
                  <a:p>
                    <a:r>
                      <a:rPr lang="en-US"/>
                      <a:t>£29.9m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575-42FB-8209-7373BED1BADD}"/>
                </c:ext>
              </c:extLst>
            </c:dLbl>
            <c:dLbl>
              <c:idx val="4"/>
              <c:tx>
                <c:rich>
                  <a:bodyPr/>
                  <a:lstStyle/>
                  <a:p>
                    <a:r>
                      <a:rPr lang="en-US"/>
                      <a:t>£33.6m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575-42FB-8209-7373BED1BADD}"/>
                </c:ext>
              </c:extLst>
            </c:dLbl>
            <c:dLbl>
              <c:idx val="5"/>
              <c:tx>
                <c:rich>
                  <a:bodyPr/>
                  <a:lstStyle/>
                  <a:p>
                    <a:r>
                      <a:rPr lang="en-US"/>
                      <a:t>£36.6m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575-42FB-8209-7373BED1BADD}"/>
                </c:ext>
              </c:extLst>
            </c:dLbl>
            <c:dLbl>
              <c:idx val="6"/>
              <c:tx>
                <c:rich>
                  <a:bodyPr/>
                  <a:lstStyle/>
                  <a:p>
                    <a:r>
                      <a:rPr lang="en-US"/>
                      <a:t>£40.8m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575-42FB-8209-7373BED1BADD}"/>
                </c:ext>
              </c:extLst>
            </c:dLbl>
            <c:dLbl>
              <c:idx val="7"/>
              <c:tx>
                <c:rich>
                  <a:bodyPr/>
                  <a:lstStyle/>
                  <a:p>
                    <a:r>
                      <a:rPr lang="en-US"/>
                      <a:t>£49.4m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575-42FB-8209-7373BED1BADD}"/>
                </c:ext>
              </c:extLst>
            </c:dLbl>
            <c:dLbl>
              <c:idx val="8"/>
              <c:tx>
                <c:rich>
                  <a:bodyPr/>
                  <a:lstStyle/>
                  <a:p>
                    <a:r>
                      <a:rPr lang="en-US"/>
                      <a:t>£56.4m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575-42FB-8209-7373BED1BADD}"/>
                </c:ext>
              </c:extLst>
            </c:dLbl>
            <c:dLbl>
              <c:idx val="9"/>
              <c:tx>
                <c:rich>
                  <a:bodyPr/>
                  <a:lstStyle/>
                  <a:p>
                    <a:r>
                      <a:rPr lang="en-US"/>
                      <a:t>£58.2m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1575-42FB-8209-7373BED1BA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Sheet1!$A$5:$A$14</c:f>
              <c:strCache>
                <c:ptCount val="10"/>
                <c:pt idx="0">
                  <c:v>Wonder Woman</c:v>
                </c:pt>
                <c:pt idx="1">
                  <c:v>Aquaman</c:v>
                </c:pt>
                <c:pt idx="2">
                  <c:v>The Lego Batman Movie</c:v>
                </c:pt>
                <c:pt idx="3">
                  <c:v>Man Of Steel</c:v>
                </c:pt>
                <c:pt idx="4">
                  <c:v>Suicide Squad</c:v>
                </c:pt>
                <c:pt idx="5">
                  <c:v>Batman V Superman: Dawn Of Justice</c:v>
                </c:pt>
                <c:pt idx="6">
                  <c:v>The Batman</c:v>
                </c:pt>
                <c:pt idx="7">
                  <c:v>The Dark Knight</c:v>
                </c:pt>
                <c:pt idx="8">
                  <c:v>The Dark Knight Rises</c:v>
                </c:pt>
                <c:pt idx="9">
                  <c:v>Joker</c:v>
                </c:pt>
              </c:strCache>
            </c:strRef>
          </c:cat>
          <c:val>
            <c:numRef>
              <c:f>Sheet1!$B$5:$B$14</c:f>
              <c:numCache>
                <c:formatCode>"£"#,##0</c:formatCode>
                <c:ptCount val="10"/>
                <c:pt idx="0">
                  <c:v>22190664</c:v>
                </c:pt>
                <c:pt idx="1">
                  <c:v>22549252</c:v>
                </c:pt>
                <c:pt idx="2">
                  <c:v>27484025</c:v>
                </c:pt>
                <c:pt idx="3">
                  <c:v>29950782</c:v>
                </c:pt>
                <c:pt idx="4">
                  <c:v>33631647</c:v>
                </c:pt>
                <c:pt idx="5">
                  <c:v>36636613</c:v>
                </c:pt>
                <c:pt idx="6">
                  <c:v>40811982</c:v>
                </c:pt>
                <c:pt idx="7">
                  <c:v>49414065</c:v>
                </c:pt>
                <c:pt idx="8">
                  <c:v>56446768</c:v>
                </c:pt>
                <c:pt idx="9">
                  <c:v>58264039</c:v>
                </c:pt>
              </c:numCache>
            </c:numRef>
          </c:val>
          <c:extLst>
            <c:ext xmlns:c16="http://schemas.microsoft.com/office/drawing/2014/chart" uri="{C3380CC4-5D6E-409C-BE32-E72D297353CC}">
              <c16:uniqueId val="{00000000-FEB6-4A2B-8DF1-EAFFE7EF4FC5}"/>
            </c:ext>
          </c:extLst>
        </c:ser>
        <c:dLbls>
          <c:dLblPos val="outEnd"/>
          <c:showLegendKey val="0"/>
          <c:showVal val="1"/>
          <c:showCatName val="0"/>
          <c:showSerName val="0"/>
          <c:showPercent val="0"/>
          <c:showBubbleSize val="0"/>
        </c:dLbls>
        <c:gapWidth val="219"/>
        <c:overlap val="-27"/>
        <c:axId val="480704415"/>
        <c:axId val="480693183"/>
      </c:barChart>
      <c:catAx>
        <c:axId val="480704415"/>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80693183"/>
        <c:crosses val="autoZero"/>
        <c:auto val="1"/>
        <c:lblAlgn val="ctr"/>
        <c:lblOffset val="100"/>
        <c:noMultiLvlLbl val="0"/>
      </c:catAx>
      <c:valAx>
        <c:axId val="480693183"/>
        <c:scaling>
          <c:orientation val="minMax"/>
        </c:scaling>
        <c:delete val="1"/>
        <c:axPos val="l"/>
        <c:numFmt formatCode="&quot;£&quot;#,##0" sourceLinked="1"/>
        <c:majorTickMark val="out"/>
        <c:minorTickMark val="none"/>
        <c:tickLblPos val="nextTo"/>
        <c:crossAx val="480704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02178571566967"/>
          <c:y val="3.8513208786534164E-2"/>
          <c:w val="0.87116992625717371"/>
          <c:h val="0.83826913839293182"/>
        </c:manualLayout>
      </c:layout>
      <c:scatterChart>
        <c:scatterStyle val="lineMarker"/>
        <c:varyColors val="0"/>
        <c:ser>
          <c:idx val="0"/>
          <c:order val="0"/>
          <c:tx>
            <c:strRef>
              <c:f>Sheet1!$O$7</c:f>
              <c:strCache>
                <c:ptCount val="1"/>
                <c:pt idx="0">
                  <c:v>TVRs</c:v>
                </c:pt>
              </c:strCache>
            </c:strRef>
          </c:tx>
          <c:spPr>
            <a:ln w="19050" cap="rnd">
              <a:noFill/>
              <a:round/>
            </a:ln>
            <a:effectLst/>
          </c:spPr>
          <c:marker>
            <c:symbol val="circle"/>
            <c:size val="6"/>
            <c:spPr>
              <a:solidFill>
                <a:srgbClr val="AC162C"/>
              </a:solidFill>
              <a:ln w="9525">
                <a:noFill/>
              </a:ln>
              <a:effectLst/>
            </c:spPr>
          </c:marker>
          <c:dLbls>
            <c:dLbl>
              <c:idx val="0"/>
              <c:layout>
                <c:manualLayout>
                  <c:x val="-8.8875102205309642E-2"/>
                  <c:y val="-5.1015396809630173E-2"/>
                </c:manualLayout>
              </c:layout>
              <c:tx>
                <c:rich>
                  <a:bodyPr rot="0" spcFirstLastPara="1" vertOverflow="ellipsis" vert="horz" wrap="square" lIns="38100" tIns="19050" rIns="38100" bIns="19050" anchor="ctr" anchorCtr="1">
                    <a:noAutofit/>
                  </a:bodyPr>
                  <a:lstStyle/>
                  <a:p>
                    <a:pPr>
                      <a:defRPr sz="1100" b="0" i="1" u="none" strike="noStrike" kern="1200" baseline="0">
                        <a:solidFill>
                          <a:schemeClr val="tx1">
                            <a:lumMod val="75000"/>
                            <a:lumOff val="25000"/>
                          </a:schemeClr>
                        </a:solidFill>
                        <a:latin typeface="+mn-lt"/>
                        <a:ea typeface="+mn-ea"/>
                        <a:cs typeface="+mn-cs"/>
                      </a:defRPr>
                    </a:pPr>
                    <a:fld id="{538B7AE8-9B2B-4A21-B669-BB78B4F00D2D}" type="CELLRANGE">
                      <a:rPr lang="en-US" sz="1100" b="1"/>
                      <a:pPr>
                        <a:defRPr sz="1100" i="1"/>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1"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25797123913523645"/>
                      <c:h val="3.5094168796443448E-2"/>
                    </c:manualLayout>
                  </c15:layout>
                  <c15:dlblFieldTable/>
                  <c15:showDataLabelsRange val="1"/>
                </c:ext>
                <c:ext xmlns:c16="http://schemas.microsoft.com/office/drawing/2014/chart" uri="{C3380CC4-5D6E-409C-BE32-E72D297353CC}">
                  <c16:uniqueId val="{00000000-74A6-4C95-B4BF-6C37418A737E}"/>
                </c:ext>
              </c:extLst>
            </c:dLbl>
            <c:dLbl>
              <c:idx val="1"/>
              <c:layout>
                <c:manualLayout>
                  <c:x val="-0.20405418915829326"/>
                  <c:y val="-2.6281825845109748E-2"/>
                </c:manualLayout>
              </c:layout>
              <c:tx>
                <c:rich>
                  <a:bodyPr rot="0" spcFirstLastPara="1" vertOverflow="ellipsis" vert="horz" wrap="square" lIns="38100" tIns="19050" rIns="38100" bIns="19050" anchor="ctr" anchorCtr="1">
                    <a:noAutofit/>
                  </a:bodyPr>
                  <a:lstStyle/>
                  <a:p>
                    <a:pPr>
                      <a:defRPr sz="1000" b="1" i="1" u="sng" strike="noStrike" kern="1200" baseline="0">
                        <a:solidFill>
                          <a:schemeClr val="bg1"/>
                        </a:solidFill>
                        <a:latin typeface="+mn-lt"/>
                        <a:ea typeface="+mn-ea"/>
                        <a:cs typeface="+mn-cs"/>
                      </a:defRPr>
                    </a:pPr>
                    <a:fld id="{8A013E6F-B56D-4A96-B459-3AB708EE6A7D}" type="CELLRANGE">
                      <a:rPr lang="en-US" sz="1000" b="0" i="1" u="none" dirty="0">
                        <a:solidFill>
                          <a:srgbClr val="000000"/>
                        </a:solidFill>
                      </a:rPr>
                      <a:pPr>
                        <a:defRPr sz="1000" b="1" i="1" u="sng">
                          <a:solidFill>
                            <a:schemeClr val="bg1"/>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1" i="1" u="sng" strike="noStrike" kern="1200" baseline="0">
                      <a:solidFill>
                        <a:schemeClr val="bg1"/>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566768839683948"/>
                      <c:h val="4.5970795659550708E-2"/>
                    </c:manualLayout>
                  </c15:layout>
                  <c15:dlblFieldTable/>
                  <c15:showDataLabelsRange val="1"/>
                </c:ext>
                <c:ext xmlns:c16="http://schemas.microsoft.com/office/drawing/2014/chart" uri="{C3380CC4-5D6E-409C-BE32-E72D297353CC}">
                  <c16:uniqueId val="{00000001-74A6-4C95-B4BF-6C37418A737E}"/>
                </c:ext>
              </c:extLst>
            </c:dLbl>
            <c:dLbl>
              <c:idx val="2"/>
              <c:layout>
                <c:manualLayout>
                  <c:x val="1.9496316733770185E-3"/>
                  <c:y val="-3.1132549074352554E-2"/>
                </c:manualLayout>
              </c:layout>
              <c:tx>
                <c:rich>
                  <a:bodyPr/>
                  <a:lstStyle/>
                  <a:p>
                    <a:fld id="{09CA5D7B-3516-49E7-8B2A-AA8D48145AAC}"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4A6-4C95-B4BF-6C37418A737E}"/>
                </c:ext>
              </c:extLst>
            </c:dLbl>
            <c:dLbl>
              <c:idx val="3"/>
              <c:layout>
                <c:manualLayout>
                  <c:x val="-4.7015139948616405E-2"/>
                  <c:y val="-6.2276507667196425E-2"/>
                </c:manualLayout>
              </c:layout>
              <c:tx>
                <c:rich>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fld id="{128823B3-D83E-4A18-AAA3-AAAD32C62B75}" type="CELLRANGE">
                      <a:rPr lang="en-US" sz="1000" b="0" dirty="0"/>
                      <a:pPr>
                        <a:defRPr sz="1100" b="1"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4A6-4C95-B4BF-6C37418A737E}"/>
                </c:ext>
              </c:extLst>
            </c:dLbl>
            <c:dLbl>
              <c:idx val="4"/>
              <c:layout>
                <c:manualLayout>
                  <c:x val="-8.214803591426767E-2"/>
                  <c:y val="4.9667479650788278E-2"/>
                </c:manualLayout>
              </c:layout>
              <c:tx>
                <c:rich>
                  <a:bodyPr/>
                  <a:lstStyle/>
                  <a:p>
                    <a:fld id="{2E917C16-793F-428C-89FA-472EBE39D556}"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4A6-4C95-B4BF-6C37418A737E}"/>
                </c:ext>
              </c:extLst>
            </c:dLbl>
            <c:dLbl>
              <c:idx val="5"/>
              <c:layout>
                <c:manualLayout>
                  <c:x val="-0.11094726114236689"/>
                  <c:y val="-4.8777252386459621E-2"/>
                </c:manualLayout>
              </c:layout>
              <c:tx>
                <c:rich>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fld id="{35E62A21-4121-4BF9-A720-C34742C8C892}" type="CELLRANGE">
                      <a:rPr lang="en-US" sz="1000" i="1" dirty="0"/>
                      <a:pPr>
                        <a:defRPr sz="1000" i="1"/>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996062915844827"/>
                      <c:h val="4.2849117842876171E-2"/>
                    </c:manualLayout>
                  </c15:layout>
                  <c15:dlblFieldTable/>
                  <c15:showDataLabelsRange val="1"/>
                </c:ext>
                <c:ext xmlns:c16="http://schemas.microsoft.com/office/drawing/2014/chart" uri="{C3380CC4-5D6E-409C-BE32-E72D297353CC}">
                  <c16:uniqueId val="{00000005-74A6-4C95-B4BF-6C37418A737E}"/>
                </c:ext>
              </c:extLst>
            </c:dLbl>
            <c:dLbl>
              <c:idx val="6"/>
              <c:layout>
                <c:manualLayout>
                  <c:x val="-2.7559589086216717E-2"/>
                  <c:y val="4.7102267541127958E-2"/>
                </c:manualLayout>
              </c:layout>
              <c:tx>
                <c:rich>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fld id="{22E08165-1A1F-4AFD-AF0A-6C05D658985E}" type="CELLRANGE">
                      <a:rPr lang="en-US"/>
                      <a:pPr>
                        <a:defRPr sz="1000" i="1"/>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23784333149581"/>
                      <c:h val="2.8627487263035097E-2"/>
                    </c:manualLayout>
                  </c15:layout>
                  <c15:dlblFieldTable/>
                  <c15:showDataLabelsRange val="1"/>
                </c:ext>
                <c:ext xmlns:c16="http://schemas.microsoft.com/office/drawing/2014/chart" uri="{C3380CC4-5D6E-409C-BE32-E72D297353CC}">
                  <c16:uniqueId val="{00000006-74A6-4C95-B4BF-6C37418A737E}"/>
                </c:ext>
              </c:extLst>
            </c:dLbl>
            <c:dLbl>
              <c:idx val="7"/>
              <c:layout>
                <c:manualLayout>
                  <c:x val="-7.3551552164427519E-2"/>
                  <c:y val="-8.6762005498045622E-2"/>
                </c:manualLayout>
              </c:layout>
              <c:tx>
                <c:rich>
                  <a:bodyPr/>
                  <a:lstStyle/>
                  <a:p>
                    <a:fld id="{E0D8E9EC-0765-424F-8C44-FFA34704FCC1}" type="CELLRANGE">
                      <a:rPr lang="en-US" b="0"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4A6-4C95-B4BF-6C37418A737E}"/>
                </c:ext>
              </c:extLst>
            </c:dLbl>
            <c:dLbl>
              <c:idx val="8"/>
              <c:layout>
                <c:manualLayout>
                  <c:x val="-0.13360603582901592"/>
                  <c:y val="-4.5201827670632702E-2"/>
                </c:manualLayout>
              </c:layout>
              <c:tx>
                <c:rich>
                  <a:bodyPr/>
                  <a:lstStyle/>
                  <a:p>
                    <a:fld id="{CBD4A42D-EE40-42AF-B120-D6D449120E5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AE7-4337-8001-6036B45AE1CC}"/>
                </c:ext>
              </c:extLst>
            </c:dLbl>
            <c:dLbl>
              <c:idx val="9"/>
              <c:layout>
                <c:manualLayout>
                  <c:x val="1.6714162265218418E-2"/>
                  <c:y val="8.6076427666337361E-3"/>
                </c:manualLayout>
              </c:layout>
              <c:tx>
                <c:rich>
                  <a:bodyPr/>
                  <a:lstStyle/>
                  <a:p>
                    <a:fld id="{B4D24F5B-9D29-401D-B2F6-97ABC68C7C8C}" type="CELLRANGE">
                      <a:rPr lang="en-GB"/>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4A6-4C95-B4BF-6C37418A737E}"/>
                </c:ext>
              </c:extLst>
            </c:dLbl>
            <c:spPr>
              <a:noFill/>
              <a:ln>
                <a:noFill/>
              </a:ln>
              <a:effectLst/>
            </c:spPr>
            <c:txPr>
              <a:bodyPr rot="0" spcFirstLastPara="1" vertOverflow="ellipsis" vert="horz" wrap="square" lIns="38100" tIns="19050" rIns="38100" bIns="19050" anchor="ctr" anchorCtr="1">
                <a:spAutoFit/>
              </a:bodyPr>
              <a:lstStyle/>
              <a:p>
                <a:pPr>
                  <a:defRPr sz="1000" b="0"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Sheet1!$N$8:$N$17</c:f>
              <c:numCache>
                <c:formatCode>0.00</c:formatCode>
                <c:ptCount val="10"/>
                <c:pt idx="0">
                  <c:v>10</c:v>
                </c:pt>
                <c:pt idx="1">
                  <c:v>7</c:v>
                </c:pt>
                <c:pt idx="2">
                  <c:v>7</c:v>
                </c:pt>
                <c:pt idx="3">
                  <c:v>12</c:v>
                </c:pt>
                <c:pt idx="4">
                  <c:v>5</c:v>
                </c:pt>
                <c:pt idx="5">
                  <c:v>3</c:v>
                </c:pt>
                <c:pt idx="6">
                  <c:v>12</c:v>
                </c:pt>
                <c:pt idx="7">
                  <c:v>6</c:v>
                </c:pt>
                <c:pt idx="8">
                  <c:v>11</c:v>
                </c:pt>
                <c:pt idx="9">
                  <c:v>6</c:v>
                </c:pt>
              </c:numCache>
            </c:numRef>
          </c:xVal>
          <c:yVal>
            <c:numRef>
              <c:f>Sheet1!$O$8:$O$17</c:f>
              <c:numCache>
                <c:formatCode>0</c:formatCode>
                <c:ptCount val="10"/>
                <c:pt idx="0">
                  <c:v>18</c:v>
                </c:pt>
                <c:pt idx="1">
                  <c:v>16</c:v>
                </c:pt>
                <c:pt idx="2">
                  <c:v>10</c:v>
                </c:pt>
                <c:pt idx="3">
                  <c:v>9</c:v>
                </c:pt>
                <c:pt idx="4">
                  <c:v>8</c:v>
                </c:pt>
                <c:pt idx="5">
                  <c:v>8</c:v>
                </c:pt>
                <c:pt idx="6">
                  <c:v>7</c:v>
                </c:pt>
                <c:pt idx="7">
                  <c:v>7</c:v>
                </c:pt>
                <c:pt idx="8">
                  <c:v>7</c:v>
                </c:pt>
                <c:pt idx="9">
                  <c:v>7</c:v>
                </c:pt>
              </c:numCache>
            </c:numRef>
          </c:yVal>
          <c:smooth val="0"/>
          <c:extLst>
            <c:ext xmlns:c15="http://schemas.microsoft.com/office/drawing/2012/chart" uri="{02D57815-91ED-43cb-92C2-25804820EDAC}">
              <c15:datalabelsRange>
                <c15:f>Sheet1!$M$8:$M$17</c15:f>
                <c15:dlblRangeCache>
                  <c:ptCount val="10"/>
                  <c:pt idx="0">
                    <c:v>Joker: Folie A Deux</c:v>
                  </c:pt>
                  <c:pt idx="1">
                    <c:v>Deadpool 3 </c:v>
                  </c:pt>
                  <c:pt idx="2">
                    <c:v>Despicable Me 4</c:v>
                  </c:pt>
                  <c:pt idx="3">
                    <c:v>Mufasa: The Lion King</c:v>
                  </c:pt>
                  <c:pt idx="4">
                    <c:v>Furiosa</c:v>
                  </c:pt>
                  <c:pt idx="5">
                    <c:v>Dune: Part II</c:v>
                  </c:pt>
                  <c:pt idx="6">
                    <c:v>Wicked</c:v>
                  </c:pt>
                  <c:pt idx="7">
                    <c:v>Inside Out 2</c:v>
                  </c:pt>
                  <c:pt idx="8">
                    <c:v>Venom Sequel </c:v>
                  </c:pt>
                  <c:pt idx="9">
                    <c:v>A Quiet Place: Day One</c:v>
                  </c:pt>
                </c15:dlblRangeCache>
              </c15:datalabelsRange>
            </c:ext>
            <c:ext xmlns:c16="http://schemas.microsoft.com/office/drawing/2014/chart" uri="{C3380CC4-5D6E-409C-BE32-E72D297353CC}">
              <c16:uniqueId val="{0000000F-74A6-4C95-B4BF-6C37418A737E}"/>
            </c:ext>
          </c:extLst>
        </c:ser>
        <c:dLbls>
          <c:dLblPos val="t"/>
          <c:showLegendKey val="0"/>
          <c:showVal val="1"/>
          <c:showCatName val="0"/>
          <c:showSerName val="0"/>
          <c:showPercent val="0"/>
          <c:showBubbleSize val="0"/>
        </c:dLbls>
        <c:axId val="276022992"/>
        <c:axId val="281920760"/>
      </c:scatterChart>
      <c:valAx>
        <c:axId val="276022992"/>
        <c:scaling>
          <c:orientation val="minMax"/>
          <c:max val="13"/>
          <c:min val="1"/>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2024</a:t>
                </a:r>
              </a:p>
            </c:rich>
          </c:tx>
          <c:layout>
            <c:manualLayout>
              <c:xMode val="edge"/>
              <c:yMode val="edge"/>
              <c:x val="0.50189731805517346"/>
              <c:y val="0.917269245844250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crossAx val="281920760"/>
        <c:crosses val="autoZero"/>
        <c:crossBetween val="midCat"/>
      </c:valAx>
      <c:valAx>
        <c:axId val="281920760"/>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16-34 TVRs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rgbClr val="8A8A8D"/>
                </a:solidFill>
                <a:latin typeface="+mn-lt"/>
                <a:ea typeface="+mn-ea"/>
                <a:cs typeface="+mn-cs"/>
              </a:defRPr>
            </a:pPr>
            <a:endParaRPr lang="en-US"/>
          </a:p>
        </c:txPr>
        <c:crossAx val="2760229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Joker – Predicted TVR Curve</a:t>
            </a:r>
          </a:p>
          <a:p>
            <a:pPr>
              <a:defRPr/>
            </a:pPr>
            <a:r>
              <a:rPr lang="en-GB" sz="800" baseline="0" dirty="0"/>
              <a:t>Industry admissions / opening 10 weeks</a:t>
            </a:r>
            <a:endParaRPr lang="en-US" sz="800" dirty="0"/>
          </a:p>
        </c:rich>
      </c:tx>
      <c:layout>
        <c:manualLayout>
          <c:xMode val="edge"/>
          <c:yMode val="edge"/>
          <c:x val="0.42909886638191841"/>
          <c:y val="2.825454802058470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8730759282805266"/>
          <c:h val="0.8172220927694025"/>
        </c:manualLayout>
      </c:layout>
      <c:lineChart>
        <c:grouping val="standard"/>
        <c:varyColors val="0"/>
        <c:ser>
          <c:idx val="0"/>
          <c:order val="0"/>
          <c:tx>
            <c:strRef>
              <c:f>Sheet3!$B$2</c:f>
              <c:strCache>
                <c:ptCount val="1"/>
                <c:pt idx="0">
                  <c:v>16-34 Men</c:v>
                </c:pt>
              </c:strCache>
            </c:strRef>
          </c:tx>
          <c:spPr>
            <a:ln w="28575" cap="rnd">
              <a:solidFill>
                <a:srgbClr val="0277A6"/>
              </a:solidFill>
              <a:round/>
            </a:ln>
            <a:effectLst/>
          </c:spPr>
          <c:marker>
            <c:symbol val="none"/>
          </c:marker>
          <c:dLbls>
            <c:dLbl>
              <c:idx val="9"/>
              <c:tx>
                <c:rich>
                  <a:bodyPr/>
                  <a:lstStyle/>
                  <a:p>
                    <a:r>
                      <a:rPr lang="en-US" dirty="0"/>
                      <a:t>21.6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452-4BCF-A4B2-01C061B9772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Sheet3!$B$3:$B$12</c:f>
              <c:numCache>
                <c:formatCode>0.0</c:formatCode>
                <c:ptCount val="10"/>
                <c:pt idx="0" formatCode="General">
                  <c:v>0</c:v>
                </c:pt>
                <c:pt idx="1">
                  <c:v>9.9499999999999993</c:v>
                </c:pt>
                <c:pt idx="2">
                  <c:v>14.97</c:v>
                </c:pt>
                <c:pt idx="3">
                  <c:v>18.11</c:v>
                </c:pt>
                <c:pt idx="4">
                  <c:v>19.84</c:v>
                </c:pt>
                <c:pt idx="5">
                  <c:v>20.71</c:v>
                </c:pt>
                <c:pt idx="6" formatCode="General">
                  <c:v>21.18</c:v>
                </c:pt>
                <c:pt idx="7" formatCode="General">
                  <c:v>21.44</c:v>
                </c:pt>
                <c:pt idx="8" formatCode="General">
                  <c:v>21.57</c:v>
                </c:pt>
                <c:pt idx="9" formatCode="General">
                  <c:v>21.64</c:v>
                </c:pt>
              </c:numCache>
            </c:numRef>
          </c:val>
          <c:smooth val="0"/>
          <c:extLst>
            <c:ext xmlns:c16="http://schemas.microsoft.com/office/drawing/2014/chart" uri="{C3380CC4-5D6E-409C-BE32-E72D297353CC}">
              <c16:uniqueId val="{00000001-7755-471D-875D-C98D5F54CED1}"/>
            </c:ext>
          </c:extLst>
        </c:ser>
        <c:ser>
          <c:idx val="1"/>
          <c:order val="1"/>
          <c:tx>
            <c:strRef>
              <c:f>Sheet3!$C$2</c:f>
              <c:strCache>
                <c:ptCount val="1"/>
                <c:pt idx="0">
                  <c:v>16-34 Adults</c:v>
                </c:pt>
              </c:strCache>
            </c:strRef>
          </c:tx>
          <c:spPr>
            <a:ln w="28575" cap="rnd">
              <a:solidFill>
                <a:schemeClr val="tx1"/>
              </a:solidFill>
              <a:round/>
            </a:ln>
            <a:effectLst/>
          </c:spPr>
          <c:marker>
            <c:symbol val="none"/>
          </c:marker>
          <c:dLbls>
            <c:dLbl>
              <c:idx val="9"/>
              <c:tx>
                <c:rich>
                  <a:bodyPr/>
                  <a:lstStyle/>
                  <a:p>
                    <a:r>
                      <a:rPr lang="en-US" dirty="0"/>
                      <a:t>18.8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452-4BCF-A4B2-01C061B9772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Sheet3!$C$3:$C$12</c:f>
              <c:numCache>
                <c:formatCode>General</c:formatCode>
                <c:ptCount val="10"/>
                <c:pt idx="0">
                  <c:v>0</c:v>
                </c:pt>
                <c:pt idx="1">
                  <c:v>8.64</c:v>
                </c:pt>
                <c:pt idx="2">
                  <c:v>13</c:v>
                </c:pt>
                <c:pt idx="3">
                  <c:v>15.73</c:v>
                </c:pt>
                <c:pt idx="4">
                  <c:v>17.23</c:v>
                </c:pt>
                <c:pt idx="5" formatCode="0.00">
                  <c:v>17.98</c:v>
                </c:pt>
                <c:pt idx="6">
                  <c:v>18.399999999999999</c:v>
                </c:pt>
                <c:pt idx="7">
                  <c:v>18.62</c:v>
                </c:pt>
                <c:pt idx="8">
                  <c:v>18.73</c:v>
                </c:pt>
                <c:pt idx="9">
                  <c:v>18.79</c:v>
                </c:pt>
              </c:numCache>
            </c:numRef>
          </c:val>
          <c:smooth val="0"/>
          <c:extLst>
            <c:ext xmlns:c16="http://schemas.microsoft.com/office/drawing/2014/chart" uri="{C3380CC4-5D6E-409C-BE32-E72D297353CC}">
              <c16:uniqueId val="{00000002-7755-471D-875D-C98D5F54CED1}"/>
            </c:ext>
          </c:extLst>
        </c:ser>
        <c:ser>
          <c:idx val="2"/>
          <c:order val="2"/>
          <c:tx>
            <c:strRef>
              <c:f>Sheet3!$D$2</c:f>
              <c:strCache>
                <c:ptCount val="1"/>
                <c:pt idx="0">
                  <c:v>ABC1 Men</c:v>
                </c:pt>
              </c:strCache>
            </c:strRef>
          </c:tx>
          <c:spPr>
            <a:ln w="28575" cap="rnd">
              <a:solidFill>
                <a:schemeClr val="bg2"/>
              </a:solidFill>
              <a:round/>
            </a:ln>
            <a:effectLst/>
          </c:spPr>
          <c:marker>
            <c:symbol val="none"/>
          </c:marker>
          <c:dLbls>
            <c:dLbl>
              <c:idx val="9"/>
              <c:tx>
                <c:rich>
                  <a:bodyPr/>
                  <a:lstStyle/>
                  <a:p>
                    <a:r>
                      <a:rPr lang="en-US" dirty="0"/>
                      <a:t>14.8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452-4BCF-A4B2-01C061B9772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Sheet3!$D$3:$D$12</c:f>
              <c:numCache>
                <c:formatCode>0.0</c:formatCode>
                <c:ptCount val="10"/>
                <c:pt idx="0" formatCode="General">
                  <c:v>0</c:v>
                </c:pt>
                <c:pt idx="1">
                  <c:v>6.8</c:v>
                </c:pt>
                <c:pt idx="2">
                  <c:v>10.23</c:v>
                </c:pt>
                <c:pt idx="3">
                  <c:v>12.37</c:v>
                </c:pt>
                <c:pt idx="4">
                  <c:v>13.55</c:v>
                </c:pt>
                <c:pt idx="5">
                  <c:v>14.15</c:v>
                </c:pt>
                <c:pt idx="6" formatCode="General">
                  <c:v>14.47</c:v>
                </c:pt>
                <c:pt idx="7" formatCode="General">
                  <c:v>14.65</c:v>
                </c:pt>
                <c:pt idx="8" formatCode="General">
                  <c:v>14.74</c:v>
                </c:pt>
                <c:pt idx="9" formatCode="General">
                  <c:v>14.78</c:v>
                </c:pt>
              </c:numCache>
            </c:numRef>
          </c:val>
          <c:smooth val="0"/>
          <c:extLst>
            <c:ext xmlns:c16="http://schemas.microsoft.com/office/drawing/2014/chart" uri="{C3380CC4-5D6E-409C-BE32-E72D297353CC}">
              <c16:uniqueId val="{00000004-7755-471D-875D-C98D5F54CED1}"/>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max val="25"/>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r"/>
      <c:layout>
        <c:manualLayout>
          <c:xMode val="edge"/>
          <c:yMode val="edge"/>
          <c:x val="0.91839968867783117"/>
          <c:y val="0.15477034048868479"/>
          <c:w val="8.059945279044875E-2"/>
          <c:h val="0.3287160942851031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16-34 Men %</c:v>
                </c:pt>
              </c:strCache>
            </c:strRef>
          </c:tx>
          <c:spPr>
            <a:solidFill>
              <a:schemeClr val="accent5"/>
            </a:solidFill>
            <a:ln>
              <a:noFill/>
            </a:ln>
            <a:effectLst/>
          </c:spPr>
          <c:invertIfNegative val="0"/>
          <c:dPt>
            <c:idx val="12"/>
            <c:invertIfNegative val="0"/>
            <c:bubble3D val="0"/>
            <c:spPr>
              <a:solidFill>
                <a:schemeClr val="tx2"/>
              </a:solidFill>
              <a:ln>
                <a:noFill/>
              </a:ln>
              <a:effectLst/>
            </c:spPr>
            <c:extLst>
              <c:ext xmlns:c16="http://schemas.microsoft.com/office/drawing/2014/chart" uri="{C3380CC4-5D6E-409C-BE32-E72D297353CC}">
                <c16:uniqueId val="{00000001-8B88-4ED4-9433-2F38449C574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Gogglebox</c:v>
                </c:pt>
                <c:pt idx="1">
                  <c:v>Six Nations Rugby</c:v>
                </c:pt>
                <c:pt idx="2">
                  <c:v>Rugby World Cup</c:v>
                </c:pt>
                <c:pt idx="3">
                  <c:v>Great British Bake Off</c:v>
                </c:pt>
                <c:pt idx="4">
                  <c:v>International Football</c:v>
                </c:pt>
                <c:pt idx="5">
                  <c:v>Taskmaster</c:v>
                </c:pt>
                <c:pt idx="6">
                  <c:v>Big Brother</c:v>
                </c:pt>
                <c:pt idx="7">
                  <c:v>Champions League</c:v>
                </c:pt>
                <c:pt idx="8">
                  <c:v>Love Island</c:v>
                </c:pt>
                <c:pt idx="9">
                  <c:v>The Last of Us</c:v>
                </c:pt>
                <c:pt idx="10">
                  <c:v>Singapore F1</c:v>
                </c:pt>
                <c:pt idx="11">
                  <c:v>Premier League Football</c:v>
                </c:pt>
                <c:pt idx="12">
                  <c:v>Joker: Folie A Deux</c:v>
                </c:pt>
              </c:strCache>
            </c:strRef>
          </c:cat>
          <c:val>
            <c:numRef>
              <c:f>Sheet1!$B$2:$B$14</c:f>
              <c:numCache>
                <c:formatCode>0%</c:formatCode>
                <c:ptCount val="13"/>
                <c:pt idx="0">
                  <c:v>5.7000000000000002E-2</c:v>
                </c:pt>
                <c:pt idx="1">
                  <c:v>6.9500000000000006E-2</c:v>
                </c:pt>
                <c:pt idx="2">
                  <c:v>7.3999999999999996E-2</c:v>
                </c:pt>
                <c:pt idx="3">
                  <c:v>0.09</c:v>
                </c:pt>
                <c:pt idx="4">
                  <c:v>9.8000000000000004E-2</c:v>
                </c:pt>
                <c:pt idx="5">
                  <c:v>0.14299999999999999</c:v>
                </c:pt>
                <c:pt idx="6">
                  <c:v>0.15</c:v>
                </c:pt>
                <c:pt idx="7">
                  <c:v>0.157</c:v>
                </c:pt>
                <c:pt idx="8">
                  <c:v>0.17</c:v>
                </c:pt>
                <c:pt idx="9">
                  <c:v>0.184</c:v>
                </c:pt>
                <c:pt idx="10">
                  <c:v>0.192</c:v>
                </c:pt>
                <c:pt idx="11">
                  <c:v>0.1966</c:v>
                </c:pt>
                <c:pt idx="12">
                  <c:v>0.39</c:v>
                </c:pt>
              </c:numCache>
            </c:numRef>
          </c:val>
          <c:extLst>
            <c:ext xmlns:c16="http://schemas.microsoft.com/office/drawing/2014/chart" uri="{C3380CC4-5D6E-409C-BE32-E72D297353CC}">
              <c16:uniqueId val="{00000000-FEB6-4A2B-8DF1-EAFFE7EF4FC5}"/>
            </c:ext>
          </c:extLst>
        </c:ser>
        <c:dLbls>
          <c:showLegendKey val="0"/>
          <c:showVal val="0"/>
          <c:showCatName val="0"/>
          <c:showSerName val="0"/>
          <c:showPercent val="0"/>
          <c:showBubbleSize val="0"/>
        </c:dLbls>
        <c:gapWidth val="219"/>
        <c:overlap val="-27"/>
        <c:axId val="480704415"/>
        <c:axId val="480693183"/>
      </c:barChart>
      <c:catAx>
        <c:axId val="480704415"/>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80693183"/>
        <c:crosses val="autoZero"/>
        <c:auto val="1"/>
        <c:lblAlgn val="ctr"/>
        <c:lblOffset val="100"/>
        <c:noMultiLvlLbl val="0"/>
      </c:catAx>
      <c:valAx>
        <c:axId val="480693183"/>
        <c:scaling>
          <c:orientation val="minMax"/>
        </c:scaling>
        <c:delete val="1"/>
        <c:axPos val="l"/>
        <c:numFmt formatCode="0%" sourceLinked="1"/>
        <c:majorTickMark val="none"/>
        <c:minorTickMark val="none"/>
        <c:tickLblPos val="nextTo"/>
        <c:crossAx val="480704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Paddington in Peru – Ratings Curve</a:t>
            </a:r>
          </a:p>
          <a:p>
            <a:pPr>
              <a:defRPr/>
            </a:pPr>
            <a:r>
              <a:rPr lang="en-GB" sz="800" baseline="0" dirty="0"/>
              <a:t>Industry admissions / opening 10 weeks</a:t>
            </a:r>
            <a:endParaRPr lang="en-US" sz="800" dirty="0"/>
          </a:p>
        </c:rich>
      </c:tx>
      <c:layout>
        <c:manualLayout>
          <c:xMode val="edge"/>
          <c:yMode val="edge"/>
          <c:x val="0.4081863766375381"/>
          <c:y val="1.402803397656103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c:v>
                </c:pt>
              </c:strCache>
            </c:strRef>
          </c:tx>
          <c:spPr>
            <a:ln w="28575" cap="rnd">
              <a:solidFill>
                <a:schemeClr val="accent1"/>
              </a:solidFill>
              <a:round/>
            </a:ln>
            <a:effectLst/>
          </c:spPr>
          <c:marker>
            <c:symbol val="none"/>
          </c:marker>
          <c:dLbls>
            <c:dLbl>
              <c:idx val="6"/>
              <c:layout>
                <c:manualLayout>
                  <c:x val="0.27915945546718202"/>
                  <c:y val="-3.9667487730072643E-2"/>
                </c:manualLayout>
              </c:layout>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Sheet3!$A$3:$A$12</c:f>
              <c:strCache>
                <c:ptCount val="2"/>
                <c:pt idx="0">
                  <c:v>x</c:v>
                </c:pt>
                <c:pt idx="1">
                  <c:v>08-Nov</c:v>
                </c:pt>
              </c:strCache>
            </c:strRef>
          </c:cat>
          <c:val>
            <c:numRef>
              <c:f>Sheet3!$B$3:$B$12</c:f>
              <c:numCache>
                <c:formatCode>General</c:formatCode>
                <c:ptCount val="10"/>
                <c:pt idx="0">
                  <c:v>0</c:v>
                </c:pt>
                <c:pt idx="1">
                  <c:v>2.0099999999999998</c:v>
                </c:pt>
                <c:pt idx="2">
                  <c:v>3.38</c:v>
                </c:pt>
                <c:pt idx="3">
                  <c:v>4.2</c:v>
                </c:pt>
                <c:pt idx="4">
                  <c:v>4.66</c:v>
                </c:pt>
                <c:pt idx="5">
                  <c:v>4.99</c:v>
                </c:pt>
                <c:pt idx="6">
                  <c:v>5.19</c:v>
                </c:pt>
                <c:pt idx="7">
                  <c:v>5.45</c:v>
                </c:pt>
                <c:pt idx="8">
                  <c:v>5.77</c:v>
                </c:pt>
                <c:pt idx="9">
                  <c:v>5.83</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ABC1A</c:v>
                </c:pt>
              </c:strCache>
            </c:strRef>
          </c:tx>
          <c:spPr>
            <a:ln w="28575" cap="rnd">
              <a:solidFill>
                <a:schemeClr val="accent2"/>
              </a:solidFill>
              <a:round/>
            </a:ln>
            <a:effectLst/>
          </c:spPr>
          <c:marker>
            <c:symbol val="none"/>
          </c:marker>
          <c:dLbls>
            <c:dLbl>
              <c:idx val="6"/>
              <c:layout>
                <c:manualLayout>
                  <c:x val="0.27841191806029481"/>
                  <c:y val="-5.8450141569004348E-2"/>
                </c:manualLayout>
              </c:layout>
              <c:tx>
                <c:rich>
                  <a:bodyPr/>
                  <a:lstStyle/>
                  <a:p>
                    <a:r>
                      <a:rPr lang="en-US"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4D2-42D3-9FEE-7280875A633C}"/>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Sheet3!$A$3:$A$12</c:f>
              <c:strCache>
                <c:ptCount val="2"/>
                <c:pt idx="0">
                  <c:v>x</c:v>
                </c:pt>
                <c:pt idx="1">
                  <c:v>08-Nov</c:v>
                </c:pt>
              </c:strCache>
            </c:strRef>
          </c:cat>
          <c:val>
            <c:numRef>
              <c:f>Sheet3!$C$3:$C$12</c:f>
              <c:numCache>
                <c:formatCode>General</c:formatCode>
                <c:ptCount val="10"/>
                <c:pt idx="0">
                  <c:v>0</c:v>
                </c:pt>
                <c:pt idx="1">
                  <c:v>3.32</c:v>
                </c:pt>
                <c:pt idx="2">
                  <c:v>5.59</c:v>
                </c:pt>
                <c:pt idx="3">
                  <c:v>6.94</c:v>
                </c:pt>
                <c:pt idx="4">
                  <c:v>7.71</c:v>
                </c:pt>
                <c:pt idx="5">
                  <c:v>8.24</c:v>
                </c:pt>
                <c:pt idx="6">
                  <c:v>8.58</c:v>
                </c:pt>
                <c:pt idx="7">
                  <c:v>9.01</c:v>
                </c:pt>
                <c:pt idx="8">
                  <c:v>9.5399999999999991</c:v>
                </c:pt>
                <c:pt idx="9">
                  <c:v>9.64</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Women </c:v>
                </c:pt>
              </c:strCache>
            </c:strRef>
          </c:tx>
          <c:spPr>
            <a:ln w="28575" cap="rnd">
              <a:solidFill>
                <a:schemeClr val="bg2"/>
              </a:solidFill>
              <a:round/>
            </a:ln>
            <a:effectLst/>
          </c:spPr>
          <c:marker>
            <c:symbol val="none"/>
          </c:marker>
          <c:dLbls>
            <c:dLbl>
              <c:idx val="6"/>
              <c:layout>
                <c:manualLayout>
                  <c:x val="0.28435292248299054"/>
                  <c:y val="-6.6014878552571987E-2"/>
                </c:manualLayout>
              </c:layout>
              <c:tx>
                <c:rich>
                  <a:bodyPr rot="0" spcFirstLastPara="1" vertOverflow="ellipsis" vert="horz" wrap="square" lIns="38100" tIns="19050" rIns="38100" bIns="19050" anchor="ctr" anchorCtr="1">
                    <a:noAutofit/>
                  </a:bodyPr>
                  <a:lstStyle/>
                  <a:p>
                    <a:pPr>
                      <a:defRPr sz="1050" b="1" i="0" u="none" strike="noStrike" kern="1200" baseline="0">
                        <a:solidFill>
                          <a:schemeClr val="bg2"/>
                        </a:solidFill>
                        <a:latin typeface="+mn-lt"/>
                        <a:ea typeface="+mn-ea"/>
                        <a:cs typeface="+mn-cs"/>
                      </a:defRPr>
                    </a:pPr>
                    <a:r>
                      <a:rPr lang="en-US" dirty="0"/>
                      <a:t>12</a:t>
                    </a:r>
                  </a:p>
                </c:rich>
              </c:tx>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2.542749892913785E-2"/>
                      <c:h val="4.4597550064617318E-2"/>
                    </c:manualLayout>
                  </c15:layout>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Sheet3!$A$3:$A$12</c:f>
              <c:strCache>
                <c:ptCount val="2"/>
                <c:pt idx="0">
                  <c:v>x</c:v>
                </c:pt>
                <c:pt idx="1">
                  <c:v>08-Nov</c:v>
                </c:pt>
              </c:strCache>
            </c:strRef>
          </c:cat>
          <c:val>
            <c:numRef>
              <c:f>Sheet3!$D$3:$D$12</c:f>
              <c:numCache>
                <c:formatCode>General</c:formatCode>
                <c:ptCount val="10"/>
                <c:pt idx="0">
                  <c:v>0</c:v>
                </c:pt>
                <c:pt idx="1">
                  <c:v>3.99</c:v>
                </c:pt>
                <c:pt idx="2">
                  <c:v>6.7</c:v>
                </c:pt>
                <c:pt idx="3">
                  <c:v>8.32</c:v>
                </c:pt>
                <c:pt idx="4">
                  <c:v>9.25</c:v>
                </c:pt>
                <c:pt idx="5">
                  <c:v>9.8800000000000008</c:v>
                </c:pt>
                <c:pt idx="6">
                  <c:v>10.29</c:v>
                </c:pt>
                <c:pt idx="7">
                  <c:v>10.81</c:v>
                </c:pt>
                <c:pt idx="8">
                  <c:v>11.44</c:v>
                </c:pt>
                <c:pt idx="9">
                  <c:v>11.56</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layout>
        <c:manualLayout>
          <c:xMode val="edge"/>
          <c:yMode val="edge"/>
          <c:x val="5.4897685863941122E-2"/>
          <c:y val="0.94695511243916208"/>
          <c:w val="0.93921487629652323"/>
          <c:h val="3.85448339943670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b="0" u="sng" dirty="0"/>
              <a:t>TV Impacts 2023 </a:t>
            </a:r>
            <a:r>
              <a:rPr lang="en-US" b="0" u="sng" baseline="0" dirty="0"/>
              <a:t>vs Paddington in Peru 2024 Forecast Admissions</a:t>
            </a:r>
            <a:endParaRPr lang="en-US" b="0" u="sng" dirty="0"/>
          </a:p>
        </c:rich>
      </c:tx>
      <c:layout>
        <c:manualLayout>
          <c:xMode val="edge"/>
          <c:yMode val="edge"/>
          <c:x val="9.8431568316512379E-3"/>
          <c:y val="2.043044790941822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Impacts</c:v>
                </c:pt>
              </c:strCache>
            </c:strRef>
          </c:tx>
          <c:spPr>
            <a:solidFill>
              <a:schemeClr val="accent5"/>
            </a:solidFill>
            <a:ln>
              <a:noFill/>
            </a:ln>
            <a:effectLst/>
          </c:spPr>
          <c:invertIfNegative val="0"/>
          <c:dPt>
            <c:idx val="6"/>
            <c:invertIfNegative val="0"/>
            <c:bubble3D val="0"/>
            <c:spPr>
              <a:solidFill>
                <a:schemeClr val="bg2"/>
              </a:solidFill>
              <a:ln>
                <a:noFill/>
              </a:ln>
              <a:effectLst/>
            </c:spPr>
            <c:extLst>
              <c:ext xmlns:c16="http://schemas.microsoft.com/office/drawing/2014/chart" uri="{C3380CC4-5D6E-409C-BE32-E72D297353CC}">
                <c16:uniqueId val="{00000001-5BA5-4117-9610-489867D3731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Alan Carr's Picture Slam</c:v>
                </c:pt>
                <c:pt idx="1">
                  <c:v>The Weakest Link</c:v>
                </c:pt>
                <c:pt idx="2">
                  <c:v>The Masked Singer</c:v>
                </c:pt>
                <c:pt idx="3">
                  <c:v>Emmerdale</c:v>
                </c:pt>
                <c:pt idx="4">
                  <c:v>Countryfile</c:v>
                </c:pt>
                <c:pt idx="5">
                  <c:v>Rugby World Cup </c:v>
                </c:pt>
                <c:pt idx="6">
                  <c:v>Paddington in Peru</c:v>
                </c:pt>
                <c:pt idx="7">
                  <c:v>Ghosts</c:v>
                </c:pt>
                <c:pt idx="8">
                  <c:v>Strictly Come Dancing</c:v>
                </c:pt>
              </c:strCache>
            </c:strRef>
          </c:cat>
          <c:val>
            <c:numRef>
              <c:f>Sheet1!$B$2:$B$10</c:f>
              <c:numCache>
                <c:formatCode>0.0,,"m"</c:formatCode>
                <c:ptCount val="9"/>
                <c:pt idx="0">
                  <c:v>3953000</c:v>
                </c:pt>
                <c:pt idx="1">
                  <c:v>4017900</c:v>
                </c:pt>
                <c:pt idx="2">
                  <c:v>4048000</c:v>
                </c:pt>
                <c:pt idx="3">
                  <c:v>4061000</c:v>
                </c:pt>
                <c:pt idx="4">
                  <c:v>4209000</c:v>
                </c:pt>
                <c:pt idx="5">
                  <c:v>4295160</c:v>
                </c:pt>
                <c:pt idx="6">
                  <c:v>4954788</c:v>
                </c:pt>
                <c:pt idx="7">
                  <c:v>5868000</c:v>
                </c:pt>
                <c:pt idx="8">
                  <c:v>7844000</c:v>
                </c:pt>
              </c:numCache>
            </c:numRef>
          </c:val>
          <c:extLst>
            <c:ext xmlns:c16="http://schemas.microsoft.com/office/drawing/2014/chart" uri="{C3380CC4-5D6E-409C-BE32-E72D297353CC}">
              <c16:uniqueId val="{00000000-FEB6-4A2B-8DF1-EAFFE7EF4FC5}"/>
            </c:ext>
          </c:extLst>
        </c:ser>
        <c:dLbls>
          <c:showLegendKey val="0"/>
          <c:showVal val="0"/>
          <c:showCatName val="0"/>
          <c:showSerName val="0"/>
          <c:showPercent val="0"/>
          <c:showBubbleSize val="0"/>
        </c:dLbls>
        <c:gapWidth val="219"/>
        <c:overlap val="-27"/>
        <c:axId val="480704415"/>
        <c:axId val="480693183"/>
      </c:barChart>
      <c:catAx>
        <c:axId val="480704415"/>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80693183"/>
        <c:crosses val="autoZero"/>
        <c:auto val="1"/>
        <c:lblAlgn val="ctr"/>
        <c:lblOffset val="100"/>
        <c:noMultiLvlLbl val="0"/>
      </c:catAx>
      <c:valAx>
        <c:axId val="480693183"/>
        <c:scaling>
          <c:orientation val="minMax"/>
        </c:scaling>
        <c:delete val="1"/>
        <c:axPos val="l"/>
        <c:numFmt formatCode="0.0,,&quot;m&quot;" sourceLinked="1"/>
        <c:majorTickMark val="none"/>
        <c:minorTickMark val="none"/>
        <c:tickLblPos val="nextTo"/>
        <c:crossAx val="480704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231678618873715E-2"/>
          <c:y val="5.368865849365994E-2"/>
          <c:w val="0.90266658058862959"/>
          <c:h val="0.83826913839293182"/>
        </c:manualLayout>
      </c:layout>
      <c:scatterChart>
        <c:scatterStyle val="lineMarker"/>
        <c:varyColors val="0"/>
        <c:ser>
          <c:idx val="0"/>
          <c:order val="0"/>
          <c:tx>
            <c:strRef>
              <c:f>Sheet1!$O$7</c:f>
              <c:strCache>
                <c:ptCount val="1"/>
                <c:pt idx="0">
                  <c:v>ABC1%</c:v>
                </c:pt>
              </c:strCache>
            </c:strRef>
          </c:tx>
          <c:spPr>
            <a:ln w="19050" cap="rnd">
              <a:noFill/>
              <a:round/>
            </a:ln>
            <a:effectLst/>
          </c:spPr>
          <c:marker>
            <c:symbol val="circle"/>
            <c:size val="6"/>
            <c:spPr>
              <a:solidFill>
                <a:srgbClr val="33006F"/>
              </a:solidFill>
              <a:ln w="9525">
                <a:noFill/>
              </a:ln>
              <a:effectLst/>
            </c:spPr>
          </c:marker>
          <c:dLbls>
            <c:dLbl>
              <c:idx val="0"/>
              <c:layout>
                <c:manualLayout>
                  <c:x val="6.476654100735748E-3"/>
                  <c:y val="-4.5904113690577189E-2"/>
                </c:manualLayout>
              </c:layout>
              <c:tx>
                <c:rich>
                  <a:bodyPr rot="0" spcFirstLastPara="1" vertOverflow="ellipsis" vert="horz" wrap="square" lIns="38100" tIns="19050" rIns="38100" bIns="19050" anchor="ctr" anchorCtr="1">
                    <a:noAutofit/>
                  </a:bodyPr>
                  <a:lstStyle/>
                  <a:p>
                    <a:pPr>
                      <a:defRPr sz="1000" b="0" i="1" u="sng" strike="noStrike" kern="1200" baseline="0">
                        <a:solidFill>
                          <a:schemeClr val="bg1"/>
                        </a:solidFill>
                        <a:latin typeface="+mn-lt"/>
                        <a:ea typeface="+mn-ea"/>
                        <a:cs typeface="+mn-cs"/>
                      </a:defRPr>
                    </a:pPr>
                    <a:fld id="{8A013E6F-B56D-4A96-B459-3AB708EE6A7D}" type="CELLRANGE">
                      <a:rPr lang="en-US" sz="1000" b="0" i="1" u="none" dirty="0">
                        <a:solidFill>
                          <a:srgbClr val="000000"/>
                        </a:solidFill>
                      </a:rPr>
                      <a:pPr>
                        <a:defRPr sz="1000" i="1" u="sng">
                          <a:solidFill>
                            <a:schemeClr val="bg1"/>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1" u="sng" strike="noStrike" kern="1200" baseline="0">
                      <a:solidFill>
                        <a:schemeClr val="bg1"/>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414860307568108E-2"/>
                      <c:h val="4.5970858356893123E-2"/>
                    </c:manualLayout>
                  </c15:layout>
                  <c15:dlblFieldTable/>
                  <c15:showDataLabelsRange val="1"/>
                </c:ext>
                <c:ext xmlns:c16="http://schemas.microsoft.com/office/drawing/2014/chart" uri="{C3380CC4-5D6E-409C-BE32-E72D297353CC}">
                  <c16:uniqueId val="{00000000-74A6-4C95-B4BF-6C37418A737E}"/>
                </c:ext>
              </c:extLst>
            </c:dLbl>
            <c:dLbl>
              <c:idx val="1"/>
              <c:layout>
                <c:manualLayout>
                  <c:x val="5.9296694384003527E-3"/>
                  <c:y val="-2.7426083269348357E-2"/>
                </c:manualLayout>
              </c:layout>
              <c:tx>
                <c:rich>
                  <a:bodyPr/>
                  <a:lstStyle/>
                  <a:p>
                    <a:fld id="{09CA5D7B-3516-49E7-8B2A-AA8D48145AAC}"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4A6-4C95-B4BF-6C37418A737E}"/>
                </c:ext>
              </c:extLst>
            </c:dLbl>
            <c:dLbl>
              <c:idx val="2"/>
              <c:layout>
                <c:manualLayout>
                  <c:x val="1.0115553496925405E-2"/>
                  <c:y val="-1.3969436746711411E-2"/>
                </c:manualLayout>
              </c:layout>
              <c:tx>
                <c:rich>
                  <a:bodyPr rot="0" spcFirstLastPara="1" vertOverflow="ellipsis" vert="horz" wrap="square" lIns="38100" tIns="19050" rIns="38100" bIns="19050" anchor="ctr" anchorCtr="1">
                    <a:spAutoFit/>
                  </a:bodyPr>
                  <a:lstStyle/>
                  <a:p>
                    <a:pPr>
                      <a:defRPr sz="1100" b="0" i="1" u="none" strike="noStrike" kern="1200" baseline="0">
                        <a:solidFill>
                          <a:schemeClr val="tx1">
                            <a:lumMod val="75000"/>
                            <a:lumOff val="25000"/>
                          </a:schemeClr>
                        </a:solidFill>
                        <a:latin typeface="+mn-lt"/>
                        <a:ea typeface="+mn-ea"/>
                        <a:cs typeface="+mn-cs"/>
                      </a:defRPr>
                    </a:pPr>
                    <a:fld id="{128823B3-D83E-4A18-AAA3-AAAD32C62B75}" type="CELLRANGE">
                      <a:rPr lang="en-US" sz="1100" b="0" dirty="0"/>
                      <a:pPr>
                        <a:defRPr sz="1100"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0" i="1"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4A6-4C95-B4BF-6C37418A737E}"/>
                </c:ext>
              </c:extLst>
            </c:dLbl>
            <c:dLbl>
              <c:idx val="3"/>
              <c:layout>
                <c:manualLayout>
                  <c:x val="-1.459340153266142E-16"/>
                  <c:y val="3.4686742187716044E-2"/>
                </c:manualLayout>
              </c:layout>
              <c:tx>
                <c:rich>
                  <a:bodyPr/>
                  <a:lstStyle/>
                  <a:p>
                    <a:fld id="{D56DD16E-A9E7-4B1A-B3E2-3BD5A45F2E1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4A6-4C95-B4BF-6C37418A737E}"/>
                </c:ext>
              </c:extLst>
            </c:dLbl>
            <c:dLbl>
              <c:idx val="4"/>
              <c:layout>
                <c:manualLayout>
                  <c:x val="-9.4583257466616888E-2"/>
                  <c:y val="1.5430223145684659E-2"/>
                </c:manualLayout>
              </c:layout>
              <c:tx>
                <c:rich>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fld id="{35E62A21-4121-4BF9-A720-C34742C8C892}" type="CELLRANGE">
                      <a:rPr lang="en-US" sz="1000" b="0" i="1" dirty="0"/>
                      <a:pPr>
                        <a:defRPr sz="1000" i="1"/>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5.7725900787331988E-2"/>
                      <c:h val="4.2849051559998672E-2"/>
                    </c:manualLayout>
                  </c15:layout>
                  <c15:dlblFieldTable/>
                  <c15:showDataLabelsRange val="1"/>
                </c:ext>
                <c:ext xmlns:c16="http://schemas.microsoft.com/office/drawing/2014/chart" uri="{C3380CC4-5D6E-409C-BE32-E72D297353CC}">
                  <c16:uniqueId val="{00000004-74A6-4C95-B4BF-6C37418A737E}"/>
                </c:ext>
              </c:extLst>
            </c:dLbl>
            <c:dLbl>
              <c:idx val="5"/>
              <c:layout>
                <c:manualLayout>
                  <c:x val="1.3859869761004884E-2"/>
                  <c:y val="-8.8193431846867992E-3"/>
                </c:manualLayout>
              </c:layout>
              <c:tx>
                <c:rich>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fld id="{96E07609-3CFA-4AB8-BB96-B9EBA51A77D8}" type="CELLRANGE">
                      <a:rPr lang="en-US"/>
                      <a:pPr>
                        <a:defRPr sz="1000" i="1"/>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1"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3447165269517755E-2"/>
                      <c:h val="2.8627487263035097E-2"/>
                    </c:manualLayout>
                  </c15:layout>
                  <c15:dlblFieldTable/>
                  <c15:showDataLabelsRange val="1"/>
                </c:ext>
                <c:ext xmlns:c16="http://schemas.microsoft.com/office/drawing/2014/chart" uri="{C3380CC4-5D6E-409C-BE32-E72D297353CC}">
                  <c16:uniqueId val="{00000005-74A6-4C95-B4BF-6C37418A737E}"/>
                </c:ext>
              </c:extLst>
            </c:dLbl>
            <c:dLbl>
              <c:idx val="6"/>
              <c:layout>
                <c:manualLayout>
                  <c:x val="1.243464624277203E-2"/>
                  <c:y val="-3.9623116255552447E-2"/>
                </c:manualLayout>
              </c:layout>
              <c:tx>
                <c:rich>
                  <a:bodyPr/>
                  <a:lstStyle/>
                  <a:p>
                    <a:fld id="{42469B46-B8E1-4F66-9E2C-D8737E334767}"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4A6-4C95-B4BF-6C37418A737E}"/>
                </c:ext>
              </c:extLst>
            </c:dLbl>
            <c:dLbl>
              <c:idx val="7"/>
              <c:layout>
                <c:manualLayout>
                  <c:x val="-1.0260575141268715E-2"/>
                  <c:y val="-4.1014170694960488E-2"/>
                </c:manualLayout>
              </c:layout>
              <c:tx>
                <c:rich>
                  <a:bodyPr/>
                  <a:lstStyle/>
                  <a:p>
                    <a:fld id="{05F0F85C-AE74-4734-8E9C-F642C92E8C7F}" type="CELLRANGE">
                      <a:rPr lang="en-US" b="1"/>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4A6-4C95-B4BF-6C37418A737E}"/>
                </c:ext>
              </c:extLst>
            </c:dLbl>
            <c:dLbl>
              <c:idx val="8"/>
              <c:layout>
                <c:manualLayout>
                  <c:x val="9.9501614433281115E-4"/>
                  <c:y val="3.4686742187716044E-2"/>
                </c:manualLayout>
              </c:layout>
              <c:tx>
                <c:rich>
                  <a:bodyPr/>
                  <a:lstStyle/>
                  <a:p>
                    <a:fld id="{190C7B0C-8B8A-4B67-ADF9-DF06030C064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AE7-4337-8001-6036B45AE1CC}"/>
                </c:ext>
              </c:extLst>
            </c:dLbl>
            <c:dLbl>
              <c:idx val="9"/>
              <c:layout>
                <c:manualLayout>
                  <c:x val="-7.6838907356318917E-2"/>
                  <c:y val="6.586230524128274E-2"/>
                </c:manualLayout>
              </c:layout>
              <c:tx>
                <c:rich>
                  <a:bodyPr/>
                  <a:lstStyle/>
                  <a:p>
                    <a:fld id="{B89AEB82-DF37-428E-9A53-65FCB770B8B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4A6-4C95-B4BF-6C37418A737E}"/>
                </c:ext>
              </c:extLst>
            </c:dLbl>
            <c:dLbl>
              <c:idx val="10"/>
              <c:layout>
                <c:manualLayout>
                  <c:x val="-7.2269197778810607E-2"/>
                  <c:y val="-5.4211008056132437E-2"/>
                </c:manualLayout>
              </c:layout>
              <c:tx>
                <c:rich>
                  <a:bodyPr/>
                  <a:lstStyle/>
                  <a:p>
                    <a:fld id="{0EE15F54-9A91-467C-A41E-DF68F3BC1C75}"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4A6-4C95-B4BF-6C37418A737E}"/>
                </c:ext>
              </c:extLst>
            </c:dLbl>
            <c:dLbl>
              <c:idx val="11"/>
              <c:layout>
                <c:manualLayout>
                  <c:x val="-5.1871758558627447E-2"/>
                  <c:y val="4.4115322492815967E-2"/>
                </c:manualLayout>
              </c:layout>
              <c:tx>
                <c:rich>
                  <a:bodyPr rot="0" spcFirstLastPara="1" vertOverflow="ellipsis" vert="horz" wrap="square" lIns="38100" tIns="19050" rIns="38100" bIns="19050" anchor="ctr" anchorCtr="1">
                    <a:spAutoFit/>
                  </a:bodyPr>
                  <a:lstStyle/>
                  <a:p>
                    <a:pPr>
                      <a:defRPr sz="1000" b="0" i="1" u="none" strike="noStrike" kern="1200" baseline="0">
                        <a:solidFill>
                          <a:srgbClr val="000000"/>
                        </a:solidFill>
                        <a:latin typeface="+mn-lt"/>
                        <a:ea typeface="+mn-ea"/>
                        <a:cs typeface="+mn-cs"/>
                      </a:defRPr>
                    </a:pPr>
                    <a:fld id="{7EE61199-9688-45CA-BD89-28E600C17FB7}" type="CELLRANGE">
                      <a:rPr lang="en-US" sz="1000" b="0" i="1" dirty="0">
                        <a:solidFill>
                          <a:srgbClr val="000000"/>
                        </a:solidFill>
                      </a:rPr>
                      <a:pPr>
                        <a:defRPr sz="1000" i="1">
                          <a:solidFill>
                            <a:srgbClr val="000000"/>
                          </a:solidFill>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000" b="0" i="1" u="none" strike="noStrike" kern="1200" baseline="0">
                      <a:solidFill>
                        <a:srgbClr val="000000"/>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4A6-4C95-B4BF-6C37418A737E}"/>
                </c:ext>
              </c:extLst>
            </c:dLbl>
            <c:dLbl>
              <c:idx val="12"/>
              <c:layout>
                <c:manualLayout>
                  <c:x val="-8.4075103505183324E-2"/>
                  <c:y val="6.5862305241282823E-2"/>
                </c:manualLayout>
              </c:layout>
              <c:tx>
                <c:rich>
                  <a:bodyPr/>
                  <a:lstStyle/>
                  <a:p>
                    <a:fld id="{A8B37058-209C-44F0-B253-4B8B8D8BB66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74A6-4C95-B4BF-6C37418A737E}"/>
                </c:ext>
              </c:extLst>
            </c:dLbl>
            <c:dLbl>
              <c:idx val="13"/>
              <c:layout>
                <c:manualLayout>
                  <c:x val="1.5731753675996971E-2"/>
                  <c:y val="8.1990018685092522E-2"/>
                </c:manualLayout>
              </c:layout>
              <c:tx>
                <c:rich>
                  <a:bodyPr rot="0" spcFirstLastPara="1" vertOverflow="ellipsis" vert="horz" wrap="square" lIns="38100" tIns="19050" rIns="38100" bIns="19050" anchor="ctr" anchorCtr="1">
                    <a:noAutofit/>
                  </a:bodyPr>
                  <a:lstStyle/>
                  <a:p>
                    <a:pPr>
                      <a:defRPr sz="1000" b="0" i="1" u="none" strike="noStrike" kern="1200" baseline="0">
                        <a:solidFill>
                          <a:srgbClr val="000000"/>
                        </a:solidFill>
                        <a:latin typeface="+mn-lt"/>
                        <a:ea typeface="+mn-ea"/>
                        <a:cs typeface="+mn-cs"/>
                      </a:defRPr>
                    </a:pPr>
                    <a:fld id="{7111C313-FBC7-48ED-85F3-99B9CDBA8D05}" type="CELLRANGE">
                      <a:rPr lang="en-US" b="0"/>
                      <a:pPr>
                        <a:defRPr sz="1000" i="1">
                          <a:solidFill>
                            <a:srgbClr val="000000"/>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1" u="none" strike="noStrike" kern="1200" baseline="0">
                      <a:solidFill>
                        <a:srgbClr val="000000"/>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271480204819764"/>
                      <c:h val="2.2258407352769967E-2"/>
                    </c:manualLayout>
                  </c15:layout>
                  <c15:dlblFieldTable/>
                  <c15:showDataLabelsRange val="1"/>
                </c:ext>
                <c:ext xmlns:c16="http://schemas.microsoft.com/office/drawing/2014/chart" uri="{C3380CC4-5D6E-409C-BE32-E72D297353CC}">
                  <c16:uniqueId val="{0000000D-74A6-4C95-B4BF-6C37418A737E}"/>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5BEC-45DA-BA62-C202B005F3C9}"/>
                </c:ext>
              </c:extLst>
            </c:dLbl>
            <c:dLbl>
              <c:idx val="15"/>
              <c:layout>
                <c:manualLayout>
                  <c:x val="2.3880387463987466E-2"/>
                  <c:y val="6.5037641601967582E-3"/>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5BEC-45DA-BA62-C202B005F3C9}"/>
                </c:ext>
              </c:extLst>
            </c:dLbl>
            <c:dLbl>
              <c:idx val="16"/>
              <c:layout>
                <c:manualLayout>
                  <c:x val="-6.9651130103296774E-3"/>
                  <c:y val="-5.8533877441770826E-2"/>
                </c:manualLayout>
              </c:layout>
              <c:tx>
                <c:rich>
                  <a:bodyPr/>
                  <a:lstStyle/>
                  <a:p>
                    <a:fld id="{8A0B8102-1B66-4500-B531-843FA46DAA20}"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5BEC-45DA-BA62-C202B005F3C9}"/>
                </c:ext>
              </c:extLst>
            </c:dLbl>
            <c:dLbl>
              <c:idx val="17"/>
              <c:layout>
                <c:manualLayout>
                  <c:x val="5.9700968659967208E-3"/>
                  <c:y val="2.1679213867322133E-3"/>
                </c:manualLayout>
              </c:layout>
              <c:tx>
                <c:rich>
                  <a:bodyPr/>
                  <a:lstStyle/>
                  <a:p>
                    <a:fld id="{4598187B-B684-435B-94CD-FCD35F3A1FD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5BEC-45DA-BA62-C202B005F3C9}"/>
                </c:ext>
              </c:extLst>
            </c:dLbl>
            <c:spPr>
              <a:noFill/>
              <a:ln>
                <a:noFill/>
              </a:ln>
              <a:effectLst/>
            </c:spPr>
            <c:txPr>
              <a:bodyPr rot="0" spcFirstLastPara="1" vertOverflow="ellipsis" vert="horz" wrap="square" lIns="38100" tIns="19050" rIns="38100" bIns="19050" anchor="ctr" anchorCtr="1">
                <a:spAutoFit/>
              </a:bodyPr>
              <a:lstStyle/>
              <a:p>
                <a:pPr>
                  <a:defRPr sz="1000" b="0"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rgbClr val="77226C"/>
                      </a:solidFill>
                      <a:round/>
                    </a:ln>
                    <a:effectLst/>
                  </c:spPr>
                </c15:leaderLines>
              </c:ext>
            </c:extLst>
          </c:dLbls>
          <c:xVal>
            <c:numRef>
              <c:f>Sheet1!$N$8:$N$25</c:f>
              <c:numCache>
                <c:formatCode>0%</c:formatCode>
                <c:ptCount val="18"/>
                <c:pt idx="0">
                  <c:v>0.55730000000000002</c:v>
                </c:pt>
                <c:pt idx="1">
                  <c:v>0.5202</c:v>
                </c:pt>
                <c:pt idx="2">
                  <c:v>0.66210000000000002</c:v>
                </c:pt>
                <c:pt idx="3">
                  <c:v>0.69</c:v>
                </c:pt>
                <c:pt idx="4">
                  <c:v>0.59</c:v>
                </c:pt>
                <c:pt idx="5">
                  <c:v>0.62</c:v>
                </c:pt>
                <c:pt idx="6">
                  <c:v>0.56999999999999995</c:v>
                </c:pt>
                <c:pt idx="7">
                  <c:v>0.62</c:v>
                </c:pt>
                <c:pt idx="8">
                  <c:v>0.49</c:v>
                </c:pt>
                <c:pt idx="9">
                  <c:v>0.53</c:v>
                </c:pt>
                <c:pt idx="10">
                  <c:v>0.47</c:v>
                </c:pt>
                <c:pt idx="11">
                  <c:v>0.57999999999999996</c:v>
                </c:pt>
                <c:pt idx="12">
                  <c:v>0.55000000000000004</c:v>
                </c:pt>
              </c:numCache>
            </c:numRef>
          </c:xVal>
          <c:yVal>
            <c:numRef>
              <c:f>Sheet1!$O$8:$O$25</c:f>
              <c:numCache>
                <c:formatCode>0%</c:formatCode>
                <c:ptCount val="18"/>
                <c:pt idx="0">
                  <c:v>0.53</c:v>
                </c:pt>
                <c:pt idx="1">
                  <c:v>0.53</c:v>
                </c:pt>
                <c:pt idx="2">
                  <c:v>0.64</c:v>
                </c:pt>
                <c:pt idx="3">
                  <c:v>0.68</c:v>
                </c:pt>
                <c:pt idx="4">
                  <c:v>0.7</c:v>
                </c:pt>
                <c:pt idx="5">
                  <c:v>0.57999999999999996</c:v>
                </c:pt>
                <c:pt idx="6">
                  <c:v>0.45</c:v>
                </c:pt>
                <c:pt idx="7">
                  <c:v>0.69</c:v>
                </c:pt>
                <c:pt idx="8">
                  <c:v>0.48</c:v>
                </c:pt>
                <c:pt idx="9">
                  <c:v>0.64</c:v>
                </c:pt>
                <c:pt idx="10">
                  <c:v>0.53</c:v>
                </c:pt>
                <c:pt idx="11">
                  <c:v>0.68</c:v>
                </c:pt>
                <c:pt idx="12">
                  <c:v>0.53</c:v>
                </c:pt>
              </c:numCache>
            </c:numRef>
          </c:yVal>
          <c:smooth val="0"/>
          <c:extLst>
            <c:ext xmlns:c15="http://schemas.microsoft.com/office/drawing/2012/chart" uri="{02D57815-91ED-43cb-92C2-25804820EDAC}">
              <c15:datalabelsRange>
                <c15:f>Sheet1!$M$8:$M$25</c15:f>
                <c15:dlblRangeCache>
                  <c:ptCount val="18"/>
                  <c:pt idx="0">
                    <c:v>Dune: Part II</c:v>
                  </c:pt>
                  <c:pt idx="1">
                    <c:v>The Fall Guy</c:v>
                  </c:pt>
                  <c:pt idx="2">
                    <c:v>Argylle</c:v>
                  </c:pt>
                  <c:pt idx="3">
                    <c:v>Furiosa</c:v>
                  </c:pt>
                  <c:pt idx="4">
                    <c:v>Beetlejuice 2</c:v>
                  </c:pt>
                  <c:pt idx="5">
                    <c:v>Deadpool 3</c:v>
                  </c:pt>
                  <c:pt idx="6">
                    <c:v>Venom 3</c:v>
                  </c:pt>
                  <c:pt idx="7">
                    <c:v>Gladiator 2</c:v>
                  </c:pt>
                  <c:pt idx="8">
                    <c:v>Ghostbusters: Frozen Empire</c:v>
                  </c:pt>
                  <c:pt idx="9">
                    <c:v>A Quiet Place: Day One</c:v>
                  </c:pt>
                  <c:pt idx="10">
                    <c:v>Twisters</c:v>
                  </c:pt>
                  <c:pt idx="11">
                    <c:v>Joker: Folie A Deux</c:v>
                  </c:pt>
                  <c:pt idx="12">
                    <c:v>Lord of the Rings: The War of the Rohirrim</c:v>
                  </c:pt>
                </c15:dlblRangeCache>
              </c15:datalabelsRange>
            </c:ext>
            <c:ext xmlns:c16="http://schemas.microsoft.com/office/drawing/2014/chart" uri="{C3380CC4-5D6E-409C-BE32-E72D297353CC}">
              <c16:uniqueId val="{0000000F-74A6-4C95-B4BF-6C37418A737E}"/>
            </c:ext>
          </c:extLst>
        </c:ser>
        <c:dLbls>
          <c:dLblPos val="t"/>
          <c:showLegendKey val="0"/>
          <c:showVal val="1"/>
          <c:showCatName val="0"/>
          <c:showSerName val="0"/>
          <c:showPercent val="0"/>
          <c:showBubbleSize val="0"/>
        </c:dLbls>
        <c:axId val="276022992"/>
        <c:axId val="281920760"/>
      </c:scatterChart>
      <c:valAx>
        <c:axId val="276022992"/>
        <c:scaling>
          <c:orientation val="minMax"/>
          <c:min val="0.4"/>
        </c:scaling>
        <c:delete val="0"/>
        <c:axPos val="b"/>
        <c:title>
          <c:tx>
            <c:rich>
              <a:bodyPr rot="0" spcFirstLastPara="1" vertOverflow="ellipsis" vert="horz" wrap="square" anchor="ctr" anchorCtr="1"/>
              <a:lstStyle/>
              <a:p>
                <a:pPr>
                  <a:defRPr sz="1200" b="1" i="0" u="none" strike="noStrike" kern="1200" baseline="0">
                    <a:solidFill>
                      <a:srgbClr val="8A8A8D"/>
                    </a:solidFill>
                    <a:latin typeface="+mn-lt"/>
                    <a:ea typeface="+mn-ea"/>
                    <a:cs typeface="+mn-cs"/>
                  </a:defRPr>
                </a:pPr>
                <a:r>
                  <a:rPr lang="en-GB" sz="1200" b="1" dirty="0">
                    <a:solidFill>
                      <a:srgbClr val="8A8A8D"/>
                    </a:solidFill>
                  </a:rPr>
                  <a:t>% Men</a:t>
                </a:r>
              </a:p>
            </c:rich>
          </c:tx>
          <c:layout>
            <c:manualLayout>
              <c:xMode val="edge"/>
              <c:yMode val="edge"/>
              <c:x val="0.473556284187163"/>
              <c:y val="0.95164107955178501"/>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8A8A8D"/>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rgbClr val="8A8A8D"/>
                </a:solidFill>
                <a:latin typeface="+mn-lt"/>
                <a:ea typeface="+mn-ea"/>
                <a:cs typeface="+mn-cs"/>
              </a:defRPr>
            </a:pPr>
            <a:endParaRPr lang="en-US"/>
          </a:p>
        </c:txPr>
        <c:crossAx val="281920760"/>
        <c:crosses val="autoZero"/>
        <c:crossBetween val="midCat"/>
      </c:valAx>
      <c:valAx>
        <c:axId val="281920760"/>
        <c:scaling>
          <c:orientation val="minMax"/>
          <c:max val="0.70000000000000007"/>
          <c:min val="0.4"/>
        </c:scaling>
        <c:delete val="0"/>
        <c:axPos val="l"/>
        <c:title>
          <c:tx>
            <c:rich>
              <a:bodyPr rot="-5400000" spcFirstLastPara="1" vertOverflow="ellipsis" vert="horz" wrap="square" anchor="ctr" anchorCtr="1"/>
              <a:lstStyle/>
              <a:p>
                <a:pPr>
                  <a:defRPr sz="1200" b="1" i="0" u="none" strike="noStrike" kern="1200" baseline="0">
                    <a:solidFill>
                      <a:srgbClr val="8A8A8D"/>
                    </a:solidFill>
                    <a:latin typeface="+mn-lt"/>
                    <a:ea typeface="+mn-ea"/>
                    <a:cs typeface="+mn-cs"/>
                  </a:defRPr>
                </a:pPr>
                <a:r>
                  <a:rPr lang="en-GB" sz="1200" b="1" baseline="0" dirty="0">
                    <a:solidFill>
                      <a:srgbClr val="8A8A8D"/>
                    </a:solidFill>
                  </a:rPr>
                  <a:t>ABC1 PROFILE</a:t>
                </a:r>
                <a:endParaRPr lang="en-GB" sz="1200" b="1" dirty="0">
                  <a:solidFill>
                    <a:srgbClr val="8A8A8D"/>
                  </a:solidFill>
                </a:endParaRPr>
              </a:p>
            </c:rich>
          </c:tx>
          <c:layout>
            <c:manualLayout>
              <c:xMode val="edge"/>
              <c:yMode val="edge"/>
              <c:x val="1.05245910799769E-2"/>
              <c:y val="0.3648553669962549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rgbClr val="8A8A8D"/>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rgbClr val="8A8A8D"/>
                </a:solidFill>
                <a:latin typeface="+mn-lt"/>
                <a:ea typeface="+mn-ea"/>
                <a:cs typeface="+mn-cs"/>
              </a:defRPr>
            </a:pPr>
            <a:endParaRPr lang="en-US"/>
          </a:p>
        </c:txPr>
        <c:crossAx val="2760229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7/1/2024</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60% Cinema goers who have seen horror int eh past year agree with ‘I like to have technology that </a:t>
            </a:r>
          </a:p>
          <a:p>
            <a:endParaRPr lang="en-GB" dirty="0"/>
          </a:p>
          <a:p>
            <a:pPr algn="l"/>
            <a:r>
              <a:rPr lang="en-GB" dirty="0"/>
              <a:t>1</a:t>
            </a:r>
            <a:r>
              <a:rPr lang="en-GB" baseline="30000" dirty="0"/>
              <a:t>st</a:t>
            </a:r>
            <a:r>
              <a:rPr lang="en-GB" dirty="0"/>
              <a:t> bubble</a:t>
            </a:r>
          </a:p>
          <a:p>
            <a:pPr algn="l"/>
            <a:r>
              <a:rPr lang="en-GB" dirty="0">
                <a:solidFill>
                  <a:schemeClr val="bg1"/>
                </a:solidFill>
                <a:cs typeface="Arial"/>
              </a:rPr>
              <a:t>3x more likely to go to the cinema weekly (TGI)</a:t>
            </a:r>
          </a:p>
          <a:p>
            <a:pPr algn="l"/>
            <a:r>
              <a:rPr lang="en-GB" dirty="0">
                <a:solidFill>
                  <a:schemeClr val="bg1"/>
                </a:solidFill>
                <a:cs typeface="Arial"/>
              </a:rPr>
              <a:t>-</a:t>
            </a:r>
          </a:p>
          <a:p>
            <a:pPr algn="l"/>
            <a:r>
              <a:rPr lang="en-GB" dirty="0">
                <a:solidFill>
                  <a:schemeClr val="bg1"/>
                </a:solidFill>
                <a:cs typeface="Arial"/>
              </a:rPr>
              <a:t>More likely than any other (mass) genres</a:t>
            </a:r>
          </a:p>
          <a:p>
            <a:pPr algn="l"/>
            <a:endParaRPr lang="en-GB" dirty="0">
              <a:solidFill>
                <a:schemeClr val="bg1"/>
              </a:solidFill>
              <a:cs typeface="Arial"/>
            </a:endParaRPr>
          </a:p>
          <a:p>
            <a:pPr algn="l"/>
            <a:r>
              <a:rPr lang="en-GB" dirty="0">
                <a:solidFill>
                  <a:schemeClr val="bg1"/>
                </a:solidFill>
                <a:cs typeface="Arial"/>
              </a:rPr>
              <a:t>2</a:t>
            </a:r>
            <a:r>
              <a:rPr lang="en-GB" baseline="30000" dirty="0">
                <a:solidFill>
                  <a:schemeClr val="bg1"/>
                </a:solidFill>
                <a:cs typeface="Arial"/>
              </a:rPr>
              <a:t>nd</a:t>
            </a:r>
            <a:r>
              <a:rPr lang="en-GB" dirty="0">
                <a:solidFill>
                  <a:schemeClr val="bg1"/>
                </a:solidFill>
                <a:cs typeface="Arial"/>
              </a:rPr>
              <a:t> bubble</a:t>
            </a:r>
          </a:p>
          <a:p>
            <a:pPr algn="l"/>
            <a:r>
              <a:rPr lang="en-GB" dirty="0">
                <a:solidFill>
                  <a:schemeClr val="bg1"/>
                </a:solidFill>
                <a:cs typeface="Arial"/>
              </a:rPr>
              <a:t>Pending Emily but predicting 8TVRS</a:t>
            </a:r>
          </a:p>
          <a:p>
            <a:pPr algn="l"/>
            <a:endParaRPr lang="en-GB" dirty="0">
              <a:solidFill>
                <a:schemeClr val="bg1"/>
              </a:solidFill>
              <a:cs typeface="Arial"/>
            </a:endParaRPr>
          </a:p>
          <a:p>
            <a:pPr algn="l"/>
            <a:r>
              <a:rPr lang="en-GB" dirty="0">
                <a:solidFill>
                  <a:schemeClr val="bg1"/>
                </a:solidFill>
                <a:cs typeface="Arial"/>
              </a:rPr>
              <a:t>3</a:t>
            </a:r>
            <a:r>
              <a:rPr lang="en-GB" baseline="30000" dirty="0">
                <a:solidFill>
                  <a:schemeClr val="bg1"/>
                </a:solidFill>
                <a:cs typeface="Arial"/>
              </a:rPr>
              <a:t>rd</a:t>
            </a:r>
            <a:r>
              <a:rPr lang="en-GB" dirty="0">
                <a:solidFill>
                  <a:schemeClr val="bg1"/>
                </a:solidFill>
                <a:cs typeface="Arial"/>
              </a:rPr>
              <a:t> Bubble</a:t>
            </a:r>
          </a:p>
          <a:p>
            <a:pPr algn="l"/>
            <a:r>
              <a:rPr lang="en-GB" dirty="0">
                <a:solidFill>
                  <a:schemeClr val="bg1"/>
                </a:solidFill>
                <a:cs typeface="Arial"/>
              </a:rPr>
              <a:t>66% of Horror fans are tech enthusiasts (ix.107) (IPA Touchpoints)</a:t>
            </a:r>
          </a:p>
          <a:p>
            <a:pPr algn="l"/>
            <a:r>
              <a:rPr lang="en-GB" dirty="0">
                <a:solidFill>
                  <a:schemeClr val="bg1"/>
                </a:solidFill>
                <a:cs typeface="Arial"/>
              </a:rPr>
              <a:t>-</a:t>
            </a:r>
          </a:p>
          <a:p>
            <a:pPr algn="l"/>
            <a:r>
              <a:rPr lang="en-GB" sz="1400" dirty="0">
                <a:ea typeface="+mn-lt"/>
                <a:cs typeface="+mn-lt"/>
              </a:rPr>
              <a:t>(A/A I like to have technology that makes life easier at home ~ Technology OR  A/A I love to buy new gadgets and appliances ~ Technology)</a:t>
            </a:r>
          </a:p>
          <a:p>
            <a:pPr algn="l"/>
            <a:endParaRPr lang="en-GB" dirty="0">
              <a:solidFill>
                <a:schemeClr val="bg1"/>
              </a:solidFill>
              <a:cs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72589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9804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311212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463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31121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373584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300" dirty="0">
                <a:solidFill>
                  <a:srgbClr val="FFFFFF"/>
                </a:solidFill>
              </a:rPr>
              <a:t>Until recently, </a:t>
            </a:r>
            <a:r>
              <a:rPr lang="en-GB" sz="1300" b="1" dirty="0">
                <a:solidFill>
                  <a:srgbClr val="C00000"/>
                </a:solidFill>
              </a:rPr>
              <a:t>brands have been missing a trick</a:t>
            </a:r>
            <a:r>
              <a:rPr lang="en-GB" sz="1300" dirty="0">
                <a:solidFill>
                  <a:srgbClr val="FFFFFF"/>
                </a:solidFill>
              </a:rPr>
              <a:t> when it comes to Horror and Thriller content, underestimating the outstanding platform it provides to engage with a young audience. </a:t>
            </a:r>
          </a:p>
          <a:p>
            <a:pPr>
              <a:lnSpc>
                <a:spcPct val="107000"/>
              </a:lnSpc>
              <a:spcAft>
                <a:spcPts val="800"/>
              </a:spcAft>
            </a:pPr>
            <a:r>
              <a:rPr lang="en-GB" sz="1300" dirty="0">
                <a:solidFill>
                  <a:srgbClr val="FFFFFF"/>
                </a:solidFill>
              </a:rPr>
              <a:t>Sponsorship of Dead Good Films is an opportunity to capitalise on this and to begin to </a:t>
            </a:r>
            <a:r>
              <a:rPr lang="en-GB" sz="1300" b="1" dirty="0">
                <a:solidFill>
                  <a:srgbClr val="C00000"/>
                </a:solidFill>
              </a:rPr>
              <a:t>build ownership around the most efficient genre when it comes to 16-34s.</a:t>
            </a:r>
            <a:endParaRPr lang="en-GB" sz="1300" dirty="0">
              <a:solidFill>
                <a:srgbClr val="FFFFFF"/>
              </a:solidFill>
            </a:endParaRPr>
          </a:p>
          <a:p>
            <a:pPr>
              <a:lnSpc>
                <a:spcPct val="107000"/>
              </a:lnSpc>
              <a:spcAft>
                <a:spcPts val="800"/>
              </a:spcAft>
            </a:pPr>
            <a:endParaRPr lang="en-GB" sz="1300" dirty="0">
              <a:solidFill>
                <a:srgbClr val="FFFFFF"/>
              </a:solidFill>
            </a:endParaRPr>
          </a:p>
          <a:p>
            <a:pPr>
              <a:lnSpc>
                <a:spcPct val="107000"/>
              </a:lnSpc>
              <a:spcAft>
                <a:spcPts val="800"/>
              </a:spcAft>
            </a:pPr>
            <a:r>
              <a:rPr lang="en-GB" sz="1300" dirty="0">
                <a:solidFill>
                  <a:srgbClr val="FFFFFF"/>
                </a:solidFill>
              </a:rPr>
              <a:t>Our work in the branded content space has demonstrated the power of bespoke content to </a:t>
            </a:r>
            <a:r>
              <a:rPr lang="en-GB" sz="1300" b="1" dirty="0">
                <a:solidFill>
                  <a:srgbClr val="C00000"/>
                </a:solidFill>
              </a:rPr>
              <a:t>make your cinema campaigns work even harder</a:t>
            </a:r>
            <a:r>
              <a:rPr lang="en-GB" sz="1300" dirty="0">
                <a:solidFill>
                  <a:srgbClr val="FFFFFF"/>
                </a:solidFill>
              </a:rPr>
              <a:t>. We want to work together to celebrate and own the visceral nature of Horror, exploring the </a:t>
            </a:r>
            <a:r>
              <a:rPr lang="en-GB" sz="1300" b="1" dirty="0">
                <a:solidFill>
                  <a:srgbClr val="C00000"/>
                </a:solidFill>
              </a:rPr>
              <a:t>exciting and rich creative territory </a:t>
            </a:r>
            <a:r>
              <a:rPr lang="en-GB" sz="1300" dirty="0">
                <a:solidFill>
                  <a:srgbClr val="FFFFFF"/>
                </a:solidFill>
              </a:rPr>
              <a:t>for your brand to play.</a:t>
            </a:r>
          </a:p>
          <a:p>
            <a:pPr>
              <a:lnSpc>
                <a:spcPct val="107000"/>
              </a:lnSpc>
              <a:spcAft>
                <a:spcPts val="800"/>
              </a:spcAft>
            </a:pPr>
            <a:endParaRPr lang="en-GB" sz="1300" dirty="0">
              <a:solidFill>
                <a:srgbClr val="FFFFFF"/>
              </a:solidFill>
            </a:endParaRPr>
          </a:p>
          <a:p>
            <a:pPr>
              <a:lnSpc>
                <a:spcPct val="107000"/>
              </a:lnSpc>
              <a:spcAft>
                <a:spcPts val="800"/>
              </a:spcAft>
            </a:pPr>
            <a:r>
              <a:rPr lang="en-GB" sz="1300" dirty="0">
                <a:solidFill>
                  <a:srgbClr val="FFFFFF"/>
                </a:solidFill>
              </a:rPr>
              <a:t>We have some exciting activations within the Dead Good Films package, including the opportunity to present the </a:t>
            </a:r>
            <a:r>
              <a:rPr lang="en-GB" sz="1300" b="1" dirty="0">
                <a:solidFill>
                  <a:srgbClr val="C00000"/>
                </a:solidFill>
              </a:rPr>
              <a:t>newly launched ‘Thrills &amp; Chills’ </a:t>
            </a:r>
            <a:r>
              <a:rPr lang="en-GB" sz="1300" dirty="0">
                <a:solidFill>
                  <a:srgbClr val="FFFFFF"/>
                </a:solidFill>
              </a:rPr>
              <a:t>sub-brand at ODEON in an exciting </a:t>
            </a:r>
            <a:r>
              <a:rPr lang="en-GB" sz="1300" b="1" dirty="0">
                <a:solidFill>
                  <a:srgbClr val="C00000"/>
                </a:solidFill>
              </a:rPr>
              <a:t>Media First</a:t>
            </a:r>
            <a:r>
              <a:rPr lang="en-GB" sz="1300" dirty="0">
                <a:solidFill>
                  <a:srgbClr val="FFFFFF"/>
                </a:solidFill>
              </a:rPr>
              <a:t>. </a:t>
            </a:r>
            <a:r>
              <a:rPr lang="en-US" sz="1300" dirty="0">
                <a:solidFill>
                  <a:srgbClr val="FFFFFF"/>
                </a:solidFill>
              </a:rPr>
              <a:t>Working in partnership with the film distributors ‘Thrills &amp; Chills’ curates and identifies the most exciting upcoming films for Horror fans, solidifying Odeon as THE ultimate destination for audiences to immerse themselves in the genre.</a:t>
            </a:r>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725207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936D52-512B-47DE-BC94-6C88A56CE986}" type="slidenum">
              <a:rPr lang="en-US" smtClean="0"/>
              <a:pPr/>
              <a:t>13</a:t>
            </a:fld>
            <a:endParaRPr lang="en-US"/>
          </a:p>
        </p:txBody>
      </p:sp>
    </p:spTree>
    <p:extLst>
      <p:ext uri="{BB962C8B-B14F-4D97-AF65-F5344CB8AC3E}">
        <p14:creationId xmlns:p14="http://schemas.microsoft.com/office/powerpoint/2010/main" val="417995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329303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25731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980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31121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32636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4.xml"/><Relationship Id="rId1" Type="http://schemas.openxmlformats.org/officeDocument/2006/relationships/vmlDrawing" Target="../drawings/vmlDrawing73.v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5.xml"/><Relationship Id="rId1" Type="http://schemas.openxmlformats.org/officeDocument/2006/relationships/vmlDrawing" Target="../drawings/vmlDrawing74.v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7.xml"/><Relationship Id="rId1" Type="http://schemas.openxmlformats.org/officeDocument/2006/relationships/vmlDrawing" Target="../drawings/vmlDrawing76.vml"/><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8.xml"/><Relationship Id="rId1" Type="http://schemas.openxmlformats.org/officeDocument/2006/relationships/vmlDrawing" Target="../drawings/vmlDrawing77.v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9.xml"/><Relationship Id="rId1" Type="http://schemas.openxmlformats.org/officeDocument/2006/relationships/vmlDrawing" Target="../drawings/vmlDrawing78.vml"/><Relationship Id="rId5" Type="http://schemas.openxmlformats.org/officeDocument/2006/relationships/image" Target="../media/image1.emf"/><Relationship Id="rId4" Type="http://schemas.openxmlformats.org/officeDocument/2006/relationships/oleObject" Target="../embeddings/oleObject76.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1.xml"/><Relationship Id="rId1" Type="http://schemas.openxmlformats.org/officeDocument/2006/relationships/vmlDrawing" Target="../drawings/vmlDrawing80.vml"/><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3.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5.xml"/><Relationship Id="rId1" Type="http://schemas.openxmlformats.org/officeDocument/2006/relationships/vmlDrawing" Target="../drawings/vmlDrawing84.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6.xml"/><Relationship Id="rId1" Type="http://schemas.openxmlformats.org/officeDocument/2006/relationships/vmlDrawing" Target="../drawings/vmlDrawing85.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7.xml"/><Relationship Id="rId1" Type="http://schemas.openxmlformats.org/officeDocument/2006/relationships/vmlDrawing" Target="../drawings/vmlDrawing86.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8.xml"/><Relationship Id="rId1" Type="http://schemas.openxmlformats.org/officeDocument/2006/relationships/vmlDrawing" Target="../drawings/vmlDrawing87.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2.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3.xml"/><Relationship Id="rId1" Type="http://schemas.openxmlformats.org/officeDocument/2006/relationships/vmlDrawing" Target="../drawings/vmlDrawing92.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4.xml"/><Relationship Id="rId1" Type="http://schemas.openxmlformats.org/officeDocument/2006/relationships/vmlDrawing" Target="../drawings/vmlDrawing93.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5.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6.xml"/><Relationship Id="rId1" Type="http://schemas.openxmlformats.org/officeDocument/2006/relationships/vmlDrawing" Target="../drawings/vmlDrawing95.vml"/><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7.xml"/><Relationship Id="rId1" Type="http://schemas.openxmlformats.org/officeDocument/2006/relationships/vmlDrawing" Target="../drawings/vmlDrawing96.vml"/><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8.xml"/><Relationship Id="rId1" Type="http://schemas.openxmlformats.org/officeDocument/2006/relationships/vmlDrawing" Target="../drawings/vmlDrawing97.v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9.xml"/><Relationship Id="rId1" Type="http://schemas.openxmlformats.org/officeDocument/2006/relationships/vmlDrawing" Target="../drawings/vmlDrawing98.vml"/><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00.xml"/><Relationship Id="rId1" Type="http://schemas.openxmlformats.org/officeDocument/2006/relationships/vmlDrawing" Target="../drawings/vmlDrawing99.vml"/><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2.xml"/><Relationship Id="rId1" Type="http://schemas.openxmlformats.org/officeDocument/2006/relationships/vmlDrawing" Target="../drawings/vmlDrawing101.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3.xml"/><Relationship Id="rId1" Type="http://schemas.openxmlformats.org/officeDocument/2006/relationships/vmlDrawing" Target="../drawings/vmlDrawing102.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4.xml"/><Relationship Id="rId1" Type="http://schemas.openxmlformats.org/officeDocument/2006/relationships/vmlDrawing" Target="../drawings/vmlDrawing103.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5.xml"/><Relationship Id="rId1" Type="http://schemas.openxmlformats.org/officeDocument/2006/relationships/vmlDrawing" Target="../drawings/vmlDrawing104.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01.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7.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8.xml"/><Relationship Id="rId1" Type="http://schemas.openxmlformats.org/officeDocument/2006/relationships/vmlDrawing" Target="../drawings/vmlDrawing107.v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9.xml"/><Relationship Id="rId1" Type="http://schemas.openxmlformats.org/officeDocument/2006/relationships/vmlDrawing" Target="../drawings/vmlDrawing108.v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0.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1.xml"/><Relationship Id="rId1" Type="http://schemas.openxmlformats.org/officeDocument/2006/relationships/vmlDrawing" Target="../drawings/vmlDrawing110.vml"/><Relationship Id="rId5" Type="http://schemas.openxmlformats.org/officeDocument/2006/relationships/image" Target="../media/image1.emf"/><Relationship Id="rId4" Type="http://schemas.openxmlformats.org/officeDocument/2006/relationships/oleObject" Target="../embeddings/oleObject107.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2.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3.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4.xml"/><Relationship Id="rId1" Type="http://schemas.openxmlformats.org/officeDocument/2006/relationships/vmlDrawing" Target="../drawings/vmlDrawing113.vml"/><Relationship Id="rId5" Type="http://schemas.openxmlformats.org/officeDocument/2006/relationships/image" Target="../media/image1.emf"/><Relationship Id="rId4" Type="http://schemas.openxmlformats.org/officeDocument/2006/relationships/oleObject" Target="../embeddings/oleObject109.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5.xml"/><Relationship Id="rId1" Type="http://schemas.openxmlformats.org/officeDocument/2006/relationships/vmlDrawing" Target="../drawings/vmlDrawing114.vml"/><Relationship Id="rId5" Type="http://schemas.openxmlformats.org/officeDocument/2006/relationships/image" Target="../media/image1.emf"/><Relationship Id="rId4" Type="http://schemas.openxmlformats.org/officeDocument/2006/relationships/oleObject" Target="../embeddings/oleObject110.bin"/></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6.xml"/><Relationship Id="rId1" Type="http://schemas.openxmlformats.org/officeDocument/2006/relationships/vmlDrawing" Target="../drawings/vmlDrawing115.vml"/><Relationship Id="rId5" Type="http://schemas.openxmlformats.org/officeDocument/2006/relationships/image" Target="../media/image1.emf"/><Relationship Id="rId4" Type="http://schemas.openxmlformats.org/officeDocument/2006/relationships/oleObject" Target="../embeddings/oleObject111.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7.xml"/><Relationship Id="rId1" Type="http://schemas.openxmlformats.org/officeDocument/2006/relationships/vmlDrawing" Target="../drawings/vmlDrawing116.v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0.xml"/><Relationship Id="rId1" Type="http://schemas.openxmlformats.org/officeDocument/2006/relationships/vmlDrawing" Target="../drawings/vmlDrawing119.vml"/><Relationship Id="rId5" Type="http://schemas.openxmlformats.org/officeDocument/2006/relationships/image" Target="../media/image1.emf"/><Relationship Id="rId4" Type="http://schemas.openxmlformats.org/officeDocument/2006/relationships/oleObject" Target="../embeddings/oleObject115.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1.xml"/><Relationship Id="rId1" Type="http://schemas.openxmlformats.org/officeDocument/2006/relationships/vmlDrawing" Target="../drawings/vmlDrawing120.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2.xml"/><Relationship Id="rId1" Type="http://schemas.openxmlformats.org/officeDocument/2006/relationships/vmlDrawing" Target="../drawings/vmlDrawing121.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3.xml"/><Relationship Id="rId1" Type="http://schemas.openxmlformats.org/officeDocument/2006/relationships/vmlDrawing" Target="../drawings/vmlDrawing122.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4.xml"/><Relationship Id="rId1" Type="http://schemas.openxmlformats.org/officeDocument/2006/relationships/vmlDrawing" Target="../drawings/vmlDrawing123.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5.xml"/><Relationship Id="rId1" Type="http://schemas.openxmlformats.org/officeDocument/2006/relationships/vmlDrawing" Target="../drawings/vmlDrawing124.vml"/><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6.xml"/><Relationship Id="rId1" Type="http://schemas.openxmlformats.org/officeDocument/2006/relationships/vmlDrawing" Target="../drawings/vmlDrawing125.v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7.xml"/><Relationship Id="rId1" Type="http://schemas.openxmlformats.org/officeDocument/2006/relationships/vmlDrawing" Target="../drawings/vmlDrawing126.vml"/><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8.xml"/><Relationship Id="rId1" Type="http://schemas.openxmlformats.org/officeDocument/2006/relationships/vmlDrawing" Target="../drawings/vmlDrawing127.vml"/><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9.xml"/><Relationship Id="rId1" Type="http://schemas.openxmlformats.org/officeDocument/2006/relationships/vmlDrawing" Target="../drawings/vmlDrawing128.vml"/><Relationship Id="rId5" Type="http://schemas.openxmlformats.org/officeDocument/2006/relationships/image" Target="../media/image1.emf"/><Relationship Id="rId4" Type="http://schemas.openxmlformats.org/officeDocument/2006/relationships/oleObject" Target="../embeddings/oleObject124.bin"/></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0.xml"/><Relationship Id="rId1" Type="http://schemas.openxmlformats.org/officeDocument/2006/relationships/vmlDrawing" Target="../drawings/vmlDrawing129.vml"/><Relationship Id="rId5" Type="http://schemas.openxmlformats.org/officeDocument/2006/relationships/image" Target="../media/image1.emf"/><Relationship Id="rId4" Type="http://schemas.openxmlformats.org/officeDocument/2006/relationships/oleObject" Target="../embeddings/oleObject125.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1.xml"/><Relationship Id="rId1" Type="http://schemas.openxmlformats.org/officeDocument/2006/relationships/vmlDrawing" Target="../drawings/vmlDrawing130.v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2.xml"/><Relationship Id="rId1" Type="http://schemas.openxmlformats.org/officeDocument/2006/relationships/vmlDrawing" Target="../drawings/vmlDrawing131.vml"/><Relationship Id="rId5" Type="http://schemas.openxmlformats.org/officeDocument/2006/relationships/image" Target="../media/image1.emf"/><Relationship Id="rId4" Type="http://schemas.openxmlformats.org/officeDocument/2006/relationships/oleObject" Target="../embeddings/oleObject127.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3.xml"/><Relationship Id="rId1" Type="http://schemas.openxmlformats.org/officeDocument/2006/relationships/vmlDrawing" Target="../drawings/vmlDrawing132.vml"/><Relationship Id="rId5" Type="http://schemas.openxmlformats.org/officeDocument/2006/relationships/image" Target="../media/image1.emf"/><Relationship Id="rId4" Type="http://schemas.openxmlformats.org/officeDocument/2006/relationships/oleObject" Target="../embeddings/oleObject128.bin"/></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35.xml"/><Relationship Id="rId7" Type="http://schemas.openxmlformats.org/officeDocument/2006/relationships/oleObject" Target="../embeddings/oleObject130.bin"/><Relationship Id="rId2" Type="http://schemas.openxmlformats.org/officeDocument/2006/relationships/tags" Target="../tags/tag134.xml"/><Relationship Id="rId1" Type="http://schemas.openxmlformats.org/officeDocument/2006/relationships/vmlDrawing" Target="../drawings/vmlDrawing133.vml"/><Relationship Id="rId6" Type="http://schemas.openxmlformats.org/officeDocument/2006/relationships/image" Target="../media/image1.emf"/><Relationship Id="rId5" Type="http://schemas.openxmlformats.org/officeDocument/2006/relationships/oleObject" Target="../embeddings/oleObject129.bin"/><Relationship Id="rId4"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7.png"/><Relationship Id="rId2" Type="http://schemas.openxmlformats.org/officeDocument/2006/relationships/tags" Target="../tags/tag139.xml"/><Relationship Id="rId1" Type="http://schemas.openxmlformats.org/officeDocument/2006/relationships/vmlDrawing" Target="../drawings/vmlDrawing13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1.xml"/><Relationship Id="rId1" Type="http://schemas.openxmlformats.org/officeDocument/2006/relationships/vmlDrawing" Target="../drawings/vmlDrawing139.vml"/><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27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2.xml"/><Relationship Id="rId1" Type="http://schemas.openxmlformats.org/officeDocument/2006/relationships/vmlDrawing" Target="../drawings/vmlDrawing140.vml"/><Relationship Id="rId5" Type="http://schemas.openxmlformats.org/officeDocument/2006/relationships/image" Target="../media/image1.emf"/><Relationship Id="rId4" Type="http://schemas.openxmlformats.org/officeDocument/2006/relationships/oleObject" Target="../embeddings/oleObject137.bin"/></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3.xml"/><Relationship Id="rId1" Type="http://schemas.openxmlformats.org/officeDocument/2006/relationships/vmlDrawing" Target="../drawings/vmlDrawing141.vml"/><Relationship Id="rId5" Type="http://schemas.openxmlformats.org/officeDocument/2006/relationships/image" Target="../media/image1.emf"/><Relationship Id="rId4" Type="http://schemas.openxmlformats.org/officeDocument/2006/relationships/oleObject" Target="../embeddings/oleObject13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8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4.xml"/><Relationship Id="rId1" Type="http://schemas.openxmlformats.org/officeDocument/2006/relationships/vmlDrawing" Target="../drawings/vmlDrawing142.vml"/><Relationship Id="rId5" Type="http://schemas.openxmlformats.org/officeDocument/2006/relationships/image" Target="../media/image1.emf"/><Relationship Id="rId4" Type="http://schemas.openxmlformats.org/officeDocument/2006/relationships/oleObject" Target="../embeddings/oleObject139.bin"/></Relationships>
</file>

<file path=ppt/slideLayouts/_rels/slideLayout28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5.xml"/><Relationship Id="rId1" Type="http://schemas.openxmlformats.org/officeDocument/2006/relationships/vmlDrawing" Target="../drawings/vmlDrawing143.vml"/><Relationship Id="rId5" Type="http://schemas.openxmlformats.org/officeDocument/2006/relationships/image" Target="../media/image1.emf"/><Relationship Id="rId4" Type="http://schemas.openxmlformats.org/officeDocument/2006/relationships/oleObject" Target="../embeddings/oleObject140.bin"/></Relationships>
</file>

<file path=ppt/slideLayouts/_rels/slideLayout28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6.xml"/><Relationship Id="rId1" Type="http://schemas.openxmlformats.org/officeDocument/2006/relationships/vmlDrawing" Target="../drawings/vmlDrawing144.vml"/><Relationship Id="rId5" Type="http://schemas.openxmlformats.org/officeDocument/2006/relationships/image" Target="../media/image1.emf"/><Relationship Id="rId4" Type="http://schemas.openxmlformats.org/officeDocument/2006/relationships/oleObject" Target="../embeddings/oleObject141.bin"/></Relationships>
</file>

<file path=ppt/slideLayouts/_rels/slideLayout28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7.xml"/><Relationship Id="rId1" Type="http://schemas.openxmlformats.org/officeDocument/2006/relationships/vmlDrawing" Target="../drawings/vmlDrawing145.vml"/><Relationship Id="rId5" Type="http://schemas.openxmlformats.org/officeDocument/2006/relationships/image" Target="../media/image1.emf"/><Relationship Id="rId4" Type="http://schemas.openxmlformats.org/officeDocument/2006/relationships/oleObject" Target="../embeddings/oleObject142.bin"/></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8.xml"/><Relationship Id="rId1" Type="http://schemas.openxmlformats.org/officeDocument/2006/relationships/vmlDrawing" Target="../drawings/vmlDrawing146.vml"/><Relationship Id="rId5" Type="http://schemas.openxmlformats.org/officeDocument/2006/relationships/image" Target="../media/image1.emf"/><Relationship Id="rId4" Type="http://schemas.openxmlformats.org/officeDocument/2006/relationships/oleObject" Target="../embeddings/oleObject143.bin"/></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9.xml"/><Relationship Id="rId1" Type="http://schemas.openxmlformats.org/officeDocument/2006/relationships/vmlDrawing" Target="../drawings/vmlDrawing147.vml"/><Relationship Id="rId5" Type="http://schemas.openxmlformats.org/officeDocument/2006/relationships/image" Target="../media/image1.emf"/><Relationship Id="rId4" Type="http://schemas.openxmlformats.org/officeDocument/2006/relationships/oleObject" Target="../embeddings/oleObject144.bin"/></Relationships>
</file>

<file path=ppt/slideLayouts/_rels/slideLayout28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0.xml"/><Relationship Id="rId1" Type="http://schemas.openxmlformats.org/officeDocument/2006/relationships/vmlDrawing" Target="../drawings/vmlDrawing148.vml"/><Relationship Id="rId5" Type="http://schemas.openxmlformats.org/officeDocument/2006/relationships/image" Target="../media/image1.emf"/><Relationship Id="rId4" Type="http://schemas.openxmlformats.org/officeDocument/2006/relationships/oleObject" Target="../embeddings/oleObject145.bin"/></Relationships>
</file>

<file path=ppt/slideLayouts/_rels/slideLayout28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1.xml"/><Relationship Id="rId1" Type="http://schemas.openxmlformats.org/officeDocument/2006/relationships/vmlDrawing" Target="../drawings/vmlDrawing149.vml"/><Relationship Id="rId5" Type="http://schemas.openxmlformats.org/officeDocument/2006/relationships/image" Target="../media/image1.emf"/><Relationship Id="rId4" Type="http://schemas.openxmlformats.org/officeDocument/2006/relationships/oleObject" Target="../embeddings/oleObject146.bin"/></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2.xml"/><Relationship Id="rId1" Type="http://schemas.openxmlformats.org/officeDocument/2006/relationships/vmlDrawing" Target="../drawings/vmlDrawing150.vml"/><Relationship Id="rId5" Type="http://schemas.openxmlformats.org/officeDocument/2006/relationships/image" Target="../media/image1.emf"/><Relationship Id="rId4" Type="http://schemas.openxmlformats.org/officeDocument/2006/relationships/oleObject" Target="../embeddings/oleObject147.bin"/></Relationships>
</file>

<file path=ppt/slideLayouts/_rels/slideLayout28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3.xml"/><Relationship Id="rId1" Type="http://schemas.openxmlformats.org/officeDocument/2006/relationships/vmlDrawing" Target="../drawings/vmlDrawing151.vml"/><Relationship Id="rId5" Type="http://schemas.openxmlformats.org/officeDocument/2006/relationships/image" Target="../media/image1.emf"/><Relationship Id="rId4" Type="http://schemas.openxmlformats.org/officeDocument/2006/relationships/oleObject" Target="../embeddings/oleObject148.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4.xml"/><Relationship Id="rId1" Type="http://schemas.openxmlformats.org/officeDocument/2006/relationships/vmlDrawing" Target="../drawings/vmlDrawing152.vml"/><Relationship Id="rId5" Type="http://schemas.openxmlformats.org/officeDocument/2006/relationships/image" Target="../media/image1.emf"/><Relationship Id="rId4" Type="http://schemas.openxmlformats.org/officeDocument/2006/relationships/oleObject" Target="../embeddings/oleObject149.bin"/></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5.xml"/><Relationship Id="rId1" Type="http://schemas.openxmlformats.org/officeDocument/2006/relationships/vmlDrawing" Target="../drawings/vmlDrawing153.vml"/><Relationship Id="rId5" Type="http://schemas.openxmlformats.org/officeDocument/2006/relationships/image" Target="../media/image1.emf"/><Relationship Id="rId4" Type="http://schemas.openxmlformats.org/officeDocument/2006/relationships/oleObject" Target="../embeddings/oleObject150.bin"/></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0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6.xml"/><Relationship Id="rId1" Type="http://schemas.openxmlformats.org/officeDocument/2006/relationships/vmlDrawing" Target="../drawings/vmlDrawing154.vml"/><Relationship Id="rId5" Type="http://schemas.openxmlformats.org/officeDocument/2006/relationships/image" Target="../media/image1.emf"/><Relationship Id="rId4" Type="http://schemas.openxmlformats.org/officeDocument/2006/relationships/oleObject" Target="../embeddings/oleObject151.bin"/></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58.xml"/><Relationship Id="rId1" Type="http://schemas.openxmlformats.org/officeDocument/2006/relationships/vmlDrawing" Target="../drawings/vmlDrawing156.vml"/><Relationship Id="rId5" Type="http://schemas.openxmlformats.org/officeDocument/2006/relationships/image" Target="../media/image1.emf"/><Relationship Id="rId4" Type="http://schemas.openxmlformats.org/officeDocument/2006/relationships/oleObject" Target="../embeddings/oleObject153.bin"/></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59.xml"/><Relationship Id="rId1" Type="http://schemas.openxmlformats.org/officeDocument/2006/relationships/vmlDrawing" Target="../drawings/vmlDrawing157.vml"/><Relationship Id="rId5" Type="http://schemas.openxmlformats.org/officeDocument/2006/relationships/image" Target="../media/image1.emf"/><Relationship Id="rId4" Type="http://schemas.openxmlformats.org/officeDocument/2006/relationships/oleObject" Target="../embeddings/oleObject154.bin"/></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0.xml"/><Relationship Id="rId1" Type="http://schemas.openxmlformats.org/officeDocument/2006/relationships/vmlDrawing" Target="../drawings/vmlDrawing158.vml"/><Relationship Id="rId5" Type="http://schemas.openxmlformats.org/officeDocument/2006/relationships/image" Target="../media/image1.emf"/><Relationship Id="rId4" Type="http://schemas.openxmlformats.org/officeDocument/2006/relationships/oleObject" Target="../embeddings/oleObject155.bin"/></Relationships>
</file>

<file path=ppt/slideLayouts/_rels/slideLayout30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1.xml"/><Relationship Id="rId1" Type="http://schemas.openxmlformats.org/officeDocument/2006/relationships/vmlDrawing" Target="../drawings/vmlDrawing159.vml"/><Relationship Id="rId5" Type="http://schemas.openxmlformats.org/officeDocument/2006/relationships/image" Target="../media/image1.emf"/><Relationship Id="rId4" Type="http://schemas.openxmlformats.org/officeDocument/2006/relationships/oleObject" Target="../embeddings/oleObject156.bin"/></Relationships>
</file>

<file path=ppt/slideLayouts/_rels/slideLayout30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2.xml"/><Relationship Id="rId1" Type="http://schemas.openxmlformats.org/officeDocument/2006/relationships/vmlDrawing" Target="../drawings/vmlDrawing160.vml"/><Relationship Id="rId5" Type="http://schemas.openxmlformats.org/officeDocument/2006/relationships/image" Target="../media/image1.emf"/><Relationship Id="rId4" Type="http://schemas.openxmlformats.org/officeDocument/2006/relationships/oleObject" Target="../embeddings/oleObject157.bin"/></Relationships>
</file>

<file path=ppt/slideLayouts/_rels/slideLayout30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3.xml"/><Relationship Id="rId1" Type="http://schemas.openxmlformats.org/officeDocument/2006/relationships/vmlDrawing" Target="../drawings/vmlDrawing161.vml"/><Relationship Id="rId5" Type="http://schemas.openxmlformats.org/officeDocument/2006/relationships/image" Target="../media/image1.emf"/><Relationship Id="rId4" Type="http://schemas.openxmlformats.org/officeDocument/2006/relationships/oleObject" Target="../embeddings/oleObject158.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1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4.xml"/><Relationship Id="rId1" Type="http://schemas.openxmlformats.org/officeDocument/2006/relationships/vmlDrawing" Target="../drawings/vmlDrawing162.vml"/><Relationship Id="rId5" Type="http://schemas.openxmlformats.org/officeDocument/2006/relationships/image" Target="../media/image1.emf"/><Relationship Id="rId4" Type="http://schemas.openxmlformats.org/officeDocument/2006/relationships/oleObject" Target="../embeddings/oleObject159.bin"/></Relationships>
</file>

<file path=ppt/slideLayouts/_rels/slideLayout31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5.xml"/><Relationship Id="rId1" Type="http://schemas.openxmlformats.org/officeDocument/2006/relationships/vmlDrawing" Target="../drawings/vmlDrawing163.vml"/><Relationship Id="rId5" Type="http://schemas.openxmlformats.org/officeDocument/2006/relationships/image" Target="../media/image1.emf"/><Relationship Id="rId4" Type="http://schemas.openxmlformats.org/officeDocument/2006/relationships/oleObject" Target="../embeddings/oleObject160.bin"/></Relationships>
</file>

<file path=ppt/slideLayouts/_rels/slideLayout31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6.xml"/><Relationship Id="rId1" Type="http://schemas.openxmlformats.org/officeDocument/2006/relationships/vmlDrawing" Target="../drawings/vmlDrawing164.vml"/><Relationship Id="rId5" Type="http://schemas.openxmlformats.org/officeDocument/2006/relationships/image" Target="../media/image1.emf"/><Relationship Id="rId4" Type="http://schemas.openxmlformats.org/officeDocument/2006/relationships/oleObject" Target="../embeddings/oleObject161.bin"/></Relationships>
</file>

<file path=ppt/slideLayouts/_rels/slideLayout31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7.xml"/><Relationship Id="rId1" Type="http://schemas.openxmlformats.org/officeDocument/2006/relationships/vmlDrawing" Target="../drawings/vmlDrawing165.vml"/><Relationship Id="rId5" Type="http://schemas.openxmlformats.org/officeDocument/2006/relationships/image" Target="../media/image1.emf"/><Relationship Id="rId4" Type="http://schemas.openxmlformats.org/officeDocument/2006/relationships/oleObject" Target="../embeddings/oleObject162.bin"/></Relationships>
</file>

<file path=ppt/slideLayouts/_rels/slideLayout31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8.xml"/><Relationship Id="rId1" Type="http://schemas.openxmlformats.org/officeDocument/2006/relationships/vmlDrawing" Target="../drawings/vmlDrawing166.vml"/><Relationship Id="rId5" Type="http://schemas.openxmlformats.org/officeDocument/2006/relationships/image" Target="../media/image1.emf"/><Relationship Id="rId4" Type="http://schemas.openxmlformats.org/officeDocument/2006/relationships/oleObject" Target="../embeddings/oleObject163.bin"/></Relationships>
</file>

<file path=ppt/slideLayouts/_rels/slideLayout31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9.xml"/><Relationship Id="rId1" Type="http://schemas.openxmlformats.org/officeDocument/2006/relationships/vmlDrawing" Target="../drawings/vmlDrawing167.vml"/><Relationship Id="rId5" Type="http://schemas.openxmlformats.org/officeDocument/2006/relationships/image" Target="../media/image1.emf"/><Relationship Id="rId4" Type="http://schemas.openxmlformats.org/officeDocument/2006/relationships/oleObject" Target="../embeddings/oleObject164.bin"/></Relationships>
</file>

<file path=ppt/slideLayouts/_rels/slideLayout31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70.xml"/><Relationship Id="rId1" Type="http://schemas.openxmlformats.org/officeDocument/2006/relationships/vmlDrawing" Target="../drawings/vmlDrawing168.vml"/><Relationship Id="rId5" Type="http://schemas.openxmlformats.org/officeDocument/2006/relationships/image" Target="../media/image1.emf"/><Relationship Id="rId4" Type="http://schemas.openxmlformats.org/officeDocument/2006/relationships/oleObject" Target="../embeddings/oleObject165.bin"/></Relationships>
</file>

<file path=ppt/slideLayouts/_rels/slideLayout31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71.xml"/><Relationship Id="rId1" Type="http://schemas.openxmlformats.org/officeDocument/2006/relationships/vmlDrawing" Target="../drawings/vmlDrawing169.vml"/><Relationship Id="rId5" Type="http://schemas.openxmlformats.org/officeDocument/2006/relationships/image" Target="../media/image1.emf"/><Relationship Id="rId4" Type="http://schemas.openxmlformats.org/officeDocument/2006/relationships/oleObject" Target="../embeddings/oleObject166.bin"/></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72.xml"/><Relationship Id="rId1" Type="http://schemas.openxmlformats.org/officeDocument/2006/relationships/vmlDrawing" Target="../drawings/vmlDrawing170.vml"/><Relationship Id="rId5" Type="http://schemas.openxmlformats.org/officeDocument/2006/relationships/image" Target="../media/image1.emf"/><Relationship Id="rId4" Type="http://schemas.openxmlformats.org/officeDocument/2006/relationships/oleObject" Target="../embeddings/oleObject167.bin"/></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73.xml"/><Relationship Id="rId1" Type="http://schemas.openxmlformats.org/officeDocument/2006/relationships/vmlDrawing" Target="../drawings/vmlDrawing171.vml"/><Relationship Id="rId5" Type="http://schemas.openxmlformats.org/officeDocument/2006/relationships/image" Target="../media/image1.emf"/><Relationship Id="rId4" Type="http://schemas.openxmlformats.org/officeDocument/2006/relationships/oleObject" Target="../embeddings/oleObject168.bin"/></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png"/><Relationship Id="rId2" Type="http://schemas.openxmlformats.org/officeDocument/2006/relationships/tags" Target="../tags/tag174.xml"/><Relationship Id="rId1" Type="http://schemas.openxmlformats.org/officeDocument/2006/relationships/vmlDrawing" Target="../drawings/vmlDrawing17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69.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vmlDrawing" Target="../drawings/vmlDrawing43.v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vmlDrawing" Target="../drawings/vmlDrawing45.v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5.xml"/><Relationship Id="rId1" Type="http://schemas.openxmlformats.org/officeDocument/2006/relationships/vmlDrawing" Target="../drawings/vmlDrawing54.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6.xml"/><Relationship Id="rId1" Type="http://schemas.openxmlformats.org/officeDocument/2006/relationships/vmlDrawing" Target="../drawings/vmlDrawing55.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8.xml"/><Relationship Id="rId1" Type="http://schemas.openxmlformats.org/officeDocument/2006/relationships/vmlDrawing" Target="../drawings/vmlDrawing57.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9.xml"/><Relationship Id="rId1" Type="http://schemas.openxmlformats.org/officeDocument/2006/relationships/vmlDrawing" Target="../drawings/vmlDrawing58.vml"/><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1.xml"/><Relationship Id="rId1" Type="http://schemas.openxmlformats.org/officeDocument/2006/relationships/vmlDrawing" Target="../drawings/vmlDrawing60.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4.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3.xml"/><Relationship Id="rId1" Type="http://schemas.openxmlformats.org/officeDocument/2006/relationships/vmlDrawing" Target="../drawings/vmlDrawing72.vml"/><Relationship Id="rId5" Type="http://schemas.openxmlformats.org/officeDocument/2006/relationships/image" Target="../media/image1.emf"/><Relationship Id="rId4" Type="http://schemas.openxmlformats.org/officeDocument/2006/relationships/oleObject" Target="../embeddings/oleObject7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5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127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47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0493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5782"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326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6806"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1486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783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4293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885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5101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987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2340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090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136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192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5432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295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5248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397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6615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72882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57056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699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6680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103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0547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86821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120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602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5584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704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77052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31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806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7479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909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82599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011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7013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114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9675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216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91901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318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16990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421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14226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523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89019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626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7213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728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61792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4342"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24156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306178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04743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648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60075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67943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830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312349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33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194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04373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75454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36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5465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35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2609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38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402217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342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9998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445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9680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547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55608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50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4199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752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7925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854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88849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957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07125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639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059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42873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162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81558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64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24062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66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90463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69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89140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7526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310726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80086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50468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77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7414"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48991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571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05958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74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6763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28601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124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12570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76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626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878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2997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827852"/>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4507174"/>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5072566"/>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00884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47402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843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60000"/>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1039322"/>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1604714"/>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15242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60000"/>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1039322"/>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1604714"/>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69227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672120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9" name="Picture Placeholder 4"/>
          <p:cNvSpPr>
            <a:spLocks noGrp="1"/>
          </p:cNvSpPr>
          <p:nvPr>
            <p:ph type="pic" sz="quarter" idx="14"/>
          </p:nvPr>
        </p:nvSpPr>
        <p:spPr>
          <a:xfrm>
            <a:off x="6721750" y="0"/>
            <a:ext cx="6721200" cy="3481199"/>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327522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1524" y="6965458"/>
            <a:ext cx="1677426" cy="363608"/>
          </a:xfrm>
          <a:prstGeom prst="rect">
            <a:avLst/>
          </a:prstGeom>
        </p:spPr>
      </p:pic>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13"/>
          <p:cNvSpPr>
            <a:spLocks noGrp="1"/>
          </p:cNvSpPr>
          <p:nvPr>
            <p:ph type="pic" sz="quarter" idx="14"/>
          </p:nvPr>
        </p:nvSpPr>
        <p:spPr>
          <a:xfrm>
            <a:off x="233362" y="1074271"/>
            <a:ext cx="6746557" cy="6486992"/>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38342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0"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35957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5" name="Text Placeholder 18"/>
          <p:cNvSpPr>
            <a:spLocks noGrp="1"/>
          </p:cNvSpPr>
          <p:nvPr>
            <p:ph type="body" sz="quarter" idx="12" hasCustomPrompt="1"/>
          </p:nvPr>
        </p:nvSpPr>
        <p:spPr>
          <a:xfrm>
            <a:off x="233363"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233363"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13"/>
          <p:cNvSpPr>
            <a:spLocks noGrp="1"/>
          </p:cNvSpPr>
          <p:nvPr>
            <p:ph type="pic" sz="quarter" idx="14"/>
          </p:nvPr>
        </p:nvSpPr>
        <p:spPr>
          <a:xfrm>
            <a:off x="6452521"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69342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7"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376428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1524" y="6965458"/>
            <a:ext cx="1677426" cy="363608"/>
          </a:xfrm>
          <a:prstGeom prst="rect">
            <a:avLst/>
          </a:prstGeom>
        </p:spPr>
      </p:pic>
      <p:sp>
        <p:nvSpPr>
          <p:cNvPr id="10" name="Picture Placeholder 9"/>
          <p:cNvSpPr>
            <a:spLocks noGrp="1"/>
          </p:cNvSpPr>
          <p:nvPr>
            <p:ph type="pic" sz="quarter" idx="14"/>
          </p:nvPr>
        </p:nvSpPr>
        <p:spPr>
          <a:xfrm>
            <a:off x="7171200" y="4708173"/>
            <a:ext cx="2909778" cy="193040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r>
              <a:rPr lang="en-US" dirty="0"/>
              <a:t>Click here to add a picture</a:t>
            </a:r>
          </a:p>
        </p:txBody>
      </p:sp>
      <p:sp>
        <p:nvSpPr>
          <p:cNvPr id="11" name="Picture Placeholder 9"/>
          <p:cNvSpPr>
            <a:spLocks noGrp="1"/>
          </p:cNvSpPr>
          <p:nvPr>
            <p:ph type="pic" sz="quarter" idx="15"/>
          </p:nvPr>
        </p:nvSpPr>
        <p:spPr>
          <a:xfrm>
            <a:off x="10271204" y="4708173"/>
            <a:ext cx="2909778" cy="19304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r>
              <a:rPr lang="en-US" dirty="0"/>
              <a:t>Click here to add a picture</a:t>
            </a:r>
          </a:p>
        </p:txBody>
      </p:sp>
    </p:spTree>
    <p:extLst>
      <p:ext uri="{BB962C8B-B14F-4D97-AF65-F5344CB8AC3E}">
        <p14:creationId xmlns:p14="http://schemas.microsoft.com/office/powerpoint/2010/main" val="65689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22"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10876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42295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94814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7919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6886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2734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11"/>
          </p:nvPr>
        </p:nvSpPr>
        <p:spPr>
          <a:xfrm>
            <a:off x="55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Title Placeholder 1"/>
          <p:cNvSpPr>
            <a:spLocks noGrp="1"/>
          </p:cNvSpPr>
          <p:nvPr>
            <p:ph type="title" hasCustomPrompt="1"/>
          </p:nvPr>
        </p:nvSpPr>
        <p:spPr bwMode="gray">
          <a:xfrm>
            <a:off x="11427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11" name="Text Placeholder 18"/>
          <p:cNvSpPr>
            <a:spLocks noGrp="1"/>
          </p:cNvSpPr>
          <p:nvPr>
            <p:ph type="body" sz="quarter" idx="12" hasCustomPrompt="1"/>
          </p:nvPr>
        </p:nvSpPr>
        <p:spPr>
          <a:xfrm>
            <a:off x="11427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1427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2" name="Text Placeholder 18"/>
          <p:cNvSpPr>
            <a:spLocks noGrp="1"/>
          </p:cNvSpPr>
          <p:nvPr>
            <p:ph type="body" sz="quarter" idx="14" hasCustomPrompt="1"/>
          </p:nvPr>
        </p:nvSpPr>
        <p:spPr>
          <a:xfrm>
            <a:off x="786393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86393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99632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8" name="Text Placeholder 18"/>
          <p:cNvSpPr>
            <a:spLocks noGrp="1"/>
          </p:cNvSpPr>
          <p:nvPr>
            <p:ph type="body" sz="quarter" idx="12" hasCustomPrompt="1"/>
          </p:nvPr>
        </p:nvSpPr>
        <p:spPr>
          <a:xfrm>
            <a:off x="78639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8639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0" name="Title Placeholder 1"/>
          <p:cNvSpPr txBox="1">
            <a:spLocks/>
          </p:cNvSpPr>
          <p:nvPr userDrawn="1"/>
        </p:nvSpPr>
        <p:spPr bwMode="gray">
          <a:xfrm>
            <a:off x="1151453" y="5037339"/>
            <a:ext cx="4420933" cy="300271"/>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a:t>ENTER HEADER TEXT</a:t>
            </a:r>
            <a:endParaRPr lang="en-US" dirty="0"/>
          </a:p>
        </p:txBody>
      </p:sp>
      <p:sp>
        <p:nvSpPr>
          <p:cNvPr id="12" name="Text Placeholder 18"/>
          <p:cNvSpPr>
            <a:spLocks noGrp="1"/>
          </p:cNvSpPr>
          <p:nvPr>
            <p:ph type="body" sz="quarter" idx="14" hasCustomPrompt="1"/>
          </p:nvPr>
        </p:nvSpPr>
        <p:spPr>
          <a:xfrm>
            <a:off x="115145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15145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20" name="Picture Placeholder 5"/>
          <p:cNvSpPr>
            <a:spLocks noGrp="1"/>
          </p:cNvSpPr>
          <p:nvPr>
            <p:ph type="pic" sz="quarter" idx="17"/>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7118" y="6964868"/>
            <a:ext cx="1671832" cy="362395"/>
          </a:xfrm>
          <a:prstGeom prst="rect">
            <a:avLst/>
          </a:prstGeom>
        </p:spPr>
      </p:pic>
    </p:spTree>
    <p:extLst>
      <p:ext uri="{BB962C8B-B14F-4D97-AF65-F5344CB8AC3E}">
        <p14:creationId xmlns:p14="http://schemas.microsoft.com/office/powerpoint/2010/main" val="184449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6713030" y="0"/>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8"/>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0" name="Title Placeholder 1"/>
          <p:cNvSpPr>
            <a:spLocks noGrp="1"/>
          </p:cNvSpPr>
          <p:nvPr>
            <p:ph type="title" hasCustomPrompt="1"/>
          </p:nvPr>
        </p:nvSpPr>
        <p:spPr bwMode="gray">
          <a:xfrm>
            <a:off x="234000" y="4132982"/>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4803377"/>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33363" y="5386107"/>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94403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71303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378360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8"/>
          </p:nvPr>
        </p:nvSpPr>
        <p:spPr>
          <a:xfrm>
            <a:off x="6713030" y="3777663"/>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Title Placeholder 1"/>
          <p:cNvSpPr>
            <a:spLocks noGrp="1"/>
          </p:cNvSpPr>
          <p:nvPr>
            <p:ph type="title" hasCustomPrompt="1"/>
          </p:nvPr>
        </p:nvSpPr>
        <p:spPr bwMode="gray">
          <a:xfrm>
            <a:off x="210851" y="373731"/>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8" name="Text Placeholder 18"/>
          <p:cNvSpPr>
            <a:spLocks noGrp="1"/>
          </p:cNvSpPr>
          <p:nvPr>
            <p:ph type="body" sz="quarter" idx="12" hasCustomPrompt="1"/>
          </p:nvPr>
        </p:nvSpPr>
        <p:spPr>
          <a:xfrm>
            <a:off x="210214" y="1044126"/>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10214" y="1626856"/>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97866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1072076"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1074842"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921475"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8768108"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921474"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8768107"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15"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13933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Picture Placeholder 7"/>
          <p:cNvSpPr>
            <a:spLocks noGrp="1"/>
          </p:cNvSpPr>
          <p:nvPr>
            <p:ph type="pic" sz="quarter" idx="14"/>
          </p:nvPr>
        </p:nvSpPr>
        <p:spPr>
          <a:xfrm>
            <a:off x="1074842"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921475"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8768108"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13"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56349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946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5"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0"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44591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7"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9"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22"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3"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4"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5"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6"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63728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22953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6"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21"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101835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3032576"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Picture Placeholder 7"/>
          <p:cNvSpPr>
            <a:spLocks noGrp="1"/>
          </p:cNvSpPr>
          <p:nvPr>
            <p:ph type="pic" sz="quarter" idx="15"/>
          </p:nvPr>
        </p:nvSpPr>
        <p:spPr>
          <a:xfrm>
            <a:off x="6846293"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35" hasCustomPrompt="1"/>
          </p:nvPr>
        </p:nvSpPr>
        <p:spPr>
          <a:xfrm>
            <a:off x="10606929" y="622565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21"/>
          <p:cNvSpPr>
            <a:spLocks noGrp="1"/>
          </p:cNvSpPr>
          <p:nvPr>
            <p:ph type="body" sz="quarter" idx="36" hasCustomPrompt="1"/>
          </p:nvPr>
        </p:nvSpPr>
        <p:spPr>
          <a:xfrm>
            <a:off x="945963" y="6225651"/>
            <a:ext cx="1906613" cy="364953"/>
          </a:xfrm>
          <a:prstGeom prst="rect">
            <a:avLst/>
          </a:prstGeom>
        </p:spPr>
        <p:txBody>
          <a:bodyPr lIns="0" tIns="0" rIns="0" bIns="0"/>
          <a:lstStyle>
            <a:lvl1pPr algn="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29154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343786"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9"/>
          </p:nvPr>
        </p:nvSpPr>
        <p:spPr>
          <a:xfrm>
            <a:off x="0"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20"/>
          </p:nvPr>
        </p:nvSpPr>
        <p:spPr>
          <a:xfrm>
            <a:off x="5620215"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Title Placeholder 1"/>
          <p:cNvSpPr>
            <a:spLocks noGrp="1"/>
          </p:cNvSpPr>
          <p:nvPr>
            <p:ph type="title" hasCustomPrompt="1"/>
          </p:nvPr>
        </p:nvSpPr>
        <p:spPr bwMode="gray">
          <a:xfrm>
            <a:off x="9333571" y="234000"/>
            <a:ext cx="401666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9333571" y="910720"/>
            <a:ext cx="3796642" cy="204648"/>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353425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822735"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4478949"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9"/>
          </p:nvPr>
        </p:nvSpPr>
        <p:spPr>
          <a:xfrm>
            <a:off x="4478949"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20"/>
          </p:nvPr>
        </p:nvSpPr>
        <p:spPr>
          <a:xfrm>
            <a:off x="10099164"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8" name="Title Placeholder 1"/>
          <p:cNvSpPr>
            <a:spLocks noGrp="1"/>
          </p:cNvSpPr>
          <p:nvPr>
            <p:ph type="title" hasCustomPrompt="1"/>
          </p:nvPr>
        </p:nvSpPr>
        <p:spPr bwMode="gray">
          <a:xfrm>
            <a:off x="234001" y="234000"/>
            <a:ext cx="3910160"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233363" y="904395"/>
            <a:ext cx="3910798"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3" hasCustomPrompt="1"/>
          </p:nvPr>
        </p:nvSpPr>
        <p:spPr>
          <a:xfrm>
            <a:off x="233364" y="1487125"/>
            <a:ext cx="3792572" cy="4110753"/>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42931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647571" y="3777664"/>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Picture Placeholder 5"/>
          <p:cNvSpPr>
            <a:spLocks noGrp="1"/>
          </p:cNvSpPr>
          <p:nvPr>
            <p:ph type="pic" sz="quarter" idx="21"/>
          </p:nvPr>
        </p:nvSpPr>
        <p:spPr>
          <a:xfrm>
            <a:off x="10795378"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Picture Placeholder 5"/>
          <p:cNvSpPr>
            <a:spLocks noGrp="1"/>
          </p:cNvSpPr>
          <p:nvPr>
            <p:ph type="pic" sz="quarter" idx="22"/>
          </p:nvPr>
        </p:nvSpPr>
        <p:spPr>
          <a:xfrm>
            <a:off x="10795378"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1" name="Picture Placeholder 5"/>
          <p:cNvSpPr>
            <a:spLocks noGrp="1"/>
          </p:cNvSpPr>
          <p:nvPr>
            <p:ph type="pic" sz="quarter" idx="23"/>
          </p:nvPr>
        </p:nvSpPr>
        <p:spPr>
          <a:xfrm>
            <a:off x="0"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2" name="Picture Placeholder 5"/>
          <p:cNvSpPr>
            <a:spLocks noGrp="1"/>
          </p:cNvSpPr>
          <p:nvPr>
            <p:ph type="pic" sz="quarter" idx="24"/>
          </p:nvPr>
        </p:nvSpPr>
        <p:spPr>
          <a:xfrm>
            <a:off x="0" y="0"/>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3" name="Picture Placeholder 5"/>
          <p:cNvSpPr>
            <a:spLocks noGrp="1"/>
          </p:cNvSpPr>
          <p:nvPr>
            <p:ph type="pic" sz="quarter" idx="25"/>
          </p:nvPr>
        </p:nvSpPr>
        <p:spPr>
          <a:xfrm>
            <a:off x="4070029"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4" name="Title Placeholder 1"/>
          <p:cNvSpPr>
            <a:spLocks noGrp="1"/>
          </p:cNvSpPr>
          <p:nvPr>
            <p:ph type="title" hasCustomPrompt="1"/>
          </p:nvPr>
        </p:nvSpPr>
        <p:spPr bwMode="gray">
          <a:xfrm>
            <a:off x="7259163" y="234000"/>
            <a:ext cx="2994652"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16" name="Text Placeholder 18"/>
          <p:cNvSpPr>
            <a:spLocks noGrp="1"/>
          </p:cNvSpPr>
          <p:nvPr>
            <p:ph type="body" sz="quarter" idx="12" hasCustomPrompt="1"/>
          </p:nvPr>
        </p:nvSpPr>
        <p:spPr>
          <a:xfrm>
            <a:off x="7022424" y="904395"/>
            <a:ext cx="3468130"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
        <p:nvSpPr>
          <p:cNvPr id="18" name="Text Placeholder 21"/>
          <p:cNvSpPr>
            <a:spLocks noGrp="1"/>
          </p:cNvSpPr>
          <p:nvPr>
            <p:ph type="body" sz="quarter" idx="13" hasCustomPrompt="1"/>
          </p:nvPr>
        </p:nvSpPr>
        <p:spPr>
          <a:xfrm>
            <a:off x="7022425" y="1497249"/>
            <a:ext cx="3468129" cy="41107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440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7354"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7547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804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81119"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8143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46033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07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48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5536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5600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56316"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14434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5316"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595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46268"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94304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35267"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35904"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36219"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4"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92562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79975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0044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00754"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4279900" y="0"/>
            <a:ext cx="91630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a picture</a:t>
            </a:r>
          </a:p>
        </p:txBody>
      </p:sp>
      <p:sp>
        <p:nvSpPr>
          <p:cNvPr id="12" name="Text Placeholder 18"/>
          <p:cNvSpPr>
            <a:spLocks noGrp="1"/>
          </p:cNvSpPr>
          <p:nvPr>
            <p:ph type="body" sz="quarter" idx="15"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18"/>
          <p:cNvSpPr>
            <a:spLocks noGrp="1"/>
          </p:cNvSpPr>
          <p:nvPr>
            <p:ph type="body" sz="quarter" idx="17"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5" name="Text Placeholder 21"/>
          <p:cNvSpPr>
            <a:spLocks noGrp="1"/>
          </p:cNvSpPr>
          <p:nvPr>
            <p:ph type="body" sz="quarter" idx="18"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7089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0"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82643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50763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4235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8028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66002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8"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28113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79362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9010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91333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26430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24471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30789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99988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75567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70983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1238" y="-1"/>
            <a:ext cx="4480475" cy="37800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14" name="Picture Placeholder 9"/>
          <p:cNvSpPr>
            <a:spLocks noGrp="1"/>
          </p:cNvSpPr>
          <p:nvPr>
            <p:ph type="pic" sz="quarter" idx="17"/>
          </p:nvPr>
        </p:nvSpPr>
        <p:spPr>
          <a:xfrm>
            <a:off x="4482000" y="3779999"/>
            <a:ext cx="4480475" cy="3780000"/>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414967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151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2762" y="6965458"/>
            <a:ext cx="1677426" cy="363608"/>
          </a:xfrm>
          <a:prstGeom prst="rect">
            <a:avLst/>
          </a:prstGeom>
        </p:spPr>
      </p:pic>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46939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59095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
        <p:nvSpPr>
          <p:cNvPr id="10"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114026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899">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2288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270000" y="1395414"/>
            <a:ext cx="12912600" cy="5682280"/>
          </a:xfrm>
          <a:prstGeom prst="rect">
            <a:avLst/>
          </a:prstGeom>
          <a:solidFill>
            <a:schemeClr val="accent5">
              <a:lumMod val="60000"/>
              <a:lumOff val="40000"/>
            </a:schemeClr>
          </a:solidFill>
        </p:spPr>
        <p:txBody>
          <a:bodyPr tIns="720000"/>
          <a:lstStyle>
            <a:lvl1pPr marL="0" indent="0" algn="ctr">
              <a:buNone/>
              <a:defRPr sz="1200" i="1">
                <a:solidFill>
                  <a:schemeClr val="bg1"/>
                </a:solidFill>
              </a:defRPr>
            </a:lvl1pPr>
          </a:lstStyle>
          <a:p>
            <a:r>
              <a:rPr lang="en-US"/>
              <a:t>Drag picture to placeholder or click icon to add</a:t>
            </a:r>
          </a:p>
        </p:txBody>
      </p:sp>
      <p:sp>
        <p:nvSpPr>
          <p:cNvPr id="2" name="Title 1"/>
          <p:cNvSpPr>
            <a:spLocks noGrp="1"/>
          </p:cNvSpPr>
          <p:nvPr>
            <p:ph type="title" hasCustomPrompt="1"/>
          </p:nvPr>
        </p:nvSpPr>
        <p:spPr bwMode="gray">
          <a:xfrm>
            <a:off x="270003" y="264633"/>
            <a:ext cx="12413343" cy="302527"/>
          </a:xfrm>
        </p:spPr>
        <p:txBody>
          <a:bodyPr/>
          <a:lstStyle/>
          <a:p>
            <a:r>
              <a:rPr lang="en-US"/>
              <a:t>HEADER CANNOT RUN OVER MORE THAN ONE LINE</a:t>
            </a:r>
          </a:p>
        </p:txBody>
      </p:sp>
      <p:sp>
        <p:nvSpPr>
          <p:cNvPr id="14" name="Text Placeholder 3"/>
          <p:cNvSpPr>
            <a:spLocks noGrp="1"/>
          </p:cNvSpPr>
          <p:nvPr>
            <p:ph type="body" sz="quarter" idx="10" hasCustomPrompt="1"/>
          </p:nvPr>
        </p:nvSpPr>
        <p:spPr bwMode="gray">
          <a:xfrm>
            <a:off x="2525004" y="2683268"/>
            <a:ext cx="8402591" cy="3106574"/>
          </a:xfrm>
          <a:prstGeom prst="rect">
            <a:avLst/>
          </a:prstGeom>
          <a:ln w="0" cap="flat" cmpd="sng" algn="ctr">
            <a:noFill/>
            <a:prstDash val="solid"/>
            <a:round/>
            <a:headEnd type="none" w="med" len="med"/>
            <a:tailEnd type="none" w="med" len="med"/>
          </a:ln>
        </p:spPr>
        <p:txBody>
          <a:bodyPr anchor="ctr" anchorCtr="1"/>
          <a:lstStyle>
            <a:lvl1pPr algn="ctr">
              <a:lnSpc>
                <a:spcPts val="1999"/>
              </a:lnSpc>
              <a:buNone/>
              <a:defRPr sz="1799" b="0" cap="none" baseline="0">
                <a:solidFill>
                  <a:srgbClr val="FFFFFF"/>
                </a:solidFill>
                <a:latin typeface="+mn-lt"/>
              </a:defRPr>
            </a:lvl1pPr>
          </a:lstStyle>
          <a:p>
            <a:pPr lvl="0"/>
            <a:r>
              <a:rPr lang="en-GB"/>
              <a:t>Body copy </a:t>
            </a:r>
            <a:r>
              <a:rPr lang="en-GB" err="1"/>
              <a:t>Lobor</a:t>
            </a:r>
            <a:r>
              <a:rPr lang="en-GB"/>
              <a:t> sum </a:t>
            </a:r>
            <a:r>
              <a:rPr lang="en-GB" err="1"/>
              <a:t>iliquatue</a:t>
            </a:r>
            <a:r>
              <a:rPr lang="en-GB"/>
              <a:t> </a:t>
            </a:r>
            <a:r>
              <a:rPr lang="en-GB" err="1"/>
              <a:t>facilisi.Ute</a:t>
            </a:r>
            <a:r>
              <a:rPr lang="en-GB"/>
              <a:t> </a:t>
            </a:r>
            <a:r>
              <a:rPr lang="en-GB" err="1"/>
              <a:t>dolessim</a:t>
            </a:r>
            <a:r>
              <a:rPr lang="en-GB"/>
              <a:t> </a:t>
            </a:r>
            <a:r>
              <a:rPr lang="en-GB" err="1"/>
              <a:t>veliqui</a:t>
            </a:r>
            <a:r>
              <a:rPr lang="en-GB"/>
              <a:t> </a:t>
            </a:r>
            <a:r>
              <a:rPr lang="en-GB" err="1"/>
              <a:t>blam</a:t>
            </a:r>
            <a:r>
              <a:rPr lang="en-GB"/>
              <a:t> </a:t>
            </a:r>
            <a:r>
              <a:rPr lang="en-GB" err="1"/>
              <a:t>nosto</a:t>
            </a:r>
            <a:r>
              <a:rPr lang="en-GB"/>
              <a:t> </a:t>
            </a:r>
            <a:r>
              <a:rPr lang="en-GB" err="1"/>
              <a:t>essi</a:t>
            </a:r>
            <a:r>
              <a:rPr lang="en-GB"/>
              <a:t> tie </a:t>
            </a:r>
            <a:r>
              <a:rPr lang="en-GB" err="1"/>
              <a:t>velit</a:t>
            </a:r>
            <a:r>
              <a:rPr lang="en-GB"/>
              <a:t> </a:t>
            </a:r>
            <a:r>
              <a:rPr lang="en-GB" err="1"/>
              <a:t>autpat</a:t>
            </a:r>
            <a:r>
              <a:rPr lang="en-GB"/>
              <a:t>. </a:t>
            </a:r>
            <a:r>
              <a:rPr lang="en-GB" err="1"/>
              <a:t>Ut</a:t>
            </a:r>
            <a:r>
              <a:rPr lang="en-GB"/>
              <a:t> </a:t>
            </a:r>
            <a:r>
              <a:rPr lang="en-GB" err="1"/>
              <a:t>lobore</a:t>
            </a:r>
            <a:r>
              <a:rPr lang="en-GB"/>
              <a:t> </a:t>
            </a:r>
            <a:r>
              <a:rPr lang="en-GB" err="1"/>
              <a:t>doluptatie</a:t>
            </a:r>
            <a:r>
              <a:rPr lang="en-GB"/>
              <a:t> et, con </a:t>
            </a:r>
            <a:r>
              <a:rPr lang="en-GB" err="1"/>
              <a:t>ulpute</a:t>
            </a:r>
            <a:r>
              <a:rPr lang="en-GB"/>
              <a:t> </a:t>
            </a:r>
            <a:r>
              <a:rPr lang="en-GB" err="1"/>
              <a:t>magnis</a:t>
            </a:r>
            <a:r>
              <a:rPr lang="en-GB"/>
              <a:t> </a:t>
            </a:r>
            <a:r>
              <a:rPr lang="en-GB" err="1"/>
              <a:t>amconse</a:t>
            </a:r>
            <a:r>
              <a:rPr lang="en-GB"/>
              <a:t> </a:t>
            </a:r>
            <a:r>
              <a:rPr lang="en-GB" err="1"/>
              <a:t>quisim</a:t>
            </a:r>
            <a:r>
              <a:rPr lang="en-GB"/>
              <a:t> </a:t>
            </a:r>
            <a:r>
              <a:rPr lang="en-GB" err="1"/>
              <a:t>quat</a:t>
            </a:r>
            <a:r>
              <a:rPr lang="en-GB"/>
              <a:t>, </a:t>
            </a:r>
            <a:r>
              <a:rPr lang="en-GB" err="1"/>
              <a:t>suscilla</a:t>
            </a:r>
            <a:r>
              <a:rPr lang="en-GB"/>
              <a:t> </a:t>
            </a:r>
            <a:r>
              <a:rPr lang="en-GB" err="1"/>
              <a:t>facilis</a:t>
            </a:r>
            <a:r>
              <a:rPr lang="en-GB"/>
              <a:t> </a:t>
            </a:r>
            <a:r>
              <a:rPr lang="en-GB" err="1"/>
              <a:t>nonsect</a:t>
            </a:r>
            <a:r>
              <a:rPr lang="en-GB"/>
              <a:t> </a:t>
            </a:r>
            <a:r>
              <a:rPr lang="en-GB" err="1"/>
              <a:t>etueriusto</a:t>
            </a:r>
            <a:r>
              <a:rPr lang="en-GB"/>
              <a:t> </a:t>
            </a:r>
            <a:r>
              <a:rPr lang="en-GB" err="1"/>
              <a:t>doloreet</a:t>
            </a:r>
            <a:r>
              <a:rPr lang="en-GB"/>
              <a:t> </a:t>
            </a:r>
            <a:r>
              <a:rPr lang="en-GB" err="1"/>
              <a:t>alisit</a:t>
            </a:r>
            <a:r>
              <a:rPr lang="en-GB"/>
              <a:t> </a:t>
            </a:r>
            <a:r>
              <a:rPr lang="en-GB" err="1"/>
              <a:t>autpat</a:t>
            </a:r>
            <a:r>
              <a:rPr lang="en-GB"/>
              <a:t>.</a:t>
            </a:r>
          </a:p>
          <a:p>
            <a:pPr lvl="0"/>
            <a:endParaRPr lang="en-GB"/>
          </a:p>
          <a:p>
            <a:pPr lvl="0"/>
            <a:r>
              <a:rPr lang="en-GB" err="1"/>
              <a:t>uismodo</a:t>
            </a:r>
            <a:r>
              <a:rPr lang="en-GB"/>
              <a:t> dip el in </a:t>
            </a:r>
            <a:r>
              <a:rPr lang="en-GB" err="1"/>
              <a:t>exer</a:t>
            </a:r>
            <a:r>
              <a:rPr lang="en-GB"/>
              <a:t> </a:t>
            </a:r>
            <a:r>
              <a:rPr lang="en-GB" err="1"/>
              <a:t>irit</a:t>
            </a:r>
            <a:r>
              <a:rPr lang="en-GB"/>
              <a:t> </a:t>
            </a:r>
            <a:r>
              <a:rPr lang="en-GB" err="1"/>
              <a:t>vel</a:t>
            </a:r>
            <a:r>
              <a:rPr lang="en-GB"/>
              <a:t> </a:t>
            </a:r>
            <a:r>
              <a:rPr lang="en-GB" err="1"/>
              <a:t>irit</a:t>
            </a:r>
            <a:r>
              <a:rPr lang="en-GB"/>
              <a:t> </a:t>
            </a:r>
            <a:r>
              <a:rPr lang="en-GB" err="1"/>
              <a:t>exeros</a:t>
            </a:r>
            <a:r>
              <a:rPr lang="en-GB"/>
              <a:t> </a:t>
            </a:r>
            <a:r>
              <a:rPr lang="en-GB" err="1"/>
              <a:t>nulputem</a:t>
            </a:r>
            <a:r>
              <a:rPr lang="en-GB"/>
              <a:t> </a:t>
            </a:r>
            <a:r>
              <a:rPr lang="en-GB" err="1"/>
              <a:t>iustrud</a:t>
            </a:r>
            <a:r>
              <a:rPr lang="en-GB"/>
              <a:t> do corer </a:t>
            </a:r>
            <a:r>
              <a:rPr lang="en-GB" err="1"/>
              <a:t>ilismod</a:t>
            </a:r>
            <a:r>
              <a:rPr lang="en-GB"/>
              <a:t> </a:t>
            </a:r>
            <a:r>
              <a:rPr lang="en-GB" err="1"/>
              <a:t>eros</a:t>
            </a:r>
            <a:r>
              <a:rPr lang="en-GB"/>
              <a:t> dip </a:t>
            </a:r>
            <a:r>
              <a:rPr lang="en-GB" err="1"/>
              <a:t>essecte</a:t>
            </a:r>
            <a:r>
              <a:rPr lang="en-GB"/>
              <a:t> </a:t>
            </a:r>
            <a:r>
              <a:rPr lang="en-GB" err="1"/>
              <a:t>consequ</a:t>
            </a:r>
            <a:r>
              <a:rPr lang="en-GB"/>
              <a:t> </a:t>
            </a:r>
            <a:r>
              <a:rPr lang="en-GB" err="1"/>
              <a:t>velit</a:t>
            </a:r>
            <a:r>
              <a:rPr lang="en-GB"/>
              <a:t>, </a:t>
            </a:r>
            <a:r>
              <a:rPr lang="en-GB" err="1"/>
              <a:t>dolenis</a:t>
            </a:r>
            <a:r>
              <a:rPr lang="en-GB"/>
              <a:t> </a:t>
            </a:r>
            <a:r>
              <a:rPr lang="en-GB" err="1"/>
              <a:t>nos</a:t>
            </a:r>
            <a:r>
              <a:rPr lang="en-GB"/>
              <a:t> </a:t>
            </a:r>
            <a:r>
              <a:rPr lang="en-GB" err="1"/>
              <a:t>adignim</a:t>
            </a:r>
            <a:r>
              <a:rPr lang="en-GB"/>
              <a:t> </a:t>
            </a:r>
            <a:r>
              <a:rPr lang="en-GB" err="1"/>
              <a:t>duis</a:t>
            </a:r>
            <a:r>
              <a:rPr lang="en-GB"/>
              <a:t> </a:t>
            </a:r>
            <a:r>
              <a:rPr lang="en-GB" err="1"/>
              <a:t>nos</a:t>
            </a:r>
            <a:r>
              <a:rPr lang="en-GB"/>
              <a:t> </a:t>
            </a:r>
            <a:r>
              <a:rPr lang="en-GB" err="1"/>
              <a:t>dolore</a:t>
            </a:r>
            <a:r>
              <a:rPr lang="en-GB"/>
              <a:t> </a:t>
            </a:r>
            <a:r>
              <a:rPr lang="en-GB" err="1"/>
              <a:t>doloreet</a:t>
            </a:r>
            <a:r>
              <a:rPr lang="en-GB"/>
              <a:t> </a:t>
            </a:r>
            <a:r>
              <a:rPr lang="en-GB" err="1"/>
              <a:t>conum</a:t>
            </a:r>
            <a:r>
              <a:rPr lang="en-GB"/>
              <a:t> </a:t>
            </a:r>
            <a:r>
              <a:rPr lang="en-GB" err="1"/>
              <a:t>dolorem</a:t>
            </a:r>
            <a:r>
              <a:rPr lang="en-GB"/>
              <a:t> </a:t>
            </a:r>
            <a:r>
              <a:rPr lang="en-GB" err="1"/>
              <a:t>vullut</a:t>
            </a:r>
            <a:r>
              <a:rPr lang="en-GB"/>
              <a:t> </a:t>
            </a:r>
            <a:r>
              <a:rPr lang="en-GB" err="1"/>
              <a:t>vercill</a:t>
            </a:r>
            <a:r>
              <a:rPr lang="en-GB"/>
              <a:t> </a:t>
            </a:r>
            <a:r>
              <a:rPr lang="en-GB" err="1"/>
              <a:t>utatet</a:t>
            </a:r>
            <a:r>
              <a:rPr lang="en-GB"/>
              <a:t>. XX% Reference copy </a:t>
            </a:r>
            <a:r>
              <a:rPr lang="en-GB" err="1"/>
              <a:t>lobor</a:t>
            </a:r>
            <a:r>
              <a:rPr lang="en-GB"/>
              <a:t> sum </a:t>
            </a:r>
            <a:r>
              <a:rPr lang="en-GB" err="1"/>
              <a:t>iliquatue</a:t>
            </a:r>
            <a:r>
              <a:rPr lang="en-GB"/>
              <a:t> </a:t>
            </a:r>
            <a:r>
              <a:rPr lang="en-GB" err="1"/>
              <a:t>facilisi</a:t>
            </a:r>
            <a:r>
              <a:rPr lang="en-GB"/>
              <a:t>.</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12"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3528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2390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a:t>Drag picture to placeholder or click icon to add</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9"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226748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2493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2"/>
            <a:ext cx="13442950" cy="7069862"/>
          </a:xfrm>
          <a:solidFill>
            <a:schemeClr val="accent5">
              <a:lumMod val="60000"/>
              <a:lumOff val="40000"/>
            </a:schemeClr>
          </a:solidFill>
        </p:spPr>
        <p:txBody>
          <a:bodyPr tIns="2520000"/>
          <a:lstStyle>
            <a:lvl1pPr algn="ctr">
              <a:buNone/>
              <a:defRPr sz="1200" i="1">
                <a:solidFill>
                  <a:schemeClr val="bg1"/>
                </a:solidFill>
              </a:defRPr>
            </a:lvl1pPr>
          </a:lstStyle>
          <a:p>
            <a:r>
              <a:rPr lang="en-US"/>
              <a:t>Drag picture to placeholder or click icon to add</a:t>
            </a:r>
          </a:p>
        </p:txBody>
      </p:sp>
      <p:sp>
        <p:nvSpPr>
          <p:cNvPr id="17" name="Text Placeholder 16"/>
          <p:cNvSpPr>
            <a:spLocks noGrp="1"/>
          </p:cNvSpPr>
          <p:nvPr>
            <p:ph type="body" sz="quarter" idx="20"/>
          </p:nvPr>
        </p:nvSpPr>
        <p:spPr bwMode="gray">
          <a:xfrm>
            <a:off x="-1" y="5148267"/>
            <a:ext cx="4670103"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0" name="Straight Connector 19"/>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22"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3" name="Text Placeholder 2"/>
          <p:cNvSpPr>
            <a:spLocks noGrp="1"/>
          </p:cNvSpPr>
          <p:nvPr>
            <p:ph type="body" sz="quarter" idx="21"/>
          </p:nvPr>
        </p:nvSpPr>
        <p:spPr>
          <a:xfrm>
            <a:off x="295276" y="5368925"/>
            <a:ext cx="4159249"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a:t>Click to edit Master text styles</a:t>
            </a:r>
          </a:p>
          <a:p>
            <a:pPr lvl="1"/>
            <a:r>
              <a:rPr lang="en-US"/>
              <a:t>Second level</a:t>
            </a:r>
          </a:p>
          <a:p>
            <a:pPr lvl="4"/>
            <a:r>
              <a:rPr lang="en-US"/>
              <a:t>Third level</a:t>
            </a:r>
          </a:p>
        </p:txBody>
      </p:sp>
      <p:sp>
        <p:nvSpPr>
          <p:cNvPr id="11" name="Title 1"/>
          <p:cNvSpPr>
            <a:spLocks noGrp="1"/>
          </p:cNvSpPr>
          <p:nvPr>
            <p:ph type="title" hasCustomPrompt="1"/>
          </p:nvPr>
        </p:nvSpPr>
        <p:spPr bwMode="gray">
          <a:xfrm>
            <a:off x="270003" y="264633"/>
            <a:ext cx="12413343" cy="302527"/>
          </a:xfrm>
        </p:spPr>
        <p:txBody>
          <a:bodyPr/>
          <a:lstStyle/>
          <a:p>
            <a:r>
              <a:rPr lang="en-US"/>
              <a:t>HEADER CANNOT RUN OVER MORE THAN ONE LINE</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203617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2595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2"/>
            <a:ext cx="13442950" cy="7069862"/>
          </a:xfrm>
          <a:solidFill>
            <a:schemeClr val="accent5">
              <a:lumMod val="60000"/>
              <a:lumOff val="40000"/>
            </a:schemeClr>
          </a:solidFill>
        </p:spPr>
        <p:txBody>
          <a:bodyPr tIns="2160000"/>
          <a:lstStyle>
            <a:lvl1pPr algn="ctr">
              <a:buNone/>
              <a:defRPr sz="1200" i="1">
                <a:solidFill>
                  <a:schemeClr val="bg1"/>
                </a:solidFill>
              </a:defRPr>
            </a:lvl1pPr>
          </a:lstStyle>
          <a:p>
            <a:r>
              <a:rPr lang="en-US"/>
              <a:t>Do not rescale image placeholder.</a:t>
            </a:r>
            <a:endParaRPr lang="en-GB"/>
          </a:p>
        </p:txBody>
      </p:sp>
      <p:sp>
        <p:nvSpPr>
          <p:cNvPr id="17" name="Text Placeholder 16"/>
          <p:cNvSpPr>
            <a:spLocks noGrp="1"/>
          </p:cNvSpPr>
          <p:nvPr>
            <p:ph type="body" sz="quarter" idx="20"/>
          </p:nvPr>
        </p:nvSpPr>
        <p:spPr bwMode="gray">
          <a:xfrm>
            <a:off x="-1" y="4034033"/>
            <a:ext cx="4670102" cy="3035831"/>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3" name="Straight Connector 12"/>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16"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10" name="Text Placeholder 2"/>
          <p:cNvSpPr>
            <a:spLocks noGrp="1"/>
          </p:cNvSpPr>
          <p:nvPr>
            <p:ph type="body" sz="quarter" idx="21"/>
          </p:nvPr>
        </p:nvSpPr>
        <p:spPr>
          <a:xfrm>
            <a:off x="295276" y="4321276"/>
            <a:ext cx="4159249" cy="2566887"/>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a:t>Click to edit Master text styles</a:t>
            </a:r>
          </a:p>
          <a:p>
            <a:pPr lvl="1"/>
            <a:r>
              <a:rPr lang="en-US"/>
              <a:t>Second level</a:t>
            </a:r>
          </a:p>
          <a:p>
            <a:pPr lvl="4"/>
            <a:r>
              <a:rPr lang="en-US"/>
              <a:t>Third level</a:t>
            </a:r>
          </a:p>
        </p:txBody>
      </p:sp>
      <p:sp>
        <p:nvSpPr>
          <p:cNvPr id="11" name="Title 1"/>
          <p:cNvSpPr>
            <a:spLocks noGrp="1"/>
          </p:cNvSpPr>
          <p:nvPr>
            <p:ph type="title" hasCustomPrompt="1"/>
          </p:nvPr>
        </p:nvSpPr>
        <p:spPr bwMode="gray">
          <a:xfrm>
            <a:off x="270003" y="264633"/>
            <a:ext cx="12413343" cy="302527"/>
          </a:xfrm>
        </p:spPr>
        <p:txBody>
          <a:bodyPr/>
          <a:lstStyle/>
          <a:p>
            <a:r>
              <a:rPr lang="en-US"/>
              <a:t>HEADER CANNOT RUN OVER MORE THAN ONE LINE</a:t>
            </a:r>
          </a:p>
        </p:txBody>
      </p:sp>
      <p:sp>
        <p:nvSpPr>
          <p:cNvPr id="18"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38380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2698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p:spPr>
        <p:txBody>
          <a:bodyPr tIns="2520000"/>
          <a:lstStyle>
            <a:lvl1pPr algn="ctr">
              <a:buNone/>
              <a:defRPr sz="1200" i="1">
                <a:solidFill>
                  <a:schemeClr val="bg1"/>
                </a:solidFill>
              </a:defRPr>
            </a:lvl1pPr>
          </a:lstStyle>
          <a:p>
            <a:endParaRPr lang="en-US"/>
          </a:p>
          <a:p>
            <a:r>
              <a:rPr lang="en-US"/>
              <a:t>Drag picture to placeholder or click icon to add</a:t>
            </a:r>
          </a:p>
        </p:txBody>
      </p:sp>
      <p:sp>
        <p:nvSpPr>
          <p:cNvPr id="2" name="Title 1"/>
          <p:cNvSpPr>
            <a:spLocks noGrp="1"/>
          </p:cNvSpPr>
          <p:nvPr>
            <p:ph type="title" hasCustomPrompt="1"/>
          </p:nvPr>
        </p:nvSpPr>
        <p:spPr bwMode="gray"/>
        <p:txBody>
          <a:bodyPr/>
          <a:lstStyle/>
          <a:p>
            <a:r>
              <a:rPr lang="en-US"/>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13"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11"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89832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2800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a:t>HEADER CANNOT RUN OVER MORE THAN ONE LINE</a:t>
            </a:r>
          </a:p>
        </p:txBody>
      </p:sp>
      <p:sp>
        <p:nvSpPr>
          <p:cNvPr id="14" name="Picture Placeholder 13"/>
          <p:cNvSpPr>
            <a:spLocks noGrp="1"/>
          </p:cNvSpPr>
          <p:nvPr>
            <p:ph type="pic" sz="quarter" idx="16"/>
          </p:nvPr>
        </p:nvSpPr>
        <p:spPr bwMode="gray">
          <a:xfrm>
            <a:off x="373651" y="1395413"/>
            <a:ext cx="12695650" cy="5672137"/>
          </a:xfrm>
          <a:solidFill>
            <a:srgbClr val="DFDEDE"/>
          </a:solidFill>
        </p:spPr>
        <p:txBody>
          <a:bodyPr tIns="1800000"/>
          <a:lstStyle>
            <a:lvl1pPr algn="ctr">
              <a:buNone/>
              <a:defRPr sz="1200" i="1">
                <a:solidFill>
                  <a:schemeClr val="bg1"/>
                </a:solidFill>
              </a:defRPr>
            </a:lvl1pPr>
          </a:lstStyle>
          <a:p>
            <a:r>
              <a:rPr lang="en-US"/>
              <a:t>Drag picture to placeholder or click icon to add</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8"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240313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2902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2" y="1395416"/>
            <a:ext cx="12695650" cy="4854575"/>
          </a:xfrm>
          <a:solidFill>
            <a:srgbClr val="DFDEDE"/>
          </a:solidFill>
        </p:spPr>
        <p:txBody>
          <a:bodyPr tIns="1440000"/>
          <a:lstStyle>
            <a:lvl1pPr algn="ctr">
              <a:buNone/>
              <a:defRPr sz="1200" i="1">
                <a:solidFill>
                  <a:schemeClr val="bg1"/>
                </a:solidFill>
              </a:defRPr>
            </a:lvl1pPr>
          </a:lstStyle>
          <a:p>
            <a:r>
              <a:rPr lang="en-US"/>
              <a:t>Drag picture to placeholder or click icon to add</a:t>
            </a:r>
          </a:p>
        </p:txBody>
      </p:sp>
      <p:sp>
        <p:nvSpPr>
          <p:cNvPr id="2" name="Title 1"/>
          <p:cNvSpPr>
            <a:spLocks noGrp="1"/>
          </p:cNvSpPr>
          <p:nvPr>
            <p:ph type="title" hasCustomPrompt="1"/>
          </p:nvPr>
        </p:nvSpPr>
        <p:spPr bwMode="gray"/>
        <p:txBody>
          <a:bodyPr/>
          <a:lstStyle/>
          <a:p>
            <a:r>
              <a:rPr lang="en-US"/>
              <a:t>HEADER CANNOT RUN OVER MORE THAN ONE LINE</a:t>
            </a:r>
          </a:p>
        </p:txBody>
      </p:sp>
      <p:sp>
        <p:nvSpPr>
          <p:cNvPr id="8" name="Text Placeholder 13"/>
          <p:cNvSpPr>
            <a:spLocks noGrp="1"/>
          </p:cNvSpPr>
          <p:nvPr>
            <p:ph type="body" sz="quarter" idx="17" hasCustomPrompt="1"/>
          </p:nvPr>
        </p:nvSpPr>
        <p:spPr bwMode="gray">
          <a:xfrm>
            <a:off x="381060" y="6379387"/>
            <a:ext cx="12448413" cy="172963"/>
          </a:xfrm>
        </p:spPr>
        <p:txBody>
          <a:bodyPr anchor="t" anchorCtr="0"/>
          <a:lstStyle>
            <a:lvl1pPr algn="l">
              <a:lnSpc>
                <a:spcPts val="1100"/>
              </a:lnSpc>
              <a:buNone/>
              <a:defRPr sz="1000" b="1" baseline="0">
                <a:solidFill>
                  <a:schemeClr val="accent3"/>
                </a:solidFill>
              </a:defRPr>
            </a:lvl1pPr>
          </a:lstStyle>
          <a:p>
            <a:pPr lvl="0"/>
            <a:r>
              <a:rPr lang="en-GB"/>
              <a:t>Sub Section Title</a:t>
            </a:r>
          </a:p>
        </p:txBody>
      </p:sp>
      <p:sp>
        <p:nvSpPr>
          <p:cNvPr id="11" name="Text Placeholder 13"/>
          <p:cNvSpPr>
            <a:spLocks noGrp="1"/>
          </p:cNvSpPr>
          <p:nvPr>
            <p:ph type="body" sz="quarter" idx="18" hasCustomPrompt="1"/>
          </p:nvPr>
        </p:nvSpPr>
        <p:spPr bwMode="gray">
          <a:xfrm>
            <a:off x="381060" y="6595266"/>
            <a:ext cx="12448413" cy="172963"/>
          </a:xfrm>
        </p:spPr>
        <p:txBody>
          <a:bodyPr anchor="t" anchorCtr="0"/>
          <a:lstStyle>
            <a:lvl1pPr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3"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15"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420073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2" y="1395417"/>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3005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a:t>HEADER CANNOT RUN OVER MORE THAN ONE LINE</a:t>
            </a:r>
          </a:p>
        </p:txBody>
      </p:sp>
      <p:sp>
        <p:nvSpPr>
          <p:cNvPr id="17" name="Text Placeholder 16"/>
          <p:cNvSpPr>
            <a:spLocks noGrp="1"/>
          </p:cNvSpPr>
          <p:nvPr>
            <p:ph type="body" sz="quarter" idx="20"/>
          </p:nvPr>
        </p:nvSpPr>
        <p:spPr bwMode="gray">
          <a:xfrm>
            <a:off x="-1" y="5148264"/>
            <a:ext cx="4670102" cy="1919288"/>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
        <p:nvSpPr>
          <p:cNvPr id="9" name="Text Placeholder 2"/>
          <p:cNvSpPr>
            <a:spLocks noGrp="1"/>
          </p:cNvSpPr>
          <p:nvPr>
            <p:ph type="body" sz="quarter" idx="21"/>
          </p:nvPr>
        </p:nvSpPr>
        <p:spPr>
          <a:xfrm>
            <a:off x="381062" y="5326243"/>
            <a:ext cx="4072954"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a:t>Click to edit Master text styles</a:t>
            </a:r>
          </a:p>
          <a:p>
            <a:pPr lvl="1"/>
            <a:r>
              <a:rPr lang="en-US"/>
              <a:t>Second level</a:t>
            </a:r>
          </a:p>
          <a:p>
            <a:pPr lvl="4"/>
            <a:r>
              <a:rPr lang="en-US"/>
              <a:t>Third level</a:t>
            </a:r>
          </a:p>
        </p:txBody>
      </p:sp>
    </p:spTree>
    <p:extLst>
      <p:ext uri="{BB962C8B-B14F-4D97-AF65-F5344CB8AC3E}">
        <p14:creationId xmlns:p14="http://schemas.microsoft.com/office/powerpoint/2010/main" val="180801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3107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a:t>HEADER CANNOT RUN OVER MORE THAN ONE LINE</a:t>
            </a:r>
          </a:p>
        </p:txBody>
      </p:sp>
      <p:sp>
        <p:nvSpPr>
          <p:cNvPr id="17" name="Rectangle 16"/>
          <p:cNvSpPr/>
          <p:nvPr userDrawn="1"/>
        </p:nvSpPr>
        <p:spPr>
          <a:xfrm>
            <a:off x="1" y="6737124"/>
            <a:ext cx="13442950" cy="130630"/>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899">
              <a:solidFill>
                <a:schemeClr val="bg1"/>
              </a:solidFill>
            </a:endParaRPr>
          </a:p>
        </p:txBody>
      </p:sp>
      <p:sp>
        <p:nvSpPr>
          <p:cNvPr id="14" name="Picture Placeholder 13"/>
          <p:cNvSpPr>
            <a:spLocks noGrp="1"/>
          </p:cNvSpPr>
          <p:nvPr>
            <p:ph type="pic" sz="quarter" idx="16"/>
          </p:nvPr>
        </p:nvSpPr>
        <p:spPr bwMode="gray">
          <a:xfrm>
            <a:off x="381062" y="1395413"/>
            <a:ext cx="12695650" cy="5672137"/>
          </a:xfrm>
          <a:solidFill>
            <a:schemeClr val="accent5">
              <a:lumMod val="60000"/>
              <a:lumOff val="40000"/>
            </a:schemeClr>
          </a:solidFill>
        </p:spPr>
        <p:txBody>
          <a:bodyPr tIns="1440000"/>
          <a:lstStyle>
            <a:lvl1pPr algn="ctr">
              <a:buNone/>
              <a:defRPr sz="1200" i="1">
                <a:solidFill>
                  <a:schemeClr val="bg1"/>
                </a:solidFill>
              </a:defRPr>
            </a:lvl1pPr>
          </a:lstStyle>
          <a:p>
            <a:r>
              <a:rPr lang="en-US"/>
              <a:t>Drag picture to placeholder or click icon to add</a:t>
            </a:r>
          </a:p>
        </p:txBody>
      </p:sp>
      <p:sp>
        <p:nvSpPr>
          <p:cNvPr id="20" name="Text Placeholder 16"/>
          <p:cNvSpPr>
            <a:spLocks noGrp="1"/>
          </p:cNvSpPr>
          <p:nvPr>
            <p:ph type="body" sz="quarter" idx="20"/>
          </p:nvPr>
        </p:nvSpPr>
        <p:spPr bwMode="gray">
          <a:xfrm>
            <a:off x="1" y="4043366"/>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
        <p:nvSpPr>
          <p:cNvPr id="10" name="Text Placeholder 2"/>
          <p:cNvSpPr>
            <a:spLocks noGrp="1"/>
          </p:cNvSpPr>
          <p:nvPr>
            <p:ph type="body" sz="quarter" idx="21"/>
          </p:nvPr>
        </p:nvSpPr>
        <p:spPr>
          <a:xfrm>
            <a:off x="381062" y="4277034"/>
            <a:ext cx="4072954" cy="2610467"/>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a:t>Click to edit Master text styles</a:t>
            </a:r>
          </a:p>
          <a:p>
            <a:pPr lvl="1"/>
            <a:r>
              <a:rPr lang="en-US"/>
              <a:t>Second level</a:t>
            </a:r>
          </a:p>
          <a:p>
            <a:pPr lvl="4"/>
            <a:r>
              <a:rPr lang="en-US"/>
              <a:t>Third level</a:t>
            </a:r>
          </a:p>
        </p:txBody>
      </p:sp>
    </p:spTree>
    <p:extLst>
      <p:ext uri="{BB962C8B-B14F-4D97-AF65-F5344CB8AC3E}">
        <p14:creationId xmlns:p14="http://schemas.microsoft.com/office/powerpoint/2010/main" val="261624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3210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a:t>HEADER CANNOT RUN OVER MORE THAN ONE LINE</a:t>
            </a:r>
          </a:p>
        </p:txBody>
      </p:sp>
      <p:sp>
        <p:nvSpPr>
          <p:cNvPr id="14" name="Picture Placeholder 13"/>
          <p:cNvSpPr>
            <a:spLocks noGrp="1"/>
          </p:cNvSpPr>
          <p:nvPr>
            <p:ph type="pic" sz="quarter" idx="18"/>
          </p:nvPr>
        </p:nvSpPr>
        <p:spPr bwMode="gray">
          <a:xfrm>
            <a:off x="4670104" y="1395414"/>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a:t>Drag picture to placeholder or click icon to add</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
        <p:nvSpPr>
          <p:cNvPr id="10" name="Text Placeholder 2"/>
          <p:cNvSpPr>
            <a:spLocks noGrp="1"/>
          </p:cNvSpPr>
          <p:nvPr>
            <p:ph type="body" sz="quarter" idx="21"/>
          </p:nvPr>
        </p:nvSpPr>
        <p:spPr>
          <a:xfrm>
            <a:off x="381062" y="1395414"/>
            <a:ext cx="4072954"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a:t>Click to edit Master text styles</a:t>
            </a:r>
          </a:p>
          <a:p>
            <a:pPr lvl="1"/>
            <a:r>
              <a:rPr lang="en-US"/>
              <a:t>Second level</a:t>
            </a:r>
          </a:p>
          <a:p>
            <a:pPr lvl="4"/>
            <a:r>
              <a:rPr lang="en-US"/>
              <a:t>Third level</a:t>
            </a:r>
          </a:p>
        </p:txBody>
      </p:sp>
    </p:spTree>
    <p:extLst>
      <p:ext uri="{BB962C8B-B14F-4D97-AF65-F5344CB8AC3E}">
        <p14:creationId xmlns:p14="http://schemas.microsoft.com/office/powerpoint/2010/main" val="140511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3312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5"/>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a:t>Drag picture to placeholder or click icon to add</a:t>
            </a:r>
          </a:p>
        </p:txBody>
      </p:sp>
      <p:sp>
        <p:nvSpPr>
          <p:cNvPr id="2" name="Title 1"/>
          <p:cNvSpPr>
            <a:spLocks noGrp="1"/>
          </p:cNvSpPr>
          <p:nvPr>
            <p:ph type="title" hasCustomPrompt="1"/>
          </p:nvPr>
        </p:nvSpPr>
        <p:spPr bwMode="gray"/>
        <p:txBody>
          <a:bodyPr/>
          <a:lstStyle/>
          <a:p>
            <a:r>
              <a:rPr lang="en-US"/>
              <a:t>HEADER CANNOT RUN OVER MORE THAN ONE LINE</a:t>
            </a:r>
          </a:p>
        </p:txBody>
      </p:sp>
      <p:sp>
        <p:nvSpPr>
          <p:cNvPr id="8" name="Text Placeholder 13"/>
          <p:cNvSpPr>
            <a:spLocks noGrp="1"/>
          </p:cNvSpPr>
          <p:nvPr>
            <p:ph type="body" sz="quarter" idx="17" hasCustomPrompt="1"/>
          </p:nvPr>
        </p:nvSpPr>
        <p:spPr bwMode="gray">
          <a:xfrm>
            <a:off x="381060" y="6088459"/>
            <a:ext cx="4140005"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1" name="Text Placeholder 13"/>
          <p:cNvSpPr>
            <a:spLocks noGrp="1"/>
          </p:cNvSpPr>
          <p:nvPr>
            <p:ph type="body" sz="quarter" idx="18" hasCustomPrompt="1"/>
          </p:nvPr>
        </p:nvSpPr>
        <p:spPr bwMode="gray">
          <a:xfrm>
            <a:off x="381060" y="6307095"/>
            <a:ext cx="4140005" cy="172963"/>
          </a:xfrm>
        </p:spPr>
        <p:txBody>
          <a:bodyPr anchor="t" anchorCtr="0"/>
          <a:lstStyle>
            <a:lvl1pPr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3" name="Picture Placeholder 13"/>
          <p:cNvSpPr>
            <a:spLocks noGrp="1"/>
          </p:cNvSpPr>
          <p:nvPr>
            <p:ph type="pic" sz="quarter" idx="19"/>
          </p:nvPr>
        </p:nvSpPr>
        <p:spPr bwMode="gray">
          <a:xfrm>
            <a:off x="4671688" y="1395415"/>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a:t>Drag picture to placeholder or click icon to add</a:t>
            </a:r>
          </a:p>
        </p:txBody>
      </p:sp>
      <p:sp>
        <p:nvSpPr>
          <p:cNvPr id="15" name="Text Placeholder 13"/>
          <p:cNvSpPr>
            <a:spLocks noGrp="1"/>
          </p:cNvSpPr>
          <p:nvPr>
            <p:ph type="body" sz="quarter" idx="20" hasCustomPrompt="1"/>
          </p:nvPr>
        </p:nvSpPr>
        <p:spPr bwMode="gray">
          <a:xfrm>
            <a:off x="4669374" y="6089729"/>
            <a:ext cx="4128763"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6" name="Text Placeholder 13"/>
          <p:cNvSpPr>
            <a:spLocks noGrp="1"/>
          </p:cNvSpPr>
          <p:nvPr>
            <p:ph type="body" sz="quarter" idx="21" hasCustomPrompt="1"/>
          </p:nvPr>
        </p:nvSpPr>
        <p:spPr bwMode="gray">
          <a:xfrm>
            <a:off x="4669374" y="6267182"/>
            <a:ext cx="4128763" cy="172963"/>
          </a:xfrm>
        </p:spPr>
        <p:txBody>
          <a:bodyPr anchor="t" anchorCtr="0"/>
          <a:lstStyle>
            <a:lvl1pPr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7" name="Picture Placeholder 13"/>
          <p:cNvSpPr>
            <a:spLocks noGrp="1"/>
          </p:cNvSpPr>
          <p:nvPr>
            <p:ph type="pic" sz="quarter" idx="22"/>
          </p:nvPr>
        </p:nvSpPr>
        <p:spPr bwMode="gray">
          <a:xfrm>
            <a:off x="8946443" y="1395415"/>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a:t>Drag picture to placeholder or click icon to add</a:t>
            </a:r>
          </a:p>
        </p:txBody>
      </p:sp>
      <p:sp>
        <p:nvSpPr>
          <p:cNvPr id="18" name="Text Placeholder 13"/>
          <p:cNvSpPr>
            <a:spLocks noGrp="1"/>
          </p:cNvSpPr>
          <p:nvPr>
            <p:ph type="body" sz="quarter" idx="23" hasCustomPrompt="1"/>
          </p:nvPr>
        </p:nvSpPr>
        <p:spPr bwMode="gray">
          <a:xfrm>
            <a:off x="8946442" y="6089729"/>
            <a:ext cx="4165615"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9" name="Text Placeholder 13"/>
          <p:cNvSpPr>
            <a:spLocks noGrp="1"/>
          </p:cNvSpPr>
          <p:nvPr>
            <p:ph type="body" sz="quarter" idx="24" hasCustomPrompt="1"/>
          </p:nvPr>
        </p:nvSpPr>
        <p:spPr bwMode="gray">
          <a:xfrm>
            <a:off x="8946442" y="6267182"/>
            <a:ext cx="4165615" cy="172963"/>
          </a:xfrm>
        </p:spPr>
        <p:txBody>
          <a:bodyPr anchor="t" anchorCtr="0"/>
          <a:lstStyle>
            <a:lvl1pPr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20"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22"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89964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9" y="1796418"/>
            <a:ext cx="1862578" cy="27519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a:t>
            </a:r>
          </a:p>
          <a:p>
            <a:r>
              <a:rPr lang="en-US"/>
              <a:t>or click icon to add</a:t>
            </a:r>
          </a:p>
        </p:txBody>
      </p:sp>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3414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42" name="Text Placeholder 13"/>
          <p:cNvSpPr>
            <a:spLocks noGrp="1"/>
          </p:cNvSpPr>
          <p:nvPr>
            <p:ph type="body" sz="quarter" idx="36" hasCustomPrompt="1"/>
          </p:nvPr>
        </p:nvSpPr>
        <p:spPr bwMode="gray">
          <a:xfrm>
            <a:off x="501969" y="4850981"/>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50" name="Picture Placeholder 4"/>
          <p:cNvSpPr>
            <a:spLocks noGrp="1"/>
          </p:cNvSpPr>
          <p:nvPr>
            <p:ph type="pic" sz="quarter" idx="37"/>
          </p:nvPr>
        </p:nvSpPr>
        <p:spPr>
          <a:xfrm>
            <a:off x="2605087" y="2722248"/>
            <a:ext cx="1862578" cy="27519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or click icon to add</a:t>
            </a:r>
          </a:p>
        </p:txBody>
      </p:sp>
      <p:sp>
        <p:nvSpPr>
          <p:cNvPr id="51" name="Text Placeholder 13"/>
          <p:cNvSpPr>
            <a:spLocks noGrp="1"/>
          </p:cNvSpPr>
          <p:nvPr>
            <p:ph type="body" sz="quarter" idx="38" hasCustomPrompt="1"/>
          </p:nvPr>
        </p:nvSpPr>
        <p:spPr bwMode="gray">
          <a:xfrm>
            <a:off x="2605089" y="5564221"/>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52" name="Text Placeholder 13"/>
          <p:cNvSpPr>
            <a:spLocks noGrp="1"/>
          </p:cNvSpPr>
          <p:nvPr>
            <p:ph type="body" sz="quarter" idx="39" hasCustomPrompt="1"/>
          </p:nvPr>
        </p:nvSpPr>
        <p:spPr bwMode="gray">
          <a:xfrm>
            <a:off x="2605089" y="57768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53" name="Picture Placeholder 4"/>
          <p:cNvSpPr>
            <a:spLocks noGrp="1"/>
          </p:cNvSpPr>
          <p:nvPr>
            <p:ph type="pic" sz="quarter" idx="40"/>
          </p:nvPr>
        </p:nvSpPr>
        <p:spPr>
          <a:xfrm>
            <a:off x="4708206" y="1796418"/>
            <a:ext cx="1862578" cy="27519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55" name="Text Placeholder 13"/>
          <p:cNvSpPr>
            <a:spLocks noGrp="1"/>
          </p:cNvSpPr>
          <p:nvPr>
            <p:ph type="body" sz="quarter" idx="42" hasCustomPrompt="1"/>
          </p:nvPr>
        </p:nvSpPr>
        <p:spPr bwMode="gray">
          <a:xfrm>
            <a:off x="4708208" y="4850981"/>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56" name="Picture Placeholder 4"/>
          <p:cNvSpPr>
            <a:spLocks noGrp="1"/>
          </p:cNvSpPr>
          <p:nvPr>
            <p:ph type="pic" sz="quarter" idx="43"/>
          </p:nvPr>
        </p:nvSpPr>
        <p:spPr>
          <a:xfrm>
            <a:off x="6811325" y="2722248"/>
            <a:ext cx="1862578" cy="27519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or click icon to add</a:t>
            </a:r>
          </a:p>
        </p:txBody>
      </p:sp>
      <p:sp>
        <p:nvSpPr>
          <p:cNvPr id="57" name="Text Placeholder 13"/>
          <p:cNvSpPr>
            <a:spLocks noGrp="1"/>
          </p:cNvSpPr>
          <p:nvPr>
            <p:ph type="body" sz="quarter" idx="44" hasCustomPrompt="1"/>
          </p:nvPr>
        </p:nvSpPr>
        <p:spPr bwMode="gray">
          <a:xfrm>
            <a:off x="6811327" y="5564221"/>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58" name="Text Placeholder 13"/>
          <p:cNvSpPr>
            <a:spLocks noGrp="1"/>
          </p:cNvSpPr>
          <p:nvPr>
            <p:ph type="body" sz="quarter" idx="45" hasCustomPrompt="1"/>
          </p:nvPr>
        </p:nvSpPr>
        <p:spPr bwMode="gray">
          <a:xfrm>
            <a:off x="6811327" y="57768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59" name="Picture Placeholder 4"/>
          <p:cNvSpPr>
            <a:spLocks noGrp="1"/>
          </p:cNvSpPr>
          <p:nvPr>
            <p:ph type="pic" sz="quarter" idx="46"/>
          </p:nvPr>
        </p:nvSpPr>
        <p:spPr>
          <a:xfrm>
            <a:off x="8914444" y="1796418"/>
            <a:ext cx="1862578" cy="27519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or click icon to add</a:t>
            </a:r>
          </a:p>
        </p:txBody>
      </p:sp>
      <p:sp>
        <p:nvSpPr>
          <p:cNvPr id="60" name="Text Placeholder 13"/>
          <p:cNvSpPr>
            <a:spLocks noGrp="1"/>
          </p:cNvSpPr>
          <p:nvPr>
            <p:ph type="body" sz="quarter" idx="47" hasCustomPrompt="1"/>
          </p:nvPr>
        </p:nvSpPr>
        <p:spPr bwMode="gray">
          <a:xfrm>
            <a:off x="8914444" y="463839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61" name="Text Placeholder 13"/>
          <p:cNvSpPr>
            <a:spLocks noGrp="1"/>
          </p:cNvSpPr>
          <p:nvPr>
            <p:ph type="body" sz="quarter" idx="48" hasCustomPrompt="1"/>
          </p:nvPr>
        </p:nvSpPr>
        <p:spPr bwMode="gray">
          <a:xfrm>
            <a:off x="8914444" y="4850981"/>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62" name="Picture Placeholder 4"/>
          <p:cNvSpPr>
            <a:spLocks noGrp="1"/>
          </p:cNvSpPr>
          <p:nvPr>
            <p:ph type="pic" sz="quarter" idx="49"/>
          </p:nvPr>
        </p:nvSpPr>
        <p:spPr>
          <a:xfrm>
            <a:off x="11017562" y="2722248"/>
            <a:ext cx="1862578" cy="27519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or click icon to add</a:t>
            </a:r>
          </a:p>
        </p:txBody>
      </p:sp>
      <p:sp>
        <p:nvSpPr>
          <p:cNvPr id="63" name="Text Placeholder 13"/>
          <p:cNvSpPr>
            <a:spLocks noGrp="1"/>
          </p:cNvSpPr>
          <p:nvPr>
            <p:ph type="body" sz="quarter" idx="50" hasCustomPrompt="1"/>
          </p:nvPr>
        </p:nvSpPr>
        <p:spPr bwMode="gray">
          <a:xfrm>
            <a:off x="11017563" y="5564221"/>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64" name="Text Placeholder 13"/>
          <p:cNvSpPr>
            <a:spLocks noGrp="1"/>
          </p:cNvSpPr>
          <p:nvPr>
            <p:ph type="body" sz="quarter" idx="51" hasCustomPrompt="1"/>
          </p:nvPr>
        </p:nvSpPr>
        <p:spPr bwMode="gray">
          <a:xfrm>
            <a:off x="11017563" y="57768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24"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26"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330430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9" y="2265048"/>
            <a:ext cx="1862578" cy="2751975"/>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7" name="Title 5"/>
          <p:cNvSpPr>
            <a:spLocks noGrp="1"/>
          </p:cNvSpPr>
          <p:nvPr>
            <p:ph type="title" hasCustomPrompt="1"/>
          </p:nvPr>
        </p:nvSpPr>
        <p:spPr>
          <a:xfrm>
            <a:off x="270003" y="270001"/>
            <a:ext cx="12413343" cy="297158"/>
          </a:xfrm>
        </p:spPr>
        <p:txBody>
          <a:bodyPr/>
          <a:lstStyle/>
          <a:p>
            <a:r>
              <a:rPr lang="en-US"/>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0" name="Picture Placeholder 4"/>
          <p:cNvSpPr>
            <a:spLocks noGrp="1"/>
          </p:cNvSpPr>
          <p:nvPr>
            <p:ph type="pic" sz="quarter" idx="37"/>
          </p:nvPr>
        </p:nvSpPr>
        <p:spPr>
          <a:xfrm>
            <a:off x="2605087" y="2265048"/>
            <a:ext cx="1862578" cy="2751975"/>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3" name="Picture Placeholder 4"/>
          <p:cNvSpPr>
            <a:spLocks noGrp="1"/>
          </p:cNvSpPr>
          <p:nvPr>
            <p:ph type="pic" sz="quarter" idx="40"/>
          </p:nvPr>
        </p:nvSpPr>
        <p:spPr>
          <a:xfrm>
            <a:off x="4708206" y="2265048"/>
            <a:ext cx="1862578" cy="2751975"/>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6" name="Picture Placeholder 4"/>
          <p:cNvSpPr>
            <a:spLocks noGrp="1"/>
          </p:cNvSpPr>
          <p:nvPr>
            <p:ph type="pic" sz="quarter" idx="43"/>
          </p:nvPr>
        </p:nvSpPr>
        <p:spPr>
          <a:xfrm>
            <a:off x="6811325" y="2265048"/>
            <a:ext cx="1862578" cy="2751975"/>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9" name="Picture Placeholder 4"/>
          <p:cNvSpPr>
            <a:spLocks noGrp="1"/>
          </p:cNvSpPr>
          <p:nvPr>
            <p:ph type="pic" sz="quarter" idx="46"/>
          </p:nvPr>
        </p:nvSpPr>
        <p:spPr>
          <a:xfrm>
            <a:off x="8914444" y="2265048"/>
            <a:ext cx="1862578" cy="2751975"/>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20" name="Text Placeholder 13"/>
          <p:cNvSpPr>
            <a:spLocks noGrp="1"/>
          </p:cNvSpPr>
          <p:nvPr>
            <p:ph type="body" sz="quarter" idx="47" hasCustomPrompt="1"/>
          </p:nvPr>
        </p:nvSpPr>
        <p:spPr bwMode="gray">
          <a:xfrm>
            <a:off x="8914444" y="510702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21" name="Text Placeholder 13"/>
          <p:cNvSpPr>
            <a:spLocks noGrp="1"/>
          </p:cNvSpPr>
          <p:nvPr>
            <p:ph type="body" sz="quarter" idx="48" hasCustomPrompt="1"/>
          </p:nvPr>
        </p:nvSpPr>
        <p:spPr bwMode="gray">
          <a:xfrm>
            <a:off x="8914444"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22" name="Picture Placeholder 4"/>
          <p:cNvSpPr>
            <a:spLocks noGrp="1"/>
          </p:cNvSpPr>
          <p:nvPr>
            <p:ph type="pic" sz="quarter" idx="49"/>
          </p:nvPr>
        </p:nvSpPr>
        <p:spPr>
          <a:xfrm>
            <a:off x="11017562" y="2265048"/>
            <a:ext cx="1862578" cy="2751975"/>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25"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28"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17367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3"/>
            <a:ext cx="1599049" cy="2362610"/>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4" name="Title 5"/>
          <p:cNvSpPr>
            <a:spLocks noGrp="1"/>
          </p:cNvSpPr>
          <p:nvPr>
            <p:ph type="title" hasCustomPrompt="1"/>
          </p:nvPr>
        </p:nvSpPr>
        <p:spPr>
          <a:xfrm>
            <a:off x="270003" y="270001"/>
            <a:ext cx="12413343" cy="297158"/>
          </a:xfrm>
        </p:spPr>
        <p:txBody>
          <a:bodyPr/>
          <a:lstStyle/>
          <a:p>
            <a:r>
              <a:rPr lang="en-US"/>
              <a:t>HEADER CANNOT RUN OVER MORE THAN ONE LINE</a:t>
            </a:r>
          </a:p>
        </p:txBody>
      </p:sp>
      <p:sp>
        <p:nvSpPr>
          <p:cNvPr id="7" name="Picture Placeholder 4"/>
          <p:cNvSpPr>
            <a:spLocks noGrp="1"/>
          </p:cNvSpPr>
          <p:nvPr>
            <p:ph type="pic" sz="quarter" idx="37"/>
          </p:nvPr>
        </p:nvSpPr>
        <p:spPr>
          <a:xfrm>
            <a:off x="3825368" y="1342493"/>
            <a:ext cx="1599049" cy="2362610"/>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10" name="Picture Placeholder 4"/>
          <p:cNvSpPr>
            <a:spLocks noGrp="1"/>
          </p:cNvSpPr>
          <p:nvPr>
            <p:ph type="pic" sz="quarter" idx="40"/>
          </p:nvPr>
        </p:nvSpPr>
        <p:spPr>
          <a:xfrm>
            <a:off x="5928488" y="1342493"/>
            <a:ext cx="1599049" cy="2362610"/>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13" name="Picture Placeholder 4"/>
          <p:cNvSpPr>
            <a:spLocks noGrp="1"/>
          </p:cNvSpPr>
          <p:nvPr>
            <p:ph type="pic" sz="quarter" idx="43"/>
          </p:nvPr>
        </p:nvSpPr>
        <p:spPr>
          <a:xfrm>
            <a:off x="8031607" y="1342493"/>
            <a:ext cx="1599049" cy="2362610"/>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14" name="Text Placeholder 13"/>
          <p:cNvSpPr>
            <a:spLocks noGrp="1"/>
          </p:cNvSpPr>
          <p:nvPr>
            <p:ph type="body" sz="quarter" idx="44" hasCustomPrompt="1"/>
          </p:nvPr>
        </p:nvSpPr>
        <p:spPr bwMode="gray">
          <a:xfrm>
            <a:off x="1732707" y="3775267"/>
            <a:ext cx="1588595" cy="266284"/>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22"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2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
        <p:nvSpPr>
          <p:cNvPr id="24" name="Picture Placeholder 4"/>
          <p:cNvSpPr>
            <a:spLocks noGrp="1"/>
          </p:cNvSpPr>
          <p:nvPr>
            <p:ph type="pic" sz="quarter" idx="46"/>
          </p:nvPr>
        </p:nvSpPr>
        <p:spPr>
          <a:xfrm>
            <a:off x="10134726" y="1342493"/>
            <a:ext cx="1599049" cy="2362610"/>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25" name="Picture Placeholder 4"/>
          <p:cNvSpPr>
            <a:spLocks noGrp="1"/>
          </p:cNvSpPr>
          <p:nvPr>
            <p:ph type="pic" sz="quarter" idx="47"/>
          </p:nvPr>
        </p:nvSpPr>
        <p:spPr>
          <a:xfrm>
            <a:off x="1722249" y="4179861"/>
            <a:ext cx="1599049" cy="2362610"/>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26" name="Picture Placeholder 4"/>
          <p:cNvSpPr>
            <a:spLocks noGrp="1"/>
          </p:cNvSpPr>
          <p:nvPr>
            <p:ph type="pic" sz="quarter" idx="48"/>
          </p:nvPr>
        </p:nvSpPr>
        <p:spPr>
          <a:xfrm>
            <a:off x="3825368" y="4179861"/>
            <a:ext cx="1599049" cy="2362610"/>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27" name="Picture Placeholder 4"/>
          <p:cNvSpPr>
            <a:spLocks noGrp="1"/>
          </p:cNvSpPr>
          <p:nvPr>
            <p:ph type="pic" sz="quarter" idx="49"/>
          </p:nvPr>
        </p:nvSpPr>
        <p:spPr>
          <a:xfrm>
            <a:off x="5928488" y="4179861"/>
            <a:ext cx="1599049" cy="2362610"/>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28" name="Picture Placeholder 4"/>
          <p:cNvSpPr>
            <a:spLocks noGrp="1"/>
          </p:cNvSpPr>
          <p:nvPr>
            <p:ph type="pic" sz="quarter" idx="50"/>
          </p:nvPr>
        </p:nvSpPr>
        <p:spPr>
          <a:xfrm>
            <a:off x="8031607" y="4179861"/>
            <a:ext cx="1599049" cy="2362610"/>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29" name="Picture Placeholder 4"/>
          <p:cNvSpPr>
            <a:spLocks noGrp="1"/>
          </p:cNvSpPr>
          <p:nvPr>
            <p:ph type="pic" sz="quarter" idx="51"/>
          </p:nvPr>
        </p:nvSpPr>
        <p:spPr>
          <a:xfrm>
            <a:off x="10134726" y="4179861"/>
            <a:ext cx="1599049" cy="2362610"/>
          </a:xfrm>
          <a:solidFill>
            <a:schemeClr val="accent5"/>
          </a:solidFill>
        </p:spPr>
        <p:txBody>
          <a:bodyPr/>
          <a:lstStyle>
            <a:lvl1pPr algn="ctr">
              <a:lnSpc>
                <a:spcPct val="100000"/>
              </a:lnSpc>
              <a:defRPr sz="1000" b="1" i="1">
                <a:solidFill>
                  <a:schemeClr val="bg1"/>
                </a:solidFill>
              </a:defRPr>
            </a:lvl1pPr>
          </a:lstStyle>
          <a:p>
            <a:r>
              <a:rPr lang="en-US"/>
              <a:t>Drag picture to placeholder or click icon to add</a:t>
            </a:r>
          </a:p>
        </p:txBody>
      </p:sp>
      <p:sp>
        <p:nvSpPr>
          <p:cNvPr id="30" name="Text Placeholder 13"/>
          <p:cNvSpPr>
            <a:spLocks noGrp="1"/>
          </p:cNvSpPr>
          <p:nvPr>
            <p:ph type="body" sz="quarter" idx="52" hasCustomPrompt="1"/>
          </p:nvPr>
        </p:nvSpPr>
        <p:spPr bwMode="gray">
          <a:xfrm>
            <a:off x="3825371" y="3775267"/>
            <a:ext cx="1588595" cy="266284"/>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31" name="Text Placeholder 13"/>
          <p:cNvSpPr>
            <a:spLocks noGrp="1"/>
          </p:cNvSpPr>
          <p:nvPr>
            <p:ph type="body" sz="quarter" idx="53" hasCustomPrompt="1"/>
          </p:nvPr>
        </p:nvSpPr>
        <p:spPr bwMode="gray">
          <a:xfrm>
            <a:off x="5928490" y="3775267"/>
            <a:ext cx="1588595" cy="266284"/>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32" name="Text Placeholder 13"/>
          <p:cNvSpPr>
            <a:spLocks noGrp="1"/>
          </p:cNvSpPr>
          <p:nvPr>
            <p:ph type="body" sz="quarter" idx="54" hasCustomPrompt="1"/>
          </p:nvPr>
        </p:nvSpPr>
        <p:spPr bwMode="gray">
          <a:xfrm>
            <a:off x="8031609" y="3775267"/>
            <a:ext cx="1588595" cy="266284"/>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33" name="Text Placeholder 13"/>
          <p:cNvSpPr>
            <a:spLocks noGrp="1"/>
          </p:cNvSpPr>
          <p:nvPr>
            <p:ph type="body" sz="quarter" idx="55" hasCustomPrompt="1"/>
          </p:nvPr>
        </p:nvSpPr>
        <p:spPr bwMode="gray">
          <a:xfrm>
            <a:off x="10145182" y="3775267"/>
            <a:ext cx="1588595" cy="266284"/>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34" name="Text Placeholder 13"/>
          <p:cNvSpPr>
            <a:spLocks noGrp="1"/>
          </p:cNvSpPr>
          <p:nvPr>
            <p:ph type="body" sz="quarter" idx="56" hasCustomPrompt="1"/>
          </p:nvPr>
        </p:nvSpPr>
        <p:spPr bwMode="gray">
          <a:xfrm>
            <a:off x="1732707" y="6630511"/>
            <a:ext cx="1588595" cy="266284"/>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35" name="Text Placeholder 13"/>
          <p:cNvSpPr>
            <a:spLocks noGrp="1"/>
          </p:cNvSpPr>
          <p:nvPr>
            <p:ph type="body" sz="quarter" idx="57" hasCustomPrompt="1"/>
          </p:nvPr>
        </p:nvSpPr>
        <p:spPr bwMode="gray">
          <a:xfrm>
            <a:off x="3825371" y="6630511"/>
            <a:ext cx="1588595" cy="266284"/>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36" name="Text Placeholder 13"/>
          <p:cNvSpPr>
            <a:spLocks noGrp="1"/>
          </p:cNvSpPr>
          <p:nvPr>
            <p:ph type="body" sz="quarter" idx="58" hasCustomPrompt="1"/>
          </p:nvPr>
        </p:nvSpPr>
        <p:spPr bwMode="gray">
          <a:xfrm>
            <a:off x="5928490" y="6630511"/>
            <a:ext cx="1588595" cy="266284"/>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37" name="Text Placeholder 13"/>
          <p:cNvSpPr>
            <a:spLocks noGrp="1"/>
          </p:cNvSpPr>
          <p:nvPr>
            <p:ph type="body" sz="quarter" idx="59" hasCustomPrompt="1"/>
          </p:nvPr>
        </p:nvSpPr>
        <p:spPr bwMode="gray">
          <a:xfrm>
            <a:off x="8031609" y="6630511"/>
            <a:ext cx="1588595" cy="266284"/>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38" name="Text Placeholder 13"/>
          <p:cNvSpPr>
            <a:spLocks noGrp="1"/>
          </p:cNvSpPr>
          <p:nvPr>
            <p:ph type="body" sz="quarter" idx="60" hasCustomPrompt="1"/>
          </p:nvPr>
        </p:nvSpPr>
        <p:spPr bwMode="gray">
          <a:xfrm>
            <a:off x="10145182" y="6630511"/>
            <a:ext cx="1588595" cy="266284"/>
          </a:xfrm>
        </p:spPr>
        <p:txBody>
          <a:bodyPr anchor="t" anchorCtr="0"/>
          <a:lstStyle>
            <a:lvl1pPr algn="l">
              <a:lnSpc>
                <a:spcPts val="1100"/>
              </a:lnSpc>
              <a:buNone/>
              <a:defRPr sz="1000" b="1" baseline="0">
                <a:solidFill>
                  <a:schemeClr val="tx1"/>
                </a:solidFill>
              </a:defRPr>
            </a:lvl1pPr>
          </a:lstStyle>
          <a:p>
            <a:pPr lvl="0"/>
            <a:r>
              <a:rPr lang="en-GB"/>
              <a:t>Sub Section Title</a:t>
            </a:r>
          </a:p>
        </p:txBody>
      </p:sp>
    </p:spTree>
    <p:extLst>
      <p:ext uri="{BB962C8B-B14F-4D97-AF65-F5344CB8AC3E}">
        <p14:creationId xmlns:p14="http://schemas.microsoft.com/office/powerpoint/2010/main" val="63001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4"/>
            <a:ext cx="2928749" cy="4327250"/>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4" name="Text Placeholder 13"/>
          <p:cNvSpPr>
            <a:spLocks noGrp="1"/>
          </p:cNvSpPr>
          <p:nvPr>
            <p:ph type="body" sz="quarter" idx="35" hasCustomPrompt="1"/>
          </p:nvPr>
        </p:nvSpPr>
        <p:spPr bwMode="gray">
          <a:xfrm>
            <a:off x="499440" y="601932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5" name="Text Placeholder 13"/>
          <p:cNvSpPr>
            <a:spLocks noGrp="1"/>
          </p:cNvSpPr>
          <p:nvPr>
            <p:ph type="body" sz="quarter" idx="36" hasCustomPrompt="1"/>
          </p:nvPr>
        </p:nvSpPr>
        <p:spPr bwMode="gray">
          <a:xfrm>
            <a:off x="499440"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7"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10"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
        <p:nvSpPr>
          <p:cNvPr id="12" name="Picture Placeholder 4"/>
          <p:cNvSpPr>
            <a:spLocks noGrp="1"/>
          </p:cNvSpPr>
          <p:nvPr>
            <p:ph type="pic" sz="quarter" idx="37"/>
          </p:nvPr>
        </p:nvSpPr>
        <p:spPr>
          <a:xfrm>
            <a:off x="3671216" y="1538654"/>
            <a:ext cx="2928749" cy="4327250"/>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13" name="Picture Placeholder 4"/>
          <p:cNvSpPr>
            <a:spLocks noGrp="1"/>
          </p:cNvSpPr>
          <p:nvPr>
            <p:ph type="pic" sz="quarter" idx="38"/>
          </p:nvPr>
        </p:nvSpPr>
        <p:spPr>
          <a:xfrm>
            <a:off x="6842988" y="1538654"/>
            <a:ext cx="2928749" cy="4327250"/>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14" name="Picture Placeholder 4"/>
          <p:cNvSpPr>
            <a:spLocks noGrp="1"/>
          </p:cNvSpPr>
          <p:nvPr>
            <p:ph type="pic" sz="quarter" idx="39"/>
          </p:nvPr>
        </p:nvSpPr>
        <p:spPr>
          <a:xfrm>
            <a:off x="10014761" y="1538654"/>
            <a:ext cx="2928749" cy="4327250"/>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15" name="Text Placeholder 13"/>
          <p:cNvSpPr>
            <a:spLocks noGrp="1"/>
          </p:cNvSpPr>
          <p:nvPr>
            <p:ph type="body" sz="quarter" idx="40" hasCustomPrompt="1"/>
          </p:nvPr>
        </p:nvSpPr>
        <p:spPr bwMode="gray">
          <a:xfrm>
            <a:off x="3671215" y="601932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6" name="Text Placeholder 13"/>
          <p:cNvSpPr>
            <a:spLocks noGrp="1"/>
          </p:cNvSpPr>
          <p:nvPr>
            <p:ph type="body" sz="quarter" idx="41" hasCustomPrompt="1"/>
          </p:nvPr>
        </p:nvSpPr>
        <p:spPr bwMode="gray">
          <a:xfrm>
            <a:off x="3671215"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7" name="Text Placeholder 13"/>
          <p:cNvSpPr>
            <a:spLocks noGrp="1"/>
          </p:cNvSpPr>
          <p:nvPr>
            <p:ph type="body" sz="quarter" idx="42" hasCustomPrompt="1"/>
          </p:nvPr>
        </p:nvSpPr>
        <p:spPr bwMode="gray">
          <a:xfrm>
            <a:off x="6842988" y="601932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8" name="Text Placeholder 13"/>
          <p:cNvSpPr>
            <a:spLocks noGrp="1"/>
          </p:cNvSpPr>
          <p:nvPr>
            <p:ph type="body" sz="quarter" idx="43" hasCustomPrompt="1"/>
          </p:nvPr>
        </p:nvSpPr>
        <p:spPr bwMode="gray">
          <a:xfrm>
            <a:off x="6842988"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9" name="Text Placeholder 13"/>
          <p:cNvSpPr>
            <a:spLocks noGrp="1"/>
          </p:cNvSpPr>
          <p:nvPr>
            <p:ph type="body" sz="quarter" idx="44" hasCustomPrompt="1"/>
          </p:nvPr>
        </p:nvSpPr>
        <p:spPr bwMode="gray">
          <a:xfrm>
            <a:off x="10014761" y="601932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20" name="Text Placeholder 13"/>
          <p:cNvSpPr>
            <a:spLocks noGrp="1"/>
          </p:cNvSpPr>
          <p:nvPr>
            <p:ph type="body" sz="quarter" idx="45" hasCustomPrompt="1"/>
          </p:nvPr>
        </p:nvSpPr>
        <p:spPr bwMode="gray">
          <a:xfrm>
            <a:off x="10014761"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Tree>
    <p:extLst>
      <p:ext uri="{BB962C8B-B14F-4D97-AF65-F5344CB8AC3E}">
        <p14:creationId xmlns:p14="http://schemas.microsoft.com/office/powerpoint/2010/main" val="416069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4"/>
          <p:cNvSpPr>
            <a:spLocks noGrp="1"/>
          </p:cNvSpPr>
          <p:nvPr>
            <p:ph type="pic" sz="quarter" idx="34"/>
          </p:nvPr>
        </p:nvSpPr>
        <p:spPr>
          <a:xfrm>
            <a:off x="2889566" y="1265222"/>
            <a:ext cx="3749726" cy="5540251"/>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8" name="Picture Placeholder 4"/>
          <p:cNvSpPr>
            <a:spLocks noGrp="1"/>
          </p:cNvSpPr>
          <p:nvPr>
            <p:ph type="pic" sz="quarter" idx="35"/>
          </p:nvPr>
        </p:nvSpPr>
        <p:spPr>
          <a:xfrm>
            <a:off x="6803974" y="1265222"/>
            <a:ext cx="3749726" cy="5540251"/>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9"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
        <p:nvSpPr>
          <p:cNvPr id="10" name="Text Placeholder 13"/>
          <p:cNvSpPr>
            <a:spLocks noGrp="1"/>
          </p:cNvSpPr>
          <p:nvPr>
            <p:ph type="body" sz="quarter" idx="36" hasCustomPrompt="1"/>
          </p:nvPr>
        </p:nvSpPr>
        <p:spPr bwMode="gray">
          <a:xfrm>
            <a:off x="10718384" y="622300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1" name="Text Placeholder 13"/>
          <p:cNvSpPr>
            <a:spLocks noGrp="1"/>
          </p:cNvSpPr>
          <p:nvPr>
            <p:ph type="body" sz="quarter" idx="37" hasCustomPrompt="1"/>
          </p:nvPr>
        </p:nvSpPr>
        <p:spPr bwMode="gray">
          <a:xfrm>
            <a:off x="10718384" y="6435588"/>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2" name="Text Placeholder 13"/>
          <p:cNvSpPr>
            <a:spLocks noGrp="1"/>
          </p:cNvSpPr>
          <p:nvPr>
            <p:ph type="body" sz="quarter" idx="38" hasCustomPrompt="1"/>
          </p:nvPr>
        </p:nvSpPr>
        <p:spPr bwMode="gray">
          <a:xfrm>
            <a:off x="862302" y="6223000"/>
            <a:ext cx="1862578" cy="152078"/>
          </a:xfrm>
        </p:spPr>
        <p:txBody>
          <a:bodyPr anchor="t" anchorCtr="0"/>
          <a:lstStyle>
            <a:lvl1pPr algn="r">
              <a:lnSpc>
                <a:spcPts val="1100"/>
              </a:lnSpc>
              <a:buNone/>
              <a:defRPr sz="1000" b="1" baseline="0">
                <a:solidFill>
                  <a:schemeClr val="tx1"/>
                </a:solidFill>
              </a:defRPr>
            </a:lvl1pPr>
          </a:lstStyle>
          <a:p>
            <a:pPr lvl="0"/>
            <a:r>
              <a:rPr lang="en-GB"/>
              <a:t>Sub Section Title</a:t>
            </a:r>
          </a:p>
        </p:txBody>
      </p:sp>
      <p:sp>
        <p:nvSpPr>
          <p:cNvPr id="13" name="Text Placeholder 13"/>
          <p:cNvSpPr>
            <a:spLocks noGrp="1"/>
          </p:cNvSpPr>
          <p:nvPr>
            <p:ph type="body" sz="quarter" idx="39" hasCustomPrompt="1"/>
          </p:nvPr>
        </p:nvSpPr>
        <p:spPr bwMode="gray">
          <a:xfrm>
            <a:off x="862302" y="6435588"/>
            <a:ext cx="1862578" cy="369882"/>
          </a:xfrm>
        </p:spPr>
        <p:txBody>
          <a:bodyPr anchor="t" anchorCtr="0"/>
          <a:lstStyle>
            <a:lvl1pPr marL="0" indent="0" algn="r">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4"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209095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3" y="270001"/>
            <a:ext cx="12413343" cy="297158"/>
          </a:xfrm>
        </p:spPr>
        <p:txBody>
          <a:bodyPr/>
          <a:lstStyle/>
          <a:p>
            <a:r>
              <a:rPr lang="en-US"/>
              <a:t>Click to edit Master title style</a:t>
            </a:r>
          </a:p>
        </p:txBody>
      </p:sp>
      <p:sp>
        <p:nvSpPr>
          <p:cNvPr id="4"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
        <p:nvSpPr>
          <p:cNvPr id="24" name="Picture Placeholder 4"/>
          <p:cNvSpPr>
            <a:spLocks noGrp="1"/>
          </p:cNvSpPr>
          <p:nvPr>
            <p:ph type="pic" sz="quarter" idx="34"/>
          </p:nvPr>
        </p:nvSpPr>
        <p:spPr>
          <a:xfrm>
            <a:off x="928524" y="1678920"/>
            <a:ext cx="3059655" cy="4520665"/>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25" name="Picture Placeholder 4"/>
          <p:cNvSpPr>
            <a:spLocks noGrp="1"/>
          </p:cNvSpPr>
          <p:nvPr>
            <p:ph type="pic" sz="quarter" idx="35"/>
          </p:nvPr>
        </p:nvSpPr>
        <p:spPr>
          <a:xfrm>
            <a:off x="4308786" y="1678920"/>
            <a:ext cx="3059655" cy="4520665"/>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26" name="Picture Placeholder 4"/>
          <p:cNvSpPr>
            <a:spLocks noGrp="1"/>
          </p:cNvSpPr>
          <p:nvPr>
            <p:ph type="pic" sz="quarter" idx="36"/>
          </p:nvPr>
        </p:nvSpPr>
        <p:spPr>
          <a:xfrm>
            <a:off x="7910634" y="1674539"/>
            <a:ext cx="1321201" cy="1936064"/>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27" name="Picture Placeholder 4"/>
          <p:cNvSpPr>
            <a:spLocks noGrp="1"/>
          </p:cNvSpPr>
          <p:nvPr>
            <p:ph type="pic" sz="quarter" idx="37"/>
          </p:nvPr>
        </p:nvSpPr>
        <p:spPr>
          <a:xfrm>
            <a:off x="9551931" y="1674539"/>
            <a:ext cx="1321201" cy="1936064"/>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28" name="Picture Placeholder 4"/>
          <p:cNvSpPr>
            <a:spLocks noGrp="1"/>
          </p:cNvSpPr>
          <p:nvPr>
            <p:ph type="pic" sz="quarter" idx="38"/>
          </p:nvPr>
        </p:nvSpPr>
        <p:spPr>
          <a:xfrm>
            <a:off x="11193231" y="1674539"/>
            <a:ext cx="1321201" cy="1936064"/>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29" name="Picture Placeholder 4"/>
          <p:cNvSpPr>
            <a:spLocks noGrp="1"/>
          </p:cNvSpPr>
          <p:nvPr>
            <p:ph type="pic" sz="quarter" idx="39"/>
          </p:nvPr>
        </p:nvSpPr>
        <p:spPr>
          <a:xfrm>
            <a:off x="7910634" y="4263518"/>
            <a:ext cx="1321201" cy="1936064"/>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30" name="Picture Placeholder 4"/>
          <p:cNvSpPr>
            <a:spLocks noGrp="1"/>
          </p:cNvSpPr>
          <p:nvPr>
            <p:ph type="pic" sz="quarter" idx="40"/>
          </p:nvPr>
        </p:nvSpPr>
        <p:spPr>
          <a:xfrm>
            <a:off x="9551931" y="4263518"/>
            <a:ext cx="1321201" cy="1936064"/>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31" name="Picture Placeholder 4"/>
          <p:cNvSpPr>
            <a:spLocks noGrp="1"/>
          </p:cNvSpPr>
          <p:nvPr>
            <p:ph type="pic" sz="quarter" idx="41"/>
          </p:nvPr>
        </p:nvSpPr>
        <p:spPr>
          <a:xfrm>
            <a:off x="11193231" y="4263518"/>
            <a:ext cx="1321201" cy="1936064"/>
          </a:xfrm>
          <a:solidFill>
            <a:schemeClr val="accent5"/>
          </a:solidFill>
        </p:spPr>
        <p:txBody>
          <a:bodyPr/>
          <a:lstStyle>
            <a:lvl1pPr algn="ctr">
              <a:lnSpc>
                <a:spcPct val="100000"/>
              </a:lnSpc>
              <a:defRPr sz="1200" b="1" i="1">
                <a:solidFill>
                  <a:schemeClr val="bg1"/>
                </a:solidFill>
              </a:defRPr>
            </a:lvl1pPr>
          </a:lstStyle>
          <a:p>
            <a:r>
              <a:rPr lang="en-US"/>
              <a:t>Drag picture to placeholder </a:t>
            </a:r>
          </a:p>
          <a:p>
            <a:r>
              <a:rPr lang="en-US"/>
              <a:t>or click icon to add</a:t>
            </a:r>
          </a:p>
        </p:txBody>
      </p:sp>
      <p:sp>
        <p:nvSpPr>
          <p:cNvPr id="32" name="Text Placeholder 2"/>
          <p:cNvSpPr>
            <a:spLocks noGrp="1"/>
          </p:cNvSpPr>
          <p:nvPr>
            <p:ph type="body" sz="quarter" idx="21"/>
          </p:nvPr>
        </p:nvSpPr>
        <p:spPr>
          <a:xfrm>
            <a:off x="928524" y="1343805"/>
            <a:ext cx="4072954"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a:t>Click to edit Master text styles</a:t>
            </a:r>
          </a:p>
        </p:txBody>
      </p:sp>
      <p:sp>
        <p:nvSpPr>
          <p:cNvPr id="33" name="Text Placeholder 2"/>
          <p:cNvSpPr>
            <a:spLocks noGrp="1"/>
          </p:cNvSpPr>
          <p:nvPr>
            <p:ph type="body" sz="quarter" idx="42"/>
          </p:nvPr>
        </p:nvSpPr>
        <p:spPr>
          <a:xfrm>
            <a:off x="7910634" y="1343805"/>
            <a:ext cx="4072954"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a:t>Click to edit Master text styles</a:t>
            </a:r>
          </a:p>
        </p:txBody>
      </p:sp>
      <p:sp>
        <p:nvSpPr>
          <p:cNvPr id="14"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23298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5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3517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20"/>
            <a:ext cx="4145086" cy="2655889"/>
          </a:xfrm>
          <a:solidFill>
            <a:schemeClr val="accent5">
              <a:lumMod val="60000"/>
              <a:lumOff val="40000"/>
            </a:schemeClr>
          </a:solidFill>
        </p:spPr>
        <p:txBody>
          <a:bodyPr tIns="720000"/>
          <a:lstStyle>
            <a:lvl1pPr algn="ctr">
              <a:buNone/>
              <a:defRPr sz="1200" i="1">
                <a:solidFill>
                  <a:schemeClr val="bg1"/>
                </a:solidFill>
              </a:defRPr>
            </a:lvl1pPr>
          </a:lstStyle>
          <a:p>
            <a:r>
              <a:rPr lang="en-US"/>
              <a:t>Drag picture to placeholder </a:t>
            </a:r>
          </a:p>
          <a:p>
            <a:r>
              <a:rPr lang="en-US"/>
              <a:t>or click icon to add</a:t>
            </a:r>
          </a:p>
        </p:txBody>
      </p:sp>
      <p:sp>
        <p:nvSpPr>
          <p:cNvPr id="2" name="Title 1"/>
          <p:cNvSpPr>
            <a:spLocks noGrp="1"/>
          </p:cNvSpPr>
          <p:nvPr>
            <p:ph type="title" hasCustomPrompt="1"/>
          </p:nvPr>
        </p:nvSpPr>
        <p:spPr bwMode="gray"/>
        <p:txBody>
          <a:bodyPr/>
          <a:lstStyle/>
          <a:p>
            <a:r>
              <a:rPr lang="en-US"/>
              <a:t>HEADER CANNOT RUN OVER MORE THAN ONE LINE</a:t>
            </a:r>
          </a:p>
        </p:txBody>
      </p:sp>
      <p:sp>
        <p:nvSpPr>
          <p:cNvPr id="8" name="Text Placeholder 13"/>
          <p:cNvSpPr>
            <a:spLocks noGrp="1"/>
          </p:cNvSpPr>
          <p:nvPr>
            <p:ph type="body" sz="quarter" idx="17" hasCustomPrompt="1"/>
          </p:nvPr>
        </p:nvSpPr>
        <p:spPr bwMode="gray">
          <a:xfrm>
            <a:off x="376317" y="5416990"/>
            <a:ext cx="4149829"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1" name="Text Placeholder 13"/>
          <p:cNvSpPr>
            <a:spLocks noGrp="1"/>
          </p:cNvSpPr>
          <p:nvPr>
            <p:ph type="body" sz="quarter" idx="18" hasCustomPrompt="1"/>
          </p:nvPr>
        </p:nvSpPr>
        <p:spPr bwMode="gray">
          <a:xfrm>
            <a:off x="376317" y="5676292"/>
            <a:ext cx="4149829" cy="172963"/>
          </a:xfrm>
        </p:spPr>
        <p:txBody>
          <a:bodyPr anchor="t" anchorCtr="0"/>
          <a:lstStyle>
            <a:lvl1pPr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3" name="Picture Placeholder 13"/>
          <p:cNvSpPr>
            <a:spLocks noGrp="1"/>
          </p:cNvSpPr>
          <p:nvPr>
            <p:ph type="pic" sz="quarter" idx="19"/>
          </p:nvPr>
        </p:nvSpPr>
        <p:spPr bwMode="gray">
          <a:xfrm>
            <a:off x="4681696" y="2668120"/>
            <a:ext cx="4103854" cy="2655889"/>
          </a:xfrm>
          <a:solidFill>
            <a:schemeClr val="accent5">
              <a:lumMod val="60000"/>
              <a:lumOff val="40000"/>
            </a:schemeClr>
          </a:solidFill>
        </p:spPr>
        <p:txBody>
          <a:bodyPr tIns="720000"/>
          <a:lstStyle>
            <a:lvl1pPr algn="ctr">
              <a:buNone/>
              <a:defRPr sz="1200" i="1">
                <a:solidFill>
                  <a:schemeClr val="bg1"/>
                </a:solidFill>
              </a:defRPr>
            </a:lvl1pPr>
          </a:lstStyle>
          <a:p>
            <a:r>
              <a:rPr lang="en-US"/>
              <a:t>Drag picture to placeholder </a:t>
            </a:r>
          </a:p>
          <a:p>
            <a:r>
              <a:rPr lang="en-US"/>
              <a:t>or click icon to add</a:t>
            </a:r>
          </a:p>
        </p:txBody>
      </p:sp>
      <p:sp>
        <p:nvSpPr>
          <p:cNvPr id="15" name="Text Placeholder 13"/>
          <p:cNvSpPr>
            <a:spLocks noGrp="1"/>
          </p:cNvSpPr>
          <p:nvPr>
            <p:ph type="body" sz="quarter" idx="20" hasCustomPrompt="1"/>
          </p:nvPr>
        </p:nvSpPr>
        <p:spPr bwMode="gray">
          <a:xfrm>
            <a:off x="4676956" y="5416990"/>
            <a:ext cx="4108596"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6" name="Text Placeholder 13"/>
          <p:cNvSpPr>
            <a:spLocks noGrp="1"/>
          </p:cNvSpPr>
          <p:nvPr>
            <p:ph type="body" sz="quarter" idx="21" hasCustomPrompt="1"/>
          </p:nvPr>
        </p:nvSpPr>
        <p:spPr bwMode="gray">
          <a:xfrm>
            <a:off x="4676956" y="5676292"/>
            <a:ext cx="4108596" cy="172963"/>
          </a:xfrm>
        </p:spPr>
        <p:txBody>
          <a:bodyPr anchor="t" anchorCtr="0"/>
          <a:lstStyle>
            <a:lvl1pPr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17" name="Picture Placeholder 13"/>
          <p:cNvSpPr>
            <a:spLocks noGrp="1"/>
          </p:cNvSpPr>
          <p:nvPr>
            <p:ph type="pic" sz="quarter" idx="22"/>
          </p:nvPr>
        </p:nvSpPr>
        <p:spPr bwMode="gray">
          <a:xfrm>
            <a:off x="8946443" y="2668120"/>
            <a:ext cx="4130268" cy="2655889"/>
          </a:xfrm>
          <a:solidFill>
            <a:schemeClr val="accent5">
              <a:lumMod val="60000"/>
              <a:lumOff val="40000"/>
            </a:schemeClr>
          </a:solidFill>
        </p:spPr>
        <p:txBody>
          <a:bodyPr tIns="720000"/>
          <a:lstStyle>
            <a:lvl1pPr algn="ctr">
              <a:buNone/>
              <a:defRPr sz="1200" i="1">
                <a:solidFill>
                  <a:schemeClr val="bg1"/>
                </a:solidFill>
              </a:defRPr>
            </a:lvl1pPr>
          </a:lstStyle>
          <a:p>
            <a:r>
              <a:rPr lang="en-US"/>
              <a:t>Drag picture to placeholder </a:t>
            </a:r>
          </a:p>
          <a:p>
            <a:r>
              <a:rPr lang="en-US"/>
              <a:t>or click icon to add</a:t>
            </a:r>
          </a:p>
        </p:txBody>
      </p:sp>
      <p:sp>
        <p:nvSpPr>
          <p:cNvPr id="18" name="Text Placeholder 13"/>
          <p:cNvSpPr>
            <a:spLocks noGrp="1"/>
          </p:cNvSpPr>
          <p:nvPr>
            <p:ph type="body" sz="quarter" idx="23" hasCustomPrompt="1"/>
          </p:nvPr>
        </p:nvSpPr>
        <p:spPr bwMode="gray">
          <a:xfrm>
            <a:off x="8941699" y="5416990"/>
            <a:ext cx="4135010"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9" name="Text Placeholder 13"/>
          <p:cNvSpPr>
            <a:spLocks noGrp="1"/>
          </p:cNvSpPr>
          <p:nvPr>
            <p:ph type="body" sz="quarter" idx="24" hasCustomPrompt="1"/>
          </p:nvPr>
        </p:nvSpPr>
        <p:spPr bwMode="gray">
          <a:xfrm>
            <a:off x="8941699" y="5676292"/>
            <a:ext cx="4135010" cy="172963"/>
          </a:xfrm>
        </p:spPr>
        <p:txBody>
          <a:bodyPr anchor="t" anchorCtr="0"/>
          <a:lstStyle>
            <a:lvl1pPr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23" name="Text Placeholder 13"/>
          <p:cNvSpPr>
            <a:spLocks noGrp="1"/>
          </p:cNvSpPr>
          <p:nvPr>
            <p:ph type="body" sz="quarter" idx="25" hasCustomPrompt="1"/>
          </p:nvPr>
        </p:nvSpPr>
        <p:spPr bwMode="gray">
          <a:xfrm>
            <a:off x="376757" y="2060412"/>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Section Title</a:t>
            </a:r>
          </a:p>
        </p:txBody>
      </p:sp>
      <p:sp>
        <p:nvSpPr>
          <p:cNvPr id="24" name="Text Placeholder 13"/>
          <p:cNvSpPr>
            <a:spLocks noGrp="1"/>
          </p:cNvSpPr>
          <p:nvPr>
            <p:ph type="body" sz="quarter" idx="26" hasCustomPrompt="1"/>
          </p:nvPr>
        </p:nvSpPr>
        <p:spPr bwMode="gray">
          <a:xfrm>
            <a:off x="376757" y="2320960"/>
            <a:ext cx="4033067" cy="239014"/>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Secondary Information</a:t>
            </a:r>
          </a:p>
        </p:txBody>
      </p:sp>
      <p:sp>
        <p:nvSpPr>
          <p:cNvPr id="2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25" name="Text Placeholder 13"/>
          <p:cNvSpPr>
            <a:spLocks noGrp="1"/>
          </p:cNvSpPr>
          <p:nvPr>
            <p:ph type="body" sz="quarter" idx="31"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
        <p:nvSpPr>
          <p:cNvPr id="31" name="Text Placeholder 13"/>
          <p:cNvSpPr>
            <a:spLocks noGrp="1"/>
          </p:cNvSpPr>
          <p:nvPr>
            <p:ph type="body" sz="quarter" idx="32" hasCustomPrompt="1"/>
          </p:nvPr>
        </p:nvSpPr>
        <p:spPr bwMode="gray">
          <a:xfrm>
            <a:off x="4676954" y="2060412"/>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Section Title</a:t>
            </a:r>
          </a:p>
        </p:txBody>
      </p:sp>
      <p:sp>
        <p:nvSpPr>
          <p:cNvPr id="32" name="Text Placeholder 13"/>
          <p:cNvSpPr>
            <a:spLocks noGrp="1"/>
          </p:cNvSpPr>
          <p:nvPr>
            <p:ph type="body" sz="quarter" idx="33" hasCustomPrompt="1"/>
          </p:nvPr>
        </p:nvSpPr>
        <p:spPr bwMode="gray">
          <a:xfrm>
            <a:off x="4676954" y="2320960"/>
            <a:ext cx="4033067" cy="239014"/>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Secondary Information</a:t>
            </a:r>
          </a:p>
        </p:txBody>
      </p:sp>
      <p:sp>
        <p:nvSpPr>
          <p:cNvPr id="33" name="Text Placeholder 13"/>
          <p:cNvSpPr>
            <a:spLocks noGrp="1"/>
          </p:cNvSpPr>
          <p:nvPr>
            <p:ph type="body" sz="quarter" idx="34" hasCustomPrompt="1"/>
          </p:nvPr>
        </p:nvSpPr>
        <p:spPr bwMode="gray">
          <a:xfrm>
            <a:off x="8941699" y="2060412"/>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Section Title</a:t>
            </a:r>
          </a:p>
        </p:txBody>
      </p:sp>
      <p:sp>
        <p:nvSpPr>
          <p:cNvPr id="34" name="Text Placeholder 13"/>
          <p:cNvSpPr>
            <a:spLocks noGrp="1"/>
          </p:cNvSpPr>
          <p:nvPr>
            <p:ph type="body" sz="quarter" idx="35" hasCustomPrompt="1"/>
          </p:nvPr>
        </p:nvSpPr>
        <p:spPr bwMode="gray">
          <a:xfrm>
            <a:off x="8941699" y="2320960"/>
            <a:ext cx="4033067" cy="239014"/>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Secondary Information</a:t>
            </a:r>
          </a:p>
        </p:txBody>
      </p:sp>
    </p:spTree>
    <p:extLst>
      <p:ext uri="{BB962C8B-B14F-4D97-AF65-F5344CB8AC3E}">
        <p14:creationId xmlns:p14="http://schemas.microsoft.com/office/powerpoint/2010/main" val="397636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3619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a:t>HEADER CANNOT RUN OVER MORE THAN ONE LINE</a:t>
            </a:r>
          </a:p>
        </p:txBody>
      </p:sp>
      <p:sp>
        <p:nvSpPr>
          <p:cNvPr id="17" name="Picture Placeholder 13"/>
          <p:cNvSpPr>
            <a:spLocks noGrp="1"/>
          </p:cNvSpPr>
          <p:nvPr>
            <p:ph type="pic" sz="quarter" idx="22"/>
          </p:nvPr>
        </p:nvSpPr>
        <p:spPr bwMode="gray">
          <a:xfrm>
            <a:off x="6803622" y="1946277"/>
            <a:ext cx="4128568"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a:t>Drag picture to placeholder </a:t>
            </a:r>
          </a:p>
          <a:p>
            <a:r>
              <a:rPr lang="en-US"/>
              <a:t>or click icon to add</a:t>
            </a:r>
          </a:p>
        </p:txBody>
      </p:sp>
      <p:sp>
        <p:nvSpPr>
          <p:cNvPr id="18" name="Text Placeholder 13"/>
          <p:cNvSpPr>
            <a:spLocks noGrp="1"/>
          </p:cNvSpPr>
          <p:nvPr>
            <p:ph type="body" sz="quarter" idx="23" hasCustomPrompt="1"/>
          </p:nvPr>
        </p:nvSpPr>
        <p:spPr bwMode="gray">
          <a:xfrm>
            <a:off x="6798879" y="4683128"/>
            <a:ext cx="4056745"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19" name="Text Placeholder 13"/>
          <p:cNvSpPr>
            <a:spLocks noGrp="1"/>
          </p:cNvSpPr>
          <p:nvPr>
            <p:ph type="body" sz="quarter" idx="24" hasCustomPrompt="1"/>
          </p:nvPr>
        </p:nvSpPr>
        <p:spPr bwMode="gray">
          <a:xfrm>
            <a:off x="6798879" y="4860579"/>
            <a:ext cx="4056745" cy="172963"/>
          </a:xfrm>
        </p:spPr>
        <p:txBody>
          <a:bodyPr anchor="t" anchorCtr="0"/>
          <a:lstStyle>
            <a:lvl1pPr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23" name="Text Placeholder 13"/>
          <p:cNvSpPr>
            <a:spLocks noGrp="1"/>
          </p:cNvSpPr>
          <p:nvPr>
            <p:ph type="body" sz="quarter" idx="25" hasCustomPrompt="1"/>
          </p:nvPr>
        </p:nvSpPr>
        <p:spPr bwMode="gray">
          <a:xfrm>
            <a:off x="376757" y="1372455"/>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Section Title</a:t>
            </a:r>
          </a:p>
        </p:txBody>
      </p:sp>
      <p:sp>
        <p:nvSpPr>
          <p:cNvPr id="24" name="Text Placeholder 13"/>
          <p:cNvSpPr>
            <a:spLocks noGrp="1"/>
          </p:cNvSpPr>
          <p:nvPr>
            <p:ph type="body" sz="quarter" idx="26" hasCustomPrompt="1"/>
          </p:nvPr>
        </p:nvSpPr>
        <p:spPr bwMode="gray">
          <a:xfrm>
            <a:off x="376757" y="1559553"/>
            <a:ext cx="4033067"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Secondary Information</a:t>
            </a:r>
          </a:p>
        </p:txBody>
      </p:sp>
      <p:sp>
        <p:nvSpPr>
          <p:cNvPr id="27" name="Picture Placeholder 13"/>
          <p:cNvSpPr>
            <a:spLocks noGrp="1"/>
          </p:cNvSpPr>
          <p:nvPr>
            <p:ph type="pic" sz="quarter" idx="16"/>
          </p:nvPr>
        </p:nvSpPr>
        <p:spPr bwMode="gray">
          <a:xfrm>
            <a:off x="3613872" y="1946278"/>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a:t>Drag picture to placeholder </a:t>
            </a:r>
          </a:p>
          <a:p>
            <a:r>
              <a:rPr lang="en-US"/>
              <a:t>or click icon to add</a:t>
            </a:r>
          </a:p>
        </p:txBody>
      </p:sp>
      <p:sp>
        <p:nvSpPr>
          <p:cNvPr id="28" name="Text Placeholder 13"/>
          <p:cNvSpPr>
            <a:spLocks noGrp="1"/>
          </p:cNvSpPr>
          <p:nvPr>
            <p:ph type="body" sz="quarter" idx="17" hasCustomPrompt="1"/>
          </p:nvPr>
        </p:nvSpPr>
        <p:spPr bwMode="gray">
          <a:xfrm>
            <a:off x="3608529" y="5791664"/>
            <a:ext cx="3051553"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29" name="Text Placeholder 13"/>
          <p:cNvSpPr>
            <a:spLocks noGrp="1"/>
          </p:cNvSpPr>
          <p:nvPr>
            <p:ph type="body" sz="quarter" idx="18" hasCustomPrompt="1"/>
          </p:nvPr>
        </p:nvSpPr>
        <p:spPr bwMode="gray">
          <a:xfrm>
            <a:off x="3608529" y="5969116"/>
            <a:ext cx="3051553" cy="172963"/>
          </a:xfrm>
        </p:spPr>
        <p:txBody>
          <a:bodyPr anchor="t" anchorCtr="0"/>
          <a:lstStyle>
            <a:lvl1pPr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30" name="Picture Placeholder 13"/>
          <p:cNvSpPr>
            <a:spLocks noGrp="1"/>
          </p:cNvSpPr>
          <p:nvPr>
            <p:ph type="pic" sz="quarter" idx="27"/>
          </p:nvPr>
        </p:nvSpPr>
        <p:spPr bwMode="gray">
          <a:xfrm>
            <a:off x="11097316" y="1946277"/>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a:t>Drag picture to placeholder or </a:t>
            </a:r>
          </a:p>
          <a:p>
            <a:r>
              <a:rPr lang="en-US"/>
              <a:t>click icon to add</a:t>
            </a:r>
          </a:p>
        </p:txBody>
      </p:sp>
      <p:sp>
        <p:nvSpPr>
          <p:cNvPr id="31" name="Picture Placeholder 13"/>
          <p:cNvSpPr>
            <a:spLocks noGrp="1"/>
          </p:cNvSpPr>
          <p:nvPr>
            <p:ph type="pic" sz="quarter" idx="28"/>
          </p:nvPr>
        </p:nvSpPr>
        <p:spPr bwMode="gray">
          <a:xfrm>
            <a:off x="11072193" y="4102377"/>
            <a:ext cx="1979396" cy="1593573"/>
          </a:xfrm>
          <a:solidFill>
            <a:schemeClr val="accent5">
              <a:lumMod val="60000"/>
              <a:lumOff val="40000"/>
            </a:schemeClr>
          </a:solidFill>
        </p:spPr>
        <p:txBody>
          <a:bodyPr/>
          <a:lstStyle>
            <a:lvl1pPr algn="ctr">
              <a:buNone/>
              <a:defRPr sz="1200" i="1">
                <a:solidFill>
                  <a:schemeClr val="bg1"/>
                </a:solidFill>
              </a:defRPr>
            </a:lvl1pPr>
          </a:lstStyle>
          <a:p>
            <a:r>
              <a:rPr lang="en-US"/>
              <a:t>Drag picture to placeholder or </a:t>
            </a:r>
          </a:p>
          <a:p>
            <a:r>
              <a:rPr lang="en-US"/>
              <a:t>click icon to add</a:t>
            </a:r>
          </a:p>
        </p:txBody>
      </p:sp>
      <p:sp>
        <p:nvSpPr>
          <p:cNvPr id="33" name="Text Placeholder 13"/>
          <p:cNvSpPr>
            <a:spLocks noGrp="1"/>
          </p:cNvSpPr>
          <p:nvPr>
            <p:ph type="body" sz="quarter" idx="29" hasCustomPrompt="1"/>
          </p:nvPr>
        </p:nvSpPr>
        <p:spPr bwMode="gray">
          <a:xfrm>
            <a:off x="11083124" y="5779334"/>
            <a:ext cx="1955761"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34" name="Text Placeholder 13"/>
          <p:cNvSpPr>
            <a:spLocks noGrp="1"/>
          </p:cNvSpPr>
          <p:nvPr>
            <p:ph type="body" sz="quarter" idx="30" hasCustomPrompt="1"/>
          </p:nvPr>
        </p:nvSpPr>
        <p:spPr bwMode="gray">
          <a:xfrm>
            <a:off x="11083124" y="5956785"/>
            <a:ext cx="1955761" cy="172963"/>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36" name="Text Placeholder 13"/>
          <p:cNvSpPr>
            <a:spLocks noGrp="1"/>
          </p:cNvSpPr>
          <p:nvPr>
            <p:ph type="body" sz="quarter" idx="31" hasCustomPrompt="1"/>
          </p:nvPr>
        </p:nvSpPr>
        <p:spPr bwMode="gray">
          <a:xfrm>
            <a:off x="11082020" y="3572708"/>
            <a:ext cx="1955761"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37" name="Text Placeholder 13"/>
          <p:cNvSpPr>
            <a:spLocks noGrp="1"/>
          </p:cNvSpPr>
          <p:nvPr>
            <p:ph type="body" sz="quarter" idx="32" hasCustomPrompt="1"/>
          </p:nvPr>
        </p:nvSpPr>
        <p:spPr bwMode="gray">
          <a:xfrm>
            <a:off x="11082020" y="3750162"/>
            <a:ext cx="1955761" cy="172963"/>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39" name="Picture Placeholder 13"/>
          <p:cNvSpPr>
            <a:spLocks noGrp="1"/>
          </p:cNvSpPr>
          <p:nvPr>
            <p:ph type="pic" sz="quarter" idx="33"/>
          </p:nvPr>
        </p:nvSpPr>
        <p:spPr bwMode="gray">
          <a:xfrm>
            <a:off x="392655" y="4102375"/>
            <a:ext cx="3055939" cy="1593576"/>
          </a:xfrm>
          <a:solidFill>
            <a:schemeClr val="accent5">
              <a:lumMod val="60000"/>
              <a:lumOff val="40000"/>
            </a:schemeClr>
          </a:solidFill>
        </p:spPr>
        <p:txBody>
          <a:bodyPr/>
          <a:lstStyle>
            <a:lvl1pPr algn="ctr">
              <a:buNone/>
              <a:defRPr sz="1200" i="1">
                <a:solidFill>
                  <a:schemeClr val="bg1"/>
                </a:solidFill>
              </a:defRPr>
            </a:lvl1pPr>
          </a:lstStyle>
          <a:p>
            <a:r>
              <a:rPr lang="en-US"/>
              <a:t>Drag picture to placeholder </a:t>
            </a:r>
          </a:p>
          <a:p>
            <a:r>
              <a:rPr lang="en-US"/>
              <a:t>or click icon to add</a:t>
            </a:r>
          </a:p>
        </p:txBody>
      </p:sp>
      <p:sp>
        <p:nvSpPr>
          <p:cNvPr id="40" name="Text Placeholder 13"/>
          <p:cNvSpPr>
            <a:spLocks noGrp="1"/>
          </p:cNvSpPr>
          <p:nvPr>
            <p:ph type="body" sz="quarter" idx="34" hasCustomPrompt="1"/>
          </p:nvPr>
        </p:nvSpPr>
        <p:spPr bwMode="gray">
          <a:xfrm>
            <a:off x="370380" y="5791664"/>
            <a:ext cx="3078216"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41" name="Text Placeholder 13"/>
          <p:cNvSpPr>
            <a:spLocks noGrp="1"/>
          </p:cNvSpPr>
          <p:nvPr>
            <p:ph type="body" sz="quarter" idx="35" hasCustomPrompt="1"/>
          </p:nvPr>
        </p:nvSpPr>
        <p:spPr bwMode="gray">
          <a:xfrm>
            <a:off x="370380" y="5969116"/>
            <a:ext cx="3078216" cy="172963"/>
          </a:xfrm>
        </p:spPr>
        <p:txBody>
          <a:bodyPr anchor="t" anchorCtr="0"/>
          <a:lstStyle>
            <a:lvl1pPr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42" name="Picture Placeholder 13"/>
          <p:cNvSpPr>
            <a:spLocks noGrp="1"/>
          </p:cNvSpPr>
          <p:nvPr>
            <p:ph type="pic" sz="quarter" idx="36"/>
          </p:nvPr>
        </p:nvSpPr>
        <p:spPr bwMode="gray">
          <a:xfrm>
            <a:off x="392655" y="1946278"/>
            <a:ext cx="3055939" cy="1547810"/>
          </a:xfrm>
          <a:solidFill>
            <a:schemeClr val="accent5">
              <a:lumMod val="60000"/>
              <a:lumOff val="40000"/>
            </a:schemeClr>
          </a:solidFill>
        </p:spPr>
        <p:txBody>
          <a:bodyPr/>
          <a:lstStyle>
            <a:lvl1pPr algn="ctr">
              <a:buNone/>
              <a:defRPr sz="1200" i="1">
                <a:solidFill>
                  <a:schemeClr val="bg1"/>
                </a:solidFill>
              </a:defRPr>
            </a:lvl1pPr>
          </a:lstStyle>
          <a:p>
            <a:r>
              <a:rPr lang="en-US"/>
              <a:t>Drag picture to placeholder </a:t>
            </a:r>
          </a:p>
          <a:p>
            <a:r>
              <a:rPr lang="en-US"/>
              <a:t>or click icon to add</a:t>
            </a:r>
          </a:p>
        </p:txBody>
      </p:sp>
      <p:sp>
        <p:nvSpPr>
          <p:cNvPr id="44" name="Text Placeholder 13"/>
          <p:cNvSpPr>
            <a:spLocks noGrp="1"/>
          </p:cNvSpPr>
          <p:nvPr>
            <p:ph type="body" sz="quarter" idx="37" hasCustomPrompt="1"/>
          </p:nvPr>
        </p:nvSpPr>
        <p:spPr bwMode="gray">
          <a:xfrm>
            <a:off x="374103" y="3577487"/>
            <a:ext cx="3074493" cy="172963"/>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45" name="Text Placeholder 13"/>
          <p:cNvSpPr>
            <a:spLocks noGrp="1"/>
          </p:cNvSpPr>
          <p:nvPr>
            <p:ph type="body" sz="quarter" idx="38" hasCustomPrompt="1"/>
          </p:nvPr>
        </p:nvSpPr>
        <p:spPr bwMode="gray">
          <a:xfrm>
            <a:off x="374103" y="3754934"/>
            <a:ext cx="3074493" cy="172963"/>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26"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35" name="Text Placeholder 13"/>
          <p:cNvSpPr>
            <a:spLocks noGrp="1"/>
          </p:cNvSpPr>
          <p:nvPr>
            <p:ph type="body" sz="quarter" idx="39"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27296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0"/>
            <a:ext cx="6721475" cy="7078133"/>
          </a:xfrm>
          <a:solidFill>
            <a:schemeClr val="accent5"/>
          </a:solidFill>
        </p:spPr>
        <p:txBody>
          <a:bodyPr anchor="ctr"/>
          <a:lstStyle>
            <a:lvl1pPr algn="ctr">
              <a:defRPr sz="1200" b="1" i="1" baseline="0">
                <a:solidFill>
                  <a:schemeClr val="bg1"/>
                </a:solidFill>
              </a:defRPr>
            </a:lvl1pPr>
          </a:lstStyle>
          <a:p>
            <a:r>
              <a:rPr lang="en-US"/>
              <a:t>Drag picture to placeholder </a:t>
            </a:r>
          </a:p>
          <a:p>
            <a:r>
              <a:rPr lang="en-US"/>
              <a:t>or click icon to add</a:t>
            </a:r>
          </a:p>
        </p:txBody>
      </p:sp>
      <p:sp>
        <p:nvSpPr>
          <p:cNvPr id="4" name="Picture Placeholder 13"/>
          <p:cNvSpPr>
            <a:spLocks noGrp="1"/>
          </p:cNvSpPr>
          <p:nvPr>
            <p:ph type="pic" sz="quarter" idx="11"/>
          </p:nvPr>
        </p:nvSpPr>
        <p:spPr>
          <a:xfrm>
            <a:off x="6721475" y="2"/>
            <a:ext cx="6721475" cy="7078132"/>
          </a:xfrm>
          <a:solidFill>
            <a:schemeClr val="accent6"/>
          </a:solidFill>
        </p:spPr>
        <p:txBody>
          <a:bodyPr anchor="ctr"/>
          <a:lstStyle>
            <a:lvl1pPr algn="ctr">
              <a:defRPr sz="1200" b="1" i="1" baseline="0">
                <a:solidFill>
                  <a:schemeClr val="bg1"/>
                </a:solidFill>
              </a:defRPr>
            </a:lvl1pPr>
          </a:lstStyle>
          <a:p>
            <a:r>
              <a:rPr lang="en-US"/>
              <a:t>Drag picture to placeholder </a:t>
            </a:r>
          </a:p>
          <a:p>
            <a:r>
              <a:rPr lang="en-US"/>
              <a:t>or click icon to add</a:t>
            </a:r>
          </a:p>
        </p:txBody>
      </p:sp>
      <p:sp>
        <p:nvSpPr>
          <p:cNvPr id="2" name="Title 1"/>
          <p:cNvSpPr>
            <a:spLocks noGrp="1"/>
          </p:cNvSpPr>
          <p:nvPr>
            <p:ph type="title" hasCustomPrompt="1"/>
          </p:nvPr>
        </p:nvSpPr>
        <p:spPr/>
        <p:txBody>
          <a:bodyPr/>
          <a:lstStyle/>
          <a:p>
            <a:r>
              <a:rPr lang="en-US"/>
              <a:t>HEADER CANNOT RUN OVER MORE THAN ONE LINE</a:t>
            </a:r>
          </a:p>
        </p:txBody>
      </p:sp>
      <p:sp>
        <p:nvSpPr>
          <p:cNvPr id="5" name="Text Placeholder 3"/>
          <p:cNvSpPr>
            <a:spLocks noGrp="1"/>
          </p:cNvSpPr>
          <p:nvPr>
            <p:ph type="body" sz="quarter" idx="12"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7"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112107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a:t>Drag picture to placeholder </a:t>
            </a:r>
          </a:p>
          <a:p>
            <a:r>
              <a:rPr lang="en-US"/>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a:t>Drag picture to placeholder </a:t>
            </a:r>
          </a:p>
          <a:p>
            <a:r>
              <a:rPr lang="en-US"/>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a:t>Drag picture to placeholder </a:t>
            </a:r>
          </a:p>
          <a:p>
            <a:r>
              <a:rPr lang="en-US"/>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a:t>Drag picture to placeholder </a:t>
            </a:r>
          </a:p>
          <a:p>
            <a:r>
              <a:rPr lang="en-US"/>
              <a:t>or click icon to add</a:t>
            </a:r>
          </a:p>
        </p:txBody>
      </p:sp>
      <p:sp>
        <p:nvSpPr>
          <p:cNvPr id="2" name="Title 1"/>
          <p:cNvSpPr>
            <a:spLocks noGrp="1"/>
          </p:cNvSpPr>
          <p:nvPr>
            <p:ph type="title" hasCustomPrompt="1"/>
          </p:nvPr>
        </p:nvSpPr>
        <p:spPr/>
        <p:txBody>
          <a:bodyPr/>
          <a:lstStyle/>
          <a:p>
            <a:r>
              <a:rPr lang="en-US"/>
              <a:t>HEADER CANNOT RUN OVER MORE THAN ONE LINE</a:t>
            </a:r>
          </a:p>
        </p:txBody>
      </p:sp>
      <p:sp>
        <p:nvSpPr>
          <p:cNvPr id="7" name="Text Placeholder 3"/>
          <p:cNvSpPr>
            <a:spLocks noGrp="1"/>
          </p:cNvSpPr>
          <p:nvPr>
            <p:ph type="body" sz="quarter" idx="14"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9"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72694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a:t>Drag picture to placeholder </a:t>
            </a:r>
          </a:p>
          <a:p>
            <a:r>
              <a:rPr lang="en-US"/>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a:t>Drag picture to placeholder </a:t>
            </a:r>
          </a:p>
          <a:p>
            <a:r>
              <a:rPr lang="en-US"/>
              <a:t>or click icon to add</a:t>
            </a:r>
          </a:p>
        </p:txBody>
      </p:sp>
      <p:sp>
        <p:nvSpPr>
          <p:cNvPr id="9" name="Picture Placeholder 8"/>
          <p:cNvSpPr>
            <a:spLocks noGrp="1"/>
          </p:cNvSpPr>
          <p:nvPr>
            <p:ph type="pic" sz="quarter" idx="12"/>
          </p:nvPr>
        </p:nvSpPr>
        <p:spPr>
          <a:xfrm>
            <a:off x="6721475" y="-1"/>
            <a:ext cx="3360738" cy="3538800"/>
          </a:xfrm>
          <a:solidFill>
            <a:schemeClr val="accent6"/>
          </a:solidFill>
        </p:spPr>
        <p:txBody>
          <a:bodyPr anchor="ctr"/>
          <a:lstStyle>
            <a:lvl1pPr algn="ctr">
              <a:defRPr sz="1200" b="1" i="1">
                <a:solidFill>
                  <a:schemeClr val="bg1"/>
                </a:solidFill>
              </a:defRPr>
            </a:lvl1pPr>
          </a:lstStyle>
          <a:p>
            <a:r>
              <a:rPr lang="en-US"/>
              <a:t>Drag picture to placeholder </a:t>
            </a:r>
          </a:p>
          <a:p>
            <a:r>
              <a:rPr lang="en-US"/>
              <a:t>or click icon to add</a:t>
            </a:r>
          </a:p>
        </p:txBody>
      </p:sp>
      <p:sp>
        <p:nvSpPr>
          <p:cNvPr id="11" name="Picture Placeholder 8"/>
          <p:cNvSpPr>
            <a:spLocks noGrp="1"/>
          </p:cNvSpPr>
          <p:nvPr>
            <p:ph type="pic" sz="quarter" idx="13"/>
          </p:nvPr>
        </p:nvSpPr>
        <p:spPr>
          <a:xfrm>
            <a:off x="10082214"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a:t>Drag picture to placeholder </a:t>
            </a:r>
          </a:p>
          <a:p>
            <a:r>
              <a:rPr lang="en-US"/>
              <a:t>or click icon to add</a:t>
            </a:r>
          </a:p>
        </p:txBody>
      </p:sp>
      <p:sp>
        <p:nvSpPr>
          <p:cNvPr id="12" name="Picture Placeholder 8"/>
          <p:cNvSpPr>
            <a:spLocks noGrp="1"/>
          </p:cNvSpPr>
          <p:nvPr>
            <p:ph type="pic" sz="quarter" idx="14"/>
          </p:nvPr>
        </p:nvSpPr>
        <p:spPr>
          <a:xfrm>
            <a:off x="0" y="3532449"/>
            <a:ext cx="3360738" cy="3538800"/>
          </a:xfrm>
          <a:solidFill>
            <a:schemeClr val="accent6"/>
          </a:solidFill>
        </p:spPr>
        <p:txBody>
          <a:bodyPr anchor="ctr"/>
          <a:lstStyle>
            <a:lvl1pPr algn="ctr">
              <a:defRPr sz="1200" b="1" i="1">
                <a:solidFill>
                  <a:schemeClr val="bg1"/>
                </a:solidFill>
              </a:defRPr>
            </a:lvl1pPr>
          </a:lstStyle>
          <a:p>
            <a:r>
              <a:rPr lang="en-US"/>
              <a:t>Drag picture to placeholder </a:t>
            </a:r>
          </a:p>
          <a:p>
            <a:r>
              <a:rPr lang="en-US"/>
              <a:t>or click icon to add</a:t>
            </a:r>
          </a:p>
        </p:txBody>
      </p:sp>
      <p:sp>
        <p:nvSpPr>
          <p:cNvPr id="13" name="Picture Placeholder 8"/>
          <p:cNvSpPr>
            <a:spLocks noGrp="1"/>
          </p:cNvSpPr>
          <p:nvPr>
            <p:ph type="pic" sz="quarter" idx="15"/>
          </p:nvPr>
        </p:nvSpPr>
        <p:spPr>
          <a:xfrm>
            <a:off x="3360739"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a:t>Drag picture to placeholder </a:t>
            </a:r>
          </a:p>
          <a:p>
            <a:r>
              <a:rPr lang="en-US"/>
              <a:t>or click icon to add</a:t>
            </a:r>
          </a:p>
        </p:txBody>
      </p:sp>
      <p:sp>
        <p:nvSpPr>
          <p:cNvPr id="2" name="Title 1"/>
          <p:cNvSpPr>
            <a:spLocks noGrp="1"/>
          </p:cNvSpPr>
          <p:nvPr>
            <p:ph type="title" hasCustomPrompt="1"/>
          </p:nvPr>
        </p:nvSpPr>
        <p:spPr/>
        <p:txBody>
          <a:bodyPr/>
          <a:lstStyle/>
          <a:p>
            <a:r>
              <a:rPr lang="en-US"/>
              <a:t>HEADER CANNOT RUN OVER MORE THAN ONE LINE</a:t>
            </a:r>
          </a:p>
        </p:txBody>
      </p:sp>
      <p:sp>
        <p:nvSpPr>
          <p:cNvPr id="10" name="Text Placeholder 3"/>
          <p:cNvSpPr>
            <a:spLocks noGrp="1"/>
          </p:cNvSpPr>
          <p:nvPr>
            <p:ph type="body" sz="quarter" idx="16"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15"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358031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3" y="270001"/>
            <a:ext cx="12413343" cy="297158"/>
          </a:xfrm>
        </p:spPr>
        <p:txBody>
          <a:bodyPr/>
          <a:lstStyle/>
          <a:p>
            <a:r>
              <a:rPr lang="en-US"/>
              <a:t>HEADER CANNOT RUN OVER MORE THAN ONE LINE</a:t>
            </a:r>
          </a:p>
        </p:txBody>
      </p:sp>
      <p:sp>
        <p:nvSpPr>
          <p:cNvPr id="8" name="Text Placeholder 13"/>
          <p:cNvSpPr>
            <a:spLocks noGrp="1"/>
          </p:cNvSpPr>
          <p:nvPr>
            <p:ph type="body" sz="quarter" idx="16" hasCustomPrompt="1"/>
          </p:nvPr>
        </p:nvSpPr>
        <p:spPr bwMode="gray">
          <a:xfrm>
            <a:off x="270003" y="1371821"/>
            <a:ext cx="6664200" cy="207296"/>
          </a:xfrm>
        </p:spPr>
        <p:txBody>
          <a:bodyPr anchor="t" anchorCtr="0"/>
          <a:lstStyle>
            <a:lvl1pPr>
              <a:lnSpc>
                <a:spcPts val="1500"/>
              </a:lnSpc>
              <a:buNone/>
              <a:defRPr sz="1400" b="1" baseline="0">
                <a:solidFill>
                  <a:schemeClr val="bg1"/>
                </a:solidFill>
              </a:defRPr>
            </a:lvl1pPr>
          </a:lstStyle>
          <a:p>
            <a:pPr lvl="0"/>
            <a:r>
              <a:rPr lang="en-GB"/>
              <a:t>Section Title</a:t>
            </a:r>
          </a:p>
        </p:txBody>
      </p:sp>
      <p:sp>
        <p:nvSpPr>
          <p:cNvPr id="9" name="Text Placeholder 13"/>
          <p:cNvSpPr>
            <a:spLocks noGrp="1"/>
          </p:cNvSpPr>
          <p:nvPr>
            <p:ph type="body" sz="quarter" idx="17" hasCustomPrompt="1"/>
          </p:nvPr>
        </p:nvSpPr>
        <p:spPr bwMode="gray">
          <a:xfrm>
            <a:off x="270003" y="1658710"/>
            <a:ext cx="6664200" cy="248708"/>
          </a:xfrm>
        </p:spPr>
        <p:txBody>
          <a:bodyPr anchor="t" anchorCtr="0"/>
          <a:lstStyle>
            <a:lvl1pPr>
              <a:lnSpc>
                <a:spcPts val="1500"/>
              </a:lnSpc>
              <a:buNone/>
              <a:defRPr sz="1400" b="1" baseline="0">
                <a:solidFill>
                  <a:schemeClr val="accent6"/>
                </a:solidFill>
              </a:defRPr>
            </a:lvl1pPr>
          </a:lstStyle>
          <a:p>
            <a:pPr lvl="0"/>
            <a:r>
              <a:rPr lang="en-GB"/>
              <a:t>Secondary Information</a:t>
            </a:r>
          </a:p>
        </p:txBody>
      </p:sp>
      <p:sp>
        <p:nvSpPr>
          <p:cNvPr id="10" name="Content Placeholder 2"/>
          <p:cNvSpPr>
            <a:spLocks noGrp="1"/>
          </p:cNvSpPr>
          <p:nvPr>
            <p:ph idx="1" hasCustomPrompt="1"/>
          </p:nvPr>
        </p:nvSpPr>
        <p:spPr bwMode="gray">
          <a:xfrm>
            <a:off x="270003" y="1987013"/>
            <a:ext cx="6664200" cy="4210169"/>
          </a:xfrm>
        </p:spPr>
        <p:txBody>
          <a:bodyPr/>
          <a:lstStyle>
            <a:lvl1pPr>
              <a:lnSpc>
                <a:spcPts val="1999"/>
              </a:lnSpc>
              <a:defRPr sz="1799">
                <a:solidFill>
                  <a:schemeClr val="tx2"/>
                </a:solidFill>
              </a:defRPr>
            </a:lvl1pPr>
            <a:lvl2pPr>
              <a:lnSpc>
                <a:spcPts val="1599"/>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a:t>Larger Section Title</a:t>
            </a:r>
          </a:p>
          <a:p>
            <a:pPr lvl="1"/>
            <a:r>
              <a:rPr lang="en-US"/>
              <a:t>Larger body copy</a:t>
            </a:r>
          </a:p>
          <a:p>
            <a:pPr lvl="2"/>
            <a:r>
              <a:rPr lang="en-US"/>
              <a:t>Smaller Section Title</a:t>
            </a:r>
          </a:p>
          <a:p>
            <a:pPr marL="0" lvl="3" indent="0" algn="l" defTabSz="961770" rtl="0" eaLnBrk="1" latinLnBrk="0" hangingPunct="1">
              <a:lnSpc>
                <a:spcPts val="1599"/>
              </a:lnSpc>
              <a:spcBef>
                <a:spcPts val="0"/>
              </a:spcBef>
              <a:buClr>
                <a:srgbClr val="FFFFFF"/>
              </a:buClr>
              <a:buSzPct val="100000"/>
              <a:buFont typeface="Arial"/>
              <a:buNone/>
              <a:tabLst/>
            </a:pPr>
            <a:r>
              <a:rPr lang="en-US"/>
              <a:t>Smaller body copy</a:t>
            </a:r>
          </a:p>
          <a:p>
            <a:pPr lvl="4"/>
            <a:r>
              <a:rPr lang="en-US"/>
              <a:t>Reference copy and </a:t>
            </a:r>
            <a:r>
              <a:rPr lang="en-US" err="1"/>
              <a:t>infographic</a:t>
            </a:r>
            <a:r>
              <a:rPr lang="en-US"/>
              <a:t> label</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13" name="Picture Placeholder 12"/>
          <p:cNvSpPr>
            <a:spLocks noGrp="1"/>
          </p:cNvSpPr>
          <p:nvPr>
            <p:ph type="pic" sz="quarter" idx="18"/>
          </p:nvPr>
        </p:nvSpPr>
        <p:spPr>
          <a:xfrm>
            <a:off x="6934199"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2" y="664058"/>
            <a:ext cx="12423739" cy="436608"/>
          </a:xfrm>
        </p:spPr>
        <p:txBody>
          <a:bodyPr anchor="t" anchorCtr="0"/>
          <a:lstStyle>
            <a:lvl1pPr>
              <a:lnSpc>
                <a:spcPts val="1500"/>
              </a:lnSpc>
              <a:buNone/>
              <a:defRPr sz="1400" b="1" baseline="0">
                <a:solidFill>
                  <a:schemeClr val="accent6"/>
                </a:solidFill>
              </a:defRPr>
            </a:lvl1pPr>
          </a:lstStyle>
          <a:p>
            <a:pPr lvl="0"/>
            <a:r>
              <a:rPr lang="en-GB"/>
              <a:t>Sub copy line can run to a maximum of two lines</a:t>
            </a:r>
          </a:p>
        </p:txBody>
      </p:sp>
    </p:spTree>
    <p:extLst>
      <p:ext uri="{BB962C8B-B14F-4D97-AF65-F5344CB8AC3E}">
        <p14:creationId xmlns:p14="http://schemas.microsoft.com/office/powerpoint/2010/main" val="37673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Front Page">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p:custDataLst>
              <p:tags r:id="rId2"/>
            </p:custDataLst>
          </p:nvPr>
        </p:nvGraphicFramePr>
        <p:xfrm>
          <a:off x="2120" y="1589"/>
          <a:ext cx="2116" cy="1588"/>
        </p:xfrm>
        <a:graphic>
          <a:graphicData uri="http://schemas.openxmlformats.org/presentationml/2006/ole">
            <mc:AlternateContent xmlns:mc="http://schemas.openxmlformats.org/markup-compatibility/2006">
              <mc:Choice xmlns:v="urn:schemas-microsoft-com:vml" Requires="v">
                <p:oleObj spid="_x0000_s137222" name="think-cell Slide" r:id="rId5" imgW="38100" imgH="38100" progId="">
                  <p:embed/>
                </p:oleObj>
              </mc:Choice>
              <mc:Fallback>
                <p:oleObj name="think-cell Slide" r:id="rId5" imgW="38100" imgH="38100" progId="">
                  <p:embed/>
                  <p:pic>
                    <p:nvPicPr>
                      <p:cNvPr id="5"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0" y="1589"/>
                        <a:ext cx="2116"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bwMode="gray">
          <a:xfrm>
            <a:off x="1" y="6791325"/>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graphicFrame>
        <p:nvGraphicFramePr>
          <p:cNvPr id="9" name="Object 9" hidden="1"/>
          <p:cNvGraphicFramePr>
            <a:graphicFrameLocks noChangeAspect="1"/>
          </p:cNvGraphicFramePr>
          <p:nvPr>
            <p:custDataLst>
              <p:tags r:id="rId3"/>
            </p:custDataLst>
          </p:nvPr>
        </p:nvGraphicFramePr>
        <p:xfrm>
          <a:off x="2120" y="1589"/>
          <a:ext cx="2116" cy="1588"/>
        </p:xfrm>
        <a:graphic>
          <a:graphicData uri="http://schemas.openxmlformats.org/presentationml/2006/ole">
            <mc:AlternateContent xmlns:mc="http://schemas.openxmlformats.org/markup-compatibility/2006">
              <mc:Choice xmlns:v="urn:schemas-microsoft-com:vml" Requires="v">
                <p:oleObj spid="_x0000_s137223" name="think-cell Slide" r:id="rId7" imgW="38100" imgH="38100" progId="">
                  <p:embed/>
                </p:oleObj>
              </mc:Choice>
              <mc:Fallback>
                <p:oleObj name="think-cell Slide" r:id="rId7" imgW="38100" imgH="38100" progId="">
                  <p:embed/>
                  <p:pic>
                    <p:nvPicPr>
                      <p:cNvPr id="9" name="Object 9"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0" y="1589"/>
                        <a:ext cx="2116"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bwMode="gray">
          <a:xfrm>
            <a:off x="326002" y="5102476"/>
            <a:ext cx="12331696" cy="709383"/>
          </a:xfrm>
        </p:spPr>
        <p:txBody>
          <a:bodyPr wrap="square" anchor="t" anchorCtr="0"/>
          <a:lstStyle>
            <a:lvl1pPr algn="l">
              <a:lnSpc>
                <a:spcPts val="5999"/>
              </a:lnSpc>
              <a:defRPr sz="6599" baseline="0"/>
            </a:lvl1pPr>
          </a:lstStyle>
          <a:p>
            <a:r>
              <a:rPr lang="en-GB"/>
              <a:t>Click to edit Master title style</a:t>
            </a:r>
            <a:endParaRPr lang="en-US"/>
          </a:p>
        </p:txBody>
      </p:sp>
      <p:sp>
        <p:nvSpPr>
          <p:cNvPr id="3" name="Subtitle 2"/>
          <p:cNvSpPr>
            <a:spLocks noGrp="1"/>
          </p:cNvSpPr>
          <p:nvPr>
            <p:ph type="subTitle" idx="1"/>
          </p:nvPr>
        </p:nvSpPr>
        <p:spPr bwMode="gray">
          <a:xfrm>
            <a:off x="362652" y="5789964"/>
            <a:ext cx="12305337" cy="455177"/>
          </a:xfrm>
        </p:spPr>
        <p:txBody>
          <a:bodyPr/>
          <a:lstStyle>
            <a:lvl1pPr marL="0" indent="0" algn="l">
              <a:lnSpc>
                <a:spcPts val="1500"/>
              </a:lnSpc>
              <a:buNone/>
              <a:defRPr sz="1400" b="1" i="0">
                <a:solidFill>
                  <a:schemeClr val="bg1"/>
                </a:solidFill>
              </a:defRPr>
            </a:lvl1pPr>
            <a:lvl2pPr marL="480887" indent="0" algn="ctr">
              <a:buNone/>
              <a:defRPr sz="2099"/>
            </a:lvl2pPr>
            <a:lvl3pPr marL="961770" indent="0" algn="ctr">
              <a:buNone/>
              <a:defRPr sz="1899"/>
            </a:lvl3pPr>
            <a:lvl4pPr marL="1442659" indent="0" algn="ctr">
              <a:buNone/>
              <a:defRPr sz="1699"/>
            </a:lvl4pPr>
            <a:lvl5pPr marL="1923545" indent="0" algn="ctr">
              <a:buNone/>
              <a:defRPr sz="1699"/>
            </a:lvl5pPr>
            <a:lvl6pPr marL="2404431" indent="0" algn="ctr">
              <a:buNone/>
              <a:defRPr sz="1699"/>
            </a:lvl6pPr>
            <a:lvl7pPr marL="2885317" indent="0" algn="ctr">
              <a:buNone/>
              <a:defRPr sz="1699"/>
            </a:lvl7pPr>
            <a:lvl8pPr marL="3366203" indent="0" algn="ctr">
              <a:buNone/>
              <a:defRPr sz="1699"/>
            </a:lvl8pPr>
            <a:lvl9pPr marL="3847087" indent="0" algn="ctr">
              <a:buNone/>
              <a:defRPr sz="1699"/>
            </a:lvl9pPr>
          </a:lstStyle>
          <a:p>
            <a:r>
              <a:rPr lang="en-GB"/>
              <a:t>Click to edit Master subtitle style</a:t>
            </a:r>
            <a:endParaRPr lang="en-US"/>
          </a:p>
        </p:txBody>
      </p:sp>
      <p:sp>
        <p:nvSpPr>
          <p:cNvPr id="8" name="Picture Placeholder 10"/>
          <p:cNvSpPr>
            <a:spLocks noGrp="1"/>
          </p:cNvSpPr>
          <p:nvPr>
            <p:ph type="pic" sz="quarter" idx="16"/>
          </p:nvPr>
        </p:nvSpPr>
        <p:spPr bwMode="gray">
          <a:xfrm>
            <a:off x="1" y="9"/>
            <a:ext cx="13442950" cy="4560249"/>
          </a:xfrm>
          <a:solidFill>
            <a:schemeClr val="accent5"/>
          </a:solidFill>
          <a:ln>
            <a:noFill/>
          </a:ln>
        </p:spPr>
        <p:txBody>
          <a:bodyPr tIns="1440000" rtlCol="0">
            <a:noAutofit/>
          </a:bodyPr>
          <a:lstStyle>
            <a:lvl1pPr algn="ctr">
              <a:buNone/>
              <a:defRPr>
                <a:solidFill>
                  <a:srgbClr val="000000"/>
                </a:solidFill>
              </a:defRPr>
            </a:lvl1pPr>
          </a:lstStyle>
          <a:p>
            <a:pPr lvl="0"/>
            <a:r>
              <a:rPr lang="en-US" noProof="0"/>
              <a:t>Click icon to add picture</a:t>
            </a:r>
          </a:p>
        </p:txBody>
      </p:sp>
      <p:pic>
        <p:nvPicPr>
          <p:cNvPr id="10" name="Picture 9" descr="DCM LEFT LOGO ALL-05.eps"/>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347832" y="6983350"/>
            <a:ext cx="1665481" cy="434644"/>
          </a:xfrm>
          <a:prstGeom prst="rect">
            <a:avLst/>
          </a:prstGeom>
        </p:spPr>
      </p:pic>
    </p:spTree>
    <p:extLst>
      <p:ext uri="{BB962C8B-B14F-4D97-AF65-F5344CB8AC3E}">
        <p14:creationId xmlns:p14="http://schemas.microsoft.com/office/powerpoint/2010/main" val="250815737"/>
      </p:ext>
    </p:extLst>
  </p:cSld>
  <p:clrMapOvr>
    <a:masterClrMapping/>
  </p:clrMapOvr>
  <p:transitio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a:solidFill>
                <a:schemeClr val="bg1"/>
              </a:solidFill>
            </a:endParaRPr>
          </a:p>
        </p:txBody>
      </p:sp>
      <p:sp>
        <p:nvSpPr>
          <p:cNvPr id="4" name="Text Placeholder 3"/>
          <p:cNvSpPr>
            <a:spLocks noGrp="1"/>
          </p:cNvSpPr>
          <p:nvPr>
            <p:ph type="body" sz="quarter" idx="10" hasCustomPrompt="1"/>
          </p:nvPr>
        </p:nvSpPr>
        <p:spPr bwMode="gray">
          <a:xfrm>
            <a:off x="2181590" y="1578329"/>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7" name="Text Placeholder 3"/>
          <p:cNvSpPr>
            <a:spLocks noGrp="1"/>
          </p:cNvSpPr>
          <p:nvPr>
            <p:ph type="body" sz="quarter" idx="11" hasCustomPrompt="1"/>
          </p:nvPr>
        </p:nvSpPr>
        <p:spPr>
          <a:xfrm>
            <a:off x="10182225" y="7209082"/>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88439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a:t>Enter text here</a:t>
            </a:r>
          </a:p>
        </p:txBody>
      </p:sp>
    </p:spTree>
    <p:extLst>
      <p:ext uri="{BB962C8B-B14F-4D97-AF65-F5344CB8AC3E}">
        <p14:creationId xmlns:p14="http://schemas.microsoft.com/office/powerpoint/2010/main" val="96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 Video slide">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0" y="0"/>
            <a:ext cx="13442950" cy="7561263"/>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video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66934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5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50416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271431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66234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80090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35406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90848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415257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39252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02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rgbClr val="FB3449"/>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9"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52397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560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5"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7"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12235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4131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10"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10498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425739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55190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6.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87202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7. Statement slide">
    <p:spTree>
      <p:nvGrpSpPr>
        <p:cNvPr id="1" name=""/>
        <p:cNvGrpSpPr/>
        <p:nvPr/>
      </p:nvGrpSpPr>
      <p:grpSpPr>
        <a:xfrm>
          <a:off x="0" y="0"/>
          <a:ext cx="0" cy="0"/>
          <a:chOff x="0" y="0"/>
          <a:chExt cx="0" cy="0"/>
        </a:xfrm>
      </p:grpSpPr>
      <p:sp>
        <p:nvSpPr>
          <p:cNvPr id="12" name="Rectangle 1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426182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266759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9.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icon in middle to add picture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12"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cxnSp>
        <p:nvCxnSpPr>
          <p:cNvPr id="13" name="Straight Connector 12"/>
          <p:cNvCxnSpPr/>
          <p:nvPr userDrawn="1"/>
        </p:nvCxnSpPr>
        <p:spPr>
          <a:xfrm>
            <a:off x="4209325" y="5228984"/>
            <a:ext cx="503972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79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
        <p:nvSpPr>
          <p:cNvPr id="11"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95659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270152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63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91519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3.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29838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4.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7"/>
            <a:ext cx="1671832" cy="362395"/>
          </a:xfrm>
          <a:prstGeom prst="rect">
            <a:avLst/>
          </a:prstGeom>
        </p:spPr>
      </p:pic>
    </p:spTree>
    <p:extLst>
      <p:ext uri="{BB962C8B-B14F-4D97-AF65-F5344CB8AC3E}">
        <p14:creationId xmlns:p14="http://schemas.microsoft.com/office/powerpoint/2010/main" val="309142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5. Statement slide">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84521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6.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t>
            </a:r>
            <a:r>
              <a:rPr lang="en-US"/>
              <a:t>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294672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336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2952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438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828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776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69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5412"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0653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6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643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7112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746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7550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8484"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682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9508"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477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053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0932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155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7390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258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1538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360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5596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462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8781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565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5235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67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667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9247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108166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56640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9787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0125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349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9037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770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380541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76493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7730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10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70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872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455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49982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077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8307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179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50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5382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82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282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8927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384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133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486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2267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5892"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660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72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6916"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393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794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7151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896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5332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998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0619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101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0599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203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3899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306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1574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408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5040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725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63571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75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8739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8502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9932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5955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510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132869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73761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89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613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595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51370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7715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6" name="Picture 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10"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213172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7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7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48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73362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268893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2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84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8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91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1817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994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1155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1170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15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036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96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8653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199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938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30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613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403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5318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506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121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608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4617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711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3622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813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3861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915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7407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17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018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2174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120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4757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223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3750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39316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73378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8919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6002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0679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1291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32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280926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19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530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8222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632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41844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735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574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83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80515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93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07395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04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3108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144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24186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24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63926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349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69548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451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28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22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554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227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656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263671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85788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13026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12239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42030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17915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54999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759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286035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86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4290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4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6977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05948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1750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0"/>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6" y="7209635"/>
            <a:ext cx="3116263" cy="206082"/>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710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066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7793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168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6282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2420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282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271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04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373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3175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26" Type="http://schemas.openxmlformats.org/officeDocument/2006/relationships/slideLayout" Target="../slideLayouts/slideLayout248.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slideLayout" Target="../slideLayouts/slideLayout247.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29" Type="http://schemas.openxmlformats.org/officeDocument/2006/relationships/tags" Target="../tags/tag119.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24" Type="http://schemas.openxmlformats.org/officeDocument/2006/relationships/slideLayout" Target="../slideLayouts/slideLayout246.xml"/><Relationship Id="rId32" Type="http://schemas.openxmlformats.org/officeDocument/2006/relationships/image" Target="../media/image4.png"/><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28" Type="http://schemas.openxmlformats.org/officeDocument/2006/relationships/vmlDrawing" Target="../drawings/vmlDrawing118.v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31" Type="http://schemas.openxmlformats.org/officeDocument/2006/relationships/image" Target="../media/image1.emf"/><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 Id="rId27" Type="http://schemas.openxmlformats.org/officeDocument/2006/relationships/theme" Target="../theme/theme10.xml"/><Relationship Id="rId30" Type="http://schemas.openxmlformats.org/officeDocument/2006/relationships/oleObject" Target="../embeddings/oleObject114.bin"/></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7" Type="http://schemas.openxmlformats.org/officeDocument/2006/relationships/image" Target="../media/image1.emf"/><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oleObject" Target="../embeddings/oleObject131.bin"/><Relationship Id="rId5" Type="http://schemas.openxmlformats.org/officeDocument/2006/relationships/tags" Target="../tags/tag136.xml"/><Relationship Id="rId4" Type="http://schemas.openxmlformats.org/officeDocument/2006/relationships/vmlDrawing" Target="../drawings/vmlDrawing134.v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1.emf"/><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oleObject" Target="../embeddings/oleObject132.bin"/><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tags" Target="../tags/tag137.xml"/><Relationship Id="rId5" Type="http://schemas.openxmlformats.org/officeDocument/2006/relationships/slideLayout" Target="../slideLayouts/slideLayout255.xml"/><Relationship Id="rId10" Type="http://schemas.openxmlformats.org/officeDocument/2006/relationships/vmlDrawing" Target="../drawings/vmlDrawing135.vml"/><Relationship Id="rId4" Type="http://schemas.openxmlformats.org/officeDocument/2006/relationships/slideLayout" Target="../slideLayouts/slideLayout254.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18" Type="http://schemas.openxmlformats.org/officeDocument/2006/relationships/vmlDrawing" Target="../drawings/vmlDrawing136.vml"/><Relationship Id="rId3" Type="http://schemas.openxmlformats.org/officeDocument/2006/relationships/slideLayout" Target="../slideLayouts/slideLayout261.xml"/><Relationship Id="rId21" Type="http://schemas.openxmlformats.org/officeDocument/2006/relationships/image" Target="../media/image1.emf"/><Relationship Id="rId7" Type="http://schemas.openxmlformats.org/officeDocument/2006/relationships/slideLayout" Target="../slideLayouts/slideLayout265.xml"/><Relationship Id="rId12" Type="http://schemas.openxmlformats.org/officeDocument/2006/relationships/slideLayout" Target="../slideLayouts/slideLayout270.xml"/><Relationship Id="rId17" Type="http://schemas.openxmlformats.org/officeDocument/2006/relationships/theme" Target="../theme/theme13.xml"/><Relationship Id="rId2" Type="http://schemas.openxmlformats.org/officeDocument/2006/relationships/slideLayout" Target="../slideLayouts/slideLayout260.xml"/><Relationship Id="rId16" Type="http://schemas.openxmlformats.org/officeDocument/2006/relationships/slideLayout" Target="../slideLayouts/slideLayout274.xml"/><Relationship Id="rId20" Type="http://schemas.openxmlformats.org/officeDocument/2006/relationships/oleObject" Target="../embeddings/oleObject133.bin"/><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10" Type="http://schemas.openxmlformats.org/officeDocument/2006/relationships/slideLayout" Target="../slideLayouts/slideLayout268.xml"/><Relationship Id="rId19" Type="http://schemas.openxmlformats.org/officeDocument/2006/relationships/tags" Target="../tags/tag13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26" Type="http://schemas.openxmlformats.org/officeDocument/2006/relationships/slideLayout" Target="../slideLayouts/slideLayout300.xml"/><Relationship Id="rId3" Type="http://schemas.openxmlformats.org/officeDocument/2006/relationships/slideLayout" Target="../slideLayouts/slideLayout277.xml"/><Relationship Id="rId21" Type="http://schemas.openxmlformats.org/officeDocument/2006/relationships/slideLayout" Target="../slideLayouts/slideLayout295.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slideLayout" Target="../slideLayouts/slideLayout299.xml"/><Relationship Id="rId33" Type="http://schemas.openxmlformats.org/officeDocument/2006/relationships/image" Target="../media/image4.png"/><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slideLayout" Target="../slideLayouts/slideLayout294.xml"/><Relationship Id="rId29" Type="http://schemas.openxmlformats.org/officeDocument/2006/relationships/vmlDrawing" Target="../drawings/vmlDrawing138.v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24" Type="http://schemas.openxmlformats.org/officeDocument/2006/relationships/slideLayout" Target="../slideLayouts/slideLayout298.xml"/><Relationship Id="rId32" Type="http://schemas.openxmlformats.org/officeDocument/2006/relationships/image" Target="../media/image1.emf"/><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slideLayout" Target="../slideLayouts/slideLayout297.xml"/><Relationship Id="rId28" Type="http://schemas.openxmlformats.org/officeDocument/2006/relationships/theme" Target="../theme/theme14.xml"/><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31" Type="http://schemas.openxmlformats.org/officeDocument/2006/relationships/oleObject" Target="../embeddings/oleObject135.bin"/><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slideLayout" Target="../slideLayouts/slideLayout301.xml"/><Relationship Id="rId30" Type="http://schemas.openxmlformats.org/officeDocument/2006/relationships/tags" Target="../tags/tag140.xml"/><Relationship Id="rId8" Type="http://schemas.openxmlformats.org/officeDocument/2006/relationships/slideLayout" Target="../slideLayouts/slideLayout282.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26" Type="http://schemas.openxmlformats.org/officeDocument/2006/relationships/slideLayout" Target="../slideLayouts/slideLayout327.xml"/><Relationship Id="rId3" Type="http://schemas.openxmlformats.org/officeDocument/2006/relationships/slideLayout" Target="../slideLayouts/slideLayout304.xml"/><Relationship Id="rId21" Type="http://schemas.openxmlformats.org/officeDocument/2006/relationships/slideLayout" Target="../slideLayouts/slideLayout322.xml"/><Relationship Id="rId34" Type="http://schemas.openxmlformats.org/officeDocument/2006/relationships/image" Target="../media/image10.png"/><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5" Type="http://schemas.openxmlformats.org/officeDocument/2006/relationships/slideLayout" Target="../slideLayouts/slideLayout326.xml"/><Relationship Id="rId33" Type="http://schemas.openxmlformats.org/officeDocument/2006/relationships/image" Target="../media/image1.emf"/><Relationship Id="rId2" Type="http://schemas.openxmlformats.org/officeDocument/2006/relationships/slideLayout" Target="../slideLayouts/slideLayout303.xml"/><Relationship Id="rId16" Type="http://schemas.openxmlformats.org/officeDocument/2006/relationships/slideLayout" Target="../slideLayouts/slideLayout317.xml"/><Relationship Id="rId20" Type="http://schemas.openxmlformats.org/officeDocument/2006/relationships/slideLayout" Target="../slideLayouts/slideLayout321.xml"/><Relationship Id="rId29" Type="http://schemas.openxmlformats.org/officeDocument/2006/relationships/theme" Target="../theme/theme15.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24" Type="http://schemas.openxmlformats.org/officeDocument/2006/relationships/slideLayout" Target="../slideLayouts/slideLayout325.xml"/><Relationship Id="rId32" Type="http://schemas.openxmlformats.org/officeDocument/2006/relationships/oleObject" Target="../embeddings/oleObject152.bin"/><Relationship Id="rId5" Type="http://schemas.openxmlformats.org/officeDocument/2006/relationships/slideLayout" Target="../slideLayouts/slideLayout306.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28" Type="http://schemas.openxmlformats.org/officeDocument/2006/relationships/slideLayout" Target="../slideLayouts/slideLayout329.xml"/><Relationship Id="rId10" Type="http://schemas.openxmlformats.org/officeDocument/2006/relationships/slideLayout" Target="../slideLayouts/slideLayout311.xml"/><Relationship Id="rId19" Type="http://schemas.openxmlformats.org/officeDocument/2006/relationships/slideLayout" Target="../slideLayouts/slideLayout320.xml"/><Relationship Id="rId31" Type="http://schemas.openxmlformats.org/officeDocument/2006/relationships/tags" Target="../tags/tag157.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 Id="rId22" Type="http://schemas.openxmlformats.org/officeDocument/2006/relationships/slideLayout" Target="../slideLayouts/slideLayout323.xml"/><Relationship Id="rId27" Type="http://schemas.openxmlformats.org/officeDocument/2006/relationships/slideLayout" Target="../slideLayouts/slideLayout328.xml"/><Relationship Id="rId30" Type="http://schemas.openxmlformats.org/officeDocument/2006/relationships/vmlDrawing" Target="../drawings/vmlDrawing155.vml"/><Relationship Id="rId8" Type="http://schemas.openxmlformats.org/officeDocument/2006/relationships/slideLayout" Target="../slideLayouts/slideLayout3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oleObject" Target="../embeddings/oleObject12.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1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ags" Target="../tags/tag2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vmlDrawing" Target="../drawings/vmlDrawing22.v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image" Target="../media/image1.emf"/><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oleObject" Target="../embeddings/oleObject22.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tags" Target="../tags/tag38.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vmlDrawing" Target="../drawings/vmlDrawing37.v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4.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image" Target="../media/image1.emf"/><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oleObject" Target="../embeddings/oleObject36.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vmlDrawing" Target="../drawings/vmlDrawing53.v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theme" Target="../theme/theme5.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image" Target="../media/image1.emf"/><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oleObject" Target="../embeddings/oleObject52.bin"/><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tags" Target="../tags/tag54.xml"/><Relationship Id="rId30"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vmlDrawing" Target="../drawings/vmlDrawing68.v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theme" Target="../theme/theme6.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image" Target="../media/image1.emf"/><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oleObject" Target="../embeddings/oleObject66.bin"/><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tags" Target="../tags/tag69.xml"/><Relationship Id="rId30"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theme" Target="../theme/theme7.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oleObject" Target="../embeddings/oleObject81.bin"/><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tags" Target="../tags/tag84.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image" Target="../media/image4.pn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vmlDrawing" Target="../drawings/vmlDrawing83.vml"/><Relationship Id="rId30"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theme" Target="../theme/theme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oleObject" Target="../embeddings/oleObject97.bin"/><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tags" Target="../tags/tag101.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image" Target="../media/image4.pn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vmlDrawing" Target="../drawings/vmlDrawing100.vml"/><Relationship Id="rId30"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9" Type="http://schemas.openxmlformats.org/officeDocument/2006/relationships/slideLayout" Target="../slideLayouts/slideLayout206.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50" Type="http://schemas.openxmlformats.org/officeDocument/2006/relationships/slideLayout" Target="../slideLayouts/slideLayout217.xml"/><Relationship Id="rId55" Type="http://schemas.openxmlformats.org/officeDocument/2006/relationships/slideLayout" Target="../slideLayouts/slideLayout222.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9" Type="http://schemas.openxmlformats.org/officeDocument/2006/relationships/slideLayout" Target="../slideLayouts/slideLayout196.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3" Type="http://schemas.openxmlformats.org/officeDocument/2006/relationships/slideLayout" Target="../slideLayouts/slideLayout220.xml"/><Relationship Id="rId58" Type="http://schemas.openxmlformats.org/officeDocument/2006/relationships/tags" Target="../tags/tag118.xml"/><Relationship Id="rId5" Type="http://schemas.openxmlformats.org/officeDocument/2006/relationships/slideLayout" Target="../slideLayouts/slideLayout172.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56" Type="http://schemas.openxmlformats.org/officeDocument/2006/relationships/theme" Target="../theme/theme9.xml"/><Relationship Id="rId8" Type="http://schemas.openxmlformats.org/officeDocument/2006/relationships/slideLayout" Target="../slideLayouts/slideLayout175.xml"/><Relationship Id="rId51" Type="http://schemas.openxmlformats.org/officeDocument/2006/relationships/slideLayout" Target="../slideLayouts/slideLayout218.xml"/><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59" Type="http://schemas.openxmlformats.org/officeDocument/2006/relationships/oleObject" Target="../embeddings/oleObject113.bin"/><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54" Type="http://schemas.openxmlformats.org/officeDocument/2006/relationships/slideLayout" Target="../slideLayouts/slideLayout221.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slideLayout" Target="../slideLayouts/slideLayout216.xml"/><Relationship Id="rId57" Type="http://schemas.openxmlformats.org/officeDocument/2006/relationships/vmlDrawing" Target="../drawings/vmlDrawing117.vml"/><Relationship Id="rId10" Type="http://schemas.openxmlformats.org/officeDocument/2006/relationships/slideLayout" Target="../slideLayouts/slideLayout177.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52" Type="http://schemas.openxmlformats.org/officeDocument/2006/relationships/slideLayout" Target="../slideLayouts/slideLayout219.xml"/><Relationship Id="rId6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30"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9"/>
            </p:custDataLst>
          </p:nvPr>
        </p:nvGraphicFramePr>
        <p:xfrm>
          <a:off x="2154" y="1751"/>
          <a:ext cx="2154" cy="1749"/>
        </p:xfrm>
        <a:graphic>
          <a:graphicData uri="http://schemas.openxmlformats.org/presentationml/2006/ole">
            <mc:AlternateContent xmlns:mc="http://schemas.openxmlformats.org/markup-compatibility/2006">
              <mc:Choice xmlns:v="urn:schemas-microsoft-com:vml" Requires="v">
                <p:oleObj spid="_x0000_s121860" name="think-cell Slide" r:id="rId30" imgW="6350000" imgH="6350000" progId="">
                  <p:embed/>
                </p:oleObj>
              </mc:Choice>
              <mc:Fallback>
                <p:oleObj name="think-cell Slide" r:id="rId30" imgW="6350000" imgH="6350000" progId="">
                  <p:embed/>
                  <p:pic>
                    <p:nvPicPr>
                      <p:cNvPr id="8" name="Object 7" hidden="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54"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a:t>Larger Section Title</a:t>
            </a:r>
          </a:p>
          <a:p>
            <a:pPr lvl="1"/>
            <a:r>
              <a:rPr lang="en-US"/>
              <a:t>Larger body copy</a:t>
            </a:r>
          </a:p>
          <a:p>
            <a:pPr lvl="2"/>
            <a:r>
              <a:rPr lang="en-US"/>
              <a:t>Smaller Section Title</a:t>
            </a:r>
          </a:p>
          <a:p>
            <a:pPr lvl="3"/>
            <a:r>
              <a:rPr lang="en-US"/>
              <a:t>Smaller body copy</a:t>
            </a:r>
          </a:p>
          <a:p>
            <a:pPr lvl="4"/>
            <a:r>
              <a:rPr lang="en-US"/>
              <a:t>Reference copy and </a:t>
            </a:r>
            <a:r>
              <a:rPr lang="en-US" err="1"/>
              <a:t>infographic</a:t>
            </a:r>
            <a:r>
              <a:rPr lang="en-US"/>
              <a:t> label</a:t>
            </a:r>
          </a:p>
        </p:txBody>
      </p:sp>
      <p:sp>
        <p:nvSpPr>
          <p:cNvPr id="2" name="Title Placeholder 1"/>
          <p:cNvSpPr>
            <a:spLocks noGrp="1"/>
          </p:cNvSpPr>
          <p:nvPr>
            <p:ph type="title"/>
          </p:nvPr>
        </p:nvSpPr>
        <p:spPr bwMode="gray">
          <a:xfrm>
            <a:off x="270003" y="270001"/>
            <a:ext cx="12413343" cy="297158"/>
          </a:xfrm>
          <a:prstGeom prst="rect">
            <a:avLst/>
          </a:prstGeom>
          <a:ln>
            <a:noFill/>
          </a:ln>
        </p:spPr>
        <p:txBody>
          <a:bodyPr vert="horz" wrap="none" lIns="0" tIns="0" rIns="0" bIns="0" rtlCol="0" anchor="ctr">
            <a:noAutofit/>
          </a:bodyPr>
          <a:lstStyle/>
          <a:p>
            <a:r>
              <a:rPr lang="en-US"/>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1040520130"/>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 id="2147484318" r:id="rId12"/>
    <p:sldLayoutId id="2147484319" r:id="rId13"/>
    <p:sldLayoutId id="2147484320" r:id="rId14"/>
    <p:sldLayoutId id="2147484321" r:id="rId15"/>
    <p:sldLayoutId id="2147484322" r:id="rId16"/>
    <p:sldLayoutId id="2147484323" r:id="rId17"/>
    <p:sldLayoutId id="2147484324" r:id="rId18"/>
    <p:sldLayoutId id="2147484325" r:id="rId19"/>
    <p:sldLayoutId id="2147484326" r:id="rId20"/>
    <p:sldLayoutId id="2147484327" r:id="rId21"/>
    <p:sldLayoutId id="2147484328" r:id="rId22"/>
    <p:sldLayoutId id="2147484329" r:id="rId23"/>
    <p:sldLayoutId id="2147484330" r:id="rId24"/>
    <p:sldLayoutId id="2147484331" r:id="rId25"/>
    <p:sldLayoutId id="2147484332"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770" rtl="0" eaLnBrk="1" latinLnBrk="0" hangingPunct="1">
        <a:spcBef>
          <a:spcPct val="0"/>
        </a:spcBef>
        <a:buNone/>
        <a:defRPr sz="2801" b="0" kern="1200" cap="all" spc="0">
          <a:ln w="22225">
            <a:noFill/>
            <a:prstDash val="solid"/>
          </a:ln>
          <a:solidFill>
            <a:srgbClr val="000000"/>
          </a:solidFill>
          <a:effectLst/>
          <a:latin typeface="+mj-lt"/>
          <a:ea typeface="+mj-ea"/>
          <a:cs typeface="+mj-cs"/>
        </a:defRPr>
      </a:lvl1pPr>
    </p:titleStyle>
    <p:bodyStyle>
      <a:lvl1pPr marL="0" indent="0" algn="l" defTabSz="961770" rtl="0" eaLnBrk="1" latinLnBrk="0" hangingPunct="1">
        <a:lnSpc>
          <a:spcPts val="1899"/>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70" rtl="0" eaLnBrk="1" latinLnBrk="0" hangingPunct="1">
        <a:lnSpc>
          <a:spcPts val="1899"/>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70"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70" rtl="0" eaLnBrk="1" latinLnBrk="0" hangingPunct="1">
        <a:lnSpc>
          <a:spcPts val="1599"/>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70"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873" indent="-240442" algn="l" defTabSz="9617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6pPr>
      <a:lvl7pPr marL="3125759" indent="-240442" algn="l" defTabSz="9617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7pPr>
      <a:lvl8pPr marL="3606646" indent="-240442" algn="l" defTabSz="9617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8pPr>
      <a:lvl9pPr marL="4087532" indent="-240442" algn="l" defTabSz="9617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9pPr>
    </p:bodyStyle>
    <p:otherStyle>
      <a:defPPr>
        <a:defRPr lang="en-US"/>
      </a:defPPr>
      <a:lvl1pPr marL="0" algn="l" defTabSz="961770" rtl="0" eaLnBrk="1" latinLnBrk="0" hangingPunct="1">
        <a:defRPr sz="1899" kern="1200">
          <a:solidFill>
            <a:schemeClr val="tx1"/>
          </a:solidFill>
          <a:latin typeface="+mn-lt"/>
          <a:ea typeface="+mn-ea"/>
          <a:cs typeface="+mn-cs"/>
        </a:defRPr>
      </a:lvl1pPr>
      <a:lvl2pPr marL="480887" algn="l" defTabSz="961770" rtl="0" eaLnBrk="1" latinLnBrk="0" hangingPunct="1">
        <a:defRPr sz="1899" kern="1200">
          <a:solidFill>
            <a:schemeClr val="tx1"/>
          </a:solidFill>
          <a:latin typeface="+mn-lt"/>
          <a:ea typeface="+mn-ea"/>
          <a:cs typeface="+mn-cs"/>
        </a:defRPr>
      </a:lvl2pPr>
      <a:lvl3pPr marL="961770" algn="l" defTabSz="961770" rtl="0" eaLnBrk="1" latinLnBrk="0" hangingPunct="1">
        <a:defRPr sz="1899" kern="1200">
          <a:solidFill>
            <a:schemeClr val="tx1"/>
          </a:solidFill>
          <a:latin typeface="+mn-lt"/>
          <a:ea typeface="+mn-ea"/>
          <a:cs typeface="+mn-cs"/>
        </a:defRPr>
      </a:lvl3pPr>
      <a:lvl4pPr marL="1442659" algn="l" defTabSz="961770" rtl="0" eaLnBrk="1" latinLnBrk="0" hangingPunct="1">
        <a:defRPr sz="1899" kern="1200">
          <a:solidFill>
            <a:schemeClr val="tx1"/>
          </a:solidFill>
          <a:latin typeface="+mn-lt"/>
          <a:ea typeface="+mn-ea"/>
          <a:cs typeface="+mn-cs"/>
        </a:defRPr>
      </a:lvl4pPr>
      <a:lvl5pPr marL="1923545" algn="l" defTabSz="961770" rtl="0" eaLnBrk="1" latinLnBrk="0" hangingPunct="1">
        <a:defRPr sz="1899" kern="1200">
          <a:solidFill>
            <a:schemeClr val="tx1"/>
          </a:solidFill>
          <a:latin typeface="+mn-lt"/>
          <a:ea typeface="+mn-ea"/>
          <a:cs typeface="+mn-cs"/>
        </a:defRPr>
      </a:lvl5pPr>
      <a:lvl6pPr marL="2404431" algn="l" defTabSz="961770" rtl="0" eaLnBrk="1" latinLnBrk="0" hangingPunct="1">
        <a:defRPr sz="1899" kern="1200">
          <a:solidFill>
            <a:schemeClr val="tx1"/>
          </a:solidFill>
          <a:latin typeface="+mn-lt"/>
          <a:ea typeface="+mn-ea"/>
          <a:cs typeface="+mn-cs"/>
        </a:defRPr>
      </a:lvl6pPr>
      <a:lvl7pPr marL="2885317" algn="l" defTabSz="961770" rtl="0" eaLnBrk="1" latinLnBrk="0" hangingPunct="1">
        <a:defRPr sz="1899" kern="1200">
          <a:solidFill>
            <a:schemeClr val="tx1"/>
          </a:solidFill>
          <a:latin typeface="+mn-lt"/>
          <a:ea typeface="+mn-ea"/>
          <a:cs typeface="+mn-cs"/>
        </a:defRPr>
      </a:lvl7pPr>
      <a:lvl8pPr marL="3366203" algn="l" defTabSz="961770" rtl="0" eaLnBrk="1" latinLnBrk="0" hangingPunct="1">
        <a:defRPr sz="1899" kern="1200">
          <a:solidFill>
            <a:schemeClr val="tx1"/>
          </a:solidFill>
          <a:latin typeface="+mn-lt"/>
          <a:ea typeface="+mn-ea"/>
          <a:cs typeface="+mn-cs"/>
        </a:defRPr>
      </a:lvl8pPr>
      <a:lvl9pPr marL="3847087" algn="l" defTabSz="961770" rtl="0" eaLnBrk="1" latinLnBrk="0" hangingPunct="1">
        <a:defRPr sz="18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38244" name="think-cell Slide" r:id="rId6" imgW="6350000" imgH="6350000" progId="">
                  <p:embed/>
                </p:oleObj>
              </mc:Choice>
              <mc:Fallback>
                <p:oleObj name="think-cell Slide" r:id="rId6" imgW="6350000" imgH="6350000" progId="">
                  <p:embed/>
                  <p:pic>
                    <p:nvPicPr>
                      <p:cNvPr id="8" name="Object 7"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44338683"/>
      </p:ext>
    </p:extLst>
  </p:cSld>
  <p:clrMap bg1="lt1" tx1="dk1" bg2="lt2" tx2="dk2" accent1="accent1" accent2="accent2" accent3="accent3" accent4="accent4" accent5="accent5" accent6="accent6" hlink="hlink" folHlink="folHlink"/>
  <p:sldLayoutIdLst>
    <p:sldLayoutId id="2147484334" r:id="rId1"/>
    <p:sldLayoutId id="2147484335" r:id="rId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39268" name="think-cell Slide" r:id="rId12" imgW="6350000" imgH="6350000" progId="">
                  <p:embed/>
                </p:oleObj>
              </mc:Choice>
              <mc:Fallback>
                <p:oleObj name="think-cell Slide" r:id="rId12" imgW="6350000" imgH="6350000" progId="">
                  <p:embed/>
                  <p:pic>
                    <p:nvPicPr>
                      <p:cNvPr id="8" name="Object 7"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95238119"/>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0292" name="think-cell Slide" r:id="rId20" imgW="6350000" imgH="6350000" progId="">
                  <p:embed/>
                </p:oleObj>
              </mc:Choice>
              <mc:Fallback>
                <p:oleObj name="think-cell Slide" r:id="rId20" imgW="6350000" imgH="6350000" progId="">
                  <p:embed/>
                  <p:pic>
                    <p:nvPicPr>
                      <p:cNvPr id="8" name="Object 7"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83063012"/>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 id="2147484359" r:id="rId14"/>
    <p:sldLayoutId id="2147484360" r:id="rId15"/>
    <p:sldLayoutId id="2147484361" r:id="rId1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0"/>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2340" name="think-cell Slide" r:id="rId31" imgW="6350000" imgH="6350000" progId="">
                  <p:embed/>
                </p:oleObj>
              </mc:Choice>
              <mc:Fallback>
                <p:oleObj name="think-cell Slide" r:id="rId31" imgW="6350000" imgH="6350000" progId="">
                  <p:embed/>
                  <p:pic>
                    <p:nvPicPr>
                      <p:cNvPr id="8" name="Object 7" hidden="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75002273"/>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 id="2147484375" r:id="rId13"/>
    <p:sldLayoutId id="2147484376" r:id="rId14"/>
    <p:sldLayoutId id="2147484377" r:id="rId15"/>
    <p:sldLayoutId id="2147484378" r:id="rId16"/>
    <p:sldLayoutId id="2147484379" r:id="rId17"/>
    <p:sldLayoutId id="2147484380" r:id="rId18"/>
    <p:sldLayoutId id="2147484381" r:id="rId19"/>
    <p:sldLayoutId id="2147484382" r:id="rId20"/>
    <p:sldLayoutId id="2147484383" r:id="rId21"/>
    <p:sldLayoutId id="2147484384" r:id="rId22"/>
    <p:sldLayoutId id="2147484385" r:id="rId23"/>
    <p:sldLayoutId id="2147484386" r:id="rId24"/>
    <p:sldLayoutId id="2147484387" r:id="rId25"/>
    <p:sldLayoutId id="2147484388" r:id="rId26"/>
    <p:sldLayoutId id="214748438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59748" name="think-cell Slide" r:id="rId32" imgW="6350000" imgH="6350000" progId="">
                  <p:embed/>
                </p:oleObj>
              </mc:Choice>
              <mc:Fallback>
                <p:oleObj name="think-cell Slide" r:id="rId32" imgW="6350000" imgH="6350000" progId="">
                  <p:embed/>
                  <p:pic>
                    <p:nvPicPr>
                      <p:cNvPr id="8" name="Object 7" hidden="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180194024"/>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 id="2147484412" r:id="rId22"/>
    <p:sldLayoutId id="2147484413" r:id="rId23"/>
    <p:sldLayoutId id="2147484414" r:id="rId24"/>
    <p:sldLayoutId id="2147484415" r:id="rId25"/>
    <p:sldLayoutId id="2147484416" r:id="rId26"/>
    <p:sldLayoutId id="2147484417" r:id="rId27"/>
    <p:sldLayoutId id="214748441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294"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2534"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56" r:id="rId12"/>
    <p:sldLayoutId id="2147484046" r:id="rId13"/>
    <p:sldLayoutId id="2147484055" r:id="rId14"/>
    <p:sldLayoutId id="2147484054" r:id="rId15"/>
    <p:sldLayoutId id="2147484047" r:id="rId16"/>
    <p:sldLayoutId id="2147484051" r:id="rId17"/>
    <p:sldLayoutId id="2147484052" r:id="rId18"/>
    <p:sldLayoutId id="2147483726" r:id="rId19"/>
    <p:sldLayoutId id="2147483727" r:id="rId20"/>
    <p:sldLayoutId id="2147484040" r:id="rId21"/>
    <p:sldLayoutId id="2147484039" r:id="rId22"/>
    <p:sldLayoutId id="2147484041" r:id="rId2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7894"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684026553"/>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4278"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186623374"/>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 id="2147484159" r:id="rId15"/>
    <p:sldLayoutId id="2147484160" r:id="rId16"/>
    <p:sldLayoutId id="2147484161" r:id="rId17"/>
    <p:sldLayoutId id="2147484162" r:id="rId18"/>
    <p:sldLayoutId id="2147484163" r:id="rId19"/>
    <p:sldLayoutId id="2147484164" r:id="rId20"/>
    <p:sldLayoutId id="2147484165" r:id="rId21"/>
    <p:sldLayoutId id="2147484166" r:id="rId22"/>
    <p:sldLayoutId id="2147484167" r:id="rId23"/>
    <p:sldLayoutId id="2147484170" r:id="rId2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9638"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268742148"/>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 id="2147484186" r:id="rId15"/>
    <p:sldLayoutId id="2147484187" r:id="rId16"/>
    <p:sldLayoutId id="2147484188" r:id="rId17"/>
    <p:sldLayoutId id="2147484189" r:id="rId18"/>
    <p:sldLayoutId id="2147484190" r:id="rId19"/>
    <p:sldLayoutId id="2147484191" r:id="rId20"/>
    <p:sldLayoutId id="2147484192" r:id="rId21"/>
    <p:sldLayoutId id="2147484193" r:id="rId22"/>
    <p:sldLayoutId id="2147484194" r:id="rId23"/>
    <p:sldLayoutId id="2147484195" r:id="rId2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84996" name="think-cell Slide" r:id="rId29" imgW="6350000" imgH="6350000" progId="">
                  <p:embed/>
                </p:oleObj>
              </mc:Choice>
              <mc:Fallback>
                <p:oleObj name="think-cell Slide" r:id="rId29" imgW="6350000" imgH="6350000" progId="">
                  <p:embed/>
                  <p:pic>
                    <p:nvPicPr>
                      <p:cNvPr id="8" name="Object 7" hidden="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826146908"/>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 id="2147484213" r:id="rId17"/>
    <p:sldLayoutId id="2147484214" r:id="rId18"/>
    <p:sldLayoutId id="2147484215" r:id="rId19"/>
    <p:sldLayoutId id="2147484216" r:id="rId20"/>
    <p:sldLayoutId id="2147484217" r:id="rId21"/>
    <p:sldLayoutId id="2147484218" r:id="rId22"/>
    <p:sldLayoutId id="2147484219" r:id="rId23"/>
    <p:sldLayoutId id="2147484220" r:id="rId24"/>
    <p:sldLayoutId id="2147484221" r:id="rId2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2404" name="think-cell Slide" r:id="rId29" imgW="6350000" imgH="6350000" progId="">
                  <p:embed/>
                </p:oleObj>
              </mc:Choice>
              <mc:Fallback>
                <p:oleObj name="think-cell Slide" r:id="rId29" imgW="6350000" imgH="6350000" progId="">
                  <p:embed/>
                  <p:pic>
                    <p:nvPicPr>
                      <p:cNvPr id="8" name="Object 7" hidden="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30017506"/>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46" r:id="rId24"/>
    <p:sldLayoutId id="2147484247" r:id="rId2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0836" name="think-cell Slide" r:id="rId59" imgW="6350000" imgH="6350000" progId="">
                  <p:embed/>
                </p:oleObj>
              </mc:Choice>
              <mc:Fallback>
                <p:oleObj name="think-cell Slide" r:id="rId59" imgW="6350000" imgH="6350000" progId="">
                  <p:embed/>
                  <p:pic>
                    <p:nvPicPr>
                      <p:cNvPr id="8" name="Object 7" hidden="1"/>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0440094"/>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 id="2147484265" r:id="rId16"/>
    <p:sldLayoutId id="2147484266" r:id="rId17"/>
    <p:sldLayoutId id="2147484267" r:id="rId18"/>
    <p:sldLayoutId id="2147484268" r:id="rId19"/>
    <p:sldLayoutId id="2147484269" r:id="rId20"/>
    <p:sldLayoutId id="2147484270" r:id="rId21"/>
    <p:sldLayoutId id="2147484271" r:id="rId22"/>
    <p:sldLayoutId id="2147484272" r:id="rId23"/>
    <p:sldLayoutId id="2147484273" r:id="rId24"/>
    <p:sldLayoutId id="2147484274" r:id="rId25"/>
    <p:sldLayoutId id="2147484275" r:id="rId26"/>
    <p:sldLayoutId id="2147484276" r:id="rId27"/>
    <p:sldLayoutId id="2147484277" r:id="rId28"/>
    <p:sldLayoutId id="2147484278" r:id="rId29"/>
    <p:sldLayoutId id="2147484279" r:id="rId30"/>
    <p:sldLayoutId id="2147484280" r:id="rId31"/>
    <p:sldLayoutId id="2147484281" r:id="rId32"/>
    <p:sldLayoutId id="2147484282" r:id="rId33"/>
    <p:sldLayoutId id="2147484283" r:id="rId34"/>
    <p:sldLayoutId id="2147484284" r:id="rId35"/>
    <p:sldLayoutId id="2147484285" r:id="rId36"/>
    <p:sldLayoutId id="2147484286" r:id="rId37"/>
    <p:sldLayoutId id="2147484287" r:id="rId38"/>
    <p:sldLayoutId id="2147484288" r:id="rId39"/>
    <p:sldLayoutId id="2147484289" r:id="rId40"/>
    <p:sldLayoutId id="2147484290" r:id="rId41"/>
    <p:sldLayoutId id="2147484291" r:id="rId42"/>
    <p:sldLayoutId id="2147484292" r:id="rId43"/>
    <p:sldLayoutId id="2147484293" r:id="rId44"/>
    <p:sldLayoutId id="2147484294" r:id="rId45"/>
    <p:sldLayoutId id="2147484295" r:id="rId46"/>
    <p:sldLayoutId id="2147484296" r:id="rId47"/>
    <p:sldLayoutId id="2147484297" r:id="rId48"/>
    <p:sldLayoutId id="2147484298" r:id="rId49"/>
    <p:sldLayoutId id="2147484299" r:id="rId50"/>
    <p:sldLayoutId id="2147484300" r:id="rId51"/>
    <p:sldLayoutId id="2147484301" r:id="rId52"/>
    <p:sldLayoutId id="2147484302" r:id="rId53"/>
    <p:sldLayoutId id="2147484303" r:id="rId54"/>
    <p:sldLayoutId id="2147484304" r:id="rId5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LEjhY15eCx0" TargetMode="Externa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20.pn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4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69.xml"/><Relationship Id="rId5" Type="http://schemas.openxmlformats.org/officeDocument/2006/relationships/image" Target="../media/image45.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250.xml"/><Relationship Id="rId5" Type="http://schemas.openxmlformats.org/officeDocument/2006/relationships/image" Target="../media/image21.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50.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chart" Target="../charts/chart4.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lKgitu25ZAg?feature=shared" TargetMode="External"/><Relationship Id="rId2" Type="http://schemas.openxmlformats.org/officeDocument/2006/relationships/notesSlide" Target="../notesSlides/notesSlide7.xml"/><Relationship Id="rId1" Type="http://schemas.openxmlformats.org/officeDocument/2006/relationships/slideLayout" Target="../slideLayouts/slideLayout166.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16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67.xml"/></Relationships>
</file>

<file path=ppt/slides/_rels/slide2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67.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6.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qkgkUCqEum4&amp;ab_channel=WaltDisneyAnimationStudios" TargetMode="External"/><Relationship Id="rId2" Type="http://schemas.openxmlformats.org/officeDocument/2006/relationships/notesSlide" Target="../notesSlides/notesSlide10.xml"/><Relationship Id="rId1" Type="http://schemas.openxmlformats.org/officeDocument/2006/relationships/slideLayout" Target="../slideLayouts/slideLayout166.xml"/><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167.xml"/></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6.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166.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4.xml"/><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167.xml"/></Relationships>
</file>

<file path=ppt/slides/_rels/slide3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67.xml"/></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6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66.xml"/></Relationships>
</file>

<file path=ppt/slides/_rels/slide41.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6.jpeg"/><Relationship Id="rId18" Type="http://schemas.openxmlformats.org/officeDocument/2006/relationships/image" Target="../media/image101.png"/><Relationship Id="rId26" Type="http://schemas.openxmlformats.org/officeDocument/2006/relationships/image" Target="../media/image108.jpeg"/><Relationship Id="rId3" Type="http://schemas.openxmlformats.org/officeDocument/2006/relationships/image" Target="../media/image87.png"/><Relationship Id="rId21" Type="http://schemas.openxmlformats.org/officeDocument/2006/relationships/image" Target="../media/image103.jpeg"/><Relationship Id="rId7" Type="http://schemas.openxmlformats.org/officeDocument/2006/relationships/image" Target="../media/image91.png"/><Relationship Id="rId12" Type="http://schemas.openxmlformats.org/officeDocument/2006/relationships/image" Target="../media/image34.png"/><Relationship Id="rId17" Type="http://schemas.openxmlformats.org/officeDocument/2006/relationships/image" Target="../media/image100.png"/><Relationship Id="rId25" Type="http://schemas.openxmlformats.org/officeDocument/2006/relationships/image" Target="../media/image107.png"/><Relationship Id="rId2" Type="http://schemas.openxmlformats.org/officeDocument/2006/relationships/image" Target="../media/image86.png"/><Relationship Id="rId16" Type="http://schemas.openxmlformats.org/officeDocument/2006/relationships/image" Target="../media/image99.png"/><Relationship Id="rId20" Type="http://schemas.openxmlformats.org/officeDocument/2006/relationships/image" Target="../media/image102.jpeg"/><Relationship Id="rId1" Type="http://schemas.openxmlformats.org/officeDocument/2006/relationships/slideLayout" Target="../slideLayouts/slideLayout247.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6.png"/><Relationship Id="rId5" Type="http://schemas.openxmlformats.org/officeDocument/2006/relationships/image" Target="../media/image89.png"/><Relationship Id="rId15" Type="http://schemas.openxmlformats.org/officeDocument/2006/relationships/image" Target="../media/image98.png"/><Relationship Id="rId23" Type="http://schemas.openxmlformats.org/officeDocument/2006/relationships/image" Target="../media/image105.png"/><Relationship Id="rId28" Type="http://schemas.openxmlformats.org/officeDocument/2006/relationships/image" Target="../media/image110.jpeg"/><Relationship Id="rId10" Type="http://schemas.openxmlformats.org/officeDocument/2006/relationships/image" Target="../media/image94.jpeg"/><Relationship Id="rId19" Type="http://schemas.openxmlformats.org/officeDocument/2006/relationships/image" Target="../media/image36.jpe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7.png"/><Relationship Id="rId22" Type="http://schemas.openxmlformats.org/officeDocument/2006/relationships/image" Target="../media/image104.jpeg"/><Relationship Id="rId27" Type="http://schemas.openxmlformats.org/officeDocument/2006/relationships/image" Target="../media/image109.jpe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1.xml"/></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6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299.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2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177980" y="1769426"/>
            <a:ext cx="7867048" cy="828910"/>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961706">
              <a:lnSpc>
                <a:spcPts val="1799"/>
              </a:lnSpc>
              <a:defRPr/>
            </a:pPr>
            <a:r>
              <a:rPr lang="en-GB" altLang="en-US" sz="1100" dirty="0">
                <a:solidFill>
                  <a:schemeClr val="bg2"/>
                </a:solidFill>
                <a:latin typeface="Arial" pitchFamily="34" charset="0"/>
                <a:cs typeface="Arial" pitchFamily="34" charset="0"/>
              </a:rPr>
              <a:t>THE PLOT</a:t>
            </a:r>
          </a:p>
          <a:p>
            <a:pPr>
              <a:lnSpc>
                <a:spcPts val="1800"/>
              </a:lnSpc>
            </a:pPr>
            <a:r>
              <a:rPr lang="en-GB" sz="1100" b="0" dirty="0">
                <a:solidFill>
                  <a:schemeClr val="bg1"/>
                </a:solidFill>
                <a:latin typeface="Arial" pitchFamily="34" charset="0"/>
                <a:cs typeface="Arial" pitchFamily="34" charset="0"/>
              </a:rPr>
              <a:t>Three generations of the Deetz family return home to Winter River after an unexpected family tragedy. Still haunted by Beetlejuice, Lydia's life soon gets turned upside down when her rebellious teenage daughter discovers a mysterious portal to the afterlife. When someone says Beetlejuice's name three times, the mischievous demon gleefully returns to unleash his very own brand of mayhem.</a:t>
            </a:r>
          </a:p>
          <a:p>
            <a:pPr defTabSz="961706">
              <a:lnSpc>
                <a:spcPts val="1799"/>
              </a:lnSpc>
              <a:defRPr/>
            </a:pPr>
            <a:endParaRPr lang="en-GB" altLang="en-US" sz="1100" dirty="0">
              <a:solidFill>
                <a:srgbClr val="77226C"/>
              </a:solidFill>
              <a:highlight>
                <a:srgbClr val="FFFF00"/>
              </a:highlight>
              <a:latin typeface="Arial" pitchFamily="34" charset="0"/>
              <a:cs typeface="Arial" pitchFamily="34" charset="0"/>
            </a:endParaRPr>
          </a:p>
          <a:p>
            <a:pPr defTabSz="961706">
              <a:lnSpc>
                <a:spcPts val="1799"/>
              </a:lnSpc>
              <a:defRPr/>
            </a:pPr>
            <a:r>
              <a:rPr lang="en-GB" altLang="en-US" sz="1100" dirty="0">
                <a:solidFill>
                  <a:schemeClr val="bg2"/>
                </a:solidFill>
                <a:latin typeface="Arial" pitchFamily="34" charset="0"/>
                <a:cs typeface="Arial" pitchFamily="34" charset="0"/>
              </a:rPr>
              <a:t>THE BUZZ</a:t>
            </a:r>
          </a:p>
          <a:p>
            <a:pPr defTabSz="961706">
              <a:lnSpc>
                <a:spcPts val="1799"/>
              </a:lnSpc>
              <a:defRPr/>
            </a:pPr>
            <a:r>
              <a:rPr lang="en-GB" sz="1100" b="0" dirty="0">
                <a:solidFill>
                  <a:srgbClr val="000000"/>
                </a:solidFill>
                <a:latin typeface="Arial" pitchFamily="34" charset="0"/>
                <a:cs typeface="Arial" pitchFamily="34" charset="0"/>
              </a:rPr>
              <a:t>Fans of the original "Beetlejuice" film are eagerly anticipating the sequel, particularly because it will feature returning cast members </a:t>
            </a:r>
            <a:r>
              <a:rPr lang="en-GB" sz="1100" b="0" i="1" dirty="0">
                <a:solidFill>
                  <a:srgbClr val="000000"/>
                </a:solidFill>
                <a:latin typeface="Arial" pitchFamily="34" charset="0"/>
                <a:cs typeface="Arial" pitchFamily="34" charset="0"/>
              </a:rPr>
              <a:t>Michael Keaton, Winona Ryder,</a:t>
            </a:r>
            <a:r>
              <a:rPr lang="en-GB" sz="1100" b="0" dirty="0">
                <a:solidFill>
                  <a:srgbClr val="000000"/>
                </a:solidFill>
                <a:latin typeface="Arial" pitchFamily="34" charset="0"/>
                <a:cs typeface="Arial" pitchFamily="34" charset="0"/>
              </a:rPr>
              <a:t> and </a:t>
            </a:r>
            <a:r>
              <a:rPr lang="en-GB" sz="1100" b="0" i="1" dirty="0">
                <a:solidFill>
                  <a:srgbClr val="000000"/>
                </a:solidFill>
                <a:latin typeface="Arial" pitchFamily="34" charset="0"/>
                <a:cs typeface="Arial" pitchFamily="34" charset="0"/>
              </a:rPr>
              <a:t>Catherine O’Hara</a:t>
            </a:r>
            <a:r>
              <a:rPr lang="en-GB" sz="1100" b="0" dirty="0">
                <a:solidFill>
                  <a:srgbClr val="000000"/>
                </a:solidFill>
                <a:latin typeface="Arial" pitchFamily="34" charset="0"/>
                <a:cs typeface="Arial" pitchFamily="34" charset="0"/>
              </a:rPr>
              <a:t>, but additionally </a:t>
            </a:r>
            <a:r>
              <a:rPr lang="en-GB" sz="1100" b="0" i="1" dirty="0">
                <a:solidFill>
                  <a:srgbClr val="000000"/>
                </a:solidFill>
                <a:latin typeface="Arial" pitchFamily="34" charset="0"/>
                <a:cs typeface="Arial" pitchFamily="34" charset="0"/>
              </a:rPr>
              <a:t>Jenna Ortega, </a:t>
            </a:r>
            <a:r>
              <a:rPr lang="en-GB" sz="1100" b="0" dirty="0">
                <a:solidFill>
                  <a:srgbClr val="000000"/>
                </a:solidFill>
                <a:latin typeface="Arial" pitchFamily="34" charset="0"/>
                <a:cs typeface="Arial" pitchFamily="34" charset="0"/>
              </a:rPr>
              <a:t>known for her significant contributions to the horror genre, gaining prominence for her roles in </a:t>
            </a:r>
            <a:r>
              <a:rPr lang="en-GB" sz="1100" b="0" i="1" dirty="0">
                <a:solidFill>
                  <a:srgbClr val="000000"/>
                </a:solidFill>
                <a:latin typeface="Arial" pitchFamily="34" charset="0"/>
                <a:cs typeface="Arial" pitchFamily="34" charset="0"/>
              </a:rPr>
              <a:t>Wednesday, </a:t>
            </a:r>
            <a:r>
              <a:rPr lang="en-GB" sz="1100" b="0" dirty="0">
                <a:solidFill>
                  <a:srgbClr val="000000"/>
                </a:solidFill>
                <a:latin typeface="Arial" pitchFamily="34" charset="0"/>
                <a:cs typeface="Arial" pitchFamily="34" charset="0"/>
              </a:rPr>
              <a:t>as well as in Ti West’s </a:t>
            </a:r>
            <a:r>
              <a:rPr lang="en-GB" sz="1100" b="0" i="1" dirty="0">
                <a:solidFill>
                  <a:srgbClr val="000000"/>
                </a:solidFill>
                <a:latin typeface="Arial" pitchFamily="34" charset="0"/>
                <a:cs typeface="Arial" pitchFamily="34" charset="0"/>
              </a:rPr>
              <a:t>X </a:t>
            </a:r>
            <a:r>
              <a:rPr lang="en-GB" sz="1100" b="0" dirty="0">
                <a:solidFill>
                  <a:srgbClr val="000000"/>
                </a:solidFill>
                <a:latin typeface="Arial" pitchFamily="34" charset="0"/>
                <a:cs typeface="Arial" pitchFamily="34" charset="0"/>
              </a:rPr>
              <a:t>and the recent </a:t>
            </a:r>
            <a:r>
              <a:rPr lang="en-GB" sz="1100" b="0" i="1" dirty="0">
                <a:solidFill>
                  <a:srgbClr val="000000"/>
                </a:solidFill>
                <a:latin typeface="Arial" pitchFamily="34" charset="0"/>
                <a:cs typeface="Arial" pitchFamily="34" charset="0"/>
              </a:rPr>
              <a:t>Scream </a:t>
            </a:r>
            <a:r>
              <a:rPr lang="en-GB" sz="1100" b="0" dirty="0">
                <a:solidFill>
                  <a:srgbClr val="000000"/>
                </a:solidFill>
                <a:latin typeface="Arial" pitchFamily="34" charset="0"/>
                <a:cs typeface="Arial" pitchFamily="34" charset="0"/>
              </a:rPr>
              <a:t>reboot instalments. </a:t>
            </a:r>
          </a:p>
          <a:p>
            <a:pPr defTabSz="961706">
              <a:lnSpc>
                <a:spcPts val="1799"/>
              </a:lnSpc>
              <a:defRPr/>
            </a:pPr>
            <a:endParaRPr lang="en-GB" altLang="en-US" sz="1100" b="0" dirty="0">
              <a:solidFill>
                <a:srgbClr val="000000"/>
              </a:solidFill>
              <a:highlight>
                <a:srgbClr val="FFFF00"/>
              </a:highlight>
              <a:latin typeface="Arial" pitchFamily="34" charset="0"/>
              <a:cs typeface="Arial" pitchFamily="34" charset="0"/>
            </a:endParaRPr>
          </a:p>
          <a:p>
            <a:pPr defTabSz="961706">
              <a:lnSpc>
                <a:spcPts val="1799"/>
              </a:lnSpc>
              <a:defRPr/>
            </a:pPr>
            <a:r>
              <a:rPr lang="en-GB" sz="1100" dirty="0">
                <a:solidFill>
                  <a:schemeClr val="bg2"/>
                </a:solidFill>
                <a:latin typeface="Arial" pitchFamily="34" charset="0"/>
                <a:cs typeface="Arial" pitchFamily="34" charset="0"/>
              </a:rPr>
              <a:t>THE AUDIENCE </a:t>
            </a:r>
          </a:p>
          <a:p>
            <a:pPr defTabSz="961706">
              <a:lnSpc>
                <a:spcPts val="1799"/>
              </a:lnSpc>
              <a:defRPr/>
            </a:pPr>
            <a:r>
              <a:rPr lang="en-GB" sz="1100" b="0" dirty="0">
                <a:solidFill>
                  <a:srgbClr val="000000"/>
                </a:solidFill>
                <a:latin typeface="Arial" pitchFamily="34" charset="0"/>
                <a:cs typeface="Arial" pitchFamily="34" charset="0"/>
              </a:rPr>
              <a:t>Set to attract both its original audience and new horror enthusiasts, this film is poised to be an ideal opportunity for brands targeting ABC1 25+ adults. With the Olympics concluding in August, Beetlejuice </a:t>
            </a:r>
            <a:r>
              <a:rPr lang="en-GB" sz="1100" b="0" dirty="0" err="1">
                <a:solidFill>
                  <a:srgbClr val="000000"/>
                </a:solidFill>
                <a:latin typeface="Arial" pitchFamily="34" charset="0"/>
                <a:cs typeface="Arial" pitchFamily="34" charset="0"/>
              </a:rPr>
              <a:t>Beetlejuice</a:t>
            </a:r>
            <a:r>
              <a:rPr lang="en-GB" sz="1100" b="0" dirty="0">
                <a:solidFill>
                  <a:srgbClr val="000000"/>
                </a:solidFill>
                <a:latin typeface="Arial" pitchFamily="34" charset="0"/>
                <a:cs typeface="Arial" pitchFamily="34" charset="0"/>
              </a:rPr>
              <a:t> is an efficient way to extend reach from summer campaigns during a light month skewing toward an affluent 25+ audience.</a:t>
            </a:r>
            <a:endParaRPr lang="en-GB" altLang="en-US" sz="1100" b="0" dirty="0">
              <a:solidFill>
                <a:srgbClr val="000000"/>
              </a:solidFill>
              <a:highlight>
                <a:srgbClr val="FFFF00"/>
              </a:highlight>
              <a:latin typeface="Arial" pitchFamily="34" charset="0"/>
              <a:cs typeface="Arial" pitchFamily="34" charset="0"/>
            </a:endParaRPr>
          </a:p>
          <a:p>
            <a:pPr defTabSz="961706">
              <a:lnSpc>
                <a:spcPts val="1799"/>
              </a:lnSpc>
              <a:defRPr/>
            </a:pPr>
            <a:endParaRPr lang="en-GB" sz="1100" b="0" dirty="0">
              <a:solidFill>
                <a:srgbClr val="000000"/>
              </a:solidFill>
              <a:latin typeface="Arial" pitchFamily="34" charset="0"/>
              <a:cs typeface="Arial" pitchFamily="34" charset="0"/>
            </a:endParaRP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339" y="270185"/>
            <a:ext cx="12412691" cy="297144"/>
          </a:xfrm>
        </p:spPr>
        <p:txBody>
          <a:bodyPr/>
          <a:lstStyle/>
          <a:p>
            <a:r>
              <a:rPr lang="en-US" dirty="0"/>
              <a:t>Beetlejuice beetlejuice</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980" y="619022"/>
            <a:ext cx="12423088" cy="436585"/>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961706">
              <a:defRPr/>
            </a:pPr>
            <a:r>
              <a:rPr lang="en-GB" sz="1400" dirty="0">
                <a:solidFill>
                  <a:srgbClr val="8A8A8D"/>
                </a:solidFill>
                <a:latin typeface="Arial"/>
              </a:rPr>
              <a:t>A sequel to one of Tim Burton’s classic comedy horrors</a:t>
            </a: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extLst>
              <p:ext uri="{D42A27DB-BD31-4B8C-83A1-F6EECF244321}">
                <p14:modId xmlns:p14="http://schemas.microsoft.com/office/powerpoint/2010/main" val="1756164656"/>
              </p:ext>
            </p:extLst>
          </p:nvPr>
        </p:nvGraphicFramePr>
        <p:xfrm>
          <a:off x="202331" y="1048525"/>
          <a:ext cx="7727175" cy="670554"/>
        </p:xfrm>
        <a:graphic>
          <a:graphicData uri="http://schemas.openxmlformats.org/drawingml/2006/table">
            <a:tbl>
              <a:tblPr firstRow="1" bandRow="1">
                <a:tableStyleId>{5C22544A-7EE6-4342-B048-85BDC9FD1C3A}</a:tableStyleId>
              </a:tblPr>
              <a:tblGrid>
                <a:gridCol w="1544828">
                  <a:extLst>
                    <a:ext uri="{9D8B030D-6E8A-4147-A177-3AD203B41FA5}">
                      <a16:colId xmlns:a16="http://schemas.microsoft.com/office/drawing/2014/main" val="1043653864"/>
                    </a:ext>
                  </a:extLst>
                </a:gridCol>
                <a:gridCol w="1587168">
                  <a:extLst>
                    <a:ext uri="{9D8B030D-6E8A-4147-A177-3AD203B41FA5}">
                      <a16:colId xmlns:a16="http://schemas.microsoft.com/office/drawing/2014/main" val="3069854520"/>
                    </a:ext>
                  </a:extLst>
                </a:gridCol>
                <a:gridCol w="1320800">
                  <a:extLst>
                    <a:ext uri="{9D8B030D-6E8A-4147-A177-3AD203B41FA5}">
                      <a16:colId xmlns:a16="http://schemas.microsoft.com/office/drawing/2014/main" val="1969532920"/>
                    </a:ext>
                  </a:extLst>
                </a:gridCol>
                <a:gridCol w="1422400">
                  <a:extLst>
                    <a:ext uri="{9D8B030D-6E8A-4147-A177-3AD203B41FA5}">
                      <a16:colId xmlns:a16="http://schemas.microsoft.com/office/drawing/2014/main" val="696929619"/>
                    </a:ext>
                  </a:extLst>
                </a:gridCol>
                <a:gridCol w="1851979">
                  <a:extLst>
                    <a:ext uri="{9D8B030D-6E8A-4147-A177-3AD203B41FA5}">
                      <a16:colId xmlns:a16="http://schemas.microsoft.com/office/drawing/2014/main" val="214587584"/>
                    </a:ext>
                  </a:extLst>
                </a:gridCol>
              </a:tblGrid>
              <a:tr h="330203">
                <a:tc>
                  <a:txBody>
                    <a:bodyPr/>
                    <a:lstStyle/>
                    <a:p>
                      <a:pPr marL="0" algn="ctr" defTabSz="961844" rtl="0" eaLnBrk="1" latinLnBrk="0" hangingPunct="1">
                        <a:lnSpc>
                          <a:spcPct val="100000"/>
                        </a:lnSpc>
                      </a:pPr>
                      <a:r>
                        <a:rPr lang="en-GB" sz="1100" b="1" kern="1200" dirty="0">
                          <a:solidFill>
                            <a:schemeClr val="bg2"/>
                          </a:solidFill>
                          <a:latin typeface="+mn-lt"/>
                          <a:ea typeface="+mn-ea"/>
                          <a:cs typeface="+mn-cs"/>
                        </a:rPr>
                        <a:t>RELEASE DATE</a:t>
                      </a:r>
                    </a:p>
                  </a:txBody>
                  <a:tcPr marL="91435" marR="91435" marT="45717" marB="45717"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solidFill>
                          <a:latin typeface="+mn-lt"/>
                          <a:ea typeface="+mn-ea"/>
                          <a:cs typeface="+mn-cs"/>
                        </a:rPr>
                        <a:t>INDUSTRY ADMISSIONS</a:t>
                      </a:r>
                    </a:p>
                  </a:txBody>
                  <a:tcPr marL="91435" marR="91435" marT="45717" marB="45717"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solidFill>
                          <a:latin typeface="+mn-lt"/>
                          <a:ea typeface="+mn-ea"/>
                          <a:cs typeface="+mn-cs"/>
                        </a:rPr>
                        <a:t>GENRE</a:t>
                      </a:r>
                    </a:p>
                  </a:txBody>
                  <a:tcPr marL="91435" marR="91435" marT="45717" marB="45717"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solidFill>
                          <a:latin typeface="+mn-lt"/>
                          <a:ea typeface="+mn-ea"/>
                          <a:cs typeface="+mn-cs"/>
                        </a:rPr>
                        <a:t>HFSS BRANDS</a:t>
                      </a:r>
                    </a:p>
                  </a:txBody>
                  <a:tcPr marL="91435" marR="91435" marT="45717" marB="45717"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solidFill>
                          <a:latin typeface="+mn-lt"/>
                          <a:ea typeface="+mn-ea"/>
                          <a:cs typeface="+mn-cs"/>
                        </a:rPr>
                        <a:t>ALCOHOL/GAMBLING BRANDS</a:t>
                      </a:r>
                    </a:p>
                  </a:txBody>
                  <a:tcPr marL="91435" marR="91435" marT="45717" marB="45717"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40523">
                <a:tc>
                  <a:txBody>
                    <a:bodyPr/>
                    <a:lstStyle/>
                    <a:p>
                      <a:pPr algn="ctr"/>
                      <a:r>
                        <a:rPr lang="en-GB" sz="1000" b="0" kern="1200" dirty="0">
                          <a:solidFill>
                            <a:schemeClr val="bg1"/>
                          </a:solidFill>
                          <a:latin typeface="+mn-lt"/>
                          <a:ea typeface="+mn-ea"/>
                          <a:cs typeface="+mn-cs"/>
                        </a:rPr>
                        <a:t>6 Sept 2024</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1.8m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Horror</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49A8CCA4-077E-52B5-96BD-188E992048BB}"/>
              </a:ext>
            </a:extLst>
          </p:cNvPr>
          <p:cNvSpPr txBox="1"/>
          <p:nvPr/>
        </p:nvSpPr>
        <p:spPr>
          <a:xfrm>
            <a:off x="5448952" y="7216271"/>
            <a:ext cx="7867047" cy="215444"/>
          </a:xfrm>
          <a:prstGeom prst="rect">
            <a:avLst/>
          </a:prstGeom>
          <a:noFill/>
          <a:ln>
            <a:noFill/>
          </a:ln>
        </p:spPr>
        <p:txBody>
          <a:bodyPr wrap="square" rtlCol="0">
            <a:spAutoFit/>
          </a:bodyPr>
          <a:lstStyle/>
          <a:p>
            <a:pPr algn="r" defTabSz="961706">
              <a:defRPr/>
            </a:pPr>
            <a:r>
              <a:rPr lang="en-GB" sz="800" dirty="0">
                <a:solidFill>
                  <a:srgbClr val="000000"/>
                </a:solidFill>
                <a:latin typeface="Arial"/>
              </a:rPr>
              <a:t>TVRs based on industry admissions and comparative film profile</a:t>
            </a:r>
          </a:p>
        </p:txBody>
      </p:sp>
      <p:graphicFrame>
        <p:nvGraphicFramePr>
          <p:cNvPr id="5" name="Table 5">
            <a:extLst>
              <a:ext uri="{FF2B5EF4-FFF2-40B4-BE49-F238E27FC236}">
                <a16:creationId xmlns:a16="http://schemas.microsoft.com/office/drawing/2014/main" id="{E5DEE34B-D35D-457C-9551-E24B93E3E513}"/>
              </a:ext>
            </a:extLst>
          </p:cNvPr>
          <p:cNvGraphicFramePr>
            <a:graphicFrameLocks noGrp="1"/>
          </p:cNvGraphicFramePr>
          <p:nvPr>
            <p:extLst>
              <p:ext uri="{D42A27DB-BD31-4B8C-83A1-F6EECF244321}">
                <p14:modId xmlns:p14="http://schemas.microsoft.com/office/powerpoint/2010/main" val="2592564175"/>
              </p:ext>
            </p:extLst>
          </p:nvPr>
        </p:nvGraphicFramePr>
        <p:xfrm>
          <a:off x="1310111" y="5633447"/>
          <a:ext cx="1592426" cy="1256850"/>
        </p:xfrm>
        <a:graphic>
          <a:graphicData uri="http://schemas.openxmlformats.org/drawingml/2006/table">
            <a:tbl>
              <a:tblPr firstRow="1" bandRow="1">
                <a:tableStyleId>{5C22544A-7EE6-4342-B048-85BDC9FD1C3A}</a:tableStyleId>
              </a:tblPr>
              <a:tblGrid>
                <a:gridCol w="1592426">
                  <a:extLst>
                    <a:ext uri="{9D8B030D-6E8A-4147-A177-3AD203B41FA5}">
                      <a16:colId xmlns:a16="http://schemas.microsoft.com/office/drawing/2014/main" val="2151097355"/>
                    </a:ext>
                  </a:extLst>
                </a:gridCol>
              </a:tblGrid>
              <a:tr h="433962">
                <a:tc>
                  <a:txBody>
                    <a:bodyPr/>
                    <a:lstStyle/>
                    <a:p>
                      <a:pPr algn="ctr"/>
                      <a:r>
                        <a:rPr lang="en-GB" sz="1100" dirty="0">
                          <a:solidFill>
                            <a:srgbClr val="FFFFFF"/>
                          </a:solidFill>
                        </a:rPr>
                        <a:t>ADULTS (16+)</a:t>
                      </a:r>
                    </a:p>
                  </a:txBody>
                  <a:tcPr marL="91435" marR="91435"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25229046"/>
                  </a:ext>
                </a:extLst>
              </a:tr>
              <a:tr h="411444">
                <a:tc>
                  <a:txBody>
                    <a:bodyPr/>
                    <a:lstStyle/>
                    <a:p>
                      <a:pPr algn="ctr"/>
                      <a:r>
                        <a:rPr lang="en-GB" sz="1100" dirty="0">
                          <a:solidFill>
                            <a:schemeClr val="bg1"/>
                          </a:solidFill>
                        </a:rPr>
                        <a:t>1.8M</a:t>
                      </a:r>
                    </a:p>
                  </a:txBody>
                  <a:tcPr marL="91435" marR="91435" marT="45717" marB="45717"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11527381"/>
                  </a:ext>
                </a:extLst>
              </a:tr>
              <a:tr h="411444">
                <a:tc>
                  <a:txBody>
                    <a:bodyPr/>
                    <a:lstStyle/>
                    <a:p>
                      <a:pPr algn="ctr"/>
                      <a:r>
                        <a:rPr lang="en-GB" sz="1100" dirty="0">
                          <a:solidFill>
                            <a:schemeClr val="bg1"/>
                          </a:solidFill>
                        </a:rPr>
                        <a:t>6 TVRs</a:t>
                      </a:r>
                    </a:p>
                  </a:txBody>
                  <a:tcPr marL="91435" marR="91435" marT="45717" marB="45717"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63747811"/>
                  </a:ext>
                </a:extLst>
              </a:tr>
            </a:tbl>
          </a:graphicData>
        </a:graphic>
      </p:graphicFrame>
      <p:graphicFrame>
        <p:nvGraphicFramePr>
          <p:cNvPr id="12" name="Table 5">
            <a:extLst>
              <a:ext uri="{FF2B5EF4-FFF2-40B4-BE49-F238E27FC236}">
                <a16:creationId xmlns:a16="http://schemas.microsoft.com/office/drawing/2014/main" id="{B90F8E91-1296-4DB5-A354-19CCD81E531B}"/>
              </a:ext>
            </a:extLst>
          </p:cNvPr>
          <p:cNvGraphicFramePr>
            <a:graphicFrameLocks noGrp="1"/>
          </p:cNvGraphicFramePr>
          <p:nvPr>
            <p:extLst>
              <p:ext uri="{D42A27DB-BD31-4B8C-83A1-F6EECF244321}">
                <p14:modId xmlns:p14="http://schemas.microsoft.com/office/powerpoint/2010/main" val="2232311149"/>
              </p:ext>
            </p:extLst>
          </p:nvPr>
        </p:nvGraphicFramePr>
        <p:xfrm>
          <a:off x="3034980" y="5630903"/>
          <a:ext cx="1592426" cy="1261938"/>
        </p:xfrm>
        <a:graphic>
          <a:graphicData uri="http://schemas.openxmlformats.org/drawingml/2006/table">
            <a:tbl>
              <a:tblPr firstRow="1" bandRow="1">
                <a:tableStyleId>{5C22544A-7EE6-4342-B048-85BDC9FD1C3A}</a:tableStyleId>
              </a:tblPr>
              <a:tblGrid>
                <a:gridCol w="1592426">
                  <a:extLst>
                    <a:ext uri="{9D8B030D-6E8A-4147-A177-3AD203B41FA5}">
                      <a16:colId xmlns:a16="http://schemas.microsoft.com/office/drawing/2014/main" val="2151097355"/>
                    </a:ext>
                  </a:extLst>
                </a:gridCol>
              </a:tblGrid>
              <a:tr h="420646">
                <a:tc>
                  <a:txBody>
                    <a:bodyPr/>
                    <a:lstStyle/>
                    <a:p>
                      <a:pPr algn="ctr"/>
                      <a:r>
                        <a:rPr lang="en-GB" sz="1100" dirty="0">
                          <a:solidFill>
                            <a:srgbClr val="FFFFFF"/>
                          </a:solidFill>
                        </a:rPr>
                        <a:t>16-34 ADULTS</a:t>
                      </a:r>
                    </a:p>
                  </a:txBody>
                  <a:tcPr marL="91435" marR="91435"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25229046"/>
                  </a:ext>
                </a:extLst>
              </a:tr>
              <a:tr h="420646">
                <a:tc>
                  <a:txBody>
                    <a:bodyPr/>
                    <a:lstStyle/>
                    <a:p>
                      <a:pPr algn="ctr"/>
                      <a:r>
                        <a:rPr lang="en-GB" sz="1100" dirty="0">
                          <a:solidFill>
                            <a:schemeClr val="bg1"/>
                          </a:solidFill>
                        </a:rPr>
                        <a:t>950K</a:t>
                      </a:r>
                    </a:p>
                  </a:txBody>
                  <a:tcPr marL="91435" marR="91435" marT="45717" marB="45717"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11527381"/>
                  </a:ext>
                </a:extLst>
              </a:tr>
              <a:tr h="420646">
                <a:tc>
                  <a:txBody>
                    <a:bodyPr/>
                    <a:lstStyle/>
                    <a:p>
                      <a:pPr algn="ctr"/>
                      <a:r>
                        <a:rPr lang="en-GB" sz="1100" dirty="0">
                          <a:solidFill>
                            <a:schemeClr val="bg1"/>
                          </a:solidFill>
                        </a:rPr>
                        <a:t>6 TVRs</a:t>
                      </a:r>
                    </a:p>
                  </a:txBody>
                  <a:tcPr marL="91435" marR="91435" marT="45717" marB="45717"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63747811"/>
                  </a:ext>
                </a:extLst>
              </a:tr>
            </a:tbl>
          </a:graphicData>
        </a:graphic>
      </p:graphicFrame>
      <p:sp>
        <p:nvSpPr>
          <p:cNvPr id="3" name="Rectangle: Rounded Corners 2">
            <a:hlinkClick r:id="rId2"/>
            <a:extLst>
              <a:ext uri="{FF2B5EF4-FFF2-40B4-BE49-F238E27FC236}">
                <a16:creationId xmlns:a16="http://schemas.microsoft.com/office/drawing/2014/main" id="{D1EE77FD-9A2C-454B-AA96-FCA289565103}"/>
              </a:ext>
            </a:extLst>
          </p:cNvPr>
          <p:cNvSpPr/>
          <p:nvPr/>
        </p:nvSpPr>
        <p:spPr>
          <a:xfrm>
            <a:off x="10205576" y="6253409"/>
            <a:ext cx="1876519" cy="405689"/>
          </a:xfrm>
          <a:prstGeom prst="round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r>
              <a:rPr lang="en-GB" b="1" dirty="0">
                <a:solidFill>
                  <a:srgbClr val="FFFFFF"/>
                </a:solidFill>
                <a:latin typeface="Arial"/>
              </a:rPr>
              <a:t>► TRAILER</a:t>
            </a:r>
          </a:p>
        </p:txBody>
      </p:sp>
      <p:graphicFrame>
        <p:nvGraphicFramePr>
          <p:cNvPr id="19" name="Table 5">
            <a:extLst>
              <a:ext uri="{FF2B5EF4-FFF2-40B4-BE49-F238E27FC236}">
                <a16:creationId xmlns:a16="http://schemas.microsoft.com/office/drawing/2014/main" id="{6C58361D-9C87-49D5-B7D9-BE21E67E9018}"/>
              </a:ext>
            </a:extLst>
          </p:cNvPr>
          <p:cNvGraphicFramePr>
            <a:graphicFrameLocks noGrp="1"/>
          </p:cNvGraphicFramePr>
          <p:nvPr>
            <p:extLst>
              <p:ext uri="{D42A27DB-BD31-4B8C-83A1-F6EECF244321}">
                <p14:modId xmlns:p14="http://schemas.microsoft.com/office/powerpoint/2010/main" val="2430327616"/>
              </p:ext>
            </p:extLst>
          </p:nvPr>
        </p:nvGraphicFramePr>
        <p:xfrm>
          <a:off x="270340" y="5633448"/>
          <a:ext cx="930388" cy="1256849"/>
        </p:xfrm>
        <a:graphic>
          <a:graphicData uri="http://schemas.openxmlformats.org/drawingml/2006/table">
            <a:tbl>
              <a:tblPr firstRow="1" bandRow="1">
                <a:tableStyleId>{5C22544A-7EE6-4342-B048-85BDC9FD1C3A}</a:tableStyleId>
              </a:tblPr>
              <a:tblGrid>
                <a:gridCol w="930388">
                  <a:extLst>
                    <a:ext uri="{9D8B030D-6E8A-4147-A177-3AD203B41FA5}">
                      <a16:colId xmlns:a16="http://schemas.microsoft.com/office/drawing/2014/main" val="2151097355"/>
                    </a:ext>
                  </a:extLst>
                </a:gridCol>
              </a:tblGrid>
              <a:tr h="1256849">
                <a:tc>
                  <a:txBody>
                    <a:bodyPr/>
                    <a:lstStyle/>
                    <a:p>
                      <a:pPr algn="ctr"/>
                      <a:r>
                        <a:rPr lang="en-GB" sz="1100" dirty="0">
                          <a:solidFill>
                            <a:srgbClr val="FFFFFF"/>
                          </a:solidFill>
                        </a:rPr>
                        <a:t>KEY AUDIENCE REACH</a:t>
                      </a:r>
                    </a:p>
                  </a:txBody>
                  <a:tcPr marL="91435" marR="91435"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25229046"/>
                  </a:ext>
                </a:extLst>
              </a:tr>
            </a:tbl>
          </a:graphicData>
        </a:graphic>
      </p:graphicFrame>
      <p:pic>
        <p:nvPicPr>
          <p:cNvPr id="4" name="Picture 3">
            <a:extLst>
              <a:ext uri="{FF2B5EF4-FFF2-40B4-BE49-F238E27FC236}">
                <a16:creationId xmlns:a16="http://schemas.microsoft.com/office/drawing/2014/main" id="{6071D7D6-B092-5B1F-2583-CCA522285602}"/>
              </a:ext>
            </a:extLst>
          </p:cNvPr>
          <p:cNvPicPr>
            <a:picLocks noChangeAspect="1"/>
          </p:cNvPicPr>
          <p:nvPr/>
        </p:nvPicPr>
        <p:blipFill>
          <a:blip r:embed="rId3"/>
          <a:stretch>
            <a:fillRect/>
          </a:stretch>
        </p:blipFill>
        <p:spPr>
          <a:xfrm>
            <a:off x="8374439" y="0"/>
            <a:ext cx="5068511" cy="7065818"/>
          </a:xfrm>
          <a:prstGeom prst="rect">
            <a:avLst/>
          </a:prstGeom>
        </p:spPr>
      </p:pic>
      <p:graphicFrame>
        <p:nvGraphicFramePr>
          <p:cNvPr id="20" name="Table 5">
            <a:extLst>
              <a:ext uri="{FF2B5EF4-FFF2-40B4-BE49-F238E27FC236}">
                <a16:creationId xmlns:a16="http://schemas.microsoft.com/office/drawing/2014/main" id="{3AF50C05-1E6B-C32C-188F-E1264FBE1F7B}"/>
              </a:ext>
            </a:extLst>
          </p:cNvPr>
          <p:cNvGraphicFramePr>
            <a:graphicFrameLocks noGrp="1"/>
          </p:cNvGraphicFramePr>
          <p:nvPr>
            <p:extLst>
              <p:ext uri="{D42A27DB-BD31-4B8C-83A1-F6EECF244321}">
                <p14:modId xmlns:p14="http://schemas.microsoft.com/office/powerpoint/2010/main" val="1747695501"/>
              </p:ext>
            </p:extLst>
          </p:nvPr>
        </p:nvGraphicFramePr>
        <p:xfrm>
          <a:off x="4759849" y="5620462"/>
          <a:ext cx="1592426" cy="1261938"/>
        </p:xfrm>
        <a:graphic>
          <a:graphicData uri="http://schemas.openxmlformats.org/drawingml/2006/table">
            <a:tbl>
              <a:tblPr firstRow="1" bandRow="1">
                <a:tableStyleId>{5C22544A-7EE6-4342-B048-85BDC9FD1C3A}</a:tableStyleId>
              </a:tblPr>
              <a:tblGrid>
                <a:gridCol w="1592426">
                  <a:extLst>
                    <a:ext uri="{9D8B030D-6E8A-4147-A177-3AD203B41FA5}">
                      <a16:colId xmlns:a16="http://schemas.microsoft.com/office/drawing/2014/main" val="2151097355"/>
                    </a:ext>
                  </a:extLst>
                </a:gridCol>
              </a:tblGrid>
              <a:tr h="420646">
                <a:tc>
                  <a:txBody>
                    <a:bodyPr/>
                    <a:lstStyle/>
                    <a:p>
                      <a:pPr algn="ctr"/>
                      <a:r>
                        <a:rPr lang="en-GB" sz="1100" dirty="0">
                          <a:solidFill>
                            <a:srgbClr val="FFFFFF"/>
                          </a:solidFill>
                        </a:rPr>
                        <a:t>16-34 MEN</a:t>
                      </a:r>
                    </a:p>
                  </a:txBody>
                  <a:tcPr marL="91435" marR="91435"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25229046"/>
                  </a:ext>
                </a:extLst>
              </a:tr>
              <a:tr h="420646">
                <a:tc>
                  <a:txBody>
                    <a:bodyPr/>
                    <a:lstStyle/>
                    <a:p>
                      <a:pPr algn="ctr"/>
                      <a:r>
                        <a:rPr lang="en-GB" sz="1100" dirty="0">
                          <a:solidFill>
                            <a:schemeClr val="bg1"/>
                          </a:solidFill>
                        </a:rPr>
                        <a:t>530K</a:t>
                      </a:r>
                    </a:p>
                  </a:txBody>
                  <a:tcPr marL="91435" marR="91435" marT="45717" marB="45717"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11527381"/>
                  </a:ext>
                </a:extLst>
              </a:tr>
              <a:tr h="420646">
                <a:tc>
                  <a:txBody>
                    <a:bodyPr/>
                    <a:lstStyle/>
                    <a:p>
                      <a:pPr algn="ctr"/>
                      <a:r>
                        <a:rPr lang="en-GB" sz="1100" dirty="0">
                          <a:solidFill>
                            <a:schemeClr val="bg1"/>
                          </a:solidFill>
                        </a:rPr>
                        <a:t>7 TVRs</a:t>
                      </a:r>
                    </a:p>
                  </a:txBody>
                  <a:tcPr marL="91435" marR="91435" marT="45717" marB="45717"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63747811"/>
                  </a:ext>
                </a:extLst>
              </a:tr>
            </a:tbl>
          </a:graphicData>
        </a:graphic>
      </p:graphicFrame>
      <p:graphicFrame>
        <p:nvGraphicFramePr>
          <p:cNvPr id="21" name="Table 5">
            <a:extLst>
              <a:ext uri="{FF2B5EF4-FFF2-40B4-BE49-F238E27FC236}">
                <a16:creationId xmlns:a16="http://schemas.microsoft.com/office/drawing/2014/main" id="{782BB7F4-24BD-BF9A-F6F8-DE57CF581437}"/>
              </a:ext>
            </a:extLst>
          </p:cNvPr>
          <p:cNvGraphicFramePr>
            <a:graphicFrameLocks noGrp="1"/>
          </p:cNvGraphicFramePr>
          <p:nvPr>
            <p:extLst>
              <p:ext uri="{D42A27DB-BD31-4B8C-83A1-F6EECF244321}">
                <p14:modId xmlns:p14="http://schemas.microsoft.com/office/powerpoint/2010/main" val="2747036618"/>
              </p:ext>
            </p:extLst>
          </p:nvPr>
        </p:nvGraphicFramePr>
        <p:xfrm>
          <a:off x="6484718" y="5620462"/>
          <a:ext cx="1592426" cy="1261938"/>
        </p:xfrm>
        <a:graphic>
          <a:graphicData uri="http://schemas.openxmlformats.org/drawingml/2006/table">
            <a:tbl>
              <a:tblPr firstRow="1" bandRow="1">
                <a:tableStyleId>{5C22544A-7EE6-4342-B048-85BDC9FD1C3A}</a:tableStyleId>
              </a:tblPr>
              <a:tblGrid>
                <a:gridCol w="1592426">
                  <a:extLst>
                    <a:ext uri="{9D8B030D-6E8A-4147-A177-3AD203B41FA5}">
                      <a16:colId xmlns:a16="http://schemas.microsoft.com/office/drawing/2014/main" val="2151097355"/>
                    </a:ext>
                  </a:extLst>
                </a:gridCol>
              </a:tblGrid>
              <a:tr h="420646">
                <a:tc>
                  <a:txBody>
                    <a:bodyPr/>
                    <a:lstStyle/>
                    <a:p>
                      <a:pPr algn="ctr"/>
                      <a:r>
                        <a:rPr lang="en-GB" sz="1100" dirty="0">
                          <a:solidFill>
                            <a:srgbClr val="FFFFFF"/>
                          </a:solidFill>
                        </a:rPr>
                        <a:t>25-44 ABC1</a:t>
                      </a:r>
                    </a:p>
                  </a:txBody>
                  <a:tcPr marL="91435" marR="91435"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25229046"/>
                  </a:ext>
                </a:extLst>
              </a:tr>
              <a:tr h="420646">
                <a:tc>
                  <a:txBody>
                    <a:bodyPr/>
                    <a:lstStyle/>
                    <a:p>
                      <a:pPr algn="ctr"/>
                      <a:r>
                        <a:rPr lang="en-GB" sz="1100" dirty="0">
                          <a:solidFill>
                            <a:schemeClr val="bg1"/>
                          </a:solidFill>
                        </a:rPr>
                        <a:t>558K</a:t>
                      </a:r>
                    </a:p>
                  </a:txBody>
                  <a:tcPr marL="91435" marR="91435" marT="45717" marB="45717"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11527381"/>
                  </a:ext>
                </a:extLst>
              </a:tr>
              <a:tr h="420646">
                <a:tc>
                  <a:txBody>
                    <a:bodyPr/>
                    <a:lstStyle/>
                    <a:p>
                      <a:pPr algn="ctr"/>
                      <a:r>
                        <a:rPr lang="en-GB" sz="1100" dirty="0">
                          <a:solidFill>
                            <a:schemeClr val="bg1"/>
                          </a:solidFill>
                        </a:rPr>
                        <a:t>6 TVRs</a:t>
                      </a:r>
                    </a:p>
                  </a:txBody>
                  <a:tcPr marL="91435" marR="91435" marT="45717" marB="45717"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63747811"/>
                  </a:ext>
                </a:extLst>
              </a:tr>
            </a:tbl>
          </a:graphicData>
        </a:graphic>
      </p:graphicFrame>
    </p:spTree>
    <p:extLst>
      <p:ext uri="{BB962C8B-B14F-4D97-AF65-F5344CB8AC3E}">
        <p14:creationId xmlns:p14="http://schemas.microsoft.com/office/powerpoint/2010/main" val="40443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 3">
            <a:extLst>
              <a:ext uri="{FF2B5EF4-FFF2-40B4-BE49-F238E27FC236}">
                <a16:creationId xmlns:a16="http://schemas.microsoft.com/office/drawing/2014/main" id="{0E1B4E89-5C3B-4EEC-9E70-DAA3779F9C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20520373">
            <a:off x="-993776" y="-1304716"/>
            <a:ext cx="15430499" cy="11147838"/>
          </a:xfrm>
          <a:prstGeom prst="rect">
            <a:avLst/>
          </a:prstGeom>
        </p:spPr>
      </p:pic>
      <p:cxnSp>
        <p:nvCxnSpPr>
          <p:cNvPr id="118" name="Straight Connector 117">
            <a:extLst>
              <a:ext uri="{FF2B5EF4-FFF2-40B4-BE49-F238E27FC236}">
                <a16:creationId xmlns:a16="http://schemas.microsoft.com/office/drawing/2014/main" id="{DF7084BA-C838-EBA0-21FD-F84A9BE9A31C}"/>
              </a:ext>
            </a:extLst>
          </p:cNvPr>
          <p:cNvCxnSpPr>
            <a:cxnSpLocks/>
          </p:cNvCxnSpPr>
          <p:nvPr/>
        </p:nvCxnSpPr>
        <p:spPr>
          <a:xfrm flipV="1">
            <a:off x="2467184" y="2002618"/>
            <a:ext cx="0" cy="201605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3" name="Rectangle: Rounded Corners 3">
            <a:extLst>
              <a:ext uri="{FF2B5EF4-FFF2-40B4-BE49-F238E27FC236}">
                <a16:creationId xmlns:a16="http://schemas.microsoft.com/office/drawing/2014/main" id="{9938EEEC-4312-9131-8486-DFE3E934664B}"/>
              </a:ext>
            </a:extLst>
          </p:cNvPr>
          <p:cNvSpPr/>
          <p:nvPr/>
        </p:nvSpPr>
        <p:spPr>
          <a:xfrm>
            <a:off x="-1" y="3596994"/>
            <a:ext cx="13442951" cy="288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84" b="0" i="0" u="none" strike="noStrike" kern="1200" cap="none" spc="100" normalizeH="0" baseline="0" noProof="0">
              <a:ln>
                <a:noFill/>
              </a:ln>
              <a:solidFill>
                <a:srgbClr val="000000"/>
              </a:solidFill>
              <a:effectLst/>
              <a:uLnTx/>
              <a:uFillTx/>
              <a:latin typeface="Impact"/>
              <a:ea typeface="+mn-ea"/>
              <a:cs typeface="+mn-cs"/>
            </a:endParaRPr>
          </a:p>
        </p:txBody>
      </p:sp>
      <p:sp>
        <p:nvSpPr>
          <p:cNvPr id="7" name="Title 3">
            <a:extLst>
              <a:ext uri="{FF2B5EF4-FFF2-40B4-BE49-F238E27FC236}">
                <a16:creationId xmlns:a16="http://schemas.microsoft.com/office/drawing/2014/main" id="{B0503DB4-423A-B29A-8DCF-B74AE03A5598}"/>
              </a:ext>
            </a:extLst>
          </p:cNvPr>
          <p:cNvSpPr txBox="1">
            <a:spLocks/>
          </p:cNvSpPr>
          <p:nvPr/>
        </p:nvSpPr>
        <p:spPr>
          <a:xfrm>
            <a:off x="144647" y="112160"/>
            <a:ext cx="9180106" cy="358088"/>
          </a:xfrm>
          <a:prstGeom prst="rect">
            <a:avLst/>
          </a:prstGeom>
        </p:spPr>
        <p:txBody>
          <a:bodyPr/>
          <a:lst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FFFFFF"/>
                </a:solidFill>
                <a:effectLst/>
                <a:uLnTx/>
                <a:uFillTx/>
                <a:latin typeface="Impact"/>
                <a:ea typeface="+mj-ea"/>
                <a:cs typeface="+mj-cs"/>
              </a:rPr>
              <a:t>HIGHLIGHTS COMING ACROSS </a:t>
            </a:r>
            <a:r>
              <a:rPr kumimoji="0" lang="en-GB" sz="2800" b="0" i="0" u="none" strike="noStrike" kern="1200" cap="all" spc="0" normalizeH="0" baseline="0" noProof="0" dirty="0">
                <a:ln w="22225">
                  <a:noFill/>
                  <a:prstDash val="solid"/>
                </a:ln>
                <a:solidFill>
                  <a:srgbClr val="FB3449"/>
                </a:solidFill>
                <a:effectLst/>
                <a:uLnTx/>
                <a:uFillTx/>
                <a:latin typeface="Impact"/>
                <a:ea typeface="+mj-ea"/>
                <a:cs typeface="+mj-cs"/>
              </a:rPr>
              <a:t>THE NEXT 18 MONTHS</a:t>
            </a:r>
          </a:p>
        </p:txBody>
      </p:sp>
      <p:cxnSp>
        <p:nvCxnSpPr>
          <p:cNvPr id="8" name="Straight Connector 7">
            <a:extLst>
              <a:ext uri="{FF2B5EF4-FFF2-40B4-BE49-F238E27FC236}">
                <a16:creationId xmlns:a16="http://schemas.microsoft.com/office/drawing/2014/main" id="{EFA98DE6-9D44-352F-1BD4-E61EC5B3464F}"/>
              </a:ext>
            </a:extLst>
          </p:cNvPr>
          <p:cNvCxnSpPr>
            <a:cxnSpLocks/>
          </p:cNvCxnSpPr>
          <p:nvPr/>
        </p:nvCxnSpPr>
        <p:spPr>
          <a:xfrm>
            <a:off x="0" y="692001"/>
            <a:ext cx="737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8" name="AutoShape 24" descr="Saw X (2023) Movie Information &amp; Trailers | KinoCheck">
            <a:extLst>
              <a:ext uri="{FF2B5EF4-FFF2-40B4-BE49-F238E27FC236}">
                <a16:creationId xmlns:a16="http://schemas.microsoft.com/office/drawing/2014/main" id="{04FC1D93-A28D-2ADB-D288-FBA86D6E9E72}"/>
              </a:ext>
            </a:extLst>
          </p:cNvPr>
          <p:cNvSpPr>
            <a:spLocks noChangeAspect="1" noChangeArrowheads="1"/>
          </p:cNvSpPr>
          <p:nvPr/>
        </p:nvSpPr>
        <p:spPr bwMode="auto">
          <a:xfrm>
            <a:off x="6569075"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pic>
        <p:nvPicPr>
          <p:cNvPr id="1056" name="Picture 32" descr="Speak No Evil (2022) Official Trailer - YouTube">
            <a:extLst>
              <a:ext uri="{FF2B5EF4-FFF2-40B4-BE49-F238E27FC236}">
                <a16:creationId xmlns:a16="http://schemas.microsoft.com/office/drawing/2014/main" id="{DA687DEC-CD26-CB79-AE1E-858FFADFDA3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43855" y="1899623"/>
            <a:ext cx="1709892" cy="625837"/>
          </a:xfrm>
          <a:prstGeom prst="rect">
            <a:avLst/>
          </a:prstGeom>
          <a:noFill/>
          <a:extLst>
            <a:ext uri="{909E8E84-426E-40DD-AFC4-6F175D3DCCD1}">
              <a14:hiddenFill xmlns:a14="http://schemas.microsoft.com/office/drawing/2010/main">
                <a:solidFill>
                  <a:srgbClr val="FFFFFF"/>
                </a:solidFill>
              </a14:hiddenFill>
            </a:ext>
          </a:extLst>
        </p:spPr>
      </p:pic>
      <p:cxnSp>
        <p:nvCxnSpPr>
          <p:cNvPr id="107" name="Straight Connector 106">
            <a:extLst>
              <a:ext uri="{FF2B5EF4-FFF2-40B4-BE49-F238E27FC236}">
                <a16:creationId xmlns:a16="http://schemas.microsoft.com/office/drawing/2014/main" id="{3CF55637-3432-1A7C-2BA6-C9E8A7CE7382}"/>
              </a:ext>
            </a:extLst>
          </p:cNvPr>
          <p:cNvCxnSpPr>
            <a:cxnSpLocks/>
          </p:cNvCxnSpPr>
          <p:nvPr/>
        </p:nvCxnSpPr>
        <p:spPr>
          <a:xfrm flipV="1">
            <a:off x="777409" y="2513813"/>
            <a:ext cx="0" cy="107354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8888FECB-30BF-32B8-51C7-467B44A781DE}"/>
              </a:ext>
            </a:extLst>
          </p:cNvPr>
          <p:cNvCxnSpPr>
            <a:cxnSpLocks/>
          </p:cNvCxnSpPr>
          <p:nvPr/>
        </p:nvCxnSpPr>
        <p:spPr>
          <a:xfrm flipV="1">
            <a:off x="9471967" y="3679095"/>
            <a:ext cx="0" cy="82021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84FA1EA-4597-1F4A-2BE6-B4FE0600DE91}"/>
              </a:ext>
            </a:extLst>
          </p:cNvPr>
          <p:cNvSpPr txBox="1">
            <a:spLocks/>
          </p:cNvSpPr>
          <p:nvPr/>
        </p:nvSpPr>
        <p:spPr bwMode="gray">
          <a:xfrm>
            <a:off x="4376124" y="366772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JAN</a:t>
            </a:r>
          </a:p>
        </p:txBody>
      </p:sp>
      <p:sp>
        <p:nvSpPr>
          <p:cNvPr id="20" name="Title 1">
            <a:extLst>
              <a:ext uri="{FF2B5EF4-FFF2-40B4-BE49-F238E27FC236}">
                <a16:creationId xmlns:a16="http://schemas.microsoft.com/office/drawing/2014/main" id="{CCBF92C9-0153-B0DF-9BB9-362105696851}"/>
              </a:ext>
            </a:extLst>
          </p:cNvPr>
          <p:cNvSpPr txBox="1">
            <a:spLocks/>
          </p:cNvSpPr>
          <p:nvPr/>
        </p:nvSpPr>
        <p:spPr bwMode="gray">
          <a:xfrm>
            <a:off x="5251460" y="3659707"/>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FEB</a:t>
            </a:r>
          </a:p>
        </p:txBody>
      </p:sp>
      <p:sp>
        <p:nvSpPr>
          <p:cNvPr id="21" name="Title 1">
            <a:extLst>
              <a:ext uri="{FF2B5EF4-FFF2-40B4-BE49-F238E27FC236}">
                <a16:creationId xmlns:a16="http://schemas.microsoft.com/office/drawing/2014/main" id="{275A06A3-818A-0AAE-BF5F-EB4163E6D42F}"/>
              </a:ext>
            </a:extLst>
          </p:cNvPr>
          <p:cNvSpPr txBox="1">
            <a:spLocks/>
          </p:cNvSpPr>
          <p:nvPr/>
        </p:nvSpPr>
        <p:spPr bwMode="gray">
          <a:xfrm>
            <a:off x="6119082" y="3657604"/>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MAR</a:t>
            </a:r>
          </a:p>
        </p:txBody>
      </p:sp>
      <p:sp>
        <p:nvSpPr>
          <p:cNvPr id="22" name="Title 1">
            <a:extLst>
              <a:ext uri="{FF2B5EF4-FFF2-40B4-BE49-F238E27FC236}">
                <a16:creationId xmlns:a16="http://schemas.microsoft.com/office/drawing/2014/main" id="{D143E30F-45B6-A788-7549-6898EE739571}"/>
              </a:ext>
            </a:extLst>
          </p:cNvPr>
          <p:cNvSpPr txBox="1">
            <a:spLocks/>
          </p:cNvSpPr>
          <p:nvPr/>
        </p:nvSpPr>
        <p:spPr bwMode="gray">
          <a:xfrm>
            <a:off x="7021646" y="3656827"/>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APR</a:t>
            </a:r>
          </a:p>
        </p:txBody>
      </p:sp>
      <p:sp>
        <p:nvSpPr>
          <p:cNvPr id="23" name="Title 1">
            <a:extLst>
              <a:ext uri="{FF2B5EF4-FFF2-40B4-BE49-F238E27FC236}">
                <a16:creationId xmlns:a16="http://schemas.microsoft.com/office/drawing/2014/main" id="{242D16B7-6F0D-1FFE-C6BA-4C814B7104D5}"/>
              </a:ext>
            </a:extLst>
          </p:cNvPr>
          <p:cNvSpPr txBox="1">
            <a:spLocks/>
          </p:cNvSpPr>
          <p:nvPr/>
        </p:nvSpPr>
        <p:spPr bwMode="gray">
          <a:xfrm>
            <a:off x="7934283" y="36575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MAY</a:t>
            </a:r>
          </a:p>
        </p:txBody>
      </p:sp>
      <p:sp>
        <p:nvSpPr>
          <p:cNvPr id="24" name="Title 1">
            <a:extLst>
              <a:ext uri="{FF2B5EF4-FFF2-40B4-BE49-F238E27FC236}">
                <a16:creationId xmlns:a16="http://schemas.microsoft.com/office/drawing/2014/main" id="{8D782EAF-D6C2-0DC9-1B32-CC1F5C271CC9}"/>
              </a:ext>
            </a:extLst>
          </p:cNvPr>
          <p:cNvSpPr txBox="1">
            <a:spLocks/>
          </p:cNvSpPr>
          <p:nvPr/>
        </p:nvSpPr>
        <p:spPr bwMode="gray">
          <a:xfrm>
            <a:off x="8720600" y="36575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JUN</a:t>
            </a:r>
          </a:p>
        </p:txBody>
      </p:sp>
      <p:sp>
        <p:nvSpPr>
          <p:cNvPr id="25" name="Title 1">
            <a:extLst>
              <a:ext uri="{FF2B5EF4-FFF2-40B4-BE49-F238E27FC236}">
                <a16:creationId xmlns:a16="http://schemas.microsoft.com/office/drawing/2014/main" id="{DAC6F0A3-772A-7BFB-0915-638264E78BD8}"/>
              </a:ext>
            </a:extLst>
          </p:cNvPr>
          <p:cNvSpPr txBox="1">
            <a:spLocks/>
          </p:cNvSpPr>
          <p:nvPr/>
        </p:nvSpPr>
        <p:spPr bwMode="gray">
          <a:xfrm>
            <a:off x="9696420" y="36575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JUL</a:t>
            </a:r>
          </a:p>
        </p:txBody>
      </p:sp>
      <p:sp>
        <p:nvSpPr>
          <p:cNvPr id="27" name="Title 1">
            <a:extLst>
              <a:ext uri="{FF2B5EF4-FFF2-40B4-BE49-F238E27FC236}">
                <a16:creationId xmlns:a16="http://schemas.microsoft.com/office/drawing/2014/main" id="{8A5B5339-D91F-125A-809A-12BA435CF75A}"/>
              </a:ext>
            </a:extLst>
          </p:cNvPr>
          <p:cNvSpPr txBox="1">
            <a:spLocks/>
          </p:cNvSpPr>
          <p:nvPr/>
        </p:nvSpPr>
        <p:spPr bwMode="gray">
          <a:xfrm>
            <a:off x="570237" y="3664860"/>
            <a:ext cx="359900"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SEP</a:t>
            </a:r>
          </a:p>
        </p:txBody>
      </p:sp>
      <p:sp>
        <p:nvSpPr>
          <p:cNvPr id="28" name="Title 1">
            <a:extLst>
              <a:ext uri="{FF2B5EF4-FFF2-40B4-BE49-F238E27FC236}">
                <a16:creationId xmlns:a16="http://schemas.microsoft.com/office/drawing/2014/main" id="{63D7C1DD-66A5-5BAB-C7D3-1BC3257A5208}"/>
              </a:ext>
            </a:extLst>
          </p:cNvPr>
          <p:cNvSpPr txBox="1">
            <a:spLocks/>
          </p:cNvSpPr>
          <p:nvPr/>
        </p:nvSpPr>
        <p:spPr bwMode="gray">
          <a:xfrm>
            <a:off x="1547313" y="3657604"/>
            <a:ext cx="522152"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OCT</a:t>
            </a:r>
          </a:p>
        </p:txBody>
      </p:sp>
      <p:sp>
        <p:nvSpPr>
          <p:cNvPr id="29" name="Title 1">
            <a:extLst>
              <a:ext uri="{FF2B5EF4-FFF2-40B4-BE49-F238E27FC236}">
                <a16:creationId xmlns:a16="http://schemas.microsoft.com/office/drawing/2014/main" id="{61FD52F5-A03D-FFCF-ECCF-B7AB6848181C}"/>
              </a:ext>
            </a:extLst>
          </p:cNvPr>
          <p:cNvSpPr txBox="1">
            <a:spLocks/>
          </p:cNvSpPr>
          <p:nvPr/>
        </p:nvSpPr>
        <p:spPr bwMode="gray">
          <a:xfrm>
            <a:off x="2568365" y="3657604"/>
            <a:ext cx="363598"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NOV</a:t>
            </a:r>
          </a:p>
        </p:txBody>
      </p:sp>
      <p:sp>
        <p:nvSpPr>
          <p:cNvPr id="30" name="Title 1">
            <a:extLst>
              <a:ext uri="{FF2B5EF4-FFF2-40B4-BE49-F238E27FC236}">
                <a16:creationId xmlns:a16="http://schemas.microsoft.com/office/drawing/2014/main" id="{DB402D21-E0C8-1CB6-F096-738C6DCFD0F4}"/>
              </a:ext>
            </a:extLst>
          </p:cNvPr>
          <p:cNvSpPr txBox="1">
            <a:spLocks/>
          </p:cNvSpPr>
          <p:nvPr/>
        </p:nvSpPr>
        <p:spPr bwMode="gray">
          <a:xfrm>
            <a:off x="3491397" y="3657604"/>
            <a:ext cx="291583"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DEC</a:t>
            </a:r>
          </a:p>
        </p:txBody>
      </p:sp>
      <p:sp>
        <p:nvSpPr>
          <p:cNvPr id="82" name="Title 1">
            <a:extLst>
              <a:ext uri="{FF2B5EF4-FFF2-40B4-BE49-F238E27FC236}">
                <a16:creationId xmlns:a16="http://schemas.microsoft.com/office/drawing/2014/main" id="{2A7CE2AA-619B-5AF2-8261-9BF84F82D921}"/>
              </a:ext>
            </a:extLst>
          </p:cNvPr>
          <p:cNvSpPr txBox="1">
            <a:spLocks/>
          </p:cNvSpPr>
          <p:nvPr/>
        </p:nvSpPr>
        <p:spPr bwMode="gray">
          <a:xfrm>
            <a:off x="10524631" y="3657957"/>
            <a:ext cx="332398"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AUG</a:t>
            </a:r>
          </a:p>
        </p:txBody>
      </p:sp>
      <p:sp>
        <p:nvSpPr>
          <p:cNvPr id="83" name="Title 1">
            <a:extLst>
              <a:ext uri="{FF2B5EF4-FFF2-40B4-BE49-F238E27FC236}">
                <a16:creationId xmlns:a16="http://schemas.microsoft.com/office/drawing/2014/main" id="{160F23B4-2300-24DD-95FD-4EC60EC28E01}"/>
              </a:ext>
            </a:extLst>
          </p:cNvPr>
          <p:cNvSpPr txBox="1">
            <a:spLocks/>
          </p:cNvSpPr>
          <p:nvPr/>
        </p:nvSpPr>
        <p:spPr bwMode="gray">
          <a:xfrm>
            <a:off x="11320758" y="3650903"/>
            <a:ext cx="359900"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SEP</a:t>
            </a:r>
          </a:p>
        </p:txBody>
      </p:sp>
      <p:pic>
        <p:nvPicPr>
          <p:cNvPr id="57" name="Picture 56">
            <a:extLst>
              <a:ext uri="{FF2B5EF4-FFF2-40B4-BE49-F238E27FC236}">
                <a16:creationId xmlns:a16="http://schemas.microsoft.com/office/drawing/2014/main" id="{CB6875AC-368E-5F58-D3AF-A860A54F0EF4}"/>
              </a:ext>
            </a:extLst>
          </p:cNvPr>
          <p:cNvPicPr>
            <a:picLocks noChangeAspect="1"/>
          </p:cNvPicPr>
          <p:nvPr/>
        </p:nvPicPr>
        <p:blipFill>
          <a:blip r:embed="rId5"/>
          <a:stretch>
            <a:fillRect/>
          </a:stretch>
        </p:blipFill>
        <p:spPr>
          <a:xfrm>
            <a:off x="8586302" y="4453739"/>
            <a:ext cx="2152431" cy="838498"/>
          </a:xfrm>
          <a:prstGeom prst="rect">
            <a:avLst/>
          </a:prstGeom>
        </p:spPr>
      </p:pic>
      <p:cxnSp>
        <p:nvCxnSpPr>
          <p:cNvPr id="58" name="Straight Connector 57">
            <a:extLst>
              <a:ext uri="{FF2B5EF4-FFF2-40B4-BE49-F238E27FC236}">
                <a16:creationId xmlns:a16="http://schemas.microsoft.com/office/drawing/2014/main" id="{DFD3C652-11F7-DEEA-39CD-BADE1A657C6A}"/>
              </a:ext>
            </a:extLst>
          </p:cNvPr>
          <p:cNvCxnSpPr>
            <a:cxnSpLocks/>
          </p:cNvCxnSpPr>
          <p:nvPr/>
        </p:nvCxnSpPr>
        <p:spPr>
          <a:xfrm flipV="1">
            <a:off x="4526504" y="3788453"/>
            <a:ext cx="0" cy="159652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43AE59AA-BE25-A642-FDC4-359AD7A811F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41894" y="4655682"/>
            <a:ext cx="1889291" cy="1189732"/>
          </a:xfrm>
          <a:prstGeom prst="rect">
            <a:avLst/>
          </a:prstGeom>
        </p:spPr>
      </p:pic>
      <p:cxnSp>
        <p:nvCxnSpPr>
          <p:cNvPr id="61" name="Straight Connector 60">
            <a:extLst>
              <a:ext uri="{FF2B5EF4-FFF2-40B4-BE49-F238E27FC236}">
                <a16:creationId xmlns:a16="http://schemas.microsoft.com/office/drawing/2014/main" id="{AE295042-66AF-4666-8909-C62C5E32010B}"/>
              </a:ext>
            </a:extLst>
          </p:cNvPr>
          <p:cNvCxnSpPr>
            <a:cxnSpLocks/>
          </p:cNvCxnSpPr>
          <p:nvPr/>
        </p:nvCxnSpPr>
        <p:spPr>
          <a:xfrm flipV="1">
            <a:off x="5218783" y="2670459"/>
            <a:ext cx="0" cy="113256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8" name="Picture 6" descr="The Bride! (2025) - Cast &amp; Crew — The Movie Database (TMDB)">
            <a:extLst>
              <a:ext uri="{FF2B5EF4-FFF2-40B4-BE49-F238E27FC236}">
                <a16:creationId xmlns:a16="http://schemas.microsoft.com/office/drawing/2014/main" id="{CB899D1F-E0C0-342B-6DDF-FD98DDA7140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1659137" y="2078901"/>
            <a:ext cx="1651730" cy="347349"/>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28EFC7F3-8191-BD67-3776-DB899329118D}"/>
              </a:ext>
            </a:extLst>
          </p:cNvPr>
          <p:cNvSpPr txBox="1"/>
          <p:nvPr/>
        </p:nvSpPr>
        <p:spPr>
          <a:xfrm>
            <a:off x="2169311" y="4104632"/>
            <a:ext cx="1575068"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Bauhaus 93" panose="04030905020B02020C02" pitchFamily="82" charset="0"/>
                <a:ea typeface="+mn-ea"/>
                <a:cs typeface="Aldhabi" panose="01000000000000000000" pitchFamily="2" charset="-78"/>
              </a:rPr>
              <a:t>Flight Risk</a:t>
            </a:r>
          </a:p>
        </p:txBody>
      </p:sp>
      <p:pic>
        <p:nvPicPr>
          <p:cNvPr id="2056" name="Picture 8" descr="Smile 2 (2024) | ScreenRant">
            <a:extLst>
              <a:ext uri="{FF2B5EF4-FFF2-40B4-BE49-F238E27FC236}">
                <a16:creationId xmlns:a16="http://schemas.microsoft.com/office/drawing/2014/main" id="{F5FC7F66-F552-83F4-98A8-035043EF97D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654600" y="999455"/>
            <a:ext cx="1917899" cy="963889"/>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98A34236-492E-D785-5AED-116AABB34B49}"/>
              </a:ext>
            </a:extLst>
          </p:cNvPr>
          <p:cNvSpPr txBox="1"/>
          <p:nvPr/>
        </p:nvSpPr>
        <p:spPr>
          <a:xfrm>
            <a:off x="2534899" y="2597166"/>
            <a:ext cx="1731598"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FFFFFF"/>
                </a:solidFill>
                <a:effectLst/>
                <a:uLnTx/>
                <a:uFillTx/>
                <a:latin typeface="Biome" panose="020B0502040204020203" pitchFamily="34" charset="0"/>
                <a:ea typeface="+mn-ea"/>
                <a:cs typeface="Biome" panose="020B0502040204020203" pitchFamily="34" charset="0"/>
              </a:rPr>
              <a:t>Heretic</a:t>
            </a:r>
          </a:p>
        </p:txBody>
      </p:sp>
      <p:cxnSp>
        <p:nvCxnSpPr>
          <p:cNvPr id="78" name="Straight Connector 77">
            <a:extLst>
              <a:ext uri="{FF2B5EF4-FFF2-40B4-BE49-F238E27FC236}">
                <a16:creationId xmlns:a16="http://schemas.microsoft.com/office/drawing/2014/main" id="{0D6E9267-5962-2D52-DB0E-9D64049C65B3}"/>
              </a:ext>
            </a:extLst>
          </p:cNvPr>
          <p:cNvCxnSpPr>
            <a:cxnSpLocks/>
          </p:cNvCxnSpPr>
          <p:nvPr/>
        </p:nvCxnSpPr>
        <p:spPr>
          <a:xfrm flipH="1" flipV="1">
            <a:off x="3384743" y="3021508"/>
            <a:ext cx="1902" cy="64159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06220CC-65EB-3C48-35FC-9CCCD9D70F43}"/>
              </a:ext>
            </a:extLst>
          </p:cNvPr>
          <p:cNvSpPr txBox="1"/>
          <p:nvPr/>
        </p:nvSpPr>
        <p:spPr>
          <a:xfrm>
            <a:off x="6354469" y="2433496"/>
            <a:ext cx="1575068" cy="646331"/>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AC162C"/>
                </a:solidFill>
                <a:effectLst/>
                <a:uLnTx/>
                <a:uFillTx/>
                <a:latin typeface="Book Antiqua" panose="02040602050305030304" pitchFamily="18" charset="0"/>
                <a:ea typeface="+mn-ea"/>
                <a:cs typeface="Aldhabi" panose="01000000000000000000" pitchFamily="2" charset="-78"/>
              </a:rPr>
              <a:t>The Exorcist: Deceiver</a:t>
            </a:r>
          </a:p>
        </p:txBody>
      </p:sp>
      <p:cxnSp>
        <p:nvCxnSpPr>
          <p:cNvPr id="89" name="Straight Connector 88">
            <a:extLst>
              <a:ext uri="{FF2B5EF4-FFF2-40B4-BE49-F238E27FC236}">
                <a16:creationId xmlns:a16="http://schemas.microsoft.com/office/drawing/2014/main" id="{7AAC69CD-7DEE-2A9C-0A52-6CBD15F3FE69}"/>
              </a:ext>
            </a:extLst>
          </p:cNvPr>
          <p:cNvCxnSpPr>
            <a:cxnSpLocks/>
          </p:cNvCxnSpPr>
          <p:nvPr/>
        </p:nvCxnSpPr>
        <p:spPr>
          <a:xfrm flipV="1">
            <a:off x="7187845" y="3071287"/>
            <a:ext cx="0" cy="55615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0C60273-63CB-7EEA-0F75-3EF5E50CEA2D}"/>
              </a:ext>
            </a:extLst>
          </p:cNvPr>
          <p:cNvCxnSpPr>
            <a:cxnSpLocks/>
          </p:cNvCxnSpPr>
          <p:nvPr/>
        </p:nvCxnSpPr>
        <p:spPr>
          <a:xfrm flipV="1">
            <a:off x="8938552" y="3061431"/>
            <a:ext cx="0" cy="60372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7FBE2751-E7F2-C03B-8C36-14CFAC99745A}"/>
              </a:ext>
            </a:extLst>
          </p:cNvPr>
          <p:cNvSpPr txBox="1"/>
          <p:nvPr/>
        </p:nvSpPr>
        <p:spPr>
          <a:xfrm>
            <a:off x="8142079" y="2164446"/>
            <a:ext cx="1575068" cy="83099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5DF4A"/>
                </a:solidFill>
                <a:effectLst/>
                <a:uLnTx/>
                <a:uFillTx/>
                <a:latin typeface="Boucherie Block" panose="02000506000000020004" pitchFamily="2" charset="0"/>
                <a:ea typeface="+mn-ea"/>
                <a:cs typeface="Aldhabi" panose="01000000000000000000" pitchFamily="2" charset="-78"/>
              </a:rPr>
              <a:t>28 Years Later</a:t>
            </a:r>
          </a:p>
        </p:txBody>
      </p:sp>
      <p:cxnSp>
        <p:nvCxnSpPr>
          <p:cNvPr id="94" name="Straight Connector 93">
            <a:extLst>
              <a:ext uri="{FF2B5EF4-FFF2-40B4-BE49-F238E27FC236}">
                <a16:creationId xmlns:a16="http://schemas.microsoft.com/office/drawing/2014/main" id="{40770147-697E-EAC8-B47C-FCB5698DB3BE}"/>
              </a:ext>
            </a:extLst>
          </p:cNvPr>
          <p:cNvCxnSpPr>
            <a:cxnSpLocks/>
          </p:cNvCxnSpPr>
          <p:nvPr/>
        </p:nvCxnSpPr>
        <p:spPr>
          <a:xfrm flipV="1">
            <a:off x="10268608" y="2281973"/>
            <a:ext cx="0" cy="144363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5" name="Title 1">
            <a:extLst>
              <a:ext uri="{FF2B5EF4-FFF2-40B4-BE49-F238E27FC236}">
                <a16:creationId xmlns:a16="http://schemas.microsoft.com/office/drawing/2014/main" id="{33E59AD1-4D9B-1A96-3DC7-DD847B125FBD}"/>
              </a:ext>
            </a:extLst>
          </p:cNvPr>
          <p:cNvSpPr txBox="1">
            <a:spLocks/>
          </p:cNvSpPr>
          <p:nvPr/>
        </p:nvSpPr>
        <p:spPr bwMode="gray">
          <a:xfrm>
            <a:off x="12147729" y="3655468"/>
            <a:ext cx="359900"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OCT</a:t>
            </a:r>
          </a:p>
        </p:txBody>
      </p:sp>
      <p:cxnSp>
        <p:nvCxnSpPr>
          <p:cNvPr id="98" name="Straight Connector 97">
            <a:extLst>
              <a:ext uri="{FF2B5EF4-FFF2-40B4-BE49-F238E27FC236}">
                <a16:creationId xmlns:a16="http://schemas.microsoft.com/office/drawing/2014/main" id="{AFB06CDC-7A98-41BB-1E94-69DDA4CE9217}"/>
              </a:ext>
            </a:extLst>
          </p:cNvPr>
          <p:cNvCxnSpPr>
            <a:cxnSpLocks/>
          </p:cNvCxnSpPr>
          <p:nvPr/>
        </p:nvCxnSpPr>
        <p:spPr>
          <a:xfrm flipV="1">
            <a:off x="12618611" y="2529177"/>
            <a:ext cx="0" cy="123615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687373-66DA-B490-AEF3-FCF8824609D1}"/>
              </a:ext>
            </a:extLst>
          </p:cNvPr>
          <p:cNvCxnSpPr>
            <a:cxnSpLocks/>
          </p:cNvCxnSpPr>
          <p:nvPr/>
        </p:nvCxnSpPr>
        <p:spPr>
          <a:xfrm flipV="1">
            <a:off x="11287437" y="3743349"/>
            <a:ext cx="0" cy="52585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61019FE9-17CC-8586-8E46-EE89C9EEFA4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972654" y="2624720"/>
            <a:ext cx="1341762" cy="684531"/>
          </a:xfrm>
          <a:prstGeom prst="rect">
            <a:avLst/>
          </a:prstGeom>
        </p:spPr>
      </p:pic>
      <p:cxnSp>
        <p:nvCxnSpPr>
          <p:cNvPr id="106" name="Straight Connector 105">
            <a:extLst>
              <a:ext uri="{FF2B5EF4-FFF2-40B4-BE49-F238E27FC236}">
                <a16:creationId xmlns:a16="http://schemas.microsoft.com/office/drawing/2014/main" id="{01C1E5FA-585E-CFA7-7792-402E4E1394F9}"/>
              </a:ext>
            </a:extLst>
          </p:cNvPr>
          <p:cNvCxnSpPr>
            <a:cxnSpLocks/>
          </p:cNvCxnSpPr>
          <p:nvPr/>
        </p:nvCxnSpPr>
        <p:spPr>
          <a:xfrm flipV="1">
            <a:off x="11853175" y="3345597"/>
            <a:ext cx="0" cy="50279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3" name="Picture 62" descr="A logo for a movie&#10;&#10;Description automatically generated">
            <a:extLst>
              <a:ext uri="{FF2B5EF4-FFF2-40B4-BE49-F238E27FC236}">
                <a16:creationId xmlns:a16="http://schemas.microsoft.com/office/drawing/2014/main" id="{9B3AD7C0-A4DF-46A5-9B32-BC1816C5392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462165" y="1631535"/>
            <a:ext cx="1746322" cy="882277"/>
          </a:xfrm>
          <a:prstGeom prst="rect">
            <a:avLst/>
          </a:prstGeom>
        </p:spPr>
      </p:pic>
      <p:pic>
        <p:nvPicPr>
          <p:cNvPr id="65" name="Picture 64" descr="A yellow and red text&#10;&#10;Description automatically generated">
            <a:extLst>
              <a:ext uri="{FF2B5EF4-FFF2-40B4-BE49-F238E27FC236}">
                <a16:creationId xmlns:a16="http://schemas.microsoft.com/office/drawing/2014/main" id="{50554F69-FCD9-4BCB-A977-BEE0BB3237B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982057" y="4925294"/>
            <a:ext cx="1409385" cy="549440"/>
          </a:xfrm>
          <a:prstGeom prst="rect">
            <a:avLst/>
          </a:prstGeom>
        </p:spPr>
      </p:pic>
      <p:pic>
        <p:nvPicPr>
          <p:cNvPr id="66" name="Picture 65" descr="A black background with white text&#10;&#10;Description automatically generated">
            <a:extLst>
              <a:ext uri="{FF2B5EF4-FFF2-40B4-BE49-F238E27FC236}">
                <a16:creationId xmlns:a16="http://schemas.microsoft.com/office/drawing/2014/main" id="{96CCD786-FDDC-4DA1-AC3A-D8776ACB9D9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23149" y="1050962"/>
            <a:ext cx="2324199" cy="987785"/>
          </a:xfrm>
          <a:prstGeom prst="rect">
            <a:avLst/>
          </a:prstGeom>
        </p:spPr>
      </p:pic>
      <p:pic>
        <p:nvPicPr>
          <p:cNvPr id="5" name="Picture 4" descr="A black and white poster with white text&#10;&#10;Description automatically generated">
            <a:extLst>
              <a:ext uri="{FF2B5EF4-FFF2-40B4-BE49-F238E27FC236}">
                <a16:creationId xmlns:a16="http://schemas.microsoft.com/office/drawing/2014/main" id="{3192104D-80CC-4591-9B2F-DFFD677192D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23890" y="4356543"/>
            <a:ext cx="1905431" cy="556041"/>
          </a:xfrm>
          <a:prstGeom prst="rect">
            <a:avLst/>
          </a:prstGeom>
        </p:spPr>
      </p:pic>
      <p:cxnSp>
        <p:nvCxnSpPr>
          <p:cNvPr id="70" name="Straight Connector 69">
            <a:extLst>
              <a:ext uri="{FF2B5EF4-FFF2-40B4-BE49-F238E27FC236}">
                <a16:creationId xmlns:a16="http://schemas.microsoft.com/office/drawing/2014/main" id="{689A4C54-A5B4-44D1-BE0B-9030354367E8}"/>
              </a:ext>
            </a:extLst>
          </p:cNvPr>
          <p:cNvCxnSpPr>
            <a:cxnSpLocks/>
          </p:cNvCxnSpPr>
          <p:nvPr/>
        </p:nvCxnSpPr>
        <p:spPr>
          <a:xfrm flipV="1">
            <a:off x="1184782" y="3720724"/>
            <a:ext cx="0" cy="59588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F5F8B9F-4CD2-4D6A-A406-21B4DC47B31E}"/>
              </a:ext>
            </a:extLst>
          </p:cNvPr>
          <p:cNvCxnSpPr>
            <a:cxnSpLocks/>
          </p:cNvCxnSpPr>
          <p:nvPr/>
        </p:nvCxnSpPr>
        <p:spPr>
          <a:xfrm flipV="1">
            <a:off x="1611481" y="3207136"/>
            <a:ext cx="0" cy="59588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Picture 9" descr="A black background with gold text&#10;&#10;Description automatically generated">
            <a:extLst>
              <a:ext uri="{FF2B5EF4-FFF2-40B4-BE49-F238E27FC236}">
                <a16:creationId xmlns:a16="http://schemas.microsoft.com/office/drawing/2014/main" id="{1707BFEE-859C-46E4-A260-54D0FBE034A9}"/>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98848" y="2670459"/>
            <a:ext cx="782911" cy="748192"/>
          </a:xfrm>
          <a:prstGeom prst="rect">
            <a:avLst/>
          </a:prstGeom>
        </p:spPr>
      </p:pic>
      <p:sp>
        <p:nvSpPr>
          <p:cNvPr id="80" name="Title 1">
            <a:extLst>
              <a:ext uri="{FF2B5EF4-FFF2-40B4-BE49-F238E27FC236}">
                <a16:creationId xmlns:a16="http://schemas.microsoft.com/office/drawing/2014/main" id="{CC3B8A0B-B008-457D-9A72-C9CD9C056868}"/>
              </a:ext>
            </a:extLst>
          </p:cNvPr>
          <p:cNvSpPr txBox="1">
            <a:spLocks/>
          </p:cNvSpPr>
          <p:nvPr/>
        </p:nvSpPr>
        <p:spPr bwMode="gray">
          <a:xfrm>
            <a:off x="13021988" y="3679095"/>
            <a:ext cx="359900"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dec</a:t>
            </a:r>
          </a:p>
        </p:txBody>
      </p:sp>
      <p:cxnSp>
        <p:nvCxnSpPr>
          <p:cNvPr id="81" name="Straight Connector 80">
            <a:extLst>
              <a:ext uri="{FF2B5EF4-FFF2-40B4-BE49-F238E27FC236}">
                <a16:creationId xmlns:a16="http://schemas.microsoft.com/office/drawing/2014/main" id="{7DEA793C-4678-4225-953E-61E3FDE29939}"/>
              </a:ext>
            </a:extLst>
          </p:cNvPr>
          <p:cNvCxnSpPr>
            <a:cxnSpLocks/>
          </p:cNvCxnSpPr>
          <p:nvPr/>
        </p:nvCxnSpPr>
        <p:spPr>
          <a:xfrm flipV="1">
            <a:off x="13021988" y="3865195"/>
            <a:ext cx="0" cy="98799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5" name="Picture 34" descr="A white and red text on a black background&#10;&#10;Description automatically generated">
            <a:extLst>
              <a:ext uri="{FF2B5EF4-FFF2-40B4-BE49-F238E27FC236}">
                <a16:creationId xmlns:a16="http://schemas.microsoft.com/office/drawing/2014/main" id="{1513462D-4EFE-4DC7-9CBE-F06CE8AB0E7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705865" y="4294867"/>
            <a:ext cx="1642764" cy="414715"/>
          </a:xfrm>
          <a:prstGeom prst="rect">
            <a:avLst/>
          </a:prstGeom>
        </p:spPr>
      </p:pic>
    </p:spTree>
    <p:extLst>
      <p:ext uri="{BB962C8B-B14F-4D97-AF65-F5344CB8AC3E}">
        <p14:creationId xmlns:p14="http://schemas.microsoft.com/office/powerpoint/2010/main" val="424977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 3">
            <a:extLst>
              <a:ext uri="{FF2B5EF4-FFF2-40B4-BE49-F238E27FC236}">
                <a16:creationId xmlns:a16="http://schemas.microsoft.com/office/drawing/2014/main" id="{0DD3CF69-48BC-ECD1-26F4-DD5C304A62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21029708">
            <a:off x="-901759" y="-1712102"/>
            <a:ext cx="15430499" cy="11147838"/>
          </a:xfrm>
          <a:prstGeom prst="rect">
            <a:avLst/>
          </a:prstGeom>
        </p:spPr>
      </p:pic>
      <p:sp>
        <p:nvSpPr>
          <p:cNvPr id="9" name="Rectangle 8">
            <a:extLst>
              <a:ext uri="{FF2B5EF4-FFF2-40B4-BE49-F238E27FC236}">
                <a16:creationId xmlns:a16="http://schemas.microsoft.com/office/drawing/2014/main" id="{98B076E3-F953-9791-07D2-4348595B1779}"/>
              </a:ext>
            </a:extLst>
          </p:cNvPr>
          <p:cNvSpPr/>
          <p:nvPr/>
        </p:nvSpPr>
        <p:spPr>
          <a:xfrm>
            <a:off x="9195865" y="1892022"/>
            <a:ext cx="3262631" cy="3873910"/>
          </a:xfrm>
          <a:prstGeom prst="rect">
            <a:avLst/>
          </a:prstGeom>
          <a:solidFill>
            <a:schemeClr val="bg1">
              <a:lumMod val="85000"/>
              <a:lumOff val="15000"/>
            </a:schemeClr>
          </a:solidFill>
          <a:ln>
            <a:noFill/>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Rectangle 4">
            <a:extLst>
              <a:ext uri="{FF2B5EF4-FFF2-40B4-BE49-F238E27FC236}">
                <a16:creationId xmlns:a16="http://schemas.microsoft.com/office/drawing/2014/main" id="{5ADF1355-51D1-099D-3F82-C374659EC92D}"/>
              </a:ext>
            </a:extLst>
          </p:cNvPr>
          <p:cNvSpPr/>
          <p:nvPr/>
        </p:nvSpPr>
        <p:spPr>
          <a:xfrm>
            <a:off x="5008241" y="1892022"/>
            <a:ext cx="3262631" cy="3873910"/>
          </a:xfrm>
          <a:prstGeom prst="rect">
            <a:avLst/>
          </a:prstGeom>
          <a:solidFill>
            <a:schemeClr val="bg1">
              <a:lumMod val="85000"/>
              <a:lumOff val="15000"/>
            </a:schemeClr>
          </a:solidFill>
          <a:ln>
            <a:noFill/>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A92FC2E6-6C60-C651-444D-E59455BA715E}"/>
              </a:ext>
            </a:extLst>
          </p:cNvPr>
          <p:cNvSpPr/>
          <p:nvPr/>
        </p:nvSpPr>
        <p:spPr>
          <a:xfrm>
            <a:off x="839246" y="1892022"/>
            <a:ext cx="3262631" cy="3873910"/>
          </a:xfrm>
          <a:prstGeom prst="rect">
            <a:avLst/>
          </a:prstGeom>
          <a:solidFill>
            <a:schemeClr val="bg1">
              <a:lumMod val="85000"/>
              <a:lumOff val="15000"/>
            </a:schemeClr>
          </a:solidFill>
          <a:ln>
            <a:noFill/>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B962CB86-917C-4E3C-8438-FEFC95BC3739}"/>
              </a:ext>
            </a:extLst>
          </p:cNvPr>
          <p:cNvSpPr>
            <a:spLocks noGrp="1"/>
          </p:cNvSpPr>
          <p:nvPr>
            <p:ph type="title"/>
          </p:nvPr>
        </p:nvSpPr>
        <p:spPr>
          <a:xfrm>
            <a:off x="233363" y="216544"/>
            <a:ext cx="12413343" cy="300271"/>
          </a:xfrm>
        </p:spPr>
        <p:txBody>
          <a:bodyPr/>
          <a:lstStyle/>
          <a:p>
            <a:r>
              <a:rPr lang="en-GB" dirty="0">
                <a:solidFill>
                  <a:srgbClr val="FB3449"/>
                </a:solidFill>
              </a:rPr>
              <a:t>DEAD GOOD </a:t>
            </a:r>
            <a:r>
              <a:rPr lang="en-GB" dirty="0">
                <a:solidFill>
                  <a:srgbClr val="FFFFFF"/>
                </a:solidFill>
              </a:rPr>
              <a:t>FILMS PARTNERSHIP</a:t>
            </a:r>
          </a:p>
        </p:txBody>
      </p:sp>
      <p:sp>
        <p:nvSpPr>
          <p:cNvPr id="8" name="Text Placeholder 7">
            <a:extLst>
              <a:ext uri="{FF2B5EF4-FFF2-40B4-BE49-F238E27FC236}">
                <a16:creationId xmlns:a16="http://schemas.microsoft.com/office/drawing/2014/main" id="{386683A7-6143-403B-AB11-D0C7C0BE910C}"/>
              </a:ext>
            </a:extLst>
          </p:cNvPr>
          <p:cNvSpPr>
            <a:spLocks noGrp="1"/>
          </p:cNvSpPr>
          <p:nvPr>
            <p:ph type="body" sz="quarter" idx="12"/>
          </p:nvPr>
        </p:nvSpPr>
        <p:spPr>
          <a:xfrm>
            <a:off x="233363" y="878416"/>
            <a:ext cx="12413343" cy="205392"/>
          </a:xfrm>
        </p:spPr>
        <p:txBody>
          <a:bodyPr/>
          <a:lstStyle/>
          <a:p>
            <a:pPr>
              <a:lnSpc>
                <a:spcPct val="107000"/>
              </a:lnSpc>
              <a:spcAft>
                <a:spcPts val="800"/>
              </a:spcAft>
            </a:pPr>
            <a:r>
              <a:rPr lang="en-GB" sz="1300" dirty="0">
                <a:solidFill>
                  <a:srgbClr val="FFFFFF"/>
                </a:solidFill>
                <a:ea typeface="Calibri" panose="020F0502020204030204" pitchFamily="34" charset="0"/>
                <a:cs typeface="Times New Roman" panose="02020603050405020304" pitchFamily="18" charset="0"/>
              </a:rPr>
              <a:t>Creating ownership around the most exciting and best loved film genre among hard-to-reach 16-34s</a:t>
            </a:r>
            <a:endParaRPr lang="en-GB" sz="1300" dirty="0">
              <a:solidFill>
                <a:srgbClr val="FFFFFF"/>
              </a:solidFill>
            </a:endParaRPr>
          </a:p>
        </p:txBody>
      </p:sp>
      <p:pic>
        <p:nvPicPr>
          <p:cNvPr id="10" name="Picture 9">
            <a:extLst>
              <a:ext uri="{FF2B5EF4-FFF2-40B4-BE49-F238E27FC236}">
                <a16:creationId xmlns:a16="http://schemas.microsoft.com/office/drawing/2014/main" id="{88B2988F-6B09-4590-BAE0-7377CB2ABB31}"/>
              </a:ext>
            </a:extLst>
          </p:cNvPr>
          <p:cNvPicPr>
            <a:picLocks noChangeAspect="1"/>
          </p:cNvPicPr>
          <p:nvPr/>
        </p:nvPicPr>
        <p:blipFill>
          <a:blip r:embed="rId4"/>
          <a:stretch>
            <a:fillRect/>
          </a:stretch>
        </p:blipFill>
        <p:spPr>
          <a:xfrm>
            <a:off x="230627" y="6961139"/>
            <a:ext cx="1677967" cy="360000"/>
          </a:xfrm>
          <a:prstGeom prst="rect">
            <a:avLst/>
          </a:prstGeom>
        </p:spPr>
      </p:pic>
      <p:cxnSp>
        <p:nvCxnSpPr>
          <p:cNvPr id="13" name="Straight Connector 12">
            <a:extLst>
              <a:ext uri="{FF2B5EF4-FFF2-40B4-BE49-F238E27FC236}">
                <a16:creationId xmlns:a16="http://schemas.microsoft.com/office/drawing/2014/main" id="{87C678B1-8260-456E-9F63-DD6B87BB45A2}"/>
              </a:ext>
            </a:extLst>
          </p:cNvPr>
          <p:cNvCxnSpPr>
            <a:cxnSpLocks/>
          </p:cNvCxnSpPr>
          <p:nvPr/>
        </p:nvCxnSpPr>
        <p:spPr>
          <a:xfrm>
            <a:off x="0" y="714267"/>
            <a:ext cx="483747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clipart&#10;&#10;Description automatically generated">
            <a:extLst>
              <a:ext uri="{FF2B5EF4-FFF2-40B4-BE49-F238E27FC236}">
                <a16:creationId xmlns:a16="http://schemas.microsoft.com/office/drawing/2014/main" id="{4D5C6EB6-9620-94BD-CE17-88FDC35C1F08}"/>
              </a:ext>
            </a:extLst>
          </p:cNvPr>
          <p:cNvPicPr>
            <a:picLocks noChangeAspect="1"/>
          </p:cNvPicPr>
          <p:nvPr/>
        </p:nvPicPr>
        <p:blipFill rotWithShape="1">
          <a:blip r:embed="rId5" cstate="hqprint">
            <a:clrChange>
              <a:clrFrom>
                <a:srgbClr val="000000"/>
              </a:clrFrom>
              <a:clrTo>
                <a:srgbClr val="000000">
                  <a:alpha val="0"/>
                </a:srgbClr>
              </a:clrTo>
            </a:clrChange>
            <a:alphaModFix/>
            <a:extLst>
              <a:ext uri="{28A0092B-C50C-407E-A947-70E740481C1C}">
                <a14:useLocalDpi xmlns:a14="http://schemas.microsoft.com/office/drawing/2010/main"/>
              </a:ext>
            </a:extLst>
          </a:blip>
          <a:srcRect/>
          <a:stretch/>
        </p:blipFill>
        <p:spPr>
          <a:xfrm>
            <a:off x="9491106" y="2415287"/>
            <a:ext cx="2672148" cy="855670"/>
          </a:xfrm>
          <a:prstGeom prst="rect">
            <a:avLst/>
          </a:prstGeom>
          <a:noFill/>
        </p:spPr>
      </p:pic>
      <p:sp>
        <p:nvSpPr>
          <p:cNvPr id="12" name="TextBox 11">
            <a:extLst>
              <a:ext uri="{FF2B5EF4-FFF2-40B4-BE49-F238E27FC236}">
                <a16:creationId xmlns:a16="http://schemas.microsoft.com/office/drawing/2014/main" id="{6473AD5C-E6BA-6561-BEDB-444D091755A3}"/>
              </a:ext>
            </a:extLst>
          </p:cNvPr>
          <p:cNvSpPr txBox="1"/>
          <p:nvPr/>
        </p:nvSpPr>
        <p:spPr>
          <a:xfrm>
            <a:off x="5059256" y="2215523"/>
            <a:ext cx="3136740" cy="1323439"/>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B3449"/>
                </a:solidFill>
                <a:effectLst/>
                <a:uLnTx/>
                <a:uFillTx/>
                <a:latin typeface="Impact"/>
                <a:ea typeface="+mn-ea"/>
                <a:cs typeface="Chiller" panose="020F0502020204030204" pitchFamily="34" charset="0"/>
              </a:rPr>
              <a:t>DCM IDENT TAKEOVER*</a:t>
            </a:r>
          </a:p>
        </p:txBody>
      </p:sp>
      <p:sp>
        <p:nvSpPr>
          <p:cNvPr id="14" name="TextBox 13">
            <a:extLst>
              <a:ext uri="{FF2B5EF4-FFF2-40B4-BE49-F238E27FC236}">
                <a16:creationId xmlns:a16="http://schemas.microsoft.com/office/drawing/2014/main" id="{FF6D9CCA-4272-BECF-24E2-65B5A89305BC}"/>
              </a:ext>
            </a:extLst>
          </p:cNvPr>
          <p:cNvSpPr txBox="1"/>
          <p:nvPr/>
        </p:nvSpPr>
        <p:spPr>
          <a:xfrm>
            <a:off x="1441902" y="3722246"/>
            <a:ext cx="2057318" cy="1138773"/>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a:ea typeface="+mn-ea"/>
                <a:cs typeface="+mn-cs"/>
              </a:rPr>
              <a:t>Own the last commercial message before all ‘Dead Good Films’</a:t>
            </a:r>
          </a:p>
        </p:txBody>
      </p:sp>
      <p:sp>
        <p:nvSpPr>
          <p:cNvPr id="15" name="TextBox 14">
            <a:extLst>
              <a:ext uri="{FF2B5EF4-FFF2-40B4-BE49-F238E27FC236}">
                <a16:creationId xmlns:a16="http://schemas.microsoft.com/office/drawing/2014/main" id="{99CE0548-7A6B-2642-55FA-451C54860574}"/>
              </a:ext>
            </a:extLst>
          </p:cNvPr>
          <p:cNvSpPr txBox="1"/>
          <p:nvPr/>
        </p:nvSpPr>
        <p:spPr>
          <a:xfrm>
            <a:off x="5504214" y="3719381"/>
            <a:ext cx="2270684" cy="1138773"/>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a:ea typeface="+mn-ea"/>
                <a:cs typeface="+mn-cs"/>
              </a:rPr>
              <a:t>Bespoke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a:ea typeface="+mn-ea"/>
                <a:cs typeface="+mn-cs"/>
              </a:rPr>
              <a:t>co-branded idents in all ‘Dead Good Films’ driving frequency</a:t>
            </a:r>
          </a:p>
        </p:txBody>
      </p:sp>
      <p:sp>
        <p:nvSpPr>
          <p:cNvPr id="16" name="TextBox 15">
            <a:extLst>
              <a:ext uri="{FF2B5EF4-FFF2-40B4-BE49-F238E27FC236}">
                <a16:creationId xmlns:a16="http://schemas.microsoft.com/office/drawing/2014/main" id="{4D1EC18A-41D0-060F-1BCB-5CC30A387D84}"/>
              </a:ext>
            </a:extLst>
          </p:cNvPr>
          <p:cNvSpPr txBox="1"/>
          <p:nvPr/>
        </p:nvSpPr>
        <p:spPr>
          <a:xfrm>
            <a:off x="9564904" y="3719381"/>
            <a:ext cx="2524551" cy="1661993"/>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a:ea typeface="+mn-ea"/>
                <a:cs typeface="+mn-cs"/>
              </a:rPr>
              <a:t>ODEON sponsorship targeting the </a:t>
            </a:r>
            <a:r>
              <a:rPr kumimoji="0" lang="en-US" sz="1700" b="0" i="0" u="none" strike="noStrike" kern="1200" cap="none" spc="0" normalizeH="0" baseline="0" noProof="0">
                <a:ln>
                  <a:noFill/>
                </a:ln>
                <a:solidFill>
                  <a:srgbClr val="FFFFFF"/>
                </a:solidFill>
                <a:effectLst/>
                <a:uLnTx/>
                <a:uFillTx/>
                <a:latin typeface="Arial"/>
                <a:ea typeface="+mn-ea"/>
                <a:cs typeface="+mn-cs"/>
              </a:rPr>
              <a:t>Horror &amp; </a:t>
            </a:r>
            <a:r>
              <a:rPr kumimoji="0" lang="en-US" sz="1700" b="0" i="0" u="none" strike="noStrike" kern="1200" cap="none" spc="0" normalizeH="0" baseline="0" noProof="0" dirty="0">
                <a:ln>
                  <a:noFill/>
                </a:ln>
                <a:solidFill>
                  <a:srgbClr val="FFFFFF"/>
                </a:solidFill>
                <a:effectLst/>
                <a:uLnTx/>
                <a:uFillTx/>
                <a:latin typeface="Arial"/>
                <a:ea typeface="+mn-ea"/>
                <a:cs typeface="+mn-cs"/>
              </a:rPr>
              <a:t>T</a:t>
            </a:r>
            <a:r>
              <a:rPr kumimoji="0" lang="en-US" sz="1700" b="0" i="0" u="none" strike="noStrike" kern="1200" cap="none" spc="0" normalizeH="0" baseline="0" noProof="0">
                <a:ln>
                  <a:noFill/>
                </a:ln>
                <a:solidFill>
                  <a:srgbClr val="FFFFFF"/>
                </a:solidFill>
                <a:effectLst/>
                <a:uLnTx/>
                <a:uFillTx/>
                <a:latin typeface="Arial"/>
                <a:ea typeface="+mn-ea"/>
                <a:cs typeface="+mn-cs"/>
              </a:rPr>
              <a:t>hriller </a:t>
            </a:r>
            <a:r>
              <a:rPr kumimoji="0" lang="en-US" sz="1700" b="0" i="0" u="none" strike="noStrike" kern="1200" cap="none" spc="0" normalizeH="0" baseline="0" noProof="0" dirty="0">
                <a:ln>
                  <a:noFill/>
                </a:ln>
                <a:solidFill>
                  <a:srgbClr val="FFFFFF"/>
                </a:solidFill>
                <a:effectLst/>
                <a:uLnTx/>
                <a:uFillTx/>
                <a:latin typeface="Arial"/>
                <a:ea typeface="+mn-ea"/>
                <a:cs typeface="+mn-cs"/>
              </a:rPr>
              <a:t>genre.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a:ea typeface="+mn-ea"/>
                <a:cs typeface="+mn-cs"/>
              </a:rPr>
              <a:t>Includes access exclusive distributor content</a:t>
            </a:r>
          </a:p>
        </p:txBody>
      </p:sp>
      <p:sp>
        <p:nvSpPr>
          <p:cNvPr id="17" name="TextBox 16">
            <a:extLst>
              <a:ext uri="{FF2B5EF4-FFF2-40B4-BE49-F238E27FC236}">
                <a16:creationId xmlns:a16="http://schemas.microsoft.com/office/drawing/2014/main" id="{1FAAF9A5-2FC0-6FAA-4DAB-D28681BAB3C6}"/>
              </a:ext>
            </a:extLst>
          </p:cNvPr>
          <p:cNvSpPr txBox="1"/>
          <p:nvPr/>
        </p:nvSpPr>
        <p:spPr>
          <a:xfrm>
            <a:off x="9037143" y="7141139"/>
            <a:ext cx="4175180" cy="261610"/>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*Cineworld, ODEON &amp; VUE only</a:t>
            </a:r>
          </a:p>
        </p:txBody>
      </p:sp>
      <p:sp>
        <p:nvSpPr>
          <p:cNvPr id="2" name="TextBox 1">
            <a:extLst>
              <a:ext uri="{FF2B5EF4-FFF2-40B4-BE49-F238E27FC236}">
                <a16:creationId xmlns:a16="http://schemas.microsoft.com/office/drawing/2014/main" id="{0CA9F316-E589-BA67-369C-EC2198596BE2}"/>
              </a:ext>
            </a:extLst>
          </p:cNvPr>
          <p:cNvSpPr txBox="1"/>
          <p:nvPr/>
        </p:nvSpPr>
        <p:spPr>
          <a:xfrm>
            <a:off x="965137" y="2215522"/>
            <a:ext cx="3136740" cy="1323439"/>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B3449"/>
                </a:solidFill>
                <a:effectLst/>
                <a:uLnTx/>
                <a:uFillTx/>
                <a:latin typeface="Impact"/>
                <a:ea typeface="+mn-ea"/>
                <a:cs typeface="Chiller" panose="020F0502020204030204" pitchFamily="34" charset="0"/>
              </a:rPr>
              <a:t>GOLD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B3449"/>
                </a:solidFill>
                <a:effectLst/>
                <a:uLnTx/>
                <a:uFillTx/>
                <a:latin typeface="Impact"/>
                <a:ea typeface="+mn-ea"/>
                <a:cs typeface="Chiller" panose="020F0502020204030204" pitchFamily="34" charset="0"/>
              </a:rPr>
              <a:t>SPOT*</a:t>
            </a:r>
          </a:p>
        </p:txBody>
      </p:sp>
    </p:spTree>
    <p:extLst>
      <p:ext uri="{BB962C8B-B14F-4D97-AF65-F5344CB8AC3E}">
        <p14:creationId xmlns:p14="http://schemas.microsoft.com/office/powerpoint/2010/main" val="86331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3">
            <a:extLst>
              <a:ext uri="{FF2B5EF4-FFF2-40B4-BE49-F238E27FC236}">
                <a16:creationId xmlns:a16="http://schemas.microsoft.com/office/drawing/2014/main" id="{E55B69BD-C225-B721-CC71-20A16B5429A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21029708">
            <a:off x="-901759" y="-1712102"/>
            <a:ext cx="15430499" cy="11147838"/>
          </a:xfrm>
          <a:prstGeom prst="rect">
            <a:avLst/>
          </a:prstGeom>
        </p:spPr>
      </p:pic>
      <p:sp>
        <p:nvSpPr>
          <p:cNvPr id="97" name="Rectangle 96">
            <a:extLst>
              <a:ext uri="{FF2B5EF4-FFF2-40B4-BE49-F238E27FC236}">
                <a16:creationId xmlns:a16="http://schemas.microsoft.com/office/drawing/2014/main" id="{8CA6C227-A36D-F8F0-D178-CB48BAD76BDA}"/>
              </a:ext>
            </a:extLst>
          </p:cNvPr>
          <p:cNvSpPr/>
          <p:nvPr/>
        </p:nvSpPr>
        <p:spPr>
          <a:xfrm>
            <a:off x="11445589" y="2228359"/>
            <a:ext cx="501010" cy="2581666"/>
          </a:xfrm>
          <a:prstGeom prst="rect">
            <a:avLst/>
          </a:prstGeom>
          <a:solidFill>
            <a:schemeClr val="accent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FC416475-00B0-C5D5-620E-C2B7B4F4FB12}"/>
              </a:ext>
            </a:extLst>
          </p:cNvPr>
          <p:cNvSpPr/>
          <p:nvPr/>
        </p:nvSpPr>
        <p:spPr>
          <a:xfrm>
            <a:off x="2105363" y="2228359"/>
            <a:ext cx="2197845" cy="2581666"/>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Title 4">
            <a:extLst>
              <a:ext uri="{FF2B5EF4-FFF2-40B4-BE49-F238E27FC236}">
                <a16:creationId xmlns:a16="http://schemas.microsoft.com/office/drawing/2014/main" id="{5B0E5606-8554-10BF-E1C8-C8FFCE35EA6A}"/>
              </a:ext>
            </a:extLst>
          </p:cNvPr>
          <p:cNvSpPr txBox="1">
            <a:spLocks/>
          </p:cNvSpPr>
          <p:nvPr/>
        </p:nvSpPr>
        <p:spPr>
          <a:xfrm>
            <a:off x="119743" y="94795"/>
            <a:ext cx="12413343" cy="620832"/>
          </a:xfrm>
          <a:prstGeom prst="rect">
            <a:avLst/>
          </a:prstGeom>
        </p:spPr>
        <p:txBody>
          <a:bodyPr/>
          <a:lst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a:ln w="22225">
                  <a:noFill/>
                  <a:prstDash val="solid"/>
                </a:ln>
                <a:solidFill>
                  <a:srgbClr val="FFFFFF"/>
                </a:solidFill>
                <a:effectLst/>
                <a:uLnTx/>
                <a:uFillTx/>
                <a:latin typeface="Impact"/>
                <a:ea typeface="+mj-ea"/>
                <a:cs typeface="+mj-cs"/>
              </a:rPr>
              <a:t>OWNING THE </a:t>
            </a:r>
            <a:r>
              <a:rPr kumimoji="0" lang="en-GB" sz="3200" b="0" i="0" u="none" strike="noStrike" kern="1200" cap="all" spc="0" normalizeH="0" baseline="0" noProof="0" dirty="0">
                <a:ln w="22225">
                  <a:noFill/>
                  <a:prstDash val="solid"/>
                </a:ln>
                <a:solidFill>
                  <a:srgbClr val="FB3449"/>
                </a:solidFill>
                <a:effectLst/>
                <a:uLnTx/>
                <a:uFillTx/>
                <a:latin typeface="Impact"/>
                <a:ea typeface="+mj-ea"/>
                <a:cs typeface="+mj-cs"/>
              </a:rPr>
              <a:t>DEAD GOOD FILMS </a:t>
            </a:r>
            <a:r>
              <a:rPr kumimoji="0" lang="en-GB" sz="3200" b="0" i="0" u="none" strike="noStrike" kern="1200" cap="all" spc="0" normalizeH="0" baseline="0" noProof="0" dirty="0">
                <a:ln w="22225">
                  <a:noFill/>
                  <a:prstDash val="solid"/>
                </a:ln>
                <a:solidFill>
                  <a:srgbClr val="FFFFFF"/>
                </a:solidFill>
                <a:effectLst/>
                <a:uLnTx/>
                <a:uFillTx/>
                <a:latin typeface="Impact"/>
                <a:ea typeface="+mj-ea"/>
                <a:cs typeface="+mj-cs"/>
              </a:rPr>
              <a:t>AD REEL </a:t>
            </a:r>
            <a:endParaRPr kumimoji="0" lang="en-US" sz="3200" b="0" i="0" u="none" strike="noStrike" kern="1200" cap="all" spc="0" normalizeH="0" baseline="0" noProof="0" dirty="0">
              <a:ln w="22225">
                <a:noFill/>
                <a:prstDash val="solid"/>
              </a:ln>
              <a:solidFill>
                <a:srgbClr val="FFFFFF"/>
              </a:solidFill>
              <a:effectLst/>
              <a:uLnTx/>
              <a:uFillTx/>
              <a:latin typeface="Impact"/>
              <a:ea typeface="+mj-ea"/>
              <a:cs typeface="+mj-cs"/>
            </a:endParaRPr>
          </a:p>
        </p:txBody>
      </p:sp>
      <p:cxnSp>
        <p:nvCxnSpPr>
          <p:cNvPr id="56" name="Straight Connector 55">
            <a:extLst>
              <a:ext uri="{FF2B5EF4-FFF2-40B4-BE49-F238E27FC236}">
                <a16:creationId xmlns:a16="http://schemas.microsoft.com/office/drawing/2014/main" id="{64EC6774-12B4-8E24-53B2-2E7B091CD841}"/>
              </a:ext>
            </a:extLst>
          </p:cNvPr>
          <p:cNvCxnSpPr>
            <a:cxnSpLocks/>
          </p:cNvCxnSpPr>
          <p:nvPr/>
        </p:nvCxnSpPr>
        <p:spPr>
          <a:xfrm>
            <a:off x="24193" y="723900"/>
            <a:ext cx="6551583"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E6E43A97-145B-9679-D996-94A09E753827}"/>
              </a:ext>
            </a:extLst>
          </p:cNvPr>
          <p:cNvSpPr/>
          <p:nvPr/>
        </p:nvSpPr>
        <p:spPr>
          <a:xfrm>
            <a:off x="1236948" y="2228359"/>
            <a:ext cx="784291" cy="2581666"/>
          </a:xfrm>
          <a:prstGeom prst="rect">
            <a:avLst/>
          </a:prstGeom>
          <a:solidFill>
            <a:srgbClr val="FB3449"/>
          </a:solidFill>
          <a:ln w="3175">
            <a:solidFill>
              <a:schemeClr val="accent5"/>
            </a:solidFill>
          </a:ln>
          <a:effectLst>
            <a:glow rad="2286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89" name="TextBox 88">
            <a:extLst>
              <a:ext uri="{FF2B5EF4-FFF2-40B4-BE49-F238E27FC236}">
                <a16:creationId xmlns:a16="http://schemas.microsoft.com/office/drawing/2014/main" id="{0A2174E8-4267-C846-C323-A487A95C37A2}"/>
              </a:ext>
            </a:extLst>
          </p:cNvPr>
          <p:cNvSpPr txBox="1"/>
          <p:nvPr/>
        </p:nvSpPr>
        <p:spPr>
          <a:xfrm>
            <a:off x="1225087" y="2279083"/>
            <a:ext cx="903382" cy="154657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1. </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DCM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OPENING IDENT</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10”</a:t>
            </a:r>
          </a:p>
        </p:txBody>
      </p:sp>
      <p:cxnSp>
        <p:nvCxnSpPr>
          <p:cNvPr id="90" name="Straight Arrow Connector 89">
            <a:extLst>
              <a:ext uri="{FF2B5EF4-FFF2-40B4-BE49-F238E27FC236}">
                <a16:creationId xmlns:a16="http://schemas.microsoft.com/office/drawing/2014/main" id="{BD64F069-43BD-06BA-035C-90E5E96CA9BB}"/>
              </a:ext>
            </a:extLst>
          </p:cNvPr>
          <p:cNvCxnSpPr/>
          <p:nvPr/>
        </p:nvCxnSpPr>
        <p:spPr>
          <a:xfrm>
            <a:off x="1522283" y="4601263"/>
            <a:ext cx="187788" cy="1"/>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48C22F3C-A867-8F20-E364-DF59C85AE9D9}"/>
              </a:ext>
            </a:extLst>
          </p:cNvPr>
          <p:cNvSpPr/>
          <p:nvPr/>
        </p:nvSpPr>
        <p:spPr>
          <a:xfrm>
            <a:off x="4387331" y="2228359"/>
            <a:ext cx="1241280" cy="2581666"/>
          </a:xfrm>
          <a:prstGeom prst="rect">
            <a:avLst/>
          </a:prstGeom>
          <a:solidFill>
            <a:srgbClr val="EB9E62"/>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376FA05C-0E85-DE89-B17F-CD59B7F1B626}"/>
              </a:ext>
            </a:extLst>
          </p:cNvPr>
          <p:cNvSpPr/>
          <p:nvPr/>
        </p:nvSpPr>
        <p:spPr>
          <a:xfrm>
            <a:off x="5712735" y="2228359"/>
            <a:ext cx="784989" cy="2581666"/>
          </a:xfrm>
          <a:prstGeom prst="rect">
            <a:avLst/>
          </a:prstGeom>
          <a:solidFill>
            <a:srgbClr val="FB3449"/>
          </a:solidFill>
          <a:ln w="3175">
            <a:solidFill>
              <a:schemeClr val="accent5"/>
            </a:solidFill>
          </a:ln>
          <a:effectLst>
            <a:glow rad="2286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4472239C-BEB4-89C4-63F3-05FC120C65BD}"/>
              </a:ext>
            </a:extLst>
          </p:cNvPr>
          <p:cNvSpPr/>
          <p:nvPr/>
        </p:nvSpPr>
        <p:spPr>
          <a:xfrm>
            <a:off x="6581848" y="2228359"/>
            <a:ext cx="1259933" cy="2581666"/>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3423BA62-CCDA-FCD9-9CF5-6E375AEF6C98}"/>
              </a:ext>
            </a:extLst>
          </p:cNvPr>
          <p:cNvSpPr/>
          <p:nvPr/>
        </p:nvSpPr>
        <p:spPr>
          <a:xfrm>
            <a:off x="7925905" y="2228359"/>
            <a:ext cx="872035" cy="2581666"/>
          </a:xfrm>
          <a:prstGeom prst="rect">
            <a:avLst/>
          </a:prstGeom>
          <a:solidFill>
            <a:schemeClr val="accent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0C581590-C636-201D-E556-8C182B1A9A58}"/>
              </a:ext>
            </a:extLst>
          </p:cNvPr>
          <p:cNvSpPr/>
          <p:nvPr/>
        </p:nvSpPr>
        <p:spPr>
          <a:xfrm>
            <a:off x="10109236" y="2228359"/>
            <a:ext cx="1252232" cy="2581666"/>
          </a:xfrm>
          <a:prstGeom prst="rect">
            <a:avLst/>
          </a:prstGeom>
          <a:solidFill>
            <a:srgbClr val="D7BB77"/>
          </a:solidFill>
          <a:ln w="3175">
            <a:solidFill>
              <a:schemeClr val="accent5"/>
            </a:solidFill>
          </a:ln>
          <a:effectLst>
            <a:glow rad="2286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98" name="Straight Arrow Connector 97">
            <a:extLst>
              <a:ext uri="{FF2B5EF4-FFF2-40B4-BE49-F238E27FC236}">
                <a16:creationId xmlns:a16="http://schemas.microsoft.com/office/drawing/2014/main" id="{B2568BA4-E81C-036E-E489-F14E5629D417}"/>
              </a:ext>
            </a:extLst>
          </p:cNvPr>
          <p:cNvCxnSpPr/>
          <p:nvPr/>
        </p:nvCxnSpPr>
        <p:spPr>
          <a:xfrm>
            <a:off x="3117140" y="4601263"/>
            <a:ext cx="187788" cy="1"/>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5EE3BFF-AF1B-0925-B1E6-4AB67905D66F}"/>
              </a:ext>
            </a:extLst>
          </p:cNvPr>
          <p:cNvCxnSpPr/>
          <p:nvPr/>
        </p:nvCxnSpPr>
        <p:spPr>
          <a:xfrm>
            <a:off x="4927574" y="4601263"/>
            <a:ext cx="18778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61ECED83-D008-C708-F4ED-B0A3FD100D12}"/>
              </a:ext>
            </a:extLst>
          </p:cNvPr>
          <p:cNvCxnSpPr/>
          <p:nvPr/>
        </p:nvCxnSpPr>
        <p:spPr>
          <a:xfrm>
            <a:off x="5977948" y="4601263"/>
            <a:ext cx="187788" cy="1"/>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B2BB00C4-C4EA-30A1-8458-C0C817F7F543}"/>
              </a:ext>
            </a:extLst>
          </p:cNvPr>
          <p:cNvCxnSpPr/>
          <p:nvPr/>
        </p:nvCxnSpPr>
        <p:spPr>
          <a:xfrm>
            <a:off x="7097671" y="4601263"/>
            <a:ext cx="18778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9495D555-FFF9-E406-79A3-8E6B165B5FF3}"/>
              </a:ext>
            </a:extLst>
          </p:cNvPr>
          <p:cNvCxnSpPr/>
          <p:nvPr/>
        </p:nvCxnSpPr>
        <p:spPr>
          <a:xfrm>
            <a:off x="10629894" y="4601263"/>
            <a:ext cx="18778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D338F6B0-7A5E-BABA-3CF9-F191403C11B5}"/>
              </a:ext>
            </a:extLst>
          </p:cNvPr>
          <p:cNvSpPr/>
          <p:nvPr/>
        </p:nvSpPr>
        <p:spPr>
          <a:xfrm>
            <a:off x="11634639" y="4544327"/>
            <a:ext cx="113871" cy="113871"/>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8A8A8D"/>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BD27555A-B0DF-5D49-6432-EFF30FD95F21}"/>
              </a:ext>
            </a:extLst>
          </p:cNvPr>
          <p:cNvSpPr txBox="1"/>
          <p:nvPr/>
        </p:nvSpPr>
        <p:spPr>
          <a:xfrm>
            <a:off x="2213758" y="2279083"/>
            <a:ext cx="903382" cy="1223412"/>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2.</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BRAND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ADS</a:t>
            </a:r>
          </a:p>
        </p:txBody>
      </p:sp>
      <p:sp>
        <p:nvSpPr>
          <p:cNvPr id="106" name="TextBox 105">
            <a:extLst>
              <a:ext uri="{FF2B5EF4-FFF2-40B4-BE49-F238E27FC236}">
                <a16:creationId xmlns:a16="http://schemas.microsoft.com/office/drawing/2014/main" id="{81376C3B-F10D-C010-13A7-C7DB4544E6F1}"/>
              </a:ext>
            </a:extLst>
          </p:cNvPr>
          <p:cNvSpPr txBox="1"/>
          <p:nvPr/>
        </p:nvSpPr>
        <p:spPr>
          <a:xfrm>
            <a:off x="4438369" y="2279083"/>
            <a:ext cx="903382" cy="1223412"/>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3.</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BRONZE</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SPOT</a:t>
            </a:r>
          </a:p>
        </p:txBody>
      </p:sp>
      <p:sp>
        <p:nvSpPr>
          <p:cNvPr id="107" name="TextBox 106">
            <a:extLst>
              <a:ext uri="{FF2B5EF4-FFF2-40B4-BE49-F238E27FC236}">
                <a16:creationId xmlns:a16="http://schemas.microsoft.com/office/drawing/2014/main" id="{5ADB5EF2-45E0-4527-9354-D005359C33AE}"/>
              </a:ext>
            </a:extLst>
          </p:cNvPr>
          <p:cNvSpPr txBox="1"/>
          <p:nvPr/>
        </p:nvSpPr>
        <p:spPr>
          <a:xfrm>
            <a:off x="5702210" y="2279083"/>
            <a:ext cx="903382" cy="154657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4.</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DCM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CLOSING</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IDENT</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15”</a:t>
            </a:r>
          </a:p>
        </p:txBody>
      </p:sp>
      <p:sp>
        <p:nvSpPr>
          <p:cNvPr id="108" name="TextBox 107">
            <a:extLst>
              <a:ext uri="{FF2B5EF4-FFF2-40B4-BE49-F238E27FC236}">
                <a16:creationId xmlns:a16="http://schemas.microsoft.com/office/drawing/2014/main" id="{C8306DB3-95D0-CBEA-A442-62C464D665A2}"/>
              </a:ext>
            </a:extLst>
          </p:cNvPr>
          <p:cNvSpPr txBox="1"/>
          <p:nvPr/>
        </p:nvSpPr>
        <p:spPr>
          <a:xfrm>
            <a:off x="6645979" y="2279083"/>
            <a:ext cx="903382" cy="1223412"/>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5.</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SILVER SPOT</a:t>
            </a:r>
          </a:p>
        </p:txBody>
      </p:sp>
      <p:sp>
        <p:nvSpPr>
          <p:cNvPr id="109" name="TextBox 108">
            <a:extLst>
              <a:ext uri="{FF2B5EF4-FFF2-40B4-BE49-F238E27FC236}">
                <a16:creationId xmlns:a16="http://schemas.microsoft.com/office/drawing/2014/main" id="{BAE61368-EA55-E33E-7DE2-8F6FB433E0BA}"/>
              </a:ext>
            </a:extLst>
          </p:cNvPr>
          <p:cNvSpPr txBox="1"/>
          <p:nvPr/>
        </p:nvSpPr>
        <p:spPr>
          <a:xfrm>
            <a:off x="7958120" y="2279083"/>
            <a:ext cx="1088978" cy="1223412"/>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6.</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FILM TRAILERS</a:t>
            </a:r>
          </a:p>
        </p:txBody>
      </p:sp>
      <p:sp>
        <p:nvSpPr>
          <p:cNvPr id="110" name="TextBox 109">
            <a:extLst>
              <a:ext uri="{FF2B5EF4-FFF2-40B4-BE49-F238E27FC236}">
                <a16:creationId xmlns:a16="http://schemas.microsoft.com/office/drawing/2014/main" id="{88724E31-D9DF-FC70-428A-75084E3D63D2}"/>
              </a:ext>
            </a:extLst>
          </p:cNvPr>
          <p:cNvSpPr txBox="1"/>
          <p:nvPr/>
        </p:nvSpPr>
        <p:spPr>
          <a:xfrm>
            <a:off x="10178202" y="2279083"/>
            <a:ext cx="903382" cy="138499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8.</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GOLD SPOT</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60”</a:t>
            </a:r>
          </a:p>
        </p:txBody>
      </p:sp>
      <p:sp>
        <p:nvSpPr>
          <p:cNvPr id="111" name="TextBox 110">
            <a:extLst>
              <a:ext uri="{FF2B5EF4-FFF2-40B4-BE49-F238E27FC236}">
                <a16:creationId xmlns:a16="http://schemas.microsoft.com/office/drawing/2014/main" id="{5B03E481-EC06-48A3-C867-F8A05E08821D}"/>
              </a:ext>
            </a:extLst>
          </p:cNvPr>
          <p:cNvSpPr txBox="1"/>
          <p:nvPr/>
        </p:nvSpPr>
        <p:spPr>
          <a:xfrm>
            <a:off x="11428401" y="2279083"/>
            <a:ext cx="518198" cy="1061829"/>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9.</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FILM</a:t>
            </a:r>
          </a:p>
        </p:txBody>
      </p:sp>
      <p:sp>
        <p:nvSpPr>
          <p:cNvPr id="112" name="TextBox 111">
            <a:extLst>
              <a:ext uri="{FF2B5EF4-FFF2-40B4-BE49-F238E27FC236}">
                <a16:creationId xmlns:a16="http://schemas.microsoft.com/office/drawing/2014/main" id="{CE0384C6-A3C0-AAFB-E126-77283FB2F5F0}"/>
              </a:ext>
            </a:extLst>
          </p:cNvPr>
          <p:cNvSpPr txBox="1"/>
          <p:nvPr/>
        </p:nvSpPr>
        <p:spPr>
          <a:xfrm>
            <a:off x="1922275" y="5216666"/>
            <a:ext cx="4705571" cy="400110"/>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DEAD GOOD FILMS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 CO-BRANDED IDENTS</a:t>
            </a:r>
          </a:p>
        </p:txBody>
      </p:sp>
      <p:cxnSp>
        <p:nvCxnSpPr>
          <p:cNvPr id="113" name="Straight Connector 112">
            <a:extLst>
              <a:ext uri="{FF2B5EF4-FFF2-40B4-BE49-F238E27FC236}">
                <a16:creationId xmlns:a16="http://schemas.microsoft.com/office/drawing/2014/main" id="{45DC4249-2B2C-EF5E-C335-96D59DEB9737}"/>
              </a:ext>
            </a:extLst>
          </p:cNvPr>
          <p:cNvCxnSpPr>
            <a:cxnSpLocks/>
          </p:cNvCxnSpPr>
          <p:nvPr/>
        </p:nvCxnSpPr>
        <p:spPr>
          <a:xfrm flipV="1">
            <a:off x="1669241" y="4953143"/>
            <a:ext cx="4416482" cy="617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375657C-A368-58C7-B9CB-5FC2A4324D8D}"/>
              </a:ext>
            </a:extLst>
          </p:cNvPr>
          <p:cNvCxnSpPr>
            <a:cxnSpLocks/>
          </p:cNvCxnSpPr>
          <p:nvPr/>
        </p:nvCxnSpPr>
        <p:spPr>
          <a:xfrm flipV="1">
            <a:off x="6085723" y="4811683"/>
            <a:ext cx="0" cy="152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BFFC8E4-3B96-F1DF-4B53-950C73EA7F88}"/>
              </a:ext>
            </a:extLst>
          </p:cNvPr>
          <p:cNvCxnSpPr>
            <a:cxnSpLocks/>
          </p:cNvCxnSpPr>
          <p:nvPr/>
        </p:nvCxnSpPr>
        <p:spPr>
          <a:xfrm flipV="1">
            <a:off x="4275061" y="4960451"/>
            <a:ext cx="0" cy="152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EAD9283-A030-03E5-BEA0-838638FEA0E7}"/>
              </a:ext>
            </a:extLst>
          </p:cNvPr>
          <p:cNvCxnSpPr>
            <a:cxnSpLocks/>
          </p:cNvCxnSpPr>
          <p:nvPr/>
        </p:nvCxnSpPr>
        <p:spPr>
          <a:xfrm flipV="1">
            <a:off x="1669241" y="4815194"/>
            <a:ext cx="0" cy="152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BEEA05D-0FB7-972A-A7D2-546358C69695}"/>
              </a:ext>
            </a:extLst>
          </p:cNvPr>
          <p:cNvCxnSpPr>
            <a:cxnSpLocks/>
          </p:cNvCxnSpPr>
          <p:nvPr/>
        </p:nvCxnSpPr>
        <p:spPr>
          <a:xfrm>
            <a:off x="10109236" y="2070679"/>
            <a:ext cx="1252232"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0663626-7F07-232D-3515-215013654483}"/>
              </a:ext>
            </a:extLst>
          </p:cNvPr>
          <p:cNvCxnSpPr>
            <a:cxnSpLocks/>
          </p:cNvCxnSpPr>
          <p:nvPr/>
        </p:nvCxnSpPr>
        <p:spPr>
          <a:xfrm flipV="1">
            <a:off x="10117141" y="2063536"/>
            <a:ext cx="0" cy="15807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42B3658-CFD8-215A-B891-E077DFA40B71}"/>
              </a:ext>
            </a:extLst>
          </p:cNvPr>
          <p:cNvCxnSpPr>
            <a:cxnSpLocks/>
          </p:cNvCxnSpPr>
          <p:nvPr/>
        </p:nvCxnSpPr>
        <p:spPr>
          <a:xfrm flipV="1">
            <a:off x="11351167" y="2061846"/>
            <a:ext cx="0" cy="15807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5F3004A-8B13-5C9F-E540-B6950250FA7D}"/>
              </a:ext>
            </a:extLst>
          </p:cNvPr>
          <p:cNvCxnSpPr>
            <a:cxnSpLocks/>
          </p:cNvCxnSpPr>
          <p:nvPr/>
        </p:nvCxnSpPr>
        <p:spPr>
          <a:xfrm flipV="1">
            <a:off x="10739441" y="1911136"/>
            <a:ext cx="0" cy="152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0BD535E6-CB84-52B5-162F-581E386F4D4E}"/>
              </a:ext>
            </a:extLst>
          </p:cNvPr>
          <p:cNvSpPr txBox="1"/>
          <p:nvPr/>
        </p:nvSpPr>
        <p:spPr>
          <a:xfrm>
            <a:off x="9517510" y="1276492"/>
            <a:ext cx="2457440" cy="553998"/>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60” AD</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PREMIUM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POSITION</a:t>
            </a:r>
          </a:p>
        </p:txBody>
      </p:sp>
      <p:sp>
        <p:nvSpPr>
          <p:cNvPr id="2" name="Rectangle 1">
            <a:extLst>
              <a:ext uri="{FF2B5EF4-FFF2-40B4-BE49-F238E27FC236}">
                <a16:creationId xmlns:a16="http://schemas.microsoft.com/office/drawing/2014/main" id="{3D70F478-8141-826C-3074-CC6E539562F6}"/>
              </a:ext>
            </a:extLst>
          </p:cNvPr>
          <p:cNvSpPr/>
          <p:nvPr/>
        </p:nvSpPr>
        <p:spPr>
          <a:xfrm>
            <a:off x="8877384" y="2228391"/>
            <a:ext cx="1131034" cy="2581666"/>
          </a:xfrm>
          <a:prstGeom prst="rect">
            <a:avLst/>
          </a:prstGeom>
          <a:solidFill>
            <a:srgbClr val="FB3449"/>
          </a:solidFill>
          <a:ln w="3175">
            <a:solidFill>
              <a:schemeClr val="accent5"/>
            </a:solidFill>
          </a:ln>
          <a:effectLst>
            <a:glow rad="2286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87BE3AA5-D230-E14A-96FB-C9C705E868EB}"/>
              </a:ext>
            </a:extLst>
          </p:cNvPr>
          <p:cNvSpPr txBox="1"/>
          <p:nvPr/>
        </p:nvSpPr>
        <p:spPr>
          <a:xfrm>
            <a:off x="8877292" y="2272307"/>
            <a:ext cx="1088978" cy="1708160"/>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7.</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ODEON THRILLS &amp; CHILLS TRAILER</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60”</a:t>
            </a:r>
          </a:p>
        </p:txBody>
      </p:sp>
      <p:cxnSp>
        <p:nvCxnSpPr>
          <p:cNvPr id="4" name="Straight Arrow Connector 3">
            <a:extLst>
              <a:ext uri="{FF2B5EF4-FFF2-40B4-BE49-F238E27FC236}">
                <a16:creationId xmlns:a16="http://schemas.microsoft.com/office/drawing/2014/main" id="{E825D134-9C7A-1BF7-1149-108A3A36677C}"/>
              </a:ext>
            </a:extLst>
          </p:cNvPr>
          <p:cNvCxnSpPr/>
          <p:nvPr/>
        </p:nvCxnSpPr>
        <p:spPr>
          <a:xfrm>
            <a:off x="8265689" y="4601261"/>
            <a:ext cx="18778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1F3D2E9-7C3D-1D4A-595F-CAB06DC702BC}"/>
              </a:ext>
            </a:extLst>
          </p:cNvPr>
          <p:cNvCxnSpPr/>
          <p:nvPr/>
        </p:nvCxnSpPr>
        <p:spPr>
          <a:xfrm>
            <a:off x="9349007" y="4601261"/>
            <a:ext cx="18778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02C35729-AF0E-4AE4-2892-0DFC6DCC61FF}"/>
              </a:ext>
            </a:extLst>
          </p:cNvPr>
          <p:cNvSpPr/>
          <p:nvPr/>
        </p:nvSpPr>
        <p:spPr>
          <a:xfrm>
            <a:off x="2105361" y="2221258"/>
            <a:ext cx="3607374" cy="2595868"/>
          </a:xfrm>
          <a:prstGeom prst="rect">
            <a:avLst/>
          </a:prstGeom>
          <a:solidFill>
            <a:schemeClr val="accent6">
              <a:lumMod val="50000"/>
              <a:alpha val="5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E9B35F2E-2A10-87A6-C9B2-2CCE9B250DF6}"/>
              </a:ext>
            </a:extLst>
          </p:cNvPr>
          <p:cNvSpPr/>
          <p:nvPr/>
        </p:nvSpPr>
        <p:spPr>
          <a:xfrm>
            <a:off x="6575776" y="2208793"/>
            <a:ext cx="2229445" cy="2612565"/>
          </a:xfrm>
          <a:prstGeom prst="rect">
            <a:avLst/>
          </a:prstGeom>
          <a:solidFill>
            <a:schemeClr val="accent6">
              <a:lumMod val="50000"/>
              <a:alpha val="5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715846C2-7C59-E546-F064-892A79AC0DC8}"/>
              </a:ext>
            </a:extLst>
          </p:cNvPr>
          <p:cNvSpPr/>
          <p:nvPr/>
        </p:nvSpPr>
        <p:spPr>
          <a:xfrm>
            <a:off x="11428401" y="2219925"/>
            <a:ext cx="547697" cy="2612565"/>
          </a:xfrm>
          <a:prstGeom prst="rect">
            <a:avLst/>
          </a:prstGeom>
          <a:solidFill>
            <a:schemeClr val="accent6">
              <a:lumMod val="50000"/>
              <a:alpha val="5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79AB4332-7900-7458-F507-3282A7DA8622}"/>
              </a:ext>
            </a:extLst>
          </p:cNvPr>
          <p:cNvCxnSpPr>
            <a:cxnSpLocks/>
          </p:cNvCxnSpPr>
          <p:nvPr/>
        </p:nvCxnSpPr>
        <p:spPr>
          <a:xfrm>
            <a:off x="8877292" y="2068112"/>
            <a:ext cx="113912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32EE8D8-8E60-408C-A7EF-AD7BF9345B99}"/>
              </a:ext>
            </a:extLst>
          </p:cNvPr>
          <p:cNvCxnSpPr>
            <a:cxnSpLocks/>
          </p:cNvCxnSpPr>
          <p:nvPr/>
        </p:nvCxnSpPr>
        <p:spPr>
          <a:xfrm flipV="1">
            <a:off x="8882143" y="2060969"/>
            <a:ext cx="0" cy="15807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9AC977-D985-BF50-3728-54241F4E1C75}"/>
              </a:ext>
            </a:extLst>
          </p:cNvPr>
          <p:cNvCxnSpPr>
            <a:cxnSpLocks/>
          </p:cNvCxnSpPr>
          <p:nvPr/>
        </p:nvCxnSpPr>
        <p:spPr>
          <a:xfrm flipV="1">
            <a:off x="10006111" y="2063512"/>
            <a:ext cx="0" cy="15807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A5D487-CB8A-B738-D536-179EC3CFBFC7}"/>
              </a:ext>
            </a:extLst>
          </p:cNvPr>
          <p:cNvCxnSpPr>
            <a:cxnSpLocks/>
          </p:cNvCxnSpPr>
          <p:nvPr/>
        </p:nvCxnSpPr>
        <p:spPr>
          <a:xfrm flipV="1">
            <a:off x="9440951" y="1908569"/>
            <a:ext cx="0" cy="152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7965E4-A3E9-29A2-201D-4B2E17C20CA7}"/>
              </a:ext>
            </a:extLst>
          </p:cNvPr>
          <p:cNvSpPr txBox="1"/>
          <p:nvPr/>
        </p:nvSpPr>
        <p:spPr>
          <a:xfrm>
            <a:off x="8219020" y="1167596"/>
            <a:ext cx="2457440" cy="707886"/>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60” T&amp;C ODEON</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CONTENT</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AFTER THE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FILM TRAILERS</a:t>
            </a:r>
          </a:p>
        </p:txBody>
      </p:sp>
      <p:sp>
        <p:nvSpPr>
          <p:cNvPr id="18" name="Text Placeholder 6">
            <a:extLst>
              <a:ext uri="{FF2B5EF4-FFF2-40B4-BE49-F238E27FC236}">
                <a16:creationId xmlns:a16="http://schemas.microsoft.com/office/drawing/2014/main" id="{1293F91C-ADD8-D097-E2AC-A7003B7763D3}"/>
              </a:ext>
            </a:extLst>
          </p:cNvPr>
          <p:cNvSpPr txBox="1">
            <a:spLocks/>
          </p:cNvSpPr>
          <p:nvPr/>
        </p:nvSpPr>
        <p:spPr>
          <a:xfrm>
            <a:off x="1288616" y="1877155"/>
            <a:ext cx="5266784" cy="471633"/>
          </a:xfrm>
          <a:prstGeom prst="rect">
            <a:avLst/>
          </a:prstGeom>
        </p:spPr>
        <p:txBody>
          <a:bodyPr vert="horz" lIns="91440" tIns="45720" rIns="91440" bIns="45720" rtlCol="0">
            <a:noAutofit/>
          </a:bodyPr>
          <a:lstStyle>
            <a:lvl1pPr marL="0" indent="0" algn="l" defTabSz="363702" rtl="0" eaLnBrk="1" latinLnBrk="0" hangingPunct="1">
              <a:lnSpc>
                <a:spcPct val="100000"/>
              </a:lnSpc>
              <a:spcBef>
                <a:spcPts val="0"/>
              </a:spcBef>
              <a:spcAft>
                <a:spcPts val="1200"/>
              </a:spcAft>
              <a:buFont typeface="Arial" panose="020B0604020202020204" pitchFamily="34" charset="0"/>
              <a:buNone/>
              <a:defRPr sz="3600" kern="1200">
                <a:solidFill>
                  <a:schemeClr val="bg1"/>
                </a:solidFill>
                <a:latin typeface="+mn-lt"/>
                <a:ea typeface="+mn-ea"/>
                <a:cs typeface="+mn-cs"/>
              </a:defRPr>
            </a:lvl1pPr>
            <a:lvl2pPr marL="0" indent="0" algn="l" defTabSz="363702" rtl="0" eaLnBrk="1" latinLnBrk="0" hangingPunct="1">
              <a:lnSpc>
                <a:spcPct val="100000"/>
              </a:lnSpc>
              <a:spcBef>
                <a:spcPts val="1200"/>
              </a:spcBef>
              <a:spcAft>
                <a:spcPts val="0"/>
              </a:spcAft>
              <a:buFont typeface="Arial"/>
              <a:buNone/>
              <a:tabLst/>
              <a:defRPr sz="1400" b="1" kern="1200">
                <a:solidFill>
                  <a:schemeClr val="tx2"/>
                </a:solidFill>
                <a:latin typeface="+mn-lt"/>
                <a:ea typeface="+mn-ea"/>
                <a:cs typeface="+mn-cs"/>
              </a:defRPr>
            </a:lvl2pPr>
            <a:lvl3pPr marL="356400" indent="-356400" algn="l" defTabSz="363702" rtl="0" eaLnBrk="1" latinLnBrk="0" hangingPunct="1">
              <a:lnSpc>
                <a:spcPct val="110000"/>
              </a:lnSpc>
              <a:spcBef>
                <a:spcPts val="0"/>
              </a:spcBef>
              <a:spcAft>
                <a:spcPts val="600"/>
              </a:spcAft>
              <a:buClrTx/>
              <a:buFont typeface="System Font Regular"/>
              <a:buChar char="⏤"/>
              <a:tabLst/>
              <a:defRPr sz="1600" kern="1200">
                <a:solidFill>
                  <a:schemeClr val="bg1"/>
                </a:solidFill>
                <a:latin typeface="+mn-lt"/>
                <a:ea typeface="+mn-ea"/>
                <a:cs typeface="+mn-cs"/>
              </a:defRPr>
            </a:lvl3pPr>
            <a:lvl4pPr marL="680400" indent="-320400" algn="l" defTabSz="363702" rtl="0" eaLnBrk="1" latinLnBrk="0" hangingPunct="1">
              <a:lnSpc>
                <a:spcPct val="110000"/>
              </a:lnSpc>
              <a:spcBef>
                <a:spcPts val="0"/>
              </a:spcBef>
              <a:spcAft>
                <a:spcPts val="600"/>
              </a:spcAft>
              <a:buFont typeface="System Font Regular"/>
              <a:buChar char="⏤"/>
              <a:tabLst/>
              <a:defRPr sz="1600" kern="1200">
                <a:solidFill>
                  <a:schemeClr val="bg1"/>
                </a:solidFill>
                <a:latin typeface="+mn-lt"/>
                <a:ea typeface="+mn-ea"/>
                <a:cs typeface="+mn-cs"/>
              </a:defRPr>
            </a:lvl4pPr>
            <a:lvl5pPr marL="3055" indent="0" algn="l" defTabSz="363702" rtl="0" eaLnBrk="1" latinLnBrk="0" hangingPunct="1">
              <a:lnSpc>
                <a:spcPct val="90000"/>
              </a:lnSpc>
              <a:spcBef>
                <a:spcPts val="199"/>
              </a:spcBef>
              <a:buFont typeface="Arial"/>
              <a:buNone/>
              <a:tabLst/>
              <a:defRPr sz="1600" b="1" kern="1200">
                <a:solidFill>
                  <a:schemeClr val="bg1"/>
                </a:solidFill>
                <a:latin typeface="+mn-lt"/>
                <a:ea typeface="+mn-ea"/>
                <a:cs typeface="+mn-cs"/>
              </a:defRPr>
            </a:lvl5pPr>
            <a:lvl6pPr marL="1000180"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6pPr>
            <a:lvl7pPr marL="1182032"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7pPr>
            <a:lvl8pPr marL="1363883"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8pPr>
            <a:lvl9pPr marL="1545734"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9pPr>
          </a:lstStyle>
          <a:p>
            <a:pPr marL="0" marR="0" lvl="0" indent="0" algn="l" defTabSz="36370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FFFFFF"/>
                </a:solidFill>
                <a:effectLst/>
                <a:uLnTx/>
                <a:uFillTx/>
                <a:latin typeface="Arial"/>
                <a:ea typeface="Calibri"/>
                <a:cs typeface="Calibri"/>
                <a:sym typeface="Calibri"/>
              </a:rPr>
              <a:t> OPENING IDENT INCLUDED AS ADDED VALUE.</a:t>
            </a:r>
          </a:p>
        </p:txBody>
      </p:sp>
      <p:pic>
        <p:nvPicPr>
          <p:cNvPr id="19" name="Graphic 18" descr="Arrow Down with solid fill">
            <a:extLst>
              <a:ext uri="{FF2B5EF4-FFF2-40B4-BE49-F238E27FC236}">
                <a16:creationId xmlns:a16="http://schemas.microsoft.com/office/drawing/2014/main" id="{8BB2657E-B8C9-D9A2-0792-34F008FCB8A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11196" y="1937073"/>
            <a:ext cx="192763" cy="192763"/>
          </a:xfrm>
          <a:prstGeom prst="rect">
            <a:avLst/>
          </a:prstGeom>
        </p:spPr>
      </p:pic>
      <p:pic>
        <p:nvPicPr>
          <p:cNvPr id="20" name="Picture 19">
            <a:extLst>
              <a:ext uri="{FF2B5EF4-FFF2-40B4-BE49-F238E27FC236}">
                <a16:creationId xmlns:a16="http://schemas.microsoft.com/office/drawing/2014/main" id="{267B7703-4D6A-81B0-A419-4F5E8B98FE3D}"/>
              </a:ext>
            </a:extLst>
          </p:cNvPr>
          <p:cNvPicPr>
            <a:picLocks noChangeAspect="1"/>
          </p:cNvPicPr>
          <p:nvPr/>
        </p:nvPicPr>
        <p:blipFill>
          <a:blip r:embed="rId5"/>
          <a:stretch>
            <a:fillRect/>
          </a:stretch>
        </p:blipFill>
        <p:spPr>
          <a:xfrm>
            <a:off x="5882491" y="6961139"/>
            <a:ext cx="1677967" cy="360000"/>
          </a:xfrm>
          <a:prstGeom prst="rect">
            <a:avLst/>
          </a:prstGeom>
        </p:spPr>
      </p:pic>
    </p:spTree>
    <p:extLst>
      <p:ext uri="{BB962C8B-B14F-4D97-AF65-F5344CB8AC3E}">
        <p14:creationId xmlns:p14="http://schemas.microsoft.com/office/powerpoint/2010/main" val="231968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C5AA5DD1-F3E5-73FE-3F40-E879463246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20946238">
            <a:off x="-660583" y="-1986712"/>
            <a:ext cx="15430499" cy="11147838"/>
          </a:xfrm>
          <a:prstGeom prst="rect">
            <a:avLst/>
          </a:prstGeom>
        </p:spPr>
      </p:pic>
      <p:sp>
        <p:nvSpPr>
          <p:cNvPr id="11" name="Text Placeholder 10">
            <a:extLst>
              <a:ext uri="{FF2B5EF4-FFF2-40B4-BE49-F238E27FC236}">
                <a16:creationId xmlns:a16="http://schemas.microsoft.com/office/drawing/2014/main" id="{B400C1DA-AB5E-4AC5-AAD8-387879C1CDAD}"/>
              </a:ext>
            </a:extLst>
          </p:cNvPr>
          <p:cNvSpPr>
            <a:spLocks noGrp="1"/>
          </p:cNvSpPr>
          <p:nvPr>
            <p:ph type="body" sz="quarter" idx="10"/>
          </p:nvPr>
        </p:nvSpPr>
        <p:spPr>
          <a:xfrm>
            <a:off x="2682082" y="2096808"/>
            <a:ext cx="8293937" cy="1377109"/>
          </a:xfrm>
        </p:spPr>
        <p:txBody>
          <a:bodyPr/>
          <a:lstStyle/>
          <a:p>
            <a:r>
              <a:rPr lang="en-GB" sz="6000" dirty="0"/>
              <a:t>MORE INFORMATION &amp; COSTINGS</a:t>
            </a:r>
          </a:p>
          <a:p>
            <a:r>
              <a:rPr lang="en-GB" sz="6000" dirty="0"/>
              <a:t>PLEASE CONTACT YOUR </a:t>
            </a:r>
          </a:p>
          <a:p>
            <a:r>
              <a:rPr lang="en-GB" sz="6000" dirty="0"/>
              <a:t>DCM STUDIOS REP</a:t>
            </a:r>
          </a:p>
        </p:txBody>
      </p:sp>
      <p:pic>
        <p:nvPicPr>
          <p:cNvPr id="3" name="Picture 2">
            <a:extLst>
              <a:ext uri="{FF2B5EF4-FFF2-40B4-BE49-F238E27FC236}">
                <a16:creationId xmlns:a16="http://schemas.microsoft.com/office/drawing/2014/main" id="{AEB627C7-521B-9DB8-55CE-763DB1121EC2}"/>
              </a:ext>
            </a:extLst>
          </p:cNvPr>
          <p:cNvPicPr>
            <a:picLocks noChangeAspect="1"/>
          </p:cNvPicPr>
          <p:nvPr/>
        </p:nvPicPr>
        <p:blipFill>
          <a:blip r:embed="rId4"/>
          <a:stretch>
            <a:fillRect/>
          </a:stretch>
        </p:blipFill>
        <p:spPr>
          <a:xfrm>
            <a:off x="5877206" y="6965902"/>
            <a:ext cx="1677967" cy="360000"/>
          </a:xfrm>
          <a:prstGeom prst="rect">
            <a:avLst/>
          </a:prstGeom>
        </p:spPr>
      </p:pic>
    </p:spTree>
    <p:extLst>
      <p:ext uri="{BB962C8B-B14F-4D97-AF65-F5344CB8AC3E}">
        <p14:creationId xmlns:p14="http://schemas.microsoft.com/office/powerpoint/2010/main" val="135318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70000" y="1922996"/>
            <a:ext cx="8261160" cy="2677781"/>
          </a:xfrm>
        </p:spPr>
        <p:txBody>
          <a:bodyPr/>
          <a:lstStyle/>
          <a:p>
            <a:pPr>
              <a:lnSpc>
                <a:spcPts val="1800"/>
              </a:lnSpc>
            </a:pPr>
            <a:r>
              <a:rPr lang="en-GB" altLang="en-US" sz="1100" dirty="0">
                <a:latin typeface="Arial" pitchFamily="34" charset="0"/>
                <a:cs typeface="Arial" pitchFamily="34" charset="0"/>
              </a:rPr>
              <a:t>SYNOPSIS</a:t>
            </a:r>
          </a:p>
          <a:p>
            <a:pPr>
              <a:lnSpc>
                <a:spcPts val="1800"/>
              </a:lnSpc>
            </a:pPr>
            <a:r>
              <a:rPr lang="en-GB" sz="1100" b="0" dirty="0">
                <a:solidFill>
                  <a:schemeClr val="bg1"/>
                </a:solidFill>
                <a:latin typeface="Arial" pitchFamily="34" charset="0"/>
                <a:cs typeface="Arial" pitchFamily="34" charset="0"/>
              </a:rPr>
              <a:t>Plot is currently under wraps but will see Joaquin Phoenix, reprising his role as the Joker, and Lady Gaga as Harley Quinn.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dirty="0">
                <a:latin typeface="Arial" pitchFamily="34" charset="0"/>
                <a:cs typeface="Arial" pitchFamily="34" charset="0"/>
              </a:rPr>
              <a:t>CAST</a:t>
            </a:r>
          </a:p>
          <a:p>
            <a:pPr>
              <a:lnSpc>
                <a:spcPts val="1800"/>
              </a:lnSpc>
            </a:pPr>
            <a:r>
              <a:rPr lang="en-GB" sz="1100" b="0" dirty="0">
                <a:solidFill>
                  <a:schemeClr val="bg1"/>
                </a:solidFill>
                <a:latin typeface="Arial" pitchFamily="34" charset="0"/>
                <a:cs typeface="Arial" pitchFamily="34" charset="0"/>
              </a:rPr>
              <a:t>Joaquin Phoenix, Lady Gaga, Zazie Beetz, Brendan Gleeson, Catherine Keener</a:t>
            </a:r>
          </a:p>
          <a:p>
            <a:pPr>
              <a:lnSpc>
                <a:spcPts val="1800"/>
              </a:lnSpc>
            </a:pPr>
            <a:endParaRPr lang="en-GB" altLang="en-US" sz="1100" dirty="0">
              <a:solidFill>
                <a:schemeClr val="bg1"/>
              </a:solidFill>
              <a:latin typeface="Arial" pitchFamily="34" charset="0"/>
              <a:cs typeface="Arial" pitchFamily="34" charset="0"/>
            </a:endParaRPr>
          </a:p>
          <a:p>
            <a:pPr>
              <a:lnSpc>
                <a:spcPts val="1800"/>
              </a:lnSpc>
            </a:pPr>
            <a:r>
              <a:rPr lang="en-GB" altLang="en-US" sz="1100" dirty="0">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2019’s </a:t>
            </a:r>
            <a:r>
              <a:rPr lang="en-GB" altLang="en-US" sz="1100" b="0" i="1" dirty="0">
                <a:solidFill>
                  <a:schemeClr val="bg1"/>
                </a:solidFill>
                <a:latin typeface="Arial" pitchFamily="34" charset="0"/>
                <a:cs typeface="Arial" pitchFamily="34" charset="0"/>
              </a:rPr>
              <a:t>Joker </a:t>
            </a:r>
            <a:r>
              <a:rPr lang="en-GB" altLang="en-US" sz="1100" b="0" dirty="0">
                <a:solidFill>
                  <a:schemeClr val="bg1"/>
                </a:solidFill>
                <a:latin typeface="Arial" pitchFamily="34" charset="0"/>
                <a:cs typeface="Arial" pitchFamily="34" charset="0"/>
              </a:rPr>
              <a:t>was a box office behemoth grossing over £58m in the UK, and propelled Joaquin Phoenix to a Best Actor win at the Oscars. Coming off committed and crowd-pleasing performances in </a:t>
            </a:r>
            <a:r>
              <a:rPr lang="en-GB" altLang="en-US" sz="1100" b="0" i="1" dirty="0">
                <a:solidFill>
                  <a:schemeClr val="bg1"/>
                </a:solidFill>
                <a:latin typeface="Arial" pitchFamily="34" charset="0"/>
                <a:cs typeface="Arial" pitchFamily="34" charset="0"/>
              </a:rPr>
              <a:t>House of Gucci </a:t>
            </a:r>
            <a:r>
              <a:rPr lang="en-GB" altLang="en-US" sz="1100" b="0" dirty="0">
                <a:solidFill>
                  <a:schemeClr val="bg1"/>
                </a:solidFill>
                <a:latin typeface="Arial" pitchFamily="34" charset="0"/>
                <a:cs typeface="Arial" pitchFamily="34" charset="0"/>
              </a:rPr>
              <a:t>and </a:t>
            </a:r>
            <a:r>
              <a:rPr lang="en-GB" altLang="en-US" sz="1100" b="0" i="1" dirty="0">
                <a:solidFill>
                  <a:schemeClr val="bg1"/>
                </a:solidFill>
                <a:latin typeface="Arial" pitchFamily="34" charset="0"/>
                <a:cs typeface="Arial" pitchFamily="34" charset="0"/>
              </a:rPr>
              <a:t>A Star Is Born, </a:t>
            </a:r>
            <a:r>
              <a:rPr lang="en-GB" altLang="en-US" sz="1100" b="0" dirty="0">
                <a:solidFill>
                  <a:schemeClr val="bg1"/>
                </a:solidFill>
                <a:latin typeface="Arial" pitchFamily="34" charset="0"/>
                <a:cs typeface="Arial" pitchFamily="34" charset="0"/>
              </a:rPr>
              <a:t>Lady Gaga joins the cast as Harley Quinn in what will surely be 2024’s most electric on-screen pairing.</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We are forecasting that the film will deliver 19 16-34 Adult and 22 16-34 Men TVRs making it the year’s biggest film for these two audiences, and a must have for brands in Q4 across categories including motors, tech, alcohol, gaming and entertainment/leisure. </a:t>
            </a: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JOKER: Folie à Deux</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GB" dirty="0"/>
              <a:t>The biggest film of the year for the 16-34 audience</a:t>
            </a:r>
            <a:endParaRPr lang="en-US" dirty="0"/>
          </a:p>
        </p:txBody>
      </p:sp>
      <p:sp>
        <p:nvSpPr>
          <p:cNvPr id="16" name="Rectangle 15">
            <a:extLst>
              <a:ext uri="{FF2B5EF4-FFF2-40B4-BE49-F238E27FC236}">
                <a16:creationId xmlns:a16="http://schemas.microsoft.com/office/drawing/2014/main" id="{55822937-1369-4930-8648-0951018680F8}"/>
              </a:ext>
            </a:extLst>
          </p:cNvPr>
          <p:cNvSpPr/>
          <p:nvPr/>
        </p:nvSpPr>
        <p:spPr>
          <a:xfrm>
            <a:off x="9500405" y="7208658"/>
            <a:ext cx="3903633"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50950" y="1056069"/>
          <a:ext cx="8225035" cy="656000"/>
        </p:xfrm>
        <a:graphic>
          <a:graphicData uri="http://schemas.openxmlformats.org/drawingml/2006/table">
            <a:tbl>
              <a:tblPr firstRow="1" bandRow="1">
                <a:tableStyleId>{5C22544A-7EE6-4342-B048-85BDC9FD1C3A}</a:tableStyleId>
              </a:tblPr>
              <a:tblGrid>
                <a:gridCol w="1370175">
                  <a:extLst>
                    <a:ext uri="{9D8B030D-6E8A-4147-A177-3AD203B41FA5}">
                      <a16:colId xmlns:a16="http://schemas.microsoft.com/office/drawing/2014/main" val="1043653864"/>
                    </a:ext>
                  </a:extLst>
                </a:gridCol>
                <a:gridCol w="2148143">
                  <a:extLst>
                    <a:ext uri="{9D8B030D-6E8A-4147-A177-3AD203B41FA5}">
                      <a16:colId xmlns:a16="http://schemas.microsoft.com/office/drawing/2014/main" val="1430915649"/>
                    </a:ext>
                  </a:extLst>
                </a:gridCol>
                <a:gridCol w="1164695">
                  <a:extLst>
                    <a:ext uri="{9D8B030D-6E8A-4147-A177-3AD203B41FA5}">
                      <a16:colId xmlns:a16="http://schemas.microsoft.com/office/drawing/2014/main" val="1969532920"/>
                    </a:ext>
                  </a:extLst>
                </a:gridCol>
                <a:gridCol w="1336271">
                  <a:extLst>
                    <a:ext uri="{9D8B030D-6E8A-4147-A177-3AD203B41FA5}">
                      <a16:colId xmlns:a16="http://schemas.microsoft.com/office/drawing/2014/main" val="696929619"/>
                    </a:ext>
                  </a:extLst>
                </a:gridCol>
                <a:gridCol w="2205751">
                  <a:extLst>
                    <a:ext uri="{9D8B030D-6E8A-4147-A177-3AD203B41FA5}">
                      <a16:colId xmlns:a16="http://schemas.microsoft.com/office/drawing/2014/main" val="214587584"/>
                    </a:ext>
                  </a:extLst>
                </a:gridCol>
              </a:tblGrid>
              <a:tr h="275711">
                <a:tc>
                  <a:txBody>
                    <a:bodyPr/>
                    <a:lstStyle/>
                    <a:p>
                      <a:pPr marL="0" algn="ctr" defTabSz="961844" rtl="0" eaLnBrk="1" latinLnBrk="0" hangingPunct="1">
                        <a:lnSpc>
                          <a:spcPct val="100000"/>
                        </a:lnSpc>
                      </a:pPr>
                      <a:r>
                        <a:rPr lang="en-GB" sz="1000" b="1" kern="1200" dirty="0">
                          <a:solidFill>
                            <a:schemeClr val="tx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tx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tx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tx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tx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80289">
                <a:tc>
                  <a:txBody>
                    <a:bodyPr/>
                    <a:lstStyle/>
                    <a:p>
                      <a:pPr algn="ctr"/>
                      <a:r>
                        <a:rPr lang="en-GB" sz="1000" b="0" kern="1200" dirty="0">
                          <a:solidFill>
                            <a:schemeClr val="bg1"/>
                          </a:solidFill>
                          <a:latin typeface="+mn-lt"/>
                          <a:ea typeface="+mn-ea"/>
                          <a:cs typeface="+mn-cs"/>
                        </a:rPr>
                        <a:t>4 October 2024</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4.3m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Thriller</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nvGraphicFramePr>
        <p:xfrm>
          <a:off x="270000" y="5284402"/>
          <a:ext cx="8261160" cy="1344116"/>
        </p:xfrm>
        <a:graphic>
          <a:graphicData uri="http://schemas.openxmlformats.org/drawingml/2006/table">
            <a:tbl>
              <a:tblPr firstRow="1" bandRow="1">
                <a:tableStyleId>{5C22544A-7EE6-4342-B048-85BDC9FD1C3A}</a:tableStyleId>
              </a:tblPr>
              <a:tblGrid>
                <a:gridCol w="1376860">
                  <a:extLst>
                    <a:ext uri="{9D8B030D-6E8A-4147-A177-3AD203B41FA5}">
                      <a16:colId xmlns:a16="http://schemas.microsoft.com/office/drawing/2014/main" val="1395259455"/>
                    </a:ext>
                  </a:extLst>
                </a:gridCol>
                <a:gridCol w="1376860">
                  <a:extLst>
                    <a:ext uri="{9D8B030D-6E8A-4147-A177-3AD203B41FA5}">
                      <a16:colId xmlns:a16="http://schemas.microsoft.com/office/drawing/2014/main" val="683455642"/>
                    </a:ext>
                  </a:extLst>
                </a:gridCol>
                <a:gridCol w="1376860">
                  <a:extLst>
                    <a:ext uri="{9D8B030D-6E8A-4147-A177-3AD203B41FA5}">
                      <a16:colId xmlns:a16="http://schemas.microsoft.com/office/drawing/2014/main" val="2016657501"/>
                    </a:ext>
                  </a:extLst>
                </a:gridCol>
                <a:gridCol w="1376860">
                  <a:extLst>
                    <a:ext uri="{9D8B030D-6E8A-4147-A177-3AD203B41FA5}">
                      <a16:colId xmlns:a16="http://schemas.microsoft.com/office/drawing/2014/main" val="2752111294"/>
                    </a:ext>
                  </a:extLst>
                </a:gridCol>
                <a:gridCol w="1376860">
                  <a:extLst>
                    <a:ext uri="{9D8B030D-6E8A-4147-A177-3AD203B41FA5}">
                      <a16:colId xmlns:a16="http://schemas.microsoft.com/office/drawing/2014/main" val="1099605818"/>
                    </a:ext>
                  </a:extLst>
                </a:gridCol>
                <a:gridCol w="1376860">
                  <a:extLst>
                    <a:ext uri="{9D8B030D-6E8A-4147-A177-3AD203B41FA5}">
                      <a16:colId xmlns:a16="http://schemas.microsoft.com/office/drawing/2014/main" val="19339951"/>
                    </a:ext>
                  </a:extLst>
                </a:gridCol>
              </a:tblGrid>
              <a:tr h="310282">
                <a:tc>
                  <a:txBody>
                    <a:bodyPr/>
                    <a:lstStyle/>
                    <a:p>
                      <a:pPr algn="ctr"/>
                      <a:endParaRPr lang="en-GB"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tx2"/>
                          </a:solidFill>
                          <a:effectLst/>
                          <a:uLnTx/>
                          <a:uFillTx/>
                          <a:latin typeface="Arial" pitchFamily="34" charset="0"/>
                          <a:ea typeface="+mn-ea"/>
                          <a:cs typeface="Arial" pitchFamily="34" charset="0"/>
                        </a:rPr>
                        <a:t>Adults (16+)</a:t>
                      </a:r>
                      <a:endParaRPr lang="en-GB" sz="1100" dirty="0">
                        <a:solidFill>
                          <a:schemeClr val="tx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tx2"/>
                          </a:solidFill>
                          <a:effectLst/>
                          <a:uLnTx/>
                          <a:uFillTx/>
                          <a:latin typeface="Arial" pitchFamily="34" charset="0"/>
                          <a:ea typeface="+mn-ea"/>
                          <a:cs typeface="Arial" pitchFamily="34" charset="0"/>
                        </a:rPr>
                        <a:t>16-34 Ads</a:t>
                      </a:r>
                      <a:endParaRPr lang="en-GB" sz="1100" dirty="0">
                        <a:solidFill>
                          <a:schemeClr val="tx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tx2"/>
                          </a:solidFill>
                          <a:effectLst/>
                          <a:uLnTx/>
                          <a:uFillTx/>
                          <a:latin typeface="Arial" pitchFamily="34" charset="0"/>
                          <a:ea typeface="+mn-ea"/>
                          <a:cs typeface="Arial" pitchFamily="34" charset="0"/>
                        </a:rPr>
                        <a:t>16-34 Men</a:t>
                      </a:r>
                      <a:endParaRPr lang="en-GB" sz="1100" dirty="0">
                        <a:solidFill>
                          <a:schemeClr val="tx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tx2"/>
                          </a:solidFill>
                          <a:effectLst/>
                          <a:uLnTx/>
                          <a:uFillTx/>
                          <a:latin typeface="Arial" pitchFamily="34" charset="0"/>
                          <a:ea typeface="+mn-ea"/>
                          <a:cs typeface="Arial" pitchFamily="34" charset="0"/>
                        </a:rPr>
                        <a:t>ABC1 Ads</a:t>
                      </a:r>
                      <a:endParaRPr lang="en-GB" sz="1100" dirty="0">
                        <a:solidFill>
                          <a:schemeClr val="tx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tx2"/>
                          </a:solidFill>
                          <a:effectLst/>
                          <a:uLnTx/>
                          <a:uFillTx/>
                          <a:latin typeface="Arial" pitchFamily="34" charset="0"/>
                          <a:ea typeface="+mn-ea"/>
                          <a:cs typeface="Arial" pitchFamily="34" charset="0"/>
                        </a:rPr>
                        <a:t>ABC1 Men</a:t>
                      </a:r>
                      <a:endParaRPr lang="en-GB" sz="1100" dirty="0">
                        <a:solidFill>
                          <a:schemeClr val="tx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318999">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chemeClr val="bg1"/>
                          </a:solidFill>
                          <a:effectLst/>
                          <a:latin typeface="+mn-lt"/>
                        </a:rPr>
                        <a:t>7.8%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chemeClr val="bg1"/>
                          </a:solidFill>
                          <a:effectLst/>
                          <a:latin typeface="+mn-lt"/>
                        </a:rPr>
                        <a:t>15.9%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chemeClr val="bg1"/>
                          </a:solidFill>
                          <a:effectLst/>
                          <a:latin typeface="+mn-lt"/>
                        </a:rPr>
                        <a:t>18.0%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318999">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chemeClr val="bg1"/>
                          </a:solidFill>
                          <a:effectLst/>
                          <a:latin typeface="+mn-lt"/>
                        </a:rPr>
                        <a:t>4.4m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chemeClr val="bg1"/>
                          </a:solidFill>
                          <a:effectLst/>
                          <a:latin typeface="+mn-lt"/>
                        </a:rPr>
                        <a:t>2.9m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chemeClr val="bg1"/>
                          </a:solidFill>
                          <a:effectLst/>
                          <a:latin typeface="+mn-lt"/>
                        </a:rPr>
                        <a:t>1.7m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3.0m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1.9m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95836">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chemeClr val="bg1"/>
                          </a:solidFill>
                          <a:effectLst/>
                          <a:latin typeface="+mn-lt"/>
                        </a:rPr>
                        <a:t>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chemeClr val="bg1"/>
                          </a:solidFill>
                          <a:effectLst/>
                          <a:latin typeface="+mn-lt"/>
                        </a:rPr>
                        <a:t>19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chemeClr val="bg1"/>
                          </a:solidFill>
                          <a:effectLst/>
                          <a:latin typeface="+mn-lt"/>
                        </a:rPr>
                        <a:t>22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6" name="Picture 5" descr="A person and person looking at each other&#10;&#10;Description automatically generated">
            <a:extLst>
              <a:ext uri="{FF2B5EF4-FFF2-40B4-BE49-F238E27FC236}">
                <a16:creationId xmlns:a16="http://schemas.microsoft.com/office/drawing/2014/main" id="{5F53BBD7-5ACE-4AA3-9E68-9A77B42C22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33441" y="230611"/>
            <a:ext cx="4358559" cy="6627203"/>
          </a:xfrm>
          <a:prstGeom prst="rect">
            <a:avLst/>
          </a:prstGeom>
        </p:spPr>
      </p:pic>
    </p:spTree>
    <p:extLst>
      <p:ext uri="{BB962C8B-B14F-4D97-AF65-F5344CB8AC3E}">
        <p14:creationId xmlns:p14="http://schemas.microsoft.com/office/powerpoint/2010/main" val="199770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0820" y="7207756"/>
            <a:ext cx="7867460" cy="230832"/>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Sources: IBOE, </a:t>
            </a:r>
            <a:r>
              <a:rPr kumimoji="0" lang="en-GB" sz="900" b="0" i="0" u="none" strike="noStrike" kern="1200" cap="none" spc="0" normalizeH="0" baseline="0" noProof="0" dirty="0" err="1">
                <a:ln>
                  <a:noFill/>
                </a:ln>
                <a:solidFill>
                  <a:srgbClr val="000000"/>
                </a:solidFill>
                <a:effectLst/>
                <a:uLnTx/>
                <a:uFillTx/>
                <a:latin typeface="Arial"/>
                <a:ea typeface="+mn-ea"/>
                <a:cs typeface="+mn-cs"/>
              </a:rPr>
              <a:t>Comscore</a:t>
            </a:r>
            <a:r>
              <a:rPr kumimoji="0" lang="en-GB" sz="900" b="0" i="0" u="none" strike="noStrike" kern="1200" cap="none" spc="0" normalizeH="0" baseline="0" noProof="0" dirty="0">
                <a:ln>
                  <a:noFill/>
                </a:ln>
                <a:solidFill>
                  <a:srgbClr val="000000"/>
                </a:solidFill>
                <a:effectLst/>
                <a:uLnTx/>
                <a:uFillTx/>
                <a:latin typeface="Arial"/>
                <a:ea typeface="+mn-ea"/>
                <a:cs typeface="+mn-cs"/>
              </a:rPr>
              <a:t> Movies</a:t>
            </a:r>
          </a:p>
        </p:txBody>
      </p:sp>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70000"/>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JOKER is the most successful </a:t>
            </a:r>
            <a:r>
              <a:rPr kumimoji="0" lang="en-GB" sz="2800" b="0" i="0" u="none" strike="noStrike" kern="1200" cap="all" spc="0" normalizeH="0" baseline="0" noProof="0" dirty="0" err="1">
                <a:ln w="22225">
                  <a:noFill/>
                  <a:prstDash val="solid"/>
                </a:ln>
                <a:solidFill>
                  <a:srgbClr val="000000"/>
                </a:solidFill>
                <a:effectLst/>
                <a:uLnTx/>
                <a:uFillTx/>
                <a:latin typeface="Impact"/>
                <a:ea typeface="+mj-ea"/>
                <a:cs typeface="+mj-cs"/>
              </a:rPr>
              <a:t>dceu</a:t>
            </a: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 film of all time </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80894" y="642228"/>
            <a:ext cx="13170167"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1" u="none" strike="noStrike" kern="1200" cap="none" spc="0" normalizeH="0" baseline="0" noProof="0" dirty="0">
                <a:ln>
                  <a:noFill/>
                </a:ln>
                <a:solidFill>
                  <a:srgbClr val="8A8A8D"/>
                </a:solidFill>
                <a:effectLst/>
                <a:uLnTx/>
                <a:uFillTx/>
                <a:latin typeface="Arial"/>
                <a:ea typeface="+mn-ea"/>
                <a:cs typeface="+mn-cs"/>
              </a:rPr>
              <a:t>Joker</a:t>
            </a:r>
            <a:r>
              <a:rPr kumimoji="0" lang="en-GB" sz="1200" b="1" i="0" u="none" strike="noStrike" kern="1200" cap="none" spc="0" normalizeH="0" baseline="0" noProof="0" dirty="0">
                <a:ln>
                  <a:noFill/>
                </a:ln>
                <a:solidFill>
                  <a:srgbClr val="8A8A8D"/>
                </a:solidFill>
                <a:effectLst/>
                <a:uLnTx/>
                <a:uFillTx/>
                <a:latin typeface="Arial"/>
                <a:ea typeface="+mn-ea"/>
                <a:cs typeface="+mn-cs"/>
              </a:rPr>
              <a:t> is the highest grossing DCEU film at the UK box office, ahead of all-time fan favourites such as </a:t>
            </a:r>
            <a:r>
              <a:rPr kumimoji="0" lang="en-GB" sz="1200" b="1" i="1" u="none" strike="noStrike" kern="1200" cap="none" spc="0" normalizeH="0" baseline="0" noProof="0" dirty="0">
                <a:ln>
                  <a:noFill/>
                </a:ln>
                <a:solidFill>
                  <a:srgbClr val="8A8A8D"/>
                </a:solidFill>
                <a:effectLst/>
                <a:uLnTx/>
                <a:uFillTx/>
                <a:latin typeface="Arial"/>
                <a:ea typeface="+mn-ea"/>
                <a:cs typeface="+mn-cs"/>
              </a:rPr>
              <a:t>The Dark Knight Rises </a:t>
            </a:r>
            <a:r>
              <a:rPr kumimoji="0" lang="en-GB" sz="1200" b="1" i="0" u="none" strike="noStrike" kern="1200" cap="none" spc="0" normalizeH="0" baseline="0" noProof="0" dirty="0">
                <a:ln>
                  <a:noFill/>
                </a:ln>
                <a:solidFill>
                  <a:srgbClr val="8A8A8D"/>
                </a:solidFill>
                <a:effectLst/>
                <a:uLnTx/>
                <a:uFillTx/>
                <a:latin typeface="Arial"/>
                <a:ea typeface="+mn-ea"/>
                <a:cs typeface="+mn-cs"/>
              </a:rPr>
              <a:t>and </a:t>
            </a:r>
            <a:r>
              <a:rPr kumimoji="0" lang="en-GB" sz="1200" b="1" i="1" u="none" strike="noStrike" kern="1200" cap="none" spc="0" normalizeH="0" baseline="0" noProof="0" dirty="0">
                <a:ln>
                  <a:noFill/>
                </a:ln>
                <a:solidFill>
                  <a:srgbClr val="8A8A8D"/>
                </a:solidFill>
                <a:effectLst/>
                <a:uLnTx/>
                <a:uFillTx/>
                <a:latin typeface="Arial"/>
                <a:ea typeface="+mn-ea"/>
                <a:cs typeface="+mn-cs"/>
              </a:rPr>
              <a:t>The Batman</a:t>
            </a:r>
            <a:r>
              <a:rPr kumimoji="0" lang="en-GB" sz="1200" b="1" i="0" u="none" strike="noStrike" kern="1200" cap="none" spc="0" normalizeH="0" baseline="0" noProof="0" dirty="0">
                <a:ln>
                  <a:noFill/>
                </a:ln>
                <a:solidFill>
                  <a:srgbClr val="8A8A8D"/>
                </a:solidFill>
                <a:effectLst/>
                <a:uLnTx/>
                <a:uFillTx/>
                <a:latin typeface="Arial"/>
                <a:ea typeface="+mn-ea"/>
                <a:cs typeface="+mn-cs"/>
              </a:rPr>
              <a:t>.</a:t>
            </a:r>
          </a:p>
        </p:txBody>
      </p:sp>
      <p:graphicFrame>
        <p:nvGraphicFramePr>
          <p:cNvPr id="12" name="Chart 11">
            <a:extLst>
              <a:ext uri="{FF2B5EF4-FFF2-40B4-BE49-F238E27FC236}">
                <a16:creationId xmlns:a16="http://schemas.microsoft.com/office/drawing/2014/main" id="{A8478DC9-6450-4678-A1A7-4CA7D64C0E8D}"/>
              </a:ext>
            </a:extLst>
          </p:cNvPr>
          <p:cNvGraphicFramePr/>
          <p:nvPr/>
        </p:nvGraphicFramePr>
        <p:xfrm>
          <a:off x="270000" y="1173361"/>
          <a:ext cx="12854873" cy="55945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236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70000"/>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Audience reaction to the first movie was incredibly positive too</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81758" y="621476"/>
            <a:ext cx="13116807"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Joker was not only well received by critics, but audience reaction was very positive too. So, we anticipate a strong return performance for the sequel with audiences keen to see how the story continues, especially with the new additions to the cast.</a:t>
            </a:r>
          </a:p>
        </p:txBody>
      </p:sp>
      <p:sp>
        <p:nvSpPr>
          <p:cNvPr id="17" name="Text Placeholder 7">
            <a:extLst>
              <a:ext uri="{FF2B5EF4-FFF2-40B4-BE49-F238E27FC236}">
                <a16:creationId xmlns:a16="http://schemas.microsoft.com/office/drawing/2014/main" id="{E34B7144-7BE2-4508-8A8A-0130FFA72E05}"/>
              </a:ext>
            </a:extLst>
          </p:cNvPr>
          <p:cNvSpPr>
            <a:spLocks noGrp="1"/>
          </p:cNvSpPr>
          <p:nvPr>
            <p:ph type="body" sz="quarter" idx="14"/>
          </p:nvPr>
        </p:nvSpPr>
        <p:spPr>
          <a:xfrm>
            <a:off x="270000" y="1296432"/>
            <a:ext cx="12770666" cy="436608"/>
          </a:xfrm>
        </p:spPr>
        <p:txBody>
          <a:bodyPr/>
          <a:lstStyle/>
          <a:p>
            <a:r>
              <a:rPr lang="en-GB" b="0" u="sng" dirty="0">
                <a:solidFill>
                  <a:schemeClr val="bg1"/>
                </a:solidFill>
              </a:rPr>
              <a:t>Audience reactions across Metacritic, Rotten Tomatoes, Letterboxd</a:t>
            </a:r>
            <a:endParaRPr lang="en-US" b="0" u="sng" dirty="0">
              <a:solidFill>
                <a:schemeClr val="bg1"/>
              </a:solidFill>
            </a:endParaRPr>
          </a:p>
        </p:txBody>
      </p:sp>
      <p:pic>
        <p:nvPicPr>
          <p:cNvPr id="13" name="Picture 12">
            <a:extLst>
              <a:ext uri="{FF2B5EF4-FFF2-40B4-BE49-F238E27FC236}">
                <a16:creationId xmlns:a16="http://schemas.microsoft.com/office/drawing/2014/main" id="{21988441-3AFC-6DA2-0041-B5E887712D1B}"/>
              </a:ext>
            </a:extLst>
          </p:cNvPr>
          <p:cNvPicPr>
            <a:picLocks noChangeAspect="1"/>
          </p:cNvPicPr>
          <p:nvPr/>
        </p:nvPicPr>
        <p:blipFill>
          <a:blip r:embed="rId2"/>
          <a:stretch>
            <a:fillRect/>
          </a:stretch>
        </p:blipFill>
        <p:spPr>
          <a:xfrm>
            <a:off x="270000" y="3830639"/>
            <a:ext cx="5999675" cy="664925"/>
          </a:xfrm>
          <a:prstGeom prst="rect">
            <a:avLst/>
          </a:prstGeom>
        </p:spPr>
      </p:pic>
      <p:pic>
        <p:nvPicPr>
          <p:cNvPr id="16" name="Picture 15">
            <a:extLst>
              <a:ext uri="{FF2B5EF4-FFF2-40B4-BE49-F238E27FC236}">
                <a16:creationId xmlns:a16="http://schemas.microsoft.com/office/drawing/2014/main" id="{BEF3F607-812F-63E0-5F5E-C17B3C93F403}"/>
              </a:ext>
            </a:extLst>
          </p:cNvPr>
          <p:cNvPicPr>
            <a:picLocks noChangeAspect="1"/>
          </p:cNvPicPr>
          <p:nvPr/>
        </p:nvPicPr>
        <p:blipFill>
          <a:blip r:embed="rId3"/>
          <a:stretch>
            <a:fillRect/>
          </a:stretch>
        </p:blipFill>
        <p:spPr>
          <a:xfrm>
            <a:off x="301997" y="4653508"/>
            <a:ext cx="5831136" cy="896717"/>
          </a:xfrm>
          <a:prstGeom prst="rect">
            <a:avLst/>
          </a:prstGeom>
        </p:spPr>
      </p:pic>
      <p:pic>
        <p:nvPicPr>
          <p:cNvPr id="19" name="Picture 18">
            <a:extLst>
              <a:ext uri="{FF2B5EF4-FFF2-40B4-BE49-F238E27FC236}">
                <a16:creationId xmlns:a16="http://schemas.microsoft.com/office/drawing/2014/main" id="{DD0268C5-9384-B6EF-BD68-965949B6C3DD}"/>
              </a:ext>
            </a:extLst>
          </p:cNvPr>
          <p:cNvPicPr>
            <a:picLocks noChangeAspect="1"/>
          </p:cNvPicPr>
          <p:nvPr/>
        </p:nvPicPr>
        <p:blipFill>
          <a:blip r:embed="rId4"/>
          <a:stretch>
            <a:fillRect/>
          </a:stretch>
        </p:blipFill>
        <p:spPr>
          <a:xfrm>
            <a:off x="301997" y="5754452"/>
            <a:ext cx="5830494" cy="983457"/>
          </a:xfrm>
          <a:prstGeom prst="rect">
            <a:avLst/>
          </a:prstGeom>
        </p:spPr>
      </p:pic>
      <p:pic>
        <p:nvPicPr>
          <p:cNvPr id="31" name="Picture 30" descr="A screenshot of a computer&#10;&#10;Description automatically generated">
            <a:extLst>
              <a:ext uri="{FF2B5EF4-FFF2-40B4-BE49-F238E27FC236}">
                <a16:creationId xmlns:a16="http://schemas.microsoft.com/office/drawing/2014/main" id="{57D769E6-A85D-DB25-A9DA-5479F45805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7513" y="1601923"/>
            <a:ext cx="4674569" cy="1939655"/>
          </a:xfrm>
          <a:prstGeom prst="rect">
            <a:avLst/>
          </a:prstGeom>
        </p:spPr>
      </p:pic>
      <p:pic>
        <p:nvPicPr>
          <p:cNvPr id="33" name="Picture 32" descr="A screenshot of a movie&#10;&#10;Description automatically generated">
            <a:extLst>
              <a:ext uri="{FF2B5EF4-FFF2-40B4-BE49-F238E27FC236}">
                <a16:creationId xmlns:a16="http://schemas.microsoft.com/office/drawing/2014/main" id="{F1C1EAFD-EBF5-0CDD-3A7B-DFFF3CAEAB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05531" y="1291672"/>
            <a:ext cx="5506962" cy="5471722"/>
          </a:xfrm>
          <a:prstGeom prst="rect">
            <a:avLst/>
          </a:prstGeom>
        </p:spPr>
      </p:pic>
      <p:sp>
        <p:nvSpPr>
          <p:cNvPr id="34" name="Text Placeholder 25">
            <a:extLst>
              <a:ext uri="{FF2B5EF4-FFF2-40B4-BE49-F238E27FC236}">
                <a16:creationId xmlns:a16="http://schemas.microsoft.com/office/drawing/2014/main" id="{A62B36EF-BFB8-9C48-A0E4-79B2BF00B6EA}"/>
              </a:ext>
            </a:extLst>
          </p:cNvPr>
          <p:cNvSpPr>
            <a:spLocks noGrp="1"/>
          </p:cNvSpPr>
          <p:nvPr>
            <p:ph type="body" sz="quarter" idx="15"/>
          </p:nvPr>
        </p:nvSpPr>
        <p:spPr>
          <a:xfrm>
            <a:off x="7330583" y="7254319"/>
            <a:ext cx="5977218" cy="144782"/>
          </a:xfrm>
        </p:spPr>
        <p:txBody>
          <a:bodyPr/>
          <a:lstStyle/>
          <a:p>
            <a:r>
              <a:rPr lang="en-GB" sz="900" b="1" dirty="0"/>
              <a:t>Source: </a:t>
            </a:r>
            <a:r>
              <a:rPr lang="en-GB" sz="900" dirty="0"/>
              <a:t>Metacritic, Rotten Tomatoes &amp; </a:t>
            </a:r>
            <a:r>
              <a:rPr lang="en-GB" sz="900" dirty="0" err="1"/>
              <a:t>Letterboxd</a:t>
            </a:r>
            <a:endParaRPr lang="en-US" sz="900" dirty="0"/>
          </a:p>
        </p:txBody>
      </p:sp>
    </p:spTree>
    <p:extLst>
      <p:ext uri="{BB962C8B-B14F-4D97-AF65-F5344CB8AC3E}">
        <p14:creationId xmlns:p14="http://schemas.microsoft.com/office/powerpoint/2010/main" val="379204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270000" y="1088564"/>
          <a:ext cx="6451475" cy="595993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90059"/>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JOKER: Folie à Deux is FORECAST TO BE the biggest film for young adults this year</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88117" y="651957"/>
            <a:ext cx="12603755"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Out of the forecasted top 10 blockbusters this year, </a:t>
            </a:r>
            <a:r>
              <a:rPr kumimoji="0" lang="en-GB" sz="1200" b="1" i="1" u="none" strike="noStrike" kern="1200" cap="none" spc="0" normalizeH="0" baseline="0" noProof="0" dirty="0">
                <a:ln>
                  <a:noFill/>
                </a:ln>
                <a:solidFill>
                  <a:srgbClr val="8A8A8D"/>
                </a:solidFill>
                <a:effectLst/>
                <a:uLnTx/>
                <a:uFillTx/>
                <a:latin typeface="Arial"/>
                <a:ea typeface="+mn-ea"/>
                <a:cs typeface="+mn-cs"/>
              </a:rPr>
              <a:t>Joker: Folie a Deux </a:t>
            </a:r>
            <a:r>
              <a:rPr kumimoji="0" lang="en-GB" sz="1200" b="1" i="0" u="none" strike="noStrike" kern="1200" cap="none" spc="0" normalizeH="0" baseline="0" noProof="0" dirty="0">
                <a:ln>
                  <a:noFill/>
                </a:ln>
                <a:solidFill>
                  <a:srgbClr val="8A8A8D"/>
                </a:solidFill>
                <a:effectLst/>
                <a:uLnTx/>
                <a:uFillTx/>
                <a:latin typeface="Arial"/>
                <a:ea typeface="+mn-ea"/>
                <a:cs typeface="+mn-cs"/>
              </a:rPr>
              <a:t>is forecast to deliver the biggest 16-34 TVRs of any title - 18 TVRs – ahead of Deadpool 3.</a:t>
            </a:r>
          </a:p>
        </p:txBody>
      </p:sp>
      <p:pic>
        <p:nvPicPr>
          <p:cNvPr id="10" name="Picture 9">
            <a:extLst>
              <a:ext uri="{FF2B5EF4-FFF2-40B4-BE49-F238E27FC236}">
                <a16:creationId xmlns:a16="http://schemas.microsoft.com/office/drawing/2014/main" id="{E94B7994-2EFA-A9A4-6463-BADD1C84DA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41342" y="1088564"/>
            <a:ext cx="5970923" cy="5410865"/>
          </a:xfrm>
          <a:prstGeom prst="rect">
            <a:avLst/>
          </a:prstGeom>
        </p:spPr>
      </p:pic>
      <p:sp>
        <p:nvSpPr>
          <p:cNvPr id="17" name="TextBox 16">
            <a:extLst>
              <a:ext uri="{FF2B5EF4-FFF2-40B4-BE49-F238E27FC236}">
                <a16:creationId xmlns:a16="http://schemas.microsoft.com/office/drawing/2014/main" id="{21DF10E1-B37E-4E83-7D22-D1A32064E86C}"/>
              </a:ext>
            </a:extLst>
          </p:cNvPr>
          <p:cNvSpPr txBox="1"/>
          <p:nvPr/>
        </p:nvSpPr>
        <p:spPr>
          <a:xfrm>
            <a:off x="977900" y="6364980"/>
            <a:ext cx="5743575" cy="21543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8A8A8D"/>
                </a:solidFill>
                <a:effectLst/>
                <a:uLnTx/>
                <a:uFillTx/>
                <a:latin typeface="Arial"/>
                <a:ea typeface="+mn-ea"/>
                <a:cs typeface="+mn-cs"/>
              </a:rPr>
              <a:t>Jan 				     	                 Dec </a:t>
            </a:r>
          </a:p>
        </p:txBody>
      </p:sp>
      <p:cxnSp>
        <p:nvCxnSpPr>
          <p:cNvPr id="22" name="Straight Arrow Connector 21">
            <a:extLst>
              <a:ext uri="{FF2B5EF4-FFF2-40B4-BE49-F238E27FC236}">
                <a16:creationId xmlns:a16="http://schemas.microsoft.com/office/drawing/2014/main" id="{B5C9FD99-4CCA-B429-4438-7D264A26DBBD}"/>
              </a:ext>
            </a:extLst>
          </p:cNvPr>
          <p:cNvCxnSpPr>
            <a:cxnSpLocks/>
          </p:cNvCxnSpPr>
          <p:nvPr/>
        </p:nvCxnSpPr>
        <p:spPr>
          <a:xfrm>
            <a:off x="1311604" y="6470849"/>
            <a:ext cx="4962525" cy="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
        <p:nvSpPr>
          <p:cNvPr id="24" name="Text Placeholder 1">
            <a:extLst>
              <a:ext uri="{FF2B5EF4-FFF2-40B4-BE49-F238E27FC236}">
                <a16:creationId xmlns:a16="http://schemas.microsoft.com/office/drawing/2014/main" id="{B8A82593-D7FD-BDCD-4BED-3CDEED6B25BF}"/>
              </a:ext>
            </a:extLst>
          </p:cNvPr>
          <p:cNvSpPr txBox="1">
            <a:spLocks/>
          </p:cNvSpPr>
          <p:nvPr/>
        </p:nvSpPr>
        <p:spPr>
          <a:xfrm>
            <a:off x="8630955" y="7209648"/>
            <a:ext cx="4705634" cy="123111"/>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DCM, Jan 2024. Based on industry admissions forecasts and comparative film profiles</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859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JOKER: Folie à Deux WILL DELIVER A YOUNG male AUDIENCE</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689106" cy="436608"/>
          </a:xfrm>
        </p:spPr>
        <p:txBody>
          <a:bodyPr/>
          <a:lstStyle/>
          <a:p>
            <a:r>
              <a:rPr lang="en-GB" dirty="0"/>
              <a:t>Based on current forecasts we estimate that Joker will deliver just under 22 16-34 Men TVRs in its opening 10 weeks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332868" y="7279451"/>
            <a:ext cx="5977218" cy="144782"/>
          </a:xfrm>
        </p:spPr>
        <p:txBody>
          <a:bodyPr/>
          <a:lstStyle/>
          <a:p>
            <a:r>
              <a:rPr lang="en-GB" b="1" dirty="0"/>
              <a:t>Source: </a:t>
            </a:r>
            <a:r>
              <a:rPr lang="en-GB" dirty="0"/>
              <a:t>CAA C+F Planner. Predicted industry admissions.</a:t>
            </a:r>
            <a:endParaRPr lang="en-US" dirty="0"/>
          </a:p>
        </p:txBody>
      </p:sp>
      <p:graphicFrame>
        <p:nvGraphicFramePr>
          <p:cNvPr id="10" name="Chart 9">
            <a:extLst>
              <a:ext uri="{FF2B5EF4-FFF2-40B4-BE49-F238E27FC236}">
                <a16:creationId xmlns:a16="http://schemas.microsoft.com/office/drawing/2014/main" id="{2408056D-700E-440A-9397-CFF20AA476DD}"/>
              </a:ext>
            </a:extLst>
          </p:cNvPr>
          <p:cNvGraphicFramePr>
            <a:graphicFrameLocks/>
          </p:cNvGraphicFramePr>
          <p:nvPr/>
        </p:nvGraphicFramePr>
        <p:xfrm>
          <a:off x="238133" y="1225685"/>
          <a:ext cx="12689106" cy="54417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222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64145" y="7129563"/>
            <a:ext cx="7867460" cy="338554"/>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Sources: Adwanted Connected, top rating 16-34 Men shows (top episodes for each series), January-October</a:t>
            </a:r>
          </a:p>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 of adult (16+) audience that are 16-34 Men. Joker Folie A Deux based on profile of first film.</a:t>
            </a:r>
          </a:p>
        </p:txBody>
      </p:sp>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70000"/>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JOKER: Folie à Deux is an efficient 16-34 men add to your broader av plan</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61438" y="651956"/>
            <a:ext cx="13170167"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c.40% of Joker’s audience are forecast to be 16-34 Men – making it a more efficient buy than many TV spots for reaching this audience</a:t>
            </a:r>
          </a:p>
        </p:txBody>
      </p:sp>
      <p:graphicFrame>
        <p:nvGraphicFramePr>
          <p:cNvPr id="12" name="Chart 11">
            <a:extLst>
              <a:ext uri="{FF2B5EF4-FFF2-40B4-BE49-F238E27FC236}">
                <a16:creationId xmlns:a16="http://schemas.microsoft.com/office/drawing/2014/main" id="{A8478DC9-6450-4678-A1A7-4CA7D64C0E8D}"/>
              </a:ext>
            </a:extLst>
          </p:cNvPr>
          <p:cNvGraphicFramePr/>
          <p:nvPr/>
        </p:nvGraphicFramePr>
        <p:xfrm>
          <a:off x="270000" y="1173361"/>
          <a:ext cx="12854873" cy="55945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667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original Beetlejuice was Tim burton’s directorial debut</a:t>
            </a:r>
            <a:endParaRPr lang="en-US" dirty="0"/>
          </a:p>
        </p:txBody>
      </p:sp>
      <p:sp>
        <p:nvSpPr>
          <p:cNvPr id="19" name="Text Placeholder 18"/>
          <p:cNvSpPr>
            <a:spLocks noGrp="1"/>
          </p:cNvSpPr>
          <p:nvPr>
            <p:ph type="body" sz="quarter" idx="50"/>
          </p:nvPr>
        </p:nvSpPr>
        <p:spPr>
          <a:xfrm>
            <a:off x="11017563" y="5564220"/>
            <a:ext cx="1862578" cy="848456"/>
          </a:xfrm>
        </p:spPr>
        <p:txBody>
          <a:bodyPr/>
          <a:lstStyle/>
          <a:p>
            <a:r>
              <a:rPr lang="en-US" dirty="0"/>
              <a:t>Alice in Wonderland (2010)</a:t>
            </a:r>
          </a:p>
          <a:p>
            <a:endParaRPr lang="en-US" dirty="0"/>
          </a:p>
          <a:p>
            <a:r>
              <a:rPr lang="en-US" b="0" dirty="0">
                <a:solidFill>
                  <a:schemeClr val="accent6"/>
                </a:solidFill>
              </a:rPr>
              <a:t>Grossed £42.6m at UK box office and </a:t>
            </a:r>
            <a:r>
              <a:rPr lang="en-GB" b="0" dirty="0">
                <a:solidFill>
                  <a:schemeClr val="accent6"/>
                </a:solidFill>
              </a:rPr>
              <a:t>at the 83rd Academy Awards, the film received three nominations: Best Art Direction, Best Costume Design and Best Visual Effects and won the former two</a:t>
            </a:r>
            <a:endParaRPr lang="en-US" b="0" dirty="0">
              <a:solidFill>
                <a:schemeClr val="accent6"/>
              </a:solidFill>
            </a:endParaRPr>
          </a:p>
        </p:txBody>
      </p:sp>
      <p:sp>
        <p:nvSpPr>
          <p:cNvPr id="21" name="Text Placeholder 20"/>
          <p:cNvSpPr>
            <a:spLocks noGrp="1"/>
          </p:cNvSpPr>
          <p:nvPr>
            <p:ph type="body" sz="quarter" idx="11"/>
          </p:nvPr>
        </p:nvSpPr>
        <p:spPr/>
        <p:txBody>
          <a:bodyPr/>
          <a:lstStyle/>
          <a:p>
            <a:endParaRPr lang="en-US" dirty="0"/>
          </a:p>
        </p:txBody>
      </p:sp>
      <p:sp>
        <p:nvSpPr>
          <p:cNvPr id="22" name="Text Placeholder 21"/>
          <p:cNvSpPr>
            <a:spLocks noGrp="1"/>
          </p:cNvSpPr>
          <p:nvPr>
            <p:ph type="body" sz="quarter" idx="27"/>
          </p:nvPr>
        </p:nvSpPr>
        <p:spPr>
          <a:xfrm>
            <a:off x="270623" y="651955"/>
            <a:ext cx="12898967" cy="496631"/>
          </a:xfrm>
        </p:spPr>
        <p:txBody>
          <a:bodyPr/>
          <a:lstStyle/>
          <a:p>
            <a:r>
              <a:rPr lang="en-GB" sz="1400" dirty="0">
                <a:solidFill>
                  <a:srgbClr val="8A8A8D"/>
                </a:solidFill>
              </a:rPr>
              <a:t>Spanning over 36 years, Tim Burton’s directorial work is eclectic, with his most notable work mentioned below alongside </a:t>
            </a:r>
            <a:r>
              <a:rPr lang="en-GB" sz="1400" i="1" dirty="0">
                <a:solidFill>
                  <a:srgbClr val="8A8A8D"/>
                </a:solidFill>
              </a:rPr>
              <a:t>Sweeny Todd (2007), Miss Peregrine's Home For Peculiar Children (2016) </a:t>
            </a:r>
            <a:r>
              <a:rPr lang="en-GB" sz="1400" dirty="0">
                <a:solidFill>
                  <a:srgbClr val="8A8A8D"/>
                </a:solidFill>
              </a:rPr>
              <a:t>and</a:t>
            </a:r>
            <a:r>
              <a:rPr lang="en-GB" sz="1400" i="1" dirty="0">
                <a:solidFill>
                  <a:srgbClr val="8A8A8D"/>
                </a:solidFill>
              </a:rPr>
              <a:t> Dumbo (2019). </a:t>
            </a:r>
            <a:r>
              <a:rPr lang="en-GB" sz="1400" dirty="0">
                <a:solidFill>
                  <a:srgbClr val="8A8A8D"/>
                </a:solidFill>
              </a:rPr>
              <a:t>Across his work, </a:t>
            </a:r>
            <a:r>
              <a:rPr lang="en-GB" dirty="0">
                <a:solidFill>
                  <a:srgbClr val="8A8A8D"/>
                </a:solidFill>
              </a:rPr>
              <a:t>Burton has won 8 Academy Awards, 5 BAFTAs &amp; 4 Golden Globe Awards. </a:t>
            </a:r>
            <a:endParaRPr lang="en-US" i="1" dirty="0"/>
          </a:p>
        </p:txBody>
      </p:sp>
      <p:sp>
        <p:nvSpPr>
          <p:cNvPr id="29" name="Text Placeholder 18"/>
          <p:cNvSpPr>
            <a:spLocks noGrp="1"/>
          </p:cNvSpPr>
          <p:nvPr>
            <p:ph type="body" sz="quarter" idx="50"/>
          </p:nvPr>
        </p:nvSpPr>
        <p:spPr>
          <a:xfrm>
            <a:off x="6811325" y="5564220"/>
            <a:ext cx="1862578" cy="848456"/>
          </a:xfrm>
        </p:spPr>
        <p:txBody>
          <a:bodyPr/>
          <a:lstStyle/>
          <a:p>
            <a:r>
              <a:rPr lang="en-GB" dirty="0"/>
              <a:t>Planet Of The Apes (2001)</a:t>
            </a:r>
          </a:p>
          <a:p>
            <a:endParaRPr lang="en-US" dirty="0"/>
          </a:p>
          <a:p>
            <a:r>
              <a:rPr lang="en-US" b="0" dirty="0">
                <a:solidFill>
                  <a:schemeClr val="accent6"/>
                </a:solidFill>
              </a:rPr>
              <a:t>Grossed £17m at UK box office, the </a:t>
            </a:r>
            <a:r>
              <a:rPr lang="en-GB" b="0" dirty="0">
                <a:solidFill>
                  <a:schemeClr val="accent6"/>
                </a:solidFill>
              </a:rPr>
              <a:t>second-highest opening weekend of 2001, after Harry Potter and the Sorcerer's Stone</a:t>
            </a:r>
            <a:endParaRPr lang="en-US" b="0" dirty="0">
              <a:solidFill>
                <a:schemeClr val="accent6"/>
              </a:solidFill>
            </a:endParaRPr>
          </a:p>
        </p:txBody>
      </p:sp>
      <p:sp>
        <p:nvSpPr>
          <p:cNvPr id="30" name="Text Placeholder 18"/>
          <p:cNvSpPr>
            <a:spLocks noGrp="1"/>
          </p:cNvSpPr>
          <p:nvPr>
            <p:ph type="body" sz="quarter" idx="50"/>
          </p:nvPr>
        </p:nvSpPr>
        <p:spPr>
          <a:xfrm>
            <a:off x="2605087" y="5564220"/>
            <a:ext cx="1862578" cy="848456"/>
          </a:xfrm>
        </p:spPr>
        <p:txBody>
          <a:bodyPr/>
          <a:lstStyle/>
          <a:p>
            <a:r>
              <a:rPr lang="en-US" dirty="0"/>
              <a:t>Batman (1989)</a:t>
            </a:r>
          </a:p>
          <a:p>
            <a:endParaRPr lang="en-US" dirty="0"/>
          </a:p>
          <a:p>
            <a:r>
              <a:rPr lang="en-US" b="0" dirty="0">
                <a:solidFill>
                  <a:schemeClr val="accent6"/>
                </a:solidFill>
              </a:rPr>
              <a:t>Grossed £12m at UK box office and </a:t>
            </a:r>
            <a:r>
              <a:rPr lang="en-GB" b="0" dirty="0">
                <a:solidFill>
                  <a:schemeClr val="accent6"/>
                </a:solidFill>
              </a:rPr>
              <a:t>Batman held the record for being the highest-grossing superhero film of all time until it was taken by Spider-Man in 2002</a:t>
            </a:r>
            <a:endParaRPr lang="en-US" b="0" dirty="0">
              <a:solidFill>
                <a:schemeClr val="accent6"/>
              </a:solidFill>
            </a:endParaRPr>
          </a:p>
        </p:txBody>
      </p:sp>
      <p:sp>
        <p:nvSpPr>
          <p:cNvPr id="31" name="Text Placeholder 18"/>
          <p:cNvSpPr>
            <a:spLocks noGrp="1"/>
          </p:cNvSpPr>
          <p:nvPr>
            <p:ph type="body" sz="quarter" idx="50"/>
          </p:nvPr>
        </p:nvSpPr>
        <p:spPr>
          <a:xfrm>
            <a:off x="501968" y="4620457"/>
            <a:ext cx="1862578" cy="848456"/>
          </a:xfrm>
        </p:spPr>
        <p:txBody>
          <a:bodyPr/>
          <a:lstStyle/>
          <a:p>
            <a:r>
              <a:rPr lang="en-US" dirty="0"/>
              <a:t>Beetlejuice (1988)</a:t>
            </a:r>
          </a:p>
          <a:p>
            <a:endParaRPr lang="en-US" dirty="0"/>
          </a:p>
          <a:p>
            <a:r>
              <a:rPr lang="en-US" b="0" dirty="0">
                <a:solidFill>
                  <a:schemeClr val="accent6"/>
                </a:solidFill>
              </a:rPr>
              <a:t>Grossed £3.6m at UK box office and Burton received a nomination at the 1988 Saturn Awards</a:t>
            </a:r>
          </a:p>
        </p:txBody>
      </p:sp>
      <p:sp>
        <p:nvSpPr>
          <p:cNvPr id="32" name="Text Placeholder 18"/>
          <p:cNvSpPr>
            <a:spLocks noGrp="1"/>
          </p:cNvSpPr>
          <p:nvPr>
            <p:ph type="body" sz="quarter" idx="50"/>
          </p:nvPr>
        </p:nvSpPr>
        <p:spPr>
          <a:xfrm>
            <a:off x="4708206" y="4620457"/>
            <a:ext cx="1862578" cy="848456"/>
          </a:xfrm>
        </p:spPr>
        <p:txBody>
          <a:bodyPr/>
          <a:lstStyle/>
          <a:p>
            <a:r>
              <a:rPr lang="en-US" dirty="0"/>
              <a:t>Edward Scissorhands (1991)</a:t>
            </a:r>
          </a:p>
          <a:p>
            <a:endParaRPr lang="en-US" dirty="0"/>
          </a:p>
          <a:p>
            <a:r>
              <a:rPr lang="en-US" b="0" dirty="0">
                <a:solidFill>
                  <a:schemeClr val="accent6"/>
                </a:solidFill>
              </a:rPr>
              <a:t>Grossed £4.3m at UK box office and won </a:t>
            </a:r>
            <a:r>
              <a:rPr lang="en-GB" b="0" dirty="0">
                <a:solidFill>
                  <a:schemeClr val="accent6"/>
                </a:solidFill>
              </a:rPr>
              <a:t>the Hugo Award for Best Dramatic Presentation[48] and the Saturn Award for Best Fantasy Film..</a:t>
            </a:r>
            <a:endParaRPr lang="en-US" b="0" dirty="0">
              <a:solidFill>
                <a:schemeClr val="accent6"/>
              </a:solidFill>
            </a:endParaRPr>
          </a:p>
        </p:txBody>
      </p:sp>
      <p:sp>
        <p:nvSpPr>
          <p:cNvPr id="33" name="Text Placeholder 18"/>
          <p:cNvSpPr>
            <a:spLocks noGrp="1"/>
          </p:cNvSpPr>
          <p:nvPr>
            <p:ph type="body" sz="quarter" idx="50"/>
          </p:nvPr>
        </p:nvSpPr>
        <p:spPr>
          <a:xfrm>
            <a:off x="8914443" y="4620457"/>
            <a:ext cx="1862578" cy="848456"/>
          </a:xfrm>
        </p:spPr>
        <p:txBody>
          <a:bodyPr/>
          <a:lstStyle/>
          <a:p>
            <a:r>
              <a:rPr lang="en-GB" dirty="0"/>
              <a:t>Charlie And The Chocolate Factory (2005)</a:t>
            </a:r>
          </a:p>
          <a:p>
            <a:endParaRPr lang="en-US" dirty="0"/>
          </a:p>
          <a:p>
            <a:r>
              <a:rPr lang="en-US" b="0" dirty="0">
                <a:solidFill>
                  <a:schemeClr val="accent6"/>
                </a:solidFill>
              </a:rPr>
              <a:t>Grossed £37.7m at UK box office and </a:t>
            </a:r>
            <a:r>
              <a:rPr lang="en-GB" b="0" dirty="0">
                <a:solidFill>
                  <a:schemeClr val="accent6"/>
                </a:solidFill>
              </a:rPr>
              <a:t>has been described as ‘authentic and sentimental’.</a:t>
            </a:r>
          </a:p>
          <a:p>
            <a:r>
              <a:rPr lang="en-GB" b="0" dirty="0">
                <a:solidFill>
                  <a:schemeClr val="accent6"/>
                </a:solidFill>
              </a:rPr>
              <a:t>Entertainment Weekly and Variety, respectively ranked Charlie and the Chocolate Factory as Tim Burton's third and fourth-best film</a:t>
            </a:r>
            <a:endParaRPr lang="en-US" b="0" dirty="0">
              <a:solidFill>
                <a:schemeClr val="accent6"/>
              </a:solidFill>
            </a:endParaRPr>
          </a:p>
        </p:txBody>
      </p:sp>
      <p:pic>
        <p:nvPicPr>
          <p:cNvPr id="8" name="Picture Placeholder 7">
            <a:extLst>
              <a:ext uri="{FF2B5EF4-FFF2-40B4-BE49-F238E27FC236}">
                <a16:creationId xmlns:a16="http://schemas.microsoft.com/office/drawing/2014/main" id="{AEE26F20-4AA1-BF0F-70F5-AC3907AAB34A}"/>
              </a:ext>
            </a:extLst>
          </p:cNvPr>
          <p:cNvPicPr>
            <a:picLocks noGrp="1" noChangeAspect="1"/>
          </p:cNvPicPr>
          <p:nvPr>
            <p:ph type="pic" sz="quarter" idx="34"/>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pic>
        <p:nvPicPr>
          <p:cNvPr id="12" name="Picture Placeholder 11">
            <a:extLst>
              <a:ext uri="{FF2B5EF4-FFF2-40B4-BE49-F238E27FC236}">
                <a16:creationId xmlns:a16="http://schemas.microsoft.com/office/drawing/2014/main" id="{E5C20BC5-1620-239C-162B-C5CCD2F5AE11}"/>
              </a:ext>
            </a:extLst>
          </p:cNvPr>
          <p:cNvPicPr>
            <a:picLocks noGrp="1" noChangeAspect="1"/>
          </p:cNvPicPr>
          <p:nvPr>
            <p:ph type="pic" sz="quarter" idx="37"/>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pic>
        <p:nvPicPr>
          <p:cNvPr id="16" name="Picture Placeholder 15">
            <a:extLst>
              <a:ext uri="{FF2B5EF4-FFF2-40B4-BE49-F238E27FC236}">
                <a16:creationId xmlns:a16="http://schemas.microsoft.com/office/drawing/2014/main" id="{B20E03CC-8D82-F5E2-0AB7-2F6DA7AE4938}"/>
              </a:ext>
            </a:extLst>
          </p:cNvPr>
          <p:cNvPicPr>
            <a:picLocks noGrp="1" noChangeAspect="1"/>
          </p:cNvPicPr>
          <p:nvPr>
            <p:ph type="pic" sz="quarter" idx="40"/>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pic>
        <p:nvPicPr>
          <p:cNvPr id="20" name="Picture Placeholder 19">
            <a:extLst>
              <a:ext uri="{FF2B5EF4-FFF2-40B4-BE49-F238E27FC236}">
                <a16:creationId xmlns:a16="http://schemas.microsoft.com/office/drawing/2014/main" id="{5A9DD8FB-74C4-2DE8-A316-6C0B6314BDE5}"/>
              </a:ext>
            </a:extLst>
          </p:cNvPr>
          <p:cNvPicPr>
            <a:picLocks noGrp="1" noChangeAspect="1"/>
          </p:cNvPicPr>
          <p:nvPr>
            <p:ph type="pic" sz="quarter" idx="43"/>
          </p:nvPr>
        </p:nvPicPr>
        <p:blipFill>
          <a:blip r:embed="rId5" cstate="print">
            <a:extLst>
              <a:ext uri="{28A0092B-C50C-407E-A947-70E740481C1C}">
                <a14:useLocalDpi xmlns:a14="http://schemas.microsoft.com/office/drawing/2010/main"/>
              </a:ext>
            </a:extLst>
          </a:blip>
          <a:srcRect/>
          <a:stretch>
            <a:fillRect/>
          </a:stretch>
        </p:blipFill>
        <p:spPr>
          <a:prstGeom prst="rect">
            <a:avLst/>
          </a:prstGeom>
        </p:spPr>
      </p:pic>
      <p:pic>
        <p:nvPicPr>
          <p:cNvPr id="26" name="Picture Placeholder 25">
            <a:extLst>
              <a:ext uri="{FF2B5EF4-FFF2-40B4-BE49-F238E27FC236}">
                <a16:creationId xmlns:a16="http://schemas.microsoft.com/office/drawing/2014/main" id="{75824C2B-B714-256E-B9E3-8097A7869D29}"/>
              </a:ext>
            </a:extLst>
          </p:cNvPr>
          <p:cNvPicPr>
            <a:picLocks noGrp="1" noChangeAspect="1"/>
          </p:cNvPicPr>
          <p:nvPr>
            <p:ph type="pic" sz="quarter" idx="46"/>
          </p:nvPr>
        </p:nvPicPr>
        <p:blipFill>
          <a:blip r:embed="rId6" cstate="print">
            <a:extLst>
              <a:ext uri="{28A0092B-C50C-407E-A947-70E740481C1C}">
                <a14:useLocalDpi xmlns:a14="http://schemas.microsoft.com/office/drawing/2010/main"/>
              </a:ext>
            </a:extLst>
          </a:blip>
          <a:srcRect/>
          <a:stretch>
            <a:fillRect/>
          </a:stretch>
        </p:blipFill>
        <p:spPr>
          <a:prstGeom prst="rect">
            <a:avLst/>
          </a:prstGeom>
        </p:spPr>
      </p:pic>
      <p:pic>
        <p:nvPicPr>
          <p:cNvPr id="36" name="Picture Placeholder 35">
            <a:extLst>
              <a:ext uri="{FF2B5EF4-FFF2-40B4-BE49-F238E27FC236}">
                <a16:creationId xmlns:a16="http://schemas.microsoft.com/office/drawing/2014/main" id="{65EC3901-FF08-B09B-E1B1-3DAAC6425EE5}"/>
              </a:ext>
            </a:extLst>
          </p:cNvPr>
          <p:cNvPicPr>
            <a:picLocks noGrp="1" noChangeAspect="1"/>
          </p:cNvPicPr>
          <p:nvPr>
            <p:ph type="pic" sz="quarter" idx="49"/>
          </p:nvPr>
        </p:nvPicPr>
        <p:blipFill>
          <a:blip r:embed="rId7" cstate="print">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1967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63EE84-8D3F-3324-A013-85DE0E008F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3" y="-775"/>
            <a:ext cx="13442950" cy="7076661"/>
          </a:xfrm>
          <a:prstGeom prst="rect">
            <a:avLst/>
          </a:prstGeom>
        </p:spPr>
      </p:pic>
      <p:sp>
        <p:nvSpPr>
          <p:cNvPr id="19" name="Rectangle 18">
            <a:extLst>
              <a:ext uri="{FF2B5EF4-FFF2-40B4-BE49-F238E27FC236}">
                <a16:creationId xmlns:a16="http://schemas.microsoft.com/office/drawing/2014/main" id="{0F3EBA04-07E4-35E9-6E32-7EB7304BC979}"/>
              </a:ext>
            </a:extLst>
          </p:cNvPr>
          <p:cNvSpPr/>
          <p:nvPr/>
        </p:nvSpPr>
        <p:spPr>
          <a:xfrm>
            <a:off x="0" y="-776"/>
            <a:ext cx="13442950" cy="7076661"/>
          </a:xfrm>
          <a:prstGeom prst="rect">
            <a:avLst/>
          </a:prstGeom>
          <a:solidFill>
            <a:schemeClr val="bg1">
              <a:lumMod val="95000"/>
              <a:lumOff val="5000"/>
              <a:alpha val="37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BAEE0EF6-FAC1-4D1C-8DA0-FCBAF73ABB12}"/>
              </a:ext>
            </a:extLst>
          </p:cNvPr>
          <p:cNvSpPr>
            <a:spLocks noGrp="1"/>
          </p:cNvSpPr>
          <p:nvPr>
            <p:ph type="title"/>
          </p:nvPr>
        </p:nvSpPr>
        <p:spPr/>
        <p:txBody>
          <a:bodyPr/>
          <a:lstStyle/>
          <a:p>
            <a:r>
              <a:rPr lang="en-GB" dirty="0">
                <a:solidFill>
                  <a:srgbClr val="FFFFFF"/>
                </a:solidFill>
              </a:rPr>
              <a:t>AUDIENCE SNAPSHOTS</a:t>
            </a:r>
            <a:endParaRPr lang="en-US" dirty="0">
              <a:solidFill>
                <a:srgbClr val="FFFFFF"/>
              </a:solidFill>
            </a:endParaRPr>
          </a:p>
        </p:txBody>
      </p:sp>
      <p:sp>
        <p:nvSpPr>
          <p:cNvPr id="3" name="Text Placeholder 2">
            <a:extLst>
              <a:ext uri="{FF2B5EF4-FFF2-40B4-BE49-F238E27FC236}">
                <a16:creationId xmlns:a16="http://schemas.microsoft.com/office/drawing/2014/main" id="{6EFBA5A6-6D7C-4D84-8A83-58DBDF6118A5}"/>
              </a:ext>
            </a:extLst>
          </p:cNvPr>
          <p:cNvSpPr>
            <a:spLocks noGrp="1"/>
          </p:cNvSpPr>
          <p:nvPr>
            <p:ph type="body" sz="quarter" idx="14"/>
          </p:nvPr>
        </p:nvSpPr>
        <p:spPr>
          <a:xfrm>
            <a:off x="270000" y="664058"/>
            <a:ext cx="12988800" cy="570982"/>
          </a:xfrm>
        </p:spPr>
        <p:txBody>
          <a:bodyPr/>
          <a:lstStyle/>
          <a:p>
            <a:r>
              <a:rPr lang="en-GB" dirty="0">
                <a:solidFill>
                  <a:srgbClr val="FFFFFF"/>
                </a:solidFill>
              </a:rPr>
              <a:t>16-34 male cinemagoers are more likely to be in market for a new car, new tech, financial products and </a:t>
            </a:r>
            <a:r>
              <a:rPr lang="en-GB">
                <a:solidFill>
                  <a:srgbClr val="FFFFFF"/>
                </a:solidFill>
              </a:rPr>
              <a:t>alcoholic drinks. </a:t>
            </a:r>
            <a:endParaRPr lang="en-GB" dirty="0">
              <a:solidFill>
                <a:srgbClr val="FFFFFF"/>
              </a:solidFill>
            </a:endParaRPr>
          </a:p>
        </p:txBody>
      </p:sp>
      <p:sp>
        <p:nvSpPr>
          <p:cNvPr id="7" name="Rectangle: Rounded Corners 6">
            <a:extLst>
              <a:ext uri="{FF2B5EF4-FFF2-40B4-BE49-F238E27FC236}">
                <a16:creationId xmlns:a16="http://schemas.microsoft.com/office/drawing/2014/main" id="{376462A8-560A-7F25-9921-4EF4B884E729}"/>
              </a:ext>
            </a:extLst>
          </p:cNvPr>
          <p:cNvSpPr/>
          <p:nvPr/>
        </p:nvSpPr>
        <p:spPr>
          <a:xfrm>
            <a:off x="3815816" y="1157711"/>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INTEND TO BUY A NEW LAPTOP/TABLET</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123</a:t>
            </a:r>
          </a:p>
        </p:txBody>
      </p:sp>
      <p:sp>
        <p:nvSpPr>
          <p:cNvPr id="9" name="Rectangle: Rounded Corners 8">
            <a:extLst>
              <a:ext uri="{FF2B5EF4-FFF2-40B4-BE49-F238E27FC236}">
                <a16:creationId xmlns:a16="http://schemas.microsoft.com/office/drawing/2014/main" id="{6ADC2075-1FEC-677A-400B-9EC0838337C4}"/>
              </a:ext>
            </a:extLst>
          </p:cNvPr>
          <p:cNvSpPr/>
          <p:nvPr/>
        </p:nvSpPr>
        <p:spPr>
          <a:xfrm>
            <a:off x="3815816" y="3022829"/>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INTEND TO BUY A NEW MOBILE PHONE</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112</a:t>
            </a:r>
          </a:p>
        </p:txBody>
      </p:sp>
      <p:sp>
        <p:nvSpPr>
          <p:cNvPr id="10" name="Rectangle: Rounded Corners 9">
            <a:extLst>
              <a:ext uri="{FF2B5EF4-FFF2-40B4-BE49-F238E27FC236}">
                <a16:creationId xmlns:a16="http://schemas.microsoft.com/office/drawing/2014/main" id="{C71725C9-41FB-E98A-0317-493B15661668}"/>
              </a:ext>
            </a:extLst>
          </p:cNvPr>
          <p:cNvSpPr/>
          <p:nvPr/>
        </p:nvSpPr>
        <p:spPr>
          <a:xfrm>
            <a:off x="3815816" y="4829173"/>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INTEND TO BUY A NEW SMART TECH</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118</a:t>
            </a:r>
          </a:p>
        </p:txBody>
      </p:sp>
      <p:sp>
        <p:nvSpPr>
          <p:cNvPr id="11" name="Rectangle: Rounded Corners 10">
            <a:extLst>
              <a:ext uri="{FF2B5EF4-FFF2-40B4-BE49-F238E27FC236}">
                <a16:creationId xmlns:a16="http://schemas.microsoft.com/office/drawing/2014/main" id="{F8BF5B94-2A62-E6E7-CA02-F403ADEC5937}"/>
              </a:ext>
            </a:extLst>
          </p:cNvPr>
          <p:cNvSpPr/>
          <p:nvPr/>
        </p:nvSpPr>
        <p:spPr>
          <a:xfrm>
            <a:off x="6944608" y="1157711"/>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CURRENTLY HAVE AN ISA</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117</a:t>
            </a:r>
          </a:p>
        </p:txBody>
      </p:sp>
      <p:sp>
        <p:nvSpPr>
          <p:cNvPr id="12" name="Rectangle: Rounded Corners 11">
            <a:extLst>
              <a:ext uri="{FF2B5EF4-FFF2-40B4-BE49-F238E27FC236}">
                <a16:creationId xmlns:a16="http://schemas.microsoft.com/office/drawing/2014/main" id="{8D2E25E7-3541-862C-8917-8547D3F312CE}"/>
              </a:ext>
            </a:extLst>
          </p:cNvPr>
          <p:cNvSpPr/>
          <p:nvPr/>
        </p:nvSpPr>
        <p:spPr>
          <a:xfrm>
            <a:off x="6944608" y="4824005"/>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OPENED A NEW CURRENT ACCOUNT IN LAST 12M</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118</a:t>
            </a:r>
          </a:p>
        </p:txBody>
      </p:sp>
      <p:sp>
        <p:nvSpPr>
          <p:cNvPr id="13" name="Rectangle: Rounded Corners 12">
            <a:extLst>
              <a:ext uri="{FF2B5EF4-FFF2-40B4-BE49-F238E27FC236}">
                <a16:creationId xmlns:a16="http://schemas.microsoft.com/office/drawing/2014/main" id="{F2C80477-D140-F1E8-0BEC-0CC02C811006}"/>
              </a:ext>
            </a:extLst>
          </p:cNvPr>
          <p:cNvSpPr/>
          <p:nvPr/>
        </p:nvSpPr>
        <p:spPr>
          <a:xfrm>
            <a:off x="460006" y="1139136"/>
            <a:ext cx="2583983"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INTEND TO BUY CAR IN NEXT 12 MONTHS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122</a:t>
            </a:r>
          </a:p>
        </p:txBody>
      </p:sp>
      <p:sp>
        <p:nvSpPr>
          <p:cNvPr id="14" name="Rectangle: Rounded Corners 13">
            <a:extLst>
              <a:ext uri="{FF2B5EF4-FFF2-40B4-BE49-F238E27FC236}">
                <a16:creationId xmlns:a16="http://schemas.microsoft.com/office/drawing/2014/main" id="{25EA73F4-A854-B057-F064-B440D78BF09E}"/>
              </a:ext>
            </a:extLst>
          </p:cNvPr>
          <p:cNvSpPr/>
          <p:nvPr/>
        </p:nvSpPr>
        <p:spPr>
          <a:xfrm>
            <a:off x="460005" y="3022829"/>
            <a:ext cx="2583983"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INTEND TO SPEND &gt;£45K ON NEW CAR</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116</a:t>
            </a:r>
          </a:p>
        </p:txBody>
      </p:sp>
      <p:sp>
        <p:nvSpPr>
          <p:cNvPr id="15" name="Rectangle: Rounded Corners 14">
            <a:extLst>
              <a:ext uri="{FF2B5EF4-FFF2-40B4-BE49-F238E27FC236}">
                <a16:creationId xmlns:a16="http://schemas.microsoft.com/office/drawing/2014/main" id="{B2C302E0-834E-730E-811C-CADC24CF58CF}"/>
              </a:ext>
            </a:extLst>
          </p:cNvPr>
          <p:cNvSpPr/>
          <p:nvPr/>
        </p:nvSpPr>
        <p:spPr>
          <a:xfrm>
            <a:off x="460006" y="4831767"/>
            <a:ext cx="2583982"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ADVERTISING &amp; BRAND IMAGE ARE KEY CRITERIA FOR CHOICE OF CAR</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130</a:t>
            </a:r>
          </a:p>
        </p:txBody>
      </p:sp>
      <p:sp>
        <p:nvSpPr>
          <p:cNvPr id="16" name="Rectangle: Rounded Corners 15">
            <a:extLst>
              <a:ext uri="{FF2B5EF4-FFF2-40B4-BE49-F238E27FC236}">
                <a16:creationId xmlns:a16="http://schemas.microsoft.com/office/drawing/2014/main" id="{A188F02F-DCB8-A037-7C4F-1B3B35CDFD5B}"/>
              </a:ext>
            </a:extLst>
          </p:cNvPr>
          <p:cNvSpPr/>
          <p:nvPr/>
        </p:nvSpPr>
        <p:spPr>
          <a:xfrm>
            <a:off x="6944608" y="3022056"/>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CURRENTLY HAVE A MORTGAGE</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122</a:t>
            </a:r>
          </a:p>
        </p:txBody>
      </p:sp>
      <p:sp>
        <p:nvSpPr>
          <p:cNvPr id="17" name="Rectangle: Rounded Corners 16">
            <a:extLst>
              <a:ext uri="{FF2B5EF4-FFF2-40B4-BE49-F238E27FC236}">
                <a16:creationId xmlns:a16="http://schemas.microsoft.com/office/drawing/2014/main" id="{4147C1B6-0589-C206-AEE3-11F8A3D2F4BD}"/>
              </a:ext>
            </a:extLst>
          </p:cNvPr>
          <p:cNvSpPr/>
          <p:nvPr/>
        </p:nvSpPr>
        <p:spPr>
          <a:xfrm>
            <a:off x="10060973" y="1157711"/>
            <a:ext cx="2622370"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CONSUME ALCOHOLIC DRINKS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115</a:t>
            </a:r>
          </a:p>
        </p:txBody>
      </p:sp>
      <p:sp>
        <p:nvSpPr>
          <p:cNvPr id="21" name="Rectangle: Rounded Corners 20">
            <a:extLst>
              <a:ext uri="{FF2B5EF4-FFF2-40B4-BE49-F238E27FC236}">
                <a16:creationId xmlns:a16="http://schemas.microsoft.com/office/drawing/2014/main" id="{B85BCF1F-302C-40C3-5958-A944AFCF87FB}"/>
              </a:ext>
            </a:extLst>
          </p:cNvPr>
          <p:cNvSpPr/>
          <p:nvPr/>
        </p:nvSpPr>
        <p:spPr>
          <a:xfrm>
            <a:off x="10060973" y="3022056"/>
            <a:ext cx="2622370"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CONSUME NON-ALCOHOLIC BEERS, WINES &amp; SPIRITS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116</a:t>
            </a:r>
          </a:p>
        </p:txBody>
      </p:sp>
      <p:sp>
        <p:nvSpPr>
          <p:cNvPr id="26" name="Rectangle: Rounded Corners 25">
            <a:extLst>
              <a:ext uri="{FF2B5EF4-FFF2-40B4-BE49-F238E27FC236}">
                <a16:creationId xmlns:a16="http://schemas.microsoft.com/office/drawing/2014/main" id="{2FA1A481-A249-535E-554F-39DC3C8D3BC5}"/>
              </a:ext>
            </a:extLst>
          </p:cNvPr>
          <p:cNvSpPr/>
          <p:nvPr/>
        </p:nvSpPr>
        <p:spPr>
          <a:xfrm>
            <a:off x="10060973" y="4821748"/>
            <a:ext cx="2622370"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67% AGREE ‘I LIKE TO TRY NEW DRINKS’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109</a:t>
            </a:r>
          </a:p>
        </p:txBody>
      </p:sp>
      <p:sp>
        <p:nvSpPr>
          <p:cNvPr id="33" name="Text Placeholder 7">
            <a:extLst>
              <a:ext uri="{FF2B5EF4-FFF2-40B4-BE49-F238E27FC236}">
                <a16:creationId xmlns:a16="http://schemas.microsoft.com/office/drawing/2014/main" id="{BD0F0B63-B5CA-09B5-8059-2CBB2ECAC0D8}"/>
              </a:ext>
            </a:extLst>
          </p:cNvPr>
          <p:cNvSpPr txBox="1">
            <a:spLocks/>
          </p:cNvSpPr>
          <p:nvPr/>
        </p:nvSpPr>
        <p:spPr bwMode="gray">
          <a:xfrm>
            <a:off x="5494372" y="7197580"/>
            <a:ext cx="7789766" cy="246221"/>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ct val="100000"/>
              </a:lnSpc>
              <a:spcBef>
                <a:spcPts val="0"/>
              </a:spcBef>
              <a:spcAft>
                <a:spcPts val="0"/>
              </a:spcAft>
              <a:buClrTx/>
              <a:buSzTx/>
              <a:buFont typeface="Arial"/>
              <a:buNone/>
              <a:tabLst/>
              <a:defRPr/>
            </a:pPr>
            <a:r>
              <a:rPr kumimoji="0" lang="en-GB" sz="800" b="0" i="0" u="none" strike="noStrike" kern="1200" cap="none" spc="0" normalizeH="0" baseline="0" noProof="0" dirty="0">
                <a:ln>
                  <a:noFill/>
                </a:ln>
                <a:solidFill>
                  <a:srgbClr val="000000">
                    <a:lumMod val="95000"/>
                    <a:lumOff val="5000"/>
                  </a:srgbClr>
                </a:solidFill>
                <a:effectLst/>
                <a:uLnTx/>
                <a:uFillTx/>
                <a:latin typeface="Arial" charset="0"/>
                <a:ea typeface="Arial" charset="0"/>
                <a:cs typeface="Arial" charset="0"/>
              </a:rPr>
              <a:t>Source: TGI GB Oct 2023. </a:t>
            </a:r>
          </a:p>
          <a:p>
            <a:pPr marL="0" marR="0" lvl="0" indent="0" algn="r" defTabSz="961844" rtl="0" eaLnBrk="1" fontAlgn="auto" latinLnBrk="0" hangingPunct="1">
              <a:lnSpc>
                <a:spcPct val="100000"/>
              </a:lnSpc>
              <a:spcBef>
                <a:spcPts val="0"/>
              </a:spcBef>
              <a:spcAft>
                <a:spcPts val="0"/>
              </a:spcAft>
              <a:buClrTx/>
              <a:buSzTx/>
              <a:buFont typeface="Arial"/>
              <a:buNone/>
              <a:tabLst/>
              <a:defRPr/>
            </a:pPr>
            <a:r>
              <a:rPr kumimoji="0" lang="en-GB" sz="800" b="0" i="0" u="none" strike="noStrike" kern="1200" cap="none" spc="0" normalizeH="0" baseline="0" noProof="0" dirty="0">
                <a:ln>
                  <a:noFill/>
                </a:ln>
                <a:solidFill>
                  <a:srgbClr val="000000">
                    <a:lumMod val="95000"/>
                    <a:lumOff val="5000"/>
                  </a:srgbClr>
                </a:solidFill>
                <a:effectLst/>
                <a:uLnTx/>
                <a:uFillTx/>
                <a:latin typeface="Arial" charset="0"/>
                <a:ea typeface="Arial" charset="0"/>
                <a:cs typeface="Arial" charset="0"/>
              </a:rPr>
              <a:t>16-34 Men who have been to cinema in last 12 months vs. average 16-34 man</a:t>
            </a:r>
          </a:p>
        </p:txBody>
      </p:sp>
    </p:spTree>
    <p:extLst>
      <p:ext uri="{BB962C8B-B14F-4D97-AF65-F5344CB8AC3E}">
        <p14:creationId xmlns:p14="http://schemas.microsoft.com/office/powerpoint/2010/main" val="399927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50950" y="1646262"/>
            <a:ext cx="8225035" cy="2677781"/>
          </a:xfrm>
        </p:spPr>
        <p:txBody>
          <a:bodyPr/>
          <a:lstStyle/>
          <a:p>
            <a:pPr>
              <a:lnSpc>
                <a:spcPts val="1800"/>
              </a:lnSpc>
            </a:pPr>
            <a:r>
              <a:rPr lang="en-GB" altLang="en-US" sz="1100" dirty="0">
                <a:solidFill>
                  <a:schemeClr val="bg2"/>
                </a:solidFill>
                <a:latin typeface="Arial" pitchFamily="34" charset="0"/>
                <a:cs typeface="Arial" pitchFamily="34" charset="0"/>
              </a:rPr>
              <a:t>SYNOPSIS</a:t>
            </a:r>
          </a:p>
          <a:p>
            <a:pPr>
              <a:lnSpc>
                <a:spcPts val="1800"/>
              </a:lnSpc>
            </a:pPr>
            <a:r>
              <a:rPr lang="en-GB" sz="1100" b="0" dirty="0">
                <a:solidFill>
                  <a:schemeClr val="bg1"/>
                </a:solidFill>
                <a:latin typeface="Arial" pitchFamily="34" charset="0"/>
                <a:cs typeface="Arial" pitchFamily="34" charset="0"/>
              </a:rPr>
              <a:t>Paddington and the Browns visit Aunt Lucy in Peru, but a mystery sends them to the Amazon rainforest &amp; up Peruvian </a:t>
            </a:r>
            <a:r>
              <a:rPr lang="en-GB" sz="1100" b="0" i="0" dirty="0">
                <a:solidFill>
                  <a:schemeClr val="bg1"/>
                </a:solidFill>
                <a:effectLst/>
                <a:latin typeface="Roboto" panose="02000000000000000000" pitchFamily="2" charset="0"/>
              </a:rPr>
              <a:t>mountains.</a:t>
            </a:r>
          </a:p>
          <a:p>
            <a:pPr>
              <a:lnSpc>
                <a:spcPts val="1800"/>
              </a:lnSpc>
            </a:pPr>
            <a:endParaRPr lang="en-GB" sz="1100" b="0" i="0" dirty="0">
              <a:solidFill>
                <a:schemeClr val="bg1"/>
              </a:solidFill>
              <a:effectLst/>
              <a:latin typeface="Roboto" panose="02000000000000000000" pitchFamily="2" charset="0"/>
            </a:endParaRPr>
          </a:p>
          <a:p>
            <a:pPr>
              <a:lnSpc>
                <a:spcPts val="1800"/>
              </a:lnSpc>
            </a:pPr>
            <a:r>
              <a:rPr lang="en-GB" altLang="en-US" sz="1100" dirty="0">
                <a:solidFill>
                  <a:schemeClr val="bg2"/>
                </a:solidFill>
                <a:latin typeface="Arial" pitchFamily="34" charset="0"/>
                <a:cs typeface="Arial" pitchFamily="34" charset="0"/>
              </a:rPr>
              <a:t>CAST</a:t>
            </a:r>
          </a:p>
          <a:p>
            <a:pPr>
              <a:lnSpc>
                <a:spcPts val="1800"/>
              </a:lnSpc>
            </a:pPr>
            <a:r>
              <a:rPr lang="en-GB" sz="1100" b="0" dirty="0">
                <a:solidFill>
                  <a:schemeClr val="bg1"/>
                </a:solidFill>
                <a:latin typeface="Arial" pitchFamily="34" charset="0"/>
                <a:cs typeface="Arial" pitchFamily="34" charset="0"/>
              </a:rPr>
              <a:t>Ben Whishaw, Hugh Bonneville, Olivia Colman, Antonio Banderas, Emily Mortimer, Imelda Staunton, Jim Broadbent, Julie Walters</a:t>
            </a:r>
          </a:p>
          <a:p>
            <a:pPr>
              <a:lnSpc>
                <a:spcPts val="1800"/>
              </a:lnSpc>
            </a:pPr>
            <a:endParaRPr lang="en-GB" altLang="en-US" sz="1100" dirty="0">
              <a:solidFill>
                <a:schemeClr val="bg1"/>
              </a:solidFill>
              <a:highlight>
                <a:srgbClr val="FFFF00"/>
              </a:highlight>
              <a:latin typeface="Arial" pitchFamily="34" charset="0"/>
              <a:cs typeface="Arial" pitchFamily="34" charset="0"/>
            </a:endParaRPr>
          </a:p>
          <a:p>
            <a:pPr>
              <a:lnSpc>
                <a:spcPts val="1800"/>
              </a:lnSpc>
            </a:pPr>
            <a:r>
              <a:rPr lang="en-GB" altLang="en-US" sz="1100" dirty="0">
                <a:solidFill>
                  <a:schemeClr val="bg2"/>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Seven years on from </a:t>
            </a:r>
            <a:r>
              <a:rPr lang="en-GB" altLang="en-US" sz="1100" b="0" i="1" dirty="0">
                <a:solidFill>
                  <a:schemeClr val="bg1"/>
                </a:solidFill>
                <a:latin typeface="Arial" pitchFamily="34" charset="0"/>
                <a:cs typeface="Arial" pitchFamily="34" charset="0"/>
              </a:rPr>
              <a:t>Paddington 2</a:t>
            </a:r>
            <a:r>
              <a:rPr lang="en-GB" altLang="en-US" sz="1100" b="0" dirty="0">
                <a:solidFill>
                  <a:schemeClr val="bg1"/>
                </a:solidFill>
                <a:latin typeface="Arial" pitchFamily="34" charset="0"/>
                <a:cs typeface="Arial" pitchFamily="34" charset="0"/>
              </a:rPr>
              <a:t> everyone’s favourite marmalade-obsessed bear is back for another adventure. Both films so far have been incredibly charming tales that have delivered £38m-£43m at the UK box office and secured multiple BAFTA nominations. Dougal Wilson, who cut his directing teeth on many of the classic John Lewis Christmas ads, takes over the reins for this film with Simon Farnaby (co-creator of BBC hit comedy Ghosts) returning as co-writer so charm, comedy and tear-jerker moments are guaranteed. </a:t>
            </a:r>
          </a:p>
          <a:p>
            <a:pPr>
              <a:lnSpc>
                <a:spcPts val="1800"/>
              </a:lnSpc>
            </a:pPr>
            <a:endParaRPr lang="en-GB" altLang="en-US" sz="8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The film takes Paddington to South America so perfect thematic fit for travel brands wanting to entice audiences with holiday ideas, and of course with a release date of 8 November it’s perfectly timed for launching any festive campaign. Brands are already keen, as at the time of writing, we’ve already had significant interest in premium positions. Watch the trailer </a:t>
            </a:r>
            <a:r>
              <a:rPr lang="en-GB" altLang="en-US" sz="1100" b="0" dirty="0">
                <a:solidFill>
                  <a:schemeClr val="bg2"/>
                </a:solidFill>
                <a:latin typeface="Arial" pitchFamily="34" charset="0"/>
                <a:cs typeface="Arial" pitchFamily="34" charset="0"/>
                <a:hlinkClick r:id="rId3">
                  <a:extLst>
                    <a:ext uri="{A12FA001-AC4F-418D-AE19-62706E023703}">
                      <ahyp:hlinkClr xmlns:ahyp="http://schemas.microsoft.com/office/drawing/2018/hyperlinkcolor" val="tx"/>
                    </a:ext>
                  </a:extLst>
                </a:hlinkClick>
              </a:rPr>
              <a:t>here</a:t>
            </a:r>
            <a:endParaRPr lang="en-GB" altLang="en-US" sz="1100" b="0" dirty="0">
              <a:solidFill>
                <a:schemeClr val="bg2"/>
              </a:solidFill>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Paddington in peru</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GB" dirty="0"/>
              <a:t>A third adventure for one of the nation’s most beloved characters</a:t>
            </a:r>
            <a:endParaRPr lang="en-US" dirty="0"/>
          </a:p>
        </p:txBody>
      </p:sp>
      <p:sp>
        <p:nvSpPr>
          <p:cNvPr id="16" name="Rectangle 15">
            <a:extLst>
              <a:ext uri="{FF2B5EF4-FFF2-40B4-BE49-F238E27FC236}">
                <a16:creationId xmlns:a16="http://schemas.microsoft.com/office/drawing/2014/main" id="{55822937-1369-4930-8648-0951018680F8}"/>
              </a:ext>
            </a:extLst>
          </p:cNvPr>
          <p:cNvSpPr/>
          <p:nvPr/>
        </p:nvSpPr>
        <p:spPr>
          <a:xfrm>
            <a:off x="9057975" y="7208658"/>
            <a:ext cx="4346063" cy="195503"/>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50950" y="971845"/>
          <a:ext cx="8225035" cy="592261"/>
        </p:xfrm>
        <a:graphic>
          <a:graphicData uri="http://schemas.openxmlformats.org/drawingml/2006/table">
            <a:tbl>
              <a:tblPr firstRow="1" bandRow="1">
                <a:tableStyleId>{5C22544A-7EE6-4342-B048-85BDC9FD1C3A}</a:tableStyleId>
              </a:tblPr>
              <a:tblGrid>
                <a:gridCol w="1370175">
                  <a:extLst>
                    <a:ext uri="{9D8B030D-6E8A-4147-A177-3AD203B41FA5}">
                      <a16:colId xmlns:a16="http://schemas.microsoft.com/office/drawing/2014/main" val="1043653864"/>
                    </a:ext>
                  </a:extLst>
                </a:gridCol>
                <a:gridCol w="2148143">
                  <a:extLst>
                    <a:ext uri="{9D8B030D-6E8A-4147-A177-3AD203B41FA5}">
                      <a16:colId xmlns:a16="http://schemas.microsoft.com/office/drawing/2014/main" val="1430915649"/>
                    </a:ext>
                  </a:extLst>
                </a:gridCol>
                <a:gridCol w="1164695">
                  <a:extLst>
                    <a:ext uri="{9D8B030D-6E8A-4147-A177-3AD203B41FA5}">
                      <a16:colId xmlns:a16="http://schemas.microsoft.com/office/drawing/2014/main" val="1969532920"/>
                    </a:ext>
                  </a:extLst>
                </a:gridCol>
                <a:gridCol w="1336271">
                  <a:extLst>
                    <a:ext uri="{9D8B030D-6E8A-4147-A177-3AD203B41FA5}">
                      <a16:colId xmlns:a16="http://schemas.microsoft.com/office/drawing/2014/main" val="696929619"/>
                    </a:ext>
                  </a:extLst>
                </a:gridCol>
                <a:gridCol w="2205751">
                  <a:extLst>
                    <a:ext uri="{9D8B030D-6E8A-4147-A177-3AD203B41FA5}">
                      <a16:colId xmlns:a16="http://schemas.microsoft.com/office/drawing/2014/main" val="214587584"/>
                    </a:ext>
                  </a:extLst>
                </a:gridCol>
              </a:tblGrid>
              <a:tr h="275711">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16550">
                <a:tc>
                  <a:txBody>
                    <a:bodyPr/>
                    <a:lstStyle/>
                    <a:p>
                      <a:pPr algn="ctr"/>
                      <a:r>
                        <a:rPr lang="en-GB" sz="1000" b="0" kern="1200" dirty="0">
                          <a:solidFill>
                            <a:schemeClr val="bg1"/>
                          </a:solidFill>
                          <a:latin typeface="+mn-lt"/>
                          <a:ea typeface="+mn-ea"/>
                          <a:cs typeface="+mn-cs"/>
                        </a:rPr>
                        <a:t>8 November 2024</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5m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Adventure</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nvGraphicFramePr>
        <p:xfrm>
          <a:off x="320771" y="5440813"/>
          <a:ext cx="8261160" cy="1460554"/>
        </p:xfrm>
        <a:graphic>
          <a:graphicData uri="http://schemas.openxmlformats.org/drawingml/2006/table">
            <a:tbl>
              <a:tblPr firstRow="1" bandRow="1">
                <a:tableStyleId>{5C22544A-7EE6-4342-B048-85BDC9FD1C3A}</a:tableStyleId>
              </a:tblPr>
              <a:tblGrid>
                <a:gridCol w="1376860">
                  <a:extLst>
                    <a:ext uri="{9D8B030D-6E8A-4147-A177-3AD203B41FA5}">
                      <a16:colId xmlns:a16="http://schemas.microsoft.com/office/drawing/2014/main" val="1395259455"/>
                    </a:ext>
                  </a:extLst>
                </a:gridCol>
                <a:gridCol w="1376860">
                  <a:extLst>
                    <a:ext uri="{9D8B030D-6E8A-4147-A177-3AD203B41FA5}">
                      <a16:colId xmlns:a16="http://schemas.microsoft.com/office/drawing/2014/main" val="683455642"/>
                    </a:ext>
                  </a:extLst>
                </a:gridCol>
                <a:gridCol w="1376860">
                  <a:extLst>
                    <a:ext uri="{9D8B030D-6E8A-4147-A177-3AD203B41FA5}">
                      <a16:colId xmlns:a16="http://schemas.microsoft.com/office/drawing/2014/main" val="2016657501"/>
                    </a:ext>
                  </a:extLst>
                </a:gridCol>
                <a:gridCol w="1376860">
                  <a:extLst>
                    <a:ext uri="{9D8B030D-6E8A-4147-A177-3AD203B41FA5}">
                      <a16:colId xmlns:a16="http://schemas.microsoft.com/office/drawing/2014/main" val="2752111294"/>
                    </a:ext>
                  </a:extLst>
                </a:gridCol>
                <a:gridCol w="1376860">
                  <a:extLst>
                    <a:ext uri="{9D8B030D-6E8A-4147-A177-3AD203B41FA5}">
                      <a16:colId xmlns:a16="http://schemas.microsoft.com/office/drawing/2014/main" val="1099605818"/>
                    </a:ext>
                  </a:extLst>
                </a:gridCol>
                <a:gridCol w="1376860">
                  <a:extLst>
                    <a:ext uri="{9D8B030D-6E8A-4147-A177-3AD203B41FA5}">
                      <a16:colId xmlns:a16="http://schemas.microsoft.com/office/drawing/2014/main" val="19339951"/>
                    </a:ext>
                  </a:extLst>
                </a:gridCol>
              </a:tblGrid>
              <a:tr h="318999">
                <a:tc>
                  <a:txBody>
                    <a:bodyPr/>
                    <a:lstStyle/>
                    <a:p>
                      <a:pPr algn="ctr"/>
                      <a:endParaRPr lang="en-GB" sz="1100" dirty="0">
                        <a:solidFill>
                          <a:schemeClr val="bg2"/>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Adults (16+)</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Ads</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Houseperson with Children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Ads</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Women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318999">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318999">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3.9m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908k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1.5m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2.6m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1.6m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95836">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9" name="Picture 8" descr="A bear wearing a blue sweatshirt&#10;&#10;Description automatically generated">
            <a:extLst>
              <a:ext uri="{FF2B5EF4-FFF2-40B4-BE49-F238E27FC236}">
                <a16:creationId xmlns:a16="http://schemas.microsoft.com/office/drawing/2014/main" id="{5C1BFE22-0C21-4BE9-8B8A-8DD44B263A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07115" y="270000"/>
            <a:ext cx="4384885" cy="6627205"/>
          </a:xfrm>
          <a:prstGeom prst="rect">
            <a:avLst/>
          </a:prstGeom>
        </p:spPr>
      </p:pic>
    </p:spTree>
    <p:extLst>
      <p:ext uri="{BB962C8B-B14F-4D97-AF65-F5344CB8AC3E}">
        <p14:creationId xmlns:p14="http://schemas.microsoft.com/office/powerpoint/2010/main" val="90777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70000"/>
            <a:ext cx="12770666"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The uk’s national treasure</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81758" y="621476"/>
            <a:ext cx="13116807"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highlight>
                  <a:srgbClr val="FFFFFF"/>
                </a:highlight>
                <a:uLnTx/>
                <a:uFillTx/>
                <a:latin typeface="Arial"/>
                <a:ea typeface="+mn-ea"/>
                <a:cs typeface="+mn-cs"/>
              </a:rPr>
              <a:t>Not only was Paddington well received by audiences and critics alike, Paddington 2 performed even stronger, delivering higher audience scores and critic reviews.    </a:t>
            </a:r>
          </a:p>
        </p:txBody>
      </p:sp>
      <p:sp>
        <p:nvSpPr>
          <p:cNvPr id="17" name="Text Placeholder 7">
            <a:extLst>
              <a:ext uri="{FF2B5EF4-FFF2-40B4-BE49-F238E27FC236}">
                <a16:creationId xmlns:a16="http://schemas.microsoft.com/office/drawing/2014/main" id="{E34B7144-7BE2-4508-8A8A-0130FFA72E05}"/>
              </a:ext>
            </a:extLst>
          </p:cNvPr>
          <p:cNvSpPr>
            <a:spLocks noGrp="1"/>
          </p:cNvSpPr>
          <p:nvPr>
            <p:ph type="body" sz="quarter" idx="14"/>
          </p:nvPr>
        </p:nvSpPr>
        <p:spPr>
          <a:xfrm>
            <a:off x="270000" y="1296432"/>
            <a:ext cx="6925797" cy="436608"/>
          </a:xfrm>
        </p:spPr>
        <p:txBody>
          <a:bodyPr/>
          <a:lstStyle/>
          <a:p>
            <a:r>
              <a:rPr lang="en-GB" b="0" u="sng" dirty="0">
                <a:solidFill>
                  <a:schemeClr val="bg1"/>
                </a:solidFill>
              </a:rPr>
              <a:t>Audience reactions across Rotten Tomatoes, Time Out, Metacritic &amp; Letterboxd</a:t>
            </a:r>
            <a:endParaRPr lang="en-US" b="0" u="sng" dirty="0">
              <a:solidFill>
                <a:schemeClr val="bg1"/>
              </a:solidFill>
            </a:endParaRPr>
          </a:p>
        </p:txBody>
      </p:sp>
      <p:sp>
        <p:nvSpPr>
          <p:cNvPr id="34" name="Text Placeholder 25">
            <a:extLst>
              <a:ext uri="{FF2B5EF4-FFF2-40B4-BE49-F238E27FC236}">
                <a16:creationId xmlns:a16="http://schemas.microsoft.com/office/drawing/2014/main" id="{A62B36EF-BFB8-9C48-A0E4-79B2BF00B6EA}"/>
              </a:ext>
            </a:extLst>
          </p:cNvPr>
          <p:cNvSpPr>
            <a:spLocks noGrp="1"/>
          </p:cNvSpPr>
          <p:nvPr>
            <p:ph type="body" sz="quarter" idx="15"/>
          </p:nvPr>
        </p:nvSpPr>
        <p:spPr>
          <a:xfrm>
            <a:off x="7330583" y="7254319"/>
            <a:ext cx="5977218" cy="144782"/>
          </a:xfrm>
        </p:spPr>
        <p:txBody>
          <a:bodyPr/>
          <a:lstStyle/>
          <a:p>
            <a:r>
              <a:rPr lang="en-GB" sz="900" b="1" dirty="0"/>
              <a:t>Source: </a:t>
            </a:r>
            <a:r>
              <a:rPr lang="en-GB" sz="900" dirty="0"/>
              <a:t>Metacritic, Rotten Tomatoes &amp; </a:t>
            </a:r>
            <a:r>
              <a:rPr lang="en-GB" sz="900" dirty="0" err="1"/>
              <a:t>Letterboxd</a:t>
            </a:r>
            <a:endParaRPr lang="en-US" sz="900" dirty="0"/>
          </a:p>
        </p:txBody>
      </p:sp>
      <p:pic>
        <p:nvPicPr>
          <p:cNvPr id="6" name="Picture 5">
            <a:extLst>
              <a:ext uri="{FF2B5EF4-FFF2-40B4-BE49-F238E27FC236}">
                <a16:creationId xmlns:a16="http://schemas.microsoft.com/office/drawing/2014/main" id="{FAC9B295-A0A5-4109-422A-02A84CC4C7E2}"/>
              </a:ext>
            </a:extLst>
          </p:cNvPr>
          <p:cNvPicPr>
            <a:picLocks noChangeAspect="1"/>
          </p:cNvPicPr>
          <p:nvPr/>
        </p:nvPicPr>
        <p:blipFill>
          <a:blip r:embed="rId2"/>
          <a:stretch>
            <a:fillRect/>
          </a:stretch>
        </p:blipFill>
        <p:spPr>
          <a:xfrm>
            <a:off x="4262756" y="5041672"/>
            <a:ext cx="2913991" cy="1802468"/>
          </a:xfrm>
          <a:prstGeom prst="rect">
            <a:avLst/>
          </a:prstGeom>
        </p:spPr>
      </p:pic>
      <p:pic>
        <p:nvPicPr>
          <p:cNvPr id="10" name="Picture 9">
            <a:extLst>
              <a:ext uri="{FF2B5EF4-FFF2-40B4-BE49-F238E27FC236}">
                <a16:creationId xmlns:a16="http://schemas.microsoft.com/office/drawing/2014/main" id="{3679B233-FB13-1F3C-C0EF-D2FCEBA8F131}"/>
              </a:ext>
            </a:extLst>
          </p:cNvPr>
          <p:cNvPicPr>
            <a:picLocks noChangeAspect="1"/>
          </p:cNvPicPr>
          <p:nvPr/>
        </p:nvPicPr>
        <p:blipFill>
          <a:blip r:embed="rId3"/>
          <a:stretch>
            <a:fillRect/>
          </a:stretch>
        </p:blipFill>
        <p:spPr>
          <a:xfrm>
            <a:off x="181758" y="4269076"/>
            <a:ext cx="4080998" cy="1651833"/>
          </a:xfrm>
          <a:prstGeom prst="rect">
            <a:avLst/>
          </a:prstGeom>
        </p:spPr>
      </p:pic>
      <p:pic>
        <p:nvPicPr>
          <p:cNvPr id="12" name="Picture 11">
            <a:extLst>
              <a:ext uri="{FF2B5EF4-FFF2-40B4-BE49-F238E27FC236}">
                <a16:creationId xmlns:a16="http://schemas.microsoft.com/office/drawing/2014/main" id="{EC17397F-F2D3-4C17-4C16-E7930850212D}"/>
              </a:ext>
            </a:extLst>
          </p:cNvPr>
          <p:cNvPicPr>
            <a:picLocks noChangeAspect="1"/>
          </p:cNvPicPr>
          <p:nvPr/>
        </p:nvPicPr>
        <p:blipFill>
          <a:blip r:embed="rId4"/>
          <a:stretch>
            <a:fillRect/>
          </a:stretch>
        </p:blipFill>
        <p:spPr>
          <a:xfrm>
            <a:off x="196538" y="2351922"/>
            <a:ext cx="4080998" cy="1629613"/>
          </a:xfrm>
          <a:prstGeom prst="rect">
            <a:avLst/>
          </a:prstGeom>
        </p:spPr>
      </p:pic>
      <p:pic>
        <p:nvPicPr>
          <p:cNvPr id="15" name="Picture 14">
            <a:extLst>
              <a:ext uri="{FF2B5EF4-FFF2-40B4-BE49-F238E27FC236}">
                <a16:creationId xmlns:a16="http://schemas.microsoft.com/office/drawing/2014/main" id="{CDD7F6E3-0373-9328-C422-FBE80BE6E6F7}"/>
              </a:ext>
            </a:extLst>
          </p:cNvPr>
          <p:cNvPicPr>
            <a:picLocks noChangeAspect="1"/>
          </p:cNvPicPr>
          <p:nvPr/>
        </p:nvPicPr>
        <p:blipFill>
          <a:blip r:embed="rId5"/>
          <a:stretch>
            <a:fillRect/>
          </a:stretch>
        </p:blipFill>
        <p:spPr>
          <a:xfrm>
            <a:off x="7330583" y="1397757"/>
            <a:ext cx="5647791" cy="1900699"/>
          </a:xfrm>
          <a:prstGeom prst="rect">
            <a:avLst/>
          </a:prstGeom>
        </p:spPr>
      </p:pic>
      <p:pic>
        <p:nvPicPr>
          <p:cNvPr id="22" name="Picture 21">
            <a:extLst>
              <a:ext uri="{FF2B5EF4-FFF2-40B4-BE49-F238E27FC236}">
                <a16:creationId xmlns:a16="http://schemas.microsoft.com/office/drawing/2014/main" id="{7BC1266F-C431-A326-9688-F6FAEAFDB4F6}"/>
              </a:ext>
            </a:extLst>
          </p:cNvPr>
          <p:cNvPicPr>
            <a:picLocks noChangeAspect="1"/>
          </p:cNvPicPr>
          <p:nvPr/>
        </p:nvPicPr>
        <p:blipFill>
          <a:blip r:embed="rId6"/>
          <a:stretch>
            <a:fillRect/>
          </a:stretch>
        </p:blipFill>
        <p:spPr>
          <a:xfrm>
            <a:off x="10081447" y="3298756"/>
            <a:ext cx="2896927" cy="1165495"/>
          </a:xfrm>
          <a:prstGeom prst="rect">
            <a:avLst/>
          </a:prstGeom>
        </p:spPr>
      </p:pic>
      <p:pic>
        <p:nvPicPr>
          <p:cNvPr id="24" name="Picture 23">
            <a:extLst>
              <a:ext uri="{FF2B5EF4-FFF2-40B4-BE49-F238E27FC236}">
                <a16:creationId xmlns:a16="http://schemas.microsoft.com/office/drawing/2014/main" id="{C501298B-FA51-1D70-B700-BBE4FAC6FFBB}"/>
              </a:ext>
            </a:extLst>
          </p:cNvPr>
          <p:cNvPicPr>
            <a:picLocks noChangeAspect="1"/>
          </p:cNvPicPr>
          <p:nvPr/>
        </p:nvPicPr>
        <p:blipFill>
          <a:blip r:embed="rId7"/>
          <a:stretch>
            <a:fillRect/>
          </a:stretch>
        </p:blipFill>
        <p:spPr>
          <a:xfrm>
            <a:off x="7330583" y="3294584"/>
            <a:ext cx="2762266" cy="1169668"/>
          </a:xfrm>
          <a:prstGeom prst="rect">
            <a:avLst/>
          </a:prstGeom>
        </p:spPr>
      </p:pic>
      <p:sp>
        <p:nvSpPr>
          <p:cNvPr id="25" name="TextBox 24">
            <a:extLst>
              <a:ext uri="{FF2B5EF4-FFF2-40B4-BE49-F238E27FC236}">
                <a16:creationId xmlns:a16="http://schemas.microsoft.com/office/drawing/2014/main" id="{18C0FA19-C526-F7A1-F9E5-A838B75BF477}"/>
              </a:ext>
            </a:extLst>
          </p:cNvPr>
          <p:cNvSpPr txBox="1"/>
          <p:nvPr/>
        </p:nvSpPr>
        <p:spPr>
          <a:xfrm>
            <a:off x="7388224" y="3731481"/>
            <a:ext cx="288925" cy="308958"/>
          </a:xfrm>
          <a:prstGeom prst="rect">
            <a:avLst/>
          </a:prstGeom>
          <a:noFill/>
          <a:ln>
            <a:solidFill>
              <a:schemeClr val="accent5">
                <a:lumMod val="20000"/>
                <a:lumOff val="80000"/>
              </a:schemeClr>
            </a:solid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AC8C8">
                    <a:lumMod val="20000"/>
                    <a:lumOff val="80000"/>
                  </a:srgbClr>
                </a:solidFill>
                <a:effectLst/>
                <a:uLnTx/>
                <a:uFillTx/>
                <a:latin typeface="Arial"/>
                <a:ea typeface="+mn-ea"/>
                <a:cs typeface="+mn-cs"/>
              </a:rPr>
              <a:t>1</a:t>
            </a:r>
          </a:p>
        </p:txBody>
      </p:sp>
      <p:sp>
        <p:nvSpPr>
          <p:cNvPr id="29" name="TextBox 28">
            <a:extLst>
              <a:ext uri="{FF2B5EF4-FFF2-40B4-BE49-F238E27FC236}">
                <a16:creationId xmlns:a16="http://schemas.microsoft.com/office/drawing/2014/main" id="{FD9D2B8F-068C-3F2F-D575-7CCC0DB07979}"/>
              </a:ext>
            </a:extLst>
          </p:cNvPr>
          <p:cNvSpPr txBox="1"/>
          <p:nvPr/>
        </p:nvSpPr>
        <p:spPr>
          <a:xfrm>
            <a:off x="10428013" y="3722922"/>
            <a:ext cx="288925" cy="308958"/>
          </a:xfrm>
          <a:prstGeom prst="rect">
            <a:avLst/>
          </a:prstGeom>
          <a:noFill/>
          <a:ln>
            <a:solidFill>
              <a:schemeClr val="accent5">
                <a:lumMod val="20000"/>
                <a:lumOff val="80000"/>
              </a:schemeClr>
            </a:solid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AC8C8">
                    <a:lumMod val="20000"/>
                    <a:lumOff val="80000"/>
                  </a:srgbClr>
                </a:solidFill>
                <a:effectLst/>
                <a:uLnTx/>
                <a:uFillTx/>
                <a:latin typeface="Arial"/>
                <a:ea typeface="+mn-ea"/>
                <a:cs typeface="+mn-cs"/>
              </a:rPr>
              <a:t>2</a:t>
            </a:r>
          </a:p>
        </p:txBody>
      </p:sp>
      <p:pic>
        <p:nvPicPr>
          <p:cNvPr id="27" name="Picture 26">
            <a:extLst>
              <a:ext uri="{FF2B5EF4-FFF2-40B4-BE49-F238E27FC236}">
                <a16:creationId xmlns:a16="http://schemas.microsoft.com/office/drawing/2014/main" id="{4447CC18-1F8E-FD91-9173-3A00823B9499}"/>
              </a:ext>
            </a:extLst>
          </p:cNvPr>
          <p:cNvPicPr>
            <a:picLocks noChangeAspect="1"/>
          </p:cNvPicPr>
          <p:nvPr/>
        </p:nvPicPr>
        <p:blipFill>
          <a:blip r:embed="rId8"/>
          <a:stretch>
            <a:fillRect/>
          </a:stretch>
        </p:blipFill>
        <p:spPr>
          <a:xfrm>
            <a:off x="10297325" y="4617112"/>
            <a:ext cx="2743341" cy="1962251"/>
          </a:xfrm>
          <a:prstGeom prst="rect">
            <a:avLst/>
          </a:prstGeom>
        </p:spPr>
      </p:pic>
      <p:pic>
        <p:nvPicPr>
          <p:cNvPr id="30" name="Picture 29">
            <a:extLst>
              <a:ext uri="{FF2B5EF4-FFF2-40B4-BE49-F238E27FC236}">
                <a16:creationId xmlns:a16="http://schemas.microsoft.com/office/drawing/2014/main" id="{59F4B849-969B-D4FC-292B-3BC9F5EFB21E}"/>
              </a:ext>
            </a:extLst>
          </p:cNvPr>
          <p:cNvPicPr>
            <a:picLocks noChangeAspect="1"/>
          </p:cNvPicPr>
          <p:nvPr/>
        </p:nvPicPr>
        <p:blipFill>
          <a:blip r:embed="rId9"/>
          <a:stretch>
            <a:fillRect/>
          </a:stretch>
        </p:blipFill>
        <p:spPr>
          <a:xfrm>
            <a:off x="7404787" y="4617112"/>
            <a:ext cx="2749691" cy="1949550"/>
          </a:xfrm>
          <a:prstGeom prst="rect">
            <a:avLst/>
          </a:prstGeom>
        </p:spPr>
      </p:pic>
      <p:pic>
        <p:nvPicPr>
          <p:cNvPr id="9" name="Picture 8">
            <a:extLst>
              <a:ext uri="{FF2B5EF4-FFF2-40B4-BE49-F238E27FC236}">
                <a16:creationId xmlns:a16="http://schemas.microsoft.com/office/drawing/2014/main" id="{94F70C2D-C9C6-5B84-A119-BC0A9C4455C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20713" y="1606384"/>
            <a:ext cx="2931593" cy="835718"/>
          </a:xfrm>
          <a:prstGeom prst="rect">
            <a:avLst/>
          </a:prstGeom>
        </p:spPr>
      </p:pic>
      <p:pic>
        <p:nvPicPr>
          <p:cNvPr id="4" name="Picture 3">
            <a:extLst>
              <a:ext uri="{FF2B5EF4-FFF2-40B4-BE49-F238E27FC236}">
                <a16:creationId xmlns:a16="http://schemas.microsoft.com/office/drawing/2014/main" id="{0412D171-AE6F-89B5-61E1-43F594928F86}"/>
              </a:ext>
            </a:extLst>
          </p:cNvPr>
          <p:cNvPicPr>
            <a:picLocks noChangeAspect="1"/>
          </p:cNvPicPr>
          <p:nvPr/>
        </p:nvPicPr>
        <p:blipFill>
          <a:blip r:embed="rId11"/>
          <a:stretch>
            <a:fillRect/>
          </a:stretch>
        </p:blipFill>
        <p:spPr>
          <a:xfrm>
            <a:off x="4344929" y="2515358"/>
            <a:ext cx="1005927" cy="388654"/>
          </a:xfrm>
          <a:prstGeom prst="rect">
            <a:avLst/>
          </a:prstGeom>
        </p:spPr>
      </p:pic>
      <p:pic>
        <p:nvPicPr>
          <p:cNvPr id="11" name="Picture 10">
            <a:extLst>
              <a:ext uri="{FF2B5EF4-FFF2-40B4-BE49-F238E27FC236}">
                <a16:creationId xmlns:a16="http://schemas.microsoft.com/office/drawing/2014/main" id="{761D3DFF-53E4-1B16-2981-DA9A29C8779F}"/>
              </a:ext>
            </a:extLst>
          </p:cNvPr>
          <p:cNvPicPr>
            <a:picLocks noChangeAspect="1"/>
          </p:cNvPicPr>
          <p:nvPr/>
        </p:nvPicPr>
        <p:blipFill>
          <a:blip r:embed="rId12"/>
          <a:stretch>
            <a:fillRect/>
          </a:stretch>
        </p:blipFill>
        <p:spPr>
          <a:xfrm>
            <a:off x="4397542" y="2951966"/>
            <a:ext cx="2558780" cy="583581"/>
          </a:xfrm>
          <a:prstGeom prst="rect">
            <a:avLst/>
          </a:prstGeom>
        </p:spPr>
      </p:pic>
      <p:pic>
        <p:nvPicPr>
          <p:cNvPr id="16" name="Picture 15">
            <a:extLst>
              <a:ext uri="{FF2B5EF4-FFF2-40B4-BE49-F238E27FC236}">
                <a16:creationId xmlns:a16="http://schemas.microsoft.com/office/drawing/2014/main" id="{DAD46965-8EF3-53F7-DE05-01868D60E9ED}"/>
              </a:ext>
            </a:extLst>
          </p:cNvPr>
          <p:cNvPicPr>
            <a:picLocks noChangeAspect="1"/>
          </p:cNvPicPr>
          <p:nvPr/>
        </p:nvPicPr>
        <p:blipFill>
          <a:blip r:embed="rId13"/>
          <a:stretch>
            <a:fillRect/>
          </a:stretch>
        </p:blipFill>
        <p:spPr>
          <a:xfrm>
            <a:off x="4397542" y="3639591"/>
            <a:ext cx="953314" cy="415372"/>
          </a:xfrm>
          <a:prstGeom prst="rect">
            <a:avLst/>
          </a:prstGeom>
        </p:spPr>
      </p:pic>
      <p:pic>
        <p:nvPicPr>
          <p:cNvPr id="19" name="Picture 18" descr="A white background with black text&#10;&#10;Description automatically generated">
            <a:extLst>
              <a:ext uri="{FF2B5EF4-FFF2-40B4-BE49-F238E27FC236}">
                <a16:creationId xmlns:a16="http://schemas.microsoft.com/office/drawing/2014/main" id="{CBC19240-FAD4-49AE-C227-666ADBD4553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397542" y="4241014"/>
            <a:ext cx="2752106" cy="835718"/>
          </a:xfrm>
          <a:prstGeom prst="rect">
            <a:avLst/>
          </a:prstGeom>
        </p:spPr>
      </p:pic>
      <p:pic>
        <p:nvPicPr>
          <p:cNvPr id="20" name="Picture 19">
            <a:extLst>
              <a:ext uri="{FF2B5EF4-FFF2-40B4-BE49-F238E27FC236}">
                <a16:creationId xmlns:a16="http://schemas.microsoft.com/office/drawing/2014/main" id="{DEAAC202-38F6-3CD4-EBE1-FEC8D0B049FF}"/>
              </a:ext>
            </a:extLst>
          </p:cNvPr>
          <p:cNvPicPr>
            <a:picLocks noChangeAspect="1"/>
          </p:cNvPicPr>
          <p:nvPr/>
        </p:nvPicPr>
        <p:blipFill>
          <a:blip r:embed="rId12"/>
          <a:stretch>
            <a:fillRect/>
          </a:stretch>
        </p:blipFill>
        <p:spPr>
          <a:xfrm>
            <a:off x="4405603" y="4075292"/>
            <a:ext cx="2558780" cy="583581"/>
          </a:xfrm>
          <a:prstGeom prst="rect">
            <a:avLst/>
          </a:prstGeom>
        </p:spPr>
      </p:pic>
    </p:spTree>
    <p:extLst>
      <p:ext uri="{BB962C8B-B14F-4D97-AF65-F5344CB8AC3E}">
        <p14:creationId xmlns:p14="http://schemas.microsoft.com/office/powerpoint/2010/main" val="222494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nvGraphicFramePr>
        <p:xfrm>
          <a:off x="238133" y="1235413"/>
          <a:ext cx="12826114" cy="5431980"/>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reach families and affluent audiences with Paddington in Peru</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942644" cy="436608"/>
          </a:xfrm>
        </p:spPr>
        <p:txBody>
          <a:bodyPr/>
          <a:lstStyle/>
          <a:p>
            <a:r>
              <a:rPr lang="en-GB" dirty="0"/>
              <a:t>The film is forecast to deliver 12 ABC1W TVRs and 10 ABC1 Adult TVRs within its opening 10 weeks.</a:t>
            </a:r>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03559" y="7250432"/>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46089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64145" y="7129563"/>
            <a:ext cx="7867460" cy="338554"/>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Sources: Adwanted Connected, top rating shows (avg. impacts for episodes for each series), October – December 2023</a:t>
            </a:r>
          </a:p>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Paddington In Peru based on comparative profile</a:t>
            </a:r>
          </a:p>
        </p:txBody>
      </p:sp>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70000"/>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One of the most BIGGEST CULTURAL MOMENTS TO ADD TO YOUR FESTIVE AV PLAN</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209063" y="661481"/>
            <a:ext cx="12878287"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Paddington in Peru is forecast to be a more efficient buy than many TV spots for the lead up to Christmas.</a:t>
            </a:r>
          </a:p>
        </p:txBody>
      </p:sp>
      <p:graphicFrame>
        <p:nvGraphicFramePr>
          <p:cNvPr id="12" name="Chart 11">
            <a:extLst>
              <a:ext uri="{FF2B5EF4-FFF2-40B4-BE49-F238E27FC236}">
                <a16:creationId xmlns:a16="http://schemas.microsoft.com/office/drawing/2014/main" id="{A8478DC9-6450-4678-A1A7-4CA7D64C0E8D}"/>
              </a:ext>
            </a:extLst>
          </p:cNvPr>
          <p:cNvGraphicFramePr/>
          <p:nvPr/>
        </p:nvGraphicFramePr>
        <p:xfrm>
          <a:off x="270000" y="1173361"/>
          <a:ext cx="12589965" cy="5594591"/>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281042E0-7D3A-C6DA-8868-8E5DCBD3A67A}"/>
              </a:ext>
            </a:extLst>
          </p:cNvPr>
          <p:cNvSpPr/>
          <p:nvPr/>
        </p:nvSpPr>
        <p:spPr>
          <a:xfrm>
            <a:off x="8553450" y="2714625"/>
            <a:ext cx="1514475" cy="3962400"/>
          </a:xfrm>
          <a:prstGeom prst="rect">
            <a:avLst/>
          </a:prstGeom>
          <a:noFill/>
          <a:ln>
            <a:solidFill>
              <a:schemeClr val="bg2"/>
            </a:solidFill>
            <a:prstDash val="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6878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BE0CCF-C438-4465-D6B3-B8BC5F5CBBA4}"/>
              </a:ext>
            </a:extLst>
          </p:cNvPr>
          <p:cNvPicPr>
            <a:picLocks noChangeAspect="1"/>
          </p:cNvPicPr>
          <p:nvPr/>
        </p:nvPicPr>
        <p:blipFill>
          <a:blip r:embed="rId2"/>
          <a:stretch>
            <a:fillRect/>
          </a:stretch>
        </p:blipFill>
        <p:spPr>
          <a:xfrm>
            <a:off x="352" y="-1"/>
            <a:ext cx="13442245" cy="7561263"/>
          </a:xfrm>
          <a:prstGeom prst="rect">
            <a:avLst/>
          </a:prstGeom>
        </p:spPr>
      </p:pic>
      <p:sp>
        <p:nvSpPr>
          <p:cNvPr id="19" name="Rectangle 18">
            <a:extLst>
              <a:ext uri="{FF2B5EF4-FFF2-40B4-BE49-F238E27FC236}">
                <a16:creationId xmlns:a16="http://schemas.microsoft.com/office/drawing/2014/main" id="{0F3EBA04-07E4-35E9-6E32-7EB7304BC979}"/>
              </a:ext>
            </a:extLst>
          </p:cNvPr>
          <p:cNvSpPr/>
          <p:nvPr/>
        </p:nvSpPr>
        <p:spPr>
          <a:xfrm>
            <a:off x="-353" y="3458"/>
            <a:ext cx="13442950" cy="7557804"/>
          </a:xfrm>
          <a:prstGeom prst="rect">
            <a:avLst/>
          </a:prstGeom>
          <a:solidFill>
            <a:schemeClr val="bg1">
              <a:lumMod val="95000"/>
              <a:lumOff val="5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BAEE0EF6-FAC1-4D1C-8DA0-FCBAF73ABB12}"/>
              </a:ext>
            </a:extLst>
          </p:cNvPr>
          <p:cNvSpPr>
            <a:spLocks noGrp="1"/>
          </p:cNvSpPr>
          <p:nvPr>
            <p:ph type="title"/>
          </p:nvPr>
        </p:nvSpPr>
        <p:spPr/>
        <p:txBody>
          <a:bodyPr/>
          <a:lstStyle/>
          <a:p>
            <a:r>
              <a:rPr lang="en-GB" dirty="0">
                <a:solidFill>
                  <a:srgbClr val="FFFFFF"/>
                </a:solidFill>
              </a:rPr>
              <a:t>AUDIENCE SNAPSHOTS</a:t>
            </a:r>
            <a:endParaRPr lang="en-US" dirty="0">
              <a:solidFill>
                <a:srgbClr val="FFFFFF"/>
              </a:solidFill>
            </a:endParaRPr>
          </a:p>
        </p:txBody>
      </p:sp>
      <p:sp>
        <p:nvSpPr>
          <p:cNvPr id="3" name="Text Placeholder 2">
            <a:extLst>
              <a:ext uri="{FF2B5EF4-FFF2-40B4-BE49-F238E27FC236}">
                <a16:creationId xmlns:a16="http://schemas.microsoft.com/office/drawing/2014/main" id="{6EFBA5A6-6D7C-4D84-8A83-58DBDF6118A5}"/>
              </a:ext>
            </a:extLst>
          </p:cNvPr>
          <p:cNvSpPr>
            <a:spLocks noGrp="1"/>
          </p:cNvSpPr>
          <p:nvPr>
            <p:ph type="body" sz="quarter" idx="14"/>
          </p:nvPr>
        </p:nvSpPr>
        <p:spPr>
          <a:xfrm>
            <a:off x="270000" y="664058"/>
            <a:ext cx="12988800" cy="570982"/>
          </a:xfrm>
        </p:spPr>
        <p:txBody>
          <a:bodyPr/>
          <a:lstStyle/>
          <a:p>
            <a:r>
              <a:rPr lang="en-GB" dirty="0">
                <a:solidFill>
                  <a:srgbClr val="FFFFFF"/>
                </a:solidFill>
              </a:rPr>
              <a:t>Frequent affluent cinemagoers are more likely to be in market for new tech, a holiday and innovative household items.</a:t>
            </a:r>
          </a:p>
        </p:txBody>
      </p:sp>
      <p:sp>
        <p:nvSpPr>
          <p:cNvPr id="33" name="Text Placeholder 7">
            <a:extLst>
              <a:ext uri="{FF2B5EF4-FFF2-40B4-BE49-F238E27FC236}">
                <a16:creationId xmlns:a16="http://schemas.microsoft.com/office/drawing/2014/main" id="{BD0F0B63-B5CA-09B5-8059-2CBB2ECAC0D8}"/>
              </a:ext>
            </a:extLst>
          </p:cNvPr>
          <p:cNvSpPr txBox="1">
            <a:spLocks/>
          </p:cNvSpPr>
          <p:nvPr/>
        </p:nvSpPr>
        <p:spPr bwMode="gray">
          <a:xfrm>
            <a:off x="5494372" y="7197580"/>
            <a:ext cx="7789766" cy="246221"/>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ct val="100000"/>
              </a:lnSpc>
              <a:spcBef>
                <a:spcPts val="0"/>
              </a:spcBef>
              <a:spcAft>
                <a:spcPts val="0"/>
              </a:spcAft>
              <a:buClrTx/>
              <a:buSzTx/>
              <a:buFont typeface="Arial"/>
              <a:buNone/>
              <a:tabLst/>
              <a:defRPr/>
            </a:pPr>
            <a:r>
              <a:rPr kumimoji="0" lang="en-GB" sz="800" b="0" i="0" u="none" strike="noStrike" kern="1200" cap="none" spc="0" normalizeH="0" baseline="0" noProof="0" dirty="0">
                <a:ln>
                  <a:noFill/>
                </a:ln>
                <a:solidFill>
                  <a:srgbClr val="CAC8C8">
                    <a:lumMod val="20000"/>
                    <a:lumOff val="80000"/>
                  </a:srgbClr>
                </a:solidFill>
                <a:effectLst/>
                <a:uLnTx/>
                <a:uFillTx/>
                <a:latin typeface="Arial" charset="0"/>
                <a:ea typeface="Arial" charset="0"/>
                <a:cs typeface="Arial" charset="0"/>
              </a:rPr>
              <a:t>Source: TGI GB Jan 2024. </a:t>
            </a:r>
          </a:p>
          <a:p>
            <a:pPr marL="0" marR="0" lvl="0" indent="0" algn="r" defTabSz="961844" rtl="0" eaLnBrk="1" fontAlgn="auto" latinLnBrk="0" hangingPunct="1">
              <a:lnSpc>
                <a:spcPct val="100000"/>
              </a:lnSpc>
              <a:spcBef>
                <a:spcPts val="0"/>
              </a:spcBef>
              <a:spcAft>
                <a:spcPts val="0"/>
              </a:spcAft>
              <a:buClrTx/>
              <a:buSzTx/>
              <a:buFont typeface="Arial"/>
              <a:buNone/>
              <a:tabLst/>
              <a:defRPr/>
            </a:pPr>
            <a:r>
              <a:rPr kumimoji="0" lang="en-GB" sz="800" b="0" i="0" u="none" strike="noStrike" kern="1200" cap="none" spc="0" normalizeH="0" baseline="0" noProof="0" dirty="0">
                <a:ln>
                  <a:noFill/>
                </a:ln>
                <a:solidFill>
                  <a:srgbClr val="CAC8C8">
                    <a:lumMod val="20000"/>
                    <a:lumOff val="80000"/>
                  </a:srgbClr>
                </a:solidFill>
                <a:effectLst/>
                <a:uLnTx/>
                <a:uFillTx/>
                <a:latin typeface="Arial" charset="0"/>
                <a:ea typeface="Arial" charset="0"/>
                <a:cs typeface="Arial" charset="0"/>
              </a:rPr>
              <a:t>ABC1 heavy cinemagoers vs. average GB adult</a:t>
            </a:r>
          </a:p>
        </p:txBody>
      </p:sp>
      <p:sp>
        <p:nvSpPr>
          <p:cNvPr id="22" name="Rectangle: Rounded Corners 21">
            <a:extLst>
              <a:ext uri="{FF2B5EF4-FFF2-40B4-BE49-F238E27FC236}">
                <a16:creationId xmlns:a16="http://schemas.microsoft.com/office/drawing/2014/main" id="{BA70A3B6-DEA5-C5C6-E830-CA8EFCAA4E25}"/>
              </a:ext>
            </a:extLst>
          </p:cNvPr>
          <p:cNvSpPr/>
          <p:nvPr/>
        </p:nvSpPr>
        <p:spPr>
          <a:xfrm>
            <a:off x="3169473" y="1970385"/>
            <a:ext cx="2086849" cy="1900681"/>
          </a:xfrm>
          <a:prstGeom prst="roundRect">
            <a:avLst/>
          </a:prstGeom>
          <a:solidFill>
            <a:schemeClr val="accent5">
              <a:lumMod val="20000"/>
              <a:lumOff val="80000"/>
              <a:alpha val="31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74%</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like to try out new food products’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(Index: 124)</a:t>
            </a:r>
          </a:p>
        </p:txBody>
      </p:sp>
      <p:sp>
        <p:nvSpPr>
          <p:cNvPr id="23" name="Rectangle: Rounded Corners 22">
            <a:extLst>
              <a:ext uri="{FF2B5EF4-FFF2-40B4-BE49-F238E27FC236}">
                <a16:creationId xmlns:a16="http://schemas.microsoft.com/office/drawing/2014/main" id="{3BFA5C6D-2C68-0626-A583-B1CC7F3F54C6}"/>
              </a:ext>
            </a:extLst>
          </p:cNvPr>
          <p:cNvSpPr/>
          <p:nvPr/>
        </p:nvSpPr>
        <p:spPr>
          <a:xfrm>
            <a:off x="3169473" y="4382679"/>
            <a:ext cx="2086849" cy="1900681"/>
          </a:xfrm>
          <a:prstGeom prst="roundRect">
            <a:avLst/>
          </a:prstGeom>
          <a:solidFill>
            <a:schemeClr val="accent5">
              <a:lumMod val="20000"/>
              <a:lumOff val="80000"/>
              <a:alpha val="31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64%</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More likely to agree they are tempted to buy products they have seen advertised</a:t>
            </a:r>
          </a:p>
        </p:txBody>
      </p:sp>
      <p:sp>
        <p:nvSpPr>
          <p:cNvPr id="24" name="Rectangle: Rounded Corners 23">
            <a:extLst>
              <a:ext uri="{FF2B5EF4-FFF2-40B4-BE49-F238E27FC236}">
                <a16:creationId xmlns:a16="http://schemas.microsoft.com/office/drawing/2014/main" id="{AC8D739D-13CB-4586-FD37-A08294758778}"/>
              </a:ext>
            </a:extLst>
          </p:cNvPr>
          <p:cNvSpPr/>
          <p:nvPr/>
        </p:nvSpPr>
        <p:spPr>
          <a:xfrm>
            <a:off x="703761" y="1947884"/>
            <a:ext cx="2076377" cy="1900681"/>
          </a:xfrm>
          <a:prstGeom prst="roundRect">
            <a:avLst/>
          </a:prstGeom>
          <a:solidFill>
            <a:schemeClr val="accent5">
              <a:lumMod val="20000"/>
              <a:lumOff val="80000"/>
              <a:alpha val="31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53%</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Plan to book a holiday in the next year</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rial"/>
                <a:ea typeface="+mn-ea"/>
                <a:cs typeface="+mn-cs"/>
              </a:rPr>
              <a:t>(Index: 112)</a:t>
            </a:r>
          </a:p>
        </p:txBody>
      </p:sp>
      <p:sp>
        <p:nvSpPr>
          <p:cNvPr id="25" name="Rectangle: Rounded Corners 24">
            <a:extLst>
              <a:ext uri="{FF2B5EF4-FFF2-40B4-BE49-F238E27FC236}">
                <a16:creationId xmlns:a16="http://schemas.microsoft.com/office/drawing/2014/main" id="{BBB5D585-E698-202C-7279-16F6849BD53D}"/>
              </a:ext>
            </a:extLst>
          </p:cNvPr>
          <p:cNvSpPr/>
          <p:nvPr/>
        </p:nvSpPr>
        <p:spPr>
          <a:xfrm>
            <a:off x="703763" y="4381347"/>
            <a:ext cx="2076376" cy="1900681"/>
          </a:xfrm>
          <a:prstGeom prst="roundRect">
            <a:avLst/>
          </a:prstGeom>
          <a:solidFill>
            <a:schemeClr val="accent5">
              <a:lumMod val="20000"/>
              <a:lumOff val="80000"/>
              <a:alpha val="31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72%</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am passionate about travelling’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(Index: 146)</a:t>
            </a:r>
          </a:p>
        </p:txBody>
      </p:sp>
      <p:sp>
        <p:nvSpPr>
          <p:cNvPr id="27" name="Rectangle: Rounded Corners 26">
            <a:extLst>
              <a:ext uri="{FF2B5EF4-FFF2-40B4-BE49-F238E27FC236}">
                <a16:creationId xmlns:a16="http://schemas.microsoft.com/office/drawing/2014/main" id="{0467D844-6D43-E83E-929F-2D1B98E23C3B}"/>
              </a:ext>
            </a:extLst>
          </p:cNvPr>
          <p:cNvSpPr/>
          <p:nvPr/>
        </p:nvSpPr>
        <p:spPr>
          <a:xfrm>
            <a:off x="10661845" y="1977810"/>
            <a:ext cx="2107223" cy="1900681"/>
          </a:xfrm>
          <a:prstGeom prst="roundRect">
            <a:avLst/>
          </a:prstGeom>
          <a:solidFill>
            <a:schemeClr val="accent5">
              <a:lumMod val="20000"/>
              <a:lumOff val="80000"/>
              <a:alpha val="31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70%</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More likely to agree they like innovative cars</a:t>
            </a:r>
          </a:p>
        </p:txBody>
      </p:sp>
      <p:sp>
        <p:nvSpPr>
          <p:cNvPr id="28" name="Rectangle: Rounded Corners 27">
            <a:extLst>
              <a:ext uri="{FF2B5EF4-FFF2-40B4-BE49-F238E27FC236}">
                <a16:creationId xmlns:a16="http://schemas.microsoft.com/office/drawing/2014/main" id="{52411982-6F2B-B606-A92A-CF2022B7B36E}"/>
              </a:ext>
            </a:extLst>
          </p:cNvPr>
          <p:cNvSpPr/>
          <p:nvPr/>
        </p:nvSpPr>
        <p:spPr>
          <a:xfrm>
            <a:off x="10661845" y="4382679"/>
            <a:ext cx="2107223" cy="1900681"/>
          </a:xfrm>
          <a:prstGeom prst="roundRect">
            <a:avLst/>
          </a:prstGeom>
          <a:solidFill>
            <a:schemeClr val="accent5">
              <a:lumMod val="20000"/>
              <a:lumOff val="80000"/>
              <a:alpha val="31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54%</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More likely to be in the market for a mobile phone or headphones</a:t>
            </a:r>
          </a:p>
        </p:txBody>
      </p:sp>
      <p:sp>
        <p:nvSpPr>
          <p:cNvPr id="29" name="Rectangle: Rounded Corners 28">
            <a:extLst>
              <a:ext uri="{FF2B5EF4-FFF2-40B4-BE49-F238E27FC236}">
                <a16:creationId xmlns:a16="http://schemas.microsoft.com/office/drawing/2014/main" id="{FF7CC928-7341-7E3A-440B-263D34C0B338}"/>
              </a:ext>
            </a:extLst>
          </p:cNvPr>
          <p:cNvSpPr/>
          <p:nvPr/>
        </p:nvSpPr>
        <p:spPr>
          <a:xfrm>
            <a:off x="5633380" y="1976478"/>
            <a:ext cx="2107223" cy="1900681"/>
          </a:xfrm>
          <a:prstGeom prst="roundRect">
            <a:avLst/>
          </a:prstGeom>
          <a:solidFill>
            <a:schemeClr val="accent5">
              <a:lumMod val="20000"/>
              <a:lumOff val="80000"/>
              <a:alpha val="31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62%</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‘I'm always looking for new ideas to improve my home’</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(Index: 143)</a:t>
            </a:r>
          </a:p>
        </p:txBody>
      </p:sp>
      <p:sp>
        <p:nvSpPr>
          <p:cNvPr id="30" name="Rectangle: Rounded Corners 29">
            <a:extLst>
              <a:ext uri="{FF2B5EF4-FFF2-40B4-BE49-F238E27FC236}">
                <a16:creationId xmlns:a16="http://schemas.microsoft.com/office/drawing/2014/main" id="{79DA0BF6-FFAD-9179-8AC1-F6404E5BD2A1}"/>
              </a:ext>
            </a:extLst>
          </p:cNvPr>
          <p:cNvSpPr/>
          <p:nvPr/>
        </p:nvSpPr>
        <p:spPr>
          <a:xfrm>
            <a:off x="5633380" y="4381347"/>
            <a:ext cx="2107223" cy="1900681"/>
          </a:xfrm>
          <a:prstGeom prst="roundRect">
            <a:avLst/>
          </a:prstGeom>
          <a:solidFill>
            <a:schemeClr val="accent5">
              <a:lumMod val="20000"/>
              <a:lumOff val="80000"/>
              <a:alpha val="31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44%</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More likely to agree they like innovative household devices and appliances</a:t>
            </a:r>
          </a:p>
        </p:txBody>
      </p:sp>
      <p:sp>
        <p:nvSpPr>
          <p:cNvPr id="31" name="Rectangle: Rounded Corners 30">
            <a:extLst>
              <a:ext uri="{FF2B5EF4-FFF2-40B4-BE49-F238E27FC236}">
                <a16:creationId xmlns:a16="http://schemas.microsoft.com/office/drawing/2014/main" id="{E778A5E6-980D-A6A0-5657-E6BDCDFAF16B}"/>
              </a:ext>
            </a:extLst>
          </p:cNvPr>
          <p:cNvSpPr/>
          <p:nvPr/>
        </p:nvSpPr>
        <p:spPr>
          <a:xfrm>
            <a:off x="8177563" y="1977810"/>
            <a:ext cx="2107223" cy="1900681"/>
          </a:xfrm>
          <a:prstGeom prst="roundRect">
            <a:avLst/>
          </a:prstGeom>
          <a:solidFill>
            <a:schemeClr val="accent5">
              <a:lumMod val="20000"/>
              <a:lumOff val="80000"/>
              <a:alpha val="31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55%</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Beauty/Styling products help me feel good about myself</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(Index: 140)</a:t>
            </a:r>
          </a:p>
        </p:txBody>
      </p:sp>
      <p:sp>
        <p:nvSpPr>
          <p:cNvPr id="32" name="Rectangle: Rounded Corners 31">
            <a:extLst>
              <a:ext uri="{FF2B5EF4-FFF2-40B4-BE49-F238E27FC236}">
                <a16:creationId xmlns:a16="http://schemas.microsoft.com/office/drawing/2014/main" id="{566710EA-8038-49DD-B46A-AF2AE668AEEF}"/>
              </a:ext>
            </a:extLst>
          </p:cNvPr>
          <p:cNvSpPr/>
          <p:nvPr/>
        </p:nvSpPr>
        <p:spPr>
          <a:xfrm>
            <a:off x="8177563" y="4382679"/>
            <a:ext cx="2107223" cy="1900681"/>
          </a:xfrm>
          <a:prstGeom prst="roundRect">
            <a:avLst/>
          </a:prstGeom>
          <a:solidFill>
            <a:schemeClr val="accent5">
              <a:lumMod val="20000"/>
              <a:lumOff val="80000"/>
              <a:alpha val="31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2x</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More likely to be interested in innovations in cosmetics</a:t>
            </a:r>
          </a:p>
        </p:txBody>
      </p:sp>
      <p:sp>
        <p:nvSpPr>
          <p:cNvPr id="34" name="Text Placeholder 2">
            <a:extLst>
              <a:ext uri="{FF2B5EF4-FFF2-40B4-BE49-F238E27FC236}">
                <a16:creationId xmlns:a16="http://schemas.microsoft.com/office/drawing/2014/main" id="{759D682A-C6EC-8BC8-2055-24641BB93AE9}"/>
              </a:ext>
            </a:extLst>
          </p:cNvPr>
          <p:cNvSpPr txBox="1">
            <a:spLocks/>
          </p:cNvSpPr>
          <p:nvPr/>
        </p:nvSpPr>
        <p:spPr bwMode="gray">
          <a:xfrm>
            <a:off x="913360" y="1454173"/>
            <a:ext cx="1625475" cy="285491"/>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Travel &amp; Holiday</a:t>
            </a:r>
          </a:p>
        </p:txBody>
      </p:sp>
      <p:sp>
        <p:nvSpPr>
          <p:cNvPr id="35" name="Text Placeholder 2">
            <a:extLst>
              <a:ext uri="{FF2B5EF4-FFF2-40B4-BE49-F238E27FC236}">
                <a16:creationId xmlns:a16="http://schemas.microsoft.com/office/drawing/2014/main" id="{0E14202A-92A6-8EF9-5A62-24C188AFE66C}"/>
              </a:ext>
            </a:extLst>
          </p:cNvPr>
          <p:cNvSpPr txBox="1">
            <a:spLocks/>
          </p:cNvSpPr>
          <p:nvPr/>
        </p:nvSpPr>
        <p:spPr bwMode="gray">
          <a:xfrm>
            <a:off x="3384323" y="1454173"/>
            <a:ext cx="1625475" cy="285491"/>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Food </a:t>
            </a:r>
          </a:p>
        </p:txBody>
      </p:sp>
      <p:sp>
        <p:nvSpPr>
          <p:cNvPr id="36" name="Text Placeholder 2">
            <a:extLst>
              <a:ext uri="{FF2B5EF4-FFF2-40B4-BE49-F238E27FC236}">
                <a16:creationId xmlns:a16="http://schemas.microsoft.com/office/drawing/2014/main" id="{0717D701-8E76-34D8-F3DE-D60FCF815AA5}"/>
              </a:ext>
            </a:extLst>
          </p:cNvPr>
          <p:cNvSpPr txBox="1">
            <a:spLocks/>
          </p:cNvSpPr>
          <p:nvPr/>
        </p:nvSpPr>
        <p:spPr bwMode="gray">
          <a:xfrm>
            <a:off x="5855286" y="1454173"/>
            <a:ext cx="1625475" cy="285491"/>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DIY &amp; Household</a:t>
            </a:r>
          </a:p>
        </p:txBody>
      </p:sp>
      <p:sp>
        <p:nvSpPr>
          <p:cNvPr id="37" name="Text Placeholder 2">
            <a:extLst>
              <a:ext uri="{FF2B5EF4-FFF2-40B4-BE49-F238E27FC236}">
                <a16:creationId xmlns:a16="http://schemas.microsoft.com/office/drawing/2014/main" id="{97C2E2AC-5E36-3E7E-3545-06EA2B3E528C}"/>
              </a:ext>
            </a:extLst>
          </p:cNvPr>
          <p:cNvSpPr txBox="1">
            <a:spLocks/>
          </p:cNvSpPr>
          <p:nvPr/>
        </p:nvSpPr>
        <p:spPr bwMode="gray">
          <a:xfrm>
            <a:off x="8433154" y="1454173"/>
            <a:ext cx="1625475" cy="285491"/>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Health &amp; Beauty</a:t>
            </a:r>
          </a:p>
        </p:txBody>
      </p:sp>
      <p:sp>
        <p:nvSpPr>
          <p:cNvPr id="38" name="Text Placeholder 2">
            <a:extLst>
              <a:ext uri="{FF2B5EF4-FFF2-40B4-BE49-F238E27FC236}">
                <a16:creationId xmlns:a16="http://schemas.microsoft.com/office/drawing/2014/main" id="{B576AB8F-8F14-E0FD-8808-30B816631DFD}"/>
              </a:ext>
            </a:extLst>
          </p:cNvPr>
          <p:cNvSpPr txBox="1">
            <a:spLocks/>
          </p:cNvSpPr>
          <p:nvPr/>
        </p:nvSpPr>
        <p:spPr bwMode="gray">
          <a:xfrm>
            <a:off x="10902718" y="1454173"/>
            <a:ext cx="1625475" cy="285491"/>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Tech &amp; Automotive</a:t>
            </a:r>
          </a:p>
        </p:txBody>
      </p:sp>
    </p:spTree>
    <p:extLst>
      <p:ext uri="{BB962C8B-B14F-4D97-AF65-F5344CB8AC3E}">
        <p14:creationId xmlns:p14="http://schemas.microsoft.com/office/powerpoint/2010/main" val="231324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70000" y="1850804"/>
            <a:ext cx="8261160" cy="2677781"/>
          </a:xfrm>
        </p:spPr>
        <p:txBody>
          <a:bodyPr/>
          <a:lstStyle/>
          <a:p>
            <a:pPr>
              <a:lnSpc>
                <a:spcPts val="1800"/>
              </a:lnSpc>
            </a:pPr>
            <a:r>
              <a:rPr lang="en-GB" altLang="en-US" sz="1100" dirty="0">
                <a:solidFill>
                  <a:schemeClr val="accent4"/>
                </a:solidFill>
                <a:latin typeface="Arial" pitchFamily="34" charset="0"/>
                <a:cs typeface="Arial" pitchFamily="34" charset="0"/>
              </a:rPr>
              <a:t>SYNOPSIS</a:t>
            </a:r>
          </a:p>
          <a:p>
            <a:pPr>
              <a:lnSpc>
                <a:spcPts val="1800"/>
              </a:lnSpc>
            </a:pPr>
            <a:r>
              <a:rPr lang="en-GB" sz="1100" b="0" i="0" dirty="0">
                <a:solidFill>
                  <a:srgbClr val="202122"/>
                </a:solidFill>
                <a:effectLst/>
                <a:latin typeface="Arial" panose="020B0604020202020204" pitchFamily="34" charset="0"/>
              </a:rPr>
              <a:t>After being saved by Maximus in </a:t>
            </a:r>
            <a:r>
              <a:rPr lang="en-GB" sz="1100" b="0" i="1" dirty="0">
                <a:solidFill>
                  <a:srgbClr val="202122"/>
                </a:solidFill>
                <a:effectLst/>
                <a:latin typeface="Arial" panose="020B0604020202020204" pitchFamily="34" charset="0"/>
              </a:rPr>
              <a:t>Gladiator</a:t>
            </a:r>
            <a:r>
              <a:rPr lang="en-GB" sz="1100" b="0" i="0" dirty="0">
                <a:solidFill>
                  <a:srgbClr val="202122"/>
                </a:solidFill>
                <a:effectLst/>
                <a:latin typeface="Arial" panose="020B0604020202020204" pitchFamily="34" charset="0"/>
              </a:rPr>
              <a:t>, Lucius, the </a:t>
            </a:r>
            <a:r>
              <a:rPr lang="en-GB" sz="1100" b="0" dirty="0">
                <a:solidFill>
                  <a:srgbClr val="202122"/>
                </a:solidFill>
                <a:latin typeface="Arial" panose="020B0604020202020204" pitchFamily="34" charset="0"/>
              </a:rPr>
              <a:t>nephew of Commodus, is now a </a:t>
            </a:r>
            <a:r>
              <a:rPr lang="en-GB" sz="1100" b="0" i="0" dirty="0">
                <a:solidFill>
                  <a:srgbClr val="202122"/>
                </a:solidFill>
                <a:effectLst/>
                <a:latin typeface="Arial" panose="020B0604020202020204" pitchFamily="34" charset="0"/>
              </a:rPr>
              <a:t>grown man.</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dirty="0">
                <a:solidFill>
                  <a:schemeClr val="accent4"/>
                </a:solidFill>
                <a:latin typeface="Arial" pitchFamily="34" charset="0"/>
                <a:cs typeface="Arial" pitchFamily="34" charset="0"/>
              </a:rPr>
              <a:t>CAST</a:t>
            </a:r>
          </a:p>
          <a:p>
            <a:pPr>
              <a:lnSpc>
                <a:spcPts val="1800"/>
              </a:lnSpc>
            </a:pPr>
            <a:r>
              <a:rPr lang="en-GB" sz="1100" b="0" dirty="0">
                <a:solidFill>
                  <a:schemeClr val="bg1"/>
                </a:solidFill>
                <a:latin typeface="Arial" pitchFamily="34" charset="0"/>
                <a:cs typeface="Arial" pitchFamily="34" charset="0"/>
              </a:rPr>
              <a:t>Denzel Washington, Paul Mescal, Pedro Pascal, Connie Nielsen, Joseph Quinn, Derek Jacobi</a:t>
            </a:r>
          </a:p>
          <a:p>
            <a:pPr>
              <a:lnSpc>
                <a:spcPts val="1800"/>
              </a:lnSpc>
            </a:pPr>
            <a:endParaRPr lang="en-GB" altLang="en-US" sz="1100" dirty="0">
              <a:solidFill>
                <a:schemeClr val="bg1"/>
              </a:solidFill>
              <a:latin typeface="Arial" pitchFamily="34" charset="0"/>
              <a:cs typeface="Arial" pitchFamily="34" charset="0"/>
            </a:endParaRPr>
          </a:p>
          <a:p>
            <a:pPr>
              <a:lnSpc>
                <a:spcPts val="1800"/>
              </a:lnSpc>
            </a:pPr>
            <a:r>
              <a:rPr lang="en-GB" altLang="en-US" sz="1100" dirty="0">
                <a:solidFill>
                  <a:schemeClr val="accent4"/>
                </a:solidFill>
                <a:latin typeface="Arial" pitchFamily="34" charset="0"/>
                <a:cs typeface="Arial" pitchFamily="34" charset="0"/>
              </a:rPr>
              <a:t>THE DCM TAKE</a:t>
            </a:r>
          </a:p>
          <a:p>
            <a:pPr>
              <a:lnSpc>
                <a:spcPts val="1800"/>
              </a:lnSpc>
            </a:pPr>
            <a:r>
              <a:rPr lang="en-GB" altLang="en-US" sz="1100" b="0" i="1" dirty="0">
                <a:solidFill>
                  <a:schemeClr val="bg1"/>
                </a:solidFill>
                <a:latin typeface="Arial" pitchFamily="34" charset="0"/>
                <a:cs typeface="Arial" pitchFamily="34" charset="0"/>
              </a:rPr>
              <a:t>Gladiator </a:t>
            </a:r>
            <a:r>
              <a:rPr lang="en-GB" altLang="en-US" sz="1100" b="0" dirty="0">
                <a:solidFill>
                  <a:schemeClr val="bg1"/>
                </a:solidFill>
                <a:latin typeface="Arial" pitchFamily="34" charset="0"/>
                <a:cs typeface="Arial" pitchFamily="34" charset="0"/>
              </a:rPr>
              <a:t>was a huge hit in the UK, taking £31m at the box office back in 2000, and was the #1 movie at the UK box office for 7 weekends – a feat only matched by </a:t>
            </a:r>
            <a:r>
              <a:rPr lang="en-GB" altLang="en-US" sz="1100" b="0" i="1" dirty="0">
                <a:solidFill>
                  <a:schemeClr val="bg1"/>
                </a:solidFill>
                <a:latin typeface="Arial" pitchFamily="34" charset="0"/>
                <a:cs typeface="Arial" pitchFamily="34" charset="0"/>
              </a:rPr>
              <a:t>Avatar </a:t>
            </a:r>
            <a:r>
              <a:rPr lang="en-GB" altLang="en-US" sz="1100" b="0" dirty="0">
                <a:solidFill>
                  <a:schemeClr val="bg1"/>
                </a:solidFill>
                <a:latin typeface="Arial" pitchFamily="34" charset="0"/>
                <a:cs typeface="Arial" pitchFamily="34" charset="0"/>
              </a:rPr>
              <a:t>and </a:t>
            </a:r>
            <a:r>
              <a:rPr lang="en-GB" altLang="en-US" sz="1100" b="0" i="1" dirty="0">
                <a:solidFill>
                  <a:schemeClr val="bg1"/>
                </a:solidFill>
                <a:latin typeface="Arial" pitchFamily="34" charset="0"/>
                <a:cs typeface="Arial" pitchFamily="34" charset="0"/>
              </a:rPr>
              <a:t>Tenet </a:t>
            </a:r>
            <a:r>
              <a:rPr lang="en-GB" altLang="en-US" sz="1100" b="0" dirty="0">
                <a:solidFill>
                  <a:schemeClr val="bg1"/>
                </a:solidFill>
                <a:latin typeface="Arial" pitchFamily="34" charset="0"/>
                <a:cs typeface="Arial" pitchFamily="34" charset="0"/>
              </a:rPr>
              <a:t>since. Director Ridley Scott reunites with screenwriter David Scarpa (</a:t>
            </a:r>
            <a:r>
              <a:rPr lang="en-GB" altLang="en-US" sz="1100" b="0" i="1" dirty="0">
                <a:solidFill>
                  <a:schemeClr val="bg1"/>
                </a:solidFill>
                <a:latin typeface="Arial" pitchFamily="34" charset="0"/>
                <a:cs typeface="Arial" pitchFamily="34" charset="0"/>
              </a:rPr>
              <a:t>Napoleon) </a:t>
            </a:r>
            <a:r>
              <a:rPr lang="en-GB" altLang="en-US" sz="1100" b="0" dirty="0">
                <a:solidFill>
                  <a:schemeClr val="bg1"/>
                </a:solidFill>
                <a:latin typeface="Arial" pitchFamily="34" charset="0"/>
                <a:cs typeface="Arial" pitchFamily="34" charset="0"/>
              </a:rPr>
              <a:t>to revisit this historical epic and pick the story up years later, with internet favourites Paul Mescal and Pedro Pascal now in leading roles.</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We expect this film will play well with an ABC1-skewing male audience, and with a release date at the end of November is perfectly timed for extending reach and cut through with this audience in the lead up to the key festive period. </a:t>
            </a:r>
            <a:endParaRPr lang="en-GB" altLang="en-US" sz="1100" b="0" i="1" dirty="0">
              <a:solidFill>
                <a:schemeClr val="bg1"/>
              </a:solidFill>
              <a:latin typeface="Arial" pitchFamily="34" charset="0"/>
              <a:cs typeface="Arial" pitchFamily="34" charset="0"/>
            </a:endParaRPr>
          </a:p>
          <a:p>
            <a:pPr>
              <a:lnSpc>
                <a:spcPts val="1800"/>
              </a:lnSpc>
            </a:pPr>
            <a:endParaRPr lang="en-GB" altLang="en-US" sz="1100" b="0" dirty="0">
              <a:solidFill>
                <a:schemeClr val="accent4"/>
              </a:solidFill>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GLADIATOR II</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GB" dirty="0"/>
              <a:t>The follow-up to the 2000 classic epic and Best Picture winner</a:t>
            </a:r>
            <a:endParaRPr lang="en-US" dirty="0"/>
          </a:p>
        </p:txBody>
      </p:sp>
      <p:sp>
        <p:nvSpPr>
          <p:cNvPr id="16" name="Rectangle 15">
            <a:extLst>
              <a:ext uri="{FF2B5EF4-FFF2-40B4-BE49-F238E27FC236}">
                <a16:creationId xmlns:a16="http://schemas.microsoft.com/office/drawing/2014/main" id="{55822937-1369-4930-8648-0951018680F8}"/>
              </a:ext>
            </a:extLst>
          </p:cNvPr>
          <p:cNvSpPr/>
          <p:nvPr/>
        </p:nvSpPr>
        <p:spPr>
          <a:xfrm>
            <a:off x="9978099" y="7208658"/>
            <a:ext cx="3425939"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7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50950" y="1056069"/>
          <a:ext cx="8225035" cy="656000"/>
        </p:xfrm>
        <a:graphic>
          <a:graphicData uri="http://schemas.openxmlformats.org/drawingml/2006/table">
            <a:tbl>
              <a:tblPr firstRow="1" bandRow="1">
                <a:tableStyleId>{5C22544A-7EE6-4342-B048-85BDC9FD1C3A}</a:tableStyleId>
              </a:tblPr>
              <a:tblGrid>
                <a:gridCol w="1370175">
                  <a:extLst>
                    <a:ext uri="{9D8B030D-6E8A-4147-A177-3AD203B41FA5}">
                      <a16:colId xmlns:a16="http://schemas.microsoft.com/office/drawing/2014/main" val="1043653864"/>
                    </a:ext>
                  </a:extLst>
                </a:gridCol>
                <a:gridCol w="2148143">
                  <a:extLst>
                    <a:ext uri="{9D8B030D-6E8A-4147-A177-3AD203B41FA5}">
                      <a16:colId xmlns:a16="http://schemas.microsoft.com/office/drawing/2014/main" val="1430915649"/>
                    </a:ext>
                  </a:extLst>
                </a:gridCol>
                <a:gridCol w="1164695">
                  <a:extLst>
                    <a:ext uri="{9D8B030D-6E8A-4147-A177-3AD203B41FA5}">
                      <a16:colId xmlns:a16="http://schemas.microsoft.com/office/drawing/2014/main" val="1969532920"/>
                    </a:ext>
                  </a:extLst>
                </a:gridCol>
                <a:gridCol w="1336271">
                  <a:extLst>
                    <a:ext uri="{9D8B030D-6E8A-4147-A177-3AD203B41FA5}">
                      <a16:colId xmlns:a16="http://schemas.microsoft.com/office/drawing/2014/main" val="696929619"/>
                    </a:ext>
                  </a:extLst>
                </a:gridCol>
                <a:gridCol w="2205751">
                  <a:extLst>
                    <a:ext uri="{9D8B030D-6E8A-4147-A177-3AD203B41FA5}">
                      <a16:colId xmlns:a16="http://schemas.microsoft.com/office/drawing/2014/main" val="214587584"/>
                    </a:ext>
                  </a:extLst>
                </a:gridCol>
              </a:tblGrid>
              <a:tr h="275711">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80289">
                <a:tc>
                  <a:txBody>
                    <a:bodyPr/>
                    <a:lstStyle/>
                    <a:p>
                      <a:pPr algn="ctr"/>
                      <a:r>
                        <a:rPr lang="en-GB" sz="1000" b="0" kern="1200" dirty="0">
                          <a:solidFill>
                            <a:schemeClr val="bg1"/>
                          </a:solidFill>
                          <a:latin typeface="+mn-lt"/>
                          <a:ea typeface="+mn-ea"/>
                          <a:cs typeface="+mn-cs"/>
                        </a:rPr>
                        <a:t>15 November 2024</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2.4m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Action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nvGraphicFramePr>
        <p:xfrm>
          <a:off x="270000" y="5368629"/>
          <a:ext cx="8261160" cy="1441246"/>
        </p:xfrm>
        <a:graphic>
          <a:graphicData uri="http://schemas.openxmlformats.org/drawingml/2006/table">
            <a:tbl>
              <a:tblPr firstRow="1" bandRow="1">
                <a:tableStyleId>{5C22544A-7EE6-4342-B048-85BDC9FD1C3A}</a:tableStyleId>
              </a:tblPr>
              <a:tblGrid>
                <a:gridCol w="1376860">
                  <a:extLst>
                    <a:ext uri="{9D8B030D-6E8A-4147-A177-3AD203B41FA5}">
                      <a16:colId xmlns:a16="http://schemas.microsoft.com/office/drawing/2014/main" val="1395259455"/>
                    </a:ext>
                  </a:extLst>
                </a:gridCol>
                <a:gridCol w="1376860">
                  <a:extLst>
                    <a:ext uri="{9D8B030D-6E8A-4147-A177-3AD203B41FA5}">
                      <a16:colId xmlns:a16="http://schemas.microsoft.com/office/drawing/2014/main" val="683455642"/>
                    </a:ext>
                  </a:extLst>
                </a:gridCol>
                <a:gridCol w="1376860">
                  <a:extLst>
                    <a:ext uri="{9D8B030D-6E8A-4147-A177-3AD203B41FA5}">
                      <a16:colId xmlns:a16="http://schemas.microsoft.com/office/drawing/2014/main" val="2016657501"/>
                    </a:ext>
                  </a:extLst>
                </a:gridCol>
                <a:gridCol w="1376860">
                  <a:extLst>
                    <a:ext uri="{9D8B030D-6E8A-4147-A177-3AD203B41FA5}">
                      <a16:colId xmlns:a16="http://schemas.microsoft.com/office/drawing/2014/main" val="2752111294"/>
                    </a:ext>
                  </a:extLst>
                </a:gridCol>
                <a:gridCol w="1376860">
                  <a:extLst>
                    <a:ext uri="{9D8B030D-6E8A-4147-A177-3AD203B41FA5}">
                      <a16:colId xmlns:a16="http://schemas.microsoft.com/office/drawing/2014/main" val="1099605818"/>
                    </a:ext>
                  </a:extLst>
                </a:gridCol>
                <a:gridCol w="1376860">
                  <a:extLst>
                    <a:ext uri="{9D8B030D-6E8A-4147-A177-3AD203B41FA5}">
                      <a16:colId xmlns:a16="http://schemas.microsoft.com/office/drawing/2014/main" val="19339951"/>
                    </a:ext>
                  </a:extLst>
                </a:gridCol>
              </a:tblGrid>
              <a:tr h="339847">
                <a:tc>
                  <a:txBody>
                    <a:bodyPr/>
                    <a:lstStyle/>
                    <a:p>
                      <a:pPr algn="ctr"/>
                      <a:endParaRPr lang="en-GB"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Adults (16+)</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16-34 Ads</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16-34 Men</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ABC1 Ads</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ABC1 Men</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339847">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339847">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2.4m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992k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677k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421705">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13" name="Picture 12" descr="A person in a garment&#10;&#10;Description automatically generated">
            <a:extLst>
              <a:ext uri="{FF2B5EF4-FFF2-40B4-BE49-F238E27FC236}">
                <a16:creationId xmlns:a16="http://schemas.microsoft.com/office/drawing/2014/main" id="{F688866C-1082-49AA-98E0-CD982BE229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62519" y="181744"/>
            <a:ext cx="4358559" cy="6628131"/>
          </a:xfrm>
          <a:prstGeom prst="rect">
            <a:avLst/>
          </a:prstGeom>
        </p:spPr>
      </p:pic>
    </p:spTree>
    <p:extLst>
      <p:ext uri="{BB962C8B-B14F-4D97-AF65-F5344CB8AC3E}">
        <p14:creationId xmlns:p14="http://schemas.microsoft.com/office/powerpoint/2010/main" val="223784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1C6286-B4F6-F449-9756-31F540C269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2" y="0"/>
            <a:ext cx="13442949" cy="7076662"/>
          </a:xfrm>
          <a:prstGeom prst="rect">
            <a:avLst/>
          </a:prstGeom>
        </p:spPr>
      </p:pic>
      <p:sp>
        <p:nvSpPr>
          <p:cNvPr id="19" name="Rectangle 18">
            <a:extLst>
              <a:ext uri="{FF2B5EF4-FFF2-40B4-BE49-F238E27FC236}">
                <a16:creationId xmlns:a16="http://schemas.microsoft.com/office/drawing/2014/main" id="{0F3EBA04-07E4-35E9-6E32-7EB7304BC979}"/>
              </a:ext>
            </a:extLst>
          </p:cNvPr>
          <p:cNvSpPr/>
          <p:nvPr/>
        </p:nvSpPr>
        <p:spPr>
          <a:xfrm>
            <a:off x="-353" y="0"/>
            <a:ext cx="13442950" cy="7076661"/>
          </a:xfrm>
          <a:prstGeom prst="rect">
            <a:avLst/>
          </a:prstGeom>
          <a:solidFill>
            <a:schemeClr val="accent4">
              <a:lumMod val="50000"/>
              <a:alpha val="3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BAEE0EF6-FAC1-4D1C-8DA0-FCBAF73ABB12}"/>
              </a:ext>
            </a:extLst>
          </p:cNvPr>
          <p:cNvSpPr>
            <a:spLocks noGrp="1"/>
          </p:cNvSpPr>
          <p:nvPr>
            <p:ph type="title"/>
          </p:nvPr>
        </p:nvSpPr>
        <p:spPr/>
        <p:txBody>
          <a:bodyPr/>
          <a:lstStyle/>
          <a:p>
            <a:r>
              <a:rPr lang="en-US" dirty="0">
                <a:solidFill>
                  <a:srgbClr val="FFFFFF"/>
                </a:solidFill>
              </a:rPr>
              <a:t>T</a:t>
            </a:r>
            <a:r>
              <a:rPr lang="en-GB" dirty="0">
                <a:solidFill>
                  <a:srgbClr val="FFFFFF"/>
                </a:solidFill>
              </a:rPr>
              <a:t>he acclaimed predecessor</a:t>
            </a:r>
            <a:endParaRPr lang="en-US" dirty="0">
              <a:solidFill>
                <a:srgbClr val="FFFFFF"/>
              </a:solidFill>
            </a:endParaRPr>
          </a:p>
        </p:txBody>
      </p:sp>
      <p:sp>
        <p:nvSpPr>
          <p:cNvPr id="3" name="Text Placeholder 2">
            <a:extLst>
              <a:ext uri="{FF2B5EF4-FFF2-40B4-BE49-F238E27FC236}">
                <a16:creationId xmlns:a16="http://schemas.microsoft.com/office/drawing/2014/main" id="{6EFBA5A6-6D7C-4D84-8A83-58DBDF6118A5}"/>
              </a:ext>
            </a:extLst>
          </p:cNvPr>
          <p:cNvSpPr>
            <a:spLocks noGrp="1"/>
          </p:cNvSpPr>
          <p:nvPr>
            <p:ph type="body" sz="quarter" idx="14"/>
          </p:nvPr>
        </p:nvSpPr>
        <p:spPr>
          <a:xfrm>
            <a:off x="270000" y="664058"/>
            <a:ext cx="12988800" cy="570982"/>
          </a:xfrm>
        </p:spPr>
        <p:txBody>
          <a:bodyPr/>
          <a:lstStyle/>
          <a:p>
            <a:r>
              <a:rPr lang="en-GB" dirty="0">
                <a:solidFill>
                  <a:srgbClr val="FFFFFF"/>
                </a:solidFill>
              </a:rPr>
              <a:t>The first movie released in 2000 to box office success, critical acclaim and awards success.</a:t>
            </a:r>
          </a:p>
        </p:txBody>
      </p:sp>
      <p:sp>
        <p:nvSpPr>
          <p:cNvPr id="13" name="Rectangle: Rounded Corners 12">
            <a:extLst>
              <a:ext uri="{FF2B5EF4-FFF2-40B4-BE49-F238E27FC236}">
                <a16:creationId xmlns:a16="http://schemas.microsoft.com/office/drawing/2014/main" id="{F2C80477-D140-F1E8-0BEC-0CC02C811006}"/>
              </a:ext>
            </a:extLst>
          </p:cNvPr>
          <p:cNvSpPr/>
          <p:nvPr/>
        </p:nvSpPr>
        <p:spPr>
          <a:xfrm>
            <a:off x="4958695" y="2020666"/>
            <a:ext cx="3524853" cy="3519925"/>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Arial"/>
                <a:ea typeface="+mn-ea"/>
                <a:cs typeface="+mn-cs"/>
              </a:rPr>
              <a:t>5</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Academy Awards won, including two of the biggest prizes for Best Picture and Best Actor</a:t>
            </a:r>
          </a:p>
        </p:txBody>
      </p:sp>
      <p:sp>
        <p:nvSpPr>
          <p:cNvPr id="33" name="Text Placeholder 7">
            <a:extLst>
              <a:ext uri="{FF2B5EF4-FFF2-40B4-BE49-F238E27FC236}">
                <a16:creationId xmlns:a16="http://schemas.microsoft.com/office/drawing/2014/main" id="{BD0F0B63-B5CA-09B5-8059-2CBB2ECAC0D8}"/>
              </a:ext>
            </a:extLst>
          </p:cNvPr>
          <p:cNvSpPr txBox="1">
            <a:spLocks/>
          </p:cNvSpPr>
          <p:nvPr/>
        </p:nvSpPr>
        <p:spPr bwMode="gray">
          <a:xfrm>
            <a:off x="5494372" y="7259135"/>
            <a:ext cx="7789766" cy="123111"/>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IBOE, Academy Awards Database, BAFTA Awards Database</a:t>
            </a:r>
          </a:p>
        </p:txBody>
      </p:sp>
      <p:sp>
        <p:nvSpPr>
          <p:cNvPr id="2" name="Rectangle: Rounded Corners 1">
            <a:extLst>
              <a:ext uri="{FF2B5EF4-FFF2-40B4-BE49-F238E27FC236}">
                <a16:creationId xmlns:a16="http://schemas.microsoft.com/office/drawing/2014/main" id="{D6215777-939B-10CC-6A35-A1F6E87722EB}"/>
              </a:ext>
            </a:extLst>
          </p:cNvPr>
          <p:cNvSpPr/>
          <p:nvPr/>
        </p:nvSpPr>
        <p:spPr>
          <a:xfrm>
            <a:off x="594520" y="2020667"/>
            <a:ext cx="3524853" cy="3519925"/>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Arial"/>
                <a:ea typeface="+mn-ea"/>
                <a:cs typeface="+mn-cs"/>
              </a:rPr>
              <a:t>£31m</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UK box office – the second-biggest box office film of 2000 behind </a:t>
            </a:r>
            <a:r>
              <a:rPr kumimoji="0" lang="en-GB" sz="1800" b="0" i="1" u="none" strike="noStrike" kern="1200" cap="none" spc="0" normalizeH="0" baseline="0" noProof="0" dirty="0">
                <a:ln>
                  <a:noFill/>
                </a:ln>
                <a:solidFill>
                  <a:srgbClr val="FFFFFF"/>
                </a:solidFill>
                <a:effectLst/>
                <a:uLnTx/>
                <a:uFillTx/>
                <a:latin typeface="Arial"/>
                <a:ea typeface="+mn-ea"/>
                <a:cs typeface="+mn-cs"/>
              </a:rPr>
              <a:t>Toy Story 2</a:t>
            </a:r>
            <a:r>
              <a:rPr kumimoji="0" lang="en-GB" sz="1800" b="0" i="0" u="none" strike="noStrike" kern="1200" cap="none" spc="0" normalizeH="0" baseline="0" noProof="0" dirty="0">
                <a:ln>
                  <a:noFill/>
                </a:ln>
                <a:solidFill>
                  <a:srgbClr val="FFFFFF"/>
                </a:solidFill>
                <a:effectLst/>
                <a:uLnTx/>
                <a:uFillTx/>
                <a:latin typeface="Arial"/>
                <a:ea typeface="+mn-ea"/>
                <a:cs typeface="+mn-cs"/>
              </a:rPr>
              <a:t> </a:t>
            </a:r>
          </a:p>
        </p:txBody>
      </p:sp>
      <p:sp>
        <p:nvSpPr>
          <p:cNvPr id="8" name="Rectangle: Rounded Corners 7">
            <a:extLst>
              <a:ext uri="{FF2B5EF4-FFF2-40B4-BE49-F238E27FC236}">
                <a16:creationId xmlns:a16="http://schemas.microsoft.com/office/drawing/2014/main" id="{8F0D74E4-CA5D-0158-9935-8C9E4A295B71}"/>
              </a:ext>
            </a:extLst>
          </p:cNvPr>
          <p:cNvSpPr/>
          <p:nvPr/>
        </p:nvSpPr>
        <p:spPr>
          <a:xfrm>
            <a:off x="9322870" y="2020665"/>
            <a:ext cx="3524853" cy="3519925"/>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Arial"/>
                <a:ea typeface="+mn-ea"/>
                <a:cs typeface="+mn-cs"/>
              </a:rPr>
              <a:t>#36</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In the IMDB Top 250</a:t>
            </a:r>
          </a:p>
        </p:txBody>
      </p:sp>
    </p:spTree>
    <p:extLst>
      <p:ext uri="{BB962C8B-B14F-4D97-AF65-F5344CB8AC3E}">
        <p14:creationId xmlns:p14="http://schemas.microsoft.com/office/powerpoint/2010/main" val="70785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E820C11-9D61-41DB-B1E3-BEB12611042C}"/>
              </a:ext>
            </a:extLst>
          </p:cNvPr>
          <p:cNvCxnSpPr>
            <a:stCxn id="27" idx="5"/>
          </p:cNvCxnSpPr>
          <p:nvPr/>
        </p:nvCxnSpPr>
        <p:spPr>
          <a:xfrm>
            <a:off x="2395990" y="3305885"/>
            <a:ext cx="784955" cy="92564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1C1DAD-C898-45C0-98CF-83E8432043B9}"/>
              </a:ext>
            </a:extLst>
          </p:cNvPr>
          <p:cNvCxnSpPr>
            <a:cxnSpLocks/>
            <a:stCxn id="29" idx="3"/>
            <a:endCxn id="28" idx="7"/>
          </p:cNvCxnSpPr>
          <p:nvPr/>
        </p:nvCxnSpPr>
        <p:spPr>
          <a:xfrm flipH="1">
            <a:off x="4593255" y="3308314"/>
            <a:ext cx="735084" cy="94463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39A746-F186-4AFC-85EB-F99B63F06EB7}"/>
              </a:ext>
            </a:extLst>
          </p:cNvPr>
          <p:cNvCxnSpPr>
            <a:cxnSpLocks/>
            <a:stCxn id="30" idx="1"/>
            <a:endCxn id="29" idx="5"/>
          </p:cNvCxnSpPr>
          <p:nvPr/>
        </p:nvCxnSpPr>
        <p:spPr>
          <a:xfrm flipH="1" flipV="1">
            <a:off x="7102991" y="3308314"/>
            <a:ext cx="928422" cy="94463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EE33CBC-0BAD-46AC-B33B-6626EEA77545}"/>
              </a:ext>
            </a:extLst>
          </p:cNvPr>
          <p:cNvCxnSpPr>
            <a:cxnSpLocks/>
            <a:stCxn id="30" idx="7"/>
            <a:endCxn id="31" idx="3"/>
          </p:cNvCxnSpPr>
          <p:nvPr/>
        </p:nvCxnSpPr>
        <p:spPr>
          <a:xfrm flipV="1">
            <a:off x="9806065" y="3305885"/>
            <a:ext cx="735084" cy="94706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38FF524-297D-9640-BB17-50356B264C85}"/>
              </a:ext>
            </a:extLst>
          </p:cNvPr>
          <p:cNvSpPr>
            <a:spLocks noGrp="1"/>
          </p:cNvSpPr>
          <p:nvPr>
            <p:ph type="title"/>
          </p:nvPr>
        </p:nvSpPr>
        <p:spPr/>
        <p:txBody>
          <a:bodyPr/>
          <a:lstStyle/>
          <a:p>
            <a:r>
              <a:rPr lang="en-US" dirty="0"/>
              <a:t>Ridley Scott HAS BEEN A CONSISTENT HIT-MAKER AT THE UK BOX OFFICE</a:t>
            </a:r>
            <a:endParaRPr lang="en-GB" dirty="0"/>
          </a:p>
        </p:txBody>
      </p:sp>
      <p:sp>
        <p:nvSpPr>
          <p:cNvPr id="4" name="Text Placeholder 3">
            <a:extLst>
              <a:ext uri="{FF2B5EF4-FFF2-40B4-BE49-F238E27FC236}">
                <a16:creationId xmlns:a16="http://schemas.microsoft.com/office/drawing/2014/main" id="{F7BD3D95-6967-8712-798D-675C66A8AA10}"/>
              </a:ext>
            </a:extLst>
          </p:cNvPr>
          <p:cNvSpPr>
            <a:spLocks noGrp="1"/>
          </p:cNvSpPr>
          <p:nvPr>
            <p:ph type="body" sz="quarter" idx="17"/>
          </p:nvPr>
        </p:nvSpPr>
        <p:spPr>
          <a:xfrm>
            <a:off x="5623489" y="3798820"/>
            <a:ext cx="1183729" cy="173174"/>
          </a:xfrm>
        </p:spPr>
        <p:txBody>
          <a:bodyPr/>
          <a:lstStyle/>
          <a:p>
            <a:pPr algn="ctr"/>
            <a:r>
              <a:rPr lang="en-US" dirty="0">
                <a:solidFill>
                  <a:schemeClr val="accent4"/>
                </a:solidFill>
              </a:rPr>
              <a:t>Alien: Covenant</a:t>
            </a:r>
          </a:p>
          <a:p>
            <a:pPr algn="ctr"/>
            <a:r>
              <a:rPr lang="en-US" b="0" dirty="0">
                <a:solidFill>
                  <a:schemeClr val="accent6"/>
                </a:solidFill>
              </a:rPr>
              <a:t>£13m UK BO</a:t>
            </a:r>
            <a:endParaRPr lang="en-GB" b="0" dirty="0">
              <a:solidFill>
                <a:schemeClr val="accent6"/>
              </a:solidFill>
            </a:endParaRPr>
          </a:p>
          <a:p>
            <a:pPr algn="ctr"/>
            <a:endParaRPr lang="en-GB" dirty="0">
              <a:solidFill>
                <a:schemeClr val="accent4"/>
              </a:solidFill>
            </a:endParaRPr>
          </a:p>
        </p:txBody>
      </p:sp>
      <p:sp>
        <p:nvSpPr>
          <p:cNvPr id="7" name="Text Placeholder 6">
            <a:extLst>
              <a:ext uri="{FF2B5EF4-FFF2-40B4-BE49-F238E27FC236}">
                <a16:creationId xmlns:a16="http://schemas.microsoft.com/office/drawing/2014/main" id="{44CE2613-D087-81CE-8ECB-E0693491253A}"/>
              </a:ext>
            </a:extLst>
          </p:cNvPr>
          <p:cNvSpPr>
            <a:spLocks noGrp="1"/>
          </p:cNvSpPr>
          <p:nvPr>
            <p:ph type="body" sz="quarter" idx="20"/>
          </p:nvPr>
        </p:nvSpPr>
        <p:spPr>
          <a:xfrm>
            <a:off x="8320535" y="6530668"/>
            <a:ext cx="1196407" cy="152909"/>
          </a:xfrm>
        </p:spPr>
        <p:txBody>
          <a:bodyPr/>
          <a:lstStyle/>
          <a:p>
            <a:pPr algn="ctr"/>
            <a:r>
              <a:rPr lang="en-US" dirty="0">
                <a:solidFill>
                  <a:schemeClr val="accent4"/>
                </a:solidFill>
              </a:rPr>
              <a:t>House Of Gucci</a:t>
            </a:r>
          </a:p>
          <a:p>
            <a:pPr algn="ctr"/>
            <a:r>
              <a:rPr lang="en-US" b="0" dirty="0">
                <a:solidFill>
                  <a:schemeClr val="accent6"/>
                </a:solidFill>
              </a:rPr>
              <a:t>£10m UK BO</a:t>
            </a:r>
            <a:endParaRPr lang="en-GB" b="0" dirty="0">
              <a:solidFill>
                <a:schemeClr val="accent6"/>
              </a:solidFill>
            </a:endParaRPr>
          </a:p>
        </p:txBody>
      </p:sp>
      <p:sp>
        <p:nvSpPr>
          <p:cNvPr id="10" name="Text Placeholder 9">
            <a:extLst>
              <a:ext uri="{FF2B5EF4-FFF2-40B4-BE49-F238E27FC236}">
                <a16:creationId xmlns:a16="http://schemas.microsoft.com/office/drawing/2014/main" id="{399A2968-635D-A343-B885-7E8FB2E2F9EF}"/>
              </a:ext>
            </a:extLst>
          </p:cNvPr>
          <p:cNvSpPr>
            <a:spLocks noGrp="1"/>
          </p:cNvSpPr>
          <p:nvPr>
            <p:ph type="body" sz="quarter" idx="23"/>
          </p:nvPr>
        </p:nvSpPr>
        <p:spPr>
          <a:xfrm>
            <a:off x="11027909" y="3798820"/>
            <a:ext cx="901299" cy="173174"/>
          </a:xfrm>
        </p:spPr>
        <p:txBody>
          <a:bodyPr/>
          <a:lstStyle/>
          <a:p>
            <a:pPr algn="ctr"/>
            <a:r>
              <a:rPr lang="en-US" dirty="0">
                <a:solidFill>
                  <a:schemeClr val="accent4"/>
                </a:solidFill>
              </a:rPr>
              <a:t>Napoleon</a:t>
            </a:r>
          </a:p>
          <a:p>
            <a:pPr algn="ctr"/>
            <a:r>
              <a:rPr lang="en-US" b="0" dirty="0">
                <a:solidFill>
                  <a:schemeClr val="accent6"/>
                </a:solidFill>
              </a:rPr>
              <a:t>£14.5m UK BO</a:t>
            </a:r>
            <a:endParaRPr lang="en-GB" b="0" dirty="0">
              <a:solidFill>
                <a:schemeClr val="accent6"/>
              </a:solidFill>
            </a:endParaRPr>
          </a:p>
        </p:txBody>
      </p:sp>
      <p:sp>
        <p:nvSpPr>
          <p:cNvPr id="12" name="Text Placeholder 11">
            <a:extLst>
              <a:ext uri="{FF2B5EF4-FFF2-40B4-BE49-F238E27FC236}">
                <a16:creationId xmlns:a16="http://schemas.microsoft.com/office/drawing/2014/main" id="{D0B59771-7B36-38D0-6997-1EEC9AED6D68}"/>
              </a:ext>
            </a:extLst>
          </p:cNvPr>
          <p:cNvSpPr>
            <a:spLocks noGrp="1"/>
          </p:cNvSpPr>
          <p:nvPr>
            <p:ph type="body" sz="quarter" idx="11"/>
          </p:nvPr>
        </p:nvSpPr>
        <p:spPr>
          <a:xfrm>
            <a:off x="10182225" y="7209634"/>
            <a:ext cx="3116263" cy="206082"/>
          </a:xfrm>
        </p:spPr>
        <p:txBody>
          <a:bodyPr/>
          <a:lstStyle/>
          <a:p>
            <a:r>
              <a:rPr lang="en-US" dirty="0"/>
              <a:t>Source: Comscore Movies</a:t>
            </a:r>
            <a:endParaRPr lang="en-GB" dirty="0"/>
          </a:p>
        </p:txBody>
      </p:sp>
      <p:sp>
        <p:nvSpPr>
          <p:cNvPr id="13" name="Text Placeholder 12">
            <a:extLst>
              <a:ext uri="{FF2B5EF4-FFF2-40B4-BE49-F238E27FC236}">
                <a16:creationId xmlns:a16="http://schemas.microsoft.com/office/drawing/2014/main" id="{783462D2-CE01-BCD0-8036-1C4290ADA85D}"/>
              </a:ext>
            </a:extLst>
          </p:cNvPr>
          <p:cNvSpPr>
            <a:spLocks noGrp="1"/>
          </p:cNvSpPr>
          <p:nvPr>
            <p:ph type="body" sz="quarter" idx="27"/>
          </p:nvPr>
        </p:nvSpPr>
        <p:spPr>
          <a:xfrm>
            <a:off x="270623" y="651955"/>
            <a:ext cx="12560160" cy="610031"/>
          </a:xfrm>
        </p:spPr>
        <p:txBody>
          <a:bodyPr/>
          <a:lstStyle/>
          <a:p>
            <a:r>
              <a:rPr lang="en-US" dirty="0"/>
              <a:t>Ridley Scott consistently delivers big cinematic events that draw in audiences to see the blockbusters in the best possible viewing environment </a:t>
            </a:r>
            <a:endParaRPr lang="en-GB" dirty="0"/>
          </a:p>
        </p:txBody>
      </p:sp>
      <p:sp>
        <p:nvSpPr>
          <p:cNvPr id="27" name="Oval 26">
            <a:extLst>
              <a:ext uri="{FF2B5EF4-FFF2-40B4-BE49-F238E27FC236}">
                <a16:creationId xmlns:a16="http://schemas.microsoft.com/office/drawing/2014/main" id="{2BC58A0D-0996-4857-98D0-951CF36CFF44}"/>
              </a:ext>
            </a:extLst>
          </p:cNvPr>
          <p:cNvSpPr/>
          <p:nvPr/>
        </p:nvSpPr>
        <p:spPr>
          <a:xfrm>
            <a:off x="253796" y="1163691"/>
            <a:ext cx="2509736" cy="2509736"/>
          </a:xfrm>
          <a:prstGeom prst="ellipse">
            <a:avLst/>
          </a:prstGeom>
          <a:blipFill>
            <a:blip r:embed="rId2"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Oval 27">
            <a:extLst>
              <a:ext uri="{FF2B5EF4-FFF2-40B4-BE49-F238E27FC236}">
                <a16:creationId xmlns:a16="http://schemas.microsoft.com/office/drawing/2014/main" id="{70EDDAE0-C808-4428-B3D7-37234FA19105}"/>
              </a:ext>
            </a:extLst>
          </p:cNvPr>
          <p:cNvSpPr/>
          <p:nvPr/>
        </p:nvSpPr>
        <p:spPr>
          <a:xfrm>
            <a:off x="2451061" y="3885407"/>
            <a:ext cx="2509736" cy="2509736"/>
          </a:xfrm>
          <a:prstGeom prst="ellipse">
            <a:avLst/>
          </a:prstGeom>
          <a:blipFill>
            <a:blip r:embed="rId3" cstate="print">
              <a:extLst>
                <a:ext uri="{28A0092B-C50C-407E-A947-70E740481C1C}">
                  <a14:useLocalDpi xmlns:a14="http://schemas.microsoft.com/office/drawing/2010/main"/>
                </a:ext>
              </a:extLst>
            </a:blip>
            <a:srcRect/>
            <a:stretch>
              <a:fillRect b="1128"/>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Oval 28">
            <a:extLst>
              <a:ext uri="{FF2B5EF4-FFF2-40B4-BE49-F238E27FC236}">
                <a16:creationId xmlns:a16="http://schemas.microsoft.com/office/drawing/2014/main" id="{65F98437-44EC-4587-A58A-D7D2D1475631}"/>
              </a:ext>
            </a:extLst>
          </p:cNvPr>
          <p:cNvSpPr/>
          <p:nvPr/>
        </p:nvSpPr>
        <p:spPr>
          <a:xfrm>
            <a:off x="4960797" y="1166120"/>
            <a:ext cx="2509736" cy="2509736"/>
          </a:xfrm>
          <a:prstGeom prst="ellipse">
            <a:avLst/>
          </a:prstGeom>
          <a:blipFill>
            <a:blip r:embed="rId4"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Oval 29">
            <a:extLst>
              <a:ext uri="{FF2B5EF4-FFF2-40B4-BE49-F238E27FC236}">
                <a16:creationId xmlns:a16="http://schemas.microsoft.com/office/drawing/2014/main" id="{C46E6BEA-0D69-43B8-8527-B08C62286485}"/>
              </a:ext>
            </a:extLst>
          </p:cNvPr>
          <p:cNvSpPr/>
          <p:nvPr/>
        </p:nvSpPr>
        <p:spPr>
          <a:xfrm>
            <a:off x="7663871" y="3885407"/>
            <a:ext cx="2509736" cy="2509736"/>
          </a:xfrm>
          <a:prstGeom prst="ellipse">
            <a:avLst/>
          </a:prstGeom>
          <a:blipFill>
            <a:blip r:embed="rId5"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Oval 30">
            <a:extLst>
              <a:ext uri="{FF2B5EF4-FFF2-40B4-BE49-F238E27FC236}">
                <a16:creationId xmlns:a16="http://schemas.microsoft.com/office/drawing/2014/main" id="{55768C41-B9ED-4C00-B4B1-7790F2B42360}"/>
              </a:ext>
            </a:extLst>
          </p:cNvPr>
          <p:cNvSpPr/>
          <p:nvPr/>
        </p:nvSpPr>
        <p:spPr>
          <a:xfrm>
            <a:off x="10173607" y="1163691"/>
            <a:ext cx="2509736" cy="2509736"/>
          </a:xfrm>
          <a:prstGeom prst="ellipse">
            <a:avLst/>
          </a:prstGeom>
          <a:blipFill>
            <a:blip r:embed="rId6"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 Placeholder 6">
            <a:extLst>
              <a:ext uri="{FF2B5EF4-FFF2-40B4-BE49-F238E27FC236}">
                <a16:creationId xmlns:a16="http://schemas.microsoft.com/office/drawing/2014/main" id="{F19FEA87-7E37-400B-84BB-06E9F44D0BB1}"/>
              </a:ext>
            </a:extLst>
          </p:cNvPr>
          <p:cNvSpPr txBox="1">
            <a:spLocks/>
          </p:cNvSpPr>
          <p:nvPr/>
        </p:nvSpPr>
        <p:spPr bwMode="gray">
          <a:xfrm>
            <a:off x="872273" y="3779417"/>
            <a:ext cx="1196407" cy="152909"/>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1" kern="1200" baseline="0">
                <a:solidFill>
                  <a:schemeClr val="tx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sz="1000" b="1" i="0" u="none" strike="noStrike" kern="1200" cap="none" spc="0" normalizeH="0" baseline="0" noProof="0" dirty="0">
                <a:ln>
                  <a:noFill/>
                </a:ln>
                <a:solidFill>
                  <a:srgbClr val="33006F"/>
                </a:solidFill>
                <a:effectLst/>
                <a:uLnTx/>
                <a:uFillTx/>
                <a:latin typeface="Arial"/>
                <a:ea typeface="+mn-ea"/>
                <a:cs typeface="+mn-cs"/>
              </a:rPr>
              <a:t>Prometheus</a:t>
            </a:r>
          </a:p>
          <a:p>
            <a:pPr marL="0" marR="0" lvl="0" indent="0" algn="ctr"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sz="1000" b="0" i="0" u="none" strike="noStrike" kern="1200" cap="none" spc="0" normalizeH="0" baseline="0" noProof="0" dirty="0">
                <a:ln>
                  <a:noFill/>
                </a:ln>
                <a:solidFill>
                  <a:srgbClr val="8A8A8D"/>
                </a:solidFill>
                <a:effectLst/>
                <a:uLnTx/>
                <a:uFillTx/>
                <a:latin typeface="Arial"/>
                <a:ea typeface="+mn-ea"/>
                <a:cs typeface="+mn-cs"/>
              </a:rPr>
              <a:t>£25m UK BO</a:t>
            </a:r>
            <a:endParaRPr kumimoji="0" lang="en-GB" sz="1000" b="0" i="0" u="none" strike="noStrike" kern="1200" cap="none" spc="0" normalizeH="0" baseline="0" noProof="0" dirty="0">
              <a:ln>
                <a:noFill/>
              </a:ln>
              <a:solidFill>
                <a:srgbClr val="8A8A8D"/>
              </a:solidFill>
              <a:effectLst/>
              <a:uLnTx/>
              <a:uFillTx/>
              <a:latin typeface="Arial"/>
              <a:ea typeface="+mn-ea"/>
              <a:cs typeface="+mn-cs"/>
            </a:endParaRPr>
          </a:p>
        </p:txBody>
      </p:sp>
      <p:sp>
        <p:nvSpPr>
          <p:cNvPr id="33" name="Text Placeholder 6">
            <a:extLst>
              <a:ext uri="{FF2B5EF4-FFF2-40B4-BE49-F238E27FC236}">
                <a16:creationId xmlns:a16="http://schemas.microsoft.com/office/drawing/2014/main" id="{47397502-1E07-4E2E-A7F8-4730FBDC3344}"/>
              </a:ext>
            </a:extLst>
          </p:cNvPr>
          <p:cNvSpPr txBox="1">
            <a:spLocks/>
          </p:cNvSpPr>
          <p:nvPr/>
        </p:nvSpPr>
        <p:spPr bwMode="gray">
          <a:xfrm>
            <a:off x="3107725" y="6530668"/>
            <a:ext cx="1196407" cy="152909"/>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1" kern="1200" baseline="0">
                <a:solidFill>
                  <a:schemeClr val="tx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sz="1000" b="1" i="0" u="none" strike="noStrike" kern="1200" cap="none" spc="0" normalizeH="0" baseline="0" noProof="0" dirty="0">
                <a:ln>
                  <a:noFill/>
                </a:ln>
                <a:solidFill>
                  <a:srgbClr val="33006F"/>
                </a:solidFill>
                <a:effectLst/>
                <a:uLnTx/>
                <a:uFillTx/>
                <a:latin typeface="Arial"/>
                <a:ea typeface="+mn-ea"/>
                <a:cs typeface="+mn-cs"/>
              </a:rPr>
              <a:t>The Martian</a:t>
            </a:r>
          </a:p>
          <a:p>
            <a:pPr marL="0" marR="0" lvl="0" indent="0" algn="ctr"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sz="1000" b="0" i="0" u="none" strike="noStrike" kern="1200" cap="none" spc="0" normalizeH="0" baseline="0" noProof="0" dirty="0">
                <a:ln>
                  <a:noFill/>
                </a:ln>
                <a:solidFill>
                  <a:srgbClr val="8A8A8D"/>
                </a:solidFill>
                <a:effectLst/>
                <a:uLnTx/>
                <a:uFillTx/>
                <a:latin typeface="Arial"/>
                <a:ea typeface="+mn-ea"/>
                <a:cs typeface="+mn-cs"/>
              </a:rPr>
              <a:t>£24m UK BO</a:t>
            </a:r>
            <a:endParaRPr kumimoji="0" lang="en-GB" sz="1000" b="0" i="0" u="none" strike="noStrike" kern="1200" cap="none" spc="0" normalizeH="0" baseline="0" noProof="0" dirty="0">
              <a:ln>
                <a:noFill/>
              </a:ln>
              <a:solidFill>
                <a:srgbClr val="8A8A8D"/>
              </a:solidFill>
              <a:effectLst/>
              <a:uLnTx/>
              <a:uFillTx/>
              <a:latin typeface="Arial"/>
              <a:ea typeface="+mn-ea"/>
              <a:cs typeface="+mn-cs"/>
            </a:endParaRPr>
          </a:p>
        </p:txBody>
      </p:sp>
    </p:spTree>
    <p:extLst>
      <p:ext uri="{BB962C8B-B14F-4D97-AF65-F5344CB8AC3E}">
        <p14:creationId xmlns:p14="http://schemas.microsoft.com/office/powerpoint/2010/main" val="384844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64145" y="7199136"/>
            <a:ext cx="7867460" cy="215444"/>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DCM </a:t>
            </a:r>
            <a:r>
              <a:rPr kumimoji="0" lang="en-GB" sz="800" b="0" i="0" u="none" strike="noStrike" kern="1200" cap="none" spc="0" normalizeH="0" baseline="0" noProof="0" dirty="0" err="1">
                <a:ln>
                  <a:noFill/>
                </a:ln>
                <a:solidFill>
                  <a:srgbClr val="000000"/>
                </a:solidFill>
                <a:effectLst/>
                <a:uLnTx/>
                <a:uFillTx/>
                <a:latin typeface="Arial"/>
                <a:ea typeface="+mn-ea"/>
                <a:cs typeface="+mn-cs"/>
              </a:rPr>
              <a:t>Plannet</a:t>
            </a:r>
            <a:r>
              <a:rPr kumimoji="0" lang="en-GB" sz="800" b="0" i="0" u="none" strike="noStrike" kern="1200" cap="none" spc="0" normalizeH="0" baseline="0" noProof="0" dirty="0">
                <a:ln>
                  <a:noFill/>
                </a:ln>
                <a:solidFill>
                  <a:srgbClr val="000000"/>
                </a:solidFill>
                <a:effectLst/>
                <a:uLnTx/>
                <a:uFillTx/>
                <a:latin typeface="Arial"/>
                <a:ea typeface="+mn-ea"/>
                <a:cs typeface="+mn-cs"/>
              </a:rPr>
              <a:t>, Film Monitor profiles based on comparative titles</a:t>
            </a:r>
          </a:p>
        </p:txBody>
      </p:sp>
      <p:graphicFrame>
        <p:nvGraphicFramePr>
          <p:cNvPr id="5" name="Chart 4"/>
          <p:cNvGraphicFramePr>
            <a:graphicFrameLocks/>
          </p:cNvGraphicFramePr>
          <p:nvPr/>
        </p:nvGraphicFramePr>
        <p:xfrm>
          <a:off x="270000" y="1088565"/>
          <a:ext cx="12763612" cy="585814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90059"/>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Gladiator 2 will be ONE OF the most efficient films for upmarket Men in 2024</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88117" y="651957"/>
            <a:ext cx="12603755"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This sequel is predicted to be one of the most efficient titles for ABC1 Men in 2024.</a:t>
            </a:r>
          </a:p>
        </p:txBody>
      </p:sp>
      <p:cxnSp>
        <p:nvCxnSpPr>
          <p:cNvPr id="16" name="Straight Arrow Connector 15">
            <a:extLst>
              <a:ext uri="{FF2B5EF4-FFF2-40B4-BE49-F238E27FC236}">
                <a16:creationId xmlns:a16="http://schemas.microsoft.com/office/drawing/2014/main" id="{BADDB05F-4BB4-43D2-0107-1ED642EA9042}"/>
              </a:ext>
            </a:extLst>
          </p:cNvPr>
          <p:cNvCxnSpPr>
            <a:cxnSpLocks/>
          </p:cNvCxnSpPr>
          <p:nvPr/>
        </p:nvCxnSpPr>
        <p:spPr>
          <a:xfrm flipV="1">
            <a:off x="3731960" y="1459086"/>
            <a:ext cx="0" cy="4757604"/>
          </a:xfrm>
          <a:prstGeom prst="straightConnector1">
            <a:avLst/>
          </a:prstGeom>
          <a:ln>
            <a:solidFill>
              <a:schemeClr val="accent1"/>
            </a:solidFill>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6DEC19AB-33DD-75D4-A2D3-157754118615}"/>
              </a:ext>
            </a:extLst>
          </p:cNvPr>
          <p:cNvCxnSpPr>
            <a:cxnSpLocks/>
          </p:cNvCxnSpPr>
          <p:nvPr/>
        </p:nvCxnSpPr>
        <p:spPr>
          <a:xfrm>
            <a:off x="1152568" y="3022965"/>
            <a:ext cx="11862333" cy="18036"/>
          </a:xfrm>
          <a:prstGeom prst="straightConnector1">
            <a:avLst/>
          </a:prstGeom>
          <a:ln>
            <a:solidFill>
              <a:schemeClr val="accent1"/>
            </a:solidFill>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9" name="Text Placeholder 21">
            <a:extLst>
              <a:ext uri="{FF2B5EF4-FFF2-40B4-BE49-F238E27FC236}">
                <a16:creationId xmlns:a16="http://schemas.microsoft.com/office/drawing/2014/main" id="{5BC51021-387D-4BC9-B7D4-4B390502F43B}"/>
              </a:ext>
            </a:extLst>
          </p:cNvPr>
          <p:cNvSpPr txBox="1">
            <a:spLocks/>
          </p:cNvSpPr>
          <p:nvPr/>
        </p:nvSpPr>
        <p:spPr>
          <a:xfrm>
            <a:off x="11281903" y="2794659"/>
            <a:ext cx="1823967" cy="338554"/>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900" b="0" i="1" u="none" strike="noStrike" kern="1200" cap="none" spc="0" normalizeH="0" baseline="0" noProof="0" dirty="0">
                <a:ln>
                  <a:noFill/>
                </a:ln>
                <a:solidFill>
                  <a:srgbClr val="000000"/>
                </a:solidFill>
                <a:effectLst/>
                <a:uLnTx/>
                <a:uFillTx/>
                <a:latin typeface="Arial"/>
                <a:ea typeface="+mn-ea"/>
                <a:cs typeface="+mn-cs"/>
              </a:rPr>
              <a:t>60% of GB population are ABC1</a:t>
            </a:r>
          </a:p>
        </p:txBody>
      </p:sp>
      <p:sp>
        <p:nvSpPr>
          <p:cNvPr id="20" name="Text Placeholder 21">
            <a:extLst>
              <a:ext uri="{FF2B5EF4-FFF2-40B4-BE49-F238E27FC236}">
                <a16:creationId xmlns:a16="http://schemas.microsoft.com/office/drawing/2014/main" id="{0B5D1B89-8136-A03C-ECB0-8D1D9119CEAE}"/>
              </a:ext>
            </a:extLst>
          </p:cNvPr>
          <p:cNvSpPr txBox="1">
            <a:spLocks/>
          </p:cNvSpPr>
          <p:nvPr/>
        </p:nvSpPr>
        <p:spPr>
          <a:xfrm rot="16200000">
            <a:off x="2378459" y="4869792"/>
            <a:ext cx="2475816" cy="245892"/>
          </a:xfrm>
          <a:prstGeom prst="rect">
            <a:avLst/>
          </a:prstGeom>
        </p:spPr>
        <p:txBody>
          <a:bodyPr/>
          <a:lstStyle>
            <a:defPPr>
              <a:defRPr lang="en-US"/>
            </a:defPPr>
            <a:lvl1pPr lvl="0" indent="0">
              <a:lnSpc>
                <a:spcPts val="1500"/>
              </a:lnSpc>
              <a:spcBef>
                <a:spcPts val="0"/>
              </a:spcBef>
              <a:buClr>
                <a:srgbClr val="FFFFFF"/>
              </a:buClr>
              <a:buSzPct val="100000"/>
              <a:buFont typeface="Arial"/>
              <a:buNone/>
              <a:defRPr sz="900" b="0" i="1">
                <a:solidFill>
                  <a:schemeClr val="bg1"/>
                </a:solidFill>
              </a:defRPr>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900" b="0" i="1" u="none" strike="noStrike" kern="1200" cap="none" spc="0" normalizeH="0" baseline="0" noProof="0" dirty="0">
                <a:ln>
                  <a:noFill/>
                </a:ln>
                <a:solidFill>
                  <a:srgbClr val="000000"/>
                </a:solidFill>
                <a:effectLst/>
                <a:uLnTx/>
                <a:uFillTx/>
                <a:latin typeface="Arial"/>
                <a:ea typeface="+mn-ea"/>
                <a:cs typeface="+mn-cs"/>
              </a:rPr>
              <a:t>49% of GB population are male</a:t>
            </a:r>
          </a:p>
        </p:txBody>
      </p:sp>
      <p:sp>
        <p:nvSpPr>
          <p:cNvPr id="2" name="Rectangle 1">
            <a:extLst>
              <a:ext uri="{FF2B5EF4-FFF2-40B4-BE49-F238E27FC236}">
                <a16:creationId xmlns:a16="http://schemas.microsoft.com/office/drawing/2014/main" id="{9F853C04-EC7E-E43D-7F89-73F058E05738}"/>
              </a:ext>
            </a:extLst>
          </p:cNvPr>
          <p:cNvSpPr/>
          <p:nvPr/>
        </p:nvSpPr>
        <p:spPr>
          <a:xfrm>
            <a:off x="8029084" y="1120295"/>
            <a:ext cx="1106905" cy="542476"/>
          </a:xfrm>
          <a:prstGeom prst="rect">
            <a:avLst/>
          </a:prstGeom>
          <a:noFill/>
          <a:ln w="19050">
            <a:solidFill>
              <a:schemeClr val="accent4"/>
            </a:solidFill>
            <a:prstDash val="sysDot"/>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1382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Tim burton fans &amp; THE CULTURAL RESONANCE OF FILMS</a:t>
            </a:r>
          </a:p>
        </p:txBody>
      </p:sp>
      <p:sp>
        <p:nvSpPr>
          <p:cNvPr id="8" name="Text Placeholder 6"/>
          <p:cNvSpPr>
            <a:spLocks noGrp="1"/>
          </p:cNvSpPr>
          <p:nvPr>
            <p:ph type="body" sz="quarter" idx="14"/>
          </p:nvPr>
        </p:nvSpPr>
        <p:spPr>
          <a:xfrm>
            <a:off x="270000" y="664058"/>
            <a:ext cx="12423740" cy="436608"/>
          </a:xfrm>
        </p:spPr>
        <p:txBody>
          <a:bodyPr/>
          <a:lstStyle/>
          <a:p>
            <a:pPr defTabSz="672130">
              <a:defRPr/>
            </a:pPr>
            <a:r>
              <a:rPr lang="en-GB" sz="1400" dirty="0"/>
              <a:t>Those who agreed they are fans </a:t>
            </a:r>
            <a:r>
              <a:rPr lang="en-GB" dirty="0"/>
              <a:t>of Tim Burton </a:t>
            </a:r>
            <a:r>
              <a:rPr lang="en-GB" sz="1400" dirty="0"/>
              <a:t>agreed that films have a cultural impact, with agreement that films can influence popular culture and are an essential part of their own cultural life</a:t>
            </a:r>
            <a:r>
              <a:rPr lang="en-GB" dirty="0"/>
              <a:t> – implying they are likely to watch the new sequel. </a:t>
            </a:r>
            <a:endParaRPr lang="en-GB" sz="1400" dirty="0"/>
          </a:p>
          <a:p>
            <a:endParaRPr lang="en-US" dirty="0"/>
          </a:p>
        </p:txBody>
      </p:sp>
      <p:sp>
        <p:nvSpPr>
          <p:cNvPr id="11" name="TextBox 10">
            <a:extLst>
              <a:ext uri="{FF2B5EF4-FFF2-40B4-BE49-F238E27FC236}">
                <a16:creationId xmlns:a16="http://schemas.microsoft.com/office/drawing/2014/main" id="{CC86CB1B-AB38-1E20-F25C-F0E177DF1865}"/>
              </a:ext>
            </a:extLst>
          </p:cNvPr>
          <p:cNvSpPr txBox="1"/>
          <p:nvPr/>
        </p:nvSpPr>
        <p:spPr>
          <a:xfrm>
            <a:off x="6224269" y="1299532"/>
            <a:ext cx="3551354" cy="1107996"/>
          </a:xfrm>
          <a:prstGeom prst="rect">
            <a:avLst/>
          </a:prstGeom>
          <a:noFill/>
        </p:spPr>
        <p:txBody>
          <a:bodyPr wrap="square" rtlCol="0">
            <a:spAutoFit/>
          </a:bodyPr>
          <a:lstStyle/>
          <a:p>
            <a:pPr marL="0" marR="0" lvl="0" indent="0" algn="ctr" defTabSz="672130" rtl="0" eaLnBrk="1" fontAlgn="auto" latinLnBrk="0" hangingPunct="1">
              <a:lnSpc>
                <a:spcPct val="100000"/>
              </a:lnSpc>
              <a:spcBef>
                <a:spcPts val="0"/>
              </a:spcBef>
              <a:spcAft>
                <a:spcPts val="0"/>
              </a:spcAft>
              <a:buClrTx/>
              <a:buSzTx/>
              <a:buFontTx/>
              <a:buNone/>
              <a:tabLst/>
              <a:defRPr/>
            </a:pPr>
            <a:r>
              <a:rPr lang="en-US" sz="6600" b="1" dirty="0">
                <a:solidFill>
                  <a:srgbClr val="075891"/>
                </a:solidFill>
                <a:latin typeface="Arial"/>
                <a:cs typeface="Calibri Light"/>
              </a:rPr>
              <a:t>7</a:t>
            </a:r>
            <a:r>
              <a:rPr kumimoji="0" lang="en-US" sz="6600" b="1" i="0" u="none" strike="noStrike" kern="1200" cap="none" spc="0" normalizeH="0" baseline="0" noProof="0" dirty="0">
                <a:ln>
                  <a:noFill/>
                </a:ln>
                <a:solidFill>
                  <a:srgbClr val="075891"/>
                </a:solidFill>
                <a:effectLst/>
                <a:uLnTx/>
                <a:uFillTx/>
                <a:latin typeface="Arial"/>
                <a:ea typeface="+mn-ea"/>
                <a:cs typeface="Calibri Light"/>
              </a:rPr>
              <a:t>9%</a:t>
            </a:r>
          </a:p>
        </p:txBody>
      </p:sp>
      <p:sp>
        <p:nvSpPr>
          <p:cNvPr id="12" name="TextBox 11">
            <a:extLst>
              <a:ext uri="{FF2B5EF4-FFF2-40B4-BE49-F238E27FC236}">
                <a16:creationId xmlns:a16="http://schemas.microsoft.com/office/drawing/2014/main" id="{79E766E3-9C39-0333-30A3-009F65727859}"/>
              </a:ext>
            </a:extLst>
          </p:cNvPr>
          <p:cNvSpPr txBox="1"/>
          <p:nvPr/>
        </p:nvSpPr>
        <p:spPr>
          <a:xfrm>
            <a:off x="9078512" y="1657799"/>
            <a:ext cx="3551354" cy="646331"/>
          </a:xfrm>
          <a:prstGeom prst="rect">
            <a:avLst/>
          </a:prstGeom>
          <a:noFill/>
        </p:spPr>
        <p:txBody>
          <a:bodyPr wrap="square" rtlCol="0">
            <a:spAutoFit/>
          </a:bodyPr>
          <a:lstStyle/>
          <a:p>
            <a:pPr marL="0" marR="0" lvl="0" indent="0" defTabSz="67213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‘Films can influence popular culture</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GB" sz="1600" b="0" i="0" u="none" strike="noStrike" kern="1200" cap="none" spc="0" normalizeH="0" baseline="0" noProof="0" dirty="0">
              <a:ln>
                <a:noFill/>
              </a:ln>
              <a:solidFill>
                <a:srgbClr val="404040"/>
              </a:solidFill>
              <a:effectLst/>
              <a:uLnTx/>
              <a:uFillTx/>
              <a:latin typeface="Arial"/>
              <a:ea typeface="+mn-ea"/>
              <a:cs typeface="Arial" panose="020B0604020202020204" pitchFamily="34" charset="0"/>
            </a:endParaRPr>
          </a:p>
        </p:txBody>
      </p:sp>
      <p:sp>
        <p:nvSpPr>
          <p:cNvPr id="13" name="TextBox 12">
            <a:extLst>
              <a:ext uri="{FF2B5EF4-FFF2-40B4-BE49-F238E27FC236}">
                <a16:creationId xmlns:a16="http://schemas.microsoft.com/office/drawing/2014/main" id="{18F2B9E6-0AE2-5B14-0BF9-57EDAB1A4043}"/>
              </a:ext>
            </a:extLst>
          </p:cNvPr>
          <p:cNvSpPr txBox="1"/>
          <p:nvPr/>
        </p:nvSpPr>
        <p:spPr>
          <a:xfrm>
            <a:off x="6309993" y="3977376"/>
            <a:ext cx="3465630" cy="1107996"/>
          </a:xfrm>
          <a:prstGeom prst="rect">
            <a:avLst/>
          </a:prstGeom>
          <a:noFill/>
        </p:spPr>
        <p:txBody>
          <a:bodyPr wrap="square" rtlCol="0">
            <a:spAutoFit/>
          </a:bodyPr>
          <a:lstStyle/>
          <a:p>
            <a:pPr marL="0" marR="0" lvl="0" indent="0" algn="ctr" defTabSz="672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75891"/>
                </a:solidFill>
                <a:effectLst/>
                <a:uLnTx/>
                <a:uFillTx/>
                <a:latin typeface="Arial"/>
                <a:ea typeface="+mn-ea"/>
                <a:cs typeface="Calibri Light"/>
              </a:rPr>
              <a:t>62%</a:t>
            </a:r>
          </a:p>
        </p:txBody>
      </p:sp>
      <p:sp>
        <p:nvSpPr>
          <p:cNvPr id="16" name="TextBox 15">
            <a:extLst>
              <a:ext uri="{FF2B5EF4-FFF2-40B4-BE49-F238E27FC236}">
                <a16:creationId xmlns:a16="http://schemas.microsoft.com/office/drawing/2014/main" id="{B5812770-B7B6-E6B5-33BE-164DCDC648D7}"/>
              </a:ext>
            </a:extLst>
          </p:cNvPr>
          <p:cNvSpPr txBox="1"/>
          <p:nvPr/>
        </p:nvSpPr>
        <p:spPr>
          <a:xfrm>
            <a:off x="6224269" y="2596828"/>
            <a:ext cx="3551354" cy="1107996"/>
          </a:xfrm>
          <a:prstGeom prst="rect">
            <a:avLst/>
          </a:prstGeom>
          <a:noFill/>
        </p:spPr>
        <p:txBody>
          <a:bodyPr wrap="square" rtlCol="0">
            <a:spAutoFit/>
          </a:bodyPr>
          <a:lstStyle/>
          <a:p>
            <a:pPr marL="0" marR="0" lvl="0" indent="0" algn="ctr" defTabSz="672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75891"/>
                </a:solidFill>
                <a:effectLst/>
                <a:uLnTx/>
                <a:uFillTx/>
                <a:latin typeface="Arial"/>
                <a:ea typeface="+mn-ea"/>
                <a:cs typeface="Calibri Light"/>
              </a:rPr>
              <a:t>80%</a:t>
            </a:r>
          </a:p>
        </p:txBody>
      </p:sp>
      <p:sp>
        <p:nvSpPr>
          <p:cNvPr id="17" name="TextBox 16">
            <a:extLst>
              <a:ext uri="{FF2B5EF4-FFF2-40B4-BE49-F238E27FC236}">
                <a16:creationId xmlns:a16="http://schemas.microsoft.com/office/drawing/2014/main" id="{8E2F2855-B3DC-BBAC-A9DF-A159F861F96E}"/>
              </a:ext>
            </a:extLst>
          </p:cNvPr>
          <p:cNvSpPr txBox="1"/>
          <p:nvPr/>
        </p:nvSpPr>
        <p:spPr>
          <a:xfrm>
            <a:off x="9078512" y="2788888"/>
            <a:ext cx="3551354" cy="923330"/>
          </a:xfrm>
          <a:prstGeom prst="rect">
            <a:avLst/>
          </a:prstGeom>
          <a:noFill/>
        </p:spPr>
        <p:txBody>
          <a:bodyPr wrap="square" rtlCol="0">
            <a:spAutoFit/>
          </a:bodyPr>
          <a:lstStyle/>
          <a:p>
            <a:pPr marL="0" marR="0" lvl="0" indent="0" defTabSz="67213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‘Films can start conversations or encourage discussion of new topics’</a:t>
            </a:r>
            <a:r>
              <a:rPr kumimoji="0" lang="en-GB" sz="1400" b="0" i="0" u="none" strike="noStrike" kern="1200" cap="none" spc="0" normalizeH="0" baseline="0" noProof="0" dirty="0">
                <a:ln>
                  <a:noFill/>
                </a:ln>
                <a:solidFill>
                  <a:srgbClr val="00BFD6"/>
                </a:solidFill>
                <a:effectLst/>
                <a:uLnTx/>
                <a:uFillTx/>
                <a:latin typeface="Arial"/>
                <a:ea typeface="+mn-ea"/>
                <a:cs typeface="+mn-cs"/>
              </a:rPr>
              <a:t> </a:t>
            </a:r>
            <a:endParaRPr kumimoji="0" lang="en-GB" sz="1600" b="0" i="0" u="none" strike="noStrike" kern="1200" cap="none" spc="0" normalizeH="0" baseline="0" noProof="0" dirty="0">
              <a:ln>
                <a:noFill/>
              </a:ln>
              <a:solidFill>
                <a:srgbClr val="404040"/>
              </a:solidFill>
              <a:effectLst/>
              <a:uLnTx/>
              <a:uFillTx/>
              <a:latin typeface="Arial"/>
              <a:ea typeface="+mn-ea"/>
              <a:cs typeface="Arial" panose="020B0604020202020204" pitchFamily="34" charset="0"/>
            </a:endParaRPr>
          </a:p>
        </p:txBody>
      </p:sp>
      <p:sp>
        <p:nvSpPr>
          <p:cNvPr id="18" name="TextBox 17">
            <a:extLst>
              <a:ext uri="{FF2B5EF4-FFF2-40B4-BE49-F238E27FC236}">
                <a16:creationId xmlns:a16="http://schemas.microsoft.com/office/drawing/2014/main" id="{EC441AD6-E00D-C30C-3E6D-0DD7B29351AB}"/>
              </a:ext>
            </a:extLst>
          </p:cNvPr>
          <p:cNvSpPr txBox="1"/>
          <p:nvPr/>
        </p:nvSpPr>
        <p:spPr>
          <a:xfrm>
            <a:off x="6224269" y="5373733"/>
            <a:ext cx="3551354" cy="1107996"/>
          </a:xfrm>
          <a:prstGeom prst="rect">
            <a:avLst/>
          </a:prstGeom>
          <a:noFill/>
        </p:spPr>
        <p:txBody>
          <a:bodyPr wrap="square" rtlCol="0">
            <a:spAutoFit/>
          </a:bodyPr>
          <a:lstStyle/>
          <a:p>
            <a:pPr marL="0" marR="0" lvl="0" indent="0" algn="ctr" defTabSz="672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75891"/>
                </a:solidFill>
                <a:effectLst/>
                <a:uLnTx/>
                <a:uFillTx/>
                <a:latin typeface="Arial"/>
                <a:ea typeface="+mn-ea"/>
                <a:cs typeface="Calibri Light"/>
              </a:rPr>
              <a:t>73%</a:t>
            </a:r>
          </a:p>
        </p:txBody>
      </p:sp>
      <p:sp>
        <p:nvSpPr>
          <p:cNvPr id="19" name="TextBox 18">
            <a:extLst>
              <a:ext uri="{FF2B5EF4-FFF2-40B4-BE49-F238E27FC236}">
                <a16:creationId xmlns:a16="http://schemas.microsoft.com/office/drawing/2014/main" id="{68E976F1-689E-C8FE-B3E4-B24117BDC366}"/>
              </a:ext>
            </a:extLst>
          </p:cNvPr>
          <p:cNvSpPr txBox="1"/>
          <p:nvPr/>
        </p:nvSpPr>
        <p:spPr>
          <a:xfrm>
            <a:off x="9078512" y="5460849"/>
            <a:ext cx="3635776" cy="923330"/>
          </a:xfrm>
          <a:prstGeom prst="rect">
            <a:avLst/>
          </a:prstGeom>
          <a:noFill/>
        </p:spPr>
        <p:txBody>
          <a:bodyPr wrap="square" rtlCol="0">
            <a:spAutoFit/>
          </a:bodyPr>
          <a:lstStyle/>
          <a:p>
            <a:pPr marL="0" marR="0" lvl="0" indent="0" defTabSz="67213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‘Watching a film at the cinema gives me something to talk about with friends and family’</a:t>
            </a:r>
            <a:r>
              <a:rPr kumimoji="0" lang="en-GB" sz="1400" b="0" i="0" u="none" strike="noStrike" kern="1200" cap="none" spc="0" normalizeH="0" baseline="0" noProof="0" dirty="0">
                <a:ln>
                  <a:noFill/>
                </a:ln>
                <a:solidFill>
                  <a:srgbClr val="00BFD6"/>
                </a:solidFill>
                <a:effectLst/>
                <a:uLnTx/>
                <a:uFillTx/>
                <a:latin typeface="Arial"/>
                <a:ea typeface="+mn-ea"/>
                <a:cs typeface="+mn-cs"/>
              </a:rPr>
              <a:t> </a:t>
            </a:r>
            <a:endParaRPr kumimoji="0" lang="en-GB" sz="1600" b="0" i="0" u="none" strike="noStrike" kern="1200" cap="none" spc="0" normalizeH="0" baseline="0" noProof="0" dirty="0">
              <a:ln>
                <a:noFill/>
              </a:ln>
              <a:solidFill>
                <a:srgbClr val="404040"/>
              </a:solidFill>
              <a:effectLst/>
              <a:uLnTx/>
              <a:uFillTx/>
              <a:latin typeface="Arial"/>
              <a:ea typeface="+mn-ea"/>
              <a:cs typeface="Arial" panose="020B0604020202020204" pitchFamily="34" charset="0"/>
            </a:endParaRPr>
          </a:p>
        </p:txBody>
      </p:sp>
      <p:pic>
        <p:nvPicPr>
          <p:cNvPr id="15" name="Picture Placeholder 14">
            <a:extLst>
              <a:ext uri="{FF2B5EF4-FFF2-40B4-BE49-F238E27FC236}">
                <a16:creationId xmlns:a16="http://schemas.microsoft.com/office/drawing/2014/main" id="{A47253FB-9819-DB01-DF7A-3F2A80D801DF}"/>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a:xfrm>
            <a:off x="600075" y="1326067"/>
            <a:ext cx="6121400" cy="5092700"/>
          </a:xfrm>
          <a:prstGeom prst="rect">
            <a:avLst/>
          </a:prstGeom>
        </p:spPr>
      </p:pic>
      <p:sp>
        <p:nvSpPr>
          <p:cNvPr id="20" name="TextBox 19">
            <a:extLst>
              <a:ext uri="{FF2B5EF4-FFF2-40B4-BE49-F238E27FC236}">
                <a16:creationId xmlns:a16="http://schemas.microsoft.com/office/drawing/2014/main" id="{B29D1712-E96A-9866-4186-97608DC4F896}"/>
              </a:ext>
            </a:extLst>
          </p:cNvPr>
          <p:cNvSpPr txBox="1"/>
          <p:nvPr/>
        </p:nvSpPr>
        <p:spPr>
          <a:xfrm>
            <a:off x="7396216" y="2228345"/>
            <a:ext cx="1200956" cy="261610"/>
          </a:xfrm>
          <a:prstGeom prst="rect">
            <a:avLst/>
          </a:prstGeom>
          <a:noFill/>
        </p:spPr>
        <p:txBody>
          <a:bodyPr wrap="square" rtlCol="0">
            <a:spAutoFit/>
          </a:bodyPr>
          <a:lstStyle/>
          <a:p>
            <a:pPr marL="0" marR="0" lvl="0" indent="0" algn="ctr" defTabSz="67213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75891"/>
                </a:solidFill>
                <a:effectLst/>
                <a:uLnTx/>
                <a:uFillTx/>
                <a:latin typeface="Arial" panose="020B0604020202020204" pitchFamily="34" charset="0"/>
                <a:ea typeface="+mn-ea"/>
                <a:cs typeface="+mn-cs"/>
              </a:rPr>
              <a:t>(Index: 113)</a:t>
            </a:r>
            <a:endParaRPr kumimoji="0" lang="en-GB" sz="1000" b="0" i="0" u="none" strike="noStrike" kern="1200" cap="none" spc="0" normalizeH="0" baseline="0" noProof="0" dirty="0">
              <a:ln>
                <a:noFill/>
              </a:ln>
              <a:solidFill>
                <a:srgbClr val="075891"/>
              </a:solidFill>
              <a:effectLst/>
              <a:uLnTx/>
              <a:uFillTx/>
              <a:latin typeface="Arial"/>
              <a:ea typeface="+mn-ea"/>
              <a:cs typeface="Arial" panose="020B0604020202020204" pitchFamily="34" charset="0"/>
            </a:endParaRPr>
          </a:p>
        </p:txBody>
      </p:sp>
      <p:sp>
        <p:nvSpPr>
          <p:cNvPr id="22" name="TextBox 21">
            <a:extLst>
              <a:ext uri="{FF2B5EF4-FFF2-40B4-BE49-F238E27FC236}">
                <a16:creationId xmlns:a16="http://schemas.microsoft.com/office/drawing/2014/main" id="{08BF59FD-E243-1B78-D780-864608F02D34}"/>
              </a:ext>
            </a:extLst>
          </p:cNvPr>
          <p:cNvSpPr txBox="1"/>
          <p:nvPr/>
        </p:nvSpPr>
        <p:spPr>
          <a:xfrm>
            <a:off x="9078512" y="4216301"/>
            <a:ext cx="3394566" cy="646331"/>
          </a:xfrm>
          <a:prstGeom prst="rect">
            <a:avLst/>
          </a:prstGeom>
          <a:noFill/>
        </p:spPr>
        <p:txBody>
          <a:bodyPr wrap="square" rtlCol="0">
            <a:spAutoFit/>
          </a:bodyPr>
          <a:lstStyle/>
          <a:p>
            <a:pPr marL="0" marR="0" lvl="0" indent="0" defTabSz="67213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‘Films are an essential part of my cultural life</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GB" sz="1600" b="0" i="0" u="none" strike="noStrike" kern="1200" cap="none" spc="0" normalizeH="0" baseline="0" noProof="0" dirty="0">
              <a:ln>
                <a:noFill/>
              </a:ln>
              <a:solidFill>
                <a:srgbClr val="404040"/>
              </a:solidFill>
              <a:effectLst/>
              <a:uLnTx/>
              <a:uFillTx/>
              <a:latin typeface="Arial"/>
              <a:ea typeface="+mn-ea"/>
              <a:cs typeface="Arial" panose="020B0604020202020204" pitchFamily="34" charset="0"/>
            </a:endParaRPr>
          </a:p>
        </p:txBody>
      </p:sp>
      <p:sp>
        <p:nvSpPr>
          <p:cNvPr id="23" name="TextBox 22">
            <a:extLst>
              <a:ext uri="{FF2B5EF4-FFF2-40B4-BE49-F238E27FC236}">
                <a16:creationId xmlns:a16="http://schemas.microsoft.com/office/drawing/2014/main" id="{D9F07A09-1509-4CB8-8434-BCAD4C7794E7}"/>
              </a:ext>
            </a:extLst>
          </p:cNvPr>
          <p:cNvSpPr txBox="1"/>
          <p:nvPr/>
        </p:nvSpPr>
        <p:spPr>
          <a:xfrm>
            <a:off x="7481941" y="4936070"/>
            <a:ext cx="1200956" cy="261610"/>
          </a:xfrm>
          <a:prstGeom prst="rect">
            <a:avLst/>
          </a:prstGeom>
          <a:noFill/>
        </p:spPr>
        <p:txBody>
          <a:bodyPr wrap="square" rtlCol="0">
            <a:spAutoFit/>
          </a:bodyPr>
          <a:lstStyle/>
          <a:p>
            <a:pPr marL="0" marR="0" lvl="0" indent="0" algn="ctr" defTabSz="67213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75891"/>
                </a:solidFill>
                <a:effectLst/>
                <a:uLnTx/>
                <a:uFillTx/>
                <a:latin typeface="Arial" panose="020B0604020202020204" pitchFamily="34" charset="0"/>
                <a:ea typeface="+mn-ea"/>
                <a:cs typeface="+mn-cs"/>
              </a:rPr>
              <a:t>(Index: 116)</a:t>
            </a:r>
            <a:endParaRPr kumimoji="0" lang="en-GB" sz="1000" b="0" i="0" u="none" strike="noStrike" kern="1200" cap="none" spc="0" normalizeH="0" baseline="0" noProof="0" dirty="0">
              <a:ln>
                <a:noFill/>
              </a:ln>
              <a:solidFill>
                <a:srgbClr val="075891"/>
              </a:solidFill>
              <a:effectLst/>
              <a:uLnTx/>
              <a:uFillTx/>
              <a:latin typeface="Arial"/>
              <a:ea typeface="+mn-ea"/>
              <a:cs typeface="Arial" panose="020B0604020202020204" pitchFamily="34" charset="0"/>
            </a:endParaRPr>
          </a:p>
        </p:txBody>
      </p:sp>
      <p:sp>
        <p:nvSpPr>
          <p:cNvPr id="24" name="TextBox 23">
            <a:extLst>
              <a:ext uri="{FF2B5EF4-FFF2-40B4-BE49-F238E27FC236}">
                <a16:creationId xmlns:a16="http://schemas.microsoft.com/office/drawing/2014/main" id="{F6A61FC4-7467-E01C-0505-E3200E23F60F}"/>
              </a:ext>
            </a:extLst>
          </p:cNvPr>
          <p:cNvSpPr txBox="1"/>
          <p:nvPr/>
        </p:nvSpPr>
        <p:spPr>
          <a:xfrm>
            <a:off x="7396216" y="3567443"/>
            <a:ext cx="1200956" cy="261610"/>
          </a:xfrm>
          <a:prstGeom prst="rect">
            <a:avLst/>
          </a:prstGeom>
          <a:noFill/>
        </p:spPr>
        <p:txBody>
          <a:bodyPr wrap="square" rtlCol="0">
            <a:spAutoFit/>
          </a:bodyPr>
          <a:lstStyle/>
          <a:p>
            <a:pPr marL="0" marR="0" lvl="0" indent="0" algn="ctr" defTabSz="67213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75891"/>
                </a:solidFill>
                <a:effectLst/>
                <a:uLnTx/>
                <a:uFillTx/>
                <a:latin typeface="Arial" panose="020B0604020202020204" pitchFamily="34" charset="0"/>
                <a:ea typeface="+mn-ea"/>
                <a:cs typeface="+mn-cs"/>
              </a:rPr>
              <a:t>(Index: 112)</a:t>
            </a:r>
            <a:endParaRPr kumimoji="0" lang="en-GB" sz="1000" b="0" i="0" u="none" strike="noStrike" kern="1200" cap="none" spc="0" normalizeH="0" baseline="0" noProof="0" dirty="0">
              <a:ln>
                <a:noFill/>
              </a:ln>
              <a:solidFill>
                <a:srgbClr val="075891"/>
              </a:solidFill>
              <a:effectLst/>
              <a:uLnTx/>
              <a:uFillTx/>
              <a:latin typeface="Arial"/>
              <a:ea typeface="+mn-ea"/>
              <a:cs typeface="Arial" panose="020B0604020202020204" pitchFamily="34" charset="0"/>
            </a:endParaRPr>
          </a:p>
        </p:txBody>
      </p:sp>
      <p:sp>
        <p:nvSpPr>
          <p:cNvPr id="25" name="TextBox 24">
            <a:extLst>
              <a:ext uri="{FF2B5EF4-FFF2-40B4-BE49-F238E27FC236}">
                <a16:creationId xmlns:a16="http://schemas.microsoft.com/office/drawing/2014/main" id="{AD3F5A85-26F7-6F7A-76E3-1266EB9A4D86}"/>
              </a:ext>
            </a:extLst>
          </p:cNvPr>
          <p:cNvSpPr txBox="1"/>
          <p:nvPr/>
        </p:nvSpPr>
        <p:spPr>
          <a:xfrm>
            <a:off x="7442330" y="6350924"/>
            <a:ext cx="1200956" cy="261610"/>
          </a:xfrm>
          <a:prstGeom prst="rect">
            <a:avLst/>
          </a:prstGeom>
          <a:noFill/>
        </p:spPr>
        <p:txBody>
          <a:bodyPr wrap="square" rtlCol="0">
            <a:spAutoFit/>
          </a:bodyPr>
          <a:lstStyle/>
          <a:p>
            <a:pPr marL="0" marR="0" lvl="0" indent="0" algn="ctr" defTabSz="67213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75891"/>
                </a:solidFill>
                <a:effectLst/>
                <a:uLnTx/>
                <a:uFillTx/>
                <a:latin typeface="Arial" panose="020B0604020202020204" pitchFamily="34" charset="0"/>
                <a:ea typeface="+mn-ea"/>
                <a:cs typeface="+mn-cs"/>
              </a:rPr>
              <a:t>(Index: 112)</a:t>
            </a:r>
            <a:endParaRPr kumimoji="0" lang="en-GB" sz="1000" b="0" i="0" u="none" strike="noStrike" kern="1200" cap="none" spc="0" normalizeH="0" baseline="0" noProof="0" dirty="0">
              <a:ln>
                <a:noFill/>
              </a:ln>
              <a:solidFill>
                <a:srgbClr val="075891"/>
              </a:solidFill>
              <a:effectLst/>
              <a:uLnTx/>
              <a:uFillTx/>
              <a:latin typeface="Arial"/>
              <a:ea typeface="+mn-ea"/>
              <a:cs typeface="Arial" panose="020B0604020202020204" pitchFamily="34" charset="0"/>
            </a:endParaRPr>
          </a:p>
        </p:txBody>
      </p:sp>
      <p:sp>
        <p:nvSpPr>
          <p:cNvPr id="28" name="Text Placeholder 7">
            <a:extLst>
              <a:ext uri="{FF2B5EF4-FFF2-40B4-BE49-F238E27FC236}">
                <a16:creationId xmlns:a16="http://schemas.microsoft.com/office/drawing/2014/main" id="{86C97EFB-D531-59C8-39A7-47B9BE2805B8}"/>
              </a:ext>
            </a:extLst>
          </p:cNvPr>
          <p:cNvSpPr txBox="1">
            <a:spLocks/>
          </p:cNvSpPr>
          <p:nvPr/>
        </p:nvSpPr>
        <p:spPr bwMode="gray">
          <a:xfrm>
            <a:off x="5494372" y="7197580"/>
            <a:ext cx="7789766" cy="246221"/>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buClrTx/>
              <a:buSzTx/>
              <a:defRPr/>
            </a:pPr>
            <a:r>
              <a:rPr lang="en-GB" dirty="0">
                <a:solidFill>
                  <a:srgbClr val="000000">
                    <a:lumMod val="95000"/>
                    <a:lumOff val="5000"/>
                  </a:srgbClr>
                </a:solidFill>
                <a:latin typeface="Arial" charset="0"/>
                <a:ea typeface="Arial" charset="0"/>
                <a:cs typeface="Arial" charset="0"/>
              </a:rPr>
              <a:t>Source: FAME 2023</a:t>
            </a:r>
          </a:p>
          <a:p>
            <a:pPr>
              <a:buClrTx/>
              <a:buSzTx/>
              <a:defRPr/>
            </a:pPr>
            <a:r>
              <a:rPr lang="en-GB" dirty="0">
                <a:solidFill>
                  <a:srgbClr val="000000">
                    <a:lumMod val="95000"/>
                    <a:lumOff val="5000"/>
                  </a:srgbClr>
                </a:solidFill>
                <a:latin typeface="Arial" charset="0"/>
                <a:ea typeface="Arial" charset="0"/>
                <a:cs typeface="Arial" charset="0"/>
              </a:rPr>
              <a:t>Those who are fans of Tim Burton vs. avg GB adult</a:t>
            </a:r>
          </a:p>
        </p:txBody>
      </p:sp>
    </p:spTree>
    <p:extLst>
      <p:ext uri="{BB962C8B-B14F-4D97-AF65-F5344CB8AC3E}">
        <p14:creationId xmlns:p14="http://schemas.microsoft.com/office/powerpoint/2010/main" val="68214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1C6286-B4F6-F449-9756-31F540C269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2" y="0"/>
            <a:ext cx="13442949" cy="7076662"/>
          </a:xfrm>
          <a:prstGeom prst="rect">
            <a:avLst/>
          </a:prstGeom>
        </p:spPr>
      </p:pic>
      <p:sp>
        <p:nvSpPr>
          <p:cNvPr id="19" name="Rectangle 18">
            <a:extLst>
              <a:ext uri="{FF2B5EF4-FFF2-40B4-BE49-F238E27FC236}">
                <a16:creationId xmlns:a16="http://schemas.microsoft.com/office/drawing/2014/main" id="{0F3EBA04-07E4-35E9-6E32-7EB7304BC979}"/>
              </a:ext>
            </a:extLst>
          </p:cNvPr>
          <p:cNvSpPr/>
          <p:nvPr/>
        </p:nvSpPr>
        <p:spPr>
          <a:xfrm>
            <a:off x="-353" y="0"/>
            <a:ext cx="13442950" cy="7076661"/>
          </a:xfrm>
          <a:prstGeom prst="rect">
            <a:avLst/>
          </a:prstGeom>
          <a:solidFill>
            <a:schemeClr val="accent4">
              <a:lumMod val="50000"/>
              <a:alpha val="6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BAEE0EF6-FAC1-4D1C-8DA0-FCBAF73ABB12}"/>
              </a:ext>
            </a:extLst>
          </p:cNvPr>
          <p:cNvSpPr>
            <a:spLocks noGrp="1"/>
          </p:cNvSpPr>
          <p:nvPr>
            <p:ph type="title"/>
          </p:nvPr>
        </p:nvSpPr>
        <p:spPr/>
        <p:txBody>
          <a:bodyPr/>
          <a:lstStyle/>
          <a:p>
            <a:r>
              <a:rPr lang="en-GB" dirty="0">
                <a:solidFill>
                  <a:srgbClr val="FFFFFF"/>
                </a:solidFill>
              </a:rPr>
              <a:t>AUDIENCE SNAPSHOTS</a:t>
            </a:r>
            <a:endParaRPr lang="en-US" dirty="0">
              <a:solidFill>
                <a:srgbClr val="FFFFFF"/>
              </a:solidFill>
            </a:endParaRPr>
          </a:p>
        </p:txBody>
      </p:sp>
      <p:sp>
        <p:nvSpPr>
          <p:cNvPr id="3" name="Text Placeholder 2">
            <a:extLst>
              <a:ext uri="{FF2B5EF4-FFF2-40B4-BE49-F238E27FC236}">
                <a16:creationId xmlns:a16="http://schemas.microsoft.com/office/drawing/2014/main" id="{6EFBA5A6-6D7C-4D84-8A83-58DBDF6118A5}"/>
              </a:ext>
            </a:extLst>
          </p:cNvPr>
          <p:cNvSpPr>
            <a:spLocks noGrp="1"/>
          </p:cNvSpPr>
          <p:nvPr>
            <p:ph type="body" sz="quarter" idx="14"/>
          </p:nvPr>
        </p:nvSpPr>
        <p:spPr>
          <a:xfrm>
            <a:off x="270000" y="664058"/>
            <a:ext cx="12988800" cy="570982"/>
          </a:xfrm>
        </p:spPr>
        <p:txBody>
          <a:bodyPr/>
          <a:lstStyle/>
          <a:p>
            <a:r>
              <a:rPr lang="en-GB" dirty="0">
                <a:solidFill>
                  <a:srgbClr val="FFFFFF"/>
                </a:solidFill>
              </a:rPr>
              <a:t>ABC1 male cinemagoers are more likely to be in market for a new car, new tech, financial products and alcoholic drinks. </a:t>
            </a:r>
          </a:p>
        </p:txBody>
      </p:sp>
      <p:sp>
        <p:nvSpPr>
          <p:cNvPr id="7" name="Rectangle: Rounded Corners 6">
            <a:extLst>
              <a:ext uri="{FF2B5EF4-FFF2-40B4-BE49-F238E27FC236}">
                <a16:creationId xmlns:a16="http://schemas.microsoft.com/office/drawing/2014/main" id="{376462A8-560A-7F25-9921-4EF4B884E729}"/>
              </a:ext>
            </a:extLst>
          </p:cNvPr>
          <p:cNvSpPr/>
          <p:nvPr/>
        </p:nvSpPr>
        <p:spPr>
          <a:xfrm>
            <a:off x="3815816" y="1157711"/>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INTEND TO BUY A NEW PC/LAPTOP</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164</a:t>
            </a:r>
          </a:p>
        </p:txBody>
      </p:sp>
      <p:sp>
        <p:nvSpPr>
          <p:cNvPr id="9" name="Rectangle: Rounded Corners 8">
            <a:extLst>
              <a:ext uri="{FF2B5EF4-FFF2-40B4-BE49-F238E27FC236}">
                <a16:creationId xmlns:a16="http://schemas.microsoft.com/office/drawing/2014/main" id="{6ADC2075-1FEC-677A-400B-9EC0838337C4}"/>
              </a:ext>
            </a:extLst>
          </p:cNvPr>
          <p:cNvSpPr/>
          <p:nvPr/>
        </p:nvSpPr>
        <p:spPr>
          <a:xfrm>
            <a:off x="3815816" y="3022829"/>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INTEND TO BUY A NEW MOBILE PHONE</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126</a:t>
            </a:r>
          </a:p>
        </p:txBody>
      </p:sp>
      <p:sp>
        <p:nvSpPr>
          <p:cNvPr id="10" name="Rectangle: Rounded Corners 9">
            <a:extLst>
              <a:ext uri="{FF2B5EF4-FFF2-40B4-BE49-F238E27FC236}">
                <a16:creationId xmlns:a16="http://schemas.microsoft.com/office/drawing/2014/main" id="{C71725C9-41FB-E98A-0317-493B15661668}"/>
              </a:ext>
            </a:extLst>
          </p:cNvPr>
          <p:cNvSpPr/>
          <p:nvPr/>
        </p:nvSpPr>
        <p:spPr>
          <a:xfrm>
            <a:off x="3815816" y="4829173"/>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INTEND TO BUY A NEW SMART TECH</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145</a:t>
            </a:r>
          </a:p>
        </p:txBody>
      </p:sp>
      <p:sp>
        <p:nvSpPr>
          <p:cNvPr id="11" name="Rectangle: Rounded Corners 10">
            <a:extLst>
              <a:ext uri="{FF2B5EF4-FFF2-40B4-BE49-F238E27FC236}">
                <a16:creationId xmlns:a16="http://schemas.microsoft.com/office/drawing/2014/main" id="{F8BF5B94-2A62-E6E7-CA02-F403ADEC5937}"/>
              </a:ext>
            </a:extLst>
          </p:cNvPr>
          <p:cNvSpPr/>
          <p:nvPr/>
        </p:nvSpPr>
        <p:spPr>
          <a:xfrm>
            <a:off x="6944608" y="1157711"/>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CURRENTLY HAVE A PREMIUM/PACKAGED CURRENT ACCOUNT</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117</a:t>
            </a:r>
          </a:p>
        </p:txBody>
      </p:sp>
      <p:sp>
        <p:nvSpPr>
          <p:cNvPr id="12" name="Rectangle: Rounded Corners 11">
            <a:extLst>
              <a:ext uri="{FF2B5EF4-FFF2-40B4-BE49-F238E27FC236}">
                <a16:creationId xmlns:a16="http://schemas.microsoft.com/office/drawing/2014/main" id="{8D2E25E7-3541-862C-8917-8547D3F312CE}"/>
              </a:ext>
            </a:extLst>
          </p:cNvPr>
          <p:cNvSpPr/>
          <p:nvPr/>
        </p:nvSpPr>
        <p:spPr>
          <a:xfrm>
            <a:off x="6944608" y="4824005"/>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USE A PRICE COMPARISON WEBSITE TO MAKE PURCHASES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122</a:t>
            </a:r>
          </a:p>
        </p:txBody>
      </p:sp>
      <p:sp>
        <p:nvSpPr>
          <p:cNvPr id="13" name="Rectangle: Rounded Corners 12">
            <a:extLst>
              <a:ext uri="{FF2B5EF4-FFF2-40B4-BE49-F238E27FC236}">
                <a16:creationId xmlns:a16="http://schemas.microsoft.com/office/drawing/2014/main" id="{F2C80477-D140-F1E8-0BEC-0CC02C811006}"/>
              </a:ext>
            </a:extLst>
          </p:cNvPr>
          <p:cNvSpPr/>
          <p:nvPr/>
        </p:nvSpPr>
        <p:spPr>
          <a:xfrm>
            <a:off x="460006" y="1139136"/>
            <a:ext cx="2583983"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INTEND TO BUY CAR IN NEXT 12 MONTHS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145</a:t>
            </a:r>
          </a:p>
        </p:txBody>
      </p:sp>
      <p:sp>
        <p:nvSpPr>
          <p:cNvPr id="14" name="Rectangle: Rounded Corners 13">
            <a:extLst>
              <a:ext uri="{FF2B5EF4-FFF2-40B4-BE49-F238E27FC236}">
                <a16:creationId xmlns:a16="http://schemas.microsoft.com/office/drawing/2014/main" id="{25EA73F4-A854-B057-F064-B440D78BF09E}"/>
              </a:ext>
            </a:extLst>
          </p:cNvPr>
          <p:cNvSpPr/>
          <p:nvPr/>
        </p:nvSpPr>
        <p:spPr>
          <a:xfrm>
            <a:off x="460005" y="3022829"/>
            <a:ext cx="2583983"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INTEND TO SPEND &gt;£45K ON NEW CAR</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228</a:t>
            </a:r>
          </a:p>
        </p:txBody>
      </p:sp>
      <p:sp>
        <p:nvSpPr>
          <p:cNvPr id="15" name="Rectangle: Rounded Corners 14">
            <a:extLst>
              <a:ext uri="{FF2B5EF4-FFF2-40B4-BE49-F238E27FC236}">
                <a16:creationId xmlns:a16="http://schemas.microsoft.com/office/drawing/2014/main" id="{B2C302E0-834E-730E-811C-CADC24CF58CF}"/>
              </a:ext>
            </a:extLst>
          </p:cNvPr>
          <p:cNvSpPr/>
          <p:nvPr/>
        </p:nvSpPr>
        <p:spPr>
          <a:xfrm>
            <a:off x="460006" y="4831767"/>
            <a:ext cx="2583982"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ADVERTISING &amp; BRAND IMAGE ARE KEY CRITERIA FOR CHOICE OF CAR</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207</a:t>
            </a:r>
          </a:p>
        </p:txBody>
      </p:sp>
      <p:sp>
        <p:nvSpPr>
          <p:cNvPr id="16" name="Rectangle: Rounded Corners 15">
            <a:extLst>
              <a:ext uri="{FF2B5EF4-FFF2-40B4-BE49-F238E27FC236}">
                <a16:creationId xmlns:a16="http://schemas.microsoft.com/office/drawing/2014/main" id="{A188F02F-DCB8-A037-7C4F-1B3B35CDFD5B}"/>
              </a:ext>
            </a:extLst>
          </p:cNvPr>
          <p:cNvSpPr/>
          <p:nvPr/>
        </p:nvSpPr>
        <p:spPr>
          <a:xfrm>
            <a:off x="6944608" y="3022056"/>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CURRENTLY HAVE A MORTGAGE</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144</a:t>
            </a:r>
          </a:p>
        </p:txBody>
      </p:sp>
      <p:sp>
        <p:nvSpPr>
          <p:cNvPr id="17" name="Rectangle: Rounded Corners 16">
            <a:extLst>
              <a:ext uri="{FF2B5EF4-FFF2-40B4-BE49-F238E27FC236}">
                <a16:creationId xmlns:a16="http://schemas.microsoft.com/office/drawing/2014/main" id="{4147C1B6-0589-C206-AEE3-11F8A3D2F4BD}"/>
              </a:ext>
            </a:extLst>
          </p:cNvPr>
          <p:cNvSpPr/>
          <p:nvPr/>
        </p:nvSpPr>
        <p:spPr>
          <a:xfrm>
            <a:off x="10060973" y="1157711"/>
            <a:ext cx="2622370"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CONSUME ALCOHOLIC DRINKS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115</a:t>
            </a:r>
          </a:p>
        </p:txBody>
      </p:sp>
      <p:sp>
        <p:nvSpPr>
          <p:cNvPr id="21" name="Rectangle: Rounded Corners 20">
            <a:extLst>
              <a:ext uri="{FF2B5EF4-FFF2-40B4-BE49-F238E27FC236}">
                <a16:creationId xmlns:a16="http://schemas.microsoft.com/office/drawing/2014/main" id="{B85BCF1F-302C-40C3-5958-A944AFCF87FB}"/>
              </a:ext>
            </a:extLst>
          </p:cNvPr>
          <p:cNvSpPr/>
          <p:nvPr/>
        </p:nvSpPr>
        <p:spPr>
          <a:xfrm>
            <a:off x="10060973" y="3022056"/>
            <a:ext cx="2622370"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CONSUME NON-ALCOHOLIC BEERS AND CIDERS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133</a:t>
            </a:r>
          </a:p>
        </p:txBody>
      </p:sp>
      <p:sp>
        <p:nvSpPr>
          <p:cNvPr id="26" name="Rectangle: Rounded Corners 25">
            <a:extLst>
              <a:ext uri="{FF2B5EF4-FFF2-40B4-BE49-F238E27FC236}">
                <a16:creationId xmlns:a16="http://schemas.microsoft.com/office/drawing/2014/main" id="{2FA1A481-A249-535E-554F-39DC3C8D3BC5}"/>
              </a:ext>
            </a:extLst>
          </p:cNvPr>
          <p:cNvSpPr/>
          <p:nvPr/>
        </p:nvSpPr>
        <p:spPr>
          <a:xfrm>
            <a:off x="10060973" y="4821748"/>
            <a:ext cx="2622370"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67% AGREE ‘I LIKE TO TRY NEW DRINKS’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109</a:t>
            </a:r>
          </a:p>
        </p:txBody>
      </p:sp>
      <p:sp>
        <p:nvSpPr>
          <p:cNvPr id="33" name="Text Placeholder 7">
            <a:extLst>
              <a:ext uri="{FF2B5EF4-FFF2-40B4-BE49-F238E27FC236}">
                <a16:creationId xmlns:a16="http://schemas.microsoft.com/office/drawing/2014/main" id="{BD0F0B63-B5CA-09B5-8059-2CBB2ECAC0D8}"/>
              </a:ext>
            </a:extLst>
          </p:cNvPr>
          <p:cNvSpPr txBox="1">
            <a:spLocks/>
          </p:cNvSpPr>
          <p:nvPr/>
        </p:nvSpPr>
        <p:spPr bwMode="gray">
          <a:xfrm>
            <a:off x="5494372" y="7197580"/>
            <a:ext cx="7789766" cy="246221"/>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ct val="100000"/>
              </a:lnSpc>
              <a:spcBef>
                <a:spcPts val="0"/>
              </a:spcBef>
              <a:spcAft>
                <a:spcPts val="0"/>
              </a:spcAft>
              <a:buClrTx/>
              <a:buSzTx/>
              <a:buFont typeface="Arial"/>
              <a:buNone/>
              <a:tabLst/>
              <a:defRPr/>
            </a:pPr>
            <a:r>
              <a:rPr kumimoji="0" lang="en-GB" sz="800" b="0" i="0" u="none" strike="noStrike" kern="1200" cap="none" spc="0" normalizeH="0" baseline="0" noProof="0" dirty="0">
                <a:ln>
                  <a:noFill/>
                </a:ln>
                <a:solidFill>
                  <a:srgbClr val="000000">
                    <a:lumMod val="95000"/>
                    <a:lumOff val="5000"/>
                  </a:srgbClr>
                </a:solidFill>
                <a:effectLst/>
                <a:uLnTx/>
                <a:uFillTx/>
                <a:latin typeface="Arial" charset="0"/>
                <a:ea typeface="Arial" charset="0"/>
                <a:cs typeface="Arial" charset="0"/>
              </a:rPr>
              <a:t>Source: TGI GB October 2023. </a:t>
            </a:r>
          </a:p>
          <a:p>
            <a:pPr marL="0" marR="0" lvl="0" indent="0" algn="r" defTabSz="961844" rtl="0" eaLnBrk="1" fontAlgn="auto" latinLnBrk="0" hangingPunct="1">
              <a:lnSpc>
                <a:spcPct val="100000"/>
              </a:lnSpc>
              <a:spcBef>
                <a:spcPts val="0"/>
              </a:spcBef>
              <a:spcAft>
                <a:spcPts val="0"/>
              </a:spcAft>
              <a:buClrTx/>
              <a:buSzTx/>
              <a:buFont typeface="Arial"/>
              <a:buNone/>
              <a:tabLst/>
              <a:defRPr/>
            </a:pPr>
            <a:r>
              <a:rPr kumimoji="0" lang="en-GB" sz="800" b="0" i="0" u="none" strike="noStrike" kern="1200" cap="none" spc="0" normalizeH="0" baseline="0" noProof="0" dirty="0">
                <a:ln>
                  <a:noFill/>
                </a:ln>
                <a:solidFill>
                  <a:srgbClr val="000000">
                    <a:lumMod val="95000"/>
                    <a:lumOff val="5000"/>
                  </a:srgbClr>
                </a:solidFill>
                <a:effectLst/>
                <a:uLnTx/>
                <a:uFillTx/>
                <a:latin typeface="Arial" charset="0"/>
                <a:ea typeface="Arial" charset="0"/>
                <a:cs typeface="Arial" charset="0"/>
              </a:rPr>
              <a:t>ABC1 Men who have been to cinema in last 12 months vs. GB </a:t>
            </a:r>
            <a:r>
              <a:rPr kumimoji="0" lang="en-GB" sz="800" b="0" i="0" u="none" strike="noStrike" kern="1200" cap="none" spc="0" normalizeH="0" baseline="0" noProof="0" dirty="0" err="1">
                <a:ln>
                  <a:noFill/>
                </a:ln>
                <a:solidFill>
                  <a:srgbClr val="000000">
                    <a:lumMod val="95000"/>
                    <a:lumOff val="5000"/>
                  </a:srgbClr>
                </a:solidFill>
                <a:effectLst/>
                <a:uLnTx/>
                <a:uFillTx/>
                <a:latin typeface="Arial" charset="0"/>
                <a:ea typeface="Arial" charset="0"/>
                <a:cs typeface="Arial" charset="0"/>
              </a:rPr>
              <a:t>Avg</a:t>
            </a:r>
            <a:endParaRPr kumimoji="0" lang="en-GB" sz="800" b="0" i="0" u="none" strike="noStrike" kern="1200" cap="none" spc="0" normalizeH="0" baseline="0" noProof="0" dirty="0">
              <a:ln>
                <a:noFill/>
              </a:ln>
              <a:solidFill>
                <a:srgbClr val="000000">
                  <a:lumMod val="95000"/>
                  <a:lumOff val="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589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50950" y="1739962"/>
            <a:ext cx="7626014" cy="3750176"/>
          </a:xfrm>
        </p:spPr>
        <p:txBody>
          <a:bodyPr/>
          <a:lstStyle/>
          <a:p>
            <a:pPr>
              <a:lnSpc>
                <a:spcPts val="1800"/>
              </a:lnSpc>
            </a:pPr>
            <a:r>
              <a:rPr lang="en-GB" altLang="en-US" sz="1100" dirty="0">
                <a:solidFill>
                  <a:schemeClr val="bg2"/>
                </a:solidFill>
                <a:latin typeface="Arial" pitchFamily="34" charset="0"/>
                <a:cs typeface="Arial" pitchFamily="34" charset="0"/>
              </a:rPr>
              <a:t>SYNOPSIS</a:t>
            </a:r>
          </a:p>
          <a:p>
            <a:pPr>
              <a:lnSpc>
                <a:spcPts val="1800"/>
              </a:lnSpc>
            </a:pPr>
            <a:r>
              <a:rPr lang="en-GB" sz="1100" b="0" i="0" dirty="0">
                <a:solidFill>
                  <a:schemeClr val="bg1"/>
                </a:solidFill>
                <a:effectLst/>
              </a:rPr>
              <a:t>Moana journeys to the far seas of Oceania after receiving an unexpected call from her wayfinding ancestors.</a:t>
            </a:r>
            <a:endParaRPr lang="en-GB" sz="1100" b="0" dirty="0">
              <a:solidFill>
                <a:schemeClr val="bg1"/>
              </a:solidFill>
            </a:endParaRPr>
          </a:p>
          <a:p>
            <a:pPr>
              <a:lnSpc>
                <a:spcPts val="1800"/>
              </a:lnSpc>
            </a:pPr>
            <a:endParaRPr lang="en-GB" sz="1100" b="0" i="0" dirty="0">
              <a:solidFill>
                <a:schemeClr val="bg1"/>
              </a:solidFill>
              <a:effectLst/>
              <a:latin typeface="Roboto" panose="02000000000000000000" pitchFamily="2" charset="0"/>
            </a:endParaRPr>
          </a:p>
          <a:p>
            <a:pPr>
              <a:lnSpc>
                <a:spcPts val="1800"/>
              </a:lnSpc>
            </a:pPr>
            <a:r>
              <a:rPr lang="en-GB" altLang="en-US" sz="1100" dirty="0">
                <a:solidFill>
                  <a:schemeClr val="bg2"/>
                </a:solidFill>
                <a:latin typeface="Arial" pitchFamily="34" charset="0"/>
                <a:cs typeface="Arial" pitchFamily="34" charset="0"/>
              </a:rPr>
              <a:t>CAST</a:t>
            </a:r>
          </a:p>
          <a:p>
            <a:pPr>
              <a:lnSpc>
                <a:spcPts val="1800"/>
              </a:lnSpc>
            </a:pPr>
            <a:r>
              <a:rPr lang="en-GB" sz="1100" b="0" dirty="0" err="1">
                <a:solidFill>
                  <a:schemeClr val="bg1"/>
                </a:solidFill>
                <a:latin typeface="Arial" pitchFamily="34" charset="0"/>
                <a:cs typeface="Arial" pitchFamily="34" charset="0"/>
              </a:rPr>
              <a:t>Auliʻi</a:t>
            </a:r>
            <a:r>
              <a:rPr lang="en-GB" sz="1100" b="0" dirty="0">
                <a:solidFill>
                  <a:schemeClr val="bg1"/>
                </a:solidFill>
                <a:latin typeface="Arial" pitchFamily="34" charset="0"/>
                <a:cs typeface="Arial" pitchFamily="34" charset="0"/>
              </a:rPr>
              <a:t> </a:t>
            </a:r>
            <a:r>
              <a:rPr lang="en-GB" sz="1100" b="0" dirty="0" err="1">
                <a:solidFill>
                  <a:schemeClr val="bg1"/>
                </a:solidFill>
                <a:latin typeface="Arial" pitchFamily="34" charset="0"/>
                <a:cs typeface="Arial" pitchFamily="34" charset="0"/>
              </a:rPr>
              <a:t>Cravalho</a:t>
            </a:r>
            <a:r>
              <a:rPr lang="en-GB" sz="1100" b="0" dirty="0">
                <a:solidFill>
                  <a:schemeClr val="bg1"/>
                </a:solidFill>
                <a:latin typeface="Arial" pitchFamily="34" charset="0"/>
                <a:cs typeface="Arial" pitchFamily="34" charset="0"/>
              </a:rPr>
              <a:t>, Dwayne Johnson</a:t>
            </a:r>
          </a:p>
          <a:p>
            <a:pPr>
              <a:lnSpc>
                <a:spcPts val="1800"/>
              </a:lnSpc>
            </a:pPr>
            <a:endParaRPr lang="en-GB" altLang="en-US" sz="1100" dirty="0">
              <a:solidFill>
                <a:schemeClr val="bg1"/>
              </a:solidFill>
              <a:highlight>
                <a:srgbClr val="FFFF00"/>
              </a:highlight>
              <a:latin typeface="Arial" pitchFamily="34" charset="0"/>
              <a:cs typeface="Arial" pitchFamily="34" charset="0"/>
            </a:endParaRPr>
          </a:p>
          <a:p>
            <a:pPr>
              <a:lnSpc>
                <a:spcPts val="1800"/>
              </a:lnSpc>
            </a:pPr>
            <a:r>
              <a:rPr lang="en-GB" altLang="en-US" sz="1100" dirty="0">
                <a:solidFill>
                  <a:schemeClr val="bg2"/>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Eight years after the original </a:t>
            </a:r>
            <a:r>
              <a:rPr lang="en-GB" altLang="en-US" sz="1100" b="0" i="1" dirty="0">
                <a:solidFill>
                  <a:schemeClr val="bg1"/>
                </a:solidFill>
                <a:latin typeface="Arial" pitchFamily="34" charset="0"/>
                <a:cs typeface="Arial" pitchFamily="34" charset="0"/>
              </a:rPr>
              <a:t>Moana</a:t>
            </a:r>
            <a:r>
              <a:rPr lang="en-GB" altLang="en-US" sz="1100" b="0" dirty="0">
                <a:solidFill>
                  <a:schemeClr val="bg1"/>
                </a:solidFill>
                <a:latin typeface="Arial" pitchFamily="34" charset="0"/>
                <a:cs typeface="Arial" pitchFamily="34" charset="0"/>
              </a:rPr>
              <a:t>, Disney have announced that a sequel is on its way in 2024, bringing back its stars </a:t>
            </a:r>
            <a:r>
              <a:rPr lang="en-GB" sz="1100" b="0" dirty="0" err="1">
                <a:solidFill>
                  <a:schemeClr val="bg1"/>
                </a:solidFill>
                <a:latin typeface="Arial" pitchFamily="34" charset="0"/>
                <a:cs typeface="Arial" pitchFamily="34" charset="0"/>
              </a:rPr>
              <a:t>Auliʻi</a:t>
            </a:r>
            <a:r>
              <a:rPr lang="en-GB" sz="1100" b="0" dirty="0">
                <a:solidFill>
                  <a:schemeClr val="bg1"/>
                </a:solidFill>
                <a:latin typeface="Arial" pitchFamily="34" charset="0"/>
                <a:cs typeface="Arial" pitchFamily="34" charset="0"/>
              </a:rPr>
              <a:t> </a:t>
            </a:r>
            <a:r>
              <a:rPr lang="en-GB" sz="1100" b="0" dirty="0" err="1">
                <a:solidFill>
                  <a:schemeClr val="bg1"/>
                </a:solidFill>
                <a:latin typeface="Arial" pitchFamily="34" charset="0"/>
                <a:cs typeface="Arial" pitchFamily="34" charset="0"/>
              </a:rPr>
              <a:t>Cravalho</a:t>
            </a:r>
            <a:r>
              <a:rPr lang="en-GB" sz="1100" b="0" dirty="0">
                <a:solidFill>
                  <a:schemeClr val="bg1"/>
                </a:solidFill>
                <a:latin typeface="Arial" pitchFamily="34" charset="0"/>
                <a:cs typeface="Arial" pitchFamily="34" charset="0"/>
              </a:rPr>
              <a:t> as Moana and Dwayne Johnson as Maui. </a:t>
            </a:r>
            <a:r>
              <a:rPr lang="en-GB" sz="1100" b="0" i="1" dirty="0">
                <a:solidFill>
                  <a:schemeClr val="bg1"/>
                </a:solidFill>
                <a:latin typeface="Arial" pitchFamily="34" charset="0"/>
                <a:cs typeface="Arial" pitchFamily="34" charset="0"/>
              </a:rPr>
              <a:t>Moana</a:t>
            </a:r>
            <a:r>
              <a:rPr lang="en-GB" sz="1200" b="0" dirty="0">
                <a:solidFill>
                  <a:schemeClr val="bg1"/>
                </a:solidFill>
                <a:latin typeface="Arial" pitchFamily="34" charset="0"/>
                <a:cs typeface="Arial" pitchFamily="34" charset="0"/>
              </a:rPr>
              <a:t> </a:t>
            </a:r>
            <a:r>
              <a:rPr lang="en-GB" sz="1100" b="0" dirty="0">
                <a:solidFill>
                  <a:schemeClr val="bg1"/>
                </a:solidFill>
                <a:latin typeface="Arial" pitchFamily="34" charset="0"/>
                <a:cs typeface="Arial" pitchFamily="34" charset="0"/>
              </a:rPr>
              <a:t>grossed £20.6m at the UK box office back in 2016 and won 14 awards across several industry categories, and in the years since it’s stature has only grown and it has consistently been one of the most watched films on streaming platforms. </a:t>
            </a:r>
            <a:r>
              <a:rPr lang="en-GB" altLang="en-US" sz="1100" b="0" dirty="0">
                <a:solidFill>
                  <a:schemeClr val="bg1"/>
                </a:solidFill>
                <a:latin typeface="Arial" pitchFamily="34" charset="0"/>
                <a:cs typeface="Arial" pitchFamily="34" charset="0"/>
              </a:rPr>
              <a:t>Released at the end of November, this animated musical film is perfectly timed for brands looking to reach affluent family audiences in the lead up to Christmas.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Reactions for the animation have been positive, with the most recent trailer becoming the studio’s most watched ever for an animated movie, clocking 178m views in 24 hours, outperforming previous record holders such as </a:t>
            </a:r>
            <a:r>
              <a:rPr lang="en-GB" altLang="en-US" sz="1100" b="0" i="1" dirty="0">
                <a:solidFill>
                  <a:schemeClr val="bg1"/>
                </a:solidFill>
                <a:latin typeface="Arial" pitchFamily="34" charset="0"/>
                <a:cs typeface="Arial" pitchFamily="34" charset="0"/>
              </a:rPr>
              <a:t>Inside Out 2 (157m) </a:t>
            </a:r>
            <a:r>
              <a:rPr lang="en-GB" altLang="en-US" sz="1100" b="0" dirty="0">
                <a:solidFill>
                  <a:schemeClr val="bg1"/>
                </a:solidFill>
                <a:latin typeface="Arial" pitchFamily="34" charset="0"/>
                <a:cs typeface="Arial" pitchFamily="34" charset="0"/>
              </a:rPr>
              <a:t>and </a:t>
            </a:r>
            <a:r>
              <a:rPr lang="en-GB" altLang="en-US" sz="1100" b="0" i="1" dirty="0">
                <a:solidFill>
                  <a:schemeClr val="bg1"/>
                </a:solidFill>
                <a:latin typeface="Arial" pitchFamily="34" charset="0"/>
                <a:cs typeface="Arial" pitchFamily="34" charset="0"/>
              </a:rPr>
              <a:t>Frozen 2 (116m). </a:t>
            </a:r>
            <a:r>
              <a:rPr lang="en-GB" altLang="en-US" sz="1100" b="0" dirty="0">
                <a:solidFill>
                  <a:schemeClr val="bg1"/>
                </a:solidFill>
                <a:latin typeface="Arial" pitchFamily="34" charset="0"/>
                <a:cs typeface="Arial" pitchFamily="34" charset="0"/>
              </a:rPr>
              <a:t>You can watch the trailer </a:t>
            </a:r>
            <a:r>
              <a:rPr lang="en-GB" altLang="en-US" sz="1100" dirty="0">
                <a:solidFill>
                  <a:schemeClr val="bg2"/>
                </a:solidFill>
                <a:latin typeface="Arial" pitchFamily="34" charset="0"/>
                <a:cs typeface="Arial" pitchFamily="34" charset="0"/>
                <a:hlinkClick r:id="rId3">
                  <a:extLst>
                    <a:ext uri="{A12FA001-AC4F-418D-AE19-62706E023703}">
                      <ahyp:hlinkClr xmlns:ahyp="http://schemas.microsoft.com/office/drawing/2018/hyperlinkcolor" val="tx"/>
                    </a:ext>
                  </a:extLst>
                </a:hlinkClick>
              </a:rPr>
              <a:t>here</a:t>
            </a:r>
            <a:endParaRPr lang="en-GB" altLang="en-US" sz="1100" dirty="0">
              <a:solidFill>
                <a:schemeClr val="bg2"/>
              </a:solidFill>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Moana 2</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a:xfrm>
            <a:off x="270000" y="664058"/>
            <a:ext cx="7626014" cy="167482"/>
          </a:xfrm>
        </p:spPr>
        <p:txBody>
          <a:bodyPr/>
          <a:lstStyle/>
          <a:p>
            <a:r>
              <a:rPr lang="en-GB" dirty="0"/>
              <a:t>Long-awaited sequel to the hit animated musical film</a:t>
            </a:r>
            <a:endParaRPr lang="en-US" dirty="0"/>
          </a:p>
        </p:txBody>
      </p:sp>
      <p:sp>
        <p:nvSpPr>
          <p:cNvPr id="16" name="Rectangle 15">
            <a:extLst>
              <a:ext uri="{FF2B5EF4-FFF2-40B4-BE49-F238E27FC236}">
                <a16:creationId xmlns:a16="http://schemas.microsoft.com/office/drawing/2014/main" id="{55822937-1369-4930-8648-0951018680F8}"/>
              </a:ext>
            </a:extLst>
          </p:cNvPr>
          <p:cNvSpPr/>
          <p:nvPr/>
        </p:nvSpPr>
        <p:spPr>
          <a:xfrm>
            <a:off x="9057975" y="7208658"/>
            <a:ext cx="4346063" cy="195503"/>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50950" y="971845"/>
          <a:ext cx="7555556" cy="712790"/>
        </p:xfrm>
        <a:graphic>
          <a:graphicData uri="http://schemas.openxmlformats.org/drawingml/2006/table">
            <a:tbl>
              <a:tblPr firstRow="1" bandRow="1">
                <a:tableStyleId>{5C22544A-7EE6-4342-B048-85BDC9FD1C3A}</a:tableStyleId>
              </a:tblPr>
              <a:tblGrid>
                <a:gridCol w="1258649">
                  <a:extLst>
                    <a:ext uri="{9D8B030D-6E8A-4147-A177-3AD203B41FA5}">
                      <a16:colId xmlns:a16="http://schemas.microsoft.com/office/drawing/2014/main" val="1043653864"/>
                    </a:ext>
                  </a:extLst>
                </a:gridCol>
                <a:gridCol w="1973294">
                  <a:extLst>
                    <a:ext uri="{9D8B030D-6E8A-4147-A177-3AD203B41FA5}">
                      <a16:colId xmlns:a16="http://schemas.microsoft.com/office/drawing/2014/main" val="1430915649"/>
                    </a:ext>
                  </a:extLst>
                </a:gridCol>
                <a:gridCol w="1069895">
                  <a:extLst>
                    <a:ext uri="{9D8B030D-6E8A-4147-A177-3AD203B41FA5}">
                      <a16:colId xmlns:a16="http://schemas.microsoft.com/office/drawing/2014/main" val="1969532920"/>
                    </a:ext>
                  </a:extLst>
                </a:gridCol>
                <a:gridCol w="1227505">
                  <a:extLst>
                    <a:ext uri="{9D8B030D-6E8A-4147-A177-3AD203B41FA5}">
                      <a16:colId xmlns:a16="http://schemas.microsoft.com/office/drawing/2014/main" val="696929619"/>
                    </a:ext>
                  </a:extLst>
                </a:gridCol>
                <a:gridCol w="2026213">
                  <a:extLst>
                    <a:ext uri="{9D8B030D-6E8A-4147-A177-3AD203B41FA5}">
                      <a16:colId xmlns:a16="http://schemas.microsoft.com/office/drawing/2014/main" val="214587584"/>
                    </a:ext>
                  </a:extLst>
                </a:gridCol>
              </a:tblGrid>
              <a:tr h="275711">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16550">
                <a:tc>
                  <a:txBody>
                    <a:bodyPr/>
                    <a:lstStyle/>
                    <a:p>
                      <a:pPr algn="ctr"/>
                      <a:r>
                        <a:rPr lang="en-GB" sz="1000" b="0" kern="1200" dirty="0">
                          <a:solidFill>
                            <a:schemeClr val="bg1"/>
                          </a:solidFill>
                          <a:latin typeface="+mn-lt"/>
                          <a:ea typeface="+mn-ea"/>
                          <a:cs typeface="+mn-cs"/>
                        </a:rPr>
                        <a:t>27 November 2024</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2.7m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Family</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nvGraphicFramePr>
        <p:xfrm>
          <a:off x="319197" y="5490138"/>
          <a:ext cx="7481778" cy="1407224"/>
        </p:xfrm>
        <a:graphic>
          <a:graphicData uri="http://schemas.openxmlformats.org/drawingml/2006/table">
            <a:tbl>
              <a:tblPr firstRow="1" bandRow="1">
                <a:tableStyleId>{5C22544A-7EE6-4342-B048-85BDC9FD1C3A}</a:tableStyleId>
              </a:tblPr>
              <a:tblGrid>
                <a:gridCol w="1246963">
                  <a:extLst>
                    <a:ext uri="{9D8B030D-6E8A-4147-A177-3AD203B41FA5}">
                      <a16:colId xmlns:a16="http://schemas.microsoft.com/office/drawing/2014/main" val="1395259455"/>
                    </a:ext>
                  </a:extLst>
                </a:gridCol>
                <a:gridCol w="1246963">
                  <a:extLst>
                    <a:ext uri="{9D8B030D-6E8A-4147-A177-3AD203B41FA5}">
                      <a16:colId xmlns:a16="http://schemas.microsoft.com/office/drawing/2014/main" val="683455642"/>
                    </a:ext>
                  </a:extLst>
                </a:gridCol>
                <a:gridCol w="1246963">
                  <a:extLst>
                    <a:ext uri="{9D8B030D-6E8A-4147-A177-3AD203B41FA5}">
                      <a16:colId xmlns:a16="http://schemas.microsoft.com/office/drawing/2014/main" val="2016657501"/>
                    </a:ext>
                  </a:extLst>
                </a:gridCol>
                <a:gridCol w="1246963">
                  <a:extLst>
                    <a:ext uri="{9D8B030D-6E8A-4147-A177-3AD203B41FA5}">
                      <a16:colId xmlns:a16="http://schemas.microsoft.com/office/drawing/2014/main" val="2752111294"/>
                    </a:ext>
                  </a:extLst>
                </a:gridCol>
                <a:gridCol w="1246963">
                  <a:extLst>
                    <a:ext uri="{9D8B030D-6E8A-4147-A177-3AD203B41FA5}">
                      <a16:colId xmlns:a16="http://schemas.microsoft.com/office/drawing/2014/main" val="1099605818"/>
                    </a:ext>
                  </a:extLst>
                </a:gridCol>
                <a:gridCol w="1246963">
                  <a:extLst>
                    <a:ext uri="{9D8B030D-6E8A-4147-A177-3AD203B41FA5}">
                      <a16:colId xmlns:a16="http://schemas.microsoft.com/office/drawing/2014/main" val="19339951"/>
                    </a:ext>
                  </a:extLst>
                </a:gridCol>
              </a:tblGrid>
              <a:tr h="361903">
                <a:tc>
                  <a:txBody>
                    <a:bodyPr/>
                    <a:lstStyle/>
                    <a:p>
                      <a:pPr algn="ctr"/>
                      <a:endParaRPr lang="en-GB" sz="1100" dirty="0">
                        <a:solidFill>
                          <a:schemeClr val="bg2"/>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Adults (16+)</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Ads</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Female Houseperson with Children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Ads</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Women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19727">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19727">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558k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795k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49940">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3" name="Picture 2">
            <a:extLst>
              <a:ext uri="{FF2B5EF4-FFF2-40B4-BE49-F238E27FC236}">
                <a16:creationId xmlns:a16="http://schemas.microsoft.com/office/drawing/2014/main" id="{74182964-F331-7331-5286-DF14DF968F1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65976" y="567159"/>
            <a:ext cx="5057776" cy="6163479"/>
          </a:xfrm>
          <a:prstGeom prst="rect">
            <a:avLst/>
          </a:prstGeom>
        </p:spPr>
      </p:pic>
    </p:spTree>
    <p:extLst>
      <p:ext uri="{BB962C8B-B14F-4D97-AF65-F5344CB8AC3E}">
        <p14:creationId xmlns:p14="http://schemas.microsoft.com/office/powerpoint/2010/main" val="1782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64145" y="7129563"/>
            <a:ext cx="7867460" cy="338554"/>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Sources: Adwanted Connected, top rating HP+CH shows (top episodes for each series), October – December 2023</a:t>
            </a:r>
          </a:p>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 of adult (16+) audience that are HP+CH. Moana 2 based on comparative profile &amp; who are female HP+CH</a:t>
            </a:r>
          </a:p>
        </p:txBody>
      </p:sp>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70000"/>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One of the most efficient films for hp+ch to add to your broader av plan</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61438" y="651956"/>
            <a:ext cx="13170167"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 third of Moana 2’s audience are forecast to be HP+CH – making it a more efficient buy than many TV spots for reaching this audience</a:t>
            </a:r>
          </a:p>
        </p:txBody>
      </p:sp>
      <p:graphicFrame>
        <p:nvGraphicFramePr>
          <p:cNvPr id="12" name="Chart 11">
            <a:extLst>
              <a:ext uri="{FF2B5EF4-FFF2-40B4-BE49-F238E27FC236}">
                <a16:creationId xmlns:a16="http://schemas.microsoft.com/office/drawing/2014/main" id="{A8478DC9-6450-4678-A1A7-4CA7D64C0E8D}"/>
              </a:ext>
            </a:extLst>
          </p:cNvPr>
          <p:cNvGraphicFramePr/>
          <p:nvPr/>
        </p:nvGraphicFramePr>
        <p:xfrm>
          <a:off x="270000" y="1173361"/>
          <a:ext cx="12589965" cy="55945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653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nvGraphicFramePr>
        <p:xfrm>
          <a:off x="238133" y="1235413"/>
          <a:ext cx="12826114" cy="5431980"/>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reach families and affluent audiences with moana 2</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942644" cy="436608"/>
          </a:xfrm>
        </p:spPr>
        <p:txBody>
          <a:bodyPr/>
          <a:lstStyle/>
          <a:p>
            <a:r>
              <a:rPr lang="en-GB" dirty="0"/>
              <a:t>The film is forecast to deliver 11 HP+CH TVRs and 7 16-34 TVRs within its opening 8 weeks.</a:t>
            </a:r>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03559" y="7250432"/>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264885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Moana 2' trailer features new music with Dwayne Johnson">
            <a:extLst>
              <a:ext uri="{FF2B5EF4-FFF2-40B4-BE49-F238E27FC236}">
                <a16:creationId xmlns:a16="http://schemas.microsoft.com/office/drawing/2014/main" id="{46C67371-3180-86F3-C263-432775C5CEA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5693"/>
            <a:ext cx="13442950" cy="75612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4EE90C-4A63-EEB8-22E2-3BC8E4AD7892}"/>
              </a:ext>
            </a:extLst>
          </p:cNvPr>
          <p:cNvSpPr/>
          <p:nvPr/>
        </p:nvSpPr>
        <p:spPr>
          <a:xfrm>
            <a:off x="0" y="-15694"/>
            <a:ext cx="13442950" cy="7561263"/>
          </a:xfrm>
          <a:prstGeom prst="rect">
            <a:avLst/>
          </a:prstGeom>
          <a:solidFill>
            <a:schemeClr val="bg1">
              <a:alpha val="4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BAEE0EF6-FAC1-4D1C-8DA0-FCBAF73ABB12}"/>
              </a:ext>
            </a:extLst>
          </p:cNvPr>
          <p:cNvSpPr>
            <a:spLocks noGrp="1"/>
          </p:cNvSpPr>
          <p:nvPr>
            <p:ph type="title"/>
          </p:nvPr>
        </p:nvSpPr>
        <p:spPr/>
        <p:txBody>
          <a:bodyPr/>
          <a:lstStyle/>
          <a:p>
            <a:r>
              <a:rPr lang="en-GB" dirty="0">
                <a:solidFill>
                  <a:srgbClr val="FFFFFF"/>
                </a:solidFill>
              </a:rPr>
              <a:t>The family audience</a:t>
            </a:r>
            <a:endParaRPr lang="en-US" dirty="0">
              <a:solidFill>
                <a:srgbClr val="FFFFFF"/>
              </a:solidFill>
            </a:endParaRPr>
          </a:p>
        </p:txBody>
      </p:sp>
      <p:sp>
        <p:nvSpPr>
          <p:cNvPr id="3" name="Text Placeholder 2">
            <a:extLst>
              <a:ext uri="{FF2B5EF4-FFF2-40B4-BE49-F238E27FC236}">
                <a16:creationId xmlns:a16="http://schemas.microsoft.com/office/drawing/2014/main" id="{6EFBA5A6-6D7C-4D84-8A83-58DBDF6118A5}"/>
              </a:ext>
            </a:extLst>
          </p:cNvPr>
          <p:cNvSpPr>
            <a:spLocks noGrp="1"/>
          </p:cNvSpPr>
          <p:nvPr>
            <p:ph type="body" sz="quarter" idx="14"/>
          </p:nvPr>
        </p:nvSpPr>
        <p:spPr>
          <a:xfrm>
            <a:off x="270000" y="664058"/>
            <a:ext cx="12988800" cy="570982"/>
          </a:xfrm>
        </p:spPr>
        <p:txBody>
          <a:bodyPr/>
          <a:lstStyle/>
          <a:p>
            <a:r>
              <a:rPr lang="en-GB" dirty="0">
                <a:solidFill>
                  <a:schemeClr val="accent5">
                    <a:lumMod val="20000"/>
                    <a:lumOff val="80000"/>
                  </a:schemeClr>
                </a:solidFill>
                <a:latin typeface="Arial" charset="0"/>
                <a:ea typeface="Arial" charset="0"/>
                <a:cs typeface="Arial" charset="0"/>
              </a:rPr>
              <a:t>Mainshoppers with children </a:t>
            </a:r>
            <a:r>
              <a:rPr lang="en-GB" dirty="0">
                <a:solidFill>
                  <a:srgbClr val="FFFFFF"/>
                </a:solidFill>
              </a:rPr>
              <a:t>are more likely to be in market for household products and a holiday abroad. </a:t>
            </a:r>
          </a:p>
        </p:txBody>
      </p:sp>
      <p:sp>
        <p:nvSpPr>
          <p:cNvPr id="7" name="Rectangle: Rounded Corners 6">
            <a:extLst>
              <a:ext uri="{FF2B5EF4-FFF2-40B4-BE49-F238E27FC236}">
                <a16:creationId xmlns:a16="http://schemas.microsoft.com/office/drawing/2014/main" id="{376462A8-560A-7F25-9921-4EF4B884E729}"/>
              </a:ext>
            </a:extLst>
          </p:cNvPr>
          <p:cNvSpPr/>
          <p:nvPr/>
        </p:nvSpPr>
        <p:spPr>
          <a:xfrm>
            <a:off x="3892016" y="1327304"/>
            <a:ext cx="2597015"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‘I like to try out new food products’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rPr>
              <a:t>(Index: 179)</a:t>
            </a:r>
          </a:p>
        </p:txBody>
      </p:sp>
      <p:sp>
        <p:nvSpPr>
          <p:cNvPr id="9" name="Rectangle: Rounded Corners 8">
            <a:extLst>
              <a:ext uri="{FF2B5EF4-FFF2-40B4-BE49-F238E27FC236}">
                <a16:creationId xmlns:a16="http://schemas.microsoft.com/office/drawing/2014/main" id="{6ADC2075-1FEC-677A-400B-9EC0838337C4}"/>
              </a:ext>
            </a:extLst>
          </p:cNvPr>
          <p:cNvSpPr/>
          <p:nvPr/>
        </p:nvSpPr>
        <p:spPr>
          <a:xfrm>
            <a:off x="3892016" y="3192422"/>
            <a:ext cx="2597015"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 am tempted to buy products I’ve seen advertised’</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(Index: 182)</a:t>
            </a:r>
            <a:endParaRPr kumimoji="0" lang="en-GB" sz="14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C71725C9-41FB-E98A-0317-493B15661668}"/>
              </a:ext>
            </a:extLst>
          </p:cNvPr>
          <p:cNvSpPr/>
          <p:nvPr/>
        </p:nvSpPr>
        <p:spPr>
          <a:xfrm>
            <a:off x="3892016" y="4998766"/>
            <a:ext cx="2597015"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 often try new household cleaning products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(Index: 155) </a:t>
            </a:r>
          </a:p>
        </p:txBody>
      </p:sp>
      <p:sp>
        <p:nvSpPr>
          <p:cNvPr id="11" name="Rectangle: Rounded Corners 10">
            <a:extLst>
              <a:ext uri="{FF2B5EF4-FFF2-40B4-BE49-F238E27FC236}">
                <a16:creationId xmlns:a16="http://schemas.microsoft.com/office/drawing/2014/main" id="{F8BF5B94-2A62-E6E7-CA02-F403ADEC5937}"/>
              </a:ext>
            </a:extLst>
          </p:cNvPr>
          <p:cNvSpPr/>
          <p:nvPr/>
        </p:nvSpPr>
        <p:spPr>
          <a:xfrm>
            <a:off x="7020808" y="1327304"/>
            <a:ext cx="2597015"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More likely to p</a:t>
            </a:r>
            <a:r>
              <a:rPr kumimoji="0" lang="en-GB" sz="1400" b="1" i="0" u="none" strike="noStrike" kern="1200" cap="none" spc="0" normalizeH="0" baseline="0" noProof="0" dirty="0" err="1">
                <a:ln>
                  <a:noFill/>
                </a:ln>
                <a:solidFill>
                  <a:srgbClr val="FFFFFF"/>
                </a:solidFill>
                <a:effectLst/>
                <a:uLnTx/>
                <a:uFillTx/>
                <a:latin typeface="Arial" charset="0"/>
                <a:ea typeface="Arial" charset="0"/>
                <a:cs typeface="Arial" charset="0"/>
              </a:rPr>
              <a:t>lan</a:t>
            </a: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 to spend a lot of money going on holiday abroad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(Index: 200)</a:t>
            </a:r>
            <a:endParaRPr kumimoji="0" lang="en-GB" sz="1400" b="0"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8D2E25E7-3541-862C-8917-8547D3F312CE}"/>
              </a:ext>
            </a:extLst>
          </p:cNvPr>
          <p:cNvSpPr/>
          <p:nvPr/>
        </p:nvSpPr>
        <p:spPr>
          <a:xfrm>
            <a:off x="7020808" y="4993598"/>
            <a:ext cx="2597015"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 am passionate about travelling’</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(Index: 123)</a:t>
            </a:r>
          </a:p>
        </p:txBody>
      </p:sp>
      <p:sp>
        <p:nvSpPr>
          <p:cNvPr id="13" name="Rectangle: Rounded Corners 12">
            <a:extLst>
              <a:ext uri="{FF2B5EF4-FFF2-40B4-BE49-F238E27FC236}">
                <a16:creationId xmlns:a16="http://schemas.microsoft.com/office/drawing/2014/main" id="{F2C80477-D140-F1E8-0BEC-0CC02C811006}"/>
              </a:ext>
            </a:extLst>
          </p:cNvPr>
          <p:cNvSpPr/>
          <p:nvPr/>
        </p:nvSpPr>
        <p:spPr>
          <a:xfrm>
            <a:off x="536206" y="1308729"/>
            <a:ext cx="2583983"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More likely to plan to spend a lot of money on buying a new smartphone</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rPr>
              <a:t>(Index: 177)</a:t>
            </a:r>
          </a:p>
        </p:txBody>
      </p:sp>
      <p:sp>
        <p:nvSpPr>
          <p:cNvPr id="14" name="Rectangle: Rounded Corners 13">
            <a:extLst>
              <a:ext uri="{FF2B5EF4-FFF2-40B4-BE49-F238E27FC236}">
                <a16:creationId xmlns:a16="http://schemas.microsoft.com/office/drawing/2014/main" id="{25EA73F4-A854-B057-F064-B440D78BF09E}"/>
              </a:ext>
            </a:extLst>
          </p:cNvPr>
          <p:cNvSpPr/>
          <p:nvPr/>
        </p:nvSpPr>
        <p:spPr>
          <a:xfrm>
            <a:off x="536205" y="3192422"/>
            <a:ext cx="2583983"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Intending on buying smart technology for home</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rPr>
              <a:t>(Index: 147)</a:t>
            </a:r>
          </a:p>
        </p:txBody>
      </p:sp>
      <p:sp>
        <p:nvSpPr>
          <p:cNvPr id="15" name="Rectangle: Rounded Corners 14">
            <a:extLst>
              <a:ext uri="{FF2B5EF4-FFF2-40B4-BE49-F238E27FC236}">
                <a16:creationId xmlns:a16="http://schemas.microsoft.com/office/drawing/2014/main" id="{B2C302E0-834E-730E-811C-CADC24CF58CF}"/>
              </a:ext>
            </a:extLst>
          </p:cNvPr>
          <p:cNvSpPr/>
          <p:nvPr/>
        </p:nvSpPr>
        <p:spPr>
          <a:xfrm>
            <a:off x="536206" y="5001360"/>
            <a:ext cx="2583982"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 “It is important my household is equipped with the latest technology”</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(Index: 139)</a:t>
            </a:r>
          </a:p>
        </p:txBody>
      </p:sp>
      <p:sp>
        <p:nvSpPr>
          <p:cNvPr id="16" name="Rectangle: Rounded Corners 15">
            <a:extLst>
              <a:ext uri="{FF2B5EF4-FFF2-40B4-BE49-F238E27FC236}">
                <a16:creationId xmlns:a16="http://schemas.microsoft.com/office/drawing/2014/main" id="{A188F02F-DCB8-A037-7C4F-1B3B35CDFD5B}"/>
              </a:ext>
            </a:extLst>
          </p:cNvPr>
          <p:cNvSpPr/>
          <p:nvPr/>
        </p:nvSpPr>
        <p:spPr>
          <a:xfrm>
            <a:off x="7020808" y="3191649"/>
            <a:ext cx="2597015"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‘I am always looking for inspiration on where to go for holidays’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mn-ea"/>
                <a:cs typeface="Arial" charset="0"/>
              </a:rPr>
              <a:t>(Index: 148)</a:t>
            </a:r>
            <a:endParaRPr kumimoji="0" lang="en-GB" sz="10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4147C1B6-0589-C206-AEE3-11F8A3D2F4BD}"/>
              </a:ext>
            </a:extLst>
          </p:cNvPr>
          <p:cNvSpPr/>
          <p:nvPr/>
        </p:nvSpPr>
        <p:spPr>
          <a:xfrm>
            <a:off x="10137173" y="1327304"/>
            <a:ext cx="2622370"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‘I like innovative household devices/appliances’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rPr>
              <a:t>(Index: 139)</a:t>
            </a:r>
          </a:p>
        </p:txBody>
      </p:sp>
      <p:sp>
        <p:nvSpPr>
          <p:cNvPr id="21" name="Rectangle: Rounded Corners 20">
            <a:extLst>
              <a:ext uri="{FF2B5EF4-FFF2-40B4-BE49-F238E27FC236}">
                <a16:creationId xmlns:a16="http://schemas.microsoft.com/office/drawing/2014/main" id="{B85BCF1F-302C-40C3-5958-A944AFCF87FB}"/>
              </a:ext>
            </a:extLst>
          </p:cNvPr>
          <p:cNvSpPr/>
          <p:nvPr/>
        </p:nvSpPr>
        <p:spPr>
          <a:xfrm>
            <a:off x="10137173" y="3191649"/>
            <a:ext cx="2622370"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Spend on avg. 10 hours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gaming (3 more hours than the average UK adult)</a:t>
            </a:r>
          </a:p>
        </p:txBody>
      </p:sp>
      <p:sp>
        <p:nvSpPr>
          <p:cNvPr id="26" name="Rectangle: Rounded Corners 25">
            <a:extLst>
              <a:ext uri="{FF2B5EF4-FFF2-40B4-BE49-F238E27FC236}">
                <a16:creationId xmlns:a16="http://schemas.microsoft.com/office/drawing/2014/main" id="{2FA1A481-A249-535E-554F-39DC3C8D3BC5}"/>
              </a:ext>
            </a:extLst>
          </p:cNvPr>
          <p:cNvSpPr/>
          <p:nvPr/>
        </p:nvSpPr>
        <p:spPr>
          <a:xfrm>
            <a:off x="10137173" y="4991341"/>
            <a:ext cx="2622370" cy="1604539"/>
          </a:xfrm>
          <a:prstGeom prst="roundRect">
            <a:avLst/>
          </a:prstGeom>
          <a:solidFill>
            <a:schemeClr val="accent5">
              <a:lumMod val="20000"/>
              <a:lumOff val="80000"/>
              <a:alpha val="2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More likely to love to buy new gadgets and appliances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(Index: 178)</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800" b="1"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3" name="Text Placeholder 7">
            <a:extLst>
              <a:ext uri="{FF2B5EF4-FFF2-40B4-BE49-F238E27FC236}">
                <a16:creationId xmlns:a16="http://schemas.microsoft.com/office/drawing/2014/main" id="{BD0F0B63-B5CA-09B5-8059-2CBB2ECAC0D8}"/>
              </a:ext>
            </a:extLst>
          </p:cNvPr>
          <p:cNvSpPr txBox="1">
            <a:spLocks/>
          </p:cNvSpPr>
          <p:nvPr/>
        </p:nvSpPr>
        <p:spPr bwMode="gray">
          <a:xfrm>
            <a:off x="5494372" y="7197580"/>
            <a:ext cx="7789766" cy="246221"/>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ct val="100000"/>
              </a:lnSpc>
              <a:spcBef>
                <a:spcPts val="0"/>
              </a:spcBef>
              <a:spcAft>
                <a:spcPts val="0"/>
              </a:spcAft>
              <a:buClrTx/>
              <a:buSzTx/>
              <a:buFont typeface="Arial"/>
              <a:buNone/>
              <a:tabLst/>
              <a:defRPr/>
            </a:pPr>
            <a:r>
              <a:rPr kumimoji="0" lang="en-GB" sz="800" b="0" i="0" u="none" strike="noStrike" kern="1200" cap="none" spc="0" normalizeH="0" baseline="0" noProof="0" dirty="0">
                <a:ln>
                  <a:noFill/>
                </a:ln>
                <a:solidFill>
                  <a:srgbClr val="CAC8C8">
                    <a:lumMod val="20000"/>
                    <a:lumOff val="80000"/>
                  </a:srgbClr>
                </a:solidFill>
                <a:effectLst/>
                <a:uLnTx/>
                <a:uFillTx/>
                <a:latin typeface="Arial" charset="0"/>
                <a:ea typeface="Arial" charset="0"/>
                <a:cs typeface="Arial" charset="0"/>
              </a:rPr>
              <a:t>Source: TGI GB May 24</a:t>
            </a:r>
          </a:p>
          <a:p>
            <a:pPr marL="0" marR="0" lvl="0" indent="0" algn="r" defTabSz="961844" rtl="0" eaLnBrk="1" fontAlgn="auto" latinLnBrk="0" hangingPunct="1">
              <a:lnSpc>
                <a:spcPct val="100000"/>
              </a:lnSpc>
              <a:spcBef>
                <a:spcPts val="0"/>
              </a:spcBef>
              <a:spcAft>
                <a:spcPts val="0"/>
              </a:spcAft>
              <a:buClrTx/>
              <a:buSzTx/>
              <a:buFont typeface="Arial"/>
              <a:buNone/>
              <a:tabLst/>
              <a:defRPr/>
            </a:pPr>
            <a:r>
              <a:rPr kumimoji="0" lang="en-GB" sz="800" b="0" i="0" u="none" strike="noStrike" kern="1200" cap="none" spc="0" normalizeH="0" baseline="0" noProof="0" dirty="0">
                <a:ln>
                  <a:noFill/>
                </a:ln>
                <a:solidFill>
                  <a:srgbClr val="CAC8C8">
                    <a:lumMod val="20000"/>
                    <a:lumOff val="80000"/>
                  </a:srgbClr>
                </a:solidFill>
                <a:effectLst/>
                <a:uLnTx/>
                <a:uFillTx/>
                <a:latin typeface="Arial" charset="0"/>
                <a:ea typeface="Arial" charset="0"/>
                <a:cs typeface="Arial" charset="0"/>
              </a:rPr>
              <a:t>Mainshopper with children in the household vs. avg GB adult</a:t>
            </a:r>
          </a:p>
        </p:txBody>
      </p:sp>
    </p:spTree>
    <p:extLst>
      <p:ext uri="{BB962C8B-B14F-4D97-AF65-F5344CB8AC3E}">
        <p14:creationId xmlns:p14="http://schemas.microsoft.com/office/powerpoint/2010/main" val="371222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70000" y="1826740"/>
            <a:ext cx="8261160" cy="2677781"/>
          </a:xfrm>
        </p:spPr>
        <p:txBody>
          <a:bodyPr/>
          <a:lstStyle/>
          <a:p>
            <a:pPr>
              <a:lnSpc>
                <a:spcPts val="1800"/>
              </a:lnSpc>
            </a:pPr>
            <a:r>
              <a:rPr lang="en-GB" altLang="en-US" sz="1100" dirty="0">
                <a:solidFill>
                  <a:schemeClr val="bg2"/>
                </a:solidFill>
                <a:latin typeface="Arial" pitchFamily="34" charset="0"/>
                <a:cs typeface="Arial" pitchFamily="34" charset="0"/>
              </a:rPr>
              <a:t>SYNOPSIS</a:t>
            </a:r>
          </a:p>
          <a:p>
            <a:pPr>
              <a:lnSpc>
                <a:spcPts val="1800"/>
              </a:lnSpc>
            </a:pPr>
            <a:r>
              <a:rPr lang="en-GB" sz="1100" b="0" dirty="0">
                <a:solidFill>
                  <a:schemeClr val="bg1"/>
                </a:solidFill>
                <a:latin typeface="Arial" pitchFamily="34" charset="0"/>
                <a:cs typeface="Arial" pitchFamily="34" charset="0"/>
              </a:rPr>
              <a:t>The story of how Elphaba, a green-skinned woman framed by the Wizard of Oz, becomes the Wicked Witch of the West.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dirty="0">
                <a:solidFill>
                  <a:schemeClr val="bg2"/>
                </a:solidFill>
                <a:latin typeface="Arial" pitchFamily="34" charset="0"/>
                <a:cs typeface="Arial" pitchFamily="34" charset="0"/>
              </a:rPr>
              <a:t>CAST</a:t>
            </a:r>
          </a:p>
          <a:p>
            <a:pPr>
              <a:lnSpc>
                <a:spcPts val="1800"/>
              </a:lnSpc>
            </a:pPr>
            <a:r>
              <a:rPr lang="en-GB" sz="1100" b="0" dirty="0">
                <a:solidFill>
                  <a:schemeClr val="bg1"/>
                </a:solidFill>
                <a:latin typeface="Arial" pitchFamily="34" charset="0"/>
                <a:cs typeface="Arial" pitchFamily="34" charset="0"/>
              </a:rPr>
              <a:t>Ariana Grande, Cynthia Erivo, Jonathan Bailey, Michelle Yeoh, Jeff Goldblum, Bowen Yang</a:t>
            </a:r>
          </a:p>
          <a:p>
            <a:pPr>
              <a:lnSpc>
                <a:spcPts val="1800"/>
              </a:lnSpc>
            </a:pPr>
            <a:endParaRPr lang="en-GB" altLang="en-US" sz="1100" dirty="0">
              <a:solidFill>
                <a:schemeClr val="bg1"/>
              </a:solidFill>
              <a:highlight>
                <a:srgbClr val="FFFF00"/>
              </a:highlight>
              <a:latin typeface="Arial" pitchFamily="34" charset="0"/>
              <a:cs typeface="Arial" pitchFamily="34" charset="0"/>
            </a:endParaRPr>
          </a:p>
          <a:p>
            <a:pPr>
              <a:lnSpc>
                <a:spcPts val="1800"/>
              </a:lnSpc>
            </a:pPr>
            <a:r>
              <a:rPr lang="en-GB" altLang="en-US" sz="1100" dirty="0">
                <a:solidFill>
                  <a:schemeClr val="bg2"/>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Looking to follow the path set by smash-hits of </a:t>
            </a:r>
            <a:r>
              <a:rPr lang="en-GB" altLang="en-US" sz="1100" b="0" i="1" dirty="0">
                <a:solidFill>
                  <a:schemeClr val="bg1"/>
                </a:solidFill>
                <a:latin typeface="Arial" pitchFamily="34" charset="0"/>
                <a:cs typeface="Arial" pitchFamily="34" charset="0"/>
              </a:rPr>
              <a:t>Les Misérables </a:t>
            </a:r>
            <a:r>
              <a:rPr lang="en-GB" altLang="en-US" sz="1100" b="0" dirty="0">
                <a:solidFill>
                  <a:schemeClr val="bg1"/>
                </a:solidFill>
                <a:latin typeface="Arial" pitchFamily="34" charset="0"/>
                <a:cs typeface="Arial" pitchFamily="34" charset="0"/>
              </a:rPr>
              <a:t>and </a:t>
            </a:r>
            <a:r>
              <a:rPr lang="en-GB" altLang="en-US" sz="1100" b="0" i="1" dirty="0">
                <a:solidFill>
                  <a:schemeClr val="bg1"/>
                </a:solidFill>
                <a:latin typeface="Arial" pitchFamily="34" charset="0"/>
                <a:cs typeface="Arial" pitchFamily="34" charset="0"/>
              </a:rPr>
              <a:t>Mamma Mia!, </a:t>
            </a:r>
            <a:r>
              <a:rPr lang="en-GB" altLang="en-US" sz="1100" b="0" dirty="0">
                <a:solidFill>
                  <a:schemeClr val="bg1"/>
                </a:solidFill>
                <a:latin typeface="Arial" pitchFamily="34" charset="0"/>
                <a:cs typeface="Arial" pitchFamily="34" charset="0"/>
              </a:rPr>
              <a:t>the long-awaited big screen adaptation of Wicked is coming and the anticipation is high. The stage show has been a huge hit in the UK - running in London’s West End since 2006 and seen by over 12 million people across 6,500+ performances. Director Jon M. Chu (</a:t>
            </a:r>
            <a:r>
              <a:rPr lang="en-GB" altLang="en-US" sz="1100" b="0" i="1" dirty="0">
                <a:solidFill>
                  <a:schemeClr val="bg1"/>
                </a:solidFill>
                <a:latin typeface="Arial" pitchFamily="34" charset="0"/>
                <a:cs typeface="Arial" pitchFamily="34" charset="0"/>
              </a:rPr>
              <a:t>Crazy Rich Asians) </a:t>
            </a:r>
            <a:r>
              <a:rPr lang="en-GB" altLang="en-US" sz="1100" b="0" dirty="0">
                <a:solidFill>
                  <a:schemeClr val="bg1"/>
                </a:solidFill>
                <a:latin typeface="Arial" pitchFamily="34" charset="0"/>
                <a:cs typeface="Arial" pitchFamily="34" charset="0"/>
              </a:rPr>
              <a:t>is coming off musical adaptation </a:t>
            </a:r>
            <a:r>
              <a:rPr lang="en-GB" altLang="en-US" sz="1100" b="0" i="1" dirty="0">
                <a:solidFill>
                  <a:schemeClr val="bg1"/>
                </a:solidFill>
                <a:latin typeface="Arial" pitchFamily="34" charset="0"/>
                <a:cs typeface="Arial" pitchFamily="34" charset="0"/>
              </a:rPr>
              <a:t>In The Heights</a:t>
            </a:r>
            <a:r>
              <a:rPr lang="en-GB" altLang="en-US" sz="1100" b="0" dirty="0">
                <a:solidFill>
                  <a:schemeClr val="bg1"/>
                </a:solidFill>
                <a:latin typeface="Arial" pitchFamily="34" charset="0"/>
                <a:cs typeface="Arial" pitchFamily="34" charset="0"/>
              </a:rPr>
              <a:t> which showcased his pedigree for creating thrilling musical moments. With a leading cast of Grande and Erivo, the film is bringing together one the world’s best popstars and a Tony-award winning musical theatre performer and multi-Oscar nominee. </a:t>
            </a:r>
            <a:endParaRPr lang="en-GB" altLang="en-US" sz="1100" b="0" i="1" dirty="0">
              <a:solidFill>
                <a:schemeClr val="bg1"/>
              </a:solidFill>
              <a:latin typeface="Arial" pitchFamily="34" charset="0"/>
              <a:cs typeface="Arial" pitchFamily="34" charset="0"/>
            </a:endParaRPr>
          </a:p>
          <a:p>
            <a:pPr>
              <a:lnSpc>
                <a:spcPts val="1800"/>
              </a:lnSpc>
            </a:pPr>
            <a:endParaRPr lang="en-GB" altLang="en-US" sz="1100" b="0" i="1" dirty="0">
              <a:solidFill>
                <a:schemeClr val="bg1"/>
              </a:solidFill>
              <a:highlight>
                <a:srgbClr val="FFFF00"/>
              </a:highlight>
              <a:latin typeface="Arial" pitchFamily="34" charset="0"/>
              <a:cs typeface="Arial" pitchFamily="34" charset="0"/>
            </a:endParaRPr>
          </a:p>
          <a:p>
            <a:pPr>
              <a:lnSpc>
                <a:spcPts val="1800"/>
              </a:lnSpc>
            </a:pPr>
            <a:r>
              <a:rPr lang="en-GB" altLang="en-US" sz="1100" b="0" i="1" dirty="0">
                <a:solidFill>
                  <a:schemeClr val="bg1"/>
                </a:solidFill>
                <a:latin typeface="Arial" pitchFamily="34" charset="0"/>
                <a:cs typeface="Arial" pitchFamily="34" charset="0"/>
              </a:rPr>
              <a:t>Wicked </a:t>
            </a:r>
            <a:r>
              <a:rPr lang="en-GB" altLang="en-US" sz="1100" b="0" dirty="0">
                <a:solidFill>
                  <a:schemeClr val="bg1"/>
                </a:solidFill>
                <a:latin typeface="Arial" pitchFamily="34" charset="0"/>
                <a:cs typeface="Arial" pitchFamily="34" charset="0"/>
              </a:rPr>
              <a:t>will be one of the best ways for brands to reach an affluent, young-skewing female audience – and is perfectly timed to help maximise reach and cut through for festive campaigns. </a:t>
            </a: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WICKED</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GB" dirty="0"/>
              <a:t>The highly anticipated adaptation of one of the most popular musicals</a:t>
            </a:r>
            <a:endParaRPr lang="en-US" dirty="0"/>
          </a:p>
        </p:txBody>
      </p:sp>
      <p:sp>
        <p:nvSpPr>
          <p:cNvPr id="16" name="Rectangle 15">
            <a:extLst>
              <a:ext uri="{FF2B5EF4-FFF2-40B4-BE49-F238E27FC236}">
                <a16:creationId xmlns:a16="http://schemas.microsoft.com/office/drawing/2014/main" id="{55822937-1369-4930-8648-0951018680F8}"/>
              </a:ext>
            </a:extLst>
          </p:cNvPr>
          <p:cNvSpPr/>
          <p:nvPr/>
        </p:nvSpPr>
        <p:spPr>
          <a:xfrm>
            <a:off x="9057975" y="7208658"/>
            <a:ext cx="4346063" cy="195503"/>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50950" y="1056069"/>
          <a:ext cx="8225035" cy="656000"/>
        </p:xfrm>
        <a:graphic>
          <a:graphicData uri="http://schemas.openxmlformats.org/drawingml/2006/table">
            <a:tbl>
              <a:tblPr firstRow="1" bandRow="1">
                <a:tableStyleId>{5C22544A-7EE6-4342-B048-85BDC9FD1C3A}</a:tableStyleId>
              </a:tblPr>
              <a:tblGrid>
                <a:gridCol w="1370175">
                  <a:extLst>
                    <a:ext uri="{9D8B030D-6E8A-4147-A177-3AD203B41FA5}">
                      <a16:colId xmlns:a16="http://schemas.microsoft.com/office/drawing/2014/main" val="1043653864"/>
                    </a:ext>
                  </a:extLst>
                </a:gridCol>
                <a:gridCol w="2148143">
                  <a:extLst>
                    <a:ext uri="{9D8B030D-6E8A-4147-A177-3AD203B41FA5}">
                      <a16:colId xmlns:a16="http://schemas.microsoft.com/office/drawing/2014/main" val="1430915649"/>
                    </a:ext>
                  </a:extLst>
                </a:gridCol>
                <a:gridCol w="1164695">
                  <a:extLst>
                    <a:ext uri="{9D8B030D-6E8A-4147-A177-3AD203B41FA5}">
                      <a16:colId xmlns:a16="http://schemas.microsoft.com/office/drawing/2014/main" val="1969532920"/>
                    </a:ext>
                  </a:extLst>
                </a:gridCol>
                <a:gridCol w="1336271">
                  <a:extLst>
                    <a:ext uri="{9D8B030D-6E8A-4147-A177-3AD203B41FA5}">
                      <a16:colId xmlns:a16="http://schemas.microsoft.com/office/drawing/2014/main" val="696929619"/>
                    </a:ext>
                  </a:extLst>
                </a:gridCol>
                <a:gridCol w="2205751">
                  <a:extLst>
                    <a:ext uri="{9D8B030D-6E8A-4147-A177-3AD203B41FA5}">
                      <a16:colId xmlns:a16="http://schemas.microsoft.com/office/drawing/2014/main" val="214587584"/>
                    </a:ext>
                  </a:extLst>
                </a:gridCol>
              </a:tblGrid>
              <a:tr h="275711">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bg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80289">
                <a:tc>
                  <a:txBody>
                    <a:bodyPr/>
                    <a:lstStyle/>
                    <a:p>
                      <a:pPr algn="ctr"/>
                      <a:r>
                        <a:rPr lang="en-GB" sz="1000" b="0" kern="1200" dirty="0">
                          <a:solidFill>
                            <a:schemeClr val="bg1"/>
                          </a:solidFill>
                          <a:latin typeface="+mn-lt"/>
                          <a:ea typeface="+mn-ea"/>
                          <a:cs typeface="+mn-cs"/>
                        </a:rPr>
                        <a:t>28 November 2024</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4.9m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Musical</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nvGraphicFramePr>
        <p:xfrm>
          <a:off x="320771" y="5567068"/>
          <a:ext cx="8261160" cy="1352833"/>
        </p:xfrm>
        <a:graphic>
          <a:graphicData uri="http://schemas.openxmlformats.org/drawingml/2006/table">
            <a:tbl>
              <a:tblPr firstRow="1" bandRow="1">
                <a:tableStyleId>{5C22544A-7EE6-4342-B048-85BDC9FD1C3A}</a:tableStyleId>
              </a:tblPr>
              <a:tblGrid>
                <a:gridCol w="1376860">
                  <a:extLst>
                    <a:ext uri="{9D8B030D-6E8A-4147-A177-3AD203B41FA5}">
                      <a16:colId xmlns:a16="http://schemas.microsoft.com/office/drawing/2014/main" val="1395259455"/>
                    </a:ext>
                  </a:extLst>
                </a:gridCol>
                <a:gridCol w="1376860">
                  <a:extLst>
                    <a:ext uri="{9D8B030D-6E8A-4147-A177-3AD203B41FA5}">
                      <a16:colId xmlns:a16="http://schemas.microsoft.com/office/drawing/2014/main" val="683455642"/>
                    </a:ext>
                  </a:extLst>
                </a:gridCol>
                <a:gridCol w="1376860">
                  <a:extLst>
                    <a:ext uri="{9D8B030D-6E8A-4147-A177-3AD203B41FA5}">
                      <a16:colId xmlns:a16="http://schemas.microsoft.com/office/drawing/2014/main" val="2016657501"/>
                    </a:ext>
                  </a:extLst>
                </a:gridCol>
                <a:gridCol w="1376860">
                  <a:extLst>
                    <a:ext uri="{9D8B030D-6E8A-4147-A177-3AD203B41FA5}">
                      <a16:colId xmlns:a16="http://schemas.microsoft.com/office/drawing/2014/main" val="2752111294"/>
                    </a:ext>
                  </a:extLst>
                </a:gridCol>
                <a:gridCol w="1376860">
                  <a:extLst>
                    <a:ext uri="{9D8B030D-6E8A-4147-A177-3AD203B41FA5}">
                      <a16:colId xmlns:a16="http://schemas.microsoft.com/office/drawing/2014/main" val="1099605818"/>
                    </a:ext>
                  </a:extLst>
                </a:gridCol>
                <a:gridCol w="1376860">
                  <a:extLst>
                    <a:ext uri="{9D8B030D-6E8A-4147-A177-3AD203B41FA5}">
                      <a16:colId xmlns:a16="http://schemas.microsoft.com/office/drawing/2014/main" val="19339951"/>
                    </a:ext>
                  </a:extLst>
                </a:gridCol>
              </a:tblGrid>
              <a:tr h="318999">
                <a:tc>
                  <a:txBody>
                    <a:bodyPr/>
                    <a:lstStyle/>
                    <a:p>
                      <a:pPr algn="ctr"/>
                      <a:endParaRPr lang="en-GB"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Adults (16+)</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Ads</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Women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Ads</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Women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318999">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318999">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3.9m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1.4m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956k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2.8m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1.9m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95836">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2" name="Picture 1">
            <a:extLst>
              <a:ext uri="{FF2B5EF4-FFF2-40B4-BE49-F238E27FC236}">
                <a16:creationId xmlns:a16="http://schemas.microsoft.com/office/drawing/2014/main" id="{CF739D5A-0440-8476-C7EA-BF7C9A0A66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33362" y="469435"/>
            <a:ext cx="4439588" cy="6427770"/>
          </a:xfrm>
          <a:prstGeom prst="rect">
            <a:avLst/>
          </a:prstGeom>
        </p:spPr>
      </p:pic>
    </p:spTree>
    <p:extLst>
      <p:ext uri="{BB962C8B-B14F-4D97-AF65-F5344CB8AC3E}">
        <p14:creationId xmlns:p14="http://schemas.microsoft.com/office/powerpoint/2010/main" val="298653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5F1A10C-7605-41C3-ACEE-E7755E74A230}"/>
              </a:ext>
            </a:extLst>
          </p:cNvPr>
          <p:cNvSpPr>
            <a:spLocks noGrp="1"/>
          </p:cNvSpPr>
          <p:nvPr>
            <p:ph type="title"/>
          </p:nvPr>
        </p:nvSpPr>
        <p:spPr/>
        <p:txBody>
          <a:bodyPr/>
          <a:lstStyle/>
          <a:p>
            <a:r>
              <a:rPr lang="en-GB" dirty="0">
                <a:solidFill>
                  <a:schemeClr val="bg1"/>
                </a:solidFill>
              </a:rPr>
              <a:t>One of the most successful musicals of all time</a:t>
            </a:r>
          </a:p>
        </p:txBody>
      </p:sp>
      <p:sp>
        <p:nvSpPr>
          <p:cNvPr id="23" name="Text Placeholder 22">
            <a:extLst>
              <a:ext uri="{FF2B5EF4-FFF2-40B4-BE49-F238E27FC236}">
                <a16:creationId xmlns:a16="http://schemas.microsoft.com/office/drawing/2014/main" id="{C34DB8E7-EFAC-4B18-B848-D61A3115BEBD}"/>
              </a:ext>
            </a:extLst>
          </p:cNvPr>
          <p:cNvSpPr>
            <a:spLocks noGrp="1"/>
          </p:cNvSpPr>
          <p:nvPr>
            <p:ph type="body" sz="quarter" idx="27"/>
          </p:nvPr>
        </p:nvSpPr>
        <p:spPr>
          <a:xfrm>
            <a:off x="270000" y="690667"/>
            <a:ext cx="12560159" cy="436608"/>
          </a:xfrm>
        </p:spPr>
        <p:txBody>
          <a:bodyPr/>
          <a:lstStyle/>
          <a:p>
            <a:r>
              <a:rPr lang="en-GB" dirty="0"/>
              <a:t>In addition to critical acclaim, for the past 20 years Wicked has been majorly influential in numerous popular culture moments, contributing to its success worldwide. </a:t>
            </a:r>
          </a:p>
        </p:txBody>
      </p:sp>
      <p:pic>
        <p:nvPicPr>
          <p:cNvPr id="15" name="Picture 14">
            <a:extLst>
              <a:ext uri="{FF2B5EF4-FFF2-40B4-BE49-F238E27FC236}">
                <a16:creationId xmlns:a16="http://schemas.microsoft.com/office/drawing/2014/main" id="{5A4ECE3F-0EC6-87ED-C4C4-E91D0261B738}"/>
              </a:ext>
            </a:extLst>
          </p:cNvPr>
          <p:cNvPicPr>
            <a:picLocks noChangeAspect="1"/>
          </p:cNvPicPr>
          <p:nvPr/>
        </p:nvPicPr>
        <p:blipFill>
          <a:blip r:embed="rId2"/>
          <a:stretch>
            <a:fillRect/>
          </a:stretch>
        </p:blipFill>
        <p:spPr>
          <a:xfrm>
            <a:off x="7229872" y="1250783"/>
            <a:ext cx="5779903" cy="4492675"/>
          </a:xfrm>
          <a:prstGeom prst="rect">
            <a:avLst/>
          </a:prstGeom>
        </p:spPr>
      </p:pic>
      <p:pic>
        <p:nvPicPr>
          <p:cNvPr id="27" name="Picture 26">
            <a:extLst>
              <a:ext uri="{FF2B5EF4-FFF2-40B4-BE49-F238E27FC236}">
                <a16:creationId xmlns:a16="http://schemas.microsoft.com/office/drawing/2014/main" id="{C7A77D8C-2F9F-D65E-0334-E7BFEDA79BCB}"/>
              </a:ext>
            </a:extLst>
          </p:cNvPr>
          <p:cNvPicPr>
            <a:picLocks noChangeAspect="1"/>
          </p:cNvPicPr>
          <p:nvPr/>
        </p:nvPicPr>
        <p:blipFill>
          <a:blip r:embed="rId3"/>
          <a:stretch>
            <a:fillRect/>
          </a:stretch>
        </p:blipFill>
        <p:spPr>
          <a:xfrm>
            <a:off x="7171738" y="5743458"/>
            <a:ext cx="5950412" cy="917586"/>
          </a:xfrm>
          <a:prstGeom prst="rect">
            <a:avLst/>
          </a:prstGeom>
        </p:spPr>
      </p:pic>
      <p:sp>
        <p:nvSpPr>
          <p:cNvPr id="30" name="TextBox 29">
            <a:extLst>
              <a:ext uri="{FF2B5EF4-FFF2-40B4-BE49-F238E27FC236}">
                <a16:creationId xmlns:a16="http://schemas.microsoft.com/office/drawing/2014/main" id="{4A67FD05-09A8-C521-8EA3-C6537B66BFED}"/>
              </a:ext>
            </a:extLst>
          </p:cNvPr>
          <p:cNvSpPr txBox="1"/>
          <p:nvPr/>
        </p:nvSpPr>
        <p:spPr>
          <a:xfrm>
            <a:off x="320800" y="3709511"/>
            <a:ext cx="6827225" cy="2862322"/>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8A8A8D">
                    <a:lumMod val="75000"/>
                  </a:srgbClr>
                </a:solidFill>
                <a:effectLst/>
                <a:uLnTx/>
                <a:uFillTx/>
                <a:latin typeface="Arial"/>
                <a:ea typeface="+mn-ea"/>
                <a:cs typeface="+mn-cs"/>
              </a:rPr>
              <a:t>Wicked is already the 11th longest-running West End production in history.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8A8A8D">
                  <a:lumMod val="75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8A8A8D">
                    <a:lumMod val="75000"/>
                  </a:srgbClr>
                </a:solidFill>
                <a:effectLst/>
                <a:uLnTx/>
                <a:uFillTx/>
                <a:latin typeface="Arial"/>
                <a:ea typeface="+mn-ea"/>
                <a:cs typeface="+mn-cs"/>
              </a:rPr>
              <a:t>An integral and trusted part of London’s visitor landscape since its UK premiere in 2006 and the winner of more than 100 global awards, Wicked successfully welcomes over 800,000 people every year to London’s Apollo Victoria Theatre and has gained over 50m worldwide ticket sales since its debut on Broadway in 2003.</a:t>
            </a:r>
          </a:p>
        </p:txBody>
      </p:sp>
      <p:pic>
        <p:nvPicPr>
          <p:cNvPr id="33" name="Picture 32">
            <a:extLst>
              <a:ext uri="{FF2B5EF4-FFF2-40B4-BE49-F238E27FC236}">
                <a16:creationId xmlns:a16="http://schemas.microsoft.com/office/drawing/2014/main" id="{40823E96-6A4B-1ED4-34F2-1796CFB39B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3175" y="1382331"/>
            <a:ext cx="6664050" cy="2183829"/>
          </a:xfrm>
          <a:prstGeom prst="rect">
            <a:avLst/>
          </a:prstGeom>
        </p:spPr>
      </p:pic>
      <p:sp>
        <p:nvSpPr>
          <p:cNvPr id="34" name="Rectangle 33">
            <a:extLst>
              <a:ext uri="{FF2B5EF4-FFF2-40B4-BE49-F238E27FC236}">
                <a16:creationId xmlns:a16="http://schemas.microsoft.com/office/drawing/2014/main" id="{3BD7EF8E-9CD1-F799-9A1F-C2CC9D17EFF0}"/>
              </a:ext>
            </a:extLst>
          </p:cNvPr>
          <p:cNvSpPr/>
          <p:nvPr/>
        </p:nvSpPr>
        <p:spPr>
          <a:xfrm>
            <a:off x="7951527" y="7222086"/>
            <a:ext cx="5407249"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b="0" i="0" u="none" strike="noStrike" kern="1200" cap="none" spc="0" normalizeH="0" baseline="0" noProof="0" dirty="0">
                <a:ln>
                  <a:noFill/>
                </a:ln>
                <a:solidFill>
                  <a:srgbClr val="000000"/>
                </a:solidFill>
                <a:effectLst/>
                <a:uLnTx/>
                <a:uFillTx/>
                <a:latin typeface="Arial"/>
                <a:ea typeface="+mn-ea"/>
                <a:cs typeface="+mn-cs"/>
              </a:rPr>
              <a:t>Source: https://www.scotsman.com/arts-and-culture/theatre-and-stage/wicked-global-success-story-flying-high-on-acclaim-1552260</a:t>
            </a:r>
            <a:endParaRPr kumimoji="0" lang="en-US" sz="7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7662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nvGraphicFramePr>
        <p:xfrm>
          <a:off x="238133" y="1235413"/>
          <a:ext cx="12826114" cy="5431980"/>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reach affluent women with wicked</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50153" y="667245"/>
            <a:ext cx="12942644" cy="436608"/>
          </a:xfrm>
        </p:spPr>
        <p:txBody>
          <a:bodyPr/>
          <a:lstStyle/>
          <a:p>
            <a:r>
              <a:rPr lang="en-GB" dirty="0"/>
              <a:t>The film is forecast to deliver 15 ABC1W TVRs and 12 16-34W TVRs</a:t>
            </a:r>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03559" y="7250432"/>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416715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2057" y="7167875"/>
            <a:ext cx="7867460" cy="338554"/>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Selected 2024 titles from Q4, demographics based on comparative Film Monitor profiles. </a:t>
            </a:r>
          </a:p>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Dotted lines represent GB population profile</a:t>
            </a:r>
          </a:p>
        </p:txBody>
      </p:sp>
      <p:graphicFrame>
        <p:nvGraphicFramePr>
          <p:cNvPr id="5" name="Chart 4"/>
          <p:cNvGraphicFramePr>
            <a:graphicFrameLocks/>
          </p:cNvGraphicFramePr>
          <p:nvPr/>
        </p:nvGraphicFramePr>
        <p:xfrm>
          <a:off x="270000" y="1088565"/>
          <a:ext cx="12763612" cy="585814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90059"/>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wicked THE MOST EFFICIENT FILM FOR REACHING AFFLUENT WOMEN IN Q4</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88117" y="651957"/>
            <a:ext cx="12603755"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1" u="none" strike="noStrike" kern="1200" cap="none" spc="0" normalizeH="0" baseline="0" noProof="0" dirty="0">
                <a:ln>
                  <a:noFill/>
                </a:ln>
                <a:solidFill>
                  <a:srgbClr val="8A8A8D"/>
                </a:solidFill>
                <a:effectLst/>
                <a:uLnTx/>
                <a:uFillTx/>
                <a:latin typeface="Arial"/>
                <a:ea typeface="+mn-ea"/>
                <a:cs typeface="+mn-cs"/>
              </a:rPr>
              <a:t>Wicked </a:t>
            </a:r>
            <a:r>
              <a:rPr kumimoji="0" lang="en-GB" sz="1200" b="1" i="0" u="none" strike="noStrike" kern="1200" cap="none" spc="0" normalizeH="0" baseline="0" noProof="0" dirty="0">
                <a:ln>
                  <a:noFill/>
                </a:ln>
                <a:solidFill>
                  <a:srgbClr val="8A8A8D"/>
                </a:solidFill>
                <a:effectLst/>
                <a:uLnTx/>
                <a:uFillTx/>
                <a:latin typeface="Arial"/>
                <a:ea typeface="+mn-ea"/>
                <a:cs typeface="+mn-cs"/>
              </a:rPr>
              <a:t>is one of the strongest ABC1 films during an efficient time for premium audiences</a:t>
            </a:r>
          </a:p>
        </p:txBody>
      </p:sp>
      <p:cxnSp>
        <p:nvCxnSpPr>
          <p:cNvPr id="16" name="Straight Arrow Connector 15">
            <a:extLst>
              <a:ext uri="{FF2B5EF4-FFF2-40B4-BE49-F238E27FC236}">
                <a16:creationId xmlns:a16="http://schemas.microsoft.com/office/drawing/2014/main" id="{BADDB05F-4BB4-43D2-0107-1ED642EA9042}"/>
              </a:ext>
            </a:extLst>
          </p:cNvPr>
          <p:cNvCxnSpPr>
            <a:cxnSpLocks/>
          </p:cNvCxnSpPr>
          <p:nvPr/>
        </p:nvCxnSpPr>
        <p:spPr>
          <a:xfrm flipV="1">
            <a:off x="9005317" y="1459086"/>
            <a:ext cx="0" cy="4757604"/>
          </a:xfrm>
          <a:prstGeom prst="straightConnector1">
            <a:avLst/>
          </a:prstGeom>
          <a:ln>
            <a:solidFill>
              <a:schemeClr val="accent4"/>
            </a:solidFill>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6DEC19AB-33DD-75D4-A2D3-157754118615}"/>
              </a:ext>
            </a:extLst>
          </p:cNvPr>
          <p:cNvCxnSpPr>
            <a:cxnSpLocks/>
          </p:cNvCxnSpPr>
          <p:nvPr/>
        </p:nvCxnSpPr>
        <p:spPr>
          <a:xfrm>
            <a:off x="1171279" y="2432545"/>
            <a:ext cx="11862333" cy="18036"/>
          </a:xfrm>
          <a:prstGeom prst="straightConnector1">
            <a:avLst/>
          </a:prstGeom>
          <a:ln>
            <a:solidFill>
              <a:schemeClr val="accent4"/>
            </a:solidFill>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9" name="Text Placeholder 21">
            <a:extLst>
              <a:ext uri="{FF2B5EF4-FFF2-40B4-BE49-F238E27FC236}">
                <a16:creationId xmlns:a16="http://schemas.microsoft.com/office/drawing/2014/main" id="{5BC51021-387D-4BC9-B7D4-4B390502F43B}"/>
              </a:ext>
            </a:extLst>
          </p:cNvPr>
          <p:cNvSpPr txBox="1">
            <a:spLocks/>
          </p:cNvSpPr>
          <p:nvPr/>
        </p:nvSpPr>
        <p:spPr>
          <a:xfrm>
            <a:off x="11258551" y="2191540"/>
            <a:ext cx="1875656" cy="338554"/>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900" b="0" i="1" u="none" strike="noStrike" kern="1200" cap="none" spc="0" normalizeH="0" baseline="0" noProof="0" dirty="0">
                <a:ln>
                  <a:noFill/>
                </a:ln>
                <a:solidFill>
                  <a:srgbClr val="000000"/>
                </a:solidFill>
                <a:effectLst/>
                <a:uLnTx/>
                <a:uFillTx/>
                <a:latin typeface="Arial"/>
                <a:ea typeface="+mn-ea"/>
                <a:cs typeface="+mn-cs"/>
              </a:rPr>
              <a:t>51% of GB population are female</a:t>
            </a:r>
          </a:p>
        </p:txBody>
      </p:sp>
      <p:sp>
        <p:nvSpPr>
          <p:cNvPr id="20" name="Text Placeholder 21">
            <a:extLst>
              <a:ext uri="{FF2B5EF4-FFF2-40B4-BE49-F238E27FC236}">
                <a16:creationId xmlns:a16="http://schemas.microsoft.com/office/drawing/2014/main" id="{0B5D1B89-8136-A03C-ECB0-8D1D9119CEAE}"/>
              </a:ext>
            </a:extLst>
          </p:cNvPr>
          <p:cNvSpPr txBox="1">
            <a:spLocks/>
          </p:cNvSpPr>
          <p:nvPr/>
        </p:nvSpPr>
        <p:spPr>
          <a:xfrm rot="16200000">
            <a:off x="7603522" y="4895593"/>
            <a:ext cx="2475816" cy="245892"/>
          </a:xfrm>
          <a:prstGeom prst="rect">
            <a:avLst/>
          </a:prstGeom>
        </p:spPr>
        <p:txBody>
          <a:bodyPr/>
          <a:lstStyle>
            <a:defPPr>
              <a:defRPr lang="en-US"/>
            </a:defPPr>
            <a:lvl1pPr lvl="0" indent="0">
              <a:lnSpc>
                <a:spcPts val="1500"/>
              </a:lnSpc>
              <a:spcBef>
                <a:spcPts val="0"/>
              </a:spcBef>
              <a:buClr>
                <a:srgbClr val="FFFFFF"/>
              </a:buClr>
              <a:buSzPct val="100000"/>
              <a:buFont typeface="Arial"/>
              <a:buNone/>
              <a:defRPr sz="900" b="0" i="1">
                <a:solidFill>
                  <a:schemeClr val="bg1"/>
                </a:solidFill>
              </a:defRPr>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900" b="0" i="1" u="none" strike="noStrike" kern="1200" cap="none" spc="0" normalizeH="0" baseline="0" noProof="0" dirty="0">
                <a:ln>
                  <a:noFill/>
                </a:ln>
                <a:solidFill>
                  <a:srgbClr val="000000"/>
                </a:solidFill>
                <a:effectLst/>
                <a:uLnTx/>
                <a:uFillTx/>
                <a:latin typeface="Arial"/>
                <a:ea typeface="+mn-ea"/>
                <a:cs typeface="+mn-cs"/>
              </a:rPr>
              <a:t>54% of GB population are ABC1</a:t>
            </a:r>
          </a:p>
        </p:txBody>
      </p:sp>
    </p:spTree>
    <p:extLst>
      <p:ext uri="{BB962C8B-B14F-4D97-AF65-F5344CB8AC3E}">
        <p14:creationId xmlns:p14="http://schemas.microsoft.com/office/powerpoint/2010/main" val="57723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64145" y="7129563"/>
            <a:ext cx="7867460" cy="338554"/>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Sources: Adwanted Connected, top rating shows (top episodes for each series), Nov – Dec 2023</a:t>
            </a:r>
          </a:p>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 of adult (16+) audience that are ABC1 Women. Wicked based on comparative profile.</a:t>
            </a:r>
          </a:p>
        </p:txBody>
      </p:sp>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70000"/>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One of the most efficient films for abc1 + 1634 women to add to your </a:t>
            </a:r>
            <a:r>
              <a:rPr kumimoji="0" lang="en-GB" sz="2800" b="0" i="0" u="none" strike="noStrike" kern="1200" cap="all" spc="0" normalizeH="0" baseline="0" noProof="0" dirty="0" err="1">
                <a:ln w="22225">
                  <a:noFill/>
                  <a:prstDash val="solid"/>
                </a:ln>
                <a:solidFill>
                  <a:srgbClr val="000000"/>
                </a:solidFill>
                <a:effectLst/>
                <a:uLnTx/>
                <a:uFillTx/>
                <a:latin typeface="Impact"/>
                <a:ea typeface="+mj-ea"/>
                <a:cs typeface="+mj-cs"/>
              </a:rPr>
              <a:t>av</a:t>
            </a: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 plan</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61438" y="651956"/>
            <a:ext cx="13170167"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err="1">
                <a:ln>
                  <a:noFill/>
                </a:ln>
                <a:solidFill>
                  <a:srgbClr val="8A8A8D"/>
                </a:solidFill>
                <a:effectLst/>
                <a:uLnTx/>
                <a:uFillTx/>
                <a:latin typeface="Arial"/>
                <a:ea typeface="+mn-ea"/>
                <a:cs typeface="+mn-cs"/>
              </a:rPr>
              <a:t>Wicked’s</a:t>
            </a:r>
            <a:r>
              <a:rPr kumimoji="0" lang="en-GB" sz="1200" b="1" i="0" u="none" strike="noStrike" kern="1200" cap="none" spc="0" normalizeH="0" baseline="0" noProof="0" dirty="0">
                <a:ln>
                  <a:noFill/>
                </a:ln>
                <a:solidFill>
                  <a:srgbClr val="8A8A8D"/>
                </a:solidFill>
                <a:effectLst/>
                <a:uLnTx/>
                <a:uFillTx/>
                <a:latin typeface="Arial"/>
                <a:ea typeface="+mn-ea"/>
                <a:cs typeface="+mn-cs"/>
              </a:rPr>
              <a:t> audience is very efficient both affluent and younger-skewing than many major peak TV spots</a:t>
            </a:r>
          </a:p>
        </p:txBody>
      </p:sp>
      <p:graphicFrame>
        <p:nvGraphicFramePr>
          <p:cNvPr id="12" name="Chart 11">
            <a:extLst>
              <a:ext uri="{FF2B5EF4-FFF2-40B4-BE49-F238E27FC236}">
                <a16:creationId xmlns:a16="http://schemas.microsoft.com/office/drawing/2014/main" id="{A8478DC9-6450-4678-A1A7-4CA7D64C0E8D}"/>
              </a:ext>
            </a:extLst>
          </p:cNvPr>
          <p:cNvGraphicFramePr/>
          <p:nvPr/>
        </p:nvGraphicFramePr>
        <p:xfrm>
          <a:off x="532647" y="1173361"/>
          <a:ext cx="5654145" cy="55945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85A22F4-A849-4947-A6D7-C1D58B3EC8B2}"/>
              </a:ext>
            </a:extLst>
          </p:cNvPr>
          <p:cNvGraphicFramePr/>
          <p:nvPr/>
        </p:nvGraphicFramePr>
        <p:xfrm>
          <a:off x="6883283" y="1173361"/>
          <a:ext cx="5654145" cy="55945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166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64145" y="7129563"/>
            <a:ext cx="7867460" cy="338554"/>
          </a:xfrm>
          <a:prstGeom prst="rect">
            <a:avLst/>
          </a:prstGeom>
          <a:noFill/>
          <a:ln>
            <a:noFill/>
          </a:ln>
        </p:spPr>
        <p:txBody>
          <a:bodyPr wrap="square" rtlCol="0">
            <a:spAutoFit/>
          </a:bodyPr>
          <a:lstStyle/>
          <a:p>
            <a:pPr algn="r">
              <a:defRPr/>
            </a:pPr>
            <a:r>
              <a:rPr lang="en-GB" sz="800" dirty="0">
                <a:solidFill>
                  <a:srgbClr val="000000"/>
                </a:solidFill>
              </a:rPr>
              <a:t>Sources: Adwanted Connected, top rating ABC1 adults shows September – November 2023</a:t>
            </a:r>
          </a:p>
          <a:p>
            <a:pPr algn="r">
              <a:defRPr/>
            </a:pPr>
            <a:r>
              <a:rPr lang="en-GB" sz="800" dirty="0">
                <a:solidFill>
                  <a:srgbClr val="000000"/>
                </a:solidFill>
              </a:rPr>
              <a:t>% of adult (16+) audience that are ABC1. Beetlejuice </a:t>
            </a:r>
            <a:r>
              <a:rPr lang="en-GB" sz="800" dirty="0" err="1">
                <a:solidFill>
                  <a:srgbClr val="000000"/>
                </a:solidFill>
              </a:rPr>
              <a:t>Beetlejuice</a:t>
            </a:r>
            <a:r>
              <a:rPr lang="en-GB" sz="800" dirty="0">
                <a:solidFill>
                  <a:srgbClr val="000000"/>
                </a:solidFill>
              </a:rPr>
              <a:t> based on comparative profile.</a:t>
            </a:r>
          </a:p>
        </p:txBody>
      </p:sp>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70000"/>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GB" dirty="0"/>
              <a:t>Beetlejuice </a:t>
            </a:r>
            <a:r>
              <a:rPr lang="en-GB" dirty="0" err="1"/>
              <a:t>beetlejuice</a:t>
            </a:r>
            <a:r>
              <a:rPr lang="en-GB" dirty="0"/>
              <a:t> is an efficient add to your broader av plan FOR ABC1 ADULTS</a:t>
            </a:r>
            <a:endParaRPr lang="en-US" dirty="0"/>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61438" y="651956"/>
            <a:ext cx="13170167"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0">
              <a:lnSpc>
                <a:spcPts val="1500"/>
              </a:lnSpc>
            </a:pPr>
            <a:r>
              <a:rPr lang="en-GB" sz="1200" dirty="0">
                <a:solidFill>
                  <a:srgbClr val="8A8A8D"/>
                </a:solidFill>
              </a:rPr>
              <a:t>Over 2 in 3 of the film's audience are forecast to be ABC1 – making it a more efficient buy than many TV spots for reaching this audience around the same time of year.</a:t>
            </a:r>
          </a:p>
        </p:txBody>
      </p:sp>
      <p:graphicFrame>
        <p:nvGraphicFramePr>
          <p:cNvPr id="12" name="Chart 11">
            <a:extLst>
              <a:ext uri="{FF2B5EF4-FFF2-40B4-BE49-F238E27FC236}">
                <a16:creationId xmlns:a16="http://schemas.microsoft.com/office/drawing/2014/main" id="{A8478DC9-6450-4678-A1A7-4CA7D64C0E8D}"/>
              </a:ext>
            </a:extLst>
          </p:cNvPr>
          <p:cNvGraphicFramePr/>
          <p:nvPr>
            <p:extLst>
              <p:ext uri="{D42A27DB-BD31-4B8C-83A1-F6EECF244321}">
                <p14:modId xmlns:p14="http://schemas.microsoft.com/office/powerpoint/2010/main" val="1498461174"/>
              </p:ext>
            </p:extLst>
          </p:nvPr>
        </p:nvGraphicFramePr>
        <p:xfrm>
          <a:off x="270000" y="1173361"/>
          <a:ext cx="12854873" cy="55945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972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0C5DBC-B648-4C83-F4B5-0A2A84136B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3442950" cy="7076662"/>
          </a:xfrm>
          <a:prstGeom prst="rect">
            <a:avLst/>
          </a:prstGeom>
        </p:spPr>
      </p:pic>
      <p:sp>
        <p:nvSpPr>
          <p:cNvPr id="19" name="Rectangle 18">
            <a:extLst>
              <a:ext uri="{FF2B5EF4-FFF2-40B4-BE49-F238E27FC236}">
                <a16:creationId xmlns:a16="http://schemas.microsoft.com/office/drawing/2014/main" id="{0F3EBA04-07E4-35E9-6E32-7EB7304BC979}"/>
              </a:ext>
            </a:extLst>
          </p:cNvPr>
          <p:cNvSpPr/>
          <p:nvPr/>
        </p:nvSpPr>
        <p:spPr>
          <a:xfrm>
            <a:off x="0" y="-7586"/>
            <a:ext cx="13442950" cy="7076661"/>
          </a:xfrm>
          <a:prstGeom prst="rect">
            <a:avLst/>
          </a:prstGeom>
          <a:solidFill>
            <a:schemeClr val="bg1">
              <a:lumMod val="95000"/>
              <a:lumOff val="5000"/>
              <a:alpha val="4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BAEE0EF6-FAC1-4D1C-8DA0-FCBAF73ABB12}"/>
              </a:ext>
            </a:extLst>
          </p:cNvPr>
          <p:cNvSpPr>
            <a:spLocks noGrp="1"/>
          </p:cNvSpPr>
          <p:nvPr>
            <p:ph type="title"/>
          </p:nvPr>
        </p:nvSpPr>
        <p:spPr/>
        <p:txBody>
          <a:bodyPr/>
          <a:lstStyle/>
          <a:p>
            <a:r>
              <a:rPr lang="en-GB" dirty="0">
                <a:solidFill>
                  <a:srgbClr val="FFFFFF"/>
                </a:solidFill>
              </a:rPr>
              <a:t>AUDIENCE SNAPSHOTS</a:t>
            </a:r>
            <a:endParaRPr lang="en-US" dirty="0">
              <a:solidFill>
                <a:srgbClr val="FFFFFF"/>
              </a:solidFill>
            </a:endParaRPr>
          </a:p>
        </p:txBody>
      </p:sp>
      <p:sp>
        <p:nvSpPr>
          <p:cNvPr id="3" name="Text Placeholder 2">
            <a:extLst>
              <a:ext uri="{FF2B5EF4-FFF2-40B4-BE49-F238E27FC236}">
                <a16:creationId xmlns:a16="http://schemas.microsoft.com/office/drawing/2014/main" id="{6EFBA5A6-6D7C-4D84-8A83-58DBDF6118A5}"/>
              </a:ext>
            </a:extLst>
          </p:cNvPr>
          <p:cNvSpPr>
            <a:spLocks noGrp="1"/>
          </p:cNvSpPr>
          <p:nvPr>
            <p:ph type="body" sz="quarter" idx="14"/>
          </p:nvPr>
        </p:nvSpPr>
        <p:spPr>
          <a:xfrm>
            <a:off x="270000" y="664058"/>
            <a:ext cx="12988800" cy="570982"/>
          </a:xfrm>
        </p:spPr>
        <p:txBody>
          <a:bodyPr/>
          <a:lstStyle/>
          <a:p>
            <a:r>
              <a:rPr lang="en-GB" dirty="0">
                <a:solidFill>
                  <a:srgbClr val="FFFFFF"/>
                </a:solidFill>
              </a:rPr>
              <a:t>Fans of musical films are more likely to be in market for innovative household items and plan to book a holiday.</a:t>
            </a:r>
          </a:p>
        </p:txBody>
      </p:sp>
      <p:sp>
        <p:nvSpPr>
          <p:cNvPr id="33" name="Text Placeholder 7">
            <a:extLst>
              <a:ext uri="{FF2B5EF4-FFF2-40B4-BE49-F238E27FC236}">
                <a16:creationId xmlns:a16="http://schemas.microsoft.com/office/drawing/2014/main" id="{BD0F0B63-B5CA-09B5-8059-2CBB2ECAC0D8}"/>
              </a:ext>
            </a:extLst>
          </p:cNvPr>
          <p:cNvSpPr txBox="1">
            <a:spLocks/>
          </p:cNvSpPr>
          <p:nvPr/>
        </p:nvSpPr>
        <p:spPr bwMode="gray">
          <a:xfrm>
            <a:off x="10254700" y="7197580"/>
            <a:ext cx="3029438" cy="246221"/>
          </a:xfrm>
          <a:prstGeom prst="rect">
            <a:avLst/>
          </a:prstGeom>
          <a:ln>
            <a:noFill/>
          </a:ln>
        </p:spPr>
        <p:txBody>
          <a:bodyPr vert="horz" wrap="square"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ct val="100000"/>
              </a:lnSpc>
              <a:spcBef>
                <a:spcPts val="0"/>
              </a:spcBef>
              <a:spcAft>
                <a:spcPts val="0"/>
              </a:spcAft>
              <a:buClrTx/>
              <a:buSzTx/>
              <a:buFont typeface="Arial"/>
              <a:buNone/>
              <a:tabLst/>
              <a:defRPr/>
            </a:pPr>
            <a:r>
              <a:rPr kumimoji="0" lang="en-GB" sz="800" b="0" i="0" u="none" strike="noStrike" kern="1200" cap="none" spc="0" normalizeH="0" baseline="0" noProof="0" dirty="0">
                <a:ln>
                  <a:noFill/>
                </a:ln>
                <a:solidFill>
                  <a:srgbClr val="000000">
                    <a:lumMod val="95000"/>
                    <a:lumOff val="5000"/>
                  </a:srgbClr>
                </a:solidFill>
                <a:effectLst/>
                <a:uLnTx/>
                <a:uFillTx/>
                <a:latin typeface="Arial" charset="0"/>
                <a:ea typeface="Arial" charset="0"/>
                <a:cs typeface="Arial" charset="0"/>
              </a:rPr>
              <a:t>Source: TGI GB Mar 2024. </a:t>
            </a:r>
          </a:p>
          <a:p>
            <a:pPr marL="0" marR="0" lvl="0" indent="0" algn="r" defTabSz="961844" rtl="0" eaLnBrk="1" fontAlgn="auto" latinLnBrk="0" hangingPunct="1">
              <a:lnSpc>
                <a:spcPct val="100000"/>
              </a:lnSpc>
              <a:spcBef>
                <a:spcPts val="0"/>
              </a:spcBef>
              <a:spcAft>
                <a:spcPts val="0"/>
              </a:spcAft>
              <a:buClrTx/>
              <a:buSzTx/>
              <a:buFont typeface="Arial"/>
              <a:buNone/>
              <a:tabLst/>
              <a:defRPr/>
            </a:pPr>
            <a:r>
              <a:rPr kumimoji="0" lang="en-GB" sz="800" b="0" i="0" u="none" strike="noStrike" kern="1200" cap="none" spc="0" normalizeH="0" baseline="0" noProof="0" dirty="0">
                <a:ln>
                  <a:noFill/>
                </a:ln>
                <a:solidFill>
                  <a:srgbClr val="000000">
                    <a:lumMod val="95000"/>
                    <a:lumOff val="5000"/>
                  </a:srgbClr>
                </a:solidFill>
                <a:effectLst/>
                <a:uLnTx/>
                <a:uFillTx/>
                <a:latin typeface="Arial" charset="0"/>
                <a:ea typeface="Arial" charset="0"/>
                <a:cs typeface="Arial" charset="0"/>
              </a:rPr>
              <a:t>Fans of musical films vs. average GB adult</a:t>
            </a:r>
          </a:p>
        </p:txBody>
      </p:sp>
      <p:sp>
        <p:nvSpPr>
          <p:cNvPr id="22" name="Rectangle: Rounded Corners 21">
            <a:extLst>
              <a:ext uri="{FF2B5EF4-FFF2-40B4-BE49-F238E27FC236}">
                <a16:creationId xmlns:a16="http://schemas.microsoft.com/office/drawing/2014/main" id="{BA70A3B6-DEA5-C5C6-E830-CA8EFCAA4E25}"/>
              </a:ext>
            </a:extLst>
          </p:cNvPr>
          <p:cNvSpPr/>
          <p:nvPr/>
        </p:nvSpPr>
        <p:spPr>
          <a:xfrm>
            <a:off x="3839505" y="1969053"/>
            <a:ext cx="2404515" cy="190068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67%</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like to try out new food products’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(Index: 112)</a:t>
            </a:r>
          </a:p>
        </p:txBody>
      </p:sp>
      <p:sp>
        <p:nvSpPr>
          <p:cNvPr id="23" name="Rectangle: Rounded Corners 22">
            <a:extLst>
              <a:ext uri="{FF2B5EF4-FFF2-40B4-BE49-F238E27FC236}">
                <a16:creationId xmlns:a16="http://schemas.microsoft.com/office/drawing/2014/main" id="{3BFA5C6D-2C68-0626-A583-B1CC7F3F54C6}"/>
              </a:ext>
            </a:extLst>
          </p:cNvPr>
          <p:cNvSpPr/>
          <p:nvPr/>
        </p:nvSpPr>
        <p:spPr>
          <a:xfrm>
            <a:off x="3839503" y="4166748"/>
            <a:ext cx="2404515" cy="190068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65%</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Spend money on food up to 3 days a week</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(Index: 117)</a:t>
            </a:r>
          </a:p>
        </p:txBody>
      </p:sp>
      <p:sp>
        <p:nvSpPr>
          <p:cNvPr id="24" name="Rectangle: Rounded Corners 23">
            <a:extLst>
              <a:ext uri="{FF2B5EF4-FFF2-40B4-BE49-F238E27FC236}">
                <a16:creationId xmlns:a16="http://schemas.microsoft.com/office/drawing/2014/main" id="{AC8D739D-13CB-4586-FD37-A08294758778}"/>
              </a:ext>
            </a:extLst>
          </p:cNvPr>
          <p:cNvSpPr/>
          <p:nvPr/>
        </p:nvSpPr>
        <p:spPr>
          <a:xfrm>
            <a:off x="703761" y="1947884"/>
            <a:ext cx="2392449" cy="190068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66%</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Plan to book a holiday in the next year</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rial"/>
                <a:ea typeface="+mn-ea"/>
                <a:cs typeface="+mn-cs"/>
              </a:rPr>
              <a:t>(Index: 127)</a:t>
            </a:r>
          </a:p>
        </p:txBody>
      </p:sp>
      <p:sp>
        <p:nvSpPr>
          <p:cNvPr id="25" name="Rectangle: Rounded Corners 24">
            <a:extLst>
              <a:ext uri="{FF2B5EF4-FFF2-40B4-BE49-F238E27FC236}">
                <a16:creationId xmlns:a16="http://schemas.microsoft.com/office/drawing/2014/main" id="{BBB5D585-E698-202C-7279-16F6849BD53D}"/>
              </a:ext>
            </a:extLst>
          </p:cNvPr>
          <p:cNvSpPr/>
          <p:nvPr/>
        </p:nvSpPr>
        <p:spPr>
          <a:xfrm>
            <a:off x="703761" y="4166748"/>
            <a:ext cx="2392448" cy="190068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60%</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am passionate about travelling’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(Index: 119)</a:t>
            </a:r>
          </a:p>
        </p:txBody>
      </p:sp>
      <p:sp>
        <p:nvSpPr>
          <p:cNvPr id="29" name="Rectangle: Rounded Corners 28">
            <a:extLst>
              <a:ext uri="{FF2B5EF4-FFF2-40B4-BE49-F238E27FC236}">
                <a16:creationId xmlns:a16="http://schemas.microsoft.com/office/drawing/2014/main" id="{FF7CC928-7341-7E3A-440B-263D34C0B338}"/>
              </a:ext>
            </a:extLst>
          </p:cNvPr>
          <p:cNvSpPr/>
          <p:nvPr/>
        </p:nvSpPr>
        <p:spPr>
          <a:xfrm>
            <a:off x="6868619" y="1956138"/>
            <a:ext cx="2404515" cy="190068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50%</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‘I'm always looking for new ideas to improve my home’</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(Index: 111)</a:t>
            </a:r>
          </a:p>
        </p:txBody>
      </p:sp>
      <p:sp>
        <p:nvSpPr>
          <p:cNvPr id="30" name="Rectangle: Rounded Corners 29">
            <a:extLst>
              <a:ext uri="{FF2B5EF4-FFF2-40B4-BE49-F238E27FC236}">
                <a16:creationId xmlns:a16="http://schemas.microsoft.com/office/drawing/2014/main" id="{79DA0BF6-FFAD-9179-8AC1-F6404E5BD2A1}"/>
              </a:ext>
            </a:extLst>
          </p:cNvPr>
          <p:cNvSpPr/>
          <p:nvPr/>
        </p:nvSpPr>
        <p:spPr>
          <a:xfrm>
            <a:off x="6868617" y="4146408"/>
            <a:ext cx="2404515" cy="190068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46%</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agree they like innovative household devices and appliances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(Index: 109)</a:t>
            </a:r>
          </a:p>
        </p:txBody>
      </p:sp>
      <p:sp>
        <p:nvSpPr>
          <p:cNvPr id="31" name="Rectangle: Rounded Corners 30">
            <a:extLst>
              <a:ext uri="{FF2B5EF4-FFF2-40B4-BE49-F238E27FC236}">
                <a16:creationId xmlns:a16="http://schemas.microsoft.com/office/drawing/2014/main" id="{E778A5E6-980D-A6A0-5657-E6BDCDFAF16B}"/>
              </a:ext>
            </a:extLst>
          </p:cNvPr>
          <p:cNvSpPr/>
          <p:nvPr/>
        </p:nvSpPr>
        <p:spPr>
          <a:xfrm>
            <a:off x="9931143" y="1957470"/>
            <a:ext cx="2404515" cy="190068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51%</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Beauty/Styling products help me feel good about myself</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(Index: 129)</a:t>
            </a:r>
          </a:p>
        </p:txBody>
      </p:sp>
      <p:sp>
        <p:nvSpPr>
          <p:cNvPr id="32" name="Rectangle: Rounded Corners 31">
            <a:extLst>
              <a:ext uri="{FF2B5EF4-FFF2-40B4-BE49-F238E27FC236}">
                <a16:creationId xmlns:a16="http://schemas.microsoft.com/office/drawing/2014/main" id="{566710EA-8038-49DD-B46A-AF2AE668AEEF}"/>
              </a:ext>
            </a:extLst>
          </p:cNvPr>
          <p:cNvSpPr/>
          <p:nvPr/>
        </p:nvSpPr>
        <p:spPr>
          <a:xfrm>
            <a:off x="9931141" y="4147740"/>
            <a:ext cx="2404515" cy="190068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24%</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More likely to be interested in innovations in cosmetics</a:t>
            </a:r>
          </a:p>
        </p:txBody>
      </p:sp>
      <p:sp>
        <p:nvSpPr>
          <p:cNvPr id="34" name="Text Placeholder 2">
            <a:extLst>
              <a:ext uri="{FF2B5EF4-FFF2-40B4-BE49-F238E27FC236}">
                <a16:creationId xmlns:a16="http://schemas.microsoft.com/office/drawing/2014/main" id="{759D682A-C6EC-8BC8-2055-24641BB93AE9}"/>
              </a:ext>
            </a:extLst>
          </p:cNvPr>
          <p:cNvSpPr txBox="1">
            <a:spLocks/>
          </p:cNvSpPr>
          <p:nvPr/>
        </p:nvSpPr>
        <p:spPr bwMode="gray">
          <a:xfrm>
            <a:off x="913360" y="1454173"/>
            <a:ext cx="1625475" cy="285491"/>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Travel &amp; Holiday</a:t>
            </a:r>
          </a:p>
        </p:txBody>
      </p:sp>
      <p:sp>
        <p:nvSpPr>
          <p:cNvPr id="35" name="Text Placeholder 2">
            <a:extLst>
              <a:ext uri="{FF2B5EF4-FFF2-40B4-BE49-F238E27FC236}">
                <a16:creationId xmlns:a16="http://schemas.microsoft.com/office/drawing/2014/main" id="{0E14202A-92A6-8EF9-5A62-24C188AFE66C}"/>
              </a:ext>
            </a:extLst>
          </p:cNvPr>
          <p:cNvSpPr txBox="1">
            <a:spLocks/>
          </p:cNvSpPr>
          <p:nvPr/>
        </p:nvSpPr>
        <p:spPr bwMode="gray">
          <a:xfrm>
            <a:off x="4229022" y="1452841"/>
            <a:ext cx="1625475" cy="285491"/>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Food </a:t>
            </a:r>
          </a:p>
        </p:txBody>
      </p:sp>
      <p:sp>
        <p:nvSpPr>
          <p:cNvPr id="36" name="Text Placeholder 2">
            <a:extLst>
              <a:ext uri="{FF2B5EF4-FFF2-40B4-BE49-F238E27FC236}">
                <a16:creationId xmlns:a16="http://schemas.microsoft.com/office/drawing/2014/main" id="{0717D701-8E76-34D8-F3DE-D60FCF815AA5}"/>
              </a:ext>
            </a:extLst>
          </p:cNvPr>
          <p:cNvSpPr txBox="1">
            <a:spLocks/>
          </p:cNvSpPr>
          <p:nvPr/>
        </p:nvSpPr>
        <p:spPr bwMode="gray">
          <a:xfrm>
            <a:off x="7158491" y="1433833"/>
            <a:ext cx="1854801" cy="285491"/>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DIY &amp; Household</a:t>
            </a:r>
          </a:p>
        </p:txBody>
      </p:sp>
      <p:sp>
        <p:nvSpPr>
          <p:cNvPr id="37" name="Text Placeholder 2">
            <a:extLst>
              <a:ext uri="{FF2B5EF4-FFF2-40B4-BE49-F238E27FC236}">
                <a16:creationId xmlns:a16="http://schemas.microsoft.com/office/drawing/2014/main" id="{97C2E2AC-5E36-3E7E-3545-06EA2B3E528C}"/>
              </a:ext>
            </a:extLst>
          </p:cNvPr>
          <p:cNvSpPr txBox="1">
            <a:spLocks/>
          </p:cNvSpPr>
          <p:nvPr/>
        </p:nvSpPr>
        <p:spPr bwMode="gray">
          <a:xfrm>
            <a:off x="10254700" y="1433833"/>
            <a:ext cx="1854801" cy="285491"/>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Health &amp; Beauty</a:t>
            </a:r>
          </a:p>
        </p:txBody>
      </p:sp>
    </p:spTree>
    <p:extLst>
      <p:ext uri="{BB962C8B-B14F-4D97-AF65-F5344CB8AC3E}">
        <p14:creationId xmlns:p14="http://schemas.microsoft.com/office/powerpoint/2010/main" val="139281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2499466-2933-9EE8-4434-27EF7B33A6B7}"/>
              </a:ext>
            </a:extLst>
          </p:cNvPr>
          <p:cNvCxnSpPr>
            <a:cxnSpLocks/>
          </p:cNvCxnSpPr>
          <p:nvPr/>
        </p:nvCxnSpPr>
        <p:spPr>
          <a:xfrm flipV="1">
            <a:off x="3726058" y="2173748"/>
            <a:ext cx="0" cy="157589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673B7F-3DD9-79C2-08C4-DC4BD7D80FA2}"/>
              </a:ext>
            </a:extLst>
          </p:cNvPr>
          <p:cNvCxnSpPr>
            <a:cxnSpLocks/>
          </p:cNvCxnSpPr>
          <p:nvPr/>
        </p:nvCxnSpPr>
        <p:spPr>
          <a:xfrm flipV="1">
            <a:off x="748468" y="3663219"/>
            <a:ext cx="0" cy="83041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75FDA23-9FFD-44C8-B5FC-05743743EDDE}"/>
              </a:ext>
            </a:extLst>
          </p:cNvPr>
          <p:cNvCxnSpPr>
            <a:cxnSpLocks/>
          </p:cNvCxnSpPr>
          <p:nvPr/>
        </p:nvCxnSpPr>
        <p:spPr>
          <a:xfrm flipV="1">
            <a:off x="1982031" y="2857373"/>
            <a:ext cx="0" cy="97634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FDC92BE-EE4A-E54C-BFF3-8CF766BB78B9}"/>
              </a:ext>
            </a:extLst>
          </p:cNvPr>
          <p:cNvSpPr txBox="1">
            <a:spLocks/>
          </p:cNvSpPr>
          <p:nvPr/>
        </p:nvSpPr>
        <p:spPr bwMode="gray">
          <a:xfrm>
            <a:off x="259028" y="183348"/>
            <a:ext cx="10435188" cy="431015"/>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07" rtl="0" eaLnBrk="1" fontAlgn="auto" latinLnBrk="0" hangingPunct="1">
              <a:lnSpc>
                <a:spcPct val="100000"/>
              </a:lnSpc>
              <a:spcBef>
                <a:spcPct val="0"/>
              </a:spcBef>
              <a:spcAft>
                <a:spcPts val="0"/>
              </a:spcAft>
              <a:buClrTx/>
              <a:buSzTx/>
              <a:buFontTx/>
              <a:buNone/>
              <a:tabLst/>
              <a:defRPr/>
            </a:pPr>
            <a:r>
              <a:rPr kumimoji="0" lang="en-US" sz="2801" b="0" i="0" u="none" strike="noStrike" kern="1200" cap="all" spc="100" normalizeH="0" baseline="0" noProof="0">
                <a:ln w="22225">
                  <a:noFill/>
                  <a:prstDash val="solid"/>
                </a:ln>
                <a:solidFill>
                  <a:srgbClr val="FFFFFF"/>
                </a:solidFill>
                <a:effectLst/>
                <a:uLnTx/>
                <a:uFillTx/>
                <a:latin typeface="Impact"/>
                <a:ea typeface="+mj-ea"/>
                <a:cs typeface="+mj-cs"/>
              </a:rPr>
              <a:t>FILM SLATE 2025</a:t>
            </a:r>
          </a:p>
        </p:txBody>
      </p:sp>
      <p:sp>
        <p:nvSpPr>
          <p:cNvPr id="22" name="AutoShape 10" descr="Image result for gambit logo">
            <a:extLst>
              <a:ext uri="{FF2B5EF4-FFF2-40B4-BE49-F238E27FC236}">
                <a16:creationId xmlns:a16="http://schemas.microsoft.com/office/drawing/2014/main" id="{2438FAE9-DF04-D94C-9801-CBBF9BDDE919}"/>
              </a:ext>
            </a:extLst>
          </p:cNvPr>
          <p:cNvSpPr>
            <a:spLocks noChangeAspect="1" noChangeArrowheads="1"/>
          </p:cNvSpPr>
          <p:nvPr/>
        </p:nvSpPr>
        <p:spPr bwMode="auto">
          <a:xfrm>
            <a:off x="6569085" y="3452645"/>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61807" rtl="0" eaLnBrk="1" fontAlgn="auto" latinLnBrk="0" hangingPunct="1">
              <a:lnSpc>
                <a:spcPct val="100000"/>
              </a:lnSpc>
              <a:spcBef>
                <a:spcPts val="0"/>
              </a:spcBef>
              <a:spcAft>
                <a:spcPts val="0"/>
              </a:spcAft>
              <a:buClrTx/>
              <a:buSzTx/>
              <a:buFontTx/>
              <a:buNone/>
              <a:tabLst/>
              <a:defRPr/>
            </a:pPr>
            <a:endParaRPr kumimoji="0" lang="en-GB" sz="1899" b="0" i="0" u="none" strike="noStrike" kern="1200" cap="none" spc="0" normalizeH="0" baseline="0" noProof="0">
              <a:ln>
                <a:noFill/>
              </a:ln>
              <a:solidFill>
                <a:srgbClr val="00BFD6"/>
              </a:solidFill>
              <a:effectLst/>
              <a:uLnTx/>
              <a:uFillTx/>
              <a:latin typeface="Arial"/>
              <a:ea typeface="+mn-ea"/>
              <a:cs typeface="+mn-cs"/>
            </a:endParaRPr>
          </a:p>
        </p:txBody>
      </p:sp>
      <p:cxnSp>
        <p:nvCxnSpPr>
          <p:cNvPr id="122" name="Straight Connector 121">
            <a:extLst>
              <a:ext uri="{FF2B5EF4-FFF2-40B4-BE49-F238E27FC236}">
                <a16:creationId xmlns:a16="http://schemas.microsoft.com/office/drawing/2014/main" id="{CD7DCF25-EB44-7B4B-A4F6-002C7D9BCB0B}"/>
              </a:ext>
            </a:extLst>
          </p:cNvPr>
          <p:cNvCxnSpPr>
            <a:cxnSpLocks/>
          </p:cNvCxnSpPr>
          <p:nvPr/>
        </p:nvCxnSpPr>
        <p:spPr>
          <a:xfrm flipV="1">
            <a:off x="1108564" y="1592662"/>
            <a:ext cx="0" cy="63398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AutoShape 8" descr="Respect (2021 film) - Wikipedia">
            <a:extLst>
              <a:ext uri="{FF2B5EF4-FFF2-40B4-BE49-F238E27FC236}">
                <a16:creationId xmlns:a16="http://schemas.microsoft.com/office/drawing/2014/main" id="{ABCE86EF-A500-487D-B55B-5F8E6976DB1A}"/>
              </a:ext>
            </a:extLst>
          </p:cNvPr>
          <p:cNvSpPr>
            <a:spLocks noChangeAspect="1" noChangeArrowheads="1"/>
          </p:cNvSpPr>
          <p:nvPr/>
        </p:nvSpPr>
        <p:spPr bwMode="auto">
          <a:xfrm>
            <a:off x="6569085" y="3627447"/>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61807" rtl="0" eaLnBrk="1" fontAlgn="auto" latinLnBrk="0" hangingPunct="1">
              <a:lnSpc>
                <a:spcPct val="100000"/>
              </a:lnSpc>
              <a:spcBef>
                <a:spcPts val="0"/>
              </a:spcBef>
              <a:spcAft>
                <a:spcPts val="0"/>
              </a:spcAft>
              <a:buClrTx/>
              <a:buSzTx/>
              <a:buFontTx/>
              <a:buNone/>
              <a:tabLst/>
              <a:defRPr/>
            </a:pPr>
            <a:endParaRPr kumimoji="0" lang="en-GB" sz="1899" b="0" i="0" u="none" strike="noStrike" kern="1200" cap="none" spc="0" normalizeH="0" baseline="0" noProof="0">
              <a:ln>
                <a:noFill/>
              </a:ln>
              <a:solidFill>
                <a:srgbClr val="00BFD6"/>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812ABDCB-4F78-41A6-84AE-915E56A657A5}"/>
              </a:ext>
            </a:extLst>
          </p:cNvPr>
          <p:cNvGrpSpPr/>
          <p:nvPr/>
        </p:nvGrpSpPr>
        <p:grpSpPr>
          <a:xfrm>
            <a:off x="0" y="3596399"/>
            <a:ext cx="13442951" cy="288000"/>
            <a:chOff x="0" y="3590945"/>
            <a:chExt cx="13442951" cy="288000"/>
          </a:xfrm>
        </p:grpSpPr>
        <p:sp>
          <p:nvSpPr>
            <p:cNvPr id="55" name="Rectangle: Rounded Corners 3">
              <a:extLst>
                <a:ext uri="{FF2B5EF4-FFF2-40B4-BE49-F238E27FC236}">
                  <a16:creationId xmlns:a16="http://schemas.microsoft.com/office/drawing/2014/main" id="{81113650-8D03-47D7-B289-DF003545C79F}"/>
                </a:ext>
              </a:extLst>
            </p:cNvPr>
            <p:cNvSpPr/>
            <p:nvPr/>
          </p:nvSpPr>
          <p:spPr>
            <a:xfrm>
              <a:off x="0" y="3590945"/>
              <a:ext cx="13442951" cy="288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84" b="0" i="0" u="none" strike="noStrike" kern="1200" cap="none" spc="100" normalizeH="0" baseline="0" noProof="0">
                <a:ln>
                  <a:noFill/>
                </a:ln>
                <a:solidFill>
                  <a:srgbClr val="000000"/>
                </a:solidFill>
                <a:effectLst/>
                <a:uLnTx/>
                <a:uFillTx/>
                <a:latin typeface="Impact"/>
                <a:ea typeface="+mn-ea"/>
                <a:cs typeface="+mn-cs"/>
              </a:endParaRPr>
            </a:p>
          </p:txBody>
        </p:sp>
        <p:sp>
          <p:nvSpPr>
            <p:cNvPr id="57" name="Title 1">
              <a:extLst>
                <a:ext uri="{FF2B5EF4-FFF2-40B4-BE49-F238E27FC236}">
                  <a16:creationId xmlns:a16="http://schemas.microsoft.com/office/drawing/2014/main" id="{CA55D575-4975-4C7E-B787-7FBA3A4DF94B}"/>
                </a:ext>
              </a:extLst>
            </p:cNvPr>
            <p:cNvSpPr txBox="1">
              <a:spLocks/>
            </p:cNvSpPr>
            <p:nvPr/>
          </p:nvSpPr>
          <p:spPr bwMode="gray">
            <a:xfrm>
              <a:off x="12973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JAN</a:t>
              </a:r>
            </a:p>
          </p:txBody>
        </p:sp>
        <p:sp>
          <p:nvSpPr>
            <p:cNvPr id="63" name="Title 1">
              <a:extLst>
                <a:ext uri="{FF2B5EF4-FFF2-40B4-BE49-F238E27FC236}">
                  <a16:creationId xmlns:a16="http://schemas.microsoft.com/office/drawing/2014/main" id="{216F97A8-D6A9-426E-9740-91E00B0381D3}"/>
                </a:ext>
              </a:extLst>
            </p:cNvPr>
            <p:cNvSpPr txBox="1">
              <a:spLocks/>
            </p:cNvSpPr>
            <p:nvPr/>
          </p:nvSpPr>
          <p:spPr bwMode="gray">
            <a:xfrm>
              <a:off x="1413291" y="3658365"/>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Feb</a:t>
              </a:r>
            </a:p>
          </p:txBody>
        </p:sp>
        <p:sp>
          <p:nvSpPr>
            <p:cNvPr id="69" name="Title 1">
              <a:extLst>
                <a:ext uri="{FF2B5EF4-FFF2-40B4-BE49-F238E27FC236}">
                  <a16:creationId xmlns:a16="http://schemas.microsoft.com/office/drawing/2014/main" id="{1AB92A3A-9BF6-4458-9428-B45840A86A71}"/>
                </a:ext>
              </a:extLst>
            </p:cNvPr>
            <p:cNvSpPr txBox="1">
              <a:spLocks/>
            </p:cNvSpPr>
            <p:nvPr/>
          </p:nvSpPr>
          <p:spPr bwMode="gray">
            <a:xfrm>
              <a:off x="8078331"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sp>
          <p:nvSpPr>
            <p:cNvPr id="71" name="Title 1">
              <a:extLst>
                <a:ext uri="{FF2B5EF4-FFF2-40B4-BE49-F238E27FC236}">
                  <a16:creationId xmlns:a16="http://schemas.microsoft.com/office/drawing/2014/main" id="{FD777305-2577-4279-A395-62076DA5AE79}"/>
                </a:ext>
              </a:extLst>
            </p:cNvPr>
            <p:cNvSpPr txBox="1">
              <a:spLocks/>
            </p:cNvSpPr>
            <p:nvPr/>
          </p:nvSpPr>
          <p:spPr bwMode="gray">
            <a:xfrm>
              <a:off x="2859872" y="3648240"/>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Mar</a:t>
              </a:r>
            </a:p>
          </p:txBody>
        </p:sp>
        <p:sp>
          <p:nvSpPr>
            <p:cNvPr id="72" name="Title 1">
              <a:extLst>
                <a:ext uri="{FF2B5EF4-FFF2-40B4-BE49-F238E27FC236}">
                  <a16:creationId xmlns:a16="http://schemas.microsoft.com/office/drawing/2014/main" id="{DBC1C7C6-CE7E-488D-BBE5-55134C385E52}"/>
                </a:ext>
              </a:extLst>
            </p:cNvPr>
            <p:cNvSpPr txBox="1">
              <a:spLocks/>
            </p:cNvSpPr>
            <p:nvPr/>
          </p:nvSpPr>
          <p:spPr bwMode="gray">
            <a:xfrm>
              <a:off x="10349359"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sp>
          <p:nvSpPr>
            <p:cNvPr id="73" name="Title 1">
              <a:extLst>
                <a:ext uri="{FF2B5EF4-FFF2-40B4-BE49-F238E27FC236}">
                  <a16:creationId xmlns:a16="http://schemas.microsoft.com/office/drawing/2014/main" id="{00BC2E8E-4561-4847-956D-917BB8AFDBEF}"/>
                </a:ext>
              </a:extLst>
            </p:cNvPr>
            <p:cNvSpPr txBox="1">
              <a:spLocks/>
            </p:cNvSpPr>
            <p:nvPr/>
          </p:nvSpPr>
          <p:spPr bwMode="gray">
            <a:xfrm>
              <a:off x="1148487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grpSp>
      <p:cxnSp>
        <p:nvCxnSpPr>
          <p:cNvPr id="75" name="Straight Connector 74">
            <a:extLst>
              <a:ext uri="{FF2B5EF4-FFF2-40B4-BE49-F238E27FC236}">
                <a16:creationId xmlns:a16="http://schemas.microsoft.com/office/drawing/2014/main" id="{DFAE185E-9170-4837-870D-666400CE4073}"/>
              </a:ext>
            </a:extLst>
          </p:cNvPr>
          <p:cNvCxnSpPr>
            <a:cxnSpLocks/>
          </p:cNvCxnSpPr>
          <p:nvPr/>
        </p:nvCxnSpPr>
        <p:spPr>
          <a:xfrm flipV="1">
            <a:off x="1871194" y="3748032"/>
            <a:ext cx="0" cy="112942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B09EF72-1925-4D5C-A844-096519EA64A4}"/>
              </a:ext>
            </a:extLst>
          </p:cNvPr>
          <p:cNvCxnSpPr>
            <a:cxnSpLocks/>
          </p:cNvCxnSpPr>
          <p:nvPr/>
        </p:nvCxnSpPr>
        <p:spPr>
          <a:xfrm flipV="1">
            <a:off x="2414243" y="3833717"/>
            <a:ext cx="0" cy="47800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80B3D9-0FF2-D8AA-7486-608834A7E300}"/>
              </a:ext>
            </a:extLst>
          </p:cNvPr>
          <p:cNvCxnSpPr>
            <a:cxnSpLocks/>
          </p:cNvCxnSpPr>
          <p:nvPr/>
        </p:nvCxnSpPr>
        <p:spPr>
          <a:xfrm flipH="1" flipV="1">
            <a:off x="3650795" y="3861371"/>
            <a:ext cx="10800" cy="116988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1" name="Title 1">
            <a:extLst>
              <a:ext uri="{FF2B5EF4-FFF2-40B4-BE49-F238E27FC236}">
                <a16:creationId xmlns:a16="http://schemas.microsoft.com/office/drawing/2014/main" id="{0BDD5A2E-FC45-35FF-7C69-B8021B8546F3}"/>
              </a:ext>
            </a:extLst>
          </p:cNvPr>
          <p:cNvSpPr txBox="1">
            <a:spLocks/>
          </p:cNvSpPr>
          <p:nvPr/>
        </p:nvSpPr>
        <p:spPr bwMode="gray">
          <a:xfrm>
            <a:off x="5181231" y="3663219"/>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MAY</a:t>
            </a:r>
          </a:p>
        </p:txBody>
      </p:sp>
      <p:sp>
        <p:nvSpPr>
          <p:cNvPr id="62" name="Title 1">
            <a:extLst>
              <a:ext uri="{FF2B5EF4-FFF2-40B4-BE49-F238E27FC236}">
                <a16:creationId xmlns:a16="http://schemas.microsoft.com/office/drawing/2014/main" id="{B99C3FB7-9DD3-A058-652D-59DCDB748821}"/>
              </a:ext>
            </a:extLst>
          </p:cNvPr>
          <p:cNvSpPr txBox="1">
            <a:spLocks/>
          </p:cNvSpPr>
          <p:nvPr/>
        </p:nvSpPr>
        <p:spPr bwMode="gray">
          <a:xfrm>
            <a:off x="6450530" y="3663819"/>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JUN</a:t>
            </a:r>
          </a:p>
        </p:txBody>
      </p:sp>
      <p:sp>
        <p:nvSpPr>
          <p:cNvPr id="74" name="Title 1">
            <a:extLst>
              <a:ext uri="{FF2B5EF4-FFF2-40B4-BE49-F238E27FC236}">
                <a16:creationId xmlns:a16="http://schemas.microsoft.com/office/drawing/2014/main" id="{337C61C3-23D4-A1E9-B41F-3A07D094D34B}"/>
              </a:ext>
            </a:extLst>
          </p:cNvPr>
          <p:cNvSpPr txBox="1">
            <a:spLocks/>
          </p:cNvSpPr>
          <p:nvPr/>
        </p:nvSpPr>
        <p:spPr bwMode="gray">
          <a:xfrm>
            <a:off x="4262246" y="3654588"/>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APR</a:t>
            </a:r>
          </a:p>
        </p:txBody>
      </p:sp>
      <p:cxnSp>
        <p:nvCxnSpPr>
          <p:cNvPr id="78" name="Straight Connector 77">
            <a:extLst>
              <a:ext uri="{FF2B5EF4-FFF2-40B4-BE49-F238E27FC236}">
                <a16:creationId xmlns:a16="http://schemas.microsoft.com/office/drawing/2014/main" id="{1C1DFEF9-0386-4FB3-B006-E6D86CB58040}"/>
              </a:ext>
            </a:extLst>
          </p:cNvPr>
          <p:cNvCxnSpPr>
            <a:cxnSpLocks/>
          </p:cNvCxnSpPr>
          <p:nvPr/>
        </p:nvCxnSpPr>
        <p:spPr>
          <a:xfrm flipV="1">
            <a:off x="5960754" y="3822803"/>
            <a:ext cx="507" cy="154305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3" name="Title 1">
            <a:extLst>
              <a:ext uri="{FF2B5EF4-FFF2-40B4-BE49-F238E27FC236}">
                <a16:creationId xmlns:a16="http://schemas.microsoft.com/office/drawing/2014/main" id="{E95A1948-3807-E82E-5CA4-EB81D9725914}"/>
              </a:ext>
            </a:extLst>
          </p:cNvPr>
          <p:cNvSpPr txBox="1">
            <a:spLocks/>
          </p:cNvSpPr>
          <p:nvPr/>
        </p:nvSpPr>
        <p:spPr bwMode="gray">
          <a:xfrm>
            <a:off x="7758767" y="3669032"/>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JUL</a:t>
            </a:r>
          </a:p>
        </p:txBody>
      </p:sp>
      <p:sp>
        <p:nvSpPr>
          <p:cNvPr id="84" name="Title 1">
            <a:extLst>
              <a:ext uri="{FF2B5EF4-FFF2-40B4-BE49-F238E27FC236}">
                <a16:creationId xmlns:a16="http://schemas.microsoft.com/office/drawing/2014/main" id="{508225DC-72F5-880C-F8D6-636C91ACA82E}"/>
              </a:ext>
            </a:extLst>
          </p:cNvPr>
          <p:cNvSpPr txBox="1">
            <a:spLocks/>
          </p:cNvSpPr>
          <p:nvPr/>
        </p:nvSpPr>
        <p:spPr bwMode="gray">
          <a:xfrm>
            <a:off x="8765590" y="3663819"/>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AUG</a:t>
            </a:r>
          </a:p>
        </p:txBody>
      </p:sp>
      <p:sp>
        <p:nvSpPr>
          <p:cNvPr id="85" name="Title 1">
            <a:extLst>
              <a:ext uri="{FF2B5EF4-FFF2-40B4-BE49-F238E27FC236}">
                <a16:creationId xmlns:a16="http://schemas.microsoft.com/office/drawing/2014/main" id="{33120328-BA13-A284-35F3-72BFE4235074}"/>
              </a:ext>
            </a:extLst>
          </p:cNvPr>
          <p:cNvSpPr txBox="1">
            <a:spLocks/>
          </p:cNvSpPr>
          <p:nvPr/>
        </p:nvSpPr>
        <p:spPr bwMode="gray">
          <a:xfrm>
            <a:off x="9818554"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SEPT</a:t>
            </a:r>
          </a:p>
        </p:txBody>
      </p:sp>
      <p:sp>
        <p:nvSpPr>
          <p:cNvPr id="86" name="Title 1">
            <a:extLst>
              <a:ext uri="{FF2B5EF4-FFF2-40B4-BE49-F238E27FC236}">
                <a16:creationId xmlns:a16="http://schemas.microsoft.com/office/drawing/2014/main" id="{7869372B-B14D-4D99-5B22-5CEF4BB551C9}"/>
              </a:ext>
            </a:extLst>
          </p:cNvPr>
          <p:cNvSpPr txBox="1">
            <a:spLocks/>
          </p:cNvSpPr>
          <p:nvPr/>
        </p:nvSpPr>
        <p:spPr bwMode="gray">
          <a:xfrm>
            <a:off x="10591667"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OCT</a:t>
            </a:r>
          </a:p>
        </p:txBody>
      </p:sp>
      <p:sp>
        <p:nvSpPr>
          <p:cNvPr id="87" name="Title 1">
            <a:extLst>
              <a:ext uri="{FF2B5EF4-FFF2-40B4-BE49-F238E27FC236}">
                <a16:creationId xmlns:a16="http://schemas.microsoft.com/office/drawing/2014/main" id="{76E5660B-4667-4589-A7ED-371A8F5036C5}"/>
              </a:ext>
            </a:extLst>
          </p:cNvPr>
          <p:cNvSpPr txBox="1">
            <a:spLocks/>
          </p:cNvSpPr>
          <p:nvPr/>
        </p:nvSpPr>
        <p:spPr bwMode="gray">
          <a:xfrm>
            <a:off x="11484873"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NOV</a:t>
            </a:r>
          </a:p>
        </p:txBody>
      </p:sp>
      <p:sp>
        <p:nvSpPr>
          <p:cNvPr id="88" name="Title 1">
            <a:extLst>
              <a:ext uri="{FF2B5EF4-FFF2-40B4-BE49-F238E27FC236}">
                <a16:creationId xmlns:a16="http://schemas.microsoft.com/office/drawing/2014/main" id="{CC74D5E2-B0EA-6661-7B0E-44B447FEF59E}"/>
              </a:ext>
            </a:extLst>
          </p:cNvPr>
          <p:cNvSpPr txBox="1">
            <a:spLocks/>
          </p:cNvSpPr>
          <p:nvPr/>
        </p:nvSpPr>
        <p:spPr bwMode="gray">
          <a:xfrm>
            <a:off x="12444071" y="3654588"/>
            <a:ext cx="387185"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DEC</a:t>
            </a:r>
          </a:p>
        </p:txBody>
      </p:sp>
      <p:cxnSp>
        <p:nvCxnSpPr>
          <p:cNvPr id="89" name="Straight Connector 88">
            <a:extLst>
              <a:ext uri="{FF2B5EF4-FFF2-40B4-BE49-F238E27FC236}">
                <a16:creationId xmlns:a16="http://schemas.microsoft.com/office/drawing/2014/main" id="{6F1ADC04-6B0A-D4F7-3D30-194431CBCE6B}"/>
              </a:ext>
            </a:extLst>
          </p:cNvPr>
          <p:cNvCxnSpPr>
            <a:cxnSpLocks/>
          </p:cNvCxnSpPr>
          <p:nvPr/>
        </p:nvCxnSpPr>
        <p:spPr>
          <a:xfrm flipH="1" flipV="1">
            <a:off x="7609903" y="3748032"/>
            <a:ext cx="2281" cy="60689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D5CB633-F2BB-1F05-70A2-11D50AA34C4B}"/>
              </a:ext>
            </a:extLst>
          </p:cNvPr>
          <p:cNvCxnSpPr>
            <a:cxnSpLocks/>
          </p:cNvCxnSpPr>
          <p:nvPr/>
        </p:nvCxnSpPr>
        <p:spPr>
          <a:xfrm flipV="1">
            <a:off x="7120342" y="3276615"/>
            <a:ext cx="4737" cy="5807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22B86F-AF5F-1DAC-F321-5B29141DC33A}"/>
              </a:ext>
            </a:extLst>
          </p:cNvPr>
          <p:cNvCxnSpPr>
            <a:cxnSpLocks/>
          </p:cNvCxnSpPr>
          <p:nvPr/>
        </p:nvCxnSpPr>
        <p:spPr>
          <a:xfrm flipH="1" flipV="1">
            <a:off x="8320018" y="3682252"/>
            <a:ext cx="3131" cy="14393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4ABB596-4C8F-360A-B917-3950F0B4608C}"/>
              </a:ext>
            </a:extLst>
          </p:cNvPr>
          <p:cNvCxnSpPr>
            <a:cxnSpLocks/>
          </p:cNvCxnSpPr>
          <p:nvPr/>
        </p:nvCxnSpPr>
        <p:spPr>
          <a:xfrm flipV="1">
            <a:off x="11104900" y="2348583"/>
            <a:ext cx="0" cy="124781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AB8F473-1CA1-AD3A-6BB7-010B7B7D962D}"/>
              </a:ext>
            </a:extLst>
          </p:cNvPr>
          <p:cNvCxnSpPr>
            <a:cxnSpLocks/>
          </p:cNvCxnSpPr>
          <p:nvPr/>
        </p:nvCxnSpPr>
        <p:spPr>
          <a:xfrm flipH="1" flipV="1">
            <a:off x="10245990" y="2953859"/>
            <a:ext cx="9609" cy="88141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510299A-763F-7007-C165-D46BFDEC1F44}"/>
              </a:ext>
            </a:extLst>
          </p:cNvPr>
          <p:cNvCxnSpPr>
            <a:cxnSpLocks/>
          </p:cNvCxnSpPr>
          <p:nvPr/>
        </p:nvCxnSpPr>
        <p:spPr>
          <a:xfrm flipV="1">
            <a:off x="10901543" y="3808476"/>
            <a:ext cx="0" cy="50279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61C4B33-6C2A-6910-C2A9-DDE6E79BC2B8}"/>
              </a:ext>
            </a:extLst>
          </p:cNvPr>
          <p:cNvCxnSpPr>
            <a:cxnSpLocks/>
          </p:cNvCxnSpPr>
          <p:nvPr/>
        </p:nvCxnSpPr>
        <p:spPr>
          <a:xfrm flipV="1">
            <a:off x="12196816" y="3642878"/>
            <a:ext cx="0" cy="106286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7F634BB-02DD-DB4A-A9BF-EE3A688E4DFD}"/>
              </a:ext>
            </a:extLst>
          </p:cNvPr>
          <p:cNvCxnSpPr>
            <a:cxnSpLocks/>
          </p:cNvCxnSpPr>
          <p:nvPr/>
        </p:nvCxnSpPr>
        <p:spPr>
          <a:xfrm flipV="1">
            <a:off x="9519549" y="3204751"/>
            <a:ext cx="0" cy="39164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01E054-DAC9-F24B-2C10-E9379BD92649}"/>
              </a:ext>
            </a:extLst>
          </p:cNvPr>
          <p:cNvCxnSpPr>
            <a:cxnSpLocks/>
          </p:cNvCxnSpPr>
          <p:nvPr/>
        </p:nvCxnSpPr>
        <p:spPr>
          <a:xfrm>
            <a:off x="11840098" y="3665601"/>
            <a:ext cx="0" cy="160091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41643C-EDA7-A47E-82C6-6EFF9263DC2A}"/>
              </a:ext>
            </a:extLst>
          </p:cNvPr>
          <p:cNvCxnSpPr>
            <a:cxnSpLocks/>
          </p:cNvCxnSpPr>
          <p:nvPr/>
        </p:nvCxnSpPr>
        <p:spPr>
          <a:xfrm flipV="1">
            <a:off x="295932" y="2257032"/>
            <a:ext cx="0" cy="159652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4995846-4485-40B6-9FDD-EFF87041C593}"/>
              </a:ext>
            </a:extLst>
          </p:cNvPr>
          <p:cNvCxnSpPr>
            <a:cxnSpLocks/>
          </p:cNvCxnSpPr>
          <p:nvPr/>
        </p:nvCxnSpPr>
        <p:spPr>
          <a:xfrm flipV="1">
            <a:off x="12304740" y="2444129"/>
            <a:ext cx="0" cy="135497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9139496-1CED-4D22-9111-F149DF52CCA4}"/>
              </a:ext>
            </a:extLst>
          </p:cNvPr>
          <p:cNvCxnSpPr>
            <a:cxnSpLocks/>
          </p:cNvCxnSpPr>
          <p:nvPr/>
        </p:nvCxnSpPr>
        <p:spPr>
          <a:xfrm>
            <a:off x="8078331" y="2781658"/>
            <a:ext cx="0" cy="81474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D273B56-B96D-DECC-0A20-EA59D3A78B7E}"/>
              </a:ext>
            </a:extLst>
          </p:cNvPr>
          <p:cNvCxnSpPr>
            <a:cxnSpLocks/>
          </p:cNvCxnSpPr>
          <p:nvPr/>
        </p:nvCxnSpPr>
        <p:spPr>
          <a:xfrm>
            <a:off x="9281234" y="3645036"/>
            <a:ext cx="0" cy="68378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02BC3D-E284-44A5-ECC5-CD2C9BFB980F}"/>
              </a:ext>
            </a:extLst>
          </p:cNvPr>
          <p:cNvCxnSpPr>
            <a:cxnSpLocks/>
          </p:cNvCxnSpPr>
          <p:nvPr/>
        </p:nvCxnSpPr>
        <p:spPr>
          <a:xfrm flipH="1">
            <a:off x="8575071" y="1959381"/>
            <a:ext cx="9687" cy="187433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BB10AF-FC20-DD1C-8BAF-CB8E6599AC59}"/>
              </a:ext>
            </a:extLst>
          </p:cNvPr>
          <p:cNvCxnSpPr>
            <a:cxnSpLocks/>
          </p:cNvCxnSpPr>
          <p:nvPr/>
        </p:nvCxnSpPr>
        <p:spPr>
          <a:xfrm flipV="1">
            <a:off x="5673956" y="2847276"/>
            <a:ext cx="8660" cy="90213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DFFDBCA-8EAC-539A-B0E3-54D3C98EDD27}"/>
              </a:ext>
            </a:extLst>
          </p:cNvPr>
          <p:cNvCxnSpPr>
            <a:cxnSpLocks/>
          </p:cNvCxnSpPr>
          <p:nvPr/>
        </p:nvCxnSpPr>
        <p:spPr>
          <a:xfrm flipV="1">
            <a:off x="5488737" y="3884399"/>
            <a:ext cx="0" cy="80685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D8542A-C12C-E8DE-FF54-89DFC59ADCA0}"/>
              </a:ext>
            </a:extLst>
          </p:cNvPr>
          <p:cNvCxnSpPr>
            <a:cxnSpLocks/>
          </p:cNvCxnSpPr>
          <p:nvPr/>
        </p:nvCxnSpPr>
        <p:spPr>
          <a:xfrm flipV="1">
            <a:off x="4640611" y="3332886"/>
            <a:ext cx="0" cy="27724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970187EC-161A-377A-BDC0-D9BC032538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58878" y="5401718"/>
            <a:ext cx="2146967" cy="429392"/>
          </a:xfrm>
          <a:prstGeom prst="rect">
            <a:avLst/>
          </a:prstGeom>
        </p:spPr>
      </p:pic>
      <p:pic>
        <p:nvPicPr>
          <p:cNvPr id="16" name="Picture 15">
            <a:extLst>
              <a:ext uri="{FF2B5EF4-FFF2-40B4-BE49-F238E27FC236}">
                <a16:creationId xmlns:a16="http://schemas.microsoft.com/office/drawing/2014/main" id="{C6BDC9D6-E7CE-EFD4-7684-7D4BD1F7A9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06243" y="1353215"/>
            <a:ext cx="1100990" cy="1140114"/>
          </a:xfrm>
          <a:prstGeom prst="rect">
            <a:avLst/>
          </a:prstGeom>
        </p:spPr>
      </p:pic>
      <p:pic>
        <p:nvPicPr>
          <p:cNvPr id="17" name="Picture 16">
            <a:extLst>
              <a:ext uri="{FF2B5EF4-FFF2-40B4-BE49-F238E27FC236}">
                <a16:creationId xmlns:a16="http://schemas.microsoft.com/office/drawing/2014/main" id="{0286FE9B-785D-F68A-1578-B256232ED2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60585" y="1989172"/>
            <a:ext cx="1100990" cy="888038"/>
          </a:xfrm>
          <a:prstGeom prst="rect">
            <a:avLst/>
          </a:prstGeom>
        </p:spPr>
      </p:pic>
      <p:pic>
        <p:nvPicPr>
          <p:cNvPr id="2" name="Picture 1">
            <a:extLst>
              <a:ext uri="{FF2B5EF4-FFF2-40B4-BE49-F238E27FC236}">
                <a16:creationId xmlns:a16="http://schemas.microsoft.com/office/drawing/2014/main" id="{CB7A7ED3-2AB9-51F5-95EB-A528782D9DE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9" y="2226647"/>
            <a:ext cx="1114959" cy="702116"/>
          </a:xfrm>
          <a:prstGeom prst="rect">
            <a:avLst/>
          </a:prstGeom>
        </p:spPr>
      </p:pic>
      <p:pic>
        <p:nvPicPr>
          <p:cNvPr id="11" name="Picture 10">
            <a:extLst>
              <a:ext uri="{FF2B5EF4-FFF2-40B4-BE49-F238E27FC236}">
                <a16:creationId xmlns:a16="http://schemas.microsoft.com/office/drawing/2014/main" id="{023A2683-B262-F879-8A59-EB011D359803}"/>
              </a:ext>
            </a:extLst>
          </p:cNvPr>
          <p:cNvPicPr>
            <a:picLocks noChangeAspect="1"/>
          </p:cNvPicPr>
          <p:nvPr/>
        </p:nvPicPr>
        <p:blipFill>
          <a:blip r:embed="rId6"/>
          <a:stretch>
            <a:fillRect/>
          </a:stretch>
        </p:blipFill>
        <p:spPr>
          <a:xfrm>
            <a:off x="295932" y="1153410"/>
            <a:ext cx="1892397" cy="495325"/>
          </a:xfrm>
          <a:prstGeom prst="rect">
            <a:avLst/>
          </a:prstGeom>
        </p:spPr>
      </p:pic>
      <p:pic>
        <p:nvPicPr>
          <p:cNvPr id="26" name="Picture 25">
            <a:extLst>
              <a:ext uri="{FF2B5EF4-FFF2-40B4-BE49-F238E27FC236}">
                <a16:creationId xmlns:a16="http://schemas.microsoft.com/office/drawing/2014/main" id="{A601F6EA-47E4-2BE0-9966-2E5161C211E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11336" y="2319390"/>
            <a:ext cx="2079115" cy="743934"/>
          </a:xfrm>
          <a:prstGeom prst="rect">
            <a:avLst/>
          </a:prstGeom>
        </p:spPr>
      </p:pic>
      <p:pic>
        <p:nvPicPr>
          <p:cNvPr id="27" name="Picture 26">
            <a:extLst>
              <a:ext uri="{FF2B5EF4-FFF2-40B4-BE49-F238E27FC236}">
                <a16:creationId xmlns:a16="http://schemas.microsoft.com/office/drawing/2014/main" id="{36DFE03E-DCD2-008D-2CB9-7723AB6130C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996374" y="4224150"/>
            <a:ext cx="1519864" cy="497309"/>
          </a:xfrm>
          <a:prstGeom prst="rect">
            <a:avLst/>
          </a:prstGeom>
        </p:spPr>
      </p:pic>
      <p:pic>
        <p:nvPicPr>
          <p:cNvPr id="1028" name="Picture 4">
            <a:extLst>
              <a:ext uri="{FF2B5EF4-FFF2-40B4-BE49-F238E27FC236}">
                <a16:creationId xmlns:a16="http://schemas.microsoft.com/office/drawing/2014/main" id="{FABEF949-3208-2FCC-10AA-CA88DFA525DE}"/>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822161" y="1824451"/>
            <a:ext cx="1739424" cy="646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to Knights (2024) Release Date is November 14, 2024 - See the Cast and  More - Plex">
            <a:extLst>
              <a:ext uri="{FF2B5EF4-FFF2-40B4-BE49-F238E27FC236}">
                <a16:creationId xmlns:a16="http://schemas.microsoft.com/office/drawing/2014/main" id="{58767BD7-B9E9-C542-0974-76AA52A36765}"/>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168363" y="5072430"/>
            <a:ext cx="1103951" cy="7815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UNDERBOLTS LOGO PNG 2024 OFFICIAL by Andrewvm on DeviantArt">
            <a:extLst>
              <a:ext uri="{FF2B5EF4-FFF2-40B4-BE49-F238E27FC236}">
                <a16:creationId xmlns:a16="http://schemas.microsoft.com/office/drawing/2014/main" id="{64E6705E-444B-1ADD-A6C0-0C10B18D38E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098390" y="2311279"/>
            <a:ext cx="1194034" cy="6706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2C2DD3DA-0368-6574-EEF6-94292A0A9FCF}"/>
              </a:ext>
            </a:extLst>
          </p:cNvPr>
          <p:cNvPicPr>
            <a:picLocks noChangeAspect="1"/>
          </p:cNvPicPr>
          <p:nvPr/>
        </p:nvPicPr>
        <p:blipFill>
          <a:blip r:embed="rId12"/>
          <a:stretch>
            <a:fillRect/>
          </a:stretch>
        </p:blipFill>
        <p:spPr>
          <a:xfrm>
            <a:off x="4464485" y="4726245"/>
            <a:ext cx="1440864" cy="561301"/>
          </a:xfrm>
          <a:prstGeom prst="rect">
            <a:avLst/>
          </a:prstGeom>
        </p:spPr>
      </p:pic>
      <p:pic>
        <p:nvPicPr>
          <p:cNvPr id="1036" name="Picture 12" descr="Cobra Kai Kid on X: &quot;Sony has officially revealed the logo for “KARATE  KID.” The brand new film starring Ralph Macchio and Jackie Chan is set to  premiere on December 13th, 2024. #">
            <a:extLst>
              <a:ext uri="{FF2B5EF4-FFF2-40B4-BE49-F238E27FC236}">
                <a16:creationId xmlns:a16="http://schemas.microsoft.com/office/drawing/2014/main" id="{FFEB1F8E-11A5-AA93-EDCB-40D1BDE80D4A}"/>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726529" y="1034184"/>
            <a:ext cx="1558631" cy="750318"/>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a:extLst>
              <a:ext uri="{FF2B5EF4-FFF2-40B4-BE49-F238E27FC236}">
                <a16:creationId xmlns:a16="http://schemas.microsoft.com/office/drawing/2014/main" id="{7ACD9945-D359-97D5-A621-EC5E19BACDFC}"/>
              </a:ext>
            </a:extLst>
          </p:cNvPr>
          <p:cNvCxnSpPr>
            <a:cxnSpLocks/>
          </p:cNvCxnSpPr>
          <p:nvPr/>
        </p:nvCxnSpPr>
        <p:spPr>
          <a:xfrm flipV="1">
            <a:off x="6446449" y="2142656"/>
            <a:ext cx="0" cy="170107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42AC96-CD93-73B0-8033-9095DA3DCB45}"/>
              </a:ext>
            </a:extLst>
          </p:cNvPr>
          <p:cNvSpPr txBox="1"/>
          <p:nvPr/>
        </p:nvSpPr>
        <p:spPr>
          <a:xfrm>
            <a:off x="6320378" y="2750873"/>
            <a:ext cx="1978066" cy="571760"/>
          </a:xfrm>
          <a:prstGeom prst="rect">
            <a:avLst/>
          </a:prstGeom>
          <a:noFill/>
          <a:ln>
            <a:noFill/>
          </a:ln>
        </p:spPr>
        <p:txBody>
          <a:bodyPr wrap="square" rtlCol="0">
            <a:spAutoFit/>
          </a:bodyPr>
          <a:lstStyle/>
          <a:p>
            <a:pPr marL="0" marR="0" lvl="0" indent="0" algn="ctr" defTabSz="961844" rtl="0" eaLnBrk="1" fontAlgn="auto" latinLnBrk="0" hangingPunct="1">
              <a:lnSpc>
                <a:spcPct val="15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FFC000"/>
                </a:solidFill>
                <a:effectLst/>
                <a:uLnTx/>
                <a:uFillTx/>
                <a:latin typeface="Impact"/>
                <a:ea typeface="+mn-ea"/>
                <a:cs typeface="Aldhabi" panose="01000000000000000000" pitchFamily="2" charset="-78"/>
              </a:rPr>
              <a:t>BALLERINA</a:t>
            </a:r>
          </a:p>
        </p:txBody>
      </p:sp>
      <p:pic>
        <p:nvPicPr>
          <p:cNvPr id="1026" name="Picture 2" descr="Elio - Logo | Pirates &amp; Princesses">
            <a:extLst>
              <a:ext uri="{FF2B5EF4-FFF2-40B4-BE49-F238E27FC236}">
                <a16:creationId xmlns:a16="http://schemas.microsoft.com/office/drawing/2014/main" id="{111813A2-083F-80CE-A01F-688D6F13DACA}"/>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l="23648" t="22014" r="22578" b="21069"/>
          <a:stretch/>
        </p:blipFill>
        <p:spPr bwMode="auto">
          <a:xfrm>
            <a:off x="7133549" y="4449736"/>
            <a:ext cx="1024564" cy="5639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uperman (2025) poster I made. I hope you like it. : r/superman">
            <a:extLst>
              <a:ext uri="{FF2B5EF4-FFF2-40B4-BE49-F238E27FC236}">
                <a16:creationId xmlns:a16="http://schemas.microsoft.com/office/drawing/2014/main" id="{9B59D6E4-DF36-FE08-5488-9BEF0DA4B250}"/>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t="23261" b="26100"/>
          <a:stretch/>
        </p:blipFill>
        <p:spPr bwMode="auto">
          <a:xfrm>
            <a:off x="7588309" y="5167276"/>
            <a:ext cx="1549053" cy="10459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THE FANTASTIC FOUR LOGO PNG HD 2025 OFFICIAL by Andrewvm on DeviantArt">
            <a:extLst>
              <a:ext uri="{FF2B5EF4-FFF2-40B4-BE49-F238E27FC236}">
                <a16:creationId xmlns:a16="http://schemas.microsoft.com/office/drawing/2014/main" id="{B88889C4-BE1A-F893-E2FD-E4905D27EAE9}"/>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592091" y="1097333"/>
            <a:ext cx="1970779" cy="11068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reamWorks The Bad Guys 2 Logo by SamLee25 on DeviantArt">
            <a:extLst>
              <a:ext uri="{FF2B5EF4-FFF2-40B4-BE49-F238E27FC236}">
                <a16:creationId xmlns:a16="http://schemas.microsoft.com/office/drawing/2014/main" id="{D712B042-A08A-CE5C-B7B7-65A7DDBA6859}"/>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634528" y="4132982"/>
            <a:ext cx="1289529" cy="128952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ED01AF3-829B-D954-F94F-B587610801A1}"/>
              </a:ext>
            </a:extLst>
          </p:cNvPr>
          <p:cNvSpPr txBox="1"/>
          <p:nvPr/>
        </p:nvSpPr>
        <p:spPr>
          <a:xfrm>
            <a:off x="8679796" y="2762908"/>
            <a:ext cx="1676859" cy="473206"/>
          </a:xfrm>
          <a:prstGeom prst="rect">
            <a:avLst/>
          </a:prstGeom>
          <a:noFill/>
          <a:ln>
            <a:noFill/>
          </a:ln>
        </p:spPr>
        <p:txBody>
          <a:bodyPr wrap="square" rtlCol="0">
            <a:spAutoFit/>
          </a:bodyPr>
          <a:lstStyle/>
          <a:p>
            <a:pPr marL="0" marR="0" lvl="0" indent="0" algn="ctr" defTabSz="961844"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a:ln>
                  <a:noFill/>
                </a:ln>
                <a:solidFill>
                  <a:srgbClr val="AC162C"/>
                </a:solidFill>
                <a:effectLst/>
                <a:uLnTx/>
                <a:uFillTx/>
                <a:latin typeface="Aharoni" panose="02010803020104030203" pitchFamily="2" charset="-79"/>
                <a:ea typeface="+mn-ea"/>
                <a:cs typeface="Aharoni" panose="02010803020104030203" pitchFamily="2" charset="-79"/>
              </a:rPr>
              <a:t>VICIOUS</a:t>
            </a:r>
          </a:p>
        </p:txBody>
      </p:sp>
      <p:pic>
        <p:nvPicPr>
          <p:cNvPr id="34" name="Picture 33">
            <a:extLst>
              <a:ext uri="{FF2B5EF4-FFF2-40B4-BE49-F238E27FC236}">
                <a16:creationId xmlns:a16="http://schemas.microsoft.com/office/drawing/2014/main" id="{932889C7-3D24-A3B4-3967-AEC4422BD8F2}"/>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707497" y="2353890"/>
            <a:ext cx="1055205" cy="489091"/>
          </a:xfrm>
          <a:prstGeom prst="rect">
            <a:avLst/>
          </a:prstGeom>
        </p:spPr>
      </p:pic>
      <p:pic>
        <p:nvPicPr>
          <p:cNvPr id="37" name="Picture 6" descr="The Bride! (2025) - Cast &amp; Crew — The Movie Database (TMDB)">
            <a:extLst>
              <a:ext uri="{FF2B5EF4-FFF2-40B4-BE49-F238E27FC236}">
                <a16:creationId xmlns:a16="http://schemas.microsoft.com/office/drawing/2014/main" id="{D77BBF49-8999-25FB-4AD3-60F90A854641}"/>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10080430" y="4343905"/>
            <a:ext cx="1651730" cy="34734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5CAED540-C676-4259-91F6-DB05E5C729F8}"/>
              </a:ext>
            </a:extLst>
          </p:cNvPr>
          <p:cNvSpPr txBox="1"/>
          <p:nvPr/>
        </p:nvSpPr>
        <p:spPr>
          <a:xfrm>
            <a:off x="10255515" y="1678870"/>
            <a:ext cx="1676859" cy="707886"/>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B3449"/>
                </a:solidFill>
                <a:effectLst/>
                <a:uLnTx/>
                <a:uFillTx/>
                <a:latin typeface="Stencil" panose="040409050D0802020404" pitchFamily="82" charset="0"/>
                <a:ea typeface="+mn-ea"/>
                <a:cs typeface="Aharoni" panose="02010803020104030203" pitchFamily="2" charset="-79"/>
              </a:rPr>
              <a:t>TRON</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B3449"/>
                </a:solidFill>
                <a:effectLst/>
                <a:uLnTx/>
                <a:uFillTx/>
                <a:latin typeface="Stencil" panose="040409050D0802020404" pitchFamily="82" charset="0"/>
                <a:ea typeface="+mn-ea"/>
                <a:cs typeface="Aharoni" panose="02010803020104030203" pitchFamily="2" charset="-79"/>
              </a:rPr>
              <a:t>ARES</a:t>
            </a:r>
          </a:p>
        </p:txBody>
      </p:sp>
      <p:pic>
        <p:nvPicPr>
          <p:cNvPr id="44" name="Picture 8" descr="Blade (2025) - IMDb">
            <a:extLst>
              <a:ext uri="{FF2B5EF4-FFF2-40B4-BE49-F238E27FC236}">
                <a16:creationId xmlns:a16="http://schemas.microsoft.com/office/drawing/2014/main" id="{383AB82B-E50A-73E0-3C6D-86AF3F5975C9}"/>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10804091" y="5276041"/>
            <a:ext cx="2053099" cy="5944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Zootopia 2 - movie: where to watch stream online">
            <a:extLst>
              <a:ext uri="{FF2B5EF4-FFF2-40B4-BE49-F238E27FC236}">
                <a16:creationId xmlns:a16="http://schemas.microsoft.com/office/drawing/2014/main" id="{8C183045-63A2-D829-D784-1C107D5EFF6E}"/>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11886555" y="4725935"/>
            <a:ext cx="1197817" cy="559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icked: Part Two (2025) - IMDb">
            <a:extLst>
              <a:ext uri="{FF2B5EF4-FFF2-40B4-BE49-F238E27FC236}">
                <a16:creationId xmlns:a16="http://schemas.microsoft.com/office/drawing/2014/main" id="{CFE23033-C43E-DCD7-CD59-C546DDDB65D1}"/>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11249937" y="2434531"/>
            <a:ext cx="1674462" cy="785912"/>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a16="http://schemas.microsoft.com/office/drawing/2014/main" id="{097EF1F7-B67A-C547-C258-4D3B9C727497}"/>
              </a:ext>
            </a:extLst>
          </p:cNvPr>
          <p:cNvCxnSpPr>
            <a:cxnSpLocks/>
          </p:cNvCxnSpPr>
          <p:nvPr/>
        </p:nvCxnSpPr>
        <p:spPr>
          <a:xfrm flipV="1">
            <a:off x="13137756" y="2584527"/>
            <a:ext cx="0" cy="125103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4065950-4634-47A3-E2BC-FAE568CCF714}"/>
              </a:ext>
            </a:extLst>
          </p:cNvPr>
          <p:cNvCxnSpPr>
            <a:cxnSpLocks/>
          </p:cNvCxnSpPr>
          <p:nvPr/>
        </p:nvCxnSpPr>
        <p:spPr>
          <a:xfrm flipV="1">
            <a:off x="4524230" y="3833717"/>
            <a:ext cx="0" cy="36824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7AFDBE4-7BAE-4725-E8B6-FACC24ACFA38}"/>
              </a:ext>
            </a:extLst>
          </p:cNvPr>
          <p:cNvCxnSpPr>
            <a:cxnSpLocks/>
          </p:cNvCxnSpPr>
          <p:nvPr/>
        </p:nvCxnSpPr>
        <p:spPr>
          <a:xfrm flipV="1">
            <a:off x="6721475" y="3730638"/>
            <a:ext cx="0" cy="60372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DE5D2E1A-9757-E98F-2352-29B14ED350A5}"/>
              </a:ext>
            </a:extLst>
          </p:cNvPr>
          <p:cNvSpPr txBox="1"/>
          <p:nvPr/>
        </p:nvSpPr>
        <p:spPr>
          <a:xfrm>
            <a:off x="5720950" y="4333549"/>
            <a:ext cx="1575068" cy="646331"/>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5DF4A"/>
                </a:solidFill>
                <a:effectLst/>
                <a:uLnTx/>
                <a:uFillTx/>
                <a:latin typeface="Boucherie Block" panose="02000506000000020004" pitchFamily="2" charset="0"/>
                <a:ea typeface="+mn-ea"/>
                <a:cs typeface="Aldhabi" panose="01000000000000000000" pitchFamily="2" charset="-78"/>
              </a:rPr>
              <a:t>28 Years Later</a:t>
            </a:r>
          </a:p>
        </p:txBody>
      </p:sp>
      <p:sp>
        <p:nvSpPr>
          <p:cNvPr id="95" name="TextBox 94">
            <a:extLst>
              <a:ext uri="{FF2B5EF4-FFF2-40B4-BE49-F238E27FC236}">
                <a16:creationId xmlns:a16="http://schemas.microsoft.com/office/drawing/2014/main" id="{3934308D-69A8-C70F-E763-F800E4FBBBC9}"/>
              </a:ext>
            </a:extLst>
          </p:cNvPr>
          <p:cNvSpPr txBox="1"/>
          <p:nvPr/>
        </p:nvSpPr>
        <p:spPr>
          <a:xfrm>
            <a:off x="8639366" y="1989082"/>
            <a:ext cx="1846189" cy="369332"/>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AC162C"/>
                </a:solidFill>
                <a:effectLst/>
                <a:uLnTx/>
                <a:uFillTx/>
                <a:latin typeface="Book Antiqua" panose="02040602050305030304" pitchFamily="18" charset="0"/>
                <a:ea typeface="+mn-ea"/>
                <a:cs typeface="Aldhabi" panose="01000000000000000000" pitchFamily="2" charset="-78"/>
              </a:rPr>
              <a:t>Insidious </a:t>
            </a:r>
            <a:r>
              <a:rPr kumimoji="0" lang="en-GB" sz="1200" b="1" i="0" u="none" strike="noStrike" kern="1200" cap="none" spc="0" normalizeH="0" baseline="0" noProof="0">
                <a:ln>
                  <a:noFill/>
                </a:ln>
                <a:solidFill>
                  <a:srgbClr val="AC162C"/>
                </a:solidFill>
                <a:effectLst/>
                <a:uLnTx/>
                <a:uFillTx/>
                <a:latin typeface="Book Antiqua" panose="02040602050305030304" pitchFamily="18" charset="0"/>
                <a:ea typeface="+mn-ea"/>
                <a:cs typeface="Aldhabi" panose="01000000000000000000" pitchFamily="2" charset="-78"/>
              </a:rPr>
              <a:t>(Sequel)</a:t>
            </a:r>
            <a:endParaRPr kumimoji="0" lang="en-GB" sz="1800" b="1" i="0" u="none" strike="noStrike" kern="1200" cap="none" spc="0" normalizeH="0" baseline="0" noProof="0">
              <a:ln>
                <a:noFill/>
              </a:ln>
              <a:solidFill>
                <a:srgbClr val="AC162C"/>
              </a:solidFill>
              <a:effectLst/>
              <a:uLnTx/>
              <a:uFillTx/>
              <a:latin typeface="Book Antiqua" panose="02040602050305030304" pitchFamily="18" charset="0"/>
              <a:ea typeface="+mn-ea"/>
              <a:cs typeface="Aldhabi" panose="01000000000000000000" pitchFamily="2" charset="-78"/>
            </a:endParaRPr>
          </a:p>
        </p:txBody>
      </p:sp>
      <p:cxnSp>
        <p:nvCxnSpPr>
          <p:cNvPr id="96" name="Straight Connector 95">
            <a:extLst>
              <a:ext uri="{FF2B5EF4-FFF2-40B4-BE49-F238E27FC236}">
                <a16:creationId xmlns:a16="http://schemas.microsoft.com/office/drawing/2014/main" id="{6E18C68E-C874-9FD1-F455-4FD40489987F}"/>
              </a:ext>
            </a:extLst>
          </p:cNvPr>
          <p:cNvCxnSpPr>
            <a:cxnSpLocks/>
          </p:cNvCxnSpPr>
          <p:nvPr/>
        </p:nvCxnSpPr>
        <p:spPr>
          <a:xfrm flipV="1">
            <a:off x="9197199" y="2282662"/>
            <a:ext cx="0" cy="60372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24" name="Picture 2" descr="New Formula 1 logo vector Free Download | Pixellogo">
            <a:extLst>
              <a:ext uri="{FF2B5EF4-FFF2-40B4-BE49-F238E27FC236}">
                <a16:creationId xmlns:a16="http://schemas.microsoft.com/office/drawing/2014/main" id="{203B2FA4-73DF-47A8-6C52-BE4881EE610B}"/>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t="21787" b="17635"/>
          <a:stretch/>
        </p:blipFill>
        <p:spPr bwMode="auto">
          <a:xfrm>
            <a:off x="6468673" y="5410408"/>
            <a:ext cx="1303337" cy="6463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A8B4C840-55E6-7B14-2D22-509A142D5177}"/>
              </a:ext>
            </a:extLst>
          </p:cNvPr>
          <p:cNvCxnSpPr>
            <a:cxnSpLocks/>
          </p:cNvCxnSpPr>
          <p:nvPr/>
        </p:nvCxnSpPr>
        <p:spPr>
          <a:xfrm flipV="1">
            <a:off x="7067911" y="3884016"/>
            <a:ext cx="507" cy="154305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6" name="Picture 4" descr="The Jane Austen Film Club: Downton Abbey Episode 1 on Masterpiece/PBS...My  personal link">
            <a:extLst>
              <a:ext uri="{FF2B5EF4-FFF2-40B4-BE49-F238E27FC236}">
                <a16:creationId xmlns:a16="http://schemas.microsoft.com/office/drawing/2014/main" id="{DB268514-956C-774E-A44C-6839A0403654}"/>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9694376" y="768251"/>
            <a:ext cx="1554486" cy="879305"/>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7DD9F8DE-C455-28C5-06EA-1612FACD4267}"/>
              </a:ext>
            </a:extLst>
          </p:cNvPr>
          <p:cNvCxnSpPr>
            <a:cxnSpLocks/>
          </p:cNvCxnSpPr>
          <p:nvPr/>
        </p:nvCxnSpPr>
        <p:spPr>
          <a:xfrm>
            <a:off x="10519896" y="1424006"/>
            <a:ext cx="3014" cy="85851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0" name="Picture 89" descr="A purple and pink text&#10;&#10;Description automatically generated">
            <a:extLst>
              <a:ext uri="{FF2B5EF4-FFF2-40B4-BE49-F238E27FC236}">
                <a16:creationId xmlns:a16="http://schemas.microsoft.com/office/drawing/2014/main" id="{49390DF9-2058-4F1B-8100-BE4469E15998}"/>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t="-1132"/>
          <a:stretch/>
        </p:blipFill>
        <p:spPr>
          <a:xfrm>
            <a:off x="1237308" y="5015553"/>
            <a:ext cx="1407945" cy="765828"/>
          </a:xfrm>
          <a:prstGeom prst="rect">
            <a:avLst/>
          </a:prstGeom>
        </p:spPr>
      </p:pic>
      <p:pic>
        <p:nvPicPr>
          <p:cNvPr id="97" name="Picture 96" descr="A logo for a movie&#10;&#10;Description automatically generated">
            <a:extLst>
              <a:ext uri="{FF2B5EF4-FFF2-40B4-BE49-F238E27FC236}">
                <a16:creationId xmlns:a16="http://schemas.microsoft.com/office/drawing/2014/main" id="{0736C3ED-3DF8-4188-A86C-574FC0D22250}"/>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57832" y="4213839"/>
            <a:ext cx="1389722" cy="702116"/>
          </a:xfrm>
          <a:prstGeom prst="rect">
            <a:avLst/>
          </a:prstGeom>
        </p:spPr>
      </p:pic>
      <p:pic>
        <p:nvPicPr>
          <p:cNvPr id="98" name="Picture 97" descr="A white silhouette of a person&#10;&#10;Description automatically generated">
            <a:extLst>
              <a:ext uri="{FF2B5EF4-FFF2-40B4-BE49-F238E27FC236}">
                <a16:creationId xmlns:a16="http://schemas.microsoft.com/office/drawing/2014/main" id="{A5225C78-74E5-47BE-AA90-E2E7883EA0B1}"/>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4318967" y="2577705"/>
            <a:ext cx="576157" cy="878080"/>
          </a:xfrm>
          <a:prstGeom prst="rect">
            <a:avLst/>
          </a:prstGeom>
        </p:spPr>
      </p:pic>
      <p:pic>
        <p:nvPicPr>
          <p:cNvPr id="99" name="Picture 98" descr="A black and grey text&#10;&#10;Description automatically generated">
            <a:extLst>
              <a:ext uri="{FF2B5EF4-FFF2-40B4-BE49-F238E27FC236}">
                <a16:creationId xmlns:a16="http://schemas.microsoft.com/office/drawing/2014/main" id="{B695CE21-117E-4CAE-A80C-A9B3662D6323}"/>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3789994" y="4196046"/>
            <a:ext cx="1547814" cy="368242"/>
          </a:xfrm>
          <a:prstGeom prst="rect">
            <a:avLst/>
          </a:prstGeom>
        </p:spPr>
      </p:pic>
    </p:spTree>
    <p:extLst>
      <p:ext uri="{BB962C8B-B14F-4D97-AF65-F5344CB8AC3E}">
        <p14:creationId xmlns:p14="http://schemas.microsoft.com/office/powerpoint/2010/main" val="365935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C9D7EA-3B45-A3AC-732E-8228BD6B5D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
            <a:ext cx="13442245" cy="7076661"/>
          </a:xfrm>
          <a:prstGeom prst="rect">
            <a:avLst/>
          </a:prstGeom>
        </p:spPr>
      </p:pic>
      <p:sp>
        <p:nvSpPr>
          <p:cNvPr id="6" name="Title 5">
            <a:extLst>
              <a:ext uri="{FF2B5EF4-FFF2-40B4-BE49-F238E27FC236}">
                <a16:creationId xmlns:a16="http://schemas.microsoft.com/office/drawing/2014/main" id="{BAEE0EF6-FAC1-4D1C-8DA0-FCBAF73ABB12}"/>
              </a:ext>
            </a:extLst>
          </p:cNvPr>
          <p:cNvSpPr>
            <a:spLocks noGrp="1"/>
          </p:cNvSpPr>
          <p:nvPr>
            <p:ph type="title"/>
          </p:nvPr>
        </p:nvSpPr>
        <p:spPr/>
        <p:txBody>
          <a:bodyPr/>
          <a:lstStyle/>
          <a:p>
            <a:r>
              <a:rPr lang="en-GB" dirty="0">
                <a:solidFill>
                  <a:srgbClr val="FFFFFF"/>
                </a:solidFill>
              </a:rPr>
              <a:t>AUDIENCE SNAPSHOTS</a:t>
            </a:r>
            <a:endParaRPr lang="en-US" dirty="0">
              <a:solidFill>
                <a:srgbClr val="FFFFFF"/>
              </a:solidFill>
            </a:endParaRPr>
          </a:p>
        </p:txBody>
      </p:sp>
      <p:sp>
        <p:nvSpPr>
          <p:cNvPr id="3" name="Text Placeholder 2">
            <a:extLst>
              <a:ext uri="{FF2B5EF4-FFF2-40B4-BE49-F238E27FC236}">
                <a16:creationId xmlns:a16="http://schemas.microsoft.com/office/drawing/2014/main" id="{6EFBA5A6-6D7C-4D84-8A83-58DBDF6118A5}"/>
              </a:ext>
            </a:extLst>
          </p:cNvPr>
          <p:cNvSpPr>
            <a:spLocks noGrp="1"/>
          </p:cNvSpPr>
          <p:nvPr>
            <p:ph type="body" sz="quarter" idx="14"/>
          </p:nvPr>
        </p:nvSpPr>
        <p:spPr>
          <a:xfrm>
            <a:off x="270000" y="664058"/>
            <a:ext cx="12988800" cy="570982"/>
          </a:xfrm>
        </p:spPr>
        <p:txBody>
          <a:bodyPr/>
          <a:lstStyle/>
          <a:p>
            <a:r>
              <a:rPr lang="en-GB" dirty="0">
                <a:solidFill>
                  <a:srgbClr val="FFFFFF"/>
                </a:solidFill>
              </a:rPr>
              <a:t>25-44 ABC1 cinemagoers are more likely to be in market for a new car, new tech, are into active fashion &amp; are more concerned about sustainability. </a:t>
            </a:r>
          </a:p>
        </p:txBody>
      </p:sp>
      <p:sp>
        <p:nvSpPr>
          <p:cNvPr id="7" name="Rectangle: Rounded Corners 6">
            <a:extLst>
              <a:ext uri="{FF2B5EF4-FFF2-40B4-BE49-F238E27FC236}">
                <a16:creationId xmlns:a16="http://schemas.microsoft.com/office/drawing/2014/main" id="{376462A8-560A-7F25-9921-4EF4B884E729}"/>
              </a:ext>
            </a:extLst>
          </p:cNvPr>
          <p:cNvSpPr/>
          <p:nvPr/>
        </p:nvSpPr>
        <p:spPr>
          <a:xfrm>
            <a:off x="3815816" y="1157711"/>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INTEND TO BUY A NEW LAPTOP/TABLET</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139</a:t>
            </a:r>
          </a:p>
        </p:txBody>
      </p:sp>
      <p:sp>
        <p:nvSpPr>
          <p:cNvPr id="9" name="Rectangle: Rounded Corners 8">
            <a:extLst>
              <a:ext uri="{FF2B5EF4-FFF2-40B4-BE49-F238E27FC236}">
                <a16:creationId xmlns:a16="http://schemas.microsoft.com/office/drawing/2014/main" id="{6ADC2075-1FEC-677A-400B-9EC0838337C4}"/>
              </a:ext>
            </a:extLst>
          </p:cNvPr>
          <p:cNvSpPr/>
          <p:nvPr/>
        </p:nvSpPr>
        <p:spPr>
          <a:xfrm>
            <a:off x="3815816" y="3022829"/>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INTEND TO BUY A NEW MOBILE PHONE</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145</a:t>
            </a:r>
          </a:p>
        </p:txBody>
      </p:sp>
      <p:sp>
        <p:nvSpPr>
          <p:cNvPr id="10" name="Rectangle: Rounded Corners 9">
            <a:extLst>
              <a:ext uri="{FF2B5EF4-FFF2-40B4-BE49-F238E27FC236}">
                <a16:creationId xmlns:a16="http://schemas.microsoft.com/office/drawing/2014/main" id="{C71725C9-41FB-E98A-0317-493B15661668}"/>
              </a:ext>
            </a:extLst>
          </p:cNvPr>
          <p:cNvSpPr/>
          <p:nvPr/>
        </p:nvSpPr>
        <p:spPr>
          <a:xfrm>
            <a:off x="3815816" y="4829173"/>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TRY TO KEEP UP WITH DEVELOPMENTS IN TECHNOLOGY</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129</a:t>
            </a:r>
          </a:p>
        </p:txBody>
      </p:sp>
      <p:sp>
        <p:nvSpPr>
          <p:cNvPr id="11" name="Rectangle: Rounded Corners 10">
            <a:extLst>
              <a:ext uri="{FF2B5EF4-FFF2-40B4-BE49-F238E27FC236}">
                <a16:creationId xmlns:a16="http://schemas.microsoft.com/office/drawing/2014/main" id="{F8BF5B94-2A62-E6E7-CA02-F403ADEC5937}"/>
              </a:ext>
            </a:extLst>
          </p:cNvPr>
          <p:cNvSpPr/>
          <p:nvPr/>
        </p:nvSpPr>
        <p:spPr>
          <a:xfrm>
            <a:off x="6944608" y="1157711"/>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1" dirty="0">
                <a:solidFill>
                  <a:srgbClr val="FFFFFF"/>
                </a:solidFill>
                <a:latin typeface="Arial"/>
              </a:rPr>
              <a:t>‘I WEAR SPORTS/LEISUREWEAR EVEN WHEN I AM NOT EXERCISING/ TAKING PART IN SPORTS’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133</a:t>
            </a:r>
          </a:p>
        </p:txBody>
      </p:sp>
      <p:sp>
        <p:nvSpPr>
          <p:cNvPr id="12" name="Rectangle: Rounded Corners 11">
            <a:extLst>
              <a:ext uri="{FF2B5EF4-FFF2-40B4-BE49-F238E27FC236}">
                <a16:creationId xmlns:a16="http://schemas.microsoft.com/office/drawing/2014/main" id="{8D2E25E7-3541-862C-8917-8547D3F312CE}"/>
              </a:ext>
            </a:extLst>
          </p:cNvPr>
          <p:cNvSpPr/>
          <p:nvPr/>
        </p:nvSpPr>
        <p:spPr>
          <a:xfrm>
            <a:off x="6944608" y="4824005"/>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 ‘I LIKE TO KEEP UP WITH THE LATEST FASHION TRENDS’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172</a:t>
            </a:r>
          </a:p>
        </p:txBody>
      </p:sp>
      <p:sp>
        <p:nvSpPr>
          <p:cNvPr id="13" name="Rectangle: Rounded Corners 12">
            <a:extLst>
              <a:ext uri="{FF2B5EF4-FFF2-40B4-BE49-F238E27FC236}">
                <a16:creationId xmlns:a16="http://schemas.microsoft.com/office/drawing/2014/main" id="{F2C80477-D140-F1E8-0BEC-0CC02C811006}"/>
              </a:ext>
            </a:extLst>
          </p:cNvPr>
          <p:cNvSpPr/>
          <p:nvPr/>
        </p:nvSpPr>
        <p:spPr>
          <a:xfrm>
            <a:off x="460006" y="1139136"/>
            <a:ext cx="2583983"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INTEND TO BUY CAR WITHIN THE NEXT YEAR</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130</a:t>
            </a:r>
          </a:p>
        </p:txBody>
      </p:sp>
      <p:sp>
        <p:nvSpPr>
          <p:cNvPr id="14" name="Rectangle: Rounded Corners 13">
            <a:extLst>
              <a:ext uri="{FF2B5EF4-FFF2-40B4-BE49-F238E27FC236}">
                <a16:creationId xmlns:a16="http://schemas.microsoft.com/office/drawing/2014/main" id="{25EA73F4-A854-B057-F064-B440D78BF09E}"/>
              </a:ext>
            </a:extLst>
          </p:cNvPr>
          <p:cNvSpPr/>
          <p:nvPr/>
        </p:nvSpPr>
        <p:spPr>
          <a:xfrm>
            <a:off x="460005" y="3022829"/>
            <a:ext cx="2583983"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INTEND TO BUY A NEW RATHER THAN SECONDHAND CAR</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120</a:t>
            </a:r>
          </a:p>
        </p:txBody>
      </p:sp>
      <p:sp>
        <p:nvSpPr>
          <p:cNvPr id="15" name="Rectangle: Rounded Corners 14">
            <a:extLst>
              <a:ext uri="{FF2B5EF4-FFF2-40B4-BE49-F238E27FC236}">
                <a16:creationId xmlns:a16="http://schemas.microsoft.com/office/drawing/2014/main" id="{B2C302E0-834E-730E-811C-CADC24CF58CF}"/>
              </a:ext>
            </a:extLst>
          </p:cNvPr>
          <p:cNvSpPr/>
          <p:nvPr/>
        </p:nvSpPr>
        <p:spPr>
          <a:xfrm>
            <a:off x="460006" y="4831767"/>
            <a:ext cx="2583982"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LIKE INNOVATIVE CARS’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152</a:t>
            </a:r>
          </a:p>
        </p:txBody>
      </p:sp>
      <p:sp>
        <p:nvSpPr>
          <p:cNvPr id="16" name="Rectangle: Rounded Corners 15">
            <a:extLst>
              <a:ext uri="{FF2B5EF4-FFF2-40B4-BE49-F238E27FC236}">
                <a16:creationId xmlns:a16="http://schemas.microsoft.com/office/drawing/2014/main" id="{A188F02F-DCB8-A037-7C4F-1B3B35CDFD5B}"/>
              </a:ext>
            </a:extLst>
          </p:cNvPr>
          <p:cNvSpPr/>
          <p:nvPr/>
        </p:nvSpPr>
        <p:spPr>
          <a:xfrm>
            <a:off x="6944608" y="3022056"/>
            <a:ext cx="2597015"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AGREE THEY HAVE AN ACTIVE LIFESTYLE</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134</a:t>
            </a:r>
          </a:p>
        </p:txBody>
      </p:sp>
      <p:sp>
        <p:nvSpPr>
          <p:cNvPr id="17" name="Rectangle: Rounded Corners 16">
            <a:extLst>
              <a:ext uri="{FF2B5EF4-FFF2-40B4-BE49-F238E27FC236}">
                <a16:creationId xmlns:a16="http://schemas.microsoft.com/office/drawing/2014/main" id="{4147C1B6-0589-C206-AEE3-11F8A3D2F4BD}"/>
              </a:ext>
            </a:extLst>
          </p:cNvPr>
          <p:cNvSpPr/>
          <p:nvPr/>
        </p:nvSpPr>
        <p:spPr>
          <a:xfrm>
            <a:off x="10060973" y="1157711"/>
            <a:ext cx="2622370"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IT'S WORTH PAYING MORE FOR ORGANIC FOOD</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152</a:t>
            </a:r>
          </a:p>
        </p:txBody>
      </p:sp>
      <p:sp>
        <p:nvSpPr>
          <p:cNvPr id="21" name="Rectangle: Rounded Corners 20">
            <a:extLst>
              <a:ext uri="{FF2B5EF4-FFF2-40B4-BE49-F238E27FC236}">
                <a16:creationId xmlns:a16="http://schemas.microsoft.com/office/drawing/2014/main" id="{B85BCF1F-302C-40C3-5958-A944AFCF87FB}"/>
              </a:ext>
            </a:extLst>
          </p:cNvPr>
          <p:cNvSpPr/>
          <p:nvPr/>
        </p:nvSpPr>
        <p:spPr>
          <a:xfrm>
            <a:off x="10060973" y="3022056"/>
            <a:ext cx="2622370"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AM WILLING TO PAY MORE FOR SUSTAINABLE CLOTHING</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144</a:t>
            </a:r>
          </a:p>
        </p:txBody>
      </p:sp>
      <p:sp>
        <p:nvSpPr>
          <p:cNvPr id="26" name="Rectangle: Rounded Corners 25">
            <a:extLst>
              <a:ext uri="{FF2B5EF4-FFF2-40B4-BE49-F238E27FC236}">
                <a16:creationId xmlns:a16="http://schemas.microsoft.com/office/drawing/2014/main" id="{2FA1A481-A249-535E-554F-39DC3C8D3BC5}"/>
              </a:ext>
            </a:extLst>
          </p:cNvPr>
          <p:cNvSpPr/>
          <p:nvPr/>
        </p:nvSpPr>
        <p:spPr>
          <a:xfrm>
            <a:off x="10060973" y="4821748"/>
            <a:ext cx="2622370" cy="1515603"/>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LIKE TO BUY PRODUCTS FROM COMPANIES WHO GIVE SOMETHING BACK TO SOCIETY</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Index: 122</a:t>
            </a:r>
          </a:p>
        </p:txBody>
      </p:sp>
      <p:sp>
        <p:nvSpPr>
          <p:cNvPr id="33" name="Text Placeholder 7">
            <a:extLst>
              <a:ext uri="{FF2B5EF4-FFF2-40B4-BE49-F238E27FC236}">
                <a16:creationId xmlns:a16="http://schemas.microsoft.com/office/drawing/2014/main" id="{BD0F0B63-B5CA-09B5-8059-2CBB2ECAC0D8}"/>
              </a:ext>
            </a:extLst>
          </p:cNvPr>
          <p:cNvSpPr txBox="1">
            <a:spLocks/>
          </p:cNvSpPr>
          <p:nvPr/>
        </p:nvSpPr>
        <p:spPr bwMode="gray">
          <a:xfrm>
            <a:off x="5494372" y="7197580"/>
            <a:ext cx="7789766" cy="246221"/>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buClrTx/>
              <a:buSzTx/>
              <a:defRPr/>
            </a:pPr>
            <a:r>
              <a:rPr lang="en-GB" dirty="0">
                <a:solidFill>
                  <a:srgbClr val="000000">
                    <a:lumMod val="95000"/>
                    <a:lumOff val="5000"/>
                  </a:srgbClr>
                </a:solidFill>
                <a:latin typeface="Arial" charset="0"/>
                <a:ea typeface="Arial" charset="0"/>
                <a:cs typeface="Arial" charset="0"/>
              </a:rPr>
              <a:t>Source: TGI GB May 24</a:t>
            </a:r>
          </a:p>
          <a:p>
            <a:pPr>
              <a:buClrTx/>
              <a:buSzTx/>
              <a:defRPr/>
            </a:pPr>
            <a:r>
              <a:rPr lang="en-GB" dirty="0">
                <a:solidFill>
                  <a:srgbClr val="000000">
                    <a:lumMod val="95000"/>
                    <a:lumOff val="5000"/>
                  </a:srgbClr>
                </a:solidFill>
                <a:latin typeface="Arial" charset="0"/>
                <a:ea typeface="Arial" charset="0"/>
                <a:cs typeface="Arial" charset="0"/>
              </a:rPr>
              <a:t>25-44 ABC1 who are cinemagoers vs. avg GB adult</a:t>
            </a:r>
          </a:p>
        </p:txBody>
      </p:sp>
    </p:spTree>
    <p:extLst>
      <p:ext uri="{BB962C8B-B14F-4D97-AF65-F5344CB8AC3E}">
        <p14:creationId xmlns:p14="http://schemas.microsoft.com/office/powerpoint/2010/main" val="103011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1FC61D2-7088-951A-51BF-BEB60721406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20946238">
            <a:off x="-630438" y="-1970178"/>
            <a:ext cx="15430499" cy="11147838"/>
          </a:xfrm>
          <a:prstGeom prst="rect">
            <a:avLst/>
          </a:prstGeom>
        </p:spPr>
      </p:pic>
      <p:sp>
        <p:nvSpPr>
          <p:cNvPr id="2" name="Text Placeholder 1">
            <a:extLst>
              <a:ext uri="{FF2B5EF4-FFF2-40B4-BE49-F238E27FC236}">
                <a16:creationId xmlns:a16="http://schemas.microsoft.com/office/drawing/2014/main" id="{32C88F6A-EA57-4436-9B47-2FF1CC073291}"/>
              </a:ext>
            </a:extLst>
          </p:cNvPr>
          <p:cNvSpPr>
            <a:spLocks noGrp="1"/>
          </p:cNvSpPr>
          <p:nvPr>
            <p:ph type="body" sz="quarter" idx="10"/>
          </p:nvPr>
        </p:nvSpPr>
        <p:spPr>
          <a:xfrm>
            <a:off x="1927123" y="2447478"/>
            <a:ext cx="9566786" cy="1377109"/>
          </a:xfrm>
        </p:spPr>
        <p:txBody>
          <a:bodyPr/>
          <a:lstStyle/>
          <a:p>
            <a:r>
              <a:rPr lang="en-GB" dirty="0">
                <a:solidFill>
                  <a:srgbClr val="FB3449"/>
                </a:solidFill>
              </a:rPr>
              <a:t>DEAD</a:t>
            </a:r>
            <a:r>
              <a:rPr lang="en-GB" dirty="0"/>
              <a:t> </a:t>
            </a:r>
            <a:r>
              <a:rPr lang="en-GB" dirty="0">
                <a:solidFill>
                  <a:srgbClr val="FB3449"/>
                </a:solidFill>
              </a:rPr>
              <a:t>GOOD</a:t>
            </a:r>
            <a:r>
              <a:rPr lang="en-GB" dirty="0"/>
              <a:t> FILMS</a:t>
            </a:r>
          </a:p>
        </p:txBody>
      </p:sp>
      <p:cxnSp>
        <p:nvCxnSpPr>
          <p:cNvPr id="5" name="Straight Connector 4">
            <a:extLst>
              <a:ext uri="{FF2B5EF4-FFF2-40B4-BE49-F238E27FC236}">
                <a16:creationId xmlns:a16="http://schemas.microsoft.com/office/drawing/2014/main" id="{A2C7D5BA-7742-44E3-B786-D8E720BEADA2}"/>
              </a:ext>
            </a:extLst>
          </p:cNvPr>
          <p:cNvCxnSpPr>
            <a:cxnSpLocks/>
          </p:cNvCxnSpPr>
          <p:nvPr/>
        </p:nvCxnSpPr>
        <p:spPr>
          <a:xfrm>
            <a:off x="1927122" y="4055067"/>
            <a:ext cx="956678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 Placeholder 6">
            <a:extLst>
              <a:ext uri="{FF2B5EF4-FFF2-40B4-BE49-F238E27FC236}">
                <a16:creationId xmlns:a16="http://schemas.microsoft.com/office/drawing/2014/main" id="{556A2938-1E11-B602-3C61-39BCE8B0EF9A}"/>
              </a:ext>
            </a:extLst>
          </p:cNvPr>
          <p:cNvSpPr txBox="1">
            <a:spLocks/>
          </p:cNvSpPr>
          <p:nvPr/>
        </p:nvSpPr>
        <p:spPr>
          <a:xfrm>
            <a:off x="4072914" y="4242935"/>
            <a:ext cx="5297121" cy="188388"/>
          </a:xfrm>
          <a:prstGeom prst="rect">
            <a:avLst/>
          </a:prstGeom>
        </p:spPr>
        <p:txBody>
          <a:bodyPr lIns="91440" tIns="45720" rIns="91440" bIns="45720"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PREMIUM HORROR &amp; THRILLER PACKAGE</a:t>
            </a:r>
          </a:p>
        </p:txBody>
      </p:sp>
      <p:pic>
        <p:nvPicPr>
          <p:cNvPr id="6" name="Picture 5">
            <a:extLst>
              <a:ext uri="{FF2B5EF4-FFF2-40B4-BE49-F238E27FC236}">
                <a16:creationId xmlns:a16="http://schemas.microsoft.com/office/drawing/2014/main" id="{F1106FB9-D2D3-0D8F-EAD9-30BF93001C3F}"/>
              </a:ext>
            </a:extLst>
          </p:cNvPr>
          <p:cNvPicPr>
            <a:picLocks noChangeAspect="1"/>
          </p:cNvPicPr>
          <p:nvPr/>
        </p:nvPicPr>
        <p:blipFill>
          <a:blip r:embed="rId3"/>
          <a:stretch>
            <a:fillRect/>
          </a:stretch>
        </p:blipFill>
        <p:spPr>
          <a:xfrm>
            <a:off x="5887254" y="6965902"/>
            <a:ext cx="1677967" cy="360000"/>
          </a:xfrm>
          <a:prstGeom prst="rect">
            <a:avLst/>
          </a:prstGeom>
        </p:spPr>
      </p:pic>
    </p:spTree>
    <p:extLst>
      <p:ext uri="{BB962C8B-B14F-4D97-AF65-F5344CB8AC3E}">
        <p14:creationId xmlns:p14="http://schemas.microsoft.com/office/powerpoint/2010/main" val="260102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3">
            <a:extLst>
              <a:ext uri="{FF2B5EF4-FFF2-40B4-BE49-F238E27FC236}">
                <a16:creationId xmlns:a16="http://schemas.microsoft.com/office/drawing/2014/main" id="{FC110786-C808-DB4F-DDBC-63BDCF88AEC9}"/>
              </a:ext>
            </a:extLst>
          </p:cNvPr>
          <p:cNvSpPr txBox="1">
            <a:spLocks/>
          </p:cNvSpPr>
          <p:nvPr/>
        </p:nvSpPr>
        <p:spPr>
          <a:xfrm>
            <a:off x="115029" y="126424"/>
            <a:ext cx="12413343" cy="300271"/>
          </a:xfrm>
          <a:prstGeom prst="rect">
            <a:avLst/>
          </a:prstGeom>
        </p:spPr>
        <p:txBody>
          <a:bodyPr/>
          <a:lst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a:ea typeface="+mj-ea"/>
                <a:cs typeface="+mj-cs"/>
              </a:rPr>
              <a:t>Horror/thrillers HAVE BECOME </a:t>
            </a:r>
            <a:r>
              <a:rPr kumimoji="0" lang="en-US" sz="2800" b="0" i="0" u="none" strike="noStrike" kern="1200" cap="all" spc="0" normalizeH="0" baseline="0" noProof="0" dirty="0">
                <a:ln w="22225">
                  <a:noFill/>
                  <a:prstDash val="solid"/>
                </a:ln>
                <a:solidFill>
                  <a:srgbClr val="FB3449"/>
                </a:solidFill>
                <a:effectLst/>
                <a:uLnTx/>
                <a:uFillTx/>
                <a:latin typeface="Impact"/>
                <a:ea typeface="+mj-ea"/>
                <a:cs typeface="+mj-cs"/>
              </a:rPr>
              <a:t>BIG BUSINESS </a:t>
            </a:r>
            <a:r>
              <a:rPr kumimoji="0" lang="en-US" sz="2800" b="0" i="0" u="none" strike="noStrike" kern="1200" cap="all" spc="0" normalizeH="0" baseline="0" noProof="0" dirty="0">
                <a:ln w="22225">
                  <a:noFill/>
                  <a:prstDash val="solid"/>
                </a:ln>
                <a:solidFill>
                  <a:srgbClr val="FFFFFF"/>
                </a:solidFill>
                <a:effectLst/>
                <a:uLnTx/>
                <a:uFillTx/>
                <a:latin typeface="Impact"/>
                <a:ea typeface="+mj-ea"/>
                <a:cs typeface="+mj-cs"/>
              </a:rPr>
              <a:t>at the box office </a:t>
            </a:r>
          </a:p>
        </p:txBody>
      </p:sp>
      <p:cxnSp>
        <p:nvCxnSpPr>
          <p:cNvPr id="21" name="Straight Connector 20">
            <a:extLst>
              <a:ext uri="{FF2B5EF4-FFF2-40B4-BE49-F238E27FC236}">
                <a16:creationId xmlns:a16="http://schemas.microsoft.com/office/drawing/2014/main" id="{0AF7859C-8C31-AF08-9F74-4A304EEDFA92}"/>
              </a:ext>
            </a:extLst>
          </p:cNvPr>
          <p:cNvCxnSpPr/>
          <p:nvPr/>
        </p:nvCxnSpPr>
        <p:spPr>
          <a:xfrm>
            <a:off x="0" y="720762"/>
            <a:ext cx="418472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DF8864D5-B5E5-3BBE-820A-170745FA0CD3}"/>
              </a:ext>
            </a:extLst>
          </p:cNvPr>
          <p:cNvSpPr txBox="1"/>
          <p:nvPr/>
        </p:nvSpPr>
        <p:spPr>
          <a:xfrm>
            <a:off x="115029" y="817447"/>
            <a:ext cx="13111660" cy="464038"/>
          </a:xfrm>
          <a:prstGeom prst="rect">
            <a:avLst/>
          </a:prstGeom>
          <a:noFill/>
          <a:ln>
            <a:noFill/>
          </a:ln>
        </p:spPr>
        <p:txBody>
          <a:bodyPr wrap="square">
            <a:spAutoFit/>
          </a:bodyPr>
          <a:lstStyle/>
          <a:p>
            <a:pPr marL="0" marR="0" lvl="0" indent="0" algn="l" defTabSz="961844" rtl="0" eaLnBrk="1" fontAlgn="auto" latinLnBrk="0" hangingPunct="1">
              <a:lnSpc>
                <a:spcPts val="15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Horror admissions have significantly increased across the last 8 years, taking a great proportion of box office, driven by successes including </a:t>
            </a:r>
            <a:r>
              <a:rPr kumimoji="0" lang="en-GB" sz="1200" b="0" i="1" u="none" strike="noStrike" kern="1200" cap="none" spc="0" normalizeH="0" baseline="0" noProof="0" dirty="0">
                <a:ln>
                  <a:noFill/>
                </a:ln>
                <a:solidFill>
                  <a:srgbClr val="FFFFFF"/>
                </a:solidFill>
                <a:effectLst/>
                <a:uLnTx/>
                <a:uFillTx/>
                <a:latin typeface="Arial"/>
                <a:ea typeface="+mn-ea"/>
                <a:cs typeface="+mn-cs"/>
              </a:rPr>
              <a:t>It, Get Out, Smile, </a:t>
            </a:r>
            <a:r>
              <a:rPr kumimoji="0" lang="en-GB" sz="1200" b="0" i="0" u="none" strike="noStrike" kern="1200" cap="none" spc="0" normalizeH="0" baseline="0" noProof="0" dirty="0">
                <a:ln>
                  <a:noFill/>
                </a:ln>
                <a:solidFill>
                  <a:srgbClr val="FFFFFF"/>
                </a:solidFill>
                <a:effectLst/>
                <a:uLnTx/>
                <a:uFillTx/>
                <a:latin typeface="Arial"/>
                <a:ea typeface="+mn-ea"/>
                <a:cs typeface="+mn-cs"/>
              </a:rPr>
              <a:t>and </a:t>
            </a:r>
            <a:r>
              <a:rPr kumimoji="0" lang="en-GB" sz="1200" b="0" i="1" u="none" strike="noStrike" kern="1200" cap="none" spc="0" normalizeH="0" baseline="0" noProof="0" dirty="0">
                <a:ln>
                  <a:noFill/>
                </a:ln>
                <a:solidFill>
                  <a:srgbClr val="FFFFFF"/>
                </a:solidFill>
                <a:effectLst/>
                <a:uLnTx/>
                <a:uFillTx/>
                <a:latin typeface="Arial"/>
                <a:ea typeface="+mn-ea"/>
                <a:cs typeface="+mn-cs"/>
              </a:rPr>
              <a:t>A Quiet Place, The Conjuring </a:t>
            </a:r>
            <a:r>
              <a:rPr kumimoji="0" lang="en-GB" sz="1200" b="0" i="0" u="none" strike="noStrike" kern="1200" cap="none" spc="0" normalizeH="0" baseline="0" noProof="0" dirty="0">
                <a:ln>
                  <a:noFill/>
                </a:ln>
                <a:solidFill>
                  <a:srgbClr val="FFFFFF"/>
                </a:solidFill>
                <a:effectLst/>
                <a:uLnTx/>
                <a:uFillTx/>
                <a:latin typeface="Arial"/>
                <a:ea typeface="+mn-ea"/>
                <a:cs typeface="+mn-cs"/>
              </a:rPr>
              <a:t>and</a:t>
            </a:r>
            <a:r>
              <a:rPr kumimoji="0" lang="en-GB" sz="1200" b="0" i="1" u="none" strike="noStrike" kern="1200" cap="none" spc="0" normalizeH="0" baseline="0" noProof="0" dirty="0">
                <a:ln>
                  <a:noFill/>
                </a:ln>
                <a:solidFill>
                  <a:srgbClr val="FFFFFF"/>
                </a:solidFill>
                <a:effectLst/>
                <a:uLnTx/>
                <a:uFillTx/>
                <a:latin typeface="Arial"/>
                <a:ea typeface="+mn-ea"/>
                <a:cs typeface="+mn-cs"/>
              </a:rPr>
              <a:t> Halloween </a:t>
            </a:r>
            <a:r>
              <a:rPr kumimoji="0" lang="en-GB" sz="1200" b="0" i="0" u="none" strike="noStrike" kern="1200" cap="none" spc="0" normalizeH="0" baseline="0" noProof="0" dirty="0">
                <a:ln>
                  <a:noFill/>
                </a:ln>
                <a:solidFill>
                  <a:srgbClr val="FFFFFF"/>
                </a:solidFill>
                <a:effectLst/>
                <a:uLnTx/>
                <a:uFillTx/>
                <a:latin typeface="Arial"/>
                <a:ea typeface="+mn-ea"/>
                <a:cs typeface="+mn-cs"/>
              </a:rPr>
              <a:t>universes. </a:t>
            </a:r>
          </a:p>
        </p:txBody>
      </p:sp>
      <p:graphicFrame>
        <p:nvGraphicFramePr>
          <p:cNvPr id="3" name="Table 3">
            <a:extLst>
              <a:ext uri="{FF2B5EF4-FFF2-40B4-BE49-F238E27FC236}">
                <a16:creationId xmlns:a16="http://schemas.microsoft.com/office/drawing/2014/main" id="{8044A374-0B96-4017-8530-B452D3FD3F44}"/>
              </a:ext>
            </a:extLst>
          </p:cNvPr>
          <p:cNvGraphicFramePr>
            <a:graphicFrameLocks noGrp="1"/>
          </p:cNvGraphicFramePr>
          <p:nvPr/>
        </p:nvGraphicFramePr>
        <p:xfrm>
          <a:off x="-2" y="4868216"/>
          <a:ext cx="13442952" cy="381000"/>
        </p:xfrm>
        <a:graphic>
          <a:graphicData uri="http://schemas.openxmlformats.org/drawingml/2006/table">
            <a:tbl>
              <a:tblPr firstRow="1" bandRow="1">
                <a:tableStyleId>{5C22544A-7EE6-4342-B048-85BDC9FD1C3A}</a:tableStyleId>
              </a:tblPr>
              <a:tblGrid>
                <a:gridCol w="1680369">
                  <a:extLst>
                    <a:ext uri="{9D8B030D-6E8A-4147-A177-3AD203B41FA5}">
                      <a16:colId xmlns:a16="http://schemas.microsoft.com/office/drawing/2014/main" val="3814086224"/>
                    </a:ext>
                  </a:extLst>
                </a:gridCol>
                <a:gridCol w="1680369">
                  <a:extLst>
                    <a:ext uri="{9D8B030D-6E8A-4147-A177-3AD203B41FA5}">
                      <a16:colId xmlns:a16="http://schemas.microsoft.com/office/drawing/2014/main" val="1799722382"/>
                    </a:ext>
                  </a:extLst>
                </a:gridCol>
                <a:gridCol w="1680369">
                  <a:extLst>
                    <a:ext uri="{9D8B030D-6E8A-4147-A177-3AD203B41FA5}">
                      <a16:colId xmlns:a16="http://schemas.microsoft.com/office/drawing/2014/main" val="296175066"/>
                    </a:ext>
                  </a:extLst>
                </a:gridCol>
                <a:gridCol w="1680369">
                  <a:extLst>
                    <a:ext uri="{9D8B030D-6E8A-4147-A177-3AD203B41FA5}">
                      <a16:colId xmlns:a16="http://schemas.microsoft.com/office/drawing/2014/main" val="220052388"/>
                    </a:ext>
                  </a:extLst>
                </a:gridCol>
                <a:gridCol w="1680369">
                  <a:extLst>
                    <a:ext uri="{9D8B030D-6E8A-4147-A177-3AD203B41FA5}">
                      <a16:colId xmlns:a16="http://schemas.microsoft.com/office/drawing/2014/main" val="56442159"/>
                    </a:ext>
                  </a:extLst>
                </a:gridCol>
                <a:gridCol w="1680369">
                  <a:extLst>
                    <a:ext uri="{9D8B030D-6E8A-4147-A177-3AD203B41FA5}">
                      <a16:colId xmlns:a16="http://schemas.microsoft.com/office/drawing/2014/main" val="4264425501"/>
                    </a:ext>
                  </a:extLst>
                </a:gridCol>
                <a:gridCol w="1680369">
                  <a:extLst>
                    <a:ext uri="{9D8B030D-6E8A-4147-A177-3AD203B41FA5}">
                      <a16:colId xmlns:a16="http://schemas.microsoft.com/office/drawing/2014/main" val="1405285201"/>
                    </a:ext>
                  </a:extLst>
                </a:gridCol>
                <a:gridCol w="1680369">
                  <a:extLst>
                    <a:ext uri="{9D8B030D-6E8A-4147-A177-3AD203B41FA5}">
                      <a16:colId xmlns:a16="http://schemas.microsoft.com/office/drawing/2014/main" val="4280507561"/>
                    </a:ext>
                  </a:extLst>
                </a:gridCol>
              </a:tblGrid>
              <a:tr h="370840">
                <a:tc>
                  <a:txBody>
                    <a:bodyPr/>
                    <a:lstStyle/>
                    <a:p>
                      <a:pPr algn="ctr"/>
                      <a:r>
                        <a:rPr lang="en-GB" dirty="0">
                          <a:solidFill>
                            <a:srgbClr val="FFFFFF"/>
                          </a:solidFill>
                        </a:rPr>
                        <a:t>2015</a:t>
                      </a: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rgbClr val="FFFFFF"/>
                          </a:solidFill>
                        </a:rPr>
                        <a:t>2016</a:t>
                      </a: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rgbClr val="FFFFFF"/>
                          </a:solidFill>
                        </a:rPr>
                        <a:t>2017</a:t>
                      </a: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rgbClr val="FFFFFF"/>
                          </a:solidFill>
                        </a:rPr>
                        <a:t>2018</a:t>
                      </a: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rgbClr val="FFFFFF"/>
                          </a:solidFill>
                        </a:rPr>
                        <a:t>2019</a:t>
                      </a: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rgbClr val="FFFFFF"/>
                          </a:solidFill>
                        </a:rPr>
                        <a:t>2021</a:t>
                      </a: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rgbClr val="FFFFFF"/>
                          </a:solidFill>
                        </a:rPr>
                        <a:t>2022</a:t>
                      </a: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rgbClr val="FFFFFF"/>
                          </a:solidFill>
                        </a:rPr>
                        <a:t>2023</a:t>
                      </a: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2593355"/>
                  </a:ext>
                </a:extLst>
              </a:tr>
            </a:tbl>
          </a:graphicData>
        </a:graphic>
      </p:graphicFrame>
      <p:cxnSp>
        <p:nvCxnSpPr>
          <p:cNvPr id="63" name="Straight Arrow Connector 62">
            <a:extLst>
              <a:ext uri="{FF2B5EF4-FFF2-40B4-BE49-F238E27FC236}">
                <a16:creationId xmlns:a16="http://schemas.microsoft.com/office/drawing/2014/main" id="{099E662B-F447-4C53-9CCD-C7490CFF875D}"/>
              </a:ext>
            </a:extLst>
          </p:cNvPr>
          <p:cNvCxnSpPr>
            <a:cxnSpLocks/>
          </p:cNvCxnSpPr>
          <p:nvPr/>
        </p:nvCxnSpPr>
        <p:spPr>
          <a:xfrm>
            <a:off x="2496020" y="4343922"/>
            <a:ext cx="0" cy="524295"/>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67B999A-434E-48A8-A41A-9124C247BA57}"/>
              </a:ext>
            </a:extLst>
          </p:cNvPr>
          <p:cNvCxnSpPr>
            <a:cxnSpLocks/>
          </p:cNvCxnSpPr>
          <p:nvPr/>
        </p:nvCxnSpPr>
        <p:spPr>
          <a:xfrm>
            <a:off x="4184725" y="4343921"/>
            <a:ext cx="0" cy="524295"/>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BDD6309-FA18-41EA-9FC0-F91BDC7CEFB7}"/>
              </a:ext>
            </a:extLst>
          </p:cNvPr>
          <p:cNvCxnSpPr>
            <a:cxnSpLocks/>
          </p:cNvCxnSpPr>
          <p:nvPr/>
        </p:nvCxnSpPr>
        <p:spPr>
          <a:xfrm>
            <a:off x="5906152" y="4343921"/>
            <a:ext cx="0" cy="524295"/>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5DAFA46-E869-4121-806A-46C95263594D}"/>
              </a:ext>
            </a:extLst>
          </p:cNvPr>
          <p:cNvCxnSpPr>
            <a:cxnSpLocks/>
          </p:cNvCxnSpPr>
          <p:nvPr/>
        </p:nvCxnSpPr>
        <p:spPr>
          <a:xfrm>
            <a:off x="7554843" y="4343921"/>
            <a:ext cx="0" cy="524295"/>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EE80CF6-CBE2-43DA-BE3C-D423E0812551}"/>
              </a:ext>
            </a:extLst>
          </p:cNvPr>
          <p:cNvCxnSpPr>
            <a:cxnSpLocks/>
          </p:cNvCxnSpPr>
          <p:nvPr/>
        </p:nvCxnSpPr>
        <p:spPr>
          <a:xfrm>
            <a:off x="9213925" y="4343921"/>
            <a:ext cx="0" cy="524295"/>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24D1EA2-EBEC-4048-B2DB-C730AA39E09E}"/>
              </a:ext>
            </a:extLst>
          </p:cNvPr>
          <p:cNvCxnSpPr>
            <a:cxnSpLocks/>
          </p:cNvCxnSpPr>
          <p:nvPr/>
        </p:nvCxnSpPr>
        <p:spPr>
          <a:xfrm>
            <a:off x="10924961" y="4343921"/>
            <a:ext cx="0" cy="524295"/>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6AE42A8-1B7B-46C6-A824-2F2B55CCAACC}"/>
              </a:ext>
            </a:extLst>
          </p:cNvPr>
          <p:cNvCxnSpPr>
            <a:cxnSpLocks/>
          </p:cNvCxnSpPr>
          <p:nvPr/>
        </p:nvCxnSpPr>
        <p:spPr>
          <a:xfrm>
            <a:off x="12604825" y="4343921"/>
            <a:ext cx="0" cy="524295"/>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2AF20E9-951F-40D5-AB29-EF17E6BBC8A0}"/>
              </a:ext>
            </a:extLst>
          </p:cNvPr>
          <p:cNvCxnSpPr>
            <a:cxnSpLocks/>
          </p:cNvCxnSpPr>
          <p:nvPr/>
        </p:nvCxnSpPr>
        <p:spPr>
          <a:xfrm>
            <a:off x="850793" y="4343920"/>
            <a:ext cx="0" cy="524295"/>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C060FAC7-C65D-41BF-883E-6938BDF0D477}"/>
              </a:ext>
            </a:extLst>
          </p:cNvPr>
          <p:cNvCxnSpPr>
            <a:cxnSpLocks/>
          </p:cNvCxnSpPr>
          <p:nvPr/>
        </p:nvCxnSpPr>
        <p:spPr>
          <a:xfrm flipV="1">
            <a:off x="850793" y="5249216"/>
            <a:ext cx="0" cy="544566"/>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11E0BAB-3AD7-4DDB-9627-4180394D46E5}"/>
              </a:ext>
            </a:extLst>
          </p:cNvPr>
          <p:cNvCxnSpPr>
            <a:cxnSpLocks/>
          </p:cNvCxnSpPr>
          <p:nvPr/>
        </p:nvCxnSpPr>
        <p:spPr>
          <a:xfrm flipV="1">
            <a:off x="2501686" y="5249216"/>
            <a:ext cx="0" cy="544566"/>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D0B23E2-13F9-4269-B3EE-D6F0BB40114B}"/>
              </a:ext>
            </a:extLst>
          </p:cNvPr>
          <p:cNvCxnSpPr>
            <a:cxnSpLocks/>
          </p:cNvCxnSpPr>
          <p:nvPr/>
        </p:nvCxnSpPr>
        <p:spPr>
          <a:xfrm flipV="1">
            <a:off x="4184725" y="5249216"/>
            <a:ext cx="0" cy="544566"/>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F85A0C5A-5658-45B3-B7E0-AE9BEEC61266}"/>
              </a:ext>
            </a:extLst>
          </p:cNvPr>
          <p:cNvCxnSpPr>
            <a:cxnSpLocks/>
          </p:cNvCxnSpPr>
          <p:nvPr/>
        </p:nvCxnSpPr>
        <p:spPr>
          <a:xfrm flipV="1">
            <a:off x="5906152" y="5249216"/>
            <a:ext cx="0" cy="544566"/>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7326E13-8008-40F2-9EA8-449310763F09}"/>
              </a:ext>
            </a:extLst>
          </p:cNvPr>
          <p:cNvCxnSpPr>
            <a:cxnSpLocks/>
          </p:cNvCxnSpPr>
          <p:nvPr/>
        </p:nvCxnSpPr>
        <p:spPr>
          <a:xfrm flipV="1">
            <a:off x="7554843" y="5249216"/>
            <a:ext cx="0" cy="544566"/>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EEA5756C-AB34-4322-A722-9E3361A7973B}"/>
              </a:ext>
            </a:extLst>
          </p:cNvPr>
          <p:cNvCxnSpPr>
            <a:cxnSpLocks/>
          </p:cNvCxnSpPr>
          <p:nvPr/>
        </p:nvCxnSpPr>
        <p:spPr>
          <a:xfrm flipV="1">
            <a:off x="9213925" y="5249216"/>
            <a:ext cx="0" cy="544566"/>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A6187A22-D15F-47CB-9649-4211ECB8F1FD}"/>
              </a:ext>
            </a:extLst>
          </p:cNvPr>
          <p:cNvCxnSpPr>
            <a:cxnSpLocks/>
          </p:cNvCxnSpPr>
          <p:nvPr/>
        </p:nvCxnSpPr>
        <p:spPr>
          <a:xfrm flipV="1">
            <a:off x="10924961" y="5249216"/>
            <a:ext cx="0" cy="544566"/>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D9B6A27C-D75D-488C-B2A6-D82A4800BA30}"/>
              </a:ext>
            </a:extLst>
          </p:cNvPr>
          <p:cNvCxnSpPr>
            <a:cxnSpLocks/>
          </p:cNvCxnSpPr>
          <p:nvPr/>
        </p:nvCxnSpPr>
        <p:spPr>
          <a:xfrm flipV="1">
            <a:off x="12604825" y="5249216"/>
            <a:ext cx="0" cy="720347"/>
          </a:xfrm>
          <a:prstGeom prst="straightConnector1">
            <a:avLst/>
          </a:prstGeom>
          <a:ln w="28575">
            <a:solidFill>
              <a:srgbClr val="FFFFF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F77195F-BBA6-4593-96CF-39DF2EFF5768}"/>
              </a:ext>
            </a:extLst>
          </p:cNvPr>
          <p:cNvSpPr>
            <a:spLocks noChangeAspect="1"/>
          </p:cNvSpPr>
          <p:nvPr/>
        </p:nvSpPr>
        <p:spPr>
          <a:xfrm>
            <a:off x="554226" y="5435583"/>
            <a:ext cx="617412" cy="617655"/>
          </a:xfrm>
          <a:prstGeom prst="ellipse">
            <a:avLst/>
          </a:prstGeom>
          <a:solidFill>
            <a:schemeClr val="bg1"/>
          </a:solidFill>
          <a:ln w="381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2.3%</a:t>
            </a:r>
          </a:p>
        </p:txBody>
      </p:sp>
      <p:sp>
        <p:nvSpPr>
          <p:cNvPr id="97" name="Oval 96">
            <a:extLst>
              <a:ext uri="{FF2B5EF4-FFF2-40B4-BE49-F238E27FC236}">
                <a16:creationId xmlns:a16="http://schemas.microsoft.com/office/drawing/2014/main" id="{C43F7F5B-604C-4B25-ADC7-73391FFE1D52}"/>
              </a:ext>
            </a:extLst>
          </p:cNvPr>
          <p:cNvSpPr>
            <a:spLocks noChangeAspect="1"/>
          </p:cNvSpPr>
          <p:nvPr/>
        </p:nvSpPr>
        <p:spPr>
          <a:xfrm>
            <a:off x="2189376" y="5472833"/>
            <a:ext cx="617412" cy="617655"/>
          </a:xfrm>
          <a:prstGeom prst="ellipse">
            <a:avLst/>
          </a:prstGeom>
          <a:solidFill>
            <a:schemeClr val="bg1"/>
          </a:solidFill>
          <a:ln w="381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2.6%</a:t>
            </a:r>
          </a:p>
        </p:txBody>
      </p:sp>
      <p:sp>
        <p:nvSpPr>
          <p:cNvPr id="98" name="Oval 97">
            <a:extLst>
              <a:ext uri="{FF2B5EF4-FFF2-40B4-BE49-F238E27FC236}">
                <a16:creationId xmlns:a16="http://schemas.microsoft.com/office/drawing/2014/main" id="{BEA45EAC-BDAF-4692-BD0D-8E8E4163EC8D}"/>
              </a:ext>
            </a:extLst>
          </p:cNvPr>
          <p:cNvSpPr>
            <a:spLocks noChangeAspect="1"/>
          </p:cNvSpPr>
          <p:nvPr/>
        </p:nvSpPr>
        <p:spPr>
          <a:xfrm>
            <a:off x="3790647" y="5744410"/>
            <a:ext cx="761340" cy="761639"/>
          </a:xfrm>
          <a:prstGeom prst="ellipse">
            <a:avLst/>
          </a:prstGeom>
          <a:solidFill>
            <a:schemeClr val="bg1"/>
          </a:solidFill>
          <a:ln w="381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5.8%</a:t>
            </a:r>
          </a:p>
        </p:txBody>
      </p:sp>
      <p:sp>
        <p:nvSpPr>
          <p:cNvPr id="99" name="Oval 98">
            <a:extLst>
              <a:ext uri="{FF2B5EF4-FFF2-40B4-BE49-F238E27FC236}">
                <a16:creationId xmlns:a16="http://schemas.microsoft.com/office/drawing/2014/main" id="{5835F298-B7C8-4AED-B5B5-CDEFF3DF6251}"/>
              </a:ext>
            </a:extLst>
          </p:cNvPr>
          <p:cNvSpPr>
            <a:spLocks noChangeAspect="1"/>
          </p:cNvSpPr>
          <p:nvPr/>
        </p:nvSpPr>
        <p:spPr>
          <a:xfrm>
            <a:off x="5545508" y="5540518"/>
            <a:ext cx="700505" cy="700780"/>
          </a:xfrm>
          <a:prstGeom prst="ellipse">
            <a:avLst/>
          </a:prstGeom>
          <a:solidFill>
            <a:schemeClr val="bg1"/>
          </a:solidFill>
          <a:ln w="381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4.0%</a:t>
            </a:r>
          </a:p>
        </p:txBody>
      </p:sp>
      <p:sp>
        <p:nvSpPr>
          <p:cNvPr id="100" name="Oval 99">
            <a:extLst>
              <a:ext uri="{FF2B5EF4-FFF2-40B4-BE49-F238E27FC236}">
                <a16:creationId xmlns:a16="http://schemas.microsoft.com/office/drawing/2014/main" id="{E1C2D8BF-75AA-4650-8A47-E726121A1A9A}"/>
              </a:ext>
            </a:extLst>
          </p:cNvPr>
          <p:cNvSpPr>
            <a:spLocks noChangeAspect="1"/>
          </p:cNvSpPr>
          <p:nvPr/>
        </p:nvSpPr>
        <p:spPr>
          <a:xfrm>
            <a:off x="7205604" y="5637675"/>
            <a:ext cx="700505" cy="700780"/>
          </a:xfrm>
          <a:prstGeom prst="ellipse">
            <a:avLst/>
          </a:prstGeom>
          <a:solidFill>
            <a:schemeClr val="bg1"/>
          </a:solidFill>
          <a:ln w="381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4.7%</a:t>
            </a:r>
          </a:p>
        </p:txBody>
      </p:sp>
      <p:sp>
        <p:nvSpPr>
          <p:cNvPr id="101" name="Oval 100">
            <a:extLst>
              <a:ext uri="{FF2B5EF4-FFF2-40B4-BE49-F238E27FC236}">
                <a16:creationId xmlns:a16="http://schemas.microsoft.com/office/drawing/2014/main" id="{520C809F-DC85-42D2-9685-616F8453435F}"/>
              </a:ext>
            </a:extLst>
          </p:cNvPr>
          <p:cNvSpPr>
            <a:spLocks noChangeAspect="1"/>
          </p:cNvSpPr>
          <p:nvPr/>
        </p:nvSpPr>
        <p:spPr>
          <a:xfrm>
            <a:off x="8771841" y="5763429"/>
            <a:ext cx="905270" cy="905626"/>
          </a:xfrm>
          <a:prstGeom prst="ellipse">
            <a:avLst/>
          </a:prstGeom>
          <a:solidFill>
            <a:schemeClr val="bg1"/>
          </a:solidFill>
          <a:ln w="381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7.8%</a:t>
            </a:r>
          </a:p>
        </p:txBody>
      </p:sp>
      <p:sp>
        <p:nvSpPr>
          <p:cNvPr id="102" name="Oval 101">
            <a:extLst>
              <a:ext uri="{FF2B5EF4-FFF2-40B4-BE49-F238E27FC236}">
                <a16:creationId xmlns:a16="http://schemas.microsoft.com/office/drawing/2014/main" id="{9799AEFF-C4D4-4638-8EC3-E4C32457C13B}"/>
              </a:ext>
            </a:extLst>
          </p:cNvPr>
          <p:cNvSpPr>
            <a:spLocks noChangeAspect="1"/>
          </p:cNvSpPr>
          <p:nvPr/>
        </p:nvSpPr>
        <p:spPr>
          <a:xfrm>
            <a:off x="10552136" y="5744409"/>
            <a:ext cx="761340" cy="761639"/>
          </a:xfrm>
          <a:prstGeom prst="ellipse">
            <a:avLst/>
          </a:prstGeom>
          <a:solidFill>
            <a:schemeClr val="bg1"/>
          </a:solidFill>
          <a:ln w="381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5.1%</a:t>
            </a:r>
          </a:p>
        </p:txBody>
      </p:sp>
      <p:sp>
        <p:nvSpPr>
          <p:cNvPr id="103" name="Oval 102">
            <a:extLst>
              <a:ext uri="{FF2B5EF4-FFF2-40B4-BE49-F238E27FC236}">
                <a16:creationId xmlns:a16="http://schemas.microsoft.com/office/drawing/2014/main" id="{8C179FDF-7711-4883-9006-F2EA4E0EDFF2}"/>
              </a:ext>
            </a:extLst>
          </p:cNvPr>
          <p:cNvSpPr>
            <a:spLocks noChangeAspect="1"/>
          </p:cNvSpPr>
          <p:nvPr/>
        </p:nvSpPr>
        <p:spPr>
          <a:xfrm>
            <a:off x="12209284" y="5789859"/>
            <a:ext cx="811015" cy="811334"/>
          </a:xfrm>
          <a:prstGeom prst="ellipse">
            <a:avLst/>
          </a:prstGeom>
          <a:solidFill>
            <a:schemeClr val="bg1"/>
          </a:solidFill>
          <a:ln w="381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6.1%</a:t>
            </a:r>
          </a:p>
        </p:txBody>
      </p:sp>
      <p:sp>
        <p:nvSpPr>
          <p:cNvPr id="105" name="Text Placeholder 1">
            <a:extLst>
              <a:ext uri="{FF2B5EF4-FFF2-40B4-BE49-F238E27FC236}">
                <a16:creationId xmlns:a16="http://schemas.microsoft.com/office/drawing/2014/main" id="{2167375C-EB2C-4C7D-8305-50070A803B1C}"/>
              </a:ext>
            </a:extLst>
          </p:cNvPr>
          <p:cNvSpPr>
            <a:spLocks noGrp="1"/>
          </p:cNvSpPr>
          <p:nvPr>
            <p:ph type="body" sz="quarter" idx="11"/>
          </p:nvPr>
        </p:nvSpPr>
        <p:spPr>
          <a:xfrm>
            <a:off x="7665965" y="7073129"/>
            <a:ext cx="5602288" cy="465867"/>
          </a:xfrm>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sz="1200" b="0" i="0" u="none" strike="noStrike" kern="1200" spc="0" baseline="0">
                <a:solidFill>
                  <a:srgbClr val="FFFFFF"/>
                </a:solidFill>
                <a:latin typeface="+mn-lt"/>
                <a:ea typeface="+mn-ea"/>
                <a:cs typeface="+mn-cs"/>
              </a:defRPr>
            </a:pPr>
            <a:r>
              <a:rPr kumimoji="0" lang="en-GB" sz="1000" b="0" i="0" u="none" strike="noStrike" kern="1200" cap="none" spc="0" normalizeH="0" baseline="0" noProof="0" dirty="0">
                <a:ln>
                  <a:noFill/>
                </a:ln>
                <a:solidFill>
                  <a:srgbClr val="FFFFFF"/>
                </a:solidFill>
                <a:effectLst/>
                <a:uLnTx/>
                <a:uFillTx/>
                <a:latin typeface="+mn-lt"/>
                <a:ea typeface="+mn-ea"/>
                <a:cs typeface="+mn-cs"/>
              </a:rPr>
              <a:t>Horror genre % of DCM cinema admissions. </a:t>
            </a:r>
          </a:p>
          <a:p>
            <a:pPr marL="0" marR="0" lvl="0" indent="0" algn="r" defTabSz="961844" rtl="0" eaLnBrk="1" fontAlgn="auto" latinLnBrk="0" hangingPunct="1">
              <a:lnSpc>
                <a:spcPct val="100000"/>
              </a:lnSpc>
              <a:spcBef>
                <a:spcPts val="0"/>
              </a:spcBef>
              <a:spcAft>
                <a:spcPts val="0"/>
              </a:spcAft>
              <a:buClrTx/>
              <a:buSzTx/>
              <a:buFontTx/>
              <a:buNone/>
              <a:tabLst/>
              <a:defRPr sz="1200" b="0" i="0" u="none" strike="noStrike" kern="1200" spc="0" baseline="0">
                <a:solidFill>
                  <a:srgbClr val="FFFFFF"/>
                </a:solidFill>
                <a:latin typeface="+mn-lt"/>
                <a:ea typeface="+mn-ea"/>
                <a:cs typeface="+mn-cs"/>
              </a:defRPr>
            </a:pPr>
            <a:r>
              <a:rPr lang="en-US" sz="1000" b="0" dirty="0">
                <a:solidFill>
                  <a:srgbClr val="FFFFFF"/>
                </a:solidFill>
                <a:latin typeface="+mn-lt"/>
              </a:rPr>
              <a:t>*</a:t>
            </a:r>
            <a:r>
              <a:rPr lang="en-GB" sz="1000" b="0" i="0" dirty="0">
                <a:solidFill>
                  <a:srgbClr val="FFFFFF"/>
                </a:solidFill>
                <a:effectLst/>
                <a:latin typeface="+mn-lt"/>
              </a:rPr>
              <a:t>2020 removed, only one major horror release due to pandemic closures</a:t>
            </a:r>
            <a:r>
              <a:rPr lang="en-US" sz="1000" b="0" dirty="0">
                <a:solidFill>
                  <a:srgbClr val="FFFFFF"/>
                </a:solidFill>
                <a:latin typeface="+mn-lt"/>
              </a:rPr>
              <a:t> </a:t>
            </a:r>
          </a:p>
        </p:txBody>
      </p:sp>
      <p:sp>
        <p:nvSpPr>
          <p:cNvPr id="106" name="TextBox 105">
            <a:extLst>
              <a:ext uri="{FF2B5EF4-FFF2-40B4-BE49-F238E27FC236}">
                <a16:creationId xmlns:a16="http://schemas.microsoft.com/office/drawing/2014/main" id="{97B53B79-261A-489D-8770-E2E251276A62}"/>
              </a:ext>
            </a:extLst>
          </p:cNvPr>
          <p:cNvSpPr txBox="1"/>
          <p:nvPr/>
        </p:nvSpPr>
        <p:spPr>
          <a:xfrm>
            <a:off x="115029" y="1565367"/>
            <a:ext cx="6733308" cy="261610"/>
          </a:xfrm>
          <a:prstGeom prst="rect">
            <a:avLst/>
          </a:prstGeom>
          <a:noFill/>
          <a:ln>
            <a:noFill/>
          </a:ln>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sz="1200" b="0" i="0" u="none" strike="noStrike" kern="1200" spc="0" baseline="0">
                <a:solidFill>
                  <a:srgbClr val="FFFFFF"/>
                </a:solidFill>
                <a:latin typeface="+mn-lt"/>
                <a:ea typeface="+mn-ea"/>
                <a:cs typeface="+mn-cs"/>
              </a:defRPr>
            </a:pPr>
            <a:r>
              <a:rPr kumimoji="0" lang="en-GB" sz="1100" b="1" i="0" u="none" strike="noStrike" kern="1200" cap="none" spc="0" normalizeH="0" baseline="0" noProof="0" dirty="0">
                <a:ln>
                  <a:noFill/>
                </a:ln>
                <a:solidFill>
                  <a:srgbClr val="FFFFFF"/>
                </a:solidFill>
                <a:effectLst/>
                <a:uLnTx/>
                <a:uFillTx/>
                <a:latin typeface="Arial"/>
                <a:ea typeface="+mn-ea"/>
                <a:cs typeface="+mn-cs"/>
              </a:rPr>
              <a:t>Selected highlights &amp; genre % of admissions, by year</a:t>
            </a:r>
          </a:p>
        </p:txBody>
      </p:sp>
      <p:pic>
        <p:nvPicPr>
          <p:cNvPr id="14" name="Picture 13" descr="A movie poster of a person holding a person&#10;&#10;Description automatically generated">
            <a:extLst>
              <a:ext uri="{FF2B5EF4-FFF2-40B4-BE49-F238E27FC236}">
                <a16:creationId xmlns:a16="http://schemas.microsoft.com/office/drawing/2014/main" id="{AB132CE1-74AC-4E61-A614-A53BC8CAB6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93070" y="2067720"/>
            <a:ext cx="1371600" cy="2057400"/>
          </a:xfrm>
          <a:prstGeom prst="rect">
            <a:avLst/>
          </a:prstGeom>
        </p:spPr>
      </p:pic>
      <p:pic>
        <p:nvPicPr>
          <p:cNvPr id="17" name="Picture 16" descr="A group of toy characters&#10;&#10;Description automatically generated">
            <a:extLst>
              <a:ext uri="{FF2B5EF4-FFF2-40B4-BE49-F238E27FC236}">
                <a16:creationId xmlns:a16="http://schemas.microsoft.com/office/drawing/2014/main" id="{3189E894-D4B9-4F79-8F39-CBDEC344E2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898760" y="2067720"/>
            <a:ext cx="1371600" cy="2057400"/>
          </a:xfrm>
          <a:prstGeom prst="rect">
            <a:avLst/>
          </a:prstGeom>
        </p:spPr>
      </p:pic>
      <p:pic>
        <p:nvPicPr>
          <p:cNvPr id="29" name="Picture 28" descr="A child in a yellow jacket holding a red balloon&#10;&#10;Description automatically generated">
            <a:extLst>
              <a:ext uri="{FF2B5EF4-FFF2-40B4-BE49-F238E27FC236}">
                <a16:creationId xmlns:a16="http://schemas.microsoft.com/office/drawing/2014/main" id="{EB8E65AD-7E71-4EB3-8414-4F7744E71B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0400" y="2080495"/>
            <a:ext cx="1371600" cy="2057400"/>
          </a:xfrm>
          <a:prstGeom prst="rect">
            <a:avLst/>
          </a:prstGeom>
        </p:spPr>
      </p:pic>
      <p:pic>
        <p:nvPicPr>
          <p:cNvPr id="31" name="Picture 30" descr="A close up of a smiling person&#10;&#10;Description automatically generated">
            <a:extLst>
              <a:ext uri="{FF2B5EF4-FFF2-40B4-BE49-F238E27FC236}">
                <a16:creationId xmlns:a16="http://schemas.microsoft.com/office/drawing/2014/main" id="{33D2A16E-491A-4D71-9273-40F3C2DBDA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21949" y="2088669"/>
            <a:ext cx="1371600" cy="2057400"/>
          </a:xfrm>
          <a:prstGeom prst="rect">
            <a:avLst/>
          </a:prstGeom>
        </p:spPr>
      </p:pic>
      <p:pic>
        <p:nvPicPr>
          <p:cNvPr id="47" name="Picture 46" descr="A person in a nun garment&#10;&#10;Description automatically generated">
            <a:extLst>
              <a:ext uri="{FF2B5EF4-FFF2-40B4-BE49-F238E27FC236}">
                <a16:creationId xmlns:a16="http://schemas.microsoft.com/office/drawing/2014/main" id="{C0857152-9285-4F7E-8A4F-7418A2834F8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97830" y="2088669"/>
            <a:ext cx="1371600" cy="2057400"/>
          </a:xfrm>
          <a:prstGeom prst="rect">
            <a:avLst/>
          </a:prstGeom>
        </p:spPr>
      </p:pic>
      <p:pic>
        <p:nvPicPr>
          <p:cNvPr id="49" name="Picture 48" descr="A person with a hand on her chin&#10;&#10;Description automatically generated">
            <a:extLst>
              <a:ext uri="{FF2B5EF4-FFF2-40B4-BE49-F238E27FC236}">
                <a16:creationId xmlns:a16="http://schemas.microsoft.com/office/drawing/2014/main" id="{89AC47D5-F9EA-4D85-952F-686FDAABF23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92949" y="2067720"/>
            <a:ext cx="1371600" cy="2057400"/>
          </a:xfrm>
          <a:prstGeom prst="rect">
            <a:avLst/>
          </a:prstGeom>
        </p:spPr>
      </p:pic>
      <p:pic>
        <p:nvPicPr>
          <p:cNvPr id="51" name="Picture 50" descr="A person with a cross on her hands&#10;&#10;Description automatically generated">
            <a:extLst>
              <a:ext uri="{FF2B5EF4-FFF2-40B4-BE49-F238E27FC236}">
                <a16:creationId xmlns:a16="http://schemas.microsoft.com/office/drawing/2014/main" id="{E9D7C951-8FFC-4184-BE4A-D7692BA5F543}"/>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1942970" y="2088669"/>
            <a:ext cx="1371600" cy="2059200"/>
          </a:xfrm>
          <a:prstGeom prst="rect">
            <a:avLst/>
          </a:prstGeom>
        </p:spPr>
      </p:pic>
      <p:pic>
        <p:nvPicPr>
          <p:cNvPr id="58" name="Picture 57" descr="A child sitting on the floor with a cat&#10;&#10;Description automatically generated">
            <a:extLst>
              <a:ext uri="{FF2B5EF4-FFF2-40B4-BE49-F238E27FC236}">
                <a16:creationId xmlns:a16="http://schemas.microsoft.com/office/drawing/2014/main" id="{296F3ECC-A09C-4D4B-8301-212F2FBA40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5540" y="2088669"/>
            <a:ext cx="1371600" cy="2056757"/>
          </a:xfrm>
          <a:prstGeom prst="rect">
            <a:avLst/>
          </a:prstGeom>
        </p:spPr>
      </p:pic>
    </p:spTree>
    <p:extLst>
      <p:ext uri="{BB962C8B-B14F-4D97-AF65-F5344CB8AC3E}">
        <p14:creationId xmlns:p14="http://schemas.microsoft.com/office/powerpoint/2010/main" val="200643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F5258-2873-3F4B-2169-D5B27EF2D5F0}"/>
              </a:ext>
            </a:extLst>
          </p:cNvPr>
          <p:cNvPicPr>
            <a:picLocks noChangeAspect="1"/>
          </p:cNvPicPr>
          <p:nvPr/>
        </p:nvPicPr>
        <p:blipFill>
          <a:blip r:embed="rId2"/>
          <a:stretch>
            <a:fillRect/>
          </a:stretch>
        </p:blipFill>
        <p:spPr>
          <a:xfrm>
            <a:off x="0" y="7014735"/>
            <a:ext cx="13442950" cy="543104"/>
          </a:xfrm>
          <a:prstGeom prst="rect">
            <a:avLst/>
          </a:prstGeom>
        </p:spPr>
      </p:pic>
      <p:sp>
        <p:nvSpPr>
          <p:cNvPr id="29" name="Text Placeholder 1">
            <a:extLst>
              <a:ext uri="{FF2B5EF4-FFF2-40B4-BE49-F238E27FC236}">
                <a16:creationId xmlns:a16="http://schemas.microsoft.com/office/drawing/2014/main" id="{ABD400ED-BF46-42B3-9123-F5E27F5B6A1F}"/>
              </a:ext>
            </a:extLst>
          </p:cNvPr>
          <p:cNvSpPr txBox="1">
            <a:spLocks/>
          </p:cNvSpPr>
          <p:nvPr/>
        </p:nvSpPr>
        <p:spPr bwMode="gray">
          <a:xfrm>
            <a:off x="8072589" y="7069121"/>
            <a:ext cx="5602288" cy="153888"/>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Source: </a:t>
            </a:r>
            <a:r>
              <a:rPr kumimoji="0" lang="en-GB" sz="1000" b="0" i="0" u="none" strike="noStrike" kern="1200" cap="none" spc="0" normalizeH="0" baseline="0" noProof="0" dirty="0">
                <a:ln>
                  <a:noFill/>
                </a:ln>
                <a:solidFill>
                  <a:srgbClr val="FFFFFF"/>
                </a:solidFill>
                <a:effectLst/>
                <a:uLnTx/>
                <a:uFillTx/>
                <a:latin typeface="Arial"/>
                <a:ea typeface="+mn-ea"/>
                <a:cs typeface="+mn-cs"/>
              </a:rPr>
              <a:t>GB TGI May 2024. </a:t>
            </a:r>
            <a:r>
              <a:rPr kumimoji="0" lang="en-GB" sz="1000" b="0" i="0" u="none" strike="noStrike" kern="1200" cap="none" spc="0" normalizeH="0" baseline="0" noProof="0" dirty="0" err="1">
                <a:ln>
                  <a:noFill/>
                </a:ln>
                <a:solidFill>
                  <a:srgbClr val="FFFFFF"/>
                </a:solidFill>
                <a:effectLst/>
                <a:uLnTx/>
                <a:uFillTx/>
                <a:latin typeface="Arial"/>
                <a:ea typeface="+mn-ea"/>
                <a:cs typeface="+mn-cs"/>
              </a:rPr>
              <a:t>Tiktok</a:t>
            </a:r>
            <a:r>
              <a:rPr kumimoji="0" lang="en-GB" sz="1000" b="0" i="0" u="none" strike="noStrike" kern="1200" cap="none" spc="0" normalizeH="0" baseline="0" noProof="0" dirty="0">
                <a:ln>
                  <a:noFill/>
                </a:ln>
                <a:solidFill>
                  <a:srgbClr val="FFFFFF"/>
                </a:solidFill>
                <a:effectLst/>
                <a:uLnTx/>
                <a:uFillTx/>
                <a:latin typeface="Arial"/>
                <a:ea typeface="+mn-ea"/>
                <a:cs typeface="+mn-cs"/>
              </a:rPr>
              <a:t> used in last 4 weeks. 2023 Horror films. </a:t>
            </a: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250545" y="250545"/>
            <a:ext cx="12413343" cy="297159"/>
          </a:xfrm>
        </p:spPr>
        <p:txBody>
          <a:bodyPr/>
          <a:lstStyle/>
          <a:p>
            <a:r>
              <a:rPr lang="en-US" dirty="0">
                <a:solidFill>
                  <a:srgbClr val="FFFFFF"/>
                </a:solidFill>
              </a:rPr>
              <a:t>Horror/thrillers index more 16-24 than TikTok and love island </a:t>
            </a:r>
          </a:p>
        </p:txBody>
      </p:sp>
      <p:sp>
        <p:nvSpPr>
          <p:cNvPr id="7" name="Text Placeholder 6"/>
          <p:cNvSpPr>
            <a:spLocks noGrp="1"/>
          </p:cNvSpPr>
          <p:nvPr>
            <p:ph type="body" sz="quarter" idx="27"/>
          </p:nvPr>
        </p:nvSpPr>
        <p:spPr>
          <a:xfrm>
            <a:off x="250545" y="866615"/>
            <a:ext cx="11966264" cy="436608"/>
          </a:xfrm>
        </p:spPr>
        <p:txBody>
          <a:bodyPr/>
          <a:lstStyle/>
          <a:p>
            <a:r>
              <a:rPr lang="en-US" sz="1100" dirty="0">
                <a:solidFill>
                  <a:srgbClr val="FFFFFF"/>
                </a:solidFill>
              </a:rPr>
              <a:t>Horror film audiences are more 16-24 than average TikTok user and hit TV shows including Bridgerton, MAFS, Emily In Paris, and Love Island </a:t>
            </a:r>
          </a:p>
        </p:txBody>
      </p:sp>
      <p:pic>
        <p:nvPicPr>
          <p:cNvPr id="8" name="Picture 7">
            <a:extLst>
              <a:ext uri="{FF2B5EF4-FFF2-40B4-BE49-F238E27FC236}">
                <a16:creationId xmlns:a16="http://schemas.microsoft.com/office/drawing/2014/main" id="{DDFFE46F-44B7-3F1B-3666-FBCD7F5D3E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927" y="6964868"/>
            <a:ext cx="1671832" cy="362395"/>
          </a:xfrm>
          <a:prstGeom prst="rect">
            <a:avLst/>
          </a:prstGeom>
        </p:spPr>
      </p:pic>
      <p:cxnSp>
        <p:nvCxnSpPr>
          <p:cNvPr id="4" name="Straight Connector 3">
            <a:extLst>
              <a:ext uri="{FF2B5EF4-FFF2-40B4-BE49-F238E27FC236}">
                <a16:creationId xmlns:a16="http://schemas.microsoft.com/office/drawing/2014/main" id="{2A6D5240-6195-76B6-BFBA-299568A191E1}"/>
              </a:ext>
            </a:extLst>
          </p:cNvPr>
          <p:cNvCxnSpPr>
            <a:cxnSpLocks/>
          </p:cNvCxnSpPr>
          <p:nvPr/>
        </p:nvCxnSpPr>
        <p:spPr>
          <a:xfrm>
            <a:off x="0" y="714267"/>
            <a:ext cx="8179358"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2CBB7404-22D2-4185-B58B-3CE879D02977}"/>
              </a:ext>
            </a:extLst>
          </p:cNvPr>
          <p:cNvGraphicFramePr/>
          <p:nvPr/>
        </p:nvGraphicFramePr>
        <p:xfrm>
          <a:off x="250545" y="1303223"/>
          <a:ext cx="12295874" cy="48104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22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F4FF3B-32A3-B579-2C0D-78076C8F5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014735"/>
            <a:ext cx="13442950" cy="543104"/>
          </a:xfrm>
          <a:prstGeom prst="rect">
            <a:avLst/>
          </a:prstGeom>
        </p:spPr>
      </p:pic>
      <p:sp>
        <p:nvSpPr>
          <p:cNvPr id="2" name="Title 1">
            <a:extLst>
              <a:ext uri="{FF2B5EF4-FFF2-40B4-BE49-F238E27FC236}">
                <a16:creationId xmlns:a16="http://schemas.microsoft.com/office/drawing/2014/main" id="{C8C485E8-2111-FDA8-63F5-1119CA326DA8}"/>
              </a:ext>
            </a:extLst>
          </p:cNvPr>
          <p:cNvSpPr>
            <a:spLocks noGrp="1"/>
          </p:cNvSpPr>
          <p:nvPr>
            <p:ph type="title"/>
          </p:nvPr>
        </p:nvSpPr>
        <p:spPr/>
        <p:txBody>
          <a:bodyPr/>
          <a:lstStyle/>
          <a:p>
            <a:r>
              <a:rPr lang="en-GB" dirty="0">
                <a:solidFill>
                  <a:srgbClr val="FFFFFF"/>
                </a:solidFill>
              </a:rPr>
              <a:t>Why brands should </a:t>
            </a:r>
            <a:r>
              <a:rPr lang="en-GB" dirty="0">
                <a:solidFill>
                  <a:srgbClr val="FB3449"/>
                </a:solidFill>
              </a:rPr>
              <a:t>embrace</a:t>
            </a:r>
            <a:r>
              <a:rPr lang="en-GB" dirty="0">
                <a:solidFill>
                  <a:srgbClr val="FFFFFF"/>
                </a:solidFill>
              </a:rPr>
              <a:t> the horror &amp; THRILLER genre</a:t>
            </a:r>
          </a:p>
        </p:txBody>
      </p:sp>
      <p:sp>
        <p:nvSpPr>
          <p:cNvPr id="7" name="Text Placeholder 6">
            <a:extLst>
              <a:ext uri="{FF2B5EF4-FFF2-40B4-BE49-F238E27FC236}">
                <a16:creationId xmlns:a16="http://schemas.microsoft.com/office/drawing/2014/main" id="{54088552-A977-0943-A4BA-E8B366FB5FFA}"/>
              </a:ext>
            </a:extLst>
          </p:cNvPr>
          <p:cNvSpPr>
            <a:spLocks noGrp="1"/>
          </p:cNvSpPr>
          <p:nvPr>
            <p:ph type="body" sz="quarter" idx="14"/>
          </p:nvPr>
        </p:nvSpPr>
        <p:spPr>
          <a:xfrm>
            <a:off x="272303" y="861376"/>
            <a:ext cx="12423740" cy="436608"/>
          </a:xfrm>
        </p:spPr>
        <p:txBody>
          <a:bodyPr/>
          <a:lstStyle/>
          <a:p>
            <a:r>
              <a:rPr lang="en-GB" sz="1100" dirty="0">
                <a:solidFill>
                  <a:srgbClr val="FFFFFF"/>
                </a:solidFill>
              </a:rPr>
              <a:t>Advertisers are missing a trick – horror movies give them a chance to engage a key youth audience</a:t>
            </a:r>
          </a:p>
        </p:txBody>
      </p:sp>
      <p:cxnSp>
        <p:nvCxnSpPr>
          <p:cNvPr id="15" name="Straight Connector 14">
            <a:extLst>
              <a:ext uri="{FF2B5EF4-FFF2-40B4-BE49-F238E27FC236}">
                <a16:creationId xmlns:a16="http://schemas.microsoft.com/office/drawing/2014/main" id="{D85270BE-34B0-4900-38F3-5ED041A3A48C}"/>
              </a:ext>
            </a:extLst>
          </p:cNvPr>
          <p:cNvCxnSpPr>
            <a:cxnSpLocks/>
          </p:cNvCxnSpPr>
          <p:nvPr/>
        </p:nvCxnSpPr>
        <p:spPr>
          <a:xfrm>
            <a:off x="0" y="714267"/>
            <a:ext cx="913360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8EFC493A-48D6-06E8-FA9E-BB3F6CE0C0A4}"/>
              </a:ext>
            </a:extLst>
          </p:cNvPr>
          <p:cNvSpPr>
            <a:spLocks noGrp="1"/>
          </p:cNvSpPr>
          <p:nvPr>
            <p:ph type="body" sz="quarter" idx="10"/>
          </p:nvPr>
        </p:nvSpPr>
        <p:spPr>
          <a:xfrm>
            <a:off x="713642" y="1853190"/>
            <a:ext cx="3780000" cy="3780000"/>
          </a:xfrm>
          <a:solidFill>
            <a:schemeClr val="accent2"/>
          </a:solidFill>
        </p:spPr>
        <p:txBody>
          <a:bodyPr anchor="ctr"/>
          <a:lstStyle/>
          <a:p>
            <a:r>
              <a:rPr lang="en-US" sz="3200" dirty="0"/>
              <a:t>25%</a:t>
            </a:r>
            <a:r>
              <a:rPr lang="en-US" sz="2000" dirty="0"/>
              <a:t> </a:t>
            </a:r>
          </a:p>
          <a:p>
            <a:r>
              <a:rPr lang="en-US" sz="2000" dirty="0"/>
              <a:t>more likely to watch a film on its opening weekend</a:t>
            </a:r>
          </a:p>
        </p:txBody>
      </p:sp>
      <p:sp>
        <p:nvSpPr>
          <p:cNvPr id="28" name="Text Placeholder 3">
            <a:extLst>
              <a:ext uri="{FF2B5EF4-FFF2-40B4-BE49-F238E27FC236}">
                <a16:creationId xmlns:a16="http://schemas.microsoft.com/office/drawing/2014/main" id="{B3FE7E6B-68CD-00CA-AECD-B9EA9DC2B465}"/>
              </a:ext>
            </a:extLst>
          </p:cNvPr>
          <p:cNvSpPr>
            <a:spLocks noGrp="1"/>
          </p:cNvSpPr>
          <p:nvPr>
            <p:ph type="body" sz="quarter" idx="11"/>
          </p:nvPr>
        </p:nvSpPr>
        <p:spPr>
          <a:xfrm>
            <a:off x="4822934" y="1853190"/>
            <a:ext cx="3780000" cy="3780000"/>
          </a:xfrm>
          <a:solidFill>
            <a:schemeClr val="accent2"/>
          </a:solidFill>
        </p:spPr>
        <p:txBody>
          <a:bodyPr/>
          <a:lstStyle/>
          <a:p>
            <a:r>
              <a:rPr lang="en-US" sz="3600" dirty="0"/>
              <a:t>2x</a:t>
            </a:r>
          </a:p>
          <a:p>
            <a:r>
              <a:rPr lang="en-US" sz="2000" dirty="0"/>
              <a:t> more likely to go to the cinema with 5-6 other people</a:t>
            </a:r>
          </a:p>
        </p:txBody>
      </p:sp>
      <p:sp>
        <p:nvSpPr>
          <p:cNvPr id="29" name="Text Placeholder 4">
            <a:extLst>
              <a:ext uri="{FF2B5EF4-FFF2-40B4-BE49-F238E27FC236}">
                <a16:creationId xmlns:a16="http://schemas.microsoft.com/office/drawing/2014/main" id="{BE292BE5-3D67-EA20-615E-54ECCE731237}"/>
              </a:ext>
            </a:extLst>
          </p:cNvPr>
          <p:cNvSpPr>
            <a:spLocks noGrp="1"/>
          </p:cNvSpPr>
          <p:nvPr>
            <p:ph type="body" sz="quarter" idx="12"/>
          </p:nvPr>
        </p:nvSpPr>
        <p:spPr>
          <a:xfrm>
            <a:off x="8932225" y="1853190"/>
            <a:ext cx="3780000" cy="3780000"/>
          </a:xfrm>
          <a:solidFill>
            <a:schemeClr val="accent2"/>
          </a:solidFill>
        </p:spPr>
        <p:txBody>
          <a:bodyPr/>
          <a:lstStyle/>
          <a:p>
            <a:r>
              <a:rPr lang="en-US" sz="3600" dirty="0"/>
              <a:t>2x </a:t>
            </a:r>
          </a:p>
          <a:p>
            <a:r>
              <a:rPr lang="en-US" sz="2000" dirty="0"/>
              <a:t>more likely to find cinema the most useful when making a purchase decision</a:t>
            </a:r>
          </a:p>
        </p:txBody>
      </p:sp>
      <p:pic>
        <p:nvPicPr>
          <p:cNvPr id="5" name="Picture 4">
            <a:extLst>
              <a:ext uri="{FF2B5EF4-FFF2-40B4-BE49-F238E27FC236}">
                <a16:creationId xmlns:a16="http://schemas.microsoft.com/office/drawing/2014/main" id="{2BCACCC6-DB9E-FAB4-FFFD-E1F30159EB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7254" y="6965902"/>
            <a:ext cx="1677967" cy="360000"/>
          </a:xfrm>
          <a:prstGeom prst="rect">
            <a:avLst/>
          </a:prstGeom>
        </p:spPr>
      </p:pic>
      <p:sp>
        <p:nvSpPr>
          <p:cNvPr id="6" name="Text Placeholder 6">
            <a:extLst>
              <a:ext uri="{FF2B5EF4-FFF2-40B4-BE49-F238E27FC236}">
                <a16:creationId xmlns:a16="http://schemas.microsoft.com/office/drawing/2014/main" id="{BEC2E435-D9AE-6B92-21FE-79EA1E88686F}"/>
              </a:ext>
            </a:extLst>
          </p:cNvPr>
          <p:cNvSpPr txBox="1">
            <a:spLocks/>
          </p:cNvSpPr>
          <p:nvPr/>
        </p:nvSpPr>
        <p:spPr bwMode="gray">
          <a:xfrm>
            <a:off x="9919044" y="7164156"/>
            <a:ext cx="3601713" cy="244262"/>
          </a:xfrm>
          <a:prstGeom prst="rect">
            <a:avLst/>
          </a:prstGeom>
        </p:spPr>
        <p:txBody>
          <a:bodyPr vert="horz" lIns="0" tIns="0" rIns="0" bIns="0" rtlCol="0" anchor="ctr"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endParaRPr kumimoji="0" lang="en-GB" sz="11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2">
            <a:extLst>
              <a:ext uri="{FF2B5EF4-FFF2-40B4-BE49-F238E27FC236}">
                <a16:creationId xmlns:a16="http://schemas.microsoft.com/office/drawing/2014/main" id="{01835170-257C-9350-5DC2-5ED98A205FE1}"/>
              </a:ext>
            </a:extLst>
          </p:cNvPr>
          <p:cNvSpPr txBox="1">
            <a:spLocks/>
          </p:cNvSpPr>
          <p:nvPr/>
        </p:nvSpPr>
        <p:spPr>
          <a:xfrm>
            <a:off x="9883107" y="7116736"/>
            <a:ext cx="4020250" cy="244262"/>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900" b="1" i="1" u="none" strike="noStrike" kern="1200" cap="none" spc="0" normalizeH="0" baseline="0" noProof="0" dirty="0">
                <a:ln>
                  <a:noFill/>
                </a:ln>
                <a:solidFill>
                  <a:srgbClr val="FFFFFF"/>
                </a:solidFill>
                <a:effectLst/>
                <a:uLnTx/>
                <a:uFillTx/>
                <a:latin typeface="Arial"/>
                <a:ea typeface="+mn-ea"/>
                <a:cs typeface="+mn-cs"/>
              </a:rPr>
              <a:t>Source: FAME 2022 </a:t>
            </a:r>
            <a:r>
              <a:rPr kumimoji="0" lang="en-GB" sz="900" b="1" i="1" u="none" strike="noStrike" kern="1200" cap="none" spc="0" normalizeH="0" baseline="0" noProof="0" dirty="0" err="1">
                <a:ln>
                  <a:noFill/>
                </a:ln>
                <a:solidFill>
                  <a:srgbClr val="FFFFFF"/>
                </a:solidFill>
                <a:effectLst/>
                <a:uLnTx/>
                <a:uFillTx/>
                <a:latin typeface="Arial"/>
                <a:ea typeface="+mn-ea"/>
                <a:cs typeface="+mn-cs"/>
              </a:rPr>
              <a:t>Multibased</a:t>
            </a:r>
            <a:r>
              <a:rPr kumimoji="0" lang="en-GB" sz="900" b="1" i="1" u="none" strike="noStrike" kern="1200" cap="none" spc="0" normalizeH="0" baseline="0" noProof="0" dirty="0">
                <a:ln>
                  <a:noFill/>
                </a:ln>
                <a:solidFill>
                  <a:srgbClr val="FFFFFF"/>
                </a:solidFill>
                <a:effectLst/>
                <a:uLnTx/>
                <a:uFillTx/>
                <a:latin typeface="Arial"/>
                <a:ea typeface="+mn-ea"/>
                <a:cs typeface="+mn-cs"/>
              </a:rPr>
              <a:t> with TGI GB Apr 2023. Target: Cinemagoers who love horror films. Index vs avg. UK adult.</a:t>
            </a: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7245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4B9F03D9-2B03-1B46-9E4E-AF5BDA70FAD6}"/>
    </a:ext>
  </a:extLst>
</a:theme>
</file>

<file path=ppt/theme/theme10.xml><?xml version="1.0" encoding="utf-8"?>
<a:theme xmlns:a="http://schemas.openxmlformats.org/drawingml/2006/main" name="18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11.xml><?xml version="1.0" encoding="utf-8"?>
<a:theme xmlns:a="http://schemas.openxmlformats.org/drawingml/2006/main" name="1_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AA65A6D-50E3-401E-92D2-748547AE51FA}"/>
    </a:ext>
  </a:extLst>
</a:theme>
</file>

<file path=ppt/theme/theme12.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3.xml><?xml version="1.0" encoding="utf-8"?>
<a:theme xmlns:a="http://schemas.openxmlformats.org/drawingml/2006/main" name="1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4.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5.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6.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C6E2553F-1800-FF44-A99B-F190D6BDA0FB}"/>
    </a:ext>
  </a:extLst>
</a:theme>
</file>

<file path=ppt/theme/theme3.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4.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5.xml><?xml version="1.0" encoding="utf-8"?>
<a:theme xmlns:a="http://schemas.openxmlformats.org/drawingml/2006/main" name="1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6.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7.xml><?xml version="1.0" encoding="utf-8"?>
<a:theme xmlns:a="http://schemas.openxmlformats.org/drawingml/2006/main" name="2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8.xml><?xml version="1.0" encoding="utf-8"?>
<a:theme xmlns:a="http://schemas.openxmlformats.org/drawingml/2006/main" name="3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9.xml><?xml version="1.0" encoding="utf-8"?>
<a:theme xmlns:a="http://schemas.openxmlformats.org/drawingml/2006/main" name="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5306</Words>
  <Application>Microsoft Office PowerPoint</Application>
  <PresentationFormat>Custom</PresentationFormat>
  <Paragraphs>901</Paragraphs>
  <Slides>41</Slides>
  <Notes>13</Notes>
  <HiddenSlides>0</HiddenSlides>
  <MMClips>0</MMClips>
  <ScaleCrop>false</ScaleCrop>
  <HeadingPairs>
    <vt:vector size="8" baseType="variant">
      <vt:variant>
        <vt:lpstr>Fonts Used</vt:lpstr>
      </vt:variant>
      <vt:variant>
        <vt:i4>12</vt:i4>
      </vt:variant>
      <vt:variant>
        <vt:lpstr>Theme</vt:lpstr>
      </vt:variant>
      <vt:variant>
        <vt:i4>15</vt:i4>
      </vt:variant>
      <vt:variant>
        <vt:lpstr>Embedded OLE Servers</vt:lpstr>
      </vt:variant>
      <vt:variant>
        <vt:i4>1</vt:i4>
      </vt:variant>
      <vt:variant>
        <vt:lpstr>Slide Titles</vt:lpstr>
      </vt:variant>
      <vt:variant>
        <vt:i4>41</vt:i4>
      </vt:variant>
    </vt:vector>
  </HeadingPairs>
  <TitlesOfParts>
    <vt:vector size="69" baseType="lpstr">
      <vt:lpstr>Aharoni</vt:lpstr>
      <vt:lpstr>Arial</vt:lpstr>
      <vt:lpstr>Bauhaus 93</vt:lpstr>
      <vt:lpstr>Biome</vt:lpstr>
      <vt:lpstr>Book Antiqua</vt:lpstr>
      <vt:lpstr>Boucherie Block</vt:lpstr>
      <vt:lpstr>Calibri</vt:lpstr>
      <vt:lpstr>Century Gothic</vt:lpstr>
      <vt:lpstr>Impact</vt:lpstr>
      <vt:lpstr>Roboto</vt:lpstr>
      <vt:lpstr>Stencil</vt:lpstr>
      <vt:lpstr>Wingdings</vt:lpstr>
      <vt:lpstr>Divider Slides</vt:lpstr>
      <vt:lpstr>Statement Slides</vt:lpstr>
      <vt:lpstr>Image Slides</vt:lpstr>
      <vt:lpstr>3_Copy Slides</vt:lpstr>
      <vt:lpstr>1_Image Slides</vt:lpstr>
      <vt:lpstr>Copy Slides</vt:lpstr>
      <vt:lpstr>2_Image Slides</vt:lpstr>
      <vt:lpstr>3_Image Slides</vt:lpstr>
      <vt:lpstr>1_COPY SLIDES</vt:lpstr>
      <vt:lpstr>18_Image Slides</vt:lpstr>
      <vt:lpstr>1_VIDEO SLIDES</vt:lpstr>
      <vt:lpstr>INTRO SLIDES</vt:lpstr>
      <vt:lpstr>1_STATEMENT SLIDES</vt:lpstr>
      <vt:lpstr>2_Copy Slides</vt:lpstr>
      <vt:lpstr>4_Copy Slides</vt:lpstr>
      <vt:lpstr>think-cell Slide</vt:lpstr>
      <vt:lpstr>Beetlejuice beetlejuice</vt:lpstr>
      <vt:lpstr>The original Beetlejuice was Tim burton’s directorial debut</vt:lpstr>
      <vt:lpstr>Tim burton fans &amp; THE CULTURAL RESONANCE OF FILMS</vt:lpstr>
      <vt:lpstr>PowerPoint Presentation</vt:lpstr>
      <vt:lpstr>AUDIENCE SNAPSHOTS</vt:lpstr>
      <vt:lpstr>PowerPoint Presentation</vt:lpstr>
      <vt:lpstr>PowerPoint Presentation</vt:lpstr>
      <vt:lpstr>Horror/thrillers index more 16-24 than TikTok and love island </vt:lpstr>
      <vt:lpstr>Why brands should embrace the horror &amp; THRILLER genre</vt:lpstr>
      <vt:lpstr>PowerPoint Presentation</vt:lpstr>
      <vt:lpstr>DEAD GOOD FILMS PARTNERSHIP</vt:lpstr>
      <vt:lpstr>PowerPoint Presentation</vt:lpstr>
      <vt:lpstr>PowerPoint Presentation</vt:lpstr>
      <vt:lpstr>JOKER: Folie à Deux</vt:lpstr>
      <vt:lpstr>PowerPoint Presentation</vt:lpstr>
      <vt:lpstr>PowerPoint Presentation</vt:lpstr>
      <vt:lpstr>PowerPoint Presentation</vt:lpstr>
      <vt:lpstr>JOKER: Folie à Deux WILL DELIVER A YOUNG male AUDIENCE</vt:lpstr>
      <vt:lpstr>PowerPoint Presentation</vt:lpstr>
      <vt:lpstr>AUDIENCE SNAPSHOTS</vt:lpstr>
      <vt:lpstr>Paddington in peru</vt:lpstr>
      <vt:lpstr>PowerPoint Presentation</vt:lpstr>
      <vt:lpstr>reach families and affluent audiences with Paddington in Peru</vt:lpstr>
      <vt:lpstr>PowerPoint Presentation</vt:lpstr>
      <vt:lpstr>AUDIENCE SNAPSHOTS</vt:lpstr>
      <vt:lpstr>GLADIATOR II</vt:lpstr>
      <vt:lpstr>The acclaimed predecessor</vt:lpstr>
      <vt:lpstr>Ridley Scott HAS BEEN A CONSISTENT HIT-MAKER AT THE UK BOX OFFICE</vt:lpstr>
      <vt:lpstr>PowerPoint Presentation</vt:lpstr>
      <vt:lpstr>AUDIENCE SNAPSHOTS</vt:lpstr>
      <vt:lpstr>Moana 2</vt:lpstr>
      <vt:lpstr>PowerPoint Presentation</vt:lpstr>
      <vt:lpstr>reach families and affluent audiences with moana 2</vt:lpstr>
      <vt:lpstr>The family audience</vt:lpstr>
      <vt:lpstr>WICKED</vt:lpstr>
      <vt:lpstr>One of the most successful musicals of all time</vt:lpstr>
      <vt:lpstr>reach affluent women with wicked</vt:lpstr>
      <vt:lpstr>PowerPoint Presentation</vt:lpstr>
      <vt:lpstr>PowerPoint Presentation</vt:lpstr>
      <vt:lpstr>AUDIENCE SNAPSHOTS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2021-05-05T12:55:09Z</dcterms:created>
  <dcterms:modified xsi:type="dcterms:W3CDTF">2024-07-01T15:20:46Z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