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74.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slideLayouts/slideLayout103.xml" ContentType="application/vnd.openxmlformats-officedocument.presentationml.slideLayout+xml"/>
  <Override PartName="/ppt/theme/theme11.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5.xml" ContentType="application/vnd.openxmlformats-officedocument.them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heme/theme16.xml" ContentType="application/vnd.openxmlformats-officedocument.theme+xml"/>
  <Override PartName="/ppt/theme/theme1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7" r:id="rId13"/>
    <p:sldMasterId id="2147484071" r:id="rId14"/>
    <p:sldMasterId id="2147484094" r:id="rId15"/>
    <p:sldMasterId id="2147484118" r:id="rId16"/>
  </p:sldMasterIdLst>
  <p:notesMasterIdLst>
    <p:notesMasterId r:id="rId30"/>
  </p:notesMasterIdLst>
  <p:handoutMasterIdLst>
    <p:handoutMasterId r:id="rId31"/>
  </p:handoutMasterIdLst>
  <p:sldIdLst>
    <p:sldId id="446" r:id="rId17"/>
    <p:sldId id="478" r:id="rId18"/>
    <p:sldId id="486" r:id="rId19"/>
    <p:sldId id="477" r:id="rId20"/>
    <p:sldId id="487" r:id="rId21"/>
    <p:sldId id="452" r:id="rId22"/>
    <p:sldId id="479" r:id="rId23"/>
    <p:sldId id="481" r:id="rId24"/>
    <p:sldId id="484" r:id="rId25"/>
    <p:sldId id="482" r:id="rId26"/>
    <p:sldId id="485" r:id="rId27"/>
    <p:sldId id="483" r:id="rId28"/>
    <p:sldId id="454" r:id="rId29"/>
  </p:sldIdLst>
  <p:sldSz cx="13442950" cy="7561263"/>
  <p:notesSz cx="6858000" cy="9144000"/>
  <p:custDataLst>
    <p:tags r:id="rId32"/>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C162C"/>
    <a:srgbClr val="0099A8"/>
    <a:srgbClr val="EA576C"/>
    <a:srgbClr val="FB3449"/>
    <a:srgbClr val="000000"/>
    <a:srgbClr val="CAC8C8"/>
    <a:srgbClr val="8547AD"/>
    <a:srgbClr val="33006F"/>
    <a:srgbClr val="DF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3977" autoAdjust="0"/>
  </p:normalViewPr>
  <p:slideViewPr>
    <p:cSldViewPr snapToGrid="0">
      <p:cViewPr varScale="1">
        <p:scale>
          <a:sx n="55" d="100"/>
          <a:sy n="55" d="100"/>
        </p:scale>
        <p:origin x="84" y="120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9.xml"/><Relationship Id="rId19" Type="http://schemas.openxmlformats.org/officeDocument/2006/relationships/slide" Target="slides/slide3.xml"/><Relationship Id="rId31"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Master" Target="slideMasters/slideMaster7.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1"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53% </a:t>
            </a:r>
          </a:p>
          <a:p>
            <a:pPr algn="ctr">
              <a:defRPr sz="2800" b="1"/>
            </a:pPr>
            <a:r>
              <a:rPr lang="en-US" sz="2800" b="1" dirty="0">
                <a:solidFill>
                  <a:schemeClr val="bg1"/>
                </a:solidFill>
              </a:rPr>
              <a:t>MALE</a:t>
            </a:r>
          </a:p>
        </c:rich>
      </c:tx>
      <c:layout>
        <c:manualLayout>
          <c:xMode val="edge"/>
          <c:yMode val="edge"/>
          <c:x val="0.3732100925667533"/>
          <c:y val="0.35086000741275231"/>
        </c:manualLayout>
      </c:layout>
      <c:overlay val="0"/>
      <c:spPr>
        <a:noFill/>
        <a:ln>
          <a:noFill/>
        </a:ln>
        <a:effectLst/>
      </c:spPr>
      <c:txPr>
        <a:bodyPr rot="0" spcFirstLastPara="1" vertOverflow="ellipsis" vert="horz" wrap="square" anchor="ctr" anchorCtr="1"/>
        <a:lstStyle/>
        <a:p>
          <a:pPr algn="ct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41858572292274"/>
          <c:y val="6.7473085145720618E-2"/>
          <c:w val="0.59318548639881163"/>
          <c:h val="0.79092658786660375"/>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0F0F-4D95-A252-DDBDCDFA1A6B}"/>
              </c:ext>
            </c:extLst>
          </c:dPt>
          <c:dPt>
            <c:idx val="1"/>
            <c:bubble3D val="0"/>
            <c:spPr>
              <a:solidFill>
                <a:schemeClr val="accent5"/>
              </a:solidFill>
              <a:ln w="19050">
                <a:solidFill>
                  <a:schemeClr val="accent5"/>
                </a:solidFill>
              </a:ln>
              <a:effectLst/>
            </c:spPr>
            <c:extLst>
              <c:ext xmlns:c16="http://schemas.microsoft.com/office/drawing/2014/chart" uri="{C3380CC4-5D6E-409C-BE32-E72D297353CC}">
                <c16:uniqueId val="{00000002-0F0F-4D95-A252-DDBDCDFA1A6B}"/>
              </c:ext>
            </c:extLst>
          </c:dPt>
          <c:cat>
            <c:strRef>
              <c:f>Sheet1!$A$2:$A$3</c:f>
              <c:strCache>
                <c:ptCount val="2"/>
                <c:pt idx="0">
                  <c:v>Male</c:v>
                </c:pt>
                <c:pt idx="1">
                  <c:v>Female</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0-0F0F-4D95-A252-DDBDCDFA1A6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60% </a:t>
            </a:r>
          </a:p>
          <a:p>
            <a:pPr algn="ctr">
              <a:defRPr sz="2800"/>
            </a:pPr>
            <a:r>
              <a:rPr lang="en-US" sz="2800" b="1" dirty="0">
                <a:solidFill>
                  <a:schemeClr val="bg1"/>
                </a:solidFill>
              </a:rPr>
              <a:t>ABC1</a:t>
            </a:r>
          </a:p>
        </c:rich>
      </c:tx>
      <c:layout>
        <c:manualLayout>
          <c:xMode val="edge"/>
          <c:yMode val="edge"/>
          <c:x val="0.37579138446066351"/>
          <c:y val="0.35398972663504419"/>
        </c:manualLayout>
      </c:layout>
      <c:overlay val="0"/>
      <c:spPr>
        <a:noFill/>
        <a:ln>
          <a:noFill/>
        </a:ln>
        <a:effectLst/>
      </c:spPr>
      <c:txPr>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41858572292274"/>
          <c:y val="6.7473085145720618E-2"/>
          <c:w val="0.59318548639881163"/>
          <c:h val="0.79092658786660375"/>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9789-494D-A734-663F93FE3593}"/>
              </c:ext>
            </c:extLst>
          </c:dPt>
          <c:dPt>
            <c:idx val="1"/>
            <c:bubble3D val="0"/>
            <c:spPr>
              <a:solidFill>
                <a:schemeClr val="accent5"/>
              </a:solidFill>
              <a:ln w="19050">
                <a:solidFill>
                  <a:schemeClr val="accent5"/>
                </a:solidFill>
              </a:ln>
              <a:effectLst/>
            </c:spPr>
            <c:extLst>
              <c:ext xmlns:c16="http://schemas.microsoft.com/office/drawing/2014/chart" uri="{C3380CC4-5D6E-409C-BE32-E72D297353CC}">
                <c16:uniqueId val="{00000003-9789-494D-A734-663F93FE3593}"/>
              </c:ext>
            </c:extLst>
          </c:dPt>
          <c:cat>
            <c:strRef>
              <c:f>Sheet1!$A$2:$A$3</c:f>
              <c:strCache>
                <c:ptCount val="2"/>
                <c:pt idx="0">
                  <c:v>ABC1</c:v>
                </c:pt>
                <c:pt idx="1">
                  <c:v>C2DE</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4-9789-494D-A734-663F93FE359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58% </a:t>
            </a:r>
          </a:p>
          <a:p>
            <a:pPr algn="ctr">
              <a:defRPr sz="2800"/>
            </a:pPr>
            <a:r>
              <a:rPr lang="en-US" sz="2800" b="1" dirty="0">
                <a:solidFill>
                  <a:schemeClr val="bg1"/>
                </a:solidFill>
              </a:rPr>
              <a:t>16-44</a:t>
            </a:r>
          </a:p>
        </c:rich>
      </c:tx>
      <c:layout>
        <c:manualLayout>
          <c:xMode val="edge"/>
          <c:yMode val="edge"/>
          <c:x val="0.37579138446066351"/>
          <c:y val="0.34460056896816854"/>
        </c:manualLayout>
      </c:layout>
      <c:overlay val="0"/>
      <c:spPr>
        <a:noFill/>
        <a:ln>
          <a:noFill/>
        </a:ln>
        <a:effectLst/>
      </c:spPr>
      <c:txPr>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41858572292274"/>
          <c:y val="6.7473085145720618E-2"/>
          <c:w val="0.59318548639881163"/>
          <c:h val="0.79092658786660375"/>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1A60-403A-BEAC-45CFE67801FA}"/>
              </c:ext>
            </c:extLst>
          </c:dPt>
          <c:dPt>
            <c:idx val="1"/>
            <c:bubble3D val="0"/>
            <c:spPr>
              <a:solidFill>
                <a:schemeClr val="accent5"/>
              </a:solidFill>
              <a:ln w="19050">
                <a:solidFill>
                  <a:schemeClr val="accent5"/>
                </a:solidFill>
              </a:ln>
              <a:effectLst/>
            </c:spPr>
            <c:extLst>
              <c:ext xmlns:c16="http://schemas.microsoft.com/office/drawing/2014/chart" uri="{C3380CC4-5D6E-409C-BE32-E72D297353CC}">
                <c16:uniqueId val="{00000003-1A60-403A-BEAC-45CFE67801FA}"/>
              </c:ext>
            </c:extLst>
          </c:dPt>
          <c:cat>
            <c:strRef>
              <c:f>Sheet1!$A$2:$A$3</c:f>
              <c:strCache>
                <c:ptCount val="2"/>
                <c:pt idx="0">
                  <c:v>16-44</c:v>
                </c:pt>
                <c:pt idx="1">
                  <c:v>45+</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4-1A60-403A-BEAC-45CFE67801F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r>
              <a:rPr lang="en-US" sz="2800" b="1" dirty="0">
                <a:solidFill>
                  <a:schemeClr val="bg1"/>
                </a:solidFill>
              </a:rPr>
              <a:t>66% </a:t>
            </a:r>
          </a:p>
          <a:p>
            <a:pPr algn="ctr">
              <a:defRPr sz="2800"/>
            </a:pPr>
            <a:r>
              <a:rPr lang="en-US" sz="2800" b="1" dirty="0">
                <a:solidFill>
                  <a:schemeClr val="bg1"/>
                </a:solidFill>
              </a:rPr>
              <a:t>No kids</a:t>
            </a:r>
          </a:p>
          <a:p>
            <a:pPr algn="ctr">
              <a:defRPr sz="2800"/>
            </a:pPr>
            <a:r>
              <a:rPr lang="en-US" sz="2800" b="1" dirty="0">
                <a:solidFill>
                  <a:schemeClr val="bg1"/>
                </a:solidFill>
              </a:rPr>
              <a:t>in HH</a:t>
            </a:r>
          </a:p>
        </c:rich>
      </c:tx>
      <c:layout>
        <c:manualLayout>
          <c:xMode val="edge"/>
          <c:yMode val="edge"/>
          <c:x val="0.33653420303222525"/>
          <c:y val="0.31389876270123845"/>
        </c:manualLayout>
      </c:layout>
      <c:overlay val="0"/>
      <c:spPr>
        <a:noFill/>
        <a:ln>
          <a:noFill/>
        </a:ln>
        <a:effectLst/>
      </c:spPr>
      <c:txPr>
        <a:bodyPr rot="0" spcFirstLastPara="1" vertOverflow="ellipsis" vert="horz" wrap="square" anchor="ctr" anchorCtr="1"/>
        <a:lstStyle/>
        <a:p>
          <a:pPr algn="ct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41858572292274"/>
          <c:y val="6.7473085145720618E-2"/>
          <c:w val="0.59318548639881163"/>
          <c:h val="0.79092658786660375"/>
        </c:manualLayout>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26A3-4EEE-8064-4AC814C9F7C0}"/>
              </c:ext>
            </c:extLst>
          </c:dPt>
          <c:dPt>
            <c:idx val="1"/>
            <c:bubble3D val="0"/>
            <c:spPr>
              <a:solidFill>
                <a:schemeClr val="accent5"/>
              </a:solidFill>
              <a:ln w="19050">
                <a:noFill/>
              </a:ln>
              <a:effectLst/>
            </c:spPr>
            <c:extLst>
              <c:ext xmlns:c16="http://schemas.microsoft.com/office/drawing/2014/chart" uri="{C3380CC4-5D6E-409C-BE32-E72D297353CC}">
                <c16:uniqueId val="{00000003-26A3-4EEE-8064-4AC814C9F7C0}"/>
              </c:ext>
            </c:extLst>
          </c:dPt>
          <c:cat>
            <c:strRef>
              <c:f>Sheet1!$A$2:$A$3</c:f>
              <c:strCache>
                <c:ptCount val="2"/>
                <c:pt idx="0">
                  <c:v>18-34</c:v>
                </c:pt>
                <c:pt idx="1">
                  <c:v>35+</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4-26A3-4EEE-8064-4AC814C9F7C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200" baseline="0" dirty="0"/>
              <a:t>Doctor Strange In The Multiverse of Madness – Predicted TVR Curve</a:t>
            </a:r>
          </a:p>
          <a:p>
            <a:pPr>
              <a:defRPr/>
            </a:pPr>
            <a:r>
              <a:rPr lang="en-GB" sz="800" baseline="0" dirty="0"/>
              <a:t>Industry admissions / opening six weeks</a:t>
            </a:r>
            <a:endParaRPr lang="en-US" sz="800" dirty="0"/>
          </a:p>
        </c:rich>
      </c:tx>
      <c:layout>
        <c:manualLayout>
          <c:xMode val="edge"/>
          <c:yMode val="edge"/>
          <c:x val="0.30899585535382851"/>
          <c:y val="7.250026783235425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3538452658717865E-2"/>
          <c:y val="0.10341301732197121"/>
          <c:w val="0.94113434646906413"/>
          <c:h val="0.75887647786197565"/>
        </c:manualLayout>
      </c:layout>
      <c:lineChart>
        <c:grouping val="standard"/>
        <c:varyColors val="0"/>
        <c:ser>
          <c:idx val="0"/>
          <c:order val="0"/>
          <c:tx>
            <c:strRef>
              <c:f>Sheet3!$B$2</c:f>
              <c:strCache>
                <c:ptCount val="1"/>
                <c:pt idx="0">
                  <c:v>16-34 Adults</c:v>
                </c:pt>
              </c:strCache>
            </c:strRef>
          </c:tx>
          <c:spPr>
            <a:ln w="28575" cap="rnd">
              <a:solidFill>
                <a:schemeClr val="accent1"/>
              </a:solidFill>
              <a:round/>
            </a:ln>
            <a:effectLst/>
          </c:spPr>
          <c:marker>
            <c:symbol val="none"/>
          </c:marker>
          <c:dLbls>
            <c:dLbl>
              <c:idx val="6"/>
              <c:layout>
                <c:manualLayout>
                  <c:x val="-1.0654401744435969E-3"/>
                  <c:y val="2.6583431538529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01-43BD-A9B8-B0CE1A4E6BD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05/05 - 12/05</c:v>
                </c:pt>
                <c:pt idx="6">
                  <c:v>10/06 - 16/06</c:v>
                </c:pt>
              </c:strCache>
            </c:strRef>
          </c:cat>
          <c:val>
            <c:numRef>
              <c:f>Sheet3!$B$3:$B$9</c:f>
              <c:numCache>
                <c:formatCode>0.0</c:formatCode>
                <c:ptCount val="7"/>
                <c:pt idx="0" formatCode="General">
                  <c:v>0</c:v>
                </c:pt>
                <c:pt idx="1">
                  <c:v>10.4</c:v>
                </c:pt>
                <c:pt idx="2">
                  <c:v>13.21</c:v>
                </c:pt>
                <c:pt idx="3">
                  <c:v>15.88</c:v>
                </c:pt>
                <c:pt idx="4">
                  <c:v>17.5</c:v>
                </c:pt>
                <c:pt idx="5">
                  <c:v>18.39</c:v>
                </c:pt>
                <c:pt idx="6">
                  <c:v>18.98</c:v>
                </c:pt>
              </c:numCache>
            </c:numRef>
          </c:val>
          <c:smooth val="0"/>
          <c:extLst>
            <c:ext xmlns:c16="http://schemas.microsoft.com/office/drawing/2014/chart" uri="{C3380CC4-5D6E-409C-BE32-E72D297353CC}">
              <c16:uniqueId val="{00000000-F301-43BD-A9B8-B0CE1A4E6BD7}"/>
            </c:ext>
          </c:extLst>
        </c:ser>
        <c:ser>
          <c:idx val="1"/>
          <c:order val="1"/>
          <c:tx>
            <c:strRef>
              <c:f>Sheet3!#REF!</c:f>
              <c:strCache>
                <c:ptCount val="1"/>
                <c:pt idx="0">
                  <c:v>#REF!</c:v>
                </c:pt>
              </c:strCache>
            </c:strRef>
          </c:tx>
          <c:spPr>
            <a:ln w="28575" cap="rnd">
              <a:solidFill>
                <a:schemeClr val="accent2"/>
              </a:solidFill>
              <a:round/>
            </a:ln>
            <a:effectLst/>
          </c:spPr>
          <c:marker>
            <c:symbol val="none"/>
          </c:marker>
          <c:cat>
            <c:strRef>
              <c:f>Sheet3!$A$3:$A$9</c:f>
              <c:strCache>
                <c:ptCount val="7"/>
                <c:pt idx="0">
                  <c:v>x</c:v>
                </c:pt>
                <c:pt idx="1">
                  <c:v>05/05 - 12/05</c:v>
                </c:pt>
                <c:pt idx="6">
                  <c:v>10/06 - 16/06</c:v>
                </c:pt>
              </c:strCache>
            </c:strRef>
          </c:cat>
          <c:val>
            <c:numRef>
              <c:f>Sheet3!#REF!</c:f>
              <c:numCache>
                <c:formatCode>General</c:formatCode>
                <c:ptCount val="1"/>
                <c:pt idx="0">
                  <c:v>1</c:v>
                </c:pt>
              </c:numCache>
            </c:numRef>
          </c:val>
          <c:smooth val="0"/>
          <c:extLst>
            <c:ext xmlns:c16="http://schemas.microsoft.com/office/drawing/2014/chart" uri="{C3380CC4-5D6E-409C-BE32-E72D297353CC}">
              <c16:uniqueId val="{00000001-F301-43BD-A9B8-B0CE1A4E6BD7}"/>
            </c:ext>
          </c:extLst>
        </c:ser>
        <c:ser>
          <c:idx val="2"/>
          <c:order val="2"/>
          <c:tx>
            <c:strRef>
              <c:f>Sheet3!$C$2</c:f>
              <c:strCache>
                <c:ptCount val="1"/>
                <c:pt idx="0">
                  <c:v>16-34 Men</c:v>
                </c:pt>
              </c:strCache>
            </c:strRef>
          </c:tx>
          <c:spPr>
            <a:ln w="28575" cap="rnd">
              <a:solidFill>
                <a:schemeClr val="accent4"/>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01-43BD-A9B8-B0CE1A4E6BD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Sheet3!$A$3:$A$9</c:f>
              <c:strCache>
                <c:ptCount val="7"/>
                <c:pt idx="0">
                  <c:v>x</c:v>
                </c:pt>
                <c:pt idx="1">
                  <c:v>05/05 - 12/05</c:v>
                </c:pt>
                <c:pt idx="6">
                  <c:v>10/06 - 16/06</c:v>
                </c:pt>
              </c:strCache>
            </c:strRef>
          </c:cat>
          <c:val>
            <c:numRef>
              <c:f>Sheet3!$C$3:$C$9</c:f>
              <c:numCache>
                <c:formatCode>0.0</c:formatCode>
                <c:ptCount val="7"/>
                <c:pt idx="0" formatCode="General">
                  <c:v>0</c:v>
                </c:pt>
                <c:pt idx="1">
                  <c:v>13.78</c:v>
                </c:pt>
                <c:pt idx="2">
                  <c:v>17.52</c:v>
                </c:pt>
                <c:pt idx="3">
                  <c:v>21.07</c:v>
                </c:pt>
                <c:pt idx="4">
                  <c:v>23.21</c:v>
                </c:pt>
                <c:pt idx="5">
                  <c:v>24.39</c:v>
                </c:pt>
                <c:pt idx="6">
                  <c:v>25.18</c:v>
                </c:pt>
              </c:numCache>
            </c:numRef>
          </c:val>
          <c:smooth val="0"/>
          <c:extLst>
            <c:ext xmlns:c16="http://schemas.microsoft.com/office/drawing/2014/chart" uri="{C3380CC4-5D6E-409C-BE32-E72D297353CC}">
              <c16:uniqueId val="{00000002-F301-43BD-A9B8-B0CE1A4E6BD7}"/>
            </c:ext>
          </c:extLst>
        </c:ser>
        <c:ser>
          <c:idx val="3"/>
          <c:order val="3"/>
          <c:tx>
            <c:strRef>
              <c:f>Sheet3!$D$2</c:f>
              <c:strCache>
                <c:ptCount val="1"/>
                <c:pt idx="0">
                  <c:v>16-34 ABC1 Men </c:v>
                </c:pt>
              </c:strCache>
            </c:strRef>
          </c:tx>
          <c:spPr>
            <a:ln w="28575" cap="rnd">
              <a:solidFill>
                <a:schemeClr val="bg2"/>
              </a:solidFill>
              <a:round/>
            </a:ln>
            <a:effectLst/>
          </c:spPr>
          <c:marker>
            <c:symbol val="none"/>
          </c:marker>
          <c:dLbls>
            <c:dLbl>
              <c:idx val="6"/>
              <c:layout>
                <c:manualLayout>
                  <c:x val="-1.0654401744435969E-3"/>
                  <c:y val="-1.6916729160882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82-40F3-869B-90C9A6605ACA}"/>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05/05 - 12/05</c:v>
                </c:pt>
                <c:pt idx="6">
                  <c:v>10/06 - 16/06</c:v>
                </c:pt>
              </c:strCache>
            </c:strRef>
          </c:cat>
          <c:val>
            <c:numRef>
              <c:f>Sheet3!$D$3:$D$9</c:f>
              <c:numCache>
                <c:formatCode>0.0</c:formatCode>
                <c:ptCount val="7"/>
                <c:pt idx="0" formatCode="General">
                  <c:v>0</c:v>
                </c:pt>
                <c:pt idx="1">
                  <c:v>17.760000000000002</c:v>
                </c:pt>
                <c:pt idx="2">
                  <c:v>22.58</c:v>
                </c:pt>
                <c:pt idx="3">
                  <c:v>27.15</c:v>
                </c:pt>
                <c:pt idx="4">
                  <c:v>29.92</c:v>
                </c:pt>
                <c:pt idx="5">
                  <c:v>31.44</c:v>
                </c:pt>
                <c:pt idx="6">
                  <c:v>32.450000000000003</c:v>
                </c:pt>
              </c:numCache>
            </c:numRef>
          </c:val>
          <c:smooth val="0"/>
          <c:extLst>
            <c:ext xmlns:c16="http://schemas.microsoft.com/office/drawing/2014/chart" uri="{C3380CC4-5D6E-409C-BE32-E72D297353CC}">
              <c16:uniqueId val="{00000000-9C82-40F3-869B-90C9A6605ACA}"/>
            </c:ext>
          </c:extLst>
        </c:ser>
        <c:dLbls>
          <c:showLegendKey val="0"/>
          <c:showVal val="0"/>
          <c:showCatName val="0"/>
          <c:showSerName val="0"/>
          <c:showPercent val="0"/>
          <c:showBubbleSize val="0"/>
        </c:dLbls>
        <c:smooth val="0"/>
        <c:axId val="398179496"/>
        <c:axId val="398177856"/>
      </c:lineChart>
      <c:catAx>
        <c:axId val="398179496"/>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7856"/>
        <c:crosses val="autoZero"/>
        <c:auto val="1"/>
        <c:lblAlgn val="ctr"/>
        <c:lblOffset val="100"/>
        <c:noMultiLvlLbl val="0"/>
      </c:catAx>
      <c:valAx>
        <c:axId val="398177856"/>
        <c:scaling>
          <c:orientation val="minMax"/>
          <c:min val="0"/>
        </c:scaling>
        <c:delete val="0"/>
        <c:axPos val="l"/>
        <c:majorGridlines>
          <c:spPr>
            <a:ln w="952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r>
                  <a:rPr lang="en-GB" sz="900" dirty="0"/>
                  <a:t>Target</a:t>
                </a:r>
                <a:r>
                  <a:rPr lang="en-GB" sz="900" baseline="0" dirty="0"/>
                  <a:t> audience TVRs (industry admissions)</a:t>
                </a:r>
                <a:endParaRPr lang="en-US" sz="900" dirty="0"/>
              </a:p>
            </c:rich>
          </c:tx>
          <c:layout>
            <c:manualLayout>
              <c:xMode val="edge"/>
              <c:yMode val="edge"/>
              <c:x val="5.3272008722179845E-4"/>
              <c:y val="0.2498271602831973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9496"/>
        <c:crosses val="autoZero"/>
        <c:crossBetween val="between"/>
      </c:valAx>
      <c:spPr>
        <a:noFill/>
        <a:ln>
          <a:noFill/>
        </a:ln>
        <a:effectLst/>
      </c:spPr>
    </c:plotArea>
    <c:legend>
      <c:legendPos val="b"/>
      <c:legendEntry>
        <c:idx val="1"/>
        <c:delete val="1"/>
      </c:legendEntry>
      <c:layout>
        <c:manualLayout>
          <c:xMode val="edge"/>
          <c:yMode val="edge"/>
          <c:x val="0.12906524151599216"/>
          <c:y val="0.96145516600563297"/>
          <c:w val="0.73976447564068193"/>
          <c:h val="3.85448339943670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200" baseline="0" dirty="0"/>
              <a:t>Thor: Love and Thunder – Predicted TVR Curve</a:t>
            </a:r>
          </a:p>
          <a:p>
            <a:pPr>
              <a:defRPr/>
            </a:pPr>
            <a:r>
              <a:rPr lang="en-GB" sz="800" baseline="0" dirty="0"/>
              <a:t>Industry admissions / opening six weeks</a:t>
            </a:r>
            <a:endParaRPr lang="en-US" sz="800" dirty="0"/>
          </a:p>
        </c:rich>
      </c:tx>
      <c:layout>
        <c:manualLayout>
          <c:xMode val="edge"/>
          <c:yMode val="edge"/>
          <c:x val="0.39105087664917615"/>
          <c:y val="1.18088330947420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3538452658717865E-2"/>
          <c:y val="0.10341301732197121"/>
          <c:w val="0.94113434646906413"/>
          <c:h val="0.75887647786197565"/>
        </c:manualLayout>
      </c:layout>
      <c:lineChart>
        <c:grouping val="standard"/>
        <c:varyColors val="0"/>
        <c:ser>
          <c:idx val="0"/>
          <c:order val="0"/>
          <c:tx>
            <c:strRef>
              <c:f>Sheet3!$B$2</c:f>
              <c:strCache>
                <c:ptCount val="1"/>
                <c:pt idx="0">
                  <c:v>16-34 Adults</c:v>
                </c:pt>
              </c:strCache>
            </c:strRef>
          </c:tx>
          <c:spPr>
            <a:ln w="28575" cap="rnd">
              <a:solidFill>
                <a:schemeClr val="accent1"/>
              </a:solidFill>
              <a:round/>
            </a:ln>
            <a:effectLst/>
          </c:spPr>
          <c:marker>
            <c:symbol val="none"/>
          </c:marker>
          <c:dLbls>
            <c:dLbl>
              <c:idx val="6"/>
              <c:layout>
                <c:manualLayout>
                  <c:x val="2.1308803488871938E-3"/>
                  <c:y val="4.83335118882361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01-43BD-A9B8-B0CE1A4E6BD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08/07 - 14/07</c:v>
                </c:pt>
                <c:pt idx="6">
                  <c:v>12/08 - 18/08</c:v>
                </c:pt>
              </c:strCache>
            </c:strRef>
          </c:cat>
          <c:val>
            <c:numRef>
              <c:f>Sheet3!$B$3:$B$9</c:f>
              <c:numCache>
                <c:formatCode>0.0</c:formatCode>
                <c:ptCount val="7"/>
                <c:pt idx="0" formatCode="General">
                  <c:v>0</c:v>
                </c:pt>
                <c:pt idx="1">
                  <c:v>8.56</c:v>
                </c:pt>
                <c:pt idx="2">
                  <c:v>13.36</c:v>
                </c:pt>
                <c:pt idx="3">
                  <c:v>16.559999999999999</c:v>
                </c:pt>
                <c:pt idx="4">
                  <c:v>18.53</c:v>
                </c:pt>
                <c:pt idx="5">
                  <c:v>19.739999999999998</c:v>
                </c:pt>
                <c:pt idx="6">
                  <c:v>20.6</c:v>
                </c:pt>
              </c:numCache>
            </c:numRef>
          </c:val>
          <c:smooth val="0"/>
          <c:extLst>
            <c:ext xmlns:c16="http://schemas.microsoft.com/office/drawing/2014/chart" uri="{C3380CC4-5D6E-409C-BE32-E72D297353CC}">
              <c16:uniqueId val="{00000000-F301-43BD-A9B8-B0CE1A4E6BD7}"/>
            </c:ext>
          </c:extLst>
        </c:ser>
        <c:ser>
          <c:idx val="1"/>
          <c:order val="1"/>
          <c:tx>
            <c:strRef>
              <c:f>Sheet3!#REF!</c:f>
              <c:strCache>
                <c:ptCount val="1"/>
                <c:pt idx="0">
                  <c:v>#REF!</c:v>
                </c:pt>
              </c:strCache>
            </c:strRef>
          </c:tx>
          <c:spPr>
            <a:ln w="28575" cap="rnd">
              <a:solidFill>
                <a:schemeClr val="accent2"/>
              </a:solidFill>
              <a:round/>
            </a:ln>
            <a:effectLst/>
          </c:spPr>
          <c:marker>
            <c:symbol val="none"/>
          </c:marker>
          <c:cat>
            <c:strRef>
              <c:f>Sheet3!$A$3:$A$9</c:f>
              <c:strCache>
                <c:ptCount val="7"/>
                <c:pt idx="0">
                  <c:v>x</c:v>
                </c:pt>
                <c:pt idx="1">
                  <c:v>08/07 - 14/07</c:v>
                </c:pt>
                <c:pt idx="6">
                  <c:v>12/08 - 18/08</c:v>
                </c:pt>
              </c:strCache>
            </c:strRef>
          </c:cat>
          <c:val>
            <c:numRef>
              <c:f>Sheet3!#REF!</c:f>
              <c:numCache>
                <c:formatCode>General</c:formatCode>
                <c:ptCount val="1"/>
                <c:pt idx="0">
                  <c:v>1</c:v>
                </c:pt>
              </c:numCache>
            </c:numRef>
          </c:val>
          <c:smooth val="0"/>
          <c:extLst>
            <c:ext xmlns:c16="http://schemas.microsoft.com/office/drawing/2014/chart" uri="{C3380CC4-5D6E-409C-BE32-E72D297353CC}">
              <c16:uniqueId val="{00000001-F301-43BD-A9B8-B0CE1A4E6BD7}"/>
            </c:ext>
          </c:extLst>
        </c:ser>
        <c:ser>
          <c:idx val="2"/>
          <c:order val="2"/>
          <c:tx>
            <c:strRef>
              <c:f>Sheet3!$C$2</c:f>
              <c:strCache>
                <c:ptCount val="1"/>
                <c:pt idx="0">
                  <c:v>16-34 Men</c:v>
                </c:pt>
              </c:strCache>
            </c:strRef>
          </c:tx>
          <c:spPr>
            <a:ln w="28575" cap="rnd">
              <a:solidFill>
                <a:schemeClr val="accent4"/>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01-43BD-A9B8-B0CE1A4E6BD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Sheet3!$A$3:$A$9</c:f>
              <c:strCache>
                <c:ptCount val="7"/>
                <c:pt idx="0">
                  <c:v>x</c:v>
                </c:pt>
                <c:pt idx="1">
                  <c:v>08/07 - 14/07</c:v>
                </c:pt>
                <c:pt idx="6">
                  <c:v>12/08 - 18/08</c:v>
                </c:pt>
              </c:strCache>
            </c:strRef>
          </c:cat>
          <c:val>
            <c:numRef>
              <c:f>Sheet3!$C$3:$C$9</c:f>
              <c:numCache>
                <c:formatCode>0.0</c:formatCode>
                <c:ptCount val="7"/>
                <c:pt idx="0" formatCode="General">
                  <c:v>0</c:v>
                </c:pt>
                <c:pt idx="1">
                  <c:v>8.93</c:v>
                </c:pt>
                <c:pt idx="2">
                  <c:v>13.95</c:v>
                </c:pt>
                <c:pt idx="3">
                  <c:v>17.28</c:v>
                </c:pt>
                <c:pt idx="4">
                  <c:v>19.329999999999998</c:v>
                </c:pt>
                <c:pt idx="5">
                  <c:v>20.6</c:v>
                </c:pt>
                <c:pt idx="6">
                  <c:v>21.49</c:v>
                </c:pt>
              </c:numCache>
            </c:numRef>
          </c:val>
          <c:smooth val="0"/>
          <c:extLst>
            <c:ext xmlns:c16="http://schemas.microsoft.com/office/drawing/2014/chart" uri="{C3380CC4-5D6E-409C-BE32-E72D297353CC}">
              <c16:uniqueId val="{00000002-F301-43BD-A9B8-B0CE1A4E6BD7}"/>
            </c:ext>
          </c:extLst>
        </c:ser>
        <c:ser>
          <c:idx val="3"/>
          <c:order val="3"/>
          <c:tx>
            <c:strRef>
              <c:f>Sheet3!$D$2</c:f>
              <c:strCache>
                <c:ptCount val="1"/>
                <c:pt idx="0">
                  <c:v>16-34 ABC1 Men </c:v>
                </c:pt>
              </c:strCache>
            </c:strRef>
          </c:tx>
          <c:spPr>
            <a:ln w="28575" cap="rnd">
              <a:solidFill>
                <a:schemeClr val="bg2"/>
              </a:solidFill>
              <a:round/>
            </a:ln>
            <a:effectLst/>
          </c:spPr>
          <c:marker>
            <c:symbol val="none"/>
          </c:marker>
          <c:dLbls>
            <c:dLbl>
              <c:idx val="6"/>
              <c:layout>
                <c:manualLayout>
                  <c:x val="-1.0654401744435969E-3"/>
                  <c:y val="-1.6916729160882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82-40F3-869B-90C9A6605ACA}"/>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08/07 - 14/07</c:v>
                </c:pt>
                <c:pt idx="6">
                  <c:v>12/08 - 18/08</c:v>
                </c:pt>
              </c:strCache>
            </c:strRef>
          </c:cat>
          <c:val>
            <c:numRef>
              <c:f>Sheet3!$D$3:$D$9</c:f>
              <c:numCache>
                <c:formatCode>0.0</c:formatCode>
                <c:ptCount val="7"/>
                <c:pt idx="0" formatCode="General">
                  <c:v>0</c:v>
                </c:pt>
                <c:pt idx="1">
                  <c:v>9.1300000000000008</c:v>
                </c:pt>
                <c:pt idx="2">
                  <c:v>14.26</c:v>
                </c:pt>
                <c:pt idx="3">
                  <c:v>17.670000000000002</c:v>
                </c:pt>
                <c:pt idx="4">
                  <c:v>19.760000000000002</c:v>
                </c:pt>
                <c:pt idx="5">
                  <c:v>21.06</c:v>
                </c:pt>
                <c:pt idx="6">
                  <c:v>21.97</c:v>
                </c:pt>
              </c:numCache>
            </c:numRef>
          </c:val>
          <c:smooth val="0"/>
          <c:extLst>
            <c:ext xmlns:c16="http://schemas.microsoft.com/office/drawing/2014/chart" uri="{C3380CC4-5D6E-409C-BE32-E72D297353CC}">
              <c16:uniqueId val="{00000000-9C82-40F3-869B-90C9A6605ACA}"/>
            </c:ext>
          </c:extLst>
        </c:ser>
        <c:dLbls>
          <c:showLegendKey val="0"/>
          <c:showVal val="0"/>
          <c:showCatName val="0"/>
          <c:showSerName val="0"/>
          <c:showPercent val="0"/>
          <c:showBubbleSize val="0"/>
        </c:dLbls>
        <c:smooth val="0"/>
        <c:axId val="398179496"/>
        <c:axId val="398177856"/>
      </c:lineChart>
      <c:catAx>
        <c:axId val="398179496"/>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7856"/>
        <c:crosses val="autoZero"/>
        <c:auto val="1"/>
        <c:lblAlgn val="ctr"/>
        <c:lblOffset val="100"/>
        <c:noMultiLvlLbl val="0"/>
      </c:catAx>
      <c:valAx>
        <c:axId val="398177856"/>
        <c:scaling>
          <c:orientation val="minMax"/>
          <c:min val="0"/>
        </c:scaling>
        <c:delete val="0"/>
        <c:axPos val="l"/>
        <c:majorGridlines>
          <c:spPr>
            <a:ln w="952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r>
                  <a:rPr lang="en-GB" sz="900" dirty="0"/>
                  <a:t>Target</a:t>
                </a:r>
                <a:r>
                  <a:rPr lang="en-GB" sz="900" baseline="0" dirty="0"/>
                  <a:t> audience TVRs (industry admissions)</a:t>
                </a:r>
                <a:endParaRPr lang="en-US" sz="900" dirty="0"/>
              </a:p>
            </c:rich>
          </c:tx>
          <c:layout>
            <c:manualLayout>
              <c:xMode val="edge"/>
              <c:yMode val="edge"/>
              <c:x val="5.3272008722179845E-4"/>
              <c:y val="0.2498271602831973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9496"/>
        <c:crosses val="autoZero"/>
        <c:crossBetween val="between"/>
      </c:valAx>
      <c:spPr>
        <a:noFill/>
        <a:ln>
          <a:noFill/>
        </a:ln>
        <a:effectLst/>
      </c:spPr>
    </c:plotArea>
    <c:legend>
      <c:legendPos val="b"/>
      <c:legendEntry>
        <c:idx val="1"/>
        <c:delete val="1"/>
      </c:legendEntry>
      <c:layout>
        <c:manualLayout>
          <c:xMode val="edge"/>
          <c:yMode val="edge"/>
          <c:x val="0.12906524151599216"/>
          <c:y val="0.96145516600563297"/>
          <c:w val="0.73976447564068193"/>
          <c:h val="3.85448339943670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200" baseline="0" dirty="0"/>
              <a:t>Black Panther: Wakanda Forever – Predicted TVR Curve</a:t>
            </a:r>
          </a:p>
          <a:p>
            <a:pPr>
              <a:defRPr/>
            </a:pPr>
            <a:r>
              <a:rPr lang="en-GB" sz="800" baseline="0" dirty="0"/>
              <a:t>Industry admissions / opening six weeks</a:t>
            </a:r>
            <a:endParaRPr lang="en-US" sz="800" dirty="0"/>
          </a:p>
        </c:rich>
      </c:tx>
      <c:layout>
        <c:manualLayout>
          <c:xMode val="edge"/>
          <c:yMode val="edge"/>
          <c:x val="0.30899585535382851"/>
          <c:y val="7.250026783235425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3538452658717865E-2"/>
          <c:y val="0.10341301732197121"/>
          <c:w val="0.94113434646906413"/>
          <c:h val="0.75887647786197565"/>
        </c:manualLayout>
      </c:layout>
      <c:lineChart>
        <c:grouping val="standard"/>
        <c:varyColors val="0"/>
        <c:ser>
          <c:idx val="0"/>
          <c:order val="0"/>
          <c:tx>
            <c:strRef>
              <c:f>Sheet3!$B$2</c:f>
              <c:strCache>
                <c:ptCount val="1"/>
                <c:pt idx="0">
                  <c:v>16-34 Adults</c:v>
                </c:pt>
              </c:strCache>
            </c:strRef>
          </c:tx>
          <c:spPr>
            <a:ln w="28575" cap="rnd">
              <a:solidFill>
                <a:schemeClr val="accent1"/>
              </a:solidFill>
              <a:round/>
            </a:ln>
            <a:effectLst/>
          </c:spPr>
          <c:marker>
            <c:symbol val="none"/>
          </c:marker>
          <c:dLbls>
            <c:dLbl>
              <c:idx val="6"/>
              <c:layout>
                <c:manualLayout>
                  <c:x val="0"/>
                  <c:y val="4.83335118882361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01-43BD-A9B8-B0CE1A4E6BD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11/11 - 17/11</c:v>
                </c:pt>
                <c:pt idx="6">
                  <c:v>16/12 - 22/12</c:v>
                </c:pt>
              </c:strCache>
            </c:strRef>
          </c:cat>
          <c:val>
            <c:numRef>
              <c:f>Sheet3!$B$3:$B$9</c:f>
              <c:numCache>
                <c:formatCode>0.0</c:formatCode>
                <c:ptCount val="7"/>
                <c:pt idx="0" formatCode="General">
                  <c:v>0</c:v>
                </c:pt>
                <c:pt idx="1">
                  <c:v>11.47</c:v>
                </c:pt>
                <c:pt idx="2">
                  <c:v>17.21</c:v>
                </c:pt>
                <c:pt idx="3">
                  <c:v>20.07</c:v>
                </c:pt>
                <c:pt idx="4">
                  <c:v>21.51</c:v>
                </c:pt>
                <c:pt idx="5">
                  <c:v>22.35</c:v>
                </c:pt>
                <c:pt idx="6">
                  <c:v>22.75</c:v>
                </c:pt>
              </c:numCache>
            </c:numRef>
          </c:val>
          <c:smooth val="0"/>
          <c:extLst>
            <c:ext xmlns:c16="http://schemas.microsoft.com/office/drawing/2014/chart" uri="{C3380CC4-5D6E-409C-BE32-E72D297353CC}">
              <c16:uniqueId val="{00000000-F301-43BD-A9B8-B0CE1A4E6BD7}"/>
            </c:ext>
          </c:extLst>
        </c:ser>
        <c:ser>
          <c:idx val="1"/>
          <c:order val="1"/>
          <c:tx>
            <c:strRef>
              <c:f>Sheet3!#REF!</c:f>
              <c:strCache>
                <c:ptCount val="1"/>
                <c:pt idx="0">
                  <c:v>#REF!</c:v>
                </c:pt>
              </c:strCache>
            </c:strRef>
          </c:tx>
          <c:spPr>
            <a:ln w="28575" cap="rnd">
              <a:solidFill>
                <a:schemeClr val="accent2"/>
              </a:solidFill>
              <a:round/>
            </a:ln>
            <a:effectLst/>
          </c:spPr>
          <c:marker>
            <c:symbol val="none"/>
          </c:marker>
          <c:cat>
            <c:strRef>
              <c:f>Sheet3!$A$3:$A$9</c:f>
              <c:strCache>
                <c:ptCount val="7"/>
                <c:pt idx="0">
                  <c:v>x</c:v>
                </c:pt>
                <c:pt idx="1">
                  <c:v>11/11 - 17/11</c:v>
                </c:pt>
                <c:pt idx="6">
                  <c:v>16/12 - 22/12</c:v>
                </c:pt>
              </c:strCache>
            </c:strRef>
          </c:cat>
          <c:val>
            <c:numRef>
              <c:f>Sheet3!#REF!</c:f>
              <c:numCache>
                <c:formatCode>General</c:formatCode>
                <c:ptCount val="1"/>
                <c:pt idx="0">
                  <c:v>1</c:v>
                </c:pt>
              </c:numCache>
            </c:numRef>
          </c:val>
          <c:smooth val="0"/>
          <c:extLst>
            <c:ext xmlns:c16="http://schemas.microsoft.com/office/drawing/2014/chart" uri="{C3380CC4-5D6E-409C-BE32-E72D297353CC}">
              <c16:uniqueId val="{00000001-F301-43BD-A9B8-B0CE1A4E6BD7}"/>
            </c:ext>
          </c:extLst>
        </c:ser>
        <c:ser>
          <c:idx val="2"/>
          <c:order val="2"/>
          <c:tx>
            <c:strRef>
              <c:f>Sheet3!$C$2</c:f>
              <c:strCache>
                <c:ptCount val="1"/>
                <c:pt idx="0">
                  <c:v>16-34 Men</c:v>
                </c:pt>
              </c:strCache>
            </c:strRef>
          </c:tx>
          <c:spPr>
            <a:ln w="28575" cap="rnd">
              <a:solidFill>
                <a:schemeClr val="accent4"/>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01-43BD-A9B8-B0CE1A4E6BD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Sheet3!$A$3:$A$9</c:f>
              <c:strCache>
                <c:ptCount val="7"/>
                <c:pt idx="0">
                  <c:v>x</c:v>
                </c:pt>
                <c:pt idx="1">
                  <c:v>11/11 - 17/11</c:v>
                </c:pt>
                <c:pt idx="6">
                  <c:v>16/12 - 22/12</c:v>
                </c:pt>
              </c:strCache>
            </c:strRef>
          </c:cat>
          <c:val>
            <c:numRef>
              <c:f>Sheet3!$C$3:$C$9</c:f>
              <c:numCache>
                <c:formatCode>0.0</c:formatCode>
                <c:ptCount val="7"/>
                <c:pt idx="0" formatCode="General">
                  <c:v>0</c:v>
                </c:pt>
                <c:pt idx="1">
                  <c:v>14.49</c:v>
                </c:pt>
                <c:pt idx="2">
                  <c:v>21.73</c:v>
                </c:pt>
                <c:pt idx="3">
                  <c:v>25.35</c:v>
                </c:pt>
                <c:pt idx="4">
                  <c:v>27.16</c:v>
                </c:pt>
                <c:pt idx="5">
                  <c:v>28.22</c:v>
                </c:pt>
                <c:pt idx="6">
                  <c:v>28.73</c:v>
                </c:pt>
              </c:numCache>
            </c:numRef>
          </c:val>
          <c:smooth val="0"/>
          <c:extLst>
            <c:ext xmlns:c16="http://schemas.microsoft.com/office/drawing/2014/chart" uri="{C3380CC4-5D6E-409C-BE32-E72D297353CC}">
              <c16:uniqueId val="{00000002-F301-43BD-A9B8-B0CE1A4E6BD7}"/>
            </c:ext>
          </c:extLst>
        </c:ser>
        <c:ser>
          <c:idx val="3"/>
          <c:order val="3"/>
          <c:tx>
            <c:strRef>
              <c:f>Sheet3!$D$2</c:f>
              <c:strCache>
                <c:ptCount val="1"/>
                <c:pt idx="0">
                  <c:v>16-34 ABC1 Men </c:v>
                </c:pt>
              </c:strCache>
            </c:strRef>
          </c:tx>
          <c:spPr>
            <a:ln w="28575" cap="rnd">
              <a:solidFill>
                <a:schemeClr val="bg2"/>
              </a:solidFill>
              <a:round/>
            </a:ln>
            <a:effectLst/>
          </c:spPr>
          <c:marker>
            <c:symbol val="none"/>
          </c:marker>
          <c:dLbls>
            <c:dLbl>
              <c:idx val="6"/>
              <c:layout>
                <c:manualLayout>
                  <c:x val="-1.0654401744435969E-3"/>
                  <c:y val="-1.6916729160882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82-40F3-869B-90C9A6605ACA}"/>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11/11 - 17/11</c:v>
                </c:pt>
                <c:pt idx="6">
                  <c:v>16/12 - 22/12</c:v>
                </c:pt>
              </c:strCache>
            </c:strRef>
          </c:cat>
          <c:val>
            <c:numRef>
              <c:f>Sheet3!$D$3:$D$9</c:f>
              <c:numCache>
                <c:formatCode>0.0</c:formatCode>
                <c:ptCount val="7"/>
                <c:pt idx="0" formatCode="General">
                  <c:v>0</c:v>
                </c:pt>
                <c:pt idx="1">
                  <c:v>17.3</c:v>
                </c:pt>
                <c:pt idx="2">
                  <c:v>25.95</c:v>
                </c:pt>
                <c:pt idx="3">
                  <c:v>30.28</c:v>
                </c:pt>
                <c:pt idx="4">
                  <c:v>32.44</c:v>
                </c:pt>
                <c:pt idx="5">
                  <c:v>33.700000000000003</c:v>
                </c:pt>
                <c:pt idx="6">
                  <c:v>34.31</c:v>
                </c:pt>
              </c:numCache>
            </c:numRef>
          </c:val>
          <c:smooth val="0"/>
          <c:extLst>
            <c:ext xmlns:c16="http://schemas.microsoft.com/office/drawing/2014/chart" uri="{C3380CC4-5D6E-409C-BE32-E72D297353CC}">
              <c16:uniqueId val="{00000000-9C82-40F3-869B-90C9A6605ACA}"/>
            </c:ext>
          </c:extLst>
        </c:ser>
        <c:dLbls>
          <c:showLegendKey val="0"/>
          <c:showVal val="0"/>
          <c:showCatName val="0"/>
          <c:showSerName val="0"/>
          <c:showPercent val="0"/>
          <c:showBubbleSize val="0"/>
        </c:dLbls>
        <c:smooth val="0"/>
        <c:axId val="398179496"/>
        <c:axId val="398177856"/>
      </c:lineChart>
      <c:catAx>
        <c:axId val="398179496"/>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7856"/>
        <c:crosses val="autoZero"/>
        <c:auto val="1"/>
        <c:lblAlgn val="ctr"/>
        <c:lblOffset val="100"/>
        <c:noMultiLvlLbl val="0"/>
      </c:catAx>
      <c:valAx>
        <c:axId val="398177856"/>
        <c:scaling>
          <c:orientation val="minMax"/>
          <c:max val="40"/>
          <c:min val="0"/>
        </c:scaling>
        <c:delete val="0"/>
        <c:axPos val="l"/>
        <c:majorGridlines>
          <c:spPr>
            <a:ln w="952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r>
                  <a:rPr lang="en-GB" sz="900" dirty="0"/>
                  <a:t>Target</a:t>
                </a:r>
                <a:r>
                  <a:rPr lang="en-GB" sz="900" baseline="0" dirty="0"/>
                  <a:t> audience TVRs (industry admissions)</a:t>
                </a:r>
                <a:endParaRPr lang="en-US" sz="900" dirty="0"/>
              </a:p>
            </c:rich>
          </c:tx>
          <c:layout>
            <c:manualLayout>
              <c:xMode val="edge"/>
              <c:yMode val="edge"/>
              <c:x val="5.3272008722179845E-4"/>
              <c:y val="0.2498271602831973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9496"/>
        <c:crosses val="autoZero"/>
        <c:crossBetween val="between"/>
      </c:valAx>
      <c:spPr>
        <a:noFill/>
        <a:ln>
          <a:noFill/>
        </a:ln>
        <a:effectLst/>
      </c:spPr>
    </c:plotArea>
    <c:legend>
      <c:legendPos val="b"/>
      <c:legendEntry>
        <c:idx val="1"/>
        <c:delete val="1"/>
      </c:legendEntry>
      <c:layout>
        <c:manualLayout>
          <c:xMode val="edge"/>
          <c:yMode val="edge"/>
          <c:x val="0.12906524151599216"/>
          <c:y val="0.96145516600563297"/>
          <c:w val="0.73976447564068193"/>
          <c:h val="3.85448339943670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6/1/2022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32476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16085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7454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73117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00959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257317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7.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2.png"/><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2.png"/><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2.png"/><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2.png"/><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2.png"/><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2.png"/><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2.png"/><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2.png"/><Relationship Id="rId2" Type="http://schemas.openxmlformats.org/officeDocument/2006/relationships/tags" Target="../tags/tag86.xml"/><Relationship Id="rId1" Type="http://schemas.openxmlformats.org/officeDocument/2006/relationships/vmlDrawing" Target="../drawings/vmlDrawing8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2.png"/><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9.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0.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2.xml"/><Relationship Id="rId1" Type="http://schemas.openxmlformats.org/officeDocument/2006/relationships/vmlDrawing" Target="../drawings/vmlDrawing111.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7.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8.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9.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1.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2.xml"/><Relationship Id="rId1" Type="http://schemas.openxmlformats.org/officeDocument/2006/relationships/vmlDrawing" Target="../drawings/vmlDrawing121.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3.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121.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4.xml"/><Relationship Id="rId1" Type="http://schemas.openxmlformats.org/officeDocument/2006/relationships/vmlDrawing" Target="../drawings/vmlDrawing123.vml"/><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5.xml"/><Relationship Id="rId1" Type="http://schemas.openxmlformats.org/officeDocument/2006/relationships/vmlDrawing" Target="../drawings/vmlDrawing124.v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6.xml"/><Relationship Id="rId1" Type="http://schemas.openxmlformats.org/officeDocument/2006/relationships/vmlDrawing" Target="../drawings/vmlDrawing125.vml"/><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7.xml"/><Relationship Id="rId1" Type="http://schemas.openxmlformats.org/officeDocument/2006/relationships/vmlDrawing" Target="../drawings/vmlDrawing126.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1.emf"/><Relationship Id="rId4" Type="http://schemas.openxmlformats.org/officeDocument/2006/relationships/oleObject" Target="../embeddings/oleObject127.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2.xml"/><Relationship Id="rId1" Type="http://schemas.openxmlformats.org/officeDocument/2006/relationships/vmlDrawing" Target="../drawings/vmlDrawing131.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3.xml"/><Relationship Id="rId1" Type="http://schemas.openxmlformats.org/officeDocument/2006/relationships/vmlDrawing" Target="../drawings/vmlDrawing132.vml"/><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4.xml"/><Relationship Id="rId1" Type="http://schemas.openxmlformats.org/officeDocument/2006/relationships/vmlDrawing" Target="../drawings/vmlDrawing133.vml"/><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35.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9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30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786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991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7947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0940"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4672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6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3650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98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904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4012"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70209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503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6509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743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606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0248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708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1573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8229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810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18380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5488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913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9168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118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6592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20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3599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488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5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76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3228"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0618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425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9880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527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3065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6300"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1476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7324"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6095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34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6607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37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8423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39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1341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142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9293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380"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244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9594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346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9975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449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6193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2052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67381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8694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8049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5238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2937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065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2" y="270001"/>
            <a:ext cx="12413343" cy="29715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0"/>
            <a:ext cx="8259575" cy="214059"/>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1" y="2030283"/>
            <a:ext cx="8426275" cy="4210169"/>
          </a:xfrm>
        </p:spPr>
        <p:txBody>
          <a:bodyPr/>
          <a:lstStyle>
            <a:lvl1pPr>
              <a:lnSpc>
                <a:spcPts val="1999"/>
              </a:lnSpc>
              <a:defRPr sz="1799">
                <a:solidFill>
                  <a:schemeClr val="tx2"/>
                </a:solidFill>
              </a:defRPr>
            </a:lvl1pPr>
            <a:lvl2pPr>
              <a:lnSpc>
                <a:spcPts val="1999"/>
              </a:lnSpc>
              <a:defRPr sz="1799"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4842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40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075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2" y="270001"/>
            <a:ext cx="12413343" cy="29715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1"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1" y="1658710"/>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1" y="1987013"/>
            <a:ext cx="8426275" cy="4210169"/>
          </a:xfrm>
        </p:spPr>
        <p:txBody>
          <a:bodyPr/>
          <a:lstStyle>
            <a:lvl1pPr>
              <a:lnSpc>
                <a:spcPts val="1999"/>
              </a:lnSpc>
              <a:defRPr sz="1799">
                <a:solidFill>
                  <a:schemeClr val="tx2"/>
                </a:solidFill>
              </a:defRPr>
            </a:lvl1pPr>
            <a:lvl2pPr>
              <a:lnSpc>
                <a:spcPts val="1599"/>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312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2" y="270001"/>
            <a:ext cx="12413343" cy="297158"/>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2"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2" y="1658710"/>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2" y="1987013"/>
            <a:ext cx="6664200" cy="4210169"/>
          </a:xfrm>
        </p:spPr>
        <p:txBody>
          <a:bodyPr/>
          <a:lstStyle>
            <a:lvl1pPr>
              <a:lnSpc>
                <a:spcPts val="1999"/>
              </a:lnSpc>
              <a:defRPr sz="1799">
                <a:solidFill>
                  <a:schemeClr val="tx2"/>
                </a:solidFill>
              </a:defRPr>
            </a:lvl1pPr>
            <a:lvl2pPr>
              <a:lnSpc>
                <a:spcPts val="1599"/>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199"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3363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1"/>
            <a:ext cx="5397500" cy="4444999"/>
          </a:xfrm>
        </p:spPr>
        <p:txBody>
          <a:bodyPr/>
          <a:lstStyle>
            <a:lvl1pPr algn="ctr">
              <a:defRPr sz="2501">
                <a:solidFill>
                  <a:schemeClr val="bg1"/>
                </a:solidFill>
                <a:latin typeface="Impact" charset="0"/>
                <a:ea typeface="Impact" charset="0"/>
                <a:cs typeface="Impact" charset="0"/>
              </a:defRPr>
            </a:lvl1pPr>
            <a:lvl2pPr algn="ctr">
              <a:defRPr sz="2501">
                <a:solidFill>
                  <a:schemeClr val="bg1"/>
                </a:solidFill>
                <a:latin typeface="Impact" charset="0"/>
                <a:ea typeface="Impact" charset="0"/>
                <a:cs typeface="Impact" charset="0"/>
              </a:defRPr>
            </a:lvl2pPr>
            <a:lvl3pPr algn="ctr">
              <a:defRPr sz="2501">
                <a:solidFill>
                  <a:schemeClr val="bg1"/>
                </a:solidFill>
                <a:latin typeface="Impact" charset="0"/>
                <a:ea typeface="Impact" charset="0"/>
                <a:cs typeface="Impact" charset="0"/>
              </a:defRPr>
            </a:lvl3pPr>
            <a:lvl4pPr algn="ctr">
              <a:defRPr sz="2501">
                <a:solidFill>
                  <a:schemeClr val="bg1"/>
                </a:solidFill>
                <a:latin typeface="Impact" charset="0"/>
                <a:ea typeface="Impact" charset="0"/>
                <a:cs typeface="Impact" charset="0"/>
              </a:defRPr>
            </a:lvl4pPr>
            <a:lvl5pPr algn="ctr">
              <a:defRPr sz="2501">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98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08577"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2" y="270001"/>
            <a:ext cx="12413343" cy="29963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5"/>
            <a:ext cx="8259575"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8"/>
            <a:ext cx="8259575" cy="243663"/>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6"/>
            <a:ext cx="5235068" cy="4218272"/>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6"/>
            <a:ext cx="5232045" cy="4218272"/>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8451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096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2" y="270001"/>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50"/>
            <a:ext cx="8429894" cy="3784532"/>
          </a:xfrm>
        </p:spPr>
        <p:txBody>
          <a:bodyPr/>
          <a:lstStyle>
            <a:lvl1pPr>
              <a:lnSpc>
                <a:spcPts val="1999"/>
              </a:lnSpc>
              <a:defRPr sz="1799">
                <a:solidFill>
                  <a:schemeClr val="tx2"/>
                </a:solidFill>
              </a:defRPr>
            </a:lvl1pPr>
            <a:lvl2pPr>
              <a:lnSpc>
                <a:spcPts val="1599"/>
              </a:lnSpc>
              <a:defRPr sz="1400" b="0">
                <a:solidFill>
                  <a:schemeClr val="bg1"/>
                </a:solidFill>
              </a:defRPr>
            </a:lvl2pPr>
            <a:lvl3pPr>
              <a:lnSpc>
                <a:spcPts val="1500"/>
              </a:lnSpc>
              <a:defRPr/>
            </a:lvl3pPr>
            <a:lvl4pPr>
              <a:lnSpc>
                <a:spcPts val="1599"/>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7224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106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2" y="270001"/>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5"/>
            <a:ext cx="8259575"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1" y="2404101"/>
            <a:ext cx="12423739" cy="3784532"/>
          </a:xfrm>
        </p:spPr>
        <p:txBody>
          <a:bodyPr/>
          <a:lstStyle>
            <a:lvl1pPr>
              <a:lnSpc>
                <a:spcPts val="1999"/>
              </a:lnSpc>
              <a:defRPr sz="1799">
                <a:solidFill>
                  <a:schemeClr val="tx2"/>
                </a:solidFill>
              </a:defRPr>
            </a:lvl1pPr>
            <a:lvl2pPr>
              <a:lnSpc>
                <a:spcPts val="1999"/>
              </a:lnSpc>
              <a:defRPr sz="1799" b="0">
                <a:solidFill>
                  <a:schemeClr val="bg1"/>
                </a:solidFill>
              </a:defRPr>
            </a:lvl2pPr>
            <a:lvl3pPr>
              <a:lnSpc>
                <a:spcPts val="1500"/>
              </a:lnSpc>
              <a:defRPr/>
            </a:lvl3pPr>
            <a:lvl4pPr>
              <a:lnSpc>
                <a:spcPts val="1599"/>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3217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11649"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2"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5"/>
            <a:ext cx="5962850" cy="3788814"/>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1"/>
            <a:ext cx="8259575"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8"/>
            <a:ext cx="8259575" cy="248708"/>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3" y="2461175"/>
            <a:ext cx="5961600" cy="3781359"/>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9433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1267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2" y="270000"/>
            <a:ext cx="12413343" cy="289207"/>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1"/>
            <a:ext cx="4036622"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5" y="1491461"/>
            <a:ext cx="4036622"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5" y="1779577"/>
            <a:ext cx="4036622" cy="248708"/>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2" y="1491461"/>
            <a:ext cx="4036622"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2" y="1779577"/>
            <a:ext cx="4036622" cy="248708"/>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1" y="2458635"/>
            <a:ext cx="4133323" cy="3543733"/>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8" cy="3543733"/>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5" y="2452724"/>
            <a:ext cx="4165675" cy="3543733"/>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0720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1369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2"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1" y="1382530"/>
            <a:ext cx="8209109"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662267"/>
            <a:ext cx="8209109" cy="248708"/>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3" y="2376189"/>
            <a:ext cx="4680000" cy="1800000"/>
          </a:xfrm>
        </p:spPr>
        <p:txBody>
          <a:bodyPr anchor="ct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3" y="4442806"/>
            <a:ext cx="4680000" cy="1800000"/>
          </a:xfrm>
        </p:spPr>
        <p:txBody>
          <a:bodyPr anchor="ct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1326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1472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8"/>
            <a:ext cx="4680000" cy="1800000"/>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8"/>
            <a:ext cx="4680000" cy="1800000"/>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2"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1" y="1368645"/>
            <a:ext cx="8209109"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649869"/>
            <a:ext cx="8209109" cy="248708"/>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227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42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1574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2"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1" y="1382530"/>
            <a:ext cx="8209109" cy="214059"/>
          </a:xfrm>
          <a:prstGeom prst="rect">
            <a:avLst/>
          </a:prstGeo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662267"/>
            <a:ext cx="8209109" cy="248708"/>
          </a:xfrm>
          <a:prstGeom prst="rect">
            <a:avLst/>
          </a:prstGeo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3" y="2376189"/>
            <a:ext cx="4680000" cy="1800000"/>
          </a:xfrm>
          <a:prstGeom prst="rect">
            <a:avLst/>
          </a:prstGeom>
        </p:spPr>
        <p:txBody>
          <a:bodyPr anchor="ct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3" y="4442806"/>
            <a:ext cx="4680000" cy="1800000"/>
          </a:xfrm>
          <a:prstGeom prst="rect">
            <a:avLst/>
          </a:prstGeom>
        </p:spPr>
        <p:txBody>
          <a:bodyPr anchor="ct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8521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1676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8"/>
            <a:ext cx="4680000" cy="1800000"/>
          </a:xfrm>
          <a:prstGeom prst="rect">
            <a:avLst/>
          </a:prstGeo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8"/>
            <a:ext cx="4680000" cy="1800000"/>
          </a:xfrm>
          <a:prstGeom prst="rect">
            <a:avLst/>
          </a:prstGeo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2"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1" y="1368645"/>
            <a:ext cx="8209109" cy="214059"/>
          </a:xfrm>
          <a:prstGeom prst="rect">
            <a:avLst/>
          </a:prstGeo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649869"/>
            <a:ext cx="8209109" cy="248708"/>
          </a:xfrm>
          <a:prstGeom prst="rect">
            <a:avLst/>
          </a:prstGeo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555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1779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2"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2"/>
            <a:ext cx="8209109"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1" y="2412995"/>
            <a:ext cx="4680000" cy="1800000"/>
          </a:xfrm>
        </p:spPr>
        <p:txBody>
          <a:bodyPr/>
          <a:lstStyle>
            <a:lvl1pPr>
              <a:lnSpc>
                <a:spcPts val="1899"/>
              </a:lnSpc>
              <a:defRPr sz="1799" baseline="0">
                <a:solidFill>
                  <a:schemeClr val="tx2"/>
                </a:solidFill>
              </a:defRPr>
            </a:lvl1pPr>
            <a:lvl2pPr>
              <a:lnSpc>
                <a:spcPts val="18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1" y="4445674"/>
            <a:ext cx="4680000" cy="1800000"/>
          </a:xfrm>
        </p:spPr>
        <p:txBody>
          <a:bodyPr/>
          <a:lstStyle>
            <a:lvl1pPr>
              <a:lnSpc>
                <a:spcPts val="1899"/>
              </a:lnSpc>
              <a:defRPr sz="1799" baseline="0">
                <a:solidFill>
                  <a:schemeClr val="tx2"/>
                </a:solidFill>
              </a:defRPr>
            </a:lvl1pPr>
            <a:lvl2pPr>
              <a:lnSpc>
                <a:spcPts val="18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1" y="2417034"/>
            <a:ext cx="4680000" cy="1800000"/>
          </a:xfrm>
        </p:spPr>
        <p:txBody>
          <a:bodyPr/>
          <a:lstStyle>
            <a:lvl1pPr>
              <a:lnSpc>
                <a:spcPts val="1899"/>
              </a:lnSpc>
              <a:defRPr sz="1799" baseline="0">
                <a:solidFill>
                  <a:schemeClr val="tx2"/>
                </a:solidFill>
              </a:defRPr>
            </a:lvl1pPr>
            <a:lvl2pPr>
              <a:lnSpc>
                <a:spcPts val="18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1" y="4445674"/>
            <a:ext cx="4680000" cy="1800000"/>
          </a:xfrm>
        </p:spPr>
        <p:txBody>
          <a:bodyPr/>
          <a:lstStyle>
            <a:lvl1pPr>
              <a:lnSpc>
                <a:spcPts val="1899"/>
              </a:lnSpc>
              <a:defRPr sz="1799" baseline="0">
                <a:solidFill>
                  <a:schemeClr val="tx2"/>
                </a:solidFill>
              </a:defRPr>
            </a:lvl1pPr>
            <a:lvl2pPr>
              <a:lnSpc>
                <a:spcPts val="18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8328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1881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3"/>
            <a:ext cx="3081873" cy="1046487"/>
          </a:xfrm>
        </p:spPr>
        <p:txBody>
          <a:bodyPr/>
          <a:lstStyle>
            <a:lvl1pPr>
              <a:lnSpc>
                <a:spcPts val="1996"/>
              </a:lnSpc>
              <a:defRPr sz="1799" baseline="0">
                <a:solidFill>
                  <a:schemeClr val="tx2"/>
                </a:solidFill>
              </a:defRPr>
            </a:lvl1pPr>
            <a:lvl2pPr>
              <a:lnSpc>
                <a:spcPts val="1996"/>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3"/>
            <a:ext cx="3088538" cy="1046487"/>
          </a:xfrm>
        </p:spPr>
        <p:txBody>
          <a:bodyPr/>
          <a:lstStyle>
            <a:lvl1pPr>
              <a:lnSpc>
                <a:spcPts val="1996"/>
              </a:lnSpc>
              <a:defRPr sz="1799" baseline="0">
                <a:solidFill>
                  <a:schemeClr val="tx2"/>
                </a:solidFill>
              </a:defRPr>
            </a:lvl1pPr>
            <a:lvl2pPr>
              <a:lnSpc>
                <a:spcPts val="1996"/>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2" y="3553113"/>
            <a:ext cx="3097100" cy="1046487"/>
          </a:xfrm>
        </p:spPr>
        <p:txBody>
          <a:bodyPr/>
          <a:lstStyle>
            <a:lvl1pPr>
              <a:lnSpc>
                <a:spcPts val="1996"/>
              </a:lnSpc>
              <a:defRPr sz="1799" baseline="0">
                <a:solidFill>
                  <a:schemeClr val="tx2"/>
                </a:solidFill>
              </a:defRPr>
            </a:lvl1pPr>
            <a:lvl2pPr>
              <a:lnSpc>
                <a:spcPts val="1996"/>
              </a:lnSpc>
              <a:defRPr sz="1799" b="0">
                <a:solidFill>
                  <a:schemeClr val="bg1"/>
                </a:solidFill>
              </a:defRPr>
            </a:lvl2pPr>
            <a:lvl3pPr>
              <a:lnSpc>
                <a:spcPts val="1500"/>
              </a:lnSpc>
              <a:defRPr/>
            </a:lvl3pPr>
            <a:lvl4pPr>
              <a:lnSpc>
                <a:spcPts val="15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3"/>
            <a:ext cx="3088949" cy="1046487"/>
          </a:xfrm>
        </p:spPr>
        <p:txBody>
          <a:bodyPr/>
          <a:lstStyle>
            <a:lvl1pPr>
              <a:lnSpc>
                <a:spcPts val="1996"/>
              </a:lnSpc>
              <a:defRPr sz="1799" baseline="0">
                <a:solidFill>
                  <a:schemeClr val="tx2"/>
                </a:solidFill>
              </a:defRPr>
            </a:lvl1pPr>
            <a:lvl2pPr>
              <a:lnSpc>
                <a:spcPts val="1996"/>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2" y="270001"/>
            <a:ext cx="12413343" cy="29715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1" y="1371820"/>
            <a:ext cx="8209109" cy="214059"/>
          </a:xfr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668335"/>
            <a:ext cx="8209109" cy="248708"/>
          </a:xfr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4250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1984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1" y="4087685"/>
            <a:ext cx="4156813" cy="1003948"/>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1" y="1901114"/>
            <a:ext cx="4156813" cy="1003948"/>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1" y="2984757"/>
            <a:ext cx="4156813" cy="1003948"/>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4" cy="1003948"/>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4"/>
            <a:ext cx="4169404" cy="1003948"/>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7"/>
            <a:ext cx="4169404" cy="1003948"/>
          </a:xfr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1"/>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8300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1"/>
            <a:ext cx="5962850" cy="270108"/>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5"/>
            <a:ext cx="5962850" cy="3788814"/>
          </a:xfrm>
          <a:prstGeom prst="rect">
            <a:avLst/>
          </a:prstGeo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5" y="651956"/>
            <a:ext cx="5961600" cy="436608"/>
          </a:xfrm>
          <a:prstGeom prst="rect">
            <a:avLst/>
          </a:prstGeo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2" y="1502941"/>
            <a:ext cx="3718904" cy="286100"/>
          </a:xfrm>
          <a:prstGeom prst="rect">
            <a:avLst/>
          </a:prstGeo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2" y="1761006"/>
            <a:ext cx="3718904" cy="332413"/>
          </a:xfrm>
          <a:prstGeom prst="rect">
            <a:avLst/>
          </a:prstGeo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2" y="2461175"/>
            <a:ext cx="5961600" cy="3781359"/>
          </a:xfrm>
          <a:prstGeom prst="rect">
            <a:avLst/>
          </a:prstGeom>
        </p:spPr>
        <p:txBody>
          <a:bodyPr/>
          <a:lstStyle>
            <a:lvl1pPr>
              <a:lnSpc>
                <a:spcPts val="1999"/>
              </a:lnSpc>
              <a:defRPr sz="1799" baseline="0">
                <a:solidFill>
                  <a:schemeClr val="tx2"/>
                </a:solidFill>
              </a:defRPr>
            </a:lvl1pPr>
            <a:lvl2pPr>
              <a:lnSpc>
                <a:spcPts val="1999"/>
              </a:lnSpc>
              <a:defRPr sz="1799" b="0">
                <a:solidFill>
                  <a:schemeClr val="bg1"/>
                </a:solidFill>
              </a:defRPr>
            </a:lvl2pPr>
            <a:lvl3pPr>
              <a:lnSpc>
                <a:spcPts val="1500"/>
              </a:lnSpc>
              <a:defRPr/>
            </a:lvl3pPr>
            <a:lvl4pPr>
              <a:lnSpc>
                <a:spcPts val="1599"/>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0"/>
          </a:xfrm>
          <a:prstGeom prst="rect">
            <a:avLst/>
          </a:prstGeom>
        </p:spPr>
        <p:txBody>
          <a:bodyPr anchor="t" anchorCtr="0"/>
          <a:lstStyle>
            <a:lvl1pPr>
              <a:lnSpc>
                <a:spcPts val="1683"/>
              </a:lnSpc>
              <a:buNone/>
              <a:defRPr lang="en-GB" sz="1400" b="1" kern="1200" baseline="0" dirty="0">
                <a:solidFill>
                  <a:schemeClr val="bg1"/>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2" y="651956"/>
            <a:ext cx="5961600" cy="436608"/>
          </a:xfrm>
          <a:prstGeom prst="rect">
            <a:avLst/>
          </a:prstGeo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6" y="191581"/>
            <a:ext cx="5962650" cy="425451"/>
          </a:xfrm>
        </p:spPr>
        <p:txBody>
          <a:bodyPr/>
          <a:lstStyle>
            <a:lvl1pPr>
              <a:defRPr sz="2801"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79438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1"/>
            <a:ext cx="5962850" cy="270108"/>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5" y="651956"/>
            <a:ext cx="5961600" cy="436608"/>
          </a:xfrm>
          <a:prstGeom prst="rect">
            <a:avLst/>
          </a:prstGeo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2" y="651956"/>
            <a:ext cx="5961600" cy="436608"/>
          </a:xfrm>
          <a:prstGeom prst="rect">
            <a:avLst/>
          </a:prstGeom>
        </p:spPr>
        <p:txBody>
          <a:bodyPr anchor="t" anchorCtr="0"/>
          <a:lstStyle>
            <a:lvl1pPr>
              <a:lnSpc>
                <a:spcPts val="1683"/>
              </a:lnSpc>
              <a:buNone/>
              <a:defRPr lang="en-GB" sz="1400" b="1" kern="1200" baseline="0" dirty="0">
                <a:solidFill>
                  <a:schemeClr val="accent6"/>
                </a:solidFill>
                <a:latin typeface="+mn-lt"/>
                <a:ea typeface="+mn-ea"/>
                <a:cs typeface="+mn-cs"/>
              </a:defRPr>
            </a:lvl1pPr>
          </a:lstStyle>
          <a:p>
            <a:pPr marL="96868" lvl="0" indent="-96868" algn="l" defTabSz="961807"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6" y="191581"/>
            <a:ext cx="5962650" cy="425451"/>
          </a:xfrm>
        </p:spPr>
        <p:txBody>
          <a:bodyPr/>
          <a:lstStyle>
            <a:lvl1pPr>
              <a:defRPr sz="2801"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1" y="1253355"/>
            <a:ext cx="5961600" cy="2190132"/>
          </a:xfrm>
          <a:solidFill>
            <a:schemeClr val="accent5"/>
          </a:solidFill>
        </p:spPr>
        <p:txBody>
          <a:bodyPr/>
          <a:lstStyle>
            <a:lvl1pPr marL="0" marR="0" indent="0" algn="ctr" defTabSz="961807"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1" y="4152784"/>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9"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9" cy="238717"/>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9"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9" cy="238717"/>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5" cy="1727352"/>
          </a:xfrm>
          <a:solidFill>
            <a:schemeClr val="accent5"/>
          </a:solidFill>
        </p:spPr>
        <p:txBody>
          <a:bodyPr/>
          <a:lstStyle>
            <a:lvl1pPr marL="0" marR="0" indent="0" algn="ctr" defTabSz="961807"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8"/>
            <a:ext cx="1158805" cy="1727352"/>
          </a:xfrm>
          <a:solidFill>
            <a:schemeClr val="accent5"/>
          </a:solidFill>
        </p:spPr>
        <p:txBody>
          <a:bodyPr/>
          <a:lstStyle>
            <a:lvl1pPr marL="0" marR="0" indent="0" algn="ctr" defTabSz="961807"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5" cy="1727352"/>
          </a:xfrm>
          <a:solidFill>
            <a:schemeClr val="accent5"/>
          </a:solidFill>
        </p:spPr>
        <p:txBody>
          <a:bodyPr/>
          <a:lstStyle>
            <a:lvl1pPr marL="0" marR="0" indent="0" algn="ctr" defTabSz="961807"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9" y="1288551"/>
            <a:ext cx="1353755"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9" y="1501141"/>
            <a:ext cx="1353755"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9" y="3212051"/>
            <a:ext cx="1353755"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9" y="3424641"/>
            <a:ext cx="1353755"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9" y="5120780"/>
            <a:ext cx="1353755"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9" y="5333370"/>
            <a:ext cx="1353755"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4" y="1253354"/>
            <a:ext cx="1158805" cy="1727352"/>
          </a:xfrm>
          <a:solidFill>
            <a:schemeClr val="accent5"/>
          </a:solidFill>
        </p:spPr>
        <p:txBody>
          <a:bodyPr/>
          <a:lstStyle>
            <a:lvl1pPr marL="0" marR="0" indent="0" algn="ctr" defTabSz="961807"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4" y="3187068"/>
            <a:ext cx="1158805" cy="1727352"/>
          </a:xfrm>
          <a:solidFill>
            <a:schemeClr val="accent5"/>
          </a:solidFill>
        </p:spPr>
        <p:txBody>
          <a:bodyPr/>
          <a:lstStyle>
            <a:lvl1pPr marL="0" marR="0" indent="0" algn="ctr" defTabSz="961807"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4" y="5120780"/>
            <a:ext cx="1158805" cy="1727352"/>
          </a:xfrm>
          <a:solidFill>
            <a:schemeClr val="accent5"/>
          </a:solidFill>
        </p:spPr>
        <p:txBody>
          <a:bodyPr/>
          <a:lstStyle>
            <a:lvl1pPr marL="0" marR="0" indent="0" algn="ctr" defTabSz="961807"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9" y="1288551"/>
            <a:ext cx="1353755"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9" y="1501141"/>
            <a:ext cx="1353755"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9" y="3212051"/>
            <a:ext cx="1353755"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9" y="3424641"/>
            <a:ext cx="1353755"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9" y="5120780"/>
            <a:ext cx="1353755"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9" y="5333370"/>
            <a:ext cx="1353755"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51422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6" y="2026819"/>
            <a:ext cx="3504108" cy="3504108"/>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9" y="2026819"/>
            <a:ext cx="3504108" cy="3504108"/>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3" y="2026819"/>
            <a:ext cx="3504108" cy="3504108"/>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3166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3" y="2027237"/>
            <a:ext cx="3780001" cy="3779999"/>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1" cy="3779999"/>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1" cy="3779999"/>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2642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19999">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0413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52"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8"/>
            <a:ext cx="11314112" cy="2331774"/>
          </a:xfrm>
        </p:spPr>
        <p:txBody>
          <a:bodyPr anchor="ctr"/>
          <a:lstStyle>
            <a:lvl1pPr algn="ctr">
              <a:defRPr sz="19999">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3"/>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21"/>
            <a:ext cx="3116264" cy="123110"/>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1" y="664058"/>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8869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7" y="1751"/>
          <a:ext cx="2154" cy="1749"/>
        </p:xfrm>
        <a:graphic>
          <a:graphicData uri="http://schemas.openxmlformats.org/presentationml/2006/ole">
            <mc:AlternateContent xmlns:mc="http://schemas.openxmlformats.org/markup-compatibility/2006">
              <mc:Choice xmlns:v="urn:schemas-microsoft-com:vml" Requires="v">
                <p:oleObj spid="_x0000_s1208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2" y="806395"/>
            <a:ext cx="12423739"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9"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2" y="1371820"/>
            <a:ext cx="8259575" cy="214059"/>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2" y="1576699"/>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7" y="1905000"/>
            <a:ext cx="8426275" cy="4210169"/>
          </a:xfrm>
        </p:spPr>
        <p:txBody>
          <a:bodyPr/>
          <a:lstStyle>
            <a:lvl1pPr>
              <a:lnSpc>
                <a:spcPts val="1999"/>
              </a:lnSpc>
              <a:defRPr sz="1799">
                <a:solidFill>
                  <a:schemeClr val="tx2"/>
                </a:solidFill>
              </a:defRPr>
            </a:lvl1pPr>
            <a:lvl2pPr>
              <a:lnSpc>
                <a:spcPts val="1999"/>
              </a:lnSpc>
              <a:defRPr sz="1799"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07" rtl="0" eaLnBrk="1" latinLnBrk="0" hangingPunct="1">
              <a:lnSpc>
                <a:spcPts val="1599"/>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81229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9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1817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93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1155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1170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03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959"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8653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9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938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700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613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8031"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5318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47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055"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2121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07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4617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10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362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12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3861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5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7407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7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2174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19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4757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22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3750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3931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73378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8919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6002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067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129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72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280926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50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11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2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4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9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62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44"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6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4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9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716"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740"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6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8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81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83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6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8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90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6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5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98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00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2028"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8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52"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10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12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4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17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19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22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4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6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29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21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31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4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6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7336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6889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38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3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41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046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48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53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5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8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6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660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62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67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70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72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274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377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8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vmlDrawing" Target="../drawings/vmlDrawing74.v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3.xml"/><Relationship Id="rId16" Type="http://schemas.openxmlformats.org/officeDocument/2006/relationships/image" Target="../media/image1.emf"/><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oleObject" Target="../embeddings/oleObject73.bin"/><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ags" Target="../tags/tag75.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5.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3.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image" Target="../media/image1.emf"/><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oleObject" Target="../embeddings/oleObject76.bin"/><Relationship Id="rId2" Type="http://schemas.openxmlformats.org/officeDocument/2006/relationships/slideLayout" Target="../slideLayouts/slideLayout105.xml"/><Relationship Id="rId16" Type="http://schemas.openxmlformats.org/officeDocument/2006/relationships/tags" Target="../tags/tag78.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vmlDrawing" Target="../drawings/vmlDrawing77.vml"/><Relationship Id="rId10" Type="http://schemas.openxmlformats.org/officeDocument/2006/relationships/slideLayout" Target="../slideLayouts/slideLayout113.xml"/><Relationship Id="rId19" Type="http://schemas.openxmlformats.org/officeDocument/2006/relationships/image" Target="../media/image2.png"/><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oleObject" Target="../embeddings/oleObject87.bin"/><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tags" Target="../tags/tag89.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vmlDrawing" Target="../drawings/vmlDrawing88.v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theme" Target="../theme/theme13.xml"/><Relationship Id="rId28" Type="http://schemas.openxmlformats.org/officeDocument/2006/relationships/image" Target="../media/image2.png"/><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tags" Target="../tags/tag104.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vmlDrawing" Target="../drawings/vmlDrawing103.v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image" Target="../media/image2.pn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theme" Target="../theme/theme14.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image" Target="../media/image1.emf"/><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oleObject" Target="../embeddings/oleObject102.bin"/></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26" Type="http://schemas.openxmlformats.org/officeDocument/2006/relationships/tags" Target="../tags/tag120.xml"/><Relationship Id="rId3" Type="http://schemas.openxmlformats.org/officeDocument/2006/relationships/slideLayout" Target="../slideLayouts/slideLayout164.xml"/><Relationship Id="rId21" Type="http://schemas.openxmlformats.org/officeDocument/2006/relationships/slideLayout" Target="../slideLayouts/slideLayout182.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vmlDrawing" Target="../drawings/vmlDrawing119.v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29" Type="http://schemas.openxmlformats.org/officeDocument/2006/relationships/image" Target="../media/image2.pn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theme" Target="../theme/theme15.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image" Target="../media/image1.emf"/><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oleObject" Target="../embeddings/oleObject118.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ags" Target="../tags/tag44.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vmlDrawing" Target="../drawings/vmlDrawing43.v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1.emf"/><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oleObject" Target="../embeddings/oleObject43.bin"/></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6.xml"/><Relationship Id="rId7" Type="http://schemas.openxmlformats.org/officeDocument/2006/relationships/oleObject" Target="../embeddings/oleObject57.bin"/><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ags" Target="../tags/tag59.xml"/><Relationship Id="rId5" Type="http://schemas.openxmlformats.org/officeDocument/2006/relationships/vmlDrawing" Target="../drawings/vmlDrawing58.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1.vml"/><Relationship Id="rId3" Type="http://schemas.openxmlformats.org/officeDocument/2006/relationships/slideLayout" Target="../slideLayouts/slideLayout79.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1.emf"/><Relationship Id="rId5" Type="http://schemas.openxmlformats.org/officeDocument/2006/relationships/slideLayout" Target="../slideLayouts/slideLayout81.xml"/><Relationship Id="rId10" Type="http://schemas.openxmlformats.org/officeDocument/2006/relationships/oleObject" Target="../embeddings/oleObject60.bin"/><Relationship Id="rId4" Type="http://schemas.openxmlformats.org/officeDocument/2006/relationships/slideLayout" Target="../slideLayouts/slideLayout80.xml"/><Relationship Id="rId9" Type="http://schemas.openxmlformats.org/officeDocument/2006/relationships/tags" Target="../tags/tag62.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slideLayout" Target="../slideLayouts/slideLayout85.xml"/><Relationship Id="rId7" Type="http://schemas.openxmlformats.org/officeDocument/2006/relationships/vmlDrawing" Target="../drawings/vmlDrawing67.v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7.xml"/><Relationship Id="rId10" Type="http://schemas.openxmlformats.org/officeDocument/2006/relationships/image" Target="../media/image1.emf"/><Relationship Id="rId4" Type="http://schemas.openxmlformats.org/officeDocument/2006/relationships/slideLayout" Target="../slideLayouts/slideLayout86.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90.xml"/><Relationship Id="rId7" Type="http://schemas.openxmlformats.org/officeDocument/2006/relationships/tags" Target="../tags/tag7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vmlDrawing" Target="../drawings/vmlDrawing73.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9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68"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5820"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6844"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8892"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153820902"/>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90156"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41263961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 id="2147484089" r:id="rId18"/>
    <p:sldLayoutId id="2147484090" r:id="rId19"/>
    <p:sldLayoutId id="2147484091" r:id="rId20"/>
    <p:sldLayoutId id="2147484092" r:id="rId21"/>
    <p:sldLayoutId id="2147484093"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3" y="1751"/>
          <a:ext cx="2154" cy="1749"/>
        </p:xfrm>
        <a:graphic>
          <a:graphicData uri="http://schemas.openxmlformats.org/presentationml/2006/ole">
            <mc:AlternateContent xmlns:mc="http://schemas.openxmlformats.org/markup-compatibility/2006">
              <mc:Choice xmlns:v="urn:schemas-microsoft-com:vml" Requires="v">
                <p:oleObj spid="_x0000_s105505"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3"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5"/>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2" y="270001"/>
            <a:ext cx="12413343" cy="297158"/>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2"/>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6"/>
            <a:ext cx="931586" cy="323837"/>
          </a:xfrm>
          <a:prstGeom prst="rect">
            <a:avLst/>
          </a:prstGeom>
        </p:spPr>
      </p:pic>
    </p:spTree>
    <p:extLst>
      <p:ext uri="{BB962C8B-B14F-4D97-AF65-F5344CB8AC3E}">
        <p14:creationId xmlns:p14="http://schemas.microsoft.com/office/powerpoint/2010/main" val="2127192203"/>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 id="2147484112" r:id="rId18"/>
    <p:sldLayoutId id="2147484113" r:id="rId19"/>
    <p:sldLayoutId id="2147484114" r:id="rId20"/>
    <p:sldLayoutId id="2147484115" r:id="rId21"/>
    <p:sldLayoutId id="2147484116" r:id="rId22"/>
    <p:sldLayoutId id="2147484117"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07" rtl="0" eaLnBrk="1" latinLnBrk="0" hangingPunct="1">
        <a:spcBef>
          <a:spcPct val="0"/>
        </a:spcBef>
        <a:buNone/>
        <a:defRPr sz="2801" b="0" kern="1200" cap="all" spc="0">
          <a:ln w="22225">
            <a:noFill/>
            <a:prstDash val="solid"/>
          </a:ln>
          <a:solidFill>
            <a:srgbClr val="000000"/>
          </a:solidFill>
          <a:effectLst/>
          <a:latin typeface="+mj-lt"/>
          <a:ea typeface="+mj-ea"/>
          <a:cs typeface="+mj-cs"/>
        </a:defRPr>
      </a:lvl1pPr>
    </p:titleStyle>
    <p:bodyStyle>
      <a:lvl1pPr marL="0" indent="0" algn="l" defTabSz="961807" rtl="0" eaLnBrk="1" latinLnBrk="0" hangingPunct="1">
        <a:lnSpc>
          <a:spcPct val="100000"/>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807" rtl="0" eaLnBrk="1" latinLnBrk="0" hangingPunct="1">
        <a:lnSpc>
          <a:spcPct val="100000"/>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807"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07"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07"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97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6pPr>
      <a:lvl7pPr marL="3125878"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7pPr>
      <a:lvl8pPr marL="360678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8pPr>
      <a:lvl9pPr marL="4087687"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9pPr>
    </p:bodyStyle>
    <p:otherStyle>
      <a:defPPr>
        <a:defRPr lang="en-US"/>
      </a:defPPr>
      <a:lvl1pPr marL="0" algn="l" defTabSz="961807" rtl="0" eaLnBrk="1" latinLnBrk="0" hangingPunct="1">
        <a:defRPr sz="1899" kern="1200">
          <a:solidFill>
            <a:schemeClr val="tx1"/>
          </a:solidFill>
          <a:latin typeface="+mn-lt"/>
          <a:ea typeface="+mn-ea"/>
          <a:cs typeface="+mn-cs"/>
        </a:defRPr>
      </a:lvl1pPr>
      <a:lvl2pPr marL="480905" algn="l" defTabSz="961807" rtl="0" eaLnBrk="1" latinLnBrk="0" hangingPunct="1">
        <a:defRPr sz="1899" kern="1200">
          <a:solidFill>
            <a:schemeClr val="tx1"/>
          </a:solidFill>
          <a:latin typeface="+mn-lt"/>
          <a:ea typeface="+mn-ea"/>
          <a:cs typeface="+mn-cs"/>
        </a:defRPr>
      </a:lvl2pPr>
      <a:lvl3pPr marL="961807" algn="l" defTabSz="961807" rtl="0" eaLnBrk="1" latinLnBrk="0" hangingPunct="1">
        <a:defRPr sz="1899" kern="1200">
          <a:solidFill>
            <a:schemeClr val="tx1"/>
          </a:solidFill>
          <a:latin typeface="+mn-lt"/>
          <a:ea typeface="+mn-ea"/>
          <a:cs typeface="+mn-cs"/>
        </a:defRPr>
      </a:lvl3pPr>
      <a:lvl4pPr marL="1442714" algn="l" defTabSz="961807" rtl="0" eaLnBrk="1" latinLnBrk="0" hangingPunct="1">
        <a:defRPr sz="1899" kern="1200">
          <a:solidFill>
            <a:schemeClr val="tx1"/>
          </a:solidFill>
          <a:latin typeface="+mn-lt"/>
          <a:ea typeface="+mn-ea"/>
          <a:cs typeface="+mn-cs"/>
        </a:defRPr>
      </a:lvl4pPr>
      <a:lvl5pPr marL="1923618" algn="l" defTabSz="961807" rtl="0" eaLnBrk="1" latinLnBrk="0" hangingPunct="1">
        <a:defRPr sz="1899" kern="1200">
          <a:solidFill>
            <a:schemeClr val="tx1"/>
          </a:solidFill>
          <a:latin typeface="+mn-lt"/>
          <a:ea typeface="+mn-ea"/>
          <a:cs typeface="+mn-cs"/>
        </a:defRPr>
      </a:lvl5pPr>
      <a:lvl6pPr marL="2404522" algn="l" defTabSz="961807" rtl="0" eaLnBrk="1" latinLnBrk="0" hangingPunct="1">
        <a:defRPr sz="1899" kern="1200">
          <a:solidFill>
            <a:schemeClr val="tx1"/>
          </a:solidFill>
          <a:latin typeface="+mn-lt"/>
          <a:ea typeface="+mn-ea"/>
          <a:cs typeface="+mn-cs"/>
        </a:defRPr>
      </a:lvl6pPr>
      <a:lvl7pPr marL="2885426" algn="l" defTabSz="961807" rtl="0" eaLnBrk="1" latinLnBrk="0" hangingPunct="1">
        <a:defRPr sz="1899" kern="1200">
          <a:solidFill>
            <a:schemeClr val="tx1"/>
          </a:solidFill>
          <a:latin typeface="+mn-lt"/>
          <a:ea typeface="+mn-ea"/>
          <a:cs typeface="+mn-cs"/>
        </a:defRPr>
      </a:lvl7pPr>
      <a:lvl8pPr marL="3366331" algn="l" defTabSz="961807" rtl="0" eaLnBrk="1" latinLnBrk="0" hangingPunct="1">
        <a:defRPr sz="1899" kern="1200">
          <a:solidFill>
            <a:schemeClr val="tx1"/>
          </a:solidFill>
          <a:latin typeface="+mn-lt"/>
          <a:ea typeface="+mn-ea"/>
          <a:cs typeface="+mn-cs"/>
        </a:defRPr>
      </a:lvl8pPr>
      <a:lvl9pPr marL="3847233" algn="l" defTabSz="961807" rtl="0" eaLnBrk="1" latinLnBrk="0" hangingPunct="1">
        <a:defRPr sz="1899"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1887"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68402655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 id="2147484136" r:id="rId18"/>
    <p:sldLayoutId id="2147484137" r:id="rId19"/>
    <p:sldLayoutId id="2147484138" r:id="rId20"/>
    <p:sldLayoutId id="2147484139" r:id="rId21"/>
    <p:sldLayoutId id="2147484140" r:id="rId22"/>
    <p:sldLayoutId id="2147484141"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332"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2572"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7932"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4076"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56" r:id="rId12"/>
    <p:sldLayoutId id="2147484046" r:id="rId13"/>
    <p:sldLayoutId id="2147484055" r:id="rId14"/>
    <p:sldLayoutId id="2147484054" r:id="rId15"/>
    <p:sldLayoutId id="2147484047" r:id="rId16"/>
    <p:sldLayoutId id="2147484051" r:id="rId17"/>
    <p:sldLayoutId id="2147484052" r:id="rId18"/>
    <p:sldLayoutId id="2147483726" r:id="rId19"/>
    <p:sldLayoutId id="2147483727" r:id="rId20"/>
    <p:sldLayoutId id="2147484040" r:id="rId21"/>
    <p:sldLayoutId id="2147484039" r:id="rId22"/>
    <p:sldLayoutId id="2147484041" r:id="rId2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9436"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508"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8652"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4796"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8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6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8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6.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6.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6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8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0F875AEB-DF62-4723-A7BE-621DE57A2F04}"/>
              </a:ext>
            </a:extLst>
          </p:cNvPr>
          <p:cNvSpPr>
            <a:spLocks noGrp="1"/>
          </p:cNvSpPr>
          <p:nvPr>
            <p:ph type="subTitle" idx="1"/>
          </p:nvPr>
        </p:nvSpPr>
        <p:spPr>
          <a:xfrm>
            <a:off x="234768" y="5988354"/>
            <a:ext cx="12305338" cy="455176"/>
          </a:xfrm>
        </p:spPr>
        <p:txBody>
          <a:bodyPr/>
          <a:lstStyle/>
          <a:p>
            <a:r>
              <a:rPr lang="en-GB" dirty="0"/>
              <a:t>The upcoming releases from cinema’s biggest franchise </a:t>
            </a:r>
          </a:p>
        </p:txBody>
      </p:sp>
      <p:sp>
        <p:nvSpPr>
          <p:cNvPr id="8" name="Title 7">
            <a:extLst>
              <a:ext uri="{FF2B5EF4-FFF2-40B4-BE49-F238E27FC236}">
                <a16:creationId xmlns:a16="http://schemas.microsoft.com/office/drawing/2014/main" id="{2F42D6A2-C783-444C-A35C-35ADE6199915}"/>
              </a:ext>
            </a:extLst>
          </p:cNvPr>
          <p:cNvSpPr>
            <a:spLocks noGrp="1"/>
          </p:cNvSpPr>
          <p:nvPr>
            <p:ph type="ctrTitle"/>
          </p:nvPr>
        </p:nvSpPr>
        <p:spPr>
          <a:xfrm>
            <a:off x="234768" y="5174503"/>
            <a:ext cx="12331696" cy="709383"/>
          </a:xfrm>
        </p:spPr>
        <p:txBody>
          <a:bodyPr/>
          <a:lstStyle/>
          <a:p>
            <a:r>
              <a:rPr lang="en-GB" dirty="0"/>
              <a:t>MARVEL CINEMATIC UNIVERSE</a:t>
            </a:r>
          </a:p>
        </p:txBody>
      </p:sp>
      <p:pic>
        <p:nvPicPr>
          <p:cNvPr id="17" name="Picture Placeholder 16">
            <a:extLst>
              <a:ext uri="{FF2B5EF4-FFF2-40B4-BE49-F238E27FC236}">
                <a16:creationId xmlns:a16="http://schemas.microsoft.com/office/drawing/2014/main" id="{E2247BC5-1604-4B25-A3B6-04511494D5B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7449" b="22235"/>
          <a:stretch/>
        </p:blipFill>
        <p:spPr>
          <a:xfrm>
            <a:off x="0" y="0"/>
            <a:ext cx="13442950" cy="4560888"/>
          </a:xfrm>
        </p:spPr>
      </p:pic>
    </p:spTree>
    <p:extLst>
      <p:ext uri="{BB962C8B-B14F-4D97-AF65-F5344CB8AC3E}">
        <p14:creationId xmlns:p14="http://schemas.microsoft.com/office/powerpoint/2010/main" val="3460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3CEA3F1-7147-41E0-A39B-1CEB3D863512}"/>
              </a:ext>
            </a:extLst>
          </p:cNvPr>
          <p:cNvSpPr>
            <a:spLocks noGrp="1"/>
          </p:cNvSpPr>
          <p:nvPr>
            <p:ph type="title"/>
          </p:nvPr>
        </p:nvSpPr>
        <p:spPr>
          <a:xfrm>
            <a:off x="238133" y="209421"/>
            <a:ext cx="12413343" cy="409568"/>
          </a:xfrm>
          <a:ln>
            <a:noFill/>
          </a:ln>
        </p:spPr>
        <p:txBody>
          <a:bodyPr vert="horz" wrap="none" lIns="0" tIns="0" rIns="0" bIns="0" rtlCol="0" anchor="ctr">
            <a:noAutofit/>
          </a:bodyPr>
          <a:lstStyle/>
          <a:p>
            <a:r>
              <a:rPr lang="en-GB" dirty="0"/>
              <a:t>THOR: LOVE AND THUNDER WILL DELIVER A YOUNG MALE AUDIENCE</a:t>
            </a:r>
            <a:endParaRPr lang="en-US" dirty="0"/>
          </a:p>
        </p:txBody>
      </p:sp>
      <p:sp>
        <p:nvSpPr>
          <p:cNvPr id="25" name="Text Placeholder 24">
            <a:extLst>
              <a:ext uri="{FF2B5EF4-FFF2-40B4-BE49-F238E27FC236}">
                <a16:creationId xmlns:a16="http://schemas.microsoft.com/office/drawing/2014/main" id="{19DDE0B6-2881-4AE2-A328-8A120EEAFECC}"/>
              </a:ext>
            </a:extLst>
          </p:cNvPr>
          <p:cNvSpPr>
            <a:spLocks noGrp="1"/>
          </p:cNvSpPr>
          <p:nvPr>
            <p:ph type="body" sz="quarter" idx="14"/>
          </p:nvPr>
        </p:nvSpPr>
        <p:spPr>
          <a:xfrm>
            <a:off x="238133" y="651545"/>
            <a:ext cx="12689106" cy="436608"/>
          </a:xfrm>
        </p:spPr>
        <p:txBody>
          <a:bodyPr/>
          <a:lstStyle/>
          <a:p>
            <a:r>
              <a:rPr lang="en-GB" dirty="0"/>
              <a:t>Based on current forecasts we estimate that Thor: Love and Thunder will deliver over 21 16-34 Men TVRs  </a:t>
            </a:r>
            <a:endParaRPr lang="en-US" dirty="0"/>
          </a:p>
          <a:p>
            <a:endParaRPr lang="en-US" dirty="0"/>
          </a:p>
        </p:txBody>
      </p:sp>
      <p:sp>
        <p:nvSpPr>
          <p:cNvPr id="26" name="Text Placeholder 25">
            <a:extLst>
              <a:ext uri="{FF2B5EF4-FFF2-40B4-BE49-F238E27FC236}">
                <a16:creationId xmlns:a16="http://schemas.microsoft.com/office/drawing/2014/main" id="{F692C41E-5206-4292-BAF3-7F3E34BBC79B}"/>
              </a:ext>
            </a:extLst>
          </p:cNvPr>
          <p:cNvSpPr>
            <a:spLocks noGrp="1"/>
          </p:cNvSpPr>
          <p:nvPr>
            <p:ph type="body" sz="quarter" idx="15"/>
          </p:nvPr>
        </p:nvSpPr>
        <p:spPr>
          <a:xfrm>
            <a:off x="7203559" y="7250432"/>
            <a:ext cx="5977218" cy="144782"/>
          </a:xfrm>
        </p:spPr>
        <p:txBody>
          <a:bodyPr/>
          <a:lstStyle/>
          <a:p>
            <a:r>
              <a:rPr lang="en-GB" b="1" dirty="0"/>
              <a:t>Source: </a:t>
            </a:r>
            <a:r>
              <a:rPr lang="en-GB" dirty="0"/>
              <a:t>CAA C+F Planner. Predicted industry admissions.</a:t>
            </a:r>
            <a:endParaRPr lang="en-US" dirty="0"/>
          </a:p>
        </p:txBody>
      </p:sp>
      <p:sp>
        <p:nvSpPr>
          <p:cNvPr id="8" name="TextBox 7">
            <a:extLst>
              <a:ext uri="{FF2B5EF4-FFF2-40B4-BE49-F238E27FC236}">
                <a16:creationId xmlns:a16="http://schemas.microsoft.com/office/drawing/2014/main" id="{BF3A4119-8D8B-4914-8A6F-3D41368D3855}"/>
              </a:ext>
            </a:extLst>
          </p:cNvPr>
          <p:cNvSpPr txBox="1"/>
          <p:nvPr/>
        </p:nvSpPr>
        <p:spPr>
          <a:xfrm>
            <a:off x="3505133" y="2147679"/>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16-34 adults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38%</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130</a:t>
            </a:r>
          </a:p>
        </p:txBody>
      </p:sp>
      <p:sp>
        <p:nvSpPr>
          <p:cNvPr id="12" name="TextBox 11">
            <a:extLst>
              <a:ext uri="{FF2B5EF4-FFF2-40B4-BE49-F238E27FC236}">
                <a16:creationId xmlns:a16="http://schemas.microsoft.com/office/drawing/2014/main" id="{FEA9654C-24F8-4936-9E53-F6AFEF5AE6A0}"/>
              </a:ext>
            </a:extLst>
          </p:cNvPr>
          <p:cNvSpPr txBox="1"/>
          <p:nvPr/>
        </p:nvSpPr>
        <p:spPr>
          <a:xfrm>
            <a:off x="7687179" y="2147679"/>
            <a:ext cx="1538182"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Women (16+)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59%</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129</a:t>
            </a:r>
          </a:p>
        </p:txBody>
      </p:sp>
      <p:sp>
        <p:nvSpPr>
          <p:cNvPr id="13" name="TextBox 12">
            <a:extLst>
              <a:ext uri="{FF2B5EF4-FFF2-40B4-BE49-F238E27FC236}">
                <a16:creationId xmlns:a16="http://schemas.microsoft.com/office/drawing/2014/main" id="{A3FF52EC-7F47-4324-9AD3-838D6F25284E}"/>
              </a:ext>
            </a:extLst>
          </p:cNvPr>
          <p:cNvSpPr txBox="1"/>
          <p:nvPr/>
        </p:nvSpPr>
        <p:spPr>
          <a:xfrm>
            <a:off x="5756924" y="5567263"/>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ABC1 (16+)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72%</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Index 150</a:t>
            </a:r>
          </a:p>
        </p:txBody>
      </p:sp>
      <p:graphicFrame>
        <p:nvGraphicFramePr>
          <p:cNvPr id="18" name="Chart 17">
            <a:extLst>
              <a:ext uri="{FF2B5EF4-FFF2-40B4-BE49-F238E27FC236}">
                <a16:creationId xmlns:a16="http://schemas.microsoft.com/office/drawing/2014/main" id="{90AB3A31-1168-494F-B4B0-B98A29731997}"/>
              </a:ext>
            </a:extLst>
          </p:cNvPr>
          <p:cNvGraphicFramePr>
            <a:graphicFrameLocks/>
          </p:cNvGraphicFramePr>
          <p:nvPr>
            <p:extLst>
              <p:ext uri="{D42A27DB-BD31-4B8C-83A1-F6EECF244321}">
                <p14:modId xmlns:p14="http://schemas.microsoft.com/office/powerpoint/2010/main" val="2560696610"/>
              </p:ext>
            </p:extLst>
          </p:nvPr>
        </p:nvGraphicFramePr>
        <p:xfrm>
          <a:off x="390525" y="1120709"/>
          <a:ext cx="12536714" cy="5660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78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BLACK PANTHER: WAKANDA FOREVER</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GB" dirty="0">
                <a:solidFill>
                  <a:schemeClr val="accent2"/>
                </a:solidFill>
              </a:rPr>
              <a:t>One of the best MCU films get a feverishly anticipated sequel</a:t>
            </a:r>
            <a:endParaRPr lang="en-US" dirty="0">
              <a:solidFill>
                <a:schemeClr val="accent2"/>
              </a:solidFill>
            </a:endParaRPr>
          </a:p>
          <a:p>
            <a:endParaRPr lang="en-US" dirty="0">
              <a:highlight>
                <a:srgbClr val="FFFF00"/>
              </a:highlight>
            </a:endParaRPr>
          </a:p>
        </p:txBody>
      </p:sp>
      <p:sp>
        <p:nvSpPr>
          <p:cNvPr id="7" name="Text Placeholder 6">
            <a:extLst>
              <a:ext uri="{FF2B5EF4-FFF2-40B4-BE49-F238E27FC236}">
                <a16:creationId xmlns:a16="http://schemas.microsoft.com/office/drawing/2014/main" id="{145FC2E8-86EC-4A83-83CC-62FC6391A701}"/>
              </a:ext>
            </a:extLst>
          </p:cNvPr>
          <p:cNvSpPr>
            <a:spLocks noGrp="1"/>
          </p:cNvSpPr>
          <p:nvPr>
            <p:ph type="body" sz="quarter" idx="11"/>
          </p:nvPr>
        </p:nvSpPr>
        <p:spPr>
          <a:xfrm>
            <a:off x="9882060" y="7220159"/>
            <a:ext cx="3116100" cy="184666"/>
          </a:xfrm>
        </p:spPr>
        <p:txBody>
          <a:bodyPr/>
          <a:lstStyle/>
          <a:p>
            <a:r>
              <a:rPr lang="en-GB" sz="1200" b="1" dirty="0"/>
              <a:t>RELEASE DATE: 11 NOVEMBER 2022</a:t>
            </a:r>
            <a:endParaRPr lang="en-US" sz="1200" b="1" dirty="0"/>
          </a:p>
        </p:txBody>
      </p:sp>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339" y="1100808"/>
            <a:ext cx="7095446" cy="5497809"/>
          </a:xfrm>
        </p:spPr>
        <p:txBody>
          <a:bodyPr/>
          <a:lstStyle/>
          <a:p>
            <a:pPr>
              <a:lnSpc>
                <a:spcPts val="1799"/>
              </a:lnSpc>
            </a:pPr>
            <a:r>
              <a:rPr lang="en-GB" sz="1400" b="0" i="1" dirty="0">
                <a:solidFill>
                  <a:schemeClr val="bg1"/>
                </a:solidFill>
                <a:latin typeface="Arial" pitchFamily="34" charset="0"/>
                <a:cs typeface="Arial" pitchFamily="34" charset="0"/>
              </a:rPr>
              <a:t>Black Panther </a:t>
            </a:r>
            <a:r>
              <a:rPr lang="en-GB" sz="1400" b="0" dirty="0">
                <a:solidFill>
                  <a:schemeClr val="bg1"/>
                </a:solidFill>
                <a:latin typeface="Arial" pitchFamily="34" charset="0"/>
                <a:cs typeface="Arial" pitchFamily="34" charset="0"/>
              </a:rPr>
              <a:t>was the first solo Marvel Cinematic Universe film to perform like an Avengers film at the box office. It took the world by storm and set a new benchmark for later films to strive for. It featured a terrific performance by Chadwick Boseman in the lead and we’ll get to see how the immensely talented cast, and Director Ryan </a:t>
            </a:r>
            <a:r>
              <a:rPr lang="en-GB" sz="1400" b="0" dirty="0" err="1">
                <a:solidFill>
                  <a:schemeClr val="bg1"/>
                </a:solidFill>
                <a:latin typeface="Arial" pitchFamily="34" charset="0"/>
                <a:cs typeface="Arial" pitchFamily="34" charset="0"/>
              </a:rPr>
              <a:t>Coogler</a:t>
            </a:r>
            <a:r>
              <a:rPr lang="en-GB" sz="1400" b="0" dirty="0">
                <a:solidFill>
                  <a:schemeClr val="bg1"/>
                </a:solidFill>
                <a:latin typeface="Arial" pitchFamily="34" charset="0"/>
                <a:cs typeface="Arial" pitchFamily="34" charset="0"/>
              </a:rPr>
              <a:t> continue the story after the tragic passing of Boseman. Michaela </a:t>
            </a:r>
            <a:r>
              <a:rPr lang="en-GB" sz="1400" b="0" dirty="0" err="1">
                <a:solidFill>
                  <a:schemeClr val="bg1"/>
                </a:solidFill>
                <a:latin typeface="Arial" pitchFamily="34" charset="0"/>
                <a:cs typeface="Arial" pitchFamily="34" charset="0"/>
              </a:rPr>
              <a:t>Coel</a:t>
            </a:r>
            <a:r>
              <a:rPr lang="en-GB" sz="1400" b="0" dirty="0">
                <a:solidFill>
                  <a:schemeClr val="bg1"/>
                </a:solidFill>
                <a:latin typeface="Arial" pitchFamily="34" charset="0"/>
                <a:cs typeface="Arial" pitchFamily="34" charset="0"/>
              </a:rPr>
              <a:t> has joined the cast, which can only be good news and it has a prime November release date, so there’s no better way to reach 16-34 adults in the run-up to Christmas. </a:t>
            </a:r>
          </a:p>
          <a:p>
            <a:pPr>
              <a:lnSpc>
                <a:spcPts val="1799"/>
              </a:lnSpc>
            </a:pPr>
            <a:endParaRPr lang="en-GB" sz="1400" dirty="0">
              <a:solidFill>
                <a:schemeClr val="bg1"/>
              </a:solidFill>
              <a:latin typeface="Arial" pitchFamily="34" charset="0"/>
              <a:cs typeface="Arial" pitchFamily="34" charset="0"/>
            </a:endParaRPr>
          </a:p>
          <a:p>
            <a:pPr>
              <a:lnSpc>
                <a:spcPts val="1799"/>
              </a:lnSpc>
            </a:pPr>
            <a:r>
              <a:rPr lang="en-GB" altLang="en-US" sz="1400" dirty="0">
                <a:solidFill>
                  <a:schemeClr val="bg1"/>
                </a:solidFill>
                <a:latin typeface="Arial" pitchFamily="34" charset="0"/>
                <a:cs typeface="Arial" pitchFamily="34" charset="0"/>
              </a:rPr>
              <a:t>CAST</a:t>
            </a:r>
          </a:p>
          <a:p>
            <a:pPr>
              <a:lnSpc>
                <a:spcPts val="1799"/>
              </a:lnSpc>
            </a:pPr>
            <a:r>
              <a:rPr lang="en-GB" sz="1400" b="0" dirty="0">
                <a:solidFill>
                  <a:schemeClr val="bg1"/>
                </a:solidFill>
                <a:latin typeface="Arial" pitchFamily="34" charset="0"/>
                <a:cs typeface="Arial" pitchFamily="34" charset="0"/>
              </a:rPr>
              <a:t>Lupita Nyong’o, Danai Gurira, Letitia Wright, Martin Freeman, Angela Bassett, Winston Duke, Michaela </a:t>
            </a:r>
            <a:r>
              <a:rPr lang="en-GB" sz="1400" b="0" dirty="0" err="1">
                <a:solidFill>
                  <a:schemeClr val="bg1"/>
                </a:solidFill>
                <a:latin typeface="Arial" pitchFamily="34" charset="0"/>
                <a:cs typeface="Arial" pitchFamily="34" charset="0"/>
              </a:rPr>
              <a:t>Coel</a:t>
            </a:r>
            <a:endParaRPr lang="en-GB" sz="1400" b="0" dirty="0">
              <a:solidFill>
                <a:schemeClr val="bg1"/>
              </a:solidFill>
              <a:latin typeface="Arial" pitchFamily="34" charset="0"/>
              <a:cs typeface="Arial" pitchFamily="34" charset="0"/>
            </a:endParaRPr>
          </a:p>
          <a:p>
            <a:pPr>
              <a:lnSpc>
                <a:spcPts val="1799"/>
              </a:lnSpc>
            </a:pPr>
            <a:endParaRPr lang="en-GB" sz="1400" dirty="0"/>
          </a:p>
          <a:p>
            <a:pPr>
              <a:lnSpc>
                <a:spcPts val="1799"/>
              </a:lnSpc>
            </a:pPr>
            <a:r>
              <a:rPr lang="en-GB" altLang="en-US" sz="1400" dirty="0">
                <a:solidFill>
                  <a:schemeClr val="bg1"/>
                </a:solidFill>
                <a:latin typeface="Arial" pitchFamily="34" charset="0"/>
                <a:cs typeface="Arial" pitchFamily="34" charset="0"/>
              </a:rPr>
              <a:t>KEY STATS </a:t>
            </a:r>
            <a:endParaRPr lang="en-GB" altLang="en-US" sz="1400" b="0" dirty="0">
              <a:solidFill>
                <a:schemeClr val="bg1"/>
              </a:solidFill>
              <a:latin typeface="Arial" pitchFamily="34" charset="0"/>
              <a:cs typeface="Arial" pitchFamily="34" charset="0"/>
            </a:endParaRPr>
          </a:p>
          <a:p>
            <a:pPr>
              <a:lnSpc>
                <a:spcPts val="1799"/>
              </a:lnSpc>
            </a:pPr>
            <a:r>
              <a:rPr lang="en-GB" altLang="en-US" sz="1400" b="0" i="1" dirty="0">
                <a:solidFill>
                  <a:schemeClr val="bg1"/>
                </a:solidFill>
                <a:latin typeface="Arial" pitchFamily="34" charset="0"/>
                <a:cs typeface="Arial" pitchFamily="34" charset="0"/>
              </a:rPr>
              <a:t>Black Panther </a:t>
            </a:r>
            <a:r>
              <a:rPr lang="en-GB" altLang="en-US" sz="1400" b="0" dirty="0">
                <a:solidFill>
                  <a:schemeClr val="bg1"/>
                </a:solidFill>
                <a:latin typeface="Arial" pitchFamily="34" charset="0"/>
                <a:cs typeface="Arial" pitchFamily="34" charset="0"/>
              </a:rPr>
              <a:t>grossed £50.8m at the UK box office</a:t>
            </a:r>
            <a:r>
              <a:rPr lang="en-GB" altLang="en-US" sz="1000" baseline="50000" dirty="0">
                <a:solidFill>
                  <a:srgbClr val="000000"/>
                </a:solidFill>
                <a:latin typeface="Arial" pitchFamily="34" charset="0"/>
                <a:cs typeface="Arial" pitchFamily="34" charset="0"/>
              </a:rPr>
              <a:t>1</a:t>
            </a:r>
            <a:r>
              <a:rPr lang="en-GB" altLang="en-US" sz="1400" b="0" dirty="0">
                <a:solidFill>
                  <a:schemeClr val="bg1"/>
                </a:solidFill>
                <a:latin typeface="Arial" pitchFamily="34" charset="0"/>
                <a:cs typeface="Arial" pitchFamily="34" charset="0"/>
              </a:rPr>
              <a:t> – the fourth most successful film of 2018 – making it the highest grossing solo-Avenger title.</a:t>
            </a:r>
          </a:p>
          <a:p>
            <a:pPr>
              <a:lnSpc>
                <a:spcPts val="1799"/>
              </a:lnSpc>
            </a:pPr>
            <a:endParaRPr lang="en-GB" altLang="en-US" sz="1400" b="0" i="1" dirty="0">
              <a:solidFill>
                <a:schemeClr val="bg1"/>
              </a:solidFill>
              <a:latin typeface="Arial" pitchFamily="34" charset="0"/>
              <a:cs typeface="Arial" pitchFamily="34" charset="0"/>
            </a:endParaRPr>
          </a:p>
          <a:p>
            <a:pPr>
              <a:lnSpc>
                <a:spcPts val="1799"/>
              </a:lnSpc>
            </a:pPr>
            <a:r>
              <a:rPr lang="en-GB" altLang="en-US" sz="1400" dirty="0">
                <a:solidFill>
                  <a:srgbClr val="000000"/>
                </a:solidFill>
                <a:latin typeface="Arial" pitchFamily="34" charset="0"/>
                <a:cs typeface="Arial" pitchFamily="34" charset="0"/>
              </a:rPr>
              <a:t>EST. INDUSTRY ADMISSIONS</a:t>
            </a:r>
          </a:p>
          <a:p>
            <a:pPr>
              <a:lnSpc>
                <a:spcPts val="1799"/>
              </a:lnSpc>
            </a:pPr>
            <a:r>
              <a:rPr lang="en-GB" altLang="en-US" sz="1400" b="0" dirty="0">
                <a:solidFill>
                  <a:srgbClr val="000000"/>
                </a:solidFill>
                <a:latin typeface="Arial" pitchFamily="34" charset="0"/>
                <a:cs typeface="Arial" pitchFamily="34" charset="0"/>
              </a:rPr>
              <a:t>5.7m</a:t>
            </a:r>
          </a:p>
          <a:p>
            <a:pPr>
              <a:lnSpc>
                <a:spcPts val="1799"/>
              </a:lnSpc>
            </a:pPr>
            <a:endParaRPr lang="en-GB" altLang="en-US" sz="1400" b="0" dirty="0">
              <a:solidFill>
                <a:srgbClr val="000000"/>
              </a:solidFill>
              <a:latin typeface="Arial" pitchFamily="34" charset="0"/>
              <a:cs typeface="Arial" pitchFamily="34" charset="0"/>
            </a:endParaRPr>
          </a:p>
          <a:p>
            <a:pPr>
              <a:lnSpc>
                <a:spcPts val="1799"/>
              </a:lnSpc>
            </a:pPr>
            <a:r>
              <a:rPr lang="en-GB" altLang="en-US" sz="1400" dirty="0">
                <a:solidFill>
                  <a:srgbClr val="000000"/>
                </a:solidFill>
                <a:latin typeface="Arial" pitchFamily="34" charset="0"/>
                <a:cs typeface="Arial" pitchFamily="34" charset="0"/>
              </a:rPr>
              <a:t>REACH / IMPACTS / TVRs</a:t>
            </a:r>
            <a:r>
              <a:rPr lang="en-GB" altLang="en-US" sz="1000" baseline="50000" dirty="0">
                <a:solidFill>
                  <a:srgbClr val="000000"/>
                </a:solidFill>
                <a:latin typeface="Arial" pitchFamily="34" charset="0"/>
                <a:cs typeface="Arial" pitchFamily="34" charset="0"/>
              </a:rPr>
              <a:t>3</a:t>
            </a:r>
          </a:p>
          <a:p>
            <a:pPr>
              <a:lnSpc>
                <a:spcPts val="1799"/>
              </a:lnSpc>
            </a:pPr>
            <a:r>
              <a:rPr lang="en-GB" altLang="en-US" sz="1400" b="0" dirty="0">
                <a:solidFill>
                  <a:schemeClr val="bg1"/>
                </a:solidFill>
                <a:latin typeface="Arial" pitchFamily="34" charset="0"/>
                <a:cs typeface="Arial" pitchFamily="34" charset="0"/>
              </a:rPr>
              <a:t>All adults (16+): 8% / 4.7m / 9.5</a:t>
            </a:r>
          </a:p>
          <a:p>
            <a:pPr>
              <a:lnSpc>
                <a:spcPts val="1799"/>
              </a:lnSpc>
            </a:pPr>
            <a:r>
              <a:rPr lang="en-GB" altLang="en-US" sz="1400" b="0" dirty="0">
                <a:solidFill>
                  <a:schemeClr val="bg1"/>
                </a:solidFill>
                <a:latin typeface="Arial" pitchFamily="34" charset="0"/>
                <a:cs typeface="Arial" pitchFamily="34" charset="0"/>
              </a:rPr>
              <a:t>16-34 adults: 18% / 3.5m / 23.0</a:t>
            </a:r>
          </a:p>
          <a:p>
            <a:pPr>
              <a:lnSpc>
                <a:spcPts val="1799"/>
              </a:lnSpc>
            </a:pPr>
            <a:r>
              <a:rPr lang="en-GB" altLang="en-US" sz="1400" b="0" dirty="0">
                <a:solidFill>
                  <a:schemeClr val="bg1"/>
                </a:solidFill>
                <a:latin typeface="Arial" pitchFamily="34" charset="0"/>
                <a:cs typeface="Arial" pitchFamily="34" charset="0"/>
              </a:rPr>
              <a:t>16-34 men: 21% / 2.3m / 28.9</a:t>
            </a:r>
          </a:p>
          <a:p>
            <a:pPr>
              <a:lnSpc>
                <a:spcPts val="1799"/>
              </a:lnSpc>
            </a:pPr>
            <a:endParaRPr lang="en-GB" altLang="en-US" sz="1400" b="0" dirty="0">
              <a:solidFill>
                <a:srgbClr val="000000"/>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55822937-1369-4930-8648-0951018680F8}"/>
              </a:ext>
            </a:extLst>
          </p:cNvPr>
          <p:cNvSpPr/>
          <p:nvPr/>
        </p:nvSpPr>
        <p:spPr>
          <a:xfrm>
            <a:off x="11466040" y="6173525"/>
            <a:ext cx="1627369" cy="194925"/>
          </a:xfrm>
          <a:prstGeom prst="rect">
            <a:avLst/>
          </a:prstGeom>
        </p:spPr>
        <p:txBody>
          <a:bodyPr wrap="none">
            <a:spAutoFit/>
          </a:bodyPr>
          <a:lstStyle/>
          <a:p>
            <a:pPr algn="r" defTabSz="961807">
              <a:lnSpc>
                <a:spcPts val="842"/>
              </a:lnSpc>
              <a:buClr>
                <a:srgbClr val="FFFFFF"/>
              </a:buClr>
              <a:buSzPct val="100000"/>
              <a:defRPr/>
            </a:pPr>
            <a:r>
              <a:rPr lang="en-GB" sz="700" b="1" dirty="0">
                <a:solidFill>
                  <a:srgbClr val="000000"/>
                </a:solidFill>
                <a:latin typeface="Arial"/>
              </a:rPr>
              <a:t>Source: </a:t>
            </a:r>
            <a:r>
              <a:rPr lang="en-GB" sz="700" dirty="0">
                <a:solidFill>
                  <a:srgbClr val="000000"/>
                </a:solidFill>
                <a:latin typeface="Arial"/>
              </a:rPr>
              <a:t>1. IBOE 2. Industry figures.</a:t>
            </a:r>
            <a:endParaRPr lang="en-US" sz="700" dirty="0">
              <a:solidFill>
                <a:srgbClr val="000000"/>
              </a:solidFill>
              <a:latin typeface="Arial"/>
            </a:endParaRPr>
          </a:p>
        </p:txBody>
      </p:sp>
      <p:pic>
        <p:nvPicPr>
          <p:cNvPr id="3" name="Picture 2">
            <a:extLst>
              <a:ext uri="{FF2B5EF4-FFF2-40B4-BE49-F238E27FC236}">
                <a16:creationId xmlns:a16="http://schemas.microsoft.com/office/drawing/2014/main" id="{41DB2DD9-6823-45AB-9F7E-2D15F9BA6534}"/>
              </a:ext>
            </a:extLst>
          </p:cNvPr>
          <p:cNvPicPr>
            <a:picLocks noChangeAspect="1"/>
          </p:cNvPicPr>
          <p:nvPr/>
        </p:nvPicPr>
        <p:blipFill rotWithShape="1">
          <a:blip r:embed="rId3">
            <a:extLst>
              <a:ext uri="{28A0092B-C50C-407E-A947-70E740481C1C}">
                <a14:useLocalDpi xmlns:a14="http://schemas.microsoft.com/office/drawing/2010/main" val="0"/>
              </a:ext>
            </a:extLst>
          </a:blip>
          <a:srcRect l="14962" r="14089"/>
          <a:stretch/>
        </p:blipFill>
        <p:spPr>
          <a:xfrm>
            <a:off x="7688791" y="1100666"/>
            <a:ext cx="5309368" cy="4985809"/>
          </a:xfrm>
          <a:prstGeom prst="rect">
            <a:avLst/>
          </a:prstGeom>
        </p:spPr>
      </p:pic>
    </p:spTree>
    <p:extLst>
      <p:ext uri="{BB962C8B-B14F-4D97-AF65-F5344CB8AC3E}">
        <p14:creationId xmlns:p14="http://schemas.microsoft.com/office/powerpoint/2010/main" val="22128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3CEA3F1-7147-41E0-A39B-1CEB3D863512}"/>
              </a:ext>
            </a:extLst>
          </p:cNvPr>
          <p:cNvSpPr>
            <a:spLocks noGrp="1"/>
          </p:cNvSpPr>
          <p:nvPr>
            <p:ph type="title"/>
          </p:nvPr>
        </p:nvSpPr>
        <p:spPr>
          <a:xfrm>
            <a:off x="238133" y="209421"/>
            <a:ext cx="12413343" cy="409568"/>
          </a:xfrm>
          <a:ln>
            <a:noFill/>
          </a:ln>
        </p:spPr>
        <p:txBody>
          <a:bodyPr vert="horz" wrap="none" lIns="0" tIns="0" rIns="0" bIns="0" rtlCol="0" anchor="ctr">
            <a:noAutofit/>
          </a:bodyPr>
          <a:lstStyle/>
          <a:p>
            <a:r>
              <a:rPr lang="en-GB" dirty="0"/>
              <a:t>Black panther: Wakanda forever WILL DELIVER A YOUNG MALE AUDIENCE</a:t>
            </a:r>
            <a:endParaRPr lang="en-US" dirty="0"/>
          </a:p>
        </p:txBody>
      </p:sp>
      <p:sp>
        <p:nvSpPr>
          <p:cNvPr id="25" name="Text Placeholder 24">
            <a:extLst>
              <a:ext uri="{FF2B5EF4-FFF2-40B4-BE49-F238E27FC236}">
                <a16:creationId xmlns:a16="http://schemas.microsoft.com/office/drawing/2014/main" id="{19DDE0B6-2881-4AE2-A328-8A120EEAFECC}"/>
              </a:ext>
            </a:extLst>
          </p:cNvPr>
          <p:cNvSpPr>
            <a:spLocks noGrp="1"/>
          </p:cNvSpPr>
          <p:nvPr>
            <p:ph type="body" sz="quarter" idx="14"/>
          </p:nvPr>
        </p:nvSpPr>
        <p:spPr>
          <a:xfrm>
            <a:off x="238133" y="651545"/>
            <a:ext cx="12689106" cy="436608"/>
          </a:xfrm>
        </p:spPr>
        <p:txBody>
          <a:bodyPr/>
          <a:lstStyle/>
          <a:p>
            <a:r>
              <a:rPr lang="en-GB" dirty="0"/>
              <a:t>Based on current forecasts we estimate that Black Panther: Wakanda Forever will deliver 23 16-34 Adult TVRs and 29 16-34 Men TVRs  </a:t>
            </a:r>
            <a:endParaRPr lang="en-US" dirty="0"/>
          </a:p>
          <a:p>
            <a:endParaRPr lang="en-US" dirty="0"/>
          </a:p>
        </p:txBody>
      </p:sp>
      <p:sp>
        <p:nvSpPr>
          <p:cNvPr id="26" name="Text Placeholder 25">
            <a:extLst>
              <a:ext uri="{FF2B5EF4-FFF2-40B4-BE49-F238E27FC236}">
                <a16:creationId xmlns:a16="http://schemas.microsoft.com/office/drawing/2014/main" id="{F692C41E-5206-4292-BAF3-7F3E34BBC79B}"/>
              </a:ext>
            </a:extLst>
          </p:cNvPr>
          <p:cNvSpPr>
            <a:spLocks noGrp="1"/>
          </p:cNvSpPr>
          <p:nvPr>
            <p:ph type="body" sz="quarter" idx="15"/>
          </p:nvPr>
        </p:nvSpPr>
        <p:spPr>
          <a:xfrm>
            <a:off x="7203559" y="7250432"/>
            <a:ext cx="5977218" cy="144782"/>
          </a:xfrm>
        </p:spPr>
        <p:txBody>
          <a:bodyPr/>
          <a:lstStyle/>
          <a:p>
            <a:r>
              <a:rPr lang="en-GB" b="1" dirty="0"/>
              <a:t>Source: </a:t>
            </a:r>
            <a:r>
              <a:rPr lang="en-GB" dirty="0"/>
              <a:t>CAA C+F Planner. Predicted industry admissions.</a:t>
            </a:r>
            <a:endParaRPr lang="en-US" dirty="0"/>
          </a:p>
        </p:txBody>
      </p:sp>
      <p:sp>
        <p:nvSpPr>
          <p:cNvPr id="8" name="TextBox 7">
            <a:extLst>
              <a:ext uri="{FF2B5EF4-FFF2-40B4-BE49-F238E27FC236}">
                <a16:creationId xmlns:a16="http://schemas.microsoft.com/office/drawing/2014/main" id="{BF3A4119-8D8B-4914-8A6F-3D41368D3855}"/>
              </a:ext>
            </a:extLst>
          </p:cNvPr>
          <p:cNvSpPr txBox="1"/>
          <p:nvPr/>
        </p:nvSpPr>
        <p:spPr>
          <a:xfrm>
            <a:off x="3505133" y="2147679"/>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16-34 adults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38%</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130</a:t>
            </a:r>
          </a:p>
        </p:txBody>
      </p:sp>
      <p:sp>
        <p:nvSpPr>
          <p:cNvPr id="12" name="TextBox 11">
            <a:extLst>
              <a:ext uri="{FF2B5EF4-FFF2-40B4-BE49-F238E27FC236}">
                <a16:creationId xmlns:a16="http://schemas.microsoft.com/office/drawing/2014/main" id="{FEA9654C-24F8-4936-9E53-F6AFEF5AE6A0}"/>
              </a:ext>
            </a:extLst>
          </p:cNvPr>
          <p:cNvSpPr txBox="1"/>
          <p:nvPr/>
        </p:nvSpPr>
        <p:spPr>
          <a:xfrm>
            <a:off x="7687179" y="2147679"/>
            <a:ext cx="1538182"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Women (16+)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59%</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129</a:t>
            </a:r>
          </a:p>
        </p:txBody>
      </p:sp>
      <p:sp>
        <p:nvSpPr>
          <p:cNvPr id="13" name="TextBox 12">
            <a:extLst>
              <a:ext uri="{FF2B5EF4-FFF2-40B4-BE49-F238E27FC236}">
                <a16:creationId xmlns:a16="http://schemas.microsoft.com/office/drawing/2014/main" id="{A3FF52EC-7F47-4324-9AD3-838D6F25284E}"/>
              </a:ext>
            </a:extLst>
          </p:cNvPr>
          <p:cNvSpPr txBox="1"/>
          <p:nvPr/>
        </p:nvSpPr>
        <p:spPr>
          <a:xfrm>
            <a:off x="5756924" y="5567263"/>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ABC1 (16+)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72%</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Index 150</a:t>
            </a:r>
          </a:p>
        </p:txBody>
      </p:sp>
      <p:graphicFrame>
        <p:nvGraphicFramePr>
          <p:cNvPr id="18" name="Chart 17">
            <a:extLst>
              <a:ext uri="{FF2B5EF4-FFF2-40B4-BE49-F238E27FC236}">
                <a16:creationId xmlns:a16="http://schemas.microsoft.com/office/drawing/2014/main" id="{90AB3A31-1168-494F-B4B0-B98A29731997}"/>
              </a:ext>
            </a:extLst>
          </p:cNvPr>
          <p:cNvGraphicFramePr>
            <a:graphicFrameLocks/>
          </p:cNvGraphicFramePr>
          <p:nvPr>
            <p:extLst>
              <p:ext uri="{D42A27DB-BD31-4B8C-83A1-F6EECF244321}">
                <p14:modId xmlns:p14="http://schemas.microsoft.com/office/powerpoint/2010/main" val="2420051635"/>
              </p:ext>
            </p:extLst>
          </p:nvPr>
        </p:nvGraphicFramePr>
        <p:xfrm>
          <a:off x="622708" y="1412240"/>
          <a:ext cx="11919956" cy="5255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22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F78F87-1E17-4B0C-B3B3-B95CC03C4910}"/>
              </a:ext>
            </a:extLst>
          </p:cNvPr>
          <p:cNvSpPr>
            <a:spLocks noGrp="1"/>
          </p:cNvSpPr>
          <p:nvPr>
            <p:ph type="title"/>
          </p:nvPr>
        </p:nvSpPr>
        <p:spPr/>
        <p:txBody>
          <a:bodyPr/>
          <a:lstStyle/>
          <a:p>
            <a:r>
              <a:rPr lang="en-GB" dirty="0"/>
              <a:t>2023 CINEMA RELEASES</a:t>
            </a:r>
          </a:p>
        </p:txBody>
      </p:sp>
      <p:sp>
        <p:nvSpPr>
          <p:cNvPr id="5" name="Text Placeholder 4">
            <a:extLst>
              <a:ext uri="{FF2B5EF4-FFF2-40B4-BE49-F238E27FC236}">
                <a16:creationId xmlns:a16="http://schemas.microsoft.com/office/drawing/2014/main" id="{D1DC8CF2-C8C3-4588-9F00-98C881877319}"/>
              </a:ext>
            </a:extLst>
          </p:cNvPr>
          <p:cNvSpPr>
            <a:spLocks noGrp="1"/>
          </p:cNvSpPr>
          <p:nvPr>
            <p:ph type="body" sz="quarter" idx="35"/>
          </p:nvPr>
        </p:nvSpPr>
        <p:spPr>
          <a:xfrm>
            <a:off x="9053446" y="6042018"/>
            <a:ext cx="2928749" cy="152078"/>
          </a:xfrm>
        </p:spPr>
        <p:txBody>
          <a:bodyPr/>
          <a:lstStyle/>
          <a:p>
            <a:r>
              <a:rPr lang="en-GB" dirty="0">
                <a:solidFill>
                  <a:schemeClr val="accent2"/>
                </a:solidFill>
              </a:rPr>
              <a:t>The Marvels</a:t>
            </a:r>
          </a:p>
        </p:txBody>
      </p:sp>
      <p:sp>
        <p:nvSpPr>
          <p:cNvPr id="12" name="Text Placeholder 11">
            <a:extLst>
              <a:ext uri="{FF2B5EF4-FFF2-40B4-BE49-F238E27FC236}">
                <a16:creationId xmlns:a16="http://schemas.microsoft.com/office/drawing/2014/main" id="{BA9ED485-7984-4674-B40C-34529E416364}"/>
              </a:ext>
            </a:extLst>
          </p:cNvPr>
          <p:cNvSpPr>
            <a:spLocks noGrp="1"/>
          </p:cNvSpPr>
          <p:nvPr>
            <p:ph type="body" sz="quarter" idx="36"/>
          </p:nvPr>
        </p:nvSpPr>
        <p:spPr>
          <a:xfrm>
            <a:off x="718896" y="6268485"/>
            <a:ext cx="1862578" cy="369882"/>
          </a:xfrm>
        </p:spPr>
        <p:txBody>
          <a:bodyPr/>
          <a:lstStyle/>
          <a:p>
            <a:r>
              <a:rPr lang="en-GB" dirty="0"/>
              <a:t>17 February 2023</a:t>
            </a:r>
          </a:p>
        </p:txBody>
      </p:sp>
      <p:sp>
        <p:nvSpPr>
          <p:cNvPr id="3" name="Text Placeholder 2">
            <a:extLst>
              <a:ext uri="{FF2B5EF4-FFF2-40B4-BE49-F238E27FC236}">
                <a16:creationId xmlns:a16="http://schemas.microsoft.com/office/drawing/2014/main" id="{21E10C0D-4D5E-43AA-A53E-D6A0F029A901}"/>
              </a:ext>
            </a:extLst>
          </p:cNvPr>
          <p:cNvSpPr>
            <a:spLocks noGrp="1"/>
          </p:cNvSpPr>
          <p:nvPr>
            <p:ph type="body" sz="quarter" idx="27"/>
          </p:nvPr>
        </p:nvSpPr>
        <p:spPr>
          <a:xfrm>
            <a:off x="270624" y="651956"/>
            <a:ext cx="12672886" cy="436608"/>
          </a:xfrm>
        </p:spPr>
        <p:txBody>
          <a:bodyPr/>
          <a:lstStyle/>
          <a:p>
            <a:r>
              <a:rPr lang="en-GB" dirty="0"/>
              <a:t>Next year is again full of big hitting Marvel titles with major Avengers characters returning for the next instalments of their stories.</a:t>
            </a:r>
          </a:p>
        </p:txBody>
      </p:sp>
      <p:sp>
        <p:nvSpPr>
          <p:cNvPr id="18" name="Text Placeholder 17">
            <a:extLst>
              <a:ext uri="{FF2B5EF4-FFF2-40B4-BE49-F238E27FC236}">
                <a16:creationId xmlns:a16="http://schemas.microsoft.com/office/drawing/2014/main" id="{EB5BC1F1-5724-41D9-BEA8-3C4BCEDEACF8}"/>
              </a:ext>
            </a:extLst>
          </p:cNvPr>
          <p:cNvSpPr>
            <a:spLocks noGrp="1"/>
          </p:cNvSpPr>
          <p:nvPr>
            <p:ph type="body" sz="quarter" idx="42"/>
          </p:nvPr>
        </p:nvSpPr>
        <p:spPr>
          <a:xfrm>
            <a:off x="4886171" y="6055895"/>
            <a:ext cx="2928749" cy="152078"/>
          </a:xfrm>
        </p:spPr>
        <p:txBody>
          <a:bodyPr/>
          <a:lstStyle/>
          <a:p>
            <a:r>
              <a:rPr lang="en-GB" dirty="0">
                <a:solidFill>
                  <a:schemeClr val="accent2"/>
                </a:solidFill>
              </a:rPr>
              <a:t>Guardians of the Galaxy: Vol. 3</a:t>
            </a:r>
          </a:p>
        </p:txBody>
      </p:sp>
      <p:sp>
        <p:nvSpPr>
          <p:cNvPr id="19" name="Text Placeholder 18">
            <a:extLst>
              <a:ext uri="{FF2B5EF4-FFF2-40B4-BE49-F238E27FC236}">
                <a16:creationId xmlns:a16="http://schemas.microsoft.com/office/drawing/2014/main" id="{1D26F5B3-BD13-46ED-9646-8063088E1397}"/>
              </a:ext>
            </a:extLst>
          </p:cNvPr>
          <p:cNvSpPr>
            <a:spLocks noGrp="1"/>
          </p:cNvSpPr>
          <p:nvPr>
            <p:ph type="body" sz="quarter" idx="43"/>
          </p:nvPr>
        </p:nvSpPr>
        <p:spPr>
          <a:xfrm>
            <a:off x="4886172" y="6268485"/>
            <a:ext cx="1862578" cy="369882"/>
          </a:xfrm>
        </p:spPr>
        <p:txBody>
          <a:bodyPr/>
          <a:lstStyle/>
          <a:p>
            <a:r>
              <a:rPr lang="en-GB" dirty="0"/>
              <a:t>5 May 2023</a:t>
            </a:r>
          </a:p>
        </p:txBody>
      </p:sp>
      <p:pic>
        <p:nvPicPr>
          <p:cNvPr id="22" name="Picture Placeholder 9">
            <a:extLst>
              <a:ext uri="{FF2B5EF4-FFF2-40B4-BE49-F238E27FC236}">
                <a16:creationId xmlns:a16="http://schemas.microsoft.com/office/drawing/2014/main" id="{FD6BFCE6-61E2-4C26-8970-A42D7298A19A}"/>
              </a:ext>
            </a:extLst>
          </p:cNvPr>
          <p:cNvPicPr>
            <a:picLocks noGrp="1" noChangeAspect="1"/>
          </p:cNvPicPr>
          <p:nvPr>
            <p:ph type="pic" sz="quarter" idx="34"/>
          </p:nvPr>
        </p:nvPicPr>
        <p:blipFill rotWithShape="1">
          <a:blip r:embed="rId2" cstate="print">
            <a:extLst>
              <a:ext uri="{28A0092B-C50C-407E-A947-70E740481C1C}">
                <a14:useLocalDpi xmlns:a14="http://schemas.microsoft.com/office/drawing/2010/main" val="0"/>
              </a:ext>
            </a:extLst>
          </a:blip>
          <a:srcRect l="28674" r="28674"/>
          <a:stretch/>
        </p:blipFill>
        <p:spPr>
          <a:xfrm>
            <a:off x="9053447" y="1561351"/>
            <a:ext cx="2928749" cy="4327251"/>
          </a:xfrm>
        </p:spPr>
      </p:pic>
      <p:pic>
        <p:nvPicPr>
          <p:cNvPr id="24" name="Picture Placeholder 17">
            <a:extLst>
              <a:ext uri="{FF2B5EF4-FFF2-40B4-BE49-F238E27FC236}">
                <a16:creationId xmlns:a16="http://schemas.microsoft.com/office/drawing/2014/main" id="{44428C50-652E-42FF-9642-B85B9397E7CB}"/>
              </a:ext>
            </a:extLst>
          </p:cNvPr>
          <p:cNvPicPr>
            <a:picLocks noGrp="1" noChangeAspect="1"/>
          </p:cNvPicPr>
          <p:nvPr>
            <p:ph type="pic" sz="quarter" idx="38"/>
          </p:nvPr>
        </p:nvPicPr>
        <p:blipFill>
          <a:blip r:embed="rId3">
            <a:extLst>
              <a:ext uri="{28A0092B-C50C-407E-A947-70E740481C1C}">
                <a14:useLocalDpi xmlns:a14="http://schemas.microsoft.com/office/drawing/2010/main" val="0"/>
              </a:ext>
            </a:extLst>
          </a:blip>
          <a:srcRect l="27460" r="27460"/>
          <a:stretch>
            <a:fillRect/>
          </a:stretch>
        </p:blipFill>
        <p:spPr>
          <a:xfrm>
            <a:off x="4886172" y="1575228"/>
            <a:ext cx="2928749" cy="4327251"/>
          </a:xfrm>
        </p:spPr>
      </p:pic>
      <p:sp>
        <p:nvSpPr>
          <p:cNvPr id="37" name="Text Placeholder 15">
            <a:extLst>
              <a:ext uri="{FF2B5EF4-FFF2-40B4-BE49-F238E27FC236}">
                <a16:creationId xmlns:a16="http://schemas.microsoft.com/office/drawing/2014/main" id="{BAADDA28-71AA-42D6-AA81-D454F953CFF1}"/>
              </a:ext>
            </a:extLst>
          </p:cNvPr>
          <p:cNvSpPr txBox="1">
            <a:spLocks/>
          </p:cNvSpPr>
          <p:nvPr/>
        </p:nvSpPr>
        <p:spPr bwMode="gray">
          <a:xfrm>
            <a:off x="718896" y="6042018"/>
            <a:ext cx="2928748" cy="152078"/>
          </a:xfrm>
          <a:prstGeom prst="rect">
            <a:avLst/>
          </a:prstGeom>
        </p:spPr>
        <p:txBody>
          <a:bodyPr vert="horz" lIns="0" tIns="0" rIns="0" bIns="0" rtlCol="0" anchor="t" anchorCtr="0">
            <a:noAutofit/>
          </a:bodyPr>
          <a:lstStyle>
            <a:lvl1pPr marL="0" indent="0" algn="l" defTabSz="961844" rtl="0" eaLnBrk="1" latinLnBrk="0" hangingPunct="1">
              <a:lnSpc>
                <a:spcPts val="1100"/>
              </a:lnSpc>
              <a:spcBef>
                <a:spcPts val="0"/>
              </a:spcBef>
              <a:buClr>
                <a:srgbClr val="FFFFFF"/>
              </a:buClr>
              <a:buSzPct val="100000"/>
              <a:buFont typeface="Arial"/>
              <a:buNone/>
              <a:defRPr sz="1000" b="1" kern="1200" baseline="0">
                <a:solidFill>
                  <a:schemeClr val="tx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a:solidFill>
                  <a:schemeClr val="accent2"/>
                </a:solidFill>
              </a:rPr>
              <a:t>Ant-Man and The Wasp: Quantumania</a:t>
            </a:r>
            <a:endParaRPr lang="en-GB" dirty="0">
              <a:solidFill>
                <a:schemeClr val="accent2"/>
              </a:solidFill>
            </a:endParaRPr>
          </a:p>
        </p:txBody>
      </p:sp>
      <p:sp>
        <p:nvSpPr>
          <p:cNvPr id="38" name="Text Placeholder 16">
            <a:extLst>
              <a:ext uri="{FF2B5EF4-FFF2-40B4-BE49-F238E27FC236}">
                <a16:creationId xmlns:a16="http://schemas.microsoft.com/office/drawing/2014/main" id="{C33F86E8-4E13-4D43-97EA-312DB4B7C54E}"/>
              </a:ext>
            </a:extLst>
          </p:cNvPr>
          <p:cNvSpPr txBox="1">
            <a:spLocks/>
          </p:cNvSpPr>
          <p:nvPr/>
        </p:nvSpPr>
        <p:spPr bwMode="gray">
          <a:xfrm>
            <a:off x="9053447" y="6268485"/>
            <a:ext cx="1862578" cy="369882"/>
          </a:xfrm>
          <a:prstGeom prst="rect">
            <a:avLst/>
          </a:prstGeom>
        </p:spPr>
        <p:txBody>
          <a:bodyPr vert="horz" lIns="0" tIns="0" rIns="0" bIns="0" rtlCol="0" anchor="t" anchorCtr="0">
            <a:noAutofit/>
          </a:bodyPr>
          <a:lstStyle>
            <a:lvl1pPr marL="0" indent="0" algn="l" defTabSz="961844" rtl="0" eaLnBrk="1" latinLnBrk="0" hangingPunct="1">
              <a:lnSpc>
                <a:spcPts val="1100"/>
              </a:lnSpc>
              <a:spcBef>
                <a:spcPts val="0"/>
              </a:spcBef>
              <a:buClr>
                <a:srgbClr val="FFFFFF"/>
              </a:buClr>
              <a:buSzPct val="100000"/>
              <a:buFont typeface="Arial"/>
              <a:buNone/>
              <a:defRPr sz="1000" b="0"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dirty="0"/>
              <a:t>28 July 2023</a:t>
            </a:r>
          </a:p>
        </p:txBody>
      </p:sp>
      <p:pic>
        <p:nvPicPr>
          <p:cNvPr id="39" name="Picture Placeholder 2">
            <a:extLst>
              <a:ext uri="{FF2B5EF4-FFF2-40B4-BE49-F238E27FC236}">
                <a16:creationId xmlns:a16="http://schemas.microsoft.com/office/drawing/2014/main" id="{A4F0F2E1-F003-468B-817C-FB022B39C982}"/>
              </a:ext>
            </a:extLst>
          </p:cNvPr>
          <p:cNvPicPr>
            <a:picLocks noGrp="1" noChangeAspect="1"/>
          </p:cNvPicPr>
          <p:nvPr>
            <p:ph type="pic" sz="quarter" idx="37"/>
          </p:nvPr>
        </p:nvPicPr>
        <p:blipFill>
          <a:blip r:embed="rId4">
            <a:extLst>
              <a:ext uri="{28A0092B-C50C-407E-A947-70E740481C1C}">
                <a14:useLocalDpi xmlns:a14="http://schemas.microsoft.com/office/drawing/2010/main" val="0"/>
              </a:ext>
            </a:extLst>
          </a:blip>
          <a:srcRect l="30975" r="30975"/>
          <a:stretch>
            <a:fillRect/>
          </a:stretch>
        </p:blipFill>
        <p:spPr>
          <a:xfrm>
            <a:off x="718896" y="1561351"/>
            <a:ext cx="2928749" cy="4327251"/>
          </a:xfrm>
        </p:spPr>
      </p:pic>
    </p:spTree>
    <p:extLst>
      <p:ext uri="{BB962C8B-B14F-4D97-AF65-F5344CB8AC3E}">
        <p14:creationId xmlns:p14="http://schemas.microsoft.com/office/powerpoint/2010/main" val="107286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1ED447-DDB9-466D-9641-10D8CED434A5}"/>
              </a:ext>
            </a:extLst>
          </p:cNvPr>
          <p:cNvSpPr>
            <a:spLocks noGrp="1"/>
          </p:cNvSpPr>
          <p:nvPr>
            <p:ph type="body" sz="quarter" idx="10"/>
          </p:nvPr>
        </p:nvSpPr>
        <p:spPr>
          <a:xfrm>
            <a:off x="0" y="0"/>
            <a:ext cx="13442950" cy="7077075"/>
          </a:xfrm>
        </p:spPr>
        <p:txBody>
          <a:bodyPr/>
          <a:lstStyle/>
          <a:p>
            <a:r>
              <a:rPr lang="en-GB" dirty="0">
                <a:solidFill>
                  <a:schemeClr val="bg1"/>
                </a:solidFill>
              </a:rPr>
              <a:t>MARVEL CINEMATIC UNIVERSE:</a:t>
            </a:r>
          </a:p>
          <a:p>
            <a:r>
              <a:rPr lang="en-GB" dirty="0">
                <a:solidFill>
                  <a:srgbClr val="FFFFFF"/>
                </a:solidFill>
              </a:rPr>
              <a:t>THE BIGGEST CINEMA </a:t>
            </a:r>
          </a:p>
          <a:p>
            <a:r>
              <a:rPr lang="en-GB" dirty="0">
                <a:solidFill>
                  <a:srgbClr val="FFFFFF"/>
                </a:solidFill>
              </a:rPr>
              <a:t>FRANCHISE OF ALL TIME </a:t>
            </a:r>
          </a:p>
          <a:p>
            <a:r>
              <a:rPr lang="en-GB" dirty="0">
                <a:solidFill>
                  <a:srgbClr val="FFFFFF"/>
                </a:solidFill>
              </a:rPr>
              <a:t>TAKING OVER £850M AT </a:t>
            </a:r>
          </a:p>
          <a:p>
            <a:r>
              <a:rPr lang="en-GB" dirty="0">
                <a:solidFill>
                  <a:srgbClr val="FFFFFF"/>
                </a:solidFill>
              </a:rPr>
              <a:t>THE UK BOX OFFICE ALONE</a:t>
            </a:r>
          </a:p>
        </p:txBody>
      </p:sp>
      <p:sp>
        <p:nvSpPr>
          <p:cNvPr id="8" name="Text Placeholder 7">
            <a:extLst>
              <a:ext uri="{FF2B5EF4-FFF2-40B4-BE49-F238E27FC236}">
                <a16:creationId xmlns:a16="http://schemas.microsoft.com/office/drawing/2014/main" id="{37318D66-97FA-4880-A6F1-41345CA9D608}"/>
              </a:ext>
            </a:extLst>
          </p:cNvPr>
          <p:cNvSpPr>
            <a:spLocks noGrp="1"/>
          </p:cNvSpPr>
          <p:nvPr>
            <p:ph type="body" sz="quarter" idx="11"/>
          </p:nvPr>
        </p:nvSpPr>
        <p:spPr>
          <a:xfrm>
            <a:off x="10182225" y="7190847"/>
            <a:ext cx="3116263" cy="206082"/>
          </a:xfrm>
        </p:spPr>
        <p:txBody>
          <a:bodyPr/>
          <a:lstStyle/>
          <a:p>
            <a:r>
              <a:rPr lang="en-GB" dirty="0"/>
              <a:t>Source: IBOE</a:t>
            </a:r>
          </a:p>
        </p:txBody>
      </p:sp>
    </p:spTree>
    <p:extLst>
      <p:ext uri="{BB962C8B-B14F-4D97-AF65-F5344CB8AC3E}">
        <p14:creationId xmlns:p14="http://schemas.microsoft.com/office/powerpoint/2010/main" val="371014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C580F-9DCE-4EB2-9E50-BBDF1F06F65E}"/>
              </a:ext>
            </a:extLst>
          </p:cNvPr>
          <p:cNvSpPr>
            <a:spLocks noGrp="1"/>
          </p:cNvSpPr>
          <p:nvPr>
            <p:ph type="title"/>
          </p:nvPr>
        </p:nvSpPr>
        <p:spPr/>
        <p:txBody>
          <a:bodyPr/>
          <a:lstStyle/>
          <a:p>
            <a:r>
              <a:rPr lang="en-GB" dirty="0"/>
              <a:t>Fans of the </a:t>
            </a:r>
            <a:r>
              <a:rPr lang="en-GB" dirty="0" err="1"/>
              <a:t>mcu</a:t>
            </a:r>
            <a:r>
              <a:rPr lang="en-GB" dirty="0"/>
              <a:t> are more likely to be young, male and ABC1. </a:t>
            </a:r>
          </a:p>
        </p:txBody>
      </p:sp>
      <p:sp>
        <p:nvSpPr>
          <p:cNvPr id="8" name="Text Placeholder 7">
            <a:extLst>
              <a:ext uri="{FF2B5EF4-FFF2-40B4-BE49-F238E27FC236}">
                <a16:creationId xmlns:a16="http://schemas.microsoft.com/office/drawing/2014/main" id="{22CD4939-530E-4344-B0F0-01EF3C2B31D5}"/>
              </a:ext>
            </a:extLst>
          </p:cNvPr>
          <p:cNvSpPr>
            <a:spLocks noGrp="1"/>
          </p:cNvSpPr>
          <p:nvPr>
            <p:ph type="body" sz="quarter" idx="14"/>
          </p:nvPr>
        </p:nvSpPr>
        <p:spPr>
          <a:xfrm>
            <a:off x="270000" y="664058"/>
            <a:ext cx="12423740" cy="436608"/>
          </a:xfrm>
        </p:spPr>
        <p:txBody>
          <a:bodyPr/>
          <a:lstStyle/>
          <a:p>
            <a:r>
              <a:rPr lang="en-GB" dirty="0"/>
              <a:t>Marvel films should be an attractive proposition for any brands wanting to engage with a young male audience</a:t>
            </a:r>
          </a:p>
        </p:txBody>
      </p:sp>
      <p:sp>
        <p:nvSpPr>
          <p:cNvPr id="7" name="Text Placeholder 6">
            <a:extLst>
              <a:ext uri="{FF2B5EF4-FFF2-40B4-BE49-F238E27FC236}">
                <a16:creationId xmlns:a16="http://schemas.microsoft.com/office/drawing/2014/main" id="{B0EA632C-0542-4FC6-BF59-530DD1CA6D78}"/>
              </a:ext>
            </a:extLst>
          </p:cNvPr>
          <p:cNvSpPr>
            <a:spLocks noGrp="1"/>
          </p:cNvSpPr>
          <p:nvPr>
            <p:ph type="body" sz="quarter" idx="11"/>
          </p:nvPr>
        </p:nvSpPr>
        <p:spPr>
          <a:xfrm>
            <a:off x="7727948" y="7221389"/>
            <a:ext cx="5640388" cy="206082"/>
          </a:xfrm>
        </p:spPr>
        <p:txBody>
          <a:bodyPr/>
          <a:lstStyle/>
          <a:p>
            <a:r>
              <a:rPr lang="en-GB" dirty="0"/>
              <a:t>Source: GB TGI March 2022 – Fans of Marvel franchise and are cinemagoers</a:t>
            </a:r>
          </a:p>
        </p:txBody>
      </p:sp>
      <p:graphicFrame>
        <p:nvGraphicFramePr>
          <p:cNvPr id="4" name="Chart 3">
            <a:extLst>
              <a:ext uri="{FF2B5EF4-FFF2-40B4-BE49-F238E27FC236}">
                <a16:creationId xmlns:a16="http://schemas.microsoft.com/office/drawing/2014/main" id="{49FCFF97-E781-4C25-A309-5F1D1A10F876}"/>
              </a:ext>
            </a:extLst>
          </p:cNvPr>
          <p:cNvGraphicFramePr/>
          <p:nvPr/>
        </p:nvGraphicFramePr>
        <p:xfrm>
          <a:off x="-481188" y="1665559"/>
          <a:ext cx="4920017" cy="4057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D6D571A0-02AC-42E3-9193-FF0B00595FD4}"/>
              </a:ext>
            </a:extLst>
          </p:cNvPr>
          <p:cNvGraphicFramePr/>
          <p:nvPr/>
        </p:nvGraphicFramePr>
        <p:xfrm>
          <a:off x="2835226" y="1665559"/>
          <a:ext cx="4920017" cy="4057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C6424A6B-C723-4458-9A4E-2E7162C77F2C}"/>
              </a:ext>
            </a:extLst>
          </p:cNvPr>
          <p:cNvGraphicFramePr/>
          <p:nvPr/>
        </p:nvGraphicFramePr>
        <p:xfrm>
          <a:off x="6064073" y="1676081"/>
          <a:ext cx="4920017" cy="4057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DC3AE83A-F177-4A7A-AF0D-B9504AE24D02}"/>
              </a:ext>
            </a:extLst>
          </p:cNvPr>
          <p:cNvGraphicFramePr/>
          <p:nvPr/>
        </p:nvGraphicFramePr>
        <p:xfrm>
          <a:off x="9354590" y="1633245"/>
          <a:ext cx="4920017" cy="4057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175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4F5251D6-A2A6-4C0E-A286-1F6B2B44C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820"/>
          <a:stretch/>
        </p:blipFill>
        <p:spPr bwMode="auto">
          <a:xfrm>
            <a:off x="0" y="0"/>
            <a:ext cx="13442950" cy="7073900"/>
          </a:xfrm>
          <a:prstGeom prst="rect">
            <a:avLst/>
          </a:prstGeom>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C2AE518E-769F-4BF8-9CC3-34DF32D6E892}"/>
              </a:ext>
            </a:extLst>
          </p:cNvPr>
          <p:cNvSpPr/>
          <p:nvPr/>
        </p:nvSpPr>
        <p:spPr>
          <a:xfrm>
            <a:off x="1" y="-1"/>
            <a:ext cx="13442949" cy="7073901"/>
          </a:xfrm>
          <a:prstGeom prst="rect">
            <a:avLst/>
          </a:prstGeom>
          <a:solidFill>
            <a:srgbClr val="AC162C">
              <a:alpha val="80000"/>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itle 5">
            <a:extLst>
              <a:ext uri="{FF2B5EF4-FFF2-40B4-BE49-F238E27FC236}">
                <a16:creationId xmlns:a16="http://schemas.microsoft.com/office/drawing/2014/main" id="{BAEE0EF6-FAC1-4D1C-8DA0-FCBAF73ABB12}"/>
              </a:ext>
            </a:extLst>
          </p:cNvPr>
          <p:cNvSpPr>
            <a:spLocks noGrp="1"/>
          </p:cNvSpPr>
          <p:nvPr>
            <p:ph type="title"/>
          </p:nvPr>
        </p:nvSpPr>
        <p:spPr/>
        <p:txBody>
          <a:bodyPr/>
          <a:lstStyle/>
          <a:p>
            <a:r>
              <a:rPr lang="en-GB" dirty="0">
                <a:solidFill>
                  <a:srgbClr val="FFFFFF"/>
                </a:solidFill>
              </a:rPr>
              <a:t>AUDIENCE SNAPSHOTS: MARVEL FANS</a:t>
            </a:r>
            <a:endParaRPr lang="en-US" dirty="0">
              <a:solidFill>
                <a:srgbClr val="FFFFFF"/>
              </a:solidFill>
            </a:endParaRPr>
          </a:p>
        </p:txBody>
      </p:sp>
      <p:sp>
        <p:nvSpPr>
          <p:cNvPr id="8" name="Text Placeholder 7">
            <a:extLst>
              <a:ext uri="{FF2B5EF4-FFF2-40B4-BE49-F238E27FC236}">
                <a16:creationId xmlns:a16="http://schemas.microsoft.com/office/drawing/2014/main" id="{7125CD94-A4E7-4306-8894-E96B35D11665}"/>
              </a:ext>
            </a:extLst>
          </p:cNvPr>
          <p:cNvSpPr>
            <a:spLocks noGrp="1"/>
          </p:cNvSpPr>
          <p:nvPr>
            <p:ph type="body" sz="quarter" idx="11"/>
          </p:nvPr>
        </p:nvSpPr>
        <p:spPr>
          <a:xfrm>
            <a:off x="5398116" y="7271167"/>
            <a:ext cx="7789766" cy="123111"/>
          </a:xfrm>
        </p:spPr>
        <p:txBody>
          <a:bodyPr/>
          <a:lstStyle/>
          <a:p>
            <a:pPr lvl="0">
              <a:buClrTx/>
              <a:buSzTx/>
              <a:defRPr/>
            </a:pPr>
            <a:r>
              <a:rPr lang="en-GB" dirty="0">
                <a:solidFill>
                  <a:srgbClr val="000000">
                    <a:lumMod val="95000"/>
                    <a:lumOff val="5000"/>
                  </a:srgbClr>
                </a:solidFill>
                <a:latin typeface="Arial" charset="0"/>
                <a:ea typeface="Arial" charset="0"/>
                <a:cs typeface="Arial" charset="0"/>
              </a:rPr>
              <a:t>Source: TGI GB March 2022, Film Franchise Fans – Marvel, Index vs GB average</a:t>
            </a:r>
          </a:p>
        </p:txBody>
      </p:sp>
      <p:sp>
        <p:nvSpPr>
          <p:cNvPr id="3" name="Text Placeholder 2">
            <a:extLst>
              <a:ext uri="{FF2B5EF4-FFF2-40B4-BE49-F238E27FC236}">
                <a16:creationId xmlns:a16="http://schemas.microsoft.com/office/drawing/2014/main" id="{6EFBA5A6-6D7C-4D84-8A83-58DBDF6118A5}"/>
              </a:ext>
            </a:extLst>
          </p:cNvPr>
          <p:cNvSpPr>
            <a:spLocks noGrp="1"/>
          </p:cNvSpPr>
          <p:nvPr>
            <p:ph type="body" sz="quarter" idx="14"/>
          </p:nvPr>
        </p:nvSpPr>
        <p:spPr>
          <a:xfrm>
            <a:off x="270000" y="664058"/>
            <a:ext cx="20337876" cy="570982"/>
          </a:xfrm>
        </p:spPr>
        <p:txBody>
          <a:bodyPr/>
          <a:lstStyle/>
          <a:p>
            <a:r>
              <a:rPr lang="en-GB" dirty="0">
                <a:solidFill>
                  <a:srgbClr val="FFFFFF"/>
                </a:solidFill>
              </a:rPr>
              <a:t>Category insights</a:t>
            </a:r>
          </a:p>
        </p:txBody>
      </p:sp>
      <p:sp>
        <p:nvSpPr>
          <p:cNvPr id="20" name="TextBox 19">
            <a:extLst>
              <a:ext uri="{FF2B5EF4-FFF2-40B4-BE49-F238E27FC236}">
                <a16:creationId xmlns:a16="http://schemas.microsoft.com/office/drawing/2014/main" id="{03331376-0026-4312-B81F-15C967AF22EB}"/>
              </a:ext>
            </a:extLst>
          </p:cNvPr>
          <p:cNvSpPr txBox="1"/>
          <p:nvPr/>
        </p:nvSpPr>
        <p:spPr>
          <a:xfrm>
            <a:off x="620583" y="1185515"/>
            <a:ext cx="2670577" cy="307777"/>
          </a:xfrm>
          <a:prstGeom prst="rect">
            <a:avLst/>
          </a:prstGeom>
          <a:noFill/>
          <a:ln>
            <a:noFill/>
          </a:ln>
        </p:spPr>
        <p:txBody>
          <a:bodyPr wrap="square" rtlCol="0">
            <a:spAutoFit/>
          </a:bodyPr>
          <a:lstStyle>
            <a:defPPr>
              <a:defRPr lang="en-US"/>
            </a:defPPr>
            <a:lvl1pPr algn="ctr">
              <a:defRPr sz="1800">
                <a:solidFill>
                  <a:schemeClr val="bg1"/>
                </a:solidFill>
                <a:latin typeface="+mj-lt"/>
              </a:defRPr>
            </a:lvl1p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MOTORS</a:t>
            </a:r>
          </a:p>
        </p:txBody>
      </p:sp>
      <p:sp>
        <p:nvSpPr>
          <p:cNvPr id="48" name="TextBox 47">
            <a:extLst>
              <a:ext uri="{FF2B5EF4-FFF2-40B4-BE49-F238E27FC236}">
                <a16:creationId xmlns:a16="http://schemas.microsoft.com/office/drawing/2014/main" id="{56E473D0-1192-435A-B1DB-9E0AD684F30B}"/>
              </a:ext>
            </a:extLst>
          </p:cNvPr>
          <p:cNvSpPr txBox="1"/>
          <p:nvPr/>
        </p:nvSpPr>
        <p:spPr>
          <a:xfrm>
            <a:off x="5167718" y="1185515"/>
            <a:ext cx="2670577" cy="307777"/>
          </a:xfrm>
          <a:prstGeom prst="rect">
            <a:avLst/>
          </a:prstGeom>
          <a:noFill/>
          <a:ln>
            <a:noFill/>
          </a:ln>
        </p:spPr>
        <p:txBody>
          <a:bodyPr wrap="square" rtlCol="0">
            <a:spAutoFit/>
          </a:bodyPr>
          <a:lstStyle>
            <a:defPPr>
              <a:defRPr lang="en-US"/>
            </a:defPPr>
            <a:lvl1pPr algn="ctr">
              <a:defRPr sz="1400" b="1">
                <a:solidFill>
                  <a:srgbClr val="FFFFFF"/>
                </a:solidFill>
              </a:defRPr>
            </a:lvl1p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FOOD</a:t>
            </a:r>
          </a:p>
        </p:txBody>
      </p:sp>
      <p:sp>
        <p:nvSpPr>
          <p:cNvPr id="49" name="TextBox 48">
            <a:extLst>
              <a:ext uri="{FF2B5EF4-FFF2-40B4-BE49-F238E27FC236}">
                <a16:creationId xmlns:a16="http://schemas.microsoft.com/office/drawing/2014/main" id="{1FC00FFB-E2E7-4602-A634-1D10A4AE4C88}"/>
              </a:ext>
            </a:extLst>
          </p:cNvPr>
          <p:cNvSpPr txBox="1"/>
          <p:nvPr/>
        </p:nvSpPr>
        <p:spPr>
          <a:xfrm>
            <a:off x="7788115" y="1228116"/>
            <a:ext cx="6031492" cy="307777"/>
          </a:xfrm>
          <a:prstGeom prst="rect">
            <a:avLst/>
          </a:prstGeom>
          <a:noFill/>
          <a:ln>
            <a:noFill/>
          </a:ln>
        </p:spPr>
        <p:txBody>
          <a:bodyPr wrap="square" rtlCol="0">
            <a:spAutoFit/>
          </a:bodyPr>
          <a:lstStyle>
            <a:defPPr>
              <a:defRPr lang="en-US"/>
            </a:defPPr>
            <a:lvl1pPr algn="ctr">
              <a:defRPr sz="1400" b="1">
                <a:solidFill>
                  <a:srgbClr val="FFFFFF"/>
                </a:solidFill>
              </a:defRPr>
            </a:lvl1p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RETAIL</a:t>
            </a:r>
          </a:p>
        </p:txBody>
      </p:sp>
      <p:sp>
        <p:nvSpPr>
          <p:cNvPr id="22" name="Rectangle: Rounded Corners 21">
            <a:extLst>
              <a:ext uri="{FF2B5EF4-FFF2-40B4-BE49-F238E27FC236}">
                <a16:creationId xmlns:a16="http://schemas.microsoft.com/office/drawing/2014/main" id="{6A4962CE-E113-4262-B151-35E1EB56C0B5}"/>
              </a:ext>
            </a:extLst>
          </p:cNvPr>
          <p:cNvSpPr/>
          <p:nvPr/>
        </p:nvSpPr>
        <p:spPr>
          <a:xfrm>
            <a:off x="557177" y="1728053"/>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 LIKE INNOVATIVE CARS”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126</a:t>
            </a:r>
          </a:p>
        </p:txBody>
      </p:sp>
      <p:sp>
        <p:nvSpPr>
          <p:cNvPr id="23" name="Rectangle: Rounded Corners 22">
            <a:extLst>
              <a:ext uri="{FF2B5EF4-FFF2-40B4-BE49-F238E27FC236}">
                <a16:creationId xmlns:a16="http://schemas.microsoft.com/office/drawing/2014/main" id="{CF95E091-CF86-437A-829D-EC797E3FD7C0}"/>
              </a:ext>
            </a:extLst>
          </p:cNvPr>
          <p:cNvSpPr/>
          <p:nvPr/>
        </p:nvSpPr>
        <p:spPr>
          <a:xfrm>
            <a:off x="575617" y="3383298"/>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INTEND TO BUY CAR IN NEXT 24 MONTHS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121</a:t>
            </a:r>
          </a:p>
        </p:txBody>
      </p:sp>
      <p:sp>
        <p:nvSpPr>
          <p:cNvPr id="24" name="Rectangle: Rounded Corners 23">
            <a:extLst>
              <a:ext uri="{FF2B5EF4-FFF2-40B4-BE49-F238E27FC236}">
                <a16:creationId xmlns:a16="http://schemas.microsoft.com/office/drawing/2014/main" id="{D1C6C64A-8623-490D-A340-2EE7ECA7E614}"/>
              </a:ext>
            </a:extLst>
          </p:cNvPr>
          <p:cNvSpPr/>
          <p:nvPr/>
        </p:nvSpPr>
        <p:spPr>
          <a:xfrm>
            <a:off x="557177" y="5176675"/>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INTEND TO BUY – NEW (NOT SECONDHAND)</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117</a:t>
            </a:r>
          </a:p>
        </p:txBody>
      </p:sp>
      <p:sp>
        <p:nvSpPr>
          <p:cNvPr id="25" name="Rectangle: Rounded Corners 24">
            <a:extLst>
              <a:ext uri="{FF2B5EF4-FFF2-40B4-BE49-F238E27FC236}">
                <a16:creationId xmlns:a16="http://schemas.microsoft.com/office/drawing/2014/main" id="{32E68D08-D358-4A29-931A-3DA6C2AD606A}"/>
              </a:ext>
            </a:extLst>
          </p:cNvPr>
          <p:cNvSpPr/>
          <p:nvPr/>
        </p:nvSpPr>
        <p:spPr>
          <a:xfrm>
            <a:off x="5031629" y="3427249"/>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 LIKE TO EAT TAKEAWAY MEALS”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127</a:t>
            </a:r>
          </a:p>
        </p:txBody>
      </p:sp>
      <p:sp>
        <p:nvSpPr>
          <p:cNvPr id="26" name="Rectangle: Rounded Corners 25">
            <a:extLst>
              <a:ext uri="{FF2B5EF4-FFF2-40B4-BE49-F238E27FC236}">
                <a16:creationId xmlns:a16="http://schemas.microsoft.com/office/drawing/2014/main" id="{6A9D4DA7-10D1-4F33-9FB5-4BAB027DCF7B}"/>
              </a:ext>
            </a:extLst>
          </p:cNvPr>
          <p:cNvSpPr/>
          <p:nvPr/>
        </p:nvSpPr>
        <p:spPr>
          <a:xfrm>
            <a:off x="5032847" y="1756498"/>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 LIKE TO TRY NEW RECIPES”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113</a:t>
            </a:r>
          </a:p>
        </p:txBody>
      </p:sp>
      <p:sp>
        <p:nvSpPr>
          <p:cNvPr id="27" name="Rectangle: Rounded Corners 26">
            <a:extLst>
              <a:ext uri="{FF2B5EF4-FFF2-40B4-BE49-F238E27FC236}">
                <a16:creationId xmlns:a16="http://schemas.microsoft.com/office/drawing/2014/main" id="{9C67D99F-1435-4CD5-A165-F7639CD20413}"/>
              </a:ext>
            </a:extLst>
          </p:cNvPr>
          <p:cNvSpPr/>
          <p:nvPr/>
        </p:nvSpPr>
        <p:spPr>
          <a:xfrm>
            <a:off x="5031629" y="5203045"/>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EATEN AT A RESTAURANT</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114</a:t>
            </a:r>
          </a:p>
        </p:txBody>
      </p:sp>
      <p:sp>
        <p:nvSpPr>
          <p:cNvPr id="28" name="Rectangle: Rounded Corners 27">
            <a:extLst>
              <a:ext uri="{FF2B5EF4-FFF2-40B4-BE49-F238E27FC236}">
                <a16:creationId xmlns:a16="http://schemas.microsoft.com/office/drawing/2014/main" id="{4432E4D0-F479-4D73-AB6E-2DABF9FC0338}"/>
              </a:ext>
            </a:extLst>
          </p:cNvPr>
          <p:cNvSpPr/>
          <p:nvPr/>
        </p:nvSpPr>
        <p:spPr>
          <a:xfrm>
            <a:off x="9406242" y="1799023"/>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VISITED MAJOR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SHOPPING CENTRES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113</a:t>
            </a:r>
          </a:p>
        </p:txBody>
      </p:sp>
      <p:sp>
        <p:nvSpPr>
          <p:cNvPr id="29" name="Rectangle: Rounded Corners 28">
            <a:extLst>
              <a:ext uri="{FF2B5EF4-FFF2-40B4-BE49-F238E27FC236}">
                <a16:creationId xmlns:a16="http://schemas.microsoft.com/office/drawing/2014/main" id="{F201C615-A18D-45C5-8269-C6C49B915A89}"/>
              </a:ext>
            </a:extLst>
          </p:cNvPr>
          <p:cNvSpPr/>
          <p:nvPr/>
        </p:nvSpPr>
        <p:spPr>
          <a:xfrm>
            <a:off x="9400528" y="3480285"/>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AMOUNT SPENT ON ONLINE SHOPPING IN LAST SIX MONTHS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107</a:t>
            </a:r>
          </a:p>
        </p:txBody>
      </p:sp>
      <p:sp>
        <p:nvSpPr>
          <p:cNvPr id="31" name="Rectangle: Rounded Corners 30">
            <a:extLst>
              <a:ext uri="{FF2B5EF4-FFF2-40B4-BE49-F238E27FC236}">
                <a16:creationId xmlns:a16="http://schemas.microsoft.com/office/drawing/2014/main" id="{4531048F-3252-47D0-8DB4-BFA942FFD640}"/>
              </a:ext>
            </a:extLst>
          </p:cNvPr>
          <p:cNvSpPr/>
          <p:nvPr/>
        </p:nvSpPr>
        <p:spPr>
          <a:xfrm>
            <a:off x="9400528" y="5235552"/>
            <a:ext cx="2806666" cy="1360601"/>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“BUY NEW PRODUCTS BEFORE MOST OF MY FRIENDS”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108</a:t>
            </a:r>
          </a:p>
        </p:txBody>
      </p:sp>
    </p:spTree>
    <p:extLst>
      <p:ext uri="{BB962C8B-B14F-4D97-AF65-F5344CB8AC3E}">
        <p14:creationId xmlns:p14="http://schemas.microsoft.com/office/powerpoint/2010/main" val="374145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4F5251D6-A2A6-4C0E-A286-1F6B2B44C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820"/>
          <a:stretch/>
        </p:blipFill>
        <p:spPr bwMode="auto">
          <a:xfrm>
            <a:off x="0" y="0"/>
            <a:ext cx="13442950" cy="7073900"/>
          </a:xfrm>
          <a:prstGeom prst="rect">
            <a:avLst/>
          </a:prstGeom>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C2AE518E-769F-4BF8-9CC3-34DF32D6E892}"/>
              </a:ext>
            </a:extLst>
          </p:cNvPr>
          <p:cNvSpPr/>
          <p:nvPr/>
        </p:nvSpPr>
        <p:spPr>
          <a:xfrm>
            <a:off x="1" y="-1"/>
            <a:ext cx="13442949" cy="7073901"/>
          </a:xfrm>
          <a:prstGeom prst="rect">
            <a:avLst/>
          </a:prstGeom>
          <a:solidFill>
            <a:srgbClr val="AC162C">
              <a:alpha val="80000"/>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itle 5">
            <a:extLst>
              <a:ext uri="{FF2B5EF4-FFF2-40B4-BE49-F238E27FC236}">
                <a16:creationId xmlns:a16="http://schemas.microsoft.com/office/drawing/2014/main" id="{BAEE0EF6-FAC1-4D1C-8DA0-FCBAF73ABB12}"/>
              </a:ext>
            </a:extLst>
          </p:cNvPr>
          <p:cNvSpPr>
            <a:spLocks noGrp="1"/>
          </p:cNvSpPr>
          <p:nvPr>
            <p:ph type="title"/>
          </p:nvPr>
        </p:nvSpPr>
        <p:spPr/>
        <p:txBody>
          <a:bodyPr/>
          <a:lstStyle/>
          <a:p>
            <a:r>
              <a:rPr lang="en-GB" dirty="0">
                <a:solidFill>
                  <a:srgbClr val="FFFFFF"/>
                </a:solidFill>
              </a:rPr>
              <a:t>THE MARVEL AUDIENCE IS A PERFECT MATCH FOR GAMING &amp; TECH BRANDS</a:t>
            </a:r>
            <a:endParaRPr lang="en-US" dirty="0">
              <a:solidFill>
                <a:srgbClr val="FFFFFF"/>
              </a:solidFill>
            </a:endParaRPr>
          </a:p>
        </p:txBody>
      </p:sp>
      <p:sp>
        <p:nvSpPr>
          <p:cNvPr id="8" name="Text Placeholder 7">
            <a:extLst>
              <a:ext uri="{FF2B5EF4-FFF2-40B4-BE49-F238E27FC236}">
                <a16:creationId xmlns:a16="http://schemas.microsoft.com/office/drawing/2014/main" id="{7125CD94-A4E7-4306-8894-E96B35D11665}"/>
              </a:ext>
            </a:extLst>
          </p:cNvPr>
          <p:cNvSpPr>
            <a:spLocks noGrp="1"/>
          </p:cNvSpPr>
          <p:nvPr>
            <p:ph type="body" sz="quarter" idx="11"/>
          </p:nvPr>
        </p:nvSpPr>
        <p:spPr>
          <a:xfrm>
            <a:off x="5528125" y="7202809"/>
            <a:ext cx="7789766" cy="246221"/>
          </a:xfrm>
        </p:spPr>
        <p:txBody>
          <a:bodyPr/>
          <a:lstStyle/>
          <a:p>
            <a:pPr lvl="0">
              <a:buClrTx/>
              <a:buSzTx/>
              <a:defRPr/>
            </a:pPr>
            <a:r>
              <a:rPr lang="en-GB" dirty="0">
                <a:solidFill>
                  <a:srgbClr val="000000">
                    <a:lumMod val="95000"/>
                    <a:lumOff val="5000"/>
                  </a:srgbClr>
                </a:solidFill>
                <a:latin typeface="Arial" charset="0"/>
                <a:ea typeface="Arial" charset="0"/>
                <a:cs typeface="Arial" charset="0"/>
              </a:rPr>
              <a:t>Source: TGI GB March 2022, Fans of the Marvel film franchise. </a:t>
            </a:r>
          </a:p>
          <a:p>
            <a:pPr lvl="0">
              <a:buClrTx/>
              <a:buSzTx/>
              <a:defRPr/>
            </a:pPr>
            <a:r>
              <a:rPr lang="en-GB" dirty="0">
                <a:solidFill>
                  <a:srgbClr val="000000">
                    <a:lumMod val="95000"/>
                    <a:lumOff val="5000"/>
                  </a:srgbClr>
                </a:solidFill>
                <a:latin typeface="Arial" charset="0"/>
                <a:ea typeface="Arial" charset="0"/>
                <a:cs typeface="Arial" charset="0"/>
              </a:rPr>
              <a:t>Indexes vs average GB adult (15+)</a:t>
            </a:r>
          </a:p>
        </p:txBody>
      </p:sp>
      <p:sp>
        <p:nvSpPr>
          <p:cNvPr id="3" name="Text Placeholder 2">
            <a:extLst>
              <a:ext uri="{FF2B5EF4-FFF2-40B4-BE49-F238E27FC236}">
                <a16:creationId xmlns:a16="http://schemas.microsoft.com/office/drawing/2014/main" id="{6EFBA5A6-6D7C-4D84-8A83-58DBDF6118A5}"/>
              </a:ext>
            </a:extLst>
          </p:cNvPr>
          <p:cNvSpPr>
            <a:spLocks noGrp="1"/>
          </p:cNvSpPr>
          <p:nvPr>
            <p:ph type="body" sz="quarter" idx="14"/>
          </p:nvPr>
        </p:nvSpPr>
        <p:spPr>
          <a:xfrm>
            <a:off x="270000" y="664432"/>
            <a:ext cx="12423740" cy="436608"/>
          </a:xfrm>
        </p:spPr>
        <p:txBody>
          <a:bodyPr/>
          <a:lstStyle/>
          <a:p>
            <a:r>
              <a:rPr lang="en-GB" dirty="0">
                <a:solidFill>
                  <a:srgbClr val="FFFFFF"/>
                </a:solidFill>
              </a:rPr>
              <a:t>Marvel fans: Gaming &amp; Tech insights</a:t>
            </a:r>
          </a:p>
        </p:txBody>
      </p:sp>
      <p:sp>
        <p:nvSpPr>
          <p:cNvPr id="29" name="Rectangle: Rounded Corners 28">
            <a:extLst>
              <a:ext uri="{FF2B5EF4-FFF2-40B4-BE49-F238E27FC236}">
                <a16:creationId xmlns:a16="http://schemas.microsoft.com/office/drawing/2014/main" id="{167E1921-87DB-4CD2-83AC-EEF66F8077C6}"/>
              </a:ext>
            </a:extLst>
          </p:cNvPr>
          <p:cNvSpPr/>
          <p:nvPr/>
        </p:nvSpPr>
        <p:spPr>
          <a:xfrm>
            <a:off x="5085766" y="3150849"/>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“TRY TO KEEP UP WITH TECH DEVELOPMENTS”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117</a:t>
            </a:r>
          </a:p>
        </p:txBody>
      </p:sp>
      <p:sp>
        <p:nvSpPr>
          <p:cNvPr id="31" name="Rectangle: Rounded Corners 30">
            <a:extLst>
              <a:ext uri="{FF2B5EF4-FFF2-40B4-BE49-F238E27FC236}">
                <a16:creationId xmlns:a16="http://schemas.microsoft.com/office/drawing/2014/main" id="{1BB777A5-532F-4A4D-9606-5404671D9293}"/>
              </a:ext>
            </a:extLst>
          </p:cNvPr>
          <p:cNvSpPr/>
          <p:nvPr/>
        </p:nvSpPr>
        <p:spPr>
          <a:xfrm>
            <a:off x="5075121" y="1205481"/>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“LOVE TO BUY NEW GADGETS &amp; APPLIANCES”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131</a:t>
            </a:r>
          </a:p>
        </p:txBody>
      </p:sp>
      <p:sp>
        <p:nvSpPr>
          <p:cNvPr id="32" name="Rectangle: Rounded Corners 31">
            <a:extLst>
              <a:ext uri="{FF2B5EF4-FFF2-40B4-BE49-F238E27FC236}">
                <a16:creationId xmlns:a16="http://schemas.microsoft.com/office/drawing/2014/main" id="{E7890D08-4548-43C9-B6E2-9243184EF63E}"/>
              </a:ext>
            </a:extLst>
          </p:cNvPr>
          <p:cNvSpPr/>
          <p:nvPr/>
        </p:nvSpPr>
        <p:spPr>
          <a:xfrm>
            <a:off x="5075121" y="5158928"/>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 LIKE INNOVATIVE H/HOLD DEVICES”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120</a:t>
            </a:r>
          </a:p>
        </p:txBody>
      </p:sp>
      <p:sp>
        <p:nvSpPr>
          <p:cNvPr id="33" name="Rectangle: Rounded Corners 32">
            <a:extLst>
              <a:ext uri="{FF2B5EF4-FFF2-40B4-BE49-F238E27FC236}">
                <a16:creationId xmlns:a16="http://schemas.microsoft.com/office/drawing/2014/main" id="{BFF3A3D6-D36B-46E3-80A6-BDE67001797B}"/>
              </a:ext>
            </a:extLst>
          </p:cNvPr>
          <p:cNvSpPr/>
          <p:nvPr/>
        </p:nvSpPr>
        <p:spPr>
          <a:xfrm>
            <a:off x="827840" y="3136117"/>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“MY FAVE PASTTIME IS PLAYING VIDEO GAMES”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143</a:t>
            </a:r>
          </a:p>
        </p:txBody>
      </p:sp>
      <p:sp>
        <p:nvSpPr>
          <p:cNvPr id="42" name="Rectangle: Rounded Corners 41">
            <a:extLst>
              <a:ext uri="{FF2B5EF4-FFF2-40B4-BE49-F238E27FC236}">
                <a16:creationId xmlns:a16="http://schemas.microsoft.com/office/drawing/2014/main" id="{A7C70523-17A8-4405-BCC2-D9F367B2A060}"/>
              </a:ext>
            </a:extLst>
          </p:cNvPr>
          <p:cNvSpPr/>
          <p:nvPr/>
        </p:nvSpPr>
        <p:spPr>
          <a:xfrm>
            <a:off x="827840" y="1187066"/>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CONSOLE GAMERS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174</a:t>
            </a:r>
          </a:p>
        </p:txBody>
      </p:sp>
      <p:sp>
        <p:nvSpPr>
          <p:cNvPr id="44" name="Rectangle: Rounded Corners 43">
            <a:extLst>
              <a:ext uri="{FF2B5EF4-FFF2-40B4-BE49-F238E27FC236}">
                <a16:creationId xmlns:a16="http://schemas.microsoft.com/office/drawing/2014/main" id="{7886FA8A-68CD-433D-B147-D9AE32E109F2}"/>
              </a:ext>
            </a:extLst>
          </p:cNvPr>
          <p:cNvSpPr/>
          <p:nvPr/>
        </p:nvSpPr>
        <p:spPr>
          <a:xfrm>
            <a:off x="9333047" y="1204744"/>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INTEND TO PURCHASE: LAPTOP/TABLET</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129</a:t>
            </a:r>
          </a:p>
        </p:txBody>
      </p:sp>
      <p:sp>
        <p:nvSpPr>
          <p:cNvPr id="45" name="Rectangle: Rounded Corners 44">
            <a:extLst>
              <a:ext uri="{FF2B5EF4-FFF2-40B4-BE49-F238E27FC236}">
                <a16:creationId xmlns:a16="http://schemas.microsoft.com/office/drawing/2014/main" id="{81AF5B69-832D-4729-8311-B0E514E622F3}"/>
              </a:ext>
            </a:extLst>
          </p:cNvPr>
          <p:cNvSpPr/>
          <p:nvPr/>
        </p:nvSpPr>
        <p:spPr>
          <a:xfrm>
            <a:off x="9357736" y="3157775"/>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INTEND TO PURCHASE: SMARTPHONE</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134</a:t>
            </a:r>
          </a:p>
        </p:txBody>
      </p:sp>
      <p:sp>
        <p:nvSpPr>
          <p:cNvPr id="46" name="Rectangle: Rounded Corners 45">
            <a:extLst>
              <a:ext uri="{FF2B5EF4-FFF2-40B4-BE49-F238E27FC236}">
                <a16:creationId xmlns:a16="http://schemas.microsoft.com/office/drawing/2014/main" id="{1E552F30-B464-450E-BD18-8472D668B48C}"/>
              </a:ext>
            </a:extLst>
          </p:cNvPr>
          <p:cNvSpPr/>
          <p:nvPr/>
        </p:nvSpPr>
        <p:spPr>
          <a:xfrm>
            <a:off x="806551" y="5140513"/>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INTEND TO PURCHASE: GAMES CONSOLE</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195</a:t>
            </a:r>
          </a:p>
        </p:txBody>
      </p:sp>
      <p:sp>
        <p:nvSpPr>
          <p:cNvPr id="47" name="Rectangle: Rounded Corners 46">
            <a:extLst>
              <a:ext uri="{FF2B5EF4-FFF2-40B4-BE49-F238E27FC236}">
                <a16:creationId xmlns:a16="http://schemas.microsoft.com/office/drawing/2014/main" id="{50223578-C178-4120-9361-553104F1E906}"/>
              </a:ext>
            </a:extLst>
          </p:cNvPr>
          <p:cNvSpPr/>
          <p:nvPr/>
        </p:nvSpPr>
        <p:spPr>
          <a:xfrm>
            <a:off x="9357736" y="5165854"/>
            <a:ext cx="3224789" cy="1463546"/>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INTEND TO PURCHASE: HOME OR PERSONAL SMART TECH</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Index: 149</a:t>
            </a:r>
          </a:p>
        </p:txBody>
      </p:sp>
    </p:spTree>
    <p:extLst>
      <p:ext uri="{BB962C8B-B14F-4D97-AF65-F5344CB8AC3E}">
        <p14:creationId xmlns:p14="http://schemas.microsoft.com/office/powerpoint/2010/main" val="370354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F78F87-1E17-4B0C-B3B3-B95CC03C4910}"/>
              </a:ext>
            </a:extLst>
          </p:cNvPr>
          <p:cNvSpPr>
            <a:spLocks noGrp="1"/>
          </p:cNvSpPr>
          <p:nvPr>
            <p:ph type="title"/>
          </p:nvPr>
        </p:nvSpPr>
        <p:spPr/>
        <p:txBody>
          <a:bodyPr/>
          <a:lstStyle/>
          <a:p>
            <a:r>
              <a:rPr lang="en-GB" dirty="0"/>
              <a:t>2022 CINEMA RELEASES</a:t>
            </a:r>
          </a:p>
        </p:txBody>
      </p:sp>
      <p:sp>
        <p:nvSpPr>
          <p:cNvPr id="5" name="Text Placeholder 4">
            <a:extLst>
              <a:ext uri="{FF2B5EF4-FFF2-40B4-BE49-F238E27FC236}">
                <a16:creationId xmlns:a16="http://schemas.microsoft.com/office/drawing/2014/main" id="{D1DC8CF2-C8C3-4588-9F00-98C881877319}"/>
              </a:ext>
            </a:extLst>
          </p:cNvPr>
          <p:cNvSpPr>
            <a:spLocks noGrp="1"/>
          </p:cNvSpPr>
          <p:nvPr>
            <p:ph type="body" sz="quarter" idx="35"/>
          </p:nvPr>
        </p:nvSpPr>
        <p:spPr>
          <a:xfrm>
            <a:off x="747089" y="5905019"/>
            <a:ext cx="2928747" cy="152078"/>
          </a:xfrm>
        </p:spPr>
        <p:txBody>
          <a:bodyPr/>
          <a:lstStyle/>
          <a:p>
            <a:r>
              <a:rPr lang="en-GB" dirty="0">
                <a:solidFill>
                  <a:schemeClr val="accent2"/>
                </a:solidFill>
              </a:rPr>
              <a:t>Doctor Strange In The Multiverse of Madness</a:t>
            </a:r>
          </a:p>
        </p:txBody>
      </p:sp>
      <p:sp>
        <p:nvSpPr>
          <p:cNvPr id="12" name="Text Placeholder 11">
            <a:extLst>
              <a:ext uri="{FF2B5EF4-FFF2-40B4-BE49-F238E27FC236}">
                <a16:creationId xmlns:a16="http://schemas.microsoft.com/office/drawing/2014/main" id="{BA9ED485-7984-4674-B40C-34529E416364}"/>
              </a:ext>
            </a:extLst>
          </p:cNvPr>
          <p:cNvSpPr>
            <a:spLocks noGrp="1"/>
          </p:cNvSpPr>
          <p:nvPr>
            <p:ph type="body" sz="quarter" idx="36"/>
          </p:nvPr>
        </p:nvSpPr>
        <p:spPr>
          <a:xfrm>
            <a:off x="747090" y="6117609"/>
            <a:ext cx="1862578" cy="369882"/>
          </a:xfrm>
        </p:spPr>
        <p:txBody>
          <a:bodyPr/>
          <a:lstStyle/>
          <a:p>
            <a:r>
              <a:rPr lang="en-GB" dirty="0"/>
              <a:t>5 May 2022</a:t>
            </a:r>
          </a:p>
        </p:txBody>
      </p:sp>
      <p:sp>
        <p:nvSpPr>
          <p:cNvPr id="3" name="Text Placeholder 2">
            <a:extLst>
              <a:ext uri="{FF2B5EF4-FFF2-40B4-BE49-F238E27FC236}">
                <a16:creationId xmlns:a16="http://schemas.microsoft.com/office/drawing/2014/main" id="{21E10C0D-4D5E-43AA-A53E-D6A0F029A901}"/>
              </a:ext>
            </a:extLst>
          </p:cNvPr>
          <p:cNvSpPr>
            <a:spLocks noGrp="1"/>
          </p:cNvSpPr>
          <p:nvPr>
            <p:ph type="body" sz="quarter" idx="27"/>
          </p:nvPr>
        </p:nvSpPr>
        <p:spPr>
          <a:xfrm>
            <a:off x="270624" y="651956"/>
            <a:ext cx="12672886" cy="436608"/>
          </a:xfrm>
        </p:spPr>
        <p:txBody>
          <a:bodyPr/>
          <a:lstStyle/>
          <a:p>
            <a:r>
              <a:rPr lang="en-GB" dirty="0"/>
              <a:t>After a year of mostly introducing new characters to the MCU, Marvel’s 2022 features on sequels starring well-established characters  </a:t>
            </a:r>
          </a:p>
        </p:txBody>
      </p:sp>
      <p:sp>
        <p:nvSpPr>
          <p:cNvPr id="16" name="Text Placeholder 15">
            <a:extLst>
              <a:ext uri="{FF2B5EF4-FFF2-40B4-BE49-F238E27FC236}">
                <a16:creationId xmlns:a16="http://schemas.microsoft.com/office/drawing/2014/main" id="{D8251896-D6E9-452B-BC55-988272B66D3E}"/>
              </a:ext>
            </a:extLst>
          </p:cNvPr>
          <p:cNvSpPr>
            <a:spLocks noGrp="1"/>
          </p:cNvSpPr>
          <p:nvPr>
            <p:ph type="body" sz="quarter" idx="40"/>
          </p:nvPr>
        </p:nvSpPr>
        <p:spPr>
          <a:xfrm>
            <a:off x="5061859" y="5905019"/>
            <a:ext cx="2928749" cy="152078"/>
          </a:xfrm>
        </p:spPr>
        <p:txBody>
          <a:bodyPr/>
          <a:lstStyle/>
          <a:p>
            <a:r>
              <a:rPr lang="en-GB" dirty="0">
                <a:solidFill>
                  <a:schemeClr val="accent2"/>
                </a:solidFill>
              </a:rPr>
              <a:t>Thor: Love and Thunder</a:t>
            </a:r>
          </a:p>
        </p:txBody>
      </p:sp>
      <p:sp>
        <p:nvSpPr>
          <p:cNvPr id="17" name="Text Placeholder 16">
            <a:extLst>
              <a:ext uri="{FF2B5EF4-FFF2-40B4-BE49-F238E27FC236}">
                <a16:creationId xmlns:a16="http://schemas.microsoft.com/office/drawing/2014/main" id="{0FFFE7A0-737C-46EE-9713-87D20807379C}"/>
              </a:ext>
            </a:extLst>
          </p:cNvPr>
          <p:cNvSpPr>
            <a:spLocks noGrp="1"/>
          </p:cNvSpPr>
          <p:nvPr>
            <p:ph type="body" sz="quarter" idx="41"/>
          </p:nvPr>
        </p:nvSpPr>
        <p:spPr>
          <a:xfrm>
            <a:off x="5061860" y="6117609"/>
            <a:ext cx="1862578" cy="369882"/>
          </a:xfrm>
        </p:spPr>
        <p:txBody>
          <a:bodyPr/>
          <a:lstStyle/>
          <a:p>
            <a:r>
              <a:rPr lang="en-GB" dirty="0"/>
              <a:t>8 July 2022</a:t>
            </a:r>
          </a:p>
        </p:txBody>
      </p:sp>
      <p:sp>
        <p:nvSpPr>
          <p:cNvPr id="18" name="Text Placeholder 17">
            <a:extLst>
              <a:ext uri="{FF2B5EF4-FFF2-40B4-BE49-F238E27FC236}">
                <a16:creationId xmlns:a16="http://schemas.microsoft.com/office/drawing/2014/main" id="{EB5BC1F1-5724-41D9-BEA8-3C4BCEDEACF8}"/>
              </a:ext>
            </a:extLst>
          </p:cNvPr>
          <p:cNvSpPr>
            <a:spLocks noGrp="1"/>
          </p:cNvSpPr>
          <p:nvPr>
            <p:ph type="body" sz="quarter" idx="42"/>
          </p:nvPr>
        </p:nvSpPr>
        <p:spPr>
          <a:xfrm>
            <a:off x="9376637" y="5905019"/>
            <a:ext cx="2672971" cy="152078"/>
          </a:xfrm>
        </p:spPr>
        <p:txBody>
          <a:bodyPr/>
          <a:lstStyle/>
          <a:p>
            <a:r>
              <a:rPr lang="en-GB" dirty="0">
                <a:solidFill>
                  <a:schemeClr val="accent2"/>
                </a:solidFill>
              </a:rPr>
              <a:t>Black Panther: Wakanda Forever</a:t>
            </a:r>
          </a:p>
        </p:txBody>
      </p:sp>
      <p:sp>
        <p:nvSpPr>
          <p:cNvPr id="19" name="Text Placeholder 18">
            <a:extLst>
              <a:ext uri="{FF2B5EF4-FFF2-40B4-BE49-F238E27FC236}">
                <a16:creationId xmlns:a16="http://schemas.microsoft.com/office/drawing/2014/main" id="{1D26F5B3-BD13-46ED-9646-8063088E1397}"/>
              </a:ext>
            </a:extLst>
          </p:cNvPr>
          <p:cNvSpPr>
            <a:spLocks noGrp="1"/>
          </p:cNvSpPr>
          <p:nvPr>
            <p:ph type="body" sz="quarter" idx="43"/>
          </p:nvPr>
        </p:nvSpPr>
        <p:spPr>
          <a:xfrm>
            <a:off x="9376638" y="6117609"/>
            <a:ext cx="1862578" cy="369882"/>
          </a:xfrm>
        </p:spPr>
        <p:txBody>
          <a:bodyPr/>
          <a:lstStyle/>
          <a:p>
            <a:r>
              <a:rPr lang="en-GB" dirty="0"/>
              <a:t>11 November 2022</a:t>
            </a:r>
          </a:p>
        </p:txBody>
      </p:sp>
      <p:pic>
        <p:nvPicPr>
          <p:cNvPr id="31" name="Picture Placeholder 7">
            <a:extLst>
              <a:ext uri="{FF2B5EF4-FFF2-40B4-BE49-F238E27FC236}">
                <a16:creationId xmlns:a16="http://schemas.microsoft.com/office/drawing/2014/main" id="{52B90024-D853-4655-8C4C-B1FD88BC4E20}"/>
              </a:ext>
            </a:extLst>
          </p:cNvPr>
          <p:cNvPicPr>
            <a:picLocks noGrp="1" noChangeAspect="1"/>
          </p:cNvPicPr>
          <p:nvPr>
            <p:ph type="pic" sz="quarter" idx="34"/>
          </p:nvPr>
        </p:nvPicPr>
        <p:blipFill>
          <a:blip r:embed="rId2">
            <a:extLst>
              <a:ext uri="{28A0092B-C50C-407E-A947-70E740481C1C}">
                <a14:useLocalDpi xmlns:a14="http://schemas.microsoft.com/office/drawing/2010/main" val="0"/>
              </a:ext>
            </a:extLst>
          </a:blip>
          <a:stretch>
            <a:fillRect/>
          </a:stretch>
        </p:blipFill>
        <p:spPr bwMode="gray">
          <a:xfrm>
            <a:off x="760252" y="1424352"/>
            <a:ext cx="2902424" cy="4327251"/>
          </a:xfrm>
          <a:prstGeom prst="rect">
            <a:avLst/>
          </a:prstGeom>
          <a:solidFill>
            <a:schemeClr val="accent5"/>
          </a:solidFill>
        </p:spPr>
      </p:pic>
      <p:pic>
        <p:nvPicPr>
          <p:cNvPr id="32" name="Picture Placeholder 6">
            <a:extLst>
              <a:ext uri="{FF2B5EF4-FFF2-40B4-BE49-F238E27FC236}">
                <a16:creationId xmlns:a16="http://schemas.microsoft.com/office/drawing/2014/main" id="{855C239C-351B-4A1A-98A7-25B21D522388}"/>
              </a:ext>
            </a:extLst>
          </p:cNvPr>
          <p:cNvPicPr>
            <a:picLocks noGrp="1" noChangeAspect="1"/>
          </p:cNvPicPr>
          <p:nvPr>
            <p:ph type="pic" sz="quarter" idx="37"/>
          </p:nvPr>
        </p:nvPicPr>
        <p:blipFill rotWithShape="1">
          <a:blip r:embed="rId3" cstate="print">
            <a:extLst>
              <a:ext uri="{28A0092B-C50C-407E-A947-70E740481C1C}">
                <a14:useLocalDpi xmlns:a14="http://schemas.microsoft.com/office/drawing/2010/main" val="0"/>
              </a:ext>
            </a:extLst>
          </a:blip>
          <a:srcRect t="800" b="800"/>
          <a:stretch/>
        </p:blipFill>
        <p:spPr bwMode="gray">
          <a:xfrm>
            <a:off x="5061860" y="1424352"/>
            <a:ext cx="2928749" cy="4327251"/>
          </a:xfrm>
          <a:prstGeom prst="rect">
            <a:avLst/>
          </a:prstGeom>
          <a:solidFill>
            <a:schemeClr val="accent5"/>
          </a:solidFill>
        </p:spPr>
      </p:pic>
      <p:pic>
        <p:nvPicPr>
          <p:cNvPr id="33" name="Picture Placeholder 10">
            <a:extLst>
              <a:ext uri="{FF2B5EF4-FFF2-40B4-BE49-F238E27FC236}">
                <a16:creationId xmlns:a16="http://schemas.microsoft.com/office/drawing/2014/main" id="{9E1BCB70-E6A3-4D5A-9A08-327FAE3B7DDB}"/>
              </a:ext>
            </a:extLst>
          </p:cNvPr>
          <p:cNvPicPr>
            <a:picLocks noGrp="1" noChangeAspect="1"/>
          </p:cNvPicPr>
          <p:nvPr>
            <p:ph type="pic" sz="quarter" idx="38"/>
          </p:nvPr>
        </p:nvPicPr>
        <p:blipFill rotWithShape="1">
          <a:blip r:embed="rId4" cstate="print">
            <a:extLst>
              <a:ext uri="{28A0092B-C50C-407E-A947-70E740481C1C}">
                <a14:useLocalDpi xmlns:a14="http://schemas.microsoft.com/office/drawing/2010/main" val="0"/>
              </a:ext>
            </a:extLst>
          </a:blip>
          <a:srcRect l="14808" t="-349" r="40056" b="349"/>
          <a:stretch/>
        </p:blipFill>
        <p:spPr bwMode="gray">
          <a:xfrm>
            <a:off x="9376638" y="1424352"/>
            <a:ext cx="2928749" cy="4327251"/>
          </a:xfrm>
          <a:prstGeom prst="rect">
            <a:avLst/>
          </a:prstGeom>
          <a:solidFill>
            <a:schemeClr val="accent5"/>
          </a:solidFill>
        </p:spPr>
      </p:pic>
    </p:spTree>
    <p:extLst>
      <p:ext uri="{BB962C8B-B14F-4D97-AF65-F5344CB8AC3E}">
        <p14:creationId xmlns:p14="http://schemas.microsoft.com/office/powerpoint/2010/main" val="348562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a:xfrm>
            <a:off x="270002" y="270001"/>
            <a:ext cx="12413343" cy="297158"/>
          </a:xfrm>
        </p:spPr>
        <p:txBody>
          <a:bodyPr/>
          <a:lstStyle/>
          <a:p>
            <a:r>
              <a:rPr lang="en-GB" dirty="0"/>
              <a:t>DOCTOR STRANGE IN THE MULTIVERSE OF MADNESS</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GB" dirty="0">
                <a:solidFill>
                  <a:schemeClr val="accent2"/>
                </a:solidFill>
              </a:rPr>
              <a:t>Phase four of the MCU gets deep into the multiverse</a:t>
            </a:r>
            <a:endParaRPr lang="en-US" dirty="0">
              <a:solidFill>
                <a:schemeClr val="accent2"/>
              </a:solidFill>
            </a:endParaRPr>
          </a:p>
          <a:p>
            <a:endParaRPr lang="en-US" dirty="0">
              <a:highlight>
                <a:srgbClr val="FFFF00"/>
              </a:highlight>
            </a:endParaRPr>
          </a:p>
        </p:txBody>
      </p:sp>
      <p:sp>
        <p:nvSpPr>
          <p:cNvPr id="7" name="Text Placeholder 6">
            <a:extLst>
              <a:ext uri="{FF2B5EF4-FFF2-40B4-BE49-F238E27FC236}">
                <a16:creationId xmlns:a16="http://schemas.microsoft.com/office/drawing/2014/main" id="{145FC2E8-86EC-4A83-83CC-62FC6391A701}"/>
              </a:ext>
            </a:extLst>
          </p:cNvPr>
          <p:cNvSpPr>
            <a:spLocks noGrp="1"/>
          </p:cNvSpPr>
          <p:nvPr>
            <p:ph type="body" sz="quarter" idx="11"/>
          </p:nvPr>
        </p:nvSpPr>
        <p:spPr>
          <a:xfrm>
            <a:off x="9882060" y="7220159"/>
            <a:ext cx="3116100" cy="184666"/>
          </a:xfrm>
        </p:spPr>
        <p:txBody>
          <a:bodyPr/>
          <a:lstStyle/>
          <a:p>
            <a:r>
              <a:rPr lang="en-GB" sz="1200" b="1" dirty="0"/>
              <a:t>RELEASE DATE: 5 MAY 2022</a:t>
            </a:r>
            <a:endParaRPr lang="en-US" sz="1200" b="1" dirty="0"/>
          </a:p>
        </p:txBody>
      </p:sp>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339" y="1100808"/>
            <a:ext cx="6854361" cy="5497809"/>
          </a:xfrm>
        </p:spPr>
        <p:txBody>
          <a:bodyPr/>
          <a:lstStyle/>
          <a:p>
            <a:pPr>
              <a:lnSpc>
                <a:spcPts val="1799"/>
              </a:lnSpc>
            </a:pPr>
            <a:r>
              <a:rPr lang="en-GB" sz="1400" b="0" dirty="0">
                <a:solidFill>
                  <a:schemeClr val="bg1"/>
                </a:solidFill>
                <a:latin typeface="Arial" pitchFamily="34" charset="0"/>
                <a:cs typeface="Arial" pitchFamily="34" charset="0"/>
              </a:rPr>
              <a:t>If you saw the box office behemoth that was </a:t>
            </a:r>
            <a:r>
              <a:rPr lang="en-GB" sz="1400" b="0" i="1" dirty="0">
                <a:solidFill>
                  <a:schemeClr val="bg1"/>
                </a:solidFill>
                <a:latin typeface="Arial" pitchFamily="34" charset="0"/>
                <a:cs typeface="Arial" pitchFamily="34" charset="0"/>
              </a:rPr>
              <a:t>Spider-Man: No Way Home</a:t>
            </a:r>
            <a:r>
              <a:rPr lang="en-GB" sz="1400" b="0" dirty="0">
                <a:solidFill>
                  <a:schemeClr val="bg1"/>
                </a:solidFill>
                <a:latin typeface="Arial" pitchFamily="34" charset="0"/>
                <a:cs typeface="Arial" pitchFamily="34" charset="0"/>
              </a:rPr>
              <a:t>, you’d know that it was </a:t>
            </a:r>
            <a:r>
              <a:rPr lang="en-GB" sz="1400" b="0" dirty="0" err="1">
                <a:solidFill>
                  <a:schemeClr val="bg1"/>
                </a:solidFill>
                <a:latin typeface="Arial" pitchFamily="34" charset="0"/>
                <a:cs typeface="Arial" pitchFamily="34" charset="0"/>
              </a:rPr>
              <a:t>Dr.</a:t>
            </a:r>
            <a:r>
              <a:rPr lang="en-GB" sz="1400" b="0" dirty="0">
                <a:solidFill>
                  <a:schemeClr val="bg1"/>
                </a:solidFill>
                <a:latin typeface="Arial" pitchFamily="34" charset="0"/>
                <a:cs typeface="Arial" pitchFamily="34" charset="0"/>
              </a:rPr>
              <a:t> Stephen Strange casting questionable spells that caused the multiverse to open up and all manner of old characters to return to the big screen. In May 2022 he gets another of his own films where he once again casts a forbidden spell that opens the door to the multiverse, including an alternate version of himself, whose threat to humanity is too great for the combined forces of Strange, Wong, and Wanda Maximoff. Expect some </a:t>
            </a:r>
            <a:r>
              <a:rPr lang="en-GB" sz="1400" b="0" i="1" dirty="0">
                <a:solidFill>
                  <a:schemeClr val="bg1"/>
                </a:solidFill>
                <a:latin typeface="Arial" pitchFamily="34" charset="0"/>
                <a:cs typeface="Arial" pitchFamily="34" charset="0"/>
              </a:rPr>
              <a:t>No Way Home</a:t>
            </a:r>
            <a:r>
              <a:rPr lang="en-GB" sz="1400" b="0" dirty="0">
                <a:solidFill>
                  <a:schemeClr val="bg1"/>
                </a:solidFill>
                <a:latin typeface="Arial" pitchFamily="34" charset="0"/>
                <a:cs typeface="Arial" pitchFamily="34" charset="0"/>
              </a:rPr>
              <a:t> style surprises along the way too. </a:t>
            </a:r>
          </a:p>
          <a:p>
            <a:pPr>
              <a:lnSpc>
                <a:spcPts val="1799"/>
              </a:lnSpc>
            </a:pPr>
            <a:endParaRPr lang="en-GB" sz="1400" dirty="0">
              <a:solidFill>
                <a:schemeClr val="bg1"/>
              </a:solidFill>
              <a:latin typeface="Arial" pitchFamily="34" charset="0"/>
              <a:cs typeface="Arial" pitchFamily="34" charset="0"/>
            </a:endParaRPr>
          </a:p>
          <a:p>
            <a:pPr>
              <a:lnSpc>
                <a:spcPts val="1799"/>
              </a:lnSpc>
            </a:pPr>
            <a:r>
              <a:rPr lang="en-GB" altLang="en-US" sz="1400" dirty="0">
                <a:solidFill>
                  <a:schemeClr val="bg1"/>
                </a:solidFill>
                <a:latin typeface="Arial" pitchFamily="34" charset="0"/>
                <a:cs typeface="Arial" pitchFamily="34" charset="0"/>
              </a:rPr>
              <a:t>CAST</a:t>
            </a:r>
          </a:p>
          <a:p>
            <a:pPr>
              <a:lnSpc>
                <a:spcPts val="1799"/>
              </a:lnSpc>
            </a:pPr>
            <a:r>
              <a:rPr lang="en-GB" sz="1400" b="0" dirty="0">
                <a:solidFill>
                  <a:schemeClr val="bg1"/>
                </a:solidFill>
                <a:latin typeface="Arial" pitchFamily="34" charset="0"/>
                <a:cs typeface="Arial" pitchFamily="34" charset="0"/>
              </a:rPr>
              <a:t>Benedict Cumberbatch, Elizabeth Olsen, Chiwetel Ejiofor, Rachel McAdams and Benedict Wong</a:t>
            </a:r>
          </a:p>
          <a:p>
            <a:pPr>
              <a:lnSpc>
                <a:spcPts val="1799"/>
              </a:lnSpc>
            </a:pPr>
            <a:endParaRPr lang="en-GB" sz="1400" dirty="0"/>
          </a:p>
          <a:p>
            <a:pPr>
              <a:lnSpc>
                <a:spcPts val="1799"/>
              </a:lnSpc>
            </a:pPr>
            <a:r>
              <a:rPr lang="en-GB" altLang="en-US" sz="1400" dirty="0">
                <a:solidFill>
                  <a:schemeClr val="bg1"/>
                </a:solidFill>
                <a:latin typeface="Arial" pitchFamily="34" charset="0"/>
                <a:cs typeface="Arial" pitchFamily="34" charset="0"/>
              </a:rPr>
              <a:t>KEY STATS </a:t>
            </a:r>
            <a:endParaRPr lang="en-GB" altLang="en-US" sz="1400" b="0" dirty="0">
              <a:solidFill>
                <a:schemeClr val="bg1"/>
              </a:solidFill>
              <a:latin typeface="Arial" pitchFamily="34" charset="0"/>
              <a:cs typeface="Arial" pitchFamily="34" charset="0"/>
            </a:endParaRPr>
          </a:p>
          <a:p>
            <a:pPr>
              <a:lnSpc>
                <a:spcPts val="1799"/>
              </a:lnSpc>
            </a:pPr>
            <a:r>
              <a:rPr lang="en-GB" altLang="en-US" sz="1400" b="0" i="1" dirty="0">
                <a:solidFill>
                  <a:schemeClr val="bg1"/>
                </a:solidFill>
                <a:latin typeface="Arial" pitchFamily="34" charset="0"/>
                <a:cs typeface="Arial" pitchFamily="34" charset="0"/>
              </a:rPr>
              <a:t>Spider-Man: Far From Home – </a:t>
            </a:r>
            <a:r>
              <a:rPr lang="en-GB" altLang="en-US" sz="1400" b="0" dirty="0">
                <a:solidFill>
                  <a:schemeClr val="bg1"/>
                </a:solidFill>
                <a:latin typeface="Arial" pitchFamily="34" charset="0"/>
                <a:cs typeface="Arial" pitchFamily="34" charset="0"/>
              </a:rPr>
              <a:t>which heavily featured Dr Strange and set up the events of this movie - delivered over 3.5m industry admissions</a:t>
            </a:r>
            <a:r>
              <a:rPr lang="en-GB" altLang="en-US" sz="1000" baseline="50000" dirty="0">
                <a:solidFill>
                  <a:srgbClr val="000000"/>
                </a:solidFill>
                <a:latin typeface="Arial" pitchFamily="34" charset="0"/>
                <a:cs typeface="Arial" pitchFamily="34" charset="0"/>
              </a:rPr>
              <a:t>1 </a:t>
            </a:r>
            <a:r>
              <a:rPr lang="en-GB" altLang="en-US" sz="1400" b="0" dirty="0">
                <a:solidFill>
                  <a:schemeClr val="bg1"/>
                </a:solidFill>
                <a:latin typeface="Arial" pitchFamily="34" charset="0"/>
                <a:cs typeface="Arial" pitchFamily="34" charset="0"/>
              </a:rPr>
              <a:t>in its opening five days and the fourth biggest opening at the UK box office</a:t>
            </a:r>
            <a:r>
              <a:rPr lang="en-GB" altLang="en-US" sz="1000" baseline="50000" dirty="0">
                <a:solidFill>
                  <a:srgbClr val="000000"/>
                </a:solidFill>
                <a:latin typeface="Arial" pitchFamily="34" charset="0"/>
                <a:cs typeface="Arial" pitchFamily="34" charset="0"/>
              </a:rPr>
              <a:t>2</a:t>
            </a:r>
            <a:r>
              <a:rPr lang="en-GB" altLang="en-US" sz="1400" b="0" dirty="0">
                <a:solidFill>
                  <a:schemeClr val="bg1"/>
                </a:solidFill>
                <a:latin typeface="Arial" pitchFamily="34" charset="0"/>
                <a:cs typeface="Arial" pitchFamily="34" charset="0"/>
              </a:rPr>
              <a:t> of all time. It’s expected to deliver 9m industry admissions overall. </a:t>
            </a:r>
          </a:p>
          <a:p>
            <a:pPr>
              <a:lnSpc>
                <a:spcPts val="1799"/>
              </a:lnSpc>
            </a:pPr>
            <a:endParaRPr lang="en-GB" altLang="en-US" sz="1400" b="0" dirty="0">
              <a:solidFill>
                <a:schemeClr val="bg1"/>
              </a:solidFill>
              <a:highlight>
                <a:srgbClr val="FFFF00"/>
              </a:highlight>
              <a:latin typeface="Arial" pitchFamily="34" charset="0"/>
              <a:cs typeface="Arial" pitchFamily="34" charset="0"/>
            </a:endParaRPr>
          </a:p>
          <a:p>
            <a:pPr>
              <a:lnSpc>
                <a:spcPts val="1799"/>
              </a:lnSpc>
            </a:pPr>
            <a:r>
              <a:rPr lang="en-GB" altLang="en-US" sz="1400" dirty="0">
                <a:solidFill>
                  <a:srgbClr val="000000"/>
                </a:solidFill>
                <a:latin typeface="Arial" pitchFamily="34" charset="0"/>
                <a:cs typeface="Arial" pitchFamily="34" charset="0"/>
              </a:rPr>
              <a:t>EST. INDUSTRY ADMISSIONS</a:t>
            </a:r>
          </a:p>
          <a:p>
            <a:pPr>
              <a:lnSpc>
                <a:spcPts val="1799"/>
              </a:lnSpc>
            </a:pPr>
            <a:r>
              <a:rPr lang="en-GB" altLang="en-US" sz="1400" b="0" dirty="0">
                <a:solidFill>
                  <a:srgbClr val="000000"/>
                </a:solidFill>
                <a:latin typeface="Arial" pitchFamily="34" charset="0"/>
                <a:cs typeface="Arial" pitchFamily="34" charset="0"/>
              </a:rPr>
              <a:t>5.1m</a:t>
            </a:r>
          </a:p>
          <a:p>
            <a:pPr>
              <a:lnSpc>
                <a:spcPts val="1799"/>
              </a:lnSpc>
            </a:pPr>
            <a:endParaRPr lang="en-GB" altLang="en-US" sz="1400" b="0" dirty="0">
              <a:solidFill>
                <a:srgbClr val="000000"/>
              </a:solidFill>
              <a:latin typeface="Arial" pitchFamily="34" charset="0"/>
              <a:cs typeface="Arial" pitchFamily="34" charset="0"/>
            </a:endParaRPr>
          </a:p>
          <a:p>
            <a:pPr>
              <a:lnSpc>
                <a:spcPts val="1799"/>
              </a:lnSpc>
            </a:pPr>
            <a:r>
              <a:rPr lang="en-GB" altLang="en-US" sz="1400" dirty="0">
                <a:solidFill>
                  <a:srgbClr val="000000"/>
                </a:solidFill>
                <a:latin typeface="Arial" pitchFamily="34" charset="0"/>
                <a:cs typeface="Arial" pitchFamily="34" charset="0"/>
              </a:rPr>
              <a:t>REACH / IMPACTS / TVRs</a:t>
            </a:r>
            <a:r>
              <a:rPr lang="en-GB" altLang="en-US" sz="1000" baseline="50000" dirty="0">
                <a:solidFill>
                  <a:srgbClr val="000000"/>
                </a:solidFill>
                <a:latin typeface="Arial" pitchFamily="34" charset="0"/>
                <a:cs typeface="Arial" pitchFamily="34" charset="0"/>
              </a:rPr>
              <a:t>3</a:t>
            </a:r>
          </a:p>
          <a:p>
            <a:pPr>
              <a:lnSpc>
                <a:spcPts val="1799"/>
              </a:lnSpc>
            </a:pPr>
            <a:r>
              <a:rPr lang="en-GB" altLang="en-US" sz="1400" b="0" dirty="0">
                <a:solidFill>
                  <a:schemeClr val="bg1"/>
                </a:solidFill>
                <a:latin typeface="Arial" pitchFamily="34" charset="0"/>
                <a:cs typeface="Arial" pitchFamily="34" charset="0"/>
              </a:rPr>
              <a:t>All adults (16+): 7.4% / 4.5m / 9.2</a:t>
            </a:r>
          </a:p>
          <a:p>
            <a:pPr>
              <a:lnSpc>
                <a:spcPts val="1799"/>
              </a:lnSpc>
            </a:pPr>
            <a:r>
              <a:rPr lang="en-GB" altLang="en-US" sz="1400" b="0" dirty="0">
                <a:solidFill>
                  <a:schemeClr val="bg1"/>
                </a:solidFill>
                <a:latin typeface="Arial" pitchFamily="34" charset="0"/>
                <a:cs typeface="Arial" pitchFamily="34" charset="0"/>
              </a:rPr>
              <a:t>16-34 adults: 15.2% / 3.1m / 20.0</a:t>
            </a:r>
          </a:p>
          <a:p>
            <a:pPr>
              <a:lnSpc>
                <a:spcPts val="1799"/>
              </a:lnSpc>
            </a:pPr>
            <a:r>
              <a:rPr lang="en-GB" altLang="en-US" sz="1400" b="0" dirty="0">
                <a:solidFill>
                  <a:schemeClr val="bg1"/>
                </a:solidFill>
                <a:latin typeface="Arial" pitchFamily="34" charset="0"/>
                <a:cs typeface="Arial" pitchFamily="34" charset="0"/>
              </a:rPr>
              <a:t>16-34 men: 19.2% / 2.1m / 26.6</a:t>
            </a:r>
          </a:p>
          <a:p>
            <a:pPr>
              <a:lnSpc>
                <a:spcPts val="1799"/>
              </a:lnSpc>
            </a:pPr>
            <a:endParaRPr lang="en-GB" altLang="en-US" sz="1400" b="0" dirty="0">
              <a:solidFill>
                <a:srgbClr val="000000"/>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55822937-1369-4930-8648-0951018680F8}"/>
              </a:ext>
            </a:extLst>
          </p:cNvPr>
          <p:cNvSpPr/>
          <p:nvPr/>
        </p:nvSpPr>
        <p:spPr>
          <a:xfrm>
            <a:off x="10379296" y="5735375"/>
            <a:ext cx="2704588" cy="194925"/>
          </a:xfrm>
          <a:prstGeom prst="rect">
            <a:avLst/>
          </a:prstGeom>
        </p:spPr>
        <p:txBody>
          <a:bodyPr wrap="none">
            <a:spAutoFit/>
          </a:bodyPr>
          <a:lstStyle/>
          <a:p>
            <a:pPr algn="r" defTabSz="961807">
              <a:lnSpc>
                <a:spcPts val="842"/>
              </a:lnSpc>
              <a:buClr>
                <a:srgbClr val="FFFFFF"/>
              </a:buClr>
              <a:buSzPct val="100000"/>
              <a:defRPr/>
            </a:pPr>
            <a:r>
              <a:rPr lang="en-GB" sz="700" b="1" dirty="0">
                <a:solidFill>
                  <a:srgbClr val="000000"/>
                </a:solidFill>
                <a:latin typeface="Arial"/>
              </a:rPr>
              <a:t>Source: </a:t>
            </a:r>
            <a:r>
              <a:rPr lang="en-GB" sz="700" dirty="0">
                <a:solidFill>
                  <a:srgbClr val="000000"/>
                </a:solidFill>
                <a:latin typeface="Arial"/>
              </a:rPr>
              <a:t>1. DCM Admissions Cube 2. IBOE . 3. Industry figures.</a:t>
            </a:r>
            <a:endParaRPr lang="en-US" sz="700" dirty="0">
              <a:solidFill>
                <a:srgbClr val="000000"/>
              </a:solidFill>
              <a:latin typeface="Arial"/>
            </a:endParaRPr>
          </a:p>
        </p:txBody>
      </p:sp>
      <p:pic>
        <p:nvPicPr>
          <p:cNvPr id="3" name="Picture 2">
            <a:extLst>
              <a:ext uri="{FF2B5EF4-FFF2-40B4-BE49-F238E27FC236}">
                <a16:creationId xmlns:a16="http://schemas.microsoft.com/office/drawing/2014/main" id="{13BDB1D5-84ED-44DF-B381-F47DCCEA59F0}"/>
              </a:ext>
            </a:extLst>
          </p:cNvPr>
          <p:cNvPicPr>
            <a:picLocks noChangeAspect="1"/>
          </p:cNvPicPr>
          <p:nvPr/>
        </p:nvPicPr>
        <p:blipFill rotWithShape="1">
          <a:blip r:embed="rId3">
            <a:extLst>
              <a:ext uri="{28A0092B-C50C-407E-A947-70E740481C1C}">
                <a14:useLocalDpi xmlns:a14="http://schemas.microsoft.com/office/drawing/2010/main" val="0"/>
              </a:ext>
            </a:extLst>
          </a:blip>
          <a:srcRect l="13168" t="798" r="21291" b="2338"/>
          <a:stretch/>
        </p:blipFill>
        <p:spPr>
          <a:xfrm>
            <a:off x="7537803" y="1100666"/>
            <a:ext cx="5460356" cy="4539352"/>
          </a:xfrm>
          <a:prstGeom prst="rect">
            <a:avLst/>
          </a:prstGeom>
        </p:spPr>
      </p:pic>
    </p:spTree>
    <p:extLst>
      <p:ext uri="{BB962C8B-B14F-4D97-AF65-F5344CB8AC3E}">
        <p14:creationId xmlns:p14="http://schemas.microsoft.com/office/powerpoint/2010/main" val="15574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3CEA3F1-7147-41E0-A39B-1CEB3D863512}"/>
              </a:ext>
            </a:extLst>
          </p:cNvPr>
          <p:cNvSpPr>
            <a:spLocks noGrp="1"/>
          </p:cNvSpPr>
          <p:nvPr>
            <p:ph type="title"/>
          </p:nvPr>
        </p:nvSpPr>
        <p:spPr>
          <a:xfrm>
            <a:off x="238133" y="209421"/>
            <a:ext cx="12413343" cy="409568"/>
          </a:xfrm>
          <a:ln>
            <a:noFill/>
          </a:ln>
        </p:spPr>
        <p:txBody>
          <a:bodyPr vert="horz" wrap="none" lIns="0" tIns="0" rIns="0" bIns="0" rtlCol="0" anchor="ctr">
            <a:noAutofit/>
          </a:bodyPr>
          <a:lstStyle/>
          <a:p>
            <a:r>
              <a:rPr lang="en-GB" dirty="0"/>
              <a:t>DOCTOR STRANGE IN THE MULTIVERSE OF MADNESS WILL DELIVER A YOUNG MALE AUDIENCE</a:t>
            </a:r>
            <a:endParaRPr lang="en-US" dirty="0"/>
          </a:p>
        </p:txBody>
      </p:sp>
      <p:sp>
        <p:nvSpPr>
          <p:cNvPr id="25" name="Text Placeholder 24">
            <a:extLst>
              <a:ext uri="{FF2B5EF4-FFF2-40B4-BE49-F238E27FC236}">
                <a16:creationId xmlns:a16="http://schemas.microsoft.com/office/drawing/2014/main" id="{19DDE0B6-2881-4AE2-A328-8A120EEAFECC}"/>
              </a:ext>
            </a:extLst>
          </p:cNvPr>
          <p:cNvSpPr>
            <a:spLocks noGrp="1"/>
          </p:cNvSpPr>
          <p:nvPr>
            <p:ph type="body" sz="quarter" idx="14"/>
          </p:nvPr>
        </p:nvSpPr>
        <p:spPr>
          <a:xfrm>
            <a:off x="238133" y="651545"/>
            <a:ext cx="12689106" cy="436608"/>
          </a:xfrm>
        </p:spPr>
        <p:txBody>
          <a:bodyPr/>
          <a:lstStyle/>
          <a:p>
            <a:r>
              <a:rPr lang="en-GB" dirty="0"/>
              <a:t>Based on current forecasts we estimate that Doctor Strange In The Multiverse In Madness will deliver over 25 16-34 Men TVRs  </a:t>
            </a:r>
            <a:endParaRPr lang="en-US" dirty="0"/>
          </a:p>
          <a:p>
            <a:endParaRPr lang="en-US" dirty="0"/>
          </a:p>
        </p:txBody>
      </p:sp>
      <p:sp>
        <p:nvSpPr>
          <p:cNvPr id="26" name="Text Placeholder 25">
            <a:extLst>
              <a:ext uri="{FF2B5EF4-FFF2-40B4-BE49-F238E27FC236}">
                <a16:creationId xmlns:a16="http://schemas.microsoft.com/office/drawing/2014/main" id="{F692C41E-5206-4292-BAF3-7F3E34BBC79B}"/>
              </a:ext>
            </a:extLst>
          </p:cNvPr>
          <p:cNvSpPr>
            <a:spLocks noGrp="1"/>
          </p:cNvSpPr>
          <p:nvPr>
            <p:ph type="body" sz="quarter" idx="15"/>
          </p:nvPr>
        </p:nvSpPr>
        <p:spPr>
          <a:xfrm>
            <a:off x="7203559" y="7250432"/>
            <a:ext cx="5977218" cy="144782"/>
          </a:xfrm>
        </p:spPr>
        <p:txBody>
          <a:bodyPr/>
          <a:lstStyle/>
          <a:p>
            <a:r>
              <a:rPr lang="en-GB" b="1" dirty="0"/>
              <a:t>Source: </a:t>
            </a:r>
            <a:r>
              <a:rPr lang="en-GB" dirty="0"/>
              <a:t>CAA C+F Planner. Predicted industry admissions.</a:t>
            </a:r>
            <a:endParaRPr lang="en-US" dirty="0"/>
          </a:p>
        </p:txBody>
      </p:sp>
      <p:sp>
        <p:nvSpPr>
          <p:cNvPr id="8" name="TextBox 7">
            <a:extLst>
              <a:ext uri="{FF2B5EF4-FFF2-40B4-BE49-F238E27FC236}">
                <a16:creationId xmlns:a16="http://schemas.microsoft.com/office/drawing/2014/main" id="{BF3A4119-8D8B-4914-8A6F-3D41368D3855}"/>
              </a:ext>
            </a:extLst>
          </p:cNvPr>
          <p:cNvSpPr txBox="1"/>
          <p:nvPr/>
        </p:nvSpPr>
        <p:spPr>
          <a:xfrm>
            <a:off x="3505133" y="2147679"/>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16-34 adults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38%</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130</a:t>
            </a:r>
          </a:p>
        </p:txBody>
      </p:sp>
      <p:sp>
        <p:nvSpPr>
          <p:cNvPr id="12" name="TextBox 11">
            <a:extLst>
              <a:ext uri="{FF2B5EF4-FFF2-40B4-BE49-F238E27FC236}">
                <a16:creationId xmlns:a16="http://schemas.microsoft.com/office/drawing/2014/main" id="{FEA9654C-24F8-4936-9E53-F6AFEF5AE6A0}"/>
              </a:ext>
            </a:extLst>
          </p:cNvPr>
          <p:cNvSpPr txBox="1"/>
          <p:nvPr/>
        </p:nvSpPr>
        <p:spPr>
          <a:xfrm>
            <a:off x="7687179" y="2147679"/>
            <a:ext cx="1538182"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Women (16+)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59%</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129</a:t>
            </a:r>
          </a:p>
        </p:txBody>
      </p:sp>
      <p:sp>
        <p:nvSpPr>
          <p:cNvPr id="13" name="TextBox 12">
            <a:extLst>
              <a:ext uri="{FF2B5EF4-FFF2-40B4-BE49-F238E27FC236}">
                <a16:creationId xmlns:a16="http://schemas.microsoft.com/office/drawing/2014/main" id="{A3FF52EC-7F47-4324-9AD3-838D6F25284E}"/>
              </a:ext>
            </a:extLst>
          </p:cNvPr>
          <p:cNvSpPr txBox="1"/>
          <p:nvPr/>
        </p:nvSpPr>
        <p:spPr>
          <a:xfrm>
            <a:off x="5756924" y="5567263"/>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ABC1 (16+)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72%</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Index 150</a:t>
            </a:r>
          </a:p>
        </p:txBody>
      </p:sp>
      <p:graphicFrame>
        <p:nvGraphicFramePr>
          <p:cNvPr id="18" name="Chart 17">
            <a:extLst>
              <a:ext uri="{FF2B5EF4-FFF2-40B4-BE49-F238E27FC236}">
                <a16:creationId xmlns:a16="http://schemas.microsoft.com/office/drawing/2014/main" id="{90AB3A31-1168-494F-B4B0-B98A29731997}"/>
              </a:ext>
            </a:extLst>
          </p:cNvPr>
          <p:cNvGraphicFramePr>
            <a:graphicFrameLocks/>
          </p:cNvGraphicFramePr>
          <p:nvPr>
            <p:extLst>
              <p:ext uri="{D42A27DB-BD31-4B8C-83A1-F6EECF244321}">
                <p14:modId xmlns:p14="http://schemas.microsoft.com/office/powerpoint/2010/main" val="3618812950"/>
              </p:ext>
            </p:extLst>
          </p:nvPr>
        </p:nvGraphicFramePr>
        <p:xfrm>
          <a:off x="622708" y="1412240"/>
          <a:ext cx="11919956" cy="5255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570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THOR: LOVE AND THUNDER</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GB" dirty="0">
                <a:solidFill>
                  <a:schemeClr val="accent2"/>
                </a:solidFill>
              </a:rPr>
              <a:t>Big things are happening in the world of Thor</a:t>
            </a:r>
            <a:endParaRPr lang="en-US" dirty="0">
              <a:solidFill>
                <a:schemeClr val="accent2"/>
              </a:solidFill>
            </a:endParaRPr>
          </a:p>
          <a:p>
            <a:endParaRPr lang="en-US" dirty="0">
              <a:highlight>
                <a:srgbClr val="FFFF00"/>
              </a:highlight>
            </a:endParaRPr>
          </a:p>
        </p:txBody>
      </p:sp>
      <p:sp>
        <p:nvSpPr>
          <p:cNvPr id="7" name="Text Placeholder 6">
            <a:extLst>
              <a:ext uri="{FF2B5EF4-FFF2-40B4-BE49-F238E27FC236}">
                <a16:creationId xmlns:a16="http://schemas.microsoft.com/office/drawing/2014/main" id="{145FC2E8-86EC-4A83-83CC-62FC6391A701}"/>
              </a:ext>
            </a:extLst>
          </p:cNvPr>
          <p:cNvSpPr>
            <a:spLocks noGrp="1"/>
          </p:cNvSpPr>
          <p:nvPr>
            <p:ph type="body" sz="quarter" idx="11"/>
          </p:nvPr>
        </p:nvSpPr>
        <p:spPr>
          <a:xfrm>
            <a:off x="9882060" y="7220159"/>
            <a:ext cx="3116100" cy="184666"/>
          </a:xfrm>
        </p:spPr>
        <p:txBody>
          <a:bodyPr/>
          <a:lstStyle/>
          <a:p>
            <a:r>
              <a:rPr lang="en-GB" sz="1200" b="1" dirty="0"/>
              <a:t>RELEASE DATE: 7 JULY 2022</a:t>
            </a:r>
            <a:endParaRPr lang="en-US" sz="1200" b="1" dirty="0"/>
          </a:p>
        </p:txBody>
      </p:sp>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339" y="1100808"/>
            <a:ext cx="6778161" cy="5497809"/>
          </a:xfrm>
        </p:spPr>
        <p:txBody>
          <a:bodyPr/>
          <a:lstStyle/>
          <a:p>
            <a:pPr>
              <a:lnSpc>
                <a:spcPts val="1799"/>
              </a:lnSpc>
            </a:pPr>
            <a:r>
              <a:rPr lang="en-GB" sz="1400" b="0" dirty="0">
                <a:solidFill>
                  <a:schemeClr val="bg1"/>
                </a:solidFill>
                <a:latin typeface="Arial" pitchFamily="34" charset="0"/>
                <a:cs typeface="Arial" pitchFamily="34" charset="0"/>
              </a:rPr>
              <a:t>Taika Waititi’s Thor: </a:t>
            </a:r>
            <a:r>
              <a:rPr lang="en-GB" sz="1400" b="0" dirty="0" err="1">
                <a:solidFill>
                  <a:schemeClr val="bg1"/>
                </a:solidFill>
                <a:latin typeface="Arial" pitchFamily="34" charset="0"/>
                <a:cs typeface="Arial" pitchFamily="34" charset="0"/>
              </a:rPr>
              <a:t>Ragnarok</a:t>
            </a:r>
            <a:r>
              <a:rPr lang="en-GB" sz="1400" b="0" dirty="0">
                <a:solidFill>
                  <a:schemeClr val="bg1"/>
                </a:solidFill>
                <a:latin typeface="Arial" pitchFamily="34" charset="0"/>
                <a:cs typeface="Arial" pitchFamily="34" charset="0"/>
              </a:rPr>
              <a:t>, with its offbeat, self-referential humour transformed the Marvel Cinematic Universe and Waititi is back to helm the potentially huge Thor: Love And Thunder. It’s packed full of big news too – Natalie Portman returns as Jane Foster, and is all set to take over as Thor (yes she wields the hammer), Christian Bale returns to superhero films for the first time since The Dark Knight Rises, and the Guardians Of The Galaxy are involved too. Spider-Man: No Way Home has set the bar high for the MCU in 2022 but Thor: Love And Thunder could well be up to for the challenge. </a:t>
            </a:r>
          </a:p>
          <a:p>
            <a:pPr>
              <a:lnSpc>
                <a:spcPts val="1799"/>
              </a:lnSpc>
            </a:pPr>
            <a:endParaRPr lang="en-GB" sz="1400" dirty="0">
              <a:solidFill>
                <a:schemeClr val="bg1"/>
              </a:solidFill>
              <a:latin typeface="Arial" pitchFamily="34" charset="0"/>
              <a:cs typeface="Arial" pitchFamily="34" charset="0"/>
            </a:endParaRPr>
          </a:p>
          <a:p>
            <a:pPr>
              <a:lnSpc>
                <a:spcPts val="1799"/>
              </a:lnSpc>
            </a:pPr>
            <a:r>
              <a:rPr lang="en-GB" altLang="en-US" sz="1400" dirty="0">
                <a:solidFill>
                  <a:schemeClr val="bg1"/>
                </a:solidFill>
                <a:latin typeface="Arial" pitchFamily="34" charset="0"/>
                <a:cs typeface="Arial" pitchFamily="34" charset="0"/>
              </a:rPr>
              <a:t>CAST</a:t>
            </a:r>
          </a:p>
          <a:p>
            <a:pPr>
              <a:lnSpc>
                <a:spcPts val="1799"/>
              </a:lnSpc>
            </a:pPr>
            <a:r>
              <a:rPr lang="en-GB" sz="1400" b="0" dirty="0">
                <a:solidFill>
                  <a:schemeClr val="bg1"/>
                </a:solidFill>
                <a:latin typeface="Arial" pitchFamily="34" charset="0"/>
                <a:cs typeface="Arial" pitchFamily="34" charset="0"/>
              </a:rPr>
              <a:t>Chris Hemsworth, Natalie Portman, Tessa Thompson, Christian Bale, Chris Pratt, Karen </a:t>
            </a:r>
            <a:r>
              <a:rPr lang="en-GB" sz="1400" b="0" dirty="0" err="1">
                <a:solidFill>
                  <a:schemeClr val="bg1"/>
                </a:solidFill>
                <a:latin typeface="Arial" pitchFamily="34" charset="0"/>
                <a:cs typeface="Arial" pitchFamily="34" charset="0"/>
              </a:rPr>
              <a:t>Gillan</a:t>
            </a:r>
            <a:r>
              <a:rPr lang="en-GB" sz="1400" b="0" dirty="0">
                <a:solidFill>
                  <a:schemeClr val="bg1"/>
                </a:solidFill>
                <a:latin typeface="Arial" pitchFamily="34" charset="0"/>
                <a:cs typeface="Arial" pitchFamily="34" charset="0"/>
              </a:rPr>
              <a:t>, Taika Waititi, Russell Crowe</a:t>
            </a:r>
          </a:p>
          <a:p>
            <a:pPr>
              <a:lnSpc>
                <a:spcPts val="1799"/>
              </a:lnSpc>
            </a:pPr>
            <a:endParaRPr lang="en-GB" sz="1400" dirty="0"/>
          </a:p>
          <a:p>
            <a:pPr>
              <a:lnSpc>
                <a:spcPts val="1799"/>
              </a:lnSpc>
            </a:pPr>
            <a:r>
              <a:rPr lang="en-GB" altLang="en-US" sz="1400" dirty="0">
                <a:solidFill>
                  <a:schemeClr val="bg1"/>
                </a:solidFill>
                <a:latin typeface="Arial" pitchFamily="34" charset="0"/>
                <a:cs typeface="Arial" pitchFamily="34" charset="0"/>
              </a:rPr>
              <a:t>KEY STATS </a:t>
            </a:r>
            <a:endParaRPr lang="en-GB" altLang="en-US" sz="1400" b="0" dirty="0">
              <a:solidFill>
                <a:schemeClr val="bg1"/>
              </a:solidFill>
              <a:latin typeface="Arial" pitchFamily="34" charset="0"/>
              <a:cs typeface="Arial" pitchFamily="34" charset="0"/>
            </a:endParaRPr>
          </a:p>
          <a:p>
            <a:pPr>
              <a:lnSpc>
                <a:spcPts val="1799"/>
              </a:lnSpc>
            </a:pPr>
            <a:r>
              <a:rPr lang="en-GB" altLang="en-US" sz="1400" b="0" i="1" dirty="0">
                <a:solidFill>
                  <a:schemeClr val="bg1"/>
                </a:solidFill>
                <a:latin typeface="Arial" pitchFamily="34" charset="0"/>
                <a:cs typeface="Arial" pitchFamily="34" charset="0"/>
              </a:rPr>
              <a:t>Thor: </a:t>
            </a:r>
            <a:r>
              <a:rPr lang="en-GB" altLang="en-US" sz="1400" b="0" i="1" dirty="0" err="1">
                <a:solidFill>
                  <a:schemeClr val="bg1"/>
                </a:solidFill>
                <a:latin typeface="Arial" pitchFamily="34" charset="0"/>
                <a:cs typeface="Arial" pitchFamily="34" charset="0"/>
              </a:rPr>
              <a:t>Ragnarok</a:t>
            </a:r>
            <a:r>
              <a:rPr lang="en-GB" altLang="en-US" sz="1400" b="0" i="1" dirty="0">
                <a:solidFill>
                  <a:schemeClr val="bg1"/>
                </a:solidFill>
                <a:latin typeface="Arial" pitchFamily="34" charset="0"/>
                <a:cs typeface="Arial" pitchFamily="34" charset="0"/>
              </a:rPr>
              <a:t> </a:t>
            </a:r>
            <a:r>
              <a:rPr lang="en-GB" altLang="en-US" sz="1400" b="0" dirty="0">
                <a:solidFill>
                  <a:schemeClr val="bg1"/>
                </a:solidFill>
                <a:latin typeface="Arial" pitchFamily="34" charset="0"/>
                <a:cs typeface="Arial" pitchFamily="34" charset="0"/>
              </a:rPr>
              <a:t>grossed £31m at the UK box office</a:t>
            </a:r>
            <a:r>
              <a:rPr lang="en-GB" altLang="en-US" sz="1000" baseline="50000" dirty="0">
                <a:solidFill>
                  <a:srgbClr val="000000"/>
                </a:solidFill>
                <a:latin typeface="Arial" pitchFamily="34" charset="0"/>
                <a:cs typeface="Arial" pitchFamily="34" charset="0"/>
              </a:rPr>
              <a:t>1</a:t>
            </a:r>
            <a:r>
              <a:rPr lang="en-GB" altLang="en-US" sz="1400" b="0" dirty="0">
                <a:solidFill>
                  <a:schemeClr val="bg1"/>
                </a:solidFill>
                <a:latin typeface="Arial" pitchFamily="34" charset="0"/>
                <a:cs typeface="Arial" pitchFamily="34" charset="0"/>
              </a:rPr>
              <a:t> – the most successful of the Thor movies so far. </a:t>
            </a:r>
          </a:p>
          <a:p>
            <a:pPr>
              <a:lnSpc>
                <a:spcPts val="1799"/>
              </a:lnSpc>
            </a:pPr>
            <a:endParaRPr lang="en-GB" altLang="en-US" sz="1400" b="0" dirty="0">
              <a:solidFill>
                <a:schemeClr val="bg1"/>
              </a:solidFill>
              <a:highlight>
                <a:srgbClr val="FFFF00"/>
              </a:highlight>
              <a:latin typeface="Arial" pitchFamily="34" charset="0"/>
              <a:cs typeface="Arial" pitchFamily="34" charset="0"/>
            </a:endParaRPr>
          </a:p>
          <a:p>
            <a:pPr>
              <a:lnSpc>
                <a:spcPts val="1799"/>
              </a:lnSpc>
            </a:pPr>
            <a:r>
              <a:rPr lang="en-GB" altLang="en-US" sz="1400" dirty="0">
                <a:solidFill>
                  <a:srgbClr val="000000"/>
                </a:solidFill>
                <a:latin typeface="Arial" pitchFamily="34" charset="0"/>
                <a:cs typeface="Arial" pitchFamily="34" charset="0"/>
              </a:rPr>
              <a:t>EST. INDUSTRY ADMISSIONS</a:t>
            </a:r>
          </a:p>
          <a:p>
            <a:pPr>
              <a:lnSpc>
                <a:spcPts val="1799"/>
              </a:lnSpc>
            </a:pPr>
            <a:r>
              <a:rPr lang="en-GB" altLang="en-US" sz="1400" b="0" dirty="0">
                <a:solidFill>
                  <a:srgbClr val="000000"/>
                </a:solidFill>
                <a:latin typeface="Arial" pitchFamily="34" charset="0"/>
                <a:cs typeface="Arial" pitchFamily="34" charset="0"/>
              </a:rPr>
              <a:t>5.7m</a:t>
            </a:r>
          </a:p>
          <a:p>
            <a:pPr>
              <a:lnSpc>
                <a:spcPts val="1799"/>
              </a:lnSpc>
            </a:pPr>
            <a:endParaRPr lang="en-GB" altLang="en-US" sz="1400" b="0" dirty="0">
              <a:solidFill>
                <a:srgbClr val="000000"/>
              </a:solidFill>
              <a:latin typeface="Arial" pitchFamily="34" charset="0"/>
              <a:cs typeface="Arial" pitchFamily="34" charset="0"/>
            </a:endParaRPr>
          </a:p>
          <a:p>
            <a:pPr>
              <a:lnSpc>
                <a:spcPts val="1799"/>
              </a:lnSpc>
            </a:pPr>
            <a:r>
              <a:rPr lang="en-GB" altLang="en-US" sz="1400" dirty="0">
                <a:solidFill>
                  <a:srgbClr val="000000"/>
                </a:solidFill>
                <a:latin typeface="Arial" pitchFamily="34" charset="0"/>
                <a:cs typeface="Arial" pitchFamily="34" charset="0"/>
              </a:rPr>
              <a:t>REACH / IMPACTS / TVRs</a:t>
            </a:r>
            <a:r>
              <a:rPr lang="en-GB" altLang="en-US" sz="1000" baseline="50000" dirty="0">
                <a:solidFill>
                  <a:srgbClr val="000000"/>
                </a:solidFill>
                <a:latin typeface="Arial" pitchFamily="34" charset="0"/>
                <a:cs typeface="Arial" pitchFamily="34" charset="0"/>
              </a:rPr>
              <a:t>2</a:t>
            </a:r>
          </a:p>
          <a:p>
            <a:pPr>
              <a:lnSpc>
                <a:spcPts val="1799"/>
              </a:lnSpc>
            </a:pPr>
            <a:r>
              <a:rPr lang="en-GB" altLang="en-US" sz="1400" b="0" dirty="0">
                <a:solidFill>
                  <a:schemeClr val="bg1"/>
                </a:solidFill>
                <a:latin typeface="Arial" pitchFamily="34" charset="0"/>
                <a:cs typeface="Arial" pitchFamily="34" charset="0"/>
              </a:rPr>
              <a:t>All adults (16+): 8.0% / 4.9m / 10.0</a:t>
            </a:r>
          </a:p>
          <a:p>
            <a:pPr>
              <a:lnSpc>
                <a:spcPts val="1799"/>
              </a:lnSpc>
            </a:pPr>
            <a:r>
              <a:rPr lang="en-GB" altLang="en-US" sz="1400" b="0" dirty="0">
                <a:solidFill>
                  <a:schemeClr val="bg1"/>
                </a:solidFill>
                <a:latin typeface="Arial" pitchFamily="34" charset="0"/>
                <a:cs typeface="Arial" pitchFamily="34" charset="0"/>
              </a:rPr>
              <a:t>16-34 adults: 16.7% / 3.4m / 22.1</a:t>
            </a:r>
          </a:p>
          <a:p>
            <a:pPr>
              <a:lnSpc>
                <a:spcPts val="1799"/>
              </a:lnSpc>
            </a:pPr>
            <a:r>
              <a:rPr lang="en-GB" altLang="en-US" sz="1400" b="0" dirty="0">
                <a:solidFill>
                  <a:schemeClr val="bg1"/>
                </a:solidFill>
                <a:latin typeface="Arial" pitchFamily="34" charset="0"/>
                <a:cs typeface="Arial" pitchFamily="34" charset="0"/>
              </a:rPr>
              <a:t>16-34 men: 17.2% / 1.8m / 23.0</a:t>
            </a:r>
          </a:p>
          <a:p>
            <a:pPr>
              <a:lnSpc>
                <a:spcPts val="1799"/>
              </a:lnSpc>
            </a:pPr>
            <a:endParaRPr lang="en-GB" altLang="en-US" sz="1400" b="0" dirty="0">
              <a:solidFill>
                <a:srgbClr val="000000"/>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55822937-1369-4930-8648-0951018680F8}"/>
              </a:ext>
            </a:extLst>
          </p:cNvPr>
          <p:cNvSpPr/>
          <p:nvPr/>
        </p:nvSpPr>
        <p:spPr>
          <a:xfrm>
            <a:off x="11433794" y="5973500"/>
            <a:ext cx="1678665" cy="194925"/>
          </a:xfrm>
          <a:prstGeom prst="rect">
            <a:avLst/>
          </a:prstGeom>
        </p:spPr>
        <p:txBody>
          <a:bodyPr wrap="none">
            <a:spAutoFit/>
          </a:bodyPr>
          <a:lstStyle/>
          <a:p>
            <a:pPr algn="r" defTabSz="961807">
              <a:lnSpc>
                <a:spcPts val="842"/>
              </a:lnSpc>
              <a:buClr>
                <a:srgbClr val="FFFFFF"/>
              </a:buClr>
              <a:buSzPct val="100000"/>
              <a:defRPr/>
            </a:pPr>
            <a:r>
              <a:rPr lang="en-GB" sz="700" b="1" dirty="0">
                <a:solidFill>
                  <a:srgbClr val="000000"/>
                </a:solidFill>
                <a:latin typeface="Arial"/>
              </a:rPr>
              <a:t>Source: </a:t>
            </a:r>
            <a:r>
              <a:rPr lang="en-GB" sz="700" dirty="0">
                <a:solidFill>
                  <a:srgbClr val="000000"/>
                </a:solidFill>
                <a:latin typeface="Arial"/>
              </a:rPr>
              <a:t>1. IBOE . 2. Industry figures.</a:t>
            </a:r>
            <a:endParaRPr lang="en-US" sz="700" dirty="0">
              <a:solidFill>
                <a:srgbClr val="000000"/>
              </a:solidFill>
              <a:latin typeface="Arial"/>
            </a:endParaRPr>
          </a:p>
        </p:txBody>
      </p:sp>
      <p:pic>
        <p:nvPicPr>
          <p:cNvPr id="3" name="Picture 2">
            <a:extLst>
              <a:ext uri="{FF2B5EF4-FFF2-40B4-BE49-F238E27FC236}">
                <a16:creationId xmlns:a16="http://schemas.microsoft.com/office/drawing/2014/main" id="{435CF1A5-91C2-479D-89C3-EED2D0E5D2AB}"/>
              </a:ext>
            </a:extLst>
          </p:cNvPr>
          <p:cNvPicPr>
            <a:picLocks noChangeAspect="1"/>
          </p:cNvPicPr>
          <p:nvPr/>
        </p:nvPicPr>
        <p:blipFill rotWithShape="1">
          <a:blip r:embed="rId3">
            <a:extLst>
              <a:ext uri="{28A0092B-C50C-407E-A947-70E740481C1C}">
                <a14:useLocalDpi xmlns:a14="http://schemas.microsoft.com/office/drawing/2010/main" val="0"/>
              </a:ext>
            </a:extLst>
          </a:blip>
          <a:srcRect l="19754" r="15983"/>
          <a:stretch/>
        </p:blipFill>
        <p:spPr>
          <a:xfrm>
            <a:off x="7534275" y="1094619"/>
            <a:ext cx="5463884" cy="4782306"/>
          </a:xfrm>
          <a:prstGeom prst="rect">
            <a:avLst/>
          </a:prstGeom>
        </p:spPr>
      </p:pic>
    </p:spTree>
    <p:extLst>
      <p:ext uri="{BB962C8B-B14F-4D97-AF65-F5344CB8AC3E}">
        <p14:creationId xmlns:p14="http://schemas.microsoft.com/office/powerpoint/2010/main" val="11885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BA9F80D9-4C9E-3646-9128-55C733CFCFFA}"/>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2D957F66-2E62-AF45-89E2-EFF4CE047983}"/>
    </a:ext>
  </a:extLst>
</a:theme>
</file>

<file path=ppt/theme/theme12.xml><?xml version="1.0" encoding="utf-8"?>
<a:theme xmlns:a="http://schemas.openxmlformats.org/drawingml/2006/main" name="1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C6E2553F-1800-FF44-A99B-F190D6BDA0FB}"/>
    </a:ext>
  </a:extLst>
</a:theme>
</file>

<file path=ppt/theme/theme13.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4.xml><?xml version="1.0" encoding="utf-8"?>
<a:theme xmlns:a="http://schemas.openxmlformats.org/drawingml/2006/main" name="4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5.xml><?xml version="1.0" encoding="utf-8"?>
<a:theme xmlns:a="http://schemas.openxmlformats.org/drawingml/2006/main" name="3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C6E2553F-1800-FF44-A99B-F190D6BDA0FB}"/>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0C05DE05-57DE-EC43-93F8-0F47418AD718}"/>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77D2BE2C-4F9E-A04C-A456-227C2C097814}"/>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984D1FED-D5A5-6C48-8727-D7E8A47D75B3}"/>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66DD7B46-FE08-E64D-8C17-7647794C420B}"/>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9092EFB8-A9CD-9D46-ADE9-1028CD8DB5B6}"/>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52D6F781-72C9-594C-804A-B28FA2E91EC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1453</Words>
  <Application>Microsoft Office PowerPoint</Application>
  <PresentationFormat>Custom</PresentationFormat>
  <Paragraphs>191</Paragraphs>
  <Slides>13</Slides>
  <Notes>6</Notes>
  <HiddenSlides>0</HiddenSlides>
  <MMClips>0</MMClips>
  <ScaleCrop>false</ScaleCrop>
  <HeadingPairs>
    <vt:vector size="8" baseType="variant">
      <vt:variant>
        <vt:lpstr>Fonts Used</vt:lpstr>
      </vt:variant>
      <vt:variant>
        <vt:i4>4</vt:i4>
      </vt:variant>
      <vt:variant>
        <vt:lpstr>Theme</vt:lpstr>
      </vt:variant>
      <vt:variant>
        <vt:i4>15</vt:i4>
      </vt:variant>
      <vt:variant>
        <vt:lpstr>Embedded OLE Servers</vt:lpstr>
      </vt:variant>
      <vt:variant>
        <vt:i4>1</vt:i4>
      </vt:variant>
      <vt:variant>
        <vt:lpstr>Slide Titles</vt:lpstr>
      </vt:variant>
      <vt:variant>
        <vt:i4>13</vt:i4>
      </vt:variant>
    </vt:vector>
  </HeadingPairs>
  <TitlesOfParts>
    <vt:vector size="33" baseType="lpstr">
      <vt:lpstr>Arial</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1_Statement Slides</vt:lpstr>
      <vt:lpstr>2_Copy Slides</vt:lpstr>
      <vt:lpstr>4_Copy Slides</vt:lpstr>
      <vt:lpstr>3_Copy Slides</vt:lpstr>
      <vt:lpstr>think-cell Slide</vt:lpstr>
      <vt:lpstr>MARVEL CINEMATIC UNIVERSE</vt:lpstr>
      <vt:lpstr>PowerPoint Presentation</vt:lpstr>
      <vt:lpstr>Fans of the mcu are more likely to be young, male and ABC1. </vt:lpstr>
      <vt:lpstr>AUDIENCE SNAPSHOTS: MARVEL FANS</vt:lpstr>
      <vt:lpstr>THE MARVEL AUDIENCE IS A PERFECT MATCH FOR GAMING &amp; TECH BRANDS</vt:lpstr>
      <vt:lpstr>2022 CINEMA RELEASES</vt:lpstr>
      <vt:lpstr>DOCTOR STRANGE IN THE MULTIVERSE OF MADNESS</vt:lpstr>
      <vt:lpstr>DOCTOR STRANGE IN THE MULTIVERSE OF MADNESS WILL DELIVER A YOUNG MALE AUDIENCE</vt:lpstr>
      <vt:lpstr>THOR: LOVE AND THUNDER</vt:lpstr>
      <vt:lpstr>THOR: LOVE AND THUNDER WILL DELIVER A YOUNG MALE AUDIENCE</vt:lpstr>
      <vt:lpstr>BLACK PANTHER: WAKANDA FOREVER</vt:lpstr>
      <vt:lpstr>Black panther: Wakanda forever WILL DELIVER A YOUNG MALE AUDIENCE</vt:lpstr>
      <vt:lpstr>2023 CINEMA RELEASES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2021-05-05T12:55:09Z</dcterms:created>
  <dcterms:modified xsi:type="dcterms:W3CDTF">2022-06-01T12:00:54Z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