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4" r:id="rId4"/>
    <p:sldMasterId id="2147484221" r:id="rId5"/>
    <p:sldMasterId id="2147484251" r:id="rId6"/>
    <p:sldMasterId id="2147484290" r:id="rId7"/>
    <p:sldMasterId id="2147484298" r:id="rId8"/>
  </p:sldMasterIdLst>
  <p:notesMasterIdLst>
    <p:notesMasterId r:id="rId25"/>
  </p:notesMasterIdLst>
  <p:handoutMasterIdLst>
    <p:handoutMasterId r:id="rId26"/>
  </p:handoutMasterIdLst>
  <p:sldIdLst>
    <p:sldId id="2147473522" r:id="rId9"/>
    <p:sldId id="2147376207" r:id="rId10"/>
    <p:sldId id="2145704448" r:id="rId11"/>
    <p:sldId id="2147473544" r:id="rId12"/>
    <p:sldId id="2147473537" r:id="rId13"/>
    <p:sldId id="2147473538" r:id="rId14"/>
    <p:sldId id="2147473654" r:id="rId15"/>
    <p:sldId id="2145704369" r:id="rId16"/>
    <p:sldId id="2587" r:id="rId17"/>
    <p:sldId id="483" r:id="rId18"/>
    <p:sldId id="2147473664" r:id="rId19"/>
    <p:sldId id="2147473666" r:id="rId20"/>
    <p:sldId id="2147473665" r:id="rId21"/>
    <p:sldId id="2147473663" r:id="rId22"/>
    <p:sldId id="2147473655" r:id="rId23"/>
    <p:sldId id="2147473571" r:id="rId24"/>
  </p:sldIdLst>
  <p:sldSz cx="13442950" cy="7561263"/>
  <p:notesSz cx="6858000" cy="9144000"/>
  <p:custDataLst>
    <p:tags r:id="rId2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59368D1-6A75-41EC-8E17-4D2881F01F59}">
          <p14:sldIdLst>
            <p14:sldId id="2147473522"/>
          </p14:sldIdLst>
        </p14:section>
        <p14:section name="The Scale/Success of 2024" id="{E65E2239-68B6-457B-9DF2-63585B823680}">
          <p14:sldIdLst>
            <p14:sldId id="2147376207"/>
            <p14:sldId id="2145704448"/>
            <p14:sldId id="2147473544"/>
          </p14:sldIdLst>
        </p14:section>
        <p14:section name="The Family Audience" id="{06242F06-BB5B-4A07-9C06-7436787BB132}">
          <p14:sldIdLst>
            <p14:sldId id="2147473537"/>
            <p14:sldId id="2147473538"/>
            <p14:sldId id="2147473654"/>
            <p14:sldId id="2145704369"/>
            <p14:sldId id="2587"/>
            <p14:sldId id="483"/>
          </p14:sldIdLst>
        </p14:section>
        <p14:section name="2025 Slate" id="{A566E4E7-66E0-4C74-A6A3-B5BB292FA3C9}">
          <p14:sldIdLst>
            <p14:sldId id="2147473664"/>
            <p14:sldId id="2147473666"/>
            <p14:sldId id="2147473665"/>
            <p14:sldId id="2147473663"/>
          </p14:sldIdLst>
        </p14:section>
        <p14:section name="Campaign Effectiveness" id="{C2DD4DC3-D6D1-4F9B-9580-FD2B743BB9B6}">
          <p14:sldIdLst>
            <p14:sldId id="2147473655"/>
            <p14:sldId id="2147473571"/>
          </p14:sldIdLst>
        </p14:section>
      </p14:sectionLst>
    </p:ex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5F87"/>
    <a:srgbClr val="480D89"/>
    <a:srgbClr val="284046"/>
    <a:srgbClr val="33006F"/>
    <a:srgbClr val="8547AD"/>
    <a:srgbClr val="FB3449"/>
    <a:srgbClr val="000000"/>
    <a:srgbClr val="CAC8C8"/>
    <a:srgbClr val="00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447" autoAdjust="0"/>
  </p:normalViewPr>
  <p:slideViewPr>
    <p:cSldViewPr snapToGrid="0">
      <p:cViewPr varScale="1">
        <p:scale>
          <a:sx n="57" d="100"/>
          <a:sy n="57" d="100"/>
        </p:scale>
        <p:origin x="752" y="4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a:solidFill>
                  <a:srgbClr val="000000"/>
                </a:solidFill>
                <a:latin typeface="Impact"/>
              </a:rPr>
              <a:t>REACH WITHOUT CINEMA</a:t>
            </a:r>
          </a:p>
        </c:rich>
      </c:tx>
      <c:overlay val="0"/>
    </c:title>
    <c:autoTitleDeleted val="0"/>
    <c:plotArea>
      <c:layout/>
      <c:doughnutChart>
        <c:varyColors val="1"/>
        <c:ser>
          <c:idx val="0"/>
          <c:order val="0"/>
          <c:tx>
            <c:strRef>
              <c:f>Sheet1!$B$1</c:f>
              <c:strCache>
                <c:ptCount val="1"/>
                <c:pt idx="0">
                  <c:v>REACH WITHOUT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273C-4D37-96FF-6FECD43EDB18}"/>
              </c:ext>
            </c:extLst>
          </c:dPt>
          <c:dPt>
            <c:idx val="1"/>
            <c:bubble3D val="0"/>
            <c:spPr>
              <a:solidFill>
                <a:srgbClr val="CAC8C8"/>
              </a:solidFill>
              <a:effectLst/>
            </c:spPr>
            <c:extLst>
              <c:ext xmlns:c16="http://schemas.microsoft.com/office/drawing/2014/chart" uri="{C3380CC4-5D6E-409C-BE32-E72D297353CC}">
                <c16:uniqueId val="{00000003-273C-4D37-96FF-6FECD43EDB18}"/>
              </c:ext>
            </c:extLst>
          </c:dPt>
          <c:dPt>
            <c:idx val="2"/>
            <c:bubble3D val="0"/>
            <c:spPr>
              <a:solidFill>
                <a:srgbClr val="E8E8E8"/>
              </a:solidFill>
              <a:effectLst/>
            </c:spPr>
            <c:extLst>
              <c:ext xmlns:c16="http://schemas.microsoft.com/office/drawing/2014/chart" uri="{C3380CC4-5D6E-409C-BE32-E72D297353CC}">
                <c16:uniqueId val="{00000005-273C-4D37-96FF-6FECD43EDB18}"/>
              </c:ext>
            </c:extLst>
          </c:dPt>
          <c:cat>
            <c:strRef>
              <c:f>Sheet1!$A$2:$A$4</c:f>
              <c:strCache>
                <c:ptCount val="3"/>
                <c:pt idx="0">
                  <c:v>Commercial TV</c:v>
                </c:pt>
                <c:pt idx="1">
                  <c:v>BVOD</c:v>
                </c:pt>
                <c:pt idx="2">
                  <c:v>Online video</c:v>
                </c:pt>
              </c:strCache>
            </c:strRef>
          </c:cat>
          <c:val>
            <c:numRef>
              <c:f>Sheet1!$B$2:$B$4</c:f>
              <c:numCache>
                <c:formatCode>General</c:formatCode>
                <c:ptCount val="3"/>
                <c:pt idx="0">
                  <c:v>2243629.2999999998</c:v>
                </c:pt>
                <c:pt idx="1">
                  <c:v>137391.9</c:v>
                </c:pt>
                <c:pt idx="2">
                  <c:v>82910.5</c:v>
                </c:pt>
              </c:numCache>
            </c:numRef>
          </c:val>
          <c:extLst>
            <c:ext xmlns:c16="http://schemas.microsoft.com/office/drawing/2014/chart" uri="{C3380CC4-5D6E-409C-BE32-E72D297353CC}">
              <c16:uniqueId val="{00000006-273C-4D37-96FF-6FECD43EDB18}"/>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0" i="0" u="none" strike="noStrike">
                <a:solidFill>
                  <a:srgbClr val="000000"/>
                </a:solidFill>
                <a:latin typeface="Impact"/>
              </a:defRPr>
            </a:pPr>
            <a:r>
              <a:rPr lang="en-GB" sz="2200" b="0" i="0" u="none" strike="noStrike" dirty="0">
                <a:solidFill>
                  <a:srgbClr val="000000"/>
                </a:solidFill>
                <a:latin typeface="Impact"/>
              </a:rPr>
              <a:t>REACH </a:t>
            </a:r>
            <a:r>
              <a:rPr lang="en-GB" sz="2200" b="0" i="0" u="none" strike="noStrike" dirty="0">
                <a:solidFill>
                  <a:schemeClr val="accent4"/>
                </a:solidFill>
                <a:latin typeface="Impact"/>
              </a:rPr>
              <a:t>WITH CINEMA</a:t>
            </a:r>
          </a:p>
        </c:rich>
      </c:tx>
      <c:overlay val="0"/>
    </c:title>
    <c:autoTitleDeleted val="0"/>
    <c:plotArea>
      <c:layout/>
      <c:doughnutChart>
        <c:varyColors val="1"/>
        <c:ser>
          <c:idx val="0"/>
          <c:order val="0"/>
          <c:tx>
            <c:strRef>
              <c:f>Sheet1!$B$1</c:f>
              <c:strCache>
                <c:ptCount val="1"/>
                <c:pt idx="0">
                  <c:v>REACH WITH CINEMA</c:v>
                </c:pt>
              </c:strCache>
            </c:strRef>
          </c:tx>
          <c:spPr>
            <a:solidFill>
              <a:schemeClr val="accent1"/>
            </a:solidFill>
            <a:ln w="9525" cap="flat">
              <a:solidFill>
                <a:srgbClr val="F9F9F9"/>
              </a:solidFill>
              <a:prstDash val="solid"/>
              <a:round/>
            </a:ln>
            <a:effectLst/>
          </c:spPr>
          <c:dPt>
            <c:idx val="0"/>
            <c:bubble3D val="0"/>
            <c:spPr>
              <a:solidFill>
                <a:srgbClr val="D0D0D1"/>
              </a:solidFill>
              <a:effectLst/>
            </c:spPr>
            <c:extLst>
              <c:ext xmlns:c16="http://schemas.microsoft.com/office/drawing/2014/chart" uri="{C3380CC4-5D6E-409C-BE32-E72D297353CC}">
                <c16:uniqueId val="{00000001-9C1F-438F-996A-E89A71F4CA0F}"/>
              </c:ext>
            </c:extLst>
          </c:dPt>
          <c:dPt>
            <c:idx val="1"/>
            <c:bubble3D val="0"/>
            <c:spPr>
              <a:solidFill>
                <a:srgbClr val="CAC8C8"/>
              </a:solidFill>
              <a:effectLst/>
            </c:spPr>
            <c:extLst>
              <c:ext xmlns:c16="http://schemas.microsoft.com/office/drawing/2014/chart" uri="{C3380CC4-5D6E-409C-BE32-E72D297353CC}">
                <c16:uniqueId val="{00000003-9C1F-438F-996A-E89A71F4CA0F}"/>
              </c:ext>
            </c:extLst>
          </c:dPt>
          <c:dPt>
            <c:idx val="2"/>
            <c:bubble3D val="0"/>
            <c:spPr>
              <a:solidFill>
                <a:srgbClr val="E8E8E8"/>
              </a:solidFill>
              <a:effectLst/>
            </c:spPr>
            <c:extLst>
              <c:ext xmlns:c16="http://schemas.microsoft.com/office/drawing/2014/chart" uri="{C3380CC4-5D6E-409C-BE32-E72D297353CC}">
                <c16:uniqueId val="{00000005-9C1F-438F-996A-E89A71F4CA0F}"/>
              </c:ext>
            </c:extLst>
          </c:dPt>
          <c:dPt>
            <c:idx val="3"/>
            <c:bubble3D val="0"/>
            <c:spPr>
              <a:solidFill>
                <a:schemeClr val="accent4"/>
              </a:solidFill>
              <a:effectLst/>
            </c:spPr>
            <c:extLst>
              <c:ext xmlns:c16="http://schemas.microsoft.com/office/drawing/2014/chart" uri="{C3380CC4-5D6E-409C-BE32-E72D297353CC}">
                <c16:uniqueId val="{00000007-9C1F-438F-996A-E89A71F4CA0F}"/>
              </c:ext>
            </c:extLst>
          </c:dPt>
          <c:cat>
            <c:strRef>
              <c:f>Sheet1!$A$2:$A$5</c:f>
              <c:strCache>
                <c:ptCount val="4"/>
                <c:pt idx="0">
                  <c:v>Commercial TV</c:v>
                </c:pt>
                <c:pt idx="1">
                  <c:v>BVOD</c:v>
                </c:pt>
                <c:pt idx="2">
                  <c:v>Online video</c:v>
                </c:pt>
                <c:pt idx="3">
                  <c:v>Cinema</c:v>
                </c:pt>
              </c:strCache>
            </c:strRef>
          </c:cat>
          <c:val>
            <c:numRef>
              <c:f>Sheet1!$B$2:$B$5</c:f>
              <c:numCache>
                <c:formatCode>General</c:formatCode>
                <c:ptCount val="4"/>
                <c:pt idx="0">
                  <c:v>2111651.11</c:v>
                </c:pt>
                <c:pt idx="1">
                  <c:v>129310.02</c:v>
                </c:pt>
                <c:pt idx="2">
                  <c:v>78033.41</c:v>
                </c:pt>
                <c:pt idx="3">
                  <c:v>147063</c:v>
                </c:pt>
              </c:numCache>
            </c:numRef>
          </c:val>
          <c:extLst>
            <c:ext xmlns:c16="http://schemas.microsoft.com/office/drawing/2014/chart" uri="{C3380CC4-5D6E-409C-BE32-E72D297353CC}">
              <c16:uniqueId val="{00000008-9C1F-438F-996A-E89A71F4CA0F}"/>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txPr>
        <a:bodyPr/>
        <a:lstStyle/>
        <a:p>
          <a:pPr>
            <a:defRPr>
              <a:solidFill>
                <a:schemeClr val="bg1"/>
              </a:solidFill>
            </a:defRPr>
          </a:pPr>
          <a:endParaRPr lang="en-US"/>
        </a:p>
      </c:txPr>
    </c:legend>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GB" dirty="0">
                <a:solidFill>
                  <a:schemeClr val="tx2"/>
                </a:solidFill>
              </a:rPr>
              <a:t>HP+CH </a:t>
            </a:r>
            <a:r>
              <a:rPr lang="en-GB" dirty="0"/>
              <a:t>profile % (TV</a:t>
            </a:r>
            <a:r>
              <a:rPr lang="en-GB" baseline="0" dirty="0"/>
              <a:t> vs Cinema)</a:t>
            </a:r>
            <a:endParaRPr lang="en-GB" dirty="0">
              <a:solidFill>
                <a:schemeClr val="tx2">
                  <a:lumMod val="75000"/>
                </a:schemeClr>
              </a:solidFill>
            </a:endParaRPr>
          </a:p>
        </c:rich>
      </c:tx>
      <c:layout>
        <c:manualLayout>
          <c:xMode val="edge"/>
          <c:yMode val="edge"/>
          <c:x val="2.9577172198762321E-3"/>
          <c:y val="1.705784995203319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1.738361421554974E-2"/>
          <c:y val="8.1948796614444208E-2"/>
          <c:w val="0.96729704082332912"/>
          <c:h val="0.81482024333861047"/>
        </c:manualLayout>
      </c:layout>
      <c:barChart>
        <c:barDir val="col"/>
        <c:grouping val="clustered"/>
        <c:varyColors val="0"/>
        <c:ser>
          <c:idx val="0"/>
          <c:order val="0"/>
          <c:tx>
            <c:strRef>
              <c:f>Sheet1!$B$1</c:f>
              <c:strCache>
                <c:ptCount val="1"/>
                <c:pt idx="0">
                  <c:v>HP+CH profile against base of 16+ Adults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5-CD9D-4671-8246-439E1700AE4B}"/>
              </c:ext>
            </c:extLst>
          </c:dPt>
          <c:dPt>
            <c:idx val="1"/>
            <c:invertIfNegative val="0"/>
            <c:bubble3D val="0"/>
            <c:spPr>
              <a:solidFill>
                <a:schemeClr val="tx2"/>
              </a:solidFill>
              <a:ln>
                <a:noFill/>
              </a:ln>
              <a:effectLst/>
            </c:spPr>
            <c:extLst>
              <c:ext xmlns:c16="http://schemas.microsoft.com/office/drawing/2014/chart" uri="{C3380CC4-5D6E-409C-BE32-E72D297353CC}">
                <c16:uniqueId val="{00000004-CD9D-4671-8246-439E1700AE4B}"/>
              </c:ext>
            </c:extLst>
          </c:dPt>
          <c:dPt>
            <c:idx val="2"/>
            <c:invertIfNegative val="0"/>
            <c:bubble3D val="0"/>
            <c:spPr>
              <a:solidFill>
                <a:schemeClr val="tx2"/>
              </a:solidFill>
              <a:ln>
                <a:noFill/>
              </a:ln>
              <a:effectLst/>
            </c:spPr>
            <c:extLst>
              <c:ext xmlns:c16="http://schemas.microsoft.com/office/drawing/2014/chart" uri="{C3380CC4-5D6E-409C-BE32-E72D297353CC}">
                <c16:uniqueId val="{00000003-CD9D-4671-8246-439E1700AE4B}"/>
              </c:ext>
            </c:extLst>
          </c:dPt>
          <c:dPt>
            <c:idx val="3"/>
            <c:invertIfNegative val="0"/>
            <c:bubble3D val="0"/>
            <c:spPr>
              <a:solidFill>
                <a:schemeClr val="tx2"/>
              </a:solidFill>
              <a:ln>
                <a:noFill/>
              </a:ln>
              <a:effectLst/>
            </c:spPr>
            <c:extLst>
              <c:ext xmlns:c16="http://schemas.microsoft.com/office/drawing/2014/chart" uri="{C3380CC4-5D6E-409C-BE32-E72D297353CC}">
                <c16:uniqueId val="{00000002-CD9D-4671-8246-439E1700AE4B}"/>
              </c:ext>
            </c:extLst>
          </c:dPt>
          <c:dPt>
            <c:idx val="5"/>
            <c:invertIfNegative val="0"/>
            <c:bubble3D val="0"/>
            <c:spPr>
              <a:solidFill>
                <a:schemeClr val="tx2"/>
              </a:solidFill>
              <a:ln>
                <a:noFill/>
              </a:ln>
              <a:effectLst/>
            </c:spPr>
            <c:extLst>
              <c:ext xmlns:c16="http://schemas.microsoft.com/office/drawing/2014/chart" uri="{C3380CC4-5D6E-409C-BE32-E72D297353CC}">
                <c16:uniqueId val="{00000000-CD9D-4671-8246-439E1700AE4B}"/>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0-10AB-46A5-93EA-C44FE8EE876E}"/>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B-65E1-4EC7-AF53-7D589BC25E3B}"/>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1-10AB-46A5-93EA-C44FE8EE876E}"/>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2-10AB-46A5-93EA-C44FE8EE876E}"/>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C-40D8-4F6F-B3D6-BC44F8FF210B}"/>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03-10AB-46A5-93EA-C44FE8EE876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Zootropolis 2</c:v>
                </c:pt>
                <c:pt idx="1">
                  <c:v>Elio</c:v>
                </c:pt>
                <c:pt idx="2">
                  <c:v>Dog Man</c:v>
                </c:pt>
                <c:pt idx="3">
                  <c:v>Lilo &amp; Stitch</c:v>
                </c:pt>
                <c:pt idx="4">
                  <c:v>Smurfs Untitled Animated Musical</c:v>
                </c:pt>
                <c:pt idx="5">
                  <c:v>The Bad Guys 2</c:v>
                </c:pt>
                <c:pt idx="6">
                  <c:v>Married At First Sight Australia</c:v>
                </c:pt>
                <c:pt idx="7">
                  <c:v>I'm A Celebrity... Get Me Out Of Here!</c:v>
                </c:pt>
                <c:pt idx="8">
                  <c:v>The Great British Bake Off</c:v>
                </c:pt>
                <c:pt idx="9">
                  <c:v>Gogglebox</c:v>
                </c:pt>
                <c:pt idx="10">
                  <c:v>The Voice UK</c:v>
                </c:pt>
                <c:pt idx="11">
                  <c:v>Coronation Street</c:v>
                </c:pt>
              </c:strCache>
            </c:strRef>
          </c:cat>
          <c:val>
            <c:numRef>
              <c:f>Sheet1!$B$2:$B$13</c:f>
              <c:numCache>
                <c:formatCode>0%</c:formatCode>
                <c:ptCount val="12"/>
                <c:pt idx="0">
                  <c:v>0.39</c:v>
                </c:pt>
                <c:pt idx="1">
                  <c:v>0.39</c:v>
                </c:pt>
                <c:pt idx="2">
                  <c:v>0.39</c:v>
                </c:pt>
                <c:pt idx="3">
                  <c:v>0.37</c:v>
                </c:pt>
                <c:pt idx="4">
                  <c:v>0.36</c:v>
                </c:pt>
                <c:pt idx="5">
                  <c:v>0.35</c:v>
                </c:pt>
                <c:pt idx="6">
                  <c:v>0.21</c:v>
                </c:pt>
                <c:pt idx="7">
                  <c:v>0.16</c:v>
                </c:pt>
                <c:pt idx="8">
                  <c:v>0.14000000000000001</c:v>
                </c:pt>
                <c:pt idx="9">
                  <c:v>0.12</c:v>
                </c:pt>
                <c:pt idx="10">
                  <c:v>0.11</c:v>
                </c:pt>
                <c:pt idx="11">
                  <c:v>7.0000000000000007E-2</c:v>
                </c:pt>
              </c:numCache>
            </c:numRef>
          </c:val>
          <c:extLst>
            <c:ext xmlns:c16="http://schemas.microsoft.com/office/drawing/2014/chart" uri="{C3380CC4-5D6E-409C-BE32-E72D297353CC}">
              <c16:uniqueId val="{00000000-FEB6-4A2B-8DF1-EAFFE7EF4FC5}"/>
            </c:ext>
          </c:extLst>
        </c:ser>
        <c:dLbls>
          <c:showLegendKey val="0"/>
          <c:showVal val="0"/>
          <c:showCatName val="0"/>
          <c:showSerName val="0"/>
          <c:showPercent val="0"/>
          <c:showBubbleSize val="0"/>
        </c:dLbls>
        <c:gapWidth val="90"/>
        <c:overlap val="-19"/>
        <c:axId val="480704415"/>
        <c:axId val="480693183"/>
      </c:barChart>
      <c:catAx>
        <c:axId val="480704415"/>
        <c:scaling>
          <c:orientation val="maxMin"/>
        </c:scaling>
        <c:delete val="0"/>
        <c:axPos val="b"/>
        <c:numFmt formatCode="General" sourceLinked="1"/>
        <c:majorTickMark val="none"/>
        <c:minorTickMark val="none"/>
        <c:tickLblPos val="low"/>
        <c:spPr>
          <a:noFill/>
          <a:ln w="9525" cap="flat" cmpd="sng" algn="ctr">
            <a:solidFill>
              <a:schemeClr val="accent5"/>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480693183"/>
        <c:crosses val="autoZero"/>
        <c:auto val="1"/>
        <c:lblAlgn val="ctr"/>
        <c:lblOffset val="100"/>
        <c:noMultiLvlLbl val="0"/>
      </c:catAx>
      <c:valAx>
        <c:axId val="480693183"/>
        <c:scaling>
          <c:orientation val="minMax"/>
          <c:max val="0.5"/>
        </c:scaling>
        <c:delete val="1"/>
        <c:axPos val="r"/>
        <c:numFmt formatCode="0%" sourceLinked="1"/>
        <c:majorTickMark val="out"/>
        <c:minorTickMark val="none"/>
        <c:tickLblPos val="nextTo"/>
        <c:crossAx val="48070441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30757504308751E-2"/>
          <c:y val="2.4486534719592543E-2"/>
          <c:w val="0.93430547452198098"/>
          <c:h val="0.83856143343788636"/>
        </c:manualLayout>
      </c:layout>
      <c:lineChart>
        <c:grouping val="standard"/>
        <c:varyColors val="0"/>
        <c:ser>
          <c:idx val="0"/>
          <c:order val="0"/>
          <c:tx>
            <c:strRef>
              <c:f>Sheet1!$B$5</c:f>
              <c:strCache>
                <c:ptCount val="1"/>
                <c:pt idx="0">
                  <c:v>Family ticket sales</c:v>
                </c:pt>
              </c:strCache>
            </c:strRef>
          </c:tx>
          <c:spPr>
            <a:ln w="28575" cap="rnd">
              <a:solidFill>
                <a:srgbClr val="7030A0"/>
              </a:solidFill>
              <a:round/>
            </a:ln>
            <a:effectLst/>
          </c:spPr>
          <c:marker>
            <c:symbol val="none"/>
          </c:marker>
          <c:dLbls>
            <c:dLbl>
              <c:idx val="3"/>
              <c:tx>
                <c:rich>
                  <a:bodyPr/>
                  <a:lstStyle/>
                  <a:p>
                    <a:r>
                      <a:rPr lang="en-US" dirty="0"/>
                      <a:t>11%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889-463A-8B97-815E6FC86973}"/>
                </c:ext>
              </c:extLst>
            </c:dLbl>
            <c:dLbl>
              <c:idx val="6"/>
              <c:tx>
                <c:rich>
                  <a:bodyPr/>
                  <a:lstStyle/>
                  <a:p>
                    <a:r>
                      <a:rPr lang="en-US" dirty="0"/>
                      <a:t>12%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889-463A-8B97-815E6FC86973}"/>
                </c:ext>
              </c:extLst>
            </c:dLbl>
            <c:dLbl>
              <c:idx val="7"/>
              <c:tx>
                <c:rich>
                  <a:bodyPr/>
                  <a:lstStyle/>
                  <a:p>
                    <a:r>
                      <a:rPr lang="en-US" dirty="0"/>
                      <a:t>12%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889-463A-8B97-815E6FC86973}"/>
                </c:ext>
              </c:extLst>
            </c:dLbl>
            <c:dLbl>
              <c:idx val="11"/>
              <c:tx>
                <c:rich>
                  <a:bodyPr/>
                  <a:lstStyle/>
                  <a:p>
                    <a:r>
                      <a:rPr lang="en-US" dirty="0"/>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889-463A-8B97-815E6FC869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Sheet1!$B$6:$B$17</c:f>
              <c:numCache>
                <c:formatCode>0</c:formatCode>
                <c:ptCount val="12"/>
                <c:pt idx="0">
                  <c:v>7.5324931284938614</c:v>
                </c:pt>
                <c:pt idx="1">
                  <c:v>8.2336557168399622</c:v>
                </c:pt>
                <c:pt idx="2">
                  <c:v>8.0350927362843425</c:v>
                </c:pt>
                <c:pt idx="3">
                  <c:v>11.403411262543676</c:v>
                </c:pt>
                <c:pt idx="4">
                  <c:v>5.8587921036792174</c:v>
                </c:pt>
                <c:pt idx="5">
                  <c:v>4.8018061066113349</c:v>
                </c:pt>
                <c:pt idx="6">
                  <c:v>12.409052063838367</c:v>
                </c:pt>
                <c:pt idx="7">
                  <c:v>12.144075113233631</c:v>
                </c:pt>
                <c:pt idx="8">
                  <c:v>2.836494956627035</c:v>
                </c:pt>
                <c:pt idx="9">
                  <c:v>5.7041963539444884</c:v>
                </c:pt>
                <c:pt idx="10">
                  <c:v>6.9124818957667138</c:v>
                </c:pt>
                <c:pt idx="11">
                  <c:v>14.12844856213737</c:v>
                </c:pt>
              </c:numCache>
            </c:numRef>
          </c:val>
          <c:smooth val="0"/>
          <c:extLst>
            <c:ext xmlns:c16="http://schemas.microsoft.com/office/drawing/2014/chart" uri="{C3380CC4-5D6E-409C-BE32-E72D297353CC}">
              <c16:uniqueId val="{00000000-2889-463A-8B97-815E6FC86973}"/>
            </c:ext>
          </c:extLst>
        </c:ser>
        <c:ser>
          <c:idx val="1"/>
          <c:order val="1"/>
          <c:tx>
            <c:strRef>
              <c:f>Sheet1!$C$5</c:f>
              <c:strCache>
                <c:ptCount val="1"/>
                <c:pt idx="0">
                  <c:v>Adult ticket sales</c:v>
                </c:pt>
              </c:strCache>
            </c:strRef>
          </c:tx>
          <c:spPr>
            <a:ln w="28575" cap="rnd">
              <a:solidFill>
                <a:schemeClr val="accent6"/>
              </a:solidFill>
              <a:round/>
            </a:ln>
            <a:effectLst/>
          </c:spPr>
          <c:marker>
            <c:symbol val="none"/>
          </c:marker>
          <c:cat>
            <c:strRef>
              <c:f>Sheet1!$A$6:$A$17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Sheet1!$C$6:$C$17</c:f>
              <c:numCache>
                <c:formatCode>0</c:formatCode>
                <c:ptCount val="12"/>
                <c:pt idx="0">
                  <c:v>8.9550847576616146</c:v>
                </c:pt>
                <c:pt idx="1">
                  <c:v>9.0127548433734876</c:v>
                </c:pt>
                <c:pt idx="2">
                  <c:v>8.3175374559235635</c:v>
                </c:pt>
                <c:pt idx="3">
                  <c:v>8.4608354924886839</c:v>
                </c:pt>
                <c:pt idx="4">
                  <c:v>7.1386526372386534</c:v>
                </c:pt>
                <c:pt idx="5">
                  <c:v>6.3049349411579998</c:v>
                </c:pt>
                <c:pt idx="6">
                  <c:v>9.3035744836663579</c:v>
                </c:pt>
                <c:pt idx="7">
                  <c:v>9.4077415235965756</c:v>
                </c:pt>
                <c:pt idx="8">
                  <c:v>7.0465701183471161</c:v>
                </c:pt>
                <c:pt idx="9">
                  <c:v>8.7965847912173682</c:v>
                </c:pt>
                <c:pt idx="10">
                  <c:v>8.0770239778177011</c:v>
                </c:pt>
                <c:pt idx="11">
                  <c:v>9.1787049775108809</c:v>
                </c:pt>
              </c:numCache>
            </c:numRef>
          </c:val>
          <c:smooth val="0"/>
          <c:extLst>
            <c:ext xmlns:c16="http://schemas.microsoft.com/office/drawing/2014/chart" uri="{C3380CC4-5D6E-409C-BE32-E72D297353CC}">
              <c16:uniqueId val="{00000001-2889-463A-8B97-815E6FC86973}"/>
            </c:ext>
          </c:extLst>
        </c:ser>
        <c:dLbls>
          <c:showLegendKey val="0"/>
          <c:showVal val="0"/>
          <c:showCatName val="0"/>
          <c:showSerName val="0"/>
          <c:showPercent val="0"/>
          <c:showBubbleSize val="0"/>
        </c:dLbls>
        <c:smooth val="0"/>
        <c:axId val="422016544"/>
        <c:axId val="422022120"/>
      </c:lineChart>
      <c:catAx>
        <c:axId val="422016544"/>
        <c:scaling>
          <c:orientation val="minMax"/>
        </c:scaling>
        <c:delete val="0"/>
        <c:axPos val="b"/>
        <c:numFmt formatCode="General" sourceLinked="1"/>
        <c:majorTickMark val="out"/>
        <c:minorTickMark val="none"/>
        <c:tickLblPos val="nextTo"/>
        <c:spPr>
          <a:solidFill>
            <a:srgbClr val="FFFFFF"/>
          </a:solidFill>
          <a:ln w="9525" cap="flat" cmpd="sng" algn="ctr">
            <a:solidFill>
              <a:schemeClr val="accent5"/>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422022120"/>
        <c:crosses val="autoZero"/>
        <c:auto val="1"/>
        <c:lblAlgn val="ctr"/>
        <c:lblOffset val="100"/>
        <c:noMultiLvlLbl val="0"/>
      </c:catAx>
      <c:valAx>
        <c:axId val="422022120"/>
        <c:scaling>
          <c:orientation val="minMax"/>
        </c:scaling>
        <c:delete val="0"/>
        <c:axPos val="l"/>
        <c:majorGridlines>
          <c:spPr>
            <a:ln w="9525" cap="flat" cmpd="sng" algn="ctr">
              <a:solidFill>
                <a:schemeClr val="accent5">
                  <a:lumMod val="40000"/>
                  <a:lumOff val="60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GB" sz="1000" b="1" dirty="0">
                    <a:solidFill>
                      <a:schemeClr val="accent6"/>
                    </a:solidFill>
                  </a:rPr>
                  <a:t>%</a:t>
                </a:r>
                <a:r>
                  <a:rPr lang="en-GB" sz="1000" b="1" baseline="0" dirty="0">
                    <a:solidFill>
                      <a:schemeClr val="accent6"/>
                    </a:solidFill>
                  </a:rPr>
                  <a:t> of annual ticket sales by month – family vs. adult</a:t>
                </a:r>
                <a:endParaRPr lang="en-US" sz="1000" b="1" dirty="0">
                  <a:solidFill>
                    <a:schemeClr val="accent6"/>
                  </a:solidFill>
                </a:endParaRPr>
              </a:p>
            </c:rich>
          </c:tx>
          <c:layout>
            <c:manualLayout>
              <c:xMode val="edge"/>
              <c:yMode val="edge"/>
              <c:x val="5.1932366557126176E-4"/>
              <c:y val="0.13455119459584106"/>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422016544"/>
        <c:crosses val="autoZero"/>
        <c:crossBetween val="between"/>
      </c:valAx>
      <c:spPr>
        <a:noFill/>
        <a:ln>
          <a:noFill/>
        </a:ln>
        <a:effectLst/>
      </c:spPr>
    </c:plotArea>
    <c:legend>
      <c:legendPos val="b"/>
      <c:layout>
        <c:manualLayout>
          <c:xMode val="edge"/>
          <c:yMode val="edge"/>
          <c:x val="0.27914898308247954"/>
          <c:y val="0.9609451339664099"/>
          <c:w val="0.45624309647103622"/>
          <c:h val="3.9054866033590124E-2"/>
        </c:manualLayout>
      </c:layout>
      <c:overlay val="0"/>
      <c:spPr>
        <a:noFill/>
        <a:ln>
          <a:noFill/>
        </a:ln>
        <a:effectLst/>
      </c:spPr>
      <c:txPr>
        <a:bodyPr rot="0" spcFirstLastPara="1" vertOverflow="ellipsis" vert="horz" wrap="square" anchor="ctr" anchorCtr="1"/>
        <a:lstStyle/>
        <a:p>
          <a:pPr>
            <a:defRPr sz="1000" b="0" i="0" u="none" strike="noStrike" kern="1200" spc="5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12/20/2024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178067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865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13705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145E-2D5B-801F-822D-843C350B2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E2ED8-EF66-6215-7B9B-956258EAE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0B0FB-095F-7D71-A339-4352196FD2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5649FF-F494-2040-000F-DE67B5CD3F80}"/>
              </a:ext>
            </a:extLst>
          </p:cNvPr>
          <p:cNvSpPr>
            <a:spLocks noGrp="1"/>
          </p:cNvSpPr>
          <p:nvPr>
            <p:ph type="sldNum" sz="quarter" idx="5"/>
          </p:nvPr>
        </p:nvSpPr>
        <p:spPr/>
        <p:txBody>
          <a:bodyPr/>
          <a:lstStyle/>
          <a:p>
            <a:fld id="{9C936D52-512B-47DE-BC94-6C88A56CE986}" type="slidenum">
              <a:rPr lang="en-US" smtClean="0"/>
              <a:pPr/>
              <a:t>7</a:t>
            </a:fld>
            <a:endParaRPr lang="en-US"/>
          </a:p>
        </p:txBody>
      </p:sp>
    </p:spTree>
    <p:extLst>
      <p:ext uri="{BB962C8B-B14F-4D97-AF65-F5344CB8AC3E}">
        <p14:creationId xmlns:p14="http://schemas.microsoft.com/office/powerpoint/2010/main" val="3351351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71.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5.xml"/><Relationship Id="rId1" Type="http://schemas.openxmlformats.org/officeDocument/2006/relationships/tags" Target="../tags/tag72.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5.xml"/><Relationship Id="rId1" Type="http://schemas.openxmlformats.org/officeDocument/2006/relationships/tags" Target="../tags/tag73.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74.xml"/><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59.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61.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62.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63.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64.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65.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66.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67.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68.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69.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70.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7207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60567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207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31014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mp; Content Op 11 ">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userDrawn="1">
            <p:ph type="title" hasCustomPrompt="1"/>
          </p:nvPr>
        </p:nvSpPr>
        <p:spPr bwMode="gray"/>
        <p:txBody>
          <a:bodyPr/>
          <a:lstStyle/>
          <a:p>
            <a:r>
              <a:rPr lang="en-US" dirty="0"/>
              <a:t>HEADER CANNOT RUN OVER MORE THAN ONE LINE</a:t>
            </a:r>
          </a:p>
        </p:txBody>
      </p:sp>
      <p:sp>
        <p:nvSpPr>
          <p:cNvPr id="11" name="Text Placeholder 3"/>
          <p:cNvSpPr>
            <a:spLocks noGrp="1"/>
          </p:cNvSpPr>
          <p:nvPr userDrawn="1">
            <p:ph type="body" sz="half" idx="2" hasCustomPrompt="1"/>
          </p:nvPr>
        </p:nvSpPr>
        <p:spPr>
          <a:xfrm>
            <a:off x="5864253" y="7032645"/>
            <a:ext cx="7152151" cy="203197"/>
          </a:xfrm>
          <a:prstGeom prst="rect">
            <a:avLst/>
          </a:prstGeom>
        </p:spPr>
        <p:txBody>
          <a:bodyPr wrap="square" anchor="b" anchorCtr="0">
            <a:spAutoFit/>
          </a:bodyPr>
          <a:lstStyle>
            <a:lvl1pPr marL="0" indent="0" algn="r">
              <a:buNone/>
              <a:defRPr sz="700" b="1">
                <a:solidFill>
                  <a:schemeClr val="bg1"/>
                </a:solidFill>
              </a:defRPr>
            </a:lvl1pPr>
            <a:lvl2pPr marL="457135" indent="0">
              <a:buNone/>
              <a:defRPr sz="1400"/>
            </a:lvl2pPr>
            <a:lvl3pPr marL="914269" indent="0">
              <a:buNone/>
              <a:defRPr sz="1200"/>
            </a:lvl3pPr>
            <a:lvl4pPr marL="1371404" indent="0">
              <a:buNone/>
              <a:defRPr sz="1000"/>
            </a:lvl4pPr>
            <a:lvl5pPr marL="1828539" indent="0">
              <a:buNone/>
              <a:defRPr sz="1000"/>
            </a:lvl5pPr>
            <a:lvl6pPr marL="2285673" indent="0">
              <a:buNone/>
              <a:defRPr sz="1000"/>
            </a:lvl6pPr>
            <a:lvl7pPr marL="2742808" indent="0">
              <a:buNone/>
              <a:defRPr sz="1000"/>
            </a:lvl7pPr>
            <a:lvl8pPr marL="3199943" indent="0">
              <a:buNone/>
              <a:defRPr sz="1000"/>
            </a:lvl8pPr>
            <a:lvl9pPr marL="3657077" indent="0">
              <a:buNone/>
              <a:defRPr sz="1000"/>
            </a:lvl9pPr>
          </a:lstStyle>
          <a:p>
            <a:pPr lvl="0"/>
            <a:r>
              <a:rPr lang="en-GB" dirty="0"/>
              <a:t>Source: Insert Source here</a:t>
            </a:r>
          </a:p>
        </p:txBody>
      </p:sp>
      <p:sp>
        <p:nvSpPr>
          <p:cNvPr id="28" name="Text Placeholder 13"/>
          <p:cNvSpPr>
            <a:spLocks noGrp="1"/>
          </p:cNvSpPr>
          <p:nvPr userDrawn="1">
            <p:ph type="body" sz="quarter" idx="18" hasCustomPrompt="1"/>
          </p:nvPr>
        </p:nvSpPr>
        <p:spPr bwMode="gray">
          <a:xfrm>
            <a:off x="363209" y="812746"/>
            <a:ext cx="12423740" cy="436608"/>
          </a:xfrm>
          <a:prstGeom prst="rect">
            <a:avLst/>
          </a:prstGeom>
        </p:spPr>
        <p:txBody>
          <a:bodyPr l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13" name="Picture Placeholder 18"/>
          <p:cNvSpPr>
            <a:spLocks noGrp="1"/>
          </p:cNvSpPr>
          <p:nvPr>
            <p:ph type="pic" sz="quarter" idx="52" hasCustomPrompt="1"/>
          </p:nvPr>
        </p:nvSpPr>
        <p:spPr>
          <a:xfrm>
            <a:off x="918765"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4" name="Picture Placeholder 18"/>
          <p:cNvSpPr>
            <a:spLocks noGrp="1"/>
          </p:cNvSpPr>
          <p:nvPr>
            <p:ph type="pic" sz="quarter" idx="53" hasCustomPrompt="1"/>
          </p:nvPr>
        </p:nvSpPr>
        <p:spPr>
          <a:xfrm>
            <a:off x="4096740"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5" name="Picture Placeholder 18"/>
          <p:cNvSpPr>
            <a:spLocks noGrp="1"/>
          </p:cNvSpPr>
          <p:nvPr>
            <p:ph type="pic" sz="quarter" idx="55" hasCustomPrompt="1"/>
          </p:nvPr>
        </p:nvSpPr>
        <p:spPr>
          <a:xfrm>
            <a:off x="7270239"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6" name="Picture Placeholder 18"/>
          <p:cNvSpPr>
            <a:spLocks noGrp="1"/>
          </p:cNvSpPr>
          <p:nvPr>
            <p:ph type="pic" sz="quarter" idx="56" hasCustomPrompt="1"/>
          </p:nvPr>
        </p:nvSpPr>
        <p:spPr>
          <a:xfrm>
            <a:off x="10452696"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Tree>
    <p:extLst>
      <p:ext uri="{BB962C8B-B14F-4D97-AF65-F5344CB8AC3E}">
        <p14:creationId xmlns:p14="http://schemas.microsoft.com/office/powerpoint/2010/main" val="427827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orient="horz" pos="2222">
          <p15:clr>
            <a:srgbClr val="FBAE40"/>
          </p15:clr>
        </p15:guide>
        <p15:guide id="2" pos="317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8051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6104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5624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884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949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48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8783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64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374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8509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800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269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74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11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3438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182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774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187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963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4440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23412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645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837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007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21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22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736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7504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140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270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515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808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68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441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639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9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0567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209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117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4341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9900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094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189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105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2228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872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777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59280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7100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9546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356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560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330474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71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21027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mp; Content Op 11 ">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userDrawn="1">
            <p:ph type="title" hasCustomPrompt="1"/>
          </p:nvPr>
        </p:nvSpPr>
        <p:spPr bwMode="gray"/>
        <p:txBody>
          <a:bodyPr/>
          <a:lstStyle/>
          <a:p>
            <a:r>
              <a:rPr lang="en-US" dirty="0"/>
              <a:t>HEADER CANNOT RUN OVER MORE THAN ONE LINE</a:t>
            </a:r>
          </a:p>
        </p:txBody>
      </p:sp>
      <p:sp>
        <p:nvSpPr>
          <p:cNvPr id="11" name="Text Placeholder 3"/>
          <p:cNvSpPr>
            <a:spLocks noGrp="1"/>
          </p:cNvSpPr>
          <p:nvPr userDrawn="1">
            <p:ph type="body" sz="half" idx="2" hasCustomPrompt="1"/>
          </p:nvPr>
        </p:nvSpPr>
        <p:spPr>
          <a:xfrm>
            <a:off x="5864253" y="7032645"/>
            <a:ext cx="7152151" cy="203197"/>
          </a:xfrm>
          <a:prstGeom prst="rect">
            <a:avLst/>
          </a:prstGeom>
        </p:spPr>
        <p:txBody>
          <a:bodyPr wrap="square" anchor="b" anchorCtr="0">
            <a:spAutoFit/>
          </a:bodyPr>
          <a:lstStyle>
            <a:lvl1pPr marL="0" indent="0" algn="r">
              <a:buNone/>
              <a:defRPr sz="700" b="1">
                <a:solidFill>
                  <a:schemeClr val="bg1"/>
                </a:solidFill>
              </a:defRPr>
            </a:lvl1pPr>
            <a:lvl2pPr marL="457135" indent="0">
              <a:buNone/>
              <a:defRPr sz="1400"/>
            </a:lvl2pPr>
            <a:lvl3pPr marL="914269" indent="0">
              <a:buNone/>
              <a:defRPr sz="1200"/>
            </a:lvl3pPr>
            <a:lvl4pPr marL="1371404" indent="0">
              <a:buNone/>
              <a:defRPr sz="1000"/>
            </a:lvl4pPr>
            <a:lvl5pPr marL="1828539" indent="0">
              <a:buNone/>
              <a:defRPr sz="1000"/>
            </a:lvl5pPr>
            <a:lvl6pPr marL="2285673" indent="0">
              <a:buNone/>
              <a:defRPr sz="1000"/>
            </a:lvl6pPr>
            <a:lvl7pPr marL="2742808" indent="0">
              <a:buNone/>
              <a:defRPr sz="1000"/>
            </a:lvl7pPr>
            <a:lvl8pPr marL="3199943" indent="0">
              <a:buNone/>
              <a:defRPr sz="1000"/>
            </a:lvl8pPr>
            <a:lvl9pPr marL="3657077" indent="0">
              <a:buNone/>
              <a:defRPr sz="1000"/>
            </a:lvl9pPr>
          </a:lstStyle>
          <a:p>
            <a:pPr lvl="0"/>
            <a:r>
              <a:rPr lang="en-GB" dirty="0"/>
              <a:t>Source: Insert Source here</a:t>
            </a:r>
          </a:p>
        </p:txBody>
      </p:sp>
      <p:sp>
        <p:nvSpPr>
          <p:cNvPr id="28" name="Text Placeholder 13"/>
          <p:cNvSpPr>
            <a:spLocks noGrp="1"/>
          </p:cNvSpPr>
          <p:nvPr userDrawn="1">
            <p:ph type="body" sz="quarter" idx="18" hasCustomPrompt="1"/>
          </p:nvPr>
        </p:nvSpPr>
        <p:spPr bwMode="gray">
          <a:xfrm>
            <a:off x="363209" y="812746"/>
            <a:ext cx="12423740" cy="436608"/>
          </a:xfrm>
          <a:prstGeom prst="rect">
            <a:avLst/>
          </a:prstGeom>
        </p:spPr>
        <p:txBody>
          <a:bodyPr l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13" name="Picture Placeholder 18"/>
          <p:cNvSpPr>
            <a:spLocks noGrp="1"/>
          </p:cNvSpPr>
          <p:nvPr>
            <p:ph type="pic" sz="quarter" idx="52" hasCustomPrompt="1"/>
          </p:nvPr>
        </p:nvSpPr>
        <p:spPr>
          <a:xfrm>
            <a:off x="918765"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4" name="Picture Placeholder 18"/>
          <p:cNvSpPr>
            <a:spLocks noGrp="1"/>
          </p:cNvSpPr>
          <p:nvPr>
            <p:ph type="pic" sz="quarter" idx="53" hasCustomPrompt="1"/>
          </p:nvPr>
        </p:nvSpPr>
        <p:spPr>
          <a:xfrm>
            <a:off x="4096740"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5" name="Picture Placeholder 18"/>
          <p:cNvSpPr>
            <a:spLocks noGrp="1"/>
          </p:cNvSpPr>
          <p:nvPr>
            <p:ph type="pic" sz="quarter" idx="55" hasCustomPrompt="1"/>
          </p:nvPr>
        </p:nvSpPr>
        <p:spPr>
          <a:xfrm>
            <a:off x="7270239"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
        <p:nvSpPr>
          <p:cNvPr id="16" name="Picture Placeholder 18"/>
          <p:cNvSpPr>
            <a:spLocks noGrp="1"/>
          </p:cNvSpPr>
          <p:nvPr>
            <p:ph type="pic" sz="quarter" idx="56" hasCustomPrompt="1"/>
          </p:nvPr>
        </p:nvSpPr>
        <p:spPr>
          <a:xfrm>
            <a:off x="10452696" y="5081234"/>
            <a:ext cx="2028086" cy="957262"/>
          </a:xfrm>
          <a:prstGeom prst="snip2DiagRect">
            <a:avLst>
              <a:gd name="adj1" fmla="val 16252"/>
              <a:gd name="adj2" fmla="val 0"/>
            </a:avLst>
          </a:prstGeom>
          <a:noFill/>
        </p:spPr>
        <p:txBody>
          <a:bodyPr/>
          <a:lstStyle>
            <a:lvl1pPr>
              <a:defRPr sz="1200" b="0" cap="none" spc="0">
                <a:ln>
                  <a:noFill/>
                </a:ln>
                <a:solidFill>
                  <a:srgbClr val="8A8A8D"/>
                </a:solidFill>
                <a:effectLst/>
              </a:defRPr>
            </a:lvl1pPr>
          </a:lstStyle>
          <a:p>
            <a:r>
              <a:rPr lang="en-US" dirty="0"/>
              <a:t>Drop Image here </a:t>
            </a:r>
          </a:p>
        </p:txBody>
      </p:sp>
    </p:spTree>
    <p:extLst>
      <p:ext uri="{BB962C8B-B14F-4D97-AF65-F5344CB8AC3E}">
        <p14:creationId xmlns:p14="http://schemas.microsoft.com/office/powerpoint/2010/main" val="178048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orient="horz" pos="2222">
          <p15:clr>
            <a:srgbClr val="FBAE40"/>
          </p15:clr>
        </p15:guide>
        <p15:guide id="2" pos="317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99583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49585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1416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5372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957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21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0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587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836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124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972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535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34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6507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974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798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2972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6065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123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88951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59402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89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1926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932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968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oleObject" Target="../embeddings/oleObject16.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ags" Target="../tags/tag1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2.xml"/><Relationship Id="rId3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3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image" Target="../media/image3.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oleObject" Target="../embeddings/oleObject16.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3.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tags" Target="../tags/tag5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image" Target="../media/image1.emf"/><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oleObject" Target="../embeddings/oleObject16.bin"/><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tags" Target="../tags/tag56.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theme" Target="../theme/theme5.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image" Target="../media/image3.png"/><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 id="2147484247"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3264752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 id="2147484239" r:id="rId18"/>
    <p:sldLayoutId id="2147484240" r:id="rId19"/>
    <p:sldLayoutId id="2147484241" r:id="rId20"/>
    <p:sldLayoutId id="2147484242" r:id="rId21"/>
    <p:sldLayoutId id="2147484243" r:id="rId22"/>
    <p:sldLayoutId id="2147484282" r:id="rId23"/>
    <p:sldLayoutId id="2147484294" r:id="rId24"/>
    <p:sldLayoutId id="2147484295" r:id="rId25"/>
    <p:sldLayoutId id="2147484296"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43573834"/>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7" r:id="rId24"/>
    <p:sldLayoutId id="2147484279" r:id="rId25"/>
    <p:sldLayoutId id="2147484280" r:id="rId26"/>
    <p:sldLayoutId id="2147484329" r:id="rId2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813977255"/>
      </p:ext>
    </p:extLst>
  </p:cSld>
  <p:clrMap bg1="lt1" tx1="dk1" bg2="lt2" tx2="dk2" accent1="accent1" accent2="accent2" accent3="accent3" accent4="accent4" accent5="accent5" accent6="accent6" hlink="hlink" folHlink="folHlink"/>
  <p:sldLayoutIdLst>
    <p:sldLayoutId id="2147484291" r:id="rId1"/>
    <p:sldLayoutId id="2147484292"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2"/>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33" imgW="6350000" imgH="6350000" progId="">
                  <p:embed/>
                </p:oleObj>
              </mc:Choice>
              <mc:Fallback>
                <p:oleObj name="think-cell Slide" r:id="rId33" imgW="6350000" imgH="6350000" progId="">
                  <p:embed/>
                  <p:pic>
                    <p:nvPicPr>
                      <p:cNvPr id="8" name="Object 7"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845886240"/>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 id="2147484316" r:id="rId18"/>
    <p:sldLayoutId id="2147484317" r:id="rId19"/>
    <p:sldLayoutId id="2147484318" r:id="rId20"/>
    <p:sldLayoutId id="2147484319" r:id="rId21"/>
    <p:sldLayoutId id="2147484320" r:id="rId22"/>
    <p:sldLayoutId id="2147484321" r:id="rId23"/>
    <p:sldLayoutId id="2147484322" r:id="rId24"/>
    <p:sldLayoutId id="2147484323" r:id="rId25"/>
    <p:sldLayoutId id="2147484324" r:id="rId26"/>
    <p:sldLayoutId id="2147484325" r:id="rId27"/>
    <p:sldLayoutId id="2147484326" r:id="rId28"/>
    <p:sldLayoutId id="2147484327" r:id="rId29"/>
    <p:sldLayoutId id="2147484328" r:id="rId3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
            <a:extLst>
              <a:ext uri="{FF2B5EF4-FFF2-40B4-BE49-F238E27FC236}">
                <a16:creationId xmlns:a16="http://schemas.microsoft.com/office/drawing/2014/main" id="{E169F682-66DE-8119-F027-87CFCA561443}"/>
              </a:ext>
            </a:extLst>
          </p:cNvPr>
          <p:cNvSpPr>
            <a:spLocks noGrp="1"/>
          </p:cNvSpPr>
          <p:nvPr>
            <p:ph type="subTitle" idx="1"/>
          </p:nvPr>
        </p:nvSpPr>
        <p:spPr>
          <a:xfrm>
            <a:off x="351363" y="5740482"/>
            <a:ext cx="12305338" cy="455176"/>
          </a:xfrm>
        </p:spPr>
        <p:txBody>
          <a:bodyPr/>
          <a:lstStyle/>
          <a:p>
            <a:r>
              <a:rPr lang="en-US" dirty="0"/>
              <a:t>How you can target the HP+CH audience using cinema in 2025</a:t>
            </a:r>
          </a:p>
        </p:txBody>
      </p:sp>
      <p:sp>
        <p:nvSpPr>
          <p:cNvPr id="14" name="Title 2">
            <a:extLst>
              <a:ext uri="{FF2B5EF4-FFF2-40B4-BE49-F238E27FC236}">
                <a16:creationId xmlns:a16="http://schemas.microsoft.com/office/drawing/2014/main" id="{5DF65907-6A93-9956-1943-440A5B2CF3CC}"/>
              </a:ext>
            </a:extLst>
          </p:cNvPr>
          <p:cNvSpPr>
            <a:spLocks noGrp="1"/>
          </p:cNvSpPr>
          <p:nvPr>
            <p:ph type="ctrTitle"/>
          </p:nvPr>
        </p:nvSpPr>
        <p:spPr>
          <a:xfrm>
            <a:off x="351363" y="4926631"/>
            <a:ext cx="12331696" cy="709383"/>
          </a:xfrm>
        </p:spPr>
        <p:txBody>
          <a:bodyPr/>
          <a:lstStyle/>
          <a:p>
            <a:r>
              <a:rPr lang="en-US" sz="5400" dirty="0"/>
              <a:t>FAMILY FILMS in 2025</a:t>
            </a:r>
          </a:p>
        </p:txBody>
      </p:sp>
      <p:pic>
        <p:nvPicPr>
          <p:cNvPr id="19" name="Picture Placeholder 18">
            <a:extLst>
              <a:ext uri="{FF2B5EF4-FFF2-40B4-BE49-F238E27FC236}">
                <a16:creationId xmlns:a16="http://schemas.microsoft.com/office/drawing/2014/main" id="{4FFE3650-4613-70BF-CAA4-9767C2F5BFE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6032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4F4E6EB-0761-42A7-80FA-73A9626289D7}"/>
              </a:ext>
            </a:extLst>
          </p:cNvPr>
          <p:cNvSpPr>
            <a:spLocks noGrp="1"/>
          </p:cNvSpPr>
          <p:nvPr>
            <p:ph type="body" sz="quarter" idx="11"/>
          </p:nvPr>
        </p:nvSpPr>
        <p:spPr>
          <a:xfrm>
            <a:off x="7647709" y="7202343"/>
            <a:ext cx="5650779" cy="369332"/>
          </a:xfrm>
        </p:spPr>
        <p:txBody>
          <a:bodyPr/>
          <a:lstStyle/>
          <a:p>
            <a:pPr lvl="0">
              <a:lnSpc>
                <a:spcPct val="100000"/>
              </a:lnSpc>
              <a:buClrTx/>
              <a:buSzTx/>
              <a:defRPr/>
            </a:pPr>
            <a:r>
              <a:rPr lang="en-GB" dirty="0">
                <a:solidFill>
                  <a:srgbClr val="000000">
                    <a:lumMod val="95000"/>
                    <a:lumOff val="5000"/>
                  </a:srgbClr>
                </a:solidFill>
                <a:latin typeface="Arial" charset="0"/>
                <a:ea typeface="Arial" charset="0"/>
                <a:cs typeface="Arial" charset="0"/>
              </a:rPr>
              <a:t>Source: TGI Dec 2024</a:t>
            </a:r>
          </a:p>
          <a:p>
            <a:pPr lvl="0">
              <a:lnSpc>
                <a:spcPct val="100000"/>
              </a:lnSpc>
              <a:buClrTx/>
              <a:buSzTx/>
              <a:defRPr/>
            </a:pPr>
            <a:r>
              <a:rPr lang="en-GB" dirty="0">
                <a:solidFill>
                  <a:srgbClr val="000000">
                    <a:lumMod val="95000"/>
                    <a:lumOff val="5000"/>
                  </a:srgbClr>
                </a:solidFill>
                <a:latin typeface="Arial" charset="0"/>
                <a:ea typeface="Arial" charset="0"/>
                <a:cs typeface="Arial" charset="0"/>
              </a:rPr>
              <a:t>Target: Mainshoppers with children in household who are cinemagoers. Index vs. average GB adult.</a:t>
            </a:r>
          </a:p>
          <a:p>
            <a:endParaRPr lang="en-GB" dirty="0"/>
          </a:p>
        </p:txBody>
      </p:sp>
      <p:sp>
        <p:nvSpPr>
          <p:cNvPr id="15" name="Text Placeholder 2">
            <a:extLst>
              <a:ext uri="{FF2B5EF4-FFF2-40B4-BE49-F238E27FC236}">
                <a16:creationId xmlns:a16="http://schemas.microsoft.com/office/drawing/2014/main" id="{AB979D94-4F9E-4C31-A5BF-54A15C1C9CFE}"/>
              </a:ext>
            </a:extLst>
          </p:cNvPr>
          <p:cNvSpPr txBox="1">
            <a:spLocks/>
          </p:cNvSpPr>
          <p:nvPr/>
        </p:nvSpPr>
        <p:spPr bwMode="gray">
          <a:xfrm>
            <a:off x="120841" y="645180"/>
            <a:ext cx="13013264"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accent6"/>
                </a:solidFill>
                <a:effectLst/>
                <a:uLnTx/>
                <a:uFillTx/>
                <a:latin typeface="Arial"/>
                <a:ea typeface="+mn-ea"/>
                <a:cs typeface="+mn-cs"/>
              </a:rPr>
              <a:t>Travel lovers, tech enthusiasts and foodies. </a:t>
            </a:r>
          </a:p>
        </p:txBody>
      </p:sp>
      <p:sp>
        <p:nvSpPr>
          <p:cNvPr id="16" name="Title 3">
            <a:extLst>
              <a:ext uri="{FF2B5EF4-FFF2-40B4-BE49-F238E27FC236}">
                <a16:creationId xmlns:a16="http://schemas.microsoft.com/office/drawing/2014/main" id="{8425C89F-4EBC-4FCB-A697-E79BC482CBF1}"/>
              </a:ext>
            </a:extLst>
          </p:cNvPr>
          <p:cNvSpPr>
            <a:spLocks noGrp="1"/>
          </p:cNvSpPr>
          <p:nvPr>
            <p:ph type="title"/>
          </p:nvPr>
        </p:nvSpPr>
        <p:spPr>
          <a:xfrm>
            <a:off x="202181" y="223004"/>
            <a:ext cx="9308541" cy="409568"/>
          </a:xfrm>
        </p:spPr>
        <p:txBody>
          <a:bodyPr/>
          <a:lstStyle/>
          <a:p>
            <a:r>
              <a:rPr lang="en-GB" dirty="0">
                <a:solidFill>
                  <a:schemeClr val="bg1"/>
                </a:solidFill>
              </a:rPr>
              <a:t>THE family AUDIENCE</a:t>
            </a:r>
            <a:endParaRPr lang="en-US" dirty="0">
              <a:solidFill>
                <a:schemeClr val="bg1"/>
              </a:solidFill>
            </a:endParaRPr>
          </a:p>
        </p:txBody>
      </p:sp>
      <p:grpSp>
        <p:nvGrpSpPr>
          <p:cNvPr id="17" name="Group 16">
            <a:extLst>
              <a:ext uri="{FF2B5EF4-FFF2-40B4-BE49-F238E27FC236}">
                <a16:creationId xmlns:a16="http://schemas.microsoft.com/office/drawing/2014/main" id="{2D0EDD24-A7EF-4321-89F8-F9196A6AEF3F}"/>
              </a:ext>
            </a:extLst>
          </p:cNvPr>
          <p:cNvGrpSpPr/>
          <p:nvPr/>
        </p:nvGrpSpPr>
        <p:grpSpPr>
          <a:xfrm>
            <a:off x="310473" y="1295400"/>
            <a:ext cx="12823633" cy="5361271"/>
            <a:chOff x="630622" y="1451312"/>
            <a:chExt cx="12065875" cy="5000169"/>
          </a:xfrm>
        </p:grpSpPr>
        <p:sp>
          <p:nvSpPr>
            <p:cNvPr id="18" name="Rectangle 17">
              <a:extLst>
                <a:ext uri="{FF2B5EF4-FFF2-40B4-BE49-F238E27FC236}">
                  <a16:creationId xmlns:a16="http://schemas.microsoft.com/office/drawing/2014/main" id="{7A6529BA-0BEC-43D7-A2BD-271C7CD0EA44}"/>
                </a:ext>
              </a:extLst>
            </p:cNvPr>
            <p:cNvSpPr/>
            <p:nvPr/>
          </p:nvSpPr>
          <p:spPr>
            <a:xfrm>
              <a:off x="630622" y="1458664"/>
              <a:ext cx="6006382" cy="1440000"/>
            </a:xfrm>
            <a:prstGeom prst="rect">
              <a:avLst/>
            </a:prstGeom>
            <a:solidFill>
              <a:schemeClr val="accent3"/>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‘I value car manufacturers who are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 socially and environmentally committed’</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000" b="1" dirty="0">
                  <a:solidFill>
                    <a:srgbClr val="FFFFFF"/>
                  </a:solidFill>
                  <a:latin typeface="Arial" charset="0"/>
                  <a:ea typeface="Arial" charset="0"/>
                  <a:cs typeface="Arial" charset="0"/>
                </a:rPr>
                <a:t>(Index: 135)</a:t>
              </a:r>
              <a:endParaRPr kumimoji="0" lang="en-GB" sz="1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19" name="Rectangle 18">
              <a:extLst>
                <a:ext uri="{FF2B5EF4-FFF2-40B4-BE49-F238E27FC236}">
                  <a16:creationId xmlns:a16="http://schemas.microsoft.com/office/drawing/2014/main" id="{54D96CBB-73F3-4E0D-9047-BCDCF3A558D9}"/>
                </a:ext>
              </a:extLst>
            </p:cNvPr>
            <p:cNvSpPr/>
            <p:nvPr/>
          </p:nvSpPr>
          <p:spPr>
            <a:xfrm>
              <a:off x="630622" y="3094542"/>
              <a:ext cx="3594537" cy="1440000"/>
            </a:xfrm>
            <a:prstGeom prst="rect">
              <a:avLst/>
            </a:prstGeom>
            <a:solidFill>
              <a:schemeClr val="accent4"/>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lang="en-GB" sz="1800" b="1" dirty="0">
                  <a:solidFill>
                    <a:srgbClr val="FFFFFF"/>
                  </a:solidFill>
                  <a:latin typeface="Arial" charset="0"/>
                  <a:ea typeface="Arial" charset="0"/>
                  <a:cs typeface="Arial" charset="0"/>
                </a:rPr>
                <a:t>44</a:t>
              </a: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more likely to agree </a:t>
              </a:r>
              <a:r>
                <a:rPr lang="en-GB" sz="1800" b="1" dirty="0">
                  <a:solidFill>
                    <a:srgbClr val="FFFFFF"/>
                  </a:solidFill>
                  <a:latin typeface="Arial" charset="0"/>
                  <a:ea typeface="Arial" charset="0"/>
                  <a:cs typeface="Arial" charset="0"/>
                </a:rPr>
                <a:t>they are </a:t>
              </a: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always looking for inspiration on where to go for holidays</a:t>
              </a:r>
            </a:p>
          </p:txBody>
        </p:sp>
        <p:sp>
          <p:nvSpPr>
            <p:cNvPr id="20" name="Rectangle 19">
              <a:extLst>
                <a:ext uri="{FF2B5EF4-FFF2-40B4-BE49-F238E27FC236}">
                  <a16:creationId xmlns:a16="http://schemas.microsoft.com/office/drawing/2014/main" id="{6E2B27BF-2D40-4FCB-BD6A-E6612FCBBEB9}"/>
                </a:ext>
              </a:extLst>
            </p:cNvPr>
            <p:cNvSpPr/>
            <p:nvPr/>
          </p:nvSpPr>
          <p:spPr>
            <a:xfrm>
              <a:off x="630623" y="4754698"/>
              <a:ext cx="4288004" cy="1689432"/>
            </a:xfrm>
            <a:prstGeom prst="rect">
              <a:avLst/>
            </a:prstGeom>
            <a:solidFill>
              <a:schemeClr val="bg2"/>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Spend on avg. 5 more hours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gaming than the average UK adult</a:t>
              </a:r>
            </a:p>
          </p:txBody>
        </p:sp>
        <p:sp>
          <p:nvSpPr>
            <p:cNvPr id="21" name="Rectangle 20">
              <a:extLst>
                <a:ext uri="{FF2B5EF4-FFF2-40B4-BE49-F238E27FC236}">
                  <a16:creationId xmlns:a16="http://schemas.microsoft.com/office/drawing/2014/main" id="{3AC04119-B363-435E-8012-B3F2B4836F9C}"/>
                </a:ext>
              </a:extLst>
            </p:cNvPr>
            <p:cNvSpPr/>
            <p:nvPr/>
          </p:nvSpPr>
          <p:spPr>
            <a:xfrm>
              <a:off x="5097518" y="4754696"/>
              <a:ext cx="3390846" cy="1696785"/>
            </a:xfrm>
            <a:prstGeom prst="rect">
              <a:avLst/>
            </a:prstGeom>
            <a:solidFill>
              <a:schemeClr val="accent4"/>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Arial" charset="0"/>
                  <a:ea typeface="Arial" charset="0"/>
                  <a:cs typeface="Arial" charset="0"/>
                </a:rPr>
                <a:t>54%</a:t>
              </a:r>
              <a:r>
                <a:rPr kumimoji="0" lang="en-GB" sz="2000" b="1" i="0" u="none" strike="noStrike" kern="1200" cap="none" spc="0" normalizeH="0" baseline="0" noProof="0" dirty="0">
                  <a:ln>
                    <a:noFill/>
                  </a:ln>
                  <a:solidFill>
                    <a:srgbClr val="FFFFFF"/>
                  </a:solidFill>
                  <a:effectLst/>
                  <a:uLnTx/>
                  <a:uFillTx/>
                  <a:latin typeface="Arial" charset="0"/>
                  <a:ea typeface="Arial" charset="0"/>
                  <a:cs typeface="Arial" charset="0"/>
                </a:rPr>
                <a:t> more likely to plan to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charset="0"/>
                  <a:ea typeface="Arial" charset="0"/>
                  <a:cs typeface="Arial" charset="0"/>
                </a:rPr>
                <a:t>buy new smart tech for their home</a:t>
              </a:r>
              <a:endParaRPr kumimoji="0" lang="en-GB" sz="400" b="1" i="1"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2" name="Rectangle 21">
              <a:extLst>
                <a:ext uri="{FF2B5EF4-FFF2-40B4-BE49-F238E27FC236}">
                  <a16:creationId xmlns:a16="http://schemas.microsoft.com/office/drawing/2014/main" id="{93F27BE1-42DF-43A4-BC82-5E8489FACBEB}"/>
                </a:ext>
              </a:extLst>
            </p:cNvPr>
            <p:cNvSpPr/>
            <p:nvPr/>
          </p:nvSpPr>
          <p:spPr>
            <a:xfrm>
              <a:off x="6791619" y="1451312"/>
              <a:ext cx="5904878" cy="1440000"/>
            </a:xfrm>
            <a:prstGeom prst="rect">
              <a:avLst/>
            </a:prstGeom>
            <a:solidFill>
              <a:schemeClr val="bg2"/>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77% agree they like to try out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new food products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Arial" charset="0"/>
                  <a:cs typeface="Arial" charset="0"/>
                </a:rPr>
                <a:t>(Index: 129)</a:t>
              </a:r>
              <a:endPar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3" name="Rectangle 22">
              <a:extLst>
                <a:ext uri="{FF2B5EF4-FFF2-40B4-BE49-F238E27FC236}">
                  <a16:creationId xmlns:a16="http://schemas.microsoft.com/office/drawing/2014/main" id="{0011CFDD-65F2-4A2B-AB68-1209EA98D718}"/>
                </a:ext>
              </a:extLst>
            </p:cNvPr>
            <p:cNvSpPr/>
            <p:nvPr/>
          </p:nvSpPr>
          <p:spPr>
            <a:xfrm>
              <a:off x="8668985" y="4754696"/>
              <a:ext cx="4027512" cy="1689432"/>
            </a:xfrm>
            <a:prstGeom prst="rect">
              <a:avLst/>
            </a:prstGeom>
            <a:solidFill>
              <a:schemeClr val="accent3"/>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‘I like to go on holiday where activities are organised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rPr>
                <a:t>for me’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Arial" charset="0"/>
                  <a:cs typeface="Arial" charset="0"/>
                </a:rPr>
                <a:t>(Index: 172)</a:t>
              </a:r>
              <a:endParaRPr kumimoji="0" lang="en-GB" sz="24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4" name="Rectangle 23">
              <a:extLst>
                <a:ext uri="{FF2B5EF4-FFF2-40B4-BE49-F238E27FC236}">
                  <a16:creationId xmlns:a16="http://schemas.microsoft.com/office/drawing/2014/main" id="{33B40526-9506-449E-A02F-9478343F94D9}"/>
                </a:ext>
              </a:extLst>
            </p:cNvPr>
            <p:cNvSpPr/>
            <p:nvPr/>
          </p:nvSpPr>
          <p:spPr>
            <a:xfrm>
              <a:off x="8393915" y="3094542"/>
              <a:ext cx="4302581" cy="1440000"/>
            </a:xfrm>
            <a:prstGeom prst="rect">
              <a:avLst/>
            </a:prstGeom>
            <a:solidFill>
              <a:schemeClr val="accent4"/>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 71% agree ‘I try to eat healthily but not at the expense of what I enjoy’</a:t>
              </a:r>
              <a:endParaRPr kumimoji="0" lang="en-GB" sz="1100" b="1" i="0" u="none" strike="noStrike" kern="1200" cap="none" spc="0" normalizeH="0" baseline="0" noProof="0" dirty="0">
                <a:ln>
                  <a:noFill/>
                </a:ln>
                <a:solidFill>
                  <a:srgbClr val="FFFFFF"/>
                </a:solidFill>
                <a:effectLst/>
                <a:highlight>
                  <a:srgbClr val="FFFF00"/>
                </a:highlight>
                <a:uLnTx/>
                <a:uFillTx/>
                <a:latin typeface="Arial"/>
                <a:ea typeface="+mn-ea"/>
                <a:cs typeface="+mn-cs"/>
              </a:endParaRPr>
            </a:p>
          </p:txBody>
        </p:sp>
        <p:sp>
          <p:nvSpPr>
            <p:cNvPr id="25" name="Rectangle 24">
              <a:extLst>
                <a:ext uri="{FF2B5EF4-FFF2-40B4-BE49-F238E27FC236}">
                  <a16:creationId xmlns:a16="http://schemas.microsoft.com/office/drawing/2014/main" id="{FC1FDE9E-85F3-4763-81B5-587B0F63C60B}"/>
                </a:ext>
              </a:extLst>
            </p:cNvPr>
            <p:cNvSpPr/>
            <p:nvPr/>
          </p:nvSpPr>
          <p:spPr>
            <a:xfrm>
              <a:off x="4414345" y="3094542"/>
              <a:ext cx="3802718" cy="1440000"/>
            </a:xfrm>
            <a:prstGeom prst="rect">
              <a:avLst/>
            </a:prstGeom>
            <a:solidFill>
              <a:schemeClr val="tx2"/>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57% more likely to love to buy new gadgets and appliances</a:t>
              </a:r>
              <a:endPar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endParaRPr>
            </a:p>
          </p:txBody>
        </p:sp>
      </p:grpSp>
    </p:spTree>
    <p:extLst>
      <p:ext uri="{BB962C8B-B14F-4D97-AF65-F5344CB8AC3E}">
        <p14:creationId xmlns:p14="http://schemas.microsoft.com/office/powerpoint/2010/main" val="386152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DCF9-C748-28F6-4F1C-AA4CFB718617}"/>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8A9355C-9EA6-F264-8482-B891F4ED5922}"/>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13442950" cy="7078663"/>
          </a:xfrm>
          <a:prstGeom prst="rect">
            <a:avLst/>
          </a:prstGeom>
        </p:spPr>
      </p:pic>
      <p:sp>
        <p:nvSpPr>
          <p:cNvPr id="13" name="Content Placeholder 6">
            <a:extLst>
              <a:ext uri="{FF2B5EF4-FFF2-40B4-BE49-F238E27FC236}">
                <a16:creationId xmlns:a16="http://schemas.microsoft.com/office/drawing/2014/main" id="{F86B06A2-52E8-8ECA-9BAC-0C80374831A8}"/>
              </a:ext>
            </a:extLst>
          </p:cNvPr>
          <p:cNvSpPr txBox="1">
            <a:spLocks/>
          </p:cNvSpPr>
          <p:nvPr/>
        </p:nvSpPr>
        <p:spPr bwMode="gray">
          <a:xfrm>
            <a:off x="177636" y="1040242"/>
            <a:ext cx="3559893" cy="2836433"/>
          </a:xfrm>
          <a:prstGeom prst="rect">
            <a:avLst/>
          </a:prstGeom>
          <a:solidFill>
            <a:schemeClr val="bg1">
              <a:alpha val="20000"/>
            </a:schemeClr>
          </a:solidFill>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altLang="en-US" sz="1150" dirty="0">
                <a:solidFill>
                  <a:srgbClr val="FFFFFF"/>
                </a:solidFill>
                <a:latin typeface="Arial" pitchFamily="34" charset="0"/>
                <a:cs typeface="Arial" pitchFamily="34" charset="0"/>
              </a:rPr>
              <a:t>SYNOPSIS</a:t>
            </a:r>
          </a:p>
          <a:p>
            <a:pPr>
              <a:lnSpc>
                <a:spcPts val="1800"/>
              </a:lnSpc>
            </a:pPr>
            <a:r>
              <a:rPr lang="en-GB" altLang="en-US" sz="1150" b="0" dirty="0">
                <a:solidFill>
                  <a:srgbClr val="FFFFFF"/>
                </a:solidFill>
                <a:latin typeface="Arial" pitchFamily="34" charset="0"/>
                <a:cs typeface="Arial" pitchFamily="34" charset="0"/>
              </a:rPr>
              <a:t>When a police officer and his faithful police dog get injured in the line of duty, a harebrained but life-saving surgery fuses the two of them together -- and Dog Man is born. As Dog Man learns to embrace his new identity, he must stop feline supervillain Petey the Cat from cloning himself and going on a crime spree.</a:t>
            </a:r>
          </a:p>
          <a:p>
            <a:pPr>
              <a:lnSpc>
                <a:spcPts val="1800"/>
              </a:lnSpc>
            </a:pPr>
            <a:endParaRPr lang="en-GB" altLang="en-US" sz="800" dirty="0">
              <a:solidFill>
                <a:srgbClr val="FFFFFF"/>
              </a:solidFill>
              <a:latin typeface="Arial" pitchFamily="34" charset="0"/>
              <a:cs typeface="Arial" pitchFamily="34" charset="0"/>
            </a:endParaRPr>
          </a:p>
          <a:p>
            <a:pPr>
              <a:lnSpc>
                <a:spcPct val="150000"/>
              </a:lnSpc>
            </a:pPr>
            <a:r>
              <a:rPr lang="en-GB" altLang="en-US" sz="1150" dirty="0">
                <a:solidFill>
                  <a:srgbClr val="FFFFFF"/>
                </a:solidFill>
                <a:latin typeface="Arial" pitchFamily="34" charset="0"/>
                <a:cs typeface="Arial" pitchFamily="34" charset="0"/>
              </a:rPr>
              <a:t>CAST</a:t>
            </a:r>
          </a:p>
          <a:p>
            <a:pPr>
              <a:lnSpc>
                <a:spcPts val="1800"/>
              </a:lnSpc>
            </a:pPr>
            <a:r>
              <a:rPr lang="en-GB" altLang="en-US" sz="1150" b="0" dirty="0">
                <a:solidFill>
                  <a:srgbClr val="FFFFFF"/>
                </a:solidFill>
                <a:latin typeface="Arial" pitchFamily="34" charset="0"/>
                <a:cs typeface="Arial" pitchFamily="34" charset="0"/>
              </a:rPr>
              <a:t>Isla Fisher, Pete Davidson, Stephen Root</a:t>
            </a:r>
          </a:p>
          <a:p>
            <a:pPr>
              <a:lnSpc>
                <a:spcPct val="150000"/>
              </a:lnSpc>
            </a:pPr>
            <a:endParaRPr lang="en-GB" altLang="en-US" sz="700" dirty="0">
              <a:solidFill>
                <a:srgbClr val="FFFFFF"/>
              </a:solidFill>
              <a:latin typeface="Arial" pitchFamily="34" charset="0"/>
              <a:cs typeface="Arial" pitchFamily="34" charset="0"/>
            </a:endParaRPr>
          </a:p>
        </p:txBody>
      </p:sp>
      <p:sp>
        <p:nvSpPr>
          <p:cNvPr id="14" name="Title 4">
            <a:extLst>
              <a:ext uri="{FF2B5EF4-FFF2-40B4-BE49-F238E27FC236}">
                <a16:creationId xmlns:a16="http://schemas.microsoft.com/office/drawing/2014/main" id="{3C1CE4F4-23CA-EF88-F9F7-42B1DC10CD12}"/>
              </a:ext>
            </a:extLst>
          </p:cNvPr>
          <p:cNvSpPr>
            <a:spLocks noGrp="1"/>
          </p:cNvSpPr>
          <p:nvPr>
            <p:ph type="title"/>
          </p:nvPr>
        </p:nvSpPr>
        <p:spPr>
          <a:xfrm>
            <a:off x="270000" y="270000"/>
            <a:ext cx="12413343" cy="297159"/>
          </a:xfrm>
        </p:spPr>
        <p:txBody>
          <a:bodyPr/>
          <a:lstStyle/>
          <a:p>
            <a:r>
              <a:rPr lang="en-US" dirty="0">
                <a:solidFill>
                  <a:srgbClr val="FFFFFF"/>
                </a:solidFill>
              </a:rPr>
              <a:t>DOG MAN</a:t>
            </a:r>
          </a:p>
        </p:txBody>
      </p:sp>
      <p:sp>
        <p:nvSpPr>
          <p:cNvPr id="15" name="Text Placeholder 7">
            <a:extLst>
              <a:ext uri="{FF2B5EF4-FFF2-40B4-BE49-F238E27FC236}">
                <a16:creationId xmlns:a16="http://schemas.microsoft.com/office/drawing/2014/main" id="{125D62EF-355C-FF63-8430-C6FD80F5F295}"/>
              </a:ext>
            </a:extLst>
          </p:cNvPr>
          <p:cNvSpPr txBox="1">
            <a:spLocks/>
          </p:cNvSpPr>
          <p:nvPr/>
        </p:nvSpPr>
        <p:spPr>
          <a:xfrm>
            <a:off x="177636" y="618855"/>
            <a:ext cx="12423740" cy="436608"/>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endParaRPr lang="en-GB" sz="1400" dirty="0">
              <a:solidFill>
                <a:schemeClr val="accent6"/>
              </a:solidFill>
            </a:endParaRPr>
          </a:p>
        </p:txBody>
      </p:sp>
      <p:graphicFrame>
        <p:nvGraphicFramePr>
          <p:cNvPr id="16" name="Table 5">
            <a:extLst>
              <a:ext uri="{FF2B5EF4-FFF2-40B4-BE49-F238E27FC236}">
                <a16:creationId xmlns:a16="http://schemas.microsoft.com/office/drawing/2014/main" id="{2E22DF68-4AAE-96BC-3801-DF583D3F82D1}"/>
              </a:ext>
            </a:extLst>
          </p:cNvPr>
          <p:cNvGraphicFramePr>
            <a:graphicFrameLocks noGrp="1"/>
          </p:cNvGraphicFramePr>
          <p:nvPr>
            <p:extLst>
              <p:ext uri="{D42A27DB-BD31-4B8C-83A1-F6EECF244321}">
                <p14:modId xmlns:p14="http://schemas.microsoft.com/office/powerpoint/2010/main" val="1164791011"/>
              </p:ext>
            </p:extLst>
          </p:nvPr>
        </p:nvGraphicFramePr>
        <p:xfrm>
          <a:off x="8040119" y="260879"/>
          <a:ext cx="5132831" cy="914400"/>
        </p:xfrm>
        <a:graphic>
          <a:graphicData uri="http://schemas.openxmlformats.org/drawingml/2006/table">
            <a:tbl>
              <a:tblPr firstRow="1" bandRow="1">
                <a:tableStyleId>{5C22544A-7EE6-4342-B048-85BDC9FD1C3A}</a:tableStyleId>
              </a:tblPr>
              <a:tblGrid>
                <a:gridCol w="1046731">
                  <a:extLst>
                    <a:ext uri="{9D8B030D-6E8A-4147-A177-3AD203B41FA5}">
                      <a16:colId xmlns:a16="http://schemas.microsoft.com/office/drawing/2014/main" val="1043653864"/>
                    </a:ext>
                  </a:extLst>
                </a:gridCol>
                <a:gridCol w="1046189">
                  <a:extLst>
                    <a:ext uri="{9D8B030D-6E8A-4147-A177-3AD203B41FA5}">
                      <a16:colId xmlns:a16="http://schemas.microsoft.com/office/drawing/2014/main" val="1430915649"/>
                    </a:ext>
                  </a:extLst>
                </a:gridCol>
                <a:gridCol w="1125511">
                  <a:extLst>
                    <a:ext uri="{9D8B030D-6E8A-4147-A177-3AD203B41FA5}">
                      <a16:colId xmlns:a16="http://schemas.microsoft.com/office/drawing/2014/main" val="1969532920"/>
                    </a:ext>
                  </a:extLst>
                </a:gridCol>
                <a:gridCol w="771525">
                  <a:extLst>
                    <a:ext uri="{9D8B030D-6E8A-4147-A177-3AD203B41FA5}">
                      <a16:colId xmlns:a16="http://schemas.microsoft.com/office/drawing/2014/main" val="696929619"/>
                    </a:ext>
                  </a:extLst>
                </a:gridCol>
                <a:gridCol w="1142875">
                  <a:extLst>
                    <a:ext uri="{9D8B030D-6E8A-4147-A177-3AD203B41FA5}">
                      <a16:colId xmlns:a16="http://schemas.microsoft.com/office/drawing/2014/main" val="214587584"/>
                    </a:ext>
                  </a:extLst>
                </a:gridCol>
              </a:tblGrid>
              <a:tr h="268145">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EST. INDUSTRY ADMS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199634">
                <a:tc>
                  <a:txBody>
                    <a:bodyPr/>
                    <a:lstStyle/>
                    <a:p>
                      <a:pPr algn="ctr"/>
                      <a:r>
                        <a:rPr lang="en-GB" sz="1050" b="0" kern="1200" dirty="0">
                          <a:solidFill>
                            <a:srgbClr val="FFFFFF"/>
                          </a:solidFill>
                          <a:latin typeface="+mn-lt"/>
                          <a:ea typeface="+mn-ea"/>
                          <a:cs typeface="+mn-cs"/>
                        </a:rPr>
                        <a:t>7 February 2025</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1.4m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Action/Comedy</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2" name="TextBox 1">
            <a:extLst>
              <a:ext uri="{FF2B5EF4-FFF2-40B4-BE49-F238E27FC236}">
                <a16:creationId xmlns:a16="http://schemas.microsoft.com/office/drawing/2014/main" id="{69076FCC-754D-CF22-D7E5-EB30AC7FBA0C}"/>
              </a:ext>
            </a:extLst>
          </p:cNvPr>
          <p:cNvSpPr txBox="1"/>
          <p:nvPr/>
        </p:nvSpPr>
        <p:spPr>
          <a:xfrm>
            <a:off x="5509108" y="7223389"/>
            <a:ext cx="7867460" cy="230832"/>
          </a:xfrm>
          <a:prstGeom prst="rect">
            <a:avLst/>
          </a:prstGeom>
          <a:noFill/>
          <a:ln>
            <a:noFill/>
          </a:ln>
        </p:spPr>
        <p:txBody>
          <a:bodyPr wrap="square" rtlCol="0">
            <a:spAutoFit/>
          </a:bodyPr>
          <a:lstStyle/>
          <a:p>
            <a:pPr algn="r">
              <a:defRPr/>
            </a:pPr>
            <a:r>
              <a:rPr lang="en-GB" sz="900" dirty="0">
                <a:solidFill>
                  <a:srgbClr val="000000"/>
                </a:solidFill>
              </a:rPr>
              <a:t>Source: Based on industry admissions and comparative film profile</a:t>
            </a:r>
          </a:p>
        </p:txBody>
      </p:sp>
      <p:graphicFrame>
        <p:nvGraphicFramePr>
          <p:cNvPr id="3" name="Table 2">
            <a:extLst>
              <a:ext uri="{FF2B5EF4-FFF2-40B4-BE49-F238E27FC236}">
                <a16:creationId xmlns:a16="http://schemas.microsoft.com/office/drawing/2014/main" id="{1A87095E-5D6A-59DC-A0EE-FCC017BC0215}"/>
              </a:ext>
            </a:extLst>
          </p:cNvPr>
          <p:cNvGraphicFramePr>
            <a:graphicFrameLocks noGrp="1"/>
          </p:cNvGraphicFramePr>
          <p:nvPr>
            <p:extLst>
              <p:ext uri="{D42A27DB-BD31-4B8C-83A1-F6EECF244321}">
                <p14:modId xmlns:p14="http://schemas.microsoft.com/office/powerpoint/2010/main" val="2448380297"/>
              </p:ext>
            </p:extLst>
          </p:nvPr>
        </p:nvGraphicFramePr>
        <p:xfrm>
          <a:off x="259632" y="5811238"/>
          <a:ext cx="12808669" cy="1071944"/>
        </p:xfrm>
        <a:graphic>
          <a:graphicData uri="http://schemas.openxmlformats.org/drawingml/2006/table">
            <a:tbl>
              <a:tblPr firstRow="1" bandRow="1">
                <a:tableStyleId>{5C22544A-7EE6-4342-B048-85BDC9FD1C3A}</a:tableStyleId>
              </a:tblPr>
              <a:tblGrid>
                <a:gridCol w="2115948">
                  <a:extLst>
                    <a:ext uri="{9D8B030D-6E8A-4147-A177-3AD203B41FA5}">
                      <a16:colId xmlns:a16="http://schemas.microsoft.com/office/drawing/2014/main" val="1395259455"/>
                    </a:ext>
                  </a:extLst>
                </a:gridCol>
                <a:gridCol w="2115948">
                  <a:extLst>
                    <a:ext uri="{9D8B030D-6E8A-4147-A177-3AD203B41FA5}">
                      <a16:colId xmlns:a16="http://schemas.microsoft.com/office/drawing/2014/main" val="683455642"/>
                    </a:ext>
                  </a:extLst>
                </a:gridCol>
                <a:gridCol w="2276502">
                  <a:extLst>
                    <a:ext uri="{9D8B030D-6E8A-4147-A177-3AD203B41FA5}">
                      <a16:colId xmlns:a16="http://schemas.microsoft.com/office/drawing/2014/main" val="1873108184"/>
                    </a:ext>
                  </a:extLst>
                </a:gridCol>
                <a:gridCol w="1955393">
                  <a:extLst>
                    <a:ext uri="{9D8B030D-6E8A-4147-A177-3AD203B41FA5}">
                      <a16:colId xmlns:a16="http://schemas.microsoft.com/office/drawing/2014/main" val="2296736108"/>
                    </a:ext>
                  </a:extLst>
                </a:gridCol>
                <a:gridCol w="2115948">
                  <a:extLst>
                    <a:ext uri="{9D8B030D-6E8A-4147-A177-3AD203B41FA5}">
                      <a16:colId xmlns:a16="http://schemas.microsoft.com/office/drawing/2014/main" val="2016657501"/>
                    </a:ext>
                  </a:extLst>
                </a:gridCol>
                <a:gridCol w="2228930">
                  <a:extLst>
                    <a:ext uri="{9D8B030D-6E8A-4147-A177-3AD203B41FA5}">
                      <a16:colId xmlns:a16="http://schemas.microsoft.com/office/drawing/2014/main" val="2752111294"/>
                    </a:ext>
                  </a:extLst>
                </a:gridCol>
              </a:tblGrid>
              <a:tr h="243240">
                <a:tc>
                  <a:txBody>
                    <a:bodyPr/>
                    <a:lstStyle/>
                    <a:p>
                      <a:pPr algn="ctr"/>
                      <a:endParaRPr lang="en-GB" sz="1100" dirty="0">
                        <a:solidFill>
                          <a:srgbClr val="FFFFFF"/>
                        </a:solidFill>
                        <a:latin typeface="+mn-lt"/>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Adults (16+)</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HP+CH</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16-34 Adults</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16-24 Adults</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Children 7-15</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135065810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REACH</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2.1%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4.8%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3.8%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3.3%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5.5%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389469934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IMPACTS</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1.1m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572k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607k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255k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357k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4123583829"/>
                  </a:ext>
                </a:extLst>
              </a:tr>
              <a:tr h="231739">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619276226"/>
                  </a:ext>
                </a:extLst>
              </a:tr>
            </a:tbl>
          </a:graphicData>
        </a:graphic>
      </p:graphicFrame>
      <p:sp>
        <p:nvSpPr>
          <p:cNvPr id="18" name="Text Placeholder 7">
            <a:extLst>
              <a:ext uri="{FF2B5EF4-FFF2-40B4-BE49-F238E27FC236}">
                <a16:creationId xmlns:a16="http://schemas.microsoft.com/office/drawing/2014/main" id="{6F8B82AC-61E6-DDCA-B5BA-3820B8DBB061}"/>
              </a:ext>
            </a:extLst>
          </p:cNvPr>
          <p:cNvSpPr txBox="1">
            <a:spLocks/>
          </p:cNvSpPr>
          <p:nvPr/>
        </p:nvSpPr>
        <p:spPr>
          <a:xfrm>
            <a:off x="177636" y="603634"/>
            <a:ext cx="7592483"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FFFFFF"/>
                </a:solidFill>
              </a:rPr>
              <a:t>A new hero in town…</a:t>
            </a:r>
          </a:p>
        </p:txBody>
      </p:sp>
    </p:spTree>
    <p:extLst>
      <p:ext uri="{BB962C8B-B14F-4D97-AF65-F5344CB8AC3E}">
        <p14:creationId xmlns:p14="http://schemas.microsoft.com/office/powerpoint/2010/main" val="5989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69E9-D272-04A7-036B-C92DC4DE154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C9DEAB8-5C43-7B54-9D83-CB0657443DB2}"/>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13442950" cy="7078663"/>
          </a:xfrm>
          <a:prstGeom prst="rect">
            <a:avLst/>
          </a:prstGeom>
        </p:spPr>
      </p:pic>
      <p:sp>
        <p:nvSpPr>
          <p:cNvPr id="13" name="Content Placeholder 6">
            <a:extLst>
              <a:ext uri="{FF2B5EF4-FFF2-40B4-BE49-F238E27FC236}">
                <a16:creationId xmlns:a16="http://schemas.microsoft.com/office/drawing/2014/main" id="{89DDE119-98A0-BA8F-1604-34CDC3BB3264}"/>
              </a:ext>
            </a:extLst>
          </p:cNvPr>
          <p:cNvSpPr txBox="1">
            <a:spLocks/>
          </p:cNvSpPr>
          <p:nvPr/>
        </p:nvSpPr>
        <p:spPr bwMode="gray">
          <a:xfrm>
            <a:off x="177636" y="1040242"/>
            <a:ext cx="3559893" cy="2836433"/>
          </a:xfrm>
          <a:prstGeom prst="rect">
            <a:avLst/>
          </a:prstGeom>
          <a:solidFill>
            <a:schemeClr val="bg1">
              <a:alpha val="20000"/>
            </a:schemeClr>
          </a:solidFill>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altLang="en-US" sz="1150" dirty="0">
                <a:solidFill>
                  <a:srgbClr val="FFFFFF"/>
                </a:solidFill>
                <a:latin typeface="Arial" pitchFamily="34" charset="0"/>
                <a:cs typeface="Arial" pitchFamily="34" charset="0"/>
              </a:rPr>
              <a:t>SYNOPSIS</a:t>
            </a:r>
          </a:p>
          <a:p>
            <a:pPr>
              <a:lnSpc>
                <a:spcPts val="1800"/>
              </a:lnSpc>
            </a:pPr>
            <a:r>
              <a:rPr lang="en-GB" altLang="en-US" sz="1150" b="0" dirty="0">
                <a:solidFill>
                  <a:srgbClr val="FFFFFF"/>
                </a:solidFill>
                <a:latin typeface="Arial" pitchFamily="34" charset="0"/>
                <a:cs typeface="Arial" pitchFamily="34" charset="0"/>
              </a:rPr>
              <a:t>A mysterious portal pulls four misfits into the Overworld, a bizarre, cubic wonderland that thrives on imagination. To get back home, they'll have to master the terrain while embarking on a magical quest with an unexpected crafter named Steve.</a:t>
            </a:r>
          </a:p>
          <a:p>
            <a:pPr>
              <a:lnSpc>
                <a:spcPts val="1800"/>
              </a:lnSpc>
            </a:pPr>
            <a:endParaRPr lang="en-GB" altLang="en-US" sz="800" dirty="0">
              <a:solidFill>
                <a:srgbClr val="FFFFFF"/>
              </a:solidFill>
              <a:latin typeface="Arial" pitchFamily="34" charset="0"/>
              <a:cs typeface="Arial" pitchFamily="34" charset="0"/>
            </a:endParaRPr>
          </a:p>
          <a:p>
            <a:pPr>
              <a:lnSpc>
                <a:spcPct val="150000"/>
              </a:lnSpc>
            </a:pPr>
            <a:r>
              <a:rPr lang="en-GB" altLang="en-US" sz="1150" dirty="0">
                <a:solidFill>
                  <a:srgbClr val="FFFFFF"/>
                </a:solidFill>
                <a:latin typeface="Arial" pitchFamily="34" charset="0"/>
                <a:cs typeface="Arial" pitchFamily="34" charset="0"/>
              </a:rPr>
              <a:t>CAST</a:t>
            </a:r>
          </a:p>
          <a:p>
            <a:pPr>
              <a:lnSpc>
                <a:spcPts val="1800"/>
              </a:lnSpc>
            </a:pPr>
            <a:r>
              <a:rPr lang="en-GB" altLang="en-US" sz="1150" b="0" dirty="0">
                <a:solidFill>
                  <a:srgbClr val="FFFFFF"/>
                </a:solidFill>
                <a:latin typeface="Arial" pitchFamily="34" charset="0"/>
                <a:cs typeface="Arial" pitchFamily="34" charset="0"/>
              </a:rPr>
              <a:t>Jason Momoa, Jack Black, Emma Myers, Danielle Brooks, Jennifer Coolidge</a:t>
            </a:r>
          </a:p>
          <a:p>
            <a:pPr>
              <a:lnSpc>
                <a:spcPct val="150000"/>
              </a:lnSpc>
            </a:pPr>
            <a:endParaRPr lang="en-GB" altLang="en-US" sz="700" dirty="0">
              <a:solidFill>
                <a:srgbClr val="FFFFFF"/>
              </a:solidFill>
              <a:latin typeface="Arial" pitchFamily="34" charset="0"/>
              <a:cs typeface="Arial" pitchFamily="34" charset="0"/>
            </a:endParaRPr>
          </a:p>
        </p:txBody>
      </p:sp>
      <p:sp>
        <p:nvSpPr>
          <p:cNvPr id="14" name="Title 4">
            <a:extLst>
              <a:ext uri="{FF2B5EF4-FFF2-40B4-BE49-F238E27FC236}">
                <a16:creationId xmlns:a16="http://schemas.microsoft.com/office/drawing/2014/main" id="{7F85D06C-D812-D91F-F8EC-97EFF0BAE9C2}"/>
              </a:ext>
            </a:extLst>
          </p:cNvPr>
          <p:cNvSpPr>
            <a:spLocks noGrp="1"/>
          </p:cNvSpPr>
          <p:nvPr>
            <p:ph type="title"/>
          </p:nvPr>
        </p:nvSpPr>
        <p:spPr>
          <a:xfrm>
            <a:off x="270000" y="270000"/>
            <a:ext cx="12413343" cy="297159"/>
          </a:xfrm>
        </p:spPr>
        <p:txBody>
          <a:bodyPr/>
          <a:lstStyle/>
          <a:p>
            <a:r>
              <a:rPr lang="en-US" dirty="0">
                <a:solidFill>
                  <a:srgbClr val="FFFFFF"/>
                </a:solidFill>
              </a:rPr>
              <a:t>A Minecraft movie</a:t>
            </a:r>
          </a:p>
        </p:txBody>
      </p:sp>
      <p:sp>
        <p:nvSpPr>
          <p:cNvPr id="15" name="Text Placeholder 7">
            <a:extLst>
              <a:ext uri="{FF2B5EF4-FFF2-40B4-BE49-F238E27FC236}">
                <a16:creationId xmlns:a16="http://schemas.microsoft.com/office/drawing/2014/main" id="{12C6D045-D31F-B2B4-55D4-847C0EA4C051}"/>
              </a:ext>
            </a:extLst>
          </p:cNvPr>
          <p:cNvSpPr txBox="1">
            <a:spLocks/>
          </p:cNvSpPr>
          <p:nvPr/>
        </p:nvSpPr>
        <p:spPr>
          <a:xfrm>
            <a:off x="177636" y="618855"/>
            <a:ext cx="12423740" cy="436608"/>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endParaRPr lang="en-GB" sz="1400" dirty="0">
              <a:solidFill>
                <a:schemeClr val="accent6"/>
              </a:solidFill>
            </a:endParaRPr>
          </a:p>
        </p:txBody>
      </p:sp>
      <p:graphicFrame>
        <p:nvGraphicFramePr>
          <p:cNvPr id="16" name="Table 5">
            <a:extLst>
              <a:ext uri="{FF2B5EF4-FFF2-40B4-BE49-F238E27FC236}">
                <a16:creationId xmlns:a16="http://schemas.microsoft.com/office/drawing/2014/main" id="{3C9397EE-89B9-8B42-FB7D-7BF7CB6F4563}"/>
              </a:ext>
            </a:extLst>
          </p:cNvPr>
          <p:cNvGraphicFramePr>
            <a:graphicFrameLocks noGrp="1"/>
          </p:cNvGraphicFramePr>
          <p:nvPr>
            <p:extLst>
              <p:ext uri="{D42A27DB-BD31-4B8C-83A1-F6EECF244321}">
                <p14:modId xmlns:p14="http://schemas.microsoft.com/office/powerpoint/2010/main" val="603915344"/>
              </p:ext>
            </p:extLst>
          </p:nvPr>
        </p:nvGraphicFramePr>
        <p:xfrm>
          <a:off x="8040119" y="260879"/>
          <a:ext cx="5132831" cy="914400"/>
        </p:xfrm>
        <a:graphic>
          <a:graphicData uri="http://schemas.openxmlformats.org/drawingml/2006/table">
            <a:tbl>
              <a:tblPr firstRow="1" bandRow="1">
                <a:tableStyleId>{5C22544A-7EE6-4342-B048-85BDC9FD1C3A}</a:tableStyleId>
              </a:tblPr>
              <a:tblGrid>
                <a:gridCol w="1046731">
                  <a:extLst>
                    <a:ext uri="{9D8B030D-6E8A-4147-A177-3AD203B41FA5}">
                      <a16:colId xmlns:a16="http://schemas.microsoft.com/office/drawing/2014/main" val="1043653864"/>
                    </a:ext>
                  </a:extLst>
                </a:gridCol>
                <a:gridCol w="1046189">
                  <a:extLst>
                    <a:ext uri="{9D8B030D-6E8A-4147-A177-3AD203B41FA5}">
                      <a16:colId xmlns:a16="http://schemas.microsoft.com/office/drawing/2014/main" val="1430915649"/>
                    </a:ext>
                  </a:extLst>
                </a:gridCol>
                <a:gridCol w="1125511">
                  <a:extLst>
                    <a:ext uri="{9D8B030D-6E8A-4147-A177-3AD203B41FA5}">
                      <a16:colId xmlns:a16="http://schemas.microsoft.com/office/drawing/2014/main" val="1969532920"/>
                    </a:ext>
                  </a:extLst>
                </a:gridCol>
                <a:gridCol w="771525">
                  <a:extLst>
                    <a:ext uri="{9D8B030D-6E8A-4147-A177-3AD203B41FA5}">
                      <a16:colId xmlns:a16="http://schemas.microsoft.com/office/drawing/2014/main" val="696929619"/>
                    </a:ext>
                  </a:extLst>
                </a:gridCol>
                <a:gridCol w="1142875">
                  <a:extLst>
                    <a:ext uri="{9D8B030D-6E8A-4147-A177-3AD203B41FA5}">
                      <a16:colId xmlns:a16="http://schemas.microsoft.com/office/drawing/2014/main" val="214587584"/>
                    </a:ext>
                  </a:extLst>
                </a:gridCol>
              </a:tblGrid>
              <a:tr h="268145">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EST. INDUSTRY ADMS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3900483068"/>
                  </a:ext>
                </a:extLst>
              </a:tr>
              <a:tr h="199634">
                <a:tc>
                  <a:txBody>
                    <a:bodyPr/>
                    <a:lstStyle/>
                    <a:p>
                      <a:pPr algn="ctr"/>
                      <a:r>
                        <a:rPr lang="en-GB" sz="1050" b="0" kern="1200" dirty="0">
                          <a:solidFill>
                            <a:srgbClr val="FFFFFF"/>
                          </a:solidFill>
                          <a:latin typeface="+mn-lt"/>
                          <a:ea typeface="+mn-ea"/>
                          <a:cs typeface="+mn-cs"/>
                        </a:rPr>
                        <a:t>4 April 2025</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GB" sz="1050" b="0" kern="1200" dirty="0">
                          <a:solidFill>
                            <a:srgbClr val="FFFFFF"/>
                          </a:solidFill>
                          <a:latin typeface="+mn-lt"/>
                          <a:ea typeface="+mn-ea"/>
                          <a:cs typeface="+mn-cs"/>
                        </a:rPr>
                        <a:t>3m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GB" sz="1050" b="0" kern="1200" dirty="0">
                          <a:solidFill>
                            <a:srgbClr val="FFFFFF"/>
                          </a:solidFill>
                          <a:latin typeface="+mn-lt"/>
                          <a:ea typeface="+mn-ea"/>
                          <a:cs typeface="+mn-cs"/>
                        </a:rPr>
                        <a:t>Adventure / Comedy</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GB" sz="1050" b="0" kern="1200" dirty="0">
                          <a:solidFill>
                            <a:srgbClr val="FFFFFF"/>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GB" sz="1050" b="0" kern="1200" dirty="0">
                          <a:solidFill>
                            <a:srgbClr val="FFFFFF"/>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760671331"/>
                  </a:ext>
                </a:extLst>
              </a:tr>
            </a:tbl>
          </a:graphicData>
        </a:graphic>
      </p:graphicFrame>
      <p:sp>
        <p:nvSpPr>
          <p:cNvPr id="2" name="TextBox 1">
            <a:extLst>
              <a:ext uri="{FF2B5EF4-FFF2-40B4-BE49-F238E27FC236}">
                <a16:creationId xmlns:a16="http://schemas.microsoft.com/office/drawing/2014/main" id="{D21B1BE6-6D69-3796-E192-1EE1C42B028C}"/>
              </a:ext>
            </a:extLst>
          </p:cNvPr>
          <p:cNvSpPr txBox="1"/>
          <p:nvPr/>
        </p:nvSpPr>
        <p:spPr>
          <a:xfrm>
            <a:off x="5509108" y="7223389"/>
            <a:ext cx="7867460" cy="230832"/>
          </a:xfrm>
          <a:prstGeom prst="rect">
            <a:avLst/>
          </a:prstGeom>
          <a:noFill/>
          <a:ln>
            <a:noFill/>
          </a:ln>
        </p:spPr>
        <p:txBody>
          <a:bodyPr wrap="square" rtlCol="0">
            <a:spAutoFit/>
          </a:bodyPr>
          <a:lstStyle/>
          <a:p>
            <a:pPr algn="r">
              <a:defRPr/>
            </a:pPr>
            <a:r>
              <a:rPr lang="en-GB" sz="900" dirty="0">
                <a:solidFill>
                  <a:srgbClr val="000000"/>
                </a:solidFill>
              </a:rPr>
              <a:t>Source: Based on industry admissions and comparative film profile</a:t>
            </a:r>
          </a:p>
        </p:txBody>
      </p:sp>
      <p:graphicFrame>
        <p:nvGraphicFramePr>
          <p:cNvPr id="3" name="Table 2">
            <a:extLst>
              <a:ext uri="{FF2B5EF4-FFF2-40B4-BE49-F238E27FC236}">
                <a16:creationId xmlns:a16="http://schemas.microsoft.com/office/drawing/2014/main" id="{D5D9D964-2730-5C55-3336-E20B4909106A}"/>
              </a:ext>
            </a:extLst>
          </p:cNvPr>
          <p:cNvGraphicFramePr>
            <a:graphicFrameLocks noGrp="1"/>
          </p:cNvGraphicFramePr>
          <p:nvPr>
            <p:extLst>
              <p:ext uri="{D42A27DB-BD31-4B8C-83A1-F6EECF244321}">
                <p14:modId xmlns:p14="http://schemas.microsoft.com/office/powerpoint/2010/main" val="217765065"/>
              </p:ext>
            </p:extLst>
          </p:nvPr>
        </p:nvGraphicFramePr>
        <p:xfrm>
          <a:off x="259632" y="5811238"/>
          <a:ext cx="12808669" cy="1071944"/>
        </p:xfrm>
        <a:graphic>
          <a:graphicData uri="http://schemas.openxmlformats.org/drawingml/2006/table">
            <a:tbl>
              <a:tblPr firstRow="1" bandRow="1">
                <a:tableStyleId>{5C22544A-7EE6-4342-B048-85BDC9FD1C3A}</a:tableStyleId>
              </a:tblPr>
              <a:tblGrid>
                <a:gridCol w="2115948">
                  <a:extLst>
                    <a:ext uri="{9D8B030D-6E8A-4147-A177-3AD203B41FA5}">
                      <a16:colId xmlns:a16="http://schemas.microsoft.com/office/drawing/2014/main" val="1395259455"/>
                    </a:ext>
                  </a:extLst>
                </a:gridCol>
                <a:gridCol w="2115948">
                  <a:extLst>
                    <a:ext uri="{9D8B030D-6E8A-4147-A177-3AD203B41FA5}">
                      <a16:colId xmlns:a16="http://schemas.microsoft.com/office/drawing/2014/main" val="683455642"/>
                    </a:ext>
                  </a:extLst>
                </a:gridCol>
                <a:gridCol w="2276502">
                  <a:extLst>
                    <a:ext uri="{9D8B030D-6E8A-4147-A177-3AD203B41FA5}">
                      <a16:colId xmlns:a16="http://schemas.microsoft.com/office/drawing/2014/main" val="1873108184"/>
                    </a:ext>
                  </a:extLst>
                </a:gridCol>
                <a:gridCol w="1955393">
                  <a:extLst>
                    <a:ext uri="{9D8B030D-6E8A-4147-A177-3AD203B41FA5}">
                      <a16:colId xmlns:a16="http://schemas.microsoft.com/office/drawing/2014/main" val="2296736108"/>
                    </a:ext>
                  </a:extLst>
                </a:gridCol>
                <a:gridCol w="2115948">
                  <a:extLst>
                    <a:ext uri="{9D8B030D-6E8A-4147-A177-3AD203B41FA5}">
                      <a16:colId xmlns:a16="http://schemas.microsoft.com/office/drawing/2014/main" val="2016657501"/>
                    </a:ext>
                  </a:extLst>
                </a:gridCol>
                <a:gridCol w="2228930">
                  <a:extLst>
                    <a:ext uri="{9D8B030D-6E8A-4147-A177-3AD203B41FA5}">
                      <a16:colId xmlns:a16="http://schemas.microsoft.com/office/drawing/2014/main" val="2752111294"/>
                    </a:ext>
                  </a:extLst>
                </a:gridCol>
              </a:tblGrid>
              <a:tr h="243240">
                <a:tc>
                  <a:txBody>
                    <a:bodyPr/>
                    <a:lstStyle/>
                    <a:p>
                      <a:pPr algn="ctr"/>
                      <a:endParaRPr lang="en-GB" sz="1100" dirty="0">
                        <a:solidFill>
                          <a:srgbClr val="FFFFFF"/>
                        </a:solidFill>
                        <a:latin typeface="+mn-lt"/>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Adults (16+)</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HP+CH</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16-34 Adults</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16-34 Men</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Children 7-15</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135065810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REACH</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389469934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IMPACTS</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2.2m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608k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766k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4123583829"/>
                  </a:ext>
                </a:extLst>
              </a:tr>
              <a:tr h="231739">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619276226"/>
                  </a:ext>
                </a:extLst>
              </a:tr>
            </a:tbl>
          </a:graphicData>
        </a:graphic>
      </p:graphicFrame>
      <p:sp>
        <p:nvSpPr>
          <p:cNvPr id="18" name="Text Placeholder 7">
            <a:extLst>
              <a:ext uri="{FF2B5EF4-FFF2-40B4-BE49-F238E27FC236}">
                <a16:creationId xmlns:a16="http://schemas.microsoft.com/office/drawing/2014/main" id="{87161391-D0FD-A5D9-6A6A-C9F6D8C3E6CC}"/>
              </a:ext>
            </a:extLst>
          </p:cNvPr>
          <p:cNvSpPr txBox="1">
            <a:spLocks/>
          </p:cNvSpPr>
          <p:nvPr/>
        </p:nvSpPr>
        <p:spPr>
          <a:xfrm>
            <a:off x="177636" y="603634"/>
            <a:ext cx="7592483"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rgbClr val="FFFFFF"/>
                </a:solidFill>
              </a:rPr>
              <a:t>A new hero in town…</a:t>
            </a:r>
          </a:p>
        </p:txBody>
      </p:sp>
    </p:spTree>
    <p:extLst>
      <p:ext uri="{BB962C8B-B14F-4D97-AF65-F5344CB8AC3E}">
        <p14:creationId xmlns:p14="http://schemas.microsoft.com/office/powerpoint/2010/main" val="197773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39BEA-9AE6-7EC6-42F1-F0726F42428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80A2C64-7494-51B2-2652-C2019D57388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0" y="0"/>
            <a:ext cx="13442950" cy="7078663"/>
          </a:xfrm>
          <a:prstGeom prst="rect">
            <a:avLst/>
          </a:prstGeom>
        </p:spPr>
      </p:pic>
      <p:sp>
        <p:nvSpPr>
          <p:cNvPr id="13" name="Content Placeholder 6">
            <a:extLst>
              <a:ext uri="{FF2B5EF4-FFF2-40B4-BE49-F238E27FC236}">
                <a16:creationId xmlns:a16="http://schemas.microsoft.com/office/drawing/2014/main" id="{35C46FE7-2591-477B-944E-60CA4873AB5E}"/>
              </a:ext>
            </a:extLst>
          </p:cNvPr>
          <p:cNvSpPr txBox="1">
            <a:spLocks/>
          </p:cNvSpPr>
          <p:nvPr/>
        </p:nvSpPr>
        <p:spPr bwMode="gray">
          <a:xfrm>
            <a:off x="177636" y="1040242"/>
            <a:ext cx="3559893" cy="2836433"/>
          </a:xfrm>
          <a:prstGeom prst="rect">
            <a:avLst/>
          </a:prstGeom>
          <a:solidFill>
            <a:schemeClr val="bg1">
              <a:alpha val="20000"/>
            </a:schemeClr>
          </a:solidFill>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50000"/>
              </a:lnSpc>
            </a:pPr>
            <a:r>
              <a:rPr lang="en-GB" altLang="en-US" sz="1150" dirty="0">
                <a:solidFill>
                  <a:srgbClr val="FFFFFF"/>
                </a:solidFill>
                <a:latin typeface="Arial" pitchFamily="34" charset="0"/>
                <a:cs typeface="Arial" pitchFamily="34" charset="0"/>
              </a:rPr>
              <a:t>SYNOPSIS</a:t>
            </a:r>
          </a:p>
          <a:p>
            <a:pPr>
              <a:lnSpc>
                <a:spcPts val="1800"/>
              </a:lnSpc>
            </a:pPr>
            <a:r>
              <a:rPr lang="en-GB" altLang="en-US" sz="1150" b="0" dirty="0">
                <a:solidFill>
                  <a:srgbClr val="FFFFFF"/>
                </a:solidFill>
                <a:latin typeface="Arial" pitchFamily="34" charset="0"/>
                <a:cs typeface="Arial" pitchFamily="34" charset="0"/>
              </a:rPr>
              <a:t>Brave rabbit cop Judy Hopps and her friend, the fox Nick Wilde, team up again to crack a new case, the most perilous and intricate of their careers.</a:t>
            </a:r>
          </a:p>
          <a:p>
            <a:pPr>
              <a:lnSpc>
                <a:spcPts val="1800"/>
              </a:lnSpc>
            </a:pPr>
            <a:endParaRPr lang="en-GB" altLang="en-US" sz="800" dirty="0">
              <a:solidFill>
                <a:srgbClr val="FFFFFF"/>
              </a:solidFill>
              <a:latin typeface="Arial" pitchFamily="34" charset="0"/>
              <a:cs typeface="Arial" pitchFamily="34" charset="0"/>
            </a:endParaRPr>
          </a:p>
          <a:p>
            <a:pPr>
              <a:lnSpc>
                <a:spcPct val="150000"/>
              </a:lnSpc>
            </a:pPr>
            <a:r>
              <a:rPr lang="en-GB" altLang="en-US" sz="1150" dirty="0">
                <a:solidFill>
                  <a:srgbClr val="FFFFFF"/>
                </a:solidFill>
                <a:latin typeface="Arial" pitchFamily="34" charset="0"/>
                <a:cs typeface="Arial" pitchFamily="34" charset="0"/>
              </a:rPr>
              <a:t>CAST</a:t>
            </a:r>
          </a:p>
          <a:p>
            <a:pPr>
              <a:lnSpc>
                <a:spcPts val="1800"/>
              </a:lnSpc>
            </a:pPr>
            <a:r>
              <a:rPr lang="en-GB" altLang="en-US" sz="1150" b="0" dirty="0">
                <a:solidFill>
                  <a:srgbClr val="FFFFFF"/>
                </a:solidFill>
                <a:latin typeface="Arial" pitchFamily="34" charset="0"/>
                <a:cs typeface="Arial" pitchFamily="34" charset="0"/>
              </a:rPr>
              <a:t>Jason Bateman, Fortune Feimster, Ginnifer Goodwin </a:t>
            </a:r>
            <a:endParaRPr lang="en-GB" altLang="en-US" sz="700" dirty="0">
              <a:solidFill>
                <a:srgbClr val="FFFFFF"/>
              </a:solidFill>
              <a:latin typeface="Arial" pitchFamily="34" charset="0"/>
              <a:cs typeface="Arial" pitchFamily="34" charset="0"/>
            </a:endParaRPr>
          </a:p>
        </p:txBody>
      </p:sp>
      <p:sp>
        <p:nvSpPr>
          <p:cNvPr id="14" name="Title 4">
            <a:extLst>
              <a:ext uri="{FF2B5EF4-FFF2-40B4-BE49-F238E27FC236}">
                <a16:creationId xmlns:a16="http://schemas.microsoft.com/office/drawing/2014/main" id="{F0CE5E6F-13D7-E528-9D36-07094F5DF5BF}"/>
              </a:ext>
            </a:extLst>
          </p:cNvPr>
          <p:cNvSpPr>
            <a:spLocks noGrp="1"/>
          </p:cNvSpPr>
          <p:nvPr>
            <p:ph type="title"/>
          </p:nvPr>
        </p:nvSpPr>
        <p:spPr>
          <a:xfrm>
            <a:off x="270000" y="270000"/>
            <a:ext cx="12413343" cy="297159"/>
          </a:xfrm>
        </p:spPr>
        <p:txBody>
          <a:bodyPr/>
          <a:lstStyle/>
          <a:p>
            <a:r>
              <a:rPr lang="en-US" dirty="0">
                <a:solidFill>
                  <a:srgbClr val="FFFFFF"/>
                </a:solidFill>
              </a:rPr>
              <a:t>ZOOTROPOLIS 2</a:t>
            </a:r>
          </a:p>
        </p:txBody>
      </p:sp>
      <p:sp>
        <p:nvSpPr>
          <p:cNvPr id="15" name="Text Placeholder 7">
            <a:extLst>
              <a:ext uri="{FF2B5EF4-FFF2-40B4-BE49-F238E27FC236}">
                <a16:creationId xmlns:a16="http://schemas.microsoft.com/office/drawing/2014/main" id="{A0CAC788-B545-816C-EA28-FE0675D6065B}"/>
              </a:ext>
            </a:extLst>
          </p:cNvPr>
          <p:cNvSpPr txBox="1">
            <a:spLocks/>
          </p:cNvSpPr>
          <p:nvPr/>
        </p:nvSpPr>
        <p:spPr>
          <a:xfrm>
            <a:off x="177636" y="618855"/>
            <a:ext cx="12423740" cy="436608"/>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endParaRPr lang="en-GB" sz="1400" dirty="0">
              <a:solidFill>
                <a:schemeClr val="accent6"/>
              </a:solidFill>
            </a:endParaRPr>
          </a:p>
        </p:txBody>
      </p:sp>
      <p:graphicFrame>
        <p:nvGraphicFramePr>
          <p:cNvPr id="16" name="Table 5">
            <a:extLst>
              <a:ext uri="{FF2B5EF4-FFF2-40B4-BE49-F238E27FC236}">
                <a16:creationId xmlns:a16="http://schemas.microsoft.com/office/drawing/2014/main" id="{5C19A2BB-DE93-E102-E587-D2D1408E263E}"/>
              </a:ext>
            </a:extLst>
          </p:cNvPr>
          <p:cNvGraphicFramePr>
            <a:graphicFrameLocks noGrp="1"/>
          </p:cNvGraphicFramePr>
          <p:nvPr>
            <p:extLst>
              <p:ext uri="{D42A27DB-BD31-4B8C-83A1-F6EECF244321}">
                <p14:modId xmlns:p14="http://schemas.microsoft.com/office/powerpoint/2010/main" val="2913188956"/>
              </p:ext>
            </p:extLst>
          </p:nvPr>
        </p:nvGraphicFramePr>
        <p:xfrm>
          <a:off x="8040119" y="260879"/>
          <a:ext cx="5132831" cy="914400"/>
        </p:xfrm>
        <a:graphic>
          <a:graphicData uri="http://schemas.openxmlformats.org/drawingml/2006/table">
            <a:tbl>
              <a:tblPr firstRow="1" bandRow="1">
                <a:tableStyleId>{5C22544A-7EE6-4342-B048-85BDC9FD1C3A}</a:tableStyleId>
              </a:tblPr>
              <a:tblGrid>
                <a:gridCol w="1046731">
                  <a:extLst>
                    <a:ext uri="{9D8B030D-6E8A-4147-A177-3AD203B41FA5}">
                      <a16:colId xmlns:a16="http://schemas.microsoft.com/office/drawing/2014/main" val="1043653864"/>
                    </a:ext>
                  </a:extLst>
                </a:gridCol>
                <a:gridCol w="1046189">
                  <a:extLst>
                    <a:ext uri="{9D8B030D-6E8A-4147-A177-3AD203B41FA5}">
                      <a16:colId xmlns:a16="http://schemas.microsoft.com/office/drawing/2014/main" val="1430915649"/>
                    </a:ext>
                  </a:extLst>
                </a:gridCol>
                <a:gridCol w="1125511">
                  <a:extLst>
                    <a:ext uri="{9D8B030D-6E8A-4147-A177-3AD203B41FA5}">
                      <a16:colId xmlns:a16="http://schemas.microsoft.com/office/drawing/2014/main" val="1969532920"/>
                    </a:ext>
                  </a:extLst>
                </a:gridCol>
                <a:gridCol w="771525">
                  <a:extLst>
                    <a:ext uri="{9D8B030D-6E8A-4147-A177-3AD203B41FA5}">
                      <a16:colId xmlns:a16="http://schemas.microsoft.com/office/drawing/2014/main" val="696929619"/>
                    </a:ext>
                  </a:extLst>
                </a:gridCol>
                <a:gridCol w="1142875">
                  <a:extLst>
                    <a:ext uri="{9D8B030D-6E8A-4147-A177-3AD203B41FA5}">
                      <a16:colId xmlns:a16="http://schemas.microsoft.com/office/drawing/2014/main" val="214587584"/>
                    </a:ext>
                  </a:extLst>
                </a:gridCol>
              </a:tblGrid>
              <a:tr h="268145">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EST. INDUSTRY ADMS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rgbClr val="FFFFFF"/>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199634">
                <a:tc>
                  <a:txBody>
                    <a:bodyPr/>
                    <a:lstStyle/>
                    <a:p>
                      <a:pPr algn="ctr"/>
                      <a:r>
                        <a:rPr lang="en-GB" sz="1050" b="0" kern="1200" dirty="0">
                          <a:solidFill>
                            <a:srgbClr val="FFFFFF"/>
                          </a:solidFill>
                          <a:latin typeface="+mn-lt"/>
                          <a:ea typeface="+mn-ea"/>
                          <a:cs typeface="+mn-cs"/>
                        </a:rPr>
                        <a:t>28 November 2025</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3m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Adventure / Animation</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rgbClr val="FFFFFF"/>
                          </a:solidFill>
                          <a:latin typeface="+mn-lt"/>
                          <a:ea typeface="+mn-ea"/>
                          <a:cs typeface="+mn-cs"/>
                        </a:rPr>
                        <a:t>No</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2" name="TextBox 1">
            <a:extLst>
              <a:ext uri="{FF2B5EF4-FFF2-40B4-BE49-F238E27FC236}">
                <a16:creationId xmlns:a16="http://schemas.microsoft.com/office/drawing/2014/main" id="{8948EF7E-D4A2-1A85-156A-2A871F113324}"/>
              </a:ext>
            </a:extLst>
          </p:cNvPr>
          <p:cNvSpPr txBox="1"/>
          <p:nvPr/>
        </p:nvSpPr>
        <p:spPr>
          <a:xfrm>
            <a:off x="5509108" y="7223389"/>
            <a:ext cx="7867460" cy="230832"/>
          </a:xfrm>
          <a:prstGeom prst="rect">
            <a:avLst/>
          </a:prstGeom>
          <a:noFill/>
          <a:ln>
            <a:noFill/>
          </a:ln>
        </p:spPr>
        <p:txBody>
          <a:bodyPr wrap="square" rtlCol="0">
            <a:spAutoFit/>
          </a:bodyPr>
          <a:lstStyle/>
          <a:p>
            <a:pPr algn="r">
              <a:defRPr/>
            </a:pPr>
            <a:r>
              <a:rPr lang="en-GB" sz="900" dirty="0">
                <a:solidFill>
                  <a:srgbClr val="000000"/>
                </a:solidFill>
              </a:rPr>
              <a:t>Source: Based on industry admissions and comparative film profile</a:t>
            </a:r>
          </a:p>
        </p:txBody>
      </p:sp>
      <p:graphicFrame>
        <p:nvGraphicFramePr>
          <p:cNvPr id="3" name="Table 2">
            <a:extLst>
              <a:ext uri="{FF2B5EF4-FFF2-40B4-BE49-F238E27FC236}">
                <a16:creationId xmlns:a16="http://schemas.microsoft.com/office/drawing/2014/main" id="{A1C31068-5CF6-2A89-9D6B-29DEFB772D17}"/>
              </a:ext>
            </a:extLst>
          </p:cNvPr>
          <p:cNvGraphicFramePr>
            <a:graphicFrameLocks noGrp="1"/>
          </p:cNvGraphicFramePr>
          <p:nvPr>
            <p:extLst>
              <p:ext uri="{D42A27DB-BD31-4B8C-83A1-F6EECF244321}">
                <p14:modId xmlns:p14="http://schemas.microsoft.com/office/powerpoint/2010/main" val="2305684335"/>
              </p:ext>
            </p:extLst>
          </p:nvPr>
        </p:nvGraphicFramePr>
        <p:xfrm>
          <a:off x="259632" y="5811238"/>
          <a:ext cx="12808669" cy="1071944"/>
        </p:xfrm>
        <a:graphic>
          <a:graphicData uri="http://schemas.openxmlformats.org/drawingml/2006/table">
            <a:tbl>
              <a:tblPr firstRow="1" bandRow="1">
                <a:tableStyleId>{5C22544A-7EE6-4342-B048-85BDC9FD1C3A}</a:tableStyleId>
              </a:tblPr>
              <a:tblGrid>
                <a:gridCol w="2115948">
                  <a:extLst>
                    <a:ext uri="{9D8B030D-6E8A-4147-A177-3AD203B41FA5}">
                      <a16:colId xmlns:a16="http://schemas.microsoft.com/office/drawing/2014/main" val="1395259455"/>
                    </a:ext>
                  </a:extLst>
                </a:gridCol>
                <a:gridCol w="2115948">
                  <a:extLst>
                    <a:ext uri="{9D8B030D-6E8A-4147-A177-3AD203B41FA5}">
                      <a16:colId xmlns:a16="http://schemas.microsoft.com/office/drawing/2014/main" val="683455642"/>
                    </a:ext>
                  </a:extLst>
                </a:gridCol>
                <a:gridCol w="2276502">
                  <a:extLst>
                    <a:ext uri="{9D8B030D-6E8A-4147-A177-3AD203B41FA5}">
                      <a16:colId xmlns:a16="http://schemas.microsoft.com/office/drawing/2014/main" val="1873108184"/>
                    </a:ext>
                  </a:extLst>
                </a:gridCol>
                <a:gridCol w="1955393">
                  <a:extLst>
                    <a:ext uri="{9D8B030D-6E8A-4147-A177-3AD203B41FA5}">
                      <a16:colId xmlns:a16="http://schemas.microsoft.com/office/drawing/2014/main" val="2296736108"/>
                    </a:ext>
                  </a:extLst>
                </a:gridCol>
                <a:gridCol w="2115948">
                  <a:extLst>
                    <a:ext uri="{9D8B030D-6E8A-4147-A177-3AD203B41FA5}">
                      <a16:colId xmlns:a16="http://schemas.microsoft.com/office/drawing/2014/main" val="2016657501"/>
                    </a:ext>
                  </a:extLst>
                </a:gridCol>
                <a:gridCol w="2228930">
                  <a:extLst>
                    <a:ext uri="{9D8B030D-6E8A-4147-A177-3AD203B41FA5}">
                      <a16:colId xmlns:a16="http://schemas.microsoft.com/office/drawing/2014/main" val="2752111294"/>
                    </a:ext>
                  </a:extLst>
                </a:gridCol>
              </a:tblGrid>
              <a:tr h="243240">
                <a:tc>
                  <a:txBody>
                    <a:bodyPr/>
                    <a:lstStyle/>
                    <a:p>
                      <a:pPr algn="ctr"/>
                      <a:endParaRPr lang="en-GB" sz="1100" dirty="0">
                        <a:solidFill>
                          <a:srgbClr val="FFFFFF"/>
                        </a:solidFill>
                        <a:latin typeface="+mn-lt"/>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Adults (16+)</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HP+CH</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16-34 Adults</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16-24 Adults</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Children 7-15</a:t>
                      </a:r>
                      <a:endParaRPr lang="en-GB" sz="1100" dirty="0">
                        <a:solidFill>
                          <a:srgbClr val="FFFFFF"/>
                        </a:solidFill>
                        <a:latin typeface="+mn-lt"/>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135065810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REACH</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3894699348"/>
                  </a:ext>
                </a:extLst>
              </a:tr>
              <a:tr h="203727">
                <a:tc>
                  <a:txBody>
                    <a:bodyPr/>
                    <a:lstStyle/>
                    <a:p>
                      <a:pPr algn="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IMPACTS</a:t>
                      </a:r>
                      <a:endParaRPr lang="en-GB" sz="1100" dirty="0">
                        <a:solidFill>
                          <a:srgbClr val="FFFFFF"/>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2.2m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1.1m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615k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810k</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4123583829"/>
                  </a:ext>
                </a:extLst>
              </a:tr>
              <a:tr h="231739">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none" strike="noStrike" kern="1200" cap="none" spc="0" normalizeH="0" baseline="0" noProof="0" dirty="0">
                          <a:ln>
                            <a:noFill/>
                          </a:ln>
                          <a:solidFill>
                            <a:srgbClr val="FFFFFF"/>
                          </a:solidFill>
                          <a:effectLst/>
                          <a:uLnTx/>
                          <a:uFillTx/>
                          <a:latin typeface="+mn-lt"/>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tc>
                  <a:txBody>
                    <a:bodyPr/>
                    <a:lstStyle/>
                    <a:p>
                      <a:pPr algn="ctr" fontAlgn="b"/>
                      <a:r>
                        <a:rPr lang="en-GB" sz="1100" b="0" i="0" u="none" strike="noStrike" dirty="0">
                          <a:solidFill>
                            <a:srgbClr val="FFFFFF"/>
                          </a:solidFill>
                          <a:effectLst/>
                          <a:latin typeface="+mn-lt"/>
                        </a:rPr>
                        <a:t>13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alpha val="24000"/>
                      </a:schemeClr>
                    </a:solidFill>
                  </a:tcPr>
                </a:tc>
                <a:extLst>
                  <a:ext uri="{0D108BD9-81ED-4DB2-BD59-A6C34878D82A}">
                    <a16:rowId xmlns:a16="http://schemas.microsoft.com/office/drawing/2014/main" val="619276226"/>
                  </a:ext>
                </a:extLst>
              </a:tr>
            </a:tbl>
          </a:graphicData>
        </a:graphic>
      </p:graphicFrame>
      <p:sp>
        <p:nvSpPr>
          <p:cNvPr id="18" name="Text Placeholder 7">
            <a:extLst>
              <a:ext uri="{FF2B5EF4-FFF2-40B4-BE49-F238E27FC236}">
                <a16:creationId xmlns:a16="http://schemas.microsoft.com/office/drawing/2014/main" id="{67B94AD7-4C70-F114-CB15-4AFBCC70D5DD}"/>
              </a:ext>
            </a:extLst>
          </p:cNvPr>
          <p:cNvSpPr txBox="1">
            <a:spLocks/>
          </p:cNvSpPr>
          <p:nvPr/>
        </p:nvSpPr>
        <p:spPr>
          <a:xfrm>
            <a:off x="177636" y="603634"/>
            <a:ext cx="7592483"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endParaRPr lang="en-GB" sz="1400" dirty="0">
              <a:solidFill>
                <a:srgbClr val="FFFFFF"/>
              </a:solidFill>
            </a:endParaRPr>
          </a:p>
        </p:txBody>
      </p:sp>
    </p:spTree>
    <p:extLst>
      <p:ext uri="{BB962C8B-B14F-4D97-AF65-F5344CB8AC3E}">
        <p14:creationId xmlns:p14="http://schemas.microsoft.com/office/powerpoint/2010/main" val="255525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8957DB3F-9055-D67B-037B-E4E295AD01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gray">
          <a:xfrm>
            <a:off x="3543391" y="1214438"/>
            <a:ext cx="2928937" cy="4327525"/>
          </a:xfrm>
          <a:prstGeom prst="rect">
            <a:avLst/>
          </a:prstGeom>
          <a:solidFill>
            <a:schemeClr val="accent5"/>
          </a:solidFill>
        </p:spPr>
      </p:pic>
      <p:pic>
        <p:nvPicPr>
          <p:cNvPr id="20" name="Picture Placeholder 19">
            <a:extLst>
              <a:ext uri="{FF2B5EF4-FFF2-40B4-BE49-F238E27FC236}">
                <a16:creationId xmlns:a16="http://schemas.microsoft.com/office/drawing/2014/main" id="{E3A8C13B-049C-67BA-75E7-6C61FE21BAF9}"/>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a:xfrm>
            <a:off x="298212" y="1214712"/>
            <a:ext cx="2928749" cy="4327251"/>
          </a:xfrm>
          <a:prstGeom prst="rect">
            <a:avLst/>
          </a:prstGeom>
        </p:spPr>
      </p:pic>
      <p:pic>
        <p:nvPicPr>
          <p:cNvPr id="30" name="Picture Placeholder 29">
            <a:extLst>
              <a:ext uri="{FF2B5EF4-FFF2-40B4-BE49-F238E27FC236}">
                <a16:creationId xmlns:a16="http://schemas.microsoft.com/office/drawing/2014/main" id="{62DAD37C-1108-C82C-ABF2-C0F5F640BEA4}"/>
              </a:ext>
            </a:extLst>
          </p:cNvPr>
          <p:cNvPicPr>
            <a:picLocks noGrp="1" noChangeAspect="1"/>
          </p:cNvPicPr>
          <p:nvPr>
            <p:ph type="pic" sz="quarter" idx="38"/>
          </p:nvPr>
        </p:nvPicPr>
        <p:blipFill>
          <a:blip r:embed="rId4" cstate="email">
            <a:extLst>
              <a:ext uri="{28A0092B-C50C-407E-A947-70E740481C1C}">
                <a14:useLocalDpi xmlns:a14="http://schemas.microsoft.com/office/drawing/2010/main"/>
              </a:ext>
            </a:extLst>
          </a:blip>
          <a:srcRect/>
          <a:stretch>
            <a:fillRect/>
          </a:stretch>
        </p:blipFill>
        <p:spPr>
          <a:xfrm>
            <a:off x="6803032" y="1202863"/>
            <a:ext cx="2928749" cy="4327251"/>
          </a:xfrm>
          <a:prstGeom prst="rect">
            <a:avLst/>
          </a:prstGeom>
        </p:spPr>
      </p:pic>
      <p:pic>
        <p:nvPicPr>
          <p:cNvPr id="33" name="Picture Placeholder 32">
            <a:extLst>
              <a:ext uri="{FF2B5EF4-FFF2-40B4-BE49-F238E27FC236}">
                <a16:creationId xmlns:a16="http://schemas.microsoft.com/office/drawing/2014/main" id="{EEA96E00-1B5F-F169-919F-E8406A53A38E}"/>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a:xfrm>
            <a:off x="10055854" y="1202863"/>
            <a:ext cx="2928749" cy="4327251"/>
          </a:xfrm>
          <a:prstGeom prst="rect">
            <a:avLst/>
          </a:prstGeom>
        </p:spPr>
      </p:pic>
      <p:sp>
        <p:nvSpPr>
          <p:cNvPr id="2" name="Title 1"/>
          <p:cNvSpPr>
            <a:spLocks noGrp="1"/>
          </p:cNvSpPr>
          <p:nvPr>
            <p:ph type="title"/>
          </p:nvPr>
        </p:nvSpPr>
        <p:spPr/>
        <p:txBody>
          <a:bodyPr/>
          <a:lstStyle/>
          <a:p>
            <a:r>
              <a:rPr lang="en-US" dirty="0"/>
              <a:t>Family Films to look forward to across the summer of 2025</a:t>
            </a:r>
          </a:p>
        </p:txBody>
      </p:sp>
      <p:sp>
        <p:nvSpPr>
          <p:cNvPr id="24" name="Oval 23">
            <a:extLst>
              <a:ext uri="{FF2B5EF4-FFF2-40B4-BE49-F238E27FC236}">
                <a16:creationId xmlns:a16="http://schemas.microsoft.com/office/drawing/2014/main" id="{35C27845-2580-CAB5-E4C2-88FA3F7BC9FE}"/>
              </a:ext>
            </a:extLst>
          </p:cNvPr>
          <p:cNvSpPr/>
          <p:nvPr/>
        </p:nvSpPr>
        <p:spPr>
          <a:xfrm>
            <a:off x="2587579" y="999664"/>
            <a:ext cx="808715" cy="80962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8 TVRS</a:t>
            </a:r>
          </a:p>
        </p:txBody>
      </p:sp>
      <p:sp>
        <p:nvSpPr>
          <p:cNvPr id="25" name="Oval 24">
            <a:extLst>
              <a:ext uri="{FF2B5EF4-FFF2-40B4-BE49-F238E27FC236}">
                <a16:creationId xmlns:a16="http://schemas.microsoft.com/office/drawing/2014/main" id="{0AFBE7F2-2318-827A-D878-14BB4973FCE1}"/>
              </a:ext>
            </a:extLst>
          </p:cNvPr>
          <p:cNvSpPr/>
          <p:nvPr/>
        </p:nvSpPr>
        <p:spPr>
          <a:xfrm>
            <a:off x="5970406" y="999662"/>
            <a:ext cx="808715" cy="80962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600" b="1" dirty="0">
                <a:solidFill>
                  <a:srgbClr val="FFFFFF"/>
                </a:solidFill>
                <a:latin typeface="Arial"/>
              </a:rPr>
              <a:t>6</a:t>
            </a:r>
            <a:r>
              <a:rPr kumimoji="0" lang="en-GB" sz="1600" b="1" i="0" u="none" strike="noStrike" kern="1200" cap="none" spc="0" normalizeH="0" baseline="0" noProof="0" dirty="0">
                <a:ln>
                  <a:noFill/>
                </a:ln>
                <a:solidFill>
                  <a:srgbClr val="FFFFFF"/>
                </a:solidFill>
                <a:effectLst/>
                <a:uLnTx/>
                <a:uFillTx/>
                <a:latin typeface="Arial"/>
                <a:ea typeface="+mn-ea"/>
                <a:cs typeface="+mn-cs"/>
              </a:rPr>
              <a:t> TVRS</a:t>
            </a:r>
          </a:p>
        </p:txBody>
      </p:sp>
      <p:sp>
        <p:nvSpPr>
          <p:cNvPr id="26" name="Oval 25">
            <a:extLst>
              <a:ext uri="{FF2B5EF4-FFF2-40B4-BE49-F238E27FC236}">
                <a16:creationId xmlns:a16="http://schemas.microsoft.com/office/drawing/2014/main" id="{3E1F7C0D-5843-819A-F805-57D2A229D77B}"/>
              </a:ext>
            </a:extLst>
          </p:cNvPr>
          <p:cNvSpPr/>
          <p:nvPr/>
        </p:nvSpPr>
        <p:spPr>
          <a:xfrm>
            <a:off x="9200565" y="999662"/>
            <a:ext cx="808715" cy="80962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5 TVRS</a:t>
            </a:r>
          </a:p>
        </p:txBody>
      </p:sp>
      <p:sp>
        <p:nvSpPr>
          <p:cNvPr id="27" name="Oval 26">
            <a:extLst>
              <a:ext uri="{FF2B5EF4-FFF2-40B4-BE49-F238E27FC236}">
                <a16:creationId xmlns:a16="http://schemas.microsoft.com/office/drawing/2014/main" id="{3C253260-23F7-8F98-2ED1-65990A40B9F1}"/>
              </a:ext>
            </a:extLst>
          </p:cNvPr>
          <p:cNvSpPr/>
          <p:nvPr/>
        </p:nvSpPr>
        <p:spPr>
          <a:xfrm>
            <a:off x="12406813" y="999662"/>
            <a:ext cx="808715" cy="80962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TVRS</a:t>
            </a:r>
          </a:p>
        </p:txBody>
      </p:sp>
      <p:sp>
        <p:nvSpPr>
          <p:cNvPr id="28" name="Rectangle 27">
            <a:extLst>
              <a:ext uri="{FF2B5EF4-FFF2-40B4-BE49-F238E27FC236}">
                <a16:creationId xmlns:a16="http://schemas.microsoft.com/office/drawing/2014/main" id="{4B8F55A3-0FF0-6601-842E-54E05063B674}"/>
              </a:ext>
            </a:extLst>
          </p:cNvPr>
          <p:cNvSpPr/>
          <p:nvPr/>
        </p:nvSpPr>
        <p:spPr>
          <a:xfrm>
            <a:off x="9042293" y="7180315"/>
            <a:ext cx="4410182" cy="29809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900" b="0" i="0" u="none" strike="noStrike" kern="1200" cap="none" spc="0" normalizeH="0" baseline="0" noProof="0" dirty="0">
                <a:ln>
                  <a:noFill/>
                </a:ln>
                <a:solidFill>
                  <a:srgbClr val="8A8A8D"/>
                </a:solidFill>
                <a:effectLst/>
                <a:uLnTx/>
                <a:uFillTx/>
                <a:latin typeface="Arial"/>
                <a:ea typeface="+mn-ea"/>
                <a:cs typeface="+mn-cs"/>
              </a:rPr>
              <a:t>Source: DCM, based on forecast industry admissions and comparative film profile. </a:t>
            </a:r>
          </a:p>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900" b="0" i="0" u="none" strike="noStrike" kern="1200" cap="none" spc="0" normalizeH="0" baseline="0" noProof="0" dirty="0">
                <a:ln>
                  <a:noFill/>
                </a:ln>
                <a:solidFill>
                  <a:srgbClr val="8A8A8D"/>
                </a:solidFill>
                <a:effectLst/>
                <a:uLnTx/>
                <a:uFillTx/>
                <a:latin typeface="Arial"/>
                <a:ea typeface="+mn-ea"/>
                <a:cs typeface="+mn-cs"/>
              </a:rPr>
              <a:t>TVRs based on  housepersons and children profile</a:t>
            </a:r>
            <a:endParaRPr kumimoji="0" lang="en-US" sz="900" b="0" i="0" u="none" strike="noStrike" kern="1200" cap="none" spc="0" normalizeH="0" baseline="0" noProof="0" dirty="0">
              <a:ln>
                <a:noFill/>
              </a:ln>
              <a:solidFill>
                <a:srgbClr val="8A8A8D"/>
              </a:solidFill>
              <a:effectLst/>
              <a:uLnTx/>
              <a:uFillTx/>
              <a:latin typeface="Arial"/>
              <a:ea typeface="+mn-ea"/>
              <a:cs typeface="+mn-cs"/>
            </a:endParaRPr>
          </a:p>
        </p:txBody>
      </p:sp>
      <p:graphicFrame>
        <p:nvGraphicFramePr>
          <p:cNvPr id="36" name="Table 35">
            <a:extLst>
              <a:ext uri="{FF2B5EF4-FFF2-40B4-BE49-F238E27FC236}">
                <a16:creationId xmlns:a16="http://schemas.microsoft.com/office/drawing/2014/main" id="{8F390C5C-7D49-422A-4FE8-0D09AB8226F7}"/>
              </a:ext>
            </a:extLst>
          </p:cNvPr>
          <p:cNvGraphicFramePr>
            <a:graphicFrameLocks noGrp="1"/>
          </p:cNvGraphicFramePr>
          <p:nvPr>
            <p:extLst>
              <p:ext uri="{D42A27DB-BD31-4B8C-83A1-F6EECF244321}">
                <p14:modId xmlns:p14="http://schemas.microsoft.com/office/powerpoint/2010/main" val="536095337"/>
              </p:ext>
            </p:extLst>
          </p:nvPr>
        </p:nvGraphicFramePr>
        <p:xfrm>
          <a:off x="298212" y="5689265"/>
          <a:ext cx="2928748" cy="1062834"/>
        </p:xfrm>
        <a:graphic>
          <a:graphicData uri="http://schemas.openxmlformats.org/drawingml/2006/table">
            <a:tbl>
              <a:tblPr firstRow="1" bandRow="1">
                <a:tableStyleId>{5C22544A-7EE6-4342-B048-85BDC9FD1C3A}</a:tableStyleId>
              </a:tblPr>
              <a:tblGrid>
                <a:gridCol w="1464374">
                  <a:extLst>
                    <a:ext uri="{9D8B030D-6E8A-4147-A177-3AD203B41FA5}">
                      <a16:colId xmlns:a16="http://schemas.microsoft.com/office/drawing/2014/main" val="1395259455"/>
                    </a:ext>
                  </a:extLst>
                </a:gridCol>
                <a:gridCol w="1464374">
                  <a:extLst>
                    <a:ext uri="{9D8B030D-6E8A-4147-A177-3AD203B41FA5}">
                      <a16:colId xmlns:a16="http://schemas.microsoft.com/office/drawing/2014/main" val="683455642"/>
                    </a:ext>
                  </a:extLst>
                </a:gridCol>
              </a:tblGrid>
              <a:tr h="348539">
                <a:tc>
                  <a:txBody>
                    <a:bodyPr/>
                    <a:lstStyle/>
                    <a:p>
                      <a:pPr algn="r"/>
                      <a:r>
                        <a:rPr lang="en-GB" sz="900" b="1" dirty="0">
                          <a:solidFill>
                            <a:schemeClr val="bg1"/>
                          </a:solidFill>
                          <a:latin typeface="+mn-lt"/>
                        </a:rPr>
                        <a:t>TITLE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Lilo &amp; Stitch</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99779661"/>
                  </a:ext>
                </a:extLst>
              </a:tr>
              <a:tr h="348539">
                <a:tc>
                  <a:txBody>
                    <a:bodyPr/>
                    <a:lstStyle/>
                    <a:p>
                      <a:pPr algn="r"/>
                      <a:r>
                        <a:rPr lang="en-GB" sz="900" b="1" dirty="0">
                          <a:solidFill>
                            <a:schemeClr val="bg1"/>
                          </a:solidFill>
                          <a:latin typeface="+mn-lt"/>
                        </a:rPr>
                        <a:t>RELEASE DATE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23 May 2025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365756">
                <a:tc>
                  <a:txBody>
                    <a:bodyPr/>
                    <a:lstStyle/>
                    <a:p>
                      <a:pPr algn="r"/>
                      <a:r>
                        <a:rPr kumimoji="0" lang="en-GB" sz="900" b="1" i="0" u="none" strike="noStrike" kern="1200" cap="none" spc="0" normalizeH="0" baseline="0" noProof="0" dirty="0">
                          <a:ln>
                            <a:noFill/>
                          </a:ln>
                          <a:solidFill>
                            <a:schemeClr val="bg1"/>
                          </a:solidFill>
                          <a:effectLst/>
                          <a:uLnTx/>
                          <a:uFillTx/>
                          <a:latin typeface="+mn-lt"/>
                          <a:ea typeface="+mn-ea"/>
                          <a:cs typeface="Arial" pitchFamily="34" charset="0"/>
                        </a:rPr>
                        <a:t>IND ADMISSIONS</a:t>
                      </a:r>
                      <a:endParaRPr lang="en-GB" sz="900" b="1" dirty="0">
                        <a:solidFill>
                          <a:schemeClr val="bg1"/>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1" i="0" u="none" strike="noStrike" dirty="0">
                          <a:solidFill>
                            <a:schemeClr val="accent4"/>
                          </a:solidFill>
                          <a:effectLst/>
                          <a:latin typeface="+mn-lt"/>
                        </a:rPr>
                        <a:t>2.4m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bl>
          </a:graphicData>
        </a:graphic>
      </p:graphicFrame>
      <p:graphicFrame>
        <p:nvGraphicFramePr>
          <p:cNvPr id="39" name="Table 38">
            <a:extLst>
              <a:ext uri="{FF2B5EF4-FFF2-40B4-BE49-F238E27FC236}">
                <a16:creationId xmlns:a16="http://schemas.microsoft.com/office/drawing/2014/main" id="{78839FAB-0578-24F9-8CE5-9BC307CDD27F}"/>
              </a:ext>
            </a:extLst>
          </p:cNvPr>
          <p:cNvGraphicFramePr>
            <a:graphicFrameLocks noGrp="1"/>
          </p:cNvGraphicFramePr>
          <p:nvPr>
            <p:extLst>
              <p:ext uri="{D42A27DB-BD31-4B8C-83A1-F6EECF244321}">
                <p14:modId xmlns:p14="http://schemas.microsoft.com/office/powerpoint/2010/main" val="2462056146"/>
              </p:ext>
            </p:extLst>
          </p:nvPr>
        </p:nvGraphicFramePr>
        <p:xfrm>
          <a:off x="3543391" y="5689265"/>
          <a:ext cx="2928748" cy="1062834"/>
        </p:xfrm>
        <a:graphic>
          <a:graphicData uri="http://schemas.openxmlformats.org/drawingml/2006/table">
            <a:tbl>
              <a:tblPr firstRow="1" bandRow="1">
                <a:tableStyleId>{5C22544A-7EE6-4342-B048-85BDC9FD1C3A}</a:tableStyleId>
              </a:tblPr>
              <a:tblGrid>
                <a:gridCol w="1464374">
                  <a:extLst>
                    <a:ext uri="{9D8B030D-6E8A-4147-A177-3AD203B41FA5}">
                      <a16:colId xmlns:a16="http://schemas.microsoft.com/office/drawing/2014/main" val="1395259455"/>
                    </a:ext>
                  </a:extLst>
                </a:gridCol>
                <a:gridCol w="1464374">
                  <a:extLst>
                    <a:ext uri="{9D8B030D-6E8A-4147-A177-3AD203B41FA5}">
                      <a16:colId xmlns:a16="http://schemas.microsoft.com/office/drawing/2014/main" val="683455642"/>
                    </a:ext>
                  </a:extLst>
                </a:gridCol>
              </a:tblGrid>
              <a:tr h="348539">
                <a:tc>
                  <a:txBody>
                    <a:bodyPr/>
                    <a:lstStyle/>
                    <a:p>
                      <a:pPr algn="r"/>
                      <a:r>
                        <a:rPr lang="en-GB" sz="900" b="1" dirty="0">
                          <a:solidFill>
                            <a:schemeClr val="bg1"/>
                          </a:solidFill>
                          <a:latin typeface="+mn-lt"/>
                        </a:rPr>
                        <a:t>TITLE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Elio</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99779661"/>
                  </a:ext>
                </a:extLst>
              </a:tr>
              <a:tr h="348539">
                <a:tc>
                  <a:txBody>
                    <a:bodyPr/>
                    <a:lstStyle/>
                    <a:p>
                      <a:pPr algn="r"/>
                      <a:r>
                        <a:rPr lang="en-GB" sz="900" b="1" dirty="0">
                          <a:solidFill>
                            <a:schemeClr val="bg1"/>
                          </a:solidFill>
                          <a:latin typeface="+mn-lt"/>
                        </a:rPr>
                        <a:t>RELEASE DATE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13 June 2025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365756">
                <a:tc>
                  <a:txBody>
                    <a:bodyPr/>
                    <a:lstStyle/>
                    <a:p>
                      <a:pPr algn="r"/>
                      <a:r>
                        <a:rPr kumimoji="0" lang="en-GB" sz="900" b="1" i="0" u="none" strike="noStrike" kern="1200" cap="none" spc="0" normalizeH="0" baseline="0" noProof="0" dirty="0">
                          <a:ln>
                            <a:noFill/>
                          </a:ln>
                          <a:solidFill>
                            <a:schemeClr val="bg1"/>
                          </a:solidFill>
                          <a:effectLst/>
                          <a:uLnTx/>
                          <a:uFillTx/>
                          <a:latin typeface="+mn-lt"/>
                          <a:ea typeface="+mn-ea"/>
                          <a:cs typeface="Arial" pitchFamily="34" charset="0"/>
                        </a:rPr>
                        <a:t>IND ADMISSIONS</a:t>
                      </a:r>
                      <a:endParaRPr lang="en-GB" sz="900" b="1" dirty="0">
                        <a:solidFill>
                          <a:schemeClr val="bg1"/>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1" i="0" u="none" strike="noStrike" dirty="0">
                          <a:solidFill>
                            <a:schemeClr val="accent4"/>
                          </a:solidFill>
                          <a:effectLst/>
                          <a:latin typeface="+mn-lt"/>
                        </a:rPr>
                        <a:t>1.8m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bl>
          </a:graphicData>
        </a:graphic>
      </p:graphicFrame>
      <p:graphicFrame>
        <p:nvGraphicFramePr>
          <p:cNvPr id="40" name="Table 39">
            <a:extLst>
              <a:ext uri="{FF2B5EF4-FFF2-40B4-BE49-F238E27FC236}">
                <a16:creationId xmlns:a16="http://schemas.microsoft.com/office/drawing/2014/main" id="{BF14F9A1-04FB-0303-4471-2631DF1E2A79}"/>
              </a:ext>
            </a:extLst>
          </p:cNvPr>
          <p:cNvGraphicFramePr>
            <a:graphicFrameLocks noGrp="1"/>
          </p:cNvGraphicFramePr>
          <p:nvPr>
            <p:extLst>
              <p:ext uri="{D42A27DB-BD31-4B8C-83A1-F6EECF244321}">
                <p14:modId xmlns:p14="http://schemas.microsoft.com/office/powerpoint/2010/main" val="1269550409"/>
              </p:ext>
            </p:extLst>
          </p:nvPr>
        </p:nvGraphicFramePr>
        <p:xfrm>
          <a:off x="6803033" y="5689265"/>
          <a:ext cx="2928748" cy="1062834"/>
        </p:xfrm>
        <a:graphic>
          <a:graphicData uri="http://schemas.openxmlformats.org/drawingml/2006/table">
            <a:tbl>
              <a:tblPr firstRow="1" bandRow="1">
                <a:tableStyleId>{5C22544A-7EE6-4342-B048-85BDC9FD1C3A}</a:tableStyleId>
              </a:tblPr>
              <a:tblGrid>
                <a:gridCol w="1464374">
                  <a:extLst>
                    <a:ext uri="{9D8B030D-6E8A-4147-A177-3AD203B41FA5}">
                      <a16:colId xmlns:a16="http://schemas.microsoft.com/office/drawing/2014/main" val="1395259455"/>
                    </a:ext>
                  </a:extLst>
                </a:gridCol>
                <a:gridCol w="1464374">
                  <a:extLst>
                    <a:ext uri="{9D8B030D-6E8A-4147-A177-3AD203B41FA5}">
                      <a16:colId xmlns:a16="http://schemas.microsoft.com/office/drawing/2014/main" val="683455642"/>
                    </a:ext>
                  </a:extLst>
                </a:gridCol>
              </a:tblGrid>
              <a:tr h="348539">
                <a:tc>
                  <a:txBody>
                    <a:bodyPr/>
                    <a:lstStyle/>
                    <a:p>
                      <a:pPr algn="r"/>
                      <a:r>
                        <a:rPr lang="en-GB" sz="900" b="1" dirty="0">
                          <a:solidFill>
                            <a:schemeClr val="bg1"/>
                          </a:solidFill>
                          <a:latin typeface="+mn-lt"/>
                        </a:rPr>
                        <a:t>TITLE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Smurfs</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99779661"/>
                  </a:ext>
                </a:extLst>
              </a:tr>
              <a:tr h="348539">
                <a:tc>
                  <a:txBody>
                    <a:bodyPr/>
                    <a:lstStyle/>
                    <a:p>
                      <a:pPr algn="r"/>
                      <a:r>
                        <a:rPr lang="en-GB" sz="900" b="1" dirty="0">
                          <a:solidFill>
                            <a:schemeClr val="bg1"/>
                          </a:solidFill>
                          <a:latin typeface="+mn-lt"/>
                        </a:rPr>
                        <a:t>RELEASE DATE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18 July 2025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365756">
                <a:tc>
                  <a:txBody>
                    <a:bodyPr/>
                    <a:lstStyle/>
                    <a:p>
                      <a:pPr algn="r"/>
                      <a:r>
                        <a:rPr kumimoji="0" lang="en-GB" sz="900" b="1" i="0" u="none" strike="noStrike" kern="1200" cap="none" spc="0" normalizeH="0" baseline="0" noProof="0" dirty="0">
                          <a:ln>
                            <a:noFill/>
                          </a:ln>
                          <a:solidFill>
                            <a:schemeClr val="bg1"/>
                          </a:solidFill>
                          <a:effectLst/>
                          <a:uLnTx/>
                          <a:uFillTx/>
                          <a:latin typeface="+mn-lt"/>
                          <a:ea typeface="+mn-ea"/>
                          <a:cs typeface="Arial" pitchFamily="34" charset="0"/>
                        </a:rPr>
                        <a:t>IND ADMISSIONS</a:t>
                      </a:r>
                      <a:endParaRPr lang="en-GB" sz="900" b="1" dirty="0">
                        <a:solidFill>
                          <a:schemeClr val="bg1"/>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1" i="0" u="none" strike="noStrike" dirty="0">
                          <a:solidFill>
                            <a:schemeClr val="accent4"/>
                          </a:solidFill>
                          <a:effectLst/>
                          <a:latin typeface="+mn-lt"/>
                        </a:rPr>
                        <a:t>1.4m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bl>
          </a:graphicData>
        </a:graphic>
      </p:graphicFrame>
      <p:graphicFrame>
        <p:nvGraphicFramePr>
          <p:cNvPr id="41" name="Table 40">
            <a:extLst>
              <a:ext uri="{FF2B5EF4-FFF2-40B4-BE49-F238E27FC236}">
                <a16:creationId xmlns:a16="http://schemas.microsoft.com/office/drawing/2014/main" id="{4B628858-0086-37D2-E59B-3B01C5759A18}"/>
              </a:ext>
            </a:extLst>
          </p:cNvPr>
          <p:cNvGraphicFramePr>
            <a:graphicFrameLocks noGrp="1"/>
          </p:cNvGraphicFramePr>
          <p:nvPr>
            <p:extLst>
              <p:ext uri="{D42A27DB-BD31-4B8C-83A1-F6EECF244321}">
                <p14:modId xmlns:p14="http://schemas.microsoft.com/office/powerpoint/2010/main" val="2726148138"/>
              </p:ext>
            </p:extLst>
          </p:nvPr>
        </p:nvGraphicFramePr>
        <p:xfrm>
          <a:off x="10055854" y="5689265"/>
          <a:ext cx="2928748" cy="1062834"/>
        </p:xfrm>
        <a:graphic>
          <a:graphicData uri="http://schemas.openxmlformats.org/drawingml/2006/table">
            <a:tbl>
              <a:tblPr firstRow="1" bandRow="1">
                <a:tableStyleId>{5C22544A-7EE6-4342-B048-85BDC9FD1C3A}</a:tableStyleId>
              </a:tblPr>
              <a:tblGrid>
                <a:gridCol w="1464374">
                  <a:extLst>
                    <a:ext uri="{9D8B030D-6E8A-4147-A177-3AD203B41FA5}">
                      <a16:colId xmlns:a16="http://schemas.microsoft.com/office/drawing/2014/main" val="1395259455"/>
                    </a:ext>
                  </a:extLst>
                </a:gridCol>
                <a:gridCol w="1464374">
                  <a:extLst>
                    <a:ext uri="{9D8B030D-6E8A-4147-A177-3AD203B41FA5}">
                      <a16:colId xmlns:a16="http://schemas.microsoft.com/office/drawing/2014/main" val="683455642"/>
                    </a:ext>
                  </a:extLst>
                </a:gridCol>
              </a:tblGrid>
              <a:tr h="348539">
                <a:tc>
                  <a:txBody>
                    <a:bodyPr/>
                    <a:lstStyle/>
                    <a:p>
                      <a:pPr algn="r"/>
                      <a:r>
                        <a:rPr lang="en-GB" sz="900" b="1" dirty="0">
                          <a:solidFill>
                            <a:schemeClr val="bg1"/>
                          </a:solidFill>
                          <a:latin typeface="+mn-lt"/>
                        </a:rPr>
                        <a:t>TITLE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The Bad Guys 2</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99779661"/>
                  </a:ext>
                </a:extLst>
              </a:tr>
              <a:tr h="348539">
                <a:tc>
                  <a:txBody>
                    <a:bodyPr/>
                    <a:lstStyle/>
                    <a:p>
                      <a:pPr algn="r"/>
                      <a:r>
                        <a:rPr lang="en-GB" sz="900" b="1" dirty="0">
                          <a:solidFill>
                            <a:schemeClr val="bg1"/>
                          </a:solidFill>
                          <a:latin typeface="+mn-lt"/>
                        </a:rPr>
                        <a:t>RELEASE DATE</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GB" sz="1000" b="1" dirty="0">
                          <a:solidFill>
                            <a:schemeClr val="accent4"/>
                          </a:solidFill>
                          <a:latin typeface="+mn-lt"/>
                        </a:rPr>
                        <a:t>1 August 2025</a:t>
                      </a: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365756">
                <a:tc>
                  <a:txBody>
                    <a:bodyPr/>
                    <a:lstStyle/>
                    <a:p>
                      <a:pPr algn="r"/>
                      <a:r>
                        <a:rPr kumimoji="0" lang="en-GB" sz="900" b="1" i="0" u="none" strike="noStrike" kern="1200" cap="none" spc="0" normalizeH="0" baseline="0" noProof="0" dirty="0">
                          <a:ln>
                            <a:noFill/>
                          </a:ln>
                          <a:solidFill>
                            <a:schemeClr val="bg1"/>
                          </a:solidFill>
                          <a:effectLst/>
                          <a:uLnTx/>
                          <a:uFillTx/>
                          <a:latin typeface="+mn-lt"/>
                          <a:ea typeface="+mn-ea"/>
                          <a:cs typeface="Arial" pitchFamily="34" charset="0"/>
                        </a:rPr>
                        <a:t>IND ADMISSIONS</a:t>
                      </a:r>
                      <a:endParaRPr lang="en-GB" sz="900" b="1" dirty="0">
                        <a:solidFill>
                          <a:schemeClr val="bg1"/>
                        </a:solidFill>
                        <a:latin typeface="+mn-lt"/>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00" b="1" i="0" u="none" strike="noStrike" dirty="0">
                          <a:solidFill>
                            <a:schemeClr val="accent4"/>
                          </a:solidFill>
                          <a:effectLst/>
                          <a:latin typeface="+mn-lt"/>
                        </a:rPr>
                        <a:t>1.9m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bl>
          </a:graphicData>
        </a:graphic>
      </p:graphicFrame>
      <p:sp>
        <p:nvSpPr>
          <p:cNvPr id="42" name="Text Placeholder 7">
            <a:extLst>
              <a:ext uri="{FF2B5EF4-FFF2-40B4-BE49-F238E27FC236}">
                <a16:creationId xmlns:a16="http://schemas.microsoft.com/office/drawing/2014/main" id="{4550DBCF-4A3E-275C-04E5-C54835D6D8F8}"/>
              </a:ext>
            </a:extLst>
          </p:cNvPr>
          <p:cNvSpPr txBox="1">
            <a:spLocks/>
          </p:cNvSpPr>
          <p:nvPr/>
        </p:nvSpPr>
        <p:spPr>
          <a:xfrm>
            <a:off x="227422" y="613158"/>
            <a:ext cx="8278403"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chemeClr val="accent6"/>
                </a:solidFill>
              </a:rPr>
              <a:t>These films are a perfect way to reach families across the summer school holidays! </a:t>
            </a:r>
          </a:p>
        </p:txBody>
      </p:sp>
    </p:spTree>
    <p:extLst>
      <p:ext uri="{BB962C8B-B14F-4D97-AF65-F5344CB8AC3E}">
        <p14:creationId xmlns:p14="http://schemas.microsoft.com/office/powerpoint/2010/main" val="93741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2C9-269F-FA33-134D-CD82117A4EE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5A9923C-0414-4C68-75B7-883C2FF47ED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715831" y="1242966"/>
            <a:ext cx="4056194" cy="2602177"/>
          </a:xfrm>
          <a:prstGeom prst="rect">
            <a:avLst/>
          </a:prstGeom>
          <a:effectLst>
            <a:outerShdw blurRad="63500" sx="102000" sy="102000" algn="ctr" rotWithShape="0">
              <a:prstClr val="black">
                <a:alpha val="40000"/>
              </a:prstClr>
            </a:outerShdw>
          </a:effectLst>
        </p:spPr>
      </p:pic>
      <p:sp>
        <p:nvSpPr>
          <p:cNvPr id="2" name="Text Placeholder 11">
            <a:extLst>
              <a:ext uri="{FF2B5EF4-FFF2-40B4-BE49-F238E27FC236}">
                <a16:creationId xmlns:a16="http://schemas.microsoft.com/office/drawing/2014/main" id="{35D4BB00-1FC8-877E-38CD-2C30452769E2}"/>
              </a:ext>
            </a:extLst>
          </p:cNvPr>
          <p:cNvSpPr txBox="1">
            <a:spLocks/>
          </p:cNvSpPr>
          <p:nvPr/>
        </p:nvSpPr>
        <p:spPr bwMode="gray">
          <a:xfrm>
            <a:off x="8957114" y="4094458"/>
            <a:ext cx="4215835" cy="173897"/>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0"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171450" marR="0" lvl="0" indent="-171450" algn="l" defTabSz="961844" rtl="0" eaLnBrk="1" fontAlgn="auto" latinLnBrk="0" hangingPunct="1">
              <a:lnSpc>
                <a:spcPct val="100000"/>
              </a:lnSpc>
              <a:spcBef>
                <a:spcPts val="0"/>
              </a:spcBef>
              <a:spcAft>
                <a:spcPts val="0"/>
              </a:spcAft>
              <a:buClr>
                <a:srgbClr val="000000"/>
              </a:buClr>
              <a:buSzPct val="100000"/>
              <a:buFont typeface="Lucida Grande"/>
              <a:buChar char="-"/>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After re-evaluating its media strategy and insight, </a:t>
            </a:r>
            <a:r>
              <a:rPr kumimoji="0" lang="en-GB" sz="1050" b="0" i="0" u="none" strike="noStrike" kern="1200" cap="none" spc="0" normalizeH="0" baseline="0" noProof="0" dirty="0" err="1">
                <a:ln>
                  <a:noFill/>
                </a:ln>
                <a:solidFill>
                  <a:srgbClr val="000000"/>
                </a:solidFill>
                <a:effectLst/>
                <a:uLnTx/>
                <a:uFillTx/>
                <a:latin typeface="Arial"/>
                <a:ea typeface="+mn-ea"/>
                <a:cs typeface="+mn-cs"/>
              </a:rPr>
              <a:t>Center</a:t>
            </a:r>
            <a:r>
              <a:rPr kumimoji="0" lang="en-GB" sz="1050" b="0" i="0" u="none" strike="noStrike" kern="1200" cap="none" spc="0" normalizeH="0" baseline="0" noProof="0" dirty="0">
                <a:ln>
                  <a:noFill/>
                </a:ln>
                <a:solidFill>
                  <a:srgbClr val="000000"/>
                </a:solidFill>
                <a:effectLst/>
                <a:uLnTx/>
                <a:uFillTx/>
                <a:latin typeface="Arial"/>
                <a:ea typeface="+mn-ea"/>
                <a:cs typeface="+mn-cs"/>
              </a:rPr>
              <a:t> Parcs discovered its advertising had the greatest impact on parents when seen </a:t>
            </a:r>
            <a:r>
              <a:rPr kumimoji="0" lang="en-GB" sz="1050" b="0" i="0" u="none" strike="noStrike" kern="1200" cap="none" spc="0" normalizeH="0" baseline="0" noProof="0" dirty="0">
                <a:ln>
                  <a:noFill/>
                </a:ln>
                <a:solidFill>
                  <a:schemeClr val="accent2"/>
                </a:solidFill>
                <a:effectLst/>
                <a:uLnTx/>
                <a:uFillTx/>
                <a:latin typeface="Arial"/>
                <a:ea typeface="+mn-ea"/>
                <a:cs typeface="+mn-cs"/>
              </a:rPr>
              <a:t>in co-viewing moments </a:t>
            </a:r>
            <a:r>
              <a:rPr kumimoji="0" lang="en-GB" sz="1050" b="0" i="0" u="none" strike="noStrike" kern="1200" cap="none" spc="0" normalizeH="0" baseline="0" noProof="0" dirty="0">
                <a:ln>
                  <a:noFill/>
                </a:ln>
                <a:solidFill>
                  <a:srgbClr val="000000"/>
                </a:solidFill>
                <a:effectLst/>
                <a:uLnTx/>
                <a:uFillTx/>
                <a:latin typeface="Arial"/>
                <a:ea typeface="+mn-ea"/>
                <a:cs typeface="+mn-cs"/>
              </a:rPr>
              <a:t>with the whole family. </a:t>
            </a:r>
          </a:p>
          <a:p>
            <a:pPr marL="171450" marR="0" lvl="0" indent="-171450" algn="l" defTabSz="961844" rtl="0" eaLnBrk="1" fontAlgn="auto" latinLnBrk="0" hangingPunct="1">
              <a:lnSpc>
                <a:spcPct val="100000"/>
              </a:lnSpc>
              <a:spcBef>
                <a:spcPts val="0"/>
              </a:spcBef>
              <a:spcAft>
                <a:spcPts val="0"/>
              </a:spcAft>
              <a:buClr>
                <a:srgbClr val="000000"/>
              </a:buClr>
              <a:buSzPct val="100000"/>
              <a:buFont typeface="Lucida Grande"/>
              <a:buChar char="-"/>
              <a:tabLst/>
              <a:defRPr/>
            </a:pPr>
            <a:endParaRPr lang="en-GB" sz="1050" dirty="0">
              <a:solidFill>
                <a:srgbClr val="000000"/>
              </a:solidFill>
              <a:latin typeface="Arial"/>
            </a:endParaRPr>
          </a:p>
          <a:p>
            <a:pPr marL="171450" indent="-171450">
              <a:lnSpc>
                <a:spcPct val="100000"/>
              </a:lnSpc>
              <a:buClr>
                <a:srgbClr val="000000"/>
              </a:buClr>
              <a:buFont typeface="Lucida Grande"/>
              <a:buChar char="-"/>
              <a:defRPr/>
            </a:pPr>
            <a:r>
              <a:rPr lang="en-GB" sz="1050" dirty="0">
                <a:solidFill>
                  <a:srgbClr val="000000"/>
                </a:solidFill>
                <a:latin typeface="Arial"/>
              </a:rPr>
              <a:t>M</a:t>
            </a:r>
            <a:r>
              <a:rPr kumimoji="0" lang="en-GB" sz="1050" b="0" i="0" u="none" strike="noStrike" kern="1200" cap="none" spc="0" normalizeH="0" baseline="0" noProof="0" dirty="0" err="1">
                <a:ln>
                  <a:noFill/>
                </a:ln>
                <a:solidFill>
                  <a:srgbClr val="000000"/>
                </a:solidFill>
                <a:effectLst/>
                <a:uLnTx/>
                <a:uFillTx/>
                <a:latin typeface="Arial"/>
                <a:ea typeface="+mn-ea"/>
                <a:cs typeface="+mn-cs"/>
              </a:rPr>
              <a:t>oving</a:t>
            </a:r>
            <a:r>
              <a:rPr kumimoji="0" lang="en-GB" sz="1050" b="0" i="0" u="none" strike="noStrike" kern="1200" cap="none" spc="0" normalizeH="0" baseline="0" noProof="0" dirty="0">
                <a:ln>
                  <a:noFill/>
                </a:ln>
                <a:solidFill>
                  <a:srgbClr val="000000"/>
                </a:solidFill>
                <a:effectLst/>
                <a:uLnTx/>
                <a:uFillTx/>
                <a:latin typeface="Arial"/>
                <a:ea typeface="+mn-ea"/>
                <a:cs typeface="+mn-cs"/>
              </a:rPr>
              <a:t> to an ‘always-on’ approach, Centre Parcs bought into </a:t>
            </a:r>
            <a:r>
              <a:rPr kumimoji="0" lang="en-GB" sz="1050" b="0" i="0" u="none" strike="noStrike" kern="1200" cap="none" spc="0" normalizeH="0" baseline="0" noProof="0" dirty="0">
                <a:ln>
                  <a:noFill/>
                </a:ln>
                <a:solidFill>
                  <a:schemeClr val="accent2"/>
                </a:solidFill>
                <a:effectLst/>
                <a:uLnTx/>
                <a:uFillTx/>
                <a:latin typeface="Arial"/>
                <a:ea typeface="+mn-ea"/>
                <a:cs typeface="+mn-cs"/>
              </a:rPr>
              <a:t>efficient family focused films </a:t>
            </a:r>
            <a:r>
              <a:rPr kumimoji="0" lang="en-GB" sz="1050" b="0" i="0" u="none" strike="noStrike" kern="1200" cap="none" spc="0" normalizeH="0" baseline="0" noProof="0" dirty="0">
                <a:ln>
                  <a:noFill/>
                </a:ln>
                <a:solidFill>
                  <a:srgbClr val="000000"/>
                </a:solidFill>
                <a:effectLst/>
                <a:uLnTx/>
                <a:uFillTx/>
                <a:latin typeface="Arial"/>
                <a:ea typeface="+mn-ea"/>
                <a:cs typeface="+mn-cs"/>
              </a:rPr>
              <a:t>and upweighting budgets around key blockbusters including </a:t>
            </a:r>
            <a:r>
              <a:rPr kumimoji="0" lang="en-GB" sz="1050" b="0" i="1" u="none" strike="noStrike" kern="1200" cap="none" spc="0" normalizeH="0" baseline="0" noProof="0" dirty="0">
                <a:ln>
                  <a:noFill/>
                </a:ln>
                <a:solidFill>
                  <a:srgbClr val="000000"/>
                </a:solidFill>
                <a:effectLst/>
                <a:uLnTx/>
                <a:uFillTx/>
                <a:latin typeface="Arial"/>
                <a:ea typeface="+mn-ea"/>
                <a:cs typeface="+mn-cs"/>
              </a:rPr>
              <a:t>Christopher Robin </a:t>
            </a:r>
            <a:r>
              <a:rPr kumimoji="0" lang="en-GB" sz="1050" b="0" i="0" u="none" strike="noStrike" kern="1200" cap="none" spc="0" normalizeH="0" baseline="0" noProof="0" dirty="0">
                <a:ln>
                  <a:noFill/>
                </a:ln>
                <a:solidFill>
                  <a:srgbClr val="000000"/>
                </a:solidFill>
                <a:effectLst/>
                <a:uLnTx/>
                <a:uFillTx/>
                <a:latin typeface="Arial"/>
                <a:ea typeface="+mn-ea"/>
                <a:cs typeface="+mn-cs"/>
              </a:rPr>
              <a:t>and</a:t>
            </a:r>
            <a:r>
              <a:rPr kumimoji="0" lang="en-GB" sz="1050" b="0" i="1" u="none" strike="noStrike" kern="1200" cap="none" spc="0" normalizeH="0" baseline="0" noProof="0" dirty="0">
                <a:ln>
                  <a:noFill/>
                </a:ln>
                <a:solidFill>
                  <a:srgbClr val="000000"/>
                </a:solidFill>
                <a:effectLst/>
                <a:uLnTx/>
                <a:uFillTx/>
                <a:latin typeface="Arial"/>
                <a:ea typeface="+mn-ea"/>
                <a:cs typeface="+mn-cs"/>
              </a:rPr>
              <a:t> Mary Poppins Returns. </a:t>
            </a:r>
          </a:p>
          <a:p>
            <a:pPr marL="171450" indent="-171450">
              <a:lnSpc>
                <a:spcPct val="100000"/>
              </a:lnSpc>
              <a:buClr>
                <a:srgbClr val="000000"/>
              </a:buClr>
              <a:buFont typeface="Lucida Grande"/>
              <a:buChar char="-"/>
              <a:defRPr/>
            </a:pPr>
            <a:endParaRPr lang="en-GB" sz="1050" i="1" dirty="0">
              <a:solidFill>
                <a:srgbClr val="000000"/>
              </a:solidFill>
              <a:latin typeface="Arial"/>
            </a:endParaRPr>
          </a:p>
          <a:p>
            <a:pPr marL="171450" marR="0" lvl="0" indent="-171450" algn="l" defTabSz="961844" rtl="0" eaLnBrk="1" fontAlgn="auto" latinLnBrk="0" hangingPunct="1">
              <a:lnSpc>
                <a:spcPct val="100000"/>
              </a:lnSpc>
              <a:spcBef>
                <a:spcPts val="0"/>
              </a:spcBef>
              <a:spcAft>
                <a:spcPts val="0"/>
              </a:spcAft>
              <a:buClr>
                <a:srgbClr val="000000"/>
              </a:buClr>
              <a:buSzPct val="100000"/>
              <a:buFont typeface="Lucida Grande"/>
              <a:buChar char="-"/>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The cinema activity exceeded all expectations for </a:t>
            </a:r>
            <a:r>
              <a:rPr kumimoji="0" lang="en-GB" sz="1050" b="0" i="0" u="none" strike="noStrike" kern="1200" cap="none" spc="0" normalizeH="0" baseline="0" noProof="0" dirty="0" err="1">
                <a:ln>
                  <a:noFill/>
                </a:ln>
                <a:solidFill>
                  <a:srgbClr val="000000"/>
                </a:solidFill>
                <a:effectLst/>
                <a:uLnTx/>
                <a:uFillTx/>
                <a:latin typeface="Arial"/>
                <a:ea typeface="+mn-ea"/>
                <a:cs typeface="+mn-cs"/>
              </a:rPr>
              <a:t>Center</a:t>
            </a:r>
            <a:r>
              <a:rPr kumimoji="0" lang="en-GB" sz="1050" b="0" i="0" u="none" strike="noStrike" kern="1200" cap="none" spc="0" normalizeH="0" baseline="0" noProof="0" dirty="0">
                <a:ln>
                  <a:noFill/>
                </a:ln>
                <a:solidFill>
                  <a:srgbClr val="000000"/>
                </a:solidFill>
                <a:effectLst/>
                <a:uLnTx/>
                <a:uFillTx/>
                <a:latin typeface="Arial"/>
                <a:ea typeface="+mn-ea"/>
                <a:cs typeface="+mn-cs"/>
              </a:rPr>
              <a:t> Parcs, going above and beyond annual targets to register a 4.9% increase in revenue year-on-year. Moreover, cinema helped </a:t>
            </a:r>
            <a:r>
              <a:rPr kumimoji="0" lang="en-GB" sz="1050" b="0" i="0" u="none" strike="noStrike" kern="1200" cap="none" spc="0" normalizeH="0" baseline="0" noProof="0" dirty="0" err="1">
                <a:ln>
                  <a:noFill/>
                </a:ln>
                <a:solidFill>
                  <a:srgbClr val="000000"/>
                </a:solidFill>
                <a:effectLst/>
                <a:uLnTx/>
                <a:uFillTx/>
                <a:latin typeface="Arial"/>
                <a:ea typeface="+mn-ea"/>
                <a:cs typeface="+mn-cs"/>
              </a:rPr>
              <a:t>Center</a:t>
            </a:r>
            <a:r>
              <a:rPr kumimoji="0" lang="en-GB" sz="1050" b="0" i="0" u="none" strike="noStrike" kern="1200" cap="none" spc="0" normalizeH="0" baseline="0" noProof="0" dirty="0">
                <a:ln>
                  <a:noFill/>
                </a:ln>
                <a:solidFill>
                  <a:srgbClr val="000000"/>
                </a:solidFill>
                <a:effectLst/>
                <a:uLnTx/>
                <a:uFillTx/>
                <a:latin typeface="Arial"/>
                <a:ea typeface="+mn-ea"/>
                <a:cs typeface="+mn-cs"/>
              </a:rPr>
              <a:t> Parcs tackle its primary business challenge with the value of each customer visiting the holiday </a:t>
            </a:r>
            <a:r>
              <a:rPr kumimoji="0" lang="en-GB" sz="1050" b="0" i="0" u="none" strike="noStrike" kern="1200" cap="none" spc="0" normalizeH="0" baseline="0" noProof="0" dirty="0">
                <a:ln>
                  <a:noFill/>
                </a:ln>
                <a:solidFill>
                  <a:schemeClr val="accent2"/>
                </a:solidFill>
                <a:effectLst/>
                <a:uLnTx/>
                <a:uFillTx/>
                <a:latin typeface="Arial"/>
                <a:ea typeface="+mn-ea"/>
                <a:cs typeface="+mn-cs"/>
              </a:rPr>
              <a:t>village increasing by 10%. </a:t>
            </a:r>
          </a:p>
          <a:p>
            <a:pPr marL="171450" indent="-171450">
              <a:lnSpc>
                <a:spcPct val="100000"/>
              </a:lnSpc>
              <a:buClr>
                <a:schemeClr val="bg1"/>
              </a:buClr>
              <a:buFont typeface="Lucida Grande"/>
              <a:buChar char="-"/>
            </a:pPr>
            <a:endParaRPr lang="en-GB" sz="1050" b="0" dirty="0">
              <a:solidFill>
                <a:schemeClr val="accent2"/>
              </a:solidFill>
            </a:endParaRPr>
          </a:p>
          <a:p>
            <a:pPr>
              <a:lnSpc>
                <a:spcPct val="100000"/>
              </a:lnSpc>
              <a:buClr>
                <a:schemeClr val="bg1"/>
              </a:buClr>
            </a:pPr>
            <a:endParaRPr lang="en-GB" sz="1100" b="0" dirty="0">
              <a:solidFill>
                <a:schemeClr val="bg1"/>
              </a:solidFill>
            </a:endParaRPr>
          </a:p>
        </p:txBody>
      </p:sp>
      <p:sp>
        <p:nvSpPr>
          <p:cNvPr id="3" name="Text Placeholder 8">
            <a:extLst>
              <a:ext uri="{FF2B5EF4-FFF2-40B4-BE49-F238E27FC236}">
                <a16:creationId xmlns:a16="http://schemas.microsoft.com/office/drawing/2014/main" id="{34C60CA8-9E18-3BA0-FDE6-21AB1D009C6C}"/>
              </a:ext>
            </a:extLst>
          </p:cNvPr>
          <p:cNvSpPr txBox="1">
            <a:spLocks/>
          </p:cNvSpPr>
          <p:nvPr/>
        </p:nvSpPr>
        <p:spPr bwMode="gray">
          <a:xfrm>
            <a:off x="4590949" y="4088426"/>
            <a:ext cx="4280831" cy="179929"/>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0"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171450" indent="-171450">
              <a:lnSpc>
                <a:spcPct val="100000"/>
              </a:lnSpc>
              <a:buClr>
                <a:schemeClr val="bg1"/>
              </a:buClr>
              <a:buFont typeface="Lucida Grande"/>
              <a:buChar char="-"/>
            </a:pPr>
            <a:r>
              <a:rPr lang="en-GB" sz="1050" b="0" dirty="0">
                <a:solidFill>
                  <a:schemeClr val="bg1"/>
                </a:solidFill>
              </a:rPr>
              <a:t>McDonald’s needed to find a solution that provided them with an environment they could </a:t>
            </a:r>
            <a:r>
              <a:rPr lang="en-GB" sz="1050" b="0" dirty="0">
                <a:solidFill>
                  <a:schemeClr val="accent2"/>
                </a:solidFill>
              </a:rPr>
              <a:t>reach dual viewing more effectively</a:t>
            </a:r>
            <a:r>
              <a:rPr lang="en-GB" sz="1050" b="0" dirty="0">
                <a:solidFill>
                  <a:schemeClr val="bg1"/>
                </a:solidFill>
              </a:rPr>
              <a:t>, reconnecting with families to drive nostalgia and remind them all the reasons why they love Happy Meal – and ultimately improve ROI. </a:t>
            </a:r>
          </a:p>
          <a:p>
            <a:pPr>
              <a:lnSpc>
                <a:spcPct val="100000"/>
              </a:lnSpc>
              <a:buClr>
                <a:schemeClr val="bg1"/>
              </a:buClr>
            </a:pPr>
            <a:endParaRPr lang="en-GB" sz="1050" b="0" dirty="0">
              <a:solidFill>
                <a:schemeClr val="bg1"/>
              </a:solidFill>
            </a:endParaRPr>
          </a:p>
          <a:p>
            <a:pPr marL="171450" indent="-171450">
              <a:lnSpc>
                <a:spcPct val="100000"/>
              </a:lnSpc>
              <a:buClr>
                <a:schemeClr val="bg1"/>
              </a:buClr>
              <a:buFont typeface="Lucida Grande"/>
              <a:buChar char="-"/>
            </a:pPr>
            <a:r>
              <a:rPr lang="en-GB" sz="1050" b="0" dirty="0">
                <a:solidFill>
                  <a:schemeClr val="bg1"/>
                </a:solidFill>
              </a:rPr>
              <a:t>McDonald’s ran various 30” creatives across the year to reflect the current in-store Happy Meal promotions and was featured in the reel ahead of titles including </a:t>
            </a:r>
            <a:r>
              <a:rPr lang="en-GB" sz="1050" b="0" i="1" dirty="0">
                <a:solidFill>
                  <a:schemeClr val="bg1"/>
                </a:solidFill>
              </a:rPr>
              <a:t>Space Jam: A New Legacy, Peter Rabbit 2 </a:t>
            </a:r>
            <a:r>
              <a:rPr lang="en-GB" sz="1050" b="0" dirty="0">
                <a:solidFill>
                  <a:schemeClr val="bg1"/>
                </a:solidFill>
              </a:rPr>
              <a:t>and </a:t>
            </a:r>
            <a:r>
              <a:rPr lang="en-GB" sz="1050" b="0" i="1" dirty="0">
                <a:solidFill>
                  <a:schemeClr val="bg1"/>
                </a:solidFill>
              </a:rPr>
              <a:t>The Croods 2</a:t>
            </a:r>
            <a:r>
              <a:rPr lang="en-GB" sz="1050" b="0" dirty="0">
                <a:solidFill>
                  <a:schemeClr val="bg1"/>
                </a:solidFill>
              </a:rPr>
              <a:t>. </a:t>
            </a:r>
          </a:p>
          <a:p>
            <a:pPr marL="171450" indent="-171450">
              <a:lnSpc>
                <a:spcPct val="100000"/>
              </a:lnSpc>
              <a:buClr>
                <a:schemeClr val="bg1"/>
              </a:buClr>
              <a:buFont typeface="Lucida Grande"/>
              <a:buChar char="-"/>
            </a:pPr>
            <a:endParaRPr lang="en-GB" sz="1050" b="0" dirty="0">
              <a:solidFill>
                <a:schemeClr val="bg1"/>
              </a:solidFill>
            </a:endParaRPr>
          </a:p>
          <a:p>
            <a:pPr marL="171450" indent="-171450">
              <a:lnSpc>
                <a:spcPct val="100000"/>
              </a:lnSpc>
              <a:buClr>
                <a:schemeClr val="bg1"/>
              </a:buClr>
              <a:buFont typeface="Lucida Grande"/>
              <a:buChar char="-"/>
            </a:pPr>
            <a:r>
              <a:rPr kumimoji="0" lang="en-GB" sz="1050" b="0" i="0" u="none" strike="noStrike" kern="1200" cap="none" spc="0" normalizeH="0" baseline="0" noProof="0" dirty="0">
                <a:ln>
                  <a:noFill/>
                </a:ln>
                <a:solidFill>
                  <a:srgbClr val="000000"/>
                </a:solidFill>
                <a:effectLst/>
                <a:uLnTx/>
                <a:uFillTx/>
                <a:latin typeface="Arial"/>
                <a:ea typeface="+mn-ea"/>
                <a:cs typeface="+mn-cs"/>
              </a:rPr>
              <a:t>The </a:t>
            </a:r>
            <a:r>
              <a:rPr kumimoji="0" lang="en-GB" sz="1050" b="0" i="0" u="none" strike="noStrike" kern="1200" cap="none" spc="0" normalizeH="0" baseline="0" noProof="0" dirty="0" err="1">
                <a:ln>
                  <a:noFill/>
                </a:ln>
                <a:solidFill>
                  <a:srgbClr val="000000"/>
                </a:solidFill>
                <a:effectLst/>
                <a:uLnTx/>
                <a:uFillTx/>
                <a:latin typeface="Arial"/>
                <a:ea typeface="+mn-ea"/>
                <a:cs typeface="+mn-cs"/>
              </a:rPr>
              <a:t>Bronz</a:t>
            </a:r>
            <a:r>
              <a:rPr lang="en-GB" sz="1050" dirty="0">
                <a:solidFill>
                  <a:srgbClr val="000000"/>
                </a:solidFill>
                <a:latin typeface="Arial"/>
              </a:rPr>
              <a:t>e Spot laydown worked incredibly well for McDonald’s delivering significant reach among its </a:t>
            </a:r>
            <a:r>
              <a:rPr lang="en-GB" sz="1050" dirty="0">
                <a:solidFill>
                  <a:schemeClr val="accent2"/>
                </a:solidFill>
                <a:latin typeface="Arial"/>
              </a:rPr>
              <a:t>key parent + child audience </a:t>
            </a:r>
            <a:r>
              <a:rPr lang="en-GB" sz="1050" dirty="0">
                <a:solidFill>
                  <a:srgbClr val="000000"/>
                </a:solidFill>
                <a:latin typeface="Arial"/>
              </a:rPr>
              <a:t>as well as driving key brand metrics including awareness, perceptions and consideration. </a:t>
            </a:r>
          </a:p>
          <a:p>
            <a:pPr>
              <a:lnSpc>
                <a:spcPct val="100000"/>
              </a:lnSpc>
              <a:buClr>
                <a:schemeClr val="bg1"/>
              </a:buClr>
            </a:pPr>
            <a:endParaRPr lang="en-GB" sz="1050" dirty="0">
              <a:solidFill>
                <a:srgbClr val="000000"/>
              </a:solidFill>
              <a:latin typeface="Arial"/>
            </a:endParaRPr>
          </a:p>
        </p:txBody>
      </p:sp>
      <p:sp>
        <p:nvSpPr>
          <p:cNvPr id="6" name="Title 5">
            <a:extLst>
              <a:ext uri="{FF2B5EF4-FFF2-40B4-BE49-F238E27FC236}">
                <a16:creationId xmlns:a16="http://schemas.microsoft.com/office/drawing/2014/main" id="{4016DF0E-781D-7B05-FF3F-58D043DB21D8}"/>
              </a:ext>
            </a:extLst>
          </p:cNvPr>
          <p:cNvSpPr>
            <a:spLocks noGrp="1"/>
          </p:cNvSpPr>
          <p:nvPr>
            <p:ph type="title"/>
          </p:nvPr>
        </p:nvSpPr>
        <p:spPr/>
        <p:txBody>
          <a:bodyPr/>
          <a:lstStyle/>
          <a:p>
            <a:r>
              <a:rPr lang="en-GB" sz="2800" dirty="0">
                <a:solidFill>
                  <a:srgbClr val="000000"/>
                </a:solidFill>
              </a:rPr>
              <a:t>Cinema DELIVERS POSITIVE OUTCOMES FOR </a:t>
            </a:r>
            <a:r>
              <a:rPr lang="en-GB" dirty="0">
                <a:solidFill>
                  <a:schemeClr val="accent2">
                    <a:lumMod val="75000"/>
                  </a:schemeClr>
                </a:solidFill>
              </a:rPr>
              <a:t>targeting families</a:t>
            </a:r>
          </a:p>
        </p:txBody>
      </p:sp>
      <p:sp>
        <p:nvSpPr>
          <p:cNvPr id="9" name="Text Placeholder 8">
            <a:extLst>
              <a:ext uri="{FF2B5EF4-FFF2-40B4-BE49-F238E27FC236}">
                <a16:creationId xmlns:a16="http://schemas.microsoft.com/office/drawing/2014/main" id="{95529D8F-4D5F-8C3C-468B-8AEE0BA4F04B}"/>
              </a:ext>
            </a:extLst>
          </p:cNvPr>
          <p:cNvSpPr>
            <a:spLocks noGrp="1"/>
          </p:cNvSpPr>
          <p:nvPr>
            <p:ph type="body" sz="quarter" idx="14"/>
          </p:nvPr>
        </p:nvSpPr>
        <p:spPr>
          <a:xfrm>
            <a:off x="270000" y="709072"/>
            <a:ext cx="12423739" cy="436608"/>
          </a:xfrm>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dirty="0">
                <a:latin typeface="Arial"/>
              </a:rPr>
              <a:t>Looking at our brand lift study databank, it’s evident that c</a:t>
            </a:r>
            <a:r>
              <a:rPr lang="en-GB" sz="1400" b="1" dirty="0">
                <a:solidFill>
                  <a:schemeClr val="accent6"/>
                </a:solidFill>
                <a:latin typeface="Arial"/>
              </a:rPr>
              <a:t>inema drives significant uplifts for your key brands metrics across the full funnel.</a:t>
            </a:r>
            <a:endParaRPr kumimoji="0" lang="en-GB" sz="1400" b="1" i="0" u="none" strike="noStrike" kern="1200" cap="none" spc="0" normalizeH="0" baseline="0" noProof="0" dirty="0">
              <a:ln>
                <a:noFill/>
              </a:ln>
              <a:solidFill>
                <a:schemeClr val="accent6"/>
              </a:solidFill>
              <a:effectLst/>
              <a:uLnTx/>
              <a:uFillTx/>
              <a:latin typeface="Arial"/>
            </a:endParaRPr>
          </a:p>
        </p:txBody>
      </p:sp>
      <p:pic>
        <p:nvPicPr>
          <p:cNvPr id="23" name="Picture 2" descr="MRS Awards | Market Research Society">
            <a:extLst>
              <a:ext uri="{FF2B5EF4-FFF2-40B4-BE49-F238E27FC236}">
                <a16:creationId xmlns:a16="http://schemas.microsoft.com/office/drawing/2014/main" id="{F82BE53C-E0B0-F610-5486-F06CA9D178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6024" y="7244995"/>
            <a:ext cx="1203539" cy="194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8FBDA9-7CF7-55E8-0D3B-B1B43B0E02E1}"/>
              </a:ext>
            </a:extLst>
          </p:cNvPr>
          <p:cNvSpPr txBox="1"/>
          <p:nvPr/>
        </p:nvSpPr>
        <p:spPr>
          <a:xfrm>
            <a:off x="270000" y="1287593"/>
            <a:ext cx="4148761" cy="553998"/>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GB" sz="1200" u="sng" strike="noStrike" kern="1200" cap="none" spc="0" normalizeH="0" baseline="0" noProof="0" dirty="0">
                <a:ln>
                  <a:noFill/>
                </a:ln>
                <a:solidFill>
                  <a:schemeClr val="bg1"/>
                </a:solidFill>
                <a:effectLst/>
                <a:uLnTx/>
                <a:uFillTx/>
                <a:latin typeface="Arial" charset="0"/>
                <a:ea typeface="Arial" charset="0"/>
                <a:cs typeface="Arial" charset="0"/>
              </a:rPr>
              <a:t>Meta-analysis of 9 cinema campaigns: Average uplifts seen from Control (unexposed to cinema ad) vs Test (exposed to cinema ad)</a:t>
            </a:r>
          </a:p>
        </p:txBody>
      </p:sp>
      <p:sp>
        <p:nvSpPr>
          <p:cNvPr id="12" name="Text Placeholder 7">
            <a:extLst>
              <a:ext uri="{FF2B5EF4-FFF2-40B4-BE49-F238E27FC236}">
                <a16:creationId xmlns:a16="http://schemas.microsoft.com/office/drawing/2014/main" id="{DD059A1A-52C3-BACE-08F1-1AFD706AE8D1}"/>
              </a:ext>
            </a:extLst>
          </p:cNvPr>
          <p:cNvSpPr txBox="1">
            <a:spLocks/>
          </p:cNvSpPr>
          <p:nvPr/>
        </p:nvSpPr>
        <p:spPr bwMode="gray">
          <a:xfrm>
            <a:off x="5791200" y="7190473"/>
            <a:ext cx="7526339" cy="276999"/>
          </a:xfrm>
          <a:prstGeom prst="rect">
            <a:avLst/>
          </a:prstGeom>
          <a:ln>
            <a:noFill/>
          </a:ln>
        </p:spPr>
        <p:txBody>
          <a:bodyPr vert="horz" wrap="square"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1008126">
              <a:buClrTx/>
              <a:buSzTx/>
              <a:buFontTx/>
              <a:buNone/>
              <a:defRPr/>
            </a:pPr>
            <a:r>
              <a:rPr lang="en-GB" sz="900" dirty="0"/>
              <a:t>Source: Differentology Cinema Effectiveness Databank (2016 – 2024). </a:t>
            </a:r>
            <a:r>
              <a:rPr lang="en-US" sz="900" dirty="0">
                <a:latin typeface="Arial" charset="0"/>
                <a:ea typeface="Arial" charset="0"/>
                <a:cs typeface="Arial" charset="0"/>
              </a:rPr>
              <a:t>Meta-analysis consists of 9 cinema campaigns that all targeted HP+CH Uplifts based on relative difference between Control (unexposed to ad) vs Test (exposed to ad). Results for all respondents</a:t>
            </a:r>
          </a:p>
        </p:txBody>
      </p:sp>
      <p:sp>
        <p:nvSpPr>
          <p:cNvPr id="7" name="Rectangle: Rounded Corners 6">
            <a:extLst>
              <a:ext uri="{FF2B5EF4-FFF2-40B4-BE49-F238E27FC236}">
                <a16:creationId xmlns:a16="http://schemas.microsoft.com/office/drawing/2014/main" id="{E2740BB9-1578-D54D-B37A-2BE169C27B17}"/>
              </a:ext>
            </a:extLst>
          </p:cNvPr>
          <p:cNvSpPr/>
          <p:nvPr/>
        </p:nvSpPr>
        <p:spPr>
          <a:xfrm>
            <a:off x="270000" y="3009944"/>
            <a:ext cx="4056194" cy="418371"/>
          </a:xfrm>
          <a:prstGeom prst="roundRect">
            <a:avLst/>
          </a:prstGeom>
          <a:no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dirty="0">
                <a:solidFill>
                  <a:schemeClr val="bg1"/>
                </a:solidFill>
              </a:rPr>
              <a:t>Recall</a:t>
            </a:r>
          </a:p>
        </p:txBody>
      </p:sp>
      <p:sp>
        <p:nvSpPr>
          <p:cNvPr id="8" name="Rectangle: Rounded Corners 7">
            <a:extLst>
              <a:ext uri="{FF2B5EF4-FFF2-40B4-BE49-F238E27FC236}">
                <a16:creationId xmlns:a16="http://schemas.microsoft.com/office/drawing/2014/main" id="{25C9A6C0-CC91-438E-44AA-E0F4E6228E13}"/>
              </a:ext>
            </a:extLst>
          </p:cNvPr>
          <p:cNvSpPr/>
          <p:nvPr/>
        </p:nvSpPr>
        <p:spPr>
          <a:xfrm>
            <a:off x="270000" y="2092044"/>
            <a:ext cx="4056194" cy="917900"/>
          </a:xfrm>
          <a:prstGeom prst="roundRect">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a:ea typeface="+mn-ea"/>
                <a:cs typeface="+mn-cs"/>
              </a:rPr>
              <a:t>+30%</a:t>
            </a:r>
          </a:p>
        </p:txBody>
      </p:sp>
      <p:sp>
        <p:nvSpPr>
          <p:cNvPr id="10" name="Rectangle: Rounded Corners 9">
            <a:extLst>
              <a:ext uri="{FF2B5EF4-FFF2-40B4-BE49-F238E27FC236}">
                <a16:creationId xmlns:a16="http://schemas.microsoft.com/office/drawing/2014/main" id="{5429DB1C-1920-B5DE-37C1-A98D77352065}"/>
              </a:ext>
            </a:extLst>
          </p:cNvPr>
          <p:cNvSpPr/>
          <p:nvPr/>
        </p:nvSpPr>
        <p:spPr>
          <a:xfrm>
            <a:off x="270000" y="6170437"/>
            <a:ext cx="4056194" cy="418371"/>
          </a:xfrm>
          <a:prstGeom prst="roundRect">
            <a:avLst/>
          </a:prstGeom>
          <a:no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dirty="0">
                <a:solidFill>
                  <a:schemeClr val="bg1"/>
                </a:solidFill>
              </a:rPr>
              <a:t>Action Intended</a:t>
            </a:r>
          </a:p>
        </p:txBody>
      </p:sp>
      <p:sp>
        <p:nvSpPr>
          <p:cNvPr id="11" name="Rectangle: Rounded Corners 10">
            <a:extLst>
              <a:ext uri="{FF2B5EF4-FFF2-40B4-BE49-F238E27FC236}">
                <a16:creationId xmlns:a16="http://schemas.microsoft.com/office/drawing/2014/main" id="{C5C6C32C-F480-7FB8-BC28-E3B82F56AFA0}"/>
              </a:ext>
            </a:extLst>
          </p:cNvPr>
          <p:cNvSpPr/>
          <p:nvPr/>
        </p:nvSpPr>
        <p:spPr>
          <a:xfrm>
            <a:off x="270000" y="5253503"/>
            <a:ext cx="4056194" cy="917900"/>
          </a:xfrm>
          <a:prstGeom prst="roundRect">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a:ea typeface="+mn-ea"/>
                <a:cs typeface="+mn-cs"/>
              </a:rPr>
              <a:t>+18%</a:t>
            </a:r>
          </a:p>
        </p:txBody>
      </p:sp>
      <p:sp>
        <p:nvSpPr>
          <p:cNvPr id="13" name="Rectangle: Rounded Corners 12">
            <a:extLst>
              <a:ext uri="{FF2B5EF4-FFF2-40B4-BE49-F238E27FC236}">
                <a16:creationId xmlns:a16="http://schemas.microsoft.com/office/drawing/2014/main" id="{3C8474F3-5B45-9FAD-C89A-4A29609EF340}"/>
              </a:ext>
            </a:extLst>
          </p:cNvPr>
          <p:cNvSpPr/>
          <p:nvPr/>
        </p:nvSpPr>
        <p:spPr>
          <a:xfrm>
            <a:off x="270000" y="4602115"/>
            <a:ext cx="4056194" cy="418371"/>
          </a:xfrm>
          <a:prstGeom prst="roundRect">
            <a:avLst/>
          </a:prstGeom>
          <a:no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dirty="0">
                <a:solidFill>
                  <a:schemeClr val="bg1"/>
                </a:solidFill>
              </a:rPr>
              <a:t>Consideration</a:t>
            </a:r>
          </a:p>
        </p:txBody>
      </p:sp>
      <p:sp>
        <p:nvSpPr>
          <p:cNvPr id="20" name="Rectangle: Rounded Corners 19">
            <a:extLst>
              <a:ext uri="{FF2B5EF4-FFF2-40B4-BE49-F238E27FC236}">
                <a16:creationId xmlns:a16="http://schemas.microsoft.com/office/drawing/2014/main" id="{1CB83B7B-6E3A-7708-F310-63F9294BEDEB}"/>
              </a:ext>
            </a:extLst>
          </p:cNvPr>
          <p:cNvSpPr/>
          <p:nvPr/>
        </p:nvSpPr>
        <p:spPr>
          <a:xfrm>
            <a:off x="270000" y="3685186"/>
            <a:ext cx="4056194" cy="917900"/>
          </a:xfrm>
          <a:prstGeom prst="roundRect">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a:ea typeface="+mn-ea"/>
                <a:cs typeface="+mn-cs"/>
              </a:rPr>
              <a:t>+</a:t>
            </a:r>
            <a:r>
              <a:rPr lang="en-GB" sz="4800" b="1" dirty="0">
                <a:solidFill>
                  <a:srgbClr val="FFFFFF"/>
                </a:solidFill>
                <a:latin typeface="Arial"/>
              </a:rPr>
              <a:t>22</a:t>
            </a:r>
            <a:r>
              <a:rPr kumimoji="0" lang="en-GB" sz="4800" b="1" i="0" u="none" strike="noStrike" kern="1200" cap="none" spc="0" normalizeH="0" baseline="0" noProof="0" dirty="0">
                <a:ln>
                  <a:noFill/>
                </a:ln>
                <a:solidFill>
                  <a:srgbClr val="FFFFFF"/>
                </a:solidFill>
                <a:effectLst/>
                <a:uLnTx/>
                <a:uFillTx/>
                <a:latin typeface="Arial"/>
                <a:ea typeface="+mn-ea"/>
                <a:cs typeface="+mn-cs"/>
              </a:rPr>
              <a:t>%</a:t>
            </a:r>
          </a:p>
        </p:txBody>
      </p:sp>
      <p:sp>
        <p:nvSpPr>
          <p:cNvPr id="22" name="Text Placeholder 18">
            <a:extLst>
              <a:ext uri="{FF2B5EF4-FFF2-40B4-BE49-F238E27FC236}">
                <a16:creationId xmlns:a16="http://schemas.microsoft.com/office/drawing/2014/main" id="{5FD73B2A-44FB-647A-E621-0007590DB89E}"/>
              </a:ext>
            </a:extLst>
          </p:cNvPr>
          <p:cNvSpPr txBox="1">
            <a:spLocks/>
          </p:cNvSpPr>
          <p:nvPr/>
        </p:nvSpPr>
        <p:spPr bwMode="gray">
          <a:xfrm>
            <a:off x="9179713" y="3643817"/>
            <a:ext cx="4033068" cy="214058"/>
          </a:xfrm>
          <a:prstGeom prst="rect">
            <a:avLst/>
          </a:prstGeom>
        </p:spPr>
        <p:txBody>
          <a:bodyPr vert="horz" lIns="0" tIns="0" rIns="0" bIns="0" rtlCol="0" anchor="t" anchorCtr="0">
            <a:noAutofit/>
          </a:bodyPr>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solidFill>
                  <a:srgbClr val="FFFFFF"/>
                </a:solidFill>
              </a:rPr>
              <a:t>Birds Eye</a:t>
            </a:r>
          </a:p>
        </p:txBody>
      </p:sp>
      <p:pic>
        <p:nvPicPr>
          <p:cNvPr id="16" name="Picture 15">
            <a:extLst>
              <a:ext uri="{FF2B5EF4-FFF2-40B4-BE49-F238E27FC236}">
                <a16:creationId xmlns:a16="http://schemas.microsoft.com/office/drawing/2014/main" id="{CF050BC6-A906-69D1-5284-34CEC6DE24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90650" y="1221743"/>
            <a:ext cx="4148761" cy="2623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764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FF9588D1-2555-817B-D4CC-0413BC70496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039284" y="870260"/>
            <a:ext cx="2979825" cy="224490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369411A0-2DF7-E310-529E-A778AC471601}"/>
              </a:ext>
            </a:extLst>
          </p:cNvPr>
          <p:cNvSpPr>
            <a:spLocks noGrp="1"/>
          </p:cNvSpPr>
          <p:nvPr>
            <p:ph type="body" sz="quarter" idx="31"/>
          </p:nvPr>
        </p:nvSpPr>
        <p:spPr/>
        <p:txBody>
          <a:bodyPr/>
          <a:lstStyle/>
          <a:p>
            <a:r>
              <a:rPr lang="en-GB" dirty="0"/>
              <a:t>LEGO City &amp; Picturehouse Kids’ Club - Build Their Love For Cinema</a:t>
            </a:r>
          </a:p>
          <a:p>
            <a:endParaRPr lang="en-GB" dirty="0"/>
          </a:p>
        </p:txBody>
      </p:sp>
      <p:sp>
        <p:nvSpPr>
          <p:cNvPr id="11" name="Title 10">
            <a:extLst>
              <a:ext uri="{FF2B5EF4-FFF2-40B4-BE49-F238E27FC236}">
                <a16:creationId xmlns:a16="http://schemas.microsoft.com/office/drawing/2014/main" id="{9B833365-B874-D40D-090A-DF0C9F0D2B18}"/>
              </a:ext>
            </a:extLst>
          </p:cNvPr>
          <p:cNvSpPr>
            <a:spLocks noGrp="1"/>
          </p:cNvSpPr>
          <p:nvPr>
            <p:ph type="title"/>
          </p:nvPr>
        </p:nvSpPr>
        <p:spPr/>
        <p:txBody>
          <a:bodyPr/>
          <a:lstStyle/>
          <a:p>
            <a:r>
              <a:rPr lang="en-GB" dirty="0"/>
              <a:t>Spotlight case study: </a:t>
            </a:r>
            <a:r>
              <a:rPr lang="en-GB" dirty="0">
                <a:solidFill>
                  <a:schemeClr val="accent2"/>
                </a:solidFill>
              </a:rPr>
              <a:t>LEGO</a:t>
            </a:r>
          </a:p>
        </p:txBody>
      </p:sp>
      <p:sp>
        <p:nvSpPr>
          <p:cNvPr id="30" name="Rectangle 29">
            <a:extLst>
              <a:ext uri="{FF2B5EF4-FFF2-40B4-BE49-F238E27FC236}">
                <a16:creationId xmlns:a16="http://schemas.microsoft.com/office/drawing/2014/main" id="{25405DEF-FB84-E8C4-0582-BD28DCC475C6}"/>
              </a:ext>
            </a:extLst>
          </p:cNvPr>
          <p:cNvSpPr/>
          <p:nvPr/>
        </p:nvSpPr>
        <p:spPr>
          <a:xfrm>
            <a:off x="1336456" y="7253016"/>
            <a:ext cx="12096969" cy="215444"/>
          </a:xfrm>
          <a:prstGeom prst="rect">
            <a:avLst/>
          </a:prstGeom>
        </p:spPr>
        <p:txBody>
          <a:bodyPr wrap="square">
            <a:spAutoFit/>
          </a:bodyPr>
          <a:lstStyle/>
          <a:p>
            <a:pPr algn="r" defTabSz="654246">
              <a:defRPr/>
            </a:pPr>
            <a:r>
              <a:rPr lang="en-US" sz="800" dirty="0">
                <a:solidFill>
                  <a:srgbClr val="000000"/>
                </a:solidFill>
                <a:latin typeface="Arial"/>
              </a:rPr>
              <a:t>Source: Lego x DCM Awards Entry 2024</a:t>
            </a:r>
          </a:p>
        </p:txBody>
      </p:sp>
      <p:graphicFrame>
        <p:nvGraphicFramePr>
          <p:cNvPr id="38" name="Table 5">
            <a:extLst>
              <a:ext uri="{FF2B5EF4-FFF2-40B4-BE49-F238E27FC236}">
                <a16:creationId xmlns:a16="http://schemas.microsoft.com/office/drawing/2014/main" id="{8FB2E980-A3C8-88FE-6584-1E6BD4D70546}"/>
              </a:ext>
            </a:extLst>
          </p:cNvPr>
          <p:cNvGraphicFramePr>
            <a:graphicFrameLocks noGrp="1"/>
          </p:cNvGraphicFramePr>
          <p:nvPr/>
        </p:nvGraphicFramePr>
        <p:xfrm>
          <a:off x="270000" y="1020468"/>
          <a:ext cx="6451476" cy="619273"/>
        </p:xfrm>
        <a:graphic>
          <a:graphicData uri="http://schemas.openxmlformats.org/drawingml/2006/table">
            <a:tbl>
              <a:tblPr firstRow="1" bandRow="1">
                <a:tableStyleId>{5C22544A-7EE6-4342-B048-85BDC9FD1C3A}</a:tableStyleId>
              </a:tblPr>
              <a:tblGrid>
                <a:gridCol w="934752">
                  <a:extLst>
                    <a:ext uri="{9D8B030D-6E8A-4147-A177-3AD203B41FA5}">
                      <a16:colId xmlns:a16="http://schemas.microsoft.com/office/drawing/2014/main" val="1043653864"/>
                    </a:ext>
                  </a:extLst>
                </a:gridCol>
                <a:gridCol w="1282800">
                  <a:extLst>
                    <a:ext uri="{9D8B030D-6E8A-4147-A177-3AD203B41FA5}">
                      <a16:colId xmlns:a16="http://schemas.microsoft.com/office/drawing/2014/main" val="1430915649"/>
                    </a:ext>
                  </a:extLst>
                </a:gridCol>
                <a:gridCol w="1533114">
                  <a:extLst>
                    <a:ext uri="{9D8B030D-6E8A-4147-A177-3AD203B41FA5}">
                      <a16:colId xmlns:a16="http://schemas.microsoft.com/office/drawing/2014/main" val="1969532920"/>
                    </a:ext>
                  </a:extLst>
                </a:gridCol>
                <a:gridCol w="1605688">
                  <a:extLst>
                    <a:ext uri="{9D8B030D-6E8A-4147-A177-3AD203B41FA5}">
                      <a16:colId xmlns:a16="http://schemas.microsoft.com/office/drawing/2014/main" val="696929619"/>
                    </a:ext>
                  </a:extLst>
                </a:gridCol>
                <a:gridCol w="1095122">
                  <a:extLst>
                    <a:ext uri="{9D8B030D-6E8A-4147-A177-3AD203B41FA5}">
                      <a16:colId xmlns:a16="http://schemas.microsoft.com/office/drawing/2014/main" val="214587584"/>
                    </a:ext>
                  </a:extLst>
                </a:gridCol>
              </a:tblGrid>
              <a:tr h="288873">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accent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30400">
                <a:tc>
                  <a:txBody>
                    <a:bodyPr/>
                    <a:lstStyle/>
                    <a:p>
                      <a:pPr algn="ctr" fontAlgn="ctr"/>
                      <a:r>
                        <a:rPr lang="en-GB" sz="1050" b="0" i="0" u="none" strike="noStrike" dirty="0">
                          <a:solidFill>
                            <a:srgbClr val="000000"/>
                          </a:solidFill>
                          <a:effectLst/>
                          <a:latin typeface="+mn-lt"/>
                        </a:rPr>
                        <a:t>Retail</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Boys 3-5</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Partnership &amp; Idents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Initiative</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30”, 10”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AFE07F1B-5BFA-5E76-6595-F952AA5868F6}"/>
              </a:ext>
            </a:extLst>
          </p:cNvPr>
          <p:cNvSpPr txBox="1">
            <a:spLocks/>
          </p:cNvSpPr>
          <p:nvPr/>
        </p:nvSpPr>
        <p:spPr bwMode="gray">
          <a:xfrm>
            <a:off x="221283" y="1778338"/>
            <a:ext cx="6451476" cy="484500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altLang="en-US" sz="1200" dirty="0">
                <a:solidFill>
                  <a:schemeClr val="accent2"/>
                </a:solidFill>
                <a:latin typeface="Arial" pitchFamily="34" charset="0"/>
                <a:cs typeface="Arial" pitchFamily="34" charset="0"/>
              </a:rPr>
              <a:t>BACKGROUND</a:t>
            </a:r>
          </a:p>
          <a:p>
            <a:pPr>
              <a:lnSpc>
                <a:spcPct val="100000"/>
              </a:lnSpc>
              <a:spcAft>
                <a:spcPts val="170"/>
              </a:spcAft>
            </a:pPr>
            <a:endParaRPr lang="en-GB" altLang="en-US" sz="1100" dirty="0">
              <a:solidFill>
                <a:schemeClr val="accent2"/>
              </a:solidFill>
              <a:latin typeface="Arial" pitchFamily="34" charset="0"/>
              <a:cs typeface="Arial" pitchFamily="34" charset="0"/>
            </a:endParaRPr>
          </a:p>
          <a:p>
            <a:pPr>
              <a:lnSpc>
                <a:spcPct val="100000"/>
              </a:lnSpc>
              <a:spcAft>
                <a:spcPts val="170"/>
              </a:spcAft>
            </a:pPr>
            <a:r>
              <a:rPr lang="en-GB" altLang="en-US" sz="1100" b="0" dirty="0">
                <a:solidFill>
                  <a:schemeClr val="bg1"/>
                </a:solidFill>
                <a:latin typeface="Arial" pitchFamily="34" charset="0"/>
                <a:cs typeface="Arial" pitchFamily="34" charset="0"/>
              </a:rPr>
              <a:t>LEGO were faced with a challenge – interest among young boys had begun to drop and sales were slowing. To addressing these issues, LEGO wanted to re-establish strong brand loyalty with kids that would last the test of time. Looking to build awareness, drive engagement and convert interest into sales LEGO needed an immersive environment to succeed. </a:t>
            </a:r>
          </a:p>
          <a:p>
            <a:pPr>
              <a:lnSpc>
                <a:spcPct val="100000"/>
              </a:lnSpc>
              <a:spcAft>
                <a:spcPts val="170"/>
              </a:spcAft>
            </a:pPr>
            <a:endParaRPr lang="en-GB" altLang="en-US" sz="1100" b="0" dirty="0">
              <a:solidFill>
                <a:schemeClr val="bg1"/>
              </a:solidFill>
              <a:latin typeface="Arial" pitchFamily="34" charset="0"/>
              <a:cs typeface="Arial" pitchFamily="34" charset="0"/>
            </a:endParaRPr>
          </a:p>
          <a:p>
            <a:pPr>
              <a:lnSpc>
                <a:spcPct val="100000"/>
              </a:lnSpc>
              <a:spcAft>
                <a:spcPts val="170"/>
              </a:spcAft>
            </a:pPr>
            <a:r>
              <a:rPr lang="en-GB" altLang="en-US" sz="1100" b="0" dirty="0">
                <a:solidFill>
                  <a:schemeClr val="bg1"/>
                </a:solidFill>
                <a:latin typeface="Arial" pitchFamily="34" charset="0"/>
                <a:cs typeface="Arial" pitchFamily="34" charset="0"/>
              </a:rPr>
              <a:t>While parents are typically the decision-makers when it comes to purchasing toys for their kids, they often need inspiration amidst an overwhelming sea of options. LEGO saw the opportunity that the ‘family cinema trip’ could offer them – reaching parents and kids together and being able to harness the immersion of cinema to introduce them to a whole new world of play with LEGO City, coining the ‘"Build Their Love for Cinema” proposition. </a:t>
            </a:r>
          </a:p>
          <a:p>
            <a:pPr>
              <a:lnSpc>
                <a:spcPct val="100000"/>
              </a:lnSpc>
              <a:spcAft>
                <a:spcPts val="170"/>
              </a:spcAft>
            </a:pPr>
            <a:endParaRPr lang="en-GB" altLang="en-US" sz="1100" b="0" dirty="0">
              <a:solidFill>
                <a:schemeClr val="bg1"/>
              </a:solidFill>
              <a:latin typeface="Arial" pitchFamily="34" charset="0"/>
              <a:cs typeface="Arial" pitchFamily="34" charset="0"/>
            </a:endParaRPr>
          </a:p>
          <a:p>
            <a:pPr>
              <a:lnSpc>
                <a:spcPct val="100000"/>
              </a:lnSpc>
              <a:spcAft>
                <a:spcPts val="170"/>
              </a:spcAft>
            </a:pPr>
            <a:r>
              <a:rPr lang="en-GB" altLang="en-US" sz="1200" dirty="0">
                <a:solidFill>
                  <a:schemeClr val="accent2"/>
                </a:solidFill>
                <a:latin typeface="Arial" pitchFamily="34" charset="0"/>
                <a:cs typeface="Arial" pitchFamily="34" charset="0"/>
              </a:rPr>
              <a:t>PLAN</a:t>
            </a:r>
          </a:p>
          <a:p>
            <a:pPr>
              <a:lnSpc>
                <a:spcPct val="100000"/>
              </a:lnSpc>
              <a:spcAft>
                <a:spcPts val="170"/>
              </a:spcAft>
            </a:pPr>
            <a:endParaRPr lang="en-GB" altLang="en-US" sz="1100" dirty="0">
              <a:solidFill>
                <a:schemeClr val="accent2"/>
              </a:solidFill>
              <a:latin typeface="Arial" pitchFamily="34" charset="0"/>
              <a:cs typeface="Arial" pitchFamily="34" charset="0"/>
            </a:endParaRPr>
          </a:p>
          <a:p>
            <a:pPr>
              <a:lnSpc>
                <a:spcPct val="100000"/>
              </a:lnSpc>
              <a:spcAft>
                <a:spcPts val="170"/>
              </a:spcAft>
            </a:pPr>
            <a:r>
              <a:rPr lang="en-GB" altLang="en-US" sz="1100" b="0" dirty="0">
                <a:solidFill>
                  <a:schemeClr val="bg1"/>
                </a:solidFill>
                <a:latin typeface="Arial" pitchFamily="34" charset="0"/>
                <a:cs typeface="Arial" pitchFamily="34" charset="0"/>
              </a:rPr>
              <a:t>LEGO partnered with Picturehouse Cinemas and their Saturday Kids' Club, featuring hands-on LEGO City activations across nine Picturehouse cinemas – allowing kids to play with LEGO bricks for free before the screenings, take home samples, and create their own movie posters.  </a:t>
            </a:r>
          </a:p>
          <a:p>
            <a:pPr>
              <a:lnSpc>
                <a:spcPct val="100000"/>
              </a:lnSpc>
              <a:spcAft>
                <a:spcPts val="170"/>
              </a:spcAft>
            </a:pPr>
            <a:endParaRPr lang="en-GB" altLang="en-US" sz="1100" b="0" dirty="0">
              <a:solidFill>
                <a:schemeClr val="bg1"/>
              </a:solidFill>
              <a:latin typeface="Arial" pitchFamily="34" charset="0"/>
              <a:cs typeface="Arial" pitchFamily="34" charset="0"/>
            </a:endParaRPr>
          </a:p>
          <a:p>
            <a:pPr>
              <a:lnSpc>
                <a:spcPct val="100000"/>
              </a:lnSpc>
              <a:spcAft>
                <a:spcPts val="170"/>
              </a:spcAft>
            </a:pPr>
            <a:r>
              <a:rPr lang="en-GB" altLang="en-US" sz="1100" b="0" dirty="0">
                <a:solidFill>
                  <a:schemeClr val="bg1"/>
                </a:solidFill>
                <a:latin typeface="Arial" pitchFamily="34" charset="0"/>
                <a:cs typeface="Arial" pitchFamily="34" charset="0"/>
              </a:rPr>
              <a:t>In addition to the activation, LEGO ran a 30” ad in Picturehouse’s Family AGP, in addition to a bespoke 10” Kids Club ident that drove awareness of the partnership and further cemented the brand at the heart of family trips to the cinema. LEGO also had a huge presence across the Picturehouse website boosting awareness of the partnership and the activations taking place at their local cinemas. </a:t>
            </a:r>
          </a:p>
          <a:p>
            <a:pPr>
              <a:lnSpc>
                <a:spcPct val="100000"/>
              </a:lnSpc>
              <a:spcAft>
                <a:spcPts val="170"/>
              </a:spcAft>
            </a:pPr>
            <a:endParaRPr lang="en-GB" altLang="en-US" sz="1100" b="0" dirty="0">
              <a:solidFill>
                <a:schemeClr val="bg1"/>
              </a:solidFill>
              <a:latin typeface="Arial" pitchFamily="34" charset="0"/>
              <a:cs typeface="Arial" pitchFamily="34" charset="0"/>
            </a:endParaRPr>
          </a:p>
          <a:p>
            <a:pPr>
              <a:lnSpc>
                <a:spcPct val="100000"/>
              </a:lnSpc>
              <a:spcAft>
                <a:spcPts val="170"/>
              </a:spcAft>
            </a:pPr>
            <a:r>
              <a:rPr lang="en-GB" altLang="en-US" sz="1100" b="0" dirty="0">
                <a:solidFill>
                  <a:schemeClr val="bg1"/>
                </a:solidFill>
                <a:latin typeface="Arial" pitchFamily="34" charset="0"/>
                <a:cs typeface="Arial" pitchFamily="34" charset="0"/>
              </a:rPr>
              <a:t>LEGO also ran 8 monthly competitions giving fans the chance to win LEGO City bundles, to further drive product desirability and trial among families.</a:t>
            </a:r>
          </a:p>
          <a:p>
            <a:pPr>
              <a:lnSpc>
                <a:spcPts val="1800"/>
              </a:lnSpc>
            </a:pPr>
            <a:endParaRPr lang="en-GB" sz="1100" b="0" dirty="0">
              <a:solidFill>
                <a:schemeClr val="bg1"/>
              </a:solidFill>
            </a:endParaRPr>
          </a:p>
        </p:txBody>
      </p:sp>
      <p:pic>
        <p:nvPicPr>
          <p:cNvPr id="12" name="Picture 4">
            <a:extLst>
              <a:ext uri="{FF2B5EF4-FFF2-40B4-BE49-F238E27FC236}">
                <a16:creationId xmlns:a16="http://schemas.microsoft.com/office/drawing/2014/main" id="{738810FD-ED51-7F0A-059B-89E954364F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5882" y="870260"/>
            <a:ext cx="3019008" cy="224490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6">
            <a:extLst>
              <a:ext uri="{FF2B5EF4-FFF2-40B4-BE49-F238E27FC236}">
                <a16:creationId xmlns:a16="http://schemas.microsoft.com/office/drawing/2014/main" id="{9A0E04DF-48EF-0F4A-7745-A145548F322B}"/>
              </a:ext>
            </a:extLst>
          </p:cNvPr>
          <p:cNvSpPr txBox="1">
            <a:spLocks/>
          </p:cNvSpPr>
          <p:nvPr/>
        </p:nvSpPr>
        <p:spPr bwMode="gray">
          <a:xfrm>
            <a:off x="6887165" y="3452720"/>
            <a:ext cx="6131944" cy="198675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sz="1200" dirty="0">
                <a:solidFill>
                  <a:schemeClr val="accent2"/>
                </a:solidFill>
              </a:rPr>
              <a:t>RESULTS</a:t>
            </a:r>
          </a:p>
          <a:p>
            <a:pPr>
              <a:lnSpc>
                <a:spcPct val="100000"/>
              </a:lnSpc>
            </a:pPr>
            <a:endParaRPr lang="en-GB" sz="1100" b="0" dirty="0">
              <a:solidFill>
                <a:schemeClr val="bg1"/>
              </a:solidFill>
            </a:endParaRPr>
          </a:p>
          <a:p>
            <a:pPr>
              <a:lnSpc>
                <a:spcPct val="100000"/>
              </a:lnSpc>
            </a:pPr>
            <a:r>
              <a:rPr lang="en-GB" sz="1100" b="0" dirty="0">
                <a:solidFill>
                  <a:schemeClr val="bg1"/>
                </a:solidFill>
              </a:rPr>
              <a:t>In summary, the "Build Their Love for Cinema" campaign revitalised LEGO City, driving brand love and engagement among young audiences and their parents.  </a:t>
            </a:r>
          </a:p>
          <a:p>
            <a:pPr>
              <a:lnSpc>
                <a:spcPct val="100000"/>
              </a:lnSpc>
            </a:pPr>
            <a:endParaRPr lang="en-GB" sz="1100" dirty="0">
              <a:solidFill>
                <a:schemeClr val="accent2"/>
              </a:solidFill>
            </a:endParaRPr>
          </a:p>
          <a:p>
            <a:pPr>
              <a:lnSpc>
                <a:spcPct val="100000"/>
              </a:lnSpc>
            </a:pPr>
            <a:endParaRPr lang="en-GB" sz="1100" dirty="0">
              <a:solidFill>
                <a:schemeClr val="accent2"/>
              </a:solidFill>
            </a:endParaRPr>
          </a:p>
          <a:p>
            <a:pPr>
              <a:lnSpc>
                <a:spcPct val="100000"/>
              </a:lnSpc>
            </a:pPr>
            <a:r>
              <a:rPr lang="en-GB" sz="1100" dirty="0">
                <a:solidFill>
                  <a:schemeClr val="accent2"/>
                </a:solidFill>
              </a:rPr>
              <a:t>AWARENESS</a:t>
            </a:r>
          </a:p>
          <a:p>
            <a:pPr>
              <a:lnSpc>
                <a:spcPct val="100000"/>
              </a:lnSpc>
            </a:pPr>
            <a:r>
              <a:rPr lang="en-GB" sz="1100" b="0" dirty="0">
                <a:solidFill>
                  <a:schemeClr val="bg1"/>
                </a:solidFill>
              </a:rPr>
              <a:t>Increased +6% YOY to almost 70%, exceeding expectations.</a:t>
            </a:r>
            <a:endParaRPr lang="en-GB" sz="1100" b="0" dirty="0">
              <a:solidFill>
                <a:schemeClr val="bg1"/>
              </a:solidFill>
              <a:highlight>
                <a:srgbClr val="FFFF00"/>
              </a:highlight>
            </a:endParaRPr>
          </a:p>
          <a:p>
            <a:pPr>
              <a:lnSpc>
                <a:spcPct val="100000"/>
              </a:lnSpc>
            </a:pPr>
            <a:endParaRPr lang="en-GB" sz="1100" b="0" dirty="0">
              <a:solidFill>
                <a:schemeClr val="bg1"/>
              </a:solidFill>
            </a:endParaRPr>
          </a:p>
          <a:p>
            <a:pPr>
              <a:lnSpc>
                <a:spcPct val="100000"/>
              </a:lnSpc>
            </a:pPr>
            <a:endParaRPr lang="en-GB" sz="1100" b="0" dirty="0">
              <a:solidFill>
                <a:schemeClr val="bg1"/>
              </a:solidFill>
            </a:endParaRPr>
          </a:p>
          <a:p>
            <a:pPr>
              <a:lnSpc>
                <a:spcPct val="100000"/>
              </a:lnSpc>
            </a:pPr>
            <a:r>
              <a:rPr lang="en-GB" sz="1100" dirty="0">
                <a:solidFill>
                  <a:schemeClr val="accent2"/>
                </a:solidFill>
              </a:rPr>
              <a:t>SUCCESSFUL ACTIVATION </a:t>
            </a:r>
            <a:endParaRPr lang="en-GB" sz="1100" b="0" dirty="0">
              <a:solidFill>
                <a:schemeClr val="bg1"/>
              </a:solidFill>
            </a:endParaRPr>
          </a:p>
          <a:p>
            <a:pPr>
              <a:lnSpc>
                <a:spcPct val="100000"/>
              </a:lnSpc>
            </a:pPr>
            <a:r>
              <a:rPr lang="en-GB" sz="1100" b="0" dirty="0">
                <a:solidFill>
                  <a:schemeClr val="bg1"/>
                </a:solidFill>
              </a:rPr>
              <a:t>The LEGO City activations were also a success for Picturehouse Cinemas, with those cinemas hosting the activations seeing a +74% increase in Kids Club admissions. </a:t>
            </a:r>
          </a:p>
          <a:p>
            <a:pPr>
              <a:lnSpc>
                <a:spcPct val="100000"/>
              </a:lnSpc>
            </a:pPr>
            <a:endParaRPr lang="en-GB" sz="1100" b="0" dirty="0">
              <a:solidFill>
                <a:schemeClr val="bg1"/>
              </a:solidFill>
            </a:endParaRPr>
          </a:p>
          <a:p>
            <a:pPr>
              <a:lnSpc>
                <a:spcPct val="100000"/>
              </a:lnSpc>
            </a:pPr>
            <a:endParaRPr lang="en-GB" sz="1100" b="0" dirty="0">
              <a:solidFill>
                <a:schemeClr val="bg1"/>
              </a:solidFill>
            </a:endParaRPr>
          </a:p>
          <a:p>
            <a:pPr>
              <a:lnSpc>
                <a:spcPct val="100000"/>
              </a:lnSpc>
            </a:pPr>
            <a:r>
              <a:rPr lang="en-GB" sz="1100" dirty="0">
                <a:solidFill>
                  <a:schemeClr val="accent2"/>
                </a:solidFill>
              </a:rPr>
              <a:t>INCREASED PRODUCT SHARE </a:t>
            </a:r>
            <a:endParaRPr lang="en-GB" sz="1100" b="0" dirty="0">
              <a:solidFill>
                <a:schemeClr val="bg1"/>
              </a:solidFill>
            </a:endParaRPr>
          </a:p>
          <a:p>
            <a:pPr>
              <a:lnSpc>
                <a:spcPct val="100000"/>
              </a:lnSpc>
            </a:pPr>
            <a:r>
              <a:rPr lang="en-GB" sz="1100" b="0" dirty="0">
                <a:solidFill>
                  <a:schemeClr val="bg1"/>
                </a:solidFill>
              </a:rPr>
              <a:t>The active consumer share among boys aged 3-5 grew by +18%, surpassing LEGO’s goal and showcasing the effectiveness of the high impact and hands-on media strategy. </a:t>
            </a:r>
          </a:p>
          <a:p>
            <a:pPr>
              <a:lnSpc>
                <a:spcPct val="100000"/>
              </a:lnSpc>
            </a:pPr>
            <a:endParaRPr lang="en-GB" sz="1100" b="0" dirty="0">
              <a:solidFill>
                <a:schemeClr val="bg1"/>
              </a:solidFill>
            </a:endParaRPr>
          </a:p>
        </p:txBody>
      </p:sp>
      <p:sp>
        <p:nvSpPr>
          <p:cNvPr id="17" name="TextBox 16">
            <a:extLst>
              <a:ext uri="{FF2B5EF4-FFF2-40B4-BE49-F238E27FC236}">
                <a16:creationId xmlns:a16="http://schemas.microsoft.com/office/drawing/2014/main" id="{13A91CAA-25D2-70C4-15F6-FB81C38C18DF}"/>
              </a:ext>
            </a:extLst>
          </p:cNvPr>
          <p:cNvSpPr txBox="1"/>
          <p:nvPr/>
        </p:nvSpPr>
        <p:spPr>
          <a:xfrm rot="2118996">
            <a:off x="10364679" y="642988"/>
            <a:ext cx="3511913" cy="416442"/>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rgbClr val="990000"/>
          </a:solidFill>
          <a:ln>
            <a:noFill/>
          </a:ln>
        </p:spPr>
        <p:txBody>
          <a:bodyPr wrap="square" rtlCol="0">
            <a:spAutoFit/>
          </a:bodyPr>
          <a:lstStyle/>
          <a:p>
            <a:pPr algn="ctr"/>
            <a:r>
              <a:rPr lang="en-GB" sz="1050" b="1" dirty="0">
                <a:solidFill>
                  <a:srgbClr val="FFFFFF"/>
                </a:solidFill>
              </a:rPr>
              <a:t>DCM Awards Winner</a:t>
            </a:r>
          </a:p>
          <a:p>
            <a:pPr algn="ctr"/>
            <a:r>
              <a:rPr lang="en-GB" sz="1050" b="1" dirty="0">
                <a:solidFill>
                  <a:srgbClr val="FFFFFF"/>
                </a:solidFill>
              </a:rPr>
              <a:t>Best Use of Cinema (Small)</a:t>
            </a:r>
          </a:p>
        </p:txBody>
      </p:sp>
    </p:spTree>
    <p:extLst>
      <p:ext uri="{BB962C8B-B14F-4D97-AF65-F5344CB8AC3E}">
        <p14:creationId xmlns:p14="http://schemas.microsoft.com/office/powerpoint/2010/main" val="8871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80" name="Picture 12">
            <a:extLst>
              <a:ext uri="{FF2B5EF4-FFF2-40B4-BE49-F238E27FC236}">
                <a16:creationId xmlns:a16="http://schemas.microsoft.com/office/drawing/2014/main" id="{C70DA7DC-E84D-C4AB-4E3D-C98CEADFE6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55514" y="1220314"/>
            <a:ext cx="4147467" cy="4560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578" name="Picture 10">
            <a:extLst>
              <a:ext uri="{FF2B5EF4-FFF2-40B4-BE49-F238E27FC236}">
                <a16:creationId xmlns:a16="http://schemas.microsoft.com/office/drawing/2014/main" id="{03C027B7-9817-37DA-C392-50A91C7651F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81955" y="1220315"/>
            <a:ext cx="4107499" cy="4560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574" name="Picture 6">
            <a:extLst>
              <a:ext uri="{FF2B5EF4-FFF2-40B4-BE49-F238E27FC236}">
                <a16:creationId xmlns:a16="http://schemas.microsoft.com/office/drawing/2014/main" id="{735129D8-888F-51C1-AB6D-18F6947E50F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91" r="-1"/>
          <a:stretch/>
        </p:blipFill>
        <p:spPr bwMode="auto">
          <a:xfrm>
            <a:off x="381060" y="1220314"/>
            <a:ext cx="4129738" cy="4560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E1F8EABF-C9DC-E5AA-947D-F07D817F514D}"/>
              </a:ext>
            </a:extLst>
          </p:cNvPr>
          <p:cNvSpPr>
            <a:spLocks noGrp="1"/>
          </p:cNvSpPr>
          <p:nvPr>
            <p:ph type="title"/>
          </p:nvPr>
        </p:nvSpPr>
        <p:spPr/>
        <p:txBody>
          <a:bodyPr/>
          <a:lstStyle/>
          <a:p>
            <a:r>
              <a:rPr lang="en-GB" dirty="0">
                <a:solidFill>
                  <a:schemeClr val="bg1"/>
                </a:solidFill>
              </a:rPr>
              <a:t>HP+CH films have an abundance of scale</a:t>
            </a:r>
          </a:p>
        </p:txBody>
      </p:sp>
      <p:sp>
        <p:nvSpPr>
          <p:cNvPr id="11" name="Text Placeholder 10">
            <a:extLst>
              <a:ext uri="{FF2B5EF4-FFF2-40B4-BE49-F238E27FC236}">
                <a16:creationId xmlns:a16="http://schemas.microsoft.com/office/drawing/2014/main" id="{7D21F2D6-0CC7-4C92-B324-6AFCAEE0A5EB}"/>
              </a:ext>
            </a:extLst>
          </p:cNvPr>
          <p:cNvSpPr>
            <a:spLocks noGrp="1"/>
          </p:cNvSpPr>
          <p:nvPr>
            <p:ph type="body" sz="quarter" idx="17"/>
          </p:nvPr>
        </p:nvSpPr>
        <p:spPr>
          <a:xfrm>
            <a:off x="381059" y="5952268"/>
            <a:ext cx="4140005" cy="172963"/>
          </a:xfrm>
        </p:spPr>
        <p:txBody>
          <a:bodyPr/>
          <a:lstStyle/>
          <a:p>
            <a:r>
              <a:rPr lang="en-GB" dirty="0"/>
              <a:t>Inside Out 2</a:t>
            </a:r>
          </a:p>
        </p:txBody>
      </p:sp>
      <p:sp>
        <p:nvSpPr>
          <p:cNvPr id="12" name="Text Placeholder 11">
            <a:extLst>
              <a:ext uri="{FF2B5EF4-FFF2-40B4-BE49-F238E27FC236}">
                <a16:creationId xmlns:a16="http://schemas.microsoft.com/office/drawing/2014/main" id="{F88586DE-EF19-53BE-3FA9-A59B9E134A70}"/>
              </a:ext>
            </a:extLst>
          </p:cNvPr>
          <p:cNvSpPr>
            <a:spLocks noGrp="1"/>
          </p:cNvSpPr>
          <p:nvPr>
            <p:ph type="body" sz="quarter" idx="18"/>
          </p:nvPr>
        </p:nvSpPr>
        <p:spPr>
          <a:xfrm>
            <a:off x="381059" y="6161177"/>
            <a:ext cx="4140005" cy="172963"/>
          </a:xfrm>
        </p:spPr>
        <p:txBody>
          <a:bodyPr/>
          <a:lstStyle/>
          <a:p>
            <a:r>
              <a:rPr lang="en-GB" dirty="0"/>
              <a:t>The sequel grossed an impressive $1.675 billion globally, making it the eighth highest-grossing film of all time. It also became Pixar's highest-grossing film and the top-grossing animated movie ever.</a:t>
            </a:r>
          </a:p>
          <a:p>
            <a:endParaRPr lang="en-GB" dirty="0"/>
          </a:p>
        </p:txBody>
      </p:sp>
      <p:sp>
        <p:nvSpPr>
          <p:cNvPr id="14" name="Text Placeholder 13">
            <a:extLst>
              <a:ext uri="{FF2B5EF4-FFF2-40B4-BE49-F238E27FC236}">
                <a16:creationId xmlns:a16="http://schemas.microsoft.com/office/drawing/2014/main" id="{884DB084-E49C-1516-328A-1BDADE19EFE5}"/>
              </a:ext>
            </a:extLst>
          </p:cNvPr>
          <p:cNvSpPr>
            <a:spLocks noGrp="1"/>
          </p:cNvSpPr>
          <p:nvPr>
            <p:ph type="body" sz="quarter" idx="20"/>
          </p:nvPr>
        </p:nvSpPr>
        <p:spPr>
          <a:xfrm>
            <a:off x="4669371" y="5953538"/>
            <a:ext cx="4128763" cy="172963"/>
          </a:xfrm>
        </p:spPr>
        <p:txBody>
          <a:bodyPr/>
          <a:lstStyle/>
          <a:p>
            <a:r>
              <a:rPr lang="en-GB" dirty="0"/>
              <a:t>Despicable Me 4</a:t>
            </a:r>
          </a:p>
        </p:txBody>
      </p:sp>
      <p:sp>
        <p:nvSpPr>
          <p:cNvPr id="15" name="Text Placeholder 14">
            <a:extLst>
              <a:ext uri="{FF2B5EF4-FFF2-40B4-BE49-F238E27FC236}">
                <a16:creationId xmlns:a16="http://schemas.microsoft.com/office/drawing/2014/main" id="{429FED5B-D063-61D6-03E0-EB0B7088A652}"/>
              </a:ext>
            </a:extLst>
          </p:cNvPr>
          <p:cNvSpPr>
            <a:spLocks noGrp="1"/>
          </p:cNvSpPr>
          <p:nvPr>
            <p:ph type="body" sz="quarter" idx="21"/>
          </p:nvPr>
        </p:nvSpPr>
        <p:spPr>
          <a:xfrm>
            <a:off x="4669371" y="6121263"/>
            <a:ext cx="4128763" cy="172963"/>
          </a:xfrm>
        </p:spPr>
        <p:txBody>
          <a:bodyPr/>
          <a:lstStyle/>
          <a:p>
            <a:r>
              <a:rPr lang="en-GB" dirty="0"/>
              <a:t>The Despicable Me franchise is a banker. </a:t>
            </a:r>
          </a:p>
          <a:p>
            <a:r>
              <a:rPr lang="en-GB" dirty="0"/>
              <a:t>Films 1, 2 and 3 all delivered between £47m - £48m at the UK Box Office.</a:t>
            </a:r>
          </a:p>
          <a:p>
            <a:r>
              <a:rPr lang="en-GB" dirty="0"/>
              <a:t>Despicable Me 4 is currently on £45.8m…</a:t>
            </a:r>
          </a:p>
          <a:p>
            <a:endParaRPr lang="en-GB" sz="1400" dirty="0"/>
          </a:p>
        </p:txBody>
      </p:sp>
      <p:sp>
        <p:nvSpPr>
          <p:cNvPr id="17" name="Text Placeholder 16">
            <a:extLst>
              <a:ext uri="{FF2B5EF4-FFF2-40B4-BE49-F238E27FC236}">
                <a16:creationId xmlns:a16="http://schemas.microsoft.com/office/drawing/2014/main" id="{E6C4533D-929D-DC91-6760-D20209723EAD}"/>
              </a:ext>
            </a:extLst>
          </p:cNvPr>
          <p:cNvSpPr>
            <a:spLocks noGrp="1"/>
          </p:cNvSpPr>
          <p:nvPr>
            <p:ph type="body" sz="quarter" idx="23"/>
          </p:nvPr>
        </p:nvSpPr>
        <p:spPr>
          <a:xfrm>
            <a:off x="8946441" y="5953538"/>
            <a:ext cx="4165615" cy="172963"/>
          </a:xfrm>
        </p:spPr>
        <p:txBody>
          <a:bodyPr/>
          <a:lstStyle/>
          <a:p>
            <a:r>
              <a:rPr lang="en-GB" dirty="0"/>
              <a:t>Kung Fu Panda 4</a:t>
            </a:r>
          </a:p>
        </p:txBody>
      </p:sp>
      <p:sp>
        <p:nvSpPr>
          <p:cNvPr id="18" name="Text Placeholder 17">
            <a:extLst>
              <a:ext uri="{FF2B5EF4-FFF2-40B4-BE49-F238E27FC236}">
                <a16:creationId xmlns:a16="http://schemas.microsoft.com/office/drawing/2014/main" id="{C5900717-AA25-617F-3C94-BA5C2BC3A828}"/>
              </a:ext>
            </a:extLst>
          </p:cNvPr>
          <p:cNvSpPr>
            <a:spLocks noGrp="1"/>
          </p:cNvSpPr>
          <p:nvPr>
            <p:ph type="body" sz="quarter" idx="24"/>
          </p:nvPr>
        </p:nvSpPr>
        <p:spPr>
          <a:xfrm>
            <a:off x="8946441" y="6121263"/>
            <a:ext cx="4165615" cy="172963"/>
          </a:xfrm>
        </p:spPr>
        <p:txBody>
          <a:bodyPr/>
          <a:lstStyle/>
          <a:p>
            <a:r>
              <a:rPr lang="en-GB" dirty="0"/>
              <a:t>5</a:t>
            </a:r>
            <a:r>
              <a:rPr lang="en-GB" baseline="30000" dirty="0"/>
              <a:t>th</a:t>
            </a:r>
            <a:r>
              <a:rPr lang="en-GB" dirty="0"/>
              <a:t> highest grossing film at the UK Box Office YTD. Its performance highlights the franchise's lasting appeal, with Kung Fu Panda 4 emerging as one of the top animated films of the decade so far.</a:t>
            </a:r>
          </a:p>
          <a:p>
            <a:endParaRPr lang="en-GB" dirty="0"/>
          </a:p>
          <a:p>
            <a:endParaRPr lang="en-GB" dirty="0"/>
          </a:p>
        </p:txBody>
      </p:sp>
      <p:sp>
        <p:nvSpPr>
          <p:cNvPr id="19" name="Text Placeholder 18">
            <a:extLst>
              <a:ext uri="{FF2B5EF4-FFF2-40B4-BE49-F238E27FC236}">
                <a16:creationId xmlns:a16="http://schemas.microsoft.com/office/drawing/2014/main" id="{E8A75F95-8065-3083-D593-4F8938399996}"/>
              </a:ext>
            </a:extLst>
          </p:cNvPr>
          <p:cNvSpPr>
            <a:spLocks noGrp="1"/>
          </p:cNvSpPr>
          <p:nvPr>
            <p:ph type="body" sz="quarter" idx="27"/>
          </p:nvPr>
        </p:nvSpPr>
        <p:spPr>
          <a:xfrm>
            <a:off x="270623" y="651956"/>
            <a:ext cx="12832357" cy="436608"/>
          </a:xfrm>
        </p:spPr>
        <p:txBody>
          <a:bodyPr/>
          <a:lstStyle/>
          <a:p>
            <a:r>
              <a:rPr lang="en-GB" dirty="0"/>
              <a:t>2024 has demonstrated the success, desire and need to watch these sophisticated family films</a:t>
            </a:r>
          </a:p>
        </p:txBody>
      </p:sp>
    </p:spTree>
    <p:extLst>
      <p:ext uri="{BB962C8B-B14F-4D97-AF65-F5344CB8AC3E}">
        <p14:creationId xmlns:p14="http://schemas.microsoft.com/office/powerpoint/2010/main" val="10965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AC07E-3C6D-496E-9333-F47F8AC6F719}"/>
              </a:ext>
            </a:extLst>
          </p:cNvPr>
          <p:cNvSpPr>
            <a:spLocks noGrp="1"/>
          </p:cNvSpPr>
          <p:nvPr>
            <p:ph type="title"/>
          </p:nvPr>
        </p:nvSpPr>
        <p:spPr/>
        <p:txBody>
          <a:bodyPr/>
          <a:lstStyle/>
          <a:p>
            <a:r>
              <a:rPr lang="en-GB" dirty="0">
                <a:solidFill>
                  <a:schemeClr val="accent4"/>
                </a:solidFill>
              </a:rPr>
              <a:t>Maximise: </a:t>
            </a:r>
            <a:r>
              <a:rPr lang="en-GB" dirty="0">
                <a:solidFill>
                  <a:schemeClr val="bg1"/>
                </a:solidFill>
              </a:rPr>
              <a:t>houseperson with children reach </a:t>
            </a:r>
            <a:r>
              <a:rPr lang="en-GB" dirty="0"/>
              <a:t>with cinema</a:t>
            </a:r>
          </a:p>
        </p:txBody>
      </p:sp>
      <p:sp>
        <p:nvSpPr>
          <p:cNvPr id="13" name="Text Placeholder 12">
            <a:extLst>
              <a:ext uri="{FF2B5EF4-FFF2-40B4-BE49-F238E27FC236}">
                <a16:creationId xmlns:a16="http://schemas.microsoft.com/office/drawing/2014/main" id="{338D0350-FCDC-415B-B0F3-49C32F5DCC11}"/>
              </a:ext>
            </a:extLst>
          </p:cNvPr>
          <p:cNvSpPr>
            <a:spLocks noGrp="1"/>
          </p:cNvSpPr>
          <p:nvPr>
            <p:ph type="body" sz="quarter" idx="14"/>
          </p:nvPr>
        </p:nvSpPr>
        <p:spPr/>
        <p:txBody>
          <a:bodyPr/>
          <a:lstStyle/>
          <a:p>
            <a:r>
              <a:rPr lang="en-GB" dirty="0"/>
              <a:t>Redistributing weight from linear TV into cinema can increase total campaign weight for key audiences – as seen below with this £2.5m AV budget example. </a:t>
            </a:r>
          </a:p>
        </p:txBody>
      </p:sp>
      <p:sp>
        <p:nvSpPr>
          <p:cNvPr id="12" name="Text Placeholder 11">
            <a:extLst>
              <a:ext uri="{FF2B5EF4-FFF2-40B4-BE49-F238E27FC236}">
                <a16:creationId xmlns:a16="http://schemas.microsoft.com/office/drawing/2014/main" id="{DA4B9B38-0FC1-4B4F-A059-4F2003F51CEF}"/>
              </a:ext>
            </a:extLst>
          </p:cNvPr>
          <p:cNvSpPr>
            <a:spLocks noGrp="1"/>
          </p:cNvSpPr>
          <p:nvPr>
            <p:ph type="body" sz="quarter" idx="11"/>
          </p:nvPr>
        </p:nvSpPr>
        <p:spPr>
          <a:xfrm>
            <a:off x="6282663" y="7208159"/>
            <a:ext cx="7015825" cy="209032"/>
          </a:xfrm>
        </p:spPr>
        <p:txBody>
          <a:bodyPr/>
          <a:lstStyle/>
          <a:p>
            <a:pPr algn="r" defTabSz="914491"/>
            <a:r>
              <a:rPr lang="en-US" sz="800" dirty="0">
                <a:solidFill>
                  <a:srgbClr val="000000"/>
                </a:solidFill>
                <a:latin typeface="Arial" pitchFamily="34" charset="0"/>
                <a:ea typeface="Arial" pitchFamily="34" charset="-122"/>
                <a:cs typeface="Arial" pitchFamily="34" charset="-120"/>
              </a:rPr>
              <a:t>Source: DCM AV </a:t>
            </a:r>
            <a:r>
              <a:rPr lang="en-US" sz="800">
                <a:solidFill>
                  <a:srgbClr val="000000"/>
                </a:solidFill>
                <a:latin typeface="Arial" pitchFamily="34" charset="0"/>
                <a:ea typeface="Arial" pitchFamily="34" charset="-122"/>
                <a:cs typeface="Arial" pitchFamily="34" charset="-120"/>
              </a:rPr>
              <a:t>Reach Maximiser, </a:t>
            </a:r>
            <a:r>
              <a:rPr lang="en-US" sz="800" dirty="0">
                <a:solidFill>
                  <a:srgbClr val="000000"/>
                </a:solidFill>
                <a:latin typeface="Arial" pitchFamily="34" charset="0"/>
                <a:ea typeface="Arial" pitchFamily="34" charset="-122"/>
                <a:cs typeface="Arial" pitchFamily="34" charset="-120"/>
              </a:rPr>
              <a:t>powered by IPA TouchPoints data</a:t>
            </a:r>
            <a:endParaRPr lang="en-US" sz="800" dirty="0">
              <a:solidFill>
                <a:prstClr val="black"/>
              </a:solidFill>
              <a:latin typeface="Calibri" panose="020F0502020204030204"/>
            </a:endParaRPr>
          </a:p>
        </p:txBody>
      </p:sp>
      <p:graphicFrame>
        <p:nvGraphicFramePr>
          <p:cNvPr id="10" name="Chart 0">
            <a:extLst>
              <a:ext uri="{FF2B5EF4-FFF2-40B4-BE49-F238E27FC236}">
                <a16:creationId xmlns:a16="http://schemas.microsoft.com/office/drawing/2014/main" id="{C08B5364-3CA9-45D0-90A6-5167257FDD94}"/>
              </a:ext>
            </a:extLst>
          </p:cNvPr>
          <p:cNvGraphicFramePr/>
          <p:nvPr/>
        </p:nvGraphicFramePr>
        <p:xfrm>
          <a:off x="191728" y="1443125"/>
          <a:ext cx="5212696" cy="49840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1">
            <a:extLst>
              <a:ext uri="{FF2B5EF4-FFF2-40B4-BE49-F238E27FC236}">
                <a16:creationId xmlns:a16="http://schemas.microsoft.com/office/drawing/2014/main" id="{CA4335F2-7DF2-4781-831B-C272BAEDC3E5}"/>
              </a:ext>
            </a:extLst>
          </p:cNvPr>
          <p:cNvSpPr/>
          <p:nvPr/>
        </p:nvSpPr>
        <p:spPr>
          <a:xfrm>
            <a:off x="191728" y="1752179"/>
            <a:ext cx="5212696" cy="4563395"/>
          </a:xfrm>
          <a:prstGeom prst="rect">
            <a:avLst/>
          </a:prstGeom>
          <a:noFill/>
          <a:ln/>
        </p:spPr>
        <p:txBody>
          <a:bodyPr wrap="square" rtlCol="0" anchor="ctr"/>
          <a:lstStyle/>
          <a:p>
            <a:pPr algn="ctr" defTabSz="914491"/>
            <a:r>
              <a:rPr lang="en-US" sz="1800" b="1" dirty="0">
                <a:solidFill>
                  <a:srgbClr val="000000"/>
                </a:solidFill>
              </a:rPr>
              <a:t>73.3% </a:t>
            </a:r>
          </a:p>
          <a:p>
            <a:pPr algn="ctr" defTabSz="914491"/>
            <a:r>
              <a:rPr lang="en-US" sz="1800" b="1" dirty="0">
                <a:solidFill>
                  <a:srgbClr val="000000"/>
                </a:solidFill>
              </a:rPr>
              <a:t>HPCH</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graphicFrame>
        <p:nvGraphicFramePr>
          <p:cNvPr id="14" name="Chart 1">
            <a:extLst>
              <a:ext uri="{FF2B5EF4-FFF2-40B4-BE49-F238E27FC236}">
                <a16:creationId xmlns:a16="http://schemas.microsoft.com/office/drawing/2014/main" id="{95036376-DD7E-48E3-AFD8-9A53208F7C0A}"/>
              </a:ext>
            </a:extLst>
          </p:cNvPr>
          <p:cNvGraphicFramePr/>
          <p:nvPr>
            <p:extLst>
              <p:ext uri="{D42A27DB-BD31-4B8C-83A1-F6EECF244321}">
                <p14:modId xmlns:p14="http://schemas.microsoft.com/office/powerpoint/2010/main" val="412179552"/>
              </p:ext>
            </p:extLst>
          </p:nvPr>
        </p:nvGraphicFramePr>
        <p:xfrm>
          <a:off x="5432178" y="1443125"/>
          <a:ext cx="5212696" cy="498406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2">
            <a:extLst>
              <a:ext uri="{FF2B5EF4-FFF2-40B4-BE49-F238E27FC236}">
                <a16:creationId xmlns:a16="http://schemas.microsoft.com/office/drawing/2014/main" id="{719AF5D5-9FF8-455D-8161-660A94D1BE93}"/>
              </a:ext>
            </a:extLst>
          </p:cNvPr>
          <p:cNvSpPr/>
          <p:nvPr/>
        </p:nvSpPr>
        <p:spPr>
          <a:xfrm>
            <a:off x="5432178" y="1747992"/>
            <a:ext cx="5212696" cy="4563395"/>
          </a:xfrm>
          <a:prstGeom prst="rect">
            <a:avLst/>
          </a:prstGeom>
          <a:noFill/>
          <a:ln/>
        </p:spPr>
        <p:txBody>
          <a:bodyPr wrap="square" rtlCol="0" anchor="ctr"/>
          <a:lstStyle/>
          <a:p>
            <a:pPr algn="ctr" defTabSz="914491"/>
            <a:r>
              <a:rPr lang="en-US" sz="1800" b="1" dirty="0">
                <a:solidFill>
                  <a:srgbClr val="000000"/>
                </a:solidFill>
              </a:rPr>
              <a:t>79.0% </a:t>
            </a:r>
          </a:p>
          <a:p>
            <a:pPr algn="ctr" defTabSz="914491"/>
            <a:r>
              <a:rPr lang="en-US" sz="1800" b="1" dirty="0">
                <a:solidFill>
                  <a:srgbClr val="000000"/>
                </a:solidFill>
              </a:rPr>
              <a:t>HPCH</a:t>
            </a:r>
            <a:endParaRPr lang="en-US" sz="1800" b="1" dirty="0">
              <a:solidFill>
                <a:prstClr val="black"/>
              </a:solidFill>
            </a:endParaRPr>
          </a:p>
          <a:p>
            <a:pPr algn="ctr" defTabSz="914491"/>
            <a:r>
              <a:rPr lang="en-US" sz="1800" b="1" dirty="0">
                <a:solidFill>
                  <a:srgbClr val="000000"/>
                </a:solidFill>
              </a:rPr>
              <a:t>REACH</a:t>
            </a:r>
            <a:endParaRPr lang="en-US" sz="1800" b="1" dirty="0">
              <a:solidFill>
                <a:prstClr val="black"/>
              </a:solidFill>
            </a:endParaRPr>
          </a:p>
        </p:txBody>
      </p:sp>
      <p:sp>
        <p:nvSpPr>
          <p:cNvPr id="17" name="Text 3">
            <a:extLst>
              <a:ext uri="{FF2B5EF4-FFF2-40B4-BE49-F238E27FC236}">
                <a16:creationId xmlns:a16="http://schemas.microsoft.com/office/drawing/2014/main" id="{81B81BEF-A13D-4968-A318-1F7C568BEB7C}"/>
              </a:ext>
            </a:extLst>
          </p:cNvPr>
          <p:cNvSpPr/>
          <p:nvPr/>
        </p:nvSpPr>
        <p:spPr>
          <a:xfrm>
            <a:off x="10644874" y="3316660"/>
            <a:ext cx="2267980" cy="1289456"/>
          </a:xfrm>
          <a:prstGeom prst="rect">
            <a:avLst/>
          </a:prstGeom>
          <a:noFill/>
          <a:ln/>
        </p:spPr>
        <p:txBody>
          <a:bodyPr wrap="square" rtlCol="0" anchor="ctr"/>
          <a:lstStyle/>
          <a:p>
            <a:pPr algn="ctr" defTabSz="914491"/>
            <a:r>
              <a:rPr lang="en-US" sz="2800" dirty="0">
                <a:solidFill>
                  <a:schemeClr val="accent4"/>
                </a:solidFill>
                <a:latin typeface="Impact" pitchFamily="34" charset="0"/>
                <a:ea typeface="Impact" pitchFamily="34" charset="-122"/>
                <a:cs typeface="Impact" pitchFamily="34" charset="-120"/>
              </a:rPr>
              <a:t>CINEMA MAXIMISES REACH BY ADDING  5.7  PTS</a:t>
            </a:r>
            <a:endParaRPr lang="en-US" sz="2800" dirty="0">
              <a:solidFill>
                <a:schemeClr val="accent4"/>
              </a:solidFill>
              <a:latin typeface="Calibri" panose="020F0502020204030204"/>
            </a:endParaRPr>
          </a:p>
        </p:txBody>
      </p:sp>
      <p:sp>
        <p:nvSpPr>
          <p:cNvPr id="18" name="Shape 4">
            <a:extLst>
              <a:ext uri="{FF2B5EF4-FFF2-40B4-BE49-F238E27FC236}">
                <a16:creationId xmlns:a16="http://schemas.microsoft.com/office/drawing/2014/main" id="{CD8E18B4-96CF-419D-87DA-4F576B45733C}"/>
              </a:ext>
            </a:extLst>
          </p:cNvPr>
          <p:cNvSpPr/>
          <p:nvPr/>
        </p:nvSpPr>
        <p:spPr>
          <a:xfrm>
            <a:off x="0" y="7069494"/>
            <a:ext cx="13443268" cy="0"/>
          </a:xfrm>
          <a:prstGeom prst="line">
            <a:avLst/>
          </a:prstGeom>
          <a:noFill/>
          <a:ln w="12700">
            <a:solidFill>
              <a:srgbClr val="CAC8C8"/>
            </a:solidFill>
            <a:prstDash val="solid"/>
          </a:ln>
        </p:spPr>
        <p:txBody>
          <a:bodyPr/>
          <a:lstStyle/>
          <a:p>
            <a:endParaRPr lang="en-GB"/>
          </a:p>
        </p:txBody>
      </p:sp>
    </p:spTree>
    <p:extLst>
      <p:ext uri="{BB962C8B-B14F-4D97-AF65-F5344CB8AC3E}">
        <p14:creationId xmlns:p14="http://schemas.microsoft.com/office/powerpoint/2010/main" val="26226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4145" y="7129563"/>
            <a:ext cx="7867460" cy="338554"/>
          </a:xfrm>
          <a:prstGeom prst="rect">
            <a:avLst/>
          </a:prstGeom>
          <a:noFill/>
          <a:ln>
            <a:noFill/>
          </a:ln>
        </p:spPr>
        <p:txBody>
          <a:bodyPr wrap="square" rtlCol="0">
            <a:spAutoFit/>
          </a:bodyPr>
          <a:lstStyle/>
          <a:p>
            <a:pPr algn="r">
              <a:defRPr/>
            </a:pPr>
            <a:r>
              <a:rPr lang="en-GB" sz="800" dirty="0">
                <a:solidFill>
                  <a:srgbClr val="000000"/>
                </a:solidFill>
              </a:rPr>
              <a:t>Sources: </a:t>
            </a:r>
            <a:r>
              <a:rPr lang="en-GB" sz="800" dirty="0" err="1">
                <a:solidFill>
                  <a:srgbClr val="000000"/>
                </a:solidFill>
              </a:rPr>
              <a:t>Adwanted</a:t>
            </a:r>
            <a:r>
              <a:rPr lang="en-GB" sz="800" dirty="0">
                <a:solidFill>
                  <a:srgbClr val="000000"/>
                </a:solidFill>
              </a:rPr>
              <a:t> Connected, top rating HP+CH shows (top episodes for each series), 2023, 2024 YTD.</a:t>
            </a:r>
          </a:p>
          <a:p>
            <a:pPr algn="r">
              <a:defRPr/>
            </a:pPr>
            <a:r>
              <a:rPr lang="en-GB" sz="800" dirty="0">
                <a:solidFill>
                  <a:srgbClr val="000000"/>
                </a:solidFill>
              </a:rPr>
              <a:t>% of adult (4+) audience that are HP+CH. DCM films based on comparative profiles HP+CH against base of 16+ Individuals</a:t>
            </a:r>
          </a:p>
        </p:txBody>
      </p:sp>
      <p:sp>
        <p:nvSpPr>
          <p:cNvPr id="7" name="Title 2">
            <a:extLst>
              <a:ext uri="{FF2B5EF4-FFF2-40B4-BE49-F238E27FC236}">
                <a16:creationId xmlns:a16="http://schemas.microsoft.com/office/drawing/2014/main" id="{37DCE327-FE7B-43D3-AC45-7F917D6EED1C}"/>
              </a:ext>
            </a:extLst>
          </p:cNvPr>
          <p:cNvSpPr txBox="1">
            <a:spLocks/>
          </p:cNvSpPr>
          <p:nvPr/>
        </p:nvSpPr>
        <p:spPr bwMode="gray">
          <a:xfrm>
            <a:off x="270000" y="270000"/>
            <a:ext cx="12413343" cy="297159"/>
          </a:xfrm>
          <a:prstGeom prst="rect">
            <a:avLst/>
          </a:prstGeom>
          <a:ln>
            <a:noFill/>
          </a:ln>
        </p:spPr>
        <p:txBody>
          <a:bodyPr vert="horz" wrap="none" lIns="0" tIns="0" rIns="0" bIns="0" rtlCol="0" anchor="ctr">
            <a:noAutofit/>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Family Films give a more efficient opportunity to reach hp+ch</a:t>
            </a:r>
            <a:endParaRPr lang="en-US" dirty="0"/>
          </a:p>
        </p:txBody>
      </p:sp>
      <p:sp>
        <p:nvSpPr>
          <p:cNvPr id="8" name="Text Placeholder 21">
            <a:extLst>
              <a:ext uri="{FF2B5EF4-FFF2-40B4-BE49-F238E27FC236}">
                <a16:creationId xmlns:a16="http://schemas.microsoft.com/office/drawing/2014/main" id="{38262B62-64C9-45DE-86AC-3DE03D16D941}"/>
              </a:ext>
            </a:extLst>
          </p:cNvPr>
          <p:cNvSpPr txBox="1">
            <a:spLocks/>
          </p:cNvSpPr>
          <p:nvPr/>
        </p:nvSpPr>
        <p:spPr>
          <a:xfrm>
            <a:off x="171830" y="620604"/>
            <a:ext cx="11663416"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1400" dirty="0">
                <a:solidFill>
                  <a:srgbClr val="8A8A8D"/>
                </a:solidFill>
              </a:rPr>
              <a:t>Films within the HP+CH AGP are a more efficient buy than many TV spots for reaching this audience</a:t>
            </a:r>
          </a:p>
        </p:txBody>
      </p:sp>
      <p:graphicFrame>
        <p:nvGraphicFramePr>
          <p:cNvPr id="12" name="Chart 11">
            <a:extLst>
              <a:ext uri="{FF2B5EF4-FFF2-40B4-BE49-F238E27FC236}">
                <a16:creationId xmlns:a16="http://schemas.microsoft.com/office/drawing/2014/main" id="{A8478DC9-6450-4678-A1A7-4CA7D64C0E8D}"/>
              </a:ext>
            </a:extLst>
          </p:cNvPr>
          <p:cNvGraphicFramePr/>
          <p:nvPr>
            <p:extLst>
              <p:ext uri="{D42A27DB-BD31-4B8C-83A1-F6EECF244321}">
                <p14:modId xmlns:p14="http://schemas.microsoft.com/office/powerpoint/2010/main" val="1948314320"/>
              </p:ext>
            </p:extLst>
          </p:nvPr>
        </p:nvGraphicFramePr>
        <p:xfrm>
          <a:off x="270000" y="1173361"/>
          <a:ext cx="12881556" cy="595620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FB098274-0E4D-E258-8492-596FA92F6B12}"/>
              </a:ext>
            </a:extLst>
          </p:cNvPr>
          <p:cNvCxnSpPr>
            <a:cxnSpLocks/>
          </p:cNvCxnSpPr>
          <p:nvPr/>
        </p:nvCxnSpPr>
        <p:spPr>
          <a:xfrm flipH="1">
            <a:off x="382587" y="4716386"/>
            <a:ext cx="12677775"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160E58E3-B416-2833-3F20-E4D2887BB6AF}"/>
              </a:ext>
            </a:extLst>
          </p:cNvPr>
          <p:cNvSpPr txBox="1">
            <a:spLocks/>
          </p:cNvSpPr>
          <p:nvPr/>
        </p:nvSpPr>
        <p:spPr>
          <a:xfrm>
            <a:off x="312660" y="4252986"/>
            <a:ext cx="2305050" cy="33855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900" b="0" i="1" dirty="0">
                <a:solidFill>
                  <a:schemeClr val="bg1"/>
                </a:solidFill>
              </a:rPr>
              <a:t>13% of GB population are</a:t>
            </a:r>
          </a:p>
          <a:p>
            <a:pPr lvl="0">
              <a:lnSpc>
                <a:spcPts val="1500"/>
              </a:lnSpc>
            </a:pPr>
            <a:r>
              <a:rPr lang="en-GB" sz="900" b="0" i="1" dirty="0">
                <a:solidFill>
                  <a:schemeClr val="bg1"/>
                </a:solidFill>
              </a:rPr>
              <a:t>mainshoppers with children</a:t>
            </a:r>
          </a:p>
        </p:txBody>
      </p:sp>
    </p:spTree>
    <p:extLst>
      <p:ext uri="{BB962C8B-B14F-4D97-AF65-F5344CB8AC3E}">
        <p14:creationId xmlns:p14="http://schemas.microsoft.com/office/powerpoint/2010/main" val="17089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40F5AB0-FA71-BF1F-E9A3-E3F2607C3E7C}"/>
              </a:ext>
            </a:extLst>
          </p:cNvPr>
          <p:cNvSpPr/>
          <p:nvPr/>
        </p:nvSpPr>
        <p:spPr>
          <a:xfrm>
            <a:off x="4653781" y="1969849"/>
            <a:ext cx="4049787" cy="4315802"/>
          </a:xfrm>
          <a:prstGeom prst="rect">
            <a:avLst/>
          </a:prstGeom>
          <a:solidFill>
            <a:srgbClr val="FFFFFF"/>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1583">
              <a:defRPr/>
            </a:pPr>
            <a:endParaRPr lang="en-GB" sz="1344" dirty="0">
              <a:solidFill>
                <a:srgbClr val="000000"/>
              </a:solidFill>
              <a:latin typeface="Arial"/>
            </a:endParaRPr>
          </a:p>
        </p:txBody>
      </p:sp>
      <p:sp>
        <p:nvSpPr>
          <p:cNvPr id="15" name="Rectangle 14">
            <a:extLst>
              <a:ext uri="{FF2B5EF4-FFF2-40B4-BE49-F238E27FC236}">
                <a16:creationId xmlns:a16="http://schemas.microsoft.com/office/drawing/2014/main" id="{7E35718F-1F3F-FE3D-9ED2-68E291EA4680}"/>
              </a:ext>
            </a:extLst>
          </p:cNvPr>
          <p:cNvSpPr/>
          <p:nvPr/>
        </p:nvSpPr>
        <p:spPr>
          <a:xfrm>
            <a:off x="8967684" y="1969851"/>
            <a:ext cx="4049787" cy="4315799"/>
          </a:xfrm>
          <a:prstGeom prst="rect">
            <a:avLst/>
          </a:prstGeom>
          <a:solidFill>
            <a:srgbClr val="FFFFFF"/>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61583">
              <a:defRPr/>
            </a:pPr>
            <a:endParaRPr lang="en-GB" sz="1344" dirty="0">
              <a:solidFill>
                <a:srgbClr val="000000"/>
              </a:solidFill>
              <a:latin typeface="Arial"/>
            </a:endParaRPr>
          </a:p>
        </p:txBody>
      </p:sp>
      <p:sp>
        <p:nvSpPr>
          <p:cNvPr id="2" name="Title 1">
            <a:extLst>
              <a:ext uri="{FF2B5EF4-FFF2-40B4-BE49-F238E27FC236}">
                <a16:creationId xmlns:a16="http://schemas.microsoft.com/office/drawing/2014/main" id="{8EBE19C4-0390-4423-8EC0-4FB306E9D73C}"/>
              </a:ext>
            </a:extLst>
          </p:cNvPr>
          <p:cNvSpPr>
            <a:spLocks noGrp="1"/>
          </p:cNvSpPr>
          <p:nvPr>
            <p:ph type="title"/>
          </p:nvPr>
        </p:nvSpPr>
        <p:spPr/>
        <p:txBody>
          <a:bodyPr/>
          <a:lstStyle/>
          <a:p>
            <a:r>
              <a:rPr lang="en-GB" dirty="0"/>
              <a:t>Frequent cinemagoing families are more affluent CONSUMERS</a:t>
            </a:r>
            <a:endParaRPr lang="en-US" dirty="0"/>
          </a:p>
        </p:txBody>
      </p:sp>
      <p:sp>
        <p:nvSpPr>
          <p:cNvPr id="7" name="Text Placeholder 6">
            <a:extLst>
              <a:ext uri="{FF2B5EF4-FFF2-40B4-BE49-F238E27FC236}">
                <a16:creationId xmlns:a16="http://schemas.microsoft.com/office/drawing/2014/main" id="{C9A47DE4-245F-4A32-B1E0-21A648823743}"/>
              </a:ext>
            </a:extLst>
          </p:cNvPr>
          <p:cNvSpPr>
            <a:spLocks noGrp="1"/>
          </p:cNvSpPr>
          <p:nvPr>
            <p:ph type="body" sz="quarter" idx="14"/>
          </p:nvPr>
        </p:nvSpPr>
        <p:spPr>
          <a:xfrm>
            <a:off x="270000" y="665442"/>
            <a:ext cx="12817350" cy="436608"/>
          </a:xfrm>
        </p:spPr>
        <p:txBody>
          <a:bodyPr/>
          <a:lstStyle/>
          <a:p>
            <a:r>
              <a:rPr lang="en-GB" dirty="0"/>
              <a:t>Those families who are frequent cinemagoers over-index for being younger, more affluent and having more fragmented media consumption – making cinema an ideal environment to engage them. </a:t>
            </a:r>
            <a:endParaRPr lang="en-US" dirty="0"/>
          </a:p>
        </p:txBody>
      </p:sp>
      <p:sp>
        <p:nvSpPr>
          <p:cNvPr id="22" name="Text Placeholder 6">
            <a:extLst>
              <a:ext uri="{FF2B5EF4-FFF2-40B4-BE49-F238E27FC236}">
                <a16:creationId xmlns:a16="http://schemas.microsoft.com/office/drawing/2014/main" id="{13DB1834-C014-B78B-EAAB-D84930878C92}"/>
              </a:ext>
            </a:extLst>
          </p:cNvPr>
          <p:cNvSpPr txBox="1">
            <a:spLocks/>
          </p:cNvSpPr>
          <p:nvPr/>
        </p:nvSpPr>
        <p:spPr bwMode="gray">
          <a:xfrm>
            <a:off x="2457453" y="7286196"/>
            <a:ext cx="10826432" cy="123111"/>
          </a:xfrm>
          <a:prstGeom prst="rect">
            <a:avLst/>
          </a:prstGeom>
          <a:ln>
            <a:noFill/>
          </a:ln>
        </p:spPr>
        <p:txBody>
          <a:bodyPr vert="horz" wrap="square" lIns="0" tIns="0" rIns="0" bIns="0" rtlCol="0" anchor="ctr">
            <a:spAutoFit/>
          </a:bodyPr>
          <a:lstStyle>
            <a:lvl1pPr marL="0" indent="0" algn="r" defTabSz="961844" rtl="0" eaLnBrk="1" latinLnBrk="0" hangingPunct="1">
              <a:lnSpc>
                <a:spcPts val="19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1008126">
              <a:lnSpc>
                <a:spcPct val="100000"/>
              </a:lnSpc>
              <a:defRPr/>
            </a:pPr>
            <a:r>
              <a:rPr lang="en-US" dirty="0"/>
              <a:t>Source: GB TGI Dec 2024. Mainshoppers who have children in the household who are cinemagoers. Index vs. avg. GB adult</a:t>
            </a:r>
            <a:endParaRPr lang="en-GB" dirty="0"/>
          </a:p>
        </p:txBody>
      </p:sp>
      <p:sp>
        <p:nvSpPr>
          <p:cNvPr id="5" name="Text Placeholder 7">
            <a:extLst>
              <a:ext uri="{FF2B5EF4-FFF2-40B4-BE49-F238E27FC236}">
                <a16:creationId xmlns:a16="http://schemas.microsoft.com/office/drawing/2014/main" id="{3F39091F-4489-C7A2-273F-DB3F01C41EA5}"/>
              </a:ext>
            </a:extLst>
          </p:cNvPr>
          <p:cNvSpPr txBox="1">
            <a:spLocks/>
          </p:cNvSpPr>
          <p:nvPr/>
        </p:nvSpPr>
        <p:spPr bwMode="gray">
          <a:xfrm>
            <a:off x="395197" y="1398271"/>
            <a:ext cx="4036410" cy="214047"/>
          </a:xfrm>
          <a:prstGeom prst="rect">
            <a:avLst/>
          </a:prstGeom>
        </p:spPr>
        <p:txBody>
          <a:bodyPr vert="horz" lIns="0" tIns="0" rIns="0" bIns="0" rtlCol="0">
            <a:noAutofit/>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Demographics</a:t>
            </a:r>
          </a:p>
          <a:p>
            <a:r>
              <a:rPr lang="en-GB" sz="1400" dirty="0">
                <a:solidFill>
                  <a:schemeClr val="accent6"/>
                </a:solidFill>
              </a:rPr>
              <a:t>A highly affluent younger-skewing audience</a:t>
            </a:r>
          </a:p>
        </p:txBody>
      </p:sp>
      <p:sp>
        <p:nvSpPr>
          <p:cNvPr id="6" name="Text Placeholder 11">
            <a:extLst>
              <a:ext uri="{FF2B5EF4-FFF2-40B4-BE49-F238E27FC236}">
                <a16:creationId xmlns:a16="http://schemas.microsoft.com/office/drawing/2014/main" id="{9C38E1A7-0886-45FF-8617-B908B15DFD1E}"/>
              </a:ext>
            </a:extLst>
          </p:cNvPr>
          <p:cNvSpPr txBox="1">
            <a:spLocks/>
          </p:cNvSpPr>
          <p:nvPr/>
        </p:nvSpPr>
        <p:spPr bwMode="gray">
          <a:xfrm>
            <a:off x="4635363" y="1398271"/>
            <a:ext cx="4036410" cy="214047"/>
          </a:xfrm>
          <a:prstGeom prst="rect">
            <a:avLst/>
          </a:prstGeom>
        </p:spPr>
        <p:txBody>
          <a:bodyPr vert="horz" lIns="0" tIns="0" rIns="0" bIns="0" rtlCol="0">
            <a:noAutofit/>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Lifestyle</a:t>
            </a:r>
          </a:p>
          <a:p>
            <a:r>
              <a:rPr lang="en-GB" sz="1400" dirty="0">
                <a:solidFill>
                  <a:schemeClr val="accent6"/>
                </a:solidFill>
              </a:rPr>
              <a:t>Indulgent and engaged</a:t>
            </a:r>
          </a:p>
        </p:txBody>
      </p:sp>
      <p:sp>
        <p:nvSpPr>
          <p:cNvPr id="8" name="Text Placeholder 13">
            <a:extLst>
              <a:ext uri="{FF2B5EF4-FFF2-40B4-BE49-F238E27FC236}">
                <a16:creationId xmlns:a16="http://schemas.microsoft.com/office/drawing/2014/main" id="{422FBC0A-795A-476F-22E0-4C0EE4F8AAB2}"/>
              </a:ext>
            </a:extLst>
          </p:cNvPr>
          <p:cNvSpPr txBox="1">
            <a:spLocks/>
          </p:cNvSpPr>
          <p:nvPr/>
        </p:nvSpPr>
        <p:spPr bwMode="gray">
          <a:xfrm>
            <a:off x="8967684" y="1398271"/>
            <a:ext cx="4036410" cy="214047"/>
          </a:xfrm>
          <a:prstGeom prst="rect">
            <a:avLst/>
          </a:prstGeom>
        </p:spPr>
        <p:txBody>
          <a:bodyPr vert="horz" lIns="0" tIns="0" rIns="0" bIns="0" rtlCol="0">
            <a:noAutofit/>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t>Media habits</a:t>
            </a:r>
          </a:p>
          <a:p>
            <a:r>
              <a:rPr lang="en-GB" sz="1400" dirty="0">
                <a:solidFill>
                  <a:schemeClr val="accent6"/>
                </a:solidFill>
              </a:rPr>
              <a:t>More fragmented media consumption</a:t>
            </a:r>
          </a:p>
        </p:txBody>
      </p:sp>
      <p:graphicFrame>
        <p:nvGraphicFramePr>
          <p:cNvPr id="9" name="Table 8">
            <a:extLst>
              <a:ext uri="{FF2B5EF4-FFF2-40B4-BE49-F238E27FC236}">
                <a16:creationId xmlns:a16="http://schemas.microsoft.com/office/drawing/2014/main" id="{2BF17079-42E4-B156-3E42-667C3EF2415B}"/>
              </a:ext>
            </a:extLst>
          </p:cNvPr>
          <p:cNvGraphicFramePr>
            <a:graphicFrameLocks noGrp="1"/>
          </p:cNvGraphicFramePr>
          <p:nvPr>
            <p:extLst>
              <p:ext uri="{D42A27DB-BD31-4B8C-83A1-F6EECF244321}">
                <p14:modId xmlns:p14="http://schemas.microsoft.com/office/powerpoint/2010/main" val="3832083690"/>
              </p:ext>
            </p:extLst>
          </p:nvPr>
        </p:nvGraphicFramePr>
        <p:xfrm>
          <a:off x="425479" y="1969847"/>
          <a:ext cx="3824377" cy="4315804"/>
        </p:xfrm>
        <a:graphic>
          <a:graphicData uri="http://schemas.openxmlformats.org/drawingml/2006/table">
            <a:tbl>
              <a:tblPr>
                <a:tableStyleId>{5C22544A-7EE6-4342-B048-85BDC9FD1C3A}</a:tableStyleId>
              </a:tblPr>
              <a:tblGrid>
                <a:gridCol w="1098521">
                  <a:extLst>
                    <a:ext uri="{9D8B030D-6E8A-4147-A177-3AD203B41FA5}">
                      <a16:colId xmlns:a16="http://schemas.microsoft.com/office/drawing/2014/main" val="3573705866"/>
                    </a:ext>
                  </a:extLst>
                </a:gridCol>
                <a:gridCol w="1344732">
                  <a:extLst>
                    <a:ext uri="{9D8B030D-6E8A-4147-A177-3AD203B41FA5}">
                      <a16:colId xmlns:a16="http://schemas.microsoft.com/office/drawing/2014/main" val="3768755172"/>
                    </a:ext>
                  </a:extLst>
                </a:gridCol>
                <a:gridCol w="1381124">
                  <a:extLst>
                    <a:ext uri="{9D8B030D-6E8A-4147-A177-3AD203B41FA5}">
                      <a16:colId xmlns:a16="http://schemas.microsoft.com/office/drawing/2014/main" val="3268865423"/>
                    </a:ext>
                  </a:extLst>
                </a:gridCol>
              </a:tblGrid>
              <a:tr h="551208">
                <a:tc>
                  <a:txBody>
                    <a:bodyPr/>
                    <a:lstStyle/>
                    <a:p>
                      <a:pPr algn="ctr">
                        <a:lnSpc>
                          <a:spcPts val="1500"/>
                        </a:lnSpc>
                      </a:pPr>
                      <a:endParaRPr lang="en-GB" sz="1400" b="1" dirty="0">
                        <a:ln>
                          <a:noFill/>
                        </a:ln>
                        <a:solidFill>
                          <a:schemeClr val="bg1"/>
                        </a:solidFill>
                      </a:endParaRP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050" b="1" kern="1200" dirty="0">
                          <a:ln>
                            <a:noFill/>
                          </a:ln>
                          <a:solidFill>
                            <a:schemeClr val="accent6">
                              <a:lumMod val="75000"/>
                            </a:schemeClr>
                          </a:solidFill>
                          <a:latin typeface="+mn-lt"/>
                          <a:ea typeface="+mn-ea"/>
                          <a:cs typeface="+mn-cs"/>
                        </a:rPr>
                        <a:t>Non-cinemagoing families</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050" b="1" kern="1200" dirty="0">
                          <a:ln>
                            <a:noFill/>
                          </a:ln>
                          <a:solidFill>
                            <a:schemeClr val="tx2"/>
                          </a:solidFill>
                          <a:latin typeface="+mn-lt"/>
                          <a:ea typeface="+mn-ea"/>
                          <a:cs typeface="+mn-cs"/>
                        </a:rPr>
                        <a:t>Cinemagoing families</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003188"/>
                  </a:ext>
                </a:extLst>
              </a:tr>
              <a:tr h="1249138">
                <a:tc>
                  <a:txBody>
                    <a:bodyPr/>
                    <a:lstStyle/>
                    <a:p>
                      <a:pPr algn="ctr">
                        <a:lnSpc>
                          <a:spcPts val="1500"/>
                        </a:lnSpc>
                      </a:pPr>
                      <a:r>
                        <a:rPr lang="en-GB" sz="1400" b="1" dirty="0">
                          <a:ln>
                            <a:noFill/>
                          </a:ln>
                          <a:solidFill>
                            <a:schemeClr val="bg1"/>
                          </a:solidFill>
                        </a:rPr>
                        <a:t>18-34</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accent6">
                              <a:lumMod val="75000"/>
                            </a:schemeClr>
                          </a:solidFill>
                          <a:latin typeface="+mn-lt"/>
                          <a:ea typeface="+mn-ea"/>
                          <a:cs typeface="+mn-cs"/>
                        </a:rPr>
                        <a:t>30%</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tx2"/>
                          </a:solidFill>
                          <a:latin typeface="+mn-lt"/>
                          <a:ea typeface="+mn-ea"/>
                          <a:cs typeface="+mn-cs"/>
                        </a:rPr>
                        <a:t>35%</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0711343"/>
                  </a:ext>
                </a:extLst>
              </a:tr>
              <a:tr h="1249138">
                <a:tc>
                  <a:txBody>
                    <a:bodyPr/>
                    <a:lstStyle/>
                    <a:p>
                      <a:pPr algn="ctr">
                        <a:lnSpc>
                          <a:spcPts val="1500"/>
                        </a:lnSpc>
                      </a:pPr>
                      <a:r>
                        <a:rPr lang="en-GB" sz="1400" b="1" dirty="0">
                          <a:ln>
                            <a:noFill/>
                          </a:ln>
                          <a:solidFill>
                            <a:schemeClr val="bg1"/>
                          </a:solidFill>
                        </a:rPr>
                        <a:t>ABC1</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accent6">
                              <a:lumMod val="75000"/>
                            </a:schemeClr>
                          </a:solidFill>
                          <a:latin typeface="+mn-lt"/>
                          <a:ea typeface="+mn-ea"/>
                          <a:cs typeface="+mn-cs"/>
                        </a:rPr>
                        <a:t>56%</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tx2"/>
                          </a:solidFill>
                          <a:latin typeface="+mn-lt"/>
                          <a:ea typeface="+mn-ea"/>
                          <a:cs typeface="+mn-cs"/>
                        </a:rPr>
                        <a:t>60%</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485437"/>
                  </a:ext>
                </a:extLst>
              </a:tr>
              <a:tr h="1249138">
                <a:tc>
                  <a:txBody>
                    <a:bodyPr/>
                    <a:lstStyle/>
                    <a:p>
                      <a:pPr marL="0" marR="0" lvl="0" indent="0" algn="ctr" defTabSz="961844" rtl="0" eaLnBrk="1" fontAlgn="auto" latinLnBrk="0" hangingPunct="1">
                        <a:lnSpc>
                          <a:spcPts val="1500"/>
                        </a:lnSpc>
                        <a:spcBef>
                          <a:spcPts val="0"/>
                        </a:spcBef>
                        <a:spcAft>
                          <a:spcPts val="0"/>
                        </a:spcAft>
                        <a:buClrTx/>
                        <a:buSzTx/>
                        <a:buFontTx/>
                        <a:buNone/>
                        <a:tabLst/>
                        <a:defRPr/>
                      </a:pPr>
                      <a:r>
                        <a:rPr lang="en-GB" sz="1400" b="1" dirty="0">
                          <a:ln>
                            <a:noFill/>
                          </a:ln>
                          <a:solidFill>
                            <a:schemeClr val="bg1"/>
                          </a:solidFill>
                        </a:rPr>
                        <a:t>£40k+</a:t>
                      </a:r>
                    </a:p>
                    <a:p>
                      <a:pPr marL="0" marR="0" lvl="0" indent="0" algn="ctr" defTabSz="961844" rtl="0" eaLnBrk="1" fontAlgn="auto" latinLnBrk="0" hangingPunct="1">
                        <a:lnSpc>
                          <a:spcPts val="1500"/>
                        </a:lnSpc>
                        <a:spcBef>
                          <a:spcPts val="0"/>
                        </a:spcBef>
                        <a:spcAft>
                          <a:spcPts val="0"/>
                        </a:spcAft>
                        <a:buClrTx/>
                        <a:buSzTx/>
                        <a:buFontTx/>
                        <a:buNone/>
                        <a:tabLst/>
                        <a:defRPr/>
                      </a:pPr>
                      <a:r>
                        <a:rPr lang="en-GB" sz="1100" b="1" dirty="0">
                          <a:ln>
                            <a:noFill/>
                          </a:ln>
                          <a:solidFill>
                            <a:schemeClr val="bg1"/>
                          </a:solidFill>
                        </a:rPr>
                        <a:t>HH income</a:t>
                      </a:r>
                    </a:p>
                  </a:txBody>
                  <a:tcPr marL="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accent6">
                              <a:lumMod val="75000"/>
                            </a:schemeClr>
                          </a:solidFill>
                          <a:latin typeface="+mn-lt"/>
                          <a:ea typeface="+mn-ea"/>
                          <a:cs typeface="+mn-cs"/>
                        </a:rPr>
                        <a:t>35%</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2400" b="1" kern="1200" dirty="0">
                          <a:ln>
                            <a:noFill/>
                          </a:ln>
                          <a:solidFill>
                            <a:schemeClr val="tx2"/>
                          </a:solidFill>
                          <a:latin typeface="+mn-lt"/>
                          <a:ea typeface="+mn-ea"/>
                          <a:cs typeface="+mn-cs"/>
                        </a:rPr>
                        <a:t>48%</a:t>
                      </a:r>
                    </a:p>
                  </a:txBody>
                  <a:tcPr marL="173880" marR="88332" marT="44165" marB="4416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9086588"/>
                  </a:ext>
                </a:extLst>
              </a:tr>
            </a:tbl>
          </a:graphicData>
        </a:graphic>
      </p:graphicFrame>
      <p:graphicFrame>
        <p:nvGraphicFramePr>
          <p:cNvPr id="10" name="Table 9">
            <a:extLst>
              <a:ext uri="{FF2B5EF4-FFF2-40B4-BE49-F238E27FC236}">
                <a16:creationId xmlns:a16="http://schemas.microsoft.com/office/drawing/2014/main" id="{2E657DFB-CE94-6DE7-7452-F2C7259334C1}"/>
              </a:ext>
            </a:extLst>
          </p:cNvPr>
          <p:cNvGraphicFramePr>
            <a:graphicFrameLocks noGrp="1"/>
          </p:cNvGraphicFramePr>
          <p:nvPr>
            <p:extLst>
              <p:ext uri="{D42A27DB-BD31-4B8C-83A1-F6EECF244321}">
                <p14:modId xmlns:p14="http://schemas.microsoft.com/office/powerpoint/2010/main" val="2724775420"/>
              </p:ext>
            </p:extLst>
          </p:nvPr>
        </p:nvGraphicFramePr>
        <p:xfrm>
          <a:off x="4678381" y="2042281"/>
          <a:ext cx="4031628" cy="4006093"/>
        </p:xfrm>
        <a:graphic>
          <a:graphicData uri="http://schemas.openxmlformats.org/drawingml/2006/table">
            <a:tbl>
              <a:tblPr firstRow="1" bandRow="1">
                <a:tableStyleId>{5C22544A-7EE6-4342-B048-85BDC9FD1C3A}</a:tableStyleId>
              </a:tblPr>
              <a:tblGrid>
                <a:gridCol w="4031628">
                  <a:extLst>
                    <a:ext uri="{9D8B030D-6E8A-4147-A177-3AD203B41FA5}">
                      <a16:colId xmlns:a16="http://schemas.microsoft.com/office/drawing/2014/main" val="3838071793"/>
                    </a:ext>
                  </a:extLst>
                </a:gridCol>
              </a:tblGrid>
              <a:tr h="1351121">
                <a:tc>
                  <a:txBody>
                    <a:bodyPr/>
                    <a:lstStyle/>
                    <a:p>
                      <a:pPr algn="ctr"/>
                      <a:r>
                        <a:rPr lang="en-GB" sz="1900" b="1" dirty="0">
                          <a:solidFill>
                            <a:schemeClr val="bg1"/>
                          </a:solidFill>
                        </a:rPr>
                        <a:t>‘I love anything </a:t>
                      </a:r>
                      <a:r>
                        <a:rPr lang="en-GB" sz="1900" b="1" dirty="0">
                          <a:solidFill>
                            <a:schemeClr val="tx2"/>
                          </a:solidFill>
                        </a:rPr>
                        <a:t>new</a:t>
                      </a:r>
                      <a:r>
                        <a:rPr lang="en-GB" sz="1900" b="1" dirty="0">
                          <a:solidFill>
                            <a:schemeClr val="bg1"/>
                          </a:solidFill>
                        </a:rPr>
                        <a:t>’</a:t>
                      </a:r>
                    </a:p>
                    <a:p>
                      <a:pPr algn="ctr"/>
                      <a:r>
                        <a:rPr lang="en-GB" sz="1000" b="0" dirty="0">
                          <a:solidFill>
                            <a:schemeClr val="bg1"/>
                          </a:solidFill>
                        </a:rPr>
                        <a:t>(Index: 151)</a:t>
                      </a:r>
                    </a:p>
                  </a:txBody>
                  <a:tcPr marL="91435" marR="91435" marT="45717" marB="4571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594339"/>
                  </a:ext>
                </a:extLst>
              </a:tr>
              <a:tr h="1327486">
                <a:tc>
                  <a:txBody>
                    <a:bodyPr/>
                    <a:lstStyle/>
                    <a:p>
                      <a:pPr algn="ctr"/>
                      <a:r>
                        <a:rPr lang="en-GB" sz="1900" b="1" dirty="0">
                          <a:solidFill>
                            <a:schemeClr val="bg1"/>
                          </a:solidFill>
                        </a:rPr>
                        <a:t>32% more likely to agree they tend to go for </a:t>
                      </a:r>
                      <a:r>
                        <a:rPr lang="en-GB" sz="1900" b="1" dirty="0">
                          <a:solidFill>
                            <a:schemeClr val="tx2"/>
                          </a:solidFill>
                        </a:rPr>
                        <a:t>premium</a:t>
                      </a:r>
                      <a:r>
                        <a:rPr lang="en-GB" sz="1900" b="1" dirty="0">
                          <a:solidFill>
                            <a:schemeClr val="bg1"/>
                          </a:solidFill>
                        </a:rPr>
                        <a:t> rather than standard goods &amp; services</a:t>
                      </a:r>
                      <a:endParaRPr lang="en-GB" sz="1000" b="0" dirty="0">
                        <a:solidFill>
                          <a:schemeClr val="bg1"/>
                        </a:solidFill>
                      </a:endParaRPr>
                    </a:p>
                  </a:txBody>
                  <a:tcPr marL="91435" marR="91435" marT="45717" marB="4571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4960348"/>
                  </a:ext>
                </a:extLst>
              </a:tr>
              <a:tr h="1327486">
                <a:tc>
                  <a:txBody>
                    <a:bodyPr/>
                    <a:lstStyle/>
                    <a:p>
                      <a:pPr algn="ctr"/>
                      <a:r>
                        <a:rPr lang="en-GB" sz="1900" b="1" dirty="0">
                          <a:solidFill>
                            <a:schemeClr val="bg1"/>
                          </a:solidFill>
                        </a:rPr>
                        <a:t>‘I'm </a:t>
                      </a:r>
                      <a:r>
                        <a:rPr lang="en-GB" sz="1900" b="1" dirty="0">
                          <a:solidFill>
                            <a:schemeClr val="tx2"/>
                          </a:solidFill>
                        </a:rPr>
                        <a:t>tempted to buy products </a:t>
                      </a:r>
                      <a:r>
                        <a:rPr lang="en-GB" sz="1900" b="1" dirty="0">
                          <a:solidFill>
                            <a:schemeClr val="bg1"/>
                          </a:solidFill>
                        </a:rPr>
                        <a:t>I've seen advertised’</a:t>
                      </a:r>
                    </a:p>
                    <a:p>
                      <a:pPr algn="ctr"/>
                      <a:r>
                        <a:rPr lang="en-GB" sz="1000" b="0" dirty="0">
                          <a:solidFill>
                            <a:schemeClr val="bg1"/>
                          </a:solidFill>
                        </a:rPr>
                        <a:t>(Index: 171)</a:t>
                      </a:r>
                    </a:p>
                  </a:txBody>
                  <a:tcPr marL="91435" marR="91435" marT="45717" marB="4571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060638"/>
                  </a:ext>
                </a:extLst>
              </a:tr>
            </a:tbl>
          </a:graphicData>
        </a:graphic>
      </p:graphicFrame>
      <p:pic>
        <p:nvPicPr>
          <p:cNvPr id="56322" name="Picture 2">
            <a:extLst>
              <a:ext uri="{FF2B5EF4-FFF2-40B4-BE49-F238E27FC236}">
                <a16:creationId xmlns:a16="http://schemas.microsoft.com/office/drawing/2014/main" id="{F1AE40FC-BB29-F8F5-BE32-68B780B56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90044" y="2558076"/>
            <a:ext cx="863475" cy="863475"/>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Netflix | Brand Assets | Logos">
            <a:extLst>
              <a:ext uri="{FF2B5EF4-FFF2-40B4-BE49-F238E27FC236}">
                <a16:creationId xmlns:a16="http://schemas.microsoft.com/office/drawing/2014/main" id="{92270CC5-C370-9CB5-9B5B-47E8B8AF65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9616" y="4938112"/>
            <a:ext cx="2084478" cy="1172457"/>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a:extLst>
              <a:ext uri="{FF2B5EF4-FFF2-40B4-BE49-F238E27FC236}">
                <a16:creationId xmlns:a16="http://schemas.microsoft.com/office/drawing/2014/main" id="{8CE6510E-A6CF-5DC8-18B9-CC02C56136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15905" y="2858148"/>
            <a:ext cx="1787070" cy="766486"/>
          </a:xfrm>
          <a:prstGeom prst="rect">
            <a:avLst/>
          </a:prstGeom>
          <a:noFill/>
          <a:extLst>
            <a:ext uri="{909E8E84-426E-40DD-AFC4-6F175D3DCCD1}">
              <a14:hiddenFill xmlns:a14="http://schemas.microsoft.com/office/drawing/2010/main">
                <a:solidFill>
                  <a:srgbClr val="FFFFFF"/>
                </a:solidFill>
              </a14:hiddenFill>
            </a:ext>
          </a:extLst>
        </p:spPr>
      </p:pic>
      <p:pic>
        <p:nvPicPr>
          <p:cNvPr id="56330" name="Picture 10">
            <a:extLst>
              <a:ext uri="{FF2B5EF4-FFF2-40B4-BE49-F238E27FC236}">
                <a16:creationId xmlns:a16="http://schemas.microsoft.com/office/drawing/2014/main" id="{B8B92E03-3819-CD4F-C038-D77548931D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06652" y="4875337"/>
            <a:ext cx="1685925" cy="491363"/>
          </a:xfrm>
          <a:prstGeom prst="rect">
            <a:avLst/>
          </a:prstGeom>
          <a:noFill/>
          <a:extLst>
            <a:ext uri="{909E8E84-426E-40DD-AFC4-6F175D3DCCD1}">
              <a14:hiddenFill xmlns:a14="http://schemas.microsoft.com/office/drawing/2010/main">
                <a:solidFill>
                  <a:srgbClr val="FFFFFF"/>
                </a:solidFill>
              </a14:hiddenFill>
            </a:ext>
          </a:extLst>
        </p:spPr>
      </p:pic>
      <p:pic>
        <p:nvPicPr>
          <p:cNvPr id="56334" name="Picture 14" descr="X Logo, symbol, meaning, history, PNG, brand">
            <a:extLst>
              <a:ext uri="{FF2B5EF4-FFF2-40B4-BE49-F238E27FC236}">
                <a16:creationId xmlns:a16="http://schemas.microsoft.com/office/drawing/2014/main" id="{B9F31DB8-AAF5-AAEB-6045-1CD9CE67223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46654" y="3857615"/>
            <a:ext cx="1269250" cy="713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TVBe - Wikipedia">
            <a:extLst>
              <a:ext uri="{FF2B5EF4-FFF2-40B4-BE49-F238E27FC236}">
                <a16:creationId xmlns:a16="http://schemas.microsoft.com/office/drawing/2014/main" id="{C8535726-5FF5-82DF-3029-1898EF925C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375242" y="2195953"/>
            <a:ext cx="1308101" cy="459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8C2492A-135F-69BB-1F22-2CF750F0B79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71764" y="5604805"/>
            <a:ext cx="1155700" cy="355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TV2 | Love Island ITV Wiki | Fandom">
            <a:extLst>
              <a:ext uri="{FF2B5EF4-FFF2-40B4-BE49-F238E27FC236}">
                <a16:creationId xmlns:a16="http://schemas.microsoft.com/office/drawing/2014/main" id="{320118CC-BFC0-051A-2BA8-D04792CC82C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919616" y="3963175"/>
            <a:ext cx="1771300" cy="713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4 | Channel4 Wiki | Fandom">
            <a:extLst>
              <a:ext uri="{FF2B5EF4-FFF2-40B4-BE49-F238E27FC236}">
                <a16:creationId xmlns:a16="http://schemas.microsoft.com/office/drawing/2014/main" id="{49569F15-5407-CD3E-0443-3F87184C9B4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148061" y="2234101"/>
            <a:ext cx="674942" cy="66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F8327B7-FB77-8097-7B92-F050914013A7}"/>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13442950" cy="7078663"/>
          </a:xfrm>
          <a:prstGeom prst="rect">
            <a:avLst/>
          </a:prstGeom>
        </p:spPr>
      </p:pic>
      <p:sp>
        <p:nvSpPr>
          <p:cNvPr id="3" name="TextBox 2">
            <a:extLst>
              <a:ext uri="{FF2B5EF4-FFF2-40B4-BE49-F238E27FC236}">
                <a16:creationId xmlns:a16="http://schemas.microsoft.com/office/drawing/2014/main" id="{34C262ED-1C98-ECDE-C855-C4980802148A}"/>
              </a:ext>
            </a:extLst>
          </p:cNvPr>
          <p:cNvSpPr txBox="1"/>
          <p:nvPr/>
        </p:nvSpPr>
        <p:spPr>
          <a:xfrm>
            <a:off x="5429836" y="7247552"/>
            <a:ext cx="7867460" cy="215444"/>
          </a:xfrm>
          <a:prstGeom prst="rect">
            <a:avLst/>
          </a:prstGeom>
          <a:noFill/>
          <a:ln>
            <a:noFill/>
          </a:ln>
        </p:spPr>
        <p:txBody>
          <a:bodyPr wrap="square" rtlCol="0">
            <a:spAutoFit/>
          </a:bodyPr>
          <a:lstStyle/>
          <a:p>
            <a:pPr algn="r">
              <a:defRPr/>
            </a:pPr>
            <a:r>
              <a:rPr lang="en-GB" sz="800" dirty="0">
                <a:solidFill>
                  <a:srgbClr val="000000"/>
                </a:solidFill>
              </a:rPr>
              <a:t>Source: FAME 2023 Target: Parents who last went to the cinema with their child Index vs the avg. GB adult </a:t>
            </a:r>
          </a:p>
        </p:txBody>
      </p:sp>
      <p:sp>
        <p:nvSpPr>
          <p:cNvPr id="8" name="TextBox 7">
            <a:extLst>
              <a:ext uri="{FF2B5EF4-FFF2-40B4-BE49-F238E27FC236}">
                <a16:creationId xmlns:a16="http://schemas.microsoft.com/office/drawing/2014/main" id="{4F6F80A6-4C03-CE06-DA78-D6CE40ADCB49}"/>
              </a:ext>
            </a:extLst>
          </p:cNvPr>
          <p:cNvSpPr txBox="1"/>
          <p:nvPr/>
        </p:nvSpPr>
        <p:spPr>
          <a:xfrm>
            <a:off x="1123661" y="266988"/>
            <a:ext cx="11925299" cy="1499892"/>
          </a:xfrm>
          <a:prstGeom prst="rect">
            <a:avLst/>
          </a:prstGeom>
          <a:noFill/>
        </p:spPr>
        <p:txBody>
          <a:bodyPr wrap="square" lIns="0" tIns="0" rIns="0" bIns="0" rtlCol="0">
            <a:noAutofit/>
          </a:bodyPr>
          <a:lstStyle/>
          <a:p>
            <a:pPr algn="r" defTabSz="672130"/>
            <a:r>
              <a:rPr lang="en-GB" sz="4400" b="1" dirty="0">
                <a:solidFill>
                  <a:srgbClr val="FFFFFF"/>
                </a:solidFill>
              </a:rPr>
              <a:t>81% </a:t>
            </a:r>
            <a:r>
              <a:rPr lang="en-GB" sz="3200" dirty="0">
                <a:solidFill>
                  <a:srgbClr val="FFFFFF"/>
                </a:solidFill>
              </a:rPr>
              <a:t>of parents who last went to the cinema with their child said that the child influenced the film they saw</a:t>
            </a:r>
          </a:p>
        </p:txBody>
      </p:sp>
    </p:spTree>
    <p:extLst>
      <p:ext uri="{BB962C8B-B14F-4D97-AF65-F5344CB8AC3E}">
        <p14:creationId xmlns:p14="http://schemas.microsoft.com/office/powerpoint/2010/main" val="38093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0FEB8-FC51-791E-7C39-B8243926ED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A2F2CE-A467-3D22-CECD-63B641DF0124}"/>
              </a:ext>
            </a:extLst>
          </p:cNvPr>
          <p:cNvSpPr>
            <a:spLocks noGrp="1"/>
          </p:cNvSpPr>
          <p:nvPr>
            <p:ph type="title"/>
          </p:nvPr>
        </p:nvSpPr>
        <p:spPr/>
        <p:txBody>
          <a:bodyPr/>
          <a:lstStyle/>
          <a:p>
            <a:r>
              <a:rPr lang="en-US" dirty="0"/>
              <a:t>Families favour story-telling escapism</a:t>
            </a:r>
            <a:endParaRPr lang="en-GB" dirty="0"/>
          </a:p>
        </p:txBody>
      </p:sp>
      <p:sp>
        <p:nvSpPr>
          <p:cNvPr id="8" name="Text Placeholder 7">
            <a:extLst>
              <a:ext uri="{FF2B5EF4-FFF2-40B4-BE49-F238E27FC236}">
                <a16:creationId xmlns:a16="http://schemas.microsoft.com/office/drawing/2014/main" id="{578A7B52-F407-4998-DCDE-6EB999A8B3D2}"/>
              </a:ext>
            </a:extLst>
          </p:cNvPr>
          <p:cNvSpPr>
            <a:spLocks noGrp="1"/>
          </p:cNvSpPr>
          <p:nvPr>
            <p:ph type="body" sz="quarter" idx="14"/>
          </p:nvPr>
        </p:nvSpPr>
        <p:spPr>
          <a:xfrm>
            <a:off x="260272" y="660041"/>
            <a:ext cx="12423739" cy="436608"/>
          </a:xfrm>
        </p:spPr>
        <p:txBody>
          <a:bodyPr/>
          <a:lstStyle/>
          <a:p>
            <a:pPr>
              <a:lnSpc>
                <a:spcPct val="100000"/>
              </a:lnSpc>
            </a:pPr>
            <a:r>
              <a:rPr lang="en-GB" sz="1400" dirty="0">
                <a:solidFill>
                  <a:schemeClr val="accent6"/>
                </a:solidFill>
              </a:rPr>
              <a:t>Families love the cinematic experience, seeing it as a positive experience and a way to spend quality time with each other</a:t>
            </a:r>
            <a:endParaRPr lang="en-GB" dirty="0"/>
          </a:p>
        </p:txBody>
      </p:sp>
      <p:sp>
        <p:nvSpPr>
          <p:cNvPr id="3" name="Rectangle 2">
            <a:extLst>
              <a:ext uri="{FF2B5EF4-FFF2-40B4-BE49-F238E27FC236}">
                <a16:creationId xmlns:a16="http://schemas.microsoft.com/office/drawing/2014/main" id="{ACCDDD7F-8799-491A-134A-E74F1DF64F18}"/>
              </a:ext>
            </a:extLst>
          </p:cNvPr>
          <p:cNvSpPr/>
          <p:nvPr/>
        </p:nvSpPr>
        <p:spPr>
          <a:xfrm>
            <a:off x="631908" y="2424790"/>
            <a:ext cx="2786781" cy="3908041"/>
          </a:xfrm>
          <a:prstGeom prst="rect">
            <a:avLst/>
          </a:prstGeom>
          <a:noFill/>
          <a:ln>
            <a:solidFill>
              <a:srgbClr val="64358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672130"/>
            <a:r>
              <a:rPr lang="en-GB" sz="2400" b="1" i="0" u="none" strike="noStrike" dirty="0">
                <a:solidFill>
                  <a:srgbClr val="000000"/>
                </a:solidFill>
                <a:effectLst/>
                <a:latin typeface="Arial" panose="020B0604020202020204" pitchFamily="34" charset="0"/>
              </a:rPr>
              <a:t>‘Going To The Cinema Allows Me To Have Some </a:t>
            </a:r>
            <a:r>
              <a:rPr lang="en-GB" sz="2400" b="1" i="0" u="none" strike="noStrike" dirty="0">
                <a:solidFill>
                  <a:schemeClr val="accent4"/>
                </a:solidFill>
                <a:effectLst/>
                <a:latin typeface="Arial" panose="020B0604020202020204" pitchFamily="34" charset="0"/>
              </a:rPr>
              <a:t>Well-Needed Time Out </a:t>
            </a:r>
            <a:r>
              <a:rPr lang="en-GB" sz="2400" b="1" i="0" u="none" strike="noStrike" dirty="0">
                <a:solidFill>
                  <a:srgbClr val="000000"/>
                </a:solidFill>
                <a:effectLst/>
                <a:latin typeface="Arial" panose="020B0604020202020204" pitchFamily="34" charset="0"/>
              </a:rPr>
              <a:t>From My Day-To-Day Life</a:t>
            </a:r>
            <a:r>
              <a:rPr lang="en-GB" sz="1800" b="1" i="0" u="none" strike="noStrike" dirty="0">
                <a:solidFill>
                  <a:srgbClr val="000000"/>
                </a:solidFill>
                <a:effectLst/>
                <a:latin typeface="Arial" panose="020B0604020202020204" pitchFamily="34" charset="0"/>
              </a:rPr>
              <a:t>’</a:t>
            </a:r>
            <a:endParaRPr lang="en-GB" sz="2000" dirty="0">
              <a:solidFill>
                <a:srgbClr val="404040"/>
              </a:solidFill>
              <a:cs typeface="Arial" panose="020B0604020202020204" pitchFamily="34" charset="0"/>
            </a:endParaRPr>
          </a:p>
        </p:txBody>
      </p:sp>
      <p:sp>
        <p:nvSpPr>
          <p:cNvPr id="16" name="Rectangle 15">
            <a:extLst>
              <a:ext uri="{FF2B5EF4-FFF2-40B4-BE49-F238E27FC236}">
                <a16:creationId xmlns:a16="http://schemas.microsoft.com/office/drawing/2014/main" id="{957677B2-3E65-88D7-58CD-CB3155B2735C}"/>
              </a:ext>
            </a:extLst>
          </p:cNvPr>
          <p:cNvSpPr/>
          <p:nvPr/>
        </p:nvSpPr>
        <p:spPr>
          <a:xfrm>
            <a:off x="3672385" y="2424790"/>
            <a:ext cx="2786781" cy="3908041"/>
          </a:xfrm>
          <a:prstGeom prst="rect">
            <a:avLst/>
          </a:prstGeom>
          <a:noFill/>
          <a:ln>
            <a:solidFill>
              <a:srgbClr val="64358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400" b="1" i="0" u="none" strike="noStrike" dirty="0">
                <a:solidFill>
                  <a:srgbClr val="000000"/>
                </a:solidFill>
                <a:effectLst/>
                <a:latin typeface="Arial" panose="020B0604020202020204" pitchFamily="34" charset="0"/>
              </a:rPr>
              <a:t>‘The Cinema Is A Great Way To </a:t>
            </a:r>
            <a:r>
              <a:rPr lang="en-GB" sz="2400" b="1" i="0" u="none" strike="noStrike" dirty="0">
                <a:solidFill>
                  <a:schemeClr val="accent4"/>
                </a:solidFill>
                <a:effectLst/>
                <a:latin typeface="Arial" panose="020B0604020202020204" pitchFamily="34" charset="0"/>
              </a:rPr>
              <a:t>Spend Quality Time </a:t>
            </a:r>
            <a:r>
              <a:rPr lang="en-GB" sz="2400" b="1" i="0" u="none" strike="noStrike" dirty="0">
                <a:solidFill>
                  <a:srgbClr val="000000"/>
                </a:solidFill>
                <a:effectLst/>
                <a:latin typeface="Arial" panose="020B0604020202020204" pitchFamily="34" charset="0"/>
              </a:rPr>
              <a:t>With Family And Friends’</a:t>
            </a:r>
            <a:endParaRPr lang="en-GB" sz="2400" b="1" dirty="0">
              <a:solidFill>
                <a:schemeClr val="bg1"/>
              </a:solidFill>
            </a:endParaRPr>
          </a:p>
        </p:txBody>
      </p:sp>
      <p:sp>
        <p:nvSpPr>
          <p:cNvPr id="17" name="Rectangle 16">
            <a:extLst>
              <a:ext uri="{FF2B5EF4-FFF2-40B4-BE49-F238E27FC236}">
                <a16:creationId xmlns:a16="http://schemas.microsoft.com/office/drawing/2014/main" id="{98ACE28B-906D-29E8-7E22-302CB01B264F}"/>
              </a:ext>
            </a:extLst>
          </p:cNvPr>
          <p:cNvSpPr/>
          <p:nvPr/>
        </p:nvSpPr>
        <p:spPr>
          <a:xfrm>
            <a:off x="6712862" y="2420116"/>
            <a:ext cx="2786781" cy="3908041"/>
          </a:xfrm>
          <a:prstGeom prst="rect">
            <a:avLst/>
          </a:prstGeom>
          <a:noFill/>
          <a:ln>
            <a:solidFill>
              <a:srgbClr val="64358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672130"/>
            <a:r>
              <a:rPr lang="en-GB" sz="2400" b="1" i="0" u="none" strike="noStrike" dirty="0">
                <a:solidFill>
                  <a:srgbClr val="000000"/>
                </a:solidFill>
                <a:effectLst/>
                <a:latin typeface="Arial" panose="020B0604020202020204" pitchFamily="34" charset="0"/>
              </a:rPr>
              <a:t>‘A Trip To The Cinema Lets Me </a:t>
            </a:r>
            <a:r>
              <a:rPr lang="en-GB" sz="2400" b="1" i="0" u="none" strike="noStrike" dirty="0">
                <a:solidFill>
                  <a:schemeClr val="accent4"/>
                </a:solidFill>
                <a:effectLst/>
                <a:latin typeface="Arial" panose="020B0604020202020204" pitchFamily="34" charset="0"/>
              </a:rPr>
              <a:t>Escape</a:t>
            </a:r>
            <a:r>
              <a:rPr lang="en-GB" sz="2400" b="1" i="0" u="none" strike="noStrike" dirty="0">
                <a:solidFill>
                  <a:srgbClr val="000000"/>
                </a:solidFill>
                <a:effectLst/>
                <a:latin typeface="Arial" panose="020B0604020202020204" pitchFamily="34" charset="0"/>
              </a:rPr>
              <a:t> From Everyday Life’</a:t>
            </a:r>
            <a:r>
              <a:rPr lang="en-GB" sz="1800" dirty="0"/>
              <a:t> </a:t>
            </a:r>
            <a:endParaRPr lang="en-GB" sz="2000" dirty="0">
              <a:solidFill>
                <a:srgbClr val="404040"/>
              </a:solidFill>
              <a:cs typeface="Arial" panose="020B0604020202020204" pitchFamily="34" charset="0"/>
            </a:endParaRPr>
          </a:p>
        </p:txBody>
      </p:sp>
      <p:sp>
        <p:nvSpPr>
          <p:cNvPr id="7" name="Rectangle 6">
            <a:extLst>
              <a:ext uri="{FF2B5EF4-FFF2-40B4-BE49-F238E27FC236}">
                <a16:creationId xmlns:a16="http://schemas.microsoft.com/office/drawing/2014/main" id="{24FC9163-87AD-2041-61AE-6AF659EDA4ED}"/>
              </a:ext>
            </a:extLst>
          </p:cNvPr>
          <p:cNvSpPr/>
          <p:nvPr/>
        </p:nvSpPr>
        <p:spPr>
          <a:xfrm>
            <a:off x="631908" y="1981354"/>
            <a:ext cx="2786781" cy="44343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latin typeface="Arial"/>
                <a:ea typeface="+mn-ea"/>
                <a:cs typeface="+mn-cs"/>
              </a:rPr>
              <a:t>76%</a:t>
            </a:r>
          </a:p>
        </p:txBody>
      </p:sp>
      <p:sp>
        <p:nvSpPr>
          <p:cNvPr id="11" name="Rectangle 10">
            <a:extLst>
              <a:ext uri="{FF2B5EF4-FFF2-40B4-BE49-F238E27FC236}">
                <a16:creationId xmlns:a16="http://schemas.microsoft.com/office/drawing/2014/main" id="{5F10A955-D80F-F1F4-9DED-6AE601965C4A}"/>
              </a:ext>
            </a:extLst>
          </p:cNvPr>
          <p:cNvSpPr/>
          <p:nvPr/>
        </p:nvSpPr>
        <p:spPr>
          <a:xfrm>
            <a:off x="3672385" y="1981355"/>
            <a:ext cx="2786781" cy="44343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latin typeface="Arial"/>
                <a:ea typeface="+mn-ea"/>
                <a:cs typeface="+mn-cs"/>
              </a:rPr>
              <a:t>71%</a:t>
            </a:r>
          </a:p>
        </p:txBody>
      </p:sp>
      <p:sp>
        <p:nvSpPr>
          <p:cNvPr id="12" name="Rectangle 11">
            <a:extLst>
              <a:ext uri="{FF2B5EF4-FFF2-40B4-BE49-F238E27FC236}">
                <a16:creationId xmlns:a16="http://schemas.microsoft.com/office/drawing/2014/main" id="{CCC0FEF8-843C-A08F-F00C-51ED69634375}"/>
              </a:ext>
            </a:extLst>
          </p:cNvPr>
          <p:cNvSpPr/>
          <p:nvPr/>
        </p:nvSpPr>
        <p:spPr>
          <a:xfrm>
            <a:off x="6712862" y="1976681"/>
            <a:ext cx="2786781" cy="44343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latin typeface="Arial"/>
                <a:ea typeface="+mn-ea"/>
                <a:cs typeface="+mn-cs"/>
              </a:rPr>
              <a:t>71%</a:t>
            </a:r>
          </a:p>
        </p:txBody>
      </p:sp>
      <p:sp>
        <p:nvSpPr>
          <p:cNvPr id="15" name="Text Placeholder 7">
            <a:extLst>
              <a:ext uri="{FF2B5EF4-FFF2-40B4-BE49-F238E27FC236}">
                <a16:creationId xmlns:a16="http://schemas.microsoft.com/office/drawing/2014/main" id="{863CE333-49EB-5AB4-395D-F9D98CD96F02}"/>
              </a:ext>
            </a:extLst>
          </p:cNvPr>
          <p:cNvSpPr txBox="1">
            <a:spLocks/>
          </p:cNvSpPr>
          <p:nvPr/>
        </p:nvSpPr>
        <p:spPr>
          <a:xfrm>
            <a:off x="6638925" y="7208190"/>
            <a:ext cx="6659564" cy="208968"/>
          </a:xfrm>
          <a:prstGeom prst="rect">
            <a:avLst/>
          </a:prstGeom>
          <a:ln>
            <a:noFill/>
          </a:ln>
        </p:spPr>
        <p:txBody>
          <a:bodyPr wrap="square" lIns="0" tIns="0" rIns="0" bIns="0" anchor="ctr">
            <a:spAutoFit/>
          </a:bodyPr>
          <a:lstStyle>
            <a:lvl1pPr marL="0" indent="0" algn="r" defTabSz="961844" rtl="0" eaLnBrk="1" latinLnBrk="0" hangingPunct="1">
              <a:lnSpc>
                <a:spcPts val="19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r">
              <a:defRPr/>
            </a:pPr>
            <a:r>
              <a:rPr lang="en-GB" sz="900" dirty="0">
                <a:solidFill>
                  <a:srgbClr val="000000"/>
                </a:solidFill>
              </a:rPr>
              <a:t>Source: FAME 2023 Target: Female main shopper responsible for children aged 0-14 Index vs the avg. GB adult </a:t>
            </a:r>
          </a:p>
        </p:txBody>
      </p:sp>
      <p:sp>
        <p:nvSpPr>
          <p:cNvPr id="9" name="Rectangle 8">
            <a:extLst>
              <a:ext uri="{FF2B5EF4-FFF2-40B4-BE49-F238E27FC236}">
                <a16:creationId xmlns:a16="http://schemas.microsoft.com/office/drawing/2014/main" id="{188ECBA7-1889-9BA6-FA86-B7409D3B5BA4}"/>
              </a:ext>
            </a:extLst>
          </p:cNvPr>
          <p:cNvSpPr/>
          <p:nvPr/>
        </p:nvSpPr>
        <p:spPr>
          <a:xfrm>
            <a:off x="631908" y="1402137"/>
            <a:ext cx="2786781" cy="579217"/>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DOWNTIME</a:t>
            </a:r>
          </a:p>
        </p:txBody>
      </p:sp>
      <p:sp>
        <p:nvSpPr>
          <p:cNvPr id="10" name="Rectangle 9">
            <a:extLst>
              <a:ext uri="{FF2B5EF4-FFF2-40B4-BE49-F238E27FC236}">
                <a16:creationId xmlns:a16="http://schemas.microsoft.com/office/drawing/2014/main" id="{D98EF0FA-4D8C-8830-C456-C3F5BD5DEE02}"/>
              </a:ext>
            </a:extLst>
          </p:cNvPr>
          <p:cNvSpPr/>
          <p:nvPr/>
        </p:nvSpPr>
        <p:spPr>
          <a:xfrm>
            <a:off x="3672385" y="1402138"/>
            <a:ext cx="2786781" cy="579217"/>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Arial"/>
              </a:rPr>
              <a:t>QUALITY</a:t>
            </a:r>
            <a:endParaRPr kumimoji="0" lang="en-GB"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00836EB-2660-83AC-9F19-9EDC783B999A}"/>
              </a:ext>
            </a:extLst>
          </p:cNvPr>
          <p:cNvSpPr/>
          <p:nvPr/>
        </p:nvSpPr>
        <p:spPr>
          <a:xfrm>
            <a:off x="6712862" y="1397464"/>
            <a:ext cx="2786781" cy="579217"/>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ESCAPISM</a:t>
            </a:r>
          </a:p>
        </p:txBody>
      </p:sp>
      <p:sp>
        <p:nvSpPr>
          <p:cNvPr id="18" name="Rectangle 17">
            <a:extLst>
              <a:ext uri="{FF2B5EF4-FFF2-40B4-BE49-F238E27FC236}">
                <a16:creationId xmlns:a16="http://schemas.microsoft.com/office/drawing/2014/main" id="{7FAA7641-AD19-F52E-F870-22B5B2D167D6}"/>
              </a:ext>
            </a:extLst>
          </p:cNvPr>
          <p:cNvSpPr/>
          <p:nvPr/>
        </p:nvSpPr>
        <p:spPr>
          <a:xfrm>
            <a:off x="9753339" y="2420116"/>
            <a:ext cx="2786781" cy="3908041"/>
          </a:xfrm>
          <a:prstGeom prst="rect">
            <a:avLst/>
          </a:prstGeom>
          <a:noFill/>
          <a:ln>
            <a:solidFill>
              <a:srgbClr val="643582"/>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400" b="1" i="0" u="none" strike="noStrike" dirty="0">
                <a:solidFill>
                  <a:srgbClr val="000000"/>
                </a:solidFill>
                <a:effectLst/>
                <a:latin typeface="Arial" panose="020B0604020202020204" pitchFamily="34" charset="0"/>
              </a:rPr>
              <a:t>‘You </a:t>
            </a:r>
            <a:r>
              <a:rPr lang="en-GB" sz="2400" b="1" i="0" u="none" strike="noStrike" dirty="0">
                <a:solidFill>
                  <a:schemeClr val="accent4"/>
                </a:solidFill>
                <a:effectLst/>
                <a:latin typeface="Arial" panose="020B0604020202020204" pitchFamily="34" charset="0"/>
              </a:rPr>
              <a:t>Can't Replicate The Cinema Experience </a:t>
            </a:r>
            <a:r>
              <a:rPr lang="en-GB" sz="2400" b="1" i="0" u="none" strike="noStrike" dirty="0">
                <a:solidFill>
                  <a:srgbClr val="000000"/>
                </a:solidFill>
                <a:effectLst/>
                <a:latin typeface="Arial" panose="020B0604020202020204" pitchFamily="34" charset="0"/>
              </a:rPr>
              <a:t>On TV, Laptop</a:t>
            </a:r>
            <a:r>
              <a:rPr lang="en-GB" sz="2400" b="1" dirty="0">
                <a:solidFill>
                  <a:srgbClr val="000000"/>
                </a:solidFill>
                <a:latin typeface="Arial" panose="020B0604020202020204" pitchFamily="34" charset="0"/>
              </a:rPr>
              <a:t>, </a:t>
            </a:r>
            <a:r>
              <a:rPr lang="en-GB" sz="2400" b="1" i="0" u="none" strike="noStrike" dirty="0">
                <a:solidFill>
                  <a:srgbClr val="000000"/>
                </a:solidFill>
                <a:effectLst/>
                <a:latin typeface="Arial" panose="020B0604020202020204" pitchFamily="34" charset="0"/>
              </a:rPr>
              <a:t>Tablet</a:t>
            </a:r>
            <a:r>
              <a:rPr lang="en-GB" sz="2400" b="1" dirty="0">
                <a:solidFill>
                  <a:srgbClr val="000000"/>
                </a:solidFill>
                <a:latin typeface="Arial" panose="020B0604020202020204" pitchFamily="34" charset="0"/>
              </a:rPr>
              <a:t>, </a:t>
            </a:r>
            <a:r>
              <a:rPr lang="en-GB" sz="2400" b="1" i="0" u="none" strike="noStrike" dirty="0">
                <a:solidFill>
                  <a:srgbClr val="000000"/>
                </a:solidFill>
                <a:effectLst/>
                <a:latin typeface="Arial" panose="020B0604020202020204" pitchFamily="34" charset="0"/>
              </a:rPr>
              <a:t>Mobile’</a:t>
            </a:r>
            <a:endParaRPr lang="en-GB" sz="2400" b="1" dirty="0">
              <a:solidFill>
                <a:schemeClr val="bg1"/>
              </a:solidFill>
            </a:endParaRPr>
          </a:p>
        </p:txBody>
      </p:sp>
      <p:sp>
        <p:nvSpPr>
          <p:cNvPr id="19" name="Rectangle 18">
            <a:extLst>
              <a:ext uri="{FF2B5EF4-FFF2-40B4-BE49-F238E27FC236}">
                <a16:creationId xmlns:a16="http://schemas.microsoft.com/office/drawing/2014/main" id="{B189002F-790F-D27D-4BDD-8AACB3DB4B6A}"/>
              </a:ext>
            </a:extLst>
          </p:cNvPr>
          <p:cNvSpPr/>
          <p:nvPr/>
        </p:nvSpPr>
        <p:spPr>
          <a:xfrm>
            <a:off x="9753339" y="1976681"/>
            <a:ext cx="2786781" cy="443436"/>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4"/>
                </a:solidFill>
                <a:effectLst/>
                <a:uLnTx/>
                <a:uFillTx/>
                <a:latin typeface="Arial"/>
                <a:ea typeface="+mn-ea"/>
                <a:cs typeface="+mn-cs"/>
              </a:rPr>
              <a:t>72%</a:t>
            </a:r>
          </a:p>
        </p:txBody>
      </p:sp>
      <p:sp>
        <p:nvSpPr>
          <p:cNvPr id="20" name="Rectangle 19">
            <a:extLst>
              <a:ext uri="{FF2B5EF4-FFF2-40B4-BE49-F238E27FC236}">
                <a16:creationId xmlns:a16="http://schemas.microsoft.com/office/drawing/2014/main" id="{66BDB0F0-4874-051F-CCDA-74450F2EA73B}"/>
              </a:ext>
            </a:extLst>
          </p:cNvPr>
          <p:cNvSpPr/>
          <p:nvPr/>
        </p:nvSpPr>
        <p:spPr>
          <a:xfrm>
            <a:off x="9753339" y="1397464"/>
            <a:ext cx="2786781" cy="579217"/>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000" b="1" dirty="0">
                <a:solidFill>
                  <a:srgbClr val="FFFFFF"/>
                </a:solidFill>
                <a:latin typeface="Arial"/>
              </a:rPr>
              <a:t>UNIQUE EXPERIENCE</a:t>
            </a:r>
            <a:endParaRPr kumimoji="0" lang="en-GB" sz="2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36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p:txBody>
          <a:bodyPr/>
          <a:lstStyle/>
          <a:p>
            <a:r>
              <a:rPr lang="en-GB" dirty="0"/>
              <a:t>THE CINEMA EXPERIENCE IS THE MOST FAVOURABLE COMPARED TO OTHER MEDIUMS</a:t>
            </a:r>
          </a:p>
        </p:txBody>
      </p:sp>
      <p:sp>
        <p:nvSpPr>
          <p:cNvPr id="7" name="Text Placeholder 6">
            <a:extLst>
              <a:ext uri="{FF2B5EF4-FFF2-40B4-BE49-F238E27FC236}">
                <a16:creationId xmlns:a16="http://schemas.microsoft.com/office/drawing/2014/main" id="{D662C26A-30B3-4F6C-908D-16DCC5234974}"/>
              </a:ext>
            </a:extLst>
          </p:cNvPr>
          <p:cNvSpPr>
            <a:spLocks noGrp="1"/>
          </p:cNvSpPr>
          <p:nvPr>
            <p:ph type="body" sz="quarter" idx="14"/>
          </p:nvPr>
        </p:nvSpPr>
        <p:spPr>
          <a:xfrm>
            <a:off x="269999" y="651358"/>
            <a:ext cx="12569701" cy="436608"/>
          </a:xfrm>
        </p:spPr>
        <p:txBody>
          <a:bodyPr/>
          <a:lstStyle/>
          <a:p>
            <a:pPr>
              <a:lnSpc>
                <a:spcPct val="100000"/>
              </a:lnSpc>
            </a:pPr>
            <a:r>
              <a:rPr lang="en-GB" dirty="0"/>
              <a:t>Whilst consuming each media, cinema comes out on top as the most favourable platform when it comes to boosting mood.</a:t>
            </a:r>
          </a:p>
        </p:txBody>
      </p:sp>
      <p:sp>
        <p:nvSpPr>
          <p:cNvPr id="2" name="Rectangle: Rounded Corners 1">
            <a:extLst>
              <a:ext uri="{FF2B5EF4-FFF2-40B4-BE49-F238E27FC236}">
                <a16:creationId xmlns:a16="http://schemas.microsoft.com/office/drawing/2014/main" id="{27E42FD9-415A-6760-355C-20F8F31D3300}"/>
              </a:ext>
            </a:extLst>
          </p:cNvPr>
          <p:cNvSpPr/>
          <p:nvPr/>
        </p:nvSpPr>
        <p:spPr>
          <a:xfrm>
            <a:off x="2130409" y="2103656"/>
            <a:ext cx="2209034" cy="753527"/>
          </a:xfrm>
          <a:prstGeom prst="roundRect">
            <a:avLst/>
          </a:prstGeom>
          <a:solidFill>
            <a:srgbClr val="13203A"/>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45%</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D944E2D1-99B8-F131-C411-1BB519AAE1A2}"/>
              </a:ext>
            </a:extLst>
          </p:cNvPr>
          <p:cNvSpPr/>
          <p:nvPr/>
        </p:nvSpPr>
        <p:spPr>
          <a:xfrm>
            <a:off x="2130409" y="3267208"/>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31%</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692D52A9-128F-0CD4-ABD2-EA93857EB701}"/>
              </a:ext>
            </a:extLst>
          </p:cNvPr>
          <p:cNvSpPr/>
          <p:nvPr/>
        </p:nvSpPr>
        <p:spPr>
          <a:xfrm>
            <a:off x="2130409" y="4430760"/>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33%</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99A4F4F2-7E63-35E7-BA9E-048850847D35}"/>
              </a:ext>
            </a:extLst>
          </p:cNvPr>
          <p:cNvSpPr/>
          <p:nvPr/>
        </p:nvSpPr>
        <p:spPr>
          <a:xfrm>
            <a:off x="2130409" y="5594312"/>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21%</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667F60FD-1471-0B2E-73CC-0BD3C45EF032}"/>
              </a:ext>
            </a:extLst>
          </p:cNvPr>
          <p:cNvSpPr/>
          <p:nvPr/>
        </p:nvSpPr>
        <p:spPr>
          <a:xfrm>
            <a:off x="4823225" y="2103656"/>
            <a:ext cx="2209034" cy="753527"/>
          </a:xfrm>
          <a:prstGeom prst="roundRect">
            <a:avLst/>
          </a:prstGeom>
          <a:solidFill>
            <a:srgbClr val="13203A"/>
          </a:solid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45%</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1801DEB6-2ABF-E840-EB23-E2EFE64E2E38}"/>
              </a:ext>
            </a:extLst>
          </p:cNvPr>
          <p:cNvSpPr/>
          <p:nvPr/>
        </p:nvSpPr>
        <p:spPr>
          <a:xfrm>
            <a:off x="4823225" y="3267208"/>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17%</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BCC89A17-AEB7-09CA-FDA6-AD040CAE4E50}"/>
              </a:ext>
            </a:extLst>
          </p:cNvPr>
          <p:cNvSpPr/>
          <p:nvPr/>
        </p:nvSpPr>
        <p:spPr>
          <a:xfrm>
            <a:off x="4823225" y="4430760"/>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13%</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1914369A-472A-29AB-B360-4403CEF740BB}"/>
              </a:ext>
            </a:extLst>
          </p:cNvPr>
          <p:cNvSpPr/>
          <p:nvPr/>
        </p:nvSpPr>
        <p:spPr>
          <a:xfrm>
            <a:off x="4823225" y="5594312"/>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000000"/>
                </a:solidFill>
                <a:latin typeface="Arial"/>
              </a:rPr>
              <a:t>11</a:t>
            </a:r>
            <a:r>
              <a:rPr kumimoji="0" lang="en-GB" sz="2400" b="1" i="0" u="none" strike="noStrike" kern="1200" cap="none" spc="0" normalizeH="0" baseline="0" noProof="0" dirty="0">
                <a:ln>
                  <a:noFill/>
                </a:ln>
                <a:solidFill>
                  <a:srgbClr val="000000"/>
                </a:solidFill>
                <a:effectLst/>
                <a:uLnTx/>
                <a:uFillTx/>
                <a:latin typeface="Arial"/>
                <a:ea typeface="+mn-ea"/>
                <a:cs typeface="+mn-cs"/>
              </a:rPr>
              <a:t>%</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ED5BBBD4-06B4-DE74-3BFD-4BF6F7784596}"/>
              </a:ext>
            </a:extLst>
          </p:cNvPr>
          <p:cNvSpPr/>
          <p:nvPr/>
        </p:nvSpPr>
        <p:spPr>
          <a:xfrm>
            <a:off x="7515209" y="2103656"/>
            <a:ext cx="2209034" cy="753527"/>
          </a:xfrm>
          <a:prstGeom prst="roundRect">
            <a:avLst/>
          </a:prstGeom>
          <a:solidFill>
            <a:srgbClr val="13203A"/>
          </a:solid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FFFFFF"/>
                </a:solidFill>
                <a:latin typeface="Arial"/>
              </a:rPr>
              <a:t>2</a:t>
            </a:r>
            <a:r>
              <a:rPr kumimoji="0" lang="en-GB" sz="2400" b="1" i="0" u="none" strike="noStrike" kern="1200" cap="none" spc="0" normalizeH="0" baseline="0" noProof="0" dirty="0">
                <a:ln>
                  <a:noFill/>
                </a:ln>
                <a:solidFill>
                  <a:srgbClr val="FFFFFF"/>
                </a:solidFill>
                <a:effectLst/>
                <a:uLnTx/>
                <a:uFillTx/>
                <a:latin typeface="Arial"/>
                <a:ea typeface="+mn-ea"/>
                <a:cs typeface="+mn-cs"/>
              </a:rPr>
              <a:t>%</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FE86F42B-8F66-9B84-736D-519248B554E7}"/>
              </a:ext>
            </a:extLst>
          </p:cNvPr>
          <p:cNvSpPr/>
          <p:nvPr/>
        </p:nvSpPr>
        <p:spPr>
          <a:xfrm>
            <a:off x="7515209" y="3267208"/>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13%</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E764779B-6C49-ABDA-0EDB-F476291FE7E4}"/>
              </a:ext>
            </a:extLst>
          </p:cNvPr>
          <p:cNvSpPr/>
          <p:nvPr/>
        </p:nvSpPr>
        <p:spPr>
          <a:xfrm>
            <a:off x="7515209" y="4430760"/>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13%</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A3684E75-DBC7-D3D1-E566-FA4AD68D3721}"/>
              </a:ext>
            </a:extLst>
          </p:cNvPr>
          <p:cNvSpPr/>
          <p:nvPr/>
        </p:nvSpPr>
        <p:spPr>
          <a:xfrm>
            <a:off x="7515209" y="5594312"/>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2400" b="1" dirty="0">
                <a:solidFill>
                  <a:srgbClr val="000000"/>
                </a:solidFill>
                <a:latin typeface="Arial"/>
              </a:rPr>
              <a:t>9</a:t>
            </a:r>
            <a:r>
              <a:rPr kumimoji="0" lang="en-GB" sz="2400" b="1" i="0" u="none" strike="noStrike" kern="1200" cap="none" spc="0" normalizeH="0" baseline="0" noProof="0" dirty="0">
                <a:ln>
                  <a:noFill/>
                </a:ln>
                <a:solidFill>
                  <a:srgbClr val="000000"/>
                </a:solidFill>
                <a:effectLst/>
                <a:uLnTx/>
                <a:uFillTx/>
                <a:latin typeface="Arial"/>
                <a:ea typeface="+mn-ea"/>
                <a:cs typeface="+mn-cs"/>
              </a:rPr>
              <a:t>%</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3290692E-DCF1-5DFC-E7D1-71E26C4F91FA}"/>
              </a:ext>
            </a:extLst>
          </p:cNvPr>
          <p:cNvSpPr/>
          <p:nvPr/>
        </p:nvSpPr>
        <p:spPr>
          <a:xfrm>
            <a:off x="10245709" y="2103656"/>
            <a:ext cx="2209034" cy="753527"/>
          </a:xfrm>
          <a:prstGeom prst="roundRect">
            <a:avLst/>
          </a:prstGeom>
          <a:solidFill>
            <a:srgbClr val="13203A"/>
          </a:solid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5%</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A64CD625-BA45-7310-7CB7-94E46ACEBB91}"/>
              </a:ext>
            </a:extLst>
          </p:cNvPr>
          <p:cNvSpPr/>
          <p:nvPr/>
        </p:nvSpPr>
        <p:spPr>
          <a:xfrm>
            <a:off x="10245709" y="3267208"/>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15%</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194D83D5-B4B1-ABA1-E50B-D3ACD149C663}"/>
              </a:ext>
            </a:extLst>
          </p:cNvPr>
          <p:cNvSpPr/>
          <p:nvPr/>
        </p:nvSpPr>
        <p:spPr>
          <a:xfrm>
            <a:off x="10245709" y="4430760"/>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17%</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E1ADBDC8-00AE-FD09-F705-8F9A235BD855}"/>
              </a:ext>
            </a:extLst>
          </p:cNvPr>
          <p:cNvSpPr/>
          <p:nvPr/>
        </p:nvSpPr>
        <p:spPr>
          <a:xfrm>
            <a:off x="10245709" y="5594312"/>
            <a:ext cx="2209034" cy="753527"/>
          </a:xfrm>
          <a:prstGeom prst="roundRect">
            <a:avLst/>
          </a:prstGeom>
          <a:noFill/>
          <a:ln>
            <a:solidFill>
              <a:srgbClr val="13203A"/>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14%</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 Rounded Corners 28">
            <a:extLst>
              <a:ext uri="{FF2B5EF4-FFF2-40B4-BE49-F238E27FC236}">
                <a16:creationId xmlns:a16="http://schemas.microsoft.com/office/drawing/2014/main" id="{72B9FC48-C3E4-215B-0048-BEFD68B8BECA}"/>
              </a:ext>
            </a:extLst>
          </p:cNvPr>
          <p:cNvSpPr/>
          <p:nvPr/>
        </p:nvSpPr>
        <p:spPr>
          <a:xfrm>
            <a:off x="421617" y="2103656"/>
            <a:ext cx="1263526" cy="753527"/>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Cinema</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7055129B-B024-7772-E375-9111C1C1BFB3}"/>
              </a:ext>
            </a:extLst>
          </p:cNvPr>
          <p:cNvSpPr/>
          <p:nvPr/>
        </p:nvSpPr>
        <p:spPr>
          <a:xfrm>
            <a:off x="421617" y="3267208"/>
            <a:ext cx="1263526" cy="753527"/>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TV</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Rounded Corners 30">
            <a:extLst>
              <a:ext uri="{FF2B5EF4-FFF2-40B4-BE49-F238E27FC236}">
                <a16:creationId xmlns:a16="http://schemas.microsoft.com/office/drawing/2014/main" id="{4A417DDD-4467-6BA8-DCEC-1BC977ED87E0}"/>
              </a:ext>
            </a:extLst>
          </p:cNvPr>
          <p:cNvSpPr/>
          <p:nvPr/>
        </p:nvSpPr>
        <p:spPr>
          <a:xfrm>
            <a:off x="421617" y="4430760"/>
            <a:ext cx="1263526" cy="753527"/>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Internet</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BAECDD06-7EF0-98C0-6F65-2D5468F6D0FF}"/>
              </a:ext>
            </a:extLst>
          </p:cNvPr>
          <p:cNvSpPr/>
          <p:nvPr/>
        </p:nvSpPr>
        <p:spPr>
          <a:xfrm>
            <a:off x="421617" y="5594312"/>
            <a:ext cx="1263526" cy="753527"/>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Radio</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92616E00-64A7-C573-13B0-28B385C08F32}"/>
              </a:ext>
            </a:extLst>
          </p:cNvPr>
          <p:cNvSpPr/>
          <p:nvPr/>
        </p:nvSpPr>
        <p:spPr>
          <a:xfrm>
            <a:off x="2130409" y="1433125"/>
            <a:ext cx="2209034" cy="45358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Engaged</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Rounded Corners 33">
            <a:extLst>
              <a:ext uri="{FF2B5EF4-FFF2-40B4-BE49-F238E27FC236}">
                <a16:creationId xmlns:a16="http://schemas.microsoft.com/office/drawing/2014/main" id="{6421312F-05E2-BF35-A6AB-C35FD5F27E9C}"/>
              </a:ext>
            </a:extLst>
          </p:cNvPr>
          <p:cNvSpPr/>
          <p:nvPr/>
        </p:nvSpPr>
        <p:spPr>
          <a:xfrm>
            <a:off x="4823225" y="1433125"/>
            <a:ext cx="2209034" cy="45358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Excited</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Rounded Corners 34">
            <a:extLst>
              <a:ext uri="{FF2B5EF4-FFF2-40B4-BE49-F238E27FC236}">
                <a16:creationId xmlns:a16="http://schemas.microsoft.com/office/drawing/2014/main" id="{6B73D7E9-F6C7-16CA-76D2-C18724AFF7A9}"/>
              </a:ext>
            </a:extLst>
          </p:cNvPr>
          <p:cNvSpPr/>
          <p:nvPr/>
        </p:nvSpPr>
        <p:spPr>
          <a:xfrm>
            <a:off x="7515209" y="1433125"/>
            <a:ext cx="2209034" cy="45358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Bored</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B382D655-7083-A762-12F5-320D13A78EC3}"/>
              </a:ext>
            </a:extLst>
          </p:cNvPr>
          <p:cNvSpPr/>
          <p:nvPr/>
        </p:nvSpPr>
        <p:spPr>
          <a:xfrm>
            <a:off x="10245709" y="1433125"/>
            <a:ext cx="2209034" cy="453582"/>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Distracted</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2CD93F2B-F634-1F9C-00EB-D4DC38391F89}"/>
              </a:ext>
            </a:extLst>
          </p:cNvPr>
          <p:cNvSpPr txBox="1"/>
          <p:nvPr/>
        </p:nvSpPr>
        <p:spPr>
          <a:xfrm>
            <a:off x="5439361" y="7218977"/>
            <a:ext cx="7867460" cy="215444"/>
          </a:xfrm>
          <a:prstGeom prst="rect">
            <a:avLst/>
          </a:prstGeom>
          <a:noFill/>
          <a:ln>
            <a:noFill/>
          </a:ln>
        </p:spPr>
        <p:txBody>
          <a:bodyPr wrap="square" rtlCol="0">
            <a:spAutoFit/>
          </a:bodyPr>
          <a:lstStyle/>
          <a:p>
            <a:pPr algn="r">
              <a:defRPr/>
            </a:pPr>
            <a:r>
              <a:rPr lang="en-GB" sz="800" dirty="0">
                <a:solidFill>
                  <a:srgbClr val="000000"/>
                </a:solidFill>
              </a:rPr>
              <a:t>Source: FAME 2023 Target: Female main shopper responsible for children aged 0-14 Index vs the avg. GB adult </a:t>
            </a:r>
          </a:p>
        </p:txBody>
      </p:sp>
    </p:spTree>
    <p:extLst>
      <p:ext uri="{BB962C8B-B14F-4D97-AF65-F5344CB8AC3E}">
        <p14:creationId xmlns:p14="http://schemas.microsoft.com/office/powerpoint/2010/main" val="196920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EE50C13-2A95-4A89-8A9A-87753AC9B721}"/>
              </a:ext>
            </a:extLst>
          </p:cNvPr>
          <p:cNvSpPr>
            <a:spLocks noGrp="1"/>
          </p:cNvSpPr>
          <p:nvPr>
            <p:ph type="title"/>
          </p:nvPr>
        </p:nvSpPr>
        <p:spPr/>
        <p:txBody>
          <a:bodyPr/>
          <a:lstStyle/>
          <a:p>
            <a:r>
              <a:rPr lang="en-GB" dirty="0"/>
              <a:t>Family ticket sales ALIGN WITH key HOLIDAY periods</a:t>
            </a:r>
            <a:endParaRPr lang="en-US" dirty="0"/>
          </a:p>
        </p:txBody>
      </p:sp>
      <p:sp>
        <p:nvSpPr>
          <p:cNvPr id="26" name="Text Placeholder 25">
            <a:extLst>
              <a:ext uri="{FF2B5EF4-FFF2-40B4-BE49-F238E27FC236}">
                <a16:creationId xmlns:a16="http://schemas.microsoft.com/office/drawing/2014/main" id="{12A128E2-20A2-47F4-A418-960D85B8543E}"/>
              </a:ext>
            </a:extLst>
          </p:cNvPr>
          <p:cNvSpPr>
            <a:spLocks noGrp="1"/>
          </p:cNvSpPr>
          <p:nvPr>
            <p:ph type="body" sz="quarter" idx="14"/>
          </p:nvPr>
        </p:nvSpPr>
        <p:spPr/>
        <p:txBody>
          <a:bodyPr/>
          <a:lstStyle/>
          <a:p>
            <a:r>
              <a:rPr lang="en-GB" dirty="0"/>
              <a:t>Family ticket sales typically peak in alignment with school holidays at Easter, Summer and Christmas</a:t>
            </a:r>
            <a:endParaRPr lang="en-US" dirty="0"/>
          </a:p>
        </p:txBody>
      </p:sp>
      <p:sp>
        <p:nvSpPr>
          <p:cNvPr id="25" name="Text Placeholder 24">
            <a:extLst>
              <a:ext uri="{FF2B5EF4-FFF2-40B4-BE49-F238E27FC236}">
                <a16:creationId xmlns:a16="http://schemas.microsoft.com/office/drawing/2014/main" id="{31A0E390-1CD7-423A-8CB8-2DBC593A349C}"/>
              </a:ext>
            </a:extLst>
          </p:cNvPr>
          <p:cNvSpPr>
            <a:spLocks noGrp="1"/>
          </p:cNvSpPr>
          <p:nvPr>
            <p:ph type="body" sz="quarter" idx="11"/>
          </p:nvPr>
        </p:nvSpPr>
        <p:spPr>
          <a:xfrm>
            <a:off x="9133367" y="7229707"/>
            <a:ext cx="4165121" cy="123111"/>
          </a:xfrm>
        </p:spPr>
        <p:txBody>
          <a:bodyPr/>
          <a:lstStyle/>
          <a:p>
            <a:r>
              <a:rPr lang="en-GB" dirty="0"/>
              <a:t>Source: DCM admissions cube, % of total annual family/adult ticket sales.</a:t>
            </a:r>
            <a:endParaRPr lang="en-US" dirty="0"/>
          </a:p>
        </p:txBody>
      </p:sp>
      <p:graphicFrame>
        <p:nvGraphicFramePr>
          <p:cNvPr id="30" name="Chart 29">
            <a:extLst>
              <a:ext uri="{FF2B5EF4-FFF2-40B4-BE49-F238E27FC236}">
                <a16:creationId xmlns:a16="http://schemas.microsoft.com/office/drawing/2014/main" id="{8392B2DE-527A-454B-BFFB-7F58936F14A1}"/>
              </a:ext>
            </a:extLst>
          </p:cNvPr>
          <p:cNvGraphicFramePr>
            <a:graphicFrameLocks/>
          </p:cNvGraphicFramePr>
          <p:nvPr>
            <p:extLst>
              <p:ext uri="{D42A27DB-BD31-4B8C-83A1-F6EECF244321}">
                <p14:modId xmlns:p14="http://schemas.microsoft.com/office/powerpoint/2010/main" val="1547133038"/>
              </p:ext>
            </p:extLst>
          </p:nvPr>
        </p:nvGraphicFramePr>
        <p:xfrm>
          <a:off x="503623" y="1456453"/>
          <a:ext cx="12227442" cy="5186524"/>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0">
            <a:extLst>
              <a:ext uri="{FF2B5EF4-FFF2-40B4-BE49-F238E27FC236}">
                <a16:creationId xmlns:a16="http://schemas.microsoft.com/office/drawing/2014/main" id="{2CF50C25-E567-4E6A-A24A-FE8299CCF73A}"/>
              </a:ext>
            </a:extLst>
          </p:cNvPr>
          <p:cNvSpPr txBox="1"/>
          <p:nvPr/>
        </p:nvSpPr>
        <p:spPr>
          <a:xfrm>
            <a:off x="4168660" y="1353014"/>
            <a:ext cx="648586" cy="244549"/>
          </a:xfrm>
          <a:prstGeom prst="rect">
            <a:avLst/>
          </a:prstGeom>
          <a:noFill/>
          <a:ln>
            <a:noFill/>
          </a:ln>
        </p:spPr>
        <p:txBody>
          <a:bodyPr wrap="square" rtlCol="0">
            <a:spAutoFit/>
          </a:bodyPr>
          <a:lstStyle/>
          <a:p>
            <a:pPr algn="ctr"/>
            <a:r>
              <a:rPr lang="en-GB" sz="1000" b="1" dirty="0">
                <a:solidFill>
                  <a:schemeClr val="bg1"/>
                </a:solidFill>
              </a:rPr>
              <a:t>Easter</a:t>
            </a:r>
            <a:endParaRPr lang="en-US" sz="1000" b="1" dirty="0" err="1">
              <a:solidFill>
                <a:schemeClr val="bg1"/>
              </a:solidFill>
            </a:endParaRPr>
          </a:p>
        </p:txBody>
      </p:sp>
      <p:sp>
        <p:nvSpPr>
          <p:cNvPr id="32" name="TextBox 31">
            <a:extLst>
              <a:ext uri="{FF2B5EF4-FFF2-40B4-BE49-F238E27FC236}">
                <a16:creationId xmlns:a16="http://schemas.microsoft.com/office/drawing/2014/main" id="{DB3D500F-105C-4644-8882-2FF8F8491CF4}"/>
              </a:ext>
            </a:extLst>
          </p:cNvPr>
          <p:cNvSpPr txBox="1"/>
          <p:nvPr/>
        </p:nvSpPr>
        <p:spPr>
          <a:xfrm>
            <a:off x="7013938" y="1330635"/>
            <a:ext cx="1468345" cy="246221"/>
          </a:xfrm>
          <a:prstGeom prst="rect">
            <a:avLst/>
          </a:prstGeom>
          <a:noFill/>
          <a:ln>
            <a:noFill/>
          </a:ln>
        </p:spPr>
        <p:txBody>
          <a:bodyPr wrap="square" rtlCol="0">
            <a:spAutoFit/>
          </a:bodyPr>
          <a:lstStyle/>
          <a:p>
            <a:pPr algn="ctr"/>
            <a:r>
              <a:rPr lang="en-GB" sz="1000" b="1" dirty="0">
                <a:solidFill>
                  <a:schemeClr val="bg1"/>
                </a:solidFill>
              </a:rPr>
              <a:t>Summer Holidays</a:t>
            </a:r>
            <a:endParaRPr lang="en-US" sz="1000" b="1" dirty="0" err="1">
              <a:solidFill>
                <a:schemeClr val="bg1"/>
              </a:solidFill>
            </a:endParaRPr>
          </a:p>
        </p:txBody>
      </p:sp>
      <p:sp>
        <p:nvSpPr>
          <p:cNvPr id="33" name="TextBox 32">
            <a:extLst>
              <a:ext uri="{FF2B5EF4-FFF2-40B4-BE49-F238E27FC236}">
                <a16:creationId xmlns:a16="http://schemas.microsoft.com/office/drawing/2014/main" id="{F3DE7198-AABA-428E-9441-C64E9D889770}"/>
              </a:ext>
            </a:extLst>
          </p:cNvPr>
          <p:cNvSpPr txBox="1"/>
          <p:nvPr/>
        </p:nvSpPr>
        <p:spPr>
          <a:xfrm>
            <a:off x="11615695" y="1330635"/>
            <a:ext cx="954438" cy="251636"/>
          </a:xfrm>
          <a:prstGeom prst="rect">
            <a:avLst/>
          </a:prstGeom>
          <a:noFill/>
          <a:ln>
            <a:noFill/>
          </a:ln>
        </p:spPr>
        <p:txBody>
          <a:bodyPr wrap="square" rtlCol="0">
            <a:spAutoFit/>
          </a:bodyPr>
          <a:lstStyle/>
          <a:p>
            <a:pPr algn="ctr"/>
            <a:r>
              <a:rPr lang="en-GB" sz="1000" b="1" dirty="0">
                <a:solidFill>
                  <a:schemeClr val="bg1"/>
                </a:solidFill>
              </a:rPr>
              <a:t>Christmas</a:t>
            </a:r>
            <a:endParaRPr lang="en-US" sz="1000" b="1" dirty="0" err="1">
              <a:solidFill>
                <a:schemeClr val="bg1"/>
              </a:solidFill>
            </a:endParaRPr>
          </a:p>
        </p:txBody>
      </p:sp>
    </p:spTree>
    <p:extLst>
      <p:ext uri="{BB962C8B-B14F-4D97-AF65-F5344CB8AC3E}">
        <p14:creationId xmlns:p14="http://schemas.microsoft.com/office/powerpoint/2010/main" val="30062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2.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3.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5.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AAF47608315248A36B72E121849E10" ma:contentTypeVersion="10" ma:contentTypeDescription="Create a new document." ma:contentTypeScope="" ma:versionID="4f64f044f075d211c38da980bf8f6543">
  <xsd:schema xmlns:xsd="http://www.w3.org/2001/XMLSchema" xmlns:xs="http://www.w3.org/2001/XMLSchema" xmlns:p="http://schemas.microsoft.com/office/2006/metadata/properties" xmlns:ns3="50a49a54-5dbb-4b0f-aa98-dd78e74d4392" targetNamespace="http://schemas.microsoft.com/office/2006/metadata/properties" ma:root="true" ma:fieldsID="ff942417305a1b3af5d97ffe17a74857" ns3:_="">
    <xsd:import namespace="50a49a54-5dbb-4b0f-aa98-dd78e74d43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a49a54-5dbb-4b0f-aa98-dd78e74d439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ED706-C8CA-47F0-966B-C7E6019599CD}">
  <ds:schemaRefs>
    <ds:schemaRef ds:uri="http://schemas.microsoft.com/sharepoint/v3/contenttype/forms"/>
  </ds:schemaRefs>
</ds:datastoreItem>
</file>

<file path=customXml/itemProps2.xml><?xml version="1.0" encoding="utf-8"?>
<ds:datastoreItem xmlns:ds="http://schemas.openxmlformats.org/officeDocument/2006/customXml" ds:itemID="{FD16538F-5D31-4837-B475-99264461C92A}">
  <ds:schemaRefs>
    <ds:schemaRef ds:uri="http://schemas.microsoft.com/office/infopath/2007/PartnerControls"/>
    <ds:schemaRef ds:uri="http://schemas.microsoft.com/office/2006/documentManagement/types"/>
    <ds:schemaRef ds:uri="50a49a54-5dbb-4b0f-aa98-dd78e74d4392"/>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77F58012-F546-46BB-8B50-4F38968B3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a49a54-5dbb-4b0f-aa98-dd78e74d43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2262</Words>
  <Application>Microsoft Office PowerPoint</Application>
  <PresentationFormat>Custom</PresentationFormat>
  <Paragraphs>355</Paragraphs>
  <Slides>16</Slides>
  <Notes>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8" baseType="lpstr">
      <vt:lpstr>Arial</vt:lpstr>
      <vt:lpstr>Calibri</vt:lpstr>
      <vt:lpstr>Century Gothic</vt:lpstr>
      <vt:lpstr>Impact</vt:lpstr>
      <vt:lpstr>Lucida Grande</vt:lpstr>
      <vt:lpstr>Wingdings</vt:lpstr>
      <vt:lpstr>Image Slides</vt:lpstr>
      <vt:lpstr>1_Copy Slides</vt:lpstr>
      <vt:lpstr>2_Copy Slides</vt:lpstr>
      <vt:lpstr>1_Blank with title</vt:lpstr>
      <vt:lpstr>3_Copy Slides</vt:lpstr>
      <vt:lpstr>think-cell Slide</vt:lpstr>
      <vt:lpstr>FAMILY FILMS in 2025</vt:lpstr>
      <vt:lpstr>HP+CH films have an abundance of scale</vt:lpstr>
      <vt:lpstr>Maximise: houseperson with children reach with cinema</vt:lpstr>
      <vt:lpstr>PowerPoint Presentation</vt:lpstr>
      <vt:lpstr>Frequent cinemagoing families are more affluent CONSUMERS</vt:lpstr>
      <vt:lpstr>PowerPoint Presentation</vt:lpstr>
      <vt:lpstr>Families favour story-telling escapism</vt:lpstr>
      <vt:lpstr>THE CINEMA EXPERIENCE IS THE MOST FAVOURABLE COMPARED TO OTHER MEDIUMS</vt:lpstr>
      <vt:lpstr>Family ticket sales ALIGN WITH key HOLIDAY periods</vt:lpstr>
      <vt:lpstr>THE family AUDIENCE</vt:lpstr>
      <vt:lpstr>DOG MAN</vt:lpstr>
      <vt:lpstr>A Minecraft movie</vt:lpstr>
      <vt:lpstr>ZOOTROPOLIS 2</vt:lpstr>
      <vt:lpstr>Family Films to look forward to across the summer of 2025</vt:lpstr>
      <vt:lpstr>Cinema DELIVERS POSITIVE OUTCOMES FOR targeting families</vt:lpstr>
      <vt:lpstr>Spotlight case study: LEGO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2019-11-14T15:00:06Z</dcterms:created>
  <dcterms:modified xsi:type="dcterms:W3CDTF">2024-12-20T15:26:58Z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0x010100EFAAF47608315248A36B72E121849E10</vt:lpwstr>
  </property>
</Properties>
</file>