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ags/tag74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ags/tag75.xml" ContentType="application/vnd.openxmlformats-officedocument.presentationml.tags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slideLayouts/slideLayout136.xml" ContentType="application/vnd.openxmlformats-officedocument.presentationml.slideLayout+xml"/>
  <Override PartName="/ppt/theme/theme14.xml" ContentType="application/vnd.openxmlformats-officedocument.them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5" r:id="rId13"/>
    <p:sldMasterId id="2147484090" r:id="rId14"/>
    <p:sldMasterId id="2147484166" r:id="rId15"/>
    <p:sldMasterId id="2147484171" r:id="rId16"/>
  </p:sldMasterIdLst>
  <p:notesMasterIdLst>
    <p:notesMasterId r:id="rId27"/>
  </p:notesMasterIdLst>
  <p:handoutMasterIdLst>
    <p:handoutMasterId r:id="rId28"/>
  </p:handoutMasterIdLst>
  <p:sldIdLst>
    <p:sldId id="256" r:id="rId17"/>
    <p:sldId id="435" r:id="rId18"/>
    <p:sldId id="436" r:id="rId19"/>
    <p:sldId id="430" r:id="rId20"/>
    <p:sldId id="432" r:id="rId21"/>
    <p:sldId id="620" r:id="rId22"/>
    <p:sldId id="355" r:id="rId23"/>
    <p:sldId id="431" r:id="rId24"/>
    <p:sldId id="277" r:id="rId25"/>
    <p:sldId id="294" r:id="rId26"/>
  </p:sldIdLst>
  <p:sldSz cx="13442950" cy="7561263"/>
  <p:notesSz cx="6858000" cy="9144000"/>
  <p:custDataLst>
    <p:tags r:id="rId29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00AB"/>
    <a:srgbClr val="FB3449"/>
    <a:srgbClr val="000000"/>
    <a:srgbClr val="CAC8C8"/>
    <a:srgbClr val="8547AD"/>
    <a:srgbClr val="33006F"/>
    <a:srgbClr val="0099A8"/>
    <a:srgbClr val="EA576C"/>
    <a:srgbClr val="D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42" autoAdjust="0"/>
    <p:restoredTop sz="93970" autoAdjust="0"/>
  </p:normalViewPr>
  <p:slideViewPr>
    <p:cSldViewPr snapToGrid="0">
      <p:cViewPr varScale="1">
        <p:scale>
          <a:sx n="101" d="100"/>
          <a:sy n="101" d="100"/>
        </p:scale>
        <p:origin x="840" y="12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7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37499706409664E-2"/>
          <c:y val="3.2568958082761792E-2"/>
          <c:w val="0.90812571929632269"/>
          <c:h val="0.90245706960708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% go to the cinema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Sheet1!$B$2:$H$2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0.12</c:v>
                </c:pt>
                <c:pt idx="1">
                  <c:v>0.17</c:v>
                </c:pt>
                <c:pt idx="2">
                  <c:v>0.26</c:v>
                </c:pt>
                <c:pt idx="3">
                  <c:v>0.18</c:v>
                </c:pt>
                <c:pt idx="4">
                  <c:v>0.35</c:v>
                </c:pt>
                <c:pt idx="5">
                  <c:v>0.55000000000000004</c:v>
                </c:pt>
                <c:pt idx="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6-401A-97A9-BC123470D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438295416"/>
        <c:axId val="438299680"/>
      </c:barChart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Sheet1!$B$2:$H$2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0">
                  <c:v>89</c:v>
                </c:pt>
                <c:pt idx="1">
                  <c:v>87</c:v>
                </c:pt>
                <c:pt idx="2">
                  <c:v>103</c:v>
                </c:pt>
                <c:pt idx="3">
                  <c:v>98</c:v>
                </c:pt>
                <c:pt idx="4">
                  <c:v>97</c:v>
                </c:pt>
                <c:pt idx="5">
                  <c:v>114</c:v>
                </c:pt>
                <c:pt idx="6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C-4F85-B49D-99E7BD362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13215"/>
        <c:axId val="1858514879"/>
      </c:lineChart>
      <c:catAx>
        <c:axId val="438295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299680"/>
        <c:crosses val="autoZero"/>
        <c:auto val="1"/>
        <c:lblAlgn val="ctr"/>
        <c:lblOffset val="100"/>
        <c:noMultiLvlLbl val="0"/>
      </c:catAx>
      <c:valAx>
        <c:axId val="438299680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1" dirty="0">
                    <a:solidFill>
                      <a:schemeClr val="accent6"/>
                    </a:solidFill>
                    <a:effectLst/>
                  </a:rPr>
                  <a:t>Days</a:t>
                </a:r>
                <a:r>
                  <a:rPr lang="en-GB" sz="900" b="1" baseline="0" dirty="0">
                    <a:solidFill>
                      <a:schemeClr val="accent6"/>
                    </a:solidFill>
                    <a:effectLst/>
                  </a:rPr>
                  <a:t> Go to the Cinema</a:t>
                </a:r>
                <a:endParaRPr lang="en-GB" sz="900" b="1" dirty="0">
                  <a:solidFill>
                    <a:schemeClr val="accent6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4472795028416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b="1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295416"/>
        <c:crosses val="autoZero"/>
        <c:crossBetween val="between"/>
      </c:valAx>
      <c:valAx>
        <c:axId val="1858514879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513215"/>
        <c:crosses val="max"/>
        <c:crossBetween val="between"/>
      </c:valAx>
      <c:catAx>
        <c:axId val="1858513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85148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30757504308751E-2"/>
          <c:y val="2.4486534719592543E-2"/>
          <c:w val="0.93430547452198098"/>
          <c:h val="0.838561433437886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Family ticket sales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889-463A-8B97-815E6FC8697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89-463A-8B97-815E6FC8697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889-463A-8B97-815E6FC8697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89-463A-8B97-815E6FC86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Sheet1!$B$6:$B$17</c:f>
              <c:numCache>
                <c:formatCode>0</c:formatCode>
                <c:ptCount val="12"/>
                <c:pt idx="0">
                  <c:v>7.5324931284938614</c:v>
                </c:pt>
                <c:pt idx="1">
                  <c:v>8.2336557168399622</c:v>
                </c:pt>
                <c:pt idx="2">
                  <c:v>8.0350927362843425</c:v>
                </c:pt>
                <c:pt idx="3">
                  <c:v>11.403411262543676</c:v>
                </c:pt>
                <c:pt idx="4">
                  <c:v>5.8587921036792174</c:v>
                </c:pt>
                <c:pt idx="5">
                  <c:v>4.8018061066113349</c:v>
                </c:pt>
                <c:pt idx="6">
                  <c:v>12.409052063838367</c:v>
                </c:pt>
                <c:pt idx="7">
                  <c:v>12.144075113233631</c:v>
                </c:pt>
                <c:pt idx="8">
                  <c:v>2.836494956627035</c:v>
                </c:pt>
                <c:pt idx="9">
                  <c:v>5.7041963539444884</c:v>
                </c:pt>
                <c:pt idx="10">
                  <c:v>6.9124818957667138</c:v>
                </c:pt>
                <c:pt idx="11">
                  <c:v>14.12844856213737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89-463A-8B97-815E6FC86973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Adult ticket sales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Sheet1!$A$6:$A$17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Sheet1!$C$6:$C$17</c:f>
              <c:numCache>
                <c:formatCode>0</c:formatCode>
                <c:ptCount val="12"/>
                <c:pt idx="0">
                  <c:v>8.9550847576616146</c:v>
                </c:pt>
                <c:pt idx="1">
                  <c:v>9.0127548433734876</c:v>
                </c:pt>
                <c:pt idx="2">
                  <c:v>8.3175374559235635</c:v>
                </c:pt>
                <c:pt idx="3">
                  <c:v>8.4608354924886839</c:v>
                </c:pt>
                <c:pt idx="4">
                  <c:v>7.1386526372386534</c:v>
                </c:pt>
                <c:pt idx="5">
                  <c:v>6.3049349411579998</c:v>
                </c:pt>
                <c:pt idx="6">
                  <c:v>9.3035744836663579</c:v>
                </c:pt>
                <c:pt idx="7">
                  <c:v>9.4077415235965756</c:v>
                </c:pt>
                <c:pt idx="8">
                  <c:v>7.0465701183471161</c:v>
                </c:pt>
                <c:pt idx="9">
                  <c:v>8.7965847912173682</c:v>
                </c:pt>
                <c:pt idx="10">
                  <c:v>8.0770239778177011</c:v>
                </c:pt>
                <c:pt idx="11">
                  <c:v>9.1787049775108809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89-463A-8B97-815E6FC86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016544"/>
        <c:axId val="422022120"/>
      </c:lineChart>
      <c:catAx>
        <c:axId val="42201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022120"/>
        <c:crosses val="autoZero"/>
        <c:auto val="1"/>
        <c:lblAlgn val="ctr"/>
        <c:lblOffset val="100"/>
        <c:noMultiLvlLbl val="0"/>
      </c:catAx>
      <c:valAx>
        <c:axId val="42202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dirty="0">
                    <a:solidFill>
                      <a:schemeClr val="accent6"/>
                    </a:solidFill>
                  </a:rPr>
                  <a:t>%</a:t>
                </a:r>
                <a:r>
                  <a:rPr lang="en-GB" sz="1000" b="1" baseline="0" dirty="0">
                    <a:solidFill>
                      <a:schemeClr val="accent6"/>
                    </a:solidFill>
                  </a:rPr>
                  <a:t> of annual ticket sales by month – family vs. adult</a:t>
                </a:r>
                <a:endParaRPr lang="en-US" sz="1000" b="1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1932366557126176E-4"/>
              <c:y val="0.13455119459584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accent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01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14898308247954"/>
          <c:y val="0.9609451339664099"/>
          <c:w val="0.45624309647103622"/>
          <c:h val="3.9054866033590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9/2/2022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9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3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8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3365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2551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22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1734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1014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692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5092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1097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9451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3506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5177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81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7836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2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555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9" t="3595" r="68462" b="84596"/>
          <a:stretch/>
        </p:blipFill>
        <p:spPr>
          <a:xfrm>
            <a:off x="0" y="195941"/>
            <a:ext cx="3545263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9" t="6436" r="69250" b="88379"/>
          <a:stretch/>
        </p:blipFill>
        <p:spPr>
          <a:xfrm>
            <a:off x="0" y="390524"/>
            <a:ext cx="3449240" cy="3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4068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772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0815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8727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266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41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8566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0595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029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0585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5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199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9122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20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2871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 – delete grey shape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105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748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5" y="2683267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03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9829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196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3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395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666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393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17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94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158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758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928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928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3555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3555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8256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8256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43996" y="582797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43996" y="604056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10364114" y="4878615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10364114" y="5091205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675102D-F8AF-1A42-AF58-AF595E1A86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8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D266B7EF-7AE6-8044-AF46-702E715E402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355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F488D85-408E-A64D-A147-547C3EB75E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678256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44A70738-7C8D-4340-AE22-4B0D5111F4B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020956" y="2548073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524A5C11-CBAB-0E4A-97AD-412F6CD155A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363658" y="1622247"/>
            <a:ext cx="2103118" cy="31073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581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7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7271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7271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319671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3319671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671597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5671597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023523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023523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97271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0375449" y="530493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0375449" y="551752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B8DBDC6-FC34-BD4E-A8E9-0AC8D101082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31967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E43D45-5FF5-B943-9977-6ACE60DA49A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66663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6FEE17F-FDFA-E241-B700-45953D3FE10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01359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893B0D9-9243-5D40-9F7D-8F6D8022767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0360551" y="2062058"/>
            <a:ext cx="2103118" cy="31073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355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056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436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2851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09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622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418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512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232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650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vmlDrawing" Target="../drawings/vmlDrawing74.v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oleObject" Target="../embeddings/oleObject74.bin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ags" Target="../tags/tag7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5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tags" Target="../tags/tag7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ags" Target="../tags/tag78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vmlDrawing" Target="../drawings/vmlDrawing77.vml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1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oleObject" Target="../embeddings/oleObject77.bin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tags" Target="../tags/tag91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vmlDrawing" Target="../drawings/vmlDrawing90.v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27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oleObject" Target="../embeddings/oleObject90.bin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09.vml"/><Relationship Id="rId7" Type="http://schemas.openxmlformats.org/officeDocument/2006/relationships/image" Target="../media/image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9.bin"/><Relationship Id="rId4" Type="http://schemas.openxmlformats.org/officeDocument/2006/relationships/tags" Target="../tags/tag1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vmlDrawing" Target="../drawings/vmlDrawing111.v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oleObject" Target="../embeddings/oleObject111.bin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tags" Target="../tags/tag112.xml"/><Relationship Id="rId30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23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vmlDrawing" Target="../drawings/vmlDrawing22.v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oleObject" Target="../embeddings/oleObject2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slideLayout" Target="../slideLayouts/slideLayout49.xml"/><Relationship Id="rId7" Type="http://schemas.openxmlformats.org/officeDocument/2006/relationships/vmlDrawing" Target="../drawings/vmlDrawing38.v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0.xml"/><Relationship Id="rId9" Type="http://schemas.openxmlformats.org/officeDocument/2006/relationships/oleObject" Target="../embeddings/oleObject38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ags" Target="../tags/tag4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vmlDrawing" Target="../drawings/vmlDrawing44.v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ags" Target="../tags/tag59.xml"/><Relationship Id="rId5" Type="http://schemas.openxmlformats.org/officeDocument/2006/relationships/vmlDrawing" Target="../drawings/vmlDrawing58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1.vml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0.xml"/><Relationship Id="rId10" Type="http://schemas.openxmlformats.org/officeDocument/2006/relationships/oleObject" Target="../embeddings/oleObject61.bin"/><Relationship Id="rId4" Type="http://schemas.openxmlformats.org/officeDocument/2006/relationships/slideLayout" Target="../slideLayouts/slideLayout79.xml"/><Relationship Id="rId9" Type="http://schemas.openxmlformats.org/officeDocument/2006/relationships/tags" Target="../tags/tag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slideLayout" Target="../slideLayouts/slideLayout84.xml"/><Relationship Id="rId7" Type="http://schemas.openxmlformats.org/officeDocument/2006/relationships/vmlDrawing" Target="../drawings/vmlDrawing67.v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5.xml"/><Relationship Id="rId9" Type="http://schemas.openxmlformats.org/officeDocument/2006/relationships/oleObject" Target="../embeddings/oleObject67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slideLayout" Target="../slideLayouts/slideLayout89.xml"/><Relationship Id="rId7" Type="http://schemas.openxmlformats.org/officeDocument/2006/relationships/tags" Target="../tags/tag74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vmlDrawing" Target="../drawings/vmlDrawing73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think-cell Slide" r:id="rId19" imgW="6350000" imgH="6350000" progId="">
                  <p:embed/>
                </p:oleObj>
              </mc:Choice>
              <mc:Fallback>
                <p:oleObj name="think-cell Slide" r:id="rId1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168" r:id="rId12"/>
    <p:sldLayoutId id="2147484170" r:id="rId13"/>
    <p:sldLayoutId id="2147484196" r:id="rId14"/>
    <p:sldLayoutId id="214748419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0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1"/>
            <a:ext cx="13442950" cy="756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4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415" y="7233159"/>
            <a:ext cx="1235710" cy="1955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234675" y="7153109"/>
            <a:ext cx="0" cy="32742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9"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think-cell Slide" r:id="rId27" imgW="6350000" imgH="6350000" progId="">
                  <p:embed/>
                </p:oleObj>
              </mc:Choice>
              <mc:Fallback>
                <p:oleObj name="think-cell Slide" r:id="rId2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  <p:sldLayoutId id="214748419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A20EFE-AD92-4A36-3915-A6079E5D2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69"/>
          <a:stretch/>
        </p:blipFill>
        <p:spPr>
          <a:xfrm>
            <a:off x="0" y="0"/>
            <a:ext cx="13442950" cy="70834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F928EC-7E68-4F88-83A8-5037F72FB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324" y="1919075"/>
            <a:ext cx="3586312" cy="420860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GB" sz="4800" dirty="0">
                <a:solidFill>
                  <a:srgbClr val="DA00AB"/>
                </a:solidFill>
                <a:effectLst>
                  <a:outerShdw blurRad="50800" dist="19050" dir="2700000" algn="tl" rotWithShape="0">
                    <a:prstClr val="black">
                      <a:alpha val="22000"/>
                    </a:prstClr>
                  </a:outerShdw>
                </a:effectLst>
              </a:rPr>
              <a:t>Main shopper </a:t>
            </a:r>
            <a:br>
              <a:rPr lang="en-GB" sz="4800" dirty="0">
                <a:solidFill>
                  <a:srgbClr val="DA00AB"/>
                </a:solidFill>
                <a:effectLst>
                  <a:outerShdw blurRad="50800" dist="19050" dir="2700000" algn="tl" rotWithShape="0">
                    <a:prstClr val="black">
                      <a:alpha val="22000"/>
                    </a:prstClr>
                  </a:outerShdw>
                </a:effectLst>
              </a:rPr>
            </a:br>
            <a:r>
              <a:rPr lang="en-GB" sz="4800" dirty="0">
                <a:solidFill>
                  <a:srgbClr val="DA00AB"/>
                </a:solidFill>
                <a:effectLst>
                  <a:outerShdw blurRad="50800" dist="19050" dir="2700000" algn="tl" rotWithShape="0">
                    <a:prstClr val="black">
                      <a:alpha val="22000"/>
                    </a:prstClr>
                  </a:outerShdw>
                </a:effectLst>
              </a:rPr>
              <a:t>with children</a:t>
            </a:r>
            <a:endParaRPr lang="en-US" sz="4800" dirty="0">
              <a:solidFill>
                <a:srgbClr val="DA00AB"/>
              </a:solidFill>
              <a:effectLst>
                <a:outerShdw blurRad="50800" dist="19050" dir="2700000" algn="tl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B6698-7E39-FBD7-9C90-54E7F9A2A2B7}"/>
              </a:ext>
            </a:extLst>
          </p:cNvPr>
          <p:cNvSpPr/>
          <p:nvPr/>
        </p:nvSpPr>
        <p:spPr>
          <a:xfrm>
            <a:off x="1358899" y="953229"/>
            <a:ext cx="4803775" cy="420860"/>
          </a:xfrm>
          <a:custGeom>
            <a:avLst/>
            <a:gdLst>
              <a:gd name="connsiteX0" fmla="*/ 0 w 4546600"/>
              <a:gd name="connsiteY0" fmla="*/ 0 h 420860"/>
              <a:gd name="connsiteX1" fmla="*/ 4546600 w 4546600"/>
              <a:gd name="connsiteY1" fmla="*/ 0 h 420860"/>
              <a:gd name="connsiteX2" fmla="*/ 4546600 w 4546600"/>
              <a:gd name="connsiteY2" fmla="*/ 420860 h 420860"/>
              <a:gd name="connsiteX3" fmla="*/ 0 w 4546600"/>
              <a:gd name="connsiteY3" fmla="*/ 420860 h 420860"/>
              <a:gd name="connsiteX4" fmla="*/ 0 w 4546600"/>
              <a:gd name="connsiteY4" fmla="*/ 0 h 420860"/>
              <a:gd name="connsiteX0" fmla="*/ 0 w 4832350"/>
              <a:gd name="connsiteY0" fmla="*/ 0 h 420860"/>
              <a:gd name="connsiteX1" fmla="*/ 4832350 w 4832350"/>
              <a:gd name="connsiteY1" fmla="*/ 25400 h 420860"/>
              <a:gd name="connsiteX2" fmla="*/ 4546600 w 4832350"/>
              <a:gd name="connsiteY2" fmla="*/ 420860 h 420860"/>
              <a:gd name="connsiteX3" fmla="*/ 0 w 4832350"/>
              <a:gd name="connsiteY3" fmla="*/ 420860 h 420860"/>
              <a:gd name="connsiteX4" fmla="*/ 0 w 4832350"/>
              <a:gd name="connsiteY4" fmla="*/ 0 h 420860"/>
              <a:gd name="connsiteX0" fmla="*/ 0 w 4832350"/>
              <a:gd name="connsiteY0" fmla="*/ 0 h 420860"/>
              <a:gd name="connsiteX1" fmla="*/ 4832350 w 4832350"/>
              <a:gd name="connsiteY1" fmla="*/ 25400 h 420860"/>
              <a:gd name="connsiteX2" fmla="*/ 4464050 w 4832350"/>
              <a:gd name="connsiteY2" fmla="*/ 408160 h 420860"/>
              <a:gd name="connsiteX3" fmla="*/ 0 w 4832350"/>
              <a:gd name="connsiteY3" fmla="*/ 420860 h 420860"/>
              <a:gd name="connsiteX4" fmla="*/ 0 w 4832350"/>
              <a:gd name="connsiteY4" fmla="*/ 0 h 420860"/>
              <a:gd name="connsiteX0" fmla="*/ 0 w 4803775"/>
              <a:gd name="connsiteY0" fmla="*/ 0 h 420860"/>
              <a:gd name="connsiteX1" fmla="*/ 4803775 w 4803775"/>
              <a:gd name="connsiteY1" fmla="*/ 44450 h 420860"/>
              <a:gd name="connsiteX2" fmla="*/ 4464050 w 4803775"/>
              <a:gd name="connsiteY2" fmla="*/ 408160 h 420860"/>
              <a:gd name="connsiteX3" fmla="*/ 0 w 4803775"/>
              <a:gd name="connsiteY3" fmla="*/ 420860 h 420860"/>
              <a:gd name="connsiteX4" fmla="*/ 0 w 4803775"/>
              <a:gd name="connsiteY4" fmla="*/ 0 h 420860"/>
              <a:gd name="connsiteX0" fmla="*/ 0 w 4803775"/>
              <a:gd name="connsiteY0" fmla="*/ 0 h 420860"/>
              <a:gd name="connsiteX1" fmla="*/ 4803775 w 4803775"/>
              <a:gd name="connsiteY1" fmla="*/ 44450 h 420860"/>
              <a:gd name="connsiteX2" fmla="*/ 4464050 w 4803775"/>
              <a:gd name="connsiteY2" fmla="*/ 408160 h 420860"/>
              <a:gd name="connsiteX3" fmla="*/ 0 w 4803775"/>
              <a:gd name="connsiteY3" fmla="*/ 420860 h 420860"/>
              <a:gd name="connsiteX4" fmla="*/ 0 w 4803775"/>
              <a:gd name="connsiteY4" fmla="*/ 0 h 420860"/>
              <a:gd name="connsiteX0" fmla="*/ 0 w 4803775"/>
              <a:gd name="connsiteY0" fmla="*/ 0 h 420860"/>
              <a:gd name="connsiteX1" fmla="*/ 4803775 w 4803775"/>
              <a:gd name="connsiteY1" fmla="*/ 44450 h 420860"/>
              <a:gd name="connsiteX2" fmla="*/ 4464050 w 4803775"/>
              <a:gd name="connsiteY2" fmla="*/ 408160 h 420860"/>
              <a:gd name="connsiteX3" fmla="*/ 0 w 4803775"/>
              <a:gd name="connsiteY3" fmla="*/ 420860 h 420860"/>
              <a:gd name="connsiteX4" fmla="*/ 0 w 4803775"/>
              <a:gd name="connsiteY4" fmla="*/ 0 h 4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3775" h="420860">
                <a:moveTo>
                  <a:pt x="0" y="0"/>
                </a:moveTo>
                <a:lnTo>
                  <a:pt x="4803775" y="44450"/>
                </a:lnTo>
                <a:cubicBezTo>
                  <a:pt x="4604808" y="187912"/>
                  <a:pt x="4577292" y="286923"/>
                  <a:pt x="4464050" y="408160"/>
                </a:cubicBezTo>
                <a:lnTo>
                  <a:pt x="0" y="42086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56194-532A-6624-4F4E-05840BDBA8F7}"/>
              </a:ext>
            </a:extLst>
          </p:cNvPr>
          <p:cNvSpPr/>
          <p:nvPr/>
        </p:nvSpPr>
        <p:spPr>
          <a:xfrm>
            <a:off x="6959599" y="1013552"/>
            <a:ext cx="612777" cy="379588"/>
          </a:xfrm>
          <a:custGeom>
            <a:avLst/>
            <a:gdLst>
              <a:gd name="connsiteX0" fmla="*/ 0 w 387352"/>
              <a:gd name="connsiteY0" fmla="*/ 0 h 420863"/>
              <a:gd name="connsiteX1" fmla="*/ 387352 w 387352"/>
              <a:gd name="connsiteY1" fmla="*/ 0 h 420863"/>
              <a:gd name="connsiteX2" fmla="*/ 387352 w 387352"/>
              <a:gd name="connsiteY2" fmla="*/ 420863 h 420863"/>
              <a:gd name="connsiteX3" fmla="*/ 0 w 387352"/>
              <a:gd name="connsiteY3" fmla="*/ 420863 h 420863"/>
              <a:gd name="connsiteX4" fmla="*/ 0 w 387352"/>
              <a:gd name="connsiteY4" fmla="*/ 0 h 420863"/>
              <a:gd name="connsiteX0" fmla="*/ 0 w 533402"/>
              <a:gd name="connsiteY0" fmla="*/ 50800 h 420863"/>
              <a:gd name="connsiteX1" fmla="*/ 533402 w 533402"/>
              <a:gd name="connsiteY1" fmla="*/ 0 h 420863"/>
              <a:gd name="connsiteX2" fmla="*/ 533402 w 533402"/>
              <a:gd name="connsiteY2" fmla="*/ 420863 h 420863"/>
              <a:gd name="connsiteX3" fmla="*/ 146050 w 533402"/>
              <a:gd name="connsiteY3" fmla="*/ 420863 h 420863"/>
              <a:gd name="connsiteX4" fmla="*/ 0 w 533402"/>
              <a:gd name="connsiteY4" fmla="*/ 50800 h 420863"/>
              <a:gd name="connsiteX0" fmla="*/ 0 w 533402"/>
              <a:gd name="connsiteY0" fmla="*/ 50800 h 420863"/>
              <a:gd name="connsiteX1" fmla="*/ 533402 w 533402"/>
              <a:gd name="connsiteY1" fmla="*/ 0 h 420863"/>
              <a:gd name="connsiteX2" fmla="*/ 533402 w 533402"/>
              <a:gd name="connsiteY2" fmla="*/ 420863 h 420863"/>
              <a:gd name="connsiteX3" fmla="*/ 203200 w 533402"/>
              <a:gd name="connsiteY3" fmla="*/ 420863 h 420863"/>
              <a:gd name="connsiteX4" fmla="*/ 0 w 533402"/>
              <a:gd name="connsiteY4" fmla="*/ 50800 h 420863"/>
              <a:gd name="connsiteX0" fmla="*/ 0 w 596902"/>
              <a:gd name="connsiteY0" fmla="*/ 19050 h 389113"/>
              <a:gd name="connsiteX1" fmla="*/ 596902 w 596902"/>
              <a:gd name="connsiteY1" fmla="*/ 0 h 389113"/>
              <a:gd name="connsiteX2" fmla="*/ 533402 w 596902"/>
              <a:gd name="connsiteY2" fmla="*/ 389113 h 389113"/>
              <a:gd name="connsiteX3" fmla="*/ 203200 w 596902"/>
              <a:gd name="connsiteY3" fmla="*/ 389113 h 389113"/>
              <a:gd name="connsiteX4" fmla="*/ 0 w 596902"/>
              <a:gd name="connsiteY4" fmla="*/ 19050 h 389113"/>
              <a:gd name="connsiteX0" fmla="*/ 0 w 596902"/>
              <a:gd name="connsiteY0" fmla="*/ 19050 h 389113"/>
              <a:gd name="connsiteX1" fmla="*/ 596902 w 596902"/>
              <a:gd name="connsiteY1" fmla="*/ 0 h 389113"/>
              <a:gd name="connsiteX2" fmla="*/ 368302 w 596902"/>
              <a:gd name="connsiteY2" fmla="*/ 376413 h 389113"/>
              <a:gd name="connsiteX3" fmla="*/ 203200 w 596902"/>
              <a:gd name="connsiteY3" fmla="*/ 389113 h 389113"/>
              <a:gd name="connsiteX4" fmla="*/ 0 w 596902"/>
              <a:gd name="connsiteY4" fmla="*/ 19050 h 389113"/>
              <a:gd name="connsiteX0" fmla="*/ 0 w 596902"/>
              <a:gd name="connsiteY0" fmla="*/ 19050 h 389113"/>
              <a:gd name="connsiteX1" fmla="*/ 596902 w 596902"/>
              <a:gd name="connsiteY1" fmla="*/ 0 h 389113"/>
              <a:gd name="connsiteX2" fmla="*/ 323852 w 596902"/>
              <a:gd name="connsiteY2" fmla="*/ 376413 h 389113"/>
              <a:gd name="connsiteX3" fmla="*/ 203200 w 596902"/>
              <a:gd name="connsiteY3" fmla="*/ 389113 h 389113"/>
              <a:gd name="connsiteX4" fmla="*/ 0 w 596902"/>
              <a:gd name="connsiteY4" fmla="*/ 19050 h 389113"/>
              <a:gd name="connsiteX0" fmla="*/ 0 w 603252"/>
              <a:gd name="connsiteY0" fmla="*/ 6350 h 376413"/>
              <a:gd name="connsiteX1" fmla="*/ 603252 w 603252"/>
              <a:gd name="connsiteY1" fmla="*/ 0 h 376413"/>
              <a:gd name="connsiteX2" fmla="*/ 323852 w 603252"/>
              <a:gd name="connsiteY2" fmla="*/ 363713 h 376413"/>
              <a:gd name="connsiteX3" fmla="*/ 203200 w 603252"/>
              <a:gd name="connsiteY3" fmla="*/ 376413 h 376413"/>
              <a:gd name="connsiteX4" fmla="*/ 0 w 603252"/>
              <a:gd name="connsiteY4" fmla="*/ 6350 h 376413"/>
              <a:gd name="connsiteX0" fmla="*/ 0 w 603252"/>
              <a:gd name="connsiteY0" fmla="*/ 6350 h 382763"/>
              <a:gd name="connsiteX1" fmla="*/ 603252 w 603252"/>
              <a:gd name="connsiteY1" fmla="*/ 0 h 382763"/>
              <a:gd name="connsiteX2" fmla="*/ 279402 w 603252"/>
              <a:gd name="connsiteY2" fmla="*/ 382763 h 382763"/>
              <a:gd name="connsiteX3" fmla="*/ 203200 w 603252"/>
              <a:gd name="connsiteY3" fmla="*/ 376413 h 382763"/>
              <a:gd name="connsiteX4" fmla="*/ 0 w 603252"/>
              <a:gd name="connsiteY4" fmla="*/ 6350 h 382763"/>
              <a:gd name="connsiteX0" fmla="*/ 0 w 568327"/>
              <a:gd name="connsiteY0" fmla="*/ 0 h 376413"/>
              <a:gd name="connsiteX1" fmla="*/ 568327 w 568327"/>
              <a:gd name="connsiteY1" fmla="*/ 12700 h 376413"/>
              <a:gd name="connsiteX2" fmla="*/ 279402 w 568327"/>
              <a:gd name="connsiteY2" fmla="*/ 376413 h 376413"/>
              <a:gd name="connsiteX3" fmla="*/ 203200 w 568327"/>
              <a:gd name="connsiteY3" fmla="*/ 370063 h 376413"/>
              <a:gd name="connsiteX4" fmla="*/ 0 w 568327"/>
              <a:gd name="connsiteY4" fmla="*/ 0 h 376413"/>
              <a:gd name="connsiteX0" fmla="*/ 0 w 568327"/>
              <a:gd name="connsiteY0" fmla="*/ 0 h 376413"/>
              <a:gd name="connsiteX1" fmla="*/ 568327 w 568327"/>
              <a:gd name="connsiteY1" fmla="*/ 12700 h 376413"/>
              <a:gd name="connsiteX2" fmla="*/ 279402 w 568327"/>
              <a:gd name="connsiteY2" fmla="*/ 376413 h 376413"/>
              <a:gd name="connsiteX3" fmla="*/ 203200 w 568327"/>
              <a:gd name="connsiteY3" fmla="*/ 370063 h 376413"/>
              <a:gd name="connsiteX4" fmla="*/ 0 w 568327"/>
              <a:gd name="connsiteY4" fmla="*/ 0 h 376413"/>
              <a:gd name="connsiteX0" fmla="*/ 0 w 568327"/>
              <a:gd name="connsiteY0" fmla="*/ 0 h 389113"/>
              <a:gd name="connsiteX1" fmla="*/ 568327 w 568327"/>
              <a:gd name="connsiteY1" fmla="*/ 12700 h 389113"/>
              <a:gd name="connsiteX2" fmla="*/ 266702 w 568327"/>
              <a:gd name="connsiteY2" fmla="*/ 389113 h 389113"/>
              <a:gd name="connsiteX3" fmla="*/ 203200 w 568327"/>
              <a:gd name="connsiteY3" fmla="*/ 370063 h 389113"/>
              <a:gd name="connsiteX4" fmla="*/ 0 w 568327"/>
              <a:gd name="connsiteY4" fmla="*/ 0 h 389113"/>
              <a:gd name="connsiteX0" fmla="*/ 0 w 568327"/>
              <a:gd name="connsiteY0" fmla="*/ 0 h 389113"/>
              <a:gd name="connsiteX1" fmla="*/ 568327 w 568327"/>
              <a:gd name="connsiteY1" fmla="*/ 12700 h 389113"/>
              <a:gd name="connsiteX2" fmla="*/ 266702 w 568327"/>
              <a:gd name="connsiteY2" fmla="*/ 389113 h 389113"/>
              <a:gd name="connsiteX3" fmla="*/ 250825 w 568327"/>
              <a:gd name="connsiteY3" fmla="*/ 370063 h 389113"/>
              <a:gd name="connsiteX4" fmla="*/ 0 w 568327"/>
              <a:gd name="connsiteY4" fmla="*/ 0 h 389113"/>
              <a:gd name="connsiteX0" fmla="*/ 0 w 568327"/>
              <a:gd name="connsiteY0" fmla="*/ 0 h 389113"/>
              <a:gd name="connsiteX1" fmla="*/ 568327 w 568327"/>
              <a:gd name="connsiteY1" fmla="*/ 12700 h 389113"/>
              <a:gd name="connsiteX2" fmla="*/ 266702 w 568327"/>
              <a:gd name="connsiteY2" fmla="*/ 389113 h 389113"/>
              <a:gd name="connsiteX3" fmla="*/ 250825 w 568327"/>
              <a:gd name="connsiteY3" fmla="*/ 370063 h 389113"/>
              <a:gd name="connsiteX4" fmla="*/ 0 w 568327"/>
              <a:gd name="connsiteY4" fmla="*/ 0 h 389113"/>
              <a:gd name="connsiteX0" fmla="*/ 0 w 612777"/>
              <a:gd name="connsiteY0" fmla="*/ 0 h 379588"/>
              <a:gd name="connsiteX1" fmla="*/ 612777 w 612777"/>
              <a:gd name="connsiteY1" fmla="*/ 3175 h 379588"/>
              <a:gd name="connsiteX2" fmla="*/ 311152 w 612777"/>
              <a:gd name="connsiteY2" fmla="*/ 379588 h 379588"/>
              <a:gd name="connsiteX3" fmla="*/ 295275 w 612777"/>
              <a:gd name="connsiteY3" fmla="*/ 360538 h 379588"/>
              <a:gd name="connsiteX4" fmla="*/ 0 w 612777"/>
              <a:gd name="connsiteY4" fmla="*/ 0 h 37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777" h="379588">
                <a:moveTo>
                  <a:pt x="0" y="0"/>
                </a:moveTo>
                <a:lnTo>
                  <a:pt x="612777" y="3175"/>
                </a:lnTo>
                <a:cubicBezTo>
                  <a:pt x="484719" y="124413"/>
                  <a:pt x="407460" y="258350"/>
                  <a:pt x="311152" y="379588"/>
                </a:cubicBezTo>
                <a:lnTo>
                  <a:pt x="295275" y="360538"/>
                </a:lnTo>
                <a:cubicBezTo>
                  <a:pt x="224367" y="221309"/>
                  <a:pt x="83608" y="123354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75FD-44B1-0870-E0D6-3CC5893380A8}"/>
              </a:ext>
            </a:extLst>
          </p:cNvPr>
          <p:cNvSpPr/>
          <p:nvPr/>
        </p:nvSpPr>
        <p:spPr>
          <a:xfrm>
            <a:off x="8305800" y="953225"/>
            <a:ext cx="2486604" cy="427213"/>
          </a:xfrm>
          <a:custGeom>
            <a:avLst/>
            <a:gdLst>
              <a:gd name="connsiteX0" fmla="*/ 0 w 2860673"/>
              <a:gd name="connsiteY0" fmla="*/ 0 h 420863"/>
              <a:gd name="connsiteX1" fmla="*/ 2860673 w 2860673"/>
              <a:gd name="connsiteY1" fmla="*/ 0 h 420863"/>
              <a:gd name="connsiteX2" fmla="*/ 2860673 w 2860673"/>
              <a:gd name="connsiteY2" fmla="*/ 420863 h 420863"/>
              <a:gd name="connsiteX3" fmla="*/ 0 w 2860673"/>
              <a:gd name="connsiteY3" fmla="*/ 420863 h 420863"/>
              <a:gd name="connsiteX4" fmla="*/ 0 w 2860673"/>
              <a:gd name="connsiteY4" fmla="*/ 0 h 420863"/>
              <a:gd name="connsiteX0" fmla="*/ 0 w 3101973"/>
              <a:gd name="connsiteY0" fmla="*/ 44450 h 420863"/>
              <a:gd name="connsiteX1" fmla="*/ 3101973 w 3101973"/>
              <a:gd name="connsiteY1" fmla="*/ 0 h 420863"/>
              <a:gd name="connsiteX2" fmla="*/ 3101973 w 3101973"/>
              <a:gd name="connsiteY2" fmla="*/ 420863 h 420863"/>
              <a:gd name="connsiteX3" fmla="*/ 241300 w 3101973"/>
              <a:gd name="connsiteY3" fmla="*/ 420863 h 420863"/>
              <a:gd name="connsiteX4" fmla="*/ 0 w 3101973"/>
              <a:gd name="connsiteY4" fmla="*/ 44450 h 420863"/>
              <a:gd name="connsiteX0" fmla="*/ 0 w 3101973"/>
              <a:gd name="connsiteY0" fmla="*/ 44450 h 420863"/>
              <a:gd name="connsiteX1" fmla="*/ 3101973 w 3101973"/>
              <a:gd name="connsiteY1" fmla="*/ 0 h 420863"/>
              <a:gd name="connsiteX2" fmla="*/ 3101973 w 3101973"/>
              <a:gd name="connsiteY2" fmla="*/ 420863 h 420863"/>
              <a:gd name="connsiteX3" fmla="*/ 266700 w 3101973"/>
              <a:gd name="connsiteY3" fmla="*/ 401813 h 420863"/>
              <a:gd name="connsiteX4" fmla="*/ 0 w 3101973"/>
              <a:gd name="connsiteY4" fmla="*/ 44450 h 420863"/>
              <a:gd name="connsiteX0" fmla="*/ 0 w 3101973"/>
              <a:gd name="connsiteY0" fmla="*/ 44450 h 420863"/>
              <a:gd name="connsiteX1" fmla="*/ 3101973 w 3101973"/>
              <a:gd name="connsiteY1" fmla="*/ 0 h 420863"/>
              <a:gd name="connsiteX2" fmla="*/ 3101973 w 3101973"/>
              <a:gd name="connsiteY2" fmla="*/ 420863 h 420863"/>
              <a:gd name="connsiteX3" fmla="*/ 266700 w 3101973"/>
              <a:gd name="connsiteY3" fmla="*/ 420863 h 420863"/>
              <a:gd name="connsiteX4" fmla="*/ 0 w 3101973"/>
              <a:gd name="connsiteY4" fmla="*/ 44450 h 420863"/>
              <a:gd name="connsiteX0" fmla="*/ 0 w 3101973"/>
              <a:gd name="connsiteY0" fmla="*/ 44450 h 433563"/>
              <a:gd name="connsiteX1" fmla="*/ 3101973 w 3101973"/>
              <a:gd name="connsiteY1" fmla="*/ 0 h 433563"/>
              <a:gd name="connsiteX2" fmla="*/ 3101973 w 3101973"/>
              <a:gd name="connsiteY2" fmla="*/ 420863 h 433563"/>
              <a:gd name="connsiteX3" fmla="*/ 260350 w 3101973"/>
              <a:gd name="connsiteY3" fmla="*/ 433563 h 433563"/>
              <a:gd name="connsiteX4" fmla="*/ 0 w 3101973"/>
              <a:gd name="connsiteY4" fmla="*/ 44450 h 433563"/>
              <a:gd name="connsiteX0" fmla="*/ 0 w 3101973"/>
              <a:gd name="connsiteY0" fmla="*/ 44450 h 446263"/>
              <a:gd name="connsiteX1" fmla="*/ 3101973 w 3101973"/>
              <a:gd name="connsiteY1" fmla="*/ 0 h 446263"/>
              <a:gd name="connsiteX2" fmla="*/ 3101973 w 3101973"/>
              <a:gd name="connsiteY2" fmla="*/ 420863 h 446263"/>
              <a:gd name="connsiteX3" fmla="*/ 254000 w 3101973"/>
              <a:gd name="connsiteY3" fmla="*/ 446263 h 446263"/>
              <a:gd name="connsiteX4" fmla="*/ 0 w 3101973"/>
              <a:gd name="connsiteY4" fmla="*/ 44450 h 446263"/>
              <a:gd name="connsiteX0" fmla="*/ 0 w 3101973"/>
              <a:gd name="connsiteY0" fmla="*/ 44450 h 433563"/>
              <a:gd name="connsiteX1" fmla="*/ 3101973 w 3101973"/>
              <a:gd name="connsiteY1" fmla="*/ 0 h 433563"/>
              <a:gd name="connsiteX2" fmla="*/ 3101973 w 3101973"/>
              <a:gd name="connsiteY2" fmla="*/ 420863 h 433563"/>
              <a:gd name="connsiteX3" fmla="*/ 254000 w 3101973"/>
              <a:gd name="connsiteY3" fmla="*/ 433563 h 433563"/>
              <a:gd name="connsiteX4" fmla="*/ 0 w 3101973"/>
              <a:gd name="connsiteY4" fmla="*/ 44450 h 433563"/>
              <a:gd name="connsiteX0" fmla="*/ 0 w 3175134"/>
              <a:gd name="connsiteY0" fmla="*/ 53975 h 433563"/>
              <a:gd name="connsiteX1" fmla="*/ 3175134 w 3175134"/>
              <a:gd name="connsiteY1" fmla="*/ 0 h 433563"/>
              <a:gd name="connsiteX2" fmla="*/ 3175134 w 3175134"/>
              <a:gd name="connsiteY2" fmla="*/ 420863 h 433563"/>
              <a:gd name="connsiteX3" fmla="*/ 327161 w 3175134"/>
              <a:gd name="connsiteY3" fmla="*/ 433563 h 433563"/>
              <a:gd name="connsiteX4" fmla="*/ 0 w 3175134"/>
              <a:gd name="connsiteY4" fmla="*/ 53975 h 433563"/>
              <a:gd name="connsiteX0" fmla="*/ 0 w 3175134"/>
              <a:gd name="connsiteY0" fmla="*/ 53975 h 433563"/>
              <a:gd name="connsiteX1" fmla="*/ 3175134 w 3175134"/>
              <a:gd name="connsiteY1" fmla="*/ 0 h 433563"/>
              <a:gd name="connsiteX2" fmla="*/ 3175134 w 3175134"/>
              <a:gd name="connsiteY2" fmla="*/ 420863 h 433563"/>
              <a:gd name="connsiteX3" fmla="*/ 327161 w 3175134"/>
              <a:gd name="connsiteY3" fmla="*/ 433563 h 433563"/>
              <a:gd name="connsiteX4" fmla="*/ 0 w 3175134"/>
              <a:gd name="connsiteY4" fmla="*/ 53975 h 433563"/>
              <a:gd name="connsiteX0" fmla="*/ 0 w 3175134"/>
              <a:gd name="connsiteY0" fmla="*/ 53975 h 433563"/>
              <a:gd name="connsiteX1" fmla="*/ 3175134 w 3175134"/>
              <a:gd name="connsiteY1" fmla="*/ 0 h 433563"/>
              <a:gd name="connsiteX2" fmla="*/ 3175134 w 3175134"/>
              <a:gd name="connsiteY2" fmla="*/ 420863 h 433563"/>
              <a:gd name="connsiteX3" fmla="*/ 327161 w 3175134"/>
              <a:gd name="connsiteY3" fmla="*/ 433563 h 433563"/>
              <a:gd name="connsiteX4" fmla="*/ 0 w 3175134"/>
              <a:gd name="connsiteY4" fmla="*/ 53975 h 433563"/>
              <a:gd name="connsiteX0" fmla="*/ 0 w 3175134"/>
              <a:gd name="connsiteY0" fmla="*/ 53975 h 430388"/>
              <a:gd name="connsiteX1" fmla="*/ 3175134 w 3175134"/>
              <a:gd name="connsiteY1" fmla="*/ 0 h 430388"/>
              <a:gd name="connsiteX2" fmla="*/ 3175134 w 3175134"/>
              <a:gd name="connsiteY2" fmla="*/ 420863 h 430388"/>
              <a:gd name="connsiteX3" fmla="*/ 371871 w 3175134"/>
              <a:gd name="connsiteY3" fmla="*/ 430388 h 430388"/>
              <a:gd name="connsiteX4" fmla="*/ 0 w 3175134"/>
              <a:gd name="connsiteY4" fmla="*/ 53975 h 430388"/>
              <a:gd name="connsiteX0" fmla="*/ 0 w 3175134"/>
              <a:gd name="connsiteY0" fmla="*/ 53975 h 427213"/>
              <a:gd name="connsiteX1" fmla="*/ 3175134 w 3175134"/>
              <a:gd name="connsiteY1" fmla="*/ 0 h 427213"/>
              <a:gd name="connsiteX2" fmla="*/ 3175134 w 3175134"/>
              <a:gd name="connsiteY2" fmla="*/ 420863 h 427213"/>
              <a:gd name="connsiteX3" fmla="*/ 396258 w 3175134"/>
              <a:gd name="connsiteY3" fmla="*/ 427213 h 427213"/>
              <a:gd name="connsiteX4" fmla="*/ 0 w 3175134"/>
              <a:gd name="connsiteY4" fmla="*/ 53975 h 427213"/>
              <a:gd name="connsiteX0" fmla="*/ 0 w 3183263"/>
              <a:gd name="connsiteY0" fmla="*/ 60325 h 427213"/>
              <a:gd name="connsiteX1" fmla="*/ 3183263 w 3183263"/>
              <a:gd name="connsiteY1" fmla="*/ 0 h 427213"/>
              <a:gd name="connsiteX2" fmla="*/ 3183263 w 3183263"/>
              <a:gd name="connsiteY2" fmla="*/ 420863 h 427213"/>
              <a:gd name="connsiteX3" fmla="*/ 404387 w 3183263"/>
              <a:gd name="connsiteY3" fmla="*/ 427213 h 427213"/>
              <a:gd name="connsiteX4" fmla="*/ 0 w 3183263"/>
              <a:gd name="connsiteY4" fmla="*/ 60325 h 4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263" h="427213">
                <a:moveTo>
                  <a:pt x="0" y="60325"/>
                </a:moveTo>
                <a:lnTo>
                  <a:pt x="3183263" y="0"/>
                </a:lnTo>
                <a:lnTo>
                  <a:pt x="3183263" y="420863"/>
                </a:lnTo>
                <a:lnTo>
                  <a:pt x="404387" y="427213"/>
                </a:lnTo>
                <a:cubicBezTo>
                  <a:pt x="295333" y="300684"/>
                  <a:pt x="210666" y="177329"/>
                  <a:pt x="0" y="6032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596EC0-B113-3088-FA4F-9AB3D564273A}"/>
              </a:ext>
            </a:extLst>
          </p:cNvPr>
          <p:cNvSpPr/>
          <p:nvPr/>
        </p:nvSpPr>
        <p:spPr>
          <a:xfrm rot="16200000">
            <a:off x="-893401" y="2818177"/>
            <a:ext cx="4117249" cy="387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3374F2-D902-4A69-0C08-B6EC9925BD97}"/>
              </a:ext>
            </a:extLst>
          </p:cNvPr>
          <p:cNvSpPr/>
          <p:nvPr/>
        </p:nvSpPr>
        <p:spPr>
          <a:xfrm>
            <a:off x="1755775" y="5629315"/>
            <a:ext cx="9725024" cy="382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544E8B-6B13-4007-4F85-5F3589999706}"/>
              </a:ext>
            </a:extLst>
          </p:cNvPr>
          <p:cNvSpPr/>
          <p:nvPr/>
        </p:nvSpPr>
        <p:spPr>
          <a:xfrm rot="16200000">
            <a:off x="9681477" y="3834497"/>
            <a:ext cx="3966946" cy="387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D27552-A627-6075-27AF-E41D0EA56BBE}"/>
              </a:ext>
            </a:extLst>
          </p:cNvPr>
          <p:cNvSpPr/>
          <p:nvPr/>
        </p:nvSpPr>
        <p:spPr>
          <a:xfrm rot="3042606">
            <a:off x="898763" y="5227210"/>
            <a:ext cx="1211670" cy="386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D3DAE-50CA-30CC-0BFB-8AF389AAF62C}"/>
              </a:ext>
            </a:extLst>
          </p:cNvPr>
          <p:cNvSpPr/>
          <p:nvPr/>
        </p:nvSpPr>
        <p:spPr>
          <a:xfrm rot="13515144">
            <a:off x="10405806" y="1431308"/>
            <a:ext cx="1525753" cy="430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E976265-0F22-BB1C-5A16-99F6147803E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87ADD-5F4B-7410-F50F-6DA2C03DB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" y="0"/>
            <a:ext cx="13442845" cy="70719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42DCA56-08F9-4DFC-894C-94E73FDD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MAIN SHOPPER WITH CHILDREN CINEMAGOERS: 2022 SNAPSHOT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2EAFD4-008C-47EC-BCE4-8942475196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0225" y="7189564"/>
            <a:ext cx="3878263" cy="246221"/>
          </a:xfrm>
        </p:spPr>
        <p:txBody>
          <a:bodyPr/>
          <a:lstStyle/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en-GB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ea typeface="Arial" charset="0"/>
                <a:cs typeface="Arial" charset="0"/>
              </a:rPr>
              <a:t>Source: TGI Q1 2022</a:t>
            </a:r>
          </a:p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en-GB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ea typeface="Arial" charset="0"/>
                <a:cs typeface="Arial" charset="0"/>
              </a:rPr>
              <a:t>Target: Heavy cinemagoers. Index vs. average GB adult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4C299E-5DE3-48F6-BAD1-442E5F3D6A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12264485" cy="436608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Those who are heavy cinemagoers are more likely to be in the market for…</a:t>
            </a:r>
          </a:p>
          <a:p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25B2B8-F2C7-4418-A36B-3FDAB3D77BC3}"/>
              </a:ext>
            </a:extLst>
          </p:cNvPr>
          <p:cNvSpPr/>
          <p:nvPr/>
        </p:nvSpPr>
        <p:spPr>
          <a:xfrm>
            <a:off x="774783" y="1599026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141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to buy a car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E9814B-3BFC-4A1D-8EB2-713DC27EBB9B}"/>
              </a:ext>
            </a:extLst>
          </p:cNvPr>
          <p:cNvSpPr/>
          <p:nvPr/>
        </p:nvSpPr>
        <p:spPr>
          <a:xfrm>
            <a:off x="7096413" y="1569367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122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Planning to book a holiday or short break in the next</a:t>
            </a:r>
            <a:r>
              <a:rPr lang="en-GB" sz="1200" dirty="0">
                <a:solidFill>
                  <a:srgbClr val="FFFFFF"/>
                </a:solidFill>
                <a:latin typeface="Arial"/>
              </a:rPr>
              <a:t> year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C5CDF9-6821-4F76-AF47-2895C6649369}"/>
              </a:ext>
            </a:extLst>
          </p:cNvPr>
          <p:cNvSpPr/>
          <p:nvPr/>
        </p:nvSpPr>
        <p:spPr>
          <a:xfrm>
            <a:off x="10372726" y="1599026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188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‘I am tempted to buy products I’ve seen advertised’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942297-1AA1-4AC5-8B59-4D1A3B353B6D}"/>
              </a:ext>
            </a:extLst>
          </p:cNvPr>
          <p:cNvSpPr/>
          <p:nvPr/>
        </p:nvSpPr>
        <p:spPr>
          <a:xfrm>
            <a:off x="774783" y="4108337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155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to buy mobile phone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36CFC2-4DF4-498D-B4AC-4B93787AB2C1}"/>
              </a:ext>
            </a:extLst>
          </p:cNvPr>
          <p:cNvSpPr/>
          <p:nvPr/>
        </p:nvSpPr>
        <p:spPr>
          <a:xfrm>
            <a:off x="7096414" y="4108337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FFFFF"/>
                </a:solidFill>
                <a:latin typeface="Impact"/>
              </a:rPr>
              <a:t>77%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Like to try out new food products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B1A48C-21EA-4ACF-9BF3-7B622AC04D89}"/>
              </a:ext>
            </a:extLst>
          </p:cNvPr>
          <p:cNvSpPr/>
          <p:nvPr/>
        </p:nvSpPr>
        <p:spPr>
          <a:xfrm>
            <a:off x="10421280" y="4108337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2x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Arial"/>
              </a:rPr>
              <a:t>More likely to agree that they spend a lot of money on clothes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44D764-DA6B-1333-ADD7-1A0D92BCD387}"/>
              </a:ext>
            </a:extLst>
          </p:cNvPr>
          <p:cNvSpPr/>
          <p:nvPr/>
        </p:nvSpPr>
        <p:spPr>
          <a:xfrm>
            <a:off x="3873376" y="1569367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187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to buy smart home tech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5E9752-C53D-665A-71C5-0CC84AB995BF}"/>
              </a:ext>
            </a:extLst>
          </p:cNvPr>
          <p:cNvSpPr/>
          <p:nvPr/>
        </p:nvSpPr>
        <p:spPr>
          <a:xfrm>
            <a:off x="3908414" y="4108337"/>
            <a:ext cx="2162382" cy="2190863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FFFFF"/>
                </a:solidFill>
                <a:latin typeface="Impact"/>
              </a:rPr>
              <a:t>2x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likely to plan to buy a games console</a:t>
            </a:r>
          </a:p>
        </p:txBody>
      </p:sp>
    </p:spTree>
    <p:extLst>
      <p:ext uri="{BB962C8B-B14F-4D97-AF65-F5344CB8AC3E}">
        <p14:creationId xmlns:p14="http://schemas.microsoft.com/office/powerpoint/2010/main" val="35031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HOUSEPERSONS WITH CHILDREN MEDIA CONSUMPTION: A SUMMARY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499927" y="7041288"/>
            <a:ext cx="5798562" cy="449739"/>
          </a:xfrm>
        </p:spPr>
        <p:txBody>
          <a:bodyPr/>
          <a:lstStyle/>
          <a:p>
            <a:r>
              <a:rPr lang="en-US" dirty="0"/>
              <a:t>Source: TGI GB 2022. Target: Families who are heavy cinemagoers  / cinemagoers. Index vs the avg. UK adult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21"/>
          </p:nvPr>
        </p:nvSpPr>
        <p:spPr bwMode="gray">
          <a:xfrm>
            <a:off x="3472639" y="1931902"/>
            <a:ext cx="2446831" cy="1035374"/>
          </a:xfrm>
        </p:spPr>
        <p:txBody>
          <a:bodyPr/>
          <a:lstStyle/>
          <a:p>
            <a:pPr lvl="2" algn="ctr">
              <a:lnSpc>
                <a:spcPts val="1600"/>
              </a:lnSpc>
            </a:pPr>
            <a:r>
              <a:rPr lang="en-US" b="0" dirty="0">
                <a:solidFill>
                  <a:schemeClr val="bg1"/>
                </a:solidFill>
              </a:rPr>
              <a:t>Of families are cinemagoers</a:t>
            </a:r>
          </a:p>
          <a:p>
            <a:pPr lvl="2" algn="ctr">
              <a:lnSpc>
                <a:spcPts val="1600"/>
              </a:lnSpc>
            </a:pPr>
            <a:endParaRPr lang="en-US" b="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r>
              <a:rPr lang="en-US" b="0" dirty="0">
                <a:solidFill>
                  <a:schemeClr val="bg1"/>
                </a:solidFill>
              </a:rPr>
              <a:t>Where they are 27% more likely to be heavy cinemagoers vs the avg. UK adult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0000" y="664058"/>
            <a:ext cx="12423740" cy="436608"/>
          </a:xfrm>
        </p:spPr>
        <p:txBody>
          <a:bodyPr/>
          <a:lstStyle/>
          <a:p>
            <a:r>
              <a:rPr lang="en-GB" dirty="0"/>
              <a:t>Families regularly want to spend more time together, using media to create shared experiences or purchase trusted brands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725113-1C55-48D5-F815-CCCD38C9C5FA}"/>
              </a:ext>
            </a:extLst>
          </p:cNvPr>
          <p:cNvSpPr>
            <a:spLocks noChangeAspect="1"/>
          </p:cNvSpPr>
          <p:nvPr/>
        </p:nvSpPr>
        <p:spPr>
          <a:xfrm>
            <a:off x="1205558" y="1410141"/>
            <a:ext cx="2113667" cy="21192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buClr>
                <a:srgbClr val="FFFFFF"/>
              </a:buClr>
              <a:buSzPct val="100000"/>
            </a:pPr>
            <a:r>
              <a:rPr lang="en-GB" sz="5400" cap="all" dirty="0">
                <a:solidFill>
                  <a:srgbClr val="FFFFFF"/>
                </a:solidFill>
                <a:latin typeface="Impact"/>
              </a:rPr>
              <a:t>79%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437AF6-1980-416D-102F-1521B7ACEF59}"/>
              </a:ext>
            </a:extLst>
          </p:cNvPr>
          <p:cNvSpPr>
            <a:spLocks noChangeAspect="1"/>
          </p:cNvSpPr>
          <p:nvPr/>
        </p:nvSpPr>
        <p:spPr>
          <a:xfrm>
            <a:off x="1205557" y="4009070"/>
            <a:ext cx="2113667" cy="21192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buClr>
                <a:srgbClr val="FFFFFF"/>
              </a:buClr>
              <a:buSzPct val="100000"/>
            </a:pPr>
            <a:r>
              <a:rPr lang="en-GB" sz="5400" cap="all" dirty="0">
                <a:solidFill>
                  <a:srgbClr val="FFFFFF"/>
                </a:solidFill>
                <a:latin typeface="Impact"/>
              </a:rPr>
              <a:t>55%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884AB5CB-ABF1-46D9-679A-0BBA1AD79E0F}"/>
              </a:ext>
            </a:extLst>
          </p:cNvPr>
          <p:cNvSpPr txBox="1">
            <a:spLocks/>
          </p:cNvSpPr>
          <p:nvPr/>
        </p:nvSpPr>
        <p:spPr bwMode="gray">
          <a:xfrm>
            <a:off x="3534798" y="4674646"/>
            <a:ext cx="2322512" cy="1035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US" b="0" dirty="0">
                <a:solidFill>
                  <a:schemeClr val="bg1"/>
                </a:solidFill>
              </a:rPr>
              <a:t>Of heavy cinemagoers watch TV everyday</a:t>
            </a:r>
          </a:p>
          <a:p>
            <a:pPr lvl="2" algn="ctr">
              <a:lnSpc>
                <a:spcPts val="1600"/>
              </a:lnSpc>
            </a:pPr>
            <a:endParaRPr lang="en-US" b="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r>
              <a:rPr lang="en-US" b="0" dirty="0">
                <a:solidFill>
                  <a:schemeClr val="bg1"/>
                </a:solidFill>
              </a:rPr>
              <a:t>11% down from the average UK adult</a:t>
            </a:r>
          </a:p>
          <a:p>
            <a:pPr lvl="2" algn="ctr">
              <a:lnSpc>
                <a:spcPts val="1600"/>
              </a:lnSpc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1C66E7-0872-B70F-B50C-E81B242ECF54}"/>
              </a:ext>
            </a:extLst>
          </p:cNvPr>
          <p:cNvSpPr>
            <a:spLocks noChangeAspect="1"/>
          </p:cNvSpPr>
          <p:nvPr/>
        </p:nvSpPr>
        <p:spPr>
          <a:xfrm>
            <a:off x="6832646" y="1410141"/>
            <a:ext cx="2113667" cy="21192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buClr>
                <a:srgbClr val="FFFFFF"/>
              </a:buClr>
              <a:buSzPct val="100000"/>
            </a:pPr>
            <a:r>
              <a:rPr lang="en-GB" sz="5400" cap="all" dirty="0">
                <a:solidFill>
                  <a:srgbClr val="FFFFFF"/>
                </a:solidFill>
                <a:latin typeface="Impact"/>
              </a:rPr>
              <a:t>39%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8D98DD26-FC5E-3E2D-DCCE-B527CC139ECC}"/>
              </a:ext>
            </a:extLst>
          </p:cNvPr>
          <p:cNvSpPr txBox="1">
            <a:spLocks/>
          </p:cNvSpPr>
          <p:nvPr/>
        </p:nvSpPr>
        <p:spPr bwMode="gray">
          <a:xfrm>
            <a:off x="9099728" y="1987547"/>
            <a:ext cx="2989490" cy="1035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US" b="0" dirty="0">
                <a:solidFill>
                  <a:schemeClr val="bg1"/>
                </a:solidFill>
              </a:rPr>
              <a:t>More likely also be heavy online video consumers (Netflix, BBC </a:t>
            </a:r>
            <a:r>
              <a:rPr lang="en-US" b="0" dirty="0" err="1">
                <a:solidFill>
                  <a:schemeClr val="bg1"/>
                </a:solidFill>
              </a:rPr>
              <a:t>iPlayer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etc</a:t>
            </a:r>
            <a:r>
              <a:rPr lang="en-US" b="0" dirty="0">
                <a:solidFill>
                  <a:schemeClr val="bg1"/>
                </a:solidFill>
              </a:rPr>
              <a:t>)</a:t>
            </a:r>
          </a:p>
          <a:p>
            <a:pPr lvl="2" algn="ctr">
              <a:lnSpc>
                <a:spcPts val="1600"/>
              </a:lnSpc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1A98643-D966-5165-961B-6E9FBB24A9F1}"/>
              </a:ext>
            </a:extLst>
          </p:cNvPr>
          <p:cNvSpPr>
            <a:spLocks noChangeAspect="1"/>
          </p:cNvSpPr>
          <p:nvPr/>
        </p:nvSpPr>
        <p:spPr>
          <a:xfrm>
            <a:off x="6832646" y="4009070"/>
            <a:ext cx="2113667" cy="21192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buClr>
                <a:srgbClr val="FFFFFF"/>
              </a:buClr>
              <a:buSzPct val="100000"/>
            </a:pPr>
            <a:r>
              <a:rPr lang="en-GB" sz="5400" cap="all" dirty="0">
                <a:solidFill>
                  <a:srgbClr val="FFFFFF"/>
                </a:solidFill>
                <a:latin typeface="Impact"/>
              </a:rPr>
              <a:t>85%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ED1DA718-81D7-FF9D-2C5E-2AF03F261281}"/>
              </a:ext>
            </a:extLst>
          </p:cNvPr>
          <p:cNvSpPr txBox="1">
            <a:spLocks/>
          </p:cNvSpPr>
          <p:nvPr/>
        </p:nvSpPr>
        <p:spPr bwMode="gray">
          <a:xfrm>
            <a:off x="9099728" y="4695273"/>
            <a:ext cx="2989490" cy="1035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US" b="0" dirty="0">
                <a:solidFill>
                  <a:schemeClr val="bg1"/>
                </a:solidFill>
              </a:rPr>
              <a:t>Of cinemagoers regularly use the internet for shopping</a:t>
            </a:r>
          </a:p>
          <a:p>
            <a:pPr lvl="2" algn="ctr">
              <a:lnSpc>
                <a:spcPts val="1600"/>
              </a:lnSpc>
            </a:pPr>
            <a:endParaRPr lang="en-US" b="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CINEMA IS A treat for kids </a:t>
            </a:r>
            <a:r>
              <a:rPr lang="en-GB" sz="3200" dirty="0"/>
              <a:t>&amp;</a:t>
            </a:r>
            <a:r>
              <a:rPr lang="en-GB" dirty="0"/>
              <a:t> a break for the parents  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0"/>
          </p:nvPr>
        </p:nvSpPr>
        <p:spPr>
          <a:xfrm>
            <a:off x="399309" y="1809984"/>
            <a:ext cx="2885019" cy="2885019"/>
          </a:xfrm>
          <a:solidFill>
            <a:schemeClr val="accent1"/>
          </a:solidFill>
        </p:spPr>
        <p:txBody>
          <a:bodyPr anchor="ctr"/>
          <a:lstStyle/>
          <a:p>
            <a:endParaRPr lang="en-GB" sz="6600" dirty="0">
              <a:latin typeface="+mj-lt"/>
            </a:endParaRPr>
          </a:p>
          <a:p>
            <a:endParaRPr lang="en-GB" sz="6600" dirty="0">
              <a:latin typeface="+mj-lt"/>
            </a:endParaRPr>
          </a:p>
          <a:p>
            <a:endParaRPr lang="en-GB" sz="6600" dirty="0">
              <a:latin typeface="+mj-lt"/>
            </a:endParaRPr>
          </a:p>
          <a:p>
            <a:r>
              <a:rPr lang="en-GB" sz="6600" b="0" dirty="0">
                <a:latin typeface="+mj-lt"/>
              </a:rPr>
              <a:t>29% 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1"/>
          </p:nvPr>
        </p:nvSpPr>
        <p:spPr>
          <a:xfrm>
            <a:off x="3668174" y="1790873"/>
            <a:ext cx="2885019" cy="2885019"/>
          </a:xfrm>
          <a:solidFill>
            <a:schemeClr val="tx2"/>
          </a:solidFill>
        </p:spPr>
        <p:txBody>
          <a:bodyPr/>
          <a:lstStyle/>
          <a:p>
            <a:endParaRPr lang="en-GB" sz="6600" dirty="0">
              <a:latin typeface="+mj-lt"/>
            </a:endParaRPr>
          </a:p>
          <a:p>
            <a:endParaRPr lang="en-GB" sz="6600" dirty="0">
              <a:latin typeface="+mj-lt"/>
            </a:endParaRPr>
          </a:p>
          <a:p>
            <a:endParaRPr lang="en-GB" sz="6600" b="0" dirty="0">
              <a:latin typeface="+mj-lt"/>
            </a:endParaRPr>
          </a:p>
          <a:p>
            <a:r>
              <a:rPr lang="en-GB" sz="6600" b="0" dirty="0">
                <a:latin typeface="+mj-lt"/>
              </a:rPr>
              <a:t>59% 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12"/>
          </p:nvPr>
        </p:nvSpPr>
        <p:spPr>
          <a:xfrm>
            <a:off x="6937039" y="1790873"/>
            <a:ext cx="2885019" cy="2885019"/>
          </a:xfrm>
          <a:solidFill>
            <a:schemeClr val="accent1"/>
          </a:solidFill>
        </p:spPr>
        <p:txBody>
          <a:bodyPr/>
          <a:lstStyle/>
          <a:p>
            <a:endParaRPr lang="en-GB" sz="6600" dirty="0">
              <a:latin typeface="+mj-lt"/>
            </a:endParaRPr>
          </a:p>
          <a:p>
            <a:endParaRPr lang="en-GB" sz="6600" b="0" dirty="0">
              <a:latin typeface="+mj-lt"/>
            </a:endParaRPr>
          </a:p>
          <a:p>
            <a:endParaRPr lang="en-GB" sz="6600" dirty="0">
              <a:latin typeface="+mj-lt"/>
            </a:endParaRPr>
          </a:p>
          <a:p>
            <a:r>
              <a:rPr lang="en-GB" sz="7200" dirty="0">
                <a:latin typeface="+mj-lt"/>
              </a:rPr>
              <a:t>3x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0000" y="664058"/>
            <a:ext cx="12423740" cy="436608"/>
          </a:xfrm>
        </p:spPr>
        <p:txBody>
          <a:bodyPr/>
          <a:lstStyle/>
          <a:p>
            <a:r>
              <a:rPr lang="en-GB" dirty="0"/>
              <a:t>The children chose the film, the parents buy the popcorn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DA80FB1-A94E-4EF1-BC87-91AD1DD91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5403" y="7206835"/>
            <a:ext cx="7843085" cy="246221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GB" sz="800" dirty="0">
                <a:solidFill>
                  <a:schemeClr val="bg1"/>
                </a:solidFill>
              </a:rPr>
              <a:t>Source: </a:t>
            </a:r>
            <a:r>
              <a:rPr lang="en-GB" sz="800" b="0" dirty="0">
                <a:solidFill>
                  <a:schemeClr val="bg1"/>
                </a:solidFill>
              </a:rPr>
              <a:t>FAME 2021.  </a:t>
            </a:r>
            <a:r>
              <a:rPr lang="en-GB" b="0" dirty="0"/>
              <a:t>Target</a:t>
            </a:r>
            <a:r>
              <a:rPr lang="en-GB" sz="800" dirty="0">
                <a:solidFill>
                  <a:schemeClr val="bg1"/>
                </a:solidFill>
              </a:rPr>
              <a:t>: Main shoppers with children</a:t>
            </a:r>
            <a:r>
              <a:rPr lang="en-GB" dirty="0"/>
              <a:t> who are cinemagoers</a:t>
            </a:r>
            <a:r>
              <a:rPr lang="en-GB" sz="800" b="0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en-GB" sz="800" b="0" dirty="0">
                <a:solidFill>
                  <a:schemeClr val="bg1"/>
                </a:solidFill>
              </a:rPr>
              <a:t>Index vs. average GB cinemagoer.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2E55CA2-7534-6E2D-8394-8D51D1423EC6}"/>
              </a:ext>
            </a:extLst>
          </p:cNvPr>
          <p:cNvSpPr txBox="1">
            <a:spLocks noChangeAspect="1"/>
          </p:cNvSpPr>
          <p:nvPr/>
        </p:nvSpPr>
        <p:spPr>
          <a:xfrm>
            <a:off x="10158622" y="1742954"/>
            <a:ext cx="2885019" cy="2885019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0" dirty="0">
              <a:latin typeface="+mj-lt"/>
            </a:endParaRPr>
          </a:p>
          <a:p>
            <a:endParaRPr lang="en-GB" sz="4800" dirty="0">
              <a:latin typeface="+mj-lt"/>
            </a:endParaRPr>
          </a:p>
          <a:p>
            <a:r>
              <a:rPr lang="en-GB" sz="4800" b="0" dirty="0">
                <a:latin typeface="+mj-lt"/>
              </a:rPr>
              <a:t>£26.69</a:t>
            </a:r>
            <a:endParaRPr lang="en-US" sz="1400" b="0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B2FC7423-928F-6350-CFB3-C85B99D0C2A6}"/>
              </a:ext>
            </a:extLst>
          </p:cNvPr>
          <p:cNvSpPr txBox="1">
            <a:spLocks/>
          </p:cNvSpPr>
          <p:nvPr/>
        </p:nvSpPr>
        <p:spPr bwMode="gray">
          <a:xfrm>
            <a:off x="548006" y="5104165"/>
            <a:ext cx="2446831" cy="1035374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sz="1600" b="0" dirty="0">
                <a:solidFill>
                  <a:schemeClr val="bg1"/>
                </a:solidFill>
              </a:rPr>
              <a:t>more likely to visit </a:t>
            </a:r>
          </a:p>
          <a:p>
            <a:pPr lvl="2" algn="ctr">
              <a:lnSpc>
                <a:spcPts val="1600"/>
              </a:lnSpc>
            </a:pPr>
            <a:r>
              <a:rPr lang="en-GB" sz="1600" b="0" dirty="0">
                <a:solidFill>
                  <a:schemeClr val="bg1"/>
                </a:solidFill>
              </a:rPr>
              <a:t>the cinema for a treat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0AE2BA6-6E04-42D0-5A77-B3B9EBD45889}"/>
              </a:ext>
            </a:extLst>
          </p:cNvPr>
          <p:cNvSpPr txBox="1">
            <a:spLocks/>
          </p:cNvSpPr>
          <p:nvPr/>
        </p:nvSpPr>
        <p:spPr bwMode="gray">
          <a:xfrm>
            <a:off x="3887267" y="5104165"/>
            <a:ext cx="2446831" cy="1035374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sz="1600" b="0" dirty="0">
                <a:solidFill>
                  <a:schemeClr val="bg1"/>
                </a:solidFill>
              </a:rPr>
              <a:t>Agree that a cinema trip is ‘well needed time out from day-to-day life’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2EBA8B8-6144-1084-34FE-A037C2D09083}"/>
              </a:ext>
            </a:extLst>
          </p:cNvPr>
          <p:cNvSpPr txBox="1">
            <a:spLocks/>
          </p:cNvSpPr>
          <p:nvPr/>
        </p:nvSpPr>
        <p:spPr bwMode="gray">
          <a:xfrm>
            <a:off x="7108852" y="5104165"/>
            <a:ext cx="2446831" cy="1035374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sz="1600" b="0" dirty="0">
                <a:solidFill>
                  <a:schemeClr val="bg1"/>
                </a:solidFill>
              </a:rPr>
              <a:t>more likely to visit the cinema because their children we’re desperate to see the film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F78D424C-0E27-07F5-8636-81FDA125A5B8}"/>
              </a:ext>
            </a:extLst>
          </p:cNvPr>
          <p:cNvSpPr txBox="1">
            <a:spLocks/>
          </p:cNvSpPr>
          <p:nvPr/>
        </p:nvSpPr>
        <p:spPr bwMode="gray">
          <a:xfrm>
            <a:off x="10377715" y="5120126"/>
            <a:ext cx="2446831" cy="1035374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sz="1600" b="0" dirty="0">
                <a:solidFill>
                  <a:schemeClr val="bg1"/>
                </a:solidFill>
              </a:rPr>
              <a:t>spent on food/drink treats – vs. £15.54 for the average cinemagoer</a:t>
            </a:r>
          </a:p>
        </p:txBody>
      </p:sp>
    </p:spTree>
    <p:extLst>
      <p:ext uri="{BB962C8B-B14F-4D97-AF65-F5344CB8AC3E}">
        <p14:creationId xmlns:p14="http://schemas.microsoft.com/office/powerpoint/2010/main" val="28775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604C8-DA25-4E17-AD53-C03B5779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Families are more likely to visit a cinema over the weekend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07E781-6E09-4506-8909-A0C417AAC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748" y="664058"/>
            <a:ext cx="11145252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The cinema is a collective experience of parents waiting until the weekend so that families can watch together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24AF01-3C66-45E1-8929-C945A42D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6080" y="7209633"/>
            <a:ext cx="6562409" cy="206082"/>
          </a:xfrm>
        </p:spPr>
        <p:txBody>
          <a:bodyPr/>
          <a:lstStyle/>
          <a:p>
            <a:r>
              <a:rPr lang="en-GB" dirty="0"/>
              <a:t>Source: FAME 2021 – Target: Families who went with children in the last cinema visit. Index vs All Adults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106CF9-F318-49FE-974B-80E95CFC4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057644"/>
              </p:ext>
            </p:extLst>
          </p:nvPr>
        </p:nvGraphicFramePr>
        <p:xfrm>
          <a:off x="270000" y="1327183"/>
          <a:ext cx="12772900" cy="545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3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8CD9FF1-7503-4A23-99E5-70A8F21A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advertising can ALSO have instant impact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473694E-E388-4105-AD35-90D70A1AB9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99" y="664058"/>
            <a:ext cx="11931525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Cinema is typically part of a wider trip out of the family home so you can reach Main shoppers with children before they go on to the shops.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B26355-EA96-4D34-BDDC-C90FB9F30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9922" y="7257166"/>
            <a:ext cx="7931358" cy="123111"/>
          </a:xfrm>
        </p:spPr>
        <p:txBody>
          <a:bodyPr/>
          <a:lstStyle/>
          <a:p>
            <a:r>
              <a:rPr lang="en-US" dirty="0"/>
              <a:t>Source: FAME 2021. Activities do immediately after / on same day as cinema visit. Index vs. average GB cinemagoer.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CE9424-7780-214F-9F97-4ADAAFCEEB81}"/>
              </a:ext>
            </a:extLst>
          </p:cNvPr>
          <p:cNvGrpSpPr/>
          <p:nvPr/>
        </p:nvGrpSpPr>
        <p:grpSpPr>
          <a:xfrm>
            <a:off x="1136533" y="1666871"/>
            <a:ext cx="3477969" cy="3953473"/>
            <a:chOff x="848221" y="2303621"/>
            <a:chExt cx="3477969" cy="3953473"/>
          </a:xfrm>
        </p:grpSpPr>
        <p:sp>
          <p:nvSpPr>
            <p:cNvPr id="41" name="Text Placeholder 18">
              <a:extLst>
                <a:ext uri="{FF2B5EF4-FFF2-40B4-BE49-F238E27FC236}">
                  <a16:creationId xmlns:a16="http://schemas.microsoft.com/office/drawing/2014/main" id="{0A574C7B-19BA-4B65-9419-545424F4CFE0}"/>
                </a:ext>
              </a:extLst>
            </p:cNvPr>
            <p:cNvSpPr txBox="1">
              <a:spLocks/>
            </p:cNvSpPr>
            <p:nvPr/>
          </p:nvSpPr>
          <p:spPr>
            <a:xfrm>
              <a:off x="1943156" y="4665942"/>
              <a:ext cx="1288099" cy="615553"/>
            </a:xfrm>
            <a:prstGeom prst="rect">
              <a:avLst/>
            </a:prstGeom>
          </p:spPr>
          <p:txBody>
            <a:bodyPr/>
            <a:lstStyle>
              <a:lvl1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000" b="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645074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5997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6920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7842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/>
                <a:buNone/>
                <a:tabLst/>
                <a:defRPr/>
              </a:pPr>
              <a:r>
                <a:rPr lang="en-US" sz="4400" b="0" dirty="0">
                  <a:latin typeface="Impact"/>
                </a:rPr>
                <a:t>23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mpact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42" name="Text Placeholder 20">
              <a:extLst>
                <a:ext uri="{FF2B5EF4-FFF2-40B4-BE49-F238E27FC236}">
                  <a16:creationId xmlns:a16="http://schemas.microsoft.com/office/drawing/2014/main" id="{4D32F80A-522C-4907-867A-963AB2981BC7}"/>
                </a:ext>
              </a:extLst>
            </p:cNvPr>
            <p:cNvSpPr txBox="1">
              <a:spLocks/>
            </p:cNvSpPr>
            <p:nvPr/>
          </p:nvSpPr>
          <p:spPr>
            <a:xfrm>
              <a:off x="848221" y="5590245"/>
              <a:ext cx="3477969" cy="666849"/>
            </a:xfrm>
            <a:prstGeom prst="rect">
              <a:avLst/>
            </a:prstGeom>
          </p:spPr>
          <p:txBody>
            <a:bodyPr/>
            <a:lstStyle>
              <a:lvl1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000" b="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645074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5997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6920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7842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A8A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More likely to online shop (non-grocery) later the same day</a:t>
              </a:r>
              <a:endPara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4CE886-0CB0-4139-BAE3-9F9178C98D49}"/>
                </a:ext>
              </a:extLst>
            </p:cNvPr>
            <p:cNvSpPr/>
            <p:nvPr/>
          </p:nvSpPr>
          <p:spPr>
            <a:xfrm>
              <a:off x="1659711" y="2303621"/>
              <a:ext cx="1889279" cy="18917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D74F8E-7160-F146-BEF6-32CB805CE899}"/>
              </a:ext>
            </a:extLst>
          </p:cNvPr>
          <p:cNvGrpSpPr/>
          <p:nvPr/>
        </p:nvGrpSpPr>
        <p:grpSpPr>
          <a:xfrm>
            <a:off x="8736082" y="4088726"/>
            <a:ext cx="3168520" cy="1615486"/>
            <a:chOff x="4841617" y="4725476"/>
            <a:chExt cx="3168520" cy="1615486"/>
          </a:xfrm>
        </p:grpSpPr>
        <p:sp>
          <p:nvSpPr>
            <p:cNvPr id="44" name="Text Placeholder 19">
              <a:extLst>
                <a:ext uri="{FF2B5EF4-FFF2-40B4-BE49-F238E27FC236}">
                  <a16:creationId xmlns:a16="http://schemas.microsoft.com/office/drawing/2014/main" id="{6162EB68-983F-40A0-830F-71972DE18B24}"/>
                </a:ext>
              </a:extLst>
            </p:cNvPr>
            <p:cNvSpPr txBox="1">
              <a:spLocks/>
            </p:cNvSpPr>
            <p:nvPr/>
          </p:nvSpPr>
          <p:spPr>
            <a:xfrm>
              <a:off x="5759284" y="4725476"/>
              <a:ext cx="1288099" cy="76944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lvl1pPr marL="0" indent="0" algn="ctr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4000" b="1" kern="1200" cap="all" baseline="0">
                  <a:solidFill>
                    <a:schemeClr val="tx1"/>
                  </a:solidFill>
                  <a:latin typeface="Impact" charset="0"/>
                  <a:ea typeface="Impact" charset="0"/>
                  <a:cs typeface="Impact" charset="0"/>
                </a:defRPr>
              </a:lvl1pPr>
              <a:lvl2pPr marL="45720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2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8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6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600" b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/>
                <a:buNone/>
                <a:tabLst/>
                <a:defRPr/>
              </a:pPr>
              <a:r>
                <a:rPr lang="en-US" sz="4400" b="0" dirty="0">
                  <a:solidFill>
                    <a:schemeClr val="tx2"/>
                  </a:solidFill>
                </a:rPr>
                <a:t>46</a:t>
              </a:r>
              <a:r>
                <a:rPr kumimoji="0" lang="en-US" sz="4400" b="0" i="0" u="none" strike="noStrike" kern="1200" cap="all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Impact" charset="0"/>
                </a:rPr>
                <a:t>%</a:t>
              </a:r>
            </a:p>
          </p:txBody>
        </p:sp>
        <p:sp>
          <p:nvSpPr>
            <p:cNvPr id="51" name="Text Placeholder 20">
              <a:extLst>
                <a:ext uri="{FF2B5EF4-FFF2-40B4-BE49-F238E27FC236}">
                  <a16:creationId xmlns:a16="http://schemas.microsoft.com/office/drawing/2014/main" id="{0345A546-810B-49AA-A764-95C1BE8A95E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841617" y="5588961"/>
              <a:ext cx="3168520" cy="75200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indent="0" algn="ctr" defTabSz="961844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2000" b="1" kern="1200" cap="all" baseline="0">
                  <a:solidFill>
                    <a:srgbClr val="FB3449"/>
                  </a:solidFill>
                  <a:latin typeface="Impact" charset="0"/>
                  <a:ea typeface="Impact" charset="0"/>
                  <a:cs typeface="Impact" charset="0"/>
                </a:defRPr>
              </a:lvl1pPr>
              <a:lvl2pPr marL="457200" indent="0" algn="l" defTabSz="961844" rtl="0" eaLnBrk="1" latinLnBrk="0" hangingPunct="1">
                <a:lnSpc>
                  <a:spcPts val="19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2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61844" rtl="0" eaLnBrk="1" latinLnBrk="0" hangingPunct="1">
                <a:lnSpc>
                  <a:spcPts val="15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8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61844" rtl="0" eaLnBrk="1" latinLnBrk="0" hangingPunct="1">
                <a:lnSpc>
                  <a:spcPts val="16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6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61844" rtl="0" eaLnBrk="1" latinLnBrk="0" hangingPunct="1">
                <a:lnSpc>
                  <a:spcPts val="11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600" b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1600" cap="none" dirty="0">
                  <a:solidFill>
                    <a:srgbClr val="8A8A8D"/>
                  </a:solidFill>
                  <a:latin typeface="Arial"/>
                </a:rPr>
                <a:t>Checked their mobile phone to browse the internet after watching a film </a:t>
              </a:r>
              <a:endPara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3C7CA5-3EA9-F447-B446-F3CF462616FE}"/>
              </a:ext>
            </a:extLst>
          </p:cNvPr>
          <p:cNvGrpSpPr/>
          <p:nvPr/>
        </p:nvGrpSpPr>
        <p:grpSpPr>
          <a:xfrm>
            <a:off x="4744644" y="1941235"/>
            <a:ext cx="3769936" cy="3363939"/>
            <a:chOff x="8458341" y="2165480"/>
            <a:chExt cx="3769936" cy="3739740"/>
          </a:xfrm>
        </p:grpSpPr>
        <p:sp>
          <p:nvSpPr>
            <p:cNvPr id="40" name="Text Placeholder 16">
              <a:extLst>
                <a:ext uri="{FF2B5EF4-FFF2-40B4-BE49-F238E27FC236}">
                  <a16:creationId xmlns:a16="http://schemas.microsoft.com/office/drawing/2014/main" id="{C3385C3A-8231-4C2C-9F5B-C1C8265ED80F}"/>
                </a:ext>
              </a:extLst>
            </p:cNvPr>
            <p:cNvSpPr txBox="1">
              <a:spLocks/>
            </p:cNvSpPr>
            <p:nvPr/>
          </p:nvSpPr>
          <p:spPr>
            <a:xfrm>
              <a:off x="9744939" y="4552877"/>
              <a:ext cx="1288099" cy="615553"/>
            </a:xfrm>
            <a:prstGeom prst="rect">
              <a:avLst/>
            </a:prstGeom>
          </p:spPr>
          <p:txBody>
            <a:bodyPr/>
            <a:lstStyle>
              <a:lvl1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000" b="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645074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5997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6920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7842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Arial"/>
                <a:buNone/>
                <a:tabLst/>
                <a:defRPr/>
              </a:pPr>
              <a:r>
                <a:rPr lang="en-US" sz="4400" b="0" dirty="0">
                  <a:latin typeface="Impact" panose="020B0806030902050204" pitchFamily="34" charset="0"/>
                </a:rPr>
                <a:t>16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43" name="Text Placeholder 21">
              <a:extLst>
                <a:ext uri="{FF2B5EF4-FFF2-40B4-BE49-F238E27FC236}">
                  <a16:creationId xmlns:a16="http://schemas.microsoft.com/office/drawing/2014/main" id="{E839350F-5EAE-408E-8A9E-25FF31FB2C32}"/>
                </a:ext>
              </a:extLst>
            </p:cNvPr>
            <p:cNvSpPr txBox="1">
              <a:spLocks/>
            </p:cNvSpPr>
            <p:nvPr/>
          </p:nvSpPr>
          <p:spPr>
            <a:xfrm>
              <a:off x="8458341" y="5494851"/>
              <a:ext cx="3769936" cy="410369"/>
            </a:xfrm>
            <a:prstGeom prst="rect">
              <a:avLst/>
            </a:prstGeom>
          </p:spPr>
          <p:txBody>
            <a:bodyPr/>
            <a:lstStyle>
              <a:lvl1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defRPr sz="18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400" b="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61844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FFFF"/>
                </a:buClr>
                <a:buSzPct val="100000"/>
                <a:buFont typeface="Arial"/>
                <a:buNone/>
                <a:tabLst/>
                <a:defRPr sz="1000" b="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645074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5997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06920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87842" indent="-240462" algn="l" defTabSz="961844" rtl="0" eaLnBrk="1" latinLnBrk="0" hangingPunct="1">
                <a:lnSpc>
                  <a:spcPct val="90000"/>
                </a:lnSpc>
                <a:spcBef>
                  <a:spcPct val="30000"/>
                </a:spcBef>
                <a:buClr>
                  <a:schemeClr val="accent6"/>
                </a:buClr>
                <a:buSzPct val="70000"/>
                <a:buFont typeface="Wingdings" panose="05000000000000000000" pitchFamily="2" charset="2"/>
                <a:buChar char="¤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</a:pPr>
              <a:r>
                <a:rPr lang="en-US" sz="1600" dirty="0">
                  <a:solidFill>
                    <a:srgbClr val="8A8A8D"/>
                  </a:solidFill>
                </a:rPr>
                <a:t>More likely to shop on the high-street immediately after the cinema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2AC4A8-B090-4549-B571-B78C629FBB93}"/>
                </a:ext>
              </a:extLst>
            </p:cNvPr>
            <p:cNvSpPr/>
            <p:nvPr/>
          </p:nvSpPr>
          <p:spPr>
            <a:xfrm>
              <a:off x="9347167" y="2165480"/>
              <a:ext cx="1992284" cy="199799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FA18455A-7A98-5934-CF6D-B644B12DCF6D}"/>
              </a:ext>
            </a:extLst>
          </p:cNvPr>
          <p:cNvSpPr/>
          <p:nvPr/>
        </p:nvSpPr>
        <p:spPr>
          <a:xfrm>
            <a:off x="1639635" y="6023726"/>
            <a:ext cx="9848957" cy="605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800" b="1" dirty="0">
                <a:solidFill>
                  <a:srgbClr val="FFFFFF"/>
                </a:solidFill>
              </a:rPr>
              <a:t>98% OF DCM CINEMAS ARE WITHIN ONE MILE OF A RETAIL LOCATION </a:t>
            </a:r>
          </a:p>
        </p:txBody>
      </p:sp>
      <p:sp>
        <p:nvSpPr>
          <p:cNvPr id="27" name="Freeform 296">
            <a:extLst>
              <a:ext uri="{FF2B5EF4-FFF2-40B4-BE49-F238E27FC236}">
                <a16:creationId xmlns:a16="http://schemas.microsoft.com/office/drawing/2014/main" id="{98174977-3FA6-25F0-6CD5-FBF3EB90D1E3}"/>
              </a:ext>
            </a:extLst>
          </p:cNvPr>
          <p:cNvSpPr>
            <a:spLocks noEditPoints="1"/>
          </p:cNvSpPr>
          <p:nvPr/>
        </p:nvSpPr>
        <p:spPr bwMode="auto">
          <a:xfrm>
            <a:off x="9107006" y="1421947"/>
            <a:ext cx="2381586" cy="2322274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" name="Freeform 101">
            <a:extLst>
              <a:ext uri="{FF2B5EF4-FFF2-40B4-BE49-F238E27FC236}">
                <a16:creationId xmlns:a16="http://schemas.microsoft.com/office/drawing/2014/main" id="{5D4AB650-8C61-4C8B-4282-15C6AB6CAB97}"/>
              </a:ext>
            </a:extLst>
          </p:cNvPr>
          <p:cNvSpPr>
            <a:spLocks noEditPoints="1"/>
          </p:cNvSpPr>
          <p:nvPr/>
        </p:nvSpPr>
        <p:spPr bwMode="auto">
          <a:xfrm>
            <a:off x="5484500" y="1412902"/>
            <a:ext cx="2381585" cy="2340364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63">
            <a:extLst>
              <a:ext uri="{FF2B5EF4-FFF2-40B4-BE49-F238E27FC236}">
                <a16:creationId xmlns:a16="http://schemas.microsoft.com/office/drawing/2014/main" id="{84ACB14F-1150-D5BC-7248-1FBC1C8B6C0D}"/>
              </a:ext>
            </a:extLst>
          </p:cNvPr>
          <p:cNvSpPr>
            <a:spLocks noEditPoints="1"/>
          </p:cNvSpPr>
          <p:nvPr/>
        </p:nvSpPr>
        <p:spPr bwMode="auto">
          <a:xfrm>
            <a:off x="1639636" y="1421947"/>
            <a:ext cx="2381585" cy="231651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604C8-DA25-4E17-AD53-C03B5779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MAINSHOPPERS: heavy Cinemagoing statements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24AF01-3C66-45E1-8929-C945A42D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60000" y="7140912"/>
            <a:ext cx="3180601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FAME 2021 Target: Mainshoppers who are heavy cinemagoers who have presence of children in the household Index vs the avg. UK adult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27A456-C2D7-D08E-E0B8-AE4668E8D4A7}"/>
              </a:ext>
            </a:extLst>
          </p:cNvPr>
          <p:cNvSpPr/>
          <p:nvPr/>
        </p:nvSpPr>
        <p:spPr>
          <a:xfrm>
            <a:off x="3280770" y="1312016"/>
            <a:ext cx="1624727" cy="16577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61%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BD2929B3-7A4D-A5B3-D819-3217BB2BA903}"/>
              </a:ext>
            </a:extLst>
          </p:cNvPr>
          <p:cNvSpPr txBox="1">
            <a:spLocks/>
          </p:cNvSpPr>
          <p:nvPr/>
        </p:nvSpPr>
        <p:spPr bwMode="gray">
          <a:xfrm>
            <a:off x="7207789" y="4665389"/>
            <a:ext cx="2322512" cy="1035374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6AC083-C691-7C65-FD62-73BFBE9CE3F3}"/>
              </a:ext>
            </a:extLst>
          </p:cNvPr>
          <p:cNvSpPr/>
          <p:nvPr/>
        </p:nvSpPr>
        <p:spPr>
          <a:xfrm>
            <a:off x="5900910" y="1265192"/>
            <a:ext cx="1624727" cy="16577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62%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C5696A-B470-90F2-2BA4-B2BD379A21AA}"/>
              </a:ext>
            </a:extLst>
          </p:cNvPr>
          <p:cNvSpPr/>
          <p:nvPr/>
        </p:nvSpPr>
        <p:spPr>
          <a:xfrm>
            <a:off x="8421984" y="1284359"/>
            <a:ext cx="1624727" cy="16577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63%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7A4F66F8-B73C-9F80-0BA7-389B1BFAAF74}"/>
              </a:ext>
            </a:extLst>
          </p:cNvPr>
          <p:cNvSpPr txBox="1">
            <a:spLocks/>
          </p:cNvSpPr>
          <p:nvPr/>
        </p:nvSpPr>
        <p:spPr bwMode="gray">
          <a:xfrm>
            <a:off x="7166558" y="4591498"/>
            <a:ext cx="2322512" cy="1035374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endParaRPr lang="en-US" sz="120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F15384-512A-32DA-5DB7-3D445D1B86C6}"/>
              </a:ext>
            </a:extLst>
          </p:cNvPr>
          <p:cNvSpPr/>
          <p:nvPr/>
        </p:nvSpPr>
        <p:spPr>
          <a:xfrm>
            <a:off x="886687" y="2689075"/>
            <a:ext cx="1624727" cy="16577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60%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45AEBC3-8E55-5EA7-C8A8-083CEDAEF70C}"/>
              </a:ext>
            </a:extLst>
          </p:cNvPr>
          <p:cNvSpPr/>
          <p:nvPr/>
        </p:nvSpPr>
        <p:spPr>
          <a:xfrm>
            <a:off x="3325977" y="4043015"/>
            <a:ext cx="1624727" cy="16577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59%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CA9628-F9D2-E0BD-FFC0-D9E901F49DEB}"/>
              </a:ext>
            </a:extLst>
          </p:cNvPr>
          <p:cNvSpPr/>
          <p:nvPr/>
        </p:nvSpPr>
        <p:spPr>
          <a:xfrm>
            <a:off x="10665783" y="2689075"/>
            <a:ext cx="1624727" cy="16577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57%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48458B-F6EA-E8D6-FF96-5E422A3B9A03}"/>
              </a:ext>
            </a:extLst>
          </p:cNvPr>
          <p:cNvSpPr/>
          <p:nvPr/>
        </p:nvSpPr>
        <p:spPr>
          <a:xfrm>
            <a:off x="8421984" y="4042486"/>
            <a:ext cx="1624727" cy="16577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62%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532149-751A-591F-41EC-E59C2929B055}"/>
              </a:ext>
            </a:extLst>
          </p:cNvPr>
          <p:cNvSpPr/>
          <p:nvPr/>
        </p:nvSpPr>
        <p:spPr>
          <a:xfrm>
            <a:off x="5792591" y="4043015"/>
            <a:ext cx="1624727" cy="16577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3600" dirty="0">
                <a:solidFill>
                  <a:srgbClr val="FFFFFF"/>
                </a:solidFill>
                <a:latin typeface="+mj-lt"/>
              </a:rPr>
              <a:t>62%</a:t>
            </a:r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13987932-B0B7-F7D0-56A6-86DEE67315BD}"/>
              </a:ext>
            </a:extLst>
          </p:cNvPr>
          <p:cNvSpPr txBox="1">
            <a:spLocks/>
          </p:cNvSpPr>
          <p:nvPr/>
        </p:nvSpPr>
        <p:spPr bwMode="gray">
          <a:xfrm>
            <a:off x="5479631" y="3075870"/>
            <a:ext cx="2467284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The Cinema Is A Great Way To Spend Quality Time With Family And Friends</a:t>
            </a:r>
          </a:p>
          <a:p>
            <a:pPr lvl="2" algn="ctr">
              <a:lnSpc>
                <a:spcPts val="1600"/>
              </a:lnSpc>
            </a:pPr>
            <a:r>
              <a:rPr lang="en-US" sz="1000" b="0" baseline="30000" dirty="0">
                <a:solidFill>
                  <a:schemeClr val="bg1"/>
                </a:solidFill>
              </a:rPr>
              <a:t>(Index: 107)</a:t>
            </a:r>
            <a:endParaRPr lang="en-US" sz="90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2881ADE1-AA9C-61F8-06D4-4933B7365DFA}"/>
              </a:ext>
            </a:extLst>
          </p:cNvPr>
          <p:cNvSpPr txBox="1">
            <a:spLocks/>
          </p:cNvSpPr>
          <p:nvPr/>
        </p:nvSpPr>
        <p:spPr bwMode="gray">
          <a:xfrm>
            <a:off x="8132662" y="3097312"/>
            <a:ext cx="2165634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A Trip To The Cinema Lets Me Escape From Everyday Life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111)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92C6076D-B90E-5839-3724-005D26D68187}"/>
              </a:ext>
            </a:extLst>
          </p:cNvPr>
          <p:cNvSpPr txBox="1">
            <a:spLocks/>
          </p:cNvSpPr>
          <p:nvPr/>
        </p:nvSpPr>
        <p:spPr bwMode="gray">
          <a:xfrm>
            <a:off x="2926487" y="3136616"/>
            <a:ext cx="2333292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I Love The Hype Surrounding Big Film Releases At The Cinema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127)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EA98502E-31CE-CEFB-4D9C-D6FA3165C2C0}"/>
              </a:ext>
            </a:extLst>
          </p:cNvPr>
          <p:cNvSpPr txBox="1">
            <a:spLocks/>
          </p:cNvSpPr>
          <p:nvPr/>
        </p:nvSpPr>
        <p:spPr bwMode="gray">
          <a:xfrm>
            <a:off x="438150" y="4515042"/>
            <a:ext cx="2521800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You Can't Replicate The Cinema Experience On TV/Laptop/Tablet/Mobile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106)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8" name="Content Placeholder 8">
            <a:extLst>
              <a:ext uri="{FF2B5EF4-FFF2-40B4-BE49-F238E27FC236}">
                <a16:creationId xmlns:a16="http://schemas.microsoft.com/office/drawing/2014/main" id="{1869E60D-EB42-54DD-2E06-B6298148B51E}"/>
              </a:ext>
            </a:extLst>
          </p:cNvPr>
          <p:cNvSpPr txBox="1">
            <a:spLocks/>
          </p:cNvSpPr>
          <p:nvPr/>
        </p:nvSpPr>
        <p:spPr bwMode="gray">
          <a:xfrm>
            <a:off x="3035062" y="5832037"/>
            <a:ext cx="2206556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Going To The Cinema Allows Me To Have Some Well-Needed Time Out From My Day-To-Day Life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106)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9" name="Content Placeholder 8">
            <a:extLst>
              <a:ext uri="{FF2B5EF4-FFF2-40B4-BE49-F238E27FC236}">
                <a16:creationId xmlns:a16="http://schemas.microsoft.com/office/drawing/2014/main" id="{417AE45C-316C-BFF5-2631-F5A04EAA344B}"/>
              </a:ext>
            </a:extLst>
          </p:cNvPr>
          <p:cNvSpPr txBox="1">
            <a:spLocks/>
          </p:cNvSpPr>
          <p:nvPr/>
        </p:nvSpPr>
        <p:spPr bwMode="gray">
          <a:xfrm>
            <a:off x="10385417" y="4478626"/>
            <a:ext cx="2185457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I Feel Left Out If My Friends Are Talking About A Film I Haven't Seen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145)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0" name="Content Placeholder 8">
            <a:extLst>
              <a:ext uri="{FF2B5EF4-FFF2-40B4-BE49-F238E27FC236}">
                <a16:creationId xmlns:a16="http://schemas.microsoft.com/office/drawing/2014/main" id="{9D9D970C-6F64-2AFC-0F1A-CCCF6E7B6F14}"/>
              </a:ext>
            </a:extLst>
          </p:cNvPr>
          <p:cNvSpPr txBox="1">
            <a:spLocks/>
          </p:cNvSpPr>
          <p:nvPr/>
        </p:nvSpPr>
        <p:spPr bwMode="gray">
          <a:xfrm>
            <a:off x="8253191" y="5832037"/>
            <a:ext cx="1991141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I Get Completely Absorbed Into The Story When I Watch A Film At The Cinema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106)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1" name="Content Placeholder 8">
            <a:extLst>
              <a:ext uri="{FF2B5EF4-FFF2-40B4-BE49-F238E27FC236}">
                <a16:creationId xmlns:a16="http://schemas.microsoft.com/office/drawing/2014/main" id="{E0217971-F9EB-A940-4195-6022D5AF8E0B}"/>
              </a:ext>
            </a:extLst>
          </p:cNvPr>
          <p:cNvSpPr txBox="1">
            <a:spLocks/>
          </p:cNvSpPr>
          <p:nvPr/>
        </p:nvSpPr>
        <p:spPr bwMode="gray">
          <a:xfrm>
            <a:off x="5716105" y="5896234"/>
            <a:ext cx="1981421" cy="873375"/>
          </a:xfr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>
              <a:lnSpc>
                <a:spcPts val="1600"/>
              </a:lnSpc>
            </a:pPr>
            <a:r>
              <a:rPr lang="en-GB" b="0" baseline="30000" dirty="0">
                <a:solidFill>
                  <a:schemeClr val="bg1"/>
                </a:solidFill>
              </a:rPr>
              <a:t>Films Are An Essential Part Of My Cultural Life</a:t>
            </a:r>
          </a:p>
          <a:p>
            <a:pPr lvl="2" algn="ctr">
              <a:lnSpc>
                <a:spcPts val="1600"/>
              </a:lnSpc>
            </a:pPr>
            <a:r>
              <a:rPr lang="en-US" sz="1100" b="0" baseline="30000" dirty="0">
                <a:solidFill>
                  <a:schemeClr val="bg1"/>
                </a:solidFill>
              </a:rPr>
              <a:t>(Index: 120)</a:t>
            </a:r>
            <a:endParaRPr lang="en-US" sz="1050" b="0" baseline="30000" dirty="0">
              <a:solidFill>
                <a:schemeClr val="bg1"/>
              </a:solidFill>
            </a:endParaRPr>
          </a:p>
          <a:p>
            <a:pPr lvl="2" algn="ctr">
              <a:lnSpc>
                <a:spcPts val="1600"/>
              </a:lnSpc>
            </a:pP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0028E78-30B0-C5A9-E063-AAB94CB92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054" y="610219"/>
            <a:ext cx="11777944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Families love the cinematic experience, primarily for escapism and spending quality time with each other</a:t>
            </a:r>
            <a:endParaRPr lang="en-US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4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launch opportunities for family films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/>
          </p:nvPr>
        </p:nvSpPr>
        <p:spPr>
          <a:xfrm>
            <a:off x="270624" y="651956"/>
            <a:ext cx="6739776" cy="436608"/>
          </a:xfrm>
        </p:spPr>
        <p:txBody>
          <a:bodyPr/>
          <a:lstStyle/>
          <a:p>
            <a:r>
              <a:rPr lang="en-GB" dirty="0"/>
              <a:t>An incredible slate of family-friendly films awaits across the next months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50"/>
          </p:nvPr>
        </p:nvSpPr>
        <p:spPr>
          <a:xfrm>
            <a:off x="8981862" y="4904410"/>
            <a:ext cx="1862578" cy="8484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Puss In Boots: The Last Wish</a:t>
            </a:r>
          </a:p>
          <a:p>
            <a:r>
              <a:rPr lang="en-GB" dirty="0">
                <a:solidFill>
                  <a:schemeClr val="tx2"/>
                </a:solidFill>
              </a:rPr>
              <a:t>3 Feb 2023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Index: 161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50"/>
          </p:nvPr>
        </p:nvSpPr>
        <p:spPr>
          <a:xfrm>
            <a:off x="526900" y="4963654"/>
            <a:ext cx="1862578" cy="8484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Tad The Lost Explorer And The Curse Of The Mummy</a:t>
            </a:r>
          </a:p>
          <a:p>
            <a:r>
              <a:rPr lang="en-GB" dirty="0">
                <a:solidFill>
                  <a:schemeClr val="tx2"/>
                </a:solidFill>
              </a:rPr>
              <a:t>3 Sept 2022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Index: 192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50"/>
          </p:nvPr>
        </p:nvSpPr>
        <p:spPr>
          <a:xfrm>
            <a:off x="10935588" y="4904410"/>
            <a:ext cx="1862578" cy="8484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Super Mario Bros.</a:t>
            </a:r>
          </a:p>
          <a:p>
            <a:r>
              <a:rPr lang="en-GB" dirty="0">
                <a:solidFill>
                  <a:schemeClr val="tx2"/>
                </a:solidFill>
              </a:rPr>
              <a:t>7 Apr 2023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Index: 184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50"/>
          </p:nvPr>
        </p:nvSpPr>
        <p:spPr>
          <a:xfrm>
            <a:off x="2672507" y="4963654"/>
            <a:ext cx="1862578" cy="8484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Lyle, Lyle, Crocodile</a:t>
            </a:r>
          </a:p>
          <a:p>
            <a:r>
              <a:rPr lang="en-GB" dirty="0">
                <a:solidFill>
                  <a:schemeClr val="tx2"/>
                </a:solidFill>
              </a:rPr>
              <a:t>14 Oct 2022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Index: 186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50"/>
          </p:nvPr>
        </p:nvSpPr>
        <p:spPr>
          <a:xfrm>
            <a:off x="4775626" y="4963654"/>
            <a:ext cx="1862578" cy="8484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Strange World	</a:t>
            </a:r>
          </a:p>
          <a:p>
            <a:r>
              <a:rPr lang="en-GB" dirty="0">
                <a:solidFill>
                  <a:schemeClr val="tx2"/>
                </a:solidFill>
              </a:rPr>
              <a:t>25 Nov 2022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Index: 215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50"/>
          </p:nvPr>
        </p:nvSpPr>
        <p:spPr>
          <a:xfrm>
            <a:off x="6878744" y="4963654"/>
            <a:ext cx="1862578" cy="848456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Matilda</a:t>
            </a:r>
          </a:p>
          <a:p>
            <a:r>
              <a:rPr lang="en-GB" dirty="0">
                <a:solidFill>
                  <a:schemeClr val="tx2"/>
                </a:solidFill>
              </a:rPr>
              <a:t>2 Dec 2022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Index: 153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CDA67815-598E-3446-78B5-AF2ADED48063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5626" y="2085728"/>
            <a:ext cx="1862578" cy="2751975"/>
          </a:xfrm>
          <a:prstGeom prst="rect">
            <a:avLst/>
          </a:prstGeom>
        </p:spPr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F8F15037-9DF2-EF5A-D8A9-C9F2FE792CE1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8744" y="2085728"/>
            <a:ext cx="1862578" cy="275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3146A-15FD-CD26-D6A1-A4EE87A5C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862" y="2085729"/>
            <a:ext cx="1713186" cy="2723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ACEF4A-3C90-F36F-EAC4-6D58859CC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47" y="2113930"/>
            <a:ext cx="1811019" cy="2723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DC7844-5350-ABD3-B575-62D26EB73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588" y="2085728"/>
            <a:ext cx="1747755" cy="272377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445E00-06CF-8A70-4E66-921093F37A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pic>
        <p:nvPicPr>
          <p:cNvPr id="175106" name="Picture 2" descr="Lyle, Lyle, Crocodile (2022) - IMDb">
            <a:extLst>
              <a:ext uri="{FF2B5EF4-FFF2-40B4-BE49-F238E27FC236}">
                <a16:creationId xmlns:a16="http://schemas.microsoft.com/office/drawing/2014/main" id="{36D4ACE0-966C-A4DB-FE4D-2646625B0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2506" y="2128028"/>
            <a:ext cx="1840037" cy="27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C21C76-5A0D-4190-9E68-6CF70567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CINEMA ADD TO THE PLAN?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FEF4F2-94AB-4944-85F9-20977EEC0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Research from Sky showcases how co-viewing an ad with family enhances content engagement and ad recall.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4C1EA-C452-4C7A-AAD2-F7DE926AF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025" y="7251119"/>
            <a:ext cx="4716463" cy="123111"/>
          </a:xfrm>
        </p:spPr>
        <p:txBody>
          <a:bodyPr/>
          <a:lstStyle/>
          <a:p>
            <a:r>
              <a:rPr lang="en-US" dirty="0"/>
              <a:t>Source: BDRC Continental &amp; Sky - Engagement Study with Households with Children 0-10. </a:t>
            </a:r>
          </a:p>
        </p:txBody>
      </p:sp>
      <p:sp>
        <p:nvSpPr>
          <p:cNvPr id="8" name="Freeform 277">
            <a:extLst>
              <a:ext uri="{FF2B5EF4-FFF2-40B4-BE49-F238E27FC236}">
                <a16:creationId xmlns:a16="http://schemas.microsoft.com/office/drawing/2014/main" id="{F17C4CD1-3301-4036-8B79-8656A2A7317A}"/>
              </a:ext>
            </a:extLst>
          </p:cNvPr>
          <p:cNvSpPr>
            <a:spLocks noEditPoints="1"/>
          </p:cNvSpPr>
          <p:nvPr/>
        </p:nvSpPr>
        <p:spPr bwMode="auto">
          <a:xfrm>
            <a:off x="1143086" y="2287382"/>
            <a:ext cx="2533206" cy="2533206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9CD113-F15B-47BE-89E3-65DC1E4BB4A0}"/>
              </a:ext>
            </a:extLst>
          </p:cNvPr>
          <p:cNvSpPr/>
          <p:nvPr/>
        </p:nvSpPr>
        <p:spPr>
          <a:xfrm>
            <a:off x="5424391" y="2287382"/>
            <a:ext cx="2533206" cy="25332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dirty="0">
                <a:solidFill>
                  <a:srgbClr val="FFFFFF"/>
                </a:solidFill>
                <a:latin typeface="+mj-lt"/>
              </a:rPr>
              <a:t>+38%</a:t>
            </a:r>
            <a:endParaRPr lang="en-US" sz="6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84066F-8AAF-48E6-8214-01C176404976}"/>
              </a:ext>
            </a:extLst>
          </p:cNvPr>
          <p:cNvSpPr/>
          <p:nvPr/>
        </p:nvSpPr>
        <p:spPr>
          <a:xfrm>
            <a:off x="9705698" y="2287382"/>
            <a:ext cx="2533206" cy="25332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dirty="0">
                <a:solidFill>
                  <a:srgbClr val="FFFFFF"/>
                </a:solidFill>
                <a:latin typeface="+mj-lt"/>
              </a:rPr>
              <a:t>+18%</a:t>
            </a:r>
            <a:endParaRPr lang="en-US" sz="6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F8C8009-D250-4DA8-8C9A-AA7709C89B84}"/>
              </a:ext>
            </a:extLst>
          </p:cNvPr>
          <p:cNvSpPr txBox="1">
            <a:spLocks/>
          </p:cNvSpPr>
          <p:nvPr/>
        </p:nvSpPr>
        <p:spPr>
          <a:xfrm>
            <a:off x="5302845" y="5140694"/>
            <a:ext cx="2776300" cy="551033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6"/>
                </a:solidFill>
              </a:rPr>
              <a:t>Content </a:t>
            </a:r>
          </a:p>
          <a:p>
            <a:pPr algn="ctr"/>
            <a:r>
              <a:rPr lang="en-GB" dirty="0">
                <a:solidFill>
                  <a:schemeClr val="accent6"/>
                </a:solidFill>
              </a:rPr>
              <a:t>Engagement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2539C4C-9F85-4C26-B013-619FFFFD61AE}"/>
              </a:ext>
            </a:extLst>
          </p:cNvPr>
          <p:cNvSpPr txBox="1">
            <a:spLocks/>
          </p:cNvSpPr>
          <p:nvPr/>
        </p:nvSpPr>
        <p:spPr>
          <a:xfrm>
            <a:off x="9665186" y="5140694"/>
            <a:ext cx="2614231" cy="322341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6"/>
                </a:solidFill>
              </a:rPr>
              <a:t>Ad Recall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7C32A5C-9FE8-4F2D-AFE7-807BA10917EF}"/>
              </a:ext>
            </a:extLst>
          </p:cNvPr>
          <p:cNvSpPr txBox="1">
            <a:spLocks/>
          </p:cNvSpPr>
          <p:nvPr/>
        </p:nvSpPr>
        <p:spPr>
          <a:xfrm>
            <a:off x="1102573" y="5140694"/>
            <a:ext cx="2614231" cy="322341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6"/>
                </a:solidFill>
              </a:rPr>
              <a:t>Co-Viewing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C04A43B-9722-4136-A02B-2014F93F6C2D}"/>
              </a:ext>
            </a:extLst>
          </p:cNvPr>
          <p:cNvSpPr txBox="1">
            <a:spLocks/>
          </p:cNvSpPr>
          <p:nvPr/>
        </p:nvSpPr>
        <p:spPr>
          <a:xfrm>
            <a:off x="4424450" y="3140395"/>
            <a:ext cx="251784" cy="827180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800" dirty="0">
                <a:solidFill>
                  <a:schemeClr val="accent6"/>
                </a:solidFill>
              </a:rPr>
              <a:t>=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197B8FF-87AE-4F37-A5A4-2532092B827C}"/>
              </a:ext>
            </a:extLst>
          </p:cNvPr>
          <p:cNvSpPr txBox="1">
            <a:spLocks/>
          </p:cNvSpPr>
          <p:nvPr/>
        </p:nvSpPr>
        <p:spPr>
          <a:xfrm>
            <a:off x="8705755" y="3145540"/>
            <a:ext cx="251785" cy="816890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800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7253EA3-2BAC-47E8-B919-B0742D1324A8}"/>
              </a:ext>
            </a:extLst>
          </p:cNvPr>
          <p:cNvSpPr txBox="1">
            <a:spLocks/>
          </p:cNvSpPr>
          <p:nvPr/>
        </p:nvSpPr>
        <p:spPr bwMode="gray">
          <a:xfrm>
            <a:off x="1102573" y="1628860"/>
            <a:ext cx="11136331" cy="4366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u="sng" dirty="0">
                <a:solidFill>
                  <a:schemeClr val="bg1"/>
                </a:solidFill>
              </a:rPr>
              <a:t>The value of reaching families together in a ‘shared viewing’ moment</a:t>
            </a:r>
            <a:endParaRPr lang="en-US" b="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EE50C13-2A95-4A89-8A9A-87753AC9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ticket sales ALIGN WITH key HOLIDAY periods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2A128E2-20A2-47F4-A418-960D85B85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Family ticket sales typically peak in alignment with school holidays at Easter, Summer and Christmas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A0E390-1CD7-423A-8CB8-2DBC593A3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3367" y="7265254"/>
            <a:ext cx="4165121" cy="123111"/>
          </a:xfrm>
        </p:spPr>
        <p:txBody>
          <a:bodyPr/>
          <a:lstStyle/>
          <a:p>
            <a:r>
              <a:rPr lang="en-GB" dirty="0"/>
              <a:t>Source: DCM admissions cube, % of total annual family/adult ticket sales.</a:t>
            </a:r>
            <a:endParaRPr lang="en-US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392B2DE-527A-454B-BFFB-7F58936F14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857596"/>
              </p:ext>
            </p:extLst>
          </p:nvPr>
        </p:nvGraphicFramePr>
        <p:xfrm>
          <a:off x="503623" y="1456453"/>
          <a:ext cx="12227442" cy="518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CF50C25-E567-4E6A-A24A-FE8299CCF73A}"/>
              </a:ext>
            </a:extLst>
          </p:cNvPr>
          <p:cNvSpPr txBox="1"/>
          <p:nvPr/>
        </p:nvSpPr>
        <p:spPr>
          <a:xfrm>
            <a:off x="4168660" y="1353014"/>
            <a:ext cx="648586" cy="244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Easter</a:t>
            </a:r>
            <a:endParaRPr lang="en-US" sz="1000" b="1" dirty="0" err="1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3D500F-105C-4644-8882-2FF8F8491CF4}"/>
              </a:ext>
            </a:extLst>
          </p:cNvPr>
          <p:cNvSpPr txBox="1"/>
          <p:nvPr/>
        </p:nvSpPr>
        <p:spPr>
          <a:xfrm>
            <a:off x="7013938" y="1330635"/>
            <a:ext cx="146834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Summer Holidays</a:t>
            </a:r>
            <a:endParaRPr lang="en-US" sz="1000" b="1" dirty="0" err="1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E7198-AABA-428E-9441-C64E9D889770}"/>
              </a:ext>
            </a:extLst>
          </p:cNvPr>
          <p:cNvSpPr txBox="1"/>
          <p:nvPr/>
        </p:nvSpPr>
        <p:spPr>
          <a:xfrm>
            <a:off x="11615695" y="1330635"/>
            <a:ext cx="954438" cy="251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Christmas</a:t>
            </a:r>
            <a:endParaRPr lang="en-US" sz="1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9B81A428-C4B1-F642-88AE-8ED774BA0FC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2.xml><?xml version="1.0" encoding="utf-8"?>
<a:theme xmlns:a="http://schemas.openxmlformats.org/drawingml/2006/main" name="1_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3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14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5.xml><?xml version="1.0" encoding="utf-8"?>
<a:theme xmlns:a="http://schemas.openxmlformats.org/drawingml/2006/main" name="1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_update 2020" id="{DE1FA5BA-E0EA-A047-B438-7CA636AAEDA8}" vid="{77D2BE2C-4F9E-A04C-A456-227C2C097814}"/>
    </a:ext>
  </a:extLst>
</a:theme>
</file>

<file path=ppt/theme/theme16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1EAB93-89FC-7C45-A263-CCB4337C1C1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B2B0FD12-3727-E94A-BBF9-50CA084E2676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535D1B-DEC1-D540-9F33-D202B6B25608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638900D9-EBF9-0D4A-AE83-BD423BA4FC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936</Words>
  <Application>Microsoft Office PowerPoint</Application>
  <PresentationFormat>Custom</PresentationFormat>
  <Paragraphs>147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1_Divider Slides</vt:lpstr>
      <vt:lpstr>2_Copy Slides</vt:lpstr>
      <vt:lpstr>1_Blank with title</vt:lpstr>
      <vt:lpstr>1_Image Slides</vt:lpstr>
      <vt:lpstr>think-cell Slide</vt:lpstr>
      <vt:lpstr>Main shopper  with children</vt:lpstr>
      <vt:lpstr>HOUSEPERSONS WITH CHILDREN MEDIA CONSUMPTION: A SUMMARY</vt:lpstr>
      <vt:lpstr>CINEMA IS A treat for kids &amp; a break for the parents  </vt:lpstr>
      <vt:lpstr>Families are more likely to visit a cinema over the weekend</vt:lpstr>
      <vt:lpstr>Your advertising can ALSO have instant impact </vt:lpstr>
      <vt:lpstr>MAINSHOPPERS: heavy Cinemagoing statements</vt:lpstr>
      <vt:lpstr>key launch opportunities for family films</vt:lpstr>
      <vt:lpstr>WHAT CAN CINEMA ADD TO THE PLAN?</vt:lpstr>
      <vt:lpstr>Family ticket sales ALIGN WITH key HOLIDAY periods</vt:lpstr>
      <vt:lpstr>MAIN SHOPPER WITH CHILDREN CINEMAGOERS: 2022 SNAPSHOT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2019-06-07T15:29:16Z</dcterms:created>
  <dcterms:modified xsi:type="dcterms:W3CDTF">2022-09-02T11:06:40Z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