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99.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Lst>
  <p:notesMasterIdLst>
    <p:notesMasterId r:id="rId13"/>
  </p:notesMasterIdLst>
  <p:handoutMasterIdLst>
    <p:handoutMasterId r:id="rId14"/>
  </p:handoutMasterIdLst>
  <p:sldIdLst>
    <p:sldId id="384" r:id="rId11"/>
    <p:sldId id="385" r:id="rId12"/>
  </p:sldIdLst>
  <p:sldSz cx="13442950" cy="7561263"/>
  <p:notesSz cx="6858000" cy="9144000"/>
  <p:custDataLst>
    <p:tags r:id="rId15"/>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449"/>
    <a:srgbClr val="FFFFFF"/>
    <a:srgbClr val="5A5A5A"/>
    <a:srgbClr val="C7C9C7"/>
    <a:srgbClr val="CAC8C8"/>
    <a:srgbClr val="000000"/>
    <a:srgbClr val="8547AD"/>
    <a:srgbClr val="33006F"/>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0" autoAdjust="0"/>
    <p:restoredTop sz="94280" autoAdjust="0"/>
  </p:normalViewPr>
  <p:slideViewPr>
    <p:cSldViewPr snapToGrid="0">
      <p:cViewPr>
        <p:scale>
          <a:sx n="153" d="100"/>
          <a:sy n="153" d="100"/>
        </p:scale>
        <p:origin x="784" y="33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20" Type="http://schemas.openxmlformats.org/officeDocument/2006/relationships/tableStyles" Target="tableStyles.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2/8/19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368274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66169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4" Type="http://schemas.openxmlformats.org/officeDocument/2006/relationships/oleObject" Target="../embeddings/oleObject5.bin"/><Relationship Id="rId5" Type="http://schemas.openxmlformats.org/officeDocument/2006/relationships/image" Target="../media/image1.emf"/><Relationship Id="rId6" Type="http://schemas.openxmlformats.org/officeDocument/2006/relationships/image" Target="../media/image6.emf"/><Relationship Id="rId7"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tags" Target="../tags/tag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xmlns=""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xmlns=""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xmlns=""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xmlns=""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xmlns=""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xmlns=""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xmlns=""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xmlns=""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xmlns=""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xmlns=""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xmlns=""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xmlns=""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xmlns=""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xmlns=""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xmlns=""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xmlns=""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xmlns=""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xmlns=""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xmlns=""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xmlns=""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xmlns=""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xmlns=""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xmlns=""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xmlns=""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xmlns=""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xmlns=""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xmlns=""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xmlns=""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xmlns=""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xmlns=""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xmlns=""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xmlns=""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xmlns=""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xmlns=""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xmlns=""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xmlns=""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xmlns=""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xmlns=""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xmlns=""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xmlns=""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xmlns=""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xmlns=""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xmlns=""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xmlns=""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xmlns=""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xmlns=""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xmlns=""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xmlns=""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xmlns=""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xmlns=""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9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t>
            </a:r>
            <a:r>
              <a:rPr lang="en-US"/>
              <a:t>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itle Placeholder 1"/>
          <p:cNvSpPr txBox="1">
            <a:spLocks/>
          </p:cNvSpPr>
          <p:nvPr userDrawn="1"/>
        </p:nvSpPr>
        <p:spPr bwMode="gray">
          <a:xfrm>
            <a:off x="786393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ags" Target="../tags/tag2.xml"/><Relationship Id="rId12" Type="http://schemas.openxmlformats.org/officeDocument/2006/relationships/oleObject" Target="../embeddings/oleObject1.bin"/><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4" Type="http://schemas.openxmlformats.org/officeDocument/2006/relationships/tags" Target="../tags/tag3.xml"/><Relationship Id="rId5" Type="http://schemas.openxmlformats.org/officeDocument/2006/relationships/oleObject" Target="../embeddings/oleObject2.bin"/><Relationship Id="rId6" Type="http://schemas.openxmlformats.org/officeDocument/2006/relationships/image" Target="../media/image1.emf"/><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vmlDrawing" Target="../drawings/vmlDrawing3.vml"/><Relationship Id="rId12" Type="http://schemas.openxmlformats.org/officeDocument/2006/relationships/tags" Target="../tags/tag4.xml"/><Relationship Id="rId13" Type="http://schemas.openxmlformats.org/officeDocument/2006/relationships/oleObject" Target="../embeddings/oleObject3.bin"/><Relationship Id="rId14" Type="http://schemas.openxmlformats.org/officeDocument/2006/relationships/image" Target="../media/image1.emf"/><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oleObject" Target="../embeddings/oleObject4.bin"/><Relationship Id="rId21" Type="http://schemas.openxmlformats.org/officeDocument/2006/relationships/image" Target="../media/image1.emf"/><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theme" Target="../theme/theme4.xml"/><Relationship Id="rId18" Type="http://schemas.openxmlformats.org/officeDocument/2006/relationships/vmlDrawing" Target="../drawings/vmlDrawing4.vml"/><Relationship Id="rId19" Type="http://schemas.openxmlformats.org/officeDocument/2006/relationships/tags" Target="../tags/tag5.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 Id="rId50" Type="http://schemas.openxmlformats.org/officeDocument/2006/relationships/slideLayout" Target="../slideLayouts/slideLayout84.xml"/><Relationship Id="rId51" Type="http://schemas.openxmlformats.org/officeDocument/2006/relationships/slideLayout" Target="../slideLayouts/slideLayout85.xml"/><Relationship Id="rId52" Type="http://schemas.openxmlformats.org/officeDocument/2006/relationships/slideLayout" Target="../slideLayouts/slideLayout86.xml"/><Relationship Id="rId53" Type="http://schemas.openxmlformats.org/officeDocument/2006/relationships/slideLayout" Target="../slideLayouts/slideLayout87.xml"/><Relationship Id="rId54" Type="http://schemas.openxmlformats.org/officeDocument/2006/relationships/slideLayout" Target="../slideLayouts/slideLayout88.xml"/><Relationship Id="rId55" Type="http://schemas.openxmlformats.org/officeDocument/2006/relationships/slideLayout" Target="../slideLayouts/slideLayout89.xml"/><Relationship Id="rId56" Type="http://schemas.openxmlformats.org/officeDocument/2006/relationships/theme" Target="../theme/theme5.xml"/><Relationship Id="rId57" Type="http://schemas.openxmlformats.org/officeDocument/2006/relationships/vmlDrawing" Target="../drawings/vmlDrawing6.vml"/><Relationship Id="rId58" Type="http://schemas.openxmlformats.org/officeDocument/2006/relationships/tags" Target="../tags/tag7.xml"/><Relationship Id="rId59" Type="http://schemas.openxmlformats.org/officeDocument/2006/relationships/oleObject" Target="../embeddings/oleObject6.bin"/><Relationship Id="rId40" Type="http://schemas.openxmlformats.org/officeDocument/2006/relationships/slideLayout" Target="../slideLayouts/slideLayout74.xml"/><Relationship Id="rId41" Type="http://schemas.openxmlformats.org/officeDocument/2006/relationships/slideLayout" Target="../slideLayouts/slideLayout75.xml"/><Relationship Id="rId42" Type="http://schemas.openxmlformats.org/officeDocument/2006/relationships/slideLayout" Target="../slideLayouts/slideLayout76.xml"/><Relationship Id="rId43" Type="http://schemas.openxmlformats.org/officeDocument/2006/relationships/slideLayout" Target="../slideLayouts/slideLayout77.xml"/><Relationship Id="rId44" Type="http://schemas.openxmlformats.org/officeDocument/2006/relationships/slideLayout" Target="../slideLayouts/slideLayout78.xml"/><Relationship Id="rId45" Type="http://schemas.openxmlformats.org/officeDocument/2006/relationships/slideLayout" Target="../slideLayouts/slideLayout79.xml"/><Relationship Id="rId46" Type="http://schemas.openxmlformats.org/officeDocument/2006/relationships/slideLayout" Target="../slideLayouts/slideLayout80.xml"/><Relationship Id="rId47" Type="http://schemas.openxmlformats.org/officeDocument/2006/relationships/slideLayout" Target="../slideLayouts/slideLayout81.xml"/><Relationship Id="rId48" Type="http://schemas.openxmlformats.org/officeDocument/2006/relationships/slideLayout" Target="../slideLayouts/slideLayout82.xml"/><Relationship Id="rId49" Type="http://schemas.openxmlformats.org/officeDocument/2006/relationships/slideLayout" Target="../slideLayouts/slideLayout8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30" Type="http://schemas.openxmlformats.org/officeDocument/2006/relationships/slideLayout" Target="../slideLayouts/slideLayout64.xml"/><Relationship Id="rId31" Type="http://schemas.openxmlformats.org/officeDocument/2006/relationships/slideLayout" Target="../slideLayouts/slideLayout65.xml"/><Relationship Id="rId32" Type="http://schemas.openxmlformats.org/officeDocument/2006/relationships/slideLayout" Target="../slideLayouts/slideLayout66.xml"/><Relationship Id="rId33" Type="http://schemas.openxmlformats.org/officeDocument/2006/relationships/slideLayout" Target="../slideLayouts/slideLayout67.xml"/><Relationship Id="rId34" Type="http://schemas.openxmlformats.org/officeDocument/2006/relationships/slideLayout" Target="../slideLayouts/slideLayout68.xml"/><Relationship Id="rId35" Type="http://schemas.openxmlformats.org/officeDocument/2006/relationships/slideLayout" Target="../slideLayouts/slideLayout69.xml"/><Relationship Id="rId36" Type="http://schemas.openxmlformats.org/officeDocument/2006/relationships/slideLayout" Target="../slideLayouts/slideLayout70.xml"/><Relationship Id="rId37" Type="http://schemas.openxmlformats.org/officeDocument/2006/relationships/slideLayout" Target="../slideLayouts/slideLayout71.xml"/><Relationship Id="rId38" Type="http://schemas.openxmlformats.org/officeDocument/2006/relationships/slideLayout" Target="../slideLayouts/slideLayout72.xml"/><Relationship Id="rId39" Type="http://schemas.openxmlformats.org/officeDocument/2006/relationships/slideLayout" Target="../slideLayouts/slideLayout73.xml"/><Relationship Id="rId20" Type="http://schemas.openxmlformats.org/officeDocument/2006/relationships/slideLayout" Target="../slideLayouts/slideLayout54.xml"/><Relationship Id="rId21" Type="http://schemas.openxmlformats.org/officeDocument/2006/relationships/slideLayout" Target="../slideLayouts/slideLayout55.xml"/><Relationship Id="rId22" Type="http://schemas.openxmlformats.org/officeDocument/2006/relationships/slideLayout" Target="../slideLayouts/slideLayout56.xml"/><Relationship Id="rId23" Type="http://schemas.openxmlformats.org/officeDocument/2006/relationships/slideLayout" Target="../slideLayouts/slideLayout57.xml"/><Relationship Id="rId24" Type="http://schemas.openxmlformats.org/officeDocument/2006/relationships/slideLayout" Target="../slideLayouts/slideLayout58.xml"/><Relationship Id="rId25" Type="http://schemas.openxmlformats.org/officeDocument/2006/relationships/slideLayout" Target="../slideLayouts/slideLayout59.xml"/><Relationship Id="rId26" Type="http://schemas.openxmlformats.org/officeDocument/2006/relationships/slideLayout" Target="../slideLayouts/slideLayout60.xml"/><Relationship Id="rId27" Type="http://schemas.openxmlformats.org/officeDocument/2006/relationships/slideLayout" Target="../slideLayouts/slideLayout61.xml"/><Relationship Id="rId28" Type="http://schemas.openxmlformats.org/officeDocument/2006/relationships/slideLayout" Target="../slideLayouts/slideLayout62.xml"/><Relationship Id="rId29" Type="http://schemas.openxmlformats.org/officeDocument/2006/relationships/slideLayout" Target="../slideLayouts/slideLayout63.xml"/><Relationship Id="rId60" Type="http://schemas.openxmlformats.org/officeDocument/2006/relationships/image" Target="../media/image1.emf"/><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vmlDrawing" Target="../drawings/vmlDrawing7.vml"/><Relationship Id="rId5" Type="http://schemas.openxmlformats.org/officeDocument/2006/relationships/tags" Target="../tags/tag8.xml"/><Relationship Id="rId6" Type="http://schemas.openxmlformats.org/officeDocument/2006/relationships/oleObject" Target="../embeddings/oleObject7.bin"/><Relationship Id="rId7" Type="http://schemas.openxmlformats.org/officeDocument/2006/relationships/image" Target="../media/image1.emf"/><Relationship Id="rId1" Type="http://schemas.openxmlformats.org/officeDocument/2006/relationships/slideLayout" Target="../slideLayouts/slideLayout90.xml"/><Relationship Id="rId2"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emf"/><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theme" Target="../theme/theme7.xml"/><Relationship Id="rId9" Type="http://schemas.openxmlformats.org/officeDocument/2006/relationships/vmlDrawing" Target="../drawings/vmlDrawing8.vml"/><Relationship Id="rId10" Type="http://schemas.openxmlformats.org/officeDocument/2006/relationships/tags" Target="../tags/tag9.xml"/></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4" Type="http://schemas.openxmlformats.org/officeDocument/2006/relationships/tags" Target="../tags/tag10.xml"/><Relationship Id="rId5" Type="http://schemas.openxmlformats.org/officeDocument/2006/relationships/oleObject" Target="../embeddings/oleObject9.bin"/><Relationship Id="rId6" Type="http://schemas.openxmlformats.org/officeDocument/2006/relationships/image" Target="../media/image1.emf"/><Relationship Id="rId1" Type="http://schemas.openxmlformats.org/officeDocument/2006/relationships/slideLayout" Target="../slideLayouts/slideLayout99.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theme" Target="../theme/theme9.xml"/><Relationship Id="rId6" Type="http://schemas.openxmlformats.org/officeDocument/2006/relationships/vmlDrawing" Target="../drawings/vmlDrawing10.vml"/><Relationship Id="rId7" Type="http://schemas.openxmlformats.org/officeDocument/2006/relationships/tags" Target="../tags/tag11.xml"/><Relationship Id="rId8" Type="http://schemas.openxmlformats.org/officeDocument/2006/relationships/oleObject" Target="../embeddings/oleObject10.bin"/><Relationship Id="rId9" Type="http://schemas.openxmlformats.org/officeDocument/2006/relationships/image" Target="../media/image1.emf"/><Relationship Id="rId1" Type="http://schemas.openxmlformats.org/officeDocument/2006/relationships/slideLayout" Target="../slideLayouts/slideLayout100.xml"/><Relationship Id="rId2"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35" name="think-cell Slide" r:id="rId12" imgW="6350000" imgH="6350000" progId="">
                  <p:embed/>
                </p:oleObj>
              </mc:Choice>
              <mc:Fallback>
                <p:oleObj name="think-cell Slide" r:id="rId12" imgW="6350000" imgH="635000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09"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69"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611" name="think-cell Slide" r:id="rId20" imgW="6350000" imgH="6350000" progId="">
                  <p:embed/>
                </p:oleObj>
              </mc:Choice>
              <mc:Fallback>
                <p:oleObj name="think-cell Slide" r:id="rId20" imgW="6350000" imgH="6350000" progId="">
                  <p:embed/>
                  <p:pic>
                    <p:nvPicPr>
                      <p:cNvPr id="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93" name="think-cell Slide" r:id="rId59" imgW="6350000" imgH="6350000" progId="">
                  <p:embed/>
                </p:oleObj>
              </mc:Choice>
              <mc:Fallback>
                <p:oleObj name="think-cell Slide" r:id="rId59" imgW="6350000" imgH="6350000" progId="">
                  <p:embed/>
                  <p:pic>
                    <p:nvPicPr>
                      <p:cNvPr id="0" name="Picture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76"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58" name="think-cell Slide" r:id="rId11" imgW="6350000" imgH="6350000" progId="">
                  <p:embed/>
                </p:oleObj>
              </mc:Choice>
              <mc:Fallback>
                <p:oleObj name="think-cell Slide" r:id="rId11" imgW="6350000" imgH="635000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57"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99"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9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10">
            <a:extLst>
              <a:ext uri="{FF2B5EF4-FFF2-40B4-BE49-F238E27FC236}">
                <a16:creationId xmlns:a16="http://schemas.microsoft.com/office/drawing/2014/main" xmlns="" id="{D09655DF-A0FC-4847-9FF2-D5148F832AE8}"/>
              </a:ext>
            </a:extLst>
          </p:cNvPr>
          <p:cNvSpPr>
            <a:spLocks noEditPoints="1"/>
          </p:cNvSpPr>
          <p:nvPr/>
        </p:nvSpPr>
        <p:spPr bwMode="auto">
          <a:xfrm>
            <a:off x="12664006" y="222881"/>
            <a:ext cx="540000" cy="54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34000" y="234000"/>
            <a:ext cx="4595695" cy="300271"/>
          </a:xfrm>
        </p:spPr>
        <p:txBody>
          <a:bodyPr/>
          <a:lstStyle/>
          <a:p>
            <a:r>
              <a:rPr lang="en-US" dirty="0"/>
              <a:t>CASE STUDY – LEFFE</a:t>
            </a:r>
          </a:p>
        </p:txBody>
      </p:sp>
      <p:sp>
        <p:nvSpPr>
          <p:cNvPr id="3" name="Text Placeholder 2"/>
          <p:cNvSpPr>
            <a:spLocks noGrp="1"/>
          </p:cNvSpPr>
          <p:nvPr>
            <p:ph type="body" sz="quarter" idx="12"/>
          </p:nvPr>
        </p:nvSpPr>
        <p:spPr/>
        <p:txBody>
          <a:bodyPr/>
          <a:lstStyle/>
          <a:p>
            <a:r>
              <a:rPr lang="en-GB" dirty="0"/>
              <a:t>‘Picturehouse Pop Up’</a:t>
            </a:r>
          </a:p>
          <a:p>
            <a:endParaRPr lang="en-US" dirty="0"/>
          </a:p>
        </p:txBody>
      </p:sp>
      <p:cxnSp>
        <p:nvCxnSpPr>
          <p:cNvPr id="5" name="Straight Connector 4"/>
          <p:cNvCxnSpPr>
            <a:cxnSpLocks/>
          </p:cNvCxnSpPr>
          <p:nvPr/>
        </p:nvCxnSpPr>
        <p:spPr>
          <a:xfrm>
            <a:off x="0" y="714271"/>
            <a:ext cx="30189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233363" y="1335040"/>
            <a:ext cx="5775551" cy="5351834"/>
          </a:xfrm>
          <a:prstGeom prst="rect">
            <a:avLst/>
          </a:prstGeom>
        </p:spPr>
        <p:txBody>
          <a:bodyPr>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spcBef>
                <a:spcPts val="1100"/>
              </a:spcBef>
            </a:pPr>
            <a:r>
              <a:rPr lang="en-GB" sz="1200" kern="1000" dirty="0">
                <a:solidFill>
                  <a:schemeClr val="accent2"/>
                </a:solidFill>
              </a:rPr>
              <a:t>Background</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Prior to sponsoring Picturehouse Pop-Up Cinema in 2016 you might not have tasted Leffe, but you can be forgiven. Media spend was limited with little to no above the line activity in the UK. Plus, the market was flooded with options - </a:t>
            </a:r>
            <a:r>
              <a:rPr lang="en-GB" sz="1200" b="0" kern="1000" dirty="0" err="1">
                <a:solidFill>
                  <a:schemeClr val="bg1"/>
                </a:solidFill>
              </a:rPr>
              <a:t>Duvel</a:t>
            </a:r>
            <a:r>
              <a:rPr lang="en-GB" sz="1200" b="0" kern="1000" dirty="0">
                <a:solidFill>
                  <a:schemeClr val="bg1"/>
                </a:solidFill>
              </a:rPr>
              <a:t>, </a:t>
            </a:r>
            <a:r>
              <a:rPr lang="en-GB" sz="1200" b="0" kern="1000" dirty="0" err="1">
                <a:solidFill>
                  <a:schemeClr val="bg1"/>
                </a:solidFill>
              </a:rPr>
              <a:t>BrewDog</a:t>
            </a:r>
            <a:r>
              <a:rPr lang="en-GB" sz="1200" b="0" kern="1000" dirty="0">
                <a:solidFill>
                  <a:schemeClr val="bg1"/>
                </a:solidFill>
              </a:rPr>
              <a:t>, Innis &amp; Gunn - new craft/speciality beers sprouted daily.</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The challenge for Leffe to stand out among the crowd as a premium craft beer was becoming increasingly difficult.</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To solve this conundrum, Leffe needed to re-establish its 800-year-old heritage, connecting with its audience to convey that the time taken to produce Leffe is what certifies its premium quality, in an age where some brewers are starting up from the back of their garage. The best way to do this was to let the product speak for itself.</a:t>
            </a:r>
          </a:p>
          <a:p>
            <a:pPr>
              <a:lnSpc>
                <a:spcPct val="100000"/>
              </a:lnSpc>
              <a:spcBef>
                <a:spcPts val="1100"/>
              </a:spcBef>
              <a:buClr>
                <a:schemeClr val="bg1"/>
              </a:buClr>
            </a:pPr>
            <a:r>
              <a:rPr lang="en-GB" sz="1200" kern="1000" dirty="0">
                <a:solidFill>
                  <a:schemeClr val="accent2"/>
                </a:solidFill>
              </a:rPr>
              <a:t>Idea</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Leffe commissioned a 10-minute film by BAFTA-nominated director Gary Tarn. The film tells the story of six unique artists and artisans, who like Leffe attribute the quality and </a:t>
            </a:r>
            <a:r>
              <a:rPr lang="en-GB" sz="1200" b="0" kern="1000" dirty="0" err="1">
                <a:solidFill>
                  <a:schemeClr val="bg1"/>
                </a:solidFill>
              </a:rPr>
              <a:t>premiumness</a:t>
            </a:r>
            <a:r>
              <a:rPr lang="en-GB" sz="1200" b="0" kern="1000" dirty="0">
                <a:solidFill>
                  <a:schemeClr val="bg1"/>
                </a:solidFill>
              </a:rPr>
              <a:t> of their craft to time.</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Leffe also wanted to maximise the idea of making time and to land this message effectively they needed to reach their audience when they weren’t rushing to work, checking their phones or hovering over the skip button.</a:t>
            </a:r>
          </a:p>
          <a:p>
            <a:pPr marL="171450" indent="-171450">
              <a:lnSpc>
                <a:spcPct val="100000"/>
              </a:lnSpc>
              <a:spcBef>
                <a:spcPts val="1100"/>
              </a:spcBef>
              <a:buClr>
                <a:schemeClr val="bg1"/>
              </a:buClr>
              <a:buFont typeface="LucidaGrande" charset="0"/>
              <a:buChar char="—"/>
            </a:pPr>
            <a:r>
              <a:rPr lang="en-GB" sz="1200" b="0" kern="1000" dirty="0">
                <a:solidFill>
                  <a:schemeClr val="bg1"/>
                </a:solidFill>
              </a:rPr>
              <a:t>The Picturehouse Pop-Up sites provided the perfect environment. Idyllic and off the beaten track, they would attract upmarket consumers with a love of art and film who are willing to make time to enjoy a premium experience. </a:t>
            </a:r>
          </a:p>
        </p:txBody>
      </p:sp>
      <p:graphicFrame>
        <p:nvGraphicFramePr>
          <p:cNvPr id="9" name="Table 8"/>
          <p:cNvGraphicFramePr>
            <a:graphicFrameLocks noGrp="1"/>
          </p:cNvGraphicFramePr>
          <p:nvPr>
            <p:extLst>
              <p:ext uri="{D42A27DB-BD31-4B8C-83A1-F6EECF244321}">
                <p14:modId xmlns:p14="http://schemas.microsoft.com/office/powerpoint/2010/main" val="1017492068"/>
              </p:ext>
            </p:extLst>
          </p:nvPr>
        </p:nvGraphicFramePr>
        <p:xfrm>
          <a:off x="6440671" y="4968623"/>
          <a:ext cx="6768279" cy="1443799"/>
        </p:xfrm>
        <a:graphic>
          <a:graphicData uri="http://schemas.openxmlformats.org/drawingml/2006/table">
            <a:tbl>
              <a:tblPr firstRow="1" bandRow="1">
                <a:tableStyleId>{2D5ABB26-0587-4C30-8999-92F81FD0307C}</a:tableStyleId>
              </a:tblPr>
              <a:tblGrid>
                <a:gridCol w="1535451">
                  <a:extLst>
                    <a:ext uri="{9D8B030D-6E8A-4147-A177-3AD203B41FA5}">
                      <a16:colId xmlns:a16="http://schemas.microsoft.com/office/drawing/2014/main" xmlns="" val="20000"/>
                    </a:ext>
                  </a:extLst>
                </a:gridCol>
                <a:gridCol w="1744276">
                  <a:extLst>
                    <a:ext uri="{9D8B030D-6E8A-4147-A177-3AD203B41FA5}">
                      <a16:colId xmlns:a16="http://schemas.microsoft.com/office/drawing/2014/main" xmlns="" val="20001"/>
                    </a:ext>
                  </a:extLst>
                </a:gridCol>
                <a:gridCol w="1744276">
                  <a:extLst>
                    <a:ext uri="{9D8B030D-6E8A-4147-A177-3AD203B41FA5}">
                      <a16:colId xmlns:a16="http://schemas.microsoft.com/office/drawing/2014/main" xmlns="" val="20002"/>
                    </a:ext>
                  </a:extLst>
                </a:gridCol>
                <a:gridCol w="1744276">
                  <a:extLst>
                    <a:ext uri="{9D8B030D-6E8A-4147-A177-3AD203B41FA5}">
                      <a16:colId xmlns:a16="http://schemas.microsoft.com/office/drawing/2014/main" xmlns="" val="20003"/>
                    </a:ext>
                  </a:extLst>
                </a:gridCol>
              </a:tblGrid>
              <a:tr h="37778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2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endParaRPr lang="en-GB" sz="1200" b="1" dirty="0">
                        <a:solidFill>
                          <a:schemeClr val="accent2"/>
                        </a:solidFill>
                      </a:endParaRP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endParaRPr lang="en-GB" sz="1200" b="1" dirty="0">
                        <a:solidFill>
                          <a:schemeClr val="accent2"/>
                        </a:solidFill>
                      </a:endParaRP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19648">
                <a:tc>
                  <a:txBody>
                    <a:bodyPr/>
                    <a:lstStyle/>
                    <a:p>
                      <a:pPr>
                        <a:lnSpc>
                          <a:spcPct val="100000"/>
                        </a:lnSpc>
                      </a:pPr>
                      <a:r>
                        <a:rPr lang="en-US" sz="110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100" b="0" dirty="0">
                          <a:solidFill>
                            <a:schemeClr val="bg1"/>
                          </a:solidFill>
                        </a:rPr>
                        <a:t>Alcohol</a:t>
                      </a:r>
                      <a:endParaRPr lang="en-US" sz="1100" b="0" dirty="0">
                        <a:solidFill>
                          <a:schemeClr val="bg1"/>
                        </a:solidFill>
                      </a:endParaRP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100" b="1" dirty="0">
                          <a:solidFill>
                            <a:schemeClr val="bg1"/>
                          </a:solidFill>
                        </a:rPr>
                        <a:t>Media Agency</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100" b="0" dirty="0">
                          <a:solidFill>
                            <a:schemeClr val="bg1"/>
                          </a:solidFill>
                        </a:rPr>
                        <a:t>Vizeum</a:t>
                      </a:r>
                      <a:endParaRPr lang="en-US" sz="11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19648">
                <a:tc>
                  <a:txBody>
                    <a:bodyPr/>
                    <a:lstStyle/>
                    <a:p>
                      <a:pPr>
                        <a:lnSpc>
                          <a:spcPct val="100000"/>
                        </a:lnSpc>
                      </a:pPr>
                      <a:r>
                        <a:rPr lang="en-US" sz="110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100" b="0" dirty="0">
                          <a:solidFill>
                            <a:schemeClr val="bg1"/>
                          </a:solidFill>
                        </a:rPr>
                        <a:t>Males 35+</a:t>
                      </a:r>
                      <a:endParaRPr lang="en-US" sz="1100" b="0" dirty="0">
                        <a:solidFill>
                          <a:schemeClr val="bg1"/>
                        </a:solidFill>
                      </a:endParaRP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100" b="1" dirty="0">
                          <a:solidFill>
                            <a:schemeClr val="bg1"/>
                          </a:solidFill>
                        </a:rPr>
                        <a:t>Creative Agency</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100" b="0" dirty="0">
                          <a:solidFill>
                            <a:schemeClr val="bg1"/>
                          </a:solidFill>
                        </a:rPr>
                        <a:t>The Academy Films</a:t>
                      </a:r>
                      <a:endParaRPr lang="en-US" sz="11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31933">
                <a:tc>
                  <a:txBody>
                    <a:bodyPr/>
                    <a:lstStyle/>
                    <a:p>
                      <a:pPr>
                        <a:lnSpc>
                          <a:spcPct val="100000"/>
                        </a:lnSpc>
                      </a:pPr>
                      <a:r>
                        <a:rPr lang="en-US" sz="110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100" b="0" i="0" baseline="0" dirty="0">
                          <a:solidFill>
                            <a:schemeClr val="bg1"/>
                          </a:solidFill>
                        </a:rPr>
                        <a:t>Pop Up + Alcohol AGP</a:t>
                      </a:r>
                    </a:p>
                  </a:txBody>
                  <a:tcPr marL="288000"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100" b="1" dirty="0">
                          <a:solidFill>
                            <a:schemeClr val="bg1"/>
                          </a:solidFill>
                        </a:rPr>
                        <a:t>Duration</a:t>
                      </a:r>
                    </a:p>
                  </a:txBody>
                  <a:tcPr anchor="ctr">
                    <a:lnL w="9525" cap="flat" cmpd="sng" algn="ctr">
                      <a:solidFill>
                        <a:schemeClr val="accent6"/>
                      </a:solidFill>
                      <a:prstDash val="dot"/>
                      <a:round/>
                      <a:headEnd type="none" w="med" len="med"/>
                      <a:tailEnd type="none" w="med" len="med"/>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100" kern="1200" dirty="0">
                          <a:solidFill>
                            <a:schemeClr val="bg1"/>
                          </a:solidFill>
                          <a:latin typeface="+mn-lt"/>
                          <a:ea typeface="+mn-ea"/>
                          <a:cs typeface="+mn-cs"/>
                        </a:rPr>
                        <a:t>30”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10" name="Picture 8" descr="Image result for sun soil spiri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745" t="24281" r="16219" b="17711"/>
          <a:stretch/>
        </p:blipFill>
        <p:spPr bwMode="auto">
          <a:xfrm>
            <a:off x="6440671" y="1708670"/>
            <a:ext cx="7002279" cy="3226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8D5149B-C519-4BB6-B9A7-BC19D81885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5" b="11819"/>
          <a:stretch/>
        </p:blipFill>
        <p:spPr>
          <a:xfrm>
            <a:off x="6440671" y="1708670"/>
            <a:ext cx="7002279" cy="3226096"/>
          </a:xfrm>
          <a:prstGeom prst="rect">
            <a:avLst/>
          </a:prstGeom>
        </p:spPr>
      </p:pic>
      <p:pic>
        <p:nvPicPr>
          <p:cNvPr id="18" name="Picture 17">
            <a:extLst>
              <a:ext uri="{FF2B5EF4-FFF2-40B4-BE49-F238E27FC236}">
                <a16:creationId xmlns:a16="http://schemas.microsoft.com/office/drawing/2014/main" xmlns="" id="{368BDA2C-EDE5-4A8B-BA9C-1935DB5ECF37}"/>
              </a:ext>
            </a:extLst>
          </p:cNvPr>
          <p:cNvPicPr>
            <a:picLocks noChangeAspect="1"/>
          </p:cNvPicPr>
          <p:nvPr/>
        </p:nvPicPr>
        <p:blipFill rotWithShape="1">
          <a:blip r:embed="rId5"/>
          <a:srcRect t="4800" b="4047"/>
          <a:stretch/>
        </p:blipFill>
        <p:spPr>
          <a:xfrm>
            <a:off x="6440670" y="1674813"/>
            <a:ext cx="7002279" cy="3259953"/>
          </a:xfrm>
          <a:prstGeom prst="rect">
            <a:avLst/>
          </a:prstGeom>
        </p:spPr>
      </p:pic>
      <p:sp>
        <p:nvSpPr>
          <p:cNvPr id="20" name="Freeform 146">
            <a:extLst>
              <a:ext uri="{FF2B5EF4-FFF2-40B4-BE49-F238E27FC236}">
                <a16:creationId xmlns:a16="http://schemas.microsoft.com/office/drawing/2014/main" xmlns="" id="{A8E2390C-E61C-4B02-B9D9-0098B3FBFA76}"/>
              </a:ext>
            </a:extLst>
          </p:cNvPr>
          <p:cNvSpPr>
            <a:spLocks noEditPoints="1"/>
          </p:cNvSpPr>
          <p:nvPr/>
        </p:nvSpPr>
        <p:spPr bwMode="auto">
          <a:xfrm>
            <a:off x="11985124" y="222881"/>
            <a:ext cx="540000" cy="54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20">
            <a:extLst>
              <a:ext uri="{FF2B5EF4-FFF2-40B4-BE49-F238E27FC236}">
                <a16:creationId xmlns:a16="http://schemas.microsoft.com/office/drawing/2014/main" xmlns="" id="{69D4FEE8-9351-4D86-BAAD-D820133F3450}"/>
              </a:ext>
            </a:extLst>
          </p:cNvPr>
          <p:cNvSpPr>
            <a:spLocks/>
          </p:cNvSpPr>
          <p:nvPr/>
        </p:nvSpPr>
        <p:spPr bwMode="auto">
          <a:xfrm>
            <a:off x="11306243" y="222881"/>
            <a:ext cx="540000" cy="54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6975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‘Picturehouse Pop Up’</a:t>
            </a:r>
          </a:p>
          <a:p>
            <a:endParaRPr lang="en-US" dirty="0"/>
          </a:p>
        </p:txBody>
      </p:sp>
      <p:sp>
        <p:nvSpPr>
          <p:cNvPr id="18" name="Title 1">
            <a:extLst>
              <a:ext uri="{FF2B5EF4-FFF2-40B4-BE49-F238E27FC236}">
                <a16:creationId xmlns:a16="http://schemas.microsoft.com/office/drawing/2014/main" xmlns="" id="{41B97A0D-229A-485A-A3C8-D6275A06651E}"/>
              </a:ext>
            </a:extLst>
          </p:cNvPr>
          <p:cNvSpPr>
            <a:spLocks noGrp="1"/>
          </p:cNvSpPr>
          <p:nvPr>
            <p:ph type="title"/>
          </p:nvPr>
        </p:nvSpPr>
        <p:spPr>
          <a:xfrm>
            <a:off x="234000" y="234000"/>
            <a:ext cx="4229935" cy="300271"/>
          </a:xfrm>
        </p:spPr>
        <p:txBody>
          <a:bodyPr/>
          <a:lstStyle/>
          <a:p>
            <a:r>
              <a:rPr lang="en-US" dirty="0"/>
              <a:t>CASE STUDY – LEFFE</a:t>
            </a:r>
          </a:p>
        </p:txBody>
      </p:sp>
      <p:sp>
        <p:nvSpPr>
          <p:cNvPr id="31" name="Text Placeholder 2">
            <a:extLst>
              <a:ext uri="{FF2B5EF4-FFF2-40B4-BE49-F238E27FC236}">
                <a16:creationId xmlns:a16="http://schemas.microsoft.com/office/drawing/2014/main" xmlns="" id="{6B91A5AA-CBAA-4B74-BA0A-F1B16E1FFA96}"/>
              </a:ext>
            </a:extLst>
          </p:cNvPr>
          <p:cNvSpPr txBox="1">
            <a:spLocks/>
          </p:cNvSpPr>
          <p:nvPr/>
        </p:nvSpPr>
        <p:spPr>
          <a:xfrm>
            <a:off x="233364" y="1335040"/>
            <a:ext cx="5261349" cy="5351834"/>
          </a:xfrm>
          <a:prstGeom prst="rect">
            <a:avLst/>
          </a:prstGeom>
        </p:spPr>
        <p:txBody>
          <a:bodyPr>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spcBef>
                <a:spcPts val="1100"/>
              </a:spcBef>
              <a:buClr>
                <a:schemeClr val="bg1"/>
              </a:buClr>
            </a:pPr>
            <a:r>
              <a:rPr lang="en-GB" sz="1200" kern="1000" dirty="0" smtClean="0">
                <a:solidFill>
                  <a:schemeClr val="accent2"/>
                </a:solidFill>
              </a:rPr>
              <a:t>Plan</a:t>
            </a:r>
          </a:p>
          <a:p>
            <a:pPr marL="171450" indent="-171450">
              <a:lnSpc>
                <a:spcPct val="100000"/>
              </a:lnSpc>
              <a:spcBef>
                <a:spcPts val="1100"/>
              </a:spcBef>
              <a:buClr>
                <a:schemeClr val="bg1"/>
              </a:buClr>
              <a:buFont typeface="LucidaGrande" charset="0"/>
              <a:buChar char="—"/>
            </a:pPr>
            <a:r>
              <a:rPr lang="en-GB" sz="1200" b="0" kern="1000" dirty="0" err="1">
                <a:solidFill>
                  <a:schemeClr val="bg1"/>
                </a:solidFill>
              </a:rPr>
              <a:t>Leffe</a:t>
            </a:r>
            <a:r>
              <a:rPr lang="en-GB" sz="1200" b="0" kern="1000" dirty="0">
                <a:solidFill>
                  <a:schemeClr val="bg1"/>
                </a:solidFill>
              </a:rPr>
              <a:t> </a:t>
            </a:r>
            <a:r>
              <a:rPr lang="en-GB" sz="1200" b="0" kern="1000" dirty="0">
                <a:solidFill>
                  <a:schemeClr val="bg1"/>
                </a:solidFill>
              </a:rPr>
              <a:t>sponsored the summer Picturehouse Pop-Up series, with sampling available at all stops of the tour throughout the summer from June to September</a:t>
            </a:r>
            <a:r>
              <a:rPr lang="en-GB" sz="1200" b="0" kern="1000" dirty="0">
                <a:solidFill>
                  <a:schemeClr val="bg1"/>
                </a:solidFill>
              </a:rPr>
              <a:t>.</a:t>
            </a:r>
            <a:endParaRPr lang="en-GB" sz="1200" b="0" kern="1000" dirty="0">
              <a:solidFill>
                <a:schemeClr val="bg1"/>
              </a:solidFill>
            </a:endParaRPr>
          </a:p>
          <a:p>
            <a:pPr marL="171450" indent="-171450">
              <a:lnSpc>
                <a:spcPct val="100000"/>
              </a:lnSpc>
              <a:spcBef>
                <a:spcPts val="1100"/>
              </a:spcBef>
              <a:buClr>
                <a:schemeClr val="bg1"/>
              </a:buClr>
              <a:buFont typeface="LucidaGrande" charset="0"/>
              <a:buChar char="—"/>
            </a:pPr>
            <a:r>
              <a:rPr lang="en-GB" sz="1200" b="0" kern="1000" dirty="0">
                <a:solidFill>
                  <a:schemeClr val="bg1"/>
                </a:solidFill>
              </a:rPr>
              <a:t>To reinforce the key creative message of the brand film (‘Slow Time’), Picturehouse and Leffe curated a line-up of time-related films that would resonate with its target audience.</a:t>
            </a:r>
          </a:p>
          <a:p>
            <a:pPr marL="171450" indent="-171450">
              <a:lnSpc>
                <a:spcPct val="100000"/>
              </a:lnSpc>
              <a:spcBef>
                <a:spcPts val="1100"/>
              </a:spcBef>
              <a:buClr>
                <a:schemeClr val="bg1"/>
              </a:buClr>
              <a:buFont typeface="LucidaGrande" charset="0"/>
              <a:buChar char="—"/>
            </a:pPr>
            <a:r>
              <a:rPr lang="en-GB" sz="1200" b="0" kern="1000" dirty="0" smtClean="0">
                <a:solidFill>
                  <a:schemeClr val="bg1"/>
                </a:solidFill>
              </a:rPr>
              <a:t>Across </a:t>
            </a:r>
            <a:r>
              <a:rPr lang="en-GB" sz="1200" b="0" kern="1000" dirty="0">
                <a:solidFill>
                  <a:schemeClr val="bg1"/>
                </a:solidFill>
              </a:rPr>
              <a:t>the summer, Leffe took cinemagoers Back to the Future in Norwich, had a Brief Encounter on top of the Ashmolean Museum in Oxford, and at Peckham Asylum celebrated Groundhog Day, to really emphasise the importance of time.</a:t>
            </a:r>
          </a:p>
          <a:p>
            <a:pPr marL="171450" indent="-171450">
              <a:lnSpc>
                <a:spcPct val="100000"/>
              </a:lnSpc>
              <a:spcBef>
                <a:spcPts val="1100"/>
              </a:spcBef>
              <a:buClr>
                <a:schemeClr val="bg1"/>
              </a:buClr>
              <a:buFont typeface="LucidaGrande" charset="0"/>
              <a:buChar char="—"/>
            </a:pPr>
            <a:r>
              <a:rPr lang="en-GB" sz="1200" b="0" kern="1000" dirty="0" smtClean="0">
                <a:solidFill>
                  <a:schemeClr val="bg1"/>
                </a:solidFill>
              </a:rPr>
              <a:t>At </a:t>
            </a:r>
            <a:r>
              <a:rPr lang="en-GB" sz="1200" b="0" kern="1000" dirty="0">
                <a:solidFill>
                  <a:schemeClr val="bg1"/>
                </a:solidFill>
              </a:rPr>
              <a:t>each event Leffe was paired with fine cheese and cured meats allowing cinemagoers to taste their way through the history of Leffe. Branded Leffe deck chairs, blankets and popcorn boxes added to the cultural experience and ensured the brand was central to the pop-up experience.</a:t>
            </a:r>
          </a:p>
          <a:p>
            <a:pPr marL="171450" indent="-171450">
              <a:lnSpc>
                <a:spcPct val="100000"/>
              </a:lnSpc>
              <a:spcBef>
                <a:spcPts val="1100"/>
              </a:spcBef>
              <a:buClr>
                <a:schemeClr val="bg1"/>
              </a:buClr>
              <a:buFont typeface="LucidaGrande" charset="0"/>
              <a:buChar char="—"/>
            </a:pPr>
            <a:r>
              <a:rPr lang="en-GB" sz="1200" b="0" kern="1000" dirty="0" smtClean="0">
                <a:solidFill>
                  <a:schemeClr val="bg1"/>
                </a:solidFill>
              </a:rPr>
              <a:t>Before </a:t>
            </a:r>
            <a:r>
              <a:rPr lang="en-GB" sz="1200" b="0" kern="1000" dirty="0">
                <a:solidFill>
                  <a:schemeClr val="bg1"/>
                </a:solidFill>
              </a:rPr>
              <a:t>the feature film began, audiences were served a Leffe and left to savour the taste, while being completely seduced by the 10-minute film, with no distractions.</a:t>
            </a:r>
          </a:p>
          <a:p>
            <a:pPr marL="171450" indent="-171450">
              <a:lnSpc>
                <a:spcPct val="100000"/>
              </a:lnSpc>
              <a:spcBef>
                <a:spcPts val="1100"/>
              </a:spcBef>
              <a:buClr>
                <a:schemeClr val="bg1"/>
              </a:buClr>
              <a:buFont typeface="LucidaGrande" charset="0"/>
              <a:buChar char="—"/>
            </a:pPr>
            <a:r>
              <a:rPr lang="en-GB" sz="1200" b="0" kern="1000" dirty="0" smtClean="0">
                <a:solidFill>
                  <a:schemeClr val="bg1"/>
                </a:solidFill>
              </a:rPr>
              <a:t>30</a:t>
            </a:r>
            <a:r>
              <a:rPr lang="en-GB" sz="1200" b="0" kern="1000" dirty="0">
                <a:solidFill>
                  <a:schemeClr val="bg1"/>
                </a:solidFill>
              </a:rPr>
              <a:t>” ads were run nationwide at all Picturehouse cinemas, with cobranded promos run to drive admissions to the 12 pop-up sites. Picturehouse also spread the word about the Pop-Up tour via its online mailing list.</a:t>
            </a:r>
            <a:endParaRPr lang="en-GB" sz="1200" b="0" dirty="0">
              <a:solidFill>
                <a:schemeClr val="bg1"/>
              </a:solidFill>
            </a:endParaRPr>
          </a:p>
        </p:txBody>
      </p:sp>
      <p:pic>
        <p:nvPicPr>
          <p:cNvPr id="1223682" name="Picture 2" descr="Image result for leffe pop up">
            <a:extLst>
              <a:ext uri="{FF2B5EF4-FFF2-40B4-BE49-F238E27FC236}">
                <a16:creationId xmlns:a16="http://schemas.microsoft.com/office/drawing/2014/main" xmlns="" id="{1C6CBDEC-F7BB-4F19-9EF0-6E386E086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61" b="5616"/>
          <a:stretch/>
        </p:blipFill>
        <p:spPr bwMode="auto">
          <a:xfrm>
            <a:off x="6749573" y="4012420"/>
            <a:ext cx="5744646" cy="2674454"/>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210">
            <a:extLst>
              <a:ext uri="{FF2B5EF4-FFF2-40B4-BE49-F238E27FC236}">
                <a16:creationId xmlns:a16="http://schemas.microsoft.com/office/drawing/2014/main" xmlns="" id="{D09655DF-A0FC-4847-9FF2-D5148F832AE8}"/>
              </a:ext>
            </a:extLst>
          </p:cNvPr>
          <p:cNvSpPr>
            <a:spLocks noEditPoints="1"/>
          </p:cNvSpPr>
          <p:nvPr/>
        </p:nvSpPr>
        <p:spPr bwMode="auto">
          <a:xfrm>
            <a:off x="12664006" y="222881"/>
            <a:ext cx="540000" cy="54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 name="Freeform 146">
            <a:extLst>
              <a:ext uri="{FF2B5EF4-FFF2-40B4-BE49-F238E27FC236}">
                <a16:creationId xmlns:a16="http://schemas.microsoft.com/office/drawing/2014/main" xmlns="" id="{A8E2390C-E61C-4B02-B9D9-0098B3FBFA76}"/>
              </a:ext>
            </a:extLst>
          </p:cNvPr>
          <p:cNvSpPr>
            <a:spLocks noEditPoints="1"/>
          </p:cNvSpPr>
          <p:nvPr/>
        </p:nvSpPr>
        <p:spPr bwMode="auto">
          <a:xfrm>
            <a:off x="11985124" y="222881"/>
            <a:ext cx="540000" cy="54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5" name="Freeform 14">
            <a:extLst>
              <a:ext uri="{FF2B5EF4-FFF2-40B4-BE49-F238E27FC236}">
                <a16:creationId xmlns:a16="http://schemas.microsoft.com/office/drawing/2014/main" xmlns="" id="{69D4FEE8-9351-4D86-BAAD-D820133F3450}"/>
              </a:ext>
            </a:extLst>
          </p:cNvPr>
          <p:cNvSpPr>
            <a:spLocks/>
          </p:cNvSpPr>
          <p:nvPr/>
        </p:nvSpPr>
        <p:spPr bwMode="auto">
          <a:xfrm>
            <a:off x="11306243" y="222881"/>
            <a:ext cx="540000" cy="54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Text Placeholder 2">
            <a:extLst>
              <a:ext uri="{FF2B5EF4-FFF2-40B4-BE49-F238E27FC236}">
                <a16:creationId xmlns:a16="http://schemas.microsoft.com/office/drawing/2014/main" xmlns="" id="{6B91A5AA-CBAA-4B74-BA0A-F1B16E1FFA96}"/>
              </a:ext>
            </a:extLst>
          </p:cNvPr>
          <p:cNvSpPr txBox="1">
            <a:spLocks/>
          </p:cNvSpPr>
          <p:nvPr/>
        </p:nvSpPr>
        <p:spPr>
          <a:xfrm>
            <a:off x="6749573" y="1335040"/>
            <a:ext cx="5775551" cy="5351834"/>
          </a:xfrm>
          <a:prstGeom prst="rect">
            <a:avLst/>
          </a:prstGeom>
        </p:spPr>
        <p:txBody>
          <a:bodyPr>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spcBef>
                <a:spcPts val="1100"/>
              </a:spcBef>
              <a:buClr>
                <a:schemeClr val="bg1"/>
              </a:buClr>
            </a:pPr>
            <a:r>
              <a:rPr lang="en-GB" sz="1200" kern="1000" dirty="0" smtClean="0">
                <a:solidFill>
                  <a:schemeClr val="accent2"/>
                </a:solidFill>
              </a:rPr>
              <a:t>Results</a:t>
            </a:r>
          </a:p>
          <a:p>
            <a:pPr>
              <a:lnSpc>
                <a:spcPts val="1040"/>
              </a:lnSpc>
              <a:buClr>
                <a:srgbClr val="990000"/>
              </a:buClr>
            </a:pPr>
            <a:endParaRPr lang="en-GB" sz="1200" b="0" dirty="0" smtClean="0">
              <a:solidFill>
                <a:schemeClr val="bg1"/>
              </a:solidFill>
            </a:endParaRPr>
          </a:p>
          <a:p>
            <a:pPr>
              <a:lnSpc>
                <a:spcPct val="100000"/>
              </a:lnSpc>
              <a:buClr>
                <a:srgbClr val="990000"/>
              </a:buClr>
            </a:pPr>
            <a:r>
              <a:rPr lang="en-GB" sz="1200" b="0" dirty="0" err="1" smtClean="0">
                <a:solidFill>
                  <a:schemeClr val="bg1"/>
                </a:solidFill>
              </a:rPr>
              <a:t>Leffe</a:t>
            </a:r>
            <a:r>
              <a:rPr lang="en-GB" sz="1200" b="0" dirty="0" smtClean="0">
                <a:solidFill>
                  <a:schemeClr val="bg1"/>
                </a:solidFill>
              </a:rPr>
              <a:t> </a:t>
            </a:r>
            <a:r>
              <a:rPr lang="en-GB" sz="1200" b="0" dirty="0">
                <a:solidFill>
                  <a:schemeClr val="bg1"/>
                </a:solidFill>
              </a:rPr>
              <a:t>wanted to get as many people as possible drinking its beer and it</a:t>
            </a:r>
          </a:p>
          <a:p>
            <a:pPr>
              <a:lnSpc>
                <a:spcPct val="100000"/>
              </a:lnSpc>
              <a:buClr>
                <a:srgbClr val="990000"/>
              </a:buClr>
            </a:pPr>
            <a:r>
              <a:rPr lang="en-GB" sz="1200" b="0" dirty="0">
                <a:solidFill>
                  <a:schemeClr val="bg1"/>
                </a:solidFill>
              </a:rPr>
              <a:t>did just that - 8,355 people at intimate pop-up screenings got to enjoy</a:t>
            </a:r>
          </a:p>
          <a:p>
            <a:pPr>
              <a:lnSpc>
                <a:spcPct val="100000"/>
              </a:lnSpc>
              <a:buClr>
                <a:srgbClr val="990000"/>
              </a:buClr>
            </a:pPr>
            <a:r>
              <a:rPr lang="en-GB" sz="1200" b="0" dirty="0">
                <a:solidFill>
                  <a:schemeClr val="bg1"/>
                </a:solidFill>
              </a:rPr>
              <a:t>a free </a:t>
            </a:r>
            <a:r>
              <a:rPr lang="en-GB" sz="1200" b="0" dirty="0" err="1">
                <a:solidFill>
                  <a:schemeClr val="bg1"/>
                </a:solidFill>
              </a:rPr>
              <a:t>Leffe</a:t>
            </a:r>
            <a:r>
              <a:rPr lang="en-GB" sz="1200" b="0" dirty="0">
                <a:solidFill>
                  <a:schemeClr val="bg1"/>
                </a:solidFill>
              </a:rPr>
              <a:t> beer.</a:t>
            </a:r>
          </a:p>
          <a:p>
            <a:pPr>
              <a:lnSpc>
                <a:spcPct val="100000"/>
              </a:lnSpc>
              <a:buClr>
                <a:srgbClr val="990000"/>
              </a:buClr>
            </a:pPr>
            <a:endParaRPr lang="en-GB" sz="1200" b="0" dirty="0">
              <a:solidFill>
                <a:schemeClr val="bg1"/>
              </a:solidFill>
            </a:endParaRPr>
          </a:p>
          <a:p>
            <a:pPr>
              <a:lnSpc>
                <a:spcPct val="100000"/>
              </a:lnSpc>
              <a:buClr>
                <a:srgbClr val="990000"/>
              </a:buClr>
            </a:pPr>
            <a:r>
              <a:rPr lang="en-GB" sz="1200" b="0" dirty="0" err="1">
                <a:solidFill>
                  <a:schemeClr val="bg1"/>
                </a:solidFill>
              </a:rPr>
              <a:t>Leffe</a:t>
            </a:r>
            <a:r>
              <a:rPr lang="en-GB" sz="1200" b="0" dirty="0">
                <a:solidFill>
                  <a:schemeClr val="bg1"/>
                </a:solidFill>
              </a:rPr>
              <a:t> was also able to drive brand awareness and key perceptions</a:t>
            </a:r>
          </a:p>
          <a:p>
            <a:pPr>
              <a:lnSpc>
                <a:spcPct val="100000"/>
              </a:lnSpc>
              <a:buClr>
                <a:srgbClr val="990000"/>
              </a:buClr>
            </a:pPr>
            <a:r>
              <a:rPr lang="en-GB" sz="1200" b="0" dirty="0">
                <a:solidFill>
                  <a:schemeClr val="bg1"/>
                </a:solidFill>
              </a:rPr>
              <a:t>with the </a:t>
            </a:r>
            <a:r>
              <a:rPr lang="en-GB" sz="1200" b="0" dirty="0" err="1">
                <a:solidFill>
                  <a:schemeClr val="bg1"/>
                </a:solidFill>
              </a:rPr>
              <a:t>screentime</a:t>
            </a:r>
            <a:r>
              <a:rPr lang="en-GB" sz="1200" b="0" dirty="0">
                <a:solidFill>
                  <a:schemeClr val="bg1"/>
                </a:solidFill>
              </a:rPr>
              <a:t> &amp; Pop-Up promo campaigns delivering c. 700k</a:t>
            </a:r>
          </a:p>
          <a:p>
            <a:pPr>
              <a:lnSpc>
                <a:spcPct val="100000"/>
              </a:lnSpc>
              <a:buClr>
                <a:srgbClr val="990000"/>
              </a:buClr>
            </a:pPr>
            <a:r>
              <a:rPr lang="en-GB" sz="1200" b="0" dirty="0">
                <a:solidFill>
                  <a:schemeClr val="bg1"/>
                </a:solidFill>
              </a:rPr>
              <a:t>admissions.</a:t>
            </a:r>
          </a:p>
          <a:p>
            <a:pPr>
              <a:lnSpc>
                <a:spcPct val="100000"/>
              </a:lnSpc>
              <a:buClr>
                <a:srgbClr val="990000"/>
              </a:buClr>
            </a:pPr>
            <a:endParaRPr lang="en-GB" sz="1200" b="0" dirty="0">
              <a:solidFill>
                <a:schemeClr val="bg1"/>
              </a:solidFill>
            </a:endParaRPr>
          </a:p>
          <a:p>
            <a:pPr>
              <a:lnSpc>
                <a:spcPct val="100000"/>
              </a:lnSpc>
              <a:buClr>
                <a:srgbClr val="990000"/>
              </a:buClr>
            </a:pPr>
            <a:r>
              <a:rPr lang="en-GB" sz="1200" b="0" dirty="0">
                <a:solidFill>
                  <a:schemeClr val="bg1"/>
                </a:solidFill>
              </a:rPr>
              <a:t>As part of the brand’s wider media strategy for the year, </a:t>
            </a:r>
            <a:r>
              <a:rPr lang="en-GB" sz="1200" b="0" dirty="0" err="1">
                <a:solidFill>
                  <a:schemeClr val="bg1"/>
                </a:solidFill>
              </a:rPr>
              <a:t>Picturehouse</a:t>
            </a:r>
            <a:endParaRPr lang="en-GB" sz="1200" b="0" dirty="0">
              <a:solidFill>
                <a:schemeClr val="bg1"/>
              </a:solidFill>
            </a:endParaRPr>
          </a:p>
          <a:p>
            <a:pPr>
              <a:lnSpc>
                <a:spcPct val="100000"/>
              </a:lnSpc>
              <a:buClr>
                <a:srgbClr val="990000"/>
              </a:buClr>
            </a:pPr>
            <a:r>
              <a:rPr lang="en-GB" sz="1200" b="0" dirty="0">
                <a:solidFill>
                  <a:schemeClr val="bg1"/>
                </a:solidFill>
              </a:rPr>
              <a:t>Pop-Up screenings helped contribute to sales of 40,857 hectolitres - a</a:t>
            </a:r>
          </a:p>
          <a:p>
            <a:pPr>
              <a:lnSpc>
                <a:spcPct val="100000"/>
              </a:lnSpc>
              <a:buClr>
                <a:srgbClr val="990000"/>
              </a:buClr>
            </a:pPr>
            <a:r>
              <a:rPr lang="en-GB" sz="1200" b="0" dirty="0">
                <a:solidFill>
                  <a:schemeClr val="bg1"/>
                </a:solidFill>
              </a:rPr>
              <a:t>5% increase YOY. </a:t>
            </a:r>
          </a:p>
          <a:p>
            <a:pPr>
              <a:lnSpc>
                <a:spcPct val="100000"/>
              </a:lnSpc>
              <a:spcBef>
                <a:spcPts val="1100"/>
              </a:spcBef>
              <a:buClr>
                <a:schemeClr val="bg1"/>
              </a:buClr>
            </a:pPr>
            <a:endParaRPr lang="en-GB" sz="1200" kern="1000" dirty="0" smtClean="0">
              <a:solidFill>
                <a:schemeClr val="accent2"/>
              </a:solidFill>
            </a:endParaRPr>
          </a:p>
          <a:p>
            <a:pPr>
              <a:lnSpc>
                <a:spcPct val="100000"/>
              </a:lnSpc>
              <a:spcBef>
                <a:spcPts val="1100"/>
              </a:spcBef>
              <a:buClr>
                <a:schemeClr val="bg1"/>
              </a:buClr>
            </a:pPr>
            <a:endParaRPr lang="en-GB" sz="1200" b="0" dirty="0">
              <a:solidFill>
                <a:schemeClr val="bg1"/>
              </a:solidFill>
            </a:endParaRPr>
          </a:p>
        </p:txBody>
      </p:sp>
      <p:cxnSp>
        <p:nvCxnSpPr>
          <p:cNvPr id="20" name="Straight Connector 19"/>
          <p:cNvCxnSpPr>
            <a:cxnSpLocks/>
          </p:cNvCxnSpPr>
          <p:nvPr/>
        </p:nvCxnSpPr>
        <p:spPr>
          <a:xfrm>
            <a:off x="0" y="714271"/>
            <a:ext cx="30189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613</Words>
  <Application>Microsoft Macintosh PowerPoint</Application>
  <PresentationFormat>Custom</PresentationFormat>
  <Paragraphs>47</Paragraphs>
  <Slides>2</Slides>
  <Notes>2</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2</vt:i4>
      </vt:variant>
    </vt:vector>
  </HeadingPairs>
  <TitlesOfParts>
    <vt:vector size="20" baseType="lpstr">
      <vt:lpstr>.AppleSystemUIFont</vt:lpstr>
      <vt:lpstr>Century Gothic</vt:lpstr>
      <vt:lpstr>Impact</vt:lpstr>
      <vt:lpstr>LucidaGrande</vt:lpstr>
      <vt:lpstr>ＭＳ Ｐゴシック</vt:lpstr>
      <vt:lpstr>STIXGeneral-Regular</vt:lpstr>
      <vt:lpstr>Wingdings</vt:lpstr>
      <vt:lpstr>Arial</vt:lpstr>
      <vt:lpstr>INTRO SLIDES</vt:lpstr>
      <vt:lpstr>AGENDA SLIDE</vt:lpstr>
      <vt:lpstr>SECTION DIVIDERS</vt:lpstr>
      <vt:lpstr>STATEMENT SLIDES</vt:lpstr>
      <vt:lpstr>COPY SLIDES</vt:lpstr>
      <vt:lpstr>EXTRA SLIDES</vt:lpstr>
      <vt:lpstr>THANK YOU SLIDES</vt:lpstr>
      <vt:lpstr>VIDEO SLIDES</vt:lpstr>
      <vt:lpstr>ICONS</vt:lpstr>
      <vt:lpstr>think-cell Slide</vt:lpstr>
      <vt:lpstr>CASE STUDY – LEFFE</vt:lpstr>
      <vt:lpstr>CASE STUDY – LEFFE</vt:lpstr>
    </vt:vector>
  </TitlesOfParts>
  <Manager/>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2019-02-08T15:14:29Z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