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57" r:id="rId2"/>
  </p:sldMasterIdLst>
  <p:notesMasterIdLst>
    <p:notesMasterId r:id="rId16"/>
  </p:notesMasterIdLst>
  <p:handoutMasterIdLst>
    <p:handoutMasterId r:id="rId17"/>
  </p:handoutMasterIdLst>
  <p:sldIdLst>
    <p:sldId id="257" r:id="rId3"/>
    <p:sldId id="356" r:id="rId4"/>
    <p:sldId id="441" r:id="rId5"/>
    <p:sldId id="442" r:id="rId6"/>
    <p:sldId id="444" r:id="rId7"/>
    <p:sldId id="446" r:id="rId8"/>
    <p:sldId id="2145704369" r:id="rId9"/>
    <p:sldId id="2145704366" r:id="rId10"/>
    <p:sldId id="2145704367" r:id="rId11"/>
    <p:sldId id="2145704368" r:id="rId12"/>
    <p:sldId id="2145704370" r:id="rId13"/>
    <p:sldId id="483" r:id="rId14"/>
    <p:sldId id="461" r:id="rId15"/>
  </p:sldIdLst>
  <p:sldSz cx="13442950" cy="7561263"/>
  <p:notesSz cx="6858000" cy="9144000"/>
  <p:custDataLst>
    <p:tags r:id="rId18"/>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F8790"/>
    <a:srgbClr val="00863D"/>
    <a:srgbClr val="000000"/>
    <a:srgbClr val="33006F"/>
    <a:srgbClr val="FB3449"/>
    <a:srgbClr val="CAC8C8"/>
    <a:srgbClr val="8547AD"/>
    <a:srgbClr val="0099A8"/>
    <a:srgbClr val="EA57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04" autoAdjust="0"/>
    <p:restoredTop sz="93792" autoAdjust="0"/>
  </p:normalViewPr>
  <p:slideViewPr>
    <p:cSldViewPr snapToGrid="0">
      <p:cViewPr varScale="1">
        <p:scale>
          <a:sx n="97" d="100"/>
          <a:sy n="97" d="100"/>
        </p:scale>
        <p:origin x="102" y="114"/>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400" b="0" i="0" baseline="0" dirty="0">
                <a:solidFill>
                  <a:schemeClr val="bg1"/>
                </a:solidFill>
                <a:effectLst/>
              </a:rPr>
              <a:t>Horror genre % of DCM cinema admissions</a:t>
            </a:r>
            <a:endParaRPr lang="en-GB" sz="1600" dirty="0">
              <a:solidFill>
                <a:schemeClr val="bg1"/>
              </a:solidFill>
              <a:effectLst/>
            </a:endParaRPr>
          </a:p>
        </c:rich>
      </c:tx>
      <c:layout>
        <c:manualLayout>
          <c:xMode val="edge"/>
          <c:yMode val="edge"/>
          <c:x val="0.36786933526709709"/>
          <c:y val="5.369670452331314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263269830569249E-3"/>
          <c:y val="4.0770807827149987E-2"/>
          <c:w val="0.977491959860608"/>
          <c:h val="0.83321122133861081"/>
        </c:manualLayout>
      </c:layout>
      <c:lineChart>
        <c:grouping val="standard"/>
        <c:varyColors val="0"/>
        <c:ser>
          <c:idx val="0"/>
          <c:order val="0"/>
          <c:tx>
            <c:strRef>
              <c:f>Sheet1!$B$1</c:f>
              <c:strCache>
                <c:ptCount val="1"/>
                <c:pt idx="0">
                  <c:v>Horror genre % of DCM cinema admissions</c:v>
                </c:pt>
              </c:strCache>
            </c:strRef>
          </c:tx>
          <c:spPr>
            <a:ln w="28575" cap="rnd">
              <a:solidFill>
                <a:schemeClr val="accent4"/>
              </a:solidFill>
              <a:round/>
            </a:ln>
            <a:effectLst/>
          </c:spPr>
          <c:marker>
            <c:symbol val="none"/>
          </c:marker>
          <c:dLbls>
            <c:dLbl>
              <c:idx val="0"/>
              <c:layout>
                <c:manualLayout>
                  <c:x val="-3.1677059535126163E-3"/>
                  <c:y val="-4.20624185432619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84-445F-BC0D-BA87854F2B30}"/>
                </c:ext>
              </c:extLst>
            </c:dLbl>
            <c:dLbl>
              <c:idx val="2"/>
              <c:layout>
                <c:manualLayout>
                  <c:x val="-3.4441236067809147E-2"/>
                  <c:y val="-2.21051433620972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84-445F-BC0D-BA87854F2B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4"/>
                </a:solidFill>
                <a:prstDash val="sysDot"/>
              </a:ln>
              <a:effectLst/>
            </c:spPr>
            <c:trendlineType val="linear"/>
            <c:dispRSqr val="0"/>
            <c:dispEq val="0"/>
          </c:trendline>
          <c:cat>
            <c:numRef>
              <c:f>Sheet1!$A$2:$A$8</c:f>
              <c:numCache>
                <c:formatCode>General</c:formatCode>
                <c:ptCount val="7"/>
                <c:pt idx="0">
                  <c:v>2022</c:v>
                </c:pt>
                <c:pt idx="1">
                  <c:v>2021</c:v>
                </c:pt>
                <c:pt idx="2">
                  <c:v>2019</c:v>
                </c:pt>
                <c:pt idx="3">
                  <c:v>2018</c:v>
                </c:pt>
                <c:pt idx="4">
                  <c:v>2017</c:v>
                </c:pt>
                <c:pt idx="5">
                  <c:v>2016</c:v>
                </c:pt>
                <c:pt idx="6">
                  <c:v>2015</c:v>
                </c:pt>
              </c:numCache>
            </c:numRef>
          </c:cat>
          <c:val>
            <c:numRef>
              <c:f>Sheet1!$B$2:$B$8</c:f>
              <c:numCache>
                <c:formatCode>0.0%</c:formatCode>
                <c:ptCount val="7"/>
                <c:pt idx="0">
                  <c:v>5.0999999999999997E-2</c:v>
                </c:pt>
                <c:pt idx="1">
                  <c:v>7.8E-2</c:v>
                </c:pt>
                <c:pt idx="2">
                  <c:v>4.7E-2</c:v>
                </c:pt>
                <c:pt idx="3">
                  <c:v>0.04</c:v>
                </c:pt>
                <c:pt idx="4">
                  <c:v>5.8000000000000003E-2</c:v>
                </c:pt>
                <c:pt idx="5">
                  <c:v>2.5999999999999999E-2</c:v>
                </c:pt>
                <c:pt idx="6">
                  <c:v>2.3E-2</c:v>
                </c:pt>
              </c:numCache>
            </c:numRef>
          </c:val>
          <c:smooth val="0"/>
          <c:extLst>
            <c:ext xmlns:c16="http://schemas.microsoft.com/office/drawing/2014/chart" uri="{C3380CC4-5D6E-409C-BE32-E72D297353CC}">
              <c16:uniqueId val="{00000000-0A84-445F-BC0D-BA87854F2B30}"/>
            </c:ext>
          </c:extLst>
        </c:ser>
        <c:dLbls>
          <c:showLegendKey val="0"/>
          <c:showVal val="0"/>
          <c:showCatName val="0"/>
          <c:showSerName val="0"/>
          <c:showPercent val="0"/>
          <c:showBubbleSize val="0"/>
        </c:dLbls>
        <c:smooth val="0"/>
        <c:axId val="615312320"/>
        <c:axId val="615320192"/>
      </c:lineChart>
      <c:catAx>
        <c:axId val="615312320"/>
        <c:scaling>
          <c:orientation val="maxMin"/>
        </c:scaling>
        <c:delete val="0"/>
        <c:axPos val="b"/>
        <c:numFmt formatCode="General" sourceLinked="1"/>
        <c:majorTickMark val="none"/>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615320192"/>
        <c:crosses val="autoZero"/>
        <c:auto val="1"/>
        <c:lblAlgn val="ctr"/>
        <c:lblOffset val="100"/>
        <c:noMultiLvlLbl val="0"/>
      </c:catAx>
      <c:valAx>
        <c:axId val="615320192"/>
        <c:scaling>
          <c:orientation val="minMax"/>
        </c:scaling>
        <c:delete val="1"/>
        <c:axPos val="r"/>
        <c:numFmt formatCode="0.0%" sourceLinked="1"/>
        <c:majorTickMark val="out"/>
        <c:minorTickMark val="none"/>
        <c:tickLblPos val="nextTo"/>
        <c:crossAx val="615312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Sheet1!$O$7</c:f>
              <c:strCache>
                <c:ptCount val="1"/>
                <c:pt idx="0">
                  <c:v>ABC1%</c:v>
                </c:pt>
              </c:strCache>
            </c:strRef>
          </c:tx>
          <c:spPr>
            <a:ln w="19050" cap="rnd">
              <a:noFill/>
              <a:round/>
            </a:ln>
            <a:effectLst/>
          </c:spPr>
          <c:marker>
            <c:symbol val="circle"/>
            <c:size val="6"/>
            <c:spPr>
              <a:solidFill>
                <a:srgbClr val="00BFD6"/>
              </a:solidFill>
              <a:ln w="9525">
                <a:noFill/>
              </a:ln>
              <a:effectLst/>
            </c:spPr>
          </c:marker>
          <c:dLbls>
            <c:dLbl>
              <c:idx val="0"/>
              <c:layout>
                <c:manualLayout>
                  <c:x val="5.6266987746102694E-3"/>
                  <c:y val="-1.1149602621716857E-2"/>
                </c:manualLayout>
              </c:layout>
              <c:tx>
                <c:rich>
                  <a:bodyPr/>
                  <a:lstStyle/>
                  <a:p>
                    <a:fld id="{43E72BD2-E4F6-4FD0-8945-962577322890}"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4A6-4C95-B4BF-6C37418A737E}"/>
                </c:ext>
              </c:extLst>
            </c:dLbl>
            <c:dLbl>
              <c:idx val="1"/>
              <c:layout>
                <c:manualLayout>
                  <c:x val="-1.392113768422293E-2"/>
                  <c:y val="-4.8072035077309443E-2"/>
                </c:manualLayout>
              </c:layout>
              <c:tx>
                <c:rich>
                  <a:bodyPr/>
                  <a:lstStyle/>
                  <a:p>
                    <a:fld id="{8A013E6F-B56D-4A96-B459-3AB708EE6A7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4A6-4C95-B4BF-6C37418A737E}"/>
                </c:ext>
              </c:extLst>
            </c:dLbl>
            <c:dLbl>
              <c:idx val="2"/>
              <c:layout>
                <c:manualLayout>
                  <c:x val="-2.3920814891584055E-2"/>
                  <c:y val="-4.0433611589741916E-2"/>
                </c:manualLayout>
              </c:layout>
              <c:tx>
                <c:rich>
                  <a:bodyPr/>
                  <a:lstStyle/>
                  <a:p>
                    <a:fld id="{09CA5D7B-3516-49E7-8B2A-AA8D48145A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74A6-4C95-B4BF-6C37418A737E}"/>
                </c:ext>
              </c:extLst>
            </c:dLbl>
            <c:dLbl>
              <c:idx val="3"/>
              <c:layout>
                <c:manualLayout>
                  <c:x val="-9.2371109369354137E-2"/>
                  <c:y val="-5.2992021707891961E-2"/>
                </c:manualLayout>
              </c:layout>
              <c:tx>
                <c:rich>
                  <a:bodyPr/>
                  <a:lstStyle/>
                  <a:p>
                    <a:fld id="{128823B3-D83E-4A18-AAA3-AAAD32C62B7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4A6-4C95-B4BF-6C37418A737E}"/>
                </c:ext>
              </c:extLst>
            </c:dLbl>
            <c:dLbl>
              <c:idx val="4"/>
              <c:layout>
                <c:manualLayout>
                  <c:x val="-6.3865933875144429E-2"/>
                  <c:y val="1.4129214259938213E-2"/>
                </c:manualLayout>
              </c:layout>
              <c:tx>
                <c:rich>
                  <a:bodyPr/>
                  <a:lstStyle/>
                  <a:p>
                    <a:fld id="{2E917C16-793F-428C-89FA-472EBE39D556}"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4A6-4C95-B4BF-6C37418A737E}"/>
                </c:ext>
              </c:extLst>
            </c:dLbl>
            <c:dLbl>
              <c:idx val="5"/>
              <c:layout>
                <c:manualLayout>
                  <c:x val="-3.2394748445816156E-2"/>
                  <c:y val="-6.3794586205260198E-2"/>
                </c:manualLayout>
              </c:layout>
              <c:tx>
                <c:rich>
                  <a:bodyPr/>
                  <a:lstStyle/>
                  <a:p>
                    <a:fld id="{35E62A21-4121-4BF9-A720-C34742C8C892}"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4A6-4C95-B4BF-6C37418A737E}"/>
                </c:ext>
              </c:extLst>
            </c:dLbl>
            <c:dLbl>
              <c:idx val="6"/>
              <c:layout>
                <c:manualLayout>
                  <c:x val="-8.6636834481906413E-2"/>
                  <c:y val="-4.5674170661328145E-2"/>
                </c:manualLayout>
              </c:layout>
              <c:tx>
                <c:rich>
                  <a:bodyPr/>
                  <a:lstStyle/>
                  <a:p>
                    <a:fld id="{DD09F80A-A049-4D7D-85A3-01A8A422CDCF}"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4A6-4C95-B4BF-6C37418A737E}"/>
                </c:ext>
              </c:extLst>
            </c:dLbl>
            <c:dLbl>
              <c:idx val="7"/>
              <c:layout>
                <c:manualLayout>
                  <c:x val="-4.5276290128531016E-2"/>
                  <c:y val="-3.9623116255552565E-2"/>
                </c:manualLayout>
              </c:layout>
              <c:tx>
                <c:rich>
                  <a:bodyPr/>
                  <a:lstStyle/>
                  <a:p>
                    <a:fld id="{42469B46-B8E1-4F66-9E2C-D8737E33476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4A6-4C95-B4BF-6C37418A737E}"/>
                </c:ext>
              </c:extLst>
            </c:dLbl>
            <c:dLbl>
              <c:idx val="8"/>
              <c:layout>
                <c:manualLayout>
                  <c:x val="-4.2172231496852147E-3"/>
                  <c:y val="3.2533159808581076E-2"/>
                </c:manualLayout>
              </c:layout>
              <c:tx>
                <c:rich>
                  <a:bodyPr/>
                  <a:lstStyle/>
                  <a:p>
                    <a:fld id="{3003C055-740F-42DE-9EC9-53926C2680CA}"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E7-4337-8001-6036B45AE1CC}"/>
                </c:ext>
              </c:extLst>
            </c:dLbl>
            <c:dLbl>
              <c:idx val="9"/>
              <c:layout>
                <c:manualLayout>
                  <c:x val="-8.588182938838218E-2"/>
                  <c:y val="-4.1014140073914691E-2"/>
                </c:manualLayout>
              </c:layout>
              <c:tx>
                <c:rich>
                  <a:bodyPr/>
                  <a:lstStyle/>
                  <a:p>
                    <a:fld id="{73A2AB42-D1C9-4D12-9FF2-341CD07DA902}"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74A6-4C95-B4BF-6C37418A737E}"/>
                </c:ext>
              </c:extLst>
            </c:dLbl>
            <c:dLbl>
              <c:idx val="10"/>
              <c:layout>
                <c:manualLayout>
                  <c:x val="-4.3008325863255752E-2"/>
                  <c:y val="-3.1694078899087909E-2"/>
                </c:manualLayout>
              </c:layout>
              <c:tx>
                <c:rich>
                  <a:bodyPr/>
                  <a:lstStyle/>
                  <a:p>
                    <a:fld id="{48B4CD0B-91FE-462F-8483-22D753FBAC4F}"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4A6-4C95-B4BF-6C37418A737E}"/>
                </c:ext>
              </c:extLst>
            </c:dLbl>
            <c:dLbl>
              <c:idx val="11"/>
              <c:layout>
                <c:manualLayout>
                  <c:x val="-4.0428681160160691E-2"/>
                  <c:y val="-3.253179418880995E-2"/>
                </c:manualLayout>
              </c:layout>
              <c:tx>
                <c:rich>
                  <a:bodyPr/>
                  <a:lstStyle/>
                  <a:p>
                    <a:fld id="{0EE15F54-9A91-467C-A41E-DF68F3BC1C7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A6-4C95-B4BF-6C37418A737E}"/>
                </c:ext>
              </c:extLst>
            </c:dLbl>
            <c:dLbl>
              <c:idx val="12"/>
              <c:layout>
                <c:manualLayout>
                  <c:x val="-2.4011327624226576E-2"/>
                  <c:y val="-3.6097807804193589E-2"/>
                </c:manualLayout>
              </c:layout>
              <c:tx>
                <c:rich>
                  <a:bodyPr/>
                  <a:lstStyle/>
                  <a:p>
                    <a:fld id="{5C165F9A-8BE1-4624-BB1C-E0700939169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74A6-4C95-B4BF-6C37418A737E}"/>
                </c:ext>
              </c:extLst>
            </c:dLbl>
            <c:dLbl>
              <c:idx val="13"/>
              <c:layout>
                <c:manualLayout>
                  <c:x val="9.4564140621009162E-3"/>
                  <c:y val="1.6000113346441008E-2"/>
                </c:manualLayout>
              </c:layout>
              <c:tx>
                <c:rich>
                  <a:bodyPr/>
                  <a:lstStyle/>
                  <a:p>
                    <a:fld id="{A4039BF9-FB96-4ED7-A6F4-F5C49593D019}"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4A6-4C95-B4BF-6C37418A737E}"/>
                </c:ext>
              </c:extLst>
            </c:dLbl>
            <c:dLbl>
              <c:idx val="14"/>
              <c:layout>
                <c:manualLayout>
                  <c:x val="-8.376986075728414E-2"/>
                  <c:y val="4.2967433723911971E-2"/>
                </c:manualLayout>
              </c:layout>
              <c:tx>
                <c:rich>
                  <a:bodyPr rot="0" spcFirstLastPara="1" vertOverflow="ellipsis" vert="horz" wrap="square" lIns="38100" tIns="19050" rIns="38100" bIns="19050" anchor="ctr" anchorCtr="1">
                    <a:noAutofit/>
                  </a:bodyPr>
                  <a:lstStyle/>
                  <a:p>
                    <a:pPr>
                      <a:defRPr sz="1000" b="1" i="0" u="none" strike="noStrike" kern="1200" baseline="0">
                        <a:solidFill>
                          <a:srgbClr val="000000"/>
                        </a:solidFill>
                        <a:latin typeface="+mn-lt"/>
                        <a:ea typeface="+mn-ea"/>
                        <a:cs typeface="+mn-cs"/>
                      </a:defRPr>
                    </a:pPr>
                    <a:fld id="{6C5E8895-6615-4458-9898-DAE3933B0AD6}" type="CELLRANGE">
                      <a:rPr lang="en-US"/>
                      <a:pPr>
                        <a:defRPr sz="1000" b="1">
                          <a:solidFill>
                            <a:srgbClr val="000000"/>
                          </a:solidFill>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rgbClr val="000000"/>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11271480204819764"/>
                      <c:h val="2.2258407352769967E-2"/>
                    </c:manualLayout>
                  </c15:layout>
                  <c15:dlblFieldTable/>
                  <c15:showDataLabelsRange val="1"/>
                </c:ext>
                <c:ext xmlns:c16="http://schemas.microsoft.com/office/drawing/2014/chart" uri="{C3380CC4-5D6E-409C-BE32-E72D297353CC}">
                  <c16:uniqueId val="{00000001-CAE7-4337-8001-6036B45AE1CC}"/>
                </c:ext>
              </c:extLst>
            </c:dLbl>
            <c:dLbl>
              <c:idx val="15"/>
              <c:layout>
                <c:manualLayout>
                  <c:x val="-4.3246418020228126E-2"/>
                  <c:y val="3.3070019081122171E-2"/>
                </c:manualLayout>
              </c:layout>
              <c:tx>
                <c:rich>
                  <a:bodyPr rot="0" spcFirstLastPara="1" vertOverflow="ellipsis" vert="horz" wrap="square" lIns="38100" tIns="19050" rIns="38100" bIns="19050" anchor="ctr" anchorCtr="1">
                    <a:noAutofit/>
                  </a:bodyPr>
                  <a:lstStyle/>
                  <a:p>
                    <a:pPr>
                      <a:defRPr sz="1000" b="1" i="0" u="none" strike="noStrike" kern="1200" baseline="0">
                        <a:solidFill>
                          <a:srgbClr val="000000"/>
                        </a:solidFill>
                        <a:latin typeface="+mn-lt"/>
                        <a:ea typeface="+mn-ea"/>
                        <a:cs typeface="+mn-cs"/>
                      </a:defRPr>
                    </a:pPr>
                    <a:fld id="{36C458A4-6328-44F2-BB67-D2D39553F0F7}" type="CELLRANGE">
                      <a:rPr lang="en-US"/>
                      <a:pPr>
                        <a:defRPr sz="1000" b="1">
                          <a:solidFill>
                            <a:srgbClr val="000000"/>
                          </a:solidFill>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rgbClr val="000000"/>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2.8984820284414785E-2"/>
                      <c:h val="3.9467094196696362E-2"/>
                    </c:manualLayout>
                  </c15:layout>
                  <c15:dlblFieldTable/>
                  <c15:showDataLabelsRange val="1"/>
                </c:ext>
                <c:ext xmlns:c16="http://schemas.microsoft.com/office/drawing/2014/chart" uri="{C3380CC4-5D6E-409C-BE32-E72D297353CC}">
                  <c16:uniqueId val="{00000001-5D25-446E-B99B-DE9CA8CE4FD0}"/>
                </c:ext>
              </c:extLst>
            </c:dLbl>
            <c:dLbl>
              <c:idx val="16"/>
              <c:delete val="1"/>
              <c:extLst>
                <c:ext xmlns:c15="http://schemas.microsoft.com/office/drawing/2012/chart" uri="{CE6537A1-D6FC-4f65-9D91-7224C49458BB}"/>
                <c:ext xmlns:c16="http://schemas.microsoft.com/office/drawing/2014/chart" uri="{C3380CC4-5D6E-409C-BE32-E72D297353CC}">
                  <c16:uniqueId val="{00000003-5D25-446E-B99B-DE9CA8CE4FD0}"/>
                </c:ext>
              </c:extLst>
            </c:dLbl>
            <c:dLbl>
              <c:idx val="17"/>
              <c:delete val="1"/>
              <c:extLst>
                <c:ext xmlns:c15="http://schemas.microsoft.com/office/drawing/2012/chart" uri="{CE6537A1-D6FC-4f65-9D91-7224C49458BB}"/>
                <c:ext xmlns:c16="http://schemas.microsoft.com/office/drawing/2014/chart" uri="{C3380CC4-5D6E-409C-BE32-E72D297353CC}">
                  <c16:uniqueId val="{00000002-5D25-446E-B99B-DE9CA8CE4FD0}"/>
                </c:ext>
              </c:extLst>
            </c:dLbl>
            <c:dLbl>
              <c:idx val="18"/>
              <c:delete val="1"/>
              <c:extLst>
                <c:ext xmlns:c15="http://schemas.microsoft.com/office/drawing/2012/chart" uri="{CE6537A1-D6FC-4f65-9D91-7224C49458BB}"/>
                <c:ext xmlns:c16="http://schemas.microsoft.com/office/drawing/2014/chart" uri="{C3380CC4-5D6E-409C-BE32-E72D297353CC}">
                  <c16:uniqueId val="{00000000-5D25-446E-B99B-DE9CA8CE4FD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Sheet1!$N$8:$N$23</c:f>
              <c:numCache>
                <c:formatCode>General</c:formatCode>
                <c:ptCount val="16"/>
                <c:pt idx="0" formatCode="0">
                  <c:v>57</c:v>
                </c:pt>
                <c:pt idx="1">
                  <c:v>78</c:v>
                </c:pt>
                <c:pt idx="2" formatCode="0">
                  <c:v>58</c:v>
                </c:pt>
                <c:pt idx="3">
                  <c:v>59</c:v>
                </c:pt>
                <c:pt idx="4" formatCode="0">
                  <c:v>40</c:v>
                </c:pt>
                <c:pt idx="5" formatCode="###,###,###,###,##0">
                  <c:v>40</c:v>
                </c:pt>
                <c:pt idx="6" formatCode="###,###,###,###,##0">
                  <c:v>67</c:v>
                </c:pt>
                <c:pt idx="7" formatCode="###,###,###,###,##0">
                  <c:v>67</c:v>
                </c:pt>
                <c:pt idx="8" formatCode="###,###,###,###,##0">
                  <c:v>60</c:v>
                </c:pt>
                <c:pt idx="9" formatCode="0">
                  <c:v>45</c:v>
                </c:pt>
                <c:pt idx="10" formatCode="###,###,###,###,##0">
                  <c:v>54</c:v>
                </c:pt>
                <c:pt idx="11" formatCode="###,###,###,###,##0">
                  <c:v>55</c:v>
                </c:pt>
                <c:pt idx="12" formatCode="###,###,###,###,##0">
                  <c:v>44</c:v>
                </c:pt>
                <c:pt idx="13" formatCode="###,###,###,###,##0">
                  <c:v>67</c:v>
                </c:pt>
                <c:pt idx="14" formatCode="###,###,###,###,##0">
                  <c:v>60</c:v>
                </c:pt>
                <c:pt idx="15" formatCode="###,###,###,###,##0">
                  <c:v>56</c:v>
                </c:pt>
              </c:numCache>
            </c:numRef>
          </c:xVal>
          <c:yVal>
            <c:numRef>
              <c:f>Sheet1!$O$8:$O$23</c:f>
              <c:numCache>
                <c:formatCode>General</c:formatCode>
                <c:ptCount val="16"/>
                <c:pt idx="0" formatCode="0">
                  <c:v>64.435597251238377</c:v>
                </c:pt>
                <c:pt idx="1">
                  <c:v>52</c:v>
                </c:pt>
                <c:pt idx="2" formatCode="0">
                  <c:v>58.338894743004346</c:v>
                </c:pt>
                <c:pt idx="3">
                  <c:v>47</c:v>
                </c:pt>
                <c:pt idx="4" formatCode="0">
                  <c:v>59</c:v>
                </c:pt>
                <c:pt idx="5" formatCode="###,###,###,###,##0">
                  <c:v>60</c:v>
                </c:pt>
                <c:pt idx="6" formatCode="###,###,###,###,##0">
                  <c:v>61</c:v>
                </c:pt>
                <c:pt idx="7" formatCode="###,###,###,###,##0">
                  <c:v>48</c:v>
                </c:pt>
                <c:pt idx="8" formatCode="###,###,###,###,##0">
                  <c:v>58</c:v>
                </c:pt>
                <c:pt idx="9" formatCode="0">
                  <c:v>54.906983285117306</c:v>
                </c:pt>
                <c:pt idx="10" formatCode="###,###,###,###,##0">
                  <c:v>66</c:v>
                </c:pt>
                <c:pt idx="11" formatCode="###,###,###,###,##0">
                  <c:v>62</c:v>
                </c:pt>
                <c:pt idx="12" formatCode="###,###,###,###,##0">
                  <c:v>65</c:v>
                </c:pt>
                <c:pt idx="13" formatCode="###,###,###,###,##0">
                  <c:v>44</c:v>
                </c:pt>
                <c:pt idx="14" formatCode="###,###,###,###,##0">
                  <c:v>46</c:v>
                </c:pt>
                <c:pt idx="15" formatCode="###,###,###,###,##0">
                  <c:v>59</c:v>
                </c:pt>
              </c:numCache>
            </c:numRef>
          </c:yVal>
          <c:smooth val="0"/>
          <c:extLst>
            <c:ext xmlns:c15="http://schemas.microsoft.com/office/drawing/2012/chart" uri="{02D57815-91ED-43cb-92C2-25804820EDAC}">
              <c15:datalabelsRange>
                <c15:f>Sheet1!$M$8:$M$23</c15:f>
                <c15:dlblRangeCache>
                  <c:ptCount val="16"/>
                  <c:pt idx="0">
                    <c:v>Hereditary</c:v>
                  </c:pt>
                  <c:pt idx="1">
                    <c:v>Unfriended</c:v>
                  </c:pt>
                  <c:pt idx="2">
                    <c:v>The Nun</c:v>
                  </c:pt>
                  <c:pt idx="3">
                    <c:v>Insidious: The Last Key</c:v>
                  </c:pt>
                  <c:pt idx="4">
                    <c:v>Scream</c:v>
                  </c:pt>
                  <c:pt idx="5">
                    <c:v>Old</c:v>
                  </c:pt>
                  <c:pt idx="6">
                    <c:v>The Conjuring 2</c:v>
                  </c:pt>
                  <c:pt idx="7">
                    <c:v>The Purge - Election Year</c:v>
                  </c:pt>
                  <c:pt idx="8">
                    <c:v>Us</c:v>
                  </c:pt>
                  <c:pt idx="9">
                    <c:v>Halloween</c:v>
                  </c:pt>
                  <c:pt idx="10">
                    <c:v>Get Out</c:v>
                  </c:pt>
                  <c:pt idx="11">
                    <c:v>Split</c:v>
                  </c:pt>
                  <c:pt idx="12">
                    <c:v>A Quiet Place</c:v>
                  </c:pt>
                  <c:pt idx="13">
                    <c:v>Happy Death Day</c:v>
                  </c:pt>
                  <c:pt idx="14">
                    <c:v>Annabelle: Creation</c:v>
                  </c:pt>
                  <c:pt idx="15">
                    <c:v>It</c:v>
                  </c:pt>
                </c15:dlblRangeCache>
              </c15:datalabelsRange>
            </c:ext>
            <c:ext xmlns:c16="http://schemas.microsoft.com/office/drawing/2014/chart" uri="{C3380CC4-5D6E-409C-BE32-E72D297353CC}">
              <c16:uniqueId val="{0000000F-74A6-4C95-B4BF-6C37418A737E}"/>
            </c:ext>
          </c:extLst>
        </c:ser>
        <c:dLbls>
          <c:dLblPos val="t"/>
          <c:showLegendKey val="0"/>
          <c:showVal val="1"/>
          <c:showCatName val="0"/>
          <c:showSerName val="0"/>
          <c:showPercent val="0"/>
          <c:showBubbleSize val="0"/>
        </c:dLbls>
        <c:axId val="276022992"/>
        <c:axId val="281920760"/>
      </c:scatterChart>
      <c:valAx>
        <c:axId val="276022992"/>
        <c:scaling>
          <c:orientation val="minMax"/>
          <c:min val="30"/>
        </c:scaling>
        <c:delete val="0"/>
        <c:axPos val="b"/>
        <c:title>
          <c:tx>
            <c:rich>
              <a:bodyPr rot="0" spcFirstLastPara="1" vertOverflow="ellipsis" vert="horz" wrap="square" anchor="ctr" anchorCtr="1"/>
              <a:lstStyle/>
              <a:p>
                <a:pPr>
                  <a:defRPr sz="1200" b="1" i="0" u="none" strike="noStrike" kern="1200" baseline="0">
                    <a:solidFill>
                      <a:srgbClr val="8A8A8D"/>
                    </a:solidFill>
                    <a:latin typeface="+mn-lt"/>
                    <a:ea typeface="+mn-ea"/>
                    <a:cs typeface="+mn-cs"/>
                  </a:defRPr>
                </a:pPr>
                <a:r>
                  <a:rPr lang="en-GB" sz="1200" b="1" dirty="0">
                    <a:solidFill>
                      <a:srgbClr val="8A8A8D"/>
                    </a:solidFill>
                  </a:rPr>
                  <a:t>% 16-24</a:t>
                </a:r>
              </a:p>
            </c:rich>
          </c:tx>
          <c:layout>
            <c:manualLayout>
              <c:xMode val="edge"/>
              <c:yMode val="edge"/>
              <c:x val="0.473556284187163"/>
              <c:y val="0.95164107955178501"/>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8A8A8D"/>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8A8A8D"/>
                </a:solidFill>
                <a:latin typeface="+mn-lt"/>
                <a:ea typeface="+mn-ea"/>
                <a:cs typeface="+mn-cs"/>
              </a:defRPr>
            </a:pPr>
            <a:endParaRPr lang="en-US"/>
          </a:p>
        </c:txPr>
        <c:crossAx val="281920760"/>
        <c:crosses val="autoZero"/>
        <c:crossBetween val="midCat"/>
      </c:valAx>
      <c:valAx>
        <c:axId val="281920760"/>
        <c:scaling>
          <c:orientation val="minMax"/>
          <c:min val="40"/>
        </c:scaling>
        <c:delete val="0"/>
        <c:axPos val="l"/>
        <c:title>
          <c:tx>
            <c:rich>
              <a:bodyPr rot="-5400000" spcFirstLastPara="1" vertOverflow="ellipsis" vert="horz" wrap="square" anchor="ctr" anchorCtr="1"/>
              <a:lstStyle/>
              <a:p>
                <a:pPr>
                  <a:defRPr sz="1200" b="1" i="0" u="none" strike="noStrike" kern="1200" baseline="0">
                    <a:solidFill>
                      <a:srgbClr val="8A8A8D"/>
                    </a:solidFill>
                    <a:latin typeface="+mn-lt"/>
                    <a:ea typeface="+mn-ea"/>
                    <a:cs typeface="+mn-cs"/>
                  </a:defRPr>
                </a:pPr>
                <a:r>
                  <a:rPr lang="en-GB" sz="1200" b="1" dirty="0">
                    <a:solidFill>
                      <a:srgbClr val="8A8A8D"/>
                    </a:solidFill>
                  </a:rPr>
                  <a:t>ABC1</a:t>
                </a:r>
                <a:r>
                  <a:rPr lang="en-GB" sz="1200" b="1" baseline="0" dirty="0">
                    <a:solidFill>
                      <a:srgbClr val="8A8A8D"/>
                    </a:solidFill>
                  </a:rPr>
                  <a:t> PROFILE</a:t>
                </a:r>
                <a:endParaRPr lang="en-GB" sz="1200" b="1" dirty="0">
                  <a:solidFill>
                    <a:srgbClr val="8A8A8D"/>
                  </a:solidFill>
                </a:endParaRPr>
              </a:p>
            </c:rich>
          </c:tx>
          <c:layout>
            <c:manualLayout>
              <c:xMode val="edge"/>
              <c:yMode val="edge"/>
              <c:x val="1.05245910799769E-2"/>
              <c:y val="0.3648553669962549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8A8A8D"/>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8A8A8D"/>
                </a:solidFill>
                <a:latin typeface="+mn-lt"/>
                <a:ea typeface="+mn-ea"/>
                <a:cs typeface="+mn-cs"/>
              </a:defRPr>
            </a:pPr>
            <a:endParaRPr lang="en-US"/>
          </a:p>
        </c:txPr>
        <c:crossAx val="2760229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11/14/2022</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300631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58381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453051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025412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990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33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7068"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7653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809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7044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911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480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014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4810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1164"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1612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218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629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321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0905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257865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81134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7099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092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9928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5418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188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04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423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308798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09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6089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826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24321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928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1361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400216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64271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946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1948"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4756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297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5303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399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3286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5020"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4343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6044"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4847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vmlDrawing" Target="../drawings/vmlDrawing1.v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1"/>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8876" name="think-cell Slide" r:id="rId32" imgW="6350000" imgH="6350000" progId="">
                  <p:embed/>
                </p:oleObj>
              </mc:Choice>
              <mc:Fallback>
                <p:oleObj name="think-cell Slide" r:id="rId32" imgW="6350000" imgH="6350000" progId="">
                  <p:embed/>
                  <p:pic>
                    <p:nvPicPr>
                      <p:cNvPr id="8" name="Object 7" hidden="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4"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511931669"/>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 id="2147484075" r:id="rId18"/>
    <p:sldLayoutId id="2147484076" r:id="rId19"/>
    <p:sldLayoutId id="2147484077" r:id="rId20"/>
    <p:sldLayoutId id="2147484078" r:id="rId21"/>
    <p:sldLayoutId id="2147484079" r:id="rId22"/>
    <p:sldLayoutId id="2147484080" r:id="rId23"/>
    <p:sldLayoutId id="2147484136" r:id="rId24"/>
    <p:sldLayoutId id="2147484138" r:id="rId25"/>
    <p:sldLayoutId id="2147484139" r:id="rId26"/>
    <p:sldLayoutId id="2147484141" r:id="rId27"/>
    <p:sldLayoutId id="2147484145" r:id="rId2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5.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5.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3364" y="6057034"/>
            <a:ext cx="12305338" cy="455176"/>
          </a:xfrm>
        </p:spPr>
        <p:txBody>
          <a:bodyPr/>
          <a:lstStyle/>
          <a:p>
            <a:r>
              <a:rPr lang="en-US" dirty="0"/>
              <a:t>Why horror movies offer the perfect opportunity to target the hard-to-reach 16-24 audience</a:t>
            </a:r>
          </a:p>
        </p:txBody>
      </p:sp>
      <p:sp>
        <p:nvSpPr>
          <p:cNvPr id="3" name="Title 2"/>
          <p:cNvSpPr>
            <a:spLocks noGrp="1"/>
          </p:cNvSpPr>
          <p:nvPr>
            <p:ph type="ctrTitle"/>
          </p:nvPr>
        </p:nvSpPr>
        <p:spPr>
          <a:xfrm>
            <a:off x="233364" y="5243183"/>
            <a:ext cx="12331696" cy="709383"/>
          </a:xfrm>
        </p:spPr>
        <p:txBody>
          <a:bodyPr/>
          <a:lstStyle/>
          <a:p>
            <a:r>
              <a:rPr lang="en-US" dirty="0"/>
              <a:t>HORROR	</a:t>
            </a:r>
          </a:p>
        </p:txBody>
      </p:sp>
      <p:pic>
        <p:nvPicPr>
          <p:cNvPr id="9" name="Picture Placeholder 8">
            <a:extLst>
              <a:ext uri="{FF2B5EF4-FFF2-40B4-BE49-F238E27FC236}">
                <a16:creationId xmlns:a16="http://schemas.microsoft.com/office/drawing/2014/main" id="{FF4179E2-CAB0-67CA-8D13-CA28B8BD7FE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95036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8BE5CF2A-327D-4688-A61C-3AA502037A15}"/>
              </a:ext>
            </a:extLst>
          </p:cNvPr>
          <p:cNvSpPr>
            <a:spLocks noGrp="1"/>
          </p:cNvSpPr>
          <p:nvPr>
            <p:ph idx="1"/>
          </p:nvPr>
        </p:nvSpPr>
        <p:spPr bwMode="gray">
          <a:xfrm>
            <a:off x="270000" y="1841678"/>
            <a:ext cx="7791434" cy="3573465"/>
          </a:xfrm>
        </p:spPr>
        <p:txBody>
          <a:bodyPr/>
          <a:lstStyle/>
          <a:p>
            <a:pPr>
              <a:lnSpc>
                <a:spcPts val="1800"/>
              </a:lnSpc>
            </a:pPr>
            <a:r>
              <a:rPr lang="en-GB" altLang="en-US" sz="1100" dirty="0">
                <a:solidFill>
                  <a:schemeClr val="bg1"/>
                </a:solidFill>
                <a:latin typeface="Arial" pitchFamily="34" charset="0"/>
                <a:cs typeface="Arial" pitchFamily="34" charset="0"/>
              </a:rPr>
              <a:t>SYNOPSIS</a:t>
            </a:r>
          </a:p>
          <a:p>
            <a:pPr>
              <a:lnSpc>
                <a:spcPts val="1800"/>
              </a:lnSpc>
            </a:pPr>
            <a:r>
              <a:rPr lang="en-GB" altLang="en-US" sz="1100" b="0" dirty="0">
                <a:solidFill>
                  <a:schemeClr val="bg1"/>
                </a:solidFill>
                <a:latin typeface="Arial" pitchFamily="34" charset="0"/>
                <a:cs typeface="Arial" pitchFamily="34" charset="0"/>
              </a:rPr>
              <a:t>The four survivors of the Ghostface killings leave Woodsboro behind and start a fresh chapter in New York City.</a:t>
            </a:r>
          </a:p>
          <a:p>
            <a:pPr>
              <a:lnSpc>
                <a:spcPts val="1800"/>
              </a:lnSpc>
            </a:pPr>
            <a:endParaRPr lang="en-GB" altLang="en-US" sz="1100" dirty="0">
              <a:solidFill>
                <a:schemeClr val="bg1"/>
              </a:solidFill>
              <a:latin typeface="Arial" pitchFamily="34" charset="0"/>
              <a:cs typeface="Arial" pitchFamily="34" charset="0"/>
            </a:endParaRPr>
          </a:p>
          <a:p>
            <a:pPr>
              <a:lnSpc>
                <a:spcPts val="1800"/>
              </a:lnSpc>
            </a:pPr>
            <a:r>
              <a:rPr lang="en-GB" altLang="en-US" sz="1100" dirty="0">
                <a:solidFill>
                  <a:schemeClr val="bg1"/>
                </a:solidFill>
                <a:latin typeface="Arial" pitchFamily="34" charset="0"/>
                <a:cs typeface="Arial" pitchFamily="34" charset="0"/>
              </a:rPr>
              <a:t>CAST</a:t>
            </a:r>
          </a:p>
          <a:p>
            <a:pPr>
              <a:lnSpc>
                <a:spcPts val="1800"/>
              </a:lnSpc>
            </a:pPr>
            <a:r>
              <a:rPr lang="en-GB" altLang="en-US" sz="1100" b="0" dirty="0">
                <a:solidFill>
                  <a:schemeClr val="bg1"/>
                </a:solidFill>
                <a:latin typeface="Arial" pitchFamily="34" charset="0"/>
                <a:cs typeface="Arial" pitchFamily="34" charset="0"/>
              </a:rPr>
              <a:t>Courtney Cox, Dermot Mulroney, Melissa Barrera, Jenna Ortega, Samara Weaving, Hayden Panettiere</a:t>
            </a:r>
          </a:p>
          <a:p>
            <a:pPr>
              <a:lnSpc>
                <a:spcPts val="1800"/>
              </a:lnSpc>
            </a:pPr>
            <a:endParaRPr lang="en-GB" altLang="en-US" sz="1100" dirty="0">
              <a:solidFill>
                <a:schemeClr val="bg1"/>
              </a:solidFill>
              <a:latin typeface="Arial" pitchFamily="34" charset="0"/>
              <a:cs typeface="Arial" pitchFamily="34" charset="0"/>
            </a:endParaRPr>
          </a:p>
          <a:p>
            <a:pPr>
              <a:lnSpc>
                <a:spcPts val="1800"/>
              </a:lnSpc>
            </a:pPr>
            <a:r>
              <a:rPr lang="en-GB" altLang="en-US" sz="1100" dirty="0">
                <a:solidFill>
                  <a:schemeClr val="bg1"/>
                </a:solidFill>
                <a:latin typeface="Arial" pitchFamily="34" charset="0"/>
                <a:cs typeface="Arial" pitchFamily="34" charset="0"/>
              </a:rPr>
              <a:t>THE DCM TAKE</a:t>
            </a:r>
          </a:p>
          <a:p>
            <a:pPr>
              <a:lnSpc>
                <a:spcPts val="1800"/>
              </a:lnSpc>
            </a:pPr>
            <a:r>
              <a:rPr lang="en-GB" altLang="en-US" sz="1100" b="0" dirty="0">
                <a:solidFill>
                  <a:schemeClr val="bg1"/>
                </a:solidFill>
                <a:latin typeface="Arial" pitchFamily="34" charset="0"/>
                <a:cs typeface="Arial" pitchFamily="34" charset="0"/>
              </a:rPr>
              <a:t>The Scream franchise returned last January after a 10-year hiatus, bringing the iconic Ghostface back for a new generation. The revived franchise enticed audiences back and was a box office success in the genre, grossing £8m at the UK box office and delivering just shy of 1m industry admissions. </a:t>
            </a:r>
          </a:p>
          <a:p>
            <a:pPr>
              <a:lnSpc>
                <a:spcPts val="1800"/>
              </a:lnSpc>
            </a:pPr>
            <a:endParaRPr lang="en-GB" altLang="en-US" sz="1100" b="0" dirty="0">
              <a:solidFill>
                <a:schemeClr val="bg1"/>
              </a:solidFill>
              <a:latin typeface="Arial" pitchFamily="34" charset="0"/>
              <a:cs typeface="Arial" pitchFamily="34" charset="0"/>
            </a:endParaRPr>
          </a:p>
          <a:p>
            <a:pPr>
              <a:lnSpc>
                <a:spcPts val="1800"/>
              </a:lnSpc>
            </a:pPr>
            <a:r>
              <a:rPr lang="en-GB" altLang="en-US" sz="1100" b="0" dirty="0">
                <a:solidFill>
                  <a:schemeClr val="bg1"/>
                </a:solidFill>
                <a:latin typeface="Arial" pitchFamily="34" charset="0"/>
                <a:cs typeface="Arial" pitchFamily="34" charset="0"/>
              </a:rPr>
              <a:t>The Scream franchise has been one of the most reliable since it re-defined the whole genre in 1996 and with this sequel coming quickly on the heels of last year’s film, audience anticipation will be high. </a:t>
            </a:r>
            <a:r>
              <a:rPr lang="en-GB" altLang="en-US" sz="1100" b="0" i="1" dirty="0">
                <a:solidFill>
                  <a:schemeClr val="bg1"/>
                </a:solidFill>
                <a:latin typeface="Arial" pitchFamily="34" charset="0"/>
                <a:cs typeface="Arial" pitchFamily="34" charset="0"/>
              </a:rPr>
              <a:t>Scream </a:t>
            </a:r>
            <a:r>
              <a:rPr lang="en-GB" altLang="en-US" sz="1100" b="0" dirty="0">
                <a:solidFill>
                  <a:schemeClr val="bg1"/>
                </a:solidFill>
                <a:latin typeface="Arial" pitchFamily="34" charset="0"/>
                <a:cs typeface="Arial" pitchFamily="34" charset="0"/>
              </a:rPr>
              <a:t>received an over-whelming positive reception, with a Rotten Tomatoes audience score of 82%, so we expect this sequel to deliver very similar admissions from a similarly profiling (66% 16-34) audience. </a:t>
            </a:r>
          </a:p>
        </p:txBody>
      </p:sp>
      <p:sp>
        <p:nvSpPr>
          <p:cNvPr id="5" name="Title 4">
            <a:extLst>
              <a:ext uri="{FF2B5EF4-FFF2-40B4-BE49-F238E27FC236}">
                <a16:creationId xmlns:a16="http://schemas.microsoft.com/office/drawing/2014/main" id="{96D58C6F-AAA5-44A7-9C96-B309160D8317}"/>
              </a:ext>
            </a:extLst>
          </p:cNvPr>
          <p:cNvSpPr>
            <a:spLocks noGrp="1"/>
          </p:cNvSpPr>
          <p:nvPr>
            <p:ph type="title"/>
          </p:nvPr>
        </p:nvSpPr>
        <p:spPr/>
        <p:txBody>
          <a:bodyPr/>
          <a:lstStyle/>
          <a:p>
            <a:r>
              <a:rPr lang="en-GB" dirty="0"/>
              <a:t>UNTITLED SCREAM SEQUEL</a:t>
            </a:r>
            <a:endParaRPr lang="en-US" dirty="0"/>
          </a:p>
        </p:txBody>
      </p:sp>
      <p:sp>
        <p:nvSpPr>
          <p:cNvPr id="8" name="Text Placeholder 7">
            <a:extLst>
              <a:ext uri="{FF2B5EF4-FFF2-40B4-BE49-F238E27FC236}">
                <a16:creationId xmlns:a16="http://schemas.microsoft.com/office/drawing/2014/main" id="{C2A7988D-BBCB-4B53-861D-574B3D754BF4}"/>
              </a:ext>
            </a:extLst>
          </p:cNvPr>
          <p:cNvSpPr>
            <a:spLocks noGrp="1"/>
          </p:cNvSpPr>
          <p:nvPr>
            <p:ph type="body" sz="quarter" idx="14"/>
          </p:nvPr>
        </p:nvSpPr>
        <p:spPr>
          <a:xfrm>
            <a:off x="270000" y="644514"/>
            <a:ext cx="12423740" cy="436608"/>
          </a:xfrm>
        </p:spPr>
        <p:txBody>
          <a:bodyPr/>
          <a:lstStyle/>
          <a:p>
            <a:r>
              <a:rPr lang="en-GB" dirty="0"/>
              <a:t>The sixth instalment in the Scream film series, a direct sequel to 2022’s </a:t>
            </a:r>
            <a:r>
              <a:rPr lang="en-GB" i="1" dirty="0"/>
              <a:t>Scream</a:t>
            </a:r>
            <a:endParaRPr lang="en-US" dirty="0"/>
          </a:p>
        </p:txBody>
      </p:sp>
      <p:graphicFrame>
        <p:nvGraphicFramePr>
          <p:cNvPr id="11" name="Table 5">
            <a:extLst>
              <a:ext uri="{FF2B5EF4-FFF2-40B4-BE49-F238E27FC236}">
                <a16:creationId xmlns:a16="http://schemas.microsoft.com/office/drawing/2014/main" id="{9D918563-3EC7-448A-A450-1695179FC611}"/>
              </a:ext>
            </a:extLst>
          </p:cNvPr>
          <p:cNvGraphicFramePr>
            <a:graphicFrameLocks noGrp="1"/>
          </p:cNvGraphicFramePr>
          <p:nvPr>
            <p:extLst>
              <p:ext uri="{D42A27DB-BD31-4B8C-83A1-F6EECF244321}">
                <p14:modId xmlns:p14="http://schemas.microsoft.com/office/powerpoint/2010/main" val="1984787611"/>
              </p:ext>
            </p:extLst>
          </p:nvPr>
        </p:nvGraphicFramePr>
        <p:xfrm>
          <a:off x="250950" y="993181"/>
          <a:ext cx="8006359" cy="662940"/>
        </p:xfrm>
        <a:graphic>
          <a:graphicData uri="http://schemas.openxmlformats.org/drawingml/2006/table">
            <a:tbl>
              <a:tblPr firstRow="1" bandRow="1">
                <a:tableStyleId>{5C22544A-7EE6-4342-B048-85BDC9FD1C3A}</a:tableStyleId>
              </a:tblPr>
              <a:tblGrid>
                <a:gridCol w="1333746">
                  <a:extLst>
                    <a:ext uri="{9D8B030D-6E8A-4147-A177-3AD203B41FA5}">
                      <a16:colId xmlns:a16="http://schemas.microsoft.com/office/drawing/2014/main" val="1043653864"/>
                    </a:ext>
                  </a:extLst>
                </a:gridCol>
                <a:gridCol w="2091031">
                  <a:extLst>
                    <a:ext uri="{9D8B030D-6E8A-4147-A177-3AD203B41FA5}">
                      <a16:colId xmlns:a16="http://schemas.microsoft.com/office/drawing/2014/main" val="1430915649"/>
                    </a:ext>
                  </a:extLst>
                </a:gridCol>
                <a:gridCol w="1133730">
                  <a:extLst>
                    <a:ext uri="{9D8B030D-6E8A-4147-A177-3AD203B41FA5}">
                      <a16:colId xmlns:a16="http://schemas.microsoft.com/office/drawing/2014/main" val="1969532920"/>
                    </a:ext>
                  </a:extLst>
                </a:gridCol>
                <a:gridCol w="1300744">
                  <a:extLst>
                    <a:ext uri="{9D8B030D-6E8A-4147-A177-3AD203B41FA5}">
                      <a16:colId xmlns:a16="http://schemas.microsoft.com/office/drawing/2014/main" val="696929619"/>
                    </a:ext>
                  </a:extLst>
                </a:gridCol>
                <a:gridCol w="2147108">
                  <a:extLst>
                    <a:ext uri="{9D8B030D-6E8A-4147-A177-3AD203B41FA5}">
                      <a16:colId xmlns:a16="http://schemas.microsoft.com/office/drawing/2014/main" val="214587584"/>
                    </a:ext>
                  </a:extLst>
                </a:gridCol>
              </a:tblGrid>
              <a:tr h="344676">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RELEASE DATE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EST. INDUSTRY ADMISSIONS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GENRE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HFSS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ALCOHOL/GAMBLING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209778">
                <a:tc>
                  <a:txBody>
                    <a:bodyPr/>
                    <a:lstStyle/>
                    <a:p>
                      <a:pPr algn="ctr"/>
                      <a:r>
                        <a:rPr lang="en-GB" sz="1050" b="0" kern="1200" dirty="0">
                          <a:solidFill>
                            <a:schemeClr val="bg1"/>
                          </a:solidFill>
                          <a:latin typeface="+mn-lt"/>
                          <a:ea typeface="+mn-ea"/>
                          <a:cs typeface="+mn-cs"/>
                        </a:rPr>
                        <a:t>10 March</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950k</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Horror</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Yes</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Yes</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graphicFrame>
        <p:nvGraphicFramePr>
          <p:cNvPr id="14" name="Table 2">
            <a:extLst>
              <a:ext uri="{FF2B5EF4-FFF2-40B4-BE49-F238E27FC236}">
                <a16:creationId xmlns:a16="http://schemas.microsoft.com/office/drawing/2014/main" id="{3609DACE-B832-4C9A-912A-8045E3FAE3C5}"/>
              </a:ext>
            </a:extLst>
          </p:cNvPr>
          <p:cNvGraphicFramePr>
            <a:graphicFrameLocks noGrp="1"/>
          </p:cNvGraphicFramePr>
          <p:nvPr>
            <p:extLst>
              <p:ext uri="{D42A27DB-BD31-4B8C-83A1-F6EECF244321}">
                <p14:modId xmlns:p14="http://schemas.microsoft.com/office/powerpoint/2010/main" val="2965843240"/>
              </p:ext>
            </p:extLst>
          </p:nvPr>
        </p:nvGraphicFramePr>
        <p:xfrm>
          <a:off x="270000" y="5600701"/>
          <a:ext cx="7987308" cy="1189206"/>
        </p:xfrm>
        <a:graphic>
          <a:graphicData uri="http://schemas.openxmlformats.org/drawingml/2006/table">
            <a:tbl>
              <a:tblPr firstRow="1" bandRow="1">
                <a:tableStyleId>{5C22544A-7EE6-4342-B048-85BDC9FD1C3A}</a:tableStyleId>
              </a:tblPr>
              <a:tblGrid>
                <a:gridCol w="1331218">
                  <a:extLst>
                    <a:ext uri="{9D8B030D-6E8A-4147-A177-3AD203B41FA5}">
                      <a16:colId xmlns:a16="http://schemas.microsoft.com/office/drawing/2014/main" val="1395259455"/>
                    </a:ext>
                  </a:extLst>
                </a:gridCol>
                <a:gridCol w="1331218">
                  <a:extLst>
                    <a:ext uri="{9D8B030D-6E8A-4147-A177-3AD203B41FA5}">
                      <a16:colId xmlns:a16="http://schemas.microsoft.com/office/drawing/2014/main" val="683455642"/>
                    </a:ext>
                  </a:extLst>
                </a:gridCol>
                <a:gridCol w="1331218">
                  <a:extLst>
                    <a:ext uri="{9D8B030D-6E8A-4147-A177-3AD203B41FA5}">
                      <a16:colId xmlns:a16="http://schemas.microsoft.com/office/drawing/2014/main" val="2016657501"/>
                    </a:ext>
                  </a:extLst>
                </a:gridCol>
                <a:gridCol w="1331218">
                  <a:extLst>
                    <a:ext uri="{9D8B030D-6E8A-4147-A177-3AD203B41FA5}">
                      <a16:colId xmlns:a16="http://schemas.microsoft.com/office/drawing/2014/main" val="2752111294"/>
                    </a:ext>
                  </a:extLst>
                </a:gridCol>
                <a:gridCol w="1331218">
                  <a:extLst>
                    <a:ext uri="{9D8B030D-6E8A-4147-A177-3AD203B41FA5}">
                      <a16:colId xmlns:a16="http://schemas.microsoft.com/office/drawing/2014/main" val="1099605818"/>
                    </a:ext>
                  </a:extLst>
                </a:gridCol>
                <a:gridCol w="1331218">
                  <a:extLst>
                    <a:ext uri="{9D8B030D-6E8A-4147-A177-3AD203B41FA5}">
                      <a16:colId xmlns:a16="http://schemas.microsoft.com/office/drawing/2014/main" val="19339951"/>
                    </a:ext>
                  </a:extLst>
                </a:gridCol>
              </a:tblGrid>
              <a:tr h="285444">
                <a:tc>
                  <a:txBody>
                    <a:bodyPr/>
                    <a:lstStyle/>
                    <a:p>
                      <a:pPr algn="ctr"/>
                      <a:endParaRPr lang="en-GB" sz="1050" dirty="0">
                        <a:solidFill>
                          <a:schemeClr val="bg1"/>
                        </a:solidFill>
                      </a:endParaRPr>
                    </a:p>
                  </a:txBody>
                  <a:tcP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Adults (16+)</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16-34 Adults</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16-34 Men</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ABC1 Adults</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ABC1 Men</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0658108"/>
                  </a:ext>
                </a:extLst>
              </a:tr>
              <a:tr h="285444">
                <a:tc>
                  <a:txBody>
                    <a:bodyPr/>
                    <a:lstStyle/>
                    <a:p>
                      <a:pPr algn="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REACH</a:t>
                      </a:r>
                      <a:endParaRPr lang="en-GB" sz="105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1.9%</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3.9%</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3.7%</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1.9%</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2%</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94699348"/>
                  </a:ext>
                </a:extLst>
              </a:tr>
              <a:tr h="285444">
                <a:tc>
                  <a:txBody>
                    <a:bodyPr/>
                    <a:lstStyle/>
                    <a:p>
                      <a:pPr algn="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IMPACTS</a:t>
                      </a:r>
                      <a:endParaRPr lang="en-GB" sz="105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mn-lt"/>
                        </a:rPr>
                        <a:t>950,940</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628,951</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mn-lt"/>
                        </a:rPr>
                        <a:t>303,920</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mn-lt"/>
                        </a:rPr>
                        <a:t>522,161</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mn-lt"/>
                        </a:rPr>
                        <a:t>278,720</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123583829"/>
                  </a:ext>
                </a:extLst>
              </a:tr>
              <a:tr h="332874">
                <a:tc>
                  <a:txBody>
                    <a:bodyPr/>
                    <a:lstStyle/>
                    <a:p>
                      <a:pPr marL="0" marR="0" lvl="0" indent="0" algn="r" defTabSz="961844" rtl="0" eaLnBrk="1" fontAlgn="auto" latinLnBrk="0" hangingPunct="1">
                        <a:lnSpc>
                          <a:spcPts val="1800"/>
                        </a:lnSpc>
                        <a:spcBef>
                          <a:spcPts val="0"/>
                        </a:spcBef>
                        <a:spcAft>
                          <a:spcPts val="0"/>
                        </a:spcAft>
                        <a:buClr>
                          <a:srgbClr val="FFFFFF"/>
                        </a:buClr>
                        <a:buSzPct val="100000"/>
                        <a:buFont typeface="Arial"/>
                        <a:buNone/>
                        <a:tabLst/>
                        <a:defRPr/>
                      </a:pP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TVRS</a:t>
                      </a: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2</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4</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4</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2</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2</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19276226"/>
                  </a:ext>
                </a:extLst>
              </a:tr>
            </a:tbl>
          </a:graphicData>
        </a:graphic>
      </p:graphicFrame>
      <p:pic>
        <p:nvPicPr>
          <p:cNvPr id="2" name="Picture 1">
            <a:extLst>
              <a:ext uri="{FF2B5EF4-FFF2-40B4-BE49-F238E27FC236}">
                <a16:creationId xmlns:a16="http://schemas.microsoft.com/office/drawing/2014/main" id="{DF2D9365-28C4-0C07-755A-7A851331486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514776" y="1081122"/>
            <a:ext cx="4334743" cy="5399017"/>
          </a:xfrm>
          <a:prstGeom prst="rect">
            <a:avLst/>
          </a:prstGeom>
        </p:spPr>
      </p:pic>
      <p:sp>
        <p:nvSpPr>
          <p:cNvPr id="9" name="Rectangle 8">
            <a:extLst>
              <a:ext uri="{FF2B5EF4-FFF2-40B4-BE49-F238E27FC236}">
                <a16:creationId xmlns:a16="http://schemas.microsoft.com/office/drawing/2014/main" id="{7A90C4D1-2949-4511-BE9E-672A70F79A45}"/>
              </a:ext>
            </a:extLst>
          </p:cNvPr>
          <p:cNvSpPr/>
          <p:nvPr/>
        </p:nvSpPr>
        <p:spPr>
          <a:xfrm>
            <a:off x="10990182" y="7193800"/>
            <a:ext cx="2334292" cy="194925"/>
          </a:xfrm>
          <a:prstGeom prst="rect">
            <a:avLst/>
          </a:prstGeom>
        </p:spPr>
        <p:txBody>
          <a:bodyPr wrap="none">
            <a:spAutoFit/>
          </a:bodyPr>
          <a:lstStyle/>
          <a:p>
            <a:pPr marL="0" marR="0" lvl="0" indent="0" algn="r" defTabSz="961844" rtl="0" eaLnBrk="1" fontAlgn="auto" latinLnBrk="0" hangingPunct="1">
              <a:lnSpc>
                <a:spcPts val="842"/>
              </a:lnSpc>
              <a:spcBef>
                <a:spcPts val="0"/>
              </a:spcBef>
              <a:spcAft>
                <a:spcPts val="0"/>
              </a:spcAft>
              <a:buClr>
                <a:srgbClr val="FFFFFF"/>
              </a:buClr>
              <a:buSzPct val="100000"/>
              <a:buFontTx/>
              <a:buNone/>
              <a:tabLst/>
              <a:defRPr/>
            </a:pPr>
            <a:r>
              <a:rPr kumimoji="0" lang="en-GB" sz="700" i="0" u="none" strike="noStrike" kern="1200" cap="none" spc="0" normalizeH="0" baseline="0" noProof="0" dirty="0">
                <a:ln>
                  <a:noFill/>
                </a:ln>
                <a:solidFill>
                  <a:srgbClr val="000000"/>
                </a:solidFill>
                <a:effectLst/>
                <a:uLnTx/>
                <a:uFillTx/>
                <a:latin typeface="Arial"/>
                <a:ea typeface="+mn-ea"/>
                <a:cs typeface="+mn-cs"/>
              </a:rPr>
              <a:t>Source: DCM Planner, based on industry admissions</a:t>
            </a:r>
            <a:endParaRPr kumimoji="0" lang="en-US" sz="70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4854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73FDF7-532A-49F0-A673-5E3DF611B872}"/>
              </a:ext>
            </a:extLst>
          </p:cNvPr>
          <p:cNvSpPr>
            <a:spLocks noGrp="1"/>
          </p:cNvSpPr>
          <p:nvPr>
            <p:ph type="title"/>
          </p:nvPr>
        </p:nvSpPr>
        <p:spPr/>
        <p:txBody>
          <a:bodyPr/>
          <a:lstStyle/>
          <a:p>
            <a:r>
              <a:rPr lang="en-GB" dirty="0"/>
              <a:t>Upcoming 2023 horrors</a:t>
            </a:r>
          </a:p>
        </p:txBody>
      </p:sp>
      <p:pic>
        <p:nvPicPr>
          <p:cNvPr id="2" name="Picture Placeholder 1">
            <a:extLst>
              <a:ext uri="{FF2B5EF4-FFF2-40B4-BE49-F238E27FC236}">
                <a16:creationId xmlns:a16="http://schemas.microsoft.com/office/drawing/2014/main" id="{FD3A3E19-E896-088A-3783-4D3CCAC353E1}"/>
              </a:ext>
            </a:extLst>
          </p:cNvPr>
          <p:cNvPicPr>
            <a:picLocks noGrp="1" noChangeAspect="1"/>
          </p:cNvPicPr>
          <p:nvPr>
            <p:ph type="pic" sz="quarter" idx="34"/>
          </p:nvPr>
        </p:nvPicPr>
        <p:blipFill>
          <a:blip r:embed="rId2" cstate="print">
            <a:extLst>
              <a:ext uri="{28A0092B-C50C-407E-A947-70E740481C1C}">
                <a14:useLocalDpi xmlns:a14="http://schemas.microsoft.com/office/drawing/2010/main"/>
              </a:ext>
            </a:extLst>
          </a:blip>
          <a:srcRect t="988" b="988"/>
          <a:stretch>
            <a:fillRect/>
          </a:stretch>
        </p:blipFill>
        <p:spPr>
          <a:xfrm>
            <a:off x="500063" y="1230313"/>
            <a:ext cx="2927350" cy="4327525"/>
          </a:xfrm>
          <a:prstGeom prst="rect">
            <a:avLst/>
          </a:prstGeom>
        </p:spPr>
      </p:pic>
      <p:sp>
        <p:nvSpPr>
          <p:cNvPr id="12" name="Text Placeholder 11">
            <a:extLst>
              <a:ext uri="{FF2B5EF4-FFF2-40B4-BE49-F238E27FC236}">
                <a16:creationId xmlns:a16="http://schemas.microsoft.com/office/drawing/2014/main" id="{FFB418D2-4986-49A7-B3A4-601936E786F7}"/>
              </a:ext>
            </a:extLst>
          </p:cNvPr>
          <p:cNvSpPr>
            <a:spLocks noGrp="1"/>
          </p:cNvSpPr>
          <p:nvPr>
            <p:ph type="body" sz="quarter" idx="35"/>
          </p:nvPr>
        </p:nvSpPr>
        <p:spPr>
          <a:xfrm>
            <a:off x="499440" y="5711311"/>
            <a:ext cx="1862578" cy="152078"/>
          </a:xfrm>
        </p:spPr>
        <p:txBody>
          <a:bodyPr/>
          <a:lstStyle/>
          <a:p>
            <a:r>
              <a:rPr lang="en-GB" dirty="0"/>
              <a:t>Evil Dead Rise</a:t>
            </a:r>
          </a:p>
        </p:txBody>
      </p:sp>
      <p:sp>
        <p:nvSpPr>
          <p:cNvPr id="13" name="Text Placeholder 12">
            <a:extLst>
              <a:ext uri="{FF2B5EF4-FFF2-40B4-BE49-F238E27FC236}">
                <a16:creationId xmlns:a16="http://schemas.microsoft.com/office/drawing/2014/main" id="{72F0FEA6-99F8-480A-9C03-F9F36487A30B}"/>
              </a:ext>
            </a:extLst>
          </p:cNvPr>
          <p:cNvSpPr>
            <a:spLocks noGrp="1"/>
          </p:cNvSpPr>
          <p:nvPr>
            <p:ph type="body" sz="quarter" idx="36"/>
          </p:nvPr>
        </p:nvSpPr>
        <p:spPr>
          <a:xfrm>
            <a:off x="499440" y="5923901"/>
            <a:ext cx="1862578" cy="369882"/>
          </a:xfrm>
        </p:spPr>
        <p:txBody>
          <a:bodyPr/>
          <a:lstStyle/>
          <a:p>
            <a:r>
              <a:rPr lang="en-GB" dirty="0"/>
              <a:t>21 Apr 2023</a:t>
            </a:r>
          </a:p>
        </p:txBody>
      </p:sp>
      <p:pic>
        <p:nvPicPr>
          <p:cNvPr id="3" name="Picture Placeholder 2">
            <a:extLst>
              <a:ext uri="{FF2B5EF4-FFF2-40B4-BE49-F238E27FC236}">
                <a16:creationId xmlns:a16="http://schemas.microsoft.com/office/drawing/2014/main" id="{747F638C-C75D-325F-A3E6-AFE08BC68136}"/>
              </a:ext>
            </a:extLst>
          </p:cNvPr>
          <p:cNvPicPr>
            <a:picLocks noGrp="1" noChangeAspect="1"/>
          </p:cNvPicPr>
          <p:nvPr>
            <p:ph type="pic" sz="quarter" idx="37"/>
          </p:nvPr>
        </p:nvPicPr>
        <p:blipFill>
          <a:blip r:embed="rId3" cstate="print">
            <a:extLst>
              <a:ext uri="{28A0092B-C50C-407E-A947-70E740481C1C}">
                <a14:useLocalDpi xmlns:a14="http://schemas.microsoft.com/office/drawing/2010/main"/>
              </a:ext>
            </a:extLst>
          </a:blip>
          <a:srcRect/>
          <a:stretch>
            <a:fillRect/>
          </a:stretch>
        </p:blipFill>
        <p:spPr>
          <a:xfrm>
            <a:off x="3671888" y="1230313"/>
            <a:ext cx="2927350" cy="4327525"/>
          </a:xfrm>
          <a:prstGeom prst="rect">
            <a:avLst/>
          </a:prstGeom>
        </p:spPr>
      </p:pic>
      <p:pic>
        <p:nvPicPr>
          <p:cNvPr id="4" name="Picture Placeholder 3">
            <a:extLst>
              <a:ext uri="{FF2B5EF4-FFF2-40B4-BE49-F238E27FC236}">
                <a16:creationId xmlns:a16="http://schemas.microsoft.com/office/drawing/2014/main" id="{6DC413BF-15F3-29F7-B5B5-572BBB519FE6}"/>
              </a:ext>
            </a:extLst>
          </p:cNvPr>
          <p:cNvPicPr>
            <a:picLocks noGrp="1" noChangeAspect="1"/>
          </p:cNvPicPr>
          <p:nvPr>
            <p:ph type="pic" sz="quarter" idx="38"/>
          </p:nvPr>
        </p:nvPicPr>
        <p:blipFill>
          <a:blip r:embed="rId4" cstate="print">
            <a:extLst>
              <a:ext uri="{28A0092B-C50C-407E-A947-70E740481C1C}">
                <a14:useLocalDpi xmlns:a14="http://schemas.microsoft.com/office/drawing/2010/main"/>
              </a:ext>
            </a:extLst>
          </a:blip>
          <a:srcRect/>
          <a:stretch>
            <a:fillRect/>
          </a:stretch>
        </p:blipFill>
        <p:spPr>
          <a:xfrm>
            <a:off x="6843713" y="1230313"/>
            <a:ext cx="2927350" cy="4327525"/>
          </a:xfrm>
          <a:prstGeom prst="rect">
            <a:avLst/>
          </a:prstGeom>
        </p:spPr>
      </p:pic>
      <p:pic>
        <p:nvPicPr>
          <p:cNvPr id="5" name="Picture Placeholder 4">
            <a:extLst>
              <a:ext uri="{FF2B5EF4-FFF2-40B4-BE49-F238E27FC236}">
                <a16:creationId xmlns:a16="http://schemas.microsoft.com/office/drawing/2014/main" id="{0FC268DA-D0DD-5158-A445-74460DC7E4D2}"/>
              </a:ext>
            </a:extLst>
          </p:cNvPr>
          <p:cNvPicPr>
            <a:picLocks noGrp="1" noChangeAspect="1"/>
          </p:cNvPicPr>
          <p:nvPr>
            <p:ph type="pic" sz="quarter" idx="39"/>
          </p:nvPr>
        </p:nvPicPr>
        <p:blipFill>
          <a:blip r:embed="rId5" cstate="print">
            <a:extLst>
              <a:ext uri="{28A0092B-C50C-407E-A947-70E740481C1C}">
                <a14:useLocalDpi xmlns:a14="http://schemas.microsoft.com/office/drawing/2010/main"/>
              </a:ext>
            </a:extLst>
          </a:blip>
          <a:srcRect/>
          <a:stretch>
            <a:fillRect/>
          </a:stretch>
        </p:blipFill>
        <p:spPr>
          <a:xfrm>
            <a:off x="10015538" y="1230313"/>
            <a:ext cx="2927350" cy="4327525"/>
          </a:xfrm>
          <a:prstGeom prst="rect">
            <a:avLst/>
          </a:prstGeom>
        </p:spPr>
      </p:pic>
      <p:sp>
        <p:nvSpPr>
          <p:cNvPr id="17" name="Text Placeholder 16">
            <a:extLst>
              <a:ext uri="{FF2B5EF4-FFF2-40B4-BE49-F238E27FC236}">
                <a16:creationId xmlns:a16="http://schemas.microsoft.com/office/drawing/2014/main" id="{BA83861A-0D61-4ABB-BE75-D8919025E06C}"/>
              </a:ext>
            </a:extLst>
          </p:cNvPr>
          <p:cNvSpPr>
            <a:spLocks noGrp="1"/>
          </p:cNvSpPr>
          <p:nvPr>
            <p:ph type="body" sz="quarter" idx="40"/>
          </p:nvPr>
        </p:nvSpPr>
        <p:spPr>
          <a:xfrm>
            <a:off x="3671214" y="5711311"/>
            <a:ext cx="1862578" cy="152078"/>
          </a:xfrm>
        </p:spPr>
        <p:txBody>
          <a:bodyPr/>
          <a:lstStyle/>
          <a:p>
            <a:r>
              <a:rPr lang="en-GB" dirty="0"/>
              <a:t>Insidious 5</a:t>
            </a:r>
          </a:p>
        </p:txBody>
      </p:sp>
      <p:sp>
        <p:nvSpPr>
          <p:cNvPr id="18" name="Text Placeholder 17">
            <a:extLst>
              <a:ext uri="{FF2B5EF4-FFF2-40B4-BE49-F238E27FC236}">
                <a16:creationId xmlns:a16="http://schemas.microsoft.com/office/drawing/2014/main" id="{AFF4886A-62CF-48B8-A104-AE983D7226E0}"/>
              </a:ext>
            </a:extLst>
          </p:cNvPr>
          <p:cNvSpPr>
            <a:spLocks noGrp="1"/>
          </p:cNvSpPr>
          <p:nvPr>
            <p:ph type="body" sz="quarter" idx="41"/>
          </p:nvPr>
        </p:nvSpPr>
        <p:spPr>
          <a:xfrm>
            <a:off x="3671214" y="5923901"/>
            <a:ext cx="1862578" cy="369882"/>
          </a:xfrm>
        </p:spPr>
        <p:txBody>
          <a:bodyPr/>
          <a:lstStyle/>
          <a:p>
            <a:r>
              <a:rPr lang="en-GB" dirty="0"/>
              <a:t>7 Jul 2023</a:t>
            </a:r>
          </a:p>
        </p:txBody>
      </p:sp>
      <p:sp>
        <p:nvSpPr>
          <p:cNvPr id="19" name="Text Placeholder 18">
            <a:extLst>
              <a:ext uri="{FF2B5EF4-FFF2-40B4-BE49-F238E27FC236}">
                <a16:creationId xmlns:a16="http://schemas.microsoft.com/office/drawing/2014/main" id="{79700FC7-B88D-40A7-BED0-1A294D6ECC89}"/>
              </a:ext>
            </a:extLst>
          </p:cNvPr>
          <p:cNvSpPr>
            <a:spLocks noGrp="1"/>
          </p:cNvSpPr>
          <p:nvPr>
            <p:ph type="body" sz="quarter" idx="42"/>
          </p:nvPr>
        </p:nvSpPr>
        <p:spPr>
          <a:xfrm>
            <a:off x="6842988" y="5711311"/>
            <a:ext cx="1862578" cy="152078"/>
          </a:xfrm>
        </p:spPr>
        <p:txBody>
          <a:bodyPr/>
          <a:lstStyle/>
          <a:p>
            <a:r>
              <a:rPr lang="en-GB" dirty="0"/>
              <a:t>Untitled Exorcist Film</a:t>
            </a:r>
          </a:p>
        </p:txBody>
      </p:sp>
      <p:sp>
        <p:nvSpPr>
          <p:cNvPr id="20" name="Text Placeholder 19">
            <a:extLst>
              <a:ext uri="{FF2B5EF4-FFF2-40B4-BE49-F238E27FC236}">
                <a16:creationId xmlns:a16="http://schemas.microsoft.com/office/drawing/2014/main" id="{3EED2C7C-B6B8-47E7-81C8-8B50C8509C1E}"/>
              </a:ext>
            </a:extLst>
          </p:cNvPr>
          <p:cNvSpPr>
            <a:spLocks noGrp="1"/>
          </p:cNvSpPr>
          <p:nvPr>
            <p:ph type="body" sz="quarter" idx="43"/>
          </p:nvPr>
        </p:nvSpPr>
        <p:spPr>
          <a:xfrm>
            <a:off x="6842988" y="5923901"/>
            <a:ext cx="1862578" cy="369882"/>
          </a:xfrm>
        </p:spPr>
        <p:txBody>
          <a:bodyPr/>
          <a:lstStyle/>
          <a:p>
            <a:r>
              <a:rPr lang="en-GB" dirty="0"/>
              <a:t>13 Oct 2023</a:t>
            </a:r>
          </a:p>
        </p:txBody>
      </p:sp>
      <p:sp>
        <p:nvSpPr>
          <p:cNvPr id="21" name="Text Placeholder 20">
            <a:extLst>
              <a:ext uri="{FF2B5EF4-FFF2-40B4-BE49-F238E27FC236}">
                <a16:creationId xmlns:a16="http://schemas.microsoft.com/office/drawing/2014/main" id="{02516B42-2F9A-46D4-862D-F58ECB037CE7}"/>
              </a:ext>
            </a:extLst>
          </p:cNvPr>
          <p:cNvSpPr>
            <a:spLocks noGrp="1"/>
          </p:cNvSpPr>
          <p:nvPr>
            <p:ph type="body" sz="quarter" idx="44"/>
          </p:nvPr>
        </p:nvSpPr>
        <p:spPr>
          <a:xfrm>
            <a:off x="10014761" y="5711311"/>
            <a:ext cx="1862578" cy="152078"/>
          </a:xfrm>
        </p:spPr>
        <p:txBody>
          <a:bodyPr/>
          <a:lstStyle/>
          <a:p>
            <a:r>
              <a:rPr lang="en-GB" dirty="0"/>
              <a:t>Untitled Saw Film</a:t>
            </a:r>
          </a:p>
        </p:txBody>
      </p:sp>
      <p:sp>
        <p:nvSpPr>
          <p:cNvPr id="22" name="Text Placeholder 21">
            <a:extLst>
              <a:ext uri="{FF2B5EF4-FFF2-40B4-BE49-F238E27FC236}">
                <a16:creationId xmlns:a16="http://schemas.microsoft.com/office/drawing/2014/main" id="{2A2F668C-EA22-4EA8-A629-1D92FCC014D0}"/>
              </a:ext>
            </a:extLst>
          </p:cNvPr>
          <p:cNvSpPr>
            <a:spLocks noGrp="1"/>
          </p:cNvSpPr>
          <p:nvPr>
            <p:ph type="body" sz="quarter" idx="45"/>
          </p:nvPr>
        </p:nvSpPr>
        <p:spPr>
          <a:xfrm>
            <a:off x="10014761" y="5923901"/>
            <a:ext cx="1862578" cy="369882"/>
          </a:xfrm>
        </p:spPr>
        <p:txBody>
          <a:bodyPr/>
          <a:lstStyle/>
          <a:p>
            <a:r>
              <a:rPr lang="en-GB" dirty="0"/>
              <a:t>27 Oct 2023</a:t>
            </a:r>
          </a:p>
        </p:txBody>
      </p:sp>
    </p:spTree>
    <p:extLst>
      <p:ext uri="{BB962C8B-B14F-4D97-AF65-F5344CB8AC3E}">
        <p14:creationId xmlns:p14="http://schemas.microsoft.com/office/powerpoint/2010/main" val="421823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4F4E6EB-0761-42A7-80FA-73A9626289D7}"/>
              </a:ext>
            </a:extLst>
          </p:cNvPr>
          <p:cNvSpPr>
            <a:spLocks noGrp="1"/>
          </p:cNvSpPr>
          <p:nvPr>
            <p:ph type="body" sz="quarter" idx="11"/>
          </p:nvPr>
        </p:nvSpPr>
        <p:spPr>
          <a:xfrm>
            <a:off x="7647709" y="7202343"/>
            <a:ext cx="5650779" cy="369332"/>
          </a:xfrm>
        </p:spPr>
        <p:txBody>
          <a:bodyPr/>
          <a:lstStyle/>
          <a:p>
            <a:pPr lvl="0">
              <a:lnSpc>
                <a:spcPct val="100000"/>
              </a:lnSpc>
              <a:buClrTx/>
              <a:buSzTx/>
              <a:defRPr/>
            </a:pPr>
            <a:r>
              <a:rPr lang="en-GB" dirty="0">
                <a:solidFill>
                  <a:srgbClr val="000000">
                    <a:lumMod val="95000"/>
                    <a:lumOff val="5000"/>
                  </a:srgbClr>
                </a:solidFill>
                <a:latin typeface="Arial" charset="0"/>
                <a:ea typeface="Arial" charset="0"/>
                <a:cs typeface="Arial" charset="0"/>
              </a:rPr>
              <a:t>Source: TGI Oct 2022</a:t>
            </a:r>
          </a:p>
          <a:p>
            <a:pPr lvl="0">
              <a:lnSpc>
                <a:spcPct val="100000"/>
              </a:lnSpc>
              <a:buClrTx/>
              <a:buSzTx/>
              <a:defRPr/>
            </a:pPr>
            <a:r>
              <a:rPr lang="en-GB" dirty="0">
                <a:solidFill>
                  <a:srgbClr val="000000">
                    <a:lumMod val="95000"/>
                    <a:lumOff val="5000"/>
                  </a:srgbClr>
                </a:solidFill>
                <a:latin typeface="Arial" charset="0"/>
                <a:ea typeface="Arial" charset="0"/>
                <a:cs typeface="Arial" charset="0"/>
              </a:rPr>
              <a:t>Target: People to have seen a horror film in the last 12 months. Index vs. average UK adult.</a:t>
            </a:r>
          </a:p>
          <a:p>
            <a:endParaRPr lang="en-GB" dirty="0"/>
          </a:p>
        </p:txBody>
      </p:sp>
      <p:pic>
        <p:nvPicPr>
          <p:cNvPr id="141314" name="Picture 2" descr="Scream 6 is set to release earlier in 2023 than initially expected - Xfire">
            <a:extLst>
              <a:ext uri="{FF2B5EF4-FFF2-40B4-BE49-F238E27FC236}">
                <a16:creationId xmlns:a16="http://schemas.microsoft.com/office/drawing/2014/main" id="{088C4644-4AFD-868F-FD71-F53197A8065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0" y="0"/>
            <a:ext cx="13442950" cy="70658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72E31DF8-6839-44C2-BAE4-58F158B176DF}"/>
              </a:ext>
            </a:extLst>
          </p:cNvPr>
          <p:cNvSpPr/>
          <p:nvPr/>
        </p:nvSpPr>
        <p:spPr>
          <a:xfrm>
            <a:off x="0" y="-12700"/>
            <a:ext cx="13442950" cy="7072261"/>
          </a:xfrm>
          <a:prstGeom prst="rect">
            <a:avLst/>
          </a:prstGeom>
          <a:solidFill>
            <a:schemeClr val="accent4">
              <a:lumMod val="75000"/>
              <a:alpha val="8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Text Placeholder 2">
            <a:extLst>
              <a:ext uri="{FF2B5EF4-FFF2-40B4-BE49-F238E27FC236}">
                <a16:creationId xmlns:a16="http://schemas.microsoft.com/office/drawing/2014/main" id="{AB979D94-4F9E-4C31-A5BF-54A15C1C9CFE}"/>
              </a:ext>
            </a:extLst>
          </p:cNvPr>
          <p:cNvSpPr txBox="1">
            <a:spLocks/>
          </p:cNvSpPr>
          <p:nvPr/>
        </p:nvSpPr>
        <p:spPr bwMode="gray">
          <a:xfrm>
            <a:off x="183017" y="717236"/>
            <a:ext cx="13013264" cy="43660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dirty="0">
                <a:solidFill>
                  <a:srgbClr val="FFFFFF"/>
                </a:solidFill>
              </a:rPr>
              <a:t>Early adopters, tech enthusiasts, console gamers</a:t>
            </a:r>
          </a:p>
        </p:txBody>
      </p:sp>
      <p:sp>
        <p:nvSpPr>
          <p:cNvPr id="16" name="Title 3">
            <a:extLst>
              <a:ext uri="{FF2B5EF4-FFF2-40B4-BE49-F238E27FC236}">
                <a16:creationId xmlns:a16="http://schemas.microsoft.com/office/drawing/2014/main" id="{8425C89F-4EBC-4FCB-A697-E79BC482CBF1}"/>
              </a:ext>
            </a:extLst>
          </p:cNvPr>
          <p:cNvSpPr>
            <a:spLocks noGrp="1"/>
          </p:cNvSpPr>
          <p:nvPr>
            <p:ph type="title"/>
          </p:nvPr>
        </p:nvSpPr>
        <p:spPr>
          <a:xfrm>
            <a:off x="264356" y="266018"/>
            <a:ext cx="9308541" cy="409568"/>
          </a:xfrm>
        </p:spPr>
        <p:txBody>
          <a:bodyPr/>
          <a:lstStyle/>
          <a:p>
            <a:r>
              <a:rPr lang="en-GB" dirty="0">
                <a:solidFill>
                  <a:srgbClr val="FFFFFF"/>
                </a:solidFill>
              </a:rPr>
              <a:t>THE HORROR AUDIENCE</a:t>
            </a:r>
            <a:endParaRPr lang="en-US" dirty="0">
              <a:solidFill>
                <a:srgbClr val="FFFFFF"/>
              </a:solidFill>
            </a:endParaRPr>
          </a:p>
        </p:txBody>
      </p:sp>
      <p:grpSp>
        <p:nvGrpSpPr>
          <p:cNvPr id="17" name="Group 16">
            <a:extLst>
              <a:ext uri="{FF2B5EF4-FFF2-40B4-BE49-F238E27FC236}">
                <a16:creationId xmlns:a16="http://schemas.microsoft.com/office/drawing/2014/main" id="{2D0EDD24-A7EF-4321-89F8-F9196A6AEF3F}"/>
              </a:ext>
            </a:extLst>
          </p:cNvPr>
          <p:cNvGrpSpPr/>
          <p:nvPr/>
        </p:nvGrpSpPr>
        <p:grpSpPr>
          <a:xfrm>
            <a:off x="282767" y="1366347"/>
            <a:ext cx="12823633" cy="5000169"/>
            <a:chOff x="630622" y="1451312"/>
            <a:chExt cx="12065875" cy="5000169"/>
          </a:xfrm>
        </p:grpSpPr>
        <p:sp>
          <p:nvSpPr>
            <p:cNvPr id="18" name="Rectangle 17">
              <a:extLst>
                <a:ext uri="{FF2B5EF4-FFF2-40B4-BE49-F238E27FC236}">
                  <a16:creationId xmlns:a16="http://schemas.microsoft.com/office/drawing/2014/main" id="{7A6529BA-0BEC-43D7-A2BD-271C7CD0EA44}"/>
                </a:ext>
              </a:extLst>
            </p:cNvPr>
            <p:cNvSpPr/>
            <p:nvPr/>
          </p:nvSpPr>
          <p:spPr>
            <a:xfrm>
              <a:off x="630622" y="1458664"/>
              <a:ext cx="6006382"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800" b="1" dirty="0">
                  <a:solidFill>
                    <a:srgbClr val="FFFFFF"/>
                  </a:solidFill>
                  <a:latin typeface="Arial" charset="0"/>
                  <a:ea typeface="Arial" charset="0"/>
                  <a:cs typeface="Arial" charset="0"/>
                </a:rPr>
                <a:t>34</a:t>
              </a: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 of Horror fans are planning to spend a lot or a moderate amount of money on a new smartphone in the next year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(Index 127)</a:t>
              </a:r>
            </a:p>
          </p:txBody>
        </p:sp>
        <p:sp>
          <p:nvSpPr>
            <p:cNvPr id="19" name="Rectangle 18">
              <a:extLst>
                <a:ext uri="{FF2B5EF4-FFF2-40B4-BE49-F238E27FC236}">
                  <a16:creationId xmlns:a16="http://schemas.microsoft.com/office/drawing/2014/main" id="{54D96CBB-73F3-4E0D-9047-BCDCF3A558D9}"/>
                </a:ext>
              </a:extLst>
            </p:cNvPr>
            <p:cNvSpPr/>
            <p:nvPr/>
          </p:nvSpPr>
          <p:spPr>
            <a:xfrm>
              <a:off x="630622" y="3094542"/>
              <a:ext cx="3594537"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 58% ‘keep up to date with developments in technology’</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(index 122)</a:t>
              </a:r>
            </a:p>
          </p:txBody>
        </p:sp>
        <p:sp>
          <p:nvSpPr>
            <p:cNvPr id="20" name="Rectangle 19">
              <a:extLst>
                <a:ext uri="{FF2B5EF4-FFF2-40B4-BE49-F238E27FC236}">
                  <a16:creationId xmlns:a16="http://schemas.microsoft.com/office/drawing/2014/main" id="{6E2B27BF-2D40-4FCB-BD6A-E6612FCBBEB9}"/>
                </a:ext>
              </a:extLst>
            </p:cNvPr>
            <p:cNvSpPr/>
            <p:nvPr/>
          </p:nvSpPr>
          <p:spPr>
            <a:xfrm>
              <a:off x="630623" y="4754698"/>
              <a:ext cx="4288004" cy="1689432"/>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61% own a gaming device &amp; they’re 6</a:t>
              </a:r>
              <a:r>
                <a:rPr lang="en-GB" sz="1800" b="1" dirty="0">
                  <a:solidFill>
                    <a:srgbClr val="FFFFFF"/>
                  </a:solidFill>
                  <a:latin typeface="Arial" charset="0"/>
                  <a:ea typeface="Arial" charset="0"/>
                  <a:cs typeface="Arial" charset="0"/>
                </a:rPr>
                <a:t>8</a:t>
              </a: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 more likely to own a PS4, PS5 or Xbox One</a:t>
              </a:r>
            </a:p>
          </p:txBody>
        </p:sp>
        <p:sp>
          <p:nvSpPr>
            <p:cNvPr id="21" name="Rectangle 20">
              <a:extLst>
                <a:ext uri="{FF2B5EF4-FFF2-40B4-BE49-F238E27FC236}">
                  <a16:creationId xmlns:a16="http://schemas.microsoft.com/office/drawing/2014/main" id="{3AC04119-B363-435E-8012-B3F2B4836F9C}"/>
                </a:ext>
              </a:extLst>
            </p:cNvPr>
            <p:cNvSpPr/>
            <p:nvPr/>
          </p:nvSpPr>
          <p:spPr>
            <a:xfrm>
              <a:off x="5097518" y="4754696"/>
              <a:ext cx="3390846" cy="1696785"/>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43% agree</a:t>
              </a:r>
              <a:r>
                <a:rPr lang="en-GB" sz="1800" b="1" dirty="0">
                  <a:solidFill>
                    <a:srgbClr val="FFFFFF"/>
                  </a:solidFill>
                  <a:latin typeface="Arial" charset="0"/>
                  <a:ea typeface="Arial" charset="0"/>
                  <a:cs typeface="Arial" charset="0"/>
                </a:rPr>
                <a:t> that most of the time they wear sports clothes and trainers </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800" b="1" i="1" u="none" strike="noStrike" kern="1200" cap="none" spc="0" normalizeH="0" baseline="0" noProof="0" dirty="0">
                <a:ln>
                  <a:noFill/>
                </a:ln>
                <a:solidFill>
                  <a:srgbClr val="FFFFFF"/>
                </a:solidFill>
                <a:effectLst/>
                <a:uLnTx/>
                <a:uFillTx/>
                <a:latin typeface="Arial" charset="0"/>
                <a:ea typeface="Arial" charset="0"/>
                <a:cs typeface="Arial" charset="0"/>
              </a:endParaRP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000" b="1" i="1" dirty="0">
                  <a:solidFill>
                    <a:srgbClr val="FFFFFF"/>
                  </a:solidFill>
                  <a:latin typeface="Arial" charset="0"/>
                  <a:ea typeface="Arial" charset="0"/>
                  <a:cs typeface="Arial" charset="0"/>
                </a:rPr>
                <a:t>(Index: 110)</a:t>
              </a:r>
              <a:endParaRPr kumimoji="0" lang="en-GB" sz="300" b="1" i="1"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22" name="Rectangle 21">
              <a:extLst>
                <a:ext uri="{FF2B5EF4-FFF2-40B4-BE49-F238E27FC236}">
                  <a16:creationId xmlns:a16="http://schemas.microsoft.com/office/drawing/2014/main" id="{93F27BE1-42DF-43A4-BC82-5E8489FACBEB}"/>
                </a:ext>
              </a:extLst>
            </p:cNvPr>
            <p:cNvSpPr/>
            <p:nvPr/>
          </p:nvSpPr>
          <p:spPr>
            <a:xfrm>
              <a:off x="6791619" y="1451312"/>
              <a:ext cx="5904878"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Early Adopters: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Horror fans are 40% more likely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to ‘buy new products before their friends’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(Index 147)</a:t>
              </a:r>
            </a:p>
          </p:txBody>
        </p:sp>
        <p:sp>
          <p:nvSpPr>
            <p:cNvPr id="23" name="Rectangle 22">
              <a:extLst>
                <a:ext uri="{FF2B5EF4-FFF2-40B4-BE49-F238E27FC236}">
                  <a16:creationId xmlns:a16="http://schemas.microsoft.com/office/drawing/2014/main" id="{0011CFDD-65F2-4A2B-AB68-1209EA98D718}"/>
                </a:ext>
              </a:extLst>
            </p:cNvPr>
            <p:cNvSpPr/>
            <p:nvPr/>
          </p:nvSpPr>
          <p:spPr>
            <a:xfrm>
              <a:off x="8668985" y="4754696"/>
              <a:ext cx="4027512" cy="1689432"/>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800" b="1" dirty="0">
                  <a:solidFill>
                    <a:srgbClr val="FFFFFF"/>
                  </a:solidFill>
                  <a:latin typeface="Arial" charset="0"/>
                  <a:ea typeface="Arial" charset="0"/>
                  <a:cs typeface="Arial" charset="0"/>
                </a:rPr>
                <a:t>4x more likely to own 9 or more TV subscription services than the avg. UK adult</a:t>
              </a:r>
              <a:endParaRPr kumimoji="0" lang="en-GB" sz="1400" b="1"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24" name="Rectangle 23">
              <a:extLst>
                <a:ext uri="{FF2B5EF4-FFF2-40B4-BE49-F238E27FC236}">
                  <a16:creationId xmlns:a16="http://schemas.microsoft.com/office/drawing/2014/main" id="{33B40526-9506-449E-A02F-9478343F94D9}"/>
                </a:ext>
              </a:extLst>
            </p:cNvPr>
            <p:cNvSpPr/>
            <p:nvPr/>
          </p:nvSpPr>
          <p:spPr>
            <a:xfrm>
              <a:off x="8393915" y="3094542"/>
              <a:ext cx="4302581"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‘It is important my household is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equipped with the latest technology’</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(Index 132)</a:t>
              </a:r>
            </a:p>
          </p:txBody>
        </p:sp>
        <p:sp>
          <p:nvSpPr>
            <p:cNvPr id="25" name="Rectangle 24">
              <a:extLst>
                <a:ext uri="{FF2B5EF4-FFF2-40B4-BE49-F238E27FC236}">
                  <a16:creationId xmlns:a16="http://schemas.microsoft.com/office/drawing/2014/main" id="{FC1FDE9E-85F3-4763-81B5-587B0F63C60B}"/>
                </a:ext>
              </a:extLst>
            </p:cNvPr>
            <p:cNvSpPr/>
            <p:nvPr/>
          </p:nvSpPr>
          <p:spPr>
            <a:xfrm>
              <a:off x="4414345" y="3094542"/>
              <a:ext cx="3802718" cy="1440000"/>
            </a:xfrm>
            <a:prstGeom prst="rect">
              <a:avLst/>
            </a:prstGeom>
            <a:noFill/>
            <a:ln w="12700">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51% ‘I love to buy new gadgets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charset="0"/>
                  <a:ea typeface="Arial" charset="0"/>
                  <a:cs typeface="Arial" charset="0"/>
                </a:rPr>
                <a:t>and appliances’</a:t>
              </a: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dirty="0">
                  <a:ln>
                    <a:noFill/>
                  </a:ln>
                  <a:solidFill>
                    <a:srgbClr val="FFFFFF"/>
                  </a:solidFill>
                  <a:effectLst/>
                  <a:uLnTx/>
                  <a:uFillTx/>
                  <a:latin typeface="Arial" charset="0"/>
                  <a:ea typeface="Arial" charset="0"/>
                  <a:cs typeface="Arial" charset="0"/>
                </a:rPr>
                <a:t>(Index 136)</a:t>
              </a:r>
            </a:p>
          </p:txBody>
        </p:sp>
      </p:grpSp>
    </p:spTree>
    <p:extLst>
      <p:ext uri="{BB962C8B-B14F-4D97-AF65-F5344CB8AC3E}">
        <p14:creationId xmlns:p14="http://schemas.microsoft.com/office/powerpoint/2010/main" val="386152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BRANDS SHOULD EMBRACE THE HORROR GENRE</a:t>
            </a:r>
          </a:p>
        </p:txBody>
      </p:sp>
      <p:sp>
        <p:nvSpPr>
          <p:cNvPr id="3" name="Text Placeholder 2"/>
          <p:cNvSpPr>
            <a:spLocks noGrp="1"/>
          </p:cNvSpPr>
          <p:nvPr>
            <p:ph type="body" sz="quarter" idx="10"/>
          </p:nvPr>
        </p:nvSpPr>
        <p:spPr>
          <a:solidFill>
            <a:schemeClr val="accent4"/>
          </a:solidFill>
        </p:spPr>
        <p:txBody>
          <a:bodyPr anchor="ctr"/>
          <a:lstStyle/>
          <a:p>
            <a:r>
              <a:rPr lang="en-US" sz="2500" dirty="0"/>
              <a:t>Horror audiences are passionate and emotionally engaged</a:t>
            </a:r>
            <a:endParaRPr lang="en-US" dirty="0"/>
          </a:p>
        </p:txBody>
      </p:sp>
      <p:sp>
        <p:nvSpPr>
          <p:cNvPr id="4" name="Text Placeholder 3"/>
          <p:cNvSpPr>
            <a:spLocks noGrp="1"/>
          </p:cNvSpPr>
          <p:nvPr>
            <p:ph type="body" sz="quarter" idx="11"/>
          </p:nvPr>
        </p:nvSpPr>
        <p:spPr>
          <a:xfrm>
            <a:off x="4773576" y="2027237"/>
            <a:ext cx="3780000" cy="3780000"/>
          </a:xfrm>
          <a:solidFill>
            <a:schemeClr val="tx1"/>
          </a:solidFill>
        </p:spPr>
        <p:txBody>
          <a:bodyPr/>
          <a:lstStyle/>
          <a:p>
            <a:r>
              <a:rPr lang="en-US" sz="2500" dirty="0"/>
              <a:t>Horror films are an incredibly efficient way of engaging a young 16-24/34 audience</a:t>
            </a:r>
            <a:endParaRPr lang="en-US" dirty="0"/>
          </a:p>
        </p:txBody>
      </p:sp>
      <p:sp>
        <p:nvSpPr>
          <p:cNvPr id="5" name="Text Placeholder 4"/>
          <p:cNvSpPr>
            <a:spLocks noGrp="1"/>
          </p:cNvSpPr>
          <p:nvPr>
            <p:ph type="body" sz="quarter" idx="12"/>
          </p:nvPr>
        </p:nvSpPr>
        <p:spPr>
          <a:solidFill>
            <a:schemeClr val="accent4"/>
          </a:solidFill>
        </p:spPr>
        <p:txBody>
          <a:bodyPr/>
          <a:lstStyle/>
          <a:p>
            <a:r>
              <a:rPr lang="en-US" sz="2500" dirty="0"/>
              <a:t>The horror audience are early adopters, tech enthusiasts &amp; open to new brands</a:t>
            </a:r>
            <a:endParaRPr lang="en-US" dirty="0"/>
          </a:p>
        </p:txBody>
      </p:sp>
      <p:sp>
        <p:nvSpPr>
          <p:cNvPr id="8" name="Text Placeholder 10"/>
          <p:cNvSpPr>
            <a:spLocks noGrp="1"/>
          </p:cNvSpPr>
          <p:nvPr>
            <p:ph type="body" sz="quarter" idx="14"/>
          </p:nvPr>
        </p:nvSpPr>
        <p:spPr>
          <a:xfrm>
            <a:off x="270000" y="664058"/>
            <a:ext cx="12423740" cy="436608"/>
          </a:xfrm>
        </p:spPr>
        <p:txBody>
          <a:bodyPr/>
          <a:lstStyle/>
          <a:p>
            <a:r>
              <a:rPr lang="en-GB" dirty="0">
                <a:solidFill>
                  <a:srgbClr val="8A8A8D"/>
                </a:solidFill>
              </a:rPr>
              <a:t>Advertisers are missing a trick – horror movies give them a chance to engage a key youth audience</a:t>
            </a:r>
          </a:p>
          <a:p>
            <a:endParaRPr lang="en-US" dirty="0"/>
          </a:p>
        </p:txBody>
      </p:sp>
    </p:spTree>
    <p:extLst>
      <p:ext uri="{BB962C8B-B14F-4D97-AF65-F5344CB8AC3E}">
        <p14:creationId xmlns:p14="http://schemas.microsoft.com/office/powerpoint/2010/main" val="281115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HORROR HAS HAD A RESURGENCE IN RECENT YEARS</a:t>
            </a:r>
          </a:p>
        </p:txBody>
      </p:sp>
      <p:sp>
        <p:nvSpPr>
          <p:cNvPr id="7" name="Text Placeholder 6"/>
          <p:cNvSpPr>
            <a:spLocks noGrp="1"/>
          </p:cNvSpPr>
          <p:nvPr>
            <p:ph type="body" sz="quarter" idx="27"/>
          </p:nvPr>
        </p:nvSpPr>
        <p:spPr/>
        <p:txBody>
          <a:bodyPr/>
          <a:lstStyle/>
          <a:p>
            <a:r>
              <a:rPr lang="en-US" dirty="0"/>
              <a:t>Some of TV’s biggest hits have leant heavily on the horror genre</a:t>
            </a:r>
          </a:p>
          <a:p>
            <a:endParaRPr lang="en-US" dirty="0"/>
          </a:p>
        </p:txBody>
      </p:sp>
      <p:sp>
        <p:nvSpPr>
          <p:cNvPr id="15" name="Text Placeholder 14"/>
          <p:cNvSpPr>
            <a:spLocks noGrp="1"/>
          </p:cNvSpPr>
          <p:nvPr>
            <p:ph type="body" sz="quarter" idx="44"/>
          </p:nvPr>
        </p:nvSpPr>
        <p:spPr>
          <a:xfrm>
            <a:off x="10014760" y="6019318"/>
            <a:ext cx="2928749" cy="939621"/>
          </a:xfrm>
        </p:spPr>
        <p:txBody>
          <a:bodyPr/>
          <a:lstStyle/>
          <a:p>
            <a:r>
              <a:rPr lang="en-US" dirty="0"/>
              <a:t>The Haunting </a:t>
            </a:r>
          </a:p>
          <a:p>
            <a:endParaRPr lang="en-US" dirty="0"/>
          </a:p>
          <a:p>
            <a:r>
              <a:rPr lang="en-US" b="0" dirty="0">
                <a:solidFill>
                  <a:schemeClr val="accent6"/>
                </a:solidFill>
              </a:rPr>
              <a:t>These series encompass the films under the ‘</a:t>
            </a:r>
            <a:r>
              <a:rPr lang="en-US" b="0" dirty="0" err="1">
                <a:solidFill>
                  <a:schemeClr val="accent6"/>
                </a:solidFill>
              </a:rPr>
              <a:t>Flanaverse</a:t>
            </a:r>
            <a:r>
              <a:rPr lang="en-US" b="0" dirty="0">
                <a:solidFill>
                  <a:schemeClr val="accent6"/>
                </a:solidFill>
              </a:rPr>
              <a:t>’ from creator Mike Flanagan. Includes the series The Haunting of Hill House &amp; The Haunting of Bly Manor</a:t>
            </a:r>
          </a:p>
        </p:txBody>
      </p:sp>
      <p:sp>
        <p:nvSpPr>
          <p:cNvPr id="19" name="Text Placeholder 14"/>
          <p:cNvSpPr>
            <a:spLocks noGrp="1"/>
          </p:cNvSpPr>
          <p:nvPr>
            <p:ph type="body" sz="quarter" idx="44"/>
          </p:nvPr>
        </p:nvSpPr>
        <p:spPr>
          <a:xfrm>
            <a:off x="6842988" y="6019318"/>
            <a:ext cx="2928748" cy="939621"/>
          </a:xfrm>
        </p:spPr>
        <p:txBody>
          <a:bodyPr/>
          <a:lstStyle/>
          <a:p>
            <a:r>
              <a:rPr lang="en-US" dirty="0"/>
              <a:t>Stranger Things</a:t>
            </a:r>
          </a:p>
          <a:p>
            <a:endParaRPr lang="en-US" dirty="0"/>
          </a:p>
          <a:p>
            <a:r>
              <a:rPr lang="en-GB" b="0" dirty="0">
                <a:solidFill>
                  <a:schemeClr val="accent6"/>
                </a:solidFill>
              </a:rPr>
              <a:t>It’s one of the most popular original Netflix shows and its cultural imprint was particularly demonstrated last summer with ‘Running Up That Hill’ returning to the charts after its use in the latest series.</a:t>
            </a:r>
          </a:p>
        </p:txBody>
      </p:sp>
      <p:sp>
        <p:nvSpPr>
          <p:cNvPr id="23" name="Text Placeholder 14"/>
          <p:cNvSpPr>
            <a:spLocks noGrp="1"/>
          </p:cNvSpPr>
          <p:nvPr>
            <p:ph type="body" sz="quarter" idx="44"/>
          </p:nvPr>
        </p:nvSpPr>
        <p:spPr>
          <a:xfrm>
            <a:off x="3671214" y="6019318"/>
            <a:ext cx="2928748" cy="939621"/>
          </a:xfrm>
        </p:spPr>
        <p:txBody>
          <a:bodyPr/>
          <a:lstStyle/>
          <a:p>
            <a:r>
              <a:rPr lang="en-US" dirty="0"/>
              <a:t>American Horror Story</a:t>
            </a:r>
          </a:p>
          <a:p>
            <a:endParaRPr lang="en-US" dirty="0"/>
          </a:p>
          <a:p>
            <a:r>
              <a:rPr lang="en-GB" b="0" dirty="0">
                <a:solidFill>
                  <a:schemeClr val="accent6"/>
                </a:solidFill>
              </a:rPr>
              <a:t>Consistently attracted some of Hollywood’s finest stars to the horror genre with Emmys, Golden Globes and SAG Awards as their reward</a:t>
            </a:r>
          </a:p>
        </p:txBody>
      </p:sp>
      <p:sp>
        <p:nvSpPr>
          <p:cNvPr id="24" name="Text Placeholder 14"/>
          <p:cNvSpPr>
            <a:spLocks noGrp="1"/>
          </p:cNvSpPr>
          <p:nvPr>
            <p:ph type="body" sz="quarter" idx="44"/>
          </p:nvPr>
        </p:nvSpPr>
        <p:spPr>
          <a:xfrm>
            <a:off x="499440" y="6019318"/>
            <a:ext cx="2853360" cy="939621"/>
          </a:xfrm>
        </p:spPr>
        <p:txBody>
          <a:bodyPr/>
          <a:lstStyle/>
          <a:p>
            <a:r>
              <a:rPr lang="en-US" dirty="0"/>
              <a:t>The Walking Dead</a:t>
            </a:r>
          </a:p>
          <a:p>
            <a:endParaRPr lang="en-US" dirty="0"/>
          </a:p>
          <a:p>
            <a:r>
              <a:rPr lang="en-GB" b="0" dirty="0">
                <a:solidFill>
                  <a:schemeClr val="accent6"/>
                </a:solidFill>
              </a:rPr>
              <a:t>During its run it was consistently one of the highest rated scripted series on TV in America </a:t>
            </a:r>
          </a:p>
        </p:txBody>
      </p:sp>
      <p:pic>
        <p:nvPicPr>
          <p:cNvPr id="18" name="Picture Placeholder 17">
            <a:extLst>
              <a:ext uri="{FF2B5EF4-FFF2-40B4-BE49-F238E27FC236}">
                <a16:creationId xmlns:a16="http://schemas.microsoft.com/office/drawing/2014/main" id="{0872A780-B5AE-8130-030A-9C55DAD1FAF6}"/>
              </a:ext>
            </a:extLst>
          </p:cNvPr>
          <p:cNvPicPr>
            <a:picLocks noGrp="1" noChangeAspect="1"/>
          </p:cNvPicPr>
          <p:nvPr>
            <p:ph type="pic" sz="quarter" idx="34"/>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pic>
        <p:nvPicPr>
          <p:cNvPr id="20" name="Picture Placeholder 19">
            <a:extLst>
              <a:ext uri="{FF2B5EF4-FFF2-40B4-BE49-F238E27FC236}">
                <a16:creationId xmlns:a16="http://schemas.microsoft.com/office/drawing/2014/main" id="{EB706159-8A71-FAE7-9DCA-BE48A7DD3842}"/>
              </a:ext>
            </a:extLst>
          </p:cNvPr>
          <p:cNvPicPr>
            <a:picLocks noGrp="1" noChangeAspect="1"/>
          </p:cNvPicPr>
          <p:nvPr>
            <p:ph type="pic" sz="quarter" idx="37"/>
          </p:nvPr>
        </p:nvPicPr>
        <p:blipFill>
          <a:blip r:embed="rId3" cstate="print">
            <a:extLst>
              <a:ext uri="{28A0092B-C50C-407E-A947-70E740481C1C}">
                <a14:useLocalDpi xmlns:a14="http://schemas.microsoft.com/office/drawing/2010/main"/>
              </a:ext>
            </a:extLst>
          </a:blip>
          <a:srcRect/>
          <a:stretch>
            <a:fillRect/>
          </a:stretch>
        </p:blipFill>
        <p:spPr>
          <a:prstGeom prst="rect">
            <a:avLst/>
          </a:prstGeom>
        </p:spPr>
      </p:pic>
      <p:pic>
        <p:nvPicPr>
          <p:cNvPr id="21" name="Picture Placeholder 20">
            <a:extLst>
              <a:ext uri="{FF2B5EF4-FFF2-40B4-BE49-F238E27FC236}">
                <a16:creationId xmlns:a16="http://schemas.microsoft.com/office/drawing/2014/main" id="{B8639A5D-3636-02A2-227E-014266DAA0C8}"/>
              </a:ext>
            </a:extLst>
          </p:cNvPr>
          <p:cNvPicPr>
            <a:picLocks noGrp="1" noChangeAspect="1"/>
          </p:cNvPicPr>
          <p:nvPr>
            <p:ph type="pic" sz="quarter" idx="38"/>
          </p:nvPr>
        </p:nvPicPr>
        <p:blipFill>
          <a:blip r:embed="rId4" cstate="print">
            <a:extLst>
              <a:ext uri="{28A0092B-C50C-407E-A947-70E740481C1C}">
                <a14:useLocalDpi xmlns:a14="http://schemas.microsoft.com/office/drawing/2010/main"/>
              </a:ext>
            </a:extLst>
          </a:blip>
          <a:srcRect/>
          <a:stretch>
            <a:fillRect/>
          </a:stretch>
        </p:blipFill>
        <p:spPr>
          <a:prstGeom prst="rect">
            <a:avLst/>
          </a:prstGeom>
        </p:spPr>
      </p:pic>
      <p:pic>
        <p:nvPicPr>
          <p:cNvPr id="27" name="Picture Placeholder 26">
            <a:extLst>
              <a:ext uri="{FF2B5EF4-FFF2-40B4-BE49-F238E27FC236}">
                <a16:creationId xmlns:a16="http://schemas.microsoft.com/office/drawing/2014/main" id="{FACACCAE-261D-3239-CE19-7A6CD8DFB33D}"/>
              </a:ext>
            </a:extLst>
          </p:cNvPr>
          <p:cNvPicPr>
            <a:picLocks noGrp="1" noChangeAspect="1"/>
          </p:cNvPicPr>
          <p:nvPr>
            <p:ph type="pic" sz="quarter" idx="39"/>
          </p:nvPr>
        </p:nvPicPr>
        <p:blipFill>
          <a:blip r:embed="rId5"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155243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HORROR HAS BECOME BIG BUSINESS FOR HOLLYWOOD TOO</a:t>
            </a:r>
          </a:p>
        </p:txBody>
      </p:sp>
      <p:sp>
        <p:nvSpPr>
          <p:cNvPr id="7" name="Text Placeholder 6"/>
          <p:cNvSpPr>
            <a:spLocks noGrp="1"/>
          </p:cNvSpPr>
          <p:nvPr>
            <p:ph type="body" sz="quarter" idx="27"/>
          </p:nvPr>
        </p:nvSpPr>
        <p:spPr/>
        <p:txBody>
          <a:bodyPr/>
          <a:lstStyle/>
          <a:p>
            <a:r>
              <a:rPr lang="en-US" dirty="0"/>
              <a:t>The genre turns big profits for film studios</a:t>
            </a:r>
          </a:p>
        </p:txBody>
      </p:sp>
      <p:sp>
        <p:nvSpPr>
          <p:cNvPr id="19" name="Text Placeholder 14"/>
          <p:cNvSpPr>
            <a:spLocks noGrp="1"/>
          </p:cNvSpPr>
          <p:nvPr>
            <p:ph type="body" sz="quarter" idx="44"/>
          </p:nvPr>
        </p:nvSpPr>
        <p:spPr>
          <a:xfrm>
            <a:off x="6685625" y="6012766"/>
            <a:ext cx="2928749" cy="939621"/>
          </a:xfrm>
        </p:spPr>
        <p:txBody>
          <a:bodyPr/>
          <a:lstStyle/>
          <a:p>
            <a:r>
              <a:rPr lang="en-US" dirty="0"/>
              <a:t>The Conjuring Universe</a:t>
            </a:r>
          </a:p>
          <a:p>
            <a:endParaRPr lang="en-US" b="0" dirty="0">
              <a:solidFill>
                <a:srgbClr val="8A8A8D"/>
              </a:solidFill>
            </a:endParaRPr>
          </a:p>
          <a:p>
            <a:r>
              <a:rPr lang="en-US" b="0" dirty="0">
                <a:solidFill>
                  <a:srgbClr val="8A8A8D"/>
                </a:solidFill>
              </a:rPr>
              <a:t>With multiple successful spin-offs from the original trilogy, Th</a:t>
            </a:r>
            <a:r>
              <a:rPr lang="en-GB" b="0" dirty="0">
                <a:solidFill>
                  <a:srgbClr val="8A8A8D"/>
                </a:solidFill>
              </a:rPr>
              <a:t>e ‘Conjuring Universe’ films have grossed over $1billion worldwide</a:t>
            </a:r>
          </a:p>
        </p:txBody>
      </p:sp>
      <p:sp>
        <p:nvSpPr>
          <p:cNvPr id="23" name="Text Placeholder 14"/>
          <p:cNvSpPr>
            <a:spLocks noGrp="1"/>
          </p:cNvSpPr>
          <p:nvPr>
            <p:ph type="body" sz="quarter" idx="44"/>
          </p:nvPr>
        </p:nvSpPr>
        <p:spPr>
          <a:xfrm>
            <a:off x="3616657" y="6012766"/>
            <a:ext cx="2928749" cy="939621"/>
          </a:xfrm>
        </p:spPr>
        <p:txBody>
          <a:bodyPr/>
          <a:lstStyle/>
          <a:p>
            <a:r>
              <a:rPr lang="en-US" dirty="0"/>
              <a:t>It &amp; It Chapter 2</a:t>
            </a:r>
          </a:p>
          <a:p>
            <a:endParaRPr lang="en-US" dirty="0"/>
          </a:p>
          <a:p>
            <a:pPr lvl="0"/>
            <a:r>
              <a:rPr lang="en-GB" b="0" dirty="0">
                <a:solidFill>
                  <a:srgbClr val="8A8A8D"/>
                </a:solidFill>
              </a:rPr>
              <a:t>One of the most successful horror film series of all time - </a:t>
            </a:r>
            <a:r>
              <a:rPr lang="en-GB" b="0" i="1" dirty="0">
                <a:solidFill>
                  <a:srgbClr val="8A8A8D"/>
                </a:solidFill>
              </a:rPr>
              <a:t>It </a:t>
            </a:r>
            <a:r>
              <a:rPr lang="en-GB" b="0" dirty="0">
                <a:solidFill>
                  <a:srgbClr val="8A8A8D"/>
                </a:solidFill>
              </a:rPr>
              <a:t>remains the biggest grossing horror film ever at the UK box office.</a:t>
            </a:r>
          </a:p>
        </p:txBody>
      </p:sp>
      <p:sp>
        <p:nvSpPr>
          <p:cNvPr id="24" name="Text Placeholder 14"/>
          <p:cNvSpPr>
            <a:spLocks noGrp="1"/>
          </p:cNvSpPr>
          <p:nvPr>
            <p:ph type="body" sz="quarter" idx="44"/>
          </p:nvPr>
        </p:nvSpPr>
        <p:spPr>
          <a:xfrm>
            <a:off x="499440" y="5992023"/>
            <a:ext cx="3117217" cy="981110"/>
          </a:xfrm>
        </p:spPr>
        <p:txBody>
          <a:bodyPr/>
          <a:lstStyle/>
          <a:p>
            <a:r>
              <a:rPr lang="en-US" dirty="0"/>
              <a:t>Get Out </a:t>
            </a:r>
          </a:p>
          <a:p>
            <a:endParaRPr lang="en-US" dirty="0"/>
          </a:p>
          <a:p>
            <a:r>
              <a:rPr lang="en-US" b="0" dirty="0">
                <a:solidFill>
                  <a:schemeClr val="accent6"/>
                </a:solidFill>
              </a:rPr>
              <a:t>2017’s most profitable movie received an Oscar for director Jordan Peele who has become one of the hottest directors in Hollywood and influential directors in the modern horror scene. </a:t>
            </a:r>
          </a:p>
        </p:txBody>
      </p:sp>
      <p:pic>
        <p:nvPicPr>
          <p:cNvPr id="25" name="Picture Placeholder 1">
            <a:extLst>
              <a:ext uri="{FF2B5EF4-FFF2-40B4-BE49-F238E27FC236}">
                <a16:creationId xmlns:a16="http://schemas.microsoft.com/office/drawing/2014/main" id="{12B21A2B-0968-4908-B02D-7EA9D470BF74}"/>
              </a:ext>
            </a:extLst>
          </p:cNvPr>
          <p:cNvPicPr>
            <a:picLocks noGrp="1" noChangeAspect="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p:pic>
      <p:pic>
        <p:nvPicPr>
          <p:cNvPr id="26" name="Picture Placeholder 7">
            <a:extLst>
              <a:ext uri="{FF2B5EF4-FFF2-40B4-BE49-F238E27FC236}">
                <a16:creationId xmlns:a16="http://schemas.microsoft.com/office/drawing/2014/main" id="{466D03C7-202A-4A85-A556-D33B09CE6382}"/>
              </a:ext>
            </a:extLst>
          </p:cNvPr>
          <p:cNvPicPr>
            <a:picLocks noGrp="1" noChangeAspect="1"/>
          </p:cNvPicPr>
          <p:nvPr>
            <p:ph type="pic" sz="quarter" idx="37"/>
          </p:nvPr>
        </p:nvPicPr>
        <p:blipFill>
          <a:blip r:embed="rId3" cstate="screen">
            <a:extLst>
              <a:ext uri="{28A0092B-C50C-407E-A947-70E740481C1C}">
                <a14:useLocalDpi xmlns:a14="http://schemas.microsoft.com/office/drawing/2010/main"/>
              </a:ext>
            </a:extLst>
          </a:blip>
          <a:srcRect/>
          <a:stretch>
            <a:fillRect/>
          </a:stretch>
        </p:blipFill>
        <p:spPr>
          <a:xfrm>
            <a:off x="3616658" y="1538650"/>
            <a:ext cx="2928749" cy="4327251"/>
          </a:xfrm>
        </p:spPr>
      </p:pic>
      <p:sp>
        <p:nvSpPr>
          <p:cNvPr id="10" name="Text Placeholder 14">
            <a:extLst>
              <a:ext uri="{FF2B5EF4-FFF2-40B4-BE49-F238E27FC236}">
                <a16:creationId xmlns:a16="http://schemas.microsoft.com/office/drawing/2014/main" id="{21F685C1-1AB7-3B6D-439E-B443FC08A011}"/>
              </a:ext>
            </a:extLst>
          </p:cNvPr>
          <p:cNvSpPr txBox="1">
            <a:spLocks/>
          </p:cNvSpPr>
          <p:nvPr/>
        </p:nvSpPr>
        <p:spPr bwMode="gray">
          <a:xfrm>
            <a:off x="9754594" y="6012766"/>
            <a:ext cx="2928749" cy="939621"/>
          </a:xfrm>
          <a:prstGeom prst="rect">
            <a:avLst/>
          </a:prstGeom>
        </p:spPr>
        <p:txBody>
          <a:bodyPr vert="horz" lIns="0" tIns="0" rIns="0" bIns="0" rtlCol="0" anchor="t" anchorCtr="0">
            <a:noAutofit/>
          </a:bodyPr>
          <a:lstStyle>
            <a:lvl1pPr marL="0" indent="0" algn="l" defTabSz="961844" rtl="0" eaLnBrk="1" latinLnBrk="0" hangingPunct="1">
              <a:lnSpc>
                <a:spcPts val="1100"/>
              </a:lnSpc>
              <a:spcBef>
                <a:spcPts val="0"/>
              </a:spcBef>
              <a:buClr>
                <a:srgbClr val="FFFFFF"/>
              </a:buClr>
              <a:buSzPct val="100000"/>
              <a:buFont typeface="Arial"/>
              <a:buNone/>
              <a:defRPr sz="1000" b="1" kern="1200" baseline="0">
                <a:solidFill>
                  <a:schemeClr val="tx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US" dirty="0"/>
              <a:t>Smile</a:t>
            </a:r>
          </a:p>
          <a:p>
            <a:endParaRPr lang="en-US" dirty="0"/>
          </a:p>
          <a:p>
            <a:r>
              <a:rPr lang="en-GB" b="0" dirty="0">
                <a:solidFill>
                  <a:srgbClr val="8A8A8D"/>
                </a:solidFill>
              </a:rPr>
              <a:t>One of 2022’s surprise hits, </a:t>
            </a:r>
            <a:r>
              <a:rPr lang="en-GB" b="0" i="1" dirty="0">
                <a:solidFill>
                  <a:srgbClr val="8A8A8D"/>
                </a:solidFill>
              </a:rPr>
              <a:t>Smile</a:t>
            </a:r>
            <a:r>
              <a:rPr lang="en-GB" b="0" dirty="0">
                <a:solidFill>
                  <a:srgbClr val="8A8A8D"/>
                </a:solidFill>
              </a:rPr>
              <a:t> has become one of the top 10 horror films of all time at the UK box office. With a worldwide gross of $200m (off a budget of $17m) it’s a huge success for Paramount. </a:t>
            </a:r>
          </a:p>
        </p:txBody>
      </p:sp>
      <p:pic>
        <p:nvPicPr>
          <p:cNvPr id="12" name="Picture Placeholder 5" descr="A picture containing graphical user interface&#10;&#10;Description automatically generated">
            <a:extLst>
              <a:ext uri="{FF2B5EF4-FFF2-40B4-BE49-F238E27FC236}">
                <a16:creationId xmlns:a16="http://schemas.microsoft.com/office/drawing/2014/main" id="{39C48582-0129-1417-5C3B-1FCEBAEE9F73}"/>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gray">
          <a:xfrm>
            <a:off x="6685623" y="1538648"/>
            <a:ext cx="2928749" cy="4327251"/>
          </a:xfrm>
          <a:prstGeom prst="rect">
            <a:avLst/>
          </a:prstGeom>
          <a:solidFill>
            <a:schemeClr val="accent5"/>
          </a:solidFill>
        </p:spPr>
      </p:pic>
      <p:pic>
        <p:nvPicPr>
          <p:cNvPr id="9" name="Picture Placeholder 8" descr="A person standing in a room&#10;&#10;Description automatically generated with medium confidence">
            <a:extLst>
              <a:ext uri="{FF2B5EF4-FFF2-40B4-BE49-F238E27FC236}">
                <a16:creationId xmlns:a16="http://schemas.microsoft.com/office/drawing/2014/main" id="{2B23FC69-EEA3-41DA-B417-97D08E483DA0}"/>
              </a:ext>
            </a:extLst>
          </p:cNvPr>
          <p:cNvPicPr>
            <a:picLocks noGrp="1" noChangeAspect="1"/>
          </p:cNvPicPr>
          <p:nvPr>
            <p:ph type="pic" sz="quarter" idx="38"/>
          </p:nvPr>
        </p:nvPicPr>
        <p:blipFill>
          <a:blip r:embed="rId5" cstate="print">
            <a:extLst>
              <a:ext uri="{28A0092B-C50C-407E-A947-70E740481C1C}">
                <a14:useLocalDpi xmlns:a14="http://schemas.microsoft.com/office/drawing/2010/main"/>
              </a:ext>
            </a:extLst>
          </a:blip>
          <a:srcRect/>
          <a:stretch>
            <a:fillRect/>
          </a:stretch>
        </p:blipFill>
        <p:spPr>
          <a:xfrm>
            <a:off x="9802813" y="1538288"/>
            <a:ext cx="2928937" cy="4327525"/>
          </a:xfrm>
        </p:spPr>
      </p:pic>
    </p:spTree>
    <p:extLst>
      <p:ext uri="{BB962C8B-B14F-4D97-AF65-F5344CB8AC3E}">
        <p14:creationId xmlns:p14="http://schemas.microsoft.com/office/powerpoint/2010/main" val="115419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696201" y="7215289"/>
            <a:ext cx="5602288" cy="138499"/>
          </a:xfrm>
        </p:spPr>
        <p:txBody>
          <a:bodyPr/>
          <a:lstStyle/>
          <a:p>
            <a:r>
              <a:rPr lang="en-US" dirty="0"/>
              <a:t>Source: DCM Admissions. *</a:t>
            </a:r>
            <a:r>
              <a:rPr lang="en-GB" b="0" i="0" dirty="0">
                <a:solidFill>
                  <a:srgbClr val="242424"/>
                </a:solidFill>
                <a:effectLst/>
              </a:rPr>
              <a:t>2020 removed, only one major horror release due to pandemic closures</a:t>
            </a:r>
            <a:r>
              <a:rPr lang="en-US" sz="900" dirty="0"/>
              <a:t> </a:t>
            </a:r>
            <a:endParaRPr lang="en-US" dirty="0"/>
          </a:p>
        </p:txBody>
      </p:sp>
      <p:sp>
        <p:nvSpPr>
          <p:cNvPr id="3" name="Title 2"/>
          <p:cNvSpPr>
            <a:spLocks noGrp="1"/>
          </p:cNvSpPr>
          <p:nvPr>
            <p:ph type="title"/>
          </p:nvPr>
        </p:nvSpPr>
        <p:spPr/>
        <p:txBody>
          <a:bodyPr/>
          <a:lstStyle/>
          <a:p>
            <a:r>
              <a:rPr lang="en-GB" dirty="0"/>
              <a:t>WE’VE SEEN SUBSTANTIAL INCREASE IN HORROR ADMISSIONS</a:t>
            </a:r>
            <a:endParaRPr lang="en-US" dirty="0"/>
          </a:p>
        </p:txBody>
      </p:sp>
      <p:sp>
        <p:nvSpPr>
          <p:cNvPr id="22" name="Text Placeholder 15"/>
          <p:cNvSpPr>
            <a:spLocks noGrp="1"/>
          </p:cNvSpPr>
          <p:nvPr>
            <p:ph type="body" sz="quarter" idx="4294967295"/>
          </p:nvPr>
        </p:nvSpPr>
        <p:spPr>
          <a:xfrm>
            <a:off x="270624" y="651956"/>
            <a:ext cx="11834940" cy="436608"/>
          </a:xfrm>
          <a:prstGeom prst="rect">
            <a:avLst/>
          </a:prstGeom>
        </p:spPr>
        <p:txBody>
          <a:bodyPr lIns="0" tIns="0" rIns="0" bIns="0"/>
          <a:lstStyle/>
          <a:p>
            <a:pPr lvl="0">
              <a:lnSpc>
                <a:spcPts val="1500"/>
              </a:lnSpc>
            </a:pPr>
            <a:r>
              <a:rPr lang="en-GB" sz="1400" dirty="0">
                <a:solidFill>
                  <a:srgbClr val="8A8A8D"/>
                </a:solidFill>
              </a:rPr>
              <a:t>Horror admissions have significantly increased across the last 7 years, taking a great proportion of box office, driven by successes including </a:t>
            </a:r>
            <a:r>
              <a:rPr lang="en-GB" sz="1400" i="1" dirty="0">
                <a:solidFill>
                  <a:srgbClr val="8A8A8D"/>
                </a:solidFill>
              </a:rPr>
              <a:t>It, Get Out, Nope, Quiet Place, The Conjuring </a:t>
            </a:r>
            <a:r>
              <a:rPr lang="en-GB" sz="1400" dirty="0">
                <a:solidFill>
                  <a:srgbClr val="8A8A8D"/>
                </a:solidFill>
              </a:rPr>
              <a:t>and</a:t>
            </a:r>
            <a:r>
              <a:rPr lang="en-GB" sz="1400" i="1" dirty="0">
                <a:solidFill>
                  <a:srgbClr val="8A8A8D"/>
                </a:solidFill>
              </a:rPr>
              <a:t> Halloween </a:t>
            </a:r>
            <a:r>
              <a:rPr lang="en-GB" sz="1400" dirty="0">
                <a:solidFill>
                  <a:srgbClr val="8A8A8D"/>
                </a:solidFill>
              </a:rPr>
              <a:t>universes. </a:t>
            </a:r>
          </a:p>
        </p:txBody>
      </p:sp>
      <p:sp>
        <p:nvSpPr>
          <p:cNvPr id="5" name="TextBox 4">
            <a:extLst>
              <a:ext uri="{FF2B5EF4-FFF2-40B4-BE49-F238E27FC236}">
                <a16:creationId xmlns:a16="http://schemas.microsoft.com/office/drawing/2014/main" id="{7C2DE5E7-88C8-2D67-F1E7-F9971FD8D797}"/>
              </a:ext>
            </a:extLst>
          </p:cNvPr>
          <p:cNvSpPr txBox="1"/>
          <p:nvPr/>
        </p:nvSpPr>
        <p:spPr>
          <a:xfrm>
            <a:off x="11001375" y="6171406"/>
            <a:ext cx="647700" cy="276999"/>
          </a:xfrm>
          <a:prstGeom prst="rect">
            <a:avLst/>
          </a:prstGeom>
          <a:noFill/>
          <a:ln>
            <a:noFill/>
          </a:ln>
        </p:spPr>
        <p:txBody>
          <a:bodyPr wrap="square" rtlCol="0">
            <a:spAutoFit/>
          </a:bodyPr>
          <a:lstStyle/>
          <a:p>
            <a:r>
              <a:rPr lang="en-GB" sz="1200" dirty="0">
                <a:solidFill>
                  <a:schemeClr val="bg1"/>
                </a:solidFill>
              </a:rPr>
              <a:t>*</a:t>
            </a:r>
          </a:p>
        </p:txBody>
      </p:sp>
      <p:graphicFrame>
        <p:nvGraphicFramePr>
          <p:cNvPr id="8" name="Chart 7">
            <a:extLst>
              <a:ext uri="{FF2B5EF4-FFF2-40B4-BE49-F238E27FC236}">
                <a16:creationId xmlns:a16="http://schemas.microsoft.com/office/drawing/2014/main" id="{2F9AA614-EF24-948B-59CC-514CA33ADA14}"/>
              </a:ext>
            </a:extLst>
          </p:cNvPr>
          <p:cNvGraphicFramePr/>
          <p:nvPr>
            <p:extLst>
              <p:ext uri="{D42A27DB-BD31-4B8C-83A1-F6EECF244321}">
                <p14:modId xmlns:p14="http://schemas.microsoft.com/office/powerpoint/2010/main" val="1350454361"/>
              </p:ext>
            </p:extLst>
          </p:nvPr>
        </p:nvGraphicFramePr>
        <p:xfrm>
          <a:off x="427014" y="1142036"/>
          <a:ext cx="12588921" cy="5676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186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but HORROR ISN’T JUST ABOUT GORE</a:t>
            </a:r>
            <a:endParaRPr lang="en-US" dirty="0"/>
          </a:p>
        </p:txBody>
      </p:sp>
      <p:sp>
        <p:nvSpPr>
          <p:cNvPr id="19" name="Text Placeholder 18"/>
          <p:cNvSpPr>
            <a:spLocks noGrp="1"/>
          </p:cNvSpPr>
          <p:nvPr>
            <p:ph type="body" sz="quarter" idx="50"/>
          </p:nvPr>
        </p:nvSpPr>
        <p:spPr>
          <a:xfrm>
            <a:off x="11028073" y="5322482"/>
            <a:ext cx="1862578" cy="848456"/>
          </a:xfrm>
        </p:spPr>
        <p:txBody>
          <a:bodyPr/>
          <a:lstStyle/>
          <a:p>
            <a:r>
              <a:rPr lang="en-US" dirty="0"/>
              <a:t>The Purge</a:t>
            </a:r>
          </a:p>
          <a:p>
            <a:endParaRPr lang="en-US" dirty="0"/>
          </a:p>
          <a:p>
            <a:pPr lvl="0"/>
            <a:r>
              <a:rPr lang="en-GB" b="0" dirty="0">
                <a:solidFill>
                  <a:srgbClr val="8A8A8D"/>
                </a:solidFill>
              </a:rPr>
              <a:t>Political allegory about government response to growing epidemic of violence</a:t>
            </a:r>
          </a:p>
        </p:txBody>
      </p:sp>
      <p:sp>
        <p:nvSpPr>
          <p:cNvPr id="22" name="Text Placeholder 21"/>
          <p:cNvSpPr>
            <a:spLocks noGrp="1"/>
          </p:cNvSpPr>
          <p:nvPr>
            <p:ph type="body" sz="quarter" idx="27"/>
          </p:nvPr>
        </p:nvSpPr>
        <p:spPr>
          <a:xfrm>
            <a:off x="270623" y="651956"/>
            <a:ext cx="8643819" cy="436608"/>
          </a:xfrm>
        </p:spPr>
        <p:txBody>
          <a:bodyPr/>
          <a:lstStyle/>
          <a:p>
            <a:r>
              <a:rPr lang="en-GB" dirty="0"/>
              <a:t>Horror movies are hugely rich and varied, often dealing with important cultural and social issues</a:t>
            </a:r>
          </a:p>
          <a:p>
            <a:endParaRPr lang="en-US" dirty="0"/>
          </a:p>
        </p:txBody>
      </p:sp>
      <p:sp>
        <p:nvSpPr>
          <p:cNvPr id="29" name="Text Placeholder 18"/>
          <p:cNvSpPr>
            <a:spLocks noGrp="1"/>
          </p:cNvSpPr>
          <p:nvPr>
            <p:ph type="body" sz="quarter" idx="50"/>
          </p:nvPr>
        </p:nvSpPr>
        <p:spPr>
          <a:xfrm>
            <a:off x="6821835" y="5322482"/>
            <a:ext cx="1862578" cy="848456"/>
          </a:xfrm>
        </p:spPr>
        <p:txBody>
          <a:bodyPr/>
          <a:lstStyle/>
          <a:p>
            <a:r>
              <a:rPr lang="en-US" dirty="0"/>
              <a:t>The Invisible Man</a:t>
            </a:r>
          </a:p>
          <a:p>
            <a:endParaRPr lang="en-US" dirty="0"/>
          </a:p>
          <a:p>
            <a:r>
              <a:rPr lang="en-US" b="0" dirty="0">
                <a:solidFill>
                  <a:schemeClr val="accent6"/>
                </a:solidFill>
              </a:rPr>
              <a:t>Abusive relationships and gaslighting</a:t>
            </a:r>
          </a:p>
        </p:txBody>
      </p:sp>
      <p:sp>
        <p:nvSpPr>
          <p:cNvPr id="30" name="Text Placeholder 18"/>
          <p:cNvSpPr>
            <a:spLocks noGrp="1"/>
          </p:cNvSpPr>
          <p:nvPr>
            <p:ph type="body" sz="quarter" idx="50"/>
          </p:nvPr>
        </p:nvSpPr>
        <p:spPr>
          <a:xfrm>
            <a:off x="2615597" y="5322482"/>
            <a:ext cx="1862578" cy="848456"/>
          </a:xfrm>
        </p:spPr>
        <p:txBody>
          <a:bodyPr/>
          <a:lstStyle/>
          <a:p>
            <a:r>
              <a:rPr lang="en-US" dirty="0"/>
              <a:t>A Quiet Place</a:t>
            </a:r>
          </a:p>
          <a:p>
            <a:endParaRPr lang="en-US" dirty="0"/>
          </a:p>
          <a:p>
            <a:r>
              <a:rPr lang="en-US" b="0" dirty="0">
                <a:solidFill>
                  <a:schemeClr val="accent6"/>
                </a:solidFill>
              </a:rPr>
              <a:t>A metaphor about the terror of parenthood &amp; wanting to protect your children</a:t>
            </a:r>
          </a:p>
        </p:txBody>
      </p:sp>
      <p:sp>
        <p:nvSpPr>
          <p:cNvPr id="31" name="Text Placeholder 18"/>
          <p:cNvSpPr>
            <a:spLocks noGrp="1"/>
          </p:cNvSpPr>
          <p:nvPr>
            <p:ph type="body" sz="quarter" idx="50"/>
          </p:nvPr>
        </p:nvSpPr>
        <p:spPr>
          <a:xfrm>
            <a:off x="512478" y="4378719"/>
            <a:ext cx="1862578" cy="848456"/>
          </a:xfrm>
        </p:spPr>
        <p:txBody>
          <a:bodyPr/>
          <a:lstStyle/>
          <a:p>
            <a:r>
              <a:rPr lang="en-US" dirty="0"/>
              <a:t>Get Out</a:t>
            </a:r>
          </a:p>
          <a:p>
            <a:endParaRPr lang="en-US" dirty="0"/>
          </a:p>
          <a:p>
            <a:r>
              <a:rPr lang="en-US" b="0" dirty="0">
                <a:solidFill>
                  <a:schemeClr val="accent6"/>
                </a:solidFill>
              </a:rPr>
              <a:t>Racism in America </a:t>
            </a:r>
          </a:p>
        </p:txBody>
      </p:sp>
      <p:sp>
        <p:nvSpPr>
          <p:cNvPr id="32" name="Text Placeholder 18"/>
          <p:cNvSpPr>
            <a:spLocks noGrp="1"/>
          </p:cNvSpPr>
          <p:nvPr>
            <p:ph type="body" sz="quarter" idx="50"/>
          </p:nvPr>
        </p:nvSpPr>
        <p:spPr>
          <a:xfrm>
            <a:off x="4718716" y="4378719"/>
            <a:ext cx="1862578" cy="848456"/>
          </a:xfrm>
        </p:spPr>
        <p:txBody>
          <a:bodyPr/>
          <a:lstStyle/>
          <a:p>
            <a:r>
              <a:rPr lang="en-US" dirty="0"/>
              <a:t>Us</a:t>
            </a:r>
          </a:p>
          <a:p>
            <a:endParaRPr lang="en-US" dirty="0"/>
          </a:p>
          <a:p>
            <a:r>
              <a:rPr lang="en-GB" b="0" dirty="0">
                <a:solidFill>
                  <a:schemeClr val="accent6"/>
                </a:solidFill>
              </a:rPr>
              <a:t>The cultures of privilege and power in relation to the “American Dream”</a:t>
            </a:r>
            <a:endParaRPr lang="en-US" b="0" dirty="0">
              <a:solidFill>
                <a:schemeClr val="accent6"/>
              </a:solidFill>
            </a:endParaRPr>
          </a:p>
        </p:txBody>
      </p:sp>
      <p:sp>
        <p:nvSpPr>
          <p:cNvPr id="33" name="Text Placeholder 18"/>
          <p:cNvSpPr>
            <a:spLocks noGrp="1"/>
          </p:cNvSpPr>
          <p:nvPr>
            <p:ph type="body" sz="quarter" idx="50"/>
          </p:nvPr>
        </p:nvSpPr>
        <p:spPr>
          <a:xfrm>
            <a:off x="8924953" y="4378719"/>
            <a:ext cx="1862578" cy="848456"/>
          </a:xfrm>
        </p:spPr>
        <p:txBody>
          <a:bodyPr/>
          <a:lstStyle/>
          <a:p>
            <a:r>
              <a:rPr lang="en-US" dirty="0"/>
              <a:t>Unfriended</a:t>
            </a:r>
          </a:p>
          <a:p>
            <a:endParaRPr lang="en-US" dirty="0"/>
          </a:p>
          <a:p>
            <a:r>
              <a:rPr lang="en-US" b="0" dirty="0">
                <a:solidFill>
                  <a:schemeClr val="accent6"/>
                </a:solidFill>
              </a:rPr>
              <a:t>Online/social media bullying</a:t>
            </a:r>
          </a:p>
        </p:txBody>
      </p:sp>
      <p:pic>
        <p:nvPicPr>
          <p:cNvPr id="16" name="Picture Placeholder 15">
            <a:extLst>
              <a:ext uri="{FF2B5EF4-FFF2-40B4-BE49-F238E27FC236}">
                <a16:creationId xmlns:a16="http://schemas.microsoft.com/office/drawing/2014/main" id="{369C2584-CD88-46E7-9213-B4A095E2CB4B}"/>
              </a:ext>
            </a:extLst>
          </p:cNvPr>
          <p:cNvPicPr>
            <a:picLocks noGrp="1" noChangeAspect="1"/>
          </p:cNvPicPr>
          <p:nvPr>
            <p:ph type="pic" sz="quarter" idx="37"/>
          </p:nvPr>
        </p:nvPicPr>
        <p:blipFill>
          <a:blip r:embed="rId2" cstate="screen">
            <a:extLst>
              <a:ext uri="{28A0092B-C50C-407E-A947-70E740481C1C}">
                <a14:useLocalDpi xmlns:a14="http://schemas.microsoft.com/office/drawing/2010/main"/>
              </a:ext>
            </a:extLst>
          </a:blip>
          <a:srcRect/>
          <a:stretch>
            <a:fillRect/>
          </a:stretch>
        </p:blipFill>
        <p:spPr>
          <a:xfrm>
            <a:off x="2615597" y="2480507"/>
            <a:ext cx="1862578" cy="2751975"/>
          </a:xfrm>
        </p:spPr>
      </p:pic>
      <p:pic>
        <p:nvPicPr>
          <p:cNvPr id="35" name="Picture Placeholder 34">
            <a:extLst>
              <a:ext uri="{FF2B5EF4-FFF2-40B4-BE49-F238E27FC236}">
                <a16:creationId xmlns:a16="http://schemas.microsoft.com/office/drawing/2014/main" id="{07EF48E0-FD02-4B02-A872-857F169CA981}"/>
              </a:ext>
            </a:extLst>
          </p:cNvPr>
          <p:cNvPicPr>
            <a:picLocks noGrp="1" noChangeAspect="1"/>
          </p:cNvPicPr>
          <p:nvPr>
            <p:ph type="pic" sz="quarter" idx="40"/>
          </p:nvPr>
        </p:nvPicPr>
        <p:blipFill>
          <a:blip r:embed="rId3" cstate="screen">
            <a:extLst>
              <a:ext uri="{28A0092B-C50C-407E-A947-70E740481C1C}">
                <a14:useLocalDpi xmlns:a14="http://schemas.microsoft.com/office/drawing/2010/main"/>
              </a:ext>
            </a:extLst>
          </a:blip>
          <a:srcRect/>
          <a:stretch>
            <a:fillRect/>
          </a:stretch>
        </p:blipFill>
        <p:spPr>
          <a:xfrm>
            <a:off x="4718716" y="1554677"/>
            <a:ext cx="1862578" cy="2751975"/>
          </a:xfrm>
        </p:spPr>
      </p:pic>
      <p:pic>
        <p:nvPicPr>
          <p:cNvPr id="37" name="Picture Placeholder 36">
            <a:extLst>
              <a:ext uri="{FF2B5EF4-FFF2-40B4-BE49-F238E27FC236}">
                <a16:creationId xmlns:a16="http://schemas.microsoft.com/office/drawing/2014/main" id="{3D6576EB-40C0-4C7C-8B6B-93C9C8DE37D7}"/>
              </a:ext>
            </a:extLst>
          </p:cNvPr>
          <p:cNvPicPr>
            <a:picLocks noGrp="1" noChangeAspect="1"/>
          </p:cNvPicPr>
          <p:nvPr>
            <p:ph type="pic" sz="quarter" idx="46"/>
          </p:nvPr>
        </p:nvPicPr>
        <p:blipFill>
          <a:blip r:embed="rId4" cstate="screen">
            <a:extLst>
              <a:ext uri="{28A0092B-C50C-407E-A947-70E740481C1C}">
                <a14:useLocalDpi xmlns:a14="http://schemas.microsoft.com/office/drawing/2010/main"/>
              </a:ext>
            </a:extLst>
          </a:blip>
          <a:srcRect/>
          <a:stretch>
            <a:fillRect/>
          </a:stretch>
        </p:blipFill>
        <p:spPr>
          <a:xfrm>
            <a:off x="8924954" y="1554677"/>
            <a:ext cx="1862578" cy="2751975"/>
          </a:xfrm>
        </p:spPr>
      </p:pic>
      <p:pic>
        <p:nvPicPr>
          <p:cNvPr id="39" name="Picture Placeholder 38">
            <a:extLst>
              <a:ext uri="{FF2B5EF4-FFF2-40B4-BE49-F238E27FC236}">
                <a16:creationId xmlns:a16="http://schemas.microsoft.com/office/drawing/2014/main" id="{4A24C9A0-89E9-41A4-A571-38B79318D286}"/>
              </a:ext>
            </a:extLst>
          </p:cNvPr>
          <p:cNvPicPr>
            <a:picLocks noGrp="1" noChangeAspect="1"/>
          </p:cNvPicPr>
          <p:nvPr>
            <p:ph type="pic" sz="quarter" idx="49"/>
          </p:nvPr>
        </p:nvPicPr>
        <p:blipFill>
          <a:blip r:embed="rId5" cstate="screen">
            <a:extLst>
              <a:ext uri="{28A0092B-C50C-407E-A947-70E740481C1C}">
                <a14:useLocalDpi xmlns:a14="http://schemas.microsoft.com/office/drawing/2010/main"/>
              </a:ext>
            </a:extLst>
          </a:blip>
          <a:srcRect/>
          <a:stretch>
            <a:fillRect/>
          </a:stretch>
        </p:blipFill>
        <p:spPr>
          <a:xfrm>
            <a:off x="11028072" y="2480507"/>
            <a:ext cx="1862578" cy="2751975"/>
          </a:xfrm>
        </p:spPr>
      </p:pic>
      <p:pic>
        <p:nvPicPr>
          <p:cNvPr id="34" name="Picture Placeholder 1">
            <a:extLst>
              <a:ext uri="{FF2B5EF4-FFF2-40B4-BE49-F238E27FC236}">
                <a16:creationId xmlns:a16="http://schemas.microsoft.com/office/drawing/2014/main" id="{525D20C3-A22E-4CD7-AF60-608CF8AA190A}"/>
              </a:ext>
            </a:extLst>
          </p:cNvPr>
          <p:cNvPicPr>
            <a:picLocks noGrp="1" noChangeAspect="1"/>
          </p:cNvPicPr>
          <p:nvPr>
            <p:ph type="pic" sz="quarter" idx="34"/>
          </p:nvPr>
        </p:nvPicPr>
        <p:blipFill>
          <a:blip r:embed="rId6" cstate="screen">
            <a:extLst>
              <a:ext uri="{28A0092B-C50C-407E-A947-70E740481C1C}">
                <a14:useLocalDpi xmlns:a14="http://schemas.microsoft.com/office/drawing/2010/main"/>
              </a:ext>
            </a:extLst>
          </a:blip>
          <a:srcRect/>
          <a:stretch>
            <a:fillRect/>
          </a:stretch>
        </p:blipFill>
        <p:spPr>
          <a:xfrm>
            <a:off x="512478" y="1554677"/>
            <a:ext cx="1862578" cy="2751975"/>
          </a:xfrm>
        </p:spPr>
      </p:pic>
      <p:pic>
        <p:nvPicPr>
          <p:cNvPr id="6" name="Picture Placeholder 5">
            <a:extLst>
              <a:ext uri="{FF2B5EF4-FFF2-40B4-BE49-F238E27FC236}">
                <a16:creationId xmlns:a16="http://schemas.microsoft.com/office/drawing/2014/main" id="{898B14B4-3FE7-4411-81AB-FA43722EA262}"/>
              </a:ext>
            </a:extLst>
          </p:cNvPr>
          <p:cNvPicPr>
            <a:picLocks noGrp="1" noChangeAspect="1"/>
          </p:cNvPicPr>
          <p:nvPr>
            <p:ph type="pic" sz="quarter" idx="43"/>
          </p:nvPr>
        </p:nvPicPr>
        <p:blipFill>
          <a:blip r:embed="rId7" cstate="screen">
            <a:extLst>
              <a:ext uri="{28A0092B-C50C-407E-A947-70E740481C1C}">
                <a14:useLocalDpi xmlns:a14="http://schemas.microsoft.com/office/drawing/2010/main"/>
              </a:ext>
            </a:extLst>
          </a:blip>
          <a:srcRect/>
          <a:stretch>
            <a:fillRect/>
          </a:stretch>
        </p:blipFill>
        <p:spPr>
          <a:xfrm>
            <a:off x="6821835" y="2480507"/>
            <a:ext cx="1862578" cy="2751975"/>
          </a:xfrm>
        </p:spPr>
      </p:pic>
    </p:spTree>
    <p:extLst>
      <p:ext uri="{BB962C8B-B14F-4D97-AF65-F5344CB8AC3E}">
        <p14:creationId xmlns:p14="http://schemas.microsoft.com/office/powerpoint/2010/main" val="202317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10786" y="7203725"/>
            <a:ext cx="7867460" cy="215444"/>
          </a:xfrm>
          <a:prstGeom prst="rect">
            <a:avLst/>
          </a:prstGeom>
          <a:noFill/>
          <a:ln>
            <a:noFill/>
          </a:ln>
        </p:spPr>
        <p:txBody>
          <a:bodyPr wrap="square" rtlCol="0">
            <a:spAutoFit/>
          </a:bodyPr>
          <a:lstStyle/>
          <a:p>
            <a:pPr algn="r">
              <a:defRPr/>
            </a:pPr>
            <a:r>
              <a:rPr lang="en-GB" sz="800" dirty="0">
                <a:solidFill>
                  <a:srgbClr val="000000"/>
                </a:solidFill>
              </a:rPr>
              <a:t>Source: CAA Film Monitor</a:t>
            </a:r>
          </a:p>
        </p:txBody>
      </p:sp>
      <p:graphicFrame>
        <p:nvGraphicFramePr>
          <p:cNvPr id="5" name="Chart 4"/>
          <p:cNvGraphicFramePr>
            <a:graphicFrameLocks/>
          </p:cNvGraphicFramePr>
          <p:nvPr>
            <p:extLst>
              <p:ext uri="{D42A27DB-BD31-4B8C-83A1-F6EECF244321}">
                <p14:modId xmlns:p14="http://schemas.microsoft.com/office/powerpoint/2010/main" val="1553274770"/>
              </p:ext>
            </p:extLst>
          </p:nvPr>
        </p:nvGraphicFramePr>
        <p:xfrm>
          <a:off x="270000" y="1088565"/>
          <a:ext cx="12763612" cy="585814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37DCE327-FE7B-43D3-AC45-7F917D6EED1C}"/>
              </a:ext>
            </a:extLst>
          </p:cNvPr>
          <p:cNvSpPr txBox="1">
            <a:spLocks/>
          </p:cNvSpPr>
          <p:nvPr/>
        </p:nvSpPr>
        <p:spPr bwMode="gray">
          <a:xfrm>
            <a:off x="270000" y="270000"/>
            <a:ext cx="12413343" cy="297159"/>
          </a:xfrm>
          <a:prstGeom prst="rect">
            <a:avLst/>
          </a:prstGeom>
          <a:ln>
            <a:noFill/>
          </a:ln>
        </p:spPr>
        <p:txBody>
          <a:bodyPr vert="horz" wrap="none" lIns="0" tIns="0" rIns="0" bIns="0" rtlCol="0" anchor="ctr">
            <a:noAutofit/>
          </a:bodyPr>
          <a:lst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GB" dirty="0"/>
              <a:t>HORROR MOVIES SKEW HEAVILY 16-24</a:t>
            </a:r>
            <a:endParaRPr lang="en-US" dirty="0"/>
          </a:p>
        </p:txBody>
      </p:sp>
      <p:sp>
        <p:nvSpPr>
          <p:cNvPr id="8" name="Text Placeholder 21">
            <a:extLst>
              <a:ext uri="{FF2B5EF4-FFF2-40B4-BE49-F238E27FC236}">
                <a16:creationId xmlns:a16="http://schemas.microsoft.com/office/drawing/2014/main" id="{38262B62-64C9-45DE-86AC-3DE03D16D941}"/>
              </a:ext>
            </a:extLst>
          </p:cNvPr>
          <p:cNvSpPr txBox="1">
            <a:spLocks/>
          </p:cNvSpPr>
          <p:nvPr/>
        </p:nvSpPr>
        <p:spPr>
          <a:xfrm>
            <a:off x="161439" y="651956"/>
            <a:ext cx="11425508" cy="43660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0">
              <a:lnSpc>
                <a:spcPts val="1500"/>
              </a:lnSpc>
            </a:pPr>
            <a:r>
              <a:rPr lang="en-GB" sz="1400" dirty="0">
                <a:solidFill>
                  <a:srgbClr val="8A8A8D"/>
                </a:solidFill>
              </a:rPr>
              <a:t>The majority of horror films profile over 50% 16-24 providing an opportunity to reach this young audience with limited wastage</a:t>
            </a:r>
          </a:p>
        </p:txBody>
      </p:sp>
    </p:spTree>
    <p:extLst>
      <p:ext uri="{BB962C8B-B14F-4D97-AF65-F5344CB8AC3E}">
        <p14:creationId xmlns:p14="http://schemas.microsoft.com/office/powerpoint/2010/main" val="28566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7958" y="5442880"/>
            <a:ext cx="12331696" cy="709383"/>
          </a:xfrm>
        </p:spPr>
        <p:txBody>
          <a:bodyPr/>
          <a:lstStyle/>
          <a:p>
            <a:r>
              <a:rPr lang="en-US" dirty="0"/>
              <a:t>2023 horror film slate</a:t>
            </a:r>
          </a:p>
        </p:txBody>
      </p:sp>
      <p:pic>
        <p:nvPicPr>
          <p:cNvPr id="9" name="Picture Placeholder 8">
            <a:extLst>
              <a:ext uri="{FF2B5EF4-FFF2-40B4-BE49-F238E27FC236}">
                <a16:creationId xmlns:a16="http://schemas.microsoft.com/office/drawing/2014/main" id="{FF4179E2-CAB0-67CA-8D13-CA28B8BD7FE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40151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8BE5CF2A-327D-4688-A61C-3AA502037A15}"/>
              </a:ext>
            </a:extLst>
          </p:cNvPr>
          <p:cNvSpPr>
            <a:spLocks noGrp="1"/>
          </p:cNvSpPr>
          <p:nvPr>
            <p:ph idx="1"/>
          </p:nvPr>
        </p:nvSpPr>
        <p:spPr bwMode="gray">
          <a:xfrm>
            <a:off x="302285" y="1841678"/>
            <a:ext cx="8167460" cy="3573465"/>
          </a:xfrm>
        </p:spPr>
        <p:txBody>
          <a:bodyPr/>
          <a:lstStyle/>
          <a:p>
            <a:pPr>
              <a:lnSpc>
                <a:spcPts val="1800"/>
              </a:lnSpc>
            </a:pPr>
            <a:r>
              <a:rPr lang="en-GB" altLang="en-US" sz="1100" dirty="0">
                <a:solidFill>
                  <a:schemeClr val="bg1"/>
                </a:solidFill>
                <a:latin typeface="Arial" pitchFamily="34" charset="0"/>
                <a:cs typeface="Arial" pitchFamily="34" charset="0"/>
              </a:rPr>
              <a:t>SYNOPSIS</a:t>
            </a:r>
          </a:p>
          <a:p>
            <a:pPr>
              <a:lnSpc>
                <a:spcPts val="1800"/>
              </a:lnSpc>
            </a:pPr>
            <a:r>
              <a:rPr lang="en-GB" altLang="en-US" sz="1100" b="0" dirty="0">
                <a:solidFill>
                  <a:schemeClr val="bg1"/>
                </a:solidFill>
                <a:latin typeface="Arial" pitchFamily="34" charset="0"/>
                <a:cs typeface="Arial" pitchFamily="34" charset="0"/>
              </a:rPr>
              <a:t>Gemma, a brilliant roboticist at a toy company who uses artificial intelligence to develop M3GAN, a life-like doll programmed to be a kid's greatest companion and a parent's greatest ally. After unexpectedly gaining custody of her orphaned niece, Gemma enlists the help of the M3GAN prototype - a decision that has unimaginable consequences</a:t>
            </a:r>
          </a:p>
          <a:p>
            <a:pPr>
              <a:lnSpc>
                <a:spcPts val="1800"/>
              </a:lnSpc>
            </a:pPr>
            <a:endParaRPr lang="en-GB" altLang="en-US" sz="1100" dirty="0">
              <a:solidFill>
                <a:schemeClr val="bg1"/>
              </a:solidFill>
              <a:latin typeface="Arial" pitchFamily="34" charset="0"/>
              <a:cs typeface="Arial" pitchFamily="34" charset="0"/>
            </a:endParaRPr>
          </a:p>
          <a:p>
            <a:pPr>
              <a:lnSpc>
                <a:spcPts val="1800"/>
              </a:lnSpc>
            </a:pPr>
            <a:r>
              <a:rPr lang="en-GB" altLang="en-US" sz="1100" dirty="0">
                <a:solidFill>
                  <a:schemeClr val="bg1"/>
                </a:solidFill>
                <a:latin typeface="Arial" pitchFamily="34" charset="0"/>
                <a:cs typeface="Arial" pitchFamily="34" charset="0"/>
              </a:rPr>
              <a:t>CAST</a:t>
            </a:r>
          </a:p>
          <a:p>
            <a:pPr>
              <a:lnSpc>
                <a:spcPts val="1800"/>
              </a:lnSpc>
            </a:pPr>
            <a:r>
              <a:rPr lang="en-GB" altLang="en-US" sz="1100" b="0" dirty="0">
                <a:solidFill>
                  <a:schemeClr val="bg1"/>
                </a:solidFill>
                <a:latin typeface="Arial" pitchFamily="34" charset="0"/>
                <a:cs typeface="Arial" pitchFamily="34" charset="0"/>
              </a:rPr>
              <a:t>Allison Williams, Ronny </a:t>
            </a:r>
            <a:r>
              <a:rPr lang="en-GB" altLang="en-US" sz="1100" b="0" dirty="0" err="1">
                <a:solidFill>
                  <a:schemeClr val="bg1"/>
                </a:solidFill>
                <a:latin typeface="Arial" pitchFamily="34" charset="0"/>
                <a:cs typeface="Arial" pitchFamily="34" charset="0"/>
              </a:rPr>
              <a:t>Chieng</a:t>
            </a:r>
            <a:r>
              <a:rPr lang="en-GB" altLang="en-US" sz="1100" b="0" dirty="0">
                <a:solidFill>
                  <a:schemeClr val="bg1"/>
                </a:solidFill>
                <a:latin typeface="Arial" pitchFamily="34" charset="0"/>
                <a:cs typeface="Arial" pitchFamily="34" charset="0"/>
              </a:rPr>
              <a:t>, Violet McGraw</a:t>
            </a:r>
          </a:p>
          <a:p>
            <a:pPr>
              <a:lnSpc>
                <a:spcPts val="1800"/>
              </a:lnSpc>
            </a:pPr>
            <a:endParaRPr lang="en-GB" altLang="en-US" sz="1100" dirty="0">
              <a:solidFill>
                <a:schemeClr val="bg1"/>
              </a:solidFill>
              <a:latin typeface="Arial" pitchFamily="34" charset="0"/>
              <a:cs typeface="Arial" pitchFamily="34" charset="0"/>
            </a:endParaRPr>
          </a:p>
          <a:p>
            <a:pPr>
              <a:lnSpc>
                <a:spcPts val="1800"/>
              </a:lnSpc>
            </a:pPr>
            <a:r>
              <a:rPr lang="en-GB" altLang="en-US" sz="1100" dirty="0">
                <a:solidFill>
                  <a:schemeClr val="bg1"/>
                </a:solidFill>
                <a:latin typeface="Arial" pitchFamily="34" charset="0"/>
                <a:cs typeface="Arial" pitchFamily="34" charset="0"/>
              </a:rPr>
              <a:t>THE DCM TAKE</a:t>
            </a:r>
          </a:p>
          <a:p>
            <a:pPr>
              <a:lnSpc>
                <a:spcPts val="1800"/>
              </a:lnSpc>
            </a:pPr>
            <a:r>
              <a:rPr lang="en-GB" sz="1100" b="0" i="1" dirty="0">
                <a:solidFill>
                  <a:schemeClr val="bg1"/>
                </a:solidFill>
                <a:latin typeface="Arial" pitchFamily="34" charset="0"/>
                <a:cs typeface="Arial" pitchFamily="34" charset="0"/>
              </a:rPr>
              <a:t>M3GAN</a:t>
            </a:r>
            <a:r>
              <a:rPr lang="en-GB" sz="1100" b="0" dirty="0">
                <a:solidFill>
                  <a:schemeClr val="bg1"/>
                </a:solidFill>
                <a:latin typeface="Arial" pitchFamily="34" charset="0"/>
                <a:cs typeface="Arial" pitchFamily="34" charset="0"/>
              </a:rPr>
              <a:t> is the latest entry in the ‘creepy doll’ sub-genre of horror that we’ve seen can deliver big box office success, as with 2014’s </a:t>
            </a:r>
            <a:r>
              <a:rPr lang="en-GB" sz="1100" b="0" i="1" dirty="0">
                <a:solidFill>
                  <a:schemeClr val="bg1"/>
                </a:solidFill>
                <a:latin typeface="Arial" pitchFamily="34" charset="0"/>
                <a:cs typeface="Arial" pitchFamily="34" charset="0"/>
              </a:rPr>
              <a:t>Annabelle. </a:t>
            </a:r>
            <a:r>
              <a:rPr lang="en-GB" sz="1100" b="0" dirty="0">
                <a:solidFill>
                  <a:schemeClr val="bg1"/>
                </a:solidFill>
                <a:latin typeface="Arial" pitchFamily="34" charset="0"/>
                <a:cs typeface="Arial" pitchFamily="34" charset="0"/>
              </a:rPr>
              <a:t>The film is produced by Jason Blum whose </a:t>
            </a:r>
            <a:r>
              <a:rPr lang="en-GB" sz="1100" b="0" dirty="0" err="1">
                <a:solidFill>
                  <a:schemeClr val="bg1"/>
                </a:solidFill>
                <a:latin typeface="Arial" pitchFamily="34" charset="0"/>
                <a:cs typeface="Arial" pitchFamily="34" charset="0"/>
              </a:rPr>
              <a:t>Blumhouse</a:t>
            </a:r>
            <a:r>
              <a:rPr lang="en-GB" sz="1100" b="0" dirty="0">
                <a:solidFill>
                  <a:schemeClr val="bg1"/>
                </a:solidFill>
                <a:latin typeface="Arial" pitchFamily="34" charset="0"/>
                <a:cs typeface="Arial" pitchFamily="34" charset="0"/>
              </a:rPr>
              <a:t> Productions is responsible for some of the genre’s biggest hits in recent years including the </a:t>
            </a:r>
            <a:r>
              <a:rPr lang="en-GB" sz="1100" b="0" i="1" dirty="0">
                <a:solidFill>
                  <a:schemeClr val="bg1"/>
                </a:solidFill>
                <a:latin typeface="Arial" pitchFamily="34" charset="0"/>
                <a:cs typeface="Arial" pitchFamily="34" charset="0"/>
              </a:rPr>
              <a:t>Paranormal Activity, Insidious, The Purge, Sinister </a:t>
            </a:r>
            <a:r>
              <a:rPr lang="en-GB" sz="1100" b="0" dirty="0">
                <a:solidFill>
                  <a:schemeClr val="bg1"/>
                </a:solidFill>
                <a:latin typeface="Arial" pitchFamily="34" charset="0"/>
                <a:cs typeface="Arial" pitchFamily="34" charset="0"/>
              </a:rPr>
              <a:t>and </a:t>
            </a:r>
            <a:r>
              <a:rPr lang="en-GB" sz="1100" b="0" i="1" dirty="0">
                <a:solidFill>
                  <a:schemeClr val="bg1"/>
                </a:solidFill>
                <a:latin typeface="Arial" pitchFamily="34" charset="0"/>
                <a:cs typeface="Arial" pitchFamily="34" charset="0"/>
              </a:rPr>
              <a:t>Get Out. </a:t>
            </a:r>
            <a:r>
              <a:rPr lang="en-GB" sz="1100" b="0" dirty="0">
                <a:solidFill>
                  <a:schemeClr val="bg1"/>
                </a:solidFill>
                <a:latin typeface="Arial" pitchFamily="34" charset="0"/>
                <a:cs typeface="Arial" pitchFamily="34" charset="0"/>
              </a:rPr>
              <a:t>When the trailer launch, the clip of M3GAN dancing clip went viral highlighting the real potential for this film to have a </a:t>
            </a:r>
            <a:r>
              <a:rPr lang="en-GB" sz="1100" b="0" i="1" dirty="0">
                <a:solidFill>
                  <a:schemeClr val="bg1"/>
                </a:solidFill>
                <a:latin typeface="Arial" pitchFamily="34" charset="0"/>
                <a:cs typeface="Arial" pitchFamily="34" charset="0"/>
              </a:rPr>
              <a:t>Smile</a:t>
            </a:r>
            <a:r>
              <a:rPr lang="en-GB" sz="1100" b="0" dirty="0">
                <a:solidFill>
                  <a:schemeClr val="bg1"/>
                </a:solidFill>
                <a:latin typeface="Arial" pitchFamily="34" charset="0"/>
                <a:cs typeface="Arial" pitchFamily="34" charset="0"/>
              </a:rPr>
              <a:t>-</a:t>
            </a:r>
            <a:r>
              <a:rPr lang="en-GB" sz="1100" b="0" dirty="0" err="1">
                <a:solidFill>
                  <a:schemeClr val="bg1"/>
                </a:solidFill>
                <a:latin typeface="Arial" pitchFamily="34" charset="0"/>
                <a:cs typeface="Arial" pitchFamily="34" charset="0"/>
              </a:rPr>
              <a:t>esque</a:t>
            </a:r>
            <a:r>
              <a:rPr lang="en-GB" sz="1100" b="0" dirty="0">
                <a:solidFill>
                  <a:schemeClr val="bg1"/>
                </a:solidFill>
                <a:latin typeface="Arial" pitchFamily="34" charset="0"/>
                <a:cs typeface="Arial" pitchFamily="34" charset="0"/>
              </a:rPr>
              <a:t> breakout on release. </a:t>
            </a:r>
            <a:r>
              <a:rPr lang="en-GB" sz="1100" b="0" i="1" dirty="0">
                <a:solidFill>
                  <a:schemeClr val="bg1"/>
                </a:solidFill>
                <a:latin typeface="Arial" pitchFamily="34" charset="0"/>
                <a:cs typeface="Arial" pitchFamily="34" charset="0"/>
              </a:rPr>
              <a:t>M3GAN</a:t>
            </a:r>
            <a:r>
              <a:rPr lang="en-GB" sz="1100" b="0" dirty="0">
                <a:solidFill>
                  <a:schemeClr val="bg1"/>
                </a:solidFill>
                <a:latin typeface="Arial" pitchFamily="34" charset="0"/>
                <a:cs typeface="Arial" pitchFamily="34" charset="0"/>
              </a:rPr>
              <a:t> is forecasted to deliver 5 16-34 TVRs so is a very efficient buy for accessing this sought-after, light TV viewing audience. </a:t>
            </a:r>
          </a:p>
        </p:txBody>
      </p:sp>
      <p:sp>
        <p:nvSpPr>
          <p:cNvPr id="5" name="Title 4">
            <a:extLst>
              <a:ext uri="{FF2B5EF4-FFF2-40B4-BE49-F238E27FC236}">
                <a16:creationId xmlns:a16="http://schemas.microsoft.com/office/drawing/2014/main" id="{96D58C6F-AAA5-44A7-9C96-B309160D8317}"/>
              </a:ext>
            </a:extLst>
          </p:cNvPr>
          <p:cNvSpPr>
            <a:spLocks noGrp="1"/>
          </p:cNvSpPr>
          <p:nvPr>
            <p:ph type="title"/>
          </p:nvPr>
        </p:nvSpPr>
        <p:spPr/>
        <p:txBody>
          <a:bodyPr/>
          <a:lstStyle/>
          <a:p>
            <a:r>
              <a:rPr lang="en-GB" dirty="0"/>
              <a:t>M3GAN</a:t>
            </a:r>
            <a:endParaRPr lang="en-US" dirty="0"/>
          </a:p>
        </p:txBody>
      </p:sp>
      <p:sp>
        <p:nvSpPr>
          <p:cNvPr id="8" name="Text Placeholder 7">
            <a:extLst>
              <a:ext uri="{FF2B5EF4-FFF2-40B4-BE49-F238E27FC236}">
                <a16:creationId xmlns:a16="http://schemas.microsoft.com/office/drawing/2014/main" id="{C2A7988D-BBCB-4B53-861D-574B3D754BF4}"/>
              </a:ext>
            </a:extLst>
          </p:cNvPr>
          <p:cNvSpPr>
            <a:spLocks noGrp="1"/>
          </p:cNvSpPr>
          <p:nvPr>
            <p:ph type="body" sz="quarter" idx="14"/>
          </p:nvPr>
        </p:nvSpPr>
        <p:spPr/>
        <p:txBody>
          <a:bodyPr/>
          <a:lstStyle/>
          <a:p>
            <a:r>
              <a:rPr lang="en-US" dirty="0"/>
              <a:t>A modern take on the killer doll that looks set to capture cinemagoers attention</a:t>
            </a:r>
          </a:p>
        </p:txBody>
      </p:sp>
      <p:graphicFrame>
        <p:nvGraphicFramePr>
          <p:cNvPr id="11" name="Table 5">
            <a:extLst>
              <a:ext uri="{FF2B5EF4-FFF2-40B4-BE49-F238E27FC236}">
                <a16:creationId xmlns:a16="http://schemas.microsoft.com/office/drawing/2014/main" id="{9D918563-3EC7-448A-A450-1695179FC611}"/>
              </a:ext>
            </a:extLst>
          </p:cNvPr>
          <p:cNvGraphicFramePr>
            <a:graphicFrameLocks noGrp="1"/>
          </p:cNvGraphicFramePr>
          <p:nvPr>
            <p:extLst>
              <p:ext uri="{D42A27DB-BD31-4B8C-83A1-F6EECF244321}">
                <p14:modId xmlns:p14="http://schemas.microsoft.com/office/powerpoint/2010/main" val="2376945843"/>
              </p:ext>
            </p:extLst>
          </p:nvPr>
        </p:nvGraphicFramePr>
        <p:xfrm>
          <a:off x="250950" y="993181"/>
          <a:ext cx="8043392" cy="662940"/>
        </p:xfrm>
        <a:graphic>
          <a:graphicData uri="http://schemas.openxmlformats.org/drawingml/2006/table">
            <a:tbl>
              <a:tblPr firstRow="1" bandRow="1">
                <a:tableStyleId>{5C22544A-7EE6-4342-B048-85BDC9FD1C3A}</a:tableStyleId>
              </a:tblPr>
              <a:tblGrid>
                <a:gridCol w="1339915">
                  <a:extLst>
                    <a:ext uri="{9D8B030D-6E8A-4147-A177-3AD203B41FA5}">
                      <a16:colId xmlns:a16="http://schemas.microsoft.com/office/drawing/2014/main" val="1043653864"/>
                    </a:ext>
                  </a:extLst>
                </a:gridCol>
                <a:gridCol w="2100703">
                  <a:extLst>
                    <a:ext uri="{9D8B030D-6E8A-4147-A177-3AD203B41FA5}">
                      <a16:colId xmlns:a16="http://schemas.microsoft.com/office/drawing/2014/main" val="1430915649"/>
                    </a:ext>
                  </a:extLst>
                </a:gridCol>
                <a:gridCol w="1138974">
                  <a:extLst>
                    <a:ext uri="{9D8B030D-6E8A-4147-A177-3AD203B41FA5}">
                      <a16:colId xmlns:a16="http://schemas.microsoft.com/office/drawing/2014/main" val="1969532920"/>
                    </a:ext>
                  </a:extLst>
                </a:gridCol>
                <a:gridCol w="1306760">
                  <a:extLst>
                    <a:ext uri="{9D8B030D-6E8A-4147-A177-3AD203B41FA5}">
                      <a16:colId xmlns:a16="http://schemas.microsoft.com/office/drawing/2014/main" val="696929619"/>
                    </a:ext>
                  </a:extLst>
                </a:gridCol>
                <a:gridCol w="2157040">
                  <a:extLst>
                    <a:ext uri="{9D8B030D-6E8A-4147-A177-3AD203B41FA5}">
                      <a16:colId xmlns:a16="http://schemas.microsoft.com/office/drawing/2014/main" val="214587584"/>
                    </a:ext>
                  </a:extLst>
                </a:gridCol>
              </a:tblGrid>
              <a:tr h="344676">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RELEASE DATE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EST. INDUSTRY ADMISSIONS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GENRE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HFSS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ALCOHOL/GAMBLING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209778">
                <a:tc>
                  <a:txBody>
                    <a:bodyPr/>
                    <a:lstStyle/>
                    <a:p>
                      <a:pPr algn="ctr"/>
                      <a:r>
                        <a:rPr lang="en-GB" sz="1050" b="0" kern="1200" dirty="0">
                          <a:solidFill>
                            <a:schemeClr val="bg1"/>
                          </a:solidFill>
                          <a:latin typeface="+mn-lt"/>
                          <a:ea typeface="+mn-ea"/>
                          <a:cs typeface="+mn-cs"/>
                        </a:rPr>
                        <a:t>13 January </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1m</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Horror</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Yes</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Yes</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graphicFrame>
        <p:nvGraphicFramePr>
          <p:cNvPr id="14" name="Table 2">
            <a:extLst>
              <a:ext uri="{FF2B5EF4-FFF2-40B4-BE49-F238E27FC236}">
                <a16:creationId xmlns:a16="http://schemas.microsoft.com/office/drawing/2014/main" id="{3609DACE-B832-4C9A-912A-8045E3FAE3C5}"/>
              </a:ext>
            </a:extLst>
          </p:cNvPr>
          <p:cNvGraphicFramePr>
            <a:graphicFrameLocks noGrp="1"/>
          </p:cNvGraphicFramePr>
          <p:nvPr>
            <p:extLst>
              <p:ext uri="{D42A27DB-BD31-4B8C-83A1-F6EECF244321}">
                <p14:modId xmlns:p14="http://schemas.microsoft.com/office/powerpoint/2010/main" val="3363538298"/>
              </p:ext>
            </p:extLst>
          </p:nvPr>
        </p:nvGraphicFramePr>
        <p:xfrm>
          <a:off x="270000" y="5600701"/>
          <a:ext cx="8088912" cy="1189206"/>
        </p:xfrm>
        <a:graphic>
          <a:graphicData uri="http://schemas.openxmlformats.org/drawingml/2006/table">
            <a:tbl>
              <a:tblPr firstRow="1" bandRow="1">
                <a:tableStyleId>{5C22544A-7EE6-4342-B048-85BDC9FD1C3A}</a:tableStyleId>
              </a:tblPr>
              <a:tblGrid>
                <a:gridCol w="1348152">
                  <a:extLst>
                    <a:ext uri="{9D8B030D-6E8A-4147-A177-3AD203B41FA5}">
                      <a16:colId xmlns:a16="http://schemas.microsoft.com/office/drawing/2014/main" val="1395259455"/>
                    </a:ext>
                  </a:extLst>
                </a:gridCol>
                <a:gridCol w="1348152">
                  <a:extLst>
                    <a:ext uri="{9D8B030D-6E8A-4147-A177-3AD203B41FA5}">
                      <a16:colId xmlns:a16="http://schemas.microsoft.com/office/drawing/2014/main" val="683455642"/>
                    </a:ext>
                  </a:extLst>
                </a:gridCol>
                <a:gridCol w="1348152">
                  <a:extLst>
                    <a:ext uri="{9D8B030D-6E8A-4147-A177-3AD203B41FA5}">
                      <a16:colId xmlns:a16="http://schemas.microsoft.com/office/drawing/2014/main" val="2016657501"/>
                    </a:ext>
                  </a:extLst>
                </a:gridCol>
                <a:gridCol w="1348152">
                  <a:extLst>
                    <a:ext uri="{9D8B030D-6E8A-4147-A177-3AD203B41FA5}">
                      <a16:colId xmlns:a16="http://schemas.microsoft.com/office/drawing/2014/main" val="2752111294"/>
                    </a:ext>
                  </a:extLst>
                </a:gridCol>
                <a:gridCol w="1348152">
                  <a:extLst>
                    <a:ext uri="{9D8B030D-6E8A-4147-A177-3AD203B41FA5}">
                      <a16:colId xmlns:a16="http://schemas.microsoft.com/office/drawing/2014/main" val="1099605818"/>
                    </a:ext>
                  </a:extLst>
                </a:gridCol>
                <a:gridCol w="1348152">
                  <a:extLst>
                    <a:ext uri="{9D8B030D-6E8A-4147-A177-3AD203B41FA5}">
                      <a16:colId xmlns:a16="http://schemas.microsoft.com/office/drawing/2014/main" val="19339951"/>
                    </a:ext>
                  </a:extLst>
                </a:gridCol>
              </a:tblGrid>
              <a:tr h="285444">
                <a:tc>
                  <a:txBody>
                    <a:bodyPr/>
                    <a:lstStyle/>
                    <a:p>
                      <a:pPr algn="ctr"/>
                      <a:endParaRPr lang="en-GB" sz="1050" dirty="0">
                        <a:solidFill>
                          <a:schemeClr val="bg1"/>
                        </a:solidFill>
                      </a:endParaRPr>
                    </a:p>
                  </a:txBody>
                  <a:tcP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Adults (16+)</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16-34 Adults</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16-34 Women</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ABC1 Adults</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ABC1 Women</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0658108"/>
                  </a:ext>
                </a:extLst>
              </a:tr>
              <a:tr h="285444">
                <a:tc>
                  <a:txBody>
                    <a:bodyPr/>
                    <a:lstStyle/>
                    <a:p>
                      <a:pPr algn="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REACH</a:t>
                      </a:r>
                      <a:endParaRPr lang="en-GB" sz="105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1.9%</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4.8%</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5%</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2.3%</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2%</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94699348"/>
                  </a:ext>
                </a:extLst>
              </a:tr>
              <a:tr h="285444">
                <a:tc>
                  <a:txBody>
                    <a:bodyPr/>
                    <a:lstStyle/>
                    <a:p>
                      <a:pPr algn="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IMPACTS</a:t>
                      </a:r>
                      <a:endParaRPr lang="en-GB" sz="105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1,040,748</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806,717</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435,098</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668,171</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304,101</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123583829"/>
                  </a:ext>
                </a:extLst>
              </a:tr>
              <a:tr h="332874">
                <a:tc>
                  <a:txBody>
                    <a:bodyPr/>
                    <a:lstStyle/>
                    <a:p>
                      <a:pPr marL="0" marR="0" lvl="0" indent="0" algn="r" defTabSz="961844" rtl="0" eaLnBrk="1" fontAlgn="auto" latinLnBrk="0" hangingPunct="1">
                        <a:lnSpc>
                          <a:spcPts val="1800"/>
                        </a:lnSpc>
                        <a:spcBef>
                          <a:spcPts val="0"/>
                        </a:spcBef>
                        <a:spcAft>
                          <a:spcPts val="0"/>
                        </a:spcAft>
                        <a:buClr>
                          <a:srgbClr val="FFFFFF"/>
                        </a:buClr>
                        <a:buSzPct val="100000"/>
                        <a:buFont typeface="Arial"/>
                        <a:buNone/>
                        <a:tabLst/>
                        <a:defRPr/>
                      </a:pP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TVRS</a:t>
                      </a: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2</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5</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6</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3</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2</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19276226"/>
                  </a:ext>
                </a:extLst>
              </a:tr>
            </a:tbl>
          </a:graphicData>
        </a:graphic>
      </p:graphicFrame>
      <p:pic>
        <p:nvPicPr>
          <p:cNvPr id="2" name="Picture 1">
            <a:extLst>
              <a:ext uri="{FF2B5EF4-FFF2-40B4-BE49-F238E27FC236}">
                <a16:creationId xmlns:a16="http://schemas.microsoft.com/office/drawing/2014/main" id="{BF90B663-88FB-C1E5-1856-ED6746E1270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626763" y="993181"/>
            <a:ext cx="4399398" cy="5464344"/>
          </a:xfrm>
          <a:prstGeom prst="rect">
            <a:avLst/>
          </a:prstGeom>
        </p:spPr>
      </p:pic>
      <p:sp>
        <p:nvSpPr>
          <p:cNvPr id="9" name="Rectangle 8">
            <a:extLst>
              <a:ext uri="{FF2B5EF4-FFF2-40B4-BE49-F238E27FC236}">
                <a16:creationId xmlns:a16="http://schemas.microsoft.com/office/drawing/2014/main" id="{A953A1B3-8955-4DC9-9ECD-BE5F0B32C7B9}"/>
              </a:ext>
            </a:extLst>
          </p:cNvPr>
          <p:cNvSpPr/>
          <p:nvPr/>
        </p:nvSpPr>
        <p:spPr>
          <a:xfrm>
            <a:off x="11069746" y="7198930"/>
            <a:ext cx="2334292" cy="194925"/>
          </a:xfrm>
          <a:prstGeom prst="rect">
            <a:avLst/>
          </a:prstGeom>
        </p:spPr>
        <p:txBody>
          <a:bodyPr wrap="none">
            <a:spAutoFit/>
          </a:bodyPr>
          <a:lstStyle/>
          <a:p>
            <a:pPr marL="0" marR="0" lvl="0" indent="0" algn="r" defTabSz="961844" rtl="0" eaLnBrk="1" fontAlgn="auto" latinLnBrk="0" hangingPunct="1">
              <a:lnSpc>
                <a:spcPts val="842"/>
              </a:lnSpc>
              <a:spcBef>
                <a:spcPts val="0"/>
              </a:spcBef>
              <a:spcAft>
                <a:spcPts val="0"/>
              </a:spcAft>
              <a:buClr>
                <a:srgbClr val="FFFFFF"/>
              </a:buClr>
              <a:buSzPct val="100000"/>
              <a:buFontTx/>
              <a:buNone/>
              <a:tabLst/>
              <a:defRPr/>
            </a:pPr>
            <a:r>
              <a:rPr kumimoji="0" lang="en-GB" sz="700" i="0" u="none" strike="noStrike" kern="1200" cap="none" spc="0" normalizeH="0" baseline="0" noProof="0" dirty="0">
                <a:ln>
                  <a:noFill/>
                </a:ln>
                <a:solidFill>
                  <a:srgbClr val="000000"/>
                </a:solidFill>
                <a:effectLst/>
                <a:uLnTx/>
                <a:uFillTx/>
                <a:latin typeface="Arial"/>
                <a:ea typeface="+mn-ea"/>
                <a:cs typeface="+mn-cs"/>
              </a:rPr>
              <a:t>Source: DCM Planner, based on industry admissions</a:t>
            </a:r>
            <a:endParaRPr kumimoji="0" lang="en-US" sz="70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6251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8BE5CF2A-327D-4688-A61C-3AA502037A15}"/>
              </a:ext>
            </a:extLst>
          </p:cNvPr>
          <p:cNvSpPr>
            <a:spLocks noGrp="1"/>
          </p:cNvSpPr>
          <p:nvPr>
            <p:ph idx="1"/>
          </p:nvPr>
        </p:nvSpPr>
        <p:spPr bwMode="gray">
          <a:xfrm>
            <a:off x="296716" y="1841678"/>
            <a:ext cx="7996545" cy="3573465"/>
          </a:xfrm>
        </p:spPr>
        <p:txBody>
          <a:bodyPr/>
          <a:lstStyle/>
          <a:p>
            <a:pPr>
              <a:lnSpc>
                <a:spcPts val="1800"/>
              </a:lnSpc>
            </a:pPr>
            <a:r>
              <a:rPr lang="en-GB" altLang="en-US" sz="1100" dirty="0">
                <a:solidFill>
                  <a:schemeClr val="bg1"/>
                </a:solidFill>
                <a:latin typeface="Arial" pitchFamily="34" charset="0"/>
                <a:cs typeface="Arial" pitchFamily="34" charset="0"/>
              </a:rPr>
              <a:t>SYNOPSIS</a:t>
            </a:r>
          </a:p>
          <a:p>
            <a:pPr>
              <a:lnSpc>
                <a:spcPts val="1800"/>
              </a:lnSpc>
            </a:pPr>
            <a:r>
              <a:rPr lang="en-GB" altLang="en-US" sz="1100" b="0" dirty="0">
                <a:solidFill>
                  <a:schemeClr val="bg1"/>
                </a:solidFill>
                <a:latin typeface="Arial" pitchFamily="34" charset="0"/>
                <a:cs typeface="Arial" pitchFamily="34" charset="0"/>
              </a:rPr>
              <a:t>While vacationing at a remote cabin, a young girl and her parents are taken hostage by four armed strangers who demand that the family make an unthinkable choice to avert the apocalypse. With limited access to the outside world, the family must decide what they believe before all is lost…</a:t>
            </a:r>
          </a:p>
          <a:p>
            <a:pPr>
              <a:lnSpc>
                <a:spcPts val="1800"/>
              </a:lnSpc>
            </a:pPr>
            <a:endParaRPr lang="en-GB" altLang="en-US" sz="1100" dirty="0">
              <a:solidFill>
                <a:schemeClr val="bg1"/>
              </a:solidFill>
              <a:latin typeface="Arial" pitchFamily="34" charset="0"/>
              <a:cs typeface="Arial" pitchFamily="34" charset="0"/>
            </a:endParaRPr>
          </a:p>
          <a:p>
            <a:pPr>
              <a:lnSpc>
                <a:spcPts val="1800"/>
              </a:lnSpc>
            </a:pPr>
            <a:r>
              <a:rPr lang="en-GB" altLang="en-US" sz="1100" dirty="0">
                <a:solidFill>
                  <a:schemeClr val="bg1"/>
                </a:solidFill>
                <a:latin typeface="Arial" pitchFamily="34" charset="0"/>
                <a:cs typeface="Arial" pitchFamily="34" charset="0"/>
              </a:rPr>
              <a:t>CAST</a:t>
            </a:r>
          </a:p>
          <a:p>
            <a:pPr>
              <a:lnSpc>
                <a:spcPts val="1800"/>
              </a:lnSpc>
            </a:pPr>
            <a:r>
              <a:rPr lang="en-GB" altLang="en-US" sz="1100" b="0" dirty="0">
                <a:solidFill>
                  <a:schemeClr val="bg1"/>
                </a:solidFill>
                <a:latin typeface="Arial" pitchFamily="34" charset="0"/>
                <a:cs typeface="Arial" pitchFamily="34" charset="0"/>
              </a:rPr>
              <a:t>Dave Bautista, Rupert Grint, Jonathon Groff and Ben Aldridge</a:t>
            </a:r>
          </a:p>
          <a:p>
            <a:pPr>
              <a:lnSpc>
                <a:spcPts val="1800"/>
              </a:lnSpc>
            </a:pPr>
            <a:endParaRPr lang="en-GB" altLang="en-US" sz="1100" dirty="0">
              <a:solidFill>
                <a:schemeClr val="bg1"/>
              </a:solidFill>
              <a:latin typeface="Arial" pitchFamily="34" charset="0"/>
              <a:cs typeface="Arial" pitchFamily="34" charset="0"/>
            </a:endParaRPr>
          </a:p>
          <a:p>
            <a:pPr>
              <a:lnSpc>
                <a:spcPts val="1800"/>
              </a:lnSpc>
            </a:pPr>
            <a:r>
              <a:rPr lang="en-GB" altLang="en-US" sz="1100" dirty="0">
                <a:solidFill>
                  <a:schemeClr val="bg1"/>
                </a:solidFill>
                <a:latin typeface="Arial" pitchFamily="34" charset="0"/>
                <a:cs typeface="Arial" pitchFamily="34" charset="0"/>
              </a:rPr>
              <a:t>THE DCM TAKE</a:t>
            </a:r>
          </a:p>
          <a:p>
            <a:pPr>
              <a:lnSpc>
                <a:spcPts val="1800"/>
              </a:lnSpc>
            </a:pPr>
            <a:r>
              <a:rPr lang="en-GB" altLang="en-US" sz="1100" b="0" dirty="0">
                <a:solidFill>
                  <a:schemeClr val="bg1"/>
                </a:solidFill>
                <a:latin typeface="Arial" pitchFamily="34" charset="0"/>
                <a:cs typeface="Arial" pitchFamily="34" charset="0"/>
              </a:rPr>
              <a:t>Plot-twist visionary M Night Shyamalan is back with his next enticing project which will no doubt not be quite what it first appears to be. Shyamalan – arguably most widely known for </a:t>
            </a:r>
            <a:r>
              <a:rPr lang="en-GB" altLang="en-US" sz="1100" b="0" i="1" dirty="0">
                <a:solidFill>
                  <a:schemeClr val="bg1"/>
                </a:solidFill>
                <a:latin typeface="Arial" pitchFamily="34" charset="0"/>
                <a:cs typeface="Arial" pitchFamily="34" charset="0"/>
              </a:rPr>
              <a:t>The Sixth Sense </a:t>
            </a:r>
            <a:r>
              <a:rPr lang="en-GB" altLang="en-US" sz="1100" b="0" dirty="0">
                <a:solidFill>
                  <a:schemeClr val="bg1"/>
                </a:solidFill>
                <a:latin typeface="Arial" pitchFamily="34" charset="0"/>
                <a:cs typeface="Arial" pitchFamily="34" charset="0"/>
              </a:rPr>
              <a:t>– continues to be prolific with his most recent successes including </a:t>
            </a:r>
            <a:r>
              <a:rPr lang="en-GB" altLang="en-US" sz="1100" b="0" i="1" dirty="0">
                <a:solidFill>
                  <a:schemeClr val="bg1"/>
                </a:solidFill>
                <a:latin typeface="Arial" pitchFamily="34" charset="0"/>
                <a:cs typeface="Arial" pitchFamily="34" charset="0"/>
              </a:rPr>
              <a:t>Glass (2019) </a:t>
            </a:r>
            <a:r>
              <a:rPr lang="en-GB" altLang="en-US" sz="1100" b="0" dirty="0">
                <a:solidFill>
                  <a:schemeClr val="bg1"/>
                </a:solidFill>
                <a:latin typeface="Arial" pitchFamily="34" charset="0"/>
                <a:cs typeface="Arial" pitchFamily="34" charset="0"/>
              </a:rPr>
              <a:t>&amp; </a:t>
            </a:r>
            <a:r>
              <a:rPr lang="en-GB" altLang="en-US" sz="1100" b="0" i="1" dirty="0">
                <a:solidFill>
                  <a:schemeClr val="bg1"/>
                </a:solidFill>
                <a:latin typeface="Arial" pitchFamily="34" charset="0"/>
                <a:cs typeface="Arial" pitchFamily="34" charset="0"/>
              </a:rPr>
              <a:t>Split (2016), </a:t>
            </a:r>
            <a:r>
              <a:rPr lang="en-GB" altLang="en-US" sz="1100" b="0" dirty="0">
                <a:solidFill>
                  <a:schemeClr val="bg1"/>
                </a:solidFill>
                <a:latin typeface="Arial" pitchFamily="34" charset="0"/>
                <a:cs typeface="Arial" pitchFamily="34" charset="0"/>
              </a:rPr>
              <a:t>which both grossed over £10m at the UK box office. A director that never shies away from the absurd, audiences can expect to be taken on quite the ride with this latest film, an adaptation of the book ‘The Cabin At The End of the World’. As seen with Shyamalan’s previous films, we expect this film to deliver a predominantly 16-34 audience and provide brands with a highly efficient buy at major release CPT.</a:t>
            </a:r>
          </a:p>
        </p:txBody>
      </p:sp>
      <p:sp>
        <p:nvSpPr>
          <p:cNvPr id="5" name="Title 4">
            <a:extLst>
              <a:ext uri="{FF2B5EF4-FFF2-40B4-BE49-F238E27FC236}">
                <a16:creationId xmlns:a16="http://schemas.microsoft.com/office/drawing/2014/main" id="{96D58C6F-AAA5-44A7-9C96-B309160D8317}"/>
              </a:ext>
            </a:extLst>
          </p:cNvPr>
          <p:cNvSpPr>
            <a:spLocks noGrp="1"/>
          </p:cNvSpPr>
          <p:nvPr>
            <p:ph type="title"/>
          </p:nvPr>
        </p:nvSpPr>
        <p:spPr/>
        <p:txBody>
          <a:bodyPr/>
          <a:lstStyle/>
          <a:p>
            <a:r>
              <a:rPr lang="en-GB" dirty="0"/>
              <a:t>KNOCK AT THE CABIN</a:t>
            </a:r>
            <a:endParaRPr lang="en-US" dirty="0"/>
          </a:p>
        </p:txBody>
      </p:sp>
      <p:sp>
        <p:nvSpPr>
          <p:cNvPr id="8" name="Text Placeholder 7">
            <a:extLst>
              <a:ext uri="{FF2B5EF4-FFF2-40B4-BE49-F238E27FC236}">
                <a16:creationId xmlns:a16="http://schemas.microsoft.com/office/drawing/2014/main" id="{C2A7988D-BBCB-4B53-861D-574B3D754BF4}"/>
              </a:ext>
            </a:extLst>
          </p:cNvPr>
          <p:cNvSpPr>
            <a:spLocks noGrp="1"/>
          </p:cNvSpPr>
          <p:nvPr>
            <p:ph type="body" sz="quarter" idx="14"/>
          </p:nvPr>
        </p:nvSpPr>
        <p:spPr/>
        <p:txBody>
          <a:bodyPr/>
          <a:lstStyle/>
          <a:p>
            <a:r>
              <a:rPr lang="en-GB" dirty="0"/>
              <a:t>Upcoming apocalyptic psychological horror from M Night Shyamalan</a:t>
            </a:r>
            <a:endParaRPr lang="en-US" dirty="0"/>
          </a:p>
        </p:txBody>
      </p:sp>
      <p:graphicFrame>
        <p:nvGraphicFramePr>
          <p:cNvPr id="11" name="Table 5">
            <a:extLst>
              <a:ext uri="{FF2B5EF4-FFF2-40B4-BE49-F238E27FC236}">
                <a16:creationId xmlns:a16="http://schemas.microsoft.com/office/drawing/2014/main" id="{9D918563-3EC7-448A-A450-1695179FC611}"/>
              </a:ext>
            </a:extLst>
          </p:cNvPr>
          <p:cNvGraphicFramePr>
            <a:graphicFrameLocks noGrp="1"/>
          </p:cNvGraphicFramePr>
          <p:nvPr>
            <p:extLst>
              <p:ext uri="{D42A27DB-BD31-4B8C-83A1-F6EECF244321}">
                <p14:modId xmlns:p14="http://schemas.microsoft.com/office/powerpoint/2010/main" val="645312598"/>
              </p:ext>
            </p:extLst>
          </p:nvPr>
        </p:nvGraphicFramePr>
        <p:xfrm>
          <a:off x="250950" y="993181"/>
          <a:ext cx="8015595" cy="662940"/>
        </p:xfrm>
        <a:graphic>
          <a:graphicData uri="http://schemas.openxmlformats.org/drawingml/2006/table">
            <a:tbl>
              <a:tblPr firstRow="1" bandRow="1">
                <a:tableStyleId>{5C22544A-7EE6-4342-B048-85BDC9FD1C3A}</a:tableStyleId>
              </a:tblPr>
              <a:tblGrid>
                <a:gridCol w="1335285">
                  <a:extLst>
                    <a:ext uri="{9D8B030D-6E8A-4147-A177-3AD203B41FA5}">
                      <a16:colId xmlns:a16="http://schemas.microsoft.com/office/drawing/2014/main" val="1043653864"/>
                    </a:ext>
                  </a:extLst>
                </a:gridCol>
                <a:gridCol w="2093443">
                  <a:extLst>
                    <a:ext uri="{9D8B030D-6E8A-4147-A177-3AD203B41FA5}">
                      <a16:colId xmlns:a16="http://schemas.microsoft.com/office/drawing/2014/main" val="1430915649"/>
                    </a:ext>
                  </a:extLst>
                </a:gridCol>
                <a:gridCol w="1135038">
                  <a:extLst>
                    <a:ext uri="{9D8B030D-6E8A-4147-A177-3AD203B41FA5}">
                      <a16:colId xmlns:a16="http://schemas.microsoft.com/office/drawing/2014/main" val="1969532920"/>
                    </a:ext>
                  </a:extLst>
                </a:gridCol>
                <a:gridCol w="1302244">
                  <a:extLst>
                    <a:ext uri="{9D8B030D-6E8A-4147-A177-3AD203B41FA5}">
                      <a16:colId xmlns:a16="http://schemas.microsoft.com/office/drawing/2014/main" val="696929619"/>
                    </a:ext>
                  </a:extLst>
                </a:gridCol>
                <a:gridCol w="2149585">
                  <a:extLst>
                    <a:ext uri="{9D8B030D-6E8A-4147-A177-3AD203B41FA5}">
                      <a16:colId xmlns:a16="http://schemas.microsoft.com/office/drawing/2014/main" val="214587584"/>
                    </a:ext>
                  </a:extLst>
                </a:gridCol>
              </a:tblGrid>
              <a:tr h="344676">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RELEASE DATE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EST. INDUSTRY ADMISSIONS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GENRE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HFSS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chemeClr val="accent4"/>
                          </a:solidFill>
                          <a:latin typeface="+mn-lt"/>
                          <a:ea typeface="+mn-ea"/>
                          <a:cs typeface="+mn-cs"/>
                        </a:rPr>
                        <a:t>ALCOHOL/GAMBLING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209778">
                <a:tc>
                  <a:txBody>
                    <a:bodyPr/>
                    <a:lstStyle/>
                    <a:p>
                      <a:pPr algn="ctr"/>
                      <a:r>
                        <a:rPr lang="en-GB" sz="1050" b="0" kern="1200" dirty="0">
                          <a:solidFill>
                            <a:schemeClr val="bg1"/>
                          </a:solidFill>
                          <a:latin typeface="+mn-lt"/>
                          <a:ea typeface="+mn-ea"/>
                          <a:cs typeface="+mn-cs"/>
                        </a:rPr>
                        <a:t>3 February</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660k</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Horror</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Yes</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kern="1200" dirty="0">
                          <a:solidFill>
                            <a:schemeClr val="bg1"/>
                          </a:solidFill>
                          <a:latin typeface="+mn-lt"/>
                          <a:ea typeface="+mn-ea"/>
                          <a:cs typeface="+mn-cs"/>
                        </a:rPr>
                        <a:t>Yes</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graphicFrame>
        <p:nvGraphicFramePr>
          <p:cNvPr id="14" name="Table 2">
            <a:extLst>
              <a:ext uri="{FF2B5EF4-FFF2-40B4-BE49-F238E27FC236}">
                <a16:creationId xmlns:a16="http://schemas.microsoft.com/office/drawing/2014/main" id="{3609DACE-B832-4C9A-912A-8045E3FAE3C5}"/>
              </a:ext>
            </a:extLst>
          </p:cNvPr>
          <p:cNvGraphicFramePr>
            <a:graphicFrameLocks noGrp="1"/>
          </p:cNvGraphicFramePr>
          <p:nvPr>
            <p:extLst>
              <p:ext uri="{D42A27DB-BD31-4B8C-83A1-F6EECF244321}">
                <p14:modId xmlns:p14="http://schemas.microsoft.com/office/powerpoint/2010/main" val="3122553235"/>
              </p:ext>
            </p:extLst>
          </p:nvPr>
        </p:nvGraphicFramePr>
        <p:xfrm>
          <a:off x="270000" y="5600701"/>
          <a:ext cx="7996548" cy="1189206"/>
        </p:xfrm>
        <a:graphic>
          <a:graphicData uri="http://schemas.openxmlformats.org/drawingml/2006/table">
            <a:tbl>
              <a:tblPr firstRow="1" bandRow="1">
                <a:tableStyleId>{5C22544A-7EE6-4342-B048-85BDC9FD1C3A}</a:tableStyleId>
              </a:tblPr>
              <a:tblGrid>
                <a:gridCol w="1332758">
                  <a:extLst>
                    <a:ext uri="{9D8B030D-6E8A-4147-A177-3AD203B41FA5}">
                      <a16:colId xmlns:a16="http://schemas.microsoft.com/office/drawing/2014/main" val="1395259455"/>
                    </a:ext>
                  </a:extLst>
                </a:gridCol>
                <a:gridCol w="1332758">
                  <a:extLst>
                    <a:ext uri="{9D8B030D-6E8A-4147-A177-3AD203B41FA5}">
                      <a16:colId xmlns:a16="http://schemas.microsoft.com/office/drawing/2014/main" val="683455642"/>
                    </a:ext>
                  </a:extLst>
                </a:gridCol>
                <a:gridCol w="1332758">
                  <a:extLst>
                    <a:ext uri="{9D8B030D-6E8A-4147-A177-3AD203B41FA5}">
                      <a16:colId xmlns:a16="http://schemas.microsoft.com/office/drawing/2014/main" val="2016657501"/>
                    </a:ext>
                  </a:extLst>
                </a:gridCol>
                <a:gridCol w="1332758">
                  <a:extLst>
                    <a:ext uri="{9D8B030D-6E8A-4147-A177-3AD203B41FA5}">
                      <a16:colId xmlns:a16="http://schemas.microsoft.com/office/drawing/2014/main" val="2752111294"/>
                    </a:ext>
                  </a:extLst>
                </a:gridCol>
                <a:gridCol w="1332758">
                  <a:extLst>
                    <a:ext uri="{9D8B030D-6E8A-4147-A177-3AD203B41FA5}">
                      <a16:colId xmlns:a16="http://schemas.microsoft.com/office/drawing/2014/main" val="1099605818"/>
                    </a:ext>
                  </a:extLst>
                </a:gridCol>
                <a:gridCol w="1332758">
                  <a:extLst>
                    <a:ext uri="{9D8B030D-6E8A-4147-A177-3AD203B41FA5}">
                      <a16:colId xmlns:a16="http://schemas.microsoft.com/office/drawing/2014/main" val="19339951"/>
                    </a:ext>
                  </a:extLst>
                </a:gridCol>
              </a:tblGrid>
              <a:tr h="285444">
                <a:tc>
                  <a:txBody>
                    <a:bodyPr/>
                    <a:lstStyle/>
                    <a:p>
                      <a:pPr algn="ctr"/>
                      <a:endParaRPr lang="en-GB" sz="1050" dirty="0">
                        <a:solidFill>
                          <a:schemeClr val="bg1"/>
                        </a:solidFill>
                      </a:endParaRPr>
                    </a:p>
                  </a:txBody>
                  <a:tcP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Adults (16+)</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16-34 Adults</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16-34 Men</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ABC1 Adults</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altLang="en-US" sz="1050" b="1" i="0" u="none" strike="noStrike" kern="1200" cap="none" spc="0" normalizeH="0" baseline="0" noProof="0" dirty="0">
                          <a:ln>
                            <a:noFill/>
                          </a:ln>
                          <a:solidFill>
                            <a:schemeClr val="accent4"/>
                          </a:solidFill>
                          <a:effectLst/>
                          <a:uLnTx/>
                          <a:uFillTx/>
                          <a:latin typeface="Arial" pitchFamily="34" charset="0"/>
                          <a:ea typeface="+mn-ea"/>
                          <a:cs typeface="Arial" pitchFamily="34" charset="0"/>
                        </a:rPr>
                        <a:t>ABC1 Men</a:t>
                      </a:r>
                      <a:endParaRPr lang="en-GB" sz="1050" dirty="0">
                        <a:solidFill>
                          <a:schemeClr val="accent4"/>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0658108"/>
                  </a:ext>
                </a:extLst>
              </a:tr>
              <a:tr h="285444">
                <a:tc>
                  <a:txBody>
                    <a:bodyPr/>
                    <a:lstStyle/>
                    <a:p>
                      <a:pPr algn="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REACH</a:t>
                      </a:r>
                      <a:endParaRPr lang="en-GB" sz="105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chemeClr val="bg1">
                              <a:lumMod val="85000"/>
                              <a:lumOff val="15000"/>
                            </a:schemeClr>
                          </a:solidFill>
                          <a:effectLst/>
                          <a:latin typeface="+mn-lt"/>
                        </a:rPr>
                        <a:t>1.3%</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chemeClr val="bg1">
                              <a:lumMod val="85000"/>
                              <a:lumOff val="15000"/>
                            </a:schemeClr>
                          </a:solidFill>
                          <a:effectLst/>
                          <a:latin typeface="+mn-lt"/>
                        </a:rPr>
                        <a:t>3.1%</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chemeClr val="bg1">
                              <a:lumMod val="85000"/>
                              <a:lumOff val="15000"/>
                            </a:schemeClr>
                          </a:solidFill>
                          <a:effectLst/>
                          <a:latin typeface="+mn-lt"/>
                        </a:rPr>
                        <a:t>2.8%</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chemeClr val="bg1">
                              <a:lumMod val="85000"/>
                              <a:lumOff val="15000"/>
                            </a:schemeClr>
                          </a:solidFill>
                          <a:effectLst/>
                          <a:latin typeface="+mn-lt"/>
                        </a:rPr>
                        <a:t>1.5%</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chemeClr val="bg1">
                              <a:lumMod val="85000"/>
                              <a:lumOff val="15000"/>
                            </a:schemeClr>
                          </a:solidFill>
                          <a:effectLst/>
                          <a:latin typeface="+mn-lt"/>
                        </a:rPr>
                        <a:t>1.6%</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94699348"/>
                  </a:ext>
                </a:extLst>
              </a:tr>
              <a:tr h="285444">
                <a:tc>
                  <a:txBody>
                    <a:bodyPr/>
                    <a:lstStyle/>
                    <a:p>
                      <a:pPr algn="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IMPACTS</a:t>
                      </a:r>
                      <a:endParaRPr lang="en-GB" sz="105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a:solidFill>
                            <a:schemeClr val="bg1">
                              <a:lumMod val="85000"/>
                              <a:lumOff val="15000"/>
                            </a:schemeClr>
                          </a:solidFill>
                          <a:effectLst/>
                          <a:latin typeface="+mn-lt"/>
                        </a:rPr>
                        <a:t>644,386</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a:solidFill>
                            <a:schemeClr val="bg1">
                              <a:lumMod val="85000"/>
                              <a:lumOff val="15000"/>
                            </a:schemeClr>
                          </a:solidFill>
                          <a:effectLst/>
                          <a:latin typeface="+mn-lt"/>
                        </a:rPr>
                        <a:t>499,485</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a:solidFill>
                            <a:schemeClr val="bg1">
                              <a:lumMod val="85000"/>
                              <a:lumOff val="15000"/>
                            </a:schemeClr>
                          </a:solidFill>
                          <a:effectLst/>
                          <a:latin typeface="+mn-lt"/>
                        </a:rPr>
                        <a:t>230,090</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a:solidFill>
                            <a:schemeClr val="bg1">
                              <a:lumMod val="85000"/>
                              <a:lumOff val="15000"/>
                            </a:schemeClr>
                          </a:solidFill>
                          <a:effectLst/>
                          <a:latin typeface="+mn-lt"/>
                        </a:rPr>
                        <a:t>413,702</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a:solidFill>
                            <a:schemeClr val="bg1">
                              <a:lumMod val="85000"/>
                              <a:lumOff val="15000"/>
                            </a:schemeClr>
                          </a:solidFill>
                          <a:effectLst/>
                          <a:latin typeface="+mn-lt"/>
                        </a:rPr>
                        <a:t>225,416</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123583829"/>
                  </a:ext>
                </a:extLst>
              </a:tr>
              <a:tr h="332874">
                <a:tc>
                  <a:txBody>
                    <a:bodyPr/>
                    <a:lstStyle/>
                    <a:p>
                      <a:pPr marL="0" marR="0" lvl="0" indent="0" algn="r" defTabSz="961844" rtl="0" eaLnBrk="1" fontAlgn="auto" latinLnBrk="0" hangingPunct="1">
                        <a:lnSpc>
                          <a:spcPts val="1800"/>
                        </a:lnSpc>
                        <a:spcBef>
                          <a:spcPts val="0"/>
                        </a:spcBef>
                        <a:spcAft>
                          <a:spcPts val="0"/>
                        </a:spcAft>
                        <a:buClr>
                          <a:srgbClr val="FFFFFF"/>
                        </a:buClr>
                        <a:buSzPct val="100000"/>
                        <a:buFont typeface="Arial"/>
                        <a:buNone/>
                        <a:tabLst/>
                        <a:defRPr/>
                      </a:pPr>
                      <a:r>
                        <a:rPr kumimoji="0" lang="en-GB" altLang="en-US" sz="105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TVRS</a:t>
                      </a: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chemeClr val="bg1">
                              <a:lumMod val="85000"/>
                              <a:lumOff val="15000"/>
                            </a:schemeClr>
                          </a:solidFill>
                          <a:effectLst/>
                          <a:latin typeface="+mn-lt"/>
                        </a:rPr>
                        <a:t>1</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chemeClr val="bg1">
                              <a:lumMod val="85000"/>
                              <a:lumOff val="15000"/>
                            </a:schemeClr>
                          </a:solidFill>
                          <a:effectLst/>
                          <a:latin typeface="+mn-lt"/>
                        </a:rPr>
                        <a:t>3</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chemeClr val="bg1">
                              <a:lumMod val="85000"/>
                              <a:lumOff val="15000"/>
                            </a:schemeClr>
                          </a:solidFill>
                          <a:effectLst/>
                          <a:latin typeface="+mn-lt"/>
                        </a:rPr>
                        <a:t>3</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chemeClr val="bg1">
                              <a:lumMod val="85000"/>
                              <a:lumOff val="15000"/>
                            </a:schemeClr>
                          </a:solidFill>
                          <a:effectLst/>
                          <a:latin typeface="+mn-lt"/>
                        </a:rPr>
                        <a:t>2</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chemeClr val="bg1">
                              <a:lumMod val="85000"/>
                              <a:lumOff val="15000"/>
                            </a:schemeClr>
                          </a:solidFill>
                          <a:effectLst/>
                          <a:latin typeface="+mn-lt"/>
                        </a:rPr>
                        <a:t>2</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19276226"/>
                  </a:ext>
                </a:extLst>
              </a:tr>
            </a:tbl>
          </a:graphicData>
        </a:graphic>
      </p:graphicFrame>
      <p:pic>
        <p:nvPicPr>
          <p:cNvPr id="2" name="Picture 1">
            <a:extLst>
              <a:ext uri="{FF2B5EF4-FFF2-40B4-BE49-F238E27FC236}">
                <a16:creationId xmlns:a16="http://schemas.microsoft.com/office/drawing/2014/main" id="{4F423669-4D62-23CA-6804-760C84FAA05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629652" y="732631"/>
            <a:ext cx="4516582" cy="6096000"/>
          </a:xfrm>
          <a:prstGeom prst="rect">
            <a:avLst/>
          </a:prstGeom>
        </p:spPr>
      </p:pic>
      <p:sp>
        <p:nvSpPr>
          <p:cNvPr id="9" name="Rectangle 8">
            <a:extLst>
              <a:ext uri="{FF2B5EF4-FFF2-40B4-BE49-F238E27FC236}">
                <a16:creationId xmlns:a16="http://schemas.microsoft.com/office/drawing/2014/main" id="{338DA81B-1BA5-47E8-8D55-B86D005A965C}"/>
              </a:ext>
            </a:extLst>
          </p:cNvPr>
          <p:cNvSpPr/>
          <p:nvPr/>
        </p:nvSpPr>
        <p:spPr>
          <a:xfrm>
            <a:off x="10990182" y="7193800"/>
            <a:ext cx="2334292" cy="194925"/>
          </a:xfrm>
          <a:prstGeom prst="rect">
            <a:avLst/>
          </a:prstGeom>
        </p:spPr>
        <p:txBody>
          <a:bodyPr wrap="none">
            <a:spAutoFit/>
          </a:bodyPr>
          <a:lstStyle/>
          <a:p>
            <a:pPr marL="0" marR="0" lvl="0" indent="0" algn="r" defTabSz="961844" rtl="0" eaLnBrk="1" fontAlgn="auto" latinLnBrk="0" hangingPunct="1">
              <a:lnSpc>
                <a:spcPts val="842"/>
              </a:lnSpc>
              <a:spcBef>
                <a:spcPts val="0"/>
              </a:spcBef>
              <a:spcAft>
                <a:spcPts val="0"/>
              </a:spcAft>
              <a:buClr>
                <a:srgbClr val="FFFFFF"/>
              </a:buClr>
              <a:buSzPct val="100000"/>
              <a:buFontTx/>
              <a:buNone/>
              <a:tabLst/>
              <a:defRPr/>
            </a:pPr>
            <a:r>
              <a:rPr kumimoji="0" lang="en-GB" sz="700" i="0" u="none" strike="noStrike" kern="1200" cap="none" spc="0" normalizeH="0" baseline="0" noProof="0" dirty="0">
                <a:ln>
                  <a:noFill/>
                </a:ln>
                <a:solidFill>
                  <a:srgbClr val="000000"/>
                </a:solidFill>
                <a:effectLst/>
                <a:uLnTx/>
                <a:uFillTx/>
                <a:latin typeface="Arial"/>
                <a:ea typeface="+mn-ea"/>
                <a:cs typeface="+mn-cs"/>
              </a:rPr>
              <a:t>Source: DCM Planner, based on industry admissions</a:t>
            </a:r>
            <a:endParaRPr kumimoji="0" lang="en-US" sz="70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7412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1601</Words>
  <Application>Microsoft Office PowerPoint</Application>
  <PresentationFormat>Custom</PresentationFormat>
  <Paragraphs>254</Paragraphs>
  <Slides>13</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Century Gothic</vt:lpstr>
      <vt:lpstr>Impact</vt:lpstr>
      <vt:lpstr>Wingdings</vt:lpstr>
      <vt:lpstr>2_Copy Slides</vt:lpstr>
      <vt:lpstr>think-cell Slide</vt:lpstr>
      <vt:lpstr>HORROR </vt:lpstr>
      <vt:lpstr>HORROR HAS HAD A RESURGENCE IN RECENT YEARS</vt:lpstr>
      <vt:lpstr>HORROR HAS BECOME BIG BUSINESS FOR HOLLYWOOD TOO</vt:lpstr>
      <vt:lpstr>WE’VE SEEN SUBSTANTIAL INCREASE IN HORROR ADMISSIONS</vt:lpstr>
      <vt:lpstr>but HORROR ISN’T JUST ABOUT GORE</vt:lpstr>
      <vt:lpstr>PowerPoint Presentation</vt:lpstr>
      <vt:lpstr>2023 horror film slate</vt:lpstr>
      <vt:lpstr>M3GAN</vt:lpstr>
      <vt:lpstr>KNOCK AT THE CABIN</vt:lpstr>
      <vt:lpstr>UNTITLED SCREAM SEQUEL</vt:lpstr>
      <vt:lpstr>Upcoming 2023 horrors</vt:lpstr>
      <vt:lpstr>THE HORROR AUDIENCE</vt:lpstr>
      <vt:lpstr>WHY BRANDS SHOULD EMBRACE THE HORROR GENRE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2020-02-06T16:45:40Z</dcterms:created>
  <dcterms:modified xsi:type="dcterms:W3CDTF">2022-11-14T16:55:11Z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