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SemiBold" panose="020B0604020202020204" charset="0"/>
      <p:regular r:id="rId16"/>
      <p:bold r:id="rId17"/>
      <p:italic r:id="rId18"/>
      <p:boldItalic r:id="rId19"/>
    </p:embeddedFont>
    <p:embeddedFont>
      <p:font typeface="DM Sans Medium" panose="020B0604020202020204" charset="0"/>
      <p:regular r:id="rId20"/>
      <p:bold r:id="rId21"/>
      <p:italic r:id="rId22"/>
      <p:boldItalic r:id="rId23"/>
    </p:embeddedFont>
    <p:embeddedFont>
      <p:font typeface="DM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451EBBF-A72F-41CB-A81C-5B197433A145}">
  <a:tblStyle styleId="{2451EBBF-A72F-41CB-A81C-5B197433A1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E8C6A3-59DB-420A-A1B5-89E185A01E6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f19686f4e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df19686f4e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ecf4a84ec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eecf4a84ec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30e54ae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30e54ae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6ca5cd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6ca5cd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6ca5cd88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6ca5cd88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19686f4e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df19686f4e_0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6ca5cd886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f6ca5cd886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ecf4a84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eecf4a84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">
  <p:cSld name="TITLE_ONLY_2_1_1_1_2_1_1_1_1_3">
    <p:bg>
      <p:bgPr>
        <a:solidFill>
          <a:srgbClr val="0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 Medium"/>
              <a:buNone/>
              <a:defRPr sz="2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None/>
              <a:defRPr sz="8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None/>
              <a:defRPr sz="8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red">
  <p:cSld name="TITLE_ONLY_2">
    <p:bg>
      <p:bgPr>
        <a:solidFill>
          <a:srgbClr val="E7411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Google Shape;58;p14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photo page 1">
  <p:cSld name="TITLE_ONLY_2_1_1_1_2_1_1_1_1_1_1_2_1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174275" y="1260000"/>
            <a:ext cx="2807400" cy="37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3165383" y="1260000"/>
            <a:ext cx="2807400" cy="37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6156491" y="1260000"/>
            <a:ext cx="2807400" cy="37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red 1">
  <p:cSld name="TITLE_ONLY_2_2">
    <p:bg>
      <p:bgPr>
        <a:solidFill>
          <a:srgbClr val="F7BF3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16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green">
  <p:cSld name="TITLE_ONLY_2_1">
    <p:bg>
      <p:bgPr>
        <a:solidFill>
          <a:srgbClr val="44A36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8" name="Google Shape;78;p17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Blue">
  <p:cSld name="TITLE_ONLY_2_1_1">
    <p:bg>
      <p:bgPr>
        <a:solidFill>
          <a:srgbClr val="346BBD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8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with a lot of copy">
  <p:cSld name="TITLE_ONLY_2_1_1_1_2_1_1_1_1_1"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19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4320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None/>
              <a:defRPr sz="1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4"/>
          </p:nvPr>
        </p:nvSpPr>
        <p:spPr>
          <a:xfrm>
            <a:off x="4680000" y="1260000"/>
            <a:ext cx="428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None/>
              <a:defRPr sz="1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 1">
  <p:cSld name="TITLE_ONLY_2_1_1_1_2_1_1_1_1_3_1"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red 1 1">
  <p:cSld name="TITLE_ONLY_2_2_1">
    <p:bg>
      <p:bgPr>
        <a:solidFill>
          <a:srgbClr val="F7BF3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23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green 1">
  <p:cSld name="TITLE_ONLY_2_1_2">
    <p:bg>
      <p:bgPr>
        <a:solidFill>
          <a:srgbClr val="44A36D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24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 pink 1">
  <p:cSld name="TITLE_ONLY_2_1_1_1_1">
    <p:bg>
      <p:bgPr>
        <a:solidFill>
          <a:srgbClr val="F2AFB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25"/>
          <p:cNvCxnSpPr/>
          <p:nvPr/>
        </p:nvCxnSpPr>
        <p:spPr>
          <a:xfrm>
            <a:off x="-13500" y="1080000"/>
            <a:ext cx="91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DM Sans Medium"/>
              <a:buNone/>
              <a:defRPr sz="8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title" idx="2"/>
          </p:nvPr>
        </p:nvSpPr>
        <p:spPr>
          <a:xfrm>
            <a:off x="180000" y="180000"/>
            <a:ext cx="1386300" cy="2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 idx="3"/>
          </p:nvPr>
        </p:nvSpPr>
        <p:spPr>
          <a:xfrm>
            <a:off x="1728000" y="180000"/>
            <a:ext cx="2772000" cy="2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 Medium"/>
              <a:buNone/>
              <a:defRPr sz="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Medium"/>
              <a:buNone/>
              <a:defRPr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A7B17"/>
          </p15:clr>
        </p15:guide>
        <p15:guide id="2" orient="horz" pos="3129">
          <p15:clr>
            <a:srgbClr val="FA7B17"/>
          </p15:clr>
        </p15:guide>
        <p15:guide id="3" pos="113">
          <p15:clr>
            <a:srgbClr val="FA7B17"/>
          </p15:clr>
        </p15:guide>
        <p15:guide id="4" pos="5647">
          <p15:clr>
            <a:srgbClr val="FA7B17"/>
          </p15:clr>
        </p15:guide>
        <p15:guide id="5" pos="987">
          <p15:clr>
            <a:srgbClr val="FA7B17"/>
          </p15:clr>
        </p15:guide>
        <p15:guide id="6" pos="1089">
          <p15:clr>
            <a:srgbClr val="FA7B17"/>
          </p15:clr>
        </p15:guide>
        <p15:guide id="7" pos="2835">
          <p15:clr>
            <a:srgbClr val="FA7B17"/>
          </p15:clr>
        </p15:guide>
        <p15:guide id="8" pos="2948">
          <p15:clr>
            <a:srgbClr val="FA7B17"/>
          </p15:clr>
        </p15:guide>
        <p15:guide id="9" orient="horz" pos="680">
          <p15:clr>
            <a:srgbClr val="FA7B17"/>
          </p15:clr>
        </p15:guide>
        <p15:guide id="10" orient="horz" pos="79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  <p:sldLayoutId id="2147483669" r:id="rId20"/>
    <p:sldLayoutId id="2147483670" r:id="rId21"/>
    <p:sldLayoutId id="214748367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fld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27"/>
          <p:cNvSpPr txBox="1">
            <a:spLocks noGrp="1"/>
          </p:cNvSpPr>
          <p:nvPr>
            <p:ph type="title" idx="3"/>
          </p:nvPr>
        </p:nvSpPr>
        <p:spPr>
          <a:xfrm>
            <a:off x="1958975" y="158850"/>
            <a:ext cx="65214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300"/>
              <a:t>Wednesday 2 -  Sunday 13 March 2022</a:t>
            </a:r>
            <a:endParaRPr sz="23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7000" dirty="0"/>
              <a:t>HEADLINE </a:t>
            </a:r>
            <a:br>
              <a:rPr lang="en-GB" sz="7000" dirty="0"/>
            </a:br>
            <a:r>
              <a:rPr lang="en-GB" sz="7000" dirty="0"/>
              <a:t>SPONSOR OPPORTUNITY</a:t>
            </a:r>
            <a:endParaRPr sz="7000" dirty="0"/>
          </a:p>
        </p:txBody>
      </p:sp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180000"/>
            <a:ext cx="1548800" cy="39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36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43200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800" i="1"/>
              <a:t>“The Academy Awards</a:t>
            </a:r>
            <a:endParaRPr sz="28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800" i="1"/>
              <a:t>are tonight? It was more</a:t>
            </a:r>
            <a:endParaRPr sz="28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800" i="1"/>
              <a:t>important to be here.”</a:t>
            </a:r>
            <a:endParaRPr sz="1400" i="1"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r="1263"/>
          <a:stretch/>
        </p:blipFill>
        <p:spPr>
          <a:xfrm>
            <a:off x="4680000" y="1260000"/>
            <a:ext cx="4284000" cy="289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00" y="3078249"/>
            <a:ext cx="1889300" cy="18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/>
          <p:nvPr/>
        </p:nvSpPr>
        <p:spPr>
          <a:xfrm>
            <a:off x="77100" y="2378400"/>
            <a:ext cx="3112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Richard Gere, Actor</a:t>
            </a:r>
            <a:endParaRPr sz="1000" b="0" i="0" u="none" strike="noStrike" cap="non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180000" y="1260000"/>
            <a:ext cx="8784000" cy="3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3"/>
          </p:nvPr>
        </p:nvSpPr>
        <p:spPr>
          <a:xfrm>
            <a:off x="226700" y="424850"/>
            <a:ext cx="4550400" cy="3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Glasgow Film Festival at a Glance</a:t>
            </a:r>
            <a:endParaRPr sz="1700"/>
          </a:p>
        </p:txBody>
      </p:sp>
      <p:sp>
        <p:nvSpPr>
          <p:cNvPr id="154" name="Google Shape;154;p29"/>
          <p:cNvSpPr txBox="1"/>
          <p:nvPr/>
        </p:nvSpPr>
        <p:spPr>
          <a:xfrm>
            <a:off x="388750" y="1126625"/>
            <a:ext cx="37221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DM Sans"/>
                <a:ea typeface="DM Sans"/>
                <a:cs typeface="DM Sans"/>
                <a:sym typeface="DM Sans"/>
              </a:rPr>
              <a:t>Success of 2020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43,147 Admissions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212 films (192 feature films)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380 film screenings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9 World Premieres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10 European Premieres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101 UK Premieres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40 Scottish Premieres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179 Volunteers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32% films directed or co-directed by women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20 venues across Glasgow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680 Delegates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124 Filmmaker Guests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4314400" y="1144475"/>
            <a:ext cx="40863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DM Sans"/>
                <a:ea typeface="DM Sans"/>
                <a:cs typeface="DM Sans"/>
                <a:sym typeface="DM Sans"/>
              </a:rPr>
              <a:t>Innovation of 2021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41,191 Admissions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10,977 views of free online events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70 Film Screenings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10 World Premieres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3 European Premieres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49 UK Premieres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80% films captions or subtitled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Launch of Glasgow Film At Home (online player)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34% films directed or co-directed by women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418 Delegates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70 Filmmakers in Q&amp;As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0700" y="1602350"/>
            <a:ext cx="1251575" cy="124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7125" y="1458375"/>
            <a:ext cx="1483571" cy="148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F3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 idx="3"/>
          </p:nvPr>
        </p:nvSpPr>
        <p:spPr>
          <a:xfrm>
            <a:off x="226700" y="424850"/>
            <a:ext cx="5630100" cy="3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Opening and Closing Galas Through the Years</a:t>
            </a:r>
            <a:endParaRPr sz="1700"/>
          </a:p>
        </p:txBody>
      </p:sp>
      <p:sp>
        <p:nvSpPr>
          <p:cNvPr id="164" name="Google Shape;164;p30"/>
          <p:cNvSpPr txBox="1"/>
          <p:nvPr/>
        </p:nvSpPr>
        <p:spPr>
          <a:xfrm>
            <a:off x="4314400" y="1144475"/>
            <a:ext cx="40863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166" name="Google Shape;166;p30"/>
          <p:cNvGraphicFramePr/>
          <p:nvPr/>
        </p:nvGraphicFramePr>
        <p:xfrm>
          <a:off x="779900" y="1144475"/>
          <a:ext cx="6876300" cy="3989880"/>
        </p:xfrm>
        <a:graphic>
          <a:graphicData uri="http://schemas.openxmlformats.org/drawingml/2006/table">
            <a:tbl>
              <a:tblPr>
                <a:noFill/>
                <a:tableStyleId>{2451EBBF-A72F-41CB-A81C-5B197433A145}</a:tableStyleId>
              </a:tblPr>
              <a:tblGrid>
                <a:gridCol w="3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Opening 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Closing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2021</a:t>
                      </a:r>
                      <a:endParaRPr sz="1100" b="1"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Minari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Spring Blossom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2020</a:t>
                      </a:r>
                      <a:endParaRPr sz="1100" b="1"/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Proxima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How to Build a Girl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2019</a:t>
                      </a:r>
                      <a:endParaRPr sz="1100" b="1"/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Mid90s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Beats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6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2018</a:t>
                      </a:r>
                      <a:endParaRPr sz="1100" b="1"/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Isle of Dogs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Nae Pasaran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6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2017</a:t>
                      </a:r>
                      <a:endParaRPr sz="1100" b="1"/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Handsome Devil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Mad to be Normal</a:t>
                      </a:r>
                      <a:endParaRPr sz="11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9850" y="3751203"/>
            <a:ext cx="1345499" cy="13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AFB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 idx="3"/>
          </p:nvPr>
        </p:nvSpPr>
        <p:spPr>
          <a:xfrm>
            <a:off x="179400" y="401850"/>
            <a:ext cx="5630100" cy="3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Special Guests Through the Years</a:t>
            </a:r>
            <a:endParaRPr sz="1700"/>
          </a:p>
        </p:txBody>
      </p:sp>
      <p:sp>
        <p:nvSpPr>
          <p:cNvPr id="173" name="Google Shape;173;p31"/>
          <p:cNvSpPr txBox="1"/>
          <p:nvPr/>
        </p:nvSpPr>
        <p:spPr>
          <a:xfrm>
            <a:off x="4314400" y="1144475"/>
            <a:ext cx="40863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3969550" y="1014575"/>
            <a:ext cx="17034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Alan Rickman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Armando Iannucci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Ben Wheatley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Bill Paterson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Bo Burnham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Caitlin Moran 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Celia Imrie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Claudia Lennear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Craig Roberts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David Tennant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Edith Bowman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Harry Shearer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Jack Reynor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James Earl Jones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Karen Gillan 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Peter Mullan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Richard Ayoade, 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Richard Dreyfuss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Richard Gere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Sir Michael Palin 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0" y="1260475"/>
            <a:ext cx="2969574" cy="212132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4">
            <a:alphaModFix/>
          </a:blip>
          <a:srcRect l="16304" r="33340"/>
          <a:stretch/>
        </p:blipFill>
        <p:spPr>
          <a:xfrm>
            <a:off x="2191050" y="2932719"/>
            <a:ext cx="1606800" cy="212733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5">
            <a:alphaModFix/>
          </a:blip>
          <a:srcRect l="2445" t="7294" r="5626" b="11569"/>
          <a:stretch/>
        </p:blipFill>
        <p:spPr>
          <a:xfrm>
            <a:off x="7196825" y="1079498"/>
            <a:ext cx="1852825" cy="245305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9" name="Google Shape;17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9500" y="3381790"/>
            <a:ext cx="2969574" cy="167038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BBD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179400" y="341400"/>
            <a:ext cx="76791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Events Through the Years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500"/>
          </a:p>
        </p:txBody>
      </p:sp>
      <p:sp>
        <p:nvSpPr>
          <p:cNvPr id="186" name="Google Shape;186;p32"/>
          <p:cNvSpPr txBox="1"/>
          <p:nvPr/>
        </p:nvSpPr>
        <p:spPr>
          <a:xfrm>
            <a:off x="4412925" y="3740600"/>
            <a:ext cx="511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 </a:t>
            </a:r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1923375" y="3001850"/>
            <a:ext cx="314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endParaRPr sz="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64325" y="1260475"/>
            <a:ext cx="6489900" cy="365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The Thing</a:t>
            </a:r>
            <a:r>
              <a:rPr lang="en" sz="1100" dirty="0">
                <a:solidFill>
                  <a:schemeClr val="dk1"/>
                </a:solidFill>
              </a:rPr>
              <a:t> held on a ski slope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Con Air</a:t>
            </a:r>
            <a:r>
              <a:rPr lang="en" sz="1100" dirty="0">
                <a:solidFill>
                  <a:schemeClr val="dk1"/>
                </a:solidFill>
              </a:rPr>
              <a:t>, the audience transported by bus to secret location with </a:t>
            </a:r>
            <a:br>
              <a:rPr lang="en" sz="1100" dirty="0">
                <a:solidFill>
                  <a:schemeClr val="dk1"/>
                </a:solidFill>
              </a:rPr>
            </a:br>
            <a:r>
              <a:rPr lang="en" sz="1100" dirty="0">
                <a:solidFill>
                  <a:schemeClr val="dk1"/>
                </a:solidFill>
              </a:rPr>
              <a:t>police wardens and taken to location with a plane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The Lost Boys</a:t>
            </a:r>
            <a:r>
              <a:rPr lang="en" sz="1100" dirty="0">
                <a:solidFill>
                  <a:schemeClr val="dk1"/>
                </a:solidFill>
              </a:rPr>
              <a:t> at a theme park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Alien</a:t>
            </a:r>
            <a:r>
              <a:rPr lang="en" sz="1100" dirty="0">
                <a:solidFill>
                  <a:schemeClr val="dk1"/>
                </a:solidFill>
              </a:rPr>
              <a:t> with laser tag pre film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Dawn of the Dead</a:t>
            </a:r>
            <a:r>
              <a:rPr lang="en" sz="1100" dirty="0">
                <a:solidFill>
                  <a:schemeClr val="dk1"/>
                </a:solidFill>
              </a:rPr>
              <a:t> – zombie treasure hunt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Strictly Ballroom </a:t>
            </a:r>
            <a:r>
              <a:rPr lang="en" sz="1100" dirty="0">
                <a:solidFill>
                  <a:schemeClr val="dk1"/>
                </a:solidFill>
              </a:rPr>
              <a:t>at Kelvingrove Museum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Die Hard</a:t>
            </a:r>
            <a:r>
              <a:rPr lang="en" sz="1100" dirty="0">
                <a:solidFill>
                  <a:schemeClr val="dk1"/>
                </a:solidFill>
              </a:rPr>
              <a:t>, we created our own Nakatomi Plaza in Glasgow building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 dirty="0">
                <a:solidFill>
                  <a:schemeClr val="dk1"/>
                </a:solidFill>
              </a:rPr>
              <a:t>The Blair Witch Project </a:t>
            </a:r>
            <a:r>
              <a:rPr lang="en" sz="1100" dirty="0">
                <a:solidFill>
                  <a:schemeClr val="dk1"/>
                </a:solidFill>
              </a:rPr>
              <a:t>at Mugdock Country Park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Internet cat video festival held at Gallery of Modern Art (GOMA)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*Due to uncertainties around COVID-19, Special Events will not take place at GFF22.</a:t>
            </a:r>
            <a:endParaRPr sz="1200" i="1" dirty="0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75" y="1902902"/>
            <a:ext cx="4464050" cy="29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36D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76791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500"/>
              <a:t>What We Can Offer / Our Reach </a:t>
            </a:r>
            <a:endParaRPr sz="1500"/>
          </a:p>
        </p:txBody>
      </p:sp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79400" y="1224475"/>
            <a:ext cx="44478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We’ll work with you to build an exciting presence across Glasgow Film Festival, tailored to you including branding, digital and social engagement, and media opportunities.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Branding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/>
              <a:t>Branding opportunities across the festival including media wall, cinema, bars and online platform advertising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/>
              <a:t>With exclusive on-screen content before all supported screenings </a:t>
            </a:r>
            <a:endParaRPr sz="12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endParaRPr sz="1200"/>
          </a:p>
        </p:txBody>
      </p:sp>
      <p:sp>
        <p:nvSpPr>
          <p:cNvPr id="197" name="Google Shape;197;p33"/>
          <p:cNvSpPr txBox="1"/>
          <p:nvPr/>
        </p:nvSpPr>
        <p:spPr>
          <a:xfrm>
            <a:off x="4412925" y="3740600"/>
            <a:ext cx="511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 </a:t>
            </a:r>
            <a:endParaRPr/>
          </a:p>
        </p:txBody>
      </p:sp>
      <p:sp>
        <p:nvSpPr>
          <p:cNvPr id="198" name="Google Shape;198;p33"/>
          <p:cNvSpPr txBox="1"/>
          <p:nvPr/>
        </p:nvSpPr>
        <p:spPr>
          <a:xfrm>
            <a:off x="4869850" y="1903575"/>
            <a:ext cx="51168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Online &amp; Digital</a:t>
            </a:r>
            <a:endParaRPr sz="12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 full integration across our social media with sponsored activity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        35k followers, +5.7%	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        24k followers, +4.7%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         11k followers, +19.4%</a:t>
            </a:r>
            <a:b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b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Bespoke content in our newsletters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Medium"/>
              <a:buChar char="-"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12,000 Subscribers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Engaging content for your website, and online player 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2921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Medium"/>
              <a:buChar char="-"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105,000 website users GFF Website (January - March 2021)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Medium"/>
              <a:buChar char="-"/>
            </a:pPr>
            <a:r>
              <a:rPr lang="en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113,000 website users GFAH (January - March 2021)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endParaRPr dirty="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023" y="2916100"/>
            <a:ext cx="194848" cy="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025" y="3244900"/>
            <a:ext cx="194849" cy="1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4600" y="2587300"/>
            <a:ext cx="203700" cy="2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75125" y="3032600"/>
            <a:ext cx="3144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Media</a:t>
            </a:r>
            <a:endParaRPr sz="1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Inclusion in press and tailored PR campaign across a range of print, broadcast and online media</a:t>
            </a:r>
            <a:endParaRPr sz="1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1270 pieces of coverage in 2021 from across the UK with an estimated AVE of £2.6million</a:t>
            </a:r>
            <a:endParaRPr sz="1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68% print, 25% radio, 7% TV</a:t>
            </a:r>
            <a:endParaRPr sz="1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3562" y="3119802"/>
            <a:ext cx="1579930" cy="158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11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8415300" y="179999"/>
            <a:ext cx="548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56655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Our tribe – get to know our community of film fans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500"/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20175" y="1915800"/>
            <a:ext cx="37281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200" b="1" dirty="0">
                <a:latin typeface="DM Sans"/>
                <a:ea typeface="DM Sans"/>
                <a:cs typeface="DM Sans"/>
                <a:sym typeface="DM Sans"/>
              </a:rPr>
              <a:t>For our last in-cinema 2020 Festival:</a:t>
            </a:r>
            <a:endParaRPr sz="1200" b="1"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200" dirty="0"/>
              <a:t>35% were under 30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200" dirty="0"/>
              <a:t>25-34 was our largest age group of attendees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200" dirty="0"/>
              <a:t>48% of attendees were from Glasgow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200" dirty="0"/>
              <a:t>38% of attendees came from across Scotland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1200" dirty="0"/>
              <a:t>14% came from further afield!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latin typeface="DM Sans"/>
                <a:ea typeface="DM Sans"/>
                <a:cs typeface="DM Sans"/>
                <a:sym typeface="DM Sans"/>
              </a:rPr>
              <a:t>For our online 2021 Festival:</a:t>
            </a:r>
            <a:endParaRPr sz="1200" b="1"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34% of audience under 35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200" dirty="0"/>
              <a:t>Over 50% of our audience are from outside Scotland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dirty="0"/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 l="42657" r="8829"/>
          <a:stretch/>
        </p:blipFill>
        <p:spPr>
          <a:xfrm>
            <a:off x="3889199" y="2136275"/>
            <a:ext cx="1862777" cy="27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-12" y="1067688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GFF is inclusive - we have a diverse audience from the most to least affluent areas in Scotland</a:t>
            </a:r>
            <a:br>
              <a:rPr lang="en" sz="12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 sz="12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Majority of our audiences come from areas with people from higher education, employed, high-salaried with more disposable income.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59AD0-B153-4376-AC17-F062DA22C5C8}"/>
              </a:ext>
            </a:extLst>
          </p:cNvPr>
          <p:cNvSpPr txBox="1"/>
          <p:nvPr/>
        </p:nvSpPr>
        <p:spPr>
          <a:xfrm>
            <a:off x="5751977" y="1806588"/>
            <a:ext cx="3271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DM Sans Medium" panose="020B0604020202020204" charset="0"/>
              </a:rPr>
              <a:t>Industry Focus </a:t>
            </a:r>
            <a:endParaRPr lang="en-GB" sz="1200" dirty="0">
              <a:latin typeface="DM Sans Medium" panose="020B0604020202020204" charset="0"/>
            </a:endParaRPr>
          </a:p>
          <a:p>
            <a:br>
              <a:rPr lang="en-GB" sz="1200" dirty="0">
                <a:latin typeface="DM Sans Medium" panose="020B0604020202020204" charset="0"/>
              </a:rPr>
            </a:br>
            <a:r>
              <a:rPr lang="en-GB" sz="1200" dirty="0">
                <a:latin typeface="DM Sans Medium" panose="020B0604020202020204" charset="0"/>
              </a:rPr>
              <a:t>Our Industry Programme is at the heart of the festival, creating a bustling hub of activity during the festival dates and continuing all year round. This is where we forge connections, share fresh new thinking and nurture the filmmakers of tomorrow. </a:t>
            </a:r>
          </a:p>
          <a:p>
            <a:br>
              <a:rPr lang="en-GB" sz="1200" dirty="0">
                <a:latin typeface="DM Sans Medium" panose="020B0604020202020204" charset="0"/>
              </a:rPr>
            </a:br>
            <a:r>
              <a:rPr lang="en-GB" sz="1200" dirty="0">
                <a:latin typeface="DM Sans Medium" panose="020B0604020202020204" charset="0"/>
              </a:rPr>
              <a:t>Over 400 delegates will be in attendance at GFF22.</a:t>
            </a:r>
          </a:p>
          <a:p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8DEB8-E977-4184-8BD6-94D2C49CF9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37C90B-7653-4106-A5B1-51DF5AE7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SPEAK TO YOUR DCM REP FOR MORE DETAILS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833C60-3A8C-41AE-B977-02934A1844A2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B63107-0FA5-4093-96B0-130068F06C6E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700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483</Words>
  <Application>Microsoft Office PowerPoint</Application>
  <PresentationFormat>On-screen Show (16:9)</PresentationFormat>
  <Paragraphs>155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Montserrat SemiBold</vt:lpstr>
      <vt:lpstr>DM Sans Medium</vt:lpstr>
      <vt:lpstr>Arial</vt:lpstr>
      <vt:lpstr>DM Sans</vt:lpstr>
      <vt:lpstr>Simple Light</vt:lpstr>
      <vt:lpstr>Wednesday 2 -  Sunday 13 March 2022</vt:lpstr>
      <vt:lpstr>“The Academy Awards are tonight? It was more important to be here.”</vt:lpstr>
      <vt:lpstr> </vt:lpstr>
      <vt:lpstr>Opening and Closing Galas Through the Years</vt:lpstr>
      <vt:lpstr>Special Guests Through the Years</vt:lpstr>
      <vt:lpstr>Special Events Through the Years </vt:lpstr>
      <vt:lpstr>What We Can Offer / Our Reach </vt:lpstr>
      <vt:lpstr>Our tribe – get to know our community of film fans </vt:lpstr>
      <vt:lpstr>SPEAK TO YOUR DCM REP FOR MORE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2 -  Sunday 13 March 2022</dc:title>
  <dc:creator>Lorna Ferguson</dc:creator>
  <cp:lastModifiedBy>Craig McFarlane</cp:lastModifiedBy>
  <cp:revision>5</cp:revision>
  <dcterms:modified xsi:type="dcterms:W3CDTF">2022-01-04T11:04:19Z</dcterms:modified>
</cp:coreProperties>
</file>