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5"/>
  </p:notesMasterIdLst>
  <p:handoutMasterIdLst>
    <p:handoutMasterId r:id="rId6"/>
  </p:handoutMasterIdLst>
  <p:sldIdLst>
    <p:sldId id="454" r:id="rId3"/>
    <p:sldId id="455" r:id="rId4"/>
  </p:sldIdLst>
  <p:sldSz cx="10080625" cy="7561263"/>
  <p:notesSz cx="6797675" cy="9926638"/>
  <p:custDataLst>
    <p:tags r:id="rId7"/>
  </p:custDataLst>
  <p:defaultTextStyle>
    <a:defPPr>
      <a:defRPr lang="en-US"/>
    </a:defPPr>
    <a:lvl1pPr marL="0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0923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1844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2769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23691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04613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85535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66458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47378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8">
          <p15:clr>
            <a:srgbClr val="A4A3A4"/>
          </p15:clr>
        </p15:guide>
        <p15:guide id="2" orient="horz" pos="4624">
          <p15:clr>
            <a:srgbClr val="A4A3A4"/>
          </p15:clr>
        </p15:guide>
        <p15:guide id="3" orient="horz" pos="1513">
          <p15:clr>
            <a:srgbClr val="A4A3A4"/>
          </p15:clr>
        </p15:guide>
        <p15:guide id="4" orient="horz" pos="1220">
          <p15:clr>
            <a:srgbClr val="A4A3A4"/>
          </p15:clr>
        </p15:guide>
        <p15:guide id="5" orient="horz" pos="879">
          <p15:clr>
            <a:srgbClr val="A4A3A4"/>
          </p15:clr>
        </p15:guide>
        <p15:guide id="6" orient="horz" pos="1154">
          <p15:clr>
            <a:srgbClr val="A4A3A4"/>
          </p15:clr>
        </p15:guide>
        <p15:guide id="7" orient="horz" pos="1860">
          <p15:clr>
            <a:srgbClr val="A4A3A4"/>
          </p15:clr>
        </p15:guide>
        <p15:guide id="8" orient="horz" pos="1919">
          <p15:clr>
            <a:srgbClr val="A4A3A4"/>
          </p15:clr>
        </p15:guide>
        <p15:guide id="9" orient="horz" pos="2613">
          <p15:clr>
            <a:srgbClr val="A4A3A4"/>
          </p15:clr>
        </p15:guide>
        <p15:guide id="10" orient="horz" pos="2899">
          <p15:clr>
            <a:srgbClr val="A4A3A4"/>
          </p15:clr>
        </p15:guide>
        <p15:guide id="11" orient="horz" pos="3243">
          <p15:clr>
            <a:srgbClr val="A4A3A4"/>
          </p15:clr>
        </p15:guide>
        <p15:guide id="12" orient="horz" pos="3675">
          <p15:clr>
            <a:srgbClr val="A4A3A4"/>
          </p15:clr>
        </p15:guide>
        <p15:guide id="13" orient="horz" pos="4285">
          <p15:clr>
            <a:srgbClr val="A4A3A4"/>
          </p15:clr>
        </p15:guide>
        <p15:guide id="14" orient="horz" pos="3316">
          <p15:clr>
            <a:srgbClr val="A4A3A4"/>
          </p15:clr>
        </p15:guide>
        <p15:guide id="15" orient="horz" pos="3597">
          <p15:clr>
            <a:srgbClr val="A4A3A4"/>
          </p15:clr>
        </p15:guide>
        <p15:guide id="16" orient="horz" pos="4008">
          <p15:clr>
            <a:srgbClr val="A4A3A4"/>
          </p15:clr>
        </p15:guide>
        <p15:guide id="17" orient="horz" pos="4357">
          <p15:clr>
            <a:srgbClr val="A4A3A4"/>
          </p15:clr>
        </p15:guide>
        <p15:guide id="18" orient="horz" pos="3937">
          <p15:clr>
            <a:srgbClr val="A4A3A4"/>
          </p15:clr>
        </p15:guide>
        <p15:guide id="19" orient="horz" pos="2962">
          <p15:clr>
            <a:srgbClr val="A4A3A4"/>
          </p15:clr>
        </p15:guide>
        <p15:guide id="20" orient="horz" pos="2547">
          <p15:clr>
            <a:srgbClr val="A4A3A4"/>
          </p15:clr>
        </p15:guide>
        <p15:guide id="21" orient="horz" pos="2265">
          <p15:clr>
            <a:srgbClr val="A4A3A4"/>
          </p15:clr>
        </p15:guide>
        <p15:guide id="22" orient="horz" pos="2201">
          <p15:clr>
            <a:srgbClr val="A4A3A4"/>
          </p15:clr>
        </p15:guide>
        <p15:guide id="23" orient="horz" pos="183">
          <p15:clr>
            <a:srgbClr val="A4A3A4"/>
          </p15:clr>
        </p15:guide>
        <p15:guide id="24" orient="horz" pos="467">
          <p15:clr>
            <a:srgbClr val="A4A3A4"/>
          </p15:clr>
        </p15:guide>
        <p15:guide id="25" orient="horz" pos="525">
          <p15:clr>
            <a:srgbClr val="A4A3A4"/>
          </p15:clr>
        </p15:guide>
        <p15:guide id="26" orient="horz" pos="807">
          <p15:clr>
            <a:srgbClr val="A4A3A4"/>
          </p15:clr>
        </p15:guide>
        <p15:guide id="27" pos="180">
          <p15:clr>
            <a:srgbClr val="A4A3A4"/>
          </p15:clr>
        </p15:guide>
        <p15:guide id="28" pos="3217">
          <p15:clr>
            <a:srgbClr val="A4A3A4"/>
          </p15:clr>
        </p15:guide>
        <p15:guide id="29" pos="625">
          <p15:clr>
            <a:srgbClr val="A4A3A4"/>
          </p15:clr>
        </p15:guide>
        <p15:guide id="30" pos="689">
          <p15:clr>
            <a:srgbClr val="A4A3A4"/>
          </p15:clr>
        </p15:guide>
        <p15:guide id="31" pos="1121">
          <p15:clr>
            <a:srgbClr val="A4A3A4"/>
          </p15:clr>
        </p15:guide>
        <p15:guide id="32" pos="1196">
          <p15:clr>
            <a:srgbClr val="A4A3A4"/>
          </p15:clr>
        </p15:guide>
        <p15:guide id="33" pos="1629">
          <p15:clr>
            <a:srgbClr val="A4A3A4"/>
          </p15:clr>
        </p15:guide>
        <p15:guide id="34" pos="1705">
          <p15:clr>
            <a:srgbClr val="A4A3A4"/>
          </p15:clr>
        </p15:guide>
        <p15:guide id="35" pos="2138">
          <p15:clr>
            <a:srgbClr val="A4A3A4"/>
          </p15:clr>
        </p15:guide>
        <p15:guide id="36" pos="2206">
          <p15:clr>
            <a:srgbClr val="A4A3A4"/>
          </p15:clr>
        </p15:guide>
        <p15:guide id="37" pos="2662">
          <p15:clr>
            <a:srgbClr val="A4A3A4"/>
          </p15:clr>
        </p15:guide>
        <p15:guide id="38" pos="2734">
          <p15:clr>
            <a:srgbClr val="A4A3A4"/>
          </p15:clr>
        </p15:guide>
        <p15:guide id="39" pos="3146">
          <p15:clr>
            <a:srgbClr val="A4A3A4"/>
          </p15:clr>
        </p15:guide>
        <p15:guide id="40" pos="3635">
          <p15:clr>
            <a:srgbClr val="A4A3A4"/>
          </p15:clr>
        </p15:guide>
        <p15:guide id="41" pos="3711">
          <p15:clr>
            <a:srgbClr val="A4A3A4"/>
          </p15:clr>
        </p15:guide>
        <p15:guide id="42" pos="4150">
          <p15:clr>
            <a:srgbClr val="A4A3A4"/>
          </p15:clr>
        </p15:guide>
        <p15:guide id="43" pos="4226">
          <p15:clr>
            <a:srgbClr val="A4A3A4"/>
          </p15:clr>
        </p15:guide>
        <p15:guide id="44" pos="4653">
          <p15:clr>
            <a:srgbClr val="A4A3A4"/>
          </p15:clr>
        </p15:guide>
        <p15:guide id="45" pos="4735">
          <p15:clr>
            <a:srgbClr val="A4A3A4"/>
          </p15:clr>
        </p15:guide>
        <p15:guide id="46" pos="5164">
          <p15:clr>
            <a:srgbClr val="A4A3A4"/>
          </p15:clr>
        </p15:guide>
        <p15:guide id="47" pos="5242">
          <p15:clr>
            <a:srgbClr val="A4A3A4"/>
          </p15:clr>
        </p15:guide>
        <p15:guide id="48" pos="5675">
          <p15:clr>
            <a:srgbClr val="A4A3A4"/>
          </p15:clr>
        </p15:guide>
        <p15:guide id="49" pos="5743">
          <p15:clr>
            <a:srgbClr val="A4A3A4"/>
          </p15:clr>
        </p15:guide>
        <p15:guide id="50" pos="61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B3449"/>
    <a:srgbClr val="EA576C"/>
    <a:srgbClr val="DFDEDE"/>
    <a:srgbClr val="8A8A8D"/>
    <a:srgbClr val="F8F8F8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143" autoAdjust="0"/>
    <p:restoredTop sz="94937" autoAdjust="0"/>
  </p:normalViewPr>
  <p:slideViewPr>
    <p:cSldViewPr snapToGrid="0">
      <p:cViewPr varScale="1">
        <p:scale>
          <a:sx n="97" d="100"/>
          <a:sy n="97" d="100"/>
        </p:scale>
        <p:origin x="1494" y="90"/>
      </p:cViewPr>
      <p:guideLst>
        <p:guide orient="horz" pos="1578"/>
        <p:guide orient="horz" pos="4624"/>
        <p:guide orient="horz" pos="1513"/>
        <p:guide orient="horz" pos="1220"/>
        <p:guide orient="horz" pos="879"/>
        <p:guide orient="horz" pos="1154"/>
        <p:guide orient="horz" pos="1860"/>
        <p:guide orient="horz" pos="1919"/>
        <p:guide orient="horz" pos="2613"/>
        <p:guide orient="horz" pos="2899"/>
        <p:guide orient="horz" pos="3243"/>
        <p:guide orient="horz" pos="3675"/>
        <p:guide orient="horz" pos="4285"/>
        <p:guide orient="horz" pos="3316"/>
        <p:guide orient="horz" pos="3597"/>
        <p:guide orient="horz" pos="4008"/>
        <p:guide orient="horz" pos="4357"/>
        <p:guide orient="horz" pos="3937"/>
        <p:guide orient="horz" pos="2962"/>
        <p:guide orient="horz" pos="2547"/>
        <p:guide orient="horz" pos="2265"/>
        <p:guide orient="horz" pos="2201"/>
        <p:guide orient="horz" pos="183"/>
        <p:guide orient="horz" pos="467"/>
        <p:guide orient="horz" pos="525"/>
        <p:guide orient="horz" pos="807"/>
        <p:guide pos="180"/>
        <p:guide pos="3217"/>
        <p:guide pos="625"/>
        <p:guide pos="689"/>
        <p:guide pos="1121"/>
        <p:guide pos="1196"/>
        <p:guide pos="1629"/>
        <p:guide pos="1705"/>
        <p:guide pos="2138"/>
        <p:guide pos="2206"/>
        <p:guide pos="2662"/>
        <p:guide pos="2734"/>
        <p:guide pos="3146"/>
        <p:guide pos="3635"/>
        <p:guide pos="3711"/>
        <p:guide pos="4150"/>
        <p:guide pos="4226"/>
        <p:guide pos="4653"/>
        <p:guide pos="4735"/>
        <p:guide pos="5164"/>
        <p:guide pos="5242"/>
        <p:guide pos="5675"/>
        <p:guide pos="5743"/>
        <p:guide pos="617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1096"/>
    </p:cViewPr>
  </p:sorterViewPr>
  <p:notesViewPr>
    <p:cSldViewPr snapToGrid="0" showGuides="1">
      <p:cViewPr varScale="1">
        <p:scale>
          <a:sx n="95" d="100"/>
          <a:sy n="95" d="100"/>
        </p:scale>
        <p:origin x="-4256" y="-10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41D12-1BA0-4D16-B253-39E4DA7AD69F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10782-FDC2-4F7C-A018-7A502E508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3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E036-A0EF-40EA-AC2B-818A5F8CFC1C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36D52-512B-47DE-BC94-6C88A56CE9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9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80923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61844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42769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23691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04613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85535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66458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47378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36D52-512B-47DE-BC94-6C88A56CE98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468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36D52-512B-47DE-BC94-6C88A56CE98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054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_study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3793952" y="1771742"/>
            <a:ext cx="5956870" cy="3652807"/>
          </a:xfrm>
          <a:prstGeom prst="rect">
            <a:avLst/>
          </a:prstGeom>
          <a:solidFill>
            <a:srgbClr val="CAC8C8"/>
          </a:solidFill>
          <a:ln>
            <a:noFill/>
          </a:ln>
          <a:effectLst/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		Insert picture here</a:t>
            </a:r>
            <a:endParaRPr lang="en-US" dirty="0"/>
          </a:p>
        </p:txBody>
      </p:sp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8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3"/>
          <p:cNvSpPr>
            <a:spLocks noGrp="1"/>
          </p:cNvSpPr>
          <p:nvPr>
            <p:ph type="title" hasCustomPrompt="1"/>
          </p:nvPr>
        </p:nvSpPr>
        <p:spPr>
          <a:xfrm>
            <a:off x="263445" y="344821"/>
            <a:ext cx="9308541" cy="40956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dirty="0" smtClean="0"/>
              <a:t>Insert property TITLE HERE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250825" y="771889"/>
            <a:ext cx="9328120" cy="237225"/>
          </a:xfrm>
          <a:prstGeom prst="rect">
            <a:avLst/>
          </a:prstGeom>
        </p:spPr>
        <p:txBody>
          <a:bodyPr vert="horz" lIns="36000" tIns="0"/>
          <a:lstStyle>
            <a:lvl1pPr>
              <a:defRPr sz="14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 smtClean="0"/>
              <a:t>Insert subtitle here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1677988" y="6915150"/>
            <a:ext cx="1504950" cy="517525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8A8A8D"/>
                </a:solidFill>
              </a:defRPr>
            </a:lvl1pPr>
          </a:lstStyle>
          <a:p>
            <a:r>
              <a:rPr lang="en-US" dirty="0" smtClean="0"/>
              <a:t>Logo here</a:t>
            </a:r>
            <a:endParaRPr lang="en-US" dirty="0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6" hasCustomPrompt="1"/>
          </p:nvPr>
        </p:nvSpPr>
        <p:spPr>
          <a:xfrm>
            <a:off x="266700" y="2096146"/>
            <a:ext cx="3057525" cy="1817688"/>
          </a:xfrm>
          <a:prstGeom prst="rect">
            <a:avLst/>
          </a:prstGeom>
        </p:spPr>
        <p:txBody>
          <a:bodyPr vert="horz" lIns="36000" tIns="0"/>
          <a:lstStyle>
            <a:lvl1pPr>
              <a:defRPr sz="1000" b="0" baseline="0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 sz="1100">
                <a:solidFill>
                  <a:srgbClr val="000000"/>
                </a:solidFill>
                <a:latin typeface="Arial"/>
                <a:cs typeface="Arial"/>
              </a:defRPr>
            </a:lvl2pPr>
            <a:lvl3pPr>
              <a:defRPr sz="1100">
                <a:solidFill>
                  <a:srgbClr val="000000"/>
                </a:solidFill>
                <a:latin typeface="Arial"/>
                <a:cs typeface="Arial"/>
              </a:defRPr>
            </a:lvl3pPr>
            <a:lvl4pPr>
              <a:defRPr sz="1100">
                <a:solidFill>
                  <a:srgbClr val="000000"/>
                </a:solidFill>
                <a:latin typeface="Arial"/>
                <a:cs typeface="Arial"/>
              </a:defRPr>
            </a:lvl4pPr>
            <a:lvl5pPr>
              <a:defRPr sz="1100">
                <a:solidFill>
                  <a:srgbClr val="000000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b="0" dirty="0" smtClean="0"/>
              <a:t>Insert text here</a:t>
            </a:r>
            <a:endParaRPr lang="en-US" dirty="0"/>
          </a:p>
        </p:txBody>
      </p:sp>
      <p:sp>
        <p:nvSpPr>
          <p:cNvPr id="28" name="Text Placeholder 26"/>
          <p:cNvSpPr>
            <a:spLocks noGrp="1"/>
          </p:cNvSpPr>
          <p:nvPr>
            <p:ph type="body" sz="quarter" idx="17" hasCustomPrompt="1"/>
          </p:nvPr>
        </p:nvSpPr>
        <p:spPr>
          <a:xfrm>
            <a:off x="266700" y="4385300"/>
            <a:ext cx="3057525" cy="1817688"/>
          </a:xfrm>
          <a:prstGeom prst="rect">
            <a:avLst/>
          </a:prstGeom>
        </p:spPr>
        <p:txBody>
          <a:bodyPr vert="horz" lIns="36000" tIns="0"/>
          <a:lstStyle>
            <a:lvl1pPr>
              <a:defRPr sz="1000" b="0" baseline="0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 sz="1100">
                <a:solidFill>
                  <a:srgbClr val="000000"/>
                </a:solidFill>
                <a:latin typeface="Arial"/>
                <a:cs typeface="Arial"/>
              </a:defRPr>
            </a:lvl2pPr>
            <a:lvl3pPr>
              <a:defRPr sz="1100">
                <a:solidFill>
                  <a:srgbClr val="000000"/>
                </a:solidFill>
                <a:latin typeface="Arial"/>
                <a:cs typeface="Arial"/>
              </a:defRPr>
            </a:lvl3pPr>
            <a:lvl4pPr>
              <a:defRPr sz="1100">
                <a:solidFill>
                  <a:srgbClr val="000000"/>
                </a:solidFill>
                <a:latin typeface="Arial"/>
                <a:cs typeface="Arial"/>
              </a:defRPr>
            </a:lvl4pPr>
            <a:lvl5pPr>
              <a:defRPr sz="1100">
                <a:solidFill>
                  <a:srgbClr val="000000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b="0" dirty="0" smtClean="0"/>
              <a:t>Insert text here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8" hasCustomPrompt="1"/>
          </p:nvPr>
        </p:nvSpPr>
        <p:spPr>
          <a:xfrm>
            <a:off x="266898" y="1803813"/>
            <a:ext cx="3071813" cy="256620"/>
          </a:xfrm>
          <a:prstGeom prst="rect">
            <a:avLst/>
          </a:prstGeom>
        </p:spPr>
        <p:txBody>
          <a:bodyPr vert="horz" lIns="36000"/>
          <a:lstStyle>
            <a:lvl1pPr>
              <a:defRPr sz="14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smtClean="0"/>
              <a:t>Subheading</a:t>
            </a:r>
            <a:endParaRPr lang="en-US" dirty="0"/>
          </a:p>
        </p:txBody>
      </p:sp>
      <p:sp>
        <p:nvSpPr>
          <p:cNvPr id="31" name="Text Placeholder 29"/>
          <p:cNvSpPr>
            <a:spLocks noGrp="1"/>
          </p:cNvSpPr>
          <p:nvPr>
            <p:ph type="body" sz="quarter" idx="19" hasCustomPrompt="1"/>
          </p:nvPr>
        </p:nvSpPr>
        <p:spPr>
          <a:xfrm>
            <a:off x="266898" y="4108646"/>
            <a:ext cx="3071813" cy="256620"/>
          </a:xfrm>
          <a:prstGeom prst="rect">
            <a:avLst/>
          </a:prstGeom>
        </p:spPr>
        <p:txBody>
          <a:bodyPr vert="horz" lIns="36000"/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smtClean="0"/>
              <a:t>Write ‘Idea’ here</a:t>
            </a:r>
            <a:endParaRPr lang="en-US" dirty="0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5238750" y="5635625"/>
            <a:ext cx="4445000" cy="747713"/>
          </a:xfrm>
          <a:prstGeom prst="rect">
            <a:avLst/>
          </a:prstGeom>
        </p:spPr>
        <p:txBody>
          <a:bodyPr vert="horz"/>
          <a:lstStyle>
            <a:lvl1pPr algn="r">
              <a:defRPr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Insert quote here – can run to two 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70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ase_study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4304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  <a:prstGeom prst="rect">
            <a:avLst/>
          </a:prstGeo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 smtClean="0"/>
              <a:t>Source: Arial 7pt</a:t>
            </a:r>
            <a:endParaRPr lang="en-GB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6737123"/>
            <a:ext cx="10080625" cy="13062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GB" dirty="0" smtClean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 bwMode="gray">
          <a:xfrm>
            <a:off x="-2496" y="6802438"/>
            <a:ext cx="10080625" cy="0"/>
          </a:xfrm>
          <a:prstGeom prst="line">
            <a:avLst/>
          </a:prstGeom>
          <a:ln w="63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3"/>
          <p:cNvSpPr>
            <a:spLocks noGrp="1"/>
          </p:cNvSpPr>
          <p:nvPr>
            <p:ph type="title" hasCustomPrompt="1"/>
          </p:nvPr>
        </p:nvSpPr>
        <p:spPr>
          <a:xfrm>
            <a:off x="263445" y="344821"/>
            <a:ext cx="9308541" cy="40956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dirty="0" smtClean="0"/>
              <a:t>Insert property title here</a:t>
            </a:r>
            <a:endParaRPr lang="en-US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250825" y="783227"/>
            <a:ext cx="9328120" cy="271240"/>
          </a:xfrm>
          <a:prstGeom prst="rect">
            <a:avLst/>
          </a:prstGeom>
        </p:spPr>
        <p:txBody>
          <a:bodyPr vert="horz" lIns="36000" tIns="0"/>
          <a:lstStyle>
            <a:lvl1pPr>
              <a:defRPr sz="14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 smtClean="0"/>
              <a:t>Insert subtitle here</a:t>
            </a:r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1677988" y="6915150"/>
            <a:ext cx="1504950" cy="517525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8A8A8D"/>
                </a:solidFill>
              </a:defRPr>
            </a:lvl1pPr>
          </a:lstStyle>
          <a:p>
            <a:r>
              <a:rPr lang="en-US" dirty="0" smtClean="0"/>
              <a:t>Logo here</a:t>
            </a:r>
            <a:endParaRPr lang="en-US" dirty="0"/>
          </a:p>
        </p:txBody>
      </p:sp>
      <p:sp>
        <p:nvSpPr>
          <p:cNvPr id="23" name="Text Placeholder 26"/>
          <p:cNvSpPr>
            <a:spLocks noGrp="1"/>
          </p:cNvSpPr>
          <p:nvPr>
            <p:ph type="body" sz="quarter" idx="16" hasCustomPrompt="1"/>
          </p:nvPr>
        </p:nvSpPr>
        <p:spPr>
          <a:xfrm>
            <a:off x="266700" y="4520385"/>
            <a:ext cx="4060287" cy="1817688"/>
          </a:xfrm>
          <a:prstGeom prst="rect">
            <a:avLst/>
          </a:prstGeom>
        </p:spPr>
        <p:txBody>
          <a:bodyPr vert="horz"/>
          <a:lstStyle>
            <a:lvl1pPr>
              <a:defRPr sz="1000" b="0" baseline="0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 sz="1100">
                <a:solidFill>
                  <a:srgbClr val="000000"/>
                </a:solidFill>
                <a:latin typeface="Arial"/>
                <a:cs typeface="Arial"/>
              </a:defRPr>
            </a:lvl2pPr>
            <a:lvl3pPr>
              <a:defRPr sz="1100">
                <a:solidFill>
                  <a:srgbClr val="000000"/>
                </a:solidFill>
                <a:latin typeface="Arial"/>
                <a:cs typeface="Arial"/>
              </a:defRPr>
            </a:lvl3pPr>
            <a:lvl4pPr>
              <a:defRPr sz="1100">
                <a:solidFill>
                  <a:srgbClr val="000000"/>
                </a:solidFill>
                <a:latin typeface="Arial"/>
                <a:cs typeface="Arial"/>
              </a:defRPr>
            </a:lvl4pPr>
            <a:lvl5pPr>
              <a:defRPr sz="1100">
                <a:solidFill>
                  <a:srgbClr val="000000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b="0" dirty="0" smtClean="0"/>
              <a:t>Insert text here</a:t>
            </a:r>
            <a:endParaRPr lang="en-US" dirty="0"/>
          </a:p>
        </p:txBody>
      </p:sp>
      <p:sp>
        <p:nvSpPr>
          <p:cNvPr id="24" name="Text Placeholder 29"/>
          <p:cNvSpPr>
            <a:spLocks noGrp="1"/>
          </p:cNvSpPr>
          <p:nvPr>
            <p:ph type="body" sz="quarter" idx="18" hasCustomPrompt="1"/>
          </p:nvPr>
        </p:nvSpPr>
        <p:spPr>
          <a:xfrm>
            <a:off x="266898" y="4171361"/>
            <a:ext cx="4079261" cy="344487"/>
          </a:xfrm>
          <a:prstGeom prst="rect">
            <a:avLst/>
          </a:prstGeom>
        </p:spPr>
        <p:txBody>
          <a:bodyPr vert="horz"/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smtClean="0"/>
              <a:t>Write ‘Results’ here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5862638" y="1586630"/>
            <a:ext cx="3763962" cy="454274"/>
          </a:xfrm>
          <a:prstGeom prst="rect">
            <a:avLst/>
          </a:prstGeom>
        </p:spPr>
        <p:txBody>
          <a:bodyPr vert="horz"/>
          <a:lstStyle>
            <a:lvl1pPr>
              <a:defRPr sz="11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XX% Insert text here</a:t>
            </a:r>
            <a:endParaRPr lang="en-US" dirty="0"/>
          </a:p>
        </p:txBody>
      </p:sp>
      <p:sp>
        <p:nvSpPr>
          <p:cNvPr id="25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5862638" y="2357638"/>
            <a:ext cx="3763962" cy="454274"/>
          </a:xfrm>
          <a:prstGeom prst="rect">
            <a:avLst/>
          </a:prstGeom>
        </p:spPr>
        <p:txBody>
          <a:bodyPr vert="horz"/>
          <a:lstStyle>
            <a:lvl1pPr>
              <a:defRPr sz="11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XX% Insert text here</a:t>
            </a:r>
            <a:endParaRPr lang="en-US" dirty="0"/>
          </a:p>
        </p:txBody>
      </p:sp>
      <p:sp>
        <p:nvSpPr>
          <p:cNvPr id="26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5862638" y="3117307"/>
            <a:ext cx="3763962" cy="454274"/>
          </a:xfrm>
          <a:prstGeom prst="rect">
            <a:avLst/>
          </a:prstGeom>
        </p:spPr>
        <p:txBody>
          <a:bodyPr vert="horz"/>
          <a:lstStyle>
            <a:lvl1pPr>
              <a:defRPr sz="11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XX% Insert 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76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1613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06" name="think-cell Slide" r:id="rId6" imgW="6350000" imgH="6350000" progId="">
                  <p:embed/>
                </p:oleObj>
              </mc:Choice>
              <mc:Fallback>
                <p:oleObj name="think-cell Slide" r:id="rId6" imgW="6350000" imgH="63500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3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1" name="Straight Connector 70"/>
          <p:cNvCxnSpPr/>
          <p:nvPr/>
        </p:nvCxnSpPr>
        <p:spPr bwMode="gray">
          <a:xfrm>
            <a:off x="0" y="6792023"/>
            <a:ext cx="10080625" cy="0"/>
          </a:xfrm>
          <a:prstGeom prst="line">
            <a:avLst/>
          </a:prstGeom>
          <a:ln w="6350">
            <a:solidFill>
              <a:srgbClr val="8A8A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63445" y="344821"/>
            <a:ext cx="9308541" cy="409568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 smtClean="0"/>
              <a:t>HEADER CANNOT RUN OVER MORE THAN ONE LINE</a:t>
            </a:r>
            <a:endParaRPr lang="en-US" dirty="0"/>
          </a:p>
        </p:txBody>
      </p:sp>
      <p:pic>
        <p:nvPicPr>
          <p:cNvPr id="7" name="Picture 6" descr="dcm_fullwordmarque_03.eps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85751" y="6916739"/>
            <a:ext cx="1212716" cy="423862"/>
          </a:xfrm>
          <a:prstGeom prst="rect">
            <a:avLst/>
          </a:prstGeom>
        </p:spPr>
      </p:pic>
      <p:sp>
        <p:nvSpPr>
          <p:cNvPr id="11" name="Title 6"/>
          <p:cNvSpPr txBox="1">
            <a:spLocks/>
          </p:cNvSpPr>
          <p:nvPr userDrawn="1"/>
        </p:nvSpPr>
        <p:spPr bwMode="gray">
          <a:xfrm>
            <a:off x="263445" y="344821"/>
            <a:ext cx="5380999" cy="409568"/>
          </a:xfrm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18" name="Content Placeholder 10"/>
          <p:cNvSpPr txBox="1">
            <a:spLocks/>
          </p:cNvSpPr>
          <p:nvPr userDrawn="1"/>
        </p:nvSpPr>
        <p:spPr bwMode="gray">
          <a:xfrm>
            <a:off x="5242128" y="5640762"/>
            <a:ext cx="4449685" cy="770902"/>
          </a:xfrm>
          <a:prstGeom prst="rect">
            <a:avLst/>
          </a:prstGeom>
          <a:ln w="6350">
            <a:noFill/>
            <a:prstDash val="lgDash"/>
          </a:ln>
        </p:spPr>
        <p:txBody>
          <a:bodyPr vert="horz" lIns="0" tIns="0" rIns="0" bIns="0" rtlCol="0">
            <a:noAutofit/>
          </a:bodyPr>
          <a:lstStyle>
            <a:lvl1pPr marL="0" indent="0" algn="l" defTabSz="961844" rtl="0" eaLnBrk="1" latinLnBrk="0" hangingPunct="1">
              <a:lnSpc>
                <a:spcPts val="2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2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algn="r">
              <a:lnSpc>
                <a:spcPct val="100000"/>
              </a:lnSpc>
            </a:pPr>
            <a:r>
              <a:rPr lang="en-GB" sz="2000" dirty="0" smtClean="0">
                <a:solidFill>
                  <a:srgbClr val="FFFFFF"/>
                </a:solidFill>
                <a:latin typeface="Helvetica"/>
                <a:cs typeface="Helvetica"/>
              </a:rPr>
              <a:t>Quote to define campaign goes here – can run to two lines.</a:t>
            </a:r>
          </a:p>
          <a:p>
            <a:pPr lvl="2" algn="r">
              <a:lnSpc>
                <a:spcPct val="100000"/>
              </a:lnSpc>
            </a:pPr>
            <a:endParaRPr lang="en-GB" sz="2100" dirty="0" smtClean="0">
              <a:solidFill>
                <a:srgbClr val="FFFFFF"/>
              </a:solidFill>
              <a:latin typeface="Impact"/>
              <a:cs typeface="Impact"/>
            </a:endParaRPr>
          </a:p>
          <a:p>
            <a:pPr lvl="2" algn="r">
              <a:lnSpc>
                <a:spcPct val="100000"/>
              </a:lnSpc>
            </a:pPr>
            <a:endParaRPr lang="en-GB" sz="2100" dirty="0" smtClean="0">
              <a:solidFill>
                <a:srgbClr val="FFFFFF"/>
              </a:solidFill>
              <a:latin typeface="Impact"/>
              <a:cs typeface="Impact"/>
            </a:endParaRPr>
          </a:p>
          <a:p>
            <a:pPr algn="r">
              <a:lnSpc>
                <a:spcPct val="100000"/>
              </a:lnSpc>
            </a:pPr>
            <a:endParaRPr lang="en-GB" sz="2100" dirty="0">
              <a:solidFill>
                <a:srgbClr val="FFFFFF"/>
              </a:solidFill>
              <a:latin typeface="Impact"/>
              <a:cs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241830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892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61844" rtl="0" eaLnBrk="1" latinLnBrk="0" hangingPunct="1">
        <a:spcBef>
          <a:spcPct val="0"/>
        </a:spcBef>
        <a:buNone/>
        <a:defRPr sz="36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ts val="19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ts val="19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ts val="15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ts val="16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ts val="11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jpeg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7210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Text Placeholder 66"/>
          <p:cNvSpPr>
            <a:spLocks noGrp="1"/>
          </p:cNvSpPr>
          <p:nvPr>
            <p:ph type="body" sz="quarter" idx="16"/>
          </p:nvPr>
        </p:nvSpPr>
        <p:spPr>
          <a:xfrm>
            <a:off x="276289" y="3476751"/>
            <a:ext cx="3617285" cy="3082076"/>
          </a:xfrm>
          <a:noFill/>
        </p:spPr>
        <p:txBody>
          <a:bodyPr/>
          <a:lstStyle/>
          <a:p>
            <a:pPr defTabSz="914400">
              <a:lnSpc>
                <a:spcPct val="100000"/>
              </a:lnSpc>
            </a:pPr>
            <a:r>
              <a:rPr lang="en-GB" dirty="0">
                <a:ea typeface="KaiTi" pitchFamily="49" charset="-122"/>
                <a:cs typeface="Arial" pitchFamily="34" charset="0"/>
              </a:rPr>
              <a:t>Picturehouse Recommends showcases must-see films coming up at Picturehouse Cinemas nationwide. This sponsorship gives you the opportunity to </a:t>
            </a:r>
            <a:r>
              <a:rPr lang="en-GB" dirty="0" smtClean="0">
                <a:ea typeface="KaiTi" pitchFamily="49" charset="-122"/>
                <a:cs typeface="Arial" pitchFamily="34" charset="0"/>
              </a:rPr>
              <a:t>be synonymous with independent cinema and reach a highly </a:t>
            </a:r>
            <a:r>
              <a:rPr lang="en-GB" dirty="0">
                <a:ea typeface="KaiTi" pitchFamily="49" charset="-122"/>
                <a:cs typeface="Arial" pitchFamily="34" charset="0"/>
              </a:rPr>
              <a:t>desirable audience over an </a:t>
            </a:r>
            <a:r>
              <a:rPr lang="en-GB" dirty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>extended</a:t>
            </a:r>
            <a:r>
              <a:rPr lang="en-GB" dirty="0">
                <a:ea typeface="KaiTi" pitchFamily="49" charset="-122"/>
                <a:cs typeface="Arial" pitchFamily="34" charset="0"/>
              </a:rPr>
              <a:t> six </a:t>
            </a:r>
            <a:r>
              <a:rPr lang="en-GB" dirty="0" smtClean="0">
                <a:ea typeface="KaiTi" pitchFamily="49" charset="-122"/>
                <a:cs typeface="Arial" pitchFamily="34" charset="0"/>
              </a:rPr>
              <a:t>month. On average, almost 60% of the total year’s admissions are delivered between October and March</a:t>
            </a:r>
            <a:r>
              <a:rPr lang="en-US" baseline="30000" dirty="0" smtClean="0"/>
              <a:t>3</a:t>
            </a:r>
            <a:r>
              <a:rPr lang="en-GB" dirty="0" smtClean="0">
                <a:ea typeface="KaiTi" pitchFamily="49" charset="-122"/>
                <a:cs typeface="Arial" pitchFamily="34" charset="0"/>
              </a:rPr>
              <a:t>, with peaks in November and January when the awards season contenders are released.  </a:t>
            </a:r>
          </a:p>
          <a:p>
            <a:pPr defTabSz="914400">
              <a:lnSpc>
                <a:spcPct val="100000"/>
              </a:lnSpc>
            </a:pPr>
            <a:endParaRPr lang="en-GB" dirty="0">
              <a:ea typeface="KaiTi" pitchFamily="49" charset="-122"/>
              <a:cs typeface="Arial" pitchFamily="34" charset="0"/>
            </a:endParaRPr>
          </a:p>
          <a:p>
            <a:pPr defTabSz="914400">
              <a:lnSpc>
                <a:spcPct val="100000"/>
              </a:lnSpc>
            </a:pPr>
            <a:r>
              <a:rPr lang="en-GB" dirty="0" smtClean="0">
                <a:ea typeface="KaiTi" pitchFamily="49" charset="-122"/>
                <a:cs typeface="Arial" pitchFamily="34" charset="0"/>
              </a:rPr>
              <a:t>The </a:t>
            </a:r>
            <a:r>
              <a:rPr lang="en-GB" dirty="0">
                <a:ea typeface="KaiTi" pitchFamily="49" charset="-122"/>
                <a:cs typeface="Arial" pitchFamily="34" charset="0"/>
              </a:rPr>
              <a:t>package includes co-branding of the stylish Picturehouse Recommends (PHR) magazine, on screen </a:t>
            </a:r>
            <a:r>
              <a:rPr lang="en-GB" dirty="0" err="1">
                <a:ea typeface="KaiTi" pitchFamily="49" charset="-122"/>
                <a:cs typeface="Arial" pitchFamily="34" charset="0"/>
              </a:rPr>
              <a:t>idents</a:t>
            </a:r>
            <a:r>
              <a:rPr lang="en-GB" dirty="0">
                <a:ea typeface="KaiTi" pitchFamily="49" charset="-122"/>
                <a:cs typeface="Arial" pitchFamily="34" charset="0"/>
              </a:rPr>
              <a:t>, an exclusive ad reel in PHR members preview screenings, as well as online assets. In addition to this the brands standard 60” piece of creative will be shown in all non-family </a:t>
            </a:r>
            <a:r>
              <a:rPr lang="en-GB" dirty="0" smtClean="0">
                <a:ea typeface="KaiTi" pitchFamily="49" charset="-122"/>
                <a:cs typeface="Arial" pitchFamily="34" charset="0"/>
              </a:rPr>
              <a:t>films.</a:t>
            </a:r>
          </a:p>
          <a:p>
            <a:pPr defTabSz="914400">
              <a:lnSpc>
                <a:spcPct val="100000"/>
              </a:lnSpc>
            </a:pPr>
            <a:endParaRPr lang="en-GB" dirty="0" smtClean="0">
              <a:ea typeface="KaiTi" pitchFamily="49" charset="-122"/>
              <a:cs typeface="Arial" pitchFamily="34" charset="0"/>
            </a:endParaRPr>
          </a:p>
          <a:p>
            <a:pPr defTabSz="914400">
              <a:lnSpc>
                <a:spcPct val="100000"/>
              </a:lnSpc>
            </a:pPr>
            <a:r>
              <a:rPr lang="en-GB" dirty="0" smtClean="0">
                <a:ea typeface="KaiTi" pitchFamily="49" charset="-122"/>
                <a:cs typeface="Arial" pitchFamily="34" charset="0"/>
              </a:rPr>
              <a:t>The </a:t>
            </a:r>
            <a:r>
              <a:rPr lang="en-GB" dirty="0">
                <a:ea typeface="KaiTi" pitchFamily="49" charset="-122"/>
                <a:cs typeface="Arial" pitchFamily="34" charset="0"/>
              </a:rPr>
              <a:t>PHR magazine includes in-depth film previews and interviews with A-list directors and actors, alongside highlights from their Screen Arts presentations. With a circulation of 410,000 per quarter it is distributed in both physical and digital formats </a:t>
            </a:r>
            <a:r>
              <a:rPr lang="en-GB" dirty="0" smtClean="0">
                <a:ea typeface="KaiTi" pitchFamily="49" charset="-122"/>
                <a:cs typeface="Arial" pitchFamily="34" charset="0"/>
              </a:rPr>
              <a:t>and is a </a:t>
            </a:r>
            <a:r>
              <a:rPr lang="en-GB" dirty="0">
                <a:ea typeface="KaiTi" pitchFamily="49" charset="-122"/>
                <a:cs typeface="Arial" pitchFamily="34" charset="0"/>
              </a:rPr>
              <a:t>must have for any discerning film fan.  </a:t>
            </a:r>
            <a:endParaRPr lang="en-GB" sz="1100" dirty="0">
              <a:ea typeface="KaiTi" pitchFamily="49" charset="-122"/>
              <a:cs typeface="Arial" pitchFamily="34" charset="0"/>
            </a:endParaRPr>
          </a:p>
        </p:txBody>
      </p:sp>
      <p:sp>
        <p:nvSpPr>
          <p:cNvPr id="74" name="Text Placeholder 73"/>
          <p:cNvSpPr>
            <a:spLocks noGrp="1"/>
          </p:cNvSpPr>
          <p:nvPr>
            <p:ph type="body" sz="quarter" idx="18"/>
          </p:nvPr>
        </p:nvSpPr>
        <p:spPr>
          <a:xfrm>
            <a:off x="250825" y="3148144"/>
            <a:ext cx="3071813" cy="25662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Sponsorship opportunity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5" name="Text Placeholder 74"/>
          <p:cNvSpPr>
            <a:spLocks noGrp="1"/>
          </p:cNvSpPr>
          <p:nvPr>
            <p:ph type="body" sz="quarter" idx="19"/>
          </p:nvPr>
        </p:nvSpPr>
        <p:spPr>
          <a:xfrm>
            <a:off x="250825" y="1570498"/>
            <a:ext cx="3367423" cy="34448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About </a:t>
            </a:r>
            <a:r>
              <a:rPr lang="en-US" dirty="0" err="1" smtClean="0">
                <a:solidFill>
                  <a:schemeClr val="bg1"/>
                </a:solidFill>
              </a:rPr>
              <a:t>Picturehouse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Cinemas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6" name="Text Placeholder 66"/>
          <p:cNvSpPr>
            <a:spLocks noGrp="1"/>
          </p:cNvSpPr>
          <p:nvPr>
            <p:ph type="body" sz="quarter" idx="16"/>
          </p:nvPr>
        </p:nvSpPr>
        <p:spPr>
          <a:xfrm>
            <a:off x="260891" y="1940804"/>
            <a:ext cx="3573461" cy="1227005"/>
          </a:xfrm>
          <a:noFill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>Picturehouse Cinemas </a:t>
            </a:r>
            <a:r>
              <a:rPr lang="en-GB" dirty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>is the UK’s leading and most recognised independent cinema chain, with a presence in major cities nationwide. </a:t>
            </a:r>
          </a:p>
          <a:p>
            <a:pPr>
              <a:lnSpc>
                <a:spcPct val="90000"/>
              </a:lnSpc>
              <a:defRPr/>
            </a:pPr>
            <a:endParaRPr lang="en-GB" dirty="0">
              <a:solidFill>
                <a:schemeClr val="bg1"/>
              </a:solidFill>
              <a:ea typeface="KaiTi" pitchFamily="49" charset="-122"/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GB" dirty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>The chain is synonymous with independent film, appealing </a:t>
            </a:r>
            <a:r>
              <a:rPr lang="en-GB" dirty="0" smtClean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>to </a:t>
            </a:r>
            <a:r>
              <a:rPr lang="en-GB" dirty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>a more discerning, affluent and eclectic </a:t>
            </a:r>
            <a:r>
              <a:rPr lang="en-GB" dirty="0" smtClean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>cinemagoer, while sites tend to be found in the heart of communities in city centre locations. </a:t>
            </a:r>
          </a:p>
          <a:p>
            <a:pPr>
              <a:lnSpc>
                <a:spcPct val="90000"/>
              </a:lnSpc>
              <a:defRPr/>
            </a:pPr>
            <a:endParaRPr lang="en-GB" dirty="0">
              <a:solidFill>
                <a:schemeClr val="bg1"/>
              </a:solidFill>
              <a:ea typeface="KaiTi" pitchFamily="49" charset="-122"/>
              <a:cs typeface="Arial" pitchFamily="34" charset="0"/>
            </a:endParaRPr>
          </a:p>
        </p:txBody>
      </p:sp>
      <p:pic>
        <p:nvPicPr>
          <p:cNvPr id="13" name="Picture Placeholder 12" descr="Picturehouse_logo.jpg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1264" t="-24570" r="-51264" b="-24570"/>
          <a:stretch/>
        </p:blipFill>
        <p:spPr>
          <a:xfrm>
            <a:off x="1503740" y="6874440"/>
            <a:ext cx="1226308" cy="526485"/>
          </a:xfrm>
        </p:spPr>
      </p:pic>
      <p:sp>
        <p:nvSpPr>
          <p:cNvPr id="17" name="Freeform 205"/>
          <p:cNvSpPr>
            <a:spLocks noEditPoints="1"/>
          </p:cNvSpPr>
          <p:nvPr/>
        </p:nvSpPr>
        <p:spPr bwMode="auto">
          <a:xfrm flipH="1">
            <a:off x="276289" y="1035634"/>
            <a:ext cx="396000" cy="391813"/>
          </a:xfrm>
          <a:custGeom>
            <a:avLst/>
            <a:gdLst>
              <a:gd name="T0" fmla="*/ 222 w 726"/>
              <a:gd name="T1" fmla="*/ 28 h 726"/>
              <a:gd name="T2" fmla="*/ 62 w 726"/>
              <a:gd name="T3" fmla="*/ 160 h 726"/>
              <a:gd name="T4" fmla="*/ 0 w 726"/>
              <a:gd name="T5" fmla="*/ 362 h 726"/>
              <a:gd name="T6" fmla="*/ 44 w 726"/>
              <a:gd name="T7" fmla="*/ 536 h 726"/>
              <a:gd name="T8" fmla="*/ 190 w 726"/>
              <a:gd name="T9" fmla="*/ 682 h 726"/>
              <a:gd name="T10" fmla="*/ 364 w 726"/>
              <a:gd name="T11" fmla="*/ 726 h 726"/>
              <a:gd name="T12" fmla="*/ 566 w 726"/>
              <a:gd name="T13" fmla="*/ 664 h 726"/>
              <a:gd name="T14" fmla="*/ 698 w 726"/>
              <a:gd name="T15" fmla="*/ 504 h 726"/>
              <a:gd name="T16" fmla="*/ 724 w 726"/>
              <a:gd name="T17" fmla="*/ 326 h 726"/>
              <a:gd name="T18" fmla="*/ 644 w 726"/>
              <a:gd name="T19" fmla="*/ 132 h 726"/>
              <a:gd name="T20" fmla="*/ 472 w 726"/>
              <a:gd name="T21" fmla="*/ 16 h 726"/>
              <a:gd name="T22" fmla="*/ 346 w 726"/>
              <a:gd name="T23" fmla="*/ 138 h 726"/>
              <a:gd name="T24" fmla="*/ 352 w 726"/>
              <a:gd name="T25" fmla="*/ 134 h 726"/>
              <a:gd name="T26" fmla="*/ 358 w 726"/>
              <a:gd name="T27" fmla="*/ 132 h 726"/>
              <a:gd name="T28" fmla="*/ 358 w 726"/>
              <a:gd name="T29" fmla="*/ 132 h 726"/>
              <a:gd name="T30" fmla="*/ 368 w 726"/>
              <a:gd name="T31" fmla="*/ 132 h 726"/>
              <a:gd name="T32" fmla="*/ 376 w 726"/>
              <a:gd name="T33" fmla="*/ 134 h 726"/>
              <a:gd name="T34" fmla="*/ 376 w 726"/>
              <a:gd name="T35" fmla="*/ 134 h 726"/>
              <a:gd name="T36" fmla="*/ 434 w 726"/>
              <a:gd name="T37" fmla="*/ 190 h 726"/>
              <a:gd name="T38" fmla="*/ 434 w 726"/>
              <a:gd name="T39" fmla="*/ 226 h 726"/>
              <a:gd name="T40" fmla="*/ 388 w 726"/>
              <a:gd name="T41" fmla="*/ 216 h 726"/>
              <a:gd name="T42" fmla="*/ 364 w 726"/>
              <a:gd name="T43" fmla="*/ 298 h 726"/>
              <a:gd name="T44" fmla="*/ 340 w 726"/>
              <a:gd name="T45" fmla="*/ 216 h 726"/>
              <a:gd name="T46" fmla="*/ 312 w 726"/>
              <a:gd name="T47" fmla="*/ 232 h 726"/>
              <a:gd name="T48" fmla="*/ 286 w 726"/>
              <a:gd name="T49" fmla="*/ 208 h 726"/>
              <a:gd name="T50" fmla="*/ 232 w 726"/>
              <a:gd name="T51" fmla="*/ 406 h 726"/>
              <a:gd name="T52" fmla="*/ 218 w 726"/>
              <a:gd name="T53" fmla="*/ 438 h 726"/>
              <a:gd name="T54" fmla="*/ 140 w 726"/>
              <a:gd name="T55" fmla="*/ 380 h 726"/>
              <a:gd name="T56" fmla="*/ 138 w 726"/>
              <a:gd name="T57" fmla="*/ 378 h 726"/>
              <a:gd name="T58" fmla="*/ 136 w 726"/>
              <a:gd name="T59" fmla="*/ 376 h 726"/>
              <a:gd name="T60" fmla="*/ 136 w 726"/>
              <a:gd name="T61" fmla="*/ 350 h 726"/>
              <a:gd name="T62" fmla="*/ 138 w 726"/>
              <a:gd name="T63" fmla="*/ 348 h 726"/>
              <a:gd name="T64" fmla="*/ 140 w 726"/>
              <a:gd name="T65" fmla="*/ 346 h 726"/>
              <a:gd name="T66" fmla="*/ 218 w 726"/>
              <a:gd name="T67" fmla="*/ 288 h 726"/>
              <a:gd name="T68" fmla="*/ 232 w 726"/>
              <a:gd name="T69" fmla="*/ 320 h 726"/>
              <a:gd name="T70" fmla="*/ 292 w 726"/>
              <a:gd name="T71" fmla="*/ 346 h 726"/>
              <a:gd name="T72" fmla="*/ 284 w 726"/>
              <a:gd name="T73" fmla="*/ 386 h 726"/>
              <a:gd name="T74" fmla="*/ 382 w 726"/>
              <a:gd name="T75" fmla="*/ 588 h 726"/>
              <a:gd name="T76" fmla="*/ 356 w 726"/>
              <a:gd name="T77" fmla="*/ 594 h 726"/>
              <a:gd name="T78" fmla="*/ 350 w 726"/>
              <a:gd name="T79" fmla="*/ 590 h 726"/>
              <a:gd name="T80" fmla="*/ 286 w 726"/>
              <a:gd name="T81" fmla="*/ 518 h 726"/>
              <a:gd name="T82" fmla="*/ 312 w 726"/>
              <a:gd name="T83" fmla="*/ 492 h 726"/>
              <a:gd name="T84" fmla="*/ 340 w 726"/>
              <a:gd name="T85" fmla="*/ 452 h 726"/>
              <a:gd name="T86" fmla="*/ 374 w 726"/>
              <a:gd name="T87" fmla="*/ 430 h 726"/>
              <a:gd name="T88" fmla="*/ 398 w 726"/>
              <a:gd name="T89" fmla="*/ 500 h 726"/>
              <a:gd name="T90" fmla="*/ 434 w 726"/>
              <a:gd name="T91" fmla="*/ 500 h 726"/>
              <a:gd name="T92" fmla="*/ 434 w 726"/>
              <a:gd name="T93" fmla="*/ 534 h 726"/>
              <a:gd name="T94" fmla="*/ 518 w 726"/>
              <a:gd name="T95" fmla="*/ 440 h 726"/>
              <a:gd name="T96" fmla="*/ 496 w 726"/>
              <a:gd name="T97" fmla="*/ 424 h 726"/>
              <a:gd name="T98" fmla="*/ 452 w 726"/>
              <a:gd name="T99" fmla="*/ 388 h 726"/>
              <a:gd name="T100" fmla="*/ 428 w 726"/>
              <a:gd name="T101" fmla="*/ 362 h 726"/>
              <a:gd name="T102" fmla="*/ 502 w 726"/>
              <a:gd name="T103" fmla="*/ 328 h 726"/>
              <a:gd name="T104" fmla="*/ 502 w 726"/>
              <a:gd name="T105" fmla="*/ 292 h 726"/>
              <a:gd name="T106" fmla="*/ 536 w 726"/>
              <a:gd name="T107" fmla="*/ 292 h 726"/>
              <a:gd name="T108" fmla="*/ 596 w 726"/>
              <a:gd name="T109" fmla="*/ 362 h 72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726" h="726"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4" y="82"/>
                </a:lnTo>
                <a:lnTo>
                  <a:pt x="108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30" y="222"/>
                </a:lnTo>
                <a:lnTo>
                  <a:pt x="18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8" y="470"/>
                </a:lnTo>
                <a:lnTo>
                  <a:pt x="30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8" y="620"/>
                </a:lnTo>
                <a:lnTo>
                  <a:pt x="134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2" y="710"/>
                </a:lnTo>
                <a:lnTo>
                  <a:pt x="506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4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20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20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4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6" y="28"/>
                </a:lnTo>
                <a:lnTo>
                  <a:pt x="472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294" y="190"/>
                </a:moveTo>
                <a:lnTo>
                  <a:pt x="346" y="138"/>
                </a:lnTo>
                <a:lnTo>
                  <a:pt x="350" y="136"/>
                </a:lnTo>
                <a:lnTo>
                  <a:pt x="352" y="134"/>
                </a:lnTo>
                <a:lnTo>
                  <a:pt x="354" y="132"/>
                </a:lnTo>
                <a:lnTo>
                  <a:pt x="358" y="132"/>
                </a:lnTo>
                <a:lnTo>
                  <a:pt x="364" y="130"/>
                </a:lnTo>
                <a:lnTo>
                  <a:pt x="368" y="132"/>
                </a:lnTo>
                <a:lnTo>
                  <a:pt x="370" y="132"/>
                </a:lnTo>
                <a:lnTo>
                  <a:pt x="374" y="132"/>
                </a:lnTo>
                <a:lnTo>
                  <a:pt x="376" y="134"/>
                </a:lnTo>
                <a:lnTo>
                  <a:pt x="378" y="136"/>
                </a:lnTo>
                <a:lnTo>
                  <a:pt x="382" y="138"/>
                </a:lnTo>
                <a:lnTo>
                  <a:pt x="434" y="190"/>
                </a:lnTo>
                <a:lnTo>
                  <a:pt x="440" y="198"/>
                </a:lnTo>
                <a:lnTo>
                  <a:pt x="440" y="208"/>
                </a:lnTo>
                <a:lnTo>
                  <a:pt x="440" y="218"/>
                </a:lnTo>
                <a:lnTo>
                  <a:pt x="434" y="226"/>
                </a:lnTo>
                <a:lnTo>
                  <a:pt x="426" y="230"/>
                </a:lnTo>
                <a:lnTo>
                  <a:pt x="416" y="232"/>
                </a:lnTo>
                <a:lnTo>
                  <a:pt x="408" y="230"/>
                </a:lnTo>
                <a:lnTo>
                  <a:pt x="398" y="226"/>
                </a:lnTo>
                <a:lnTo>
                  <a:pt x="388" y="216"/>
                </a:lnTo>
                <a:lnTo>
                  <a:pt x="388" y="274"/>
                </a:lnTo>
                <a:lnTo>
                  <a:pt x="386" y="284"/>
                </a:lnTo>
                <a:lnTo>
                  <a:pt x="382" y="292"/>
                </a:lnTo>
                <a:lnTo>
                  <a:pt x="374" y="296"/>
                </a:lnTo>
                <a:lnTo>
                  <a:pt x="364" y="298"/>
                </a:lnTo>
                <a:lnTo>
                  <a:pt x="354" y="296"/>
                </a:lnTo>
                <a:lnTo>
                  <a:pt x="346" y="292"/>
                </a:lnTo>
                <a:lnTo>
                  <a:pt x="342" y="284"/>
                </a:lnTo>
                <a:lnTo>
                  <a:pt x="340" y="274"/>
                </a:lnTo>
                <a:lnTo>
                  <a:pt x="340" y="216"/>
                </a:lnTo>
                <a:lnTo>
                  <a:pt x="328" y="226"/>
                </a:lnTo>
                <a:lnTo>
                  <a:pt x="320" y="230"/>
                </a:lnTo>
                <a:lnTo>
                  <a:pt x="312" y="232"/>
                </a:lnTo>
                <a:lnTo>
                  <a:pt x="302" y="230"/>
                </a:lnTo>
                <a:lnTo>
                  <a:pt x="294" y="226"/>
                </a:lnTo>
                <a:lnTo>
                  <a:pt x="288" y="218"/>
                </a:lnTo>
                <a:lnTo>
                  <a:pt x="286" y="208"/>
                </a:lnTo>
                <a:lnTo>
                  <a:pt x="288" y="198"/>
                </a:lnTo>
                <a:lnTo>
                  <a:pt x="294" y="190"/>
                </a:lnTo>
                <a:close/>
                <a:moveTo>
                  <a:pt x="226" y="398"/>
                </a:moveTo>
                <a:lnTo>
                  <a:pt x="226" y="398"/>
                </a:lnTo>
                <a:lnTo>
                  <a:pt x="232" y="406"/>
                </a:lnTo>
                <a:lnTo>
                  <a:pt x="234" y="416"/>
                </a:lnTo>
                <a:lnTo>
                  <a:pt x="232" y="424"/>
                </a:lnTo>
                <a:lnTo>
                  <a:pt x="226" y="432"/>
                </a:lnTo>
                <a:lnTo>
                  <a:pt x="218" y="438"/>
                </a:lnTo>
                <a:lnTo>
                  <a:pt x="210" y="440"/>
                </a:lnTo>
                <a:lnTo>
                  <a:pt x="200" y="438"/>
                </a:lnTo>
                <a:lnTo>
                  <a:pt x="192" y="432"/>
                </a:lnTo>
                <a:lnTo>
                  <a:pt x="140" y="380"/>
                </a:lnTo>
                <a:lnTo>
                  <a:pt x="138" y="378"/>
                </a:lnTo>
                <a:lnTo>
                  <a:pt x="136" y="376"/>
                </a:lnTo>
                <a:lnTo>
                  <a:pt x="132" y="370"/>
                </a:lnTo>
                <a:lnTo>
                  <a:pt x="132" y="362"/>
                </a:lnTo>
                <a:lnTo>
                  <a:pt x="132" y="356"/>
                </a:lnTo>
                <a:lnTo>
                  <a:pt x="136" y="350"/>
                </a:lnTo>
                <a:lnTo>
                  <a:pt x="138" y="348"/>
                </a:lnTo>
                <a:lnTo>
                  <a:pt x="140" y="346"/>
                </a:lnTo>
                <a:lnTo>
                  <a:pt x="192" y="292"/>
                </a:lnTo>
                <a:lnTo>
                  <a:pt x="200" y="288"/>
                </a:lnTo>
                <a:lnTo>
                  <a:pt x="210" y="286"/>
                </a:lnTo>
                <a:lnTo>
                  <a:pt x="218" y="288"/>
                </a:lnTo>
                <a:lnTo>
                  <a:pt x="226" y="292"/>
                </a:lnTo>
                <a:lnTo>
                  <a:pt x="232" y="302"/>
                </a:lnTo>
                <a:lnTo>
                  <a:pt x="234" y="310"/>
                </a:lnTo>
                <a:lnTo>
                  <a:pt x="232" y="320"/>
                </a:lnTo>
                <a:lnTo>
                  <a:pt x="226" y="328"/>
                </a:lnTo>
                <a:lnTo>
                  <a:pt x="216" y="338"/>
                </a:lnTo>
                <a:lnTo>
                  <a:pt x="274" y="338"/>
                </a:lnTo>
                <a:lnTo>
                  <a:pt x="284" y="340"/>
                </a:lnTo>
                <a:lnTo>
                  <a:pt x="292" y="346"/>
                </a:lnTo>
                <a:lnTo>
                  <a:pt x="298" y="354"/>
                </a:lnTo>
                <a:lnTo>
                  <a:pt x="300" y="362"/>
                </a:lnTo>
                <a:lnTo>
                  <a:pt x="298" y="372"/>
                </a:lnTo>
                <a:lnTo>
                  <a:pt x="292" y="380"/>
                </a:lnTo>
                <a:lnTo>
                  <a:pt x="284" y="386"/>
                </a:lnTo>
                <a:lnTo>
                  <a:pt x="274" y="388"/>
                </a:lnTo>
                <a:lnTo>
                  <a:pt x="216" y="388"/>
                </a:lnTo>
                <a:lnTo>
                  <a:pt x="226" y="398"/>
                </a:lnTo>
                <a:close/>
                <a:moveTo>
                  <a:pt x="434" y="534"/>
                </a:moveTo>
                <a:lnTo>
                  <a:pt x="382" y="588"/>
                </a:lnTo>
                <a:lnTo>
                  <a:pt x="374" y="592"/>
                </a:lnTo>
                <a:lnTo>
                  <a:pt x="364" y="594"/>
                </a:lnTo>
                <a:lnTo>
                  <a:pt x="358" y="594"/>
                </a:lnTo>
                <a:lnTo>
                  <a:pt x="356" y="594"/>
                </a:lnTo>
                <a:lnTo>
                  <a:pt x="354" y="594"/>
                </a:lnTo>
                <a:lnTo>
                  <a:pt x="354" y="592"/>
                </a:lnTo>
                <a:lnTo>
                  <a:pt x="350" y="590"/>
                </a:lnTo>
                <a:lnTo>
                  <a:pt x="346" y="588"/>
                </a:lnTo>
                <a:lnTo>
                  <a:pt x="294" y="534"/>
                </a:lnTo>
                <a:lnTo>
                  <a:pt x="288" y="526"/>
                </a:lnTo>
                <a:lnTo>
                  <a:pt x="286" y="518"/>
                </a:lnTo>
                <a:lnTo>
                  <a:pt x="288" y="508"/>
                </a:lnTo>
                <a:lnTo>
                  <a:pt x="294" y="500"/>
                </a:lnTo>
                <a:lnTo>
                  <a:pt x="302" y="494"/>
                </a:lnTo>
                <a:lnTo>
                  <a:pt x="312" y="492"/>
                </a:lnTo>
                <a:lnTo>
                  <a:pt x="320" y="494"/>
                </a:lnTo>
                <a:lnTo>
                  <a:pt x="328" y="500"/>
                </a:lnTo>
                <a:lnTo>
                  <a:pt x="340" y="510"/>
                </a:lnTo>
                <a:lnTo>
                  <a:pt x="340" y="452"/>
                </a:lnTo>
                <a:lnTo>
                  <a:pt x="342" y="442"/>
                </a:lnTo>
                <a:lnTo>
                  <a:pt x="346" y="434"/>
                </a:lnTo>
                <a:lnTo>
                  <a:pt x="354" y="430"/>
                </a:lnTo>
                <a:lnTo>
                  <a:pt x="364" y="428"/>
                </a:lnTo>
                <a:lnTo>
                  <a:pt x="374" y="430"/>
                </a:lnTo>
                <a:lnTo>
                  <a:pt x="382" y="434"/>
                </a:lnTo>
                <a:lnTo>
                  <a:pt x="386" y="442"/>
                </a:lnTo>
                <a:lnTo>
                  <a:pt x="388" y="452"/>
                </a:lnTo>
                <a:lnTo>
                  <a:pt x="388" y="510"/>
                </a:lnTo>
                <a:lnTo>
                  <a:pt x="398" y="500"/>
                </a:lnTo>
                <a:lnTo>
                  <a:pt x="408" y="494"/>
                </a:lnTo>
                <a:lnTo>
                  <a:pt x="416" y="492"/>
                </a:lnTo>
                <a:lnTo>
                  <a:pt x="426" y="494"/>
                </a:lnTo>
                <a:lnTo>
                  <a:pt x="434" y="500"/>
                </a:lnTo>
                <a:lnTo>
                  <a:pt x="440" y="508"/>
                </a:lnTo>
                <a:lnTo>
                  <a:pt x="440" y="518"/>
                </a:lnTo>
                <a:lnTo>
                  <a:pt x="440" y="526"/>
                </a:lnTo>
                <a:lnTo>
                  <a:pt x="434" y="534"/>
                </a:lnTo>
                <a:close/>
                <a:moveTo>
                  <a:pt x="588" y="380"/>
                </a:moveTo>
                <a:lnTo>
                  <a:pt x="588" y="380"/>
                </a:lnTo>
                <a:lnTo>
                  <a:pt x="536" y="432"/>
                </a:lnTo>
                <a:lnTo>
                  <a:pt x="528" y="438"/>
                </a:lnTo>
                <a:lnTo>
                  <a:pt x="518" y="440"/>
                </a:lnTo>
                <a:lnTo>
                  <a:pt x="510" y="438"/>
                </a:lnTo>
                <a:lnTo>
                  <a:pt x="502" y="432"/>
                </a:lnTo>
                <a:lnTo>
                  <a:pt x="496" y="424"/>
                </a:lnTo>
                <a:lnTo>
                  <a:pt x="494" y="416"/>
                </a:lnTo>
                <a:lnTo>
                  <a:pt x="496" y="406"/>
                </a:lnTo>
                <a:lnTo>
                  <a:pt x="502" y="398"/>
                </a:lnTo>
                <a:lnTo>
                  <a:pt x="512" y="388"/>
                </a:lnTo>
                <a:lnTo>
                  <a:pt x="452" y="388"/>
                </a:lnTo>
                <a:lnTo>
                  <a:pt x="444" y="386"/>
                </a:lnTo>
                <a:lnTo>
                  <a:pt x="436" y="380"/>
                </a:lnTo>
                <a:lnTo>
                  <a:pt x="430" y="372"/>
                </a:lnTo>
                <a:lnTo>
                  <a:pt x="428" y="362"/>
                </a:lnTo>
                <a:lnTo>
                  <a:pt x="430" y="354"/>
                </a:lnTo>
                <a:lnTo>
                  <a:pt x="436" y="346"/>
                </a:lnTo>
                <a:lnTo>
                  <a:pt x="444" y="340"/>
                </a:lnTo>
                <a:lnTo>
                  <a:pt x="452" y="338"/>
                </a:lnTo>
                <a:lnTo>
                  <a:pt x="512" y="338"/>
                </a:lnTo>
                <a:lnTo>
                  <a:pt x="502" y="328"/>
                </a:lnTo>
                <a:lnTo>
                  <a:pt x="496" y="320"/>
                </a:lnTo>
                <a:lnTo>
                  <a:pt x="494" y="310"/>
                </a:lnTo>
                <a:lnTo>
                  <a:pt x="496" y="302"/>
                </a:lnTo>
                <a:lnTo>
                  <a:pt x="502" y="292"/>
                </a:lnTo>
                <a:lnTo>
                  <a:pt x="510" y="288"/>
                </a:lnTo>
                <a:lnTo>
                  <a:pt x="518" y="286"/>
                </a:lnTo>
                <a:lnTo>
                  <a:pt x="528" y="288"/>
                </a:lnTo>
                <a:lnTo>
                  <a:pt x="536" y="292"/>
                </a:lnTo>
                <a:lnTo>
                  <a:pt x="588" y="346"/>
                </a:lnTo>
                <a:lnTo>
                  <a:pt x="594" y="354"/>
                </a:lnTo>
                <a:lnTo>
                  <a:pt x="596" y="362"/>
                </a:lnTo>
                <a:lnTo>
                  <a:pt x="594" y="372"/>
                </a:lnTo>
                <a:lnTo>
                  <a:pt x="588" y="3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/>
        </p:spPr>
        <p:txBody>
          <a:bodyPr/>
          <a:lstStyle/>
          <a:p>
            <a:endParaRPr lang="en-GB"/>
          </a:p>
        </p:txBody>
      </p:sp>
      <p:sp>
        <p:nvSpPr>
          <p:cNvPr id="18" name="Freeform 6"/>
          <p:cNvSpPr>
            <a:spLocks/>
          </p:cNvSpPr>
          <p:nvPr/>
        </p:nvSpPr>
        <p:spPr bwMode="auto">
          <a:xfrm>
            <a:off x="1720894" y="1035634"/>
            <a:ext cx="396000" cy="391813"/>
          </a:xfrm>
          <a:custGeom>
            <a:avLst/>
            <a:gdLst>
              <a:gd name="T0" fmla="*/ 529472 w 1087200"/>
              <a:gd name="T1" fmla="*/ 560819 h 1087200"/>
              <a:gd name="T2" fmla="*/ 539300 w 1087200"/>
              <a:gd name="T3" fmla="*/ 585416 h 1087200"/>
              <a:gd name="T4" fmla="*/ 523330 w 1087200"/>
              <a:gd name="T5" fmla="*/ 611243 h 1087200"/>
              <a:gd name="T6" fmla="*/ 339060 w 1087200"/>
              <a:gd name="T7" fmla="*/ 482107 h 1087200"/>
              <a:gd name="T8" fmla="*/ 512274 w 1087200"/>
              <a:gd name="T9" fmla="*/ 473498 h 1087200"/>
              <a:gd name="T10" fmla="*/ 533158 w 1087200"/>
              <a:gd name="T11" fmla="*/ 484567 h 1087200"/>
              <a:gd name="T12" fmla="*/ 534386 w 1087200"/>
              <a:gd name="T13" fmla="*/ 511624 h 1087200"/>
              <a:gd name="T14" fmla="*/ 514731 w 1087200"/>
              <a:gd name="T15" fmla="*/ 525152 h 1087200"/>
              <a:gd name="T16" fmla="*/ 773940 w 1087200"/>
              <a:gd name="T17" fmla="*/ 466119 h 1087200"/>
              <a:gd name="T18" fmla="*/ 786224 w 1087200"/>
              <a:gd name="T19" fmla="*/ 494406 h 1087200"/>
              <a:gd name="T20" fmla="*/ 444708 w 1087200"/>
              <a:gd name="T21" fmla="*/ 442752 h 1087200"/>
              <a:gd name="T22" fmla="*/ 546672 w 1087200"/>
              <a:gd name="T23" fmla="*/ 640761 h 1087200"/>
              <a:gd name="T24" fmla="*/ 573698 w 1087200"/>
              <a:gd name="T25" fmla="*/ 621083 h 1087200"/>
              <a:gd name="T26" fmla="*/ 581069 w 1087200"/>
              <a:gd name="T27" fmla="*/ 580497 h 1087200"/>
              <a:gd name="T28" fmla="*/ 561413 w 1087200"/>
              <a:gd name="T29" fmla="*/ 546061 h 1087200"/>
              <a:gd name="T30" fmla="*/ 563870 w 1087200"/>
              <a:gd name="T31" fmla="*/ 530073 h 1087200"/>
              <a:gd name="T32" fmla="*/ 577384 w 1087200"/>
              <a:gd name="T33" fmla="*/ 494406 h 1087200"/>
              <a:gd name="T34" fmla="*/ 551586 w 1087200"/>
              <a:gd name="T35" fmla="*/ 447672 h 1087200"/>
              <a:gd name="T36" fmla="*/ 314490 w 1087200"/>
              <a:gd name="T37" fmla="*/ 442752 h 1087200"/>
              <a:gd name="T38" fmla="*/ 379599 w 1087200"/>
              <a:gd name="T39" fmla="*/ 644450 h 1087200"/>
              <a:gd name="T40" fmla="*/ 659691 w 1087200"/>
              <a:gd name="T41" fmla="*/ 440292 h 1087200"/>
              <a:gd name="T42" fmla="*/ 619152 w 1087200"/>
              <a:gd name="T43" fmla="*/ 458740 h 1087200"/>
              <a:gd name="T44" fmla="*/ 603182 w 1087200"/>
              <a:gd name="T45" fmla="*/ 504245 h 1087200"/>
              <a:gd name="T46" fmla="*/ 605638 w 1087200"/>
              <a:gd name="T47" fmla="*/ 600174 h 1087200"/>
              <a:gd name="T48" fmla="*/ 625294 w 1087200"/>
              <a:gd name="T49" fmla="*/ 634611 h 1087200"/>
              <a:gd name="T50" fmla="*/ 671976 w 1087200"/>
              <a:gd name="T51" fmla="*/ 648139 h 1087200"/>
              <a:gd name="T52" fmla="*/ 717429 w 1087200"/>
              <a:gd name="T53" fmla="*/ 632151 h 1087200"/>
              <a:gd name="T54" fmla="*/ 732171 w 1087200"/>
              <a:gd name="T55" fmla="*/ 576807 h 1087200"/>
              <a:gd name="T56" fmla="*/ 686718 w 1087200"/>
              <a:gd name="T57" fmla="*/ 608783 h 1087200"/>
              <a:gd name="T58" fmla="*/ 657234 w 1087200"/>
              <a:gd name="T59" fmla="*/ 613703 h 1087200"/>
              <a:gd name="T60" fmla="*/ 644950 w 1087200"/>
              <a:gd name="T61" fmla="*/ 543601 h 1087200"/>
              <a:gd name="T62" fmla="*/ 657234 w 1087200"/>
              <a:gd name="T63" fmla="*/ 473498 h 1087200"/>
              <a:gd name="T64" fmla="*/ 683032 w 1087200"/>
              <a:gd name="T65" fmla="*/ 474728 h 1087200"/>
              <a:gd name="T66" fmla="*/ 729714 w 1087200"/>
              <a:gd name="T67" fmla="*/ 506705 h 1087200"/>
              <a:gd name="T68" fmla="*/ 713744 w 1087200"/>
              <a:gd name="T69" fmla="*/ 452591 h 1087200"/>
              <a:gd name="T70" fmla="*/ 515959 w 1087200"/>
              <a:gd name="T71" fmla="*/ 0 h 1087200"/>
              <a:gd name="T72" fmla="*/ 653549 w 1087200"/>
              <a:gd name="T73" fmla="*/ 11069 h 1087200"/>
              <a:gd name="T74" fmla="*/ 778853 w 1087200"/>
              <a:gd name="T75" fmla="*/ 52884 h 1087200"/>
              <a:gd name="T76" fmla="*/ 889416 w 1087200"/>
              <a:gd name="T77" fmla="*/ 124216 h 1087200"/>
              <a:gd name="T78" fmla="*/ 979094 w 1087200"/>
              <a:gd name="T79" fmla="*/ 217686 h 1087200"/>
              <a:gd name="T80" fmla="*/ 1044204 w 1087200"/>
              <a:gd name="T81" fmla="*/ 332063 h 1087200"/>
              <a:gd name="T82" fmla="*/ 1079829 w 1087200"/>
              <a:gd name="T83" fmla="*/ 461199 h 1087200"/>
              <a:gd name="T84" fmla="*/ 1083515 w 1087200"/>
              <a:gd name="T85" fmla="*/ 598944 h 1087200"/>
              <a:gd name="T86" fmla="*/ 1054031 w 1087200"/>
              <a:gd name="T87" fmla="*/ 730540 h 1087200"/>
              <a:gd name="T88" fmla="*/ 993836 w 1087200"/>
              <a:gd name="T89" fmla="*/ 847377 h 1087200"/>
              <a:gd name="T90" fmla="*/ 909071 w 1087200"/>
              <a:gd name="T91" fmla="*/ 945766 h 1087200"/>
              <a:gd name="T92" fmla="*/ 802194 w 1087200"/>
              <a:gd name="T93" fmla="*/ 1022017 h 1087200"/>
              <a:gd name="T94" fmla="*/ 679346 w 1087200"/>
              <a:gd name="T95" fmla="*/ 1069982 h 1087200"/>
              <a:gd name="T96" fmla="*/ 542986 w 1087200"/>
              <a:gd name="T97" fmla="*/ 1087200 h 1087200"/>
              <a:gd name="T98" fmla="*/ 407854 w 1087200"/>
              <a:gd name="T99" fmla="*/ 1069982 h 1087200"/>
              <a:gd name="T100" fmla="*/ 285006 w 1087200"/>
              <a:gd name="T101" fmla="*/ 1022017 h 1087200"/>
              <a:gd name="T102" fmla="*/ 178129 w 1087200"/>
              <a:gd name="T103" fmla="*/ 945766 h 1087200"/>
              <a:gd name="T104" fmla="*/ 93364 w 1087200"/>
              <a:gd name="T105" fmla="*/ 847377 h 1087200"/>
              <a:gd name="T106" fmla="*/ 33169 w 1087200"/>
              <a:gd name="T107" fmla="*/ 730540 h 1087200"/>
              <a:gd name="T108" fmla="*/ 3685 w 1087200"/>
              <a:gd name="T109" fmla="*/ 598944 h 1087200"/>
              <a:gd name="T110" fmla="*/ 7371 w 1087200"/>
              <a:gd name="T111" fmla="*/ 461199 h 1087200"/>
              <a:gd name="T112" fmla="*/ 42997 w 1087200"/>
              <a:gd name="T113" fmla="*/ 332063 h 1087200"/>
              <a:gd name="T114" fmla="*/ 108106 w 1087200"/>
              <a:gd name="T115" fmla="*/ 217686 h 1087200"/>
              <a:gd name="T116" fmla="*/ 197784 w 1087200"/>
              <a:gd name="T117" fmla="*/ 124216 h 1087200"/>
              <a:gd name="T118" fmla="*/ 308347 w 1087200"/>
              <a:gd name="T119" fmla="*/ 52884 h 1087200"/>
              <a:gd name="T120" fmla="*/ 433652 w 1087200"/>
              <a:gd name="T121" fmla="*/ 11069 h 1087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087200" h="1087200">
                <a:moveTo>
                  <a:pt x="486476" y="555899"/>
                </a:moveTo>
                <a:lnTo>
                  <a:pt x="511045" y="555899"/>
                </a:lnTo>
                <a:lnTo>
                  <a:pt x="518416" y="557129"/>
                </a:lnTo>
                <a:lnTo>
                  <a:pt x="524558" y="558359"/>
                </a:lnTo>
                <a:lnTo>
                  <a:pt x="529472" y="560819"/>
                </a:lnTo>
                <a:lnTo>
                  <a:pt x="533158" y="563278"/>
                </a:lnTo>
                <a:lnTo>
                  <a:pt x="535615" y="568198"/>
                </a:lnTo>
                <a:lnTo>
                  <a:pt x="536843" y="573117"/>
                </a:lnTo>
                <a:lnTo>
                  <a:pt x="538072" y="578037"/>
                </a:lnTo>
                <a:lnTo>
                  <a:pt x="539300" y="585416"/>
                </a:lnTo>
                <a:lnTo>
                  <a:pt x="538072" y="594025"/>
                </a:lnTo>
                <a:lnTo>
                  <a:pt x="535615" y="601404"/>
                </a:lnTo>
                <a:lnTo>
                  <a:pt x="531929" y="606324"/>
                </a:lnTo>
                <a:lnTo>
                  <a:pt x="528244" y="610014"/>
                </a:lnTo>
                <a:lnTo>
                  <a:pt x="523330" y="611243"/>
                </a:lnTo>
                <a:lnTo>
                  <a:pt x="518416" y="612473"/>
                </a:lnTo>
                <a:lnTo>
                  <a:pt x="509817" y="613703"/>
                </a:lnTo>
                <a:lnTo>
                  <a:pt x="486476" y="613703"/>
                </a:lnTo>
                <a:lnTo>
                  <a:pt x="486476" y="555899"/>
                </a:lnTo>
                <a:close/>
                <a:moveTo>
                  <a:pt x="339060" y="482107"/>
                </a:moveTo>
                <a:lnTo>
                  <a:pt x="359944" y="568198"/>
                </a:lnTo>
                <a:lnTo>
                  <a:pt x="319404" y="568198"/>
                </a:lnTo>
                <a:lnTo>
                  <a:pt x="339060" y="482107"/>
                </a:lnTo>
                <a:close/>
                <a:moveTo>
                  <a:pt x="486476" y="473498"/>
                </a:moveTo>
                <a:lnTo>
                  <a:pt x="512274" y="473498"/>
                </a:lnTo>
                <a:lnTo>
                  <a:pt x="517188" y="474728"/>
                </a:lnTo>
                <a:lnTo>
                  <a:pt x="522101" y="475958"/>
                </a:lnTo>
                <a:lnTo>
                  <a:pt x="525787" y="478418"/>
                </a:lnTo>
                <a:lnTo>
                  <a:pt x="529472" y="480877"/>
                </a:lnTo>
                <a:lnTo>
                  <a:pt x="533158" y="484567"/>
                </a:lnTo>
                <a:lnTo>
                  <a:pt x="534386" y="489486"/>
                </a:lnTo>
                <a:lnTo>
                  <a:pt x="535615" y="494406"/>
                </a:lnTo>
                <a:lnTo>
                  <a:pt x="536843" y="499325"/>
                </a:lnTo>
                <a:lnTo>
                  <a:pt x="535615" y="506704"/>
                </a:lnTo>
                <a:lnTo>
                  <a:pt x="534386" y="511624"/>
                </a:lnTo>
                <a:lnTo>
                  <a:pt x="531929" y="516543"/>
                </a:lnTo>
                <a:lnTo>
                  <a:pt x="529472" y="520233"/>
                </a:lnTo>
                <a:lnTo>
                  <a:pt x="525787" y="522692"/>
                </a:lnTo>
                <a:lnTo>
                  <a:pt x="522101" y="523922"/>
                </a:lnTo>
                <a:lnTo>
                  <a:pt x="514731" y="525152"/>
                </a:lnTo>
                <a:lnTo>
                  <a:pt x="486476" y="525152"/>
                </a:lnTo>
                <a:lnTo>
                  <a:pt x="486476" y="473498"/>
                </a:lnTo>
                <a:close/>
                <a:moveTo>
                  <a:pt x="791138" y="450131"/>
                </a:moveTo>
                <a:lnTo>
                  <a:pt x="783767" y="458740"/>
                </a:lnTo>
                <a:lnTo>
                  <a:pt x="773940" y="466119"/>
                </a:lnTo>
                <a:lnTo>
                  <a:pt x="764112" y="473499"/>
                </a:lnTo>
                <a:lnTo>
                  <a:pt x="754284" y="479648"/>
                </a:lnTo>
                <a:lnTo>
                  <a:pt x="754284" y="516544"/>
                </a:lnTo>
                <a:lnTo>
                  <a:pt x="771483" y="506705"/>
                </a:lnTo>
                <a:lnTo>
                  <a:pt x="786224" y="494406"/>
                </a:lnTo>
                <a:lnTo>
                  <a:pt x="786224" y="644450"/>
                </a:lnTo>
                <a:lnTo>
                  <a:pt x="829221" y="644450"/>
                </a:lnTo>
                <a:lnTo>
                  <a:pt x="829221" y="450131"/>
                </a:lnTo>
                <a:lnTo>
                  <a:pt x="791138" y="450131"/>
                </a:lnTo>
                <a:close/>
                <a:moveTo>
                  <a:pt x="444708" y="442752"/>
                </a:moveTo>
                <a:lnTo>
                  <a:pt x="444708" y="644450"/>
                </a:lnTo>
                <a:lnTo>
                  <a:pt x="518417" y="644450"/>
                </a:lnTo>
                <a:lnTo>
                  <a:pt x="527016" y="644450"/>
                </a:lnTo>
                <a:lnTo>
                  <a:pt x="535615" y="643220"/>
                </a:lnTo>
                <a:lnTo>
                  <a:pt x="546672" y="640761"/>
                </a:lnTo>
                <a:lnTo>
                  <a:pt x="556499" y="637071"/>
                </a:lnTo>
                <a:lnTo>
                  <a:pt x="561413" y="633381"/>
                </a:lnTo>
                <a:lnTo>
                  <a:pt x="566327" y="629692"/>
                </a:lnTo>
                <a:lnTo>
                  <a:pt x="570013" y="626002"/>
                </a:lnTo>
                <a:lnTo>
                  <a:pt x="573698" y="621083"/>
                </a:lnTo>
                <a:lnTo>
                  <a:pt x="576155" y="614933"/>
                </a:lnTo>
                <a:lnTo>
                  <a:pt x="578612" y="607554"/>
                </a:lnTo>
                <a:lnTo>
                  <a:pt x="579841" y="600175"/>
                </a:lnTo>
                <a:lnTo>
                  <a:pt x="581069" y="591566"/>
                </a:lnTo>
                <a:lnTo>
                  <a:pt x="581069" y="580497"/>
                </a:lnTo>
                <a:lnTo>
                  <a:pt x="578612" y="571888"/>
                </a:lnTo>
                <a:lnTo>
                  <a:pt x="577384" y="563279"/>
                </a:lnTo>
                <a:lnTo>
                  <a:pt x="573698" y="557130"/>
                </a:lnTo>
                <a:lnTo>
                  <a:pt x="568784" y="550980"/>
                </a:lnTo>
                <a:lnTo>
                  <a:pt x="561413" y="546061"/>
                </a:lnTo>
                <a:lnTo>
                  <a:pt x="554043" y="542371"/>
                </a:lnTo>
                <a:lnTo>
                  <a:pt x="542986" y="539912"/>
                </a:lnTo>
                <a:lnTo>
                  <a:pt x="551586" y="537452"/>
                </a:lnTo>
                <a:lnTo>
                  <a:pt x="557728" y="533762"/>
                </a:lnTo>
                <a:lnTo>
                  <a:pt x="563870" y="530073"/>
                </a:lnTo>
                <a:lnTo>
                  <a:pt x="568784" y="523923"/>
                </a:lnTo>
                <a:lnTo>
                  <a:pt x="572470" y="517774"/>
                </a:lnTo>
                <a:lnTo>
                  <a:pt x="574927" y="511625"/>
                </a:lnTo>
                <a:lnTo>
                  <a:pt x="577384" y="503016"/>
                </a:lnTo>
                <a:lnTo>
                  <a:pt x="577384" y="494406"/>
                </a:lnTo>
                <a:lnTo>
                  <a:pt x="576155" y="480878"/>
                </a:lnTo>
                <a:lnTo>
                  <a:pt x="572470" y="468579"/>
                </a:lnTo>
                <a:lnTo>
                  <a:pt x="567556" y="459970"/>
                </a:lnTo>
                <a:lnTo>
                  <a:pt x="560185" y="452591"/>
                </a:lnTo>
                <a:lnTo>
                  <a:pt x="551586" y="447672"/>
                </a:lnTo>
                <a:lnTo>
                  <a:pt x="541758" y="445212"/>
                </a:lnTo>
                <a:lnTo>
                  <a:pt x="530701" y="442752"/>
                </a:lnTo>
                <a:lnTo>
                  <a:pt x="519645" y="442752"/>
                </a:lnTo>
                <a:lnTo>
                  <a:pt x="444708" y="442752"/>
                </a:lnTo>
                <a:close/>
                <a:moveTo>
                  <a:pt x="314490" y="442752"/>
                </a:moveTo>
                <a:lnTo>
                  <a:pt x="257980" y="644450"/>
                </a:lnTo>
                <a:lnTo>
                  <a:pt x="299748" y="644450"/>
                </a:lnTo>
                <a:lnTo>
                  <a:pt x="310804" y="600175"/>
                </a:lnTo>
                <a:lnTo>
                  <a:pt x="368543" y="600175"/>
                </a:lnTo>
                <a:lnTo>
                  <a:pt x="379599" y="644450"/>
                </a:lnTo>
                <a:lnTo>
                  <a:pt x="423824" y="644450"/>
                </a:lnTo>
                <a:lnTo>
                  <a:pt x="369771" y="442752"/>
                </a:lnTo>
                <a:lnTo>
                  <a:pt x="314490" y="442752"/>
                </a:lnTo>
                <a:close/>
                <a:moveTo>
                  <a:pt x="671976" y="439062"/>
                </a:moveTo>
                <a:lnTo>
                  <a:pt x="659691" y="440292"/>
                </a:lnTo>
                <a:lnTo>
                  <a:pt x="648635" y="441522"/>
                </a:lnTo>
                <a:lnTo>
                  <a:pt x="640036" y="443982"/>
                </a:lnTo>
                <a:lnTo>
                  <a:pt x="631436" y="447671"/>
                </a:lnTo>
                <a:lnTo>
                  <a:pt x="625294" y="452591"/>
                </a:lnTo>
                <a:lnTo>
                  <a:pt x="619152" y="458740"/>
                </a:lnTo>
                <a:lnTo>
                  <a:pt x="614238" y="464889"/>
                </a:lnTo>
                <a:lnTo>
                  <a:pt x="610552" y="471039"/>
                </a:lnTo>
                <a:lnTo>
                  <a:pt x="608095" y="479648"/>
                </a:lnTo>
                <a:lnTo>
                  <a:pt x="605638" y="487027"/>
                </a:lnTo>
                <a:lnTo>
                  <a:pt x="603182" y="504245"/>
                </a:lnTo>
                <a:lnTo>
                  <a:pt x="601953" y="523923"/>
                </a:lnTo>
                <a:lnTo>
                  <a:pt x="601953" y="543601"/>
                </a:lnTo>
                <a:lnTo>
                  <a:pt x="601953" y="563278"/>
                </a:lnTo>
                <a:lnTo>
                  <a:pt x="603182" y="581726"/>
                </a:lnTo>
                <a:lnTo>
                  <a:pt x="605638" y="600174"/>
                </a:lnTo>
                <a:lnTo>
                  <a:pt x="608095" y="607554"/>
                </a:lnTo>
                <a:lnTo>
                  <a:pt x="610552" y="614933"/>
                </a:lnTo>
                <a:lnTo>
                  <a:pt x="614238" y="622312"/>
                </a:lnTo>
                <a:lnTo>
                  <a:pt x="619152" y="628461"/>
                </a:lnTo>
                <a:lnTo>
                  <a:pt x="625294" y="634611"/>
                </a:lnTo>
                <a:lnTo>
                  <a:pt x="631436" y="638300"/>
                </a:lnTo>
                <a:lnTo>
                  <a:pt x="640036" y="641990"/>
                </a:lnTo>
                <a:lnTo>
                  <a:pt x="648635" y="645679"/>
                </a:lnTo>
                <a:lnTo>
                  <a:pt x="659691" y="646909"/>
                </a:lnTo>
                <a:lnTo>
                  <a:pt x="671976" y="648139"/>
                </a:lnTo>
                <a:lnTo>
                  <a:pt x="685489" y="646909"/>
                </a:lnTo>
                <a:lnTo>
                  <a:pt x="697774" y="644450"/>
                </a:lnTo>
                <a:lnTo>
                  <a:pt x="707602" y="639530"/>
                </a:lnTo>
                <a:lnTo>
                  <a:pt x="712515" y="635840"/>
                </a:lnTo>
                <a:lnTo>
                  <a:pt x="717429" y="632151"/>
                </a:lnTo>
                <a:lnTo>
                  <a:pt x="719886" y="627231"/>
                </a:lnTo>
                <a:lnTo>
                  <a:pt x="723572" y="622312"/>
                </a:lnTo>
                <a:lnTo>
                  <a:pt x="728486" y="610013"/>
                </a:lnTo>
                <a:lnTo>
                  <a:pt x="730943" y="595255"/>
                </a:lnTo>
                <a:lnTo>
                  <a:pt x="732171" y="576807"/>
                </a:lnTo>
                <a:lnTo>
                  <a:pt x="690403" y="576807"/>
                </a:lnTo>
                <a:lnTo>
                  <a:pt x="690403" y="589106"/>
                </a:lnTo>
                <a:lnTo>
                  <a:pt x="689175" y="596485"/>
                </a:lnTo>
                <a:lnTo>
                  <a:pt x="687946" y="602634"/>
                </a:lnTo>
                <a:lnTo>
                  <a:pt x="686718" y="608783"/>
                </a:lnTo>
                <a:lnTo>
                  <a:pt x="683032" y="613703"/>
                </a:lnTo>
                <a:lnTo>
                  <a:pt x="678118" y="616163"/>
                </a:lnTo>
                <a:lnTo>
                  <a:pt x="671976" y="617393"/>
                </a:lnTo>
                <a:lnTo>
                  <a:pt x="663377" y="616163"/>
                </a:lnTo>
                <a:lnTo>
                  <a:pt x="657234" y="613703"/>
                </a:lnTo>
                <a:lnTo>
                  <a:pt x="652320" y="607554"/>
                </a:lnTo>
                <a:lnTo>
                  <a:pt x="649863" y="600174"/>
                </a:lnTo>
                <a:lnTo>
                  <a:pt x="647406" y="589106"/>
                </a:lnTo>
                <a:lnTo>
                  <a:pt x="646178" y="576807"/>
                </a:lnTo>
                <a:lnTo>
                  <a:pt x="644950" y="543601"/>
                </a:lnTo>
                <a:lnTo>
                  <a:pt x="646178" y="510394"/>
                </a:lnTo>
                <a:lnTo>
                  <a:pt x="647406" y="496866"/>
                </a:lnTo>
                <a:lnTo>
                  <a:pt x="649863" y="487027"/>
                </a:lnTo>
                <a:lnTo>
                  <a:pt x="652320" y="479648"/>
                </a:lnTo>
                <a:lnTo>
                  <a:pt x="657234" y="473498"/>
                </a:lnTo>
                <a:lnTo>
                  <a:pt x="663377" y="471039"/>
                </a:lnTo>
                <a:lnTo>
                  <a:pt x="671976" y="469809"/>
                </a:lnTo>
                <a:lnTo>
                  <a:pt x="675661" y="469809"/>
                </a:lnTo>
                <a:lnTo>
                  <a:pt x="679347" y="471039"/>
                </a:lnTo>
                <a:lnTo>
                  <a:pt x="683032" y="474728"/>
                </a:lnTo>
                <a:lnTo>
                  <a:pt x="685489" y="478418"/>
                </a:lnTo>
                <a:lnTo>
                  <a:pt x="686718" y="483337"/>
                </a:lnTo>
                <a:lnTo>
                  <a:pt x="687946" y="489487"/>
                </a:lnTo>
                <a:lnTo>
                  <a:pt x="689175" y="506705"/>
                </a:lnTo>
                <a:lnTo>
                  <a:pt x="729714" y="506705"/>
                </a:lnTo>
                <a:lnTo>
                  <a:pt x="729714" y="490716"/>
                </a:lnTo>
                <a:lnTo>
                  <a:pt x="727257" y="477188"/>
                </a:lnTo>
                <a:lnTo>
                  <a:pt x="723572" y="466119"/>
                </a:lnTo>
                <a:lnTo>
                  <a:pt x="717429" y="456280"/>
                </a:lnTo>
                <a:lnTo>
                  <a:pt x="713744" y="452591"/>
                </a:lnTo>
                <a:lnTo>
                  <a:pt x="710059" y="448901"/>
                </a:lnTo>
                <a:lnTo>
                  <a:pt x="699002" y="443982"/>
                </a:lnTo>
                <a:lnTo>
                  <a:pt x="686718" y="440292"/>
                </a:lnTo>
                <a:lnTo>
                  <a:pt x="671976" y="439062"/>
                </a:lnTo>
                <a:close/>
                <a:moveTo>
                  <a:pt x="515959" y="0"/>
                </a:moveTo>
                <a:lnTo>
                  <a:pt x="542986" y="0"/>
                </a:lnTo>
                <a:lnTo>
                  <a:pt x="571241" y="0"/>
                </a:lnTo>
                <a:lnTo>
                  <a:pt x="599496" y="2460"/>
                </a:lnTo>
                <a:lnTo>
                  <a:pt x="626522" y="6149"/>
                </a:lnTo>
                <a:lnTo>
                  <a:pt x="653549" y="11069"/>
                </a:lnTo>
                <a:lnTo>
                  <a:pt x="679346" y="17218"/>
                </a:lnTo>
                <a:lnTo>
                  <a:pt x="705144" y="24597"/>
                </a:lnTo>
                <a:lnTo>
                  <a:pt x="729714" y="33206"/>
                </a:lnTo>
                <a:lnTo>
                  <a:pt x="755512" y="43045"/>
                </a:lnTo>
                <a:lnTo>
                  <a:pt x="778853" y="52884"/>
                </a:lnTo>
                <a:lnTo>
                  <a:pt x="802194" y="65183"/>
                </a:lnTo>
                <a:lnTo>
                  <a:pt x="825535" y="78711"/>
                </a:lnTo>
                <a:lnTo>
                  <a:pt x="847648" y="92240"/>
                </a:lnTo>
                <a:lnTo>
                  <a:pt x="868532" y="108228"/>
                </a:lnTo>
                <a:lnTo>
                  <a:pt x="889416" y="124216"/>
                </a:lnTo>
                <a:lnTo>
                  <a:pt x="909071" y="141434"/>
                </a:lnTo>
                <a:lnTo>
                  <a:pt x="927498" y="158653"/>
                </a:lnTo>
                <a:lnTo>
                  <a:pt x="945926" y="178330"/>
                </a:lnTo>
                <a:lnTo>
                  <a:pt x="963124" y="198008"/>
                </a:lnTo>
                <a:lnTo>
                  <a:pt x="979094" y="217686"/>
                </a:lnTo>
                <a:lnTo>
                  <a:pt x="993836" y="239824"/>
                </a:lnTo>
                <a:lnTo>
                  <a:pt x="1008578" y="261961"/>
                </a:lnTo>
                <a:lnTo>
                  <a:pt x="1020862" y="284099"/>
                </a:lnTo>
                <a:lnTo>
                  <a:pt x="1033147" y="307466"/>
                </a:lnTo>
                <a:lnTo>
                  <a:pt x="1044204" y="332063"/>
                </a:lnTo>
                <a:lnTo>
                  <a:pt x="1054031" y="356661"/>
                </a:lnTo>
                <a:lnTo>
                  <a:pt x="1062631" y="382488"/>
                </a:lnTo>
                <a:lnTo>
                  <a:pt x="1070001" y="407085"/>
                </a:lnTo>
                <a:lnTo>
                  <a:pt x="1076144" y="434142"/>
                </a:lnTo>
                <a:lnTo>
                  <a:pt x="1079829" y="461199"/>
                </a:lnTo>
                <a:lnTo>
                  <a:pt x="1083515" y="488256"/>
                </a:lnTo>
                <a:lnTo>
                  <a:pt x="1085972" y="515313"/>
                </a:lnTo>
                <a:lnTo>
                  <a:pt x="1087200" y="543600"/>
                </a:lnTo>
                <a:lnTo>
                  <a:pt x="1085972" y="571887"/>
                </a:lnTo>
                <a:lnTo>
                  <a:pt x="1083515" y="598944"/>
                </a:lnTo>
                <a:lnTo>
                  <a:pt x="1079829" y="626001"/>
                </a:lnTo>
                <a:lnTo>
                  <a:pt x="1076144" y="653058"/>
                </a:lnTo>
                <a:lnTo>
                  <a:pt x="1070001" y="678885"/>
                </a:lnTo>
                <a:lnTo>
                  <a:pt x="1062631" y="704712"/>
                </a:lnTo>
                <a:lnTo>
                  <a:pt x="1054031" y="730540"/>
                </a:lnTo>
                <a:lnTo>
                  <a:pt x="1044204" y="755137"/>
                </a:lnTo>
                <a:lnTo>
                  <a:pt x="1033147" y="779734"/>
                </a:lnTo>
                <a:lnTo>
                  <a:pt x="1020862" y="803102"/>
                </a:lnTo>
                <a:lnTo>
                  <a:pt x="1008578" y="825239"/>
                </a:lnTo>
                <a:lnTo>
                  <a:pt x="993836" y="847377"/>
                </a:lnTo>
                <a:lnTo>
                  <a:pt x="979094" y="868284"/>
                </a:lnTo>
                <a:lnTo>
                  <a:pt x="963124" y="889192"/>
                </a:lnTo>
                <a:lnTo>
                  <a:pt x="945926" y="908870"/>
                </a:lnTo>
                <a:lnTo>
                  <a:pt x="927498" y="928548"/>
                </a:lnTo>
                <a:lnTo>
                  <a:pt x="909071" y="945766"/>
                </a:lnTo>
                <a:lnTo>
                  <a:pt x="889416" y="962984"/>
                </a:lnTo>
                <a:lnTo>
                  <a:pt x="868532" y="978972"/>
                </a:lnTo>
                <a:lnTo>
                  <a:pt x="847648" y="994960"/>
                </a:lnTo>
                <a:lnTo>
                  <a:pt x="825535" y="1008489"/>
                </a:lnTo>
                <a:lnTo>
                  <a:pt x="802194" y="1022017"/>
                </a:lnTo>
                <a:lnTo>
                  <a:pt x="778853" y="1033086"/>
                </a:lnTo>
                <a:lnTo>
                  <a:pt x="755512" y="1044155"/>
                </a:lnTo>
                <a:lnTo>
                  <a:pt x="729714" y="1053994"/>
                </a:lnTo>
                <a:lnTo>
                  <a:pt x="705144" y="1062603"/>
                </a:lnTo>
                <a:lnTo>
                  <a:pt x="679346" y="1069982"/>
                </a:lnTo>
                <a:lnTo>
                  <a:pt x="653549" y="1076131"/>
                </a:lnTo>
                <a:lnTo>
                  <a:pt x="626522" y="1081051"/>
                </a:lnTo>
                <a:lnTo>
                  <a:pt x="599496" y="1084740"/>
                </a:lnTo>
                <a:lnTo>
                  <a:pt x="571241" y="1085970"/>
                </a:lnTo>
                <a:lnTo>
                  <a:pt x="542986" y="1087200"/>
                </a:lnTo>
                <a:lnTo>
                  <a:pt x="515959" y="1085970"/>
                </a:lnTo>
                <a:lnTo>
                  <a:pt x="487704" y="1084740"/>
                </a:lnTo>
                <a:lnTo>
                  <a:pt x="460678" y="1081051"/>
                </a:lnTo>
                <a:lnTo>
                  <a:pt x="433652" y="1076131"/>
                </a:lnTo>
                <a:lnTo>
                  <a:pt x="407854" y="1069982"/>
                </a:lnTo>
                <a:lnTo>
                  <a:pt x="382056" y="1062603"/>
                </a:lnTo>
                <a:lnTo>
                  <a:pt x="356258" y="1053994"/>
                </a:lnTo>
                <a:lnTo>
                  <a:pt x="331688" y="1044155"/>
                </a:lnTo>
                <a:lnTo>
                  <a:pt x="308347" y="1033086"/>
                </a:lnTo>
                <a:lnTo>
                  <a:pt x="285006" y="1022017"/>
                </a:lnTo>
                <a:lnTo>
                  <a:pt x="261665" y="1008489"/>
                </a:lnTo>
                <a:lnTo>
                  <a:pt x="239553" y="994960"/>
                </a:lnTo>
                <a:lnTo>
                  <a:pt x="218669" y="978972"/>
                </a:lnTo>
                <a:lnTo>
                  <a:pt x="197784" y="962984"/>
                </a:lnTo>
                <a:lnTo>
                  <a:pt x="178129" y="945766"/>
                </a:lnTo>
                <a:lnTo>
                  <a:pt x="159702" y="928548"/>
                </a:lnTo>
                <a:lnTo>
                  <a:pt x="141275" y="908870"/>
                </a:lnTo>
                <a:lnTo>
                  <a:pt x="124076" y="889192"/>
                </a:lnTo>
                <a:lnTo>
                  <a:pt x="108106" y="868284"/>
                </a:lnTo>
                <a:lnTo>
                  <a:pt x="93364" y="847377"/>
                </a:lnTo>
                <a:lnTo>
                  <a:pt x="78622" y="825239"/>
                </a:lnTo>
                <a:lnTo>
                  <a:pt x="66338" y="803102"/>
                </a:lnTo>
                <a:lnTo>
                  <a:pt x="54053" y="779734"/>
                </a:lnTo>
                <a:lnTo>
                  <a:pt x="42997" y="755137"/>
                </a:lnTo>
                <a:lnTo>
                  <a:pt x="33169" y="730540"/>
                </a:lnTo>
                <a:lnTo>
                  <a:pt x="24570" y="704712"/>
                </a:lnTo>
                <a:lnTo>
                  <a:pt x="17199" y="678885"/>
                </a:lnTo>
                <a:lnTo>
                  <a:pt x="11056" y="653058"/>
                </a:lnTo>
                <a:lnTo>
                  <a:pt x="7371" y="626001"/>
                </a:lnTo>
                <a:lnTo>
                  <a:pt x="3685" y="598944"/>
                </a:lnTo>
                <a:lnTo>
                  <a:pt x="1228" y="571887"/>
                </a:lnTo>
                <a:lnTo>
                  <a:pt x="0" y="543600"/>
                </a:lnTo>
                <a:lnTo>
                  <a:pt x="1228" y="515313"/>
                </a:lnTo>
                <a:lnTo>
                  <a:pt x="3685" y="488256"/>
                </a:lnTo>
                <a:lnTo>
                  <a:pt x="7371" y="461199"/>
                </a:lnTo>
                <a:lnTo>
                  <a:pt x="11056" y="434142"/>
                </a:lnTo>
                <a:lnTo>
                  <a:pt x="17199" y="407085"/>
                </a:lnTo>
                <a:lnTo>
                  <a:pt x="24570" y="382488"/>
                </a:lnTo>
                <a:lnTo>
                  <a:pt x="33169" y="356661"/>
                </a:lnTo>
                <a:lnTo>
                  <a:pt x="42997" y="332063"/>
                </a:lnTo>
                <a:lnTo>
                  <a:pt x="54053" y="307466"/>
                </a:lnTo>
                <a:lnTo>
                  <a:pt x="66338" y="284099"/>
                </a:lnTo>
                <a:lnTo>
                  <a:pt x="78622" y="261961"/>
                </a:lnTo>
                <a:lnTo>
                  <a:pt x="93364" y="239824"/>
                </a:lnTo>
                <a:lnTo>
                  <a:pt x="108106" y="217686"/>
                </a:lnTo>
                <a:lnTo>
                  <a:pt x="124076" y="198008"/>
                </a:lnTo>
                <a:lnTo>
                  <a:pt x="141275" y="178330"/>
                </a:lnTo>
                <a:lnTo>
                  <a:pt x="159702" y="158653"/>
                </a:lnTo>
                <a:lnTo>
                  <a:pt x="178129" y="141434"/>
                </a:lnTo>
                <a:lnTo>
                  <a:pt x="197784" y="124216"/>
                </a:lnTo>
                <a:lnTo>
                  <a:pt x="218669" y="108228"/>
                </a:lnTo>
                <a:lnTo>
                  <a:pt x="239553" y="92240"/>
                </a:lnTo>
                <a:lnTo>
                  <a:pt x="261665" y="78711"/>
                </a:lnTo>
                <a:lnTo>
                  <a:pt x="285006" y="65183"/>
                </a:lnTo>
                <a:lnTo>
                  <a:pt x="308347" y="52884"/>
                </a:lnTo>
                <a:lnTo>
                  <a:pt x="331688" y="43045"/>
                </a:lnTo>
                <a:lnTo>
                  <a:pt x="356258" y="33206"/>
                </a:lnTo>
                <a:lnTo>
                  <a:pt x="382056" y="24597"/>
                </a:lnTo>
                <a:lnTo>
                  <a:pt x="407854" y="17218"/>
                </a:lnTo>
                <a:lnTo>
                  <a:pt x="433652" y="11069"/>
                </a:lnTo>
                <a:lnTo>
                  <a:pt x="460678" y="6149"/>
                </a:lnTo>
                <a:lnTo>
                  <a:pt x="487704" y="2460"/>
                </a:lnTo>
                <a:lnTo>
                  <a:pt x="51595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/>
        </p:spPr>
        <p:txBody>
          <a:bodyPr/>
          <a:lstStyle/>
          <a:p>
            <a:endParaRPr lang="en-GB"/>
          </a:p>
        </p:txBody>
      </p:sp>
      <p:sp>
        <p:nvSpPr>
          <p:cNvPr id="19" name="Freeform 261"/>
          <p:cNvSpPr>
            <a:spLocks noEditPoints="1"/>
          </p:cNvSpPr>
          <p:nvPr/>
        </p:nvSpPr>
        <p:spPr bwMode="auto">
          <a:xfrm>
            <a:off x="1246447" y="1035634"/>
            <a:ext cx="396000" cy="391813"/>
          </a:xfrm>
          <a:custGeom>
            <a:avLst/>
            <a:gdLst>
              <a:gd name="T0" fmla="*/ 364 w 726"/>
              <a:gd name="T1" fmla="*/ 0 h 726"/>
              <a:gd name="T2" fmla="*/ 290 w 726"/>
              <a:gd name="T3" fmla="*/ 8 h 726"/>
              <a:gd name="T4" fmla="*/ 222 w 726"/>
              <a:gd name="T5" fmla="*/ 28 h 726"/>
              <a:gd name="T6" fmla="*/ 160 w 726"/>
              <a:gd name="T7" fmla="*/ 62 h 726"/>
              <a:gd name="T8" fmla="*/ 108 w 726"/>
              <a:gd name="T9" fmla="*/ 106 h 726"/>
              <a:gd name="T10" fmla="*/ 62 w 726"/>
              <a:gd name="T11" fmla="*/ 160 h 726"/>
              <a:gd name="T12" fmla="*/ 30 w 726"/>
              <a:gd name="T13" fmla="*/ 222 h 726"/>
              <a:gd name="T14" fmla="*/ 8 w 726"/>
              <a:gd name="T15" fmla="*/ 290 h 726"/>
              <a:gd name="T16" fmla="*/ 0 w 726"/>
              <a:gd name="T17" fmla="*/ 362 h 726"/>
              <a:gd name="T18" fmla="*/ 2 w 726"/>
              <a:gd name="T19" fmla="*/ 400 h 726"/>
              <a:gd name="T20" fmla="*/ 18 w 726"/>
              <a:gd name="T21" fmla="*/ 470 h 726"/>
              <a:gd name="T22" fmla="*/ 44 w 726"/>
              <a:gd name="T23" fmla="*/ 536 h 726"/>
              <a:gd name="T24" fmla="*/ 84 w 726"/>
              <a:gd name="T25" fmla="*/ 594 h 726"/>
              <a:gd name="T26" fmla="*/ 134 w 726"/>
              <a:gd name="T27" fmla="*/ 642 h 726"/>
              <a:gd name="T28" fmla="*/ 190 w 726"/>
              <a:gd name="T29" fmla="*/ 682 h 726"/>
              <a:gd name="T30" fmla="*/ 256 w 726"/>
              <a:gd name="T31" fmla="*/ 710 h 726"/>
              <a:gd name="T32" fmla="*/ 326 w 726"/>
              <a:gd name="T33" fmla="*/ 724 h 726"/>
              <a:gd name="T34" fmla="*/ 364 w 726"/>
              <a:gd name="T35" fmla="*/ 726 h 726"/>
              <a:gd name="T36" fmla="*/ 436 w 726"/>
              <a:gd name="T37" fmla="*/ 718 h 726"/>
              <a:gd name="T38" fmla="*/ 506 w 726"/>
              <a:gd name="T39" fmla="*/ 698 h 726"/>
              <a:gd name="T40" fmla="*/ 566 w 726"/>
              <a:gd name="T41" fmla="*/ 664 h 726"/>
              <a:gd name="T42" fmla="*/ 620 w 726"/>
              <a:gd name="T43" fmla="*/ 620 h 726"/>
              <a:gd name="T44" fmla="*/ 664 w 726"/>
              <a:gd name="T45" fmla="*/ 566 h 726"/>
              <a:gd name="T46" fmla="*/ 698 w 726"/>
              <a:gd name="T47" fmla="*/ 504 h 726"/>
              <a:gd name="T48" fmla="*/ 720 w 726"/>
              <a:gd name="T49" fmla="*/ 436 h 726"/>
              <a:gd name="T50" fmla="*/ 726 w 726"/>
              <a:gd name="T51" fmla="*/ 362 h 726"/>
              <a:gd name="T52" fmla="*/ 724 w 726"/>
              <a:gd name="T53" fmla="*/ 326 h 726"/>
              <a:gd name="T54" fmla="*/ 710 w 726"/>
              <a:gd name="T55" fmla="*/ 254 h 726"/>
              <a:gd name="T56" fmla="*/ 682 w 726"/>
              <a:gd name="T57" fmla="*/ 190 h 726"/>
              <a:gd name="T58" fmla="*/ 644 w 726"/>
              <a:gd name="T59" fmla="*/ 132 h 726"/>
              <a:gd name="T60" fmla="*/ 594 w 726"/>
              <a:gd name="T61" fmla="*/ 82 h 726"/>
              <a:gd name="T62" fmla="*/ 536 w 726"/>
              <a:gd name="T63" fmla="*/ 44 h 726"/>
              <a:gd name="T64" fmla="*/ 472 w 726"/>
              <a:gd name="T65" fmla="*/ 16 h 726"/>
              <a:gd name="T66" fmla="*/ 400 w 726"/>
              <a:gd name="T67" fmla="*/ 2 h 726"/>
              <a:gd name="T68" fmla="*/ 482 w 726"/>
              <a:gd name="T69" fmla="*/ 586 h 726"/>
              <a:gd name="T70" fmla="*/ 480 w 726"/>
              <a:gd name="T71" fmla="*/ 590 h 726"/>
              <a:gd name="T72" fmla="*/ 252 w 726"/>
              <a:gd name="T73" fmla="*/ 592 h 726"/>
              <a:gd name="T74" fmla="*/ 248 w 726"/>
              <a:gd name="T75" fmla="*/ 590 h 726"/>
              <a:gd name="T76" fmla="*/ 246 w 726"/>
              <a:gd name="T77" fmla="*/ 530 h 726"/>
              <a:gd name="T78" fmla="*/ 248 w 726"/>
              <a:gd name="T79" fmla="*/ 526 h 726"/>
              <a:gd name="T80" fmla="*/ 476 w 726"/>
              <a:gd name="T81" fmla="*/ 524 h 726"/>
              <a:gd name="T82" fmla="*/ 480 w 726"/>
              <a:gd name="T83" fmla="*/ 526 h 726"/>
              <a:gd name="T84" fmla="*/ 482 w 726"/>
              <a:gd name="T85" fmla="*/ 586 h 726"/>
              <a:gd name="T86" fmla="*/ 504 w 726"/>
              <a:gd name="T87" fmla="*/ 486 h 726"/>
              <a:gd name="T88" fmla="*/ 500 w 726"/>
              <a:gd name="T89" fmla="*/ 500 h 726"/>
              <a:gd name="T90" fmla="*/ 486 w 726"/>
              <a:gd name="T91" fmla="*/ 504 h 726"/>
              <a:gd name="T92" fmla="*/ 242 w 726"/>
              <a:gd name="T93" fmla="*/ 504 h 726"/>
              <a:gd name="T94" fmla="*/ 228 w 726"/>
              <a:gd name="T95" fmla="*/ 500 h 726"/>
              <a:gd name="T96" fmla="*/ 224 w 726"/>
              <a:gd name="T97" fmla="*/ 486 h 726"/>
              <a:gd name="T98" fmla="*/ 224 w 726"/>
              <a:gd name="T99" fmla="*/ 146 h 726"/>
              <a:gd name="T100" fmla="*/ 228 w 726"/>
              <a:gd name="T101" fmla="*/ 134 h 726"/>
              <a:gd name="T102" fmla="*/ 242 w 726"/>
              <a:gd name="T103" fmla="*/ 128 h 726"/>
              <a:gd name="T104" fmla="*/ 486 w 726"/>
              <a:gd name="T105" fmla="*/ 128 h 726"/>
              <a:gd name="T106" fmla="*/ 500 w 726"/>
              <a:gd name="T107" fmla="*/ 134 h 726"/>
              <a:gd name="T108" fmla="*/ 504 w 726"/>
              <a:gd name="T109" fmla="*/ 146 h 726"/>
              <a:gd name="T110" fmla="*/ 260 w 726"/>
              <a:gd name="T111" fmla="*/ 468 h 726"/>
              <a:gd name="T112" fmla="*/ 468 w 726"/>
              <a:gd name="T113" fmla="*/ 166 h 726"/>
              <a:gd name="T114" fmla="*/ 260 w 726"/>
              <a:gd name="T115" fmla="*/ 468 h 72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726" h="726"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4" y="82"/>
                </a:lnTo>
                <a:lnTo>
                  <a:pt x="108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30" y="222"/>
                </a:lnTo>
                <a:lnTo>
                  <a:pt x="18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8" y="470"/>
                </a:lnTo>
                <a:lnTo>
                  <a:pt x="30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8" y="620"/>
                </a:lnTo>
                <a:lnTo>
                  <a:pt x="134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2" y="710"/>
                </a:lnTo>
                <a:lnTo>
                  <a:pt x="506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4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20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20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4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6" y="28"/>
                </a:lnTo>
                <a:lnTo>
                  <a:pt x="472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482" y="586"/>
                </a:moveTo>
                <a:lnTo>
                  <a:pt x="482" y="586"/>
                </a:lnTo>
                <a:lnTo>
                  <a:pt x="480" y="590"/>
                </a:lnTo>
                <a:lnTo>
                  <a:pt x="476" y="592"/>
                </a:lnTo>
                <a:lnTo>
                  <a:pt x="252" y="592"/>
                </a:lnTo>
                <a:lnTo>
                  <a:pt x="248" y="590"/>
                </a:lnTo>
                <a:lnTo>
                  <a:pt x="246" y="586"/>
                </a:lnTo>
                <a:lnTo>
                  <a:pt x="246" y="530"/>
                </a:lnTo>
                <a:lnTo>
                  <a:pt x="248" y="526"/>
                </a:lnTo>
                <a:lnTo>
                  <a:pt x="252" y="524"/>
                </a:lnTo>
                <a:lnTo>
                  <a:pt x="476" y="524"/>
                </a:lnTo>
                <a:lnTo>
                  <a:pt x="480" y="526"/>
                </a:lnTo>
                <a:lnTo>
                  <a:pt x="482" y="530"/>
                </a:lnTo>
                <a:lnTo>
                  <a:pt x="482" y="586"/>
                </a:lnTo>
                <a:close/>
                <a:moveTo>
                  <a:pt x="504" y="486"/>
                </a:moveTo>
                <a:lnTo>
                  <a:pt x="504" y="486"/>
                </a:lnTo>
                <a:lnTo>
                  <a:pt x="504" y="494"/>
                </a:lnTo>
                <a:lnTo>
                  <a:pt x="500" y="500"/>
                </a:lnTo>
                <a:lnTo>
                  <a:pt x="494" y="504"/>
                </a:lnTo>
                <a:lnTo>
                  <a:pt x="486" y="504"/>
                </a:lnTo>
                <a:lnTo>
                  <a:pt x="242" y="504"/>
                </a:lnTo>
                <a:lnTo>
                  <a:pt x="234" y="504"/>
                </a:lnTo>
                <a:lnTo>
                  <a:pt x="228" y="500"/>
                </a:lnTo>
                <a:lnTo>
                  <a:pt x="224" y="494"/>
                </a:lnTo>
                <a:lnTo>
                  <a:pt x="224" y="486"/>
                </a:lnTo>
                <a:lnTo>
                  <a:pt x="224" y="146"/>
                </a:lnTo>
                <a:lnTo>
                  <a:pt x="224" y="140"/>
                </a:lnTo>
                <a:lnTo>
                  <a:pt x="228" y="134"/>
                </a:lnTo>
                <a:lnTo>
                  <a:pt x="234" y="130"/>
                </a:lnTo>
                <a:lnTo>
                  <a:pt x="242" y="128"/>
                </a:lnTo>
                <a:lnTo>
                  <a:pt x="486" y="128"/>
                </a:lnTo>
                <a:lnTo>
                  <a:pt x="494" y="130"/>
                </a:lnTo>
                <a:lnTo>
                  <a:pt x="500" y="134"/>
                </a:lnTo>
                <a:lnTo>
                  <a:pt x="504" y="140"/>
                </a:lnTo>
                <a:lnTo>
                  <a:pt x="504" y="146"/>
                </a:lnTo>
                <a:lnTo>
                  <a:pt x="504" y="486"/>
                </a:lnTo>
                <a:close/>
                <a:moveTo>
                  <a:pt x="260" y="468"/>
                </a:moveTo>
                <a:lnTo>
                  <a:pt x="468" y="468"/>
                </a:lnTo>
                <a:lnTo>
                  <a:pt x="468" y="166"/>
                </a:lnTo>
                <a:lnTo>
                  <a:pt x="260" y="166"/>
                </a:lnTo>
                <a:lnTo>
                  <a:pt x="260" y="46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/>
        </p:spPr>
        <p:txBody>
          <a:bodyPr/>
          <a:lstStyle/>
          <a:p>
            <a:endParaRPr lang="en-GB"/>
          </a:p>
        </p:txBody>
      </p:sp>
      <p:sp>
        <p:nvSpPr>
          <p:cNvPr id="21" name="Freeform 382"/>
          <p:cNvSpPr>
            <a:spLocks noEditPoints="1"/>
          </p:cNvSpPr>
          <p:nvPr/>
        </p:nvSpPr>
        <p:spPr bwMode="auto">
          <a:xfrm>
            <a:off x="757350" y="1035634"/>
            <a:ext cx="396000" cy="391813"/>
          </a:xfrm>
          <a:custGeom>
            <a:avLst/>
            <a:gdLst>
              <a:gd name="T0" fmla="*/ 326 w 726"/>
              <a:gd name="T1" fmla="*/ 2 h 726"/>
              <a:gd name="T2" fmla="*/ 222 w 726"/>
              <a:gd name="T3" fmla="*/ 28 h 726"/>
              <a:gd name="T4" fmla="*/ 132 w 726"/>
              <a:gd name="T5" fmla="*/ 82 h 726"/>
              <a:gd name="T6" fmla="*/ 62 w 726"/>
              <a:gd name="T7" fmla="*/ 160 h 726"/>
              <a:gd name="T8" fmla="*/ 16 w 726"/>
              <a:gd name="T9" fmla="*/ 254 h 726"/>
              <a:gd name="T10" fmla="*/ 0 w 726"/>
              <a:gd name="T11" fmla="*/ 362 h 726"/>
              <a:gd name="T12" fmla="*/ 6 w 726"/>
              <a:gd name="T13" fmla="*/ 436 h 726"/>
              <a:gd name="T14" fmla="*/ 44 w 726"/>
              <a:gd name="T15" fmla="*/ 536 h 726"/>
              <a:gd name="T16" fmla="*/ 106 w 726"/>
              <a:gd name="T17" fmla="*/ 620 h 726"/>
              <a:gd name="T18" fmla="*/ 190 w 726"/>
              <a:gd name="T19" fmla="*/ 682 h 726"/>
              <a:gd name="T20" fmla="*/ 290 w 726"/>
              <a:gd name="T21" fmla="*/ 718 h 726"/>
              <a:gd name="T22" fmla="*/ 362 w 726"/>
              <a:gd name="T23" fmla="*/ 726 h 726"/>
              <a:gd name="T24" fmla="*/ 470 w 726"/>
              <a:gd name="T25" fmla="*/ 710 h 726"/>
              <a:gd name="T26" fmla="*/ 566 w 726"/>
              <a:gd name="T27" fmla="*/ 664 h 726"/>
              <a:gd name="T28" fmla="*/ 618 w 726"/>
              <a:gd name="T29" fmla="*/ 620 h 726"/>
              <a:gd name="T30" fmla="*/ 682 w 726"/>
              <a:gd name="T31" fmla="*/ 536 h 726"/>
              <a:gd name="T32" fmla="*/ 718 w 726"/>
              <a:gd name="T33" fmla="*/ 436 h 726"/>
              <a:gd name="T34" fmla="*/ 726 w 726"/>
              <a:gd name="T35" fmla="*/ 362 h 726"/>
              <a:gd name="T36" fmla="*/ 708 w 726"/>
              <a:gd name="T37" fmla="*/ 254 h 726"/>
              <a:gd name="T38" fmla="*/ 664 w 726"/>
              <a:gd name="T39" fmla="*/ 160 h 726"/>
              <a:gd name="T40" fmla="*/ 594 w 726"/>
              <a:gd name="T41" fmla="*/ 82 h 726"/>
              <a:gd name="T42" fmla="*/ 504 w 726"/>
              <a:gd name="T43" fmla="*/ 28 h 726"/>
              <a:gd name="T44" fmla="*/ 400 w 726"/>
              <a:gd name="T45" fmla="*/ 2 h 726"/>
              <a:gd name="T46" fmla="*/ 350 w 726"/>
              <a:gd name="T47" fmla="*/ 502 h 726"/>
              <a:gd name="T48" fmla="*/ 290 w 726"/>
              <a:gd name="T49" fmla="*/ 490 h 726"/>
              <a:gd name="T50" fmla="*/ 242 w 726"/>
              <a:gd name="T51" fmla="*/ 492 h 726"/>
              <a:gd name="T52" fmla="*/ 166 w 726"/>
              <a:gd name="T53" fmla="*/ 510 h 726"/>
              <a:gd name="T54" fmla="*/ 162 w 726"/>
              <a:gd name="T55" fmla="*/ 510 h 726"/>
              <a:gd name="T56" fmla="*/ 150 w 726"/>
              <a:gd name="T57" fmla="*/ 504 h 726"/>
              <a:gd name="T58" fmla="*/ 150 w 726"/>
              <a:gd name="T59" fmla="*/ 248 h 726"/>
              <a:gd name="T60" fmla="*/ 156 w 726"/>
              <a:gd name="T61" fmla="*/ 236 h 726"/>
              <a:gd name="T62" fmla="*/ 238 w 726"/>
              <a:gd name="T63" fmla="*/ 216 h 726"/>
              <a:gd name="T64" fmla="*/ 290 w 726"/>
              <a:gd name="T65" fmla="*/ 216 h 726"/>
              <a:gd name="T66" fmla="*/ 350 w 726"/>
              <a:gd name="T67" fmla="*/ 226 h 726"/>
              <a:gd name="T68" fmla="*/ 576 w 726"/>
              <a:gd name="T69" fmla="*/ 498 h 726"/>
              <a:gd name="T70" fmla="*/ 570 w 726"/>
              <a:gd name="T71" fmla="*/ 508 h 726"/>
              <a:gd name="T72" fmla="*/ 558 w 726"/>
              <a:gd name="T73" fmla="*/ 510 h 726"/>
              <a:gd name="T74" fmla="*/ 510 w 726"/>
              <a:gd name="T75" fmla="*/ 496 h 726"/>
              <a:gd name="T76" fmla="*/ 456 w 726"/>
              <a:gd name="T77" fmla="*/ 490 h 726"/>
              <a:gd name="T78" fmla="*/ 394 w 726"/>
              <a:gd name="T79" fmla="*/ 498 h 726"/>
              <a:gd name="T80" fmla="*/ 374 w 726"/>
              <a:gd name="T81" fmla="*/ 226 h 726"/>
              <a:gd name="T82" fmla="*/ 436 w 726"/>
              <a:gd name="T83" fmla="*/ 216 h 726"/>
              <a:gd name="T84" fmla="*/ 486 w 726"/>
              <a:gd name="T85" fmla="*/ 216 h 726"/>
              <a:gd name="T86" fmla="*/ 568 w 726"/>
              <a:gd name="T87" fmla="*/ 236 h 726"/>
              <a:gd name="T88" fmla="*/ 576 w 726"/>
              <a:gd name="T89" fmla="*/ 248 h 72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726" h="726">
                <a:moveTo>
                  <a:pt x="362" y="0"/>
                </a:moveTo>
                <a:lnTo>
                  <a:pt x="362" y="0"/>
                </a:lnTo>
                <a:lnTo>
                  <a:pt x="326" y="2"/>
                </a:lnTo>
                <a:lnTo>
                  <a:pt x="290" y="8"/>
                </a:lnTo>
                <a:lnTo>
                  <a:pt x="254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6" y="106"/>
                </a:lnTo>
                <a:lnTo>
                  <a:pt x="82" y="132"/>
                </a:lnTo>
                <a:lnTo>
                  <a:pt x="62" y="160"/>
                </a:lnTo>
                <a:lnTo>
                  <a:pt x="44" y="190"/>
                </a:lnTo>
                <a:lnTo>
                  <a:pt x="28" y="222"/>
                </a:lnTo>
                <a:lnTo>
                  <a:pt x="16" y="254"/>
                </a:lnTo>
                <a:lnTo>
                  <a:pt x="6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6" y="436"/>
                </a:lnTo>
                <a:lnTo>
                  <a:pt x="16" y="470"/>
                </a:lnTo>
                <a:lnTo>
                  <a:pt x="28" y="504"/>
                </a:lnTo>
                <a:lnTo>
                  <a:pt x="44" y="536"/>
                </a:lnTo>
                <a:lnTo>
                  <a:pt x="62" y="566"/>
                </a:lnTo>
                <a:lnTo>
                  <a:pt x="82" y="594"/>
                </a:lnTo>
                <a:lnTo>
                  <a:pt x="106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4" y="710"/>
                </a:lnTo>
                <a:lnTo>
                  <a:pt x="290" y="718"/>
                </a:lnTo>
                <a:lnTo>
                  <a:pt x="326" y="724"/>
                </a:lnTo>
                <a:lnTo>
                  <a:pt x="362" y="726"/>
                </a:lnTo>
                <a:lnTo>
                  <a:pt x="400" y="724"/>
                </a:lnTo>
                <a:lnTo>
                  <a:pt x="436" y="718"/>
                </a:lnTo>
                <a:lnTo>
                  <a:pt x="470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18" y="620"/>
                </a:lnTo>
                <a:lnTo>
                  <a:pt x="642" y="594"/>
                </a:lnTo>
                <a:lnTo>
                  <a:pt x="664" y="566"/>
                </a:lnTo>
                <a:lnTo>
                  <a:pt x="682" y="536"/>
                </a:lnTo>
                <a:lnTo>
                  <a:pt x="696" y="504"/>
                </a:lnTo>
                <a:lnTo>
                  <a:pt x="708" y="470"/>
                </a:lnTo>
                <a:lnTo>
                  <a:pt x="718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18" y="290"/>
                </a:lnTo>
                <a:lnTo>
                  <a:pt x="708" y="254"/>
                </a:lnTo>
                <a:lnTo>
                  <a:pt x="696" y="222"/>
                </a:lnTo>
                <a:lnTo>
                  <a:pt x="682" y="190"/>
                </a:lnTo>
                <a:lnTo>
                  <a:pt x="664" y="160"/>
                </a:lnTo>
                <a:lnTo>
                  <a:pt x="642" y="132"/>
                </a:lnTo>
                <a:lnTo>
                  <a:pt x="618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0" y="16"/>
                </a:lnTo>
                <a:lnTo>
                  <a:pt x="436" y="8"/>
                </a:lnTo>
                <a:lnTo>
                  <a:pt x="400" y="2"/>
                </a:lnTo>
                <a:lnTo>
                  <a:pt x="362" y="0"/>
                </a:lnTo>
                <a:close/>
                <a:moveTo>
                  <a:pt x="350" y="502"/>
                </a:moveTo>
                <a:lnTo>
                  <a:pt x="350" y="502"/>
                </a:lnTo>
                <a:lnTo>
                  <a:pt x="330" y="498"/>
                </a:lnTo>
                <a:lnTo>
                  <a:pt x="310" y="494"/>
                </a:lnTo>
                <a:lnTo>
                  <a:pt x="290" y="490"/>
                </a:lnTo>
                <a:lnTo>
                  <a:pt x="268" y="490"/>
                </a:lnTo>
                <a:lnTo>
                  <a:pt x="242" y="492"/>
                </a:lnTo>
                <a:lnTo>
                  <a:pt x="216" y="496"/>
                </a:lnTo>
                <a:lnTo>
                  <a:pt x="190" y="502"/>
                </a:lnTo>
                <a:lnTo>
                  <a:pt x="166" y="510"/>
                </a:lnTo>
                <a:lnTo>
                  <a:pt x="162" y="510"/>
                </a:lnTo>
                <a:lnTo>
                  <a:pt x="154" y="508"/>
                </a:lnTo>
                <a:lnTo>
                  <a:pt x="150" y="504"/>
                </a:lnTo>
                <a:lnTo>
                  <a:pt x="150" y="498"/>
                </a:lnTo>
                <a:lnTo>
                  <a:pt x="150" y="248"/>
                </a:lnTo>
                <a:lnTo>
                  <a:pt x="152" y="242"/>
                </a:lnTo>
                <a:lnTo>
                  <a:pt x="156" y="236"/>
                </a:lnTo>
                <a:lnTo>
                  <a:pt x="184" y="228"/>
                </a:lnTo>
                <a:lnTo>
                  <a:pt x="210" y="220"/>
                </a:lnTo>
                <a:lnTo>
                  <a:pt x="238" y="216"/>
                </a:lnTo>
                <a:lnTo>
                  <a:pt x="268" y="216"/>
                </a:lnTo>
                <a:lnTo>
                  <a:pt x="290" y="216"/>
                </a:lnTo>
                <a:lnTo>
                  <a:pt x="310" y="218"/>
                </a:lnTo>
                <a:lnTo>
                  <a:pt x="330" y="222"/>
                </a:lnTo>
                <a:lnTo>
                  <a:pt x="350" y="226"/>
                </a:lnTo>
                <a:lnTo>
                  <a:pt x="350" y="502"/>
                </a:lnTo>
                <a:close/>
                <a:moveTo>
                  <a:pt x="576" y="498"/>
                </a:moveTo>
                <a:lnTo>
                  <a:pt x="576" y="498"/>
                </a:lnTo>
                <a:lnTo>
                  <a:pt x="574" y="504"/>
                </a:lnTo>
                <a:lnTo>
                  <a:pt x="570" y="508"/>
                </a:lnTo>
                <a:lnTo>
                  <a:pt x="564" y="510"/>
                </a:lnTo>
                <a:lnTo>
                  <a:pt x="558" y="510"/>
                </a:lnTo>
                <a:lnTo>
                  <a:pt x="534" y="502"/>
                </a:lnTo>
                <a:lnTo>
                  <a:pt x="510" y="496"/>
                </a:lnTo>
                <a:lnTo>
                  <a:pt x="484" y="492"/>
                </a:lnTo>
                <a:lnTo>
                  <a:pt x="456" y="490"/>
                </a:lnTo>
                <a:lnTo>
                  <a:pt x="436" y="490"/>
                </a:lnTo>
                <a:lnTo>
                  <a:pt x="414" y="494"/>
                </a:lnTo>
                <a:lnTo>
                  <a:pt x="394" y="498"/>
                </a:lnTo>
                <a:lnTo>
                  <a:pt x="374" y="502"/>
                </a:lnTo>
                <a:lnTo>
                  <a:pt x="374" y="226"/>
                </a:lnTo>
                <a:lnTo>
                  <a:pt x="394" y="222"/>
                </a:lnTo>
                <a:lnTo>
                  <a:pt x="414" y="218"/>
                </a:lnTo>
                <a:lnTo>
                  <a:pt x="436" y="216"/>
                </a:lnTo>
                <a:lnTo>
                  <a:pt x="456" y="216"/>
                </a:lnTo>
                <a:lnTo>
                  <a:pt x="486" y="216"/>
                </a:lnTo>
                <a:lnTo>
                  <a:pt x="514" y="220"/>
                </a:lnTo>
                <a:lnTo>
                  <a:pt x="542" y="228"/>
                </a:lnTo>
                <a:lnTo>
                  <a:pt x="568" y="236"/>
                </a:lnTo>
                <a:lnTo>
                  <a:pt x="574" y="242"/>
                </a:lnTo>
                <a:lnTo>
                  <a:pt x="576" y="248"/>
                </a:lnTo>
                <a:lnTo>
                  <a:pt x="576" y="4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/>
        </p:spPr>
        <p:txBody>
          <a:bodyPr/>
          <a:lstStyle/>
          <a:p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4189862" y="5790222"/>
            <a:ext cx="5673466" cy="7477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Text Placeholder 75"/>
          <p:cNvSpPr>
            <a:spLocks noGrp="1"/>
          </p:cNvSpPr>
          <p:nvPr>
            <p:ph type="body" sz="quarter" idx="20"/>
          </p:nvPr>
        </p:nvSpPr>
        <p:spPr>
          <a:xfrm>
            <a:off x="4611085" y="5851023"/>
            <a:ext cx="5236129" cy="635556"/>
          </a:xfrm>
        </p:spPr>
        <p:txBody>
          <a:bodyPr/>
          <a:lstStyle/>
          <a:p>
            <a:r>
              <a:rPr lang="en-GB" sz="1600" dirty="0" smtClean="0"/>
              <a:t>An upmarket long term sponsorship </a:t>
            </a:r>
            <a:br>
              <a:rPr lang="en-GB" sz="1600" dirty="0" smtClean="0"/>
            </a:br>
            <a:r>
              <a:rPr lang="en-GB" sz="1600" dirty="0" smtClean="0"/>
              <a:t>opportunity in a top art-house cinema chain.</a:t>
            </a:r>
            <a:endParaRPr lang="en-GB" sz="1600" dirty="0"/>
          </a:p>
        </p:txBody>
      </p:sp>
      <p:pic>
        <p:nvPicPr>
          <p:cNvPr id="767124" name="Picture 148" descr="S:\DCM Sales\Central Sales Tools\Business Development\Case Studies &amp; Photos\PHOTOS\Good Cinema Photos\Exteriors\PH Hackney night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862" y="2301933"/>
            <a:ext cx="5673466" cy="338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46" descr="C:\Users\edwamccl\AppData\Local\Microsoft\Windows\Temporary Internet Files\Content.Outlook\581CVCJK\ph logo (2)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513" y="2357208"/>
            <a:ext cx="807503" cy="777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7"/>
          <p:cNvSpPr>
            <a:spLocks noGrp="1"/>
          </p:cNvSpPr>
          <p:nvPr>
            <p:ph type="title"/>
          </p:nvPr>
        </p:nvSpPr>
        <p:spPr>
          <a:xfrm>
            <a:off x="263445" y="308726"/>
            <a:ext cx="5511713" cy="409568"/>
          </a:xfrm>
        </p:spPr>
        <p:txBody>
          <a:bodyPr/>
          <a:lstStyle/>
          <a:p>
            <a:r>
              <a:rPr lang="en-US" dirty="0" smtClean="0"/>
              <a:t>PICTUREHOUSE RECOMMENDS </a:t>
            </a:r>
            <a:endParaRPr lang="en-US" dirty="0"/>
          </a:p>
        </p:txBody>
      </p:sp>
      <p:sp>
        <p:nvSpPr>
          <p:cNvPr id="27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50825" y="735099"/>
            <a:ext cx="5524333" cy="249180"/>
          </a:xfrm>
        </p:spPr>
        <p:txBody>
          <a:bodyPr/>
          <a:lstStyle/>
          <a:p>
            <a:r>
              <a:rPr lang="en-GB" dirty="0" smtClean="0"/>
              <a:t>Long term brand association with independent cinema</a:t>
            </a:r>
            <a:endParaRPr lang="en-GB" dirty="0"/>
          </a:p>
        </p:txBody>
      </p:sp>
      <p:sp>
        <p:nvSpPr>
          <p:cNvPr id="22" name="Freeform 287"/>
          <p:cNvSpPr>
            <a:spLocks noEditPoints="1"/>
          </p:cNvSpPr>
          <p:nvPr/>
        </p:nvSpPr>
        <p:spPr bwMode="auto">
          <a:xfrm>
            <a:off x="4189862" y="1210343"/>
            <a:ext cx="912570" cy="912570"/>
          </a:xfrm>
          <a:custGeom>
            <a:avLst/>
            <a:gdLst>
              <a:gd name="T0" fmla="*/ 222 w 726"/>
              <a:gd name="T1" fmla="*/ 28 h 726"/>
              <a:gd name="T2" fmla="*/ 62 w 726"/>
              <a:gd name="T3" fmla="*/ 160 h 726"/>
              <a:gd name="T4" fmla="*/ 0 w 726"/>
              <a:gd name="T5" fmla="*/ 362 h 726"/>
              <a:gd name="T6" fmla="*/ 44 w 726"/>
              <a:gd name="T7" fmla="*/ 536 h 726"/>
              <a:gd name="T8" fmla="*/ 190 w 726"/>
              <a:gd name="T9" fmla="*/ 682 h 726"/>
              <a:gd name="T10" fmla="*/ 364 w 726"/>
              <a:gd name="T11" fmla="*/ 726 h 726"/>
              <a:gd name="T12" fmla="*/ 566 w 726"/>
              <a:gd name="T13" fmla="*/ 664 h 726"/>
              <a:gd name="T14" fmla="*/ 698 w 726"/>
              <a:gd name="T15" fmla="*/ 504 h 726"/>
              <a:gd name="T16" fmla="*/ 724 w 726"/>
              <a:gd name="T17" fmla="*/ 326 h 726"/>
              <a:gd name="T18" fmla="*/ 644 w 726"/>
              <a:gd name="T19" fmla="*/ 132 h 726"/>
              <a:gd name="T20" fmla="*/ 472 w 726"/>
              <a:gd name="T21" fmla="*/ 16 h 726"/>
              <a:gd name="T22" fmla="*/ 490 w 726"/>
              <a:gd name="T23" fmla="*/ 192 h 726"/>
              <a:gd name="T24" fmla="*/ 544 w 726"/>
              <a:gd name="T25" fmla="*/ 246 h 726"/>
              <a:gd name="T26" fmla="*/ 528 w 726"/>
              <a:gd name="T27" fmla="*/ 308 h 726"/>
              <a:gd name="T28" fmla="*/ 476 w 726"/>
              <a:gd name="T29" fmla="*/ 330 h 726"/>
              <a:gd name="T30" fmla="*/ 458 w 726"/>
              <a:gd name="T31" fmla="*/ 316 h 726"/>
              <a:gd name="T32" fmla="*/ 438 w 726"/>
              <a:gd name="T33" fmla="*/ 258 h 726"/>
              <a:gd name="T34" fmla="*/ 422 w 726"/>
              <a:gd name="T35" fmla="*/ 216 h 726"/>
              <a:gd name="T36" fmla="*/ 476 w 726"/>
              <a:gd name="T37" fmla="*/ 190 h 726"/>
              <a:gd name="T38" fmla="*/ 364 w 726"/>
              <a:gd name="T39" fmla="*/ 246 h 726"/>
              <a:gd name="T40" fmla="*/ 394 w 726"/>
              <a:gd name="T41" fmla="*/ 254 h 726"/>
              <a:gd name="T42" fmla="*/ 434 w 726"/>
              <a:gd name="T43" fmla="*/ 316 h 726"/>
              <a:gd name="T44" fmla="*/ 432 w 726"/>
              <a:gd name="T45" fmla="*/ 330 h 726"/>
              <a:gd name="T46" fmla="*/ 422 w 726"/>
              <a:gd name="T47" fmla="*/ 354 h 726"/>
              <a:gd name="T48" fmla="*/ 370 w 726"/>
              <a:gd name="T49" fmla="*/ 386 h 726"/>
              <a:gd name="T50" fmla="*/ 362 w 726"/>
              <a:gd name="T51" fmla="*/ 386 h 726"/>
              <a:gd name="T52" fmla="*/ 334 w 726"/>
              <a:gd name="T53" fmla="*/ 380 h 726"/>
              <a:gd name="T54" fmla="*/ 298 w 726"/>
              <a:gd name="T55" fmla="*/ 344 h 726"/>
              <a:gd name="T56" fmla="*/ 292 w 726"/>
              <a:gd name="T57" fmla="*/ 316 h 726"/>
              <a:gd name="T58" fmla="*/ 320 w 726"/>
              <a:gd name="T59" fmla="*/ 260 h 726"/>
              <a:gd name="T60" fmla="*/ 272 w 726"/>
              <a:gd name="T61" fmla="*/ 194 h 726"/>
              <a:gd name="T62" fmla="*/ 316 w 726"/>
              <a:gd name="T63" fmla="*/ 234 h 726"/>
              <a:gd name="T64" fmla="*/ 276 w 726"/>
              <a:gd name="T65" fmla="*/ 280 h 726"/>
              <a:gd name="T66" fmla="*/ 270 w 726"/>
              <a:gd name="T67" fmla="*/ 328 h 726"/>
              <a:gd name="T68" fmla="*/ 244 w 726"/>
              <a:gd name="T69" fmla="*/ 330 h 726"/>
              <a:gd name="T70" fmla="*/ 186 w 726"/>
              <a:gd name="T71" fmla="*/ 286 h 726"/>
              <a:gd name="T72" fmla="*/ 192 w 726"/>
              <a:gd name="T73" fmla="*/ 222 h 726"/>
              <a:gd name="T74" fmla="*/ 132 w 726"/>
              <a:gd name="T75" fmla="*/ 480 h 726"/>
              <a:gd name="T76" fmla="*/ 152 w 726"/>
              <a:gd name="T77" fmla="*/ 408 h 726"/>
              <a:gd name="T78" fmla="*/ 244 w 726"/>
              <a:gd name="T79" fmla="*/ 356 h 726"/>
              <a:gd name="T80" fmla="*/ 278 w 726"/>
              <a:gd name="T81" fmla="*/ 358 h 726"/>
              <a:gd name="T82" fmla="*/ 312 w 726"/>
              <a:gd name="T83" fmla="*/ 396 h 726"/>
              <a:gd name="T84" fmla="*/ 242 w 726"/>
              <a:gd name="T85" fmla="*/ 452 h 726"/>
              <a:gd name="T86" fmla="*/ 244 w 726"/>
              <a:gd name="T87" fmla="*/ 530 h 726"/>
              <a:gd name="T88" fmla="*/ 250 w 726"/>
              <a:gd name="T89" fmla="*/ 492 h 726"/>
              <a:gd name="T90" fmla="*/ 294 w 726"/>
              <a:gd name="T91" fmla="*/ 434 h 726"/>
              <a:gd name="T92" fmla="*/ 352 w 726"/>
              <a:gd name="T93" fmla="*/ 412 h 726"/>
              <a:gd name="T94" fmla="*/ 364 w 726"/>
              <a:gd name="T95" fmla="*/ 412 h 726"/>
              <a:gd name="T96" fmla="*/ 374 w 726"/>
              <a:gd name="T97" fmla="*/ 412 h 726"/>
              <a:gd name="T98" fmla="*/ 448 w 726"/>
              <a:gd name="T99" fmla="*/ 446 h 726"/>
              <a:gd name="T100" fmla="*/ 476 w 726"/>
              <a:gd name="T101" fmla="*/ 492 h 726"/>
              <a:gd name="T102" fmla="*/ 594 w 726"/>
              <a:gd name="T103" fmla="*/ 480 h 726"/>
              <a:gd name="T104" fmla="*/ 466 w 726"/>
              <a:gd name="T105" fmla="*/ 428 h 726"/>
              <a:gd name="T106" fmla="*/ 426 w 726"/>
              <a:gd name="T107" fmla="*/ 388 h 726"/>
              <a:gd name="T108" fmla="*/ 468 w 726"/>
              <a:gd name="T109" fmla="*/ 356 h 726"/>
              <a:gd name="T110" fmla="*/ 526 w 726"/>
              <a:gd name="T111" fmla="*/ 366 h 726"/>
              <a:gd name="T112" fmla="*/ 592 w 726"/>
              <a:gd name="T113" fmla="*/ 450 h 72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726" h="726"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6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28" y="222"/>
                </a:lnTo>
                <a:lnTo>
                  <a:pt x="16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6" y="470"/>
                </a:lnTo>
                <a:lnTo>
                  <a:pt x="28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6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2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4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18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18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4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2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476" y="190"/>
                </a:moveTo>
                <a:lnTo>
                  <a:pt x="476" y="190"/>
                </a:lnTo>
                <a:lnTo>
                  <a:pt x="490" y="192"/>
                </a:lnTo>
                <a:lnTo>
                  <a:pt x="504" y="196"/>
                </a:lnTo>
                <a:lnTo>
                  <a:pt x="516" y="202"/>
                </a:lnTo>
                <a:lnTo>
                  <a:pt x="526" y="212"/>
                </a:lnTo>
                <a:lnTo>
                  <a:pt x="534" y="222"/>
                </a:lnTo>
                <a:lnTo>
                  <a:pt x="540" y="234"/>
                </a:lnTo>
                <a:lnTo>
                  <a:pt x="544" y="246"/>
                </a:lnTo>
                <a:lnTo>
                  <a:pt x="546" y="260"/>
                </a:lnTo>
                <a:lnTo>
                  <a:pt x="544" y="274"/>
                </a:lnTo>
                <a:lnTo>
                  <a:pt x="542" y="286"/>
                </a:lnTo>
                <a:lnTo>
                  <a:pt x="536" y="298"/>
                </a:lnTo>
                <a:lnTo>
                  <a:pt x="528" y="308"/>
                </a:lnTo>
                <a:lnTo>
                  <a:pt x="518" y="316"/>
                </a:lnTo>
                <a:lnTo>
                  <a:pt x="508" y="324"/>
                </a:lnTo>
                <a:lnTo>
                  <a:pt x="496" y="328"/>
                </a:lnTo>
                <a:lnTo>
                  <a:pt x="482" y="330"/>
                </a:lnTo>
                <a:lnTo>
                  <a:pt x="476" y="330"/>
                </a:lnTo>
                <a:lnTo>
                  <a:pt x="470" y="330"/>
                </a:lnTo>
                <a:lnTo>
                  <a:pt x="458" y="328"/>
                </a:lnTo>
                <a:lnTo>
                  <a:pt x="458" y="316"/>
                </a:lnTo>
                <a:lnTo>
                  <a:pt x="458" y="304"/>
                </a:lnTo>
                <a:lnTo>
                  <a:pt x="454" y="292"/>
                </a:lnTo>
                <a:lnTo>
                  <a:pt x="450" y="280"/>
                </a:lnTo>
                <a:lnTo>
                  <a:pt x="446" y="268"/>
                </a:lnTo>
                <a:lnTo>
                  <a:pt x="438" y="258"/>
                </a:lnTo>
                <a:lnTo>
                  <a:pt x="430" y="250"/>
                </a:lnTo>
                <a:lnTo>
                  <a:pt x="420" y="242"/>
                </a:lnTo>
                <a:lnTo>
                  <a:pt x="410" y="234"/>
                </a:lnTo>
                <a:lnTo>
                  <a:pt x="416" y="226"/>
                </a:lnTo>
                <a:lnTo>
                  <a:pt x="422" y="216"/>
                </a:lnTo>
                <a:lnTo>
                  <a:pt x="428" y="210"/>
                </a:lnTo>
                <a:lnTo>
                  <a:pt x="436" y="202"/>
                </a:lnTo>
                <a:lnTo>
                  <a:pt x="446" y="198"/>
                </a:lnTo>
                <a:lnTo>
                  <a:pt x="454" y="194"/>
                </a:lnTo>
                <a:lnTo>
                  <a:pt x="466" y="192"/>
                </a:lnTo>
                <a:lnTo>
                  <a:pt x="476" y="190"/>
                </a:lnTo>
                <a:close/>
                <a:moveTo>
                  <a:pt x="332" y="254"/>
                </a:moveTo>
                <a:lnTo>
                  <a:pt x="332" y="254"/>
                </a:lnTo>
                <a:lnTo>
                  <a:pt x="344" y="248"/>
                </a:lnTo>
                <a:lnTo>
                  <a:pt x="354" y="248"/>
                </a:lnTo>
                <a:lnTo>
                  <a:pt x="364" y="246"/>
                </a:lnTo>
                <a:lnTo>
                  <a:pt x="372" y="248"/>
                </a:lnTo>
                <a:lnTo>
                  <a:pt x="382" y="248"/>
                </a:lnTo>
                <a:lnTo>
                  <a:pt x="394" y="254"/>
                </a:lnTo>
                <a:lnTo>
                  <a:pt x="406" y="260"/>
                </a:lnTo>
                <a:lnTo>
                  <a:pt x="418" y="272"/>
                </a:lnTo>
                <a:lnTo>
                  <a:pt x="426" y="284"/>
                </a:lnTo>
                <a:lnTo>
                  <a:pt x="432" y="300"/>
                </a:lnTo>
                <a:lnTo>
                  <a:pt x="434" y="316"/>
                </a:lnTo>
                <a:lnTo>
                  <a:pt x="432" y="330"/>
                </a:lnTo>
                <a:lnTo>
                  <a:pt x="430" y="338"/>
                </a:lnTo>
                <a:lnTo>
                  <a:pt x="428" y="344"/>
                </a:lnTo>
                <a:lnTo>
                  <a:pt x="422" y="354"/>
                </a:lnTo>
                <a:lnTo>
                  <a:pt x="414" y="364"/>
                </a:lnTo>
                <a:lnTo>
                  <a:pt x="404" y="374"/>
                </a:lnTo>
                <a:lnTo>
                  <a:pt x="392" y="380"/>
                </a:lnTo>
                <a:lnTo>
                  <a:pt x="380" y="384"/>
                </a:lnTo>
                <a:lnTo>
                  <a:pt x="370" y="386"/>
                </a:lnTo>
                <a:lnTo>
                  <a:pt x="364" y="386"/>
                </a:lnTo>
                <a:lnTo>
                  <a:pt x="364" y="388"/>
                </a:lnTo>
                <a:lnTo>
                  <a:pt x="362" y="386"/>
                </a:lnTo>
                <a:lnTo>
                  <a:pt x="356" y="386"/>
                </a:lnTo>
                <a:lnTo>
                  <a:pt x="346" y="384"/>
                </a:lnTo>
                <a:lnTo>
                  <a:pt x="334" y="380"/>
                </a:lnTo>
                <a:lnTo>
                  <a:pt x="322" y="374"/>
                </a:lnTo>
                <a:lnTo>
                  <a:pt x="312" y="364"/>
                </a:lnTo>
                <a:lnTo>
                  <a:pt x="304" y="354"/>
                </a:lnTo>
                <a:lnTo>
                  <a:pt x="298" y="344"/>
                </a:lnTo>
                <a:lnTo>
                  <a:pt x="296" y="338"/>
                </a:lnTo>
                <a:lnTo>
                  <a:pt x="294" y="330"/>
                </a:lnTo>
                <a:lnTo>
                  <a:pt x="292" y="316"/>
                </a:lnTo>
                <a:lnTo>
                  <a:pt x="294" y="300"/>
                </a:lnTo>
                <a:lnTo>
                  <a:pt x="300" y="284"/>
                </a:lnTo>
                <a:lnTo>
                  <a:pt x="310" y="272"/>
                </a:lnTo>
                <a:lnTo>
                  <a:pt x="320" y="260"/>
                </a:lnTo>
                <a:lnTo>
                  <a:pt x="332" y="254"/>
                </a:lnTo>
                <a:close/>
                <a:moveTo>
                  <a:pt x="250" y="190"/>
                </a:moveTo>
                <a:lnTo>
                  <a:pt x="250" y="190"/>
                </a:lnTo>
                <a:lnTo>
                  <a:pt x="262" y="192"/>
                </a:lnTo>
                <a:lnTo>
                  <a:pt x="272" y="194"/>
                </a:lnTo>
                <a:lnTo>
                  <a:pt x="282" y="198"/>
                </a:lnTo>
                <a:lnTo>
                  <a:pt x="290" y="202"/>
                </a:lnTo>
                <a:lnTo>
                  <a:pt x="298" y="210"/>
                </a:lnTo>
                <a:lnTo>
                  <a:pt x="306" y="216"/>
                </a:lnTo>
                <a:lnTo>
                  <a:pt x="312" y="226"/>
                </a:lnTo>
                <a:lnTo>
                  <a:pt x="316" y="234"/>
                </a:lnTo>
                <a:lnTo>
                  <a:pt x="306" y="242"/>
                </a:lnTo>
                <a:lnTo>
                  <a:pt x="296" y="250"/>
                </a:lnTo>
                <a:lnTo>
                  <a:pt x="288" y="258"/>
                </a:lnTo>
                <a:lnTo>
                  <a:pt x="282" y="268"/>
                </a:lnTo>
                <a:lnTo>
                  <a:pt x="276" y="280"/>
                </a:lnTo>
                <a:lnTo>
                  <a:pt x="272" y="292"/>
                </a:lnTo>
                <a:lnTo>
                  <a:pt x="270" y="304"/>
                </a:lnTo>
                <a:lnTo>
                  <a:pt x="268" y="316"/>
                </a:lnTo>
                <a:lnTo>
                  <a:pt x="270" y="328"/>
                </a:lnTo>
                <a:lnTo>
                  <a:pt x="258" y="330"/>
                </a:lnTo>
                <a:lnTo>
                  <a:pt x="250" y="332"/>
                </a:lnTo>
                <a:lnTo>
                  <a:pt x="244" y="330"/>
                </a:lnTo>
                <a:lnTo>
                  <a:pt x="230" y="328"/>
                </a:lnTo>
                <a:lnTo>
                  <a:pt x="218" y="324"/>
                </a:lnTo>
                <a:lnTo>
                  <a:pt x="208" y="316"/>
                </a:lnTo>
                <a:lnTo>
                  <a:pt x="198" y="308"/>
                </a:lnTo>
                <a:lnTo>
                  <a:pt x="190" y="298"/>
                </a:lnTo>
                <a:lnTo>
                  <a:pt x="186" y="286"/>
                </a:lnTo>
                <a:lnTo>
                  <a:pt x="182" y="274"/>
                </a:lnTo>
                <a:lnTo>
                  <a:pt x="180" y="260"/>
                </a:lnTo>
                <a:lnTo>
                  <a:pt x="182" y="246"/>
                </a:lnTo>
                <a:lnTo>
                  <a:pt x="186" y="234"/>
                </a:lnTo>
                <a:lnTo>
                  <a:pt x="192" y="222"/>
                </a:lnTo>
                <a:lnTo>
                  <a:pt x="200" y="212"/>
                </a:lnTo>
                <a:lnTo>
                  <a:pt x="212" y="202"/>
                </a:lnTo>
                <a:lnTo>
                  <a:pt x="224" y="196"/>
                </a:lnTo>
                <a:lnTo>
                  <a:pt x="236" y="192"/>
                </a:lnTo>
                <a:lnTo>
                  <a:pt x="250" y="190"/>
                </a:lnTo>
                <a:close/>
                <a:moveTo>
                  <a:pt x="132" y="480"/>
                </a:moveTo>
                <a:lnTo>
                  <a:pt x="132" y="474"/>
                </a:lnTo>
                <a:lnTo>
                  <a:pt x="132" y="462"/>
                </a:lnTo>
                <a:lnTo>
                  <a:pt x="134" y="450"/>
                </a:lnTo>
                <a:lnTo>
                  <a:pt x="140" y="428"/>
                </a:lnTo>
                <a:lnTo>
                  <a:pt x="152" y="408"/>
                </a:lnTo>
                <a:lnTo>
                  <a:pt x="166" y="390"/>
                </a:lnTo>
                <a:lnTo>
                  <a:pt x="182" y="376"/>
                </a:lnTo>
                <a:lnTo>
                  <a:pt x="202" y="366"/>
                </a:lnTo>
                <a:lnTo>
                  <a:pt x="222" y="358"/>
                </a:lnTo>
                <a:lnTo>
                  <a:pt x="244" y="356"/>
                </a:lnTo>
                <a:lnTo>
                  <a:pt x="250" y="356"/>
                </a:lnTo>
                <a:lnTo>
                  <a:pt x="258" y="356"/>
                </a:lnTo>
                <a:lnTo>
                  <a:pt x="278" y="358"/>
                </a:lnTo>
                <a:lnTo>
                  <a:pt x="284" y="370"/>
                </a:lnTo>
                <a:lnTo>
                  <a:pt x="292" y="380"/>
                </a:lnTo>
                <a:lnTo>
                  <a:pt x="302" y="388"/>
                </a:lnTo>
                <a:lnTo>
                  <a:pt x="312" y="396"/>
                </a:lnTo>
                <a:lnTo>
                  <a:pt x="298" y="402"/>
                </a:lnTo>
                <a:lnTo>
                  <a:pt x="284" y="410"/>
                </a:lnTo>
                <a:lnTo>
                  <a:pt x="272" y="418"/>
                </a:lnTo>
                <a:lnTo>
                  <a:pt x="262" y="428"/>
                </a:lnTo>
                <a:lnTo>
                  <a:pt x="252" y="440"/>
                </a:lnTo>
                <a:lnTo>
                  <a:pt x="242" y="452"/>
                </a:lnTo>
                <a:lnTo>
                  <a:pt x="236" y="466"/>
                </a:lnTo>
                <a:lnTo>
                  <a:pt x="228" y="480"/>
                </a:lnTo>
                <a:lnTo>
                  <a:pt x="132" y="480"/>
                </a:lnTo>
                <a:close/>
                <a:moveTo>
                  <a:pt x="482" y="536"/>
                </a:moveTo>
                <a:lnTo>
                  <a:pt x="244" y="536"/>
                </a:lnTo>
                <a:lnTo>
                  <a:pt x="244" y="530"/>
                </a:lnTo>
                <a:lnTo>
                  <a:pt x="246" y="516"/>
                </a:lnTo>
                <a:lnTo>
                  <a:pt x="248" y="504"/>
                </a:lnTo>
                <a:lnTo>
                  <a:pt x="250" y="492"/>
                </a:lnTo>
                <a:lnTo>
                  <a:pt x="256" y="480"/>
                </a:lnTo>
                <a:lnTo>
                  <a:pt x="266" y="462"/>
                </a:lnTo>
                <a:lnTo>
                  <a:pt x="280" y="446"/>
                </a:lnTo>
                <a:lnTo>
                  <a:pt x="294" y="434"/>
                </a:lnTo>
                <a:lnTo>
                  <a:pt x="310" y="424"/>
                </a:lnTo>
                <a:lnTo>
                  <a:pt x="328" y="416"/>
                </a:lnTo>
                <a:lnTo>
                  <a:pt x="346" y="412"/>
                </a:lnTo>
                <a:lnTo>
                  <a:pt x="352" y="412"/>
                </a:lnTo>
                <a:lnTo>
                  <a:pt x="356" y="412"/>
                </a:lnTo>
                <a:lnTo>
                  <a:pt x="360" y="412"/>
                </a:lnTo>
                <a:lnTo>
                  <a:pt x="364" y="412"/>
                </a:lnTo>
                <a:lnTo>
                  <a:pt x="366" y="412"/>
                </a:lnTo>
                <a:lnTo>
                  <a:pt x="370" y="412"/>
                </a:lnTo>
                <a:lnTo>
                  <a:pt x="374" y="412"/>
                </a:lnTo>
                <a:lnTo>
                  <a:pt x="380" y="412"/>
                </a:lnTo>
                <a:lnTo>
                  <a:pt x="398" y="416"/>
                </a:lnTo>
                <a:lnTo>
                  <a:pt x="416" y="424"/>
                </a:lnTo>
                <a:lnTo>
                  <a:pt x="432" y="434"/>
                </a:lnTo>
                <a:lnTo>
                  <a:pt x="448" y="446"/>
                </a:lnTo>
                <a:lnTo>
                  <a:pt x="460" y="462"/>
                </a:lnTo>
                <a:lnTo>
                  <a:pt x="470" y="480"/>
                </a:lnTo>
                <a:lnTo>
                  <a:pt x="476" y="492"/>
                </a:lnTo>
                <a:lnTo>
                  <a:pt x="480" y="504"/>
                </a:lnTo>
                <a:lnTo>
                  <a:pt x="482" y="516"/>
                </a:lnTo>
                <a:lnTo>
                  <a:pt x="482" y="530"/>
                </a:lnTo>
                <a:lnTo>
                  <a:pt x="482" y="536"/>
                </a:lnTo>
                <a:close/>
                <a:moveTo>
                  <a:pt x="594" y="480"/>
                </a:moveTo>
                <a:lnTo>
                  <a:pt x="498" y="480"/>
                </a:lnTo>
                <a:lnTo>
                  <a:pt x="492" y="466"/>
                </a:lnTo>
                <a:lnTo>
                  <a:pt x="484" y="452"/>
                </a:lnTo>
                <a:lnTo>
                  <a:pt x="476" y="440"/>
                </a:lnTo>
                <a:lnTo>
                  <a:pt x="466" y="428"/>
                </a:lnTo>
                <a:lnTo>
                  <a:pt x="454" y="418"/>
                </a:lnTo>
                <a:lnTo>
                  <a:pt x="442" y="410"/>
                </a:lnTo>
                <a:lnTo>
                  <a:pt x="428" y="402"/>
                </a:lnTo>
                <a:lnTo>
                  <a:pt x="416" y="396"/>
                </a:lnTo>
                <a:lnTo>
                  <a:pt x="426" y="388"/>
                </a:lnTo>
                <a:lnTo>
                  <a:pt x="434" y="380"/>
                </a:lnTo>
                <a:lnTo>
                  <a:pt x="442" y="370"/>
                </a:lnTo>
                <a:lnTo>
                  <a:pt x="448" y="358"/>
                </a:lnTo>
                <a:lnTo>
                  <a:pt x="468" y="356"/>
                </a:lnTo>
                <a:lnTo>
                  <a:pt x="476" y="356"/>
                </a:lnTo>
                <a:lnTo>
                  <a:pt x="482" y="356"/>
                </a:lnTo>
                <a:lnTo>
                  <a:pt x="504" y="358"/>
                </a:lnTo>
                <a:lnTo>
                  <a:pt x="526" y="366"/>
                </a:lnTo>
                <a:lnTo>
                  <a:pt x="544" y="376"/>
                </a:lnTo>
                <a:lnTo>
                  <a:pt x="560" y="390"/>
                </a:lnTo>
                <a:lnTo>
                  <a:pt x="574" y="408"/>
                </a:lnTo>
                <a:lnTo>
                  <a:pt x="586" y="428"/>
                </a:lnTo>
                <a:lnTo>
                  <a:pt x="592" y="450"/>
                </a:lnTo>
                <a:lnTo>
                  <a:pt x="594" y="462"/>
                </a:lnTo>
                <a:lnTo>
                  <a:pt x="594" y="474"/>
                </a:lnTo>
                <a:lnTo>
                  <a:pt x="594" y="4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Text Placeholder 66"/>
          <p:cNvSpPr>
            <a:spLocks noGrp="1"/>
          </p:cNvSpPr>
          <p:nvPr>
            <p:ph type="body" sz="quarter" idx="16"/>
          </p:nvPr>
        </p:nvSpPr>
        <p:spPr>
          <a:xfrm>
            <a:off x="5169527" y="1254411"/>
            <a:ext cx="1738720" cy="739290"/>
          </a:xfrm>
          <a:noFill/>
        </p:spPr>
        <p:txBody>
          <a:bodyPr/>
          <a:lstStyle/>
          <a:p>
            <a:pPr defTabSz="914400">
              <a:lnSpc>
                <a:spcPct val="100000"/>
              </a:lnSpc>
              <a:spcBef>
                <a:spcPts val="600"/>
              </a:spcBef>
            </a:pPr>
            <a:r>
              <a:rPr lang="en-GB" sz="1600" b="1" dirty="0" smtClean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>52% </a:t>
            </a:r>
            <a:r>
              <a:rPr lang="en-GB" dirty="0" smtClean="0">
                <a:ea typeface="KaiTi" pitchFamily="49" charset="-122"/>
                <a:cs typeface="Arial" pitchFamily="34" charset="0"/>
              </a:rPr>
              <a:t>of the PH audience list ‘the atmosphere’ of the cinemas as one of their prime reasons for visiting</a:t>
            </a:r>
            <a:r>
              <a:rPr lang="en-US" baseline="30000" dirty="0"/>
              <a:t>1</a:t>
            </a:r>
            <a:r>
              <a:rPr lang="en-GB" dirty="0" smtClean="0">
                <a:ea typeface="KaiTi" pitchFamily="49" charset="-122"/>
                <a:cs typeface="Arial" pitchFamily="34" charset="0"/>
              </a:rPr>
              <a:t>.</a:t>
            </a:r>
            <a:endParaRPr lang="en-GB" dirty="0">
              <a:ea typeface="KaiTi" pitchFamily="49" charset="-122"/>
            </a:endParaRPr>
          </a:p>
          <a:p>
            <a:pPr defTabSz="914400">
              <a:lnSpc>
                <a:spcPct val="100000"/>
              </a:lnSpc>
              <a:spcBef>
                <a:spcPts val="600"/>
              </a:spcBef>
            </a:pPr>
            <a:endParaRPr lang="en-GB" sz="1100" dirty="0">
              <a:ea typeface="KaiTi" pitchFamily="49" charset="-122"/>
              <a:cs typeface="Arial" pitchFamily="34" charset="0"/>
            </a:endParaRP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8365312" y="1254411"/>
            <a:ext cx="1481902" cy="97227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72%</a:t>
            </a:r>
            <a:r>
              <a:rPr lang="en-US" sz="1000" b="0" baseline="30000" dirty="0" smtClean="0">
                <a:latin typeface="Arial"/>
                <a:cs typeface="Arial"/>
              </a:rPr>
              <a:t>1</a:t>
            </a:r>
            <a:r>
              <a:rPr lang="en-US" sz="1400" dirty="0" smtClean="0">
                <a:solidFill>
                  <a:schemeClr val="accent4"/>
                </a:solidFill>
              </a:rPr>
              <a:t> </a:t>
            </a:r>
            <a:r>
              <a:rPr lang="en-US" sz="1000" b="0" dirty="0" smtClean="0"/>
              <a:t>of </a:t>
            </a:r>
            <a:r>
              <a:rPr lang="en-US" sz="1000" b="0" dirty="0" smtClean="0"/>
              <a:t>PH audience are ABC1 vs UK average of 54%</a:t>
            </a:r>
            <a:r>
              <a:rPr lang="en-US" sz="1000" baseline="30000" dirty="0" smtClean="0"/>
              <a:t>2</a:t>
            </a:r>
            <a:r>
              <a:rPr lang="en-US" sz="1000" b="0" dirty="0" smtClean="0"/>
              <a:t>.</a:t>
            </a:r>
            <a:endParaRPr lang="en-US" sz="1000" b="0" dirty="0"/>
          </a:p>
        </p:txBody>
      </p:sp>
      <p:sp>
        <p:nvSpPr>
          <p:cNvPr id="31" name="Freeform 6"/>
          <p:cNvSpPr>
            <a:spLocks/>
          </p:cNvSpPr>
          <p:nvPr/>
        </p:nvSpPr>
        <p:spPr bwMode="auto">
          <a:xfrm>
            <a:off x="7263756" y="1203657"/>
            <a:ext cx="914400" cy="914400"/>
          </a:xfrm>
          <a:custGeom>
            <a:avLst/>
            <a:gdLst>
              <a:gd name="T0" fmla="*/ 529472 w 1087200"/>
              <a:gd name="T1" fmla="*/ 560819 h 1087200"/>
              <a:gd name="T2" fmla="*/ 539300 w 1087200"/>
              <a:gd name="T3" fmla="*/ 585416 h 1087200"/>
              <a:gd name="T4" fmla="*/ 523330 w 1087200"/>
              <a:gd name="T5" fmla="*/ 611243 h 1087200"/>
              <a:gd name="T6" fmla="*/ 339060 w 1087200"/>
              <a:gd name="T7" fmla="*/ 482107 h 1087200"/>
              <a:gd name="T8" fmla="*/ 512274 w 1087200"/>
              <a:gd name="T9" fmla="*/ 473498 h 1087200"/>
              <a:gd name="T10" fmla="*/ 533158 w 1087200"/>
              <a:gd name="T11" fmla="*/ 484567 h 1087200"/>
              <a:gd name="T12" fmla="*/ 534386 w 1087200"/>
              <a:gd name="T13" fmla="*/ 511624 h 1087200"/>
              <a:gd name="T14" fmla="*/ 514731 w 1087200"/>
              <a:gd name="T15" fmla="*/ 525152 h 1087200"/>
              <a:gd name="T16" fmla="*/ 773940 w 1087200"/>
              <a:gd name="T17" fmla="*/ 466119 h 1087200"/>
              <a:gd name="T18" fmla="*/ 786224 w 1087200"/>
              <a:gd name="T19" fmla="*/ 494406 h 1087200"/>
              <a:gd name="T20" fmla="*/ 444708 w 1087200"/>
              <a:gd name="T21" fmla="*/ 442752 h 1087200"/>
              <a:gd name="T22" fmla="*/ 546672 w 1087200"/>
              <a:gd name="T23" fmla="*/ 640761 h 1087200"/>
              <a:gd name="T24" fmla="*/ 573698 w 1087200"/>
              <a:gd name="T25" fmla="*/ 621083 h 1087200"/>
              <a:gd name="T26" fmla="*/ 581069 w 1087200"/>
              <a:gd name="T27" fmla="*/ 580497 h 1087200"/>
              <a:gd name="T28" fmla="*/ 561413 w 1087200"/>
              <a:gd name="T29" fmla="*/ 546061 h 1087200"/>
              <a:gd name="T30" fmla="*/ 563870 w 1087200"/>
              <a:gd name="T31" fmla="*/ 530073 h 1087200"/>
              <a:gd name="T32" fmla="*/ 577384 w 1087200"/>
              <a:gd name="T33" fmla="*/ 494406 h 1087200"/>
              <a:gd name="T34" fmla="*/ 551586 w 1087200"/>
              <a:gd name="T35" fmla="*/ 447672 h 1087200"/>
              <a:gd name="T36" fmla="*/ 314490 w 1087200"/>
              <a:gd name="T37" fmla="*/ 442752 h 1087200"/>
              <a:gd name="T38" fmla="*/ 379599 w 1087200"/>
              <a:gd name="T39" fmla="*/ 644450 h 1087200"/>
              <a:gd name="T40" fmla="*/ 659691 w 1087200"/>
              <a:gd name="T41" fmla="*/ 440292 h 1087200"/>
              <a:gd name="T42" fmla="*/ 619152 w 1087200"/>
              <a:gd name="T43" fmla="*/ 458740 h 1087200"/>
              <a:gd name="T44" fmla="*/ 603182 w 1087200"/>
              <a:gd name="T45" fmla="*/ 504245 h 1087200"/>
              <a:gd name="T46" fmla="*/ 605638 w 1087200"/>
              <a:gd name="T47" fmla="*/ 600174 h 1087200"/>
              <a:gd name="T48" fmla="*/ 625294 w 1087200"/>
              <a:gd name="T49" fmla="*/ 634611 h 1087200"/>
              <a:gd name="T50" fmla="*/ 671976 w 1087200"/>
              <a:gd name="T51" fmla="*/ 648139 h 1087200"/>
              <a:gd name="T52" fmla="*/ 717429 w 1087200"/>
              <a:gd name="T53" fmla="*/ 632151 h 1087200"/>
              <a:gd name="T54" fmla="*/ 732171 w 1087200"/>
              <a:gd name="T55" fmla="*/ 576807 h 1087200"/>
              <a:gd name="T56" fmla="*/ 686718 w 1087200"/>
              <a:gd name="T57" fmla="*/ 608783 h 1087200"/>
              <a:gd name="T58" fmla="*/ 657234 w 1087200"/>
              <a:gd name="T59" fmla="*/ 613703 h 1087200"/>
              <a:gd name="T60" fmla="*/ 644950 w 1087200"/>
              <a:gd name="T61" fmla="*/ 543601 h 1087200"/>
              <a:gd name="T62" fmla="*/ 657234 w 1087200"/>
              <a:gd name="T63" fmla="*/ 473498 h 1087200"/>
              <a:gd name="T64" fmla="*/ 683032 w 1087200"/>
              <a:gd name="T65" fmla="*/ 474728 h 1087200"/>
              <a:gd name="T66" fmla="*/ 729714 w 1087200"/>
              <a:gd name="T67" fmla="*/ 506705 h 1087200"/>
              <a:gd name="T68" fmla="*/ 713744 w 1087200"/>
              <a:gd name="T69" fmla="*/ 452591 h 1087200"/>
              <a:gd name="T70" fmla="*/ 515959 w 1087200"/>
              <a:gd name="T71" fmla="*/ 0 h 1087200"/>
              <a:gd name="T72" fmla="*/ 653549 w 1087200"/>
              <a:gd name="T73" fmla="*/ 11069 h 1087200"/>
              <a:gd name="T74" fmla="*/ 778853 w 1087200"/>
              <a:gd name="T75" fmla="*/ 52884 h 1087200"/>
              <a:gd name="T76" fmla="*/ 889416 w 1087200"/>
              <a:gd name="T77" fmla="*/ 124216 h 1087200"/>
              <a:gd name="T78" fmla="*/ 979094 w 1087200"/>
              <a:gd name="T79" fmla="*/ 217686 h 1087200"/>
              <a:gd name="T80" fmla="*/ 1044204 w 1087200"/>
              <a:gd name="T81" fmla="*/ 332063 h 1087200"/>
              <a:gd name="T82" fmla="*/ 1079829 w 1087200"/>
              <a:gd name="T83" fmla="*/ 461199 h 1087200"/>
              <a:gd name="T84" fmla="*/ 1083515 w 1087200"/>
              <a:gd name="T85" fmla="*/ 598944 h 1087200"/>
              <a:gd name="T86" fmla="*/ 1054031 w 1087200"/>
              <a:gd name="T87" fmla="*/ 730540 h 1087200"/>
              <a:gd name="T88" fmla="*/ 993836 w 1087200"/>
              <a:gd name="T89" fmla="*/ 847377 h 1087200"/>
              <a:gd name="T90" fmla="*/ 909071 w 1087200"/>
              <a:gd name="T91" fmla="*/ 945766 h 1087200"/>
              <a:gd name="T92" fmla="*/ 802194 w 1087200"/>
              <a:gd name="T93" fmla="*/ 1022017 h 1087200"/>
              <a:gd name="T94" fmla="*/ 679346 w 1087200"/>
              <a:gd name="T95" fmla="*/ 1069982 h 1087200"/>
              <a:gd name="T96" fmla="*/ 542986 w 1087200"/>
              <a:gd name="T97" fmla="*/ 1087200 h 1087200"/>
              <a:gd name="T98" fmla="*/ 407854 w 1087200"/>
              <a:gd name="T99" fmla="*/ 1069982 h 1087200"/>
              <a:gd name="T100" fmla="*/ 285006 w 1087200"/>
              <a:gd name="T101" fmla="*/ 1022017 h 1087200"/>
              <a:gd name="T102" fmla="*/ 178129 w 1087200"/>
              <a:gd name="T103" fmla="*/ 945766 h 1087200"/>
              <a:gd name="T104" fmla="*/ 93364 w 1087200"/>
              <a:gd name="T105" fmla="*/ 847377 h 1087200"/>
              <a:gd name="T106" fmla="*/ 33169 w 1087200"/>
              <a:gd name="T107" fmla="*/ 730540 h 1087200"/>
              <a:gd name="T108" fmla="*/ 3685 w 1087200"/>
              <a:gd name="T109" fmla="*/ 598944 h 1087200"/>
              <a:gd name="T110" fmla="*/ 7371 w 1087200"/>
              <a:gd name="T111" fmla="*/ 461199 h 1087200"/>
              <a:gd name="T112" fmla="*/ 42997 w 1087200"/>
              <a:gd name="T113" fmla="*/ 332063 h 1087200"/>
              <a:gd name="T114" fmla="*/ 108106 w 1087200"/>
              <a:gd name="T115" fmla="*/ 217686 h 1087200"/>
              <a:gd name="T116" fmla="*/ 197784 w 1087200"/>
              <a:gd name="T117" fmla="*/ 124216 h 1087200"/>
              <a:gd name="T118" fmla="*/ 308347 w 1087200"/>
              <a:gd name="T119" fmla="*/ 52884 h 1087200"/>
              <a:gd name="T120" fmla="*/ 433652 w 1087200"/>
              <a:gd name="T121" fmla="*/ 11069 h 1087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087200" h="1087200">
                <a:moveTo>
                  <a:pt x="486476" y="555899"/>
                </a:moveTo>
                <a:lnTo>
                  <a:pt x="511045" y="555899"/>
                </a:lnTo>
                <a:lnTo>
                  <a:pt x="518416" y="557129"/>
                </a:lnTo>
                <a:lnTo>
                  <a:pt x="524558" y="558359"/>
                </a:lnTo>
                <a:lnTo>
                  <a:pt x="529472" y="560819"/>
                </a:lnTo>
                <a:lnTo>
                  <a:pt x="533158" y="563278"/>
                </a:lnTo>
                <a:lnTo>
                  <a:pt x="535615" y="568198"/>
                </a:lnTo>
                <a:lnTo>
                  <a:pt x="536843" y="573117"/>
                </a:lnTo>
                <a:lnTo>
                  <a:pt x="538072" y="578037"/>
                </a:lnTo>
                <a:lnTo>
                  <a:pt x="539300" y="585416"/>
                </a:lnTo>
                <a:lnTo>
                  <a:pt x="538072" y="594025"/>
                </a:lnTo>
                <a:lnTo>
                  <a:pt x="535615" y="601404"/>
                </a:lnTo>
                <a:lnTo>
                  <a:pt x="531929" y="606324"/>
                </a:lnTo>
                <a:lnTo>
                  <a:pt x="528244" y="610014"/>
                </a:lnTo>
                <a:lnTo>
                  <a:pt x="523330" y="611243"/>
                </a:lnTo>
                <a:lnTo>
                  <a:pt x="518416" y="612473"/>
                </a:lnTo>
                <a:lnTo>
                  <a:pt x="509817" y="613703"/>
                </a:lnTo>
                <a:lnTo>
                  <a:pt x="486476" y="613703"/>
                </a:lnTo>
                <a:lnTo>
                  <a:pt x="486476" y="555899"/>
                </a:lnTo>
                <a:close/>
                <a:moveTo>
                  <a:pt x="339060" y="482107"/>
                </a:moveTo>
                <a:lnTo>
                  <a:pt x="359944" y="568198"/>
                </a:lnTo>
                <a:lnTo>
                  <a:pt x="319404" y="568198"/>
                </a:lnTo>
                <a:lnTo>
                  <a:pt x="339060" y="482107"/>
                </a:lnTo>
                <a:close/>
                <a:moveTo>
                  <a:pt x="486476" y="473498"/>
                </a:moveTo>
                <a:lnTo>
                  <a:pt x="512274" y="473498"/>
                </a:lnTo>
                <a:lnTo>
                  <a:pt x="517188" y="474728"/>
                </a:lnTo>
                <a:lnTo>
                  <a:pt x="522101" y="475958"/>
                </a:lnTo>
                <a:lnTo>
                  <a:pt x="525787" y="478418"/>
                </a:lnTo>
                <a:lnTo>
                  <a:pt x="529472" y="480877"/>
                </a:lnTo>
                <a:lnTo>
                  <a:pt x="533158" y="484567"/>
                </a:lnTo>
                <a:lnTo>
                  <a:pt x="534386" y="489486"/>
                </a:lnTo>
                <a:lnTo>
                  <a:pt x="535615" y="494406"/>
                </a:lnTo>
                <a:lnTo>
                  <a:pt x="536843" y="499325"/>
                </a:lnTo>
                <a:lnTo>
                  <a:pt x="535615" y="506704"/>
                </a:lnTo>
                <a:lnTo>
                  <a:pt x="534386" y="511624"/>
                </a:lnTo>
                <a:lnTo>
                  <a:pt x="531929" y="516543"/>
                </a:lnTo>
                <a:lnTo>
                  <a:pt x="529472" y="520233"/>
                </a:lnTo>
                <a:lnTo>
                  <a:pt x="525787" y="522692"/>
                </a:lnTo>
                <a:lnTo>
                  <a:pt x="522101" y="523922"/>
                </a:lnTo>
                <a:lnTo>
                  <a:pt x="514731" y="525152"/>
                </a:lnTo>
                <a:lnTo>
                  <a:pt x="486476" y="525152"/>
                </a:lnTo>
                <a:lnTo>
                  <a:pt x="486476" y="473498"/>
                </a:lnTo>
                <a:close/>
                <a:moveTo>
                  <a:pt x="791138" y="450131"/>
                </a:moveTo>
                <a:lnTo>
                  <a:pt x="783767" y="458740"/>
                </a:lnTo>
                <a:lnTo>
                  <a:pt x="773940" y="466119"/>
                </a:lnTo>
                <a:lnTo>
                  <a:pt x="764112" y="473499"/>
                </a:lnTo>
                <a:lnTo>
                  <a:pt x="754284" y="479648"/>
                </a:lnTo>
                <a:lnTo>
                  <a:pt x="754284" y="516544"/>
                </a:lnTo>
                <a:lnTo>
                  <a:pt x="771483" y="506705"/>
                </a:lnTo>
                <a:lnTo>
                  <a:pt x="786224" y="494406"/>
                </a:lnTo>
                <a:lnTo>
                  <a:pt x="786224" y="644450"/>
                </a:lnTo>
                <a:lnTo>
                  <a:pt x="829221" y="644450"/>
                </a:lnTo>
                <a:lnTo>
                  <a:pt x="829221" y="450131"/>
                </a:lnTo>
                <a:lnTo>
                  <a:pt x="791138" y="450131"/>
                </a:lnTo>
                <a:close/>
                <a:moveTo>
                  <a:pt x="444708" y="442752"/>
                </a:moveTo>
                <a:lnTo>
                  <a:pt x="444708" y="644450"/>
                </a:lnTo>
                <a:lnTo>
                  <a:pt x="518417" y="644450"/>
                </a:lnTo>
                <a:lnTo>
                  <a:pt x="527016" y="644450"/>
                </a:lnTo>
                <a:lnTo>
                  <a:pt x="535615" y="643220"/>
                </a:lnTo>
                <a:lnTo>
                  <a:pt x="546672" y="640761"/>
                </a:lnTo>
                <a:lnTo>
                  <a:pt x="556499" y="637071"/>
                </a:lnTo>
                <a:lnTo>
                  <a:pt x="561413" y="633381"/>
                </a:lnTo>
                <a:lnTo>
                  <a:pt x="566327" y="629692"/>
                </a:lnTo>
                <a:lnTo>
                  <a:pt x="570013" y="626002"/>
                </a:lnTo>
                <a:lnTo>
                  <a:pt x="573698" y="621083"/>
                </a:lnTo>
                <a:lnTo>
                  <a:pt x="576155" y="614933"/>
                </a:lnTo>
                <a:lnTo>
                  <a:pt x="578612" y="607554"/>
                </a:lnTo>
                <a:lnTo>
                  <a:pt x="579841" y="600175"/>
                </a:lnTo>
                <a:lnTo>
                  <a:pt x="581069" y="591566"/>
                </a:lnTo>
                <a:lnTo>
                  <a:pt x="581069" y="580497"/>
                </a:lnTo>
                <a:lnTo>
                  <a:pt x="578612" y="571888"/>
                </a:lnTo>
                <a:lnTo>
                  <a:pt x="577384" y="563279"/>
                </a:lnTo>
                <a:lnTo>
                  <a:pt x="573698" y="557130"/>
                </a:lnTo>
                <a:lnTo>
                  <a:pt x="568784" y="550980"/>
                </a:lnTo>
                <a:lnTo>
                  <a:pt x="561413" y="546061"/>
                </a:lnTo>
                <a:lnTo>
                  <a:pt x="554043" y="542371"/>
                </a:lnTo>
                <a:lnTo>
                  <a:pt x="542986" y="539912"/>
                </a:lnTo>
                <a:lnTo>
                  <a:pt x="551586" y="537452"/>
                </a:lnTo>
                <a:lnTo>
                  <a:pt x="557728" y="533762"/>
                </a:lnTo>
                <a:lnTo>
                  <a:pt x="563870" y="530073"/>
                </a:lnTo>
                <a:lnTo>
                  <a:pt x="568784" y="523923"/>
                </a:lnTo>
                <a:lnTo>
                  <a:pt x="572470" y="517774"/>
                </a:lnTo>
                <a:lnTo>
                  <a:pt x="574927" y="511625"/>
                </a:lnTo>
                <a:lnTo>
                  <a:pt x="577384" y="503016"/>
                </a:lnTo>
                <a:lnTo>
                  <a:pt x="577384" y="494406"/>
                </a:lnTo>
                <a:lnTo>
                  <a:pt x="576155" y="480878"/>
                </a:lnTo>
                <a:lnTo>
                  <a:pt x="572470" y="468579"/>
                </a:lnTo>
                <a:lnTo>
                  <a:pt x="567556" y="459970"/>
                </a:lnTo>
                <a:lnTo>
                  <a:pt x="560185" y="452591"/>
                </a:lnTo>
                <a:lnTo>
                  <a:pt x="551586" y="447672"/>
                </a:lnTo>
                <a:lnTo>
                  <a:pt x="541758" y="445212"/>
                </a:lnTo>
                <a:lnTo>
                  <a:pt x="530701" y="442752"/>
                </a:lnTo>
                <a:lnTo>
                  <a:pt x="519645" y="442752"/>
                </a:lnTo>
                <a:lnTo>
                  <a:pt x="444708" y="442752"/>
                </a:lnTo>
                <a:close/>
                <a:moveTo>
                  <a:pt x="314490" y="442752"/>
                </a:moveTo>
                <a:lnTo>
                  <a:pt x="257980" y="644450"/>
                </a:lnTo>
                <a:lnTo>
                  <a:pt x="299748" y="644450"/>
                </a:lnTo>
                <a:lnTo>
                  <a:pt x="310804" y="600175"/>
                </a:lnTo>
                <a:lnTo>
                  <a:pt x="368543" y="600175"/>
                </a:lnTo>
                <a:lnTo>
                  <a:pt x="379599" y="644450"/>
                </a:lnTo>
                <a:lnTo>
                  <a:pt x="423824" y="644450"/>
                </a:lnTo>
                <a:lnTo>
                  <a:pt x="369771" y="442752"/>
                </a:lnTo>
                <a:lnTo>
                  <a:pt x="314490" y="442752"/>
                </a:lnTo>
                <a:close/>
                <a:moveTo>
                  <a:pt x="671976" y="439062"/>
                </a:moveTo>
                <a:lnTo>
                  <a:pt x="659691" y="440292"/>
                </a:lnTo>
                <a:lnTo>
                  <a:pt x="648635" y="441522"/>
                </a:lnTo>
                <a:lnTo>
                  <a:pt x="640036" y="443982"/>
                </a:lnTo>
                <a:lnTo>
                  <a:pt x="631436" y="447671"/>
                </a:lnTo>
                <a:lnTo>
                  <a:pt x="625294" y="452591"/>
                </a:lnTo>
                <a:lnTo>
                  <a:pt x="619152" y="458740"/>
                </a:lnTo>
                <a:lnTo>
                  <a:pt x="614238" y="464889"/>
                </a:lnTo>
                <a:lnTo>
                  <a:pt x="610552" y="471039"/>
                </a:lnTo>
                <a:lnTo>
                  <a:pt x="608095" y="479648"/>
                </a:lnTo>
                <a:lnTo>
                  <a:pt x="605638" y="487027"/>
                </a:lnTo>
                <a:lnTo>
                  <a:pt x="603182" y="504245"/>
                </a:lnTo>
                <a:lnTo>
                  <a:pt x="601953" y="523923"/>
                </a:lnTo>
                <a:lnTo>
                  <a:pt x="601953" y="543601"/>
                </a:lnTo>
                <a:lnTo>
                  <a:pt x="601953" y="563278"/>
                </a:lnTo>
                <a:lnTo>
                  <a:pt x="603182" y="581726"/>
                </a:lnTo>
                <a:lnTo>
                  <a:pt x="605638" y="600174"/>
                </a:lnTo>
                <a:lnTo>
                  <a:pt x="608095" y="607554"/>
                </a:lnTo>
                <a:lnTo>
                  <a:pt x="610552" y="614933"/>
                </a:lnTo>
                <a:lnTo>
                  <a:pt x="614238" y="622312"/>
                </a:lnTo>
                <a:lnTo>
                  <a:pt x="619152" y="628461"/>
                </a:lnTo>
                <a:lnTo>
                  <a:pt x="625294" y="634611"/>
                </a:lnTo>
                <a:lnTo>
                  <a:pt x="631436" y="638300"/>
                </a:lnTo>
                <a:lnTo>
                  <a:pt x="640036" y="641990"/>
                </a:lnTo>
                <a:lnTo>
                  <a:pt x="648635" y="645679"/>
                </a:lnTo>
                <a:lnTo>
                  <a:pt x="659691" y="646909"/>
                </a:lnTo>
                <a:lnTo>
                  <a:pt x="671976" y="648139"/>
                </a:lnTo>
                <a:lnTo>
                  <a:pt x="685489" y="646909"/>
                </a:lnTo>
                <a:lnTo>
                  <a:pt x="697774" y="644450"/>
                </a:lnTo>
                <a:lnTo>
                  <a:pt x="707602" y="639530"/>
                </a:lnTo>
                <a:lnTo>
                  <a:pt x="712515" y="635840"/>
                </a:lnTo>
                <a:lnTo>
                  <a:pt x="717429" y="632151"/>
                </a:lnTo>
                <a:lnTo>
                  <a:pt x="719886" y="627231"/>
                </a:lnTo>
                <a:lnTo>
                  <a:pt x="723572" y="622312"/>
                </a:lnTo>
                <a:lnTo>
                  <a:pt x="728486" y="610013"/>
                </a:lnTo>
                <a:lnTo>
                  <a:pt x="730943" y="595255"/>
                </a:lnTo>
                <a:lnTo>
                  <a:pt x="732171" y="576807"/>
                </a:lnTo>
                <a:lnTo>
                  <a:pt x="690403" y="576807"/>
                </a:lnTo>
                <a:lnTo>
                  <a:pt x="690403" y="589106"/>
                </a:lnTo>
                <a:lnTo>
                  <a:pt x="689175" y="596485"/>
                </a:lnTo>
                <a:lnTo>
                  <a:pt x="687946" y="602634"/>
                </a:lnTo>
                <a:lnTo>
                  <a:pt x="686718" y="608783"/>
                </a:lnTo>
                <a:lnTo>
                  <a:pt x="683032" y="613703"/>
                </a:lnTo>
                <a:lnTo>
                  <a:pt x="678118" y="616163"/>
                </a:lnTo>
                <a:lnTo>
                  <a:pt x="671976" y="617393"/>
                </a:lnTo>
                <a:lnTo>
                  <a:pt x="663377" y="616163"/>
                </a:lnTo>
                <a:lnTo>
                  <a:pt x="657234" y="613703"/>
                </a:lnTo>
                <a:lnTo>
                  <a:pt x="652320" y="607554"/>
                </a:lnTo>
                <a:lnTo>
                  <a:pt x="649863" y="600174"/>
                </a:lnTo>
                <a:lnTo>
                  <a:pt x="647406" y="589106"/>
                </a:lnTo>
                <a:lnTo>
                  <a:pt x="646178" y="576807"/>
                </a:lnTo>
                <a:lnTo>
                  <a:pt x="644950" y="543601"/>
                </a:lnTo>
                <a:lnTo>
                  <a:pt x="646178" y="510394"/>
                </a:lnTo>
                <a:lnTo>
                  <a:pt x="647406" y="496866"/>
                </a:lnTo>
                <a:lnTo>
                  <a:pt x="649863" y="487027"/>
                </a:lnTo>
                <a:lnTo>
                  <a:pt x="652320" y="479648"/>
                </a:lnTo>
                <a:lnTo>
                  <a:pt x="657234" y="473498"/>
                </a:lnTo>
                <a:lnTo>
                  <a:pt x="663377" y="471039"/>
                </a:lnTo>
                <a:lnTo>
                  <a:pt x="671976" y="469809"/>
                </a:lnTo>
                <a:lnTo>
                  <a:pt x="675661" y="469809"/>
                </a:lnTo>
                <a:lnTo>
                  <a:pt x="679347" y="471039"/>
                </a:lnTo>
                <a:lnTo>
                  <a:pt x="683032" y="474728"/>
                </a:lnTo>
                <a:lnTo>
                  <a:pt x="685489" y="478418"/>
                </a:lnTo>
                <a:lnTo>
                  <a:pt x="686718" y="483337"/>
                </a:lnTo>
                <a:lnTo>
                  <a:pt x="687946" y="489487"/>
                </a:lnTo>
                <a:lnTo>
                  <a:pt x="689175" y="506705"/>
                </a:lnTo>
                <a:lnTo>
                  <a:pt x="729714" y="506705"/>
                </a:lnTo>
                <a:lnTo>
                  <a:pt x="729714" y="490716"/>
                </a:lnTo>
                <a:lnTo>
                  <a:pt x="727257" y="477188"/>
                </a:lnTo>
                <a:lnTo>
                  <a:pt x="723572" y="466119"/>
                </a:lnTo>
                <a:lnTo>
                  <a:pt x="717429" y="456280"/>
                </a:lnTo>
                <a:lnTo>
                  <a:pt x="713744" y="452591"/>
                </a:lnTo>
                <a:lnTo>
                  <a:pt x="710059" y="448901"/>
                </a:lnTo>
                <a:lnTo>
                  <a:pt x="699002" y="443982"/>
                </a:lnTo>
                <a:lnTo>
                  <a:pt x="686718" y="440292"/>
                </a:lnTo>
                <a:lnTo>
                  <a:pt x="671976" y="439062"/>
                </a:lnTo>
                <a:close/>
                <a:moveTo>
                  <a:pt x="515959" y="0"/>
                </a:moveTo>
                <a:lnTo>
                  <a:pt x="542986" y="0"/>
                </a:lnTo>
                <a:lnTo>
                  <a:pt x="571241" y="0"/>
                </a:lnTo>
                <a:lnTo>
                  <a:pt x="599496" y="2460"/>
                </a:lnTo>
                <a:lnTo>
                  <a:pt x="626522" y="6149"/>
                </a:lnTo>
                <a:lnTo>
                  <a:pt x="653549" y="11069"/>
                </a:lnTo>
                <a:lnTo>
                  <a:pt x="679346" y="17218"/>
                </a:lnTo>
                <a:lnTo>
                  <a:pt x="705144" y="24597"/>
                </a:lnTo>
                <a:lnTo>
                  <a:pt x="729714" y="33206"/>
                </a:lnTo>
                <a:lnTo>
                  <a:pt x="755512" y="43045"/>
                </a:lnTo>
                <a:lnTo>
                  <a:pt x="778853" y="52884"/>
                </a:lnTo>
                <a:lnTo>
                  <a:pt x="802194" y="65183"/>
                </a:lnTo>
                <a:lnTo>
                  <a:pt x="825535" y="78711"/>
                </a:lnTo>
                <a:lnTo>
                  <a:pt x="847648" y="92240"/>
                </a:lnTo>
                <a:lnTo>
                  <a:pt x="868532" y="108228"/>
                </a:lnTo>
                <a:lnTo>
                  <a:pt x="889416" y="124216"/>
                </a:lnTo>
                <a:lnTo>
                  <a:pt x="909071" y="141434"/>
                </a:lnTo>
                <a:lnTo>
                  <a:pt x="927498" y="158653"/>
                </a:lnTo>
                <a:lnTo>
                  <a:pt x="945926" y="178330"/>
                </a:lnTo>
                <a:lnTo>
                  <a:pt x="963124" y="198008"/>
                </a:lnTo>
                <a:lnTo>
                  <a:pt x="979094" y="217686"/>
                </a:lnTo>
                <a:lnTo>
                  <a:pt x="993836" y="239824"/>
                </a:lnTo>
                <a:lnTo>
                  <a:pt x="1008578" y="261961"/>
                </a:lnTo>
                <a:lnTo>
                  <a:pt x="1020862" y="284099"/>
                </a:lnTo>
                <a:lnTo>
                  <a:pt x="1033147" y="307466"/>
                </a:lnTo>
                <a:lnTo>
                  <a:pt x="1044204" y="332063"/>
                </a:lnTo>
                <a:lnTo>
                  <a:pt x="1054031" y="356661"/>
                </a:lnTo>
                <a:lnTo>
                  <a:pt x="1062631" y="382488"/>
                </a:lnTo>
                <a:lnTo>
                  <a:pt x="1070001" y="407085"/>
                </a:lnTo>
                <a:lnTo>
                  <a:pt x="1076144" y="434142"/>
                </a:lnTo>
                <a:lnTo>
                  <a:pt x="1079829" y="461199"/>
                </a:lnTo>
                <a:lnTo>
                  <a:pt x="1083515" y="488256"/>
                </a:lnTo>
                <a:lnTo>
                  <a:pt x="1085972" y="515313"/>
                </a:lnTo>
                <a:lnTo>
                  <a:pt x="1087200" y="543600"/>
                </a:lnTo>
                <a:lnTo>
                  <a:pt x="1085972" y="571887"/>
                </a:lnTo>
                <a:lnTo>
                  <a:pt x="1083515" y="598944"/>
                </a:lnTo>
                <a:lnTo>
                  <a:pt x="1079829" y="626001"/>
                </a:lnTo>
                <a:lnTo>
                  <a:pt x="1076144" y="653058"/>
                </a:lnTo>
                <a:lnTo>
                  <a:pt x="1070001" y="678885"/>
                </a:lnTo>
                <a:lnTo>
                  <a:pt x="1062631" y="704712"/>
                </a:lnTo>
                <a:lnTo>
                  <a:pt x="1054031" y="730540"/>
                </a:lnTo>
                <a:lnTo>
                  <a:pt x="1044204" y="755137"/>
                </a:lnTo>
                <a:lnTo>
                  <a:pt x="1033147" y="779734"/>
                </a:lnTo>
                <a:lnTo>
                  <a:pt x="1020862" y="803102"/>
                </a:lnTo>
                <a:lnTo>
                  <a:pt x="1008578" y="825239"/>
                </a:lnTo>
                <a:lnTo>
                  <a:pt x="993836" y="847377"/>
                </a:lnTo>
                <a:lnTo>
                  <a:pt x="979094" y="868284"/>
                </a:lnTo>
                <a:lnTo>
                  <a:pt x="963124" y="889192"/>
                </a:lnTo>
                <a:lnTo>
                  <a:pt x="945926" y="908870"/>
                </a:lnTo>
                <a:lnTo>
                  <a:pt x="927498" y="928548"/>
                </a:lnTo>
                <a:lnTo>
                  <a:pt x="909071" y="945766"/>
                </a:lnTo>
                <a:lnTo>
                  <a:pt x="889416" y="962984"/>
                </a:lnTo>
                <a:lnTo>
                  <a:pt x="868532" y="978972"/>
                </a:lnTo>
                <a:lnTo>
                  <a:pt x="847648" y="994960"/>
                </a:lnTo>
                <a:lnTo>
                  <a:pt x="825535" y="1008489"/>
                </a:lnTo>
                <a:lnTo>
                  <a:pt x="802194" y="1022017"/>
                </a:lnTo>
                <a:lnTo>
                  <a:pt x="778853" y="1033086"/>
                </a:lnTo>
                <a:lnTo>
                  <a:pt x="755512" y="1044155"/>
                </a:lnTo>
                <a:lnTo>
                  <a:pt x="729714" y="1053994"/>
                </a:lnTo>
                <a:lnTo>
                  <a:pt x="705144" y="1062603"/>
                </a:lnTo>
                <a:lnTo>
                  <a:pt x="679346" y="1069982"/>
                </a:lnTo>
                <a:lnTo>
                  <a:pt x="653549" y="1076131"/>
                </a:lnTo>
                <a:lnTo>
                  <a:pt x="626522" y="1081051"/>
                </a:lnTo>
                <a:lnTo>
                  <a:pt x="599496" y="1084740"/>
                </a:lnTo>
                <a:lnTo>
                  <a:pt x="571241" y="1085970"/>
                </a:lnTo>
                <a:lnTo>
                  <a:pt x="542986" y="1087200"/>
                </a:lnTo>
                <a:lnTo>
                  <a:pt x="515959" y="1085970"/>
                </a:lnTo>
                <a:lnTo>
                  <a:pt x="487704" y="1084740"/>
                </a:lnTo>
                <a:lnTo>
                  <a:pt x="460678" y="1081051"/>
                </a:lnTo>
                <a:lnTo>
                  <a:pt x="433652" y="1076131"/>
                </a:lnTo>
                <a:lnTo>
                  <a:pt x="407854" y="1069982"/>
                </a:lnTo>
                <a:lnTo>
                  <a:pt x="382056" y="1062603"/>
                </a:lnTo>
                <a:lnTo>
                  <a:pt x="356258" y="1053994"/>
                </a:lnTo>
                <a:lnTo>
                  <a:pt x="331688" y="1044155"/>
                </a:lnTo>
                <a:lnTo>
                  <a:pt x="308347" y="1033086"/>
                </a:lnTo>
                <a:lnTo>
                  <a:pt x="285006" y="1022017"/>
                </a:lnTo>
                <a:lnTo>
                  <a:pt x="261665" y="1008489"/>
                </a:lnTo>
                <a:lnTo>
                  <a:pt x="239553" y="994960"/>
                </a:lnTo>
                <a:lnTo>
                  <a:pt x="218669" y="978972"/>
                </a:lnTo>
                <a:lnTo>
                  <a:pt x="197784" y="962984"/>
                </a:lnTo>
                <a:lnTo>
                  <a:pt x="178129" y="945766"/>
                </a:lnTo>
                <a:lnTo>
                  <a:pt x="159702" y="928548"/>
                </a:lnTo>
                <a:lnTo>
                  <a:pt x="141275" y="908870"/>
                </a:lnTo>
                <a:lnTo>
                  <a:pt x="124076" y="889192"/>
                </a:lnTo>
                <a:lnTo>
                  <a:pt x="108106" y="868284"/>
                </a:lnTo>
                <a:lnTo>
                  <a:pt x="93364" y="847377"/>
                </a:lnTo>
                <a:lnTo>
                  <a:pt x="78622" y="825239"/>
                </a:lnTo>
                <a:lnTo>
                  <a:pt x="66338" y="803102"/>
                </a:lnTo>
                <a:lnTo>
                  <a:pt x="54053" y="779734"/>
                </a:lnTo>
                <a:lnTo>
                  <a:pt x="42997" y="755137"/>
                </a:lnTo>
                <a:lnTo>
                  <a:pt x="33169" y="730540"/>
                </a:lnTo>
                <a:lnTo>
                  <a:pt x="24570" y="704712"/>
                </a:lnTo>
                <a:lnTo>
                  <a:pt x="17199" y="678885"/>
                </a:lnTo>
                <a:lnTo>
                  <a:pt x="11056" y="653058"/>
                </a:lnTo>
                <a:lnTo>
                  <a:pt x="7371" y="626001"/>
                </a:lnTo>
                <a:lnTo>
                  <a:pt x="3685" y="598944"/>
                </a:lnTo>
                <a:lnTo>
                  <a:pt x="1228" y="571887"/>
                </a:lnTo>
                <a:lnTo>
                  <a:pt x="0" y="543600"/>
                </a:lnTo>
                <a:lnTo>
                  <a:pt x="1228" y="515313"/>
                </a:lnTo>
                <a:lnTo>
                  <a:pt x="3685" y="488256"/>
                </a:lnTo>
                <a:lnTo>
                  <a:pt x="7371" y="461199"/>
                </a:lnTo>
                <a:lnTo>
                  <a:pt x="11056" y="434142"/>
                </a:lnTo>
                <a:lnTo>
                  <a:pt x="17199" y="407085"/>
                </a:lnTo>
                <a:lnTo>
                  <a:pt x="24570" y="382488"/>
                </a:lnTo>
                <a:lnTo>
                  <a:pt x="33169" y="356661"/>
                </a:lnTo>
                <a:lnTo>
                  <a:pt x="42997" y="332063"/>
                </a:lnTo>
                <a:lnTo>
                  <a:pt x="54053" y="307466"/>
                </a:lnTo>
                <a:lnTo>
                  <a:pt x="66338" y="284099"/>
                </a:lnTo>
                <a:lnTo>
                  <a:pt x="78622" y="261961"/>
                </a:lnTo>
                <a:lnTo>
                  <a:pt x="93364" y="239824"/>
                </a:lnTo>
                <a:lnTo>
                  <a:pt x="108106" y="217686"/>
                </a:lnTo>
                <a:lnTo>
                  <a:pt x="124076" y="198008"/>
                </a:lnTo>
                <a:lnTo>
                  <a:pt x="141275" y="178330"/>
                </a:lnTo>
                <a:lnTo>
                  <a:pt x="159702" y="158653"/>
                </a:lnTo>
                <a:lnTo>
                  <a:pt x="178129" y="141434"/>
                </a:lnTo>
                <a:lnTo>
                  <a:pt x="197784" y="124216"/>
                </a:lnTo>
                <a:lnTo>
                  <a:pt x="218669" y="108228"/>
                </a:lnTo>
                <a:lnTo>
                  <a:pt x="239553" y="92240"/>
                </a:lnTo>
                <a:lnTo>
                  <a:pt x="261665" y="78711"/>
                </a:lnTo>
                <a:lnTo>
                  <a:pt x="285006" y="65183"/>
                </a:lnTo>
                <a:lnTo>
                  <a:pt x="308347" y="52884"/>
                </a:lnTo>
                <a:lnTo>
                  <a:pt x="331688" y="43045"/>
                </a:lnTo>
                <a:lnTo>
                  <a:pt x="356258" y="33206"/>
                </a:lnTo>
                <a:lnTo>
                  <a:pt x="382056" y="24597"/>
                </a:lnTo>
                <a:lnTo>
                  <a:pt x="407854" y="17218"/>
                </a:lnTo>
                <a:lnTo>
                  <a:pt x="433652" y="11069"/>
                </a:lnTo>
                <a:lnTo>
                  <a:pt x="460678" y="6149"/>
                </a:lnTo>
                <a:lnTo>
                  <a:pt x="487704" y="2460"/>
                </a:lnTo>
                <a:lnTo>
                  <a:pt x="51595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Freeform 163"/>
          <p:cNvSpPr>
            <a:spLocks noEditPoints="1"/>
          </p:cNvSpPr>
          <p:nvPr/>
        </p:nvSpPr>
        <p:spPr bwMode="auto">
          <a:xfrm>
            <a:off x="2147165" y="1035634"/>
            <a:ext cx="363600" cy="392400"/>
          </a:xfrm>
          <a:custGeom>
            <a:avLst/>
            <a:gdLst>
              <a:gd name="T0" fmla="*/ 364 w 726"/>
              <a:gd name="T1" fmla="*/ 0 h 726"/>
              <a:gd name="T2" fmla="*/ 290 w 726"/>
              <a:gd name="T3" fmla="*/ 8 h 726"/>
              <a:gd name="T4" fmla="*/ 222 w 726"/>
              <a:gd name="T5" fmla="*/ 28 h 726"/>
              <a:gd name="T6" fmla="*/ 160 w 726"/>
              <a:gd name="T7" fmla="*/ 62 h 726"/>
              <a:gd name="T8" fmla="*/ 108 w 726"/>
              <a:gd name="T9" fmla="*/ 106 h 726"/>
              <a:gd name="T10" fmla="*/ 62 w 726"/>
              <a:gd name="T11" fmla="*/ 160 h 726"/>
              <a:gd name="T12" fmla="*/ 30 w 726"/>
              <a:gd name="T13" fmla="*/ 222 h 726"/>
              <a:gd name="T14" fmla="*/ 8 w 726"/>
              <a:gd name="T15" fmla="*/ 290 h 726"/>
              <a:gd name="T16" fmla="*/ 0 w 726"/>
              <a:gd name="T17" fmla="*/ 362 h 726"/>
              <a:gd name="T18" fmla="*/ 2 w 726"/>
              <a:gd name="T19" fmla="*/ 400 h 726"/>
              <a:gd name="T20" fmla="*/ 18 w 726"/>
              <a:gd name="T21" fmla="*/ 470 h 726"/>
              <a:gd name="T22" fmla="*/ 44 w 726"/>
              <a:gd name="T23" fmla="*/ 536 h 726"/>
              <a:gd name="T24" fmla="*/ 84 w 726"/>
              <a:gd name="T25" fmla="*/ 594 h 726"/>
              <a:gd name="T26" fmla="*/ 132 w 726"/>
              <a:gd name="T27" fmla="*/ 642 h 726"/>
              <a:gd name="T28" fmla="*/ 190 w 726"/>
              <a:gd name="T29" fmla="*/ 682 h 726"/>
              <a:gd name="T30" fmla="*/ 256 w 726"/>
              <a:gd name="T31" fmla="*/ 710 h 726"/>
              <a:gd name="T32" fmla="*/ 326 w 726"/>
              <a:gd name="T33" fmla="*/ 724 h 726"/>
              <a:gd name="T34" fmla="*/ 364 w 726"/>
              <a:gd name="T35" fmla="*/ 726 h 726"/>
              <a:gd name="T36" fmla="*/ 436 w 726"/>
              <a:gd name="T37" fmla="*/ 718 h 726"/>
              <a:gd name="T38" fmla="*/ 504 w 726"/>
              <a:gd name="T39" fmla="*/ 698 h 726"/>
              <a:gd name="T40" fmla="*/ 566 w 726"/>
              <a:gd name="T41" fmla="*/ 664 h 726"/>
              <a:gd name="T42" fmla="*/ 620 w 726"/>
              <a:gd name="T43" fmla="*/ 620 h 726"/>
              <a:gd name="T44" fmla="*/ 664 w 726"/>
              <a:gd name="T45" fmla="*/ 566 h 726"/>
              <a:gd name="T46" fmla="*/ 698 w 726"/>
              <a:gd name="T47" fmla="*/ 504 h 726"/>
              <a:gd name="T48" fmla="*/ 720 w 726"/>
              <a:gd name="T49" fmla="*/ 436 h 726"/>
              <a:gd name="T50" fmla="*/ 726 w 726"/>
              <a:gd name="T51" fmla="*/ 362 h 726"/>
              <a:gd name="T52" fmla="*/ 724 w 726"/>
              <a:gd name="T53" fmla="*/ 326 h 726"/>
              <a:gd name="T54" fmla="*/ 710 w 726"/>
              <a:gd name="T55" fmla="*/ 254 h 726"/>
              <a:gd name="T56" fmla="*/ 682 w 726"/>
              <a:gd name="T57" fmla="*/ 190 h 726"/>
              <a:gd name="T58" fmla="*/ 644 w 726"/>
              <a:gd name="T59" fmla="*/ 132 h 726"/>
              <a:gd name="T60" fmla="*/ 594 w 726"/>
              <a:gd name="T61" fmla="*/ 82 h 726"/>
              <a:gd name="T62" fmla="*/ 536 w 726"/>
              <a:gd name="T63" fmla="*/ 44 h 726"/>
              <a:gd name="T64" fmla="*/ 472 w 726"/>
              <a:gd name="T65" fmla="*/ 16 h 726"/>
              <a:gd name="T66" fmla="*/ 400 w 726"/>
              <a:gd name="T67" fmla="*/ 2 h 726"/>
              <a:gd name="T68" fmla="*/ 462 w 726"/>
              <a:gd name="T69" fmla="*/ 532 h 726"/>
              <a:gd name="T70" fmla="*/ 348 w 726"/>
              <a:gd name="T71" fmla="*/ 426 h 726"/>
              <a:gd name="T72" fmla="*/ 268 w 726"/>
              <a:gd name="T73" fmla="*/ 172 h 726"/>
              <a:gd name="T74" fmla="*/ 404 w 726"/>
              <a:gd name="T75" fmla="*/ 402 h 72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726" h="726"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8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30" y="222"/>
                </a:lnTo>
                <a:lnTo>
                  <a:pt x="18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8" y="470"/>
                </a:lnTo>
                <a:lnTo>
                  <a:pt x="30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8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2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4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20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20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4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2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462" y="532"/>
                </a:moveTo>
                <a:lnTo>
                  <a:pt x="406" y="558"/>
                </a:lnTo>
                <a:lnTo>
                  <a:pt x="348" y="426"/>
                </a:lnTo>
                <a:lnTo>
                  <a:pt x="266" y="496"/>
                </a:lnTo>
                <a:lnTo>
                  <a:pt x="268" y="172"/>
                </a:lnTo>
                <a:lnTo>
                  <a:pt x="512" y="388"/>
                </a:lnTo>
                <a:lnTo>
                  <a:pt x="404" y="402"/>
                </a:lnTo>
                <a:lnTo>
                  <a:pt x="462" y="53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Freeform 177"/>
          <p:cNvSpPr>
            <a:spLocks noEditPoints="1"/>
          </p:cNvSpPr>
          <p:nvPr/>
        </p:nvSpPr>
        <p:spPr bwMode="auto">
          <a:xfrm>
            <a:off x="2992687" y="1033721"/>
            <a:ext cx="363600" cy="392400"/>
          </a:xfrm>
          <a:custGeom>
            <a:avLst/>
            <a:gdLst>
              <a:gd name="T0" fmla="*/ 326 w 726"/>
              <a:gd name="T1" fmla="*/ 2 h 726"/>
              <a:gd name="T2" fmla="*/ 222 w 726"/>
              <a:gd name="T3" fmla="*/ 28 h 726"/>
              <a:gd name="T4" fmla="*/ 132 w 726"/>
              <a:gd name="T5" fmla="*/ 82 h 726"/>
              <a:gd name="T6" fmla="*/ 62 w 726"/>
              <a:gd name="T7" fmla="*/ 160 h 726"/>
              <a:gd name="T8" fmla="*/ 18 w 726"/>
              <a:gd name="T9" fmla="*/ 254 h 726"/>
              <a:gd name="T10" fmla="*/ 0 w 726"/>
              <a:gd name="T11" fmla="*/ 362 h 726"/>
              <a:gd name="T12" fmla="*/ 8 w 726"/>
              <a:gd name="T13" fmla="*/ 436 h 726"/>
              <a:gd name="T14" fmla="*/ 44 w 726"/>
              <a:gd name="T15" fmla="*/ 536 h 726"/>
              <a:gd name="T16" fmla="*/ 108 w 726"/>
              <a:gd name="T17" fmla="*/ 620 h 726"/>
              <a:gd name="T18" fmla="*/ 190 w 726"/>
              <a:gd name="T19" fmla="*/ 682 h 726"/>
              <a:gd name="T20" fmla="*/ 290 w 726"/>
              <a:gd name="T21" fmla="*/ 718 h 726"/>
              <a:gd name="T22" fmla="*/ 364 w 726"/>
              <a:gd name="T23" fmla="*/ 726 h 726"/>
              <a:gd name="T24" fmla="*/ 472 w 726"/>
              <a:gd name="T25" fmla="*/ 710 h 726"/>
              <a:gd name="T26" fmla="*/ 566 w 726"/>
              <a:gd name="T27" fmla="*/ 664 h 726"/>
              <a:gd name="T28" fmla="*/ 644 w 726"/>
              <a:gd name="T29" fmla="*/ 594 h 726"/>
              <a:gd name="T30" fmla="*/ 698 w 726"/>
              <a:gd name="T31" fmla="*/ 504 h 726"/>
              <a:gd name="T32" fmla="*/ 724 w 726"/>
              <a:gd name="T33" fmla="*/ 400 h 726"/>
              <a:gd name="T34" fmla="*/ 724 w 726"/>
              <a:gd name="T35" fmla="*/ 326 h 726"/>
              <a:gd name="T36" fmla="*/ 698 w 726"/>
              <a:gd name="T37" fmla="*/ 222 h 726"/>
              <a:gd name="T38" fmla="*/ 644 w 726"/>
              <a:gd name="T39" fmla="*/ 132 h 726"/>
              <a:gd name="T40" fmla="*/ 566 w 726"/>
              <a:gd name="T41" fmla="*/ 62 h 726"/>
              <a:gd name="T42" fmla="*/ 472 w 726"/>
              <a:gd name="T43" fmla="*/ 16 h 726"/>
              <a:gd name="T44" fmla="*/ 364 w 726"/>
              <a:gd name="T45" fmla="*/ 0 h 726"/>
              <a:gd name="T46" fmla="*/ 576 w 726"/>
              <a:gd name="T47" fmla="*/ 478 h 726"/>
              <a:gd name="T48" fmla="*/ 564 w 726"/>
              <a:gd name="T49" fmla="*/ 498 h 726"/>
              <a:gd name="T50" fmla="*/ 544 w 726"/>
              <a:gd name="T51" fmla="*/ 510 h 726"/>
              <a:gd name="T52" fmla="*/ 192 w 726"/>
              <a:gd name="T53" fmla="*/ 510 h 726"/>
              <a:gd name="T54" fmla="*/ 168 w 726"/>
              <a:gd name="T55" fmla="*/ 504 h 726"/>
              <a:gd name="T56" fmla="*/ 154 w 726"/>
              <a:gd name="T57" fmla="*/ 486 h 726"/>
              <a:gd name="T58" fmla="*/ 150 w 726"/>
              <a:gd name="T59" fmla="*/ 256 h 726"/>
              <a:gd name="T60" fmla="*/ 154 w 726"/>
              <a:gd name="T61" fmla="*/ 240 h 726"/>
              <a:gd name="T62" fmla="*/ 168 w 726"/>
              <a:gd name="T63" fmla="*/ 222 h 726"/>
              <a:gd name="T64" fmla="*/ 192 w 726"/>
              <a:gd name="T65" fmla="*/ 216 h 726"/>
              <a:gd name="T66" fmla="*/ 544 w 726"/>
              <a:gd name="T67" fmla="*/ 216 h 726"/>
              <a:gd name="T68" fmla="*/ 564 w 726"/>
              <a:gd name="T69" fmla="*/ 228 h 726"/>
              <a:gd name="T70" fmla="*/ 576 w 726"/>
              <a:gd name="T71" fmla="*/ 248 h 726"/>
              <a:gd name="T72" fmla="*/ 530 w 726"/>
              <a:gd name="T73" fmla="*/ 240 h 726"/>
              <a:gd name="T74" fmla="*/ 530 w 726"/>
              <a:gd name="T75" fmla="*/ 240 h 726"/>
              <a:gd name="T76" fmla="*/ 176 w 726"/>
              <a:gd name="T77" fmla="*/ 256 h 726"/>
              <a:gd name="T78" fmla="*/ 176 w 726"/>
              <a:gd name="T79" fmla="*/ 472 h 726"/>
              <a:gd name="T80" fmla="*/ 422 w 726"/>
              <a:gd name="T81" fmla="*/ 362 h 726"/>
              <a:gd name="T82" fmla="*/ 552 w 726"/>
              <a:gd name="T83" fmla="*/ 470 h 726"/>
              <a:gd name="T84" fmla="*/ 552 w 726"/>
              <a:gd name="T85" fmla="*/ 254 h 726"/>
              <a:gd name="T86" fmla="*/ 372 w 726"/>
              <a:gd name="T87" fmla="*/ 406 h 726"/>
              <a:gd name="T88" fmla="*/ 364 w 726"/>
              <a:gd name="T89" fmla="*/ 410 h 726"/>
              <a:gd name="T90" fmla="*/ 324 w 726"/>
              <a:gd name="T91" fmla="*/ 378 h 726"/>
              <a:gd name="T92" fmla="*/ 404 w 726"/>
              <a:gd name="T93" fmla="*/ 378 h 72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726" h="726"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8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30" y="222"/>
                </a:lnTo>
                <a:lnTo>
                  <a:pt x="18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8" y="470"/>
                </a:lnTo>
                <a:lnTo>
                  <a:pt x="30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8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2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4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20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20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4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2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576" y="470"/>
                </a:moveTo>
                <a:lnTo>
                  <a:pt x="576" y="470"/>
                </a:lnTo>
                <a:lnTo>
                  <a:pt x="576" y="478"/>
                </a:lnTo>
                <a:lnTo>
                  <a:pt x="574" y="486"/>
                </a:lnTo>
                <a:lnTo>
                  <a:pt x="570" y="492"/>
                </a:lnTo>
                <a:lnTo>
                  <a:pt x="564" y="498"/>
                </a:lnTo>
                <a:lnTo>
                  <a:pt x="558" y="504"/>
                </a:lnTo>
                <a:lnTo>
                  <a:pt x="552" y="508"/>
                </a:lnTo>
                <a:lnTo>
                  <a:pt x="544" y="510"/>
                </a:lnTo>
                <a:lnTo>
                  <a:pt x="536" y="510"/>
                </a:lnTo>
                <a:lnTo>
                  <a:pt x="192" y="510"/>
                </a:lnTo>
                <a:lnTo>
                  <a:pt x="184" y="510"/>
                </a:lnTo>
                <a:lnTo>
                  <a:pt x="176" y="508"/>
                </a:lnTo>
                <a:lnTo>
                  <a:pt x="168" y="504"/>
                </a:lnTo>
                <a:lnTo>
                  <a:pt x="162" y="498"/>
                </a:lnTo>
                <a:lnTo>
                  <a:pt x="158" y="492"/>
                </a:lnTo>
                <a:lnTo>
                  <a:pt x="154" y="486"/>
                </a:lnTo>
                <a:lnTo>
                  <a:pt x="152" y="478"/>
                </a:lnTo>
                <a:lnTo>
                  <a:pt x="150" y="470"/>
                </a:lnTo>
                <a:lnTo>
                  <a:pt x="150" y="256"/>
                </a:lnTo>
                <a:lnTo>
                  <a:pt x="152" y="248"/>
                </a:lnTo>
                <a:lnTo>
                  <a:pt x="154" y="240"/>
                </a:lnTo>
                <a:lnTo>
                  <a:pt x="158" y="234"/>
                </a:lnTo>
                <a:lnTo>
                  <a:pt x="162" y="228"/>
                </a:lnTo>
                <a:lnTo>
                  <a:pt x="168" y="222"/>
                </a:lnTo>
                <a:lnTo>
                  <a:pt x="176" y="218"/>
                </a:lnTo>
                <a:lnTo>
                  <a:pt x="184" y="216"/>
                </a:lnTo>
                <a:lnTo>
                  <a:pt x="192" y="216"/>
                </a:lnTo>
                <a:lnTo>
                  <a:pt x="536" y="216"/>
                </a:lnTo>
                <a:lnTo>
                  <a:pt x="544" y="216"/>
                </a:lnTo>
                <a:lnTo>
                  <a:pt x="552" y="218"/>
                </a:lnTo>
                <a:lnTo>
                  <a:pt x="558" y="222"/>
                </a:lnTo>
                <a:lnTo>
                  <a:pt x="564" y="228"/>
                </a:lnTo>
                <a:lnTo>
                  <a:pt x="570" y="234"/>
                </a:lnTo>
                <a:lnTo>
                  <a:pt x="574" y="240"/>
                </a:lnTo>
                <a:lnTo>
                  <a:pt x="576" y="248"/>
                </a:lnTo>
                <a:lnTo>
                  <a:pt x="576" y="256"/>
                </a:lnTo>
                <a:lnTo>
                  <a:pt x="576" y="470"/>
                </a:lnTo>
                <a:close/>
                <a:moveTo>
                  <a:pt x="530" y="240"/>
                </a:moveTo>
                <a:lnTo>
                  <a:pt x="196" y="240"/>
                </a:lnTo>
                <a:lnTo>
                  <a:pt x="364" y="380"/>
                </a:lnTo>
                <a:lnTo>
                  <a:pt x="530" y="240"/>
                </a:lnTo>
                <a:close/>
                <a:moveTo>
                  <a:pt x="176" y="254"/>
                </a:moveTo>
                <a:lnTo>
                  <a:pt x="176" y="254"/>
                </a:lnTo>
                <a:lnTo>
                  <a:pt x="176" y="256"/>
                </a:lnTo>
                <a:lnTo>
                  <a:pt x="176" y="470"/>
                </a:lnTo>
                <a:lnTo>
                  <a:pt x="176" y="472"/>
                </a:lnTo>
                <a:lnTo>
                  <a:pt x="304" y="362"/>
                </a:lnTo>
                <a:lnTo>
                  <a:pt x="176" y="254"/>
                </a:lnTo>
                <a:close/>
                <a:moveTo>
                  <a:pt x="422" y="362"/>
                </a:moveTo>
                <a:lnTo>
                  <a:pt x="552" y="472"/>
                </a:lnTo>
                <a:lnTo>
                  <a:pt x="552" y="470"/>
                </a:lnTo>
                <a:lnTo>
                  <a:pt x="552" y="256"/>
                </a:lnTo>
                <a:lnTo>
                  <a:pt x="552" y="254"/>
                </a:lnTo>
                <a:lnTo>
                  <a:pt x="422" y="362"/>
                </a:lnTo>
                <a:close/>
                <a:moveTo>
                  <a:pt x="372" y="406"/>
                </a:moveTo>
                <a:lnTo>
                  <a:pt x="372" y="406"/>
                </a:lnTo>
                <a:lnTo>
                  <a:pt x="368" y="408"/>
                </a:lnTo>
                <a:lnTo>
                  <a:pt x="364" y="410"/>
                </a:lnTo>
                <a:lnTo>
                  <a:pt x="360" y="408"/>
                </a:lnTo>
                <a:lnTo>
                  <a:pt x="356" y="406"/>
                </a:lnTo>
                <a:lnTo>
                  <a:pt x="324" y="378"/>
                </a:lnTo>
                <a:lnTo>
                  <a:pt x="196" y="486"/>
                </a:lnTo>
                <a:lnTo>
                  <a:pt x="530" y="486"/>
                </a:lnTo>
                <a:lnTo>
                  <a:pt x="404" y="378"/>
                </a:lnTo>
                <a:lnTo>
                  <a:pt x="372" y="40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Freeform 253"/>
          <p:cNvSpPr>
            <a:spLocks noEditPoints="1"/>
          </p:cNvSpPr>
          <p:nvPr/>
        </p:nvSpPr>
        <p:spPr bwMode="auto">
          <a:xfrm>
            <a:off x="2577860" y="1030253"/>
            <a:ext cx="363600" cy="392400"/>
          </a:xfrm>
          <a:custGeom>
            <a:avLst/>
            <a:gdLst>
              <a:gd name="T0" fmla="*/ 256 w 726"/>
              <a:gd name="T1" fmla="*/ 16 h 726"/>
              <a:gd name="T2" fmla="*/ 106 w 726"/>
              <a:gd name="T3" fmla="*/ 106 h 726"/>
              <a:gd name="T4" fmla="*/ 16 w 726"/>
              <a:gd name="T5" fmla="*/ 254 h 726"/>
              <a:gd name="T6" fmla="*/ 2 w 726"/>
              <a:gd name="T7" fmla="*/ 400 h 726"/>
              <a:gd name="T8" fmla="*/ 62 w 726"/>
              <a:gd name="T9" fmla="*/ 566 h 726"/>
              <a:gd name="T10" fmla="*/ 190 w 726"/>
              <a:gd name="T11" fmla="*/ 682 h 726"/>
              <a:gd name="T12" fmla="*/ 364 w 726"/>
              <a:gd name="T13" fmla="*/ 726 h 726"/>
              <a:gd name="T14" fmla="*/ 504 w 726"/>
              <a:gd name="T15" fmla="*/ 698 h 726"/>
              <a:gd name="T16" fmla="*/ 644 w 726"/>
              <a:gd name="T17" fmla="*/ 594 h 726"/>
              <a:gd name="T18" fmla="*/ 718 w 726"/>
              <a:gd name="T19" fmla="*/ 436 h 726"/>
              <a:gd name="T20" fmla="*/ 718 w 726"/>
              <a:gd name="T21" fmla="*/ 290 h 726"/>
              <a:gd name="T22" fmla="*/ 644 w 726"/>
              <a:gd name="T23" fmla="*/ 132 h 726"/>
              <a:gd name="T24" fmla="*/ 504 w 726"/>
              <a:gd name="T25" fmla="*/ 28 h 726"/>
              <a:gd name="T26" fmla="*/ 558 w 726"/>
              <a:gd name="T27" fmla="*/ 206 h 726"/>
              <a:gd name="T28" fmla="*/ 566 w 726"/>
              <a:gd name="T29" fmla="*/ 234 h 726"/>
              <a:gd name="T30" fmla="*/ 576 w 726"/>
              <a:gd name="T31" fmla="*/ 244 h 726"/>
              <a:gd name="T32" fmla="*/ 590 w 726"/>
              <a:gd name="T33" fmla="*/ 278 h 726"/>
              <a:gd name="T34" fmla="*/ 564 w 726"/>
              <a:gd name="T35" fmla="*/ 268 h 726"/>
              <a:gd name="T36" fmla="*/ 532 w 726"/>
              <a:gd name="T37" fmla="*/ 220 h 726"/>
              <a:gd name="T38" fmla="*/ 124 w 726"/>
              <a:gd name="T39" fmla="*/ 206 h 726"/>
              <a:gd name="T40" fmla="*/ 150 w 726"/>
              <a:gd name="T41" fmla="*/ 224 h 726"/>
              <a:gd name="T42" fmla="*/ 124 w 726"/>
              <a:gd name="T43" fmla="*/ 238 h 726"/>
              <a:gd name="T44" fmla="*/ 124 w 726"/>
              <a:gd name="T45" fmla="*/ 252 h 726"/>
              <a:gd name="T46" fmla="*/ 160 w 726"/>
              <a:gd name="T47" fmla="*/ 234 h 726"/>
              <a:gd name="T48" fmla="*/ 196 w 726"/>
              <a:gd name="T49" fmla="*/ 206 h 726"/>
              <a:gd name="T50" fmla="*/ 192 w 726"/>
              <a:gd name="T51" fmla="*/ 234 h 726"/>
              <a:gd name="T52" fmla="*/ 150 w 726"/>
              <a:gd name="T53" fmla="*/ 274 h 726"/>
              <a:gd name="T54" fmla="*/ 604 w 726"/>
              <a:gd name="T55" fmla="*/ 428 h 726"/>
              <a:gd name="T56" fmla="*/ 578 w 726"/>
              <a:gd name="T57" fmla="*/ 336 h 726"/>
              <a:gd name="T58" fmla="*/ 576 w 726"/>
              <a:gd name="T59" fmla="*/ 370 h 726"/>
              <a:gd name="T60" fmla="*/ 586 w 726"/>
              <a:gd name="T61" fmla="*/ 414 h 726"/>
              <a:gd name="T62" fmla="*/ 604 w 726"/>
              <a:gd name="T63" fmla="*/ 502 h 726"/>
              <a:gd name="T64" fmla="*/ 576 w 726"/>
              <a:gd name="T65" fmla="*/ 464 h 726"/>
              <a:gd name="T66" fmla="*/ 550 w 726"/>
              <a:gd name="T67" fmla="*/ 366 h 726"/>
              <a:gd name="T68" fmla="*/ 562 w 726"/>
              <a:gd name="T69" fmla="*/ 470 h 726"/>
              <a:gd name="T70" fmla="*/ 134 w 726"/>
              <a:gd name="T71" fmla="*/ 520 h 726"/>
              <a:gd name="T72" fmla="*/ 164 w 726"/>
              <a:gd name="T73" fmla="*/ 470 h 726"/>
              <a:gd name="T74" fmla="*/ 178 w 726"/>
              <a:gd name="T75" fmla="*/ 366 h 726"/>
              <a:gd name="T76" fmla="*/ 150 w 726"/>
              <a:gd name="T77" fmla="*/ 464 h 726"/>
              <a:gd name="T78" fmla="*/ 124 w 726"/>
              <a:gd name="T79" fmla="*/ 456 h 726"/>
              <a:gd name="T80" fmla="*/ 150 w 726"/>
              <a:gd name="T81" fmla="*/ 370 h 726"/>
              <a:gd name="T82" fmla="*/ 150 w 726"/>
              <a:gd name="T83" fmla="*/ 336 h 726"/>
              <a:gd name="T84" fmla="*/ 124 w 726"/>
              <a:gd name="T85" fmla="*/ 428 h 726"/>
              <a:gd name="T86" fmla="*/ 148 w 726"/>
              <a:gd name="T87" fmla="*/ 290 h 726"/>
              <a:gd name="T88" fmla="*/ 150 w 726"/>
              <a:gd name="T89" fmla="*/ 290 h 726"/>
              <a:gd name="T90" fmla="*/ 184 w 726"/>
              <a:gd name="T91" fmla="*/ 268 h 726"/>
              <a:gd name="T92" fmla="*/ 210 w 726"/>
              <a:gd name="T93" fmla="*/ 220 h 726"/>
              <a:gd name="T94" fmla="*/ 238 w 726"/>
              <a:gd name="T95" fmla="*/ 206 h 726"/>
              <a:gd name="T96" fmla="*/ 516 w 726"/>
              <a:gd name="T97" fmla="*/ 206 h 726"/>
              <a:gd name="T98" fmla="*/ 526 w 726"/>
              <a:gd name="T99" fmla="*/ 246 h 726"/>
              <a:gd name="T100" fmla="*/ 562 w 726"/>
              <a:gd name="T101" fmla="*/ 282 h 726"/>
              <a:gd name="T102" fmla="*/ 576 w 726"/>
              <a:gd name="T103" fmla="*/ 290 h 726"/>
              <a:gd name="T104" fmla="*/ 588 w 726"/>
              <a:gd name="T105" fmla="*/ 292 h 726"/>
              <a:gd name="T106" fmla="*/ 604 w 726"/>
              <a:gd name="T107" fmla="*/ 320 h 726"/>
              <a:gd name="T108" fmla="*/ 592 w 726"/>
              <a:gd name="T109" fmla="*/ 236 h 726"/>
              <a:gd name="T110" fmla="*/ 572 w 726"/>
              <a:gd name="T111" fmla="*/ 212 h 726"/>
              <a:gd name="T112" fmla="*/ 540 w 726"/>
              <a:gd name="T113" fmla="*/ 302 h 726"/>
              <a:gd name="T114" fmla="*/ 234 w 726"/>
              <a:gd name="T115" fmla="*/ 234 h 726"/>
              <a:gd name="T116" fmla="*/ 186 w 726"/>
              <a:gd name="T117" fmla="*/ 302 h 726"/>
              <a:gd name="T118" fmla="*/ 206 w 726"/>
              <a:gd name="T119" fmla="*/ 394 h 726"/>
              <a:gd name="T120" fmla="*/ 184 w 726"/>
              <a:gd name="T121" fmla="*/ 492 h 726"/>
              <a:gd name="T122" fmla="*/ 522 w 726"/>
              <a:gd name="T123" fmla="*/ 420 h 726"/>
              <a:gd name="T124" fmla="*/ 532 w 726"/>
              <a:gd name="T125" fmla="*/ 324 h 72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726" h="726"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6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30" y="222"/>
                </a:lnTo>
                <a:lnTo>
                  <a:pt x="16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6" y="470"/>
                </a:lnTo>
                <a:lnTo>
                  <a:pt x="30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6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2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4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18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18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4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2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558" y="206"/>
                </a:moveTo>
                <a:lnTo>
                  <a:pt x="558" y="206"/>
                </a:lnTo>
                <a:lnTo>
                  <a:pt x="560" y="220"/>
                </a:lnTo>
                <a:lnTo>
                  <a:pt x="566" y="234"/>
                </a:lnTo>
                <a:lnTo>
                  <a:pt x="572" y="238"/>
                </a:lnTo>
                <a:lnTo>
                  <a:pt x="576" y="244"/>
                </a:lnTo>
                <a:lnTo>
                  <a:pt x="590" y="250"/>
                </a:lnTo>
                <a:lnTo>
                  <a:pt x="604" y="252"/>
                </a:lnTo>
                <a:lnTo>
                  <a:pt x="604" y="280"/>
                </a:lnTo>
                <a:lnTo>
                  <a:pt x="590" y="278"/>
                </a:lnTo>
                <a:lnTo>
                  <a:pt x="576" y="274"/>
                </a:lnTo>
                <a:lnTo>
                  <a:pt x="564" y="268"/>
                </a:lnTo>
                <a:lnTo>
                  <a:pt x="552" y="258"/>
                </a:lnTo>
                <a:lnTo>
                  <a:pt x="542" y="246"/>
                </a:lnTo>
                <a:lnTo>
                  <a:pt x="536" y="234"/>
                </a:lnTo>
                <a:lnTo>
                  <a:pt x="532" y="220"/>
                </a:lnTo>
                <a:lnTo>
                  <a:pt x="530" y="206"/>
                </a:lnTo>
                <a:lnTo>
                  <a:pt x="558" y="206"/>
                </a:lnTo>
                <a:close/>
                <a:moveTo>
                  <a:pt x="124" y="206"/>
                </a:moveTo>
                <a:lnTo>
                  <a:pt x="156" y="206"/>
                </a:lnTo>
                <a:lnTo>
                  <a:pt x="156" y="212"/>
                </a:lnTo>
                <a:lnTo>
                  <a:pt x="154" y="218"/>
                </a:lnTo>
                <a:lnTo>
                  <a:pt x="150" y="224"/>
                </a:lnTo>
                <a:lnTo>
                  <a:pt x="146" y="230"/>
                </a:lnTo>
                <a:lnTo>
                  <a:pt x="142" y="234"/>
                </a:lnTo>
                <a:lnTo>
                  <a:pt x="136" y="236"/>
                </a:lnTo>
                <a:lnTo>
                  <a:pt x="130" y="238"/>
                </a:lnTo>
                <a:lnTo>
                  <a:pt x="124" y="238"/>
                </a:lnTo>
                <a:lnTo>
                  <a:pt x="124" y="206"/>
                </a:lnTo>
                <a:close/>
                <a:moveTo>
                  <a:pt x="124" y="252"/>
                </a:moveTo>
                <a:lnTo>
                  <a:pt x="124" y="252"/>
                </a:lnTo>
                <a:lnTo>
                  <a:pt x="138" y="250"/>
                </a:lnTo>
                <a:lnTo>
                  <a:pt x="150" y="244"/>
                </a:lnTo>
                <a:lnTo>
                  <a:pt x="156" y="238"/>
                </a:lnTo>
                <a:lnTo>
                  <a:pt x="160" y="234"/>
                </a:lnTo>
                <a:lnTo>
                  <a:pt x="168" y="220"/>
                </a:lnTo>
                <a:lnTo>
                  <a:pt x="170" y="206"/>
                </a:lnTo>
                <a:lnTo>
                  <a:pt x="196" y="206"/>
                </a:lnTo>
                <a:lnTo>
                  <a:pt x="196" y="220"/>
                </a:lnTo>
                <a:lnTo>
                  <a:pt x="192" y="234"/>
                </a:lnTo>
                <a:lnTo>
                  <a:pt x="184" y="246"/>
                </a:lnTo>
                <a:lnTo>
                  <a:pt x="174" y="258"/>
                </a:lnTo>
                <a:lnTo>
                  <a:pt x="164" y="268"/>
                </a:lnTo>
                <a:lnTo>
                  <a:pt x="150" y="274"/>
                </a:lnTo>
                <a:lnTo>
                  <a:pt x="138" y="278"/>
                </a:lnTo>
                <a:lnTo>
                  <a:pt x="124" y="280"/>
                </a:lnTo>
                <a:lnTo>
                  <a:pt x="124" y="252"/>
                </a:lnTo>
                <a:close/>
                <a:moveTo>
                  <a:pt x="604" y="428"/>
                </a:moveTo>
                <a:lnTo>
                  <a:pt x="604" y="428"/>
                </a:lnTo>
                <a:lnTo>
                  <a:pt x="594" y="406"/>
                </a:lnTo>
                <a:lnTo>
                  <a:pt x="586" y="382"/>
                </a:lnTo>
                <a:lnTo>
                  <a:pt x="580" y="360"/>
                </a:lnTo>
                <a:lnTo>
                  <a:pt x="578" y="336"/>
                </a:lnTo>
                <a:lnTo>
                  <a:pt x="576" y="344"/>
                </a:lnTo>
                <a:lnTo>
                  <a:pt x="576" y="370"/>
                </a:lnTo>
                <a:lnTo>
                  <a:pt x="580" y="392"/>
                </a:lnTo>
                <a:lnTo>
                  <a:pt x="586" y="414"/>
                </a:lnTo>
                <a:lnTo>
                  <a:pt x="594" y="436"/>
                </a:lnTo>
                <a:lnTo>
                  <a:pt x="604" y="456"/>
                </a:lnTo>
                <a:lnTo>
                  <a:pt x="604" y="502"/>
                </a:lnTo>
                <a:lnTo>
                  <a:pt x="590" y="484"/>
                </a:lnTo>
                <a:lnTo>
                  <a:pt x="576" y="464"/>
                </a:lnTo>
                <a:lnTo>
                  <a:pt x="566" y="440"/>
                </a:lnTo>
                <a:lnTo>
                  <a:pt x="558" y="416"/>
                </a:lnTo>
                <a:lnTo>
                  <a:pt x="552" y="392"/>
                </a:lnTo>
                <a:lnTo>
                  <a:pt x="550" y="366"/>
                </a:lnTo>
                <a:lnTo>
                  <a:pt x="548" y="394"/>
                </a:lnTo>
                <a:lnTo>
                  <a:pt x="550" y="420"/>
                </a:lnTo>
                <a:lnTo>
                  <a:pt x="554" y="444"/>
                </a:lnTo>
                <a:lnTo>
                  <a:pt x="562" y="470"/>
                </a:lnTo>
                <a:lnTo>
                  <a:pt x="574" y="492"/>
                </a:lnTo>
                <a:lnTo>
                  <a:pt x="582" y="506"/>
                </a:lnTo>
                <a:lnTo>
                  <a:pt x="592" y="520"/>
                </a:lnTo>
                <a:lnTo>
                  <a:pt x="134" y="520"/>
                </a:lnTo>
                <a:lnTo>
                  <a:pt x="144" y="506"/>
                </a:lnTo>
                <a:lnTo>
                  <a:pt x="154" y="492"/>
                </a:lnTo>
                <a:lnTo>
                  <a:pt x="164" y="470"/>
                </a:lnTo>
                <a:lnTo>
                  <a:pt x="172" y="444"/>
                </a:lnTo>
                <a:lnTo>
                  <a:pt x="178" y="420"/>
                </a:lnTo>
                <a:lnTo>
                  <a:pt x="180" y="394"/>
                </a:lnTo>
                <a:lnTo>
                  <a:pt x="178" y="366"/>
                </a:lnTo>
                <a:lnTo>
                  <a:pt x="174" y="392"/>
                </a:lnTo>
                <a:lnTo>
                  <a:pt x="170" y="416"/>
                </a:lnTo>
                <a:lnTo>
                  <a:pt x="162" y="440"/>
                </a:lnTo>
                <a:lnTo>
                  <a:pt x="150" y="464"/>
                </a:lnTo>
                <a:lnTo>
                  <a:pt x="138" y="484"/>
                </a:lnTo>
                <a:lnTo>
                  <a:pt x="124" y="502"/>
                </a:lnTo>
                <a:lnTo>
                  <a:pt x="124" y="456"/>
                </a:lnTo>
                <a:lnTo>
                  <a:pt x="134" y="436"/>
                </a:lnTo>
                <a:lnTo>
                  <a:pt x="142" y="414"/>
                </a:lnTo>
                <a:lnTo>
                  <a:pt x="148" y="392"/>
                </a:lnTo>
                <a:lnTo>
                  <a:pt x="150" y="370"/>
                </a:lnTo>
                <a:lnTo>
                  <a:pt x="150" y="356"/>
                </a:lnTo>
                <a:lnTo>
                  <a:pt x="150" y="344"/>
                </a:lnTo>
                <a:lnTo>
                  <a:pt x="150" y="336"/>
                </a:lnTo>
                <a:lnTo>
                  <a:pt x="146" y="360"/>
                </a:lnTo>
                <a:lnTo>
                  <a:pt x="142" y="382"/>
                </a:lnTo>
                <a:lnTo>
                  <a:pt x="134" y="406"/>
                </a:lnTo>
                <a:lnTo>
                  <a:pt x="124" y="428"/>
                </a:lnTo>
                <a:lnTo>
                  <a:pt x="124" y="294"/>
                </a:lnTo>
                <a:lnTo>
                  <a:pt x="140" y="292"/>
                </a:lnTo>
                <a:lnTo>
                  <a:pt x="148" y="290"/>
                </a:lnTo>
                <a:lnTo>
                  <a:pt x="150" y="290"/>
                </a:lnTo>
                <a:lnTo>
                  <a:pt x="166" y="282"/>
                </a:lnTo>
                <a:lnTo>
                  <a:pt x="174" y="278"/>
                </a:lnTo>
                <a:lnTo>
                  <a:pt x="184" y="268"/>
                </a:lnTo>
                <a:lnTo>
                  <a:pt x="194" y="258"/>
                </a:lnTo>
                <a:lnTo>
                  <a:pt x="200" y="246"/>
                </a:lnTo>
                <a:lnTo>
                  <a:pt x="206" y="234"/>
                </a:lnTo>
                <a:lnTo>
                  <a:pt x="210" y="220"/>
                </a:lnTo>
                <a:lnTo>
                  <a:pt x="210" y="206"/>
                </a:lnTo>
                <a:lnTo>
                  <a:pt x="238" y="206"/>
                </a:lnTo>
                <a:lnTo>
                  <a:pt x="490" y="206"/>
                </a:lnTo>
                <a:lnTo>
                  <a:pt x="516" y="206"/>
                </a:lnTo>
                <a:lnTo>
                  <a:pt x="518" y="220"/>
                </a:lnTo>
                <a:lnTo>
                  <a:pt x="520" y="234"/>
                </a:lnTo>
                <a:lnTo>
                  <a:pt x="526" y="246"/>
                </a:lnTo>
                <a:lnTo>
                  <a:pt x="534" y="258"/>
                </a:lnTo>
                <a:lnTo>
                  <a:pt x="542" y="268"/>
                </a:lnTo>
                <a:lnTo>
                  <a:pt x="554" y="278"/>
                </a:lnTo>
                <a:lnTo>
                  <a:pt x="562" y="282"/>
                </a:lnTo>
                <a:lnTo>
                  <a:pt x="576" y="290"/>
                </a:lnTo>
                <a:lnTo>
                  <a:pt x="578" y="290"/>
                </a:lnTo>
                <a:lnTo>
                  <a:pt x="580" y="290"/>
                </a:lnTo>
                <a:lnTo>
                  <a:pt x="588" y="292"/>
                </a:lnTo>
                <a:lnTo>
                  <a:pt x="604" y="294"/>
                </a:lnTo>
                <a:lnTo>
                  <a:pt x="604" y="320"/>
                </a:lnTo>
                <a:lnTo>
                  <a:pt x="604" y="428"/>
                </a:lnTo>
                <a:close/>
                <a:moveTo>
                  <a:pt x="604" y="238"/>
                </a:moveTo>
                <a:lnTo>
                  <a:pt x="604" y="238"/>
                </a:lnTo>
                <a:lnTo>
                  <a:pt x="598" y="238"/>
                </a:lnTo>
                <a:lnTo>
                  <a:pt x="592" y="236"/>
                </a:lnTo>
                <a:lnTo>
                  <a:pt x="586" y="234"/>
                </a:lnTo>
                <a:lnTo>
                  <a:pt x="580" y="230"/>
                </a:lnTo>
                <a:lnTo>
                  <a:pt x="576" y="224"/>
                </a:lnTo>
                <a:lnTo>
                  <a:pt x="574" y="218"/>
                </a:lnTo>
                <a:lnTo>
                  <a:pt x="572" y="212"/>
                </a:lnTo>
                <a:lnTo>
                  <a:pt x="572" y="206"/>
                </a:lnTo>
                <a:lnTo>
                  <a:pt x="604" y="206"/>
                </a:lnTo>
                <a:lnTo>
                  <a:pt x="604" y="238"/>
                </a:lnTo>
                <a:close/>
                <a:moveTo>
                  <a:pt x="540" y="302"/>
                </a:moveTo>
                <a:lnTo>
                  <a:pt x="540" y="302"/>
                </a:lnTo>
                <a:lnTo>
                  <a:pt x="524" y="288"/>
                </a:lnTo>
                <a:lnTo>
                  <a:pt x="510" y="272"/>
                </a:lnTo>
                <a:lnTo>
                  <a:pt x="500" y="254"/>
                </a:lnTo>
                <a:lnTo>
                  <a:pt x="492" y="234"/>
                </a:lnTo>
                <a:lnTo>
                  <a:pt x="234" y="234"/>
                </a:lnTo>
                <a:lnTo>
                  <a:pt x="228" y="254"/>
                </a:lnTo>
                <a:lnTo>
                  <a:pt x="216" y="272"/>
                </a:lnTo>
                <a:lnTo>
                  <a:pt x="202" y="288"/>
                </a:lnTo>
                <a:lnTo>
                  <a:pt x="186" y="302"/>
                </a:lnTo>
                <a:lnTo>
                  <a:pt x="196" y="324"/>
                </a:lnTo>
                <a:lnTo>
                  <a:pt x="202" y="348"/>
                </a:lnTo>
                <a:lnTo>
                  <a:pt x="206" y="370"/>
                </a:lnTo>
                <a:lnTo>
                  <a:pt x="206" y="394"/>
                </a:lnTo>
                <a:lnTo>
                  <a:pt x="206" y="420"/>
                </a:lnTo>
                <a:lnTo>
                  <a:pt x="200" y="444"/>
                </a:lnTo>
                <a:lnTo>
                  <a:pt x="194" y="468"/>
                </a:lnTo>
                <a:lnTo>
                  <a:pt x="184" y="492"/>
                </a:lnTo>
                <a:lnTo>
                  <a:pt x="544" y="492"/>
                </a:lnTo>
                <a:lnTo>
                  <a:pt x="534" y="468"/>
                </a:lnTo>
                <a:lnTo>
                  <a:pt x="526" y="444"/>
                </a:lnTo>
                <a:lnTo>
                  <a:pt x="522" y="420"/>
                </a:lnTo>
                <a:lnTo>
                  <a:pt x="520" y="394"/>
                </a:lnTo>
                <a:lnTo>
                  <a:pt x="522" y="370"/>
                </a:lnTo>
                <a:lnTo>
                  <a:pt x="526" y="348"/>
                </a:lnTo>
                <a:lnTo>
                  <a:pt x="532" y="324"/>
                </a:lnTo>
                <a:lnTo>
                  <a:pt x="540" y="30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341472" y="6919123"/>
            <a:ext cx="445527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700" dirty="0" smtClean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>Source: 1. CAA FAME Q4 2014. Base: 11+. Target: All respondents who have been to a Picturehouse cinema in the last six months. 2. GB TGI Q3 2015. Base: All respondents. Target ABC1. 3. Picturehouse monthly admissions data 2013/2014.</a:t>
            </a:r>
            <a:endParaRPr lang="en-GB" sz="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608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mp:transition xmlns:mp="http://schemas.microsoft.com/office/mac/powerpoint/2008/main" spd="med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535561" y="2136778"/>
            <a:ext cx="4382340" cy="454915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263445" y="308726"/>
            <a:ext cx="6305797" cy="409568"/>
          </a:xfrm>
        </p:spPr>
        <p:txBody>
          <a:bodyPr/>
          <a:lstStyle/>
          <a:p>
            <a:r>
              <a:rPr lang="en-US" dirty="0" smtClean="0"/>
              <a:t>PICTUREHOUSE RECOMMENDS 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50825" y="735099"/>
            <a:ext cx="9328120" cy="271240"/>
          </a:xfrm>
        </p:spPr>
        <p:txBody>
          <a:bodyPr/>
          <a:lstStyle/>
          <a:p>
            <a:r>
              <a:rPr lang="en-GB" dirty="0" smtClean="0"/>
              <a:t>Long term brand association with independent cinema</a:t>
            </a:r>
            <a:endParaRPr lang="en-GB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20"/>
          </p:nvPr>
        </p:nvSpPr>
        <p:spPr>
          <a:xfrm>
            <a:off x="8470933" y="1097529"/>
            <a:ext cx="1505537" cy="817963"/>
          </a:xfrm>
          <a:noFill/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en-US" sz="1400" b="1" dirty="0" smtClean="0"/>
              <a:t>19 </a:t>
            </a:r>
          </a:p>
          <a:p>
            <a:pPr>
              <a:lnSpc>
                <a:spcPct val="100000"/>
              </a:lnSpc>
            </a:pPr>
            <a:r>
              <a:rPr lang="en-US" sz="1000" dirty="0"/>
              <a:t>Minutes average dwell time in </a:t>
            </a:r>
            <a:r>
              <a:rPr lang="en-US" sz="1000" dirty="0" smtClean="0"/>
              <a:t>foyer</a:t>
            </a:r>
            <a:r>
              <a:rPr lang="en-US" sz="1000" baseline="30000" dirty="0">
                <a:cs typeface="Arial"/>
              </a:rPr>
              <a:t>1</a:t>
            </a:r>
          </a:p>
          <a:p>
            <a:pPr lvl="0">
              <a:lnSpc>
                <a:spcPct val="100000"/>
              </a:lnSpc>
            </a:pPr>
            <a:endParaRPr lang="en-US" sz="1000" dirty="0"/>
          </a:p>
        </p:txBody>
      </p:sp>
      <p:sp>
        <p:nvSpPr>
          <p:cNvPr id="41" name="Text Placeholder 66"/>
          <p:cNvSpPr>
            <a:spLocks noGrp="1"/>
          </p:cNvSpPr>
          <p:nvPr>
            <p:ph type="body" sz="quarter" idx="16"/>
          </p:nvPr>
        </p:nvSpPr>
        <p:spPr>
          <a:xfrm>
            <a:off x="6257276" y="5624302"/>
            <a:ext cx="3660625" cy="930753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dirty="0" smtClean="0">
                <a:solidFill>
                  <a:srgbClr val="FFFFFF"/>
                </a:solidFill>
                <a:ea typeface="KaiTi" pitchFamily="49" charset="-122"/>
              </a:rPr>
              <a:t>Once </a:t>
            </a:r>
            <a:r>
              <a:rPr lang="en-GB" dirty="0">
                <a:solidFill>
                  <a:srgbClr val="FFFFFF"/>
                </a:solidFill>
                <a:ea typeface="KaiTi" pitchFamily="49" charset="-122"/>
              </a:rPr>
              <a:t>a </a:t>
            </a:r>
            <a:r>
              <a:rPr lang="en-GB" dirty="0" smtClean="0">
                <a:solidFill>
                  <a:srgbClr val="FFFFFF"/>
                </a:solidFill>
                <a:ea typeface="KaiTi" pitchFamily="49" charset="-122"/>
              </a:rPr>
              <a:t>month, </a:t>
            </a:r>
            <a:r>
              <a:rPr lang="en-GB" dirty="0">
                <a:solidFill>
                  <a:srgbClr val="FFFFFF"/>
                </a:solidFill>
                <a:ea typeface="KaiTi" pitchFamily="49" charset="-122"/>
              </a:rPr>
              <a:t>Picturehouse </a:t>
            </a:r>
            <a:r>
              <a:rPr lang="en-GB" dirty="0" smtClean="0">
                <a:solidFill>
                  <a:srgbClr val="FFFFFF"/>
                </a:solidFill>
                <a:ea typeface="KaiTi" pitchFamily="49" charset="-122"/>
              </a:rPr>
              <a:t>put on special screenings of Recommends films for members. Your brand has the opportunity to be </a:t>
            </a:r>
            <a:r>
              <a:rPr lang="en-GB" dirty="0">
                <a:solidFill>
                  <a:srgbClr val="FFFFFF"/>
                </a:solidFill>
                <a:ea typeface="KaiTi" pitchFamily="49" charset="-122"/>
              </a:rPr>
              <a:t>the exclusive on-screen partner </a:t>
            </a:r>
            <a:r>
              <a:rPr lang="en-GB" dirty="0" smtClean="0">
                <a:solidFill>
                  <a:srgbClr val="FFFFFF"/>
                </a:solidFill>
                <a:ea typeface="KaiTi" pitchFamily="49" charset="-122"/>
              </a:rPr>
              <a:t>for </a:t>
            </a:r>
            <a:r>
              <a:rPr lang="en-GB" dirty="0">
                <a:solidFill>
                  <a:srgbClr val="FFFFFF"/>
                </a:solidFill>
                <a:ea typeface="KaiTi" pitchFamily="49" charset="-122"/>
              </a:rPr>
              <a:t>several cutting </a:t>
            </a:r>
            <a:r>
              <a:rPr lang="en-GB" dirty="0" smtClean="0">
                <a:solidFill>
                  <a:srgbClr val="FFFFFF"/>
                </a:solidFill>
                <a:ea typeface="KaiTi" pitchFamily="49" charset="-122"/>
              </a:rPr>
              <a:t>edge, award </a:t>
            </a:r>
            <a:r>
              <a:rPr lang="en-GB" dirty="0">
                <a:solidFill>
                  <a:srgbClr val="FFFFFF"/>
                </a:solidFill>
                <a:ea typeface="KaiTi" pitchFamily="49" charset="-122"/>
              </a:rPr>
              <a:t>nominated or culturally significant short </a:t>
            </a:r>
            <a:r>
              <a:rPr lang="en-GB" dirty="0" smtClean="0">
                <a:solidFill>
                  <a:srgbClr val="FFFFFF"/>
                </a:solidFill>
                <a:ea typeface="KaiTi" pitchFamily="49" charset="-122"/>
              </a:rPr>
              <a:t>films, and gain access to up to 4 </a:t>
            </a:r>
            <a:r>
              <a:rPr lang="en-GB" dirty="0" err="1" smtClean="0">
                <a:solidFill>
                  <a:srgbClr val="FFFFFF"/>
                </a:solidFill>
                <a:ea typeface="KaiTi" pitchFamily="49" charset="-122"/>
              </a:rPr>
              <a:t>minutess</a:t>
            </a:r>
            <a:r>
              <a:rPr lang="en-GB" dirty="0" smtClean="0">
                <a:solidFill>
                  <a:srgbClr val="FFFFFF"/>
                </a:solidFill>
                <a:ea typeface="KaiTi" pitchFamily="49" charset="-122"/>
              </a:rPr>
              <a:t> in the reel beforehand.</a:t>
            </a:r>
            <a:endParaRPr lang="en-GB" sz="700" dirty="0" smtClean="0">
              <a:solidFill>
                <a:srgbClr val="FFFFFF"/>
              </a:solidFill>
              <a:ea typeface="KaiTi" pitchFamily="49" charset="-122"/>
            </a:endParaRPr>
          </a:p>
        </p:txBody>
      </p:sp>
      <p:sp>
        <p:nvSpPr>
          <p:cNvPr id="42" name="Text Placeholder 22"/>
          <p:cNvSpPr>
            <a:spLocks noGrp="1"/>
          </p:cNvSpPr>
          <p:nvPr>
            <p:ph type="body" sz="quarter" idx="18"/>
          </p:nvPr>
        </p:nvSpPr>
        <p:spPr>
          <a:xfrm>
            <a:off x="6321262" y="5444358"/>
            <a:ext cx="3587113" cy="158236"/>
          </a:xfrm>
        </p:spPr>
        <p:txBody>
          <a:bodyPr vert="horz" lIns="36000"/>
          <a:lstStyle/>
          <a:p>
            <a:pPr>
              <a:lnSpc>
                <a:spcPct val="90000"/>
              </a:lnSpc>
            </a:pPr>
            <a:r>
              <a:rPr lang="en-US" sz="1200" dirty="0" smtClean="0">
                <a:solidFill>
                  <a:schemeClr val="accent4"/>
                </a:solidFill>
                <a:latin typeface="Arial"/>
                <a:ea typeface="KaiTi" pitchFamily="49" charset="-122"/>
                <a:cs typeface="Arial" pitchFamily="34" charset="0"/>
              </a:rPr>
              <a:t>Members Preview </a:t>
            </a:r>
            <a:r>
              <a:rPr lang="en-US" sz="1200" dirty="0">
                <a:solidFill>
                  <a:schemeClr val="accent4"/>
                </a:solidFill>
                <a:latin typeface="Arial"/>
                <a:ea typeface="KaiTi" pitchFamily="49" charset="-122"/>
                <a:cs typeface="Arial" pitchFamily="34" charset="0"/>
              </a:rPr>
              <a:t>Screenings</a:t>
            </a:r>
          </a:p>
        </p:txBody>
      </p:sp>
      <p:sp>
        <p:nvSpPr>
          <p:cNvPr id="50" name="Text Placeholder 66"/>
          <p:cNvSpPr>
            <a:spLocks noGrp="1"/>
          </p:cNvSpPr>
          <p:nvPr>
            <p:ph type="body" sz="quarter" idx="16"/>
          </p:nvPr>
        </p:nvSpPr>
        <p:spPr>
          <a:xfrm>
            <a:off x="6262694" y="2286519"/>
            <a:ext cx="3655208" cy="691452"/>
          </a:xfrm>
          <a:noFill/>
        </p:spPr>
        <p:txBody>
          <a:bodyPr/>
          <a:lstStyle/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GB" sz="1200" b="1" dirty="0" smtClean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On Screen</a:t>
            </a:r>
            <a:br>
              <a:rPr lang="en-GB" sz="1200" b="1" dirty="0" smtClean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</a:br>
            <a:r>
              <a:rPr lang="en-GB" dirty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Bespoke 5” on-screen idents book ending Recommends trailers, plus 60” ad before all films (</a:t>
            </a:r>
            <a:r>
              <a:rPr lang="en-GB" dirty="0" err="1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excl</a:t>
            </a:r>
            <a:r>
              <a:rPr lang="en-GB" dirty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 kids films) across PH </a:t>
            </a:r>
            <a:r>
              <a:rPr lang="en-GB" dirty="0" smtClean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estate. Up to 4 minutes in member screenings reel (see below).</a:t>
            </a:r>
            <a:endParaRPr lang="en-GB" i="1" dirty="0">
              <a:solidFill>
                <a:srgbClr val="FFFFFF"/>
              </a:solidFill>
            </a:endParaRPr>
          </a:p>
        </p:txBody>
      </p:sp>
      <p:sp>
        <p:nvSpPr>
          <p:cNvPr id="51" name="Text Placeholder 66"/>
          <p:cNvSpPr>
            <a:spLocks noGrp="1"/>
          </p:cNvSpPr>
          <p:nvPr>
            <p:ph type="body" sz="quarter" idx="16"/>
          </p:nvPr>
        </p:nvSpPr>
        <p:spPr>
          <a:xfrm>
            <a:off x="6262694" y="3067586"/>
            <a:ext cx="3655208" cy="712723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1200" b="1" dirty="0" smtClean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Online</a:t>
            </a:r>
          </a:p>
          <a:p>
            <a:pPr>
              <a:lnSpc>
                <a:spcPct val="90000"/>
              </a:lnSpc>
            </a:pPr>
            <a:r>
              <a:rPr lang="en-GB" dirty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Joint branded logo on all Picturehouse Recommends </a:t>
            </a:r>
            <a:r>
              <a:rPr lang="en-GB" dirty="0" smtClean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film </a:t>
            </a:r>
            <a:r>
              <a:rPr lang="en-GB" dirty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content </a:t>
            </a:r>
            <a:r>
              <a:rPr lang="en-GB" dirty="0" smtClean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on </a:t>
            </a:r>
            <a:r>
              <a:rPr lang="en-GB" dirty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the PH websites, and in the weekly e-newsletters sent to all Picturehouse members.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53" name="Text Placeholder 66"/>
          <p:cNvSpPr>
            <a:spLocks noGrp="1"/>
          </p:cNvSpPr>
          <p:nvPr>
            <p:ph type="body" sz="quarter" idx="16"/>
          </p:nvPr>
        </p:nvSpPr>
        <p:spPr>
          <a:xfrm>
            <a:off x="6257276" y="3869924"/>
            <a:ext cx="3660626" cy="749775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1200" b="1" dirty="0" smtClean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Magazine</a:t>
            </a:r>
          </a:p>
          <a:p>
            <a:pPr>
              <a:lnSpc>
                <a:spcPct val="90000"/>
              </a:lnSpc>
            </a:pPr>
            <a:r>
              <a:rPr lang="en-GB" dirty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Headline sponsorship of the quarterly ‘Recommends’ magazine, including 1x double page spread and joint logo on relevant articles per quarter. </a:t>
            </a:r>
            <a:r>
              <a:rPr lang="en-GB" dirty="0" smtClean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This includes the tablet edition.</a:t>
            </a:r>
            <a:endParaRPr lang="en-GB" dirty="0">
              <a:solidFill>
                <a:srgbClr val="FFFFFF"/>
              </a:solidFill>
              <a:ea typeface="KaiTi" pitchFamily="49" charset="-122"/>
              <a:cs typeface="Arial" pitchFamily="34" charset="0"/>
            </a:endParaRPr>
          </a:p>
        </p:txBody>
      </p:sp>
      <p:sp>
        <p:nvSpPr>
          <p:cNvPr id="54" name="Text Placeholder 22"/>
          <p:cNvSpPr>
            <a:spLocks noGrp="1"/>
          </p:cNvSpPr>
          <p:nvPr>
            <p:ph type="body" sz="quarter" idx="18"/>
          </p:nvPr>
        </p:nvSpPr>
        <p:spPr>
          <a:xfrm>
            <a:off x="189432" y="6242337"/>
            <a:ext cx="3958947" cy="5695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050" dirty="0" smtClean="0">
                <a:solidFill>
                  <a:schemeClr val="accent4"/>
                </a:solidFill>
              </a:rPr>
              <a:t>Media Investment Required –  6 month promotional price 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accent4"/>
                </a:solidFill>
              </a:rPr>
              <a:t>	</a:t>
            </a:r>
            <a:endParaRPr lang="en-US" sz="1050" dirty="0" smtClean="0">
              <a:solidFill>
                <a:schemeClr val="accent4"/>
              </a:solidFill>
            </a:endParaRPr>
          </a:p>
          <a:p>
            <a:endParaRPr lang="en-US" sz="1200" dirty="0" smtClean="0">
              <a:solidFill>
                <a:schemeClr val="accent4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65523" y="6919123"/>
            <a:ext cx="54312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700" dirty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>Source: 1</a:t>
            </a:r>
            <a:r>
              <a:rPr lang="en-GB" sz="700" dirty="0" smtClean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>. </a:t>
            </a:r>
            <a:r>
              <a:rPr lang="en-GB" sz="700" dirty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>CAA FAME Q4 2014. Base: 11+. Target: All respondents who have been to a </a:t>
            </a:r>
            <a:r>
              <a:rPr lang="en-GB" sz="700" dirty="0" smtClean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>Picturehouse cinema in the last six months. </a:t>
            </a:r>
          </a:p>
          <a:p>
            <a:pPr algn="r"/>
            <a:endParaRPr lang="en-GB" sz="700" dirty="0">
              <a:solidFill>
                <a:schemeClr val="bg1"/>
              </a:solidFill>
              <a:ea typeface="KaiTi" pitchFamily="49" charset="-122"/>
              <a:cs typeface="Arial" pitchFamily="34" charset="0"/>
            </a:endParaRPr>
          </a:p>
          <a:p>
            <a:pPr algn="r"/>
            <a:r>
              <a:rPr lang="en-GB" sz="700" dirty="0" smtClean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>*Investment includes initial production/delivery, and one creative copy change within sponsorship. </a:t>
            </a:r>
            <a:br>
              <a:rPr lang="en-GB" sz="700" dirty="0" smtClean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</a:br>
            <a:r>
              <a:rPr lang="en-GB" sz="700" dirty="0" smtClean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>All </a:t>
            </a:r>
            <a:r>
              <a:rPr lang="en-GB" sz="700" dirty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>assets creative subject to cinema approval and restricted by </a:t>
            </a:r>
            <a:r>
              <a:rPr lang="en-GB" sz="700" dirty="0" smtClean="0">
                <a:solidFill>
                  <a:schemeClr val="bg1"/>
                </a:solidFill>
                <a:ea typeface="KaiTi" pitchFamily="49" charset="-122"/>
                <a:cs typeface="Arial" pitchFamily="34" charset="0"/>
              </a:rPr>
              <a:t>availability.</a:t>
            </a:r>
            <a:endParaRPr lang="en-GB" sz="700" dirty="0">
              <a:solidFill>
                <a:schemeClr val="bg1"/>
              </a:solidFill>
            </a:endParaRPr>
          </a:p>
        </p:txBody>
      </p:sp>
      <p:pic>
        <p:nvPicPr>
          <p:cNvPr id="25" name="Picture Placeholder 12" descr="Picturehouse_logo.jpg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1264" t="-24570" r="-51264" b="-24570"/>
          <a:stretch/>
        </p:blipFill>
        <p:spPr>
          <a:xfrm>
            <a:off x="1503740" y="6874440"/>
            <a:ext cx="1226308" cy="526485"/>
          </a:xfrm>
        </p:spPr>
      </p:pic>
      <p:sp>
        <p:nvSpPr>
          <p:cNvPr id="28" name="Freeform 253"/>
          <p:cNvSpPr>
            <a:spLocks noEditPoints="1"/>
          </p:cNvSpPr>
          <p:nvPr/>
        </p:nvSpPr>
        <p:spPr bwMode="auto">
          <a:xfrm>
            <a:off x="7751831" y="1142790"/>
            <a:ext cx="718648" cy="721381"/>
          </a:xfrm>
          <a:custGeom>
            <a:avLst/>
            <a:gdLst>
              <a:gd name="T0" fmla="*/ 256 w 726"/>
              <a:gd name="T1" fmla="*/ 16 h 726"/>
              <a:gd name="T2" fmla="*/ 106 w 726"/>
              <a:gd name="T3" fmla="*/ 106 h 726"/>
              <a:gd name="T4" fmla="*/ 16 w 726"/>
              <a:gd name="T5" fmla="*/ 254 h 726"/>
              <a:gd name="T6" fmla="*/ 2 w 726"/>
              <a:gd name="T7" fmla="*/ 400 h 726"/>
              <a:gd name="T8" fmla="*/ 62 w 726"/>
              <a:gd name="T9" fmla="*/ 566 h 726"/>
              <a:gd name="T10" fmla="*/ 190 w 726"/>
              <a:gd name="T11" fmla="*/ 682 h 726"/>
              <a:gd name="T12" fmla="*/ 364 w 726"/>
              <a:gd name="T13" fmla="*/ 726 h 726"/>
              <a:gd name="T14" fmla="*/ 504 w 726"/>
              <a:gd name="T15" fmla="*/ 698 h 726"/>
              <a:gd name="T16" fmla="*/ 644 w 726"/>
              <a:gd name="T17" fmla="*/ 594 h 726"/>
              <a:gd name="T18" fmla="*/ 718 w 726"/>
              <a:gd name="T19" fmla="*/ 436 h 726"/>
              <a:gd name="T20" fmla="*/ 718 w 726"/>
              <a:gd name="T21" fmla="*/ 290 h 726"/>
              <a:gd name="T22" fmla="*/ 644 w 726"/>
              <a:gd name="T23" fmla="*/ 132 h 726"/>
              <a:gd name="T24" fmla="*/ 504 w 726"/>
              <a:gd name="T25" fmla="*/ 28 h 726"/>
              <a:gd name="T26" fmla="*/ 558 w 726"/>
              <a:gd name="T27" fmla="*/ 206 h 726"/>
              <a:gd name="T28" fmla="*/ 566 w 726"/>
              <a:gd name="T29" fmla="*/ 234 h 726"/>
              <a:gd name="T30" fmla="*/ 576 w 726"/>
              <a:gd name="T31" fmla="*/ 244 h 726"/>
              <a:gd name="T32" fmla="*/ 590 w 726"/>
              <a:gd name="T33" fmla="*/ 278 h 726"/>
              <a:gd name="T34" fmla="*/ 564 w 726"/>
              <a:gd name="T35" fmla="*/ 268 h 726"/>
              <a:gd name="T36" fmla="*/ 532 w 726"/>
              <a:gd name="T37" fmla="*/ 220 h 726"/>
              <a:gd name="T38" fmla="*/ 124 w 726"/>
              <a:gd name="T39" fmla="*/ 206 h 726"/>
              <a:gd name="T40" fmla="*/ 150 w 726"/>
              <a:gd name="T41" fmla="*/ 224 h 726"/>
              <a:gd name="T42" fmla="*/ 124 w 726"/>
              <a:gd name="T43" fmla="*/ 238 h 726"/>
              <a:gd name="T44" fmla="*/ 124 w 726"/>
              <a:gd name="T45" fmla="*/ 252 h 726"/>
              <a:gd name="T46" fmla="*/ 160 w 726"/>
              <a:gd name="T47" fmla="*/ 234 h 726"/>
              <a:gd name="T48" fmla="*/ 196 w 726"/>
              <a:gd name="T49" fmla="*/ 206 h 726"/>
              <a:gd name="T50" fmla="*/ 192 w 726"/>
              <a:gd name="T51" fmla="*/ 234 h 726"/>
              <a:gd name="T52" fmla="*/ 150 w 726"/>
              <a:gd name="T53" fmla="*/ 274 h 726"/>
              <a:gd name="T54" fmla="*/ 604 w 726"/>
              <a:gd name="T55" fmla="*/ 428 h 726"/>
              <a:gd name="T56" fmla="*/ 578 w 726"/>
              <a:gd name="T57" fmla="*/ 336 h 726"/>
              <a:gd name="T58" fmla="*/ 576 w 726"/>
              <a:gd name="T59" fmla="*/ 370 h 726"/>
              <a:gd name="T60" fmla="*/ 586 w 726"/>
              <a:gd name="T61" fmla="*/ 414 h 726"/>
              <a:gd name="T62" fmla="*/ 604 w 726"/>
              <a:gd name="T63" fmla="*/ 502 h 726"/>
              <a:gd name="T64" fmla="*/ 576 w 726"/>
              <a:gd name="T65" fmla="*/ 464 h 726"/>
              <a:gd name="T66" fmla="*/ 550 w 726"/>
              <a:gd name="T67" fmla="*/ 366 h 726"/>
              <a:gd name="T68" fmla="*/ 562 w 726"/>
              <a:gd name="T69" fmla="*/ 470 h 726"/>
              <a:gd name="T70" fmla="*/ 134 w 726"/>
              <a:gd name="T71" fmla="*/ 520 h 726"/>
              <a:gd name="T72" fmla="*/ 164 w 726"/>
              <a:gd name="T73" fmla="*/ 470 h 726"/>
              <a:gd name="T74" fmla="*/ 178 w 726"/>
              <a:gd name="T75" fmla="*/ 366 h 726"/>
              <a:gd name="T76" fmla="*/ 150 w 726"/>
              <a:gd name="T77" fmla="*/ 464 h 726"/>
              <a:gd name="T78" fmla="*/ 124 w 726"/>
              <a:gd name="T79" fmla="*/ 456 h 726"/>
              <a:gd name="T80" fmla="*/ 150 w 726"/>
              <a:gd name="T81" fmla="*/ 370 h 726"/>
              <a:gd name="T82" fmla="*/ 150 w 726"/>
              <a:gd name="T83" fmla="*/ 336 h 726"/>
              <a:gd name="T84" fmla="*/ 124 w 726"/>
              <a:gd name="T85" fmla="*/ 428 h 726"/>
              <a:gd name="T86" fmla="*/ 148 w 726"/>
              <a:gd name="T87" fmla="*/ 290 h 726"/>
              <a:gd name="T88" fmla="*/ 150 w 726"/>
              <a:gd name="T89" fmla="*/ 290 h 726"/>
              <a:gd name="T90" fmla="*/ 184 w 726"/>
              <a:gd name="T91" fmla="*/ 268 h 726"/>
              <a:gd name="T92" fmla="*/ 210 w 726"/>
              <a:gd name="T93" fmla="*/ 220 h 726"/>
              <a:gd name="T94" fmla="*/ 238 w 726"/>
              <a:gd name="T95" fmla="*/ 206 h 726"/>
              <a:gd name="T96" fmla="*/ 516 w 726"/>
              <a:gd name="T97" fmla="*/ 206 h 726"/>
              <a:gd name="T98" fmla="*/ 526 w 726"/>
              <a:gd name="T99" fmla="*/ 246 h 726"/>
              <a:gd name="T100" fmla="*/ 562 w 726"/>
              <a:gd name="T101" fmla="*/ 282 h 726"/>
              <a:gd name="T102" fmla="*/ 576 w 726"/>
              <a:gd name="T103" fmla="*/ 290 h 726"/>
              <a:gd name="T104" fmla="*/ 588 w 726"/>
              <a:gd name="T105" fmla="*/ 292 h 726"/>
              <a:gd name="T106" fmla="*/ 604 w 726"/>
              <a:gd name="T107" fmla="*/ 320 h 726"/>
              <a:gd name="T108" fmla="*/ 592 w 726"/>
              <a:gd name="T109" fmla="*/ 236 h 726"/>
              <a:gd name="T110" fmla="*/ 572 w 726"/>
              <a:gd name="T111" fmla="*/ 212 h 726"/>
              <a:gd name="T112" fmla="*/ 540 w 726"/>
              <a:gd name="T113" fmla="*/ 302 h 726"/>
              <a:gd name="T114" fmla="*/ 234 w 726"/>
              <a:gd name="T115" fmla="*/ 234 h 726"/>
              <a:gd name="T116" fmla="*/ 186 w 726"/>
              <a:gd name="T117" fmla="*/ 302 h 726"/>
              <a:gd name="T118" fmla="*/ 206 w 726"/>
              <a:gd name="T119" fmla="*/ 394 h 726"/>
              <a:gd name="T120" fmla="*/ 184 w 726"/>
              <a:gd name="T121" fmla="*/ 492 h 726"/>
              <a:gd name="T122" fmla="*/ 522 w 726"/>
              <a:gd name="T123" fmla="*/ 420 h 726"/>
              <a:gd name="T124" fmla="*/ 532 w 726"/>
              <a:gd name="T125" fmla="*/ 324 h 72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726" h="726"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6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30" y="222"/>
                </a:lnTo>
                <a:lnTo>
                  <a:pt x="16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6" y="470"/>
                </a:lnTo>
                <a:lnTo>
                  <a:pt x="30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6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2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4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18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18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4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2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558" y="206"/>
                </a:moveTo>
                <a:lnTo>
                  <a:pt x="558" y="206"/>
                </a:lnTo>
                <a:lnTo>
                  <a:pt x="560" y="220"/>
                </a:lnTo>
                <a:lnTo>
                  <a:pt x="566" y="234"/>
                </a:lnTo>
                <a:lnTo>
                  <a:pt x="572" y="238"/>
                </a:lnTo>
                <a:lnTo>
                  <a:pt x="576" y="244"/>
                </a:lnTo>
                <a:lnTo>
                  <a:pt x="590" y="250"/>
                </a:lnTo>
                <a:lnTo>
                  <a:pt x="604" y="252"/>
                </a:lnTo>
                <a:lnTo>
                  <a:pt x="604" y="280"/>
                </a:lnTo>
                <a:lnTo>
                  <a:pt x="590" y="278"/>
                </a:lnTo>
                <a:lnTo>
                  <a:pt x="576" y="274"/>
                </a:lnTo>
                <a:lnTo>
                  <a:pt x="564" y="268"/>
                </a:lnTo>
                <a:lnTo>
                  <a:pt x="552" y="258"/>
                </a:lnTo>
                <a:lnTo>
                  <a:pt x="542" y="246"/>
                </a:lnTo>
                <a:lnTo>
                  <a:pt x="536" y="234"/>
                </a:lnTo>
                <a:lnTo>
                  <a:pt x="532" y="220"/>
                </a:lnTo>
                <a:lnTo>
                  <a:pt x="530" y="206"/>
                </a:lnTo>
                <a:lnTo>
                  <a:pt x="558" y="206"/>
                </a:lnTo>
                <a:close/>
                <a:moveTo>
                  <a:pt x="124" y="206"/>
                </a:moveTo>
                <a:lnTo>
                  <a:pt x="156" y="206"/>
                </a:lnTo>
                <a:lnTo>
                  <a:pt x="156" y="212"/>
                </a:lnTo>
                <a:lnTo>
                  <a:pt x="154" y="218"/>
                </a:lnTo>
                <a:lnTo>
                  <a:pt x="150" y="224"/>
                </a:lnTo>
                <a:lnTo>
                  <a:pt x="146" y="230"/>
                </a:lnTo>
                <a:lnTo>
                  <a:pt x="142" y="234"/>
                </a:lnTo>
                <a:lnTo>
                  <a:pt x="136" y="236"/>
                </a:lnTo>
                <a:lnTo>
                  <a:pt x="130" y="238"/>
                </a:lnTo>
                <a:lnTo>
                  <a:pt x="124" y="238"/>
                </a:lnTo>
                <a:lnTo>
                  <a:pt x="124" y="206"/>
                </a:lnTo>
                <a:close/>
                <a:moveTo>
                  <a:pt x="124" y="252"/>
                </a:moveTo>
                <a:lnTo>
                  <a:pt x="124" y="252"/>
                </a:lnTo>
                <a:lnTo>
                  <a:pt x="138" y="250"/>
                </a:lnTo>
                <a:lnTo>
                  <a:pt x="150" y="244"/>
                </a:lnTo>
                <a:lnTo>
                  <a:pt x="156" y="238"/>
                </a:lnTo>
                <a:lnTo>
                  <a:pt x="160" y="234"/>
                </a:lnTo>
                <a:lnTo>
                  <a:pt x="168" y="220"/>
                </a:lnTo>
                <a:lnTo>
                  <a:pt x="170" y="206"/>
                </a:lnTo>
                <a:lnTo>
                  <a:pt x="196" y="206"/>
                </a:lnTo>
                <a:lnTo>
                  <a:pt x="196" y="220"/>
                </a:lnTo>
                <a:lnTo>
                  <a:pt x="192" y="234"/>
                </a:lnTo>
                <a:lnTo>
                  <a:pt x="184" y="246"/>
                </a:lnTo>
                <a:lnTo>
                  <a:pt x="174" y="258"/>
                </a:lnTo>
                <a:lnTo>
                  <a:pt x="164" y="268"/>
                </a:lnTo>
                <a:lnTo>
                  <a:pt x="150" y="274"/>
                </a:lnTo>
                <a:lnTo>
                  <a:pt x="138" y="278"/>
                </a:lnTo>
                <a:lnTo>
                  <a:pt x="124" y="280"/>
                </a:lnTo>
                <a:lnTo>
                  <a:pt x="124" y="252"/>
                </a:lnTo>
                <a:close/>
                <a:moveTo>
                  <a:pt x="604" y="428"/>
                </a:moveTo>
                <a:lnTo>
                  <a:pt x="604" y="428"/>
                </a:lnTo>
                <a:lnTo>
                  <a:pt x="594" y="406"/>
                </a:lnTo>
                <a:lnTo>
                  <a:pt x="586" y="382"/>
                </a:lnTo>
                <a:lnTo>
                  <a:pt x="580" y="360"/>
                </a:lnTo>
                <a:lnTo>
                  <a:pt x="578" y="336"/>
                </a:lnTo>
                <a:lnTo>
                  <a:pt x="576" y="344"/>
                </a:lnTo>
                <a:lnTo>
                  <a:pt x="576" y="370"/>
                </a:lnTo>
                <a:lnTo>
                  <a:pt x="580" y="392"/>
                </a:lnTo>
                <a:lnTo>
                  <a:pt x="586" y="414"/>
                </a:lnTo>
                <a:lnTo>
                  <a:pt x="594" y="436"/>
                </a:lnTo>
                <a:lnTo>
                  <a:pt x="604" y="456"/>
                </a:lnTo>
                <a:lnTo>
                  <a:pt x="604" y="502"/>
                </a:lnTo>
                <a:lnTo>
                  <a:pt x="590" y="484"/>
                </a:lnTo>
                <a:lnTo>
                  <a:pt x="576" y="464"/>
                </a:lnTo>
                <a:lnTo>
                  <a:pt x="566" y="440"/>
                </a:lnTo>
                <a:lnTo>
                  <a:pt x="558" y="416"/>
                </a:lnTo>
                <a:lnTo>
                  <a:pt x="552" y="392"/>
                </a:lnTo>
                <a:lnTo>
                  <a:pt x="550" y="366"/>
                </a:lnTo>
                <a:lnTo>
                  <a:pt x="548" y="394"/>
                </a:lnTo>
                <a:lnTo>
                  <a:pt x="550" y="420"/>
                </a:lnTo>
                <a:lnTo>
                  <a:pt x="554" y="444"/>
                </a:lnTo>
                <a:lnTo>
                  <a:pt x="562" y="470"/>
                </a:lnTo>
                <a:lnTo>
                  <a:pt x="574" y="492"/>
                </a:lnTo>
                <a:lnTo>
                  <a:pt x="582" y="506"/>
                </a:lnTo>
                <a:lnTo>
                  <a:pt x="592" y="520"/>
                </a:lnTo>
                <a:lnTo>
                  <a:pt x="134" y="520"/>
                </a:lnTo>
                <a:lnTo>
                  <a:pt x="144" y="506"/>
                </a:lnTo>
                <a:lnTo>
                  <a:pt x="154" y="492"/>
                </a:lnTo>
                <a:lnTo>
                  <a:pt x="164" y="470"/>
                </a:lnTo>
                <a:lnTo>
                  <a:pt x="172" y="444"/>
                </a:lnTo>
                <a:lnTo>
                  <a:pt x="178" y="420"/>
                </a:lnTo>
                <a:lnTo>
                  <a:pt x="180" y="394"/>
                </a:lnTo>
                <a:lnTo>
                  <a:pt x="178" y="366"/>
                </a:lnTo>
                <a:lnTo>
                  <a:pt x="174" y="392"/>
                </a:lnTo>
                <a:lnTo>
                  <a:pt x="170" y="416"/>
                </a:lnTo>
                <a:lnTo>
                  <a:pt x="162" y="440"/>
                </a:lnTo>
                <a:lnTo>
                  <a:pt x="150" y="464"/>
                </a:lnTo>
                <a:lnTo>
                  <a:pt x="138" y="484"/>
                </a:lnTo>
                <a:lnTo>
                  <a:pt x="124" y="502"/>
                </a:lnTo>
                <a:lnTo>
                  <a:pt x="124" y="456"/>
                </a:lnTo>
                <a:lnTo>
                  <a:pt x="134" y="436"/>
                </a:lnTo>
                <a:lnTo>
                  <a:pt x="142" y="414"/>
                </a:lnTo>
                <a:lnTo>
                  <a:pt x="148" y="392"/>
                </a:lnTo>
                <a:lnTo>
                  <a:pt x="150" y="370"/>
                </a:lnTo>
                <a:lnTo>
                  <a:pt x="150" y="356"/>
                </a:lnTo>
                <a:lnTo>
                  <a:pt x="150" y="344"/>
                </a:lnTo>
                <a:lnTo>
                  <a:pt x="150" y="336"/>
                </a:lnTo>
                <a:lnTo>
                  <a:pt x="146" y="360"/>
                </a:lnTo>
                <a:lnTo>
                  <a:pt x="142" y="382"/>
                </a:lnTo>
                <a:lnTo>
                  <a:pt x="134" y="406"/>
                </a:lnTo>
                <a:lnTo>
                  <a:pt x="124" y="428"/>
                </a:lnTo>
                <a:lnTo>
                  <a:pt x="124" y="294"/>
                </a:lnTo>
                <a:lnTo>
                  <a:pt x="140" y="292"/>
                </a:lnTo>
                <a:lnTo>
                  <a:pt x="148" y="290"/>
                </a:lnTo>
                <a:lnTo>
                  <a:pt x="150" y="290"/>
                </a:lnTo>
                <a:lnTo>
                  <a:pt x="166" y="282"/>
                </a:lnTo>
                <a:lnTo>
                  <a:pt x="174" y="278"/>
                </a:lnTo>
                <a:lnTo>
                  <a:pt x="184" y="268"/>
                </a:lnTo>
                <a:lnTo>
                  <a:pt x="194" y="258"/>
                </a:lnTo>
                <a:lnTo>
                  <a:pt x="200" y="246"/>
                </a:lnTo>
                <a:lnTo>
                  <a:pt x="206" y="234"/>
                </a:lnTo>
                <a:lnTo>
                  <a:pt x="210" y="220"/>
                </a:lnTo>
                <a:lnTo>
                  <a:pt x="210" y="206"/>
                </a:lnTo>
                <a:lnTo>
                  <a:pt x="238" y="206"/>
                </a:lnTo>
                <a:lnTo>
                  <a:pt x="490" y="206"/>
                </a:lnTo>
                <a:lnTo>
                  <a:pt x="516" y="206"/>
                </a:lnTo>
                <a:lnTo>
                  <a:pt x="518" y="220"/>
                </a:lnTo>
                <a:lnTo>
                  <a:pt x="520" y="234"/>
                </a:lnTo>
                <a:lnTo>
                  <a:pt x="526" y="246"/>
                </a:lnTo>
                <a:lnTo>
                  <a:pt x="534" y="258"/>
                </a:lnTo>
                <a:lnTo>
                  <a:pt x="542" y="268"/>
                </a:lnTo>
                <a:lnTo>
                  <a:pt x="554" y="278"/>
                </a:lnTo>
                <a:lnTo>
                  <a:pt x="562" y="282"/>
                </a:lnTo>
                <a:lnTo>
                  <a:pt x="576" y="290"/>
                </a:lnTo>
                <a:lnTo>
                  <a:pt x="578" y="290"/>
                </a:lnTo>
                <a:lnTo>
                  <a:pt x="580" y="290"/>
                </a:lnTo>
                <a:lnTo>
                  <a:pt x="588" y="292"/>
                </a:lnTo>
                <a:lnTo>
                  <a:pt x="604" y="294"/>
                </a:lnTo>
                <a:lnTo>
                  <a:pt x="604" y="320"/>
                </a:lnTo>
                <a:lnTo>
                  <a:pt x="604" y="428"/>
                </a:lnTo>
                <a:close/>
                <a:moveTo>
                  <a:pt x="604" y="238"/>
                </a:moveTo>
                <a:lnTo>
                  <a:pt x="604" y="238"/>
                </a:lnTo>
                <a:lnTo>
                  <a:pt x="598" y="238"/>
                </a:lnTo>
                <a:lnTo>
                  <a:pt x="592" y="236"/>
                </a:lnTo>
                <a:lnTo>
                  <a:pt x="586" y="234"/>
                </a:lnTo>
                <a:lnTo>
                  <a:pt x="580" y="230"/>
                </a:lnTo>
                <a:lnTo>
                  <a:pt x="576" y="224"/>
                </a:lnTo>
                <a:lnTo>
                  <a:pt x="574" y="218"/>
                </a:lnTo>
                <a:lnTo>
                  <a:pt x="572" y="212"/>
                </a:lnTo>
                <a:lnTo>
                  <a:pt x="572" y="206"/>
                </a:lnTo>
                <a:lnTo>
                  <a:pt x="604" y="206"/>
                </a:lnTo>
                <a:lnTo>
                  <a:pt x="604" y="238"/>
                </a:lnTo>
                <a:close/>
                <a:moveTo>
                  <a:pt x="540" y="302"/>
                </a:moveTo>
                <a:lnTo>
                  <a:pt x="540" y="302"/>
                </a:lnTo>
                <a:lnTo>
                  <a:pt x="524" y="288"/>
                </a:lnTo>
                <a:lnTo>
                  <a:pt x="510" y="272"/>
                </a:lnTo>
                <a:lnTo>
                  <a:pt x="500" y="254"/>
                </a:lnTo>
                <a:lnTo>
                  <a:pt x="492" y="234"/>
                </a:lnTo>
                <a:lnTo>
                  <a:pt x="234" y="234"/>
                </a:lnTo>
                <a:lnTo>
                  <a:pt x="228" y="254"/>
                </a:lnTo>
                <a:lnTo>
                  <a:pt x="216" y="272"/>
                </a:lnTo>
                <a:lnTo>
                  <a:pt x="202" y="288"/>
                </a:lnTo>
                <a:lnTo>
                  <a:pt x="186" y="302"/>
                </a:lnTo>
                <a:lnTo>
                  <a:pt x="196" y="324"/>
                </a:lnTo>
                <a:lnTo>
                  <a:pt x="202" y="348"/>
                </a:lnTo>
                <a:lnTo>
                  <a:pt x="206" y="370"/>
                </a:lnTo>
                <a:lnTo>
                  <a:pt x="206" y="394"/>
                </a:lnTo>
                <a:lnTo>
                  <a:pt x="206" y="420"/>
                </a:lnTo>
                <a:lnTo>
                  <a:pt x="200" y="444"/>
                </a:lnTo>
                <a:lnTo>
                  <a:pt x="194" y="468"/>
                </a:lnTo>
                <a:lnTo>
                  <a:pt x="184" y="492"/>
                </a:lnTo>
                <a:lnTo>
                  <a:pt x="544" y="492"/>
                </a:lnTo>
                <a:lnTo>
                  <a:pt x="534" y="468"/>
                </a:lnTo>
                <a:lnTo>
                  <a:pt x="526" y="444"/>
                </a:lnTo>
                <a:lnTo>
                  <a:pt x="522" y="420"/>
                </a:lnTo>
                <a:lnTo>
                  <a:pt x="520" y="394"/>
                </a:lnTo>
                <a:lnTo>
                  <a:pt x="522" y="370"/>
                </a:lnTo>
                <a:lnTo>
                  <a:pt x="526" y="348"/>
                </a:lnTo>
                <a:lnTo>
                  <a:pt x="532" y="324"/>
                </a:lnTo>
                <a:lnTo>
                  <a:pt x="540" y="30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/>
        </p:spPr>
        <p:txBody>
          <a:bodyPr/>
          <a:lstStyle/>
          <a:p>
            <a:endParaRPr lang="en-GB"/>
          </a:p>
        </p:txBody>
      </p:sp>
      <p:sp>
        <p:nvSpPr>
          <p:cNvPr id="31" name="Freeform 253"/>
          <p:cNvSpPr>
            <a:spLocks noEditPoints="1"/>
          </p:cNvSpPr>
          <p:nvPr/>
        </p:nvSpPr>
        <p:spPr bwMode="auto">
          <a:xfrm>
            <a:off x="5710612" y="2357670"/>
            <a:ext cx="539997" cy="558871"/>
          </a:xfrm>
          <a:custGeom>
            <a:avLst/>
            <a:gdLst>
              <a:gd name="T0" fmla="*/ 256 w 726"/>
              <a:gd name="T1" fmla="*/ 16 h 726"/>
              <a:gd name="T2" fmla="*/ 106 w 726"/>
              <a:gd name="T3" fmla="*/ 106 h 726"/>
              <a:gd name="T4" fmla="*/ 16 w 726"/>
              <a:gd name="T5" fmla="*/ 254 h 726"/>
              <a:gd name="T6" fmla="*/ 2 w 726"/>
              <a:gd name="T7" fmla="*/ 400 h 726"/>
              <a:gd name="T8" fmla="*/ 62 w 726"/>
              <a:gd name="T9" fmla="*/ 566 h 726"/>
              <a:gd name="T10" fmla="*/ 190 w 726"/>
              <a:gd name="T11" fmla="*/ 682 h 726"/>
              <a:gd name="T12" fmla="*/ 364 w 726"/>
              <a:gd name="T13" fmla="*/ 726 h 726"/>
              <a:gd name="T14" fmla="*/ 504 w 726"/>
              <a:gd name="T15" fmla="*/ 698 h 726"/>
              <a:gd name="T16" fmla="*/ 644 w 726"/>
              <a:gd name="T17" fmla="*/ 594 h 726"/>
              <a:gd name="T18" fmla="*/ 718 w 726"/>
              <a:gd name="T19" fmla="*/ 436 h 726"/>
              <a:gd name="T20" fmla="*/ 718 w 726"/>
              <a:gd name="T21" fmla="*/ 290 h 726"/>
              <a:gd name="T22" fmla="*/ 644 w 726"/>
              <a:gd name="T23" fmla="*/ 132 h 726"/>
              <a:gd name="T24" fmla="*/ 504 w 726"/>
              <a:gd name="T25" fmla="*/ 28 h 726"/>
              <a:gd name="T26" fmla="*/ 558 w 726"/>
              <a:gd name="T27" fmla="*/ 206 h 726"/>
              <a:gd name="T28" fmla="*/ 566 w 726"/>
              <a:gd name="T29" fmla="*/ 234 h 726"/>
              <a:gd name="T30" fmla="*/ 576 w 726"/>
              <a:gd name="T31" fmla="*/ 244 h 726"/>
              <a:gd name="T32" fmla="*/ 590 w 726"/>
              <a:gd name="T33" fmla="*/ 278 h 726"/>
              <a:gd name="T34" fmla="*/ 564 w 726"/>
              <a:gd name="T35" fmla="*/ 268 h 726"/>
              <a:gd name="T36" fmla="*/ 532 w 726"/>
              <a:gd name="T37" fmla="*/ 220 h 726"/>
              <a:gd name="T38" fmla="*/ 124 w 726"/>
              <a:gd name="T39" fmla="*/ 206 h 726"/>
              <a:gd name="T40" fmla="*/ 150 w 726"/>
              <a:gd name="T41" fmla="*/ 224 h 726"/>
              <a:gd name="T42" fmla="*/ 124 w 726"/>
              <a:gd name="T43" fmla="*/ 238 h 726"/>
              <a:gd name="T44" fmla="*/ 124 w 726"/>
              <a:gd name="T45" fmla="*/ 252 h 726"/>
              <a:gd name="T46" fmla="*/ 160 w 726"/>
              <a:gd name="T47" fmla="*/ 234 h 726"/>
              <a:gd name="T48" fmla="*/ 196 w 726"/>
              <a:gd name="T49" fmla="*/ 206 h 726"/>
              <a:gd name="T50" fmla="*/ 192 w 726"/>
              <a:gd name="T51" fmla="*/ 234 h 726"/>
              <a:gd name="T52" fmla="*/ 150 w 726"/>
              <a:gd name="T53" fmla="*/ 274 h 726"/>
              <a:gd name="T54" fmla="*/ 604 w 726"/>
              <a:gd name="T55" fmla="*/ 428 h 726"/>
              <a:gd name="T56" fmla="*/ 578 w 726"/>
              <a:gd name="T57" fmla="*/ 336 h 726"/>
              <a:gd name="T58" fmla="*/ 576 w 726"/>
              <a:gd name="T59" fmla="*/ 370 h 726"/>
              <a:gd name="T60" fmla="*/ 586 w 726"/>
              <a:gd name="T61" fmla="*/ 414 h 726"/>
              <a:gd name="T62" fmla="*/ 604 w 726"/>
              <a:gd name="T63" fmla="*/ 502 h 726"/>
              <a:gd name="T64" fmla="*/ 576 w 726"/>
              <a:gd name="T65" fmla="*/ 464 h 726"/>
              <a:gd name="T66" fmla="*/ 550 w 726"/>
              <a:gd name="T67" fmla="*/ 366 h 726"/>
              <a:gd name="T68" fmla="*/ 562 w 726"/>
              <a:gd name="T69" fmla="*/ 470 h 726"/>
              <a:gd name="T70" fmla="*/ 134 w 726"/>
              <a:gd name="T71" fmla="*/ 520 h 726"/>
              <a:gd name="T72" fmla="*/ 164 w 726"/>
              <a:gd name="T73" fmla="*/ 470 h 726"/>
              <a:gd name="T74" fmla="*/ 178 w 726"/>
              <a:gd name="T75" fmla="*/ 366 h 726"/>
              <a:gd name="T76" fmla="*/ 150 w 726"/>
              <a:gd name="T77" fmla="*/ 464 h 726"/>
              <a:gd name="T78" fmla="*/ 124 w 726"/>
              <a:gd name="T79" fmla="*/ 456 h 726"/>
              <a:gd name="T80" fmla="*/ 150 w 726"/>
              <a:gd name="T81" fmla="*/ 370 h 726"/>
              <a:gd name="T82" fmla="*/ 150 w 726"/>
              <a:gd name="T83" fmla="*/ 336 h 726"/>
              <a:gd name="T84" fmla="*/ 124 w 726"/>
              <a:gd name="T85" fmla="*/ 428 h 726"/>
              <a:gd name="T86" fmla="*/ 148 w 726"/>
              <a:gd name="T87" fmla="*/ 290 h 726"/>
              <a:gd name="T88" fmla="*/ 150 w 726"/>
              <a:gd name="T89" fmla="*/ 290 h 726"/>
              <a:gd name="T90" fmla="*/ 184 w 726"/>
              <a:gd name="T91" fmla="*/ 268 h 726"/>
              <a:gd name="T92" fmla="*/ 210 w 726"/>
              <a:gd name="T93" fmla="*/ 220 h 726"/>
              <a:gd name="T94" fmla="*/ 238 w 726"/>
              <a:gd name="T95" fmla="*/ 206 h 726"/>
              <a:gd name="T96" fmla="*/ 516 w 726"/>
              <a:gd name="T97" fmla="*/ 206 h 726"/>
              <a:gd name="T98" fmla="*/ 526 w 726"/>
              <a:gd name="T99" fmla="*/ 246 h 726"/>
              <a:gd name="T100" fmla="*/ 562 w 726"/>
              <a:gd name="T101" fmla="*/ 282 h 726"/>
              <a:gd name="T102" fmla="*/ 576 w 726"/>
              <a:gd name="T103" fmla="*/ 290 h 726"/>
              <a:gd name="T104" fmla="*/ 588 w 726"/>
              <a:gd name="T105" fmla="*/ 292 h 726"/>
              <a:gd name="T106" fmla="*/ 604 w 726"/>
              <a:gd name="T107" fmla="*/ 320 h 726"/>
              <a:gd name="T108" fmla="*/ 592 w 726"/>
              <a:gd name="T109" fmla="*/ 236 h 726"/>
              <a:gd name="T110" fmla="*/ 572 w 726"/>
              <a:gd name="T111" fmla="*/ 212 h 726"/>
              <a:gd name="T112" fmla="*/ 540 w 726"/>
              <a:gd name="T113" fmla="*/ 302 h 726"/>
              <a:gd name="T114" fmla="*/ 234 w 726"/>
              <a:gd name="T115" fmla="*/ 234 h 726"/>
              <a:gd name="T116" fmla="*/ 186 w 726"/>
              <a:gd name="T117" fmla="*/ 302 h 726"/>
              <a:gd name="T118" fmla="*/ 206 w 726"/>
              <a:gd name="T119" fmla="*/ 394 h 726"/>
              <a:gd name="T120" fmla="*/ 184 w 726"/>
              <a:gd name="T121" fmla="*/ 492 h 726"/>
              <a:gd name="T122" fmla="*/ 522 w 726"/>
              <a:gd name="T123" fmla="*/ 420 h 726"/>
              <a:gd name="T124" fmla="*/ 532 w 726"/>
              <a:gd name="T125" fmla="*/ 324 h 72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726" h="726"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6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30" y="222"/>
                </a:lnTo>
                <a:lnTo>
                  <a:pt x="16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6" y="470"/>
                </a:lnTo>
                <a:lnTo>
                  <a:pt x="30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6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2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4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18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18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4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2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558" y="206"/>
                </a:moveTo>
                <a:lnTo>
                  <a:pt x="558" y="206"/>
                </a:lnTo>
                <a:lnTo>
                  <a:pt x="560" y="220"/>
                </a:lnTo>
                <a:lnTo>
                  <a:pt x="566" y="234"/>
                </a:lnTo>
                <a:lnTo>
                  <a:pt x="572" y="238"/>
                </a:lnTo>
                <a:lnTo>
                  <a:pt x="576" y="244"/>
                </a:lnTo>
                <a:lnTo>
                  <a:pt x="590" y="250"/>
                </a:lnTo>
                <a:lnTo>
                  <a:pt x="604" y="252"/>
                </a:lnTo>
                <a:lnTo>
                  <a:pt x="604" y="280"/>
                </a:lnTo>
                <a:lnTo>
                  <a:pt x="590" y="278"/>
                </a:lnTo>
                <a:lnTo>
                  <a:pt x="576" y="274"/>
                </a:lnTo>
                <a:lnTo>
                  <a:pt x="564" y="268"/>
                </a:lnTo>
                <a:lnTo>
                  <a:pt x="552" y="258"/>
                </a:lnTo>
                <a:lnTo>
                  <a:pt x="542" y="246"/>
                </a:lnTo>
                <a:lnTo>
                  <a:pt x="536" y="234"/>
                </a:lnTo>
                <a:lnTo>
                  <a:pt x="532" y="220"/>
                </a:lnTo>
                <a:lnTo>
                  <a:pt x="530" y="206"/>
                </a:lnTo>
                <a:lnTo>
                  <a:pt x="558" y="206"/>
                </a:lnTo>
                <a:close/>
                <a:moveTo>
                  <a:pt x="124" y="206"/>
                </a:moveTo>
                <a:lnTo>
                  <a:pt x="156" y="206"/>
                </a:lnTo>
                <a:lnTo>
                  <a:pt x="156" y="212"/>
                </a:lnTo>
                <a:lnTo>
                  <a:pt x="154" y="218"/>
                </a:lnTo>
                <a:lnTo>
                  <a:pt x="150" y="224"/>
                </a:lnTo>
                <a:lnTo>
                  <a:pt x="146" y="230"/>
                </a:lnTo>
                <a:lnTo>
                  <a:pt x="142" y="234"/>
                </a:lnTo>
                <a:lnTo>
                  <a:pt x="136" y="236"/>
                </a:lnTo>
                <a:lnTo>
                  <a:pt x="130" y="238"/>
                </a:lnTo>
                <a:lnTo>
                  <a:pt x="124" y="238"/>
                </a:lnTo>
                <a:lnTo>
                  <a:pt x="124" y="206"/>
                </a:lnTo>
                <a:close/>
                <a:moveTo>
                  <a:pt x="124" y="252"/>
                </a:moveTo>
                <a:lnTo>
                  <a:pt x="124" y="252"/>
                </a:lnTo>
                <a:lnTo>
                  <a:pt x="138" y="250"/>
                </a:lnTo>
                <a:lnTo>
                  <a:pt x="150" y="244"/>
                </a:lnTo>
                <a:lnTo>
                  <a:pt x="156" y="238"/>
                </a:lnTo>
                <a:lnTo>
                  <a:pt x="160" y="234"/>
                </a:lnTo>
                <a:lnTo>
                  <a:pt x="168" y="220"/>
                </a:lnTo>
                <a:lnTo>
                  <a:pt x="170" y="206"/>
                </a:lnTo>
                <a:lnTo>
                  <a:pt x="196" y="206"/>
                </a:lnTo>
                <a:lnTo>
                  <a:pt x="196" y="220"/>
                </a:lnTo>
                <a:lnTo>
                  <a:pt x="192" y="234"/>
                </a:lnTo>
                <a:lnTo>
                  <a:pt x="184" y="246"/>
                </a:lnTo>
                <a:lnTo>
                  <a:pt x="174" y="258"/>
                </a:lnTo>
                <a:lnTo>
                  <a:pt x="164" y="268"/>
                </a:lnTo>
                <a:lnTo>
                  <a:pt x="150" y="274"/>
                </a:lnTo>
                <a:lnTo>
                  <a:pt x="138" y="278"/>
                </a:lnTo>
                <a:lnTo>
                  <a:pt x="124" y="280"/>
                </a:lnTo>
                <a:lnTo>
                  <a:pt x="124" y="252"/>
                </a:lnTo>
                <a:close/>
                <a:moveTo>
                  <a:pt x="604" y="428"/>
                </a:moveTo>
                <a:lnTo>
                  <a:pt x="604" y="428"/>
                </a:lnTo>
                <a:lnTo>
                  <a:pt x="594" y="406"/>
                </a:lnTo>
                <a:lnTo>
                  <a:pt x="586" y="382"/>
                </a:lnTo>
                <a:lnTo>
                  <a:pt x="580" y="360"/>
                </a:lnTo>
                <a:lnTo>
                  <a:pt x="578" y="336"/>
                </a:lnTo>
                <a:lnTo>
                  <a:pt x="576" y="344"/>
                </a:lnTo>
                <a:lnTo>
                  <a:pt x="576" y="370"/>
                </a:lnTo>
                <a:lnTo>
                  <a:pt x="580" y="392"/>
                </a:lnTo>
                <a:lnTo>
                  <a:pt x="586" y="414"/>
                </a:lnTo>
                <a:lnTo>
                  <a:pt x="594" y="436"/>
                </a:lnTo>
                <a:lnTo>
                  <a:pt x="604" y="456"/>
                </a:lnTo>
                <a:lnTo>
                  <a:pt x="604" y="502"/>
                </a:lnTo>
                <a:lnTo>
                  <a:pt x="590" y="484"/>
                </a:lnTo>
                <a:lnTo>
                  <a:pt x="576" y="464"/>
                </a:lnTo>
                <a:lnTo>
                  <a:pt x="566" y="440"/>
                </a:lnTo>
                <a:lnTo>
                  <a:pt x="558" y="416"/>
                </a:lnTo>
                <a:lnTo>
                  <a:pt x="552" y="392"/>
                </a:lnTo>
                <a:lnTo>
                  <a:pt x="550" y="366"/>
                </a:lnTo>
                <a:lnTo>
                  <a:pt x="548" y="394"/>
                </a:lnTo>
                <a:lnTo>
                  <a:pt x="550" y="420"/>
                </a:lnTo>
                <a:lnTo>
                  <a:pt x="554" y="444"/>
                </a:lnTo>
                <a:lnTo>
                  <a:pt x="562" y="470"/>
                </a:lnTo>
                <a:lnTo>
                  <a:pt x="574" y="492"/>
                </a:lnTo>
                <a:lnTo>
                  <a:pt x="582" y="506"/>
                </a:lnTo>
                <a:lnTo>
                  <a:pt x="592" y="520"/>
                </a:lnTo>
                <a:lnTo>
                  <a:pt x="134" y="520"/>
                </a:lnTo>
                <a:lnTo>
                  <a:pt x="144" y="506"/>
                </a:lnTo>
                <a:lnTo>
                  <a:pt x="154" y="492"/>
                </a:lnTo>
                <a:lnTo>
                  <a:pt x="164" y="470"/>
                </a:lnTo>
                <a:lnTo>
                  <a:pt x="172" y="444"/>
                </a:lnTo>
                <a:lnTo>
                  <a:pt x="178" y="420"/>
                </a:lnTo>
                <a:lnTo>
                  <a:pt x="180" y="394"/>
                </a:lnTo>
                <a:lnTo>
                  <a:pt x="178" y="366"/>
                </a:lnTo>
                <a:lnTo>
                  <a:pt x="174" y="392"/>
                </a:lnTo>
                <a:lnTo>
                  <a:pt x="170" y="416"/>
                </a:lnTo>
                <a:lnTo>
                  <a:pt x="162" y="440"/>
                </a:lnTo>
                <a:lnTo>
                  <a:pt x="150" y="464"/>
                </a:lnTo>
                <a:lnTo>
                  <a:pt x="138" y="484"/>
                </a:lnTo>
                <a:lnTo>
                  <a:pt x="124" y="502"/>
                </a:lnTo>
                <a:lnTo>
                  <a:pt x="124" y="456"/>
                </a:lnTo>
                <a:lnTo>
                  <a:pt x="134" y="436"/>
                </a:lnTo>
                <a:lnTo>
                  <a:pt x="142" y="414"/>
                </a:lnTo>
                <a:lnTo>
                  <a:pt x="148" y="392"/>
                </a:lnTo>
                <a:lnTo>
                  <a:pt x="150" y="370"/>
                </a:lnTo>
                <a:lnTo>
                  <a:pt x="150" y="356"/>
                </a:lnTo>
                <a:lnTo>
                  <a:pt x="150" y="344"/>
                </a:lnTo>
                <a:lnTo>
                  <a:pt x="150" y="336"/>
                </a:lnTo>
                <a:lnTo>
                  <a:pt x="146" y="360"/>
                </a:lnTo>
                <a:lnTo>
                  <a:pt x="142" y="382"/>
                </a:lnTo>
                <a:lnTo>
                  <a:pt x="134" y="406"/>
                </a:lnTo>
                <a:lnTo>
                  <a:pt x="124" y="428"/>
                </a:lnTo>
                <a:lnTo>
                  <a:pt x="124" y="294"/>
                </a:lnTo>
                <a:lnTo>
                  <a:pt x="140" y="292"/>
                </a:lnTo>
                <a:lnTo>
                  <a:pt x="148" y="290"/>
                </a:lnTo>
                <a:lnTo>
                  <a:pt x="150" y="290"/>
                </a:lnTo>
                <a:lnTo>
                  <a:pt x="166" y="282"/>
                </a:lnTo>
                <a:lnTo>
                  <a:pt x="174" y="278"/>
                </a:lnTo>
                <a:lnTo>
                  <a:pt x="184" y="268"/>
                </a:lnTo>
                <a:lnTo>
                  <a:pt x="194" y="258"/>
                </a:lnTo>
                <a:lnTo>
                  <a:pt x="200" y="246"/>
                </a:lnTo>
                <a:lnTo>
                  <a:pt x="206" y="234"/>
                </a:lnTo>
                <a:lnTo>
                  <a:pt x="210" y="220"/>
                </a:lnTo>
                <a:lnTo>
                  <a:pt x="210" y="206"/>
                </a:lnTo>
                <a:lnTo>
                  <a:pt x="238" y="206"/>
                </a:lnTo>
                <a:lnTo>
                  <a:pt x="490" y="206"/>
                </a:lnTo>
                <a:lnTo>
                  <a:pt x="516" y="206"/>
                </a:lnTo>
                <a:lnTo>
                  <a:pt x="518" y="220"/>
                </a:lnTo>
                <a:lnTo>
                  <a:pt x="520" y="234"/>
                </a:lnTo>
                <a:lnTo>
                  <a:pt x="526" y="246"/>
                </a:lnTo>
                <a:lnTo>
                  <a:pt x="534" y="258"/>
                </a:lnTo>
                <a:lnTo>
                  <a:pt x="542" y="268"/>
                </a:lnTo>
                <a:lnTo>
                  <a:pt x="554" y="278"/>
                </a:lnTo>
                <a:lnTo>
                  <a:pt x="562" y="282"/>
                </a:lnTo>
                <a:lnTo>
                  <a:pt x="576" y="290"/>
                </a:lnTo>
                <a:lnTo>
                  <a:pt x="578" y="290"/>
                </a:lnTo>
                <a:lnTo>
                  <a:pt x="580" y="290"/>
                </a:lnTo>
                <a:lnTo>
                  <a:pt x="588" y="292"/>
                </a:lnTo>
                <a:lnTo>
                  <a:pt x="604" y="294"/>
                </a:lnTo>
                <a:lnTo>
                  <a:pt x="604" y="320"/>
                </a:lnTo>
                <a:lnTo>
                  <a:pt x="604" y="428"/>
                </a:lnTo>
                <a:close/>
                <a:moveTo>
                  <a:pt x="604" y="238"/>
                </a:moveTo>
                <a:lnTo>
                  <a:pt x="604" y="238"/>
                </a:lnTo>
                <a:lnTo>
                  <a:pt x="598" y="238"/>
                </a:lnTo>
                <a:lnTo>
                  <a:pt x="592" y="236"/>
                </a:lnTo>
                <a:lnTo>
                  <a:pt x="586" y="234"/>
                </a:lnTo>
                <a:lnTo>
                  <a:pt x="580" y="230"/>
                </a:lnTo>
                <a:lnTo>
                  <a:pt x="576" y="224"/>
                </a:lnTo>
                <a:lnTo>
                  <a:pt x="574" y="218"/>
                </a:lnTo>
                <a:lnTo>
                  <a:pt x="572" y="212"/>
                </a:lnTo>
                <a:lnTo>
                  <a:pt x="572" y="206"/>
                </a:lnTo>
                <a:lnTo>
                  <a:pt x="604" y="206"/>
                </a:lnTo>
                <a:lnTo>
                  <a:pt x="604" y="238"/>
                </a:lnTo>
                <a:close/>
                <a:moveTo>
                  <a:pt x="540" y="302"/>
                </a:moveTo>
                <a:lnTo>
                  <a:pt x="540" y="302"/>
                </a:lnTo>
                <a:lnTo>
                  <a:pt x="524" y="288"/>
                </a:lnTo>
                <a:lnTo>
                  <a:pt x="510" y="272"/>
                </a:lnTo>
                <a:lnTo>
                  <a:pt x="500" y="254"/>
                </a:lnTo>
                <a:lnTo>
                  <a:pt x="492" y="234"/>
                </a:lnTo>
                <a:lnTo>
                  <a:pt x="234" y="234"/>
                </a:lnTo>
                <a:lnTo>
                  <a:pt x="228" y="254"/>
                </a:lnTo>
                <a:lnTo>
                  <a:pt x="216" y="272"/>
                </a:lnTo>
                <a:lnTo>
                  <a:pt x="202" y="288"/>
                </a:lnTo>
                <a:lnTo>
                  <a:pt x="186" y="302"/>
                </a:lnTo>
                <a:lnTo>
                  <a:pt x="196" y="324"/>
                </a:lnTo>
                <a:lnTo>
                  <a:pt x="202" y="348"/>
                </a:lnTo>
                <a:lnTo>
                  <a:pt x="206" y="370"/>
                </a:lnTo>
                <a:lnTo>
                  <a:pt x="206" y="394"/>
                </a:lnTo>
                <a:lnTo>
                  <a:pt x="206" y="420"/>
                </a:lnTo>
                <a:lnTo>
                  <a:pt x="200" y="444"/>
                </a:lnTo>
                <a:lnTo>
                  <a:pt x="194" y="468"/>
                </a:lnTo>
                <a:lnTo>
                  <a:pt x="184" y="492"/>
                </a:lnTo>
                <a:lnTo>
                  <a:pt x="544" y="492"/>
                </a:lnTo>
                <a:lnTo>
                  <a:pt x="534" y="468"/>
                </a:lnTo>
                <a:lnTo>
                  <a:pt x="526" y="444"/>
                </a:lnTo>
                <a:lnTo>
                  <a:pt x="522" y="420"/>
                </a:lnTo>
                <a:lnTo>
                  <a:pt x="520" y="394"/>
                </a:lnTo>
                <a:lnTo>
                  <a:pt x="522" y="370"/>
                </a:lnTo>
                <a:lnTo>
                  <a:pt x="526" y="348"/>
                </a:lnTo>
                <a:lnTo>
                  <a:pt x="532" y="324"/>
                </a:lnTo>
                <a:lnTo>
                  <a:pt x="540" y="30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/>
          <a:lstStyle/>
          <a:p>
            <a:endParaRPr lang="en-GB"/>
          </a:p>
        </p:txBody>
      </p:sp>
      <p:sp>
        <p:nvSpPr>
          <p:cNvPr id="32" name="Freeform 163"/>
          <p:cNvSpPr>
            <a:spLocks noEditPoints="1"/>
          </p:cNvSpPr>
          <p:nvPr/>
        </p:nvSpPr>
        <p:spPr bwMode="auto">
          <a:xfrm>
            <a:off x="5710611" y="3141195"/>
            <a:ext cx="539997" cy="558871"/>
          </a:xfrm>
          <a:custGeom>
            <a:avLst/>
            <a:gdLst>
              <a:gd name="T0" fmla="*/ 364 w 726"/>
              <a:gd name="T1" fmla="*/ 0 h 726"/>
              <a:gd name="T2" fmla="*/ 290 w 726"/>
              <a:gd name="T3" fmla="*/ 8 h 726"/>
              <a:gd name="T4" fmla="*/ 222 w 726"/>
              <a:gd name="T5" fmla="*/ 28 h 726"/>
              <a:gd name="T6" fmla="*/ 160 w 726"/>
              <a:gd name="T7" fmla="*/ 62 h 726"/>
              <a:gd name="T8" fmla="*/ 108 w 726"/>
              <a:gd name="T9" fmla="*/ 106 h 726"/>
              <a:gd name="T10" fmla="*/ 62 w 726"/>
              <a:gd name="T11" fmla="*/ 160 h 726"/>
              <a:gd name="T12" fmla="*/ 30 w 726"/>
              <a:gd name="T13" fmla="*/ 222 h 726"/>
              <a:gd name="T14" fmla="*/ 8 w 726"/>
              <a:gd name="T15" fmla="*/ 290 h 726"/>
              <a:gd name="T16" fmla="*/ 0 w 726"/>
              <a:gd name="T17" fmla="*/ 362 h 726"/>
              <a:gd name="T18" fmla="*/ 2 w 726"/>
              <a:gd name="T19" fmla="*/ 400 h 726"/>
              <a:gd name="T20" fmla="*/ 18 w 726"/>
              <a:gd name="T21" fmla="*/ 470 h 726"/>
              <a:gd name="T22" fmla="*/ 44 w 726"/>
              <a:gd name="T23" fmla="*/ 536 h 726"/>
              <a:gd name="T24" fmla="*/ 84 w 726"/>
              <a:gd name="T25" fmla="*/ 594 h 726"/>
              <a:gd name="T26" fmla="*/ 132 w 726"/>
              <a:gd name="T27" fmla="*/ 642 h 726"/>
              <a:gd name="T28" fmla="*/ 190 w 726"/>
              <a:gd name="T29" fmla="*/ 682 h 726"/>
              <a:gd name="T30" fmla="*/ 256 w 726"/>
              <a:gd name="T31" fmla="*/ 710 h 726"/>
              <a:gd name="T32" fmla="*/ 326 w 726"/>
              <a:gd name="T33" fmla="*/ 724 h 726"/>
              <a:gd name="T34" fmla="*/ 364 w 726"/>
              <a:gd name="T35" fmla="*/ 726 h 726"/>
              <a:gd name="T36" fmla="*/ 436 w 726"/>
              <a:gd name="T37" fmla="*/ 718 h 726"/>
              <a:gd name="T38" fmla="*/ 504 w 726"/>
              <a:gd name="T39" fmla="*/ 698 h 726"/>
              <a:gd name="T40" fmla="*/ 566 w 726"/>
              <a:gd name="T41" fmla="*/ 664 h 726"/>
              <a:gd name="T42" fmla="*/ 620 w 726"/>
              <a:gd name="T43" fmla="*/ 620 h 726"/>
              <a:gd name="T44" fmla="*/ 664 w 726"/>
              <a:gd name="T45" fmla="*/ 566 h 726"/>
              <a:gd name="T46" fmla="*/ 698 w 726"/>
              <a:gd name="T47" fmla="*/ 504 h 726"/>
              <a:gd name="T48" fmla="*/ 720 w 726"/>
              <a:gd name="T49" fmla="*/ 436 h 726"/>
              <a:gd name="T50" fmla="*/ 726 w 726"/>
              <a:gd name="T51" fmla="*/ 362 h 726"/>
              <a:gd name="T52" fmla="*/ 724 w 726"/>
              <a:gd name="T53" fmla="*/ 326 h 726"/>
              <a:gd name="T54" fmla="*/ 710 w 726"/>
              <a:gd name="T55" fmla="*/ 254 h 726"/>
              <a:gd name="T56" fmla="*/ 682 w 726"/>
              <a:gd name="T57" fmla="*/ 190 h 726"/>
              <a:gd name="T58" fmla="*/ 644 w 726"/>
              <a:gd name="T59" fmla="*/ 132 h 726"/>
              <a:gd name="T60" fmla="*/ 594 w 726"/>
              <a:gd name="T61" fmla="*/ 82 h 726"/>
              <a:gd name="T62" fmla="*/ 536 w 726"/>
              <a:gd name="T63" fmla="*/ 44 h 726"/>
              <a:gd name="T64" fmla="*/ 472 w 726"/>
              <a:gd name="T65" fmla="*/ 16 h 726"/>
              <a:gd name="T66" fmla="*/ 400 w 726"/>
              <a:gd name="T67" fmla="*/ 2 h 726"/>
              <a:gd name="T68" fmla="*/ 462 w 726"/>
              <a:gd name="T69" fmla="*/ 532 h 726"/>
              <a:gd name="T70" fmla="*/ 348 w 726"/>
              <a:gd name="T71" fmla="*/ 426 h 726"/>
              <a:gd name="T72" fmla="*/ 268 w 726"/>
              <a:gd name="T73" fmla="*/ 172 h 726"/>
              <a:gd name="T74" fmla="*/ 404 w 726"/>
              <a:gd name="T75" fmla="*/ 402 h 72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726" h="726"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8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30" y="222"/>
                </a:lnTo>
                <a:lnTo>
                  <a:pt x="18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8" y="470"/>
                </a:lnTo>
                <a:lnTo>
                  <a:pt x="30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8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2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4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20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20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4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2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462" y="532"/>
                </a:moveTo>
                <a:lnTo>
                  <a:pt x="406" y="558"/>
                </a:lnTo>
                <a:lnTo>
                  <a:pt x="348" y="426"/>
                </a:lnTo>
                <a:lnTo>
                  <a:pt x="266" y="496"/>
                </a:lnTo>
                <a:lnTo>
                  <a:pt x="268" y="172"/>
                </a:lnTo>
                <a:lnTo>
                  <a:pt x="512" y="388"/>
                </a:lnTo>
                <a:lnTo>
                  <a:pt x="404" y="402"/>
                </a:lnTo>
                <a:lnTo>
                  <a:pt x="462" y="53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/>
          <a:lstStyle/>
          <a:p>
            <a:endParaRPr lang="en-GB"/>
          </a:p>
        </p:txBody>
      </p:sp>
      <p:sp>
        <p:nvSpPr>
          <p:cNvPr id="33" name="Freeform 382"/>
          <p:cNvSpPr>
            <a:spLocks noEditPoints="1"/>
          </p:cNvSpPr>
          <p:nvPr/>
        </p:nvSpPr>
        <p:spPr bwMode="auto">
          <a:xfrm>
            <a:off x="5710612" y="3955770"/>
            <a:ext cx="539996" cy="558871"/>
          </a:xfrm>
          <a:custGeom>
            <a:avLst/>
            <a:gdLst>
              <a:gd name="T0" fmla="*/ 326 w 726"/>
              <a:gd name="T1" fmla="*/ 2 h 726"/>
              <a:gd name="T2" fmla="*/ 222 w 726"/>
              <a:gd name="T3" fmla="*/ 28 h 726"/>
              <a:gd name="T4" fmla="*/ 132 w 726"/>
              <a:gd name="T5" fmla="*/ 82 h 726"/>
              <a:gd name="T6" fmla="*/ 62 w 726"/>
              <a:gd name="T7" fmla="*/ 160 h 726"/>
              <a:gd name="T8" fmla="*/ 16 w 726"/>
              <a:gd name="T9" fmla="*/ 254 h 726"/>
              <a:gd name="T10" fmla="*/ 0 w 726"/>
              <a:gd name="T11" fmla="*/ 362 h 726"/>
              <a:gd name="T12" fmla="*/ 6 w 726"/>
              <a:gd name="T13" fmla="*/ 436 h 726"/>
              <a:gd name="T14" fmla="*/ 44 w 726"/>
              <a:gd name="T15" fmla="*/ 536 h 726"/>
              <a:gd name="T16" fmla="*/ 106 w 726"/>
              <a:gd name="T17" fmla="*/ 620 h 726"/>
              <a:gd name="T18" fmla="*/ 190 w 726"/>
              <a:gd name="T19" fmla="*/ 682 h 726"/>
              <a:gd name="T20" fmla="*/ 290 w 726"/>
              <a:gd name="T21" fmla="*/ 718 h 726"/>
              <a:gd name="T22" fmla="*/ 362 w 726"/>
              <a:gd name="T23" fmla="*/ 726 h 726"/>
              <a:gd name="T24" fmla="*/ 470 w 726"/>
              <a:gd name="T25" fmla="*/ 710 h 726"/>
              <a:gd name="T26" fmla="*/ 566 w 726"/>
              <a:gd name="T27" fmla="*/ 664 h 726"/>
              <a:gd name="T28" fmla="*/ 618 w 726"/>
              <a:gd name="T29" fmla="*/ 620 h 726"/>
              <a:gd name="T30" fmla="*/ 682 w 726"/>
              <a:gd name="T31" fmla="*/ 536 h 726"/>
              <a:gd name="T32" fmla="*/ 718 w 726"/>
              <a:gd name="T33" fmla="*/ 436 h 726"/>
              <a:gd name="T34" fmla="*/ 726 w 726"/>
              <a:gd name="T35" fmla="*/ 362 h 726"/>
              <a:gd name="T36" fmla="*/ 708 w 726"/>
              <a:gd name="T37" fmla="*/ 254 h 726"/>
              <a:gd name="T38" fmla="*/ 664 w 726"/>
              <a:gd name="T39" fmla="*/ 160 h 726"/>
              <a:gd name="T40" fmla="*/ 594 w 726"/>
              <a:gd name="T41" fmla="*/ 82 h 726"/>
              <a:gd name="T42" fmla="*/ 504 w 726"/>
              <a:gd name="T43" fmla="*/ 28 h 726"/>
              <a:gd name="T44" fmla="*/ 400 w 726"/>
              <a:gd name="T45" fmla="*/ 2 h 726"/>
              <a:gd name="T46" fmla="*/ 350 w 726"/>
              <a:gd name="T47" fmla="*/ 502 h 726"/>
              <a:gd name="T48" fmla="*/ 290 w 726"/>
              <a:gd name="T49" fmla="*/ 490 h 726"/>
              <a:gd name="T50" fmla="*/ 242 w 726"/>
              <a:gd name="T51" fmla="*/ 492 h 726"/>
              <a:gd name="T52" fmla="*/ 166 w 726"/>
              <a:gd name="T53" fmla="*/ 510 h 726"/>
              <a:gd name="T54" fmla="*/ 162 w 726"/>
              <a:gd name="T55" fmla="*/ 510 h 726"/>
              <a:gd name="T56" fmla="*/ 150 w 726"/>
              <a:gd name="T57" fmla="*/ 504 h 726"/>
              <a:gd name="T58" fmla="*/ 150 w 726"/>
              <a:gd name="T59" fmla="*/ 248 h 726"/>
              <a:gd name="T60" fmla="*/ 156 w 726"/>
              <a:gd name="T61" fmla="*/ 236 h 726"/>
              <a:gd name="T62" fmla="*/ 238 w 726"/>
              <a:gd name="T63" fmla="*/ 216 h 726"/>
              <a:gd name="T64" fmla="*/ 290 w 726"/>
              <a:gd name="T65" fmla="*/ 216 h 726"/>
              <a:gd name="T66" fmla="*/ 350 w 726"/>
              <a:gd name="T67" fmla="*/ 226 h 726"/>
              <a:gd name="T68" fmla="*/ 576 w 726"/>
              <a:gd name="T69" fmla="*/ 498 h 726"/>
              <a:gd name="T70" fmla="*/ 570 w 726"/>
              <a:gd name="T71" fmla="*/ 508 h 726"/>
              <a:gd name="T72" fmla="*/ 558 w 726"/>
              <a:gd name="T73" fmla="*/ 510 h 726"/>
              <a:gd name="T74" fmla="*/ 510 w 726"/>
              <a:gd name="T75" fmla="*/ 496 h 726"/>
              <a:gd name="T76" fmla="*/ 456 w 726"/>
              <a:gd name="T77" fmla="*/ 490 h 726"/>
              <a:gd name="T78" fmla="*/ 394 w 726"/>
              <a:gd name="T79" fmla="*/ 498 h 726"/>
              <a:gd name="T80" fmla="*/ 374 w 726"/>
              <a:gd name="T81" fmla="*/ 226 h 726"/>
              <a:gd name="T82" fmla="*/ 436 w 726"/>
              <a:gd name="T83" fmla="*/ 216 h 726"/>
              <a:gd name="T84" fmla="*/ 486 w 726"/>
              <a:gd name="T85" fmla="*/ 216 h 726"/>
              <a:gd name="T86" fmla="*/ 568 w 726"/>
              <a:gd name="T87" fmla="*/ 236 h 726"/>
              <a:gd name="T88" fmla="*/ 576 w 726"/>
              <a:gd name="T89" fmla="*/ 248 h 72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726" h="726">
                <a:moveTo>
                  <a:pt x="362" y="0"/>
                </a:moveTo>
                <a:lnTo>
                  <a:pt x="362" y="0"/>
                </a:lnTo>
                <a:lnTo>
                  <a:pt x="326" y="2"/>
                </a:lnTo>
                <a:lnTo>
                  <a:pt x="290" y="8"/>
                </a:lnTo>
                <a:lnTo>
                  <a:pt x="254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6" y="106"/>
                </a:lnTo>
                <a:lnTo>
                  <a:pt x="82" y="132"/>
                </a:lnTo>
                <a:lnTo>
                  <a:pt x="62" y="160"/>
                </a:lnTo>
                <a:lnTo>
                  <a:pt x="44" y="190"/>
                </a:lnTo>
                <a:lnTo>
                  <a:pt x="28" y="222"/>
                </a:lnTo>
                <a:lnTo>
                  <a:pt x="16" y="254"/>
                </a:lnTo>
                <a:lnTo>
                  <a:pt x="6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6" y="436"/>
                </a:lnTo>
                <a:lnTo>
                  <a:pt x="16" y="470"/>
                </a:lnTo>
                <a:lnTo>
                  <a:pt x="28" y="504"/>
                </a:lnTo>
                <a:lnTo>
                  <a:pt x="44" y="536"/>
                </a:lnTo>
                <a:lnTo>
                  <a:pt x="62" y="566"/>
                </a:lnTo>
                <a:lnTo>
                  <a:pt x="82" y="594"/>
                </a:lnTo>
                <a:lnTo>
                  <a:pt x="106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4" y="710"/>
                </a:lnTo>
                <a:lnTo>
                  <a:pt x="290" y="718"/>
                </a:lnTo>
                <a:lnTo>
                  <a:pt x="326" y="724"/>
                </a:lnTo>
                <a:lnTo>
                  <a:pt x="362" y="726"/>
                </a:lnTo>
                <a:lnTo>
                  <a:pt x="400" y="724"/>
                </a:lnTo>
                <a:lnTo>
                  <a:pt x="436" y="718"/>
                </a:lnTo>
                <a:lnTo>
                  <a:pt x="470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18" y="620"/>
                </a:lnTo>
                <a:lnTo>
                  <a:pt x="642" y="594"/>
                </a:lnTo>
                <a:lnTo>
                  <a:pt x="664" y="566"/>
                </a:lnTo>
                <a:lnTo>
                  <a:pt x="682" y="536"/>
                </a:lnTo>
                <a:lnTo>
                  <a:pt x="696" y="504"/>
                </a:lnTo>
                <a:lnTo>
                  <a:pt x="708" y="470"/>
                </a:lnTo>
                <a:lnTo>
                  <a:pt x="718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18" y="290"/>
                </a:lnTo>
                <a:lnTo>
                  <a:pt x="708" y="254"/>
                </a:lnTo>
                <a:lnTo>
                  <a:pt x="696" y="222"/>
                </a:lnTo>
                <a:lnTo>
                  <a:pt x="682" y="190"/>
                </a:lnTo>
                <a:lnTo>
                  <a:pt x="664" y="160"/>
                </a:lnTo>
                <a:lnTo>
                  <a:pt x="642" y="132"/>
                </a:lnTo>
                <a:lnTo>
                  <a:pt x="618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0" y="16"/>
                </a:lnTo>
                <a:lnTo>
                  <a:pt x="436" y="8"/>
                </a:lnTo>
                <a:lnTo>
                  <a:pt x="400" y="2"/>
                </a:lnTo>
                <a:lnTo>
                  <a:pt x="362" y="0"/>
                </a:lnTo>
                <a:close/>
                <a:moveTo>
                  <a:pt x="350" y="502"/>
                </a:moveTo>
                <a:lnTo>
                  <a:pt x="350" y="502"/>
                </a:lnTo>
                <a:lnTo>
                  <a:pt x="330" y="498"/>
                </a:lnTo>
                <a:lnTo>
                  <a:pt x="310" y="494"/>
                </a:lnTo>
                <a:lnTo>
                  <a:pt x="290" y="490"/>
                </a:lnTo>
                <a:lnTo>
                  <a:pt x="268" y="490"/>
                </a:lnTo>
                <a:lnTo>
                  <a:pt x="242" y="492"/>
                </a:lnTo>
                <a:lnTo>
                  <a:pt x="216" y="496"/>
                </a:lnTo>
                <a:lnTo>
                  <a:pt x="190" y="502"/>
                </a:lnTo>
                <a:lnTo>
                  <a:pt x="166" y="510"/>
                </a:lnTo>
                <a:lnTo>
                  <a:pt x="162" y="510"/>
                </a:lnTo>
                <a:lnTo>
                  <a:pt x="154" y="508"/>
                </a:lnTo>
                <a:lnTo>
                  <a:pt x="150" y="504"/>
                </a:lnTo>
                <a:lnTo>
                  <a:pt x="150" y="498"/>
                </a:lnTo>
                <a:lnTo>
                  <a:pt x="150" y="248"/>
                </a:lnTo>
                <a:lnTo>
                  <a:pt x="152" y="242"/>
                </a:lnTo>
                <a:lnTo>
                  <a:pt x="156" y="236"/>
                </a:lnTo>
                <a:lnTo>
                  <a:pt x="184" y="228"/>
                </a:lnTo>
                <a:lnTo>
                  <a:pt x="210" y="220"/>
                </a:lnTo>
                <a:lnTo>
                  <a:pt x="238" y="216"/>
                </a:lnTo>
                <a:lnTo>
                  <a:pt x="268" y="216"/>
                </a:lnTo>
                <a:lnTo>
                  <a:pt x="290" y="216"/>
                </a:lnTo>
                <a:lnTo>
                  <a:pt x="310" y="218"/>
                </a:lnTo>
                <a:lnTo>
                  <a:pt x="330" y="222"/>
                </a:lnTo>
                <a:lnTo>
                  <a:pt x="350" y="226"/>
                </a:lnTo>
                <a:lnTo>
                  <a:pt x="350" y="502"/>
                </a:lnTo>
                <a:close/>
                <a:moveTo>
                  <a:pt x="576" y="498"/>
                </a:moveTo>
                <a:lnTo>
                  <a:pt x="576" y="498"/>
                </a:lnTo>
                <a:lnTo>
                  <a:pt x="574" y="504"/>
                </a:lnTo>
                <a:lnTo>
                  <a:pt x="570" y="508"/>
                </a:lnTo>
                <a:lnTo>
                  <a:pt x="564" y="510"/>
                </a:lnTo>
                <a:lnTo>
                  <a:pt x="558" y="510"/>
                </a:lnTo>
                <a:lnTo>
                  <a:pt x="534" y="502"/>
                </a:lnTo>
                <a:lnTo>
                  <a:pt x="510" y="496"/>
                </a:lnTo>
                <a:lnTo>
                  <a:pt x="484" y="492"/>
                </a:lnTo>
                <a:lnTo>
                  <a:pt x="456" y="490"/>
                </a:lnTo>
                <a:lnTo>
                  <a:pt x="436" y="490"/>
                </a:lnTo>
                <a:lnTo>
                  <a:pt x="414" y="494"/>
                </a:lnTo>
                <a:lnTo>
                  <a:pt x="394" y="498"/>
                </a:lnTo>
                <a:lnTo>
                  <a:pt x="374" y="502"/>
                </a:lnTo>
                <a:lnTo>
                  <a:pt x="374" y="226"/>
                </a:lnTo>
                <a:lnTo>
                  <a:pt x="394" y="222"/>
                </a:lnTo>
                <a:lnTo>
                  <a:pt x="414" y="218"/>
                </a:lnTo>
                <a:lnTo>
                  <a:pt x="436" y="216"/>
                </a:lnTo>
                <a:lnTo>
                  <a:pt x="456" y="216"/>
                </a:lnTo>
                <a:lnTo>
                  <a:pt x="486" y="216"/>
                </a:lnTo>
                <a:lnTo>
                  <a:pt x="514" y="220"/>
                </a:lnTo>
                <a:lnTo>
                  <a:pt x="542" y="228"/>
                </a:lnTo>
                <a:lnTo>
                  <a:pt x="568" y="236"/>
                </a:lnTo>
                <a:lnTo>
                  <a:pt x="574" y="242"/>
                </a:lnTo>
                <a:lnTo>
                  <a:pt x="576" y="248"/>
                </a:lnTo>
                <a:lnTo>
                  <a:pt x="576" y="49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/>
          <a:lstStyle/>
          <a:p>
            <a:endParaRPr lang="en-GB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152961"/>
              </p:ext>
            </p:extLst>
          </p:nvPr>
        </p:nvGraphicFramePr>
        <p:xfrm>
          <a:off x="214305" y="2636868"/>
          <a:ext cx="5031486" cy="32958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53771"/>
                <a:gridCol w="1034715"/>
                <a:gridCol w="1143000"/>
              </a:tblGrid>
              <a:tr h="369166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Asset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Est. Impacts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Value (£)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</a:tr>
              <a:tr h="330405">
                <a:tc>
                  <a:txBody>
                    <a:bodyPr/>
                    <a:lstStyle/>
                    <a:p>
                      <a:r>
                        <a:rPr lang="en-US" sz="900" baseline="0" dirty="0" smtClean="0">
                          <a:solidFill>
                            <a:schemeClr val="bg1"/>
                          </a:solidFill>
                        </a:rPr>
                        <a:t>60” ad in reel on all films at </a:t>
                      </a:r>
                      <a:r>
                        <a:rPr lang="en-US" sz="900" baseline="0" dirty="0" err="1" smtClean="0">
                          <a:solidFill>
                            <a:schemeClr val="bg1"/>
                          </a:solidFill>
                        </a:rPr>
                        <a:t>Picturehouse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</a:rPr>
                        <a:t> (PH) (excl. family films), and in front of the Members Screenings 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1,151,576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£190,019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7163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5” opening &amp; closing </a:t>
                      </a:r>
                      <a:r>
                        <a:rPr lang="en-US" sz="900" dirty="0" err="1" smtClean="0">
                          <a:solidFill>
                            <a:schemeClr val="bg1"/>
                          </a:solidFill>
                        </a:rPr>
                        <a:t>idents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</a:rPr>
                        <a:t> with all PH Rec trailers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820,332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£57,424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44215">
                <a:tc>
                  <a:txBody>
                    <a:bodyPr/>
                    <a:lstStyle/>
                    <a:p>
                      <a:r>
                        <a:rPr lang="en-US" sz="900" baseline="0" dirty="0" smtClean="0">
                          <a:solidFill>
                            <a:schemeClr val="bg1"/>
                          </a:solidFill>
                        </a:rPr>
                        <a:t>Fully co-branded totems and counter cards in all sites on Members’ Screening days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15,000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£5,000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56164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Co-branded FPS in quarterly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</a:rPr>
                        <a:t> Recommends magazine (incl. tablet version)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820,000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£30,400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55795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Branded presence on 2 e-newsletters (incl. one </a:t>
                      </a:r>
                      <a:r>
                        <a:rPr lang="en-US" sz="900" dirty="0" err="1" smtClean="0">
                          <a:solidFill>
                            <a:schemeClr val="bg1"/>
                          </a:solidFill>
                        </a:rPr>
                        <a:t>solus</a:t>
                      </a:r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1,020,022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£8,000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7626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Co-branded MPU run of site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b="0" dirty="0" smtClean="0">
                          <a:solidFill>
                            <a:schemeClr val="bg1"/>
                          </a:solidFill>
                        </a:rPr>
                        <a:t>1,500,000</a:t>
                      </a:r>
                      <a:endParaRPr lang="en-US" sz="900" b="0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£21,000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7626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Co-branded MPU on Global </a:t>
                      </a:r>
                      <a:r>
                        <a:rPr lang="en-US" sz="900" dirty="0" err="1" smtClean="0">
                          <a:solidFill>
                            <a:schemeClr val="bg1"/>
                          </a:solidFill>
                        </a:rPr>
                        <a:t>Hompeage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b="0" dirty="0" smtClean="0">
                          <a:solidFill>
                            <a:schemeClr val="bg1"/>
                          </a:solidFill>
                        </a:rPr>
                        <a:t>6,000,000</a:t>
                      </a:r>
                      <a:endParaRPr lang="en-US" sz="900" b="0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£32,500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80980"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r>
                        <a:rPr lang="en-GB" sz="10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GB" sz="1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11,326,930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£344,343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</a:tr>
              <a:tr h="255798">
                <a:tc>
                  <a:txBody>
                    <a:bodyPr/>
                    <a:lstStyle/>
                    <a:p>
                      <a:r>
                        <a:rPr lang="en-GB" sz="900" i="1" dirty="0" smtClean="0">
                          <a:solidFill>
                            <a:schemeClr val="bg1"/>
                          </a:solidFill>
                        </a:rPr>
                        <a:t>Production &amp; Delivery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i="1" dirty="0" smtClean="0">
                          <a:solidFill>
                            <a:schemeClr val="bg1"/>
                          </a:solidFill>
                        </a:rPr>
                        <a:t>n/a</a:t>
                      </a:r>
                      <a:endParaRPr lang="en-US" sz="900" i="1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i="1" dirty="0" smtClean="0">
                          <a:solidFill>
                            <a:schemeClr val="bg1"/>
                          </a:solidFill>
                        </a:rPr>
                        <a:t>£12,150</a:t>
                      </a:r>
                      <a:r>
                        <a:rPr lang="en-US" sz="900" i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900" i="1" dirty="0" smtClean="0">
                          <a:solidFill>
                            <a:schemeClr val="bg1"/>
                          </a:solidFill>
                        </a:rPr>
                        <a:t>net</a:t>
                      </a:r>
                      <a:endParaRPr lang="en-US" sz="900" i="1" dirty="0">
                        <a:solidFill>
                          <a:schemeClr val="bg1"/>
                        </a:solidFill>
                      </a:endParaRPr>
                    </a:p>
                  </a:txBody>
                  <a:tcPr marL="108000" anchor="ctr">
                    <a:lnL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A8A8D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" name="Freeform 229"/>
          <p:cNvSpPr>
            <a:spLocks noEditPoints="1"/>
          </p:cNvSpPr>
          <p:nvPr/>
        </p:nvSpPr>
        <p:spPr bwMode="auto">
          <a:xfrm>
            <a:off x="5710612" y="5686708"/>
            <a:ext cx="539997" cy="558871"/>
          </a:xfrm>
          <a:custGeom>
            <a:avLst/>
            <a:gdLst>
              <a:gd name="T0" fmla="*/ 290 w 726"/>
              <a:gd name="T1" fmla="*/ 8 h 726"/>
              <a:gd name="T2" fmla="*/ 160 w 726"/>
              <a:gd name="T3" fmla="*/ 62 h 726"/>
              <a:gd name="T4" fmla="*/ 62 w 726"/>
              <a:gd name="T5" fmla="*/ 160 h 726"/>
              <a:gd name="T6" fmla="*/ 8 w 726"/>
              <a:gd name="T7" fmla="*/ 290 h 726"/>
              <a:gd name="T8" fmla="*/ 2 w 726"/>
              <a:gd name="T9" fmla="*/ 400 h 726"/>
              <a:gd name="T10" fmla="*/ 44 w 726"/>
              <a:gd name="T11" fmla="*/ 536 h 726"/>
              <a:gd name="T12" fmla="*/ 132 w 726"/>
              <a:gd name="T13" fmla="*/ 642 h 726"/>
              <a:gd name="T14" fmla="*/ 256 w 726"/>
              <a:gd name="T15" fmla="*/ 710 h 726"/>
              <a:gd name="T16" fmla="*/ 364 w 726"/>
              <a:gd name="T17" fmla="*/ 726 h 726"/>
              <a:gd name="T18" fmla="*/ 504 w 726"/>
              <a:gd name="T19" fmla="*/ 698 h 726"/>
              <a:gd name="T20" fmla="*/ 620 w 726"/>
              <a:gd name="T21" fmla="*/ 620 h 726"/>
              <a:gd name="T22" fmla="*/ 698 w 726"/>
              <a:gd name="T23" fmla="*/ 504 h 726"/>
              <a:gd name="T24" fmla="*/ 726 w 726"/>
              <a:gd name="T25" fmla="*/ 362 h 726"/>
              <a:gd name="T26" fmla="*/ 710 w 726"/>
              <a:gd name="T27" fmla="*/ 254 h 726"/>
              <a:gd name="T28" fmla="*/ 642 w 726"/>
              <a:gd name="T29" fmla="*/ 132 h 726"/>
              <a:gd name="T30" fmla="*/ 536 w 726"/>
              <a:gd name="T31" fmla="*/ 44 h 726"/>
              <a:gd name="T32" fmla="*/ 400 w 726"/>
              <a:gd name="T33" fmla="*/ 2 h 726"/>
              <a:gd name="T34" fmla="*/ 526 w 726"/>
              <a:gd name="T35" fmla="*/ 510 h 726"/>
              <a:gd name="T36" fmla="*/ 514 w 726"/>
              <a:gd name="T37" fmla="*/ 518 h 726"/>
              <a:gd name="T38" fmla="*/ 202 w 726"/>
              <a:gd name="T39" fmla="*/ 514 h 726"/>
              <a:gd name="T40" fmla="*/ 200 w 726"/>
              <a:gd name="T41" fmla="*/ 306 h 726"/>
              <a:gd name="T42" fmla="*/ 200 w 726"/>
              <a:gd name="T43" fmla="*/ 220 h 726"/>
              <a:gd name="T44" fmla="*/ 202 w 726"/>
              <a:gd name="T45" fmla="*/ 210 h 726"/>
              <a:gd name="T46" fmla="*/ 208 w 726"/>
              <a:gd name="T47" fmla="*/ 208 h 726"/>
              <a:gd name="T48" fmla="*/ 522 w 726"/>
              <a:gd name="T49" fmla="*/ 210 h 726"/>
              <a:gd name="T50" fmla="*/ 524 w 726"/>
              <a:gd name="T51" fmla="*/ 212 h 726"/>
              <a:gd name="T52" fmla="*/ 526 w 726"/>
              <a:gd name="T53" fmla="*/ 506 h 726"/>
              <a:gd name="T54" fmla="*/ 294 w 726"/>
              <a:gd name="T55" fmla="*/ 274 h 726"/>
              <a:gd name="T56" fmla="*/ 304 w 726"/>
              <a:gd name="T57" fmla="*/ 260 h 726"/>
              <a:gd name="T58" fmla="*/ 294 w 726"/>
              <a:gd name="T59" fmla="*/ 246 h 726"/>
              <a:gd name="T60" fmla="*/ 278 w 726"/>
              <a:gd name="T61" fmla="*/ 250 h 726"/>
              <a:gd name="T62" fmla="*/ 274 w 726"/>
              <a:gd name="T63" fmla="*/ 266 h 726"/>
              <a:gd name="T64" fmla="*/ 438 w 726"/>
              <a:gd name="T65" fmla="*/ 276 h 726"/>
              <a:gd name="T66" fmla="*/ 448 w 726"/>
              <a:gd name="T67" fmla="*/ 270 h 726"/>
              <a:gd name="T68" fmla="*/ 452 w 726"/>
              <a:gd name="T69" fmla="*/ 254 h 726"/>
              <a:gd name="T70" fmla="*/ 438 w 726"/>
              <a:gd name="T71" fmla="*/ 244 h 726"/>
              <a:gd name="T72" fmla="*/ 422 w 726"/>
              <a:gd name="T73" fmla="*/ 260 h 726"/>
              <a:gd name="T74" fmla="*/ 426 w 726"/>
              <a:gd name="T75" fmla="*/ 270 h 726"/>
              <a:gd name="T76" fmla="*/ 502 w 726"/>
              <a:gd name="T77" fmla="*/ 494 h 726"/>
              <a:gd name="T78" fmla="*/ 360 w 726"/>
              <a:gd name="T79" fmla="*/ 440 h 726"/>
              <a:gd name="T80" fmla="*/ 410 w 726"/>
              <a:gd name="T81" fmla="*/ 364 h 726"/>
              <a:gd name="T82" fmla="*/ 404 w 726"/>
              <a:gd name="T83" fmla="*/ 352 h 726"/>
              <a:gd name="T84" fmla="*/ 390 w 726"/>
              <a:gd name="T85" fmla="*/ 358 h 726"/>
              <a:gd name="T86" fmla="*/ 362 w 726"/>
              <a:gd name="T87" fmla="*/ 370 h 726"/>
              <a:gd name="T88" fmla="*/ 370 w 726"/>
              <a:gd name="T89" fmla="*/ 342 h 726"/>
              <a:gd name="T90" fmla="*/ 398 w 726"/>
              <a:gd name="T91" fmla="*/ 332 h 726"/>
              <a:gd name="T92" fmla="*/ 426 w 726"/>
              <a:gd name="T93" fmla="*/ 340 h 726"/>
              <a:gd name="T94" fmla="*/ 436 w 726"/>
              <a:gd name="T95" fmla="*/ 366 h 726"/>
              <a:gd name="T96" fmla="*/ 424 w 726"/>
              <a:gd name="T97" fmla="*/ 398 h 726"/>
              <a:gd name="T98" fmla="*/ 438 w 726"/>
              <a:gd name="T99" fmla="*/ 444 h 726"/>
              <a:gd name="T100" fmla="*/ 288 w 726"/>
              <a:gd name="T101" fmla="*/ 354 h 726"/>
              <a:gd name="T102" fmla="*/ 338 w 726"/>
              <a:gd name="T103" fmla="*/ 334 h 726"/>
              <a:gd name="T104" fmla="*/ 310 w 726"/>
              <a:gd name="T105" fmla="*/ 364 h 72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726" h="726"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6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28" y="222"/>
                </a:lnTo>
                <a:lnTo>
                  <a:pt x="16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6" y="470"/>
                </a:lnTo>
                <a:lnTo>
                  <a:pt x="28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6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0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2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18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18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2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0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526" y="506"/>
                </a:moveTo>
                <a:lnTo>
                  <a:pt x="526" y="506"/>
                </a:lnTo>
                <a:lnTo>
                  <a:pt x="526" y="510"/>
                </a:lnTo>
                <a:lnTo>
                  <a:pt x="524" y="514"/>
                </a:lnTo>
                <a:lnTo>
                  <a:pt x="520" y="518"/>
                </a:lnTo>
                <a:lnTo>
                  <a:pt x="514" y="518"/>
                </a:lnTo>
                <a:lnTo>
                  <a:pt x="212" y="518"/>
                </a:lnTo>
                <a:lnTo>
                  <a:pt x="206" y="518"/>
                </a:lnTo>
                <a:lnTo>
                  <a:pt x="202" y="514"/>
                </a:lnTo>
                <a:lnTo>
                  <a:pt x="200" y="510"/>
                </a:lnTo>
                <a:lnTo>
                  <a:pt x="200" y="506"/>
                </a:lnTo>
                <a:lnTo>
                  <a:pt x="200" y="306"/>
                </a:lnTo>
                <a:lnTo>
                  <a:pt x="200" y="220"/>
                </a:lnTo>
                <a:lnTo>
                  <a:pt x="200" y="216"/>
                </a:lnTo>
                <a:lnTo>
                  <a:pt x="202" y="212"/>
                </a:lnTo>
                <a:lnTo>
                  <a:pt x="202" y="210"/>
                </a:lnTo>
                <a:lnTo>
                  <a:pt x="204" y="210"/>
                </a:lnTo>
                <a:lnTo>
                  <a:pt x="208" y="208"/>
                </a:lnTo>
                <a:lnTo>
                  <a:pt x="212" y="208"/>
                </a:lnTo>
                <a:lnTo>
                  <a:pt x="514" y="208"/>
                </a:lnTo>
                <a:lnTo>
                  <a:pt x="522" y="210"/>
                </a:lnTo>
                <a:lnTo>
                  <a:pt x="524" y="210"/>
                </a:lnTo>
                <a:lnTo>
                  <a:pt x="524" y="212"/>
                </a:lnTo>
                <a:lnTo>
                  <a:pt x="526" y="216"/>
                </a:lnTo>
                <a:lnTo>
                  <a:pt x="526" y="220"/>
                </a:lnTo>
                <a:lnTo>
                  <a:pt x="526" y="506"/>
                </a:lnTo>
                <a:close/>
                <a:moveTo>
                  <a:pt x="288" y="276"/>
                </a:moveTo>
                <a:lnTo>
                  <a:pt x="288" y="276"/>
                </a:lnTo>
                <a:lnTo>
                  <a:pt x="294" y="274"/>
                </a:lnTo>
                <a:lnTo>
                  <a:pt x="300" y="270"/>
                </a:lnTo>
                <a:lnTo>
                  <a:pt x="302" y="266"/>
                </a:lnTo>
                <a:lnTo>
                  <a:pt x="304" y="260"/>
                </a:lnTo>
                <a:lnTo>
                  <a:pt x="302" y="254"/>
                </a:lnTo>
                <a:lnTo>
                  <a:pt x="300" y="250"/>
                </a:lnTo>
                <a:lnTo>
                  <a:pt x="294" y="246"/>
                </a:lnTo>
                <a:lnTo>
                  <a:pt x="288" y="244"/>
                </a:lnTo>
                <a:lnTo>
                  <a:pt x="282" y="246"/>
                </a:lnTo>
                <a:lnTo>
                  <a:pt x="278" y="250"/>
                </a:lnTo>
                <a:lnTo>
                  <a:pt x="274" y="254"/>
                </a:lnTo>
                <a:lnTo>
                  <a:pt x="272" y="260"/>
                </a:lnTo>
                <a:lnTo>
                  <a:pt x="274" y="266"/>
                </a:lnTo>
                <a:lnTo>
                  <a:pt x="278" y="270"/>
                </a:lnTo>
                <a:lnTo>
                  <a:pt x="282" y="274"/>
                </a:lnTo>
                <a:lnTo>
                  <a:pt x="288" y="276"/>
                </a:lnTo>
                <a:close/>
                <a:moveTo>
                  <a:pt x="438" y="276"/>
                </a:moveTo>
                <a:lnTo>
                  <a:pt x="438" y="276"/>
                </a:lnTo>
                <a:lnTo>
                  <a:pt x="444" y="274"/>
                </a:lnTo>
                <a:lnTo>
                  <a:pt x="448" y="270"/>
                </a:lnTo>
                <a:lnTo>
                  <a:pt x="452" y="266"/>
                </a:lnTo>
                <a:lnTo>
                  <a:pt x="454" y="260"/>
                </a:lnTo>
                <a:lnTo>
                  <a:pt x="452" y="254"/>
                </a:lnTo>
                <a:lnTo>
                  <a:pt x="448" y="250"/>
                </a:lnTo>
                <a:lnTo>
                  <a:pt x="444" y="246"/>
                </a:lnTo>
                <a:lnTo>
                  <a:pt x="438" y="244"/>
                </a:lnTo>
                <a:lnTo>
                  <a:pt x="432" y="246"/>
                </a:lnTo>
                <a:lnTo>
                  <a:pt x="426" y="250"/>
                </a:lnTo>
                <a:lnTo>
                  <a:pt x="424" y="254"/>
                </a:lnTo>
                <a:lnTo>
                  <a:pt x="422" y="260"/>
                </a:lnTo>
                <a:lnTo>
                  <a:pt x="424" y="266"/>
                </a:lnTo>
                <a:lnTo>
                  <a:pt x="426" y="270"/>
                </a:lnTo>
                <a:lnTo>
                  <a:pt x="432" y="274"/>
                </a:lnTo>
                <a:lnTo>
                  <a:pt x="438" y="276"/>
                </a:lnTo>
                <a:close/>
                <a:moveTo>
                  <a:pt x="224" y="494"/>
                </a:moveTo>
                <a:lnTo>
                  <a:pt x="502" y="494"/>
                </a:lnTo>
                <a:lnTo>
                  <a:pt x="502" y="306"/>
                </a:lnTo>
                <a:lnTo>
                  <a:pt x="224" y="306"/>
                </a:lnTo>
                <a:lnTo>
                  <a:pt x="224" y="494"/>
                </a:lnTo>
                <a:close/>
                <a:moveTo>
                  <a:pt x="360" y="440"/>
                </a:moveTo>
                <a:lnTo>
                  <a:pt x="360" y="440"/>
                </a:lnTo>
                <a:lnTo>
                  <a:pt x="400" y="388"/>
                </a:lnTo>
                <a:lnTo>
                  <a:pt x="408" y="374"/>
                </a:lnTo>
                <a:lnTo>
                  <a:pt x="410" y="364"/>
                </a:lnTo>
                <a:lnTo>
                  <a:pt x="410" y="358"/>
                </a:lnTo>
                <a:lnTo>
                  <a:pt x="408" y="354"/>
                </a:lnTo>
                <a:lnTo>
                  <a:pt x="404" y="352"/>
                </a:lnTo>
                <a:lnTo>
                  <a:pt x="400" y="350"/>
                </a:lnTo>
                <a:lnTo>
                  <a:pt x="394" y="352"/>
                </a:lnTo>
                <a:lnTo>
                  <a:pt x="390" y="358"/>
                </a:lnTo>
                <a:lnTo>
                  <a:pt x="390" y="364"/>
                </a:lnTo>
                <a:lnTo>
                  <a:pt x="388" y="370"/>
                </a:lnTo>
                <a:lnTo>
                  <a:pt x="362" y="370"/>
                </a:lnTo>
                <a:lnTo>
                  <a:pt x="362" y="360"/>
                </a:lnTo>
                <a:lnTo>
                  <a:pt x="364" y="354"/>
                </a:lnTo>
                <a:lnTo>
                  <a:pt x="366" y="346"/>
                </a:lnTo>
                <a:lnTo>
                  <a:pt x="370" y="342"/>
                </a:lnTo>
                <a:lnTo>
                  <a:pt x="376" y="338"/>
                </a:lnTo>
                <a:lnTo>
                  <a:pt x="382" y="334"/>
                </a:lnTo>
                <a:lnTo>
                  <a:pt x="390" y="332"/>
                </a:lnTo>
                <a:lnTo>
                  <a:pt x="398" y="332"/>
                </a:lnTo>
                <a:lnTo>
                  <a:pt x="414" y="334"/>
                </a:lnTo>
                <a:lnTo>
                  <a:pt x="420" y="336"/>
                </a:lnTo>
                <a:lnTo>
                  <a:pt x="426" y="340"/>
                </a:lnTo>
                <a:lnTo>
                  <a:pt x="430" y="344"/>
                </a:lnTo>
                <a:lnTo>
                  <a:pt x="434" y="350"/>
                </a:lnTo>
                <a:lnTo>
                  <a:pt x="436" y="356"/>
                </a:lnTo>
                <a:lnTo>
                  <a:pt x="436" y="366"/>
                </a:lnTo>
                <a:lnTo>
                  <a:pt x="434" y="376"/>
                </a:lnTo>
                <a:lnTo>
                  <a:pt x="430" y="388"/>
                </a:lnTo>
                <a:lnTo>
                  <a:pt x="424" y="398"/>
                </a:lnTo>
                <a:lnTo>
                  <a:pt x="418" y="410"/>
                </a:lnTo>
                <a:lnTo>
                  <a:pt x="402" y="428"/>
                </a:lnTo>
                <a:lnTo>
                  <a:pt x="388" y="444"/>
                </a:lnTo>
                <a:lnTo>
                  <a:pt x="438" y="444"/>
                </a:lnTo>
                <a:lnTo>
                  <a:pt x="438" y="464"/>
                </a:lnTo>
                <a:lnTo>
                  <a:pt x="360" y="464"/>
                </a:lnTo>
                <a:lnTo>
                  <a:pt x="360" y="440"/>
                </a:lnTo>
                <a:close/>
                <a:moveTo>
                  <a:pt x="288" y="354"/>
                </a:moveTo>
                <a:lnTo>
                  <a:pt x="288" y="354"/>
                </a:lnTo>
                <a:lnTo>
                  <a:pt x="302" y="344"/>
                </a:lnTo>
                <a:lnTo>
                  <a:pt x="314" y="334"/>
                </a:lnTo>
                <a:lnTo>
                  <a:pt x="338" y="334"/>
                </a:lnTo>
                <a:lnTo>
                  <a:pt x="338" y="464"/>
                </a:lnTo>
                <a:lnTo>
                  <a:pt x="310" y="464"/>
                </a:lnTo>
                <a:lnTo>
                  <a:pt x="310" y="364"/>
                </a:lnTo>
                <a:lnTo>
                  <a:pt x="300" y="372"/>
                </a:lnTo>
                <a:lnTo>
                  <a:pt x="288" y="378"/>
                </a:lnTo>
                <a:lnTo>
                  <a:pt x="288" y="35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/>
          <a:lstStyle/>
          <a:p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040224" y="6227686"/>
            <a:ext cx="12843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chemeClr val="accent4"/>
                </a:solidFill>
              </a:rPr>
              <a:t>£233,000 gross</a:t>
            </a:r>
            <a:endParaRPr lang="en-GB" sz="1200" b="1" dirty="0"/>
          </a:p>
        </p:txBody>
      </p:sp>
      <p:sp>
        <p:nvSpPr>
          <p:cNvPr id="6" name="Rectangle 5"/>
          <p:cNvSpPr/>
          <p:nvPr/>
        </p:nvSpPr>
        <p:spPr>
          <a:xfrm>
            <a:off x="189432" y="1351948"/>
            <a:ext cx="503728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buSzPct val="100000"/>
            </a:pPr>
            <a:r>
              <a:rPr lang="en-GB" sz="1000" dirty="0">
                <a:solidFill>
                  <a:srgbClr val="000000"/>
                </a:solidFill>
                <a:ea typeface="KaiTi" pitchFamily="49" charset="-122"/>
                <a:cs typeface="Arial"/>
              </a:rPr>
              <a:t>ABC1 25-44’s are trendsetters living heavily-edited, hyper-active lives. This makes them notoriously hard-to-reach through traditional media channels. </a:t>
            </a:r>
            <a:r>
              <a:rPr lang="en-GB" sz="1000" dirty="0" smtClean="0">
                <a:solidFill>
                  <a:srgbClr val="000000"/>
                </a:solidFill>
                <a:ea typeface="KaiTi" pitchFamily="49" charset="-122"/>
                <a:cs typeface="Arial"/>
              </a:rPr>
              <a:t>One </a:t>
            </a:r>
            <a:r>
              <a:rPr lang="en-GB" sz="1000" dirty="0">
                <a:solidFill>
                  <a:srgbClr val="000000"/>
                </a:solidFill>
                <a:ea typeface="KaiTi" pitchFamily="49" charset="-122"/>
                <a:cs typeface="Arial"/>
              </a:rPr>
              <a:t>exception is their cinema habits, which remain sacred – a powerful passion point. They consider film and the wider cinema experience to be a part of their social lives, </a:t>
            </a:r>
            <a:r>
              <a:rPr lang="en-GB" sz="1000" dirty="0" smtClean="0">
                <a:solidFill>
                  <a:srgbClr val="000000"/>
                </a:solidFill>
                <a:ea typeface="KaiTi" pitchFamily="49" charset="-122"/>
                <a:cs typeface="Arial"/>
              </a:rPr>
              <a:t>and they’re </a:t>
            </a:r>
            <a:r>
              <a:rPr lang="en-GB" sz="1000" dirty="0">
                <a:solidFill>
                  <a:srgbClr val="000000"/>
                </a:solidFill>
                <a:ea typeface="KaiTi" pitchFamily="49" charset="-122"/>
                <a:cs typeface="Arial"/>
              </a:rPr>
              <a:t>film ambassadors amongst their friends. </a:t>
            </a:r>
          </a:p>
        </p:txBody>
      </p:sp>
      <p:sp>
        <p:nvSpPr>
          <p:cNvPr id="29" name="Text Placeholder 22"/>
          <p:cNvSpPr>
            <a:spLocks noGrp="1"/>
          </p:cNvSpPr>
          <p:nvPr>
            <p:ph type="body" sz="quarter" idx="18"/>
          </p:nvPr>
        </p:nvSpPr>
        <p:spPr>
          <a:xfrm>
            <a:off x="188977" y="1109465"/>
            <a:ext cx="4553654" cy="344487"/>
          </a:xfrm>
        </p:spPr>
        <p:txBody>
          <a:bodyPr/>
          <a:lstStyle/>
          <a:p>
            <a:r>
              <a:rPr lang="en-US" dirty="0" smtClean="0"/>
              <a:t>Reaching an ABC1 audience</a:t>
            </a:r>
            <a:endParaRPr lang="en-US" dirty="0"/>
          </a:p>
        </p:txBody>
      </p:sp>
      <p:sp>
        <p:nvSpPr>
          <p:cNvPr id="26" name="Text Placeholder 22"/>
          <p:cNvSpPr>
            <a:spLocks noGrp="1"/>
          </p:cNvSpPr>
          <p:nvPr>
            <p:ph type="body" sz="quarter" idx="18"/>
          </p:nvPr>
        </p:nvSpPr>
        <p:spPr>
          <a:xfrm>
            <a:off x="188977" y="2310790"/>
            <a:ext cx="4553654" cy="344487"/>
          </a:xfrm>
        </p:spPr>
        <p:txBody>
          <a:bodyPr/>
          <a:lstStyle/>
          <a:p>
            <a:r>
              <a:rPr lang="en-US" dirty="0" smtClean="0"/>
              <a:t>Investment – Six Months Sponsorship</a:t>
            </a:r>
            <a:endParaRPr lang="en-US" dirty="0"/>
          </a:p>
        </p:txBody>
      </p:sp>
      <p:sp>
        <p:nvSpPr>
          <p:cNvPr id="27" name="Freeform 261"/>
          <p:cNvSpPr>
            <a:spLocks noEditPoints="1"/>
          </p:cNvSpPr>
          <p:nvPr/>
        </p:nvSpPr>
        <p:spPr bwMode="auto">
          <a:xfrm>
            <a:off x="5710611" y="4788899"/>
            <a:ext cx="538363" cy="538363"/>
          </a:xfrm>
          <a:custGeom>
            <a:avLst/>
            <a:gdLst>
              <a:gd name="T0" fmla="*/ 364 w 726"/>
              <a:gd name="T1" fmla="*/ 0 h 726"/>
              <a:gd name="T2" fmla="*/ 290 w 726"/>
              <a:gd name="T3" fmla="*/ 8 h 726"/>
              <a:gd name="T4" fmla="*/ 222 w 726"/>
              <a:gd name="T5" fmla="*/ 28 h 726"/>
              <a:gd name="T6" fmla="*/ 160 w 726"/>
              <a:gd name="T7" fmla="*/ 62 h 726"/>
              <a:gd name="T8" fmla="*/ 108 w 726"/>
              <a:gd name="T9" fmla="*/ 106 h 726"/>
              <a:gd name="T10" fmla="*/ 62 w 726"/>
              <a:gd name="T11" fmla="*/ 160 h 726"/>
              <a:gd name="T12" fmla="*/ 30 w 726"/>
              <a:gd name="T13" fmla="*/ 222 h 726"/>
              <a:gd name="T14" fmla="*/ 8 w 726"/>
              <a:gd name="T15" fmla="*/ 290 h 726"/>
              <a:gd name="T16" fmla="*/ 0 w 726"/>
              <a:gd name="T17" fmla="*/ 362 h 726"/>
              <a:gd name="T18" fmla="*/ 2 w 726"/>
              <a:gd name="T19" fmla="*/ 400 h 726"/>
              <a:gd name="T20" fmla="*/ 18 w 726"/>
              <a:gd name="T21" fmla="*/ 470 h 726"/>
              <a:gd name="T22" fmla="*/ 44 w 726"/>
              <a:gd name="T23" fmla="*/ 536 h 726"/>
              <a:gd name="T24" fmla="*/ 84 w 726"/>
              <a:gd name="T25" fmla="*/ 594 h 726"/>
              <a:gd name="T26" fmla="*/ 134 w 726"/>
              <a:gd name="T27" fmla="*/ 642 h 726"/>
              <a:gd name="T28" fmla="*/ 190 w 726"/>
              <a:gd name="T29" fmla="*/ 682 h 726"/>
              <a:gd name="T30" fmla="*/ 256 w 726"/>
              <a:gd name="T31" fmla="*/ 710 h 726"/>
              <a:gd name="T32" fmla="*/ 326 w 726"/>
              <a:gd name="T33" fmla="*/ 724 h 726"/>
              <a:gd name="T34" fmla="*/ 364 w 726"/>
              <a:gd name="T35" fmla="*/ 726 h 726"/>
              <a:gd name="T36" fmla="*/ 436 w 726"/>
              <a:gd name="T37" fmla="*/ 718 h 726"/>
              <a:gd name="T38" fmla="*/ 506 w 726"/>
              <a:gd name="T39" fmla="*/ 698 h 726"/>
              <a:gd name="T40" fmla="*/ 566 w 726"/>
              <a:gd name="T41" fmla="*/ 664 h 726"/>
              <a:gd name="T42" fmla="*/ 620 w 726"/>
              <a:gd name="T43" fmla="*/ 620 h 726"/>
              <a:gd name="T44" fmla="*/ 664 w 726"/>
              <a:gd name="T45" fmla="*/ 566 h 726"/>
              <a:gd name="T46" fmla="*/ 698 w 726"/>
              <a:gd name="T47" fmla="*/ 504 h 726"/>
              <a:gd name="T48" fmla="*/ 720 w 726"/>
              <a:gd name="T49" fmla="*/ 436 h 726"/>
              <a:gd name="T50" fmla="*/ 726 w 726"/>
              <a:gd name="T51" fmla="*/ 362 h 726"/>
              <a:gd name="T52" fmla="*/ 724 w 726"/>
              <a:gd name="T53" fmla="*/ 326 h 726"/>
              <a:gd name="T54" fmla="*/ 710 w 726"/>
              <a:gd name="T55" fmla="*/ 254 h 726"/>
              <a:gd name="T56" fmla="*/ 682 w 726"/>
              <a:gd name="T57" fmla="*/ 190 h 726"/>
              <a:gd name="T58" fmla="*/ 644 w 726"/>
              <a:gd name="T59" fmla="*/ 132 h 726"/>
              <a:gd name="T60" fmla="*/ 594 w 726"/>
              <a:gd name="T61" fmla="*/ 82 h 726"/>
              <a:gd name="T62" fmla="*/ 536 w 726"/>
              <a:gd name="T63" fmla="*/ 44 h 726"/>
              <a:gd name="T64" fmla="*/ 472 w 726"/>
              <a:gd name="T65" fmla="*/ 16 h 726"/>
              <a:gd name="T66" fmla="*/ 400 w 726"/>
              <a:gd name="T67" fmla="*/ 2 h 726"/>
              <a:gd name="T68" fmla="*/ 482 w 726"/>
              <a:gd name="T69" fmla="*/ 586 h 726"/>
              <a:gd name="T70" fmla="*/ 480 w 726"/>
              <a:gd name="T71" fmla="*/ 590 h 726"/>
              <a:gd name="T72" fmla="*/ 252 w 726"/>
              <a:gd name="T73" fmla="*/ 592 h 726"/>
              <a:gd name="T74" fmla="*/ 248 w 726"/>
              <a:gd name="T75" fmla="*/ 590 h 726"/>
              <a:gd name="T76" fmla="*/ 246 w 726"/>
              <a:gd name="T77" fmla="*/ 530 h 726"/>
              <a:gd name="T78" fmla="*/ 248 w 726"/>
              <a:gd name="T79" fmla="*/ 526 h 726"/>
              <a:gd name="T80" fmla="*/ 476 w 726"/>
              <a:gd name="T81" fmla="*/ 524 h 726"/>
              <a:gd name="T82" fmla="*/ 480 w 726"/>
              <a:gd name="T83" fmla="*/ 526 h 726"/>
              <a:gd name="T84" fmla="*/ 482 w 726"/>
              <a:gd name="T85" fmla="*/ 586 h 726"/>
              <a:gd name="T86" fmla="*/ 504 w 726"/>
              <a:gd name="T87" fmla="*/ 486 h 726"/>
              <a:gd name="T88" fmla="*/ 500 w 726"/>
              <a:gd name="T89" fmla="*/ 500 h 726"/>
              <a:gd name="T90" fmla="*/ 486 w 726"/>
              <a:gd name="T91" fmla="*/ 504 h 726"/>
              <a:gd name="T92" fmla="*/ 242 w 726"/>
              <a:gd name="T93" fmla="*/ 504 h 726"/>
              <a:gd name="T94" fmla="*/ 228 w 726"/>
              <a:gd name="T95" fmla="*/ 500 h 726"/>
              <a:gd name="T96" fmla="*/ 224 w 726"/>
              <a:gd name="T97" fmla="*/ 486 h 726"/>
              <a:gd name="T98" fmla="*/ 224 w 726"/>
              <a:gd name="T99" fmla="*/ 146 h 726"/>
              <a:gd name="T100" fmla="*/ 228 w 726"/>
              <a:gd name="T101" fmla="*/ 134 h 726"/>
              <a:gd name="T102" fmla="*/ 242 w 726"/>
              <a:gd name="T103" fmla="*/ 128 h 726"/>
              <a:gd name="T104" fmla="*/ 486 w 726"/>
              <a:gd name="T105" fmla="*/ 128 h 726"/>
              <a:gd name="T106" fmla="*/ 500 w 726"/>
              <a:gd name="T107" fmla="*/ 134 h 726"/>
              <a:gd name="T108" fmla="*/ 504 w 726"/>
              <a:gd name="T109" fmla="*/ 146 h 726"/>
              <a:gd name="T110" fmla="*/ 260 w 726"/>
              <a:gd name="T111" fmla="*/ 468 h 726"/>
              <a:gd name="T112" fmla="*/ 468 w 726"/>
              <a:gd name="T113" fmla="*/ 166 h 726"/>
              <a:gd name="T114" fmla="*/ 260 w 726"/>
              <a:gd name="T115" fmla="*/ 468 h 72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726" h="726"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4" y="82"/>
                </a:lnTo>
                <a:lnTo>
                  <a:pt x="108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30" y="222"/>
                </a:lnTo>
                <a:lnTo>
                  <a:pt x="18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8" y="470"/>
                </a:lnTo>
                <a:lnTo>
                  <a:pt x="30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8" y="620"/>
                </a:lnTo>
                <a:lnTo>
                  <a:pt x="134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2" y="710"/>
                </a:lnTo>
                <a:lnTo>
                  <a:pt x="506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4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20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20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4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6" y="28"/>
                </a:lnTo>
                <a:lnTo>
                  <a:pt x="472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482" y="586"/>
                </a:moveTo>
                <a:lnTo>
                  <a:pt x="482" y="586"/>
                </a:lnTo>
                <a:lnTo>
                  <a:pt x="480" y="590"/>
                </a:lnTo>
                <a:lnTo>
                  <a:pt x="476" y="592"/>
                </a:lnTo>
                <a:lnTo>
                  <a:pt x="252" y="592"/>
                </a:lnTo>
                <a:lnTo>
                  <a:pt x="248" y="590"/>
                </a:lnTo>
                <a:lnTo>
                  <a:pt x="246" y="586"/>
                </a:lnTo>
                <a:lnTo>
                  <a:pt x="246" y="530"/>
                </a:lnTo>
                <a:lnTo>
                  <a:pt x="248" y="526"/>
                </a:lnTo>
                <a:lnTo>
                  <a:pt x="252" y="524"/>
                </a:lnTo>
                <a:lnTo>
                  <a:pt x="476" y="524"/>
                </a:lnTo>
                <a:lnTo>
                  <a:pt x="480" y="526"/>
                </a:lnTo>
                <a:lnTo>
                  <a:pt x="482" y="530"/>
                </a:lnTo>
                <a:lnTo>
                  <a:pt x="482" y="586"/>
                </a:lnTo>
                <a:close/>
                <a:moveTo>
                  <a:pt x="504" y="486"/>
                </a:moveTo>
                <a:lnTo>
                  <a:pt x="504" y="486"/>
                </a:lnTo>
                <a:lnTo>
                  <a:pt x="504" y="494"/>
                </a:lnTo>
                <a:lnTo>
                  <a:pt x="500" y="500"/>
                </a:lnTo>
                <a:lnTo>
                  <a:pt x="494" y="504"/>
                </a:lnTo>
                <a:lnTo>
                  <a:pt x="486" y="504"/>
                </a:lnTo>
                <a:lnTo>
                  <a:pt x="242" y="504"/>
                </a:lnTo>
                <a:lnTo>
                  <a:pt x="234" y="504"/>
                </a:lnTo>
                <a:lnTo>
                  <a:pt x="228" y="500"/>
                </a:lnTo>
                <a:lnTo>
                  <a:pt x="224" y="494"/>
                </a:lnTo>
                <a:lnTo>
                  <a:pt x="224" y="486"/>
                </a:lnTo>
                <a:lnTo>
                  <a:pt x="224" y="146"/>
                </a:lnTo>
                <a:lnTo>
                  <a:pt x="224" y="140"/>
                </a:lnTo>
                <a:lnTo>
                  <a:pt x="228" y="134"/>
                </a:lnTo>
                <a:lnTo>
                  <a:pt x="234" y="130"/>
                </a:lnTo>
                <a:lnTo>
                  <a:pt x="242" y="128"/>
                </a:lnTo>
                <a:lnTo>
                  <a:pt x="486" y="128"/>
                </a:lnTo>
                <a:lnTo>
                  <a:pt x="494" y="130"/>
                </a:lnTo>
                <a:lnTo>
                  <a:pt x="500" y="134"/>
                </a:lnTo>
                <a:lnTo>
                  <a:pt x="504" y="140"/>
                </a:lnTo>
                <a:lnTo>
                  <a:pt x="504" y="146"/>
                </a:lnTo>
                <a:lnTo>
                  <a:pt x="504" y="486"/>
                </a:lnTo>
                <a:close/>
                <a:moveTo>
                  <a:pt x="260" y="468"/>
                </a:moveTo>
                <a:lnTo>
                  <a:pt x="468" y="468"/>
                </a:lnTo>
                <a:lnTo>
                  <a:pt x="468" y="166"/>
                </a:lnTo>
                <a:lnTo>
                  <a:pt x="260" y="166"/>
                </a:lnTo>
                <a:lnTo>
                  <a:pt x="260" y="46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Text Placeholder 66"/>
          <p:cNvSpPr>
            <a:spLocks noGrp="1"/>
          </p:cNvSpPr>
          <p:nvPr>
            <p:ph type="body" sz="quarter" idx="16"/>
          </p:nvPr>
        </p:nvSpPr>
        <p:spPr>
          <a:xfrm>
            <a:off x="6257276" y="4729565"/>
            <a:ext cx="3719194" cy="749775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1200" b="1" dirty="0" smtClean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Foyer</a:t>
            </a:r>
          </a:p>
          <a:p>
            <a:pPr>
              <a:lnSpc>
                <a:spcPct val="90000"/>
              </a:lnSpc>
            </a:pPr>
            <a:r>
              <a:rPr lang="en-GB" dirty="0" smtClean="0">
                <a:solidFill>
                  <a:srgbClr val="FFFFFF"/>
                </a:solidFill>
                <a:ea typeface="KaiTi" pitchFamily="49" charset="-122"/>
                <a:cs typeface="Arial" pitchFamily="34" charset="0"/>
              </a:rPr>
              <a:t>Totems in foyer will provide a highly visible branded presence, counter cards will continue this on the box office and in the bar once a month on days of the Members’ Screenings. </a:t>
            </a:r>
            <a:endParaRPr lang="en-GB" dirty="0">
              <a:solidFill>
                <a:srgbClr val="FFFFFF"/>
              </a:solidFill>
              <a:ea typeface="KaiTi" pitchFamily="49" charset="-122"/>
              <a:cs typeface="Arial" pitchFamily="34" charset="0"/>
            </a:endParaRPr>
          </a:p>
        </p:txBody>
      </p:sp>
      <p:sp>
        <p:nvSpPr>
          <p:cNvPr id="35" name="Text Placeholder 1"/>
          <p:cNvSpPr>
            <a:spLocks noGrp="1"/>
          </p:cNvSpPr>
          <p:nvPr>
            <p:ph type="body" sz="quarter" idx="20"/>
          </p:nvPr>
        </p:nvSpPr>
        <p:spPr>
          <a:xfrm>
            <a:off x="6365501" y="1118774"/>
            <a:ext cx="1451143" cy="1162268"/>
          </a:xfrm>
          <a:noFill/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en-US" sz="1400" b="1" dirty="0" smtClean="0"/>
              <a:t>68% </a:t>
            </a:r>
            <a:br>
              <a:rPr lang="en-US" sz="1400" b="1" dirty="0" smtClean="0"/>
            </a:br>
            <a:r>
              <a:rPr lang="en-US" sz="1000" dirty="0" smtClean="0"/>
              <a:t>visit </a:t>
            </a:r>
            <a:r>
              <a:rPr lang="en-US" sz="1000" dirty="0" err="1" smtClean="0"/>
              <a:t>Picturehouse</a:t>
            </a:r>
            <a:r>
              <a:rPr lang="en-US" sz="1000" dirty="0" smtClean="0"/>
              <a:t> website to find out more information </a:t>
            </a:r>
            <a:r>
              <a:rPr lang="en-US" sz="1000" dirty="0"/>
              <a:t>about films and </a:t>
            </a:r>
            <a:r>
              <a:rPr lang="en-US" sz="1000" dirty="0" smtClean="0"/>
              <a:t>times</a:t>
            </a:r>
            <a:r>
              <a:rPr lang="en-US" sz="1000" baseline="30000" dirty="0">
                <a:latin typeface="Arial"/>
                <a:cs typeface="Arial"/>
              </a:rPr>
              <a:t>1</a:t>
            </a:r>
          </a:p>
        </p:txBody>
      </p:sp>
      <p:sp>
        <p:nvSpPr>
          <p:cNvPr id="36" name="Freeform 253"/>
          <p:cNvSpPr>
            <a:spLocks noEditPoints="1"/>
          </p:cNvSpPr>
          <p:nvPr/>
        </p:nvSpPr>
        <p:spPr bwMode="auto">
          <a:xfrm>
            <a:off x="5646854" y="1181603"/>
            <a:ext cx="718648" cy="721381"/>
          </a:xfrm>
          <a:custGeom>
            <a:avLst/>
            <a:gdLst>
              <a:gd name="T0" fmla="*/ 256 w 726"/>
              <a:gd name="T1" fmla="*/ 16 h 726"/>
              <a:gd name="T2" fmla="*/ 106 w 726"/>
              <a:gd name="T3" fmla="*/ 106 h 726"/>
              <a:gd name="T4" fmla="*/ 16 w 726"/>
              <a:gd name="T5" fmla="*/ 254 h 726"/>
              <a:gd name="T6" fmla="*/ 2 w 726"/>
              <a:gd name="T7" fmla="*/ 400 h 726"/>
              <a:gd name="T8" fmla="*/ 62 w 726"/>
              <a:gd name="T9" fmla="*/ 566 h 726"/>
              <a:gd name="T10" fmla="*/ 190 w 726"/>
              <a:gd name="T11" fmla="*/ 682 h 726"/>
              <a:gd name="T12" fmla="*/ 364 w 726"/>
              <a:gd name="T13" fmla="*/ 726 h 726"/>
              <a:gd name="T14" fmla="*/ 504 w 726"/>
              <a:gd name="T15" fmla="*/ 698 h 726"/>
              <a:gd name="T16" fmla="*/ 644 w 726"/>
              <a:gd name="T17" fmla="*/ 594 h 726"/>
              <a:gd name="T18" fmla="*/ 718 w 726"/>
              <a:gd name="T19" fmla="*/ 436 h 726"/>
              <a:gd name="T20" fmla="*/ 718 w 726"/>
              <a:gd name="T21" fmla="*/ 290 h 726"/>
              <a:gd name="T22" fmla="*/ 644 w 726"/>
              <a:gd name="T23" fmla="*/ 132 h 726"/>
              <a:gd name="T24" fmla="*/ 504 w 726"/>
              <a:gd name="T25" fmla="*/ 28 h 726"/>
              <a:gd name="T26" fmla="*/ 558 w 726"/>
              <a:gd name="T27" fmla="*/ 206 h 726"/>
              <a:gd name="T28" fmla="*/ 566 w 726"/>
              <a:gd name="T29" fmla="*/ 234 h 726"/>
              <a:gd name="T30" fmla="*/ 576 w 726"/>
              <a:gd name="T31" fmla="*/ 244 h 726"/>
              <a:gd name="T32" fmla="*/ 590 w 726"/>
              <a:gd name="T33" fmla="*/ 278 h 726"/>
              <a:gd name="T34" fmla="*/ 564 w 726"/>
              <a:gd name="T35" fmla="*/ 268 h 726"/>
              <a:gd name="T36" fmla="*/ 532 w 726"/>
              <a:gd name="T37" fmla="*/ 220 h 726"/>
              <a:gd name="T38" fmla="*/ 124 w 726"/>
              <a:gd name="T39" fmla="*/ 206 h 726"/>
              <a:gd name="T40" fmla="*/ 150 w 726"/>
              <a:gd name="T41" fmla="*/ 224 h 726"/>
              <a:gd name="T42" fmla="*/ 124 w 726"/>
              <a:gd name="T43" fmla="*/ 238 h 726"/>
              <a:gd name="T44" fmla="*/ 124 w 726"/>
              <a:gd name="T45" fmla="*/ 252 h 726"/>
              <a:gd name="T46" fmla="*/ 160 w 726"/>
              <a:gd name="T47" fmla="*/ 234 h 726"/>
              <a:gd name="T48" fmla="*/ 196 w 726"/>
              <a:gd name="T49" fmla="*/ 206 h 726"/>
              <a:gd name="T50" fmla="*/ 192 w 726"/>
              <a:gd name="T51" fmla="*/ 234 h 726"/>
              <a:gd name="T52" fmla="*/ 150 w 726"/>
              <a:gd name="T53" fmla="*/ 274 h 726"/>
              <a:gd name="T54" fmla="*/ 604 w 726"/>
              <a:gd name="T55" fmla="*/ 428 h 726"/>
              <a:gd name="T56" fmla="*/ 578 w 726"/>
              <a:gd name="T57" fmla="*/ 336 h 726"/>
              <a:gd name="T58" fmla="*/ 576 w 726"/>
              <a:gd name="T59" fmla="*/ 370 h 726"/>
              <a:gd name="T60" fmla="*/ 586 w 726"/>
              <a:gd name="T61" fmla="*/ 414 h 726"/>
              <a:gd name="T62" fmla="*/ 604 w 726"/>
              <a:gd name="T63" fmla="*/ 502 h 726"/>
              <a:gd name="T64" fmla="*/ 576 w 726"/>
              <a:gd name="T65" fmla="*/ 464 h 726"/>
              <a:gd name="T66" fmla="*/ 550 w 726"/>
              <a:gd name="T67" fmla="*/ 366 h 726"/>
              <a:gd name="T68" fmla="*/ 562 w 726"/>
              <a:gd name="T69" fmla="*/ 470 h 726"/>
              <a:gd name="T70" fmla="*/ 134 w 726"/>
              <a:gd name="T71" fmla="*/ 520 h 726"/>
              <a:gd name="T72" fmla="*/ 164 w 726"/>
              <a:gd name="T73" fmla="*/ 470 h 726"/>
              <a:gd name="T74" fmla="*/ 178 w 726"/>
              <a:gd name="T75" fmla="*/ 366 h 726"/>
              <a:gd name="T76" fmla="*/ 150 w 726"/>
              <a:gd name="T77" fmla="*/ 464 h 726"/>
              <a:gd name="T78" fmla="*/ 124 w 726"/>
              <a:gd name="T79" fmla="*/ 456 h 726"/>
              <a:gd name="T80" fmla="*/ 150 w 726"/>
              <a:gd name="T81" fmla="*/ 370 h 726"/>
              <a:gd name="T82" fmla="*/ 150 w 726"/>
              <a:gd name="T83" fmla="*/ 336 h 726"/>
              <a:gd name="T84" fmla="*/ 124 w 726"/>
              <a:gd name="T85" fmla="*/ 428 h 726"/>
              <a:gd name="T86" fmla="*/ 148 w 726"/>
              <a:gd name="T87" fmla="*/ 290 h 726"/>
              <a:gd name="T88" fmla="*/ 150 w 726"/>
              <a:gd name="T89" fmla="*/ 290 h 726"/>
              <a:gd name="T90" fmla="*/ 184 w 726"/>
              <a:gd name="T91" fmla="*/ 268 h 726"/>
              <a:gd name="T92" fmla="*/ 210 w 726"/>
              <a:gd name="T93" fmla="*/ 220 h 726"/>
              <a:gd name="T94" fmla="*/ 238 w 726"/>
              <a:gd name="T95" fmla="*/ 206 h 726"/>
              <a:gd name="T96" fmla="*/ 516 w 726"/>
              <a:gd name="T97" fmla="*/ 206 h 726"/>
              <a:gd name="T98" fmla="*/ 526 w 726"/>
              <a:gd name="T99" fmla="*/ 246 h 726"/>
              <a:gd name="T100" fmla="*/ 562 w 726"/>
              <a:gd name="T101" fmla="*/ 282 h 726"/>
              <a:gd name="T102" fmla="*/ 576 w 726"/>
              <a:gd name="T103" fmla="*/ 290 h 726"/>
              <a:gd name="T104" fmla="*/ 588 w 726"/>
              <a:gd name="T105" fmla="*/ 292 h 726"/>
              <a:gd name="T106" fmla="*/ 604 w 726"/>
              <a:gd name="T107" fmla="*/ 320 h 726"/>
              <a:gd name="T108" fmla="*/ 592 w 726"/>
              <a:gd name="T109" fmla="*/ 236 h 726"/>
              <a:gd name="T110" fmla="*/ 572 w 726"/>
              <a:gd name="T111" fmla="*/ 212 h 726"/>
              <a:gd name="T112" fmla="*/ 540 w 726"/>
              <a:gd name="T113" fmla="*/ 302 h 726"/>
              <a:gd name="T114" fmla="*/ 234 w 726"/>
              <a:gd name="T115" fmla="*/ 234 h 726"/>
              <a:gd name="T116" fmla="*/ 186 w 726"/>
              <a:gd name="T117" fmla="*/ 302 h 726"/>
              <a:gd name="T118" fmla="*/ 206 w 726"/>
              <a:gd name="T119" fmla="*/ 394 h 726"/>
              <a:gd name="T120" fmla="*/ 184 w 726"/>
              <a:gd name="T121" fmla="*/ 492 h 726"/>
              <a:gd name="T122" fmla="*/ 522 w 726"/>
              <a:gd name="T123" fmla="*/ 420 h 726"/>
              <a:gd name="T124" fmla="*/ 532 w 726"/>
              <a:gd name="T125" fmla="*/ 324 h 72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726" h="726"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6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30" y="222"/>
                </a:lnTo>
                <a:lnTo>
                  <a:pt x="16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6" y="470"/>
                </a:lnTo>
                <a:lnTo>
                  <a:pt x="30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6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2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4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18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18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4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2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558" y="206"/>
                </a:moveTo>
                <a:lnTo>
                  <a:pt x="558" y="206"/>
                </a:lnTo>
                <a:lnTo>
                  <a:pt x="560" y="220"/>
                </a:lnTo>
                <a:lnTo>
                  <a:pt x="566" y="234"/>
                </a:lnTo>
                <a:lnTo>
                  <a:pt x="572" y="238"/>
                </a:lnTo>
                <a:lnTo>
                  <a:pt x="576" y="244"/>
                </a:lnTo>
                <a:lnTo>
                  <a:pt x="590" y="250"/>
                </a:lnTo>
                <a:lnTo>
                  <a:pt x="604" y="252"/>
                </a:lnTo>
                <a:lnTo>
                  <a:pt x="604" y="280"/>
                </a:lnTo>
                <a:lnTo>
                  <a:pt x="590" y="278"/>
                </a:lnTo>
                <a:lnTo>
                  <a:pt x="576" y="274"/>
                </a:lnTo>
                <a:lnTo>
                  <a:pt x="564" y="268"/>
                </a:lnTo>
                <a:lnTo>
                  <a:pt x="552" y="258"/>
                </a:lnTo>
                <a:lnTo>
                  <a:pt x="542" y="246"/>
                </a:lnTo>
                <a:lnTo>
                  <a:pt x="536" y="234"/>
                </a:lnTo>
                <a:lnTo>
                  <a:pt x="532" y="220"/>
                </a:lnTo>
                <a:lnTo>
                  <a:pt x="530" y="206"/>
                </a:lnTo>
                <a:lnTo>
                  <a:pt x="558" y="206"/>
                </a:lnTo>
                <a:close/>
                <a:moveTo>
                  <a:pt x="124" y="206"/>
                </a:moveTo>
                <a:lnTo>
                  <a:pt x="156" y="206"/>
                </a:lnTo>
                <a:lnTo>
                  <a:pt x="156" y="212"/>
                </a:lnTo>
                <a:lnTo>
                  <a:pt x="154" y="218"/>
                </a:lnTo>
                <a:lnTo>
                  <a:pt x="150" y="224"/>
                </a:lnTo>
                <a:lnTo>
                  <a:pt x="146" y="230"/>
                </a:lnTo>
                <a:lnTo>
                  <a:pt x="142" y="234"/>
                </a:lnTo>
                <a:lnTo>
                  <a:pt x="136" y="236"/>
                </a:lnTo>
                <a:lnTo>
                  <a:pt x="130" y="238"/>
                </a:lnTo>
                <a:lnTo>
                  <a:pt x="124" y="238"/>
                </a:lnTo>
                <a:lnTo>
                  <a:pt x="124" y="206"/>
                </a:lnTo>
                <a:close/>
                <a:moveTo>
                  <a:pt x="124" y="252"/>
                </a:moveTo>
                <a:lnTo>
                  <a:pt x="124" y="252"/>
                </a:lnTo>
                <a:lnTo>
                  <a:pt x="138" y="250"/>
                </a:lnTo>
                <a:lnTo>
                  <a:pt x="150" y="244"/>
                </a:lnTo>
                <a:lnTo>
                  <a:pt x="156" y="238"/>
                </a:lnTo>
                <a:lnTo>
                  <a:pt x="160" y="234"/>
                </a:lnTo>
                <a:lnTo>
                  <a:pt x="168" y="220"/>
                </a:lnTo>
                <a:lnTo>
                  <a:pt x="170" y="206"/>
                </a:lnTo>
                <a:lnTo>
                  <a:pt x="196" y="206"/>
                </a:lnTo>
                <a:lnTo>
                  <a:pt x="196" y="220"/>
                </a:lnTo>
                <a:lnTo>
                  <a:pt x="192" y="234"/>
                </a:lnTo>
                <a:lnTo>
                  <a:pt x="184" y="246"/>
                </a:lnTo>
                <a:lnTo>
                  <a:pt x="174" y="258"/>
                </a:lnTo>
                <a:lnTo>
                  <a:pt x="164" y="268"/>
                </a:lnTo>
                <a:lnTo>
                  <a:pt x="150" y="274"/>
                </a:lnTo>
                <a:lnTo>
                  <a:pt x="138" y="278"/>
                </a:lnTo>
                <a:lnTo>
                  <a:pt x="124" y="280"/>
                </a:lnTo>
                <a:lnTo>
                  <a:pt x="124" y="252"/>
                </a:lnTo>
                <a:close/>
                <a:moveTo>
                  <a:pt x="604" y="428"/>
                </a:moveTo>
                <a:lnTo>
                  <a:pt x="604" y="428"/>
                </a:lnTo>
                <a:lnTo>
                  <a:pt x="594" y="406"/>
                </a:lnTo>
                <a:lnTo>
                  <a:pt x="586" y="382"/>
                </a:lnTo>
                <a:lnTo>
                  <a:pt x="580" y="360"/>
                </a:lnTo>
                <a:lnTo>
                  <a:pt x="578" y="336"/>
                </a:lnTo>
                <a:lnTo>
                  <a:pt x="576" y="344"/>
                </a:lnTo>
                <a:lnTo>
                  <a:pt x="576" y="370"/>
                </a:lnTo>
                <a:lnTo>
                  <a:pt x="580" y="392"/>
                </a:lnTo>
                <a:lnTo>
                  <a:pt x="586" y="414"/>
                </a:lnTo>
                <a:lnTo>
                  <a:pt x="594" y="436"/>
                </a:lnTo>
                <a:lnTo>
                  <a:pt x="604" y="456"/>
                </a:lnTo>
                <a:lnTo>
                  <a:pt x="604" y="502"/>
                </a:lnTo>
                <a:lnTo>
                  <a:pt x="590" y="484"/>
                </a:lnTo>
                <a:lnTo>
                  <a:pt x="576" y="464"/>
                </a:lnTo>
                <a:lnTo>
                  <a:pt x="566" y="440"/>
                </a:lnTo>
                <a:lnTo>
                  <a:pt x="558" y="416"/>
                </a:lnTo>
                <a:lnTo>
                  <a:pt x="552" y="392"/>
                </a:lnTo>
                <a:lnTo>
                  <a:pt x="550" y="366"/>
                </a:lnTo>
                <a:lnTo>
                  <a:pt x="548" y="394"/>
                </a:lnTo>
                <a:lnTo>
                  <a:pt x="550" y="420"/>
                </a:lnTo>
                <a:lnTo>
                  <a:pt x="554" y="444"/>
                </a:lnTo>
                <a:lnTo>
                  <a:pt x="562" y="470"/>
                </a:lnTo>
                <a:lnTo>
                  <a:pt x="574" y="492"/>
                </a:lnTo>
                <a:lnTo>
                  <a:pt x="582" y="506"/>
                </a:lnTo>
                <a:lnTo>
                  <a:pt x="592" y="520"/>
                </a:lnTo>
                <a:lnTo>
                  <a:pt x="134" y="520"/>
                </a:lnTo>
                <a:lnTo>
                  <a:pt x="144" y="506"/>
                </a:lnTo>
                <a:lnTo>
                  <a:pt x="154" y="492"/>
                </a:lnTo>
                <a:lnTo>
                  <a:pt x="164" y="470"/>
                </a:lnTo>
                <a:lnTo>
                  <a:pt x="172" y="444"/>
                </a:lnTo>
                <a:lnTo>
                  <a:pt x="178" y="420"/>
                </a:lnTo>
                <a:lnTo>
                  <a:pt x="180" y="394"/>
                </a:lnTo>
                <a:lnTo>
                  <a:pt x="178" y="366"/>
                </a:lnTo>
                <a:lnTo>
                  <a:pt x="174" y="392"/>
                </a:lnTo>
                <a:lnTo>
                  <a:pt x="170" y="416"/>
                </a:lnTo>
                <a:lnTo>
                  <a:pt x="162" y="440"/>
                </a:lnTo>
                <a:lnTo>
                  <a:pt x="150" y="464"/>
                </a:lnTo>
                <a:lnTo>
                  <a:pt x="138" y="484"/>
                </a:lnTo>
                <a:lnTo>
                  <a:pt x="124" y="502"/>
                </a:lnTo>
                <a:lnTo>
                  <a:pt x="124" y="456"/>
                </a:lnTo>
                <a:lnTo>
                  <a:pt x="134" y="436"/>
                </a:lnTo>
                <a:lnTo>
                  <a:pt x="142" y="414"/>
                </a:lnTo>
                <a:lnTo>
                  <a:pt x="148" y="392"/>
                </a:lnTo>
                <a:lnTo>
                  <a:pt x="150" y="370"/>
                </a:lnTo>
                <a:lnTo>
                  <a:pt x="150" y="356"/>
                </a:lnTo>
                <a:lnTo>
                  <a:pt x="150" y="344"/>
                </a:lnTo>
                <a:lnTo>
                  <a:pt x="150" y="336"/>
                </a:lnTo>
                <a:lnTo>
                  <a:pt x="146" y="360"/>
                </a:lnTo>
                <a:lnTo>
                  <a:pt x="142" y="382"/>
                </a:lnTo>
                <a:lnTo>
                  <a:pt x="134" y="406"/>
                </a:lnTo>
                <a:lnTo>
                  <a:pt x="124" y="428"/>
                </a:lnTo>
                <a:lnTo>
                  <a:pt x="124" y="294"/>
                </a:lnTo>
                <a:lnTo>
                  <a:pt x="140" y="292"/>
                </a:lnTo>
                <a:lnTo>
                  <a:pt x="148" y="290"/>
                </a:lnTo>
                <a:lnTo>
                  <a:pt x="150" y="290"/>
                </a:lnTo>
                <a:lnTo>
                  <a:pt x="166" y="282"/>
                </a:lnTo>
                <a:lnTo>
                  <a:pt x="174" y="278"/>
                </a:lnTo>
                <a:lnTo>
                  <a:pt x="184" y="268"/>
                </a:lnTo>
                <a:lnTo>
                  <a:pt x="194" y="258"/>
                </a:lnTo>
                <a:lnTo>
                  <a:pt x="200" y="246"/>
                </a:lnTo>
                <a:lnTo>
                  <a:pt x="206" y="234"/>
                </a:lnTo>
                <a:lnTo>
                  <a:pt x="210" y="220"/>
                </a:lnTo>
                <a:lnTo>
                  <a:pt x="210" y="206"/>
                </a:lnTo>
                <a:lnTo>
                  <a:pt x="238" y="206"/>
                </a:lnTo>
                <a:lnTo>
                  <a:pt x="490" y="206"/>
                </a:lnTo>
                <a:lnTo>
                  <a:pt x="516" y="206"/>
                </a:lnTo>
                <a:lnTo>
                  <a:pt x="518" y="220"/>
                </a:lnTo>
                <a:lnTo>
                  <a:pt x="520" y="234"/>
                </a:lnTo>
                <a:lnTo>
                  <a:pt x="526" y="246"/>
                </a:lnTo>
                <a:lnTo>
                  <a:pt x="534" y="258"/>
                </a:lnTo>
                <a:lnTo>
                  <a:pt x="542" y="268"/>
                </a:lnTo>
                <a:lnTo>
                  <a:pt x="554" y="278"/>
                </a:lnTo>
                <a:lnTo>
                  <a:pt x="562" y="282"/>
                </a:lnTo>
                <a:lnTo>
                  <a:pt x="576" y="290"/>
                </a:lnTo>
                <a:lnTo>
                  <a:pt x="578" y="290"/>
                </a:lnTo>
                <a:lnTo>
                  <a:pt x="580" y="290"/>
                </a:lnTo>
                <a:lnTo>
                  <a:pt x="588" y="292"/>
                </a:lnTo>
                <a:lnTo>
                  <a:pt x="604" y="294"/>
                </a:lnTo>
                <a:lnTo>
                  <a:pt x="604" y="320"/>
                </a:lnTo>
                <a:lnTo>
                  <a:pt x="604" y="428"/>
                </a:lnTo>
                <a:close/>
                <a:moveTo>
                  <a:pt x="604" y="238"/>
                </a:moveTo>
                <a:lnTo>
                  <a:pt x="604" y="238"/>
                </a:lnTo>
                <a:lnTo>
                  <a:pt x="598" y="238"/>
                </a:lnTo>
                <a:lnTo>
                  <a:pt x="592" y="236"/>
                </a:lnTo>
                <a:lnTo>
                  <a:pt x="586" y="234"/>
                </a:lnTo>
                <a:lnTo>
                  <a:pt x="580" y="230"/>
                </a:lnTo>
                <a:lnTo>
                  <a:pt x="576" y="224"/>
                </a:lnTo>
                <a:lnTo>
                  <a:pt x="574" y="218"/>
                </a:lnTo>
                <a:lnTo>
                  <a:pt x="572" y="212"/>
                </a:lnTo>
                <a:lnTo>
                  <a:pt x="572" y="206"/>
                </a:lnTo>
                <a:lnTo>
                  <a:pt x="604" y="206"/>
                </a:lnTo>
                <a:lnTo>
                  <a:pt x="604" y="238"/>
                </a:lnTo>
                <a:close/>
                <a:moveTo>
                  <a:pt x="540" y="302"/>
                </a:moveTo>
                <a:lnTo>
                  <a:pt x="540" y="302"/>
                </a:lnTo>
                <a:lnTo>
                  <a:pt x="524" y="288"/>
                </a:lnTo>
                <a:lnTo>
                  <a:pt x="510" y="272"/>
                </a:lnTo>
                <a:lnTo>
                  <a:pt x="500" y="254"/>
                </a:lnTo>
                <a:lnTo>
                  <a:pt x="492" y="234"/>
                </a:lnTo>
                <a:lnTo>
                  <a:pt x="234" y="234"/>
                </a:lnTo>
                <a:lnTo>
                  <a:pt x="228" y="254"/>
                </a:lnTo>
                <a:lnTo>
                  <a:pt x="216" y="272"/>
                </a:lnTo>
                <a:lnTo>
                  <a:pt x="202" y="288"/>
                </a:lnTo>
                <a:lnTo>
                  <a:pt x="186" y="302"/>
                </a:lnTo>
                <a:lnTo>
                  <a:pt x="196" y="324"/>
                </a:lnTo>
                <a:lnTo>
                  <a:pt x="202" y="348"/>
                </a:lnTo>
                <a:lnTo>
                  <a:pt x="206" y="370"/>
                </a:lnTo>
                <a:lnTo>
                  <a:pt x="206" y="394"/>
                </a:lnTo>
                <a:lnTo>
                  <a:pt x="206" y="420"/>
                </a:lnTo>
                <a:lnTo>
                  <a:pt x="200" y="444"/>
                </a:lnTo>
                <a:lnTo>
                  <a:pt x="194" y="468"/>
                </a:lnTo>
                <a:lnTo>
                  <a:pt x="184" y="492"/>
                </a:lnTo>
                <a:lnTo>
                  <a:pt x="544" y="492"/>
                </a:lnTo>
                <a:lnTo>
                  <a:pt x="534" y="468"/>
                </a:lnTo>
                <a:lnTo>
                  <a:pt x="526" y="444"/>
                </a:lnTo>
                <a:lnTo>
                  <a:pt x="522" y="420"/>
                </a:lnTo>
                <a:lnTo>
                  <a:pt x="520" y="394"/>
                </a:lnTo>
                <a:lnTo>
                  <a:pt x="522" y="370"/>
                </a:lnTo>
                <a:lnTo>
                  <a:pt x="526" y="348"/>
                </a:lnTo>
                <a:lnTo>
                  <a:pt x="532" y="324"/>
                </a:lnTo>
                <a:lnTo>
                  <a:pt x="540" y="30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/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88977" y="6406358"/>
            <a:ext cx="212750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accent4"/>
                </a:solidFill>
              </a:rPr>
              <a:t>(inclusive of net production costs*)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97726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ivider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Watermark design template" id="{9D1F7800-D88B-4456-B4D7-D80839F0DC16}" vid="{48A69CA1-4DF5-4556-B86D-B299B8F349FA}"/>
    </a:ext>
  </a:extLst>
</a:theme>
</file>

<file path=ppt/theme/theme2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179E9E3-37F6-48A1-9F8E-150B0F8195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DCM_Template_130806_2-1</Template>
  <TotalTime>0</TotalTime>
  <Words>762</Words>
  <Application>Microsoft Office PowerPoint</Application>
  <PresentationFormat>Custom</PresentationFormat>
  <Paragraphs>72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KaiTi</vt:lpstr>
      <vt:lpstr>Arial</vt:lpstr>
      <vt:lpstr>Century Gothic</vt:lpstr>
      <vt:lpstr>Helvetica</vt:lpstr>
      <vt:lpstr>Impact</vt:lpstr>
      <vt:lpstr>Wingdings</vt:lpstr>
      <vt:lpstr>Divider Slides</vt:lpstr>
      <vt:lpstr>think-cell Slide</vt:lpstr>
      <vt:lpstr>PICTUREHOUSE RECOMMENDS </vt:lpstr>
      <vt:lpstr>PICTUREHOUSE RECOMMENDS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2013-08-06T13:16:29Z</dcterms:created>
  <dcterms:modified xsi:type="dcterms:W3CDTF">2015-09-15T16:18:15Z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</Properties>
</file>