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57" r:id="rId2"/>
  </p:sldMasterIdLst>
  <p:notesMasterIdLst>
    <p:notesMasterId r:id="rId9"/>
  </p:notesMasterIdLst>
  <p:handoutMasterIdLst>
    <p:handoutMasterId r:id="rId10"/>
  </p:handoutMasterIdLst>
  <p:sldIdLst>
    <p:sldId id="2145704366" r:id="rId3"/>
    <p:sldId id="2145704369" r:id="rId4"/>
    <p:sldId id="2145704364" r:id="rId5"/>
    <p:sldId id="470" r:id="rId6"/>
    <p:sldId id="428" r:id="rId7"/>
    <p:sldId id="2145704368" r:id="rId8"/>
  </p:sldIdLst>
  <p:sldSz cx="13442950" cy="7561263"/>
  <p:notesSz cx="6858000" cy="9144000"/>
  <p:custDataLst>
    <p:tags r:id="rId11"/>
  </p:custDataLst>
  <p:defaultTextStyle>
    <a:defPPr>
      <a:defRPr lang="en-US"/>
    </a:defPPr>
    <a:lvl1pPr marL="0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0923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1844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2769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23691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04613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85535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66458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47378" algn="l" defTabSz="9618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8" userDrawn="1">
          <p15:clr>
            <a:srgbClr val="A4A3A4"/>
          </p15:clr>
        </p15:guide>
        <p15:guide id="2" orient="horz" pos="4624" userDrawn="1">
          <p15:clr>
            <a:srgbClr val="A4A3A4"/>
          </p15:clr>
        </p15:guide>
        <p15:guide id="3" orient="horz" pos="1513" userDrawn="1">
          <p15:clr>
            <a:srgbClr val="A4A3A4"/>
          </p15:clr>
        </p15:guide>
        <p15:guide id="4" orient="horz" pos="1220" userDrawn="1">
          <p15:clr>
            <a:srgbClr val="A4A3A4"/>
          </p15:clr>
        </p15:guide>
        <p15:guide id="5" orient="horz" pos="879" userDrawn="1">
          <p15:clr>
            <a:srgbClr val="A4A3A4"/>
          </p15:clr>
        </p15:guide>
        <p15:guide id="6" orient="horz" pos="1154" userDrawn="1">
          <p15:clr>
            <a:srgbClr val="A4A3A4"/>
          </p15:clr>
        </p15:guide>
        <p15:guide id="7" orient="horz" pos="1860" userDrawn="1">
          <p15:clr>
            <a:srgbClr val="A4A3A4"/>
          </p15:clr>
        </p15:guide>
        <p15:guide id="8" orient="horz" pos="1919" userDrawn="1">
          <p15:clr>
            <a:srgbClr val="A4A3A4"/>
          </p15:clr>
        </p15:guide>
        <p15:guide id="9" orient="horz" pos="2613" userDrawn="1">
          <p15:clr>
            <a:srgbClr val="A4A3A4"/>
          </p15:clr>
        </p15:guide>
        <p15:guide id="10" orient="horz" pos="2899" userDrawn="1">
          <p15:clr>
            <a:srgbClr val="A4A3A4"/>
          </p15:clr>
        </p15:guide>
        <p15:guide id="11" orient="horz" pos="3243" userDrawn="1">
          <p15:clr>
            <a:srgbClr val="A4A3A4"/>
          </p15:clr>
        </p15:guide>
        <p15:guide id="12" orient="horz" pos="3675" userDrawn="1">
          <p15:clr>
            <a:srgbClr val="A4A3A4"/>
          </p15:clr>
        </p15:guide>
        <p15:guide id="13" orient="horz" pos="4285" userDrawn="1">
          <p15:clr>
            <a:srgbClr val="A4A3A4"/>
          </p15:clr>
        </p15:guide>
        <p15:guide id="14" orient="horz" pos="3316" userDrawn="1">
          <p15:clr>
            <a:srgbClr val="A4A3A4"/>
          </p15:clr>
        </p15:guide>
        <p15:guide id="15" orient="horz" pos="3597" userDrawn="1">
          <p15:clr>
            <a:srgbClr val="A4A3A4"/>
          </p15:clr>
        </p15:guide>
        <p15:guide id="16" orient="horz" pos="4008" userDrawn="1">
          <p15:clr>
            <a:srgbClr val="A4A3A4"/>
          </p15:clr>
        </p15:guide>
        <p15:guide id="17" orient="horz" pos="4357" userDrawn="1">
          <p15:clr>
            <a:srgbClr val="A4A3A4"/>
          </p15:clr>
        </p15:guide>
        <p15:guide id="18" orient="horz" pos="3937" userDrawn="1">
          <p15:clr>
            <a:srgbClr val="A4A3A4"/>
          </p15:clr>
        </p15:guide>
        <p15:guide id="19" orient="horz" pos="2962" userDrawn="1">
          <p15:clr>
            <a:srgbClr val="A4A3A4"/>
          </p15:clr>
        </p15:guide>
        <p15:guide id="20" orient="horz" pos="2547" userDrawn="1">
          <p15:clr>
            <a:srgbClr val="A4A3A4"/>
          </p15:clr>
        </p15:guide>
        <p15:guide id="21" orient="horz" pos="2265" userDrawn="1">
          <p15:clr>
            <a:srgbClr val="A4A3A4"/>
          </p15:clr>
        </p15:guide>
        <p15:guide id="22" orient="horz" pos="2201" userDrawn="1">
          <p15:clr>
            <a:srgbClr val="A4A3A4"/>
          </p15:clr>
        </p15:guide>
        <p15:guide id="23" orient="horz" pos="183" userDrawn="1">
          <p15:clr>
            <a:srgbClr val="A4A3A4"/>
          </p15:clr>
        </p15:guide>
        <p15:guide id="24" orient="horz" pos="467" userDrawn="1">
          <p15:clr>
            <a:srgbClr val="A4A3A4"/>
          </p15:clr>
        </p15:guide>
        <p15:guide id="25" orient="horz" pos="525" userDrawn="1">
          <p15:clr>
            <a:srgbClr val="A4A3A4"/>
          </p15:clr>
        </p15:guide>
        <p15:guide id="26" orient="horz" pos="807" userDrawn="1">
          <p15:clr>
            <a:srgbClr val="A4A3A4"/>
          </p15:clr>
        </p15:guide>
        <p15:guide id="27" pos="240" userDrawn="1">
          <p15:clr>
            <a:srgbClr val="A4A3A4"/>
          </p15:clr>
        </p15:guide>
        <p15:guide id="28" pos="4290" userDrawn="1">
          <p15:clr>
            <a:srgbClr val="A4A3A4"/>
          </p15:clr>
        </p15:guide>
        <p15:guide id="29" pos="833" userDrawn="1">
          <p15:clr>
            <a:srgbClr val="A4A3A4"/>
          </p15:clr>
        </p15:guide>
        <p15:guide id="30" pos="919" userDrawn="1">
          <p15:clr>
            <a:srgbClr val="A4A3A4"/>
          </p15:clr>
        </p15:guide>
        <p15:guide id="31" pos="1495" userDrawn="1">
          <p15:clr>
            <a:srgbClr val="A4A3A4"/>
          </p15:clr>
        </p15:guide>
        <p15:guide id="32" pos="1595" userDrawn="1">
          <p15:clr>
            <a:srgbClr val="A4A3A4"/>
          </p15:clr>
        </p15:guide>
        <p15:guide id="33" pos="2172" userDrawn="1">
          <p15:clr>
            <a:srgbClr val="A4A3A4"/>
          </p15:clr>
        </p15:guide>
        <p15:guide id="34" pos="2274" userDrawn="1">
          <p15:clr>
            <a:srgbClr val="A4A3A4"/>
          </p15:clr>
        </p15:guide>
        <p15:guide id="35" pos="2851" userDrawn="1">
          <p15:clr>
            <a:srgbClr val="A4A3A4"/>
          </p15:clr>
        </p15:guide>
        <p15:guide id="36" pos="2942" userDrawn="1">
          <p15:clr>
            <a:srgbClr val="A4A3A4"/>
          </p15:clr>
        </p15:guide>
        <p15:guide id="37" pos="3550" userDrawn="1">
          <p15:clr>
            <a:srgbClr val="A4A3A4"/>
          </p15:clr>
        </p15:guide>
        <p15:guide id="38" pos="3646" userDrawn="1">
          <p15:clr>
            <a:srgbClr val="A4A3A4"/>
          </p15:clr>
        </p15:guide>
        <p15:guide id="39" pos="4195" userDrawn="1">
          <p15:clr>
            <a:srgbClr val="A4A3A4"/>
          </p15:clr>
        </p15:guide>
        <p15:guide id="40" pos="4847" userDrawn="1">
          <p15:clr>
            <a:srgbClr val="A4A3A4"/>
          </p15:clr>
        </p15:guide>
        <p15:guide id="41" pos="4949" userDrawn="1">
          <p15:clr>
            <a:srgbClr val="A4A3A4"/>
          </p15:clr>
        </p15:guide>
        <p15:guide id="42" pos="5534" userDrawn="1">
          <p15:clr>
            <a:srgbClr val="A4A3A4"/>
          </p15:clr>
        </p15:guide>
        <p15:guide id="43" pos="5636" userDrawn="1">
          <p15:clr>
            <a:srgbClr val="A4A3A4"/>
          </p15:clr>
        </p15:guide>
        <p15:guide id="44" pos="6205" userDrawn="1">
          <p15:clr>
            <a:srgbClr val="A4A3A4"/>
          </p15:clr>
        </p15:guide>
        <p15:guide id="45" pos="6314" userDrawn="1">
          <p15:clr>
            <a:srgbClr val="A4A3A4"/>
          </p15:clr>
        </p15:guide>
        <p15:guide id="46" pos="6886" userDrawn="1">
          <p15:clr>
            <a:srgbClr val="A4A3A4"/>
          </p15:clr>
        </p15:guide>
        <p15:guide id="47" pos="6990" userDrawn="1">
          <p15:clr>
            <a:srgbClr val="A4A3A4"/>
          </p15:clr>
        </p15:guide>
        <p15:guide id="48" pos="7568" userDrawn="1">
          <p15:clr>
            <a:srgbClr val="A4A3A4"/>
          </p15:clr>
        </p15:guide>
        <p15:guide id="49" pos="7659" userDrawn="1">
          <p15:clr>
            <a:srgbClr val="A4A3A4"/>
          </p15:clr>
        </p15:guide>
        <p15:guide id="50" pos="823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576C"/>
    <a:srgbClr val="FFFFFF"/>
    <a:srgbClr val="000000"/>
    <a:srgbClr val="00863D"/>
    <a:srgbClr val="33006F"/>
    <a:srgbClr val="FB3449"/>
    <a:srgbClr val="CAC8C8"/>
    <a:srgbClr val="8547AD"/>
    <a:srgbClr val="0099A8"/>
    <a:srgbClr val="DFDE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727" autoAdjust="0"/>
    <p:restoredTop sz="93792" autoAdjust="0"/>
  </p:normalViewPr>
  <p:slideViewPr>
    <p:cSldViewPr snapToGrid="0">
      <p:cViewPr varScale="1">
        <p:scale>
          <a:sx n="98" d="100"/>
          <a:sy n="98" d="100"/>
        </p:scale>
        <p:origin x="162" y="90"/>
      </p:cViewPr>
      <p:guideLst>
        <p:guide orient="horz" pos="1578"/>
        <p:guide orient="horz" pos="4624"/>
        <p:guide orient="horz" pos="1513"/>
        <p:guide orient="horz" pos="1220"/>
        <p:guide orient="horz" pos="879"/>
        <p:guide orient="horz" pos="1154"/>
        <p:guide orient="horz" pos="1860"/>
        <p:guide orient="horz" pos="1919"/>
        <p:guide orient="horz" pos="2613"/>
        <p:guide orient="horz" pos="2899"/>
        <p:guide orient="horz" pos="3243"/>
        <p:guide orient="horz" pos="3675"/>
        <p:guide orient="horz" pos="4285"/>
        <p:guide orient="horz" pos="3316"/>
        <p:guide orient="horz" pos="3597"/>
        <p:guide orient="horz" pos="4008"/>
        <p:guide orient="horz" pos="4357"/>
        <p:guide orient="horz" pos="3937"/>
        <p:guide orient="horz" pos="2962"/>
        <p:guide orient="horz" pos="2547"/>
        <p:guide orient="horz" pos="2265"/>
        <p:guide orient="horz" pos="2201"/>
        <p:guide orient="horz" pos="183"/>
        <p:guide orient="horz" pos="467"/>
        <p:guide orient="horz" pos="525"/>
        <p:guide orient="horz" pos="807"/>
        <p:guide pos="240"/>
        <p:guide pos="4290"/>
        <p:guide pos="833"/>
        <p:guide pos="919"/>
        <p:guide pos="1495"/>
        <p:guide pos="1595"/>
        <p:guide pos="2172"/>
        <p:guide pos="2274"/>
        <p:guide pos="2851"/>
        <p:guide pos="2942"/>
        <p:guide pos="3550"/>
        <p:guide pos="3646"/>
        <p:guide pos="4195"/>
        <p:guide pos="4847"/>
        <p:guide pos="4949"/>
        <p:guide pos="5534"/>
        <p:guide pos="5636"/>
        <p:guide pos="6205"/>
        <p:guide pos="6314"/>
        <p:guide pos="6886"/>
        <p:guide pos="6990"/>
        <p:guide pos="7568"/>
        <p:guide pos="7659"/>
        <p:guide pos="823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21096"/>
    </p:cViewPr>
  </p:sorterViewPr>
  <p:notesViewPr>
    <p:cSldViewPr snapToGrid="0" showGuides="1">
      <p:cViewPr varScale="1">
        <p:scale>
          <a:sx n="133" d="100"/>
          <a:sy n="133" d="100"/>
        </p:scale>
        <p:origin x="379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245549873013667E-2"/>
          <c:y val="0.32577267991468611"/>
          <c:w val="0.91046525083152741"/>
          <c:h val="0.48261674748940386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16-34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BCF7731E-F474-4A0A-BDAD-95BDF86DAAB6}" type="VALUE">
                      <a:rPr lang="en-US" sz="1400" smtClean="0"/>
                      <a:pPr>
                        <a:defRPr sz="1400" b="1">
                          <a:solidFill>
                            <a:srgbClr val="FFFFFF"/>
                          </a:solidFill>
                        </a:defRPr>
                      </a:pPr>
                      <a:t>[VALUE]</a:t>
                    </a:fld>
                    <a:r>
                      <a:rPr lang="en-US" sz="1400"/>
                      <a:t> 16-34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3F97-405E-B8CF-1FC4B1D12C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</c:f>
              <c:strCache>
                <c:ptCount val="1"/>
                <c:pt idx="0">
                  <c:v>Ready Player One</c:v>
                </c:pt>
              </c:strCache>
            </c:strRef>
          </c:cat>
          <c:val>
            <c:numRef>
              <c:f>Sheet1!$B$3</c:f>
              <c:numCache>
                <c:formatCode>0%</c:formatCode>
                <c:ptCount val="1"/>
                <c:pt idx="0">
                  <c:v>0.47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46-44B0-9F00-274F1E23A4FD}"/>
            </c:ext>
          </c:extLst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35-44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</c:f>
              <c:strCache>
                <c:ptCount val="1"/>
                <c:pt idx="0">
                  <c:v>Ready Player One</c:v>
                </c:pt>
              </c:strCache>
            </c:strRef>
          </c:cat>
          <c:val>
            <c:numRef>
              <c:f>Sheet1!$B$4</c:f>
              <c:numCache>
                <c:formatCode>0%</c:formatCode>
                <c:ptCount val="1"/>
                <c:pt idx="0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146-44B0-9F00-274F1E23A4FD}"/>
            </c:ext>
          </c:extLst>
        </c:ser>
        <c:ser>
          <c:idx val="2"/>
          <c:order val="2"/>
          <c:tx>
            <c:strRef>
              <c:f>Sheet1!$A$5</c:f>
              <c:strCache>
                <c:ptCount val="1"/>
                <c:pt idx="0">
                  <c:v>45-54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</c:f>
              <c:strCache>
                <c:ptCount val="1"/>
                <c:pt idx="0">
                  <c:v>Ready Player One</c:v>
                </c:pt>
              </c:strCache>
            </c:strRef>
          </c:cat>
          <c:val>
            <c:numRef>
              <c:f>Sheet1!$B$5</c:f>
              <c:numCache>
                <c:formatCode>0%</c:formatCode>
                <c:ptCount val="1"/>
                <c:pt idx="0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146-44B0-9F00-274F1E23A4FD}"/>
            </c:ext>
          </c:extLst>
        </c:ser>
        <c:ser>
          <c:idx val="3"/>
          <c:order val="3"/>
          <c:tx>
            <c:strRef>
              <c:f>Sheet1!$A$6</c:f>
              <c:strCache>
                <c:ptCount val="1"/>
                <c:pt idx="0">
                  <c:v>55+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</c:f>
              <c:strCache>
                <c:ptCount val="1"/>
                <c:pt idx="0">
                  <c:v>Ready Player One</c:v>
                </c:pt>
              </c:strCache>
            </c:strRef>
          </c:cat>
          <c:val>
            <c:numRef>
              <c:f>Sheet1!$B$6</c:f>
              <c:numCache>
                <c:formatCode>0%</c:formatCode>
                <c:ptCount val="1"/>
                <c:pt idx="0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146-44B0-9F00-274F1E23A4F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60"/>
        <c:overlap val="100"/>
        <c:axId val="438295416"/>
        <c:axId val="438299680"/>
      </c:barChart>
      <c:catAx>
        <c:axId val="43829541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solidFill>
            <a:srgbClr val="FFFFFF"/>
          </a:solidFill>
          <a:ln w="9525" cap="flat" cmpd="sng" algn="ctr">
            <a:solidFill>
              <a:schemeClr val="accent6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8299680"/>
        <c:crosses val="autoZero"/>
        <c:auto val="1"/>
        <c:lblAlgn val="ctr"/>
        <c:lblOffset val="100"/>
        <c:noMultiLvlLbl val="0"/>
      </c:catAx>
      <c:valAx>
        <c:axId val="43829968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438295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7853569915225027"/>
          <c:y val="0.69490894749791055"/>
          <c:w val="0.25776404953226689"/>
          <c:h val="5.542946719760715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accent6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626654714760346E-2"/>
          <c:y val="0.23151381964282949"/>
          <c:w val="0.90230335578163512"/>
          <c:h val="0.46529751286809978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dirty="0"/>
                      <a:t>67%</a:t>
                    </a:r>
                    <a:r>
                      <a:rPr lang="en-US" sz="1400" baseline="0" dirty="0"/>
                      <a:t> MALE </a:t>
                    </a:r>
                    <a:endParaRPr lang="en-US" sz="14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F01C-4551-91FD-AA3EFEDE96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</c:f>
              <c:strCache>
                <c:ptCount val="1"/>
                <c:pt idx="0">
                  <c:v>Ready Player One</c:v>
                </c:pt>
              </c:strCache>
            </c:strRef>
          </c:cat>
          <c:val>
            <c:numRef>
              <c:f>Sheet1!$B$3</c:f>
              <c:numCache>
                <c:formatCode>0%</c:formatCode>
                <c:ptCount val="1"/>
                <c:pt idx="0">
                  <c:v>0.67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E2-482D-8312-334B803F04DD}"/>
            </c:ext>
          </c:extLst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</c:f>
              <c:strCache>
                <c:ptCount val="1"/>
                <c:pt idx="0">
                  <c:v>Ready Player One</c:v>
                </c:pt>
              </c:strCache>
            </c:strRef>
          </c:cat>
          <c:val>
            <c:numRef>
              <c:f>Sheet1!$B$4</c:f>
              <c:numCache>
                <c:formatCode>0%</c:formatCode>
                <c:ptCount val="1"/>
                <c:pt idx="0">
                  <c:v>0.33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E2-482D-8312-334B803F04D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60"/>
        <c:overlap val="100"/>
        <c:axId val="438295416"/>
        <c:axId val="438299680"/>
      </c:barChart>
      <c:catAx>
        <c:axId val="43829541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solidFill>
            <a:srgbClr val="FFFFFF"/>
          </a:solidFill>
          <a:ln w="9525" cap="flat" cmpd="sng" algn="ctr">
            <a:solidFill>
              <a:schemeClr val="accent6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8299680"/>
        <c:crosses val="autoZero"/>
        <c:auto val="1"/>
        <c:lblAlgn val="ctr"/>
        <c:lblOffset val="100"/>
        <c:noMultiLvlLbl val="0"/>
      </c:catAx>
      <c:valAx>
        <c:axId val="43829968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438295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7075337091112731"/>
          <c:y val="0.64756107965456733"/>
          <c:w val="0.25776404953226689"/>
          <c:h val="5.542946719760715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accent6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613207655130074E-2"/>
          <c:y val="0.26236143998877826"/>
          <c:w val="0.90131681422793219"/>
          <c:h val="0.46529751286809978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ABC1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/>
                      <a:t>70%</a:t>
                    </a:r>
                    <a:r>
                      <a:rPr lang="en-US" sz="1400" baseline="0"/>
                      <a:t> ABC1</a:t>
                    </a:r>
                    <a:endParaRPr lang="en-US" sz="140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63E8-4A9E-80EB-0BF480DBAD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</c:f>
              <c:strCache>
                <c:ptCount val="1"/>
                <c:pt idx="0">
                  <c:v>Ready Player One</c:v>
                </c:pt>
              </c:strCache>
            </c:strRef>
          </c:cat>
          <c:val>
            <c:numRef>
              <c:f>Sheet1!$B$3</c:f>
              <c:numCache>
                <c:formatCode>0%</c:formatCode>
                <c:ptCount val="1"/>
                <c:pt idx="0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D3-4C36-9604-D34A0DB3EFD4}"/>
            </c:ext>
          </c:extLst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C2DE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</c:f>
              <c:strCache>
                <c:ptCount val="1"/>
                <c:pt idx="0">
                  <c:v>Ready Player One</c:v>
                </c:pt>
              </c:strCache>
            </c:strRef>
          </c:cat>
          <c:val>
            <c:numRef>
              <c:f>Sheet1!$B$4</c:f>
              <c:numCache>
                <c:formatCode>0%</c:formatCode>
                <c:ptCount val="1"/>
                <c:pt idx="0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D3-4C36-9604-D34A0DB3EFD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60"/>
        <c:overlap val="100"/>
        <c:axId val="438295416"/>
        <c:axId val="438299680"/>
      </c:barChart>
      <c:catAx>
        <c:axId val="43829541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solidFill>
            <a:srgbClr val="FFFFFF"/>
          </a:solidFill>
          <a:ln w="9525" cap="flat" cmpd="sng" algn="ctr">
            <a:solidFill>
              <a:schemeClr val="accent6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8299680"/>
        <c:crosses val="autoZero"/>
        <c:auto val="1"/>
        <c:lblAlgn val="ctr"/>
        <c:lblOffset val="100"/>
        <c:noMultiLvlLbl val="0"/>
      </c:catAx>
      <c:valAx>
        <c:axId val="43829968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438295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7075337091112731"/>
          <c:y val="0.64756107965456733"/>
          <c:w val="0.25776404953226689"/>
          <c:h val="5.542946719760715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accent6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10782-FDC2-4F7C-A018-7A502E5089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18645-DB65-E848-9EE2-8548BEAEB573}" type="datetimeFigureOut">
              <a:rPr lang="en-US" smtClean="0"/>
              <a:t>11/18/2022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83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0E036-A0EF-40EA-AC2B-818A5F8CFC1C}" type="datetimeFigureOut">
              <a:rPr lang="en-US" smtClean="0"/>
              <a:pPr/>
              <a:t>11/18/2022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36D52-512B-47DE-BC94-6C88A56CE9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996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80923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61844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42769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23691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04613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885535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366458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847378" algn="l" defTabSz="96184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936D52-512B-47DE-BC94-6C88A56CE98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38193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936D52-512B-47DE-BC94-6C88A56CE98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6530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936D52-512B-47DE-BC94-6C88A56CE98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2483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0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9.bin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1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0.bin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1.bin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3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2.bin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4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3.bin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5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4.bin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6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5.bin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9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8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2156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401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12" name="Object 1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6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70000"/>
            <a:ext cx="12413343" cy="297159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0000" y="1371821"/>
            <a:ext cx="8259575" cy="21405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000" y="1644183"/>
            <a:ext cx="8259575" cy="2487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Secondary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70000" y="2030283"/>
            <a:ext cx="8426275" cy="4210169"/>
          </a:xfrm>
        </p:spPr>
        <p:txBody>
          <a:bodyPr/>
          <a:lstStyle>
            <a:lvl1pPr>
              <a:lnSpc>
                <a:spcPts val="2000"/>
              </a:lnSpc>
              <a:defRPr sz="180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</p:spTree>
    <p:extLst>
      <p:ext uri="{BB962C8B-B14F-4D97-AF65-F5344CB8AC3E}">
        <p14:creationId xmlns:p14="http://schemas.microsoft.com/office/powerpoint/2010/main" val="123354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our Icons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Object 20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2156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8233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21" name="Object 20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6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70000"/>
            <a:ext cx="12413343" cy="276128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0000" y="1382530"/>
            <a:ext cx="8209109" cy="21405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Section Title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000" y="1662267"/>
            <a:ext cx="8209109" cy="2487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Secondary Information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9" hasCustomPrompt="1"/>
          </p:nvPr>
        </p:nvSpPr>
        <p:spPr bwMode="gray">
          <a:xfrm>
            <a:off x="6906802" y="2376189"/>
            <a:ext cx="4680000" cy="1800000"/>
          </a:xfrm>
        </p:spPr>
        <p:txBody>
          <a:bodyPr anchor="ctr"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600"/>
              </a:lnSpc>
              <a:defRPr/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idx="20" hasCustomPrompt="1"/>
          </p:nvPr>
        </p:nvSpPr>
        <p:spPr bwMode="gray">
          <a:xfrm>
            <a:off x="6906802" y="4442806"/>
            <a:ext cx="4680000" cy="1800000"/>
          </a:xfrm>
        </p:spPr>
        <p:txBody>
          <a:bodyPr anchor="ctr"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600"/>
              </a:lnSpc>
              <a:defRPr/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21" hasCustomPrompt="1"/>
          </p:nvPr>
        </p:nvSpPr>
        <p:spPr bwMode="gray">
          <a:xfrm>
            <a:off x="1930706" y="2376189"/>
            <a:ext cx="4680000" cy="1800000"/>
          </a:xfrm>
        </p:spPr>
        <p:txBody>
          <a:bodyPr anchor="ctr"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600"/>
              </a:lnSpc>
              <a:defRPr/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7" name="Content Placeholder 2"/>
          <p:cNvSpPr>
            <a:spLocks noGrp="1"/>
          </p:cNvSpPr>
          <p:nvPr>
            <p:ph idx="22" hasCustomPrompt="1"/>
          </p:nvPr>
        </p:nvSpPr>
        <p:spPr bwMode="gray">
          <a:xfrm>
            <a:off x="1930706" y="4442806"/>
            <a:ext cx="4680000" cy="1800000"/>
          </a:xfrm>
        </p:spPr>
        <p:txBody>
          <a:bodyPr anchor="ctr"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600"/>
              </a:lnSpc>
              <a:defRPr/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4276531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our Callouts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ct 16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2156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7209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17" name="Object 16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6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Content Placeholder 2"/>
          <p:cNvSpPr>
            <a:spLocks noGrp="1"/>
          </p:cNvSpPr>
          <p:nvPr>
            <p:ph idx="19" hasCustomPrompt="1"/>
          </p:nvPr>
        </p:nvSpPr>
        <p:spPr bwMode="gray">
          <a:xfrm>
            <a:off x="6833834" y="2400907"/>
            <a:ext cx="4680000" cy="1800000"/>
          </a:xfrm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5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idx="20" hasCustomPrompt="1"/>
          </p:nvPr>
        </p:nvSpPr>
        <p:spPr bwMode="gray">
          <a:xfrm>
            <a:off x="6833834" y="4385788"/>
            <a:ext cx="4680000" cy="1800000"/>
          </a:xfrm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5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21" hasCustomPrompt="1"/>
          </p:nvPr>
        </p:nvSpPr>
        <p:spPr bwMode="gray">
          <a:xfrm>
            <a:off x="1958299" y="2400907"/>
            <a:ext cx="4680000" cy="1800000"/>
          </a:xfrm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600"/>
              </a:lnSpc>
              <a:defRPr/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7" name="Content Placeholder 2"/>
          <p:cNvSpPr>
            <a:spLocks noGrp="1"/>
          </p:cNvSpPr>
          <p:nvPr>
            <p:ph idx="22" hasCustomPrompt="1"/>
          </p:nvPr>
        </p:nvSpPr>
        <p:spPr bwMode="gray">
          <a:xfrm>
            <a:off x="1958299" y="4385788"/>
            <a:ext cx="4680000" cy="1800000"/>
          </a:xfrm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5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68644"/>
            <a:ext cx="12413343" cy="315894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0000" y="1368646"/>
            <a:ext cx="8209109" cy="21405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Section Title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000" y="1649869"/>
            <a:ext cx="8209109" cy="2487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Secondary Information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1670445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Four Icons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Object 20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2156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6185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21" name="Object 20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6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70000"/>
            <a:ext cx="12413343" cy="276128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0000" y="1382530"/>
            <a:ext cx="8209109" cy="214058"/>
          </a:xfrm>
          <a:prstGeom prst="rect">
            <a:avLst/>
          </a:prstGeo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Section Title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000" y="1662267"/>
            <a:ext cx="8209109" cy="248708"/>
          </a:xfrm>
          <a:prstGeom prst="rect">
            <a:avLst/>
          </a:prstGeo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Secondary Information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9" hasCustomPrompt="1"/>
          </p:nvPr>
        </p:nvSpPr>
        <p:spPr bwMode="gray">
          <a:xfrm>
            <a:off x="6906802" y="2376189"/>
            <a:ext cx="4680000" cy="1800000"/>
          </a:xfrm>
          <a:prstGeom prst="rect">
            <a:avLst/>
          </a:prstGeom>
        </p:spPr>
        <p:txBody>
          <a:bodyPr anchor="ctr"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600"/>
              </a:lnSpc>
              <a:defRPr/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idx="20" hasCustomPrompt="1"/>
          </p:nvPr>
        </p:nvSpPr>
        <p:spPr bwMode="gray">
          <a:xfrm>
            <a:off x="6906802" y="4442806"/>
            <a:ext cx="4680000" cy="1800000"/>
          </a:xfrm>
          <a:prstGeom prst="rect">
            <a:avLst/>
          </a:prstGeom>
        </p:spPr>
        <p:txBody>
          <a:bodyPr anchor="ctr"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600"/>
              </a:lnSpc>
              <a:defRPr/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21" hasCustomPrompt="1"/>
          </p:nvPr>
        </p:nvSpPr>
        <p:spPr bwMode="gray">
          <a:xfrm>
            <a:off x="1930706" y="2376189"/>
            <a:ext cx="4680000" cy="1800000"/>
          </a:xfrm>
          <a:prstGeom prst="rect">
            <a:avLst/>
          </a:prstGeom>
        </p:spPr>
        <p:txBody>
          <a:bodyPr anchor="ctr"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600"/>
              </a:lnSpc>
              <a:defRPr/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7" name="Content Placeholder 2"/>
          <p:cNvSpPr>
            <a:spLocks noGrp="1"/>
          </p:cNvSpPr>
          <p:nvPr>
            <p:ph idx="22" hasCustomPrompt="1"/>
          </p:nvPr>
        </p:nvSpPr>
        <p:spPr bwMode="gray">
          <a:xfrm>
            <a:off x="1930706" y="4442806"/>
            <a:ext cx="4680000" cy="1800000"/>
          </a:xfrm>
          <a:prstGeom prst="rect">
            <a:avLst/>
          </a:prstGeom>
        </p:spPr>
        <p:txBody>
          <a:bodyPr anchor="ctr"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600"/>
              </a:lnSpc>
              <a:defRPr/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164809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Four Callouts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ct 16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2156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5161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17" name="Object 16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6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Content Placeholder 2"/>
          <p:cNvSpPr>
            <a:spLocks noGrp="1"/>
          </p:cNvSpPr>
          <p:nvPr>
            <p:ph idx="19" hasCustomPrompt="1"/>
          </p:nvPr>
        </p:nvSpPr>
        <p:spPr bwMode="gray">
          <a:xfrm>
            <a:off x="6833834" y="2400907"/>
            <a:ext cx="4680000" cy="1800000"/>
          </a:xfrm>
          <a:prstGeom prst="rect">
            <a:avLst/>
          </a:prstGeom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5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idx="20" hasCustomPrompt="1"/>
          </p:nvPr>
        </p:nvSpPr>
        <p:spPr bwMode="gray">
          <a:xfrm>
            <a:off x="6833834" y="4385788"/>
            <a:ext cx="4680000" cy="1800000"/>
          </a:xfrm>
          <a:prstGeom prst="rect">
            <a:avLst/>
          </a:prstGeom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5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21" hasCustomPrompt="1"/>
          </p:nvPr>
        </p:nvSpPr>
        <p:spPr bwMode="gray">
          <a:xfrm>
            <a:off x="1958299" y="2400907"/>
            <a:ext cx="4680000" cy="1800000"/>
          </a:xfrm>
          <a:prstGeom prst="rect">
            <a:avLst/>
          </a:prstGeom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600"/>
              </a:lnSpc>
              <a:defRPr/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7" name="Content Placeholder 2"/>
          <p:cNvSpPr>
            <a:spLocks noGrp="1"/>
          </p:cNvSpPr>
          <p:nvPr>
            <p:ph idx="22" hasCustomPrompt="1"/>
          </p:nvPr>
        </p:nvSpPr>
        <p:spPr bwMode="gray">
          <a:xfrm>
            <a:off x="1958299" y="4385788"/>
            <a:ext cx="4680000" cy="1800000"/>
          </a:xfrm>
          <a:prstGeom prst="rect">
            <a:avLst/>
          </a:prstGeom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5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68644"/>
            <a:ext cx="12413343" cy="315894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0000" y="1368646"/>
            <a:ext cx="8209109" cy="214058"/>
          </a:xfrm>
          <a:prstGeom prst="rect">
            <a:avLst/>
          </a:prstGeo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Section Title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000" y="1649869"/>
            <a:ext cx="8209109" cy="248708"/>
          </a:xfrm>
          <a:prstGeom prst="rect">
            <a:avLst/>
          </a:prstGeo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Secondary Information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1248106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our Larger Icons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Object 20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2156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4137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21" name="Object 20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6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70000"/>
            <a:ext cx="12413343" cy="305076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384376" y="1422203"/>
            <a:ext cx="8209109" cy="21405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Section Title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384376" y="1707709"/>
            <a:ext cx="8209109" cy="2487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Secondary Information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9" hasCustomPrompt="1"/>
          </p:nvPr>
        </p:nvSpPr>
        <p:spPr bwMode="gray">
          <a:xfrm>
            <a:off x="6856810" y="2412994"/>
            <a:ext cx="4680000" cy="1800000"/>
          </a:xfrm>
        </p:spPr>
        <p:txBody>
          <a:bodyPr/>
          <a:lstStyle>
            <a:lvl1pPr>
              <a:lnSpc>
                <a:spcPts val="19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19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5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idx="20" hasCustomPrompt="1"/>
          </p:nvPr>
        </p:nvSpPr>
        <p:spPr bwMode="gray">
          <a:xfrm>
            <a:off x="6856810" y="4445674"/>
            <a:ext cx="4680000" cy="1800000"/>
          </a:xfrm>
        </p:spPr>
        <p:txBody>
          <a:bodyPr/>
          <a:lstStyle>
            <a:lvl1pPr>
              <a:lnSpc>
                <a:spcPts val="19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19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5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21" hasCustomPrompt="1"/>
          </p:nvPr>
        </p:nvSpPr>
        <p:spPr bwMode="gray">
          <a:xfrm>
            <a:off x="1920200" y="2417034"/>
            <a:ext cx="4680000" cy="1800000"/>
          </a:xfrm>
        </p:spPr>
        <p:txBody>
          <a:bodyPr/>
          <a:lstStyle>
            <a:lvl1pPr>
              <a:lnSpc>
                <a:spcPts val="19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19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5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7" name="Content Placeholder 2"/>
          <p:cNvSpPr>
            <a:spLocks noGrp="1"/>
          </p:cNvSpPr>
          <p:nvPr>
            <p:ph idx="22" hasCustomPrompt="1"/>
          </p:nvPr>
        </p:nvSpPr>
        <p:spPr bwMode="gray">
          <a:xfrm>
            <a:off x="1920200" y="4445674"/>
            <a:ext cx="4680000" cy="1800000"/>
          </a:xfrm>
        </p:spPr>
        <p:txBody>
          <a:bodyPr/>
          <a:lstStyle>
            <a:lvl1pPr>
              <a:lnSpc>
                <a:spcPts val="19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19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5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2516121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our Larger Icons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ct 16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2156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3113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17" name="Object 16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6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Content Placeholder 2"/>
          <p:cNvSpPr>
            <a:spLocks noGrp="1"/>
          </p:cNvSpPr>
          <p:nvPr>
            <p:ph idx="19" hasCustomPrompt="1"/>
          </p:nvPr>
        </p:nvSpPr>
        <p:spPr bwMode="gray">
          <a:xfrm>
            <a:off x="6826809" y="3553112"/>
            <a:ext cx="3081873" cy="1046487"/>
          </a:xfrm>
        </p:spPr>
        <p:txBody>
          <a:bodyPr/>
          <a:lstStyle>
            <a:lvl1pPr>
              <a:lnSpc>
                <a:spcPts val="1997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1997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5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idx="20" hasCustomPrompt="1"/>
          </p:nvPr>
        </p:nvSpPr>
        <p:spPr bwMode="gray">
          <a:xfrm>
            <a:off x="10094062" y="3553112"/>
            <a:ext cx="3088538" cy="1046487"/>
          </a:xfrm>
        </p:spPr>
        <p:txBody>
          <a:bodyPr/>
          <a:lstStyle>
            <a:lvl1pPr>
              <a:lnSpc>
                <a:spcPts val="1997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1997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5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21" hasCustomPrompt="1"/>
          </p:nvPr>
        </p:nvSpPr>
        <p:spPr bwMode="gray">
          <a:xfrm>
            <a:off x="270000" y="3553112"/>
            <a:ext cx="3097101" cy="1046487"/>
          </a:xfrm>
        </p:spPr>
        <p:txBody>
          <a:bodyPr/>
          <a:lstStyle>
            <a:lvl1pPr>
              <a:lnSpc>
                <a:spcPts val="1997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1997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6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7" name="Content Placeholder 2"/>
          <p:cNvSpPr>
            <a:spLocks noGrp="1"/>
          </p:cNvSpPr>
          <p:nvPr>
            <p:ph idx="22" hasCustomPrompt="1"/>
          </p:nvPr>
        </p:nvSpPr>
        <p:spPr bwMode="gray">
          <a:xfrm>
            <a:off x="3552481" y="3553112"/>
            <a:ext cx="3088948" cy="1046487"/>
          </a:xfrm>
        </p:spPr>
        <p:txBody>
          <a:bodyPr/>
          <a:lstStyle>
            <a:lvl1pPr>
              <a:lnSpc>
                <a:spcPts val="1997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1997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5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70000"/>
            <a:ext cx="12413343" cy="297159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0000" y="1371821"/>
            <a:ext cx="8209109" cy="21405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Section Title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000" y="1668335"/>
            <a:ext cx="8209109" cy="2487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Secondary Information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86298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x Boxes with Peo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ct 16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2156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2089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17" name="Object 16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6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Content Placeholder 2"/>
          <p:cNvSpPr>
            <a:spLocks noGrp="1"/>
          </p:cNvSpPr>
          <p:nvPr>
            <p:ph idx="19" hasCustomPrompt="1"/>
          </p:nvPr>
        </p:nvSpPr>
        <p:spPr bwMode="gray">
          <a:xfrm>
            <a:off x="343930" y="4087685"/>
            <a:ext cx="4156813" cy="1003948"/>
          </a:xfrm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5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lnSpc>
                <a:spcPts val="1000"/>
              </a:lnSpc>
              <a:defRPr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21" hasCustomPrompt="1"/>
          </p:nvPr>
        </p:nvSpPr>
        <p:spPr bwMode="gray">
          <a:xfrm>
            <a:off x="343930" y="1901113"/>
            <a:ext cx="4156813" cy="1003948"/>
          </a:xfrm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6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7" name="Content Placeholder 2"/>
          <p:cNvSpPr>
            <a:spLocks noGrp="1"/>
          </p:cNvSpPr>
          <p:nvPr>
            <p:ph idx="22" hasCustomPrompt="1"/>
          </p:nvPr>
        </p:nvSpPr>
        <p:spPr bwMode="gray">
          <a:xfrm>
            <a:off x="343930" y="2984756"/>
            <a:ext cx="4156813" cy="1003948"/>
          </a:xfrm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6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29" name="Content Placeholder 2"/>
          <p:cNvSpPr>
            <a:spLocks noGrp="1"/>
          </p:cNvSpPr>
          <p:nvPr>
            <p:ph idx="23" hasCustomPrompt="1"/>
          </p:nvPr>
        </p:nvSpPr>
        <p:spPr bwMode="gray">
          <a:xfrm>
            <a:off x="8907307" y="4087685"/>
            <a:ext cx="4169403" cy="1003948"/>
          </a:xfrm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5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30" name="Content Placeholder 2"/>
          <p:cNvSpPr>
            <a:spLocks noGrp="1"/>
          </p:cNvSpPr>
          <p:nvPr>
            <p:ph idx="24" hasCustomPrompt="1"/>
          </p:nvPr>
        </p:nvSpPr>
        <p:spPr bwMode="gray">
          <a:xfrm>
            <a:off x="8907307" y="1901113"/>
            <a:ext cx="4169403" cy="1003948"/>
          </a:xfrm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5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31" name="Content Placeholder 2"/>
          <p:cNvSpPr>
            <a:spLocks noGrp="1"/>
          </p:cNvSpPr>
          <p:nvPr>
            <p:ph idx="25" hasCustomPrompt="1"/>
          </p:nvPr>
        </p:nvSpPr>
        <p:spPr bwMode="gray">
          <a:xfrm>
            <a:off x="8907307" y="2984756"/>
            <a:ext cx="4169403" cy="1003948"/>
          </a:xfrm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5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4670102" y="1936750"/>
            <a:ext cx="4115448" cy="4313238"/>
          </a:xfrm>
          <a:solidFill>
            <a:schemeClr val="accent5">
              <a:lumMod val="40000"/>
              <a:lumOff val="60000"/>
            </a:schemeClr>
          </a:solidFill>
        </p:spPr>
        <p:txBody>
          <a:bodyPr tIns="1800000" anchor="t"/>
          <a:lstStyle>
            <a:lvl1pPr algn="ctr">
              <a:defRPr sz="1200" i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2509056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70000"/>
            <a:ext cx="5962849" cy="270107"/>
          </a:xfrm>
        </p:spPr>
        <p:txBody>
          <a:bodyPr/>
          <a:lstStyle/>
          <a:p>
            <a:r>
              <a:rPr lang="en-US" dirty="0"/>
              <a:t>DOUBLE HEADED SLIDE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70000" y="2461174"/>
            <a:ext cx="5962849" cy="3788814"/>
          </a:xfrm>
          <a:prstGeom prst="rect">
            <a:avLst/>
          </a:prstGeom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6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624" y="651956"/>
            <a:ext cx="5961600" cy="436608"/>
          </a:xfrm>
          <a:prstGeom prst="rect">
            <a:avLst/>
          </a:prstGeo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Sub copy line can run to a maximum of two lines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0001" y="1502941"/>
            <a:ext cx="3718904" cy="286101"/>
          </a:xfrm>
          <a:prstGeom prst="rect">
            <a:avLst/>
          </a:prstGeo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Section Title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001" y="1761006"/>
            <a:ext cx="3718904" cy="332413"/>
          </a:xfrm>
          <a:prstGeom prst="rect">
            <a:avLst/>
          </a:prstGeo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Secondary Information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8" hasCustomPrompt="1"/>
          </p:nvPr>
        </p:nvSpPr>
        <p:spPr bwMode="gray">
          <a:xfrm>
            <a:off x="7211351" y="2461174"/>
            <a:ext cx="5961600" cy="3781359"/>
          </a:xfrm>
          <a:prstGeom prst="rect">
            <a:avLst/>
          </a:prstGeom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600"/>
              </a:lnSpc>
              <a:defRPr/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721475" y="651956"/>
            <a:ext cx="0" cy="6196176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13"/>
          <p:cNvSpPr>
            <a:spLocks noGrp="1"/>
          </p:cNvSpPr>
          <p:nvPr>
            <p:ph type="body" sz="quarter" idx="19" hasCustomPrompt="1"/>
          </p:nvPr>
        </p:nvSpPr>
        <p:spPr bwMode="gray">
          <a:xfrm>
            <a:off x="7210102" y="1502941"/>
            <a:ext cx="3718904" cy="286101"/>
          </a:xfrm>
          <a:prstGeom prst="rect">
            <a:avLst/>
          </a:prstGeo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Section Title</a:t>
            </a:r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20" hasCustomPrompt="1"/>
          </p:nvPr>
        </p:nvSpPr>
        <p:spPr bwMode="gray">
          <a:xfrm>
            <a:off x="7210102" y="1761006"/>
            <a:ext cx="3718904" cy="332413"/>
          </a:xfrm>
          <a:prstGeom prst="rect">
            <a:avLst/>
          </a:prstGeo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Secondary Information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21" hasCustomPrompt="1"/>
          </p:nvPr>
        </p:nvSpPr>
        <p:spPr bwMode="gray">
          <a:xfrm>
            <a:off x="7211351" y="651956"/>
            <a:ext cx="5961600" cy="436608"/>
          </a:xfrm>
          <a:prstGeom prst="rect">
            <a:avLst/>
          </a:prstGeo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Sub copy line can run to a maximum of two lines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2" hasCustomPrompt="1"/>
          </p:nvPr>
        </p:nvSpPr>
        <p:spPr>
          <a:xfrm>
            <a:off x="7210425" y="191581"/>
            <a:ext cx="5962650" cy="425450"/>
          </a:xfrm>
        </p:spPr>
        <p:txBody>
          <a:bodyPr/>
          <a:lstStyle>
            <a:lvl1pPr>
              <a:defRPr sz="2800" b="0" baseline="0">
                <a:solidFill>
                  <a:schemeClr val="bg1"/>
                </a:solidFill>
                <a:latin typeface="Impact" charset="0"/>
                <a:ea typeface="Impact" charset="0"/>
                <a:cs typeface="Impact" charset="0"/>
              </a:defRPr>
            </a:lvl1pPr>
          </a:lstStyle>
          <a:p>
            <a:pPr lvl="0"/>
            <a:r>
              <a:rPr lang="en-US" dirty="0"/>
              <a:t>SECOND HEADER</a:t>
            </a:r>
          </a:p>
        </p:txBody>
      </p:sp>
    </p:spTree>
    <p:extLst>
      <p:ext uri="{BB962C8B-B14F-4D97-AF65-F5344CB8AC3E}">
        <p14:creationId xmlns:p14="http://schemas.microsoft.com/office/powerpoint/2010/main" val="2578656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70000"/>
            <a:ext cx="5962849" cy="270107"/>
          </a:xfrm>
        </p:spPr>
        <p:txBody>
          <a:bodyPr/>
          <a:lstStyle/>
          <a:p>
            <a:r>
              <a:rPr lang="en-US" dirty="0"/>
              <a:t>DOUBLE HEADED SLIDE</a:t>
            </a:r>
          </a:p>
        </p:txBody>
      </p:sp>
      <p:sp>
        <p:nvSpPr>
          <p:cNvPr id="5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624" y="651956"/>
            <a:ext cx="5961600" cy="436608"/>
          </a:xfrm>
          <a:prstGeom prst="rect">
            <a:avLst/>
          </a:prstGeo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Sub copy line can run to a maximum of two lines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6721475" y="651956"/>
            <a:ext cx="0" cy="6196176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13"/>
          <p:cNvSpPr>
            <a:spLocks noGrp="1"/>
          </p:cNvSpPr>
          <p:nvPr>
            <p:ph type="body" sz="quarter" idx="21" hasCustomPrompt="1"/>
          </p:nvPr>
        </p:nvSpPr>
        <p:spPr bwMode="gray">
          <a:xfrm>
            <a:off x="7211351" y="651956"/>
            <a:ext cx="5961600" cy="436608"/>
          </a:xfrm>
          <a:prstGeom prst="rect">
            <a:avLst/>
          </a:prstGeo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Sub copy line can run to a maximum of two lines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22" hasCustomPrompt="1"/>
          </p:nvPr>
        </p:nvSpPr>
        <p:spPr>
          <a:xfrm>
            <a:off x="7210425" y="191581"/>
            <a:ext cx="5962650" cy="425450"/>
          </a:xfrm>
        </p:spPr>
        <p:txBody>
          <a:bodyPr/>
          <a:lstStyle>
            <a:lvl1pPr>
              <a:defRPr sz="2800" b="0" baseline="0">
                <a:solidFill>
                  <a:schemeClr val="bg1"/>
                </a:solidFill>
                <a:latin typeface="Impact" charset="0"/>
                <a:ea typeface="Impact" charset="0"/>
                <a:cs typeface="Impact" charset="0"/>
              </a:defRPr>
            </a:lvl1pPr>
          </a:lstStyle>
          <a:p>
            <a:pPr lvl="0"/>
            <a:r>
              <a:rPr lang="en-US" dirty="0"/>
              <a:t>SECOND HEADER</a:t>
            </a:r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23"/>
          </p:nvPr>
        </p:nvSpPr>
        <p:spPr>
          <a:xfrm>
            <a:off x="270000" y="1253354"/>
            <a:ext cx="5961600" cy="2190132"/>
          </a:xfrm>
          <a:solidFill>
            <a:schemeClr val="accent5"/>
          </a:solidFill>
        </p:spPr>
        <p:txBody>
          <a:bodyPr/>
          <a:lstStyle>
            <a:lvl1pPr marL="0" marR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None/>
              <a:tabLst/>
              <a:defRPr sz="1200" i="1">
                <a:solidFill>
                  <a:schemeClr val="accent6"/>
                </a:solidFill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18" name="Picture Placeholder 15"/>
          <p:cNvSpPr>
            <a:spLocks noGrp="1"/>
          </p:cNvSpPr>
          <p:nvPr>
            <p:ph type="pic" sz="quarter" idx="24"/>
          </p:nvPr>
        </p:nvSpPr>
        <p:spPr>
          <a:xfrm>
            <a:off x="270000" y="4152783"/>
            <a:ext cx="5961600" cy="2190132"/>
          </a:xfrm>
          <a:solidFill>
            <a:schemeClr val="accent5"/>
          </a:solidFill>
        </p:spPr>
        <p:txBody>
          <a:bodyPr/>
          <a:lstStyle>
            <a:lvl1pPr algn="ctr">
              <a:defRPr sz="1200" i="1">
                <a:solidFill>
                  <a:schemeClr val="accent6"/>
                </a:solidFill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19" name="Text Placeholder 13"/>
          <p:cNvSpPr>
            <a:spLocks noGrp="1"/>
          </p:cNvSpPr>
          <p:nvPr>
            <p:ph type="body" sz="quarter" idx="35" hasCustomPrompt="1"/>
          </p:nvPr>
        </p:nvSpPr>
        <p:spPr bwMode="gray">
          <a:xfrm>
            <a:off x="270000" y="3566730"/>
            <a:ext cx="4028868" cy="152078"/>
          </a:xfrm>
        </p:spPr>
        <p:txBody>
          <a:bodyPr anchor="t" anchorCtr="0"/>
          <a:lstStyle>
            <a:lvl1pPr algn="l">
              <a:lnSpc>
                <a:spcPts val="1100"/>
              </a:lnSpc>
              <a:buNone/>
              <a:defRPr sz="10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Sub Section Title</a:t>
            </a:r>
          </a:p>
        </p:txBody>
      </p:sp>
      <p:sp>
        <p:nvSpPr>
          <p:cNvPr id="20" name="Text Placeholder 13"/>
          <p:cNvSpPr>
            <a:spLocks noGrp="1"/>
          </p:cNvSpPr>
          <p:nvPr>
            <p:ph type="body" sz="quarter" idx="36" hasCustomPrompt="1"/>
          </p:nvPr>
        </p:nvSpPr>
        <p:spPr bwMode="gray">
          <a:xfrm>
            <a:off x="270000" y="3779320"/>
            <a:ext cx="4028868" cy="238718"/>
          </a:xfrm>
        </p:spPr>
        <p:txBody>
          <a:bodyPr anchor="t" anchorCtr="0"/>
          <a:lstStyle>
            <a:lvl1pPr marL="0" indent="0" algn="l">
              <a:lnSpc>
                <a:spcPts val="1100"/>
              </a:lnSpc>
              <a:buNone/>
              <a:defRPr sz="1000" b="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Reference copy </a:t>
            </a:r>
            <a:r>
              <a:rPr lang="en-GB" dirty="0" err="1"/>
              <a:t>lobor</a:t>
            </a:r>
            <a:r>
              <a:rPr lang="en-GB" dirty="0"/>
              <a:t> </a:t>
            </a:r>
            <a:r>
              <a:rPr lang="en-GB" dirty="0" err="1"/>
              <a:t>illiquatue</a:t>
            </a:r>
            <a:r>
              <a:rPr lang="en-GB" dirty="0"/>
              <a:t> </a:t>
            </a:r>
            <a:r>
              <a:rPr lang="en-GB" dirty="0" err="1"/>
              <a:t>facilisi</a:t>
            </a:r>
            <a:endParaRPr lang="en-GB" dirty="0"/>
          </a:p>
        </p:txBody>
      </p:sp>
      <p:sp>
        <p:nvSpPr>
          <p:cNvPr id="21" name="Text Placeholder 13"/>
          <p:cNvSpPr>
            <a:spLocks noGrp="1"/>
          </p:cNvSpPr>
          <p:nvPr>
            <p:ph type="body" sz="quarter" idx="37" hasCustomPrompt="1"/>
          </p:nvPr>
        </p:nvSpPr>
        <p:spPr bwMode="gray">
          <a:xfrm>
            <a:off x="270000" y="6477660"/>
            <a:ext cx="4028868" cy="152078"/>
          </a:xfrm>
        </p:spPr>
        <p:txBody>
          <a:bodyPr anchor="t" anchorCtr="0"/>
          <a:lstStyle>
            <a:lvl1pPr algn="l">
              <a:lnSpc>
                <a:spcPts val="1100"/>
              </a:lnSpc>
              <a:buNone/>
              <a:defRPr sz="10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Sub Section Title</a:t>
            </a:r>
          </a:p>
        </p:txBody>
      </p:sp>
      <p:sp>
        <p:nvSpPr>
          <p:cNvPr id="22" name="Text Placeholder 13"/>
          <p:cNvSpPr>
            <a:spLocks noGrp="1"/>
          </p:cNvSpPr>
          <p:nvPr>
            <p:ph type="body" sz="quarter" idx="38" hasCustomPrompt="1"/>
          </p:nvPr>
        </p:nvSpPr>
        <p:spPr bwMode="gray">
          <a:xfrm>
            <a:off x="270000" y="6690250"/>
            <a:ext cx="4028868" cy="238718"/>
          </a:xfrm>
        </p:spPr>
        <p:txBody>
          <a:bodyPr anchor="t" anchorCtr="0"/>
          <a:lstStyle>
            <a:lvl1pPr marL="0" indent="0" algn="l">
              <a:lnSpc>
                <a:spcPts val="1100"/>
              </a:lnSpc>
              <a:buNone/>
              <a:defRPr sz="1000" b="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Reference copy </a:t>
            </a:r>
            <a:r>
              <a:rPr lang="en-GB" dirty="0" err="1"/>
              <a:t>lobor</a:t>
            </a:r>
            <a:r>
              <a:rPr lang="en-GB" dirty="0"/>
              <a:t> </a:t>
            </a:r>
            <a:r>
              <a:rPr lang="en-GB" dirty="0" err="1"/>
              <a:t>illiquatue</a:t>
            </a:r>
            <a:r>
              <a:rPr lang="en-GB" dirty="0"/>
              <a:t> </a:t>
            </a:r>
            <a:r>
              <a:rPr lang="en-GB" dirty="0" err="1"/>
              <a:t>facilisi</a:t>
            </a:r>
            <a:endParaRPr lang="en-GB" dirty="0"/>
          </a:p>
        </p:txBody>
      </p:sp>
      <p:sp>
        <p:nvSpPr>
          <p:cNvPr id="23" name="Picture Placeholder 15"/>
          <p:cNvSpPr>
            <a:spLocks noGrp="1"/>
          </p:cNvSpPr>
          <p:nvPr>
            <p:ph type="pic" sz="quarter" idx="39"/>
          </p:nvPr>
        </p:nvSpPr>
        <p:spPr>
          <a:xfrm>
            <a:off x="7201425" y="1253354"/>
            <a:ext cx="1158804" cy="1727352"/>
          </a:xfrm>
          <a:solidFill>
            <a:schemeClr val="accent5"/>
          </a:solidFill>
        </p:spPr>
        <p:txBody>
          <a:bodyPr/>
          <a:lstStyle>
            <a:lvl1pPr marL="0" marR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None/>
              <a:tabLst/>
              <a:defRPr sz="1000" i="1">
                <a:solidFill>
                  <a:schemeClr val="accent6"/>
                </a:solidFill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24" name="Picture Placeholder 15"/>
          <p:cNvSpPr>
            <a:spLocks noGrp="1"/>
          </p:cNvSpPr>
          <p:nvPr>
            <p:ph type="pic" sz="quarter" idx="40"/>
          </p:nvPr>
        </p:nvSpPr>
        <p:spPr>
          <a:xfrm>
            <a:off x="7201425" y="3187067"/>
            <a:ext cx="1158804" cy="1727352"/>
          </a:xfrm>
          <a:solidFill>
            <a:schemeClr val="accent5"/>
          </a:solidFill>
        </p:spPr>
        <p:txBody>
          <a:bodyPr/>
          <a:lstStyle>
            <a:lvl1pPr marL="0" marR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None/>
              <a:tabLst/>
              <a:defRPr sz="1000" i="1">
                <a:solidFill>
                  <a:schemeClr val="accent6"/>
                </a:solidFill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25" name="Picture Placeholder 15"/>
          <p:cNvSpPr>
            <a:spLocks noGrp="1"/>
          </p:cNvSpPr>
          <p:nvPr>
            <p:ph type="pic" sz="quarter" idx="41"/>
          </p:nvPr>
        </p:nvSpPr>
        <p:spPr>
          <a:xfrm>
            <a:off x="7201425" y="5120780"/>
            <a:ext cx="1158804" cy="1727352"/>
          </a:xfrm>
          <a:solidFill>
            <a:schemeClr val="accent5"/>
          </a:solidFill>
        </p:spPr>
        <p:txBody>
          <a:bodyPr/>
          <a:lstStyle>
            <a:lvl1pPr marL="0" marR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None/>
              <a:tabLst/>
              <a:defRPr sz="1000" i="1">
                <a:solidFill>
                  <a:schemeClr val="accent6"/>
                </a:solidFill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26" name="Text Placeholder 13"/>
          <p:cNvSpPr>
            <a:spLocks noGrp="1"/>
          </p:cNvSpPr>
          <p:nvPr>
            <p:ph type="body" sz="quarter" idx="42" hasCustomPrompt="1"/>
          </p:nvPr>
        </p:nvSpPr>
        <p:spPr bwMode="gray">
          <a:xfrm>
            <a:off x="8467138" y="1288550"/>
            <a:ext cx="1353756" cy="231436"/>
          </a:xfrm>
        </p:spPr>
        <p:txBody>
          <a:bodyPr anchor="t" anchorCtr="0"/>
          <a:lstStyle>
            <a:lvl1pPr algn="l">
              <a:lnSpc>
                <a:spcPts val="1100"/>
              </a:lnSpc>
              <a:buNone/>
              <a:defRPr sz="10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Sub Section Title</a:t>
            </a:r>
          </a:p>
        </p:txBody>
      </p:sp>
      <p:sp>
        <p:nvSpPr>
          <p:cNvPr id="27" name="Text Placeholder 13"/>
          <p:cNvSpPr>
            <a:spLocks noGrp="1"/>
          </p:cNvSpPr>
          <p:nvPr>
            <p:ph type="body" sz="quarter" idx="43" hasCustomPrompt="1"/>
          </p:nvPr>
        </p:nvSpPr>
        <p:spPr bwMode="gray">
          <a:xfrm>
            <a:off x="8467138" y="1501140"/>
            <a:ext cx="1353756" cy="363286"/>
          </a:xfrm>
        </p:spPr>
        <p:txBody>
          <a:bodyPr anchor="t" anchorCtr="0"/>
          <a:lstStyle>
            <a:lvl1pPr marL="0" indent="0" algn="l">
              <a:lnSpc>
                <a:spcPts val="1100"/>
              </a:lnSpc>
              <a:buNone/>
              <a:defRPr sz="1000" b="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Reference copy </a:t>
            </a:r>
            <a:r>
              <a:rPr lang="en-GB" dirty="0" err="1"/>
              <a:t>lobor</a:t>
            </a:r>
            <a:r>
              <a:rPr lang="en-GB" dirty="0"/>
              <a:t> </a:t>
            </a:r>
            <a:r>
              <a:rPr lang="en-GB" dirty="0" err="1"/>
              <a:t>illiquatue</a:t>
            </a:r>
            <a:r>
              <a:rPr lang="en-GB" dirty="0"/>
              <a:t> </a:t>
            </a:r>
            <a:r>
              <a:rPr lang="en-GB" dirty="0" err="1"/>
              <a:t>facilisi</a:t>
            </a:r>
            <a:endParaRPr lang="en-GB" dirty="0"/>
          </a:p>
        </p:txBody>
      </p:sp>
      <p:sp>
        <p:nvSpPr>
          <p:cNvPr id="28" name="Text Placeholder 13"/>
          <p:cNvSpPr>
            <a:spLocks noGrp="1"/>
          </p:cNvSpPr>
          <p:nvPr>
            <p:ph type="body" sz="quarter" idx="44" hasCustomPrompt="1"/>
          </p:nvPr>
        </p:nvSpPr>
        <p:spPr bwMode="gray">
          <a:xfrm>
            <a:off x="8467138" y="3212050"/>
            <a:ext cx="1353756" cy="231436"/>
          </a:xfrm>
        </p:spPr>
        <p:txBody>
          <a:bodyPr anchor="t" anchorCtr="0"/>
          <a:lstStyle>
            <a:lvl1pPr algn="l">
              <a:lnSpc>
                <a:spcPts val="1100"/>
              </a:lnSpc>
              <a:buNone/>
              <a:defRPr sz="10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Sub Section Title</a:t>
            </a:r>
          </a:p>
        </p:txBody>
      </p:sp>
      <p:sp>
        <p:nvSpPr>
          <p:cNvPr id="29" name="Text Placeholder 13"/>
          <p:cNvSpPr>
            <a:spLocks noGrp="1"/>
          </p:cNvSpPr>
          <p:nvPr>
            <p:ph type="body" sz="quarter" idx="45" hasCustomPrompt="1"/>
          </p:nvPr>
        </p:nvSpPr>
        <p:spPr bwMode="gray">
          <a:xfrm>
            <a:off x="8467138" y="3424640"/>
            <a:ext cx="1353756" cy="363286"/>
          </a:xfrm>
        </p:spPr>
        <p:txBody>
          <a:bodyPr anchor="t" anchorCtr="0"/>
          <a:lstStyle>
            <a:lvl1pPr marL="0" indent="0" algn="l">
              <a:lnSpc>
                <a:spcPts val="1100"/>
              </a:lnSpc>
              <a:buNone/>
              <a:defRPr sz="1000" b="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Reference copy </a:t>
            </a:r>
            <a:r>
              <a:rPr lang="en-GB" dirty="0" err="1"/>
              <a:t>lobor</a:t>
            </a:r>
            <a:r>
              <a:rPr lang="en-GB" dirty="0"/>
              <a:t> </a:t>
            </a:r>
            <a:r>
              <a:rPr lang="en-GB" dirty="0" err="1"/>
              <a:t>illiquatue</a:t>
            </a:r>
            <a:r>
              <a:rPr lang="en-GB" dirty="0"/>
              <a:t> </a:t>
            </a:r>
            <a:r>
              <a:rPr lang="en-GB" dirty="0" err="1"/>
              <a:t>facilisi</a:t>
            </a:r>
            <a:endParaRPr lang="en-GB" dirty="0"/>
          </a:p>
        </p:txBody>
      </p:sp>
      <p:sp>
        <p:nvSpPr>
          <p:cNvPr id="30" name="Text Placeholder 13"/>
          <p:cNvSpPr>
            <a:spLocks noGrp="1"/>
          </p:cNvSpPr>
          <p:nvPr>
            <p:ph type="body" sz="quarter" idx="46" hasCustomPrompt="1"/>
          </p:nvPr>
        </p:nvSpPr>
        <p:spPr bwMode="gray">
          <a:xfrm>
            <a:off x="8467138" y="5120780"/>
            <a:ext cx="1353756" cy="231436"/>
          </a:xfrm>
        </p:spPr>
        <p:txBody>
          <a:bodyPr anchor="t" anchorCtr="0"/>
          <a:lstStyle>
            <a:lvl1pPr algn="l">
              <a:lnSpc>
                <a:spcPts val="1100"/>
              </a:lnSpc>
              <a:buNone/>
              <a:defRPr sz="10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Sub Section Title</a:t>
            </a:r>
          </a:p>
        </p:txBody>
      </p:sp>
      <p:sp>
        <p:nvSpPr>
          <p:cNvPr id="31" name="Text Placeholder 13"/>
          <p:cNvSpPr>
            <a:spLocks noGrp="1"/>
          </p:cNvSpPr>
          <p:nvPr>
            <p:ph type="body" sz="quarter" idx="47" hasCustomPrompt="1"/>
          </p:nvPr>
        </p:nvSpPr>
        <p:spPr bwMode="gray">
          <a:xfrm>
            <a:off x="8467138" y="5333370"/>
            <a:ext cx="1353756" cy="363286"/>
          </a:xfrm>
        </p:spPr>
        <p:txBody>
          <a:bodyPr anchor="t" anchorCtr="0"/>
          <a:lstStyle>
            <a:lvl1pPr marL="0" indent="0" algn="l">
              <a:lnSpc>
                <a:spcPts val="1100"/>
              </a:lnSpc>
              <a:buNone/>
              <a:defRPr sz="1000" b="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Reference copy </a:t>
            </a:r>
            <a:r>
              <a:rPr lang="en-GB" dirty="0" err="1"/>
              <a:t>lobor</a:t>
            </a:r>
            <a:r>
              <a:rPr lang="en-GB" dirty="0"/>
              <a:t> </a:t>
            </a:r>
            <a:r>
              <a:rPr lang="en-GB" dirty="0" err="1"/>
              <a:t>illiquatue</a:t>
            </a:r>
            <a:r>
              <a:rPr lang="en-GB" dirty="0"/>
              <a:t> </a:t>
            </a:r>
            <a:r>
              <a:rPr lang="en-GB" dirty="0" err="1"/>
              <a:t>facilisi</a:t>
            </a:r>
            <a:endParaRPr lang="en-GB" dirty="0"/>
          </a:p>
        </p:txBody>
      </p:sp>
      <p:sp>
        <p:nvSpPr>
          <p:cNvPr id="39" name="Picture Placeholder 15"/>
          <p:cNvSpPr>
            <a:spLocks noGrp="1"/>
          </p:cNvSpPr>
          <p:nvPr>
            <p:ph type="pic" sz="quarter" idx="48"/>
          </p:nvPr>
        </p:nvSpPr>
        <p:spPr>
          <a:xfrm>
            <a:off x="10182225" y="1253354"/>
            <a:ext cx="1158804" cy="1727352"/>
          </a:xfrm>
          <a:solidFill>
            <a:schemeClr val="accent5"/>
          </a:solidFill>
        </p:spPr>
        <p:txBody>
          <a:bodyPr/>
          <a:lstStyle>
            <a:lvl1pPr marL="0" marR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None/>
              <a:tabLst/>
              <a:defRPr sz="1000" i="1">
                <a:solidFill>
                  <a:schemeClr val="accent6"/>
                </a:solidFill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0" name="Picture Placeholder 15"/>
          <p:cNvSpPr>
            <a:spLocks noGrp="1"/>
          </p:cNvSpPr>
          <p:nvPr>
            <p:ph type="pic" sz="quarter" idx="49"/>
          </p:nvPr>
        </p:nvSpPr>
        <p:spPr>
          <a:xfrm>
            <a:off x="10182225" y="3187067"/>
            <a:ext cx="1158804" cy="1727352"/>
          </a:xfrm>
          <a:solidFill>
            <a:schemeClr val="accent5"/>
          </a:solidFill>
        </p:spPr>
        <p:txBody>
          <a:bodyPr/>
          <a:lstStyle>
            <a:lvl1pPr marL="0" marR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None/>
              <a:tabLst/>
              <a:defRPr sz="1000" i="1">
                <a:solidFill>
                  <a:schemeClr val="accent6"/>
                </a:solidFill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1" name="Picture Placeholder 15"/>
          <p:cNvSpPr>
            <a:spLocks noGrp="1"/>
          </p:cNvSpPr>
          <p:nvPr>
            <p:ph type="pic" sz="quarter" idx="50"/>
          </p:nvPr>
        </p:nvSpPr>
        <p:spPr>
          <a:xfrm>
            <a:off x="10182225" y="5120780"/>
            <a:ext cx="1158804" cy="1727352"/>
          </a:xfrm>
          <a:solidFill>
            <a:schemeClr val="accent5"/>
          </a:solidFill>
        </p:spPr>
        <p:txBody>
          <a:bodyPr/>
          <a:lstStyle>
            <a:lvl1pPr marL="0" marR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None/>
              <a:tabLst/>
              <a:defRPr sz="1000" i="1">
                <a:solidFill>
                  <a:schemeClr val="accent6"/>
                </a:solidFill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2" name="Text Placeholder 13"/>
          <p:cNvSpPr>
            <a:spLocks noGrp="1"/>
          </p:cNvSpPr>
          <p:nvPr>
            <p:ph type="body" sz="quarter" idx="51" hasCustomPrompt="1"/>
          </p:nvPr>
        </p:nvSpPr>
        <p:spPr bwMode="gray">
          <a:xfrm>
            <a:off x="11447938" y="1288550"/>
            <a:ext cx="1353756" cy="231436"/>
          </a:xfrm>
        </p:spPr>
        <p:txBody>
          <a:bodyPr anchor="t" anchorCtr="0"/>
          <a:lstStyle>
            <a:lvl1pPr algn="l">
              <a:lnSpc>
                <a:spcPts val="1100"/>
              </a:lnSpc>
              <a:buNone/>
              <a:defRPr sz="10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Sub Section Title</a:t>
            </a:r>
          </a:p>
        </p:txBody>
      </p:sp>
      <p:sp>
        <p:nvSpPr>
          <p:cNvPr id="43" name="Text Placeholder 13"/>
          <p:cNvSpPr>
            <a:spLocks noGrp="1"/>
          </p:cNvSpPr>
          <p:nvPr>
            <p:ph type="body" sz="quarter" idx="52" hasCustomPrompt="1"/>
          </p:nvPr>
        </p:nvSpPr>
        <p:spPr bwMode="gray">
          <a:xfrm>
            <a:off x="11447938" y="1501140"/>
            <a:ext cx="1353756" cy="363286"/>
          </a:xfrm>
        </p:spPr>
        <p:txBody>
          <a:bodyPr anchor="t" anchorCtr="0"/>
          <a:lstStyle>
            <a:lvl1pPr marL="0" indent="0" algn="l">
              <a:lnSpc>
                <a:spcPts val="1100"/>
              </a:lnSpc>
              <a:buNone/>
              <a:defRPr sz="1000" b="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Reference copy </a:t>
            </a:r>
            <a:r>
              <a:rPr lang="en-GB" dirty="0" err="1"/>
              <a:t>lobor</a:t>
            </a:r>
            <a:r>
              <a:rPr lang="en-GB" dirty="0"/>
              <a:t> </a:t>
            </a:r>
            <a:r>
              <a:rPr lang="en-GB" dirty="0" err="1"/>
              <a:t>illiquatue</a:t>
            </a:r>
            <a:r>
              <a:rPr lang="en-GB" dirty="0"/>
              <a:t> </a:t>
            </a:r>
            <a:r>
              <a:rPr lang="en-GB" dirty="0" err="1"/>
              <a:t>facilisi</a:t>
            </a:r>
            <a:endParaRPr lang="en-GB" dirty="0"/>
          </a:p>
        </p:txBody>
      </p:sp>
      <p:sp>
        <p:nvSpPr>
          <p:cNvPr id="44" name="Text Placeholder 13"/>
          <p:cNvSpPr>
            <a:spLocks noGrp="1"/>
          </p:cNvSpPr>
          <p:nvPr>
            <p:ph type="body" sz="quarter" idx="53" hasCustomPrompt="1"/>
          </p:nvPr>
        </p:nvSpPr>
        <p:spPr bwMode="gray">
          <a:xfrm>
            <a:off x="11447938" y="3212050"/>
            <a:ext cx="1353756" cy="231436"/>
          </a:xfrm>
        </p:spPr>
        <p:txBody>
          <a:bodyPr anchor="t" anchorCtr="0"/>
          <a:lstStyle>
            <a:lvl1pPr algn="l">
              <a:lnSpc>
                <a:spcPts val="1100"/>
              </a:lnSpc>
              <a:buNone/>
              <a:defRPr sz="10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Sub Section Title</a:t>
            </a:r>
          </a:p>
        </p:txBody>
      </p:sp>
      <p:sp>
        <p:nvSpPr>
          <p:cNvPr id="45" name="Text Placeholder 13"/>
          <p:cNvSpPr>
            <a:spLocks noGrp="1"/>
          </p:cNvSpPr>
          <p:nvPr>
            <p:ph type="body" sz="quarter" idx="54" hasCustomPrompt="1"/>
          </p:nvPr>
        </p:nvSpPr>
        <p:spPr bwMode="gray">
          <a:xfrm>
            <a:off x="11447938" y="3424640"/>
            <a:ext cx="1353756" cy="363286"/>
          </a:xfrm>
        </p:spPr>
        <p:txBody>
          <a:bodyPr anchor="t" anchorCtr="0"/>
          <a:lstStyle>
            <a:lvl1pPr marL="0" indent="0" algn="l">
              <a:lnSpc>
                <a:spcPts val="1100"/>
              </a:lnSpc>
              <a:buNone/>
              <a:defRPr sz="1000" b="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Reference copy </a:t>
            </a:r>
            <a:r>
              <a:rPr lang="en-GB" dirty="0" err="1"/>
              <a:t>lobor</a:t>
            </a:r>
            <a:r>
              <a:rPr lang="en-GB" dirty="0"/>
              <a:t> </a:t>
            </a:r>
            <a:r>
              <a:rPr lang="en-GB" dirty="0" err="1"/>
              <a:t>illiquatue</a:t>
            </a:r>
            <a:r>
              <a:rPr lang="en-GB" dirty="0"/>
              <a:t> </a:t>
            </a:r>
            <a:r>
              <a:rPr lang="en-GB" dirty="0" err="1"/>
              <a:t>facilisi</a:t>
            </a:r>
            <a:endParaRPr lang="en-GB" dirty="0"/>
          </a:p>
        </p:txBody>
      </p:sp>
      <p:sp>
        <p:nvSpPr>
          <p:cNvPr id="46" name="Text Placeholder 13"/>
          <p:cNvSpPr>
            <a:spLocks noGrp="1"/>
          </p:cNvSpPr>
          <p:nvPr>
            <p:ph type="body" sz="quarter" idx="55" hasCustomPrompt="1"/>
          </p:nvPr>
        </p:nvSpPr>
        <p:spPr bwMode="gray">
          <a:xfrm>
            <a:off x="11447938" y="5120780"/>
            <a:ext cx="1353756" cy="231436"/>
          </a:xfrm>
        </p:spPr>
        <p:txBody>
          <a:bodyPr anchor="t" anchorCtr="0"/>
          <a:lstStyle>
            <a:lvl1pPr algn="l">
              <a:lnSpc>
                <a:spcPts val="1100"/>
              </a:lnSpc>
              <a:buNone/>
              <a:defRPr sz="10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Sub Section Title</a:t>
            </a:r>
          </a:p>
        </p:txBody>
      </p:sp>
      <p:sp>
        <p:nvSpPr>
          <p:cNvPr id="47" name="Text Placeholder 13"/>
          <p:cNvSpPr>
            <a:spLocks noGrp="1"/>
          </p:cNvSpPr>
          <p:nvPr>
            <p:ph type="body" sz="quarter" idx="56" hasCustomPrompt="1"/>
          </p:nvPr>
        </p:nvSpPr>
        <p:spPr bwMode="gray">
          <a:xfrm>
            <a:off x="11447938" y="5333370"/>
            <a:ext cx="1353756" cy="363286"/>
          </a:xfrm>
        </p:spPr>
        <p:txBody>
          <a:bodyPr anchor="t" anchorCtr="0"/>
          <a:lstStyle>
            <a:lvl1pPr marL="0" indent="0" algn="l">
              <a:lnSpc>
                <a:spcPts val="1100"/>
              </a:lnSpc>
              <a:buNone/>
              <a:defRPr sz="1000" b="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Reference copy </a:t>
            </a:r>
            <a:r>
              <a:rPr lang="en-GB" dirty="0" err="1"/>
              <a:t>lobor</a:t>
            </a:r>
            <a:r>
              <a:rPr lang="en-GB" dirty="0"/>
              <a:t> </a:t>
            </a:r>
            <a:r>
              <a:rPr lang="en-GB" dirty="0" err="1"/>
              <a:t>illiquatue</a:t>
            </a:r>
            <a:r>
              <a:rPr lang="en-GB" dirty="0"/>
              <a:t> </a:t>
            </a:r>
            <a:r>
              <a:rPr lang="en-GB" dirty="0" err="1"/>
              <a:t>facilisi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1346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/>
          </p:nvPr>
        </p:nvSpPr>
        <p:spPr>
          <a:xfrm>
            <a:off x="1056874" y="2026818"/>
            <a:ext cx="3504109" cy="3504109"/>
          </a:xfrm>
          <a:solidFill>
            <a:schemeClr val="tx1"/>
          </a:solidFill>
          <a:ln>
            <a:noFill/>
          </a:ln>
        </p:spPr>
        <p:txBody>
          <a:bodyPr lIns="72000" tIns="72000" rIns="72000" bIns="72000"/>
          <a:lstStyle>
            <a:lvl1pPr algn="ctr">
              <a:defRPr>
                <a:solidFill>
                  <a:srgbClr val="FFFFFF"/>
                </a:solidFill>
              </a:defRPr>
            </a:lvl1pPr>
            <a:lvl2pPr algn="ctr">
              <a:defRPr>
                <a:solidFill>
                  <a:srgbClr val="FFFFFF"/>
                </a:solidFill>
              </a:defRPr>
            </a:lvl2pPr>
            <a:lvl3pPr algn="ctr">
              <a:defRPr>
                <a:solidFill>
                  <a:srgbClr val="FFFFFF"/>
                </a:solidFill>
              </a:defRPr>
            </a:lvl3pPr>
            <a:lvl4pPr algn="ctr">
              <a:defRPr>
                <a:solidFill>
                  <a:srgbClr val="FFFFFF"/>
                </a:solidFill>
              </a:defRPr>
            </a:lvl4pPr>
            <a:lvl5pPr algn="ctr"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4912778" y="2026818"/>
            <a:ext cx="3504109" cy="3504109"/>
          </a:xfrm>
          <a:solidFill>
            <a:schemeClr val="tx1"/>
          </a:solidFill>
          <a:ln>
            <a:noFill/>
          </a:ln>
        </p:spPr>
        <p:txBody>
          <a:bodyPr lIns="72000" tIns="72000" rIns="72000" bIns="72000"/>
          <a:lstStyle>
            <a:lvl1pPr algn="ctr">
              <a:defRPr>
                <a:solidFill>
                  <a:srgbClr val="FFFFFF"/>
                </a:solidFill>
              </a:defRPr>
            </a:lvl1pPr>
            <a:lvl2pPr algn="ctr">
              <a:defRPr>
                <a:solidFill>
                  <a:srgbClr val="FFFFFF"/>
                </a:solidFill>
              </a:defRPr>
            </a:lvl2pPr>
            <a:lvl3pPr algn="ctr">
              <a:defRPr>
                <a:solidFill>
                  <a:srgbClr val="FFFFFF"/>
                </a:solidFill>
              </a:defRPr>
            </a:lvl3pPr>
            <a:lvl4pPr algn="ctr">
              <a:defRPr>
                <a:solidFill>
                  <a:srgbClr val="FFFFFF"/>
                </a:solidFill>
              </a:defRPr>
            </a:lvl4pPr>
            <a:lvl5pPr algn="ctr"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Text Placeholder 18"/>
          <p:cNvSpPr>
            <a:spLocks noGrp="1"/>
          </p:cNvSpPr>
          <p:nvPr>
            <p:ph type="body" sz="quarter" idx="12"/>
          </p:nvPr>
        </p:nvSpPr>
        <p:spPr>
          <a:xfrm>
            <a:off x="8768682" y="2026818"/>
            <a:ext cx="3504109" cy="3504109"/>
          </a:xfrm>
          <a:solidFill>
            <a:schemeClr val="tx1"/>
          </a:solidFill>
          <a:ln>
            <a:noFill/>
          </a:ln>
        </p:spPr>
        <p:txBody>
          <a:bodyPr lIns="72000" tIns="72000" rIns="72000" bIns="72000"/>
          <a:lstStyle>
            <a:lvl1pPr algn="ctr">
              <a:defRPr>
                <a:solidFill>
                  <a:srgbClr val="FFFFFF"/>
                </a:solidFill>
              </a:defRPr>
            </a:lvl1pPr>
            <a:lvl2pPr algn="ctr">
              <a:defRPr>
                <a:solidFill>
                  <a:srgbClr val="FFFFFF"/>
                </a:solidFill>
              </a:defRPr>
            </a:lvl2pPr>
            <a:lvl3pPr algn="ctr">
              <a:defRPr>
                <a:solidFill>
                  <a:srgbClr val="FFFFFF"/>
                </a:solidFill>
              </a:defRPr>
            </a:lvl3pPr>
            <a:lvl4pPr algn="ctr">
              <a:defRPr>
                <a:solidFill>
                  <a:srgbClr val="FFFFFF"/>
                </a:solidFill>
              </a:defRPr>
            </a:lvl4pPr>
            <a:lvl5pPr algn="ctr"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4270998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2156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377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12" name="Object 1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6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70000"/>
            <a:ext cx="12413343" cy="297159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0000" y="1371821"/>
            <a:ext cx="8426275" cy="207296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000" y="1658711"/>
            <a:ext cx="8426275" cy="2487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Secondary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70000" y="1987013"/>
            <a:ext cx="8426275" cy="4210169"/>
          </a:xfrm>
        </p:spPr>
        <p:txBody>
          <a:bodyPr/>
          <a:lstStyle>
            <a:lvl1pPr>
              <a:lnSpc>
                <a:spcPts val="2000"/>
              </a:lnSpc>
              <a:defRPr sz="1800">
                <a:solidFill>
                  <a:schemeClr val="tx2"/>
                </a:solidFill>
              </a:defRPr>
            </a:lvl1pPr>
            <a:lvl2pPr>
              <a:lnSpc>
                <a:spcPts val="1600"/>
              </a:lnSpc>
              <a:defRPr sz="14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3599288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64284" y="2027237"/>
            <a:ext cx="3780000" cy="3780000"/>
          </a:xfrm>
          <a:prstGeom prst="ellipse">
            <a:avLst/>
          </a:prstGeom>
          <a:solidFill>
            <a:schemeClr val="tx1"/>
          </a:solidFill>
        </p:spPr>
        <p:txBody>
          <a:bodyPr anchor="ctr"/>
          <a:lstStyle>
            <a:lvl1pPr algn="ctr">
              <a:defRPr>
                <a:solidFill>
                  <a:srgbClr val="FFFFFF"/>
                </a:solidFill>
              </a:defRPr>
            </a:lvl1pPr>
            <a:lvl2pPr algn="ctr">
              <a:defRPr>
                <a:solidFill>
                  <a:srgbClr val="FFFFFF"/>
                </a:solidFill>
              </a:defRPr>
            </a:lvl2pPr>
            <a:lvl3pPr algn="ctr">
              <a:defRPr>
                <a:solidFill>
                  <a:srgbClr val="FFFFFF"/>
                </a:solidFill>
              </a:defRPr>
            </a:lvl3pPr>
            <a:lvl4pPr algn="ctr">
              <a:defRPr>
                <a:solidFill>
                  <a:srgbClr val="FFFFFF"/>
                </a:solidFill>
              </a:defRPr>
            </a:lvl4pPr>
            <a:lvl5pPr algn="ctr"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4773575" y="2027237"/>
            <a:ext cx="3780000" cy="3780000"/>
          </a:xfrm>
          <a:prstGeom prst="ellipse">
            <a:avLst/>
          </a:prstGeom>
          <a:solidFill>
            <a:schemeClr val="tx1"/>
          </a:solidFill>
        </p:spPr>
        <p:txBody>
          <a:bodyPr anchor="ctr"/>
          <a:lstStyle>
            <a:lvl1pPr algn="ctr">
              <a:defRPr>
                <a:solidFill>
                  <a:srgbClr val="FFFFFF"/>
                </a:solidFill>
              </a:defRPr>
            </a:lvl1pPr>
            <a:lvl2pPr algn="ctr">
              <a:defRPr>
                <a:solidFill>
                  <a:srgbClr val="FFFFFF"/>
                </a:solidFill>
              </a:defRPr>
            </a:lvl2pPr>
            <a:lvl3pPr algn="ctr">
              <a:defRPr>
                <a:solidFill>
                  <a:srgbClr val="FFFFFF"/>
                </a:solidFill>
              </a:defRPr>
            </a:lvl3pPr>
            <a:lvl4pPr algn="ctr">
              <a:defRPr>
                <a:solidFill>
                  <a:srgbClr val="FFFFFF"/>
                </a:solidFill>
              </a:defRPr>
            </a:lvl4pPr>
            <a:lvl5pPr algn="ctr"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8882867" y="2027237"/>
            <a:ext cx="3780000" cy="3780000"/>
          </a:xfrm>
          <a:prstGeom prst="ellipse">
            <a:avLst/>
          </a:prstGeom>
          <a:solidFill>
            <a:schemeClr val="tx1"/>
          </a:solidFill>
        </p:spPr>
        <p:txBody>
          <a:bodyPr anchor="ctr"/>
          <a:lstStyle>
            <a:lvl1pPr algn="ctr">
              <a:defRPr>
                <a:solidFill>
                  <a:srgbClr val="FFFFFF"/>
                </a:solidFill>
              </a:defRPr>
            </a:lvl1pPr>
            <a:lvl2pPr algn="ctr">
              <a:defRPr>
                <a:solidFill>
                  <a:srgbClr val="FFFFFF"/>
                </a:solidFill>
              </a:defRPr>
            </a:lvl2pPr>
            <a:lvl3pPr algn="ctr">
              <a:defRPr>
                <a:solidFill>
                  <a:srgbClr val="FFFFFF"/>
                </a:solidFill>
              </a:defRPr>
            </a:lvl3pPr>
            <a:lvl4pPr algn="ctr">
              <a:defRPr>
                <a:solidFill>
                  <a:srgbClr val="FFFFFF"/>
                </a:solidFill>
              </a:defRPr>
            </a:lvl4pPr>
            <a:lvl5pPr algn="ctr"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3254188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64419" y="1498600"/>
            <a:ext cx="11314112" cy="4681538"/>
          </a:xfrm>
        </p:spPr>
        <p:txBody>
          <a:bodyPr anchor="ctr"/>
          <a:lstStyle>
            <a:lvl1pPr algn="ctr">
              <a:defRPr sz="20000">
                <a:solidFill>
                  <a:schemeClr val="bg1"/>
                </a:solidFill>
                <a:latin typeface="Impact" charset="0"/>
                <a:ea typeface="Impact" charset="0"/>
                <a:cs typeface="Impact" charset="0"/>
              </a:defRPr>
            </a:lvl1pPr>
            <a:lvl2pPr algn="ctr">
              <a:defRPr sz="10000">
                <a:solidFill>
                  <a:schemeClr val="bg1"/>
                </a:solidFill>
                <a:latin typeface="Impact" charset="0"/>
                <a:ea typeface="Impact" charset="0"/>
                <a:cs typeface="Impact" charset="0"/>
              </a:defRPr>
            </a:lvl2pPr>
            <a:lvl3pPr algn="ctr">
              <a:defRPr sz="10000">
                <a:solidFill>
                  <a:schemeClr val="bg1"/>
                </a:solidFill>
                <a:latin typeface="Impact" charset="0"/>
                <a:ea typeface="Impact" charset="0"/>
                <a:cs typeface="Impact" charset="0"/>
              </a:defRPr>
            </a:lvl3pPr>
            <a:lvl4pPr algn="ctr">
              <a:defRPr sz="10000">
                <a:solidFill>
                  <a:schemeClr val="bg1"/>
                </a:solidFill>
                <a:latin typeface="Impact" charset="0"/>
                <a:ea typeface="Impact" charset="0"/>
                <a:cs typeface="Impact" charset="0"/>
              </a:defRPr>
            </a:lvl4pPr>
            <a:lvl5pPr algn="ctr">
              <a:defRPr sz="10000">
                <a:solidFill>
                  <a:schemeClr val="bg1"/>
                </a:solidFill>
                <a:latin typeface="Impact" charset="0"/>
                <a:ea typeface="Impact" charset="0"/>
                <a:cs typeface="Impact" charset="0"/>
              </a:defRPr>
            </a:lvl5pPr>
          </a:lstStyle>
          <a:p>
            <a:pPr lvl="0"/>
            <a:r>
              <a:rPr lang="en-US" dirty="0"/>
              <a:t>XXXX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618861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64419" y="3760229"/>
            <a:ext cx="11314112" cy="2331774"/>
          </a:xfrm>
        </p:spPr>
        <p:txBody>
          <a:bodyPr anchor="ctr"/>
          <a:lstStyle>
            <a:lvl1pPr algn="ctr">
              <a:defRPr sz="20000">
                <a:solidFill>
                  <a:schemeClr val="bg1"/>
                </a:solidFill>
                <a:latin typeface="Impact" charset="0"/>
                <a:ea typeface="Impact" charset="0"/>
                <a:cs typeface="Impact" charset="0"/>
              </a:defRPr>
            </a:lvl1pPr>
            <a:lvl2pPr algn="ctr">
              <a:defRPr sz="10000">
                <a:solidFill>
                  <a:schemeClr val="bg1"/>
                </a:solidFill>
                <a:latin typeface="Impact" charset="0"/>
                <a:ea typeface="Impact" charset="0"/>
                <a:cs typeface="Impact" charset="0"/>
              </a:defRPr>
            </a:lvl2pPr>
            <a:lvl3pPr algn="ctr">
              <a:defRPr sz="10000">
                <a:solidFill>
                  <a:schemeClr val="bg1"/>
                </a:solidFill>
                <a:latin typeface="Impact" charset="0"/>
                <a:ea typeface="Impact" charset="0"/>
                <a:cs typeface="Impact" charset="0"/>
              </a:defRPr>
            </a:lvl3pPr>
            <a:lvl4pPr algn="ctr">
              <a:defRPr sz="10000">
                <a:solidFill>
                  <a:schemeClr val="bg1"/>
                </a:solidFill>
                <a:latin typeface="Impact" charset="0"/>
                <a:ea typeface="Impact" charset="0"/>
                <a:cs typeface="Impact" charset="0"/>
              </a:defRPr>
            </a:lvl4pPr>
            <a:lvl5pPr algn="ctr">
              <a:defRPr sz="10000">
                <a:solidFill>
                  <a:schemeClr val="bg1"/>
                </a:solidFill>
                <a:latin typeface="Impact" charset="0"/>
                <a:ea typeface="Impact" charset="0"/>
                <a:cs typeface="Impact" charset="0"/>
              </a:defRPr>
            </a:lvl5pPr>
          </a:lstStyle>
          <a:p>
            <a:pPr lvl="0"/>
            <a:r>
              <a:rPr lang="en-US" dirty="0"/>
              <a:t>XXXX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64419" y="1575412"/>
            <a:ext cx="11314112" cy="1927952"/>
          </a:xfrm>
        </p:spPr>
        <p:txBody>
          <a:bodyPr anchor="ctr"/>
          <a:lstStyle>
            <a:lvl1pPr algn="ctr">
              <a:defRPr sz="10000">
                <a:solidFill>
                  <a:schemeClr val="bg1"/>
                </a:solidFill>
                <a:latin typeface="Impact" charset="0"/>
                <a:ea typeface="Impact" charset="0"/>
                <a:cs typeface="Impact" charset="0"/>
              </a:defRPr>
            </a:lvl1pPr>
            <a:lvl2pPr algn="ctr">
              <a:defRPr sz="10000">
                <a:solidFill>
                  <a:schemeClr val="bg1"/>
                </a:solidFill>
                <a:latin typeface="Impact" charset="0"/>
                <a:ea typeface="Impact" charset="0"/>
                <a:cs typeface="Impact" charset="0"/>
              </a:defRPr>
            </a:lvl2pPr>
            <a:lvl3pPr algn="ctr">
              <a:defRPr sz="10000">
                <a:solidFill>
                  <a:schemeClr val="bg1"/>
                </a:solidFill>
                <a:latin typeface="Impact" charset="0"/>
                <a:ea typeface="Impact" charset="0"/>
                <a:cs typeface="Impact" charset="0"/>
              </a:defRPr>
            </a:lvl3pPr>
            <a:lvl4pPr algn="ctr">
              <a:defRPr sz="10000">
                <a:solidFill>
                  <a:schemeClr val="bg1"/>
                </a:solidFill>
                <a:latin typeface="Impact" charset="0"/>
                <a:ea typeface="Impact" charset="0"/>
                <a:cs typeface="Impact" charset="0"/>
              </a:defRPr>
            </a:lvl4pPr>
            <a:lvl5pPr algn="ctr">
              <a:defRPr sz="10000">
                <a:solidFill>
                  <a:schemeClr val="bg1"/>
                </a:solidFill>
                <a:latin typeface="Impact" charset="0"/>
                <a:ea typeface="Impact" charset="0"/>
                <a:cs typeface="Impact" charset="0"/>
              </a:defRPr>
            </a:lvl5pPr>
          </a:lstStyle>
          <a:p>
            <a:pPr lvl="0"/>
            <a:r>
              <a:rPr lang="en-US" dirty="0"/>
              <a:t>XXXX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786046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70000"/>
            <a:ext cx="12413343" cy="297159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0001" y="1371821"/>
            <a:ext cx="6664200" cy="207296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001" y="1658711"/>
            <a:ext cx="6664200" cy="2487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Secondary Information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70001" y="1987013"/>
            <a:ext cx="6664200" cy="4210169"/>
          </a:xfrm>
        </p:spPr>
        <p:txBody>
          <a:bodyPr/>
          <a:lstStyle>
            <a:lvl1pPr>
              <a:lnSpc>
                <a:spcPts val="2000"/>
              </a:lnSpc>
              <a:defRPr sz="1800">
                <a:solidFill>
                  <a:schemeClr val="tx2"/>
                </a:solidFill>
              </a:defRPr>
            </a:lvl1pPr>
            <a:lvl2pPr>
              <a:lnSpc>
                <a:spcPts val="1600"/>
              </a:lnSpc>
              <a:defRPr sz="14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8"/>
          </p:nvPr>
        </p:nvSpPr>
        <p:spPr>
          <a:xfrm>
            <a:off x="6934200" y="1371600"/>
            <a:ext cx="6121400" cy="5092700"/>
          </a:xfrm>
          <a:solidFill>
            <a:schemeClr val="accent5"/>
          </a:solidFill>
        </p:spPr>
        <p:txBody>
          <a:bodyPr anchor="ctr"/>
          <a:lstStyle>
            <a:lvl1pPr algn="ctr">
              <a:defRPr sz="1000" i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2642717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2"/>
          <p:cNvSpPr>
            <a:spLocks noGrp="1"/>
          </p:cNvSpPr>
          <p:nvPr>
            <p:ph type="pic" sz="quarter" idx="18"/>
          </p:nvPr>
        </p:nvSpPr>
        <p:spPr>
          <a:xfrm>
            <a:off x="6400800" y="698500"/>
            <a:ext cx="6350000" cy="5765800"/>
          </a:xfrm>
          <a:solidFill>
            <a:schemeClr val="accent5"/>
          </a:solidFill>
        </p:spPr>
        <p:txBody>
          <a:bodyPr anchor="ctr"/>
          <a:lstStyle>
            <a:lvl1pPr algn="ctr">
              <a:defRPr sz="1000" i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9"/>
          </p:nvPr>
        </p:nvSpPr>
        <p:spPr>
          <a:xfrm>
            <a:off x="533400" y="1422400"/>
            <a:ext cx="5397500" cy="4445000"/>
          </a:xfrm>
        </p:spPr>
        <p:txBody>
          <a:bodyPr/>
          <a:lstStyle>
            <a:lvl1pPr algn="ctr">
              <a:defRPr sz="2500">
                <a:solidFill>
                  <a:schemeClr val="bg1"/>
                </a:solidFill>
                <a:latin typeface="Impact" charset="0"/>
                <a:ea typeface="Impact" charset="0"/>
                <a:cs typeface="Impact" charset="0"/>
              </a:defRPr>
            </a:lvl1pPr>
            <a:lvl2pPr algn="ctr">
              <a:defRPr sz="2500">
                <a:solidFill>
                  <a:schemeClr val="bg1"/>
                </a:solidFill>
                <a:latin typeface="Impact" charset="0"/>
                <a:ea typeface="Impact" charset="0"/>
                <a:cs typeface="Impact" charset="0"/>
              </a:defRPr>
            </a:lvl2pPr>
            <a:lvl3pPr algn="ctr">
              <a:defRPr sz="2500">
                <a:solidFill>
                  <a:schemeClr val="bg1"/>
                </a:solidFill>
                <a:latin typeface="Impact" charset="0"/>
                <a:ea typeface="Impact" charset="0"/>
                <a:cs typeface="Impact" charset="0"/>
              </a:defRPr>
            </a:lvl3pPr>
            <a:lvl4pPr algn="ctr">
              <a:defRPr sz="2500">
                <a:solidFill>
                  <a:schemeClr val="bg1"/>
                </a:solidFill>
                <a:latin typeface="Impact" charset="0"/>
                <a:ea typeface="Impact" charset="0"/>
                <a:cs typeface="Impact" charset="0"/>
              </a:defRPr>
            </a:lvl4pPr>
            <a:lvl5pPr algn="ctr">
              <a:defRPr sz="2500">
                <a:solidFill>
                  <a:schemeClr val="bg1"/>
                </a:solidFill>
                <a:latin typeface="Impact" charset="0"/>
                <a:ea typeface="Impact" charset="0"/>
                <a:cs typeface="Impact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39461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Object 1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2156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353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15" name="Object 14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6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70000"/>
            <a:ext cx="12413343" cy="299633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0000" y="1372456"/>
            <a:ext cx="8259575" cy="21405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Section Title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000" y="1696037"/>
            <a:ext cx="8259575" cy="243663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Secondary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70000" y="2195325"/>
            <a:ext cx="5235067" cy="4218272"/>
          </a:xfrm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6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8" hasCustomPrompt="1"/>
          </p:nvPr>
        </p:nvSpPr>
        <p:spPr bwMode="gray">
          <a:xfrm>
            <a:off x="6691765" y="2195325"/>
            <a:ext cx="5232045" cy="4218272"/>
          </a:xfrm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600"/>
              </a:lnSpc>
              <a:defRPr/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747560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ne Content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2156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329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12" name="Object 1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6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70000"/>
            <a:ext cx="12413343" cy="308412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0000" y="1530121"/>
            <a:ext cx="8259575" cy="21405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Section Title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000" y="1820780"/>
            <a:ext cx="8259575" cy="2487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Secondary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70000" y="2338549"/>
            <a:ext cx="8429894" cy="3784532"/>
          </a:xfrm>
        </p:spPr>
        <p:txBody>
          <a:bodyPr/>
          <a:lstStyle>
            <a:lvl1pPr>
              <a:lnSpc>
                <a:spcPts val="2000"/>
              </a:lnSpc>
              <a:defRPr sz="1800">
                <a:solidFill>
                  <a:schemeClr val="tx2"/>
                </a:solidFill>
              </a:defRPr>
            </a:lvl1pPr>
            <a:lvl2pPr>
              <a:lnSpc>
                <a:spcPts val="1600"/>
              </a:lnSpc>
              <a:defRPr sz="14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6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2053036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One Content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2156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305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12" name="Object 1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6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70000"/>
            <a:ext cx="12413343" cy="269562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0000" y="1583106"/>
            <a:ext cx="8259575" cy="21405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Section Title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000" y="1870739"/>
            <a:ext cx="8259575" cy="2487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Secondary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70000" y="2404100"/>
            <a:ext cx="12423740" cy="3784532"/>
          </a:xfrm>
        </p:spPr>
        <p:txBody>
          <a:bodyPr/>
          <a:lstStyle>
            <a:lvl1pPr>
              <a:lnSpc>
                <a:spcPts val="2000"/>
              </a:lnSpc>
              <a:defRPr sz="180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6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1932865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Object 17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2156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0281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18" name="Object 1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6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70000"/>
            <a:ext cx="12413343" cy="270106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70000" y="2461174"/>
            <a:ext cx="5962849" cy="3788814"/>
          </a:xfrm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6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0000" y="1502942"/>
            <a:ext cx="8259575" cy="21405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Section Title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000" y="1761007"/>
            <a:ext cx="8259575" cy="2487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Secondary Information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8" hasCustomPrompt="1"/>
          </p:nvPr>
        </p:nvSpPr>
        <p:spPr bwMode="gray">
          <a:xfrm>
            <a:off x="6777272" y="2461174"/>
            <a:ext cx="5961600" cy="3781359"/>
          </a:xfrm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600"/>
              </a:lnSpc>
              <a:defRPr/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1343430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ntent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Object 2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2156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9257" name="think-cell Slide" r:id="rId4" imgW="6350000" imgH="6350000" progId="">
                  <p:embed/>
                </p:oleObj>
              </mc:Choice>
              <mc:Fallback>
                <p:oleObj name="think-cell Slide" r:id="rId4" imgW="6350000" imgH="6350000" progId="">
                  <p:embed/>
                  <p:pic>
                    <p:nvPicPr>
                      <p:cNvPr id="22" name="Object 2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6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70000"/>
            <a:ext cx="12413343" cy="289206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0000" y="1491462"/>
            <a:ext cx="4036622" cy="21405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Section Title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000" y="1779577"/>
            <a:ext cx="4036622" cy="2487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Secondary Information</a:t>
            </a:r>
          </a:p>
        </p:txBody>
      </p:sp>
      <p:sp>
        <p:nvSpPr>
          <p:cNvPr id="17" name="Text Placeholder 13"/>
          <p:cNvSpPr>
            <a:spLocks noGrp="1"/>
          </p:cNvSpPr>
          <p:nvPr>
            <p:ph type="body" sz="quarter" idx="20" hasCustomPrompt="1"/>
          </p:nvPr>
        </p:nvSpPr>
        <p:spPr bwMode="gray">
          <a:xfrm>
            <a:off x="4595114" y="1491462"/>
            <a:ext cx="4036622" cy="21405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Section Title</a:t>
            </a:r>
          </a:p>
        </p:txBody>
      </p:sp>
      <p:sp>
        <p:nvSpPr>
          <p:cNvPr id="18" name="Text Placeholder 13"/>
          <p:cNvSpPr>
            <a:spLocks noGrp="1"/>
          </p:cNvSpPr>
          <p:nvPr>
            <p:ph type="body" sz="quarter" idx="21" hasCustomPrompt="1"/>
          </p:nvPr>
        </p:nvSpPr>
        <p:spPr bwMode="gray">
          <a:xfrm>
            <a:off x="4595114" y="1779577"/>
            <a:ext cx="4036622" cy="2487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Secondary Information</a:t>
            </a:r>
          </a:p>
        </p:txBody>
      </p:sp>
      <p:sp>
        <p:nvSpPr>
          <p:cNvPr id="19" name="Text Placeholder 13"/>
          <p:cNvSpPr>
            <a:spLocks noGrp="1"/>
          </p:cNvSpPr>
          <p:nvPr>
            <p:ph type="body" sz="quarter" idx="22" hasCustomPrompt="1"/>
          </p:nvPr>
        </p:nvSpPr>
        <p:spPr bwMode="gray">
          <a:xfrm>
            <a:off x="8911033" y="1491462"/>
            <a:ext cx="4036622" cy="21405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Section Title</a:t>
            </a:r>
          </a:p>
        </p:txBody>
      </p:sp>
      <p:sp>
        <p:nvSpPr>
          <p:cNvPr id="20" name="Text Placeholder 13"/>
          <p:cNvSpPr>
            <a:spLocks noGrp="1"/>
          </p:cNvSpPr>
          <p:nvPr>
            <p:ph type="body" sz="quarter" idx="23" hasCustomPrompt="1"/>
          </p:nvPr>
        </p:nvSpPr>
        <p:spPr bwMode="gray">
          <a:xfrm>
            <a:off x="8911033" y="1779577"/>
            <a:ext cx="4036622" cy="248708"/>
          </a:xfrm>
        </p:spPr>
        <p:txBody>
          <a:bodyPr anchor="t" anchorCtr="0"/>
          <a:lstStyle>
            <a:lvl1pPr>
              <a:lnSpc>
                <a:spcPts val="1684"/>
              </a:lnSpc>
              <a:buNone/>
              <a:defRPr lang="en-GB" sz="1400" b="1" kern="1200" baseline="0" dirty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96871" lvl="0" indent="-96871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</a:pPr>
            <a:r>
              <a:rPr lang="en-GB" dirty="0"/>
              <a:t>Secondary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70000" y="2458635"/>
            <a:ext cx="4133323" cy="3543732"/>
          </a:xfrm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600"/>
              </a:lnSpc>
              <a:defRPr/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8" hasCustomPrompt="1"/>
          </p:nvPr>
        </p:nvSpPr>
        <p:spPr bwMode="gray">
          <a:xfrm>
            <a:off x="4595114" y="2459740"/>
            <a:ext cx="4124127" cy="3543732"/>
          </a:xfrm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5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9" hasCustomPrompt="1"/>
          </p:nvPr>
        </p:nvSpPr>
        <p:spPr bwMode="gray">
          <a:xfrm>
            <a:off x="8911033" y="2452723"/>
            <a:ext cx="4165676" cy="3543732"/>
          </a:xfrm>
        </p:spPr>
        <p:txBody>
          <a:bodyPr/>
          <a:lstStyle>
            <a:lvl1pPr>
              <a:lnSpc>
                <a:spcPts val="2000"/>
              </a:lnSpc>
              <a:defRPr sz="1800" baseline="0">
                <a:solidFill>
                  <a:schemeClr val="tx2"/>
                </a:solidFill>
              </a:defRPr>
            </a:lvl1pPr>
            <a:lvl2pPr>
              <a:lnSpc>
                <a:spcPts val="2000"/>
              </a:lnSpc>
              <a:defRPr sz="18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lnSpc>
                <a:spcPts val="1600"/>
              </a:lnSpc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21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3248479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vmlDrawing" Target="../drawings/vmlDrawing1.v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28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25"/>
            </p:custDataLst>
          </p:nvPr>
        </p:nvGraphicFramePr>
        <p:xfrm>
          <a:off x="2152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425" name="think-cell Slide" r:id="rId26" imgW="6350000" imgH="6350000" progId="">
                  <p:embed/>
                </p:oleObj>
              </mc:Choice>
              <mc:Fallback>
                <p:oleObj name="think-cell Slide" r:id="rId26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270000" y="1267234"/>
            <a:ext cx="8368844" cy="42112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270000" y="270000"/>
            <a:ext cx="12413343" cy="297159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cxnSp>
        <p:nvCxnSpPr>
          <p:cNvPr id="7" name="Straight Connector 6"/>
          <p:cNvCxnSpPr/>
          <p:nvPr userDrawn="1"/>
        </p:nvCxnSpPr>
        <p:spPr bwMode="gray">
          <a:xfrm>
            <a:off x="0" y="7069863"/>
            <a:ext cx="13442950" cy="0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9350" y="7168845"/>
            <a:ext cx="931586" cy="32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931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8" r:id="rId1"/>
    <p:sldLayoutId id="2147484059" r:id="rId2"/>
    <p:sldLayoutId id="2147484060" r:id="rId3"/>
    <p:sldLayoutId id="2147484061" r:id="rId4"/>
    <p:sldLayoutId id="2147484062" r:id="rId5"/>
    <p:sldLayoutId id="2147484063" r:id="rId6"/>
    <p:sldLayoutId id="2147484064" r:id="rId7"/>
    <p:sldLayoutId id="2147484065" r:id="rId8"/>
    <p:sldLayoutId id="2147484066" r:id="rId9"/>
    <p:sldLayoutId id="2147484067" r:id="rId10"/>
    <p:sldLayoutId id="2147484068" r:id="rId11"/>
    <p:sldLayoutId id="2147484069" r:id="rId12"/>
    <p:sldLayoutId id="2147484070" r:id="rId13"/>
    <p:sldLayoutId id="2147484071" r:id="rId14"/>
    <p:sldLayoutId id="2147484072" r:id="rId15"/>
    <p:sldLayoutId id="2147484073" r:id="rId16"/>
    <p:sldLayoutId id="2147484074" r:id="rId17"/>
    <p:sldLayoutId id="2147484075" r:id="rId18"/>
    <p:sldLayoutId id="2147484076" r:id="rId19"/>
    <p:sldLayoutId id="2147484077" r:id="rId20"/>
    <p:sldLayoutId id="2147484078" r:id="rId21"/>
    <p:sldLayoutId id="2147484079" r:id="rId2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  <p:txStyles>
    <p:titleStyle>
      <a:lvl1pPr algn="l" defTabSz="961844" rtl="0" eaLnBrk="1" latinLnBrk="0" hangingPunct="1">
        <a:spcBef>
          <a:spcPct val="0"/>
        </a:spcBef>
        <a:buNone/>
        <a:defRPr sz="2800" b="0" kern="1200" cap="all" spc="0">
          <a:ln w="22225">
            <a:noFill/>
            <a:prstDash val="solid"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1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000" b="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645074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5997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6920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7842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92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1844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769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3691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461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5535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645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737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hyperlink" Target="https://www.theguardian.com/games/2019/nov/29/gamers-back-under-dungeons-and-dragons-spell" TargetMode="External"/><Relationship Id="rId7" Type="http://schemas.openxmlformats.org/officeDocument/2006/relationships/image" Target="../media/image7.png"/><Relationship Id="rId2" Type="http://schemas.openxmlformats.org/officeDocument/2006/relationships/hyperlink" Target="https://www.telegraph.co.uk/family/life/how-dungeons-dragons-became-coo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8BE5CF2A-327D-4688-A61C-3AA502037A15}"/>
              </a:ext>
            </a:extLst>
          </p:cNvPr>
          <p:cNvSpPr>
            <a:spLocks noGrp="1"/>
          </p:cNvSpPr>
          <p:nvPr>
            <p:ph idx="1"/>
          </p:nvPr>
        </p:nvSpPr>
        <p:spPr bwMode="gray">
          <a:xfrm>
            <a:off x="313391" y="1943950"/>
            <a:ext cx="8173217" cy="3133282"/>
          </a:xfrm>
        </p:spPr>
        <p:txBody>
          <a:bodyPr/>
          <a:lstStyle/>
          <a:p>
            <a:pPr>
              <a:lnSpc>
                <a:spcPts val="1800"/>
              </a:lnSpc>
            </a:pPr>
            <a:r>
              <a:rPr lang="en-GB" altLang="en-US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SYNOPSIS</a:t>
            </a:r>
          </a:p>
          <a:p>
            <a:pPr>
              <a:lnSpc>
                <a:spcPts val="1800"/>
              </a:lnSpc>
            </a:pPr>
            <a:r>
              <a:rPr lang="en-GB" altLang="en-US" sz="11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 charming thief and a band of unlikely adventurers embark on an epic quest to retrieve a lost relic, but things go dangerously awry when they run afoul of the wrong people.</a:t>
            </a:r>
          </a:p>
          <a:p>
            <a:pPr>
              <a:lnSpc>
                <a:spcPts val="1800"/>
              </a:lnSpc>
            </a:pPr>
            <a:endParaRPr lang="en-GB" altLang="en-US" sz="1100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</a:pPr>
            <a:r>
              <a:rPr lang="en-GB" altLang="en-US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CAST</a:t>
            </a:r>
          </a:p>
          <a:p>
            <a:pPr>
              <a:lnSpc>
                <a:spcPts val="1800"/>
              </a:lnSpc>
            </a:pPr>
            <a:r>
              <a:rPr lang="en-GB" altLang="en-US" sz="11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Chris Pine, Michelle Rodriguez, </a:t>
            </a:r>
            <a:r>
              <a:rPr lang="en-GB" altLang="en-US" sz="11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Rege</a:t>
            </a:r>
            <a:r>
              <a:rPr lang="en-GB" altLang="en-US" sz="11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-Jean Page, Justice Smith &amp; Hugh Grant</a:t>
            </a:r>
          </a:p>
          <a:p>
            <a:pPr>
              <a:lnSpc>
                <a:spcPts val="1800"/>
              </a:lnSpc>
            </a:pPr>
            <a:endParaRPr lang="en-GB" altLang="en-US" sz="11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</a:pPr>
            <a:r>
              <a:rPr lang="en-GB" altLang="en-US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DCM TAKE</a:t>
            </a:r>
          </a:p>
          <a:p>
            <a:pPr>
              <a:lnSpc>
                <a:spcPts val="1800"/>
              </a:lnSpc>
            </a:pPr>
            <a:r>
              <a:rPr lang="en-GB" altLang="en-US" sz="11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While the fate of video game adaptations has been somewhat mixed historically at the UK box office, recent signs are promising with the success of </a:t>
            </a:r>
            <a:r>
              <a:rPr lang="en-GB" altLang="en-US" sz="1100" b="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Detective Pikachu, Sonic the Hedgehog 2</a:t>
            </a:r>
            <a:r>
              <a:rPr lang="en-GB" altLang="en-US" sz="11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en-GB" altLang="en-US" sz="1100" b="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Uncharted. </a:t>
            </a:r>
            <a:r>
              <a:rPr lang="en-GB" altLang="en-US" sz="11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Attention now turns to the one of the most famous fantasy board games being translated into a big-screen adventure epic. The cast is full of notable names recruited from other hugely successful big-screen franchises – </a:t>
            </a:r>
            <a:r>
              <a:rPr lang="en-GB" altLang="en-US" sz="1100" b="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Star Trek, Fast &amp; Furious, Jurassic World – </a:t>
            </a:r>
            <a:r>
              <a:rPr lang="en-GB" altLang="en-US" sz="11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and its Rege-Jean Page’s first big-screen role since his breakout in Netflix’s Bridgerton. With a similar Spring release, </a:t>
            </a:r>
            <a:r>
              <a:rPr lang="en-GB" altLang="en-US" sz="1100" b="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Dungeons &amp; Dragons: Honour Among Thieves </a:t>
            </a:r>
            <a:r>
              <a:rPr lang="en-GB" altLang="en-US" sz="11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will be hoping for some of the same success that </a:t>
            </a:r>
            <a:r>
              <a:rPr lang="en-GB" altLang="en-US" sz="1100" b="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Uncharted </a:t>
            </a:r>
            <a:r>
              <a:rPr lang="en-GB" altLang="en-US" sz="11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saw in 2021. The video game adaptation well out-performed DCM expectations, delivering 2.6m admissions (3x our original forecast) and 13 16-34 TVRs. </a:t>
            </a:r>
          </a:p>
          <a:p>
            <a:pPr>
              <a:lnSpc>
                <a:spcPts val="1800"/>
              </a:lnSpc>
            </a:pPr>
            <a:endParaRPr lang="en-GB" altLang="en-US" sz="1100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</a:pPr>
            <a:endParaRPr lang="en-GB" altLang="en-US" sz="1100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</a:pPr>
            <a:endParaRPr lang="en-GB" altLang="en-US" sz="1100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6D58C6F-AAA5-44A7-9C96-B309160D8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Dungeons &amp; dragons: HONOUR AMONG THIEVES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2A7988D-BBCB-4B53-861D-574B3D754BF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 eclectic cast embark on a quest inspired by the fantasy role playing board game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822937-1369-4930-8648-0951018680F8}"/>
              </a:ext>
            </a:extLst>
          </p:cNvPr>
          <p:cNvSpPr/>
          <p:nvPr/>
        </p:nvSpPr>
        <p:spPr>
          <a:xfrm>
            <a:off x="11127893" y="7198930"/>
            <a:ext cx="2315057" cy="1949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r" defTabSz="961844" rtl="0" eaLnBrk="1" fontAlgn="auto" latinLnBrk="0" hangingPunct="1">
              <a:lnSpc>
                <a:spcPts val="842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None/>
              <a:tabLst/>
              <a:defRPr/>
            </a:pPr>
            <a:r>
              <a:rPr kumimoji="0" lang="en-GB" sz="7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Source: DCM Planner, based on industry admissions </a:t>
            </a:r>
            <a:endParaRPr kumimoji="0" lang="en-US" sz="7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11" name="Table 5">
            <a:extLst>
              <a:ext uri="{FF2B5EF4-FFF2-40B4-BE49-F238E27FC236}">
                <a16:creationId xmlns:a16="http://schemas.microsoft.com/office/drawing/2014/main" id="{9D918563-3EC7-448A-A450-1695179FC6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2868473"/>
              </p:ext>
            </p:extLst>
          </p:nvPr>
        </p:nvGraphicFramePr>
        <p:xfrm>
          <a:off x="250950" y="993181"/>
          <a:ext cx="8235658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944">
                  <a:extLst>
                    <a:ext uri="{9D8B030D-6E8A-4147-A177-3AD203B41FA5}">
                      <a16:colId xmlns:a16="http://schemas.microsoft.com/office/drawing/2014/main" val="1043653864"/>
                    </a:ext>
                  </a:extLst>
                </a:gridCol>
                <a:gridCol w="2150917">
                  <a:extLst>
                    <a:ext uri="{9D8B030D-6E8A-4147-A177-3AD203B41FA5}">
                      <a16:colId xmlns:a16="http://schemas.microsoft.com/office/drawing/2014/main" val="1430915649"/>
                    </a:ext>
                  </a:extLst>
                </a:gridCol>
                <a:gridCol w="1166200">
                  <a:extLst>
                    <a:ext uri="{9D8B030D-6E8A-4147-A177-3AD203B41FA5}">
                      <a16:colId xmlns:a16="http://schemas.microsoft.com/office/drawing/2014/main" val="1969532920"/>
                    </a:ext>
                  </a:extLst>
                </a:gridCol>
                <a:gridCol w="1337996">
                  <a:extLst>
                    <a:ext uri="{9D8B030D-6E8A-4147-A177-3AD203B41FA5}">
                      <a16:colId xmlns:a16="http://schemas.microsoft.com/office/drawing/2014/main" val="696929619"/>
                    </a:ext>
                  </a:extLst>
                </a:gridCol>
                <a:gridCol w="2208601">
                  <a:extLst>
                    <a:ext uri="{9D8B030D-6E8A-4147-A177-3AD203B41FA5}">
                      <a16:colId xmlns:a16="http://schemas.microsoft.com/office/drawing/2014/main" val="214587584"/>
                    </a:ext>
                  </a:extLst>
                </a:gridCol>
              </a:tblGrid>
              <a:tr h="348698">
                <a:tc>
                  <a:txBody>
                    <a:bodyPr/>
                    <a:lstStyle/>
                    <a:p>
                      <a:pPr marL="0" algn="ctr" defTabSz="961844" rtl="0" eaLnBrk="1" latinLnBrk="0" hangingPunct="1">
                        <a:lnSpc>
                          <a:spcPct val="100000"/>
                        </a:lnSpc>
                      </a:pPr>
                      <a:r>
                        <a:rPr lang="en-GB" sz="1050" b="1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RELEASE DATE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61844" rtl="0" eaLnBrk="1" latinLnBrk="0" hangingPunct="1">
                        <a:lnSpc>
                          <a:spcPct val="100000"/>
                        </a:lnSpc>
                      </a:pPr>
                      <a:r>
                        <a:rPr lang="en-GB" sz="1050" b="1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EST. INDUSTRY ADMISSIONS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61844" rtl="0" eaLnBrk="1" latinLnBrk="0" hangingPunct="1">
                        <a:lnSpc>
                          <a:spcPct val="100000"/>
                        </a:lnSpc>
                      </a:pPr>
                      <a:r>
                        <a:rPr lang="en-GB" sz="1050" b="1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GENRE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61844" rtl="0" eaLnBrk="1" latinLnBrk="0" hangingPunct="1">
                        <a:lnSpc>
                          <a:spcPct val="100000"/>
                        </a:lnSpc>
                      </a:pPr>
                      <a:r>
                        <a:rPr lang="en-GB" sz="1050" b="1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HFSS BRANDS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61844" rtl="0" eaLnBrk="1" latinLnBrk="0" hangingPunct="1">
                        <a:lnSpc>
                          <a:spcPct val="100000"/>
                        </a:lnSpc>
                      </a:pPr>
                      <a:r>
                        <a:rPr lang="en-GB" sz="1050" b="1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ALCOHOL/GAMBLING BRANDS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0483068"/>
                  </a:ext>
                </a:extLst>
              </a:tr>
              <a:tr h="348698">
                <a:tc>
                  <a:txBody>
                    <a:bodyPr/>
                    <a:lstStyle/>
                    <a:p>
                      <a:pPr algn="ctr"/>
                      <a:r>
                        <a:rPr lang="en-GB" sz="105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 March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1m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Action, Fantasy, Adventure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0671331"/>
                  </a:ext>
                </a:extLst>
              </a:tr>
            </a:tbl>
          </a:graphicData>
        </a:graphic>
      </p:graphicFrame>
      <p:graphicFrame>
        <p:nvGraphicFramePr>
          <p:cNvPr id="14" name="Table 2">
            <a:extLst>
              <a:ext uri="{FF2B5EF4-FFF2-40B4-BE49-F238E27FC236}">
                <a16:creationId xmlns:a16="http://schemas.microsoft.com/office/drawing/2014/main" id="{3609DACE-B832-4C9A-912A-8045E3FAE3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142660"/>
              </p:ext>
            </p:extLst>
          </p:nvPr>
        </p:nvGraphicFramePr>
        <p:xfrm>
          <a:off x="270000" y="5742284"/>
          <a:ext cx="8088912" cy="10476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8152">
                  <a:extLst>
                    <a:ext uri="{9D8B030D-6E8A-4147-A177-3AD203B41FA5}">
                      <a16:colId xmlns:a16="http://schemas.microsoft.com/office/drawing/2014/main" val="1395259455"/>
                    </a:ext>
                  </a:extLst>
                </a:gridCol>
                <a:gridCol w="1348152">
                  <a:extLst>
                    <a:ext uri="{9D8B030D-6E8A-4147-A177-3AD203B41FA5}">
                      <a16:colId xmlns:a16="http://schemas.microsoft.com/office/drawing/2014/main" val="683455642"/>
                    </a:ext>
                  </a:extLst>
                </a:gridCol>
                <a:gridCol w="1348152">
                  <a:extLst>
                    <a:ext uri="{9D8B030D-6E8A-4147-A177-3AD203B41FA5}">
                      <a16:colId xmlns:a16="http://schemas.microsoft.com/office/drawing/2014/main" val="2016657501"/>
                    </a:ext>
                  </a:extLst>
                </a:gridCol>
                <a:gridCol w="1348152">
                  <a:extLst>
                    <a:ext uri="{9D8B030D-6E8A-4147-A177-3AD203B41FA5}">
                      <a16:colId xmlns:a16="http://schemas.microsoft.com/office/drawing/2014/main" val="2752111294"/>
                    </a:ext>
                  </a:extLst>
                </a:gridCol>
                <a:gridCol w="1348152">
                  <a:extLst>
                    <a:ext uri="{9D8B030D-6E8A-4147-A177-3AD203B41FA5}">
                      <a16:colId xmlns:a16="http://schemas.microsoft.com/office/drawing/2014/main" val="1099605818"/>
                    </a:ext>
                  </a:extLst>
                </a:gridCol>
                <a:gridCol w="1348152">
                  <a:extLst>
                    <a:ext uri="{9D8B030D-6E8A-4147-A177-3AD203B41FA5}">
                      <a16:colId xmlns:a16="http://schemas.microsoft.com/office/drawing/2014/main" val="19339951"/>
                    </a:ext>
                  </a:extLst>
                </a:gridCol>
              </a:tblGrid>
              <a:tr h="242005"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Adults (16+)</a:t>
                      </a:r>
                      <a:endParaRPr lang="en-GB" sz="1050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16-34 Adults</a:t>
                      </a:r>
                      <a:endParaRPr lang="en-GB" sz="1050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16-34 Men</a:t>
                      </a:r>
                      <a:endParaRPr lang="en-GB" sz="1050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ABC1 Adults</a:t>
                      </a:r>
                      <a:endParaRPr lang="en-GB" sz="1050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618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ABC1 Men</a:t>
                      </a:r>
                      <a:endParaRPr lang="en-GB" sz="1050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0658108"/>
                  </a:ext>
                </a:extLst>
              </a:tr>
              <a:tr h="242005">
                <a:tc>
                  <a:txBody>
                    <a:bodyPr/>
                    <a:lstStyle/>
                    <a:p>
                      <a:pPr algn="r"/>
                      <a:r>
                        <a:rPr kumimoji="0" lang="en-GB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REACH</a:t>
                      </a:r>
                      <a:endParaRPr lang="en-GB" sz="10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1.8%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3.6%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4699348"/>
                  </a:ext>
                </a:extLst>
              </a:tr>
              <a:tr h="242005">
                <a:tc>
                  <a:txBody>
                    <a:bodyPr/>
                    <a:lstStyle/>
                    <a:p>
                      <a:pPr algn="r"/>
                      <a:r>
                        <a:rPr kumimoji="0" lang="en-GB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IMPACTS</a:t>
                      </a:r>
                      <a:endParaRPr lang="en-GB" sz="10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956k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593k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422k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656k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448k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3583829"/>
                  </a:ext>
                </a:extLst>
              </a:tr>
              <a:tr h="282217">
                <a:tc>
                  <a:txBody>
                    <a:bodyPr/>
                    <a:lstStyle/>
                    <a:p>
                      <a:pPr marL="0" marR="0" lvl="0" indent="0" algn="r" defTabSz="961844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r>
                        <a:rPr kumimoji="0" lang="en-GB" alt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TVRS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9276226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68D40E65-8CA8-769A-085E-C7289E73998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05"/>
          <a:stretch/>
        </p:blipFill>
        <p:spPr>
          <a:xfrm>
            <a:off x="8731545" y="567159"/>
            <a:ext cx="4189227" cy="600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51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val 24">
            <a:extLst>
              <a:ext uri="{FF2B5EF4-FFF2-40B4-BE49-F238E27FC236}">
                <a16:creationId xmlns:a16="http://schemas.microsoft.com/office/drawing/2014/main" id="{B5481B0E-244A-416B-B110-6FF05DE90C61}"/>
              </a:ext>
            </a:extLst>
          </p:cNvPr>
          <p:cNvSpPr/>
          <p:nvPr/>
        </p:nvSpPr>
        <p:spPr>
          <a:xfrm>
            <a:off x="5494263" y="3780631"/>
            <a:ext cx="2698972" cy="2583712"/>
          </a:xfrm>
          <a:prstGeom prst="ellipse">
            <a:avLst/>
          </a:prstGeom>
          <a:solidFill>
            <a:srgbClr val="EA576C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GB" sz="2000" b="1" dirty="0">
                <a:solidFill>
                  <a:srgbClr val="FFFFFF"/>
                </a:solidFill>
              </a:rPr>
              <a:t>D&amp;D saw usage increase by +33% thanks to the Covid lockdowns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A71A21-B146-4684-84EB-800F8A01D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DUNGEONS &amp; DRAGONS HAS EXPERIENCED A RENAISSANCE IN RECENT YEARS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F59090C-F19B-42DC-B28A-322AE431D12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868093" y="7239509"/>
            <a:ext cx="5430395" cy="123111"/>
          </a:xfrm>
        </p:spPr>
        <p:txBody>
          <a:bodyPr/>
          <a:lstStyle/>
          <a:p>
            <a:r>
              <a:rPr lang="en-GB" dirty="0"/>
              <a:t>Sources: </a:t>
            </a:r>
            <a:r>
              <a:rPr lang="en-GB" dirty="0">
                <a:hlinkClick r:id="rId2"/>
              </a:rPr>
              <a:t>The Telegraph </a:t>
            </a:r>
            <a:r>
              <a:rPr lang="en-GB" dirty="0"/>
              <a:t>and </a:t>
            </a:r>
            <a:r>
              <a:rPr lang="en-GB" dirty="0">
                <a:hlinkClick r:id="rId3"/>
              </a:rPr>
              <a:t>The Guardian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EA1F45A-C09C-46BC-BF9E-63AB4BD64D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altLang="en-US" sz="1400" dirty="0">
                <a:latin typeface="Arial" pitchFamily="34" charset="0"/>
                <a:cs typeface="Arial" pitchFamily="34" charset="0"/>
              </a:rPr>
              <a:t>Originally published in 1974, the Dungeons and Dragons board game has deeply influenced media culture since its arrival and has experienced a resurgence in popularity in recent years thanks in no small part to its appearance in Netfli</a:t>
            </a:r>
            <a:r>
              <a:rPr lang="en-GB" altLang="en-US" dirty="0">
                <a:latin typeface="Arial" pitchFamily="34" charset="0"/>
                <a:cs typeface="Arial" pitchFamily="34" charset="0"/>
              </a:rPr>
              <a:t>x’s Stranger Things. </a:t>
            </a:r>
            <a:endParaRPr lang="en-GB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1D025AB-652A-43B7-9119-5F2A83FA50B9}"/>
              </a:ext>
            </a:extLst>
          </p:cNvPr>
          <p:cNvGrpSpPr/>
          <p:nvPr/>
        </p:nvGrpSpPr>
        <p:grpSpPr>
          <a:xfrm>
            <a:off x="216835" y="1385770"/>
            <a:ext cx="7569100" cy="1931633"/>
            <a:chOff x="598484" y="1848998"/>
            <a:chExt cx="7569100" cy="1931633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8C331665-192C-44F3-A4ED-C67763978A7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0836" y="2408840"/>
              <a:ext cx="7506748" cy="1371791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9EF5C336-7D22-4453-83F3-36A07AECA8C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98484" y="1875333"/>
              <a:ext cx="2162477" cy="552527"/>
            </a:xfrm>
            <a:prstGeom prst="rect">
              <a:avLst/>
            </a:prstGeom>
          </p:spPr>
        </p:pic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8D08BFC7-A8AC-44A1-A77E-C7BCD0274177}"/>
                </a:ext>
              </a:extLst>
            </p:cNvPr>
            <p:cNvSpPr/>
            <p:nvPr/>
          </p:nvSpPr>
          <p:spPr>
            <a:xfrm>
              <a:off x="660836" y="1848998"/>
              <a:ext cx="7506748" cy="1931633"/>
            </a:xfrm>
            <a:prstGeom prst="rect">
              <a:avLst/>
            </a:prstGeom>
            <a:noFill/>
            <a:ln w="127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GB" dirty="0">
                <a:solidFill>
                  <a:schemeClr val="bg1"/>
                </a:solidFill>
              </a:endParaRPr>
            </a:p>
          </p:txBody>
        </p:sp>
      </p:grpSp>
      <p:sp>
        <p:nvSpPr>
          <p:cNvPr id="24" name="Oval 23">
            <a:extLst>
              <a:ext uri="{FF2B5EF4-FFF2-40B4-BE49-F238E27FC236}">
                <a16:creationId xmlns:a16="http://schemas.microsoft.com/office/drawing/2014/main" id="{072D61FB-546D-462E-9E7F-FA1486C48546}"/>
              </a:ext>
            </a:extLst>
          </p:cNvPr>
          <p:cNvSpPr/>
          <p:nvPr/>
        </p:nvSpPr>
        <p:spPr>
          <a:xfrm>
            <a:off x="1753176" y="3780631"/>
            <a:ext cx="2698972" cy="258371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GB" sz="2000" b="1" dirty="0">
                <a:solidFill>
                  <a:srgbClr val="FFFFFF"/>
                </a:solidFill>
              </a:rPr>
              <a:t>50m people have interacted with the game since its creation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34888192-3A46-4FA5-AF5E-AFD3167DBE4E}"/>
              </a:ext>
            </a:extLst>
          </p:cNvPr>
          <p:cNvSpPr/>
          <p:nvPr/>
        </p:nvSpPr>
        <p:spPr>
          <a:xfrm>
            <a:off x="9235351" y="3768871"/>
            <a:ext cx="2698972" cy="258371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GB" sz="2000" b="1" dirty="0">
                <a:solidFill>
                  <a:srgbClr val="FFFFFF"/>
                </a:solidFill>
              </a:rPr>
              <a:t>D&amp;D’s demo is changing too: 40% of players are now under 25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A40A053-FA18-4DFE-AFF2-A191F7DA19C2}"/>
              </a:ext>
            </a:extLst>
          </p:cNvPr>
          <p:cNvGrpSpPr/>
          <p:nvPr/>
        </p:nvGrpSpPr>
        <p:grpSpPr>
          <a:xfrm>
            <a:off x="7869929" y="1326049"/>
            <a:ext cx="5428559" cy="1991354"/>
            <a:chOff x="7869929" y="1326049"/>
            <a:chExt cx="5428559" cy="1991354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EB3B4CF7-61AC-47FB-8125-C423C8549C72}"/>
                </a:ext>
              </a:extLst>
            </p:cNvPr>
            <p:cNvGrpSpPr/>
            <p:nvPr/>
          </p:nvGrpSpPr>
          <p:grpSpPr>
            <a:xfrm>
              <a:off x="7869929" y="1326049"/>
              <a:ext cx="5428559" cy="1991354"/>
              <a:chOff x="557571" y="3874290"/>
              <a:chExt cx="5428559" cy="1991354"/>
            </a:xfrm>
          </p:grpSpPr>
          <p:pic>
            <p:nvPicPr>
              <p:cNvPr id="13" name="Picture 12">
                <a:extLst>
                  <a:ext uri="{FF2B5EF4-FFF2-40B4-BE49-F238E27FC236}">
                    <a16:creationId xmlns:a16="http://schemas.microsoft.com/office/drawing/2014/main" id="{1DF6F3B7-F7AC-4003-A20A-0B26171CECD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r="-1"/>
              <a:stretch/>
            </p:blipFill>
            <p:spPr>
              <a:xfrm>
                <a:off x="647911" y="4045976"/>
                <a:ext cx="4589525" cy="734426"/>
              </a:xfrm>
              <a:prstGeom prst="rect">
                <a:avLst/>
              </a:prstGeom>
            </p:spPr>
          </p:pic>
          <p:pic>
            <p:nvPicPr>
              <p:cNvPr id="15" name="Picture 14" descr="Logo&#10;&#10;Description automatically generated">
                <a:extLst>
                  <a:ext uri="{FF2B5EF4-FFF2-40B4-BE49-F238E27FC236}">
                    <a16:creationId xmlns:a16="http://schemas.microsoft.com/office/drawing/2014/main" id="{2F0324C3-AECC-4E04-8738-D7037F53457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4882180" y="3874290"/>
                <a:ext cx="1103950" cy="620972"/>
              </a:xfrm>
              <a:prstGeom prst="rect">
                <a:avLst/>
              </a:prstGeom>
            </p:spPr>
          </p:pic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AB9E9344-BDF4-4F19-ABF5-CD5473377AE8}"/>
                  </a:ext>
                </a:extLst>
              </p:cNvPr>
              <p:cNvSpPr/>
              <p:nvPr/>
            </p:nvSpPr>
            <p:spPr>
              <a:xfrm>
                <a:off x="557571" y="3934047"/>
                <a:ext cx="5428559" cy="1931597"/>
              </a:xfrm>
              <a:prstGeom prst="rect">
                <a:avLst/>
              </a:prstGeom>
              <a:noFill/>
              <a:ln w="12700"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GB" dirty="0">
                  <a:solidFill>
                    <a:schemeClr val="bg1"/>
                  </a:solidFill>
                </a:endParaRPr>
              </a:p>
            </p:txBody>
          </p:sp>
        </p:grpSp>
        <p:pic>
          <p:nvPicPr>
            <p:cNvPr id="29" name="Picture 28">
              <a:extLst>
                <a:ext uri="{FF2B5EF4-FFF2-40B4-BE49-F238E27FC236}">
                  <a16:creationId xmlns:a16="http://schemas.microsoft.com/office/drawing/2014/main" id="{18AF33A9-B621-42C2-85A4-2511E620228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960269" y="2291467"/>
              <a:ext cx="5090964" cy="8470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62754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A24AF01-3C66-45E1-8929-C945A42D653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745316" y="7251119"/>
            <a:ext cx="6562409" cy="123111"/>
          </a:xfrm>
        </p:spPr>
        <p:txBody>
          <a:bodyPr/>
          <a:lstStyle/>
          <a:p>
            <a:r>
              <a:rPr lang="en-GB" dirty="0"/>
              <a:t>Source: CAA Film Monitor</a:t>
            </a: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FC7672C5-521C-C0E0-034E-3D8C4CE4920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4134464"/>
              </p:ext>
            </p:extLst>
          </p:nvPr>
        </p:nvGraphicFramePr>
        <p:xfrm>
          <a:off x="157018" y="354977"/>
          <a:ext cx="12487565" cy="2933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2C6D2109-021D-38B4-FA21-5F5C4297A8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3833672"/>
              </p:ext>
            </p:extLst>
          </p:nvPr>
        </p:nvGraphicFramePr>
        <p:xfrm>
          <a:off x="157018" y="2187594"/>
          <a:ext cx="12561455" cy="32936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A432079-CE3C-22A4-FBEE-05B6071AD3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2772949"/>
              </p:ext>
            </p:extLst>
          </p:nvPr>
        </p:nvGraphicFramePr>
        <p:xfrm>
          <a:off x="135225" y="3957510"/>
          <a:ext cx="12583248" cy="32936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" name="Title 4">
            <a:extLst>
              <a:ext uri="{FF2B5EF4-FFF2-40B4-BE49-F238E27FC236}">
                <a16:creationId xmlns:a16="http://schemas.microsoft.com/office/drawing/2014/main" id="{8C8E0525-1CA6-B98A-60CE-1A29FEE97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000" y="270000"/>
            <a:ext cx="12413343" cy="297159"/>
          </a:xfrm>
        </p:spPr>
        <p:txBody>
          <a:bodyPr/>
          <a:lstStyle/>
          <a:p>
            <a:r>
              <a:rPr lang="en-GB" dirty="0"/>
              <a:t>DUNGEONS &amp; DRAGONS will attract YOUNG ABC1 mEN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C0CAEE3-83EF-513E-D2D5-AEF827A039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84747" y="664058"/>
            <a:ext cx="12145377" cy="43660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dirty="0"/>
              <a:t>Using the comparative film profile of Ready Player One, we can predict strong figures for the sequel for young males</a:t>
            </a:r>
          </a:p>
        </p:txBody>
      </p:sp>
    </p:spTree>
    <p:extLst>
      <p:ext uri="{BB962C8B-B14F-4D97-AF65-F5344CB8AC3E}">
        <p14:creationId xmlns:p14="http://schemas.microsoft.com/office/powerpoint/2010/main" val="2047915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40C580F-9DCE-4EB2-9E50-BBDF1F06F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Young men are more receptive to ads in the cinema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2CD4939-530E-4344-B0F0-01EF3C2B31D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70000" y="664058"/>
            <a:ext cx="12423740" cy="436608"/>
          </a:xfrm>
        </p:spPr>
        <p:txBody>
          <a:bodyPr/>
          <a:lstStyle/>
          <a:p>
            <a:r>
              <a:rPr lang="en-GB" dirty="0"/>
              <a:t>In addition to being more likely to trust cinema ads compared to other media, in helping them make a purchase decision 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0EA632C-0542-4FC6-BF59-530DD1CA6D7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458324" y="7201319"/>
            <a:ext cx="3910011" cy="246221"/>
          </a:xfrm>
        </p:spPr>
        <p:txBody>
          <a:bodyPr/>
          <a:lstStyle/>
          <a:p>
            <a:r>
              <a:rPr lang="en-GB" dirty="0"/>
              <a:t>Source: FAME 2021 Target: 16-34 Men cinemagoers. TGI GB September 2022. Target: 16-34 Men cinemagoers. Index vs the avg. UK adult.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036F905F-5F43-4D18-6379-08512327ED21}"/>
              </a:ext>
            </a:extLst>
          </p:cNvPr>
          <p:cNvSpPr txBox="1">
            <a:spLocks/>
          </p:cNvSpPr>
          <p:nvPr/>
        </p:nvSpPr>
        <p:spPr>
          <a:xfrm>
            <a:off x="365537" y="4886126"/>
            <a:ext cx="3671003" cy="1781686"/>
          </a:xfrm>
          <a:prstGeom prst="rect">
            <a:avLst/>
          </a:prstGeom>
        </p:spPr>
        <p:txBody>
          <a:bodyPr/>
          <a:lstStyle>
            <a:lvl1pPr marL="0" indent="0" algn="l" defTabSz="961844" rtl="0" eaLnBrk="1" latinLnBrk="0" hangingPunct="1">
              <a:lnSpc>
                <a:spcPts val="19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61844" rtl="0" eaLnBrk="1" latinLnBrk="0" hangingPunct="1">
              <a:lnSpc>
                <a:spcPts val="19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18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0" indent="0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400" b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0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400" b="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indent="0" algn="l" defTabSz="961844" rtl="0" eaLnBrk="1" latinLnBrk="0" hangingPunct="1">
              <a:lnSpc>
                <a:spcPts val="11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000" b="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5pPr>
            <a:lvl6pPr marL="2645074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5997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6920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87842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61844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None/>
              <a:tabLst/>
              <a:defRPr/>
            </a:pPr>
            <a:r>
              <a:rPr lang="en-GB" sz="1600" dirty="0">
                <a:solidFill>
                  <a:srgbClr val="8A8A8D"/>
                </a:solidFill>
                <a:latin typeface="Arial"/>
              </a:rPr>
              <a:t>Agree they pay attention to ads in the cinema &amp; find cinema ads useful in helping them make a purchase decision </a:t>
            </a:r>
          </a:p>
          <a:p>
            <a:pPr marL="0" marR="0" lvl="0" indent="0" algn="ctr" defTabSz="961844" rtl="0" eaLnBrk="1" fontAlgn="auto" latinLnBrk="0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None/>
              <a:tabLst/>
              <a:defRPr/>
            </a:pPr>
            <a:endParaRPr lang="en-GB" sz="1600" dirty="0">
              <a:solidFill>
                <a:srgbClr val="8A8A8D"/>
              </a:solidFill>
              <a:latin typeface="Arial"/>
            </a:endParaRP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C93D0B74-1413-0BE0-5757-3FF3DF5D8F28}"/>
              </a:ext>
            </a:extLst>
          </p:cNvPr>
          <p:cNvSpPr txBox="1">
            <a:spLocks/>
          </p:cNvSpPr>
          <p:nvPr/>
        </p:nvSpPr>
        <p:spPr>
          <a:xfrm>
            <a:off x="8860217" y="4903467"/>
            <a:ext cx="3805298" cy="1154611"/>
          </a:xfrm>
          <a:prstGeom prst="rect">
            <a:avLst/>
          </a:prstGeom>
        </p:spPr>
        <p:txBody>
          <a:bodyPr/>
          <a:lstStyle>
            <a:lvl1pPr marL="0" indent="0" algn="l" defTabSz="961844" rtl="0" eaLnBrk="1" latinLnBrk="0" hangingPunct="1">
              <a:lnSpc>
                <a:spcPts val="19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61844" rtl="0" eaLnBrk="1" latinLnBrk="0" hangingPunct="1">
              <a:lnSpc>
                <a:spcPts val="19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18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0" indent="0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400" b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0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400" b="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indent="0" algn="l" defTabSz="961844" rtl="0" eaLnBrk="1" latinLnBrk="0" hangingPunct="1">
              <a:lnSpc>
                <a:spcPts val="11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000" b="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5pPr>
            <a:lvl6pPr marL="2645074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5997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6920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87842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600" dirty="0">
                <a:solidFill>
                  <a:schemeClr val="accent6"/>
                </a:solidFill>
              </a:rPr>
              <a:t>Agree “I am more likely to recommend brands when advertised at the cinema than in other places like TV or social media”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C34A9EFB-9BAA-8395-15A7-4EBAEC7AAEE6}"/>
              </a:ext>
            </a:extLst>
          </p:cNvPr>
          <p:cNvSpPr txBox="1">
            <a:spLocks/>
          </p:cNvSpPr>
          <p:nvPr/>
        </p:nvSpPr>
        <p:spPr>
          <a:xfrm>
            <a:off x="4623820" y="4903467"/>
            <a:ext cx="3294496" cy="810882"/>
          </a:xfrm>
          <a:prstGeom prst="rect">
            <a:avLst/>
          </a:prstGeom>
        </p:spPr>
        <p:txBody>
          <a:bodyPr/>
          <a:lstStyle>
            <a:lvl1pPr marL="0" indent="0" algn="l" defTabSz="961844" rtl="0" eaLnBrk="1" latinLnBrk="0" hangingPunct="1">
              <a:lnSpc>
                <a:spcPts val="19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61844" rtl="0" eaLnBrk="1" latinLnBrk="0" hangingPunct="1">
              <a:lnSpc>
                <a:spcPts val="19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18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0" indent="0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400" b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0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400" b="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indent="0" algn="l" defTabSz="961844" rtl="0" eaLnBrk="1" latinLnBrk="0" hangingPunct="1">
              <a:lnSpc>
                <a:spcPts val="11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000" b="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5pPr>
            <a:lvl6pPr marL="2645074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5997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6920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87842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GB" sz="1600" dirty="0">
                <a:solidFill>
                  <a:schemeClr val="accent6"/>
                </a:solidFill>
              </a:rPr>
              <a:t>Agree that they feel either excited, engaged or happy when watching ads in </a:t>
            </a:r>
          </a:p>
          <a:p>
            <a:pPr algn="ctr">
              <a:lnSpc>
                <a:spcPct val="100000"/>
              </a:lnSpc>
            </a:pPr>
            <a:r>
              <a:rPr lang="en-GB" sz="1600" dirty="0">
                <a:solidFill>
                  <a:schemeClr val="accent6"/>
                </a:solidFill>
              </a:rPr>
              <a:t>the cinema 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5315085C-FF8C-42E0-AE73-686291CEC69B}"/>
              </a:ext>
            </a:extLst>
          </p:cNvPr>
          <p:cNvSpPr/>
          <p:nvPr/>
        </p:nvSpPr>
        <p:spPr>
          <a:xfrm>
            <a:off x="739063" y="1520787"/>
            <a:ext cx="2923953" cy="294521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GB" sz="7200" b="1" dirty="0">
                <a:solidFill>
                  <a:srgbClr val="FFFFFF"/>
                </a:solidFill>
              </a:rPr>
              <a:t>2x</a:t>
            </a:r>
          </a:p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More likely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57B1329-EE63-42F4-8A84-60E17CAF162C}"/>
              </a:ext>
            </a:extLst>
          </p:cNvPr>
          <p:cNvSpPr/>
          <p:nvPr/>
        </p:nvSpPr>
        <p:spPr>
          <a:xfrm>
            <a:off x="4835013" y="1520787"/>
            <a:ext cx="2923953" cy="294521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GB" sz="7200" b="1" dirty="0">
                <a:solidFill>
                  <a:srgbClr val="FFFFFF"/>
                </a:solidFill>
              </a:rPr>
              <a:t>10%</a:t>
            </a:r>
          </a:p>
          <a:p>
            <a:pPr algn="ctr"/>
            <a:r>
              <a:rPr lang="en-GB" sz="1600" b="1" dirty="0">
                <a:solidFill>
                  <a:srgbClr val="FFFFFF"/>
                </a:solidFill>
              </a:rPr>
              <a:t>More likely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5471FB6-A18E-43AE-BE6F-102AB85EB638}"/>
              </a:ext>
            </a:extLst>
          </p:cNvPr>
          <p:cNvSpPr/>
          <p:nvPr/>
        </p:nvSpPr>
        <p:spPr>
          <a:xfrm>
            <a:off x="9300889" y="1529457"/>
            <a:ext cx="2923953" cy="294521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GB" sz="7200" b="1" dirty="0">
                <a:solidFill>
                  <a:srgbClr val="FFFFFF"/>
                </a:solidFill>
              </a:rPr>
              <a:t>21%</a:t>
            </a:r>
          </a:p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More likely</a:t>
            </a:r>
          </a:p>
        </p:txBody>
      </p:sp>
    </p:spTree>
    <p:extLst>
      <p:ext uri="{BB962C8B-B14F-4D97-AF65-F5344CB8AC3E}">
        <p14:creationId xmlns:p14="http://schemas.microsoft.com/office/powerpoint/2010/main" val="2205742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5778" name="Picture 2" descr="Dungeons And Dragons: Honor Among Thieves Release Date Shifted">
            <a:extLst>
              <a:ext uri="{FF2B5EF4-FFF2-40B4-BE49-F238E27FC236}">
                <a16:creationId xmlns:a16="http://schemas.microsoft.com/office/drawing/2014/main" id="{D92A6D97-0C20-9D0E-81C9-1DD2B4B286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1" y="-19557"/>
            <a:ext cx="13442949" cy="7090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BD39CBC8-ED61-DDB5-9620-840E0BE9B295}"/>
              </a:ext>
            </a:extLst>
          </p:cNvPr>
          <p:cNvSpPr/>
          <p:nvPr/>
        </p:nvSpPr>
        <p:spPr>
          <a:xfrm>
            <a:off x="0" y="-19556"/>
            <a:ext cx="13442950" cy="7090206"/>
          </a:xfrm>
          <a:prstGeom prst="rect">
            <a:avLst/>
          </a:prstGeom>
          <a:solidFill>
            <a:schemeClr val="accent2">
              <a:alpha val="58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EC604C8-DA25-4E17-AD53-C03B5779E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FFFF"/>
                </a:solidFill>
              </a:rPr>
              <a:t>Brands can reach young men before they decide to purchase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407E781-6E09-4506-8909-A0C417AAC36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84748" y="664058"/>
            <a:ext cx="11145252" cy="43660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dirty="0">
                <a:solidFill>
                  <a:srgbClr val="FFFFFF"/>
                </a:solidFill>
              </a:rPr>
              <a:t>Younger men are more likely to be inspired to buy products after watching their film, especially in groups of friends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A24AF01-3C66-45E1-8929-C945A42D653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745316" y="7251119"/>
            <a:ext cx="6562409" cy="12311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dirty="0"/>
              <a:t>Source: FAME 2021, 16-34 Men Index vs All Adults</a:t>
            </a:r>
          </a:p>
        </p:txBody>
      </p:sp>
      <p:sp>
        <p:nvSpPr>
          <p:cNvPr id="21" name="Freeform 64">
            <a:extLst>
              <a:ext uri="{FF2B5EF4-FFF2-40B4-BE49-F238E27FC236}">
                <a16:creationId xmlns:a16="http://schemas.microsoft.com/office/drawing/2014/main" id="{0F0A81E0-AA78-AE53-2B47-73AA7AFC4882}"/>
              </a:ext>
            </a:extLst>
          </p:cNvPr>
          <p:cNvSpPr>
            <a:spLocks noEditPoints="1"/>
          </p:cNvSpPr>
          <p:nvPr/>
        </p:nvSpPr>
        <p:spPr bwMode="auto">
          <a:xfrm>
            <a:off x="1598136" y="2090740"/>
            <a:ext cx="818203" cy="800059"/>
          </a:xfrm>
          <a:custGeom>
            <a:avLst/>
            <a:gdLst>
              <a:gd name="T0" fmla="*/ 160 w 726"/>
              <a:gd name="T1" fmla="*/ 62 h 726"/>
              <a:gd name="T2" fmla="*/ 8 w 726"/>
              <a:gd name="T3" fmla="*/ 290 h 726"/>
              <a:gd name="T4" fmla="*/ 44 w 726"/>
              <a:gd name="T5" fmla="*/ 536 h 726"/>
              <a:gd name="T6" fmla="*/ 256 w 726"/>
              <a:gd name="T7" fmla="*/ 710 h 726"/>
              <a:gd name="T8" fmla="*/ 506 w 726"/>
              <a:gd name="T9" fmla="*/ 698 h 726"/>
              <a:gd name="T10" fmla="*/ 698 w 726"/>
              <a:gd name="T11" fmla="*/ 504 h 726"/>
              <a:gd name="T12" fmla="*/ 710 w 726"/>
              <a:gd name="T13" fmla="*/ 254 h 726"/>
              <a:gd name="T14" fmla="*/ 536 w 726"/>
              <a:gd name="T15" fmla="*/ 44 h 726"/>
              <a:gd name="T16" fmla="*/ 144 w 726"/>
              <a:gd name="T17" fmla="*/ 298 h 726"/>
              <a:gd name="T18" fmla="*/ 192 w 726"/>
              <a:gd name="T19" fmla="*/ 218 h 726"/>
              <a:gd name="T20" fmla="*/ 320 w 726"/>
              <a:gd name="T21" fmla="*/ 168 h 726"/>
              <a:gd name="T22" fmla="*/ 488 w 726"/>
              <a:gd name="T23" fmla="*/ 190 h 726"/>
              <a:gd name="T24" fmla="*/ 584 w 726"/>
              <a:gd name="T25" fmla="*/ 298 h 726"/>
              <a:gd name="T26" fmla="*/ 142 w 726"/>
              <a:gd name="T27" fmla="*/ 314 h 726"/>
              <a:gd name="T28" fmla="*/ 536 w 726"/>
              <a:gd name="T29" fmla="*/ 342 h 726"/>
              <a:gd name="T30" fmla="*/ 468 w 726"/>
              <a:gd name="T31" fmla="*/ 392 h 726"/>
              <a:gd name="T32" fmla="*/ 390 w 726"/>
              <a:gd name="T33" fmla="*/ 384 h 726"/>
              <a:gd name="T34" fmla="*/ 220 w 726"/>
              <a:gd name="T35" fmla="*/ 384 h 726"/>
              <a:gd name="T36" fmla="*/ 538 w 726"/>
              <a:gd name="T37" fmla="*/ 550 h 726"/>
              <a:gd name="T38" fmla="*/ 166 w 726"/>
              <a:gd name="T39" fmla="*/ 530 h 726"/>
              <a:gd name="T40" fmla="*/ 586 w 726"/>
              <a:gd name="T41" fmla="*/ 466 h 726"/>
              <a:gd name="T42" fmla="*/ 148 w 726"/>
              <a:gd name="T43" fmla="*/ 422 h 726"/>
              <a:gd name="T44" fmla="*/ 166 w 726"/>
              <a:gd name="T45" fmla="*/ 358 h 726"/>
              <a:gd name="T46" fmla="*/ 426 w 726"/>
              <a:gd name="T47" fmla="*/ 420 h 726"/>
              <a:gd name="T48" fmla="*/ 536 w 726"/>
              <a:gd name="T49" fmla="*/ 376 h 726"/>
              <a:gd name="T50" fmla="*/ 582 w 726"/>
              <a:gd name="T51" fmla="*/ 374 h 726"/>
              <a:gd name="T52" fmla="*/ 576 w 726"/>
              <a:gd name="T53" fmla="*/ 428 h 726"/>
              <a:gd name="T54" fmla="*/ 234 w 726"/>
              <a:gd name="T55" fmla="*/ 240 h 726"/>
              <a:gd name="T56" fmla="*/ 222 w 726"/>
              <a:gd name="T57" fmla="*/ 214 h 726"/>
              <a:gd name="T58" fmla="*/ 216 w 726"/>
              <a:gd name="T59" fmla="*/ 244 h 726"/>
              <a:gd name="T60" fmla="*/ 302 w 726"/>
              <a:gd name="T61" fmla="*/ 272 h 726"/>
              <a:gd name="T62" fmla="*/ 270 w 726"/>
              <a:gd name="T63" fmla="*/ 266 h 726"/>
              <a:gd name="T64" fmla="*/ 298 w 726"/>
              <a:gd name="T65" fmla="*/ 218 h 726"/>
              <a:gd name="T66" fmla="*/ 304 w 726"/>
              <a:gd name="T67" fmla="*/ 186 h 726"/>
              <a:gd name="T68" fmla="*/ 282 w 726"/>
              <a:gd name="T69" fmla="*/ 208 h 726"/>
              <a:gd name="T70" fmla="*/ 352 w 726"/>
              <a:gd name="T71" fmla="*/ 246 h 726"/>
              <a:gd name="T72" fmla="*/ 332 w 726"/>
              <a:gd name="T73" fmla="*/ 224 h 726"/>
              <a:gd name="T74" fmla="*/ 338 w 726"/>
              <a:gd name="T75" fmla="*/ 254 h 726"/>
              <a:gd name="T76" fmla="*/ 374 w 726"/>
              <a:gd name="T77" fmla="*/ 282 h 726"/>
              <a:gd name="T78" fmla="*/ 404 w 726"/>
              <a:gd name="T79" fmla="*/ 276 h 726"/>
              <a:gd name="T80" fmla="*/ 388 w 726"/>
              <a:gd name="T81" fmla="*/ 206 h 726"/>
              <a:gd name="T82" fmla="*/ 382 w 726"/>
              <a:gd name="T83" fmla="*/ 176 h 726"/>
              <a:gd name="T84" fmla="*/ 370 w 726"/>
              <a:gd name="T85" fmla="*/ 204 h 726"/>
              <a:gd name="T86" fmla="*/ 430 w 726"/>
              <a:gd name="T87" fmla="*/ 234 h 726"/>
              <a:gd name="T88" fmla="*/ 402 w 726"/>
              <a:gd name="T89" fmla="*/ 222 h 726"/>
              <a:gd name="T90" fmla="*/ 456 w 726"/>
              <a:gd name="T91" fmla="*/ 226 h 726"/>
              <a:gd name="T92" fmla="*/ 468 w 726"/>
              <a:gd name="T93" fmla="*/ 200 h 726"/>
              <a:gd name="T94" fmla="*/ 440 w 726"/>
              <a:gd name="T95" fmla="*/ 210 h 726"/>
              <a:gd name="T96" fmla="*/ 528 w 726"/>
              <a:gd name="T97" fmla="*/ 254 h 726"/>
              <a:gd name="T98" fmla="*/ 516 w 726"/>
              <a:gd name="T99" fmla="*/ 226 h 726"/>
              <a:gd name="T100" fmla="*/ 510 w 726"/>
              <a:gd name="T101" fmla="*/ 256 h 726"/>
              <a:gd name="T102" fmla="*/ 472 w 726"/>
              <a:gd name="T103" fmla="*/ 296 h 726"/>
              <a:gd name="T104" fmla="*/ 478 w 726"/>
              <a:gd name="T105" fmla="*/ 266 h 726"/>
              <a:gd name="T106" fmla="*/ 220 w 726"/>
              <a:gd name="T107" fmla="*/ 296 h 726"/>
              <a:gd name="T108" fmla="*/ 226 w 726"/>
              <a:gd name="T109" fmla="*/ 266 h 726"/>
              <a:gd name="T110" fmla="*/ 204 w 726"/>
              <a:gd name="T111" fmla="*/ 286 h 72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726" h="726">
                <a:moveTo>
                  <a:pt x="364" y="0"/>
                </a:moveTo>
                <a:lnTo>
                  <a:pt x="364" y="0"/>
                </a:lnTo>
                <a:lnTo>
                  <a:pt x="326" y="2"/>
                </a:lnTo>
                <a:lnTo>
                  <a:pt x="290" y="8"/>
                </a:lnTo>
                <a:lnTo>
                  <a:pt x="256" y="16"/>
                </a:lnTo>
                <a:lnTo>
                  <a:pt x="222" y="28"/>
                </a:lnTo>
                <a:lnTo>
                  <a:pt x="190" y="44"/>
                </a:lnTo>
                <a:lnTo>
                  <a:pt x="160" y="62"/>
                </a:lnTo>
                <a:lnTo>
                  <a:pt x="134" y="82"/>
                </a:lnTo>
                <a:lnTo>
                  <a:pt x="108" y="106"/>
                </a:lnTo>
                <a:lnTo>
                  <a:pt x="84" y="132"/>
                </a:lnTo>
                <a:lnTo>
                  <a:pt x="62" y="160"/>
                </a:lnTo>
                <a:lnTo>
                  <a:pt x="44" y="190"/>
                </a:lnTo>
                <a:lnTo>
                  <a:pt x="30" y="222"/>
                </a:lnTo>
                <a:lnTo>
                  <a:pt x="18" y="254"/>
                </a:lnTo>
                <a:lnTo>
                  <a:pt x="8" y="290"/>
                </a:lnTo>
                <a:lnTo>
                  <a:pt x="2" y="326"/>
                </a:lnTo>
                <a:lnTo>
                  <a:pt x="0" y="362"/>
                </a:lnTo>
                <a:lnTo>
                  <a:pt x="2" y="400"/>
                </a:lnTo>
                <a:lnTo>
                  <a:pt x="8" y="436"/>
                </a:lnTo>
                <a:lnTo>
                  <a:pt x="18" y="470"/>
                </a:lnTo>
                <a:lnTo>
                  <a:pt x="30" y="504"/>
                </a:lnTo>
                <a:lnTo>
                  <a:pt x="44" y="536"/>
                </a:lnTo>
                <a:lnTo>
                  <a:pt x="62" y="566"/>
                </a:lnTo>
                <a:lnTo>
                  <a:pt x="84" y="594"/>
                </a:lnTo>
                <a:lnTo>
                  <a:pt x="108" y="620"/>
                </a:lnTo>
                <a:lnTo>
                  <a:pt x="134" y="642"/>
                </a:lnTo>
                <a:lnTo>
                  <a:pt x="160" y="664"/>
                </a:lnTo>
                <a:lnTo>
                  <a:pt x="190" y="682"/>
                </a:lnTo>
                <a:lnTo>
                  <a:pt x="222" y="698"/>
                </a:lnTo>
                <a:lnTo>
                  <a:pt x="256" y="710"/>
                </a:lnTo>
                <a:lnTo>
                  <a:pt x="290" y="718"/>
                </a:lnTo>
                <a:lnTo>
                  <a:pt x="326" y="724"/>
                </a:lnTo>
                <a:lnTo>
                  <a:pt x="364" y="726"/>
                </a:lnTo>
                <a:lnTo>
                  <a:pt x="400" y="724"/>
                </a:lnTo>
                <a:lnTo>
                  <a:pt x="436" y="718"/>
                </a:lnTo>
                <a:lnTo>
                  <a:pt x="472" y="710"/>
                </a:lnTo>
                <a:lnTo>
                  <a:pt x="506" y="698"/>
                </a:lnTo>
                <a:lnTo>
                  <a:pt x="536" y="682"/>
                </a:lnTo>
                <a:lnTo>
                  <a:pt x="566" y="664"/>
                </a:lnTo>
                <a:lnTo>
                  <a:pt x="594" y="642"/>
                </a:lnTo>
                <a:lnTo>
                  <a:pt x="620" y="620"/>
                </a:lnTo>
                <a:lnTo>
                  <a:pt x="644" y="594"/>
                </a:lnTo>
                <a:lnTo>
                  <a:pt x="664" y="566"/>
                </a:lnTo>
                <a:lnTo>
                  <a:pt x="682" y="536"/>
                </a:lnTo>
                <a:lnTo>
                  <a:pt x="698" y="504"/>
                </a:lnTo>
                <a:lnTo>
                  <a:pt x="710" y="470"/>
                </a:lnTo>
                <a:lnTo>
                  <a:pt x="720" y="436"/>
                </a:lnTo>
                <a:lnTo>
                  <a:pt x="724" y="400"/>
                </a:lnTo>
                <a:lnTo>
                  <a:pt x="726" y="362"/>
                </a:lnTo>
                <a:lnTo>
                  <a:pt x="724" y="326"/>
                </a:lnTo>
                <a:lnTo>
                  <a:pt x="720" y="290"/>
                </a:lnTo>
                <a:lnTo>
                  <a:pt x="710" y="254"/>
                </a:lnTo>
                <a:lnTo>
                  <a:pt x="698" y="222"/>
                </a:lnTo>
                <a:lnTo>
                  <a:pt x="682" y="190"/>
                </a:lnTo>
                <a:lnTo>
                  <a:pt x="664" y="160"/>
                </a:lnTo>
                <a:lnTo>
                  <a:pt x="644" y="132"/>
                </a:lnTo>
                <a:lnTo>
                  <a:pt x="620" y="106"/>
                </a:lnTo>
                <a:lnTo>
                  <a:pt x="594" y="82"/>
                </a:lnTo>
                <a:lnTo>
                  <a:pt x="566" y="62"/>
                </a:lnTo>
                <a:lnTo>
                  <a:pt x="536" y="44"/>
                </a:lnTo>
                <a:lnTo>
                  <a:pt x="506" y="28"/>
                </a:lnTo>
                <a:lnTo>
                  <a:pt x="472" y="16"/>
                </a:lnTo>
                <a:lnTo>
                  <a:pt x="436" y="8"/>
                </a:lnTo>
                <a:lnTo>
                  <a:pt x="400" y="2"/>
                </a:lnTo>
                <a:lnTo>
                  <a:pt x="364" y="0"/>
                </a:lnTo>
                <a:close/>
                <a:moveTo>
                  <a:pt x="142" y="314"/>
                </a:moveTo>
                <a:lnTo>
                  <a:pt x="142" y="314"/>
                </a:lnTo>
                <a:lnTo>
                  <a:pt x="144" y="298"/>
                </a:lnTo>
                <a:lnTo>
                  <a:pt x="146" y="282"/>
                </a:lnTo>
                <a:lnTo>
                  <a:pt x="152" y="268"/>
                </a:lnTo>
                <a:lnTo>
                  <a:pt x="160" y="254"/>
                </a:lnTo>
                <a:lnTo>
                  <a:pt x="170" y="240"/>
                </a:lnTo>
                <a:lnTo>
                  <a:pt x="180" y="228"/>
                </a:lnTo>
                <a:lnTo>
                  <a:pt x="192" y="218"/>
                </a:lnTo>
                <a:lnTo>
                  <a:pt x="208" y="206"/>
                </a:lnTo>
                <a:lnTo>
                  <a:pt x="222" y="198"/>
                </a:lnTo>
                <a:lnTo>
                  <a:pt x="240" y="190"/>
                </a:lnTo>
                <a:lnTo>
                  <a:pt x="258" y="182"/>
                </a:lnTo>
                <a:lnTo>
                  <a:pt x="278" y="176"/>
                </a:lnTo>
                <a:lnTo>
                  <a:pt x="298" y="172"/>
                </a:lnTo>
                <a:lnTo>
                  <a:pt x="320" y="168"/>
                </a:lnTo>
                <a:lnTo>
                  <a:pt x="342" y="166"/>
                </a:lnTo>
                <a:lnTo>
                  <a:pt x="364" y="166"/>
                </a:lnTo>
                <a:lnTo>
                  <a:pt x="398" y="166"/>
                </a:lnTo>
                <a:lnTo>
                  <a:pt x="430" y="172"/>
                </a:lnTo>
                <a:lnTo>
                  <a:pt x="460" y="178"/>
                </a:lnTo>
                <a:lnTo>
                  <a:pt x="488" y="190"/>
                </a:lnTo>
                <a:lnTo>
                  <a:pt x="512" y="202"/>
                </a:lnTo>
                <a:lnTo>
                  <a:pt x="534" y="218"/>
                </a:lnTo>
                <a:lnTo>
                  <a:pt x="554" y="234"/>
                </a:lnTo>
                <a:lnTo>
                  <a:pt x="568" y="254"/>
                </a:lnTo>
                <a:lnTo>
                  <a:pt x="576" y="268"/>
                </a:lnTo>
                <a:lnTo>
                  <a:pt x="580" y="282"/>
                </a:lnTo>
                <a:lnTo>
                  <a:pt x="584" y="298"/>
                </a:lnTo>
                <a:lnTo>
                  <a:pt x="586" y="314"/>
                </a:lnTo>
                <a:lnTo>
                  <a:pt x="452" y="314"/>
                </a:lnTo>
                <a:lnTo>
                  <a:pt x="142" y="314"/>
                </a:lnTo>
                <a:close/>
                <a:moveTo>
                  <a:pt x="452" y="338"/>
                </a:moveTo>
                <a:lnTo>
                  <a:pt x="538" y="338"/>
                </a:lnTo>
                <a:lnTo>
                  <a:pt x="536" y="340"/>
                </a:lnTo>
                <a:lnTo>
                  <a:pt x="536" y="342"/>
                </a:lnTo>
                <a:lnTo>
                  <a:pt x="522" y="358"/>
                </a:lnTo>
                <a:lnTo>
                  <a:pt x="520" y="358"/>
                </a:lnTo>
                <a:lnTo>
                  <a:pt x="518" y="360"/>
                </a:lnTo>
                <a:lnTo>
                  <a:pt x="504" y="372"/>
                </a:lnTo>
                <a:lnTo>
                  <a:pt x="488" y="384"/>
                </a:lnTo>
                <a:lnTo>
                  <a:pt x="468" y="392"/>
                </a:lnTo>
                <a:lnTo>
                  <a:pt x="458" y="394"/>
                </a:lnTo>
                <a:lnTo>
                  <a:pt x="448" y="396"/>
                </a:lnTo>
                <a:lnTo>
                  <a:pt x="436" y="394"/>
                </a:lnTo>
                <a:lnTo>
                  <a:pt x="422" y="392"/>
                </a:lnTo>
                <a:lnTo>
                  <a:pt x="390" y="384"/>
                </a:lnTo>
                <a:lnTo>
                  <a:pt x="358" y="370"/>
                </a:lnTo>
                <a:lnTo>
                  <a:pt x="354" y="368"/>
                </a:lnTo>
                <a:lnTo>
                  <a:pt x="452" y="338"/>
                </a:lnTo>
                <a:close/>
                <a:moveTo>
                  <a:pt x="220" y="384"/>
                </a:moveTo>
                <a:lnTo>
                  <a:pt x="180" y="338"/>
                </a:lnTo>
                <a:lnTo>
                  <a:pt x="370" y="338"/>
                </a:lnTo>
                <a:lnTo>
                  <a:pt x="220" y="384"/>
                </a:lnTo>
                <a:close/>
                <a:moveTo>
                  <a:pt x="586" y="466"/>
                </a:moveTo>
                <a:lnTo>
                  <a:pt x="586" y="466"/>
                </a:lnTo>
                <a:lnTo>
                  <a:pt x="584" y="484"/>
                </a:lnTo>
                <a:lnTo>
                  <a:pt x="580" y="502"/>
                </a:lnTo>
                <a:lnTo>
                  <a:pt x="572" y="518"/>
                </a:lnTo>
                <a:lnTo>
                  <a:pt x="562" y="530"/>
                </a:lnTo>
                <a:lnTo>
                  <a:pt x="552" y="542"/>
                </a:lnTo>
                <a:lnTo>
                  <a:pt x="538" y="550"/>
                </a:lnTo>
                <a:lnTo>
                  <a:pt x="524" y="556"/>
                </a:lnTo>
                <a:lnTo>
                  <a:pt x="508" y="558"/>
                </a:lnTo>
                <a:lnTo>
                  <a:pt x="220" y="558"/>
                </a:lnTo>
                <a:lnTo>
                  <a:pt x="204" y="556"/>
                </a:lnTo>
                <a:lnTo>
                  <a:pt x="190" y="550"/>
                </a:lnTo>
                <a:lnTo>
                  <a:pt x="176" y="542"/>
                </a:lnTo>
                <a:lnTo>
                  <a:pt x="166" y="530"/>
                </a:lnTo>
                <a:lnTo>
                  <a:pt x="156" y="518"/>
                </a:lnTo>
                <a:lnTo>
                  <a:pt x="148" y="502"/>
                </a:lnTo>
                <a:lnTo>
                  <a:pt x="144" y="484"/>
                </a:lnTo>
                <a:lnTo>
                  <a:pt x="142" y="466"/>
                </a:lnTo>
                <a:lnTo>
                  <a:pt x="586" y="466"/>
                </a:lnTo>
                <a:close/>
                <a:moveTo>
                  <a:pt x="550" y="442"/>
                </a:moveTo>
                <a:lnTo>
                  <a:pt x="176" y="442"/>
                </a:lnTo>
                <a:lnTo>
                  <a:pt x="170" y="440"/>
                </a:lnTo>
                <a:lnTo>
                  <a:pt x="162" y="438"/>
                </a:lnTo>
                <a:lnTo>
                  <a:pt x="156" y="434"/>
                </a:lnTo>
                <a:lnTo>
                  <a:pt x="152" y="428"/>
                </a:lnTo>
                <a:lnTo>
                  <a:pt x="148" y="422"/>
                </a:lnTo>
                <a:lnTo>
                  <a:pt x="144" y="414"/>
                </a:lnTo>
                <a:lnTo>
                  <a:pt x="142" y="406"/>
                </a:lnTo>
                <a:lnTo>
                  <a:pt x="140" y="398"/>
                </a:lnTo>
                <a:lnTo>
                  <a:pt x="142" y="384"/>
                </a:lnTo>
                <a:lnTo>
                  <a:pt x="148" y="372"/>
                </a:lnTo>
                <a:lnTo>
                  <a:pt x="156" y="364"/>
                </a:lnTo>
                <a:lnTo>
                  <a:pt x="166" y="358"/>
                </a:lnTo>
                <a:lnTo>
                  <a:pt x="214" y="412"/>
                </a:lnTo>
                <a:lnTo>
                  <a:pt x="316" y="380"/>
                </a:lnTo>
                <a:lnTo>
                  <a:pt x="350" y="394"/>
                </a:lnTo>
                <a:lnTo>
                  <a:pt x="376" y="404"/>
                </a:lnTo>
                <a:lnTo>
                  <a:pt x="402" y="414"/>
                </a:lnTo>
                <a:lnTo>
                  <a:pt x="426" y="420"/>
                </a:lnTo>
                <a:lnTo>
                  <a:pt x="448" y="422"/>
                </a:lnTo>
                <a:lnTo>
                  <a:pt x="460" y="420"/>
                </a:lnTo>
                <a:lnTo>
                  <a:pt x="474" y="418"/>
                </a:lnTo>
                <a:lnTo>
                  <a:pt x="486" y="414"/>
                </a:lnTo>
                <a:lnTo>
                  <a:pt x="496" y="408"/>
                </a:lnTo>
                <a:lnTo>
                  <a:pt x="518" y="392"/>
                </a:lnTo>
                <a:lnTo>
                  <a:pt x="536" y="376"/>
                </a:lnTo>
                <a:lnTo>
                  <a:pt x="554" y="356"/>
                </a:lnTo>
                <a:lnTo>
                  <a:pt x="562" y="356"/>
                </a:lnTo>
                <a:lnTo>
                  <a:pt x="568" y="360"/>
                </a:lnTo>
                <a:lnTo>
                  <a:pt x="572" y="364"/>
                </a:lnTo>
                <a:lnTo>
                  <a:pt x="578" y="368"/>
                </a:lnTo>
                <a:lnTo>
                  <a:pt x="582" y="374"/>
                </a:lnTo>
                <a:lnTo>
                  <a:pt x="584" y="382"/>
                </a:lnTo>
                <a:lnTo>
                  <a:pt x="586" y="390"/>
                </a:lnTo>
                <a:lnTo>
                  <a:pt x="586" y="398"/>
                </a:lnTo>
                <a:lnTo>
                  <a:pt x="586" y="406"/>
                </a:lnTo>
                <a:lnTo>
                  <a:pt x="584" y="414"/>
                </a:lnTo>
                <a:lnTo>
                  <a:pt x="580" y="422"/>
                </a:lnTo>
                <a:lnTo>
                  <a:pt x="576" y="428"/>
                </a:lnTo>
                <a:lnTo>
                  <a:pt x="570" y="434"/>
                </a:lnTo>
                <a:lnTo>
                  <a:pt x="564" y="438"/>
                </a:lnTo>
                <a:lnTo>
                  <a:pt x="558" y="440"/>
                </a:lnTo>
                <a:lnTo>
                  <a:pt x="550" y="442"/>
                </a:lnTo>
                <a:close/>
                <a:moveTo>
                  <a:pt x="222" y="244"/>
                </a:moveTo>
                <a:lnTo>
                  <a:pt x="222" y="244"/>
                </a:lnTo>
                <a:lnTo>
                  <a:pt x="228" y="244"/>
                </a:lnTo>
                <a:lnTo>
                  <a:pt x="234" y="240"/>
                </a:lnTo>
                <a:lnTo>
                  <a:pt x="238" y="236"/>
                </a:lnTo>
                <a:lnTo>
                  <a:pt x="238" y="230"/>
                </a:lnTo>
                <a:lnTo>
                  <a:pt x="238" y="224"/>
                </a:lnTo>
                <a:lnTo>
                  <a:pt x="234" y="218"/>
                </a:lnTo>
                <a:lnTo>
                  <a:pt x="228" y="214"/>
                </a:lnTo>
                <a:lnTo>
                  <a:pt x="222" y="214"/>
                </a:lnTo>
                <a:lnTo>
                  <a:pt x="216" y="214"/>
                </a:lnTo>
                <a:lnTo>
                  <a:pt x="212" y="218"/>
                </a:lnTo>
                <a:lnTo>
                  <a:pt x="208" y="224"/>
                </a:lnTo>
                <a:lnTo>
                  <a:pt x="206" y="230"/>
                </a:lnTo>
                <a:lnTo>
                  <a:pt x="208" y="236"/>
                </a:lnTo>
                <a:lnTo>
                  <a:pt x="212" y="240"/>
                </a:lnTo>
                <a:lnTo>
                  <a:pt x="216" y="244"/>
                </a:lnTo>
                <a:lnTo>
                  <a:pt x="222" y="244"/>
                </a:lnTo>
                <a:close/>
                <a:moveTo>
                  <a:pt x="286" y="286"/>
                </a:moveTo>
                <a:lnTo>
                  <a:pt x="286" y="286"/>
                </a:lnTo>
                <a:lnTo>
                  <a:pt x="292" y="286"/>
                </a:lnTo>
                <a:lnTo>
                  <a:pt x="296" y="282"/>
                </a:lnTo>
                <a:lnTo>
                  <a:pt x="300" y="278"/>
                </a:lnTo>
                <a:lnTo>
                  <a:pt x="302" y="272"/>
                </a:lnTo>
                <a:lnTo>
                  <a:pt x="300" y="266"/>
                </a:lnTo>
                <a:lnTo>
                  <a:pt x="296" y="260"/>
                </a:lnTo>
                <a:lnTo>
                  <a:pt x="292" y="256"/>
                </a:lnTo>
                <a:lnTo>
                  <a:pt x="286" y="256"/>
                </a:lnTo>
                <a:lnTo>
                  <a:pt x="280" y="256"/>
                </a:lnTo>
                <a:lnTo>
                  <a:pt x="274" y="260"/>
                </a:lnTo>
                <a:lnTo>
                  <a:pt x="270" y="266"/>
                </a:lnTo>
                <a:lnTo>
                  <a:pt x="270" y="272"/>
                </a:lnTo>
                <a:lnTo>
                  <a:pt x="270" y="278"/>
                </a:lnTo>
                <a:lnTo>
                  <a:pt x="274" y="282"/>
                </a:lnTo>
                <a:lnTo>
                  <a:pt x="280" y="286"/>
                </a:lnTo>
                <a:lnTo>
                  <a:pt x="286" y="286"/>
                </a:lnTo>
                <a:close/>
                <a:moveTo>
                  <a:pt x="298" y="218"/>
                </a:moveTo>
                <a:lnTo>
                  <a:pt x="298" y="218"/>
                </a:lnTo>
                <a:lnTo>
                  <a:pt x="304" y="216"/>
                </a:lnTo>
                <a:lnTo>
                  <a:pt x="308" y="212"/>
                </a:lnTo>
                <a:lnTo>
                  <a:pt x="312" y="208"/>
                </a:lnTo>
                <a:lnTo>
                  <a:pt x="314" y="202"/>
                </a:lnTo>
                <a:lnTo>
                  <a:pt x="312" y="196"/>
                </a:lnTo>
                <a:lnTo>
                  <a:pt x="308" y="190"/>
                </a:lnTo>
                <a:lnTo>
                  <a:pt x="304" y="186"/>
                </a:lnTo>
                <a:lnTo>
                  <a:pt x="298" y="186"/>
                </a:lnTo>
                <a:lnTo>
                  <a:pt x="292" y="186"/>
                </a:lnTo>
                <a:lnTo>
                  <a:pt x="286" y="190"/>
                </a:lnTo>
                <a:lnTo>
                  <a:pt x="282" y="196"/>
                </a:lnTo>
                <a:lnTo>
                  <a:pt x="282" y="202"/>
                </a:lnTo>
                <a:lnTo>
                  <a:pt x="282" y="208"/>
                </a:lnTo>
                <a:lnTo>
                  <a:pt x="286" y="212"/>
                </a:lnTo>
                <a:lnTo>
                  <a:pt x="292" y="216"/>
                </a:lnTo>
                <a:lnTo>
                  <a:pt x="298" y="218"/>
                </a:lnTo>
                <a:close/>
                <a:moveTo>
                  <a:pt x="338" y="254"/>
                </a:moveTo>
                <a:lnTo>
                  <a:pt x="338" y="254"/>
                </a:lnTo>
                <a:lnTo>
                  <a:pt x="344" y="254"/>
                </a:lnTo>
                <a:lnTo>
                  <a:pt x="348" y="250"/>
                </a:lnTo>
                <a:lnTo>
                  <a:pt x="352" y="246"/>
                </a:lnTo>
                <a:lnTo>
                  <a:pt x="354" y="238"/>
                </a:lnTo>
                <a:lnTo>
                  <a:pt x="352" y="232"/>
                </a:lnTo>
                <a:lnTo>
                  <a:pt x="348" y="228"/>
                </a:lnTo>
                <a:lnTo>
                  <a:pt x="344" y="224"/>
                </a:lnTo>
                <a:lnTo>
                  <a:pt x="338" y="224"/>
                </a:lnTo>
                <a:lnTo>
                  <a:pt x="332" y="224"/>
                </a:lnTo>
                <a:lnTo>
                  <a:pt x="326" y="228"/>
                </a:lnTo>
                <a:lnTo>
                  <a:pt x="324" y="232"/>
                </a:lnTo>
                <a:lnTo>
                  <a:pt x="322" y="238"/>
                </a:lnTo>
                <a:lnTo>
                  <a:pt x="324" y="246"/>
                </a:lnTo>
                <a:lnTo>
                  <a:pt x="326" y="250"/>
                </a:lnTo>
                <a:lnTo>
                  <a:pt x="332" y="254"/>
                </a:lnTo>
                <a:lnTo>
                  <a:pt x="338" y="254"/>
                </a:lnTo>
                <a:close/>
                <a:moveTo>
                  <a:pt x="388" y="260"/>
                </a:moveTo>
                <a:lnTo>
                  <a:pt x="388" y="260"/>
                </a:lnTo>
                <a:lnTo>
                  <a:pt x="382" y="262"/>
                </a:lnTo>
                <a:lnTo>
                  <a:pt x="378" y="264"/>
                </a:lnTo>
                <a:lnTo>
                  <a:pt x="374" y="270"/>
                </a:lnTo>
                <a:lnTo>
                  <a:pt x="374" y="276"/>
                </a:lnTo>
                <a:lnTo>
                  <a:pt x="374" y="282"/>
                </a:lnTo>
                <a:lnTo>
                  <a:pt x="378" y="288"/>
                </a:lnTo>
                <a:lnTo>
                  <a:pt x="382" y="290"/>
                </a:lnTo>
                <a:lnTo>
                  <a:pt x="388" y="292"/>
                </a:lnTo>
                <a:lnTo>
                  <a:pt x="396" y="290"/>
                </a:lnTo>
                <a:lnTo>
                  <a:pt x="400" y="288"/>
                </a:lnTo>
                <a:lnTo>
                  <a:pt x="404" y="282"/>
                </a:lnTo>
                <a:lnTo>
                  <a:pt x="404" y="276"/>
                </a:lnTo>
                <a:lnTo>
                  <a:pt x="404" y="270"/>
                </a:lnTo>
                <a:lnTo>
                  <a:pt x="400" y="264"/>
                </a:lnTo>
                <a:lnTo>
                  <a:pt x="396" y="262"/>
                </a:lnTo>
                <a:lnTo>
                  <a:pt x="388" y="260"/>
                </a:lnTo>
                <a:close/>
                <a:moveTo>
                  <a:pt x="382" y="208"/>
                </a:moveTo>
                <a:lnTo>
                  <a:pt x="382" y="208"/>
                </a:lnTo>
                <a:lnTo>
                  <a:pt x="388" y="206"/>
                </a:lnTo>
                <a:lnTo>
                  <a:pt x="394" y="204"/>
                </a:lnTo>
                <a:lnTo>
                  <a:pt x="396" y="198"/>
                </a:lnTo>
                <a:lnTo>
                  <a:pt x="398" y="192"/>
                </a:lnTo>
                <a:lnTo>
                  <a:pt x="396" y="186"/>
                </a:lnTo>
                <a:lnTo>
                  <a:pt x="394" y="182"/>
                </a:lnTo>
                <a:lnTo>
                  <a:pt x="388" y="178"/>
                </a:lnTo>
                <a:lnTo>
                  <a:pt x="382" y="176"/>
                </a:lnTo>
                <a:lnTo>
                  <a:pt x="376" y="178"/>
                </a:lnTo>
                <a:lnTo>
                  <a:pt x="370" y="182"/>
                </a:lnTo>
                <a:lnTo>
                  <a:pt x="368" y="186"/>
                </a:lnTo>
                <a:lnTo>
                  <a:pt x="366" y="192"/>
                </a:lnTo>
                <a:lnTo>
                  <a:pt x="368" y="198"/>
                </a:lnTo>
                <a:lnTo>
                  <a:pt x="370" y="204"/>
                </a:lnTo>
                <a:lnTo>
                  <a:pt x="376" y="206"/>
                </a:lnTo>
                <a:lnTo>
                  <a:pt x="382" y="208"/>
                </a:lnTo>
                <a:close/>
                <a:moveTo>
                  <a:pt x="414" y="250"/>
                </a:moveTo>
                <a:lnTo>
                  <a:pt x="414" y="250"/>
                </a:lnTo>
                <a:lnTo>
                  <a:pt x="420" y="248"/>
                </a:lnTo>
                <a:lnTo>
                  <a:pt x="426" y="246"/>
                </a:lnTo>
                <a:lnTo>
                  <a:pt x="428" y="240"/>
                </a:lnTo>
                <a:lnTo>
                  <a:pt x="430" y="234"/>
                </a:lnTo>
                <a:lnTo>
                  <a:pt x="428" y="228"/>
                </a:lnTo>
                <a:lnTo>
                  <a:pt x="426" y="222"/>
                </a:lnTo>
                <a:lnTo>
                  <a:pt x="420" y="220"/>
                </a:lnTo>
                <a:lnTo>
                  <a:pt x="414" y="218"/>
                </a:lnTo>
                <a:lnTo>
                  <a:pt x="408" y="220"/>
                </a:lnTo>
                <a:lnTo>
                  <a:pt x="402" y="222"/>
                </a:lnTo>
                <a:lnTo>
                  <a:pt x="400" y="228"/>
                </a:lnTo>
                <a:lnTo>
                  <a:pt x="398" y="234"/>
                </a:lnTo>
                <a:lnTo>
                  <a:pt x="400" y="240"/>
                </a:lnTo>
                <a:lnTo>
                  <a:pt x="402" y="246"/>
                </a:lnTo>
                <a:lnTo>
                  <a:pt x="408" y="248"/>
                </a:lnTo>
                <a:lnTo>
                  <a:pt x="414" y="250"/>
                </a:lnTo>
                <a:close/>
                <a:moveTo>
                  <a:pt x="456" y="226"/>
                </a:moveTo>
                <a:lnTo>
                  <a:pt x="456" y="226"/>
                </a:lnTo>
                <a:lnTo>
                  <a:pt x="462" y="226"/>
                </a:lnTo>
                <a:lnTo>
                  <a:pt x="468" y="222"/>
                </a:lnTo>
                <a:lnTo>
                  <a:pt x="470" y="216"/>
                </a:lnTo>
                <a:lnTo>
                  <a:pt x="472" y="210"/>
                </a:lnTo>
                <a:lnTo>
                  <a:pt x="470" y="204"/>
                </a:lnTo>
                <a:lnTo>
                  <a:pt x="468" y="200"/>
                </a:lnTo>
                <a:lnTo>
                  <a:pt x="462" y="196"/>
                </a:lnTo>
                <a:lnTo>
                  <a:pt x="456" y="194"/>
                </a:lnTo>
                <a:lnTo>
                  <a:pt x="450" y="196"/>
                </a:lnTo>
                <a:lnTo>
                  <a:pt x="444" y="200"/>
                </a:lnTo>
                <a:lnTo>
                  <a:pt x="442" y="204"/>
                </a:lnTo>
                <a:lnTo>
                  <a:pt x="440" y="210"/>
                </a:lnTo>
                <a:lnTo>
                  <a:pt x="442" y="216"/>
                </a:lnTo>
                <a:lnTo>
                  <a:pt x="444" y="222"/>
                </a:lnTo>
                <a:lnTo>
                  <a:pt x="450" y="226"/>
                </a:lnTo>
                <a:lnTo>
                  <a:pt x="456" y="226"/>
                </a:lnTo>
                <a:close/>
                <a:moveTo>
                  <a:pt x="516" y="258"/>
                </a:moveTo>
                <a:lnTo>
                  <a:pt x="516" y="258"/>
                </a:lnTo>
                <a:lnTo>
                  <a:pt x="522" y="256"/>
                </a:lnTo>
                <a:lnTo>
                  <a:pt x="528" y="254"/>
                </a:lnTo>
                <a:lnTo>
                  <a:pt x="532" y="248"/>
                </a:lnTo>
                <a:lnTo>
                  <a:pt x="532" y="242"/>
                </a:lnTo>
                <a:lnTo>
                  <a:pt x="532" y="236"/>
                </a:lnTo>
                <a:lnTo>
                  <a:pt x="528" y="232"/>
                </a:lnTo>
                <a:lnTo>
                  <a:pt x="522" y="228"/>
                </a:lnTo>
                <a:lnTo>
                  <a:pt x="516" y="226"/>
                </a:lnTo>
                <a:lnTo>
                  <a:pt x="510" y="228"/>
                </a:lnTo>
                <a:lnTo>
                  <a:pt x="506" y="232"/>
                </a:lnTo>
                <a:lnTo>
                  <a:pt x="502" y="236"/>
                </a:lnTo>
                <a:lnTo>
                  <a:pt x="500" y="242"/>
                </a:lnTo>
                <a:lnTo>
                  <a:pt x="502" y="248"/>
                </a:lnTo>
                <a:lnTo>
                  <a:pt x="506" y="254"/>
                </a:lnTo>
                <a:lnTo>
                  <a:pt x="510" y="256"/>
                </a:lnTo>
                <a:lnTo>
                  <a:pt x="516" y="258"/>
                </a:lnTo>
                <a:close/>
                <a:moveTo>
                  <a:pt x="456" y="280"/>
                </a:moveTo>
                <a:lnTo>
                  <a:pt x="456" y="280"/>
                </a:lnTo>
                <a:lnTo>
                  <a:pt x="458" y="286"/>
                </a:lnTo>
                <a:lnTo>
                  <a:pt x="460" y="292"/>
                </a:lnTo>
                <a:lnTo>
                  <a:pt x="466" y="294"/>
                </a:lnTo>
                <a:lnTo>
                  <a:pt x="472" y="296"/>
                </a:lnTo>
                <a:lnTo>
                  <a:pt x="478" y="294"/>
                </a:lnTo>
                <a:lnTo>
                  <a:pt x="484" y="292"/>
                </a:lnTo>
                <a:lnTo>
                  <a:pt x="486" y="286"/>
                </a:lnTo>
                <a:lnTo>
                  <a:pt x="488" y="280"/>
                </a:lnTo>
                <a:lnTo>
                  <a:pt x="486" y="274"/>
                </a:lnTo>
                <a:lnTo>
                  <a:pt x="484" y="270"/>
                </a:lnTo>
                <a:lnTo>
                  <a:pt x="478" y="266"/>
                </a:lnTo>
                <a:lnTo>
                  <a:pt x="472" y="264"/>
                </a:lnTo>
                <a:lnTo>
                  <a:pt x="466" y="266"/>
                </a:lnTo>
                <a:lnTo>
                  <a:pt x="460" y="270"/>
                </a:lnTo>
                <a:lnTo>
                  <a:pt x="458" y="274"/>
                </a:lnTo>
                <a:lnTo>
                  <a:pt x="456" y="280"/>
                </a:lnTo>
                <a:close/>
                <a:moveTo>
                  <a:pt x="220" y="296"/>
                </a:moveTo>
                <a:lnTo>
                  <a:pt x="220" y="296"/>
                </a:lnTo>
                <a:lnTo>
                  <a:pt x="226" y="294"/>
                </a:lnTo>
                <a:lnTo>
                  <a:pt x="230" y="292"/>
                </a:lnTo>
                <a:lnTo>
                  <a:pt x="234" y="286"/>
                </a:lnTo>
                <a:lnTo>
                  <a:pt x="234" y="280"/>
                </a:lnTo>
                <a:lnTo>
                  <a:pt x="234" y="274"/>
                </a:lnTo>
                <a:lnTo>
                  <a:pt x="230" y="270"/>
                </a:lnTo>
                <a:lnTo>
                  <a:pt x="226" y="266"/>
                </a:lnTo>
                <a:lnTo>
                  <a:pt x="220" y="264"/>
                </a:lnTo>
                <a:lnTo>
                  <a:pt x="214" y="266"/>
                </a:lnTo>
                <a:lnTo>
                  <a:pt x="208" y="270"/>
                </a:lnTo>
                <a:lnTo>
                  <a:pt x="204" y="274"/>
                </a:lnTo>
                <a:lnTo>
                  <a:pt x="204" y="280"/>
                </a:lnTo>
                <a:lnTo>
                  <a:pt x="204" y="286"/>
                </a:lnTo>
                <a:lnTo>
                  <a:pt x="208" y="292"/>
                </a:lnTo>
                <a:lnTo>
                  <a:pt x="214" y="294"/>
                </a:lnTo>
                <a:lnTo>
                  <a:pt x="220" y="296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22" name="Freeform 101">
            <a:extLst>
              <a:ext uri="{FF2B5EF4-FFF2-40B4-BE49-F238E27FC236}">
                <a16:creationId xmlns:a16="http://schemas.microsoft.com/office/drawing/2014/main" id="{BB513AED-C9CB-740C-011C-B406C8DDC9AA}"/>
              </a:ext>
            </a:extLst>
          </p:cNvPr>
          <p:cNvSpPr>
            <a:spLocks noEditPoints="1"/>
          </p:cNvSpPr>
          <p:nvPr/>
        </p:nvSpPr>
        <p:spPr bwMode="auto">
          <a:xfrm>
            <a:off x="5586149" y="2081480"/>
            <a:ext cx="818203" cy="800059"/>
          </a:xfrm>
          <a:custGeom>
            <a:avLst/>
            <a:gdLst>
              <a:gd name="T0" fmla="*/ 364 w 726"/>
              <a:gd name="T1" fmla="*/ 0 h 726"/>
              <a:gd name="T2" fmla="*/ 290 w 726"/>
              <a:gd name="T3" fmla="*/ 8 h 726"/>
              <a:gd name="T4" fmla="*/ 222 w 726"/>
              <a:gd name="T5" fmla="*/ 28 h 726"/>
              <a:gd name="T6" fmla="*/ 160 w 726"/>
              <a:gd name="T7" fmla="*/ 62 h 726"/>
              <a:gd name="T8" fmla="*/ 108 w 726"/>
              <a:gd name="T9" fmla="*/ 106 h 726"/>
              <a:gd name="T10" fmla="*/ 62 w 726"/>
              <a:gd name="T11" fmla="*/ 160 h 726"/>
              <a:gd name="T12" fmla="*/ 30 w 726"/>
              <a:gd name="T13" fmla="*/ 222 h 726"/>
              <a:gd name="T14" fmla="*/ 8 w 726"/>
              <a:gd name="T15" fmla="*/ 290 h 726"/>
              <a:gd name="T16" fmla="*/ 0 w 726"/>
              <a:gd name="T17" fmla="*/ 362 h 726"/>
              <a:gd name="T18" fmla="*/ 2 w 726"/>
              <a:gd name="T19" fmla="*/ 400 h 726"/>
              <a:gd name="T20" fmla="*/ 18 w 726"/>
              <a:gd name="T21" fmla="*/ 470 h 726"/>
              <a:gd name="T22" fmla="*/ 44 w 726"/>
              <a:gd name="T23" fmla="*/ 536 h 726"/>
              <a:gd name="T24" fmla="*/ 84 w 726"/>
              <a:gd name="T25" fmla="*/ 594 h 726"/>
              <a:gd name="T26" fmla="*/ 132 w 726"/>
              <a:gd name="T27" fmla="*/ 642 h 726"/>
              <a:gd name="T28" fmla="*/ 190 w 726"/>
              <a:gd name="T29" fmla="*/ 682 h 726"/>
              <a:gd name="T30" fmla="*/ 256 w 726"/>
              <a:gd name="T31" fmla="*/ 710 h 726"/>
              <a:gd name="T32" fmla="*/ 326 w 726"/>
              <a:gd name="T33" fmla="*/ 724 h 726"/>
              <a:gd name="T34" fmla="*/ 364 w 726"/>
              <a:gd name="T35" fmla="*/ 726 h 726"/>
              <a:gd name="T36" fmla="*/ 436 w 726"/>
              <a:gd name="T37" fmla="*/ 718 h 726"/>
              <a:gd name="T38" fmla="*/ 504 w 726"/>
              <a:gd name="T39" fmla="*/ 698 h 726"/>
              <a:gd name="T40" fmla="*/ 566 w 726"/>
              <a:gd name="T41" fmla="*/ 664 h 726"/>
              <a:gd name="T42" fmla="*/ 620 w 726"/>
              <a:gd name="T43" fmla="*/ 620 h 726"/>
              <a:gd name="T44" fmla="*/ 664 w 726"/>
              <a:gd name="T45" fmla="*/ 566 h 726"/>
              <a:gd name="T46" fmla="*/ 698 w 726"/>
              <a:gd name="T47" fmla="*/ 504 h 726"/>
              <a:gd name="T48" fmla="*/ 720 w 726"/>
              <a:gd name="T49" fmla="*/ 436 h 726"/>
              <a:gd name="T50" fmla="*/ 726 w 726"/>
              <a:gd name="T51" fmla="*/ 362 h 726"/>
              <a:gd name="T52" fmla="*/ 724 w 726"/>
              <a:gd name="T53" fmla="*/ 326 h 726"/>
              <a:gd name="T54" fmla="*/ 710 w 726"/>
              <a:gd name="T55" fmla="*/ 254 h 726"/>
              <a:gd name="T56" fmla="*/ 682 w 726"/>
              <a:gd name="T57" fmla="*/ 190 h 726"/>
              <a:gd name="T58" fmla="*/ 644 w 726"/>
              <a:gd name="T59" fmla="*/ 132 h 726"/>
              <a:gd name="T60" fmla="*/ 594 w 726"/>
              <a:gd name="T61" fmla="*/ 82 h 726"/>
              <a:gd name="T62" fmla="*/ 536 w 726"/>
              <a:gd name="T63" fmla="*/ 44 h 726"/>
              <a:gd name="T64" fmla="*/ 472 w 726"/>
              <a:gd name="T65" fmla="*/ 16 h 726"/>
              <a:gd name="T66" fmla="*/ 400 w 726"/>
              <a:gd name="T67" fmla="*/ 2 h 726"/>
              <a:gd name="T68" fmla="*/ 312 w 726"/>
              <a:gd name="T69" fmla="*/ 178 h 726"/>
              <a:gd name="T70" fmla="*/ 314 w 726"/>
              <a:gd name="T71" fmla="*/ 168 h 726"/>
              <a:gd name="T72" fmla="*/ 322 w 726"/>
              <a:gd name="T73" fmla="*/ 150 h 726"/>
              <a:gd name="T74" fmla="*/ 336 w 726"/>
              <a:gd name="T75" fmla="*/ 138 h 726"/>
              <a:gd name="T76" fmla="*/ 354 w 726"/>
              <a:gd name="T77" fmla="*/ 130 h 726"/>
              <a:gd name="T78" fmla="*/ 364 w 726"/>
              <a:gd name="T79" fmla="*/ 130 h 726"/>
              <a:gd name="T80" fmla="*/ 382 w 726"/>
              <a:gd name="T81" fmla="*/ 132 h 726"/>
              <a:gd name="T82" fmla="*/ 400 w 726"/>
              <a:gd name="T83" fmla="*/ 144 h 726"/>
              <a:gd name="T84" fmla="*/ 410 w 726"/>
              <a:gd name="T85" fmla="*/ 158 h 726"/>
              <a:gd name="T86" fmla="*/ 416 w 726"/>
              <a:gd name="T87" fmla="*/ 178 h 726"/>
              <a:gd name="T88" fmla="*/ 394 w 726"/>
              <a:gd name="T89" fmla="*/ 234 h 726"/>
              <a:gd name="T90" fmla="*/ 392 w 726"/>
              <a:gd name="T91" fmla="*/ 180 h 726"/>
              <a:gd name="T92" fmla="*/ 382 w 726"/>
              <a:gd name="T93" fmla="*/ 162 h 726"/>
              <a:gd name="T94" fmla="*/ 364 w 726"/>
              <a:gd name="T95" fmla="*/ 154 h 726"/>
              <a:gd name="T96" fmla="*/ 354 w 726"/>
              <a:gd name="T97" fmla="*/ 156 h 726"/>
              <a:gd name="T98" fmla="*/ 338 w 726"/>
              <a:gd name="T99" fmla="*/ 170 h 726"/>
              <a:gd name="T100" fmla="*/ 332 w 726"/>
              <a:gd name="T101" fmla="*/ 234 h 726"/>
              <a:gd name="T102" fmla="*/ 312 w 726"/>
              <a:gd name="T103" fmla="*/ 178 h 726"/>
              <a:gd name="T104" fmla="*/ 210 w 726"/>
              <a:gd name="T105" fmla="*/ 580 h 726"/>
              <a:gd name="T106" fmla="*/ 516 w 726"/>
              <a:gd name="T107" fmla="*/ 258 h 72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726" h="726">
                <a:moveTo>
                  <a:pt x="364" y="0"/>
                </a:moveTo>
                <a:lnTo>
                  <a:pt x="364" y="0"/>
                </a:lnTo>
                <a:lnTo>
                  <a:pt x="326" y="2"/>
                </a:lnTo>
                <a:lnTo>
                  <a:pt x="290" y="8"/>
                </a:lnTo>
                <a:lnTo>
                  <a:pt x="256" y="16"/>
                </a:lnTo>
                <a:lnTo>
                  <a:pt x="222" y="28"/>
                </a:lnTo>
                <a:lnTo>
                  <a:pt x="190" y="44"/>
                </a:lnTo>
                <a:lnTo>
                  <a:pt x="160" y="62"/>
                </a:lnTo>
                <a:lnTo>
                  <a:pt x="132" y="82"/>
                </a:lnTo>
                <a:lnTo>
                  <a:pt x="108" y="106"/>
                </a:lnTo>
                <a:lnTo>
                  <a:pt x="84" y="132"/>
                </a:lnTo>
                <a:lnTo>
                  <a:pt x="62" y="160"/>
                </a:lnTo>
                <a:lnTo>
                  <a:pt x="44" y="190"/>
                </a:lnTo>
                <a:lnTo>
                  <a:pt x="30" y="222"/>
                </a:lnTo>
                <a:lnTo>
                  <a:pt x="18" y="254"/>
                </a:lnTo>
                <a:lnTo>
                  <a:pt x="8" y="290"/>
                </a:lnTo>
                <a:lnTo>
                  <a:pt x="2" y="326"/>
                </a:lnTo>
                <a:lnTo>
                  <a:pt x="0" y="362"/>
                </a:lnTo>
                <a:lnTo>
                  <a:pt x="2" y="400"/>
                </a:lnTo>
                <a:lnTo>
                  <a:pt x="8" y="436"/>
                </a:lnTo>
                <a:lnTo>
                  <a:pt x="18" y="470"/>
                </a:lnTo>
                <a:lnTo>
                  <a:pt x="30" y="504"/>
                </a:lnTo>
                <a:lnTo>
                  <a:pt x="44" y="536"/>
                </a:lnTo>
                <a:lnTo>
                  <a:pt x="62" y="566"/>
                </a:lnTo>
                <a:lnTo>
                  <a:pt x="84" y="594"/>
                </a:lnTo>
                <a:lnTo>
                  <a:pt x="108" y="620"/>
                </a:lnTo>
                <a:lnTo>
                  <a:pt x="132" y="642"/>
                </a:lnTo>
                <a:lnTo>
                  <a:pt x="160" y="664"/>
                </a:lnTo>
                <a:lnTo>
                  <a:pt x="190" y="682"/>
                </a:lnTo>
                <a:lnTo>
                  <a:pt x="222" y="698"/>
                </a:lnTo>
                <a:lnTo>
                  <a:pt x="256" y="710"/>
                </a:lnTo>
                <a:lnTo>
                  <a:pt x="290" y="718"/>
                </a:lnTo>
                <a:lnTo>
                  <a:pt x="326" y="724"/>
                </a:lnTo>
                <a:lnTo>
                  <a:pt x="364" y="726"/>
                </a:lnTo>
                <a:lnTo>
                  <a:pt x="400" y="724"/>
                </a:lnTo>
                <a:lnTo>
                  <a:pt x="436" y="718"/>
                </a:lnTo>
                <a:lnTo>
                  <a:pt x="472" y="710"/>
                </a:lnTo>
                <a:lnTo>
                  <a:pt x="504" y="698"/>
                </a:lnTo>
                <a:lnTo>
                  <a:pt x="536" y="682"/>
                </a:lnTo>
                <a:lnTo>
                  <a:pt x="566" y="664"/>
                </a:lnTo>
                <a:lnTo>
                  <a:pt x="594" y="642"/>
                </a:lnTo>
                <a:lnTo>
                  <a:pt x="620" y="620"/>
                </a:lnTo>
                <a:lnTo>
                  <a:pt x="644" y="594"/>
                </a:lnTo>
                <a:lnTo>
                  <a:pt x="664" y="566"/>
                </a:lnTo>
                <a:lnTo>
                  <a:pt x="682" y="536"/>
                </a:lnTo>
                <a:lnTo>
                  <a:pt x="698" y="504"/>
                </a:lnTo>
                <a:lnTo>
                  <a:pt x="710" y="470"/>
                </a:lnTo>
                <a:lnTo>
                  <a:pt x="720" y="436"/>
                </a:lnTo>
                <a:lnTo>
                  <a:pt x="724" y="400"/>
                </a:lnTo>
                <a:lnTo>
                  <a:pt x="726" y="362"/>
                </a:lnTo>
                <a:lnTo>
                  <a:pt x="724" y="326"/>
                </a:lnTo>
                <a:lnTo>
                  <a:pt x="720" y="290"/>
                </a:lnTo>
                <a:lnTo>
                  <a:pt x="710" y="254"/>
                </a:lnTo>
                <a:lnTo>
                  <a:pt x="698" y="222"/>
                </a:lnTo>
                <a:lnTo>
                  <a:pt x="682" y="190"/>
                </a:lnTo>
                <a:lnTo>
                  <a:pt x="664" y="160"/>
                </a:lnTo>
                <a:lnTo>
                  <a:pt x="644" y="132"/>
                </a:lnTo>
                <a:lnTo>
                  <a:pt x="620" y="106"/>
                </a:lnTo>
                <a:lnTo>
                  <a:pt x="594" y="82"/>
                </a:lnTo>
                <a:lnTo>
                  <a:pt x="566" y="62"/>
                </a:lnTo>
                <a:lnTo>
                  <a:pt x="536" y="44"/>
                </a:lnTo>
                <a:lnTo>
                  <a:pt x="504" y="28"/>
                </a:lnTo>
                <a:lnTo>
                  <a:pt x="472" y="16"/>
                </a:lnTo>
                <a:lnTo>
                  <a:pt x="436" y="8"/>
                </a:lnTo>
                <a:lnTo>
                  <a:pt x="400" y="2"/>
                </a:lnTo>
                <a:lnTo>
                  <a:pt x="364" y="0"/>
                </a:lnTo>
                <a:close/>
                <a:moveTo>
                  <a:pt x="312" y="178"/>
                </a:moveTo>
                <a:lnTo>
                  <a:pt x="312" y="178"/>
                </a:lnTo>
                <a:lnTo>
                  <a:pt x="314" y="168"/>
                </a:lnTo>
                <a:lnTo>
                  <a:pt x="316" y="158"/>
                </a:lnTo>
                <a:lnTo>
                  <a:pt x="322" y="150"/>
                </a:lnTo>
                <a:lnTo>
                  <a:pt x="328" y="144"/>
                </a:lnTo>
                <a:lnTo>
                  <a:pt x="336" y="138"/>
                </a:lnTo>
                <a:lnTo>
                  <a:pt x="344" y="132"/>
                </a:lnTo>
                <a:lnTo>
                  <a:pt x="354" y="130"/>
                </a:lnTo>
                <a:lnTo>
                  <a:pt x="364" y="130"/>
                </a:lnTo>
                <a:lnTo>
                  <a:pt x="374" y="130"/>
                </a:lnTo>
                <a:lnTo>
                  <a:pt x="382" y="132"/>
                </a:lnTo>
                <a:lnTo>
                  <a:pt x="392" y="138"/>
                </a:lnTo>
                <a:lnTo>
                  <a:pt x="400" y="144"/>
                </a:lnTo>
                <a:lnTo>
                  <a:pt x="406" y="150"/>
                </a:lnTo>
                <a:lnTo>
                  <a:pt x="410" y="158"/>
                </a:lnTo>
                <a:lnTo>
                  <a:pt x="414" y="168"/>
                </a:lnTo>
                <a:lnTo>
                  <a:pt x="416" y="178"/>
                </a:lnTo>
                <a:lnTo>
                  <a:pt x="420" y="234"/>
                </a:lnTo>
                <a:lnTo>
                  <a:pt x="394" y="234"/>
                </a:lnTo>
                <a:lnTo>
                  <a:pt x="392" y="180"/>
                </a:lnTo>
                <a:lnTo>
                  <a:pt x="388" y="170"/>
                </a:lnTo>
                <a:lnTo>
                  <a:pt x="382" y="162"/>
                </a:lnTo>
                <a:lnTo>
                  <a:pt x="374" y="156"/>
                </a:lnTo>
                <a:lnTo>
                  <a:pt x="364" y="154"/>
                </a:lnTo>
                <a:lnTo>
                  <a:pt x="354" y="156"/>
                </a:lnTo>
                <a:lnTo>
                  <a:pt x="344" y="162"/>
                </a:lnTo>
                <a:lnTo>
                  <a:pt x="338" y="170"/>
                </a:lnTo>
                <a:lnTo>
                  <a:pt x="336" y="180"/>
                </a:lnTo>
                <a:lnTo>
                  <a:pt x="332" y="234"/>
                </a:lnTo>
                <a:lnTo>
                  <a:pt x="308" y="234"/>
                </a:lnTo>
                <a:lnTo>
                  <a:pt x="312" y="178"/>
                </a:lnTo>
                <a:close/>
                <a:moveTo>
                  <a:pt x="516" y="580"/>
                </a:moveTo>
                <a:lnTo>
                  <a:pt x="210" y="580"/>
                </a:lnTo>
                <a:lnTo>
                  <a:pt x="210" y="258"/>
                </a:lnTo>
                <a:lnTo>
                  <a:pt x="516" y="258"/>
                </a:lnTo>
                <a:lnTo>
                  <a:pt x="516" y="580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" name="Freeform 241">
            <a:extLst>
              <a:ext uri="{FF2B5EF4-FFF2-40B4-BE49-F238E27FC236}">
                <a16:creationId xmlns:a16="http://schemas.microsoft.com/office/drawing/2014/main" id="{1D09C271-2198-6BAC-623C-1B73751A4A5F}"/>
              </a:ext>
            </a:extLst>
          </p:cNvPr>
          <p:cNvSpPr>
            <a:spLocks noEditPoints="1"/>
          </p:cNvSpPr>
          <p:nvPr/>
        </p:nvSpPr>
        <p:spPr bwMode="auto">
          <a:xfrm>
            <a:off x="9398492" y="2064346"/>
            <a:ext cx="818203" cy="800059"/>
          </a:xfrm>
          <a:custGeom>
            <a:avLst/>
            <a:gdLst>
              <a:gd name="T0" fmla="*/ 326 w 724"/>
              <a:gd name="T1" fmla="*/ 2 h 726"/>
              <a:gd name="T2" fmla="*/ 220 w 724"/>
              <a:gd name="T3" fmla="*/ 28 h 726"/>
              <a:gd name="T4" fmla="*/ 132 w 724"/>
              <a:gd name="T5" fmla="*/ 82 h 726"/>
              <a:gd name="T6" fmla="*/ 62 w 724"/>
              <a:gd name="T7" fmla="*/ 160 h 726"/>
              <a:gd name="T8" fmla="*/ 16 w 724"/>
              <a:gd name="T9" fmla="*/ 254 h 726"/>
              <a:gd name="T10" fmla="*/ 0 w 724"/>
              <a:gd name="T11" fmla="*/ 362 h 726"/>
              <a:gd name="T12" fmla="*/ 6 w 724"/>
              <a:gd name="T13" fmla="*/ 436 h 726"/>
              <a:gd name="T14" fmla="*/ 44 w 724"/>
              <a:gd name="T15" fmla="*/ 536 h 726"/>
              <a:gd name="T16" fmla="*/ 106 w 724"/>
              <a:gd name="T17" fmla="*/ 620 h 726"/>
              <a:gd name="T18" fmla="*/ 190 w 724"/>
              <a:gd name="T19" fmla="*/ 682 h 726"/>
              <a:gd name="T20" fmla="*/ 288 w 724"/>
              <a:gd name="T21" fmla="*/ 718 h 726"/>
              <a:gd name="T22" fmla="*/ 362 w 724"/>
              <a:gd name="T23" fmla="*/ 726 h 726"/>
              <a:gd name="T24" fmla="*/ 470 w 724"/>
              <a:gd name="T25" fmla="*/ 710 h 726"/>
              <a:gd name="T26" fmla="*/ 564 w 724"/>
              <a:gd name="T27" fmla="*/ 664 h 726"/>
              <a:gd name="T28" fmla="*/ 642 w 724"/>
              <a:gd name="T29" fmla="*/ 594 h 726"/>
              <a:gd name="T30" fmla="*/ 696 w 724"/>
              <a:gd name="T31" fmla="*/ 504 h 726"/>
              <a:gd name="T32" fmla="*/ 724 w 724"/>
              <a:gd name="T33" fmla="*/ 400 h 726"/>
              <a:gd name="T34" fmla="*/ 724 w 724"/>
              <a:gd name="T35" fmla="*/ 326 h 726"/>
              <a:gd name="T36" fmla="*/ 696 w 724"/>
              <a:gd name="T37" fmla="*/ 222 h 726"/>
              <a:gd name="T38" fmla="*/ 642 w 724"/>
              <a:gd name="T39" fmla="*/ 132 h 726"/>
              <a:gd name="T40" fmla="*/ 564 w 724"/>
              <a:gd name="T41" fmla="*/ 62 h 726"/>
              <a:gd name="T42" fmla="*/ 470 w 724"/>
              <a:gd name="T43" fmla="*/ 16 h 726"/>
              <a:gd name="T44" fmla="*/ 362 w 724"/>
              <a:gd name="T45" fmla="*/ 0 h 726"/>
              <a:gd name="T46" fmla="*/ 370 w 724"/>
              <a:gd name="T47" fmla="*/ 264 h 726"/>
              <a:gd name="T48" fmla="*/ 360 w 724"/>
              <a:gd name="T49" fmla="*/ 288 h 726"/>
              <a:gd name="T50" fmla="*/ 342 w 724"/>
              <a:gd name="T51" fmla="*/ 304 h 726"/>
              <a:gd name="T52" fmla="*/ 334 w 724"/>
              <a:gd name="T53" fmla="*/ 584 h 726"/>
              <a:gd name="T54" fmla="*/ 322 w 724"/>
              <a:gd name="T55" fmla="*/ 600 h 726"/>
              <a:gd name="T56" fmla="*/ 308 w 724"/>
              <a:gd name="T57" fmla="*/ 600 h 726"/>
              <a:gd name="T58" fmla="*/ 298 w 724"/>
              <a:gd name="T59" fmla="*/ 584 h 726"/>
              <a:gd name="T60" fmla="*/ 290 w 724"/>
              <a:gd name="T61" fmla="*/ 304 h 726"/>
              <a:gd name="T62" fmla="*/ 270 w 724"/>
              <a:gd name="T63" fmla="*/ 288 h 726"/>
              <a:gd name="T64" fmla="*/ 260 w 724"/>
              <a:gd name="T65" fmla="*/ 264 h 726"/>
              <a:gd name="T66" fmla="*/ 260 w 724"/>
              <a:gd name="T67" fmla="*/ 136 h 726"/>
              <a:gd name="T68" fmla="*/ 268 w 724"/>
              <a:gd name="T69" fmla="*/ 124 h 726"/>
              <a:gd name="T70" fmla="*/ 278 w 724"/>
              <a:gd name="T71" fmla="*/ 124 h 726"/>
              <a:gd name="T72" fmla="*/ 284 w 724"/>
              <a:gd name="T73" fmla="*/ 136 h 726"/>
              <a:gd name="T74" fmla="*/ 286 w 724"/>
              <a:gd name="T75" fmla="*/ 264 h 726"/>
              <a:gd name="T76" fmla="*/ 304 w 724"/>
              <a:gd name="T77" fmla="*/ 284 h 726"/>
              <a:gd name="T78" fmla="*/ 304 w 724"/>
              <a:gd name="T79" fmla="*/ 132 h 726"/>
              <a:gd name="T80" fmla="*/ 316 w 724"/>
              <a:gd name="T81" fmla="*/ 124 h 726"/>
              <a:gd name="T82" fmla="*/ 324 w 724"/>
              <a:gd name="T83" fmla="*/ 128 h 726"/>
              <a:gd name="T84" fmla="*/ 328 w 724"/>
              <a:gd name="T85" fmla="*/ 284 h 726"/>
              <a:gd name="T86" fmla="*/ 342 w 724"/>
              <a:gd name="T87" fmla="*/ 272 h 726"/>
              <a:gd name="T88" fmla="*/ 346 w 724"/>
              <a:gd name="T89" fmla="*/ 136 h 726"/>
              <a:gd name="T90" fmla="*/ 350 w 724"/>
              <a:gd name="T91" fmla="*/ 128 h 726"/>
              <a:gd name="T92" fmla="*/ 358 w 724"/>
              <a:gd name="T93" fmla="*/ 124 h 726"/>
              <a:gd name="T94" fmla="*/ 370 w 724"/>
              <a:gd name="T95" fmla="*/ 132 h 726"/>
              <a:gd name="T96" fmla="*/ 464 w 724"/>
              <a:gd name="T97" fmla="*/ 584 h 726"/>
              <a:gd name="T98" fmla="*/ 458 w 724"/>
              <a:gd name="T99" fmla="*/ 596 h 726"/>
              <a:gd name="T100" fmla="*/ 446 w 724"/>
              <a:gd name="T101" fmla="*/ 602 h 726"/>
              <a:gd name="T102" fmla="*/ 430 w 724"/>
              <a:gd name="T103" fmla="*/ 590 h 726"/>
              <a:gd name="T104" fmla="*/ 428 w 724"/>
              <a:gd name="T105" fmla="*/ 344 h 726"/>
              <a:gd name="T106" fmla="*/ 412 w 724"/>
              <a:gd name="T107" fmla="*/ 316 h 726"/>
              <a:gd name="T108" fmla="*/ 406 w 724"/>
              <a:gd name="T109" fmla="*/ 254 h 726"/>
              <a:gd name="T110" fmla="*/ 412 w 724"/>
              <a:gd name="T111" fmla="*/ 186 h 726"/>
              <a:gd name="T112" fmla="*/ 420 w 724"/>
              <a:gd name="T113" fmla="*/ 156 h 726"/>
              <a:gd name="T114" fmla="*/ 442 w 724"/>
              <a:gd name="T115" fmla="*/ 128 h 726"/>
              <a:gd name="T116" fmla="*/ 446 w 724"/>
              <a:gd name="T117" fmla="*/ 126 h 726"/>
              <a:gd name="T118" fmla="*/ 452 w 724"/>
              <a:gd name="T119" fmla="*/ 124 h 726"/>
              <a:gd name="T120" fmla="*/ 460 w 724"/>
              <a:gd name="T121" fmla="*/ 128 h 726"/>
              <a:gd name="T122" fmla="*/ 464 w 724"/>
              <a:gd name="T123" fmla="*/ 584 h 72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724" h="726">
                <a:moveTo>
                  <a:pt x="362" y="0"/>
                </a:moveTo>
                <a:lnTo>
                  <a:pt x="362" y="0"/>
                </a:lnTo>
                <a:lnTo>
                  <a:pt x="326" y="2"/>
                </a:lnTo>
                <a:lnTo>
                  <a:pt x="288" y="8"/>
                </a:lnTo>
                <a:lnTo>
                  <a:pt x="254" y="16"/>
                </a:lnTo>
                <a:lnTo>
                  <a:pt x="220" y="28"/>
                </a:lnTo>
                <a:lnTo>
                  <a:pt x="190" y="44"/>
                </a:lnTo>
                <a:lnTo>
                  <a:pt x="160" y="62"/>
                </a:lnTo>
                <a:lnTo>
                  <a:pt x="132" y="82"/>
                </a:lnTo>
                <a:lnTo>
                  <a:pt x="106" y="106"/>
                </a:lnTo>
                <a:lnTo>
                  <a:pt x="82" y="132"/>
                </a:lnTo>
                <a:lnTo>
                  <a:pt x="62" y="160"/>
                </a:lnTo>
                <a:lnTo>
                  <a:pt x="44" y="190"/>
                </a:lnTo>
                <a:lnTo>
                  <a:pt x="28" y="222"/>
                </a:lnTo>
                <a:lnTo>
                  <a:pt x="16" y="254"/>
                </a:lnTo>
                <a:lnTo>
                  <a:pt x="6" y="290"/>
                </a:lnTo>
                <a:lnTo>
                  <a:pt x="2" y="326"/>
                </a:lnTo>
                <a:lnTo>
                  <a:pt x="0" y="362"/>
                </a:lnTo>
                <a:lnTo>
                  <a:pt x="2" y="400"/>
                </a:lnTo>
                <a:lnTo>
                  <a:pt x="6" y="436"/>
                </a:lnTo>
                <a:lnTo>
                  <a:pt x="16" y="470"/>
                </a:lnTo>
                <a:lnTo>
                  <a:pt x="28" y="504"/>
                </a:lnTo>
                <a:lnTo>
                  <a:pt x="44" y="536"/>
                </a:lnTo>
                <a:lnTo>
                  <a:pt x="62" y="566"/>
                </a:lnTo>
                <a:lnTo>
                  <a:pt x="82" y="594"/>
                </a:lnTo>
                <a:lnTo>
                  <a:pt x="106" y="620"/>
                </a:lnTo>
                <a:lnTo>
                  <a:pt x="132" y="642"/>
                </a:lnTo>
                <a:lnTo>
                  <a:pt x="160" y="664"/>
                </a:lnTo>
                <a:lnTo>
                  <a:pt x="190" y="682"/>
                </a:lnTo>
                <a:lnTo>
                  <a:pt x="220" y="698"/>
                </a:lnTo>
                <a:lnTo>
                  <a:pt x="254" y="710"/>
                </a:lnTo>
                <a:lnTo>
                  <a:pt x="288" y="718"/>
                </a:lnTo>
                <a:lnTo>
                  <a:pt x="326" y="724"/>
                </a:lnTo>
                <a:lnTo>
                  <a:pt x="362" y="726"/>
                </a:lnTo>
                <a:lnTo>
                  <a:pt x="400" y="724"/>
                </a:lnTo>
                <a:lnTo>
                  <a:pt x="436" y="718"/>
                </a:lnTo>
                <a:lnTo>
                  <a:pt x="470" y="710"/>
                </a:lnTo>
                <a:lnTo>
                  <a:pt x="504" y="698"/>
                </a:lnTo>
                <a:lnTo>
                  <a:pt x="536" y="682"/>
                </a:lnTo>
                <a:lnTo>
                  <a:pt x="564" y="664"/>
                </a:lnTo>
                <a:lnTo>
                  <a:pt x="592" y="642"/>
                </a:lnTo>
                <a:lnTo>
                  <a:pt x="618" y="620"/>
                </a:lnTo>
                <a:lnTo>
                  <a:pt x="642" y="594"/>
                </a:lnTo>
                <a:lnTo>
                  <a:pt x="662" y="566"/>
                </a:lnTo>
                <a:lnTo>
                  <a:pt x="682" y="536"/>
                </a:lnTo>
                <a:lnTo>
                  <a:pt x="696" y="504"/>
                </a:lnTo>
                <a:lnTo>
                  <a:pt x="708" y="470"/>
                </a:lnTo>
                <a:lnTo>
                  <a:pt x="718" y="436"/>
                </a:lnTo>
                <a:lnTo>
                  <a:pt x="724" y="400"/>
                </a:lnTo>
                <a:lnTo>
                  <a:pt x="724" y="362"/>
                </a:lnTo>
                <a:lnTo>
                  <a:pt x="724" y="326"/>
                </a:lnTo>
                <a:lnTo>
                  <a:pt x="718" y="290"/>
                </a:lnTo>
                <a:lnTo>
                  <a:pt x="708" y="254"/>
                </a:lnTo>
                <a:lnTo>
                  <a:pt x="696" y="222"/>
                </a:lnTo>
                <a:lnTo>
                  <a:pt x="682" y="190"/>
                </a:lnTo>
                <a:lnTo>
                  <a:pt x="662" y="160"/>
                </a:lnTo>
                <a:lnTo>
                  <a:pt x="642" y="132"/>
                </a:lnTo>
                <a:lnTo>
                  <a:pt x="618" y="106"/>
                </a:lnTo>
                <a:lnTo>
                  <a:pt x="592" y="82"/>
                </a:lnTo>
                <a:lnTo>
                  <a:pt x="564" y="62"/>
                </a:lnTo>
                <a:lnTo>
                  <a:pt x="536" y="44"/>
                </a:lnTo>
                <a:lnTo>
                  <a:pt x="504" y="28"/>
                </a:lnTo>
                <a:lnTo>
                  <a:pt x="470" y="16"/>
                </a:lnTo>
                <a:lnTo>
                  <a:pt x="436" y="8"/>
                </a:lnTo>
                <a:lnTo>
                  <a:pt x="400" y="2"/>
                </a:lnTo>
                <a:lnTo>
                  <a:pt x="362" y="0"/>
                </a:lnTo>
                <a:close/>
                <a:moveTo>
                  <a:pt x="372" y="254"/>
                </a:moveTo>
                <a:lnTo>
                  <a:pt x="372" y="254"/>
                </a:lnTo>
                <a:lnTo>
                  <a:pt x="370" y="264"/>
                </a:lnTo>
                <a:lnTo>
                  <a:pt x="368" y="272"/>
                </a:lnTo>
                <a:lnTo>
                  <a:pt x="366" y="280"/>
                </a:lnTo>
                <a:lnTo>
                  <a:pt x="360" y="288"/>
                </a:lnTo>
                <a:lnTo>
                  <a:pt x="356" y="294"/>
                </a:lnTo>
                <a:lnTo>
                  <a:pt x="348" y="300"/>
                </a:lnTo>
                <a:lnTo>
                  <a:pt x="342" y="304"/>
                </a:lnTo>
                <a:lnTo>
                  <a:pt x="334" y="308"/>
                </a:lnTo>
                <a:lnTo>
                  <a:pt x="334" y="584"/>
                </a:lnTo>
                <a:lnTo>
                  <a:pt x="332" y="590"/>
                </a:lnTo>
                <a:lnTo>
                  <a:pt x="328" y="596"/>
                </a:lnTo>
                <a:lnTo>
                  <a:pt x="322" y="600"/>
                </a:lnTo>
                <a:lnTo>
                  <a:pt x="316" y="602"/>
                </a:lnTo>
                <a:lnTo>
                  <a:pt x="308" y="600"/>
                </a:lnTo>
                <a:lnTo>
                  <a:pt x="302" y="596"/>
                </a:lnTo>
                <a:lnTo>
                  <a:pt x="298" y="590"/>
                </a:lnTo>
                <a:lnTo>
                  <a:pt x="298" y="584"/>
                </a:lnTo>
                <a:lnTo>
                  <a:pt x="298" y="308"/>
                </a:lnTo>
                <a:lnTo>
                  <a:pt x="290" y="304"/>
                </a:lnTo>
                <a:lnTo>
                  <a:pt x="282" y="300"/>
                </a:lnTo>
                <a:lnTo>
                  <a:pt x="276" y="294"/>
                </a:lnTo>
                <a:lnTo>
                  <a:pt x="270" y="288"/>
                </a:lnTo>
                <a:lnTo>
                  <a:pt x="266" y="280"/>
                </a:lnTo>
                <a:lnTo>
                  <a:pt x="262" y="272"/>
                </a:lnTo>
                <a:lnTo>
                  <a:pt x="260" y="264"/>
                </a:lnTo>
                <a:lnTo>
                  <a:pt x="260" y="254"/>
                </a:lnTo>
                <a:lnTo>
                  <a:pt x="260" y="136"/>
                </a:lnTo>
                <a:lnTo>
                  <a:pt x="260" y="132"/>
                </a:lnTo>
                <a:lnTo>
                  <a:pt x="264" y="128"/>
                </a:lnTo>
                <a:lnTo>
                  <a:pt x="268" y="124"/>
                </a:lnTo>
                <a:lnTo>
                  <a:pt x="272" y="124"/>
                </a:lnTo>
                <a:lnTo>
                  <a:pt x="278" y="124"/>
                </a:lnTo>
                <a:lnTo>
                  <a:pt x="280" y="128"/>
                </a:lnTo>
                <a:lnTo>
                  <a:pt x="284" y="132"/>
                </a:lnTo>
                <a:lnTo>
                  <a:pt x="284" y="136"/>
                </a:lnTo>
                <a:lnTo>
                  <a:pt x="284" y="254"/>
                </a:lnTo>
                <a:lnTo>
                  <a:pt x="286" y="264"/>
                </a:lnTo>
                <a:lnTo>
                  <a:pt x="290" y="272"/>
                </a:lnTo>
                <a:lnTo>
                  <a:pt x="296" y="278"/>
                </a:lnTo>
                <a:lnTo>
                  <a:pt x="304" y="284"/>
                </a:lnTo>
                <a:lnTo>
                  <a:pt x="304" y="136"/>
                </a:lnTo>
                <a:lnTo>
                  <a:pt x="304" y="132"/>
                </a:lnTo>
                <a:lnTo>
                  <a:pt x="306" y="128"/>
                </a:lnTo>
                <a:lnTo>
                  <a:pt x="310" y="124"/>
                </a:lnTo>
                <a:lnTo>
                  <a:pt x="316" y="124"/>
                </a:lnTo>
                <a:lnTo>
                  <a:pt x="320" y="124"/>
                </a:lnTo>
                <a:lnTo>
                  <a:pt x="324" y="128"/>
                </a:lnTo>
                <a:lnTo>
                  <a:pt x="326" y="132"/>
                </a:lnTo>
                <a:lnTo>
                  <a:pt x="328" y="136"/>
                </a:lnTo>
                <a:lnTo>
                  <a:pt x="328" y="284"/>
                </a:lnTo>
                <a:lnTo>
                  <a:pt x="336" y="278"/>
                </a:lnTo>
                <a:lnTo>
                  <a:pt x="342" y="272"/>
                </a:lnTo>
                <a:lnTo>
                  <a:pt x="346" y="264"/>
                </a:lnTo>
                <a:lnTo>
                  <a:pt x="346" y="254"/>
                </a:lnTo>
                <a:lnTo>
                  <a:pt x="346" y="136"/>
                </a:lnTo>
                <a:lnTo>
                  <a:pt x="348" y="132"/>
                </a:lnTo>
                <a:lnTo>
                  <a:pt x="350" y="128"/>
                </a:lnTo>
                <a:lnTo>
                  <a:pt x="354" y="124"/>
                </a:lnTo>
                <a:lnTo>
                  <a:pt x="358" y="124"/>
                </a:lnTo>
                <a:lnTo>
                  <a:pt x="364" y="124"/>
                </a:lnTo>
                <a:lnTo>
                  <a:pt x="368" y="128"/>
                </a:lnTo>
                <a:lnTo>
                  <a:pt x="370" y="132"/>
                </a:lnTo>
                <a:lnTo>
                  <a:pt x="372" y="136"/>
                </a:lnTo>
                <a:lnTo>
                  <a:pt x="372" y="254"/>
                </a:lnTo>
                <a:close/>
                <a:moveTo>
                  <a:pt x="464" y="584"/>
                </a:moveTo>
                <a:lnTo>
                  <a:pt x="464" y="584"/>
                </a:lnTo>
                <a:lnTo>
                  <a:pt x="462" y="590"/>
                </a:lnTo>
                <a:lnTo>
                  <a:pt x="458" y="596"/>
                </a:lnTo>
                <a:lnTo>
                  <a:pt x="454" y="600"/>
                </a:lnTo>
                <a:lnTo>
                  <a:pt x="446" y="602"/>
                </a:lnTo>
                <a:lnTo>
                  <a:pt x="438" y="600"/>
                </a:lnTo>
                <a:lnTo>
                  <a:pt x="434" y="596"/>
                </a:lnTo>
                <a:lnTo>
                  <a:pt x="430" y="590"/>
                </a:lnTo>
                <a:lnTo>
                  <a:pt x="428" y="584"/>
                </a:lnTo>
                <a:lnTo>
                  <a:pt x="428" y="344"/>
                </a:lnTo>
                <a:lnTo>
                  <a:pt x="416" y="332"/>
                </a:lnTo>
                <a:lnTo>
                  <a:pt x="412" y="316"/>
                </a:lnTo>
                <a:lnTo>
                  <a:pt x="408" y="296"/>
                </a:lnTo>
                <a:lnTo>
                  <a:pt x="406" y="274"/>
                </a:lnTo>
                <a:lnTo>
                  <a:pt x="406" y="254"/>
                </a:lnTo>
                <a:lnTo>
                  <a:pt x="408" y="210"/>
                </a:lnTo>
                <a:lnTo>
                  <a:pt x="412" y="186"/>
                </a:lnTo>
                <a:lnTo>
                  <a:pt x="416" y="168"/>
                </a:lnTo>
                <a:lnTo>
                  <a:pt x="420" y="156"/>
                </a:lnTo>
                <a:lnTo>
                  <a:pt x="426" y="146"/>
                </a:lnTo>
                <a:lnTo>
                  <a:pt x="434" y="136"/>
                </a:lnTo>
                <a:lnTo>
                  <a:pt x="442" y="128"/>
                </a:lnTo>
                <a:lnTo>
                  <a:pt x="446" y="126"/>
                </a:lnTo>
                <a:lnTo>
                  <a:pt x="452" y="124"/>
                </a:lnTo>
                <a:lnTo>
                  <a:pt x="456" y="124"/>
                </a:lnTo>
                <a:lnTo>
                  <a:pt x="460" y="128"/>
                </a:lnTo>
                <a:lnTo>
                  <a:pt x="464" y="132"/>
                </a:lnTo>
                <a:lnTo>
                  <a:pt x="464" y="136"/>
                </a:lnTo>
                <a:lnTo>
                  <a:pt x="464" y="584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28376540-02F6-5DF5-9154-15A8EFA7A3B7}"/>
              </a:ext>
            </a:extLst>
          </p:cNvPr>
          <p:cNvSpPr txBox="1">
            <a:spLocks/>
          </p:cNvSpPr>
          <p:nvPr/>
        </p:nvSpPr>
        <p:spPr bwMode="gray">
          <a:xfrm>
            <a:off x="1364246" y="2038337"/>
            <a:ext cx="1992987" cy="1003948"/>
          </a:xfrm>
          <a:prstGeom prst="rect">
            <a:avLst/>
          </a:prstGeom>
        </p:spPr>
        <p:txBody>
          <a:bodyPr/>
          <a:lstStyle>
            <a:lvl1pPr marL="0" indent="0" algn="l" defTabSz="961844" rtl="0" eaLnBrk="1" latinLnBrk="0" hangingPunct="1">
              <a:lnSpc>
                <a:spcPts val="19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61844" rtl="0" eaLnBrk="1" latinLnBrk="0" hangingPunct="1">
              <a:lnSpc>
                <a:spcPts val="19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18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0" indent="0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400" b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0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400" b="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indent="0" algn="l" defTabSz="961844" rtl="0" eaLnBrk="1" latinLnBrk="0" hangingPunct="1">
              <a:lnSpc>
                <a:spcPts val="11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000" b="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5pPr>
            <a:lvl6pPr marL="2645074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5997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6920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87842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>
              <a:lnSpc>
                <a:spcPct val="100000"/>
              </a:lnSpc>
            </a:pPr>
            <a:r>
              <a:rPr lang="en-GB" sz="4800" b="1" dirty="0">
                <a:solidFill>
                  <a:srgbClr val="FFFFFF"/>
                </a:solidFill>
              </a:rPr>
              <a:t>2x</a:t>
            </a:r>
            <a:endParaRPr lang="en-GB" sz="4400" b="1" dirty="0">
              <a:solidFill>
                <a:srgbClr val="FFFFFF"/>
              </a:solidFill>
            </a:endParaRP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36610660-B178-083F-A011-1708869D86D5}"/>
              </a:ext>
            </a:extLst>
          </p:cNvPr>
          <p:cNvSpPr txBox="1">
            <a:spLocks/>
          </p:cNvSpPr>
          <p:nvPr/>
        </p:nvSpPr>
        <p:spPr bwMode="gray">
          <a:xfrm>
            <a:off x="5326885" y="2028513"/>
            <a:ext cx="2033014" cy="1003948"/>
          </a:xfrm>
          <a:prstGeom prst="rect">
            <a:avLst/>
          </a:prstGeom>
        </p:spPr>
        <p:txBody>
          <a:bodyPr/>
          <a:lstStyle>
            <a:lvl1pPr marL="0" indent="0" algn="l" defTabSz="961844" rtl="0" eaLnBrk="1" latinLnBrk="0" hangingPunct="1">
              <a:lnSpc>
                <a:spcPts val="19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61844" rtl="0" eaLnBrk="1" latinLnBrk="0" hangingPunct="1">
              <a:lnSpc>
                <a:spcPts val="19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18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0" indent="0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400" b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0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400" b="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indent="0" algn="l" defTabSz="961844" rtl="0" eaLnBrk="1" latinLnBrk="0" hangingPunct="1">
              <a:lnSpc>
                <a:spcPts val="11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000" b="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5pPr>
            <a:lvl6pPr marL="2645074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5997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6920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87842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>
              <a:lnSpc>
                <a:spcPct val="100000"/>
              </a:lnSpc>
            </a:pPr>
            <a:r>
              <a:rPr lang="en-GB" sz="4800" b="1" dirty="0">
                <a:solidFill>
                  <a:srgbClr val="FFFFFF"/>
                </a:solidFill>
              </a:rPr>
              <a:t>2x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E1BDEAB4-4B35-CC56-B26D-4EABC872E901}"/>
              </a:ext>
            </a:extLst>
          </p:cNvPr>
          <p:cNvSpPr txBox="1">
            <a:spLocks/>
          </p:cNvSpPr>
          <p:nvPr/>
        </p:nvSpPr>
        <p:spPr bwMode="gray">
          <a:xfrm>
            <a:off x="9392082" y="2025775"/>
            <a:ext cx="2330036" cy="1003948"/>
          </a:xfrm>
          <a:prstGeom prst="rect">
            <a:avLst/>
          </a:prstGeom>
        </p:spPr>
        <p:txBody>
          <a:bodyPr/>
          <a:lstStyle>
            <a:lvl1pPr marL="0" indent="0" algn="l" defTabSz="961844" rtl="0" eaLnBrk="1" latinLnBrk="0" hangingPunct="1">
              <a:lnSpc>
                <a:spcPts val="19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61844" rtl="0" eaLnBrk="1" latinLnBrk="0" hangingPunct="1">
              <a:lnSpc>
                <a:spcPts val="19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18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0" indent="0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400" b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0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400" b="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indent="0" algn="l" defTabSz="961844" rtl="0" eaLnBrk="1" latinLnBrk="0" hangingPunct="1">
              <a:lnSpc>
                <a:spcPts val="11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000" b="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5pPr>
            <a:lvl6pPr marL="2645074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5997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6920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87842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>
              <a:lnSpc>
                <a:spcPct val="100000"/>
              </a:lnSpc>
            </a:pPr>
            <a:r>
              <a:rPr lang="en-GB" sz="4800" b="1" dirty="0">
                <a:solidFill>
                  <a:srgbClr val="FFFFFF"/>
                </a:solidFill>
              </a:rPr>
              <a:t>60%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5F252CA-C48A-A64E-E95F-22AB1F01AEED}"/>
              </a:ext>
            </a:extLst>
          </p:cNvPr>
          <p:cNvSpPr txBox="1"/>
          <p:nvPr/>
        </p:nvSpPr>
        <p:spPr>
          <a:xfrm>
            <a:off x="589667" y="2964384"/>
            <a:ext cx="3685189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1" algn="ctr">
              <a:lnSpc>
                <a:spcPct val="100000"/>
              </a:lnSpc>
            </a:pPr>
            <a:r>
              <a:rPr lang="en-GB" sz="1200" b="1" dirty="0">
                <a:solidFill>
                  <a:srgbClr val="FFFFFF"/>
                </a:solidFill>
              </a:rPr>
              <a:t>More likely to get fast food/takeaway immediately after</a:t>
            </a:r>
            <a:endParaRPr lang="en-GB" sz="700" dirty="0">
              <a:solidFill>
                <a:srgbClr val="FFFFFF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7FA019F-3867-48FD-1622-F5BFA7AF2EEB}"/>
              </a:ext>
            </a:extLst>
          </p:cNvPr>
          <p:cNvSpPr txBox="1"/>
          <p:nvPr/>
        </p:nvSpPr>
        <p:spPr>
          <a:xfrm>
            <a:off x="9007899" y="2979825"/>
            <a:ext cx="2905621" cy="43858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1" algn="ctr">
              <a:lnSpc>
                <a:spcPct val="100000"/>
              </a:lnSpc>
            </a:pPr>
            <a:r>
              <a:rPr lang="en-GB" sz="1200" b="1" dirty="0">
                <a:solidFill>
                  <a:srgbClr val="FFFFFF"/>
                </a:solidFill>
              </a:rPr>
              <a:t>Go out for a meal</a:t>
            </a:r>
          </a:p>
          <a:p>
            <a:pPr lvl="1" algn="ctr">
              <a:lnSpc>
                <a:spcPct val="100000"/>
              </a:lnSpc>
            </a:pPr>
            <a:r>
              <a:rPr lang="en-GB" sz="1050" dirty="0">
                <a:solidFill>
                  <a:srgbClr val="FFFFFF"/>
                </a:solidFill>
              </a:rPr>
              <a:t>(Index: 184)</a:t>
            </a:r>
            <a:endParaRPr lang="en-GB" sz="500" dirty="0">
              <a:solidFill>
                <a:srgbClr val="FFFFFF"/>
              </a:solidFill>
            </a:endParaRPr>
          </a:p>
        </p:txBody>
      </p:sp>
      <p:sp>
        <p:nvSpPr>
          <p:cNvPr id="53" name="Content Placeholder 2">
            <a:extLst>
              <a:ext uri="{FF2B5EF4-FFF2-40B4-BE49-F238E27FC236}">
                <a16:creationId xmlns:a16="http://schemas.microsoft.com/office/drawing/2014/main" id="{8F2F2027-AAAC-4F22-766E-82A9C0620163}"/>
              </a:ext>
            </a:extLst>
          </p:cNvPr>
          <p:cNvSpPr txBox="1">
            <a:spLocks/>
          </p:cNvSpPr>
          <p:nvPr/>
        </p:nvSpPr>
        <p:spPr bwMode="gray">
          <a:xfrm>
            <a:off x="1475145" y="3912975"/>
            <a:ext cx="2330036" cy="1003948"/>
          </a:xfrm>
          <a:prstGeom prst="rect">
            <a:avLst/>
          </a:prstGeom>
        </p:spPr>
        <p:txBody>
          <a:bodyPr/>
          <a:lstStyle>
            <a:lvl1pPr marL="0" indent="0" algn="l" defTabSz="961844" rtl="0" eaLnBrk="1" latinLnBrk="0" hangingPunct="1">
              <a:lnSpc>
                <a:spcPts val="19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61844" rtl="0" eaLnBrk="1" latinLnBrk="0" hangingPunct="1">
              <a:lnSpc>
                <a:spcPts val="19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18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0" indent="0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400" b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0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400" b="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indent="0" algn="l" defTabSz="961844" rtl="0" eaLnBrk="1" latinLnBrk="0" hangingPunct="1">
              <a:lnSpc>
                <a:spcPts val="11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000" b="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5pPr>
            <a:lvl6pPr marL="2645074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5997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6920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87842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>
              <a:lnSpc>
                <a:spcPct val="100000"/>
              </a:lnSpc>
            </a:pPr>
            <a:r>
              <a:rPr lang="en-GB" sz="4800" b="1" dirty="0">
                <a:solidFill>
                  <a:srgbClr val="FFFFFF"/>
                </a:solidFill>
              </a:rPr>
              <a:t>54%</a:t>
            </a:r>
            <a:endParaRPr lang="en-GB" sz="4400" b="1" dirty="0">
              <a:solidFill>
                <a:srgbClr val="FFFFFF"/>
              </a:solidFill>
            </a:endParaRPr>
          </a:p>
        </p:txBody>
      </p:sp>
      <p:sp>
        <p:nvSpPr>
          <p:cNvPr id="54" name="Content Placeholder 2">
            <a:extLst>
              <a:ext uri="{FF2B5EF4-FFF2-40B4-BE49-F238E27FC236}">
                <a16:creationId xmlns:a16="http://schemas.microsoft.com/office/drawing/2014/main" id="{7AF5512E-0764-E22F-EB9C-013063D3CA79}"/>
              </a:ext>
            </a:extLst>
          </p:cNvPr>
          <p:cNvSpPr txBox="1">
            <a:spLocks/>
          </p:cNvSpPr>
          <p:nvPr/>
        </p:nvSpPr>
        <p:spPr bwMode="gray">
          <a:xfrm>
            <a:off x="5612535" y="3884652"/>
            <a:ext cx="2330036" cy="1003948"/>
          </a:xfrm>
          <a:prstGeom prst="rect">
            <a:avLst/>
          </a:prstGeom>
        </p:spPr>
        <p:txBody>
          <a:bodyPr/>
          <a:lstStyle>
            <a:lvl1pPr marL="0" indent="0" algn="l" defTabSz="961844" rtl="0" eaLnBrk="1" latinLnBrk="0" hangingPunct="1">
              <a:lnSpc>
                <a:spcPts val="19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61844" rtl="0" eaLnBrk="1" latinLnBrk="0" hangingPunct="1">
              <a:lnSpc>
                <a:spcPts val="19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18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0" indent="0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400" b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0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400" b="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indent="0" algn="l" defTabSz="961844" rtl="0" eaLnBrk="1" latinLnBrk="0" hangingPunct="1">
              <a:lnSpc>
                <a:spcPts val="11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000" b="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5pPr>
            <a:lvl6pPr marL="2645074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5997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6920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87842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>
              <a:lnSpc>
                <a:spcPct val="100000"/>
              </a:lnSpc>
            </a:pPr>
            <a:r>
              <a:rPr lang="en-GB" sz="4800" b="1" dirty="0">
                <a:solidFill>
                  <a:srgbClr val="FFFFFF"/>
                </a:solidFill>
              </a:rPr>
              <a:t>68%</a:t>
            </a:r>
          </a:p>
        </p:txBody>
      </p:sp>
      <p:sp>
        <p:nvSpPr>
          <p:cNvPr id="55" name="Content Placeholder 2">
            <a:extLst>
              <a:ext uri="{FF2B5EF4-FFF2-40B4-BE49-F238E27FC236}">
                <a16:creationId xmlns:a16="http://schemas.microsoft.com/office/drawing/2014/main" id="{057CC47F-0533-E0BA-C915-7E593A7BB1AC}"/>
              </a:ext>
            </a:extLst>
          </p:cNvPr>
          <p:cNvSpPr txBox="1">
            <a:spLocks/>
          </p:cNvSpPr>
          <p:nvPr/>
        </p:nvSpPr>
        <p:spPr bwMode="gray">
          <a:xfrm>
            <a:off x="9392083" y="3941412"/>
            <a:ext cx="2330036" cy="1003948"/>
          </a:xfrm>
          <a:prstGeom prst="rect">
            <a:avLst/>
          </a:prstGeom>
        </p:spPr>
        <p:txBody>
          <a:bodyPr/>
          <a:lstStyle>
            <a:lvl1pPr marL="0" indent="0" algn="l" defTabSz="961844" rtl="0" eaLnBrk="1" latinLnBrk="0" hangingPunct="1">
              <a:lnSpc>
                <a:spcPts val="19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61844" rtl="0" eaLnBrk="1" latinLnBrk="0" hangingPunct="1">
              <a:lnSpc>
                <a:spcPts val="19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18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0" indent="0" algn="l" defTabSz="961844" rtl="0" eaLnBrk="1" latinLnBrk="0" hangingPunct="1">
              <a:lnSpc>
                <a:spcPts val="15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400" b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0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400" b="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indent="0" algn="l" defTabSz="961844" rtl="0" eaLnBrk="1" latinLnBrk="0" hangingPunct="1">
              <a:lnSpc>
                <a:spcPts val="11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  <a:defRPr sz="1000" b="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5pPr>
            <a:lvl6pPr marL="2645074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5997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6920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87842" indent="-240462" algn="l" defTabSz="961844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6"/>
              </a:buClr>
              <a:buSzPct val="70000"/>
              <a:buFont typeface="Wingdings" panose="05000000000000000000" pitchFamily="2" charset="2"/>
              <a:buChar char="¤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>
              <a:lnSpc>
                <a:spcPct val="100000"/>
              </a:lnSpc>
            </a:pPr>
            <a:r>
              <a:rPr lang="en-GB" sz="4800" b="1" dirty="0">
                <a:solidFill>
                  <a:srgbClr val="FFFFFF"/>
                </a:solidFill>
              </a:rPr>
              <a:t>93%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10813A1-EF26-2D4C-BA9B-26245FC7A6FA}"/>
              </a:ext>
            </a:extLst>
          </p:cNvPr>
          <p:cNvSpPr txBox="1"/>
          <p:nvPr/>
        </p:nvSpPr>
        <p:spPr>
          <a:xfrm>
            <a:off x="942120" y="4950199"/>
            <a:ext cx="3234708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1" algn="ctr">
              <a:lnSpc>
                <a:spcPct val="100000"/>
              </a:lnSpc>
            </a:pPr>
            <a:r>
              <a:rPr lang="en-GB" sz="1200" b="1" dirty="0">
                <a:solidFill>
                  <a:srgbClr val="FFFFFF"/>
                </a:solidFill>
              </a:rPr>
              <a:t>Shop on the high street</a:t>
            </a:r>
            <a:endParaRPr lang="en-GB" sz="700" dirty="0">
              <a:solidFill>
                <a:srgbClr val="FFFFFF"/>
              </a:solidFill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B42C12F-9E4A-B165-B774-E04C79C051D2}"/>
              </a:ext>
            </a:extLst>
          </p:cNvPr>
          <p:cNvSpPr txBox="1"/>
          <p:nvPr/>
        </p:nvSpPr>
        <p:spPr>
          <a:xfrm>
            <a:off x="5036950" y="4945360"/>
            <a:ext cx="2905621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1" algn="ctr">
              <a:lnSpc>
                <a:spcPct val="100000"/>
              </a:lnSpc>
            </a:pPr>
            <a:r>
              <a:rPr lang="en-GB" sz="1200" b="1" dirty="0">
                <a:solidFill>
                  <a:srgbClr val="FFFFFF"/>
                </a:solidFill>
              </a:rPr>
              <a:t>Check mobile phone to browse or check social media</a:t>
            </a:r>
          </a:p>
          <a:p>
            <a:pPr lvl="1" algn="ctr">
              <a:lnSpc>
                <a:spcPct val="100000"/>
              </a:lnSpc>
            </a:pPr>
            <a:r>
              <a:rPr lang="en-GB" sz="1050" dirty="0">
                <a:solidFill>
                  <a:srgbClr val="FFFFFF"/>
                </a:solidFill>
              </a:rPr>
              <a:t>(Index: 142)</a:t>
            </a:r>
            <a:endParaRPr lang="en-GB" sz="500" dirty="0">
              <a:solidFill>
                <a:srgbClr val="FFFFFF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D363B70-C6D9-49C1-4703-24032021F747}"/>
              </a:ext>
            </a:extLst>
          </p:cNvPr>
          <p:cNvSpPr txBox="1"/>
          <p:nvPr/>
        </p:nvSpPr>
        <p:spPr>
          <a:xfrm>
            <a:off x="9007899" y="4937577"/>
            <a:ext cx="2905621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1" algn="ctr">
              <a:lnSpc>
                <a:spcPct val="100000"/>
              </a:lnSpc>
            </a:pPr>
            <a:r>
              <a:rPr lang="en-GB" sz="1200" b="1" dirty="0">
                <a:solidFill>
                  <a:srgbClr val="FFFFFF"/>
                </a:solidFill>
              </a:rPr>
              <a:t>More likely to go to a pub/bar after visiting the cinema</a:t>
            </a:r>
            <a:endParaRPr lang="en-GB" sz="700" dirty="0">
              <a:solidFill>
                <a:srgbClr val="FFFFFF"/>
              </a:solidFill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E53CFA1-3C9E-3CEF-56BB-FE1B67134996}"/>
              </a:ext>
            </a:extLst>
          </p:cNvPr>
          <p:cNvSpPr txBox="1"/>
          <p:nvPr/>
        </p:nvSpPr>
        <p:spPr>
          <a:xfrm>
            <a:off x="4362394" y="2973225"/>
            <a:ext cx="4470430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1" algn="ctr">
              <a:lnSpc>
                <a:spcPct val="100000"/>
              </a:lnSpc>
            </a:pPr>
            <a:r>
              <a:rPr lang="en-GB" sz="1200" b="1" dirty="0">
                <a:solidFill>
                  <a:srgbClr val="FFFFFF"/>
                </a:solidFill>
              </a:rPr>
              <a:t>More likely to go online shopping immediately after</a:t>
            </a:r>
            <a:endParaRPr lang="en-GB" sz="700" dirty="0">
              <a:solidFill>
                <a:srgbClr val="FFFFFF"/>
              </a:solidFill>
            </a:endParaRPr>
          </a:p>
        </p:txBody>
      </p:sp>
      <p:sp>
        <p:nvSpPr>
          <p:cNvPr id="60" name="Freeform 296">
            <a:extLst>
              <a:ext uri="{FF2B5EF4-FFF2-40B4-BE49-F238E27FC236}">
                <a16:creationId xmlns:a16="http://schemas.microsoft.com/office/drawing/2014/main" id="{EB6B54F9-4538-1C44-FC19-CDF29325562D}"/>
              </a:ext>
            </a:extLst>
          </p:cNvPr>
          <p:cNvSpPr>
            <a:spLocks noEditPoints="1"/>
          </p:cNvSpPr>
          <p:nvPr/>
        </p:nvSpPr>
        <p:spPr bwMode="auto">
          <a:xfrm>
            <a:off x="5551146" y="3913853"/>
            <a:ext cx="888210" cy="859678"/>
          </a:xfrm>
          <a:custGeom>
            <a:avLst/>
            <a:gdLst>
              <a:gd name="T0" fmla="*/ 326 w 726"/>
              <a:gd name="T1" fmla="*/ 2 h 726"/>
              <a:gd name="T2" fmla="*/ 222 w 726"/>
              <a:gd name="T3" fmla="*/ 28 h 726"/>
              <a:gd name="T4" fmla="*/ 132 w 726"/>
              <a:gd name="T5" fmla="*/ 82 h 726"/>
              <a:gd name="T6" fmla="*/ 62 w 726"/>
              <a:gd name="T7" fmla="*/ 160 h 726"/>
              <a:gd name="T8" fmla="*/ 16 w 726"/>
              <a:gd name="T9" fmla="*/ 254 h 726"/>
              <a:gd name="T10" fmla="*/ 0 w 726"/>
              <a:gd name="T11" fmla="*/ 362 h 726"/>
              <a:gd name="T12" fmla="*/ 8 w 726"/>
              <a:gd name="T13" fmla="*/ 436 h 726"/>
              <a:gd name="T14" fmla="*/ 44 w 726"/>
              <a:gd name="T15" fmla="*/ 536 h 726"/>
              <a:gd name="T16" fmla="*/ 106 w 726"/>
              <a:gd name="T17" fmla="*/ 620 h 726"/>
              <a:gd name="T18" fmla="*/ 190 w 726"/>
              <a:gd name="T19" fmla="*/ 682 h 726"/>
              <a:gd name="T20" fmla="*/ 290 w 726"/>
              <a:gd name="T21" fmla="*/ 718 h 726"/>
              <a:gd name="T22" fmla="*/ 364 w 726"/>
              <a:gd name="T23" fmla="*/ 726 h 726"/>
              <a:gd name="T24" fmla="*/ 470 w 726"/>
              <a:gd name="T25" fmla="*/ 710 h 726"/>
              <a:gd name="T26" fmla="*/ 566 w 726"/>
              <a:gd name="T27" fmla="*/ 664 h 726"/>
              <a:gd name="T28" fmla="*/ 642 w 726"/>
              <a:gd name="T29" fmla="*/ 594 h 726"/>
              <a:gd name="T30" fmla="*/ 698 w 726"/>
              <a:gd name="T31" fmla="*/ 504 h 726"/>
              <a:gd name="T32" fmla="*/ 724 w 726"/>
              <a:gd name="T33" fmla="*/ 400 h 726"/>
              <a:gd name="T34" fmla="*/ 724 w 726"/>
              <a:gd name="T35" fmla="*/ 326 h 726"/>
              <a:gd name="T36" fmla="*/ 698 w 726"/>
              <a:gd name="T37" fmla="*/ 222 h 726"/>
              <a:gd name="T38" fmla="*/ 642 w 726"/>
              <a:gd name="T39" fmla="*/ 132 h 726"/>
              <a:gd name="T40" fmla="*/ 566 w 726"/>
              <a:gd name="T41" fmla="*/ 62 h 726"/>
              <a:gd name="T42" fmla="*/ 470 w 726"/>
              <a:gd name="T43" fmla="*/ 16 h 726"/>
              <a:gd name="T44" fmla="*/ 364 w 726"/>
              <a:gd name="T45" fmla="*/ 0 h 726"/>
              <a:gd name="T46" fmla="*/ 254 w 726"/>
              <a:gd name="T47" fmla="*/ 556 h 726"/>
              <a:gd name="T48" fmla="*/ 252 w 726"/>
              <a:gd name="T49" fmla="*/ 152 h 726"/>
              <a:gd name="T50" fmla="*/ 468 w 726"/>
              <a:gd name="T51" fmla="*/ 146 h 726"/>
              <a:gd name="T52" fmla="*/ 474 w 726"/>
              <a:gd name="T53" fmla="*/ 152 h 726"/>
              <a:gd name="T54" fmla="*/ 456 w 726"/>
              <a:gd name="T55" fmla="*/ 192 h 726"/>
              <a:gd name="T56" fmla="*/ 402 w 726"/>
              <a:gd name="T57" fmla="*/ 512 h 726"/>
              <a:gd name="T58" fmla="*/ 338 w 726"/>
              <a:gd name="T59" fmla="*/ 448 h 726"/>
              <a:gd name="T60" fmla="*/ 296 w 726"/>
              <a:gd name="T61" fmla="*/ 216 h 726"/>
              <a:gd name="T62" fmla="*/ 404 w 726"/>
              <a:gd name="T63" fmla="*/ 382 h 726"/>
              <a:gd name="T64" fmla="*/ 390 w 726"/>
              <a:gd name="T65" fmla="*/ 372 h 726"/>
              <a:gd name="T66" fmla="*/ 372 w 726"/>
              <a:gd name="T67" fmla="*/ 368 h 726"/>
              <a:gd name="T68" fmla="*/ 346 w 726"/>
              <a:gd name="T69" fmla="*/ 376 h 726"/>
              <a:gd name="T70" fmla="*/ 332 w 726"/>
              <a:gd name="T71" fmla="*/ 390 h 726"/>
              <a:gd name="T72" fmla="*/ 324 w 726"/>
              <a:gd name="T73" fmla="*/ 416 h 726"/>
              <a:gd name="T74" fmla="*/ 328 w 726"/>
              <a:gd name="T75" fmla="*/ 432 h 726"/>
              <a:gd name="T76" fmla="*/ 566 w 726"/>
              <a:gd name="T77" fmla="*/ 590 h 726"/>
              <a:gd name="T78" fmla="*/ 484 w 726"/>
              <a:gd name="T79" fmla="*/ 560 h 726"/>
              <a:gd name="T80" fmla="*/ 426 w 726"/>
              <a:gd name="T81" fmla="*/ 500 h 726"/>
              <a:gd name="T82" fmla="*/ 356 w 726"/>
              <a:gd name="T83" fmla="*/ 430 h 726"/>
              <a:gd name="T84" fmla="*/ 350 w 726"/>
              <a:gd name="T85" fmla="*/ 416 h 726"/>
              <a:gd name="T86" fmla="*/ 356 w 726"/>
              <a:gd name="T87" fmla="*/ 400 h 726"/>
              <a:gd name="T88" fmla="*/ 372 w 726"/>
              <a:gd name="T89" fmla="*/ 392 h 726"/>
              <a:gd name="T90" fmla="*/ 430 w 726"/>
              <a:gd name="T91" fmla="*/ 442 h 726"/>
              <a:gd name="T92" fmla="*/ 474 w 726"/>
              <a:gd name="T93" fmla="*/ 486 h 726"/>
              <a:gd name="T94" fmla="*/ 498 w 726"/>
              <a:gd name="T95" fmla="*/ 352 h 726"/>
              <a:gd name="T96" fmla="*/ 566 w 726"/>
              <a:gd name="T97" fmla="*/ 590 h 726"/>
              <a:gd name="T98" fmla="*/ 358 w 726"/>
              <a:gd name="T99" fmla="*/ 524 h 726"/>
              <a:gd name="T100" fmla="*/ 350 w 726"/>
              <a:gd name="T101" fmla="*/ 536 h 726"/>
              <a:gd name="T102" fmla="*/ 354 w 726"/>
              <a:gd name="T103" fmla="*/ 544 h 726"/>
              <a:gd name="T104" fmla="*/ 364 w 726"/>
              <a:gd name="T105" fmla="*/ 548 h 726"/>
              <a:gd name="T106" fmla="*/ 374 w 726"/>
              <a:gd name="T107" fmla="*/ 540 h 726"/>
              <a:gd name="T108" fmla="*/ 374 w 726"/>
              <a:gd name="T109" fmla="*/ 530 h 726"/>
              <a:gd name="T110" fmla="*/ 364 w 726"/>
              <a:gd name="T111" fmla="*/ 524 h 72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726" h="726">
                <a:moveTo>
                  <a:pt x="364" y="0"/>
                </a:moveTo>
                <a:lnTo>
                  <a:pt x="364" y="0"/>
                </a:lnTo>
                <a:lnTo>
                  <a:pt x="326" y="2"/>
                </a:lnTo>
                <a:lnTo>
                  <a:pt x="290" y="8"/>
                </a:lnTo>
                <a:lnTo>
                  <a:pt x="256" y="16"/>
                </a:lnTo>
                <a:lnTo>
                  <a:pt x="222" y="28"/>
                </a:lnTo>
                <a:lnTo>
                  <a:pt x="190" y="44"/>
                </a:lnTo>
                <a:lnTo>
                  <a:pt x="160" y="62"/>
                </a:lnTo>
                <a:lnTo>
                  <a:pt x="132" y="82"/>
                </a:lnTo>
                <a:lnTo>
                  <a:pt x="106" y="106"/>
                </a:lnTo>
                <a:lnTo>
                  <a:pt x="84" y="132"/>
                </a:lnTo>
                <a:lnTo>
                  <a:pt x="62" y="160"/>
                </a:lnTo>
                <a:lnTo>
                  <a:pt x="44" y="190"/>
                </a:lnTo>
                <a:lnTo>
                  <a:pt x="28" y="222"/>
                </a:lnTo>
                <a:lnTo>
                  <a:pt x="16" y="254"/>
                </a:lnTo>
                <a:lnTo>
                  <a:pt x="8" y="290"/>
                </a:lnTo>
                <a:lnTo>
                  <a:pt x="2" y="326"/>
                </a:lnTo>
                <a:lnTo>
                  <a:pt x="0" y="362"/>
                </a:lnTo>
                <a:lnTo>
                  <a:pt x="2" y="400"/>
                </a:lnTo>
                <a:lnTo>
                  <a:pt x="8" y="436"/>
                </a:lnTo>
                <a:lnTo>
                  <a:pt x="16" y="470"/>
                </a:lnTo>
                <a:lnTo>
                  <a:pt x="28" y="504"/>
                </a:lnTo>
                <a:lnTo>
                  <a:pt x="44" y="536"/>
                </a:lnTo>
                <a:lnTo>
                  <a:pt x="62" y="566"/>
                </a:lnTo>
                <a:lnTo>
                  <a:pt x="84" y="594"/>
                </a:lnTo>
                <a:lnTo>
                  <a:pt x="106" y="620"/>
                </a:lnTo>
                <a:lnTo>
                  <a:pt x="132" y="642"/>
                </a:lnTo>
                <a:lnTo>
                  <a:pt x="160" y="664"/>
                </a:lnTo>
                <a:lnTo>
                  <a:pt x="190" y="682"/>
                </a:lnTo>
                <a:lnTo>
                  <a:pt x="222" y="698"/>
                </a:lnTo>
                <a:lnTo>
                  <a:pt x="256" y="710"/>
                </a:lnTo>
                <a:lnTo>
                  <a:pt x="290" y="718"/>
                </a:lnTo>
                <a:lnTo>
                  <a:pt x="326" y="724"/>
                </a:lnTo>
                <a:lnTo>
                  <a:pt x="364" y="726"/>
                </a:lnTo>
                <a:lnTo>
                  <a:pt x="400" y="724"/>
                </a:lnTo>
                <a:lnTo>
                  <a:pt x="436" y="718"/>
                </a:lnTo>
                <a:lnTo>
                  <a:pt x="470" y="710"/>
                </a:lnTo>
                <a:lnTo>
                  <a:pt x="504" y="698"/>
                </a:lnTo>
                <a:lnTo>
                  <a:pt x="536" y="682"/>
                </a:lnTo>
                <a:lnTo>
                  <a:pt x="566" y="664"/>
                </a:lnTo>
                <a:lnTo>
                  <a:pt x="594" y="642"/>
                </a:lnTo>
                <a:lnTo>
                  <a:pt x="620" y="620"/>
                </a:lnTo>
                <a:lnTo>
                  <a:pt x="642" y="594"/>
                </a:lnTo>
                <a:lnTo>
                  <a:pt x="664" y="566"/>
                </a:lnTo>
                <a:lnTo>
                  <a:pt x="682" y="536"/>
                </a:lnTo>
                <a:lnTo>
                  <a:pt x="698" y="504"/>
                </a:lnTo>
                <a:lnTo>
                  <a:pt x="710" y="470"/>
                </a:lnTo>
                <a:lnTo>
                  <a:pt x="718" y="436"/>
                </a:lnTo>
                <a:lnTo>
                  <a:pt x="724" y="400"/>
                </a:lnTo>
                <a:lnTo>
                  <a:pt x="726" y="362"/>
                </a:lnTo>
                <a:lnTo>
                  <a:pt x="724" y="326"/>
                </a:lnTo>
                <a:lnTo>
                  <a:pt x="718" y="290"/>
                </a:lnTo>
                <a:lnTo>
                  <a:pt x="710" y="254"/>
                </a:lnTo>
                <a:lnTo>
                  <a:pt x="698" y="222"/>
                </a:lnTo>
                <a:lnTo>
                  <a:pt x="682" y="190"/>
                </a:lnTo>
                <a:lnTo>
                  <a:pt x="664" y="160"/>
                </a:lnTo>
                <a:lnTo>
                  <a:pt x="642" y="132"/>
                </a:lnTo>
                <a:lnTo>
                  <a:pt x="620" y="106"/>
                </a:lnTo>
                <a:lnTo>
                  <a:pt x="594" y="82"/>
                </a:lnTo>
                <a:lnTo>
                  <a:pt x="566" y="62"/>
                </a:lnTo>
                <a:lnTo>
                  <a:pt x="536" y="44"/>
                </a:lnTo>
                <a:lnTo>
                  <a:pt x="504" y="28"/>
                </a:lnTo>
                <a:lnTo>
                  <a:pt x="470" y="16"/>
                </a:lnTo>
                <a:lnTo>
                  <a:pt x="436" y="8"/>
                </a:lnTo>
                <a:lnTo>
                  <a:pt x="400" y="2"/>
                </a:lnTo>
                <a:lnTo>
                  <a:pt x="364" y="0"/>
                </a:lnTo>
                <a:close/>
                <a:moveTo>
                  <a:pt x="258" y="558"/>
                </a:moveTo>
                <a:lnTo>
                  <a:pt x="258" y="558"/>
                </a:lnTo>
                <a:lnTo>
                  <a:pt x="254" y="556"/>
                </a:lnTo>
                <a:lnTo>
                  <a:pt x="252" y="552"/>
                </a:lnTo>
                <a:lnTo>
                  <a:pt x="252" y="152"/>
                </a:lnTo>
                <a:lnTo>
                  <a:pt x="254" y="148"/>
                </a:lnTo>
                <a:lnTo>
                  <a:pt x="258" y="146"/>
                </a:lnTo>
                <a:lnTo>
                  <a:pt x="468" y="146"/>
                </a:lnTo>
                <a:lnTo>
                  <a:pt x="472" y="148"/>
                </a:lnTo>
                <a:lnTo>
                  <a:pt x="474" y="152"/>
                </a:lnTo>
                <a:lnTo>
                  <a:pt x="474" y="452"/>
                </a:lnTo>
                <a:lnTo>
                  <a:pt x="456" y="432"/>
                </a:lnTo>
                <a:lnTo>
                  <a:pt x="456" y="192"/>
                </a:lnTo>
                <a:lnTo>
                  <a:pt x="272" y="192"/>
                </a:lnTo>
                <a:lnTo>
                  <a:pt x="272" y="512"/>
                </a:lnTo>
                <a:lnTo>
                  <a:pt x="402" y="512"/>
                </a:lnTo>
                <a:lnTo>
                  <a:pt x="448" y="558"/>
                </a:lnTo>
                <a:lnTo>
                  <a:pt x="258" y="558"/>
                </a:lnTo>
                <a:close/>
                <a:moveTo>
                  <a:pt x="338" y="448"/>
                </a:moveTo>
                <a:lnTo>
                  <a:pt x="378" y="488"/>
                </a:lnTo>
                <a:lnTo>
                  <a:pt x="296" y="488"/>
                </a:lnTo>
                <a:lnTo>
                  <a:pt x="296" y="216"/>
                </a:lnTo>
                <a:lnTo>
                  <a:pt x="430" y="216"/>
                </a:lnTo>
                <a:lnTo>
                  <a:pt x="430" y="408"/>
                </a:lnTo>
                <a:lnTo>
                  <a:pt x="404" y="382"/>
                </a:lnTo>
                <a:lnTo>
                  <a:pt x="398" y="376"/>
                </a:lnTo>
                <a:lnTo>
                  <a:pt x="390" y="372"/>
                </a:lnTo>
                <a:lnTo>
                  <a:pt x="380" y="370"/>
                </a:lnTo>
                <a:lnTo>
                  <a:pt x="372" y="368"/>
                </a:lnTo>
                <a:lnTo>
                  <a:pt x="362" y="370"/>
                </a:lnTo>
                <a:lnTo>
                  <a:pt x="354" y="372"/>
                </a:lnTo>
                <a:lnTo>
                  <a:pt x="346" y="376"/>
                </a:lnTo>
                <a:lnTo>
                  <a:pt x="338" y="382"/>
                </a:lnTo>
                <a:lnTo>
                  <a:pt x="332" y="390"/>
                </a:lnTo>
                <a:lnTo>
                  <a:pt x="328" y="398"/>
                </a:lnTo>
                <a:lnTo>
                  <a:pt x="326" y="406"/>
                </a:lnTo>
                <a:lnTo>
                  <a:pt x="324" y="416"/>
                </a:lnTo>
                <a:lnTo>
                  <a:pt x="326" y="424"/>
                </a:lnTo>
                <a:lnTo>
                  <a:pt x="328" y="432"/>
                </a:lnTo>
                <a:lnTo>
                  <a:pt x="332" y="440"/>
                </a:lnTo>
                <a:lnTo>
                  <a:pt x="338" y="448"/>
                </a:lnTo>
                <a:close/>
                <a:moveTo>
                  <a:pt x="566" y="590"/>
                </a:moveTo>
                <a:lnTo>
                  <a:pt x="516" y="590"/>
                </a:lnTo>
                <a:lnTo>
                  <a:pt x="494" y="568"/>
                </a:lnTo>
                <a:lnTo>
                  <a:pt x="484" y="560"/>
                </a:lnTo>
                <a:lnTo>
                  <a:pt x="474" y="548"/>
                </a:lnTo>
                <a:lnTo>
                  <a:pt x="438" y="512"/>
                </a:lnTo>
                <a:lnTo>
                  <a:pt x="426" y="500"/>
                </a:lnTo>
                <a:lnTo>
                  <a:pt x="412" y="488"/>
                </a:lnTo>
                <a:lnTo>
                  <a:pt x="356" y="430"/>
                </a:lnTo>
                <a:lnTo>
                  <a:pt x="352" y="424"/>
                </a:lnTo>
                <a:lnTo>
                  <a:pt x="350" y="416"/>
                </a:lnTo>
                <a:lnTo>
                  <a:pt x="352" y="406"/>
                </a:lnTo>
                <a:lnTo>
                  <a:pt x="356" y="400"/>
                </a:lnTo>
                <a:lnTo>
                  <a:pt x="364" y="394"/>
                </a:lnTo>
                <a:lnTo>
                  <a:pt x="372" y="392"/>
                </a:lnTo>
                <a:lnTo>
                  <a:pt x="380" y="394"/>
                </a:lnTo>
                <a:lnTo>
                  <a:pt x="388" y="400"/>
                </a:lnTo>
                <a:lnTo>
                  <a:pt x="430" y="442"/>
                </a:lnTo>
                <a:lnTo>
                  <a:pt x="442" y="454"/>
                </a:lnTo>
                <a:lnTo>
                  <a:pt x="456" y="468"/>
                </a:lnTo>
                <a:lnTo>
                  <a:pt x="474" y="486"/>
                </a:lnTo>
                <a:lnTo>
                  <a:pt x="486" y="498"/>
                </a:lnTo>
                <a:lnTo>
                  <a:pt x="498" y="510"/>
                </a:lnTo>
                <a:lnTo>
                  <a:pt x="498" y="352"/>
                </a:lnTo>
                <a:lnTo>
                  <a:pt x="566" y="420"/>
                </a:lnTo>
                <a:lnTo>
                  <a:pt x="566" y="590"/>
                </a:lnTo>
                <a:close/>
                <a:moveTo>
                  <a:pt x="364" y="524"/>
                </a:moveTo>
                <a:lnTo>
                  <a:pt x="364" y="524"/>
                </a:lnTo>
                <a:lnTo>
                  <a:pt x="358" y="524"/>
                </a:lnTo>
                <a:lnTo>
                  <a:pt x="354" y="526"/>
                </a:lnTo>
                <a:lnTo>
                  <a:pt x="352" y="530"/>
                </a:lnTo>
                <a:lnTo>
                  <a:pt x="350" y="536"/>
                </a:lnTo>
                <a:lnTo>
                  <a:pt x="352" y="540"/>
                </a:lnTo>
                <a:lnTo>
                  <a:pt x="354" y="544"/>
                </a:lnTo>
                <a:lnTo>
                  <a:pt x="358" y="548"/>
                </a:lnTo>
                <a:lnTo>
                  <a:pt x="364" y="548"/>
                </a:lnTo>
                <a:lnTo>
                  <a:pt x="368" y="548"/>
                </a:lnTo>
                <a:lnTo>
                  <a:pt x="372" y="544"/>
                </a:lnTo>
                <a:lnTo>
                  <a:pt x="374" y="540"/>
                </a:lnTo>
                <a:lnTo>
                  <a:pt x="376" y="536"/>
                </a:lnTo>
                <a:lnTo>
                  <a:pt x="374" y="530"/>
                </a:lnTo>
                <a:lnTo>
                  <a:pt x="372" y="526"/>
                </a:lnTo>
                <a:lnTo>
                  <a:pt x="368" y="524"/>
                </a:lnTo>
                <a:lnTo>
                  <a:pt x="364" y="524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61" name="Freeform 210">
            <a:extLst>
              <a:ext uri="{FF2B5EF4-FFF2-40B4-BE49-F238E27FC236}">
                <a16:creationId xmlns:a16="http://schemas.microsoft.com/office/drawing/2014/main" id="{FAEDE7D7-56A1-C7B3-8EF5-AF34063BBF4B}"/>
              </a:ext>
            </a:extLst>
          </p:cNvPr>
          <p:cNvSpPr>
            <a:spLocks noEditPoints="1"/>
          </p:cNvSpPr>
          <p:nvPr/>
        </p:nvSpPr>
        <p:spPr bwMode="auto">
          <a:xfrm>
            <a:off x="9392083" y="3909488"/>
            <a:ext cx="852785" cy="868408"/>
          </a:xfrm>
          <a:custGeom>
            <a:avLst/>
            <a:gdLst>
              <a:gd name="T0" fmla="*/ 254 w 726"/>
              <a:gd name="T1" fmla="*/ 16 h 726"/>
              <a:gd name="T2" fmla="*/ 106 w 726"/>
              <a:gd name="T3" fmla="*/ 106 h 726"/>
              <a:gd name="T4" fmla="*/ 16 w 726"/>
              <a:gd name="T5" fmla="*/ 254 h 726"/>
              <a:gd name="T6" fmla="*/ 2 w 726"/>
              <a:gd name="T7" fmla="*/ 400 h 726"/>
              <a:gd name="T8" fmla="*/ 62 w 726"/>
              <a:gd name="T9" fmla="*/ 566 h 726"/>
              <a:gd name="T10" fmla="*/ 190 w 726"/>
              <a:gd name="T11" fmla="*/ 682 h 726"/>
              <a:gd name="T12" fmla="*/ 362 w 726"/>
              <a:gd name="T13" fmla="*/ 726 h 726"/>
              <a:gd name="T14" fmla="*/ 504 w 726"/>
              <a:gd name="T15" fmla="*/ 698 h 726"/>
              <a:gd name="T16" fmla="*/ 642 w 726"/>
              <a:gd name="T17" fmla="*/ 594 h 726"/>
              <a:gd name="T18" fmla="*/ 718 w 726"/>
              <a:gd name="T19" fmla="*/ 436 h 726"/>
              <a:gd name="T20" fmla="*/ 718 w 726"/>
              <a:gd name="T21" fmla="*/ 290 h 726"/>
              <a:gd name="T22" fmla="*/ 642 w 726"/>
              <a:gd name="T23" fmla="*/ 132 h 726"/>
              <a:gd name="T24" fmla="*/ 504 w 726"/>
              <a:gd name="T25" fmla="*/ 28 h 726"/>
              <a:gd name="T26" fmla="*/ 382 w 726"/>
              <a:gd name="T27" fmla="*/ 222 h 726"/>
              <a:gd name="T28" fmla="*/ 370 w 726"/>
              <a:gd name="T29" fmla="*/ 370 h 726"/>
              <a:gd name="T30" fmla="*/ 358 w 726"/>
              <a:gd name="T31" fmla="*/ 458 h 726"/>
              <a:gd name="T32" fmla="*/ 366 w 726"/>
              <a:gd name="T33" fmla="*/ 540 h 726"/>
              <a:gd name="T34" fmla="*/ 360 w 726"/>
              <a:gd name="T35" fmla="*/ 550 h 726"/>
              <a:gd name="T36" fmla="*/ 330 w 726"/>
              <a:gd name="T37" fmla="*/ 556 h 726"/>
              <a:gd name="T38" fmla="*/ 218 w 726"/>
              <a:gd name="T39" fmla="*/ 556 h 726"/>
              <a:gd name="T40" fmla="*/ 178 w 726"/>
              <a:gd name="T41" fmla="*/ 550 h 726"/>
              <a:gd name="T42" fmla="*/ 172 w 726"/>
              <a:gd name="T43" fmla="*/ 540 h 726"/>
              <a:gd name="T44" fmla="*/ 180 w 726"/>
              <a:gd name="T45" fmla="*/ 458 h 726"/>
              <a:gd name="T46" fmla="*/ 160 w 726"/>
              <a:gd name="T47" fmla="*/ 330 h 726"/>
              <a:gd name="T48" fmla="*/ 158 w 726"/>
              <a:gd name="T49" fmla="*/ 176 h 726"/>
              <a:gd name="T50" fmla="*/ 368 w 726"/>
              <a:gd name="T51" fmla="*/ 168 h 726"/>
              <a:gd name="T52" fmla="*/ 380 w 726"/>
              <a:gd name="T53" fmla="*/ 176 h 726"/>
              <a:gd name="T54" fmla="*/ 524 w 726"/>
              <a:gd name="T55" fmla="*/ 526 h 726"/>
              <a:gd name="T56" fmla="*/ 560 w 726"/>
              <a:gd name="T57" fmla="*/ 534 h 726"/>
              <a:gd name="T58" fmla="*/ 568 w 726"/>
              <a:gd name="T59" fmla="*/ 546 h 726"/>
              <a:gd name="T60" fmla="*/ 556 w 726"/>
              <a:gd name="T61" fmla="*/ 558 h 726"/>
              <a:gd name="T62" fmla="*/ 426 w 726"/>
              <a:gd name="T63" fmla="*/ 554 h 726"/>
              <a:gd name="T64" fmla="*/ 426 w 726"/>
              <a:gd name="T65" fmla="*/ 536 h 726"/>
              <a:gd name="T66" fmla="*/ 446 w 726"/>
              <a:gd name="T67" fmla="*/ 532 h 726"/>
              <a:gd name="T68" fmla="*/ 478 w 726"/>
              <a:gd name="T69" fmla="*/ 516 h 726"/>
              <a:gd name="T70" fmla="*/ 476 w 726"/>
              <a:gd name="T71" fmla="*/ 394 h 726"/>
              <a:gd name="T72" fmla="*/ 444 w 726"/>
              <a:gd name="T73" fmla="*/ 376 h 726"/>
              <a:gd name="T74" fmla="*/ 418 w 726"/>
              <a:gd name="T75" fmla="*/ 330 h 726"/>
              <a:gd name="T76" fmla="*/ 420 w 726"/>
              <a:gd name="T77" fmla="*/ 256 h 726"/>
              <a:gd name="T78" fmla="*/ 436 w 726"/>
              <a:gd name="T79" fmla="*/ 204 h 726"/>
              <a:gd name="T80" fmla="*/ 556 w 726"/>
              <a:gd name="T81" fmla="*/ 206 h 726"/>
              <a:gd name="T82" fmla="*/ 572 w 726"/>
              <a:gd name="T83" fmla="*/ 282 h 726"/>
              <a:gd name="T84" fmla="*/ 568 w 726"/>
              <a:gd name="T85" fmla="*/ 342 h 726"/>
              <a:gd name="T86" fmla="*/ 534 w 726"/>
              <a:gd name="T87" fmla="*/ 384 h 726"/>
              <a:gd name="T88" fmla="*/ 506 w 726"/>
              <a:gd name="T89" fmla="*/ 396 h 726"/>
              <a:gd name="T90" fmla="*/ 510 w 726"/>
              <a:gd name="T91" fmla="*/ 512 h 726"/>
              <a:gd name="T92" fmla="*/ 546 w 726"/>
              <a:gd name="T93" fmla="*/ 334 h 726"/>
              <a:gd name="T94" fmla="*/ 546 w 726"/>
              <a:gd name="T95" fmla="*/ 270 h 726"/>
              <a:gd name="T96" fmla="*/ 440 w 726"/>
              <a:gd name="T97" fmla="*/ 306 h 726"/>
              <a:gd name="T98" fmla="*/ 454 w 726"/>
              <a:gd name="T99" fmla="*/ 350 h 726"/>
              <a:gd name="T100" fmla="*/ 484 w 726"/>
              <a:gd name="T101" fmla="*/ 370 h 726"/>
              <a:gd name="T102" fmla="*/ 510 w 726"/>
              <a:gd name="T103" fmla="*/ 370 h 726"/>
              <a:gd name="T104" fmla="*/ 182 w 726"/>
              <a:gd name="T105" fmla="*/ 280 h 726"/>
              <a:gd name="T106" fmla="*/ 192 w 726"/>
              <a:gd name="T107" fmla="*/ 364 h 726"/>
              <a:gd name="T108" fmla="*/ 204 w 726"/>
              <a:gd name="T109" fmla="*/ 490 h 726"/>
              <a:gd name="T110" fmla="*/ 270 w 726"/>
              <a:gd name="T111" fmla="*/ 534 h 726"/>
              <a:gd name="T112" fmla="*/ 340 w 726"/>
              <a:gd name="T113" fmla="*/ 530 h 726"/>
              <a:gd name="T114" fmla="*/ 338 w 726"/>
              <a:gd name="T115" fmla="*/ 406 h 726"/>
              <a:gd name="T116" fmla="*/ 356 w 726"/>
              <a:gd name="T117" fmla="*/ 280 h 72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726" h="726">
                <a:moveTo>
                  <a:pt x="362" y="0"/>
                </a:moveTo>
                <a:lnTo>
                  <a:pt x="362" y="0"/>
                </a:lnTo>
                <a:lnTo>
                  <a:pt x="326" y="2"/>
                </a:lnTo>
                <a:lnTo>
                  <a:pt x="290" y="8"/>
                </a:lnTo>
                <a:lnTo>
                  <a:pt x="254" y="16"/>
                </a:lnTo>
                <a:lnTo>
                  <a:pt x="222" y="28"/>
                </a:lnTo>
                <a:lnTo>
                  <a:pt x="190" y="44"/>
                </a:lnTo>
                <a:lnTo>
                  <a:pt x="160" y="62"/>
                </a:lnTo>
                <a:lnTo>
                  <a:pt x="132" y="82"/>
                </a:lnTo>
                <a:lnTo>
                  <a:pt x="106" y="106"/>
                </a:lnTo>
                <a:lnTo>
                  <a:pt x="82" y="132"/>
                </a:lnTo>
                <a:lnTo>
                  <a:pt x="62" y="160"/>
                </a:lnTo>
                <a:lnTo>
                  <a:pt x="44" y="190"/>
                </a:lnTo>
                <a:lnTo>
                  <a:pt x="28" y="222"/>
                </a:lnTo>
                <a:lnTo>
                  <a:pt x="16" y="254"/>
                </a:lnTo>
                <a:lnTo>
                  <a:pt x="6" y="290"/>
                </a:lnTo>
                <a:lnTo>
                  <a:pt x="2" y="326"/>
                </a:lnTo>
                <a:lnTo>
                  <a:pt x="0" y="362"/>
                </a:lnTo>
                <a:lnTo>
                  <a:pt x="2" y="400"/>
                </a:lnTo>
                <a:lnTo>
                  <a:pt x="6" y="436"/>
                </a:lnTo>
                <a:lnTo>
                  <a:pt x="16" y="470"/>
                </a:lnTo>
                <a:lnTo>
                  <a:pt x="28" y="504"/>
                </a:lnTo>
                <a:lnTo>
                  <a:pt x="44" y="536"/>
                </a:lnTo>
                <a:lnTo>
                  <a:pt x="62" y="566"/>
                </a:lnTo>
                <a:lnTo>
                  <a:pt x="82" y="594"/>
                </a:lnTo>
                <a:lnTo>
                  <a:pt x="106" y="620"/>
                </a:lnTo>
                <a:lnTo>
                  <a:pt x="132" y="642"/>
                </a:lnTo>
                <a:lnTo>
                  <a:pt x="160" y="664"/>
                </a:lnTo>
                <a:lnTo>
                  <a:pt x="190" y="682"/>
                </a:lnTo>
                <a:lnTo>
                  <a:pt x="222" y="698"/>
                </a:lnTo>
                <a:lnTo>
                  <a:pt x="254" y="710"/>
                </a:lnTo>
                <a:lnTo>
                  <a:pt x="290" y="718"/>
                </a:lnTo>
                <a:lnTo>
                  <a:pt x="326" y="724"/>
                </a:lnTo>
                <a:lnTo>
                  <a:pt x="362" y="726"/>
                </a:lnTo>
                <a:lnTo>
                  <a:pt x="400" y="724"/>
                </a:lnTo>
                <a:lnTo>
                  <a:pt x="436" y="718"/>
                </a:lnTo>
                <a:lnTo>
                  <a:pt x="470" y="710"/>
                </a:lnTo>
                <a:lnTo>
                  <a:pt x="504" y="698"/>
                </a:lnTo>
                <a:lnTo>
                  <a:pt x="536" y="682"/>
                </a:lnTo>
                <a:lnTo>
                  <a:pt x="566" y="664"/>
                </a:lnTo>
                <a:lnTo>
                  <a:pt x="594" y="642"/>
                </a:lnTo>
                <a:lnTo>
                  <a:pt x="618" y="620"/>
                </a:lnTo>
                <a:lnTo>
                  <a:pt x="642" y="594"/>
                </a:lnTo>
                <a:lnTo>
                  <a:pt x="664" y="566"/>
                </a:lnTo>
                <a:lnTo>
                  <a:pt x="682" y="536"/>
                </a:lnTo>
                <a:lnTo>
                  <a:pt x="696" y="504"/>
                </a:lnTo>
                <a:lnTo>
                  <a:pt x="708" y="470"/>
                </a:lnTo>
                <a:lnTo>
                  <a:pt x="718" y="436"/>
                </a:lnTo>
                <a:lnTo>
                  <a:pt x="724" y="400"/>
                </a:lnTo>
                <a:lnTo>
                  <a:pt x="726" y="362"/>
                </a:lnTo>
                <a:lnTo>
                  <a:pt x="724" y="326"/>
                </a:lnTo>
                <a:lnTo>
                  <a:pt x="718" y="290"/>
                </a:lnTo>
                <a:lnTo>
                  <a:pt x="708" y="254"/>
                </a:lnTo>
                <a:lnTo>
                  <a:pt x="696" y="222"/>
                </a:lnTo>
                <a:lnTo>
                  <a:pt x="682" y="190"/>
                </a:lnTo>
                <a:lnTo>
                  <a:pt x="664" y="160"/>
                </a:lnTo>
                <a:lnTo>
                  <a:pt x="642" y="132"/>
                </a:lnTo>
                <a:lnTo>
                  <a:pt x="618" y="106"/>
                </a:lnTo>
                <a:lnTo>
                  <a:pt x="594" y="82"/>
                </a:lnTo>
                <a:lnTo>
                  <a:pt x="566" y="62"/>
                </a:lnTo>
                <a:lnTo>
                  <a:pt x="536" y="44"/>
                </a:lnTo>
                <a:lnTo>
                  <a:pt x="504" y="28"/>
                </a:lnTo>
                <a:lnTo>
                  <a:pt x="470" y="16"/>
                </a:lnTo>
                <a:lnTo>
                  <a:pt x="436" y="8"/>
                </a:lnTo>
                <a:lnTo>
                  <a:pt x="400" y="2"/>
                </a:lnTo>
                <a:lnTo>
                  <a:pt x="362" y="0"/>
                </a:lnTo>
                <a:close/>
                <a:moveTo>
                  <a:pt x="382" y="222"/>
                </a:moveTo>
                <a:lnTo>
                  <a:pt x="382" y="280"/>
                </a:lnTo>
                <a:lnTo>
                  <a:pt x="380" y="306"/>
                </a:lnTo>
                <a:lnTo>
                  <a:pt x="378" y="330"/>
                </a:lnTo>
                <a:lnTo>
                  <a:pt x="370" y="370"/>
                </a:lnTo>
                <a:lnTo>
                  <a:pt x="362" y="410"/>
                </a:lnTo>
                <a:lnTo>
                  <a:pt x="360" y="432"/>
                </a:lnTo>
                <a:lnTo>
                  <a:pt x="358" y="458"/>
                </a:lnTo>
                <a:lnTo>
                  <a:pt x="360" y="494"/>
                </a:lnTo>
                <a:lnTo>
                  <a:pt x="366" y="538"/>
                </a:lnTo>
                <a:lnTo>
                  <a:pt x="366" y="540"/>
                </a:lnTo>
                <a:lnTo>
                  <a:pt x="366" y="544"/>
                </a:lnTo>
                <a:lnTo>
                  <a:pt x="364" y="546"/>
                </a:lnTo>
                <a:lnTo>
                  <a:pt x="360" y="550"/>
                </a:lnTo>
                <a:lnTo>
                  <a:pt x="356" y="552"/>
                </a:lnTo>
                <a:lnTo>
                  <a:pt x="348" y="554"/>
                </a:lnTo>
                <a:lnTo>
                  <a:pt x="330" y="556"/>
                </a:lnTo>
                <a:lnTo>
                  <a:pt x="270" y="558"/>
                </a:lnTo>
                <a:lnTo>
                  <a:pt x="218" y="556"/>
                </a:lnTo>
                <a:lnTo>
                  <a:pt x="186" y="554"/>
                </a:lnTo>
                <a:lnTo>
                  <a:pt x="180" y="552"/>
                </a:lnTo>
                <a:lnTo>
                  <a:pt x="178" y="550"/>
                </a:lnTo>
                <a:lnTo>
                  <a:pt x="174" y="546"/>
                </a:lnTo>
                <a:lnTo>
                  <a:pt x="174" y="544"/>
                </a:lnTo>
                <a:lnTo>
                  <a:pt x="172" y="540"/>
                </a:lnTo>
                <a:lnTo>
                  <a:pt x="172" y="538"/>
                </a:lnTo>
                <a:lnTo>
                  <a:pt x="178" y="494"/>
                </a:lnTo>
                <a:lnTo>
                  <a:pt x="180" y="458"/>
                </a:lnTo>
                <a:lnTo>
                  <a:pt x="180" y="432"/>
                </a:lnTo>
                <a:lnTo>
                  <a:pt x="176" y="410"/>
                </a:lnTo>
                <a:lnTo>
                  <a:pt x="168" y="370"/>
                </a:lnTo>
                <a:lnTo>
                  <a:pt x="160" y="330"/>
                </a:lnTo>
                <a:lnTo>
                  <a:pt x="158" y="306"/>
                </a:lnTo>
                <a:lnTo>
                  <a:pt x="156" y="280"/>
                </a:lnTo>
                <a:lnTo>
                  <a:pt x="156" y="180"/>
                </a:lnTo>
                <a:lnTo>
                  <a:pt x="158" y="176"/>
                </a:lnTo>
                <a:lnTo>
                  <a:pt x="160" y="172"/>
                </a:lnTo>
                <a:lnTo>
                  <a:pt x="164" y="168"/>
                </a:lnTo>
                <a:lnTo>
                  <a:pt x="170" y="168"/>
                </a:lnTo>
                <a:lnTo>
                  <a:pt x="368" y="168"/>
                </a:lnTo>
                <a:lnTo>
                  <a:pt x="374" y="168"/>
                </a:lnTo>
                <a:lnTo>
                  <a:pt x="378" y="172"/>
                </a:lnTo>
                <a:lnTo>
                  <a:pt x="380" y="176"/>
                </a:lnTo>
                <a:lnTo>
                  <a:pt x="382" y="180"/>
                </a:lnTo>
                <a:lnTo>
                  <a:pt x="382" y="222"/>
                </a:lnTo>
                <a:close/>
                <a:moveTo>
                  <a:pt x="518" y="522"/>
                </a:moveTo>
                <a:lnTo>
                  <a:pt x="518" y="522"/>
                </a:lnTo>
                <a:lnTo>
                  <a:pt x="524" y="526"/>
                </a:lnTo>
                <a:lnTo>
                  <a:pt x="532" y="530"/>
                </a:lnTo>
                <a:lnTo>
                  <a:pt x="542" y="532"/>
                </a:lnTo>
                <a:lnTo>
                  <a:pt x="556" y="534"/>
                </a:lnTo>
                <a:lnTo>
                  <a:pt x="560" y="534"/>
                </a:lnTo>
                <a:lnTo>
                  <a:pt x="564" y="536"/>
                </a:lnTo>
                <a:lnTo>
                  <a:pt x="566" y="540"/>
                </a:lnTo>
                <a:lnTo>
                  <a:pt x="568" y="546"/>
                </a:lnTo>
                <a:lnTo>
                  <a:pt x="566" y="550"/>
                </a:lnTo>
                <a:lnTo>
                  <a:pt x="564" y="554"/>
                </a:lnTo>
                <a:lnTo>
                  <a:pt x="560" y="556"/>
                </a:lnTo>
                <a:lnTo>
                  <a:pt x="556" y="558"/>
                </a:lnTo>
                <a:lnTo>
                  <a:pt x="434" y="558"/>
                </a:lnTo>
                <a:lnTo>
                  <a:pt x="430" y="556"/>
                </a:lnTo>
                <a:lnTo>
                  <a:pt x="426" y="554"/>
                </a:lnTo>
                <a:lnTo>
                  <a:pt x="422" y="550"/>
                </a:lnTo>
                <a:lnTo>
                  <a:pt x="422" y="546"/>
                </a:lnTo>
                <a:lnTo>
                  <a:pt x="422" y="540"/>
                </a:lnTo>
                <a:lnTo>
                  <a:pt x="426" y="536"/>
                </a:lnTo>
                <a:lnTo>
                  <a:pt x="430" y="534"/>
                </a:lnTo>
                <a:lnTo>
                  <a:pt x="434" y="534"/>
                </a:lnTo>
                <a:lnTo>
                  <a:pt x="446" y="532"/>
                </a:lnTo>
                <a:lnTo>
                  <a:pt x="456" y="530"/>
                </a:lnTo>
                <a:lnTo>
                  <a:pt x="466" y="526"/>
                </a:lnTo>
                <a:lnTo>
                  <a:pt x="472" y="522"/>
                </a:lnTo>
                <a:lnTo>
                  <a:pt x="478" y="516"/>
                </a:lnTo>
                <a:lnTo>
                  <a:pt x="480" y="512"/>
                </a:lnTo>
                <a:lnTo>
                  <a:pt x="482" y="506"/>
                </a:lnTo>
                <a:lnTo>
                  <a:pt x="482" y="396"/>
                </a:lnTo>
                <a:lnTo>
                  <a:pt x="476" y="394"/>
                </a:lnTo>
                <a:lnTo>
                  <a:pt x="470" y="392"/>
                </a:lnTo>
                <a:lnTo>
                  <a:pt x="456" y="384"/>
                </a:lnTo>
                <a:lnTo>
                  <a:pt x="444" y="376"/>
                </a:lnTo>
                <a:lnTo>
                  <a:pt x="434" y="366"/>
                </a:lnTo>
                <a:lnTo>
                  <a:pt x="426" y="354"/>
                </a:lnTo>
                <a:lnTo>
                  <a:pt x="420" y="342"/>
                </a:lnTo>
                <a:lnTo>
                  <a:pt x="418" y="330"/>
                </a:lnTo>
                <a:lnTo>
                  <a:pt x="416" y="318"/>
                </a:lnTo>
                <a:lnTo>
                  <a:pt x="414" y="306"/>
                </a:lnTo>
                <a:lnTo>
                  <a:pt x="416" y="282"/>
                </a:lnTo>
                <a:lnTo>
                  <a:pt x="420" y="256"/>
                </a:lnTo>
                <a:lnTo>
                  <a:pt x="428" y="212"/>
                </a:lnTo>
                <a:lnTo>
                  <a:pt x="430" y="208"/>
                </a:lnTo>
                <a:lnTo>
                  <a:pt x="432" y="206"/>
                </a:lnTo>
                <a:lnTo>
                  <a:pt x="436" y="204"/>
                </a:lnTo>
                <a:lnTo>
                  <a:pt x="440" y="204"/>
                </a:lnTo>
                <a:lnTo>
                  <a:pt x="550" y="204"/>
                </a:lnTo>
                <a:lnTo>
                  <a:pt x="554" y="204"/>
                </a:lnTo>
                <a:lnTo>
                  <a:pt x="556" y="206"/>
                </a:lnTo>
                <a:lnTo>
                  <a:pt x="560" y="208"/>
                </a:lnTo>
                <a:lnTo>
                  <a:pt x="562" y="212"/>
                </a:lnTo>
                <a:lnTo>
                  <a:pt x="570" y="256"/>
                </a:lnTo>
                <a:lnTo>
                  <a:pt x="572" y="282"/>
                </a:lnTo>
                <a:lnTo>
                  <a:pt x="574" y="306"/>
                </a:lnTo>
                <a:lnTo>
                  <a:pt x="574" y="318"/>
                </a:lnTo>
                <a:lnTo>
                  <a:pt x="572" y="330"/>
                </a:lnTo>
                <a:lnTo>
                  <a:pt x="568" y="342"/>
                </a:lnTo>
                <a:lnTo>
                  <a:pt x="562" y="354"/>
                </a:lnTo>
                <a:lnTo>
                  <a:pt x="556" y="366"/>
                </a:lnTo>
                <a:lnTo>
                  <a:pt x="546" y="376"/>
                </a:lnTo>
                <a:lnTo>
                  <a:pt x="534" y="384"/>
                </a:lnTo>
                <a:lnTo>
                  <a:pt x="520" y="392"/>
                </a:lnTo>
                <a:lnTo>
                  <a:pt x="514" y="394"/>
                </a:lnTo>
                <a:lnTo>
                  <a:pt x="506" y="396"/>
                </a:lnTo>
                <a:lnTo>
                  <a:pt x="506" y="506"/>
                </a:lnTo>
                <a:lnTo>
                  <a:pt x="510" y="512"/>
                </a:lnTo>
                <a:lnTo>
                  <a:pt x="512" y="516"/>
                </a:lnTo>
                <a:lnTo>
                  <a:pt x="518" y="522"/>
                </a:lnTo>
                <a:close/>
                <a:moveTo>
                  <a:pt x="542" y="342"/>
                </a:moveTo>
                <a:lnTo>
                  <a:pt x="542" y="342"/>
                </a:lnTo>
                <a:lnTo>
                  <a:pt x="546" y="334"/>
                </a:lnTo>
                <a:lnTo>
                  <a:pt x="548" y="324"/>
                </a:lnTo>
                <a:lnTo>
                  <a:pt x="550" y="306"/>
                </a:lnTo>
                <a:lnTo>
                  <a:pt x="548" y="290"/>
                </a:lnTo>
                <a:lnTo>
                  <a:pt x="546" y="270"/>
                </a:lnTo>
                <a:lnTo>
                  <a:pt x="442" y="270"/>
                </a:lnTo>
                <a:lnTo>
                  <a:pt x="440" y="290"/>
                </a:lnTo>
                <a:lnTo>
                  <a:pt x="440" y="306"/>
                </a:lnTo>
                <a:lnTo>
                  <a:pt x="442" y="324"/>
                </a:lnTo>
                <a:lnTo>
                  <a:pt x="444" y="334"/>
                </a:lnTo>
                <a:lnTo>
                  <a:pt x="448" y="342"/>
                </a:lnTo>
                <a:lnTo>
                  <a:pt x="454" y="350"/>
                </a:lnTo>
                <a:lnTo>
                  <a:pt x="460" y="358"/>
                </a:lnTo>
                <a:lnTo>
                  <a:pt x="468" y="364"/>
                </a:lnTo>
                <a:lnTo>
                  <a:pt x="480" y="370"/>
                </a:lnTo>
                <a:lnTo>
                  <a:pt x="484" y="370"/>
                </a:lnTo>
                <a:lnTo>
                  <a:pt x="494" y="372"/>
                </a:lnTo>
                <a:lnTo>
                  <a:pt x="506" y="370"/>
                </a:lnTo>
                <a:lnTo>
                  <a:pt x="510" y="370"/>
                </a:lnTo>
                <a:lnTo>
                  <a:pt x="520" y="364"/>
                </a:lnTo>
                <a:lnTo>
                  <a:pt x="530" y="358"/>
                </a:lnTo>
                <a:lnTo>
                  <a:pt x="536" y="350"/>
                </a:lnTo>
                <a:lnTo>
                  <a:pt x="542" y="342"/>
                </a:lnTo>
                <a:close/>
                <a:moveTo>
                  <a:pt x="182" y="280"/>
                </a:moveTo>
                <a:lnTo>
                  <a:pt x="182" y="280"/>
                </a:lnTo>
                <a:lnTo>
                  <a:pt x="182" y="304"/>
                </a:lnTo>
                <a:lnTo>
                  <a:pt x="184" y="326"/>
                </a:lnTo>
                <a:lnTo>
                  <a:pt x="192" y="364"/>
                </a:lnTo>
                <a:lnTo>
                  <a:pt x="200" y="406"/>
                </a:lnTo>
                <a:lnTo>
                  <a:pt x="204" y="430"/>
                </a:lnTo>
                <a:lnTo>
                  <a:pt x="204" y="458"/>
                </a:lnTo>
                <a:lnTo>
                  <a:pt x="204" y="490"/>
                </a:lnTo>
                <a:lnTo>
                  <a:pt x="198" y="530"/>
                </a:lnTo>
                <a:lnTo>
                  <a:pt x="210" y="532"/>
                </a:lnTo>
                <a:lnTo>
                  <a:pt x="270" y="534"/>
                </a:lnTo>
                <a:lnTo>
                  <a:pt x="320" y="532"/>
                </a:lnTo>
                <a:lnTo>
                  <a:pt x="340" y="530"/>
                </a:lnTo>
                <a:lnTo>
                  <a:pt x="334" y="490"/>
                </a:lnTo>
                <a:lnTo>
                  <a:pt x="334" y="458"/>
                </a:lnTo>
                <a:lnTo>
                  <a:pt x="334" y="430"/>
                </a:lnTo>
                <a:lnTo>
                  <a:pt x="338" y="406"/>
                </a:lnTo>
                <a:lnTo>
                  <a:pt x="346" y="364"/>
                </a:lnTo>
                <a:lnTo>
                  <a:pt x="354" y="326"/>
                </a:lnTo>
                <a:lnTo>
                  <a:pt x="356" y="304"/>
                </a:lnTo>
                <a:lnTo>
                  <a:pt x="356" y="280"/>
                </a:lnTo>
                <a:lnTo>
                  <a:pt x="356" y="246"/>
                </a:lnTo>
                <a:lnTo>
                  <a:pt x="182" y="246"/>
                </a:lnTo>
                <a:lnTo>
                  <a:pt x="182" y="280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62" name="Freeform 101">
            <a:extLst>
              <a:ext uri="{FF2B5EF4-FFF2-40B4-BE49-F238E27FC236}">
                <a16:creationId xmlns:a16="http://schemas.microsoft.com/office/drawing/2014/main" id="{189ADA97-8A0D-B852-1CDE-C116DBA4E34B}"/>
              </a:ext>
            </a:extLst>
          </p:cNvPr>
          <p:cNvSpPr>
            <a:spLocks noEditPoints="1"/>
          </p:cNvSpPr>
          <p:nvPr/>
        </p:nvSpPr>
        <p:spPr bwMode="auto">
          <a:xfrm>
            <a:off x="1591887" y="3924260"/>
            <a:ext cx="818203" cy="800059"/>
          </a:xfrm>
          <a:custGeom>
            <a:avLst/>
            <a:gdLst>
              <a:gd name="T0" fmla="*/ 364 w 726"/>
              <a:gd name="T1" fmla="*/ 0 h 726"/>
              <a:gd name="T2" fmla="*/ 290 w 726"/>
              <a:gd name="T3" fmla="*/ 8 h 726"/>
              <a:gd name="T4" fmla="*/ 222 w 726"/>
              <a:gd name="T5" fmla="*/ 28 h 726"/>
              <a:gd name="T6" fmla="*/ 160 w 726"/>
              <a:gd name="T7" fmla="*/ 62 h 726"/>
              <a:gd name="T8" fmla="*/ 108 w 726"/>
              <a:gd name="T9" fmla="*/ 106 h 726"/>
              <a:gd name="T10" fmla="*/ 62 w 726"/>
              <a:gd name="T11" fmla="*/ 160 h 726"/>
              <a:gd name="T12" fmla="*/ 30 w 726"/>
              <a:gd name="T13" fmla="*/ 222 h 726"/>
              <a:gd name="T14" fmla="*/ 8 w 726"/>
              <a:gd name="T15" fmla="*/ 290 h 726"/>
              <a:gd name="T16" fmla="*/ 0 w 726"/>
              <a:gd name="T17" fmla="*/ 362 h 726"/>
              <a:gd name="T18" fmla="*/ 2 w 726"/>
              <a:gd name="T19" fmla="*/ 400 h 726"/>
              <a:gd name="T20" fmla="*/ 18 w 726"/>
              <a:gd name="T21" fmla="*/ 470 h 726"/>
              <a:gd name="T22" fmla="*/ 44 w 726"/>
              <a:gd name="T23" fmla="*/ 536 h 726"/>
              <a:gd name="T24" fmla="*/ 84 w 726"/>
              <a:gd name="T25" fmla="*/ 594 h 726"/>
              <a:gd name="T26" fmla="*/ 132 w 726"/>
              <a:gd name="T27" fmla="*/ 642 h 726"/>
              <a:gd name="T28" fmla="*/ 190 w 726"/>
              <a:gd name="T29" fmla="*/ 682 h 726"/>
              <a:gd name="T30" fmla="*/ 256 w 726"/>
              <a:gd name="T31" fmla="*/ 710 h 726"/>
              <a:gd name="T32" fmla="*/ 326 w 726"/>
              <a:gd name="T33" fmla="*/ 724 h 726"/>
              <a:gd name="T34" fmla="*/ 364 w 726"/>
              <a:gd name="T35" fmla="*/ 726 h 726"/>
              <a:gd name="T36" fmla="*/ 436 w 726"/>
              <a:gd name="T37" fmla="*/ 718 h 726"/>
              <a:gd name="T38" fmla="*/ 504 w 726"/>
              <a:gd name="T39" fmla="*/ 698 h 726"/>
              <a:gd name="T40" fmla="*/ 566 w 726"/>
              <a:gd name="T41" fmla="*/ 664 h 726"/>
              <a:gd name="T42" fmla="*/ 620 w 726"/>
              <a:gd name="T43" fmla="*/ 620 h 726"/>
              <a:gd name="T44" fmla="*/ 664 w 726"/>
              <a:gd name="T45" fmla="*/ 566 h 726"/>
              <a:gd name="T46" fmla="*/ 698 w 726"/>
              <a:gd name="T47" fmla="*/ 504 h 726"/>
              <a:gd name="T48" fmla="*/ 720 w 726"/>
              <a:gd name="T49" fmla="*/ 436 h 726"/>
              <a:gd name="T50" fmla="*/ 726 w 726"/>
              <a:gd name="T51" fmla="*/ 362 h 726"/>
              <a:gd name="T52" fmla="*/ 724 w 726"/>
              <a:gd name="T53" fmla="*/ 326 h 726"/>
              <a:gd name="T54" fmla="*/ 710 w 726"/>
              <a:gd name="T55" fmla="*/ 254 h 726"/>
              <a:gd name="T56" fmla="*/ 682 w 726"/>
              <a:gd name="T57" fmla="*/ 190 h 726"/>
              <a:gd name="T58" fmla="*/ 644 w 726"/>
              <a:gd name="T59" fmla="*/ 132 h 726"/>
              <a:gd name="T60" fmla="*/ 594 w 726"/>
              <a:gd name="T61" fmla="*/ 82 h 726"/>
              <a:gd name="T62" fmla="*/ 536 w 726"/>
              <a:gd name="T63" fmla="*/ 44 h 726"/>
              <a:gd name="T64" fmla="*/ 472 w 726"/>
              <a:gd name="T65" fmla="*/ 16 h 726"/>
              <a:gd name="T66" fmla="*/ 400 w 726"/>
              <a:gd name="T67" fmla="*/ 2 h 726"/>
              <a:gd name="T68" fmla="*/ 312 w 726"/>
              <a:gd name="T69" fmla="*/ 178 h 726"/>
              <a:gd name="T70" fmla="*/ 314 w 726"/>
              <a:gd name="T71" fmla="*/ 168 h 726"/>
              <a:gd name="T72" fmla="*/ 322 w 726"/>
              <a:gd name="T73" fmla="*/ 150 h 726"/>
              <a:gd name="T74" fmla="*/ 336 w 726"/>
              <a:gd name="T75" fmla="*/ 138 h 726"/>
              <a:gd name="T76" fmla="*/ 354 w 726"/>
              <a:gd name="T77" fmla="*/ 130 h 726"/>
              <a:gd name="T78" fmla="*/ 364 w 726"/>
              <a:gd name="T79" fmla="*/ 130 h 726"/>
              <a:gd name="T80" fmla="*/ 382 w 726"/>
              <a:gd name="T81" fmla="*/ 132 h 726"/>
              <a:gd name="T82" fmla="*/ 400 w 726"/>
              <a:gd name="T83" fmla="*/ 144 h 726"/>
              <a:gd name="T84" fmla="*/ 410 w 726"/>
              <a:gd name="T85" fmla="*/ 158 h 726"/>
              <a:gd name="T86" fmla="*/ 416 w 726"/>
              <a:gd name="T87" fmla="*/ 178 h 726"/>
              <a:gd name="T88" fmla="*/ 394 w 726"/>
              <a:gd name="T89" fmla="*/ 234 h 726"/>
              <a:gd name="T90" fmla="*/ 392 w 726"/>
              <a:gd name="T91" fmla="*/ 180 h 726"/>
              <a:gd name="T92" fmla="*/ 382 w 726"/>
              <a:gd name="T93" fmla="*/ 162 h 726"/>
              <a:gd name="T94" fmla="*/ 364 w 726"/>
              <a:gd name="T95" fmla="*/ 154 h 726"/>
              <a:gd name="T96" fmla="*/ 354 w 726"/>
              <a:gd name="T97" fmla="*/ 156 h 726"/>
              <a:gd name="T98" fmla="*/ 338 w 726"/>
              <a:gd name="T99" fmla="*/ 170 h 726"/>
              <a:gd name="T100" fmla="*/ 332 w 726"/>
              <a:gd name="T101" fmla="*/ 234 h 726"/>
              <a:gd name="T102" fmla="*/ 312 w 726"/>
              <a:gd name="T103" fmla="*/ 178 h 726"/>
              <a:gd name="T104" fmla="*/ 210 w 726"/>
              <a:gd name="T105" fmla="*/ 580 h 726"/>
              <a:gd name="T106" fmla="*/ 516 w 726"/>
              <a:gd name="T107" fmla="*/ 258 h 72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726" h="726">
                <a:moveTo>
                  <a:pt x="364" y="0"/>
                </a:moveTo>
                <a:lnTo>
                  <a:pt x="364" y="0"/>
                </a:lnTo>
                <a:lnTo>
                  <a:pt x="326" y="2"/>
                </a:lnTo>
                <a:lnTo>
                  <a:pt x="290" y="8"/>
                </a:lnTo>
                <a:lnTo>
                  <a:pt x="256" y="16"/>
                </a:lnTo>
                <a:lnTo>
                  <a:pt x="222" y="28"/>
                </a:lnTo>
                <a:lnTo>
                  <a:pt x="190" y="44"/>
                </a:lnTo>
                <a:lnTo>
                  <a:pt x="160" y="62"/>
                </a:lnTo>
                <a:lnTo>
                  <a:pt x="132" y="82"/>
                </a:lnTo>
                <a:lnTo>
                  <a:pt x="108" y="106"/>
                </a:lnTo>
                <a:lnTo>
                  <a:pt x="84" y="132"/>
                </a:lnTo>
                <a:lnTo>
                  <a:pt x="62" y="160"/>
                </a:lnTo>
                <a:lnTo>
                  <a:pt x="44" y="190"/>
                </a:lnTo>
                <a:lnTo>
                  <a:pt x="30" y="222"/>
                </a:lnTo>
                <a:lnTo>
                  <a:pt x="18" y="254"/>
                </a:lnTo>
                <a:lnTo>
                  <a:pt x="8" y="290"/>
                </a:lnTo>
                <a:lnTo>
                  <a:pt x="2" y="326"/>
                </a:lnTo>
                <a:lnTo>
                  <a:pt x="0" y="362"/>
                </a:lnTo>
                <a:lnTo>
                  <a:pt x="2" y="400"/>
                </a:lnTo>
                <a:lnTo>
                  <a:pt x="8" y="436"/>
                </a:lnTo>
                <a:lnTo>
                  <a:pt x="18" y="470"/>
                </a:lnTo>
                <a:lnTo>
                  <a:pt x="30" y="504"/>
                </a:lnTo>
                <a:lnTo>
                  <a:pt x="44" y="536"/>
                </a:lnTo>
                <a:lnTo>
                  <a:pt x="62" y="566"/>
                </a:lnTo>
                <a:lnTo>
                  <a:pt x="84" y="594"/>
                </a:lnTo>
                <a:lnTo>
                  <a:pt x="108" y="620"/>
                </a:lnTo>
                <a:lnTo>
                  <a:pt x="132" y="642"/>
                </a:lnTo>
                <a:lnTo>
                  <a:pt x="160" y="664"/>
                </a:lnTo>
                <a:lnTo>
                  <a:pt x="190" y="682"/>
                </a:lnTo>
                <a:lnTo>
                  <a:pt x="222" y="698"/>
                </a:lnTo>
                <a:lnTo>
                  <a:pt x="256" y="710"/>
                </a:lnTo>
                <a:lnTo>
                  <a:pt x="290" y="718"/>
                </a:lnTo>
                <a:lnTo>
                  <a:pt x="326" y="724"/>
                </a:lnTo>
                <a:lnTo>
                  <a:pt x="364" y="726"/>
                </a:lnTo>
                <a:lnTo>
                  <a:pt x="400" y="724"/>
                </a:lnTo>
                <a:lnTo>
                  <a:pt x="436" y="718"/>
                </a:lnTo>
                <a:lnTo>
                  <a:pt x="472" y="710"/>
                </a:lnTo>
                <a:lnTo>
                  <a:pt x="504" y="698"/>
                </a:lnTo>
                <a:lnTo>
                  <a:pt x="536" y="682"/>
                </a:lnTo>
                <a:lnTo>
                  <a:pt x="566" y="664"/>
                </a:lnTo>
                <a:lnTo>
                  <a:pt x="594" y="642"/>
                </a:lnTo>
                <a:lnTo>
                  <a:pt x="620" y="620"/>
                </a:lnTo>
                <a:lnTo>
                  <a:pt x="644" y="594"/>
                </a:lnTo>
                <a:lnTo>
                  <a:pt x="664" y="566"/>
                </a:lnTo>
                <a:lnTo>
                  <a:pt x="682" y="536"/>
                </a:lnTo>
                <a:lnTo>
                  <a:pt x="698" y="504"/>
                </a:lnTo>
                <a:lnTo>
                  <a:pt x="710" y="470"/>
                </a:lnTo>
                <a:lnTo>
                  <a:pt x="720" y="436"/>
                </a:lnTo>
                <a:lnTo>
                  <a:pt x="724" y="400"/>
                </a:lnTo>
                <a:lnTo>
                  <a:pt x="726" y="362"/>
                </a:lnTo>
                <a:lnTo>
                  <a:pt x="724" y="326"/>
                </a:lnTo>
                <a:lnTo>
                  <a:pt x="720" y="290"/>
                </a:lnTo>
                <a:lnTo>
                  <a:pt x="710" y="254"/>
                </a:lnTo>
                <a:lnTo>
                  <a:pt x="698" y="222"/>
                </a:lnTo>
                <a:lnTo>
                  <a:pt x="682" y="190"/>
                </a:lnTo>
                <a:lnTo>
                  <a:pt x="664" y="160"/>
                </a:lnTo>
                <a:lnTo>
                  <a:pt x="644" y="132"/>
                </a:lnTo>
                <a:lnTo>
                  <a:pt x="620" y="106"/>
                </a:lnTo>
                <a:lnTo>
                  <a:pt x="594" y="82"/>
                </a:lnTo>
                <a:lnTo>
                  <a:pt x="566" y="62"/>
                </a:lnTo>
                <a:lnTo>
                  <a:pt x="536" y="44"/>
                </a:lnTo>
                <a:lnTo>
                  <a:pt x="504" y="28"/>
                </a:lnTo>
                <a:lnTo>
                  <a:pt x="472" y="16"/>
                </a:lnTo>
                <a:lnTo>
                  <a:pt x="436" y="8"/>
                </a:lnTo>
                <a:lnTo>
                  <a:pt x="400" y="2"/>
                </a:lnTo>
                <a:lnTo>
                  <a:pt x="364" y="0"/>
                </a:lnTo>
                <a:close/>
                <a:moveTo>
                  <a:pt x="312" y="178"/>
                </a:moveTo>
                <a:lnTo>
                  <a:pt x="312" y="178"/>
                </a:lnTo>
                <a:lnTo>
                  <a:pt x="314" y="168"/>
                </a:lnTo>
                <a:lnTo>
                  <a:pt x="316" y="158"/>
                </a:lnTo>
                <a:lnTo>
                  <a:pt x="322" y="150"/>
                </a:lnTo>
                <a:lnTo>
                  <a:pt x="328" y="144"/>
                </a:lnTo>
                <a:lnTo>
                  <a:pt x="336" y="138"/>
                </a:lnTo>
                <a:lnTo>
                  <a:pt x="344" y="132"/>
                </a:lnTo>
                <a:lnTo>
                  <a:pt x="354" y="130"/>
                </a:lnTo>
                <a:lnTo>
                  <a:pt x="364" y="130"/>
                </a:lnTo>
                <a:lnTo>
                  <a:pt x="374" y="130"/>
                </a:lnTo>
                <a:lnTo>
                  <a:pt x="382" y="132"/>
                </a:lnTo>
                <a:lnTo>
                  <a:pt x="392" y="138"/>
                </a:lnTo>
                <a:lnTo>
                  <a:pt x="400" y="144"/>
                </a:lnTo>
                <a:lnTo>
                  <a:pt x="406" y="150"/>
                </a:lnTo>
                <a:lnTo>
                  <a:pt x="410" y="158"/>
                </a:lnTo>
                <a:lnTo>
                  <a:pt x="414" y="168"/>
                </a:lnTo>
                <a:lnTo>
                  <a:pt x="416" y="178"/>
                </a:lnTo>
                <a:lnTo>
                  <a:pt x="420" y="234"/>
                </a:lnTo>
                <a:lnTo>
                  <a:pt x="394" y="234"/>
                </a:lnTo>
                <a:lnTo>
                  <a:pt x="392" y="180"/>
                </a:lnTo>
                <a:lnTo>
                  <a:pt x="388" y="170"/>
                </a:lnTo>
                <a:lnTo>
                  <a:pt x="382" y="162"/>
                </a:lnTo>
                <a:lnTo>
                  <a:pt x="374" y="156"/>
                </a:lnTo>
                <a:lnTo>
                  <a:pt x="364" y="154"/>
                </a:lnTo>
                <a:lnTo>
                  <a:pt x="354" y="156"/>
                </a:lnTo>
                <a:lnTo>
                  <a:pt x="344" y="162"/>
                </a:lnTo>
                <a:lnTo>
                  <a:pt x="338" y="170"/>
                </a:lnTo>
                <a:lnTo>
                  <a:pt x="336" y="180"/>
                </a:lnTo>
                <a:lnTo>
                  <a:pt x="332" y="234"/>
                </a:lnTo>
                <a:lnTo>
                  <a:pt x="308" y="234"/>
                </a:lnTo>
                <a:lnTo>
                  <a:pt x="312" y="178"/>
                </a:lnTo>
                <a:close/>
                <a:moveTo>
                  <a:pt x="516" y="580"/>
                </a:moveTo>
                <a:lnTo>
                  <a:pt x="210" y="580"/>
                </a:lnTo>
                <a:lnTo>
                  <a:pt x="210" y="258"/>
                </a:lnTo>
                <a:lnTo>
                  <a:pt x="516" y="258"/>
                </a:lnTo>
                <a:lnTo>
                  <a:pt x="516" y="580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944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person, person&#10;&#10;Description automatically generated">
            <a:extLst>
              <a:ext uri="{FF2B5EF4-FFF2-40B4-BE49-F238E27FC236}">
                <a16:creationId xmlns:a16="http://schemas.microsoft.com/office/drawing/2014/main" id="{2BE9A29D-53F8-436D-8206-AD7DF939DA8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21"/>
          <a:stretch/>
        </p:blipFill>
        <p:spPr>
          <a:xfrm>
            <a:off x="-1" y="-3923"/>
            <a:ext cx="13442951" cy="7080584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0F3EBA04-07E4-35E9-6E32-7EB7304BC979}"/>
              </a:ext>
            </a:extLst>
          </p:cNvPr>
          <p:cNvSpPr/>
          <p:nvPr/>
        </p:nvSpPr>
        <p:spPr>
          <a:xfrm>
            <a:off x="0" y="0"/>
            <a:ext cx="13442950" cy="7076661"/>
          </a:xfrm>
          <a:prstGeom prst="rect">
            <a:avLst/>
          </a:prstGeom>
          <a:solidFill>
            <a:srgbClr val="EA576C">
              <a:alpha val="58000"/>
            </a:srgb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BAEE0EF6-FAC1-4D1C-8DA0-FCBAF73AB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FFFF"/>
                </a:solidFill>
              </a:rPr>
              <a:t>AUDIENCE SNAPSHOTS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125CD94-A4E7-4306-8894-E96B35D116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398116" y="7271167"/>
            <a:ext cx="7789766" cy="123111"/>
          </a:xfrm>
        </p:spPr>
        <p:txBody>
          <a:bodyPr/>
          <a:lstStyle/>
          <a:p>
            <a:pPr lvl="0">
              <a:buClrTx/>
              <a:buSzTx/>
              <a:defRPr/>
            </a:pPr>
            <a:r>
              <a:rPr lang="en-GB" dirty="0">
                <a:solidFill>
                  <a:srgbClr val="000000">
                    <a:lumMod val="95000"/>
                    <a:lumOff val="5000"/>
                  </a:srgbClr>
                </a:solidFill>
                <a:latin typeface="Arial" charset="0"/>
                <a:ea typeface="Arial" charset="0"/>
                <a:cs typeface="Arial" charset="0"/>
              </a:rPr>
              <a:t>Source: TGI GB Oct 2022, 16-34 Men who are heavy cinemagoers. Index vs GB average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FBA5A6-6D7C-4D84-8A83-58DBDF6118A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70000" y="664058"/>
            <a:ext cx="20337876" cy="570982"/>
          </a:xfrm>
        </p:spPr>
        <p:txBody>
          <a:bodyPr/>
          <a:lstStyle/>
          <a:p>
            <a:r>
              <a:rPr lang="en-GB" dirty="0">
                <a:solidFill>
                  <a:srgbClr val="FFFFFF"/>
                </a:solidFill>
              </a:rPr>
              <a:t>Category insights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3331376-0026-4312-B81F-15C967AF22EB}"/>
              </a:ext>
            </a:extLst>
          </p:cNvPr>
          <p:cNvSpPr txBox="1"/>
          <p:nvPr/>
        </p:nvSpPr>
        <p:spPr>
          <a:xfrm>
            <a:off x="1164930" y="1042510"/>
            <a:ext cx="2670577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800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MOTORS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6E473D0-1192-435A-B1DB-9E0AD684F30B}"/>
              </a:ext>
            </a:extLst>
          </p:cNvPr>
          <p:cNvSpPr txBox="1"/>
          <p:nvPr/>
        </p:nvSpPr>
        <p:spPr>
          <a:xfrm>
            <a:off x="5291543" y="1014065"/>
            <a:ext cx="2670577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TECHNOLOGY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FC00FFB-E2E7-4602-A634-1D10A4AE4C88}"/>
              </a:ext>
            </a:extLst>
          </p:cNvPr>
          <p:cNvSpPr txBox="1"/>
          <p:nvPr/>
        </p:nvSpPr>
        <p:spPr>
          <a:xfrm>
            <a:off x="7535282" y="1024062"/>
            <a:ext cx="603149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RETAIL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6A4962CE-E113-4262-B151-35E1EB56C0B5}"/>
              </a:ext>
            </a:extLst>
          </p:cNvPr>
          <p:cNvSpPr/>
          <p:nvPr/>
        </p:nvSpPr>
        <p:spPr>
          <a:xfrm>
            <a:off x="672899" y="1425062"/>
            <a:ext cx="3778996" cy="1515603"/>
          </a:xfrm>
          <a:prstGeom prst="roundRect">
            <a:avLst/>
          </a:prstGeom>
          <a:noFill/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“I LIKE INNOVATIVE CARS”</a:t>
            </a:r>
          </a:p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Index: 186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CF95E091-CF86-437A-829D-EC797E3FD7C0}"/>
              </a:ext>
            </a:extLst>
          </p:cNvPr>
          <p:cNvSpPr/>
          <p:nvPr/>
        </p:nvSpPr>
        <p:spPr>
          <a:xfrm>
            <a:off x="691339" y="3080307"/>
            <a:ext cx="3778996" cy="1515603"/>
          </a:xfrm>
          <a:prstGeom prst="roundRect">
            <a:avLst/>
          </a:prstGeom>
          <a:noFill/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INTEND TO </a:t>
            </a:r>
            <a:r>
              <a:rPr lang="en-GB" sz="1400" b="1" dirty="0">
                <a:solidFill>
                  <a:srgbClr val="FFFFFF"/>
                </a:solidFill>
                <a:latin typeface="Arial"/>
              </a:rPr>
              <a:t>SPEND £45K OR MORE ON A 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CAR PURCHASE IN NEXT 24 MONTHS</a:t>
            </a:r>
          </a:p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Index: 219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D1C6C64A-8623-490D-A340-2EE7ECA7E614}"/>
              </a:ext>
            </a:extLst>
          </p:cNvPr>
          <p:cNvSpPr/>
          <p:nvPr/>
        </p:nvSpPr>
        <p:spPr>
          <a:xfrm>
            <a:off x="672899" y="4873684"/>
            <a:ext cx="3778996" cy="1515603"/>
          </a:xfrm>
          <a:prstGeom prst="roundRect">
            <a:avLst/>
          </a:prstGeom>
          <a:noFill/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INTEND TO BUY IN THE NEXT TWO YEARS</a:t>
            </a:r>
          </a:p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Index: 117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32E68D08-D358-4A29-931A-3DA6C2AD606A}"/>
              </a:ext>
            </a:extLst>
          </p:cNvPr>
          <p:cNvSpPr/>
          <p:nvPr/>
        </p:nvSpPr>
        <p:spPr>
          <a:xfrm>
            <a:off x="4723881" y="3116245"/>
            <a:ext cx="3778996" cy="1515603"/>
          </a:xfrm>
          <a:prstGeom prst="roundRect">
            <a:avLst/>
          </a:prstGeom>
          <a:noFill/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“I LIKE TO HAVE TECHNOLOGY THAT MAKES LIFE EASIER AT HOME”</a:t>
            </a:r>
          </a:p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Index:120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9C67D99F-1435-4CD5-A165-F7639CD20413}"/>
              </a:ext>
            </a:extLst>
          </p:cNvPr>
          <p:cNvSpPr/>
          <p:nvPr/>
        </p:nvSpPr>
        <p:spPr>
          <a:xfrm>
            <a:off x="4726829" y="4871609"/>
            <a:ext cx="3778996" cy="1515603"/>
          </a:xfrm>
          <a:prstGeom prst="roundRect">
            <a:avLst/>
          </a:prstGeom>
          <a:noFill/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INTEND TO PURCHASE PERSONAL SMART TECH OR FOR THE HOME</a:t>
            </a:r>
          </a:p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400" b="1" dirty="0">
              <a:solidFill>
                <a:srgbClr val="FFFFFF"/>
              </a:solidFill>
              <a:latin typeface="Arial"/>
            </a:endParaRPr>
          </a:p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dirty="0">
                <a:solidFill>
                  <a:srgbClr val="FFFFFF"/>
                </a:solidFill>
                <a:latin typeface="Arial"/>
              </a:rPr>
              <a:t>Index: 130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4432E4D0-F479-4D73-AB6E-2DABF9FC0338}"/>
              </a:ext>
            </a:extLst>
          </p:cNvPr>
          <p:cNvSpPr/>
          <p:nvPr/>
        </p:nvSpPr>
        <p:spPr>
          <a:xfrm>
            <a:off x="8724784" y="1434983"/>
            <a:ext cx="3778996" cy="1515603"/>
          </a:xfrm>
          <a:prstGeom prst="roundRect">
            <a:avLst/>
          </a:prstGeom>
          <a:noFill/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“I’M TEMPTED TO BUY PRODUCTS I’VE SEEN ADVERTISED”</a:t>
            </a:r>
          </a:p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Index: 147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F201C615-A18D-45C5-8269-C6C49B915A89}"/>
              </a:ext>
            </a:extLst>
          </p:cNvPr>
          <p:cNvSpPr/>
          <p:nvPr/>
        </p:nvSpPr>
        <p:spPr>
          <a:xfrm>
            <a:off x="8719070" y="3116245"/>
            <a:ext cx="3778996" cy="1515603"/>
          </a:xfrm>
          <a:prstGeom prst="roundRect">
            <a:avLst/>
          </a:prstGeom>
          <a:noFill/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dirty="0">
                <a:solidFill>
                  <a:srgbClr val="FFFFFF"/>
                </a:solidFill>
                <a:latin typeface="Arial"/>
              </a:rPr>
              <a:t>“I REALLY ENJOY SHOPPING FOR CLOTHES”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Index: 112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4531048F-3252-47D0-8DB4-BFA942FFD640}"/>
              </a:ext>
            </a:extLst>
          </p:cNvPr>
          <p:cNvSpPr/>
          <p:nvPr/>
        </p:nvSpPr>
        <p:spPr>
          <a:xfrm>
            <a:off x="8719070" y="4871512"/>
            <a:ext cx="3778996" cy="1515603"/>
          </a:xfrm>
          <a:prstGeom prst="roundRect">
            <a:avLst/>
          </a:prstGeom>
          <a:noFill/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“BUY NEW PRODUCTS BEFORE MOST </a:t>
            </a:r>
          </a:p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OF MY FRIENDS”</a:t>
            </a:r>
          </a:p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Index:  180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14BDC1CA-23FF-40BC-5FDA-CC5D4D2E4267}"/>
              </a:ext>
            </a:extLst>
          </p:cNvPr>
          <p:cNvSpPr/>
          <p:nvPr/>
        </p:nvSpPr>
        <p:spPr>
          <a:xfrm>
            <a:off x="4737333" y="1408797"/>
            <a:ext cx="3778996" cy="1515603"/>
          </a:xfrm>
          <a:prstGeom prst="roundRect">
            <a:avLst/>
          </a:prstGeom>
          <a:noFill/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“I TRY TO KEEP UP WITH DEVELOPMENTS IN TECHNOLOGY”</a:t>
            </a:r>
          </a:p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Index:146</a:t>
            </a:r>
          </a:p>
        </p:txBody>
      </p:sp>
    </p:spTree>
    <p:extLst>
      <p:ext uri="{BB962C8B-B14F-4D97-AF65-F5344CB8AC3E}">
        <p14:creationId xmlns:p14="http://schemas.microsoft.com/office/powerpoint/2010/main" val="1030110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2_Copy Slides">
  <a:themeElements>
    <a:clrScheme name="DCM">
      <a:dk1>
        <a:srgbClr val="00BFD6"/>
      </a:dk1>
      <a:lt1>
        <a:srgbClr val="000000"/>
      </a:lt1>
      <a:dk2>
        <a:srgbClr val="B6008D"/>
      </a:dk2>
      <a:lt2>
        <a:srgbClr val="0099A8"/>
      </a:lt2>
      <a:accent1>
        <a:srgbClr val="77226C"/>
      </a:accent1>
      <a:accent2>
        <a:srgbClr val="AC162C"/>
      </a:accent2>
      <a:accent3>
        <a:srgbClr val="8547AD"/>
      </a:accent3>
      <a:accent4>
        <a:srgbClr val="33006F"/>
      </a:accent4>
      <a:accent5>
        <a:srgbClr val="CAC8C8"/>
      </a:accent5>
      <a:accent6>
        <a:srgbClr val="8A8A8D"/>
      </a:accent6>
      <a:hlink>
        <a:srgbClr val="000000"/>
      </a:hlink>
      <a:folHlink>
        <a:srgbClr val="000000"/>
      </a:folHlink>
    </a:clrScheme>
    <a:fontScheme name="DCM FA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DCM Default Presentation_widescreen" id="{8BEE6B09-292A-A146-8F9D-1B76002E7790}" vid="{22701653-4465-F94D-97F9-4C49C5F07FCB}"/>
    </a:ext>
  </a:extLst>
</a:theme>
</file>

<file path=ppt/theme/theme2.xml><?xml version="1.0" encoding="utf-8"?>
<a:theme xmlns:a="http://schemas.openxmlformats.org/drawingml/2006/main" name="Office Them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179E9E3-37F6-48A1-9F8E-150B0F8195F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823</Words>
  <Application>Microsoft Office PowerPoint</Application>
  <PresentationFormat>Custom</PresentationFormat>
  <Paragraphs>124</Paragraphs>
  <Slides>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Century Gothic</vt:lpstr>
      <vt:lpstr>Impact</vt:lpstr>
      <vt:lpstr>Wingdings</vt:lpstr>
      <vt:lpstr>2_Copy Slides</vt:lpstr>
      <vt:lpstr>think-cell Slide</vt:lpstr>
      <vt:lpstr>Dungeons &amp; dragons: HONOUR AMONG THIEVES</vt:lpstr>
      <vt:lpstr>DUNGEONS &amp; DRAGONS HAS EXPERIENCED A RENAISSANCE IN RECENT YEARS</vt:lpstr>
      <vt:lpstr>DUNGEONS &amp; DRAGONS will attract YOUNG ABC1 mEN</vt:lpstr>
      <vt:lpstr>Young men are more receptive to ads in the cinema </vt:lpstr>
      <vt:lpstr>Brands can reach young men before they decide to purchase</vt:lpstr>
      <vt:lpstr>AUDIENCE SNAPSHOTS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2020-02-06T16:45:40Z</dcterms:created>
  <dcterms:modified xsi:type="dcterms:W3CDTF">2022-11-18T14:58:01Z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TC034606149991</vt:lpwstr>
  </property>
</Properties>
</file>