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ags/tag74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ags/tag75.xml" ContentType="application/vnd.openxmlformats-officedocument.presentationml.tags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  <p:sldMasterId id="2147484057" r:id="rId13"/>
  </p:sldMasterIdLst>
  <p:notesMasterIdLst>
    <p:notesMasterId r:id="rId19"/>
  </p:notesMasterIdLst>
  <p:handoutMasterIdLst>
    <p:handoutMasterId r:id="rId20"/>
  </p:handoutMasterIdLst>
  <p:sldIdLst>
    <p:sldId id="436" r:id="rId14"/>
    <p:sldId id="256" r:id="rId15"/>
    <p:sldId id="267" r:id="rId16"/>
    <p:sldId id="266" r:id="rId17"/>
    <p:sldId id="268" r:id="rId18"/>
  </p:sldIdLst>
  <p:sldSz cx="13442950" cy="7561263"/>
  <p:notesSz cx="6858000" cy="9144000"/>
  <p:custDataLst>
    <p:tags r:id="rId21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AC8C8"/>
    <a:srgbClr val="FB3449"/>
    <a:srgbClr val="000000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62" autoAdjust="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9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200" baseline="0" dirty="0"/>
              <a:t>Dune – Ratings Curve</a:t>
            </a:r>
          </a:p>
          <a:p>
            <a:pPr>
              <a:defRPr/>
            </a:pPr>
            <a:r>
              <a:rPr lang="en-GB" sz="800" baseline="0" dirty="0"/>
              <a:t>Industry admissions / opening six weeks</a:t>
            </a:r>
            <a:endParaRPr lang="en-US" sz="800" dirty="0"/>
          </a:p>
        </c:rich>
      </c:tx>
      <c:layout>
        <c:manualLayout>
          <c:xMode val="edge"/>
          <c:yMode val="edge"/>
          <c:x val="0.31905563460804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855273918243479E-2"/>
          <c:y val="0.11317086288614743"/>
          <c:w val="0.94113434646906413"/>
          <c:h val="0.75887647786197565"/>
        </c:manualLayout>
      </c:layout>
      <c:lineChart>
        <c:grouping val="standar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16-34 Adults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0654401744435969E-3"/>
                  <c:y val="2.6583431538529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01-43BD-A9B8-B0CE1A4E6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Sheet3!$A$3:$A$9</c:f>
              <c:strCache>
                <c:ptCount val="7"/>
                <c:pt idx="0">
                  <c:v>x</c:v>
                </c:pt>
                <c:pt idx="1">
                  <c:v>17/09 - 23/09</c:v>
                </c:pt>
                <c:pt idx="6">
                  <c:v>22/10 - 28/10</c:v>
                </c:pt>
              </c:strCache>
            </c:strRef>
          </c:cat>
          <c:val>
            <c:numRef>
              <c:f>Sheet3!$B$3:$B$9</c:f>
              <c:numCache>
                <c:formatCode>General</c:formatCode>
                <c:ptCount val="7"/>
                <c:pt idx="0">
                  <c:v>0</c:v>
                </c:pt>
                <c:pt idx="1">
                  <c:v>2.0299999999999998</c:v>
                </c:pt>
                <c:pt idx="2">
                  <c:v>3.05</c:v>
                </c:pt>
                <c:pt idx="3">
                  <c:v>3.56</c:v>
                </c:pt>
                <c:pt idx="4">
                  <c:v>3.81</c:v>
                </c:pt>
                <c:pt idx="5">
                  <c:v>3.96</c:v>
                </c:pt>
                <c:pt idx="6">
                  <c:v>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1-43BD-A9B8-B0CE1A4E6BD7}"/>
            </c:ext>
          </c:extLst>
        </c:ser>
        <c:ser>
          <c:idx val="1"/>
          <c:order val="1"/>
          <c:tx>
            <c:strRef>
              <c:f>Sheet3!#REF!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Sheet3!$A$3:$A$9</c:f>
              <c:strCache>
                <c:ptCount val="7"/>
                <c:pt idx="0">
                  <c:v>x</c:v>
                </c:pt>
                <c:pt idx="1">
                  <c:v>17/09 - 23/09</c:v>
                </c:pt>
                <c:pt idx="6">
                  <c:v>22/10 - 28/10</c:v>
                </c:pt>
              </c:strCache>
            </c:strRef>
          </c:cat>
          <c:val>
            <c:numRef>
              <c:f>Sheet3!#REF!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01-43BD-A9B8-B0CE1A4E6BD7}"/>
            </c:ext>
          </c:extLst>
        </c:ser>
        <c:ser>
          <c:idx val="2"/>
          <c:order val="2"/>
          <c:tx>
            <c:strRef>
              <c:f>Sheet3!$C$2</c:f>
              <c:strCache>
                <c:ptCount val="1"/>
                <c:pt idx="0">
                  <c:v>16-34 Men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01-43BD-A9B8-B0CE1A4E6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Sheet3!$A$3:$A$9</c:f>
              <c:strCache>
                <c:ptCount val="7"/>
                <c:pt idx="0">
                  <c:v>x</c:v>
                </c:pt>
                <c:pt idx="1">
                  <c:v>17/09 - 23/09</c:v>
                </c:pt>
                <c:pt idx="6">
                  <c:v>22/10 - 28/10</c:v>
                </c:pt>
              </c:strCache>
            </c:strRef>
          </c:cat>
          <c:val>
            <c:numRef>
              <c:f>Sheet3!$C$3:$C$9</c:f>
              <c:numCache>
                <c:formatCode>General</c:formatCode>
                <c:ptCount val="7"/>
                <c:pt idx="0">
                  <c:v>0</c:v>
                </c:pt>
                <c:pt idx="1">
                  <c:v>2.61</c:v>
                </c:pt>
                <c:pt idx="2">
                  <c:v>3.91</c:v>
                </c:pt>
                <c:pt idx="3">
                  <c:v>4.57</c:v>
                </c:pt>
                <c:pt idx="4">
                  <c:v>4.8899999999999997</c:v>
                </c:pt>
                <c:pt idx="5">
                  <c:v>5.08</c:v>
                </c:pt>
                <c:pt idx="6">
                  <c:v>5.17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1-43BD-A9B8-B0CE1A4E6BD7}"/>
            </c:ext>
          </c:extLst>
        </c:ser>
        <c:ser>
          <c:idx val="3"/>
          <c:order val="3"/>
          <c:tx>
            <c:strRef>
              <c:f>Sheet3!$D$2</c:f>
              <c:strCache>
                <c:ptCount val="1"/>
                <c:pt idx="0">
                  <c:v>ABC1 Men 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1308803488871938E-3"/>
                  <c:y val="-1.450005356647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82-40F3-869B-90C9A6605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Sheet3!$A$3:$A$9</c:f>
              <c:strCache>
                <c:ptCount val="7"/>
                <c:pt idx="0">
                  <c:v>x</c:v>
                </c:pt>
                <c:pt idx="1">
                  <c:v>17/09 - 23/09</c:v>
                </c:pt>
                <c:pt idx="6">
                  <c:v>22/10 - 28/10</c:v>
                </c:pt>
              </c:strCache>
            </c:strRef>
          </c:cat>
          <c:val>
            <c:numRef>
              <c:f>Sheet3!$D$3:$D$9</c:f>
              <c:numCache>
                <c:formatCode>General</c:formatCode>
                <c:ptCount val="7"/>
                <c:pt idx="0">
                  <c:v>0</c:v>
                </c:pt>
                <c:pt idx="1">
                  <c:v>2.09</c:v>
                </c:pt>
                <c:pt idx="2">
                  <c:v>3.13</c:v>
                </c:pt>
                <c:pt idx="3">
                  <c:v>3.65</c:v>
                </c:pt>
                <c:pt idx="4">
                  <c:v>3.91</c:v>
                </c:pt>
                <c:pt idx="5">
                  <c:v>4.07</c:v>
                </c:pt>
                <c:pt idx="6">
                  <c:v>4.1399999999999997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82-40F3-869B-90C9A6605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179496"/>
        <c:axId val="398177856"/>
      </c:lineChart>
      <c:catAx>
        <c:axId val="39817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177856"/>
        <c:crosses val="autoZero"/>
        <c:auto val="1"/>
        <c:lblAlgn val="ctr"/>
        <c:lblOffset val="100"/>
        <c:noMultiLvlLbl val="0"/>
      </c:catAx>
      <c:valAx>
        <c:axId val="398177856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dirty="0"/>
                  <a:t>Target</a:t>
                </a:r>
                <a:r>
                  <a:rPr lang="en-GB" sz="900" baseline="0" dirty="0"/>
                  <a:t> audience TVRs (industry admissions)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5.3272008722179845E-4"/>
              <c:y val="0.24982716028319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17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2906524151599216"/>
          <c:y val="0.96145516600563297"/>
          <c:w val="0.73976447564068193"/>
          <c:h val="3.8544833994367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2222289838065E-2"/>
          <c:y val="3.1058622827087299E-2"/>
          <c:w val="0.96882380843401905"/>
          <c:h val="0.91101485739764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26</c:v>
                </c:pt>
                <c:pt idx="2">
                  <c:v>22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8-4156-A77A-8E873C210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967359960"/>
        <c:axId val="967367176"/>
      </c:barChart>
      <c:catAx>
        <c:axId val="967359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67367176"/>
        <c:crosses val="autoZero"/>
        <c:auto val="1"/>
        <c:lblAlgn val="ctr"/>
        <c:lblOffset val="100"/>
        <c:noMultiLvlLbl val="0"/>
      </c:catAx>
      <c:valAx>
        <c:axId val="9673671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96735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2222289838065E-2"/>
          <c:y val="3.1058622827087299E-2"/>
          <c:w val="0.95396141325120198"/>
          <c:h val="0.91101485739764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20</c:v>
                </c:pt>
                <c:pt idx="2">
                  <c:v>20</c:v>
                </c:pt>
                <c:pt idx="3">
                  <c:v>19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F-4222-8DF8-D2268F43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967359960"/>
        <c:axId val="967367176"/>
      </c:barChart>
      <c:catAx>
        <c:axId val="967359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67367176"/>
        <c:crosses val="autoZero"/>
        <c:auto val="1"/>
        <c:lblAlgn val="ctr"/>
        <c:lblOffset val="100"/>
        <c:noMultiLvlLbl val="0"/>
      </c:catAx>
      <c:valAx>
        <c:axId val="9673671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96735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2222289838065E-2"/>
          <c:y val="3.1058622827087299E-2"/>
          <c:w val="0.96882380843401905"/>
          <c:h val="0.91101485739764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26</c:v>
                </c:pt>
                <c:pt idx="2">
                  <c:v>24</c:v>
                </c:pt>
                <c:pt idx="3">
                  <c:v>21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4-479C-BEC0-5CFE28B0B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967359960"/>
        <c:axId val="967367176"/>
      </c:barChart>
      <c:catAx>
        <c:axId val="967359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67367176"/>
        <c:crosses val="autoZero"/>
        <c:auto val="1"/>
        <c:lblAlgn val="ctr"/>
        <c:lblOffset val="100"/>
        <c:noMultiLvlLbl val="0"/>
      </c:catAx>
      <c:valAx>
        <c:axId val="967367176"/>
        <c:scaling>
          <c:orientation val="minMax"/>
          <c:max val="3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6735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6/16/2021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Statements</a:t>
            </a:r>
            <a:r>
              <a:rPr lang="en-US" baseline="0" dirty="0"/>
              <a:t> or numbers on this slide should be short and concise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9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74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30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33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992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427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4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75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530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328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2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434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484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76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704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1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48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0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481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0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161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62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090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25786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3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709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541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188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30879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63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4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50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9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92856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92856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335556" y="582797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3335556" y="604056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678256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678256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043996" y="582797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043996" y="604056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10364114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10364114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92856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35556" y="2548073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678256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020956" y="2548073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0363658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336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72711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72711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319671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3319671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671597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671597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023523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023523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97271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0375449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0375449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1967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66663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801359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036055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889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8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10611285" y="6183028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12026518" y="6183027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0452595" y="4868460"/>
            <a:ext cx="1263600" cy="12636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11911150" y="4868460"/>
            <a:ext cx="1263600" cy="12636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2192258" y="3618285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10647867" y="3620185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12081181" y="2538673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10603878" y="2517413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274363" y="5096617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268299" y="399445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656615" y="3994458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4705636" y="3994458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745602" y="3994458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6177509" y="3994458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22903" y="3994458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782252" y="509661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3217526" y="5096617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4665507" y="5096617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6201770" y="5096617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7691105" y="5096617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10642171" y="5096617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10614848" y="3994458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9164126" y="5096617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9132115" y="3994458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vmlDrawing" Target="../drawings/vmlDrawing74.v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73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ags" Target="../tags/tag7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5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tags" Target="../tags/tag7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vmlDrawing" Target="../drawings/vmlDrawing77.v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theme" Target="../theme/theme12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oleObject" Target="../embeddings/oleObject76.bin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tags" Target="../tags/tag78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vmlDrawing" Target="../drawings/vmlDrawing22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37.v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ags" Target="../tags/tag44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vmlDrawing" Target="../drawings/vmlDrawing43.v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oleObject" Target="../embeddings/oleObject4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6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ags" Target="../tags/tag59.xml"/><Relationship Id="rId5" Type="http://schemas.openxmlformats.org/officeDocument/2006/relationships/vmlDrawing" Target="../drawings/vmlDrawing58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1.vml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1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80.xml"/><Relationship Id="rId9" Type="http://schemas.openxmlformats.org/officeDocument/2006/relationships/tags" Target="../tags/tag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slideLayout" Target="../slideLayouts/slideLayout85.xml"/><Relationship Id="rId7" Type="http://schemas.openxmlformats.org/officeDocument/2006/relationships/vmlDrawing" Target="../drawings/vmlDrawing67.v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6.xml"/><Relationship Id="rId9" Type="http://schemas.openxmlformats.org/officeDocument/2006/relationships/oleObject" Target="../embeddings/oleObject6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slideLayout" Target="../slideLayouts/slideLayout90.xml"/><Relationship Id="rId7" Type="http://schemas.openxmlformats.org/officeDocument/2006/relationships/tags" Target="../tags/tag7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vmlDrawing" Target="../drawings/vmlDrawing73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5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749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27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55" name="think-cell Slide" r:id="rId28" imgW="6350000" imgH="6350000" progId="">
                  <p:embed/>
                </p:oleObj>
              </mc:Choice>
              <mc:Fallback>
                <p:oleObj name="think-cell Slide" r:id="rId2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4079" r:id="rId22"/>
    <p:sldLayoutId id="2147484080" r:id="rId23"/>
    <p:sldLayoutId id="2147484081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27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09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085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792" name="think-cell Slide" r:id="rId27" imgW="6350000" imgH="6350000" progId="">
                  <p:embed/>
                </p:oleObj>
              </mc:Choice>
              <mc:Fallback>
                <p:oleObj name="think-cell Slide" r:id="rId2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56" r:id="rId12"/>
    <p:sldLayoutId id="2147484046" r:id="rId13"/>
    <p:sldLayoutId id="2147484055" r:id="rId14"/>
    <p:sldLayoutId id="2147484054" r:id="rId15"/>
    <p:sldLayoutId id="2147484047" r:id="rId16"/>
    <p:sldLayoutId id="2147484051" r:id="rId17"/>
    <p:sldLayoutId id="2147484052" r:id="rId18"/>
    <p:sldLayoutId id="2147483726" r:id="rId19"/>
    <p:sldLayoutId id="2147483727" r:id="rId20"/>
    <p:sldLayoutId id="2147484040" r:id="rId21"/>
    <p:sldLayoutId id="2147484039" r:id="rId22"/>
    <p:sldLayoutId id="214748404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74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74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525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14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Relationship Id="rId4" Type="http://schemas.openxmlformats.org/officeDocument/2006/relationships/hyperlink" Target="https://www.youtube.com/watch?v=g4U4BQW9OE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9122A63-A2DF-4279-A8B3-B3245B87594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b="17847"/>
          <a:stretch/>
        </p:blipFill>
        <p:spPr>
          <a:xfrm>
            <a:off x="1" y="-1"/>
            <a:ext cx="13442950" cy="706986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A98AA5-4F59-384C-8C10-C90808CF5F78}"/>
              </a:ext>
            </a:extLst>
          </p:cNvPr>
          <p:cNvSpPr/>
          <p:nvPr/>
        </p:nvSpPr>
        <p:spPr>
          <a:xfrm>
            <a:off x="-2" y="0"/>
            <a:ext cx="13442950" cy="7069862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-1" y="-2"/>
            <a:ext cx="13442951" cy="7069864"/>
          </a:xfrm>
          <a:prstGeom prst="rect">
            <a:avLst/>
          </a:prstGeom>
        </p:spPr>
        <p:txBody>
          <a:bodyPr anchor="ctr"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1844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US" sz="10000" b="0" dirty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rPr>
              <a:t>DUNE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38" name="Picture 2">
            <a:extLst>
              <a:ext uri="{FF2B5EF4-FFF2-40B4-BE49-F238E27FC236}">
                <a16:creationId xmlns:a16="http://schemas.microsoft.com/office/drawing/2014/main" id="{2022B6D4-D901-4EBE-BE6E-A3DCE11C1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2" t="292" r="16492" b="1146"/>
          <a:stretch/>
        </p:blipFill>
        <p:spPr bwMode="auto">
          <a:xfrm>
            <a:off x="7743217" y="1100666"/>
            <a:ext cx="5306113" cy="52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6D58C6F-AAA5-44A7-9C96-B309160D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dune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A7988D-BBCB-4B53-861D-574B3D754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A legendary sci-fi novel gets an adaptation from a legendary sci-fi filmmaker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5FC2E8-86EC-4A83-83CC-62FC6391A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33067" y="7210819"/>
            <a:ext cx="3116263" cy="184666"/>
          </a:xfrm>
        </p:spPr>
        <p:txBody>
          <a:bodyPr/>
          <a:lstStyle/>
          <a:p>
            <a:r>
              <a:rPr lang="en-GB" sz="1200" b="1" dirty="0"/>
              <a:t>RELEASE DATE: 17 SEPTEMBER 2021</a:t>
            </a:r>
            <a:endParaRPr lang="en-US" sz="1200" b="1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BE5CF2A-327D-4688-A61C-3AA502037A1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70000" y="1090287"/>
            <a:ext cx="7141690" cy="5498097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the last decade, Denis Villeneuve has become one of the best blockbuster filmmakers in the world and he’s proven particularly adept at sci-fi. His last two films,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Arrival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Blade Runner 2049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classics of the genre and he’s tackling a legendary sci-fi novel for his next project. Frank Herbert’s novel is about the son of a noble family entrusted with the protection of the most valuable asset and most vital element in the galaxy and features an absolutely stellar cast. This should be incredible.</a:t>
            </a:r>
          </a:p>
          <a:p>
            <a:pPr>
              <a:lnSpc>
                <a:spcPts val="1800"/>
              </a:lnSpc>
            </a:pPr>
            <a:endParaRPr lang="en-GB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CAST</a:t>
            </a:r>
          </a:p>
          <a:p>
            <a:pPr>
              <a:lnSpc>
                <a:spcPts val="1800"/>
              </a:lnSpc>
            </a:pP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Timothee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Chalamet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Zendaya, Rebecca Ferguson, Oscar Isaac, Josh Brolin, Charlotte </a:t>
            </a: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Rampling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Javier </a:t>
            </a:r>
            <a:r>
              <a:rPr lang="en-GB" sz="14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Bardem</a:t>
            </a: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en-GB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STATS </a:t>
            </a: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Denis Villeneuve’s last film was the major sci-fi epic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Blade Runner 2049 which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grossed £19.2m</a:t>
            </a:r>
            <a:r>
              <a:rPr lang="en-GB" altLang="en-US" sz="1000" b="0" baseline="5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UK. </a:t>
            </a:r>
          </a:p>
          <a:p>
            <a:pPr lvl="0"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Villeneuve’s recent films have been commercial and critical successes with both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Arrival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altLang="en-US" sz="1400" b="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Blade Runner 2049 </a:t>
            </a: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winning Academy Awards. </a:t>
            </a:r>
          </a:p>
          <a:p>
            <a:pPr lvl="0"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EST. INDUSTRY ADMISSIONS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1.2m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REACH / IMPACTS / TVRs</a:t>
            </a:r>
            <a:r>
              <a:rPr lang="en-GB" altLang="en-US" sz="1000" baseline="5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 (16+): 2.9% / 744k / 3.1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ABC1 Men: 4% / 553k / 4.2</a:t>
            </a:r>
          </a:p>
          <a:p>
            <a:pPr>
              <a:lnSpc>
                <a:spcPts val="1800"/>
              </a:lnSpc>
            </a:pPr>
            <a:r>
              <a:rPr lang="en-GB" altLang="en-US" sz="1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16-34 Men: 4.87% / 406k / 5.2 </a:t>
            </a: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</a:pPr>
            <a:endParaRPr lang="en-GB" alt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22937-1369-4930-8648-0951018680F8}"/>
              </a:ext>
            </a:extLst>
          </p:cNvPr>
          <p:cNvSpPr/>
          <p:nvPr/>
        </p:nvSpPr>
        <p:spPr>
          <a:xfrm>
            <a:off x="9758498" y="6303076"/>
            <a:ext cx="3239990" cy="194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ts val="8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IBOE. 2. CAA C+F Planner – using comparative film information.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DF5DB7-A253-4880-8766-B684CED84839}"/>
              </a:ext>
            </a:extLst>
          </p:cNvPr>
          <p:cNvGrpSpPr/>
          <p:nvPr/>
        </p:nvGrpSpPr>
        <p:grpSpPr>
          <a:xfrm>
            <a:off x="9831543" y="3159858"/>
            <a:ext cx="1129460" cy="1129040"/>
            <a:chOff x="3429000" y="327025"/>
            <a:chExt cx="4267200" cy="4265613"/>
          </a:xfrm>
          <a:solidFill>
            <a:srgbClr val="FFFFFF">
              <a:alpha val="80000"/>
            </a:srgb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A8F0FCA-2319-4963-862C-4D4ED24FC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327025"/>
              <a:ext cx="4267200" cy="4265613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6">
              <a:hlinkClick r:id="rId4"/>
              <a:extLst>
                <a:ext uri="{FF2B5EF4-FFF2-40B4-BE49-F238E27FC236}">
                  <a16:creationId xmlns:a16="http://schemas.microsoft.com/office/drawing/2014/main" id="{559DB1CB-A9D4-4F2E-8A52-DE7EFE8F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4" y="1663701"/>
              <a:ext cx="1377948" cy="1592264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5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5E82-B924-4056-A89E-5CA9853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DUNE WILL BE A ‘MUST SEE on the BIG SCREEN’ SPECTACLE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220AA-1A5C-45EE-B7E1-7275AD522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43778B-41FB-41BF-ADEF-155B0E98B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GB" altLang="en-US" dirty="0"/>
              <a:t>Villeneuve is once again working with an Oscar-nominated cinematographer to create an immersive universe and it’ll be a film that demands the ‘big screen’ cinema viewing experience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7F3121-DFA9-4132-B704-B91270AF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r="9111"/>
          <a:stretch/>
        </p:blipFill>
        <p:spPr>
          <a:xfrm>
            <a:off x="270000" y="1197565"/>
            <a:ext cx="3407265" cy="5694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E71A8-0520-4716-9E1A-2919C69B7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7" y="1197565"/>
            <a:ext cx="4026257" cy="5694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EC2E8C-8DB1-47D7-BA0D-BFD6D8FD62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4263" r="2906" b="2704"/>
          <a:stretch/>
        </p:blipFill>
        <p:spPr>
          <a:xfrm>
            <a:off x="3758771" y="3557854"/>
            <a:ext cx="5277074" cy="3334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9A9A73-5B5D-4DCA-9450-73488A574B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 b="17812"/>
          <a:stretch/>
        </p:blipFill>
        <p:spPr>
          <a:xfrm>
            <a:off x="3757947" y="1197565"/>
            <a:ext cx="5277898" cy="22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3CEA3F1-7147-41E0-A39B-1CEB3D86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3" y="209421"/>
            <a:ext cx="12413343" cy="409568"/>
          </a:xfr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GB" dirty="0"/>
              <a:t>DUNE WILL DELIVER A YOUNG, AFFLUENT MALE AUDIENCE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9DDE0B6-2881-4AE2-A328-8A120EEAF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133" y="651545"/>
            <a:ext cx="12689106" cy="436608"/>
          </a:xfrm>
        </p:spPr>
        <p:txBody>
          <a:bodyPr/>
          <a:lstStyle/>
          <a:p>
            <a:r>
              <a:rPr lang="en-GB" altLang="en-US" dirty="0"/>
              <a:t>We expect Dune to mirror Villeneuve’s</a:t>
            </a:r>
            <a:r>
              <a:rPr lang="en-GB" dirty="0"/>
              <a:t> previous sci-fi movies in delivering a young-skewing affluent male audience and based on current forecasts estimate it’ll deliver over 5 16-34 Men TVRs  </a:t>
            </a:r>
            <a:endParaRPr lang="en-US" dirty="0"/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92C41E-5206-4292-BAF3-7F3E34BBC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3559" y="7230768"/>
            <a:ext cx="5977218" cy="144782"/>
          </a:xfrm>
        </p:spPr>
        <p:txBody>
          <a:bodyPr/>
          <a:lstStyle/>
          <a:p>
            <a:r>
              <a:rPr lang="en-GB" b="1" dirty="0"/>
              <a:t>Source: </a:t>
            </a:r>
            <a:r>
              <a:rPr lang="en-GB" dirty="0"/>
              <a:t>CAA C+F Planner. Predicted industry admissions as of June 2021</a:t>
            </a:r>
            <a:endParaRPr lang="en-US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0AB3A31-1168-494F-B4B0-B98A29731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52635"/>
              </p:ext>
            </p:extLst>
          </p:nvPr>
        </p:nvGraphicFramePr>
        <p:xfrm>
          <a:off x="7285703" y="1376516"/>
          <a:ext cx="5208916" cy="511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AE06789-1CCF-4708-9084-4AC40DBB4209}"/>
              </a:ext>
            </a:extLst>
          </p:cNvPr>
          <p:cNvSpPr/>
          <p:nvPr/>
        </p:nvSpPr>
        <p:spPr>
          <a:xfrm>
            <a:off x="1514167" y="1258532"/>
            <a:ext cx="1533832" cy="150433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424" r="-23424"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00" b="1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D3E1FA-71EE-48D9-83EC-FB8EEE854D1B}"/>
              </a:ext>
            </a:extLst>
          </p:cNvPr>
          <p:cNvSpPr/>
          <p:nvPr/>
        </p:nvSpPr>
        <p:spPr>
          <a:xfrm>
            <a:off x="4399935" y="1258532"/>
            <a:ext cx="1533832" cy="15043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102" r="-37102"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8F2AB5-26C4-47F9-8063-057429CA7C6E}"/>
              </a:ext>
            </a:extLst>
          </p:cNvPr>
          <p:cNvSpPr/>
          <p:nvPr/>
        </p:nvSpPr>
        <p:spPr>
          <a:xfrm>
            <a:off x="1514167" y="1258532"/>
            <a:ext cx="1533832" cy="1504336"/>
          </a:xfrm>
          <a:prstGeom prst="ellipse">
            <a:avLst/>
          </a:prstGeom>
          <a:solidFill>
            <a:srgbClr val="CAC8C8">
              <a:alpha val="34902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ARRIVAL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62C439-C761-4EAC-84E2-12C9607252D6}"/>
              </a:ext>
            </a:extLst>
          </p:cNvPr>
          <p:cNvSpPr/>
          <p:nvPr/>
        </p:nvSpPr>
        <p:spPr>
          <a:xfrm>
            <a:off x="4399935" y="1258532"/>
            <a:ext cx="1533832" cy="1504336"/>
          </a:xfrm>
          <a:prstGeom prst="ellipse">
            <a:avLst/>
          </a:prstGeom>
          <a:solidFill>
            <a:srgbClr val="CAC8C8">
              <a:alpha val="34902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BLADE RUNNER 2049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B8344-A242-4C69-9550-142CEEF69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06852"/>
              </p:ext>
            </p:extLst>
          </p:nvPr>
        </p:nvGraphicFramePr>
        <p:xfrm>
          <a:off x="680584" y="2933242"/>
          <a:ext cx="5769378" cy="355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290">
                  <a:extLst>
                    <a:ext uri="{9D8B030D-6E8A-4147-A177-3AD203B41FA5}">
                      <a16:colId xmlns:a16="http://schemas.microsoft.com/office/drawing/2014/main" val="4184755311"/>
                    </a:ext>
                  </a:extLst>
                </a:gridCol>
                <a:gridCol w="2291990">
                  <a:extLst>
                    <a:ext uri="{9D8B030D-6E8A-4147-A177-3AD203B41FA5}">
                      <a16:colId xmlns:a16="http://schemas.microsoft.com/office/drawing/2014/main" val="3705823055"/>
                    </a:ext>
                  </a:extLst>
                </a:gridCol>
                <a:gridCol w="2881098">
                  <a:extLst>
                    <a:ext uri="{9D8B030D-6E8A-4147-A177-3AD203B41FA5}">
                      <a16:colId xmlns:a16="http://schemas.microsoft.com/office/drawing/2014/main" val="3987099225"/>
                    </a:ext>
                  </a:extLst>
                </a:gridCol>
              </a:tblGrid>
              <a:tr h="88848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Male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64%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67%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712988"/>
                  </a:ext>
                </a:extLst>
              </a:tr>
              <a:tr h="88848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16-34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49%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49%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98666"/>
                  </a:ext>
                </a:extLst>
              </a:tr>
              <a:tr h="88848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18-44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57%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61%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109938"/>
                  </a:ext>
                </a:extLst>
              </a:tr>
              <a:tr h="88848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ABC1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71%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67%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41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9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5E82-B924-4056-A89E-5CA9853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SNAPSHOT: SCI-FI FANS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220AA-1A5C-45EE-B7E1-7275AD522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82225" y="7189564"/>
            <a:ext cx="3116263" cy="246221"/>
          </a:xfrm>
        </p:spPr>
        <p:txBody>
          <a:bodyPr/>
          <a:lstStyle/>
          <a:p>
            <a:r>
              <a:rPr lang="en-GB" dirty="0"/>
              <a:t>Source: GB TGI May 2021, Sci-Fi: Type of film seen at cinema. Indexes vs. average GB adult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43778B-41FB-41BF-ADEF-155B0E98B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Dune’s audience of sci-fi fans are the ideal match for brands in the tech, motors, alcohol &amp; restaurant/takeaway sectors.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F45E1F-772D-4949-A33D-51419B189E5F}"/>
              </a:ext>
            </a:extLst>
          </p:cNvPr>
          <p:cNvGrpSpPr/>
          <p:nvPr/>
        </p:nvGrpSpPr>
        <p:grpSpPr>
          <a:xfrm>
            <a:off x="176481" y="1799531"/>
            <a:ext cx="4447414" cy="4752722"/>
            <a:chOff x="270000" y="1799531"/>
            <a:chExt cx="4447414" cy="4752722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B11F464-5F2A-4EC6-A9FE-54757617BC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1349487"/>
                </p:ext>
              </p:extLst>
            </p:nvPr>
          </p:nvGraphicFramePr>
          <p:xfrm>
            <a:off x="270000" y="1799531"/>
            <a:ext cx="4272503" cy="4752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19E1F1-FF41-4B6D-AD79-1A1372720401}"/>
                </a:ext>
              </a:extLst>
            </p:cNvPr>
            <p:cNvSpPr txBox="1"/>
            <p:nvPr/>
          </p:nvSpPr>
          <p:spPr>
            <a:xfrm>
              <a:off x="3900782" y="3059252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bg2"/>
                  </a:solidFill>
                </a:rPr>
                <a:t>126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229784-4BF1-46F4-B543-E73F9C16A608}"/>
                </a:ext>
              </a:extLst>
            </p:cNvPr>
            <p:cNvSpPr txBox="1"/>
            <p:nvPr/>
          </p:nvSpPr>
          <p:spPr>
            <a:xfrm>
              <a:off x="4039212" y="2232374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bg2"/>
                  </a:solidFill>
                </a:rPr>
                <a:t>127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E79A3-178B-42A7-9E7D-124D7047FFA1}"/>
                </a:ext>
              </a:extLst>
            </p:cNvPr>
            <p:cNvSpPr txBox="1"/>
            <p:nvPr/>
          </p:nvSpPr>
          <p:spPr>
            <a:xfrm>
              <a:off x="3210958" y="4792625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bg2"/>
                  </a:solidFill>
                </a:rPr>
                <a:t>121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EAAB41-F0CA-4CFF-9C7B-751C8FE44908}"/>
                </a:ext>
              </a:extLst>
            </p:cNvPr>
            <p:cNvSpPr txBox="1"/>
            <p:nvPr/>
          </p:nvSpPr>
          <p:spPr>
            <a:xfrm>
              <a:off x="3348943" y="3939603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bg2"/>
                  </a:solidFill>
                </a:rPr>
                <a:t>122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56497B-A7C0-4CDA-BBCD-D6782ADEF057}"/>
                </a:ext>
              </a:extLst>
            </p:cNvPr>
            <p:cNvSpPr txBox="1"/>
            <p:nvPr/>
          </p:nvSpPr>
          <p:spPr>
            <a:xfrm>
              <a:off x="2825544" y="5661214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bg2"/>
                  </a:solidFill>
                </a:rPr>
                <a:t>118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235081-1C70-4EAD-A857-8B3C872212B3}"/>
                </a:ext>
              </a:extLst>
            </p:cNvPr>
            <p:cNvSpPr txBox="1"/>
            <p:nvPr/>
          </p:nvSpPr>
          <p:spPr>
            <a:xfrm>
              <a:off x="352587" y="2277127"/>
              <a:ext cx="335810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LOVE TO BUY NEW GADGETS &amp; APPLIANCES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8A1BCB-ADD9-42E0-A786-A561DA029F7E}"/>
                </a:ext>
              </a:extLst>
            </p:cNvPr>
            <p:cNvSpPr txBox="1"/>
            <p:nvPr/>
          </p:nvSpPr>
          <p:spPr>
            <a:xfrm>
              <a:off x="352587" y="3058810"/>
              <a:ext cx="28271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TRY TO KEEP UP WITH DEVELOPMENTS IN TECH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B39386-9982-42D1-A401-BC37CD74BF89}"/>
                </a:ext>
              </a:extLst>
            </p:cNvPr>
            <p:cNvSpPr txBox="1"/>
            <p:nvPr/>
          </p:nvSpPr>
          <p:spPr>
            <a:xfrm>
              <a:off x="342196" y="3929270"/>
              <a:ext cx="30238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IMPORTANT MY HOUSE IS EQUIPPED WITH LATEST TECH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B84E93-166A-44A6-A434-A1624C34888A}"/>
                </a:ext>
              </a:extLst>
            </p:cNvPr>
            <p:cNvSpPr txBox="1"/>
            <p:nvPr/>
          </p:nvSpPr>
          <p:spPr>
            <a:xfrm>
              <a:off x="331842" y="4798018"/>
              <a:ext cx="28271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LIKE INNOVATIVE HOUSEHOLD DEVICES/APPLIANCES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AFA1FB-7D4E-47E7-B607-7412EFF16D24}"/>
                </a:ext>
              </a:extLst>
            </p:cNvPr>
            <p:cNvSpPr txBox="1"/>
            <p:nvPr/>
          </p:nvSpPr>
          <p:spPr>
            <a:xfrm>
              <a:off x="342196" y="5656375"/>
              <a:ext cx="23178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LIKE TECH THAT MAKES MY LIFE EASIER AT HOME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E86382-FCD2-4311-83AD-8106611DEF3D}"/>
              </a:ext>
            </a:extLst>
          </p:cNvPr>
          <p:cNvGrpSpPr/>
          <p:nvPr/>
        </p:nvGrpSpPr>
        <p:grpSpPr>
          <a:xfrm>
            <a:off x="9036829" y="1799531"/>
            <a:ext cx="4476910" cy="4752722"/>
            <a:chOff x="270000" y="1799531"/>
            <a:chExt cx="4476910" cy="4752722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B446415E-C19A-440F-B9DA-7B92E12CF2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5000282"/>
                </p:ext>
              </p:extLst>
            </p:nvPr>
          </p:nvGraphicFramePr>
          <p:xfrm>
            <a:off x="270000" y="1799531"/>
            <a:ext cx="4272503" cy="4752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5C8251-D84C-4F67-A742-949A8EECED1D}"/>
                </a:ext>
              </a:extLst>
            </p:cNvPr>
            <p:cNvSpPr txBox="1"/>
            <p:nvPr/>
          </p:nvSpPr>
          <p:spPr>
            <a:xfrm>
              <a:off x="3606317" y="3037547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accent4"/>
                  </a:solidFill>
                </a:rPr>
                <a:t>120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E5E4AD-E3D5-48DF-99BF-BEAC5EF09CEC}"/>
                </a:ext>
              </a:extLst>
            </p:cNvPr>
            <p:cNvSpPr txBox="1"/>
            <p:nvPr/>
          </p:nvSpPr>
          <p:spPr>
            <a:xfrm>
              <a:off x="4068708" y="2183214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accent4"/>
                  </a:solidFill>
                </a:rPr>
                <a:t>123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06288D-5AFE-47D4-96D6-4A10D7465152}"/>
                </a:ext>
              </a:extLst>
            </p:cNvPr>
            <p:cNvSpPr txBox="1"/>
            <p:nvPr/>
          </p:nvSpPr>
          <p:spPr>
            <a:xfrm>
              <a:off x="3427269" y="4763129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accent4"/>
                  </a:solidFill>
                </a:rPr>
                <a:t>119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18A286-FF9F-4A06-94C9-05F4E5E893B3}"/>
                </a:ext>
              </a:extLst>
            </p:cNvPr>
            <p:cNvSpPr txBox="1"/>
            <p:nvPr/>
          </p:nvSpPr>
          <p:spPr>
            <a:xfrm>
              <a:off x="3604580" y="3910107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accent4"/>
                  </a:solidFill>
                </a:rPr>
                <a:t>120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C09164-6B94-4A02-8146-2E044E764589}"/>
                </a:ext>
              </a:extLst>
            </p:cNvPr>
            <p:cNvSpPr txBox="1"/>
            <p:nvPr/>
          </p:nvSpPr>
          <p:spPr>
            <a:xfrm>
              <a:off x="2776384" y="5641550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solidFill>
                    <a:schemeClr val="accent4"/>
                  </a:solidFill>
                </a:rPr>
                <a:t>115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652A67-E702-432B-8D57-3DC5C7FD5A32}"/>
                </a:ext>
              </a:extLst>
            </p:cNvPr>
            <p:cNvSpPr txBox="1"/>
            <p:nvPr/>
          </p:nvSpPr>
          <p:spPr>
            <a:xfrm>
              <a:off x="352587" y="2277127"/>
              <a:ext cx="335810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LIKE TO TRY NEW DRINKS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D9B9AF-F043-4861-AEDE-C846581D8908}"/>
                </a:ext>
              </a:extLst>
            </p:cNvPr>
            <p:cNvSpPr txBox="1"/>
            <p:nvPr/>
          </p:nvSpPr>
          <p:spPr>
            <a:xfrm>
              <a:off x="352587" y="3058810"/>
              <a:ext cx="28271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WORTH PAYING MORE FOR GOOD QUALITY BEER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7BF2A3-6150-476C-9EE2-EB20F4D16DDD}"/>
                </a:ext>
              </a:extLst>
            </p:cNvPr>
            <p:cNvSpPr txBox="1"/>
            <p:nvPr/>
          </p:nvSpPr>
          <p:spPr>
            <a:xfrm>
              <a:off x="342196" y="3978430"/>
              <a:ext cx="30238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REALLY ENJOY A NIGHT OUT AT THE PUB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AD0D8B-CE12-4EEA-8C25-BA46BA7D4F72}"/>
                </a:ext>
              </a:extLst>
            </p:cNvPr>
            <p:cNvSpPr txBox="1"/>
            <p:nvPr/>
          </p:nvSpPr>
          <p:spPr>
            <a:xfrm>
              <a:off x="331842" y="4847178"/>
              <a:ext cx="2827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LIKE TO EAT TAKEAWAY MEALS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57B214-FAA9-48B5-AC14-54DD8F1CBD05}"/>
                </a:ext>
              </a:extLst>
            </p:cNvPr>
            <p:cNvSpPr txBox="1"/>
            <p:nvPr/>
          </p:nvSpPr>
          <p:spPr>
            <a:xfrm>
              <a:off x="342196" y="5656375"/>
              <a:ext cx="23178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ENJOY SPLASHING OUT ON A MEAL IN A RESTAURANT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E76F7B-9639-4A80-B68E-D0B2E1C2549D}"/>
              </a:ext>
            </a:extLst>
          </p:cNvPr>
          <p:cNvGrpSpPr/>
          <p:nvPr/>
        </p:nvGrpSpPr>
        <p:grpSpPr>
          <a:xfrm>
            <a:off x="4606655" y="1799531"/>
            <a:ext cx="4447414" cy="4752722"/>
            <a:chOff x="270000" y="1799531"/>
            <a:chExt cx="4447414" cy="4752722"/>
          </a:xfrm>
        </p:grpSpPr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DE8AF53A-E1C8-47D7-A56D-7B78C1F98C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10378472"/>
                </p:ext>
              </p:extLst>
            </p:nvPr>
          </p:nvGraphicFramePr>
          <p:xfrm>
            <a:off x="270000" y="1799531"/>
            <a:ext cx="4272503" cy="4752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12BE6D-5071-435F-A6F1-A57F2EA0B42B}"/>
                </a:ext>
              </a:extLst>
            </p:cNvPr>
            <p:cNvSpPr txBox="1"/>
            <p:nvPr/>
          </p:nvSpPr>
          <p:spPr>
            <a:xfrm>
              <a:off x="3419621" y="3059252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/>
                <a:t>126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B8860B-8210-4556-A9FA-88A8BA4DB2AA}"/>
                </a:ext>
              </a:extLst>
            </p:cNvPr>
            <p:cNvSpPr txBox="1"/>
            <p:nvPr/>
          </p:nvSpPr>
          <p:spPr>
            <a:xfrm>
              <a:off x="4039212" y="2232374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/>
                <a:t>131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0A46B1-7DE2-40EB-8828-121F36FF1E9B}"/>
                </a:ext>
              </a:extLst>
            </p:cNvPr>
            <p:cNvSpPr txBox="1"/>
            <p:nvPr/>
          </p:nvSpPr>
          <p:spPr>
            <a:xfrm>
              <a:off x="2825544" y="4801519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/>
                <a:t>121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E16681-659C-4D39-9F57-2DB3FB025FB7}"/>
                </a:ext>
              </a:extLst>
            </p:cNvPr>
            <p:cNvSpPr txBox="1"/>
            <p:nvPr/>
          </p:nvSpPr>
          <p:spPr>
            <a:xfrm>
              <a:off x="3169357" y="3917988"/>
              <a:ext cx="678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/>
                <a:t>124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55A91B-1415-4D97-9295-D073CA9858E3}"/>
                </a:ext>
              </a:extLst>
            </p:cNvPr>
            <p:cNvSpPr txBox="1"/>
            <p:nvPr/>
          </p:nvSpPr>
          <p:spPr>
            <a:xfrm>
              <a:off x="2149970" y="5644753"/>
              <a:ext cx="5940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/>
                <a:t>115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88DAEC3-8EB9-41DD-B06C-972ABAB3C8F3}"/>
                </a:ext>
              </a:extLst>
            </p:cNvPr>
            <p:cNvSpPr txBox="1"/>
            <p:nvPr/>
          </p:nvSpPr>
          <p:spPr>
            <a:xfrm>
              <a:off x="352587" y="2277127"/>
              <a:ext cx="335810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I LIKE DRIVING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2C6F20-18C9-4EC2-B7CE-2E3C61DAC0D1}"/>
                </a:ext>
              </a:extLst>
            </p:cNvPr>
            <p:cNvSpPr txBox="1"/>
            <p:nvPr/>
          </p:nvSpPr>
          <p:spPr>
            <a:xfrm>
              <a:off x="342196" y="3120807"/>
              <a:ext cx="2827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LIKE INNOVATIVE CARS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DBAA55-FADA-41A8-901B-049749CD731D}"/>
                </a:ext>
              </a:extLst>
            </p:cNvPr>
            <p:cNvSpPr txBox="1"/>
            <p:nvPr/>
          </p:nvSpPr>
          <p:spPr>
            <a:xfrm>
              <a:off x="321414" y="3991616"/>
              <a:ext cx="30238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ALL NEWS CARS SHOULD BE ELECTRIC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9B1FE0-D2AB-4ABF-BCFD-7B5188903315}"/>
                </a:ext>
              </a:extLst>
            </p:cNvPr>
            <p:cNvSpPr txBox="1"/>
            <p:nvPr/>
          </p:nvSpPr>
          <p:spPr>
            <a:xfrm>
              <a:off x="331842" y="4860364"/>
              <a:ext cx="282716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SPENT &gt;£22.5k ON THEIR LAST CAR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639816-D588-4D63-838B-338CE40CA6D3}"/>
                </a:ext>
              </a:extLst>
            </p:cNvPr>
            <p:cNvSpPr txBox="1"/>
            <p:nvPr/>
          </p:nvSpPr>
          <p:spPr>
            <a:xfrm>
              <a:off x="321414" y="5635593"/>
              <a:ext cx="16708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FFFFFF"/>
                  </a:solidFill>
                </a:rPr>
                <a:t>INTEND TO BUY A CAR IN NEXT 12 MONTHS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B24A2D6-26DB-440F-A2EA-5E8311C05CD1}"/>
              </a:ext>
            </a:extLst>
          </p:cNvPr>
          <p:cNvSpPr/>
          <p:nvPr/>
        </p:nvSpPr>
        <p:spPr>
          <a:xfrm>
            <a:off x="238322" y="1413071"/>
            <a:ext cx="416301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TECHNOLOGY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EBEB4FA-AA53-4A5D-A75E-1B1C604D135C}"/>
              </a:ext>
            </a:extLst>
          </p:cNvPr>
          <p:cNvSpPr/>
          <p:nvPr/>
        </p:nvSpPr>
        <p:spPr>
          <a:xfrm>
            <a:off x="4678851" y="1413071"/>
            <a:ext cx="405219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MOTORS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989B0C8-F813-4090-9563-6AF35FA69F41}"/>
              </a:ext>
            </a:extLst>
          </p:cNvPr>
          <p:cNvSpPr/>
          <p:nvPr/>
        </p:nvSpPr>
        <p:spPr>
          <a:xfrm>
            <a:off x="9119416" y="1413071"/>
            <a:ext cx="41790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ALCOHOL &amp; FOOD</a:t>
            </a:r>
          </a:p>
        </p:txBody>
      </p:sp>
    </p:spTree>
    <p:extLst>
      <p:ext uri="{BB962C8B-B14F-4D97-AF65-F5344CB8AC3E}">
        <p14:creationId xmlns:p14="http://schemas.microsoft.com/office/powerpoint/2010/main" val="9226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4B9F03D9-2B03-1B46-9E4E-AF5BDA70FAD6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BA9F80D9-4C9E-3646-9128-55C733CFCFFA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2D957F66-2E62-AF45-89E2-EFF4CE047983}"/>
    </a:ext>
  </a:extLst>
</a:theme>
</file>

<file path=ppt/theme/theme12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1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C6E2553F-1800-FF44-A99B-F190D6BDA0FB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F42B4113-7D75-1742-BAD8-F2115512947F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0C05DE05-57DE-EC43-93F8-0F47418AD718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77D2BE2C-4F9E-A04C-A456-227C2C097814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984D1FED-D5A5-6C48-8727-D7E8A47D75B3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66DD7B46-FE08-E64D-8C17-7647794C420B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9092EFB8-A9CD-9D46-ADE9-1028CD8DB5B6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52D6F781-72C9-594C-804A-B28FA2E91EC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555</Words>
  <Application>Microsoft Office PowerPoint</Application>
  <PresentationFormat>Custom</PresentationFormat>
  <Paragraphs>88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ＭＳ Ｐゴシック</vt:lpstr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2_Copy Slides</vt:lpstr>
      <vt:lpstr>think-cell Slide</vt:lpstr>
      <vt:lpstr>PowerPoint Presentation</vt:lpstr>
      <vt:lpstr>dune</vt:lpstr>
      <vt:lpstr>DUNE WILL BE A ‘MUST SEE on the BIG SCREEN’ SPECTACLE</vt:lpstr>
      <vt:lpstr>DUNE WILL DELIVER A YOUNG, AFFLUENT MALE AUDIENCE</vt:lpstr>
      <vt:lpstr>SNAPSHOT: SCI-FI FANS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2020-02-06T16:45:40Z</dcterms:created>
  <dcterms:modified xsi:type="dcterms:W3CDTF">2021-06-16T14:53:14Z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