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67.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heme/theme9.xml" ContentType="application/vnd.openxmlformats-officedocument.theme+xml"/>
  <Override PartName="/ppt/tags/tag7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 id="2147483924" r:id="rId11"/>
    <p:sldMasterId id="2147483950" r:id="rId12"/>
    <p:sldMasterId id="2147483984" r:id="rId13"/>
    <p:sldMasterId id="2147483998" r:id="rId14"/>
  </p:sldMasterIdLst>
  <p:notesMasterIdLst>
    <p:notesMasterId r:id="rId19"/>
  </p:notesMasterIdLst>
  <p:handoutMasterIdLst>
    <p:handoutMasterId r:id="rId20"/>
  </p:handoutMasterIdLst>
  <p:sldIdLst>
    <p:sldId id="444" r:id="rId15"/>
    <p:sldId id="445" r:id="rId16"/>
    <p:sldId id="446" r:id="rId17"/>
    <p:sldId id="447" r:id="rId18"/>
  </p:sldIdLst>
  <p:sldSz cx="13442950" cy="7561263"/>
  <p:notesSz cx="6797675" cy="9926638"/>
  <p:custDataLst>
    <p:tags r:id="rId21"/>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DFDEDE"/>
    <a:srgbClr val="000000"/>
    <a:srgbClr val="CAC8C8"/>
    <a:srgbClr val="8547AD"/>
    <a:srgbClr val="33006F"/>
    <a:srgbClr val="0099A8"/>
    <a:srgbClr val="EA576C"/>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5064" autoAdjust="0"/>
  </p:normalViewPr>
  <p:slideViewPr>
    <p:cSldViewPr snapToGrid="0">
      <p:cViewPr varScale="1">
        <p:scale>
          <a:sx n="77" d="100"/>
          <a:sy n="77" d="100"/>
        </p:scale>
        <p:origin x="120"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tags" Target="tags/tag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t>% ABC1 Adults</a:t>
            </a:r>
            <a:endParaRPr lang="en-US" sz="900" dirty="0"/>
          </a:p>
        </c:rich>
      </c:tx>
      <c:layout>
        <c:manualLayout>
          <c:xMode val="edge"/>
          <c:yMode val="edge"/>
          <c:x val="0.4679432937659852"/>
          <c:y val="2.586403703404257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3.5560429966071484E-2"/>
          <c:y val="9.1675181094081348E-2"/>
          <c:w val="0.95231046074466308"/>
          <c:h val="0.78750901422786801"/>
        </c:manualLayout>
      </c:layout>
      <c:barChart>
        <c:barDir val="col"/>
        <c:grouping val="clustered"/>
        <c:varyColors val="0"/>
        <c:ser>
          <c:idx val="0"/>
          <c:order val="0"/>
          <c:tx>
            <c:strRef>
              <c:f>Sheet1!$B$1</c:f>
              <c:strCache>
                <c:ptCount val="1"/>
                <c:pt idx="0">
                  <c:v>% ABC1
</c:v>
                </c:pt>
              </c:strCache>
            </c:strRef>
          </c:tx>
          <c:spPr>
            <a:solidFill>
              <a:schemeClr val="accent3"/>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A0E-4848-B59D-FCE812B6494B}"/>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7A0E-4848-B59D-FCE812B6494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A0E-4848-B59D-FCE812B6494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A0E-4848-B59D-FCE812B649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Downton Abbey 2</c:v>
                </c:pt>
                <c:pt idx="1">
                  <c:v>Death On The Nile</c:v>
                </c:pt>
                <c:pt idx="2">
                  <c:v>Belfast</c:v>
                </c:pt>
                <c:pt idx="3">
                  <c:v>Elvis</c:v>
                </c:pt>
                <c:pt idx="4">
                  <c:v>Avatar 2</c:v>
                </c:pt>
                <c:pt idx="5">
                  <c:v>Top Gun: Maverick</c:v>
                </c:pt>
                <c:pt idx="6">
                  <c:v>Mission: Impossible 7</c:v>
                </c:pt>
                <c:pt idx="7">
                  <c:v>Fantastic Beasts: The Secrets Of Dumbledore</c:v>
                </c:pt>
              </c:strCache>
            </c:strRef>
          </c:cat>
          <c:val>
            <c:numRef>
              <c:f>Sheet1!$B$2:$B$9</c:f>
              <c:numCache>
                <c:formatCode>0%</c:formatCode>
                <c:ptCount val="8"/>
                <c:pt idx="0">
                  <c:v>0.77810000000000001</c:v>
                </c:pt>
                <c:pt idx="1">
                  <c:v>0.70169999999999999</c:v>
                </c:pt>
                <c:pt idx="2">
                  <c:v>0.7</c:v>
                </c:pt>
                <c:pt idx="3">
                  <c:v>0.67559999999999998</c:v>
                </c:pt>
                <c:pt idx="4">
                  <c:v>0.6361</c:v>
                </c:pt>
                <c:pt idx="5">
                  <c:v>0.63270000000000004</c:v>
                </c:pt>
                <c:pt idx="6">
                  <c:v>0.62519999999999998</c:v>
                </c:pt>
                <c:pt idx="7">
                  <c:v>0.59470000000000001</c:v>
                </c:pt>
              </c:numCache>
            </c:numRef>
          </c:val>
          <c:extLst>
            <c:ext xmlns:c16="http://schemas.microsoft.com/office/drawing/2014/chart" uri="{C3380CC4-5D6E-409C-BE32-E72D297353CC}">
              <c16:uniqueId val="{00000004-7A0E-4848-B59D-FCE812B6494B}"/>
            </c:ext>
          </c:extLst>
        </c:ser>
        <c:dLbls>
          <c:showLegendKey val="0"/>
          <c:showVal val="0"/>
          <c:showCatName val="0"/>
          <c:showSerName val="0"/>
          <c:showPercent val="0"/>
          <c:showBubbleSize val="0"/>
        </c:dLbls>
        <c:gapWidth val="170"/>
        <c:axId val="206424944"/>
        <c:axId val="206425272"/>
      </c:barChart>
      <c:catAx>
        <c:axId val="206424944"/>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206425272"/>
        <c:crosses val="autoZero"/>
        <c:auto val="1"/>
        <c:lblAlgn val="ctr"/>
        <c:lblOffset val="100"/>
        <c:noMultiLvlLbl val="0"/>
      </c:catAx>
      <c:valAx>
        <c:axId val="206425272"/>
        <c:scaling>
          <c:orientation val="minMax"/>
          <c:max val="0.9"/>
        </c:scaling>
        <c:delete val="0"/>
        <c:axPos val="l"/>
        <c:majorGridlines>
          <c:spPr>
            <a:ln w="9525" cap="flat" cmpd="sng" algn="ctr">
              <a:solidFill>
                <a:schemeClr val="accent5">
                  <a:lumMod val="40000"/>
                  <a:lumOff val="60000"/>
                </a:schemeClr>
              </a:solidFill>
              <a:round/>
            </a:ln>
            <a:effectLst/>
          </c:spPr>
        </c:majorGridlines>
        <c:numFmt formatCode="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64249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1/7/2022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1/7/2022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92987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07.xml"/><Relationship Id="rId1" Type="http://schemas.openxmlformats.org/officeDocument/2006/relationships/vmlDrawing" Target="../drawings/vmlDrawing10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11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4.xml"/><Relationship Id="rId1" Type="http://schemas.openxmlformats.org/officeDocument/2006/relationships/vmlDrawing" Target="../drawings/vmlDrawing1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8.emf"/><Relationship Id="rId2" Type="http://schemas.openxmlformats.org/officeDocument/2006/relationships/tags" Target="../tags/tag115.xml"/><Relationship Id="rId1" Type="http://schemas.openxmlformats.org/officeDocument/2006/relationships/vmlDrawing" Target="../drawings/vmlDrawing1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2.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4.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0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0848"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313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187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17496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289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7134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3920"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1" name="Picture 10"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43907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494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56012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37872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596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42191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699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5093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801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7338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904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5352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74684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2188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792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131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91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7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2788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2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59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612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4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367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7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164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85"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29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914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885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4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638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3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74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43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022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541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64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4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89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2840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42882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6721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0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211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517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39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4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40834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3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57"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8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0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2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4458" y="5786517"/>
            <a:ext cx="12305338"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5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257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9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6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9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1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6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8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9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9985"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09"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0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imagery </a:t>
            </a:r>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5148264"/>
            <a:ext cx="4670102"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2267" y="5226050"/>
            <a:ext cx="4173879"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5657" y="4102418"/>
            <a:ext cx="4170490"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395413"/>
            <a:ext cx="12695650"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54208" y="6338248"/>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54208" y="6515700"/>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381060" y="1395414"/>
            <a:ext cx="12695650"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7" name="Text Placeholder 16"/>
          <p:cNvSpPr>
            <a:spLocks noGrp="1"/>
          </p:cNvSpPr>
          <p:nvPr>
            <p:ph type="body" sz="quarter" idx="20"/>
          </p:nvPr>
        </p:nvSpPr>
        <p:spPr bwMode="gray">
          <a:xfrm>
            <a:off x="-1" y="5148264"/>
            <a:ext cx="4670102"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381061" y="5218430"/>
            <a:ext cx="4145086"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367041" y="4148139"/>
            <a:ext cx="4159104"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6" y="15849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2545" y="1895312"/>
            <a:ext cx="4148197"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4670103" y="1395413"/>
            <a:ext cx="8406608"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395413"/>
            <a:ext cx="4119682"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60736"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60736" y="6265909"/>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71689" y="1395413"/>
            <a:ext cx="4113860"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4656786"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56786"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395413"/>
            <a:ext cx="4130268"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8911094"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11094"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704525"/>
            <a:ext cx="199209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381060" y="4134929"/>
            <a:ext cx="199209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381061" y="4312382"/>
            <a:ext cx="1987378"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2531931" y="2806107"/>
            <a:ext cx="1992314"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2531931" y="5245685"/>
            <a:ext cx="1964145"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2531931" y="5423137"/>
            <a:ext cx="1964145"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4670101" y="1704527"/>
            <a:ext cx="1992314"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4670102" y="4134929"/>
            <a:ext cx="198998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4670102" y="4312382"/>
            <a:ext cx="198998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6804489" y="2806107"/>
            <a:ext cx="1981061"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6804489" y="5245685"/>
            <a:ext cx="198106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6804489" y="5423138"/>
            <a:ext cx="198106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8946441" y="1704525"/>
            <a:ext cx="1992314"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8946441" y="4133355"/>
            <a:ext cx="198574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8946441" y="4310808"/>
            <a:ext cx="198574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11097313" y="2804534"/>
            <a:ext cx="1992314"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11097313" y="5244110"/>
            <a:ext cx="197939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11097313" y="5421563"/>
            <a:ext cx="197939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946276"/>
            <a:ext cx="414508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76317" y="4695144"/>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4872593"/>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81696" y="1946276"/>
            <a:ext cx="4103854"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4676954" y="4695144"/>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4872593"/>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946276"/>
            <a:ext cx="4130268"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8941699" y="4695144"/>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4872593"/>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468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4683308"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4683308" y="1590998"/>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8856323"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8856323" y="1589424"/>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6803621" y="1946275"/>
            <a:ext cx="4128567"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3613870" y="1946276"/>
            <a:ext cx="3046212"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11097315" y="1946276"/>
            <a:ext cx="1979396"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11072191" y="4102376"/>
            <a:ext cx="1979396"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392654" y="4102374"/>
            <a:ext cx="3055940"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392654" y="1946278"/>
            <a:ext cx="3055940"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4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3" y="6917309"/>
            <a:ext cx="879606"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1441"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0950"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40458"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2" y="6918217"/>
            <a:ext cx="916662"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9487"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8988"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21679"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1"/>
            <a:ext cx="13442950"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5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2531932" y="1395413"/>
            <a:ext cx="8400256"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hasCustomPrompt="1"/>
          </p:nvPr>
        </p:nvSpPr>
        <p:spPr bwMode="gray">
          <a:xfrm>
            <a:off x="-1" y="852140"/>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376755"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4665329"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8953903"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376755"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4665329"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8953903"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hasCustomPrompt="1"/>
          </p:nvPr>
        </p:nvSpPr>
        <p:spPr bwMode="gray">
          <a:xfrm>
            <a:off x="381060" y="1395414"/>
            <a:ext cx="12695650"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1" y="6802438"/>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6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8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0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38614" y="34482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42610" y="344893"/>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3777"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365918" y="5103814"/>
            <a:ext cx="1233169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1" y="7"/>
            <a:ext cx="13442950"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68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4634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7873"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076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889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9203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992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67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0945"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6100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196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181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0027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299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4429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401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386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504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395415"/>
            <a:ext cx="10555363" cy="4300537"/>
          </a:xfrm>
          <a:ln w="6350" cmpd="sng">
            <a:noFill/>
            <a:prstDash val="lgDash"/>
          </a:ln>
        </p:spPr>
        <p:txBody>
          <a:bodyPr anchor="ctr" anchorCtr="1"/>
          <a:lstStyle>
            <a:lvl1pPr algn="ctr">
              <a:lnSpc>
                <a:spcPts val="6599"/>
              </a:lnSpc>
              <a:buNone/>
              <a:defRPr sz="6599"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28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606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2656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3922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6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3247"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07/01/2022</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4259495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1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2640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1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val="0"/>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28664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5272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8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622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2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19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128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5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56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28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613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30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847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802738"/>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3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247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5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650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7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0474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40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489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4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3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0069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47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925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9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883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5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78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982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6538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oleObject" Target="../embeddings/oleObject74.bin"/><Relationship Id="rId2" Type="http://schemas.openxmlformats.org/officeDocument/2006/relationships/slideLayout" Target="../slideLayouts/slideLayout69.xml"/><Relationship Id="rId16" Type="http://schemas.openxmlformats.org/officeDocument/2006/relationships/tags" Target="../tags/tag7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vmlDrawing" Target="../drawings/vmlDrawing74.vml"/><Relationship Id="rId10" Type="http://schemas.openxmlformats.org/officeDocument/2006/relationships/slideLayout" Target="../slideLayouts/slideLayout77.xml"/><Relationship Id="rId19" Type="http://schemas.openxmlformats.org/officeDocument/2006/relationships/image" Target="../media/image2.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ags" Target="../tags/tag86.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5.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vmlDrawing" Target="../drawings/vmlDrawing85.v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image" Target="../media/image4.emf"/><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1.emf"/><Relationship Id="rId10" Type="http://schemas.openxmlformats.org/officeDocument/2006/relationships/slideLayout" Target="../slideLayouts/slideLayout90.xml"/><Relationship Id="rId19" Type="http://schemas.openxmlformats.org/officeDocument/2006/relationships/theme" Target="../theme/theme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oleObject" Target="../embeddings/oleObject85.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2.xml"/><Relationship Id="rId18" Type="http://schemas.openxmlformats.org/officeDocument/2006/relationships/image" Target="../media/image8.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1.emf"/><Relationship Id="rId2" Type="http://schemas.openxmlformats.org/officeDocument/2006/relationships/slideLayout" Target="../slideLayouts/slideLayout100.xml"/><Relationship Id="rId16" Type="http://schemas.openxmlformats.org/officeDocument/2006/relationships/oleObject" Target="../embeddings/oleObject104.bin"/><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ags" Target="../tags/tag105.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vmlDrawing" Target="../drawings/vmlDrawing104.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tags" Target="../tags/tag11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vmlDrawing" Target="../drawings/vmlDrawing115.v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image" Target="../media/image9.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theme" Target="../theme/theme13.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image" Target="../media/image1.emf"/><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oleObject" Target="../embeddings/oleObject115.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2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vmlDrawing" Target="../drawings/vmlDrawing23.v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oleObject" Target="../embeddings/oleObject2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oleObject" Target="../embeddings/oleObject42.bin"/><Relationship Id="rId2" Type="http://schemas.openxmlformats.org/officeDocument/2006/relationships/slideLayout" Target="../slideLayouts/slideLayout42.xml"/><Relationship Id="rId16" Type="http://schemas.openxmlformats.org/officeDocument/2006/relationships/tags" Target="../tags/tag4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vmlDrawing" Target="../drawings/vmlDrawing42.vml"/><Relationship Id="rId10" Type="http://schemas.openxmlformats.org/officeDocument/2006/relationships/slideLayout" Target="../slideLayouts/slideLayout50.xml"/><Relationship Id="rId19" Type="http://schemas.openxmlformats.org/officeDocument/2006/relationships/image" Target="../media/image2.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6.bin"/><Relationship Id="rId5" Type="http://schemas.openxmlformats.org/officeDocument/2006/relationships/tags" Target="../tags/tag57.xml"/><Relationship Id="rId4" Type="http://schemas.openxmlformats.org/officeDocument/2006/relationships/vmlDrawing" Target="../drawings/vmlDrawing56.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9.vml"/><Relationship Id="rId3" Type="http://schemas.openxmlformats.org/officeDocument/2006/relationships/slideLayout" Target="../slideLayouts/slideLayout58.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emf"/><Relationship Id="rId5" Type="http://schemas.openxmlformats.org/officeDocument/2006/relationships/slideLayout" Target="../slideLayouts/slideLayout60.xml"/><Relationship Id="rId10" Type="http://schemas.openxmlformats.org/officeDocument/2006/relationships/oleObject" Target="../embeddings/oleObject59.bin"/><Relationship Id="rId4" Type="http://schemas.openxmlformats.org/officeDocument/2006/relationships/slideLayout" Target="../slideLayouts/slideLayout59.xml"/><Relationship Id="rId9" Type="http://schemas.openxmlformats.org/officeDocument/2006/relationships/tags" Target="../tags/tag60.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64.xml"/><Relationship Id="rId7" Type="http://schemas.openxmlformats.org/officeDocument/2006/relationships/vmlDrawing" Target="../drawings/vmlDrawing65.v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6.xml"/><Relationship Id="rId10"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oleObject" Target="../embeddings/oleObject65.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1.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tags" Target="../tags/tag7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vmlDrawing" Target="../drawings/vmlDrawing73.vml"/><Relationship Id="rId1" Type="http://schemas.openxmlformats.org/officeDocument/2006/relationships/theme" Target="../theme/theme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73"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75825"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9"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2"/>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7"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9900205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07"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ts val="1899"/>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ts val="1899"/>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ts val="1599"/>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7089"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10" name="Straight Connector 9"/>
          <p:cNvCxnSpPr/>
          <p:nvPr userDrawn="1"/>
        </p:nvCxnSpPr>
        <p:spPr bwMode="gray">
          <a:xfrm>
            <a:off x="1" y="664738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2" name="Picture 1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51316" y="6854435"/>
            <a:ext cx="1202416" cy="418462"/>
          </a:xfrm>
          <a:prstGeom prst="rect">
            <a:avLst/>
          </a:prstGeom>
        </p:spPr>
      </p:pic>
      <p:pic>
        <p:nvPicPr>
          <p:cNvPr id="13" name="Picture 1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029312" y="6957529"/>
            <a:ext cx="1235710" cy="195580"/>
          </a:xfrm>
          <a:prstGeom prst="rect">
            <a:avLst/>
          </a:prstGeom>
        </p:spPr>
      </p:pic>
      <p:cxnSp>
        <p:nvCxnSpPr>
          <p:cNvPr id="14" name="Straight Connector 13"/>
          <p:cNvCxnSpPr/>
          <p:nvPr userDrawn="1"/>
        </p:nvCxnSpPr>
        <p:spPr>
          <a:xfrm>
            <a:off x="1790300" y="6776186"/>
            <a:ext cx="0" cy="5775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39403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8800"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descr="DCM LEFT LOGO ALL-05.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318135187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2105"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95672870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37"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3601"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4" name="Picture 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3057"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7393"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65"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6609"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2753"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8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4U4BQW9OEk" TargetMode="External"/><Relationship Id="rId2" Type="http://schemas.openxmlformats.org/officeDocument/2006/relationships/notesSlide" Target="../notesSlides/notesSlide1.xml"/><Relationship Id="rId1" Type="http://schemas.openxmlformats.org/officeDocument/2006/relationships/slideLayout" Target="../slideLayouts/slideLayout111.xml"/><Relationship Id="rId5" Type="http://schemas.openxmlformats.org/officeDocument/2006/relationships/hyperlink" Target="https://www.youtube.com/watch?v=TYnITeDfaA4"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DOWNTON ABBEY: A NEW ERA</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t>The Crawleys are back for another blockbuster cinema event</a:t>
            </a:r>
            <a:endParaRPr lang="en-US" dirty="0"/>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933067" y="7210819"/>
            <a:ext cx="3116263" cy="184666"/>
          </a:xfrm>
        </p:spPr>
        <p:txBody>
          <a:bodyPr/>
          <a:lstStyle/>
          <a:p>
            <a:r>
              <a:rPr lang="en-GB" sz="1200" b="1" dirty="0"/>
              <a:t>RELEASE DATE: 18 MARCH 2022</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135146"/>
            <a:ext cx="7141690" cy="5498097"/>
          </a:xfrm>
        </p:spPr>
        <p:txBody>
          <a:bodyPr/>
          <a:lstStyle/>
          <a:p>
            <a:pPr>
              <a:lnSpc>
                <a:spcPts val="1800"/>
              </a:lnSpc>
            </a:pPr>
            <a:r>
              <a:rPr lang="en-GB" sz="1400" b="0" dirty="0">
                <a:solidFill>
                  <a:schemeClr val="bg1"/>
                </a:solidFill>
                <a:latin typeface="Arial" pitchFamily="34" charset="0"/>
                <a:cs typeface="Arial" pitchFamily="34" charset="0"/>
              </a:rPr>
              <a:t>Having ventured to the big screen for the first time in 2019, the Crawley family return in 2022 inviting audiences to “the grandest escape of the year”. With Lady Violet having come into possession of a villa in the south of France, the family and their loyal attendants all step away from their English countryside estate and head for the sunny French Riviera. </a:t>
            </a:r>
          </a:p>
          <a:p>
            <a:pPr>
              <a:lnSpc>
                <a:spcPts val="1800"/>
              </a:lnSpc>
            </a:pPr>
            <a:endParaRPr lang="en-GB" sz="1400" b="0" dirty="0">
              <a:solidFill>
                <a:schemeClr val="bg1"/>
              </a:solidFill>
              <a:latin typeface="Arial" pitchFamily="34" charset="0"/>
              <a:cs typeface="Arial" pitchFamily="34" charset="0"/>
            </a:endParaRPr>
          </a:p>
          <a:p>
            <a:pPr>
              <a:lnSpc>
                <a:spcPts val="1800"/>
              </a:lnSpc>
            </a:pPr>
            <a:r>
              <a:rPr lang="en-GB" sz="1400" b="0" dirty="0">
                <a:solidFill>
                  <a:schemeClr val="bg1"/>
                </a:solidFill>
                <a:latin typeface="Arial" pitchFamily="34" charset="0"/>
                <a:cs typeface="Arial" pitchFamily="34" charset="0"/>
              </a:rPr>
              <a:t>This second film will take events right up to the very end of the 1920s and writer Julian Fellowes has promised that audiences can expect an “unashamedly feel-good film”. </a:t>
            </a:r>
          </a:p>
          <a:p>
            <a:pPr>
              <a:lnSpc>
                <a:spcPts val="1800"/>
              </a:lnSpc>
            </a:pPr>
            <a:endParaRPr lang="en-GB" b="0" dirty="0"/>
          </a:p>
          <a:p>
            <a:pPr>
              <a:lnSpc>
                <a:spcPts val="1800"/>
              </a:lnSpc>
            </a:pPr>
            <a:r>
              <a:rPr lang="en-GB" altLang="en-US" sz="1400" dirty="0">
                <a:solidFill>
                  <a:schemeClr val="bg1"/>
                </a:solidFill>
                <a:latin typeface="Arial" pitchFamily="34" charset="0"/>
                <a:cs typeface="Arial" pitchFamily="34" charset="0"/>
              </a:rPr>
              <a:t>CAST</a:t>
            </a:r>
          </a:p>
          <a:p>
            <a:pPr>
              <a:lnSpc>
                <a:spcPts val="1800"/>
              </a:lnSpc>
            </a:pPr>
            <a:r>
              <a:rPr lang="en-GB" sz="1400" b="0" dirty="0">
                <a:solidFill>
                  <a:schemeClr val="bg1"/>
                </a:solidFill>
                <a:latin typeface="Arial" pitchFamily="34" charset="0"/>
                <a:cs typeface="Arial" pitchFamily="34" charset="0"/>
              </a:rPr>
              <a:t>Maggie Smith, Hugh Bonneville, Michelle Dockery, Hugh Dancy, Elizabeth McGovern, </a:t>
            </a:r>
          </a:p>
          <a:p>
            <a:pPr>
              <a:lnSpc>
                <a:spcPts val="1800"/>
              </a:lnSpc>
            </a:pPr>
            <a:r>
              <a:rPr lang="en-GB" sz="1400" b="0" dirty="0">
                <a:solidFill>
                  <a:schemeClr val="bg1"/>
                </a:solidFill>
                <a:latin typeface="Arial" pitchFamily="34" charset="0"/>
                <a:cs typeface="Arial" pitchFamily="34" charset="0"/>
              </a:rPr>
              <a:t>Jim Carter and Dominic West</a:t>
            </a:r>
          </a:p>
          <a:p>
            <a:pPr>
              <a:lnSpc>
                <a:spcPts val="1800"/>
              </a:lnSpc>
            </a:pPr>
            <a:r>
              <a:rPr lang="en-GB" sz="1400" b="0" dirty="0">
                <a:solidFill>
                  <a:schemeClr val="bg1"/>
                </a:solidFill>
                <a:latin typeface="Arial" pitchFamily="34" charset="0"/>
                <a:cs typeface="Arial" pitchFamily="34" charset="0"/>
              </a:rPr>
              <a:t> </a:t>
            </a:r>
            <a:endParaRPr lang="en-GB" sz="1400" dirty="0"/>
          </a:p>
          <a:p>
            <a:pPr>
              <a:lnSpc>
                <a:spcPts val="1800"/>
              </a:lnSpc>
            </a:pPr>
            <a:r>
              <a:rPr lang="en-GB" altLang="en-US" sz="1400" dirty="0">
                <a:solidFill>
                  <a:schemeClr val="bg1"/>
                </a:solidFill>
                <a:latin typeface="Arial" pitchFamily="34" charset="0"/>
                <a:cs typeface="Arial" pitchFamily="34" charset="0"/>
              </a:rPr>
              <a:t>KEY STATS </a:t>
            </a:r>
          </a:p>
          <a:p>
            <a:pPr>
              <a:lnSpc>
                <a:spcPts val="1800"/>
              </a:lnSpc>
            </a:pPr>
            <a:r>
              <a:rPr lang="en-GB" altLang="en-US" sz="1400" b="0" dirty="0">
                <a:solidFill>
                  <a:schemeClr val="bg1"/>
                </a:solidFill>
                <a:latin typeface="Arial" pitchFamily="34" charset="0"/>
                <a:cs typeface="Arial" pitchFamily="34" charset="0"/>
              </a:rPr>
              <a:t>The first </a:t>
            </a:r>
            <a:r>
              <a:rPr lang="en-GB" altLang="en-US" sz="1400" b="0" i="1" dirty="0">
                <a:solidFill>
                  <a:schemeClr val="bg1"/>
                </a:solidFill>
                <a:latin typeface="Arial" pitchFamily="34" charset="0"/>
                <a:cs typeface="Arial" pitchFamily="34" charset="0"/>
              </a:rPr>
              <a:t>Downton Abbey </a:t>
            </a:r>
            <a:r>
              <a:rPr lang="en-GB" altLang="en-US" sz="1400" b="0" dirty="0">
                <a:solidFill>
                  <a:schemeClr val="bg1"/>
                </a:solidFill>
                <a:latin typeface="Arial" pitchFamily="34" charset="0"/>
                <a:cs typeface="Arial" pitchFamily="34" charset="0"/>
              </a:rPr>
              <a:t>movie grossed £28m at the UK box office, making it the 10</a:t>
            </a:r>
            <a:r>
              <a:rPr lang="en-GB" altLang="en-US" sz="1400" b="0" baseline="30000" dirty="0">
                <a:solidFill>
                  <a:schemeClr val="bg1"/>
                </a:solidFill>
                <a:latin typeface="Arial" pitchFamily="34" charset="0"/>
                <a:cs typeface="Arial" pitchFamily="34" charset="0"/>
              </a:rPr>
              <a:t>th</a:t>
            </a:r>
            <a:r>
              <a:rPr lang="en-GB" altLang="en-US" sz="1400" b="0" dirty="0">
                <a:solidFill>
                  <a:schemeClr val="bg1"/>
                </a:solidFill>
                <a:latin typeface="Arial" pitchFamily="34" charset="0"/>
                <a:cs typeface="Arial" pitchFamily="34" charset="0"/>
              </a:rPr>
              <a:t> biggest film of 2019.</a:t>
            </a:r>
          </a:p>
          <a:p>
            <a:pPr>
              <a:lnSpc>
                <a:spcPts val="1800"/>
              </a:lnSpc>
            </a:pPr>
            <a:endParaRPr lang="en-GB" altLang="en-US" sz="1400" b="0" i="1" dirty="0">
              <a:solidFill>
                <a:schemeClr val="bg1"/>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EST. INDUSTRY ADMISSIONS</a:t>
            </a:r>
          </a:p>
          <a:p>
            <a:pPr>
              <a:lnSpc>
                <a:spcPts val="1800"/>
              </a:lnSpc>
            </a:pPr>
            <a:r>
              <a:rPr lang="en-GB" altLang="en-US" sz="1400" b="0" dirty="0">
                <a:solidFill>
                  <a:srgbClr val="000000"/>
                </a:solidFill>
                <a:latin typeface="Arial" pitchFamily="34" charset="0"/>
                <a:cs typeface="Arial" pitchFamily="34" charset="0"/>
              </a:rPr>
              <a:t>2.5m</a:t>
            </a:r>
          </a:p>
          <a:p>
            <a:pPr>
              <a:lnSpc>
                <a:spcPts val="1800"/>
              </a:lnSpc>
            </a:pPr>
            <a:endParaRPr lang="en-GB" altLang="en-US" sz="1400" b="0" dirty="0">
              <a:solidFill>
                <a:srgbClr val="000000"/>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1</a:t>
            </a:r>
          </a:p>
          <a:p>
            <a:pPr>
              <a:lnSpc>
                <a:spcPts val="1800"/>
              </a:lnSpc>
            </a:pPr>
            <a:r>
              <a:rPr lang="en-GB" altLang="en-US" sz="1400" b="0" dirty="0">
                <a:solidFill>
                  <a:schemeClr val="bg1"/>
                </a:solidFill>
                <a:latin typeface="Arial" pitchFamily="34" charset="0"/>
                <a:cs typeface="Arial" pitchFamily="34" charset="0"/>
              </a:rPr>
              <a:t>All adults (16+): 4.4% / 2.5m / 5.2</a:t>
            </a:r>
          </a:p>
          <a:p>
            <a:pPr>
              <a:lnSpc>
                <a:spcPts val="1800"/>
              </a:lnSpc>
            </a:pPr>
            <a:r>
              <a:rPr lang="en-GB" altLang="en-US" sz="1400" b="0" dirty="0">
                <a:solidFill>
                  <a:schemeClr val="bg1"/>
                </a:solidFill>
                <a:latin typeface="Arial" pitchFamily="34" charset="0"/>
                <a:cs typeface="Arial" pitchFamily="34" charset="0"/>
              </a:rPr>
              <a:t>ABC1 adults: 6.3% / 2.0m / 7.3</a:t>
            </a:r>
          </a:p>
          <a:p>
            <a:pPr>
              <a:lnSpc>
                <a:spcPts val="1800"/>
              </a:lnSpc>
            </a:pPr>
            <a:r>
              <a:rPr lang="en-GB" altLang="en-US" sz="1400" b="0" dirty="0">
                <a:solidFill>
                  <a:schemeClr val="bg1"/>
                </a:solidFill>
                <a:latin typeface="Arial" pitchFamily="34" charset="0"/>
                <a:cs typeface="Arial" pitchFamily="34" charset="0"/>
              </a:rPr>
              <a:t>ABC1 women: 8.4% / 1.4m </a:t>
            </a:r>
            <a:r>
              <a:rPr lang="en-GB" altLang="en-US" sz="1400" b="0">
                <a:solidFill>
                  <a:schemeClr val="bg1"/>
                </a:solidFill>
                <a:latin typeface="Arial" pitchFamily="34" charset="0"/>
                <a:cs typeface="Arial" pitchFamily="34" charset="0"/>
              </a:rPr>
              <a:t>/ 10.1</a:t>
            </a:r>
            <a:endParaRPr lang="en-GB" altLang="en-US" sz="1400" b="0" dirty="0">
              <a:solidFill>
                <a:schemeClr val="bg1"/>
              </a:solidFill>
              <a:latin typeface="Arial" pitchFamily="34" charset="0"/>
              <a:cs typeface="Arial" pitchFamily="34" charset="0"/>
            </a:endParaRPr>
          </a:p>
          <a:p>
            <a:pPr>
              <a:lnSpc>
                <a:spcPts val="1800"/>
              </a:lnSpc>
            </a:pPr>
            <a:endParaRPr lang="en-GB" altLang="en-US" sz="1400" b="0" dirty="0">
              <a:solidFill>
                <a:schemeClr val="bg1"/>
              </a:solidFill>
              <a:latin typeface="Arial" pitchFamily="34" charset="0"/>
              <a:cs typeface="Arial" pitchFamily="34" charset="0"/>
            </a:endParaRPr>
          </a:p>
          <a:p>
            <a:pPr>
              <a:lnSpc>
                <a:spcPts val="1800"/>
              </a:lnSpc>
            </a:pPr>
            <a:endParaRPr lang="en-GB" altLang="en-US" sz="1400" b="0" dirty="0">
              <a:solidFill>
                <a:schemeClr val="bg1"/>
              </a:solidFill>
              <a:latin typeface="Arial" pitchFamily="34" charset="0"/>
              <a:cs typeface="Arial" pitchFamily="34" charset="0"/>
            </a:endParaRPr>
          </a:p>
          <a:p>
            <a:pPr>
              <a:lnSpc>
                <a:spcPts val="1800"/>
              </a:lnSpc>
            </a:pPr>
            <a:endParaRPr lang="en-GB" altLang="en-US" sz="1400" b="0" dirty="0">
              <a:solidFill>
                <a:schemeClr val="bg1"/>
              </a:solidFill>
              <a:latin typeface="Arial" pitchFamily="34" charset="0"/>
              <a:cs typeface="Arial" pitchFamily="34" charset="0"/>
            </a:endParaRPr>
          </a:p>
        </p:txBody>
      </p:sp>
      <p:grpSp>
        <p:nvGrpSpPr>
          <p:cNvPr id="19" name="Group 18">
            <a:extLst>
              <a:ext uri="{FF2B5EF4-FFF2-40B4-BE49-F238E27FC236}">
                <a16:creationId xmlns:a16="http://schemas.microsoft.com/office/drawing/2014/main" id="{94DF5DB7-A253-4880-8766-B684CED84839}"/>
              </a:ext>
            </a:extLst>
          </p:cNvPr>
          <p:cNvGrpSpPr/>
          <p:nvPr/>
        </p:nvGrpSpPr>
        <p:grpSpPr>
          <a:xfrm>
            <a:off x="9831543" y="3032038"/>
            <a:ext cx="1129460" cy="1129040"/>
            <a:chOff x="3429000" y="327025"/>
            <a:chExt cx="4267200" cy="4265613"/>
          </a:xfrm>
          <a:solidFill>
            <a:srgbClr val="FFFFFF">
              <a:alpha val="80000"/>
            </a:srgbClr>
          </a:solidFill>
        </p:grpSpPr>
        <p:sp>
          <p:nvSpPr>
            <p:cNvPr id="20" name="Freeform 5">
              <a:extLst>
                <a:ext uri="{FF2B5EF4-FFF2-40B4-BE49-F238E27FC236}">
                  <a16:creationId xmlns:a16="http://schemas.microsoft.com/office/drawing/2014/main" id="{0A8F0FCA-2319-4963-862C-4D4ED24FC7B9}"/>
                </a:ext>
              </a:extLst>
            </p:cNvPr>
            <p:cNvSpPr>
              <a:spLocks noEditPoints="1"/>
            </p:cNvSpPr>
            <p:nvPr/>
          </p:nvSpPr>
          <p:spPr bwMode="auto">
            <a:xfrm>
              <a:off x="3429000" y="327025"/>
              <a:ext cx="4267200" cy="4265613"/>
            </a:xfrm>
            <a:custGeom>
              <a:avLst/>
              <a:gdLst>
                <a:gd name="T0" fmla="*/ 1139 w 2688"/>
                <a:gd name="T1" fmla="*/ 16 h 2687"/>
                <a:gd name="T2" fmla="*/ 882 w 2688"/>
                <a:gd name="T3" fmla="*/ 82 h 2687"/>
                <a:gd name="T4" fmla="*/ 647 w 2688"/>
                <a:gd name="T5" fmla="*/ 194 h 2687"/>
                <a:gd name="T6" fmla="*/ 440 w 2688"/>
                <a:gd name="T7" fmla="*/ 349 h 2687"/>
                <a:gd name="T8" fmla="*/ 267 w 2688"/>
                <a:gd name="T9" fmla="*/ 540 h 2687"/>
                <a:gd name="T10" fmla="*/ 133 w 2688"/>
                <a:gd name="T11" fmla="*/ 761 h 2687"/>
                <a:gd name="T12" fmla="*/ 43 w 2688"/>
                <a:gd name="T13" fmla="*/ 1008 h 2687"/>
                <a:gd name="T14" fmla="*/ 2 w 2688"/>
                <a:gd name="T15" fmla="*/ 1275 h 2687"/>
                <a:gd name="T16" fmla="*/ 11 w 2688"/>
                <a:gd name="T17" fmla="*/ 1515 h 2687"/>
                <a:gd name="T18" fmla="*/ 71 w 2688"/>
                <a:gd name="T19" fmla="*/ 1775 h 2687"/>
                <a:gd name="T20" fmla="*/ 178 w 2688"/>
                <a:gd name="T21" fmla="*/ 2012 h 2687"/>
                <a:gd name="T22" fmla="*/ 327 w 2688"/>
                <a:gd name="T23" fmla="*/ 2222 h 2687"/>
                <a:gd name="T24" fmla="*/ 514 w 2688"/>
                <a:gd name="T25" fmla="*/ 2400 h 2687"/>
                <a:gd name="T26" fmla="*/ 732 w 2688"/>
                <a:gd name="T27" fmla="*/ 2540 h 2687"/>
                <a:gd name="T28" fmla="*/ 976 w 2688"/>
                <a:gd name="T29" fmla="*/ 2637 h 2687"/>
                <a:gd name="T30" fmla="*/ 1241 w 2688"/>
                <a:gd name="T31" fmla="*/ 2683 h 2687"/>
                <a:gd name="T32" fmla="*/ 1481 w 2688"/>
                <a:gd name="T33" fmla="*/ 2681 h 2687"/>
                <a:gd name="T34" fmla="*/ 1743 w 2688"/>
                <a:gd name="T35" fmla="*/ 2627 h 2687"/>
                <a:gd name="T36" fmla="*/ 1985 w 2688"/>
                <a:gd name="T37" fmla="*/ 2525 h 2687"/>
                <a:gd name="T38" fmla="*/ 2198 w 2688"/>
                <a:gd name="T39" fmla="*/ 2380 h 2687"/>
                <a:gd name="T40" fmla="*/ 2381 w 2688"/>
                <a:gd name="T41" fmla="*/ 2199 h 2687"/>
                <a:gd name="T42" fmla="*/ 2526 w 2688"/>
                <a:gd name="T43" fmla="*/ 1984 h 2687"/>
                <a:gd name="T44" fmla="*/ 2628 w 2688"/>
                <a:gd name="T45" fmla="*/ 1743 h 2687"/>
                <a:gd name="T46" fmla="*/ 2682 w 2688"/>
                <a:gd name="T47" fmla="*/ 1481 h 2687"/>
                <a:gd name="T48" fmla="*/ 2684 w 2688"/>
                <a:gd name="T49" fmla="*/ 1240 h 2687"/>
                <a:gd name="T50" fmla="*/ 2638 w 2688"/>
                <a:gd name="T51" fmla="*/ 975 h 2687"/>
                <a:gd name="T52" fmla="*/ 2541 w 2688"/>
                <a:gd name="T53" fmla="*/ 732 h 2687"/>
                <a:gd name="T54" fmla="*/ 2401 w 2688"/>
                <a:gd name="T55" fmla="*/ 514 h 2687"/>
                <a:gd name="T56" fmla="*/ 2223 w 2688"/>
                <a:gd name="T57" fmla="*/ 328 h 2687"/>
                <a:gd name="T58" fmla="*/ 2013 w 2688"/>
                <a:gd name="T59" fmla="*/ 178 h 2687"/>
                <a:gd name="T60" fmla="*/ 1776 w 2688"/>
                <a:gd name="T61" fmla="*/ 71 h 2687"/>
                <a:gd name="T62" fmla="*/ 1516 w 2688"/>
                <a:gd name="T63" fmla="*/ 11 h 2687"/>
                <a:gd name="T64" fmla="*/ 1344 w 2688"/>
                <a:gd name="T65" fmla="*/ 2417 h 2687"/>
                <a:gd name="T66" fmla="*/ 1128 w 2688"/>
                <a:gd name="T67" fmla="*/ 2395 h 2687"/>
                <a:gd name="T68" fmla="*/ 926 w 2688"/>
                <a:gd name="T69" fmla="*/ 2333 h 2687"/>
                <a:gd name="T70" fmla="*/ 585 w 2688"/>
                <a:gd name="T71" fmla="*/ 2102 h 2687"/>
                <a:gd name="T72" fmla="*/ 355 w 2688"/>
                <a:gd name="T73" fmla="*/ 1761 h 2687"/>
                <a:gd name="T74" fmla="*/ 292 w 2688"/>
                <a:gd name="T75" fmla="*/ 1560 h 2687"/>
                <a:gd name="T76" fmla="*/ 271 w 2688"/>
                <a:gd name="T77" fmla="*/ 1344 h 2687"/>
                <a:gd name="T78" fmla="*/ 288 w 2688"/>
                <a:gd name="T79" fmla="*/ 1154 h 2687"/>
                <a:gd name="T80" fmla="*/ 346 w 2688"/>
                <a:gd name="T81" fmla="*/ 951 h 2687"/>
                <a:gd name="T82" fmla="*/ 550 w 2688"/>
                <a:gd name="T83" fmla="*/ 622 h 2687"/>
                <a:gd name="T84" fmla="*/ 879 w 2688"/>
                <a:gd name="T85" fmla="*/ 377 h 2687"/>
                <a:gd name="T86" fmla="*/ 1101 w 2688"/>
                <a:gd name="T87" fmla="*/ 298 h 2687"/>
                <a:gd name="T88" fmla="*/ 1316 w 2688"/>
                <a:gd name="T89" fmla="*/ 271 h 2687"/>
                <a:gd name="T90" fmla="*/ 1507 w 2688"/>
                <a:gd name="T91" fmla="*/ 283 h 2687"/>
                <a:gd name="T92" fmla="*/ 1713 w 2688"/>
                <a:gd name="T93" fmla="*/ 336 h 2687"/>
                <a:gd name="T94" fmla="*/ 2027 w 2688"/>
                <a:gd name="T95" fmla="*/ 516 h 2687"/>
                <a:gd name="T96" fmla="*/ 2288 w 2688"/>
                <a:gd name="T97" fmla="*/ 833 h 2687"/>
                <a:gd name="T98" fmla="*/ 2384 w 2688"/>
                <a:gd name="T99" fmla="*/ 1075 h 2687"/>
                <a:gd name="T100" fmla="*/ 2416 w 2688"/>
                <a:gd name="T101" fmla="*/ 1289 h 2687"/>
                <a:gd name="T102" fmla="*/ 2409 w 2688"/>
                <a:gd name="T103" fmla="*/ 1481 h 2687"/>
                <a:gd name="T104" fmla="*/ 2362 w 2688"/>
                <a:gd name="T105" fmla="*/ 1688 h 2687"/>
                <a:gd name="T106" fmla="*/ 2204 w 2688"/>
                <a:gd name="T107" fmla="*/ 1985 h 2687"/>
                <a:gd name="T108" fmla="*/ 1901 w 2688"/>
                <a:gd name="T109" fmla="*/ 2261 h 2687"/>
                <a:gd name="T110" fmla="*/ 1638 w 2688"/>
                <a:gd name="T111" fmla="*/ 2376 h 2687"/>
                <a:gd name="T112" fmla="*/ 1427 w 2688"/>
                <a:gd name="T113" fmla="*/ 2413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8" h="2687">
                  <a:moveTo>
                    <a:pt x="1344" y="0"/>
                  </a:moveTo>
                  <a:lnTo>
                    <a:pt x="1344" y="0"/>
                  </a:lnTo>
                  <a:lnTo>
                    <a:pt x="1310" y="1"/>
                  </a:lnTo>
                  <a:lnTo>
                    <a:pt x="1275" y="2"/>
                  </a:lnTo>
                  <a:lnTo>
                    <a:pt x="1241" y="4"/>
                  </a:lnTo>
                  <a:lnTo>
                    <a:pt x="1207" y="8"/>
                  </a:lnTo>
                  <a:lnTo>
                    <a:pt x="1173" y="11"/>
                  </a:lnTo>
                  <a:lnTo>
                    <a:pt x="1139" y="16"/>
                  </a:lnTo>
                  <a:lnTo>
                    <a:pt x="1107" y="21"/>
                  </a:lnTo>
                  <a:lnTo>
                    <a:pt x="1073" y="28"/>
                  </a:lnTo>
                  <a:lnTo>
                    <a:pt x="1040" y="34"/>
                  </a:lnTo>
                  <a:lnTo>
                    <a:pt x="1008" y="43"/>
                  </a:lnTo>
                  <a:lnTo>
                    <a:pt x="976" y="52"/>
                  </a:lnTo>
                  <a:lnTo>
                    <a:pt x="945" y="60"/>
                  </a:lnTo>
                  <a:lnTo>
                    <a:pt x="914" y="71"/>
                  </a:lnTo>
                  <a:lnTo>
                    <a:pt x="882" y="82"/>
                  </a:lnTo>
                  <a:lnTo>
                    <a:pt x="851" y="93"/>
                  </a:lnTo>
                  <a:lnTo>
                    <a:pt x="821" y="106"/>
                  </a:lnTo>
                  <a:lnTo>
                    <a:pt x="791" y="119"/>
                  </a:lnTo>
                  <a:lnTo>
                    <a:pt x="761" y="133"/>
                  </a:lnTo>
                  <a:lnTo>
                    <a:pt x="732" y="147"/>
                  </a:lnTo>
                  <a:lnTo>
                    <a:pt x="703" y="162"/>
                  </a:lnTo>
                  <a:lnTo>
                    <a:pt x="675" y="178"/>
                  </a:lnTo>
                  <a:lnTo>
                    <a:pt x="647" y="194"/>
                  </a:lnTo>
                  <a:lnTo>
                    <a:pt x="619" y="211"/>
                  </a:lnTo>
                  <a:lnTo>
                    <a:pt x="593" y="230"/>
                  </a:lnTo>
                  <a:lnTo>
                    <a:pt x="566" y="248"/>
                  </a:lnTo>
                  <a:lnTo>
                    <a:pt x="540" y="267"/>
                  </a:lnTo>
                  <a:lnTo>
                    <a:pt x="514" y="287"/>
                  </a:lnTo>
                  <a:lnTo>
                    <a:pt x="490" y="307"/>
                  </a:lnTo>
                  <a:lnTo>
                    <a:pt x="465" y="328"/>
                  </a:lnTo>
                  <a:lnTo>
                    <a:pt x="440" y="349"/>
                  </a:lnTo>
                  <a:lnTo>
                    <a:pt x="417" y="371"/>
                  </a:lnTo>
                  <a:lnTo>
                    <a:pt x="394" y="394"/>
                  </a:lnTo>
                  <a:lnTo>
                    <a:pt x="371" y="416"/>
                  </a:lnTo>
                  <a:lnTo>
                    <a:pt x="349" y="440"/>
                  </a:lnTo>
                  <a:lnTo>
                    <a:pt x="327" y="465"/>
                  </a:lnTo>
                  <a:lnTo>
                    <a:pt x="307" y="489"/>
                  </a:lnTo>
                  <a:lnTo>
                    <a:pt x="287" y="514"/>
                  </a:lnTo>
                  <a:lnTo>
                    <a:pt x="267" y="540"/>
                  </a:lnTo>
                  <a:lnTo>
                    <a:pt x="248" y="566"/>
                  </a:lnTo>
                  <a:lnTo>
                    <a:pt x="230" y="592"/>
                  </a:lnTo>
                  <a:lnTo>
                    <a:pt x="211" y="619"/>
                  </a:lnTo>
                  <a:lnTo>
                    <a:pt x="194" y="647"/>
                  </a:lnTo>
                  <a:lnTo>
                    <a:pt x="178" y="675"/>
                  </a:lnTo>
                  <a:lnTo>
                    <a:pt x="162" y="703"/>
                  </a:lnTo>
                  <a:lnTo>
                    <a:pt x="147" y="732"/>
                  </a:lnTo>
                  <a:lnTo>
                    <a:pt x="133" y="761"/>
                  </a:lnTo>
                  <a:lnTo>
                    <a:pt x="119" y="791"/>
                  </a:lnTo>
                  <a:lnTo>
                    <a:pt x="106" y="821"/>
                  </a:lnTo>
                  <a:lnTo>
                    <a:pt x="93" y="851"/>
                  </a:lnTo>
                  <a:lnTo>
                    <a:pt x="82" y="882"/>
                  </a:lnTo>
                  <a:lnTo>
                    <a:pt x="71" y="913"/>
                  </a:lnTo>
                  <a:lnTo>
                    <a:pt x="60" y="944"/>
                  </a:lnTo>
                  <a:lnTo>
                    <a:pt x="52" y="975"/>
                  </a:lnTo>
                  <a:lnTo>
                    <a:pt x="43" y="1008"/>
                  </a:lnTo>
                  <a:lnTo>
                    <a:pt x="34" y="1040"/>
                  </a:lnTo>
                  <a:lnTo>
                    <a:pt x="28" y="1073"/>
                  </a:lnTo>
                  <a:lnTo>
                    <a:pt x="21" y="1106"/>
                  </a:lnTo>
                  <a:lnTo>
                    <a:pt x="16" y="1140"/>
                  </a:lnTo>
                  <a:lnTo>
                    <a:pt x="11" y="1173"/>
                  </a:lnTo>
                  <a:lnTo>
                    <a:pt x="8" y="1206"/>
                  </a:lnTo>
                  <a:lnTo>
                    <a:pt x="4" y="1240"/>
                  </a:lnTo>
                  <a:lnTo>
                    <a:pt x="2" y="1275"/>
                  </a:lnTo>
                  <a:lnTo>
                    <a:pt x="1" y="1309"/>
                  </a:lnTo>
                  <a:lnTo>
                    <a:pt x="0" y="1344"/>
                  </a:lnTo>
                  <a:lnTo>
                    <a:pt x="0" y="1344"/>
                  </a:lnTo>
                  <a:lnTo>
                    <a:pt x="1" y="1378"/>
                  </a:lnTo>
                  <a:lnTo>
                    <a:pt x="2" y="1413"/>
                  </a:lnTo>
                  <a:lnTo>
                    <a:pt x="4" y="1447"/>
                  </a:lnTo>
                  <a:lnTo>
                    <a:pt x="8" y="1481"/>
                  </a:lnTo>
                  <a:lnTo>
                    <a:pt x="11" y="1515"/>
                  </a:lnTo>
                  <a:lnTo>
                    <a:pt x="16" y="1548"/>
                  </a:lnTo>
                  <a:lnTo>
                    <a:pt x="21" y="1582"/>
                  </a:lnTo>
                  <a:lnTo>
                    <a:pt x="28" y="1614"/>
                  </a:lnTo>
                  <a:lnTo>
                    <a:pt x="34" y="1647"/>
                  </a:lnTo>
                  <a:lnTo>
                    <a:pt x="43" y="1679"/>
                  </a:lnTo>
                  <a:lnTo>
                    <a:pt x="52" y="1712"/>
                  </a:lnTo>
                  <a:lnTo>
                    <a:pt x="60" y="1743"/>
                  </a:lnTo>
                  <a:lnTo>
                    <a:pt x="71" y="1775"/>
                  </a:lnTo>
                  <a:lnTo>
                    <a:pt x="82" y="1806"/>
                  </a:lnTo>
                  <a:lnTo>
                    <a:pt x="93" y="1836"/>
                  </a:lnTo>
                  <a:lnTo>
                    <a:pt x="106" y="1866"/>
                  </a:lnTo>
                  <a:lnTo>
                    <a:pt x="119" y="1896"/>
                  </a:lnTo>
                  <a:lnTo>
                    <a:pt x="133" y="1926"/>
                  </a:lnTo>
                  <a:lnTo>
                    <a:pt x="147" y="1955"/>
                  </a:lnTo>
                  <a:lnTo>
                    <a:pt x="162" y="1984"/>
                  </a:lnTo>
                  <a:lnTo>
                    <a:pt x="178" y="2012"/>
                  </a:lnTo>
                  <a:lnTo>
                    <a:pt x="194" y="2040"/>
                  </a:lnTo>
                  <a:lnTo>
                    <a:pt x="211" y="2068"/>
                  </a:lnTo>
                  <a:lnTo>
                    <a:pt x="230" y="2095"/>
                  </a:lnTo>
                  <a:lnTo>
                    <a:pt x="248" y="2121"/>
                  </a:lnTo>
                  <a:lnTo>
                    <a:pt x="267" y="2147"/>
                  </a:lnTo>
                  <a:lnTo>
                    <a:pt x="287" y="2173"/>
                  </a:lnTo>
                  <a:lnTo>
                    <a:pt x="307" y="2199"/>
                  </a:lnTo>
                  <a:lnTo>
                    <a:pt x="327" y="2222"/>
                  </a:lnTo>
                  <a:lnTo>
                    <a:pt x="349" y="2247"/>
                  </a:lnTo>
                  <a:lnTo>
                    <a:pt x="371" y="2271"/>
                  </a:lnTo>
                  <a:lnTo>
                    <a:pt x="394" y="2293"/>
                  </a:lnTo>
                  <a:lnTo>
                    <a:pt x="417" y="2316"/>
                  </a:lnTo>
                  <a:lnTo>
                    <a:pt x="440" y="2338"/>
                  </a:lnTo>
                  <a:lnTo>
                    <a:pt x="465" y="2360"/>
                  </a:lnTo>
                  <a:lnTo>
                    <a:pt x="490" y="2380"/>
                  </a:lnTo>
                  <a:lnTo>
                    <a:pt x="514" y="2400"/>
                  </a:lnTo>
                  <a:lnTo>
                    <a:pt x="540" y="2420"/>
                  </a:lnTo>
                  <a:lnTo>
                    <a:pt x="566" y="2439"/>
                  </a:lnTo>
                  <a:lnTo>
                    <a:pt x="593" y="2457"/>
                  </a:lnTo>
                  <a:lnTo>
                    <a:pt x="619" y="2476"/>
                  </a:lnTo>
                  <a:lnTo>
                    <a:pt x="647" y="2493"/>
                  </a:lnTo>
                  <a:lnTo>
                    <a:pt x="675" y="2509"/>
                  </a:lnTo>
                  <a:lnTo>
                    <a:pt x="703" y="2525"/>
                  </a:lnTo>
                  <a:lnTo>
                    <a:pt x="732" y="2540"/>
                  </a:lnTo>
                  <a:lnTo>
                    <a:pt x="761" y="2555"/>
                  </a:lnTo>
                  <a:lnTo>
                    <a:pt x="791" y="2569"/>
                  </a:lnTo>
                  <a:lnTo>
                    <a:pt x="821" y="2582"/>
                  </a:lnTo>
                  <a:lnTo>
                    <a:pt x="851" y="2594"/>
                  </a:lnTo>
                  <a:lnTo>
                    <a:pt x="882" y="2605"/>
                  </a:lnTo>
                  <a:lnTo>
                    <a:pt x="914" y="2616"/>
                  </a:lnTo>
                  <a:lnTo>
                    <a:pt x="945" y="2627"/>
                  </a:lnTo>
                  <a:lnTo>
                    <a:pt x="976" y="2637"/>
                  </a:lnTo>
                  <a:lnTo>
                    <a:pt x="1008" y="2645"/>
                  </a:lnTo>
                  <a:lnTo>
                    <a:pt x="1040" y="2653"/>
                  </a:lnTo>
                  <a:lnTo>
                    <a:pt x="1073" y="2660"/>
                  </a:lnTo>
                  <a:lnTo>
                    <a:pt x="1107" y="2667"/>
                  </a:lnTo>
                  <a:lnTo>
                    <a:pt x="1139" y="2672"/>
                  </a:lnTo>
                  <a:lnTo>
                    <a:pt x="1173" y="2676"/>
                  </a:lnTo>
                  <a:lnTo>
                    <a:pt x="1207" y="2681"/>
                  </a:lnTo>
                  <a:lnTo>
                    <a:pt x="1241" y="2683"/>
                  </a:lnTo>
                  <a:lnTo>
                    <a:pt x="1275" y="2686"/>
                  </a:lnTo>
                  <a:lnTo>
                    <a:pt x="1310" y="2687"/>
                  </a:lnTo>
                  <a:lnTo>
                    <a:pt x="1344" y="2687"/>
                  </a:lnTo>
                  <a:lnTo>
                    <a:pt x="1344" y="2687"/>
                  </a:lnTo>
                  <a:lnTo>
                    <a:pt x="1378" y="2687"/>
                  </a:lnTo>
                  <a:lnTo>
                    <a:pt x="1414" y="2686"/>
                  </a:lnTo>
                  <a:lnTo>
                    <a:pt x="1447" y="2683"/>
                  </a:lnTo>
                  <a:lnTo>
                    <a:pt x="1481" y="2681"/>
                  </a:lnTo>
                  <a:lnTo>
                    <a:pt x="1516" y="2676"/>
                  </a:lnTo>
                  <a:lnTo>
                    <a:pt x="1549" y="2672"/>
                  </a:lnTo>
                  <a:lnTo>
                    <a:pt x="1582" y="2667"/>
                  </a:lnTo>
                  <a:lnTo>
                    <a:pt x="1615" y="2660"/>
                  </a:lnTo>
                  <a:lnTo>
                    <a:pt x="1648" y="2653"/>
                  </a:lnTo>
                  <a:lnTo>
                    <a:pt x="1680" y="2645"/>
                  </a:lnTo>
                  <a:lnTo>
                    <a:pt x="1712" y="2637"/>
                  </a:lnTo>
                  <a:lnTo>
                    <a:pt x="1743" y="2627"/>
                  </a:lnTo>
                  <a:lnTo>
                    <a:pt x="1776" y="2616"/>
                  </a:lnTo>
                  <a:lnTo>
                    <a:pt x="1807" y="2605"/>
                  </a:lnTo>
                  <a:lnTo>
                    <a:pt x="1837" y="2594"/>
                  </a:lnTo>
                  <a:lnTo>
                    <a:pt x="1867" y="2582"/>
                  </a:lnTo>
                  <a:lnTo>
                    <a:pt x="1897" y="2569"/>
                  </a:lnTo>
                  <a:lnTo>
                    <a:pt x="1927" y="2555"/>
                  </a:lnTo>
                  <a:lnTo>
                    <a:pt x="1956" y="2540"/>
                  </a:lnTo>
                  <a:lnTo>
                    <a:pt x="1985" y="2525"/>
                  </a:lnTo>
                  <a:lnTo>
                    <a:pt x="2013" y="2509"/>
                  </a:lnTo>
                  <a:lnTo>
                    <a:pt x="2041" y="2493"/>
                  </a:lnTo>
                  <a:lnTo>
                    <a:pt x="2069" y="2476"/>
                  </a:lnTo>
                  <a:lnTo>
                    <a:pt x="2095" y="2457"/>
                  </a:lnTo>
                  <a:lnTo>
                    <a:pt x="2122" y="2439"/>
                  </a:lnTo>
                  <a:lnTo>
                    <a:pt x="2148" y="2420"/>
                  </a:lnTo>
                  <a:lnTo>
                    <a:pt x="2174" y="2400"/>
                  </a:lnTo>
                  <a:lnTo>
                    <a:pt x="2198" y="2380"/>
                  </a:lnTo>
                  <a:lnTo>
                    <a:pt x="2223" y="2360"/>
                  </a:lnTo>
                  <a:lnTo>
                    <a:pt x="2248" y="2338"/>
                  </a:lnTo>
                  <a:lnTo>
                    <a:pt x="2271" y="2316"/>
                  </a:lnTo>
                  <a:lnTo>
                    <a:pt x="2294" y="2293"/>
                  </a:lnTo>
                  <a:lnTo>
                    <a:pt x="2317" y="2271"/>
                  </a:lnTo>
                  <a:lnTo>
                    <a:pt x="2339" y="2247"/>
                  </a:lnTo>
                  <a:lnTo>
                    <a:pt x="2361" y="2222"/>
                  </a:lnTo>
                  <a:lnTo>
                    <a:pt x="2381" y="2199"/>
                  </a:lnTo>
                  <a:lnTo>
                    <a:pt x="2401" y="2173"/>
                  </a:lnTo>
                  <a:lnTo>
                    <a:pt x="2421" y="2147"/>
                  </a:lnTo>
                  <a:lnTo>
                    <a:pt x="2440" y="2121"/>
                  </a:lnTo>
                  <a:lnTo>
                    <a:pt x="2458" y="2095"/>
                  </a:lnTo>
                  <a:lnTo>
                    <a:pt x="2477" y="2068"/>
                  </a:lnTo>
                  <a:lnTo>
                    <a:pt x="2494" y="2040"/>
                  </a:lnTo>
                  <a:lnTo>
                    <a:pt x="2510" y="2012"/>
                  </a:lnTo>
                  <a:lnTo>
                    <a:pt x="2526" y="1984"/>
                  </a:lnTo>
                  <a:lnTo>
                    <a:pt x="2541" y="1955"/>
                  </a:lnTo>
                  <a:lnTo>
                    <a:pt x="2556" y="1926"/>
                  </a:lnTo>
                  <a:lnTo>
                    <a:pt x="2569" y="1896"/>
                  </a:lnTo>
                  <a:lnTo>
                    <a:pt x="2583" y="1866"/>
                  </a:lnTo>
                  <a:lnTo>
                    <a:pt x="2595" y="1836"/>
                  </a:lnTo>
                  <a:lnTo>
                    <a:pt x="2606" y="1806"/>
                  </a:lnTo>
                  <a:lnTo>
                    <a:pt x="2617" y="1775"/>
                  </a:lnTo>
                  <a:lnTo>
                    <a:pt x="2628" y="1743"/>
                  </a:lnTo>
                  <a:lnTo>
                    <a:pt x="2638" y="1712"/>
                  </a:lnTo>
                  <a:lnTo>
                    <a:pt x="2646" y="1679"/>
                  </a:lnTo>
                  <a:lnTo>
                    <a:pt x="2654" y="1647"/>
                  </a:lnTo>
                  <a:lnTo>
                    <a:pt x="2661" y="1614"/>
                  </a:lnTo>
                  <a:lnTo>
                    <a:pt x="2668" y="1582"/>
                  </a:lnTo>
                  <a:lnTo>
                    <a:pt x="2673" y="1548"/>
                  </a:lnTo>
                  <a:lnTo>
                    <a:pt x="2677" y="1515"/>
                  </a:lnTo>
                  <a:lnTo>
                    <a:pt x="2682" y="1481"/>
                  </a:lnTo>
                  <a:lnTo>
                    <a:pt x="2684" y="1447"/>
                  </a:lnTo>
                  <a:lnTo>
                    <a:pt x="2686" y="1413"/>
                  </a:lnTo>
                  <a:lnTo>
                    <a:pt x="2688" y="1378"/>
                  </a:lnTo>
                  <a:lnTo>
                    <a:pt x="2688" y="1344"/>
                  </a:lnTo>
                  <a:lnTo>
                    <a:pt x="2688" y="1344"/>
                  </a:lnTo>
                  <a:lnTo>
                    <a:pt x="2688" y="1309"/>
                  </a:lnTo>
                  <a:lnTo>
                    <a:pt x="2686" y="1275"/>
                  </a:lnTo>
                  <a:lnTo>
                    <a:pt x="2684" y="1240"/>
                  </a:lnTo>
                  <a:lnTo>
                    <a:pt x="2682" y="1206"/>
                  </a:lnTo>
                  <a:lnTo>
                    <a:pt x="2677" y="1173"/>
                  </a:lnTo>
                  <a:lnTo>
                    <a:pt x="2673" y="1140"/>
                  </a:lnTo>
                  <a:lnTo>
                    <a:pt x="2668" y="1106"/>
                  </a:lnTo>
                  <a:lnTo>
                    <a:pt x="2661" y="1073"/>
                  </a:lnTo>
                  <a:lnTo>
                    <a:pt x="2654" y="1040"/>
                  </a:lnTo>
                  <a:lnTo>
                    <a:pt x="2646" y="1008"/>
                  </a:lnTo>
                  <a:lnTo>
                    <a:pt x="2638" y="975"/>
                  </a:lnTo>
                  <a:lnTo>
                    <a:pt x="2628" y="944"/>
                  </a:lnTo>
                  <a:lnTo>
                    <a:pt x="2617" y="913"/>
                  </a:lnTo>
                  <a:lnTo>
                    <a:pt x="2606" y="882"/>
                  </a:lnTo>
                  <a:lnTo>
                    <a:pt x="2595" y="851"/>
                  </a:lnTo>
                  <a:lnTo>
                    <a:pt x="2583" y="821"/>
                  </a:lnTo>
                  <a:lnTo>
                    <a:pt x="2569" y="791"/>
                  </a:lnTo>
                  <a:lnTo>
                    <a:pt x="2556" y="761"/>
                  </a:lnTo>
                  <a:lnTo>
                    <a:pt x="2541" y="732"/>
                  </a:lnTo>
                  <a:lnTo>
                    <a:pt x="2526" y="703"/>
                  </a:lnTo>
                  <a:lnTo>
                    <a:pt x="2510" y="675"/>
                  </a:lnTo>
                  <a:lnTo>
                    <a:pt x="2494" y="647"/>
                  </a:lnTo>
                  <a:lnTo>
                    <a:pt x="2477" y="619"/>
                  </a:lnTo>
                  <a:lnTo>
                    <a:pt x="2458" y="592"/>
                  </a:lnTo>
                  <a:lnTo>
                    <a:pt x="2440" y="566"/>
                  </a:lnTo>
                  <a:lnTo>
                    <a:pt x="2421" y="540"/>
                  </a:lnTo>
                  <a:lnTo>
                    <a:pt x="2401" y="514"/>
                  </a:lnTo>
                  <a:lnTo>
                    <a:pt x="2381" y="489"/>
                  </a:lnTo>
                  <a:lnTo>
                    <a:pt x="2361" y="465"/>
                  </a:lnTo>
                  <a:lnTo>
                    <a:pt x="2339" y="440"/>
                  </a:lnTo>
                  <a:lnTo>
                    <a:pt x="2317" y="416"/>
                  </a:lnTo>
                  <a:lnTo>
                    <a:pt x="2294" y="394"/>
                  </a:lnTo>
                  <a:lnTo>
                    <a:pt x="2271" y="371"/>
                  </a:lnTo>
                  <a:lnTo>
                    <a:pt x="2248" y="349"/>
                  </a:lnTo>
                  <a:lnTo>
                    <a:pt x="2223" y="328"/>
                  </a:lnTo>
                  <a:lnTo>
                    <a:pt x="2198" y="307"/>
                  </a:lnTo>
                  <a:lnTo>
                    <a:pt x="2174" y="287"/>
                  </a:lnTo>
                  <a:lnTo>
                    <a:pt x="2148" y="267"/>
                  </a:lnTo>
                  <a:lnTo>
                    <a:pt x="2122" y="248"/>
                  </a:lnTo>
                  <a:lnTo>
                    <a:pt x="2095" y="230"/>
                  </a:lnTo>
                  <a:lnTo>
                    <a:pt x="2069" y="211"/>
                  </a:lnTo>
                  <a:lnTo>
                    <a:pt x="2041" y="194"/>
                  </a:lnTo>
                  <a:lnTo>
                    <a:pt x="2013" y="178"/>
                  </a:lnTo>
                  <a:lnTo>
                    <a:pt x="1985" y="162"/>
                  </a:lnTo>
                  <a:lnTo>
                    <a:pt x="1956" y="147"/>
                  </a:lnTo>
                  <a:lnTo>
                    <a:pt x="1927" y="133"/>
                  </a:lnTo>
                  <a:lnTo>
                    <a:pt x="1897" y="119"/>
                  </a:lnTo>
                  <a:lnTo>
                    <a:pt x="1867" y="106"/>
                  </a:lnTo>
                  <a:lnTo>
                    <a:pt x="1837" y="93"/>
                  </a:lnTo>
                  <a:lnTo>
                    <a:pt x="1807" y="82"/>
                  </a:lnTo>
                  <a:lnTo>
                    <a:pt x="1776" y="71"/>
                  </a:lnTo>
                  <a:lnTo>
                    <a:pt x="1743" y="60"/>
                  </a:lnTo>
                  <a:lnTo>
                    <a:pt x="1712" y="52"/>
                  </a:lnTo>
                  <a:lnTo>
                    <a:pt x="1680" y="43"/>
                  </a:lnTo>
                  <a:lnTo>
                    <a:pt x="1648" y="34"/>
                  </a:lnTo>
                  <a:lnTo>
                    <a:pt x="1615" y="28"/>
                  </a:lnTo>
                  <a:lnTo>
                    <a:pt x="1582" y="21"/>
                  </a:lnTo>
                  <a:lnTo>
                    <a:pt x="1549" y="16"/>
                  </a:lnTo>
                  <a:lnTo>
                    <a:pt x="1516" y="11"/>
                  </a:lnTo>
                  <a:lnTo>
                    <a:pt x="1481" y="8"/>
                  </a:lnTo>
                  <a:lnTo>
                    <a:pt x="1447" y="4"/>
                  </a:lnTo>
                  <a:lnTo>
                    <a:pt x="1414" y="2"/>
                  </a:lnTo>
                  <a:lnTo>
                    <a:pt x="1378" y="1"/>
                  </a:lnTo>
                  <a:lnTo>
                    <a:pt x="1344" y="0"/>
                  </a:lnTo>
                  <a:lnTo>
                    <a:pt x="1344" y="0"/>
                  </a:lnTo>
                  <a:close/>
                  <a:moveTo>
                    <a:pt x="1344" y="2417"/>
                  </a:moveTo>
                  <a:lnTo>
                    <a:pt x="1344" y="2417"/>
                  </a:lnTo>
                  <a:lnTo>
                    <a:pt x="1316" y="2417"/>
                  </a:lnTo>
                  <a:lnTo>
                    <a:pt x="1289" y="2416"/>
                  </a:lnTo>
                  <a:lnTo>
                    <a:pt x="1261" y="2413"/>
                  </a:lnTo>
                  <a:lnTo>
                    <a:pt x="1235" y="2411"/>
                  </a:lnTo>
                  <a:lnTo>
                    <a:pt x="1208" y="2408"/>
                  </a:lnTo>
                  <a:lnTo>
                    <a:pt x="1181" y="2405"/>
                  </a:lnTo>
                  <a:lnTo>
                    <a:pt x="1154" y="2400"/>
                  </a:lnTo>
                  <a:lnTo>
                    <a:pt x="1128" y="2395"/>
                  </a:lnTo>
                  <a:lnTo>
                    <a:pt x="1101" y="2390"/>
                  </a:lnTo>
                  <a:lnTo>
                    <a:pt x="1076" y="2383"/>
                  </a:lnTo>
                  <a:lnTo>
                    <a:pt x="1050" y="2376"/>
                  </a:lnTo>
                  <a:lnTo>
                    <a:pt x="1025" y="2368"/>
                  </a:lnTo>
                  <a:lnTo>
                    <a:pt x="999" y="2361"/>
                  </a:lnTo>
                  <a:lnTo>
                    <a:pt x="975" y="2351"/>
                  </a:lnTo>
                  <a:lnTo>
                    <a:pt x="950" y="2343"/>
                  </a:lnTo>
                  <a:lnTo>
                    <a:pt x="926" y="2333"/>
                  </a:lnTo>
                  <a:lnTo>
                    <a:pt x="879" y="2311"/>
                  </a:lnTo>
                  <a:lnTo>
                    <a:pt x="832" y="2287"/>
                  </a:lnTo>
                  <a:lnTo>
                    <a:pt x="788" y="2261"/>
                  </a:lnTo>
                  <a:lnTo>
                    <a:pt x="744" y="2233"/>
                  </a:lnTo>
                  <a:lnTo>
                    <a:pt x="702" y="2203"/>
                  </a:lnTo>
                  <a:lnTo>
                    <a:pt x="661" y="2172"/>
                  </a:lnTo>
                  <a:lnTo>
                    <a:pt x="623" y="2138"/>
                  </a:lnTo>
                  <a:lnTo>
                    <a:pt x="585" y="2102"/>
                  </a:lnTo>
                  <a:lnTo>
                    <a:pt x="550" y="2066"/>
                  </a:lnTo>
                  <a:lnTo>
                    <a:pt x="516" y="2026"/>
                  </a:lnTo>
                  <a:lnTo>
                    <a:pt x="484" y="1985"/>
                  </a:lnTo>
                  <a:lnTo>
                    <a:pt x="454" y="1943"/>
                  </a:lnTo>
                  <a:lnTo>
                    <a:pt x="426" y="1900"/>
                  </a:lnTo>
                  <a:lnTo>
                    <a:pt x="400" y="1855"/>
                  </a:lnTo>
                  <a:lnTo>
                    <a:pt x="377" y="1809"/>
                  </a:lnTo>
                  <a:lnTo>
                    <a:pt x="355" y="1761"/>
                  </a:lnTo>
                  <a:lnTo>
                    <a:pt x="346" y="1737"/>
                  </a:lnTo>
                  <a:lnTo>
                    <a:pt x="336" y="1713"/>
                  </a:lnTo>
                  <a:lnTo>
                    <a:pt x="327" y="1688"/>
                  </a:lnTo>
                  <a:lnTo>
                    <a:pt x="319" y="1663"/>
                  </a:lnTo>
                  <a:lnTo>
                    <a:pt x="311" y="1638"/>
                  </a:lnTo>
                  <a:lnTo>
                    <a:pt x="305" y="1612"/>
                  </a:lnTo>
                  <a:lnTo>
                    <a:pt x="298" y="1586"/>
                  </a:lnTo>
                  <a:lnTo>
                    <a:pt x="292" y="1560"/>
                  </a:lnTo>
                  <a:lnTo>
                    <a:pt x="288" y="1533"/>
                  </a:lnTo>
                  <a:lnTo>
                    <a:pt x="283" y="1507"/>
                  </a:lnTo>
                  <a:lnTo>
                    <a:pt x="279" y="1481"/>
                  </a:lnTo>
                  <a:lnTo>
                    <a:pt x="276" y="1453"/>
                  </a:lnTo>
                  <a:lnTo>
                    <a:pt x="274" y="1426"/>
                  </a:lnTo>
                  <a:lnTo>
                    <a:pt x="272" y="1399"/>
                  </a:lnTo>
                  <a:lnTo>
                    <a:pt x="272" y="1371"/>
                  </a:lnTo>
                  <a:lnTo>
                    <a:pt x="271" y="1344"/>
                  </a:lnTo>
                  <a:lnTo>
                    <a:pt x="271" y="1344"/>
                  </a:lnTo>
                  <a:lnTo>
                    <a:pt x="272" y="1316"/>
                  </a:lnTo>
                  <a:lnTo>
                    <a:pt x="272" y="1289"/>
                  </a:lnTo>
                  <a:lnTo>
                    <a:pt x="274" y="1261"/>
                  </a:lnTo>
                  <a:lnTo>
                    <a:pt x="276" y="1234"/>
                  </a:lnTo>
                  <a:lnTo>
                    <a:pt x="279" y="1207"/>
                  </a:lnTo>
                  <a:lnTo>
                    <a:pt x="283" y="1180"/>
                  </a:lnTo>
                  <a:lnTo>
                    <a:pt x="288" y="1154"/>
                  </a:lnTo>
                  <a:lnTo>
                    <a:pt x="292" y="1128"/>
                  </a:lnTo>
                  <a:lnTo>
                    <a:pt x="298" y="1101"/>
                  </a:lnTo>
                  <a:lnTo>
                    <a:pt x="305" y="1075"/>
                  </a:lnTo>
                  <a:lnTo>
                    <a:pt x="311" y="1049"/>
                  </a:lnTo>
                  <a:lnTo>
                    <a:pt x="319" y="1025"/>
                  </a:lnTo>
                  <a:lnTo>
                    <a:pt x="327" y="999"/>
                  </a:lnTo>
                  <a:lnTo>
                    <a:pt x="336" y="974"/>
                  </a:lnTo>
                  <a:lnTo>
                    <a:pt x="346" y="951"/>
                  </a:lnTo>
                  <a:lnTo>
                    <a:pt x="355" y="926"/>
                  </a:lnTo>
                  <a:lnTo>
                    <a:pt x="377" y="879"/>
                  </a:lnTo>
                  <a:lnTo>
                    <a:pt x="400" y="833"/>
                  </a:lnTo>
                  <a:lnTo>
                    <a:pt x="426" y="788"/>
                  </a:lnTo>
                  <a:lnTo>
                    <a:pt x="454" y="744"/>
                  </a:lnTo>
                  <a:lnTo>
                    <a:pt x="484" y="702"/>
                  </a:lnTo>
                  <a:lnTo>
                    <a:pt x="516" y="661"/>
                  </a:lnTo>
                  <a:lnTo>
                    <a:pt x="550" y="622"/>
                  </a:lnTo>
                  <a:lnTo>
                    <a:pt x="585" y="585"/>
                  </a:lnTo>
                  <a:lnTo>
                    <a:pt x="623" y="549"/>
                  </a:lnTo>
                  <a:lnTo>
                    <a:pt x="661" y="516"/>
                  </a:lnTo>
                  <a:lnTo>
                    <a:pt x="702" y="484"/>
                  </a:lnTo>
                  <a:lnTo>
                    <a:pt x="744" y="454"/>
                  </a:lnTo>
                  <a:lnTo>
                    <a:pt x="788" y="426"/>
                  </a:lnTo>
                  <a:lnTo>
                    <a:pt x="832" y="400"/>
                  </a:lnTo>
                  <a:lnTo>
                    <a:pt x="879" y="377"/>
                  </a:lnTo>
                  <a:lnTo>
                    <a:pt x="926" y="355"/>
                  </a:lnTo>
                  <a:lnTo>
                    <a:pt x="950" y="346"/>
                  </a:lnTo>
                  <a:lnTo>
                    <a:pt x="975" y="336"/>
                  </a:lnTo>
                  <a:lnTo>
                    <a:pt x="999" y="327"/>
                  </a:lnTo>
                  <a:lnTo>
                    <a:pt x="1025" y="319"/>
                  </a:lnTo>
                  <a:lnTo>
                    <a:pt x="1050" y="311"/>
                  </a:lnTo>
                  <a:lnTo>
                    <a:pt x="1076" y="305"/>
                  </a:lnTo>
                  <a:lnTo>
                    <a:pt x="1101" y="298"/>
                  </a:lnTo>
                  <a:lnTo>
                    <a:pt x="1128" y="293"/>
                  </a:lnTo>
                  <a:lnTo>
                    <a:pt x="1154" y="288"/>
                  </a:lnTo>
                  <a:lnTo>
                    <a:pt x="1181" y="283"/>
                  </a:lnTo>
                  <a:lnTo>
                    <a:pt x="1208" y="279"/>
                  </a:lnTo>
                  <a:lnTo>
                    <a:pt x="1235" y="276"/>
                  </a:lnTo>
                  <a:lnTo>
                    <a:pt x="1261" y="274"/>
                  </a:lnTo>
                  <a:lnTo>
                    <a:pt x="1289" y="273"/>
                  </a:lnTo>
                  <a:lnTo>
                    <a:pt x="1316" y="271"/>
                  </a:lnTo>
                  <a:lnTo>
                    <a:pt x="1344" y="270"/>
                  </a:lnTo>
                  <a:lnTo>
                    <a:pt x="1344" y="270"/>
                  </a:lnTo>
                  <a:lnTo>
                    <a:pt x="1372" y="271"/>
                  </a:lnTo>
                  <a:lnTo>
                    <a:pt x="1400" y="273"/>
                  </a:lnTo>
                  <a:lnTo>
                    <a:pt x="1427" y="274"/>
                  </a:lnTo>
                  <a:lnTo>
                    <a:pt x="1453" y="276"/>
                  </a:lnTo>
                  <a:lnTo>
                    <a:pt x="1480" y="279"/>
                  </a:lnTo>
                  <a:lnTo>
                    <a:pt x="1507" y="283"/>
                  </a:lnTo>
                  <a:lnTo>
                    <a:pt x="1534" y="288"/>
                  </a:lnTo>
                  <a:lnTo>
                    <a:pt x="1561" y="293"/>
                  </a:lnTo>
                  <a:lnTo>
                    <a:pt x="1587" y="298"/>
                  </a:lnTo>
                  <a:lnTo>
                    <a:pt x="1612" y="305"/>
                  </a:lnTo>
                  <a:lnTo>
                    <a:pt x="1638" y="311"/>
                  </a:lnTo>
                  <a:lnTo>
                    <a:pt x="1663" y="319"/>
                  </a:lnTo>
                  <a:lnTo>
                    <a:pt x="1689" y="327"/>
                  </a:lnTo>
                  <a:lnTo>
                    <a:pt x="1713" y="336"/>
                  </a:lnTo>
                  <a:lnTo>
                    <a:pt x="1738" y="346"/>
                  </a:lnTo>
                  <a:lnTo>
                    <a:pt x="1762" y="355"/>
                  </a:lnTo>
                  <a:lnTo>
                    <a:pt x="1810" y="377"/>
                  </a:lnTo>
                  <a:lnTo>
                    <a:pt x="1856" y="400"/>
                  </a:lnTo>
                  <a:lnTo>
                    <a:pt x="1901" y="426"/>
                  </a:lnTo>
                  <a:lnTo>
                    <a:pt x="1944" y="454"/>
                  </a:lnTo>
                  <a:lnTo>
                    <a:pt x="1986" y="484"/>
                  </a:lnTo>
                  <a:lnTo>
                    <a:pt x="2027" y="516"/>
                  </a:lnTo>
                  <a:lnTo>
                    <a:pt x="2065" y="549"/>
                  </a:lnTo>
                  <a:lnTo>
                    <a:pt x="2103" y="585"/>
                  </a:lnTo>
                  <a:lnTo>
                    <a:pt x="2138" y="622"/>
                  </a:lnTo>
                  <a:lnTo>
                    <a:pt x="2173" y="661"/>
                  </a:lnTo>
                  <a:lnTo>
                    <a:pt x="2204" y="702"/>
                  </a:lnTo>
                  <a:lnTo>
                    <a:pt x="2234" y="744"/>
                  </a:lnTo>
                  <a:lnTo>
                    <a:pt x="2262" y="788"/>
                  </a:lnTo>
                  <a:lnTo>
                    <a:pt x="2288" y="833"/>
                  </a:lnTo>
                  <a:lnTo>
                    <a:pt x="2311" y="879"/>
                  </a:lnTo>
                  <a:lnTo>
                    <a:pt x="2333" y="926"/>
                  </a:lnTo>
                  <a:lnTo>
                    <a:pt x="2343" y="951"/>
                  </a:lnTo>
                  <a:lnTo>
                    <a:pt x="2352" y="974"/>
                  </a:lnTo>
                  <a:lnTo>
                    <a:pt x="2362" y="999"/>
                  </a:lnTo>
                  <a:lnTo>
                    <a:pt x="2369" y="1025"/>
                  </a:lnTo>
                  <a:lnTo>
                    <a:pt x="2377" y="1049"/>
                  </a:lnTo>
                  <a:lnTo>
                    <a:pt x="2384" y="1075"/>
                  </a:lnTo>
                  <a:lnTo>
                    <a:pt x="2390" y="1101"/>
                  </a:lnTo>
                  <a:lnTo>
                    <a:pt x="2396" y="1128"/>
                  </a:lnTo>
                  <a:lnTo>
                    <a:pt x="2400" y="1154"/>
                  </a:lnTo>
                  <a:lnTo>
                    <a:pt x="2406" y="1180"/>
                  </a:lnTo>
                  <a:lnTo>
                    <a:pt x="2409" y="1207"/>
                  </a:lnTo>
                  <a:lnTo>
                    <a:pt x="2412" y="1234"/>
                  </a:lnTo>
                  <a:lnTo>
                    <a:pt x="2414" y="1261"/>
                  </a:lnTo>
                  <a:lnTo>
                    <a:pt x="2416" y="1289"/>
                  </a:lnTo>
                  <a:lnTo>
                    <a:pt x="2417" y="1316"/>
                  </a:lnTo>
                  <a:lnTo>
                    <a:pt x="2417" y="1344"/>
                  </a:lnTo>
                  <a:lnTo>
                    <a:pt x="2417" y="1344"/>
                  </a:lnTo>
                  <a:lnTo>
                    <a:pt x="2417" y="1371"/>
                  </a:lnTo>
                  <a:lnTo>
                    <a:pt x="2416" y="1399"/>
                  </a:lnTo>
                  <a:lnTo>
                    <a:pt x="2414" y="1426"/>
                  </a:lnTo>
                  <a:lnTo>
                    <a:pt x="2412" y="1453"/>
                  </a:lnTo>
                  <a:lnTo>
                    <a:pt x="2409" y="1481"/>
                  </a:lnTo>
                  <a:lnTo>
                    <a:pt x="2406" y="1507"/>
                  </a:lnTo>
                  <a:lnTo>
                    <a:pt x="2400" y="1533"/>
                  </a:lnTo>
                  <a:lnTo>
                    <a:pt x="2396" y="1560"/>
                  </a:lnTo>
                  <a:lnTo>
                    <a:pt x="2390" y="1586"/>
                  </a:lnTo>
                  <a:lnTo>
                    <a:pt x="2384" y="1612"/>
                  </a:lnTo>
                  <a:lnTo>
                    <a:pt x="2377" y="1638"/>
                  </a:lnTo>
                  <a:lnTo>
                    <a:pt x="2369" y="1663"/>
                  </a:lnTo>
                  <a:lnTo>
                    <a:pt x="2362" y="1688"/>
                  </a:lnTo>
                  <a:lnTo>
                    <a:pt x="2352" y="1713"/>
                  </a:lnTo>
                  <a:lnTo>
                    <a:pt x="2343" y="1737"/>
                  </a:lnTo>
                  <a:lnTo>
                    <a:pt x="2333" y="1761"/>
                  </a:lnTo>
                  <a:lnTo>
                    <a:pt x="2311" y="1809"/>
                  </a:lnTo>
                  <a:lnTo>
                    <a:pt x="2288" y="1855"/>
                  </a:lnTo>
                  <a:lnTo>
                    <a:pt x="2262" y="1900"/>
                  </a:lnTo>
                  <a:lnTo>
                    <a:pt x="2234" y="1943"/>
                  </a:lnTo>
                  <a:lnTo>
                    <a:pt x="2204" y="1985"/>
                  </a:lnTo>
                  <a:lnTo>
                    <a:pt x="2173" y="2026"/>
                  </a:lnTo>
                  <a:lnTo>
                    <a:pt x="2138" y="2066"/>
                  </a:lnTo>
                  <a:lnTo>
                    <a:pt x="2103" y="2102"/>
                  </a:lnTo>
                  <a:lnTo>
                    <a:pt x="2065" y="2138"/>
                  </a:lnTo>
                  <a:lnTo>
                    <a:pt x="2027" y="2172"/>
                  </a:lnTo>
                  <a:lnTo>
                    <a:pt x="1986" y="2203"/>
                  </a:lnTo>
                  <a:lnTo>
                    <a:pt x="1944" y="2233"/>
                  </a:lnTo>
                  <a:lnTo>
                    <a:pt x="1901" y="2261"/>
                  </a:lnTo>
                  <a:lnTo>
                    <a:pt x="1856" y="2287"/>
                  </a:lnTo>
                  <a:lnTo>
                    <a:pt x="1810" y="2311"/>
                  </a:lnTo>
                  <a:lnTo>
                    <a:pt x="1762" y="2333"/>
                  </a:lnTo>
                  <a:lnTo>
                    <a:pt x="1738" y="2343"/>
                  </a:lnTo>
                  <a:lnTo>
                    <a:pt x="1713" y="2351"/>
                  </a:lnTo>
                  <a:lnTo>
                    <a:pt x="1689" y="2361"/>
                  </a:lnTo>
                  <a:lnTo>
                    <a:pt x="1663" y="2368"/>
                  </a:lnTo>
                  <a:lnTo>
                    <a:pt x="1638" y="2376"/>
                  </a:lnTo>
                  <a:lnTo>
                    <a:pt x="1612" y="2383"/>
                  </a:lnTo>
                  <a:lnTo>
                    <a:pt x="1587" y="2390"/>
                  </a:lnTo>
                  <a:lnTo>
                    <a:pt x="1561" y="2395"/>
                  </a:lnTo>
                  <a:lnTo>
                    <a:pt x="1534" y="2400"/>
                  </a:lnTo>
                  <a:lnTo>
                    <a:pt x="1507" y="2405"/>
                  </a:lnTo>
                  <a:lnTo>
                    <a:pt x="1480" y="2408"/>
                  </a:lnTo>
                  <a:lnTo>
                    <a:pt x="1453" y="2411"/>
                  </a:lnTo>
                  <a:lnTo>
                    <a:pt x="1427" y="2413"/>
                  </a:lnTo>
                  <a:lnTo>
                    <a:pt x="1400" y="2416"/>
                  </a:lnTo>
                  <a:lnTo>
                    <a:pt x="1372" y="2417"/>
                  </a:lnTo>
                  <a:lnTo>
                    <a:pt x="1344" y="2417"/>
                  </a:lnTo>
                  <a:lnTo>
                    <a:pt x="1344" y="2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6">
              <a:hlinkClick r:id="rId3"/>
              <a:extLst>
                <a:ext uri="{FF2B5EF4-FFF2-40B4-BE49-F238E27FC236}">
                  <a16:creationId xmlns:a16="http://schemas.microsoft.com/office/drawing/2014/main" id="{559DB1CB-A9D4-4F2E-8A52-DE7EFE8FDCAA}"/>
                </a:ext>
              </a:extLst>
            </p:cNvPr>
            <p:cNvSpPr>
              <a:spLocks/>
            </p:cNvSpPr>
            <p:nvPr/>
          </p:nvSpPr>
          <p:spPr bwMode="auto">
            <a:xfrm>
              <a:off x="5065714" y="1663701"/>
              <a:ext cx="1377948" cy="1592264"/>
            </a:xfrm>
            <a:custGeom>
              <a:avLst/>
              <a:gdLst>
                <a:gd name="T0" fmla="*/ 0 w 868"/>
                <a:gd name="T1" fmla="*/ 1003 h 1003"/>
                <a:gd name="T2" fmla="*/ 0 w 868"/>
                <a:gd name="T3" fmla="*/ 0 h 1003"/>
                <a:gd name="T4" fmla="*/ 868 w 868"/>
                <a:gd name="T5" fmla="*/ 502 h 1003"/>
                <a:gd name="T6" fmla="*/ 0 w 868"/>
                <a:gd name="T7" fmla="*/ 1003 h 1003"/>
              </a:gdLst>
              <a:ahLst/>
              <a:cxnLst>
                <a:cxn ang="0">
                  <a:pos x="T0" y="T1"/>
                </a:cxn>
                <a:cxn ang="0">
                  <a:pos x="T2" y="T3"/>
                </a:cxn>
                <a:cxn ang="0">
                  <a:pos x="T4" y="T5"/>
                </a:cxn>
                <a:cxn ang="0">
                  <a:pos x="T6" y="T7"/>
                </a:cxn>
              </a:cxnLst>
              <a:rect l="0" t="0" r="r" b="b"/>
              <a:pathLst>
                <a:path w="868" h="1003">
                  <a:moveTo>
                    <a:pt x="0" y="1003"/>
                  </a:moveTo>
                  <a:lnTo>
                    <a:pt x="0" y="0"/>
                  </a:lnTo>
                  <a:lnTo>
                    <a:pt x="868" y="502"/>
                  </a:lnTo>
                  <a:lnTo>
                    <a:pt x="0" y="10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grpSp>
      <p:pic>
        <p:nvPicPr>
          <p:cNvPr id="11" name="Picture 2">
            <a:extLst>
              <a:ext uri="{FF2B5EF4-FFF2-40B4-BE49-F238E27FC236}">
                <a16:creationId xmlns:a16="http://schemas.microsoft.com/office/drawing/2014/main" id="{3BF4E536-8D28-4FC7-BE2A-D0CCA425A5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00" t="1043" r="17651" b="1137"/>
          <a:stretch/>
        </p:blipFill>
        <p:spPr bwMode="auto">
          <a:xfrm>
            <a:off x="7793066" y="1279343"/>
            <a:ext cx="5216757" cy="47882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921E615-7637-4EE2-BB84-85EC96D49BD0}"/>
              </a:ext>
            </a:extLst>
          </p:cNvPr>
          <p:cNvSpPr/>
          <p:nvPr/>
        </p:nvSpPr>
        <p:spPr>
          <a:xfrm>
            <a:off x="11695039" y="6174346"/>
            <a:ext cx="1314784" cy="194925"/>
          </a:xfrm>
          <a:prstGeom prst="rect">
            <a:avLst/>
          </a:prstGeom>
        </p:spPr>
        <p:txBody>
          <a:bodyPr wrap="none">
            <a:spAutoFit/>
          </a:bodyPr>
          <a:lstStyle/>
          <a:p>
            <a:pPr lvl="0" algn="r">
              <a:lnSpc>
                <a:spcPts val="842"/>
              </a:lnSpc>
              <a:buClr>
                <a:srgbClr val="FFFFFF"/>
              </a:buClr>
              <a:buSzPct val="100000"/>
            </a:pPr>
            <a:r>
              <a:rPr lang="en-GB" sz="700" b="1" dirty="0">
                <a:solidFill>
                  <a:srgbClr val="000000"/>
                </a:solidFill>
              </a:rPr>
              <a:t>Source: </a:t>
            </a:r>
            <a:r>
              <a:rPr lang="en-GB" sz="700" dirty="0">
                <a:solidFill>
                  <a:srgbClr val="000000"/>
                </a:solidFill>
              </a:rPr>
              <a:t>1. </a:t>
            </a:r>
            <a:r>
              <a:rPr lang="en-GB" sz="700" dirty="0">
                <a:solidFill>
                  <a:schemeClr val="bg1"/>
                </a:solidFill>
              </a:rPr>
              <a:t>Industry Figures.</a:t>
            </a:r>
            <a:endParaRPr lang="en-US" sz="700" dirty="0">
              <a:solidFill>
                <a:srgbClr val="000000"/>
              </a:solidFill>
            </a:endParaRPr>
          </a:p>
        </p:txBody>
      </p:sp>
      <p:grpSp>
        <p:nvGrpSpPr>
          <p:cNvPr id="14" name="Group 13">
            <a:extLst>
              <a:ext uri="{FF2B5EF4-FFF2-40B4-BE49-F238E27FC236}">
                <a16:creationId xmlns:a16="http://schemas.microsoft.com/office/drawing/2014/main" id="{A892B87D-C68F-4E05-9AE5-B48D89EA4144}"/>
              </a:ext>
            </a:extLst>
          </p:cNvPr>
          <p:cNvGrpSpPr/>
          <p:nvPr/>
        </p:nvGrpSpPr>
        <p:grpSpPr>
          <a:xfrm>
            <a:off x="9836714" y="3108951"/>
            <a:ext cx="1129460" cy="1129040"/>
            <a:chOff x="3429000" y="327025"/>
            <a:chExt cx="4267200" cy="4265613"/>
          </a:xfrm>
          <a:solidFill>
            <a:srgbClr val="FFFFFF">
              <a:alpha val="80000"/>
            </a:srgbClr>
          </a:solidFill>
        </p:grpSpPr>
        <p:sp>
          <p:nvSpPr>
            <p:cNvPr id="15" name="Freeform 5">
              <a:extLst>
                <a:ext uri="{FF2B5EF4-FFF2-40B4-BE49-F238E27FC236}">
                  <a16:creationId xmlns:a16="http://schemas.microsoft.com/office/drawing/2014/main" id="{EA53D2D6-9516-43AE-B962-D9A0083BDAD9}"/>
                </a:ext>
              </a:extLst>
            </p:cNvPr>
            <p:cNvSpPr>
              <a:spLocks noEditPoints="1"/>
            </p:cNvSpPr>
            <p:nvPr/>
          </p:nvSpPr>
          <p:spPr bwMode="auto">
            <a:xfrm>
              <a:off x="3429000" y="327025"/>
              <a:ext cx="4267200" cy="4265613"/>
            </a:xfrm>
            <a:custGeom>
              <a:avLst/>
              <a:gdLst>
                <a:gd name="T0" fmla="*/ 1139 w 2688"/>
                <a:gd name="T1" fmla="*/ 16 h 2687"/>
                <a:gd name="T2" fmla="*/ 882 w 2688"/>
                <a:gd name="T3" fmla="*/ 82 h 2687"/>
                <a:gd name="T4" fmla="*/ 647 w 2688"/>
                <a:gd name="T5" fmla="*/ 194 h 2687"/>
                <a:gd name="T6" fmla="*/ 440 w 2688"/>
                <a:gd name="T7" fmla="*/ 349 h 2687"/>
                <a:gd name="T8" fmla="*/ 267 w 2688"/>
                <a:gd name="T9" fmla="*/ 540 h 2687"/>
                <a:gd name="T10" fmla="*/ 133 w 2688"/>
                <a:gd name="T11" fmla="*/ 761 h 2687"/>
                <a:gd name="T12" fmla="*/ 43 w 2688"/>
                <a:gd name="T13" fmla="*/ 1008 h 2687"/>
                <a:gd name="T14" fmla="*/ 2 w 2688"/>
                <a:gd name="T15" fmla="*/ 1275 h 2687"/>
                <a:gd name="T16" fmla="*/ 11 w 2688"/>
                <a:gd name="T17" fmla="*/ 1515 h 2687"/>
                <a:gd name="T18" fmla="*/ 71 w 2688"/>
                <a:gd name="T19" fmla="*/ 1775 h 2687"/>
                <a:gd name="T20" fmla="*/ 178 w 2688"/>
                <a:gd name="T21" fmla="*/ 2012 h 2687"/>
                <a:gd name="T22" fmla="*/ 327 w 2688"/>
                <a:gd name="T23" fmla="*/ 2222 h 2687"/>
                <a:gd name="T24" fmla="*/ 514 w 2688"/>
                <a:gd name="T25" fmla="*/ 2400 h 2687"/>
                <a:gd name="T26" fmla="*/ 732 w 2688"/>
                <a:gd name="T27" fmla="*/ 2540 h 2687"/>
                <a:gd name="T28" fmla="*/ 976 w 2688"/>
                <a:gd name="T29" fmla="*/ 2637 h 2687"/>
                <a:gd name="T30" fmla="*/ 1241 w 2688"/>
                <a:gd name="T31" fmla="*/ 2683 h 2687"/>
                <a:gd name="T32" fmla="*/ 1481 w 2688"/>
                <a:gd name="T33" fmla="*/ 2681 h 2687"/>
                <a:gd name="T34" fmla="*/ 1743 w 2688"/>
                <a:gd name="T35" fmla="*/ 2627 h 2687"/>
                <a:gd name="T36" fmla="*/ 1985 w 2688"/>
                <a:gd name="T37" fmla="*/ 2525 h 2687"/>
                <a:gd name="T38" fmla="*/ 2198 w 2688"/>
                <a:gd name="T39" fmla="*/ 2380 h 2687"/>
                <a:gd name="T40" fmla="*/ 2381 w 2688"/>
                <a:gd name="T41" fmla="*/ 2199 h 2687"/>
                <a:gd name="T42" fmla="*/ 2526 w 2688"/>
                <a:gd name="T43" fmla="*/ 1984 h 2687"/>
                <a:gd name="T44" fmla="*/ 2628 w 2688"/>
                <a:gd name="T45" fmla="*/ 1743 h 2687"/>
                <a:gd name="T46" fmla="*/ 2682 w 2688"/>
                <a:gd name="T47" fmla="*/ 1481 h 2687"/>
                <a:gd name="T48" fmla="*/ 2684 w 2688"/>
                <a:gd name="T49" fmla="*/ 1240 h 2687"/>
                <a:gd name="T50" fmla="*/ 2638 w 2688"/>
                <a:gd name="T51" fmla="*/ 975 h 2687"/>
                <a:gd name="T52" fmla="*/ 2541 w 2688"/>
                <a:gd name="T53" fmla="*/ 732 h 2687"/>
                <a:gd name="T54" fmla="*/ 2401 w 2688"/>
                <a:gd name="T55" fmla="*/ 514 h 2687"/>
                <a:gd name="T56" fmla="*/ 2223 w 2688"/>
                <a:gd name="T57" fmla="*/ 328 h 2687"/>
                <a:gd name="T58" fmla="*/ 2013 w 2688"/>
                <a:gd name="T59" fmla="*/ 178 h 2687"/>
                <a:gd name="T60" fmla="*/ 1776 w 2688"/>
                <a:gd name="T61" fmla="*/ 71 h 2687"/>
                <a:gd name="T62" fmla="*/ 1516 w 2688"/>
                <a:gd name="T63" fmla="*/ 11 h 2687"/>
                <a:gd name="T64" fmla="*/ 1344 w 2688"/>
                <a:gd name="T65" fmla="*/ 2417 h 2687"/>
                <a:gd name="T66" fmla="*/ 1128 w 2688"/>
                <a:gd name="T67" fmla="*/ 2395 h 2687"/>
                <a:gd name="T68" fmla="*/ 926 w 2688"/>
                <a:gd name="T69" fmla="*/ 2333 h 2687"/>
                <a:gd name="T70" fmla="*/ 585 w 2688"/>
                <a:gd name="T71" fmla="*/ 2102 h 2687"/>
                <a:gd name="T72" fmla="*/ 355 w 2688"/>
                <a:gd name="T73" fmla="*/ 1761 h 2687"/>
                <a:gd name="T74" fmla="*/ 292 w 2688"/>
                <a:gd name="T75" fmla="*/ 1560 h 2687"/>
                <a:gd name="T76" fmla="*/ 271 w 2688"/>
                <a:gd name="T77" fmla="*/ 1344 h 2687"/>
                <a:gd name="T78" fmla="*/ 288 w 2688"/>
                <a:gd name="T79" fmla="*/ 1154 h 2687"/>
                <a:gd name="T80" fmla="*/ 346 w 2688"/>
                <a:gd name="T81" fmla="*/ 951 h 2687"/>
                <a:gd name="T82" fmla="*/ 550 w 2688"/>
                <a:gd name="T83" fmla="*/ 622 h 2687"/>
                <a:gd name="T84" fmla="*/ 879 w 2688"/>
                <a:gd name="T85" fmla="*/ 377 h 2687"/>
                <a:gd name="T86" fmla="*/ 1101 w 2688"/>
                <a:gd name="T87" fmla="*/ 298 h 2687"/>
                <a:gd name="T88" fmla="*/ 1316 w 2688"/>
                <a:gd name="T89" fmla="*/ 271 h 2687"/>
                <a:gd name="T90" fmla="*/ 1507 w 2688"/>
                <a:gd name="T91" fmla="*/ 283 h 2687"/>
                <a:gd name="T92" fmla="*/ 1713 w 2688"/>
                <a:gd name="T93" fmla="*/ 336 h 2687"/>
                <a:gd name="T94" fmla="*/ 2027 w 2688"/>
                <a:gd name="T95" fmla="*/ 516 h 2687"/>
                <a:gd name="T96" fmla="*/ 2288 w 2688"/>
                <a:gd name="T97" fmla="*/ 833 h 2687"/>
                <a:gd name="T98" fmla="*/ 2384 w 2688"/>
                <a:gd name="T99" fmla="*/ 1075 h 2687"/>
                <a:gd name="T100" fmla="*/ 2416 w 2688"/>
                <a:gd name="T101" fmla="*/ 1289 h 2687"/>
                <a:gd name="T102" fmla="*/ 2409 w 2688"/>
                <a:gd name="T103" fmla="*/ 1481 h 2687"/>
                <a:gd name="T104" fmla="*/ 2362 w 2688"/>
                <a:gd name="T105" fmla="*/ 1688 h 2687"/>
                <a:gd name="T106" fmla="*/ 2204 w 2688"/>
                <a:gd name="T107" fmla="*/ 1985 h 2687"/>
                <a:gd name="T108" fmla="*/ 1901 w 2688"/>
                <a:gd name="T109" fmla="*/ 2261 h 2687"/>
                <a:gd name="T110" fmla="*/ 1638 w 2688"/>
                <a:gd name="T111" fmla="*/ 2376 h 2687"/>
                <a:gd name="T112" fmla="*/ 1427 w 2688"/>
                <a:gd name="T113" fmla="*/ 2413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8" h="2687">
                  <a:moveTo>
                    <a:pt x="1344" y="0"/>
                  </a:moveTo>
                  <a:lnTo>
                    <a:pt x="1344" y="0"/>
                  </a:lnTo>
                  <a:lnTo>
                    <a:pt x="1310" y="1"/>
                  </a:lnTo>
                  <a:lnTo>
                    <a:pt x="1275" y="2"/>
                  </a:lnTo>
                  <a:lnTo>
                    <a:pt x="1241" y="4"/>
                  </a:lnTo>
                  <a:lnTo>
                    <a:pt x="1207" y="8"/>
                  </a:lnTo>
                  <a:lnTo>
                    <a:pt x="1173" y="11"/>
                  </a:lnTo>
                  <a:lnTo>
                    <a:pt x="1139" y="16"/>
                  </a:lnTo>
                  <a:lnTo>
                    <a:pt x="1107" y="21"/>
                  </a:lnTo>
                  <a:lnTo>
                    <a:pt x="1073" y="28"/>
                  </a:lnTo>
                  <a:lnTo>
                    <a:pt x="1040" y="34"/>
                  </a:lnTo>
                  <a:lnTo>
                    <a:pt x="1008" y="43"/>
                  </a:lnTo>
                  <a:lnTo>
                    <a:pt x="976" y="52"/>
                  </a:lnTo>
                  <a:lnTo>
                    <a:pt x="945" y="60"/>
                  </a:lnTo>
                  <a:lnTo>
                    <a:pt x="914" y="71"/>
                  </a:lnTo>
                  <a:lnTo>
                    <a:pt x="882" y="82"/>
                  </a:lnTo>
                  <a:lnTo>
                    <a:pt x="851" y="93"/>
                  </a:lnTo>
                  <a:lnTo>
                    <a:pt x="821" y="106"/>
                  </a:lnTo>
                  <a:lnTo>
                    <a:pt x="791" y="119"/>
                  </a:lnTo>
                  <a:lnTo>
                    <a:pt x="761" y="133"/>
                  </a:lnTo>
                  <a:lnTo>
                    <a:pt x="732" y="147"/>
                  </a:lnTo>
                  <a:lnTo>
                    <a:pt x="703" y="162"/>
                  </a:lnTo>
                  <a:lnTo>
                    <a:pt x="675" y="178"/>
                  </a:lnTo>
                  <a:lnTo>
                    <a:pt x="647" y="194"/>
                  </a:lnTo>
                  <a:lnTo>
                    <a:pt x="619" y="211"/>
                  </a:lnTo>
                  <a:lnTo>
                    <a:pt x="593" y="230"/>
                  </a:lnTo>
                  <a:lnTo>
                    <a:pt x="566" y="248"/>
                  </a:lnTo>
                  <a:lnTo>
                    <a:pt x="540" y="267"/>
                  </a:lnTo>
                  <a:lnTo>
                    <a:pt x="514" y="287"/>
                  </a:lnTo>
                  <a:lnTo>
                    <a:pt x="490" y="307"/>
                  </a:lnTo>
                  <a:lnTo>
                    <a:pt x="465" y="328"/>
                  </a:lnTo>
                  <a:lnTo>
                    <a:pt x="440" y="349"/>
                  </a:lnTo>
                  <a:lnTo>
                    <a:pt x="417" y="371"/>
                  </a:lnTo>
                  <a:lnTo>
                    <a:pt x="394" y="394"/>
                  </a:lnTo>
                  <a:lnTo>
                    <a:pt x="371" y="416"/>
                  </a:lnTo>
                  <a:lnTo>
                    <a:pt x="349" y="440"/>
                  </a:lnTo>
                  <a:lnTo>
                    <a:pt x="327" y="465"/>
                  </a:lnTo>
                  <a:lnTo>
                    <a:pt x="307" y="489"/>
                  </a:lnTo>
                  <a:lnTo>
                    <a:pt x="287" y="514"/>
                  </a:lnTo>
                  <a:lnTo>
                    <a:pt x="267" y="540"/>
                  </a:lnTo>
                  <a:lnTo>
                    <a:pt x="248" y="566"/>
                  </a:lnTo>
                  <a:lnTo>
                    <a:pt x="230" y="592"/>
                  </a:lnTo>
                  <a:lnTo>
                    <a:pt x="211" y="619"/>
                  </a:lnTo>
                  <a:lnTo>
                    <a:pt x="194" y="647"/>
                  </a:lnTo>
                  <a:lnTo>
                    <a:pt x="178" y="675"/>
                  </a:lnTo>
                  <a:lnTo>
                    <a:pt x="162" y="703"/>
                  </a:lnTo>
                  <a:lnTo>
                    <a:pt x="147" y="732"/>
                  </a:lnTo>
                  <a:lnTo>
                    <a:pt x="133" y="761"/>
                  </a:lnTo>
                  <a:lnTo>
                    <a:pt x="119" y="791"/>
                  </a:lnTo>
                  <a:lnTo>
                    <a:pt x="106" y="821"/>
                  </a:lnTo>
                  <a:lnTo>
                    <a:pt x="93" y="851"/>
                  </a:lnTo>
                  <a:lnTo>
                    <a:pt x="82" y="882"/>
                  </a:lnTo>
                  <a:lnTo>
                    <a:pt x="71" y="913"/>
                  </a:lnTo>
                  <a:lnTo>
                    <a:pt x="60" y="944"/>
                  </a:lnTo>
                  <a:lnTo>
                    <a:pt x="52" y="975"/>
                  </a:lnTo>
                  <a:lnTo>
                    <a:pt x="43" y="1008"/>
                  </a:lnTo>
                  <a:lnTo>
                    <a:pt x="34" y="1040"/>
                  </a:lnTo>
                  <a:lnTo>
                    <a:pt x="28" y="1073"/>
                  </a:lnTo>
                  <a:lnTo>
                    <a:pt x="21" y="1106"/>
                  </a:lnTo>
                  <a:lnTo>
                    <a:pt x="16" y="1140"/>
                  </a:lnTo>
                  <a:lnTo>
                    <a:pt x="11" y="1173"/>
                  </a:lnTo>
                  <a:lnTo>
                    <a:pt x="8" y="1206"/>
                  </a:lnTo>
                  <a:lnTo>
                    <a:pt x="4" y="1240"/>
                  </a:lnTo>
                  <a:lnTo>
                    <a:pt x="2" y="1275"/>
                  </a:lnTo>
                  <a:lnTo>
                    <a:pt x="1" y="1309"/>
                  </a:lnTo>
                  <a:lnTo>
                    <a:pt x="0" y="1344"/>
                  </a:lnTo>
                  <a:lnTo>
                    <a:pt x="0" y="1344"/>
                  </a:lnTo>
                  <a:lnTo>
                    <a:pt x="1" y="1378"/>
                  </a:lnTo>
                  <a:lnTo>
                    <a:pt x="2" y="1413"/>
                  </a:lnTo>
                  <a:lnTo>
                    <a:pt x="4" y="1447"/>
                  </a:lnTo>
                  <a:lnTo>
                    <a:pt x="8" y="1481"/>
                  </a:lnTo>
                  <a:lnTo>
                    <a:pt x="11" y="1515"/>
                  </a:lnTo>
                  <a:lnTo>
                    <a:pt x="16" y="1548"/>
                  </a:lnTo>
                  <a:lnTo>
                    <a:pt x="21" y="1582"/>
                  </a:lnTo>
                  <a:lnTo>
                    <a:pt x="28" y="1614"/>
                  </a:lnTo>
                  <a:lnTo>
                    <a:pt x="34" y="1647"/>
                  </a:lnTo>
                  <a:lnTo>
                    <a:pt x="43" y="1679"/>
                  </a:lnTo>
                  <a:lnTo>
                    <a:pt x="52" y="1712"/>
                  </a:lnTo>
                  <a:lnTo>
                    <a:pt x="60" y="1743"/>
                  </a:lnTo>
                  <a:lnTo>
                    <a:pt x="71" y="1775"/>
                  </a:lnTo>
                  <a:lnTo>
                    <a:pt x="82" y="1806"/>
                  </a:lnTo>
                  <a:lnTo>
                    <a:pt x="93" y="1836"/>
                  </a:lnTo>
                  <a:lnTo>
                    <a:pt x="106" y="1866"/>
                  </a:lnTo>
                  <a:lnTo>
                    <a:pt x="119" y="1896"/>
                  </a:lnTo>
                  <a:lnTo>
                    <a:pt x="133" y="1926"/>
                  </a:lnTo>
                  <a:lnTo>
                    <a:pt x="147" y="1955"/>
                  </a:lnTo>
                  <a:lnTo>
                    <a:pt x="162" y="1984"/>
                  </a:lnTo>
                  <a:lnTo>
                    <a:pt x="178" y="2012"/>
                  </a:lnTo>
                  <a:lnTo>
                    <a:pt x="194" y="2040"/>
                  </a:lnTo>
                  <a:lnTo>
                    <a:pt x="211" y="2068"/>
                  </a:lnTo>
                  <a:lnTo>
                    <a:pt x="230" y="2095"/>
                  </a:lnTo>
                  <a:lnTo>
                    <a:pt x="248" y="2121"/>
                  </a:lnTo>
                  <a:lnTo>
                    <a:pt x="267" y="2147"/>
                  </a:lnTo>
                  <a:lnTo>
                    <a:pt x="287" y="2173"/>
                  </a:lnTo>
                  <a:lnTo>
                    <a:pt x="307" y="2199"/>
                  </a:lnTo>
                  <a:lnTo>
                    <a:pt x="327" y="2222"/>
                  </a:lnTo>
                  <a:lnTo>
                    <a:pt x="349" y="2247"/>
                  </a:lnTo>
                  <a:lnTo>
                    <a:pt x="371" y="2271"/>
                  </a:lnTo>
                  <a:lnTo>
                    <a:pt x="394" y="2293"/>
                  </a:lnTo>
                  <a:lnTo>
                    <a:pt x="417" y="2316"/>
                  </a:lnTo>
                  <a:lnTo>
                    <a:pt x="440" y="2338"/>
                  </a:lnTo>
                  <a:lnTo>
                    <a:pt x="465" y="2360"/>
                  </a:lnTo>
                  <a:lnTo>
                    <a:pt x="490" y="2380"/>
                  </a:lnTo>
                  <a:lnTo>
                    <a:pt x="514" y="2400"/>
                  </a:lnTo>
                  <a:lnTo>
                    <a:pt x="540" y="2420"/>
                  </a:lnTo>
                  <a:lnTo>
                    <a:pt x="566" y="2439"/>
                  </a:lnTo>
                  <a:lnTo>
                    <a:pt x="593" y="2457"/>
                  </a:lnTo>
                  <a:lnTo>
                    <a:pt x="619" y="2476"/>
                  </a:lnTo>
                  <a:lnTo>
                    <a:pt x="647" y="2493"/>
                  </a:lnTo>
                  <a:lnTo>
                    <a:pt x="675" y="2509"/>
                  </a:lnTo>
                  <a:lnTo>
                    <a:pt x="703" y="2525"/>
                  </a:lnTo>
                  <a:lnTo>
                    <a:pt x="732" y="2540"/>
                  </a:lnTo>
                  <a:lnTo>
                    <a:pt x="761" y="2555"/>
                  </a:lnTo>
                  <a:lnTo>
                    <a:pt x="791" y="2569"/>
                  </a:lnTo>
                  <a:lnTo>
                    <a:pt x="821" y="2582"/>
                  </a:lnTo>
                  <a:lnTo>
                    <a:pt x="851" y="2594"/>
                  </a:lnTo>
                  <a:lnTo>
                    <a:pt x="882" y="2605"/>
                  </a:lnTo>
                  <a:lnTo>
                    <a:pt x="914" y="2616"/>
                  </a:lnTo>
                  <a:lnTo>
                    <a:pt x="945" y="2627"/>
                  </a:lnTo>
                  <a:lnTo>
                    <a:pt x="976" y="2637"/>
                  </a:lnTo>
                  <a:lnTo>
                    <a:pt x="1008" y="2645"/>
                  </a:lnTo>
                  <a:lnTo>
                    <a:pt x="1040" y="2653"/>
                  </a:lnTo>
                  <a:lnTo>
                    <a:pt x="1073" y="2660"/>
                  </a:lnTo>
                  <a:lnTo>
                    <a:pt x="1107" y="2667"/>
                  </a:lnTo>
                  <a:lnTo>
                    <a:pt x="1139" y="2672"/>
                  </a:lnTo>
                  <a:lnTo>
                    <a:pt x="1173" y="2676"/>
                  </a:lnTo>
                  <a:lnTo>
                    <a:pt x="1207" y="2681"/>
                  </a:lnTo>
                  <a:lnTo>
                    <a:pt x="1241" y="2683"/>
                  </a:lnTo>
                  <a:lnTo>
                    <a:pt x="1275" y="2686"/>
                  </a:lnTo>
                  <a:lnTo>
                    <a:pt x="1310" y="2687"/>
                  </a:lnTo>
                  <a:lnTo>
                    <a:pt x="1344" y="2687"/>
                  </a:lnTo>
                  <a:lnTo>
                    <a:pt x="1344" y="2687"/>
                  </a:lnTo>
                  <a:lnTo>
                    <a:pt x="1378" y="2687"/>
                  </a:lnTo>
                  <a:lnTo>
                    <a:pt x="1414" y="2686"/>
                  </a:lnTo>
                  <a:lnTo>
                    <a:pt x="1447" y="2683"/>
                  </a:lnTo>
                  <a:lnTo>
                    <a:pt x="1481" y="2681"/>
                  </a:lnTo>
                  <a:lnTo>
                    <a:pt x="1516" y="2676"/>
                  </a:lnTo>
                  <a:lnTo>
                    <a:pt x="1549" y="2672"/>
                  </a:lnTo>
                  <a:lnTo>
                    <a:pt x="1582" y="2667"/>
                  </a:lnTo>
                  <a:lnTo>
                    <a:pt x="1615" y="2660"/>
                  </a:lnTo>
                  <a:lnTo>
                    <a:pt x="1648" y="2653"/>
                  </a:lnTo>
                  <a:lnTo>
                    <a:pt x="1680" y="2645"/>
                  </a:lnTo>
                  <a:lnTo>
                    <a:pt x="1712" y="2637"/>
                  </a:lnTo>
                  <a:lnTo>
                    <a:pt x="1743" y="2627"/>
                  </a:lnTo>
                  <a:lnTo>
                    <a:pt x="1776" y="2616"/>
                  </a:lnTo>
                  <a:lnTo>
                    <a:pt x="1807" y="2605"/>
                  </a:lnTo>
                  <a:lnTo>
                    <a:pt x="1837" y="2594"/>
                  </a:lnTo>
                  <a:lnTo>
                    <a:pt x="1867" y="2582"/>
                  </a:lnTo>
                  <a:lnTo>
                    <a:pt x="1897" y="2569"/>
                  </a:lnTo>
                  <a:lnTo>
                    <a:pt x="1927" y="2555"/>
                  </a:lnTo>
                  <a:lnTo>
                    <a:pt x="1956" y="2540"/>
                  </a:lnTo>
                  <a:lnTo>
                    <a:pt x="1985" y="2525"/>
                  </a:lnTo>
                  <a:lnTo>
                    <a:pt x="2013" y="2509"/>
                  </a:lnTo>
                  <a:lnTo>
                    <a:pt x="2041" y="2493"/>
                  </a:lnTo>
                  <a:lnTo>
                    <a:pt x="2069" y="2476"/>
                  </a:lnTo>
                  <a:lnTo>
                    <a:pt x="2095" y="2457"/>
                  </a:lnTo>
                  <a:lnTo>
                    <a:pt x="2122" y="2439"/>
                  </a:lnTo>
                  <a:lnTo>
                    <a:pt x="2148" y="2420"/>
                  </a:lnTo>
                  <a:lnTo>
                    <a:pt x="2174" y="2400"/>
                  </a:lnTo>
                  <a:lnTo>
                    <a:pt x="2198" y="2380"/>
                  </a:lnTo>
                  <a:lnTo>
                    <a:pt x="2223" y="2360"/>
                  </a:lnTo>
                  <a:lnTo>
                    <a:pt x="2248" y="2338"/>
                  </a:lnTo>
                  <a:lnTo>
                    <a:pt x="2271" y="2316"/>
                  </a:lnTo>
                  <a:lnTo>
                    <a:pt x="2294" y="2293"/>
                  </a:lnTo>
                  <a:lnTo>
                    <a:pt x="2317" y="2271"/>
                  </a:lnTo>
                  <a:lnTo>
                    <a:pt x="2339" y="2247"/>
                  </a:lnTo>
                  <a:lnTo>
                    <a:pt x="2361" y="2222"/>
                  </a:lnTo>
                  <a:lnTo>
                    <a:pt x="2381" y="2199"/>
                  </a:lnTo>
                  <a:lnTo>
                    <a:pt x="2401" y="2173"/>
                  </a:lnTo>
                  <a:lnTo>
                    <a:pt x="2421" y="2147"/>
                  </a:lnTo>
                  <a:lnTo>
                    <a:pt x="2440" y="2121"/>
                  </a:lnTo>
                  <a:lnTo>
                    <a:pt x="2458" y="2095"/>
                  </a:lnTo>
                  <a:lnTo>
                    <a:pt x="2477" y="2068"/>
                  </a:lnTo>
                  <a:lnTo>
                    <a:pt x="2494" y="2040"/>
                  </a:lnTo>
                  <a:lnTo>
                    <a:pt x="2510" y="2012"/>
                  </a:lnTo>
                  <a:lnTo>
                    <a:pt x="2526" y="1984"/>
                  </a:lnTo>
                  <a:lnTo>
                    <a:pt x="2541" y="1955"/>
                  </a:lnTo>
                  <a:lnTo>
                    <a:pt x="2556" y="1926"/>
                  </a:lnTo>
                  <a:lnTo>
                    <a:pt x="2569" y="1896"/>
                  </a:lnTo>
                  <a:lnTo>
                    <a:pt x="2583" y="1866"/>
                  </a:lnTo>
                  <a:lnTo>
                    <a:pt x="2595" y="1836"/>
                  </a:lnTo>
                  <a:lnTo>
                    <a:pt x="2606" y="1806"/>
                  </a:lnTo>
                  <a:lnTo>
                    <a:pt x="2617" y="1775"/>
                  </a:lnTo>
                  <a:lnTo>
                    <a:pt x="2628" y="1743"/>
                  </a:lnTo>
                  <a:lnTo>
                    <a:pt x="2638" y="1712"/>
                  </a:lnTo>
                  <a:lnTo>
                    <a:pt x="2646" y="1679"/>
                  </a:lnTo>
                  <a:lnTo>
                    <a:pt x="2654" y="1647"/>
                  </a:lnTo>
                  <a:lnTo>
                    <a:pt x="2661" y="1614"/>
                  </a:lnTo>
                  <a:lnTo>
                    <a:pt x="2668" y="1582"/>
                  </a:lnTo>
                  <a:lnTo>
                    <a:pt x="2673" y="1548"/>
                  </a:lnTo>
                  <a:lnTo>
                    <a:pt x="2677" y="1515"/>
                  </a:lnTo>
                  <a:lnTo>
                    <a:pt x="2682" y="1481"/>
                  </a:lnTo>
                  <a:lnTo>
                    <a:pt x="2684" y="1447"/>
                  </a:lnTo>
                  <a:lnTo>
                    <a:pt x="2686" y="1413"/>
                  </a:lnTo>
                  <a:lnTo>
                    <a:pt x="2688" y="1378"/>
                  </a:lnTo>
                  <a:lnTo>
                    <a:pt x="2688" y="1344"/>
                  </a:lnTo>
                  <a:lnTo>
                    <a:pt x="2688" y="1344"/>
                  </a:lnTo>
                  <a:lnTo>
                    <a:pt x="2688" y="1309"/>
                  </a:lnTo>
                  <a:lnTo>
                    <a:pt x="2686" y="1275"/>
                  </a:lnTo>
                  <a:lnTo>
                    <a:pt x="2684" y="1240"/>
                  </a:lnTo>
                  <a:lnTo>
                    <a:pt x="2682" y="1206"/>
                  </a:lnTo>
                  <a:lnTo>
                    <a:pt x="2677" y="1173"/>
                  </a:lnTo>
                  <a:lnTo>
                    <a:pt x="2673" y="1140"/>
                  </a:lnTo>
                  <a:lnTo>
                    <a:pt x="2668" y="1106"/>
                  </a:lnTo>
                  <a:lnTo>
                    <a:pt x="2661" y="1073"/>
                  </a:lnTo>
                  <a:lnTo>
                    <a:pt x="2654" y="1040"/>
                  </a:lnTo>
                  <a:lnTo>
                    <a:pt x="2646" y="1008"/>
                  </a:lnTo>
                  <a:lnTo>
                    <a:pt x="2638" y="975"/>
                  </a:lnTo>
                  <a:lnTo>
                    <a:pt x="2628" y="944"/>
                  </a:lnTo>
                  <a:lnTo>
                    <a:pt x="2617" y="913"/>
                  </a:lnTo>
                  <a:lnTo>
                    <a:pt x="2606" y="882"/>
                  </a:lnTo>
                  <a:lnTo>
                    <a:pt x="2595" y="851"/>
                  </a:lnTo>
                  <a:lnTo>
                    <a:pt x="2583" y="821"/>
                  </a:lnTo>
                  <a:lnTo>
                    <a:pt x="2569" y="791"/>
                  </a:lnTo>
                  <a:lnTo>
                    <a:pt x="2556" y="761"/>
                  </a:lnTo>
                  <a:lnTo>
                    <a:pt x="2541" y="732"/>
                  </a:lnTo>
                  <a:lnTo>
                    <a:pt x="2526" y="703"/>
                  </a:lnTo>
                  <a:lnTo>
                    <a:pt x="2510" y="675"/>
                  </a:lnTo>
                  <a:lnTo>
                    <a:pt x="2494" y="647"/>
                  </a:lnTo>
                  <a:lnTo>
                    <a:pt x="2477" y="619"/>
                  </a:lnTo>
                  <a:lnTo>
                    <a:pt x="2458" y="592"/>
                  </a:lnTo>
                  <a:lnTo>
                    <a:pt x="2440" y="566"/>
                  </a:lnTo>
                  <a:lnTo>
                    <a:pt x="2421" y="540"/>
                  </a:lnTo>
                  <a:lnTo>
                    <a:pt x="2401" y="514"/>
                  </a:lnTo>
                  <a:lnTo>
                    <a:pt x="2381" y="489"/>
                  </a:lnTo>
                  <a:lnTo>
                    <a:pt x="2361" y="465"/>
                  </a:lnTo>
                  <a:lnTo>
                    <a:pt x="2339" y="440"/>
                  </a:lnTo>
                  <a:lnTo>
                    <a:pt x="2317" y="416"/>
                  </a:lnTo>
                  <a:lnTo>
                    <a:pt x="2294" y="394"/>
                  </a:lnTo>
                  <a:lnTo>
                    <a:pt x="2271" y="371"/>
                  </a:lnTo>
                  <a:lnTo>
                    <a:pt x="2248" y="349"/>
                  </a:lnTo>
                  <a:lnTo>
                    <a:pt x="2223" y="328"/>
                  </a:lnTo>
                  <a:lnTo>
                    <a:pt x="2198" y="307"/>
                  </a:lnTo>
                  <a:lnTo>
                    <a:pt x="2174" y="287"/>
                  </a:lnTo>
                  <a:lnTo>
                    <a:pt x="2148" y="267"/>
                  </a:lnTo>
                  <a:lnTo>
                    <a:pt x="2122" y="248"/>
                  </a:lnTo>
                  <a:lnTo>
                    <a:pt x="2095" y="230"/>
                  </a:lnTo>
                  <a:lnTo>
                    <a:pt x="2069" y="211"/>
                  </a:lnTo>
                  <a:lnTo>
                    <a:pt x="2041" y="194"/>
                  </a:lnTo>
                  <a:lnTo>
                    <a:pt x="2013" y="178"/>
                  </a:lnTo>
                  <a:lnTo>
                    <a:pt x="1985" y="162"/>
                  </a:lnTo>
                  <a:lnTo>
                    <a:pt x="1956" y="147"/>
                  </a:lnTo>
                  <a:lnTo>
                    <a:pt x="1927" y="133"/>
                  </a:lnTo>
                  <a:lnTo>
                    <a:pt x="1897" y="119"/>
                  </a:lnTo>
                  <a:lnTo>
                    <a:pt x="1867" y="106"/>
                  </a:lnTo>
                  <a:lnTo>
                    <a:pt x="1837" y="93"/>
                  </a:lnTo>
                  <a:lnTo>
                    <a:pt x="1807" y="82"/>
                  </a:lnTo>
                  <a:lnTo>
                    <a:pt x="1776" y="71"/>
                  </a:lnTo>
                  <a:lnTo>
                    <a:pt x="1743" y="60"/>
                  </a:lnTo>
                  <a:lnTo>
                    <a:pt x="1712" y="52"/>
                  </a:lnTo>
                  <a:lnTo>
                    <a:pt x="1680" y="43"/>
                  </a:lnTo>
                  <a:lnTo>
                    <a:pt x="1648" y="34"/>
                  </a:lnTo>
                  <a:lnTo>
                    <a:pt x="1615" y="28"/>
                  </a:lnTo>
                  <a:lnTo>
                    <a:pt x="1582" y="21"/>
                  </a:lnTo>
                  <a:lnTo>
                    <a:pt x="1549" y="16"/>
                  </a:lnTo>
                  <a:lnTo>
                    <a:pt x="1516" y="11"/>
                  </a:lnTo>
                  <a:lnTo>
                    <a:pt x="1481" y="8"/>
                  </a:lnTo>
                  <a:lnTo>
                    <a:pt x="1447" y="4"/>
                  </a:lnTo>
                  <a:lnTo>
                    <a:pt x="1414" y="2"/>
                  </a:lnTo>
                  <a:lnTo>
                    <a:pt x="1378" y="1"/>
                  </a:lnTo>
                  <a:lnTo>
                    <a:pt x="1344" y="0"/>
                  </a:lnTo>
                  <a:lnTo>
                    <a:pt x="1344" y="0"/>
                  </a:lnTo>
                  <a:close/>
                  <a:moveTo>
                    <a:pt x="1344" y="2417"/>
                  </a:moveTo>
                  <a:lnTo>
                    <a:pt x="1344" y="2417"/>
                  </a:lnTo>
                  <a:lnTo>
                    <a:pt x="1316" y="2417"/>
                  </a:lnTo>
                  <a:lnTo>
                    <a:pt x="1289" y="2416"/>
                  </a:lnTo>
                  <a:lnTo>
                    <a:pt x="1261" y="2413"/>
                  </a:lnTo>
                  <a:lnTo>
                    <a:pt x="1235" y="2411"/>
                  </a:lnTo>
                  <a:lnTo>
                    <a:pt x="1208" y="2408"/>
                  </a:lnTo>
                  <a:lnTo>
                    <a:pt x="1181" y="2405"/>
                  </a:lnTo>
                  <a:lnTo>
                    <a:pt x="1154" y="2400"/>
                  </a:lnTo>
                  <a:lnTo>
                    <a:pt x="1128" y="2395"/>
                  </a:lnTo>
                  <a:lnTo>
                    <a:pt x="1101" y="2390"/>
                  </a:lnTo>
                  <a:lnTo>
                    <a:pt x="1076" y="2383"/>
                  </a:lnTo>
                  <a:lnTo>
                    <a:pt x="1050" y="2376"/>
                  </a:lnTo>
                  <a:lnTo>
                    <a:pt x="1025" y="2368"/>
                  </a:lnTo>
                  <a:lnTo>
                    <a:pt x="999" y="2361"/>
                  </a:lnTo>
                  <a:lnTo>
                    <a:pt x="975" y="2351"/>
                  </a:lnTo>
                  <a:lnTo>
                    <a:pt x="950" y="2343"/>
                  </a:lnTo>
                  <a:lnTo>
                    <a:pt x="926" y="2333"/>
                  </a:lnTo>
                  <a:lnTo>
                    <a:pt x="879" y="2311"/>
                  </a:lnTo>
                  <a:lnTo>
                    <a:pt x="832" y="2287"/>
                  </a:lnTo>
                  <a:lnTo>
                    <a:pt x="788" y="2261"/>
                  </a:lnTo>
                  <a:lnTo>
                    <a:pt x="744" y="2233"/>
                  </a:lnTo>
                  <a:lnTo>
                    <a:pt x="702" y="2203"/>
                  </a:lnTo>
                  <a:lnTo>
                    <a:pt x="661" y="2172"/>
                  </a:lnTo>
                  <a:lnTo>
                    <a:pt x="623" y="2138"/>
                  </a:lnTo>
                  <a:lnTo>
                    <a:pt x="585" y="2102"/>
                  </a:lnTo>
                  <a:lnTo>
                    <a:pt x="550" y="2066"/>
                  </a:lnTo>
                  <a:lnTo>
                    <a:pt x="516" y="2026"/>
                  </a:lnTo>
                  <a:lnTo>
                    <a:pt x="484" y="1985"/>
                  </a:lnTo>
                  <a:lnTo>
                    <a:pt x="454" y="1943"/>
                  </a:lnTo>
                  <a:lnTo>
                    <a:pt x="426" y="1900"/>
                  </a:lnTo>
                  <a:lnTo>
                    <a:pt x="400" y="1855"/>
                  </a:lnTo>
                  <a:lnTo>
                    <a:pt x="377" y="1809"/>
                  </a:lnTo>
                  <a:lnTo>
                    <a:pt x="355" y="1761"/>
                  </a:lnTo>
                  <a:lnTo>
                    <a:pt x="346" y="1737"/>
                  </a:lnTo>
                  <a:lnTo>
                    <a:pt x="336" y="1713"/>
                  </a:lnTo>
                  <a:lnTo>
                    <a:pt x="327" y="1688"/>
                  </a:lnTo>
                  <a:lnTo>
                    <a:pt x="319" y="1663"/>
                  </a:lnTo>
                  <a:lnTo>
                    <a:pt x="311" y="1638"/>
                  </a:lnTo>
                  <a:lnTo>
                    <a:pt x="305" y="1612"/>
                  </a:lnTo>
                  <a:lnTo>
                    <a:pt x="298" y="1586"/>
                  </a:lnTo>
                  <a:lnTo>
                    <a:pt x="292" y="1560"/>
                  </a:lnTo>
                  <a:lnTo>
                    <a:pt x="288" y="1533"/>
                  </a:lnTo>
                  <a:lnTo>
                    <a:pt x="283" y="1507"/>
                  </a:lnTo>
                  <a:lnTo>
                    <a:pt x="279" y="1481"/>
                  </a:lnTo>
                  <a:lnTo>
                    <a:pt x="276" y="1453"/>
                  </a:lnTo>
                  <a:lnTo>
                    <a:pt x="274" y="1426"/>
                  </a:lnTo>
                  <a:lnTo>
                    <a:pt x="272" y="1399"/>
                  </a:lnTo>
                  <a:lnTo>
                    <a:pt x="272" y="1371"/>
                  </a:lnTo>
                  <a:lnTo>
                    <a:pt x="271" y="1344"/>
                  </a:lnTo>
                  <a:lnTo>
                    <a:pt x="271" y="1344"/>
                  </a:lnTo>
                  <a:lnTo>
                    <a:pt x="272" y="1316"/>
                  </a:lnTo>
                  <a:lnTo>
                    <a:pt x="272" y="1289"/>
                  </a:lnTo>
                  <a:lnTo>
                    <a:pt x="274" y="1261"/>
                  </a:lnTo>
                  <a:lnTo>
                    <a:pt x="276" y="1234"/>
                  </a:lnTo>
                  <a:lnTo>
                    <a:pt x="279" y="1207"/>
                  </a:lnTo>
                  <a:lnTo>
                    <a:pt x="283" y="1180"/>
                  </a:lnTo>
                  <a:lnTo>
                    <a:pt x="288" y="1154"/>
                  </a:lnTo>
                  <a:lnTo>
                    <a:pt x="292" y="1128"/>
                  </a:lnTo>
                  <a:lnTo>
                    <a:pt x="298" y="1101"/>
                  </a:lnTo>
                  <a:lnTo>
                    <a:pt x="305" y="1075"/>
                  </a:lnTo>
                  <a:lnTo>
                    <a:pt x="311" y="1049"/>
                  </a:lnTo>
                  <a:lnTo>
                    <a:pt x="319" y="1025"/>
                  </a:lnTo>
                  <a:lnTo>
                    <a:pt x="327" y="999"/>
                  </a:lnTo>
                  <a:lnTo>
                    <a:pt x="336" y="974"/>
                  </a:lnTo>
                  <a:lnTo>
                    <a:pt x="346" y="951"/>
                  </a:lnTo>
                  <a:lnTo>
                    <a:pt x="355" y="926"/>
                  </a:lnTo>
                  <a:lnTo>
                    <a:pt x="377" y="879"/>
                  </a:lnTo>
                  <a:lnTo>
                    <a:pt x="400" y="833"/>
                  </a:lnTo>
                  <a:lnTo>
                    <a:pt x="426" y="788"/>
                  </a:lnTo>
                  <a:lnTo>
                    <a:pt x="454" y="744"/>
                  </a:lnTo>
                  <a:lnTo>
                    <a:pt x="484" y="702"/>
                  </a:lnTo>
                  <a:lnTo>
                    <a:pt x="516" y="661"/>
                  </a:lnTo>
                  <a:lnTo>
                    <a:pt x="550" y="622"/>
                  </a:lnTo>
                  <a:lnTo>
                    <a:pt x="585" y="585"/>
                  </a:lnTo>
                  <a:lnTo>
                    <a:pt x="623" y="549"/>
                  </a:lnTo>
                  <a:lnTo>
                    <a:pt x="661" y="516"/>
                  </a:lnTo>
                  <a:lnTo>
                    <a:pt x="702" y="484"/>
                  </a:lnTo>
                  <a:lnTo>
                    <a:pt x="744" y="454"/>
                  </a:lnTo>
                  <a:lnTo>
                    <a:pt x="788" y="426"/>
                  </a:lnTo>
                  <a:lnTo>
                    <a:pt x="832" y="400"/>
                  </a:lnTo>
                  <a:lnTo>
                    <a:pt x="879" y="377"/>
                  </a:lnTo>
                  <a:lnTo>
                    <a:pt x="926" y="355"/>
                  </a:lnTo>
                  <a:lnTo>
                    <a:pt x="950" y="346"/>
                  </a:lnTo>
                  <a:lnTo>
                    <a:pt x="975" y="336"/>
                  </a:lnTo>
                  <a:lnTo>
                    <a:pt x="999" y="327"/>
                  </a:lnTo>
                  <a:lnTo>
                    <a:pt x="1025" y="319"/>
                  </a:lnTo>
                  <a:lnTo>
                    <a:pt x="1050" y="311"/>
                  </a:lnTo>
                  <a:lnTo>
                    <a:pt x="1076" y="305"/>
                  </a:lnTo>
                  <a:lnTo>
                    <a:pt x="1101" y="298"/>
                  </a:lnTo>
                  <a:lnTo>
                    <a:pt x="1128" y="293"/>
                  </a:lnTo>
                  <a:lnTo>
                    <a:pt x="1154" y="288"/>
                  </a:lnTo>
                  <a:lnTo>
                    <a:pt x="1181" y="283"/>
                  </a:lnTo>
                  <a:lnTo>
                    <a:pt x="1208" y="279"/>
                  </a:lnTo>
                  <a:lnTo>
                    <a:pt x="1235" y="276"/>
                  </a:lnTo>
                  <a:lnTo>
                    <a:pt x="1261" y="274"/>
                  </a:lnTo>
                  <a:lnTo>
                    <a:pt x="1289" y="273"/>
                  </a:lnTo>
                  <a:lnTo>
                    <a:pt x="1316" y="271"/>
                  </a:lnTo>
                  <a:lnTo>
                    <a:pt x="1344" y="270"/>
                  </a:lnTo>
                  <a:lnTo>
                    <a:pt x="1344" y="270"/>
                  </a:lnTo>
                  <a:lnTo>
                    <a:pt x="1372" y="271"/>
                  </a:lnTo>
                  <a:lnTo>
                    <a:pt x="1400" y="273"/>
                  </a:lnTo>
                  <a:lnTo>
                    <a:pt x="1427" y="274"/>
                  </a:lnTo>
                  <a:lnTo>
                    <a:pt x="1453" y="276"/>
                  </a:lnTo>
                  <a:lnTo>
                    <a:pt x="1480" y="279"/>
                  </a:lnTo>
                  <a:lnTo>
                    <a:pt x="1507" y="283"/>
                  </a:lnTo>
                  <a:lnTo>
                    <a:pt x="1534" y="288"/>
                  </a:lnTo>
                  <a:lnTo>
                    <a:pt x="1561" y="293"/>
                  </a:lnTo>
                  <a:lnTo>
                    <a:pt x="1587" y="298"/>
                  </a:lnTo>
                  <a:lnTo>
                    <a:pt x="1612" y="305"/>
                  </a:lnTo>
                  <a:lnTo>
                    <a:pt x="1638" y="311"/>
                  </a:lnTo>
                  <a:lnTo>
                    <a:pt x="1663" y="319"/>
                  </a:lnTo>
                  <a:lnTo>
                    <a:pt x="1689" y="327"/>
                  </a:lnTo>
                  <a:lnTo>
                    <a:pt x="1713" y="336"/>
                  </a:lnTo>
                  <a:lnTo>
                    <a:pt x="1738" y="346"/>
                  </a:lnTo>
                  <a:lnTo>
                    <a:pt x="1762" y="355"/>
                  </a:lnTo>
                  <a:lnTo>
                    <a:pt x="1810" y="377"/>
                  </a:lnTo>
                  <a:lnTo>
                    <a:pt x="1856" y="400"/>
                  </a:lnTo>
                  <a:lnTo>
                    <a:pt x="1901" y="426"/>
                  </a:lnTo>
                  <a:lnTo>
                    <a:pt x="1944" y="454"/>
                  </a:lnTo>
                  <a:lnTo>
                    <a:pt x="1986" y="484"/>
                  </a:lnTo>
                  <a:lnTo>
                    <a:pt x="2027" y="516"/>
                  </a:lnTo>
                  <a:lnTo>
                    <a:pt x="2065" y="549"/>
                  </a:lnTo>
                  <a:lnTo>
                    <a:pt x="2103" y="585"/>
                  </a:lnTo>
                  <a:lnTo>
                    <a:pt x="2138" y="622"/>
                  </a:lnTo>
                  <a:lnTo>
                    <a:pt x="2173" y="661"/>
                  </a:lnTo>
                  <a:lnTo>
                    <a:pt x="2204" y="702"/>
                  </a:lnTo>
                  <a:lnTo>
                    <a:pt x="2234" y="744"/>
                  </a:lnTo>
                  <a:lnTo>
                    <a:pt x="2262" y="788"/>
                  </a:lnTo>
                  <a:lnTo>
                    <a:pt x="2288" y="833"/>
                  </a:lnTo>
                  <a:lnTo>
                    <a:pt x="2311" y="879"/>
                  </a:lnTo>
                  <a:lnTo>
                    <a:pt x="2333" y="926"/>
                  </a:lnTo>
                  <a:lnTo>
                    <a:pt x="2343" y="951"/>
                  </a:lnTo>
                  <a:lnTo>
                    <a:pt x="2352" y="974"/>
                  </a:lnTo>
                  <a:lnTo>
                    <a:pt x="2362" y="999"/>
                  </a:lnTo>
                  <a:lnTo>
                    <a:pt x="2369" y="1025"/>
                  </a:lnTo>
                  <a:lnTo>
                    <a:pt x="2377" y="1049"/>
                  </a:lnTo>
                  <a:lnTo>
                    <a:pt x="2384" y="1075"/>
                  </a:lnTo>
                  <a:lnTo>
                    <a:pt x="2390" y="1101"/>
                  </a:lnTo>
                  <a:lnTo>
                    <a:pt x="2396" y="1128"/>
                  </a:lnTo>
                  <a:lnTo>
                    <a:pt x="2400" y="1154"/>
                  </a:lnTo>
                  <a:lnTo>
                    <a:pt x="2406" y="1180"/>
                  </a:lnTo>
                  <a:lnTo>
                    <a:pt x="2409" y="1207"/>
                  </a:lnTo>
                  <a:lnTo>
                    <a:pt x="2412" y="1234"/>
                  </a:lnTo>
                  <a:lnTo>
                    <a:pt x="2414" y="1261"/>
                  </a:lnTo>
                  <a:lnTo>
                    <a:pt x="2416" y="1289"/>
                  </a:lnTo>
                  <a:lnTo>
                    <a:pt x="2417" y="1316"/>
                  </a:lnTo>
                  <a:lnTo>
                    <a:pt x="2417" y="1344"/>
                  </a:lnTo>
                  <a:lnTo>
                    <a:pt x="2417" y="1344"/>
                  </a:lnTo>
                  <a:lnTo>
                    <a:pt x="2417" y="1371"/>
                  </a:lnTo>
                  <a:lnTo>
                    <a:pt x="2416" y="1399"/>
                  </a:lnTo>
                  <a:lnTo>
                    <a:pt x="2414" y="1426"/>
                  </a:lnTo>
                  <a:lnTo>
                    <a:pt x="2412" y="1453"/>
                  </a:lnTo>
                  <a:lnTo>
                    <a:pt x="2409" y="1481"/>
                  </a:lnTo>
                  <a:lnTo>
                    <a:pt x="2406" y="1507"/>
                  </a:lnTo>
                  <a:lnTo>
                    <a:pt x="2400" y="1533"/>
                  </a:lnTo>
                  <a:lnTo>
                    <a:pt x="2396" y="1560"/>
                  </a:lnTo>
                  <a:lnTo>
                    <a:pt x="2390" y="1586"/>
                  </a:lnTo>
                  <a:lnTo>
                    <a:pt x="2384" y="1612"/>
                  </a:lnTo>
                  <a:lnTo>
                    <a:pt x="2377" y="1638"/>
                  </a:lnTo>
                  <a:lnTo>
                    <a:pt x="2369" y="1663"/>
                  </a:lnTo>
                  <a:lnTo>
                    <a:pt x="2362" y="1688"/>
                  </a:lnTo>
                  <a:lnTo>
                    <a:pt x="2352" y="1713"/>
                  </a:lnTo>
                  <a:lnTo>
                    <a:pt x="2343" y="1737"/>
                  </a:lnTo>
                  <a:lnTo>
                    <a:pt x="2333" y="1761"/>
                  </a:lnTo>
                  <a:lnTo>
                    <a:pt x="2311" y="1809"/>
                  </a:lnTo>
                  <a:lnTo>
                    <a:pt x="2288" y="1855"/>
                  </a:lnTo>
                  <a:lnTo>
                    <a:pt x="2262" y="1900"/>
                  </a:lnTo>
                  <a:lnTo>
                    <a:pt x="2234" y="1943"/>
                  </a:lnTo>
                  <a:lnTo>
                    <a:pt x="2204" y="1985"/>
                  </a:lnTo>
                  <a:lnTo>
                    <a:pt x="2173" y="2026"/>
                  </a:lnTo>
                  <a:lnTo>
                    <a:pt x="2138" y="2066"/>
                  </a:lnTo>
                  <a:lnTo>
                    <a:pt x="2103" y="2102"/>
                  </a:lnTo>
                  <a:lnTo>
                    <a:pt x="2065" y="2138"/>
                  </a:lnTo>
                  <a:lnTo>
                    <a:pt x="2027" y="2172"/>
                  </a:lnTo>
                  <a:lnTo>
                    <a:pt x="1986" y="2203"/>
                  </a:lnTo>
                  <a:lnTo>
                    <a:pt x="1944" y="2233"/>
                  </a:lnTo>
                  <a:lnTo>
                    <a:pt x="1901" y="2261"/>
                  </a:lnTo>
                  <a:lnTo>
                    <a:pt x="1856" y="2287"/>
                  </a:lnTo>
                  <a:lnTo>
                    <a:pt x="1810" y="2311"/>
                  </a:lnTo>
                  <a:lnTo>
                    <a:pt x="1762" y="2333"/>
                  </a:lnTo>
                  <a:lnTo>
                    <a:pt x="1738" y="2343"/>
                  </a:lnTo>
                  <a:lnTo>
                    <a:pt x="1713" y="2351"/>
                  </a:lnTo>
                  <a:lnTo>
                    <a:pt x="1689" y="2361"/>
                  </a:lnTo>
                  <a:lnTo>
                    <a:pt x="1663" y="2368"/>
                  </a:lnTo>
                  <a:lnTo>
                    <a:pt x="1638" y="2376"/>
                  </a:lnTo>
                  <a:lnTo>
                    <a:pt x="1612" y="2383"/>
                  </a:lnTo>
                  <a:lnTo>
                    <a:pt x="1587" y="2390"/>
                  </a:lnTo>
                  <a:lnTo>
                    <a:pt x="1561" y="2395"/>
                  </a:lnTo>
                  <a:lnTo>
                    <a:pt x="1534" y="2400"/>
                  </a:lnTo>
                  <a:lnTo>
                    <a:pt x="1507" y="2405"/>
                  </a:lnTo>
                  <a:lnTo>
                    <a:pt x="1480" y="2408"/>
                  </a:lnTo>
                  <a:lnTo>
                    <a:pt x="1453" y="2411"/>
                  </a:lnTo>
                  <a:lnTo>
                    <a:pt x="1427" y="2413"/>
                  </a:lnTo>
                  <a:lnTo>
                    <a:pt x="1400" y="2416"/>
                  </a:lnTo>
                  <a:lnTo>
                    <a:pt x="1372" y="2417"/>
                  </a:lnTo>
                  <a:lnTo>
                    <a:pt x="1344" y="2417"/>
                  </a:lnTo>
                  <a:lnTo>
                    <a:pt x="1344" y="2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7" name="Freeform 6">
              <a:hlinkClick r:id="rId5"/>
              <a:extLst>
                <a:ext uri="{FF2B5EF4-FFF2-40B4-BE49-F238E27FC236}">
                  <a16:creationId xmlns:a16="http://schemas.microsoft.com/office/drawing/2014/main" id="{DDF2C65F-5CB1-4FF7-8DB4-61DA79D98923}"/>
                </a:ext>
              </a:extLst>
            </p:cNvPr>
            <p:cNvSpPr>
              <a:spLocks/>
            </p:cNvSpPr>
            <p:nvPr/>
          </p:nvSpPr>
          <p:spPr bwMode="auto">
            <a:xfrm>
              <a:off x="5065713" y="1663700"/>
              <a:ext cx="1377950" cy="1592263"/>
            </a:xfrm>
            <a:custGeom>
              <a:avLst/>
              <a:gdLst>
                <a:gd name="T0" fmla="*/ 0 w 868"/>
                <a:gd name="T1" fmla="*/ 1003 h 1003"/>
                <a:gd name="T2" fmla="*/ 0 w 868"/>
                <a:gd name="T3" fmla="*/ 0 h 1003"/>
                <a:gd name="T4" fmla="*/ 868 w 868"/>
                <a:gd name="T5" fmla="*/ 502 h 1003"/>
                <a:gd name="T6" fmla="*/ 0 w 868"/>
                <a:gd name="T7" fmla="*/ 1003 h 1003"/>
              </a:gdLst>
              <a:ahLst/>
              <a:cxnLst>
                <a:cxn ang="0">
                  <a:pos x="T0" y="T1"/>
                </a:cxn>
                <a:cxn ang="0">
                  <a:pos x="T2" y="T3"/>
                </a:cxn>
                <a:cxn ang="0">
                  <a:pos x="T4" y="T5"/>
                </a:cxn>
                <a:cxn ang="0">
                  <a:pos x="T6" y="T7"/>
                </a:cxn>
              </a:cxnLst>
              <a:rect l="0" t="0" r="r" b="b"/>
              <a:pathLst>
                <a:path w="868" h="1003">
                  <a:moveTo>
                    <a:pt x="0" y="1003"/>
                  </a:moveTo>
                  <a:lnTo>
                    <a:pt x="0" y="0"/>
                  </a:lnTo>
                  <a:lnTo>
                    <a:pt x="868" y="502"/>
                  </a:lnTo>
                  <a:lnTo>
                    <a:pt x="0" y="10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6065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AE36-383F-4D00-91D1-52AF9DD7A47B}"/>
              </a:ext>
            </a:extLst>
          </p:cNvPr>
          <p:cNvSpPr>
            <a:spLocks noGrp="1"/>
          </p:cNvSpPr>
          <p:nvPr>
            <p:ph type="title"/>
          </p:nvPr>
        </p:nvSpPr>
        <p:spPr/>
        <p:txBody>
          <a:bodyPr/>
          <a:lstStyle/>
          <a:p>
            <a:r>
              <a:rPr lang="en-GB" dirty="0" err="1"/>
              <a:t>DowNton</a:t>
            </a:r>
            <a:r>
              <a:rPr lang="en-GB" dirty="0"/>
              <a:t> abbey: audience profile</a:t>
            </a:r>
          </a:p>
        </p:txBody>
      </p:sp>
      <p:sp>
        <p:nvSpPr>
          <p:cNvPr id="6" name="Text Placeholder 5">
            <a:extLst>
              <a:ext uri="{FF2B5EF4-FFF2-40B4-BE49-F238E27FC236}">
                <a16:creationId xmlns:a16="http://schemas.microsoft.com/office/drawing/2014/main" id="{E9D16BEE-F510-4404-8778-90FABFEF7077}"/>
              </a:ext>
            </a:extLst>
          </p:cNvPr>
          <p:cNvSpPr>
            <a:spLocks noGrp="1"/>
          </p:cNvSpPr>
          <p:nvPr>
            <p:ph type="body" sz="quarter" idx="11"/>
          </p:nvPr>
        </p:nvSpPr>
        <p:spPr/>
        <p:txBody>
          <a:bodyPr/>
          <a:lstStyle/>
          <a:p>
            <a:r>
              <a:rPr lang="en-GB" dirty="0"/>
              <a:t>Source: Film Monitor</a:t>
            </a:r>
          </a:p>
        </p:txBody>
      </p:sp>
      <p:sp>
        <p:nvSpPr>
          <p:cNvPr id="7" name="Text Placeholder 6">
            <a:extLst>
              <a:ext uri="{FF2B5EF4-FFF2-40B4-BE49-F238E27FC236}">
                <a16:creationId xmlns:a16="http://schemas.microsoft.com/office/drawing/2014/main" id="{C875200A-021C-4FCD-AAAC-122B03DB8F4E}"/>
              </a:ext>
            </a:extLst>
          </p:cNvPr>
          <p:cNvSpPr>
            <a:spLocks noGrp="1"/>
          </p:cNvSpPr>
          <p:nvPr>
            <p:ph type="body" sz="quarter" idx="14"/>
          </p:nvPr>
        </p:nvSpPr>
        <p:spPr/>
        <p:txBody>
          <a:bodyPr/>
          <a:lstStyle/>
          <a:p>
            <a:r>
              <a:rPr lang="en-GB" dirty="0"/>
              <a:t>The first film delivered a highly affluent, older female skewing audience </a:t>
            </a:r>
          </a:p>
        </p:txBody>
      </p:sp>
      <p:sp>
        <p:nvSpPr>
          <p:cNvPr id="9" name="Rectangle: Rounded Corners 8">
            <a:extLst>
              <a:ext uri="{FF2B5EF4-FFF2-40B4-BE49-F238E27FC236}">
                <a16:creationId xmlns:a16="http://schemas.microsoft.com/office/drawing/2014/main" id="{644584CF-CBF4-47CB-B4E2-6DBE625F735F}"/>
              </a:ext>
            </a:extLst>
          </p:cNvPr>
          <p:cNvSpPr/>
          <p:nvPr/>
        </p:nvSpPr>
        <p:spPr>
          <a:xfrm>
            <a:off x="5062051" y="1288082"/>
            <a:ext cx="7755046" cy="873481"/>
          </a:xfrm>
          <a:prstGeom prst="round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pic>
        <p:nvPicPr>
          <p:cNvPr id="14" name="Picture 13">
            <a:extLst>
              <a:ext uri="{FF2B5EF4-FFF2-40B4-BE49-F238E27FC236}">
                <a16:creationId xmlns:a16="http://schemas.microsoft.com/office/drawing/2014/main" id="{39333F99-FCC3-4C2A-9C23-67C107523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94" y="1197565"/>
            <a:ext cx="3746225" cy="5585280"/>
          </a:xfrm>
          <a:prstGeom prst="rect">
            <a:avLst/>
          </a:prstGeom>
        </p:spPr>
      </p:pic>
      <p:sp>
        <p:nvSpPr>
          <p:cNvPr id="13" name="Rectangle: Rounded Corners 12">
            <a:extLst>
              <a:ext uri="{FF2B5EF4-FFF2-40B4-BE49-F238E27FC236}">
                <a16:creationId xmlns:a16="http://schemas.microsoft.com/office/drawing/2014/main" id="{8F01E819-C536-43FD-A0A8-264E0C544266}"/>
              </a:ext>
            </a:extLst>
          </p:cNvPr>
          <p:cNvSpPr/>
          <p:nvPr/>
        </p:nvSpPr>
        <p:spPr>
          <a:xfrm>
            <a:off x="5062051" y="2729285"/>
            <a:ext cx="7755046" cy="873481"/>
          </a:xfrm>
          <a:prstGeom prst="round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5" name="Rectangle: Rounded Corners 14">
            <a:extLst>
              <a:ext uri="{FF2B5EF4-FFF2-40B4-BE49-F238E27FC236}">
                <a16:creationId xmlns:a16="http://schemas.microsoft.com/office/drawing/2014/main" id="{DA59D274-B092-4F92-BB3D-F3298B402175}"/>
              </a:ext>
            </a:extLst>
          </p:cNvPr>
          <p:cNvSpPr/>
          <p:nvPr/>
        </p:nvSpPr>
        <p:spPr>
          <a:xfrm>
            <a:off x="5062051" y="4170488"/>
            <a:ext cx="7755046" cy="873481"/>
          </a:xfrm>
          <a:prstGeom prst="round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6" name="Rectangle: Rounded Corners 15">
            <a:extLst>
              <a:ext uri="{FF2B5EF4-FFF2-40B4-BE49-F238E27FC236}">
                <a16:creationId xmlns:a16="http://schemas.microsoft.com/office/drawing/2014/main" id="{EBC64F8D-432C-4EC1-9C49-5A98340622F8}"/>
              </a:ext>
            </a:extLst>
          </p:cNvPr>
          <p:cNvSpPr/>
          <p:nvPr/>
        </p:nvSpPr>
        <p:spPr>
          <a:xfrm>
            <a:off x="5062051" y="5611691"/>
            <a:ext cx="7755046" cy="873481"/>
          </a:xfrm>
          <a:prstGeom prst="round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7" name="Rectangle: Rounded Corners 16">
            <a:extLst>
              <a:ext uri="{FF2B5EF4-FFF2-40B4-BE49-F238E27FC236}">
                <a16:creationId xmlns:a16="http://schemas.microsoft.com/office/drawing/2014/main" id="{8B282F8E-7CF7-48BD-8B22-87A560524CD7}"/>
              </a:ext>
            </a:extLst>
          </p:cNvPr>
          <p:cNvSpPr/>
          <p:nvPr/>
        </p:nvSpPr>
        <p:spPr>
          <a:xfrm>
            <a:off x="5062051" y="1288081"/>
            <a:ext cx="5761662" cy="873481"/>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         70% FEMALE</a:t>
            </a:r>
          </a:p>
        </p:txBody>
      </p:sp>
      <p:sp>
        <p:nvSpPr>
          <p:cNvPr id="18" name="Rectangle: Rounded Corners 17">
            <a:extLst>
              <a:ext uri="{FF2B5EF4-FFF2-40B4-BE49-F238E27FC236}">
                <a16:creationId xmlns:a16="http://schemas.microsoft.com/office/drawing/2014/main" id="{3AB65237-FF91-411A-87D5-0D23B0AE4074}"/>
              </a:ext>
            </a:extLst>
          </p:cNvPr>
          <p:cNvSpPr/>
          <p:nvPr/>
        </p:nvSpPr>
        <p:spPr>
          <a:xfrm>
            <a:off x="5062052" y="2729285"/>
            <a:ext cx="6065732" cy="873481"/>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76% 45+</a:t>
            </a:r>
          </a:p>
        </p:txBody>
      </p:sp>
      <p:sp>
        <p:nvSpPr>
          <p:cNvPr id="19" name="Rectangle: Rounded Corners 18">
            <a:extLst>
              <a:ext uri="{FF2B5EF4-FFF2-40B4-BE49-F238E27FC236}">
                <a16:creationId xmlns:a16="http://schemas.microsoft.com/office/drawing/2014/main" id="{C42602A1-8024-4B01-A8AF-92C351203457}"/>
              </a:ext>
            </a:extLst>
          </p:cNvPr>
          <p:cNvSpPr/>
          <p:nvPr/>
        </p:nvSpPr>
        <p:spPr>
          <a:xfrm>
            <a:off x="5062052" y="4158129"/>
            <a:ext cx="6251712" cy="873481"/>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78% ABC1</a:t>
            </a:r>
          </a:p>
        </p:txBody>
      </p:sp>
      <p:sp>
        <p:nvSpPr>
          <p:cNvPr id="20" name="Rectangle: Rounded Corners 19">
            <a:extLst>
              <a:ext uri="{FF2B5EF4-FFF2-40B4-BE49-F238E27FC236}">
                <a16:creationId xmlns:a16="http://schemas.microsoft.com/office/drawing/2014/main" id="{B502AEA3-4308-452C-9CCD-E967199F7E38}"/>
              </a:ext>
            </a:extLst>
          </p:cNvPr>
          <p:cNvSpPr/>
          <p:nvPr/>
        </p:nvSpPr>
        <p:spPr>
          <a:xfrm>
            <a:off x="5062052" y="5599332"/>
            <a:ext cx="3833976" cy="873481"/>
          </a:xfrm>
          <a:prstGeom prst="round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47% AB</a:t>
            </a:r>
          </a:p>
        </p:txBody>
      </p:sp>
    </p:spTree>
    <p:extLst>
      <p:ext uri="{BB962C8B-B14F-4D97-AF65-F5344CB8AC3E}">
        <p14:creationId xmlns:p14="http://schemas.microsoft.com/office/powerpoint/2010/main" val="218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AE36-383F-4D00-91D1-52AF9DD7A47B}"/>
              </a:ext>
            </a:extLst>
          </p:cNvPr>
          <p:cNvSpPr>
            <a:spLocks noGrp="1"/>
          </p:cNvSpPr>
          <p:nvPr>
            <p:ph type="title"/>
          </p:nvPr>
        </p:nvSpPr>
        <p:spPr/>
        <p:txBody>
          <a:bodyPr/>
          <a:lstStyle/>
          <a:p>
            <a:r>
              <a:rPr lang="en-GB" dirty="0"/>
              <a:t>DOWNTON ABBEY: a new era – the most premium blockbuster of 2022</a:t>
            </a:r>
          </a:p>
        </p:txBody>
      </p:sp>
      <p:sp>
        <p:nvSpPr>
          <p:cNvPr id="6" name="Text Placeholder 5">
            <a:extLst>
              <a:ext uri="{FF2B5EF4-FFF2-40B4-BE49-F238E27FC236}">
                <a16:creationId xmlns:a16="http://schemas.microsoft.com/office/drawing/2014/main" id="{E9D16BEE-F510-4404-8778-90FABFEF7077}"/>
              </a:ext>
            </a:extLst>
          </p:cNvPr>
          <p:cNvSpPr>
            <a:spLocks noGrp="1"/>
          </p:cNvSpPr>
          <p:nvPr>
            <p:ph type="body" sz="quarter" idx="11"/>
          </p:nvPr>
        </p:nvSpPr>
        <p:spPr>
          <a:xfrm>
            <a:off x="7684169" y="7272817"/>
            <a:ext cx="5614320" cy="123111"/>
          </a:xfrm>
        </p:spPr>
        <p:txBody>
          <a:bodyPr/>
          <a:lstStyle/>
          <a:p>
            <a:r>
              <a:rPr lang="en-GB" b="1" dirty="0"/>
              <a:t>Source: </a:t>
            </a:r>
            <a:r>
              <a:rPr lang="en-GB" dirty="0"/>
              <a:t>DCM Planner, profiles based on comparative titles from Film Monitor </a:t>
            </a:r>
          </a:p>
        </p:txBody>
      </p:sp>
      <p:sp>
        <p:nvSpPr>
          <p:cNvPr id="7" name="Text Placeholder 6">
            <a:extLst>
              <a:ext uri="{FF2B5EF4-FFF2-40B4-BE49-F238E27FC236}">
                <a16:creationId xmlns:a16="http://schemas.microsoft.com/office/drawing/2014/main" id="{C875200A-021C-4FCD-AAAC-122B03DB8F4E}"/>
              </a:ext>
            </a:extLst>
          </p:cNvPr>
          <p:cNvSpPr>
            <a:spLocks noGrp="1"/>
          </p:cNvSpPr>
          <p:nvPr>
            <p:ph type="body" sz="quarter" idx="14"/>
          </p:nvPr>
        </p:nvSpPr>
        <p:spPr/>
        <p:txBody>
          <a:bodyPr/>
          <a:lstStyle/>
          <a:p>
            <a:r>
              <a:rPr lang="en-GB" dirty="0">
                <a:solidFill>
                  <a:srgbClr val="8A8A8D"/>
                </a:solidFill>
              </a:rPr>
              <a:t>Based on the first film’s profile we expect over three quarters of the film’s audience to be ABC1 adults </a:t>
            </a:r>
            <a:endParaRPr lang="en-US" dirty="0"/>
          </a:p>
          <a:p>
            <a:endParaRPr lang="en-GB" dirty="0"/>
          </a:p>
        </p:txBody>
      </p:sp>
      <p:graphicFrame>
        <p:nvGraphicFramePr>
          <p:cNvPr id="8" name="Chart 7">
            <a:extLst>
              <a:ext uri="{FF2B5EF4-FFF2-40B4-BE49-F238E27FC236}">
                <a16:creationId xmlns:a16="http://schemas.microsoft.com/office/drawing/2014/main" id="{5242C353-B163-4458-BE82-679754F385F9}"/>
              </a:ext>
            </a:extLst>
          </p:cNvPr>
          <p:cNvGraphicFramePr>
            <a:graphicFrameLocks/>
          </p:cNvGraphicFramePr>
          <p:nvPr>
            <p:extLst>
              <p:ext uri="{D42A27DB-BD31-4B8C-83A1-F6EECF244321}">
                <p14:modId xmlns:p14="http://schemas.microsoft.com/office/powerpoint/2010/main" val="2276781828"/>
              </p:ext>
            </p:extLst>
          </p:nvPr>
        </p:nvGraphicFramePr>
        <p:xfrm>
          <a:off x="270000" y="1197565"/>
          <a:ext cx="12788274" cy="560428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09EA1AC0-6A94-4A56-A54C-AC0A9E155595}"/>
              </a:ext>
            </a:extLst>
          </p:cNvPr>
          <p:cNvCxnSpPr>
            <a:cxnSpLocks/>
          </p:cNvCxnSpPr>
          <p:nvPr/>
        </p:nvCxnSpPr>
        <p:spPr>
          <a:xfrm>
            <a:off x="633180" y="3427139"/>
            <a:ext cx="1229675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18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C863F2-8B08-4492-B10D-FCCF83AEBE82}"/>
              </a:ext>
            </a:extLst>
          </p:cNvPr>
          <p:cNvPicPr>
            <a:picLocks noChangeAspect="1"/>
          </p:cNvPicPr>
          <p:nvPr/>
        </p:nvPicPr>
        <p:blipFill rotWithShape="1">
          <a:blip r:embed="rId2">
            <a:grayscl/>
          </a:blip>
          <a:srcRect l="4401" r="16742"/>
          <a:stretch/>
        </p:blipFill>
        <p:spPr>
          <a:xfrm>
            <a:off x="0" y="0"/>
            <a:ext cx="13442950" cy="7067227"/>
          </a:xfrm>
          <a:prstGeom prst="rect">
            <a:avLst/>
          </a:prstGeom>
        </p:spPr>
      </p:pic>
      <p:sp>
        <p:nvSpPr>
          <p:cNvPr id="11" name="Rectangle 10">
            <a:extLst>
              <a:ext uri="{FF2B5EF4-FFF2-40B4-BE49-F238E27FC236}">
                <a16:creationId xmlns:a16="http://schemas.microsoft.com/office/drawing/2014/main" id="{FD082C44-1FD8-4846-84DB-F431136984A2}"/>
              </a:ext>
            </a:extLst>
          </p:cNvPr>
          <p:cNvSpPr/>
          <p:nvPr/>
        </p:nvSpPr>
        <p:spPr>
          <a:xfrm>
            <a:off x="0" y="0"/>
            <a:ext cx="13442950" cy="7067227"/>
          </a:xfrm>
          <a:prstGeom prst="rect">
            <a:avLst/>
          </a:prstGeom>
          <a:solidFill>
            <a:schemeClr val="accent1">
              <a:alpha val="9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F32EAFD9-FE40-421D-9451-2B8834B51C57}"/>
              </a:ext>
            </a:extLst>
          </p:cNvPr>
          <p:cNvGrpSpPr/>
          <p:nvPr/>
        </p:nvGrpSpPr>
        <p:grpSpPr>
          <a:xfrm>
            <a:off x="282767" y="1366347"/>
            <a:ext cx="12823633" cy="5000169"/>
            <a:chOff x="630622" y="1451312"/>
            <a:chExt cx="12065875" cy="5000169"/>
          </a:xfrm>
        </p:grpSpPr>
        <p:sp>
          <p:nvSpPr>
            <p:cNvPr id="13" name="Rectangle 12">
              <a:extLst>
                <a:ext uri="{FF2B5EF4-FFF2-40B4-BE49-F238E27FC236}">
                  <a16:creationId xmlns:a16="http://schemas.microsoft.com/office/drawing/2014/main" id="{93EB3539-5579-423B-B42C-91C83631E79E}"/>
                </a:ext>
              </a:extLst>
            </p:cNvPr>
            <p:cNvSpPr/>
            <p:nvPr/>
          </p:nvSpPr>
          <p:spPr>
            <a:xfrm>
              <a:off x="630622" y="1458664"/>
              <a:ext cx="6006382"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charset="0"/>
                  <a:ea typeface="Arial" charset="0"/>
                  <a:cs typeface="Arial" charset="0"/>
                </a:rPr>
                <a:t>73</a:t>
              </a: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lang="en-GB" sz="1800" b="1" dirty="0">
                  <a:solidFill>
                    <a:srgbClr val="FFFFFF"/>
                  </a:solidFill>
                  <a:latin typeface="Arial" charset="0"/>
                  <a:ea typeface="Arial" charset="0"/>
                  <a:cs typeface="Arial" charset="0"/>
                </a:rPr>
                <a:t>save up before buying for something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they really want</a:t>
              </a:r>
              <a:endPar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108)</a:t>
              </a:r>
            </a:p>
          </p:txBody>
        </p:sp>
        <p:sp>
          <p:nvSpPr>
            <p:cNvPr id="14" name="Rectangle 13">
              <a:extLst>
                <a:ext uri="{FF2B5EF4-FFF2-40B4-BE49-F238E27FC236}">
                  <a16:creationId xmlns:a16="http://schemas.microsoft.com/office/drawing/2014/main" id="{4D42D1BC-812C-4F48-8E5D-79102ECD2738}"/>
                </a:ext>
              </a:extLst>
            </p:cNvPr>
            <p:cNvSpPr/>
            <p:nvPr/>
          </p:nvSpPr>
          <p:spPr>
            <a:xfrm>
              <a:off x="630622" y="3094542"/>
              <a:ext cx="3594537"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62% agree </a:t>
              </a:r>
              <a:r>
                <a:rPr lang="en-GB" sz="1800" b="1" dirty="0">
                  <a:solidFill>
                    <a:srgbClr val="FFFFFF"/>
                  </a:solidFill>
                  <a:latin typeface="Arial" charset="0"/>
                  <a:ea typeface="Arial" charset="0"/>
                  <a:cs typeface="Arial" charset="0"/>
                </a:rPr>
                <a:t>it is important to be well insured for everything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121)</a:t>
              </a:r>
            </a:p>
          </p:txBody>
        </p:sp>
        <p:sp>
          <p:nvSpPr>
            <p:cNvPr id="15" name="Rectangle 14">
              <a:extLst>
                <a:ext uri="{FF2B5EF4-FFF2-40B4-BE49-F238E27FC236}">
                  <a16:creationId xmlns:a16="http://schemas.microsoft.com/office/drawing/2014/main" id="{0BC141B2-3C08-4665-A024-A8D3421645E5}"/>
                </a:ext>
              </a:extLst>
            </p:cNvPr>
            <p:cNvSpPr/>
            <p:nvPr/>
          </p:nvSpPr>
          <p:spPr>
            <a:xfrm>
              <a:off x="630623" y="4754698"/>
              <a:ext cx="4288004"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60% agree it is worth paying extra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for high quality goods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108)</a:t>
              </a:r>
            </a:p>
          </p:txBody>
        </p:sp>
        <p:sp>
          <p:nvSpPr>
            <p:cNvPr id="16" name="Rectangle 15">
              <a:extLst>
                <a:ext uri="{FF2B5EF4-FFF2-40B4-BE49-F238E27FC236}">
                  <a16:creationId xmlns:a16="http://schemas.microsoft.com/office/drawing/2014/main" id="{7F23EEED-A07A-4E50-AE65-FCD5271089ED}"/>
                </a:ext>
              </a:extLst>
            </p:cNvPr>
            <p:cNvSpPr/>
            <p:nvPr/>
          </p:nvSpPr>
          <p:spPr>
            <a:xfrm>
              <a:off x="5097518" y="4754696"/>
              <a:ext cx="3390846" cy="1696785"/>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54% enjoy planning holidays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a:t>
              </a:r>
              <a:r>
                <a:rPr lang="en-GB" sz="900" b="1" i="1" dirty="0">
                  <a:solidFill>
                    <a:srgbClr val="FFFFFF"/>
                  </a:solidFill>
                  <a:latin typeface="Arial" charset="0"/>
                  <a:ea typeface="Arial" charset="0"/>
                  <a:cs typeface="Arial" charset="0"/>
                </a:rPr>
                <a:t>114</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a:t>
              </a:r>
            </a:p>
          </p:txBody>
        </p:sp>
        <p:sp>
          <p:nvSpPr>
            <p:cNvPr id="17" name="Rectangle 16">
              <a:extLst>
                <a:ext uri="{FF2B5EF4-FFF2-40B4-BE49-F238E27FC236}">
                  <a16:creationId xmlns:a16="http://schemas.microsoft.com/office/drawing/2014/main" id="{B4735C8D-57E2-4847-900E-2AAE723E288A}"/>
                </a:ext>
              </a:extLst>
            </p:cNvPr>
            <p:cNvSpPr/>
            <p:nvPr/>
          </p:nvSpPr>
          <p:spPr>
            <a:xfrm>
              <a:off x="6791619" y="1451312"/>
              <a:ext cx="590487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charset="0"/>
                  <a:ea typeface="Arial" charset="0"/>
                  <a:cs typeface="Arial" charset="0"/>
                </a:rPr>
                <a:t>64</a:t>
              </a: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are very good at managing money</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118)</a:t>
              </a:r>
            </a:p>
          </p:txBody>
        </p:sp>
        <p:sp>
          <p:nvSpPr>
            <p:cNvPr id="18" name="Rectangle 17">
              <a:extLst>
                <a:ext uri="{FF2B5EF4-FFF2-40B4-BE49-F238E27FC236}">
                  <a16:creationId xmlns:a16="http://schemas.microsoft.com/office/drawing/2014/main" id="{053D98AC-42C1-4273-8DF8-FA51F5B68855}"/>
                </a:ext>
              </a:extLst>
            </p:cNvPr>
            <p:cNvSpPr/>
            <p:nvPr/>
          </p:nvSpPr>
          <p:spPr>
            <a:xfrm>
              <a:off x="8668985" y="4754696"/>
              <a:ext cx="4027512"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8 in 10 buy new clothes based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on the quality of the product</a:t>
              </a:r>
            </a:p>
          </p:txBody>
        </p:sp>
        <p:sp>
          <p:nvSpPr>
            <p:cNvPr id="19" name="Rectangle 18">
              <a:extLst>
                <a:ext uri="{FF2B5EF4-FFF2-40B4-BE49-F238E27FC236}">
                  <a16:creationId xmlns:a16="http://schemas.microsoft.com/office/drawing/2014/main" id="{9E479DC6-C1EC-4D0D-9608-8676824791B7}"/>
                </a:ext>
              </a:extLst>
            </p:cNvPr>
            <p:cNvSpPr/>
            <p:nvPr/>
          </p:nvSpPr>
          <p:spPr>
            <a:xfrm>
              <a:off x="8393915" y="3094542"/>
              <a:ext cx="4302581"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‘I </a:t>
              </a:r>
              <a:r>
                <a:rPr lang="en-GB" sz="1800" b="1" dirty="0">
                  <a:solidFill>
                    <a:srgbClr val="FFFFFF"/>
                  </a:solidFill>
                  <a:latin typeface="Arial" charset="0"/>
                  <a:ea typeface="Arial" charset="0"/>
                  <a:cs typeface="Arial" charset="0"/>
                </a:rPr>
                <a:t>look for profitable ways to </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invest money’</a:t>
              </a:r>
              <a:endPar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b="1" dirty="0">
                  <a:solidFill>
                    <a:srgbClr val="FFFFFF"/>
                  </a:solidFill>
                  <a:latin typeface="Arial" charset="0"/>
                  <a:ea typeface="Arial" charset="0"/>
                  <a:cs typeface="Arial" charset="0"/>
                </a:rPr>
                <a:t>18</a:t>
              </a:r>
              <a:r>
                <a:rPr kumimoji="0" lang="en-GB" sz="1200" b="1" i="0" u="none" strike="noStrike" kern="1200" cap="none" spc="0" normalizeH="0" baseline="0" noProof="0" dirty="0">
                  <a:ln>
                    <a:noFill/>
                  </a:ln>
                  <a:solidFill>
                    <a:srgbClr val="FFFFFF"/>
                  </a:solidFill>
                  <a:effectLst/>
                  <a:uLnTx/>
                  <a:uFillTx/>
                  <a:latin typeface="Arial" charset="0"/>
                  <a:ea typeface="Arial" charset="0"/>
                  <a:cs typeface="Arial" charset="0"/>
                </a:rPr>
                <a:t>% more likely than the average UK adult</a:t>
              </a:r>
            </a:p>
          </p:txBody>
        </p:sp>
        <p:sp>
          <p:nvSpPr>
            <p:cNvPr id="20" name="Rectangle 19">
              <a:extLst>
                <a:ext uri="{FF2B5EF4-FFF2-40B4-BE49-F238E27FC236}">
                  <a16:creationId xmlns:a16="http://schemas.microsoft.com/office/drawing/2014/main" id="{BA3BD7BD-1A91-44D8-9950-689C54C61220}"/>
                </a:ext>
              </a:extLst>
            </p:cNvPr>
            <p:cNvSpPr/>
            <p:nvPr/>
          </p:nvSpPr>
          <p:spPr>
            <a:xfrm>
              <a:off x="4414345" y="3094542"/>
              <a:ext cx="380271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Arial" charset="0"/>
                  <a:ea typeface="Arial" charset="0"/>
                  <a:cs typeface="Arial" charset="0"/>
                </a:rPr>
                <a:t>£12,945</a:t>
              </a:r>
              <a:r>
                <a:rPr kumimoji="0" lang="en-GB" sz="2000" b="1" i="0" u="none" strike="noStrike" kern="1200" cap="none" spc="0" normalizeH="0" baseline="0" noProof="0" dirty="0">
                  <a:ln>
                    <a:noFill/>
                  </a:ln>
                  <a:solidFill>
                    <a:srgbClr val="FFFFFF"/>
                  </a:solidFill>
                  <a:effectLst/>
                  <a:uLnTx/>
                  <a:uFillTx/>
                  <a:latin typeface="Arial" charset="0"/>
                  <a:ea typeface="Arial" charset="0"/>
                  <a:cs typeface="Arial" charset="0"/>
                </a:rPr>
                <a: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intended spend on next car</a:t>
              </a:r>
            </a:p>
            <a:p>
              <a:pPr marL="0" marR="0" lvl="0" indent="0" algn="ctr" defTabSz="961844"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charset="0"/>
                  <a:ea typeface="Arial" charset="0"/>
                  <a:cs typeface="Arial" charset="0"/>
                </a:rPr>
                <a:t>24</a:t>
              </a:r>
              <a:r>
                <a:rPr kumimoji="0" lang="en-GB" sz="1200" b="1" i="0" u="none" strike="noStrike" kern="1200" cap="none" spc="0" normalizeH="0" baseline="0" noProof="0" dirty="0">
                  <a:ln>
                    <a:noFill/>
                  </a:ln>
                  <a:solidFill>
                    <a:srgbClr val="FFFFFF"/>
                  </a:solidFill>
                  <a:effectLst/>
                  <a:uLnTx/>
                  <a:uFillTx/>
                  <a:latin typeface="Arial" charset="0"/>
                  <a:ea typeface="Arial" charset="0"/>
                  <a:cs typeface="Arial" charset="0"/>
                </a:rPr>
                <a:t>% more than the average UK adult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charset="0"/>
                  <a:ea typeface="Arial" charset="0"/>
                  <a:cs typeface="Arial" charset="0"/>
                </a:rPr>
                <a:t>intending to buy a car in the next year</a:t>
              </a:r>
            </a:p>
          </p:txBody>
        </p:sp>
      </p:grpSp>
      <p:sp>
        <p:nvSpPr>
          <p:cNvPr id="2" name="Title 1">
            <a:extLst>
              <a:ext uri="{FF2B5EF4-FFF2-40B4-BE49-F238E27FC236}">
                <a16:creationId xmlns:a16="http://schemas.microsoft.com/office/drawing/2014/main" id="{B8B9AE36-383F-4D00-91D1-52AF9DD7A47B}"/>
              </a:ext>
            </a:extLst>
          </p:cNvPr>
          <p:cNvSpPr>
            <a:spLocks noGrp="1"/>
          </p:cNvSpPr>
          <p:nvPr>
            <p:ph type="title"/>
          </p:nvPr>
        </p:nvSpPr>
        <p:spPr/>
        <p:txBody>
          <a:bodyPr/>
          <a:lstStyle/>
          <a:p>
            <a:r>
              <a:rPr lang="en-US" dirty="0">
                <a:solidFill>
                  <a:srgbClr val="FFFFFF"/>
                </a:solidFill>
              </a:rPr>
              <a:t>Downton fans are savers in the market for big purchases</a:t>
            </a:r>
            <a:endParaRPr lang="en-GB" dirty="0">
              <a:solidFill>
                <a:srgbClr val="FFFFFF"/>
              </a:solidFill>
            </a:endParaRPr>
          </a:p>
        </p:txBody>
      </p:sp>
      <p:sp>
        <p:nvSpPr>
          <p:cNvPr id="6" name="Text Placeholder 5">
            <a:extLst>
              <a:ext uri="{FF2B5EF4-FFF2-40B4-BE49-F238E27FC236}">
                <a16:creationId xmlns:a16="http://schemas.microsoft.com/office/drawing/2014/main" id="{E9D16BEE-F510-4404-8778-90FABFEF7077}"/>
              </a:ext>
            </a:extLst>
          </p:cNvPr>
          <p:cNvSpPr>
            <a:spLocks noGrp="1"/>
          </p:cNvSpPr>
          <p:nvPr>
            <p:ph type="body" sz="quarter" idx="11"/>
          </p:nvPr>
        </p:nvSpPr>
        <p:spPr>
          <a:xfrm>
            <a:off x="7684169" y="7272817"/>
            <a:ext cx="5614320" cy="123111"/>
          </a:xfrm>
        </p:spPr>
        <p:txBody>
          <a:bodyPr/>
          <a:lstStyle/>
          <a:p>
            <a:r>
              <a:rPr lang="en-GB" b="1" dirty="0"/>
              <a:t>Source: </a:t>
            </a:r>
            <a:r>
              <a:rPr lang="en-GB" dirty="0"/>
              <a:t>GB TGI Survey</a:t>
            </a:r>
          </a:p>
        </p:txBody>
      </p:sp>
      <p:sp>
        <p:nvSpPr>
          <p:cNvPr id="7" name="Text Placeholder 6">
            <a:extLst>
              <a:ext uri="{FF2B5EF4-FFF2-40B4-BE49-F238E27FC236}">
                <a16:creationId xmlns:a16="http://schemas.microsoft.com/office/drawing/2014/main" id="{C875200A-021C-4FCD-AAAC-122B03DB8F4E}"/>
              </a:ext>
            </a:extLst>
          </p:cNvPr>
          <p:cNvSpPr>
            <a:spLocks noGrp="1"/>
          </p:cNvSpPr>
          <p:nvPr>
            <p:ph type="body" sz="quarter" idx="14"/>
          </p:nvPr>
        </p:nvSpPr>
        <p:spPr/>
        <p:txBody>
          <a:bodyPr/>
          <a:lstStyle/>
          <a:p>
            <a:r>
              <a:rPr lang="en-GB" i="1" dirty="0">
                <a:solidFill>
                  <a:srgbClr val="FFFFFF"/>
                </a:solidFill>
              </a:rPr>
              <a:t>Downton Abbey </a:t>
            </a:r>
            <a:r>
              <a:rPr lang="en-GB" dirty="0">
                <a:solidFill>
                  <a:srgbClr val="FFFFFF"/>
                </a:solidFill>
              </a:rPr>
              <a:t>fans are in control of personal finances and save up before investing in important, high quality products</a:t>
            </a:r>
          </a:p>
        </p:txBody>
      </p:sp>
    </p:spTree>
    <p:extLst>
      <p:ext uri="{BB962C8B-B14F-4D97-AF65-F5344CB8AC3E}">
        <p14:creationId xmlns:p14="http://schemas.microsoft.com/office/powerpoint/2010/main" val="7916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4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1.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2.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2" id="{94ED719A-3707-4D55-B94C-2F5B14F80F6B}" vid="{EE99761A-A4B5-4226-A783-BCA55B8D99EF}"/>
    </a:ext>
  </a:extLst>
</a:theme>
</file>

<file path=ppt/theme/theme13.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459</Words>
  <Application>Microsoft Office PowerPoint</Application>
  <PresentationFormat>Custom</PresentationFormat>
  <Paragraphs>59</Paragraphs>
  <Slides>4</Slides>
  <Notes>1</Notes>
  <HiddenSlides>0</HiddenSlides>
  <MMClips>0</MMClips>
  <ScaleCrop>false</ScaleCrop>
  <HeadingPairs>
    <vt:vector size="8" baseType="variant">
      <vt:variant>
        <vt:lpstr>Fonts Used</vt:lpstr>
      </vt:variant>
      <vt:variant>
        <vt:i4>4</vt:i4>
      </vt:variant>
      <vt:variant>
        <vt:lpstr>Theme</vt:lpstr>
      </vt:variant>
      <vt:variant>
        <vt:i4>13</vt:i4>
      </vt:variant>
      <vt:variant>
        <vt:lpstr>Embedded OLE Servers</vt:lpstr>
      </vt:variant>
      <vt:variant>
        <vt:i4>1</vt:i4>
      </vt:variant>
      <vt:variant>
        <vt:lpstr>Slide Titles</vt:lpstr>
      </vt:variant>
      <vt:variant>
        <vt:i4>4</vt:i4>
      </vt:variant>
    </vt:vector>
  </HeadingPairs>
  <TitlesOfParts>
    <vt:vector size="22" baseType="lpstr">
      <vt:lpstr>Arial</vt:lpstr>
      <vt:lpstr>Century Gothic</vt:lpstr>
      <vt:lpstr>Impact</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4_Statement Slides</vt:lpstr>
      <vt:lpstr>1_Copy Slides</vt:lpstr>
      <vt:lpstr>1_Statement Slides</vt:lpstr>
      <vt:lpstr>2_Copy Slides</vt:lpstr>
      <vt:lpstr>think-cell Slide</vt:lpstr>
      <vt:lpstr>DOWNTON ABBEY: A NEW ERA</vt:lpstr>
      <vt:lpstr>DowNton abbey: audience profile</vt:lpstr>
      <vt:lpstr>DOWNTON ABBEY: a new era – the most premium blockbuster of 2022</vt:lpstr>
      <vt:lpstr>Downton fans are savers in the market for big purchases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2022-01-07T16:12:42Z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