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43.xml" ContentType="application/vnd.openxmlformats-officedocument.presentationml.slideLayout+xml"/>
  <Override PartName="/ppt/theme/theme15.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tags/tag11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5" r:id="rId13"/>
    <p:sldMasterId id="2147484058" r:id="rId14"/>
    <p:sldMasterId id="2147484085" r:id="rId15"/>
    <p:sldMasterId id="2147484099" r:id="rId16"/>
  </p:sldMasterIdLst>
  <p:notesMasterIdLst>
    <p:notesMasterId r:id="rId26"/>
  </p:notesMasterIdLst>
  <p:handoutMasterIdLst>
    <p:handoutMasterId r:id="rId27"/>
  </p:handoutMasterIdLst>
  <p:sldIdLst>
    <p:sldId id="439" r:id="rId17"/>
    <p:sldId id="457" r:id="rId18"/>
    <p:sldId id="444" r:id="rId19"/>
    <p:sldId id="459" r:id="rId20"/>
    <p:sldId id="256" r:id="rId21"/>
    <p:sldId id="453" r:id="rId22"/>
    <p:sldId id="452" r:id="rId23"/>
    <p:sldId id="454" r:id="rId24"/>
    <p:sldId id="460" r:id="rId25"/>
  </p:sldIdLst>
  <p:sldSz cx="13442950" cy="7561263"/>
  <p:notesSz cx="6858000" cy="9144000"/>
  <p:custDataLst>
    <p:tags r:id="rId2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3133" autoAdjust="0"/>
  </p:normalViewPr>
  <p:slideViewPr>
    <p:cSldViewPr snapToGrid="0">
      <p:cViewPr varScale="1">
        <p:scale>
          <a:sx n="91" d="100"/>
          <a:sy n="91" d="100"/>
        </p:scale>
        <p:origin x="870" y="12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2.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5.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0" Type="http://schemas.openxmlformats.org/officeDocument/2006/relationships/slide" Target="slides/slide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8.xml"/><Relationship Id="rId32"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7.xml"/><Relationship Id="rId28" Type="http://schemas.openxmlformats.org/officeDocument/2006/relationships/tags" Target="tags/tag1.xml"/><Relationship Id="rId10" Type="http://schemas.openxmlformats.org/officeDocument/2006/relationships/slideMaster" Target="slideMasters/slideMaster9.xml"/><Relationship Id="rId19" Type="http://schemas.openxmlformats.org/officeDocument/2006/relationships/slide" Target="slides/slide3.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Master" Target="slideMasters/slideMaster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1/30/2024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dirty="0"/>
              <a:t>These 100 films account for 89% of UK admissions</a:t>
            </a:r>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40607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3590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0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54692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09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4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3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994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997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2096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56432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60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30465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71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482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81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5999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91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58724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01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212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734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23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302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32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562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42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61183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53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770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63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6846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9882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29001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3028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96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723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3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3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42500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83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4821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2560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286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158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13393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0" cap="all" baseline="0">
                <a:solidFill>
                  <a:srgbClr val="000000"/>
                </a:solidFill>
                <a:latin typeface="+mj-lt"/>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12526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849-9170-45E6-8B17-0C6AB2856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5149-8DB0-46AF-B6EC-0DC9E1023FD4}"/>
              </a:ext>
            </a:extLst>
          </p:cNvPr>
          <p:cNvSpPr>
            <a:spLocks noGrp="1"/>
          </p:cNvSpPr>
          <p:nvPr>
            <p:ph type="dt" sz="half" idx="10"/>
          </p:nvPr>
        </p:nvSpPr>
        <p:spPr/>
        <p:txBody>
          <a:bodyPr/>
          <a:lstStyle/>
          <a:p>
            <a:fld id="{F128B0F6-A883-4665-B699-C1EA9F3E5937}" type="datetimeFigureOut">
              <a:rPr lang="en-GB" smtClean="0"/>
              <a:t>30/01/2024</a:t>
            </a:fld>
            <a:endParaRPr lang="en-GB"/>
          </a:p>
        </p:txBody>
      </p:sp>
      <p:sp>
        <p:nvSpPr>
          <p:cNvPr id="4" name="Footer Placeholder 3">
            <a:extLst>
              <a:ext uri="{FF2B5EF4-FFF2-40B4-BE49-F238E27FC236}">
                <a16:creationId xmlns:a16="http://schemas.microsoft.com/office/drawing/2014/main" id="{DE45E549-9552-498A-AD91-80D96D12A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E4AFC5-63B7-4DA5-9CB9-9A7FFFFFA9D0}"/>
              </a:ext>
            </a:extLst>
          </p:cNvPr>
          <p:cNvSpPr>
            <a:spLocks noGrp="1"/>
          </p:cNvSpPr>
          <p:nvPr>
            <p:ph type="sldNum" sz="quarter" idx="12"/>
          </p:nvPr>
        </p:nvSpPr>
        <p:spPr/>
        <p:txBody>
          <a:bodyPr/>
          <a:lstStyle/>
          <a:p>
            <a:fld id="{672353F4-4D0A-4965-8C8F-CBECCE7B8296}" type="slidenum">
              <a:rPr lang="en-GB" smtClean="0"/>
              <a:t>‹#›</a:t>
            </a:fld>
            <a:endParaRPr lang="en-GB"/>
          </a:p>
        </p:txBody>
      </p:sp>
    </p:spTree>
    <p:extLst>
      <p:ext uri="{BB962C8B-B14F-4D97-AF65-F5344CB8AC3E}">
        <p14:creationId xmlns:p14="http://schemas.microsoft.com/office/powerpoint/2010/main" val="26626034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Sub copy line can run to a maximum of two lines</a:t>
            </a:r>
          </a:p>
        </p:txBody>
      </p:sp>
      <p:sp>
        <p:nvSpPr>
          <p:cNvPr id="6" name="Text Placeholder 13"/>
          <p:cNvSpPr>
            <a:spLocks noGrp="1"/>
          </p:cNvSpPr>
          <p:nvPr>
            <p:ph type="body" sz="quarter" idx="15" hasCustomPrompt="1"/>
          </p:nvPr>
        </p:nvSpPr>
        <p:spPr bwMode="gray">
          <a:xfrm>
            <a:off x="7079328" y="7048426"/>
            <a:ext cx="5977218" cy="308472"/>
          </a:xfrm>
        </p:spPr>
        <p:txBody>
          <a:bodyPr anchor="b" anchorCtr="0"/>
          <a:lstStyle>
            <a:lvl1pPr algn="r">
              <a:lnSpc>
                <a:spcPts val="842"/>
              </a:lnSpc>
              <a:buNone/>
              <a:defRPr sz="700" b="0" baseline="0">
                <a:solidFill>
                  <a:srgbClr val="000000"/>
                </a:solidFill>
              </a:defRPr>
            </a:lvl1pPr>
          </a:lstStyle>
          <a:p>
            <a:pPr lvl="0"/>
            <a:r>
              <a:rPr lang="en-GB" dirty="0"/>
              <a:t>Source: Arial 7pt</a:t>
            </a:r>
          </a:p>
        </p:txBody>
      </p:sp>
    </p:spTree>
    <p:extLst>
      <p:ext uri="{BB962C8B-B14F-4D97-AF65-F5344CB8AC3E}">
        <p14:creationId xmlns:p14="http://schemas.microsoft.com/office/powerpoint/2010/main" val="11336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3" cy="1750"/>
        </p:xfrm>
        <a:graphic>
          <a:graphicData uri="http://schemas.openxmlformats.org/presentationml/2006/ole">
            <mc:AlternateContent xmlns:mc="http://schemas.openxmlformats.org/markup-compatibility/2006">
              <mc:Choice xmlns:v="urn:schemas-microsoft-com:vml" Requires="v">
                <p:oleObj spid="_x0000_s13404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3"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0"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0"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1"/>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13"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9" y="7048426"/>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409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4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6351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19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34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727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45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3932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55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2950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65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743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75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2855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86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6770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963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594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06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526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168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823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270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454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1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452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135373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0" cap="all" baseline="0">
                <a:solidFill>
                  <a:srgbClr val="000000"/>
                </a:solidFill>
                <a:latin typeface="+mj-lt"/>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2809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47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2"/>
            <a:ext cx="8259575" cy="214058"/>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4"/>
            <a:ext cx="8426275" cy="4210169"/>
          </a:xfrm>
        </p:spPr>
        <p:txBody>
          <a:bodyPr/>
          <a:lstStyle>
            <a:lvl1pPr>
              <a:lnSpc>
                <a:spcPts val="2000"/>
              </a:lnSpc>
              <a:defRPr sz="1799">
                <a:solidFill>
                  <a:schemeClr val="tx2"/>
                </a:solidFill>
              </a:defRPr>
            </a:lvl1pPr>
            <a:lvl2pPr>
              <a:lnSpc>
                <a:spcPts val="2000"/>
              </a:lnSpc>
              <a:defRPr sz="1799"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44179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68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964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89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6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7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79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7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98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6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6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68"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0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8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1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792"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6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3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8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5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1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40"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0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2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7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6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7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5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7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88"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27"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50"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29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1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4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6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38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1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63"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87"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0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4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3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59"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8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0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1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2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6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2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5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7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59"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7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49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2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21"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45"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4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7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6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oleObject" Target="../embeddings/oleObject76.bin"/><Relationship Id="rId5" Type="http://schemas.openxmlformats.org/officeDocument/2006/relationships/tags" Target="../tags/tag77.xml"/><Relationship Id="rId4" Type="http://schemas.openxmlformats.org/officeDocument/2006/relationships/vmlDrawing" Target="../drawings/vmlDrawing76.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tags" Target="../tags/tag80.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image" Target="../media/image2.png"/><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vmlDrawing" Target="../drawings/vmlDrawing79.v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image" Target="../media/image1.emf"/><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13.xml"/><Relationship Id="rId30" Type="http://schemas.openxmlformats.org/officeDocument/2006/relationships/oleObject" Target="../embeddings/oleObject79.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image" Target="../media/image1.emf"/><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oleObject" Target="../embeddings/oleObject96.bin"/><Relationship Id="rId2" Type="http://schemas.openxmlformats.org/officeDocument/2006/relationships/slideLayout" Target="../slideLayouts/slideLayout131.xml"/><Relationship Id="rId16" Type="http://schemas.openxmlformats.org/officeDocument/2006/relationships/tags" Target="../tags/tag97.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vmlDrawing" Target="../drawings/vmlDrawing96.vml"/><Relationship Id="rId10" Type="http://schemas.openxmlformats.org/officeDocument/2006/relationships/slideLayout" Target="../slideLayouts/slideLayout139.xml"/><Relationship Id="rId19" Type="http://schemas.openxmlformats.org/officeDocument/2006/relationships/image" Target="../media/image2.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vmlDrawing" Target="../drawings/vmlDrawing109.vml"/><Relationship Id="rId7" Type="http://schemas.openxmlformats.org/officeDocument/2006/relationships/image" Target="../media/image2.png"/><Relationship Id="rId2" Type="http://schemas.openxmlformats.org/officeDocument/2006/relationships/theme" Target="../theme/theme15.xml"/><Relationship Id="rId1" Type="http://schemas.openxmlformats.org/officeDocument/2006/relationships/slideLayout" Target="../slideLayouts/slideLayout143.x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tags" Target="../tags/tag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76"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80"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07"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8919"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799721578"/>
      </p:ext>
    </p:extLst>
  </p:cSld>
  <p:clrMap bg1="lt1" tx1="dk1" bg2="lt2" tx2="dk2" accent1="accent1" accent2="accent2" accent3="accent3" accent4="accent4" accent5="accent5" accent6="accent6" hlink="hlink" folHlink="folHlink"/>
  <p:sldLayoutIdLst>
    <p:sldLayoutId id="2147484056" r:id="rId1"/>
    <p:sldLayoutId id="2147484057"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25063"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1997254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 id="2147484079" r:id="rId21"/>
    <p:sldLayoutId id="2147484080" r:id="rId22"/>
    <p:sldLayoutId id="2147484081" r:id="rId23"/>
    <p:sldLayoutId id="2147484082" r:id="rId24"/>
    <p:sldLayoutId id="2147484083" r:id="rId25"/>
    <p:sldLayoutId id="2147484084" r:id="rId2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42469"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928634146"/>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55778"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225022274"/>
      </p:ext>
    </p:extLst>
  </p:cSld>
  <p:clrMap bg1="lt1" tx1="dk1" bg2="lt2" tx2="dk2" accent1="accent1" accent2="accent2" accent3="accent3" accent4="accent4" accent5="accent5" accent6="accent6" hlink="hlink" folHlink="folHlink"/>
  <p:sldLayoutIdLst>
    <p:sldLayoutId id="2147484100"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58"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40"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16"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23"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05"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05"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56"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45"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1.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03.xml"/><Relationship Id="rId7" Type="http://schemas.openxmlformats.org/officeDocument/2006/relationships/image" Target="../media/image12.tiff"/><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113.xml"/><Relationship Id="rId1" Type="http://schemas.openxmlformats.org/officeDocument/2006/relationships/vmlDrawing" Target="../drawings/vmlDrawing112.vml"/><Relationship Id="rId6" Type="http://schemas.openxmlformats.org/officeDocument/2006/relationships/image" Target="../media/image14.tiff"/><Relationship Id="rId5" Type="http://schemas.openxmlformats.org/officeDocument/2006/relationships/image" Target="../media/image1.emf"/><Relationship Id="rId4" Type="http://schemas.openxmlformats.org/officeDocument/2006/relationships/oleObject" Target="../embeddings/oleObject112.bin"/></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4A54C0-A75E-455A-B4AD-0EFB4756B57D}"/>
              </a:ext>
            </a:extLst>
          </p:cNvPr>
          <p:cNvSpPr>
            <a:spLocks noGrp="1"/>
          </p:cNvSpPr>
          <p:nvPr>
            <p:ph type="subTitle" idx="1"/>
          </p:nvPr>
        </p:nvSpPr>
        <p:spPr>
          <a:xfrm>
            <a:off x="284991" y="6030782"/>
            <a:ext cx="12305338" cy="455176"/>
          </a:xfrm>
        </p:spPr>
        <p:txBody>
          <a:bodyPr/>
          <a:lstStyle/>
          <a:p>
            <a:r>
              <a:rPr lang="en-GB" dirty="0">
                <a:solidFill>
                  <a:schemeClr val="accent6"/>
                </a:solidFill>
                <a:latin typeface="Arial" charset="0"/>
                <a:cs typeface="Arial" charset="0"/>
              </a:rPr>
              <a:t>DCM’s proximity planning tool allows brand to geo-target and run smart, efficient cinema campaigns </a:t>
            </a:r>
            <a:endParaRPr lang="en-GB" dirty="0">
              <a:solidFill>
                <a:schemeClr val="accent6"/>
              </a:solidFill>
            </a:endParaRPr>
          </a:p>
        </p:txBody>
      </p:sp>
      <p:sp>
        <p:nvSpPr>
          <p:cNvPr id="3" name="Title 2"/>
          <p:cNvSpPr>
            <a:spLocks noGrp="1"/>
          </p:cNvSpPr>
          <p:nvPr>
            <p:ph type="ctrTitle"/>
          </p:nvPr>
        </p:nvSpPr>
        <p:spPr>
          <a:xfrm>
            <a:off x="284991" y="5167055"/>
            <a:ext cx="12331696" cy="709383"/>
          </a:xfrm>
        </p:spPr>
        <p:txBody>
          <a:bodyPr/>
          <a:lstStyle/>
          <a:p>
            <a:r>
              <a:rPr lang="en-US" dirty="0"/>
              <a:t>CINEMAPPER: PROXIMITY PLANNING</a:t>
            </a:r>
          </a:p>
        </p:txBody>
      </p:sp>
      <p:pic>
        <p:nvPicPr>
          <p:cNvPr id="6" name="Picture Placeholder 8">
            <a:extLst>
              <a:ext uri="{FF2B5EF4-FFF2-40B4-BE49-F238E27FC236}">
                <a16:creationId xmlns:a16="http://schemas.microsoft.com/office/drawing/2014/main" id="{5228E77B-DB06-41DF-BABD-EA0DBE6B5F34}"/>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val="0"/>
              </a:ext>
            </a:extLst>
          </a:blip>
          <a:srcRect t="24865" b="24865"/>
          <a:stretch/>
        </p:blipFill>
        <p:spPr bwMode="auto">
          <a:xfrm flipH="1">
            <a:off x="0" y="0"/>
            <a:ext cx="13442950" cy="4560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271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B977C-7018-45AC-9B26-3259719B5CB8}"/>
              </a:ext>
            </a:extLst>
          </p:cNvPr>
          <p:cNvSpPr>
            <a:spLocks noGrp="1"/>
          </p:cNvSpPr>
          <p:nvPr>
            <p:ph type="title"/>
          </p:nvPr>
        </p:nvSpPr>
        <p:spPr/>
        <p:txBody>
          <a:bodyPr/>
          <a:lstStyle/>
          <a:p>
            <a:r>
              <a:rPr lang="en-US" dirty="0"/>
              <a:t>Cinemapper can help your brand target more efficiently using cinema</a:t>
            </a:r>
            <a:endParaRPr lang="en-GB" dirty="0"/>
          </a:p>
        </p:txBody>
      </p:sp>
      <p:sp>
        <p:nvSpPr>
          <p:cNvPr id="6" name="Text Placeholder 5">
            <a:extLst>
              <a:ext uri="{FF2B5EF4-FFF2-40B4-BE49-F238E27FC236}">
                <a16:creationId xmlns:a16="http://schemas.microsoft.com/office/drawing/2014/main" id="{7876F449-32CF-4981-B69F-978AD4CBFB0F}"/>
              </a:ext>
            </a:extLst>
          </p:cNvPr>
          <p:cNvSpPr>
            <a:spLocks noGrp="1"/>
          </p:cNvSpPr>
          <p:nvPr>
            <p:ph type="body" sz="quarter" idx="14"/>
          </p:nvPr>
        </p:nvSpPr>
        <p:spPr/>
        <p:txBody>
          <a:bodyPr/>
          <a:lstStyle/>
          <a:p>
            <a:r>
              <a:rPr lang="en-GB" dirty="0"/>
              <a:t>Local targeting &amp; End frame technology</a:t>
            </a:r>
            <a:endParaRPr lang="en-US" dirty="0"/>
          </a:p>
        </p:txBody>
      </p:sp>
      <p:sp>
        <p:nvSpPr>
          <p:cNvPr id="10" name="Text Placeholder 4">
            <a:extLst>
              <a:ext uri="{FF2B5EF4-FFF2-40B4-BE49-F238E27FC236}">
                <a16:creationId xmlns:a16="http://schemas.microsoft.com/office/drawing/2014/main" id="{1B9FA5FD-E86E-4F31-8019-63933F76C14C}"/>
              </a:ext>
            </a:extLst>
          </p:cNvPr>
          <p:cNvSpPr txBox="1">
            <a:spLocks/>
          </p:cNvSpPr>
          <p:nvPr/>
        </p:nvSpPr>
        <p:spPr bwMode="gray">
          <a:xfrm>
            <a:off x="362348" y="1684590"/>
            <a:ext cx="3382635" cy="413253"/>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lang="en-GB" sz="1600" dirty="0">
                <a:solidFill>
                  <a:srgbClr val="000000"/>
                </a:solidFill>
                <a:latin typeface="Arial"/>
              </a:rPr>
              <a:t>DCM can</a:t>
            </a:r>
            <a:r>
              <a:rPr kumimoji="0" lang="en-GB" sz="1600" b="1" i="0" u="none" strike="noStrike" kern="1200" cap="none" spc="0" normalizeH="0" baseline="0" noProof="0" dirty="0">
                <a:ln>
                  <a:noFill/>
                </a:ln>
                <a:solidFill>
                  <a:srgbClr val="000000"/>
                </a:solidFill>
                <a:effectLst/>
                <a:uLnTx/>
                <a:uFillTx/>
                <a:latin typeface="Arial"/>
                <a:ea typeface="+mn-ea"/>
                <a:cs typeface="+mn-cs"/>
              </a:rPr>
              <a:t> map a client’s </a:t>
            </a:r>
            <a:r>
              <a:rPr kumimoji="0" lang="en-GB" sz="1600" b="1" i="0" u="none" strike="noStrike" kern="1200" cap="none" spc="0" normalizeH="0" baseline="0" noProof="0" dirty="0">
                <a:ln>
                  <a:noFill/>
                </a:ln>
                <a:solidFill>
                  <a:srgbClr val="B6008D"/>
                </a:solidFill>
                <a:effectLst/>
                <a:uLnTx/>
                <a:uFillTx/>
                <a:latin typeface="Arial"/>
                <a:ea typeface="+mn-ea"/>
                <a:cs typeface="+mn-cs"/>
              </a:rPr>
              <a:t>catchment area, branches, stores</a:t>
            </a:r>
            <a:r>
              <a:rPr lang="en-GB" sz="1600" dirty="0">
                <a:solidFill>
                  <a:srgbClr val="B6008D"/>
                </a:solidFill>
                <a:latin typeface="Arial"/>
              </a:rPr>
              <a:t> or </a:t>
            </a:r>
            <a:r>
              <a:rPr kumimoji="0" lang="en-GB" sz="1600" b="1" i="0" u="none" strike="noStrike" kern="1200" cap="none" spc="0" normalizeH="0" baseline="0" noProof="0" dirty="0">
                <a:ln>
                  <a:noFill/>
                </a:ln>
                <a:solidFill>
                  <a:srgbClr val="B6008D"/>
                </a:solidFill>
                <a:effectLst/>
                <a:uLnTx/>
                <a:uFillTx/>
                <a:latin typeface="Arial"/>
                <a:ea typeface="+mn-ea"/>
                <a:cs typeface="+mn-cs"/>
              </a:rPr>
              <a:t>local stockists…</a:t>
            </a:r>
          </a:p>
        </p:txBody>
      </p:sp>
      <p:sp>
        <p:nvSpPr>
          <p:cNvPr id="15" name="Text Placeholder 4">
            <a:extLst>
              <a:ext uri="{FF2B5EF4-FFF2-40B4-BE49-F238E27FC236}">
                <a16:creationId xmlns:a16="http://schemas.microsoft.com/office/drawing/2014/main" id="{00D5A83A-9B56-4167-B21B-963DF00F088C}"/>
              </a:ext>
            </a:extLst>
          </p:cNvPr>
          <p:cNvSpPr txBox="1">
            <a:spLocks/>
          </p:cNvSpPr>
          <p:nvPr/>
        </p:nvSpPr>
        <p:spPr bwMode="gray">
          <a:xfrm>
            <a:off x="4603474" y="1684590"/>
            <a:ext cx="3647212" cy="413253"/>
          </a:xfrm>
          <a:prstGeom prst="rect">
            <a:avLst/>
          </a:prstGeom>
          <a:effectLst>
            <a:glow rad="127000">
              <a:schemeClr val="accent1">
                <a:alpha val="0"/>
              </a:schemeClr>
            </a:glow>
          </a:effectLst>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To their nearest cinema sites based on </a:t>
            </a:r>
            <a:r>
              <a:rPr kumimoji="0" lang="en-GB" sz="1600" b="1" i="0" u="none" strike="noStrike" kern="1200" cap="none" spc="0" normalizeH="0" baseline="0" noProof="0" dirty="0">
                <a:ln>
                  <a:noFill/>
                </a:ln>
                <a:solidFill>
                  <a:schemeClr val="tx2"/>
                </a:solidFill>
                <a:effectLst/>
                <a:uLnTx/>
                <a:uFillTx/>
                <a:latin typeface="Arial"/>
                <a:ea typeface="+mn-ea"/>
                <a:cs typeface="+mn-cs"/>
              </a:rPr>
              <a:t>distance in miles, drive time or walk time</a:t>
            </a:r>
          </a:p>
        </p:txBody>
      </p:sp>
      <p:sp>
        <p:nvSpPr>
          <p:cNvPr id="16" name="Freeform 205">
            <a:extLst>
              <a:ext uri="{FF2B5EF4-FFF2-40B4-BE49-F238E27FC236}">
                <a16:creationId xmlns:a16="http://schemas.microsoft.com/office/drawing/2014/main" id="{401D9F43-CE5A-4C04-B4E0-FC5165D9FCC9}"/>
              </a:ext>
            </a:extLst>
          </p:cNvPr>
          <p:cNvSpPr>
            <a:spLocks noChangeAspect="1" noEditPoints="1"/>
          </p:cNvSpPr>
          <p:nvPr/>
        </p:nvSpPr>
        <p:spPr bwMode="auto">
          <a:xfrm>
            <a:off x="5057306" y="2848258"/>
            <a:ext cx="2739549" cy="2739549"/>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chemeClr val="accent1"/>
          </a:solidFill>
          <a:ln>
            <a:noFill/>
          </a:ln>
          <a:effectLst>
            <a:glow rad="127000">
              <a:schemeClr val="accent1">
                <a:alpha val="0"/>
              </a:schemeClr>
            </a:glow>
          </a:effec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77226C"/>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E9EF2032-4063-4C2D-AC41-3B63ED664B4D}"/>
              </a:ext>
            </a:extLst>
          </p:cNvPr>
          <p:cNvSpPr txBox="1">
            <a:spLocks/>
          </p:cNvSpPr>
          <p:nvPr/>
        </p:nvSpPr>
        <p:spPr bwMode="gray">
          <a:xfrm>
            <a:off x="9166226" y="1684590"/>
            <a:ext cx="3632925" cy="413253"/>
          </a:xfrm>
          <a:prstGeom prst="rect">
            <a:avLst/>
          </a:prstGeom>
          <a:effectLst>
            <a:glow rad="127000">
              <a:schemeClr val="accent1">
                <a:alpha val="0"/>
              </a:schemeClr>
            </a:glow>
          </a:effectLst>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Brands can also add a </a:t>
            </a:r>
            <a:r>
              <a:rPr kumimoji="0" lang="en-GB" sz="1600" b="1" i="0" u="none" strike="noStrike" kern="1200" cap="none" spc="0" normalizeH="0" baseline="0" noProof="0" dirty="0">
                <a:ln>
                  <a:noFill/>
                </a:ln>
                <a:solidFill>
                  <a:srgbClr val="B6008D"/>
                </a:solidFill>
                <a:effectLst/>
                <a:uLnTx/>
                <a:uFillTx/>
                <a:latin typeface="Arial"/>
                <a:ea typeface="+mn-ea"/>
                <a:cs typeface="+mn-cs"/>
              </a:rPr>
              <a:t>tailored 5” end frame </a:t>
            </a:r>
            <a:r>
              <a:rPr kumimoji="0" lang="en-GB" sz="1600" b="1" i="0" u="none" strike="noStrike" kern="1200" cap="none" spc="0" normalizeH="0" baseline="0" noProof="0" dirty="0">
                <a:ln>
                  <a:noFill/>
                </a:ln>
                <a:effectLst/>
                <a:uLnTx/>
                <a:uFillTx/>
                <a:latin typeface="Arial"/>
                <a:ea typeface="+mn-ea"/>
                <a:cs typeface="+mn-cs"/>
              </a:rPr>
              <a:t>to their main ad, delivering a national message with a local touch</a:t>
            </a:r>
          </a:p>
        </p:txBody>
      </p:sp>
      <p:sp>
        <p:nvSpPr>
          <p:cNvPr id="19" name="Freeform 70">
            <a:extLst>
              <a:ext uri="{FF2B5EF4-FFF2-40B4-BE49-F238E27FC236}">
                <a16:creationId xmlns:a16="http://schemas.microsoft.com/office/drawing/2014/main" id="{3F1A504E-8BCC-453C-B2CC-6FB81A2EB04F}"/>
              </a:ext>
            </a:extLst>
          </p:cNvPr>
          <p:cNvSpPr>
            <a:spLocks noChangeAspect="1"/>
          </p:cNvSpPr>
          <p:nvPr/>
        </p:nvSpPr>
        <p:spPr bwMode="auto">
          <a:xfrm>
            <a:off x="9612915" y="2848258"/>
            <a:ext cx="2739549" cy="2739549"/>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chemeClr val="accent1"/>
          </a:solidFill>
          <a:ln>
            <a:noFill/>
          </a:ln>
          <a:effectLst>
            <a:glow rad="127000">
              <a:schemeClr val="accent1">
                <a:alpha val="0"/>
              </a:schemeClr>
            </a:glow>
          </a:effec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77226C"/>
              </a:solidFill>
              <a:effectLst/>
              <a:uLnTx/>
              <a:uFillTx/>
              <a:latin typeface="Arial"/>
              <a:ea typeface="+mn-ea"/>
              <a:cs typeface="+mn-cs"/>
            </a:endParaRPr>
          </a:p>
        </p:txBody>
      </p:sp>
      <p:sp>
        <p:nvSpPr>
          <p:cNvPr id="20" name="Freeform 120">
            <a:extLst>
              <a:ext uri="{FF2B5EF4-FFF2-40B4-BE49-F238E27FC236}">
                <a16:creationId xmlns:a16="http://schemas.microsoft.com/office/drawing/2014/main" id="{A9DE753A-E33B-49EF-8CF9-981B6195AD03}"/>
              </a:ext>
            </a:extLst>
          </p:cNvPr>
          <p:cNvSpPr>
            <a:spLocks noChangeAspect="1" noEditPoints="1"/>
          </p:cNvSpPr>
          <p:nvPr/>
        </p:nvSpPr>
        <p:spPr bwMode="auto">
          <a:xfrm>
            <a:off x="678768" y="2848258"/>
            <a:ext cx="2739549" cy="2739549"/>
          </a:xfrm>
          <a:custGeom>
            <a:avLst/>
            <a:gdLst>
              <a:gd name="T0" fmla="*/ 440367 w 726"/>
              <a:gd name="T1" fmla="*/ 593148 h 726"/>
              <a:gd name="T2" fmla="*/ 524246 w 726"/>
              <a:gd name="T3" fmla="*/ 485303 h 726"/>
              <a:gd name="T4" fmla="*/ 524246 w 726"/>
              <a:gd name="T5" fmla="*/ 778881 h 726"/>
              <a:gd name="T6" fmla="*/ 350496 w 726"/>
              <a:gd name="T7" fmla="*/ 671036 h 726"/>
              <a:gd name="T8" fmla="*/ 350496 w 726"/>
              <a:gd name="T9" fmla="*/ 671036 h 726"/>
              <a:gd name="T10" fmla="*/ 308557 w 726"/>
              <a:gd name="T11" fmla="*/ 485303 h 726"/>
              <a:gd name="T12" fmla="*/ 374462 w 726"/>
              <a:gd name="T13" fmla="*/ 778881 h 726"/>
              <a:gd name="T14" fmla="*/ 404419 w 726"/>
              <a:gd name="T15" fmla="*/ 709980 h 726"/>
              <a:gd name="T16" fmla="*/ 647070 w 726"/>
              <a:gd name="T17" fmla="*/ 778881 h 726"/>
              <a:gd name="T18" fmla="*/ 542221 w 726"/>
              <a:gd name="T19" fmla="*/ 305561 h 726"/>
              <a:gd name="T20" fmla="*/ 536229 w 726"/>
              <a:gd name="T21" fmla="*/ 449355 h 726"/>
              <a:gd name="T22" fmla="*/ 548212 w 726"/>
              <a:gd name="T23" fmla="*/ 308557 h 726"/>
              <a:gd name="T24" fmla="*/ 781876 w 726"/>
              <a:gd name="T25" fmla="*/ 485303 h 726"/>
              <a:gd name="T26" fmla="*/ 647070 w 726"/>
              <a:gd name="T27" fmla="*/ 671036 h 726"/>
              <a:gd name="T28" fmla="*/ 545216 w 726"/>
              <a:gd name="T29" fmla="*/ 0 h 726"/>
              <a:gd name="T30" fmla="*/ 383449 w 726"/>
              <a:gd name="T31" fmla="*/ 23966 h 726"/>
              <a:gd name="T32" fmla="*/ 197716 w 726"/>
              <a:gd name="T33" fmla="*/ 122824 h 726"/>
              <a:gd name="T34" fmla="*/ 65905 w 726"/>
              <a:gd name="T35" fmla="*/ 284591 h 726"/>
              <a:gd name="T36" fmla="*/ 2996 w 726"/>
              <a:gd name="T37" fmla="*/ 488299 h 726"/>
              <a:gd name="T38" fmla="*/ 11983 w 726"/>
              <a:gd name="T39" fmla="*/ 653062 h 726"/>
              <a:gd name="T40" fmla="*/ 92867 w 726"/>
              <a:gd name="T41" fmla="*/ 847782 h 726"/>
              <a:gd name="T42" fmla="*/ 239656 w 726"/>
              <a:gd name="T43" fmla="*/ 994571 h 726"/>
              <a:gd name="T44" fmla="*/ 434376 w 726"/>
              <a:gd name="T45" fmla="*/ 1075455 h 726"/>
              <a:gd name="T46" fmla="*/ 599139 w 726"/>
              <a:gd name="T47" fmla="*/ 1084442 h 726"/>
              <a:gd name="T48" fmla="*/ 802846 w 726"/>
              <a:gd name="T49" fmla="*/ 1021533 h 726"/>
              <a:gd name="T50" fmla="*/ 964614 w 726"/>
              <a:gd name="T51" fmla="*/ 889722 h 726"/>
              <a:gd name="T52" fmla="*/ 1063471 w 726"/>
              <a:gd name="T53" fmla="*/ 703989 h 726"/>
              <a:gd name="T54" fmla="*/ 1087437 w 726"/>
              <a:gd name="T55" fmla="*/ 542221 h 726"/>
              <a:gd name="T56" fmla="*/ 1045497 w 726"/>
              <a:gd name="T57" fmla="*/ 332522 h 726"/>
              <a:gd name="T58" fmla="*/ 928665 w 726"/>
              <a:gd name="T59" fmla="*/ 158772 h 726"/>
              <a:gd name="T60" fmla="*/ 754915 w 726"/>
              <a:gd name="T61" fmla="*/ 41940 h 726"/>
              <a:gd name="T62" fmla="*/ 545216 w 726"/>
              <a:gd name="T63" fmla="*/ 0 h 726"/>
              <a:gd name="T64" fmla="*/ 745928 w 726"/>
              <a:gd name="T65" fmla="*/ 796855 h 726"/>
              <a:gd name="T66" fmla="*/ 709980 w 726"/>
              <a:gd name="T67" fmla="*/ 814830 h 726"/>
              <a:gd name="T68" fmla="*/ 350496 w 726"/>
              <a:gd name="T69" fmla="*/ 805842 h 726"/>
              <a:gd name="T70" fmla="*/ 269612 w 726"/>
              <a:gd name="T71" fmla="*/ 491294 h 726"/>
              <a:gd name="T72" fmla="*/ 272608 w 726"/>
              <a:gd name="T73" fmla="*/ 470324 h 726"/>
              <a:gd name="T74" fmla="*/ 302565 w 726"/>
              <a:gd name="T75" fmla="*/ 449355 h 726"/>
              <a:gd name="T76" fmla="*/ 500281 w 726"/>
              <a:gd name="T77" fmla="*/ 284591 h 726"/>
              <a:gd name="T78" fmla="*/ 563191 w 726"/>
              <a:gd name="T79" fmla="*/ 269613 h 726"/>
              <a:gd name="T80" fmla="*/ 587156 w 726"/>
              <a:gd name="T81" fmla="*/ 284591 h 726"/>
              <a:gd name="T82" fmla="*/ 784872 w 726"/>
              <a:gd name="T83" fmla="*/ 449355 h 726"/>
              <a:gd name="T84" fmla="*/ 817825 w 726"/>
              <a:gd name="T85" fmla="*/ 470324 h 726"/>
              <a:gd name="T86" fmla="*/ 686014 w 726"/>
              <a:gd name="T87" fmla="*/ 671036 h 726"/>
              <a:gd name="T88" fmla="*/ 686014 w 726"/>
              <a:gd name="T89" fmla="*/ 671036 h 726"/>
              <a:gd name="T90" fmla="*/ 712975 w 726"/>
              <a:gd name="T91" fmla="*/ 778881 h 726"/>
              <a:gd name="T92" fmla="*/ 686014 w 726"/>
              <a:gd name="T93" fmla="*/ 709980 h 726"/>
              <a:gd name="T94" fmla="*/ 647070 w 726"/>
              <a:gd name="T95" fmla="*/ 485303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chemeClr val="accent1"/>
          </a:solidFill>
          <a:ln>
            <a:noFill/>
          </a:ln>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77226C"/>
              </a:solidFill>
              <a:effectLst/>
              <a:uLnTx/>
              <a:uFillTx/>
              <a:latin typeface="Arial"/>
              <a:ea typeface="+mn-ea"/>
              <a:cs typeface="+mn-cs"/>
            </a:endParaRPr>
          </a:p>
        </p:txBody>
      </p:sp>
    </p:spTree>
    <p:extLst>
      <p:ext uri="{BB962C8B-B14F-4D97-AF65-F5344CB8AC3E}">
        <p14:creationId xmlns:p14="http://schemas.microsoft.com/office/powerpoint/2010/main" val="10379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CINEMAPPER WILL ID MATCHES BETWEEEN A BRAND’S STORES/AOIS AND DCM CINEMAS</a:t>
            </a:r>
            <a:endParaRPr lang="en-US" dirty="0"/>
          </a:p>
        </p:txBody>
      </p:sp>
      <p:sp>
        <p:nvSpPr>
          <p:cNvPr id="5" name="TextBox 4"/>
          <p:cNvSpPr txBox="1"/>
          <p:nvPr/>
        </p:nvSpPr>
        <p:spPr>
          <a:xfrm>
            <a:off x="1422205" y="1071614"/>
            <a:ext cx="5058100" cy="384721"/>
          </a:xfrm>
          <a:prstGeom prst="rect">
            <a:avLst/>
          </a:prstGeom>
          <a:noFill/>
          <a:ln>
            <a:noFill/>
          </a:ln>
        </p:spPr>
        <p:txBody>
          <a:bodyPr wrap="square" rtlCol="0">
            <a:spAutoFit/>
          </a:bodyPr>
          <a:lstStyle/>
          <a:p>
            <a:pPr algn="ctr"/>
            <a:r>
              <a:rPr lang="en-GB" b="1" dirty="0">
                <a:solidFill>
                  <a:schemeClr val="bg1"/>
                </a:solidFill>
              </a:rPr>
              <a:t>Stores/Areas of Interest</a:t>
            </a:r>
          </a:p>
        </p:txBody>
      </p:sp>
      <p:sp>
        <p:nvSpPr>
          <p:cNvPr id="6" name="TextBox 5"/>
          <p:cNvSpPr txBox="1"/>
          <p:nvPr/>
        </p:nvSpPr>
        <p:spPr>
          <a:xfrm>
            <a:off x="6962644" y="1071614"/>
            <a:ext cx="5058101" cy="384721"/>
          </a:xfrm>
          <a:prstGeom prst="rect">
            <a:avLst/>
          </a:prstGeom>
          <a:noFill/>
          <a:ln>
            <a:noFill/>
          </a:ln>
        </p:spPr>
        <p:txBody>
          <a:bodyPr wrap="square" rtlCol="0">
            <a:spAutoFit/>
          </a:bodyPr>
          <a:lstStyle/>
          <a:p>
            <a:pPr algn="ctr"/>
            <a:r>
              <a:rPr lang="en-GB" b="1" dirty="0">
                <a:solidFill>
                  <a:schemeClr val="bg1"/>
                </a:solidFill>
              </a:rPr>
              <a:t>DCM Cinemas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644" y="1505807"/>
            <a:ext cx="5058101" cy="46844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05" y="1505807"/>
            <a:ext cx="5058100" cy="4684402"/>
          </a:xfrm>
          <a:prstGeom prst="rect">
            <a:avLst/>
          </a:prstGeom>
        </p:spPr>
      </p:pic>
      <p:sp>
        <p:nvSpPr>
          <p:cNvPr id="9" name="Text Placeholder 5">
            <a:extLst>
              <a:ext uri="{FF2B5EF4-FFF2-40B4-BE49-F238E27FC236}">
                <a16:creationId xmlns:a16="http://schemas.microsoft.com/office/drawing/2014/main" id="{C48351E0-B58F-4CA8-AAAA-CBFF60A5E041}"/>
              </a:ext>
            </a:extLst>
          </p:cNvPr>
          <p:cNvSpPr txBox="1">
            <a:spLocks/>
          </p:cNvSpPr>
          <p:nvPr/>
        </p:nvSpPr>
        <p:spPr>
          <a:xfrm>
            <a:off x="270000" y="664058"/>
            <a:ext cx="12423740" cy="436608"/>
          </a:xfrm>
          <a:prstGeom prst="rect">
            <a:avLst/>
          </a:prstGeom>
        </p:spPr>
        <p:txBody>
          <a:bodyPr vert="horz" lIns="0" tIns="0" rIns="0" bIns="0" rtlCol="0" anchor="t" anchorCtr="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r>
              <a:rPr lang="en-GB" dirty="0"/>
              <a:t>DCM can supply maps highlighting locations of matched DCM cinemas to demonstrate proximity to brand locations </a:t>
            </a:r>
            <a:endParaRPr lang="en-US" dirty="0"/>
          </a:p>
        </p:txBody>
      </p:sp>
    </p:spTree>
    <p:extLst>
      <p:ext uri="{BB962C8B-B14F-4D97-AF65-F5344CB8AC3E}">
        <p14:creationId xmlns:p14="http://schemas.microsoft.com/office/powerpoint/2010/main" val="62203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CREATIVE CAN BE TAILORED TO CAMPAIGN OBJECTIVES WITH BESPOKE END FRAMES</a:t>
            </a:r>
          </a:p>
        </p:txBody>
      </p:sp>
      <p:sp>
        <p:nvSpPr>
          <p:cNvPr id="7" name="TextBox 6"/>
          <p:cNvSpPr txBox="1"/>
          <p:nvPr/>
        </p:nvSpPr>
        <p:spPr>
          <a:xfrm>
            <a:off x="7246346" y="834082"/>
            <a:ext cx="2543695" cy="184666"/>
          </a:xfrm>
          <a:prstGeom prst="rect">
            <a:avLst/>
          </a:prstGeom>
          <a:noFill/>
          <a:ln>
            <a:noFill/>
          </a:ln>
        </p:spPr>
        <p:txBody>
          <a:bodyPr wrap="square" lIns="0" tIns="0" rIns="0" bIns="0" rtlCol="0">
            <a:spAutoFit/>
          </a:bodyPr>
          <a:lstStyle/>
          <a:p>
            <a:r>
              <a:rPr lang="en-US" sz="1200" b="1" dirty="0">
                <a:solidFill>
                  <a:schemeClr val="accent2"/>
                </a:solidFill>
              </a:rPr>
              <a:t>Virgin Trains</a:t>
            </a:r>
          </a:p>
        </p:txBody>
      </p:sp>
      <p:sp>
        <p:nvSpPr>
          <p:cNvPr id="8" name="TextBox 7"/>
          <p:cNvSpPr txBox="1"/>
          <p:nvPr/>
        </p:nvSpPr>
        <p:spPr>
          <a:xfrm>
            <a:off x="7246346" y="3535361"/>
            <a:ext cx="2543695" cy="153888"/>
          </a:xfrm>
          <a:prstGeom prst="rect">
            <a:avLst/>
          </a:prstGeom>
          <a:noFill/>
          <a:ln>
            <a:noFill/>
          </a:ln>
        </p:spPr>
        <p:txBody>
          <a:bodyPr wrap="square" lIns="0" tIns="0" rIns="0" bIns="0" rtlCol="0">
            <a:spAutoFit/>
          </a:bodyPr>
          <a:lstStyle/>
          <a:p>
            <a:r>
              <a:rPr lang="en-US" sz="1000" dirty="0">
                <a:solidFill>
                  <a:schemeClr val="bg1"/>
                </a:solidFill>
              </a:rPr>
              <a:t>Promoting locally-relevant routes </a:t>
            </a:r>
          </a:p>
        </p:txBody>
      </p:sp>
      <p:sp>
        <p:nvSpPr>
          <p:cNvPr id="9" name="TextBox 8"/>
          <p:cNvSpPr txBox="1"/>
          <p:nvPr/>
        </p:nvSpPr>
        <p:spPr>
          <a:xfrm>
            <a:off x="7246344" y="6660648"/>
            <a:ext cx="2543695" cy="153888"/>
          </a:xfrm>
          <a:prstGeom prst="rect">
            <a:avLst/>
          </a:prstGeom>
          <a:noFill/>
          <a:ln>
            <a:noFill/>
          </a:ln>
        </p:spPr>
        <p:txBody>
          <a:bodyPr wrap="square" lIns="0" tIns="0" rIns="0" bIns="0" rtlCol="0">
            <a:spAutoFit/>
          </a:bodyPr>
          <a:lstStyle/>
          <a:p>
            <a:r>
              <a:rPr lang="en-US" sz="1000" dirty="0">
                <a:solidFill>
                  <a:schemeClr val="bg1"/>
                </a:solidFill>
              </a:rPr>
              <a:t>Showing nearest Skoda dealership</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6345" y="4184231"/>
            <a:ext cx="4312610" cy="2418938"/>
          </a:xfrm>
          <a:prstGeom prst="rect">
            <a:avLst/>
          </a:prstGeom>
          <a:ln w="1270">
            <a:solidFill>
              <a:schemeClr val="accent5"/>
            </a:solidFill>
          </a:ln>
        </p:spPr>
      </p:pic>
      <p:sp>
        <p:nvSpPr>
          <p:cNvPr id="5" name="TextBox 4"/>
          <p:cNvSpPr txBox="1"/>
          <p:nvPr/>
        </p:nvSpPr>
        <p:spPr>
          <a:xfrm>
            <a:off x="1909224" y="828903"/>
            <a:ext cx="2987484" cy="184666"/>
          </a:xfrm>
          <a:prstGeom prst="rect">
            <a:avLst/>
          </a:prstGeom>
          <a:noFill/>
          <a:ln>
            <a:noFill/>
          </a:ln>
        </p:spPr>
        <p:txBody>
          <a:bodyPr wrap="square" lIns="0" tIns="0" rIns="0" bIns="0" rtlCol="0">
            <a:spAutoFit/>
          </a:bodyPr>
          <a:lstStyle/>
          <a:p>
            <a:r>
              <a:rPr lang="en-US" sz="1200" b="1" dirty="0">
                <a:solidFill>
                  <a:schemeClr val="accent2"/>
                </a:solidFill>
              </a:rPr>
              <a:t>Ernest Jones</a:t>
            </a:r>
          </a:p>
        </p:txBody>
      </p:sp>
      <p:sp>
        <p:nvSpPr>
          <p:cNvPr id="6" name="TextBox 5"/>
          <p:cNvSpPr txBox="1"/>
          <p:nvPr/>
        </p:nvSpPr>
        <p:spPr>
          <a:xfrm>
            <a:off x="1909224" y="3952268"/>
            <a:ext cx="2987484" cy="184666"/>
          </a:xfrm>
          <a:prstGeom prst="rect">
            <a:avLst/>
          </a:prstGeom>
          <a:noFill/>
          <a:ln>
            <a:noFill/>
          </a:ln>
        </p:spPr>
        <p:txBody>
          <a:bodyPr wrap="square" lIns="0" tIns="0" rIns="0" bIns="0" rtlCol="0">
            <a:spAutoFit/>
          </a:bodyPr>
          <a:lstStyle/>
          <a:p>
            <a:r>
              <a:rPr lang="en-US" sz="1200" b="1" dirty="0">
                <a:solidFill>
                  <a:schemeClr val="accent2"/>
                </a:solidFill>
              </a:rPr>
              <a:t>Counter Terrorism Policing</a:t>
            </a:r>
          </a:p>
        </p:txBody>
      </p:sp>
      <p:sp>
        <p:nvSpPr>
          <p:cNvPr id="10" name="TextBox 9"/>
          <p:cNvSpPr txBox="1"/>
          <p:nvPr/>
        </p:nvSpPr>
        <p:spPr>
          <a:xfrm>
            <a:off x="1909224" y="6660648"/>
            <a:ext cx="2987484" cy="153888"/>
          </a:xfrm>
          <a:prstGeom prst="rect">
            <a:avLst/>
          </a:prstGeom>
          <a:noFill/>
          <a:ln>
            <a:noFill/>
          </a:ln>
        </p:spPr>
        <p:txBody>
          <a:bodyPr wrap="square" lIns="0" tIns="0" rIns="0" bIns="0" rtlCol="0">
            <a:spAutoFit/>
          </a:bodyPr>
          <a:lstStyle/>
          <a:p>
            <a:r>
              <a:rPr lang="en-US" sz="1000" dirty="0">
                <a:solidFill>
                  <a:schemeClr val="bg1"/>
                </a:solidFill>
              </a:rPr>
              <a:t>Targeting of key locations with tailored messaging</a:t>
            </a:r>
          </a:p>
        </p:txBody>
      </p:sp>
      <p:sp>
        <p:nvSpPr>
          <p:cNvPr id="11" name="TextBox 10"/>
          <p:cNvSpPr txBox="1"/>
          <p:nvPr/>
        </p:nvSpPr>
        <p:spPr>
          <a:xfrm>
            <a:off x="1909224" y="3535361"/>
            <a:ext cx="4082268" cy="153888"/>
          </a:xfrm>
          <a:prstGeom prst="rect">
            <a:avLst/>
          </a:prstGeom>
          <a:noFill/>
          <a:ln>
            <a:noFill/>
          </a:ln>
        </p:spPr>
        <p:txBody>
          <a:bodyPr wrap="square" lIns="0" tIns="0" rIns="0" bIns="0" rtlCol="0">
            <a:spAutoFit/>
          </a:bodyPr>
          <a:lstStyle/>
          <a:p>
            <a:r>
              <a:rPr lang="en-US" sz="1000" dirty="0">
                <a:solidFill>
                  <a:schemeClr val="bg1"/>
                </a:solidFill>
              </a:rPr>
              <a:t>Highlighting nearest store to cinema to drive footfall</a:t>
            </a:r>
          </a:p>
        </p:txBody>
      </p:sp>
      <p:sp>
        <p:nvSpPr>
          <p:cNvPr id="16" name="TextBox 15"/>
          <p:cNvSpPr txBox="1"/>
          <p:nvPr/>
        </p:nvSpPr>
        <p:spPr>
          <a:xfrm>
            <a:off x="7246345" y="3952268"/>
            <a:ext cx="2543695" cy="184666"/>
          </a:xfrm>
          <a:prstGeom prst="rect">
            <a:avLst/>
          </a:prstGeom>
          <a:noFill/>
          <a:ln>
            <a:noFill/>
          </a:ln>
        </p:spPr>
        <p:txBody>
          <a:bodyPr wrap="square" lIns="0" tIns="0" rIns="0" bIns="0" rtlCol="0">
            <a:spAutoFit/>
          </a:bodyPr>
          <a:lstStyle/>
          <a:p>
            <a:r>
              <a:rPr lang="en-US" sz="1200" b="1">
                <a:solidFill>
                  <a:schemeClr val="accent2"/>
                </a:solidFill>
              </a:rPr>
              <a:t>Skoda</a:t>
            </a:r>
            <a:endParaRPr lang="en-US" sz="1200" b="1" dirty="0">
              <a:solidFill>
                <a:schemeClr val="accent2"/>
              </a:solidFill>
            </a:endParaRPr>
          </a:p>
        </p:txBody>
      </p:sp>
      <p:pic>
        <p:nvPicPr>
          <p:cNvPr id="17" name="Picture 16">
            <a:extLst>
              <a:ext uri="{FF2B5EF4-FFF2-40B4-BE49-F238E27FC236}">
                <a16:creationId xmlns:a16="http://schemas.microsoft.com/office/drawing/2014/main" id="{1CEC7413-EC2F-4C47-82E7-0A3F95C6FE78}"/>
              </a:ext>
            </a:extLst>
          </p:cNvPr>
          <p:cNvPicPr>
            <a:picLocks noChangeAspect="1"/>
          </p:cNvPicPr>
          <p:nvPr/>
        </p:nvPicPr>
        <p:blipFill rotWithShape="1">
          <a:blip r:embed="rId3"/>
          <a:srcRect l="32942" t="27859" r="15355" b="20670"/>
          <a:stretch/>
        </p:blipFill>
        <p:spPr>
          <a:xfrm>
            <a:off x="7236538" y="1063876"/>
            <a:ext cx="4322417" cy="2419256"/>
          </a:xfrm>
          <a:prstGeom prst="rect">
            <a:avLst/>
          </a:prstGeom>
        </p:spPr>
      </p:pic>
      <p:pic>
        <p:nvPicPr>
          <p:cNvPr id="18" name="Picture 17">
            <a:extLst>
              <a:ext uri="{FF2B5EF4-FFF2-40B4-BE49-F238E27FC236}">
                <a16:creationId xmlns:a16="http://schemas.microsoft.com/office/drawing/2014/main" id="{3BD43733-8ED0-4ACE-89FC-E3B4535CA11F}"/>
              </a:ext>
            </a:extLst>
          </p:cNvPr>
          <p:cNvPicPr>
            <a:picLocks noChangeAspect="1"/>
          </p:cNvPicPr>
          <p:nvPr/>
        </p:nvPicPr>
        <p:blipFill rotWithShape="1">
          <a:blip r:embed="rId4"/>
          <a:srcRect l="18732" t="18066" r="16236" b="14724"/>
          <a:stretch/>
        </p:blipFill>
        <p:spPr>
          <a:xfrm>
            <a:off x="1909223" y="4190880"/>
            <a:ext cx="4322417" cy="2419748"/>
          </a:xfrm>
          <a:prstGeom prst="rect">
            <a:avLst/>
          </a:prstGeom>
        </p:spPr>
      </p:pic>
      <p:pic>
        <p:nvPicPr>
          <p:cNvPr id="15" name="Picture 14">
            <a:extLst>
              <a:ext uri="{FF2B5EF4-FFF2-40B4-BE49-F238E27FC236}">
                <a16:creationId xmlns:a16="http://schemas.microsoft.com/office/drawing/2014/main" id="{14ED78E3-29B9-4A34-8904-F04C6224C9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56" t="6626" r="5634"/>
          <a:stretch/>
        </p:blipFill>
        <p:spPr>
          <a:xfrm>
            <a:off x="1909223" y="1122699"/>
            <a:ext cx="4529959" cy="2358716"/>
          </a:xfrm>
          <a:prstGeom prst="rect">
            <a:avLst/>
          </a:prstGeom>
        </p:spPr>
      </p:pic>
    </p:spTree>
    <p:extLst>
      <p:ext uri="{BB962C8B-B14F-4D97-AF65-F5344CB8AC3E}">
        <p14:creationId xmlns:p14="http://schemas.microsoft.com/office/powerpoint/2010/main" val="410072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041-3EE2-4801-9E8E-F84DE3573325}"/>
              </a:ext>
            </a:extLst>
          </p:cNvPr>
          <p:cNvSpPr>
            <a:spLocks noGrp="1"/>
          </p:cNvSpPr>
          <p:nvPr>
            <p:ph type="title"/>
          </p:nvPr>
        </p:nvSpPr>
        <p:spPr/>
        <p:txBody>
          <a:bodyPr/>
          <a:lstStyle/>
          <a:p>
            <a:r>
              <a:rPr lang="en-GB" dirty="0"/>
              <a:t>ERNEST JONES</a:t>
            </a:r>
            <a:endParaRPr lang="en-US" sz="2800" dirty="0"/>
          </a:p>
        </p:txBody>
      </p:sp>
      <p:sp>
        <p:nvSpPr>
          <p:cNvPr id="8" name="Text Placeholder 3">
            <a:extLst>
              <a:ext uri="{FF2B5EF4-FFF2-40B4-BE49-F238E27FC236}">
                <a16:creationId xmlns:a16="http://schemas.microsoft.com/office/drawing/2014/main" id="{9DABBF91-12FC-4598-85E9-071A93FDA9FF}"/>
              </a:ext>
            </a:extLst>
          </p:cNvPr>
          <p:cNvSpPr>
            <a:spLocks noGrp="1"/>
          </p:cNvSpPr>
          <p:nvPr>
            <p:ph type="body" sz="quarter" idx="27"/>
          </p:nvPr>
        </p:nvSpPr>
        <p:spPr>
          <a:xfrm>
            <a:off x="270000" y="2361183"/>
            <a:ext cx="6346976" cy="3029770"/>
          </a:xfrm>
        </p:spPr>
        <p:txBody>
          <a:bodyPr/>
          <a:lstStyle/>
          <a:p>
            <a:pPr>
              <a:lnSpc>
                <a:spcPct val="100000"/>
              </a:lnSpc>
              <a:buClr>
                <a:schemeClr val="bg1"/>
              </a:buClr>
            </a:pPr>
            <a:r>
              <a:rPr lang="en-US" sz="1600" dirty="0">
                <a:solidFill>
                  <a:schemeClr val="accent4"/>
                </a:solidFill>
              </a:rPr>
              <a:t>Background</a:t>
            </a:r>
            <a:br>
              <a:rPr lang="en-US" sz="1100" dirty="0">
                <a:solidFill>
                  <a:srgbClr val="FF0000"/>
                </a:solidFill>
              </a:rPr>
            </a:br>
            <a:endParaRPr lang="en-US" sz="1100" dirty="0">
              <a:solidFill>
                <a:srgbClr val="FF0000"/>
              </a:solidFill>
            </a:endParaRPr>
          </a:p>
          <a:p>
            <a:pPr marL="171450" indent="-171450">
              <a:lnSpc>
                <a:spcPct val="100000"/>
              </a:lnSpc>
              <a:buClr>
                <a:schemeClr val="bg1"/>
              </a:buClr>
              <a:buFont typeface="Lucida Grande"/>
              <a:buChar char="-"/>
            </a:pPr>
            <a:r>
              <a:rPr lang="en-GB" sz="1100" b="0" dirty="0">
                <a:solidFill>
                  <a:schemeClr val="bg1"/>
                </a:solidFill>
              </a:rPr>
              <a:t>Ernest Jones wanted to tell a story that expressed its luxury credentials on a wider national level, driving mass reach but with a proximity focus to support the key outlets. </a:t>
            </a:r>
          </a:p>
          <a:p>
            <a:pPr>
              <a:lnSpc>
                <a:spcPct val="100000"/>
              </a:lnSpc>
              <a:buClr>
                <a:schemeClr val="bg1"/>
              </a:buCl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Ernest Jones chose cinema as they wanted to prioritise targeting in a premium environment that provides content that influences and creates emotional connections. The brand also saw the benefit of DCM’s Cinemapper planning tool that meant the campaign could target cinemas in proximity to its stores and inspire cinemagoers to visit their local Ernest Jones.</a:t>
            </a:r>
            <a:endParaRPr lang="en-GB" sz="1100" b="0" dirty="0">
              <a:solidFill>
                <a:schemeClr val="bg2"/>
              </a:solidFill>
            </a:endParaRPr>
          </a:p>
          <a:p>
            <a:pPr>
              <a:lnSpc>
                <a:spcPct val="100000"/>
              </a:lnSpc>
              <a:buClr>
                <a:schemeClr val="bg1"/>
              </a:buClr>
            </a:pPr>
            <a:endParaRPr lang="en-GB" sz="1100" b="0" dirty="0">
              <a:solidFill>
                <a:schemeClr val="bg2"/>
              </a:solidFill>
            </a:endParaRPr>
          </a:p>
          <a:p>
            <a:pPr>
              <a:lnSpc>
                <a:spcPct val="100000"/>
              </a:lnSpc>
              <a:buClr>
                <a:schemeClr val="bg1"/>
              </a:buClr>
            </a:pPr>
            <a:r>
              <a:rPr lang="en-GB" sz="1600" dirty="0">
                <a:solidFill>
                  <a:schemeClr val="accent4"/>
                </a:solidFill>
              </a:rPr>
              <a:t>Plan</a:t>
            </a:r>
          </a:p>
          <a:p>
            <a:pPr>
              <a:lnSpc>
                <a:spcPct val="100000"/>
              </a:lnSpc>
            </a:pPr>
            <a:endParaRPr lang="en-GB"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Nationally, the campaign ran in cinema sites that were within a 20-minute drive time of an Ernest Jones store. Ernest Jones handpicked </a:t>
            </a:r>
            <a:r>
              <a:rPr lang="en-GB" sz="1100" b="0" i="1" dirty="0">
                <a:solidFill>
                  <a:schemeClr val="bg1"/>
                </a:solidFill>
              </a:rPr>
              <a:t>House of Gucci </a:t>
            </a:r>
            <a:r>
              <a:rPr lang="en-GB" sz="1100" b="0" dirty="0">
                <a:solidFill>
                  <a:schemeClr val="bg1"/>
                </a:solidFill>
              </a:rPr>
              <a:t>as the perfect film fit for its campaign, aligning with the brand’s luxury credentials. </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Given many cinemas are based in major shopping centres Ernest Jones wanted to make the most of sites where there was overlap and tailor a more targeted message. Where key Ernest Jones outlets and cinemas within shopping centres overlapped the brand ran its 30” copy (in a ABC1 Adult AGP and </a:t>
            </a:r>
            <a:r>
              <a:rPr lang="en-GB" sz="1100" b="0" i="1" dirty="0">
                <a:solidFill>
                  <a:schemeClr val="bg1"/>
                </a:solidFill>
              </a:rPr>
              <a:t>House of Gucci </a:t>
            </a:r>
            <a:r>
              <a:rPr lang="en-GB" sz="1100" b="0" dirty="0">
                <a:solidFill>
                  <a:schemeClr val="bg1"/>
                </a:solidFill>
              </a:rPr>
              <a:t>film pack) but added a bespoke 5” end frame that highlighted the store location of the nearby Ernest Jones to drive direct footfall. </a:t>
            </a:r>
          </a:p>
          <a:p>
            <a:pPr marL="171450" indent="-171450">
              <a:lnSpc>
                <a:spcPct val="100000"/>
              </a:lnSpc>
              <a:buClr>
                <a:schemeClr val="bg1"/>
              </a:buClr>
              <a:buFont typeface="Lucida Grande"/>
              <a:buChar cha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Beyond cinema, the campaign also ran across TV, BVOD and YouTube &amp; Print. </a:t>
            </a:r>
          </a:p>
          <a:p>
            <a:pPr>
              <a:lnSpc>
                <a:spcPct val="100000"/>
              </a:lnSpc>
              <a:buClr>
                <a:schemeClr val="bg1"/>
              </a:buClr>
            </a:pPr>
            <a:endParaRPr lang="en-GB" sz="1200" b="0" dirty="0">
              <a:solidFill>
                <a:schemeClr val="bg1"/>
              </a:solidFill>
            </a:endParaRPr>
          </a:p>
          <a:p>
            <a:pPr marL="171450" indent="-171450">
              <a:lnSpc>
                <a:spcPct val="100000"/>
              </a:lnSpc>
              <a:buClr>
                <a:schemeClr val="bg1"/>
              </a:buClr>
              <a:buFont typeface="Lucida Grande"/>
              <a:buChar char="-"/>
            </a:pPr>
            <a:endParaRPr lang="en-GB" b="0" dirty="0">
              <a:solidFill>
                <a:schemeClr val="bg2"/>
              </a:solidFill>
            </a:endParaRPr>
          </a:p>
        </p:txBody>
      </p:sp>
      <p:sp>
        <p:nvSpPr>
          <p:cNvPr id="14" name="Rectangle 13">
            <a:extLst>
              <a:ext uri="{FF2B5EF4-FFF2-40B4-BE49-F238E27FC236}">
                <a16:creationId xmlns:a16="http://schemas.microsoft.com/office/drawing/2014/main" id="{437DCF2B-DFEF-21CB-78BD-C35D79C7D05F}"/>
              </a:ext>
            </a:extLst>
          </p:cNvPr>
          <p:cNvSpPr/>
          <p:nvPr/>
        </p:nvSpPr>
        <p:spPr>
          <a:xfrm>
            <a:off x="-19050" y="7195303"/>
            <a:ext cx="13442949" cy="230832"/>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Source: </a:t>
            </a:r>
            <a:r>
              <a:rPr kumimoji="0" lang="en-US" sz="900" b="0" i="0" u="none" strike="noStrike" kern="1200" cap="none" spc="0" normalizeH="0" baseline="0" noProof="0" dirty="0">
                <a:ln>
                  <a:noFill/>
                </a:ln>
                <a:solidFill>
                  <a:srgbClr val="000000"/>
                </a:solidFill>
                <a:effectLst/>
                <a:uLnTx/>
                <a:uFillTx/>
                <a:latin typeface="Arial"/>
                <a:ea typeface="+mn-ea"/>
                <a:cs typeface="+mn-cs"/>
              </a:rPr>
              <a:t>Ernest Jones DCM Awards Entry</a:t>
            </a:r>
          </a:p>
        </p:txBody>
      </p:sp>
      <p:pic>
        <p:nvPicPr>
          <p:cNvPr id="3" name="Picture 2">
            <a:extLst>
              <a:ext uri="{FF2B5EF4-FFF2-40B4-BE49-F238E27FC236}">
                <a16:creationId xmlns:a16="http://schemas.microsoft.com/office/drawing/2014/main" id="{5543575F-AD54-BE20-6DA9-02238737B0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3672" y="638251"/>
            <a:ext cx="5536623" cy="2948352"/>
          </a:xfrm>
          <a:prstGeom prst="rect">
            <a:avLst/>
          </a:prstGeom>
        </p:spPr>
      </p:pic>
      <p:sp>
        <p:nvSpPr>
          <p:cNvPr id="11" name="Text Placeholder 2">
            <a:extLst>
              <a:ext uri="{FF2B5EF4-FFF2-40B4-BE49-F238E27FC236}">
                <a16:creationId xmlns:a16="http://schemas.microsoft.com/office/drawing/2014/main" id="{6B3B805F-0D89-ACCB-3889-F36BE4C48C8D}"/>
              </a:ext>
            </a:extLst>
          </p:cNvPr>
          <p:cNvSpPr txBox="1">
            <a:spLocks/>
          </p:cNvSpPr>
          <p:nvPr/>
        </p:nvSpPr>
        <p:spPr>
          <a:xfrm>
            <a:off x="197014" y="621521"/>
            <a:ext cx="12423740" cy="436608"/>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Celebrate Your Story</a:t>
            </a:r>
            <a:endParaRPr kumimoji="0" lang="en-US" sz="1800" b="1" i="0" u="none" strike="noStrike" kern="1200" cap="none" spc="0" normalizeH="0" baseline="0" noProof="0" dirty="0">
              <a:ln>
                <a:noFill/>
              </a:ln>
              <a:solidFill>
                <a:srgbClr val="B6008D"/>
              </a:solidFill>
              <a:effectLst/>
              <a:uLnTx/>
              <a:uFillTx/>
              <a:latin typeface="Arial"/>
              <a:ea typeface="+mn-ea"/>
              <a:cs typeface="+mn-cs"/>
            </a:endParaRPr>
          </a:p>
        </p:txBody>
      </p:sp>
      <p:graphicFrame>
        <p:nvGraphicFramePr>
          <p:cNvPr id="10" name="Table 5">
            <a:extLst>
              <a:ext uri="{FF2B5EF4-FFF2-40B4-BE49-F238E27FC236}">
                <a16:creationId xmlns:a16="http://schemas.microsoft.com/office/drawing/2014/main" id="{A97ACE42-1BE1-4BF4-A3FC-1107C2022E96}"/>
              </a:ext>
            </a:extLst>
          </p:cNvPr>
          <p:cNvGraphicFramePr>
            <a:graphicFrameLocks noGrp="1"/>
          </p:cNvGraphicFramePr>
          <p:nvPr/>
        </p:nvGraphicFramePr>
        <p:xfrm>
          <a:off x="244588" y="938138"/>
          <a:ext cx="6546736" cy="1140202"/>
        </p:xfrm>
        <a:graphic>
          <a:graphicData uri="http://schemas.openxmlformats.org/drawingml/2006/table">
            <a:tbl>
              <a:tblPr firstRow="1" bandRow="1">
                <a:tableStyleId>{5C22544A-7EE6-4342-B048-85BDC9FD1C3A}</a:tableStyleId>
              </a:tblPr>
              <a:tblGrid>
                <a:gridCol w="1309347">
                  <a:extLst>
                    <a:ext uri="{9D8B030D-6E8A-4147-A177-3AD203B41FA5}">
                      <a16:colId xmlns:a16="http://schemas.microsoft.com/office/drawing/2014/main" val="1043653864"/>
                    </a:ext>
                  </a:extLst>
                </a:gridCol>
                <a:gridCol w="1370234">
                  <a:extLst>
                    <a:ext uri="{9D8B030D-6E8A-4147-A177-3AD203B41FA5}">
                      <a16:colId xmlns:a16="http://schemas.microsoft.com/office/drawing/2014/main" val="1969532920"/>
                    </a:ext>
                  </a:extLst>
                </a:gridCol>
                <a:gridCol w="1248461">
                  <a:extLst>
                    <a:ext uri="{9D8B030D-6E8A-4147-A177-3AD203B41FA5}">
                      <a16:colId xmlns:a16="http://schemas.microsoft.com/office/drawing/2014/main" val="696929619"/>
                    </a:ext>
                  </a:extLst>
                </a:gridCol>
                <a:gridCol w="1309347">
                  <a:extLst>
                    <a:ext uri="{9D8B030D-6E8A-4147-A177-3AD203B41FA5}">
                      <a16:colId xmlns:a16="http://schemas.microsoft.com/office/drawing/2014/main" val="214587584"/>
                    </a:ext>
                  </a:extLst>
                </a:gridCol>
                <a:gridCol w="1309347">
                  <a:extLst>
                    <a:ext uri="{9D8B030D-6E8A-4147-A177-3AD203B41FA5}">
                      <a16:colId xmlns:a16="http://schemas.microsoft.com/office/drawing/2014/main" val="1729032941"/>
                    </a:ext>
                  </a:extLst>
                </a:gridCol>
              </a:tblGrid>
              <a:tr h="331165">
                <a:tc gridSpan="5">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lang="en-GB" sz="1800" b="1" dirty="0">
                        <a:solidFill>
                          <a:schemeClr val="accent2"/>
                        </a:solidFill>
                      </a:endParaRPr>
                    </a:p>
                  </a:txBody>
                  <a:tcP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609395326"/>
                  </a:ext>
                </a:extLst>
              </a:tr>
              <a:tr h="362962">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Target Audience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62962">
                <a:tc>
                  <a:txBody>
                    <a:bodyPr/>
                    <a:lstStyle/>
                    <a:p>
                      <a:pPr algn="l"/>
                      <a:r>
                        <a:rPr lang="en-GB" sz="1050" b="0" kern="1200" dirty="0">
                          <a:solidFill>
                            <a:schemeClr val="bg1"/>
                          </a:solidFill>
                          <a:latin typeface="+mn-lt"/>
                          <a:ea typeface="+mn-ea"/>
                          <a:cs typeface="+mn-cs"/>
                        </a:rPr>
                        <a:t>Retail</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ABC1 35-54</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ABC1 Ads AGP + </a:t>
                      </a:r>
                      <a:r>
                        <a:rPr lang="en-GB" sz="1050" b="0" i="1" kern="1200" dirty="0">
                          <a:solidFill>
                            <a:schemeClr val="bg1"/>
                          </a:solidFill>
                          <a:latin typeface="+mn-lt"/>
                          <a:ea typeface="+mn-ea"/>
                          <a:cs typeface="+mn-cs"/>
                        </a:rPr>
                        <a:t>House of Gucci </a:t>
                      </a:r>
                      <a:endParaRPr lang="en-GB" sz="1050" b="0" kern="1200" dirty="0">
                        <a:solidFill>
                          <a:schemeClr val="bg1"/>
                        </a:solidFill>
                        <a:latin typeface="+mn-lt"/>
                        <a:ea typeface="+mn-ea"/>
                        <a:cs typeface="+mn-cs"/>
                      </a:endParaRP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Bountiful Cow</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30” &amp; 5”</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2" name="Text Placeholder 9">
            <a:extLst>
              <a:ext uri="{FF2B5EF4-FFF2-40B4-BE49-F238E27FC236}">
                <a16:creationId xmlns:a16="http://schemas.microsoft.com/office/drawing/2014/main" id="{45C40607-4731-4842-96D9-4C28DF7F873C}"/>
              </a:ext>
            </a:extLst>
          </p:cNvPr>
          <p:cNvSpPr txBox="1">
            <a:spLocks/>
          </p:cNvSpPr>
          <p:nvPr/>
        </p:nvSpPr>
        <p:spPr bwMode="gray">
          <a:xfrm>
            <a:off x="7333672" y="4206925"/>
            <a:ext cx="5536622" cy="2254015"/>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800"/>
              </a:spcAft>
              <a:buClr>
                <a:srgbClr val="FFFFFF"/>
              </a:buClr>
              <a:buSzPct val="100000"/>
              <a:buFont typeface="Arial"/>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Selecting cinema locations near Ernest Jones stores delivered an exceptional uplift in sales performance, demonstrating the power of cinema as both a brand-building and sales-driving platform:</a:t>
            </a: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endParaRPr kumimoji="0" lang="en-GB" sz="105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r>
              <a:rPr kumimoji="0" lang="en-GB" sz="1050" b="1" i="0" u="none" strike="noStrike" kern="1200" cap="none" spc="0" normalizeH="0" baseline="0" noProof="0" dirty="0">
                <a:ln>
                  <a:noFill/>
                </a:ln>
                <a:solidFill>
                  <a:srgbClr val="000000"/>
                </a:solidFill>
                <a:effectLst/>
                <a:uLnTx/>
                <a:uFillTx/>
                <a:latin typeface="Arial"/>
                <a:ea typeface="+mn-ea"/>
                <a:cs typeface="+mn-cs"/>
              </a:rPr>
              <a:t>Significant uplift in consideration</a:t>
            </a: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There was an increase of </a:t>
            </a:r>
            <a:r>
              <a:rPr kumimoji="0" lang="en-GB" sz="1050" b="1" i="0" u="none" strike="noStrike" kern="1200" cap="none" spc="0" normalizeH="0" baseline="0" noProof="0" dirty="0">
                <a:ln>
                  <a:noFill/>
                </a:ln>
                <a:solidFill>
                  <a:srgbClr val="33006F"/>
                </a:solidFill>
                <a:effectLst/>
                <a:uLnTx/>
                <a:uFillTx/>
                <a:latin typeface="Arial"/>
                <a:ea typeface="+mn-ea"/>
                <a:cs typeface="+mn-cs"/>
              </a:rPr>
              <a:t>39%</a:t>
            </a:r>
            <a:r>
              <a:rPr kumimoji="0" lang="en-GB" sz="1050" b="0" i="0" u="none" strike="noStrike" kern="1200" cap="none" spc="0" normalizeH="0" baseline="0" noProof="0" dirty="0">
                <a:ln>
                  <a:noFill/>
                </a:ln>
                <a:solidFill>
                  <a:srgbClr val="000000"/>
                </a:solidFill>
                <a:effectLst/>
                <a:uLnTx/>
                <a:uFillTx/>
                <a:latin typeface="Arial"/>
                <a:ea typeface="+mn-ea"/>
                <a:cs typeface="+mn-cs"/>
              </a:rPr>
              <a:t> of people who said they would </a:t>
            </a:r>
            <a:r>
              <a:rPr kumimoji="0" lang="en-GB" sz="1050" b="1" i="0" u="none" strike="noStrike" kern="1200" cap="none" spc="0" normalizeH="0" baseline="0" noProof="0" dirty="0">
                <a:ln>
                  <a:noFill/>
                </a:ln>
                <a:solidFill>
                  <a:srgbClr val="33006F"/>
                </a:solidFill>
                <a:effectLst/>
                <a:uLnTx/>
                <a:uFillTx/>
                <a:latin typeface="Arial"/>
                <a:ea typeface="+mn-ea"/>
                <a:cs typeface="+mn-cs"/>
              </a:rPr>
              <a:t>consider shopping at Ernest Jones</a:t>
            </a: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endParaRPr kumimoji="0" lang="en-GB" sz="1050" b="0" i="0" u="none" strike="noStrike" kern="1200" cap="none" spc="0" normalizeH="0" baseline="0" noProof="0" dirty="0">
              <a:ln>
                <a:noFill/>
              </a:ln>
              <a:solidFill>
                <a:srgbClr val="33006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endParaRPr kumimoji="0" lang="en-GB" sz="1050" b="0" i="0" u="none" strike="noStrike" kern="1200" cap="none" spc="0" normalizeH="0" baseline="0" noProof="0" dirty="0">
              <a:ln>
                <a:noFill/>
              </a:ln>
              <a:solidFill>
                <a:srgbClr val="33006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r>
              <a:rPr kumimoji="0" lang="en-GB" sz="1050" b="1" i="0" u="none" strike="noStrike" kern="1200" cap="none" spc="0" normalizeH="0" baseline="0" noProof="0" dirty="0">
                <a:ln>
                  <a:noFill/>
                </a:ln>
                <a:solidFill>
                  <a:srgbClr val="000000"/>
                </a:solidFill>
                <a:effectLst/>
                <a:uLnTx/>
                <a:uFillTx/>
                <a:latin typeface="Arial"/>
                <a:ea typeface="+mn-ea"/>
                <a:cs typeface="+mn-cs"/>
              </a:rPr>
              <a:t>Driving increase in sales:</a:t>
            </a:r>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The selected stores saw a </a:t>
            </a:r>
            <a:r>
              <a:rPr kumimoji="0" lang="en-GB" sz="1050" b="1" i="0" u="none" strike="noStrike" kern="1200" cap="none" spc="0" normalizeH="0" baseline="0" noProof="0" dirty="0">
                <a:ln>
                  <a:noFill/>
                </a:ln>
                <a:solidFill>
                  <a:srgbClr val="33006F"/>
                </a:solidFill>
                <a:effectLst/>
                <a:uLnTx/>
                <a:uFillTx/>
                <a:latin typeface="Arial"/>
                <a:ea typeface="+mn-ea"/>
                <a:cs typeface="+mn-cs"/>
              </a:rPr>
              <a:t>9% increase in attributed sales </a:t>
            </a:r>
            <a:r>
              <a:rPr kumimoji="0" lang="en-GB" sz="1050" b="0" i="0" u="none" strike="noStrike" kern="1200" cap="none" spc="0" normalizeH="0" baseline="0" noProof="0" dirty="0">
                <a:ln>
                  <a:noFill/>
                </a:ln>
                <a:solidFill>
                  <a:srgbClr val="000000"/>
                </a:solidFill>
                <a:effectLst/>
                <a:uLnTx/>
                <a:uFillTx/>
                <a:latin typeface="Arial"/>
                <a:ea typeface="+mn-ea"/>
                <a:cs typeface="+mn-cs"/>
              </a:rPr>
              <a:t>vs. 2019, outperforming other Ernest Jones’ outlets by 3%.</a:t>
            </a:r>
            <a:endParaRPr kumimoji="0" lang="en-GB" sz="1050" b="0" i="0" u="none" strike="noStrike" kern="1200" cap="none" spc="0" normalizeH="0" baseline="0" noProof="0" dirty="0">
              <a:ln>
                <a:noFill/>
              </a:ln>
              <a:solidFill>
                <a:srgbClr val="33006F"/>
              </a:solidFill>
              <a:effectLst/>
              <a:uLnTx/>
              <a:uFillTx/>
              <a:latin typeface="Arial"/>
              <a:ea typeface="+mn-ea"/>
              <a:cs typeface="+mn-cs"/>
            </a:endParaRPr>
          </a:p>
          <a:p>
            <a:pPr marL="0" marR="0" lvl="0" indent="0" algn="l" defTabSz="961844" rtl="0" eaLnBrk="1" fontAlgn="auto" latinLnBrk="0" hangingPunct="1">
              <a:lnSpc>
                <a:spcPct val="150000"/>
              </a:lnSpc>
              <a:spcBef>
                <a:spcPts val="0"/>
              </a:spcBef>
              <a:spcAft>
                <a:spcPts val="800"/>
              </a:spcAft>
              <a:buClr>
                <a:srgbClr val="FFFFFF"/>
              </a:buClr>
              <a:buSzPct val="100000"/>
              <a:buFont typeface="Arial"/>
              <a:buNone/>
              <a:tabLst/>
              <a:defRPr/>
            </a:pPr>
            <a:endParaRPr kumimoji="0" lang="en-GB" sz="105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3" name="Title 6">
            <a:extLst>
              <a:ext uri="{FF2B5EF4-FFF2-40B4-BE49-F238E27FC236}">
                <a16:creationId xmlns:a16="http://schemas.microsoft.com/office/drawing/2014/main" id="{51063793-D06C-44D5-9698-4875FA533070}"/>
              </a:ext>
            </a:extLst>
          </p:cNvPr>
          <p:cNvSpPr txBox="1">
            <a:spLocks/>
          </p:cNvSpPr>
          <p:nvPr/>
        </p:nvSpPr>
        <p:spPr bwMode="gray">
          <a:xfrm>
            <a:off x="7333672" y="3777048"/>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pPr marL="0" marR="0" lvl="0" indent="0" algn="l" defTabSz="721479"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w="22225">
                  <a:noFill/>
                  <a:prstDash val="solid"/>
                </a:ln>
                <a:solidFill>
                  <a:srgbClr val="33006F"/>
                </a:solidFill>
                <a:effectLst/>
                <a:uLnTx/>
                <a:uFillTx/>
                <a:latin typeface="Arial" charset="0"/>
                <a:cs typeface="Arial" charset="0"/>
              </a:rPr>
              <a:t>Results </a:t>
            </a:r>
          </a:p>
        </p:txBody>
      </p:sp>
      <p:sp>
        <p:nvSpPr>
          <p:cNvPr id="15" name="TextBox 14">
            <a:extLst>
              <a:ext uri="{FF2B5EF4-FFF2-40B4-BE49-F238E27FC236}">
                <a16:creationId xmlns:a16="http://schemas.microsoft.com/office/drawing/2014/main" id="{6FF47427-1385-4D0D-9A1D-82648AE0D2D2}"/>
              </a:ext>
            </a:extLst>
          </p:cNvPr>
          <p:cNvSpPr txBox="1"/>
          <p:nvPr/>
        </p:nvSpPr>
        <p:spPr>
          <a:xfrm rot="2162226">
            <a:off x="10784298" y="464495"/>
            <a:ext cx="3511913" cy="415498"/>
          </a:xfrm>
          <a:prstGeom prst="rect">
            <a:avLst/>
          </a:prstGeom>
          <a:solidFill>
            <a:srgbClr val="990000"/>
          </a:solid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DCM Awards Winner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Best Use of Cinema (Small)</a:t>
            </a:r>
          </a:p>
        </p:txBody>
      </p:sp>
    </p:spTree>
    <p:extLst>
      <p:ext uri="{BB962C8B-B14F-4D97-AF65-F5344CB8AC3E}">
        <p14:creationId xmlns:p14="http://schemas.microsoft.com/office/powerpoint/2010/main" val="403430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7734" y="270939"/>
            <a:ext cx="9308541" cy="409568"/>
          </a:xfrm>
        </p:spPr>
        <p:txBody>
          <a:bodyPr/>
          <a:lstStyle/>
          <a:p>
            <a:r>
              <a:rPr lang="en-GB" dirty="0"/>
              <a:t>CINEMAPPER CASE STUDY: Mini</a:t>
            </a:r>
          </a:p>
        </p:txBody>
      </p:sp>
      <p:sp>
        <p:nvSpPr>
          <p:cNvPr id="8" name="Text Placeholder 7"/>
          <p:cNvSpPr>
            <a:spLocks noGrp="1"/>
          </p:cNvSpPr>
          <p:nvPr>
            <p:ph type="body" sz="quarter" idx="11"/>
          </p:nvPr>
        </p:nvSpPr>
        <p:spPr>
          <a:xfrm>
            <a:off x="265113" y="724565"/>
            <a:ext cx="9328120" cy="237225"/>
          </a:xfrm>
        </p:spPr>
        <p:txBody>
          <a:bodyPr/>
          <a:lstStyle/>
          <a:p>
            <a:pPr>
              <a:lnSpc>
                <a:spcPct val="100000"/>
              </a:lnSpc>
            </a:pPr>
            <a:r>
              <a:rPr lang="en-GB" dirty="0"/>
              <a:t>‘Mini at the Movies’  </a:t>
            </a:r>
          </a:p>
        </p:txBody>
      </p:sp>
      <p:sp>
        <p:nvSpPr>
          <p:cNvPr id="3" name="Text Placeholder 2"/>
          <p:cNvSpPr>
            <a:spLocks noGrp="1"/>
          </p:cNvSpPr>
          <p:nvPr>
            <p:ph type="body" sz="quarter" idx="16"/>
          </p:nvPr>
        </p:nvSpPr>
        <p:spPr>
          <a:xfrm>
            <a:off x="277734" y="1135602"/>
            <a:ext cx="6561216" cy="5088292"/>
          </a:xfrm>
        </p:spPr>
        <p:txBody>
          <a:bodyPr>
            <a:noAutofit/>
          </a:bodyPr>
          <a:lstStyle/>
          <a:p>
            <a:pPr>
              <a:spcBef>
                <a:spcPts val="1100"/>
              </a:spcBef>
            </a:pPr>
            <a:r>
              <a:rPr lang="en-GB" sz="1400" b="1" kern="1000" dirty="0">
                <a:solidFill>
                  <a:schemeClr val="accent2"/>
                </a:solidFill>
                <a:latin typeface="+mn-lt"/>
              </a:rPr>
              <a:t>Background</a:t>
            </a:r>
          </a:p>
          <a:p>
            <a:pPr marL="171450" indent="-171450">
              <a:lnSpc>
                <a:spcPct val="100000"/>
              </a:lnSpc>
              <a:spcBef>
                <a:spcPts val="1100"/>
              </a:spcBef>
              <a:buClr>
                <a:schemeClr val="bg1"/>
              </a:buClr>
              <a:buFont typeface="LucidaGrande" charset="0"/>
              <a:buChar char="-"/>
            </a:pPr>
            <a:r>
              <a:rPr lang="en-GB" sz="1050" kern="1000" dirty="0">
                <a:latin typeface="+mn-lt"/>
              </a:rPr>
              <a:t>Mini is a well-known and much-loved brand, but the brand wanted to launch a campaign that was going to do more than reaffirm this love; it wanted to drive footfall into its specific local retail centres. It was a huge business interest to get car buyers behind the wheel of a Mini and to therefore drive leads so that retailers could follow up and encourage test drives. </a:t>
            </a:r>
          </a:p>
          <a:p>
            <a:pPr>
              <a:lnSpc>
                <a:spcPct val="100000"/>
              </a:lnSpc>
              <a:spcBef>
                <a:spcPts val="1100"/>
              </a:spcBef>
            </a:pPr>
            <a:r>
              <a:rPr lang="en-GB" sz="1400" b="1" kern="1000" dirty="0">
                <a:solidFill>
                  <a:schemeClr val="accent2"/>
                </a:solidFill>
                <a:latin typeface="+mn-lt"/>
              </a:rPr>
              <a:t>Idea</a:t>
            </a:r>
          </a:p>
          <a:p>
            <a:pPr marL="171450" indent="-171450">
              <a:lnSpc>
                <a:spcPct val="100000"/>
              </a:lnSpc>
              <a:spcBef>
                <a:spcPts val="1100"/>
              </a:spcBef>
              <a:buClr>
                <a:schemeClr val="bg1"/>
              </a:buClr>
              <a:buFont typeface="LucidaGrande" charset="0"/>
              <a:buChar char="-"/>
            </a:pPr>
            <a:r>
              <a:rPr lang="en-GB" sz="1050" kern="1000" dirty="0">
                <a:latin typeface="+mn-lt"/>
              </a:rPr>
              <a:t>Mini joined forces with its retailers to fund the first ever regionalised cinema campaign and get people across the UK to test drive its country model at their local dealership. </a:t>
            </a:r>
          </a:p>
          <a:p>
            <a:pPr marL="171450" indent="-171450">
              <a:lnSpc>
                <a:spcPct val="100000"/>
              </a:lnSpc>
              <a:spcBef>
                <a:spcPts val="1100"/>
              </a:spcBef>
              <a:buClr>
                <a:schemeClr val="bg1"/>
              </a:buClr>
              <a:buFont typeface="LucidaGrande" charset="0"/>
              <a:buChar char="-"/>
            </a:pPr>
            <a:r>
              <a:rPr lang="en-GB" sz="1050" kern="1000" dirty="0">
                <a:latin typeface="+mn-lt"/>
              </a:rPr>
              <a:t>In collaboration Digital Cinema Media (DCM), </a:t>
            </a:r>
            <a:r>
              <a:rPr lang="en-GB" sz="1050" kern="1000" dirty="0" err="1">
                <a:latin typeface="+mn-lt"/>
              </a:rPr>
              <a:t>Vizeum</a:t>
            </a:r>
            <a:r>
              <a:rPr lang="en-GB" sz="1050" kern="1000" dirty="0">
                <a:latin typeface="+mn-lt"/>
              </a:rPr>
              <a:t> and Pearl &amp; Dean created the first ever localised cinema campaign, spanning the breadth of the country. </a:t>
            </a:r>
          </a:p>
          <a:p>
            <a:pPr marL="171450" indent="-171450">
              <a:lnSpc>
                <a:spcPct val="100000"/>
              </a:lnSpc>
              <a:spcBef>
                <a:spcPts val="1100"/>
              </a:spcBef>
              <a:buClr>
                <a:schemeClr val="bg1"/>
              </a:buClr>
              <a:buFont typeface="LucidaGrande" charset="0"/>
              <a:buChar char="-"/>
            </a:pPr>
            <a:r>
              <a:rPr lang="en-GB" sz="1050" b="1" dirty="0">
                <a:solidFill>
                  <a:schemeClr val="accent2"/>
                </a:solidFill>
                <a:latin typeface="+mn-lt"/>
                <a:cs typeface="+mn-cs"/>
              </a:rPr>
              <a:t>Every single cinema screen location was mapped and matched them to its nearest Mini retail centre, using DCM’s </a:t>
            </a:r>
            <a:r>
              <a:rPr lang="en-GB" sz="1050" b="1" dirty="0" err="1">
                <a:solidFill>
                  <a:schemeClr val="accent2"/>
                </a:solidFill>
                <a:latin typeface="+mn-lt"/>
                <a:cs typeface="+mn-cs"/>
              </a:rPr>
              <a:t>Cinemapper</a:t>
            </a:r>
            <a:r>
              <a:rPr lang="en-GB" sz="1050" b="1" dirty="0">
                <a:solidFill>
                  <a:schemeClr val="accent2"/>
                </a:solidFill>
                <a:latin typeface="+mn-lt"/>
                <a:cs typeface="+mn-cs"/>
              </a:rPr>
              <a:t> tool. </a:t>
            </a:r>
          </a:p>
          <a:p>
            <a:pPr marL="171450" indent="-171450">
              <a:lnSpc>
                <a:spcPct val="100000"/>
              </a:lnSpc>
              <a:spcBef>
                <a:spcPts val="1100"/>
              </a:spcBef>
              <a:buClr>
                <a:schemeClr val="bg1"/>
              </a:buClr>
              <a:buFont typeface="LucidaGrande" charset="0"/>
              <a:buChar char="-"/>
            </a:pPr>
            <a:r>
              <a:rPr lang="en-GB" sz="1050" b="1" dirty="0">
                <a:solidFill>
                  <a:schemeClr val="accent2"/>
                </a:solidFill>
                <a:latin typeface="+mn-lt"/>
                <a:cs typeface="+mn-cs"/>
              </a:rPr>
              <a:t>Copy was delivered to every cinema with a bespoke end frame, directing cinemagoers to their nearest Mini retail centre, resulting in 147 pieces of copy generated onto 439 screens. </a:t>
            </a:r>
          </a:p>
          <a:p>
            <a:pPr marL="171450" indent="-171450">
              <a:lnSpc>
                <a:spcPct val="100000"/>
              </a:lnSpc>
              <a:spcBef>
                <a:spcPts val="1100"/>
              </a:spcBef>
              <a:buClr>
                <a:schemeClr val="bg1"/>
              </a:buClr>
              <a:buFont typeface="LucidaGrande" charset="0"/>
              <a:buChar char="-"/>
            </a:pPr>
            <a:r>
              <a:rPr lang="en-GB" sz="1050" kern="1000" dirty="0">
                <a:latin typeface="+mn-lt"/>
              </a:rPr>
              <a:t>Cinemagoers up and down the country were treated to 30” edits of ‘A Passenger’s Guide to the New Mini Countryman’ followed by 3” localised end frames directing them to their nearest Mini dealership. </a:t>
            </a:r>
          </a:p>
          <a:p>
            <a:pPr>
              <a:lnSpc>
                <a:spcPct val="100000"/>
              </a:lnSpc>
              <a:spcBef>
                <a:spcPts val="600"/>
              </a:spcBef>
            </a:pPr>
            <a:endParaRPr lang="en-GB" sz="1100" dirty="0"/>
          </a:p>
          <a:p>
            <a:pPr lvl="0">
              <a:lnSpc>
                <a:spcPct val="100000"/>
              </a:lnSpc>
              <a:buClrTx/>
              <a:buSzTx/>
            </a:pPr>
            <a:r>
              <a:rPr lang="en-GB" sz="1400" b="1" dirty="0">
                <a:solidFill>
                  <a:srgbClr val="AC162C"/>
                </a:solidFill>
                <a:cs typeface="+mn-cs"/>
              </a:rPr>
              <a:t>Results</a:t>
            </a:r>
          </a:p>
          <a:p>
            <a:pPr lvl="0">
              <a:lnSpc>
                <a:spcPct val="100000"/>
              </a:lnSpc>
              <a:buClrTx/>
              <a:buSzTx/>
            </a:pPr>
            <a:endParaRPr lang="en-US" sz="1100" dirty="0">
              <a:cs typeface="+mn-cs"/>
            </a:endParaRPr>
          </a:p>
          <a:p>
            <a:pPr marL="171450" lvl="0" indent="-171450">
              <a:lnSpc>
                <a:spcPct val="100000"/>
              </a:lnSpc>
              <a:buClr>
                <a:schemeClr val="bg1"/>
              </a:buClr>
              <a:buFont typeface="LucidaGrande" charset="0"/>
              <a:buChar char="-"/>
            </a:pPr>
            <a:r>
              <a:rPr lang="en-US" sz="1050" kern="1000" dirty="0">
                <a:latin typeface="+mn-lt"/>
              </a:rPr>
              <a:t>Mini trumped its lead target, with the </a:t>
            </a:r>
            <a:r>
              <a:rPr lang="en-US" sz="1050" b="1" dirty="0">
                <a:solidFill>
                  <a:schemeClr val="accent2"/>
                </a:solidFill>
                <a:latin typeface="+mn-lt"/>
                <a:cs typeface="+mn-cs"/>
              </a:rPr>
              <a:t>cinema campaign providing dealerships with 2,940 incremental and directly attributable test drives. </a:t>
            </a:r>
            <a:r>
              <a:rPr lang="en-US" sz="1050" kern="1000" dirty="0">
                <a:latin typeface="+mn-lt"/>
              </a:rPr>
              <a:t>Every single test driver walked away with a pair of cinema tickets, courtesy of their friendly local retailer, too!</a:t>
            </a:r>
          </a:p>
          <a:p>
            <a:pPr marL="171450" lvl="0" indent="-171450">
              <a:lnSpc>
                <a:spcPct val="100000"/>
              </a:lnSpc>
              <a:buClr>
                <a:schemeClr val="bg1"/>
              </a:buClr>
              <a:buFont typeface="LucidaGrande" charset="0"/>
              <a:buChar char="-"/>
            </a:pPr>
            <a:endParaRPr lang="en-US" sz="1050" kern="1000" dirty="0">
              <a:latin typeface="+mn-lt"/>
            </a:endParaRPr>
          </a:p>
          <a:p>
            <a:pPr marL="171450" lvl="0" indent="-171450">
              <a:lnSpc>
                <a:spcPct val="100000"/>
              </a:lnSpc>
              <a:buClr>
                <a:schemeClr val="bg1"/>
              </a:buClr>
              <a:buFont typeface="LucidaGrande" charset="0"/>
              <a:buChar char="-"/>
            </a:pPr>
            <a:r>
              <a:rPr lang="en-US" sz="1050" kern="1000" dirty="0">
                <a:latin typeface="+mn-lt"/>
              </a:rPr>
              <a:t>Both Mini and DCM were delighted that they were able to set a new precedent in delivering a national campaign that could prompt a regional metric. </a:t>
            </a:r>
          </a:p>
          <a:p>
            <a:pPr>
              <a:lnSpc>
                <a:spcPct val="100000"/>
              </a:lnSpc>
              <a:spcBef>
                <a:spcPts val="600"/>
              </a:spcBef>
            </a:pPr>
            <a:endParaRPr lang="en-GB" sz="1100" dirty="0"/>
          </a:p>
          <a:p>
            <a:pPr>
              <a:lnSpc>
                <a:spcPct val="100000"/>
              </a:lnSpc>
              <a:spcBef>
                <a:spcPts val="600"/>
              </a:spcBef>
            </a:pPr>
            <a:endParaRPr lang="en-GB" sz="1100" dirty="0"/>
          </a:p>
          <a:p>
            <a:endParaRPr lang="en-GB" dirty="0"/>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1321993"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1953883" y="3679748"/>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l="1351" b="1623"/>
          <a:stretch/>
        </p:blipFill>
        <p:spPr>
          <a:xfrm>
            <a:off x="7404914" y="1005848"/>
            <a:ext cx="5336794" cy="2809341"/>
          </a:xfrm>
          <a:prstGeom prst="rect">
            <a:avLst/>
          </a:prstGeom>
          <a:ln>
            <a:solidFill>
              <a:schemeClr val="accent5"/>
            </a:solidFill>
          </a:ln>
        </p:spPr>
      </p:pic>
      <p:sp>
        <p:nvSpPr>
          <p:cNvPr id="14" name="Text Placeholder 75"/>
          <p:cNvSpPr>
            <a:spLocks noGrp="1"/>
          </p:cNvSpPr>
          <p:nvPr>
            <p:ph type="body" sz="quarter" idx="17"/>
          </p:nvPr>
        </p:nvSpPr>
        <p:spPr>
          <a:xfrm>
            <a:off x="10083653" y="4185937"/>
            <a:ext cx="1263767" cy="348296"/>
          </a:xfrm>
        </p:spPr>
        <p:txBody>
          <a:bodyPr/>
          <a:lstStyle/>
          <a:p>
            <a:r>
              <a:rPr lang="en-US" sz="1400" dirty="0">
                <a:solidFill>
                  <a:srgbClr val="FFFFFF"/>
                </a:solidFill>
              </a:rPr>
              <a:t>TO FILL OUT</a:t>
            </a:r>
          </a:p>
        </p:txBody>
      </p:sp>
      <p:cxnSp>
        <p:nvCxnSpPr>
          <p:cNvPr id="18" name="Straight Connector 17">
            <a:extLst>
              <a:ext uri="{FF2B5EF4-FFF2-40B4-BE49-F238E27FC236}">
                <a16:creationId xmlns:a16="http://schemas.microsoft.com/office/drawing/2014/main" id="{4F40C7F9-B995-4FD2-91EE-6C82F9CC0D04}"/>
              </a:ext>
            </a:extLst>
          </p:cNvPr>
          <p:cNvCxnSpPr>
            <a:cxnSpLocks/>
          </p:cNvCxnSpPr>
          <p:nvPr/>
        </p:nvCxnSpPr>
        <p:spPr>
          <a:xfrm>
            <a:off x="7011690" y="1085727"/>
            <a:ext cx="19050" cy="5796614"/>
          </a:xfrm>
          <a:prstGeom prst="line">
            <a:avLst/>
          </a:prstGeom>
          <a:ln w="9525" cap="rnd"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A05ABD-E724-441D-B5F7-7BCA049EC858}"/>
              </a:ext>
            </a:extLst>
          </p:cNvPr>
          <p:cNvSpPr txBox="1"/>
          <p:nvPr/>
        </p:nvSpPr>
        <p:spPr>
          <a:xfrm rot="2162226">
            <a:off x="11426839" y="341856"/>
            <a:ext cx="2658737" cy="415498"/>
          </a:xfrm>
          <a:prstGeom prst="rect">
            <a:avLst/>
          </a:prstGeom>
          <a:solidFill>
            <a:srgbClr val="990000"/>
          </a:solid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DCM Awards Winner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Best Use of Targeting</a:t>
            </a:r>
          </a:p>
        </p:txBody>
      </p:sp>
      <p:pic>
        <p:nvPicPr>
          <p:cNvPr id="12" name="Picture 11">
            <a:extLst>
              <a:ext uri="{FF2B5EF4-FFF2-40B4-BE49-F238E27FC236}">
                <a16:creationId xmlns:a16="http://schemas.microsoft.com/office/drawing/2014/main" id="{8BAF4481-268E-44E4-8985-FB31A4D96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4914" y="3904155"/>
            <a:ext cx="5336794" cy="2991627"/>
          </a:xfrm>
          <a:prstGeom prst="rect">
            <a:avLst/>
          </a:prstGeom>
          <a:ln w="3175">
            <a:solidFill>
              <a:schemeClr val="accent5"/>
            </a:solidFill>
          </a:ln>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1323017" name="think-cell Slide" r:id="rId4" imgW="6350000" imgH="6350000" progId="">
                  <p:embed/>
                </p:oleObj>
              </mc:Choice>
              <mc:Fallback>
                <p:oleObj name="think-cell Slide" r:id="rId4" imgW="6350000" imgH="6350000" progId="">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Placeholder 67"/>
          <p:cNvSpPr>
            <a:spLocks noGrp="1"/>
          </p:cNvSpPr>
          <p:nvPr>
            <p:ph type="body" sz="quarter" idx="17"/>
          </p:nvPr>
        </p:nvSpPr>
        <p:spPr>
          <a:xfrm>
            <a:off x="1947864" y="3696827"/>
            <a:ext cx="3531959" cy="2474404"/>
          </a:xfrm>
        </p:spPr>
        <p:txBody>
          <a:bodyPr/>
          <a:lstStyle/>
          <a:p>
            <a:pPr>
              <a:lnSpc>
                <a:spcPct val="100000"/>
              </a:lnSpc>
            </a:pPr>
            <a:endParaRPr lang="en-GB" dirty="0">
              <a:solidFill>
                <a:schemeClr val="bg1"/>
              </a:solidFill>
            </a:endParaRPr>
          </a:p>
          <a:p>
            <a:pPr>
              <a:lnSpc>
                <a:spcPct val="100000"/>
              </a:lnSpc>
            </a:pPr>
            <a:endParaRPr lang="en-GB" dirty="0">
              <a:solidFill>
                <a:schemeClr val="bg1"/>
              </a:solidFill>
            </a:endParaRPr>
          </a:p>
          <a:p>
            <a:pPr>
              <a:lnSpc>
                <a:spcPct val="100000"/>
              </a:lnSpc>
              <a:buClrTx/>
            </a:pPr>
            <a:endParaRPr lang="en-GB" dirty="0">
              <a:solidFill>
                <a:schemeClr val="bg1"/>
              </a:solidFill>
            </a:endParaRPr>
          </a:p>
          <a:p>
            <a:pPr>
              <a:lnSpc>
                <a:spcPct val="100000"/>
              </a:lnSpc>
              <a:buClrTx/>
            </a:pPr>
            <a:endParaRPr lang="en-GB" dirty="0">
              <a:solidFill>
                <a:schemeClr val="bg1"/>
              </a:solidFill>
            </a:endParaRPr>
          </a:p>
        </p:txBody>
      </p:sp>
      <p:sp>
        <p:nvSpPr>
          <p:cNvPr id="7" name="Title 6"/>
          <p:cNvSpPr>
            <a:spLocks noGrp="1"/>
          </p:cNvSpPr>
          <p:nvPr>
            <p:ph type="title"/>
          </p:nvPr>
        </p:nvSpPr>
        <p:spPr>
          <a:xfrm>
            <a:off x="359240" y="267032"/>
            <a:ext cx="9308541" cy="409568"/>
          </a:xfrm>
        </p:spPr>
        <p:txBody>
          <a:bodyPr/>
          <a:lstStyle/>
          <a:p>
            <a:r>
              <a:rPr lang="en-GB" dirty="0"/>
              <a:t>CINEMAPPER CASE STUDY: </a:t>
            </a:r>
            <a:r>
              <a:rPr lang="en-GB" dirty="0" err="1"/>
              <a:t>rnli</a:t>
            </a:r>
            <a:endParaRPr lang="en-GB" dirty="0"/>
          </a:p>
        </p:txBody>
      </p:sp>
      <p:sp>
        <p:nvSpPr>
          <p:cNvPr id="8" name="Text Placeholder 7"/>
          <p:cNvSpPr>
            <a:spLocks noGrp="1"/>
          </p:cNvSpPr>
          <p:nvPr>
            <p:ph type="body" sz="quarter" idx="11"/>
          </p:nvPr>
        </p:nvSpPr>
        <p:spPr>
          <a:xfrm>
            <a:off x="349450" y="695060"/>
            <a:ext cx="9328120" cy="237225"/>
          </a:xfrm>
        </p:spPr>
        <p:txBody>
          <a:bodyPr/>
          <a:lstStyle/>
          <a:p>
            <a:r>
              <a:rPr lang="en-GB" dirty="0"/>
              <a:t>Respect The Water</a:t>
            </a:r>
          </a:p>
        </p:txBody>
      </p:sp>
      <p:sp>
        <p:nvSpPr>
          <p:cNvPr id="4" name="Text Placeholder 3"/>
          <p:cNvSpPr>
            <a:spLocks noGrp="1"/>
          </p:cNvSpPr>
          <p:nvPr>
            <p:ph type="body" sz="quarter" idx="18"/>
          </p:nvPr>
        </p:nvSpPr>
        <p:spPr>
          <a:xfrm>
            <a:off x="349451" y="1167009"/>
            <a:ext cx="6356150" cy="5004222"/>
          </a:xfrm>
        </p:spPr>
        <p:txBody>
          <a:bodyPr/>
          <a:lstStyle/>
          <a:p>
            <a:pPr>
              <a:lnSpc>
                <a:spcPct val="100000"/>
              </a:lnSpc>
            </a:pPr>
            <a:r>
              <a:rPr lang="en-GB" dirty="0">
                <a:solidFill>
                  <a:schemeClr val="accent2"/>
                </a:solidFill>
              </a:rPr>
              <a:t>Background</a:t>
            </a:r>
          </a:p>
          <a:p>
            <a:pPr>
              <a:lnSpc>
                <a:spcPct val="100000"/>
              </a:lnSpc>
            </a:pPr>
            <a:endParaRPr lang="en-GB" sz="1100" b="0" dirty="0"/>
          </a:p>
          <a:p>
            <a:pPr marL="171450" indent="-171450">
              <a:lnSpc>
                <a:spcPct val="100000"/>
              </a:lnSpc>
              <a:buClrTx/>
              <a:buFont typeface="LucidaGrande" charset="0"/>
              <a:buChar char="-"/>
            </a:pPr>
            <a:r>
              <a:rPr lang="en-GB" sz="1050" b="0" dirty="0"/>
              <a:t>RNLI launched its behavioural change campaign in 2015, aiming to halve the number of people who lose their lives in the UK and Irish coasts by 2024. RNLI was particularly targeting young men, and wanted to use multiple touchpoints to effectively demonstrate the dangers that water can present</a:t>
            </a:r>
          </a:p>
          <a:p>
            <a:pPr marL="171450" indent="-171450">
              <a:lnSpc>
                <a:spcPct val="100000"/>
              </a:lnSpc>
              <a:buClrTx/>
              <a:buFont typeface="LucidaGrande" charset="0"/>
              <a:buChar char="-"/>
            </a:pPr>
            <a:endParaRPr lang="en-GB" sz="1050" b="0" dirty="0"/>
          </a:p>
          <a:p>
            <a:pPr marL="171450" indent="-171450">
              <a:lnSpc>
                <a:spcPct val="100000"/>
              </a:lnSpc>
              <a:buClrTx/>
              <a:buFont typeface="LucidaGrande" charset="0"/>
              <a:buChar char="-"/>
            </a:pPr>
            <a:r>
              <a:rPr lang="en-GB" sz="1050" b="0" dirty="0"/>
              <a:t>With this in mind, it aimed to give its young male audience timely and consistent prompts along their journey to the coast, hammering home its potential dangers.</a:t>
            </a:r>
          </a:p>
          <a:p>
            <a:pPr>
              <a:lnSpc>
                <a:spcPct val="100000"/>
              </a:lnSpc>
            </a:pPr>
            <a:endParaRPr lang="en-GB" sz="1200" dirty="0">
              <a:solidFill>
                <a:schemeClr val="bg1"/>
              </a:solidFill>
            </a:endParaRPr>
          </a:p>
          <a:p>
            <a:pPr marL="171450" indent="-171450">
              <a:lnSpc>
                <a:spcPct val="100000"/>
              </a:lnSpc>
              <a:buClrTx/>
              <a:buFont typeface="LucidaGrande" charset="0"/>
              <a:buChar char="-"/>
            </a:pPr>
            <a:r>
              <a:rPr lang="en-GB" sz="1050" dirty="0">
                <a:solidFill>
                  <a:schemeClr val="accent2"/>
                </a:solidFill>
              </a:rPr>
              <a:t>Drawn to cinema’s engaging and immersive qualities, RNLI utilised DCM’s Cinemapper tool to pinpoint cinemas near rivers and seas. Activity was upweighted in these cinemas.</a:t>
            </a:r>
          </a:p>
          <a:p>
            <a:pPr marL="171450" indent="-171450">
              <a:lnSpc>
                <a:spcPct val="100000"/>
              </a:lnSpc>
              <a:buClrTx/>
              <a:buFont typeface="LucidaGrande" charset="0"/>
              <a:buChar char="-"/>
            </a:pPr>
            <a:endParaRPr lang="en-GB" sz="1050" b="0" dirty="0">
              <a:solidFill>
                <a:schemeClr val="bg1"/>
              </a:solidFill>
            </a:endParaRPr>
          </a:p>
          <a:p>
            <a:pPr marL="171450" indent="-171450">
              <a:lnSpc>
                <a:spcPct val="100000"/>
              </a:lnSpc>
              <a:buClrTx/>
              <a:buFont typeface="LucidaGrande" charset="0"/>
              <a:buChar char="-"/>
            </a:pPr>
            <a:r>
              <a:rPr lang="en-GB" sz="1050" b="0" dirty="0">
                <a:solidFill>
                  <a:schemeClr val="bg1"/>
                </a:solidFill>
              </a:rPr>
              <a:t>By upweighting in these coastal cinemas, RNLI was able to use a hard hitting AV creative alongside their outdoor campaign, prompting young men to think twice about irresponsible behaviour when temptation might be at its highest.</a:t>
            </a:r>
          </a:p>
          <a:p>
            <a:pPr marL="171450" indent="-171450">
              <a:lnSpc>
                <a:spcPct val="100000"/>
              </a:lnSpc>
              <a:buClrTx/>
              <a:buFont typeface="LucidaGrande" charset="0"/>
              <a:buChar char="-"/>
            </a:pPr>
            <a:endParaRPr lang="en-GB" sz="1050" b="0" dirty="0">
              <a:solidFill>
                <a:schemeClr val="bg1"/>
              </a:solidFill>
            </a:endParaRPr>
          </a:p>
          <a:p>
            <a:pPr lvl="0">
              <a:lnSpc>
                <a:spcPct val="100000"/>
              </a:lnSpc>
              <a:buClrTx/>
              <a:buSzTx/>
            </a:pPr>
            <a:endParaRPr lang="en-GB" dirty="0">
              <a:solidFill>
                <a:srgbClr val="AC162C"/>
              </a:solidFill>
              <a:latin typeface="Arial" charset="0"/>
              <a:ea typeface="Arial" charset="0"/>
              <a:cs typeface="Arial" charset="0"/>
            </a:endParaRPr>
          </a:p>
          <a:p>
            <a:pPr lvl="0">
              <a:lnSpc>
                <a:spcPct val="100000"/>
              </a:lnSpc>
              <a:buClrTx/>
              <a:buSzTx/>
            </a:pPr>
            <a:r>
              <a:rPr lang="en-GB" dirty="0">
                <a:solidFill>
                  <a:srgbClr val="AC162C"/>
                </a:solidFill>
                <a:latin typeface="Arial" charset="0"/>
                <a:ea typeface="Arial" charset="0"/>
                <a:cs typeface="Arial" charset="0"/>
              </a:rPr>
              <a:t>Results</a:t>
            </a:r>
          </a:p>
          <a:p>
            <a:pPr lvl="0">
              <a:lnSpc>
                <a:spcPct val="100000"/>
              </a:lnSpc>
              <a:buClrTx/>
              <a:buSzTx/>
            </a:pPr>
            <a:endParaRPr lang="en-US" sz="1050" b="0" dirty="0"/>
          </a:p>
          <a:p>
            <a:pPr marL="171450" lvl="0" indent="-171450">
              <a:lnSpc>
                <a:spcPct val="100000"/>
              </a:lnSpc>
              <a:buClrTx/>
              <a:buFont typeface="LucidaGrande" charset="0"/>
              <a:buChar char="-"/>
            </a:pPr>
            <a:r>
              <a:rPr lang="en-US" sz="1050" b="0" dirty="0">
                <a:solidFill>
                  <a:schemeClr val="bg1"/>
                </a:solidFill>
              </a:rPr>
              <a:t>The campaign, with cinema as an integral contributor, was hailed as a significant success, </a:t>
            </a:r>
            <a:r>
              <a:rPr lang="en-US" sz="1050" dirty="0">
                <a:solidFill>
                  <a:schemeClr val="accent2"/>
                </a:solidFill>
              </a:rPr>
              <a:t>delivering an uplift in total campaign awareness of 36% and a 33% uplift in correct message takeout amongst 16-39 males. </a:t>
            </a:r>
          </a:p>
          <a:p>
            <a:pPr marL="171450" lvl="0" indent="-171450">
              <a:lnSpc>
                <a:spcPct val="100000"/>
              </a:lnSpc>
              <a:buClrTx/>
              <a:buFont typeface="LucidaGrande" charset="0"/>
              <a:buChar char="-"/>
            </a:pPr>
            <a:endParaRPr lang="en-US" sz="1050" b="0" dirty="0">
              <a:solidFill>
                <a:schemeClr val="bg1"/>
              </a:solidFill>
            </a:endParaRPr>
          </a:p>
          <a:p>
            <a:pPr marL="171450" lvl="0" indent="-171450">
              <a:lnSpc>
                <a:spcPct val="100000"/>
              </a:lnSpc>
              <a:buClrTx/>
              <a:buFont typeface="LucidaGrande" charset="0"/>
              <a:buChar char="-"/>
            </a:pPr>
            <a:r>
              <a:rPr lang="en-US" sz="1050" b="0" dirty="0">
                <a:solidFill>
                  <a:schemeClr val="bg1"/>
                </a:solidFill>
              </a:rPr>
              <a:t>81% of people who recognised two or more elements of the campaign said they understood the dangers were relevant to them.</a:t>
            </a:r>
          </a:p>
          <a:p>
            <a:pPr marL="171450" lvl="0" indent="-171450">
              <a:lnSpc>
                <a:spcPct val="100000"/>
              </a:lnSpc>
              <a:buClrTx/>
              <a:buFont typeface="LucidaGrande" charset="0"/>
              <a:buChar char="-"/>
            </a:pPr>
            <a:endParaRPr lang="en-US" sz="1050" b="0" dirty="0">
              <a:solidFill>
                <a:schemeClr val="bg1"/>
              </a:solidFill>
            </a:endParaRPr>
          </a:p>
          <a:p>
            <a:pPr marL="171450" lvl="0" indent="-171450">
              <a:lnSpc>
                <a:spcPct val="100000"/>
              </a:lnSpc>
              <a:buClrTx/>
              <a:buFont typeface="LucidaGrande" charset="0"/>
              <a:buChar char="-"/>
            </a:pPr>
            <a:r>
              <a:rPr lang="en-US" sz="1050" b="0" dirty="0">
                <a:solidFill>
                  <a:schemeClr val="bg1"/>
                </a:solidFill>
              </a:rPr>
              <a:t>RNLI recognised cinema’s ability to drive important messages home to engaged and attentive audiences. </a:t>
            </a:r>
            <a:r>
              <a:rPr lang="en-US" sz="1050" dirty="0">
                <a:solidFill>
                  <a:schemeClr val="accent2"/>
                </a:solidFill>
              </a:rPr>
              <a:t>Cinemapper allowed RNLI to ensure that this message was being driven home in the right place, to the right people.</a:t>
            </a:r>
          </a:p>
          <a:p>
            <a:pPr marL="171450" lvl="0" indent="-171450">
              <a:lnSpc>
                <a:spcPct val="100000"/>
              </a:lnSpc>
              <a:buClrTx/>
              <a:buFont typeface="LucidaGrande" charset="0"/>
              <a:buChar char="-"/>
            </a:pPr>
            <a:endParaRPr lang="en-US" sz="1050" b="0" dirty="0">
              <a:solidFill>
                <a:schemeClr val="bg1"/>
              </a:solidFill>
            </a:endParaRPr>
          </a:p>
          <a:p>
            <a:pPr marL="171450" lvl="0" indent="-171450">
              <a:lnSpc>
                <a:spcPct val="100000"/>
              </a:lnSpc>
              <a:buClrTx/>
              <a:buFont typeface="LucidaGrande" charset="0"/>
              <a:buChar char="-"/>
            </a:pPr>
            <a:r>
              <a:rPr lang="en-US" sz="1050" b="0" dirty="0">
                <a:solidFill>
                  <a:schemeClr val="bg1"/>
                </a:solidFill>
              </a:rPr>
              <a:t>This relevancy meant RNLI saw great results and delivered a strong kick-start to a ten year campaign to change behaviours. </a:t>
            </a:r>
          </a:p>
          <a:p>
            <a:pPr marL="171450" indent="-171450">
              <a:lnSpc>
                <a:spcPct val="100000"/>
              </a:lnSpc>
              <a:buClrTx/>
              <a:buFont typeface="LucidaGrande" charset="0"/>
              <a:buChar char="-"/>
            </a:pPr>
            <a:endParaRPr lang="en-GB" sz="1050" b="0" dirty="0">
              <a:solidFill>
                <a:schemeClr val="bg1"/>
              </a:solidFill>
            </a:endParaRPr>
          </a:p>
        </p:txBody>
      </p:sp>
      <p:graphicFrame>
        <p:nvGraphicFramePr>
          <p:cNvPr id="19" name="Table 18"/>
          <p:cNvGraphicFramePr>
            <a:graphicFrameLocks noGrp="1"/>
          </p:cNvGraphicFramePr>
          <p:nvPr/>
        </p:nvGraphicFramePr>
        <p:xfrm>
          <a:off x="7264057" y="3960508"/>
          <a:ext cx="5528018" cy="2745092"/>
        </p:xfrm>
        <a:graphic>
          <a:graphicData uri="http://schemas.openxmlformats.org/drawingml/2006/table">
            <a:tbl>
              <a:tblPr firstRow="1" bandRow="1">
                <a:tableStyleId>{2D5ABB26-0587-4C30-8999-92F81FD0307C}</a:tableStyleId>
              </a:tblPr>
              <a:tblGrid>
                <a:gridCol w="1539210">
                  <a:extLst>
                    <a:ext uri="{9D8B030D-6E8A-4147-A177-3AD203B41FA5}">
                      <a16:colId xmlns:a16="http://schemas.microsoft.com/office/drawing/2014/main" val="20000"/>
                    </a:ext>
                  </a:extLst>
                </a:gridCol>
                <a:gridCol w="3988808">
                  <a:extLst>
                    <a:ext uri="{9D8B030D-6E8A-4147-A177-3AD203B41FA5}">
                      <a16:colId xmlns:a16="http://schemas.microsoft.com/office/drawing/2014/main" val="20001"/>
                    </a:ext>
                  </a:extLst>
                </a:gridCol>
              </a:tblGrid>
              <a:tr h="483260">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378">
                <a:tc>
                  <a:txBody>
                    <a:bodyPr/>
                    <a:lstStyle/>
                    <a:p>
                      <a:pPr>
                        <a:lnSpc>
                          <a:spcPct val="100000"/>
                        </a:lnSpc>
                      </a:pPr>
                      <a:r>
                        <a:rPr lang="en-US" sz="105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Charity</a:t>
                      </a: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5383">
                <a:tc>
                  <a:txBody>
                    <a:bodyPr/>
                    <a:lstStyle/>
                    <a:p>
                      <a:pPr>
                        <a:lnSpc>
                          <a:spcPct val="100000"/>
                        </a:lnSpc>
                      </a:pPr>
                      <a:r>
                        <a:rPr lang="en-US" sz="105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a:solidFill>
                            <a:schemeClr val="bg1"/>
                          </a:solidFill>
                          <a:latin typeface="+mn-lt"/>
                        </a:rPr>
                        <a:t>16-34 Males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327">
                <a:tc>
                  <a:txBody>
                    <a:bodyPr/>
                    <a:lstStyle/>
                    <a:p>
                      <a:pPr>
                        <a:lnSpc>
                          <a:spcPct val="100000"/>
                        </a:lnSpc>
                      </a:pPr>
                      <a:r>
                        <a:rPr lang="en-US" sz="105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050" dirty="0">
                          <a:solidFill>
                            <a:prstClr val="black"/>
                          </a:solidFill>
                          <a:latin typeface="+mn-lt"/>
                        </a:rPr>
                        <a:t>Male</a:t>
                      </a:r>
                      <a:r>
                        <a:rPr lang="en-US" sz="1050" baseline="0" dirty="0">
                          <a:solidFill>
                            <a:prstClr val="black"/>
                          </a:solidFill>
                          <a:latin typeface="+mn-lt"/>
                        </a:rPr>
                        <a:t> AGP with upweight in specific sites </a:t>
                      </a:r>
                      <a:r>
                        <a:rPr lang="en-US" sz="1050" dirty="0">
                          <a:solidFill>
                            <a:prstClr val="black"/>
                          </a:solidFill>
                          <a:latin typeface="+mn-lt"/>
                        </a:rPr>
                        <a:t>	</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5383">
                <a:tc>
                  <a:txBody>
                    <a:bodyPr/>
                    <a:lstStyle/>
                    <a:p>
                      <a:pPr>
                        <a:lnSpc>
                          <a:spcPct val="100000"/>
                        </a:lnSpc>
                      </a:pPr>
                      <a:r>
                        <a:rPr lang="en-US" sz="1050" b="1" dirty="0">
                          <a:solidFill>
                            <a:schemeClr val="bg1"/>
                          </a:solidFill>
                        </a:rPr>
                        <a:t>Creative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Leo Burnett</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915">
                <a:tc>
                  <a:txBody>
                    <a:bodyPr/>
                    <a:lstStyle/>
                    <a:p>
                      <a:pPr>
                        <a:lnSpc>
                          <a:spcPct val="100000"/>
                        </a:lnSpc>
                      </a:pPr>
                      <a:r>
                        <a:rPr lang="en-US" sz="1050" b="1" dirty="0">
                          <a:solidFill>
                            <a:schemeClr val="bg1"/>
                          </a:solidFill>
                        </a:rPr>
                        <a:t>Media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OMD UK</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2446">
                <a:tc>
                  <a:txBody>
                    <a:bodyPr/>
                    <a:lstStyle/>
                    <a:p>
                      <a:pPr>
                        <a:lnSpc>
                          <a:spcPct val="100000"/>
                        </a:lnSpc>
                      </a:pPr>
                      <a:r>
                        <a:rPr lang="en-US" sz="1050" b="1" dirty="0">
                          <a:solidFill>
                            <a:schemeClr val="bg1"/>
                          </a:solidFill>
                        </a:rPr>
                        <a:t>Duration</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3 months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b="7380"/>
          <a:stretch/>
        </p:blipFill>
        <p:spPr>
          <a:xfrm>
            <a:off x="7340258" y="1165107"/>
            <a:ext cx="5451817" cy="2686405"/>
          </a:xfrm>
          <a:prstGeom prst="rect">
            <a:avLst/>
          </a:prstGeom>
        </p:spPr>
      </p:pic>
      <p:sp>
        <p:nvSpPr>
          <p:cNvPr id="9" name="TextBox 8">
            <a:extLst>
              <a:ext uri="{FF2B5EF4-FFF2-40B4-BE49-F238E27FC236}">
                <a16:creationId xmlns:a16="http://schemas.microsoft.com/office/drawing/2014/main" id="{A9461E23-2C5E-4B18-B50D-CF3B38D0DE5F}"/>
              </a:ext>
            </a:extLst>
          </p:cNvPr>
          <p:cNvSpPr txBox="1"/>
          <p:nvPr/>
        </p:nvSpPr>
        <p:spPr>
          <a:xfrm rot="2162226">
            <a:off x="11426839" y="341856"/>
            <a:ext cx="2658737" cy="415498"/>
          </a:xfrm>
          <a:prstGeom prst="rect">
            <a:avLst/>
          </a:prstGeom>
          <a:solidFill>
            <a:srgbClr val="990000"/>
          </a:solid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DCM Awards Winner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Best ‘Marketing for Good’</a:t>
            </a:r>
          </a:p>
        </p:txBody>
      </p:sp>
    </p:spTree>
    <p:extLst>
      <p:ext uri="{BB962C8B-B14F-4D97-AF65-F5344CB8AC3E}">
        <p14:creationId xmlns:p14="http://schemas.microsoft.com/office/powerpoint/2010/main" val="14631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041-3EE2-4801-9E8E-F84DE3573325}"/>
              </a:ext>
            </a:extLst>
          </p:cNvPr>
          <p:cNvSpPr>
            <a:spLocks noGrp="1"/>
          </p:cNvSpPr>
          <p:nvPr>
            <p:ph type="title"/>
          </p:nvPr>
        </p:nvSpPr>
        <p:spPr/>
        <p:txBody>
          <a:bodyPr/>
          <a:lstStyle/>
          <a:p>
            <a:r>
              <a:rPr lang="en-GB" dirty="0"/>
              <a:t>CINEMAPPER CASE STUDY: Wagamama</a:t>
            </a:r>
            <a:endParaRPr lang="en-US" sz="2800" dirty="0"/>
          </a:p>
        </p:txBody>
      </p:sp>
      <p:sp>
        <p:nvSpPr>
          <p:cNvPr id="8" name="Text Placeholder 3">
            <a:extLst>
              <a:ext uri="{FF2B5EF4-FFF2-40B4-BE49-F238E27FC236}">
                <a16:creationId xmlns:a16="http://schemas.microsoft.com/office/drawing/2014/main" id="{9DABBF91-12FC-4598-85E9-071A93FDA9FF}"/>
              </a:ext>
            </a:extLst>
          </p:cNvPr>
          <p:cNvSpPr>
            <a:spLocks noGrp="1"/>
          </p:cNvSpPr>
          <p:nvPr>
            <p:ph type="body" sz="quarter" idx="27"/>
          </p:nvPr>
        </p:nvSpPr>
        <p:spPr>
          <a:xfrm>
            <a:off x="269999" y="1116100"/>
            <a:ext cx="6596314" cy="436608"/>
          </a:xfrm>
        </p:spPr>
        <p:txBody>
          <a:bodyPr/>
          <a:lstStyle/>
          <a:p>
            <a:pPr>
              <a:lnSpc>
                <a:spcPct val="100000"/>
              </a:lnSpc>
              <a:buClr>
                <a:schemeClr val="bg1"/>
              </a:buClr>
            </a:pPr>
            <a:r>
              <a:rPr lang="en-US" dirty="0">
                <a:solidFill>
                  <a:schemeClr val="accent2"/>
                </a:solidFill>
              </a:rPr>
              <a:t>Background</a:t>
            </a:r>
            <a:br>
              <a:rPr lang="en-US" sz="1000" dirty="0">
                <a:solidFill>
                  <a:srgbClr val="FF0000"/>
                </a:solidFill>
              </a:rPr>
            </a:br>
            <a:endParaRPr lang="en-US" sz="1000" dirty="0">
              <a:solidFill>
                <a:srgbClr val="FF0000"/>
              </a:solidFill>
            </a:endParaRPr>
          </a:p>
          <a:p>
            <a:pPr marL="171450" indent="-171450">
              <a:lnSpc>
                <a:spcPct val="100000"/>
              </a:lnSpc>
              <a:buClr>
                <a:schemeClr val="bg1"/>
              </a:buClr>
              <a:buFont typeface="Lucida Grande"/>
              <a:buChar char="-"/>
            </a:pPr>
            <a:r>
              <a:rPr lang="en-GB" sz="1100" b="0" dirty="0">
                <a:solidFill>
                  <a:schemeClr val="bg1"/>
                </a:solidFill>
              </a:rPr>
              <a:t>In a highly competitive casual dining market, wagamama recognised the need to stay fresh and relevant amongst its key 18-35 year old target audience.</a:t>
            </a:r>
          </a:p>
          <a:p>
            <a:pPr>
              <a:lnSpc>
                <a:spcPct val="100000"/>
              </a:lnSpc>
              <a:buClr>
                <a:schemeClr val="bg1"/>
              </a:buCl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‘Bowl To Soul’ was the centrepiece of </a:t>
            </a:r>
            <a:r>
              <a:rPr lang="en-GB" sz="1100" b="0" dirty="0" err="1">
                <a:solidFill>
                  <a:schemeClr val="bg1"/>
                </a:solidFill>
              </a:rPr>
              <a:t>wagamama’s</a:t>
            </a:r>
            <a:r>
              <a:rPr lang="en-GB" sz="1100" b="0" dirty="0">
                <a:solidFill>
                  <a:schemeClr val="bg1"/>
                </a:solidFill>
              </a:rPr>
              <a:t> biggest above the line advertising campaign to date, aiming to build brand loyalty amongst its target audience, giving them a strong reason to eat wagamama over competitors. </a:t>
            </a:r>
          </a:p>
          <a:p>
            <a:endParaRPr lang="en-GB" sz="1100" dirty="0"/>
          </a:p>
          <a:p>
            <a:pPr marL="171450" indent="-171450">
              <a:lnSpc>
                <a:spcPct val="100000"/>
              </a:lnSpc>
              <a:buClr>
                <a:schemeClr val="bg1"/>
              </a:buClr>
              <a:buFont typeface="Lucida Grande"/>
              <a:buChar char="-"/>
            </a:pPr>
            <a:r>
              <a:rPr lang="en-GB" sz="1100" b="0" dirty="0">
                <a:solidFill>
                  <a:schemeClr val="bg1"/>
                </a:solidFill>
              </a:rPr>
              <a:t>Cinema took on a leading role in the campaign - wagamama launched the ‘Bowl To Soul’ creative in DCM cinemas, ensuring its first AV advert was watched in the most engaging, immersive environment where the brand could captivate and entice the audience. </a:t>
            </a:r>
          </a:p>
          <a:p>
            <a:pPr>
              <a:lnSpc>
                <a:spcPct val="100000"/>
              </a:lnSpc>
              <a:buClr>
                <a:schemeClr val="bg1"/>
              </a:buClr>
            </a:pPr>
            <a:endParaRPr lang="en-GB" sz="1100" b="0" dirty="0">
              <a:solidFill>
                <a:schemeClr val="bg1"/>
              </a:solidFill>
            </a:endParaRPr>
          </a:p>
          <a:p>
            <a:pPr marL="171450" indent="-171450">
              <a:lnSpc>
                <a:spcPct val="100000"/>
              </a:lnSpc>
              <a:buClr>
                <a:schemeClr val="bg1"/>
              </a:buClr>
              <a:buFont typeface="Lucida Grande"/>
              <a:buChar char="-"/>
            </a:pPr>
            <a:r>
              <a:rPr lang="en-GB" sz="1100" dirty="0">
                <a:solidFill>
                  <a:schemeClr val="accent2"/>
                </a:solidFill>
              </a:rPr>
              <a:t>In an effort to drive footfall alongside brand impact, wagamama used DCM’s </a:t>
            </a:r>
            <a:r>
              <a:rPr lang="en-GB" sz="1100" dirty="0" err="1">
                <a:solidFill>
                  <a:schemeClr val="accent2"/>
                </a:solidFill>
              </a:rPr>
              <a:t>Cinemapper</a:t>
            </a:r>
            <a:r>
              <a:rPr lang="en-GB" sz="1100" dirty="0">
                <a:solidFill>
                  <a:schemeClr val="accent2"/>
                </a:solidFill>
              </a:rPr>
              <a:t> tool to locate cinemas in close proximity to its restaurants – allowing wagamama to buy selected sites that were within 10-15 minute drive of its restaurants to deliver close proximity and minimise wastage. </a:t>
            </a:r>
          </a:p>
          <a:p>
            <a:pPr marL="171450" indent="-171450">
              <a:lnSpc>
                <a:spcPct val="100000"/>
              </a:lnSpc>
              <a:buClr>
                <a:schemeClr val="bg1"/>
              </a:buClr>
              <a:buFont typeface="Lucida Grande"/>
              <a:buChar char="-"/>
            </a:pPr>
            <a:endParaRPr lang="en-GB" sz="1100" dirty="0">
              <a:solidFill>
                <a:schemeClr val="bg1"/>
              </a:solidFill>
            </a:endParaRPr>
          </a:p>
          <a:p>
            <a:pPr marL="171450" indent="-171450">
              <a:lnSpc>
                <a:spcPct val="100000"/>
              </a:lnSpc>
              <a:buClr>
                <a:schemeClr val="bg1"/>
              </a:buClr>
              <a:buFont typeface="Lucida Grande"/>
              <a:buChar char="-"/>
            </a:pPr>
            <a:r>
              <a:rPr lang="en-US" sz="1100" b="0" dirty="0">
                <a:solidFill>
                  <a:schemeClr val="bg1"/>
                </a:solidFill>
              </a:rPr>
              <a:t>The ‘Bowl To Soul’ </a:t>
            </a:r>
            <a:r>
              <a:rPr lang="en-US" sz="1100" dirty="0">
                <a:solidFill>
                  <a:schemeClr val="accent2"/>
                </a:solidFill>
              </a:rPr>
              <a:t>brand film ran in a total of 97 DCM cinemas across eight key cities </a:t>
            </a:r>
            <a:r>
              <a:rPr lang="en-US" sz="1100" b="0" dirty="0">
                <a:solidFill>
                  <a:schemeClr val="bg1"/>
                </a:solidFill>
              </a:rPr>
              <a:t>identified by wagamama for this first campaign (inclusive of London). Across the summer the ad ran alongside screenings of blockbusters </a:t>
            </a:r>
            <a:r>
              <a:rPr lang="en-US" sz="1100" b="0" i="1" dirty="0">
                <a:solidFill>
                  <a:schemeClr val="bg1"/>
                </a:solidFill>
              </a:rPr>
              <a:t>including Mamma Mia!: Here We Ago Again, Ant-Man &amp; The Wasp </a:t>
            </a:r>
            <a:r>
              <a:rPr lang="en-US" sz="1100" b="0" dirty="0">
                <a:solidFill>
                  <a:schemeClr val="bg1"/>
                </a:solidFill>
              </a:rPr>
              <a:t>and</a:t>
            </a:r>
            <a:r>
              <a:rPr lang="en-US" sz="1100" b="0" i="1" dirty="0">
                <a:solidFill>
                  <a:schemeClr val="bg1"/>
                </a:solidFill>
              </a:rPr>
              <a:t> Mission Impossible - Fallout. </a:t>
            </a:r>
          </a:p>
          <a:p>
            <a:pPr marL="171450" indent="-171450">
              <a:lnSpc>
                <a:spcPct val="100000"/>
              </a:lnSpc>
              <a:buClr>
                <a:schemeClr val="bg1"/>
              </a:buClr>
              <a:buFont typeface="Lucida Grande"/>
              <a:buChar char="-"/>
            </a:pPr>
            <a:endParaRPr lang="en-US" sz="1100" b="0" i="1" dirty="0">
              <a:solidFill>
                <a:schemeClr val="bg1"/>
              </a:solidFill>
            </a:endParaRPr>
          </a:p>
          <a:p>
            <a:pPr marL="171450" indent="-171450">
              <a:lnSpc>
                <a:spcPct val="100000"/>
              </a:lnSpc>
              <a:buClr>
                <a:schemeClr val="bg1"/>
              </a:buClr>
              <a:buFont typeface="Lucida Grande"/>
              <a:buChar char="-"/>
            </a:pPr>
            <a:endParaRPr lang="en-US" sz="1100" b="0" i="1" dirty="0">
              <a:solidFill>
                <a:schemeClr val="bg1"/>
              </a:solidFill>
            </a:endParaRPr>
          </a:p>
          <a:p>
            <a:pPr lvl="0">
              <a:lnSpc>
                <a:spcPct val="100000"/>
              </a:lnSpc>
              <a:buClrTx/>
              <a:buSzTx/>
            </a:pPr>
            <a:r>
              <a:rPr lang="en-GB" dirty="0">
                <a:solidFill>
                  <a:srgbClr val="AC162C"/>
                </a:solidFill>
                <a:latin typeface="Arial" charset="0"/>
                <a:ea typeface="Arial" charset="0"/>
                <a:cs typeface="Arial" charset="0"/>
              </a:rPr>
              <a:t>Results</a:t>
            </a:r>
          </a:p>
          <a:p>
            <a:pPr lvl="0">
              <a:lnSpc>
                <a:spcPct val="100000"/>
              </a:lnSpc>
              <a:buClrTx/>
              <a:buSzTx/>
            </a:pPr>
            <a:endParaRPr lang="en-US" sz="1050" b="0" dirty="0">
              <a:solidFill>
                <a:srgbClr val="000000"/>
              </a:solidFill>
            </a:endParaRPr>
          </a:p>
          <a:p>
            <a:pPr marL="171450" lvl="0" indent="-171450">
              <a:lnSpc>
                <a:spcPct val="100000"/>
              </a:lnSpc>
              <a:buClr>
                <a:schemeClr val="bg1"/>
              </a:buClr>
              <a:buFont typeface="Lucida Grande"/>
              <a:buChar char="-"/>
              <a:defRPr/>
            </a:pPr>
            <a:r>
              <a:rPr lang="en-GB" sz="1100" b="0" dirty="0">
                <a:solidFill>
                  <a:schemeClr val="bg1"/>
                </a:solidFill>
              </a:rPr>
              <a:t>Launching the ‘Bowl To Soul’ campaign in DCM cinemas has been a huge success of wagamama – helping the brand drive awareness and landing key brand perceptions of being a cool brand which makes people feel good.</a:t>
            </a:r>
          </a:p>
          <a:p>
            <a:pPr marL="171450" lvl="0" indent="-171450">
              <a:lnSpc>
                <a:spcPct val="100000"/>
              </a:lnSpc>
              <a:buClr>
                <a:schemeClr val="bg1"/>
              </a:buClr>
              <a:buFont typeface="Lucida Grande"/>
              <a:buChar char="-"/>
              <a:defRPr/>
            </a:pPr>
            <a:endParaRPr lang="en-GB" sz="1100" b="0" dirty="0">
              <a:solidFill>
                <a:schemeClr val="bg1"/>
              </a:solidFill>
            </a:endParaRPr>
          </a:p>
          <a:p>
            <a:pPr marL="171450" lvl="0" indent="-171450">
              <a:lnSpc>
                <a:spcPct val="100000"/>
              </a:lnSpc>
              <a:buClr>
                <a:schemeClr val="bg1"/>
              </a:buClr>
              <a:buFont typeface="Lucida Grande"/>
              <a:buChar char="-"/>
              <a:defRPr/>
            </a:pPr>
            <a:r>
              <a:rPr lang="en-GB" sz="1100" b="0" dirty="0">
                <a:solidFill>
                  <a:schemeClr val="bg1"/>
                </a:solidFill>
              </a:rPr>
              <a:t>Using cinema to target key restaurants allowed wagamama to test cinema’s effectiveness at driving sales and across an 11 week period UK like-for-like turnover increased by </a:t>
            </a:r>
            <a:r>
              <a:rPr lang="en-GB" sz="1100" dirty="0">
                <a:solidFill>
                  <a:schemeClr val="bg1"/>
                </a:solidFill>
              </a:rPr>
              <a:t>12%.</a:t>
            </a:r>
            <a:endParaRPr lang="en-GB" sz="1100" b="0" dirty="0">
              <a:solidFill>
                <a:schemeClr val="bg1"/>
              </a:solidFill>
            </a:endParaRPr>
          </a:p>
          <a:p>
            <a:pPr marL="171450" indent="-171450">
              <a:lnSpc>
                <a:spcPct val="100000"/>
              </a:lnSpc>
              <a:buClr>
                <a:schemeClr val="bg1"/>
              </a:buClr>
              <a:buFont typeface="Lucida Grande"/>
              <a:buChar char="-"/>
            </a:pPr>
            <a:endParaRPr lang="en-US" sz="1100" b="0" i="1" dirty="0">
              <a:solidFill>
                <a:schemeClr val="bg1"/>
              </a:solidFill>
            </a:endParaRPr>
          </a:p>
        </p:txBody>
      </p:sp>
      <p:sp>
        <p:nvSpPr>
          <p:cNvPr id="12" name="Text Placeholder 2">
            <a:extLst>
              <a:ext uri="{FF2B5EF4-FFF2-40B4-BE49-F238E27FC236}">
                <a16:creationId xmlns:a16="http://schemas.microsoft.com/office/drawing/2014/main" id="{B9B2EDB2-C1DA-4B6E-881D-EF51F8A0BB9D}"/>
              </a:ext>
            </a:extLst>
          </p:cNvPr>
          <p:cNvSpPr txBox="1">
            <a:spLocks/>
          </p:cNvSpPr>
          <p:nvPr/>
        </p:nvSpPr>
        <p:spPr>
          <a:xfrm>
            <a:off x="259603" y="661606"/>
            <a:ext cx="12423740" cy="436608"/>
          </a:xfrm>
          <a:prstGeom prst="rect">
            <a:avLst/>
          </a:prstGeom>
        </p:spPr>
        <p:txBody>
          <a:bodyPr vert="horz" lIns="0" tIns="0" rIns="0" bIns="0" rtlCol="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‘Bowl To Soul’</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83CDF4DD-D562-41EE-A7EA-F29769C67DDA}"/>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648413" y="1028831"/>
            <a:ext cx="5199975" cy="265826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072C36C-636C-4877-AA95-EBCEA7A7B0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094" r="8094"/>
          <a:stretch/>
        </p:blipFill>
        <p:spPr>
          <a:xfrm>
            <a:off x="7648413" y="3943269"/>
            <a:ext cx="5199976" cy="2588882"/>
          </a:xfrm>
          <a:prstGeom prst="rect">
            <a:avLst/>
          </a:prstGeom>
        </p:spPr>
      </p:pic>
      <p:sp>
        <p:nvSpPr>
          <p:cNvPr id="10" name="Text Placeholder 2">
            <a:extLst>
              <a:ext uri="{FF2B5EF4-FFF2-40B4-BE49-F238E27FC236}">
                <a16:creationId xmlns:a16="http://schemas.microsoft.com/office/drawing/2014/main" id="{99002B91-BAB9-4499-ADF5-60D8D6CA2FF8}"/>
              </a:ext>
            </a:extLst>
          </p:cNvPr>
          <p:cNvSpPr txBox="1">
            <a:spLocks/>
          </p:cNvSpPr>
          <p:nvPr/>
        </p:nvSpPr>
        <p:spPr>
          <a:xfrm>
            <a:off x="788151" y="7074780"/>
            <a:ext cx="12423740" cy="436608"/>
          </a:xfrm>
          <a:prstGeom prst="rect">
            <a:avLst/>
          </a:prstGeom>
        </p:spPr>
        <p:txBody>
          <a:bodyPr vert="horz" lIns="0" tIns="0" rIns="0" bIns="0" rtlCol="0" anchor="ctr">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000" b="0" i="0" u="none" strike="noStrike" kern="1200" cap="none" spc="0" normalizeH="0" baseline="0" noProof="0" dirty="0">
                <a:ln>
                  <a:noFill/>
                </a:ln>
                <a:solidFill>
                  <a:srgbClr val="8A8A8D"/>
                </a:solidFill>
                <a:effectLst/>
                <a:uLnTx/>
                <a:uFillTx/>
                <a:latin typeface="Arial"/>
                <a:ea typeface="+mn-ea"/>
                <a:cs typeface="+mn-cs"/>
              </a:rPr>
              <a:t>DCM / wagamama / The7stars</a:t>
            </a:r>
            <a:endParaRPr kumimoji="0" lang="en-US" sz="1000" b="0" i="0" u="none" strike="noStrike" kern="1200" cap="none" spc="0" normalizeH="0" baseline="0" noProof="0" dirty="0">
              <a:ln>
                <a:noFill/>
              </a:ln>
              <a:solidFill>
                <a:srgbClr val="8A8A8D"/>
              </a:solidFill>
              <a:effectLst/>
              <a:uLnTx/>
              <a:uFillTx/>
              <a:latin typeface="Arial"/>
              <a:ea typeface="+mn-ea"/>
              <a:cs typeface="+mn-cs"/>
            </a:endParaRPr>
          </a:p>
        </p:txBody>
      </p:sp>
    </p:spTree>
    <p:extLst>
      <p:ext uri="{BB962C8B-B14F-4D97-AF65-F5344CB8AC3E}">
        <p14:creationId xmlns:p14="http://schemas.microsoft.com/office/powerpoint/2010/main" val="38750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BAAA9-FB20-4F08-BFEE-1F55847FBD66}"/>
              </a:ext>
            </a:extLst>
          </p:cNvPr>
          <p:cNvSpPr>
            <a:spLocks noGrp="1"/>
          </p:cNvSpPr>
          <p:nvPr>
            <p:ph type="title"/>
          </p:nvPr>
        </p:nvSpPr>
        <p:spPr>
          <a:ln>
            <a:noFill/>
          </a:ln>
        </p:spPr>
        <p:txBody>
          <a:bodyPr vert="horz" wrap="none" lIns="0" tIns="0" rIns="0" bIns="0" rtlCol="0" anchor="ctr">
            <a:noAutofit/>
          </a:bodyPr>
          <a:lstStyle/>
          <a:p>
            <a:r>
              <a:rPr lang="en-US" dirty="0"/>
              <a:t>CINEMAPPER: THE PROCESS</a:t>
            </a:r>
            <a:endParaRPr lang="en-GB" dirty="0"/>
          </a:p>
        </p:txBody>
      </p:sp>
      <p:sp>
        <p:nvSpPr>
          <p:cNvPr id="2" name="Oval 1">
            <a:extLst>
              <a:ext uri="{FF2B5EF4-FFF2-40B4-BE49-F238E27FC236}">
                <a16:creationId xmlns:a16="http://schemas.microsoft.com/office/drawing/2014/main" id="{EE8A86E8-D5AA-4CC8-8CAC-8649D47B39F9}"/>
              </a:ext>
            </a:extLst>
          </p:cNvPr>
          <p:cNvSpPr/>
          <p:nvPr/>
        </p:nvSpPr>
        <p:spPr>
          <a:xfrm>
            <a:off x="522514" y="1812471"/>
            <a:ext cx="3608615" cy="3641271"/>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SUPPLY A LIST OF CORRECT POSTCODES FOR STORES</a:t>
            </a:r>
          </a:p>
        </p:txBody>
      </p:sp>
      <p:sp>
        <p:nvSpPr>
          <p:cNvPr id="6" name="Oval 5">
            <a:extLst>
              <a:ext uri="{FF2B5EF4-FFF2-40B4-BE49-F238E27FC236}">
                <a16:creationId xmlns:a16="http://schemas.microsoft.com/office/drawing/2014/main" id="{E537BED3-D824-47BE-B8F1-04019654E3FF}"/>
              </a:ext>
            </a:extLst>
          </p:cNvPr>
          <p:cNvSpPr/>
          <p:nvPr/>
        </p:nvSpPr>
        <p:spPr>
          <a:xfrm>
            <a:off x="4691742" y="1812470"/>
            <a:ext cx="3608615" cy="3641271"/>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a:rPr>
              <a:t>TELL US YOUR DESIRED PROXIMITY TO CINEMA </a:t>
            </a: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200" b="1" dirty="0">
              <a:solidFill>
                <a:srgbClr val="FFFFFF"/>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Arial"/>
              </a:rPr>
              <a:t>(MILES, DRIVE OR WALK TIME)</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4B50DC78-C45D-449F-B9A1-C0E01E9C4433}"/>
              </a:ext>
            </a:extLst>
          </p:cNvPr>
          <p:cNvSpPr/>
          <p:nvPr/>
        </p:nvSpPr>
        <p:spPr>
          <a:xfrm>
            <a:off x="8860970" y="1812469"/>
            <a:ext cx="3608615" cy="3641271"/>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IN RETURN WE’LL SUPPLY MAPS, LIST OF MATCHING CINEMAS &amp; TAILORED COSTING</a:t>
            </a:r>
          </a:p>
        </p:txBody>
      </p:sp>
      <p:sp>
        <p:nvSpPr>
          <p:cNvPr id="8" name="Text Placeholder 5">
            <a:extLst>
              <a:ext uri="{FF2B5EF4-FFF2-40B4-BE49-F238E27FC236}">
                <a16:creationId xmlns:a16="http://schemas.microsoft.com/office/drawing/2014/main" id="{60AC3E4B-1036-4884-ACD8-8EC9C646793A}"/>
              </a:ext>
            </a:extLst>
          </p:cNvPr>
          <p:cNvSpPr txBox="1">
            <a:spLocks/>
          </p:cNvSpPr>
          <p:nvPr/>
        </p:nvSpPr>
        <p:spPr>
          <a:xfrm>
            <a:off x="270000" y="664058"/>
            <a:ext cx="12423740" cy="436608"/>
          </a:xfrm>
          <a:prstGeom prst="rect">
            <a:avLst/>
          </a:prstGeom>
        </p:spPr>
        <p:txBody>
          <a:bodyPr vert="horz" lIns="0" tIns="0" rIns="0" bIns="0" rtlCol="0" anchor="t" anchorCtr="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r>
              <a:rPr lang="en-US" dirty="0"/>
              <a:t>Planning a geo-targeted campaign is easy with Cinemapper – just supply us with a list of correct postcodes and the proximity you’d like us to plan against and we’ll do the rest. Let your DCM rep know if you’d like to factor in bespoke end frames to the costing too. </a:t>
            </a:r>
          </a:p>
        </p:txBody>
      </p:sp>
    </p:spTree>
    <p:extLst>
      <p:ext uri="{BB962C8B-B14F-4D97-AF65-F5344CB8AC3E}">
        <p14:creationId xmlns:p14="http://schemas.microsoft.com/office/powerpoint/2010/main" val="35597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3.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4.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23595362-3983-46B8-8F13-A780C6D45631}"/>
    </a:ext>
  </a:extLst>
</a:theme>
</file>

<file path=ppt/theme/theme15.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1576</Words>
  <Application>Microsoft Office PowerPoint</Application>
  <PresentationFormat>Custom</PresentationFormat>
  <Paragraphs>147</Paragraphs>
  <Slides>9</Slides>
  <Notes>4</Notes>
  <HiddenSlides>0</HiddenSlides>
  <MMClips>0</MMClips>
  <ScaleCrop>false</ScaleCrop>
  <HeadingPairs>
    <vt:vector size="8" baseType="variant">
      <vt:variant>
        <vt:lpstr>Fonts Used</vt:lpstr>
      </vt:variant>
      <vt:variant>
        <vt:i4>7</vt:i4>
      </vt:variant>
      <vt:variant>
        <vt:lpstr>Theme</vt:lpstr>
      </vt:variant>
      <vt:variant>
        <vt:i4>15</vt:i4>
      </vt:variant>
      <vt:variant>
        <vt:lpstr>Embedded OLE Servers</vt:lpstr>
      </vt:variant>
      <vt:variant>
        <vt:i4>1</vt:i4>
      </vt:variant>
      <vt:variant>
        <vt:lpstr>Slide Titles</vt:lpstr>
      </vt:variant>
      <vt:variant>
        <vt:i4>9</vt:i4>
      </vt:variant>
    </vt:vector>
  </HeadingPairs>
  <TitlesOfParts>
    <vt:vector size="32" baseType="lpstr">
      <vt:lpstr>Arial</vt:lpstr>
      <vt:lpstr>Calibri</vt:lpstr>
      <vt:lpstr>Century Gothic</vt:lpstr>
      <vt:lpstr>Impact</vt:lpstr>
      <vt:lpstr>Lucida Grande</vt:lpstr>
      <vt:lpstr>LucidaGrande</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1_Blank with title</vt:lpstr>
      <vt:lpstr>1_Image Slides</vt:lpstr>
      <vt:lpstr>1_Divider Slides</vt:lpstr>
      <vt:lpstr>2_Blank with title</vt:lpstr>
      <vt:lpstr>think-cell Slide</vt:lpstr>
      <vt:lpstr>CINEMAPPER: PROXIMITY PLANNING</vt:lpstr>
      <vt:lpstr>Cinemapper can help your brand target more efficiently using cinema</vt:lpstr>
      <vt:lpstr>CINEMAPPER WILL ID MATCHES BETWEEEN A BRAND’S STORES/AOIS AND DCM CINEMAS</vt:lpstr>
      <vt:lpstr>CREATIVE CAN BE TAILORED TO CAMPAIGN OBJECTIVES WITH BESPOKE END FRAMES</vt:lpstr>
      <vt:lpstr>ERNEST JONES</vt:lpstr>
      <vt:lpstr>CINEMAPPER CASE STUDY: Mini</vt:lpstr>
      <vt:lpstr>CINEMAPPER CASE STUDY: rnli</vt:lpstr>
      <vt:lpstr>CINEMAPPER CASE STUDY: Wagamama</vt:lpstr>
      <vt:lpstr>CINEMAPPER: THE PROCESS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2024-01-30T12:08:42Z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