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055" r:id="rId2"/>
  </p:sldMasterIdLst>
  <p:notesMasterIdLst>
    <p:notesMasterId r:id="rId4"/>
  </p:notesMasterIdLst>
  <p:handoutMasterIdLst>
    <p:handoutMasterId r:id="rId5"/>
  </p:handoutMasterIdLst>
  <p:sldIdLst>
    <p:sldId id="256" r:id="rId3"/>
  </p:sldIdLst>
  <p:sldSz cx="13442950" cy="7561263"/>
  <p:notesSz cx="6858000" cy="9144000"/>
  <p:custDataLst>
    <p:tags r:id="rId6"/>
  </p:custDataLst>
  <p:defaultText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8" userDrawn="1">
          <p15:clr>
            <a:srgbClr val="A4A3A4"/>
          </p15:clr>
        </p15:guide>
        <p15:guide id="2" orient="horz" pos="4624" userDrawn="1">
          <p15:clr>
            <a:srgbClr val="A4A3A4"/>
          </p15:clr>
        </p15:guide>
        <p15:guide id="3" orient="horz" pos="1513" userDrawn="1">
          <p15:clr>
            <a:srgbClr val="A4A3A4"/>
          </p15:clr>
        </p15:guide>
        <p15:guide id="4" orient="horz" pos="1220" userDrawn="1">
          <p15:clr>
            <a:srgbClr val="A4A3A4"/>
          </p15:clr>
        </p15:guide>
        <p15:guide id="5" orient="horz" pos="879" userDrawn="1">
          <p15:clr>
            <a:srgbClr val="A4A3A4"/>
          </p15:clr>
        </p15:guide>
        <p15:guide id="6" orient="horz" pos="1154" userDrawn="1">
          <p15:clr>
            <a:srgbClr val="A4A3A4"/>
          </p15:clr>
        </p15:guide>
        <p15:guide id="7" orient="horz" pos="1860" userDrawn="1">
          <p15:clr>
            <a:srgbClr val="A4A3A4"/>
          </p15:clr>
        </p15:guide>
        <p15:guide id="8" orient="horz" pos="1919" userDrawn="1">
          <p15:clr>
            <a:srgbClr val="A4A3A4"/>
          </p15:clr>
        </p15:guide>
        <p15:guide id="9" orient="horz" pos="2613" userDrawn="1">
          <p15:clr>
            <a:srgbClr val="A4A3A4"/>
          </p15:clr>
        </p15:guide>
        <p15:guide id="10" orient="horz" pos="2899" userDrawn="1">
          <p15:clr>
            <a:srgbClr val="A4A3A4"/>
          </p15:clr>
        </p15:guide>
        <p15:guide id="11" orient="horz" pos="3243" userDrawn="1">
          <p15:clr>
            <a:srgbClr val="A4A3A4"/>
          </p15:clr>
        </p15:guide>
        <p15:guide id="12" orient="horz" pos="3675" userDrawn="1">
          <p15:clr>
            <a:srgbClr val="A4A3A4"/>
          </p15:clr>
        </p15:guide>
        <p15:guide id="13" orient="horz" pos="4285" userDrawn="1">
          <p15:clr>
            <a:srgbClr val="A4A3A4"/>
          </p15:clr>
        </p15:guide>
        <p15:guide id="14" orient="horz" pos="3316" userDrawn="1">
          <p15:clr>
            <a:srgbClr val="A4A3A4"/>
          </p15:clr>
        </p15:guide>
        <p15:guide id="15" orient="horz" pos="3597" userDrawn="1">
          <p15:clr>
            <a:srgbClr val="A4A3A4"/>
          </p15:clr>
        </p15:guide>
        <p15:guide id="16" orient="horz" pos="4008" userDrawn="1">
          <p15:clr>
            <a:srgbClr val="A4A3A4"/>
          </p15:clr>
        </p15:guide>
        <p15:guide id="17" orient="horz" pos="4357" userDrawn="1">
          <p15:clr>
            <a:srgbClr val="A4A3A4"/>
          </p15:clr>
        </p15:guide>
        <p15:guide id="18" orient="horz" pos="3937" userDrawn="1">
          <p15:clr>
            <a:srgbClr val="A4A3A4"/>
          </p15:clr>
        </p15:guide>
        <p15:guide id="19" orient="horz" pos="2962" userDrawn="1">
          <p15:clr>
            <a:srgbClr val="A4A3A4"/>
          </p15:clr>
        </p15:guide>
        <p15:guide id="20" orient="horz" pos="2547" userDrawn="1">
          <p15:clr>
            <a:srgbClr val="A4A3A4"/>
          </p15:clr>
        </p15:guide>
        <p15:guide id="21" orient="horz" pos="2265" userDrawn="1">
          <p15:clr>
            <a:srgbClr val="A4A3A4"/>
          </p15:clr>
        </p15:guide>
        <p15:guide id="22" orient="horz" pos="2201" userDrawn="1">
          <p15:clr>
            <a:srgbClr val="A4A3A4"/>
          </p15:clr>
        </p15:guide>
        <p15:guide id="23" orient="horz" pos="183" userDrawn="1">
          <p15:clr>
            <a:srgbClr val="A4A3A4"/>
          </p15:clr>
        </p15:guide>
        <p15:guide id="24" orient="horz" pos="467" userDrawn="1">
          <p15:clr>
            <a:srgbClr val="A4A3A4"/>
          </p15:clr>
        </p15:guide>
        <p15:guide id="25" orient="horz" pos="525" userDrawn="1">
          <p15:clr>
            <a:srgbClr val="A4A3A4"/>
          </p15:clr>
        </p15:guide>
        <p15:guide id="26" orient="horz" pos="807" userDrawn="1">
          <p15:clr>
            <a:srgbClr val="A4A3A4"/>
          </p15:clr>
        </p15:guide>
        <p15:guide id="27" pos="240" userDrawn="1">
          <p15:clr>
            <a:srgbClr val="A4A3A4"/>
          </p15:clr>
        </p15:guide>
        <p15:guide id="28" pos="4290" userDrawn="1">
          <p15:clr>
            <a:srgbClr val="A4A3A4"/>
          </p15:clr>
        </p15:guide>
        <p15:guide id="29" pos="833" userDrawn="1">
          <p15:clr>
            <a:srgbClr val="A4A3A4"/>
          </p15:clr>
        </p15:guide>
        <p15:guide id="30" pos="919" userDrawn="1">
          <p15:clr>
            <a:srgbClr val="A4A3A4"/>
          </p15:clr>
        </p15:guide>
        <p15:guide id="31" pos="1495" userDrawn="1">
          <p15:clr>
            <a:srgbClr val="A4A3A4"/>
          </p15:clr>
        </p15:guide>
        <p15:guide id="32" pos="1595" userDrawn="1">
          <p15:clr>
            <a:srgbClr val="A4A3A4"/>
          </p15:clr>
        </p15:guide>
        <p15:guide id="33" pos="2172" userDrawn="1">
          <p15:clr>
            <a:srgbClr val="A4A3A4"/>
          </p15:clr>
        </p15:guide>
        <p15:guide id="34" pos="2274" userDrawn="1">
          <p15:clr>
            <a:srgbClr val="A4A3A4"/>
          </p15:clr>
        </p15:guide>
        <p15:guide id="35" pos="2851" userDrawn="1">
          <p15:clr>
            <a:srgbClr val="A4A3A4"/>
          </p15:clr>
        </p15:guide>
        <p15:guide id="36" pos="2942" userDrawn="1">
          <p15:clr>
            <a:srgbClr val="A4A3A4"/>
          </p15:clr>
        </p15:guide>
        <p15:guide id="37" pos="3550" userDrawn="1">
          <p15:clr>
            <a:srgbClr val="A4A3A4"/>
          </p15:clr>
        </p15:guide>
        <p15:guide id="38" pos="3646" userDrawn="1">
          <p15:clr>
            <a:srgbClr val="A4A3A4"/>
          </p15:clr>
        </p15:guide>
        <p15:guide id="39" pos="4195" userDrawn="1">
          <p15:clr>
            <a:srgbClr val="A4A3A4"/>
          </p15:clr>
        </p15:guide>
        <p15:guide id="40" pos="4847" userDrawn="1">
          <p15:clr>
            <a:srgbClr val="A4A3A4"/>
          </p15:clr>
        </p15:guide>
        <p15:guide id="41" pos="4949" userDrawn="1">
          <p15:clr>
            <a:srgbClr val="A4A3A4"/>
          </p15:clr>
        </p15:guide>
        <p15:guide id="42" pos="5534" userDrawn="1">
          <p15:clr>
            <a:srgbClr val="A4A3A4"/>
          </p15:clr>
        </p15:guide>
        <p15:guide id="43" pos="5636" userDrawn="1">
          <p15:clr>
            <a:srgbClr val="A4A3A4"/>
          </p15:clr>
        </p15:guide>
        <p15:guide id="44" pos="6205" userDrawn="1">
          <p15:clr>
            <a:srgbClr val="A4A3A4"/>
          </p15:clr>
        </p15:guide>
        <p15:guide id="45" pos="6314" userDrawn="1">
          <p15:clr>
            <a:srgbClr val="A4A3A4"/>
          </p15:clr>
        </p15:guide>
        <p15:guide id="46" pos="6886" userDrawn="1">
          <p15:clr>
            <a:srgbClr val="A4A3A4"/>
          </p15:clr>
        </p15:guide>
        <p15:guide id="47" pos="6990" userDrawn="1">
          <p15:clr>
            <a:srgbClr val="A4A3A4"/>
          </p15:clr>
        </p15:guide>
        <p15:guide id="48" pos="7568" userDrawn="1">
          <p15:clr>
            <a:srgbClr val="A4A3A4"/>
          </p15:clr>
        </p15:guide>
        <p15:guide id="49" pos="7659" userDrawn="1">
          <p15:clr>
            <a:srgbClr val="A4A3A4"/>
          </p15:clr>
        </p15:guide>
        <p15:guide id="50" pos="8237"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6" clrIdx="1"/>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A212"/>
    <a:srgbClr val="CC910E"/>
    <a:srgbClr val="666263"/>
    <a:srgbClr val="0099A8"/>
    <a:srgbClr val="0094E7"/>
    <a:srgbClr val="FFFFFF"/>
    <a:srgbClr val="FB3449"/>
    <a:srgbClr val="000000"/>
    <a:srgbClr val="CAC8C8"/>
    <a:srgbClr val="8547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01" autoAdjust="0"/>
    <p:restoredTop sz="96274" autoAdjust="0"/>
  </p:normalViewPr>
  <p:slideViewPr>
    <p:cSldViewPr snapToGrid="0">
      <p:cViewPr varScale="1">
        <p:scale>
          <a:sx n="57" d="100"/>
          <a:sy n="57" d="100"/>
        </p:scale>
        <p:origin x="740" y="40"/>
      </p:cViewPr>
      <p:guideLst>
        <p:guide orient="horz" pos="1578"/>
        <p:guide orient="horz" pos="4624"/>
        <p:guide orient="horz" pos="1513"/>
        <p:guide orient="horz" pos="1220"/>
        <p:guide orient="horz" pos="879"/>
        <p:guide orient="horz" pos="1154"/>
        <p:guide orient="horz" pos="1860"/>
        <p:guide orient="horz" pos="1919"/>
        <p:guide orient="horz" pos="2613"/>
        <p:guide orient="horz" pos="2899"/>
        <p:guide orient="horz" pos="3243"/>
        <p:guide orient="horz" pos="3675"/>
        <p:guide orient="horz" pos="4285"/>
        <p:guide orient="horz" pos="3316"/>
        <p:guide orient="horz" pos="3597"/>
        <p:guide orient="horz" pos="4008"/>
        <p:guide orient="horz" pos="4357"/>
        <p:guide orient="horz" pos="3937"/>
        <p:guide orient="horz" pos="2962"/>
        <p:guide orient="horz" pos="2547"/>
        <p:guide orient="horz" pos="2265"/>
        <p:guide orient="horz" pos="2201"/>
        <p:guide orient="horz" pos="183"/>
        <p:guide orient="horz" pos="467"/>
        <p:guide orient="horz" pos="525"/>
        <p:guide orient="horz" pos="807"/>
        <p:guide pos="240"/>
        <p:guide pos="4290"/>
        <p:guide pos="833"/>
        <p:guide pos="919"/>
        <p:guide pos="1495"/>
        <p:guide pos="1595"/>
        <p:guide pos="2172"/>
        <p:guide pos="2274"/>
        <p:guide pos="2851"/>
        <p:guide pos="2942"/>
        <p:guide pos="3550"/>
        <p:guide pos="3646"/>
        <p:guide pos="4195"/>
        <p:guide pos="4847"/>
        <p:guide pos="4949"/>
        <p:guide pos="5534"/>
        <p:guide pos="5636"/>
        <p:guide pos="6205"/>
        <p:guide pos="6314"/>
        <p:guide pos="6886"/>
        <p:guide pos="6990"/>
        <p:guide pos="7568"/>
        <p:guide pos="7659"/>
        <p:guide pos="8237"/>
      </p:guideLst>
    </p:cSldViewPr>
  </p:slideViewPr>
  <p:notesTextViewPr>
    <p:cViewPr>
      <p:scale>
        <a:sx n="1" d="1"/>
        <a:sy n="1" d="1"/>
      </p:scale>
      <p:origin x="0" y="0"/>
    </p:cViewPr>
  </p:notesTextViewPr>
  <p:sorterViewPr>
    <p:cViewPr>
      <p:scale>
        <a:sx n="66" d="100"/>
        <a:sy n="66" d="100"/>
      </p:scale>
      <p:origin x="0" y="21096"/>
    </p:cViewPr>
  </p:sorterViewPr>
  <p:notesViewPr>
    <p:cSldViewPr snapToGrid="0" showGuides="1">
      <p:cViewPr varScale="1">
        <p:scale>
          <a:sx n="133" d="100"/>
          <a:sy n="133" d="100"/>
        </p:scale>
        <p:origin x="3792"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commentAuthors" Target="commentAuthors.xml"/><Relationship Id="rId12" Type="http://schemas.microsoft.com/office/2018/10/relationships/authors" Target="author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tags" Target="tags/tag1.xml"/><Relationship Id="rId11" Type="http://schemas.openxmlformats.org/officeDocument/2006/relationships/tableStyles" Target="tableStyles.xml"/><Relationship Id="rId5" Type="http://schemas.openxmlformats.org/officeDocument/2006/relationships/handoutMaster" Target="handoutMasters/handoutMaster1.xml"/><Relationship Id="rId10" Type="http://schemas.openxmlformats.org/officeDocument/2006/relationships/theme" Target="theme/theme1.xml"/><Relationship Id="rId4" Type="http://schemas.openxmlformats.org/officeDocument/2006/relationships/notesMaster" Target="notesMasters/notesMaster1.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F910782-FDC2-4F7C-A018-7A502E5089C7}" type="slidenum">
              <a:rPr lang="en-US" smtClean="0"/>
              <a:pPr/>
              <a:t>‹#›</a:t>
            </a:fld>
            <a:endParaRPr lang="en-US"/>
          </a:p>
        </p:txBody>
      </p:sp>
      <p:sp>
        <p:nvSpPr>
          <p:cNvPr id="6" name="Date Placeholder 5"/>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EA18645-DB65-E848-9EE2-8548BEAEB573}" type="datetimeFigureOut">
              <a:rPr lang="en-US" smtClean="0"/>
              <a:t>10/24/2023</a:t>
            </a:fld>
            <a:endParaRPr lang="en-US"/>
          </a:p>
        </p:txBody>
      </p:sp>
    </p:spTree>
    <p:extLst>
      <p:ext uri="{BB962C8B-B14F-4D97-AF65-F5344CB8AC3E}">
        <p14:creationId xmlns:p14="http://schemas.microsoft.com/office/powerpoint/2010/main" val="1944837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D0E036-A0EF-40EA-AC2B-818A5F8CFC1C}" type="datetimeFigureOut">
              <a:rPr lang="en-US" smtClean="0"/>
              <a:pPr/>
              <a:t>10/24/2023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936D52-512B-47DE-BC94-6C88A56CE986}" type="slidenum">
              <a:rPr lang="en-US" smtClean="0"/>
              <a:pPr/>
              <a:t>‹#›</a:t>
            </a:fld>
            <a:endParaRPr lang="en-US"/>
          </a:p>
        </p:txBody>
      </p:sp>
    </p:spTree>
    <p:extLst>
      <p:ext uri="{BB962C8B-B14F-4D97-AF65-F5344CB8AC3E}">
        <p14:creationId xmlns:p14="http://schemas.microsoft.com/office/powerpoint/2010/main" val="1340996986"/>
      </p:ext>
    </p:extLst>
  </p:cSld>
  <p:clrMap bg1="lt1" tx1="dk1" bg2="lt2" tx2="dk2" accent1="accent1" accent2="accent2" accent3="accent3" accent4="accent4" accent5="accent5" accent6="accent6" hlink="hlink" folHlink="folHlink"/>
  <p:notesStyle>
    <a:lvl1pPr marL="0" algn="l" defTabSz="961844" rtl="0" eaLnBrk="1" latinLnBrk="0" hangingPunct="1">
      <a:defRPr sz="1300" kern="1200">
        <a:solidFill>
          <a:schemeClr val="tx1"/>
        </a:solidFill>
        <a:latin typeface="+mn-lt"/>
        <a:ea typeface="+mn-ea"/>
        <a:cs typeface="+mn-cs"/>
      </a:defRPr>
    </a:lvl1pPr>
    <a:lvl2pPr marL="480923" algn="l" defTabSz="961844" rtl="0" eaLnBrk="1" latinLnBrk="0" hangingPunct="1">
      <a:defRPr sz="1300" kern="1200">
        <a:solidFill>
          <a:schemeClr val="tx1"/>
        </a:solidFill>
        <a:latin typeface="+mn-lt"/>
        <a:ea typeface="+mn-ea"/>
        <a:cs typeface="+mn-cs"/>
      </a:defRPr>
    </a:lvl2pPr>
    <a:lvl3pPr marL="961844" algn="l" defTabSz="961844" rtl="0" eaLnBrk="1" latinLnBrk="0" hangingPunct="1">
      <a:defRPr sz="1300" kern="1200">
        <a:solidFill>
          <a:schemeClr val="tx1"/>
        </a:solidFill>
        <a:latin typeface="+mn-lt"/>
        <a:ea typeface="+mn-ea"/>
        <a:cs typeface="+mn-cs"/>
      </a:defRPr>
    </a:lvl3pPr>
    <a:lvl4pPr marL="1442769" algn="l" defTabSz="961844" rtl="0" eaLnBrk="1" latinLnBrk="0" hangingPunct="1">
      <a:defRPr sz="1300" kern="1200">
        <a:solidFill>
          <a:schemeClr val="tx1"/>
        </a:solidFill>
        <a:latin typeface="+mn-lt"/>
        <a:ea typeface="+mn-ea"/>
        <a:cs typeface="+mn-cs"/>
      </a:defRPr>
    </a:lvl4pPr>
    <a:lvl5pPr marL="1923691" algn="l" defTabSz="961844" rtl="0" eaLnBrk="1" latinLnBrk="0" hangingPunct="1">
      <a:defRPr sz="1300" kern="1200">
        <a:solidFill>
          <a:schemeClr val="tx1"/>
        </a:solidFill>
        <a:latin typeface="+mn-lt"/>
        <a:ea typeface="+mn-ea"/>
        <a:cs typeface="+mn-cs"/>
      </a:defRPr>
    </a:lvl5pPr>
    <a:lvl6pPr marL="2404613" algn="l" defTabSz="961844" rtl="0" eaLnBrk="1" latinLnBrk="0" hangingPunct="1">
      <a:defRPr sz="1300" kern="1200">
        <a:solidFill>
          <a:schemeClr val="tx1"/>
        </a:solidFill>
        <a:latin typeface="+mn-lt"/>
        <a:ea typeface="+mn-ea"/>
        <a:cs typeface="+mn-cs"/>
      </a:defRPr>
    </a:lvl6pPr>
    <a:lvl7pPr marL="2885535" algn="l" defTabSz="961844" rtl="0" eaLnBrk="1" latinLnBrk="0" hangingPunct="1">
      <a:defRPr sz="1300" kern="1200">
        <a:solidFill>
          <a:schemeClr val="tx1"/>
        </a:solidFill>
        <a:latin typeface="+mn-lt"/>
        <a:ea typeface="+mn-ea"/>
        <a:cs typeface="+mn-cs"/>
      </a:defRPr>
    </a:lvl7pPr>
    <a:lvl8pPr marL="3366458" algn="l" defTabSz="961844" rtl="0" eaLnBrk="1" latinLnBrk="0" hangingPunct="1">
      <a:defRPr sz="1300" kern="1200">
        <a:solidFill>
          <a:schemeClr val="tx1"/>
        </a:solidFill>
        <a:latin typeface="+mn-lt"/>
        <a:ea typeface="+mn-ea"/>
        <a:cs typeface="+mn-cs"/>
      </a:defRPr>
    </a:lvl8pPr>
    <a:lvl9pPr marL="3847378" algn="l" defTabSz="961844"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61844" rtl="0" eaLnBrk="1" fontAlgn="auto" latinLnBrk="0" hangingPunct="1">
              <a:lnSpc>
                <a:spcPct val="100000"/>
              </a:lnSpc>
              <a:spcBef>
                <a:spcPts val="0"/>
              </a:spcBef>
              <a:spcAft>
                <a:spcPts val="0"/>
              </a:spcAft>
              <a:buClrTx/>
              <a:buSzTx/>
              <a:buFontTx/>
              <a:buNone/>
              <a:tabLst/>
              <a:defRPr/>
            </a:pPr>
            <a:fld id="{9C936D52-512B-47DE-BC94-6C88A56CE986}" type="slidenum">
              <a:rPr kumimoji="0" lang="en-US" sz="1200" b="0" i="0" u="none" strike="noStrike" kern="1200" cap="none" spc="0" normalizeH="0" baseline="0" noProof="0" smtClean="0">
                <a:ln>
                  <a:noFill/>
                </a:ln>
                <a:solidFill>
                  <a:prstClr val="black"/>
                </a:solidFill>
                <a:effectLst/>
                <a:uLnTx/>
                <a:uFillTx/>
                <a:latin typeface="Century Gothic"/>
                <a:ea typeface="+mn-ea"/>
                <a:cs typeface="+mn-cs"/>
              </a:rPr>
              <a:pPr marL="0" marR="0" lvl="0" indent="0" algn="r" defTabSz="961844"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entury Gothic"/>
              <a:ea typeface="+mn-ea"/>
              <a:cs typeface="+mn-cs"/>
            </a:endParaRPr>
          </a:p>
        </p:txBody>
      </p:sp>
    </p:spTree>
    <p:extLst>
      <p:ext uri="{BB962C8B-B14F-4D97-AF65-F5344CB8AC3E}">
        <p14:creationId xmlns:p14="http://schemas.microsoft.com/office/powerpoint/2010/main" val="18359067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oleObject" Target="../embeddings/oleObject2.bin"/></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Section Aqua">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spid="_x0000_s2050"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3"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4" name="Title Placeholder 1"/>
          <p:cNvSpPr>
            <a:spLocks noGrp="1"/>
          </p:cNvSpPr>
          <p:nvPr>
            <p:ph type="title"/>
          </p:nvPr>
        </p:nvSpPr>
        <p:spPr bwMode="gray">
          <a:xfrm>
            <a:off x="270000" y="270000"/>
            <a:ext cx="12413343" cy="285585"/>
          </a:xfrm>
          <a:prstGeom prst="rect">
            <a:avLst/>
          </a:prstGeom>
          <a:ln>
            <a:noFill/>
          </a:ln>
        </p:spPr>
        <p:txBody>
          <a:bodyPr vert="horz" wrap="none" lIns="0" tIns="0" rIns="0" bIns="0" rtlCol="0" anchor="ctr">
            <a:noAutofit/>
          </a:bodyPr>
          <a:lstStyle/>
          <a:p>
            <a:r>
              <a:rPr lang="en-US" dirty="0"/>
              <a:t>HEADER CANNOT RUN OVER MORE THAN ONE LINE</a:t>
            </a:r>
          </a:p>
        </p:txBody>
      </p:sp>
      <p:sp>
        <p:nvSpPr>
          <p:cNvPr id="6"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549281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vmlDrawing" Target="../drawings/vmlDrawing1.vml"/><Relationship Id="rId7" Type="http://schemas.openxmlformats.org/officeDocument/2006/relationships/image" Target="../media/image2.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4"/>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spid="_x0000_s1026" name="think-cell Slide" r:id="rId5" imgW="6350000" imgH="6350000" progId="">
                  <p:embed/>
                </p:oleObj>
              </mc:Choice>
              <mc:Fallback>
                <p:oleObj name="think-cell Slide" r:id="rId5" imgW="6350000" imgH="6350000" progId="">
                  <p:embed/>
                  <p:pic>
                    <p:nvPicPr>
                      <p:cNvPr id="8" name="Object 7"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Placeholder 1"/>
          <p:cNvSpPr>
            <a:spLocks noGrp="1"/>
          </p:cNvSpPr>
          <p:nvPr>
            <p:ph type="title"/>
          </p:nvPr>
        </p:nvSpPr>
        <p:spPr bwMode="gray">
          <a:xfrm>
            <a:off x="270000" y="270000"/>
            <a:ext cx="12413343" cy="285585"/>
          </a:xfrm>
          <a:prstGeom prst="rect">
            <a:avLst/>
          </a:prstGeom>
          <a:ln>
            <a:noFill/>
          </a:ln>
        </p:spPr>
        <p:txBody>
          <a:bodyPr vert="horz" wrap="none" lIns="0" tIns="0" rIns="0" bIns="0" rtlCol="0" anchor="ctr">
            <a:noAutofit/>
          </a:bodyPr>
          <a:lstStyle/>
          <a:p>
            <a:r>
              <a:rPr lang="en-US" dirty="0"/>
              <a:t>HEADER CANNOT RUN OVER MORE THAN ONE LINE</a:t>
            </a:r>
          </a:p>
        </p:txBody>
      </p:sp>
      <p:cxnSp>
        <p:nvCxnSpPr>
          <p:cNvPr id="7" name="Straight Connector 6"/>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7" cstate="print">
            <a:extLst>
              <a:ext uri="{28A0092B-C50C-407E-A947-70E740481C1C}">
                <a14:useLocalDpi xmlns:a14="http://schemas.microsoft.com/office/drawing/2010/main"/>
              </a:ext>
            </a:extLst>
          </a:blip>
          <a:stretch>
            <a:fillRect/>
          </a:stretch>
        </p:blipFill>
        <p:spPr>
          <a:xfrm>
            <a:off x="149350" y="7168845"/>
            <a:ext cx="931586" cy="323837"/>
          </a:xfrm>
          <a:prstGeom prst="rect">
            <a:avLst/>
          </a:prstGeom>
        </p:spPr>
      </p:pic>
    </p:spTree>
    <p:extLst>
      <p:ext uri="{BB962C8B-B14F-4D97-AF65-F5344CB8AC3E}">
        <p14:creationId xmlns:p14="http://schemas.microsoft.com/office/powerpoint/2010/main" val="2331535641"/>
      </p:ext>
    </p:extLst>
  </p:cSld>
  <p:clrMap bg1="lt1" tx1="dk1" bg2="lt2" tx2="dk2" accent1="accent1" accent2="accent2" accent3="accent3" accent4="accent4" accent5="accent5" accent6="accent6" hlink="hlink" folHlink="folHlink"/>
  <p:sldLayoutIdLst>
    <p:sldLayoutId id="2147484056" r:id="rId1"/>
  </p:sldLayoutIdLst>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txStyles>
    <p:titleStyle>
      <a:lvl1pPr algn="l" defTabSz="961844" rtl="0" eaLnBrk="1" latinLnBrk="0" hangingPunct="1">
        <a:spcBef>
          <a:spcPct val="0"/>
        </a:spcBef>
        <a:buNone/>
        <a:defRPr sz="2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27041-3EE2-4801-9E8E-F84DE3573325}"/>
              </a:ext>
            </a:extLst>
          </p:cNvPr>
          <p:cNvSpPr>
            <a:spLocks noGrp="1"/>
          </p:cNvSpPr>
          <p:nvPr>
            <p:ph type="title"/>
          </p:nvPr>
        </p:nvSpPr>
        <p:spPr/>
        <p:txBody>
          <a:bodyPr/>
          <a:lstStyle/>
          <a:p>
            <a:r>
              <a:rPr lang="en-GB"/>
              <a:t>Giffgaff</a:t>
            </a:r>
            <a:endParaRPr lang="en-US" sz="2800" dirty="0"/>
          </a:p>
        </p:txBody>
      </p:sp>
      <p:sp>
        <p:nvSpPr>
          <p:cNvPr id="8" name="Text Placeholder 3">
            <a:extLst>
              <a:ext uri="{FF2B5EF4-FFF2-40B4-BE49-F238E27FC236}">
                <a16:creationId xmlns:a16="http://schemas.microsoft.com/office/drawing/2014/main" id="{9DABBF91-12FC-4598-85E9-071A93FDA9FF}"/>
              </a:ext>
            </a:extLst>
          </p:cNvPr>
          <p:cNvSpPr>
            <a:spLocks noGrp="1"/>
          </p:cNvSpPr>
          <p:nvPr>
            <p:ph type="body" sz="quarter" idx="27"/>
          </p:nvPr>
        </p:nvSpPr>
        <p:spPr>
          <a:xfrm>
            <a:off x="269999" y="2093817"/>
            <a:ext cx="6601856" cy="4343327"/>
          </a:xfrm>
        </p:spPr>
        <p:txBody>
          <a:bodyPr/>
          <a:lstStyle/>
          <a:p>
            <a:pPr>
              <a:lnSpc>
                <a:spcPct val="100000"/>
              </a:lnSpc>
              <a:buClr>
                <a:schemeClr val="bg1"/>
              </a:buClr>
            </a:pPr>
            <a:r>
              <a:rPr lang="en-US" sz="1200" dirty="0">
                <a:solidFill>
                  <a:schemeClr val="tx2"/>
                </a:solidFill>
              </a:rPr>
              <a:t>Background</a:t>
            </a:r>
            <a:br>
              <a:rPr lang="en-US" sz="1100" dirty="0">
                <a:solidFill>
                  <a:srgbClr val="FF0000"/>
                </a:solidFill>
              </a:rPr>
            </a:br>
            <a:endParaRPr lang="en-US" sz="1100" dirty="0">
              <a:solidFill>
                <a:srgbClr val="FF0000"/>
              </a:solidFill>
            </a:endParaRPr>
          </a:p>
          <a:p>
            <a:pPr marL="171450" indent="-171450">
              <a:lnSpc>
                <a:spcPct val="100000"/>
              </a:lnSpc>
              <a:buClr>
                <a:schemeClr val="bg1"/>
              </a:buClr>
              <a:buFont typeface="Lucida Grande"/>
              <a:buChar char="-"/>
            </a:pPr>
            <a:r>
              <a:rPr lang="en-GB" sz="1100" b="0" dirty="0">
                <a:solidFill>
                  <a:schemeClr val="bg1"/>
                </a:solidFill>
              </a:rPr>
              <a:t>From the get-go giffgaff have been seen as a disruptor brand pushing against the traditional telco market, and as such largely attracted a youth audience. The brand set out to reposition its role in the market, broadening its appeal to attract new audiences. </a:t>
            </a:r>
          </a:p>
          <a:p>
            <a:pPr>
              <a:lnSpc>
                <a:spcPct val="100000"/>
              </a:lnSpc>
              <a:buClr>
                <a:schemeClr val="bg1"/>
              </a:buClr>
            </a:pPr>
            <a:endParaRPr lang="en-GB" sz="1100" b="0" dirty="0">
              <a:solidFill>
                <a:schemeClr val="bg1"/>
              </a:solidFill>
            </a:endParaRPr>
          </a:p>
          <a:p>
            <a:pPr marL="171450" indent="-171450">
              <a:lnSpc>
                <a:spcPct val="100000"/>
              </a:lnSpc>
              <a:buClr>
                <a:schemeClr val="bg1"/>
              </a:buClr>
              <a:buFont typeface="Lucida Grande"/>
              <a:buChar char="-"/>
            </a:pPr>
            <a:r>
              <a:rPr lang="en-GB" sz="1100" b="0" dirty="0">
                <a:solidFill>
                  <a:schemeClr val="bg1"/>
                </a:solidFill>
              </a:rPr>
              <a:t>To relaunch the brand and deliver mass appeal giffgaff knew it needed to stand out in an engaging environment that would allow them to differentiate themselves from the competition.</a:t>
            </a:r>
          </a:p>
          <a:p>
            <a:pPr marL="171450" indent="-171450">
              <a:lnSpc>
                <a:spcPct val="100000"/>
              </a:lnSpc>
              <a:buClr>
                <a:schemeClr val="bg1"/>
              </a:buClr>
              <a:buFont typeface="Lucida Grande"/>
              <a:buChar char="-"/>
            </a:pPr>
            <a:endParaRPr lang="en-GB" sz="1100" b="0" dirty="0">
              <a:solidFill>
                <a:schemeClr val="bg1"/>
              </a:solidFill>
            </a:endParaRPr>
          </a:p>
          <a:p>
            <a:pPr marL="171450" indent="-171450">
              <a:lnSpc>
                <a:spcPct val="100000"/>
              </a:lnSpc>
              <a:buClr>
                <a:schemeClr val="bg1"/>
              </a:buClr>
              <a:buFont typeface="Lucida Grande"/>
              <a:buChar char="-"/>
            </a:pPr>
            <a:r>
              <a:rPr lang="en-GB" sz="1100" b="0" dirty="0">
                <a:solidFill>
                  <a:schemeClr val="bg1"/>
                </a:solidFill>
              </a:rPr>
              <a:t>As one of only two mobile networks to be certified BCorp, giffgaff wanted to boldly show that its ‘Up To Good’ in many senses of the word: good for your pocket; good for consumers; and good for the planet.  </a:t>
            </a:r>
          </a:p>
          <a:p>
            <a:pPr marL="171450" indent="-171450">
              <a:lnSpc>
                <a:spcPct val="100000"/>
              </a:lnSpc>
              <a:buClr>
                <a:schemeClr val="bg1"/>
              </a:buClr>
              <a:buFont typeface="Lucida Grande"/>
              <a:buChar char="-"/>
            </a:pPr>
            <a:endParaRPr lang="en-GB" sz="1100" b="0" dirty="0">
              <a:solidFill>
                <a:schemeClr val="bg1"/>
              </a:solidFill>
            </a:endParaRPr>
          </a:p>
          <a:p>
            <a:pPr>
              <a:lnSpc>
                <a:spcPct val="100000"/>
              </a:lnSpc>
              <a:buClr>
                <a:schemeClr val="bg1"/>
              </a:buClr>
            </a:pPr>
            <a:r>
              <a:rPr lang="en-GB" sz="1200" dirty="0">
                <a:solidFill>
                  <a:schemeClr val="tx2"/>
                </a:solidFill>
              </a:rPr>
              <a:t>Plan</a:t>
            </a:r>
          </a:p>
          <a:p>
            <a:pPr>
              <a:lnSpc>
                <a:spcPct val="100000"/>
              </a:lnSpc>
            </a:pPr>
            <a:endParaRPr lang="en-GB" b="0" dirty="0">
              <a:solidFill>
                <a:schemeClr val="bg1"/>
              </a:solidFill>
            </a:endParaRPr>
          </a:p>
          <a:p>
            <a:pPr marL="171450" marR="0" lvl="0" indent="-171450" algn="l" defTabSz="961844" rtl="0" eaLnBrk="1" fontAlgn="auto" latinLnBrk="0" hangingPunct="1">
              <a:lnSpc>
                <a:spcPct val="100000"/>
              </a:lnSpc>
              <a:spcBef>
                <a:spcPts val="0"/>
              </a:spcBef>
              <a:spcAft>
                <a:spcPts val="0"/>
              </a:spcAft>
              <a:buClr>
                <a:srgbClr val="000000"/>
              </a:buClr>
              <a:buSzPct val="100000"/>
              <a:buFont typeface="Lucida Grande"/>
              <a:buChar char="-"/>
              <a:tabLst/>
              <a:defRPr/>
            </a:pPr>
            <a:r>
              <a:rPr kumimoji="0" lang="en-GB" sz="1100" b="0" i="0" u="none" strike="noStrike" kern="1200" cap="none" spc="0" normalizeH="0" baseline="0" noProof="0" dirty="0">
                <a:ln>
                  <a:noFill/>
                </a:ln>
                <a:solidFill>
                  <a:srgbClr val="000000"/>
                </a:solidFill>
                <a:effectLst/>
                <a:uLnTx/>
                <a:uFillTx/>
                <a:latin typeface="Arial"/>
                <a:ea typeface="+mn-ea"/>
                <a:cs typeface="+mn-cs"/>
              </a:rPr>
              <a:t>Cinema had been previously absent on giffgaff’s media plans for several years, but in search of channels that would allow the brand to communicate the key re-launch message with authority and confidence it was felt that the medium could play a key role play – both in generating the fame and efficient reach required.</a:t>
            </a:r>
          </a:p>
          <a:p>
            <a:pPr>
              <a:lnSpc>
                <a:spcPct val="100000"/>
              </a:lnSpc>
            </a:pPr>
            <a:endParaRPr lang="en-GB" b="0" dirty="0">
              <a:solidFill>
                <a:schemeClr val="bg1"/>
              </a:solidFill>
            </a:endParaRPr>
          </a:p>
          <a:p>
            <a:pPr marL="171450" indent="-171450">
              <a:lnSpc>
                <a:spcPct val="100000"/>
              </a:lnSpc>
              <a:buClr>
                <a:schemeClr val="bg1"/>
              </a:buClr>
              <a:buFont typeface="Lucida Grande"/>
              <a:buChar char="-"/>
            </a:pPr>
            <a:r>
              <a:rPr lang="en-GB" sz="1100" b="0" dirty="0">
                <a:solidFill>
                  <a:schemeClr val="bg1"/>
                </a:solidFill>
              </a:rPr>
              <a:t>Across the DCM estate, giffgaff ran in </a:t>
            </a:r>
            <a:r>
              <a:rPr lang="en-GB" sz="1100" b="0" i="1" dirty="0">
                <a:solidFill>
                  <a:schemeClr val="bg1"/>
                </a:solidFill>
              </a:rPr>
              <a:t>Guardians of the Galaxy Vol. 3 </a:t>
            </a:r>
            <a:r>
              <a:rPr lang="en-GB" sz="1100" b="0" dirty="0">
                <a:solidFill>
                  <a:schemeClr val="bg1"/>
                </a:solidFill>
              </a:rPr>
              <a:t>and a supporting ABC1 Adults AGP to cost-efficiently maximise reach. The opening two weeks of the AGP utilised the 60” copy to make the most of cinema’s high attention environment at launch, before switching down to 30” to maintain longevity of the campaign.</a:t>
            </a:r>
          </a:p>
          <a:p>
            <a:pPr marL="171450" indent="-171450">
              <a:lnSpc>
                <a:spcPct val="100000"/>
              </a:lnSpc>
              <a:buClr>
                <a:schemeClr val="bg1"/>
              </a:buClr>
              <a:buFont typeface="Lucida Grande"/>
              <a:buChar char="-"/>
            </a:pPr>
            <a:endParaRPr lang="en-GB" sz="1100" b="0" dirty="0">
              <a:solidFill>
                <a:schemeClr val="bg1"/>
              </a:solidFill>
            </a:endParaRPr>
          </a:p>
          <a:p>
            <a:pPr marL="171450" indent="-171450">
              <a:lnSpc>
                <a:spcPct val="100000"/>
              </a:lnSpc>
              <a:buClr>
                <a:schemeClr val="bg1"/>
              </a:buClr>
              <a:buFont typeface="Lucida Grande"/>
              <a:buChar char="-"/>
            </a:pPr>
            <a:r>
              <a:rPr lang="en-GB" sz="1100" b="0" dirty="0">
                <a:solidFill>
                  <a:schemeClr val="bg1"/>
                </a:solidFill>
              </a:rPr>
              <a:t>Giffgaff also bought into two tactical P&amp;D placements to align to contexts and moments, a Gold Spot in </a:t>
            </a:r>
            <a:r>
              <a:rPr lang="en-GB" sz="1100" b="0" i="1" dirty="0">
                <a:solidFill>
                  <a:schemeClr val="bg1"/>
                </a:solidFill>
              </a:rPr>
              <a:t>Renfield</a:t>
            </a:r>
            <a:r>
              <a:rPr lang="en-GB" sz="1100" b="0" dirty="0">
                <a:solidFill>
                  <a:schemeClr val="bg1"/>
                </a:solidFill>
              </a:rPr>
              <a:t>, and a bespoke 30” ‘switch your phone off and enjoy the movie’ ident that was perfect contextual alignment for a mobile provider. </a:t>
            </a:r>
          </a:p>
          <a:p>
            <a:pPr>
              <a:lnSpc>
                <a:spcPct val="100000"/>
              </a:lnSpc>
              <a:buClr>
                <a:schemeClr val="bg1"/>
              </a:buClr>
            </a:pPr>
            <a:endParaRPr lang="en-GB" b="0" dirty="0">
              <a:solidFill>
                <a:schemeClr val="bg2"/>
              </a:solidFill>
            </a:endParaRPr>
          </a:p>
        </p:txBody>
      </p:sp>
      <p:sp>
        <p:nvSpPr>
          <p:cNvPr id="14" name="Rectangle 13">
            <a:extLst>
              <a:ext uri="{FF2B5EF4-FFF2-40B4-BE49-F238E27FC236}">
                <a16:creationId xmlns:a16="http://schemas.microsoft.com/office/drawing/2014/main" id="{437DCF2B-DFEF-21CB-78BD-C35D79C7D05F}"/>
              </a:ext>
            </a:extLst>
          </p:cNvPr>
          <p:cNvSpPr/>
          <p:nvPr/>
        </p:nvSpPr>
        <p:spPr>
          <a:xfrm>
            <a:off x="-19050" y="7195303"/>
            <a:ext cx="13442949" cy="230832"/>
          </a:xfrm>
          <a:prstGeom prst="rect">
            <a:avLst/>
          </a:prstGeom>
        </p:spPr>
        <p:txBody>
          <a:bodyPr wrap="square">
            <a:spAutoFit/>
          </a:bodyPr>
          <a:lstStyle/>
          <a:p>
            <a:pPr marL="0" marR="0" lvl="0" indent="0" algn="r" defTabSz="961844"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srgbClr val="000000"/>
                </a:solidFill>
                <a:effectLst/>
                <a:uLnTx/>
                <a:uFillTx/>
                <a:latin typeface="Arial"/>
                <a:ea typeface="+mn-ea"/>
                <a:cs typeface="+mn-cs"/>
              </a:rPr>
              <a:t>Source: </a:t>
            </a:r>
            <a:r>
              <a:rPr lang="en-US" sz="900" dirty="0" err="1">
                <a:solidFill>
                  <a:srgbClr val="000000"/>
                </a:solidFill>
                <a:latin typeface="Arial"/>
              </a:rPr>
              <a:t>giffgaff</a:t>
            </a:r>
            <a:r>
              <a:rPr lang="en-US" sz="900" dirty="0">
                <a:solidFill>
                  <a:srgbClr val="000000"/>
                </a:solidFill>
                <a:latin typeface="Arial"/>
              </a:rPr>
              <a:t> </a:t>
            </a:r>
            <a:r>
              <a:rPr kumimoji="0" lang="en-US" sz="900" b="0" i="0" u="none" strike="noStrike" kern="1200" cap="none" spc="0" normalizeH="0" baseline="0" noProof="0">
                <a:ln>
                  <a:noFill/>
                </a:ln>
                <a:solidFill>
                  <a:srgbClr val="000000"/>
                </a:solidFill>
                <a:effectLst/>
                <a:uLnTx/>
                <a:uFillTx/>
                <a:latin typeface="Arial"/>
                <a:ea typeface="+mn-ea"/>
                <a:cs typeface="+mn-cs"/>
              </a:rPr>
              <a:t>DCM Awards 2023 Entry</a:t>
            </a:r>
            <a:endParaRPr kumimoji="0" lang="en-US" sz="900" b="0" i="0" u="none" strike="noStrike" kern="1200" cap="none" spc="0" normalizeH="0" baseline="0" noProof="0" dirty="0">
              <a:ln>
                <a:noFill/>
              </a:ln>
              <a:solidFill>
                <a:srgbClr val="000000"/>
              </a:solidFill>
              <a:effectLst/>
              <a:uLnTx/>
              <a:uFillTx/>
              <a:latin typeface="Arial"/>
              <a:ea typeface="+mn-ea"/>
              <a:cs typeface="+mn-cs"/>
            </a:endParaRPr>
          </a:p>
        </p:txBody>
      </p:sp>
      <p:sp>
        <p:nvSpPr>
          <p:cNvPr id="11" name="Text Placeholder 2">
            <a:extLst>
              <a:ext uri="{FF2B5EF4-FFF2-40B4-BE49-F238E27FC236}">
                <a16:creationId xmlns:a16="http://schemas.microsoft.com/office/drawing/2014/main" id="{6B3B805F-0D89-ACCB-3889-F36BE4C48C8D}"/>
              </a:ext>
            </a:extLst>
          </p:cNvPr>
          <p:cNvSpPr txBox="1">
            <a:spLocks/>
          </p:cNvSpPr>
          <p:nvPr/>
        </p:nvSpPr>
        <p:spPr>
          <a:xfrm>
            <a:off x="187286" y="572881"/>
            <a:ext cx="12423740" cy="436608"/>
          </a:xfrm>
        </p:spPr>
        <p:txBody>
          <a:bodyPr/>
          <a:lst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a:lstStyle>
          <a:p>
            <a:r>
              <a:rPr lang="en-GB" sz="1400" dirty="0">
                <a:solidFill>
                  <a:srgbClr val="8A8A8D"/>
                </a:solidFill>
                <a:latin typeface="Arial"/>
              </a:rPr>
              <a:t>We’re up to good</a:t>
            </a:r>
            <a:endParaRPr lang="en-US" dirty="0"/>
          </a:p>
        </p:txBody>
      </p:sp>
      <p:graphicFrame>
        <p:nvGraphicFramePr>
          <p:cNvPr id="10" name="Table 5">
            <a:extLst>
              <a:ext uri="{FF2B5EF4-FFF2-40B4-BE49-F238E27FC236}">
                <a16:creationId xmlns:a16="http://schemas.microsoft.com/office/drawing/2014/main" id="{A97ACE42-1BE1-4BF4-A3FC-1107C2022E96}"/>
              </a:ext>
            </a:extLst>
          </p:cNvPr>
          <p:cNvGraphicFramePr>
            <a:graphicFrameLocks noGrp="1"/>
          </p:cNvGraphicFramePr>
          <p:nvPr>
            <p:extLst>
              <p:ext uri="{D42A27DB-BD31-4B8C-83A1-F6EECF244321}">
                <p14:modId xmlns:p14="http://schemas.microsoft.com/office/powerpoint/2010/main" val="825243061"/>
              </p:ext>
            </p:extLst>
          </p:nvPr>
        </p:nvGraphicFramePr>
        <p:xfrm>
          <a:off x="269999" y="1066910"/>
          <a:ext cx="6521325" cy="791871"/>
        </p:xfrm>
        <a:graphic>
          <a:graphicData uri="http://schemas.openxmlformats.org/drawingml/2006/table">
            <a:tbl>
              <a:tblPr firstRow="1" bandRow="1">
                <a:tableStyleId>{5C22544A-7EE6-4342-B048-85BDC9FD1C3A}</a:tableStyleId>
              </a:tblPr>
              <a:tblGrid>
                <a:gridCol w="961787">
                  <a:extLst>
                    <a:ext uri="{9D8B030D-6E8A-4147-A177-3AD203B41FA5}">
                      <a16:colId xmlns:a16="http://schemas.microsoft.com/office/drawing/2014/main" val="1043653864"/>
                    </a:ext>
                  </a:extLst>
                </a:gridCol>
                <a:gridCol w="1355256">
                  <a:extLst>
                    <a:ext uri="{9D8B030D-6E8A-4147-A177-3AD203B41FA5}">
                      <a16:colId xmlns:a16="http://schemas.microsoft.com/office/drawing/2014/main" val="1969532920"/>
                    </a:ext>
                  </a:extLst>
                </a:gridCol>
                <a:gridCol w="1905717">
                  <a:extLst>
                    <a:ext uri="{9D8B030D-6E8A-4147-A177-3AD203B41FA5}">
                      <a16:colId xmlns:a16="http://schemas.microsoft.com/office/drawing/2014/main" val="696929619"/>
                    </a:ext>
                  </a:extLst>
                </a:gridCol>
                <a:gridCol w="1080986">
                  <a:extLst>
                    <a:ext uri="{9D8B030D-6E8A-4147-A177-3AD203B41FA5}">
                      <a16:colId xmlns:a16="http://schemas.microsoft.com/office/drawing/2014/main" val="214587584"/>
                    </a:ext>
                  </a:extLst>
                </a:gridCol>
                <a:gridCol w="1217579">
                  <a:extLst>
                    <a:ext uri="{9D8B030D-6E8A-4147-A177-3AD203B41FA5}">
                      <a16:colId xmlns:a16="http://schemas.microsoft.com/office/drawing/2014/main" val="1729032941"/>
                    </a:ext>
                  </a:extLst>
                </a:gridCol>
              </a:tblGrid>
              <a:tr h="413963">
                <a:tc>
                  <a:txBody>
                    <a:bodyPr/>
                    <a:lstStyle/>
                    <a:p>
                      <a:pPr marL="0" algn="l" defTabSz="961844" rtl="0" eaLnBrk="1" latinLnBrk="0" hangingPunct="1">
                        <a:lnSpc>
                          <a:spcPct val="100000"/>
                        </a:lnSpc>
                      </a:pPr>
                      <a:r>
                        <a:rPr lang="en-GB" sz="1100" b="1" kern="1200" dirty="0">
                          <a:solidFill>
                            <a:schemeClr val="bg1"/>
                          </a:solidFill>
                          <a:latin typeface="+mn-lt"/>
                          <a:ea typeface="+mn-ea"/>
                          <a:cs typeface="+mn-cs"/>
                        </a:rPr>
                        <a:t>Sector</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l" defTabSz="961844" rtl="0" eaLnBrk="1" latinLnBrk="0" hangingPunct="1">
                        <a:lnSpc>
                          <a:spcPct val="100000"/>
                        </a:lnSpc>
                      </a:pPr>
                      <a:r>
                        <a:rPr lang="en-GB" sz="1100" b="1" kern="1200" dirty="0">
                          <a:solidFill>
                            <a:schemeClr val="bg1"/>
                          </a:solidFill>
                          <a:latin typeface="+mn-lt"/>
                          <a:ea typeface="+mn-ea"/>
                          <a:cs typeface="+mn-cs"/>
                        </a:rPr>
                        <a:t>Target Audience</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l" defTabSz="961844" rtl="0" eaLnBrk="1" latinLnBrk="0" hangingPunct="1">
                        <a:lnSpc>
                          <a:spcPct val="100000"/>
                        </a:lnSpc>
                      </a:pPr>
                      <a:r>
                        <a:rPr lang="en-GB" sz="1100" b="1" kern="1200" dirty="0">
                          <a:solidFill>
                            <a:schemeClr val="bg1"/>
                          </a:solidFill>
                          <a:latin typeface="+mn-lt"/>
                          <a:ea typeface="+mn-ea"/>
                          <a:cs typeface="+mn-cs"/>
                        </a:rPr>
                        <a:t>Package</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l" defTabSz="961844" rtl="0" eaLnBrk="1" latinLnBrk="0" hangingPunct="1">
                        <a:lnSpc>
                          <a:spcPct val="100000"/>
                        </a:lnSpc>
                      </a:pPr>
                      <a:r>
                        <a:rPr lang="en-GB" sz="1100" b="1" kern="1200" dirty="0">
                          <a:solidFill>
                            <a:schemeClr val="bg1"/>
                          </a:solidFill>
                          <a:latin typeface="+mn-lt"/>
                          <a:ea typeface="+mn-ea"/>
                          <a:cs typeface="+mn-cs"/>
                        </a:rPr>
                        <a:t>Media Agency</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l" defTabSz="961844" rtl="0" eaLnBrk="1" latinLnBrk="0" hangingPunct="1">
                        <a:lnSpc>
                          <a:spcPct val="100000"/>
                        </a:lnSpc>
                      </a:pPr>
                      <a:r>
                        <a:rPr lang="en-GB" sz="1100" b="1" kern="1200" dirty="0">
                          <a:solidFill>
                            <a:schemeClr val="bg1"/>
                          </a:solidFill>
                          <a:latin typeface="+mn-lt"/>
                          <a:ea typeface="+mn-ea"/>
                          <a:cs typeface="+mn-cs"/>
                        </a:rPr>
                        <a:t>Copy Length</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00483068"/>
                  </a:ext>
                </a:extLst>
              </a:tr>
              <a:tr h="365151">
                <a:tc>
                  <a:txBody>
                    <a:bodyPr/>
                    <a:lstStyle/>
                    <a:p>
                      <a:pPr algn="l"/>
                      <a:r>
                        <a:rPr lang="en-GB" sz="1100" b="0" kern="1200" dirty="0">
                          <a:solidFill>
                            <a:schemeClr val="bg1"/>
                          </a:solidFill>
                          <a:latin typeface="+mn-lt"/>
                          <a:ea typeface="+mn-ea"/>
                          <a:cs typeface="+mn-cs"/>
                        </a:rPr>
                        <a:t>Telecoms </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100" b="0" kern="1200" dirty="0">
                          <a:solidFill>
                            <a:schemeClr val="bg1"/>
                          </a:solidFill>
                          <a:latin typeface="+mn-lt"/>
                          <a:ea typeface="+mn-ea"/>
                          <a:cs typeface="+mn-cs"/>
                        </a:rPr>
                        <a:t>ABC1 Adults</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100" b="0" kern="1200" dirty="0">
                          <a:solidFill>
                            <a:schemeClr val="bg1"/>
                          </a:solidFill>
                          <a:latin typeface="+mn-lt"/>
                          <a:ea typeface="+mn-ea"/>
                          <a:cs typeface="+mn-cs"/>
                        </a:rPr>
                        <a:t>ABC1 AGP &amp; Film Pack</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100" b="0" kern="1200" dirty="0">
                          <a:solidFill>
                            <a:schemeClr val="bg1"/>
                          </a:solidFill>
                          <a:latin typeface="+mn-lt"/>
                          <a:ea typeface="+mn-ea"/>
                          <a:cs typeface="+mn-cs"/>
                        </a:rPr>
                        <a:t>MGOMD</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100" b="0" kern="1200" dirty="0">
                          <a:solidFill>
                            <a:schemeClr val="bg1"/>
                          </a:solidFill>
                          <a:latin typeface="+mn-lt"/>
                          <a:ea typeface="+mn-ea"/>
                          <a:cs typeface="+mn-cs"/>
                        </a:rPr>
                        <a:t>30” &amp; 60”</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60671331"/>
                  </a:ext>
                </a:extLst>
              </a:tr>
            </a:tbl>
          </a:graphicData>
        </a:graphic>
      </p:graphicFrame>
      <p:pic>
        <p:nvPicPr>
          <p:cNvPr id="4" name="Picture 3">
            <a:extLst>
              <a:ext uri="{FF2B5EF4-FFF2-40B4-BE49-F238E27FC236}">
                <a16:creationId xmlns:a16="http://schemas.microsoft.com/office/drawing/2014/main" id="{896A52A9-1726-8A55-C807-875DCC13DE4F}"/>
              </a:ext>
            </a:extLst>
          </p:cNvPr>
          <p:cNvPicPr>
            <a:picLocks noChangeAspect="1"/>
          </p:cNvPicPr>
          <p:nvPr/>
        </p:nvPicPr>
        <p:blipFill rotWithShape="1">
          <a:blip r:embed="rId3"/>
          <a:srcRect l="4374" r="3753"/>
          <a:stretch/>
        </p:blipFill>
        <p:spPr>
          <a:xfrm>
            <a:off x="7239376" y="461818"/>
            <a:ext cx="5682299" cy="2752367"/>
          </a:xfrm>
          <a:prstGeom prst="rect">
            <a:avLst/>
          </a:prstGeom>
        </p:spPr>
      </p:pic>
      <p:sp>
        <p:nvSpPr>
          <p:cNvPr id="6" name="TextBox 5">
            <a:extLst>
              <a:ext uri="{FF2B5EF4-FFF2-40B4-BE49-F238E27FC236}">
                <a16:creationId xmlns:a16="http://schemas.microsoft.com/office/drawing/2014/main" id="{5AE65D7A-852B-7008-D040-2286737653B0}"/>
              </a:ext>
            </a:extLst>
          </p:cNvPr>
          <p:cNvSpPr txBox="1"/>
          <p:nvPr/>
        </p:nvSpPr>
        <p:spPr>
          <a:xfrm rot="2162226">
            <a:off x="10465731" y="632075"/>
            <a:ext cx="3511913" cy="415498"/>
          </a:xfrm>
          <a:prstGeom prst="rect">
            <a:avLst/>
          </a:prstGeom>
          <a:solidFill>
            <a:srgbClr val="990000"/>
          </a:solidFill>
          <a:ln>
            <a:noFill/>
          </a:ln>
        </p:spPr>
        <p:txBody>
          <a:bodyPr wrap="square" rtlCol="0">
            <a:spAutoFit/>
          </a:bodyPr>
          <a:lstStyle/>
          <a:p>
            <a:pPr algn="ctr"/>
            <a:r>
              <a:rPr lang="en-GB" sz="1050" b="1" dirty="0">
                <a:solidFill>
                  <a:srgbClr val="FFFFFF"/>
                </a:solidFill>
              </a:rPr>
              <a:t>DCM Awards Nominee</a:t>
            </a:r>
          </a:p>
          <a:p>
            <a:pPr algn="ctr"/>
            <a:r>
              <a:rPr lang="en-GB" sz="1050" b="1" dirty="0">
                <a:solidFill>
                  <a:srgbClr val="FFFFFF"/>
                </a:solidFill>
              </a:rPr>
              <a:t>Best Use of Cinema (Large)</a:t>
            </a:r>
          </a:p>
        </p:txBody>
      </p:sp>
      <p:sp>
        <p:nvSpPr>
          <p:cNvPr id="5" name="TextBox 4">
            <a:extLst>
              <a:ext uri="{FF2B5EF4-FFF2-40B4-BE49-F238E27FC236}">
                <a16:creationId xmlns:a16="http://schemas.microsoft.com/office/drawing/2014/main" id="{3603B962-243B-B422-C433-5E2B76EB682B}"/>
              </a:ext>
            </a:extLst>
          </p:cNvPr>
          <p:cNvSpPr txBox="1"/>
          <p:nvPr/>
        </p:nvSpPr>
        <p:spPr>
          <a:xfrm>
            <a:off x="7182343" y="3359281"/>
            <a:ext cx="5739332" cy="3970318"/>
          </a:xfrm>
          <a:prstGeom prst="rect">
            <a:avLst/>
          </a:prstGeom>
          <a:noFill/>
          <a:ln>
            <a:noFill/>
          </a:ln>
        </p:spPr>
        <p:txBody>
          <a:bodyPr wrap="square" rtlCol="0">
            <a:spAutoFit/>
          </a:bodyPr>
          <a:lstStyle/>
          <a:p>
            <a:r>
              <a:rPr kumimoji="0" lang="en-GB" sz="1400" b="1" i="0" u="none" strike="noStrike" kern="1200" cap="none" spc="0" normalizeH="0" baseline="0" noProof="0" dirty="0">
                <a:ln>
                  <a:noFill/>
                </a:ln>
                <a:solidFill>
                  <a:srgbClr val="B6008D"/>
                </a:solidFill>
                <a:effectLst/>
                <a:uLnTx/>
                <a:uFillTx/>
                <a:latin typeface="Arial"/>
                <a:ea typeface="+mn-ea"/>
                <a:cs typeface="+mn-cs"/>
              </a:rPr>
              <a:t>Results</a:t>
            </a:r>
            <a:endParaRPr lang="en-GB" sz="1000" b="1" dirty="0">
              <a:solidFill>
                <a:schemeClr val="bg1"/>
              </a:solidFill>
            </a:endParaRPr>
          </a:p>
          <a:p>
            <a:endParaRPr lang="en-GB" sz="1200" dirty="0">
              <a:solidFill>
                <a:schemeClr val="bg1"/>
              </a:solidFill>
            </a:endParaRPr>
          </a:p>
          <a:p>
            <a:r>
              <a:rPr lang="en-GB" sz="1100" dirty="0">
                <a:solidFill>
                  <a:schemeClr val="bg1"/>
                </a:solidFill>
              </a:rPr>
              <a:t>The relaunch campaign has proven to be hugely successful for giffgaff with research showing that spontaneous awareness – the key campaign metric - increased by </a:t>
            </a:r>
            <a:r>
              <a:rPr lang="en-GB" sz="1100" b="1" dirty="0">
                <a:solidFill>
                  <a:schemeClr val="tx2"/>
                </a:solidFill>
              </a:rPr>
              <a:t>+3pts</a:t>
            </a:r>
            <a:r>
              <a:rPr lang="en-GB" sz="1100" dirty="0">
                <a:solidFill>
                  <a:schemeClr val="bg1"/>
                </a:solidFill>
              </a:rPr>
              <a:t> as an immediate result of the initial burst. The brand continued to see the cumulative effect of this campaign months later still smashing sales targets. </a:t>
            </a:r>
          </a:p>
          <a:p>
            <a:endParaRPr lang="en-GB" sz="1100" dirty="0">
              <a:solidFill>
                <a:schemeClr val="bg1"/>
              </a:solidFill>
            </a:endParaRPr>
          </a:p>
          <a:p>
            <a:r>
              <a:rPr lang="en-GB" sz="1100" dirty="0">
                <a:solidFill>
                  <a:schemeClr val="bg1"/>
                </a:solidFill>
              </a:rPr>
              <a:t>Cinema was a key part of the campaign’s success with the activity on the DCM estate communicating the key re-launch message to a broad audience and the contextual P&amp;D creative helping drive engagement and fame beyond the core message. </a:t>
            </a:r>
          </a:p>
          <a:p>
            <a:endParaRPr lang="en-GB" sz="1100" dirty="0">
              <a:solidFill>
                <a:schemeClr val="bg1"/>
              </a:solidFill>
            </a:endParaRPr>
          </a:p>
          <a:p>
            <a:r>
              <a:rPr lang="en-GB" sz="1100" dirty="0">
                <a:solidFill>
                  <a:schemeClr val="bg1"/>
                </a:solidFill>
              </a:rPr>
              <a:t>Research conducted by Differentology highlighted the impact of cinema across giffgaff’s key brand metrics:</a:t>
            </a:r>
          </a:p>
          <a:p>
            <a:endParaRPr lang="en-GB" sz="1100" dirty="0">
              <a:solidFill>
                <a:schemeClr val="bg1"/>
              </a:solidFill>
            </a:endParaRPr>
          </a:p>
          <a:p>
            <a:pPr marL="171450" indent="-171450">
              <a:lnSpc>
                <a:spcPct val="150000"/>
              </a:lnSpc>
              <a:buFont typeface="Symbol" panose="05050102010706020507" pitchFamily="18" charset="2"/>
              <a:buChar char="-"/>
            </a:pPr>
            <a:r>
              <a:rPr lang="en-GB" sz="1100" b="1" dirty="0">
                <a:solidFill>
                  <a:schemeClr val="tx2"/>
                </a:solidFill>
              </a:rPr>
              <a:t>+89% </a:t>
            </a:r>
            <a:r>
              <a:rPr lang="en-GB" sz="1100" dirty="0">
                <a:solidFill>
                  <a:schemeClr val="bg1"/>
                </a:solidFill>
              </a:rPr>
              <a:t>uplift in Brand familiarity</a:t>
            </a:r>
            <a:endParaRPr lang="en-GB" sz="1100" b="1" dirty="0">
              <a:solidFill>
                <a:schemeClr val="tx2"/>
              </a:solidFill>
            </a:endParaRPr>
          </a:p>
          <a:p>
            <a:pPr marL="171450" indent="-171450">
              <a:lnSpc>
                <a:spcPct val="150000"/>
              </a:lnSpc>
              <a:buFont typeface="Symbol" panose="05050102010706020507" pitchFamily="18" charset="2"/>
              <a:buChar char="-"/>
            </a:pPr>
            <a:r>
              <a:rPr lang="en-GB" sz="1100" b="1" dirty="0">
                <a:solidFill>
                  <a:schemeClr val="tx2"/>
                </a:solidFill>
              </a:rPr>
              <a:t>+38% </a:t>
            </a:r>
            <a:r>
              <a:rPr lang="en-GB" sz="1100" dirty="0">
                <a:solidFill>
                  <a:schemeClr val="bg1"/>
                </a:solidFill>
              </a:rPr>
              <a:t>uplift in Brand trust </a:t>
            </a:r>
          </a:p>
          <a:p>
            <a:pPr marL="171450" indent="-171450">
              <a:lnSpc>
                <a:spcPct val="150000"/>
              </a:lnSpc>
              <a:buFont typeface="Symbol" panose="05050102010706020507" pitchFamily="18" charset="2"/>
              <a:buChar char="-"/>
            </a:pPr>
            <a:r>
              <a:rPr lang="en-GB" sz="1100" b="1" dirty="0">
                <a:solidFill>
                  <a:schemeClr val="tx2"/>
                </a:solidFill>
              </a:rPr>
              <a:t>+63% </a:t>
            </a:r>
            <a:r>
              <a:rPr lang="en-GB" sz="1100" dirty="0">
                <a:solidFill>
                  <a:schemeClr val="bg1"/>
                </a:solidFill>
              </a:rPr>
              <a:t>uplift in consideration </a:t>
            </a:r>
          </a:p>
          <a:p>
            <a:pPr marL="171450" indent="-171450">
              <a:lnSpc>
                <a:spcPct val="150000"/>
              </a:lnSpc>
              <a:buFont typeface="Symbol" panose="05050102010706020507" pitchFamily="18" charset="2"/>
              <a:buChar char="-"/>
            </a:pPr>
            <a:r>
              <a:rPr lang="en-GB" sz="1100" b="1" dirty="0">
                <a:solidFill>
                  <a:schemeClr val="tx2"/>
                </a:solidFill>
              </a:rPr>
              <a:t>65%</a:t>
            </a:r>
            <a:r>
              <a:rPr lang="en-GB" sz="1100" dirty="0">
                <a:solidFill>
                  <a:schemeClr val="bg1"/>
                </a:solidFill>
              </a:rPr>
              <a:t> agreed they intended to take some form of action after seeing the ad</a:t>
            </a:r>
          </a:p>
          <a:p>
            <a:pPr marL="652373" lvl="1" indent="-171450">
              <a:buFont typeface="Arial" panose="020B0604020202020204" pitchFamily="34" charset="0"/>
              <a:buChar char="•"/>
            </a:pPr>
            <a:endParaRPr lang="en-GB" sz="1200" dirty="0">
              <a:solidFill>
                <a:schemeClr val="bg1"/>
              </a:solidFill>
            </a:endParaRPr>
          </a:p>
          <a:p>
            <a:pPr marL="766673" lvl="1" indent="-285750">
              <a:buFont typeface="Arial" panose="020B0604020202020204" pitchFamily="34" charset="0"/>
              <a:buChar char="•"/>
            </a:pPr>
            <a:endParaRPr lang="en-GB" sz="1600" dirty="0">
              <a:solidFill>
                <a:schemeClr val="bg1"/>
              </a:solidFill>
            </a:endParaRPr>
          </a:p>
        </p:txBody>
      </p:sp>
    </p:spTree>
    <p:extLst>
      <p:ext uri="{BB962C8B-B14F-4D97-AF65-F5344CB8AC3E}">
        <p14:creationId xmlns:p14="http://schemas.microsoft.com/office/powerpoint/2010/main" val="38750804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1_Blank with title">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DCM Default Presentation_widescreen" id="{8BEE6B09-292A-A146-8F9D-1B76002E7790}" vid="{0B0B607F-089B-6844-A8D9-24E3A5F3413A}"/>
    </a:ext>
  </a:extLst>
</a:theme>
</file>

<file path=ppt/theme/theme2.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0179E9E3-37F6-48A1-9F8E-150B0F8195F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0</TotalTime>
  <Words>486</Words>
  <Application>Microsoft Office PowerPoint</Application>
  <PresentationFormat>Custom</PresentationFormat>
  <Paragraphs>42</Paragraphs>
  <Slides>1</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9" baseType="lpstr">
      <vt:lpstr>Arial</vt:lpstr>
      <vt:lpstr>Century Gothic</vt:lpstr>
      <vt:lpstr>Impact</vt:lpstr>
      <vt:lpstr>Lucida Grande</vt:lpstr>
      <vt:lpstr>Symbol</vt:lpstr>
      <vt:lpstr>Wingdings</vt:lpstr>
      <vt:lpstr>1_Blank with title</vt:lpstr>
      <vt:lpstr>think-cell Slide</vt:lpstr>
      <vt:lpstr>Giffgaff</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2019-12-30T10:52:06Z</dcterms:created>
  <dcterms:modified xsi:type="dcterms:W3CDTF">2023-10-24T16:37:04Z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TC034606149991</vt:lpwstr>
  </property>
</Properties>
</file>