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Lst>
  <p:notesMasterIdLst>
    <p:notesMasterId r:id="rId4"/>
  </p:notesMasterIdLst>
  <p:handoutMasterIdLst>
    <p:handoutMasterId r:id="rId5"/>
  </p:handoutMasterIdLst>
  <p:sldIdLst>
    <p:sldId id="256" r:id="rId3"/>
  </p:sldIdLst>
  <p:sldSz cx="13442950" cy="7561263"/>
  <p:notesSz cx="6858000" cy="9144000"/>
  <p:custDataLst>
    <p:tags r:id="rId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C8C8"/>
    <a:srgbClr val="FFFFFF"/>
    <a:srgbClr val="8547AD"/>
    <a:srgbClr val="FAA212"/>
    <a:srgbClr val="CC910E"/>
    <a:srgbClr val="666263"/>
    <a:srgbClr val="0099A8"/>
    <a:srgbClr val="0094E7"/>
    <a:srgbClr val="FB344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3970" autoAdjust="0"/>
  </p:normalViewPr>
  <p:slideViewPr>
    <p:cSldViewPr snapToGrid="0">
      <p:cViewPr varScale="1">
        <p:scale>
          <a:sx n="58" d="100"/>
          <a:sy n="58" d="100"/>
        </p:scale>
        <p:origin x="556" y="40"/>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10/31/2022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10/31/2022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83590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92"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68"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7041-3EE2-4801-9E8E-F84DE3573325}"/>
              </a:ext>
            </a:extLst>
          </p:cNvPr>
          <p:cNvSpPr>
            <a:spLocks noGrp="1"/>
          </p:cNvSpPr>
          <p:nvPr>
            <p:ph type="title"/>
          </p:nvPr>
        </p:nvSpPr>
        <p:spPr/>
        <p:txBody>
          <a:bodyPr/>
          <a:lstStyle/>
          <a:p>
            <a:r>
              <a:rPr lang="en-US" sz="2800" dirty="0"/>
              <a:t>YouTube</a:t>
            </a:r>
          </a:p>
        </p:txBody>
      </p:sp>
      <p:sp>
        <p:nvSpPr>
          <p:cNvPr id="8" name="Text Placeholder 3">
            <a:extLst>
              <a:ext uri="{FF2B5EF4-FFF2-40B4-BE49-F238E27FC236}">
                <a16:creationId xmlns:a16="http://schemas.microsoft.com/office/drawing/2014/main" id="{9DABBF91-12FC-4598-85E9-071A93FDA9FF}"/>
              </a:ext>
            </a:extLst>
          </p:cNvPr>
          <p:cNvSpPr>
            <a:spLocks noGrp="1"/>
          </p:cNvSpPr>
          <p:nvPr>
            <p:ph type="body" sz="quarter" idx="27"/>
          </p:nvPr>
        </p:nvSpPr>
        <p:spPr>
          <a:xfrm>
            <a:off x="283273" y="2207061"/>
            <a:ext cx="6283149" cy="4691348"/>
          </a:xfrm>
        </p:spPr>
        <p:txBody>
          <a:bodyPr/>
          <a:lstStyle/>
          <a:p>
            <a:pPr>
              <a:lnSpc>
                <a:spcPct val="100000"/>
              </a:lnSpc>
              <a:buClr>
                <a:schemeClr val="bg1"/>
              </a:buClr>
            </a:pPr>
            <a:r>
              <a:rPr lang="en-US" dirty="0">
                <a:solidFill>
                  <a:schemeClr val="accent2"/>
                </a:solidFill>
              </a:rPr>
              <a:t>Background</a:t>
            </a:r>
            <a:br>
              <a:rPr lang="en-US" sz="1000" dirty="0">
                <a:solidFill>
                  <a:srgbClr val="FF0000"/>
                </a:solidFill>
              </a:rPr>
            </a:br>
            <a:endParaRPr lang="en-US" sz="1000" dirty="0">
              <a:solidFill>
                <a:srgbClr val="FF0000"/>
              </a:solidFill>
            </a:endParaRPr>
          </a:p>
          <a:p>
            <a:pPr marL="171450" indent="-171450">
              <a:lnSpc>
                <a:spcPct val="100000"/>
              </a:lnSpc>
              <a:buClr>
                <a:schemeClr val="bg1"/>
              </a:buClr>
              <a:buFont typeface="Lucida Grande"/>
              <a:buChar char="-"/>
            </a:pPr>
            <a:r>
              <a:rPr lang="en-GB" sz="1100" b="0" dirty="0">
                <a:solidFill>
                  <a:schemeClr val="bg1"/>
                </a:solidFill>
              </a:rPr>
              <a:t>Whilst YouTube remains an unparalleled force for long-form video, over recent years there has been a real shift in consumer behaviour towards shorter-form content and the likes of TikTok were surging in popularity. </a:t>
            </a:r>
          </a:p>
          <a:p>
            <a:pPr>
              <a:lnSpc>
                <a:spcPct val="100000"/>
              </a:lnSpc>
              <a:buClr>
                <a:schemeClr val="bg1"/>
              </a:buCl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YouTube launched its new snackable media platform - YouTube Shorts. The next generation of mobile-first creators would be able to create short, snappy and easily digestible content. YouTube then needed a big, bold launch campaign to break through the competition, </a:t>
            </a:r>
            <a:r>
              <a:rPr lang="en-GB" sz="1100" dirty="0">
                <a:solidFill>
                  <a:schemeClr val="accent2"/>
                </a:solidFill>
              </a:rPr>
              <a:t>drive attention </a:t>
            </a:r>
            <a:r>
              <a:rPr lang="en-GB" sz="1100" b="0" dirty="0">
                <a:solidFill>
                  <a:schemeClr val="bg1"/>
                </a:solidFill>
              </a:rPr>
              <a:t>and </a:t>
            </a:r>
            <a:r>
              <a:rPr lang="en-GB" sz="1100" dirty="0">
                <a:solidFill>
                  <a:schemeClr val="accent2"/>
                </a:solidFill>
              </a:rPr>
              <a:t>maximise awareness</a:t>
            </a:r>
            <a:r>
              <a:rPr lang="en-GB" sz="1100" b="0" dirty="0">
                <a:solidFill>
                  <a:schemeClr val="bg1"/>
                </a:solidFill>
              </a:rPr>
              <a:t>.</a:t>
            </a:r>
          </a:p>
          <a:p>
            <a:pPr marL="171450" indent="-171450">
              <a:lnSpc>
                <a:spcPct val="100000"/>
              </a:lnSpc>
              <a:buClr>
                <a:schemeClr val="bg1"/>
              </a:buClr>
              <a:buFont typeface="Lucida Grande"/>
              <a:buChar char="-"/>
            </a:pPr>
            <a:endParaRPr lang="en-GB" sz="1100" b="0" dirty="0">
              <a:solidFill>
                <a:schemeClr val="bg1"/>
              </a:solidFill>
            </a:endParaRPr>
          </a:p>
          <a:p>
            <a:pPr>
              <a:lnSpc>
                <a:spcPct val="100000"/>
              </a:lnSpc>
              <a:buClr>
                <a:schemeClr val="bg1"/>
              </a:buClr>
            </a:pPr>
            <a:r>
              <a:rPr kumimoji="0" lang="en-US" sz="1400" b="1" i="0" u="none" strike="noStrike" kern="1200" cap="none" spc="0" normalizeH="0" baseline="0" noProof="0" dirty="0">
                <a:ln>
                  <a:noFill/>
                </a:ln>
                <a:solidFill>
                  <a:srgbClr val="AC162C"/>
                </a:solidFill>
                <a:effectLst/>
                <a:uLnTx/>
                <a:uFillTx/>
                <a:latin typeface="Arial"/>
                <a:ea typeface="+mn-ea"/>
                <a:cs typeface="+mn-cs"/>
              </a:rPr>
              <a:t>Plan</a:t>
            </a:r>
            <a:endParaRPr lang="en-GB" sz="1100" b="0" dirty="0">
              <a:solidFill>
                <a:schemeClr val="bg1"/>
              </a:solidFill>
            </a:endParaRP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In partnership with DCM, YouTube was able to create a highly innovative Blipvert campaign that would disrupt the ad reel and generate intrigue around the launch of YouTube Shorts. Running as a sequence of 2 x 6” blips and a hero 20” AV creative, this format mimicked the 2 of 3 reel-like feel of the Shorts platform and helped YouTube dominate the cinema ad reel.</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Buying a 16-34 AGP ensure the campaign ran within the most relevant film content for the target 16-34 demo, giving the brand access to some of the biggest films of the year:</a:t>
            </a:r>
            <a:r>
              <a:rPr lang="en-GB" sz="1100" b="0" i="1" dirty="0">
                <a:solidFill>
                  <a:schemeClr val="bg1"/>
                </a:solidFill>
              </a:rPr>
              <a:t> No Time to Die, Shang-Chi and the Legend of the Ten Rings, and Venom: Let There Be Carnage.</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Alongside the on-screen activity, YouTube also bought into the foyer with cinema OOH panels reaching people in the foyers before the film. This not only allowed created multiple touchpoints across the cinema journey to drive frequency, but also extended reach to other cinemagoers who weren’t going to see one of the titles the campaign was running in.</a:t>
            </a:r>
          </a:p>
          <a:p>
            <a:pPr marL="171450" indent="-171450">
              <a:lnSpc>
                <a:spcPct val="100000"/>
              </a:lnSpc>
              <a:buClr>
                <a:schemeClr val="bg1"/>
              </a:buClr>
              <a:buFont typeface="Lucida Grande"/>
              <a:buChar char="-"/>
            </a:pPr>
            <a:endParaRPr lang="en-GB" sz="1000" b="0" dirty="0">
              <a:solidFill>
                <a:schemeClr val="bg1"/>
              </a:solidFill>
            </a:endParaRP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endParaRPr lang="en-GB" sz="1100" b="0" dirty="0">
              <a:solidFill>
                <a:schemeClr val="bg1"/>
              </a:solidFill>
            </a:endParaRPr>
          </a:p>
        </p:txBody>
      </p:sp>
      <p:sp>
        <p:nvSpPr>
          <p:cNvPr id="12" name="Text Placeholder 2">
            <a:extLst>
              <a:ext uri="{FF2B5EF4-FFF2-40B4-BE49-F238E27FC236}">
                <a16:creationId xmlns:a16="http://schemas.microsoft.com/office/drawing/2014/main" id="{B9B2EDB2-C1DA-4B6E-881D-EF51F8A0BB9D}"/>
              </a:ext>
            </a:extLst>
          </p:cNvPr>
          <p:cNvSpPr txBox="1">
            <a:spLocks/>
          </p:cNvSpPr>
          <p:nvPr/>
        </p:nvSpPr>
        <p:spPr>
          <a:xfrm>
            <a:off x="270000" y="629804"/>
            <a:ext cx="12423740" cy="436608"/>
          </a:xfrm>
          <a:prstGeom prst="rect">
            <a:avLst/>
          </a:prstGeom>
        </p:spPr>
        <p:txBody>
          <a:bodyPr vert="horz" lIns="0" tIns="0" rIns="0" bIns="0" rtlCol="0">
            <a:noAutofit/>
          </a:bodyPr>
          <a:lstStyle>
            <a:lvl1pPr indent="0">
              <a:lnSpc>
                <a:spcPts val="1500"/>
              </a:lnSpc>
              <a:spcBef>
                <a:spcPts val="0"/>
              </a:spcBef>
              <a:buClr>
                <a:srgbClr val="FFFFFF"/>
              </a:buClr>
              <a:buSzPct val="100000"/>
              <a:buFont typeface="Arial"/>
              <a:buNone/>
              <a:defRPr sz="1400" b="1" baseline="0">
                <a:solidFill>
                  <a:schemeClr val="accent6"/>
                </a:solidFill>
              </a:defRPr>
            </a:lvl1pPr>
            <a:lvl2pPr marL="0" indent="0">
              <a:lnSpc>
                <a:spcPts val="1900"/>
              </a:lnSpc>
              <a:spcBef>
                <a:spcPts val="0"/>
              </a:spcBef>
              <a:buClr>
                <a:srgbClr val="FFFFFF"/>
              </a:buClr>
              <a:buSzPct val="100000"/>
              <a:buFont typeface="Arial"/>
              <a:buNone/>
              <a:defRPr sz="1800" b="0">
                <a:solidFill>
                  <a:schemeClr val="bg1"/>
                </a:solidFill>
              </a:defRPr>
            </a:lvl2pPr>
            <a:lvl3pPr marL="0" indent="0">
              <a:lnSpc>
                <a:spcPts val="1500"/>
              </a:lnSpc>
              <a:spcBef>
                <a:spcPts val="0"/>
              </a:spcBef>
              <a:buClr>
                <a:srgbClr val="FFFFFF"/>
              </a:buClr>
              <a:buSzPct val="100000"/>
              <a:buFont typeface="Arial"/>
              <a:buNone/>
              <a:tabLst/>
              <a:defRPr sz="1400" b="1" baseline="0">
                <a:solidFill>
                  <a:schemeClr val="tx2"/>
                </a:solidFill>
              </a:defRPr>
            </a:lvl3pPr>
            <a:lvl4pPr marL="0" indent="0">
              <a:lnSpc>
                <a:spcPts val="1600"/>
              </a:lnSpc>
              <a:spcBef>
                <a:spcPts val="0"/>
              </a:spcBef>
              <a:buClr>
                <a:srgbClr val="FFFFFF"/>
              </a:buClr>
              <a:buSzPct val="100000"/>
              <a:buFont typeface="Arial"/>
              <a:buNone/>
              <a:tabLst/>
              <a:defRPr sz="1400" b="0">
                <a:solidFill>
                  <a:srgbClr val="000000"/>
                </a:solidFill>
              </a:defRPr>
            </a:lvl4pPr>
            <a:lvl5pPr marL="0" indent="0">
              <a:lnSpc>
                <a:spcPts val="1100"/>
              </a:lnSpc>
              <a:spcBef>
                <a:spcPts val="0"/>
              </a:spcBef>
              <a:buClr>
                <a:srgbClr val="FFFFFF"/>
              </a:buClr>
              <a:buSzPct val="100000"/>
              <a:buFont typeface="Arial"/>
              <a:buNone/>
              <a:tabLst/>
              <a:defRPr sz="1000" b="0">
                <a:solidFill>
                  <a:schemeClr val="accent6"/>
                </a:solidFill>
              </a:defRPr>
            </a:lvl5pPr>
            <a:lvl6pPr marL="2645074" indent="-240462">
              <a:lnSpc>
                <a:spcPct val="90000"/>
              </a:lnSpc>
              <a:spcBef>
                <a:spcPct val="30000"/>
              </a:spcBef>
              <a:buClr>
                <a:schemeClr val="accent6"/>
              </a:buClr>
              <a:buSzPct val="70000"/>
              <a:buFont typeface="Wingdings" panose="05000000000000000000" pitchFamily="2" charset="2"/>
              <a:buChar char="¤"/>
            </a:lvl6pPr>
            <a:lvl7pPr marL="3125997" indent="-240462">
              <a:lnSpc>
                <a:spcPct val="90000"/>
              </a:lnSpc>
              <a:spcBef>
                <a:spcPct val="30000"/>
              </a:spcBef>
              <a:buClr>
                <a:schemeClr val="accent6"/>
              </a:buClr>
              <a:buSzPct val="70000"/>
              <a:buFont typeface="Wingdings" panose="05000000000000000000" pitchFamily="2" charset="2"/>
              <a:buChar char="¤"/>
            </a:lvl7pPr>
            <a:lvl8pPr marL="3606920" indent="-240462">
              <a:lnSpc>
                <a:spcPct val="90000"/>
              </a:lnSpc>
              <a:spcBef>
                <a:spcPct val="30000"/>
              </a:spcBef>
              <a:buClr>
                <a:schemeClr val="accent6"/>
              </a:buClr>
              <a:buSzPct val="70000"/>
              <a:buFont typeface="Wingdings" panose="05000000000000000000" pitchFamily="2" charset="2"/>
              <a:buChar char="¤"/>
            </a:lvl8pPr>
            <a:lvl9pPr marL="4087842" indent="-240462">
              <a:lnSpc>
                <a:spcPct val="90000"/>
              </a:lnSpc>
              <a:spcBef>
                <a:spcPct val="30000"/>
              </a:spcBef>
              <a:buClr>
                <a:schemeClr val="accent6"/>
              </a:buClr>
              <a:buSzPct val="70000"/>
              <a:buFont typeface="Wingdings" panose="05000000000000000000" pitchFamily="2" charset="2"/>
              <a:buChar char="¤"/>
            </a:lvl9pPr>
          </a:lstStyle>
          <a:p>
            <a:pPr marL="0" marR="0" lvl="0" indent="0" algn="l" defTabSz="961844" rtl="0" eaLnBrk="1" fontAlgn="auto" latinLnBrk="0" hangingPunct="1">
              <a:lnSpc>
                <a:spcPts val="1500"/>
              </a:lnSpc>
              <a:spcBef>
                <a:spcPts val="0"/>
              </a:spcBef>
              <a:spcAft>
                <a:spcPts val="0"/>
              </a:spcAft>
              <a:buClr>
                <a:srgbClr val="FFFFFF"/>
              </a:buClr>
              <a:buSzPct val="100000"/>
              <a:buFont typeface="Arial"/>
              <a:buNone/>
              <a:tabLst/>
              <a:defRPr/>
            </a:pPr>
            <a:r>
              <a:rPr kumimoji="0" lang="en-US" sz="1400" b="1" i="0" u="none" strike="noStrike" kern="1200" cap="none" spc="0" normalizeH="0" baseline="0" noProof="0" dirty="0">
                <a:ln>
                  <a:noFill/>
                </a:ln>
                <a:solidFill>
                  <a:srgbClr val="8A8A8D"/>
                </a:solidFill>
                <a:effectLst/>
                <a:uLnTx/>
                <a:uFillTx/>
                <a:latin typeface="Arial"/>
                <a:ea typeface="+mn-ea"/>
                <a:cs typeface="+mn-cs"/>
              </a:rPr>
              <a:t>YouTube Shorts Launch</a:t>
            </a:r>
          </a:p>
        </p:txBody>
      </p:sp>
      <p:sp>
        <p:nvSpPr>
          <p:cNvPr id="14" name="Rectangle 13">
            <a:extLst>
              <a:ext uri="{FF2B5EF4-FFF2-40B4-BE49-F238E27FC236}">
                <a16:creationId xmlns:a16="http://schemas.microsoft.com/office/drawing/2014/main" id="{437DCF2B-DFEF-21CB-78BD-C35D79C7D05F}"/>
              </a:ext>
            </a:extLst>
          </p:cNvPr>
          <p:cNvSpPr/>
          <p:nvPr/>
        </p:nvSpPr>
        <p:spPr>
          <a:xfrm>
            <a:off x="-19049" y="7199162"/>
            <a:ext cx="13442949" cy="230832"/>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a:ea typeface="+mn-ea"/>
                <a:cs typeface="+mn-cs"/>
              </a:rPr>
              <a:t>Source: </a:t>
            </a:r>
            <a:r>
              <a:rPr kumimoji="0" lang="en-GB" sz="900" b="0" i="0" u="none" strike="noStrike" kern="1200" cap="none" spc="0" normalizeH="0" baseline="0" noProof="0" dirty="0" err="1">
                <a:ln>
                  <a:noFill/>
                </a:ln>
                <a:solidFill>
                  <a:srgbClr val="000000"/>
                </a:solidFill>
                <a:effectLst/>
                <a:uLnTx/>
                <a:uFillTx/>
                <a:latin typeface="Arial"/>
                <a:ea typeface="+mn-ea"/>
                <a:cs typeface="+mn-cs"/>
              </a:rPr>
              <a:t>Youtube</a:t>
            </a:r>
            <a:r>
              <a:rPr kumimoji="0" lang="en-GB" sz="900" b="0" i="0" u="none" strike="noStrike" kern="1200" cap="none" spc="0" normalizeH="0" baseline="0" noProof="0" dirty="0">
                <a:ln>
                  <a:noFill/>
                </a:ln>
                <a:solidFill>
                  <a:srgbClr val="000000"/>
                </a:solidFill>
                <a:effectLst/>
                <a:uLnTx/>
                <a:uFillTx/>
                <a:latin typeface="Arial"/>
                <a:ea typeface="+mn-ea"/>
                <a:cs typeface="+mn-cs"/>
              </a:rPr>
              <a:t> DCM Awards Entry</a:t>
            </a: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p:txBody>
      </p:sp>
      <p:pic>
        <p:nvPicPr>
          <p:cNvPr id="6" name="Picture 5" descr="Graphical user interface, application&#10;&#10;Description automatically generated">
            <a:extLst>
              <a:ext uri="{FF2B5EF4-FFF2-40B4-BE49-F238E27FC236}">
                <a16:creationId xmlns:a16="http://schemas.microsoft.com/office/drawing/2014/main" id="{22B9F38B-510E-84D5-DF00-58DE54ABA4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8111" y="503699"/>
            <a:ext cx="4604340" cy="3082448"/>
          </a:xfrm>
          <a:prstGeom prst="rect">
            <a:avLst/>
          </a:prstGeom>
        </p:spPr>
      </p:pic>
      <p:sp>
        <p:nvSpPr>
          <p:cNvPr id="7" name="TextBox 6">
            <a:extLst>
              <a:ext uri="{FF2B5EF4-FFF2-40B4-BE49-F238E27FC236}">
                <a16:creationId xmlns:a16="http://schemas.microsoft.com/office/drawing/2014/main" id="{D9DBBC44-541F-C1FD-BD03-C7B322198085}"/>
              </a:ext>
            </a:extLst>
          </p:cNvPr>
          <p:cNvSpPr txBox="1"/>
          <p:nvPr/>
        </p:nvSpPr>
        <p:spPr>
          <a:xfrm>
            <a:off x="7185374" y="3591324"/>
            <a:ext cx="5974303" cy="3456074"/>
          </a:xfrm>
          <a:prstGeom prst="rect">
            <a:avLst/>
          </a:prstGeom>
          <a:noFill/>
          <a:ln>
            <a:noFill/>
          </a:ln>
        </p:spPr>
        <p:txBody>
          <a:bodyPr wrap="square">
            <a:spAutoFit/>
          </a:bodyPr>
          <a:lstStyle/>
          <a:p>
            <a:pPr>
              <a:spcBef>
                <a:spcPts val="1100"/>
              </a:spcBef>
              <a:buClr>
                <a:schemeClr val="bg1"/>
              </a:buClr>
              <a:buSzPct val="100000"/>
            </a:pPr>
            <a:r>
              <a:rPr lang="en-GB" sz="1400" b="1" kern="1000" dirty="0">
                <a:solidFill>
                  <a:schemeClr val="accent2"/>
                </a:solidFill>
                <a:latin typeface="Arial"/>
                <a:cs typeface="Arial"/>
              </a:rPr>
              <a:t>Results</a:t>
            </a:r>
          </a:p>
          <a:p>
            <a:pPr>
              <a:lnSpc>
                <a:spcPct val="150000"/>
              </a:lnSpc>
              <a:spcBef>
                <a:spcPts val="1100"/>
              </a:spcBef>
              <a:buClr>
                <a:schemeClr val="bg1"/>
              </a:buClr>
              <a:buSzPct val="100000"/>
            </a:pPr>
            <a:r>
              <a:rPr lang="en-GB" sz="1100" dirty="0">
                <a:solidFill>
                  <a:schemeClr val="bg1"/>
                </a:solidFill>
              </a:rPr>
              <a:t>Cinema performed brilliantly with the campaign over-delivering by 200k admissions, and with a total of 600k cinemagoers seeing the OOH panels within the foyer. </a:t>
            </a:r>
          </a:p>
          <a:p>
            <a:pPr>
              <a:lnSpc>
                <a:spcPct val="150000"/>
              </a:lnSpc>
              <a:spcBef>
                <a:spcPts val="1100"/>
              </a:spcBef>
              <a:buClr>
                <a:schemeClr val="bg1"/>
              </a:buClr>
              <a:buSzPct val="100000"/>
            </a:pPr>
            <a:r>
              <a:rPr lang="en-GB" sz="1100" dirty="0">
                <a:solidFill>
                  <a:schemeClr val="bg1"/>
                </a:solidFill>
              </a:rPr>
              <a:t>Overall, it was a successful campaign and exposure to the cinema meant that YouTube were able to deliver on key brand metrics, including driving attention and maximising awareness to their target audience of young adults. </a:t>
            </a:r>
          </a:p>
          <a:p>
            <a:pPr algn="ctr">
              <a:lnSpc>
                <a:spcPct val="150000"/>
              </a:lnSpc>
              <a:spcBef>
                <a:spcPts val="1100"/>
              </a:spcBef>
              <a:buClr>
                <a:schemeClr val="bg1"/>
              </a:buClr>
              <a:buSzPct val="100000"/>
            </a:pPr>
            <a:r>
              <a:rPr lang="en-GB" sz="1100" b="0" i="1" dirty="0">
                <a:solidFill>
                  <a:schemeClr val="bg1">
                    <a:lumMod val="65000"/>
                    <a:lumOff val="35000"/>
                  </a:schemeClr>
                </a:solidFill>
              </a:rPr>
              <a:t>“We were very pleased to see the collaborative work with DCM to create unique blipvert formats to reflect our assets and overall new platform content. Overall, it was great launch of Shorts across cinema with stellar admissions and footfall over-delivery!”  </a:t>
            </a:r>
          </a:p>
          <a:p>
            <a:pPr algn="ctr">
              <a:lnSpc>
                <a:spcPct val="150000"/>
              </a:lnSpc>
              <a:spcBef>
                <a:spcPts val="1100"/>
              </a:spcBef>
              <a:buClr>
                <a:schemeClr val="bg1"/>
              </a:buClr>
              <a:buSzPct val="100000"/>
            </a:pPr>
            <a:r>
              <a:rPr lang="en-GB" sz="1100" i="1" dirty="0">
                <a:solidFill>
                  <a:schemeClr val="bg1">
                    <a:lumMod val="65000"/>
                    <a:lumOff val="35000"/>
                  </a:schemeClr>
                </a:solidFill>
              </a:rPr>
              <a:t>Adam Burrows (Head of User &amp; Subscriptions Marketing, UK at YouTube)</a:t>
            </a:r>
          </a:p>
          <a:p>
            <a:pPr marL="171450" indent="-171450">
              <a:spcBef>
                <a:spcPts val="1100"/>
              </a:spcBef>
              <a:buClr>
                <a:schemeClr val="bg1"/>
              </a:buClr>
              <a:buSzPct val="100000"/>
              <a:buFont typeface="Lucida Grande"/>
              <a:buChar char="-"/>
            </a:pPr>
            <a:endParaRPr lang="en-GB" sz="1100" b="0" dirty="0">
              <a:solidFill>
                <a:schemeClr val="bg1"/>
              </a:solidFill>
            </a:endParaRPr>
          </a:p>
        </p:txBody>
      </p:sp>
      <p:cxnSp>
        <p:nvCxnSpPr>
          <p:cNvPr id="13" name="Straight Connector 12">
            <a:extLst>
              <a:ext uri="{FF2B5EF4-FFF2-40B4-BE49-F238E27FC236}">
                <a16:creationId xmlns:a16="http://schemas.microsoft.com/office/drawing/2014/main" id="{6AE271B3-BB1A-FC4C-74DD-4655E2461404}"/>
              </a:ext>
            </a:extLst>
          </p:cNvPr>
          <p:cNvCxnSpPr/>
          <p:nvPr/>
        </p:nvCxnSpPr>
        <p:spPr>
          <a:xfrm>
            <a:off x="6947314" y="412792"/>
            <a:ext cx="0" cy="6346711"/>
          </a:xfrm>
          <a:prstGeom prst="line">
            <a:avLst/>
          </a:prstGeom>
        </p:spPr>
        <p:style>
          <a:lnRef idx="1">
            <a:schemeClr val="accent2"/>
          </a:lnRef>
          <a:fillRef idx="0">
            <a:schemeClr val="accent2"/>
          </a:fillRef>
          <a:effectRef idx="0">
            <a:schemeClr val="accent2"/>
          </a:effectRef>
          <a:fontRef idx="minor">
            <a:schemeClr val="tx1"/>
          </a:fontRef>
        </p:style>
      </p:cxnSp>
      <p:graphicFrame>
        <p:nvGraphicFramePr>
          <p:cNvPr id="10" name="Table 5">
            <a:extLst>
              <a:ext uri="{FF2B5EF4-FFF2-40B4-BE49-F238E27FC236}">
                <a16:creationId xmlns:a16="http://schemas.microsoft.com/office/drawing/2014/main" id="{F27F2491-1C1A-4911-80EA-51B3C313D6CE}"/>
              </a:ext>
            </a:extLst>
          </p:cNvPr>
          <p:cNvGraphicFramePr>
            <a:graphicFrameLocks noGrp="1"/>
          </p:cNvGraphicFramePr>
          <p:nvPr>
            <p:extLst>
              <p:ext uri="{D42A27DB-BD31-4B8C-83A1-F6EECF244321}">
                <p14:modId xmlns:p14="http://schemas.microsoft.com/office/powerpoint/2010/main" val="1742602671"/>
              </p:ext>
            </p:extLst>
          </p:nvPr>
        </p:nvGraphicFramePr>
        <p:xfrm>
          <a:off x="244588" y="899226"/>
          <a:ext cx="6546736" cy="1140202"/>
        </p:xfrm>
        <a:graphic>
          <a:graphicData uri="http://schemas.openxmlformats.org/drawingml/2006/table">
            <a:tbl>
              <a:tblPr firstRow="1" bandRow="1">
                <a:tableStyleId>{5C22544A-7EE6-4342-B048-85BDC9FD1C3A}</a:tableStyleId>
              </a:tblPr>
              <a:tblGrid>
                <a:gridCol w="1309347">
                  <a:extLst>
                    <a:ext uri="{9D8B030D-6E8A-4147-A177-3AD203B41FA5}">
                      <a16:colId xmlns:a16="http://schemas.microsoft.com/office/drawing/2014/main" val="1043653864"/>
                    </a:ext>
                  </a:extLst>
                </a:gridCol>
                <a:gridCol w="1370234">
                  <a:extLst>
                    <a:ext uri="{9D8B030D-6E8A-4147-A177-3AD203B41FA5}">
                      <a16:colId xmlns:a16="http://schemas.microsoft.com/office/drawing/2014/main" val="1969532920"/>
                    </a:ext>
                  </a:extLst>
                </a:gridCol>
                <a:gridCol w="1248461">
                  <a:extLst>
                    <a:ext uri="{9D8B030D-6E8A-4147-A177-3AD203B41FA5}">
                      <a16:colId xmlns:a16="http://schemas.microsoft.com/office/drawing/2014/main" val="696929619"/>
                    </a:ext>
                  </a:extLst>
                </a:gridCol>
                <a:gridCol w="1309347">
                  <a:extLst>
                    <a:ext uri="{9D8B030D-6E8A-4147-A177-3AD203B41FA5}">
                      <a16:colId xmlns:a16="http://schemas.microsoft.com/office/drawing/2014/main" val="214587584"/>
                    </a:ext>
                  </a:extLst>
                </a:gridCol>
                <a:gridCol w="1309347">
                  <a:extLst>
                    <a:ext uri="{9D8B030D-6E8A-4147-A177-3AD203B41FA5}">
                      <a16:colId xmlns:a16="http://schemas.microsoft.com/office/drawing/2014/main" val="1729032941"/>
                    </a:ext>
                  </a:extLst>
                </a:gridCol>
              </a:tblGrid>
              <a:tr h="331165">
                <a:tc gridSpan="5">
                  <a: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lang="en-GB" sz="1800" b="1" dirty="0">
                        <a:solidFill>
                          <a:schemeClr val="accent2"/>
                        </a:solidFill>
                      </a:endParaRPr>
                    </a:p>
                  </a:txBody>
                  <a:tcPr>
                    <a:lnL w="12700" cmpd="sng">
                      <a:noFill/>
                    </a:lnL>
                    <a:lnR w="12700" cmpd="sng">
                      <a:noFill/>
                    </a:lnR>
                    <a:lnT w="127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09395326"/>
                  </a:ext>
                </a:extLst>
              </a:tr>
              <a:tr h="362962">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Target Audiences</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62962">
                <a:tc>
                  <a:txBody>
                    <a:bodyPr/>
                    <a:lstStyle/>
                    <a:p>
                      <a:pPr algn="l"/>
                      <a:r>
                        <a:rPr lang="en-GB" sz="1050" b="0" kern="1200" dirty="0">
                          <a:solidFill>
                            <a:schemeClr val="bg1"/>
                          </a:solidFill>
                          <a:latin typeface="+mn-lt"/>
                          <a:ea typeface="+mn-ea"/>
                          <a:cs typeface="+mn-cs"/>
                        </a:rPr>
                        <a:t>Entertainment &amp;</a:t>
                      </a:r>
                    </a:p>
                    <a:p>
                      <a:pPr algn="l"/>
                      <a:r>
                        <a:rPr lang="en-GB" sz="1050" b="0" kern="1200" dirty="0">
                          <a:solidFill>
                            <a:schemeClr val="bg1"/>
                          </a:solidFill>
                          <a:latin typeface="+mn-lt"/>
                          <a:ea typeface="+mn-ea"/>
                          <a:cs typeface="+mn-cs"/>
                        </a:rPr>
                        <a:t>Leisure</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16-34s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16-34 AGP</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OMD UK</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6” Blips + 20”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Tree>
    <p:extLst>
      <p:ext uri="{BB962C8B-B14F-4D97-AF65-F5344CB8AC3E}">
        <p14:creationId xmlns:p14="http://schemas.microsoft.com/office/powerpoint/2010/main" val="38750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433</Words>
  <Application>Microsoft Office PowerPoint</Application>
  <PresentationFormat>Custom</PresentationFormat>
  <Paragraphs>33</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Century Gothic</vt:lpstr>
      <vt:lpstr>Impact</vt:lpstr>
      <vt:lpstr>Lucida Grande</vt:lpstr>
      <vt:lpstr>Wingdings</vt:lpstr>
      <vt:lpstr>1_Blank with title</vt:lpstr>
      <vt:lpstr>think-cell Slide</vt:lpstr>
      <vt:lpstr>YouTube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2022-10-31T15:15:22Z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