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1"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9E9"/>
    <a:srgbClr val="D7BB77"/>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53" d="100"/>
          <a:sy n="53" d="100"/>
        </p:scale>
        <p:origin x="90" y="117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11/14/2024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0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867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12.bin"/><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vmlDrawing" Target="../drawings/vmlDrawing12.v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7.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3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vmlDrawing" Target="../drawings/vmlDrawing29.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oleObject" Target="../embeddings/oleObject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9"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7653"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9701"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69411A0-2DF7-E310-529E-A778AC471601}"/>
              </a:ext>
            </a:extLst>
          </p:cNvPr>
          <p:cNvSpPr>
            <a:spLocks noGrp="1"/>
          </p:cNvSpPr>
          <p:nvPr>
            <p:ph type="body" sz="quarter" idx="31"/>
          </p:nvPr>
        </p:nvSpPr>
        <p:spPr/>
        <p:txBody>
          <a:bodyPr/>
          <a:lstStyle/>
          <a:p>
            <a:r>
              <a:rPr lang="en-GB" dirty="0"/>
              <a:t>‘Blade Masters’</a:t>
            </a:r>
          </a:p>
        </p:txBody>
      </p:sp>
      <p:sp>
        <p:nvSpPr>
          <p:cNvPr id="11" name="Title 10">
            <a:extLst>
              <a:ext uri="{FF2B5EF4-FFF2-40B4-BE49-F238E27FC236}">
                <a16:creationId xmlns:a16="http://schemas.microsoft.com/office/drawing/2014/main" id="{9B833365-B874-D40D-090A-DF0C9F0D2B18}"/>
              </a:ext>
            </a:extLst>
          </p:cNvPr>
          <p:cNvSpPr>
            <a:spLocks noGrp="1"/>
          </p:cNvSpPr>
          <p:nvPr>
            <p:ph type="title"/>
          </p:nvPr>
        </p:nvSpPr>
        <p:spPr/>
        <p:txBody>
          <a:bodyPr/>
          <a:lstStyle/>
          <a:p>
            <a:r>
              <a:rPr lang="en-GB" dirty="0"/>
              <a:t>WILKINSON SWORD</a:t>
            </a:r>
          </a:p>
        </p:txBody>
      </p:sp>
      <p:sp>
        <p:nvSpPr>
          <p:cNvPr id="30" name="Rectangle 29">
            <a:extLst>
              <a:ext uri="{FF2B5EF4-FFF2-40B4-BE49-F238E27FC236}">
                <a16:creationId xmlns:a16="http://schemas.microsoft.com/office/drawing/2014/main" id="{25405DEF-FB84-E8C4-0582-BD28DCC475C6}"/>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Wilkinson Sword. Conducted by; Differentology July 2024. </a:t>
            </a:r>
          </a:p>
          <a:p>
            <a:pPr algn="r" defTabSz="654246">
              <a:defRPr/>
            </a:pPr>
            <a:r>
              <a:rPr lang="en-US" sz="800" dirty="0">
                <a:solidFill>
                  <a:srgbClr val="000000"/>
                </a:solidFill>
                <a:latin typeface="Arial"/>
              </a:rPr>
              <a:t>Uplifts are control (not exposed to ad in cinema)</a:t>
            </a:r>
            <a:r>
              <a:rPr lang="en-US" sz="800" dirty="0">
                <a:solidFill>
                  <a:srgbClr val="000000"/>
                </a:solidFill>
              </a:rPr>
              <a:t> vs test (exposed to ad in cinema)</a:t>
            </a:r>
            <a:endParaRPr lang="en-US" sz="800" dirty="0">
              <a:solidFill>
                <a:srgbClr val="000000"/>
              </a:solidFill>
              <a:latin typeface="Arial"/>
            </a:endParaRPr>
          </a:p>
        </p:txBody>
      </p:sp>
      <p:graphicFrame>
        <p:nvGraphicFramePr>
          <p:cNvPr id="38" name="Table 5">
            <a:extLst>
              <a:ext uri="{FF2B5EF4-FFF2-40B4-BE49-F238E27FC236}">
                <a16:creationId xmlns:a16="http://schemas.microsoft.com/office/drawing/2014/main" id="{8FB2E980-A3C8-88FE-6584-1E6BD4D70546}"/>
              </a:ext>
            </a:extLst>
          </p:cNvPr>
          <p:cNvGraphicFramePr>
            <a:graphicFrameLocks noGrp="1"/>
          </p:cNvGraphicFramePr>
          <p:nvPr>
            <p:extLst>
              <p:ext uri="{D42A27DB-BD31-4B8C-83A1-F6EECF244321}">
                <p14:modId xmlns:p14="http://schemas.microsoft.com/office/powerpoint/2010/main" val="2823341015"/>
              </p:ext>
            </p:extLst>
          </p:nvPr>
        </p:nvGraphicFramePr>
        <p:xfrm>
          <a:off x="211441" y="971021"/>
          <a:ext cx="6451476" cy="624659"/>
        </p:xfrm>
        <a:graphic>
          <a:graphicData uri="http://schemas.openxmlformats.org/drawingml/2006/table">
            <a:tbl>
              <a:tblPr firstRow="1" bandRow="1">
                <a:tableStyleId>{5C22544A-7EE6-4342-B048-85BDC9FD1C3A}</a:tableStyleId>
              </a:tblPr>
              <a:tblGrid>
                <a:gridCol w="1044451">
                  <a:extLst>
                    <a:ext uri="{9D8B030D-6E8A-4147-A177-3AD203B41FA5}">
                      <a16:colId xmlns:a16="http://schemas.microsoft.com/office/drawing/2014/main" val="1043653864"/>
                    </a:ext>
                  </a:extLst>
                </a:gridCol>
                <a:gridCol w="1419225">
                  <a:extLst>
                    <a:ext uri="{9D8B030D-6E8A-4147-A177-3AD203B41FA5}">
                      <a16:colId xmlns:a16="http://schemas.microsoft.com/office/drawing/2014/main" val="1430915649"/>
                    </a:ext>
                  </a:extLst>
                </a:gridCol>
                <a:gridCol w="1286990">
                  <a:extLst>
                    <a:ext uri="{9D8B030D-6E8A-4147-A177-3AD203B41FA5}">
                      <a16:colId xmlns:a16="http://schemas.microsoft.com/office/drawing/2014/main" val="1969532920"/>
                    </a:ext>
                  </a:extLst>
                </a:gridCol>
                <a:gridCol w="1605688">
                  <a:extLst>
                    <a:ext uri="{9D8B030D-6E8A-4147-A177-3AD203B41FA5}">
                      <a16:colId xmlns:a16="http://schemas.microsoft.com/office/drawing/2014/main" val="696929619"/>
                    </a:ext>
                  </a:extLst>
                </a:gridCol>
                <a:gridCol w="1095122">
                  <a:extLst>
                    <a:ext uri="{9D8B030D-6E8A-4147-A177-3AD203B41FA5}">
                      <a16:colId xmlns:a16="http://schemas.microsoft.com/office/drawing/2014/main" val="214587584"/>
                    </a:ext>
                  </a:extLst>
                </a:gridCol>
              </a:tblGrid>
              <a:tr h="360875">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63784">
                <a:tc>
                  <a:txBody>
                    <a:bodyPr/>
                    <a:lstStyle/>
                    <a:p>
                      <a:pPr algn="ctr" fontAlgn="ctr"/>
                      <a:r>
                        <a:rPr lang="en-GB" sz="1050" b="0" i="0" u="none" strike="noStrike" dirty="0">
                          <a:solidFill>
                            <a:srgbClr val="000000"/>
                          </a:solidFill>
                          <a:effectLst/>
                          <a:latin typeface="+mn-lt"/>
                        </a:rPr>
                        <a:t>Personal Care</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18-34 Men</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Film Pack</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VCCP</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30”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AFE07F1B-5BFA-5E76-6595-F952AA5868F6}"/>
              </a:ext>
            </a:extLst>
          </p:cNvPr>
          <p:cNvSpPr txBox="1">
            <a:spLocks/>
          </p:cNvSpPr>
          <p:nvPr/>
        </p:nvSpPr>
        <p:spPr bwMode="gray">
          <a:xfrm>
            <a:off x="152883" y="1664583"/>
            <a:ext cx="6510034" cy="519608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altLang="en-US" sz="1100" dirty="0">
                <a:solidFill>
                  <a:schemeClr val="bg2"/>
                </a:solidFill>
                <a:latin typeface="Arial" pitchFamily="34" charset="0"/>
                <a:cs typeface="Arial" pitchFamily="34" charset="0"/>
              </a:rPr>
              <a:t>BACKGROUND</a:t>
            </a:r>
          </a:p>
          <a:p>
            <a:pPr>
              <a:lnSpc>
                <a:spcPct val="150000"/>
              </a:lnSpc>
            </a:pPr>
            <a:r>
              <a:rPr lang="en-GB" altLang="en-US" sz="1100" b="0" dirty="0">
                <a:solidFill>
                  <a:schemeClr val="bg1"/>
                </a:solidFill>
                <a:latin typeface="Arial" pitchFamily="34" charset="0"/>
                <a:cs typeface="Arial" pitchFamily="34" charset="0"/>
              </a:rPr>
              <a:t>Struggling to stand out against their competitors in the market, Wilkinson Sword knew they had to find a way to impactfully reach their target audience of 18-34 males. Looking to launch a new creative that would promote the quality of its products and good value credentials Wilkinson Sword ultimately wanted to re-assert the brand as high-quality and drive awareness &amp; purchase consideration.</a:t>
            </a:r>
          </a:p>
          <a:p>
            <a:pPr>
              <a:lnSpc>
                <a:spcPct val="150000"/>
              </a:lnSpc>
            </a:pPr>
            <a:endParaRPr lang="en-GB" altLang="en-US" sz="1100" b="0" dirty="0">
              <a:solidFill>
                <a:schemeClr val="accent2"/>
              </a:solidFill>
              <a:latin typeface="Arial" pitchFamily="34" charset="0"/>
              <a:cs typeface="Arial" pitchFamily="34" charset="0"/>
            </a:endParaRPr>
          </a:p>
          <a:p>
            <a:pPr>
              <a:lnSpc>
                <a:spcPct val="150000"/>
              </a:lnSpc>
            </a:pPr>
            <a:r>
              <a:rPr lang="en-GB" altLang="en-US" sz="1100" dirty="0">
                <a:solidFill>
                  <a:schemeClr val="bg2"/>
                </a:solidFill>
                <a:latin typeface="Arial" pitchFamily="34" charset="0"/>
                <a:cs typeface="Arial" pitchFamily="34" charset="0"/>
              </a:rPr>
              <a:t>PLAN</a:t>
            </a:r>
          </a:p>
          <a:p>
            <a:pPr>
              <a:lnSpc>
                <a:spcPct val="150000"/>
              </a:lnSpc>
            </a:pPr>
            <a:r>
              <a:rPr lang="en-GB" altLang="en-US" sz="1100" b="0" dirty="0">
                <a:solidFill>
                  <a:schemeClr val="bg1"/>
                </a:solidFill>
                <a:latin typeface="Arial" pitchFamily="34" charset="0"/>
                <a:cs typeface="Arial" pitchFamily="34" charset="0"/>
              </a:rPr>
              <a:t>Creatively, Wilkinson Sword wanted to comedically showcase the message of being ‘Blade Masters since 1772’, highlighting how its products are more reliable than others the market. Wanting to maximise reach in an attentive and engaging environment, Wilkinson Sword introduced cinema to the wider media plan for the first time, knowing it would also be an efficient way to reach a young men given the release of </a:t>
            </a:r>
            <a:r>
              <a:rPr lang="en-GB" altLang="en-US" sz="1100" b="0" i="1" dirty="0">
                <a:solidFill>
                  <a:schemeClr val="bg1"/>
                </a:solidFill>
                <a:latin typeface="Arial" pitchFamily="34" charset="0"/>
                <a:cs typeface="Arial" pitchFamily="34" charset="0"/>
              </a:rPr>
              <a:t>Deadpool &amp; Wolverine. </a:t>
            </a:r>
          </a:p>
          <a:p>
            <a:pPr>
              <a:lnSpc>
                <a:spcPct val="150000"/>
              </a:lnSpc>
            </a:pPr>
            <a:endParaRPr lang="en-GB" altLang="en-US" sz="1100" b="0" i="1" dirty="0">
              <a:solidFill>
                <a:schemeClr val="bg1"/>
              </a:solidFill>
              <a:latin typeface="Arial" pitchFamily="34" charset="0"/>
              <a:cs typeface="Arial" pitchFamily="34" charset="0"/>
            </a:endParaRPr>
          </a:p>
          <a:p>
            <a:pPr>
              <a:lnSpc>
                <a:spcPct val="150000"/>
              </a:lnSpc>
            </a:pPr>
            <a:r>
              <a:rPr lang="en-GB" altLang="en-US" sz="1100" b="0" dirty="0">
                <a:solidFill>
                  <a:schemeClr val="bg1"/>
                </a:solidFill>
                <a:latin typeface="Arial" pitchFamily="34" charset="0"/>
                <a:cs typeface="Arial" pitchFamily="34" charset="0"/>
              </a:rPr>
              <a:t>The ‘Blade Masters’ 30” copy ran in-reel as part of a wider campaign that included BVOD, Social, YouTube &amp; Outdoor.</a:t>
            </a:r>
          </a:p>
          <a:p>
            <a:pPr>
              <a:lnSpc>
                <a:spcPct val="150000"/>
              </a:lnSpc>
            </a:pPr>
            <a:endParaRPr lang="en-GB" sz="1100" b="0" dirty="0">
              <a:solidFill>
                <a:schemeClr val="bg1"/>
              </a:solidFill>
            </a:endParaRPr>
          </a:p>
          <a:p>
            <a:pPr>
              <a:lnSpc>
                <a:spcPct val="150000"/>
              </a:lnSpc>
            </a:pPr>
            <a:r>
              <a:rPr lang="en-GB" sz="1100" dirty="0">
                <a:solidFill>
                  <a:schemeClr val="bg2"/>
                </a:solidFill>
              </a:rPr>
              <a:t>RESULTS</a:t>
            </a:r>
          </a:p>
          <a:p>
            <a:pPr>
              <a:lnSpc>
                <a:spcPct val="150000"/>
              </a:lnSpc>
            </a:pPr>
            <a:r>
              <a:rPr lang="en-GB" sz="1100" b="0" dirty="0">
                <a:solidFill>
                  <a:schemeClr val="bg1"/>
                </a:solidFill>
              </a:rPr>
              <a:t>Exposure to the Wilkinson Sword ad in the cinema significantly improved awareness and campaign recall, especially among existing razor users. Cinema also helped drive improved perceptions and consideration. </a:t>
            </a:r>
          </a:p>
        </p:txBody>
      </p:sp>
      <p:sp>
        <p:nvSpPr>
          <p:cNvPr id="14" name="Content Placeholder 6">
            <a:extLst>
              <a:ext uri="{FF2B5EF4-FFF2-40B4-BE49-F238E27FC236}">
                <a16:creationId xmlns:a16="http://schemas.microsoft.com/office/drawing/2014/main" id="{23246254-08CA-4263-4B91-24315CC2840B}"/>
              </a:ext>
            </a:extLst>
          </p:cNvPr>
          <p:cNvSpPr txBox="1">
            <a:spLocks/>
          </p:cNvSpPr>
          <p:nvPr/>
        </p:nvSpPr>
        <p:spPr bwMode="gray">
          <a:xfrm>
            <a:off x="6862207" y="4888643"/>
            <a:ext cx="6190397" cy="21012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sz="1100" dirty="0">
                <a:solidFill>
                  <a:schemeClr val="bg2"/>
                </a:solidFill>
              </a:rPr>
              <a:t>RECALL – </a:t>
            </a:r>
            <a:r>
              <a:rPr lang="en-GB" sz="1100" b="0" dirty="0">
                <a:solidFill>
                  <a:schemeClr val="bg1"/>
                </a:solidFill>
              </a:rPr>
              <a:t>Over half of cinemagoers recalled the ad, +34% uplift vs control</a:t>
            </a:r>
          </a:p>
          <a:p>
            <a:pPr>
              <a:lnSpc>
                <a:spcPct val="150000"/>
              </a:lnSpc>
            </a:pPr>
            <a:endParaRPr lang="en-GB" sz="1100" b="0" dirty="0">
              <a:solidFill>
                <a:schemeClr val="bg1"/>
              </a:solidFill>
            </a:endParaRPr>
          </a:p>
          <a:p>
            <a:pPr>
              <a:lnSpc>
                <a:spcPct val="150000"/>
              </a:lnSpc>
            </a:pPr>
            <a:r>
              <a:rPr lang="en-GB" sz="1100" dirty="0">
                <a:solidFill>
                  <a:schemeClr val="bg2"/>
                </a:solidFill>
              </a:rPr>
              <a:t>CONSIDERATION – </a:t>
            </a:r>
            <a:r>
              <a:rPr lang="en-GB" sz="1100" b="0" dirty="0">
                <a:solidFill>
                  <a:schemeClr val="bg1"/>
                </a:solidFill>
              </a:rPr>
              <a:t>Just under half of the exposed cinemagoers agreed they were </a:t>
            </a:r>
            <a:r>
              <a:rPr lang="en-GB" sz="1100" b="0" i="1" dirty="0">
                <a:solidFill>
                  <a:schemeClr val="bg1"/>
                </a:solidFill>
              </a:rPr>
              <a:t>very likely to consider </a:t>
            </a:r>
            <a:r>
              <a:rPr lang="en-GB" sz="1100" b="0" dirty="0">
                <a:solidFill>
                  <a:schemeClr val="bg1"/>
                </a:solidFill>
              </a:rPr>
              <a:t>Wilkinson Sword, +17% uplift from vs. those not exposed to the ad in cinema. </a:t>
            </a:r>
          </a:p>
          <a:p>
            <a:pPr>
              <a:lnSpc>
                <a:spcPct val="150000"/>
              </a:lnSpc>
            </a:pPr>
            <a:endParaRPr lang="en-GB" sz="1100" dirty="0">
              <a:solidFill>
                <a:schemeClr val="accent4"/>
              </a:solidFill>
            </a:endParaRPr>
          </a:p>
          <a:p>
            <a:pPr>
              <a:lnSpc>
                <a:spcPct val="150000"/>
              </a:lnSpc>
            </a:pPr>
            <a:r>
              <a:rPr lang="en-GB" sz="1100" dirty="0">
                <a:solidFill>
                  <a:schemeClr val="bg2"/>
                </a:solidFill>
              </a:rPr>
              <a:t>ACTION INTENT – </a:t>
            </a:r>
            <a:r>
              <a:rPr lang="en-GB" sz="1100" b="0" dirty="0">
                <a:solidFill>
                  <a:schemeClr val="bg1"/>
                </a:solidFill>
              </a:rPr>
              <a:t>9 in 10 exposed cinemagoers intend to take some form of action, including over 2 in 5 intending to purchase the product. </a:t>
            </a:r>
            <a:endParaRPr lang="en-GB" sz="1100" dirty="0">
              <a:solidFill>
                <a:schemeClr val="accent4"/>
              </a:solidFill>
            </a:endParaRPr>
          </a:p>
        </p:txBody>
      </p:sp>
      <p:pic>
        <p:nvPicPr>
          <p:cNvPr id="5" name="Picture Placeholder 4">
            <a:extLst>
              <a:ext uri="{FF2B5EF4-FFF2-40B4-BE49-F238E27FC236}">
                <a16:creationId xmlns:a16="http://schemas.microsoft.com/office/drawing/2014/main" id="{3018A15C-A032-DC30-3BF5-E270630D23A9}"/>
              </a:ext>
            </a:extLst>
          </p:cNvPr>
          <p:cNvPicPr>
            <a:picLocks noGrp="1" noChangeAspect="1"/>
          </p:cNvPicPr>
          <p:nvPr>
            <p:ph type="pic" sz="quarter" idx="16"/>
          </p:nvPr>
        </p:nvPicPr>
        <p:blipFill rotWithShape="1">
          <a:blip r:embed="rId2"/>
          <a:srcRect l="8255" t="97" r="5516" b="25116"/>
          <a:stretch/>
        </p:blipFill>
        <p:spPr>
          <a:xfrm>
            <a:off x="6950254" y="372122"/>
            <a:ext cx="6102350" cy="2790825"/>
          </a:xfrm>
        </p:spPr>
      </p:pic>
      <p:sp>
        <p:nvSpPr>
          <p:cNvPr id="15" name="Rectangle: Rounded Corners 14">
            <a:extLst>
              <a:ext uri="{FF2B5EF4-FFF2-40B4-BE49-F238E27FC236}">
                <a16:creationId xmlns:a16="http://schemas.microsoft.com/office/drawing/2014/main" id="{441FC330-8834-4613-914C-3C2F6C017012}"/>
              </a:ext>
            </a:extLst>
          </p:cNvPr>
          <p:cNvSpPr/>
          <p:nvPr/>
        </p:nvSpPr>
        <p:spPr>
          <a:xfrm>
            <a:off x="6950267" y="3358034"/>
            <a:ext cx="1814605" cy="780750"/>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‘Wilkinson Sword is for people like me’</a:t>
            </a:r>
          </a:p>
        </p:txBody>
      </p:sp>
      <p:sp>
        <p:nvSpPr>
          <p:cNvPr id="16" name="Rectangle: Rounded Corners 15">
            <a:extLst>
              <a:ext uri="{FF2B5EF4-FFF2-40B4-BE49-F238E27FC236}">
                <a16:creationId xmlns:a16="http://schemas.microsoft.com/office/drawing/2014/main" id="{EA8DC31F-375F-43E8-B11E-9A70D703AD24}"/>
              </a:ext>
            </a:extLst>
          </p:cNvPr>
          <p:cNvSpPr/>
          <p:nvPr/>
        </p:nvSpPr>
        <p:spPr>
          <a:xfrm>
            <a:off x="9182186" y="3369947"/>
            <a:ext cx="1814605" cy="780750"/>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‘Wilkinson Sword is a brand I trust’</a:t>
            </a:r>
          </a:p>
        </p:txBody>
      </p:sp>
      <p:sp>
        <p:nvSpPr>
          <p:cNvPr id="17" name="Rectangle: Rounded Corners 16">
            <a:extLst>
              <a:ext uri="{FF2B5EF4-FFF2-40B4-BE49-F238E27FC236}">
                <a16:creationId xmlns:a16="http://schemas.microsoft.com/office/drawing/2014/main" id="{F81B03FB-BD37-4887-878F-A9B35D515D96}"/>
              </a:ext>
            </a:extLst>
          </p:cNvPr>
          <p:cNvSpPr/>
          <p:nvPr/>
        </p:nvSpPr>
        <p:spPr>
          <a:xfrm>
            <a:off x="11326046" y="3358035"/>
            <a:ext cx="1726558" cy="780750"/>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‘Intend to buy Wilkinson Sword </a:t>
            </a:r>
          </a:p>
          <a:p>
            <a:pPr algn="ctr"/>
            <a:r>
              <a:rPr lang="en-GB" sz="1200" b="1" i="0" u="none" strike="noStrike" baseline="0" dirty="0">
                <a:solidFill>
                  <a:srgbClr val="FFFFFF"/>
                </a:solidFill>
                <a:latin typeface="Arial" panose="020B0604020202020204" pitchFamily="34" charset="0"/>
              </a:rPr>
              <a:t>next time’</a:t>
            </a:r>
          </a:p>
        </p:txBody>
      </p:sp>
      <p:sp>
        <p:nvSpPr>
          <p:cNvPr id="18" name="TextBox 17">
            <a:extLst>
              <a:ext uri="{FF2B5EF4-FFF2-40B4-BE49-F238E27FC236}">
                <a16:creationId xmlns:a16="http://schemas.microsoft.com/office/drawing/2014/main" id="{B44DC720-C7E6-4D5B-AED5-1BA8F1187D22}"/>
              </a:ext>
            </a:extLst>
          </p:cNvPr>
          <p:cNvSpPr txBox="1"/>
          <p:nvPr/>
        </p:nvSpPr>
        <p:spPr>
          <a:xfrm>
            <a:off x="6968738" y="4246026"/>
            <a:ext cx="1796133"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+8%</a:t>
            </a:r>
          </a:p>
        </p:txBody>
      </p:sp>
      <p:sp>
        <p:nvSpPr>
          <p:cNvPr id="19" name="TextBox 18">
            <a:extLst>
              <a:ext uri="{FF2B5EF4-FFF2-40B4-BE49-F238E27FC236}">
                <a16:creationId xmlns:a16="http://schemas.microsoft.com/office/drawing/2014/main" id="{C407F5B0-731D-4099-A424-09F4609DB565}"/>
              </a:ext>
            </a:extLst>
          </p:cNvPr>
          <p:cNvSpPr txBox="1"/>
          <p:nvPr/>
        </p:nvSpPr>
        <p:spPr>
          <a:xfrm>
            <a:off x="9200656" y="4246025"/>
            <a:ext cx="1796133"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+12%</a:t>
            </a:r>
          </a:p>
        </p:txBody>
      </p:sp>
      <p:sp>
        <p:nvSpPr>
          <p:cNvPr id="20" name="TextBox 19">
            <a:extLst>
              <a:ext uri="{FF2B5EF4-FFF2-40B4-BE49-F238E27FC236}">
                <a16:creationId xmlns:a16="http://schemas.microsoft.com/office/drawing/2014/main" id="{F65E2123-9F67-421C-AA5F-F52DC10793AD}"/>
              </a:ext>
            </a:extLst>
          </p:cNvPr>
          <p:cNvSpPr txBox="1"/>
          <p:nvPr/>
        </p:nvSpPr>
        <p:spPr>
          <a:xfrm>
            <a:off x="11326045" y="4246025"/>
            <a:ext cx="1726559"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+35%</a:t>
            </a:r>
          </a:p>
        </p:txBody>
      </p:sp>
    </p:spTree>
    <p:extLst>
      <p:ext uri="{BB962C8B-B14F-4D97-AF65-F5344CB8AC3E}">
        <p14:creationId xmlns:p14="http://schemas.microsoft.com/office/powerpoint/2010/main" val="8871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3776</TotalTime>
  <Words>372</Words>
  <Application>Microsoft Office PowerPoint</Application>
  <PresentationFormat>Custom</PresentationFormat>
  <Paragraphs>36</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Arial</vt:lpstr>
      <vt:lpstr>Century Gothic</vt:lpstr>
      <vt:lpstr>Impact</vt:lpstr>
      <vt:lpstr>Wingdings</vt:lpstr>
      <vt:lpstr>Divider Slides</vt:lpstr>
      <vt:lpstr>Copy Slides</vt:lpstr>
      <vt:lpstr>2_Blank with title</vt:lpstr>
      <vt:lpstr>Image Slides</vt:lpstr>
      <vt:lpstr>think-cell Slide</vt:lpstr>
      <vt:lpstr>WILKINSON SWORD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Michael Tull</cp:lastModifiedBy>
  <cp:revision>133</cp:revision>
  <dcterms:created xsi:type="dcterms:W3CDTF">2022-06-22T15:38:41Z</dcterms:created>
  <dcterms:modified xsi:type="dcterms:W3CDTF">2024-11-14T11:54:17Z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